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79" r:id="rId2"/>
    <p:sldId id="361"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8" r:id="rId18"/>
    <p:sldId id="377" r:id="rId19"/>
    <p:sldId id="379" r:id="rId20"/>
    <p:sldId id="380" r:id="rId21"/>
    <p:sldId id="381" r:id="rId22"/>
    <p:sldId id="382" r:id="rId23"/>
    <p:sldId id="383" r:id="rId24"/>
    <p:sldId id="384" r:id="rId25"/>
    <p:sldId id="385" r:id="rId26"/>
    <p:sldId id="386" r:id="rId27"/>
    <p:sldId id="387" r:id="rId28"/>
    <p:sldId id="388" r:id="rId29"/>
    <p:sldId id="389" r:id="rId30"/>
    <p:sldId id="390" r:id="rId31"/>
    <p:sldId id="391" r:id="rId32"/>
    <p:sldId id="392" r:id="rId33"/>
    <p:sldId id="393" r:id="rId34"/>
    <p:sldId id="394" r:id="rId35"/>
    <p:sldId id="395" r:id="rId36"/>
    <p:sldId id="396" r:id="rId37"/>
    <p:sldId id="397" r:id="rId38"/>
    <p:sldId id="398" r:id="rId39"/>
    <p:sldId id="399" r:id="rId40"/>
    <p:sldId id="400" r:id="rId41"/>
    <p:sldId id="401" r:id="rId42"/>
    <p:sldId id="402" r:id="rId43"/>
    <p:sldId id="403" r:id="rId44"/>
    <p:sldId id="405" r:id="rId45"/>
    <p:sldId id="404" r:id="rId46"/>
    <p:sldId id="406" r:id="rId47"/>
    <p:sldId id="407" r:id="rId48"/>
    <p:sldId id="408" r:id="rId49"/>
    <p:sldId id="409" r:id="rId50"/>
    <p:sldId id="410"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8" autoAdjust="0"/>
    <p:restoredTop sz="98649"/>
  </p:normalViewPr>
  <p:slideViewPr>
    <p:cSldViewPr snapToGrid="0">
      <p:cViewPr varScale="1">
        <p:scale>
          <a:sx n="122" d="100"/>
          <a:sy n="122" d="100"/>
        </p:scale>
        <p:origin x="280" y="20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7ACB44-2730-45E4-9571-A6156A4D0C6C}" type="datetimeFigureOut">
              <a:rPr lang="en-US" smtClean="0"/>
              <a:t>5/2/24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D70045-DCE6-4B0A-B702-5856CC55B9E2}" type="slidenum">
              <a:rPr lang="en-US" smtClean="0"/>
              <a:t>‹#›</a:t>
            </a:fld>
            <a:endParaRPr lang="en-US"/>
          </a:p>
        </p:txBody>
      </p:sp>
    </p:spTree>
    <p:extLst>
      <p:ext uri="{BB962C8B-B14F-4D97-AF65-F5344CB8AC3E}">
        <p14:creationId xmlns:p14="http://schemas.microsoft.com/office/powerpoint/2010/main" val="322776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a:p>
        </p:txBody>
      </p:sp>
      <p:sp>
        <p:nvSpPr>
          <p:cNvPr id="4" name="Chỗ dành sẵn cho Số hiệu Bản chiếu 3"/>
          <p:cNvSpPr>
            <a:spLocks noGrp="1"/>
          </p:cNvSpPr>
          <p:nvPr>
            <p:ph type="sldNum" sz="quarter" idx="5"/>
          </p:nvPr>
        </p:nvSpPr>
        <p:spPr/>
        <p:txBody>
          <a:bodyPr/>
          <a:lstStyle/>
          <a:p>
            <a:fld id="{EF0105E0-9724-45AA-927A-CAD65B74E560}" type="slidenum">
              <a:rPr lang="en-US" smtClean="0"/>
              <a:t>1</a:t>
            </a:fld>
            <a:endParaRPr lang="en-US"/>
          </a:p>
        </p:txBody>
      </p:sp>
    </p:spTree>
    <p:extLst>
      <p:ext uri="{BB962C8B-B14F-4D97-AF65-F5344CB8AC3E}">
        <p14:creationId xmlns:p14="http://schemas.microsoft.com/office/powerpoint/2010/main" val="943381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7D0D0CA-F768-426A-A367-96B1564B247F}" type="datetimeFigureOut">
              <a:rPr lang="en-US" smtClean="0"/>
              <a:t>5/2/24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73748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5/2/24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1036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5/2/24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75269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Tiêu đề Bản chiếu">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3505" y="1789583"/>
            <a:ext cx="10363200" cy="1321791"/>
          </a:xfrm>
        </p:spPr>
        <p:txBody>
          <a:bodyPr>
            <a:normAutofit/>
          </a:bodyPr>
          <a:lstStyle>
            <a:lvl1pPr>
              <a:defRPr sz="7200" b="1" baseline="0">
                <a:solidFill>
                  <a:srgbClr val="FF0000"/>
                </a:solidFill>
                <a:effectLst>
                  <a:outerShdw blurRad="38100" dist="38100" dir="2700000" algn="tl">
                    <a:srgbClr val="000000">
                      <a:alpha val="43137"/>
                    </a:srgbClr>
                  </a:outerShdw>
                </a:effectLst>
                <a:latin typeface="UTM Swiss Condensed" pitchFamily="2" charset="-93"/>
              </a:defRPr>
            </a:lvl1pPr>
          </a:lstStyle>
          <a:p>
            <a:r>
              <a:rPr lang="en-US"/>
              <a:t>&lt;TÊN HỌC PHẦN&gt;</a:t>
            </a:r>
            <a:endParaRPr lang="vi-VN"/>
          </a:p>
        </p:txBody>
      </p:sp>
      <p:sp>
        <p:nvSpPr>
          <p:cNvPr id="9" name="Rechthoek 18"/>
          <p:cNvSpPr/>
          <p:nvPr userDrawn="1"/>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667" b="0" i="0" u="none" strike="noStrike" cap="none" normalizeH="0" baseline="0" noProof="0" dirty="0">
              <a:ln>
                <a:noFill/>
              </a:ln>
              <a:solidFill>
                <a:schemeClr val="bg1"/>
              </a:solidFill>
              <a:effectLst/>
              <a:latin typeface="Minion" pitchFamily="2" charset="0"/>
            </a:endParaRPr>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683" y="3043"/>
            <a:ext cx="12240683" cy="1786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5"/>
          <p:cNvSpPr>
            <a:spLocks noGrp="1"/>
          </p:cNvSpPr>
          <p:nvPr>
            <p:ph type="sldNum" sz="quarter" idx="11"/>
          </p:nvPr>
        </p:nvSpPr>
        <p:spPr/>
        <p:txBody>
          <a:bodyPr/>
          <a:lstStyle/>
          <a:p>
            <a:fld id="{15BFCA54-6B67-44C2-89EB-D6940E9985E7}" type="slidenum">
              <a:rPr lang="vi-VN" smtClean="0"/>
              <a:t>‹#›</a:t>
            </a:fld>
            <a:endParaRPr lang="vi-VN"/>
          </a:p>
        </p:txBody>
      </p:sp>
      <p:sp>
        <p:nvSpPr>
          <p:cNvPr id="13" name="Text Placeholder 12"/>
          <p:cNvSpPr>
            <a:spLocks noGrp="1"/>
          </p:cNvSpPr>
          <p:nvPr>
            <p:ph type="body" sz="quarter" idx="12" hasCustomPrompt="1"/>
          </p:nvPr>
        </p:nvSpPr>
        <p:spPr>
          <a:xfrm>
            <a:off x="914400" y="3022600"/>
            <a:ext cx="10363200" cy="508000"/>
          </a:xfrm>
        </p:spPr>
        <p:txBody>
          <a:bodyPr>
            <a:noAutofit/>
          </a:bodyPr>
          <a:lstStyle>
            <a:lvl1pPr marL="0" indent="0" algn="ctr">
              <a:buNone/>
              <a:defRPr sz="3200" b="1" baseline="0">
                <a:solidFill>
                  <a:schemeClr val="tx1"/>
                </a:solidFill>
                <a:effectLst>
                  <a:outerShdw blurRad="38100" dist="38100" dir="2700000" algn="tl">
                    <a:srgbClr val="000000">
                      <a:alpha val="43137"/>
                    </a:srgbClr>
                  </a:outerShdw>
                </a:effectLst>
                <a:latin typeface="UTM Swiss Condensed" pitchFamily="2" charset="-93"/>
              </a:defRPr>
            </a:lvl1pPr>
          </a:lstStyle>
          <a:p>
            <a:pPr lvl="0"/>
            <a:r>
              <a:rPr lang="en-US"/>
              <a:t>(Dành cho sinh viên Khoa/Ngành..…..)</a:t>
            </a:r>
            <a:endParaRPr lang="vi-VN"/>
          </a:p>
        </p:txBody>
      </p:sp>
      <p:sp>
        <p:nvSpPr>
          <p:cNvPr id="22" name="Picture Placeholder 21"/>
          <p:cNvSpPr>
            <a:spLocks noGrp="1"/>
          </p:cNvSpPr>
          <p:nvPr>
            <p:ph type="pic" sz="quarter" idx="13"/>
          </p:nvPr>
        </p:nvSpPr>
        <p:spPr>
          <a:xfrm>
            <a:off x="4064000" y="3632200"/>
            <a:ext cx="4064000" cy="2743200"/>
          </a:xfrm>
        </p:spPr>
        <p:txBody>
          <a:bodyPr>
            <a:normAutofit/>
          </a:bodyPr>
          <a:lstStyle>
            <a:lvl1pPr>
              <a:defRPr sz="2400"/>
            </a:lvl1pPr>
          </a:lstStyle>
          <a:p>
            <a:r>
              <a:rPr lang="vi-VN"/>
              <a:t>Bấm biểu tượng để thêm hình ảnh</a:t>
            </a:r>
          </a:p>
        </p:txBody>
      </p:sp>
      <p:sp>
        <p:nvSpPr>
          <p:cNvPr id="25" name="Text Placeholder 9"/>
          <p:cNvSpPr>
            <a:spLocks noGrp="1"/>
          </p:cNvSpPr>
          <p:nvPr>
            <p:ph type="body" sz="quarter" idx="15" hasCustomPrompt="1"/>
          </p:nvPr>
        </p:nvSpPr>
        <p:spPr>
          <a:xfrm>
            <a:off x="203200" y="6405332"/>
            <a:ext cx="11653440" cy="384936"/>
          </a:xfrm>
        </p:spPr>
        <p:txBody>
          <a:bodyPr>
            <a:noAutofit/>
          </a:bodyPr>
          <a:lstStyle>
            <a:lvl1pPr marL="0" indent="0" algn="ctr">
              <a:buNone/>
              <a:defRPr sz="1867" b="1">
                <a:solidFill>
                  <a:srgbClr val="FFFF00"/>
                </a:solidFill>
                <a:effectLst>
                  <a:outerShdw blurRad="38100" dist="38100" dir="2700000" algn="tl">
                    <a:srgbClr val="000000">
                      <a:alpha val="43137"/>
                    </a:srgbClr>
                  </a:outerShdw>
                </a:effectLst>
              </a:defRPr>
            </a:lvl1pPr>
          </a:lstStyle>
          <a:p>
            <a:pPr lvl="0"/>
            <a:r>
              <a:rPr lang="en-US" dirty="0"/>
              <a:t>Click to add text</a:t>
            </a:r>
          </a:p>
        </p:txBody>
      </p:sp>
    </p:spTree>
    <p:extLst>
      <p:ext uri="{BB962C8B-B14F-4D97-AF65-F5344CB8AC3E}">
        <p14:creationId xmlns:p14="http://schemas.microsoft.com/office/powerpoint/2010/main" val="3948362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userDrawn="1">
  <p:cSld name="Tiêu đề và Nội dun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3200" y="68627"/>
            <a:ext cx="11785600" cy="617173"/>
          </a:xfrm>
        </p:spPr>
        <p:txBody>
          <a:bodyPr>
            <a:noAutofit/>
          </a:bodyPr>
          <a:lstStyle>
            <a:lvl1pPr>
              <a:defRPr sz="3733">
                <a:solidFill>
                  <a:schemeClr val="accent6">
                    <a:lumMod val="50000"/>
                  </a:schemeClr>
                </a:solidFill>
                <a:effectLst>
                  <a:outerShdw blurRad="38100" dist="38100" dir="2700000" algn="tl">
                    <a:srgbClr val="000000">
                      <a:alpha val="43137"/>
                    </a:srgbClr>
                  </a:outerShdw>
                </a:effectLst>
                <a:latin typeface="UTM Swiss Condensed" pitchFamily="2" charset="-93"/>
                <a:cs typeface="Arial" pitchFamily="34" charset="0"/>
              </a:defRPr>
            </a:lvl1pPr>
          </a:lstStyle>
          <a:p>
            <a:r>
              <a:rPr lang="en-US"/>
              <a:t>&lt;Thông tin chung về học phần&gt;</a:t>
            </a:r>
            <a:endParaRPr lang="vi-VN"/>
          </a:p>
        </p:txBody>
      </p:sp>
      <p:sp>
        <p:nvSpPr>
          <p:cNvPr id="3" name="Content Placeholder 2"/>
          <p:cNvSpPr>
            <a:spLocks noGrp="1"/>
          </p:cNvSpPr>
          <p:nvPr>
            <p:ph idx="1"/>
          </p:nvPr>
        </p:nvSpPr>
        <p:spPr>
          <a:xfrm>
            <a:off x="203200" y="787400"/>
            <a:ext cx="11653440" cy="5425909"/>
          </a:xfrm>
        </p:spPr>
        <p:txBody>
          <a:bodyPr>
            <a:normAutofit/>
          </a:bodyPr>
          <a:lstStyle>
            <a:lvl1pPr algn="just">
              <a:lnSpc>
                <a:spcPct val="110000"/>
              </a:lnSpc>
              <a:spcBef>
                <a:spcPts val="800"/>
              </a:spcBef>
              <a:defRPr sz="3200">
                <a:solidFill>
                  <a:schemeClr val="tx1"/>
                </a:solidFill>
                <a:effectLst/>
                <a:latin typeface="UTM Swiss Condensed" pitchFamily="2" charset="-93"/>
                <a:cs typeface="Arial" pitchFamily="34" charset="0"/>
              </a:defRPr>
            </a:lvl1pPr>
            <a:lvl2pPr algn="just">
              <a:lnSpc>
                <a:spcPct val="110000"/>
              </a:lnSpc>
              <a:spcBef>
                <a:spcPts val="800"/>
              </a:spcBef>
              <a:defRPr sz="2667">
                <a:solidFill>
                  <a:schemeClr val="tx1"/>
                </a:solidFill>
                <a:effectLst/>
                <a:latin typeface="UTM Swiss Condensed" pitchFamily="2" charset="-93"/>
                <a:cs typeface="Arial" pitchFamily="34" charset="0"/>
              </a:defRPr>
            </a:lvl2pPr>
            <a:lvl3pPr algn="just">
              <a:lnSpc>
                <a:spcPct val="110000"/>
              </a:lnSpc>
              <a:spcBef>
                <a:spcPts val="800"/>
              </a:spcBef>
              <a:defRPr sz="2400">
                <a:solidFill>
                  <a:schemeClr val="tx1"/>
                </a:solidFill>
                <a:effectLst/>
                <a:latin typeface="UTM Swiss Condensed" pitchFamily="2" charset="-93"/>
                <a:cs typeface="Arial" pitchFamily="34" charset="0"/>
              </a:defRPr>
            </a:lvl3pPr>
            <a:lvl4pPr algn="just">
              <a:lnSpc>
                <a:spcPct val="110000"/>
              </a:lnSpc>
              <a:spcBef>
                <a:spcPts val="800"/>
              </a:spcBef>
              <a:defRPr sz="2133">
                <a:solidFill>
                  <a:schemeClr val="tx1"/>
                </a:solidFill>
                <a:effectLst/>
                <a:latin typeface="UTM Swiss Condensed" pitchFamily="2" charset="-93"/>
                <a:cs typeface="Arial" pitchFamily="34" charset="0"/>
              </a:defRPr>
            </a:lvl4pPr>
            <a:lvl5pPr algn="just">
              <a:lnSpc>
                <a:spcPct val="110000"/>
              </a:lnSpc>
              <a:spcBef>
                <a:spcPts val="800"/>
              </a:spcBef>
              <a:defRPr sz="2133">
                <a:solidFill>
                  <a:schemeClr val="tx1"/>
                </a:solidFill>
                <a:effectLst/>
                <a:latin typeface="UTM Swiss Condensed" pitchFamily="2" charset="-93"/>
                <a:cs typeface="Arial" pitchFamily="34" charset="0"/>
              </a:defRPr>
            </a:lvl5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6" name="Slide Number Placeholder 5"/>
          <p:cNvSpPr>
            <a:spLocks noGrp="1"/>
          </p:cNvSpPr>
          <p:nvPr>
            <p:ph type="sldNum" sz="quarter" idx="12"/>
          </p:nvPr>
        </p:nvSpPr>
        <p:spPr>
          <a:xfrm>
            <a:off x="10896533" y="6356351"/>
            <a:ext cx="1092267" cy="365125"/>
          </a:xfrm>
        </p:spPr>
        <p:txBody>
          <a:bodyPr/>
          <a:lstStyle/>
          <a:p>
            <a:fld id="{15BFCA54-6B67-44C2-89EB-D6940E9985E7}" type="slidenum">
              <a:rPr lang="vi-VN" smtClean="0"/>
              <a:t>‹#›</a:t>
            </a:fld>
            <a:endParaRPr lang="vi-VN"/>
          </a:p>
        </p:txBody>
      </p:sp>
      <p:sp>
        <p:nvSpPr>
          <p:cNvPr id="7" name="Rechthoek 18"/>
          <p:cNvSpPr/>
          <p:nvPr userDrawn="1"/>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10" name="Text Placeholder 9"/>
          <p:cNvSpPr>
            <a:spLocks noGrp="1"/>
          </p:cNvSpPr>
          <p:nvPr>
            <p:ph type="body" sz="quarter" idx="13" hasCustomPrompt="1"/>
          </p:nvPr>
        </p:nvSpPr>
        <p:spPr>
          <a:xfrm>
            <a:off x="203200" y="6405332"/>
            <a:ext cx="11653440" cy="384936"/>
          </a:xfrm>
        </p:spPr>
        <p:txBody>
          <a:bodyPr>
            <a:noAutofit/>
          </a:bodyPr>
          <a:lstStyle>
            <a:lvl1pPr marL="0" indent="0">
              <a:buNone/>
              <a:defRPr sz="1867" b="1">
                <a:solidFill>
                  <a:srgbClr val="FFFF00"/>
                </a:solidFill>
                <a:effectLst>
                  <a:outerShdw blurRad="38100" dist="38100" dir="2700000" algn="tl">
                    <a:srgbClr val="000000">
                      <a:alpha val="43137"/>
                    </a:srgbClr>
                  </a:outerShdw>
                </a:effectLst>
              </a:defRPr>
            </a:lvl1pPr>
          </a:lstStyle>
          <a:p>
            <a:pPr lvl="0"/>
            <a:r>
              <a:rPr lang="en-US"/>
              <a:t>&lt;Tên học phần&gt;</a:t>
            </a:r>
          </a:p>
        </p:txBody>
      </p:sp>
      <p:cxnSp>
        <p:nvCxnSpPr>
          <p:cNvPr id="9" name="Straight Connector 8">
            <a:extLst>
              <a:ext uri="{FF2B5EF4-FFF2-40B4-BE49-F238E27FC236}">
                <a16:creationId xmlns:a16="http://schemas.microsoft.com/office/drawing/2014/main" id="{4363B7C4-91F5-427A-A6DA-76917B8E5EDD}"/>
              </a:ext>
            </a:extLst>
          </p:cNvPr>
          <p:cNvCxnSpPr>
            <a:cxnSpLocks/>
          </p:cNvCxnSpPr>
          <p:nvPr userDrawn="1"/>
        </p:nvCxnSpPr>
        <p:spPr>
          <a:xfrm>
            <a:off x="115456" y="685800"/>
            <a:ext cx="11974945"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326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5/2/24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18513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D0D0CA-F768-426A-A367-96B1564B247F}" type="datetimeFigureOut">
              <a:rPr lang="en-US" smtClean="0"/>
              <a:t>5/2/24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4293607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D0D0CA-F768-426A-A367-96B1564B247F}" type="datetimeFigureOut">
              <a:rPr lang="en-US" smtClean="0"/>
              <a:t>5/2/24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19343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D0D0CA-F768-426A-A367-96B1564B247F}" type="datetimeFigureOut">
              <a:rPr lang="en-US" smtClean="0"/>
              <a:t>5/2/24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05729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D0D0CA-F768-426A-A367-96B1564B247F}" type="datetimeFigureOut">
              <a:rPr lang="en-US" smtClean="0"/>
              <a:t>5/2/24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72984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D0D0CA-F768-426A-A367-96B1564B247F}" type="datetimeFigureOut">
              <a:rPr lang="en-US" smtClean="0"/>
              <a:t>5/2/24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946106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D0D0CA-F768-426A-A367-96B1564B247F}" type="datetimeFigureOut">
              <a:rPr lang="en-US" smtClean="0"/>
              <a:t>5/2/24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8945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D0D0CA-F768-426A-A367-96B1564B247F}" type="datetimeFigureOut">
              <a:rPr lang="en-US" smtClean="0"/>
              <a:t>5/2/24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34379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0D0CA-F768-426A-A367-96B1564B247F}" type="datetimeFigureOut">
              <a:rPr lang="en-US" smtClean="0"/>
              <a:t>5/2/24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FE488-88B4-49BD-8712-2FF0E0DA533F}" type="slidenum">
              <a:rPr lang="en-US" smtClean="0"/>
              <a:t>‹#›</a:t>
            </a:fld>
            <a:endParaRPr lang="en-US"/>
          </a:p>
        </p:txBody>
      </p:sp>
    </p:spTree>
    <p:extLst>
      <p:ext uri="{BB962C8B-B14F-4D97-AF65-F5344CB8AC3E}">
        <p14:creationId xmlns:p14="http://schemas.microsoft.com/office/powerpoint/2010/main" val="1429687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5.svg"/><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3505" y="2311400"/>
            <a:ext cx="10363200" cy="799973"/>
          </a:xfrm>
        </p:spPr>
        <p:txBody>
          <a:bodyPr>
            <a:noAutofit/>
          </a:bodyPr>
          <a:lstStyle/>
          <a:p>
            <a:pPr algn="ctr"/>
            <a:r>
              <a:rPr lang="vi-VN" sz="3600">
                <a:latin typeface="Candara" panose="020E0502030303020204" pitchFamily="34" charset="0"/>
              </a:rPr>
              <a:t>TỔ CHỨC HOẠT ĐỘNG TRẢI NGHIỆM CHO TRẺ </a:t>
            </a:r>
            <a:br>
              <a:rPr lang="en-US" sz="3600">
                <a:latin typeface="Candara" panose="020E0502030303020204" pitchFamily="34" charset="0"/>
              </a:rPr>
            </a:br>
            <a:r>
              <a:rPr lang="vi-VN" sz="3600">
                <a:latin typeface="Candara" panose="020E0502030303020204" pitchFamily="34" charset="0"/>
              </a:rPr>
              <a:t>Ở TRƯỜNG MẦM NON</a:t>
            </a:r>
            <a:endParaRPr lang="vi-VN" sz="3600" dirty="0">
              <a:latin typeface="Candara" panose="020E0502030303020204" pitchFamily="34" charset="0"/>
            </a:endParaRPr>
          </a:p>
        </p:txBody>
      </p:sp>
      <p:sp>
        <p:nvSpPr>
          <p:cNvPr id="3" name="Text Placeholder 2"/>
          <p:cNvSpPr>
            <a:spLocks noGrp="1"/>
          </p:cNvSpPr>
          <p:nvPr>
            <p:ph type="body" sz="quarter" idx="12"/>
          </p:nvPr>
        </p:nvSpPr>
        <p:spPr>
          <a:xfrm>
            <a:off x="914400" y="3461367"/>
            <a:ext cx="10363200" cy="551765"/>
          </a:xfrm>
        </p:spPr>
        <p:txBody>
          <a:bodyPr/>
          <a:lstStyle/>
          <a:p>
            <a:r>
              <a:rPr lang="en-US" sz="2400" dirty="0" err="1">
                <a:solidFill>
                  <a:schemeClr val="tx2">
                    <a:lumMod val="60000"/>
                    <a:lumOff val="40000"/>
                  </a:schemeClr>
                </a:solidFill>
              </a:rPr>
              <a:t>Dành</a:t>
            </a:r>
            <a:r>
              <a:rPr lang="en-US" sz="2400" dirty="0">
                <a:solidFill>
                  <a:schemeClr val="tx2">
                    <a:lumMod val="60000"/>
                    <a:lumOff val="40000"/>
                  </a:schemeClr>
                </a:solidFill>
              </a:rPr>
              <a:t> </a:t>
            </a:r>
            <a:r>
              <a:rPr lang="en-US" sz="2400" dirty="0" err="1">
                <a:solidFill>
                  <a:schemeClr val="tx2">
                    <a:lumMod val="60000"/>
                    <a:lumOff val="40000"/>
                  </a:schemeClr>
                </a:solidFill>
              </a:rPr>
              <a:t>cho</a:t>
            </a:r>
            <a:r>
              <a:rPr lang="en-US" sz="2400" dirty="0">
                <a:solidFill>
                  <a:schemeClr val="tx2">
                    <a:lumMod val="60000"/>
                    <a:lumOff val="40000"/>
                  </a:schemeClr>
                </a:solidFill>
              </a:rPr>
              <a:t> </a:t>
            </a:r>
            <a:r>
              <a:rPr lang="en-US" sz="2400" dirty="0" err="1">
                <a:solidFill>
                  <a:schemeClr val="tx2">
                    <a:lumMod val="60000"/>
                    <a:lumOff val="40000"/>
                  </a:schemeClr>
                </a:solidFill>
              </a:rPr>
              <a:t>Sinh</a:t>
            </a:r>
            <a:r>
              <a:rPr lang="en-US" sz="2400" dirty="0">
                <a:solidFill>
                  <a:schemeClr val="tx2">
                    <a:lumMod val="60000"/>
                    <a:lumOff val="40000"/>
                  </a:schemeClr>
                </a:solidFill>
              </a:rPr>
              <a:t> </a:t>
            </a:r>
            <a:r>
              <a:rPr lang="en-US" sz="2400" err="1">
                <a:solidFill>
                  <a:schemeClr val="tx2">
                    <a:lumMod val="60000"/>
                    <a:lumOff val="40000"/>
                  </a:schemeClr>
                </a:solidFill>
              </a:rPr>
              <a:t>viên</a:t>
            </a:r>
            <a:r>
              <a:rPr lang="en-US" sz="2400">
                <a:solidFill>
                  <a:schemeClr val="tx2">
                    <a:lumMod val="60000"/>
                    <a:lumOff val="40000"/>
                  </a:schemeClr>
                </a:solidFill>
              </a:rPr>
              <a:t> </a:t>
            </a:r>
            <a:r>
              <a:rPr lang="vi-VN" sz="2400">
                <a:solidFill>
                  <a:schemeClr val="tx2">
                    <a:lumMod val="60000"/>
                    <a:lumOff val="40000"/>
                  </a:schemeClr>
                </a:solidFill>
              </a:rPr>
              <a:t>ngành</a:t>
            </a:r>
            <a:r>
              <a:rPr lang="en-US" sz="2400">
                <a:solidFill>
                  <a:schemeClr val="tx2">
                    <a:lumMod val="60000"/>
                    <a:lumOff val="40000"/>
                  </a:schemeClr>
                </a:solidFill>
              </a:rPr>
              <a:t> </a:t>
            </a:r>
            <a:r>
              <a:rPr lang="en-US" sz="2400" dirty="0" err="1">
                <a:solidFill>
                  <a:schemeClr val="tx2">
                    <a:lumMod val="60000"/>
                    <a:lumOff val="40000"/>
                  </a:schemeClr>
                </a:solidFill>
              </a:rPr>
              <a:t>Giáo</a:t>
            </a:r>
            <a:r>
              <a:rPr lang="en-US" sz="2400" dirty="0">
                <a:solidFill>
                  <a:schemeClr val="tx2">
                    <a:lumMod val="60000"/>
                    <a:lumOff val="40000"/>
                  </a:schemeClr>
                </a:solidFill>
              </a:rPr>
              <a:t> </a:t>
            </a:r>
            <a:r>
              <a:rPr lang="en-US" sz="2400" dirty="0" err="1">
                <a:solidFill>
                  <a:schemeClr val="tx2">
                    <a:lumMod val="60000"/>
                    <a:lumOff val="40000"/>
                  </a:schemeClr>
                </a:solidFill>
              </a:rPr>
              <a:t>dục</a:t>
            </a:r>
            <a:r>
              <a:rPr lang="en-US" sz="2400" dirty="0">
                <a:solidFill>
                  <a:schemeClr val="tx2">
                    <a:lumMod val="60000"/>
                    <a:lumOff val="40000"/>
                  </a:schemeClr>
                </a:solidFill>
              </a:rPr>
              <a:t> </a:t>
            </a:r>
            <a:r>
              <a:rPr lang="en-US" sz="2400" dirty="0" err="1">
                <a:solidFill>
                  <a:schemeClr val="tx2">
                    <a:lumMod val="60000"/>
                    <a:lumOff val="40000"/>
                  </a:schemeClr>
                </a:solidFill>
              </a:rPr>
              <a:t>Mầm</a:t>
            </a:r>
            <a:r>
              <a:rPr lang="en-US" sz="2400" dirty="0">
                <a:solidFill>
                  <a:schemeClr val="tx2">
                    <a:lumMod val="60000"/>
                    <a:lumOff val="40000"/>
                  </a:schemeClr>
                </a:solidFill>
              </a:rPr>
              <a:t> non</a:t>
            </a:r>
            <a:endParaRPr lang="vi-VN" sz="2400" dirty="0">
              <a:solidFill>
                <a:schemeClr val="tx2">
                  <a:lumMod val="60000"/>
                  <a:lumOff val="40000"/>
                </a:schemeClr>
              </a:solidFill>
            </a:endParaRPr>
          </a:p>
        </p:txBody>
      </p:sp>
      <p:sp>
        <p:nvSpPr>
          <p:cNvPr id="10" name="Text Placeholder 9"/>
          <p:cNvSpPr>
            <a:spLocks noGrp="1"/>
          </p:cNvSpPr>
          <p:nvPr>
            <p:ph type="body" sz="quarter" idx="15"/>
          </p:nvPr>
        </p:nvSpPr>
        <p:spPr/>
        <p:txBody>
          <a:bodyPr/>
          <a:lstStyle/>
          <a:p>
            <a:r>
              <a:rPr lang="en-US" dirty="0">
                <a:solidFill>
                  <a:schemeClr val="bg1"/>
                </a:solidFill>
              </a:rPr>
              <a:t>Vinh, </a:t>
            </a:r>
            <a:r>
              <a:rPr lang="en-US" dirty="0" err="1">
                <a:solidFill>
                  <a:schemeClr val="bg1"/>
                </a:solidFill>
              </a:rPr>
              <a:t>tháng</a:t>
            </a:r>
            <a:r>
              <a:rPr lang="vi-VN" dirty="0">
                <a:solidFill>
                  <a:schemeClr val="bg1"/>
                </a:solidFill>
              </a:rPr>
              <a:t> 09/</a:t>
            </a:r>
            <a:r>
              <a:rPr lang="en-US" dirty="0">
                <a:solidFill>
                  <a:schemeClr val="bg1"/>
                </a:solidFill>
              </a:rPr>
              <a:t>2021</a:t>
            </a:r>
            <a:endParaRPr lang="vi-VN" dirty="0">
              <a:solidFill>
                <a:schemeClr val="bg1"/>
              </a:solidFill>
            </a:endParaRPr>
          </a:p>
        </p:txBody>
      </p:sp>
      <p:pic>
        <p:nvPicPr>
          <p:cNvPr id="12" name="Picture 6">
            <a:extLst>
              <a:ext uri="{FF2B5EF4-FFF2-40B4-BE49-F238E27FC236}">
                <a16:creationId xmlns:a16="http://schemas.microsoft.com/office/drawing/2014/main" id="{B077B68A-E633-448D-8403-05A1D27B912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4683198" y="4574280"/>
            <a:ext cx="1944257" cy="1566009"/>
          </a:xfrm>
          <a:prstGeom prst="rect">
            <a:avLst/>
          </a:prstGeom>
        </p:spPr>
      </p:pic>
      <p:pic>
        <p:nvPicPr>
          <p:cNvPr id="13" name="Picture 5">
            <a:extLst>
              <a:ext uri="{FF2B5EF4-FFF2-40B4-BE49-F238E27FC236}">
                <a16:creationId xmlns:a16="http://schemas.microsoft.com/office/drawing/2014/main" id="{165062E8-C31D-441A-8E5C-2412D0F95BA8}"/>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3685583" y="4648200"/>
            <a:ext cx="1494677" cy="1407139"/>
          </a:xfrm>
          <a:prstGeom prst="rect">
            <a:avLst/>
          </a:prstGeom>
        </p:spPr>
      </p:pic>
      <p:pic>
        <p:nvPicPr>
          <p:cNvPr id="14" name="Picture 4">
            <a:extLst>
              <a:ext uri="{FF2B5EF4-FFF2-40B4-BE49-F238E27FC236}">
                <a16:creationId xmlns:a16="http://schemas.microsoft.com/office/drawing/2014/main" id="{DF223B20-E1EC-44E0-889C-B0B1926A158F}"/>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a:off x="6299200" y="4574279"/>
            <a:ext cx="1447195" cy="1481060"/>
          </a:xfrm>
          <a:prstGeom prst="rect">
            <a:avLst/>
          </a:prstGeom>
        </p:spPr>
      </p:pic>
    </p:spTree>
    <p:custDataLst>
      <p:tags r:id="rId1"/>
    </p:custDataLst>
    <p:extLst>
      <p:ext uri="{BB962C8B-B14F-4D97-AF65-F5344CB8AC3E}">
        <p14:creationId xmlns:p14="http://schemas.microsoft.com/office/powerpoint/2010/main" val="1613935592"/>
      </p:ext>
    </p:extLst>
  </p:cSld>
  <p:clrMapOvr>
    <a:masterClrMapping/>
  </p:clrMapOvr>
  <mc:AlternateContent xmlns:mc="http://schemas.openxmlformats.org/markup-compatibility/2006" xmlns:p14="http://schemas.microsoft.com/office/powerpoint/2010/main">
    <mc:Choice Requires="p14">
      <p:transition spd="med" p14:dur="700" advTm="17222">
        <p:fade/>
      </p:transition>
    </mc:Choice>
    <mc:Fallback xmlns="">
      <p:transition spd="med" advTm="17222">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5A2CB80-58DD-CB64-9593-41E0FAB0D528}"/>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5D8A8A3A-5350-2B11-E203-AE6555F57DFA}"/>
              </a:ext>
            </a:extLst>
          </p:cNvPr>
          <p:cNvSpPr>
            <a:spLocks noGrp="1"/>
          </p:cNvSpPr>
          <p:nvPr>
            <p:ph idx="1"/>
          </p:nvPr>
        </p:nvSpPr>
        <p:spPr/>
        <p:txBody>
          <a:bodyPr/>
          <a:lstStyle/>
          <a:p>
            <a:pPr>
              <a:buFontTx/>
              <a:buChar char="-"/>
            </a:pPr>
            <a:r>
              <a:rPr lang="en-US" i="1">
                <a:solidFill>
                  <a:srgbClr val="00B050"/>
                </a:solidFill>
              </a:rPr>
              <a:t>Bước 2: Trẻ chia sẻ kinh nghiệm</a:t>
            </a:r>
          </a:p>
          <a:p>
            <a:pPr marL="0" indent="0">
              <a:buNone/>
            </a:pPr>
            <a:r>
              <a:rPr lang="en-US"/>
              <a:t>GV đàm thoại về kinh nghiệm trẻ có được </a:t>
            </a:r>
          </a:p>
          <a:p>
            <a:pPr marL="0" indent="0">
              <a:buNone/>
            </a:pPr>
            <a:r>
              <a:rPr lang="en-US"/>
              <a:t>Nội dung đàm thoại: hướng đến các kinh nghiệm liên quan đến TN bằng câu hỏi (chủ đề TN, hoạt động trẻ đã thực hiện trong quá trình TN, chia sẻ các kinh  nghiệm, kiến thức, kĩ năng, thái độ, nguyên nhân)</a:t>
            </a:r>
          </a:p>
          <a:p>
            <a:pPr marL="0" indent="0">
              <a:buNone/>
            </a:pPr>
            <a:r>
              <a:rPr lang="en-US"/>
              <a:t>GV sử dụng các bức ảnh, đoạn phim  về các TN của trẻ.</a:t>
            </a:r>
          </a:p>
        </p:txBody>
      </p:sp>
      <p:sp>
        <p:nvSpPr>
          <p:cNvPr id="4" name="Chỗ dành sẵn cho Văn bản 3">
            <a:extLst>
              <a:ext uri="{FF2B5EF4-FFF2-40B4-BE49-F238E27FC236}">
                <a16:creationId xmlns:a16="http://schemas.microsoft.com/office/drawing/2014/main" id="{5857FF82-9CF5-FAF6-A065-5AB32DC6584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88610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F1A8CAC-711A-0BCC-05B7-D9F0580A0409}"/>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CC49053-1E80-D94D-8834-BF990870441D}"/>
              </a:ext>
            </a:extLst>
          </p:cNvPr>
          <p:cNvSpPr>
            <a:spLocks noGrp="1"/>
          </p:cNvSpPr>
          <p:nvPr>
            <p:ph idx="1"/>
          </p:nvPr>
        </p:nvSpPr>
        <p:spPr/>
        <p:txBody>
          <a:bodyPr/>
          <a:lstStyle/>
          <a:p>
            <a:pPr>
              <a:buFontTx/>
              <a:buChar char="-"/>
            </a:pPr>
            <a:r>
              <a:rPr lang="en-US" i="1">
                <a:solidFill>
                  <a:srgbClr val="00B050"/>
                </a:solidFill>
              </a:rPr>
              <a:t>Bước 3: Trẻ rút ra kinh nghiệm cho bản thân</a:t>
            </a:r>
          </a:p>
          <a:p>
            <a:pPr marL="0" indent="0">
              <a:buNone/>
            </a:pPr>
            <a:r>
              <a:rPr lang="en-US"/>
              <a:t>GV đàm thoại giúp rút kinh nghiệm, ghi nhớ kinh nghiệm </a:t>
            </a:r>
          </a:p>
          <a:p>
            <a:pPr marL="0" indent="0">
              <a:buNone/>
            </a:pPr>
            <a:r>
              <a:rPr lang="en-US"/>
              <a:t>Trình tự đàm thoại: - con học được điều gì? Hãy nói về những điều đã biết qua hoạt động đã làm? </a:t>
            </a:r>
          </a:p>
          <a:p>
            <a:pPr marL="0" indent="0">
              <a:buNone/>
            </a:pPr>
            <a:r>
              <a:rPr lang="en-US"/>
              <a:t>GV gợi ý về nội dung trẻ trẻ chưa đề cập đến</a:t>
            </a:r>
          </a:p>
          <a:p>
            <a:pPr marL="0" indent="0">
              <a:buNone/>
            </a:pPr>
            <a:r>
              <a:rPr lang="en-US"/>
              <a:t>GV hệ thống các kinh nghiệm của trẻ đã chia sẻ</a:t>
            </a:r>
          </a:p>
          <a:p>
            <a:pPr marL="0" indent="0">
              <a:buNone/>
            </a:pPr>
            <a:r>
              <a:rPr lang="en-US"/>
              <a:t>GV sử dụng tranh minh họa các kinh nghiệm để gây hứng thú</a:t>
            </a:r>
          </a:p>
          <a:p>
            <a:pPr marL="0" indent="0">
              <a:buNone/>
            </a:pPr>
            <a:r>
              <a:rPr lang="en-US"/>
              <a:t>GV định hướng trẻ vận dụng kinh nghiệm vào hoạt động</a:t>
            </a:r>
          </a:p>
          <a:p>
            <a:pPr marL="0" indent="0">
              <a:buNone/>
            </a:pPr>
            <a:endParaRPr lang="en-US"/>
          </a:p>
        </p:txBody>
      </p:sp>
      <p:sp>
        <p:nvSpPr>
          <p:cNvPr id="4" name="Chỗ dành sẵn cho Văn bản 3">
            <a:extLst>
              <a:ext uri="{FF2B5EF4-FFF2-40B4-BE49-F238E27FC236}">
                <a16:creationId xmlns:a16="http://schemas.microsoft.com/office/drawing/2014/main" id="{5DF9FCA4-C42E-BBE7-0B88-C718A1FDC3EF}"/>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718956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42060A6-C9F3-ABDB-D331-5E5EA9336442}"/>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DB3B5A75-6E27-3C05-9FF2-3BC4FB57EC98}"/>
              </a:ext>
            </a:extLst>
          </p:cNvPr>
          <p:cNvSpPr>
            <a:spLocks noGrp="1"/>
          </p:cNvSpPr>
          <p:nvPr>
            <p:ph idx="1"/>
          </p:nvPr>
        </p:nvSpPr>
        <p:spPr/>
        <p:txBody>
          <a:bodyPr/>
          <a:lstStyle/>
          <a:p>
            <a:pPr>
              <a:buFontTx/>
              <a:buChar char="-"/>
            </a:pPr>
            <a:r>
              <a:rPr lang="en-US" i="1">
                <a:solidFill>
                  <a:srgbClr val="00B050"/>
                </a:solidFill>
              </a:rPr>
              <a:t>Bước 4: Trẻ vận dụng kinh nghiệm vào cuộc sống</a:t>
            </a:r>
          </a:p>
          <a:p>
            <a:pPr marL="0" indent="0">
              <a:buNone/>
            </a:pPr>
            <a:r>
              <a:rPr lang="en-US"/>
              <a:t>GV thiết kế trò chơi học tập, vận động, trò chơi sáng tạo</a:t>
            </a:r>
          </a:p>
          <a:p>
            <a:pPr marL="0" indent="0">
              <a:buNone/>
            </a:pPr>
            <a:r>
              <a:rPr lang="en-US"/>
              <a:t>Trẻ tham gia các trò chơi/hoạt động sáng tạo ở các thời điểm khác nhau.</a:t>
            </a:r>
          </a:p>
          <a:p>
            <a:pPr marL="0" indent="0">
              <a:buNone/>
            </a:pPr>
            <a:r>
              <a:rPr lang="en-US"/>
              <a:t>				</a:t>
            </a:r>
          </a:p>
          <a:p>
            <a:pPr marL="0" indent="0">
              <a:buNone/>
            </a:pPr>
            <a:r>
              <a:rPr lang="en-US"/>
              <a:t>				</a:t>
            </a:r>
          </a:p>
          <a:p>
            <a:pPr marL="0" indent="0">
              <a:buNone/>
            </a:pPr>
            <a:endParaRPr lang="en-US"/>
          </a:p>
        </p:txBody>
      </p:sp>
      <p:sp>
        <p:nvSpPr>
          <p:cNvPr id="4" name="Chỗ dành sẵn cho Văn bản 3">
            <a:extLst>
              <a:ext uri="{FF2B5EF4-FFF2-40B4-BE49-F238E27FC236}">
                <a16:creationId xmlns:a16="http://schemas.microsoft.com/office/drawing/2014/main" id="{24C8DE18-A68B-3DF3-2EB8-0775A37C6F88}"/>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65262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525967F-6551-E6E8-C019-E7537A8F7485}"/>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DB6A1884-45A1-74ED-4416-717EBC8E4C47}"/>
              </a:ext>
            </a:extLst>
          </p:cNvPr>
          <p:cNvSpPr>
            <a:spLocks noGrp="1"/>
          </p:cNvSpPr>
          <p:nvPr>
            <p:ph idx="1"/>
          </p:nvPr>
        </p:nvSpPr>
        <p:spPr/>
        <p:txBody>
          <a:bodyPr/>
          <a:lstStyle/>
          <a:p>
            <a:pPr marL="0" indent="0">
              <a:buNone/>
            </a:pPr>
            <a:r>
              <a:rPr lang="en-US">
                <a:solidFill>
                  <a:srgbClr val="FF0000"/>
                </a:solidFill>
              </a:rPr>
              <a:t>Kết luận:</a:t>
            </a:r>
          </a:p>
          <a:p>
            <a:pPr marL="0" indent="0">
              <a:buNone/>
            </a:pPr>
            <a:r>
              <a:rPr lang="en-US"/>
              <a:t>1/ Việc tổ chức HĐ học theo hướng TN cần thực hiện 4 bước</a:t>
            </a:r>
          </a:p>
          <a:p>
            <a:pPr marL="0" indent="0">
              <a:buNone/>
            </a:pPr>
            <a:r>
              <a:rPr lang="en-US"/>
              <a:t>2/ HĐ học diễn ra trong thời gian ngắn nên có thể thực hiện giai đoạn nối tiếp nhau trong 1 buổi.</a:t>
            </a:r>
          </a:p>
          <a:p>
            <a:pPr marL="0" indent="0">
              <a:buNone/>
            </a:pPr>
            <a:r>
              <a:rPr lang="en-US"/>
              <a:t>3/ Tuy nhiên, việc thực hành vận dụng các kinh nghiệm vào các hoạt động và sinh hoạt hang ngày không giới hạn về thời gian.</a:t>
            </a:r>
          </a:p>
        </p:txBody>
      </p:sp>
      <p:sp>
        <p:nvSpPr>
          <p:cNvPr id="4" name="Chỗ dành sẵn cho Văn bản 3">
            <a:extLst>
              <a:ext uri="{FF2B5EF4-FFF2-40B4-BE49-F238E27FC236}">
                <a16:creationId xmlns:a16="http://schemas.microsoft.com/office/drawing/2014/main" id="{8FFBA6E1-587B-92AD-42B4-BF4F4A7EAD5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410456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BFA8EB7-D221-8025-FDF2-3DFC1DEB77E7}"/>
              </a:ext>
            </a:extLst>
          </p:cNvPr>
          <p:cNvSpPr>
            <a:spLocks noGrp="1"/>
          </p:cNvSpPr>
          <p:nvPr>
            <p:ph type="title"/>
          </p:nvPr>
        </p:nvSpPr>
        <p:spPr/>
        <p:txBody>
          <a:bodyPr/>
          <a:lstStyle/>
          <a:p>
            <a:r>
              <a:rPr lang="en-US"/>
              <a:t>		    THỰC HÀNH CHƯƠNG 3</a:t>
            </a:r>
          </a:p>
        </p:txBody>
      </p:sp>
      <p:sp>
        <p:nvSpPr>
          <p:cNvPr id="3" name="Chỗ dành sẵn cho Nội dung 2">
            <a:extLst>
              <a:ext uri="{FF2B5EF4-FFF2-40B4-BE49-F238E27FC236}">
                <a16:creationId xmlns:a16="http://schemas.microsoft.com/office/drawing/2014/main" id="{183FD371-CE45-A5A4-7320-148C642D4F98}"/>
              </a:ext>
            </a:extLst>
          </p:cNvPr>
          <p:cNvSpPr>
            <a:spLocks noGrp="1"/>
          </p:cNvSpPr>
          <p:nvPr>
            <p:ph idx="1"/>
          </p:nvPr>
        </p:nvSpPr>
        <p:spPr/>
        <p:txBody>
          <a:bodyPr/>
          <a:lstStyle/>
          <a:p>
            <a:pPr marL="0" indent="0">
              <a:buNone/>
            </a:pPr>
            <a:r>
              <a:rPr lang="en-US"/>
              <a:t>1/SV đọc ví dụ minh họa về kế hoạch tổ chức hoạt động học theo hướng TN cho trẻ mầm non</a:t>
            </a:r>
          </a:p>
          <a:p>
            <a:pPr marL="0" indent="0">
              <a:buNone/>
            </a:pPr>
            <a:r>
              <a:rPr lang="en-US"/>
              <a:t>(Trang 91 giáo trình: Tổ chức HĐGD theo hướng TN cho trẻ ở trường MN).</a:t>
            </a:r>
          </a:p>
          <a:p>
            <a:pPr marL="0" indent="0">
              <a:buNone/>
            </a:pPr>
            <a:r>
              <a:rPr lang="vi-VN"/>
              <a:t>2/ </a:t>
            </a:r>
            <a:r>
              <a:rPr lang="en-US"/>
              <a:t>Các nhóm thiết kế các kế hoạch tổ chức HĐ học theo hướng TN cho trẻ (Đề tài: tự chọn, độ tuổi: 3 – 4 tuổi; 4 – 5 tuổi; 5 – 6 tuổi)</a:t>
            </a:r>
          </a:p>
        </p:txBody>
      </p:sp>
      <p:sp>
        <p:nvSpPr>
          <p:cNvPr id="4" name="Chỗ dành sẵn cho Văn bản 3">
            <a:extLst>
              <a:ext uri="{FF2B5EF4-FFF2-40B4-BE49-F238E27FC236}">
                <a16:creationId xmlns:a16="http://schemas.microsoft.com/office/drawing/2014/main" id="{88B6D086-F4CE-64F7-3846-3691994AE70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278260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D62C7ED-C4E9-A4B0-7F83-5E149D00C2B0}"/>
              </a:ext>
            </a:extLst>
          </p:cNvPr>
          <p:cNvSpPr>
            <a:spLocks noGrp="1"/>
          </p:cNvSpPr>
          <p:nvPr>
            <p:ph type="title"/>
          </p:nvPr>
        </p:nvSpPr>
        <p:spPr>
          <a:xfrm>
            <a:off x="135012" y="68627"/>
            <a:ext cx="11853788" cy="839636"/>
          </a:xfrm>
        </p:spPr>
        <p:txBody>
          <a:bodyPr/>
          <a:lstStyle/>
          <a:p>
            <a:pPr algn="ctr">
              <a:lnSpc>
                <a:spcPct val="100000"/>
              </a:lnSpc>
            </a:pPr>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r>
              <a:rPr lang="en-US"/>
              <a:t> </a:t>
            </a:r>
          </a:p>
        </p:txBody>
      </p:sp>
      <p:sp>
        <p:nvSpPr>
          <p:cNvPr id="3" name="Chỗ dành sẵn cho Nội dung 2">
            <a:extLst>
              <a:ext uri="{FF2B5EF4-FFF2-40B4-BE49-F238E27FC236}">
                <a16:creationId xmlns:a16="http://schemas.microsoft.com/office/drawing/2014/main" id="{7FC9D941-3E87-A156-5783-409BDF0D7B8D}"/>
              </a:ext>
            </a:extLst>
          </p:cNvPr>
          <p:cNvSpPr>
            <a:spLocks noGrp="1"/>
          </p:cNvSpPr>
          <p:nvPr>
            <p:ph idx="1"/>
          </p:nvPr>
        </p:nvSpPr>
        <p:spPr/>
        <p:txBody>
          <a:bodyPr/>
          <a:lstStyle/>
          <a:p>
            <a:pPr marL="0" indent="0">
              <a:buNone/>
            </a:pPr>
            <a:r>
              <a:rPr lang="en-US">
                <a:solidFill>
                  <a:srgbClr val="FF0000"/>
                </a:solidFill>
              </a:rPr>
              <a:t>3.2. Tổ chức hoạt động chơi theo hướng trải nghiệm cho trẻ</a:t>
            </a:r>
          </a:p>
          <a:p>
            <a:pPr>
              <a:buFont typeface="Wingdings" panose="05000000000000000000" pitchFamily="2" charset="2"/>
              <a:buChar char="q"/>
            </a:pPr>
            <a:r>
              <a:rPr lang="en-US">
                <a:solidFill>
                  <a:srgbClr val="C00000"/>
                </a:solidFill>
              </a:rPr>
              <a:t>Xác định chủ đề hoạt động chơi</a:t>
            </a:r>
          </a:p>
          <a:p>
            <a:pPr>
              <a:buFontTx/>
              <a:buChar char="-"/>
            </a:pPr>
            <a:r>
              <a:rPr lang="en-US"/>
              <a:t>Phụ thuộc đặc điểm môi trường tự nhiên, xã hội, sự kiện diễn ra xung quanh</a:t>
            </a:r>
          </a:p>
          <a:p>
            <a:pPr>
              <a:buFontTx/>
              <a:buChar char="-"/>
            </a:pPr>
            <a:r>
              <a:rPr lang="en-US"/>
              <a:t>Nhà trẻ, MGB: GV khơi gợi ý tưởng chơi giúp trẻ, trẻ sẽ lựa chọn TC</a:t>
            </a:r>
          </a:p>
          <a:p>
            <a:pPr>
              <a:buFontTx/>
              <a:buChar char="-"/>
            </a:pPr>
            <a:r>
              <a:rPr lang="en-US"/>
              <a:t>MGN, MGL: GV khơi gợi đồng thời để trẻ chủ động đề xuất chủ đề chơi khi trẻ có nhu cầu.</a:t>
            </a:r>
          </a:p>
          <a:p>
            <a:pPr>
              <a:buFontTx/>
              <a:buChar char="-"/>
            </a:pPr>
            <a:endParaRPr lang="en-US"/>
          </a:p>
          <a:p>
            <a:pPr marL="0" indent="0">
              <a:buNone/>
            </a:pPr>
            <a:endParaRPr lang="en-US"/>
          </a:p>
        </p:txBody>
      </p:sp>
      <p:sp>
        <p:nvSpPr>
          <p:cNvPr id="4" name="Chỗ dành sẵn cho Văn bản 3">
            <a:extLst>
              <a:ext uri="{FF2B5EF4-FFF2-40B4-BE49-F238E27FC236}">
                <a16:creationId xmlns:a16="http://schemas.microsoft.com/office/drawing/2014/main" id="{24CDFB48-5870-C533-DAD1-FC004DEC702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81138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7D13E49-CCDD-81EB-6663-7AA4BB95D0D9}"/>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7294D6AD-3076-E5BA-1629-C8068C980AC4}"/>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Xác định mục tiêu của hoạt động chơi</a:t>
            </a:r>
          </a:p>
          <a:p>
            <a:pPr>
              <a:buFontTx/>
              <a:buChar char="-"/>
            </a:pPr>
            <a:r>
              <a:rPr lang="en-US" i="1">
                <a:solidFill>
                  <a:srgbClr val="00B050"/>
                </a:solidFill>
              </a:rPr>
              <a:t>Kiến thức</a:t>
            </a:r>
            <a:r>
              <a:rPr lang="en-US">
                <a:solidFill>
                  <a:srgbClr val="00B050"/>
                </a:solidFill>
              </a:rPr>
              <a:t>:</a:t>
            </a:r>
            <a:r>
              <a:rPr lang="en-US"/>
              <a:t> cung cấp, cung cố và mở rộng kiến thức về môi trường tự nhiên (góc KPKH, hoạt động ngoài trời…), xã hội cho trẻ (trò chơi ĐVTCĐ)</a:t>
            </a:r>
          </a:p>
          <a:p>
            <a:pPr>
              <a:buFontTx/>
              <a:buChar char="-"/>
            </a:pPr>
            <a:r>
              <a:rPr lang="en-US" i="1">
                <a:solidFill>
                  <a:srgbClr val="00B050"/>
                </a:solidFill>
              </a:rPr>
              <a:t>Kỹ năng:</a:t>
            </a:r>
            <a:r>
              <a:rPr lang="en-US"/>
              <a:t> KN nhận thức, KN xã hội, KN vận động tinh/thô, KN lao động, chăm sóc sức khỏe, dinh dưỡng …</a:t>
            </a:r>
          </a:p>
          <a:p>
            <a:pPr>
              <a:buFontTx/>
              <a:buChar char="-"/>
            </a:pPr>
            <a:r>
              <a:rPr lang="en-US" i="1">
                <a:solidFill>
                  <a:srgbClr val="00B050"/>
                </a:solidFill>
              </a:rPr>
              <a:t>Thái độ</a:t>
            </a:r>
            <a:r>
              <a:rPr lang="en-US" i="1"/>
              <a:t>:</a:t>
            </a:r>
            <a:r>
              <a:rPr lang="en-US"/>
              <a:t> hình thành hứng thú và duy trì hứng thú cho trẻ suốt quá trình chơi; thoải mái, tự do, tích cực, sáng tạo, văn hóa ứng xử …</a:t>
            </a:r>
          </a:p>
          <a:p>
            <a:pPr>
              <a:buFontTx/>
              <a:buChar char="-"/>
            </a:pPr>
            <a:endParaRPr lang="en-US"/>
          </a:p>
        </p:txBody>
      </p:sp>
      <p:sp>
        <p:nvSpPr>
          <p:cNvPr id="4" name="Chỗ dành sẵn cho Văn bản 3">
            <a:extLst>
              <a:ext uri="{FF2B5EF4-FFF2-40B4-BE49-F238E27FC236}">
                <a16:creationId xmlns:a16="http://schemas.microsoft.com/office/drawing/2014/main" id="{5795E94C-6574-CFB0-E6F1-933B8581FE5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472899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7315BC3-D6A2-AE96-12AA-7F48D74EDC4B}"/>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065B953C-4596-9E85-639C-FB198C09C388}"/>
              </a:ext>
            </a:extLst>
          </p:cNvPr>
          <p:cNvSpPr>
            <a:spLocks noGrp="1"/>
          </p:cNvSpPr>
          <p:nvPr>
            <p:ph idx="1"/>
          </p:nvPr>
        </p:nvSpPr>
        <p:spPr/>
        <p:txBody>
          <a:bodyPr>
            <a:normAutofit fontScale="77500" lnSpcReduction="20000"/>
          </a:bodyPr>
          <a:lstStyle/>
          <a:p>
            <a:pPr>
              <a:buFont typeface="Wingdings" panose="05000000000000000000" pitchFamily="2" charset="2"/>
              <a:buChar char="q"/>
            </a:pPr>
            <a:r>
              <a:rPr lang="en-US">
                <a:solidFill>
                  <a:srgbClr val="FF0000"/>
                </a:solidFill>
              </a:rPr>
              <a:t>Xác định cấu trúc và nội dung chơi</a:t>
            </a:r>
          </a:p>
          <a:p>
            <a:pPr>
              <a:buFontTx/>
              <a:buChar char="-"/>
            </a:pPr>
            <a:r>
              <a:rPr lang="en-US">
                <a:solidFill>
                  <a:srgbClr val="C00000"/>
                </a:solidFill>
              </a:rPr>
              <a:t>Phần 1: Trước khi trẻ chơi</a:t>
            </a:r>
          </a:p>
          <a:p>
            <a:pPr marL="0" indent="0">
              <a:buNone/>
            </a:pPr>
            <a:r>
              <a:rPr lang="en-US"/>
              <a:t>Trò chuyện, cho trẻ quan sát môi trường để định hướng chủ đề chơi, khơi gợi ý tưởng chơi, lựa chọn nhóm chơi, phân vai chơi </a:t>
            </a:r>
          </a:p>
          <a:p>
            <a:pPr>
              <a:buFontTx/>
              <a:buChar char="-"/>
            </a:pPr>
            <a:r>
              <a:rPr lang="en-US">
                <a:solidFill>
                  <a:srgbClr val="C00000"/>
                </a:solidFill>
              </a:rPr>
              <a:t>Phần 2: Trong quá trình chơi</a:t>
            </a:r>
          </a:p>
          <a:p>
            <a:pPr marL="0" indent="0">
              <a:buNone/>
            </a:pPr>
            <a:r>
              <a:rPr lang="en-US"/>
              <a:t>+ Trẻ tự do chọn các khu vực chơi và bắt đầu chơi ở các góc</a:t>
            </a:r>
          </a:p>
          <a:p>
            <a:pPr marL="0" indent="0">
              <a:buNone/>
            </a:pPr>
            <a:r>
              <a:rPr lang="en-US"/>
              <a:t>+ Trẻ chơi một mình hoặc cùng các bạn</a:t>
            </a:r>
          </a:p>
          <a:p>
            <a:pPr marL="0" indent="0">
              <a:buNone/>
            </a:pPr>
            <a:r>
              <a:rPr lang="en-US"/>
              <a:t>+ Trẻ tự do thể hiện ý tưởng chơi trong các góc chơi và chủ động tương tác với bạn.</a:t>
            </a:r>
          </a:p>
          <a:p>
            <a:pPr>
              <a:buFontTx/>
              <a:buChar char="-"/>
            </a:pPr>
            <a:r>
              <a:rPr lang="en-US">
                <a:solidFill>
                  <a:srgbClr val="C00000"/>
                </a:solidFill>
              </a:rPr>
              <a:t>Phần 3: Sau khi trẻ chơi</a:t>
            </a:r>
          </a:p>
          <a:p>
            <a:pPr marL="0" indent="0">
              <a:buNone/>
            </a:pPr>
            <a:r>
              <a:rPr lang="en-US"/>
              <a:t>+Trẻ tham gia đánh giá kết quả chơi. </a:t>
            </a:r>
          </a:p>
          <a:p>
            <a:pPr marL="0" indent="0">
              <a:buNone/>
            </a:pPr>
            <a:r>
              <a:rPr lang="en-US"/>
              <a:t>+ GV hướng dẫn trẻ thu dọn đồ dung, đồ chơi.</a:t>
            </a:r>
          </a:p>
          <a:p>
            <a:pPr>
              <a:buFontTx/>
              <a:buChar char="-"/>
            </a:pPr>
            <a:endParaRPr lang="en-US"/>
          </a:p>
        </p:txBody>
      </p:sp>
      <p:sp>
        <p:nvSpPr>
          <p:cNvPr id="4" name="Chỗ dành sẵn cho Văn bản 3">
            <a:extLst>
              <a:ext uri="{FF2B5EF4-FFF2-40B4-BE49-F238E27FC236}">
                <a16:creationId xmlns:a16="http://schemas.microsoft.com/office/drawing/2014/main" id="{F0888526-3B85-5BE9-7E20-5B1CC6650A1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638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7BD5E62-1218-CCB4-D1E3-6229359C0D45}"/>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3C1563A-5810-92F7-EBA0-0AFCD0E518E5}"/>
              </a:ext>
            </a:extLst>
          </p:cNvPr>
          <p:cNvSpPr>
            <a:spLocks noGrp="1"/>
          </p:cNvSpPr>
          <p:nvPr>
            <p:ph idx="1"/>
          </p:nvPr>
        </p:nvSpPr>
        <p:spPr/>
        <p:txBody>
          <a:bodyPr>
            <a:normAutofit fontScale="85000" lnSpcReduction="20000"/>
          </a:bodyPr>
          <a:lstStyle/>
          <a:p>
            <a:pPr>
              <a:buFont typeface="Wingdings" panose="05000000000000000000" pitchFamily="2" charset="2"/>
              <a:buChar char="q"/>
            </a:pPr>
            <a:r>
              <a:rPr lang="en-US">
                <a:solidFill>
                  <a:srgbClr val="FF0000"/>
                </a:solidFill>
              </a:rPr>
              <a:t>Chuẩn bị hoạt động chơi</a:t>
            </a:r>
          </a:p>
          <a:p>
            <a:pPr>
              <a:buFontTx/>
              <a:buChar char="-"/>
            </a:pPr>
            <a:r>
              <a:rPr lang="en-US" i="1">
                <a:solidFill>
                  <a:srgbClr val="00B050"/>
                </a:solidFill>
              </a:rPr>
              <a:t>Chuẩn bị môi trường vật chất</a:t>
            </a:r>
          </a:p>
          <a:p>
            <a:pPr marL="0" indent="0">
              <a:buNone/>
            </a:pPr>
            <a:r>
              <a:rPr lang="en-US"/>
              <a:t>+ Bố trí, tạo không gian cho các khu vực hoạt động của trẻ</a:t>
            </a:r>
          </a:p>
          <a:p>
            <a:pPr marL="0" indent="0">
              <a:buNone/>
            </a:pPr>
            <a:r>
              <a:rPr lang="en-US"/>
              <a:t>(SV nghiên cứu tài liệu)</a:t>
            </a:r>
          </a:p>
          <a:p>
            <a:pPr marL="0" indent="0">
              <a:buNone/>
            </a:pPr>
            <a:r>
              <a:rPr lang="en-US"/>
              <a:t>+ Lựa chọn, sắp xếp đồ dùng, đồ chơi, vật liệu</a:t>
            </a:r>
          </a:p>
          <a:p>
            <a:pPr marL="0" indent="0">
              <a:buNone/>
            </a:pPr>
            <a:r>
              <a:rPr lang="en-US"/>
              <a:t>(SV nghiên cứu tài liệu)</a:t>
            </a:r>
          </a:p>
          <a:p>
            <a:pPr algn="l">
              <a:buFontTx/>
              <a:buChar char="-"/>
            </a:pPr>
            <a:r>
              <a:rPr lang="en-US"/>
              <a:t>Tích lũy kiến thức và chuẩn bị tâm lý cho trẻ</a:t>
            </a:r>
          </a:p>
          <a:p>
            <a:pPr marL="0" indent="0" algn="l">
              <a:buNone/>
            </a:pPr>
            <a:r>
              <a:rPr lang="en-US"/>
              <a:t>+ Tích lũy kiến thức cho trẻ: tự nhiên, xã hội; cách quan sát, chia sẻ suy nghĩ, các kỹ năng …</a:t>
            </a:r>
          </a:p>
          <a:p>
            <a:pPr marL="0" indent="0" algn="l">
              <a:buNone/>
            </a:pPr>
            <a:r>
              <a:rPr lang="en-US"/>
              <a:t>+ Chuẩn bị tâm lý: tâm thế chơi, khuyến khích trẻ tham gia chuẩn bị các hoạt động để trẻ háo hức, vui vẻ …</a:t>
            </a:r>
            <a:br>
              <a:rPr lang="en-US"/>
            </a:br>
            <a:endParaRPr lang="en-US"/>
          </a:p>
          <a:p>
            <a:pPr>
              <a:buFont typeface="Wingdings" panose="05000000000000000000" pitchFamily="2" charset="2"/>
              <a:buChar char="q"/>
            </a:pPr>
            <a:endParaRPr lang="en-US"/>
          </a:p>
        </p:txBody>
      </p:sp>
      <p:sp>
        <p:nvSpPr>
          <p:cNvPr id="4" name="Chỗ dành sẵn cho Văn bản 3">
            <a:extLst>
              <a:ext uri="{FF2B5EF4-FFF2-40B4-BE49-F238E27FC236}">
                <a16:creationId xmlns:a16="http://schemas.microsoft.com/office/drawing/2014/main" id="{FF3039CB-C1D9-941B-8E8A-F38C7443B59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075754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F9888FF-6A5C-E413-BB70-96F72887FE79}"/>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6776B834-D331-A140-85C0-33F191D180C2}"/>
              </a:ext>
            </a:extLst>
          </p:cNvPr>
          <p:cNvSpPr>
            <a:spLocks noGrp="1"/>
          </p:cNvSpPr>
          <p:nvPr>
            <p:ph idx="1"/>
          </p:nvPr>
        </p:nvSpPr>
        <p:spPr/>
        <p:txBody>
          <a:bodyPr>
            <a:normAutofit fontScale="55000" lnSpcReduction="20000"/>
          </a:bodyPr>
          <a:lstStyle/>
          <a:p>
            <a:pPr>
              <a:buFont typeface="Wingdings" panose="05000000000000000000" pitchFamily="2" charset="2"/>
              <a:buChar char="q"/>
            </a:pPr>
            <a:r>
              <a:rPr lang="en-US" sz="3600" b="1">
                <a:solidFill>
                  <a:srgbClr val="FF0000"/>
                </a:solidFill>
              </a:rPr>
              <a:t>Cách tiến hành hoạt động chơi</a:t>
            </a:r>
          </a:p>
          <a:p>
            <a:pPr>
              <a:buFont typeface="Wingdings" panose="05000000000000000000" pitchFamily="2" charset="2"/>
              <a:buChar char="§"/>
            </a:pPr>
            <a:r>
              <a:rPr lang="en-US" i="1">
                <a:solidFill>
                  <a:srgbClr val="00B050"/>
                </a:solidFill>
              </a:rPr>
              <a:t>Bước 1: Hoạt động trải nghiệm thực tế của trẻ</a:t>
            </a:r>
          </a:p>
          <a:p>
            <a:pPr>
              <a:buFontTx/>
              <a:buChar char="-"/>
            </a:pPr>
            <a:r>
              <a:rPr lang="en-US" b="1">
                <a:solidFill>
                  <a:srgbClr val="C00000"/>
                </a:solidFill>
              </a:rPr>
              <a:t>Trẻ trao đổi chủ đề, nội dung chơi</a:t>
            </a:r>
          </a:p>
          <a:p>
            <a:pPr marL="0" indent="0">
              <a:buNone/>
            </a:pPr>
            <a:r>
              <a:rPr lang="en-US"/>
              <a:t>+ GV nêu tên chủ đề hoặc cho trẻ trao đổi để đưa ra ý tưởng</a:t>
            </a:r>
          </a:p>
          <a:p>
            <a:pPr marL="0" indent="0">
              <a:buNone/>
            </a:pPr>
            <a:r>
              <a:rPr lang="en-US"/>
              <a:t>+ Trẻ trao đổi về nội dung hoạt động dựa trên câu hỏi của cô</a:t>
            </a:r>
          </a:p>
          <a:p>
            <a:pPr marL="0" indent="0">
              <a:buNone/>
            </a:pPr>
            <a:r>
              <a:rPr lang="en-US"/>
              <a:t>+ Trẻ lựa chọn công việc sẽ tham gia vào các nhóm</a:t>
            </a:r>
          </a:p>
          <a:p>
            <a:pPr marL="0" indent="0">
              <a:buNone/>
            </a:pPr>
            <a:r>
              <a:rPr lang="en-US"/>
              <a:t>+ Các nhóm trẻ thỏa thuận, phân công công việc cụ thể</a:t>
            </a:r>
          </a:p>
          <a:p>
            <a:pPr>
              <a:buFontTx/>
              <a:buChar char="-"/>
            </a:pPr>
            <a:r>
              <a:rPr lang="en-US" b="1">
                <a:solidFill>
                  <a:srgbClr val="C00000"/>
                </a:solidFill>
              </a:rPr>
              <a:t>Quá trình hoạt động của trẻ</a:t>
            </a:r>
          </a:p>
          <a:p>
            <a:pPr marL="0" indent="0">
              <a:buNone/>
            </a:pPr>
            <a:r>
              <a:rPr lang="en-US"/>
              <a:t>+ Trẻ di chuyển và chơi ở nhóm</a:t>
            </a:r>
          </a:p>
          <a:p>
            <a:pPr marL="0" indent="0">
              <a:buNone/>
            </a:pPr>
            <a:r>
              <a:rPr lang="en-US"/>
              <a:t>+ GV quan sát, hướng dẫn, hỗ trợ</a:t>
            </a:r>
          </a:p>
          <a:p>
            <a:pPr>
              <a:buFontTx/>
              <a:buChar char="-"/>
            </a:pPr>
            <a:r>
              <a:rPr lang="en-US" b="1">
                <a:solidFill>
                  <a:srgbClr val="C00000"/>
                </a:solidFill>
              </a:rPr>
              <a:t>Kết thúc hoạt động</a:t>
            </a:r>
          </a:p>
          <a:p>
            <a:pPr marL="0" indent="0">
              <a:buNone/>
            </a:pPr>
            <a:r>
              <a:rPr lang="en-US"/>
              <a:t>+ Trẻ trưng bày sản phẩm</a:t>
            </a:r>
          </a:p>
          <a:p>
            <a:pPr marL="0" indent="0">
              <a:buNone/>
            </a:pPr>
            <a:r>
              <a:rPr lang="en-US"/>
              <a:t>+ Trẻ tham giá đánh giá kết quả</a:t>
            </a:r>
          </a:p>
          <a:p>
            <a:pPr marL="0" indent="0">
              <a:buNone/>
            </a:pPr>
            <a:r>
              <a:rPr lang="en-US"/>
              <a:t>+ Trẻ sử dụng sản phẩm của mình vào những hoạt động khác nhua</a:t>
            </a:r>
          </a:p>
          <a:p>
            <a:pPr marL="0" indent="0">
              <a:buNone/>
            </a:pPr>
            <a:r>
              <a:rPr lang="en-US"/>
              <a:t>+ Trẻ tham gia dọn dẹp môi trường và vệ sinh cá nhân.</a:t>
            </a:r>
          </a:p>
          <a:p>
            <a:pPr marL="0" indent="0">
              <a:buNone/>
            </a:pPr>
            <a:endParaRPr lang="en-US"/>
          </a:p>
          <a:p>
            <a:pPr>
              <a:buFont typeface="Wingdings" panose="05000000000000000000" pitchFamily="2" charset="2"/>
              <a:buChar char="§"/>
            </a:pPr>
            <a:endParaRPr lang="en-US"/>
          </a:p>
        </p:txBody>
      </p:sp>
      <p:sp>
        <p:nvSpPr>
          <p:cNvPr id="4" name="Chỗ dành sẵn cho Văn bản 3">
            <a:extLst>
              <a:ext uri="{FF2B5EF4-FFF2-40B4-BE49-F238E27FC236}">
                <a16:creationId xmlns:a16="http://schemas.microsoft.com/office/drawing/2014/main" id="{F0C601DF-163A-3F4A-C477-E8155F39E78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032355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C57291B-9D86-3AB9-3A9A-82AD2DEDA3EF}"/>
              </a:ext>
            </a:extLst>
          </p:cNvPr>
          <p:cNvSpPr>
            <a:spLocks noGrp="1"/>
          </p:cNvSpPr>
          <p:nvPr>
            <p:ph type="title"/>
          </p:nvPr>
        </p:nvSpPr>
        <p:spPr/>
        <p:txBody>
          <a:bodyPr/>
          <a:lstStyle/>
          <a:p>
            <a:pPr algn="ctr"/>
            <a:r>
              <a:rPr kumimoji="0" lang="en-US" sz="2200" b="1" i="0" u="none" strike="noStrike" kern="1200" cap="none" spc="0" normalizeH="0" baseline="0" noProof="0">
                <a:ln>
                  <a:noFill/>
                </a:ln>
                <a:solidFill>
                  <a:srgbClr val="C00000"/>
                </a:solidFill>
                <a:effectLst/>
                <a:uLnTx/>
                <a:uFillTx/>
                <a:latin typeface="Tahoma" panose="020B0604030504040204" pitchFamily="34" charset="0"/>
                <a:ea typeface="Tahoma" panose="020B0604030504040204" pitchFamily="34" charset="0"/>
                <a:cs typeface="Tahoma" panose="020B0604030504040204" pitchFamily="34" charset="0"/>
              </a:rPr>
              <a:t> CHƯƠNG 3. HƯỚNG DẪN TỔ CHỨC  CÁC HOẠT ĐỘNG TRẢI NGHIỆM CHO TRẺ </a:t>
            </a:r>
            <a:br>
              <a:rPr kumimoji="0" lang="en-US" sz="2200" b="1" i="0" u="none" strike="noStrike" kern="1200" cap="none" spc="0" normalizeH="0" baseline="0" noProof="0">
                <a:ln>
                  <a:noFill/>
                </a:ln>
                <a:solidFill>
                  <a:srgbClr val="C00000"/>
                </a:solidFill>
                <a:effectLst/>
                <a:uLnTx/>
                <a:uFillTx/>
                <a:latin typeface="Tahoma" panose="020B0604030504040204" pitchFamily="34" charset="0"/>
                <a:ea typeface="Tahoma" panose="020B0604030504040204" pitchFamily="34" charset="0"/>
                <a:cs typeface="Tahoma" panose="020B0604030504040204" pitchFamily="34" charset="0"/>
              </a:rPr>
            </a:br>
            <a:r>
              <a:rPr kumimoji="0" lang="en-US" sz="2200" b="1" i="0" u="none" strike="noStrike" kern="1200" cap="none" spc="0" normalizeH="0" baseline="0" noProof="0">
                <a:ln>
                  <a:noFill/>
                </a:ln>
                <a:solidFill>
                  <a:srgbClr val="C00000"/>
                </a:solidFill>
                <a:effectLst/>
                <a:uLnTx/>
                <a:uFillTx/>
                <a:latin typeface="Tahoma" panose="020B0604030504040204" pitchFamily="34" charset="0"/>
                <a:ea typeface="Tahoma" panose="020B0604030504040204" pitchFamily="34" charset="0"/>
                <a:cs typeface="Tahoma" panose="020B0604030504040204" pitchFamily="34" charset="0"/>
              </a:rPr>
              <a:t>Ở TRƯỜNG MẦM NON</a:t>
            </a:r>
            <a:endParaRPr lang="en-US"/>
          </a:p>
        </p:txBody>
      </p:sp>
      <p:sp>
        <p:nvSpPr>
          <p:cNvPr id="3" name="Chỗ dành sẵn cho Nội dung 2">
            <a:extLst>
              <a:ext uri="{FF2B5EF4-FFF2-40B4-BE49-F238E27FC236}">
                <a16:creationId xmlns:a16="http://schemas.microsoft.com/office/drawing/2014/main" id="{46226876-2C70-1E74-1C19-5A953A7C73BC}"/>
              </a:ext>
            </a:extLst>
          </p:cNvPr>
          <p:cNvSpPr>
            <a:spLocks noGrp="1"/>
          </p:cNvSpPr>
          <p:nvPr>
            <p:ph idx="1"/>
          </p:nvPr>
        </p:nvSpPr>
        <p:spPr/>
        <p:txBody>
          <a:bodyPr>
            <a:normAutofit/>
          </a:bodyPr>
          <a:lstStyle/>
          <a:p>
            <a:endParaRPr lang="en-US"/>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a:solidFill>
                  <a:srgbClr val="0070C0"/>
                </a:solidFill>
                <a:latin typeface="Calibri" panose="020F0502020204030204"/>
                <a:cs typeface="+mn-cs"/>
              </a:rPr>
              <a:t>				MỤC TIÊU CHƯƠNG 3:</a:t>
            </a:r>
            <a:endPar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endParaRPr>
          </a:p>
          <a:p>
            <a:pPr marR="0" lvl="0" algn="just" defTabSz="914400" rtl="0" eaLnBrk="1" fontAlgn="auto" latinLnBrk="0" hangingPunct="1">
              <a:lnSpc>
                <a:spcPct val="100000"/>
              </a:lnSpc>
              <a:spcBef>
                <a:spcPts val="0"/>
              </a:spcBef>
              <a:spcAft>
                <a:spcPts val="0"/>
              </a:spcAft>
              <a:buClrTx/>
              <a:buSzTx/>
              <a:buFontTx/>
              <a:buChar char="-"/>
              <a:tabLst/>
              <a:defRPr/>
            </a:pP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Cung cấp</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 những kiến thức</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về</a:t>
            </a:r>
            <a:r>
              <a:rPr lang="en-US" sz="2400">
                <a:solidFill>
                  <a:srgbClr val="0070C0"/>
                </a:solidFill>
                <a:latin typeface="Calibri" panose="020F0502020204030204"/>
                <a:cs typeface="+mn-cs"/>
              </a:rPr>
              <a:t> quy trình tổ chức các hoạt động trải nghiệm qua các hình thức giáo dục khác nhau (hoạt động học, hoạt đông chơi, hoạt động lao động, hoạt động tham quan, hoạt động giao lưu)</a:t>
            </a:r>
            <a:endPar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Hình thành và rèn luyện </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các </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kĩ năng nghiên cứu, phân tích về </a:t>
            </a:r>
            <a:r>
              <a:rPr lang="en-US" sz="2400">
                <a:solidFill>
                  <a:srgbClr val="0070C0"/>
                </a:solidFill>
                <a:latin typeface="Calibri" panose="020F0502020204030204"/>
                <a:cs typeface="+mn-cs"/>
              </a:rPr>
              <a:t>quy trình</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trải nghiệm của trẻ phù</a:t>
            </a:r>
            <a:r>
              <a:rPr kumimoji="0" lang="en-US" sz="2400" b="0" i="0" u="none" strike="noStrike" kern="1200" cap="none" spc="0" normalizeH="0" noProof="0">
                <a:ln>
                  <a:noFill/>
                </a:ln>
                <a:solidFill>
                  <a:srgbClr val="0070C0"/>
                </a:solidFill>
                <a:effectLst/>
                <a:uLnTx/>
                <a:uFillTx/>
                <a:latin typeface="Calibri" panose="020F0502020204030204"/>
                <a:ea typeface="+mn-ea"/>
                <a:cs typeface="+mn-cs"/>
              </a:rPr>
              <a:t> hợp với các hình thức giáo dục</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a:t>
            </a:r>
            <a:endParaRPr kumimoji="0" lang="en-US" sz="2400" b="1" i="0" u="none" strike="noStrike" kern="1200" cap="none" spc="0" normalizeH="0" baseline="0" noProof="0">
              <a:ln>
                <a:noFill/>
              </a:ln>
              <a:solidFill>
                <a:srgbClr val="0070C0"/>
              </a:solidFill>
              <a:effectLst/>
              <a:uLnTx/>
              <a:uFillTx/>
              <a:latin typeface="Candara" panose="020E0502030303020204" pitchFamily="34"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Candara" panose="020E0502030303020204" pitchFamily="34" charset="0"/>
                <a:ea typeface="+mn-ea"/>
                <a:cs typeface="Times New Roman" panose="02020603050405020304" pitchFamily="18" charset="0"/>
                <a:sym typeface="Wingdings" panose="05000000000000000000" pitchFamily="2" charset="2"/>
              </a:rPr>
              <a:t>- G</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iúp sinh viên</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 </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học tập, nghiên cứu theo hình thức cá nhân, nhóm làm việc theo yêu cầu của giảng viên.</a:t>
            </a:r>
            <a:endParaRPr lang="en-US"/>
          </a:p>
        </p:txBody>
      </p:sp>
      <p:sp>
        <p:nvSpPr>
          <p:cNvPr id="4" name="Chỗ dành sẵn cho Văn bản 3">
            <a:extLst>
              <a:ext uri="{FF2B5EF4-FFF2-40B4-BE49-F238E27FC236}">
                <a16:creationId xmlns:a16="http://schemas.microsoft.com/office/drawing/2014/main" id="{B278C7CB-824E-3CE4-9CCF-6FC5FF28F9F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69744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3A38A51-261F-8764-7FC0-00D2BF32E031}"/>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7ECD005C-DC40-8B93-BD5E-59225C6C1DE9}"/>
              </a:ext>
            </a:extLst>
          </p:cNvPr>
          <p:cNvSpPr>
            <a:spLocks noGrp="1"/>
          </p:cNvSpPr>
          <p:nvPr>
            <p:ph idx="1"/>
          </p:nvPr>
        </p:nvSpPr>
        <p:spPr/>
        <p:txBody>
          <a:bodyPr>
            <a:normAutofit lnSpcReduction="10000"/>
          </a:bodyPr>
          <a:lstStyle/>
          <a:p>
            <a:pPr marL="0" indent="0">
              <a:buNone/>
            </a:pPr>
            <a:r>
              <a:rPr lang="en-US" i="1">
                <a:solidFill>
                  <a:srgbClr val="00B050"/>
                </a:solidFill>
              </a:rPr>
              <a:t>Bước 2: Trẻ chia sẻ kinh nghiệm</a:t>
            </a:r>
          </a:p>
          <a:p>
            <a:pPr marL="0" indent="0">
              <a:buNone/>
            </a:pPr>
            <a:r>
              <a:rPr lang="en-US"/>
              <a:t>GV có thể hỏi trẻ trong HĐ chia sẻ kinh nghiệm:</a:t>
            </a:r>
          </a:p>
          <a:p>
            <a:pPr marL="0" indent="0">
              <a:buNone/>
            </a:pPr>
            <a:r>
              <a:rPr lang="en-US"/>
              <a:t>+ Cảm xúc của trẻ</a:t>
            </a:r>
          </a:p>
          <a:p>
            <a:pPr marL="0" indent="0">
              <a:buNone/>
            </a:pPr>
            <a:r>
              <a:rPr lang="en-US"/>
              <a:t>+ Hoạt động trẻ đã tham gia</a:t>
            </a:r>
          </a:p>
          <a:p>
            <a:pPr marL="0" indent="0">
              <a:buNone/>
            </a:pPr>
            <a:r>
              <a:rPr lang="en-US"/>
              <a:t>+ Kỹ năng thực hiện một công việc nào đó của trẻ</a:t>
            </a:r>
          </a:p>
          <a:p>
            <a:pPr marL="0" indent="0">
              <a:buNone/>
            </a:pPr>
            <a:r>
              <a:rPr lang="en-US"/>
              <a:t>+ Kết quả thực hiện công việc của trẻ</a:t>
            </a:r>
          </a:p>
          <a:p>
            <a:pPr marL="0" indent="0">
              <a:buNone/>
            </a:pPr>
            <a:r>
              <a:rPr lang="en-US"/>
              <a:t>+ Nguyên nhân dẫn đến kết quả</a:t>
            </a:r>
          </a:p>
          <a:p>
            <a:pPr marL="0" indent="0">
              <a:buNone/>
            </a:pPr>
            <a:r>
              <a:rPr lang="en-US"/>
              <a:t>Lưu ý: GV tạo không khí vui vẻ, sử dụng trực quan, cho nhiều trẻ chia sẻ …</a:t>
            </a:r>
          </a:p>
        </p:txBody>
      </p:sp>
      <p:sp>
        <p:nvSpPr>
          <p:cNvPr id="4" name="Chỗ dành sẵn cho Văn bản 3">
            <a:extLst>
              <a:ext uri="{FF2B5EF4-FFF2-40B4-BE49-F238E27FC236}">
                <a16:creationId xmlns:a16="http://schemas.microsoft.com/office/drawing/2014/main" id="{931EC737-46E3-2ECA-E0F2-355B1621027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97007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6B1ADAF-8542-E60D-61CA-B848CB5C87CC}"/>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E4A9F84E-69F3-DACF-D06E-7944C25BE2F7}"/>
              </a:ext>
            </a:extLst>
          </p:cNvPr>
          <p:cNvSpPr>
            <a:spLocks noGrp="1"/>
          </p:cNvSpPr>
          <p:nvPr>
            <p:ph idx="1"/>
          </p:nvPr>
        </p:nvSpPr>
        <p:spPr/>
        <p:txBody>
          <a:bodyPr>
            <a:normAutofit lnSpcReduction="10000"/>
          </a:bodyPr>
          <a:lstStyle/>
          <a:p>
            <a:pPr marL="0" indent="0">
              <a:buNone/>
            </a:pPr>
            <a:r>
              <a:rPr lang="en-US" i="1">
                <a:solidFill>
                  <a:srgbClr val="00B050"/>
                </a:solidFill>
              </a:rPr>
              <a:t>Bước 3: Trẻ rút ra kinh nghiệm cho bản thân</a:t>
            </a:r>
          </a:p>
          <a:p>
            <a:pPr marL="0" indent="0">
              <a:buNone/>
            </a:pPr>
            <a:r>
              <a:rPr lang="en-US"/>
              <a:t>GV có thể thực hiện các việc sau:</a:t>
            </a:r>
          </a:p>
          <a:p>
            <a:pPr marL="0" indent="0">
              <a:buNone/>
            </a:pPr>
            <a:r>
              <a:rPr lang="en-US"/>
              <a:t>+ Hãy nói về những điều con đã biết qua HĐ chơi</a:t>
            </a:r>
          </a:p>
          <a:p>
            <a:pPr marL="0" indent="0">
              <a:buNone/>
            </a:pPr>
            <a:r>
              <a:rPr lang="en-US"/>
              <a:t>+ Cho trẻ tự do nói về kinh nghiệm trẻ đã  biết qua HĐ chơi</a:t>
            </a:r>
          </a:p>
          <a:p>
            <a:pPr marL="0" indent="0">
              <a:buNone/>
            </a:pPr>
            <a:r>
              <a:rPr lang="en-US"/>
              <a:t>+ Gợi ý nội dung trẻ chưa đề cập đến</a:t>
            </a:r>
          </a:p>
          <a:p>
            <a:pPr marL="0" indent="0">
              <a:buNone/>
            </a:pPr>
            <a:r>
              <a:rPr lang="en-US"/>
              <a:t>+ Hệ thống những kinh nghiệm trẻ đã chia sẻ</a:t>
            </a:r>
          </a:p>
          <a:p>
            <a:pPr marL="0" indent="0">
              <a:buNone/>
            </a:pPr>
            <a:r>
              <a:rPr lang="en-US"/>
              <a:t>+ Sử dụng tranh minh họa các kinh nghiệm của trẻ nhằm gây hứng thú</a:t>
            </a:r>
          </a:p>
          <a:p>
            <a:pPr marL="0" indent="0">
              <a:buNone/>
            </a:pPr>
            <a:r>
              <a:rPr lang="en-US"/>
              <a:t>+ GV định hướng trẻ vận dụng kinh nghiệm vào HĐ thực hành</a:t>
            </a:r>
            <a:r>
              <a:rPr lang="en-US">
                <a:solidFill>
                  <a:srgbClr val="FF0000"/>
                </a:solidFill>
              </a:rPr>
              <a:t>.</a:t>
            </a:r>
          </a:p>
          <a:p>
            <a:pPr marL="0" indent="0">
              <a:buNone/>
            </a:pPr>
            <a:endParaRPr lang="en-US"/>
          </a:p>
        </p:txBody>
      </p:sp>
      <p:sp>
        <p:nvSpPr>
          <p:cNvPr id="4" name="Chỗ dành sẵn cho Văn bản 3">
            <a:extLst>
              <a:ext uri="{FF2B5EF4-FFF2-40B4-BE49-F238E27FC236}">
                <a16:creationId xmlns:a16="http://schemas.microsoft.com/office/drawing/2014/main" id="{ECBDC887-4CC3-60FA-5E2A-8374D6F7503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533080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A615530-0330-D07C-0DEE-9722F6DBD7F3}"/>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F3825D22-435A-7AD3-A35C-F90C1F3650F5}"/>
              </a:ext>
            </a:extLst>
          </p:cNvPr>
          <p:cNvSpPr>
            <a:spLocks noGrp="1"/>
          </p:cNvSpPr>
          <p:nvPr>
            <p:ph idx="1"/>
          </p:nvPr>
        </p:nvSpPr>
        <p:spPr/>
        <p:txBody>
          <a:bodyPr/>
          <a:lstStyle/>
          <a:p>
            <a:pPr marL="0" indent="0">
              <a:buNone/>
            </a:pPr>
            <a:r>
              <a:rPr lang="en-US" i="1">
                <a:solidFill>
                  <a:srgbClr val="00B050"/>
                </a:solidFill>
              </a:rPr>
              <a:t>Bước 4: Hướng dẫn trẻ vận dụng kinh nghiệm vào cuộc sống</a:t>
            </a:r>
          </a:p>
          <a:p>
            <a:pPr marL="0" indent="0">
              <a:buNone/>
            </a:pPr>
            <a:r>
              <a:rPr lang="en-US"/>
              <a:t>GV khơi gợi cho trẻ vận dụng nhiều thời điểm khác nhau (trong lớp, ngoài trời)</a:t>
            </a:r>
          </a:p>
        </p:txBody>
      </p:sp>
      <p:sp>
        <p:nvSpPr>
          <p:cNvPr id="4" name="Chỗ dành sẵn cho Văn bản 3">
            <a:extLst>
              <a:ext uri="{FF2B5EF4-FFF2-40B4-BE49-F238E27FC236}">
                <a16:creationId xmlns:a16="http://schemas.microsoft.com/office/drawing/2014/main" id="{2288F405-33CA-D3B3-F2AA-1E58B300F3B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36551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8E7EA49-E3D1-28CD-3EFE-A2879584454E}"/>
              </a:ext>
            </a:extLst>
          </p:cNvPr>
          <p:cNvSpPr>
            <a:spLocks noGrp="1"/>
          </p:cNvSpPr>
          <p:nvPr>
            <p:ph type="title"/>
          </p:nvPr>
        </p:nvSpPr>
        <p:spPr/>
        <p:txBody>
          <a:bodyPr/>
          <a:lstStyle/>
          <a:p>
            <a:r>
              <a:rPr lang="en-US" sz="2600">
                <a:solidFill>
                  <a:srgbClr val="70AD47">
                    <a:lumMod val="50000"/>
                  </a:srgbClr>
                </a:solidFill>
              </a:rPr>
              <a:t>					</a:t>
            </a:r>
            <a:r>
              <a:rPr lang="en-US" sz="2600" b="1">
                <a:solidFill>
                  <a:srgbClr val="FF0000"/>
                </a:solidFill>
              </a:rPr>
              <a:t>BÀI TẬP</a:t>
            </a:r>
            <a:endParaRPr lang="en-US" b="1">
              <a:solidFill>
                <a:srgbClr val="FF0000"/>
              </a:solidFill>
            </a:endParaRPr>
          </a:p>
        </p:txBody>
      </p:sp>
      <p:sp>
        <p:nvSpPr>
          <p:cNvPr id="3" name="Chỗ dành sẵn cho Nội dung 2">
            <a:extLst>
              <a:ext uri="{FF2B5EF4-FFF2-40B4-BE49-F238E27FC236}">
                <a16:creationId xmlns:a16="http://schemas.microsoft.com/office/drawing/2014/main" id="{726AD193-D27E-32E5-FBA8-73E141D85538}"/>
              </a:ext>
            </a:extLst>
          </p:cNvPr>
          <p:cNvSpPr>
            <a:spLocks noGrp="1"/>
          </p:cNvSpPr>
          <p:nvPr>
            <p:ph idx="1"/>
          </p:nvPr>
        </p:nvSpPr>
        <p:spPr/>
        <p:txBody>
          <a:bodyPr/>
          <a:lstStyle/>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1/SV đọc ví dụ minh họa về kế hoạch tổ chức hoạt động chơi theo hướng TN cho trẻ mầm non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(Trang 121 - 133 giáo trình: Tổ chức HĐGD theo hướng TN cho trẻ ở trường MN).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2/ </a:t>
            </a:r>
            <a:r>
              <a:rPr kumimoji="0" lang="en-US" sz="3200" b="0" i="0" u="none" strike="noStrike" kern="1200" cap="none" spc="0" normalizeH="0" baseline="0" noProof="0">
                <a:ln>
                  <a:noFill/>
                </a:ln>
                <a:solidFill>
                  <a:prstClr val="black"/>
                </a:solidFill>
                <a:effectLst/>
                <a:uLnTx/>
                <a:uFillTx/>
                <a:ea typeface="+mn-ea"/>
                <a:cs typeface="Arial" pitchFamily="34" charset="0"/>
              </a:rPr>
              <a:t>Các nhóm thiết kế các kế hoạch tổ chức HĐ chơi theo hướng TN cho trẻ (Đề tài: tự chọn, độ tuổi: 3 – 4 tuổi; 4 – 5 tuổi; 5 – 6 tuổi)</a:t>
            </a:r>
            <a:endParaRPr lang="en-US"/>
          </a:p>
        </p:txBody>
      </p:sp>
      <p:sp>
        <p:nvSpPr>
          <p:cNvPr id="4" name="Chỗ dành sẵn cho Văn bản 3">
            <a:extLst>
              <a:ext uri="{FF2B5EF4-FFF2-40B4-BE49-F238E27FC236}">
                <a16:creationId xmlns:a16="http://schemas.microsoft.com/office/drawing/2014/main" id="{EA4B67A9-8814-2F2B-E89C-40BE5D630E5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801913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03A4E12-8FE1-B22A-9AB3-A32E3764A6FE}"/>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F96C58BC-8841-0A6F-DFDB-C354C5F99498}"/>
              </a:ext>
            </a:extLst>
          </p:cNvPr>
          <p:cNvSpPr>
            <a:spLocks noGrp="1"/>
          </p:cNvSpPr>
          <p:nvPr>
            <p:ph idx="1"/>
          </p:nvPr>
        </p:nvSpPr>
        <p:spPr/>
        <p:txBody>
          <a:bodyPr>
            <a:normAutofit/>
          </a:bodyPr>
          <a:lstStyle/>
          <a:p>
            <a:pPr marL="0" indent="0">
              <a:buNone/>
            </a:pPr>
            <a:r>
              <a:rPr lang="en-US" sz="2800" b="1">
                <a:solidFill>
                  <a:srgbClr val="FF0000"/>
                </a:solidFill>
              </a:rPr>
              <a:t>3.3. Tổ chức HĐ lao động theo hướng trải nghiệm cho trẻ ở trường MN</a:t>
            </a:r>
          </a:p>
          <a:p>
            <a:pPr>
              <a:buFont typeface="Wingdings" panose="05000000000000000000" pitchFamily="2" charset="2"/>
              <a:buChar char="q"/>
            </a:pPr>
            <a:r>
              <a:rPr lang="en-US" sz="3000">
                <a:solidFill>
                  <a:srgbClr val="FF0000"/>
                </a:solidFill>
              </a:rPr>
              <a:t>Xác định chủ đề/nhiệm vụ của HĐ lao động</a:t>
            </a:r>
          </a:p>
          <a:p>
            <a:pPr>
              <a:buFontTx/>
              <a:buChar char="-"/>
            </a:pPr>
            <a:r>
              <a:rPr lang="en-US" sz="2800"/>
              <a:t>Lao động tự phục vụ: cơ thể của tôi; tôi làm gì để lớn?</a:t>
            </a:r>
          </a:p>
          <a:p>
            <a:pPr>
              <a:buFontTx/>
              <a:buChar char="-"/>
            </a:pPr>
            <a:r>
              <a:rPr lang="en-US" sz="2800"/>
              <a:t>Lao động trong sinh hoạt: lớp học của bé; trường MN của bé</a:t>
            </a:r>
          </a:p>
          <a:p>
            <a:pPr>
              <a:buFontTx/>
              <a:buChar char="-"/>
            </a:pPr>
            <a:r>
              <a:rPr lang="en-US" sz="2800"/>
              <a:t>Lao động trong thiên nhiên: ngày hội trồng cây; thế giới của những con vật ngộ nghĩnh</a:t>
            </a:r>
          </a:p>
          <a:p>
            <a:pPr>
              <a:buFontTx/>
              <a:buChar char="-"/>
            </a:pPr>
            <a:r>
              <a:rPr lang="en-US" sz="2800"/>
              <a:t>Lao động thủ công: nghề nghiệp bé yêu thích</a:t>
            </a:r>
          </a:p>
        </p:txBody>
      </p:sp>
      <p:sp>
        <p:nvSpPr>
          <p:cNvPr id="4" name="Chỗ dành sẵn cho Văn bản 3">
            <a:extLst>
              <a:ext uri="{FF2B5EF4-FFF2-40B4-BE49-F238E27FC236}">
                <a16:creationId xmlns:a16="http://schemas.microsoft.com/office/drawing/2014/main" id="{454BCD79-4728-0A0F-6315-25EC8F7241A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808948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E5FBE00-78CA-D0F5-BDE8-970766AE5CD6}"/>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D99DADD9-2185-EE86-5900-2549CD76B7AE}"/>
              </a:ext>
            </a:extLst>
          </p:cNvPr>
          <p:cNvSpPr>
            <a:spLocks noGrp="1"/>
          </p:cNvSpPr>
          <p:nvPr>
            <p:ph idx="1"/>
          </p:nvPr>
        </p:nvSpPr>
        <p:spPr/>
        <p:txBody>
          <a:bodyPr/>
          <a:lstStyle/>
          <a:p>
            <a:pPr>
              <a:buFont typeface="Wingdings" panose="05000000000000000000" pitchFamily="2" charset="2"/>
              <a:buChar char="q"/>
            </a:pPr>
            <a:r>
              <a:rPr lang="en-US">
                <a:solidFill>
                  <a:srgbClr val="C00000"/>
                </a:solidFill>
              </a:rPr>
              <a:t>Xác định mục tiêu của HĐ lao động</a:t>
            </a:r>
          </a:p>
          <a:p>
            <a:pPr>
              <a:buFontTx/>
              <a:buChar char="-"/>
            </a:pPr>
            <a:r>
              <a:rPr lang="en-US" i="1">
                <a:solidFill>
                  <a:srgbClr val="00B050"/>
                </a:solidFill>
              </a:rPr>
              <a:t>Kiến thức</a:t>
            </a:r>
            <a:r>
              <a:rPr lang="en-US"/>
              <a:t>:  củng cố và mở rộng kiến thức về LĐ (người, ngành nghề, tính chất, đặc trưng, công cụ, phương tiện …)</a:t>
            </a:r>
          </a:p>
          <a:p>
            <a:pPr>
              <a:buFontTx/>
              <a:buChar char="-"/>
            </a:pPr>
            <a:r>
              <a:rPr lang="en-US" i="1">
                <a:solidFill>
                  <a:srgbClr val="00B050"/>
                </a:solidFill>
              </a:rPr>
              <a:t>Kỹ năng</a:t>
            </a:r>
            <a:r>
              <a:rPr lang="en-US"/>
              <a:t>: RL kỹ năng, kỹ xảo đơn giản nhất: LĐ tự phục vụ, LĐ sinh hoạt, thủ công …</a:t>
            </a:r>
          </a:p>
          <a:p>
            <a:pPr>
              <a:buFontTx/>
              <a:buChar char="-"/>
            </a:pPr>
            <a:r>
              <a:rPr lang="en-US" i="1">
                <a:solidFill>
                  <a:srgbClr val="00B050"/>
                </a:solidFill>
              </a:rPr>
              <a:t>Thái độ:</a:t>
            </a:r>
            <a:r>
              <a:rPr lang="en-US"/>
              <a:t> hình thành lòng yêu lao động …</a:t>
            </a:r>
          </a:p>
          <a:p>
            <a:pPr marL="0" indent="0">
              <a:buNone/>
            </a:pPr>
            <a:endParaRPr lang="en-US">
              <a:solidFill>
                <a:srgbClr val="C00000"/>
              </a:solidFill>
            </a:endParaRPr>
          </a:p>
          <a:p>
            <a:pPr>
              <a:buFontTx/>
              <a:buChar char="-"/>
            </a:pPr>
            <a:endParaRPr lang="en-US"/>
          </a:p>
        </p:txBody>
      </p:sp>
      <p:sp>
        <p:nvSpPr>
          <p:cNvPr id="4" name="Chỗ dành sẵn cho Văn bản 3">
            <a:extLst>
              <a:ext uri="{FF2B5EF4-FFF2-40B4-BE49-F238E27FC236}">
                <a16:creationId xmlns:a16="http://schemas.microsoft.com/office/drawing/2014/main" id="{DA7875A1-0092-5757-CD35-9AF6CFA037D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409881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6E329E0-C756-0B6D-8E16-AA1FAC698F23}"/>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27280C88-12D8-7A70-31D9-31DF76F41F94}"/>
              </a:ext>
            </a:extLst>
          </p:cNvPr>
          <p:cNvSpPr>
            <a:spLocks noGrp="1"/>
          </p:cNvSpPr>
          <p:nvPr>
            <p:ph idx="1"/>
          </p:nvPr>
        </p:nvSpPr>
        <p:spPr/>
        <p:txBody>
          <a:bodyPr>
            <a:normAutofit fontScale="77500" lnSpcReduction="20000"/>
          </a:bodyPr>
          <a:lstStyle/>
          <a:p>
            <a:pPr>
              <a:buFont typeface="Wingdings" panose="05000000000000000000" pitchFamily="2" charset="2"/>
              <a:buChar char="q"/>
            </a:pPr>
            <a:r>
              <a:rPr lang="en-US" b="1">
                <a:solidFill>
                  <a:srgbClr val="FF0000"/>
                </a:solidFill>
              </a:rPr>
              <a:t>Xác định cấu trúc và nội dung hoạt động lao động</a:t>
            </a:r>
          </a:p>
          <a:p>
            <a:pPr>
              <a:buFontTx/>
              <a:buChar char="-"/>
            </a:pPr>
            <a:r>
              <a:rPr lang="en-US" i="1">
                <a:solidFill>
                  <a:srgbClr val="00B050"/>
                </a:solidFill>
              </a:rPr>
              <a:t>Phần 1: Mở đầu</a:t>
            </a:r>
          </a:p>
          <a:p>
            <a:pPr marL="0" indent="0">
              <a:buNone/>
            </a:pPr>
            <a:r>
              <a:rPr lang="en-US"/>
              <a:t>    GV gợi ý chủ đề</a:t>
            </a:r>
          </a:p>
          <a:p>
            <a:pPr>
              <a:buFontTx/>
              <a:buChar char="-"/>
            </a:pPr>
            <a:r>
              <a:rPr lang="en-US" i="1">
                <a:solidFill>
                  <a:srgbClr val="00B050"/>
                </a:solidFill>
              </a:rPr>
              <a:t>Phần 2: Trọng tâm</a:t>
            </a:r>
          </a:p>
          <a:p>
            <a:pPr marL="0" indent="0">
              <a:buNone/>
            </a:pPr>
            <a:r>
              <a:rPr lang="en-US"/>
              <a:t>+ Đàm thoại với trẻ về các nhiệm vụ lao động</a:t>
            </a:r>
          </a:p>
          <a:p>
            <a:pPr marL="0" indent="0">
              <a:buNone/>
            </a:pPr>
            <a:r>
              <a:rPr lang="en-US"/>
              <a:t>+ Phân công nhiệm vụ các nhóm và các nhóm tự phân công nhiệm vụ cho các thành viên</a:t>
            </a:r>
          </a:p>
          <a:p>
            <a:pPr marL="0" indent="0">
              <a:buNone/>
            </a:pPr>
            <a:r>
              <a:rPr lang="en-US"/>
              <a:t>+ Các nhóm trẻ lựa chọn dụng cụ, vật liệu chuẩn bị lao động</a:t>
            </a:r>
          </a:p>
          <a:p>
            <a:pPr marL="0" indent="0">
              <a:buNone/>
            </a:pPr>
            <a:r>
              <a:rPr lang="en-US"/>
              <a:t>+ Các nhóm trẻ tiến hành lao động </a:t>
            </a:r>
          </a:p>
          <a:p>
            <a:pPr marL="0" indent="0">
              <a:buNone/>
            </a:pPr>
            <a:r>
              <a:rPr lang="en-US"/>
              <a:t>+ Nhận xét đánh giá</a:t>
            </a:r>
          </a:p>
          <a:p>
            <a:pPr>
              <a:buFontTx/>
              <a:buChar char="-"/>
            </a:pPr>
            <a:r>
              <a:rPr lang="en-US">
                <a:solidFill>
                  <a:srgbClr val="00B050"/>
                </a:solidFill>
              </a:rPr>
              <a:t>Phần 3: Kết thúc</a:t>
            </a:r>
          </a:p>
          <a:p>
            <a:pPr marL="0" indent="0">
              <a:buNone/>
            </a:pPr>
            <a:r>
              <a:rPr lang="en-US"/>
              <a:t>Trẻ được khen thưởng/ tham gia HĐ vui chơi, văn nghệ nhẹ nhàng </a:t>
            </a:r>
          </a:p>
        </p:txBody>
      </p:sp>
      <p:sp>
        <p:nvSpPr>
          <p:cNvPr id="4" name="Chỗ dành sẵn cho Văn bản 3">
            <a:extLst>
              <a:ext uri="{FF2B5EF4-FFF2-40B4-BE49-F238E27FC236}">
                <a16:creationId xmlns:a16="http://schemas.microsoft.com/office/drawing/2014/main" id="{8F32708A-CEB1-07BA-1430-63AE6C0F949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39521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994DE20-D9E5-60CA-7ADF-3D5DBFD1FD9C}"/>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AADC875F-8C7F-8C20-C049-0569AAD5F32A}"/>
              </a:ext>
            </a:extLst>
          </p:cNvPr>
          <p:cNvSpPr>
            <a:spLocks noGrp="1"/>
          </p:cNvSpPr>
          <p:nvPr>
            <p:ph idx="1"/>
          </p:nvPr>
        </p:nvSpPr>
        <p:spPr/>
        <p:txBody>
          <a:bodyPr>
            <a:normAutofit fontScale="92500" lnSpcReduction="20000"/>
          </a:bodyPr>
          <a:lstStyle/>
          <a:p>
            <a:pPr>
              <a:buFont typeface="Wingdings" panose="05000000000000000000" pitchFamily="2" charset="2"/>
              <a:buChar char="q"/>
            </a:pPr>
            <a:r>
              <a:rPr lang="en-US">
                <a:solidFill>
                  <a:srgbClr val="FF0000"/>
                </a:solidFill>
              </a:rPr>
              <a:t>Chuẩn bị môi trường lao động</a:t>
            </a:r>
          </a:p>
          <a:p>
            <a:pPr>
              <a:buFontTx/>
              <a:buChar char="-"/>
            </a:pPr>
            <a:r>
              <a:rPr lang="en-US" i="1">
                <a:solidFill>
                  <a:srgbClr val="C00000"/>
                </a:solidFill>
              </a:rPr>
              <a:t>Chuẩn bị môi trường</a:t>
            </a:r>
          </a:p>
          <a:p>
            <a:pPr marL="0" indent="0">
              <a:buNone/>
            </a:pPr>
            <a:r>
              <a:rPr lang="en-US"/>
              <a:t>+ Địa điểm, không gian, đồ dùng, vật dụng …</a:t>
            </a:r>
          </a:p>
          <a:p>
            <a:pPr marL="0" indent="0">
              <a:buNone/>
            </a:pPr>
            <a:r>
              <a:rPr lang="en-US"/>
              <a:t>+ Không gian phù hợp hình thức LĐ</a:t>
            </a:r>
          </a:p>
          <a:p>
            <a:pPr marL="0" indent="0">
              <a:buNone/>
            </a:pPr>
            <a:r>
              <a:rPr lang="en-US"/>
              <a:t>+ Đồ dùng, vật dụng sắp xếp, bố trí thuận tiện khi sử dụng</a:t>
            </a:r>
          </a:p>
          <a:p>
            <a:pPr marL="0" indent="0">
              <a:buNone/>
            </a:pPr>
            <a:r>
              <a:rPr lang="en-US"/>
              <a:t>+ Đồ dùng, vật dụng chọn lựa phù hợp hình thức LĐ (Tự phục vụ, sinh hoạt, thiên nhiên, thủ công …)</a:t>
            </a:r>
          </a:p>
          <a:p>
            <a:pPr>
              <a:buFontTx/>
              <a:buChar char="-"/>
            </a:pPr>
            <a:r>
              <a:rPr lang="en-US" i="1">
                <a:solidFill>
                  <a:srgbClr val="C00000"/>
                </a:solidFill>
              </a:rPr>
              <a:t>Tích lũy kiến thức và chuẩn bị tâm lý cho trẻ</a:t>
            </a:r>
          </a:p>
          <a:p>
            <a:pPr marL="0" indent="0">
              <a:buNone/>
            </a:pPr>
            <a:r>
              <a:rPr lang="en-US"/>
              <a:t>+ Kiến thức: biểu tượng về LĐ, dụng cụ, tính chất …</a:t>
            </a:r>
          </a:p>
          <a:p>
            <a:pPr marL="0" indent="0">
              <a:buNone/>
            </a:pPr>
            <a:r>
              <a:rPr lang="en-US"/>
              <a:t>+ Tâm lý: hứng thú với LĐ ….</a:t>
            </a:r>
          </a:p>
        </p:txBody>
      </p:sp>
      <p:sp>
        <p:nvSpPr>
          <p:cNvPr id="4" name="Chỗ dành sẵn cho Văn bản 3">
            <a:extLst>
              <a:ext uri="{FF2B5EF4-FFF2-40B4-BE49-F238E27FC236}">
                <a16:creationId xmlns:a16="http://schemas.microsoft.com/office/drawing/2014/main" id="{4B7AC565-AE29-75C8-45EE-C30D00B6AF7F}"/>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070241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B4E6CC8-CDB9-E2E2-7BCA-02334DF46750}"/>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6349C5AA-E3B7-C699-8046-829B3502C9F3}"/>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Cách tiến hành hoạt động lao động</a:t>
            </a:r>
          </a:p>
          <a:p>
            <a:pPr marL="0" indent="0">
              <a:buNone/>
            </a:pPr>
            <a:r>
              <a:rPr lang="en-US"/>
              <a:t>Bước 1: Hoạt động trải nghiệm thực tế của trẻ</a:t>
            </a:r>
          </a:p>
          <a:p>
            <a:pPr>
              <a:buFontTx/>
              <a:buChar char="-"/>
            </a:pPr>
            <a:r>
              <a:rPr lang="en-US"/>
              <a:t>Tạo tâm thế cho trẻ đến với các HĐ lao động</a:t>
            </a:r>
          </a:p>
          <a:p>
            <a:pPr>
              <a:buFontTx/>
              <a:buChar char="-"/>
            </a:pPr>
            <a:r>
              <a:rPr lang="en-US"/>
              <a:t>Giao nhiệm vụ của hoạt động lao động cho trẻ</a:t>
            </a:r>
          </a:p>
          <a:p>
            <a:pPr>
              <a:buFontTx/>
              <a:buChar char="-"/>
            </a:pPr>
            <a:r>
              <a:rPr lang="en-US"/>
              <a:t>Trẻ tiến hành HĐ lao động</a:t>
            </a:r>
          </a:p>
          <a:p>
            <a:pPr marL="0" indent="0">
              <a:buNone/>
            </a:pPr>
            <a:r>
              <a:rPr lang="en-US"/>
              <a:t>(</a:t>
            </a:r>
            <a:r>
              <a:rPr lang="en-US">
                <a:solidFill>
                  <a:srgbClr val="FF0000"/>
                </a:solidFill>
              </a:rPr>
              <a:t>SV nghiên cứu về hình thức LĐ cho các độ tuổi)</a:t>
            </a:r>
          </a:p>
        </p:txBody>
      </p:sp>
      <p:sp>
        <p:nvSpPr>
          <p:cNvPr id="4" name="Chỗ dành sẵn cho Văn bản 3">
            <a:extLst>
              <a:ext uri="{FF2B5EF4-FFF2-40B4-BE49-F238E27FC236}">
                <a16:creationId xmlns:a16="http://schemas.microsoft.com/office/drawing/2014/main" id="{1543C9CF-E8F0-2AA8-20C4-AB1E21D570B8}"/>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8736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F3FF268-06FA-F34E-2B4B-193442108264}"/>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30218B6-4FDB-9158-0566-0C1055740737}"/>
              </a:ext>
            </a:extLst>
          </p:cNvPr>
          <p:cNvSpPr>
            <a:spLocks noGrp="1"/>
          </p:cNvSpPr>
          <p:nvPr>
            <p:ph idx="1"/>
          </p:nvPr>
        </p:nvSpPr>
        <p:spPr/>
        <p:txBody>
          <a:bodyPr>
            <a:normAutofit fontScale="92500" lnSpcReduction="20000"/>
          </a:bodyPr>
          <a:lstStyle/>
          <a:p>
            <a:pPr marL="0" indent="0">
              <a:buNone/>
            </a:pPr>
            <a:r>
              <a:rPr lang="en-US">
                <a:solidFill>
                  <a:srgbClr val="FF0000"/>
                </a:solidFill>
              </a:rPr>
              <a:t>Bước 2: Trẻ chia sẻ, phản hồi kinh nghiệm</a:t>
            </a:r>
          </a:p>
          <a:p>
            <a:pPr>
              <a:buFontTx/>
              <a:buChar char="-"/>
            </a:pPr>
            <a:r>
              <a:rPr lang="en-US"/>
              <a:t>GV tạo hứng thú (bài hát, vận động vui vẻ)</a:t>
            </a:r>
          </a:p>
          <a:p>
            <a:pPr>
              <a:buFontTx/>
              <a:buChar char="-"/>
            </a:pPr>
            <a:r>
              <a:rPr lang="en-US"/>
              <a:t>Đàm thoại về chủ đề và nội dung LĐ đã thực hiện</a:t>
            </a:r>
          </a:p>
          <a:p>
            <a:pPr>
              <a:buFontTx/>
              <a:buChar char="-"/>
            </a:pPr>
            <a:r>
              <a:rPr lang="en-US"/>
              <a:t>GV khuyến khích nhiều trẻ tham gia chia sẻ kinh nghiệm</a:t>
            </a:r>
          </a:p>
          <a:p>
            <a:pPr marL="0" indent="0">
              <a:buNone/>
            </a:pPr>
            <a:r>
              <a:rPr lang="en-US">
                <a:solidFill>
                  <a:srgbClr val="FF0000"/>
                </a:solidFill>
              </a:rPr>
              <a:t>Bước 3: Trẻ rút ra kinh nghiệm bản thân</a:t>
            </a:r>
          </a:p>
          <a:p>
            <a:pPr>
              <a:buFontTx/>
              <a:buChar char="-"/>
            </a:pPr>
            <a:r>
              <a:rPr lang="en-US"/>
              <a:t>GV hướng dẫn trẻ rút ra những KN cần thiết bằng các câu hỏi liên quan đến kiến thức, kĩ năng, thái độ …</a:t>
            </a:r>
          </a:p>
          <a:p>
            <a:pPr>
              <a:buFontTx/>
              <a:buChar char="-"/>
            </a:pPr>
            <a:r>
              <a:rPr lang="en-US"/>
              <a:t>GV khái quát các kinh nghiệm cho trẻ giúp trẻ dễ vận dụng.</a:t>
            </a:r>
          </a:p>
          <a:p>
            <a:pPr marL="0" indent="0">
              <a:buNone/>
            </a:pPr>
            <a:r>
              <a:rPr lang="en-US">
                <a:solidFill>
                  <a:srgbClr val="FF0000"/>
                </a:solidFill>
              </a:rPr>
              <a:t>Bước 4: Trẻ áp dụng KN </a:t>
            </a:r>
          </a:p>
          <a:p>
            <a:pPr marL="0" indent="0">
              <a:buNone/>
            </a:pPr>
            <a:r>
              <a:rPr lang="en-US"/>
              <a:t>GV khơi gợi trẻ vận dụng thông qua các HĐ khác nhau.</a:t>
            </a:r>
          </a:p>
          <a:p>
            <a:pPr marL="0" indent="0">
              <a:buNone/>
            </a:pPr>
            <a:endParaRPr lang="en-US">
              <a:solidFill>
                <a:srgbClr val="FF0000"/>
              </a:solidFill>
            </a:endParaRPr>
          </a:p>
          <a:p>
            <a:pPr marL="0" indent="0">
              <a:buNone/>
            </a:pPr>
            <a:endParaRPr lang="en-US"/>
          </a:p>
        </p:txBody>
      </p:sp>
      <p:sp>
        <p:nvSpPr>
          <p:cNvPr id="4" name="Chỗ dành sẵn cho Văn bản 3">
            <a:extLst>
              <a:ext uri="{FF2B5EF4-FFF2-40B4-BE49-F238E27FC236}">
                <a16:creationId xmlns:a16="http://schemas.microsoft.com/office/drawing/2014/main" id="{9824EBCE-0F4D-B5AC-4C75-B2223F650C2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97617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C2B8022-E6FE-DC75-DCCB-F15BBF2EA750}"/>
              </a:ext>
            </a:extLst>
          </p:cNvPr>
          <p:cNvSpPr>
            <a:spLocks noGrp="1"/>
          </p:cNvSpPr>
          <p:nvPr>
            <p:ph type="title"/>
          </p:nvPr>
        </p:nvSpPr>
        <p:spPr/>
        <p:txBody>
          <a:bodyPr/>
          <a:lstStyle/>
          <a:p>
            <a:r>
              <a:rPr lang="en-US"/>
              <a:t>			Nội dung chương 3</a:t>
            </a:r>
          </a:p>
        </p:txBody>
      </p:sp>
      <p:sp>
        <p:nvSpPr>
          <p:cNvPr id="3" name="Chỗ dành sẵn cho Nội dung 2">
            <a:extLst>
              <a:ext uri="{FF2B5EF4-FFF2-40B4-BE49-F238E27FC236}">
                <a16:creationId xmlns:a16="http://schemas.microsoft.com/office/drawing/2014/main" id="{AC77E21E-05C4-B1EB-64F0-28CD1C5C7F59}"/>
              </a:ext>
            </a:extLst>
          </p:cNvPr>
          <p:cNvSpPr>
            <a:spLocks noGrp="1"/>
          </p:cNvSpPr>
          <p:nvPr>
            <p:ph idx="1"/>
          </p:nvPr>
        </p:nvSpPr>
        <p:spPr/>
        <p:txBody>
          <a:bodyPr/>
          <a:lstStyle/>
          <a:p>
            <a:pPr marL="0" indent="0">
              <a:buNone/>
            </a:pPr>
            <a:r>
              <a:rPr lang="en-US"/>
              <a:t>				</a:t>
            </a:r>
            <a:r>
              <a:rPr lang="en-US" b="1">
                <a:solidFill>
                  <a:srgbClr val="FF0000"/>
                </a:solidFill>
              </a:rPr>
              <a:t>Gồm 6 phần:</a:t>
            </a:r>
          </a:p>
          <a:p>
            <a:pPr>
              <a:buFont typeface="Wingdings" panose="05000000000000000000" pitchFamily="2" charset="2"/>
              <a:buChar char="§"/>
            </a:pPr>
            <a:r>
              <a:rPr lang="en-US"/>
              <a:t>Tổ chức hoạt động học theo hướng trải nghiệm</a:t>
            </a:r>
          </a:p>
          <a:p>
            <a:pPr>
              <a:buFont typeface="Wingdings" panose="05000000000000000000" pitchFamily="2" charset="2"/>
              <a:buChar char="§"/>
            </a:pPr>
            <a:r>
              <a:rPr lang="en-US"/>
              <a:t>Tổ chức hoạt động chơi theo hướng trải nghiệm</a:t>
            </a:r>
          </a:p>
          <a:p>
            <a:pPr>
              <a:buFont typeface="Wingdings" panose="05000000000000000000" pitchFamily="2" charset="2"/>
              <a:buChar char="§"/>
            </a:pPr>
            <a:r>
              <a:rPr lang="en-US"/>
              <a:t>Tổ chức hoạt động lao động theo hướng trải nghiệm</a:t>
            </a:r>
          </a:p>
          <a:p>
            <a:pPr>
              <a:buFont typeface="Wingdings" panose="05000000000000000000" pitchFamily="2" charset="2"/>
              <a:buChar char="§"/>
            </a:pPr>
            <a:r>
              <a:rPr lang="en-US"/>
              <a:t>Tổ chức hoạt động tham quan theo hướng trải nghiệm</a:t>
            </a:r>
          </a:p>
          <a:p>
            <a:pPr>
              <a:buFont typeface="Wingdings" panose="05000000000000000000" pitchFamily="2" charset="2"/>
              <a:buChar char="§"/>
            </a:pPr>
            <a:r>
              <a:rPr lang="en-US"/>
              <a:t>Tổ chức hoạt động lễ hội theo hướng trải nghiệm</a:t>
            </a:r>
          </a:p>
          <a:p>
            <a:pPr>
              <a:buFont typeface="Wingdings" panose="05000000000000000000" pitchFamily="2" charset="2"/>
              <a:buChar char="§"/>
            </a:pPr>
            <a:r>
              <a:rPr lang="en-US"/>
              <a:t>Tổ chức hoạt động giao lưu theo hướng trải nghiệm</a:t>
            </a:r>
          </a:p>
          <a:p>
            <a:pPr marR="0" lvl="0" algn="l" defTabSz="914400" rtl="0" eaLnBrk="1" fontAlgn="auto" latinLnBrk="0" hangingPunct="1">
              <a:lnSpc>
                <a:spcPct val="150000"/>
              </a:lnSpc>
              <a:spcBef>
                <a:spcPts val="0"/>
              </a:spcBef>
              <a:spcAft>
                <a:spcPts val="0"/>
              </a:spcAft>
              <a:buClrTx/>
              <a:buSzTx/>
              <a:buFont typeface="Wingdings" panose="05000000000000000000" pitchFamily="2" charset="2"/>
              <a:buChar char="q"/>
              <a:tabLst/>
              <a:defRPr/>
            </a:pPr>
            <a:endParaRPr kumimoji="0" lang="en-US" sz="3000" b="1" i="0" u="none" strike="noStrike" kern="1200" cap="none" spc="0" normalizeH="0" baseline="0" noProof="0">
              <a:ln>
                <a:noFill/>
              </a:ln>
              <a:solidFill>
                <a:srgbClr val="C00000"/>
              </a:solidFill>
              <a:effectLst/>
              <a:uLnTx/>
              <a:uFillTx/>
              <a:latin typeface="Candara" panose="020E0502030303020204" pitchFamily="34" charset="0"/>
              <a:ea typeface="+mn-ea"/>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buFont typeface="Wingdings" panose="05000000000000000000" pitchFamily="2" charset="2"/>
              <a:buChar char="q"/>
              <a:tabLst/>
              <a:defRPr/>
            </a:pPr>
            <a:endParaRPr kumimoji="0" lang="en-US" sz="3000" b="1" i="0" u="none" strike="noStrike" kern="1200" cap="none" spc="0" normalizeH="0" baseline="0" noProof="0">
              <a:ln>
                <a:noFill/>
              </a:ln>
              <a:solidFill>
                <a:srgbClr val="C00000"/>
              </a:solidFill>
              <a:effectLst/>
              <a:uLnTx/>
              <a:uFillTx/>
              <a:latin typeface="Candara" panose="020E0502030303020204" pitchFamily="34" charset="0"/>
              <a:ea typeface="+mn-ea"/>
              <a:cs typeface="Times New Roman" panose="02020603050405020304" pitchFamily="18" charset="0"/>
            </a:endParaRPr>
          </a:p>
          <a:p>
            <a:pPr>
              <a:buFont typeface="Wingdings" panose="05000000000000000000" pitchFamily="2" charset="2"/>
              <a:buChar char="q"/>
            </a:pPr>
            <a:endParaRPr lang="en-US"/>
          </a:p>
        </p:txBody>
      </p:sp>
      <p:sp>
        <p:nvSpPr>
          <p:cNvPr id="4" name="Chỗ dành sẵn cho Văn bản 3">
            <a:extLst>
              <a:ext uri="{FF2B5EF4-FFF2-40B4-BE49-F238E27FC236}">
                <a16:creationId xmlns:a16="http://schemas.microsoft.com/office/drawing/2014/main" id="{FD6118A8-ED11-DFBB-C0FF-D22AED806C2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4600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8BD0055-8F5C-18C0-764F-BFA96A286143}"/>
              </a:ext>
            </a:extLst>
          </p:cNvPr>
          <p:cNvSpPr>
            <a:spLocks noGrp="1"/>
          </p:cNvSpPr>
          <p:nvPr>
            <p:ph type="title"/>
          </p:nvPr>
        </p:nvSpPr>
        <p:spPr/>
        <p:txBody>
          <a:bodyPr/>
          <a:lstStyle/>
          <a:p>
            <a:r>
              <a:rPr lang="en-US"/>
              <a:t>				     </a:t>
            </a:r>
            <a:r>
              <a:rPr lang="en-US" sz="3200">
                <a:solidFill>
                  <a:srgbClr val="FF0000"/>
                </a:solidFill>
              </a:rPr>
              <a:t>Bài tập</a:t>
            </a:r>
          </a:p>
        </p:txBody>
      </p:sp>
      <p:sp>
        <p:nvSpPr>
          <p:cNvPr id="3" name="Chỗ dành sẵn cho Nội dung 2">
            <a:extLst>
              <a:ext uri="{FF2B5EF4-FFF2-40B4-BE49-F238E27FC236}">
                <a16:creationId xmlns:a16="http://schemas.microsoft.com/office/drawing/2014/main" id="{95175207-D0F3-D16A-FDAB-BEEE4C5789DB}"/>
              </a:ext>
            </a:extLst>
          </p:cNvPr>
          <p:cNvSpPr>
            <a:spLocks noGrp="1"/>
          </p:cNvSpPr>
          <p:nvPr>
            <p:ph idx="1"/>
          </p:nvPr>
        </p:nvSpPr>
        <p:spPr/>
        <p:txBody>
          <a:bodyPr/>
          <a:lstStyle/>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1/SV đọc ví dụ minh họa về kế hoạch tổ chức hoạt động </a:t>
            </a:r>
            <a:r>
              <a:rPr lang="en-US">
                <a:solidFill>
                  <a:prstClr val="black"/>
                </a:solidFill>
              </a:rPr>
              <a:t>lao động</a:t>
            </a:r>
            <a:r>
              <a:rPr kumimoji="0" lang="en-US" sz="3200" b="0" i="0" u="none" strike="noStrike" kern="1200" cap="none" spc="0" normalizeH="0" baseline="0" noProof="0">
                <a:ln>
                  <a:noFill/>
                </a:ln>
                <a:solidFill>
                  <a:prstClr val="black"/>
                </a:solidFill>
                <a:effectLst/>
                <a:uLnTx/>
                <a:uFillTx/>
                <a:ea typeface="+mn-ea"/>
                <a:cs typeface="Arial" pitchFamily="34" charset="0"/>
              </a:rPr>
              <a:t> theo hướng TN cho trẻ mầm non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(Trang 145 - 159 giáo trình: Tổ chức HĐGD theo hướng TN cho trẻ ở trường MN).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2/ </a:t>
            </a:r>
            <a:r>
              <a:rPr kumimoji="0" lang="en-US" sz="3200" b="0" i="0" u="none" strike="noStrike" kern="1200" cap="none" spc="0" normalizeH="0" baseline="0" noProof="0">
                <a:ln>
                  <a:noFill/>
                </a:ln>
                <a:solidFill>
                  <a:prstClr val="black"/>
                </a:solidFill>
                <a:effectLst/>
                <a:uLnTx/>
                <a:uFillTx/>
                <a:ea typeface="+mn-ea"/>
                <a:cs typeface="Arial" pitchFamily="34" charset="0"/>
              </a:rPr>
              <a:t>Các nhóm thiết kế các kế hoạch tổ chức HĐ lao động theo hướng TN cho trẻ (Đề tài: tự chọn, độ tuổi: 3 – 4 tuổi; 4 – 5 tuổi; 5 – 6 tuổi)</a:t>
            </a:r>
            <a:endParaRPr lang="en-US"/>
          </a:p>
        </p:txBody>
      </p:sp>
      <p:sp>
        <p:nvSpPr>
          <p:cNvPr id="4" name="Chỗ dành sẵn cho Văn bản 3">
            <a:extLst>
              <a:ext uri="{FF2B5EF4-FFF2-40B4-BE49-F238E27FC236}">
                <a16:creationId xmlns:a16="http://schemas.microsoft.com/office/drawing/2014/main" id="{36058D01-8ECA-36F5-023A-8A8E4200D1B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08150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5E0B50A-07C4-5054-D2EF-CD3A21A01545}"/>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8165BC3-677D-9AD6-583C-5B3A197FBD75}"/>
              </a:ext>
            </a:extLst>
          </p:cNvPr>
          <p:cNvSpPr>
            <a:spLocks noGrp="1"/>
          </p:cNvSpPr>
          <p:nvPr>
            <p:ph idx="1"/>
          </p:nvPr>
        </p:nvSpPr>
        <p:spPr/>
        <p:txBody>
          <a:bodyPr/>
          <a:lstStyle/>
          <a:p>
            <a:pPr marL="0" indent="0">
              <a:buNone/>
            </a:pPr>
            <a:r>
              <a:rPr lang="en-US" sz="2800" b="1" dirty="0">
                <a:solidFill>
                  <a:srgbClr val="FF0000"/>
                </a:solidFill>
              </a:rPr>
              <a:t>3.4. </a:t>
            </a:r>
            <a:r>
              <a:rPr lang="en-US" sz="2800" b="1" dirty="0" err="1">
                <a:solidFill>
                  <a:srgbClr val="FF0000"/>
                </a:solidFill>
              </a:rPr>
              <a:t>Tổ</a:t>
            </a:r>
            <a:r>
              <a:rPr lang="en-US" sz="2800" b="1" dirty="0">
                <a:solidFill>
                  <a:srgbClr val="FF0000"/>
                </a:solidFill>
              </a:rPr>
              <a:t> </a:t>
            </a:r>
            <a:r>
              <a:rPr lang="en-US" sz="2800" b="1" dirty="0" err="1">
                <a:solidFill>
                  <a:srgbClr val="FF0000"/>
                </a:solidFill>
              </a:rPr>
              <a:t>chức</a:t>
            </a:r>
            <a:r>
              <a:rPr lang="en-US" sz="2800" b="1" dirty="0">
                <a:solidFill>
                  <a:srgbClr val="FF0000"/>
                </a:solidFill>
              </a:rPr>
              <a:t>  </a:t>
            </a:r>
            <a:r>
              <a:rPr lang="en-US" sz="2800" b="1" dirty="0" err="1">
                <a:solidFill>
                  <a:srgbClr val="FF0000"/>
                </a:solidFill>
              </a:rPr>
              <a:t>hoạt</a:t>
            </a:r>
            <a:r>
              <a:rPr lang="en-US" sz="2800" b="1" dirty="0">
                <a:solidFill>
                  <a:srgbClr val="FF0000"/>
                </a:solidFill>
              </a:rPr>
              <a:t> </a:t>
            </a:r>
            <a:r>
              <a:rPr lang="en-US" sz="2800" b="1" dirty="0" err="1">
                <a:solidFill>
                  <a:srgbClr val="FF0000"/>
                </a:solidFill>
              </a:rPr>
              <a:t>động</a:t>
            </a:r>
            <a:r>
              <a:rPr lang="en-US" sz="2800" b="1" dirty="0">
                <a:solidFill>
                  <a:srgbClr val="FF0000"/>
                </a:solidFill>
              </a:rPr>
              <a:t> </a:t>
            </a:r>
            <a:r>
              <a:rPr lang="en-US" sz="2800" b="1" dirty="0" err="1">
                <a:solidFill>
                  <a:srgbClr val="FF0000"/>
                </a:solidFill>
              </a:rPr>
              <a:t>tham</a:t>
            </a:r>
            <a:r>
              <a:rPr lang="en-US" sz="2800" b="1" dirty="0">
                <a:solidFill>
                  <a:srgbClr val="FF0000"/>
                </a:solidFill>
              </a:rPr>
              <a:t> </a:t>
            </a:r>
            <a:r>
              <a:rPr lang="en-US" sz="2800" b="1" dirty="0" err="1">
                <a:solidFill>
                  <a:srgbClr val="FF0000"/>
                </a:solidFill>
              </a:rPr>
              <a:t>quan</a:t>
            </a:r>
            <a:r>
              <a:rPr lang="en-US" sz="2800" b="1" dirty="0">
                <a:solidFill>
                  <a:srgbClr val="FF0000"/>
                </a:solidFill>
              </a:rPr>
              <a:t> </a:t>
            </a:r>
            <a:r>
              <a:rPr lang="en-US" sz="2800" b="1" dirty="0" err="1">
                <a:solidFill>
                  <a:srgbClr val="FF0000"/>
                </a:solidFill>
              </a:rPr>
              <a:t>theo</a:t>
            </a:r>
            <a:r>
              <a:rPr lang="en-US" sz="2800" b="1" dirty="0">
                <a:solidFill>
                  <a:srgbClr val="FF0000"/>
                </a:solidFill>
              </a:rPr>
              <a:t> </a:t>
            </a:r>
            <a:r>
              <a:rPr lang="en-US" sz="2800" b="1" dirty="0" err="1">
                <a:solidFill>
                  <a:srgbClr val="FF0000"/>
                </a:solidFill>
              </a:rPr>
              <a:t>hướng</a:t>
            </a:r>
            <a:r>
              <a:rPr lang="en-US" sz="2800" b="1" dirty="0">
                <a:solidFill>
                  <a:srgbClr val="FF0000"/>
                </a:solidFill>
              </a:rPr>
              <a:t> </a:t>
            </a:r>
            <a:r>
              <a:rPr lang="en-US" sz="2800" b="1" dirty="0" err="1">
                <a:solidFill>
                  <a:srgbClr val="FF0000"/>
                </a:solidFill>
              </a:rPr>
              <a:t>trải</a:t>
            </a:r>
            <a:r>
              <a:rPr lang="en-US" sz="2800" b="1" dirty="0">
                <a:solidFill>
                  <a:srgbClr val="FF0000"/>
                </a:solidFill>
              </a:rPr>
              <a:t> </a:t>
            </a:r>
            <a:r>
              <a:rPr lang="en-US" sz="2800" b="1" dirty="0" err="1">
                <a:solidFill>
                  <a:srgbClr val="FF0000"/>
                </a:solidFill>
              </a:rPr>
              <a:t>nghiệm</a:t>
            </a:r>
            <a:r>
              <a:rPr lang="en-US" sz="2800" b="1" dirty="0">
                <a:solidFill>
                  <a:srgbClr val="FF0000"/>
                </a:solidFill>
              </a:rPr>
              <a:t> </a:t>
            </a:r>
            <a:r>
              <a:rPr lang="en-US" sz="2800" b="1" dirty="0" err="1">
                <a:solidFill>
                  <a:srgbClr val="FF0000"/>
                </a:solidFill>
              </a:rPr>
              <a:t>cho</a:t>
            </a:r>
            <a:r>
              <a:rPr lang="en-US" sz="2800" b="1" dirty="0">
                <a:solidFill>
                  <a:srgbClr val="FF0000"/>
                </a:solidFill>
              </a:rPr>
              <a:t> </a:t>
            </a:r>
            <a:r>
              <a:rPr lang="en-US" sz="2800" b="1" dirty="0" err="1">
                <a:solidFill>
                  <a:srgbClr val="FF0000"/>
                </a:solidFill>
              </a:rPr>
              <a:t>trẻ</a:t>
            </a:r>
            <a:endParaRPr lang="en-US" sz="2800" b="1" dirty="0">
              <a:solidFill>
                <a:srgbClr val="FF0000"/>
              </a:solidFill>
            </a:endParaRPr>
          </a:p>
          <a:p>
            <a:pPr>
              <a:buFont typeface="Wingdings" panose="05000000000000000000" pitchFamily="2" charset="2"/>
              <a:buChar char="q"/>
            </a:pPr>
            <a:r>
              <a:rPr lang="en-US" sz="3000" dirty="0">
                <a:solidFill>
                  <a:srgbClr val="FF0000"/>
                </a:solidFill>
              </a:rPr>
              <a:t> </a:t>
            </a:r>
            <a:r>
              <a:rPr lang="en-US" sz="3000" dirty="0" err="1">
                <a:solidFill>
                  <a:srgbClr val="FF0000"/>
                </a:solidFill>
              </a:rPr>
              <a:t>Xác</a:t>
            </a:r>
            <a:r>
              <a:rPr lang="en-US" sz="3000" dirty="0">
                <a:solidFill>
                  <a:srgbClr val="FF0000"/>
                </a:solidFill>
              </a:rPr>
              <a:t> </a:t>
            </a:r>
            <a:r>
              <a:rPr lang="en-US" sz="3000" dirty="0" err="1">
                <a:solidFill>
                  <a:srgbClr val="FF0000"/>
                </a:solidFill>
              </a:rPr>
              <a:t>định</a:t>
            </a:r>
            <a:r>
              <a:rPr lang="en-US" sz="3000" dirty="0">
                <a:solidFill>
                  <a:srgbClr val="FF0000"/>
                </a:solidFill>
              </a:rPr>
              <a:t> </a:t>
            </a:r>
            <a:r>
              <a:rPr lang="en-US" sz="3000" dirty="0" err="1">
                <a:solidFill>
                  <a:srgbClr val="FF0000"/>
                </a:solidFill>
              </a:rPr>
              <a:t>chủ</a:t>
            </a:r>
            <a:r>
              <a:rPr lang="en-US" sz="3000" dirty="0">
                <a:solidFill>
                  <a:srgbClr val="FF0000"/>
                </a:solidFill>
              </a:rPr>
              <a:t> </a:t>
            </a:r>
            <a:r>
              <a:rPr lang="en-US" sz="3000" dirty="0" err="1">
                <a:solidFill>
                  <a:srgbClr val="FF0000"/>
                </a:solidFill>
              </a:rPr>
              <a:t>đề</a:t>
            </a:r>
            <a:r>
              <a:rPr lang="en-US" sz="3000" dirty="0">
                <a:solidFill>
                  <a:srgbClr val="FF0000"/>
                </a:solidFill>
              </a:rPr>
              <a:t> </a:t>
            </a:r>
            <a:r>
              <a:rPr lang="en-US" sz="3000" dirty="0" err="1">
                <a:solidFill>
                  <a:srgbClr val="FF0000"/>
                </a:solidFill>
              </a:rPr>
              <a:t>hoạt</a:t>
            </a:r>
            <a:r>
              <a:rPr lang="en-US" sz="3000" dirty="0">
                <a:solidFill>
                  <a:srgbClr val="FF0000"/>
                </a:solidFill>
              </a:rPr>
              <a:t> </a:t>
            </a:r>
            <a:r>
              <a:rPr lang="en-US" sz="3000" dirty="0" err="1">
                <a:solidFill>
                  <a:srgbClr val="FF0000"/>
                </a:solidFill>
              </a:rPr>
              <a:t>động</a:t>
            </a:r>
            <a:r>
              <a:rPr lang="en-US" sz="3000" dirty="0">
                <a:solidFill>
                  <a:srgbClr val="FF0000"/>
                </a:solidFill>
              </a:rPr>
              <a:t> </a:t>
            </a:r>
            <a:r>
              <a:rPr lang="en-US" sz="3000" dirty="0" err="1">
                <a:solidFill>
                  <a:srgbClr val="FF0000"/>
                </a:solidFill>
              </a:rPr>
              <a:t>tham</a:t>
            </a:r>
            <a:r>
              <a:rPr lang="en-US" sz="3000" dirty="0">
                <a:solidFill>
                  <a:srgbClr val="FF0000"/>
                </a:solidFill>
              </a:rPr>
              <a:t> </a:t>
            </a:r>
            <a:r>
              <a:rPr lang="en-US" sz="3000" dirty="0" err="1">
                <a:solidFill>
                  <a:srgbClr val="FF0000"/>
                </a:solidFill>
              </a:rPr>
              <a:t>quan</a:t>
            </a:r>
            <a:endParaRPr lang="en-US" sz="3000" dirty="0">
              <a:solidFill>
                <a:srgbClr val="FF0000"/>
              </a:solidFill>
            </a:endParaRPr>
          </a:p>
          <a:p>
            <a:pPr>
              <a:buFontTx/>
              <a:buChar char="-"/>
            </a:pPr>
            <a:r>
              <a:rPr lang="en-US" sz="2800" dirty="0" err="1"/>
              <a:t>Tên</a:t>
            </a:r>
            <a:r>
              <a:rPr lang="en-US" sz="2800" dirty="0"/>
              <a:t> </a:t>
            </a:r>
            <a:r>
              <a:rPr lang="en-US" sz="2800" dirty="0" err="1"/>
              <a:t>chủ</a:t>
            </a:r>
            <a:r>
              <a:rPr lang="en-US" sz="2800" dirty="0"/>
              <a:t> </a:t>
            </a:r>
            <a:r>
              <a:rPr lang="en-US" sz="2800" dirty="0" err="1"/>
              <a:t>đề</a:t>
            </a:r>
            <a:r>
              <a:rPr lang="en-US" sz="2800" dirty="0"/>
              <a:t>: </a:t>
            </a:r>
            <a:r>
              <a:rPr lang="en-US" sz="2800" dirty="0" err="1"/>
              <a:t>thường</a:t>
            </a:r>
            <a:r>
              <a:rPr lang="en-US" sz="2800" dirty="0"/>
              <a:t> </a:t>
            </a:r>
            <a:r>
              <a:rPr lang="en-US" sz="2800" dirty="0" err="1"/>
              <a:t>dùng</a:t>
            </a:r>
            <a:r>
              <a:rPr lang="en-US" sz="2800" dirty="0"/>
              <a:t> </a:t>
            </a:r>
            <a:r>
              <a:rPr lang="en-US" sz="2800" dirty="0" err="1"/>
              <a:t>tên</a:t>
            </a:r>
            <a:r>
              <a:rPr lang="en-US" sz="2800" dirty="0"/>
              <a:t> </a:t>
            </a:r>
            <a:r>
              <a:rPr lang="en-US" sz="2800" dirty="0" err="1"/>
              <a:t>địa</a:t>
            </a:r>
            <a:r>
              <a:rPr lang="en-US" sz="2800" dirty="0"/>
              <a:t> </a:t>
            </a:r>
            <a:r>
              <a:rPr lang="en-US" sz="2800" dirty="0" err="1"/>
              <a:t>điểm</a:t>
            </a:r>
            <a:r>
              <a:rPr lang="en-US" sz="2800" dirty="0"/>
              <a:t> </a:t>
            </a:r>
            <a:r>
              <a:rPr lang="en-US" sz="2800" dirty="0" err="1"/>
              <a:t>tham</a:t>
            </a:r>
            <a:r>
              <a:rPr lang="en-US" sz="2800" dirty="0"/>
              <a:t> </a:t>
            </a:r>
            <a:r>
              <a:rPr lang="en-US" sz="2800" dirty="0" err="1"/>
              <a:t>quan</a:t>
            </a:r>
            <a:endParaRPr lang="en-US" sz="2800" dirty="0"/>
          </a:p>
          <a:p>
            <a:pPr>
              <a:buFontTx/>
              <a:buChar char="-"/>
            </a:pPr>
            <a:r>
              <a:rPr lang="en-US" sz="2800" dirty="0" err="1"/>
              <a:t>Chủ</a:t>
            </a:r>
            <a:r>
              <a:rPr lang="en-US" sz="2800" dirty="0"/>
              <a:t> </a:t>
            </a:r>
            <a:r>
              <a:rPr lang="en-US" sz="2800" dirty="0" err="1"/>
              <a:t>đề</a:t>
            </a:r>
            <a:r>
              <a:rPr lang="en-US" sz="2800" dirty="0"/>
              <a:t> </a:t>
            </a:r>
            <a:r>
              <a:rPr lang="en-US" sz="2800" dirty="0" err="1"/>
              <a:t>trải</a:t>
            </a:r>
            <a:r>
              <a:rPr lang="en-US" sz="2800" dirty="0"/>
              <a:t> </a:t>
            </a:r>
            <a:r>
              <a:rPr lang="en-US" sz="2800" dirty="0" err="1"/>
              <a:t>nghiệm</a:t>
            </a:r>
            <a:r>
              <a:rPr lang="en-US" sz="2800" dirty="0"/>
              <a:t> </a:t>
            </a:r>
            <a:r>
              <a:rPr lang="en-US" sz="2800" dirty="0" err="1"/>
              <a:t>phụ</a:t>
            </a:r>
            <a:r>
              <a:rPr lang="en-US" sz="2800" dirty="0"/>
              <a:t> </a:t>
            </a:r>
            <a:r>
              <a:rPr lang="en-US" sz="2800" dirty="0" err="1"/>
              <a:t>thuộc</a:t>
            </a:r>
            <a:r>
              <a:rPr lang="en-US" sz="2800" dirty="0"/>
              <a:t> </a:t>
            </a:r>
            <a:r>
              <a:rPr lang="en-US" sz="2800" dirty="0" err="1"/>
              <a:t>vào</a:t>
            </a:r>
            <a:r>
              <a:rPr lang="en-US" sz="2800" dirty="0"/>
              <a:t> CT GDMN</a:t>
            </a:r>
          </a:p>
          <a:p>
            <a:pPr>
              <a:buFontTx/>
              <a:buChar char="-"/>
            </a:pPr>
            <a:r>
              <a:rPr lang="en-US" sz="2800" dirty="0" err="1"/>
              <a:t>Chủ</a:t>
            </a:r>
            <a:r>
              <a:rPr lang="en-US" sz="2800" dirty="0"/>
              <a:t> </a:t>
            </a:r>
            <a:r>
              <a:rPr lang="en-US" sz="2800" dirty="0" err="1"/>
              <a:t>đề</a:t>
            </a:r>
            <a:r>
              <a:rPr lang="en-US" sz="2800" dirty="0"/>
              <a:t> </a:t>
            </a:r>
            <a:r>
              <a:rPr lang="en-US" sz="2800" dirty="0" err="1"/>
              <a:t>được</a:t>
            </a:r>
            <a:r>
              <a:rPr lang="en-US" sz="2800" dirty="0"/>
              <a:t> </a:t>
            </a:r>
            <a:r>
              <a:rPr lang="en-US" sz="2800" dirty="0" err="1"/>
              <a:t>xác</a:t>
            </a:r>
            <a:r>
              <a:rPr lang="en-US" sz="2800" dirty="0"/>
              <a:t> </a:t>
            </a:r>
            <a:r>
              <a:rPr lang="en-US" sz="2800" dirty="0" err="1"/>
              <a:t>định</a:t>
            </a:r>
            <a:r>
              <a:rPr lang="en-US" sz="2800" dirty="0"/>
              <a:t> </a:t>
            </a:r>
            <a:r>
              <a:rPr lang="en-US" sz="2800" dirty="0" err="1"/>
              <a:t>dựa</a:t>
            </a:r>
            <a:r>
              <a:rPr lang="en-US" sz="2800" dirty="0"/>
              <a:t> </a:t>
            </a:r>
            <a:r>
              <a:rPr lang="en-US" sz="2800" dirty="0" err="1"/>
              <a:t>trên</a:t>
            </a:r>
            <a:r>
              <a:rPr lang="en-US" sz="2800" dirty="0"/>
              <a:t> </a:t>
            </a:r>
            <a:r>
              <a:rPr lang="en-US" sz="2800" dirty="0" err="1"/>
              <a:t>những</a:t>
            </a:r>
            <a:r>
              <a:rPr lang="en-US" sz="2800" dirty="0"/>
              <a:t> </a:t>
            </a:r>
            <a:r>
              <a:rPr lang="en-US" sz="2800" dirty="0" err="1"/>
              <a:t>điều</a:t>
            </a:r>
            <a:r>
              <a:rPr lang="en-US" sz="2800" dirty="0"/>
              <a:t> </a:t>
            </a:r>
            <a:r>
              <a:rPr lang="en-US" sz="2800" dirty="0" err="1"/>
              <a:t>kiện</a:t>
            </a:r>
            <a:r>
              <a:rPr lang="en-US" sz="2800" dirty="0"/>
              <a:t> </a:t>
            </a:r>
            <a:r>
              <a:rPr lang="en-US" sz="2800" dirty="0" err="1"/>
              <a:t>tự</a:t>
            </a:r>
            <a:r>
              <a:rPr lang="en-US" sz="2800" dirty="0"/>
              <a:t> </a:t>
            </a:r>
            <a:r>
              <a:rPr lang="en-US" sz="2800" dirty="0" err="1"/>
              <a:t>nhiên</a:t>
            </a:r>
            <a:r>
              <a:rPr lang="en-US" sz="2800" dirty="0"/>
              <a:t>, </a:t>
            </a:r>
            <a:r>
              <a:rPr lang="en-US" sz="2800" dirty="0" err="1"/>
              <a:t>sức</a:t>
            </a:r>
            <a:r>
              <a:rPr lang="en-US" sz="2800" dirty="0"/>
              <a:t> </a:t>
            </a:r>
            <a:r>
              <a:rPr lang="en-US" sz="2800" dirty="0" err="1"/>
              <a:t>khỏe</a:t>
            </a:r>
            <a:r>
              <a:rPr lang="en-US" sz="2800" dirty="0"/>
              <a:t> …</a:t>
            </a:r>
          </a:p>
          <a:p>
            <a:pPr>
              <a:buFontTx/>
              <a:buChar char="-"/>
            </a:pPr>
            <a:endParaRPr lang="en-US" sz="2800" b="1" dirty="0">
              <a:solidFill>
                <a:srgbClr val="FF0000"/>
              </a:solidFill>
            </a:endParaRPr>
          </a:p>
          <a:p>
            <a:pPr>
              <a:buFont typeface="Wingdings" panose="05000000000000000000" pitchFamily="2" charset="2"/>
              <a:buChar char="q"/>
            </a:pPr>
            <a:endParaRPr lang="en-US" sz="2800" b="1" dirty="0">
              <a:solidFill>
                <a:srgbClr val="FF0000"/>
              </a:solidFill>
            </a:endParaRPr>
          </a:p>
          <a:p>
            <a:pPr marL="0" indent="0">
              <a:buNone/>
            </a:pPr>
            <a:r>
              <a:rPr lang="en-US" dirty="0"/>
              <a:t> </a:t>
            </a:r>
          </a:p>
        </p:txBody>
      </p:sp>
      <p:sp>
        <p:nvSpPr>
          <p:cNvPr id="4" name="Chỗ dành sẵn cho Văn bản 3">
            <a:extLst>
              <a:ext uri="{FF2B5EF4-FFF2-40B4-BE49-F238E27FC236}">
                <a16:creationId xmlns:a16="http://schemas.microsoft.com/office/drawing/2014/main" id="{1A87784F-9C90-ACAC-3BF1-E85A81CED00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178377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07B2BE4-D4E9-A429-3FC8-B6C453814161}"/>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5C20182-679E-7A57-CD00-BC6ACB4684AE}"/>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Xác định mục tiêu hoạt động tham quan</a:t>
            </a:r>
          </a:p>
          <a:p>
            <a:pPr>
              <a:buFontTx/>
              <a:buChar char="-"/>
            </a:pPr>
            <a:r>
              <a:rPr lang="en-US"/>
              <a:t>Kiến thức: củng cố và mở rộng kiến thức về MTTN – XH</a:t>
            </a:r>
          </a:p>
          <a:p>
            <a:pPr>
              <a:buFontTx/>
              <a:buChar char="-"/>
            </a:pPr>
            <a:r>
              <a:rPr lang="en-US"/>
              <a:t>Kĩ năng: RL KN nhận thức, xã hội, vận động, lao động</a:t>
            </a:r>
          </a:p>
          <a:p>
            <a:pPr>
              <a:buFontTx/>
              <a:buChar char="-"/>
            </a:pPr>
            <a:r>
              <a:rPr lang="en-US"/>
              <a:t>Thái độ: hình thành thái độ tích cực của trẻ đối với bản than, mọi người và môi trường TN – XH.</a:t>
            </a:r>
          </a:p>
          <a:p>
            <a:pPr>
              <a:buFontTx/>
              <a:buChar char="-"/>
            </a:pPr>
            <a:endParaRPr lang="en-US"/>
          </a:p>
        </p:txBody>
      </p:sp>
      <p:sp>
        <p:nvSpPr>
          <p:cNvPr id="4" name="Chỗ dành sẵn cho Văn bản 3">
            <a:extLst>
              <a:ext uri="{FF2B5EF4-FFF2-40B4-BE49-F238E27FC236}">
                <a16:creationId xmlns:a16="http://schemas.microsoft.com/office/drawing/2014/main" id="{007AB6CD-785D-C6BF-3A4C-8DCFE4F10F8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31288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3CBA238-DE10-9EBE-D86F-8F33B0690849}"/>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98330558-5810-11E1-885F-EC53E1FC47F0}"/>
              </a:ext>
            </a:extLst>
          </p:cNvPr>
          <p:cNvSpPr>
            <a:spLocks noGrp="1"/>
          </p:cNvSpPr>
          <p:nvPr>
            <p:ph idx="1"/>
          </p:nvPr>
        </p:nvSpPr>
        <p:spPr/>
        <p:txBody>
          <a:bodyPr>
            <a:normAutofit lnSpcReduction="10000"/>
          </a:bodyPr>
          <a:lstStyle/>
          <a:p>
            <a:pPr>
              <a:buFont typeface="Wingdings" panose="05000000000000000000" pitchFamily="2" charset="2"/>
              <a:buChar char="q"/>
            </a:pPr>
            <a:r>
              <a:rPr lang="en-US">
                <a:solidFill>
                  <a:srgbClr val="FF0000"/>
                </a:solidFill>
              </a:rPr>
              <a:t>Xác định cấu trúc và nội dung hoạt động tham quan</a:t>
            </a:r>
          </a:p>
          <a:p>
            <a:pPr marL="0" indent="0">
              <a:buNone/>
            </a:pPr>
            <a:r>
              <a:rPr lang="en-US" sz="2600" b="1">
                <a:solidFill>
                  <a:srgbClr val="00B050"/>
                </a:solidFill>
              </a:rPr>
              <a:t>Phần 1: Mở đầu</a:t>
            </a:r>
          </a:p>
          <a:p>
            <a:pPr marL="0" indent="0">
              <a:buNone/>
            </a:pPr>
            <a:r>
              <a:rPr lang="en-US" sz="2800"/>
              <a:t>Trẻ nói về chủ đề, địa điểm tham quan và quy định đối với người tham quan</a:t>
            </a:r>
          </a:p>
          <a:p>
            <a:pPr marL="0" indent="0">
              <a:buNone/>
            </a:pPr>
            <a:r>
              <a:rPr lang="en-US" sz="2600" b="1">
                <a:solidFill>
                  <a:srgbClr val="00B050"/>
                </a:solidFill>
              </a:rPr>
              <a:t>Phần 2: Trọng tâm</a:t>
            </a:r>
          </a:p>
          <a:p>
            <a:pPr>
              <a:buFont typeface="Wingdings" panose="05000000000000000000" pitchFamily="2" charset="2"/>
              <a:buChar char="Ø"/>
            </a:pPr>
            <a:r>
              <a:rPr lang="en-US" sz="2800"/>
              <a:t>Hoạt động quan sát</a:t>
            </a:r>
          </a:p>
          <a:p>
            <a:pPr>
              <a:buFont typeface="Wingdings" panose="05000000000000000000" pitchFamily="2" charset="2"/>
              <a:buChar char="Ø"/>
            </a:pPr>
            <a:r>
              <a:rPr lang="en-US" sz="2800"/>
              <a:t>Hoạt động giao lưu</a:t>
            </a:r>
          </a:p>
          <a:p>
            <a:pPr>
              <a:buFont typeface="Wingdings" panose="05000000000000000000" pitchFamily="2" charset="2"/>
              <a:buChar char="Ø"/>
            </a:pPr>
            <a:r>
              <a:rPr lang="en-US" sz="2800"/>
              <a:t>Hoạt động thực hành trải nghiệm</a:t>
            </a:r>
          </a:p>
          <a:p>
            <a:pPr marL="0" indent="0">
              <a:buNone/>
            </a:pPr>
            <a:r>
              <a:rPr lang="en-US" sz="2600" b="1">
                <a:solidFill>
                  <a:srgbClr val="00B050"/>
                </a:solidFill>
              </a:rPr>
              <a:t>Phần 3: Kết thúc</a:t>
            </a:r>
          </a:p>
          <a:p>
            <a:pPr marL="0" indent="0">
              <a:buNone/>
            </a:pPr>
            <a:r>
              <a:rPr lang="en-US" sz="2800"/>
              <a:t>Trẻ được vui chơi, nghỉ ngơi tại địa điểm tham quan</a:t>
            </a:r>
          </a:p>
        </p:txBody>
      </p:sp>
      <p:sp>
        <p:nvSpPr>
          <p:cNvPr id="4" name="Chỗ dành sẵn cho Văn bản 3">
            <a:extLst>
              <a:ext uri="{FF2B5EF4-FFF2-40B4-BE49-F238E27FC236}">
                <a16:creationId xmlns:a16="http://schemas.microsoft.com/office/drawing/2014/main" id="{6A14C4D7-6581-285E-67CC-449CF4E37B3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116108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95C55E7A-B639-D9A2-1423-D5507A176461}"/>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0C28D621-6C10-A653-F2D4-9B680ADC9BD4}"/>
              </a:ext>
            </a:extLst>
          </p:cNvPr>
          <p:cNvSpPr>
            <a:spLocks noGrp="1"/>
          </p:cNvSpPr>
          <p:nvPr>
            <p:ph idx="1"/>
          </p:nvPr>
        </p:nvSpPr>
        <p:spPr/>
        <p:txBody>
          <a:bodyPr>
            <a:normAutofit/>
          </a:bodyPr>
          <a:lstStyle/>
          <a:p>
            <a:pPr>
              <a:buFont typeface="Wingdings" panose="05000000000000000000" pitchFamily="2" charset="2"/>
              <a:buChar char="q"/>
            </a:pPr>
            <a:r>
              <a:rPr lang="en-US">
                <a:solidFill>
                  <a:srgbClr val="FF0000"/>
                </a:solidFill>
              </a:rPr>
              <a:t>Chuẩn bị hoạt động  tham quan</a:t>
            </a:r>
          </a:p>
          <a:p>
            <a:pPr>
              <a:buFontTx/>
              <a:buChar char="-"/>
            </a:pPr>
            <a:r>
              <a:rPr lang="en-US" sz="2800" b="1" i="1">
                <a:solidFill>
                  <a:srgbClr val="00B050"/>
                </a:solidFill>
              </a:rPr>
              <a:t>Lựa chọn địa điểm</a:t>
            </a:r>
          </a:p>
          <a:p>
            <a:pPr marL="0" indent="0">
              <a:buNone/>
            </a:pPr>
            <a:r>
              <a:rPr lang="en-US" sz="2800"/>
              <a:t>GV tiền tạm địa điểm, không gian</a:t>
            </a:r>
          </a:p>
          <a:p>
            <a:pPr marL="0" indent="0">
              <a:buNone/>
            </a:pPr>
            <a:r>
              <a:rPr lang="en-US" sz="2800"/>
              <a:t>GV thông báo phụ huynh và trẻ về kế hoạch tham quan</a:t>
            </a:r>
          </a:p>
          <a:p>
            <a:pPr marL="0" indent="0">
              <a:buNone/>
            </a:pPr>
            <a:r>
              <a:rPr lang="en-US" sz="2800"/>
              <a:t>Chuẩn bị kinh phí</a:t>
            </a:r>
          </a:p>
          <a:p>
            <a:pPr marL="0" indent="0">
              <a:buNone/>
            </a:pPr>
            <a:r>
              <a:rPr lang="en-US" sz="2800"/>
              <a:t>Chuẩn bị đồ dung vật dụng cần thiết</a:t>
            </a:r>
          </a:p>
          <a:p>
            <a:pPr marL="0" indent="0">
              <a:buNone/>
            </a:pPr>
            <a:r>
              <a:rPr lang="en-US" sz="2800"/>
              <a:t>Chuẩn bị địa điểm, không gian cho trẻ tại nơi trải nghiệm tham quan.</a:t>
            </a:r>
          </a:p>
          <a:p>
            <a:pPr>
              <a:buFontTx/>
              <a:buChar char="-"/>
            </a:pPr>
            <a:r>
              <a:rPr lang="en-US" sz="2800" b="1" i="1">
                <a:solidFill>
                  <a:srgbClr val="00B050"/>
                </a:solidFill>
              </a:rPr>
              <a:t>Tích lũy kiến thức và chuẩn bị tâm lý cho trẻ</a:t>
            </a:r>
          </a:p>
          <a:p>
            <a:pPr>
              <a:buFontTx/>
              <a:buChar char="-"/>
            </a:pPr>
            <a:endParaRPr lang="en-US"/>
          </a:p>
        </p:txBody>
      </p:sp>
      <p:sp>
        <p:nvSpPr>
          <p:cNvPr id="4" name="Chỗ dành sẵn cho Văn bản 3">
            <a:extLst>
              <a:ext uri="{FF2B5EF4-FFF2-40B4-BE49-F238E27FC236}">
                <a16:creationId xmlns:a16="http://schemas.microsoft.com/office/drawing/2014/main" id="{B32F83A2-C6B8-7703-B242-8DFC25B2902F}"/>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5484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55D79FD-5730-8BBA-FB50-DE1AE2A90D64}"/>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EC483197-5A44-3A51-9557-9FDAA1B6CCF0}"/>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Cách tiến hành hoạt động tham quan</a:t>
            </a:r>
          </a:p>
          <a:p>
            <a:pPr marL="0" indent="0">
              <a:buNone/>
            </a:pPr>
            <a:r>
              <a:rPr lang="en-US">
                <a:solidFill>
                  <a:srgbClr val="00B050"/>
                </a:solidFill>
              </a:rPr>
              <a:t>Bước 1: Trải nghiệm thực tế</a:t>
            </a:r>
          </a:p>
          <a:p>
            <a:pPr>
              <a:buFontTx/>
              <a:buChar char="-"/>
            </a:pPr>
            <a:r>
              <a:rPr lang="en-US"/>
              <a:t>Gặp gỡ đại diện của địa điểm trải nghiệm</a:t>
            </a:r>
          </a:p>
          <a:p>
            <a:pPr>
              <a:buFontTx/>
              <a:buChar char="-"/>
            </a:pPr>
            <a:r>
              <a:rPr lang="en-US"/>
              <a:t>Quan sát các đối tượng hoạt động tại địa điểm trải nghiệm</a:t>
            </a:r>
          </a:p>
          <a:p>
            <a:pPr>
              <a:buFontTx/>
              <a:buChar char="-"/>
            </a:pPr>
            <a:r>
              <a:rPr lang="en-US"/>
              <a:t>Giao lưu với người lao động tại địa điểm trải nghiệm</a:t>
            </a:r>
          </a:p>
          <a:p>
            <a:pPr>
              <a:buFontTx/>
              <a:buChar char="-"/>
            </a:pPr>
            <a:r>
              <a:rPr lang="en-US"/>
              <a:t>Tham gia các HĐ thực hành tại điểm tham quan</a:t>
            </a:r>
          </a:p>
          <a:p>
            <a:pPr>
              <a:buFontTx/>
              <a:buChar char="-"/>
            </a:pPr>
            <a:r>
              <a:rPr lang="en-US"/>
              <a:t>Chia tay và chuẩn bị ra về</a:t>
            </a:r>
          </a:p>
          <a:p>
            <a:pPr>
              <a:buFontTx/>
              <a:buChar char="-"/>
            </a:pPr>
            <a:endParaRPr lang="en-US"/>
          </a:p>
        </p:txBody>
      </p:sp>
      <p:sp>
        <p:nvSpPr>
          <p:cNvPr id="4" name="Chỗ dành sẵn cho Văn bản 3">
            <a:extLst>
              <a:ext uri="{FF2B5EF4-FFF2-40B4-BE49-F238E27FC236}">
                <a16:creationId xmlns:a16="http://schemas.microsoft.com/office/drawing/2014/main" id="{5813874C-DA57-FC28-8A32-DEEAF9E1DCA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439316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A938EE1-7543-5471-CBAF-A1BBCB526BD6}"/>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F9F28616-D0F9-966B-CFFE-A66607B09D19}"/>
              </a:ext>
            </a:extLst>
          </p:cNvPr>
          <p:cNvSpPr>
            <a:spLocks noGrp="1"/>
          </p:cNvSpPr>
          <p:nvPr>
            <p:ph idx="1"/>
          </p:nvPr>
        </p:nvSpPr>
        <p:spPr/>
        <p:txBody>
          <a:bodyPr>
            <a:normAutofit lnSpcReduction="10000"/>
          </a:bodyPr>
          <a:lstStyle/>
          <a:p>
            <a:pPr marL="0" indent="0">
              <a:buNone/>
            </a:pPr>
            <a:r>
              <a:rPr lang="en-US">
                <a:solidFill>
                  <a:srgbClr val="00B050"/>
                </a:solidFill>
              </a:rPr>
              <a:t>Bước 2: Chia sẻ kinh nghiệm</a:t>
            </a:r>
          </a:p>
          <a:p>
            <a:pPr marL="0" indent="0">
              <a:buNone/>
            </a:pPr>
            <a:r>
              <a:rPr lang="en-US"/>
              <a:t>GV đàm thoại với trẻ về HĐ tham quan</a:t>
            </a:r>
          </a:p>
          <a:p>
            <a:pPr marL="0" indent="0">
              <a:buNone/>
            </a:pPr>
            <a:r>
              <a:rPr lang="en-US"/>
              <a:t>Trẻ quan sát tranh ảnh về nội dung tham quan</a:t>
            </a:r>
          </a:p>
          <a:p>
            <a:pPr marL="0" indent="0">
              <a:buNone/>
            </a:pPr>
            <a:r>
              <a:rPr lang="en-US"/>
              <a:t>Thực hành dưới hình thức HĐ ở trường MN</a:t>
            </a:r>
          </a:p>
          <a:p>
            <a:pPr marL="0" indent="0">
              <a:buNone/>
            </a:pPr>
            <a:r>
              <a:rPr lang="en-US">
                <a:solidFill>
                  <a:srgbClr val="00B050"/>
                </a:solidFill>
              </a:rPr>
              <a:t>Bước 3: Trẻ rút  ra kinh nghiệm cho bản thân</a:t>
            </a:r>
          </a:p>
          <a:p>
            <a:pPr marL="0" indent="0">
              <a:buNone/>
            </a:pPr>
            <a:r>
              <a:rPr lang="en-US"/>
              <a:t>Tổ chức đàm thoại với trẻ</a:t>
            </a:r>
          </a:p>
          <a:p>
            <a:pPr marL="0" indent="0">
              <a:buNone/>
            </a:pPr>
            <a:r>
              <a:rPr lang="en-US"/>
              <a:t>Tổ chức thực hành giúp trẻ vận dụng KN vào các tình huống khác nhau.</a:t>
            </a:r>
          </a:p>
          <a:p>
            <a:pPr marL="0" indent="0">
              <a:buNone/>
            </a:pPr>
            <a:r>
              <a:rPr lang="en-US">
                <a:solidFill>
                  <a:srgbClr val="00B050"/>
                </a:solidFill>
              </a:rPr>
              <a:t>Bước 4: Trẻ sử dụng KN vào HĐ sinh hoạt hàng ngày</a:t>
            </a:r>
          </a:p>
        </p:txBody>
      </p:sp>
      <p:sp>
        <p:nvSpPr>
          <p:cNvPr id="4" name="Chỗ dành sẵn cho Văn bản 3">
            <a:extLst>
              <a:ext uri="{FF2B5EF4-FFF2-40B4-BE49-F238E27FC236}">
                <a16:creationId xmlns:a16="http://schemas.microsoft.com/office/drawing/2014/main" id="{2E5A0C45-0BB3-723C-ED59-E291EB85BBE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34427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3967CB4-3AAA-B36B-3633-D9C160FE704F}"/>
              </a:ext>
            </a:extLst>
          </p:cNvPr>
          <p:cNvSpPr>
            <a:spLocks noGrp="1"/>
          </p:cNvSpPr>
          <p:nvPr>
            <p:ph type="title"/>
          </p:nvPr>
        </p:nvSpPr>
        <p:spPr/>
        <p:txBody>
          <a:bodyPr/>
          <a:lstStyle/>
          <a:p>
            <a:r>
              <a:rPr lang="en-US"/>
              <a:t>					</a:t>
            </a:r>
            <a:r>
              <a:rPr lang="en-US" sz="3200">
                <a:solidFill>
                  <a:srgbClr val="FF0000"/>
                </a:solidFill>
              </a:rPr>
              <a:t>Bài tập </a:t>
            </a:r>
          </a:p>
        </p:txBody>
      </p:sp>
      <p:sp>
        <p:nvSpPr>
          <p:cNvPr id="3" name="Chỗ dành sẵn cho Nội dung 2">
            <a:extLst>
              <a:ext uri="{FF2B5EF4-FFF2-40B4-BE49-F238E27FC236}">
                <a16:creationId xmlns:a16="http://schemas.microsoft.com/office/drawing/2014/main" id="{B591229D-AAD3-F602-1880-919A3F1FA175}"/>
              </a:ext>
            </a:extLst>
          </p:cNvPr>
          <p:cNvSpPr>
            <a:spLocks noGrp="1"/>
          </p:cNvSpPr>
          <p:nvPr>
            <p:ph idx="1"/>
          </p:nvPr>
        </p:nvSpPr>
        <p:spPr/>
        <p:txBody>
          <a:bodyPr/>
          <a:lstStyle/>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1/SV đọc ví dụ minh họa về kế hoạch tổ chức hoạt động tham quan theo hướng TN cho trẻ mầm non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(Trang 169 - 172 giáo trình: Tổ chức HĐGD theo hướng TN cho trẻ ở trường MN).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2/ </a:t>
            </a:r>
            <a:r>
              <a:rPr kumimoji="0" lang="en-US" sz="3200" b="0" i="0" u="none" strike="noStrike" kern="1200" cap="none" spc="0" normalizeH="0" baseline="0" noProof="0">
                <a:ln>
                  <a:noFill/>
                </a:ln>
                <a:solidFill>
                  <a:prstClr val="black"/>
                </a:solidFill>
                <a:effectLst/>
                <a:uLnTx/>
                <a:uFillTx/>
                <a:ea typeface="+mn-ea"/>
                <a:cs typeface="Arial" pitchFamily="34" charset="0"/>
              </a:rPr>
              <a:t>Các nhóm thiết kế các kế hoạch tổ chức HĐ tham quan theo hướng TN cho trẻ (Đề tài: tự chọn, độ tuổi: 3 – 4 tuổi; 4 – 5 tuổi; 5 – 6 tuổi)</a:t>
            </a:r>
            <a:endParaRPr lang="en-US"/>
          </a:p>
        </p:txBody>
      </p:sp>
      <p:sp>
        <p:nvSpPr>
          <p:cNvPr id="4" name="Chỗ dành sẵn cho Văn bản 3">
            <a:extLst>
              <a:ext uri="{FF2B5EF4-FFF2-40B4-BE49-F238E27FC236}">
                <a16:creationId xmlns:a16="http://schemas.microsoft.com/office/drawing/2014/main" id="{89EBF11A-AF3C-E1FE-A15C-7FB6838D0A7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304383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0406574-F479-5252-F7FA-75F015D4D6E3}"/>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CFC98214-08AC-6AB7-3DA4-A6ED9B11A359}"/>
              </a:ext>
            </a:extLst>
          </p:cNvPr>
          <p:cNvSpPr>
            <a:spLocks noGrp="1"/>
          </p:cNvSpPr>
          <p:nvPr>
            <p:ph idx="1"/>
          </p:nvPr>
        </p:nvSpPr>
        <p:spPr/>
        <p:txBody>
          <a:bodyPr>
            <a:normAutofit fontScale="92500" lnSpcReduction="10000"/>
          </a:bodyPr>
          <a:lstStyle/>
          <a:p>
            <a:pPr marL="0" indent="0">
              <a:buNone/>
            </a:pPr>
            <a:r>
              <a:rPr lang="en-US">
                <a:solidFill>
                  <a:srgbClr val="FF0000"/>
                </a:solidFill>
              </a:rPr>
              <a:t>3.5. Tổ chức hoạt động lễ hội theo hướng trải nghiệm</a:t>
            </a:r>
          </a:p>
          <a:p>
            <a:pPr>
              <a:buFont typeface="Wingdings" panose="05000000000000000000" pitchFamily="2" charset="2"/>
              <a:buChar char="q"/>
            </a:pPr>
            <a:r>
              <a:rPr lang="en-US" i="1">
                <a:solidFill>
                  <a:srgbClr val="00B050"/>
                </a:solidFill>
              </a:rPr>
              <a:t>Xác định chủ đề </a:t>
            </a:r>
          </a:p>
          <a:p>
            <a:pPr>
              <a:buFontTx/>
              <a:buChar char="-"/>
            </a:pPr>
            <a:r>
              <a:rPr lang="en-US"/>
              <a:t>Chủ đề gắn với các sự kiện đặc biệt trong năm</a:t>
            </a:r>
          </a:p>
          <a:p>
            <a:pPr>
              <a:buFontTx/>
              <a:buChar char="-"/>
            </a:pPr>
            <a:r>
              <a:rPr lang="en-US"/>
              <a:t>Lựa chọn lễ hội đặc trưng, gần gũi, phù hợp</a:t>
            </a:r>
          </a:p>
          <a:p>
            <a:pPr>
              <a:buFont typeface="Wingdings" panose="05000000000000000000" pitchFamily="2" charset="2"/>
              <a:buChar char="q"/>
            </a:pPr>
            <a:r>
              <a:rPr lang="en-US" i="1">
                <a:solidFill>
                  <a:srgbClr val="00B050"/>
                </a:solidFill>
              </a:rPr>
              <a:t>Xác định mục tiêu của hoạt động lễ hội</a:t>
            </a:r>
          </a:p>
          <a:p>
            <a:pPr>
              <a:buFontTx/>
              <a:buChar char="-"/>
            </a:pPr>
            <a:r>
              <a:rPr lang="en-US"/>
              <a:t>Kiến thức: cung cấp kiến thức mới và củng cố kiến thức về VH – XH</a:t>
            </a:r>
          </a:p>
          <a:p>
            <a:pPr>
              <a:buFontTx/>
              <a:buChar char="-"/>
            </a:pPr>
            <a:r>
              <a:rPr lang="en-US"/>
              <a:t>Kĩ năng: RL kĩ năng nhận thức, giao tiếp, xã hội, vận động</a:t>
            </a:r>
          </a:p>
          <a:p>
            <a:pPr>
              <a:buFontTx/>
              <a:buChar char="-"/>
            </a:pPr>
            <a:r>
              <a:rPr lang="en-US"/>
              <a:t>Thái độ: hình thành thái độ tích cực của trẻ với bản than, mọi người và xã hội.</a:t>
            </a:r>
          </a:p>
        </p:txBody>
      </p:sp>
      <p:sp>
        <p:nvSpPr>
          <p:cNvPr id="4" name="Chỗ dành sẵn cho Văn bản 3">
            <a:extLst>
              <a:ext uri="{FF2B5EF4-FFF2-40B4-BE49-F238E27FC236}">
                <a16:creationId xmlns:a16="http://schemas.microsoft.com/office/drawing/2014/main" id="{8F75EE37-A211-64B2-96A4-A6F63972C2C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9555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2D2F719-3A63-815D-85E4-3ED2A9661140}"/>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E892EDFE-F5C3-8D91-2FD0-2A75DE1CC3DA}"/>
              </a:ext>
            </a:extLst>
          </p:cNvPr>
          <p:cNvSpPr>
            <a:spLocks noGrp="1"/>
          </p:cNvSpPr>
          <p:nvPr>
            <p:ph idx="1"/>
          </p:nvPr>
        </p:nvSpPr>
        <p:spPr/>
        <p:txBody>
          <a:bodyPr>
            <a:normAutofit fontScale="85000" lnSpcReduction="20000"/>
          </a:bodyPr>
          <a:lstStyle/>
          <a:p>
            <a:pPr>
              <a:buFont typeface="Wingdings" panose="05000000000000000000" pitchFamily="2" charset="2"/>
              <a:buChar char="q"/>
            </a:pPr>
            <a:r>
              <a:rPr lang="en-US" sz="3400">
                <a:solidFill>
                  <a:srgbClr val="FF0000"/>
                </a:solidFill>
              </a:rPr>
              <a:t>Xác định cấu trúc và nội dung hoạt động lễ hội</a:t>
            </a:r>
          </a:p>
          <a:p>
            <a:pPr marL="0" indent="0">
              <a:buNone/>
            </a:pPr>
            <a:r>
              <a:rPr lang="en-US" i="1">
                <a:solidFill>
                  <a:srgbClr val="00B050"/>
                </a:solidFill>
              </a:rPr>
              <a:t>Phần 1: Mở đầu</a:t>
            </a:r>
          </a:p>
          <a:p>
            <a:pPr marL="0" indent="0">
              <a:buNone/>
            </a:pPr>
            <a:r>
              <a:rPr lang="en-US"/>
              <a:t>Tuyên bố lí do, giới thiệu đại biểu và mục đích lễ hội</a:t>
            </a:r>
          </a:p>
          <a:p>
            <a:pPr marL="0" indent="0">
              <a:buNone/>
            </a:pPr>
            <a:r>
              <a:rPr lang="en-US" i="1">
                <a:solidFill>
                  <a:srgbClr val="00B050"/>
                </a:solidFill>
              </a:rPr>
              <a:t>Phần 2: Trọng tâm</a:t>
            </a:r>
          </a:p>
          <a:p>
            <a:pPr>
              <a:buFontTx/>
              <a:buChar char="-"/>
            </a:pPr>
            <a:r>
              <a:rPr lang="en-US"/>
              <a:t>Màn chào hỏi: các nhóm lớp thể hiện tài năng</a:t>
            </a:r>
          </a:p>
          <a:p>
            <a:pPr>
              <a:buFontTx/>
              <a:buChar char="-"/>
            </a:pPr>
            <a:r>
              <a:rPr lang="en-US"/>
              <a:t>Các trò chơi: cá nhân/ tập thể hoặc chơi tự do</a:t>
            </a:r>
          </a:p>
          <a:p>
            <a:pPr>
              <a:buFontTx/>
              <a:buChar char="-"/>
            </a:pPr>
            <a:r>
              <a:rPr lang="en-US"/>
              <a:t>Hoạt động nghệ thuật: hát, múa, đọc thơ, kể chuyện, TC dân gian </a:t>
            </a:r>
          </a:p>
          <a:p>
            <a:pPr marL="0" indent="0">
              <a:buNone/>
            </a:pPr>
            <a:r>
              <a:rPr lang="en-US" i="1">
                <a:solidFill>
                  <a:srgbClr val="00B050"/>
                </a:solidFill>
              </a:rPr>
              <a:t>Phần 3: Kết thúc</a:t>
            </a:r>
          </a:p>
          <a:p>
            <a:pPr>
              <a:buFontTx/>
              <a:buChar char="-"/>
            </a:pPr>
            <a:r>
              <a:rPr lang="en-US"/>
              <a:t>Thông báo kết quả thi đua và trao giải thưởng</a:t>
            </a:r>
          </a:p>
          <a:p>
            <a:pPr>
              <a:buFontTx/>
              <a:buChar char="-"/>
            </a:pPr>
            <a:r>
              <a:rPr lang="en-US"/>
              <a:t>Các lơp trưng bày sản phẩm hoạt động và chụp ảnh lưu niệm</a:t>
            </a:r>
          </a:p>
          <a:p>
            <a:pPr>
              <a:buFontTx/>
              <a:buChar char="-"/>
            </a:pPr>
            <a:r>
              <a:rPr lang="en-US"/>
              <a:t>Tham gia dọn dẹp cùng G, phụ huynh.</a:t>
            </a:r>
          </a:p>
          <a:p>
            <a:pPr marL="0" indent="0">
              <a:buNone/>
            </a:pPr>
            <a:endParaRPr lang="en-US"/>
          </a:p>
        </p:txBody>
      </p:sp>
      <p:sp>
        <p:nvSpPr>
          <p:cNvPr id="4" name="Chỗ dành sẵn cho Văn bản 3">
            <a:extLst>
              <a:ext uri="{FF2B5EF4-FFF2-40B4-BE49-F238E27FC236}">
                <a16:creationId xmlns:a16="http://schemas.microsoft.com/office/drawing/2014/main" id="{61B2E9D2-6BD6-B362-17CF-6BA5556CF9B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18684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CFDF14B-2924-CA48-39E0-01CBDD3F09AE}"/>
              </a:ext>
            </a:extLst>
          </p:cNvPr>
          <p:cNvSpPr>
            <a:spLocks noGrp="1"/>
          </p:cNvSpPr>
          <p:nvPr>
            <p:ph type="title"/>
          </p:nvPr>
        </p:nvSpPr>
        <p:spPr>
          <a:xfrm>
            <a:off x="0" y="0"/>
            <a:ext cx="11945842" cy="624901"/>
          </a:xfrm>
        </p:spPr>
        <p:txBody>
          <a:bodyPr/>
          <a:lstStyle/>
          <a:p>
            <a:pPr algn="ctr"/>
            <a:r>
              <a:rPr lang="en-US" sz="2800" dirty="0" err="1"/>
              <a:t>Chương</a:t>
            </a:r>
            <a:r>
              <a:rPr lang="en-US" sz="2800" dirty="0"/>
              <a:t> 3. </a:t>
            </a:r>
            <a:br>
              <a:rPr lang="en-US" sz="2800" dirty="0"/>
            </a:br>
            <a:r>
              <a:rPr lang="en-US" sz="2800" dirty="0" err="1"/>
              <a:t>Hướng</a:t>
            </a:r>
            <a:r>
              <a:rPr lang="en-US" sz="2800" dirty="0"/>
              <a:t> </a:t>
            </a:r>
            <a:r>
              <a:rPr lang="en-US" sz="2800" dirty="0" err="1"/>
              <a:t>dẫn</a:t>
            </a:r>
            <a:r>
              <a:rPr lang="en-US" sz="2800" dirty="0"/>
              <a:t> </a:t>
            </a:r>
            <a:r>
              <a:rPr lang="en-US" sz="2800" dirty="0" err="1"/>
              <a:t>tổ</a:t>
            </a:r>
            <a:r>
              <a:rPr lang="en-US" sz="2800" dirty="0"/>
              <a:t> </a:t>
            </a:r>
            <a:r>
              <a:rPr lang="en-US" sz="2800" dirty="0" err="1"/>
              <a:t>chức</a:t>
            </a:r>
            <a:r>
              <a:rPr lang="en-US" sz="2800" dirty="0"/>
              <a:t> </a:t>
            </a:r>
            <a:r>
              <a:rPr lang="en-US" sz="2800" dirty="0" err="1"/>
              <a:t>các</a:t>
            </a:r>
            <a:r>
              <a:rPr lang="en-US" sz="2800" dirty="0"/>
              <a:t> </a:t>
            </a:r>
            <a:r>
              <a:rPr lang="en-US" sz="2800" dirty="0" err="1"/>
              <a:t>hoạt</a:t>
            </a:r>
            <a:r>
              <a:rPr lang="en-US" sz="2800" dirty="0"/>
              <a:t> </a:t>
            </a:r>
            <a:r>
              <a:rPr lang="en-US" sz="2800" dirty="0" err="1"/>
              <a:t>động</a:t>
            </a:r>
            <a:r>
              <a:rPr lang="en-US" sz="2800" dirty="0"/>
              <a:t> </a:t>
            </a:r>
            <a:r>
              <a:rPr lang="en-US" sz="2800" dirty="0" err="1"/>
              <a:t>trải</a:t>
            </a:r>
            <a:r>
              <a:rPr lang="en-US" sz="2800" dirty="0"/>
              <a:t> </a:t>
            </a:r>
            <a:r>
              <a:rPr lang="en-US" sz="2800" dirty="0" err="1"/>
              <a:t>nghiệm</a:t>
            </a:r>
            <a:r>
              <a:rPr lang="en-US" sz="2800" dirty="0"/>
              <a:t> </a:t>
            </a:r>
            <a:r>
              <a:rPr lang="en-US" sz="2800" dirty="0" err="1"/>
              <a:t>cho</a:t>
            </a:r>
            <a:r>
              <a:rPr lang="en-US" sz="2800" dirty="0"/>
              <a:t> </a:t>
            </a:r>
            <a:r>
              <a:rPr lang="en-US" sz="2800" dirty="0" err="1"/>
              <a:t>trẻ</a:t>
            </a:r>
            <a:r>
              <a:rPr lang="en-US" sz="2800" dirty="0"/>
              <a:t> </a:t>
            </a:r>
            <a:r>
              <a:rPr lang="en-US" sz="2800" dirty="0" err="1"/>
              <a:t>ở</a:t>
            </a:r>
            <a:r>
              <a:rPr lang="en-US" sz="2800" dirty="0"/>
              <a:t> </a:t>
            </a:r>
            <a:r>
              <a:rPr lang="en-US" sz="2800" dirty="0" err="1"/>
              <a:t>trường</a:t>
            </a:r>
            <a:r>
              <a:rPr lang="en-US" sz="2800" dirty="0"/>
              <a:t> MN</a:t>
            </a:r>
          </a:p>
        </p:txBody>
      </p:sp>
      <p:sp>
        <p:nvSpPr>
          <p:cNvPr id="3" name="Chỗ dành sẵn cho Nội dung 2">
            <a:extLst>
              <a:ext uri="{FF2B5EF4-FFF2-40B4-BE49-F238E27FC236}">
                <a16:creationId xmlns:a16="http://schemas.microsoft.com/office/drawing/2014/main" id="{402AD20D-A699-0280-9356-3E0A0A14BAF0}"/>
              </a:ext>
            </a:extLst>
          </p:cNvPr>
          <p:cNvSpPr>
            <a:spLocks noGrp="1"/>
          </p:cNvSpPr>
          <p:nvPr>
            <p:ph idx="1"/>
          </p:nvPr>
        </p:nvSpPr>
        <p:spPr>
          <a:xfrm>
            <a:off x="313880" y="853928"/>
            <a:ext cx="11549793" cy="5366415"/>
          </a:xfrm>
        </p:spPr>
        <p:txBody>
          <a:bodyPr>
            <a:normAutofit fontScale="92500" lnSpcReduction="10000"/>
          </a:bodyPr>
          <a:lstStyle/>
          <a:p>
            <a:pPr marL="0" indent="0">
              <a:buNone/>
            </a:pPr>
            <a:r>
              <a:rPr lang="en-US" b="1" dirty="0">
                <a:solidFill>
                  <a:srgbClr val="FF0000"/>
                </a:solidFill>
              </a:rPr>
              <a:t>3.1. </a:t>
            </a:r>
            <a:r>
              <a:rPr lang="en-US" b="1" dirty="0" err="1">
                <a:solidFill>
                  <a:srgbClr val="FF0000"/>
                </a:solidFill>
              </a:rPr>
              <a:t>Tổ</a:t>
            </a:r>
            <a:r>
              <a:rPr lang="en-US" b="1" dirty="0">
                <a:solidFill>
                  <a:srgbClr val="FF0000"/>
                </a:solidFill>
              </a:rPr>
              <a:t> </a:t>
            </a:r>
            <a:r>
              <a:rPr lang="en-US" b="1" dirty="0" err="1">
                <a:solidFill>
                  <a:srgbClr val="FF0000"/>
                </a:solidFill>
              </a:rPr>
              <a:t>chức</a:t>
            </a:r>
            <a:r>
              <a:rPr lang="en-US" b="1" dirty="0">
                <a:solidFill>
                  <a:srgbClr val="FF0000"/>
                </a:solidFill>
              </a:rPr>
              <a:t> </a:t>
            </a:r>
            <a:r>
              <a:rPr lang="en-US" b="1" dirty="0" err="1">
                <a:solidFill>
                  <a:srgbClr val="FF0000"/>
                </a:solidFill>
              </a:rPr>
              <a:t>hoạt</a:t>
            </a:r>
            <a:r>
              <a:rPr lang="en-US" b="1" dirty="0">
                <a:solidFill>
                  <a:srgbClr val="FF0000"/>
                </a:solidFill>
              </a:rPr>
              <a:t> </a:t>
            </a:r>
            <a:r>
              <a:rPr lang="en-US" b="1" dirty="0" err="1">
                <a:solidFill>
                  <a:srgbClr val="FF0000"/>
                </a:solidFill>
              </a:rPr>
              <a:t>động</a:t>
            </a:r>
            <a:r>
              <a:rPr lang="en-US" b="1" dirty="0">
                <a:solidFill>
                  <a:srgbClr val="FF0000"/>
                </a:solidFill>
              </a:rPr>
              <a:t> </a:t>
            </a:r>
            <a:r>
              <a:rPr lang="en-US" b="1" dirty="0" err="1">
                <a:solidFill>
                  <a:srgbClr val="FF0000"/>
                </a:solidFill>
              </a:rPr>
              <a:t>học</a:t>
            </a:r>
            <a:r>
              <a:rPr lang="en-US" b="1" dirty="0">
                <a:solidFill>
                  <a:srgbClr val="FF0000"/>
                </a:solidFill>
              </a:rPr>
              <a:t> </a:t>
            </a:r>
            <a:r>
              <a:rPr lang="en-US" b="1" dirty="0" err="1">
                <a:solidFill>
                  <a:srgbClr val="FF0000"/>
                </a:solidFill>
              </a:rPr>
              <a:t>theo</a:t>
            </a:r>
            <a:r>
              <a:rPr lang="en-US" b="1" dirty="0">
                <a:solidFill>
                  <a:srgbClr val="FF0000"/>
                </a:solidFill>
              </a:rPr>
              <a:t> </a:t>
            </a:r>
            <a:r>
              <a:rPr lang="en-US" b="1" dirty="0" err="1">
                <a:solidFill>
                  <a:srgbClr val="FF0000"/>
                </a:solidFill>
              </a:rPr>
              <a:t>hướng</a:t>
            </a:r>
            <a:r>
              <a:rPr lang="en-US" b="1" dirty="0">
                <a:solidFill>
                  <a:srgbClr val="FF0000"/>
                </a:solidFill>
              </a:rPr>
              <a:t> </a:t>
            </a:r>
            <a:r>
              <a:rPr lang="en-US" b="1" dirty="0" err="1">
                <a:solidFill>
                  <a:srgbClr val="FF0000"/>
                </a:solidFill>
              </a:rPr>
              <a:t>trải</a:t>
            </a:r>
            <a:r>
              <a:rPr lang="en-US" b="1" dirty="0">
                <a:solidFill>
                  <a:srgbClr val="FF0000"/>
                </a:solidFill>
              </a:rPr>
              <a:t> </a:t>
            </a:r>
            <a:r>
              <a:rPr lang="en-US" b="1" dirty="0" err="1">
                <a:solidFill>
                  <a:srgbClr val="FF0000"/>
                </a:solidFill>
              </a:rPr>
              <a:t>nghiệm</a:t>
            </a:r>
            <a:endParaRPr lang="en-US" b="1" dirty="0">
              <a:solidFill>
                <a:srgbClr val="FF0000"/>
              </a:solidFill>
            </a:endParaRPr>
          </a:p>
          <a:p>
            <a:pPr>
              <a:buFont typeface="Wingdings" panose="05000000000000000000" pitchFamily="2" charset="2"/>
              <a:buChar char="q"/>
            </a:pPr>
            <a:r>
              <a:rPr lang="en-US" dirty="0" err="1">
                <a:solidFill>
                  <a:srgbClr val="FF0000"/>
                </a:solidFill>
              </a:rPr>
              <a:t>Xác</a:t>
            </a:r>
            <a:r>
              <a:rPr lang="en-US" dirty="0">
                <a:solidFill>
                  <a:srgbClr val="FF0000"/>
                </a:solidFill>
              </a:rPr>
              <a:t> </a:t>
            </a:r>
            <a:r>
              <a:rPr lang="en-US" dirty="0" err="1">
                <a:solidFill>
                  <a:srgbClr val="FF0000"/>
                </a:solidFill>
              </a:rPr>
              <a:t>định</a:t>
            </a:r>
            <a:r>
              <a:rPr lang="en-US" dirty="0">
                <a:solidFill>
                  <a:srgbClr val="FF0000"/>
                </a:solidFill>
              </a:rPr>
              <a:t> </a:t>
            </a:r>
            <a:r>
              <a:rPr lang="en-US" dirty="0" err="1">
                <a:solidFill>
                  <a:srgbClr val="FF0000"/>
                </a:solidFill>
              </a:rPr>
              <a:t>chủ</a:t>
            </a:r>
            <a:r>
              <a:rPr lang="en-US" dirty="0">
                <a:solidFill>
                  <a:srgbClr val="FF0000"/>
                </a:solidFill>
              </a:rPr>
              <a:t> </a:t>
            </a:r>
            <a:r>
              <a:rPr lang="en-US" dirty="0" err="1">
                <a:solidFill>
                  <a:srgbClr val="FF0000"/>
                </a:solidFill>
              </a:rPr>
              <a:t>đề</a:t>
            </a:r>
            <a:r>
              <a:rPr lang="en-US" dirty="0">
                <a:solidFill>
                  <a:srgbClr val="FF0000"/>
                </a:solidFill>
              </a:rPr>
              <a:t> </a:t>
            </a:r>
            <a:r>
              <a:rPr lang="en-US" dirty="0" err="1">
                <a:solidFill>
                  <a:srgbClr val="FF0000"/>
                </a:solidFill>
              </a:rPr>
              <a:t>hoạt</a:t>
            </a:r>
            <a:r>
              <a:rPr lang="en-US" dirty="0">
                <a:solidFill>
                  <a:srgbClr val="FF0000"/>
                </a:solidFill>
              </a:rPr>
              <a:t> </a:t>
            </a:r>
            <a:r>
              <a:rPr lang="en-US" dirty="0" err="1">
                <a:solidFill>
                  <a:srgbClr val="FF0000"/>
                </a:solidFill>
              </a:rPr>
              <a:t>động</a:t>
            </a:r>
            <a:r>
              <a:rPr lang="en-US" dirty="0">
                <a:solidFill>
                  <a:srgbClr val="FF0000"/>
                </a:solidFill>
              </a:rPr>
              <a:t> </a:t>
            </a:r>
            <a:r>
              <a:rPr lang="en-US" dirty="0" err="1">
                <a:solidFill>
                  <a:srgbClr val="FF0000"/>
                </a:solidFill>
              </a:rPr>
              <a:t>học</a:t>
            </a:r>
            <a:endParaRPr lang="en-US" dirty="0">
              <a:solidFill>
                <a:srgbClr val="FF0000"/>
              </a:solidFill>
            </a:endParaRPr>
          </a:p>
          <a:p>
            <a:pPr>
              <a:buFontTx/>
              <a:buChar char="-"/>
            </a:pPr>
            <a:r>
              <a:rPr lang="en-US" dirty="0" err="1"/>
              <a:t>Chủ</a:t>
            </a:r>
            <a:r>
              <a:rPr lang="en-US" dirty="0"/>
              <a:t> </a:t>
            </a:r>
            <a:r>
              <a:rPr lang="en-US" dirty="0" err="1"/>
              <a:t>đề</a:t>
            </a:r>
            <a:r>
              <a:rPr lang="en-US" dirty="0"/>
              <a:t> </a:t>
            </a:r>
            <a:r>
              <a:rPr lang="en-US" dirty="0" err="1"/>
              <a:t>phụ</a:t>
            </a:r>
            <a:r>
              <a:rPr lang="en-US" dirty="0"/>
              <a:t> </a:t>
            </a:r>
            <a:r>
              <a:rPr lang="en-US" dirty="0" err="1"/>
              <a:t>thuộc</a:t>
            </a:r>
            <a:r>
              <a:rPr lang="en-US" dirty="0"/>
              <a:t> </a:t>
            </a:r>
            <a:r>
              <a:rPr lang="en-US" dirty="0" err="1"/>
              <a:t>đặc</a:t>
            </a:r>
            <a:r>
              <a:rPr lang="en-US" dirty="0"/>
              <a:t> </a:t>
            </a:r>
            <a:r>
              <a:rPr lang="en-US" dirty="0" err="1"/>
              <a:t>điểm</a:t>
            </a:r>
            <a:r>
              <a:rPr lang="en-US" dirty="0"/>
              <a:t> </a:t>
            </a:r>
            <a:r>
              <a:rPr lang="en-US" dirty="0" err="1"/>
              <a:t>giờ</a:t>
            </a:r>
            <a:r>
              <a:rPr lang="en-US" dirty="0"/>
              <a:t> </a:t>
            </a:r>
            <a:r>
              <a:rPr lang="en-US" dirty="0" err="1"/>
              <a:t>học</a:t>
            </a:r>
            <a:r>
              <a:rPr lang="en-US" dirty="0"/>
              <a:t> </a:t>
            </a:r>
            <a:r>
              <a:rPr lang="en-US" dirty="0" err="1"/>
              <a:t>của</a:t>
            </a:r>
            <a:r>
              <a:rPr lang="en-US" dirty="0"/>
              <a:t> </a:t>
            </a:r>
            <a:r>
              <a:rPr lang="en-US" dirty="0" err="1"/>
              <a:t>trẻ</a:t>
            </a:r>
            <a:endParaRPr lang="en-US" dirty="0"/>
          </a:p>
          <a:p>
            <a:pPr>
              <a:buFontTx/>
              <a:buChar char="-"/>
            </a:pPr>
            <a:r>
              <a:rPr lang="en-US" dirty="0" err="1"/>
              <a:t>Chủ</a:t>
            </a:r>
            <a:r>
              <a:rPr lang="en-US" dirty="0"/>
              <a:t> </a:t>
            </a:r>
            <a:r>
              <a:rPr lang="en-US" dirty="0" err="1"/>
              <a:t>đề</a:t>
            </a:r>
            <a:r>
              <a:rPr lang="en-US" dirty="0"/>
              <a:t> TN </a:t>
            </a:r>
            <a:r>
              <a:rPr lang="en-US" dirty="0" err="1"/>
              <a:t>của</a:t>
            </a:r>
            <a:r>
              <a:rPr lang="en-US" dirty="0"/>
              <a:t> HĐ </a:t>
            </a:r>
            <a:r>
              <a:rPr lang="en-US" dirty="0" err="1"/>
              <a:t>học</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các</a:t>
            </a:r>
            <a:r>
              <a:rPr lang="en-US" dirty="0"/>
              <a:t> </a:t>
            </a:r>
            <a:r>
              <a:rPr lang="en-US" dirty="0" err="1"/>
              <a:t>hiện</a:t>
            </a:r>
            <a:r>
              <a:rPr lang="en-US" dirty="0"/>
              <a:t> </a:t>
            </a:r>
            <a:r>
              <a:rPr lang="en-US" dirty="0" err="1"/>
              <a:t>tượng</a:t>
            </a:r>
            <a:r>
              <a:rPr lang="en-US" dirty="0"/>
              <a:t> </a:t>
            </a:r>
            <a:r>
              <a:rPr lang="en-US" dirty="0" err="1"/>
              <a:t>tự</a:t>
            </a:r>
            <a:r>
              <a:rPr lang="en-US" dirty="0"/>
              <a:t> </a:t>
            </a:r>
            <a:r>
              <a:rPr lang="en-US" dirty="0" err="1"/>
              <a:t>nhiên</a:t>
            </a:r>
            <a:r>
              <a:rPr lang="en-US" dirty="0"/>
              <a:t>, </a:t>
            </a:r>
            <a:r>
              <a:rPr lang="en-US" dirty="0" err="1"/>
              <a:t>xã</a:t>
            </a:r>
            <a:r>
              <a:rPr lang="en-US" dirty="0"/>
              <a:t> </a:t>
            </a:r>
            <a:r>
              <a:rPr lang="en-US" dirty="0" err="1"/>
              <a:t>hội</a:t>
            </a:r>
            <a:r>
              <a:rPr lang="en-US" dirty="0"/>
              <a:t>, con </a:t>
            </a:r>
            <a:r>
              <a:rPr lang="en-US" dirty="0" err="1"/>
              <a:t>người</a:t>
            </a:r>
            <a:r>
              <a:rPr lang="en-US" dirty="0"/>
              <a:t> …</a:t>
            </a:r>
          </a:p>
          <a:p>
            <a:pPr>
              <a:buFontTx/>
              <a:buChar char="-"/>
            </a:pPr>
            <a:r>
              <a:rPr lang="en-US" dirty="0" err="1"/>
              <a:t>Xác</a:t>
            </a:r>
            <a:r>
              <a:rPr lang="en-US" dirty="0"/>
              <a:t> </a:t>
            </a:r>
            <a:r>
              <a:rPr lang="en-US" dirty="0" err="1"/>
              <a:t>định</a:t>
            </a:r>
            <a:r>
              <a:rPr lang="en-US" dirty="0"/>
              <a:t> </a:t>
            </a:r>
            <a:r>
              <a:rPr lang="en-US" dirty="0" err="1"/>
              <a:t>chủ</a:t>
            </a:r>
            <a:r>
              <a:rPr lang="en-US" dirty="0"/>
              <a:t> </a:t>
            </a:r>
            <a:r>
              <a:rPr lang="en-US" dirty="0" err="1"/>
              <a:t>đề</a:t>
            </a:r>
            <a:r>
              <a:rPr lang="en-US" dirty="0"/>
              <a:t> </a:t>
            </a:r>
            <a:r>
              <a:rPr lang="en-US" dirty="0" err="1"/>
              <a:t>cho</a:t>
            </a:r>
            <a:r>
              <a:rPr lang="en-US" dirty="0"/>
              <a:t> </a:t>
            </a:r>
            <a:r>
              <a:rPr lang="en-US" dirty="0" err="1"/>
              <a:t>các</a:t>
            </a:r>
            <a:r>
              <a:rPr lang="en-US" dirty="0"/>
              <a:t> HĐ </a:t>
            </a:r>
            <a:r>
              <a:rPr lang="en-US" dirty="0" err="1"/>
              <a:t>học</a:t>
            </a:r>
            <a:r>
              <a:rPr lang="en-US" dirty="0"/>
              <a:t> </a:t>
            </a:r>
            <a:r>
              <a:rPr lang="en-US" dirty="0" err="1"/>
              <a:t>sau</a:t>
            </a:r>
            <a:r>
              <a:rPr lang="en-US" dirty="0"/>
              <a:t> (KPKH, </a:t>
            </a:r>
            <a:r>
              <a:rPr lang="en-US" dirty="0" err="1"/>
              <a:t>Thể</a:t>
            </a:r>
            <a:r>
              <a:rPr lang="en-US" dirty="0"/>
              <a:t> </a:t>
            </a:r>
            <a:r>
              <a:rPr lang="en-US" dirty="0" err="1"/>
              <a:t>chất</a:t>
            </a:r>
            <a:r>
              <a:rPr lang="en-US" dirty="0"/>
              <a:t>, </a:t>
            </a:r>
            <a:r>
              <a:rPr lang="en-US" dirty="0" err="1"/>
              <a:t>tạo</a:t>
            </a:r>
            <a:r>
              <a:rPr lang="en-US" dirty="0"/>
              <a:t> </a:t>
            </a:r>
            <a:r>
              <a:rPr lang="en-US" dirty="0" err="1"/>
              <a:t>hình</a:t>
            </a:r>
            <a:r>
              <a:rPr lang="en-US" dirty="0"/>
              <a:t>, </a:t>
            </a:r>
            <a:r>
              <a:rPr lang="en-US" dirty="0" err="1"/>
              <a:t>âm</a:t>
            </a:r>
            <a:r>
              <a:rPr lang="en-US" dirty="0"/>
              <a:t> </a:t>
            </a:r>
            <a:r>
              <a:rPr lang="en-US" dirty="0" err="1"/>
              <a:t>nhạc</a:t>
            </a:r>
            <a:r>
              <a:rPr lang="en-US" dirty="0"/>
              <a:t>, LQVH, LQVT …</a:t>
            </a:r>
          </a:p>
          <a:p>
            <a:pPr>
              <a:buFontTx/>
              <a:buChar char="-"/>
            </a:pPr>
            <a:r>
              <a:rPr lang="en-US" dirty="0" err="1"/>
              <a:t>Lựa</a:t>
            </a:r>
            <a:r>
              <a:rPr lang="en-US" dirty="0"/>
              <a:t> </a:t>
            </a:r>
            <a:r>
              <a:rPr lang="en-US" dirty="0" err="1"/>
              <a:t>chọn</a:t>
            </a:r>
            <a:r>
              <a:rPr lang="en-US" dirty="0"/>
              <a:t> </a:t>
            </a:r>
            <a:r>
              <a:rPr lang="en-US" dirty="0" err="1"/>
              <a:t>chủ</a:t>
            </a:r>
            <a:r>
              <a:rPr lang="en-US" dirty="0"/>
              <a:t> </a:t>
            </a:r>
            <a:r>
              <a:rPr lang="en-US" dirty="0" err="1"/>
              <a:t>đề</a:t>
            </a:r>
            <a:r>
              <a:rPr lang="en-US" dirty="0"/>
              <a:t> </a:t>
            </a:r>
            <a:r>
              <a:rPr lang="en-US" dirty="0" err="1"/>
              <a:t>gần</a:t>
            </a:r>
            <a:r>
              <a:rPr lang="en-US" dirty="0"/>
              <a:t> </a:t>
            </a:r>
            <a:r>
              <a:rPr lang="en-US" dirty="0" err="1"/>
              <a:t>gũi</a:t>
            </a:r>
            <a:r>
              <a:rPr lang="en-US" dirty="0"/>
              <a:t> </a:t>
            </a:r>
            <a:r>
              <a:rPr lang="en-US" dirty="0" err="1"/>
              <a:t>với</a:t>
            </a:r>
            <a:r>
              <a:rPr lang="en-US" dirty="0"/>
              <a:t> </a:t>
            </a:r>
            <a:r>
              <a:rPr lang="en-US" dirty="0" err="1"/>
              <a:t>thực</a:t>
            </a:r>
            <a:r>
              <a:rPr lang="en-US" dirty="0"/>
              <a:t> </a:t>
            </a:r>
            <a:r>
              <a:rPr lang="en-US" dirty="0" err="1"/>
              <a:t>tiễn</a:t>
            </a:r>
            <a:r>
              <a:rPr lang="en-US" dirty="0"/>
              <a:t> </a:t>
            </a:r>
            <a:r>
              <a:rPr lang="en-US" dirty="0" err="1"/>
              <a:t>cho</a:t>
            </a:r>
            <a:r>
              <a:rPr lang="en-US" dirty="0"/>
              <a:t> </a:t>
            </a:r>
            <a:r>
              <a:rPr lang="en-US" dirty="0" err="1"/>
              <a:t>trẻ</a:t>
            </a:r>
            <a:r>
              <a:rPr lang="en-US" dirty="0"/>
              <a:t> TN (VD: </a:t>
            </a:r>
            <a:r>
              <a:rPr lang="en-US" dirty="0" err="1"/>
              <a:t>các</a:t>
            </a:r>
            <a:r>
              <a:rPr lang="en-US" dirty="0"/>
              <a:t> </a:t>
            </a:r>
            <a:r>
              <a:rPr lang="en-US" dirty="0" err="1"/>
              <a:t>giác</a:t>
            </a:r>
            <a:r>
              <a:rPr lang="en-US" dirty="0"/>
              <a:t> </a:t>
            </a:r>
            <a:r>
              <a:rPr lang="en-US" dirty="0" err="1"/>
              <a:t>quan</a:t>
            </a:r>
            <a:r>
              <a:rPr lang="en-US" dirty="0"/>
              <a:t>, </a:t>
            </a:r>
            <a:r>
              <a:rPr lang="en-US" dirty="0" err="1"/>
              <a:t>các</a:t>
            </a:r>
            <a:r>
              <a:rPr lang="en-US" dirty="0"/>
              <a:t> </a:t>
            </a:r>
            <a:r>
              <a:rPr lang="en-US" dirty="0" err="1"/>
              <a:t>bộ</a:t>
            </a:r>
            <a:r>
              <a:rPr lang="en-US" dirty="0"/>
              <a:t> </a:t>
            </a:r>
            <a:r>
              <a:rPr lang="en-US" dirty="0" err="1"/>
              <a:t>phận</a:t>
            </a:r>
            <a:r>
              <a:rPr lang="en-US" dirty="0"/>
              <a:t> </a:t>
            </a:r>
            <a:r>
              <a:rPr lang="en-US" dirty="0" err="1"/>
              <a:t>cơ</a:t>
            </a:r>
            <a:r>
              <a:rPr lang="en-US" dirty="0"/>
              <a:t> </a:t>
            </a:r>
            <a:r>
              <a:rPr lang="en-US" dirty="0" err="1"/>
              <a:t>thể</a:t>
            </a:r>
            <a:r>
              <a:rPr lang="en-US" dirty="0"/>
              <a:t>, </a:t>
            </a:r>
            <a:r>
              <a:rPr lang="en-US" dirty="0" err="1"/>
              <a:t>nhu</a:t>
            </a:r>
            <a:r>
              <a:rPr lang="en-US" dirty="0"/>
              <a:t> </a:t>
            </a:r>
            <a:r>
              <a:rPr lang="en-US" dirty="0" err="1"/>
              <a:t>cầu</a:t>
            </a:r>
            <a:r>
              <a:rPr lang="en-US" dirty="0"/>
              <a:t> </a:t>
            </a:r>
            <a:r>
              <a:rPr lang="en-US" dirty="0" err="1"/>
              <a:t>của</a:t>
            </a:r>
            <a:r>
              <a:rPr lang="en-US" dirty="0"/>
              <a:t> </a:t>
            </a:r>
            <a:r>
              <a:rPr lang="en-US" dirty="0" err="1"/>
              <a:t>động</a:t>
            </a:r>
            <a:r>
              <a:rPr lang="en-US" dirty="0"/>
              <a:t> </a:t>
            </a:r>
            <a:r>
              <a:rPr lang="en-US" dirty="0" err="1"/>
              <a:t>vật</a:t>
            </a:r>
            <a:r>
              <a:rPr lang="en-US" dirty="0"/>
              <a:t>, </a:t>
            </a:r>
            <a:r>
              <a:rPr lang="en-US" dirty="0" err="1"/>
              <a:t>sự</a:t>
            </a:r>
            <a:r>
              <a:rPr lang="en-US" dirty="0"/>
              <a:t> </a:t>
            </a:r>
            <a:r>
              <a:rPr lang="en-US" dirty="0" err="1"/>
              <a:t>thay</a:t>
            </a:r>
            <a:r>
              <a:rPr lang="en-US" dirty="0"/>
              <a:t> </a:t>
            </a:r>
            <a:r>
              <a:rPr lang="en-US" dirty="0" err="1"/>
              <a:t>đổi</a:t>
            </a:r>
            <a:r>
              <a:rPr lang="en-US" dirty="0"/>
              <a:t> </a:t>
            </a:r>
            <a:r>
              <a:rPr lang="en-US" dirty="0" err="1"/>
              <a:t>thời</a:t>
            </a:r>
            <a:r>
              <a:rPr lang="en-US" dirty="0"/>
              <a:t> </a:t>
            </a:r>
            <a:r>
              <a:rPr lang="en-US" dirty="0" err="1"/>
              <a:t>tiết</a:t>
            </a:r>
            <a:r>
              <a:rPr lang="en-US" dirty="0"/>
              <a:t> </a:t>
            </a:r>
            <a:r>
              <a:rPr lang="en-US" dirty="0" err="1"/>
              <a:t>theo</a:t>
            </a:r>
            <a:r>
              <a:rPr lang="en-US" dirty="0"/>
              <a:t> </a:t>
            </a:r>
            <a:r>
              <a:rPr lang="en-US" dirty="0" err="1"/>
              <a:t>mùa</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trong</a:t>
            </a:r>
            <a:r>
              <a:rPr lang="en-US" dirty="0"/>
              <a:t> </a:t>
            </a:r>
            <a:r>
              <a:rPr lang="en-US" dirty="0" err="1"/>
              <a:t>gia</a:t>
            </a:r>
            <a:r>
              <a:rPr lang="en-US" dirty="0"/>
              <a:t> </a:t>
            </a:r>
            <a:r>
              <a:rPr lang="en-US" dirty="0" err="1"/>
              <a:t>đình</a:t>
            </a:r>
            <a:r>
              <a:rPr lang="en-US" dirty="0"/>
              <a:t>)</a:t>
            </a:r>
          </a:p>
          <a:p>
            <a:pPr marL="0" indent="0">
              <a:buNone/>
            </a:pPr>
            <a:endParaRPr lang="en-US" dirty="0"/>
          </a:p>
        </p:txBody>
      </p:sp>
      <p:sp>
        <p:nvSpPr>
          <p:cNvPr id="4" name="Chỗ dành sẵn cho Văn bản 3">
            <a:extLst>
              <a:ext uri="{FF2B5EF4-FFF2-40B4-BE49-F238E27FC236}">
                <a16:creationId xmlns:a16="http://schemas.microsoft.com/office/drawing/2014/main" id="{377D8B91-BBBD-902F-AAD2-C49D41E0711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20683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54A308F-3BAA-CC98-91B2-47B9930C9EEF}"/>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2BB0B481-215B-6C99-7C36-336247A6B313}"/>
              </a:ext>
            </a:extLst>
          </p:cNvPr>
          <p:cNvSpPr>
            <a:spLocks noGrp="1"/>
          </p:cNvSpPr>
          <p:nvPr>
            <p:ph idx="1"/>
          </p:nvPr>
        </p:nvSpPr>
        <p:spPr/>
        <p:txBody>
          <a:bodyPr>
            <a:normAutofit/>
          </a:bodyPr>
          <a:lstStyle/>
          <a:p>
            <a:pPr>
              <a:buFont typeface="Wingdings" panose="05000000000000000000" pitchFamily="2" charset="2"/>
              <a:buChar char="q"/>
            </a:pPr>
            <a:r>
              <a:rPr lang="en-US">
                <a:solidFill>
                  <a:srgbClr val="FF0000"/>
                </a:solidFill>
              </a:rPr>
              <a:t>Chuẩn bị hoạt động lễ hội</a:t>
            </a:r>
          </a:p>
          <a:p>
            <a:pPr>
              <a:buFontTx/>
              <a:buChar char="-"/>
            </a:pPr>
            <a:r>
              <a:rPr lang="en-US" i="1">
                <a:solidFill>
                  <a:srgbClr val="00B050"/>
                </a:solidFill>
              </a:rPr>
              <a:t>Lựa chọn không gian tổ chức lễ hội</a:t>
            </a:r>
          </a:p>
          <a:p>
            <a:pPr marL="0" indent="0">
              <a:buNone/>
            </a:pPr>
            <a:r>
              <a:rPr lang="en-US"/>
              <a:t>+ Trường mầm non</a:t>
            </a:r>
          </a:p>
          <a:p>
            <a:pPr marL="0" indent="0">
              <a:buNone/>
            </a:pPr>
            <a:r>
              <a:rPr lang="en-US"/>
              <a:t>+ Ngoài trường MN</a:t>
            </a:r>
          </a:p>
          <a:p>
            <a:pPr>
              <a:buFontTx/>
              <a:buChar char="-"/>
            </a:pPr>
            <a:r>
              <a:rPr lang="en-US" i="1">
                <a:solidFill>
                  <a:srgbClr val="00B050"/>
                </a:solidFill>
              </a:rPr>
              <a:t>Môi trường hoạt động lễ hội</a:t>
            </a:r>
          </a:p>
          <a:p>
            <a:pPr marL="0" indent="0">
              <a:buNone/>
            </a:pPr>
            <a:r>
              <a:rPr lang="en-US"/>
              <a:t>+ Xác định không gian tổ chức và bố trí môi trường</a:t>
            </a:r>
          </a:p>
          <a:p>
            <a:pPr marL="0" indent="0">
              <a:buNone/>
            </a:pPr>
            <a:r>
              <a:rPr lang="en-US"/>
              <a:t>+ Dự trù kinh phí</a:t>
            </a:r>
          </a:p>
          <a:p>
            <a:pPr marL="0" indent="0">
              <a:buNone/>
            </a:pPr>
            <a:r>
              <a:rPr lang="en-US"/>
              <a:t>- </a:t>
            </a:r>
            <a:r>
              <a:rPr lang="en-US" i="1">
                <a:solidFill>
                  <a:srgbClr val="00B050"/>
                </a:solidFill>
              </a:rPr>
              <a:t>Tích lũy kiến thức và chuẩn bị tâm lý cho trẻ</a:t>
            </a:r>
          </a:p>
          <a:p>
            <a:pPr marL="0" indent="0">
              <a:buNone/>
            </a:pPr>
            <a:endParaRPr lang="en-US"/>
          </a:p>
        </p:txBody>
      </p:sp>
      <p:sp>
        <p:nvSpPr>
          <p:cNvPr id="4" name="Chỗ dành sẵn cho Văn bản 3">
            <a:extLst>
              <a:ext uri="{FF2B5EF4-FFF2-40B4-BE49-F238E27FC236}">
                <a16:creationId xmlns:a16="http://schemas.microsoft.com/office/drawing/2014/main" id="{D4D92F40-FEA2-7C2F-94DD-7D66F27499E8}"/>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088719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462D95C-8D42-7FF0-3D5C-EC91D2B7DD20}"/>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9455A5FE-4ECA-DB4D-FBDF-F52E4CD4C8FE}"/>
              </a:ext>
            </a:extLst>
          </p:cNvPr>
          <p:cNvSpPr>
            <a:spLocks noGrp="1"/>
          </p:cNvSpPr>
          <p:nvPr>
            <p:ph idx="1"/>
          </p:nvPr>
        </p:nvSpPr>
        <p:spPr/>
        <p:txBody>
          <a:bodyPr>
            <a:normAutofit lnSpcReduction="10000"/>
          </a:bodyPr>
          <a:lstStyle/>
          <a:p>
            <a:pPr>
              <a:buFont typeface="Wingdings" panose="05000000000000000000" pitchFamily="2" charset="2"/>
              <a:buChar char="q"/>
            </a:pPr>
            <a:r>
              <a:rPr lang="en-US">
                <a:solidFill>
                  <a:srgbClr val="FF0000"/>
                </a:solidFill>
              </a:rPr>
              <a:t>Cách thức tổ chức hoạt động</a:t>
            </a:r>
          </a:p>
          <a:p>
            <a:pPr marL="0" indent="0">
              <a:buNone/>
            </a:pPr>
            <a:r>
              <a:rPr lang="en-US" i="1">
                <a:solidFill>
                  <a:srgbClr val="00B050"/>
                </a:solidFill>
              </a:rPr>
              <a:t>Bước 1: Trải nghiệm thực tế</a:t>
            </a:r>
          </a:p>
          <a:p>
            <a:pPr marL="0" indent="0">
              <a:buNone/>
            </a:pPr>
            <a:r>
              <a:rPr lang="en-US"/>
              <a:t>- Mở đầu: giới thiệu chủ đề, thành phần dự lễ, chương trình</a:t>
            </a:r>
          </a:p>
          <a:p>
            <a:pPr>
              <a:buFontTx/>
              <a:buChar char="-"/>
            </a:pPr>
            <a:r>
              <a:rPr lang="en-US"/>
              <a:t>Màn chào hỏi của các lớp tham gia lễ hội (3 – 5 phút/lớp)</a:t>
            </a:r>
          </a:p>
          <a:p>
            <a:pPr>
              <a:buFontTx/>
              <a:buChar char="-"/>
            </a:pPr>
            <a:r>
              <a:rPr lang="en-US"/>
              <a:t>Các trò chơi trong lễ hội: nội dung chính lễ hội là trò chơi, ưu tiên TC dân gian</a:t>
            </a:r>
          </a:p>
          <a:p>
            <a:pPr>
              <a:buFontTx/>
              <a:buChar char="-"/>
            </a:pPr>
            <a:r>
              <a:rPr lang="en-US"/>
              <a:t>Các hoạt động nghệ thuật</a:t>
            </a:r>
          </a:p>
          <a:p>
            <a:pPr>
              <a:buFontTx/>
              <a:buChar char="-"/>
            </a:pPr>
            <a:r>
              <a:rPr lang="en-US"/>
              <a:t>Các hoạt động xã hội khác.</a:t>
            </a:r>
          </a:p>
          <a:p>
            <a:pPr>
              <a:buFontTx/>
              <a:buChar char="-"/>
            </a:pPr>
            <a:r>
              <a:rPr lang="en-US"/>
              <a:t>Kết thúc lễ hội</a:t>
            </a:r>
          </a:p>
          <a:p>
            <a:pPr>
              <a:buFontTx/>
              <a:buChar char="-"/>
            </a:pPr>
            <a:endParaRPr lang="en-US"/>
          </a:p>
          <a:p>
            <a:pPr>
              <a:buFontTx/>
              <a:buChar char="-"/>
            </a:pPr>
            <a:endParaRPr lang="en-US"/>
          </a:p>
        </p:txBody>
      </p:sp>
      <p:sp>
        <p:nvSpPr>
          <p:cNvPr id="4" name="Chỗ dành sẵn cho Văn bản 3">
            <a:extLst>
              <a:ext uri="{FF2B5EF4-FFF2-40B4-BE49-F238E27FC236}">
                <a16:creationId xmlns:a16="http://schemas.microsoft.com/office/drawing/2014/main" id="{98EC4B5B-44E6-87F0-1C28-103EA97E533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71240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3B99381-0BE3-4E5D-D4F1-FAAE42D8EF13}"/>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5B3C3572-3311-1156-04D1-C822E648E368}"/>
              </a:ext>
            </a:extLst>
          </p:cNvPr>
          <p:cNvSpPr>
            <a:spLocks noGrp="1"/>
          </p:cNvSpPr>
          <p:nvPr>
            <p:ph idx="1"/>
          </p:nvPr>
        </p:nvSpPr>
        <p:spPr/>
        <p:txBody>
          <a:bodyPr>
            <a:normAutofit lnSpcReduction="10000"/>
          </a:bodyPr>
          <a:lstStyle/>
          <a:p>
            <a:pPr marL="0" indent="0">
              <a:buNone/>
            </a:pPr>
            <a:r>
              <a:rPr lang="en-US" i="1">
                <a:solidFill>
                  <a:srgbClr val="00B050"/>
                </a:solidFill>
              </a:rPr>
              <a:t>Bước 2: Bước chia sẻ kinh nghiệm</a:t>
            </a:r>
          </a:p>
          <a:p>
            <a:pPr>
              <a:buFontTx/>
              <a:buChar char="-"/>
            </a:pPr>
            <a:r>
              <a:rPr lang="en-US"/>
              <a:t>Đàm thoại với trẻ về hoạt động lễ hội</a:t>
            </a:r>
          </a:p>
          <a:p>
            <a:pPr>
              <a:buFontTx/>
              <a:buChar char="-"/>
            </a:pPr>
            <a:r>
              <a:rPr lang="en-US"/>
              <a:t>Quan sát tranh ảnh, clip video về các hoạt động trong buổi lễ</a:t>
            </a:r>
          </a:p>
          <a:p>
            <a:pPr marL="0" indent="0">
              <a:buNone/>
            </a:pPr>
            <a:r>
              <a:rPr lang="en-US" i="1">
                <a:solidFill>
                  <a:srgbClr val="00B050"/>
                </a:solidFill>
              </a:rPr>
              <a:t>Bước 3: Trẻ rút kinh nghiệm cho bản thân</a:t>
            </a:r>
          </a:p>
          <a:p>
            <a:pPr>
              <a:buFontTx/>
              <a:buChar char="-"/>
            </a:pPr>
            <a:r>
              <a:rPr lang="en-US"/>
              <a:t>Trẻ chia sẻ</a:t>
            </a:r>
          </a:p>
          <a:p>
            <a:pPr>
              <a:buFontTx/>
              <a:buChar char="-"/>
            </a:pPr>
            <a:r>
              <a:rPr lang="en-US"/>
              <a:t>GV khẳng định lại kinh nghiệm trẻ đã rút ra và khuyến khích trẻ vận dụng.</a:t>
            </a:r>
          </a:p>
          <a:p>
            <a:pPr marL="0" indent="0">
              <a:buNone/>
            </a:pPr>
            <a:r>
              <a:rPr lang="en-US" i="1">
                <a:solidFill>
                  <a:srgbClr val="00B050"/>
                </a:solidFill>
              </a:rPr>
              <a:t>Bước 4: Trẻ sử dụng kinh nghiệm trong các hoạt động, sinh hoạt</a:t>
            </a:r>
          </a:p>
          <a:p>
            <a:pPr marL="0" indent="0">
              <a:buNone/>
            </a:pPr>
            <a:endParaRPr lang="en-US"/>
          </a:p>
        </p:txBody>
      </p:sp>
      <p:sp>
        <p:nvSpPr>
          <p:cNvPr id="4" name="Chỗ dành sẵn cho Văn bản 3">
            <a:extLst>
              <a:ext uri="{FF2B5EF4-FFF2-40B4-BE49-F238E27FC236}">
                <a16:creationId xmlns:a16="http://schemas.microsoft.com/office/drawing/2014/main" id="{33D62E75-7F02-596A-3B4B-859DA55F0A6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293385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2AFE26D-BF01-F61C-D314-9DCCE6E2B91C}"/>
              </a:ext>
            </a:extLst>
          </p:cNvPr>
          <p:cNvSpPr>
            <a:spLocks noGrp="1"/>
          </p:cNvSpPr>
          <p:nvPr>
            <p:ph type="title"/>
          </p:nvPr>
        </p:nvSpPr>
        <p:spPr/>
        <p:txBody>
          <a:bodyPr/>
          <a:lstStyle/>
          <a:p>
            <a:r>
              <a:rPr lang="en-US"/>
              <a:t>					</a:t>
            </a:r>
            <a:r>
              <a:rPr lang="en-US" sz="3300">
                <a:solidFill>
                  <a:srgbClr val="FF0000"/>
                </a:solidFill>
              </a:rPr>
              <a:t>Bài tập</a:t>
            </a:r>
          </a:p>
        </p:txBody>
      </p:sp>
      <p:sp>
        <p:nvSpPr>
          <p:cNvPr id="3" name="Chỗ dành sẵn cho Nội dung 2">
            <a:extLst>
              <a:ext uri="{FF2B5EF4-FFF2-40B4-BE49-F238E27FC236}">
                <a16:creationId xmlns:a16="http://schemas.microsoft.com/office/drawing/2014/main" id="{D32600F7-85E1-430A-747F-85C9C987DBA7}"/>
              </a:ext>
            </a:extLst>
          </p:cNvPr>
          <p:cNvSpPr>
            <a:spLocks noGrp="1"/>
          </p:cNvSpPr>
          <p:nvPr>
            <p:ph idx="1"/>
          </p:nvPr>
        </p:nvSpPr>
        <p:spPr/>
        <p:txBody>
          <a:bodyPr/>
          <a:lstStyle/>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1/SV đọc ví dụ minh họa về kế hoạch tổ chức hoạt động lễ hội theo hướng TN cho trẻ mầm non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(Trang 180 - 190 giáo trình: Tổ chức HĐGD theo hướng TN cho trẻ ở trường MN).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2/ </a:t>
            </a:r>
            <a:r>
              <a:rPr kumimoji="0" lang="en-US" sz="3200" b="0" i="0" u="none" strike="noStrike" kern="1200" cap="none" spc="0" normalizeH="0" baseline="0" noProof="0">
                <a:ln>
                  <a:noFill/>
                </a:ln>
                <a:solidFill>
                  <a:prstClr val="black"/>
                </a:solidFill>
                <a:effectLst/>
                <a:uLnTx/>
                <a:uFillTx/>
                <a:ea typeface="+mn-ea"/>
                <a:cs typeface="Arial" pitchFamily="34" charset="0"/>
              </a:rPr>
              <a:t>Các nhóm thiết kế các kế hoạch tổ chức HĐ lễ hội theo hướng TN cho trẻ (Đề tài: tự chọn, độ tuổi: 4 – 5 tuổi; 5 – 6 tuổi)</a:t>
            </a:r>
            <a:endParaRPr lang="en-US"/>
          </a:p>
        </p:txBody>
      </p:sp>
      <p:sp>
        <p:nvSpPr>
          <p:cNvPr id="4" name="Chỗ dành sẵn cho Văn bản 3">
            <a:extLst>
              <a:ext uri="{FF2B5EF4-FFF2-40B4-BE49-F238E27FC236}">
                <a16:creationId xmlns:a16="http://schemas.microsoft.com/office/drawing/2014/main" id="{F9DADDFA-84B7-9D4C-95ED-39A5800C7E97}"/>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20299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1FEF77D-3E8C-76A6-9705-330E315958BE}"/>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C83DC2A2-6FBB-0600-B4CD-E73CC00ED771}"/>
              </a:ext>
            </a:extLst>
          </p:cNvPr>
          <p:cNvSpPr>
            <a:spLocks noGrp="1"/>
          </p:cNvSpPr>
          <p:nvPr>
            <p:ph idx="1"/>
          </p:nvPr>
        </p:nvSpPr>
        <p:spPr/>
        <p:txBody>
          <a:bodyPr/>
          <a:lstStyle/>
          <a:p>
            <a:pPr marL="0" indent="0">
              <a:buNone/>
            </a:pPr>
            <a:r>
              <a:rPr lang="en-US" b="1">
                <a:solidFill>
                  <a:srgbClr val="FF0000"/>
                </a:solidFill>
              </a:rPr>
              <a:t>3.6. Tổ chức hoạt động giao lưu theo hướng trải nghiệm</a:t>
            </a:r>
          </a:p>
          <a:p>
            <a:pPr>
              <a:buFont typeface="Wingdings" panose="05000000000000000000" pitchFamily="2" charset="2"/>
              <a:buChar char="q"/>
            </a:pPr>
            <a:r>
              <a:rPr lang="en-US">
                <a:solidFill>
                  <a:srgbClr val="FF0000"/>
                </a:solidFill>
              </a:rPr>
              <a:t>Xác định chủ đề hoạt động giao lưu</a:t>
            </a:r>
          </a:p>
          <a:p>
            <a:pPr marL="0" indent="0">
              <a:buNone/>
            </a:pPr>
            <a:r>
              <a:rPr lang="en-US"/>
              <a:t>Chủ đề đa dạng, liên quan hiện tượng TN – XH</a:t>
            </a:r>
          </a:p>
          <a:p>
            <a:pPr marL="0" indent="0">
              <a:buNone/>
            </a:pPr>
            <a:r>
              <a:rPr lang="en-US"/>
              <a:t>Lựa chọn chủ đề tùy thuộc thời điểm, sự kiên cụ thể</a:t>
            </a:r>
          </a:p>
          <a:p>
            <a:pPr marL="0" indent="0">
              <a:buNone/>
            </a:pPr>
            <a:r>
              <a:rPr lang="en-US"/>
              <a:t>Ví dụ: Kiến thức TN – XH; Các giá trị đạo đức, văn hóa, thẩm mĩ; các sự kiện nổi bật …</a:t>
            </a:r>
          </a:p>
          <a:p>
            <a:pPr marL="0" indent="0">
              <a:buNone/>
            </a:pPr>
            <a:endParaRPr lang="en-US"/>
          </a:p>
        </p:txBody>
      </p:sp>
      <p:sp>
        <p:nvSpPr>
          <p:cNvPr id="4" name="Chỗ dành sẵn cho Văn bản 3">
            <a:extLst>
              <a:ext uri="{FF2B5EF4-FFF2-40B4-BE49-F238E27FC236}">
                <a16:creationId xmlns:a16="http://schemas.microsoft.com/office/drawing/2014/main" id="{32E88144-E190-B30E-8319-70B2138DB23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97989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DCA58EF-A200-8E1B-5B39-276D531E3272}"/>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0DCD179-8B37-0FF3-2455-1CEE6DE2F6E8}"/>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Xác định mục tiêu hoạt động giao lưu</a:t>
            </a:r>
          </a:p>
          <a:p>
            <a:pPr>
              <a:buFontTx/>
              <a:buChar char="-"/>
            </a:pPr>
            <a:r>
              <a:rPr lang="en-US" i="1">
                <a:solidFill>
                  <a:srgbClr val="00B050"/>
                </a:solidFill>
              </a:rPr>
              <a:t>Kiến thức: </a:t>
            </a:r>
            <a:r>
              <a:rPr lang="en-US"/>
              <a:t>củng cố, mở rộng kiến thức về môi trường TN – XH</a:t>
            </a:r>
          </a:p>
          <a:p>
            <a:pPr>
              <a:buFontTx/>
              <a:buChar char="-"/>
            </a:pPr>
            <a:r>
              <a:rPr lang="en-US" i="1">
                <a:solidFill>
                  <a:srgbClr val="00B050"/>
                </a:solidFill>
              </a:rPr>
              <a:t>Kĩ năng:</a:t>
            </a:r>
            <a:r>
              <a:rPr lang="en-US"/>
              <a:t> Rèn kỹ năng nhận thức, giao tiếp, xã hội</a:t>
            </a:r>
          </a:p>
          <a:p>
            <a:pPr>
              <a:buFontTx/>
              <a:buChar char="-"/>
            </a:pPr>
            <a:r>
              <a:rPr lang="en-US" i="1">
                <a:solidFill>
                  <a:srgbClr val="00B050"/>
                </a:solidFill>
              </a:rPr>
              <a:t>Thái độ:</a:t>
            </a:r>
            <a:r>
              <a:rPr lang="en-US"/>
              <a:t> hình thành thái độ tích cực của trẻ đối với bản than, mọi người, môi trường.</a:t>
            </a:r>
          </a:p>
          <a:p>
            <a:pPr>
              <a:buFontTx/>
              <a:buChar char="-"/>
            </a:pPr>
            <a:endParaRPr lang="en-US"/>
          </a:p>
        </p:txBody>
      </p:sp>
      <p:sp>
        <p:nvSpPr>
          <p:cNvPr id="4" name="Chỗ dành sẵn cho Văn bản 3">
            <a:extLst>
              <a:ext uri="{FF2B5EF4-FFF2-40B4-BE49-F238E27FC236}">
                <a16:creationId xmlns:a16="http://schemas.microsoft.com/office/drawing/2014/main" id="{F7A50CD2-FC0D-3BAF-51D4-E9BBB167405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625281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83CE6EE-7155-9AA2-26B1-48FC4989C985}"/>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BF673BE0-C111-2135-E96B-A4D8981AE592}"/>
              </a:ext>
            </a:extLst>
          </p:cNvPr>
          <p:cNvSpPr>
            <a:spLocks noGrp="1"/>
          </p:cNvSpPr>
          <p:nvPr>
            <p:ph idx="1"/>
          </p:nvPr>
        </p:nvSpPr>
        <p:spPr/>
        <p:txBody>
          <a:bodyPr>
            <a:normAutofit fontScale="85000" lnSpcReduction="10000"/>
          </a:bodyPr>
          <a:lstStyle/>
          <a:p>
            <a:pPr>
              <a:buFont typeface="Wingdings" panose="05000000000000000000" pitchFamily="2" charset="2"/>
              <a:buChar char="q"/>
            </a:pPr>
            <a:r>
              <a:rPr lang="en-US">
                <a:solidFill>
                  <a:srgbClr val="FF0000"/>
                </a:solidFill>
              </a:rPr>
              <a:t>Xác định cấu trúc và nội dung của hoạt động giao lưu</a:t>
            </a:r>
          </a:p>
          <a:p>
            <a:pPr marL="0" indent="0">
              <a:buNone/>
            </a:pPr>
            <a:r>
              <a:rPr lang="en-US" i="1">
                <a:solidFill>
                  <a:srgbClr val="00B050"/>
                </a:solidFill>
              </a:rPr>
              <a:t>Phần 1: Mở đầu</a:t>
            </a:r>
          </a:p>
          <a:p>
            <a:pPr marL="0" indent="0">
              <a:buNone/>
            </a:pPr>
            <a:r>
              <a:rPr lang="en-US"/>
              <a:t>Trình bày chủ đề giao lưu, giới thiệu người tham gia và chương trình</a:t>
            </a:r>
          </a:p>
          <a:p>
            <a:pPr marL="0" indent="0">
              <a:buNone/>
            </a:pPr>
            <a:r>
              <a:rPr lang="en-US" i="1">
                <a:solidFill>
                  <a:srgbClr val="00B050"/>
                </a:solidFill>
              </a:rPr>
              <a:t>Phần 2: Trọng tâm</a:t>
            </a:r>
          </a:p>
          <a:p>
            <a:pPr>
              <a:buFontTx/>
              <a:buChar char="-"/>
            </a:pPr>
            <a:r>
              <a:rPr lang="en-US"/>
              <a:t>Màn chào hỏi</a:t>
            </a:r>
          </a:p>
          <a:p>
            <a:pPr>
              <a:buFontTx/>
              <a:buChar char="-"/>
            </a:pPr>
            <a:r>
              <a:rPr lang="en-US"/>
              <a:t>Các đội thể hiện tài nằn theo lựa chọn của từng đội </a:t>
            </a:r>
          </a:p>
          <a:p>
            <a:pPr>
              <a:buFontTx/>
              <a:buChar char="-"/>
            </a:pPr>
            <a:r>
              <a:rPr lang="en-US"/>
              <a:t>Các đội tham gia thi tài theo hiểu biết về chủ đề giao lưu</a:t>
            </a:r>
          </a:p>
          <a:p>
            <a:pPr>
              <a:buFontTx/>
              <a:buChar char="-"/>
            </a:pPr>
            <a:r>
              <a:rPr lang="en-US"/>
              <a:t>Các đội cùng tham gia vào HĐ thực hang theo chủ đề</a:t>
            </a:r>
          </a:p>
          <a:p>
            <a:pPr marL="0" indent="0">
              <a:buNone/>
            </a:pPr>
            <a:r>
              <a:rPr lang="en-US" i="1">
                <a:solidFill>
                  <a:srgbClr val="00B050"/>
                </a:solidFill>
              </a:rPr>
              <a:t>Phần 3: Kết thúc</a:t>
            </a:r>
          </a:p>
          <a:p>
            <a:pPr marL="0" indent="0">
              <a:buNone/>
            </a:pPr>
            <a:r>
              <a:rPr lang="en-US"/>
              <a:t>Trao phần thưởng, chụp ảnh lưu niệm, chia tay.</a:t>
            </a:r>
          </a:p>
        </p:txBody>
      </p:sp>
      <p:sp>
        <p:nvSpPr>
          <p:cNvPr id="4" name="Chỗ dành sẵn cho Văn bản 3">
            <a:extLst>
              <a:ext uri="{FF2B5EF4-FFF2-40B4-BE49-F238E27FC236}">
                <a16:creationId xmlns:a16="http://schemas.microsoft.com/office/drawing/2014/main" id="{1AD956B2-05DD-B921-F374-21D8199060F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36880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F07EBD7-6CCB-A6E1-A5B9-0DC5421CCE22}"/>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5E8B5036-AC43-7AF9-8CB6-4E6251325BFF}"/>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Chuẩn bị hoạt động giao lưu</a:t>
            </a:r>
          </a:p>
          <a:p>
            <a:pPr>
              <a:buFontTx/>
              <a:buChar char="-"/>
            </a:pPr>
            <a:r>
              <a:rPr lang="en-US"/>
              <a:t>Lựa chọn địa điểm</a:t>
            </a:r>
          </a:p>
          <a:p>
            <a:pPr>
              <a:buFontTx/>
              <a:buChar char="-"/>
            </a:pPr>
            <a:r>
              <a:rPr lang="en-US"/>
              <a:t>Chuẩn bị môi trường hoạt động giao lưu</a:t>
            </a:r>
          </a:p>
          <a:p>
            <a:pPr marL="0" indent="0">
              <a:buNone/>
            </a:pPr>
            <a:r>
              <a:rPr lang="en-US"/>
              <a:t>+ Bố trí môi trường</a:t>
            </a:r>
          </a:p>
          <a:p>
            <a:pPr marL="0" indent="0">
              <a:buNone/>
            </a:pPr>
            <a:r>
              <a:rPr lang="en-US"/>
              <a:t>+ Lựa chọn đồ dung, đồ chơi</a:t>
            </a:r>
          </a:p>
          <a:p>
            <a:pPr marL="0" indent="0">
              <a:buNone/>
            </a:pPr>
            <a:r>
              <a:rPr lang="en-US"/>
              <a:t>+ Trang phục, dụng cụ</a:t>
            </a:r>
          </a:p>
          <a:p>
            <a:pPr>
              <a:buFontTx/>
              <a:buChar char="-"/>
            </a:pPr>
            <a:r>
              <a:rPr lang="en-US"/>
              <a:t>Tích lũy kiến thức và chuẩn bị tâm lý cho trẻ</a:t>
            </a:r>
          </a:p>
          <a:p>
            <a:pPr>
              <a:buFontTx/>
              <a:buChar char="-"/>
            </a:pPr>
            <a:endParaRPr lang="en-US"/>
          </a:p>
        </p:txBody>
      </p:sp>
      <p:sp>
        <p:nvSpPr>
          <p:cNvPr id="4" name="Chỗ dành sẵn cho Văn bản 3">
            <a:extLst>
              <a:ext uri="{FF2B5EF4-FFF2-40B4-BE49-F238E27FC236}">
                <a16:creationId xmlns:a16="http://schemas.microsoft.com/office/drawing/2014/main" id="{AEAE9B3A-36EE-FC88-91B1-75EBA898D78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267381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F766B23-45AA-A2F5-A382-6A13CEDE78E7}"/>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30C2A77F-F08C-A518-11F0-6A04BDA7EA85}"/>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Cách tiến hành hoạt động giao lưu</a:t>
            </a:r>
          </a:p>
          <a:p>
            <a:pPr marL="0" indent="0">
              <a:buNone/>
            </a:pPr>
            <a:r>
              <a:rPr lang="en-US" i="1">
                <a:solidFill>
                  <a:srgbClr val="00B050"/>
                </a:solidFill>
              </a:rPr>
              <a:t>Bước 1: Trải nghiệm thực tế của trẻ</a:t>
            </a:r>
          </a:p>
          <a:p>
            <a:pPr>
              <a:buFontTx/>
              <a:buChar char="-"/>
            </a:pPr>
            <a:r>
              <a:rPr lang="en-US"/>
              <a:t>Các đội thể hiện tài năng </a:t>
            </a:r>
          </a:p>
          <a:p>
            <a:pPr>
              <a:buFontTx/>
              <a:buChar char="-"/>
            </a:pPr>
            <a:r>
              <a:rPr lang="en-US"/>
              <a:t>Các đội tham gia thi tài hiểu biết về chủ đề giao lưu</a:t>
            </a:r>
          </a:p>
          <a:p>
            <a:pPr>
              <a:buFontTx/>
              <a:buChar char="-"/>
            </a:pPr>
            <a:r>
              <a:rPr lang="en-US"/>
              <a:t>Các đội tham gia các HĐ thực hành theo chủ đề giao lưu.</a:t>
            </a:r>
          </a:p>
          <a:p>
            <a:pPr>
              <a:buFontTx/>
              <a:buChar char="-"/>
            </a:pPr>
            <a:r>
              <a:rPr lang="en-US"/>
              <a:t>Kết thúc buổi giao lưu</a:t>
            </a:r>
          </a:p>
        </p:txBody>
      </p:sp>
      <p:sp>
        <p:nvSpPr>
          <p:cNvPr id="4" name="Chỗ dành sẵn cho Văn bản 3">
            <a:extLst>
              <a:ext uri="{FF2B5EF4-FFF2-40B4-BE49-F238E27FC236}">
                <a16:creationId xmlns:a16="http://schemas.microsoft.com/office/drawing/2014/main" id="{9D724E84-A483-BD6B-0B79-7A343A2B932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3873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0269A84-4044-9E9B-F37E-2DF1C56FE528}"/>
              </a:ext>
            </a:extLst>
          </p:cNvPr>
          <p:cNvSpPr>
            <a:spLocks noGrp="1"/>
          </p:cNvSpPr>
          <p:nvPr>
            <p:ph type="title"/>
          </p:nvPr>
        </p:nvSpPr>
        <p:spPr/>
        <p:txBody>
          <a:bodyPr/>
          <a:lstStyle/>
          <a:p>
            <a:r>
              <a:rPr kumimoji="0" lang="en-US" sz="26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4DF3C317-F9BE-F92C-C5C7-1219108471E3}"/>
              </a:ext>
            </a:extLst>
          </p:cNvPr>
          <p:cNvSpPr>
            <a:spLocks noGrp="1"/>
          </p:cNvSpPr>
          <p:nvPr>
            <p:ph idx="1"/>
          </p:nvPr>
        </p:nvSpPr>
        <p:spPr/>
        <p:txBody>
          <a:bodyPr/>
          <a:lstStyle/>
          <a:p>
            <a:pPr marL="0" indent="0">
              <a:buNone/>
            </a:pPr>
            <a:r>
              <a:rPr lang="en-US" i="1">
                <a:solidFill>
                  <a:srgbClr val="00B050"/>
                </a:solidFill>
              </a:rPr>
              <a:t>Bước 2, 3: Trẻ chia sẻ và rút kinh nghiệm</a:t>
            </a:r>
          </a:p>
          <a:p>
            <a:pPr>
              <a:buFontTx/>
              <a:buChar char="-"/>
            </a:pPr>
            <a:r>
              <a:rPr lang="en-US"/>
              <a:t>Khuyến khích trẻ chia sẻ kinh nghiệm</a:t>
            </a:r>
          </a:p>
          <a:p>
            <a:pPr>
              <a:buFontTx/>
              <a:buChar char="-"/>
            </a:pPr>
            <a:r>
              <a:rPr lang="en-US"/>
              <a:t>Hướng dẫn trẻ rút ra KN cho bản than</a:t>
            </a:r>
          </a:p>
          <a:p>
            <a:pPr marL="0" indent="0">
              <a:buNone/>
            </a:pPr>
            <a:r>
              <a:rPr lang="en-US" i="1">
                <a:solidFill>
                  <a:srgbClr val="00B050"/>
                </a:solidFill>
              </a:rPr>
              <a:t>Bước 4: Định hướng trẻ sử dụng kinh nghiệm vào các HĐ, sinh hoạt</a:t>
            </a:r>
          </a:p>
        </p:txBody>
      </p:sp>
      <p:sp>
        <p:nvSpPr>
          <p:cNvPr id="4" name="Chỗ dành sẵn cho Văn bản 3">
            <a:extLst>
              <a:ext uri="{FF2B5EF4-FFF2-40B4-BE49-F238E27FC236}">
                <a16:creationId xmlns:a16="http://schemas.microsoft.com/office/drawing/2014/main" id="{3D19AC98-FBE8-AB1D-A90A-67B7C985359D}"/>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783185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93C6F97-9216-23CA-2E36-F30F38BEC88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E06DAA12-E21A-31E0-02ED-622BC1FAE4E3}"/>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Xác định mục tiêu của hoạt động</a:t>
            </a:r>
          </a:p>
          <a:p>
            <a:pPr>
              <a:buFont typeface="Wingdings" panose="05000000000000000000" pitchFamily="2" charset="2"/>
              <a:buChar char="Ø"/>
            </a:pPr>
            <a:r>
              <a:rPr lang="en-US" i="1">
                <a:solidFill>
                  <a:srgbClr val="00B050"/>
                </a:solidFill>
              </a:rPr>
              <a:t>Kiến thức:</a:t>
            </a:r>
            <a:r>
              <a:rPr lang="en-US"/>
              <a:t> cung cấp, củng cố và mở rộng kiến thức về môi trường tự nhiên, xã hội cho trẻ</a:t>
            </a:r>
          </a:p>
          <a:p>
            <a:pPr>
              <a:buFont typeface="Wingdings" panose="05000000000000000000" pitchFamily="2" charset="2"/>
              <a:buChar char="Ø"/>
            </a:pPr>
            <a:r>
              <a:rPr lang="en-US" i="1">
                <a:solidFill>
                  <a:srgbClr val="00B050"/>
                </a:solidFill>
              </a:rPr>
              <a:t>Kỹ năng</a:t>
            </a:r>
            <a:r>
              <a:rPr lang="en-US"/>
              <a:t>: rèn luyện kĩ năng nhận thức, giao tiếp, làm việc nhóm, lao động …</a:t>
            </a:r>
          </a:p>
          <a:p>
            <a:pPr>
              <a:buFont typeface="Wingdings" panose="05000000000000000000" pitchFamily="2" charset="2"/>
              <a:buChar char="Ø"/>
            </a:pPr>
            <a:r>
              <a:rPr lang="en-US" i="1">
                <a:solidFill>
                  <a:srgbClr val="00B050"/>
                </a:solidFill>
              </a:rPr>
              <a:t>Thái độ:</a:t>
            </a:r>
            <a:r>
              <a:rPr lang="en-US"/>
              <a:t> hình thành thái độ tích cực của trẻ đối với bản thân, mọi người và môi trường xung quanh.</a:t>
            </a:r>
          </a:p>
        </p:txBody>
      </p:sp>
      <p:sp>
        <p:nvSpPr>
          <p:cNvPr id="4" name="Chỗ dành sẵn cho Văn bản 3">
            <a:extLst>
              <a:ext uri="{FF2B5EF4-FFF2-40B4-BE49-F238E27FC236}">
                <a16:creationId xmlns:a16="http://schemas.microsoft.com/office/drawing/2014/main" id="{7B6F0A99-170E-1F57-1BEC-5A107E07773D}"/>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663026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4462A5C-3F87-1095-6732-248DEEFD3E48}"/>
              </a:ext>
            </a:extLst>
          </p:cNvPr>
          <p:cNvSpPr>
            <a:spLocks noGrp="1"/>
          </p:cNvSpPr>
          <p:nvPr>
            <p:ph type="title"/>
          </p:nvPr>
        </p:nvSpPr>
        <p:spPr/>
        <p:txBody>
          <a:bodyPr/>
          <a:lstStyle/>
          <a:p>
            <a:r>
              <a:rPr lang="en-US"/>
              <a:t>					Bài tập</a:t>
            </a:r>
          </a:p>
        </p:txBody>
      </p:sp>
      <p:sp>
        <p:nvSpPr>
          <p:cNvPr id="3" name="Chỗ dành sẵn cho Nội dung 2">
            <a:extLst>
              <a:ext uri="{FF2B5EF4-FFF2-40B4-BE49-F238E27FC236}">
                <a16:creationId xmlns:a16="http://schemas.microsoft.com/office/drawing/2014/main" id="{998A67E6-5C80-D47E-D398-679E78F93B7E}"/>
              </a:ext>
            </a:extLst>
          </p:cNvPr>
          <p:cNvSpPr>
            <a:spLocks noGrp="1"/>
          </p:cNvSpPr>
          <p:nvPr>
            <p:ph idx="1"/>
          </p:nvPr>
        </p:nvSpPr>
        <p:spPr/>
        <p:txBody>
          <a:bodyPr/>
          <a:lstStyle/>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1/SV đọc ví dụ minh họa về kế hoạch tổ chức hoạt động giao lưu theo hướng TN cho trẻ mầm non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en-US" sz="3200" b="0" i="0" u="none" strike="noStrike" kern="1200" cap="none" spc="0" normalizeH="0" baseline="0" noProof="0">
                <a:ln>
                  <a:noFill/>
                </a:ln>
                <a:solidFill>
                  <a:prstClr val="black"/>
                </a:solidFill>
                <a:effectLst/>
                <a:uLnTx/>
                <a:uFillTx/>
                <a:ea typeface="+mn-ea"/>
                <a:cs typeface="Arial" pitchFamily="34" charset="0"/>
              </a:rPr>
              <a:t>(Trang 196 - 200 giáo trình: Tổ chức HĐGD theo hướng TN cho trẻ ở trường MN).</a:t>
            </a:r>
          </a:p>
          <a:p>
            <a:pPr marL="0" marR="0" lvl="0" indent="0" algn="just" defTabSz="914400" rtl="0" eaLnBrk="1" fontAlgn="auto" latinLnBrk="0" hangingPunct="1">
              <a:lnSpc>
                <a:spcPct val="110000"/>
              </a:lnSpc>
              <a:spcBef>
                <a:spcPts val="8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2/ </a:t>
            </a:r>
            <a:r>
              <a:rPr kumimoji="0" lang="en-US" sz="3200" b="0" i="0" u="none" strike="noStrike" kern="1200" cap="none" spc="0" normalizeH="0" baseline="0" noProof="0">
                <a:ln>
                  <a:noFill/>
                </a:ln>
                <a:solidFill>
                  <a:prstClr val="black"/>
                </a:solidFill>
                <a:effectLst/>
                <a:uLnTx/>
                <a:uFillTx/>
                <a:ea typeface="+mn-ea"/>
                <a:cs typeface="Arial" pitchFamily="34" charset="0"/>
              </a:rPr>
              <a:t>Các nhóm thiết kế các kế hoạch tổ chức HĐ giao lưu theo hướng TN cho trẻ (Đề tài: tự chọn, độ tuổi: 5 – 6 tuổi)</a:t>
            </a:r>
            <a:endParaRPr lang="en-US"/>
          </a:p>
        </p:txBody>
      </p:sp>
      <p:sp>
        <p:nvSpPr>
          <p:cNvPr id="4" name="Chỗ dành sẵn cho Văn bản 3">
            <a:extLst>
              <a:ext uri="{FF2B5EF4-FFF2-40B4-BE49-F238E27FC236}">
                <a16:creationId xmlns:a16="http://schemas.microsoft.com/office/drawing/2014/main" id="{065FCE59-6758-242B-3D16-59B345FFB54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37117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D0F4B8A-0815-D64D-1F56-E9ABC0DE4D8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93E77005-59E3-7600-1678-66411DEF02E5}"/>
              </a:ext>
            </a:extLst>
          </p:cNvPr>
          <p:cNvSpPr>
            <a:spLocks noGrp="1"/>
          </p:cNvSpPr>
          <p:nvPr>
            <p:ph idx="1"/>
          </p:nvPr>
        </p:nvSpPr>
        <p:spPr/>
        <p:txBody>
          <a:bodyPr>
            <a:normAutofit fontScale="92500"/>
          </a:bodyPr>
          <a:lstStyle/>
          <a:p>
            <a:pPr>
              <a:buFont typeface="Wingdings" panose="05000000000000000000" pitchFamily="2" charset="2"/>
              <a:buChar char="q"/>
            </a:pPr>
            <a:r>
              <a:rPr lang="en-US">
                <a:solidFill>
                  <a:srgbClr val="FF0000"/>
                </a:solidFill>
              </a:rPr>
              <a:t>Xác định cấu trúc và nội dung hoạt động học</a:t>
            </a:r>
          </a:p>
          <a:p>
            <a:pPr>
              <a:buFont typeface="Wingdings" panose="05000000000000000000" pitchFamily="2" charset="2"/>
              <a:buChar char="Ø"/>
            </a:pPr>
            <a:r>
              <a:rPr lang="en-US" i="1">
                <a:solidFill>
                  <a:srgbClr val="00B050"/>
                </a:solidFill>
              </a:rPr>
              <a:t>Phần 1: Mở đầu</a:t>
            </a:r>
          </a:p>
          <a:p>
            <a:pPr marL="0" indent="0">
              <a:buNone/>
            </a:pPr>
            <a:r>
              <a:rPr lang="en-US"/>
              <a:t>Mục tiêu là gây hứng thú, định hướng trẻ vào chủ đề HĐ học.</a:t>
            </a:r>
          </a:p>
          <a:p>
            <a:pPr>
              <a:buFont typeface="Wingdings" panose="05000000000000000000" pitchFamily="2" charset="2"/>
              <a:buChar char="Ø"/>
            </a:pPr>
            <a:r>
              <a:rPr lang="en-US" i="1">
                <a:solidFill>
                  <a:srgbClr val="00B050"/>
                </a:solidFill>
              </a:rPr>
              <a:t>Phần 2: Trọng tâm</a:t>
            </a:r>
            <a:r>
              <a:rPr lang="en-US">
                <a:solidFill>
                  <a:srgbClr val="00B050"/>
                </a:solidFill>
              </a:rPr>
              <a:t> </a:t>
            </a:r>
            <a:r>
              <a:rPr lang="en-US"/>
              <a:t>(triển khai ND hoạt động học phù hợp), ví dụ:</a:t>
            </a:r>
          </a:p>
          <a:p>
            <a:pPr>
              <a:buFontTx/>
              <a:buChar char="-"/>
            </a:pPr>
            <a:r>
              <a:rPr lang="en-US"/>
              <a:t>HĐ bổ sung kiến thức cho trẻ</a:t>
            </a:r>
          </a:p>
          <a:p>
            <a:pPr>
              <a:buFontTx/>
              <a:buChar char="-"/>
            </a:pPr>
            <a:r>
              <a:rPr lang="en-US"/>
              <a:t>HĐ củng cố kiến thức </a:t>
            </a:r>
          </a:p>
          <a:p>
            <a:pPr>
              <a:buFontTx/>
              <a:buChar char="-"/>
            </a:pPr>
            <a:r>
              <a:rPr lang="en-US"/>
              <a:t>HĐ mở rộng kiến thức</a:t>
            </a:r>
          </a:p>
          <a:p>
            <a:pPr>
              <a:buFont typeface="Wingdings" panose="05000000000000000000" pitchFamily="2" charset="2"/>
              <a:buChar char="Ø"/>
            </a:pPr>
            <a:r>
              <a:rPr lang="en-US" i="1">
                <a:solidFill>
                  <a:srgbClr val="00B050"/>
                </a:solidFill>
              </a:rPr>
              <a:t>Phần kết thúc</a:t>
            </a:r>
            <a:r>
              <a:rPr lang="en-US"/>
              <a:t>: giải tỏa căng thẳng qua HĐ chơi, vận động nhẹ</a:t>
            </a:r>
          </a:p>
          <a:p>
            <a:pPr marL="0" indent="0">
              <a:buNone/>
            </a:pPr>
            <a:endParaRPr lang="en-US"/>
          </a:p>
        </p:txBody>
      </p:sp>
      <p:sp>
        <p:nvSpPr>
          <p:cNvPr id="4" name="Chỗ dành sẵn cho Văn bản 3">
            <a:extLst>
              <a:ext uri="{FF2B5EF4-FFF2-40B4-BE49-F238E27FC236}">
                <a16:creationId xmlns:a16="http://schemas.microsoft.com/office/drawing/2014/main" id="{9C1405DE-D577-AD55-59C7-521A9D10227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918620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327FA16-E0A5-4B19-4BEB-67F489B4CA5D}"/>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F82DA3B7-7708-1436-F3EE-DD6386678684}"/>
              </a:ext>
            </a:extLst>
          </p:cNvPr>
          <p:cNvSpPr>
            <a:spLocks noGrp="1"/>
          </p:cNvSpPr>
          <p:nvPr>
            <p:ph idx="1"/>
          </p:nvPr>
        </p:nvSpPr>
        <p:spPr/>
        <p:txBody>
          <a:bodyPr>
            <a:normAutofit fontScale="92500" lnSpcReduction="20000"/>
          </a:bodyPr>
          <a:lstStyle/>
          <a:p>
            <a:pPr>
              <a:buFont typeface="Wingdings" panose="05000000000000000000" pitchFamily="2" charset="2"/>
              <a:buChar char="q"/>
            </a:pPr>
            <a:r>
              <a:rPr lang="en-US">
                <a:solidFill>
                  <a:srgbClr val="FF0000"/>
                </a:solidFill>
              </a:rPr>
              <a:t>Chuẩn bị hoạt động học</a:t>
            </a:r>
          </a:p>
          <a:p>
            <a:pPr>
              <a:buFontTx/>
              <a:buChar char="-"/>
            </a:pPr>
            <a:r>
              <a:rPr lang="en-US"/>
              <a:t>Lựa chọn địa điểm</a:t>
            </a:r>
          </a:p>
          <a:p>
            <a:pPr marL="0" indent="0">
              <a:buNone/>
            </a:pPr>
            <a:r>
              <a:rPr lang="en-US"/>
              <a:t>+ Lớp học (ưu, nhược điểm)</a:t>
            </a:r>
          </a:p>
          <a:p>
            <a:pPr marL="0" indent="0">
              <a:buNone/>
            </a:pPr>
            <a:r>
              <a:rPr lang="en-US"/>
              <a:t>+ Khu vực ngoài lớp học (ưu, nhược điểm)</a:t>
            </a:r>
          </a:p>
          <a:p>
            <a:pPr>
              <a:buFontTx/>
              <a:buChar char="-"/>
            </a:pPr>
            <a:r>
              <a:rPr lang="en-US"/>
              <a:t>Chuẩn bị môi trường</a:t>
            </a:r>
          </a:p>
          <a:p>
            <a:pPr marL="0" indent="0">
              <a:buNone/>
            </a:pPr>
            <a:r>
              <a:rPr lang="en-US"/>
              <a:t>+ Bố trí môi trường: đảm bảo các nhóm di chuyển, có HĐ chung, riêng, hài hòa …</a:t>
            </a:r>
          </a:p>
          <a:p>
            <a:pPr marL="0" indent="0">
              <a:buNone/>
            </a:pPr>
            <a:r>
              <a:rPr lang="en-US"/>
              <a:t>+ Lựa chọn đồ chơi phù hợp số lượng, độ tuổi</a:t>
            </a:r>
          </a:p>
          <a:p>
            <a:pPr marL="0" indent="0">
              <a:buNone/>
            </a:pPr>
            <a:r>
              <a:rPr lang="en-US"/>
              <a:t>+ Trang phục: gọn gang, sạch sẽ, phù hợp</a:t>
            </a:r>
          </a:p>
          <a:p>
            <a:pPr marL="0" indent="0">
              <a:buNone/>
            </a:pPr>
            <a:r>
              <a:rPr lang="en-US"/>
              <a:t>+ Thiết bị ghi lại hình ảnh hoạt động của trẻ…</a:t>
            </a:r>
          </a:p>
        </p:txBody>
      </p:sp>
      <p:sp>
        <p:nvSpPr>
          <p:cNvPr id="4" name="Chỗ dành sẵn cho Văn bản 3">
            <a:extLst>
              <a:ext uri="{FF2B5EF4-FFF2-40B4-BE49-F238E27FC236}">
                <a16:creationId xmlns:a16="http://schemas.microsoft.com/office/drawing/2014/main" id="{F7F03441-6452-666F-389F-806CA566C14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997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382FEBD-CF81-A3B8-9A7E-1B37C8B78D17}"/>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39A056CA-BF71-1EF3-D65C-D0D4A01B1410}"/>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Tích lũy kiến thức và chuẩn bị tâm lý cho trẻ</a:t>
            </a:r>
          </a:p>
          <a:p>
            <a:pPr marL="0" indent="0">
              <a:buNone/>
            </a:pPr>
            <a:r>
              <a:rPr lang="en-US"/>
              <a:t>Khuyến khích trẻ tham gia chuẩn bị môi trường theo khả năng, tạo tâm thế chờ đợi được tham gia TN bằng hệ thống câu hỏi, trẻ chú ý đến TN và quan tâm mọi thứ xung quanh, kích thích tính chủ động của trẻ đến chủ đề và nội dung trải nghiệm.</a:t>
            </a:r>
          </a:p>
        </p:txBody>
      </p:sp>
      <p:sp>
        <p:nvSpPr>
          <p:cNvPr id="4" name="Chỗ dành sẵn cho Văn bản 3">
            <a:extLst>
              <a:ext uri="{FF2B5EF4-FFF2-40B4-BE49-F238E27FC236}">
                <a16:creationId xmlns:a16="http://schemas.microsoft.com/office/drawing/2014/main" id="{0E160C14-9AD9-A15A-C91F-F6763E35CAE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71834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817A021-3CD2-8517-02AB-854CC6D95E87}"/>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3.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Hướng dẫn tổ chức các hoạt động trải nghiệm cho trẻ ở trường MN</a:t>
            </a:r>
            <a:endParaRPr lang="en-US"/>
          </a:p>
        </p:txBody>
      </p:sp>
      <p:sp>
        <p:nvSpPr>
          <p:cNvPr id="3" name="Chỗ dành sẵn cho Nội dung 2">
            <a:extLst>
              <a:ext uri="{FF2B5EF4-FFF2-40B4-BE49-F238E27FC236}">
                <a16:creationId xmlns:a16="http://schemas.microsoft.com/office/drawing/2014/main" id="{4C830700-4C07-E2C4-DF31-0C59D288C1C7}"/>
              </a:ext>
            </a:extLst>
          </p:cNvPr>
          <p:cNvSpPr>
            <a:spLocks noGrp="1"/>
          </p:cNvSpPr>
          <p:nvPr>
            <p:ph idx="1"/>
          </p:nvPr>
        </p:nvSpPr>
        <p:spPr/>
        <p:txBody>
          <a:bodyPr>
            <a:normAutofit lnSpcReduction="10000"/>
          </a:bodyPr>
          <a:lstStyle/>
          <a:p>
            <a:pPr>
              <a:buFont typeface="Wingdings" panose="05000000000000000000" pitchFamily="2" charset="2"/>
              <a:buChar char="q"/>
            </a:pPr>
            <a:r>
              <a:rPr lang="en-US">
                <a:solidFill>
                  <a:srgbClr val="FF0000"/>
                </a:solidFill>
              </a:rPr>
              <a:t> Cách tiến hành hoạt động học</a:t>
            </a:r>
          </a:p>
          <a:p>
            <a:pPr>
              <a:buFontTx/>
              <a:buChar char="-"/>
            </a:pPr>
            <a:r>
              <a:rPr lang="en-US" i="1">
                <a:solidFill>
                  <a:srgbClr val="00B050"/>
                </a:solidFill>
              </a:rPr>
              <a:t>Bước 1: Hoạt động trải nghiệm thực tế của trẻ</a:t>
            </a:r>
          </a:p>
          <a:p>
            <a:pPr marL="0" indent="0">
              <a:buNone/>
            </a:pPr>
            <a:r>
              <a:rPr lang="en-US"/>
              <a:t>+ Giáo viên giới thiệu chủ đề: bằng tình huống câu hỏi/câu đố/kể chuyện …</a:t>
            </a:r>
          </a:p>
          <a:p>
            <a:pPr marL="0" indent="0">
              <a:buNone/>
            </a:pPr>
            <a:r>
              <a:rPr lang="en-US"/>
              <a:t>+ Trẻ thực hành trải nghiệm</a:t>
            </a:r>
          </a:p>
          <a:p>
            <a:pPr marL="0" indent="0">
              <a:buNone/>
            </a:pPr>
            <a:r>
              <a:rPr lang="en-US"/>
              <a:t>GV giao nhiệm vụ cho nhóm trẻ hoặc trẻ tự xác định nhiệm vụ.</a:t>
            </a:r>
          </a:p>
          <a:p>
            <a:pPr marL="0" indent="0">
              <a:buNone/>
            </a:pPr>
            <a:r>
              <a:rPr lang="en-US"/>
              <a:t>Trẻ thảo luận, phân công nhiệm vụ, lựa chọn đồ dùng</a:t>
            </a:r>
          </a:p>
          <a:p>
            <a:pPr marL="0" indent="0">
              <a:buNone/>
            </a:pPr>
            <a:r>
              <a:rPr lang="en-US"/>
              <a:t>Trẻ thực hiện nhiệm vụ có sự giám sát, hỗ trợ của GV</a:t>
            </a:r>
          </a:p>
          <a:p>
            <a:pPr marL="0" indent="0">
              <a:buNone/>
            </a:pPr>
            <a:r>
              <a:rPr lang="en-US"/>
              <a:t>GV hướng dẫn trẻ thu dọn dụng cụ, tài liệu …</a:t>
            </a:r>
          </a:p>
          <a:p>
            <a:pPr marL="0" indent="0">
              <a:buNone/>
            </a:pPr>
            <a:endParaRPr lang="en-US"/>
          </a:p>
          <a:p>
            <a:pPr marL="0" indent="0">
              <a:buNone/>
            </a:pPr>
            <a:endParaRPr lang="en-US"/>
          </a:p>
          <a:p>
            <a:pPr marL="0" indent="0">
              <a:buNone/>
            </a:pPr>
            <a:endParaRPr lang="en-US"/>
          </a:p>
        </p:txBody>
      </p:sp>
      <p:sp>
        <p:nvSpPr>
          <p:cNvPr id="4" name="Chỗ dành sẵn cho Văn bản 3">
            <a:extLst>
              <a:ext uri="{FF2B5EF4-FFF2-40B4-BE49-F238E27FC236}">
                <a16:creationId xmlns:a16="http://schemas.microsoft.com/office/drawing/2014/main" id="{B22E0137-8174-0A75-934D-9BA2B5779D5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821226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GENSWF_SLIDE_UID" val="{43FF9559-5DF9-4294-B997-450A8CCE6503}:27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5631</TotalTime>
  <Words>4887</Words>
  <Application>Microsoft Macintosh PowerPoint</Application>
  <PresentationFormat>Widescreen</PresentationFormat>
  <Paragraphs>370</Paragraphs>
  <Slides>50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50</vt:i4>
      </vt:variant>
    </vt:vector>
  </HeadingPairs>
  <TitlesOfParts>
    <vt:vector size="59" baseType="lpstr">
      <vt:lpstr>Arial</vt:lpstr>
      <vt:lpstr>Calibri</vt:lpstr>
      <vt:lpstr>Calibri Light</vt:lpstr>
      <vt:lpstr>Candara</vt:lpstr>
      <vt:lpstr>Minion</vt:lpstr>
      <vt:lpstr>Tahoma</vt:lpstr>
      <vt:lpstr>UTM Swiss Condensed</vt:lpstr>
      <vt:lpstr>Wingdings</vt:lpstr>
      <vt:lpstr>Office Theme</vt:lpstr>
      <vt:lpstr>TỔ CHỨC HOẠT ĐỘNG TRẢI NGHIỆM CHO TRẺ  Ở TRƯỜNG MẦM NON</vt:lpstr>
      <vt:lpstr> CHƯƠNG 3. HƯỚNG DẪN TỔ CHỨC  CÁC HOẠT ĐỘNG TRẢI NGHIỆM CHO TRẺ  Ở TRƯỜNG MẦM NON</vt:lpstr>
      <vt:lpstr>   Nội dung chương 3</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THỰC HÀNH CHƯƠNG 3</vt:lpstr>
      <vt:lpstr>Chương 3. Hướng dẫn tổ chức các hoạt động trải nghiệm cho trẻ ở trường MN </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BÀI TẬP</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Bài tập</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Bài tập </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Bài tập</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Chương 3. Hướng dẫn tổ chức các hoạt động trải nghiệm cho trẻ ở trường MN</vt:lpstr>
      <vt:lpstr>     Bài tập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Microsoft Office User</cp:lastModifiedBy>
  <cp:revision>98</cp:revision>
  <cp:lastPrinted>2024-05-02T07:25:35Z</cp:lastPrinted>
  <dcterms:created xsi:type="dcterms:W3CDTF">2021-08-29T23:33:46Z</dcterms:created>
  <dcterms:modified xsi:type="dcterms:W3CDTF">2024-05-02T07:55:40Z</dcterms:modified>
</cp:coreProperties>
</file>