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9" r:id="rId2"/>
    <p:sldId id="280" r:id="rId3"/>
    <p:sldId id="327" r:id="rId4"/>
    <p:sldId id="287" r:id="rId5"/>
    <p:sldId id="328" r:id="rId6"/>
    <p:sldId id="289" r:id="rId7"/>
    <p:sldId id="283" r:id="rId8"/>
    <p:sldId id="285" r:id="rId9"/>
    <p:sldId id="293"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9" r:id="rId29"/>
    <p:sldId id="350" r:id="rId30"/>
    <p:sldId id="351" r:id="rId31"/>
    <p:sldId id="354" r:id="rId32"/>
    <p:sldId id="352" r:id="rId33"/>
    <p:sldId id="353" r:id="rId34"/>
    <p:sldId id="355" r:id="rId35"/>
    <p:sldId id="356" r:id="rId36"/>
    <p:sldId id="357" r:id="rId37"/>
    <p:sldId id="358" r:id="rId38"/>
    <p:sldId id="359" r:id="rId39"/>
    <p:sldId id="36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78" d="100"/>
          <a:sy n="78" d="100"/>
        </p:scale>
        <p:origin x="23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ACB44-2730-45E4-9571-A6156A4D0C6C}"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70045-DCE6-4B0A-B702-5856CC55B9E2}" type="slidenum">
              <a:rPr lang="en-US" smtClean="0"/>
              <a:t>‹#›</a:t>
            </a:fld>
            <a:endParaRPr lang="en-US"/>
          </a:p>
        </p:txBody>
      </p:sp>
    </p:spTree>
    <p:extLst>
      <p:ext uri="{BB962C8B-B14F-4D97-AF65-F5344CB8AC3E}">
        <p14:creationId xmlns:p14="http://schemas.microsoft.com/office/powerpoint/2010/main" val="32277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F0105E0-9724-45AA-927A-CAD65B74E560}" type="slidenum">
              <a:rPr lang="en-US" smtClean="0"/>
              <a:t>1</a:t>
            </a:fld>
            <a:endParaRPr lang="en-US"/>
          </a:p>
        </p:txBody>
      </p:sp>
    </p:spTree>
    <p:extLst>
      <p:ext uri="{BB962C8B-B14F-4D97-AF65-F5344CB8AC3E}">
        <p14:creationId xmlns:p14="http://schemas.microsoft.com/office/powerpoint/2010/main" val="94338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F0105E0-9724-45AA-927A-CAD65B74E560}" type="slidenum">
              <a:rPr lang="en-US" smtClean="0"/>
              <a:t>4</a:t>
            </a:fld>
            <a:endParaRPr lang="en-US"/>
          </a:p>
        </p:txBody>
      </p:sp>
    </p:spTree>
    <p:extLst>
      <p:ext uri="{BB962C8B-B14F-4D97-AF65-F5344CB8AC3E}">
        <p14:creationId xmlns:p14="http://schemas.microsoft.com/office/powerpoint/2010/main" val="12952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F0105E0-9724-45AA-927A-CAD65B74E560}" type="slidenum">
              <a:rPr lang="en-US" smtClean="0"/>
              <a:t>6</a:t>
            </a:fld>
            <a:endParaRPr lang="en-US"/>
          </a:p>
        </p:txBody>
      </p:sp>
    </p:spTree>
    <p:extLst>
      <p:ext uri="{BB962C8B-B14F-4D97-AF65-F5344CB8AC3E}">
        <p14:creationId xmlns:p14="http://schemas.microsoft.com/office/powerpoint/2010/main" val="101715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F0105E0-9724-45AA-927A-CAD65B74E560}" type="slidenum">
              <a:rPr lang="en-US" smtClean="0"/>
              <a:t>7</a:t>
            </a:fld>
            <a:endParaRPr lang="en-US"/>
          </a:p>
        </p:txBody>
      </p:sp>
    </p:spTree>
    <p:extLst>
      <p:ext uri="{BB962C8B-B14F-4D97-AF65-F5344CB8AC3E}">
        <p14:creationId xmlns:p14="http://schemas.microsoft.com/office/powerpoint/2010/main" val="401583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EF0105E0-9724-45AA-927A-CAD65B74E560}" type="slidenum">
              <a:rPr lang="en-US" smtClean="0"/>
              <a:t>8</a:t>
            </a:fld>
            <a:endParaRPr lang="en-US"/>
          </a:p>
        </p:txBody>
      </p:sp>
    </p:spTree>
    <p:extLst>
      <p:ext uri="{BB962C8B-B14F-4D97-AF65-F5344CB8AC3E}">
        <p14:creationId xmlns:p14="http://schemas.microsoft.com/office/powerpoint/2010/main" val="259950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D0D0CA-F768-426A-A367-96B1564B247F}"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73748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0D0CA-F768-426A-A367-96B1564B247F}"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21036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0D0CA-F768-426A-A367-96B1564B247F}"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27526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3505" y="1789583"/>
            <a:ext cx="10363200" cy="1321791"/>
          </a:xfrm>
        </p:spPr>
        <p:txBody>
          <a:bodyPr>
            <a:normAutofit/>
          </a:bodyPr>
          <a:lstStyle>
            <a:lvl1pPr>
              <a:defRPr sz="72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HỌC PHẦN&gt;</a:t>
            </a:r>
            <a:endParaRPr lang="vi-VN"/>
          </a:p>
        </p:txBody>
      </p:sp>
      <p:sp>
        <p:nvSpPr>
          <p:cNvPr id="9" name="Rechthoek 18"/>
          <p:cNvSpPr/>
          <p:nvPr userDrawn="1"/>
        </p:nvSpPr>
        <p:spPr bwMode="auto">
          <a:xfrm>
            <a:off x="-48683" y="6405331"/>
            <a:ext cx="12287576"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667"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3043"/>
            <a:ext cx="12240683" cy="17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914400" y="3022600"/>
            <a:ext cx="10363200" cy="508000"/>
          </a:xfrm>
        </p:spPr>
        <p:txBody>
          <a:bodyPr>
            <a:noAutofit/>
          </a:bodyPr>
          <a:lstStyle>
            <a:lvl1pPr marL="0" indent="0" algn="ctr">
              <a:buNone/>
              <a:defRPr sz="32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sinh viên Khoa/Ngành..…..)</a:t>
            </a:r>
            <a:endParaRPr lang="vi-VN"/>
          </a:p>
        </p:txBody>
      </p:sp>
      <p:sp>
        <p:nvSpPr>
          <p:cNvPr id="22" name="Picture Placeholder 21"/>
          <p:cNvSpPr>
            <a:spLocks noGrp="1"/>
          </p:cNvSpPr>
          <p:nvPr>
            <p:ph type="pic" sz="quarter" idx="13"/>
          </p:nvPr>
        </p:nvSpPr>
        <p:spPr>
          <a:xfrm>
            <a:off x="4064000" y="3632200"/>
            <a:ext cx="4064000" cy="2743200"/>
          </a:xfrm>
        </p:spPr>
        <p:txBody>
          <a:bodyPr>
            <a:normAutofit/>
          </a:bodyPr>
          <a:lstStyle>
            <a:lvl1pPr>
              <a:defRPr sz="2400"/>
            </a:lvl1pPr>
          </a:lstStyle>
          <a:p>
            <a:r>
              <a:rPr lang="vi-VN"/>
              <a:t>Bấm biểu tượng để thêm hình ảnh</a:t>
            </a:r>
          </a:p>
        </p:txBody>
      </p:sp>
      <p:sp>
        <p:nvSpPr>
          <p:cNvPr id="25" name="Text Placeholder 9"/>
          <p:cNvSpPr>
            <a:spLocks noGrp="1"/>
          </p:cNvSpPr>
          <p:nvPr>
            <p:ph type="body" sz="quarter" idx="15" hasCustomPrompt="1"/>
          </p:nvPr>
        </p:nvSpPr>
        <p:spPr>
          <a:xfrm>
            <a:off x="203200" y="6405332"/>
            <a:ext cx="11653440" cy="384936"/>
          </a:xfrm>
        </p:spPr>
        <p:txBody>
          <a:bodyPr>
            <a:noAutofit/>
          </a:bodyPr>
          <a:lstStyle>
            <a:lvl1pPr marL="0" indent="0" algn="ctr">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39483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Two Content And Picture">
    <p:spTree>
      <p:nvGrpSpPr>
        <p:cNvPr id="1" name=""/>
        <p:cNvGrpSpPr/>
        <p:nvPr/>
      </p:nvGrpSpPr>
      <p:grpSpPr>
        <a:xfrm>
          <a:off x="0" y="0"/>
          <a:ext cx="0" cy="0"/>
          <a:chOff x="0" y="0"/>
          <a:chExt cx="0" cy="0"/>
        </a:xfrm>
      </p:grpSpPr>
      <p:sp>
        <p:nvSpPr>
          <p:cNvPr id="8" name="Rechthoek 18"/>
          <p:cNvSpPr/>
          <p:nvPr userDrawn="1"/>
        </p:nvSpPr>
        <p:spPr bwMode="auto">
          <a:xfrm>
            <a:off x="-48683" y="6405331"/>
            <a:ext cx="12287576"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10128448" y="6424248"/>
            <a:ext cx="1860352" cy="365125"/>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10160000" y="1092200"/>
            <a:ext cx="1440000" cy="1920000"/>
          </a:xfrm>
        </p:spPr>
        <p:txBody>
          <a:bodyPr>
            <a:normAutofit/>
          </a:bodyPr>
          <a:lstStyle>
            <a:lvl1pPr marL="0" indent="0">
              <a:buNone/>
              <a:defRPr sz="16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10160000" y="3937000"/>
            <a:ext cx="1440000" cy="1920000"/>
          </a:xfrm>
        </p:spPr>
        <p:txBody>
          <a:bodyPr>
            <a:normAutofit/>
          </a:bodyPr>
          <a:lstStyle>
            <a:lvl1pPr marL="0" indent="0">
              <a:buNone/>
              <a:defRPr sz="16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userDrawn="1"/>
        </p:nvCxnSpPr>
        <p:spPr>
          <a:xfrm>
            <a:off x="115456" y="685800"/>
            <a:ext cx="1197494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203200" y="787400"/>
            <a:ext cx="9550400" cy="26416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19" name="Text Placeholder 16"/>
          <p:cNvSpPr>
            <a:spLocks noGrp="1"/>
          </p:cNvSpPr>
          <p:nvPr>
            <p:ph type="body" sz="quarter" idx="17"/>
          </p:nvPr>
        </p:nvSpPr>
        <p:spPr>
          <a:xfrm>
            <a:off x="203200" y="3632200"/>
            <a:ext cx="9550400" cy="26416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22" name="Text Placeholder 21"/>
          <p:cNvSpPr>
            <a:spLocks noGrp="1"/>
          </p:cNvSpPr>
          <p:nvPr>
            <p:ph type="body" sz="quarter" idx="18" hasCustomPrompt="1"/>
          </p:nvPr>
        </p:nvSpPr>
        <p:spPr>
          <a:xfrm>
            <a:off x="203200" y="6405331"/>
            <a:ext cx="11785600" cy="376469"/>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59472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ỉ Tiêu đề">
    <p:spTree>
      <p:nvGrpSpPr>
        <p:cNvPr id="1" name=""/>
        <p:cNvGrpSpPr/>
        <p:nvPr/>
      </p:nvGrpSpPr>
      <p:grpSpPr>
        <a:xfrm>
          <a:off x="0" y="0"/>
          <a:ext cx="0" cy="0"/>
          <a:chOff x="0" y="0"/>
          <a:chExt cx="0" cy="0"/>
        </a:xfrm>
      </p:grpSpPr>
      <p:sp>
        <p:nvSpPr>
          <p:cNvPr id="7" name="Rechthoek 18"/>
          <p:cNvSpPr/>
          <p:nvPr userDrawn="1"/>
        </p:nvSpPr>
        <p:spPr bwMode="auto">
          <a:xfrm>
            <a:off x="-48683" y="6405331"/>
            <a:ext cx="12287576"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203201" y="6405332"/>
            <a:ext cx="11461751"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userDrawn="1"/>
        </p:nvCxnSpPr>
        <p:spPr>
          <a:xfrm>
            <a:off x="115456" y="685800"/>
            <a:ext cx="11974945"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24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1_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68627"/>
            <a:ext cx="117856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về giảng viên&gt;</a:t>
            </a:r>
            <a:endParaRPr lang="vi-VN"/>
          </a:p>
        </p:txBody>
      </p:sp>
      <p:sp>
        <p:nvSpPr>
          <p:cNvPr id="3" name="Content Placeholder 2"/>
          <p:cNvSpPr>
            <a:spLocks noGrp="1"/>
          </p:cNvSpPr>
          <p:nvPr>
            <p:ph idx="1"/>
          </p:nvPr>
        </p:nvSpPr>
        <p:spPr>
          <a:xfrm>
            <a:off x="203200" y="787400"/>
            <a:ext cx="1137920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12"/>
          </p:nvPr>
        </p:nvSpPr>
        <p:spPr>
          <a:xfrm>
            <a:off x="10896533" y="6356351"/>
            <a:ext cx="1092267" cy="365125"/>
          </a:xfrm>
        </p:spPr>
        <p:txBody>
          <a:bodyPr/>
          <a:lstStyle/>
          <a:p>
            <a:fld id="{15BFCA54-6B67-44C2-89EB-D6940E9985E7}" type="slidenum">
              <a:rPr lang="vi-VN" smtClean="0"/>
              <a:t>‹#›</a:t>
            </a:fld>
            <a:endParaRPr lang="vi-VN"/>
          </a:p>
        </p:txBody>
      </p:sp>
      <p:sp>
        <p:nvSpPr>
          <p:cNvPr id="7" name="Rechthoek 18"/>
          <p:cNvSpPr/>
          <p:nvPr userDrawn="1"/>
        </p:nvSpPr>
        <p:spPr bwMode="auto">
          <a:xfrm>
            <a:off x="-48683" y="6405331"/>
            <a:ext cx="12287576"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203200" y="6405332"/>
            <a:ext cx="1165344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a:t>&lt;Tên học phần&gt;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115456" y="685800"/>
            <a:ext cx="11974945"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66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userDrawn="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68627"/>
            <a:ext cx="117856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chung về học phần&gt;</a:t>
            </a:r>
            <a:endParaRPr lang="vi-VN"/>
          </a:p>
        </p:txBody>
      </p:sp>
      <p:sp>
        <p:nvSpPr>
          <p:cNvPr id="3" name="Content Placeholder 2"/>
          <p:cNvSpPr>
            <a:spLocks noGrp="1"/>
          </p:cNvSpPr>
          <p:nvPr>
            <p:ph idx="1"/>
          </p:nvPr>
        </p:nvSpPr>
        <p:spPr>
          <a:xfrm>
            <a:off x="203200" y="787400"/>
            <a:ext cx="1165344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12"/>
          </p:nvPr>
        </p:nvSpPr>
        <p:spPr>
          <a:xfrm>
            <a:off x="10896533" y="6356351"/>
            <a:ext cx="1092267" cy="365125"/>
          </a:xfrm>
        </p:spPr>
        <p:txBody>
          <a:bodyPr/>
          <a:lstStyle/>
          <a:p>
            <a:fld id="{15BFCA54-6B67-44C2-89EB-D6940E9985E7}" type="slidenum">
              <a:rPr lang="vi-VN" smtClean="0"/>
              <a:t>‹#›</a:t>
            </a:fld>
            <a:endParaRPr lang="vi-VN"/>
          </a:p>
        </p:txBody>
      </p:sp>
      <p:sp>
        <p:nvSpPr>
          <p:cNvPr id="7" name="Rechthoek 18"/>
          <p:cNvSpPr/>
          <p:nvPr userDrawn="1"/>
        </p:nvSpPr>
        <p:spPr bwMode="auto">
          <a:xfrm>
            <a:off x="-48683" y="6405331"/>
            <a:ext cx="12287576"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203200" y="6405332"/>
            <a:ext cx="1165344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a:t>&lt;Tên học phần&gt;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115456" y="685800"/>
            <a:ext cx="11974945"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32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0D0CA-F768-426A-A367-96B1564B247F}"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118513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0D0CA-F768-426A-A367-96B1564B247F}"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429360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D0D0CA-F768-426A-A367-96B1564B247F}"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219343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D0D0CA-F768-426A-A367-96B1564B247F}"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205729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D0D0CA-F768-426A-A367-96B1564B247F}"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172984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0D0CA-F768-426A-A367-96B1564B247F}"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194610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0D0CA-F768-426A-A367-96B1564B247F}"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289452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0D0CA-F768-426A-A367-96B1564B247F}"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FE488-88B4-49BD-8712-2FF0E0DA533F}" type="slidenum">
              <a:rPr lang="en-US" smtClean="0"/>
              <a:t>‹#›</a:t>
            </a:fld>
            <a:endParaRPr lang="en-US"/>
          </a:p>
        </p:txBody>
      </p:sp>
    </p:spTree>
    <p:extLst>
      <p:ext uri="{BB962C8B-B14F-4D97-AF65-F5344CB8AC3E}">
        <p14:creationId xmlns:p14="http://schemas.microsoft.com/office/powerpoint/2010/main" val="13437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0D0CA-F768-426A-A367-96B1564B247F}" type="datetimeFigureOut">
              <a:rPr lang="en-US" smtClean="0"/>
              <a:t>1/31/2024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FE488-88B4-49BD-8712-2FF0E0DA533F}" type="slidenum">
              <a:rPr lang="en-US" smtClean="0"/>
              <a:t>‹#›</a:t>
            </a:fld>
            <a:endParaRPr lang="en-US"/>
          </a:p>
        </p:txBody>
      </p:sp>
    </p:spTree>
    <p:extLst>
      <p:ext uri="{BB962C8B-B14F-4D97-AF65-F5344CB8AC3E}">
        <p14:creationId xmlns:p14="http://schemas.microsoft.com/office/powerpoint/2010/main" val="1429687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sv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video" Target="../media/media1.mp4"/><Relationship Id="rId7" Type="http://schemas.openxmlformats.org/officeDocument/2006/relationships/image" Target="../media/image16.svg"/><Relationship Id="rId2" Type="http://schemas.microsoft.com/office/2007/relationships/media" Target="../media/media1.mp4"/><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notesSlide" Target="../notesSlides/notesSlide5.xml"/><Relationship Id="rId10" Type="http://schemas.openxmlformats.org/officeDocument/2006/relationships/image" Target="../media/image19.png"/><Relationship Id="rId4" Type="http://schemas.openxmlformats.org/officeDocument/2006/relationships/slideLayout" Target="../slideLayouts/slideLayout14.xml"/><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505" y="2311400"/>
            <a:ext cx="10363200" cy="799973"/>
          </a:xfrm>
        </p:spPr>
        <p:txBody>
          <a:bodyPr>
            <a:noAutofit/>
          </a:bodyPr>
          <a:lstStyle/>
          <a:p>
            <a:pPr algn="ctr"/>
            <a:r>
              <a:rPr lang="vi-VN" sz="3600">
                <a:latin typeface="Candara" panose="020E0502030303020204" pitchFamily="34" charset="0"/>
              </a:rPr>
              <a:t>TỔ CHỨC HOẠT ĐỘNG TRẢI NGHIỆM CHO TRẺ </a:t>
            </a:r>
            <a:br>
              <a:rPr lang="en-US" sz="3600">
                <a:latin typeface="Candara" panose="020E0502030303020204" pitchFamily="34" charset="0"/>
              </a:rPr>
            </a:br>
            <a:r>
              <a:rPr lang="vi-VN" sz="3600">
                <a:latin typeface="Candara" panose="020E0502030303020204" pitchFamily="34" charset="0"/>
              </a:rPr>
              <a:t>Ở TRƯỜNG MẦM NON</a:t>
            </a:r>
            <a:endParaRPr lang="vi-VN" sz="3600" dirty="0">
              <a:latin typeface="Candara" panose="020E0502030303020204" pitchFamily="34" charset="0"/>
            </a:endParaRPr>
          </a:p>
        </p:txBody>
      </p:sp>
      <p:sp>
        <p:nvSpPr>
          <p:cNvPr id="3" name="Text Placeholder 2"/>
          <p:cNvSpPr>
            <a:spLocks noGrp="1"/>
          </p:cNvSpPr>
          <p:nvPr>
            <p:ph type="body" sz="quarter" idx="12"/>
          </p:nvPr>
        </p:nvSpPr>
        <p:spPr>
          <a:xfrm>
            <a:off x="914400" y="3461367"/>
            <a:ext cx="10363200" cy="551765"/>
          </a:xfrm>
        </p:spPr>
        <p:txBody>
          <a:bodyPr/>
          <a:lstStyle/>
          <a:p>
            <a:r>
              <a:rPr lang="en-US" sz="2400" dirty="0" err="1">
                <a:solidFill>
                  <a:schemeClr val="tx2">
                    <a:lumMod val="60000"/>
                    <a:lumOff val="40000"/>
                  </a:schemeClr>
                </a:solidFill>
              </a:rPr>
              <a:t>Dành</a:t>
            </a:r>
            <a:r>
              <a:rPr lang="en-US" sz="2400" dirty="0">
                <a:solidFill>
                  <a:schemeClr val="tx2">
                    <a:lumMod val="60000"/>
                    <a:lumOff val="40000"/>
                  </a:schemeClr>
                </a:solidFill>
              </a:rPr>
              <a:t> </a:t>
            </a:r>
            <a:r>
              <a:rPr lang="en-US" sz="2400" dirty="0" err="1">
                <a:solidFill>
                  <a:schemeClr val="tx2">
                    <a:lumMod val="60000"/>
                    <a:lumOff val="40000"/>
                  </a:schemeClr>
                </a:solidFill>
              </a:rPr>
              <a:t>cho</a:t>
            </a:r>
            <a:r>
              <a:rPr lang="en-US" sz="2400" dirty="0">
                <a:solidFill>
                  <a:schemeClr val="tx2">
                    <a:lumMod val="60000"/>
                    <a:lumOff val="40000"/>
                  </a:schemeClr>
                </a:solidFill>
              </a:rPr>
              <a:t> </a:t>
            </a:r>
            <a:r>
              <a:rPr lang="en-US" sz="2400" dirty="0" err="1">
                <a:solidFill>
                  <a:schemeClr val="tx2">
                    <a:lumMod val="60000"/>
                    <a:lumOff val="40000"/>
                  </a:schemeClr>
                </a:solidFill>
              </a:rPr>
              <a:t>Sinh</a:t>
            </a:r>
            <a:r>
              <a:rPr lang="en-US" sz="2400" dirty="0">
                <a:solidFill>
                  <a:schemeClr val="tx2">
                    <a:lumMod val="60000"/>
                    <a:lumOff val="40000"/>
                  </a:schemeClr>
                </a:solidFill>
              </a:rPr>
              <a:t> </a:t>
            </a:r>
            <a:r>
              <a:rPr lang="en-US" sz="2400" err="1">
                <a:solidFill>
                  <a:schemeClr val="tx2">
                    <a:lumMod val="60000"/>
                    <a:lumOff val="40000"/>
                  </a:schemeClr>
                </a:solidFill>
              </a:rPr>
              <a:t>viên</a:t>
            </a:r>
            <a:r>
              <a:rPr lang="en-US" sz="2400">
                <a:solidFill>
                  <a:schemeClr val="tx2">
                    <a:lumMod val="60000"/>
                    <a:lumOff val="40000"/>
                  </a:schemeClr>
                </a:solidFill>
              </a:rPr>
              <a:t> </a:t>
            </a:r>
            <a:r>
              <a:rPr lang="vi-VN" sz="2400">
                <a:solidFill>
                  <a:schemeClr val="tx2">
                    <a:lumMod val="60000"/>
                    <a:lumOff val="40000"/>
                  </a:schemeClr>
                </a:solidFill>
              </a:rPr>
              <a:t>ngành</a:t>
            </a:r>
            <a:r>
              <a:rPr lang="en-US" sz="2400">
                <a:solidFill>
                  <a:schemeClr val="tx2">
                    <a:lumMod val="60000"/>
                    <a:lumOff val="40000"/>
                  </a:schemeClr>
                </a:solidFill>
              </a:rPr>
              <a:t> </a:t>
            </a:r>
            <a:r>
              <a:rPr lang="en-US" sz="2400" dirty="0" err="1">
                <a:solidFill>
                  <a:schemeClr val="tx2">
                    <a:lumMod val="60000"/>
                    <a:lumOff val="40000"/>
                  </a:schemeClr>
                </a:solidFill>
              </a:rPr>
              <a:t>Giáo</a:t>
            </a:r>
            <a:r>
              <a:rPr lang="en-US" sz="2400" dirty="0">
                <a:solidFill>
                  <a:schemeClr val="tx2">
                    <a:lumMod val="60000"/>
                    <a:lumOff val="40000"/>
                  </a:schemeClr>
                </a:solidFill>
              </a:rPr>
              <a:t> </a:t>
            </a:r>
            <a:r>
              <a:rPr lang="en-US" sz="2400" dirty="0" err="1">
                <a:solidFill>
                  <a:schemeClr val="tx2">
                    <a:lumMod val="60000"/>
                    <a:lumOff val="40000"/>
                  </a:schemeClr>
                </a:solidFill>
              </a:rPr>
              <a:t>dục</a:t>
            </a:r>
            <a:r>
              <a:rPr lang="en-US" sz="2400" dirty="0">
                <a:solidFill>
                  <a:schemeClr val="tx2">
                    <a:lumMod val="60000"/>
                    <a:lumOff val="40000"/>
                  </a:schemeClr>
                </a:solidFill>
              </a:rPr>
              <a:t> </a:t>
            </a:r>
            <a:r>
              <a:rPr lang="en-US" sz="2400" dirty="0" err="1">
                <a:solidFill>
                  <a:schemeClr val="tx2">
                    <a:lumMod val="60000"/>
                    <a:lumOff val="40000"/>
                  </a:schemeClr>
                </a:solidFill>
              </a:rPr>
              <a:t>Mầm</a:t>
            </a:r>
            <a:r>
              <a:rPr lang="en-US" sz="2400" dirty="0">
                <a:solidFill>
                  <a:schemeClr val="tx2">
                    <a:lumMod val="60000"/>
                    <a:lumOff val="40000"/>
                  </a:schemeClr>
                </a:solidFill>
              </a:rPr>
              <a:t> non</a:t>
            </a:r>
            <a:endParaRPr lang="vi-VN" sz="2400" dirty="0">
              <a:solidFill>
                <a:schemeClr val="tx2">
                  <a:lumMod val="60000"/>
                  <a:lumOff val="40000"/>
                </a:schemeClr>
              </a:solidFill>
            </a:endParaRPr>
          </a:p>
        </p:txBody>
      </p:sp>
      <p:sp>
        <p:nvSpPr>
          <p:cNvPr id="10" name="Text Placeholder 9"/>
          <p:cNvSpPr>
            <a:spLocks noGrp="1"/>
          </p:cNvSpPr>
          <p:nvPr>
            <p:ph type="body" sz="quarter" idx="15"/>
          </p:nvPr>
        </p:nvSpPr>
        <p:spPr/>
        <p:txBody>
          <a:bodyPr/>
          <a:lstStyle/>
          <a:p>
            <a:r>
              <a:rPr lang="en-US" dirty="0">
                <a:solidFill>
                  <a:schemeClr val="bg1"/>
                </a:solidFill>
              </a:rPr>
              <a:t>Vinh, </a:t>
            </a:r>
            <a:r>
              <a:rPr lang="en-US" dirty="0" err="1">
                <a:solidFill>
                  <a:schemeClr val="bg1"/>
                </a:solidFill>
              </a:rPr>
              <a:t>tháng</a:t>
            </a:r>
            <a:r>
              <a:rPr lang="vi-VN" dirty="0">
                <a:solidFill>
                  <a:schemeClr val="bg1"/>
                </a:solidFill>
              </a:rPr>
              <a:t> 09/</a:t>
            </a:r>
            <a:r>
              <a:rPr lang="en-US" dirty="0">
                <a:solidFill>
                  <a:schemeClr val="bg1"/>
                </a:solidFill>
              </a:rPr>
              <a:t>2021</a:t>
            </a:r>
            <a:endParaRPr lang="vi-VN" dirty="0">
              <a:solidFill>
                <a:schemeClr val="bg1"/>
              </a:solidFill>
            </a:endParaRPr>
          </a:p>
        </p:txBody>
      </p:sp>
      <p:pic>
        <p:nvPicPr>
          <p:cNvPr id="12" name="Picture 6">
            <a:extLst>
              <a:ext uri="{FF2B5EF4-FFF2-40B4-BE49-F238E27FC236}">
                <a16:creationId xmlns:a16="http://schemas.microsoft.com/office/drawing/2014/main" id="{B077B68A-E633-448D-8403-05A1D27B91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83198" y="4574280"/>
            <a:ext cx="1944257" cy="1566009"/>
          </a:xfrm>
          <a:prstGeom prst="rect">
            <a:avLst/>
          </a:prstGeom>
        </p:spPr>
      </p:pic>
      <p:pic>
        <p:nvPicPr>
          <p:cNvPr id="13" name="Picture 5">
            <a:extLst>
              <a:ext uri="{FF2B5EF4-FFF2-40B4-BE49-F238E27FC236}">
                <a16:creationId xmlns:a16="http://schemas.microsoft.com/office/drawing/2014/main" id="{165062E8-C31D-441A-8E5C-2412D0F95B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85583" y="4648200"/>
            <a:ext cx="1494677" cy="1407139"/>
          </a:xfrm>
          <a:prstGeom prst="rect">
            <a:avLst/>
          </a:prstGeom>
        </p:spPr>
      </p:pic>
      <p:pic>
        <p:nvPicPr>
          <p:cNvPr id="14" name="Picture 4">
            <a:extLst>
              <a:ext uri="{FF2B5EF4-FFF2-40B4-BE49-F238E27FC236}">
                <a16:creationId xmlns:a16="http://schemas.microsoft.com/office/drawing/2014/main" id="{DF223B20-E1EC-44E0-889C-B0B1926A158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99200" y="4574279"/>
            <a:ext cx="1447195" cy="1481060"/>
          </a:xfrm>
          <a:prstGeom prst="rect">
            <a:avLst/>
          </a:prstGeom>
        </p:spPr>
      </p:pic>
    </p:spTree>
    <p:custDataLst>
      <p:tags r:id="rId1"/>
    </p:custDataLst>
    <p:extLst>
      <p:ext uri="{BB962C8B-B14F-4D97-AF65-F5344CB8AC3E}">
        <p14:creationId xmlns:p14="http://schemas.microsoft.com/office/powerpoint/2010/main" val="1613935592"/>
      </p:ext>
    </p:extLst>
  </p:cSld>
  <p:clrMapOvr>
    <a:masterClrMapping/>
  </p:clrMapOvr>
  <mc:AlternateContent xmlns:mc="http://schemas.openxmlformats.org/markup-compatibility/2006" xmlns:p14="http://schemas.microsoft.com/office/powerpoint/2010/main">
    <mc:Choice Requires="p14">
      <p:transition spd="med" p14:dur="700" advTm="17222">
        <p:fade/>
      </p:transition>
    </mc:Choice>
    <mc:Fallback xmlns="">
      <p:transition spd="med" advTm="1722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C82269-2EAB-6773-B124-D8712CD84301}"/>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6D8001CA-CDFE-903B-5577-09AF0489AB88}"/>
              </a:ext>
            </a:extLst>
          </p:cNvPr>
          <p:cNvSpPr>
            <a:spLocks noGrp="1"/>
          </p:cNvSpPr>
          <p:nvPr>
            <p:ph idx="1"/>
          </p:nvPr>
        </p:nvSpPr>
        <p:spPr/>
        <p:txBody>
          <a:bodyPr/>
          <a:lstStyle/>
          <a:p>
            <a:pPr>
              <a:buFont typeface="Wingdings" panose="05000000000000000000" pitchFamily="2" charset="2"/>
              <a:buChar char="q"/>
            </a:pPr>
            <a:r>
              <a:rPr lang="vi-VN" sz="3200" b="1">
                <a:solidFill>
                  <a:srgbClr val="FF0000"/>
                </a:solidFill>
                <a:effectLst/>
                <a:latin typeface="Times New Roman" panose="02020603050405020304" pitchFamily="18" charset="0"/>
                <a:ea typeface="Times New Roman" panose="02020603050405020304" pitchFamily="18" charset="0"/>
              </a:rPr>
              <a:t>Theo</a:t>
            </a:r>
            <a:r>
              <a:rPr lang="vi-VN" sz="3200" b="1" spc="-30">
                <a:solidFill>
                  <a:srgbClr val="FF0000"/>
                </a:solidFill>
                <a:effectLst/>
                <a:latin typeface="Times New Roman" panose="02020603050405020304" pitchFamily="18" charset="0"/>
                <a:ea typeface="Times New Roman" panose="02020603050405020304" pitchFamily="18" charset="0"/>
              </a:rPr>
              <a:t> J.Deway [52] </a:t>
            </a:r>
            <a:r>
              <a:rPr lang="vi-VN" sz="3200" spc="-30">
                <a:effectLst/>
                <a:latin typeface="Times New Roman" panose="02020603050405020304" pitchFamily="18" charset="0"/>
                <a:ea typeface="Times New Roman" panose="02020603050405020304" pitchFamily="18" charset="0"/>
              </a:rPr>
              <a:t>kinh nghiệm cá nhân bao gồm hai nhân tố: Hoạt động trải nghiệm và kết quả thu được qua trải nghiệm. Hai nhân tố này kết hợp với nhau theo một hình thức đặc biệt, trở thành kinh nghiệm của cá nhân. </a:t>
            </a:r>
            <a:r>
              <a:rPr lang="vi-VN" sz="3200">
                <a:effectLst/>
                <a:latin typeface="Times New Roman" panose="02020603050405020304" pitchFamily="18" charset="0"/>
                <a:ea typeface="Times New Roman" panose="02020603050405020304" pitchFamily="18" charset="0"/>
              </a:rPr>
              <a:t>Kinh nghiệm mà trẻ tiếp thu được qua trải nghiệm không chỉ là kiến thức, mà còn là kĩ năng hoạt động với các đối tượng và kĩ năng tương tác với người khác, qua đó sẽ để lại các dấu ấn cảm xúc về các tình huống đã trải qua.</a:t>
            </a:r>
            <a:endParaRPr lang="en-US"/>
          </a:p>
        </p:txBody>
      </p:sp>
      <p:sp>
        <p:nvSpPr>
          <p:cNvPr id="4" name="Chỗ dành sẵn cho Văn bản 3">
            <a:extLst>
              <a:ext uri="{FF2B5EF4-FFF2-40B4-BE49-F238E27FC236}">
                <a16:creationId xmlns:a16="http://schemas.microsoft.com/office/drawing/2014/main" id="{E7308795-CC5C-5946-7714-B100E70392A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5204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4592AEE-18E2-CA81-1F9E-50F32520EE33}"/>
              </a:ext>
            </a:extLst>
          </p:cNvPr>
          <p:cNvSpPr>
            <a:spLocks noGrp="1"/>
          </p:cNvSpPr>
          <p:nvPr>
            <p:ph type="title"/>
          </p:nvPr>
        </p:nvSpPr>
        <p:spPr/>
        <p:txBody>
          <a:bodyPr/>
          <a:lstStyle/>
          <a:p>
            <a:r>
              <a:rPr kumimoji="0" lang="vi-VN"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    </a:t>
            </a:r>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E9422575-2261-2EBB-03DA-86C35461A493}"/>
              </a:ext>
            </a:extLst>
          </p:cNvPr>
          <p:cNvSpPr>
            <a:spLocks noGrp="1"/>
          </p:cNvSpPr>
          <p:nvPr>
            <p:ph idx="1"/>
          </p:nvPr>
        </p:nvSpPr>
        <p:spPr/>
        <p:txBody>
          <a:bodyPr>
            <a:normAutofit fontScale="92500" lnSpcReduction="20000"/>
          </a:bodyPr>
          <a:lstStyle/>
          <a:p>
            <a:pPr marR="27305" algn="just">
              <a:lnSpc>
                <a:spcPct val="115000"/>
              </a:lnSpc>
              <a:spcBef>
                <a:spcPts val="0"/>
              </a:spcBef>
              <a:spcAft>
                <a:spcPts val="600"/>
              </a:spcAft>
              <a:buFont typeface="Wingdings" panose="05000000000000000000" pitchFamily="2" charset="2"/>
              <a:buChar char="q"/>
            </a:pPr>
            <a:r>
              <a:rPr lang="vi-VN"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Edward (2007)</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coi trải nghiệm là quá trình học tập mà người học trải qua những việc làm mô phỏng thực tế, có tính chất thực hành vận dụng cao, từ đó, sẽ đúc kết thành những kinh nghiệm cho bản thân, làm sáng tỏ hơn việc học của mình.</a:t>
            </a:r>
          </a:p>
          <a:p>
            <a:pPr marR="27305" algn="just">
              <a:lnSpc>
                <a:spcPct val="115000"/>
              </a:lnSpc>
              <a:spcBef>
                <a:spcPts val="0"/>
              </a:spcBef>
              <a:spcAft>
                <a:spcPts val="600"/>
              </a:spcAft>
              <a:buFont typeface="Wingdings" panose="05000000000000000000" pitchFamily="2" charset="2"/>
              <a:buChar char="q"/>
            </a:pPr>
            <a:r>
              <a:rPr lang="vi-VN"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 điển Tiếng Việt [28]</a:t>
            </a: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rải là đã từng trải qua, từng biết đến.</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Nghiệm là </a:t>
            </a:r>
            <a:r>
              <a:rPr lang="en-US">
                <a:latin typeface="Times New Roman" panose="02020603050405020304" pitchFamily="18" charset="0"/>
                <a:ea typeface="Times New Roman" panose="02020603050405020304" pitchFamily="18" charset="0"/>
                <a:cs typeface="Times New Roman" panose="02020603050405020304" pitchFamily="18" charset="0"/>
              </a:rPr>
              <a:t>k</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inh nghiệm</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là điều hiểu biết có được do tiếp xúc với thực tế, do từng trải.</a:t>
            </a:r>
            <a:endParaRPr lang="vi-VN" sz="2400">
              <a:latin typeface="Calibri" panose="020F0502020204030204" pitchFamily="34" charset="0"/>
              <a:ea typeface="Times New Roman" panose="02020603050405020304" pitchFamily="18" charset="0"/>
              <a:cs typeface="Times New Roman" panose="02020603050405020304" pitchFamily="18" charset="0"/>
            </a:endParaRPr>
          </a:p>
          <a:p>
            <a:pPr marL="0" marR="27305" indent="0" algn="just">
              <a:lnSpc>
                <a:spcPct val="115000"/>
              </a:lnSpc>
              <a:spcBef>
                <a:spcPts val="0"/>
              </a:spcBef>
              <a:spcAft>
                <a:spcPts val="600"/>
              </a:spcAft>
              <a:buNone/>
            </a:pP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vi-VN" spc="-20">
                <a:latin typeface="Times New Roman" panose="02020603050405020304" pitchFamily="18" charset="0"/>
                <a:ea typeface="Times New Roman" panose="02020603050405020304" pitchFamily="18" charset="0"/>
                <a:cs typeface="Times New Roman" panose="02020603050405020304" pitchFamily="18" charset="0"/>
              </a:rPr>
              <a:t>Như vậy,</a:t>
            </a:r>
            <a:r>
              <a:rPr lang="vi-VN" sz="3200" spc="-20">
                <a:effectLst/>
                <a:latin typeface="Times New Roman" panose="02020603050405020304" pitchFamily="18" charset="0"/>
                <a:ea typeface="Times New Roman" panose="02020603050405020304" pitchFamily="18" charset="0"/>
                <a:cs typeface="Times New Roman" panose="02020603050405020304" pitchFamily="18" charset="0"/>
              </a:rPr>
              <a:t> trải nghiệm hay hoạt động trải nghiệm là quá trình học tập, qua đó, người học được tiếp xúc, tương tác  trực tiếp</a:t>
            </a:r>
            <a:r>
              <a:rPr lang="en-US" sz="32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20">
                <a:effectLst/>
                <a:latin typeface="Times New Roman" panose="02020603050405020304" pitchFamily="18" charset="0"/>
                <a:ea typeface="Times New Roman" panose="02020603050405020304" pitchFamily="18" charset="0"/>
                <a:cs typeface="Times New Roman" panose="02020603050405020304" pitchFamily="18" charset="0"/>
              </a:rPr>
              <a:t>môi trường, được chiêm nghiệm, tự lực tích lũy kiến thức, kĩ năng, thái độ tạo thành kinh nghiệm riêng của bản thân.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0" marR="27305" indent="0" algn="just">
              <a:lnSpc>
                <a:spcPct val="115000"/>
              </a:lnSpc>
              <a:spcBef>
                <a:spcPts val="0"/>
              </a:spcBef>
              <a:spcAft>
                <a:spcPts val="600"/>
              </a:spcAft>
              <a:buNone/>
            </a:pP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a:p>
        </p:txBody>
      </p:sp>
      <p:sp>
        <p:nvSpPr>
          <p:cNvPr id="4" name="Chỗ dành sẵn cho Văn bản 3">
            <a:extLst>
              <a:ext uri="{FF2B5EF4-FFF2-40B4-BE49-F238E27FC236}">
                <a16:creationId xmlns:a16="http://schemas.microsoft.com/office/drawing/2014/main" id="{E3996709-1378-D49F-E63A-8689B27C4B6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0879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6D5EBDA-AD51-F538-E03A-7F658782D89B}"/>
              </a:ext>
            </a:extLst>
          </p:cNvPr>
          <p:cNvSpPr>
            <a:spLocks noGrp="1"/>
          </p:cNvSpPr>
          <p:nvPr>
            <p:ph type="title"/>
          </p:nvPr>
        </p:nvSpPr>
        <p:spPr/>
        <p:txBody>
          <a:bodyPr/>
          <a:lstStyle/>
          <a:p>
            <a:r>
              <a:rPr kumimoji="0" lang="vi-VN"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   </a:t>
            </a:r>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C1074A36-0C4A-48B3-AD79-E019B574AD2E}"/>
              </a:ext>
            </a:extLst>
          </p:cNvPr>
          <p:cNvSpPr>
            <a:spLocks noGrp="1"/>
          </p:cNvSpPr>
          <p:nvPr>
            <p:ph idx="1"/>
          </p:nvPr>
        </p:nvSpPr>
        <p:spPr/>
        <p:txBody>
          <a:bodyPr>
            <a:normAutofit fontScale="92500" lnSpcReduction="10000"/>
          </a:bodyPr>
          <a:lstStyle/>
          <a:p>
            <a:pPr marR="27305" algn="just">
              <a:lnSpc>
                <a:spcPct val="115000"/>
              </a:lnSpc>
              <a:spcBef>
                <a:spcPts val="0"/>
              </a:spcBef>
              <a:spcAft>
                <a:spcPts val="600"/>
              </a:spcAft>
              <a:buFont typeface="Wingdings" panose="05000000000000000000" pitchFamily="2" charset="2"/>
              <a:buChar char="q"/>
            </a:pPr>
            <a:r>
              <a:rPr lang="vi-VN"/>
              <a:t>Giáo trình Tổ chức hoạt động giáo dục theo hướng trải TN: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0" marR="27305" indent="0" algn="just">
              <a:lnSpc>
                <a:spcPct val="115000"/>
              </a:lnSpc>
              <a:spcBef>
                <a:spcPts val="0"/>
              </a:spcBef>
              <a:spcAft>
                <a:spcPts val="600"/>
              </a:spcAft>
              <a:buNone/>
            </a:pPr>
            <a:r>
              <a:rPr lang="vi-VN" i="1" spc="-20">
                <a:effectLst/>
                <a:latin typeface="Times New Roman" panose="02020603050405020304" pitchFamily="18" charset="0"/>
                <a:ea typeface="Times New Roman" panose="02020603050405020304" pitchFamily="18" charset="0"/>
                <a:cs typeface="Times New Roman" panose="02020603050405020304" pitchFamily="18" charset="0"/>
              </a:rPr>
              <a:t>Hoạt động trải nghiệm của trẻ mầm non là quá trình học tập, qua đó, trẻ được tiếp xúc, tương tác trực tiếp với môi trường, được chiêm nghiệm, tự mình tích lũy kiến thức, kĩ năng, thái độ tạo thành kinh nghiệm riêng của bản thân.</a:t>
            </a:r>
          </a:p>
          <a:p>
            <a:pPr marL="0" marR="27305" indent="0" algn="just">
              <a:lnSpc>
                <a:spcPct val="115000"/>
              </a:lnSpc>
              <a:spcBef>
                <a:spcPts val="0"/>
              </a:spcBef>
              <a:spcAft>
                <a:spcPts val="600"/>
              </a:spcAft>
              <a:buNone/>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Từ đó, có thể thấy, tổ chức hoạt động trải nghiệm cho trẻ MN là quá trình tác động có hệ thống của nhà GD đến trẻ thông qua các HĐ thực tiễn để </a:t>
            </a:r>
            <a:r>
              <a:rPr lang="vi-VN" sz="3200" spc="-20">
                <a:effectLst/>
                <a:latin typeface="Times New Roman" panose="02020603050405020304" pitchFamily="18" charset="0"/>
                <a:ea typeface="Times New Roman" panose="02020603050405020304" pitchFamily="18" charset="0"/>
                <a:cs typeface="Times New Roman" panose="02020603050405020304" pitchFamily="18" charset="0"/>
              </a:rPr>
              <a:t>trẻ được tiếp xúc, tương tác trực tiếp với môi trường, được chiêm nghiệm, tự mình tích lũy kiến thức, kĩ năng, thái độ tạo thành kinh nghiệm riêng của bản thân.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0" marR="27305" indent="0" algn="just">
              <a:lnSpc>
                <a:spcPct val="115000"/>
              </a:lnSpc>
              <a:spcBef>
                <a:spcPts val="0"/>
              </a:spcBef>
              <a:spcAft>
                <a:spcPts val="600"/>
              </a:spcAft>
              <a:buNone/>
            </a:pP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a:p>
        </p:txBody>
      </p:sp>
      <p:sp>
        <p:nvSpPr>
          <p:cNvPr id="4" name="Chỗ dành sẵn cho Văn bản 3">
            <a:extLst>
              <a:ext uri="{FF2B5EF4-FFF2-40B4-BE49-F238E27FC236}">
                <a16:creationId xmlns:a16="http://schemas.microsoft.com/office/drawing/2014/main" id="{558B386B-AEF8-A61F-3FAF-DC9B852A3B6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5279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548DBAE-A7B6-EBA6-770E-6A1B79836B85}"/>
              </a:ext>
            </a:extLst>
          </p:cNvPr>
          <p:cNvSpPr>
            <a:spLocks noGrp="1"/>
          </p:cNvSpPr>
          <p:nvPr>
            <p:ph type="title"/>
          </p:nvPr>
        </p:nvSpPr>
        <p:spPr/>
        <p:txBody>
          <a:bodyPr/>
          <a:lstStyle/>
          <a:p>
            <a:r>
              <a:rPr kumimoji="0" lang="vi-VN"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   </a:t>
            </a:r>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E60E8499-2461-E283-6E51-A702D9B17CFB}"/>
              </a:ext>
            </a:extLst>
          </p:cNvPr>
          <p:cNvSpPr>
            <a:spLocks noGrp="1"/>
          </p:cNvSpPr>
          <p:nvPr>
            <p:ph idx="1"/>
          </p:nvPr>
        </p:nvSpPr>
        <p:spPr/>
        <p:txBody>
          <a:bodyPr/>
          <a:lstStyle/>
          <a:p>
            <a:pPr marL="0" marR="0" indent="0">
              <a:lnSpc>
                <a:spcPct val="115000"/>
              </a:lnSpc>
              <a:spcBef>
                <a:spcPts val="0"/>
              </a:spcBef>
              <a:spcAft>
                <a:spcPts val="600"/>
              </a:spcAft>
              <a:buNone/>
            </a:pPr>
            <a:r>
              <a:rPr lang="vi-VN"/>
              <a:t>2. </a:t>
            </a:r>
            <a:r>
              <a:rPr lang="vi-VN">
                <a:solidFill>
                  <a:srgbClr val="FF0000"/>
                </a:solidFill>
              </a:rPr>
              <a:t>Đặc điểm hoạt động trải nghiệm của trẻ mầm non</a:t>
            </a:r>
          </a:p>
          <a:p>
            <a:pPr marL="0" marR="0" indent="0" algn="just">
              <a:lnSpc>
                <a:spcPct val="115000"/>
              </a:lnSpc>
              <a:spcBef>
                <a:spcPts val="0"/>
              </a:spcBef>
              <a:spcAft>
                <a:spcPts val="600"/>
              </a:spcAft>
              <a:buNone/>
            </a:pP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vi-VN"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Trẻ được tiếp xúc với sự vật hiện tượng trong thực tiễn</a:t>
            </a:r>
            <a:r>
              <a:rPr lang="vi-VN" sz="32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để tích lũy các kinh nghiệm, để từ đó khái quát thành hiểu biết theo cách riêng của mình. Đây là dấu hiệu cơ bản của hoạt động trải nghiệm. Nó có thể huy động tính tích cực của trẻ ở các khâu của quá trình hoạt động từ lựa chọn hoạt động, xây dựng kế hoạch, đến chuẩn bị, thực hiện và đánh giá; tạo cơ hội cho trẻ được chia sẻ cảm xúc, suy nghĩ, thể hiện và khẳng định bản thân.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600"/>
              </a:spcAft>
              <a:buFont typeface="Wingdings" panose="05000000000000000000" pitchFamily="2" charset="2"/>
              <a:buChar char="q"/>
            </a:pPr>
            <a:endParaRPr lang="vi-VN"/>
          </a:p>
          <a:p>
            <a:pPr marL="0" marR="0" indent="0">
              <a:lnSpc>
                <a:spcPct val="115000"/>
              </a:lnSpc>
              <a:spcBef>
                <a:spcPts val="0"/>
              </a:spcBef>
              <a:spcAft>
                <a:spcPts val="600"/>
              </a:spcAft>
              <a:buNone/>
            </a:pPr>
            <a:endParaRPr lang="en-US" sz="32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endParaRPr lang="en-US"/>
          </a:p>
        </p:txBody>
      </p:sp>
      <p:sp>
        <p:nvSpPr>
          <p:cNvPr id="4" name="Chỗ dành sẵn cho Văn bản 3">
            <a:extLst>
              <a:ext uri="{FF2B5EF4-FFF2-40B4-BE49-F238E27FC236}">
                <a16:creationId xmlns:a16="http://schemas.microsoft.com/office/drawing/2014/main" id="{5DD2ABF9-C4C3-1FAC-7D38-006A458B8B3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3754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D1F1F0-1E79-814C-C060-504A6A4945B0}"/>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476B2457-0CE9-9B7B-EA80-905459D2B9D8}"/>
              </a:ext>
            </a:extLst>
          </p:cNvPr>
          <p:cNvSpPr>
            <a:spLocks noGrp="1"/>
          </p:cNvSpPr>
          <p:nvPr>
            <p:ph idx="1"/>
          </p:nvPr>
        </p:nvSpPr>
        <p:spPr/>
        <p:txBody>
          <a:bodyPr/>
          <a:lstStyle/>
          <a:p>
            <a:pPr marL="0" marR="0" indent="0" algn="just">
              <a:lnSpc>
                <a:spcPct val="115000"/>
              </a:lnSpc>
              <a:spcBef>
                <a:spcPts val="0"/>
              </a:spcBef>
              <a:spcAft>
                <a:spcPts val="600"/>
              </a:spcAft>
              <a:buNone/>
            </a:pP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vi-VN"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Trải nghiệm là quá trình sáng tạo</a:t>
            </a:r>
            <a:r>
              <a:rPr lang="vi-VN"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vì nó đòi hỏi trẻ phải chủ động, độc lập, sáng tạo sử dụng kiến thức, kĩ năng, kinh nghiệm đã có để giải quyết các vấn đề do tình huống thực tiễn đặt ra. Do vậy, trẻ có nhiều cơ hội để thể hiện khả năng, năng lực thực tiễn của bản thân và giáo viên cũng có thể khai thác tiềm năng tiềm ẩn của  trẻ trong quá trình trẻ tương tác với các bạn và mọi người xung quanh.</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Chỗ dành sẵn cho Văn bản 3">
            <a:extLst>
              <a:ext uri="{FF2B5EF4-FFF2-40B4-BE49-F238E27FC236}">
                <a16:creationId xmlns:a16="http://schemas.microsoft.com/office/drawing/2014/main" id="{409C8411-CCAD-61D9-1774-2CB4460FD0B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901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39A9A9-FD68-9E3D-C683-82C157E67CA7}"/>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90DDD02D-2A2F-5386-D35A-88346303E490}"/>
              </a:ext>
            </a:extLst>
          </p:cNvPr>
          <p:cNvSpPr>
            <a:spLocks noGrp="1"/>
          </p:cNvSpPr>
          <p:nvPr>
            <p:ph idx="1"/>
          </p:nvPr>
        </p:nvSpPr>
        <p:spPr/>
        <p:txBody>
          <a:bodyPr/>
          <a:lstStyle/>
          <a:p>
            <a:pPr marL="0" marR="0" indent="0" algn="just">
              <a:lnSpc>
                <a:spcPct val="115000"/>
              </a:lnSpc>
              <a:spcBef>
                <a:spcPts val="0"/>
              </a:spcBef>
              <a:spcAft>
                <a:spcPts val="600"/>
              </a:spcAft>
              <a:buNone/>
            </a:pP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 </a:t>
            </a:r>
            <a:r>
              <a:rPr lang="vi-VN"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Mục đích, nội dung của hoạt động trải nghiệm của trẻ mang tính tích hợp.</a:t>
            </a:r>
            <a:r>
              <a:rPr lang="vi-VN" sz="32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600"/>
              </a:spcAft>
              <a:buNone/>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Mục đích của hoạt động trải nghiệm mang tính tích hợp được thể hiện ở chỗ trong cùng một thời gian đồng thời thực hiện được các mục tiêu khác nhau: trẻ vừa có thể lĩnh hội kiến thức, kĩ năng, thái độ</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vừa phát triển nhận thức, tình cảm xã hội, thể chất, ngôn ngữ và nghệ thuật.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sp>
        <p:nvSpPr>
          <p:cNvPr id="4" name="Chỗ dành sẵn cho Văn bản 3">
            <a:extLst>
              <a:ext uri="{FF2B5EF4-FFF2-40B4-BE49-F238E27FC236}">
                <a16:creationId xmlns:a16="http://schemas.microsoft.com/office/drawing/2014/main" id="{903C24AB-788B-EC75-175B-9C0D2A690AB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647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511ECF-2FF6-C1D9-B55A-A895C7F631FA}"/>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74C8C7A6-5BD4-63DE-9218-7237810745B1}"/>
              </a:ext>
            </a:extLst>
          </p:cNvPr>
          <p:cNvSpPr>
            <a:spLocks noGrp="1"/>
          </p:cNvSpPr>
          <p:nvPr>
            <p:ph idx="1"/>
          </p:nvPr>
        </p:nvSpPr>
        <p:spPr>
          <a:xfrm>
            <a:off x="406400" y="832611"/>
            <a:ext cx="11379200" cy="5425909"/>
          </a:xfrm>
        </p:spPr>
        <p:txBody>
          <a:bodyPr>
            <a:normAutofit/>
          </a:bodyPr>
          <a:lstStyle/>
          <a:p>
            <a:pPr marL="0" marR="0" indent="0" algn="just">
              <a:lnSpc>
                <a:spcPct val="115000"/>
              </a:lnSpc>
              <a:spcBef>
                <a:spcPts val="0"/>
              </a:spcBef>
              <a:spcAft>
                <a:spcPts val="600"/>
              </a:spcAft>
              <a:buNone/>
            </a:pP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2.4. </a:t>
            </a:r>
            <a:r>
              <a:rPr lang="vi-VN"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hoạt động trải nghiệm của trẻ đa dạng, phong phú</a:t>
            </a:r>
            <a:r>
              <a:rPr lang="vi-VN"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600"/>
              </a:spcAft>
              <a:buNone/>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a:latin typeface="Times New Roman" panose="02020603050405020304" pitchFamily="18" charset="0"/>
                <a:ea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en-US">
                <a:latin typeface="Times New Roman" panose="02020603050405020304" pitchFamily="18" charset="0"/>
                <a:ea typeface="Times New Roman" panose="02020603050405020304" pitchFamily="18" charset="0"/>
                <a:cs typeface="Times New Roman" panose="02020603050405020304" pitchFamily="18" charset="0"/>
              </a:rPr>
              <a:t>trẻ</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có thể sử dụng các hình thức như: trò chơi, học, lao động, tham quan,  sân khấu, lễ hội, giao lưu... Sự đa dạng về hình thức cũng tạo điều kiện để thực hiện phân hóa giáo dục, giúp các trẻ em có khả năng khác nhau đều có thể học tập và đạt được các mục tiêu giáo dục phù hợp với nhu cầu, khả năng và điều kiện sống của mình.</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sp>
        <p:nvSpPr>
          <p:cNvPr id="4" name="Chỗ dành sẵn cho Văn bản 3">
            <a:extLst>
              <a:ext uri="{FF2B5EF4-FFF2-40B4-BE49-F238E27FC236}">
                <a16:creationId xmlns:a16="http://schemas.microsoft.com/office/drawing/2014/main" id="{C0240F6C-285B-4AAD-91BE-0CAF3F03A17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2643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5B011B-9A2B-AB29-C0DF-8B01F4B06D67}"/>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E105711E-7F60-FF24-D2C9-64483C632539}"/>
              </a:ext>
            </a:extLst>
          </p:cNvPr>
          <p:cNvSpPr>
            <a:spLocks noGrp="1"/>
          </p:cNvSpPr>
          <p:nvPr>
            <p:ph idx="1"/>
          </p:nvPr>
        </p:nvSpPr>
        <p:spPr/>
        <p:txBody>
          <a:bodyPr>
            <a:normAutofit/>
          </a:bodyPr>
          <a:lstStyle/>
          <a:p>
            <a:pPr marL="0" marR="0" indent="0" algn="just">
              <a:lnSpc>
                <a:spcPct val="115000"/>
              </a:lnSpc>
              <a:spcBef>
                <a:spcPts val="0"/>
              </a:spcBef>
              <a:spcAft>
                <a:spcPts val="600"/>
              </a:spcAft>
              <a:buNone/>
            </a:pP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r>
              <a:rPr lang="vi-VN"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trải nghiệm của trẻ tạo cơ hội để phối hợp, liên kết nhiều lực lượng giáo dục</a:t>
            </a:r>
            <a:r>
              <a:rPr lang="vi-VN"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600"/>
              </a:spcAft>
              <a:buNone/>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Để trẻ có môi trường, địa điểm trải nghiệm, cần liên kết nhiều lực lượng giáo dục</a:t>
            </a:r>
            <a:r>
              <a:rPr lang="en-US">
                <a:latin typeface="Times New Roman" panose="02020603050405020304" pitchFamily="18" charset="0"/>
                <a:ea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Mỗi lực lượng có tiềm năng, thế mạnh riêng. Tùy từng nội dung, tính chất của hoạt động để huy động sự tham gia của họ trực tiếp hay gián tiếp.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Qua đó,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làm tăng tính hấp dẫn, đa dạng và hiệu quả </a:t>
            </a:r>
            <a:r>
              <a:rPr lang="en-US">
                <a:latin typeface="Times New Roman" panose="02020603050405020304" pitchFamily="18" charset="0"/>
                <a:ea typeface="Times New Roman" panose="02020603050405020304" pitchFamily="18" charset="0"/>
                <a:cs typeface="Times New Roman" panose="02020603050405020304" pitchFamily="18" charset="0"/>
              </a:rPr>
              <a:t>GD</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và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thực hiện quan điểm xã hội hóa </a:t>
            </a:r>
            <a:r>
              <a:rPr lang="en-US">
                <a:latin typeface="Times New Roman" panose="02020603050405020304" pitchFamily="18" charset="0"/>
                <a:ea typeface="Times New Roman" panose="02020603050405020304" pitchFamily="18" charset="0"/>
                <a:cs typeface="Times New Roman" panose="02020603050405020304" pitchFamily="18" charset="0"/>
              </a:rPr>
              <a:t>GD</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hiện nay.</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hỗ dành sẵn cho Văn bản 3">
            <a:extLst>
              <a:ext uri="{FF2B5EF4-FFF2-40B4-BE49-F238E27FC236}">
                <a16:creationId xmlns:a16="http://schemas.microsoft.com/office/drawing/2014/main" id="{15B032C8-DEC1-BD17-2910-72D20FF82A3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097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36CE280-30EA-3F4F-8F30-8A3DA74E2D1D}"/>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DBC4D652-E6D3-639B-2EAC-6909C92ADA55}"/>
              </a:ext>
            </a:extLst>
          </p:cNvPr>
          <p:cNvSpPr>
            <a:spLocks noGrp="1"/>
          </p:cNvSpPr>
          <p:nvPr>
            <p:ph idx="1"/>
          </p:nvPr>
        </p:nvSpPr>
        <p:spPr/>
        <p:txBody>
          <a:bodyPr>
            <a:normAutofit fontScale="85000" lnSpcReduction="10000"/>
          </a:bodyPr>
          <a:lstStyle/>
          <a:p>
            <a:pPr marL="0" indent="0">
              <a:buNone/>
            </a:pPr>
            <a:r>
              <a:rPr lang="en-US">
                <a:solidFill>
                  <a:srgbClr val="FF0000"/>
                </a:solidFill>
              </a:rPr>
              <a:t>3. Quy trình hoạt động trải nghiệm của trẻ MN</a:t>
            </a:r>
          </a:p>
          <a:p>
            <a:pPr marL="0" marR="0" indent="457200" algn="just">
              <a:lnSpc>
                <a:spcPct val="115000"/>
              </a:lnSpc>
              <a:spcBef>
                <a:spcPts val="0"/>
              </a:spcBef>
              <a:spcAft>
                <a:spcPts val="600"/>
              </a:spcAft>
              <a:tabLst>
                <a:tab pos="400050" algn="l"/>
              </a:tabLs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David Kolb [54] dựa trên quá trình học tập qua trải nghiệm đã chia qui trình trải nghiệm thành 4 nhóm cơ bản, phù hợp với 4 xu hướng học tập khác nhau là:</a:t>
            </a:r>
            <a:endParaRPr lang="en-US">
              <a:solidFill>
                <a:srgbClr val="FF0000"/>
              </a:solidFill>
            </a:endParaRPr>
          </a:p>
          <a:p>
            <a:pPr marR="0" algn="just">
              <a:lnSpc>
                <a:spcPct val="115000"/>
              </a:lnSpc>
              <a:spcBef>
                <a:spcPts val="0"/>
              </a:spcBef>
              <a:spcAft>
                <a:spcPts val="600"/>
              </a:spcAft>
              <a:buFont typeface="Wingdings" panose="05000000000000000000" pitchFamily="2" charset="2"/>
              <a:buChar char="q"/>
              <a:tabLst>
                <a:tab pos="400050" algn="l"/>
              </a:tabLs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Quan sát suy ngẫm: học qua quan sát các hoạt động của người khác hay chiêm nghiệm lại mình, sau đó suy ngẫm và đúc kết kinh nghiệm;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600"/>
              </a:spcAft>
              <a:buFont typeface="Wingdings" panose="05000000000000000000" pitchFamily="2" charset="2"/>
              <a:buChar char="q"/>
              <a:tabLst>
                <a:tab pos="400050" algn="l"/>
              </a:tabLs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Khái niệm hóa: học tập qua việc xây dựng các khái niệm, tổng hợp, biện giải và phân tích;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600"/>
              </a:spcAft>
              <a:buFont typeface="Wingdings" panose="05000000000000000000" pitchFamily="2" charset="2"/>
              <a:buChar char="q"/>
              <a:tabLst>
                <a:tab pos="400050" algn="l"/>
              </a:tabLs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Kinh nghiệm thực tế: học tập qua các hoạt động, hành động cụ thể, trực tiếp;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600"/>
              </a:spcAft>
              <a:buFont typeface="Wingdings" panose="05000000000000000000" pitchFamily="2" charset="2"/>
              <a:buChar char="q"/>
              <a:tabLst>
                <a:tab pos="400050" algn="l"/>
              </a:tabLs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Thử nghiệm: học tập qua những thử nghiệm, đề xuất các phương án giải quyết vấn đề và đưa ra quyết định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sp>
        <p:nvSpPr>
          <p:cNvPr id="4" name="Chỗ dành sẵn cho Văn bản 3">
            <a:extLst>
              <a:ext uri="{FF2B5EF4-FFF2-40B4-BE49-F238E27FC236}">
                <a16:creationId xmlns:a16="http://schemas.microsoft.com/office/drawing/2014/main" id="{71A2B355-6583-FA08-00E1-BEA6AF06A58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936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4E8782-592D-A2BE-4995-9223D892EBA2}"/>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B4927715-DA03-1C74-6086-BDD220FFF611}"/>
              </a:ext>
            </a:extLst>
          </p:cNvPr>
          <p:cNvSpPr>
            <a:spLocks noGrp="1"/>
          </p:cNvSpPr>
          <p:nvPr>
            <p:ph idx="1"/>
          </p:nvPr>
        </p:nvSpPr>
        <p:spPr/>
        <p:txBody>
          <a:bodyPr/>
          <a:lstStyle/>
          <a:p>
            <a:pPr marL="0" marR="0" indent="0" algn="just">
              <a:lnSpc>
                <a:spcPct val="115000"/>
              </a:lnSpc>
              <a:spcBef>
                <a:spcPts val="0"/>
              </a:spcBef>
              <a:spcAft>
                <a:spcPts val="600"/>
              </a:spcAft>
              <a:buNone/>
            </a:pPr>
            <a:r>
              <a:rPr lang="vi-VN" sz="3200">
                <a:effectLst/>
                <a:latin typeface="Times New Roman" panose="02020603050405020304" pitchFamily="18" charset="0"/>
                <a:ea typeface="Times New Roman" panose="02020603050405020304" pitchFamily="18" charset="0"/>
              </a:rPr>
              <a:t>Tuy nhiên, theo tiếp cận dạy học chủ động thì trải nghiệm thực tế được xem là hoạt động đầu tiên trong quá trình học tập. Cách tiếp cận này hoàn toàn phù hợp với trẻ mầm non</a:t>
            </a:r>
            <a:r>
              <a:rPr lang="en-US" sz="3200">
                <a:effectLst/>
                <a:latin typeface="Times New Roman" panose="02020603050405020304" pitchFamily="18" charset="0"/>
                <a:ea typeface="Times New Roman" panose="02020603050405020304" pitchFamily="18" charset="0"/>
              </a:rPr>
              <a:t>. Gồm 4 bước:</a:t>
            </a:r>
            <a:endParaRPr lang="en-US" sz="3200" b="1" i="1">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600"/>
              </a:spcAft>
              <a:buFont typeface="Wingdings" panose="05000000000000000000" pitchFamily="2" charset="2"/>
              <a:buChar char="q"/>
            </a:pPr>
            <a:r>
              <a:rPr lang="vi-VN" sz="3200" b="1" i="1">
                <a:effectLst/>
                <a:latin typeface="Times New Roman" panose="02020603050405020304" pitchFamily="18" charset="0"/>
                <a:ea typeface="Times New Roman" panose="02020603050405020304" pitchFamily="18" charset="0"/>
                <a:cs typeface="Times New Roman" panose="02020603050405020304" pitchFamily="18" charset="0"/>
              </a:rPr>
              <a:t>Giai đoạn 1: Trải nghiệm thực tế.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Trẻ được tham gia trực tiếp vào các hoạt động do giáo viên tổ chức theo các chủ đề, các sự kiện có liên quan trực tiếp đến cuộc sống hàng ngày. Sự trải nghiệm có chất lượng cao hay thấp phụ thuộc vào mức độ tham gia của trẻ, chất lượng của tình huống cụ thể, thực tế mà chúng được trải nghiệm.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hỗ dành sẵn cho Văn bản 3">
            <a:extLst>
              <a:ext uri="{FF2B5EF4-FFF2-40B4-BE49-F238E27FC236}">
                <a16:creationId xmlns:a16="http://schemas.microsoft.com/office/drawing/2014/main" id="{20A68359-4230-31EC-890D-AE274A37CFA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996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55868"/>
          </a:xfrm>
        </p:spPr>
        <p:txBody>
          <a:bodyPr>
            <a:normAutofit fontScale="90000"/>
          </a:bodyPr>
          <a:lstStyle/>
          <a:p>
            <a:pPr algn="ctr"/>
            <a:r>
              <a:rPr lang="en-US" b="1" err="1">
                <a:solidFill>
                  <a:srgbClr val="FF0000"/>
                </a:solidFill>
              </a:rPr>
              <a:t>Giảng</a:t>
            </a:r>
            <a:r>
              <a:rPr lang="en-US" b="1">
                <a:solidFill>
                  <a:srgbClr val="FF0000"/>
                </a:solidFill>
              </a:rPr>
              <a:t> viên </a:t>
            </a:r>
            <a:r>
              <a:rPr lang="en-US" b="1" dirty="0" err="1">
                <a:solidFill>
                  <a:srgbClr val="FF0000"/>
                </a:solidFill>
              </a:rPr>
              <a:t>giảng</a:t>
            </a:r>
            <a:r>
              <a:rPr lang="en-US" b="1" dirty="0">
                <a:solidFill>
                  <a:srgbClr val="FF0000"/>
                </a:solidFill>
              </a:rPr>
              <a:t> </a:t>
            </a:r>
            <a:r>
              <a:rPr lang="en-US" b="1" dirty="0" err="1">
                <a:solidFill>
                  <a:srgbClr val="FF0000"/>
                </a:solidFill>
              </a:rPr>
              <a:t>dạy</a:t>
            </a:r>
            <a:endParaRPr lang="en-US" b="1" dirty="0">
              <a:solidFill>
                <a:srgbClr val="FF0000"/>
              </a:solidFill>
            </a:endParaRPr>
          </a:p>
        </p:txBody>
      </p:sp>
      <p:sp>
        <p:nvSpPr>
          <p:cNvPr id="4" name="Picture Placeholder 3"/>
          <p:cNvSpPr>
            <a:spLocks noGrp="1"/>
          </p:cNvSpPr>
          <p:nvPr>
            <p:ph type="pic" sz="quarter" idx="15"/>
          </p:nvPr>
        </p:nvSpPr>
        <p:spPr/>
        <p:txBody>
          <a:bodyPr/>
          <a:lstStyle/>
          <a:p>
            <a:endParaRPr lang="en-US"/>
          </a:p>
        </p:txBody>
      </p:sp>
      <p:sp>
        <p:nvSpPr>
          <p:cNvPr id="5" name="Text Placeholder 4"/>
          <p:cNvSpPr>
            <a:spLocks noGrp="1"/>
          </p:cNvSpPr>
          <p:nvPr>
            <p:ph type="body" sz="quarter" idx="16"/>
          </p:nvPr>
        </p:nvSpPr>
        <p:spPr/>
        <p:txBody>
          <a:bodyPr>
            <a:normAutofit/>
          </a:bodyPr>
          <a:lstStyle/>
          <a:p>
            <a:r>
              <a:rPr lang="en-US" dirty="0" err="1"/>
              <a:t>Họ</a:t>
            </a:r>
            <a:r>
              <a:rPr lang="en-US" dirty="0"/>
              <a:t> </a:t>
            </a:r>
            <a:r>
              <a:rPr lang="en-US" dirty="0" err="1"/>
              <a:t>và</a:t>
            </a:r>
            <a:r>
              <a:rPr lang="en-US" dirty="0"/>
              <a:t> </a:t>
            </a:r>
            <a:r>
              <a:rPr lang="en-US" dirty="0" err="1"/>
              <a:t>tên</a:t>
            </a:r>
            <a:r>
              <a:rPr lang="en-US"/>
              <a:t>: Trần Thị Hoàng Yến</a:t>
            </a:r>
            <a:endParaRPr lang="en-US" dirty="0"/>
          </a:p>
          <a:p>
            <a:r>
              <a:rPr lang="en-US" dirty="0" err="1"/>
              <a:t>Chức</a:t>
            </a:r>
            <a:r>
              <a:rPr lang="en-US" dirty="0"/>
              <a:t> </a:t>
            </a:r>
            <a:r>
              <a:rPr lang="en-US" dirty="0" err="1"/>
              <a:t>danh</a:t>
            </a:r>
            <a:r>
              <a:rPr lang="en-US" dirty="0"/>
              <a:t>, </a:t>
            </a:r>
            <a:r>
              <a:rPr lang="en-US" dirty="0" err="1"/>
              <a:t>học</a:t>
            </a:r>
            <a:r>
              <a:rPr lang="en-US" dirty="0"/>
              <a:t> </a:t>
            </a:r>
            <a:r>
              <a:rPr lang="en-US" dirty="0" err="1"/>
              <a:t>hàm</a:t>
            </a:r>
            <a:r>
              <a:rPr lang="en-US" dirty="0"/>
              <a:t>, </a:t>
            </a:r>
            <a:r>
              <a:rPr lang="en-US" dirty="0" err="1"/>
              <a:t>học</a:t>
            </a:r>
            <a:r>
              <a:rPr lang="en-US" dirty="0"/>
              <a:t> </a:t>
            </a:r>
            <a:r>
              <a:rPr lang="en-US" dirty="0" err="1"/>
              <a:t>vị</a:t>
            </a:r>
            <a:r>
              <a:rPr lang="en-US" dirty="0"/>
              <a:t>: GVC, </a:t>
            </a:r>
            <a:r>
              <a:rPr lang="en-US" dirty="0" err="1"/>
              <a:t>Tiến</a:t>
            </a:r>
            <a:r>
              <a:rPr lang="en-US" dirty="0"/>
              <a:t> </a:t>
            </a:r>
            <a:r>
              <a:rPr lang="en-US" dirty="0" err="1"/>
              <a:t>sĩ</a:t>
            </a:r>
            <a:r>
              <a:rPr lang="en-US" dirty="0"/>
              <a:t> </a:t>
            </a:r>
          </a:p>
          <a:p>
            <a:r>
              <a:rPr lang="en-US" dirty="0" err="1"/>
              <a:t>Địa</a:t>
            </a:r>
            <a:r>
              <a:rPr lang="en-US" dirty="0"/>
              <a:t> </a:t>
            </a:r>
            <a:r>
              <a:rPr lang="en-US" dirty="0" err="1"/>
              <a:t>chỉ</a:t>
            </a:r>
            <a:r>
              <a:rPr lang="en-US" dirty="0"/>
              <a:t> </a:t>
            </a:r>
            <a:r>
              <a:rPr lang="en-US" dirty="0" err="1"/>
              <a:t>liên</a:t>
            </a:r>
            <a:r>
              <a:rPr lang="en-US" dirty="0"/>
              <a:t> </a:t>
            </a:r>
            <a:r>
              <a:rPr lang="en-US" dirty="0" err="1"/>
              <a:t>hệ</a:t>
            </a:r>
            <a:r>
              <a:rPr lang="en-US" dirty="0"/>
              <a:t>: </a:t>
            </a:r>
            <a:r>
              <a:rPr lang="en-US" dirty="0" err="1"/>
              <a:t>Khoa</a:t>
            </a:r>
            <a:r>
              <a:rPr lang="en-US" dirty="0"/>
              <a:t> GDMN, </a:t>
            </a:r>
            <a:r>
              <a:rPr lang="en-US" dirty="0" err="1"/>
              <a:t>Trường</a:t>
            </a:r>
            <a:r>
              <a:rPr lang="en-US" dirty="0"/>
              <a:t> </a:t>
            </a:r>
            <a:r>
              <a:rPr lang="en-US" dirty="0" err="1"/>
              <a:t>Đại</a:t>
            </a:r>
            <a:r>
              <a:rPr lang="en-US" dirty="0"/>
              <a:t> </a:t>
            </a:r>
            <a:r>
              <a:rPr lang="en-US" dirty="0" err="1"/>
              <a:t>học</a:t>
            </a:r>
            <a:r>
              <a:rPr lang="en-US" dirty="0"/>
              <a:t> </a:t>
            </a:r>
            <a:r>
              <a:rPr lang="en-US" dirty="0" err="1"/>
              <a:t>Vinh</a:t>
            </a:r>
            <a:endParaRPr lang="en-US" dirty="0"/>
          </a:p>
          <a:p>
            <a:r>
              <a:rPr lang="en-US" dirty="0" err="1"/>
              <a:t>Điện</a:t>
            </a:r>
            <a:r>
              <a:rPr lang="en-US" dirty="0"/>
              <a:t> </a:t>
            </a:r>
            <a:r>
              <a:rPr lang="en-US" dirty="0" err="1"/>
              <a:t>thoại</a:t>
            </a:r>
            <a:r>
              <a:rPr lang="en-US"/>
              <a:t>: 0989146168       </a:t>
            </a:r>
            <a:endParaRPr lang="en-US" dirty="0"/>
          </a:p>
          <a:p>
            <a:r>
              <a:rPr lang="en-US" dirty="0"/>
              <a:t>Email</a:t>
            </a:r>
            <a:r>
              <a:rPr lang="en-US"/>
              <a:t>: yen.gdth@</a:t>
            </a:r>
            <a:r>
              <a:rPr lang="en-US" dirty="0"/>
              <a:t>gmail.com</a:t>
            </a:r>
          </a:p>
          <a:p>
            <a:endParaRPr lang="en-US" dirty="0"/>
          </a:p>
        </p:txBody>
      </p:sp>
      <p:sp>
        <p:nvSpPr>
          <p:cNvPr id="7" name="Text Placeholder 6"/>
          <p:cNvSpPr>
            <a:spLocks noGrp="1"/>
          </p:cNvSpPr>
          <p:nvPr>
            <p:ph type="body" sz="quarter" idx="18"/>
          </p:nvPr>
        </p:nvSpPr>
        <p:spPr/>
        <p:txBody>
          <a:bodyPr/>
          <a:lstStyle/>
          <a:p>
            <a:r>
              <a:rPr lang="en-US" dirty="0"/>
              <a:t>PTCT GDMN</a:t>
            </a:r>
          </a:p>
        </p:txBody>
      </p:sp>
      <p:sp>
        <p:nvSpPr>
          <p:cNvPr id="3" name="Text Placeholder 2"/>
          <p:cNvSpPr>
            <a:spLocks noGrp="1"/>
          </p:cNvSpPr>
          <p:nvPr>
            <p:ph type="body" sz="quarter" idx="17"/>
          </p:nvPr>
        </p:nvSpPr>
        <p:spPr/>
        <p:txBody>
          <a:bodyPr/>
          <a:lstStyle/>
          <a:p>
            <a:pPr marL="0" indent="0">
              <a:buNone/>
            </a:pPr>
            <a:endParaRPr lang="en-US" dirty="0"/>
          </a:p>
        </p:txBody>
      </p:sp>
      <p:sp>
        <p:nvSpPr>
          <p:cNvPr id="12" name="Chỗ dành sẵn cho Hình ảnh 11">
            <a:extLst>
              <a:ext uri="{FF2B5EF4-FFF2-40B4-BE49-F238E27FC236}">
                <a16:creationId xmlns:a16="http://schemas.microsoft.com/office/drawing/2014/main" id="{ED4C8790-2F3B-9BC6-D192-B0138233C1A9}"/>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247697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9245F7-3CFF-47A6-0E82-AE739E216B88}"/>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332E5D43-A827-7D84-913D-BD2CC6BABB33}"/>
              </a:ext>
            </a:extLst>
          </p:cNvPr>
          <p:cNvSpPr>
            <a:spLocks noGrp="1"/>
          </p:cNvSpPr>
          <p:nvPr>
            <p:ph idx="1"/>
          </p:nvPr>
        </p:nvSpPr>
        <p:spPr/>
        <p:txBody>
          <a:bodyPr/>
          <a:lstStyle/>
          <a:p>
            <a:pPr marR="0" algn="just">
              <a:lnSpc>
                <a:spcPct val="115000"/>
              </a:lnSpc>
              <a:spcBef>
                <a:spcPts val="0"/>
              </a:spcBef>
              <a:spcAft>
                <a:spcPts val="600"/>
              </a:spcAft>
              <a:buFont typeface="Wingdings" panose="05000000000000000000" pitchFamily="2" charset="2"/>
              <a:buChar char="q"/>
            </a:pPr>
            <a:r>
              <a:rPr lang="vi-VN" sz="3200" b="1" i="1">
                <a:effectLst/>
                <a:latin typeface="Times New Roman" panose="02020603050405020304" pitchFamily="18" charset="0"/>
                <a:ea typeface="Times New Roman" panose="02020603050405020304" pitchFamily="18" charset="0"/>
                <a:cs typeface="Times New Roman" panose="02020603050405020304" pitchFamily="18" charset="0"/>
              </a:rPr>
              <a:t>Giai đoạn 2: Chia sẻ kinh nghiệm</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600"/>
              </a:spcAft>
              <a:buNone/>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Kinh nghiệm thu được qua trải nghiệm của trẻ cần được chia sẻ với người khác thì mới được khắc sâu, được ghi nhận, điều chỉnh, chính xác hóa và từ đó, mới đọng lại nơi trẻ những dấu ấn cảm xúc tốt đẹp. Quá trình này sẽ tạo điều kiện để phát triển tiến trình suy nghĩ của trẻtừ cấp độ thấp (ghi nhận thông tin) đến cấp độ cao (tìm hiểu nguyên nhân mối quan hệ) và được cụ thể hóa qua việc trả lời các câu hỏi.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Chỗ dành sẵn cho Văn bản 3">
            <a:extLst>
              <a:ext uri="{FF2B5EF4-FFF2-40B4-BE49-F238E27FC236}">
                <a16:creationId xmlns:a16="http://schemas.microsoft.com/office/drawing/2014/main" id="{E9400827-542D-B577-4FB0-B3AC6BF8C16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2223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7695A0-126E-CDA5-63E5-A5CE72B8E89C}"/>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mầm non</a:t>
            </a:r>
            <a:endParaRPr lang="en-US"/>
          </a:p>
        </p:txBody>
      </p:sp>
      <p:sp>
        <p:nvSpPr>
          <p:cNvPr id="3" name="Chỗ dành sẵn cho Nội dung 2">
            <a:extLst>
              <a:ext uri="{FF2B5EF4-FFF2-40B4-BE49-F238E27FC236}">
                <a16:creationId xmlns:a16="http://schemas.microsoft.com/office/drawing/2014/main" id="{5553423E-F8F7-EE16-FC6C-1330505A9D17}"/>
              </a:ext>
            </a:extLst>
          </p:cNvPr>
          <p:cNvSpPr>
            <a:spLocks noGrp="1"/>
          </p:cNvSpPr>
          <p:nvPr>
            <p:ph idx="1"/>
          </p:nvPr>
        </p:nvSpPr>
        <p:spPr/>
        <p:txBody>
          <a:bodyPr/>
          <a:lstStyle/>
          <a:p>
            <a:pPr marR="0" algn="just">
              <a:lnSpc>
                <a:spcPct val="115000"/>
              </a:lnSpc>
              <a:spcBef>
                <a:spcPts val="0"/>
              </a:spcBef>
              <a:spcAft>
                <a:spcPts val="600"/>
              </a:spcAft>
              <a:buFont typeface="Wingdings" panose="05000000000000000000" pitchFamily="2" charset="2"/>
              <a:buChar char="q"/>
            </a:pPr>
            <a:endParaRPr lang="en-US" sz="3200" b="1" i="1">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600"/>
              </a:spcAft>
              <a:buFont typeface="Wingdings" panose="05000000000000000000" pitchFamily="2" charset="2"/>
              <a:buChar char="q"/>
            </a:pPr>
            <a:r>
              <a:rPr lang="vi-VN" sz="3200" b="1" i="1">
                <a:effectLst/>
                <a:latin typeface="Times New Roman" panose="02020603050405020304" pitchFamily="18" charset="0"/>
                <a:ea typeface="Times New Roman" panose="02020603050405020304" pitchFamily="18" charset="0"/>
                <a:cs typeface="Times New Roman" panose="02020603050405020304" pitchFamily="18" charset="0"/>
              </a:rPr>
              <a:t>Giai đoạn 3: Rút ra kinh nghiệm cho bản thân</a:t>
            </a:r>
            <a:endParaRPr lang="en-US" b="1" i="1">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600"/>
              </a:spcAft>
              <a:buNone/>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Trẻ học kiến thức và kinh nghiệm mới, tạo ra những hiểu biết mới. Những kiến thức kinh nghiệm trẻ đúc kết được dựa trên việc phân tích, đánh giá kinh nghiệm có được qua các giai đoạn trước đó.</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hỗ dành sẵn cho Văn bản 3">
            <a:extLst>
              <a:ext uri="{FF2B5EF4-FFF2-40B4-BE49-F238E27FC236}">
                <a16:creationId xmlns:a16="http://schemas.microsoft.com/office/drawing/2014/main" id="{57BA508E-53FD-55CF-AC2E-F75DC6E7E52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5860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5BFB4C-592A-173C-0849-D6F01DC17C40}"/>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2D8109D1-EB44-A64D-B8A4-ECE12EE7963C}"/>
              </a:ext>
            </a:extLst>
          </p:cNvPr>
          <p:cNvSpPr>
            <a:spLocks noGrp="1"/>
          </p:cNvSpPr>
          <p:nvPr>
            <p:ph idx="1"/>
          </p:nvPr>
        </p:nvSpPr>
        <p:spPr/>
        <p:txBody>
          <a:bodyPr/>
          <a:lstStyle/>
          <a:p>
            <a:pPr marR="0" algn="just">
              <a:lnSpc>
                <a:spcPct val="115000"/>
              </a:lnSpc>
              <a:spcBef>
                <a:spcPts val="0"/>
              </a:spcBef>
              <a:spcAft>
                <a:spcPts val="600"/>
              </a:spcAft>
              <a:buFont typeface="Wingdings" panose="05000000000000000000" pitchFamily="2" charset="2"/>
              <a:buChar char="q"/>
            </a:pPr>
            <a:endParaRPr lang="en-US" sz="3200" b="1" i="1">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600"/>
              </a:spcAft>
              <a:buFont typeface="Wingdings" panose="05000000000000000000" pitchFamily="2" charset="2"/>
              <a:buChar char="q"/>
            </a:pPr>
            <a:r>
              <a:rPr lang="vi-VN" sz="3200" b="1" i="1">
                <a:effectLst/>
                <a:latin typeface="Times New Roman" panose="02020603050405020304" pitchFamily="18" charset="0"/>
                <a:ea typeface="Times New Roman" panose="02020603050405020304" pitchFamily="18" charset="0"/>
                <a:cs typeface="Times New Roman" panose="02020603050405020304" pitchFamily="18" charset="0"/>
              </a:rPr>
              <a:t>Giai đoạn 4: Vận dụng kinh nghiệm vào cuộc sống</a:t>
            </a:r>
            <a:endParaRPr lang="en-US" sz="3200" b="1" i="1">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600"/>
              </a:spcAft>
              <a:buNone/>
            </a:pPr>
            <a:r>
              <a:rPr lang="vi-VN" sz="3200" b="1" i="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Trẻ áp dụng những kiến thức và kinh nghiệm vừa mới lĩnh hội vào các bối cảnh hoặc sự việc mới và kinh nghiệm cứ thế tạo ra, hiểu biết và kinh nghiệm của trẻ ngày càng được nâng cao.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hỗ dành sẵn cho Văn bản 3">
            <a:extLst>
              <a:ext uri="{FF2B5EF4-FFF2-40B4-BE49-F238E27FC236}">
                <a16:creationId xmlns:a16="http://schemas.microsoft.com/office/drawing/2014/main" id="{4DC5BC54-4576-FBDD-3CA5-4985D394A39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5535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9ED1EB-E0DC-741A-75DB-A0126775FFB2}"/>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206DEEA8-5E18-9B9F-282B-097D3442000F}"/>
              </a:ext>
            </a:extLst>
          </p:cNvPr>
          <p:cNvSpPr>
            <a:spLocks noGrp="1"/>
          </p:cNvSpPr>
          <p:nvPr>
            <p:ph idx="1"/>
          </p:nvPr>
        </p:nvSpPr>
        <p:spPr/>
        <p:txBody>
          <a:bodyPr/>
          <a:lstStyle/>
          <a:p>
            <a:pPr marL="0" indent="0">
              <a:buNone/>
            </a:pPr>
            <a:r>
              <a:rPr lang="en-US">
                <a:solidFill>
                  <a:srgbClr val="FF0000"/>
                </a:solidFill>
              </a:rPr>
              <a:t>3. Vai trò của trải nghiệm đối với việc GD trẻ MN</a:t>
            </a:r>
          </a:p>
          <a:p>
            <a:pPr marL="0" indent="0">
              <a:buNone/>
            </a:pPr>
            <a:r>
              <a:rPr lang="en-US">
                <a:solidFill>
                  <a:srgbClr val="FF0000"/>
                </a:solidFill>
              </a:rPr>
              <a:t>3.1. Thực hiện mục tiêu phát triển năng lực trẻ MN</a:t>
            </a:r>
          </a:p>
          <a:p>
            <a:pPr>
              <a:buFont typeface="Wingdings" panose="05000000000000000000" pitchFamily="2" charset="2"/>
              <a:buChar char="q"/>
            </a:pPr>
            <a:r>
              <a:rPr lang="en-US"/>
              <a:t>Căn cứ mục tiêu của CTGDMN: hướng đến sự phát triển toàn diện. Quá trình trải nghiệm của trẻ, các mục tiêu được thực hiện đồng bộ trong sự thống nhất: kiến thức, kĩ năng, thái độ.</a:t>
            </a:r>
          </a:p>
          <a:p>
            <a:pPr>
              <a:buFont typeface="Wingdings" panose="05000000000000000000" pitchFamily="2" charset="2"/>
              <a:buChar char="q"/>
            </a:pPr>
            <a:r>
              <a:rPr lang="en-US"/>
              <a:t>Tổ chức HĐTN cho trẻ giúp trẻ PT toàn diện và trẻ nhanh chóng, dễ dàng thích ứng cuộc sống hiện tại, làm chủ cuộc sống tương lai.</a:t>
            </a:r>
          </a:p>
          <a:p>
            <a:pPr marL="0" indent="0">
              <a:buNone/>
            </a:pPr>
            <a:endParaRPr lang="en-US"/>
          </a:p>
        </p:txBody>
      </p:sp>
      <p:sp>
        <p:nvSpPr>
          <p:cNvPr id="4" name="Chỗ dành sẵn cho Văn bản 3">
            <a:extLst>
              <a:ext uri="{FF2B5EF4-FFF2-40B4-BE49-F238E27FC236}">
                <a16:creationId xmlns:a16="http://schemas.microsoft.com/office/drawing/2014/main" id="{8479291C-96B1-C4E2-7E5B-9E12BA019CC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1924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08AC8C-FFD9-A2FA-C4F7-2430D5CC3C51}"/>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4DAE8861-78F5-CE12-D042-DBC86360B9F2}"/>
              </a:ext>
            </a:extLst>
          </p:cNvPr>
          <p:cNvSpPr>
            <a:spLocks noGrp="1"/>
          </p:cNvSpPr>
          <p:nvPr>
            <p:ph idx="1"/>
          </p:nvPr>
        </p:nvSpPr>
        <p:spPr/>
        <p:txBody>
          <a:bodyPr>
            <a:normAutofit lnSpcReduction="10000"/>
          </a:bodyPr>
          <a:lstStyle/>
          <a:p>
            <a:pPr marL="0" indent="0">
              <a:buNone/>
            </a:pPr>
            <a:r>
              <a:rPr lang="en-US">
                <a:solidFill>
                  <a:srgbClr val="FF0000"/>
                </a:solidFill>
              </a:rPr>
              <a:t>3.2. Tích hợp nội dung giáo dục trẻ MN</a:t>
            </a:r>
          </a:p>
          <a:p>
            <a:pPr>
              <a:buFont typeface="Wingdings" panose="05000000000000000000" pitchFamily="2" charset="2"/>
              <a:buChar char="q"/>
            </a:pPr>
            <a:r>
              <a:rPr lang="en-US"/>
              <a:t>Tạo ra tình huống hang ngày giúp trẻ nắm bắt nhiều kiến thức Tự nhiên – xã hội.</a:t>
            </a:r>
          </a:p>
          <a:p>
            <a:pPr>
              <a:buFont typeface="Wingdings" panose="05000000000000000000" pitchFamily="2" charset="2"/>
              <a:buChar char="q"/>
            </a:pPr>
            <a:r>
              <a:rPr lang="en-US"/>
              <a:t>Các chủ đề, dự án TN khơi gợi ý tưởng liên kế các nội dung GD như KPMTXQ, tạo hình, âm nhạc…Từ đó giúp giảm tải nội dung GD và đảm bảo phù hợp với đặc điểm nhận thức mang tính tổng hợp của trẻ.</a:t>
            </a:r>
          </a:p>
          <a:p>
            <a:pPr>
              <a:buFont typeface="Wingdings" panose="05000000000000000000" pitchFamily="2" charset="2"/>
              <a:buChar char="q"/>
            </a:pPr>
            <a:r>
              <a:rPr lang="en-US"/>
              <a:t>Việc phối hợp các hình thức hoạt động sẽ tận dụng ưu thế trong việc tích lũy kiến thức, hình thành kĩ năng, thái đô cho trẻ.</a:t>
            </a:r>
          </a:p>
        </p:txBody>
      </p:sp>
      <p:sp>
        <p:nvSpPr>
          <p:cNvPr id="4" name="Chỗ dành sẵn cho Văn bản 3">
            <a:extLst>
              <a:ext uri="{FF2B5EF4-FFF2-40B4-BE49-F238E27FC236}">
                <a16:creationId xmlns:a16="http://schemas.microsoft.com/office/drawing/2014/main" id="{2907ACC0-8294-0EB7-73D6-181A9E8B8F2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111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899422-560B-5D53-D7C6-BFDB18A938C4}"/>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416D0D21-79FD-E33B-41C6-1B0C7DF1874B}"/>
              </a:ext>
            </a:extLst>
          </p:cNvPr>
          <p:cNvSpPr>
            <a:spLocks noGrp="1"/>
          </p:cNvSpPr>
          <p:nvPr>
            <p:ph idx="1"/>
          </p:nvPr>
        </p:nvSpPr>
        <p:spPr/>
        <p:txBody>
          <a:bodyPr>
            <a:normAutofit fontScale="92500"/>
          </a:bodyPr>
          <a:lstStyle/>
          <a:p>
            <a:pPr marL="0" indent="0">
              <a:buNone/>
            </a:pPr>
            <a:r>
              <a:rPr lang="en-US">
                <a:solidFill>
                  <a:srgbClr val="FF0000"/>
                </a:solidFill>
              </a:rPr>
              <a:t>3.3. Tạo cơ hội để sử dụng các phương pháp giáo dục tích cực</a:t>
            </a:r>
          </a:p>
          <a:p>
            <a:pPr>
              <a:buFont typeface="Wingdings" panose="05000000000000000000" pitchFamily="2" charset="2"/>
              <a:buChar char="q"/>
            </a:pPr>
            <a:r>
              <a:rPr lang="en-US"/>
              <a:t>Tạo môi trường để GV sử dụng các PP giáo dục tích cực dựa trên nhận thức, cảm xúc, kinh nghiệm và kĩ năng của trẻ.</a:t>
            </a:r>
          </a:p>
          <a:p>
            <a:pPr>
              <a:buFont typeface="Wingdings" panose="05000000000000000000" pitchFamily="2" charset="2"/>
              <a:buChar char="q"/>
            </a:pPr>
            <a:r>
              <a:rPr lang="en-US"/>
              <a:t>Trẻ có cơ hội thử làm, khám phá, linh hoạt, sáng tạo qua các PP: qua chơi, qua thao tác với đối tượng, tương tác với bạn, rút kinh nghiệm, giao tiếp…</a:t>
            </a:r>
          </a:p>
          <a:p>
            <a:pPr>
              <a:buFont typeface="Wingdings" panose="05000000000000000000" pitchFamily="2" charset="2"/>
              <a:buChar char="q"/>
            </a:pPr>
            <a:r>
              <a:rPr lang="en-US"/>
              <a:t>GV hỗ trợ trẻ tạo dựng môi trường, khuyến khích trẻ tham gia chuẩn bị môi trường. GV quan sát, hỗ trợ trẻ thực hiện các nhiệm vụ đã chọn…</a:t>
            </a:r>
          </a:p>
        </p:txBody>
      </p:sp>
      <p:sp>
        <p:nvSpPr>
          <p:cNvPr id="4" name="Chỗ dành sẵn cho Văn bản 3">
            <a:extLst>
              <a:ext uri="{FF2B5EF4-FFF2-40B4-BE49-F238E27FC236}">
                <a16:creationId xmlns:a16="http://schemas.microsoft.com/office/drawing/2014/main" id="{5F5016A8-C0A4-F68F-73C9-A5F0C75AAEF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3126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569A34-8EAB-68A3-7F39-D940692A9F86}"/>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E16FE63C-33F7-8FBA-A10B-BB2DDA01E995}"/>
              </a:ext>
            </a:extLst>
          </p:cNvPr>
          <p:cNvSpPr>
            <a:spLocks noGrp="1"/>
          </p:cNvSpPr>
          <p:nvPr>
            <p:ph idx="1"/>
          </p:nvPr>
        </p:nvSpPr>
        <p:spPr/>
        <p:txBody>
          <a:bodyPr>
            <a:normAutofit lnSpcReduction="10000"/>
          </a:bodyPr>
          <a:lstStyle/>
          <a:p>
            <a:pPr marL="0" indent="0">
              <a:buNone/>
            </a:pPr>
            <a:r>
              <a:rPr lang="en-US">
                <a:solidFill>
                  <a:srgbClr val="FF0000"/>
                </a:solidFill>
              </a:rPr>
              <a:t>3.4. Phối hợp với các lực lượng GD và kết nối kinh nghiệm trẻ học được ở trường với các gia đình và cộng đồng</a:t>
            </a:r>
          </a:p>
          <a:p>
            <a:pPr>
              <a:buFont typeface="Wingdings" panose="05000000000000000000" pitchFamily="2" charset="2"/>
              <a:buChar char="q"/>
            </a:pPr>
            <a:r>
              <a:rPr lang="en-US"/>
              <a:t>HĐTN của trẻ là môi trường liên kết các lực lượng GD; tận dụng ưu thế nguồn lực này để tạo ra hiệu quả kép.</a:t>
            </a:r>
          </a:p>
          <a:p>
            <a:pPr marL="0" indent="0">
              <a:buNone/>
            </a:pPr>
            <a:r>
              <a:rPr lang="en-US"/>
              <a:t>+ Trường MN: huy động tối đa nguồn lực để đạt mục tiêu.</a:t>
            </a:r>
          </a:p>
          <a:p>
            <a:pPr marL="0" indent="0">
              <a:buNone/>
            </a:pPr>
            <a:r>
              <a:rPr lang="en-US"/>
              <a:t>+ Gia đình: hỗ trợ nhà trường thúc đẩy sự PT của con qua từng giai đoạn.</a:t>
            </a:r>
          </a:p>
          <a:p>
            <a:pPr marL="0" indent="0">
              <a:buNone/>
            </a:pPr>
            <a:r>
              <a:rPr lang="en-US"/>
              <a:t>+ Xã hội: cung cấp môi trường trải nghiệm đa dạng, giúp trẻ gắn liền học tập với thực tế (danh lam thắng cảnh, nhà máy ..)</a:t>
            </a:r>
          </a:p>
        </p:txBody>
      </p:sp>
      <p:sp>
        <p:nvSpPr>
          <p:cNvPr id="4" name="Chỗ dành sẵn cho Văn bản 3">
            <a:extLst>
              <a:ext uri="{FF2B5EF4-FFF2-40B4-BE49-F238E27FC236}">
                <a16:creationId xmlns:a16="http://schemas.microsoft.com/office/drawing/2014/main" id="{955D047A-DCB3-A4B1-CDF4-4DD49F1EF10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8457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A07021-66E5-509F-4E4B-335219A17C53}"/>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 Hoạt động trải nghiệm của trẻ ở trường MN</a:t>
            </a:r>
            <a:endParaRPr lang="en-US"/>
          </a:p>
        </p:txBody>
      </p:sp>
      <p:sp>
        <p:nvSpPr>
          <p:cNvPr id="3" name="Chỗ dành sẵn cho Nội dung 2">
            <a:extLst>
              <a:ext uri="{FF2B5EF4-FFF2-40B4-BE49-F238E27FC236}">
                <a16:creationId xmlns:a16="http://schemas.microsoft.com/office/drawing/2014/main" id="{F9CD1E23-DD6A-BD7B-2C87-66DD29A7884B}"/>
              </a:ext>
            </a:extLst>
          </p:cNvPr>
          <p:cNvSpPr>
            <a:spLocks noGrp="1"/>
          </p:cNvSpPr>
          <p:nvPr>
            <p:ph idx="1"/>
          </p:nvPr>
        </p:nvSpPr>
        <p:spPr/>
        <p:txBody>
          <a:bodyPr>
            <a:normAutofit fontScale="92500" lnSpcReduction="20000"/>
          </a:bodyPr>
          <a:lstStyle/>
          <a:p>
            <a:pPr marL="0" indent="0">
              <a:buNone/>
            </a:pPr>
            <a:r>
              <a:rPr lang="en-US">
                <a:solidFill>
                  <a:srgbClr val="FF0000"/>
                </a:solidFill>
              </a:rPr>
              <a:t>4. Các yếu tố ảnh hưởng quá trình tổ chức các HĐ GD theo hướng trải nghiệm</a:t>
            </a:r>
          </a:p>
          <a:p>
            <a:pPr marL="0" indent="0">
              <a:buNone/>
            </a:pPr>
            <a:r>
              <a:rPr lang="en-US"/>
              <a:t>HĐ trải nghiệm đòi hỏi môi trường phù hợp nhu cầu, khả năng, hứng thú của trẻ. Vì vậy GV cần nắm đặc điểm lứa tuổi, bản chất môi trường HĐ của trẻ và các tác động GD. Các yếu tố sau:</a:t>
            </a:r>
          </a:p>
          <a:p>
            <a:pPr marL="0" indent="0">
              <a:buNone/>
            </a:pPr>
            <a:r>
              <a:rPr lang="en-US"/>
              <a:t>+ Trẻ mầm non</a:t>
            </a:r>
          </a:p>
          <a:p>
            <a:pPr marL="0" indent="0">
              <a:buNone/>
            </a:pPr>
            <a:r>
              <a:rPr lang="en-US"/>
              <a:t>+ Môi trường giáo dục</a:t>
            </a:r>
          </a:p>
          <a:p>
            <a:pPr marL="0" indent="0">
              <a:buNone/>
            </a:pPr>
            <a:r>
              <a:rPr lang="en-US"/>
              <a:t>+ Nhà giáo dục</a:t>
            </a:r>
          </a:p>
          <a:p>
            <a:pPr marL="0" indent="0">
              <a:buNone/>
            </a:pPr>
            <a:endParaRPr lang="en-US"/>
          </a:p>
          <a:p>
            <a:pPr marL="0" indent="0">
              <a:buNone/>
            </a:pPr>
            <a:endParaRPr lang="en-US"/>
          </a:p>
          <a:p>
            <a:pPr marL="0" indent="0">
              <a:buNone/>
            </a:pPr>
            <a:r>
              <a:rPr lang="en-US"/>
              <a:t> </a:t>
            </a:r>
          </a:p>
        </p:txBody>
      </p:sp>
      <p:sp>
        <p:nvSpPr>
          <p:cNvPr id="4" name="Chỗ dành sẵn cho Văn bản 3">
            <a:extLst>
              <a:ext uri="{FF2B5EF4-FFF2-40B4-BE49-F238E27FC236}">
                <a16:creationId xmlns:a16="http://schemas.microsoft.com/office/drawing/2014/main" id="{F5B519BB-9C51-3090-F559-F14572B7B72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1223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07F508-533A-A500-853C-D1CA0CB428A1}"/>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35DA1B30-49A7-60CA-89D7-61AE348C46BA}"/>
              </a:ext>
            </a:extLst>
          </p:cNvPr>
          <p:cNvSpPr>
            <a:spLocks noGrp="1"/>
          </p:cNvSpPr>
          <p:nvPr>
            <p:ph idx="1"/>
          </p:nvPr>
        </p:nvSpPr>
        <p:spPr/>
        <p:txBody>
          <a:bodyPr>
            <a:normAutofit fontScale="85000" lnSpcReduction="20000"/>
          </a:bodyPr>
          <a:lstStyle/>
          <a:p>
            <a:pPr marL="0" indent="0">
              <a:buNone/>
            </a:pPr>
            <a:r>
              <a:rPr lang="en-US" b="1">
                <a:solidFill>
                  <a:srgbClr val="FF0000"/>
                </a:solidFill>
              </a:rPr>
              <a:t>4.1. Trẻ mầm non</a:t>
            </a:r>
          </a:p>
          <a:p>
            <a:pPr>
              <a:buFont typeface="Wingdings" panose="05000000000000000000" pitchFamily="2" charset="2"/>
              <a:buChar char="Ø"/>
            </a:pPr>
            <a:r>
              <a:rPr lang="en-US" i="1">
                <a:solidFill>
                  <a:srgbClr val="FF0000"/>
                </a:solidFill>
              </a:rPr>
              <a:t>Đặc điểm của trẻ từ 0 – 3 tuổi</a:t>
            </a:r>
          </a:p>
          <a:p>
            <a:pPr>
              <a:buFontTx/>
              <a:buChar char="-"/>
            </a:pPr>
            <a:r>
              <a:rPr lang="en-US"/>
              <a:t>Vận động (hiếu động, biết cầm nắm hai tay, vẽ nguệch ngoạc, nhảy theo nhạc, bắt đầu tự lập ăn uống…)</a:t>
            </a:r>
          </a:p>
          <a:p>
            <a:pPr>
              <a:buFontTx/>
              <a:buChar char="-"/>
            </a:pPr>
            <a:r>
              <a:rPr lang="en-US"/>
              <a:t>Sự phát triển các giác quan và nhu cầu nhận thức (tích cực sử dụng giác quan, ngôn ngữ/phi ngôn ngữ)</a:t>
            </a:r>
          </a:p>
          <a:p>
            <a:pPr>
              <a:buFontTx/>
              <a:buChar char="-"/>
            </a:pPr>
            <a:r>
              <a:rPr lang="en-US"/>
              <a:t>Sự phát triển về tư duy và ngôn ngữ (nói đơn giản)</a:t>
            </a:r>
          </a:p>
          <a:p>
            <a:pPr>
              <a:buFontTx/>
              <a:buChar char="-"/>
            </a:pPr>
            <a:r>
              <a:rPr lang="en-US"/>
              <a:t>Về sự phát triển tính độc lập (muốn được độc lập, sợ người lạ, biết quan sát/đánh giá người lạ, sợ bị bỏ một mình)</a:t>
            </a:r>
          </a:p>
          <a:p>
            <a:pPr>
              <a:buFontTx/>
              <a:buChar char="-"/>
            </a:pPr>
            <a:r>
              <a:rPr lang="en-US"/>
              <a:t>Về sự phát triển tình cảm và hành vi xã hội (đánh giá được giới hạn bản thân, thường làm theo ý thích của mình, trẻ thực hiện hành động theo một trật tự, chưa có kinh nghiệm ứng xử xã hội …) </a:t>
            </a:r>
          </a:p>
        </p:txBody>
      </p:sp>
      <p:sp>
        <p:nvSpPr>
          <p:cNvPr id="4" name="Chỗ dành sẵn cho Văn bản 3">
            <a:extLst>
              <a:ext uri="{FF2B5EF4-FFF2-40B4-BE49-F238E27FC236}">
                <a16:creationId xmlns:a16="http://schemas.microsoft.com/office/drawing/2014/main" id="{88B10C68-5586-7859-E1D4-8B1841AE5AA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739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AF8F995-141A-31AA-20FA-8E951CCAED1C}"/>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D1E62C06-4B38-7A7E-807C-F5B3204C3E9D}"/>
              </a:ext>
            </a:extLst>
          </p:cNvPr>
          <p:cNvSpPr>
            <a:spLocks noGrp="1"/>
          </p:cNvSpPr>
          <p:nvPr>
            <p:ph idx="1"/>
          </p:nvPr>
        </p:nvSpPr>
        <p:spPr/>
        <p:txBody>
          <a:bodyPr>
            <a:normAutofit fontScale="92500"/>
          </a:bodyPr>
          <a:lstStyle/>
          <a:p>
            <a:pPr>
              <a:buFont typeface="Wingdings" panose="05000000000000000000" pitchFamily="2" charset="2"/>
              <a:buChar char="Ø"/>
            </a:pPr>
            <a:r>
              <a:rPr lang="en-US" i="1">
                <a:solidFill>
                  <a:srgbClr val="FF0000"/>
                </a:solidFill>
              </a:rPr>
              <a:t>Đặc điểm trẻ 3 – 4 tuổi</a:t>
            </a:r>
          </a:p>
          <a:p>
            <a:pPr>
              <a:buFontTx/>
              <a:buChar char="-"/>
            </a:pPr>
            <a:r>
              <a:rPr lang="en-US"/>
              <a:t>Vận động: có thể nhảy, chạy vững vàng; vận động tinh hơn.</a:t>
            </a:r>
          </a:p>
          <a:p>
            <a:pPr>
              <a:buFontTx/>
              <a:buChar char="-"/>
            </a:pPr>
            <a:r>
              <a:rPr lang="en-US"/>
              <a:t>HĐ vui chơi xuất hiện ở dạng sơ khai</a:t>
            </a:r>
          </a:p>
          <a:p>
            <a:pPr>
              <a:buFontTx/>
              <a:buChar char="-"/>
            </a:pPr>
            <a:r>
              <a:rPr lang="en-US"/>
              <a:t>Trẻ ham học hỏi bằng kinh nghiệm (thích sờ, nếm, ngủi, nghe …), hay đặt câu hỏi, có khả năng ghi nhớ thông tin dài hạn, tư duy trực quan hành động gắn với hình ảnh, cảm xúc cụ thể.</a:t>
            </a:r>
          </a:p>
          <a:p>
            <a:pPr>
              <a:buFontTx/>
              <a:buChar char="-"/>
            </a:pPr>
            <a:r>
              <a:rPr lang="en-US"/>
              <a:t>Ngôn ngữ phát triển nhanh (từ, câu, giọng điệu)</a:t>
            </a:r>
          </a:p>
          <a:p>
            <a:pPr>
              <a:buFontTx/>
              <a:buChar char="-"/>
            </a:pPr>
            <a:r>
              <a:rPr lang="en-US"/>
              <a:t>Muốn khẳng định bản thân khi tách khỏi cha mẹ, chưa có ý thức về quy định, chuẩn mực xã hội….</a:t>
            </a:r>
          </a:p>
          <a:p>
            <a:pPr marL="0" indent="0">
              <a:buNone/>
            </a:pPr>
            <a:endParaRPr lang="en-US"/>
          </a:p>
        </p:txBody>
      </p:sp>
      <p:sp>
        <p:nvSpPr>
          <p:cNvPr id="4" name="Chỗ dành sẵn cho Văn bản 3">
            <a:extLst>
              <a:ext uri="{FF2B5EF4-FFF2-40B4-BE49-F238E27FC236}">
                <a16:creationId xmlns:a16="http://schemas.microsoft.com/office/drawing/2014/main" id="{C3D2B55C-B334-136C-ADA6-3715ADD8DE9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713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0DA526-4A58-7114-B4B6-62D53B0A9534}"/>
              </a:ext>
            </a:extLst>
          </p:cNvPr>
          <p:cNvSpPr>
            <a:spLocks noGrp="1"/>
          </p:cNvSpPr>
          <p:nvPr>
            <p:ph type="title"/>
          </p:nvPr>
        </p:nvSpPr>
        <p:spPr/>
        <p:txBody>
          <a:bodyPr/>
          <a:lstStyle/>
          <a:p>
            <a:r>
              <a:rPr lang="vi-VN"/>
              <a:t>Giới thiệu học phần</a:t>
            </a:r>
            <a:endParaRPr lang="en-US"/>
          </a:p>
        </p:txBody>
      </p:sp>
      <p:sp>
        <p:nvSpPr>
          <p:cNvPr id="3" name="Chỗ dành sẵn cho Nội dung 2">
            <a:extLst>
              <a:ext uri="{FF2B5EF4-FFF2-40B4-BE49-F238E27FC236}">
                <a16:creationId xmlns:a16="http://schemas.microsoft.com/office/drawing/2014/main" id="{1DF16745-5F5C-1A8C-361E-F824049FA279}"/>
              </a:ext>
            </a:extLst>
          </p:cNvPr>
          <p:cNvSpPr>
            <a:spLocks noGrp="1"/>
          </p:cNvSpPr>
          <p:nvPr>
            <p:ph idx="1"/>
          </p:nvPr>
        </p:nvSpPr>
        <p:spPr/>
        <p:txBody>
          <a:bodyPr/>
          <a:lstStyle/>
          <a:p>
            <a:pPr>
              <a:buFont typeface="Wingdings" panose="05000000000000000000" pitchFamily="2" charset="2"/>
              <a:buChar char="§"/>
            </a:pPr>
            <a:r>
              <a:rPr lang="vi-VN"/>
              <a:t>Mã học phần: </a:t>
            </a:r>
            <a:r>
              <a:rPr lang="en-US"/>
              <a:t>EDU 31045</a:t>
            </a:r>
          </a:p>
          <a:p>
            <a:pPr>
              <a:buFont typeface="Wingdings" panose="05000000000000000000" pitchFamily="2" charset="2"/>
              <a:buChar char="§"/>
            </a:pPr>
            <a:r>
              <a:rPr lang="en-US"/>
              <a:t>Khối kiến thức: Chuyên ngành, tự chọn</a:t>
            </a:r>
          </a:p>
          <a:p>
            <a:pPr>
              <a:buFont typeface="Wingdings" panose="05000000000000000000" pitchFamily="2" charset="2"/>
              <a:buChar char="§"/>
            </a:pPr>
            <a:r>
              <a:rPr lang="en-US"/>
              <a:t>Số tín chỉ: 03</a:t>
            </a:r>
          </a:p>
          <a:p>
            <a:pPr marL="0" indent="0">
              <a:buNone/>
            </a:pPr>
            <a:endParaRPr lang="en-US"/>
          </a:p>
        </p:txBody>
      </p:sp>
      <p:sp>
        <p:nvSpPr>
          <p:cNvPr id="4" name="Chỗ dành sẵn cho Văn bản 3">
            <a:extLst>
              <a:ext uri="{FF2B5EF4-FFF2-40B4-BE49-F238E27FC236}">
                <a16:creationId xmlns:a16="http://schemas.microsoft.com/office/drawing/2014/main" id="{BAF9C723-58B0-ADDB-9AB8-1D036B35994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4055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3B44984-30EE-FE59-8BE0-02216362AA0D}"/>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778D7174-9748-E21B-8874-DBB9EC0DEA24}"/>
              </a:ext>
            </a:extLst>
          </p:cNvPr>
          <p:cNvSpPr>
            <a:spLocks noGrp="1"/>
          </p:cNvSpPr>
          <p:nvPr>
            <p:ph idx="1"/>
          </p:nvPr>
        </p:nvSpPr>
        <p:spPr/>
        <p:txBody>
          <a:bodyPr>
            <a:normAutofit lnSpcReduction="10000"/>
          </a:bodyPr>
          <a:lstStyle/>
          <a:p>
            <a:pPr>
              <a:buFont typeface="Wingdings" panose="05000000000000000000" pitchFamily="2" charset="2"/>
              <a:buChar char="Ø"/>
            </a:pPr>
            <a:r>
              <a:rPr lang="en-US" i="1">
                <a:solidFill>
                  <a:srgbClr val="FF0000"/>
                </a:solidFill>
              </a:rPr>
              <a:t>Đặc điểm trẻ 4 – 5 tuổi</a:t>
            </a:r>
          </a:p>
          <a:p>
            <a:pPr>
              <a:buFontTx/>
              <a:buChar char="-"/>
            </a:pPr>
            <a:r>
              <a:rPr lang="en-US"/>
              <a:t>KN vận động tinh, thô tốt để tự phục vụ</a:t>
            </a:r>
          </a:p>
          <a:p>
            <a:pPr>
              <a:buFontTx/>
              <a:buChar char="-"/>
            </a:pPr>
            <a:r>
              <a:rPr lang="en-US"/>
              <a:t>HĐ vui chơi phát triển mức hoàn thiện.</a:t>
            </a:r>
          </a:p>
          <a:p>
            <a:pPr>
              <a:buFontTx/>
              <a:buChar char="-"/>
            </a:pPr>
            <a:r>
              <a:rPr lang="en-US"/>
              <a:t>KN quan sát chi tiết hơn; chú ý có chủ định; tập trung làm việc trong thời gian dài; bắt đầu tư duy trừu tượng; trí tưởng tượng phong phú.</a:t>
            </a:r>
          </a:p>
          <a:p>
            <a:pPr>
              <a:buFontTx/>
              <a:buChar char="-"/>
            </a:pPr>
            <a:r>
              <a:rPr lang="en-US"/>
              <a:t>Ngôn ngữ tốt hơn nhưng vẫn gắn với trực quan sự vật; </a:t>
            </a:r>
          </a:p>
          <a:p>
            <a:pPr>
              <a:buFontTx/>
              <a:buChar char="-"/>
            </a:pPr>
            <a:r>
              <a:rPr lang="en-US"/>
              <a:t>Quan hệ rộng hơn với các bạn khi chơi, hiểu được hành vi của mình đưa lại lợi ích cho người khác …</a:t>
            </a:r>
          </a:p>
          <a:p>
            <a:pPr>
              <a:buFontTx/>
              <a:buChar char="-"/>
            </a:pPr>
            <a:endParaRPr lang="en-US" i="1">
              <a:solidFill>
                <a:srgbClr val="FF0000"/>
              </a:solidFill>
            </a:endParaRPr>
          </a:p>
          <a:p>
            <a:pPr>
              <a:buFont typeface="Wingdings" panose="05000000000000000000" pitchFamily="2" charset="2"/>
              <a:buChar char="Ø"/>
            </a:pPr>
            <a:endParaRPr lang="en-US"/>
          </a:p>
        </p:txBody>
      </p:sp>
      <p:sp>
        <p:nvSpPr>
          <p:cNvPr id="4" name="Chỗ dành sẵn cho Văn bản 3">
            <a:extLst>
              <a:ext uri="{FF2B5EF4-FFF2-40B4-BE49-F238E27FC236}">
                <a16:creationId xmlns:a16="http://schemas.microsoft.com/office/drawing/2014/main" id="{2E351F27-ED44-83D4-353B-4095992F712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6799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1115D82-3175-629F-43D2-B733446DF748}"/>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57531165-A907-1FB2-E17C-0D73F14C3B72}"/>
              </a:ext>
            </a:extLst>
          </p:cNvPr>
          <p:cNvSpPr>
            <a:spLocks noGrp="1"/>
          </p:cNvSpPr>
          <p:nvPr>
            <p:ph idx="1"/>
          </p:nvPr>
        </p:nvSpPr>
        <p:spPr/>
        <p:txBody>
          <a:bodyPr>
            <a:normAutofit fontScale="32500" lnSpcReduction="20000"/>
          </a:bodyPr>
          <a:lstStyle/>
          <a:p>
            <a:pPr>
              <a:buFont typeface="Wingdings" panose="05000000000000000000" pitchFamily="2" charset="2"/>
              <a:buChar char="Ø"/>
            </a:pPr>
            <a:r>
              <a:rPr lang="en-US" sz="8000" i="1">
                <a:solidFill>
                  <a:srgbClr val="FF0000"/>
                </a:solidFill>
              </a:rPr>
              <a:t>Đặc điểm trẻ 5 – 6 tuổi</a:t>
            </a:r>
          </a:p>
          <a:p>
            <a:pPr>
              <a:buFontTx/>
              <a:buChar char="-"/>
            </a:pPr>
            <a:r>
              <a:rPr lang="en-US" sz="8000"/>
              <a:t>KN vận động tốt; độc lập thực hiện các vận động;</a:t>
            </a:r>
          </a:p>
          <a:p>
            <a:pPr>
              <a:buFontTx/>
              <a:buChar char="-"/>
            </a:pPr>
            <a:r>
              <a:rPr lang="en-US" sz="8000"/>
              <a:t>Bên cạnh HĐVC, yếu tố HĐ học tập bắt đầu nảy sinh;</a:t>
            </a:r>
          </a:p>
          <a:p>
            <a:pPr>
              <a:buFontTx/>
              <a:buChar char="-"/>
            </a:pPr>
            <a:r>
              <a:rPr lang="en-US" sz="8000"/>
              <a:t>KN chú ý phát triển, trẻ phân phối chú ý 2 – 3 đối tượng cùng thời điểm; </a:t>
            </a:r>
          </a:p>
          <a:p>
            <a:pPr>
              <a:buFontTx/>
              <a:buChar char="-"/>
            </a:pPr>
            <a:r>
              <a:rPr lang="en-US" sz="8000"/>
              <a:t>Tư duy phát triển mạnh mẽ, phân tích, tổng hợp, so sánh …</a:t>
            </a:r>
          </a:p>
          <a:p>
            <a:pPr>
              <a:buFontTx/>
              <a:buChar char="-"/>
            </a:pPr>
            <a:r>
              <a:rPr lang="en-US" sz="8000"/>
              <a:t>Ngôn ngữ là công cụ chính để học tập; tự tin, mạch lạc …</a:t>
            </a:r>
          </a:p>
          <a:p>
            <a:pPr>
              <a:buFontTx/>
              <a:buChar char="-"/>
            </a:pPr>
            <a:r>
              <a:rPr lang="en-US" sz="8000"/>
              <a:t>Làm chủ hành vi bản thân; có ý thức hoàn thành công việc được giao; </a:t>
            </a:r>
          </a:p>
          <a:p>
            <a:pPr>
              <a:buFontTx/>
              <a:buChar char="-"/>
            </a:pPr>
            <a:r>
              <a:rPr lang="en-US" sz="8000"/>
              <a:t>Biết đánh giá về thành công/thất bại của bản than; học cách điều chỉnh hành vi phù hợp quy tắc xã hội.</a:t>
            </a:r>
          </a:p>
          <a:p>
            <a:pPr>
              <a:buFontTx/>
              <a:buChar char="-"/>
            </a:pPr>
            <a:endParaRPr lang="en-US" sz="6500"/>
          </a:p>
          <a:p>
            <a:pPr>
              <a:buFontTx/>
              <a:buChar char="-"/>
            </a:pPr>
            <a:endParaRPr lang="en-US"/>
          </a:p>
          <a:p>
            <a:pPr marL="0" indent="0">
              <a:buNone/>
            </a:pPr>
            <a:endParaRPr lang="en-US"/>
          </a:p>
          <a:p>
            <a:pPr marL="0" indent="0">
              <a:buNone/>
            </a:pPr>
            <a:br>
              <a:rPr lang="en-US"/>
            </a:br>
            <a:endParaRPr lang="en-US"/>
          </a:p>
          <a:p>
            <a:pPr>
              <a:buFont typeface="Wingdings" panose="05000000000000000000" pitchFamily="2" charset="2"/>
              <a:buChar char="Ø"/>
            </a:pPr>
            <a:endParaRPr lang="en-US"/>
          </a:p>
        </p:txBody>
      </p:sp>
      <p:sp>
        <p:nvSpPr>
          <p:cNvPr id="4" name="Chỗ dành sẵn cho Văn bản 3">
            <a:extLst>
              <a:ext uri="{FF2B5EF4-FFF2-40B4-BE49-F238E27FC236}">
                <a16:creationId xmlns:a16="http://schemas.microsoft.com/office/drawing/2014/main" id="{BF282D03-1982-0164-A145-D85D1695D1C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2798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F6FA1B-6546-5C89-AE08-60EC65FBB179}"/>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8E568793-BC04-227F-9323-CDEA28AC17B1}"/>
              </a:ext>
            </a:extLst>
          </p:cNvPr>
          <p:cNvSpPr>
            <a:spLocks noGrp="1"/>
          </p:cNvSpPr>
          <p:nvPr>
            <p:ph idx="1"/>
          </p:nvPr>
        </p:nvSpPr>
        <p:spPr/>
        <p:txBody>
          <a:bodyPr>
            <a:normAutofit fontScale="92500" lnSpcReduction="10000"/>
          </a:bodyPr>
          <a:lstStyle/>
          <a:p>
            <a:pPr marL="0" indent="0">
              <a:buNone/>
            </a:pPr>
            <a:r>
              <a:rPr lang="en-US" i="1">
                <a:solidFill>
                  <a:srgbClr val="FF0000"/>
                </a:solidFill>
              </a:rPr>
              <a:t>4.2. Môi trường giáo dục</a:t>
            </a:r>
          </a:p>
          <a:p>
            <a:pPr marL="0" indent="0">
              <a:buNone/>
            </a:pPr>
            <a:r>
              <a:rPr lang="en-US"/>
              <a:t>Môi trường HĐ trải nghiệm: yếu tố tự nhiên, xã hội. Phụ thuộc hoạt động chủ đạo của trẻ.</a:t>
            </a:r>
          </a:p>
          <a:p>
            <a:pPr>
              <a:buFontTx/>
              <a:buChar char="-"/>
            </a:pPr>
            <a:r>
              <a:rPr lang="en-US"/>
              <a:t>MT GD trẻ dưới 1 tuổi: HĐ chủ đạo là giao lưu cảm xúc nên phụ thuộc thái độ, hành vi, cảm xúc của người lớn. Vậy cần đa dạng cách thức tương tác với trẻ.</a:t>
            </a:r>
          </a:p>
          <a:p>
            <a:pPr>
              <a:buFontTx/>
              <a:buChar char="-"/>
            </a:pPr>
            <a:r>
              <a:rPr lang="en-US"/>
              <a:t>MT GD trẻ 1 – 3 tuổi: HĐ chủ đạo là HĐ với đồ vật. MT HĐ trải nghiệm chính là đồ vật (chú ý kích thước, màu sắc, chất liệu …)</a:t>
            </a:r>
          </a:p>
          <a:p>
            <a:pPr>
              <a:buFontTx/>
              <a:buChar char="-"/>
            </a:pPr>
            <a:r>
              <a:rPr lang="en-US"/>
              <a:t>MT GD trẻ 3 – 6 tuổi: HĐ chủ đạo là HĐ chơi. MT trải nghiệm gồm MT vật chất và xã hội (trẻ chơi và giao lưu theo nhóm …).</a:t>
            </a:r>
          </a:p>
          <a:p>
            <a:pPr>
              <a:buFontTx/>
              <a:buChar char="-"/>
            </a:pPr>
            <a:endParaRPr lang="en-US"/>
          </a:p>
          <a:p>
            <a:pPr marL="0" indent="0">
              <a:buNone/>
            </a:pPr>
            <a:endParaRPr lang="en-US" i="1">
              <a:solidFill>
                <a:srgbClr val="FF0000"/>
              </a:solidFill>
            </a:endParaRPr>
          </a:p>
        </p:txBody>
      </p:sp>
      <p:sp>
        <p:nvSpPr>
          <p:cNvPr id="4" name="Chỗ dành sẵn cho Văn bản 3">
            <a:extLst>
              <a:ext uri="{FF2B5EF4-FFF2-40B4-BE49-F238E27FC236}">
                <a16:creationId xmlns:a16="http://schemas.microsoft.com/office/drawing/2014/main" id="{FC5BDDE9-73E1-C265-D0FF-C08E6449A72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9372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7DBB77-21ED-854E-F842-A7AD9F3B996A}"/>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E2E6884B-E7AD-CB5E-F268-983A8BC9E12C}"/>
              </a:ext>
            </a:extLst>
          </p:cNvPr>
          <p:cNvSpPr>
            <a:spLocks noGrp="1"/>
          </p:cNvSpPr>
          <p:nvPr>
            <p:ph idx="1"/>
          </p:nvPr>
        </p:nvSpPr>
        <p:spPr/>
        <p:txBody>
          <a:bodyPr/>
          <a:lstStyle/>
          <a:p>
            <a:pPr marL="0" indent="0">
              <a:buNone/>
            </a:pPr>
            <a:r>
              <a:rPr lang="en-US" i="1">
                <a:solidFill>
                  <a:srgbClr val="FF0000"/>
                </a:solidFill>
              </a:rPr>
              <a:t>4.3. Nhà giáo dục</a:t>
            </a:r>
          </a:p>
          <a:p>
            <a:pPr>
              <a:buFont typeface="Wingdings" panose="05000000000000000000" pitchFamily="2" charset="2"/>
              <a:buChar char="q"/>
            </a:pPr>
            <a:r>
              <a:rPr lang="en-US"/>
              <a:t>Thiết kế các HĐ giáo dục theo hướng TN phù hợp với nhu cầu, hứng thú, khả năng của trẻ …</a:t>
            </a:r>
          </a:p>
          <a:p>
            <a:pPr>
              <a:buFont typeface="Wingdings" panose="05000000000000000000" pitchFamily="2" charset="2"/>
              <a:buChar char="q"/>
            </a:pPr>
            <a:r>
              <a:rPr lang="en-US"/>
              <a:t>Chuẩn bị môi trường phù hợp, cuốn hút trẻ tích cực tham gia với khả năng độc lập cao nhất. MT vật chất phong phú, đa dạng.</a:t>
            </a:r>
          </a:p>
          <a:p>
            <a:pPr>
              <a:buFont typeface="Wingdings" panose="05000000000000000000" pitchFamily="2" charset="2"/>
              <a:buChar char="q"/>
            </a:pPr>
            <a:r>
              <a:rPr lang="en-US"/>
              <a:t>Tổ chức HĐ GD đảm bảo cho tất cả trẻ tham gia tích cực, tương tác với các đối tượng khác. GV quan sát trẻ, định hướng hành vi, hỗ trợ cho trẻ …</a:t>
            </a:r>
          </a:p>
        </p:txBody>
      </p:sp>
      <p:sp>
        <p:nvSpPr>
          <p:cNvPr id="4" name="Chỗ dành sẵn cho Văn bản 3">
            <a:extLst>
              <a:ext uri="{FF2B5EF4-FFF2-40B4-BE49-F238E27FC236}">
                <a16:creationId xmlns:a16="http://schemas.microsoft.com/office/drawing/2014/main" id="{3BD253C3-41D4-6EED-0008-7C9FC952BF2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860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8E8E85-43D4-A93F-5372-99569F7E9AF9}"/>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CB275D64-E47C-AF47-7208-D700744D8C82}"/>
              </a:ext>
            </a:extLst>
          </p:cNvPr>
          <p:cNvSpPr>
            <a:spLocks noGrp="1"/>
          </p:cNvSpPr>
          <p:nvPr>
            <p:ph idx="1"/>
          </p:nvPr>
        </p:nvSpPr>
        <p:spPr/>
        <p:txBody>
          <a:bodyPr/>
          <a:lstStyle/>
          <a:p>
            <a:pPr marL="0" indent="0">
              <a:buNone/>
            </a:pPr>
            <a:r>
              <a:rPr lang="en-US" b="1">
                <a:solidFill>
                  <a:srgbClr val="FF0000"/>
                </a:solidFill>
              </a:rPr>
              <a:t>5. Các hình thức hoạt động giáo dục trẻ ở trường MN</a:t>
            </a:r>
          </a:p>
          <a:p>
            <a:pPr marL="0" indent="0">
              <a:buNone/>
            </a:pPr>
            <a:r>
              <a:rPr lang="en-US" i="1">
                <a:solidFill>
                  <a:srgbClr val="FF0000"/>
                </a:solidFill>
              </a:rPr>
              <a:t>5.1. Hoạt động chơi </a:t>
            </a:r>
            <a:endParaRPr lang="en-US"/>
          </a:p>
          <a:p>
            <a:pPr>
              <a:buFont typeface="Wingdings" panose="05000000000000000000" pitchFamily="2" charset="2"/>
              <a:buChar char="q"/>
            </a:pPr>
            <a:r>
              <a:rPr lang="en-US"/>
              <a:t> Phù hợp với đặc điểm tâm lý và là HĐ chủ đạo, trẻ hứng thú </a:t>
            </a:r>
          </a:p>
          <a:p>
            <a:pPr>
              <a:buFont typeface="Wingdings" panose="05000000000000000000" pitchFamily="2" charset="2"/>
              <a:buChar char="q"/>
            </a:pPr>
            <a:r>
              <a:rPr lang="en-US"/>
              <a:t> Trò chơi giúp phát triển toàn diện cho trẻ (TC đóng vai theo chủ đề, TC đóng kịch; TC học tập; TC vận động; TC sáng tạo)</a:t>
            </a:r>
          </a:p>
          <a:p>
            <a:pPr marL="0" indent="0">
              <a:buNone/>
            </a:pPr>
            <a:endParaRPr lang="en-US"/>
          </a:p>
          <a:p>
            <a:pPr marL="0" indent="0">
              <a:buNone/>
            </a:pPr>
            <a:endParaRPr lang="en-US"/>
          </a:p>
          <a:p>
            <a:pPr marL="0" indent="0">
              <a:buNone/>
            </a:pPr>
            <a:endParaRPr lang="en-US"/>
          </a:p>
          <a:p>
            <a:pPr marL="0" indent="0">
              <a:buNone/>
            </a:pPr>
            <a:endParaRPr lang="en-US"/>
          </a:p>
        </p:txBody>
      </p:sp>
      <p:sp>
        <p:nvSpPr>
          <p:cNvPr id="4" name="Chỗ dành sẵn cho Văn bản 3">
            <a:extLst>
              <a:ext uri="{FF2B5EF4-FFF2-40B4-BE49-F238E27FC236}">
                <a16:creationId xmlns:a16="http://schemas.microsoft.com/office/drawing/2014/main" id="{DA595E42-3FAF-FE2F-020D-9D166F193AD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111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173694A-3517-7E48-8F92-297511994BDE}"/>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F4F8C964-D18E-F0ED-81ED-21161D0BB93F}"/>
              </a:ext>
            </a:extLst>
          </p:cNvPr>
          <p:cNvSpPr>
            <a:spLocks noGrp="1"/>
          </p:cNvSpPr>
          <p:nvPr>
            <p:ph idx="1"/>
          </p:nvPr>
        </p:nvSpPr>
        <p:spPr/>
        <p:txBody>
          <a:bodyPr>
            <a:normAutofit lnSpcReduction="10000"/>
          </a:bodyPr>
          <a:lstStyle/>
          <a:p>
            <a:pPr marL="0" indent="0">
              <a:buNone/>
            </a:pPr>
            <a:r>
              <a:rPr lang="en-US" i="1">
                <a:solidFill>
                  <a:srgbClr val="FF0000"/>
                </a:solidFill>
              </a:rPr>
              <a:t>5.2. Hoạt động học</a:t>
            </a:r>
          </a:p>
          <a:p>
            <a:pPr>
              <a:buFontTx/>
              <a:buChar char="-"/>
            </a:pPr>
            <a:r>
              <a:rPr lang="en-US"/>
              <a:t>Trẻ được trải nghiệm việc khám phá kiến thức TN, XH, nghệ thuật;</a:t>
            </a:r>
          </a:p>
          <a:p>
            <a:pPr>
              <a:buFontTx/>
              <a:buChar char="-"/>
            </a:pPr>
            <a:r>
              <a:rPr lang="en-US"/>
              <a:t>HĐ học được tổ chức dưới hình thức tích hợp mục tiêu, nội dung GD và gắn bó chặt chẽ với thực tiễn sẽ tạo điều kiện cho trẻ sử dụng kiến thức, kĩ năng vào thực tiễn.</a:t>
            </a:r>
          </a:p>
          <a:p>
            <a:pPr>
              <a:buFontTx/>
              <a:buChar char="-"/>
            </a:pPr>
            <a:r>
              <a:rPr lang="en-US"/>
              <a:t>Phương tiện HĐ học là môi trường thực tiễn. Trẻ tham gia việc sử dụng đồng thời tạo ra phương tiện cho HĐ.</a:t>
            </a:r>
          </a:p>
          <a:p>
            <a:pPr>
              <a:buFontTx/>
              <a:buChar char="-"/>
            </a:pPr>
            <a:r>
              <a:rPr lang="en-US"/>
              <a:t>Mối quan hệ giữa cô và trẻ là cơ sở để GV điều chỉnh hoạt động phù hợp với hứng thú, khả năng của trẻ.</a:t>
            </a:r>
          </a:p>
        </p:txBody>
      </p:sp>
      <p:sp>
        <p:nvSpPr>
          <p:cNvPr id="4" name="Chỗ dành sẵn cho Văn bản 3">
            <a:extLst>
              <a:ext uri="{FF2B5EF4-FFF2-40B4-BE49-F238E27FC236}">
                <a16:creationId xmlns:a16="http://schemas.microsoft.com/office/drawing/2014/main" id="{ECF20CA3-1962-8E2E-BB72-599B073CB92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839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94936A-89D1-1484-E129-6078BF0E76FB}"/>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72E2395B-1289-87FE-8FA2-30D160922192}"/>
              </a:ext>
            </a:extLst>
          </p:cNvPr>
          <p:cNvSpPr>
            <a:spLocks noGrp="1"/>
          </p:cNvSpPr>
          <p:nvPr>
            <p:ph idx="1"/>
          </p:nvPr>
        </p:nvSpPr>
        <p:spPr/>
        <p:txBody>
          <a:bodyPr/>
          <a:lstStyle/>
          <a:p>
            <a:pPr marL="0" indent="0">
              <a:buNone/>
            </a:pPr>
            <a:r>
              <a:rPr lang="en-US" b="1">
                <a:solidFill>
                  <a:srgbClr val="FF0000"/>
                </a:solidFill>
              </a:rPr>
              <a:t>5.3. Hoạt động lao động</a:t>
            </a:r>
          </a:p>
          <a:p>
            <a:pPr>
              <a:buFont typeface="Wingdings" panose="05000000000000000000" pitchFamily="2" charset="2"/>
              <a:buChar char="q"/>
            </a:pPr>
            <a:r>
              <a:rPr lang="en-US"/>
              <a:t>Trẻ được tích lũy kinh nghiệm qua sử dụng các công cụ, cách thức lao động, tương tác với MT tự nhiên, xã hội; khám phá thay đổi môi trường.</a:t>
            </a:r>
          </a:p>
          <a:p>
            <a:pPr>
              <a:buFont typeface="Wingdings" panose="05000000000000000000" pitchFamily="2" charset="2"/>
              <a:buChar char="q"/>
            </a:pPr>
            <a:r>
              <a:rPr lang="en-US"/>
              <a:t>Phẩm chất người LĐ sẽ được hình thành qua LĐ qua các hình thức LĐ tập thể, nhóm, cá nhân …</a:t>
            </a:r>
          </a:p>
          <a:p>
            <a:pPr>
              <a:buFont typeface="Wingdings" panose="05000000000000000000" pitchFamily="2" charset="2"/>
              <a:buChar char="q"/>
            </a:pPr>
            <a:r>
              <a:rPr lang="en-US"/>
              <a:t>Thái độ của trẻ với quá trình LĐ bộc lộ, trẻ trân trọng kết quả LĐ.</a:t>
            </a:r>
          </a:p>
          <a:p>
            <a:pPr>
              <a:buFontTx/>
              <a:buChar char="-"/>
            </a:pPr>
            <a:endParaRPr lang="en-US"/>
          </a:p>
          <a:p>
            <a:pPr>
              <a:buFontTx/>
              <a:buChar char="-"/>
            </a:pPr>
            <a:endParaRPr lang="en-US"/>
          </a:p>
          <a:p>
            <a:pPr>
              <a:buFontTx/>
              <a:buChar char="-"/>
            </a:pPr>
            <a:endParaRPr lang="en-US" b="1">
              <a:solidFill>
                <a:srgbClr val="FF0000"/>
              </a:solidFill>
            </a:endParaRPr>
          </a:p>
          <a:p>
            <a:pPr marL="0" indent="0">
              <a:buNone/>
            </a:pPr>
            <a:endParaRPr lang="en-US"/>
          </a:p>
        </p:txBody>
      </p:sp>
      <p:sp>
        <p:nvSpPr>
          <p:cNvPr id="4" name="Chỗ dành sẵn cho Văn bản 3">
            <a:extLst>
              <a:ext uri="{FF2B5EF4-FFF2-40B4-BE49-F238E27FC236}">
                <a16:creationId xmlns:a16="http://schemas.microsoft.com/office/drawing/2014/main" id="{90D754E4-BF67-0CE3-7E7A-F1A15C087B2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913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73D997-E185-0EDA-F6E2-5CE740459DA3}"/>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27FDDC4E-8977-EE6D-215C-642772920178}"/>
              </a:ext>
            </a:extLst>
          </p:cNvPr>
          <p:cNvSpPr>
            <a:spLocks noGrp="1"/>
          </p:cNvSpPr>
          <p:nvPr>
            <p:ph idx="1"/>
          </p:nvPr>
        </p:nvSpPr>
        <p:spPr/>
        <p:txBody>
          <a:bodyPr/>
          <a:lstStyle/>
          <a:p>
            <a:pPr marL="0" indent="0">
              <a:buNone/>
            </a:pPr>
            <a:r>
              <a:rPr lang="en-US">
                <a:solidFill>
                  <a:srgbClr val="FF0000"/>
                </a:solidFill>
              </a:rPr>
              <a:t>5.4. Hoạt động tham quan</a:t>
            </a:r>
          </a:p>
          <a:p>
            <a:pPr>
              <a:buFontTx/>
              <a:buChar char="-"/>
            </a:pPr>
            <a:r>
              <a:rPr lang="en-US"/>
              <a:t>HĐ này thu hút sự chú ý của trẻ. Trẻ được phá triển óc quan sát chú ý, hứng thú KPMTXQ; giúp trẻ phát triển cảm xúc thẩm mĩ;</a:t>
            </a:r>
          </a:p>
          <a:p>
            <a:pPr>
              <a:buFontTx/>
              <a:buChar char="-"/>
            </a:pPr>
            <a:r>
              <a:rPr lang="en-US"/>
              <a:t>Trẻ được quan sát HĐ lao động nên kiến thức, kinh nghiệm và cảm xúc tích cực đối với người LĐ và sản phẩm LĐ.</a:t>
            </a:r>
          </a:p>
          <a:p>
            <a:pPr>
              <a:buFontTx/>
              <a:buChar char="-"/>
            </a:pPr>
            <a:r>
              <a:rPr lang="en-US"/>
              <a:t>Tham quan giúp trẻ mở rộng môi trường văn hóa xã hội (lễ hội, phong tục, tập quán …)</a:t>
            </a:r>
          </a:p>
        </p:txBody>
      </p:sp>
      <p:sp>
        <p:nvSpPr>
          <p:cNvPr id="4" name="Chỗ dành sẵn cho Văn bản 3">
            <a:extLst>
              <a:ext uri="{FF2B5EF4-FFF2-40B4-BE49-F238E27FC236}">
                <a16:creationId xmlns:a16="http://schemas.microsoft.com/office/drawing/2014/main" id="{AADE0283-B624-BF9E-1EC3-C35C687CF33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5869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BFA6B9-6774-A818-800D-0183931ABAE0}"/>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44769736-B602-C4E9-E25F-0E019D813881}"/>
              </a:ext>
            </a:extLst>
          </p:cNvPr>
          <p:cNvSpPr>
            <a:spLocks noGrp="1"/>
          </p:cNvSpPr>
          <p:nvPr>
            <p:ph idx="1"/>
          </p:nvPr>
        </p:nvSpPr>
        <p:spPr/>
        <p:txBody>
          <a:bodyPr/>
          <a:lstStyle/>
          <a:p>
            <a:pPr marL="0" indent="0">
              <a:buNone/>
            </a:pPr>
            <a:r>
              <a:rPr lang="en-US">
                <a:solidFill>
                  <a:srgbClr val="FF0000"/>
                </a:solidFill>
              </a:rPr>
              <a:t>5.5. Hoạt động lễ hội</a:t>
            </a:r>
          </a:p>
          <a:p>
            <a:pPr>
              <a:buFontTx/>
              <a:buChar char="-"/>
            </a:pPr>
            <a:r>
              <a:rPr lang="en-US"/>
              <a:t>Trẻ được trải nghiệm qua các cung bậc cảm xúc từ HĐ lễ hội</a:t>
            </a:r>
          </a:p>
          <a:p>
            <a:pPr>
              <a:buFontTx/>
              <a:buChar char="-"/>
            </a:pPr>
            <a:r>
              <a:rPr lang="en-US"/>
              <a:t>Trẻ tham gia được các HĐ đa dạng từ đó rèn cho trẻ KN, hành vi, ứng xử phù hợp. </a:t>
            </a:r>
          </a:p>
          <a:p>
            <a:pPr>
              <a:buFontTx/>
              <a:buChar char="-"/>
            </a:pPr>
            <a:r>
              <a:rPr lang="en-US"/>
              <a:t>Trẻ được được trải nghiệm trong nhiều tình huống, vai trò và vị trí khác nhau.</a:t>
            </a:r>
          </a:p>
          <a:p>
            <a:pPr marL="0" indent="0">
              <a:buNone/>
            </a:pPr>
            <a:endParaRPr lang="en-US"/>
          </a:p>
        </p:txBody>
      </p:sp>
      <p:sp>
        <p:nvSpPr>
          <p:cNvPr id="4" name="Chỗ dành sẵn cho Văn bản 3">
            <a:extLst>
              <a:ext uri="{FF2B5EF4-FFF2-40B4-BE49-F238E27FC236}">
                <a16:creationId xmlns:a16="http://schemas.microsoft.com/office/drawing/2014/main" id="{AAAC92BE-CF7D-DA5F-57BE-8C8D06E0685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4435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4EDD6D-999F-7051-6E76-FA8C0CBEFFA7}"/>
              </a:ext>
            </a:extLst>
          </p:cNvPr>
          <p:cNvSpPr>
            <a:spLocks noGrp="1"/>
          </p:cNvSpPr>
          <p:nvPr>
            <p:ph type="title"/>
          </p:nvPr>
        </p:nvSpPr>
        <p:spPr/>
        <p:txBody>
          <a:bodyPr/>
          <a:lstStyle/>
          <a:p>
            <a:r>
              <a:rPr kumimoji="0" lang="en-US" sz="3733"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ea typeface="+mj-ea"/>
                <a:cs typeface="Arial" pitchFamily="34" charset="0"/>
              </a:rPr>
              <a:t>Chương 1.Hoạt động trải nghiệm của trẻ ở trường MN</a:t>
            </a:r>
            <a:endParaRPr lang="en-US"/>
          </a:p>
        </p:txBody>
      </p:sp>
      <p:sp>
        <p:nvSpPr>
          <p:cNvPr id="3" name="Chỗ dành sẵn cho Nội dung 2">
            <a:extLst>
              <a:ext uri="{FF2B5EF4-FFF2-40B4-BE49-F238E27FC236}">
                <a16:creationId xmlns:a16="http://schemas.microsoft.com/office/drawing/2014/main" id="{128C09EF-A2C3-BA09-E588-7407C59BE45C}"/>
              </a:ext>
            </a:extLst>
          </p:cNvPr>
          <p:cNvSpPr>
            <a:spLocks noGrp="1"/>
          </p:cNvSpPr>
          <p:nvPr>
            <p:ph idx="1"/>
          </p:nvPr>
        </p:nvSpPr>
        <p:spPr/>
        <p:txBody>
          <a:bodyPr/>
          <a:lstStyle/>
          <a:p>
            <a:pPr marL="0" indent="0">
              <a:buNone/>
            </a:pPr>
            <a:r>
              <a:rPr lang="en-US"/>
              <a:t>					</a:t>
            </a:r>
          </a:p>
          <a:p>
            <a:pPr marL="0" indent="0">
              <a:buNone/>
            </a:pPr>
            <a:r>
              <a:rPr lang="en-US">
                <a:solidFill>
                  <a:srgbClr val="FF0000"/>
                </a:solidFill>
              </a:rPr>
              <a:t>               Bài tập cá nhân: SV làm vào vở tự học</a:t>
            </a:r>
          </a:p>
          <a:p>
            <a:pPr marL="0" indent="0">
              <a:buNone/>
            </a:pPr>
            <a:r>
              <a:rPr lang="en-US"/>
              <a:t>Tìm hiểu mục đích các hoạt động GD trải nghiệm của trẻ ở trường MN.</a:t>
            </a:r>
            <a:endParaRPr lang="en-US">
              <a:solidFill>
                <a:srgbClr val="FF0000"/>
              </a:solidFill>
            </a:endParaRPr>
          </a:p>
          <a:p>
            <a:pPr marL="0" indent="0">
              <a:buNone/>
            </a:pPr>
            <a:endParaRPr lang="en-US">
              <a:solidFill>
                <a:srgbClr val="FF0000"/>
              </a:solidFill>
            </a:endParaRPr>
          </a:p>
          <a:p>
            <a:pPr marL="0" indent="0">
              <a:buNone/>
            </a:pPr>
            <a:endParaRPr lang="en-US"/>
          </a:p>
        </p:txBody>
      </p:sp>
      <p:sp>
        <p:nvSpPr>
          <p:cNvPr id="4" name="Chỗ dành sẵn cho Văn bản 3">
            <a:extLst>
              <a:ext uri="{FF2B5EF4-FFF2-40B4-BE49-F238E27FC236}">
                <a16:creationId xmlns:a16="http://schemas.microsoft.com/office/drawing/2014/main" id="{7755517E-F63D-5CE0-916D-C72EE343723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2413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8336" y="-69750"/>
            <a:ext cx="5918200" cy="743793"/>
          </a:xfrm>
          <a:prstGeom prst="rect">
            <a:avLst/>
          </a:prstGeom>
        </p:spPr>
        <p:txBody>
          <a:bodyPr wrap="square" lIns="0" tIns="0" rIns="0" bIns="0" rtlCol="0" anchor="t">
            <a:spAutoFit/>
          </a:bodyPr>
          <a:lstStyle/>
          <a:p>
            <a:pPr>
              <a:lnSpc>
                <a:spcPts val="5760"/>
              </a:lnSpc>
            </a:pPr>
            <a:r>
              <a:rPr lang="en-US" sz="2667" b="1" dirty="0">
                <a:solidFill>
                  <a:srgbClr val="1D4E89"/>
                </a:solidFill>
                <a:latin typeface="Candara" panose="020E0502030303020204" pitchFamily="34" charset="0"/>
              </a:rPr>
              <a:t>V. </a:t>
            </a:r>
            <a:r>
              <a:rPr lang="en-US" sz="2667" b="1" dirty="0" err="1">
                <a:solidFill>
                  <a:srgbClr val="1D4E89"/>
                </a:solidFill>
                <a:latin typeface="Candara" panose="020E0502030303020204" pitchFamily="34" charset="0"/>
              </a:rPr>
              <a:t>Quy</a:t>
            </a:r>
            <a:r>
              <a:rPr lang="en-US" sz="2667" b="1" dirty="0">
                <a:solidFill>
                  <a:srgbClr val="1D4E89"/>
                </a:solidFill>
                <a:latin typeface="Candara" panose="020E0502030303020204" pitchFamily="34" charset="0"/>
              </a:rPr>
              <a:t> </a:t>
            </a:r>
            <a:r>
              <a:rPr lang="en-US" sz="2667" b="1" dirty="0" err="1">
                <a:solidFill>
                  <a:srgbClr val="1D4E89"/>
                </a:solidFill>
                <a:latin typeface="Candara" panose="020E0502030303020204" pitchFamily="34" charset="0"/>
              </a:rPr>
              <a:t>định</a:t>
            </a:r>
            <a:r>
              <a:rPr lang="en-US" sz="2667" b="1" dirty="0">
                <a:solidFill>
                  <a:srgbClr val="1D4E89"/>
                </a:solidFill>
                <a:latin typeface="Candara" panose="020E0502030303020204" pitchFamily="34" charset="0"/>
              </a:rPr>
              <a:t> </a:t>
            </a:r>
            <a:r>
              <a:rPr lang="en-US" sz="2667" b="1" dirty="0" err="1">
                <a:solidFill>
                  <a:srgbClr val="1D4E89"/>
                </a:solidFill>
                <a:latin typeface="Candara" panose="020E0502030303020204" pitchFamily="34" charset="0"/>
              </a:rPr>
              <a:t>tham</a:t>
            </a:r>
            <a:r>
              <a:rPr lang="en-US" sz="2667" b="1" dirty="0">
                <a:solidFill>
                  <a:srgbClr val="1D4E89"/>
                </a:solidFill>
                <a:latin typeface="Candara" panose="020E0502030303020204" pitchFamily="34" charset="0"/>
              </a:rPr>
              <a:t> </a:t>
            </a:r>
            <a:r>
              <a:rPr lang="en-US" sz="2667" b="1" dirty="0" err="1">
                <a:solidFill>
                  <a:srgbClr val="1D4E89"/>
                </a:solidFill>
                <a:latin typeface="Candara" panose="020E0502030303020204" pitchFamily="34" charset="0"/>
              </a:rPr>
              <a:t>gia</a:t>
            </a:r>
            <a:r>
              <a:rPr lang="en-US" sz="2667" b="1" dirty="0">
                <a:solidFill>
                  <a:srgbClr val="1D4E89"/>
                </a:solidFill>
                <a:latin typeface="Candara" panose="020E0502030303020204" pitchFamily="34" charset="0"/>
              </a:rPr>
              <a:t> </a:t>
            </a:r>
            <a:r>
              <a:rPr lang="en-US" sz="2667" b="1" dirty="0" err="1">
                <a:solidFill>
                  <a:srgbClr val="1D4E89"/>
                </a:solidFill>
                <a:latin typeface="Candara" panose="020E0502030303020204" pitchFamily="34" charset="0"/>
              </a:rPr>
              <a:t>học</a:t>
            </a:r>
            <a:r>
              <a:rPr lang="en-US" sz="2667" b="1" dirty="0">
                <a:solidFill>
                  <a:srgbClr val="1D4E89"/>
                </a:solidFill>
                <a:latin typeface="Candara" panose="020E0502030303020204" pitchFamily="34" charset="0"/>
              </a:rPr>
              <a:t> </a:t>
            </a:r>
            <a:r>
              <a:rPr lang="en-US" sz="2667" b="1" dirty="0" err="1">
                <a:solidFill>
                  <a:srgbClr val="1D4E89"/>
                </a:solidFill>
                <a:latin typeface="Candara" panose="020E0502030303020204" pitchFamily="34" charset="0"/>
              </a:rPr>
              <a:t>chương</a:t>
            </a:r>
            <a:r>
              <a:rPr lang="en-US" sz="2667" b="1" dirty="0">
                <a:solidFill>
                  <a:srgbClr val="1D4E89"/>
                </a:solidFill>
                <a:latin typeface="Candara" panose="020E0502030303020204" pitchFamily="34" charset="0"/>
              </a:rPr>
              <a:t> 1</a:t>
            </a:r>
          </a:p>
        </p:txBody>
      </p:sp>
      <p:grpSp>
        <p:nvGrpSpPr>
          <p:cNvPr id="4" name="Group 4"/>
          <p:cNvGrpSpPr/>
          <p:nvPr/>
        </p:nvGrpSpPr>
        <p:grpSpPr>
          <a:xfrm>
            <a:off x="679296" y="1041987"/>
            <a:ext cx="5295539" cy="1157645"/>
            <a:chOff x="0" y="0"/>
            <a:chExt cx="4239802" cy="926853"/>
          </a:xfrm>
        </p:grpSpPr>
        <p:sp>
          <p:nvSpPr>
            <p:cNvPr id="5"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txBody>
            <a:bodyPr/>
            <a:lstStyle/>
            <a:p>
              <a:endParaRPr lang="en-US"/>
            </a:p>
          </p:txBody>
        </p:sp>
      </p:grpSp>
      <p:grpSp>
        <p:nvGrpSpPr>
          <p:cNvPr id="6" name="Group 6"/>
          <p:cNvGrpSpPr/>
          <p:nvPr/>
        </p:nvGrpSpPr>
        <p:grpSpPr>
          <a:xfrm>
            <a:off x="6704583" y="2171842"/>
            <a:ext cx="5295539" cy="1157645"/>
            <a:chOff x="0" y="0"/>
            <a:chExt cx="4239802" cy="926853"/>
          </a:xfrm>
        </p:grpSpPr>
        <p:sp>
          <p:nvSpPr>
            <p:cNvPr id="7" name="Freeform 7"/>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txBody>
            <a:bodyPr/>
            <a:lstStyle/>
            <a:p>
              <a:endParaRPr lang="en-US"/>
            </a:p>
          </p:txBody>
        </p:sp>
      </p:grpSp>
      <p:grpSp>
        <p:nvGrpSpPr>
          <p:cNvPr id="8" name="Group 8"/>
          <p:cNvGrpSpPr/>
          <p:nvPr/>
        </p:nvGrpSpPr>
        <p:grpSpPr>
          <a:xfrm>
            <a:off x="6837204" y="4624274"/>
            <a:ext cx="5295539" cy="1157645"/>
            <a:chOff x="0" y="0"/>
            <a:chExt cx="4239802" cy="926853"/>
          </a:xfrm>
        </p:grpSpPr>
        <p:sp>
          <p:nvSpPr>
            <p:cNvPr id="9" name="Freeform 9"/>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txBody>
            <a:bodyPr/>
            <a:lstStyle/>
            <a:p>
              <a:endParaRPr lang="en-US"/>
            </a:p>
          </p:txBody>
        </p:sp>
      </p:grpSp>
      <p:sp>
        <p:nvSpPr>
          <p:cNvPr id="15" name="Chỗ dành sẵn cho Văn bản 14">
            <a:extLst>
              <a:ext uri="{FF2B5EF4-FFF2-40B4-BE49-F238E27FC236}">
                <a16:creationId xmlns:a16="http://schemas.microsoft.com/office/drawing/2014/main" id="{30520504-C2B6-4592-AC81-62CB02114A3B}"/>
              </a:ext>
            </a:extLst>
          </p:cNvPr>
          <p:cNvSpPr>
            <a:spLocks noGrp="1"/>
          </p:cNvSpPr>
          <p:nvPr>
            <p:ph type="body" sz="quarter" idx="13"/>
          </p:nvPr>
        </p:nvSpPr>
        <p:spPr>
          <a:xfrm>
            <a:off x="203200" y="6393454"/>
            <a:ext cx="11461751" cy="384936"/>
          </a:xfrm>
        </p:spPr>
        <p:txBody>
          <a:bodyPr/>
          <a:lstStyle/>
          <a:p>
            <a:r>
              <a:rPr lang="en-US">
                <a:solidFill>
                  <a:schemeClr val="bg1"/>
                </a:solidFill>
              </a:rPr>
              <a:t>Tổ chức hoạt động trải nghiệm cho trẻ ở trường mầm non</a:t>
            </a:r>
            <a:endParaRPr lang="en-US" dirty="0">
              <a:solidFill>
                <a:schemeClr val="bg1"/>
              </a:solidFill>
            </a:endParaRPr>
          </a:p>
        </p:txBody>
      </p:sp>
      <p:pic>
        <p:nvPicPr>
          <p:cNvPr id="16" name="Picture 9">
            <a:extLst>
              <a:ext uri="{FF2B5EF4-FFF2-40B4-BE49-F238E27FC236}">
                <a16:creationId xmlns:a16="http://schemas.microsoft.com/office/drawing/2014/main" id="{EA97BFBF-E2CE-4129-B012-AFA1D0E47C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66495" y="4112328"/>
            <a:ext cx="1474449" cy="2215701"/>
          </a:xfrm>
          <a:prstGeom prst="rect">
            <a:avLst/>
          </a:prstGeom>
        </p:spPr>
      </p:pic>
      <p:sp>
        <p:nvSpPr>
          <p:cNvPr id="18" name="Hộp Văn bản 17">
            <a:extLst>
              <a:ext uri="{FF2B5EF4-FFF2-40B4-BE49-F238E27FC236}">
                <a16:creationId xmlns:a16="http://schemas.microsoft.com/office/drawing/2014/main" id="{7D107150-4F3C-4FC2-ABAA-1C505E6A6662}"/>
              </a:ext>
            </a:extLst>
          </p:cNvPr>
          <p:cNvSpPr txBox="1"/>
          <p:nvPr/>
        </p:nvSpPr>
        <p:spPr>
          <a:xfrm>
            <a:off x="838559" y="906970"/>
            <a:ext cx="4990739" cy="1292662"/>
          </a:xfrm>
          <a:prstGeom prst="rect">
            <a:avLst/>
          </a:prstGeom>
          <a:noFill/>
        </p:spPr>
        <p:txBody>
          <a:bodyPr wrap="square">
            <a:spAutoFit/>
          </a:bodyPr>
          <a:lstStyle/>
          <a:p>
            <a:pPr algn="just">
              <a:lnSpc>
                <a:spcPct val="130000"/>
              </a:lnSpc>
            </a:pPr>
            <a:r>
              <a:rPr lang="vi-VN" sz="2000" b="1" dirty="0">
                <a:solidFill>
                  <a:schemeClr val="tx2"/>
                </a:solidFill>
                <a:latin typeface="Segoe UI Semibold" panose="020B0702040204020203" pitchFamily="34" charset="0"/>
                <a:cs typeface="Segoe UI Semibold" panose="020B0702040204020203" pitchFamily="34" charset="0"/>
              </a:rPr>
              <a:t>Tham gia </a:t>
            </a:r>
            <a:r>
              <a:rPr lang="en-US" sz="2000" b="1" dirty="0" err="1">
                <a:solidFill>
                  <a:schemeClr val="tx2"/>
                </a:solidFill>
                <a:latin typeface="Segoe UI Semibold" panose="020B0702040204020203" pitchFamily="34" charset="0"/>
                <a:cs typeface="Segoe UI Semibold" panose="020B0702040204020203" pitchFamily="34" charset="0"/>
              </a:rPr>
              <a:t>hơn</a:t>
            </a:r>
            <a:r>
              <a:rPr lang="en-US" sz="2000" b="1" dirty="0">
                <a:solidFill>
                  <a:schemeClr val="tx2"/>
                </a:solidFill>
                <a:latin typeface="Segoe UI Semibold" panose="020B0702040204020203" pitchFamily="34" charset="0"/>
                <a:cs typeface="Segoe UI Semibold" panose="020B0702040204020203" pitchFamily="34" charset="0"/>
              </a:rPr>
              <a:t> 80</a:t>
            </a:r>
            <a:r>
              <a:rPr lang="vi-VN" sz="2000" b="1" dirty="0">
                <a:solidFill>
                  <a:schemeClr val="tx2"/>
                </a:solidFill>
                <a:latin typeface="Segoe UI Semibold" panose="020B0702040204020203" pitchFamily="34" charset="0"/>
                <a:cs typeface="Segoe UI Semibold" panose="020B0702040204020203" pitchFamily="34" charset="0"/>
              </a:rPr>
              <a:t>% số giờ lên lớp</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nghỉ</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học</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có</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lý</a:t>
            </a:r>
            <a:r>
              <a:rPr lang="en-US" sz="2000" b="1" dirty="0">
                <a:solidFill>
                  <a:schemeClr val="tx2"/>
                </a:solidFill>
                <a:latin typeface="Segoe UI Semibold" panose="020B0702040204020203" pitchFamily="34" charset="0"/>
                <a:cs typeface="Segoe UI Semibold" panose="020B0702040204020203" pitchFamily="34" charset="0"/>
              </a:rPr>
              <a:t> do </a:t>
            </a:r>
            <a:r>
              <a:rPr lang="en-US" sz="2000" b="1" dirty="0" err="1">
                <a:solidFill>
                  <a:schemeClr val="tx2"/>
                </a:solidFill>
                <a:latin typeface="Segoe UI Semibold" panose="020B0702040204020203" pitchFamily="34" charset="0"/>
                <a:cs typeface="Segoe UI Semibold" panose="020B0702040204020203" pitchFamily="34" charset="0"/>
              </a:rPr>
              <a:t>chính</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đáng</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xin</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phép</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và</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được</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sự</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đồng</a:t>
            </a:r>
            <a:r>
              <a:rPr lang="en-US" sz="2000" b="1" dirty="0">
                <a:solidFill>
                  <a:schemeClr val="tx2"/>
                </a:solidFill>
                <a:latin typeface="Segoe UI Semibold" panose="020B0702040204020203" pitchFamily="34" charset="0"/>
                <a:cs typeface="Segoe UI Semibold" panose="020B0702040204020203" pitchFamily="34" charset="0"/>
              </a:rPr>
              <a:t> ý </a:t>
            </a:r>
            <a:r>
              <a:rPr lang="en-US" sz="2000" b="1" dirty="0" err="1">
                <a:solidFill>
                  <a:schemeClr val="tx2"/>
                </a:solidFill>
                <a:latin typeface="Segoe UI Semibold" panose="020B0702040204020203" pitchFamily="34" charset="0"/>
                <a:cs typeface="Segoe UI Semibold" panose="020B0702040204020203" pitchFamily="34" charset="0"/>
              </a:rPr>
              <a:t>của</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giảng</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viên</a:t>
            </a:r>
            <a:r>
              <a:rPr lang="en-US" sz="2000" b="1" dirty="0">
                <a:solidFill>
                  <a:schemeClr val="tx2"/>
                </a:solidFill>
                <a:latin typeface="Segoe UI Semibold" panose="020B0702040204020203" pitchFamily="34" charset="0"/>
                <a:cs typeface="Segoe UI Semibold" panose="020B0702040204020203" pitchFamily="34" charset="0"/>
              </a:rPr>
              <a:t>)</a:t>
            </a:r>
          </a:p>
        </p:txBody>
      </p:sp>
      <p:sp>
        <p:nvSpPr>
          <p:cNvPr id="20" name="Hộp Văn bản 19">
            <a:extLst>
              <a:ext uri="{FF2B5EF4-FFF2-40B4-BE49-F238E27FC236}">
                <a16:creationId xmlns:a16="http://schemas.microsoft.com/office/drawing/2014/main" id="{6D69017A-ADB5-4A15-8E66-69A3FA12952C}"/>
              </a:ext>
            </a:extLst>
          </p:cNvPr>
          <p:cNvSpPr txBox="1"/>
          <p:nvPr/>
        </p:nvSpPr>
        <p:spPr>
          <a:xfrm>
            <a:off x="6560078" y="2341727"/>
            <a:ext cx="5104873" cy="850617"/>
          </a:xfrm>
          <a:prstGeom prst="rect">
            <a:avLst/>
          </a:prstGeom>
          <a:noFill/>
        </p:spPr>
        <p:txBody>
          <a:bodyPr wrap="square">
            <a:spAutoFit/>
          </a:bodyPr>
          <a:lstStyle/>
          <a:p>
            <a:pPr algn="ctr">
              <a:lnSpc>
                <a:spcPct val="130000"/>
              </a:lnSpc>
            </a:pPr>
            <a:r>
              <a:rPr lang="en-US" sz="2000" b="1" dirty="0" err="1">
                <a:solidFill>
                  <a:schemeClr val="tx2"/>
                </a:solidFill>
                <a:latin typeface="Segoe UI Semibold" panose="020B0702040204020203" pitchFamily="34" charset="0"/>
                <a:cs typeface="Segoe UI Semibold" panose="020B0702040204020203" pitchFamily="34" charset="0"/>
              </a:rPr>
              <a:t>Nghiên</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cứu</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các</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nội</a:t>
            </a:r>
            <a:r>
              <a:rPr lang="en-US" sz="2000" b="1" dirty="0">
                <a:solidFill>
                  <a:schemeClr val="tx2"/>
                </a:solidFill>
                <a:latin typeface="Segoe UI Semibold" panose="020B0702040204020203" pitchFamily="34" charset="0"/>
                <a:cs typeface="Segoe UI Semibold" panose="020B0702040204020203" pitchFamily="34" charset="0"/>
              </a:rPr>
              <a:t> dung </a:t>
            </a:r>
            <a:r>
              <a:rPr lang="vi-VN" sz="2000" b="1" dirty="0">
                <a:solidFill>
                  <a:schemeClr val="tx2"/>
                </a:solidFill>
                <a:latin typeface="Segoe UI Semibold" panose="020B0702040204020203" pitchFamily="34" charset="0"/>
                <a:cs typeface="Segoe UI Semibold" panose="020B0702040204020203" pitchFamily="34" charset="0"/>
              </a:rPr>
              <a:t>thông qua bài tập</a:t>
            </a:r>
            <a:r>
              <a:rPr lang="en-US" sz="2000" b="1" dirty="0">
                <a:solidFill>
                  <a:schemeClr val="tx2"/>
                </a:solidFill>
                <a:latin typeface="Segoe UI Semibold" panose="020B0702040204020203" pitchFamily="34" charset="0"/>
                <a:cs typeface="Segoe UI Semibold" panose="020B0702040204020203" pitchFamily="34" charset="0"/>
              </a:rPr>
              <a:t> GV </a:t>
            </a:r>
            <a:r>
              <a:rPr lang="en-US" sz="2000" b="1" dirty="0" err="1">
                <a:solidFill>
                  <a:schemeClr val="tx2"/>
                </a:solidFill>
                <a:latin typeface="Segoe UI Semibold" panose="020B0702040204020203" pitchFamily="34" charset="0"/>
                <a:cs typeface="Segoe UI Semibold" panose="020B0702040204020203" pitchFamily="34" charset="0"/>
              </a:rPr>
              <a:t>yêu</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cầu</a:t>
            </a:r>
            <a:r>
              <a:rPr lang="en-US" sz="2000" b="1" dirty="0">
                <a:solidFill>
                  <a:schemeClr val="tx2"/>
                </a:solidFill>
                <a:latin typeface="Segoe UI Semibold" panose="020B0702040204020203" pitchFamily="34" charset="0"/>
                <a:cs typeface="Segoe UI Semibold" panose="020B0702040204020203" pitchFamily="34" charset="0"/>
              </a:rPr>
              <a:t>.</a:t>
            </a:r>
          </a:p>
        </p:txBody>
      </p:sp>
      <p:sp>
        <p:nvSpPr>
          <p:cNvPr id="23" name="Freeform 5">
            <a:extLst>
              <a:ext uri="{FF2B5EF4-FFF2-40B4-BE49-F238E27FC236}">
                <a16:creationId xmlns:a16="http://schemas.microsoft.com/office/drawing/2014/main" id="{BFA5E5B0-3360-4E47-B95D-5D466184B1C3}"/>
              </a:ext>
            </a:extLst>
          </p:cNvPr>
          <p:cNvSpPr/>
          <p:nvPr/>
        </p:nvSpPr>
        <p:spPr>
          <a:xfrm>
            <a:off x="673159" y="2850177"/>
            <a:ext cx="5295539" cy="1157645"/>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txBody>
          <a:bodyPr/>
          <a:lstStyle/>
          <a:p>
            <a:r>
              <a:rPr lang="en-US" sz="2000" b="1" dirty="0" err="1">
                <a:solidFill>
                  <a:schemeClr val="tx2"/>
                </a:solidFill>
                <a:latin typeface="Segoe UI Semibold" panose="020B0702040204020203" pitchFamily="34" charset="0"/>
                <a:cs typeface="Segoe UI Semibold" panose="020B0702040204020203" pitchFamily="34" charset="0"/>
              </a:rPr>
              <a:t>Thực</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hiện</a:t>
            </a:r>
            <a:r>
              <a:rPr lang="en-US" sz="2000" b="1" dirty="0">
                <a:solidFill>
                  <a:schemeClr val="tx2"/>
                </a:solidFill>
                <a:latin typeface="Segoe UI Semibold" panose="020B0702040204020203" pitchFamily="34" charset="0"/>
                <a:cs typeface="Segoe UI Semibold" panose="020B0702040204020203" pitchFamily="34" charset="0"/>
              </a:rPr>
              <a:t> </a:t>
            </a:r>
            <a:r>
              <a:rPr lang="vi-VN" sz="2000" b="1" dirty="0">
                <a:solidFill>
                  <a:schemeClr val="tx2"/>
                </a:solidFill>
                <a:latin typeface="Segoe UI Semibold" panose="020B0702040204020203" pitchFamily="34" charset="0"/>
                <a:cs typeface="Segoe UI Semibold" panose="020B0702040204020203" pitchFamily="34" charset="0"/>
              </a:rPr>
              <a:t>đầy đủ các bài tập theo </a:t>
            </a:r>
            <a:r>
              <a:rPr lang="en-US" sz="2000" b="1" dirty="0" err="1">
                <a:solidFill>
                  <a:schemeClr val="tx2"/>
                </a:solidFill>
                <a:latin typeface="Segoe UI Semibold" panose="020B0702040204020203" pitchFamily="34" charset="0"/>
                <a:cs typeface="Segoe UI Semibold" panose="020B0702040204020203" pitchFamily="34" charset="0"/>
              </a:rPr>
              <a:t>nhóm</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cá</a:t>
            </a:r>
            <a:r>
              <a:rPr lang="en-US" sz="2000" b="1" dirty="0">
                <a:solidFill>
                  <a:schemeClr val="tx2"/>
                </a:solidFill>
                <a:latin typeface="Segoe UI Semibold" panose="020B0702040204020203" pitchFamily="34" charset="0"/>
                <a:cs typeface="Segoe UI Semibold" panose="020B0702040204020203" pitchFamily="34" charset="0"/>
              </a:rPr>
              <a:t> </a:t>
            </a:r>
            <a:r>
              <a:rPr lang="en-US" sz="2000" b="1" dirty="0" err="1">
                <a:solidFill>
                  <a:schemeClr val="tx2"/>
                </a:solidFill>
                <a:latin typeface="Segoe UI Semibold" panose="020B0702040204020203" pitchFamily="34" charset="0"/>
                <a:cs typeface="Segoe UI Semibold" panose="020B0702040204020203" pitchFamily="34" charset="0"/>
              </a:rPr>
              <a:t>nhân</a:t>
            </a:r>
            <a:r>
              <a:rPr lang="vi-VN" sz="2000" b="1" dirty="0">
                <a:solidFill>
                  <a:schemeClr val="tx2"/>
                </a:solidFill>
                <a:latin typeface="Segoe UI Semibold" panose="020B0702040204020203" pitchFamily="34" charset="0"/>
                <a:cs typeface="Segoe UI Semibold" panose="020B0702040204020203" pitchFamily="34" charset="0"/>
              </a:rPr>
              <a:t>.</a:t>
            </a:r>
            <a:endParaRPr lang="en-US" sz="2000" b="1" dirty="0">
              <a:solidFill>
                <a:schemeClr val="tx2"/>
              </a:solidFill>
              <a:latin typeface="Segoe UI Semibold" panose="020B0702040204020203" pitchFamily="34" charset="0"/>
              <a:cs typeface="Segoe UI Semibold" panose="020B0702040204020203" pitchFamily="34" charset="0"/>
            </a:endParaRPr>
          </a:p>
          <a:p>
            <a:endParaRPr lang="en-US" sz="2000" dirty="0"/>
          </a:p>
        </p:txBody>
      </p:sp>
      <p:sp>
        <p:nvSpPr>
          <p:cNvPr id="3" name="Rectangle 2"/>
          <p:cNvSpPr/>
          <p:nvPr/>
        </p:nvSpPr>
        <p:spPr>
          <a:xfrm>
            <a:off x="6725776" y="4749800"/>
            <a:ext cx="4647426" cy="450508"/>
          </a:xfrm>
          <a:prstGeom prst="rect">
            <a:avLst/>
          </a:prstGeom>
        </p:spPr>
        <p:txBody>
          <a:bodyPr wrap="none">
            <a:spAutoFit/>
          </a:bodyPr>
          <a:lstStyle/>
          <a:p>
            <a:pPr lvl="0" algn="just">
              <a:lnSpc>
                <a:spcPct val="130000"/>
              </a:lnSpc>
            </a:pPr>
            <a:r>
              <a:rPr lang="en-US" sz="2000" b="1">
                <a:solidFill>
                  <a:schemeClr val="tx2"/>
                </a:solidFill>
                <a:latin typeface="Segoe UI Semibold" panose="020B0702040204020203" pitchFamily="34" charset="0"/>
                <a:ea typeface="Calibri" panose="020F0502020204030204" pitchFamily="34" charset="0"/>
                <a:cs typeface="Segoe UI Semibold" panose="020B0702040204020203" pitchFamily="34" charset="0"/>
              </a:rPr>
              <a:t>Điểm học phần = Điểm TX + Điểm CK</a:t>
            </a:r>
            <a:endParaRPr lang="en-US" sz="2000" b="1" dirty="0">
              <a:solidFill>
                <a:schemeClr val="tx2"/>
              </a:solidFill>
              <a:latin typeface="Segoe UI Semibold" panose="020B0702040204020203" pitchFamily="34" charset="0"/>
              <a:ea typeface="Calibri" panose="020F0502020204030204" pitchFamily="34" charset="0"/>
              <a:cs typeface="Segoe UI Semibold" panose="020B0702040204020203" pitchFamily="34" charset="0"/>
            </a:endParaRPr>
          </a:p>
        </p:txBody>
      </p:sp>
    </p:spTree>
    <p:custDataLst>
      <p:tags r:id="rId1"/>
    </p:custDataLst>
    <p:extLst>
      <p:ext uri="{BB962C8B-B14F-4D97-AF65-F5344CB8AC3E}">
        <p14:creationId xmlns:p14="http://schemas.microsoft.com/office/powerpoint/2010/main" val="149622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F341E5-1404-5D43-55EA-EBE8DA8D2001}"/>
              </a:ext>
            </a:extLst>
          </p:cNvPr>
          <p:cNvSpPr>
            <a:spLocks noGrp="1"/>
          </p:cNvSpPr>
          <p:nvPr>
            <p:ph type="title"/>
          </p:nvPr>
        </p:nvSpPr>
        <p:spPr/>
        <p:txBody>
          <a:bodyPr/>
          <a:lstStyle/>
          <a:p>
            <a:r>
              <a:rPr lang="en-US"/>
              <a:t>			Giới thiệu về học phần</a:t>
            </a:r>
          </a:p>
        </p:txBody>
      </p:sp>
      <p:sp>
        <p:nvSpPr>
          <p:cNvPr id="3" name="Chỗ dành sẵn cho Nội dung 2">
            <a:extLst>
              <a:ext uri="{FF2B5EF4-FFF2-40B4-BE49-F238E27FC236}">
                <a16:creationId xmlns:a16="http://schemas.microsoft.com/office/drawing/2014/main" id="{20861509-3698-BE11-4ABA-83BF608250F9}"/>
              </a:ext>
            </a:extLst>
          </p:cNvPr>
          <p:cNvSpPr>
            <a:spLocks noGrp="1"/>
          </p:cNvSpPr>
          <p:nvPr>
            <p:ph idx="1"/>
          </p:nvPr>
        </p:nvSpPr>
        <p:spPr/>
        <p:txBody>
          <a:bodyPr/>
          <a:lstStyle/>
          <a:p>
            <a:pPr marL="0" indent="0">
              <a:buNone/>
            </a:pPr>
            <a:r>
              <a:rPr lang="en-US">
                <a:solidFill>
                  <a:srgbClr val="FF0000"/>
                </a:solidFill>
              </a:rPr>
              <a:t>Học phần gồm 3 chương</a:t>
            </a:r>
          </a:p>
          <a:p>
            <a:pPr marL="0" marR="0" indent="0">
              <a:lnSpc>
                <a:spcPct val="150000"/>
              </a:lnSpc>
              <a:spcBef>
                <a:spcPts val="0"/>
              </a:spcBef>
              <a:spcAft>
                <a:spcPts val="0"/>
              </a:spcAft>
              <a:buNone/>
            </a:pP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Chương 1: </a:t>
            </a:r>
            <a:r>
              <a:rPr lang="vi-VN"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trải nghiệm của trẻ mầm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non</a:t>
            </a:r>
          </a:p>
          <a:p>
            <a:pPr marL="0" marR="0" indent="0">
              <a:lnSpc>
                <a:spcPct val="150000"/>
              </a:lnSpc>
              <a:spcBef>
                <a:spcPts val="0"/>
              </a:spcBef>
              <a:spcAft>
                <a:spcPts val="0"/>
              </a:spcAft>
              <a:buNone/>
            </a:pP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Chương 2: </a:t>
            </a:r>
            <a:r>
              <a:rPr lang="vi-VN"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 hình tổ ch</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ứ</a:t>
            </a:r>
            <a:r>
              <a:rPr lang="vi-VN"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 hoạt động trải nghiệm cho trẻ mầm non</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0"/>
              </a:spcAft>
              <a:buNone/>
            </a:pPr>
            <a:r>
              <a:rPr lang="en-US" sz="3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Chương 3: </a:t>
            </a:r>
            <a:r>
              <a:rPr lang="vi-VN" sz="3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tổ chức các hình thức hoạt động trải nghiệm cho trẻ ở trường </a:t>
            </a:r>
            <a:r>
              <a:rPr lang="en-US" sz="3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MN</a:t>
            </a:r>
            <a:endParaRPr lang="en-US" sz="3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None/>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hỗ dành sẵn cho Văn bản 3">
            <a:extLst>
              <a:ext uri="{FF2B5EF4-FFF2-40B4-BE49-F238E27FC236}">
                <a16:creationId xmlns:a16="http://schemas.microsoft.com/office/drawing/2014/main" id="{F2963D58-D4BC-1B86-0E23-E95B8F0973C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1679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59236" y="745494"/>
            <a:ext cx="5457424" cy="1582136"/>
            <a:chOff x="-73529" y="-485895"/>
            <a:chExt cx="10914846" cy="3164272"/>
          </a:xfrm>
        </p:grpSpPr>
        <p:grpSp>
          <p:nvGrpSpPr>
            <p:cNvPr id="4" name="Group 4"/>
            <p:cNvGrpSpPr/>
            <p:nvPr/>
          </p:nvGrpSpPr>
          <p:grpSpPr>
            <a:xfrm>
              <a:off x="-73529" y="-485895"/>
              <a:ext cx="10914846" cy="2772430"/>
              <a:chOff x="-29435" y="-194513"/>
              <a:chExt cx="4369413" cy="1109855"/>
            </a:xfrm>
          </p:grpSpPr>
          <p:sp>
            <p:nvSpPr>
              <p:cNvPr id="5" name="Freeform 5"/>
              <p:cNvSpPr/>
              <p:nvPr/>
            </p:nvSpPr>
            <p:spPr>
              <a:xfrm>
                <a:off x="-29435" y="-194513"/>
                <a:ext cx="4369413" cy="1109855"/>
              </a:xfrm>
              <a:custGeom>
                <a:avLst/>
                <a:gdLst/>
                <a:ahLst/>
                <a:cxnLst/>
                <a:rect l="l" t="t" r="r" b="b"/>
                <a:pathLst>
                  <a:path w="4369413" h="670113">
                    <a:moveTo>
                      <a:pt x="4244953" y="670113"/>
                    </a:moveTo>
                    <a:lnTo>
                      <a:pt x="124460" y="670113"/>
                    </a:lnTo>
                    <a:cubicBezTo>
                      <a:pt x="55880" y="670113"/>
                      <a:pt x="0" y="614233"/>
                      <a:pt x="0" y="545653"/>
                    </a:cubicBezTo>
                    <a:lnTo>
                      <a:pt x="0" y="124460"/>
                    </a:lnTo>
                    <a:cubicBezTo>
                      <a:pt x="0" y="55880"/>
                      <a:pt x="55880" y="0"/>
                      <a:pt x="124460" y="0"/>
                    </a:cubicBezTo>
                    <a:lnTo>
                      <a:pt x="4244953" y="0"/>
                    </a:lnTo>
                    <a:cubicBezTo>
                      <a:pt x="4313532" y="0"/>
                      <a:pt x="4369413" y="55880"/>
                      <a:pt x="4369413" y="124460"/>
                    </a:cubicBezTo>
                    <a:lnTo>
                      <a:pt x="4369413" y="545653"/>
                    </a:lnTo>
                    <a:cubicBezTo>
                      <a:pt x="4369413" y="614233"/>
                      <a:pt x="4313532" y="670113"/>
                      <a:pt x="4244953" y="670113"/>
                    </a:cubicBezTo>
                    <a:close/>
                  </a:path>
                </a:pathLst>
              </a:custGeom>
              <a:solidFill>
                <a:srgbClr val="FFFFFF"/>
              </a:solidFill>
            </p:spPr>
            <p:txBody>
              <a:bodyPr/>
              <a:lstStyle/>
              <a:p>
                <a:endParaRPr lang="en-US" sz="2400" dirty="0"/>
              </a:p>
            </p:txBody>
          </p:sp>
        </p:grpSp>
        <p:sp>
          <p:nvSpPr>
            <p:cNvPr id="6" name="TextBox 6"/>
            <p:cNvSpPr txBox="1"/>
            <p:nvPr/>
          </p:nvSpPr>
          <p:spPr>
            <a:xfrm>
              <a:off x="1835757" y="-402083"/>
              <a:ext cx="8814646" cy="3080460"/>
            </a:xfrm>
            <a:prstGeom prst="rect">
              <a:avLst/>
            </a:prstGeom>
          </p:spPr>
          <p:txBody>
            <a:bodyPr lIns="0" tIns="0" rIns="0" bIns="0" rtlCol="0" anchor="t">
              <a:spAutoFit/>
            </a:bodyPr>
            <a:lstStyle/>
            <a:p>
              <a:pPr defTabSz="609585">
                <a:lnSpc>
                  <a:spcPts val="2253"/>
                </a:lnSpc>
              </a:pPr>
              <a:r>
                <a:rPr lang="en-US" sz="1733" b="1" dirty="0" err="1">
                  <a:solidFill>
                    <a:srgbClr val="FF0000"/>
                  </a:solidFill>
                  <a:latin typeface="Quicksand"/>
                </a:rPr>
                <a:t>Tài</a:t>
              </a:r>
              <a:r>
                <a:rPr lang="en-US" sz="1733" b="1" dirty="0">
                  <a:solidFill>
                    <a:srgbClr val="FF0000"/>
                  </a:solidFill>
                  <a:latin typeface="Quicksand"/>
                </a:rPr>
                <a:t> </a:t>
              </a:r>
              <a:r>
                <a:rPr lang="en-US" sz="1733" b="1" dirty="0" err="1">
                  <a:solidFill>
                    <a:srgbClr val="FF0000"/>
                  </a:solidFill>
                  <a:latin typeface="Quicksand"/>
                </a:rPr>
                <a:t>liệu</a:t>
              </a:r>
              <a:r>
                <a:rPr lang="en-US" sz="1733" b="1" dirty="0">
                  <a:solidFill>
                    <a:srgbClr val="FF0000"/>
                  </a:solidFill>
                  <a:latin typeface="Quicksand"/>
                </a:rPr>
                <a:t> </a:t>
              </a:r>
              <a:r>
                <a:rPr lang="en-US" sz="1733" b="1" dirty="0" err="1">
                  <a:solidFill>
                    <a:srgbClr val="FF0000"/>
                  </a:solidFill>
                  <a:latin typeface="Quicksand"/>
                </a:rPr>
                <a:t>chính</a:t>
              </a:r>
              <a:endParaRPr lang="en-US" sz="1733" b="1" dirty="0">
                <a:solidFill>
                  <a:srgbClr val="FF0000"/>
                </a:solidFill>
                <a:latin typeface="Quicksand"/>
              </a:endParaRPr>
            </a:p>
            <a:p>
              <a:pPr marL="0" marR="0" algn="just">
                <a:lnSpc>
                  <a:spcPct val="110000"/>
                </a:lnSpc>
                <a:spcBef>
                  <a:spcPts val="200"/>
                </a:spcBef>
                <a:spcAft>
                  <a:spcPts val="200"/>
                </a:spcAft>
              </a:pPr>
              <a:r>
                <a:rPr lang="af-ZA"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 Thị Phương (2018),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 trình </a:t>
              </a:r>
              <a:r>
                <a:rPr lang="af-ZA"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 chức hoạt động giáo dục theo hướng trải nghiệm cho trẻ ở trường mầm non</a:t>
              </a:r>
              <a:r>
                <a:rPr lang="af-ZA"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ĐHSP, Hà Nội</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defTabSz="609585">
                <a:lnSpc>
                  <a:spcPts val="2253"/>
                </a:lnSpc>
              </a:pPr>
              <a:endParaRPr lang="en-US" sz="1733" dirty="0">
                <a:solidFill>
                  <a:srgbClr val="000000"/>
                </a:solidFill>
                <a:latin typeface="Quicksand"/>
              </a:endParaRPr>
            </a:p>
          </p:txBody>
        </p:sp>
        <p:sp>
          <p:nvSpPr>
            <p:cNvPr id="7" name="TextBox 7"/>
            <p:cNvSpPr txBox="1"/>
            <p:nvPr/>
          </p:nvSpPr>
          <p:spPr>
            <a:xfrm>
              <a:off x="624445" y="295957"/>
              <a:ext cx="998214" cy="718146"/>
            </a:xfrm>
            <a:prstGeom prst="rect">
              <a:avLst/>
            </a:prstGeom>
          </p:spPr>
          <p:txBody>
            <a:bodyPr lIns="0" tIns="0" rIns="0" bIns="0" rtlCol="0" anchor="t">
              <a:spAutoFit/>
            </a:bodyPr>
            <a:lstStyle/>
            <a:p>
              <a:pPr defTabSz="609585">
                <a:lnSpc>
                  <a:spcPts val="2773"/>
                </a:lnSpc>
              </a:pPr>
              <a:r>
                <a:rPr lang="en-US" sz="2400" b="1" dirty="0">
                  <a:solidFill>
                    <a:srgbClr val="1D4E89"/>
                  </a:solidFill>
                  <a:latin typeface="Bernoru"/>
                </a:rPr>
                <a:t>01</a:t>
              </a:r>
            </a:p>
          </p:txBody>
        </p:sp>
      </p:grpSp>
      <p:grpSp>
        <p:nvGrpSpPr>
          <p:cNvPr id="8" name="Group 8"/>
          <p:cNvGrpSpPr/>
          <p:nvPr/>
        </p:nvGrpSpPr>
        <p:grpSpPr>
          <a:xfrm>
            <a:off x="6059185" y="2240664"/>
            <a:ext cx="5457424" cy="1200293"/>
            <a:chOff x="58531" y="502296"/>
            <a:chExt cx="10914846" cy="2400588"/>
          </a:xfrm>
        </p:grpSpPr>
        <p:grpSp>
          <p:nvGrpSpPr>
            <p:cNvPr id="9" name="Group 9"/>
            <p:cNvGrpSpPr/>
            <p:nvPr/>
          </p:nvGrpSpPr>
          <p:grpSpPr>
            <a:xfrm>
              <a:off x="58531" y="731090"/>
              <a:ext cx="10914846" cy="2171794"/>
              <a:chOff x="23431" y="292668"/>
              <a:chExt cx="4369413" cy="869409"/>
            </a:xfrm>
          </p:grpSpPr>
          <p:sp>
            <p:nvSpPr>
              <p:cNvPr id="10" name="Freeform 10"/>
              <p:cNvSpPr/>
              <p:nvPr/>
            </p:nvSpPr>
            <p:spPr>
              <a:xfrm>
                <a:off x="23431" y="292668"/>
                <a:ext cx="4369413" cy="869409"/>
              </a:xfrm>
              <a:custGeom>
                <a:avLst/>
                <a:gdLst/>
                <a:ahLst/>
                <a:cxnLst/>
                <a:rect l="l" t="t" r="r" b="b"/>
                <a:pathLst>
                  <a:path w="4369413" h="670113">
                    <a:moveTo>
                      <a:pt x="4244953" y="670113"/>
                    </a:moveTo>
                    <a:lnTo>
                      <a:pt x="124460" y="670113"/>
                    </a:lnTo>
                    <a:cubicBezTo>
                      <a:pt x="55880" y="670113"/>
                      <a:pt x="0" y="614233"/>
                      <a:pt x="0" y="545653"/>
                    </a:cubicBezTo>
                    <a:lnTo>
                      <a:pt x="0" y="124460"/>
                    </a:lnTo>
                    <a:cubicBezTo>
                      <a:pt x="0" y="55880"/>
                      <a:pt x="55880" y="0"/>
                      <a:pt x="124460" y="0"/>
                    </a:cubicBezTo>
                    <a:lnTo>
                      <a:pt x="4244953" y="0"/>
                    </a:lnTo>
                    <a:cubicBezTo>
                      <a:pt x="4313532" y="0"/>
                      <a:pt x="4369413" y="55880"/>
                      <a:pt x="4369413" y="124460"/>
                    </a:cubicBezTo>
                    <a:lnTo>
                      <a:pt x="4369413" y="545653"/>
                    </a:lnTo>
                    <a:cubicBezTo>
                      <a:pt x="4369413" y="614233"/>
                      <a:pt x="4313532" y="670113"/>
                      <a:pt x="4244953" y="670113"/>
                    </a:cubicBezTo>
                    <a:close/>
                  </a:path>
                </a:pathLst>
              </a:custGeom>
              <a:solidFill>
                <a:srgbClr val="FFFFFF"/>
              </a:solidFill>
            </p:spPr>
            <p:txBody>
              <a:bodyPr/>
              <a:lstStyle/>
              <a:p>
                <a:endParaRPr lang="en-US"/>
              </a:p>
            </p:txBody>
          </p:sp>
        </p:grpSp>
        <p:sp>
          <p:nvSpPr>
            <p:cNvPr id="11" name="TextBox 11"/>
            <p:cNvSpPr txBox="1"/>
            <p:nvPr/>
          </p:nvSpPr>
          <p:spPr>
            <a:xfrm>
              <a:off x="1399689" y="502296"/>
              <a:ext cx="9069350" cy="1739581"/>
            </a:xfrm>
            <a:prstGeom prst="rect">
              <a:avLst/>
            </a:prstGeom>
          </p:spPr>
          <p:txBody>
            <a:bodyPr wrap="square" lIns="0" tIns="0" rIns="0" bIns="0" rtlCol="0" anchor="t">
              <a:spAutoFit/>
            </a:bodyPr>
            <a:lstStyle/>
            <a:p>
              <a:pPr defTabSz="609585">
                <a:lnSpc>
                  <a:spcPts val="2253"/>
                </a:lnSpc>
              </a:pPr>
              <a:r>
                <a:rPr lang="en-US" sz="1733" dirty="0" err="1">
                  <a:solidFill>
                    <a:srgbClr val="000000"/>
                  </a:solidFill>
                  <a:latin typeface="Quicksand"/>
                </a:rPr>
                <a:t>T</a:t>
              </a:r>
              <a:r>
                <a:rPr lang="en-US" sz="1733" b="1" dirty="0" err="1">
                  <a:solidFill>
                    <a:srgbClr val="FF0000"/>
                  </a:solidFill>
                  <a:latin typeface="Quicksand"/>
                </a:rPr>
                <a:t>ài</a:t>
              </a:r>
              <a:r>
                <a:rPr lang="en-US" sz="1733" b="1" dirty="0">
                  <a:solidFill>
                    <a:srgbClr val="FF0000"/>
                  </a:solidFill>
                  <a:latin typeface="Quicksand"/>
                </a:rPr>
                <a:t> </a:t>
              </a:r>
              <a:r>
                <a:rPr lang="en-US" sz="1733" b="1" dirty="0" err="1">
                  <a:solidFill>
                    <a:srgbClr val="FF0000"/>
                  </a:solidFill>
                  <a:latin typeface="Quicksand"/>
                </a:rPr>
                <a:t>liệu</a:t>
              </a:r>
              <a:r>
                <a:rPr lang="en-US" sz="1733" b="1" dirty="0">
                  <a:solidFill>
                    <a:srgbClr val="FF0000"/>
                  </a:solidFill>
                  <a:latin typeface="Quicksand"/>
                </a:rPr>
                <a:t> </a:t>
              </a:r>
              <a:r>
                <a:rPr lang="en-US" sz="1733" b="1" dirty="0" err="1">
                  <a:solidFill>
                    <a:srgbClr val="FF0000"/>
                  </a:solidFill>
                  <a:latin typeface="Quicksand"/>
                </a:rPr>
                <a:t>tham</a:t>
              </a:r>
              <a:r>
                <a:rPr lang="en-US" sz="1733" b="1" dirty="0">
                  <a:solidFill>
                    <a:srgbClr val="FF0000"/>
                  </a:solidFill>
                  <a:latin typeface="Quicksand"/>
                </a:rPr>
                <a:t> </a:t>
              </a:r>
              <a:r>
                <a:rPr lang="en-US" sz="1733" b="1" dirty="0" err="1">
                  <a:solidFill>
                    <a:srgbClr val="FF0000"/>
                  </a:solidFill>
                  <a:latin typeface="Quicksand"/>
                </a:rPr>
                <a:t>khảo</a:t>
              </a:r>
              <a:endParaRPr lang="en-US" sz="1733" b="1" dirty="0">
                <a:solidFill>
                  <a:srgbClr val="FF0000"/>
                </a:solidFill>
                <a:latin typeface="Quicksand"/>
              </a:endParaRPr>
            </a:p>
            <a:p>
              <a:pPr defTabSz="609585">
                <a:lnSpc>
                  <a:spcPts val="2253"/>
                </a:lnSpc>
              </a:pPr>
              <a:r>
                <a:rPr lang="en-US" sz="1733" dirty="0" err="1">
                  <a:solidFill>
                    <a:srgbClr val="000000"/>
                  </a:solidFill>
                  <a:latin typeface="Quicksand"/>
                </a:rPr>
                <a:t>Bộ</a:t>
              </a:r>
              <a:r>
                <a:rPr lang="en-US" sz="1733" dirty="0">
                  <a:solidFill>
                    <a:srgbClr val="000000"/>
                  </a:solidFill>
                  <a:latin typeface="Quicksand"/>
                </a:rPr>
                <a:t> </a:t>
              </a:r>
              <a:r>
                <a:rPr lang="en-US" sz="1733" dirty="0" err="1">
                  <a:solidFill>
                    <a:srgbClr val="000000"/>
                  </a:solidFill>
                  <a:latin typeface="Quicksand"/>
                </a:rPr>
                <a:t>Giáo</a:t>
              </a:r>
              <a:r>
                <a:rPr lang="en-US" sz="1733" dirty="0">
                  <a:solidFill>
                    <a:srgbClr val="000000"/>
                  </a:solidFill>
                  <a:latin typeface="Quicksand"/>
                </a:rPr>
                <a:t> </a:t>
              </a:r>
              <a:r>
                <a:rPr lang="en-US" sz="1733" dirty="0" err="1">
                  <a:solidFill>
                    <a:srgbClr val="000000"/>
                  </a:solidFill>
                  <a:latin typeface="Quicksand"/>
                </a:rPr>
                <a:t>dục</a:t>
              </a:r>
              <a:r>
                <a:rPr lang="en-US" sz="1733" dirty="0">
                  <a:solidFill>
                    <a:srgbClr val="000000"/>
                  </a:solidFill>
                  <a:latin typeface="Quicksand"/>
                </a:rPr>
                <a:t> </a:t>
              </a:r>
              <a:r>
                <a:rPr lang="en-US" sz="1733" dirty="0" err="1">
                  <a:solidFill>
                    <a:srgbClr val="000000"/>
                  </a:solidFill>
                  <a:latin typeface="Quicksand"/>
                </a:rPr>
                <a:t>và</a:t>
              </a:r>
              <a:r>
                <a:rPr lang="en-US" sz="1733" dirty="0">
                  <a:solidFill>
                    <a:srgbClr val="000000"/>
                  </a:solidFill>
                  <a:latin typeface="Quicksand"/>
                </a:rPr>
                <a:t> </a:t>
              </a:r>
              <a:r>
                <a:rPr lang="en-US" sz="1733" dirty="0" err="1">
                  <a:solidFill>
                    <a:srgbClr val="000000"/>
                  </a:solidFill>
                  <a:latin typeface="Quicksand"/>
                </a:rPr>
                <a:t>Đào</a:t>
              </a:r>
              <a:r>
                <a:rPr lang="en-US" sz="1733" dirty="0">
                  <a:solidFill>
                    <a:srgbClr val="000000"/>
                  </a:solidFill>
                  <a:latin typeface="Quicksand"/>
                </a:rPr>
                <a:t> </a:t>
              </a:r>
              <a:r>
                <a:rPr lang="en-US" sz="1733" dirty="0" err="1">
                  <a:solidFill>
                    <a:srgbClr val="000000"/>
                  </a:solidFill>
                  <a:latin typeface="Quicksand"/>
                </a:rPr>
                <a:t>tạo</a:t>
              </a:r>
              <a:r>
                <a:rPr lang="en-US" sz="1733" dirty="0">
                  <a:solidFill>
                    <a:srgbClr val="000000"/>
                  </a:solidFill>
                  <a:latin typeface="Quicksand"/>
                </a:rPr>
                <a:t>, </a:t>
              </a:r>
              <a:r>
                <a:rPr lang="en-US" sz="1733" dirty="0" err="1">
                  <a:solidFill>
                    <a:srgbClr val="000000"/>
                  </a:solidFill>
                  <a:latin typeface="Quicksand"/>
                </a:rPr>
                <a:t>Chương</a:t>
              </a:r>
              <a:r>
                <a:rPr lang="en-US" sz="1733" dirty="0">
                  <a:solidFill>
                    <a:srgbClr val="000000"/>
                  </a:solidFill>
                  <a:latin typeface="Quicksand"/>
                </a:rPr>
                <a:t> </a:t>
              </a:r>
              <a:r>
                <a:rPr lang="en-US" sz="1733" dirty="0" err="1">
                  <a:solidFill>
                    <a:srgbClr val="000000"/>
                  </a:solidFill>
                  <a:latin typeface="Quicksand"/>
                </a:rPr>
                <a:t>trình</a:t>
              </a:r>
              <a:r>
                <a:rPr lang="en-US" sz="1733" dirty="0">
                  <a:solidFill>
                    <a:srgbClr val="000000"/>
                  </a:solidFill>
                  <a:latin typeface="Quicksand"/>
                </a:rPr>
                <a:t> </a:t>
              </a:r>
              <a:r>
                <a:rPr lang="en-US" sz="1733" dirty="0" err="1">
                  <a:solidFill>
                    <a:srgbClr val="000000"/>
                  </a:solidFill>
                  <a:latin typeface="Quicksand"/>
                </a:rPr>
                <a:t>Giáo</a:t>
              </a:r>
              <a:r>
                <a:rPr lang="en-US" sz="1733" dirty="0">
                  <a:solidFill>
                    <a:srgbClr val="000000"/>
                  </a:solidFill>
                  <a:latin typeface="Quicksand"/>
                </a:rPr>
                <a:t> </a:t>
              </a:r>
              <a:r>
                <a:rPr lang="en-US" sz="1733" dirty="0" err="1">
                  <a:solidFill>
                    <a:srgbClr val="000000"/>
                  </a:solidFill>
                  <a:latin typeface="Quicksand"/>
                </a:rPr>
                <a:t>dục</a:t>
              </a:r>
              <a:r>
                <a:rPr lang="en-US" sz="1733" dirty="0">
                  <a:solidFill>
                    <a:srgbClr val="000000"/>
                  </a:solidFill>
                  <a:latin typeface="Quicksand"/>
                </a:rPr>
                <a:t> </a:t>
              </a:r>
              <a:r>
                <a:rPr lang="en-US" sz="1733" dirty="0" err="1">
                  <a:solidFill>
                    <a:srgbClr val="000000"/>
                  </a:solidFill>
                  <a:latin typeface="Quicksand"/>
                </a:rPr>
                <a:t>mầm</a:t>
              </a:r>
              <a:r>
                <a:rPr lang="en-US" sz="1733" dirty="0">
                  <a:solidFill>
                    <a:srgbClr val="000000"/>
                  </a:solidFill>
                  <a:latin typeface="Quicksand"/>
                </a:rPr>
                <a:t> non, VBHN 01/2021-BGD-ĐT</a:t>
              </a:r>
            </a:p>
          </p:txBody>
        </p:sp>
        <p:sp>
          <p:nvSpPr>
            <p:cNvPr id="12" name="TextBox 12"/>
            <p:cNvSpPr txBox="1"/>
            <p:nvPr/>
          </p:nvSpPr>
          <p:spPr>
            <a:xfrm>
              <a:off x="342655" y="1691489"/>
              <a:ext cx="998214" cy="718147"/>
            </a:xfrm>
            <a:prstGeom prst="rect">
              <a:avLst/>
            </a:prstGeom>
          </p:spPr>
          <p:txBody>
            <a:bodyPr lIns="0" tIns="0" rIns="0" bIns="0" rtlCol="0" anchor="t">
              <a:spAutoFit/>
            </a:bodyPr>
            <a:lstStyle/>
            <a:p>
              <a:pPr defTabSz="609585">
                <a:lnSpc>
                  <a:spcPts val="2773"/>
                </a:lnSpc>
              </a:pPr>
              <a:r>
                <a:rPr lang="en-US" sz="2400" b="1">
                  <a:solidFill>
                    <a:srgbClr val="1D4E89"/>
                  </a:solidFill>
                  <a:latin typeface="Bernoru"/>
                </a:rPr>
                <a:t>01</a:t>
              </a:r>
              <a:endParaRPr lang="en-US" sz="2400" b="1" dirty="0">
                <a:solidFill>
                  <a:srgbClr val="1D4E89"/>
                </a:solidFill>
                <a:latin typeface="Bernoru"/>
              </a:endParaRPr>
            </a:p>
          </p:txBody>
        </p:sp>
      </p:grpSp>
      <p:grpSp>
        <p:nvGrpSpPr>
          <p:cNvPr id="13" name="Group 13"/>
          <p:cNvGrpSpPr/>
          <p:nvPr/>
        </p:nvGrpSpPr>
        <p:grpSpPr>
          <a:xfrm>
            <a:off x="6065176" y="3632107"/>
            <a:ext cx="5457424" cy="1145327"/>
            <a:chOff x="0" y="0"/>
            <a:chExt cx="10914846" cy="1673950"/>
          </a:xfrm>
        </p:grpSpPr>
        <p:grpSp>
          <p:nvGrpSpPr>
            <p:cNvPr id="14" name="Group 14"/>
            <p:cNvGrpSpPr/>
            <p:nvPr/>
          </p:nvGrpSpPr>
          <p:grpSpPr>
            <a:xfrm>
              <a:off x="0" y="0"/>
              <a:ext cx="10914846" cy="1673950"/>
              <a:chOff x="0" y="0"/>
              <a:chExt cx="4369413" cy="670113"/>
            </a:xfrm>
          </p:grpSpPr>
          <p:sp>
            <p:nvSpPr>
              <p:cNvPr id="15" name="Freeform 15"/>
              <p:cNvSpPr/>
              <p:nvPr/>
            </p:nvSpPr>
            <p:spPr>
              <a:xfrm>
                <a:off x="0" y="0"/>
                <a:ext cx="4369413" cy="670113"/>
              </a:xfrm>
              <a:custGeom>
                <a:avLst/>
                <a:gdLst/>
                <a:ahLst/>
                <a:cxnLst/>
                <a:rect l="l" t="t" r="r" b="b"/>
                <a:pathLst>
                  <a:path w="4369413" h="670113">
                    <a:moveTo>
                      <a:pt x="4244953" y="670113"/>
                    </a:moveTo>
                    <a:lnTo>
                      <a:pt x="124460" y="670113"/>
                    </a:lnTo>
                    <a:cubicBezTo>
                      <a:pt x="55880" y="670113"/>
                      <a:pt x="0" y="614233"/>
                      <a:pt x="0" y="545653"/>
                    </a:cubicBezTo>
                    <a:lnTo>
                      <a:pt x="0" y="124460"/>
                    </a:lnTo>
                    <a:cubicBezTo>
                      <a:pt x="0" y="55880"/>
                      <a:pt x="55880" y="0"/>
                      <a:pt x="124460" y="0"/>
                    </a:cubicBezTo>
                    <a:lnTo>
                      <a:pt x="4244953" y="0"/>
                    </a:lnTo>
                    <a:cubicBezTo>
                      <a:pt x="4313532" y="0"/>
                      <a:pt x="4369413" y="55880"/>
                      <a:pt x="4369413" y="124460"/>
                    </a:cubicBezTo>
                    <a:lnTo>
                      <a:pt x="4369413" y="545653"/>
                    </a:lnTo>
                    <a:cubicBezTo>
                      <a:pt x="4369413" y="614233"/>
                      <a:pt x="4313532" y="670113"/>
                      <a:pt x="4244953" y="670113"/>
                    </a:cubicBezTo>
                    <a:close/>
                  </a:path>
                </a:pathLst>
              </a:custGeom>
              <a:solidFill>
                <a:srgbClr val="FFFFFF"/>
              </a:solidFill>
            </p:spPr>
            <p:txBody>
              <a:bodyPr/>
              <a:lstStyle/>
              <a:p>
                <a:endParaRPr lang="en-US"/>
              </a:p>
            </p:txBody>
          </p:sp>
        </p:grpSp>
        <p:sp>
          <p:nvSpPr>
            <p:cNvPr id="16" name="TextBox 16"/>
            <p:cNvSpPr txBox="1"/>
            <p:nvPr/>
          </p:nvSpPr>
          <p:spPr>
            <a:xfrm>
              <a:off x="1835758" y="267592"/>
              <a:ext cx="8814646" cy="431088"/>
            </a:xfrm>
            <a:prstGeom prst="rect">
              <a:avLst/>
            </a:prstGeom>
          </p:spPr>
          <p:txBody>
            <a:bodyPr lIns="0" tIns="0" rIns="0" bIns="0" rtlCol="0" anchor="t">
              <a:spAutoFit/>
            </a:bodyPr>
            <a:lstStyle/>
            <a:p>
              <a:pPr defTabSz="609585">
                <a:lnSpc>
                  <a:spcPts val="2253"/>
                </a:lnSpc>
              </a:pPr>
              <a:endParaRPr lang="en-US" sz="1733" dirty="0">
                <a:solidFill>
                  <a:srgbClr val="000000"/>
                </a:solidFill>
                <a:latin typeface="Quicksand"/>
              </a:endParaRPr>
            </a:p>
          </p:txBody>
        </p:sp>
        <p:sp>
          <p:nvSpPr>
            <p:cNvPr id="17" name="TextBox 17"/>
            <p:cNvSpPr txBox="1"/>
            <p:nvPr/>
          </p:nvSpPr>
          <p:spPr>
            <a:xfrm>
              <a:off x="272140" y="135788"/>
              <a:ext cx="998214" cy="524802"/>
            </a:xfrm>
            <a:prstGeom prst="rect">
              <a:avLst/>
            </a:prstGeom>
          </p:spPr>
          <p:txBody>
            <a:bodyPr lIns="0" tIns="0" rIns="0" bIns="0" rtlCol="0" anchor="t">
              <a:spAutoFit/>
            </a:bodyPr>
            <a:lstStyle/>
            <a:p>
              <a:pPr defTabSz="609585">
                <a:lnSpc>
                  <a:spcPts val="2773"/>
                </a:lnSpc>
              </a:pPr>
              <a:r>
                <a:rPr lang="en-US" sz="2400" b="1">
                  <a:solidFill>
                    <a:srgbClr val="1D4E89"/>
                  </a:solidFill>
                  <a:latin typeface="Bernoru"/>
                </a:rPr>
                <a:t>02</a:t>
              </a:r>
              <a:endParaRPr lang="en-US" sz="2400" b="1" dirty="0">
                <a:solidFill>
                  <a:srgbClr val="1D4E89"/>
                </a:solidFill>
                <a:latin typeface="Bernoru"/>
              </a:endParaRPr>
            </a:p>
          </p:txBody>
        </p:sp>
      </p:grpSp>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5460" y="1829721"/>
            <a:ext cx="4292600" cy="3473103"/>
          </a:xfrm>
          <a:prstGeom prst="rect">
            <a:avLst/>
          </a:prstGeom>
        </p:spPr>
      </p:pic>
      <p:sp>
        <p:nvSpPr>
          <p:cNvPr id="29" name="Tiêu đề 28">
            <a:extLst>
              <a:ext uri="{FF2B5EF4-FFF2-40B4-BE49-F238E27FC236}">
                <a16:creationId xmlns:a16="http://schemas.microsoft.com/office/drawing/2014/main" id="{85B49C05-D848-4D52-AB92-A98A26337763}"/>
              </a:ext>
            </a:extLst>
          </p:cNvPr>
          <p:cNvSpPr>
            <a:spLocks noGrp="1"/>
          </p:cNvSpPr>
          <p:nvPr>
            <p:ph type="title"/>
          </p:nvPr>
        </p:nvSpPr>
        <p:spPr>
          <a:xfrm>
            <a:off x="-812800" y="415263"/>
            <a:ext cx="5791200" cy="427724"/>
          </a:xfrm>
        </p:spPr>
        <p:txBody>
          <a:bodyPr/>
          <a:lstStyle/>
          <a:p>
            <a:r>
              <a:rPr lang="en-US" sz="2667" dirty="0">
                <a:solidFill>
                  <a:srgbClr val="1D4E89"/>
                </a:solidFill>
                <a:latin typeface="Tahoma" panose="020B0604030504040204" pitchFamily="34" charset="0"/>
                <a:ea typeface="Tahoma" panose="020B0604030504040204" pitchFamily="34" charset="0"/>
                <a:cs typeface="Tahoma" panose="020B0604030504040204" pitchFamily="34" charset="0"/>
              </a:rPr>
              <a:t>VI. </a:t>
            </a:r>
            <a:r>
              <a:rPr lang="en-US" sz="2667" dirty="0" err="1">
                <a:solidFill>
                  <a:srgbClr val="1D4E89"/>
                </a:solidFill>
                <a:latin typeface="Tahoma" panose="020B0604030504040204" pitchFamily="34" charset="0"/>
                <a:ea typeface="Tahoma" panose="020B0604030504040204" pitchFamily="34" charset="0"/>
                <a:cs typeface="Tahoma" panose="020B0604030504040204" pitchFamily="34" charset="0"/>
              </a:rPr>
              <a:t>Tài</a:t>
            </a:r>
            <a:r>
              <a:rPr lang="en-US" sz="2667" dirty="0">
                <a:solidFill>
                  <a:srgbClr val="1D4E89"/>
                </a:solidFill>
                <a:latin typeface="Tahoma" panose="020B0604030504040204" pitchFamily="34" charset="0"/>
                <a:ea typeface="Tahoma" panose="020B0604030504040204" pitchFamily="34" charset="0"/>
                <a:cs typeface="Tahoma" panose="020B0604030504040204" pitchFamily="34" charset="0"/>
              </a:rPr>
              <a:t> </a:t>
            </a:r>
            <a:r>
              <a:rPr lang="en-US" sz="2667" dirty="0" err="1">
                <a:solidFill>
                  <a:srgbClr val="1D4E89"/>
                </a:solidFill>
                <a:latin typeface="Tahoma" panose="020B0604030504040204" pitchFamily="34" charset="0"/>
                <a:ea typeface="Tahoma" panose="020B0604030504040204" pitchFamily="34" charset="0"/>
                <a:cs typeface="Tahoma" panose="020B0604030504040204" pitchFamily="34" charset="0"/>
              </a:rPr>
              <a:t>liệu</a:t>
            </a:r>
            <a:r>
              <a:rPr lang="en-US" sz="2667" dirty="0">
                <a:solidFill>
                  <a:srgbClr val="1D4E89"/>
                </a:solidFill>
                <a:latin typeface="Tahoma" panose="020B0604030504040204" pitchFamily="34" charset="0"/>
                <a:ea typeface="Tahoma" panose="020B0604030504040204" pitchFamily="34" charset="0"/>
                <a:cs typeface="Tahoma" panose="020B0604030504040204" pitchFamily="34" charset="0"/>
              </a:rPr>
              <a:t> </a:t>
            </a:r>
            <a:r>
              <a:rPr lang="en-US" sz="2667" dirty="0" err="1">
                <a:solidFill>
                  <a:srgbClr val="1D4E89"/>
                </a:solidFill>
                <a:latin typeface="Tahoma" panose="020B0604030504040204" pitchFamily="34" charset="0"/>
                <a:ea typeface="Tahoma" panose="020B0604030504040204" pitchFamily="34" charset="0"/>
                <a:cs typeface="Tahoma" panose="020B0604030504040204" pitchFamily="34" charset="0"/>
              </a:rPr>
              <a:t>tham</a:t>
            </a:r>
            <a:r>
              <a:rPr lang="en-US" sz="2667" dirty="0">
                <a:solidFill>
                  <a:srgbClr val="1D4E89"/>
                </a:solidFill>
                <a:latin typeface="Tahoma" panose="020B0604030504040204" pitchFamily="34" charset="0"/>
                <a:ea typeface="Tahoma" panose="020B0604030504040204" pitchFamily="34" charset="0"/>
                <a:cs typeface="Tahoma" panose="020B0604030504040204" pitchFamily="34" charset="0"/>
              </a:rPr>
              <a:t> </a:t>
            </a:r>
            <a:r>
              <a:rPr lang="en-US" sz="2667" dirty="0" err="1">
                <a:solidFill>
                  <a:srgbClr val="1D4E89"/>
                </a:solidFill>
                <a:latin typeface="Tahoma" panose="020B0604030504040204" pitchFamily="34" charset="0"/>
                <a:ea typeface="Tahoma" panose="020B0604030504040204" pitchFamily="34" charset="0"/>
                <a:cs typeface="Tahoma" panose="020B0604030504040204" pitchFamily="34" charset="0"/>
              </a:rPr>
              <a:t>khảo</a:t>
            </a:r>
            <a:br>
              <a:rPr lang="en-US" sz="3200" dirty="0">
                <a:solidFill>
                  <a:srgbClr val="1D4E89"/>
                </a:solidFill>
                <a:latin typeface="Tahoma" panose="020B0604030504040204" pitchFamily="34" charset="0"/>
                <a:ea typeface="Tahoma" panose="020B0604030504040204" pitchFamily="34" charset="0"/>
                <a:cs typeface="Tahoma" panose="020B0604030504040204" pitchFamily="34" charset="0"/>
              </a:rPr>
            </a:br>
            <a:endParaRPr lang="en-US" sz="3200" dirty="0"/>
          </a:p>
        </p:txBody>
      </p:sp>
      <p:sp>
        <p:nvSpPr>
          <p:cNvPr id="31" name="Chỗ dành sẵn cho Văn bản 30">
            <a:extLst>
              <a:ext uri="{FF2B5EF4-FFF2-40B4-BE49-F238E27FC236}">
                <a16:creationId xmlns:a16="http://schemas.microsoft.com/office/drawing/2014/main" id="{5EB94577-E6CE-4FA6-AF52-00CDD9A8AAC1}"/>
              </a:ext>
            </a:extLst>
          </p:cNvPr>
          <p:cNvSpPr>
            <a:spLocks noGrp="1"/>
          </p:cNvSpPr>
          <p:nvPr>
            <p:ph type="body" sz="quarter" idx="13"/>
          </p:nvPr>
        </p:nvSpPr>
        <p:spPr/>
        <p:txBody>
          <a:bodyPr/>
          <a:lstStyle/>
          <a:p>
            <a:r>
              <a:rPr lang="en-US">
                <a:solidFill>
                  <a:schemeClr val="bg1"/>
                </a:solidFill>
              </a:rPr>
              <a:t>Tổ chức hoạt động trải nghiệm cho trẻ ở trường mầm non</a:t>
            </a:r>
            <a:endParaRPr lang="en-US" dirty="0">
              <a:solidFill>
                <a:schemeClr val="bg1"/>
              </a:solidFill>
            </a:endParaRPr>
          </a:p>
        </p:txBody>
      </p:sp>
      <p:sp>
        <p:nvSpPr>
          <p:cNvPr id="2" name="Rectangle 1"/>
          <p:cNvSpPr/>
          <p:nvPr/>
        </p:nvSpPr>
        <p:spPr>
          <a:xfrm>
            <a:off x="6729764" y="3339803"/>
            <a:ext cx="4625358" cy="1552028"/>
          </a:xfrm>
          <a:prstGeom prst="rect">
            <a:avLst/>
          </a:prstGeom>
        </p:spPr>
        <p:txBody>
          <a:bodyPr wrap="square">
            <a:spAutoFit/>
          </a:bodyPr>
          <a:lstStyle/>
          <a:p>
            <a:pPr defTabSz="609585">
              <a:lnSpc>
                <a:spcPts val="2253"/>
              </a:lnSpc>
            </a:pPr>
            <a:r>
              <a:rPr lang="en-US" sz="1800">
                <a:solidFill>
                  <a:srgbClr val="000000"/>
                </a:solidFill>
                <a:effectLst/>
                <a:latin typeface="Times New Roman" panose="02020603050405020304" pitchFamily="18" charset="0"/>
                <a:ea typeface="Times New Roman" panose="02020603050405020304" pitchFamily="18" charset="0"/>
              </a:rPr>
              <a:t>Nguyễn Mạnh Tuấn, Hoàng Thị Phương, </a:t>
            </a:r>
            <a:r>
              <a:rPr lang="en-US" sz="1800" i="1">
                <a:solidFill>
                  <a:srgbClr val="000000"/>
                </a:solidFill>
                <a:effectLst/>
                <a:latin typeface="Times New Roman" panose="02020603050405020304" pitchFamily="18" charset="0"/>
                <a:ea typeface="Times New Roman" panose="02020603050405020304" pitchFamily="18" charset="0"/>
              </a:rPr>
              <a:t>Thực trạng tổ chức hoạt động trải nghiệm cho trẻ ở trường mầm non</a:t>
            </a:r>
            <a:r>
              <a:rPr lang="en-US" sz="1800">
                <a:solidFill>
                  <a:srgbClr val="000000"/>
                </a:solidFill>
                <a:effectLst/>
                <a:latin typeface="Times New Roman" panose="02020603050405020304" pitchFamily="18" charset="0"/>
                <a:ea typeface="Times New Roman" panose="02020603050405020304" pitchFamily="18" charset="0"/>
              </a:rPr>
              <a:t>. Tạp chí Giáo dục, số đặc biệt tháng 12/2017, trang 20 – 23, 2017.</a:t>
            </a:r>
            <a:endParaRPr lang="en-US" sz="1733" dirty="0">
              <a:solidFill>
                <a:srgbClr val="000000"/>
              </a:solidFill>
              <a:latin typeface="Quicksand"/>
            </a:endParaRPr>
          </a:p>
          <a:p>
            <a:pPr defTabSz="609585">
              <a:lnSpc>
                <a:spcPts val="2253"/>
              </a:lnSpc>
            </a:pPr>
            <a:endParaRPr lang="en-US" sz="1733" dirty="0">
              <a:solidFill>
                <a:srgbClr val="000000"/>
              </a:solidFill>
              <a:latin typeface="Quicksand"/>
            </a:endParaRPr>
          </a:p>
        </p:txBody>
      </p:sp>
      <p:grpSp>
        <p:nvGrpSpPr>
          <p:cNvPr id="21" name="Group 13"/>
          <p:cNvGrpSpPr/>
          <p:nvPr/>
        </p:nvGrpSpPr>
        <p:grpSpPr>
          <a:xfrm>
            <a:off x="6211453" y="4901031"/>
            <a:ext cx="5457424" cy="1618411"/>
            <a:chOff x="415904" y="-463352"/>
            <a:chExt cx="10914846" cy="2365385"/>
          </a:xfrm>
        </p:grpSpPr>
        <p:grpSp>
          <p:nvGrpSpPr>
            <p:cNvPr id="22" name="Group 14"/>
            <p:cNvGrpSpPr/>
            <p:nvPr/>
          </p:nvGrpSpPr>
          <p:grpSpPr>
            <a:xfrm>
              <a:off x="415904" y="228083"/>
              <a:ext cx="10914846" cy="1673950"/>
              <a:chOff x="166494" y="91306"/>
              <a:chExt cx="4369413" cy="670113"/>
            </a:xfrm>
          </p:grpSpPr>
          <p:sp>
            <p:nvSpPr>
              <p:cNvPr id="25" name="Freeform 15"/>
              <p:cNvSpPr/>
              <p:nvPr/>
            </p:nvSpPr>
            <p:spPr>
              <a:xfrm>
                <a:off x="166494" y="91306"/>
                <a:ext cx="4369413" cy="670113"/>
              </a:xfrm>
              <a:custGeom>
                <a:avLst/>
                <a:gdLst/>
                <a:ahLst/>
                <a:cxnLst/>
                <a:rect l="l" t="t" r="r" b="b"/>
                <a:pathLst>
                  <a:path w="4369413" h="670113">
                    <a:moveTo>
                      <a:pt x="4244953" y="670113"/>
                    </a:moveTo>
                    <a:lnTo>
                      <a:pt x="124460" y="670113"/>
                    </a:lnTo>
                    <a:cubicBezTo>
                      <a:pt x="55880" y="670113"/>
                      <a:pt x="0" y="614233"/>
                      <a:pt x="0" y="545653"/>
                    </a:cubicBezTo>
                    <a:lnTo>
                      <a:pt x="0" y="124460"/>
                    </a:lnTo>
                    <a:cubicBezTo>
                      <a:pt x="0" y="55880"/>
                      <a:pt x="55880" y="0"/>
                      <a:pt x="124460" y="0"/>
                    </a:cubicBezTo>
                    <a:lnTo>
                      <a:pt x="4244953" y="0"/>
                    </a:lnTo>
                    <a:cubicBezTo>
                      <a:pt x="4313532" y="0"/>
                      <a:pt x="4369413" y="55880"/>
                      <a:pt x="4369413" y="124460"/>
                    </a:cubicBezTo>
                    <a:lnTo>
                      <a:pt x="4369413" y="545653"/>
                    </a:lnTo>
                    <a:cubicBezTo>
                      <a:pt x="4369413" y="614233"/>
                      <a:pt x="4313532" y="670113"/>
                      <a:pt x="4244953" y="670113"/>
                    </a:cubicBezTo>
                    <a:close/>
                  </a:path>
                </a:pathLst>
              </a:custGeom>
              <a:solidFill>
                <a:srgbClr val="FFFFFF"/>
              </a:solidFill>
            </p:spPr>
            <p:txBody>
              <a:bodyPr/>
              <a:lstStyle/>
              <a:p>
                <a:endParaRPr lang="en-US"/>
              </a:p>
            </p:txBody>
          </p:sp>
        </p:grpSp>
        <p:sp>
          <p:nvSpPr>
            <p:cNvPr id="23" name="TextBox 16"/>
            <p:cNvSpPr txBox="1"/>
            <p:nvPr/>
          </p:nvSpPr>
          <p:spPr>
            <a:xfrm>
              <a:off x="1835758" y="267592"/>
              <a:ext cx="8814646" cy="431088"/>
            </a:xfrm>
            <a:prstGeom prst="rect">
              <a:avLst/>
            </a:prstGeom>
          </p:spPr>
          <p:txBody>
            <a:bodyPr lIns="0" tIns="0" rIns="0" bIns="0" rtlCol="0" anchor="t">
              <a:spAutoFit/>
            </a:bodyPr>
            <a:lstStyle/>
            <a:p>
              <a:pPr defTabSz="609585">
                <a:lnSpc>
                  <a:spcPts val="2253"/>
                </a:lnSpc>
              </a:pPr>
              <a:endParaRPr lang="en-US" sz="1733" dirty="0">
                <a:solidFill>
                  <a:srgbClr val="000000"/>
                </a:solidFill>
                <a:latin typeface="Quicksand"/>
              </a:endParaRPr>
            </a:p>
          </p:txBody>
        </p:sp>
        <p:sp>
          <p:nvSpPr>
            <p:cNvPr id="24" name="TextBox 17"/>
            <p:cNvSpPr txBox="1"/>
            <p:nvPr/>
          </p:nvSpPr>
          <p:spPr>
            <a:xfrm>
              <a:off x="532638" y="-463352"/>
              <a:ext cx="1090024" cy="524802"/>
            </a:xfrm>
            <a:prstGeom prst="rect">
              <a:avLst/>
            </a:prstGeom>
          </p:spPr>
          <p:txBody>
            <a:bodyPr wrap="square" lIns="0" tIns="0" rIns="0" bIns="0" rtlCol="0" anchor="t">
              <a:spAutoFit/>
            </a:bodyPr>
            <a:lstStyle/>
            <a:p>
              <a:pPr defTabSz="609585">
                <a:lnSpc>
                  <a:spcPts val="2773"/>
                </a:lnSpc>
              </a:pPr>
              <a:r>
                <a:rPr lang="en-US" sz="2400" b="1">
                  <a:solidFill>
                    <a:srgbClr val="1D4E89"/>
                  </a:solidFill>
                  <a:latin typeface="Bernoru"/>
                </a:rPr>
                <a:t>03</a:t>
              </a:r>
              <a:endParaRPr lang="en-US" sz="2400" b="1" dirty="0">
                <a:solidFill>
                  <a:srgbClr val="1D4E89"/>
                </a:solidFill>
                <a:latin typeface="Bernoru"/>
              </a:endParaRPr>
            </a:p>
          </p:txBody>
        </p:sp>
      </p:grpSp>
      <p:grpSp>
        <p:nvGrpSpPr>
          <p:cNvPr id="26" name="Group 13"/>
          <p:cNvGrpSpPr/>
          <p:nvPr/>
        </p:nvGrpSpPr>
        <p:grpSpPr>
          <a:xfrm>
            <a:off x="6814831" y="5410347"/>
            <a:ext cx="5505607" cy="979331"/>
            <a:chOff x="-80866" y="-249784"/>
            <a:chExt cx="10914846" cy="1673950"/>
          </a:xfrm>
        </p:grpSpPr>
        <p:grpSp>
          <p:nvGrpSpPr>
            <p:cNvPr id="27" name="Group 14"/>
            <p:cNvGrpSpPr/>
            <p:nvPr/>
          </p:nvGrpSpPr>
          <p:grpSpPr>
            <a:xfrm>
              <a:off x="-80866" y="-249784"/>
              <a:ext cx="10914846" cy="1673950"/>
              <a:chOff x="-32372" y="-99993"/>
              <a:chExt cx="4369413" cy="670113"/>
            </a:xfrm>
          </p:grpSpPr>
          <p:sp>
            <p:nvSpPr>
              <p:cNvPr id="33" name="Freeform 15"/>
              <p:cNvSpPr/>
              <p:nvPr/>
            </p:nvSpPr>
            <p:spPr>
              <a:xfrm>
                <a:off x="-32372" y="-99993"/>
                <a:ext cx="4369413" cy="670113"/>
              </a:xfrm>
              <a:custGeom>
                <a:avLst/>
                <a:gdLst/>
                <a:ahLst/>
                <a:cxnLst/>
                <a:rect l="l" t="t" r="r" b="b"/>
                <a:pathLst>
                  <a:path w="4369413" h="670113">
                    <a:moveTo>
                      <a:pt x="4244953" y="670113"/>
                    </a:moveTo>
                    <a:lnTo>
                      <a:pt x="124460" y="670113"/>
                    </a:lnTo>
                    <a:cubicBezTo>
                      <a:pt x="55880" y="670113"/>
                      <a:pt x="0" y="614233"/>
                      <a:pt x="0" y="545653"/>
                    </a:cubicBezTo>
                    <a:lnTo>
                      <a:pt x="0" y="124460"/>
                    </a:lnTo>
                    <a:cubicBezTo>
                      <a:pt x="0" y="55880"/>
                      <a:pt x="55880" y="0"/>
                      <a:pt x="124460" y="0"/>
                    </a:cubicBezTo>
                    <a:lnTo>
                      <a:pt x="4244953" y="0"/>
                    </a:lnTo>
                    <a:cubicBezTo>
                      <a:pt x="4313532" y="0"/>
                      <a:pt x="4369413" y="55880"/>
                      <a:pt x="4369413" y="124460"/>
                    </a:cubicBezTo>
                    <a:lnTo>
                      <a:pt x="4369413" y="545653"/>
                    </a:lnTo>
                    <a:cubicBezTo>
                      <a:pt x="4369413" y="614233"/>
                      <a:pt x="4313532" y="670113"/>
                      <a:pt x="4244953" y="670113"/>
                    </a:cubicBezTo>
                    <a:close/>
                  </a:path>
                </a:pathLst>
              </a:custGeom>
              <a:solidFill>
                <a:srgbClr val="FFFFFF"/>
              </a:solidFill>
            </p:spPr>
            <p:txBody>
              <a:bodyPr/>
              <a:lstStyle/>
              <a:p>
                <a:endParaRPr lang="en-US"/>
              </a:p>
            </p:txBody>
          </p:sp>
        </p:grpSp>
        <p:sp>
          <p:nvSpPr>
            <p:cNvPr id="30" name="TextBox 16"/>
            <p:cNvSpPr txBox="1"/>
            <p:nvPr/>
          </p:nvSpPr>
          <p:spPr>
            <a:xfrm>
              <a:off x="1835757" y="267592"/>
              <a:ext cx="8814646" cy="431088"/>
            </a:xfrm>
            <a:prstGeom prst="rect">
              <a:avLst/>
            </a:prstGeom>
          </p:spPr>
          <p:txBody>
            <a:bodyPr lIns="0" tIns="0" rIns="0" bIns="0" rtlCol="0" anchor="t">
              <a:spAutoFit/>
            </a:bodyPr>
            <a:lstStyle/>
            <a:p>
              <a:pPr defTabSz="609585">
                <a:lnSpc>
                  <a:spcPts val="2253"/>
                </a:lnSpc>
              </a:pPr>
              <a:endParaRPr lang="en-US" sz="1733" dirty="0">
                <a:solidFill>
                  <a:srgbClr val="000000"/>
                </a:solidFill>
                <a:latin typeface="Quicksand"/>
              </a:endParaRPr>
            </a:p>
          </p:txBody>
        </p:sp>
        <p:sp>
          <p:nvSpPr>
            <p:cNvPr id="32" name="TextBox 17"/>
            <p:cNvSpPr txBox="1"/>
            <p:nvPr/>
          </p:nvSpPr>
          <p:spPr>
            <a:xfrm>
              <a:off x="314472" y="285672"/>
              <a:ext cx="1308192" cy="613756"/>
            </a:xfrm>
            <a:prstGeom prst="rect">
              <a:avLst/>
            </a:prstGeom>
          </p:spPr>
          <p:txBody>
            <a:bodyPr wrap="square" lIns="0" tIns="0" rIns="0" bIns="0" rtlCol="0" anchor="t">
              <a:spAutoFit/>
            </a:bodyPr>
            <a:lstStyle/>
            <a:p>
              <a:pPr defTabSz="609585">
                <a:lnSpc>
                  <a:spcPts val="2773"/>
                </a:lnSpc>
              </a:pPr>
              <a:r>
                <a:rPr lang="en-US" sz="2400" b="1">
                  <a:solidFill>
                    <a:srgbClr val="1D4E89"/>
                  </a:solidFill>
                  <a:latin typeface="Bernoru"/>
                </a:rPr>
                <a:t>03</a:t>
              </a:r>
              <a:endParaRPr lang="en-US" sz="2400" b="1" dirty="0">
                <a:solidFill>
                  <a:srgbClr val="1D4E89"/>
                </a:solidFill>
                <a:latin typeface="Bernoru"/>
              </a:endParaRPr>
            </a:p>
          </p:txBody>
        </p:sp>
      </p:grpSp>
      <p:sp>
        <p:nvSpPr>
          <p:cNvPr id="34" name="Rectangle 33"/>
          <p:cNvSpPr/>
          <p:nvPr/>
        </p:nvSpPr>
        <p:spPr>
          <a:xfrm>
            <a:off x="6828782" y="4647674"/>
            <a:ext cx="4347217" cy="1911614"/>
          </a:xfrm>
          <a:prstGeom prst="rect">
            <a:avLst/>
          </a:prstGeom>
        </p:spPr>
        <p:txBody>
          <a:bodyPr wrap="square">
            <a:spAutoFit/>
          </a:bodyPr>
          <a:lstStyle/>
          <a:p>
            <a:pPr marL="0" marR="0" algn="just">
              <a:lnSpc>
                <a:spcPct val="110000"/>
              </a:lnSpc>
              <a:spcBef>
                <a:spcPts val="200"/>
              </a:spcBef>
              <a:spcAft>
                <a:spcPts val="2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 Thị Phương,</a:t>
            </a: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việc tích hợp mục tiêu giáo dục trong hoạt động trải nghiệm của trẻ mầm non</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Tạp chí Giáo dục, Số đặc biệt tháng 12/2016, trang 85 – 87, 2017.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defTabSz="609585">
              <a:lnSpc>
                <a:spcPts val="2253"/>
              </a:lnSpc>
            </a:pPr>
            <a:endParaRPr lang="en-US" sz="1733" dirty="0">
              <a:solidFill>
                <a:srgbClr val="000000"/>
              </a:solidFill>
              <a:latin typeface="Quicksand"/>
            </a:endParaRPr>
          </a:p>
          <a:p>
            <a:pPr defTabSz="609585">
              <a:lnSpc>
                <a:spcPts val="2253"/>
              </a:lnSpc>
            </a:pPr>
            <a:endParaRPr lang="en-US" sz="1733" dirty="0">
              <a:solidFill>
                <a:srgbClr val="000000"/>
              </a:solidFill>
              <a:latin typeface="Quicksand"/>
            </a:endParaRPr>
          </a:p>
        </p:txBody>
      </p:sp>
    </p:spTree>
    <p:custDataLst>
      <p:tags r:id="rId1"/>
    </p:custDataLst>
    <p:extLst>
      <p:ext uri="{BB962C8B-B14F-4D97-AF65-F5344CB8AC3E}">
        <p14:creationId xmlns:p14="http://schemas.microsoft.com/office/powerpoint/2010/main" val="174084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1585210"/>
            <a:ext cx="7602989" cy="4110827"/>
            <a:chOff x="0" y="0"/>
            <a:chExt cx="6087230" cy="3291278"/>
          </a:xfrm>
        </p:grpSpPr>
        <p:sp>
          <p:nvSpPr>
            <p:cNvPr id="3" name="Freeform 3"/>
            <p:cNvSpPr/>
            <p:nvPr/>
          </p:nvSpPr>
          <p:spPr>
            <a:xfrm>
              <a:off x="0" y="0"/>
              <a:ext cx="6087230" cy="3291278"/>
            </a:xfrm>
            <a:custGeom>
              <a:avLst/>
              <a:gdLst/>
              <a:ahLst/>
              <a:cxnLst/>
              <a:rect l="l" t="t" r="r" b="b"/>
              <a:pathLst>
                <a:path w="6087230" h="3291278">
                  <a:moveTo>
                    <a:pt x="5962770" y="3291278"/>
                  </a:moveTo>
                  <a:lnTo>
                    <a:pt x="124460" y="3291278"/>
                  </a:lnTo>
                  <a:cubicBezTo>
                    <a:pt x="55880" y="3291278"/>
                    <a:pt x="0" y="3235398"/>
                    <a:pt x="0" y="3166818"/>
                  </a:cubicBezTo>
                  <a:lnTo>
                    <a:pt x="0" y="124460"/>
                  </a:lnTo>
                  <a:cubicBezTo>
                    <a:pt x="0" y="55880"/>
                    <a:pt x="55880" y="0"/>
                    <a:pt x="124460" y="0"/>
                  </a:cubicBezTo>
                  <a:lnTo>
                    <a:pt x="5962771" y="0"/>
                  </a:lnTo>
                  <a:cubicBezTo>
                    <a:pt x="6031350" y="0"/>
                    <a:pt x="6087230" y="55880"/>
                    <a:pt x="6087230" y="124460"/>
                  </a:cubicBezTo>
                  <a:lnTo>
                    <a:pt x="6087230" y="3166818"/>
                  </a:lnTo>
                  <a:cubicBezTo>
                    <a:pt x="6087230" y="3235398"/>
                    <a:pt x="6031350" y="3291278"/>
                    <a:pt x="5962771" y="3291278"/>
                  </a:cubicBezTo>
                  <a:close/>
                </a:path>
              </a:pathLst>
            </a:custGeom>
            <a:solidFill>
              <a:srgbClr val="EDECED"/>
            </a:solidFill>
          </p:spPr>
          <p:txBody>
            <a:bodyPr/>
            <a:lstStyle/>
            <a:p>
              <a:endParaRPr lang="en-US"/>
            </a:p>
          </p:txBody>
        </p:sp>
      </p:grpSp>
      <p:sp>
        <p:nvSpPr>
          <p:cNvPr id="9" name="Tiêu đề 8">
            <a:extLst>
              <a:ext uri="{FF2B5EF4-FFF2-40B4-BE49-F238E27FC236}">
                <a16:creationId xmlns:a16="http://schemas.microsoft.com/office/drawing/2014/main" id="{E72D33EB-AEFC-4B04-8035-3C0F615AA7FD}"/>
              </a:ext>
            </a:extLst>
          </p:cNvPr>
          <p:cNvSpPr>
            <a:spLocks noGrp="1"/>
          </p:cNvSpPr>
          <p:nvPr>
            <p:ph type="title"/>
          </p:nvPr>
        </p:nvSpPr>
        <p:spPr>
          <a:xfrm>
            <a:off x="693471" y="-159559"/>
            <a:ext cx="10660329" cy="1850248"/>
          </a:xfrm>
        </p:spPr>
        <p:txBody>
          <a:bodyPr/>
          <a:lstStyle/>
          <a:p>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2400" b="1">
                <a:solidFill>
                  <a:srgbClr val="C00000"/>
                </a:solidFill>
                <a:latin typeface="Tahoma" panose="020B0604030504040204" pitchFamily="34" charset="0"/>
                <a:ea typeface="Tahoma" panose="020B0604030504040204" pitchFamily="34" charset="0"/>
                <a:cs typeface="Tahoma" panose="020B0604030504040204" pitchFamily="34" charset="0"/>
              </a:rPr>
              <a:t>CHƯƠNG 1. HOẠT ĐỘNG TRẢI NGHIỆM CỦA TRẺ MẦM NON</a:t>
            </a:r>
            <a:br>
              <a:rPr lang="en-US" sz="2400">
                <a:solidFill>
                  <a:schemeClr val="tx2"/>
                </a:solidFill>
                <a:latin typeface="Tahoma" panose="020B0604030504040204" pitchFamily="34" charset="0"/>
                <a:ea typeface="Tahoma" panose="020B0604030504040204" pitchFamily="34" charset="0"/>
                <a:cs typeface="Tahoma" panose="020B0604030504040204" pitchFamily="34" charset="0"/>
              </a:rPr>
            </a:br>
            <a:br>
              <a:rPr lang="en-US" sz="240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2400">
                <a:solidFill>
                  <a:srgbClr val="C00000"/>
                </a:solidFill>
                <a:latin typeface="Tahoma" panose="020B0604030504040204" pitchFamily="34" charset="0"/>
                <a:ea typeface="Tahoma" panose="020B0604030504040204" pitchFamily="34" charset="0"/>
                <a:cs typeface="Tahoma" panose="020B0604030504040204" pitchFamily="34" charset="0"/>
              </a:rPr>
              <a:t> Mục </a:t>
            </a:r>
            <a:r>
              <a:rPr lang="en-US" sz="2400" dirty="0" err="1">
                <a:solidFill>
                  <a:srgbClr val="C00000"/>
                </a:solidFill>
                <a:latin typeface="Tahoma" panose="020B0604030504040204" pitchFamily="34" charset="0"/>
                <a:ea typeface="Tahoma" panose="020B0604030504040204" pitchFamily="34" charset="0"/>
                <a:cs typeface="Tahoma" panose="020B0604030504040204" pitchFamily="34" charset="0"/>
              </a:rPr>
              <a:t>tiêu</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C00000"/>
                </a:solidFill>
                <a:latin typeface="Tahoma" panose="020B0604030504040204" pitchFamily="34" charset="0"/>
                <a:ea typeface="Tahoma" panose="020B0604030504040204" pitchFamily="34" charset="0"/>
                <a:cs typeface="Tahoma" panose="020B0604030504040204" pitchFamily="34" charset="0"/>
              </a:rPr>
              <a:t>chương</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1</a:t>
            </a:r>
          </a:p>
        </p:txBody>
      </p:sp>
      <p:sp>
        <p:nvSpPr>
          <p:cNvPr id="10" name="Chỗ dành sẵn cho Văn bản 9">
            <a:extLst>
              <a:ext uri="{FF2B5EF4-FFF2-40B4-BE49-F238E27FC236}">
                <a16:creationId xmlns:a16="http://schemas.microsoft.com/office/drawing/2014/main" id="{2FB832E8-B1D2-411F-BA30-739B3A289231}"/>
              </a:ext>
            </a:extLst>
          </p:cNvPr>
          <p:cNvSpPr>
            <a:spLocks noGrp="1"/>
          </p:cNvSpPr>
          <p:nvPr>
            <p:ph type="body" sz="quarter" idx="13"/>
          </p:nvPr>
        </p:nvSpPr>
        <p:spPr/>
        <p:txBody>
          <a:bodyPr/>
          <a:lstStyle/>
          <a:p>
            <a:endParaRPr lang="en-US" dirty="0">
              <a:solidFill>
                <a:schemeClr val="bg1"/>
              </a:solidFill>
            </a:endParaRPr>
          </a:p>
        </p:txBody>
      </p:sp>
      <p:sp>
        <p:nvSpPr>
          <p:cNvPr id="11" name="Hộp Văn bản 10">
            <a:extLst>
              <a:ext uri="{FF2B5EF4-FFF2-40B4-BE49-F238E27FC236}">
                <a16:creationId xmlns:a16="http://schemas.microsoft.com/office/drawing/2014/main" id="{819365FD-B677-44C8-B689-F06ACCC39A50}"/>
              </a:ext>
            </a:extLst>
          </p:cNvPr>
          <p:cNvSpPr txBox="1"/>
          <p:nvPr/>
        </p:nvSpPr>
        <p:spPr>
          <a:xfrm>
            <a:off x="521637" y="1485133"/>
            <a:ext cx="6634003" cy="4524315"/>
          </a:xfrm>
          <a:prstGeom prst="rect">
            <a:avLst/>
          </a:prstGeom>
          <a:noFill/>
        </p:spPr>
        <p:txBody>
          <a:bodyPr wrap="square" rtlCol="0">
            <a:spAutoFit/>
          </a:bodyPr>
          <a:lstStyle/>
          <a:p>
            <a:pPr algn="just"/>
            <a:r>
              <a:rPr lang="en-US" sz="2400">
                <a:solidFill>
                  <a:srgbClr val="0070C0"/>
                </a:solidFill>
              </a:rPr>
              <a:t>Chương </a:t>
            </a:r>
            <a:r>
              <a:rPr lang="en-US" sz="2400" dirty="0">
                <a:solidFill>
                  <a:srgbClr val="0070C0"/>
                </a:solidFill>
              </a:rPr>
              <a:t>1 </a:t>
            </a:r>
            <a:r>
              <a:rPr lang="en-US" sz="2400" dirty="0" err="1">
                <a:solidFill>
                  <a:srgbClr val="0070C0"/>
                </a:solidFill>
              </a:rPr>
              <a:t>đề</a:t>
            </a:r>
            <a:r>
              <a:rPr lang="en-US" sz="2400" dirty="0">
                <a:solidFill>
                  <a:srgbClr val="0070C0"/>
                </a:solidFill>
              </a:rPr>
              <a:t> </a:t>
            </a:r>
            <a:r>
              <a:rPr lang="en-US" sz="2400" dirty="0" err="1">
                <a:solidFill>
                  <a:srgbClr val="0070C0"/>
                </a:solidFill>
              </a:rPr>
              <a:t>cập</a:t>
            </a:r>
            <a:r>
              <a:rPr lang="en-US" sz="2400" dirty="0">
                <a:solidFill>
                  <a:srgbClr val="0070C0"/>
                </a:solidFill>
              </a:rPr>
              <a:t> </a:t>
            </a:r>
            <a:r>
              <a:rPr lang="en-US" sz="2400" dirty="0" err="1">
                <a:solidFill>
                  <a:srgbClr val="0070C0"/>
                </a:solidFill>
              </a:rPr>
              <a:t>đến</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err="1">
                <a:solidFill>
                  <a:srgbClr val="0070C0"/>
                </a:solidFill>
              </a:rPr>
              <a:t>vấn</a:t>
            </a:r>
            <a:r>
              <a:rPr lang="en-US" sz="2400">
                <a:solidFill>
                  <a:srgbClr val="0070C0"/>
                </a:solidFill>
              </a:rPr>
              <a:t> đề về hoạt động trải nghiệm của trẻ mầm non</a:t>
            </a:r>
            <a:endParaRPr lang="en-US" sz="2400" dirty="0">
              <a:solidFill>
                <a:srgbClr val="0070C0"/>
              </a:solidFill>
            </a:endParaRPr>
          </a:p>
          <a:p>
            <a:pPr algn="just"/>
            <a:r>
              <a:rPr lang="en-US" sz="2400">
                <a:solidFill>
                  <a:srgbClr val="0070C0"/>
                </a:solidFill>
              </a:rPr>
              <a:t>- Cung cấp</a:t>
            </a:r>
            <a:r>
              <a:rPr lang="vi-VN" sz="2400">
                <a:solidFill>
                  <a:srgbClr val="0070C0"/>
                </a:solidFill>
              </a:rPr>
              <a:t> </a:t>
            </a:r>
            <a:r>
              <a:rPr lang="vi-VN" sz="2400" dirty="0">
                <a:solidFill>
                  <a:srgbClr val="0070C0"/>
                </a:solidFill>
              </a:rPr>
              <a:t>những kiến thức cơ bản </a:t>
            </a:r>
            <a:r>
              <a:rPr lang="vi-VN" sz="2400">
                <a:solidFill>
                  <a:srgbClr val="0070C0"/>
                </a:solidFill>
              </a:rPr>
              <a:t>về</a:t>
            </a:r>
            <a:r>
              <a:rPr lang="en-US" sz="2400">
                <a:solidFill>
                  <a:srgbClr val="0070C0"/>
                </a:solidFill>
              </a:rPr>
              <a:t>: </a:t>
            </a:r>
            <a:r>
              <a:rPr lang="en-US" sz="2400">
                <a:solidFill>
                  <a:srgbClr val="0070C0"/>
                </a:solidFill>
                <a:effectLst/>
                <a:ea typeface="Times New Roman" panose="02020603050405020304" pitchFamily="18" charset="0"/>
              </a:rPr>
              <a:t>hoạt động trải nghiệm (</a:t>
            </a:r>
            <a:r>
              <a:rPr lang="fr-FR" sz="2400">
                <a:solidFill>
                  <a:srgbClr val="0070C0"/>
                </a:solidFill>
                <a:effectLst/>
                <a:ea typeface="Times New Roman" panose="02020603050405020304" pitchFamily="18" charset="0"/>
              </a:rPr>
              <a:t>khái niệm, đặc điểm, quy trình, </a:t>
            </a:r>
            <a:r>
              <a:rPr lang="fr-FR" sz="2400">
                <a:solidFill>
                  <a:srgbClr val="0070C0"/>
                </a:solidFill>
                <a:ea typeface="Times New Roman" panose="02020603050405020304" pitchFamily="18" charset="0"/>
              </a:rPr>
              <a:t>vai trò</a:t>
            </a:r>
            <a:r>
              <a:rPr lang="fr-FR" sz="2400">
                <a:solidFill>
                  <a:srgbClr val="0070C0"/>
                </a:solidFill>
                <a:effectLst/>
                <a:ea typeface="Times New Roman" panose="02020603050405020304" pitchFamily="18" charset="0"/>
              </a:rPr>
              <a:t>, yếu tố ảnh hưởng, </a:t>
            </a:r>
            <a:r>
              <a:rPr lang="vi-VN" sz="2400">
                <a:solidFill>
                  <a:srgbClr val="0070C0"/>
                </a:solidFill>
                <a:effectLst/>
                <a:ea typeface="Times New Roman" panose="02020603050405020304" pitchFamily="18" charset="0"/>
              </a:rPr>
              <a:t>hình</a:t>
            </a:r>
            <a:r>
              <a:rPr lang="fr-FR" sz="2400">
                <a:solidFill>
                  <a:srgbClr val="0070C0"/>
                </a:solidFill>
                <a:effectLst/>
                <a:ea typeface="Times New Roman" panose="02020603050405020304" pitchFamily="18" charset="0"/>
              </a:rPr>
              <a:t> thức hoạt động </a:t>
            </a:r>
            <a:r>
              <a:rPr lang="fr-FR" sz="2400">
                <a:solidFill>
                  <a:srgbClr val="0070C0"/>
                </a:solidFill>
                <a:ea typeface="Times New Roman" panose="02020603050405020304" pitchFamily="18" charset="0"/>
              </a:rPr>
              <a:t>GD ở trường MN).</a:t>
            </a:r>
            <a:endParaRPr lang="en-US" sz="2400" dirty="0">
              <a:solidFill>
                <a:srgbClr val="0070C0"/>
              </a:solidFill>
            </a:endParaRPr>
          </a:p>
          <a:p>
            <a:pPr algn="just"/>
            <a:r>
              <a:rPr lang="en-US" sz="2400">
                <a:solidFill>
                  <a:srgbClr val="0070C0"/>
                </a:solidFill>
              </a:rPr>
              <a:t>- Hình </a:t>
            </a:r>
            <a:r>
              <a:rPr lang="en-US" sz="2400" err="1">
                <a:solidFill>
                  <a:srgbClr val="0070C0"/>
                </a:solidFill>
              </a:rPr>
              <a:t>thành</a:t>
            </a:r>
            <a:r>
              <a:rPr lang="en-US" sz="2400">
                <a:solidFill>
                  <a:srgbClr val="0070C0"/>
                </a:solidFill>
              </a:rPr>
              <a:t> và </a:t>
            </a:r>
            <a:r>
              <a:rPr lang="en-US" sz="2400" dirty="0" err="1">
                <a:solidFill>
                  <a:srgbClr val="0070C0"/>
                </a:solidFill>
              </a:rPr>
              <a:t>rèn</a:t>
            </a:r>
            <a:r>
              <a:rPr lang="en-US" sz="2400" dirty="0">
                <a:solidFill>
                  <a:srgbClr val="0070C0"/>
                </a:solidFill>
              </a:rPr>
              <a:t> </a:t>
            </a:r>
            <a:r>
              <a:rPr lang="en-US" sz="2400" dirty="0" err="1">
                <a:solidFill>
                  <a:srgbClr val="0070C0"/>
                </a:solidFill>
              </a:rPr>
              <a:t>luyện</a:t>
            </a:r>
            <a:r>
              <a:rPr lang="en-US" sz="2400" dirty="0">
                <a:solidFill>
                  <a:srgbClr val="0070C0"/>
                </a:solidFill>
              </a:rPr>
              <a:t> </a:t>
            </a:r>
            <a:r>
              <a:rPr lang="vi-VN" sz="2400" dirty="0">
                <a:solidFill>
                  <a:srgbClr val="0070C0"/>
                </a:solidFill>
              </a:rPr>
              <a:t>các </a:t>
            </a:r>
            <a:r>
              <a:rPr lang="en-US" sz="2400" err="1">
                <a:solidFill>
                  <a:srgbClr val="0070C0"/>
                </a:solidFill>
              </a:rPr>
              <a:t>kĩ</a:t>
            </a:r>
            <a:r>
              <a:rPr lang="en-US" sz="2400">
                <a:solidFill>
                  <a:srgbClr val="0070C0"/>
                </a:solidFill>
              </a:rPr>
              <a:t> năng về tìm hiểu và đưa ra các nhận định về các vấn đề lý luận hoạt động trải nghiệm của trẻ MN.</a:t>
            </a:r>
            <a:endParaRPr lang="en-US" sz="2400" b="1" dirty="0">
              <a:solidFill>
                <a:srgbClr val="0070C0"/>
              </a:solidFill>
              <a:latin typeface="Candara" panose="020E0502030303020204" pitchFamily="34" charset="0"/>
              <a:cs typeface="Times New Roman" panose="02020603050405020304" pitchFamily="18" charset="0"/>
            </a:endParaRPr>
          </a:p>
          <a:p>
            <a:pPr algn="just"/>
            <a:r>
              <a:rPr lang="en-US" sz="2400">
                <a:solidFill>
                  <a:srgbClr val="0070C0"/>
                </a:solidFill>
                <a:latin typeface="Candara" panose="020E0502030303020204" pitchFamily="34" charset="0"/>
                <a:cs typeface="Times New Roman" panose="02020603050405020304" pitchFamily="18" charset="0"/>
                <a:sym typeface="Wingdings" panose="05000000000000000000" pitchFamily="2" charset="2"/>
              </a:rPr>
              <a:t>- G</a:t>
            </a:r>
            <a:r>
              <a:rPr lang="en-US" sz="2400">
                <a:solidFill>
                  <a:srgbClr val="0070C0"/>
                </a:solidFill>
              </a:rPr>
              <a:t>iúp </a:t>
            </a:r>
            <a:r>
              <a:rPr lang="en-US" sz="2400" err="1">
                <a:solidFill>
                  <a:srgbClr val="0070C0"/>
                </a:solidFill>
              </a:rPr>
              <a:t>sinh</a:t>
            </a:r>
            <a:r>
              <a:rPr lang="en-US" sz="2400">
                <a:solidFill>
                  <a:srgbClr val="0070C0"/>
                </a:solidFill>
              </a:rPr>
              <a:t> viên</a:t>
            </a:r>
            <a:r>
              <a:rPr lang="vi-VN" sz="2400">
                <a:solidFill>
                  <a:srgbClr val="0070C0"/>
                </a:solidFill>
              </a:rPr>
              <a:t> </a:t>
            </a:r>
            <a:r>
              <a:rPr lang="en-US" sz="2400" dirty="0" err="1">
                <a:solidFill>
                  <a:srgbClr val="0070C0"/>
                </a:solidFill>
              </a:rPr>
              <a:t>học</a:t>
            </a:r>
            <a:r>
              <a:rPr lang="en-US" sz="2400" dirty="0">
                <a:solidFill>
                  <a:srgbClr val="0070C0"/>
                </a:solidFill>
              </a:rPr>
              <a:t> </a:t>
            </a:r>
            <a:r>
              <a:rPr lang="en-US" sz="2400" dirty="0" err="1">
                <a:solidFill>
                  <a:srgbClr val="0070C0"/>
                </a:solidFill>
              </a:rPr>
              <a:t>tập</a:t>
            </a:r>
            <a:r>
              <a:rPr lang="en-US" sz="2400" dirty="0">
                <a:solidFill>
                  <a:srgbClr val="0070C0"/>
                </a:solidFill>
              </a:rPr>
              <a:t>, </a:t>
            </a:r>
            <a:r>
              <a:rPr lang="en-US" sz="2400" dirty="0" err="1">
                <a:solidFill>
                  <a:srgbClr val="0070C0"/>
                </a:solidFill>
              </a:rPr>
              <a:t>nghiên</a:t>
            </a:r>
            <a:r>
              <a:rPr lang="en-US" sz="2400" dirty="0">
                <a:solidFill>
                  <a:srgbClr val="0070C0"/>
                </a:solidFill>
              </a:rPr>
              <a:t> </a:t>
            </a:r>
            <a:r>
              <a:rPr lang="en-US" sz="2400" dirty="0" err="1">
                <a:solidFill>
                  <a:srgbClr val="0070C0"/>
                </a:solidFill>
              </a:rPr>
              <a:t>cứu</a:t>
            </a:r>
            <a:r>
              <a:rPr lang="en-US" sz="2400" dirty="0">
                <a:solidFill>
                  <a:srgbClr val="0070C0"/>
                </a:solidFill>
              </a:rPr>
              <a:t> </a:t>
            </a:r>
            <a:r>
              <a:rPr lang="en-US" sz="2400" dirty="0" err="1">
                <a:solidFill>
                  <a:srgbClr val="0070C0"/>
                </a:solidFill>
              </a:rPr>
              <a:t>theo</a:t>
            </a:r>
            <a:r>
              <a:rPr lang="en-US" sz="2400" dirty="0">
                <a:solidFill>
                  <a:srgbClr val="0070C0"/>
                </a:solidFill>
              </a:rPr>
              <a:t> </a:t>
            </a:r>
            <a:r>
              <a:rPr lang="en-US" sz="2400" dirty="0" err="1">
                <a:solidFill>
                  <a:srgbClr val="0070C0"/>
                </a:solidFill>
              </a:rPr>
              <a:t>hình</a:t>
            </a:r>
            <a:r>
              <a:rPr lang="en-US" sz="2400" dirty="0">
                <a:solidFill>
                  <a:srgbClr val="0070C0"/>
                </a:solidFill>
              </a:rPr>
              <a:t> </a:t>
            </a:r>
            <a:r>
              <a:rPr lang="en-US" sz="2400" dirty="0" err="1">
                <a:solidFill>
                  <a:srgbClr val="0070C0"/>
                </a:solidFill>
              </a:rPr>
              <a:t>thức</a:t>
            </a:r>
            <a:r>
              <a:rPr lang="en-US" sz="2400" dirty="0">
                <a:solidFill>
                  <a:srgbClr val="0070C0"/>
                </a:solidFill>
              </a:rPr>
              <a:t> </a:t>
            </a:r>
            <a:r>
              <a:rPr lang="en-US" sz="2400" dirty="0" err="1">
                <a:solidFill>
                  <a:srgbClr val="0070C0"/>
                </a:solidFill>
              </a:rPr>
              <a:t>cá</a:t>
            </a:r>
            <a:r>
              <a:rPr lang="en-US" sz="2400" dirty="0">
                <a:solidFill>
                  <a:srgbClr val="0070C0"/>
                </a:solidFill>
              </a:rPr>
              <a:t> </a:t>
            </a:r>
            <a:r>
              <a:rPr lang="en-US" sz="2400" dirty="0" err="1">
                <a:solidFill>
                  <a:srgbClr val="0070C0"/>
                </a:solidFill>
              </a:rPr>
              <a:t>nhân</a:t>
            </a:r>
            <a:r>
              <a:rPr lang="en-US" sz="2400" dirty="0">
                <a:solidFill>
                  <a:srgbClr val="0070C0"/>
                </a:solidFill>
              </a:rPr>
              <a:t>, </a:t>
            </a:r>
            <a:r>
              <a:rPr lang="en-US" sz="2400" dirty="0" err="1">
                <a:solidFill>
                  <a:srgbClr val="0070C0"/>
                </a:solidFill>
              </a:rPr>
              <a:t>nhóm</a:t>
            </a:r>
            <a:r>
              <a:rPr lang="en-US" sz="2400" dirty="0">
                <a:solidFill>
                  <a:srgbClr val="0070C0"/>
                </a:solidFill>
              </a:rPr>
              <a:t> </a:t>
            </a:r>
            <a:r>
              <a:rPr lang="en-US" sz="2400" dirty="0" err="1">
                <a:solidFill>
                  <a:srgbClr val="0070C0"/>
                </a:solidFill>
              </a:rPr>
              <a:t>làm</a:t>
            </a:r>
            <a:r>
              <a:rPr lang="en-US" sz="2400" dirty="0">
                <a:solidFill>
                  <a:srgbClr val="0070C0"/>
                </a:solidFill>
              </a:rPr>
              <a:t> </a:t>
            </a:r>
            <a:r>
              <a:rPr lang="en-US" sz="2400" dirty="0" err="1">
                <a:solidFill>
                  <a:srgbClr val="0070C0"/>
                </a:solidFill>
              </a:rPr>
              <a:t>việc</a:t>
            </a:r>
            <a:r>
              <a:rPr lang="en-US" sz="2400" dirty="0">
                <a:solidFill>
                  <a:srgbClr val="0070C0"/>
                </a:solidFill>
              </a:rPr>
              <a:t> </a:t>
            </a:r>
            <a:r>
              <a:rPr lang="en-US" sz="2400" dirty="0" err="1">
                <a:solidFill>
                  <a:srgbClr val="0070C0"/>
                </a:solidFill>
              </a:rPr>
              <a:t>theo</a:t>
            </a:r>
            <a:r>
              <a:rPr lang="en-US" sz="2400" dirty="0">
                <a:solidFill>
                  <a:srgbClr val="0070C0"/>
                </a:solidFill>
              </a:rPr>
              <a:t> </a:t>
            </a:r>
            <a:r>
              <a:rPr lang="en-US" sz="2400" dirty="0" err="1">
                <a:solidFill>
                  <a:srgbClr val="0070C0"/>
                </a:solidFill>
              </a:rPr>
              <a:t>yêu</a:t>
            </a:r>
            <a:r>
              <a:rPr lang="en-US" sz="2400" dirty="0">
                <a:solidFill>
                  <a:srgbClr val="0070C0"/>
                </a:solidFill>
              </a:rPr>
              <a:t> </a:t>
            </a:r>
            <a:r>
              <a:rPr lang="en-US" sz="2400" dirty="0" err="1">
                <a:solidFill>
                  <a:srgbClr val="0070C0"/>
                </a:solidFill>
              </a:rPr>
              <a:t>cầu</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giảng</a:t>
            </a:r>
            <a:r>
              <a:rPr lang="en-US" sz="2400" dirty="0">
                <a:solidFill>
                  <a:srgbClr val="0070C0"/>
                </a:solidFill>
              </a:rPr>
              <a:t> </a:t>
            </a:r>
            <a:r>
              <a:rPr lang="en-US" sz="2400" err="1">
                <a:solidFill>
                  <a:srgbClr val="0070C0"/>
                </a:solidFill>
              </a:rPr>
              <a:t>viên</a:t>
            </a:r>
            <a:r>
              <a:rPr lang="en-US" sz="2400">
                <a:solidFill>
                  <a:srgbClr val="0070C0"/>
                </a:solidFill>
              </a:rPr>
              <a:t>.</a:t>
            </a:r>
            <a:endParaRPr lang="en-US" sz="2400" dirty="0">
              <a:solidFill>
                <a:srgbClr val="0070C0"/>
              </a:solidFill>
            </a:endParaRPr>
          </a:p>
        </p:txBody>
      </p:sp>
      <p:pic>
        <p:nvPicPr>
          <p:cNvPr id="18" name="Picture 3">
            <a:extLst>
              <a:ext uri="{FF2B5EF4-FFF2-40B4-BE49-F238E27FC236}">
                <a16:creationId xmlns:a16="http://schemas.microsoft.com/office/drawing/2014/main" id="{491CA4C9-8F34-4829-9111-24371F92E6C4}"/>
              </a:ext>
            </a:extLst>
          </p:cNvPr>
          <p:cNvPicPr>
            <a:picLocks noChangeAspect="1"/>
          </p:cNvPicPr>
          <p:nvPr/>
        </p:nvPicPr>
        <p:blipFill>
          <a:blip r:embed="rId4"/>
          <a:srcRect l="36633" r="19682"/>
          <a:stretch>
            <a:fillRect/>
          </a:stretch>
        </p:blipFill>
        <p:spPr>
          <a:xfrm>
            <a:off x="8447165" y="729786"/>
            <a:ext cx="3338435" cy="5094812"/>
          </a:xfrm>
          <a:prstGeom prst="rect">
            <a:avLst/>
          </a:prstGeom>
        </p:spPr>
      </p:pic>
      <p:pic>
        <p:nvPicPr>
          <p:cNvPr id="19" name="Picture 10">
            <a:extLst>
              <a:ext uri="{FF2B5EF4-FFF2-40B4-BE49-F238E27FC236}">
                <a16:creationId xmlns:a16="http://schemas.microsoft.com/office/drawing/2014/main" id="{0CDE6873-CB73-474E-B6F7-6CA8459B4A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10400" y="4528558"/>
            <a:ext cx="1845811" cy="1919085"/>
          </a:xfrm>
          <a:prstGeom prst="rect">
            <a:avLst/>
          </a:prstGeom>
        </p:spPr>
      </p:pic>
    </p:spTree>
    <p:custDataLst>
      <p:tags r:id="rId1"/>
    </p:custDataLst>
    <p:extLst>
      <p:ext uri="{BB962C8B-B14F-4D97-AF65-F5344CB8AC3E}">
        <p14:creationId xmlns:p14="http://schemas.microsoft.com/office/powerpoint/2010/main" val="2013001807"/>
      </p:ext>
    </p:extLst>
  </p:cSld>
  <p:clrMapOvr>
    <a:masterClrMapping/>
  </p:clrMapOvr>
  <mc:AlternateContent xmlns:mc="http://schemas.openxmlformats.org/markup-compatibility/2006" xmlns:p14="http://schemas.microsoft.com/office/powerpoint/2010/main">
    <mc:Choice Requires="p14">
      <p:transition spd="med" p14:dur="700" advTm="19427">
        <p:fade/>
      </p:transition>
    </mc:Choice>
    <mc:Fallback xmlns="">
      <p:transition spd="med" advTm="1942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313305" y="1987811"/>
            <a:ext cx="2330952" cy="3392172"/>
            <a:chOff x="0" y="0"/>
            <a:chExt cx="2688663" cy="2715896"/>
          </a:xfrm>
        </p:grpSpPr>
        <p:sp>
          <p:nvSpPr>
            <p:cNvPr id="7" name="Freeform 7"/>
            <p:cNvSpPr/>
            <p:nvPr/>
          </p:nvSpPr>
          <p:spPr>
            <a:xfrm>
              <a:off x="0" y="0"/>
              <a:ext cx="2688663" cy="2715896"/>
            </a:xfrm>
            <a:custGeom>
              <a:avLst/>
              <a:gdLst/>
              <a:ahLst/>
              <a:cxnLst/>
              <a:rect l="l" t="t" r="r" b="b"/>
              <a:pathLst>
                <a:path w="2688663" h="2715896">
                  <a:moveTo>
                    <a:pt x="2564203" y="2715896"/>
                  </a:moveTo>
                  <a:lnTo>
                    <a:pt x="124460" y="2715896"/>
                  </a:lnTo>
                  <a:cubicBezTo>
                    <a:pt x="55880" y="2715896"/>
                    <a:pt x="0" y="2660016"/>
                    <a:pt x="0" y="2591436"/>
                  </a:cubicBezTo>
                  <a:lnTo>
                    <a:pt x="0" y="124460"/>
                  </a:lnTo>
                  <a:cubicBezTo>
                    <a:pt x="0" y="55880"/>
                    <a:pt x="55880" y="0"/>
                    <a:pt x="124460" y="0"/>
                  </a:cubicBezTo>
                  <a:lnTo>
                    <a:pt x="2564203" y="0"/>
                  </a:lnTo>
                  <a:cubicBezTo>
                    <a:pt x="2632783" y="0"/>
                    <a:pt x="2688663" y="55880"/>
                    <a:pt x="2688663" y="124460"/>
                  </a:cubicBezTo>
                  <a:lnTo>
                    <a:pt x="2688663" y="2591436"/>
                  </a:lnTo>
                  <a:cubicBezTo>
                    <a:pt x="2688663" y="2660016"/>
                    <a:pt x="2632783" y="2715896"/>
                    <a:pt x="2564203" y="2715896"/>
                  </a:cubicBezTo>
                  <a:close/>
                </a:path>
              </a:pathLst>
            </a:custGeom>
            <a:solidFill>
              <a:srgbClr val="EDECED"/>
            </a:solidFill>
          </p:spPr>
          <p:txBody>
            <a:bodyPr/>
            <a:lstStyle/>
            <a:p>
              <a:endParaRPr lang="en-US"/>
            </a:p>
          </p:txBody>
        </p:sp>
      </p:grpSp>
      <p:grpSp>
        <p:nvGrpSpPr>
          <p:cNvPr id="8" name="Group 8"/>
          <p:cNvGrpSpPr/>
          <p:nvPr/>
        </p:nvGrpSpPr>
        <p:grpSpPr>
          <a:xfrm>
            <a:off x="2887008" y="1987810"/>
            <a:ext cx="2396193" cy="3392172"/>
            <a:chOff x="0" y="0"/>
            <a:chExt cx="2688663" cy="2715896"/>
          </a:xfrm>
        </p:grpSpPr>
        <p:sp>
          <p:nvSpPr>
            <p:cNvPr id="9" name="Freeform 9"/>
            <p:cNvSpPr/>
            <p:nvPr/>
          </p:nvSpPr>
          <p:spPr>
            <a:xfrm>
              <a:off x="0" y="0"/>
              <a:ext cx="2688663" cy="2715896"/>
            </a:xfrm>
            <a:custGeom>
              <a:avLst/>
              <a:gdLst/>
              <a:ahLst/>
              <a:cxnLst/>
              <a:rect l="l" t="t" r="r" b="b"/>
              <a:pathLst>
                <a:path w="2688663" h="2715896">
                  <a:moveTo>
                    <a:pt x="2564203" y="2715896"/>
                  </a:moveTo>
                  <a:lnTo>
                    <a:pt x="124460" y="2715896"/>
                  </a:lnTo>
                  <a:cubicBezTo>
                    <a:pt x="55880" y="2715896"/>
                    <a:pt x="0" y="2660016"/>
                    <a:pt x="0" y="2591436"/>
                  </a:cubicBezTo>
                  <a:lnTo>
                    <a:pt x="0" y="124460"/>
                  </a:lnTo>
                  <a:cubicBezTo>
                    <a:pt x="0" y="55880"/>
                    <a:pt x="55880" y="0"/>
                    <a:pt x="124460" y="0"/>
                  </a:cubicBezTo>
                  <a:lnTo>
                    <a:pt x="2564203" y="0"/>
                  </a:lnTo>
                  <a:cubicBezTo>
                    <a:pt x="2632783" y="0"/>
                    <a:pt x="2688663" y="55880"/>
                    <a:pt x="2688663" y="124460"/>
                  </a:cubicBezTo>
                  <a:lnTo>
                    <a:pt x="2688663" y="2591436"/>
                  </a:lnTo>
                  <a:cubicBezTo>
                    <a:pt x="2688663" y="2660016"/>
                    <a:pt x="2632783" y="2715896"/>
                    <a:pt x="2564203" y="2715896"/>
                  </a:cubicBezTo>
                  <a:close/>
                </a:path>
              </a:pathLst>
            </a:custGeom>
            <a:solidFill>
              <a:srgbClr val="EDECED"/>
            </a:solidFill>
          </p:spPr>
          <p:txBody>
            <a:bodyPr/>
            <a:lstStyle/>
            <a:p>
              <a:endParaRPr lang="en-US"/>
            </a:p>
          </p:txBody>
        </p:sp>
      </p:grpSp>
      <p:grpSp>
        <p:nvGrpSpPr>
          <p:cNvPr id="10" name="Group 10"/>
          <p:cNvGrpSpPr/>
          <p:nvPr/>
        </p:nvGrpSpPr>
        <p:grpSpPr>
          <a:xfrm>
            <a:off x="5724431" y="1987810"/>
            <a:ext cx="2523400" cy="4034054"/>
            <a:chOff x="0" y="0"/>
            <a:chExt cx="2688663" cy="2715896"/>
          </a:xfrm>
        </p:grpSpPr>
        <p:sp>
          <p:nvSpPr>
            <p:cNvPr id="11" name="Freeform 11"/>
            <p:cNvSpPr/>
            <p:nvPr/>
          </p:nvSpPr>
          <p:spPr>
            <a:xfrm>
              <a:off x="0" y="0"/>
              <a:ext cx="2688663" cy="2715896"/>
            </a:xfrm>
            <a:custGeom>
              <a:avLst/>
              <a:gdLst/>
              <a:ahLst/>
              <a:cxnLst/>
              <a:rect l="l" t="t" r="r" b="b"/>
              <a:pathLst>
                <a:path w="2688663" h="2715896">
                  <a:moveTo>
                    <a:pt x="2564203" y="2715896"/>
                  </a:moveTo>
                  <a:lnTo>
                    <a:pt x="124460" y="2715896"/>
                  </a:lnTo>
                  <a:cubicBezTo>
                    <a:pt x="55880" y="2715896"/>
                    <a:pt x="0" y="2660016"/>
                    <a:pt x="0" y="2591436"/>
                  </a:cubicBezTo>
                  <a:lnTo>
                    <a:pt x="0" y="124460"/>
                  </a:lnTo>
                  <a:cubicBezTo>
                    <a:pt x="0" y="55880"/>
                    <a:pt x="55880" y="0"/>
                    <a:pt x="124460" y="0"/>
                  </a:cubicBezTo>
                  <a:lnTo>
                    <a:pt x="2564203" y="0"/>
                  </a:lnTo>
                  <a:cubicBezTo>
                    <a:pt x="2632783" y="0"/>
                    <a:pt x="2688663" y="55880"/>
                    <a:pt x="2688663" y="124460"/>
                  </a:cubicBezTo>
                  <a:lnTo>
                    <a:pt x="2688663" y="2591436"/>
                  </a:lnTo>
                  <a:cubicBezTo>
                    <a:pt x="2688663" y="2660016"/>
                    <a:pt x="2632783" y="2715896"/>
                    <a:pt x="2564203" y="2715896"/>
                  </a:cubicBezTo>
                  <a:close/>
                </a:path>
              </a:pathLst>
            </a:custGeom>
            <a:solidFill>
              <a:srgbClr val="EDECED"/>
            </a:solidFill>
          </p:spPr>
          <p:txBody>
            <a:bodyPr/>
            <a:lstStyle/>
            <a:p>
              <a:endParaRPr lang="en-US"/>
            </a:p>
          </p:txBody>
        </p:sp>
      </p:grpSp>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18541" y="-72170"/>
            <a:ext cx="2073460" cy="1586780"/>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89248">
            <a:off x="-673354" y="5236361"/>
            <a:ext cx="2718307" cy="889628"/>
          </a:xfrm>
          <a:prstGeom prst="rect">
            <a:avLst/>
          </a:prstGeom>
        </p:spPr>
      </p:pic>
      <p:sp>
        <p:nvSpPr>
          <p:cNvPr id="15" name="Tiêu đề 14">
            <a:extLst>
              <a:ext uri="{FF2B5EF4-FFF2-40B4-BE49-F238E27FC236}">
                <a16:creationId xmlns:a16="http://schemas.microsoft.com/office/drawing/2014/main" id="{2D7CAAE4-F4E6-4603-A0BF-AE42BE85874E}"/>
              </a:ext>
            </a:extLst>
          </p:cNvPr>
          <p:cNvSpPr>
            <a:spLocks noGrp="1"/>
          </p:cNvSpPr>
          <p:nvPr>
            <p:ph type="title"/>
          </p:nvPr>
        </p:nvSpPr>
        <p:spPr>
          <a:xfrm>
            <a:off x="838200" y="164593"/>
            <a:ext cx="10515600" cy="407660"/>
          </a:xfrm>
        </p:spPr>
        <p:txBody>
          <a:bodyPr>
            <a:normAutofit fontScale="90000"/>
          </a:bodyPr>
          <a:lstStyle/>
          <a:p>
            <a:pPr algn="l"/>
            <a:r>
              <a:rPr lang="en-US" sz="2400" b="1">
                <a:solidFill>
                  <a:srgbClr val="C00000"/>
                </a:solidFill>
                <a:latin typeface="+mn-lt"/>
              </a:rPr>
              <a:t>                                                    NỘI DUNG CHƯƠNG 1</a:t>
            </a:r>
            <a:endParaRPr lang="en-US" sz="2400" b="1" dirty="0">
              <a:solidFill>
                <a:srgbClr val="C00000"/>
              </a:solidFill>
              <a:latin typeface="+mn-lt"/>
            </a:endParaRPr>
          </a:p>
        </p:txBody>
      </p:sp>
      <p:sp>
        <p:nvSpPr>
          <p:cNvPr id="16" name="Chỗ dành sẵn cho Văn bản 15">
            <a:extLst>
              <a:ext uri="{FF2B5EF4-FFF2-40B4-BE49-F238E27FC236}">
                <a16:creationId xmlns:a16="http://schemas.microsoft.com/office/drawing/2014/main" id="{0FD0D5EF-9ADF-47E6-A1A1-E811FB68AD0A}"/>
              </a:ext>
            </a:extLst>
          </p:cNvPr>
          <p:cNvSpPr>
            <a:spLocks noGrp="1"/>
          </p:cNvSpPr>
          <p:nvPr>
            <p:ph type="body" sz="quarter" idx="13"/>
          </p:nvPr>
        </p:nvSpPr>
        <p:spPr/>
        <p:txBody>
          <a:bodyPr/>
          <a:lstStyle/>
          <a:p>
            <a:r>
              <a:rPr lang="en-US" dirty="0"/>
              <a:t>PTCT GDMN</a:t>
            </a:r>
          </a:p>
        </p:txBody>
      </p:sp>
      <p:sp>
        <p:nvSpPr>
          <p:cNvPr id="17" name="Hộp Văn bản 16">
            <a:extLst>
              <a:ext uri="{FF2B5EF4-FFF2-40B4-BE49-F238E27FC236}">
                <a16:creationId xmlns:a16="http://schemas.microsoft.com/office/drawing/2014/main" id="{AEE1BAB5-BC47-49B7-B173-A16BD909B102}"/>
              </a:ext>
            </a:extLst>
          </p:cNvPr>
          <p:cNvSpPr txBox="1"/>
          <p:nvPr/>
        </p:nvSpPr>
        <p:spPr>
          <a:xfrm>
            <a:off x="203201" y="555528"/>
            <a:ext cx="10363200" cy="1384995"/>
          </a:xfrm>
          <a:prstGeom prst="rect">
            <a:avLst/>
          </a:prstGeom>
          <a:noFill/>
        </p:spPr>
        <p:txBody>
          <a:bodyPr wrap="square" rtlCol="0">
            <a:spAutoFit/>
          </a:bodyPr>
          <a:lstStyle/>
          <a:p>
            <a:pPr marL="380990" indent="-380990">
              <a:lnSpc>
                <a:spcPct val="150000"/>
              </a:lnSpc>
              <a:buFont typeface="Wingdings" panose="05000000000000000000" pitchFamily="2" charset="2"/>
              <a:buChar char="þ"/>
            </a:pPr>
            <a:r>
              <a:rPr lang="en-US" sz="2400" b="1" err="1">
                <a:solidFill>
                  <a:schemeClr val="tx2"/>
                </a:solidFill>
                <a:latin typeface="Candara" panose="020E0502030303020204" pitchFamily="34" charset="0"/>
                <a:cs typeface="Times New Roman" panose="02020603050405020304" pitchFamily="18" charset="0"/>
              </a:rPr>
              <a:t>Gồm</a:t>
            </a:r>
            <a:r>
              <a:rPr lang="en-US" sz="2400" b="1">
                <a:solidFill>
                  <a:schemeClr val="tx2"/>
                </a:solidFill>
                <a:latin typeface="Candara" panose="020E0502030303020204" pitchFamily="34" charset="0"/>
                <a:cs typeface="Times New Roman" panose="02020603050405020304" pitchFamily="18" charset="0"/>
              </a:rPr>
              <a:t> các vấn đề </a:t>
            </a:r>
            <a:endParaRPr lang="en-US" sz="2400" b="1" dirty="0">
              <a:solidFill>
                <a:schemeClr val="tx2"/>
              </a:solidFill>
              <a:latin typeface="Candara" panose="020E0502030303020204" pitchFamily="34" charset="0"/>
              <a:cs typeface="Times New Roman" panose="02020603050405020304" pitchFamily="18" charset="0"/>
            </a:endParaRPr>
          </a:p>
          <a:p>
            <a:endParaRPr lang="en-US" sz="2400" b="1" dirty="0">
              <a:solidFill>
                <a:schemeClr val="tx2"/>
              </a:solidFill>
              <a:latin typeface="Candara" panose="020E0502030303020204" pitchFamily="34" charset="0"/>
              <a:cs typeface="Times New Roman" panose="02020603050405020304" pitchFamily="18" charset="0"/>
            </a:endParaRPr>
          </a:p>
          <a:p>
            <a:endParaRPr lang="en-US" sz="2400" dirty="0"/>
          </a:p>
        </p:txBody>
      </p:sp>
      <p:sp>
        <p:nvSpPr>
          <p:cNvPr id="19" name="Hộp Văn bản 18">
            <a:extLst>
              <a:ext uri="{FF2B5EF4-FFF2-40B4-BE49-F238E27FC236}">
                <a16:creationId xmlns:a16="http://schemas.microsoft.com/office/drawing/2014/main" id="{A17112B4-C01C-4C7D-86C3-9FA82D150AC3}"/>
              </a:ext>
            </a:extLst>
          </p:cNvPr>
          <p:cNvSpPr txBox="1"/>
          <p:nvPr/>
        </p:nvSpPr>
        <p:spPr>
          <a:xfrm>
            <a:off x="427875" y="2238631"/>
            <a:ext cx="2336800" cy="1569660"/>
          </a:xfrm>
          <a:prstGeom prst="rect">
            <a:avLst/>
          </a:prstGeom>
          <a:noFill/>
        </p:spPr>
        <p:txBody>
          <a:bodyPr wrap="square">
            <a:spAutoFit/>
          </a:bodyPr>
          <a:lstStyle/>
          <a:p>
            <a:r>
              <a:rPr lang="en-US" sz="2400" b="1" dirty="0" err="1">
                <a:solidFill>
                  <a:srgbClr val="FF0000"/>
                </a:solidFill>
                <a:latin typeface="Candara" panose="020E0502030303020204" pitchFamily="34" charset="0"/>
                <a:cs typeface="Times New Roman" panose="02020603050405020304" pitchFamily="18" charset="0"/>
              </a:rPr>
              <a:t>Vấn</a:t>
            </a:r>
            <a:r>
              <a:rPr lang="en-US" sz="2400" b="1" dirty="0">
                <a:solidFill>
                  <a:srgbClr val="FF0000"/>
                </a:solidFill>
                <a:latin typeface="Candara" panose="020E0502030303020204" pitchFamily="34" charset="0"/>
                <a:cs typeface="Times New Roman" panose="02020603050405020304" pitchFamily="18" charset="0"/>
              </a:rPr>
              <a:t> </a:t>
            </a:r>
            <a:r>
              <a:rPr lang="en-US" sz="2400" b="1" dirty="0" err="1">
                <a:solidFill>
                  <a:srgbClr val="FF0000"/>
                </a:solidFill>
                <a:latin typeface="Candara" panose="020E0502030303020204" pitchFamily="34" charset="0"/>
                <a:cs typeface="Times New Roman" panose="02020603050405020304" pitchFamily="18" charset="0"/>
              </a:rPr>
              <a:t>đề</a:t>
            </a:r>
            <a:r>
              <a:rPr lang="en-US" sz="2400" b="1" dirty="0">
                <a:solidFill>
                  <a:srgbClr val="FF0000"/>
                </a:solidFill>
                <a:latin typeface="Candara" panose="020E0502030303020204" pitchFamily="34" charset="0"/>
                <a:cs typeface="Times New Roman" panose="02020603050405020304" pitchFamily="18" charset="0"/>
              </a:rPr>
              <a:t> 1:</a:t>
            </a:r>
          </a:p>
          <a:p>
            <a:r>
              <a:rPr lang="en-US" sz="2400" b="1">
                <a:solidFill>
                  <a:schemeClr val="tx2"/>
                </a:solidFill>
                <a:latin typeface="Candara" panose="020E0502030303020204" pitchFamily="34" charset="0"/>
                <a:cs typeface="Times New Roman" panose="02020603050405020304" pitchFamily="18" charset="0"/>
              </a:rPr>
              <a:t> Khái niệm, đặc điểm hoạt động TN</a:t>
            </a:r>
            <a:endParaRPr lang="en-US" sz="2400" b="1" dirty="0">
              <a:solidFill>
                <a:schemeClr val="tx2"/>
              </a:solidFill>
              <a:latin typeface="Candara" panose="020E050203030302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D62ACC0F-4208-4617-B216-FCC332394890}"/>
              </a:ext>
            </a:extLst>
          </p:cNvPr>
          <p:cNvSpPr txBox="1"/>
          <p:nvPr/>
        </p:nvSpPr>
        <p:spPr>
          <a:xfrm>
            <a:off x="3250810" y="2342292"/>
            <a:ext cx="1829191" cy="1938992"/>
          </a:xfrm>
          <a:prstGeom prst="rect">
            <a:avLst/>
          </a:prstGeom>
          <a:noFill/>
        </p:spPr>
        <p:txBody>
          <a:bodyPr wrap="square">
            <a:spAutoFit/>
          </a:bodyPr>
          <a:lstStyle/>
          <a:p>
            <a:r>
              <a:rPr lang="en-US" sz="2400" b="1" dirty="0" err="1">
                <a:solidFill>
                  <a:srgbClr val="FF0000"/>
                </a:solidFill>
                <a:latin typeface="Candara" panose="020E0502030303020204" pitchFamily="34" charset="0"/>
                <a:cs typeface="Times New Roman" panose="02020603050405020304" pitchFamily="18" charset="0"/>
              </a:rPr>
              <a:t>Vấn</a:t>
            </a:r>
            <a:r>
              <a:rPr lang="en-US" sz="2400" b="1" dirty="0">
                <a:solidFill>
                  <a:srgbClr val="FF0000"/>
                </a:solidFill>
                <a:latin typeface="Candara" panose="020E0502030303020204" pitchFamily="34" charset="0"/>
                <a:cs typeface="Times New Roman" panose="02020603050405020304" pitchFamily="18" charset="0"/>
              </a:rPr>
              <a:t> </a:t>
            </a:r>
            <a:r>
              <a:rPr lang="en-US" sz="2400" b="1" dirty="0" err="1">
                <a:solidFill>
                  <a:srgbClr val="FF0000"/>
                </a:solidFill>
                <a:latin typeface="Candara" panose="020E0502030303020204" pitchFamily="34" charset="0"/>
                <a:cs typeface="Times New Roman" panose="02020603050405020304" pitchFamily="18" charset="0"/>
              </a:rPr>
              <a:t>đề</a:t>
            </a:r>
            <a:r>
              <a:rPr lang="en-US" sz="2400" b="1" dirty="0">
                <a:solidFill>
                  <a:srgbClr val="FF0000"/>
                </a:solidFill>
                <a:latin typeface="Candara" panose="020E0502030303020204" pitchFamily="34" charset="0"/>
                <a:cs typeface="Times New Roman" panose="02020603050405020304" pitchFamily="18" charset="0"/>
              </a:rPr>
              <a:t> </a:t>
            </a:r>
            <a:r>
              <a:rPr lang="en-US" sz="2400" b="1">
                <a:solidFill>
                  <a:srgbClr val="FF0000"/>
                </a:solidFill>
                <a:latin typeface="Candara" panose="020E0502030303020204" pitchFamily="34" charset="0"/>
                <a:cs typeface="Times New Roman" panose="02020603050405020304" pitchFamily="18" charset="0"/>
              </a:rPr>
              <a:t>2: </a:t>
            </a:r>
          </a:p>
          <a:p>
            <a:r>
              <a:rPr lang="en-US" sz="2400" b="1">
                <a:latin typeface="Candara" panose="020E0502030303020204" pitchFamily="34" charset="0"/>
                <a:cs typeface="Times New Roman" panose="02020603050405020304" pitchFamily="18" charset="0"/>
              </a:rPr>
              <a:t>Quy trình hoạt động TN</a:t>
            </a:r>
            <a:endParaRPr lang="en-US" sz="2400" b="1" dirty="0">
              <a:latin typeface="Candara" panose="020E0502030303020204" pitchFamily="34" charset="0"/>
              <a:cs typeface="Times New Roman" panose="02020603050405020304" pitchFamily="18" charset="0"/>
            </a:endParaRPr>
          </a:p>
          <a:p>
            <a:endParaRPr lang="en-US" sz="2400" dirty="0"/>
          </a:p>
        </p:txBody>
      </p:sp>
      <p:sp>
        <p:nvSpPr>
          <p:cNvPr id="25" name="Hộp Văn bản 24">
            <a:extLst>
              <a:ext uri="{FF2B5EF4-FFF2-40B4-BE49-F238E27FC236}">
                <a16:creationId xmlns:a16="http://schemas.microsoft.com/office/drawing/2014/main" id="{5274845C-6DC4-4F7A-B00E-E65395148592}"/>
              </a:ext>
            </a:extLst>
          </p:cNvPr>
          <p:cNvSpPr txBox="1"/>
          <p:nvPr/>
        </p:nvSpPr>
        <p:spPr>
          <a:xfrm>
            <a:off x="5985095" y="2245428"/>
            <a:ext cx="2157216" cy="3785652"/>
          </a:xfrm>
          <a:prstGeom prst="rect">
            <a:avLst/>
          </a:prstGeom>
          <a:noFill/>
        </p:spPr>
        <p:txBody>
          <a:bodyPr wrap="square">
            <a:spAutoFit/>
          </a:bodyPr>
          <a:lstStyle/>
          <a:p>
            <a:r>
              <a:rPr lang="en-US" sz="2400" b="1" dirty="0" err="1">
                <a:solidFill>
                  <a:srgbClr val="FF0000"/>
                </a:solidFill>
                <a:latin typeface="Candara" panose="020E0502030303020204" pitchFamily="34" charset="0"/>
                <a:cs typeface="Times New Roman" panose="02020603050405020304" pitchFamily="18" charset="0"/>
              </a:rPr>
              <a:t>Vấn</a:t>
            </a:r>
            <a:r>
              <a:rPr lang="en-US" sz="2400" b="1" dirty="0">
                <a:solidFill>
                  <a:srgbClr val="FF0000"/>
                </a:solidFill>
                <a:latin typeface="Candara" panose="020E0502030303020204" pitchFamily="34" charset="0"/>
                <a:cs typeface="Times New Roman" panose="02020603050405020304" pitchFamily="18" charset="0"/>
              </a:rPr>
              <a:t> </a:t>
            </a:r>
            <a:r>
              <a:rPr lang="en-US" sz="2400" b="1" dirty="0" err="1">
                <a:solidFill>
                  <a:srgbClr val="FF0000"/>
                </a:solidFill>
                <a:latin typeface="Candara" panose="020E0502030303020204" pitchFamily="34" charset="0"/>
                <a:cs typeface="Times New Roman" panose="02020603050405020304" pitchFamily="18" charset="0"/>
              </a:rPr>
              <a:t>đề</a:t>
            </a:r>
            <a:r>
              <a:rPr lang="en-US" sz="2400" b="1" dirty="0">
                <a:solidFill>
                  <a:srgbClr val="FF0000"/>
                </a:solidFill>
                <a:latin typeface="Candara" panose="020E0502030303020204" pitchFamily="34" charset="0"/>
                <a:cs typeface="Times New Roman" panose="02020603050405020304" pitchFamily="18" charset="0"/>
              </a:rPr>
              <a:t> </a:t>
            </a:r>
            <a:r>
              <a:rPr lang="en-US" sz="2400" b="1">
                <a:solidFill>
                  <a:srgbClr val="FF0000"/>
                </a:solidFill>
                <a:latin typeface="Candara" panose="020E0502030303020204" pitchFamily="34" charset="0"/>
                <a:cs typeface="Times New Roman" panose="02020603050405020304" pitchFamily="18" charset="0"/>
              </a:rPr>
              <a:t>3: </a:t>
            </a:r>
          </a:p>
          <a:p>
            <a:r>
              <a:rPr lang="en-US" sz="2400" b="1">
                <a:latin typeface="Candara" panose="020E0502030303020204" pitchFamily="34" charset="0"/>
                <a:cs typeface="Times New Roman" panose="02020603050405020304" pitchFamily="18" charset="0"/>
              </a:rPr>
              <a:t>Vai trò của TN đối với việc GD trẻ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ndara" panose="020E0502030303020204" pitchFamily="34" charset="0"/>
                <a:ea typeface="+mn-ea"/>
                <a:cs typeface="Times New Roman" panose="02020603050405020304" pitchFamily="18" charset="0"/>
              </a:rPr>
              <a:t>Vấn đề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ndara" panose="020E0502030303020204" pitchFamily="34" charset="0"/>
                <a:ea typeface="+mn-ea"/>
                <a:cs typeface="Times New Roman" panose="02020603050405020304" pitchFamily="18" charset="0"/>
              </a:rPr>
              <a:t>Các yếu tố ảnh hưởng đến</a:t>
            </a:r>
            <a:endParaRPr lang="en-US" sz="2400" b="1" dirty="0">
              <a:latin typeface="Candara" panose="020E0502030303020204" pitchFamily="34" charset="0"/>
              <a:cs typeface="Times New Roman" panose="02020603050405020304" pitchFamily="18" charset="0"/>
            </a:endParaRPr>
          </a:p>
          <a:p>
            <a:r>
              <a:rPr lang="en-US" sz="2400" b="1">
                <a:solidFill>
                  <a:schemeClr val="tx2"/>
                </a:solidFill>
                <a:latin typeface="Candara" panose="020E0502030303020204" pitchFamily="34" charset="0"/>
                <a:cs typeface="Times New Roman" panose="02020603050405020304" pitchFamily="18" charset="0"/>
              </a:rPr>
              <a:t> quá trình GD theo trải nghiệm</a:t>
            </a:r>
            <a:endParaRPr lang="en-US" sz="2400" b="1" dirty="0">
              <a:solidFill>
                <a:schemeClr val="tx2"/>
              </a:solidFill>
              <a:latin typeface="Candara" panose="020E0502030303020204" pitchFamily="34" charset="0"/>
              <a:cs typeface="Times New Roman" panose="02020603050405020304" pitchFamily="18" charset="0"/>
            </a:endParaRPr>
          </a:p>
        </p:txBody>
      </p:sp>
      <p:pic>
        <p:nvPicPr>
          <p:cNvPr id="2" name="Video 1">
            <a:hlinkClick r:id="" action="ppaction://media"/>
            <a:extLst>
              <a:ext uri="{FF2B5EF4-FFF2-40B4-BE49-F238E27FC236}">
                <a16:creationId xmlns:a16="http://schemas.microsoft.com/office/drawing/2014/main" id="{88C6FFA1-787E-4DE1-BC8E-B455F09ADC56}"/>
              </a:ext>
            </a:extLst>
          </p:cNvPr>
          <p:cNvPicPr>
            <a:picLocks noChangeAspect="1"/>
          </p:cNvPicPr>
          <p:nvPr>
            <a:videoFile r:link="rId3"/>
            <p:extLst>
              <p:ext uri="{DAA4B4D4-6D71-4841-9C94-3DE7FCFB9230}">
                <p14:media xmlns:p14="http://schemas.microsoft.com/office/powerpoint/2010/main" r:embed="rId2"/>
              </p:ext>
            </p:extLst>
          </p:nvPr>
        </p:nvPicPr>
        <p:blipFill>
          <a:blip r:embed="rId10"/>
          <a:stretch>
            <a:fillRect/>
          </a:stretch>
        </p:blipFill>
        <p:spPr>
          <a:xfrm>
            <a:off x="9906000" y="6105908"/>
            <a:ext cx="2286000" cy="752093"/>
          </a:xfrm>
          <a:prstGeom prst="rect">
            <a:avLst/>
          </a:prstGeom>
        </p:spPr>
      </p:pic>
      <p:grpSp>
        <p:nvGrpSpPr>
          <p:cNvPr id="18" name="Group 10"/>
          <p:cNvGrpSpPr/>
          <p:nvPr/>
        </p:nvGrpSpPr>
        <p:grpSpPr>
          <a:xfrm>
            <a:off x="8583541" y="1808928"/>
            <a:ext cx="2523400" cy="3508696"/>
            <a:chOff x="0" y="0"/>
            <a:chExt cx="2688663" cy="2715896"/>
          </a:xfrm>
        </p:grpSpPr>
        <p:sp>
          <p:nvSpPr>
            <p:cNvPr id="20" name="Freeform 11"/>
            <p:cNvSpPr/>
            <p:nvPr/>
          </p:nvSpPr>
          <p:spPr>
            <a:xfrm>
              <a:off x="0" y="0"/>
              <a:ext cx="2688663" cy="2715896"/>
            </a:xfrm>
            <a:custGeom>
              <a:avLst/>
              <a:gdLst/>
              <a:ahLst/>
              <a:cxnLst/>
              <a:rect l="l" t="t" r="r" b="b"/>
              <a:pathLst>
                <a:path w="2688663" h="2715896">
                  <a:moveTo>
                    <a:pt x="2564203" y="2715896"/>
                  </a:moveTo>
                  <a:lnTo>
                    <a:pt x="124460" y="2715896"/>
                  </a:lnTo>
                  <a:cubicBezTo>
                    <a:pt x="55880" y="2715896"/>
                    <a:pt x="0" y="2660016"/>
                    <a:pt x="0" y="2591436"/>
                  </a:cubicBezTo>
                  <a:lnTo>
                    <a:pt x="0" y="124460"/>
                  </a:lnTo>
                  <a:cubicBezTo>
                    <a:pt x="0" y="55880"/>
                    <a:pt x="55880" y="0"/>
                    <a:pt x="124460" y="0"/>
                  </a:cubicBezTo>
                  <a:lnTo>
                    <a:pt x="2564203" y="0"/>
                  </a:lnTo>
                  <a:cubicBezTo>
                    <a:pt x="2632783" y="0"/>
                    <a:pt x="2688663" y="55880"/>
                    <a:pt x="2688663" y="124460"/>
                  </a:cubicBezTo>
                  <a:lnTo>
                    <a:pt x="2688663" y="2591436"/>
                  </a:lnTo>
                  <a:cubicBezTo>
                    <a:pt x="2688663" y="2660016"/>
                    <a:pt x="2632783" y="2715896"/>
                    <a:pt x="2564203" y="2715896"/>
                  </a:cubicBezTo>
                  <a:close/>
                </a:path>
              </a:pathLst>
            </a:custGeom>
            <a:solidFill>
              <a:srgbClr val="EDECED"/>
            </a:solidFill>
          </p:spPr>
          <p:txBody>
            <a:bodyPr/>
            <a:lstStyle/>
            <a:p>
              <a:endParaRPr lang="en-US"/>
            </a:p>
          </p:txBody>
        </p:sp>
      </p:grpSp>
      <p:sp>
        <p:nvSpPr>
          <p:cNvPr id="22" name="Hộp Văn bản 24">
            <a:extLst>
              <a:ext uri="{FF2B5EF4-FFF2-40B4-BE49-F238E27FC236}">
                <a16:creationId xmlns:a16="http://schemas.microsoft.com/office/drawing/2014/main" id="{5274845C-6DC4-4F7A-B00E-E65395148592}"/>
              </a:ext>
            </a:extLst>
          </p:cNvPr>
          <p:cNvSpPr txBox="1"/>
          <p:nvPr/>
        </p:nvSpPr>
        <p:spPr>
          <a:xfrm>
            <a:off x="8827392" y="2031318"/>
            <a:ext cx="1955164" cy="2677656"/>
          </a:xfrm>
          <a:prstGeom prst="rect">
            <a:avLst/>
          </a:prstGeom>
          <a:noFill/>
        </p:spPr>
        <p:txBody>
          <a:bodyPr wrap="square">
            <a:spAutoFit/>
          </a:bodyPr>
          <a:lstStyle/>
          <a:p>
            <a:endParaRPr lang="en-US" sz="2400" b="1">
              <a:latin typeface="Candara" panose="020E0502030303020204" pitchFamily="34" charset="0"/>
              <a:cs typeface="Times New Roman" panose="02020603050405020304" pitchFamily="18" charset="0"/>
            </a:endParaRPr>
          </a:p>
          <a:p>
            <a:r>
              <a:rPr lang="en-US" sz="2400" b="1">
                <a:solidFill>
                  <a:srgbClr val="FF0000"/>
                </a:solidFill>
                <a:latin typeface="Candara" panose="020E0502030303020204" pitchFamily="34" charset="0"/>
                <a:cs typeface="Times New Roman" panose="02020603050405020304" pitchFamily="18" charset="0"/>
              </a:rPr>
              <a:t>Vấn đề 5:</a:t>
            </a:r>
          </a:p>
          <a:p>
            <a:r>
              <a:rPr lang="en-US" sz="2400" b="1">
                <a:latin typeface="Candara" panose="020E0502030303020204" pitchFamily="34" charset="0"/>
                <a:cs typeface="Times New Roman" panose="02020603050405020304" pitchFamily="18" charset="0"/>
              </a:rPr>
              <a:t>Các hình thức hoạt động GD trẻ ở trường MN</a:t>
            </a:r>
            <a:endParaRPr lang="en-US" sz="2400" b="1" dirty="0">
              <a:latin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80692663"/>
      </p:ext>
    </p:extLst>
  </p:cSld>
  <p:clrMapOvr>
    <a:masterClrMapping/>
  </p:clrMapOvr>
  <mc:AlternateContent xmlns:mc="http://schemas.openxmlformats.org/markup-compatibility/2006" xmlns:p14="http://schemas.microsoft.com/office/powerpoint/2010/main">
    <mc:Choice Requires="p14">
      <p:transition spd="med" p14:dur="700" advTm="15317">
        <p:fade/>
      </p:transition>
    </mc:Choice>
    <mc:Fallback xmlns="">
      <p:transition spd="med" advTm="153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Chương 1.Hoạt động trải nghiệm của trẻ mầm non</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vi-VN">
                <a:solidFill>
                  <a:srgbClr val="FF0000"/>
                </a:solidFill>
              </a:rPr>
              <a:t>Khái niệm hoạt động trải nghiệm</a:t>
            </a:r>
          </a:p>
          <a:p>
            <a:pPr>
              <a:buFont typeface="Wingdings" panose="05000000000000000000" pitchFamily="2" charset="2"/>
              <a:buChar char="q"/>
            </a:pPr>
            <a:r>
              <a:rPr lang="vi-VN" sz="3200">
                <a:solidFill>
                  <a:srgbClr val="FF0000"/>
                </a:solidFill>
                <a:effectLst/>
                <a:latin typeface="Times New Roman" panose="02020603050405020304" pitchFamily="18" charset="0"/>
                <a:ea typeface="Times New Roman" panose="02020603050405020304" pitchFamily="18" charset="0"/>
              </a:rPr>
              <a:t>L.S Vygotxki [38], J. Piaget [29]</a:t>
            </a:r>
            <a:r>
              <a:rPr lang="vi-VN" sz="3200">
                <a:effectLst/>
                <a:latin typeface="Times New Roman" panose="02020603050405020304" pitchFamily="18" charset="0"/>
                <a:ea typeface="Times New Roman" panose="02020603050405020304" pitchFamily="18" charset="0"/>
              </a:rPr>
              <a:t>... cho rằng trải nghiệm làm nên sự phát triển của trẻ, hiểu biết được xây dựng thông qua sự tham gia tích cực của trẻ trong môi trường; khi tương tác với môi trường trẻ sẽ thay đổi kiến thức hiện có;</a:t>
            </a:r>
            <a:r>
              <a:rPr lang="en-US" sz="3200">
                <a:effectLst/>
                <a:latin typeface="Times New Roman" panose="02020603050405020304" pitchFamily="18" charset="0"/>
                <a:ea typeface="Times New Roman" panose="02020603050405020304" pitchFamily="18" charset="0"/>
              </a:rPr>
              <a:t> </a:t>
            </a:r>
            <a:r>
              <a:rPr lang="vi-VN" sz="3200" spc="-30">
                <a:effectLst/>
                <a:latin typeface="Times New Roman" panose="02020603050405020304" pitchFamily="18" charset="0"/>
                <a:ea typeface="Times New Roman" panose="02020603050405020304" pitchFamily="18" charset="0"/>
              </a:rPr>
              <a:t>kinh nghiệm quá khứ thường ảnh hưởng tới kinh nghiệm hiện tại và tương lai..</a:t>
            </a:r>
            <a:r>
              <a:rPr lang="vi-VN" sz="320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1179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43FF9559-5DF9-4294-B997-450A8CCE6503}:276"/>
</p:tagLst>
</file>

<file path=ppt/tags/tag2.xml><?xml version="1.0" encoding="utf-8"?>
<p:tagLst xmlns:a="http://schemas.openxmlformats.org/drawingml/2006/main" xmlns:r="http://schemas.openxmlformats.org/officeDocument/2006/relationships" xmlns:p="http://schemas.openxmlformats.org/presentationml/2006/main">
  <p:tag name="GENSWF_SLIDE_UID" val="{B3E49B5D-F4D0-47C6-B8C5-A8DA63E224CC}:262"/>
</p:tagLst>
</file>

<file path=ppt/tags/tag3.xml><?xml version="1.0" encoding="utf-8"?>
<p:tagLst xmlns:a="http://schemas.openxmlformats.org/drawingml/2006/main" xmlns:r="http://schemas.openxmlformats.org/officeDocument/2006/relationships" xmlns:p="http://schemas.openxmlformats.org/presentationml/2006/main">
  <p:tag name="GENSWF_SLIDE_UID" val="{4E65DD07-8492-4F21-8EE7-907BBCF61D9C}:300"/>
</p:tagLst>
</file>

<file path=ppt/tags/tag4.xml><?xml version="1.0" encoding="utf-8"?>
<p:tagLst xmlns:a="http://schemas.openxmlformats.org/drawingml/2006/main" xmlns:r="http://schemas.openxmlformats.org/officeDocument/2006/relationships" xmlns:p="http://schemas.openxmlformats.org/presentationml/2006/main">
  <p:tag name="GENSWF_SLIDE_UID" val="{5528E1A0-599D-4C55-95A2-FEFC4BACDDD2}:259"/>
</p:tagLst>
</file>

<file path=ppt/tags/tag5.xml><?xml version="1.0" encoding="utf-8"?>
<p:tagLst xmlns:a="http://schemas.openxmlformats.org/drawingml/2006/main" xmlns:r="http://schemas.openxmlformats.org/officeDocument/2006/relationships" xmlns:p="http://schemas.openxmlformats.org/presentationml/2006/main">
  <p:tag name="GENSWF_SLIDE_UID" val="{B04EF6AC-3273-4DD7-9555-97AC8A9F0277}:2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4192</Words>
  <Application>Microsoft Office PowerPoint</Application>
  <PresentationFormat>Màn hình rộng</PresentationFormat>
  <Paragraphs>222</Paragraphs>
  <Slides>39</Slides>
  <Notes>5</Notes>
  <HiddenSlides>0</HiddenSlides>
  <MMClips>1</MMClips>
  <ScaleCrop>false</ScaleCrop>
  <HeadingPairs>
    <vt:vector size="6" baseType="variant">
      <vt:variant>
        <vt:lpstr>Phông được Dùng</vt:lpstr>
      </vt:variant>
      <vt:variant>
        <vt:i4>13</vt:i4>
      </vt:variant>
      <vt:variant>
        <vt:lpstr>Chủ đề</vt:lpstr>
      </vt:variant>
      <vt:variant>
        <vt:i4>1</vt:i4>
      </vt:variant>
      <vt:variant>
        <vt:lpstr>Tiêu đề Bản chiếu</vt:lpstr>
      </vt:variant>
      <vt:variant>
        <vt:i4>39</vt:i4>
      </vt:variant>
    </vt:vector>
  </HeadingPairs>
  <TitlesOfParts>
    <vt:vector size="53" baseType="lpstr">
      <vt:lpstr>Arial</vt:lpstr>
      <vt:lpstr>Bernoru</vt:lpstr>
      <vt:lpstr>Calibri</vt:lpstr>
      <vt:lpstr>Calibri Light</vt:lpstr>
      <vt:lpstr>Cambria</vt:lpstr>
      <vt:lpstr>Candara</vt:lpstr>
      <vt:lpstr>Minion</vt:lpstr>
      <vt:lpstr>Quicksand</vt:lpstr>
      <vt:lpstr>Segoe UI Semibold</vt:lpstr>
      <vt:lpstr>Tahoma</vt:lpstr>
      <vt:lpstr>Times New Roman</vt:lpstr>
      <vt:lpstr>UTM Swiss Condensed</vt:lpstr>
      <vt:lpstr>Wingdings</vt:lpstr>
      <vt:lpstr>Office Theme</vt:lpstr>
      <vt:lpstr>TỔ CHỨC HOẠT ĐỘNG TRẢI NGHIỆM CHO TRẺ  Ở TRƯỜNG MẦM NON</vt:lpstr>
      <vt:lpstr>Giảng viên giảng dạy</vt:lpstr>
      <vt:lpstr>Giới thiệu học phần</vt:lpstr>
      <vt:lpstr>Bản trình bày PowerPoint</vt:lpstr>
      <vt:lpstr>   Giới thiệu về học phần</vt:lpstr>
      <vt:lpstr>VI. Tài liệu tham khảo </vt:lpstr>
      <vt:lpstr>         CHƯƠNG 1. HOẠT ĐỘNG TRẢI NGHIỆM CỦA TRẺ MẦM NON   Mục tiêu chương 1</vt:lpstr>
      <vt:lpstr>                                                    NỘI DUNG CHƯƠNG 1</vt:lpstr>
      <vt:lpstr>    Chương 1.Hoạt động trải nghiệm của trẻ mầm non</vt:lpstr>
      <vt:lpstr>Chương 1.Hoạt động trải nghiệm của trẻ mầm non</vt:lpstr>
      <vt:lpstr>    Chương 1.Hoạt động trải nghiệm của trẻ mầm non</vt:lpstr>
      <vt:lpstr>   Chương 1.Hoạt động trải nghiệm của trẻ mầm non</vt:lpstr>
      <vt:lpstr>   Chương 1.Hoạt động trải nghiệm của trẻ mầm non</vt:lpstr>
      <vt:lpstr>Chương 1.Hoạt động trải nghiệm của trẻ mầm non</vt:lpstr>
      <vt:lpstr>Chương 1.Hoạt động trải nghiệm của trẻ mầm non</vt:lpstr>
      <vt:lpstr>Chương 1.Hoạt động trải nghiệm của trẻ mầm non</vt:lpstr>
      <vt:lpstr>Chương 1.Hoạt động trải nghiệm của trẻ mầm non</vt:lpstr>
      <vt:lpstr>Chương 1.Hoạt động trải nghiệm của trẻ mầm non</vt:lpstr>
      <vt:lpstr>Chương 1.Hoạt động trải nghiệm của trẻ mầm non</vt:lpstr>
      <vt:lpstr>Chương 1.Hoạt động trải nghiệm của trẻ mầm non</vt:lpstr>
      <vt:lpstr>Chương 1.Hoạt động trải nghiệm của trẻ mầm non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 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lpstr>Chương 1.Hoạt động trải nghiệm của trẻ ở trường MN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 Thi Hoang Yen</cp:lastModifiedBy>
  <cp:revision>60</cp:revision>
  <dcterms:created xsi:type="dcterms:W3CDTF">2021-08-29T23:33:46Z</dcterms:created>
  <dcterms:modified xsi:type="dcterms:W3CDTF">2024-01-31T06:15:51Z</dcterms:modified>
</cp:coreProperties>
</file>