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13"/>
  </p:notesMasterIdLst>
  <p:sldIdLst>
    <p:sldId id="257" r:id="rId2"/>
    <p:sldId id="260" r:id="rId3"/>
    <p:sldId id="282" r:id="rId4"/>
    <p:sldId id="285" r:id="rId5"/>
    <p:sldId id="286" r:id="rId6"/>
    <p:sldId id="287" r:id="rId7"/>
    <p:sldId id="289" r:id="rId8"/>
    <p:sldId id="288" r:id="rId9"/>
    <p:sldId id="290" r:id="rId10"/>
    <p:sldId id="291" r:id="rId11"/>
    <p:sldId id="292" r:id="rId12"/>
    <p:sldId id="294" r:id="rId13"/>
    <p:sldId id="296" r:id="rId14"/>
    <p:sldId id="297" r:id="rId15"/>
    <p:sldId id="298" r:id="rId16"/>
    <p:sldId id="299" r:id="rId17"/>
    <p:sldId id="317" r:id="rId18"/>
    <p:sldId id="318" r:id="rId19"/>
    <p:sldId id="300" r:id="rId20"/>
    <p:sldId id="301" r:id="rId21"/>
    <p:sldId id="315" r:id="rId22"/>
    <p:sldId id="302" r:id="rId23"/>
    <p:sldId id="303" r:id="rId24"/>
    <p:sldId id="304" r:id="rId25"/>
    <p:sldId id="305" r:id="rId26"/>
    <p:sldId id="307" r:id="rId27"/>
    <p:sldId id="309" r:id="rId28"/>
    <p:sldId id="310" r:id="rId29"/>
    <p:sldId id="311" r:id="rId30"/>
    <p:sldId id="312" r:id="rId31"/>
    <p:sldId id="320" r:id="rId32"/>
    <p:sldId id="323" r:id="rId33"/>
    <p:sldId id="324" r:id="rId34"/>
    <p:sldId id="327" r:id="rId35"/>
    <p:sldId id="328" r:id="rId36"/>
    <p:sldId id="326" r:id="rId37"/>
    <p:sldId id="339" r:id="rId38"/>
    <p:sldId id="340" r:id="rId39"/>
    <p:sldId id="332" r:id="rId40"/>
    <p:sldId id="342" r:id="rId41"/>
    <p:sldId id="347" r:id="rId42"/>
    <p:sldId id="348" r:id="rId43"/>
    <p:sldId id="349" r:id="rId44"/>
    <p:sldId id="350" r:id="rId45"/>
    <p:sldId id="351" r:id="rId46"/>
    <p:sldId id="352" r:id="rId47"/>
    <p:sldId id="354" r:id="rId48"/>
    <p:sldId id="357" r:id="rId49"/>
    <p:sldId id="374" r:id="rId50"/>
    <p:sldId id="371" r:id="rId51"/>
    <p:sldId id="372" r:id="rId52"/>
    <p:sldId id="375" r:id="rId53"/>
    <p:sldId id="376" r:id="rId54"/>
    <p:sldId id="370" r:id="rId55"/>
    <p:sldId id="373" r:id="rId56"/>
    <p:sldId id="358" r:id="rId57"/>
    <p:sldId id="360" r:id="rId58"/>
    <p:sldId id="377" r:id="rId59"/>
    <p:sldId id="378" r:id="rId60"/>
    <p:sldId id="379" r:id="rId61"/>
    <p:sldId id="380" r:id="rId62"/>
    <p:sldId id="381" r:id="rId63"/>
    <p:sldId id="382" r:id="rId64"/>
    <p:sldId id="385" r:id="rId65"/>
    <p:sldId id="386" r:id="rId66"/>
    <p:sldId id="388" r:id="rId67"/>
    <p:sldId id="389" r:id="rId68"/>
    <p:sldId id="390" r:id="rId69"/>
    <p:sldId id="391" r:id="rId70"/>
    <p:sldId id="396" r:id="rId71"/>
    <p:sldId id="420" r:id="rId72"/>
    <p:sldId id="399" r:id="rId73"/>
    <p:sldId id="395" r:id="rId74"/>
    <p:sldId id="398" r:id="rId75"/>
    <p:sldId id="400" r:id="rId76"/>
    <p:sldId id="401" r:id="rId77"/>
    <p:sldId id="402" r:id="rId78"/>
    <p:sldId id="403" r:id="rId79"/>
    <p:sldId id="404" r:id="rId80"/>
    <p:sldId id="406" r:id="rId81"/>
    <p:sldId id="407" r:id="rId82"/>
    <p:sldId id="408" r:id="rId83"/>
    <p:sldId id="411" r:id="rId84"/>
    <p:sldId id="412" r:id="rId85"/>
    <p:sldId id="413" r:id="rId86"/>
    <p:sldId id="414" r:id="rId87"/>
    <p:sldId id="415" r:id="rId88"/>
    <p:sldId id="416" r:id="rId89"/>
    <p:sldId id="417" r:id="rId90"/>
    <p:sldId id="418" r:id="rId91"/>
    <p:sldId id="419" r:id="rId92"/>
    <p:sldId id="421" r:id="rId93"/>
    <p:sldId id="422" r:id="rId94"/>
    <p:sldId id="423" r:id="rId95"/>
    <p:sldId id="427" r:id="rId96"/>
    <p:sldId id="425" r:id="rId97"/>
    <p:sldId id="428" r:id="rId98"/>
    <p:sldId id="429" r:id="rId99"/>
    <p:sldId id="430" r:id="rId100"/>
    <p:sldId id="431" r:id="rId101"/>
    <p:sldId id="432" r:id="rId102"/>
    <p:sldId id="433" r:id="rId103"/>
    <p:sldId id="434" r:id="rId104"/>
    <p:sldId id="437" r:id="rId105"/>
    <p:sldId id="438" r:id="rId106"/>
    <p:sldId id="439" r:id="rId107"/>
    <p:sldId id="435" r:id="rId108"/>
    <p:sldId id="436" r:id="rId109"/>
    <p:sldId id="440" r:id="rId110"/>
    <p:sldId id="441" r:id="rId111"/>
    <p:sldId id="442"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1" autoAdjust="0"/>
    <p:restoredTop sz="94651" autoAdjust="0"/>
  </p:normalViewPr>
  <p:slideViewPr>
    <p:cSldViewPr>
      <p:cViewPr>
        <p:scale>
          <a:sx n="140" d="100"/>
          <a:sy n="140" d="100"/>
        </p:scale>
        <p:origin x="1352" y="-368"/>
      </p:cViewPr>
      <p:guideLst>
        <p:guide orient="horz" pos="2160"/>
        <p:guide pos="2880"/>
      </p:guideLst>
    </p:cSldViewPr>
  </p:slideViewPr>
  <p:notesTextViewPr>
    <p:cViewPr>
      <p:scale>
        <a:sx n="1" d="1"/>
        <a:sy n="1" d="1"/>
      </p:scale>
      <p:origin x="0" y="0"/>
    </p:cViewPr>
  </p:notesTextViewPr>
  <p:sorterViewPr>
    <p:cViewPr>
      <p:scale>
        <a:sx n="100" d="100"/>
        <a:sy n="100" d="100"/>
      </p:scale>
      <p:origin x="0" y="4176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3280D-DD16-4451-9369-8B7F82DA126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DD6B4C59-E074-4A7A-B2F6-2F656E6400F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3000" dirty="0" err="1">
              <a:solidFill>
                <a:srgbClr val="C00000"/>
              </a:solidFill>
            </a:rPr>
            <a:t>Từ</a:t>
          </a:r>
          <a:r>
            <a:rPr lang="en-US" sz="3000" dirty="0">
              <a:solidFill>
                <a:srgbClr val="C00000"/>
              </a:solidFill>
            </a:rPr>
            <a:t> </a:t>
          </a:r>
          <a:r>
            <a:rPr lang="en-US" sz="3000" dirty="0" err="1">
              <a:solidFill>
                <a:srgbClr val="C00000"/>
              </a:solidFill>
            </a:rPr>
            <a:t>đơn</a:t>
          </a:r>
          <a:endParaRPr lang="en-US" sz="3000" dirty="0">
            <a:solidFill>
              <a:srgbClr val="C00000"/>
            </a:solidFill>
          </a:endParaRPr>
        </a:p>
      </dgm:t>
    </dgm:pt>
    <dgm:pt modelId="{48F775D2-3046-43A1-B05E-29DD0168DB41}" type="parTrans" cxnId="{5BBFEFF9-A360-43EE-B4B3-9FE8AFD9FF17}">
      <dgm:prSet/>
      <dgm:spPr/>
      <dgm:t>
        <a:bodyPr/>
        <a:lstStyle/>
        <a:p>
          <a:endParaRPr lang="en-US"/>
        </a:p>
      </dgm:t>
    </dgm:pt>
    <dgm:pt modelId="{F5F182D9-A3FB-45DC-9927-044A42B23F21}" type="sibTrans" cxnId="{5BBFEFF9-A360-43EE-B4B3-9FE8AFD9FF17}">
      <dgm:prSet/>
      <dgm:spPr/>
      <dgm:t>
        <a:bodyPr/>
        <a:lstStyle/>
        <a:p>
          <a:endParaRPr lang="en-US"/>
        </a:p>
      </dgm:t>
    </dgm:pt>
    <dgm:pt modelId="{2009577A-CA00-4126-BF27-D471C8D1612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3000" dirty="0" err="1">
              <a:solidFill>
                <a:srgbClr val="C00000"/>
              </a:solidFill>
            </a:rPr>
            <a:t>Từ</a:t>
          </a:r>
          <a:r>
            <a:rPr lang="en-US" sz="3000" dirty="0">
              <a:solidFill>
                <a:srgbClr val="C00000"/>
              </a:solidFill>
            </a:rPr>
            <a:t> </a:t>
          </a:r>
          <a:r>
            <a:rPr lang="en-US" sz="3000" dirty="0" err="1">
              <a:solidFill>
                <a:srgbClr val="C00000"/>
              </a:solidFill>
            </a:rPr>
            <a:t>ghép</a:t>
          </a:r>
          <a:endParaRPr lang="en-US" sz="3000" dirty="0">
            <a:solidFill>
              <a:srgbClr val="C00000"/>
            </a:solidFill>
          </a:endParaRPr>
        </a:p>
      </dgm:t>
    </dgm:pt>
    <dgm:pt modelId="{1175A619-DA85-491D-87F4-E2D030EDE803}" type="parTrans" cxnId="{631D631D-B90E-4437-9914-E8E36688A6D8}">
      <dgm:prSet/>
      <dgm:spPr/>
      <dgm:t>
        <a:bodyPr/>
        <a:lstStyle/>
        <a:p>
          <a:endParaRPr lang="en-US"/>
        </a:p>
      </dgm:t>
    </dgm:pt>
    <dgm:pt modelId="{BA734F1B-B48D-4F59-80D0-AFAC36D7B220}" type="sibTrans" cxnId="{631D631D-B90E-4437-9914-E8E36688A6D8}">
      <dgm:prSet/>
      <dgm:spPr/>
      <dgm:t>
        <a:bodyPr/>
        <a:lstStyle/>
        <a:p>
          <a:endParaRPr lang="en-US"/>
        </a:p>
      </dgm:t>
    </dgm:pt>
    <dgm:pt modelId="{462FE7A9-CDFD-4796-9B69-6E849E41EC4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3000" dirty="0" err="1">
              <a:solidFill>
                <a:srgbClr val="C00000"/>
              </a:solidFill>
            </a:rPr>
            <a:t>Từ</a:t>
          </a:r>
          <a:r>
            <a:rPr lang="en-US" sz="3000" dirty="0">
              <a:solidFill>
                <a:srgbClr val="C00000"/>
              </a:solidFill>
            </a:rPr>
            <a:t> </a:t>
          </a:r>
          <a:r>
            <a:rPr lang="en-US" sz="3000" dirty="0" err="1">
              <a:solidFill>
                <a:srgbClr val="C00000"/>
              </a:solidFill>
            </a:rPr>
            <a:t>láy</a:t>
          </a:r>
          <a:endParaRPr lang="en-US" sz="3000" dirty="0">
            <a:solidFill>
              <a:srgbClr val="C00000"/>
            </a:solidFill>
          </a:endParaRPr>
        </a:p>
      </dgm:t>
    </dgm:pt>
    <dgm:pt modelId="{BBDF62BC-5D81-4CD6-9D12-ACB2A8A576D6}" type="parTrans" cxnId="{5A416441-3527-4B97-A84D-B5304CED65DD}">
      <dgm:prSet/>
      <dgm:spPr/>
      <dgm:t>
        <a:bodyPr/>
        <a:lstStyle/>
        <a:p>
          <a:endParaRPr lang="en-US"/>
        </a:p>
      </dgm:t>
    </dgm:pt>
    <dgm:pt modelId="{D2ACF7CB-0AC5-4773-AB9B-AB04A5FE78B0}" type="sibTrans" cxnId="{5A416441-3527-4B97-A84D-B5304CED65DD}">
      <dgm:prSet/>
      <dgm:spPr/>
      <dgm:t>
        <a:bodyPr/>
        <a:lstStyle/>
        <a:p>
          <a:endParaRPr lang="en-US"/>
        </a:p>
      </dgm:t>
    </dgm:pt>
    <dgm:pt modelId="{E985C30F-04CF-49B5-8D69-4D8389A78DE3}" type="pres">
      <dgm:prSet presAssocID="{24B3280D-DD16-4451-9369-8B7F82DA126C}" presName="Name0" presStyleCnt="0">
        <dgm:presLayoutVars>
          <dgm:dir/>
          <dgm:resizeHandles val="exact"/>
        </dgm:presLayoutVars>
      </dgm:prSet>
      <dgm:spPr/>
    </dgm:pt>
    <dgm:pt modelId="{92D7BC30-E37D-4F19-97D9-4BD80736C9E7}" type="pres">
      <dgm:prSet presAssocID="{DD6B4C59-E074-4A7A-B2F6-2F656E6400F7}" presName="composite" presStyleCnt="0"/>
      <dgm:spPr/>
    </dgm:pt>
    <dgm:pt modelId="{CEE06750-9FE1-4E9C-86EF-3529AB83C1E3}" type="pres">
      <dgm:prSet presAssocID="{DD6B4C59-E074-4A7A-B2F6-2F656E6400F7}" presName="rect1" presStyleLbl="trAlignAcc1" presStyleIdx="0" presStyleCnt="3" custLinFactNeighborX="-2140" custLinFactNeighborY="1204">
        <dgm:presLayoutVars>
          <dgm:bulletEnabled val="1"/>
        </dgm:presLayoutVars>
      </dgm:prSet>
      <dgm:spPr/>
    </dgm:pt>
    <dgm:pt modelId="{EE19A22B-0FA3-4457-84E0-841497501F70}" type="pres">
      <dgm:prSet presAssocID="{DD6B4C59-E074-4A7A-B2F6-2F656E6400F7}" presName="rect2" presStyleLbl="fgImgPlace1" presStyleIdx="0" presStyleCnt="3" custLinFactNeighborX="11692" custLinFactNeighborY="8728"/>
      <dgm:spPr/>
    </dgm:pt>
    <dgm:pt modelId="{26035DCB-DB4D-4543-8223-E7A52B97FA1E}" type="pres">
      <dgm:prSet presAssocID="{F5F182D9-A3FB-45DC-9927-044A42B23F21}" presName="sibTrans" presStyleCnt="0"/>
      <dgm:spPr/>
    </dgm:pt>
    <dgm:pt modelId="{EB7FEF10-5007-4D72-8982-7A02CCBDDDAA}" type="pres">
      <dgm:prSet presAssocID="{2009577A-CA00-4126-BF27-D471C8D1612A}" presName="composite" presStyleCnt="0"/>
      <dgm:spPr/>
    </dgm:pt>
    <dgm:pt modelId="{5A0B9899-D7E4-4C2B-8C0C-7984FAD26F90}" type="pres">
      <dgm:prSet presAssocID="{2009577A-CA00-4126-BF27-D471C8D1612A}" presName="rect1" presStyleLbl="trAlignAcc1" presStyleIdx="1" presStyleCnt="3">
        <dgm:presLayoutVars>
          <dgm:bulletEnabled val="1"/>
        </dgm:presLayoutVars>
      </dgm:prSet>
      <dgm:spPr/>
    </dgm:pt>
    <dgm:pt modelId="{1F270456-0052-4FB7-BAA4-CC6E38E465D9}" type="pres">
      <dgm:prSet presAssocID="{2009577A-CA00-4126-BF27-D471C8D1612A}" presName="rect2" presStyleLbl="fgImgPlace1" presStyleIdx="1" presStyleCnt="3"/>
      <dgm:spPr/>
    </dgm:pt>
    <dgm:pt modelId="{09E7F721-0FE9-4B7B-9053-095FA7D2E218}" type="pres">
      <dgm:prSet presAssocID="{BA734F1B-B48D-4F59-80D0-AFAC36D7B220}" presName="sibTrans" presStyleCnt="0"/>
      <dgm:spPr/>
    </dgm:pt>
    <dgm:pt modelId="{463D1A0B-0E74-469B-B944-3C4589A43674}" type="pres">
      <dgm:prSet presAssocID="{462FE7A9-CDFD-4796-9B69-6E849E41EC4A}" presName="composite" presStyleCnt="0"/>
      <dgm:spPr/>
    </dgm:pt>
    <dgm:pt modelId="{10862181-3077-402C-98E3-A47C6800BAFB}" type="pres">
      <dgm:prSet presAssocID="{462FE7A9-CDFD-4796-9B69-6E849E41EC4A}" presName="rect1" presStyleLbl="trAlignAcc1" presStyleIdx="2" presStyleCnt="3">
        <dgm:presLayoutVars>
          <dgm:bulletEnabled val="1"/>
        </dgm:presLayoutVars>
      </dgm:prSet>
      <dgm:spPr/>
    </dgm:pt>
    <dgm:pt modelId="{53EFDE17-DA12-4103-B9E4-402200120F04}" type="pres">
      <dgm:prSet presAssocID="{462FE7A9-CDFD-4796-9B69-6E849E41EC4A}" presName="rect2" presStyleLbl="fgImgPlace1" presStyleIdx="2" presStyleCnt="3"/>
      <dgm:spPr/>
    </dgm:pt>
  </dgm:ptLst>
  <dgm:cxnLst>
    <dgm:cxn modelId="{631D631D-B90E-4437-9914-E8E36688A6D8}" srcId="{24B3280D-DD16-4451-9369-8B7F82DA126C}" destId="{2009577A-CA00-4126-BF27-D471C8D1612A}" srcOrd="1" destOrd="0" parTransId="{1175A619-DA85-491D-87F4-E2D030EDE803}" sibTransId="{BA734F1B-B48D-4F59-80D0-AFAC36D7B220}"/>
    <dgm:cxn modelId="{5A416441-3527-4B97-A84D-B5304CED65DD}" srcId="{24B3280D-DD16-4451-9369-8B7F82DA126C}" destId="{462FE7A9-CDFD-4796-9B69-6E849E41EC4A}" srcOrd="2" destOrd="0" parTransId="{BBDF62BC-5D81-4CD6-9D12-ACB2A8A576D6}" sibTransId="{D2ACF7CB-0AC5-4773-AB9B-AB04A5FE78B0}"/>
    <dgm:cxn modelId="{D5266668-7DE8-4A80-8050-B985A752A064}" type="presOf" srcId="{462FE7A9-CDFD-4796-9B69-6E849E41EC4A}" destId="{10862181-3077-402C-98E3-A47C6800BAFB}" srcOrd="0" destOrd="0" presId="urn:microsoft.com/office/officeart/2008/layout/PictureStrips"/>
    <dgm:cxn modelId="{5058A6A2-4871-4541-B9C2-0AA059017AA6}" type="presOf" srcId="{2009577A-CA00-4126-BF27-D471C8D1612A}" destId="{5A0B9899-D7E4-4C2B-8C0C-7984FAD26F90}" srcOrd="0" destOrd="0" presId="urn:microsoft.com/office/officeart/2008/layout/PictureStrips"/>
    <dgm:cxn modelId="{2DEDFFAB-FC38-4178-963C-5F0478250841}" type="presOf" srcId="{24B3280D-DD16-4451-9369-8B7F82DA126C}" destId="{E985C30F-04CF-49B5-8D69-4D8389A78DE3}" srcOrd="0" destOrd="0" presId="urn:microsoft.com/office/officeart/2008/layout/PictureStrips"/>
    <dgm:cxn modelId="{1738BDDC-E92F-4A64-B0AE-899533CE6037}" type="presOf" srcId="{DD6B4C59-E074-4A7A-B2F6-2F656E6400F7}" destId="{CEE06750-9FE1-4E9C-86EF-3529AB83C1E3}" srcOrd="0" destOrd="0" presId="urn:microsoft.com/office/officeart/2008/layout/PictureStrips"/>
    <dgm:cxn modelId="{5BBFEFF9-A360-43EE-B4B3-9FE8AFD9FF17}" srcId="{24B3280D-DD16-4451-9369-8B7F82DA126C}" destId="{DD6B4C59-E074-4A7A-B2F6-2F656E6400F7}" srcOrd="0" destOrd="0" parTransId="{48F775D2-3046-43A1-B05E-29DD0168DB41}" sibTransId="{F5F182D9-A3FB-45DC-9927-044A42B23F21}"/>
    <dgm:cxn modelId="{0565F6DE-304A-4362-A1B7-4D1113B89F5B}" type="presParOf" srcId="{E985C30F-04CF-49B5-8D69-4D8389A78DE3}" destId="{92D7BC30-E37D-4F19-97D9-4BD80736C9E7}" srcOrd="0" destOrd="0" presId="urn:microsoft.com/office/officeart/2008/layout/PictureStrips"/>
    <dgm:cxn modelId="{075A2F3F-026F-49DE-806A-37FC1E7052ED}" type="presParOf" srcId="{92D7BC30-E37D-4F19-97D9-4BD80736C9E7}" destId="{CEE06750-9FE1-4E9C-86EF-3529AB83C1E3}" srcOrd="0" destOrd="0" presId="urn:microsoft.com/office/officeart/2008/layout/PictureStrips"/>
    <dgm:cxn modelId="{107BF4DF-708B-4B2F-8707-ACE4A2C047DD}" type="presParOf" srcId="{92D7BC30-E37D-4F19-97D9-4BD80736C9E7}" destId="{EE19A22B-0FA3-4457-84E0-841497501F70}" srcOrd="1" destOrd="0" presId="urn:microsoft.com/office/officeart/2008/layout/PictureStrips"/>
    <dgm:cxn modelId="{026D9E1C-5B40-4D7B-B004-7A5244379F14}" type="presParOf" srcId="{E985C30F-04CF-49B5-8D69-4D8389A78DE3}" destId="{26035DCB-DB4D-4543-8223-E7A52B97FA1E}" srcOrd="1" destOrd="0" presId="urn:microsoft.com/office/officeart/2008/layout/PictureStrips"/>
    <dgm:cxn modelId="{7C95B483-3363-400D-889A-9900E07F94C7}" type="presParOf" srcId="{E985C30F-04CF-49B5-8D69-4D8389A78DE3}" destId="{EB7FEF10-5007-4D72-8982-7A02CCBDDDAA}" srcOrd="2" destOrd="0" presId="urn:microsoft.com/office/officeart/2008/layout/PictureStrips"/>
    <dgm:cxn modelId="{F58CEEFB-B3CB-43D0-AF8A-007FF46FC60B}" type="presParOf" srcId="{EB7FEF10-5007-4D72-8982-7A02CCBDDDAA}" destId="{5A0B9899-D7E4-4C2B-8C0C-7984FAD26F90}" srcOrd="0" destOrd="0" presId="urn:microsoft.com/office/officeart/2008/layout/PictureStrips"/>
    <dgm:cxn modelId="{6B5CFE7F-9092-44AA-8B8C-F4AA178AB2EF}" type="presParOf" srcId="{EB7FEF10-5007-4D72-8982-7A02CCBDDDAA}" destId="{1F270456-0052-4FB7-BAA4-CC6E38E465D9}" srcOrd="1" destOrd="0" presId="urn:microsoft.com/office/officeart/2008/layout/PictureStrips"/>
    <dgm:cxn modelId="{54173D27-B7F8-4303-8553-5E8677D50B51}" type="presParOf" srcId="{E985C30F-04CF-49B5-8D69-4D8389A78DE3}" destId="{09E7F721-0FE9-4B7B-9053-095FA7D2E218}" srcOrd="3" destOrd="0" presId="urn:microsoft.com/office/officeart/2008/layout/PictureStrips"/>
    <dgm:cxn modelId="{48FAF67C-82F1-4EEA-A4B7-FA5738244A81}" type="presParOf" srcId="{E985C30F-04CF-49B5-8D69-4D8389A78DE3}" destId="{463D1A0B-0E74-469B-B944-3C4589A43674}" srcOrd="4" destOrd="0" presId="urn:microsoft.com/office/officeart/2008/layout/PictureStrips"/>
    <dgm:cxn modelId="{1500C8D7-7C39-4549-BEC1-EDDC373519D0}" type="presParOf" srcId="{463D1A0B-0E74-469B-B944-3C4589A43674}" destId="{10862181-3077-402C-98E3-A47C6800BAFB}" srcOrd="0" destOrd="0" presId="urn:microsoft.com/office/officeart/2008/layout/PictureStrips"/>
    <dgm:cxn modelId="{FA05B1C8-CAE4-45FA-8459-3CFCB28AC74A}" type="presParOf" srcId="{463D1A0B-0E74-469B-B944-3C4589A43674}" destId="{53EFDE17-DA12-4103-B9E4-402200120F0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26B95-B415-46DA-8338-84DF0F8458C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23A06FD-6885-444D-998C-759D0E9BE164}">
      <dgm:prSet phldrT="[Text]"/>
      <dgm:spPr/>
      <dgm:t>
        <a:bodyPr/>
        <a:lstStyle/>
        <a:p>
          <a:r>
            <a:rPr lang="en-US" dirty="0">
              <a:solidFill>
                <a:srgbClr val="C00000"/>
              </a:solidFill>
            </a:rPr>
            <a:t>1</a:t>
          </a:r>
        </a:p>
      </dgm:t>
    </dgm:pt>
    <dgm:pt modelId="{61D566D1-7E23-4B03-BD86-D56954B7787A}" type="parTrans" cxnId="{BA4B6FEE-9F0F-4813-A6FB-F8BA8BDF6904}">
      <dgm:prSet/>
      <dgm:spPr/>
      <dgm:t>
        <a:bodyPr/>
        <a:lstStyle/>
        <a:p>
          <a:endParaRPr lang="en-US"/>
        </a:p>
      </dgm:t>
    </dgm:pt>
    <dgm:pt modelId="{9DF2B888-1CC8-48CA-BAD1-0642D33B865A}" type="sibTrans" cxnId="{BA4B6FEE-9F0F-4813-A6FB-F8BA8BDF6904}">
      <dgm:prSet/>
      <dgm:spPr/>
      <dgm:t>
        <a:bodyPr/>
        <a:lstStyle/>
        <a:p>
          <a:endParaRPr lang="en-US"/>
        </a:p>
      </dgm:t>
    </dgm:pt>
    <dgm:pt modelId="{40B2B9DD-D4A3-4BBD-A5A7-021F9F96F31D}">
      <dgm:prSet phldrT="[Text]" custT="1"/>
      <dgm:spPr/>
      <dgm:t>
        <a:bodyPr/>
        <a:lstStyle/>
        <a:p>
          <a:pPr algn="l"/>
          <a:r>
            <a:rPr lang="en-US" sz="2600" b="1" dirty="0">
              <a:solidFill>
                <a:srgbClr val="C00000"/>
              </a:solidFill>
              <a:latin typeface="Times New Roman" panose="02020603050405020304" pitchFamily="18" charset="0"/>
              <a:cs typeface="Times New Roman" panose="02020603050405020304" pitchFamily="18" charset="0"/>
            </a:rPr>
            <a:t>TỪ THUẦN VIỆT</a:t>
          </a:r>
        </a:p>
      </dgm:t>
    </dgm:pt>
    <dgm:pt modelId="{C4974D12-9933-43EC-841E-415932A4344E}" type="parTrans" cxnId="{8C257743-58C4-4212-ACB0-06251766679E}">
      <dgm:prSet/>
      <dgm:spPr/>
      <dgm:t>
        <a:bodyPr/>
        <a:lstStyle/>
        <a:p>
          <a:endParaRPr lang="en-US"/>
        </a:p>
      </dgm:t>
    </dgm:pt>
    <dgm:pt modelId="{16F29954-0922-48F8-A150-1547F0C071C9}" type="sibTrans" cxnId="{8C257743-58C4-4212-ACB0-06251766679E}">
      <dgm:prSet/>
      <dgm:spPr/>
      <dgm:t>
        <a:bodyPr/>
        <a:lstStyle/>
        <a:p>
          <a:endParaRPr lang="en-US"/>
        </a:p>
      </dgm:t>
    </dgm:pt>
    <dgm:pt modelId="{8B785CF8-647B-45C2-9D46-1F0A2D26671E}">
      <dgm:prSet phldrT="[Text]"/>
      <dgm:spPr/>
      <dgm:t>
        <a:bodyPr/>
        <a:lstStyle/>
        <a:p>
          <a:r>
            <a:rPr lang="en-US" dirty="0">
              <a:solidFill>
                <a:srgbClr val="C00000"/>
              </a:solidFill>
            </a:rPr>
            <a:t>2</a:t>
          </a:r>
        </a:p>
      </dgm:t>
    </dgm:pt>
    <dgm:pt modelId="{B5CBAFCF-9728-4402-A0A7-1BDF4F2F4B60}" type="parTrans" cxnId="{15295745-EB7C-4950-BAA8-B5C7E76D9A6F}">
      <dgm:prSet/>
      <dgm:spPr/>
      <dgm:t>
        <a:bodyPr/>
        <a:lstStyle/>
        <a:p>
          <a:endParaRPr lang="en-US"/>
        </a:p>
      </dgm:t>
    </dgm:pt>
    <dgm:pt modelId="{DF46243E-509D-46CD-A8B4-F60EB997E50C}" type="sibTrans" cxnId="{15295745-EB7C-4950-BAA8-B5C7E76D9A6F}">
      <dgm:prSet/>
      <dgm:spPr/>
      <dgm:t>
        <a:bodyPr/>
        <a:lstStyle/>
        <a:p>
          <a:endParaRPr lang="en-US"/>
        </a:p>
      </dgm:t>
    </dgm:pt>
    <dgm:pt modelId="{7A0E05CE-A863-4FD7-BC1C-21497429A839}">
      <dgm:prSet phldrT="[Text]" custT="1"/>
      <dgm:spPr/>
      <dgm:t>
        <a:bodyPr/>
        <a:lstStyle/>
        <a:p>
          <a:pPr algn="l"/>
          <a:r>
            <a:rPr lang="en-US" sz="2600" b="1" dirty="0">
              <a:solidFill>
                <a:srgbClr val="C00000"/>
              </a:solidFill>
            </a:rPr>
            <a:t>TỪ VAY MƯỢN</a:t>
          </a:r>
          <a:r>
            <a:rPr lang="en-US" sz="2600" dirty="0">
              <a:solidFill>
                <a:schemeClr val="accent2"/>
              </a:solidFill>
            </a:rPr>
            <a:t>: -  </a:t>
          </a:r>
          <a:r>
            <a:rPr lang="en-US" sz="2600" dirty="0" err="1">
              <a:solidFill>
                <a:schemeClr val="accent2"/>
              </a:solidFill>
            </a:rPr>
            <a:t>Từ</a:t>
          </a:r>
          <a:r>
            <a:rPr lang="en-US" sz="2600" dirty="0">
              <a:solidFill>
                <a:schemeClr val="accent2"/>
              </a:solidFill>
            </a:rPr>
            <a:t> </a:t>
          </a:r>
          <a:r>
            <a:rPr lang="en-US" sz="2600" dirty="0" err="1">
              <a:solidFill>
                <a:schemeClr val="accent2"/>
              </a:solidFill>
            </a:rPr>
            <a:t>gốc</a:t>
          </a:r>
          <a:r>
            <a:rPr lang="en-US" sz="2600" dirty="0">
              <a:solidFill>
                <a:schemeClr val="accent2"/>
              </a:solidFill>
            </a:rPr>
            <a:t> </a:t>
          </a:r>
          <a:r>
            <a:rPr lang="en-US" sz="2600" dirty="0" err="1">
              <a:solidFill>
                <a:schemeClr val="accent2"/>
              </a:solidFill>
            </a:rPr>
            <a:t>Hán</a:t>
          </a:r>
          <a:r>
            <a:rPr lang="en-US" sz="2600" dirty="0">
              <a:solidFill>
                <a:schemeClr val="accent2"/>
              </a:solidFill>
            </a:rPr>
            <a:t>		                  - </a:t>
          </a:r>
          <a:r>
            <a:rPr lang="en-US" sz="2600" dirty="0" err="1">
              <a:solidFill>
                <a:schemeClr val="accent2"/>
              </a:solidFill>
            </a:rPr>
            <a:t>Từ</a:t>
          </a:r>
          <a:r>
            <a:rPr lang="en-US" sz="2600" dirty="0">
              <a:solidFill>
                <a:schemeClr val="accent2"/>
              </a:solidFill>
            </a:rPr>
            <a:t> </a:t>
          </a:r>
          <a:r>
            <a:rPr lang="en-US" sz="2600" dirty="0" err="1">
              <a:solidFill>
                <a:schemeClr val="accent2"/>
              </a:solidFill>
            </a:rPr>
            <a:t>gốc</a:t>
          </a:r>
          <a:r>
            <a:rPr lang="en-US" sz="2600" dirty="0">
              <a:solidFill>
                <a:schemeClr val="accent2"/>
              </a:solidFill>
            </a:rPr>
            <a:t> </a:t>
          </a:r>
          <a:r>
            <a:rPr lang="en-US" sz="2600" dirty="0" err="1">
              <a:solidFill>
                <a:schemeClr val="accent2"/>
              </a:solidFill>
            </a:rPr>
            <a:t>Ấn</a:t>
          </a:r>
          <a:r>
            <a:rPr lang="en-US" sz="2600" dirty="0">
              <a:solidFill>
                <a:schemeClr val="accent2"/>
              </a:solidFill>
            </a:rPr>
            <a:t> </a:t>
          </a:r>
          <a:r>
            <a:rPr lang="en-US" sz="2600" dirty="0" err="1">
              <a:solidFill>
                <a:schemeClr val="accent2"/>
              </a:solidFill>
            </a:rPr>
            <a:t>Âu</a:t>
          </a:r>
          <a:endParaRPr lang="en-US" sz="2600" dirty="0">
            <a:solidFill>
              <a:schemeClr val="accent2"/>
            </a:solidFill>
          </a:endParaRPr>
        </a:p>
      </dgm:t>
    </dgm:pt>
    <dgm:pt modelId="{817C547E-A753-4DA9-A290-D4F27915FF44}" type="parTrans" cxnId="{5088D13B-653D-4A14-A6DF-B82136304096}">
      <dgm:prSet/>
      <dgm:spPr/>
      <dgm:t>
        <a:bodyPr/>
        <a:lstStyle/>
        <a:p>
          <a:endParaRPr lang="en-US"/>
        </a:p>
      </dgm:t>
    </dgm:pt>
    <dgm:pt modelId="{04B9F34C-D6CB-4161-BD2D-5E52BA2B271E}" type="sibTrans" cxnId="{5088D13B-653D-4A14-A6DF-B82136304096}">
      <dgm:prSet/>
      <dgm:spPr/>
      <dgm:t>
        <a:bodyPr/>
        <a:lstStyle/>
        <a:p>
          <a:endParaRPr lang="en-US"/>
        </a:p>
      </dgm:t>
    </dgm:pt>
    <dgm:pt modelId="{C9A4ECD2-1CA0-4B17-8072-EC131937406D}">
      <dgm:prSet phldrT="[Text]"/>
      <dgm:spPr/>
      <dgm:t>
        <a:bodyPr/>
        <a:lstStyle/>
        <a:p>
          <a:pPr algn="l"/>
          <a:endParaRPr lang="en-US" sz="2400" dirty="0"/>
        </a:p>
      </dgm:t>
    </dgm:pt>
    <dgm:pt modelId="{FA2A5EC8-EB04-4C3C-95D6-094CB9104718}" type="parTrans" cxnId="{5D76D7EA-8384-4C65-AD9D-8640801356E2}">
      <dgm:prSet/>
      <dgm:spPr/>
      <dgm:t>
        <a:bodyPr/>
        <a:lstStyle/>
        <a:p>
          <a:endParaRPr lang="en-US"/>
        </a:p>
      </dgm:t>
    </dgm:pt>
    <dgm:pt modelId="{0B79118A-A025-4B4C-B9C6-C7E41E2E1297}" type="sibTrans" cxnId="{5D76D7EA-8384-4C65-AD9D-8640801356E2}">
      <dgm:prSet/>
      <dgm:spPr/>
      <dgm:t>
        <a:bodyPr/>
        <a:lstStyle/>
        <a:p>
          <a:endParaRPr lang="en-US"/>
        </a:p>
      </dgm:t>
    </dgm:pt>
    <dgm:pt modelId="{184F35E4-6CDC-4ADD-A7B1-FF7B21B0B909}">
      <dgm:prSet phldrT="[Text]" custT="1"/>
      <dgm:spPr/>
      <dgm:t>
        <a:bodyPr/>
        <a:lstStyle/>
        <a:p>
          <a:pPr algn="l"/>
          <a:endParaRPr lang="en-US" sz="2600" dirty="0"/>
        </a:p>
      </dgm:t>
    </dgm:pt>
    <dgm:pt modelId="{0BB23DC9-038D-412D-9736-633E0788AF9C}" type="parTrans" cxnId="{93F84BB1-C028-4B21-A7AE-E1736159A713}">
      <dgm:prSet/>
      <dgm:spPr/>
      <dgm:t>
        <a:bodyPr/>
        <a:lstStyle/>
        <a:p>
          <a:endParaRPr lang="en-US"/>
        </a:p>
      </dgm:t>
    </dgm:pt>
    <dgm:pt modelId="{4332F0A3-45A7-4A1A-A7E9-F40F5A5F866A}" type="sibTrans" cxnId="{93F84BB1-C028-4B21-A7AE-E1736159A713}">
      <dgm:prSet/>
      <dgm:spPr/>
      <dgm:t>
        <a:bodyPr/>
        <a:lstStyle/>
        <a:p>
          <a:endParaRPr lang="en-US"/>
        </a:p>
      </dgm:t>
    </dgm:pt>
    <dgm:pt modelId="{0265902B-65BC-4404-8B1F-521377ADF6CA}" type="pres">
      <dgm:prSet presAssocID="{61826B95-B415-46DA-8338-84DF0F8458C7}" presName="linearFlow" presStyleCnt="0">
        <dgm:presLayoutVars>
          <dgm:dir/>
          <dgm:animLvl val="lvl"/>
          <dgm:resizeHandles val="exact"/>
        </dgm:presLayoutVars>
      </dgm:prSet>
      <dgm:spPr/>
    </dgm:pt>
    <dgm:pt modelId="{27794C27-FA24-47F9-A50A-5F605DBD4E02}" type="pres">
      <dgm:prSet presAssocID="{823A06FD-6885-444D-998C-759D0E9BE164}" presName="composite" presStyleCnt="0"/>
      <dgm:spPr/>
    </dgm:pt>
    <dgm:pt modelId="{ACDD40F3-F7E1-4779-A778-FD7CE20DDEFB}" type="pres">
      <dgm:prSet presAssocID="{823A06FD-6885-444D-998C-759D0E9BE164}" presName="parentText" presStyleLbl="alignNode1" presStyleIdx="0" presStyleCnt="2" custLinFactNeighborX="-665" custLinFactNeighborY="1322">
        <dgm:presLayoutVars>
          <dgm:chMax val="1"/>
          <dgm:bulletEnabled val="1"/>
        </dgm:presLayoutVars>
      </dgm:prSet>
      <dgm:spPr/>
    </dgm:pt>
    <dgm:pt modelId="{679F110C-4EF9-4DBA-98DC-C101A7C8EFD7}" type="pres">
      <dgm:prSet presAssocID="{823A06FD-6885-444D-998C-759D0E9BE164}" presName="descendantText" presStyleLbl="alignAcc1" presStyleIdx="0" presStyleCnt="2" custScaleX="92893" custLinFactNeighborX="-4813" custLinFactNeighborY="11395">
        <dgm:presLayoutVars>
          <dgm:bulletEnabled val="1"/>
        </dgm:presLayoutVars>
      </dgm:prSet>
      <dgm:spPr/>
    </dgm:pt>
    <dgm:pt modelId="{CB6BF4BC-57AF-403B-91A1-92978CD94E96}" type="pres">
      <dgm:prSet presAssocID="{9DF2B888-1CC8-48CA-BAD1-0642D33B865A}" presName="sp" presStyleCnt="0"/>
      <dgm:spPr/>
    </dgm:pt>
    <dgm:pt modelId="{234B0B5B-DD0A-4B23-B018-A114ED7AAD2A}" type="pres">
      <dgm:prSet presAssocID="{8B785CF8-647B-45C2-9D46-1F0A2D26671E}" presName="composite" presStyleCnt="0"/>
      <dgm:spPr/>
    </dgm:pt>
    <dgm:pt modelId="{E218753E-432F-4E55-8CC8-DEAB4270CEEC}" type="pres">
      <dgm:prSet presAssocID="{8B785CF8-647B-45C2-9D46-1F0A2D26671E}" presName="parentText" presStyleLbl="alignNode1" presStyleIdx="1" presStyleCnt="2">
        <dgm:presLayoutVars>
          <dgm:chMax val="1"/>
          <dgm:bulletEnabled val="1"/>
        </dgm:presLayoutVars>
      </dgm:prSet>
      <dgm:spPr/>
    </dgm:pt>
    <dgm:pt modelId="{6CAC1D90-D9F3-4A07-BF91-D5497CC92482}" type="pres">
      <dgm:prSet presAssocID="{8B785CF8-647B-45C2-9D46-1F0A2D26671E}" presName="descendantText" presStyleLbl="alignAcc1" presStyleIdx="1" presStyleCnt="2" custScaleX="92894" custLinFactNeighborX="-3628" custLinFactNeighborY="-3566">
        <dgm:presLayoutVars>
          <dgm:bulletEnabled val="1"/>
        </dgm:presLayoutVars>
      </dgm:prSet>
      <dgm:spPr/>
    </dgm:pt>
  </dgm:ptLst>
  <dgm:cxnLst>
    <dgm:cxn modelId="{50CBC606-5C89-4C8E-99CE-B9D64D58E94A}" type="presOf" srcId="{823A06FD-6885-444D-998C-759D0E9BE164}" destId="{ACDD40F3-F7E1-4779-A778-FD7CE20DDEFB}" srcOrd="0" destOrd="0" presId="urn:microsoft.com/office/officeart/2005/8/layout/chevron2"/>
    <dgm:cxn modelId="{1C94190F-17B0-4E48-A192-3B1DA020E1E1}" type="presOf" srcId="{C9A4ECD2-1CA0-4B17-8072-EC131937406D}" destId="{6CAC1D90-D9F3-4A07-BF91-D5497CC92482}" srcOrd="0" destOrd="2" presId="urn:microsoft.com/office/officeart/2005/8/layout/chevron2"/>
    <dgm:cxn modelId="{C4689617-65B1-45DD-A6A4-6358A4693D1C}" type="presOf" srcId="{7A0E05CE-A863-4FD7-BC1C-21497429A839}" destId="{6CAC1D90-D9F3-4A07-BF91-D5497CC92482}" srcOrd="0" destOrd="1" presId="urn:microsoft.com/office/officeart/2005/8/layout/chevron2"/>
    <dgm:cxn modelId="{5088D13B-653D-4A14-A6DF-B82136304096}" srcId="{8B785CF8-647B-45C2-9D46-1F0A2D26671E}" destId="{7A0E05CE-A863-4FD7-BC1C-21497429A839}" srcOrd="1" destOrd="0" parTransId="{817C547E-A753-4DA9-A290-D4F27915FF44}" sibTransId="{04B9F34C-D6CB-4161-BD2D-5E52BA2B271E}"/>
    <dgm:cxn modelId="{8C257743-58C4-4212-ACB0-06251766679E}" srcId="{823A06FD-6885-444D-998C-759D0E9BE164}" destId="{40B2B9DD-D4A3-4BBD-A5A7-021F9F96F31D}" srcOrd="0" destOrd="0" parTransId="{C4974D12-9933-43EC-841E-415932A4344E}" sibTransId="{16F29954-0922-48F8-A150-1547F0C071C9}"/>
    <dgm:cxn modelId="{15295745-EB7C-4950-BAA8-B5C7E76D9A6F}" srcId="{61826B95-B415-46DA-8338-84DF0F8458C7}" destId="{8B785CF8-647B-45C2-9D46-1F0A2D26671E}" srcOrd="1" destOrd="0" parTransId="{B5CBAFCF-9728-4402-A0A7-1BDF4F2F4B60}" sibTransId="{DF46243E-509D-46CD-A8B4-F60EB997E50C}"/>
    <dgm:cxn modelId="{47620187-BF11-499F-8ECB-295551D11ACE}" type="presOf" srcId="{40B2B9DD-D4A3-4BBD-A5A7-021F9F96F31D}" destId="{679F110C-4EF9-4DBA-98DC-C101A7C8EFD7}" srcOrd="0" destOrd="0" presId="urn:microsoft.com/office/officeart/2005/8/layout/chevron2"/>
    <dgm:cxn modelId="{02CF0388-005E-431D-8552-FD53F5E84EEF}" type="presOf" srcId="{61826B95-B415-46DA-8338-84DF0F8458C7}" destId="{0265902B-65BC-4404-8B1F-521377ADF6CA}" srcOrd="0" destOrd="0" presId="urn:microsoft.com/office/officeart/2005/8/layout/chevron2"/>
    <dgm:cxn modelId="{93F84BB1-C028-4B21-A7AE-E1736159A713}" srcId="{8B785CF8-647B-45C2-9D46-1F0A2D26671E}" destId="{184F35E4-6CDC-4ADD-A7B1-FF7B21B0B909}" srcOrd="0" destOrd="0" parTransId="{0BB23DC9-038D-412D-9736-633E0788AF9C}" sibTransId="{4332F0A3-45A7-4A1A-A7E9-F40F5A5F866A}"/>
    <dgm:cxn modelId="{AFF06FB8-3217-4A37-B080-4C0876F89239}" type="presOf" srcId="{8B785CF8-647B-45C2-9D46-1F0A2D26671E}" destId="{E218753E-432F-4E55-8CC8-DEAB4270CEEC}" srcOrd="0" destOrd="0" presId="urn:microsoft.com/office/officeart/2005/8/layout/chevron2"/>
    <dgm:cxn modelId="{D48F62DB-2F10-44E4-9862-0F4747C20A28}" type="presOf" srcId="{184F35E4-6CDC-4ADD-A7B1-FF7B21B0B909}" destId="{6CAC1D90-D9F3-4A07-BF91-D5497CC92482}" srcOrd="0" destOrd="0" presId="urn:microsoft.com/office/officeart/2005/8/layout/chevron2"/>
    <dgm:cxn modelId="{5D76D7EA-8384-4C65-AD9D-8640801356E2}" srcId="{8B785CF8-647B-45C2-9D46-1F0A2D26671E}" destId="{C9A4ECD2-1CA0-4B17-8072-EC131937406D}" srcOrd="2" destOrd="0" parTransId="{FA2A5EC8-EB04-4C3C-95D6-094CB9104718}" sibTransId="{0B79118A-A025-4B4C-B9C6-C7E41E2E1297}"/>
    <dgm:cxn modelId="{BA4B6FEE-9F0F-4813-A6FB-F8BA8BDF6904}" srcId="{61826B95-B415-46DA-8338-84DF0F8458C7}" destId="{823A06FD-6885-444D-998C-759D0E9BE164}" srcOrd="0" destOrd="0" parTransId="{61D566D1-7E23-4B03-BD86-D56954B7787A}" sibTransId="{9DF2B888-1CC8-48CA-BAD1-0642D33B865A}"/>
    <dgm:cxn modelId="{ECDE26F0-1843-4277-AB4E-232439161D96}" type="presParOf" srcId="{0265902B-65BC-4404-8B1F-521377ADF6CA}" destId="{27794C27-FA24-47F9-A50A-5F605DBD4E02}" srcOrd="0" destOrd="0" presId="urn:microsoft.com/office/officeart/2005/8/layout/chevron2"/>
    <dgm:cxn modelId="{D1B958C5-78F0-4FD5-92DF-BF099F7791E2}" type="presParOf" srcId="{27794C27-FA24-47F9-A50A-5F605DBD4E02}" destId="{ACDD40F3-F7E1-4779-A778-FD7CE20DDEFB}" srcOrd="0" destOrd="0" presId="urn:microsoft.com/office/officeart/2005/8/layout/chevron2"/>
    <dgm:cxn modelId="{BAA16195-8D12-45E1-9023-D82D813D0184}" type="presParOf" srcId="{27794C27-FA24-47F9-A50A-5F605DBD4E02}" destId="{679F110C-4EF9-4DBA-98DC-C101A7C8EFD7}" srcOrd="1" destOrd="0" presId="urn:microsoft.com/office/officeart/2005/8/layout/chevron2"/>
    <dgm:cxn modelId="{EE4885B0-270F-4062-8B7B-DF54C9A4479E}" type="presParOf" srcId="{0265902B-65BC-4404-8B1F-521377ADF6CA}" destId="{CB6BF4BC-57AF-403B-91A1-92978CD94E96}" srcOrd="1" destOrd="0" presId="urn:microsoft.com/office/officeart/2005/8/layout/chevron2"/>
    <dgm:cxn modelId="{961066B3-EE7E-4D6C-B9DC-F1BD5212D03C}" type="presParOf" srcId="{0265902B-65BC-4404-8B1F-521377ADF6CA}" destId="{234B0B5B-DD0A-4B23-B018-A114ED7AAD2A}" srcOrd="2" destOrd="0" presId="urn:microsoft.com/office/officeart/2005/8/layout/chevron2"/>
    <dgm:cxn modelId="{F6437A35-F64E-45DD-9A10-B1822B213CC7}" type="presParOf" srcId="{234B0B5B-DD0A-4B23-B018-A114ED7AAD2A}" destId="{E218753E-432F-4E55-8CC8-DEAB4270CEEC}" srcOrd="0" destOrd="0" presId="urn:microsoft.com/office/officeart/2005/8/layout/chevron2"/>
    <dgm:cxn modelId="{FFDFAA63-E4B9-4476-9C2E-F467DE0D3869}" type="presParOf" srcId="{234B0B5B-DD0A-4B23-B018-A114ED7AAD2A}" destId="{6CAC1D90-D9F3-4A07-BF91-D5497CC9248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06750-9FE1-4E9C-86EF-3529AB83C1E3}">
      <dsp:nvSpPr>
        <dsp:cNvPr id="0" name=""/>
        <dsp:cNvSpPr/>
      </dsp:nvSpPr>
      <dsp:spPr>
        <a:xfrm>
          <a:off x="60649" y="516552"/>
          <a:ext cx="2928937" cy="91529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19958"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solidFill>
                <a:srgbClr val="C00000"/>
              </a:solidFill>
            </a:rPr>
            <a:t>Từ</a:t>
          </a:r>
          <a:r>
            <a:rPr lang="en-US" sz="3000" kern="1200" dirty="0">
              <a:solidFill>
                <a:srgbClr val="C00000"/>
              </a:solidFill>
            </a:rPr>
            <a:t> </a:t>
          </a:r>
          <a:r>
            <a:rPr lang="en-US" sz="3000" kern="1200" dirty="0" err="1">
              <a:solidFill>
                <a:srgbClr val="C00000"/>
              </a:solidFill>
            </a:rPr>
            <a:t>đơn</a:t>
          </a:r>
          <a:endParaRPr lang="en-US" sz="3000" kern="1200" dirty="0">
            <a:solidFill>
              <a:srgbClr val="C00000"/>
            </a:solidFill>
          </a:endParaRPr>
        </a:p>
      </dsp:txBody>
      <dsp:txXfrm>
        <a:off x="60649" y="516552"/>
        <a:ext cx="2928937" cy="915292"/>
      </dsp:txXfrm>
    </dsp:sp>
    <dsp:sp modelId="{EE19A22B-0FA3-4457-84E0-841497501F70}">
      <dsp:nvSpPr>
        <dsp:cNvPr id="0" name=""/>
        <dsp:cNvSpPr/>
      </dsp:nvSpPr>
      <dsp:spPr>
        <a:xfrm>
          <a:off x="76201" y="457204"/>
          <a:ext cx="640705" cy="9610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B9899-D7E4-4C2B-8C0C-7984FAD26F90}">
      <dsp:nvSpPr>
        <dsp:cNvPr id="0" name=""/>
        <dsp:cNvSpPr/>
      </dsp:nvSpPr>
      <dsp:spPr>
        <a:xfrm>
          <a:off x="3318172" y="505531"/>
          <a:ext cx="2928937" cy="915292"/>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19958"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solidFill>
                <a:srgbClr val="C00000"/>
              </a:solidFill>
            </a:rPr>
            <a:t>Từ</a:t>
          </a:r>
          <a:r>
            <a:rPr lang="en-US" sz="3000" kern="1200" dirty="0">
              <a:solidFill>
                <a:srgbClr val="C00000"/>
              </a:solidFill>
            </a:rPr>
            <a:t> </a:t>
          </a:r>
          <a:r>
            <a:rPr lang="en-US" sz="3000" kern="1200" dirty="0" err="1">
              <a:solidFill>
                <a:srgbClr val="C00000"/>
              </a:solidFill>
            </a:rPr>
            <a:t>ghép</a:t>
          </a:r>
          <a:endParaRPr lang="en-US" sz="3000" kern="1200" dirty="0">
            <a:solidFill>
              <a:srgbClr val="C00000"/>
            </a:solidFill>
          </a:endParaRPr>
        </a:p>
      </dsp:txBody>
      <dsp:txXfrm>
        <a:off x="3318172" y="505531"/>
        <a:ext cx="2928937" cy="915292"/>
      </dsp:txXfrm>
    </dsp:sp>
    <dsp:sp modelId="{1F270456-0052-4FB7-BAA4-CC6E38E465D9}">
      <dsp:nvSpPr>
        <dsp:cNvPr id="0" name=""/>
        <dsp:cNvSpPr/>
      </dsp:nvSpPr>
      <dsp:spPr>
        <a:xfrm>
          <a:off x="3196133" y="373322"/>
          <a:ext cx="640705" cy="9610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62181-3077-402C-98E3-A47C6800BAFB}">
      <dsp:nvSpPr>
        <dsp:cNvPr id="0" name=""/>
        <dsp:cNvSpPr/>
      </dsp:nvSpPr>
      <dsp:spPr>
        <a:xfrm>
          <a:off x="1720750" y="1657784"/>
          <a:ext cx="2928937" cy="915292"/>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19958"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solidFill>
                <a:srgbClr val="C00000"/>
              </a:solidFill>
            </a:rPr>
            <a:t>Từ</a:t>
          </a:r>
          <a:r>
            <a:rPr lang="en-US" sz="3000" kern="1200" dirty="0">
              <a:solidFill>
                <a:srgbClr val="C00000"/>
              </a:solidFill>
            </a:rPr>
            <a:t> </a:t>
          </a:r>
          <a:r>
            <a:rPr lang="en-US" sz="3000" kern="1200" dirty="0" err="1">
              <a:solidFill>
                <a:srgbClr val="C00000"/>
              </a:solidFill>
            </a:rPr>
            <a:t>láy</a:t>
          </a:r>
          <a:endParaRPr lang="en-US" sz="3000" kern="1200" dirty="0">
            <a:solidFill>
              <a:srgbClr val="C00000"/>
            </a:solidFill>
          </a:endParaRPr>
        </a:p>
      </dsp:txBody>
      <dsp:txXfrm>
        <a:off x="1720750" y="1657784"/>
        <a:ext cx="2928937" cy="915292"/>
      </dsp:txXfrm>
    </dsp:sp>
    <dsp:sp modelId="{53EFDE17-DA12-4103-B9E4-402200120F04}">
      <dsp:nvSpPr>
        <dsp:cNvPr id="0" name=""/>
        <dsp:cNvSpPr/>
      </dsp:nvSpPr>
      <dsp:spPr>
        <a:xfrm>
          <a:off x="1598711" y="1525575"/>
          <a:ext cx="640705" cy="9610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D40F3-F7E1-4779-A778-FD7CE20DDEFB}">
      <dsp:nvSpPr>
        <dsp:cNvPr id="0" name=""/>
        <dsp:cNvSpPr/>
      </dsp:nvSpPr>
      <dsp:spPr>
        <a:xfrm rot="5400000">
          <a:off x="-196113" y="331342"/>
          <a:ext cx="2007143" cy="14050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C00000"/>
              </a:solidFill>
            </a:rPr>
            <a:t>1</a:t>
          </a:r>
        </a:p>
      </dsp:txBody>
      <dsp:txXfrm rot="-5400000">
        <a:off x="104959" y="732770"/>
        <a:ext cx="1405000" cy="602143"/>
      </dsp:txXfrm>
    </dsp:sp>
    <dsp:sp modelId="{679F110C-4EF9-4DBA-98DC-C101A7C8EFD7}">
      <dsp:nvSpPr>
        <dsp:cNvPr id="0" name=""/>
        <dsp:cNvSpPr/>
      </dsp:nvSpPr>
      <dsp:spPr>
        <a:xfrm rot="5400000">
          <a:off x="3774345" y="-2183679"/>
          <a:ext cx="1304643" cy="59768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1" kern="1200" dirty="0">
              <a:solidFill>
                <a:srgbClr val="C00000"/>
              </a:solidFill>
              <a:latin typeface="Times New Roman" panose="02020603050405020304" pitchFamily="18" charset="0"/>
              <a:cs typeface="Times New Roman" panose="02020603050405020304" pitchFamily="18" charset="0"/>
            </a:rPr>
            <a:t>TỪ THUẦN VIỆT</a:t>
          </a:r>
        </a:p>
      </dsp:txBody>
      <dsp:txXfrm rot="-5400000">
        <a:off x="1438265" y="216088"/>
        <a:ext cx="5913117" cy="1177269"/>
      </dsp:txXfrm>
    </dsp:sp>
    <dsp:sp modelId="{E218753E-432F-4E55-8CC8-DEAB4270CEEC}">
      <dsp:nvSpPr>
        <dsp:cNvPr id="0" name=""/>
        <dsp:cNvSpPr/>
      </dsp:nvSpPr>
      <dsp:spPr>
        <a:xfrm rot="5400000">
          <a:off x="-186770" y="2023991"/>
          <a:ext cx="2007143" cy="140500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C00000"/>
              </a:solidFill>
            </a:rPr>
            <a:t>2</a:t>
          </a:r>
        </a:p>
      </dsp:txBody>
      <dsp:txXfrm rot="-5400000">
        <a:off x="114302" y="2425419"/>
        <a:ext cx="1405000" cy="602143"/>
      </dsp:txXfrm>
    </dsp:sp>
    <dsp:sp modelId="{6CAC1D90-D9F3-4A07-BF91-D5497CC92482}">
      <dsp:nvSpPr>
        <dsp:cNvPr id="0" name=""/>
        <dsp:cNvSpPr/>
      </dsp:nvSpPr>
      <dsp:spPr>
        <a:xfrm rot="5400000">
          <a:off x="3850589" y="-659716"/>
          <a:ext cx="1304643" cy="59768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a:p>
          <a:pPr marL="228600" lvl="1" indent="-228600" algn="l" defTabSz="1155700">
            <a:lnSpc>
              <a:spcPct val="90000"/>
            </a:lnSpc>
            <a:spcBef>
              <a:spcPct val="0"/>
            </a:spcBef>
            <a:spcAft>
              <a:spcPct val="15000"/>
            </a:spcAft>
            <a:buChar char="•"/>
          </a:pPr>
          <a:r>
            <a:rPr lang="en-US" sz="2600" b="1" kern="1200" dirty="0">
              <a:solidFill>
                <a:srgbClr val="C00000"/>
              </a:solidFill>
            </a:rPr>
            <a:t>TỪ VAY MƯỢN</a:t>
          </a:r>
          <a:r>
            <a:rPr lang="en-US" sz="2600" kern="1200" dirty="0">
              <a:solidFill>
                <a:schemeClr val="accent2"/>
              </a:solidFill>
            </a:rPr>
            <a:t>: -  </a:t>
          </a:r>
          <a:r>
            <a:rPr lang="en-US" sz="2600" kern="1200" dirty="0" err="1">
              <a:solidFill>
                <a:schemeClr val="accent2"/>
              </a:solidFill>
            </a:rPr>
            <a:t>Từ</a:t>
          </a:r>
          <a:r>
            <a:rPr lang="en-US" sz="2600" kern="1200" dirty="0">
              <a:solidFill>
                <a:schemeClr val="accent2"/>
              </a:solidFill>
            </a:rPr>
            <a:t> </a:t>
          </a:r>
          <a:r>
            <a:rPr lang="en-US" sz="2600" kern="1200" dirty="0" err="1">
              <a:solidFill>
                <a:schemeClr val="accent2"/>
              </a:solidFill>
            </a:rPr>
            <a:t>gốc</a:t>
          </a:r>
          <a:r>
            <a:rPr lang="en-US" sz="2600" kern="1200" dirty="0">
              <a:solidFill>
                <a:schemeClr val="accent2"/>
              </a:solidFill>
            </a:rPr>
            <a:t> </a:t>
          </a:r>
          <a:r>
            <a:rPr lang="en-US" sz="2600" kern="1200" dirty="0" err="1">
              <a:solidFill>
                <a:schemeClr val="accent2"/>
              </a:solidFill>
            </a:rPr>
            <a:t>Hán</a:t>
          </a:r>
          <a:r>
            <a:rPr lang="en-US" sz="2600" kern="1200" dirty="0">
              <a:solidFill>
                <a:schemeClr val="accent2"/>
              </a:solidFill>
            </a:rPr>
            <a:t>		                  - </a:t>
          </a:r>
          <a:r>
            <a:rPr lang="en-US" sz="2600" kern="1200" dirty="0" err="1">
              <a:solidFill>
                <a:schemeClr val="accent2"/>
              </a:solidFill>
            </a:rPr>
            <a:t>Từ</a:t>
          </a:r>
          <a:r>
            <a:rPr lang="en-US" sz="2600" kern="1200" dirty="0">
              <a:solidFill>
                <a:schemeClr val="accent2"/>
              </a:solidFill>
            </a:rPr>
            <a:t> </a:t>
          </a:r>
          <a:r>
            <a:rPr lang="en-US" sz="2600" kern="1200" dirty="0" err="1">
              <a:solidFill>
                <a:schemeClr val="accent2"/>
              </a:solidFill>
            </a:rPr>
            <a:t>gốc</a:t>
          </a:r>
          <a:r>
            <a:rPr lang="en-US" sz="2600" kern="1200" dirty="0">
              <a:solidFill>
                <a:schemeClr val="accent2"/>
              </a:solidFill>
            </a:rPr>
            <a:t> </a:t>
          </a:r>
          <a:r>
            <a:rPr lang="en-US" sz="2600" kern="1200" dirty="0" err="1">
              <a:solidFill>
                <a:schemeClr val="accent2"/>
              </a:solidFill>
            </a:rPr>
            <a:t>Ấn</a:t>
          </a:r>
          <a:r>
            <a:rPr lang="en-US" sz="2600" kern="1200" dirty="0">
              <a:solidFill>
                <a:schemeClr val="accent2"/>
              </a:solidFill>
            </a:rPr>
            <a:t> </a:t>
          </a:r>
          <a:r>
            <a:rPr lang="en-US" sz="2600" kern="1200" dirty="0" err="1">
              <a:solidFill>
                <a:schemeClr val="accent2"/>
              </a:solidFill>
            </a:rPr>
            <a:t>Âu</a:t>
          </a:r>
          <a:endParaRPr lang="en-US" sz="2600" kern="1200" dirty="0">
            <a:solidFill>
              <a:schemeClr val="accent2"/>
            </a:solidFill>
          </a:endParaRPr>
        </a:p>
        <a:p>
          <a:pPr marL="228600" lvl="1" indent="-228600" algn="l" defTabSz="1066800">
            <a:lnSpc>
              <a:spcPct val="90000"/>
            </a:lnSpc>
            <a:spcBef>
              <a:spcPct val="0"/>
            </a:spcBef>
            <a:spcAft>
              <a:spcPct val="15000"/>
            </a:spcAft>
            <a:buChar char="•"/>
          </a:pPr>
          <a:endParaRPr lang="en-US" sz="2400" kern="1200" dirty="0"/>
        </a:p>
      </dsp:txBody>
      <dsp:txXfrm rot="-5400000">
        <a:off x="1514477" y="1740083"/>
        <a:ext cx="5913182" cy="1177269"/>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600" units="cm"/>
          <inkml:channel name="Y" type="integer" max="1200" units="cm"/>
        </inkml:traceFormat>
        <inkml:channelProperties>
          <inkml:channelProperty channel="X" name="resolution" value="67.22689" units="1/cm"/>
          <inkml:channelProperty channel="Y" name="resolution" value="67.03911" units="1/cm"/>
        </inkml:channelProperties>
      </inkml:inkSource>
      <inkml:timestamp xml:id="ts0" timeString="2018-03-21T08:07:41.399"/>
    </inkml:context>
    <inkml:brush xml:id="br0">
      <inkml:brushProperty name="width" value="0.05292" units="cm"/>
      <inkml:brushProperty name="height" value="0.05292" units="cm"/>
      <inkml:brushProperty name="color" value="#FF0000"/>
    </inkml:brush>
  </inkml:definitions>
  <inkml:trace contextRef="#ctx0" brushRef="#br0">9969 14351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3134B-83AB-4320-A102-E0BB35287247}" type="datetimeFigureOut">
              <a:rPr lang="en-US" smtClean="0"/>
              <a:t>2/21/25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5E4B1-1F96-46C3-BD66-9ACE6F0DA37C}" type="slidenum">
              <a:rPr lang="en-US" smtClean="0"/>
              <a:t>‹#›</a:t>
            </a:fld>
            <a:endParaRPr lang="en-US"/>
          </a:p>
        </p:txBody>
      </p:sp>
    </p:spTree>
    <p:extLst>
      <p:ext uri="{BB962C8B-B14F-4D97-AF65-F5344CB8AC3E}">
        <p14:creationId xmlns:p14="http://schemas.microsoft.com/office/powerpoint/2010/main" val="211683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5E4B1-1F96-46C3-BD66-9ACE6F0DA37C}" type="slidenum">
              <a:rPr lang="en-US" smtClean="0"/>
              <a:t>6</a:t>
            </a:fld>
            <a:endParaRPr lang="en-US"/>
          </a:p>
        </p:txBody>
      </p:sp>
    </p:spTree>
    <p:extLst>
      <p:ext uri="{BB962C8B-B14F-4D97-AF65-F5344CB8AC3E}">
        <p14:creationId xmlns:p14="http://schemas.microsoft.com/office/powerpoint/2010/main" val="114029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5E4B1-1F96-46C3-BD66-9ACE6F0DA37C}" type="slidenum">
              <a:rPr lang="en-US" smtClean="0"/>
              <a:t>33</a:t>
            </a:fld>
            <a:endParaRPr lang="en-US"/>
          </a:p>
        </p:txBody>
      </p:sp>
    </p:spTree>
    <p:extLst>
      <p:ext uri="{BB962C8B-B14F-4D97-AF65-F5344CB8AC3E}">
        <p14:creationId xmlns:p14="http://schemas.microsoft.com/office/powerpoint/2010/main" val="82681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5E4B1-1F96-46C3-BD66-9ACE6F0DA37C}" type="slidenum">
              <a:rPr lang="en-US" smtClean="0"/>
              <a:t>52</a:t>
            </a:fld>
            <a:endParaRPr lang="en-US"/>
          </a:p>
        </p:txBody>
      </p:sp>
    </p:spTree>
    <p:extLst>
      <p:ext uri="{BB962C8B-B14F-4D97-AF65-F5344CB8AC3E}">
        <p14:creationId xmlns:p14="http://schemas.microsoft.com/office/powerpoint/2010/main" val="238427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5E4B1-1F96-46C3-BD66-9ACE6F0DA37C}" type="slidenum">
              <a:rPr lang="en-US" smtClean="0"/>
              <a:t>92</a:t>
            </a:fld>
            <a:endParaRPr lang="en-US"/>
          </a:p>
        </p:txBody>
      </p:sp>
    </p:spTree>
    <p:extLst>
      <p:ext uri="{BB962C8B-B14F-4D97-AF65-F5344CB8AC3E}">
        <p14:creationId xmlns:p14="http://schemas.microsoft.com/office/powerpoint/2010/main" val="328963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0526DC-6736-45AE-9C0F-C675CDFB1CC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191122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526DC-6736-45AE-9C0F-C675CDFB1CC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271616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526DC-6736-45AE-9C0F-C675CDFB1CC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284351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0526DC-6736-45AE-9C0F-C675CDFB1CC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112928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0526DC-6736-45AE-9C0F-C675CDFB1CCC}" type="datetimeFigureOut">
              <a:rPr lang="en-US" smtClean="0"/>
              <a:t>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212120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0526DC-6736-45AE-9C0F-C675CDFB1CCC}" type="datetimeFigureOut">
              <a:rPr lang="en-US" smtClean="0"/>
              <a:t>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291464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0526DC-6736-45AE-9C0F-C675CDFB1CCC}" type="datetimeFigureOut">
              <a:rPr lang="en-US" smtClean="0"/>
              <a:t>2/21/25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194027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0526DC-6736-45AE-9C0F-C675CDFB1CCC}" type="datetimeFigureOut">
              <a:rPr lang="en-US" smtClean="0"/>
              <a:t>2/21/25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259912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526DC-6736-45AE-9C0F-C675CDFB1CCC}" type="datetimeFigureOut">
              <a:rPr lang="en-US" smtClean="0"/>
              <a:t>2/21/25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181802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0526DC-6736-45AE-9C0F-C675CDFB1CCC}" type="datetimeFigureOut">
              <a:rPr lang="en-US" smtClean="0"/>
              <a:t>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226369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0526DC-6736-45AE-9C0F-C675CDFB1CCC}" type="datetimeFigureOut">
              <a:rPr lang="en-US" smtClean="0"/>
              <a:t>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FA226-BA86-4392-B9AA-13E010E1B58C}" type="slidenum">
              <a:rPr lang="en-US" smtClean="0"/>
              <a:t>‹#›</a:t>
            </a:fld>
            <a:endParaRPr lang="en-US"/>
          </a:p>
        </p:txBody>
      </p:sp>
    </p:spTree>
    <p:extLst>
      <p:ext uri="{BB962C8B-B14F-4D97-AF65-F5344CB8AC3E}">
        <p14:creationId xmlns:p14="http://schemas.microsoft.com/office/powerpoint/2010/main" val="38803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526DC-6736-45AE-9C0F-C675CDFB1CCC}" type="datetimeFigureOut">
              <a:rPr lang="en-US" smtClean="0"/>
              <a:t>2/21/25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A226-BA86-4392-B9AA-13E010E1B58C}" type="slidenum">
              <a:rPr lang="en-US" smtClean="0"/>
              <a:t>‹#›</a:t>
            </a:fld>
            <a:endParaRPr lang="en-US"/>
          </a:p>
        </p:txBody>
      </p:sp>
    </p:spTree>
    <p:extLst>
      <p:ext uri="{BB962C8B-B14F-4D97-AF65-F5344CB8AC3E}">
        <p14:creationId xmlns:p14="http://schemas.microsoft.com/office/powerpoint/2010/main" val="2141824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Gi&#225;o%20an%20m&#7851;u%20PPPTNN/Truy&#7879;n%20m&#7847;m%20non-%20Ba%20c&#244;%20g&#225;i.mp4" TargetMode="External"/><Relationship Id="rId2" Type="http://schemas.openxmlformats.org/officeDocument/2006/relationships/hyperlink" Target="Gi&#225;o%20an%20m&#7851;u%20PPPTNN/&#7842;nh%20B&#225;c%20-%20Th&#417;%20cho%20b&#233;%20-%20&#272;&#7885;c%20v&#224;%20h&#7885;c%20th&#417;%20-%20Best%20Poems%20for%20Kids%20-%20D&#7871;%20M&#232;n%20TV%20-%20de%20men%20tv.mp4"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dirty="0"/>
              <a:t>TRƯỜNG ĐẠI HỌC VINH</a:t>
            </a:r>
            <a:br>
              <a:rPr lang="en-US" sz="3000" dirty="0"/>
            </a:br>
            <a:r>
              <a:rPr lang="en-US" sz="3000" dirty="0"/>
              <a:t>KHOA </a:t>
            </a:r>
            <a:r>
              <a:rPr lang="en-US" sz="3000"/>
              <a:t>GIÁO DỤC MẦM NON</a:t>
            </a:r>
            <a:endParaRPr lang="en-US" sz="3000" dirty="0"/>
          </a:p>
        </p:txBody>
      </p:sp>
      <p:sp>
        <p:nvSpPr>
          <p:cNvPr id="3" name="Content Placeholder 2"/>
          <p:cNvSpPr>
            <a:spLocks noGrp="1"/>
          </p:cNvSpPr>
          <p:nvPr>
            <p:ph idx="1"/>
          </p:nvPr>
        </p:nvSpPr>
        <p:spPr>
          <a:xfrm>
            <a:off x="457200" y="1447800"/>
            <a:ext cx="8229600" cy="4953000"/>
          </a:xfrm>
        </p:spPr>
        <p:style>
          <a:lnRef idx="1">
            <a:schemeClr val="dk1"/>
          </a:lnRef>
          <a:fillRef idx="2">
            <a:schemeClr val="dk1"/>
          </a:fillRef>
          <a:effectRef idx="1">
            <a:schemeClr val="dk1"/>
          </a:effectRef>
          <a:fontRef idx="minor">
            <a:schemeClr val="dk1"/>
          </a:fontRef>
        </p:style>
        <p:txBody>
          <a:bodyPr>
            <a:normAutofit fontScale="25000" lnSpcReduction="20000"/>
          </a:bodyPr>
          <a:lstStyle/>
          <a:p>
            <a:pPr marL="0" indent="0">
              <a:buNone/>
            </a:pPr>
            <a:r>
              <a:rPr lang="en-US" dirty="0"/>
              <a:t>				</a:t>
            </a:r>
          </a:p>
          <a:p>
            <a:pPr marL="0" indent="0">
              <a:buNone/>
            </a:pPr>
            <a:r>
              <a:rPr lang="en-US" dirty="0"/>
              <a:t>			  </a:t>
            </a:r>
          </a:p>
          <a:p>
            <a:pPr marL="0" indent="0">
              <a:lnSpc>
                <a:spcPct val="170000"/>
              </a:lnSpc>
              <a:spcBef>
                <a:spcPts val="0"/>
              </a:spcBef>
              <a:buNone/>
            </a:pPr>
            <a:r>
              <a:rPr lang="en-US" b="1" dirty="0">
                <a:solidFill>
                  <a:srgbClr val="FF0000"/>
                </a:solidFill>
              </a:rPr>
              <a:t>	                                    	                 </a:t>
            </a:r>
            <a:r>
              <a:rPr lang="en-US" sz="7500" b="1" dirty="0">
                <a:latin typeface="Times New Roman" pitchFamily="18" charset="0"/>
                <a:cs typeface="Times New Roman" pitchFamily="18" charset="0"/>
              </a:rPr>
              <a:t>TS. TRẦN THỊ HOÀNG YẾN</a:t>
            </a:r>
          </a:p>
          <a:p>
            <a:pPr marL="0" indent="0">
              <a:lnSpc>
                <a:spcPct val="170000"/>
              </a:lnSpc>
              <a:spcBef>
                <a:spcPts val="0"/>
              </a:spcBef>
              <a:buNone/>
            </a:pPr>
            <a:endParaRPr lang="en-US" sz="7500" b="1" dirty="0">
              <a:solidFill>
                <a:srgbClr val="FF0000"/>
              </a:solidFill>
            </a:endParaRPr>
          </a:p>
          <a:p>
            <a:pPr marL="0" indent="0">
              <a:lnSpc>
                <a:spcPct val="170000"/>
              </a:lnSpc>
              <a:spcBef>
                <a:spcPts val="0"/>
              </a:spcBef>
              <a:buNone/>
            </a:pPr>
            <a:r>
              <a:rPr lang="en-US" sz="5500" b="1" dirty="0">
                <a:solidFill>
                  <a:srgbClr val="FF0000"/>
                </a:solidFill>
                <a:latin typeface="Times New Roman" pitchFamily="18" charset="0"/>
                <a:cs typeface="Times New Roman" pitchFamily="18" charset="0"/>
              </a:rPr>
              <a:t>			</a:t>
            </a:r>
            <a:r>
              <a:rPr lang="en-US" sz="9800" b="1" dirty="0">
                <a:solidFill>
                  <a:srgbClr val="C00000"/>
                </a:solidFill>
                <a:latin typeface="Times New Roman" pitchFamily="18" charset="0"/>
                <a:cs typeface="Times New Roman" pitchFamily="18" charset="0"/>
              </a:rPr>
              <a:t>BÀI GIẢNG</a:t>
            </a:r>
          </a:p>
          <a:p>
            <a:pPr marL="0" indent="0">
              <a:lnSpc>
                <a:spcPct val="170000"/>
              </a:lnSpc>
              <a:spcBef>
                <a:spcPts val="0"/>
              </a:spcBef>
              <a:buNone/>
            </a:pPr>
            <a:r>
              <a:rPr lang="en-US" sz="9800" b="1">
                <a:solidFill>
                  <a:srgbClr val="C00000"/>
                </a:solidFill>
                <a:latin typeface="Times New Roman" pitchFamily="18" charset="0"/>
                <a:cs typeface="Times New Roman" pitchFamily="18" charset="0"/>
              </a:rPr>
              <a:t>	                      TIẾNG VIỆT</a:t>
            </a:r>
            <a:endParaRPr lang="en-US" sz="9800" b="1" dirty="0">
              <a:solidFill>
                <a:srgbClr val="C00000"/>
              </a:solidFill>
              <a:latin typeface="Times New Roman" pitchFamily="18" charset="0"/>
              <a:cs typeface="Times New Roman" pitchFamily="18" charset="0"/>
            </a:endParaRPr>
          </a:p>
          <a:p>
            <a:pPr marL="0" indent="0">
              <a:lnSpc>
                <a:spcPct val="170000"/>
              </a:lnSpc>
              <a:spcBef>
                <a:spcPts val="0"/>
              </a:spcBef>
              <a:buNone/>
            </a:pPr>
            <a:endParaRPr lang="en-US" sz="5500" b="1" dirty="0">
              <a:solidFill>
                <a:srgbClr val="C00000"/>
              </a:solidFill>
              <a:latin typeface="Times New Roman" pitchFamily="18" charset="0"/>
              <a:cs typeface="Times New Roman" pitchFamily="18" charset="0"/>
            </a:endParaRPr>
          </a:p>
          <a:p>
            <a:pPr marL="0" indent="0">
              <a:buNone/>
            </a:pPr>
            <a:endParaRPr lang="en-US" sz="11200" dirty="0">
              <a:latin typeface="Times New Roman" pitchFamily="18" charset="0"/>
              <a:cs typeface="Times New Roman" pitchFamily="18" charset="0"/>
            </a:endParaRPr>
          </a:p>
          <a:p>
            <a:pPr marL="0" indent="0">
              <a:buNone/>
            </a:pPr>
            <a:r>
              <a:rPr lang="en-US" sz="11200" dirty="0">
                <a:latin typeface="Times New Roman" pitchFamily="18" charset="0"/>
                <a:cs typeface="Times New Roman" pitchFamily="18" charset="0"/>
              </a:rPr>
              <a:t>		</a:t>
            </a:r>
            <a:r>
              <a:rPr lang="en-US" sz="10400" dirty="0"/>
              <a:t>E</a:t>
            </a:r>
            <a:r>
              <a:rPr lang="vi-VN" sz="10400" dirty="0"/>
              <a:t>mail: </a:t>
            </a:r>
            <a:r>
              <a:rPr lang="en-US" sz="10400" dirty="0"/>
              <a:t>yen.gdth@gmail.com</a:t>
            </a:r>
          </a:p>
          <a:p>
            <a:pPr marL="0" indent="0">
              <a:buNone/>
            </a:pPr>
            <a:r>
              <a:rPr lang="en-US" sz="10400" dirty="0"/>
              <a:t>		       yentth@vinhuni.edu.com</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586045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1. Ngữ âm và ngữ âm học</a:t>
            </a:r>
            <a:endParaRPr lang="en-US" sz="3300" dirty="0"/>
          </a:p>
        </p:txBody>
      </p:sp>
      <p:sp>
        <p:nvSpPr>
          <p:cNvPr id="3" name="Content Placeholder 2"/>
          <p:cNvSpPr>
            <a:spLocks noGrp="1"/>
          </p:cNvSpPr>
          <p:nvPr>
            <p:ph idx="1"/>
          </p:nvPr>
        </p:nvSpPr>
        <p:spPr/>
        <p:txBody>
          <a:bodyPr/>
          <a:lstStyle/>
          <a:p>
            <a:pPr marL="0" indent="0">
              <a:buNone/>
            </a:pPr>
            <a:r>
              <a:rPr lang="nl-NL" b="1"/>
              <a:t>1.4. </a:t>
            </a:r>
            <a:r>
              <a:rPr lang="nl-NL" b="1" dirty="0"/>
              <a:t>Ngữ âm học</a:t>
            </a:r>
            <a:endParaRPr lang="en-US" b="1" dirty="0"/>
          </a:p>
          <a:p>
            <a:pPr>
              <a:buFont typeface="Wingdings" pitchFamily="2" charset="2"/>
              <a:buChar char="q"/>
            </a:pPr>
            <a:r>
              <a:rPr lang="nl-NL" b="1" i="1" dirty="0"/>
              <a:t> </a:t>
            </a:r>
            <a:r>
              <a:rPr lang="nl-NL" i="1" dirty="0"/>
              <a:t>Nhiệm vụ</a:t>
            </a:r>
          </a:p>
          <a:p>
            <a:pPr>
              <a:buFont typeface="Wingdings" pitchFamily="2" charset="2"/>
              <a:buChar char="q"/>
            </a:pPr>
            <a:r>
              <a:rPr lang="nl-NL" i="1" dirty="0"/>
              <a:t>Ký hiệu ngữ âm</a:t>
            </a:r>
          </a:p>
          <a:p>
            <a:pPr marL="0" indent="0">
              <a:buNone/>
            </a:pPr>
            <a:r>
              <a:rPr lang="nl-NL" dirty="0"/>
              <a:t>Khi dùng ký hiệu ghi âm quốc tế cho vào trong 2 cọc:</a:t>
            </a:r>
            <a:endParaRPr lang="en-US" dirty="0"/>
          </a:p>
          <a:p>
            <a:pPr marL="0" indent="0">
              <a:buNone/>
            </a:pPr>
            <a:r>
              <a:rPr lang="nl-NL" dirty="0"/>
              <a:t>     |t| = 't", |n| = "n“, |i| = "i'</a:t>
            </a:r>
            <a:endParaRPr lang="en-US" dirty="0"/>
          </a:p>
          <a:p>
            <a:pPr marL="0" indent="0">
              <a:buNone/>
            </a:pPr>
            <a:endParaRPr lang="en-US" b="1" i="1" dirty="0"/>
          </a:p>
          <a:p>
            <a:pPr marL="0" indent="0">
              <a:buNone/>
            </a:pPr>
            <a:endParaRPr lang="en-US" dirty="0"/>
          </a:p>
        </p:txBody>
      </p:sp>
    </p:spTree>
    <p:extLst>
      <p:ext uri="{BB962C8B-B14F-4D97-AF65-F5344CB8AC3E}">
        <p14:creationId xmlns:p14="http://schemas.microsoft.com/office/powerpoint/2010/main" val="36408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nl-NL" i="1" dirty="0"/>
              <a:t>Thành phần phụ của câu đơn</a:t>
            </a:r>
          </a:p>
          <a:p>
            <a:pPr>
              <a:buFontTx/>
              <a:buChar char="-"/>
            </a:pPr>
            <a:r>
              <a:rPr lang="nl-NL" i="1" dirty="0"/>
              <a:t>Thành phần phụ của từ: </a:t>
            </a:r>
          </a:p>
          <a:p>
            <a:pPr marL="0" indent="0">
              <a:buNone/>
            </a:pPr>
            <a:r>
              <a:rPr lang="nl-NL" i="1" dirty="0"/>
              <a:t>Định ngữ: </a:t>
            </a:r>
            <a:r>
              <a:rPr lang="nl-NL" dirty="0">
                <a:solidFill>
                  <a:srgbClr val="C00000"/>
                </a:solidFill>
              </a:rPr>
              <a:t>Mười tám cây </a:t>
            </a:r>
            <a:r>
              <a:rPr lang="nl-NL" i="1" dirty="0">
                <a:solidFill>
                  <a:srgbClr val="C00000"/>
                </a:solidFill>
              </a:rPr>
              <a:t>vạn tuế</a:t>
            </a:r>
            <a:r>
              <a:rPr lang="nl-NL" dirty="0">
                <a:solidFill>
                  <a:srgbClr val="C00000"/>
                </a:solidFill>
              </a:rPr>
              <a:t> tượng trưng cho một hành </a:t>
            </a:r>
            <a:r>
              <a:rPr lang="nl-NL" i="1" dirty="0">
                <a:solidFill>
                  <a:srgbClr val="C00000"/>
                </a:solidFill>
              </a:rPr>
              <a:t>quân danh dự</a:t>
            </a:r>
            <a:r>
              <a:rPr lang="nl-NL" i="1" dirty="0"/>
              <a:t>.</a:t>
            </a:r>
          </a:p>
          <a:p>
            <a:pPr marL="0" indent="0">
              <a:buNone/>
            </a:pPr>
            <a:r>
              <a:rPr lang="nl-NL" i="1" dirty="0"/>
              <a:t>Bổ ngữ: </a:t>
            </a:r>
            <a:r>
              <a:rPr lang="nl-NL" dirty="0">
                <a:solidFill>
                  <a:srgbClr val="C00000"/>
                </a:solidFill>
              </a:rPr>
              <a:t>Bạn em đang đọc </a:t>
            </a:r>
            <a:r>
              <a:rPr lang="nl-NL" i="1" dirty="0">
                <a:solidFill>
                  <a:srgbClr val="C00000"/>
                </a:solidFill>
              </a:rPr>
              <a:t>một quyển sách.</a:t>
            </a:r>
            <a:endParaRPr lang="en-US" dirty="0">
              <a:solidFill>
                <a:srgbClr val="C00000"/>
              </a:solidFill>
            </a:endParaRPr>
          </a:p>
          <a:p>
            <a:pPr>
              <a:buFontTx/>
              <a:buChar char="-"/>
            </a:pPr>
            <a:r>
              <a:rPr lang="nl-NL" i="1" dirty="0"/>
              <a:t>Thành phần phụ của nòng cốt câu:</a:t>
            </a:r>
          </a:p>
          <a:p>
            <a:pPr marL="0" indent="0">
              <a:buNone/>
            </a:pPr>
            <a:r>
              <a:rPr lang="nl-NL" i="1" dirty="0"/>
              <a:t>Trạng ngữ</a:t>
            </a:r>
          </a:p>
          <a:p>
            <a:pPr marL="0" indent="0">
              <a:buNone/>
            </a:pPr>
            <a:r>
              <a:rPr lang="nl-NL" i="1" dirty="0"/>
              <a:t>Đề ngữ</a:t>
            </a:r>
          </a:p>
          <a:p>
            <a:pPr marL="0" indent="0">
              <a:buNone/>
            </a:pPr>
            <a:r>
              <a:rPr lang="nl-NL" i="1" dirty="0"/>
              <a:t>Giải thích ngữ</a:t>
            </a:r>
          </a:p>
          <a:p>
            <a:pPr marL="0" indent="0">
              <a:buNone/>
            </a:pPr>
            <a:r>
              <a:rPr lang="nl-NL" i="1" dirty="0"/>
              <a:t>Chuyển tiếp ngữ</a:t>
            </a:r>
          </a:p>
          <a:p>
            <a:pPr marL="0" indent="0">
              <a:buNone/>
            </a:pPr>
            <a:r>
              <a:rPr lang="nl-NL" i="1" dirty="0"/>
              <a:t>Hô ngữ</a:t>
            </a:r>
          </a:p>
        </p:txBody>
      </p:sp>
    </p:spTree>
    <p:extLst>
      <p:ext uri="{BB962C8B-B14F-4D97-AF65-F5344CB8AC3E}">
        <p14:creationId xmlns:p14="http://schemas.microsoft.com/office/powerpoint/2010/main" val="19374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p:txBody>
      </p:sp>
      <p:sp>
        <p:nvSpPr>
          <p:cNvPr id="3" name="Content Placeholder 2"/>
          <p:cNvSpPr>
            <a:spLocks noGrp="1"/>
          </p:cNvSpPr>
          <p:nvPr>
            <p:ph idx="1"/>
          </p:nvPr>
        </p:nvSpPr>
        <p:spPr>
          <a:xfrm>
            <a:off x="457200" y="1447800"/>
            <a:ext cx="8229600" cy="4525963"/>
          </a:xfrm>
        </p:spPr>
        <p:txBody>
          <a:bodyPr/>
          <a:lstStyle/>
          <a:p>
            <a:pPr>
              <a:buFontTx/>
              <a:buChar char="-"/>
            </a:pPr>
            <a:r>
              <a:rPr lang="en-US" dirty="0" err="1"/>
              <a:t>Câu</a:t>
            </a:r>
            <a:r>
              <a:rPr lang="en-US" dirty="0"/>
              <a:t> </a:t>
            </a:r>
            <a:r>
              <a:rPr lang="en-US" dirty="0" err="1"/>
              <a:t>đơn</a:t>
            </a:r>
            <a:r>
              <a:rPr lang="en-US" dirty="0"/>
              <a:t> </a:t>
            </a:r>
            <a:r>
              <a:rPr lang="en-US" dirty="0" err="1"/>
              <a:t>đặc</a:t>
            </a:r>
            <a:r>
              <a:rPr lang="en-US" dirty="0"/>
              <a:t> </a:t>
            </a:r>
            <a:r>
              <a:rPr lang="en-US" dirty="0" err="1"/>
              <a:t>biệt</a:t>
            </a:r>
            <a:endParaRPr lang="en-US" dirty="0"/>
          </a:p>
          <a:p>
            <a:pPr marL="0" indent="0">
              <a:buNone/>
            </a:pPr>
            <a:r>
              <a:rPr lang="en-US" dirty="0" err="1"/>
              <a:t>Câu</a:t>
            </a:r>
            <a:r>
              <a:rPr lang="en-US" dirty="0"/>
              <a:t> </a:t>
            </a:r>
            <a:r>
              <a:rPr lang="en-US" dirty="0" err="1"/>
              <a:t>đơn</a:t>
            </a:r>
            <a:r>
              <a:rPr lang="en-US" dirty="0"/>
              <a:t> </a:t>
            </a:r>
            <a:r>
              <a:rPr lang="en-US" dirty="0" err="1"/>
              <a:t>đặc</a:t>
            </a:r>
            <a:r>
              <a:rPr lang="en-US" dirty="0"/>
              <a:t> </a:t>
            </a:r>
            <a:r>
              <a:rPr lang="en-US" dirty="0" err="1"/>
              <a:t>biệt</a:t>
            </a:r>
            <a:r>
              <a:rPr lang="en-US" dirty="0"/>
              <a:t> </a:t>
            </a:r>
            <a:r>
              <a:rPr lang="en-US" dirty="0" err="1"/>
              <a:t>danh</a:t>
            </a:r>
            <a:r>
              <a:rPr lang="en-US" dirty="0"/>
              <a:t> </a:t>
            </a:r>
            <a:r>
              <a:rPr lang="en-US" dirty="0" err="1"/>
              <a:t>từ</a:t>
            </a:r>
            <a:r>
              <a:rPr lang="en-US" dirty="0"/>
              <a:t>: </a:t>
            </a:r>
            <a:r>
              <a:rPr lang="en-US" i="1" dirty="0" err="1">
                <a:solidFill>
                  <a:srgbClr val="C00000"/>
                </a:solidFill>
              </a:rPr>
              <a:t>Phở</a:t>
            </a:r>
            <a:r>
              <a:rPr lang="en-US" i="1" dirty="0">
                <a:solidFill>
                  <a:srgbClr val="C00000"/>
                </a:solidFill>
              </a:rPr>
              <a:t>. </a:t>
            </a:r>
            <a:r>
              <a:rPr lang="en-US" i="1" dirty="0" err="1">
                <a:solidFill>
                  <a:srgbClr val="C00000"/>
                </a:solidFill>
              </a:rPr>
              <a:t>Bánh</a:t>
            </a:r>
            <a:r>
              <a:rPr lang="en-US" i="1" dirty="0">
                <a:solidFill>
                  <a:srgbClr val="C00000"/>
                </a:solidFill>
              </a:rPr>
              <a:t> </a:t>
            </a:r>
            <a:r>
              <a:rPr lang="en-US" i="1" dirty="0" err="1">
                <a:solidFill>
                  <a:srgbClr val="C00000"/>
                </a:solidFill>
              </a:rPr>
              <a:t>mì</a:t>
            </a:r>
            <a:endParaRPr lang="en-US" i="1" dirty="0">
              <a:solidFill>
                <a:srgbClr val="C00000"/>
              </a:solidFill>
            </a:endParaRPr>
          </a:p>
          <a:p>
            <a:pPr marL="0" indent="0">
              <a:buNone/>
            </a:pPr>
            <a:r>
              <a:rPr lang="en-US" dirty="0" err="1"/>
              <a:t>Câu</a:t>
            </a:r>
            <a:r>
              <a:rPr lang="en-US" dirty="0"/>
              <a:t> </a:t>
            </a:r>
            <a:r>
              <a:rPr lang="en-US" dirty="0" err="1"/>
              <a:t>đơn</a:t>
            </a:r>
            <a:r>
              <a:rPr lang="en-US" dirty="0"/>
              <a:t> </a:t>
            </a:r>
            <a:r>
              <a:rPr lang="en-US" dirty="0" err="1"/>
              <a:t>đặc</a:t>
            </a:r>
            <a:r>
              <a:rPr lang="en-US" dirty="0"/>
              <a:t> </a:t>
            </a:r>
            <a:r>
              <a:rPr lang="en-US" dirty="0" err="1"/>
              <a:t>biệt</a:t>
            </a:r>
            <a:r>
              <a:rPr lang="en-US" dirty="0"/>
              <a:t> </a:t>
            </a:r>
            <a:r>
              <a:rPr lang="en-US" dirty="0" err="1"/>
              <a:t>động</a:t>
            </a:r>
            <a:r>
              <a:rPr lang="en-US" dirty="0"/>
              <a:t> </a:t>
            </a:r>
            <a:r>
              <a:rPr lang="en-US" dirty="0" err="1"/>
              <a:t>từ</a:t>
            </a:r>
            <a:r>
              <a:rPr lang="en-US" dirty="0"/>
              <a:t>/</a:t>
            </a:r>
            <a:r>
              <a:rPr lang="en-US" dirty="0" err="1"/>
              <a:t>tính</a:t>
            </a:r>
            <a:r>
              <a:rPr lang="en-US" dirty="0"/>
              <a:t> </a:t>
            </a:r>
            <a:r>
              <a:rPr lang="en-US" dirty="0" err="1"/>
              <a:t>từ</a:t>
            </a:r>
            <a:r>
              <a:rPr lang="en-US" dirty="0"/>
              <a:t>: </a:t>
            </a:r>
            <a:r>
              <a:rPr lang="en-US" i="1" dirty="0" err="1">
                <a:solidFill>
                  <a:srgbClr val="C00000"/>
                </a:solidFill>
              </a:rPr>
              <a:t>Còn</a:t>
            </a:r>
            <a:r>
              <a:rPr lang="en-US" i="1" dirty="0">
                <a:solidFill>
                  <a:srgbClr val="C00000"/>
                </a:solidFill>
              </a:rPr>
              <a:t> </a:t>
            </a:r>
            <a:r>
              <a:rPr lang="en-US" i="1" dirty="0" err="1">
                <a:solidFill>
                  <a:srgbClr val="C00000"/>
                </a:solidFill>
              </a:rPr>
              <a:t>tiền</a:t>
            </a:r>
            <a:r>
              <a:rPr lang="en-US" i="1" dirty="0">
                <a:solidFill>
                  <a:srgbClr val="C00000"/>
                </a:solidFill>
              </a:rPr>
              <a:t>. </a:t>
            </a:r>
            <a:r>
              <a:rPr lang="en-US" i="1" dirty="0" err="1">
                <a:solidFill>
                  <a:srgbClr val="C00000"/>
                </a:solidFill>
              </a:rPr>
              <a:t>Hết</a:t>
            </a:r>
            <a:r>
              <a:rPr lang="en-US" i="1" dirty="0">
                <a:solidFill>
                  <a:srgbClr val="C00000"/>
                </a:solidFill>
              </a:rPr>
              <a:t> </a:t>
            </a:r>
            <a:r>
              <a:rPr lang="en-US" i="1" dirty="0" err="1">
                <a:solidFill>
                  <a:srgbClr val="C00000"/>
                </a:solidFill>
              </a:rPr>
              <a:t>gạo</a:t>
            </a:r>
            <a:r>
              <a:rPr lang="en-US" i="1" dirty="0">
                <a:solidFill>
                  <a:srgbClr val="C00000"/>
                </a:solidFill>
              </a:rPr>
              <a:t>.</a:t>
            </a:r>
          </a:p>
          <a:p>
            <a:pPr marL="0" indent="0">
              <a:buNone/>
            </a:pPr>
            <a:endParaRPr lang="en-US" dirty="0"/>
          </a:p>
        </p:txBody>
      </p:sp>
    </p:spTree>
    <p:extLst>
      <p:ext uri="{BB962C8B-B14F-4D97-AF65-F5344CB8AC3E}">
        <p14:creationId xmlns:p14="http://schemas.microsoft.com/office/powerpoint/2010/main" val="36163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err="1">
                <a:solidFill>
                  <a:srgbClr val="00B0F0"/>
                </a:solidFill>
              </a:rPr>
              <a:t>Câu</a:t>
            </a:r>
            <a:r>
              <a:rPr lang="en-US" b="1" dirty="0">
                <a:solidFill>
                  <a:srgbClr val="00B0F0"/>
                </a:solidFill>
              </a:rPr>
              <a:t> </a:t>
            </a:r>
            <a:r>
              <a:rPr lang="en-US" b="1" dirty="0" err="1">
                <a:solidFill>
                  <a:srgbClr val="00B0F0"/>
                </a:solidFill>
              </a:rPr>
              <a:t>ghép</a:t>
            </a:r>
            <a:endParaRPr lang="en-US" b="1" dirty="0">
              <a:solidFill>
                <a:srgbClr val="00B0F0"/>
              </a:solidFill>
            </a:endParaRPr>
          </a:p>
          <a:p>
            <a:pPr marL="0" indent="0">
              <a:buNone/>
            </a:pPr>
            <a:r>
              <a:rPr lang="en-US" sz="2600" dirty="0" err="1"/>
              <a:t>Ví</a:t>
            </a:r>
            <a:r>
              <a:rPr lang="en-US" sz="2600" dirty="0"/>
              <a:t> </a:t>
            </a:r>
            <a:r>
              <a:rPr lang="en-US" sz="2600" dirty="0" err="1"/>
              <a:t>dụ</a:t>
            </a:r>
            <a:r>
              <a:rPr lang="en-US" sz="2600" dirty="0"/>
              <a:t>:  1. </a:t>
            </a:r>
            <a:r>
              <a:rPr lang="nl-NL" sz="2600" i="1" dirty="0"/>
              <a:t>Mõ lại thúc, trống lại giục và tù và inh ỏi thổi lên.</a:t>
            </a:r>
            <a:endParaRPr lang="en-US" sz="2600" dirty="0"/>
          </a:p>
          <a:p>
            <a:pPr marL="0" indent="0">
              <a:buNone/>
            </a:pPr>
            <a:r>
              <a:rPr lang="nl-NL" sz="2600" i="1" dirty="0"/>
              <a:t>	2. Tuy miệng ông nói cười nhưng lòng ông rối bời.</a:t>
            </a:r>
            <a:endParaRPr lang="en-US" sz="2600" dirty="0"/>
          </a:p>
          <a:p>
            <a:pPr>
              <a:buFontTx/>
              <a:buChar char="-"/>
            </a:pPr>
            <a:r>
              <a:rPr lang="en-US" sz="2600" dirty="0" err="1">
                <a:solidFill>
                  <a:srgbClr val="C00000"/>
                </a:solidFill>
              </a:rPr>
              <a:t>Câu</a:t>
            </a:r>
            <a:r>
              <a:rPr lang="en-US" sz="2600" dirty="0">
                <a:solidFill>
                  <a:srgbClr val="C00000"/>
                </a:solidFill>
              </a:rPr>
              <a:t> </a:t>
            </a:r>
            <a:r>
              <a:rPr lang="en-US" sz="2600" dirty="0" err="1">
                <a:solidFill>
                  <a:srgbClr val="C00000"/>
                </a:solidFill>
              </a:rPr>
              <a:t>ghép</a:t>
            </a:r>
            <a:r>
              <a:rPr lang="en-US" sz="2600" dirty="0">
                <a:solidFill>
                  <a:srgbClr val="C00000"/>
                </a:solidFill>
              </a:rPr>
              <a:t> </a:t>
            </a:r>
            <a:r>
              <a:rPr lang="en-US" sz="2600" dirty="0" err="1">
                <a:solidFill>
                  <a:srgbClr val="C00000"/>
                </a:solidFill>
              </a:rPr>
              <a:t>đẳng</a:t>
            </a:r>
            <a:r>
              <a:rPr lang="en-US" sz="2600" dirty="0">
                <a:solidFill>
                  <a:srgbClr val="C00000"/>
                </a:solidFill>
              </a:rPr>
              <a:t> </a:t>
            </a:r>
            <a:r>
              <a:rPr lang="en-US" sz="2600" dirty="0" err="1">
                <a:solidFill>
                  <a:srgbClr val="C00000"/>
                </a:solidFill>
              </a:rPr>
              <a:t>lập</a:t>
            </a:r>
            <a:r>
              <a:rPr lang="en-US" sz="2600" dirty="0">
                <a:solidFill>
                  <a:srgbClr val="C00000"/>
                </a:solidFill>
              </a:rPr>
              <a:t>:</a:t>
            </a:r>
          </a:p>
          <a:p>
            <a:pPr marL="0" indent="0">
              <a:buNone/>
            </a:pPr>
            <a:r>
              <a:rPr lang="en-US" sz="2600" dirty="0" err="1"/>
              <a:t>Gồm</a:t>
            </a:r>
            <a:r>
              <a:rPr lang="en-US" sz="2600" dirty="0"/>
              <a:t> 2 hay </a:t>
            </a:r>
            <a:r>
              <a:rPr lang="en-US" sz="2600" dirty="0" err="1"/>
              <a:t>nhiều</a:t>
            </a:r>
            <a:r>
              <a:rPr lang="en-US" sz="2600" dirty="0"/>
              <a:t> </a:t>
            </a:r>
            <a:r>
              <a:rPr lang="en-US" sz="2600" dirty="0" err="1"/>
              <a:t>vế</a:t>
            </a:r>
            <a:r>
              <a:rPr lang="en-US" sz="2600" dirty="0"/>
              <a:t> </a:t>
            </a:r>
            <a:r>
              <a:rPr lang="en-US" sz="2600" dirty="0" err="1"/>
              <a:t>câu</a:t>
            </a:r>
            <a:r>
              <a:rPr lang="en-US" sz="2600" dirty="0"/>
              <a:t> </a:t>
            </a:r>
            <a:r>
              <a:rPr lang="en-US" sz="2600" dirty="0" err="1"/>
              <a:t>có</a:t>
            </a:r>
            <a:r>
              <a:rPr lang="en-US" sz="2600" dirty="0"/>
              <a:t> </a:t>
            </a:r>
            <a:r>
              <a:rPr lang="en-US" sz="2600" dirty="0" err="1"/>
              <a:t>quan</a:t>
            </a:r>
            <a:r>
              <a:rPr lang="en-US" sz="2600" dirty="0"/>
              <a:t> </a:t>
            </a:r>
            <a:r>
              <a:rPr lang="en-US" sz="2600" dirty="0" err="1"/>
              <a:t>hệ</a:t>
            </a:r>
            <a:r>
              <a:rPr lang="en-US" sz="2600" dirty="0"/>
              <a:t> </a:t>
            </a:r>
            <a:r>
              <a:rPr lang="en-US" sz="2600" dirty="0" err="1"/>
              <a:t>bình</a:t>
            </a:r>
            <a:r>
              <a:rPr lang="en-US" sz="2600" dirty="0"/>
              <a:t> </a:t>
            </a:r>
            <a:r>
              <a:rPr lang="en-US" sz="2600" dirty="0" err="1"/>
              <a:t>đẳng</a:t>
            </a:r>
            <a:endParaRPr lang="en-US" sz="2600" dirty="0"/>
          </a:p>
          <a:p>
            <a:pPr marL="0" indent="0">
              <a:buNone/>
            </a:pPr>
            <a:r>
              <a:rPr lang="en-US" sz="2600" dirty="0" err="1"/>
              <a:t>Các</a:t>
            </a:r>
            <a:r>
              <a:rPr lang="en-US" sz="2600" dirty="0"/>
              <a:t> </a:t>
            </a:r>
            <a:r>
              <a:rPr lang="en-US" sz="2600" dirty="0" err="1"/>
              <a:t>vế</a:t>
            </a:r>
            <a:r>
              <a:rPr lang="en-US" sz="2600" dirty="0"/>
              <a:t> </a:t>
            </a:r>
            <a:r>
              <a:rPr lang="en-US" sz="2600" dirty="0" err="1"/>
              <a:t>kết</a:t>
            </a:r>
            <a:r>
              <a:rPr lang="en-US" sz="2600" dirty="0"/>
              <a:t> </a:t>
            </a:r>
            <a:r>
              <a:rPr lang="en-US" sz="2600" dirty="0" err="1"/>
              <a:t>nối</a:t>
            </a:r>
            <a:r>
              <a:rPr lang="en-US" sz="2600" dirty="0"/>
              <a:t> </a:t>
            </a:r>
            <a:r>
              <a:rPr lang="en-US" sz="2600" dirty="0" err="1"/>
              <a:t>bằng</a:t>
            </a:r>
            <a:r>
              <a:rPr lang="en-US" sz="2600" dirty="0"/>
              <a:t> </a:t>
            </a:r>
            <a:r>
              <a:rPr lang="en-US" sz="2600" dirty="0" err="1"/>
              <a:t>quan</a:t>
            </a:r>
            <a:r>
              <a:rPr lang="en-US" sz="2600" dirty="0"/>
              <a:t> </a:t>
            </a:r>
            <a:r>
              <a:rPr lang="en-US" sz="2600" dirty="0" err="1"/>
              <a:t>hệ</a:t>
            </a:r>
            <a:r>
              <a:rPr lang="en-US" sz="2600" dirty="0"/>
              <a:t> </a:t>
            </a:r>
            <a:r>
              <a:rPr lang="en-US" sz="2600" dirty="0" err="1"/>
              <a:t>từ</a:t>
            </a:r>
            <a:r>
              <a:rPr lang="en-US" sz="2600" dirty="0"/>
              <a:t>, </a:t>
            </a:r>
            <a:r>
              <a:rPr lang="en-US" sz="2600" dirty="0" err="1"/>
              <a:t>hoặc</a:t>
            </a:r>
            <a:r>
              <a:rPr lang="en-US" sz="2600" dirty="0"/>
              <a:t> </a:t>
            </a:r>
            <a:r>
              <a:rPr lang="en-US" sz="2600" dirty="0" err="1"/>
              <a:t>bằng</a:t>
            </a:r>
            <a:r>
              <a:rPr lang="en-US" sz="2600" dirty="0"/>
              <a:t> </a:t>
            </a:r>
            <a:r>
              <a:rPr lang="en-US" sz="2600" dirty="0" err="1"/>
              <a:t>dấu</a:t>
            </a:r>
            <a:r>
              <a:rPr lang="en-US" sz="2600" dirty="0"/>
              <a:t> </a:t>
            </a:r>
            <a:r>
              <a:rPr lang="en-US" sz="2600" dirty="0" err="1"/>
              <a:t>phẩy</a:t>
            </a:r>
            <a:endParaRPr lang="en-US" sz="2600" dirty="0"/>
          </a:p>
          <a:p>
            <a:pPr>
              <a:buFontTx/>
              <a:buChar char="-"/>
            </a:pPr>
            <a:r>
              <a:rPr lang="en-US" sz="2600" dirty="0" err="1">
                <a:solidFill>
                  <a:srgbClr val="C00000"/>
                </a:solidFill>
              </a:rPr>
              <a:t>Câu</a:t>
            </a:r>
            <a:r>
              <a:rPr lang="en-US" sz="2600" dirty="0">
                <a:solidFill>
                  <a:srgbClr val="C00000"/>
                </a:solidFill>
              </a:rPr>
              <a:t> </a:t>
            </a:r>
            <a:r>
              <a:rPr lang="en-US" sz="2600" dirty="0" err="1">
                <a:solidFill>
                  <a:srgbClr val="C00000"/>
                </a:solidFill>
              </a:rPr>
              <a:t>ghép</a:t>
            </a:r>
            <a:r>
              <a:rPr lang="en-US" sz="2600" dirty="0">
                <a:solidFill>
                  <a:srgbClr val="C00000"/>
                </a:solidFill>
              </a:rPr>
              <a:t> </a:t>
            </a:r>
            <a:r>
              <a:rPr lang="en-US" sz="2600" dirty="0" err="1">
                <a:solidFill>
                  <a:srgbClr val="C00000"/>
                </a:solidFill>
              </a:rPr>
              <a:t>chính</a:t>
            </a:r>
            <a:r>
              <a:rPr lang="en-US" sz="2600" dirty="0">
                <a:solidFill>
                  <a:srgbClr val="C00000"/>
                </a:solidFill>
              </a:rPr>
              <a:t> </a:t>
            </a:r>
            <a:r>
              <a:rPr lang="en-US" sz="2600" dirty="0" err="1">
                <a:solidFill>
                  <a:srgbClr val="C00000"/>
                </a:solidFill>
              </a:rPr>
              <a:t>phụ</a:t>
            </a:r>
            <a:r>
              <a:rPr lang="en-US" sz="2600" dirty="0">
                <a:solidFill>
                  <a:srgbClr val="C00000"/>
                </a:solidFill>
              </a:rPr>
              <a:t>:</a:t>
            </a:r>
          </a:p>
          <a:p>
            <a:pPr marL="0" indent="0">
              <a:buNone/>
            </a:pPr>
            <a:r>
              <a:rPr lang="en-US" sz="2600" dirty="0" err="1"/>
              <a:t>Gồm</a:t>
            </a:r>
            <a:r>
              <a:rPr lang="en-US" sz="2600" dirty="0"/>
              <a:t> 2 </a:t>
            </a:r>
            <a:r>
              <a:rPr lang="en-US" sz="2600" dirty="0" err="1"/>
              <a:t>vế</a:t>
            </a:r>
            <a:r>
              <a:rPr lang="en-US" sz="2600" dirty="0"/>
              <a:t> </a:t>
            </a:r>
            <a:r>
              <a:rPr lang="en-US" sz="2600" dirty="0" err="1"/>
              <a:t>câu</a:t>
            </a:r>
            <a:r>
              <a:rPr lang="en-US" sz="2600" dirty="0"/>
              <a:t> </a:t>
            </a:r>
            <a:r>
              <a:rPr lang="en-US" sz="2600" dirty="0" err="1"/>
              <a:t>nêu</a:t>
            </a:r>
            <a:r>
              <a:rPr lang="en-US" sz="2600" dirty="0"/>
              <a:t> </a:t>
            </a:r>
            <a:r>
              <a:rPr lang="en-US" sz="2600" dirty="0" err="1"/>
              <a:t>các</a:t>
            </a:r>
            <a:r>
              <a:rPr lang="en-US" sz="2600" dirty="0"/>
              <a:t> </a:t>
            </a:r>
            <a:r>
              <a:rPr lang="en-US" sz="2600" dirty="0" err="1"/>
              <a:t>sự</a:t>
            </a:r>
            <a:r>
              <a:rPr lang="en-US" sz="2600" dirty="0"/>
              <a:t> </a:t>
            </a:r>
            <a:r>
              <a:rPr lang="en-US" sz="2600" dirty="0" err="1"/>
              <a:t>việc</a:t>
            </a:r>
            <a:r>
              <a:rPr lang="en-US" sz="2600" dirty="0"/>
              <a:t> </a:t>
            </a:r>
            <a:r>
              <a:rPr lang="en-US" sz="2600" dirty="0" err="1"/>
              <a:t>đối</a:t>
            </a:r>
            <a:r>
              <a:rPr lang="en-US" sz="2600" dirty="0"/>
              <a:t> </a:t>
            </a:r>
            <a:r>
              <a:rPr lang="en-US" sz="2600" dirty="0" err="1"/>
              <a:t>lập</a:t>
            </a:r>
            <a:r>
              <a:rPr lang="en-US" sz="2600" dirty="0"/>
              <a:t> </a:t>
            </a:r>
            <a:r>
              <a:rPr lang="en-US" sz="2600" dirty="0" err="1"/>
              <a:t>nhau</a:t>
            </a:r>
            <a:endParaRPr lang="en-US" sz="2600" dirty="0"/>
          </a:p>
          <a:p>
            <a:pPr marL="0" indent="0">
              <a:buNone/>
            </a:pPr>
            <a:r>
              <a:rPr lang="en-US" sz="2600" dirty="0" err="1"/>
              <a:t>Các</a:t>
            </a:r>
            <a:r>
              <a:rPr lang="en-US" sz="2600" dirty="0"/>
              <a:t> </a:t>
            </a:r>
            <a:r>
              <a:rPr lang="en-US" sz="2600" dirty="0" err="1"/>
              <a:t>vế</a:t>
            </a:r>
            <a:r>
              <a:rPr lang="en-US" sz="2600" dirty="0"/>
              <a:t> </a:t>
            </a:r>
            <a:r>
              <a:rPr lang="en-US" sz="2600" dirty="0" err="1"/>
              <a:t>câu</a:t>
            </a:r>
            <a:r>
              <a:rPr lang="en-US" sz="2600" dirty="0"/>
              <a:t> </a:t>
            </a:r>
            <a:r>
              <a:rPr lang="en-US" sz="2600" dirty="0" err="1"/>
              <a:t>kết</a:t>
            </a:r>
            <a:r>
              <a:rPr lang="en-US" sz="2600" dirty="0"/>
              <a:t> </a:t>
            </a:r>
            <a:r>
              <a:rPr lang="en-US" sz="2600" dirty="0" err="1"/>
              <a:t>nối</a:t>
            </a:r>
            <a:r>
              <a:rPr lang="en-US" sz="2600" dirty="0"/>
              <a:t> </a:t>
            </a:r>
            <a:r>
              <a:rPr lang="en-US" sz="2600" dirty="0" err="1"/>
              <a:t>bằng</a:t>
            </a:r>
            <a:r>
              <a:rPr lang="en-US" sz="2600" dirty="0"/>
              <a:t> </a:t>
            </a:r>
            <a:r>
              <a:rPr lang="en-US" sz="2600" dirty="0" err="1"/>
              <a:t>các</a:t>
            </a:r>
            <a:r>
              <a:rPr lang="en-US" sz="2600" dirty="0"/>
              <a:t> </a:t>
            </a:r>
            <a:r>
              <a:rPr lang="en-US" sz="2600" dirty="0" err="1"/>
              <a:t>cặp</a:t>
            </a:r>
            <a:r>
              <a:rPr lang="en-US" sz="2600" dirty="0"/>
              <a:t> </a:t>
            </a:r>
            <a:r>
              <a:rPr lang="en-US" sz="2600" dirty="0" err="1"/>
              <a:t>quan</a:t>
            </a:r>
            <a:r>
              <a:rPr lang="en-US" sz="2600" dirty="0"/>
              <a:t> </a:t>
            </a:r>
            <a:r>
              <a:rPr lang="en-US" sz="2600" dirty="0" err="1"/>
              <a:t>hệ</a:t>
            </a:r>
            <a:r>
              <a:rPr lang="en-US" sz="2600" dirty="0"/>
              <a:t> </a:t>
            </a:r>
            <a:r>
              <a:rPr lang="en-US" sz="2600" dirty="0" err="1"/>
              <a:t>từ</a:t>
            </a:r>
            <a:r>
              <a:rPr lang="en-US" sz="2600" dirty="0"/>
              <a:t>, </a:t>
            </a:r>
            <a:r>
              <a:rPr lang="en-US" sz="2600" dirty="0" err="1"/>
              <a:t>phụ</a:t>
            </a:r>
            <a:r>
              <a:rPr lang="en-US" sz="2600" dirty="0"/>
              <a:t> </a:t>
            </a:r>
            <a:r>
              <a:rPr lang="en-US" sz="2600" dirty="0" err="1"/>
              <a:t>từ</a:t>
            </a:r>
            <a:endParaRPr lang="en-US" sz="2600" dirty="0"/>
          </a:p>
          <a:p>
            <a:pPr>
              <a:buFontTx/>
              <a:buChar char="-"/>
            </a:pPr>
            <a:endParaRPr lang="en-US" sz="2600" dirty="0">
              <a:solidFill>
                <a:srgbClr val="C00000"/>
              </a:solidFill>
            </a:endParaRPr>
          </a:p>
        </p:txBody>
      </p:sp>
    </p:spTree>
    <p:extLst>
      <p:ext uri="{BB962C8B-B14F-4D97-AF65-F5344CB8AC3E}">
        <p14:creationId xmlns:p14="http://schemas.microsoft.com/office/powerpoint/2010/main" val="1807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nl-NL" sz="2600" b="1" dirty="0">
                <a:solidFill>
                  <a:srgbClr val="C00000"/>
                </a:solidFill>
              </a:rPr>
              <a:t>2.4. Câu phân loại theo mục đích phát ngôn</a:t>
            </a:r>
            <a:endParaRPr lang="en-US" sz="2600" b="1" dirty="0">
              <a:solidFill>
                <a:srgbClr val="C00000"/>
              </a:solidFill>
            </a:endParaRPr>
          </a:p>
          <a:p>
            <a:pPr>
              <a:buFont typeface="Wingdings" panose="05000000000000000000" pitchFamily="2" charset="2"/>
              <a:buChar char="§"/>
            </a:pPr>
            <a:r>
              <a:rPr lang="nl-NL" sz="2600" b="1" i="1" dirty="0"/>
              <a:t> </a:t>
            </a:r>
            <a:r>
              <a:rPr lang="nl-NL" sz="2600" i="1" dirty="0"/>
              <a:t>Câu tường thuật (câu kể)</a:t>
            </a:r>
          </a:p>
          <a:p>
            <a:pPr marL="0" indent="0">
              <a:buNone/>
            </a:pPr>
            <a:r>
              <a:rPr lang="nl-NL" sz="2800" i="1" dirty="0"/>
              <a:t>Ví dụ:  Xe chạy chầm chậm.</a:t>
            </a:r>
          </a:p>
          <a:p>
            <a:pPr marL="0" indent="0">
              <a:buNone/>
            </a:pPr>
            <a:r>
              <a:rPr lang="nl-NL" sz="2800" i="1" dirty="0"/>
              <a:t>Mục đích: thông báo. Trình bày nhận định, đánh giá của người nói</a:t>
            </a:r>
          </a:p>
          <a:p>
            <a:pPr marL="0" indent="0">
              <a:buNone/>
            </a:pPr>
            <a:r>
              <a:rPr lang="nl-NL" sz="2800" i="1" dirty="0"/>
              <a:t>Hình thức: ngữ điệu hạ thấp cuối câu. Dùng dấu chấm.</a:t>
            </a:r>
          </a:p>
          <a:p>
            <a:pPr marL="0" indent="0">
              <a:buNone/>
            </a:pPr>
            <a:r>
              <a:rPr lang="nl-NL" sz="2800" i="1" dirty="0"/>
              <a:t>Phân loại: tường thuật khẳng định và tường thuật phủ định.</a:t>
            </a:r>
            <a:endParaRPr lang="nl-NL" sz="2600" i="1" dirty="0"/>
          </a:p>
          <a:p>
            <a:pPr>
              <a:buFont typeface="Wingdings" panose="05000000000000000000" pitchFamily="2" charset="2"/>
              <a:buChar char="§"/>
            </a:pPr>
            <a:endParaRPr lang="en-US" sz="2800" dirty="0"/>
          </a:p>
          <a:p>
            <a:pPr marL="0" indent="0">
              <a:buNone/>
            </a:pPr>
            <a:endParaRPr lang="en-US" sz="2600" i="1" dirty="0"/>
          </a:p>
          <a:p>
            <a:pPr marL="0" indent="0">
              <a:buNone/>
            </a:pPr>
            <a:endParaRPr lang="en-US" dirty="0"/>
          </a:p>
        </p:txBody>
      </p:sp>
    </p:spTree>
    <p:extLst>
      <p:ext uri="{BB962C8B-B14F-4D97-AF65-F5344CB8AC3E}">
        <p14:creationId xmlns:p14="http://schemas.microsoft.com/office/powerpoint/2010/main" val="163922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nl-NL" i="1" dirty="0"/>
              <a:t>Câu nghi vấn</a:t>
            </a:r>
          </a:p>
          <a:p>
            <a:pPr marL="0" indent="0">
              <a:buNone/>
            </a:pPr>
            <a:r>
              <a:rPr lang="nl-NL" i="1" dirty="0"/>
              <a:t>Ví dụ: Ai là lớp trưởng?</a:t>
            </a:r>
          </a:p>
          <a:p>
            <a:pPr marL="0" indent="0">
              <a:buNone/>
            </a:pPr>
            <a:r>
              <a:rPr lang="en-US" dirty="0" err="1"/>
              <a:t>Mục</a:t>
            </a:r>
            <a:r>
              <a:rPr lang="en-US" dirty="0"/>
              <a:t> </a:t>
            </a:r>
            <a:r>
              <a:rPr lang="en-US" dirty="0" err="1"/>
              <a:t>đích</a:t>
            </a:r>
            <a:r>
              <a:rPr lang="en-US" dirty="0"/>
              <a:t>: </a:t>
            </a:r>
            <a:r>
              <a:rPr lang="en-US" dirty="0" err="1"/>
              <a:t>hỏi</a:t>
            </a:r>
            <a:r>
              <a:rPr lang="en-US" dirty="0"/>
              <a:t>, </a:t>
            </a:r>
            <a:r>
              <a:rPr lang="en-US" dirty="0" err="1"/>
              <a:t>yêu</a:t>
            </a:r>
            <a:r>
              <a:rPr lang="en-US" dirty="0"/>
              <a:t> </a:t>
            </a:r>
            <a:r>
              <a:rPr lang="en-US" dirty="0" err="1"/>
              <a:t>cầu</a:t>
            </a:r>
            <a:r>
              <a:rPr lang="en-US" dirty="0"/>
              <a:t> </a:t>
            </a:r>
            <a:r>
              <a:rPr lang="en-US" dirty="0" err="1"/>
              <a:t>người</a:t>
            </a:r>
            <a:r>
              <a:rPr lang="en-US" dirty="0"/>
              <a:t> </a:t>
            </a:r>
            <a:r>
              <a:rPr lang="en-US" dirty="0" err="1"/>
              <a:t>nghe</a:t>
            </a:r>
            <a:r>
              <a:rPr lang="en-US" dirty="0"/>
              <a:t> </a:t>
            </a:r>
            <a:r>
              <a:rPr lang="en-US" dirty="0" err="1"/>
              <a:t>trả</a:t>
            </a:r>
            <a:r>
              <a:rPr lang="en-US" dirty="0"/>
              <a:t> </a:t>
            </a:r>
            <a:r>
              <a:rPr lang="en-US" dirty="0" err="1"/>
              <a:t>lời</a:t>
            </a:r>
            <a:endParaRPr lang="en-US" dirty="0"/>
          </a:p>
          <a:p>
            <a:pPr marL="0" indent="0">
              <a:buNone/>
            </a:pPr>
            <a:r>
              <a:rPr lang="en-US" dirty="0" err="1"/>
              <a:t>Hình</a:t>
            </a:r>
            <a:r>
              <a:rPr lang="en-US" dirty="0"/>
              <a:t> </a:t>
            </a:r>
            <a:r>
              <a:rPr lang="en-US" dirty="0" err="1"/>
              <a:t>thức</a:t>
            </a:r>
            <a:r>
              <a:rPr lang="en-US" dirty="0"/>
              <a:t> </a:t>
            </a:r>
            <a:r>
              <a:rPr lang="en-US" dirty="0" err="1"/>
              <a:t>cấu</a:t>
            </a:r>
            <a:r>
              <a:rPr lang="en-US" dirty="0"/>
              <a:t> </a:t>
            </a:r>
            <a:r>
              <a:rPr lang="en-US" dirty="0" err="1"/>
              <a:t>tạo</a:t>
            </a:r>
            <a:r>
              <a:rPr lang="en-US" dirty="0"/>
              <a:t>: </a:t>
            </a:r>
            <a:r>
              <a:rPr lang="en-US" dirty="0" err="1"/>
              <a:t>Ngữ</a:t>
            </a:r>
            <a:r>
              <a:rPr lang="en-US" dirty="0"/>
              <a:t> </a:t>
            </a:r>
            <a:r>
              <a:rPr lang="en-US" dirty="0" err="1"/>
              <a:t>điệu</a:t>
            </a:r>
            <a:r>
              <a:rPr lang="en-US" dirty="0"/>
              <a:t> </a:t>
            </a:r>
            <a:r>
              <a:rPr lang="en-US" dirty="0" err="1"/>
              <a:t>lên</a:t>
            </a:r>
            <a:r>
              <a:rPr lang="en-US" dirty="0"/>
              <a:t> </a:t>
            </a:r>
            <a:r>
              <a:rPr lang="en-US" dirty="0" err="1"/>
              <a:t>cuối</a:t>
            </a:r>
            <a:r>
              <a:rPr lang="en-US" dirty="0"/>
              <a:t> </a:t>
            </a:r>
            <a:r>
              <a:rPr lang="en-US" dirty="0" err="1"/>
              <a:t>câu</a:t>
            </a:r>
            <a:r>
              <a:rPr lang="en-US" dirty="0"/>
              <a:t>. </a:t>
            </a:r>
            <a:r>
              <a:rPr lang="en-US" dirty="0" err="1"/>
              <a:t>Dùng</a:t>
            </a:r>
            <a:r>
              <a:rPr lang="en-US" dirty="0"/>
              <a:t> </a:t>
            </a:r>
            <a:r>
              <a:rPr lang="en-US" dirty="0" err="1"/>
              <a:t>dấu</a:t>
            </a:r>
            <a:r>
              <a:rPr lang="en-US" dirty="0"/>
              <a:t> </a:t>
            </a:r>
            <a:r>
              <a:rPr lang="en-US" dirty="0" err="1"/>
              <a:t>chấm</a:t>
            </a:r>
            <a:r>
              <a:rPr lang="en-US" dirty="0"/>
              <a:t> </a:t>
            </a:r>
            <a:r>
              <a:rPr lang="en-US" dirty="0" err="1"/>
              <a:t>hỏi</a:t>
            </a:r>
            <a:r>
              <a:rPr lang="en-US" dirty="0"/>
              <a:t>. </a:t>
            </a:r>
            <a:r>
              <a:rPr lang="en-US" dirty="0" err="1"/>
              <a:t>Có</a:t>
            </a:r>
            <a:r>
              <a:rPr lang="en-US" dirty="0"/>
              <a:t> </a:t>
            </a:r>
            <a:r>
              <a:rPr lang="en-US" dirty="0" err="1"/>
              <a:t>chứa</a:t>
            </a:r>
            <a:r>
              <a:rPr lang="en-US" dirty="0"/>
              <a:t> </a:t>
            </a:r>
            <a:r>
              <a:rPr lang="en-US" dirty="0" err="1"/>
              <a:t>các</a:t>
            </a:r>
            <a:r>
              <a:rPr lang="en-US" dirty="0"/>
              <a:t> </a:t>
            </a:r>
            <a:r>
              <a:rPr lang="en-US" dirty="0" err="1"/>
              <a:t>đại</a:t>
            </a:r>
            <a:r>
              <a:rPr lang="en-US" dirty="0"/>
              <a:t> </a:t>
            </a:r>
            <a:r>
              <a:rPr lang="en-US" dirty="0" err="1"/>
              <a:t>từ</a:t>
            </a:r>
            <a:r>
              <a:rPr lang="en-US" dirty="0"/>
              <a:t> </a:t>
            </a:r>
            <a:r>
              <a:rPr lang="en-US" dirty="0" err="1"/>
              <a:t>nghi</a:t>
            </a:r>
            <a:r>
              <a:rPr lang="en-US" dirty="0"/>
              <a:t> </a:t>
            </a:r>
            <a:r>
              <a:rPr lang="en-US" dirty="0" err="1"/>
              <a:t>vấn</a:t>
            </a:r>
            <a:r>
              <a:rPr lang="en-US" dirty="0"/>
              <a:t>.</a:t>
            </a:r>
          </a:p>
          <a:p>
            <a:pPr marL="0" indent="0">
              <a:buNone/>
            </a:pPr>
            <a:r>
              <a:rPr lang="en-US" dirty="0" err="1"/>
              <a:t>Phân</a:t>
            </a:r>
            <a:r>
              <a:rPr lang="en-US" dirty="0"/>
              <a:t> </a:t>
            </a:r>
            <a:r>
              <a:rPr lang="en-US" dirty="0" err="1"/>
              <a:t>loại</a:t>
            </a:r>
            <a:r>
              <a:rPr lang="en-US" dirty="0"/>
              <a:t>: - </a:t>
            </a:r>
            <a:r>
              <a:rPr lang="en-US" dirty="0" err="1"/>
              <a:t>Dùng</a:t>
            </a:r>
            <a:r>
              <a:rPr lang="en-US" dirty="0"/>
              <a:t> </a:t>
            </a:r>
            <a:r>
              <a:rPr lang="en-US" dirty="0" err="1"/>
              <a:t>đại</a:t>
            </a:r>
            <a:r>
              <a:rPr lang="en-US" dirty="0"/>
              <a:t> </a:t>
            </a:r>
            <a:r>
              <a:rPr lang="en-US" dirty="0" err="1"/>
              <a:t>từ</a:t>
            </a:r>
            <a:r>
              <a:rPr lang="en-US" dirty="0"/>
              <a:t> </a:t>
            </a:r>
            <a:r>
              <a:rPr lang="en-US" dirty="0" err="1"/>
              <a:t>nghi</a:t>
            </a:r>
            <a:r>
              <a:rPr lang="en-US" dirty="0"/>
              <a:t> </a:t>
            </a:r>
            <a:r>
              <a:rPr lang="en-US" dirty="0" err="1"/>
              <a:t>vấn</a:t>
            </a:r>
            <a:r>
              <a:rPr lang="en-US" dirty="0"/>
              <a:t> (</a:t>
            </a:r>
            <a:r>
              <a:rPr lang="en-US" dirty="0" err="1"/>
              <a:t>ai</a:t>
            </a:r>
            <a:r>
              <a:rPr lang="en-US" dirty="0"/>
              <a:t>, </a:t>
            </a:r>
            <a:r>
              <a:rPr lang="en-US" dirty="0" err="1"/>
              <a:t>gì</a:t>
            </a:r>
            <a:r>
              <a:rPr lang="en-US" dirty="0"/>
              <a:t>, </a:t>
            </a:r>
            <a:r>
              <a:rPr lang="en-US" dirty="0" err="1"/>
              <a:t>nào</a:t>
            </a:r>
            <a:r>
              <a:rPr lang="en-US" dirty="0"/>
              <a:t> …)</a:t>
            </a:r>
          </a:p>
          <a:p>
            <a:pPr marL="0" indent="0">
              <a:buNone/>
            </a:pPr>
            <a:r>
              <a:rPr lang="en-US" dirty="0"/>
              <a:t>		- </a:t>
            </a:r>
            <a:r>
              <a:rPr lang="en-US" dirty="0" err="1"/>
              <a:t>Dùng</a:t>
            </a:r>
            <a:r>
              <a:rPr lang="en-US" dirty="0"/>
              <a:t> </a:t>
            </a:r>
            <a:r>
              <a:rPr lang="en-US" dirty="0" err="1"/>
              <a:t>tình</a:t>
            </a:r>
            <a:r>
              <a:rPr lang="en-US" dirty="0"/>
              <a:t> </a:t>
            </a:r>
            <a:r>
              <a:rPr lang="en-US" dirty="0" err="1"/>
              <a:t>thái</a:t>
            </a:r>
            <a:r>
              <a:rPr lang="en-US" dirty="0"/>
              <a:t> </a:t>
            </a:r>
            <a:r>
              <a:rPr lang="en-US" dirty="0" err="1"/>
              <a:t>từ</a:t>
            </a:r>
            <a:r>
              <a:rPr lang="en-US" dirty="0"/>
              <a:t> (à, ư, </a:t>
            </a:r>
            <a:r>
              <a:rPr lang="en-US" dirty="0" err="1"/>
              <a:t>hả</a:t>
            </a:r>
            <a:r>
              <a:rPr lang="en-US" dirty="0"/>
              <a:t> ..)</a:t>
            </a:r>
          </a:p>
          <a:p>
            <a:pPr marL="0" indent="0">
              <a:buNone/>
            </a:pPr>
            <a:r>
              <a:rPr lang="en-US" dirty="0"/>
              <a:t>		- </a:t>
            </a:r>
            <a:r>
              <a:rPr lang="en-US" dirty="0" err="1"/>
              <a:t>Dùng</a:t>
            </a:r>
            <a:r>
              <a:rPr lang="en-US" dirty="0"/>
              <a:t> </a:t>
            </a:r>
            <a:r>
              <a:rPr lang="en-US" dirty="0" err="1"/>
              <a:t>phụ</a:t>
            </a:r>
            <a:r>
              <a:rPr lang="en-US" dirty="0"/>
              <a:t> </a:t>
            </a:r>
            <a:r>
              <a:rPr lang="en-US" dirty="0" err="1"/>
              <a:t>từ</a:t>
            </a:r>
            <a:r>
              <a:rPr lang="en-US" dirty="0"/>
              <a:t> </a:t>
            </a:r>
            <a:r>
              <a:rPr lang="en-US" dirty="0" err="1"/>
              <a:t>nghi</a:t>
            </a:r>
            <a:r>
              <a:rPr lang="en-US" dirty="0"/>
              <a:t> </a:t>
            </a:r>
            <a:r>
              <a:rPr lang="en-US" dirty="0" err="1"/>
              <a:t>vấn</a:t>
            </a:r>
            <a:r>
              <a:rPr lang="en-US" dirty="0"/>
              <a:t> (</a:t>
            </a:r>
            <a:r>
              <a:rPr lang="en-US" dirty="0" err="1"/>
              <a:t>có</a:t>
            </a:r>
            <a:r>
              <a:rPr lang="en-US" dirty="0"/>
              <a:t> … </a:t>
            </a:r>
            <a:r>
              <a:rPr lang="en-US" dirty="0" err="1"/>
              <a:t>không</a:t>
            </a:r>
            <a:r>
              <a:rPr lang="en-US" dirty="0"/>
              <a:t>)</a:t>
            </a:r>
          </a:p>
          <a:p>
            <a:pPr marL="0" indent="0">
              <a:buNone/>
            </a:pPr>
            <a:endParaRPr lang="en-US" dirty="0"/>
          </a:p>
        </p:txBody>
      </p:sp>
    </p:spTree>
    <p:extLst>
      <p:ext uri="{BB962C8B-B14F-4D97-AF65-F5344CB8AC3E}">
        <p14:creationId xmlns:p14="http://schemas.microsoft.com/office/powerpoint/2010/main" val="230536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
            </a:pPr>
            <a:r>
              <a:rPr lang="nl-NL" i="1" dirty="0"/>
              <a:t>Câu cầu khiến – mệnh lệnh</a:t>
            </a:r>
          </a:p>
          <a:p>
            <a:pPr marL="0" indent="0">
              <a:buNone/>
            </a:pPr>
            <a:r>
              <a:rPr lang="nl-NL" i="1" dirty="0"/>
              <a:t>Ví dụ: Im lặng!</a:t>
            </a:r>
            <a:endParaRPr lang="en-US" dirty="0"/>
          </a:p>
          <a:p>
            <a:pPr marL="0" indent="0">
              <a:buNone/>
            </a:pPr>
            <a:r>
              <a:rPr lang="nl-NL" i="1" dirty="0"/>
              <a:t>          Tất cả đứng dậy!</a:t>
            </a:r>
          </a:p>
          <a:p>
            <a:pPr marL="0" indent="0">
              <a:buNone/>
            </a:pPr>
            <a:r>
              <a:rPr lang="nl-NL" dirty="0"/>
              <a:t>Mục đích: yêu cầu thực hiện một nội dung nào đó theo ý muốn, nguyện vọng, mệnh lệnh.</a:t>
            </a:r>
          </a:p>
          <a:p>
            <a:pPr marL="0" indent="0">
              <a:buNone/>
            </a:pPr>
            <a:r>
              <a:rPr lang="nl-NL" dirty="0"/>
              <a:t>Hình thức cấu tạo: Ngữ điệu lên giọng. Dùng dấu chấm than ...</a:t>
            </a:r>
          </a:p>
          <a:p>
            <a:pPr marL="0" indent="0">
              <a:buNone/>
            </a:pPr>
            <a:r>
              <a:rPr lang="nl-NL" dirty="0"/>
              <a:t>Phân loại:  - Thể hiện mệnh lệnh</a:t>
            </a:r>
          </a:p>
          <a:p>
            <a:pPr marL="0" indent="0">
              <a:buNone/>
            </a:pPr>
            <a:r>
              <a:rPr lang="nl-NL" dirty="0"/>
              <a:t>	        - Thúc giục người nghe hành động</a:t>
            </a:r>
          </a:p>
          <a:p>
            <a:pPr marL="0" indent="0">
              <a:buNone/>
            </a:pPr>
            <a:r>
              <a:rPr lang="nl-NL" dirty="0"/>
              <a:t>	        - Bày tỏ lời yêu, lời mời,  nguyện vọng</a:t>
            </a:r>
          </a:p>
          <a:p>
            <a:pPr marL="0" indent="0">
              <a:buNone/>
            </a:pPr>
            <a:r>
              <a:rPr lang="nl-NL" dirty="0"/>
              <a:t>	         - Bày tỏ lời khuyên, lời chúc</a:t>
            </a:r>
          </a:p>
        </p:txBody>
      </p:sp>
    </p:spTree>
    <p:extLst>
      <p:ext uri="{BB962C8B-B14F-4D97-AF65-F5344CB8AC3E}">
        <p14:creationId xmlns:p14="http://schemas.microsoft.com/office/powerpoint/2010/main" val="365920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err="1"/>
              <a:t>Câu</a:t>
            </a:r>
            <a:r>
              <a:rPr lang="en-US" dirty="0"/>
              <a:t> </a:t>
            </a:r>
            <a:r>
              <a:rPr lang="en-US" dirty="0" err="1"/>
              <a:t>cảm</a:t>
            </a:r>
            <a:r>
              <a:rPr lang="en-US" dirty="0"/>
              <a:t> </a:t>
            </a:r>
            <a:r>
              <a:rPr lang="en-US" dirty="0" err="1"/>
              <a:t>thán</a:t>
            </a:r>
            <a:endParaRPr lang="en-US" dirty="0"/>
          </a:p>
          <a:p>
            <a:pPr marL="0" indent="0">
              <a:buNone/>
            </a:pPr>
            <a:r>
              <a:rPr lang="en-US" dirty="0" err="1"/>
              <a:t>Ví</a:t>
            </a:r>
            <a:r>
              <a:rPr lang="en-US" dirty="0"/>
              <a:t> </a:t>
            </a:r>
            <a:r>
              <a:rPr lang="en-US" dirty="0" err="1"/>
              <a:t>dụ</a:t>
            </a:r>
            <a:r>
              <a:rPr lang="en-US" dirty="0"/>
              <a:t>: </a:t>
            </a:r>
            <a:r>
              <a:rPr lang="en-US" i="1" dirty="0" err="1"/>
              <a:t>Đau</a:t>
            </a:r>
            <a:r>
              <a:rPr lang="en-US" i="1" dirty="0"/>
              <a:t> </a:t>
            </a:r>
            <a:r>
              <a:rPr lang="en-US" i="1" dirty="0" err="1"/>
              <a:t>đớn</a:t>
            </a:r>
            <a:r>
              <a:rPr lang="en-US" i="1" dirty="0"/>
              <a:t> </a:t>
            </a:r>
            <a:r>
              <a:rPr lang="en-US" i="1" dirty="0" err="1"/>
              <a:t>thay</a:t>
            </a:r>
            <a:r>
              <a:rPr lang="en-US" i="1" dirty="0"/>
              <a:t> </a:t>
            </a:r>
            <a:r>
              <a:rPr lang="en-US" i="1" dirty="0" err="1"/>
              <a:t>phận</a:t>
            </a:r>
            <a:r>
              <a:rPr lang="en-US" i="1" dirty="0"/>
              <a:t> </a:t>
            </a:r>
            <a:r>
              <a:rPr lang="en-US" i="1" dirty="0" err="1"/>
              <a:t>đàn</a:t>
            </a:r>
            <a:r>
              <a:rPr lang="en-US" i="1" dirty="0"/>
              <a:t> </a:t>
            </a:r>
            <a:r>
              <a:rPr lang="en-US" i="1" dirty="0" err="1"/>
              <a:t>bà</a:t>
            </a:r>
            <a:r>
              <a:rPr lang="en-US" dirty="0"/>
              <a:t>!</a:t>
            </a:r>
          </a:p>
          <a:p>
            <a:pPr marL="0" indent="0">
              <a:buNone/>
            </a:pPr>
            <a:r>
              <a:rPr lang="en-US" dirty="0" err="1"/>
              <a:t>Mục</a:t>
            </a:r>
            <a:r>
              <a:rPr lang="en-US" dirty="0"/>
              <a:t> </a:t>
            </a:r>
            <a:r>
              <a:rPr lang="en-US" dirty="0" err="1"/>
              <a:t>đích</a:t>
            </a:r>
            <a:r>
              <a:rPr lang="en-US" dirty="0"/>
              <a:t>: </a:t>
            </a:r>
            <a:r>
              <a:rPr lang="en-US" dirty="0" err="1"/>
              <a:t>bộc</a:t>
            </a:r>
            <a:r>
              <a:rPr lang="en-US" dirty="0"/>
              <a:t> </a:t>
            </a:r>
            <a:r>
              <a:rPr lang="en-US" dirty="0" err="1"/>
              <a:t>lộ</a:t>
            </a:r>
            <a:r>
              <a:rPr lang="en-US" dirty="0"/>
              <a:t> </a:t>
            </a:r>
            <a:r>
              <a:rPr lang="en-US" dirty="0" err="1"/>
              <a:t>cảm</a:t>
            </a:r>
            <a:r>
              <a:rPr lang="en-US" dirty="0"/>
              <a:t> </a:t>
            </a:r>
            <a:r>
              <a:rPr lang="en-US" dirty="0" err="1"/>
              <a:t>xúc</a:t>
            </a:r>
            <a:r>
              <a:rPr lang="en-US" dirty="0"/>
              <a:t>, </a:t>
            </a:r>
            <a:r>
              <a:rPr lang="en-US" dirty="0" err="1"/>
              <a:t>tình</a:t>
            </a:r>
            <a:r>
              <a:rPr lang="en-US" dirty="0"/>
              <a:t> </a:t>
            </a:r>
            <a:r>
              <a:rPr lang="en-US" dirty="0" err="1"/>
              <a:t>cảm</a:t>
            </a:r>
            <a:r>
              <a:rPr lang="en-US" dirty="0"/>
              <a:t>, </a:t>
            </a:r>
            <a:r>
              <a:rPr lang="en-US" dirty="0" err="1"/>
              <a:t>thái</a:t>
            </a:r>
            <a:r>
              <a:rPr lang="en-US" dirty="0"/>
              <a:t> </a:t>
            </a:r>
            <a:r>
              <a:rPr lang="en-US" dirty="0" err="1"/>
              <a:t>độ</a:t>
            </a:r>
            <a:endParaRPr lang="en-US" dirty="0"/>
          </a:p>
          <a:p>
            <a:pPr marL="0" indent="0">
              <a:buNone/>
            </a:pPr>
            <a:r>
              <a:rPr lang="en-US" dirty="0" err="1"/>
              <a:t>Hình</a:t>
            </a:r>
            <a:r>
              <a:rPr lang="en-US" dirty="0"/>
              <a:t> </a:t>
            </a:r>
            <a:r>
              <a:rPr lang="en-US" dirty="0" err="1"/>
              <a:t>thức</a:t>
            </a:r>
            <a:r>
              <a:rPr lang="en-US" dirty="0"/>
              <a:t>: </a:t>
            </a:r>
            <a:r>
              <a:rPr lang="en-US" dirty="0" err="1"/>
              <a:t>dùng</a:t>
            </a:r>
            <a:r>
              <a:rPr lang="en-US" dirty="0"/>
              <a:t> </a:t>
            </a:r>
            <a:r>
              <a:rPr lang="en-US" dirty="0" err="1"/>
              <a:t>dấu</a:t>
            </a:r>
            <a:r>
              <a:rPr lang="en-US" dirty="0"/>
              <a:t> </a:t>
            </a:r>
            <a:r>
              <a:rPr lang="en-US" dirty="0" err="1"/>
              <a:t>chấm</a:t>
            </a:r>
            <a:r>
              <a:rPr lang="en-US" dirty="0"/>
              <a:t> than. </a:t>
            </a:r>
            <a:r>
              <a:rPr lang="en-US" dirty="0" err="1"/>
              <a:t>Cấu</a:t>
            </a:r>
            <a:r>
              <a:rPr lang="en-US" dirty="0"/>
              <a:t> </a:t>
            </a:r>
            <a:r>
              <a:rPr lang="en-US" dirty="0" err="1"/>
              <a:t>tạo</a:t>
            </a:r>
            <a:r>
              <a:rPr lang="en-US" dirty="0"/>
              <a:t>: </a:t>
            </a:r>
            <a:r>
              <a:rPr lang="en-US" dirty="0" err="1"/>
              <a:t>chứa</a:t>
            </a:r>
            <a:r>
              <a:rPr lang="en-US" dirty="0"/>
              <a:t> </a:t>
            </a:r>
            <a:r>
              <a:rPr lang="en-US" dirty="0" err="1"/>
              <a:t>các</a:t>
            </a:r>
            <a:r>
              <a:rPr lang="en-US" dirty="0"/>
              <a:t> </a:t>
            </a:r>
            <a:r>
              <a:rPr lang="en-US" dirty="0" err="1"/>
              <a:t>tình</a:t>
            </a:r>
            <a:r>
              <a:rPr lang="en-US" dirty="0"/>
              <a:t> </a:t>
            </a:r>
            <a:r>
              <a:rPr lang="en-US" dirty="0" err="1"/>
              <a:t>thái</a:t>
            </a:r>
            <a:r>
              <a:rPr lang="en-US" dirty="0"/>
              <a:t> </a:t>
            </a:r>
            <a:r>
              <a:rPr lang="en-US" dirty="0" err="1"/>
              <a:t>từ</a:t>
            </a:r>
            <a:endParaRPr lang="en-US" dirty="0"/>
          </a:p>
          <a:p>
            <a:pPr marL="0" indent="0">
              <a:buNone/>
            </a:pPr>
            <a:r>
              <a:rPr lang="en-US" dirty="0" err="1"/>
              <a:t>Phân</a:t>
            </a:r>
            <a:r>
              <a:rPr lang="en-US" dirty="0"/>
              <a:t> </a:t>
            </a:r>
            <a:r>
              <a:rPr lang="en-US" dirty="0" err="1"/>
              <a:t>loại</a:t>
            </a:r>
            <a:r>
              <a:rPr lang="en-US" dirty="0"/>
              <a:t>: - </a:t>
            </a:r>
            <a:r>
              <a:rPr lang="en-US" dirty="0" err="1"/>
              <a:t>Câu</a:t>
            </a:r>
            <a:r>
              <a:rPr lang="en-US" dirty="0"/>
              <a:t> </a:t>
            </a:r>
            <a:r>
              <a:rPr lang="en-US" dirty="0" err="1"/>
              <a:t>không</a:t>
            </a:r>
            <a:r>
              <a:rPr lang="en-US" dirty="0"/>
              <a:t> </a:t>
            </a:r>
            <a:r>
              <a:rPr lang="en-US" dirty="0" err="1"/>
              <a:t>có</a:t>
            </a:r>
            <a:r>
              <a:rPr lang="en-US" dirty="0"/>
              <a:t> </a:t>
            </a:r>
            <a:r>
              <a:rPr lang="en-US" dirty="0" err="1"/>
              <a:t>cấu</a:t>
            </a:r>
            <a:r>
              <a:rPr lang="en-US" dirty="0"/>
              <a:t> </a:t>
            </a:r>
            <a:r>
              <a:rPr lang="en-US" dirty="0" err="1"/>
              <a:t>trúc</a:t>
            </a:r>
            <a:r>
              <a:rPr lang="en-US" dirty="0"/>
              <a:t> </a:t>
            </a:r>
            <a:r>
              <a:rPr lang="en-US" dirty="0" err="1"/>
              <a:t>ngữ</a:t>
            </a:r>
            <a:r>
              <a:rPr lang="en-US" dirty="0"/>
              <a:t> </a:t>
            </a:r>
            <a:r>
              <a:rPr lang="en-US" dirty="0" err="1"/>
              <a:t>pháp</a:t>
            </a:r>
            <a:r>
              <a:rPr lang="en-US" dirty="0"/>
              <a:t> </a:t>
            </a:r>
            <a:r>
              <a:rPr lang="en-US" dirty="0" err="1"/>
              <a:t>biểu</a:t>
            </a:r>
            <a:r>
              <a:rPr lang="en-US" dirty="0"/>
              <a:t> </a:t>
            </a:r>
            <a:r>
              <a:rPr lang="en-US" dirty="0" err="1"/>
              <a:t>thị</a:t>
            </a:r>
            <a:r>
              <a:rPr lang="en-US" dirty="0"/>
              <a:t> </a:t>
            </a:r>
            <a:r>
              <a:rPr lang="en-US" dirty="0" err="1"/>
              <a:t>nội</a:t>
            </a:r>
            <a:r>
              <a:rPr lang="en-US" dirty="0"/>
              <a:t> dung </a:t>
            </a:r>
            <a:r>
              <a:rPr lang="en-US" dirty="0" err="1"/>
              <a:t>mệnh</a:t>
            </a:r>
            <a:r>
              <a:rPr lang="en-US" dirty="0"/>
              <a:t> </a:t>
            </a:r>
            <a:r>
              <a:rPr lang="en-US" dirty="0" err="1"/>
              <a:t>đề</a:t>
            </a:r>
            <a:r>
              <a:rPr lang="en-US" dirty="0"/>
              <a:t>: </a:t>
            </a:r>
            <a:r>
              <a:rPr lang="en-US" i="1" dirty="0" err="1"/>
              <a:t>Ôi</a:t>
            </a:r>
            <a:r>
              <a:rPr lang="en-US" i="1" dirty="0"/>
              <a:t> </a:t>
            </a:r>
            <a:r>
              <a:rPr lang="en-US" i="1" dirty="0" err="1"/>
              <a:t>trời</a:t>
            </a:r>
            <a:r>
              <a:rPr lang="en-US" i="1" dirty="0"/>
              <a:t> </a:t>
            </a:r>
            <a:r>
              <a:rPr lang="en-US" i="1" dirty="0" err="1"/>
              <a:t>đất</a:t>
            </a:r>
            <a:r>
              <a:rPr lang="en-US" i="1" dirty="0"/>
              <a:t> </a:t>
            </a:r>
            <a:r>
              <a:rPr lang="en-US" i="1" dirty="0" err="1"/>
              <a:t>ơi</a:t>
            </a:r>
            <a:r>
              <a:rPr lang="en-US" i="1" dirty="0"/>
              <a:t>!</a:t>
            </a:r>
          </a:p>
          <a:p>
            <a:pPr marL="0" indent="0">
              <a:buNone/>
            </a:pPr>
            <a:r>
              <a:rPr lang="en-US" dirty="0"/>
              <a:t>		- </a:t>
            </a:r>
            <a:r>
              <a:rPr lang="en-US" dirty="0" err="1"/>
              <a:t>Câu</a:t>
            </a:r>
            <a:r>
              <a:rPr lang="en-US" dirty="0"/>
              <a:t> </a:t>
            </a:r>
            <a:r>
              <a:rPr lang="en-US" dirty="0" err="1"/>
              <a:t>có</a:t>
            </a:r>
            <a:r>
              <a:rPr lang="en-US" dirty="0"/>
              <a:t> </a:t>
            </a:r>
            <a:r>
              <a:rPr lang="en-US" dirty="0" err="1"/>
              <a:t>cấu</a:t>
            </a:r>
            <a:r>
              <a:rPr lang="en-US" dirty="0"/>
              <a:t> </a:t>
            </a:r>
            <a:r>
              <a:rPr lang="en-US" dirty="0" err="1"/>
              <a:t>trúc</a:t>
            </a:r>
            <a:r>
              <a:rPr lang="en-US" dirty="0"/>
              <a:t> </a:t>
            </a:r>
            <a:r>
              <a:rPr lang="en-US" dirty="0" err="1"/>
              <a:t>ngữ</a:t>
            </a:r>
            <a:r>
              <a:rPr lang="en-US" dirty="0"/>
              <a:t> </a:t>
            </a:r>
            <a:r>
              <a:rPr lang="en-US" dirty="0" err="1"/>
              <a:t>pháp</a:t>
            </a:r>
            <a:r>
              <a:rPr lang="en-US" dirty="0"/>
              <a:t> </a:t>
            </a:r>
            <a:r>
              <a:rPr lang="en-US" dirty="0" err="1"/>
              <a:t>biểu</a:t>
            </a:r>
            <a:r>
              <a:rPr lang="en-US" dirty="0"/>
              <a:t> </a:t>
            </a:r>
            <a:r>
              <a:rPr lang="en-US" dirty="0" err="1"/>
              <a:t>thị</a:t>
            </a:r>
            <a:r>
              <a:rPr lang="en-US" dirty="0"/>
              <a:t> </a:t>
            </a:r>
            <a:r>
              <a:rPr lang="en-US" dirty="0" err="1"/>
              <a:t>nội</a:t>
            </a:r>
            <a:r>
              <a:rPr lang="en-US" dirty="0"/>
              <a:t> dung </a:t>
            </a:r>
            <a:r>
              <a:rPr lang="en-US" dirty="0" err="1"/>
              <a:t>mệnh</a:t>
            </a:r>
            <a:r>
              <a:rPr lang="en-US" dirty="0"/>
              <a:t> </a:t>
            </a:r>
            <a:r>
              <a:rPr lang="en-US" dirty="0" err="1"/>
              <a:t>đề</a:t>
            </a:r>
            <a:r>
              <a:rPr lang="en-US" dirty="0"/>
              <a:t>: </a:t>
            </a:r>
            <a:r>
              <a:rPr lang="en-US" i="1" dirty="0" err="1"/>
              <a:t>Ôi</a:t>
            </a:r>
            <a:r>
              <a:rPr lang="en-US" i="1" dirty="0"/>
              <a:t> </a:t>
            </a:r>
            <a:r>
              <a:rPr lang="en-US" i="1" dirty="0" err="1"/>
              <a:t>bức</a:t>
            </a:r>
            <a:r>
              <a:rPr lang="en-US" i="1" dirty="0"/>
              <a:t> </a:t>
            </a:r>
            <a:r>
              <a:rPr lang="en-US" i="1" dirty="0" err="1"/>
              <a:t>quá</a:t>
            </a:r>
            <a:r>
              <a:rPr lang="en-US" i="1" dirty="0"/>
              <a:t>! </a:t>
            </a:r>
          </a:p>
        </p:txBody>
      </p:sp>
    </p:spTree>
    <p:extLst>
      <p:ext uri="{BB962C8B-B14F-4D97-AF65-F5344CB8AC3E}">
        <p14:creationId xmlns:p14="http://schemas.microsoft.com/office/powerpoint/2010/main" val="89108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err="1">
                <a:solidFill>
                  <a:srgbClr val="C00000"/>
                </a:solidFill>
              </a:rPr>
              <a:t>Bài</a:t>
            </a:r>
            <a:r>
              <a:rPr lang="en-US" sz="3000" b="1" dirty="0">
                <a:solidFill>
                  <a:srgbClr val="C00000"/>
                </a:solidFill>
              </a:rPr>
              <a:t> </a:t>
            </a:r>
            <a:r>
              <a:rPr lang="en-US" sz="3000" b="1" dirty="0" err="1">
                <a:solidFill>
                  <a:srgbClr val="C00000"/>
                </a:solidFill>
              </a:rPr>
              <a:t>tập</a:t>
            </a:r>
            <a:r>
              <a:rPr lang="en-US" sz="3000" b="1" dirty="0">
                <a:solidFill>
                  <a:srgbClr val="C00000"/>
                </a:solidFill>
              </a:rPr>
              <a:t> </a:t>
            </a:r>
            <a:r>
              <a:rPr lang="en-US" sz="3000" b="1" dirty="0" err="1">
                <a:solidFill>
                  <a:srgbClr val="C00000"/>
                </a:solidFill>
              </a:rPr>
              <a:t>về</a:t>
            </a:r>
            <a:r>
              <a:rPr lang="en-US" sz="3000" b="1" dirty="0">
                <a:solidFill>
                  <a:srgbClr val="C00000"/>
                </a:solidFill>
              </a:rPr>
              <a:t>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pPr marL="514350" indent="-514350" algn="just">
              <a:buAutoNum type="arabicPeriod"/>
            </a:pPr>
            <a:r>
              <a:rPr lang="en-US" dirty="0" err="1"/>
              <a:t>Phân</a:t>
            </a:r>
            <a:r>
              <a:rPr lang="en-US" dirty="0"/>
              <a:t> </a:t>
            </a:r>
            <a:r>
              <a:rPr lang="en-US" dirty="0" err="1"/>
              <a:t>tích</a:t>
            </a:r>
            <a:r>
              <a:rPr lang="en-US" dirty="0"/>
              <a:t> </a:t>
            </a:r>
            <a:r>
              <a:rPr lang="en-US" dirty="0" err="1"/>
              <a:t>cấu</a:t>
            </a:r>
            <a:r>
              <a:rPr lang="en-US" dirty="0"/>
              <a:t> </a:t>
            </a:r>
            <a:r>
              <a:rPr lang="en-US" dirty="0" err="1"/>
              <a:t>tạo</a:t>
            </a:r>
            <a:r>
              <a:rPr lang="en-US" dirty="0"/>
              <a:t> </a:t>
            </a:r>
            <a:r>
              <a:rPr lang="en-US" dirty="0" err="1"/>
              <a:t>ngữ</a:t>
            </a:r>
            <a:r>
              <a:rPr lang="en-US" dirty="0"/>
              <a:t> </a:t>
            </a:r>
            <a:r>
              <a:rPr lang="en-US" dirty="0" err="1"/>
              <a:t>pháp</a:t>
            </a:r>
            <a:r>
              <a:rPr lang="en-US" dirty="0"/>
              <a:t> </a:t>
            </a:r>
            <a:r>
              <a:rPr lang="en-US" dirty="0" err="1"/>
              <a:t>của</a:t>
            </a:r>
            <a:r>
              <a:rPr lang="en-US" dirty="0"/>
              <a:t> </a:t>
            </a:r>
            <a:r>
              <a:rPr lang="en-US" dirty="0" err="1"/>
              <a:t>các</a:t>
            </a:r>
            <a:r>
              <a:rPr lang="en-US" dirty="0"/>
              <a:t> </a:t>
            </a:r>
            <a:r>
              <a:rPr lang="en-US" dirty="0" err="1"/>
              <a:t>câu</a:t>
            </a:r>
            <a:r>
              <a:rPr lang="en-US" dirty="0"/>
              <a:t> </a:t>
            </a:r>
            <a:r>
              <a:rPr lang="en-US" dirty="0" err="1"/>
              <a:t>sau</a:t>
            </a:r>
            <a:r>
              <a:rPr lang="en-US" dirty="0"/>
              <a:t>:</a:t>
            </a:r>
          </a:p>
          <a:p>
            <a:pPr marL="514350" indent="-514350" algn="just">
              <a:buAutoNum type="alphaLcPeriod"/>
            </a:pPr>
            <a:r>
              <a:rPr lang="en-US" dirty="0" err="1"/>
              <a:t>Những</a:t>
            </a:r>
            <a:r>
              <a:rPr lang="en-US" dirty="0"/>
              <a:t> </a:t>
            </a:r>
            <a:r>
              <a:rPr lang="en-US" dirty="0" err="1"/>
              <a:t>máy</a:t>
            </a:r>
            <a:r>
              <a:rPr lang="en-US" dirty="0"/>
              <a:t> </a:t>
            </a:r>
            <a:r>
              <a:rPr lang="en-US" dirty="0" err="1"/>
              <a:t>móc</a:t>
            </a:r>
            <a:r>
              <a:rPr lang="en-US" dirty="0"/>
              <a:t>, </a:t>
            </a:r>
            <a:r>
              <a:rPr lang="en-US" dirty="0" err="1"/>
              <a:t>những</a:t>
            </a:r>
            <a:r>
              <a:rPr lang="en-US" dirty="0"/>
              <a:t> </a:t>
            </a:r>
            <a:r>
              <a:rPr lang="en-US" dirty="0" err="1"/>
              <a:t>tài</a:t>
            </a:r>
            <a:r>
              <a:rPr lang="en-US" dirty="0"/>
              <a:t> </a:t>
            </a:r>
            <a:r>
              <a:rPr lang="en-US" dirty="0" err="1"/>
              <a:t>liệu</a:t>
            </a:r>
            <a:r>
              <a:rPr lang="en-US" dirty="0"/>
              <a:t> </a:t>
            </a:r>
            <a:r>
              <a:rPr lang="en-US" dirty="0" err="1"/>
              <a:t>quan</a:t>
            </a:r>
            <a:r>
              <a:rPr lang="en-US" dirty="0"/>
              <a:t> </a:t>
            </a:r>
            <a:r>
              <a:rPr lang="en-US" dirty="0" err="1"/>
              <a:t>trọng</a:t>
            </a:r>
            <a:r>
              <a:rPr lang="en-US" dirty="0"/>
              <a:t> </a:t>
            </a:r>
            <a:r>
              <a:rPr lang="en-US" dirty="0" err="1"/>
              <a:t>của</a:t>
            </a:r>
            <a:r>
              <a:rPr lang="en-US" dirty="0"/>
              <a:t> </a:t>
            </a:r>
            <a:r>
              <a:rPr lang="en-US" dirty="0" err="1"/>
              <a:t>cơ</a:t>
            </a:r>
            <a:r>
              <a:rPr lang="en-US" dirty="0"/>
              <a:t> </a:t>
            </a:r>
            <a:r>
              <a:rPr lang="en-US" dirty="0" err="1"/>
              <a:t>quan</a:t>
            </a:r>
            <a:r>
              <a:rPr lang="en-US" dirty="0"/>
              <a:t> </a:t>
            </a:r>
            <a:r>
              <a:rPr lang="en-US" dirty="0" err="1"/>
              <a:t>đầu</a:t>
            </a:r>
            <a:r>
              <a:rPr lang="en-US" dirty="0"/>
              <a:t> </a:t>
            </a:r>
            <a:r>
              <a:rPr lang="en-US" dirty="0" err="1"/>
              <a:t>não</a:t>
            </a:r>
            <a:r>
              <a:rPr lang="en-US" dirty="0"/>
              <a:t> </a:t>
            </a:r>
            <a:r>
              <a:rPr lang="en-US" dirty="0" err="1"/>
              <a:t>cần</a:t>
            </a:r>
            <a:r>
              <a:rPr lang="en-US" dirty="0"/>
              <a:t> </a:t>
            </a:r>
            <a:r>
              <a:rPr lang="en-US" dirty="0" err="1"/>
              <a:t>được</a:t>
            </a:r>
            <a:r>
              <a:rPr lang="en-US" dirty="0"/>
              <a:t> </a:t>
            </a:r>
            <a:r>
              <a:rPr lang="en-US" dirty="0" err="1"/>
              <a:t>bảo</a:t>
            </a:r>
            <a:r>
              <a:rPr lang="en-US" dirty="0"/>
              <a:t> </a:t>
            </a:r>
            <a:r>
              <a:rPr lang="en-US" dirty="0" err="1"/>
              <a:t>toàn</a:t>
            </a:r>
            <a:r>
              <a:rPr lang="en-US" dirty="0"/>
              <a:t>.</a:t>
            </a:r>
          </a:p>
          <a:p>
            <a:pPr marL="514350" indent="-514350" algn="just">
              <a:buAutoNum type="alphaLcPeriod"/>
            </a:pPr>
            <a:r>
              <a:rPr lang="en-US" dirty="0"/>
              <a:t> </a:t>
            </a:r>
            <a:r>
              <a:rPr lang="en-US" dirty="0" err="1"/>
              <a:t>Những</a:t>
            </a:r>
            <a:r>
              <a:rPr lang="en-US" dirty="0"/>
              <a:t> </a:t>
            </a:r>
            <a:r>
              <a:rPr lang="en-US" dirty="0" err="1"/>
              <a:t>vùng</a:t>
            </a:r>
            <a:r>
              <a:rPr lang="en-US" dirty="0"/>
              <a:t> </a:t>
            </a:r>
            <a:r>
              <a:rPr lang="en-US" dirty="0" err="1"/>
              <a:t>đất</a:t>
            </a:r>
            <a:r>
              <a:rPr lang="en-US" dirty="0"/>
              <a:t> </a:t>
            </a:r>
            <a:r>
              <a:rPr lang="en-US" dirty="0" err="1"/>
              <a:t>hoang</a:t>
            </a:r>
            <a:r>
              <a:rPr lang="en-US" dirty="0"/>
              <a:t> </a:t>
            </a:r>
            <a:r>
              <a:rPr lang="en-US" dirty="0" err="1"/>
              <a:t>cỏ</a:t>
            </a:r>
            <a:r>
              <a:rPr lang="en-US" dirty="0"/>
              <a:t> </a:t>
            </a:r>
            <a:r>
              <a:rPr lang="en-US" dirty="0" err="1"/>
              <a:t>dại</a:t>
            </a:r>
            <a:r>
              <a:rPr lang="en-US" dirty="0"/>
              <a:t> </a:t>
            </a:r>
            <a:r>
              <a:rPr lang="en-US" dirty="0" err="1"/>
              <a:t>bao</a:t>
            </a:r>
            <a:r>
              <a:rPr lang="en-US" dirty="0"/>
              <a:t> la </a:t>
            </a:r>
            <a:r>
              <a:rPr lang="en-US" dirty="0" err="1"/>
              <a:t>của</a:t>
            </a:r>
            <a:r>
              <a:rPr lang="en-US" dirty="0"/>
              <a:t> </a:t>
            </a:r>
            <a:r>
              <a:rPr lang="en-US" dirty="0" err="1"/>
              <a:t>Tây</a:t>
            </a:r>
            <a:r>
              <a:rPr lang="en-US" dirty="0"/>
              <a:t> </a:t>
            </a:r>
            <a:r>
              <a:rPr lang="en-US" dirty="0" err="1"/>
              <a:t>Bắc</a:t>
            </a:r>
            <a:r>
              <a:rPr lang="en-US" dirty="0"/>
              <a:t> </a:t>
            </a:r>
            <a:r>
              <a:rPr lang="en-US" dirty="0" err="1"/>
              <a:t>đã</a:t>
            </a:r>
            <a:r>
              <a:rPr lang="en-US" dirty="0"/>
              <a:t> </a:t>
            </a:r>
            <a:r>
              <a:rPr lang="en-US" dirty="0" err="1"/>
              <a:t>và</a:t>
            </a:r>
            <a:r>
              <a:rPr lang="en-US" dirty="0"/>
              <a:t> </a:t>
            </a:r>
            <a:r>
              <a:rPr lang="en-US" dirty="0" err="1"/>
              <a:t>đang</a:t>
            </a:r>
            <a:r>
              <a:rPr lang="en-US" dirty="0"/>
              <a:t> </a:t>
            </a:r>
            <a:r>
              <a:rPr lang="en-US" dirty="0" err="1"/>
              <a:t>biến</a:t>
            </a:r>
            <a:r>
              <a:rPr lang="en-US" dirty="0"/>
              <a:t> </a:t>
            </a:r>
            <a:r>
              <a:rPr lang="en-US" dirty="0" err="1"/>
              <a:t>thành</a:t>
            </a:r>
            <a:r>
              <a:rPr lang="en-US" dirty="0"/>
              <a:t> </a:t>
            </a:r>
            <a:r>
              <a:rPr lang="en-US" dirty="0" err="1"/>
              <a:t>ruộng</a:t>
            </a:r>
            <a:r>
              <a:rPr lang="en-US" dirty="0"/>
              <a:t> </a:t>
            </a:r>
            <a:r>
              <a:rPr lang="en-US" dirty="0" err="1"/>
              <a:t>đồng</a:t>
            </a:r>
            <a:r>
              <a:rPr lang="en-US" dirty="0"/>
              <a:t> </a:t>
            </a:r>
            <a:r>
              <a:rPr lang="en-US" dirty="0" err="1"/>
              <a:t>xanh</a:t>
            </a:r>
            <a:r>
              <a:rPr lang="en-US" dirty="0"/>
              <a:t> </a:t>
            </a:r>
            <a:r>
              <a:rPr lang="en-US" dirty="0" err="1"/>
              <a:t>tốt</a:t>
            </a:r>
            <a:r>
              <a:rPr lang="en-US" dirty="0"/>
              <a:t> </a:t>
            </a:r>
            <a:r>
              <a:rPr lang="en-US" dirty="0" err="1"/>
              <a:t>và</a:t>
            </a:r>
            <a:r>
              <a:rPr lang="en-US" dirty="0"/>
              <a:t> </a:t>
            </a:r>
            <a:r>
              <a:rPr lang="en-US" dirty="0" err="1"/>
              <a:t>xóm</a:t>
            </a:r>
            <a:r>
              <a:rPr lang="en-US" dirty="0"/>
              <a:t> </a:t>
            </a:r>
            <a:r>
              <a:rPr lang="en-US" dirty="0" err="1"/>
              <a:t>làng</a:t>
            </a:r>
            <a:r>
              <a:rPr lang="en-US" dirty="0"/>
              <a:t> </a:t>
            </a:r>
            <a:r>
              <a:rPr lang="en-US" dirty="0" err="1"/>
              <a:t>vui</a:t>
            </a:r>
            <a:r>
              <a:rPr lang="en-US" dirty="0"/>
              <a:t> </a:t>
            </a:r>
            <a:r>
              <a:rPr lang="en-US" dirty="0" err="1"/>
              <a:t>tươi</a:t>
            </a:r>
            <a:r>
              <a:rPr lang="en-US" dirty="0"/>
              <a:t>.</a:t>
            </a:r>
          </a:p>
          <a:p>
            <a:pPr marL="514350" indent="-514350" algn="just">
              <a:buAutoNum type="alphaLcPeriod"/>
            </a:pPr>
            <a:r>
              <a:rPr lang="en-US" dirty="0" err="1"/>
              <a:t>Nguyện</a:t>
            </a:r>
            <a:r>
              <a:rPr lang="en-US" dirty="0"/>
              <a:t> </a:t>
            </a:r>
            <a:r>
              <a:rPr lang="en-US" dirty="0" err="1"/>
              <a:t>vọng</a:t>
            </a:r>
            <a:r>
              <a:rPr lang="en-US" dirty="0"/>
              <a:t> </a:t>
            </a:r>
            <a:r>
              <a:rPr lang="en-US" dirty="0" err="1"/>
              <a:t>thiết</a:t>
            </a:r>
            <a:r>
              <a:rPr lang="en-US" dirty="0"/>
              <a:t> </a:t>
            </a:r>
            <a:r>
              <a:rPr lang="en-US" dirty="0" err="1"/>
              <a:t>tha</a:t>
            </a:r>
            <a:r>
              <a:rPr lang="en-US" dirty="0"/>
              <a:t> </a:t>
            </a:r>
            <a:r>
              <a:rPr lang="en-US" dirty="0" err="1"/>
              <a:t>của</a:t>
            </a:r>
            <a:r>
              <a:rPr lang="en-US" dirty="0"/>
              <a:t> </a:t>
            </a:r>
            <a:r>
              <a:rPr lang="en-US" dirty="0" err="1"/>
              <a:t>toàn</a:t>
            </a:r>
            <a:r>
              <a:rPr lang="en-US" dirty="0"/>
              <a:t> </a:t>
            </a:r>
            <a:r>
              <a:rPr lang="en-US" dirty="0" err="1"/>
              <a:t>dân</a:t>
            </a:r>
            <a:r>
              <a:rPr lang="en-US" dirty="0"/>
              <a:t> </a:t>
            </a:r>
            <a:r>
              <a:rPr lang="en-US" dirty="0" err="1"/>
              <a:t>Việt</a:t>
            </a:r>
            <a:r>
              <a:rPr lang="en-US" dirty="0"/>
              <a:t> Nam </a:t>
            </a:r>
            <a:r>
              <a:rPr lang="en-US" dirty="0" err="1"/>
              <a:t>là</a:t>
            </a:r>
            <a:r>
              <a:rPr lang="en-US" dirty="0"/>
              <a:t> </a:t>
            </a:r>
            <a:r>
              <a:rPr lang="en-US" dirty="0" err="1"/>
              <a:t>nước</a:t>
            </a:r>
            <a:r>
              <a:rPr lang="en-US" dirty="0"/>
              <a:t> </a:t>
            </a:r>
            <a:r>
              <a:rPr lang="en-US" dirty="0" err="1"/>
              <a:t>nhà</a:t>
            </a:r>
            <a:r>
              <a:rPr lang="en-US" dirty="0"/>
              <a:t> </a:t>
            </a:r>
            <a:r>
              <a:rPr lang="en-US" dirty="0" err="1"/>
              <a:t>mau</a:t>
            </a:r>
            <a:r>
              <a:rPr lang="en-US" dirty="0"/>
              <a:t> </a:t>
            </a:r>
            <a:r>
              <a:rPr lang="en-US" dirty="0" err="1"/>
              <a:t>chóng</a:t>
            </a:r>
            <a:r>
              <a:rPr lang="en-US" dirty="0"/>
              <a:t> </a:t>
            </a:r>
            <a:r>
              <a:rPr lang="en-US" dirty="0" err="1"/>
              <a:t>thống</a:t>
            </a:r>
            <a:r>
              <a:rPr lang="en-US" dirty="0"/>
              <a:t> </a:t>
            </a:r>
            <a:r>
              <a:rPr lang="en-US" dirty="0" err="1"/>
              <a:t>nhất</a:t>
            </a:r>
            <a:r>
              <a:rPr lang="en-US" dirty="0"/>
              <a:t>.</a:t>
            </a:r>
          </a:p>
          <a:p>
            <a:pPr marL="514350" indent="-514350" algn="just">
              <a:buAutoNum type="alphaLcPeriod"/>
            </a:pPr>
            <a:r>
              <a:rPr lang="en-US" dirty="0" err="1"/>
              <a:t>Tuy</a:t>
            </a:r>
            <a:r>
              <a:rPr lang="en-US" dirty="0"/>
              <a:t> </a:t>
            </a:r>
            <a:r>
              <a:rPr lang="en-US" dirty="0" err="1"/>
              <a:t>rằng</a:t>
            </a:r>
            <a:r>
              <a:rPr lang="en-US" dirty="0"/>
              <a:t>, </a:t>
            </a:r>
            <a:r>
              <a:rPr lang="en-US" dirty="0" err="1"/>
              <a:t>trong</a:t>
            </a:r>
            <a:r>
              <a:rPr lang="en-US" dirty="0"/>
              <a:t> </a:t>
            </a:r>
            <a:r>
              <a:rPr lang="en-US" dirty="0" err="1"/>
              <a:t>lúc</a:t>
            </a:r>
            <a:r>
              <a:rPr lang="en-US" dirty="0"/>
              <a:t> </a:t>
            </a:r>
            <a:r>
              <a:rPr lang="en-US" dirty="0" err="1"/>
              <a:t>này</a:t>
            </a:r>
            <a:r>
              <a:rPr lang="en-US" dirty="0"/>
              <a:t>, </a:t>
            </a:r>
            <a:r>
              <a:rPr lang="en-US" dirty="0" err="1"/>
              <a:t>chúng</a:t>
            </a:r>
            <a:r>
              <a:rPr lang="en-US" dirty="0"/>
              <a:t> ta </a:t>
            </a:r>
            <a:r>
              <a:rPr lang="en-US" dirty="0" err="1"/>
              <a:t>chưa</a:t>
            </a:r>
            <a:r>
              <a:rPr lang="en-US" dirty="0"/>
              <a:t> </a:t>
            </a:r>
            <a:r>
              <a:rPr lang="en-US" dirty="0" err="1"/>
              <a:t>có</a:t>
            </a:r>
            <a:r>
              <a:rPr lang="en-US" dirty="0"/>
              <a:t> </a:t>
            </a:r>
            <a:r>
              <a:rPr lang="en-US" dirty="0" err="1"/>
              <a:t>dịp</a:t>
            </a:r>
            <a:r>
              <a:rPr lang="en-US" dirty="0"/>
              <a:t> </a:t>
            </a:r>
            <a:r>
              <a:rPr lang="en-US" dirty="0" err="1"/>
              <a:t>gặp</a:t>
            </a:r>
            <a:r>
              <a:rPr lang="en-US" dirty="0"/>
              <a:t> </a:t>
            </a:r>
            <a:r>
              <a:rPr lang="en-US" dirty="0" err="1"/>
              <a:t>mặt</a:t>
            </a:r>
            <a:r>
              <a:rPr lang="en-US" dirty="0"/>
              <a:t> </a:t>
            </a:r>
            <a:r>
              <a:rPr lang="en-US" dirty="0" err="1"/>
              <a:t>nhau</a:t>
            </a:r>
            <a:r>
              <a:rPr lang="en-US" dirty="0"/>
              <a:t> </a:t>
            </a:r>
            <a:r>
              <a:rPr lang="en-US" dirty="0" err="1"/>
              <a:t>nhưng</a:t>
            </a:r>
            <a:r>
              <a:rPr lang="en-US" dirty="0"/>
              <a:t> </a:t>
            </a:r>
            <a:r>
              <a:rPr lang="en-US" dirty="0" err="1"/>
              <a:t>lòng</a:t>
            </a:r>
            <a:r>
              <a:rPr lang="en-US" dirty="0"/>
              <a:t> </a:t>
            </a:r>
            <a:r>
              <a:rPr lang="en-US" dirty="0" err="1"/>
              <a:t>tôi</a:t>
            </a:r>
            <a:r>
              <a:rPr lang="en-US" dirty="0"/>
              <a:t> </a:t>
            </a:r>
            <a:r>
              <a:rPr lang="en-US" dirty="0" err="1"/>
              <a:t>luôn</a:t>
            </a:r>
            <a:r>
              <a:rPr lang="en-US" dirty="0"/>
              <a:t> </a:t>
            </a:r>
            <a:r>
              <a:rPr lang="en-US" dirty="0" err="1"/>
              <a:t>nhớ</a:t>
            </a:r>
            <a:r>
              <a:rPr lang="en-US" dirty="0"/>
              <a:t> </a:t>
            </a:r>
            <a:r>
              <a:rPr lang="en-US" dirty="0" err="1"/>
              <a:t>tới</a:t>
            </a:r>
            <a:r>
              <a:rPr lang="en-US" dirty="0"/>
              <a:t> </a:t>
            </a:r>
            <a:r>
              <a:rPr lang="en-US" dirty="0" err="1"/>
              <a:t>đồng</a:t>
            </a:r>
            <a:r>
              <a:rPr lang="en-US" dirty="0"/>
              <a:t> </a:t>
            </a:r>
            <a:r>
              <a:rPr lang="en-US" dirty="0" err="1"/>
              <a:t>bào</a:t>
            </a:r>
            <a:r>
              <a:rPr lang="en-US" dirty="0"/>
              <a:t>.</a:t>
            </a:r>
          </a:p>
          <a:p>
            <a:pPr marL="514350" indent="-514350" algn="just">
              <a:buAutoNum type="alphaLcPeriod"/>
            </a:pPr>
            <a:r>
              <a:rPr lang="en-US" dirty="0" err="1"/>
              <a:t>Đêm</a:t>
            </a:r>
            <a:r>
              <a:rPr lang="en-US" dirty="0"/>
              <a:t>. </a:t>
            </a:r>
            <a:r>
              <a:rPr lang="en-US" dirty="0" err="1"/>
              <a:t>Trong</a:t>
            </a:r>
            <a:r>
              <a:rPr lang="en-US" dirty="0"/>
              <a:t> </a:t>
            </a:r>
            <a:r>
              <a:rPr lang="en-US" dirty="0" err="1"/>
              <a:t>phòng</a:t>
            </a:r>
            <a:r>
              <a:rPr lang="en-US" dirty="0"/>
              <a:t> </a:t>
            </a:r>
            <a:r>
              <a:rPr lang="en-US" dirty="0" err="1"/>
              <a:t>tập</a:t>
            </a:r>
            <a:r>
              <a:rPr lang="en-US" dirty="0"/>
              <a:t> </a:t>
            </a:r>
            <a:r>
              <a:rPr lang="en-US" dirty="0" err="1"/>
              <a:t>thể</a:t>
            </a:r>
            <a:r>
              <a:rPr lang="en-US" dirty="0"/>
              <a:t>, Na, </a:t>
            </a:r>
            <a:r>
              <a:rPr lang="en-US" dirty="0" err="1"/>
              <a:t>Hà</a:t>
            </a:r>
            <a:r>
              <a:rPr lang="en-US" dirty="0"/>
              <a:t> </a:t>
            </a:r>
            <a:r>
              <a:rPr lang="en-US" dirty="0" err="1"/>
              <a:t>đều</a:t>
            </a:r>
            <a:r>
              <a:rPr lang="en-US" dirty="0"/>
              <a:t> </a:t>
            </a:r>
            <a:r>
              <a:rPr lang="en-US" dirty="0" err="1"/>
              <a:t>đã</a:t>
            </a:r>
            <a:r>
              <a:rPr lang="en-US" dirty="0"/>
              <a:t> </a:t>
            </a:r>
            <a:r>
              <a:rPr lang="en-US" dirty="0" err="1"/>
              <a:t>ngủ</a:t>
            </a:r>
            <a:r>
              <a:rPr lang="en-US" dirty="0"/>
              <a:t> say.</a:t>
            </a:r>
          </a:p>
          <a:p>
            <a:pPr marL="514350" indent="-514350" algn="just">
              <a:buAutoNum type="alphaLcPeriod"/>
            </a:pPr>
            <a:r>
              <a:rPr lang="en-US" dirty="0" err="1"/>
              <a:t>Thào</a:t>
            </a:r>
            <a:r>
              <a:rPr lang="en-US" dirty="0"/>
              <a:t> </a:t>
            </a:r>
            <a:r>
              <a:rPr lang="en-US" dirty="0" err="1"/>
              <a:t>Mị</a:t>
            </a:r>
            <a:r>
              <a:rPr lang="en-US" dirty="0"/>
              <a:t> </a:t>
            </a:r>
            <a:r>
              <a:rPr lang="en-US" dirty="0" err="1"/>
              <a:t>uống</a:t>
            </a:r>
            <a:r>
              <a:rPr lang="en-US" dirty="0"/>
              <a:t> </a:t>
            </a:r>
            <a:r>
              <a:rPr lang="en-US" dirty="0" err="1"/>
              <a:t>rượu</a:t>
            </a:r>
            <a:r>
              <a:rPr lang="en-US" dirty="0"/>
              <a:t> </a:t>
            </a:r>
            <a:r>
              <a:rPr lang="en-US" dirty="0" err="1"/>
              <a:t>từng</a:t>
            </a:r>
            <a:r>
              <a:rPr lang="en-US" dirty="0"/>
              <a:t> </a:t>
            </a:r>
            <a:r>
              <a:rPr lang="en-US" dirty="0" err="1"/>
              <a:t>bát</a:t>
            </a:r>
            <a:r>
              <a:rPr lang="en-US" dirty="0"/>
              <a:t>. </a:t>
            </a:r>
            <a:r>
              <a:rPr lang="en-US" dirty="0" err="1"/>
              <a:t>Rồi</a:t>
            </a:r>
            <a:r>
              <a:rPr lang="en-US" dirty="0"/>
              <a:t> </a:t>
            </a:r>
            <a:r>
              <a:rPr lang="en-US" dirty="0" err="1"/>
              <a:t>khóc</a:t>
            </a:r>
            <a:r>
              <a:rPr lang="en-US" dirty="0"/>
              <a:t>. </a:t>
            </a:r>
            <a:r>
              <a:rPr lang="en-US" dirty="0" err="1"/>
              <a:t>Lại</a:t>
            </a:r>
            <a:r>
              <a:rPr lang="en-US" dirty="0"/>
              <a:t> </a:t>
            </a:r>
            <a:r>
              <a:rPr lang="en-US" dirty="0" err="1"/>
              <a:t>khóc</a:t>
            </a:r>
            <a:r>
              <a:rPr lang="en-US" dirty="0"/>
              <a:t>. </a:t>
            </a:r>
            <a:r>
              <a:rPr lang="en-US" dirty="0" err="1"/>
              <a:t>Khổ</a:t>
            </a:r>
            <a:r>
              <a:rPr lang="en-US" dirty="0"/>
              <a:t> </a:t>
            </a:r>
            <a:r>
              <a:rPr lang="en-US" dirty="0" err="1"/>
              <a:t>lắm</a:t>
            </a:r>
            <a:r>
              <a:rPr lang="en-US" dirty="0"/>
              <a:t>.</a:t>
            </a:r>
          </a:p>
        </p:txBody>
      </p:sp>
    </p:spTree>
    <p:extLst>
      <p:ext uri="{BB962C8B-B14F-4D97-AF65-F5344CB8AC3E}">
        <p14:creationId xmlns:p14="http://schemas.microsoft.com/office/powerpoint/2010/main" val="7529909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err="1">
                <a:solidFill>
                  <a:srgbClr val="C00000"/>
                </a:solidFill>
              </a:rPr>
              <a:t>Bài</a:t>
            </a:r>
            <a:r>
              <a:rPr lang="en-US" sz="3000" b="1" dirty="0">
                <a:solidFill>
                  <a:srgbClr val="C00000"/>
                </a:solidFill>
              </a:rPr>
              <a:t> </a:t>
            </a:r>
            <a:r>
              <a:rPr lang="en-US" sz="3000" b="1" dirty="0" err="1">
                <a:solidFill>
                  <a:srgbClr val="C00000"/>
                </a:solidFill>
              </a:rPr>
              <a:t>tập</a:t>
            </a:r>
            <a:r>
              <a:rPr lang="en-US" sz="3000" b="1" dirty="0">
                <a:solidFill>
                  <a:srgbClr val="C00000"/>
                </a:solidFill>
              </a:rPr>
              <a:t> </a:t>
            </a:r>
            <a:r>
              <a:rPr lang="en-US" sz="3000" b="1" dirty="0" err="1">
                <a:solidFill>
                  <a:srgbClr val="C00000"/>
                </a:solidFill>
              </a:rPr>
              <a:t>về</a:t>
            </a:r>
            <a:r>
              <a:rPr lang="en-US" sz="3000" b="1" dirty="0">
                <a:solidFill>
                  <a:srgbClr val="C00000"/>
                </a:solidFill>
              </a:rPr>
              <a:t>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3700" b="1" dirty="0">
                <a:solidFill>
                  <a:srgbClr val="C00000"/>
                </a:solidFill>
              </a:rPr>
              <a:t>2. </a:t>
            </a:r>
            <a:r>
              <a:rPr lang="en-US" sz="3700" b="1" dirty="0" err="1">
                <a:solidFill>
                  <a:srgbClr val="C00000"/>
                </a:solidFill>
              </a:rPr>
              <a:t>Xác</a:t>
            </a:r>
            <a:r>
              <a:rPr lang="en-US" sz="3700" b="1" dirty="0">
                <a:solidFill>
                  <a:srgbClr val="C00000"/>
                </a:solidFill>
              </a:rPr>
              <a:t> </a:t>
            </a:r>
            <a:r>
              <a:rPr lang="en-US" sz="3700" b="1" dirty="0" err="1">
                <a:solidFill>
                  <a:srgbClr val="C00000"/>
                </a:solidFill>
              </a:rPr>
              <a:t>định</a:t>
            </a:r>
            <a:r>
              <a:rPr lang="en-US" sz="3700" b="1" dirty="0">
                <a:solidFill>
                  <a:srgbClr val="C00000"/>
                </a:solidFill>
              </a:rPr>
              <a:t> </a:t>
            </a:r>
            <a:r>
              <a:rPr lang="en-US" sz="3700" b="1" dirty="0" err="1">
                <a:solidFill>
                  <a:srgbClr val="C00000"/>
                </a:solidFill>
              </a:rPr>
              <a:t>các</a:t>
            </a:r>
            <a:r>
              <a:rPr lang="en-US" sz="3700" b="1" dirty="0">
                <a:solidFill>
                  <a:srgbClr val="C00000"/>
                </a:solidFill>
              </a:rPr>
              <a:t> </a:t>
            </a:r>
            <a:r>
              <a:rPr lang="en-US" sz="3700" b="1" dirty="0" err="1">
                <a:solidFill>
                  <a:srgbClr val="C00000"/>
                </a:solidFill>
              </a:rPr>
              <a:t>câu</a:t>
            </a:r>
            <a:r>
              <a:rPr lang="en-US" sz="3700" b="1" dirty="0">
                <a:solidFill>
                  <a:srgbClr val="C00000"/>
                </a:solidFill>
              </a:rPr>
              <a:t> </a:t>
            </a:r>
            <a:r>
              <a:rPr lang="en-US" sz="3700" b="1" dirty="0" err="1">
                <a:solidFill>
                  <a:srgbClr val="C00000"/>
                </a:solidFill>
              </a:rPr>
              <a:t>sau</a:t>
            </a:r>
            <a:r>
              <a:rPr lang="en-US" sz="3700" b="1" dirty="0">
                <a:solidFill>
                  <a:srgbClr val="C00000"/>
                </a:solidFill>
              </a:rPr>
              <a:t> </a:t>
            </a:r>
            <a:r>
              <a:rPr lang="en-US" sz="3700" b="1" dirty="0" err="1">
                <a:solidFill>
                  <a:srgbClr val="C00000"/>
                </a:solidFill>
              </a:rPr>
              <a:t>theo</a:t>
            </a:r>
            <a:r>
              <a:rPr lang="en-US" sz="3700" b="1" dirty="0">
                <a:solidFill>
                  <a:srgbClr val="C00000"/>
                </a:solidFill>
              </a:rPr>
              <a:t> </a:t>
            </a:r>
            <a:r>
              <a:rPr lang="en-US" sz="3700" b="1" dirty="0" err="1">
                <a:solidFill>
                  <a:srgbClr val="C00000"/>
                </a:solidFill>
              </a:rPr>
              <a:t>mục</a:t>
            </a:r>
            <a:r>
              <a:rPr lang="en-US" sz="3700" b="1" dirty="0">
                <a:solidFill>
                  <a:srgbClr val="C00000"/>
                </a:solidFill>
              </a:rPr>
              <a:t> </a:t>
            </a:r>
            <a:r>
              <a:rPr lang="en-US" sz="3700" b="1" dirty="0" err="1">
                <a:solidFill>
                  <a:srgbClr val="C00000"/>
                </a:solidFill>
              </a:rPr>
              <a:t>đích</a:t>
            </a:r>
            <a:r>
              <a:rPr lang="en-US" sz="3700" b="1" dirty="0">
                <a:solidFill>
                  <a:srgbClr val="C00000"/>
                </a:solidFill>
              </a:rPr>
              <a:t> </a:t>
            </a:r>
            <a:r>
              <a:rPr lang="en-US" sz="3700" b="1" dirty="0" err="1">
                <a:solidFill>
                  <a:srgbClr val="C00000"/>
                </a:solidFill>
              </a:rPr>
              <a:t>phát</a:t>
            </a:r>
            <a:r>
              <a:rPr lang="en-US" sz="3700" b="1" dirty="0">
                <a:solidFill>
                  <a:srgbClr val="C00000"/>
                </a:solidFill>
              </a:rPr>
              <a:t> </a:t>
            </a:r>
            <a:r>
              <a:rPr lang="en-US" sz="3700" b="1" dirty="0" err="1">
                <a:solidFill>
                  <a:srgbClr val="C00000"/>
                </a:solidFill>
              </a:rPr>
              <a:t>ngôn</a:t>
            </a:r>
            <a:r>
              <a:rPr lang="en-US" sz="3700" b="1" dirty="0">
                <a:solidFill>
                  <a:srgbClr val="C00000"/>
                </a:solidFill>
              </a:rPr>
              <a:t>:</a:t>
            </a:r>
          </a:p>
          <a:p>
            <a:pPr marL="0" indent="0" algn="just">
              <a:lnSpc>
                <a:spcPct val="160000"/>
              </a:lnSpc>
              <a:spcBef>
                <a:spcPts val="0"/>
              </a:spcBef>
              <a:buNone/>
            </a:pPr>
            <a:r>
              <a:rPr lang="en-US" dirty="0"/>
              <a:t>         </a:t>
            </a:r>
            <a:r>
              <a:rPr lang="en-US" sz="3400" dirty="0" err="1"/>
              <a:t>Chiếc</a:t>
            </a:r>
            <a:r>
              <a:rPr lang="en-US" sz="3400" dirty="0"/>
              <a:t> </a:t>
            </a:r>
            <a:r>
              <a:rPr lang="en-US" sz="3400" dirty="0" err="1"/>
              <a:t>cáng</a:t>
            </a:r>
            <a:r>
              <a:rPr lang="en-US" sz="3400" dirty="0"/>
              <a:t> </a:t>
            </a:r>
            <a:r>
              <a:rPr lang="en-US" sz="3400" dirty="0" err="1"/>
              <a:t>nhẹ</a:t>
            </a:r>
            <a:r>
              <a:rPr lang="en-US" sz="3400" dirty="0"/>
              <a:t> </a:t>
            </a:r>
            <a:r>
              <a:rPr lang="en-US" sz="3400" dirty="0" err="1"/>
              <a:t>bỗng</a:t>
            </a:r>
            <a:r>
              <a:rPr lang="en-US" sz="3400" dirty="0"/>
              <a:t> </a:t>
            </a:r>
            <a:r>
              <a:rPr lang="en-US" sz="3400" dirty="0" err="1"/>
              <a:t>lao</a:t>
            </a:r>
            <a:r>
              <a:rPr lang="en-US" sz="3400" dirty="0"/>
              <a:t> </a:t>
            </a:r>
            <a:r>
              <a:rPr lang="en-US" sz="3400" dirty="0" err="1"/>
              <a:t>về</a:t>
            </a:r>
            <a:r>
              <a:rPr lang="en-US" sz="3400" dirty="0"/>
              <a:t> </a:t>
            </a:r>
            <a:r>
              <a:rPr lang="en-US" sz="3400" dirty="0" err="1"/>
              <a:t>phía</a:t>
            </a:r>
            <a:r>
              <a:rPr lang="en-US" sz="3400" dirty="0"/>
              <a:t> </a:t>
            </a:r>
            <a:r>
              <a:rPr lang="en-US" sz="3400" dirty="0" err="1"/>
              <a:t>trước</a:t>
            </a:r>
            <a:r>
              <a:rPr lang="en-US" sz="3400" dirty="0"/>
              <a:t>, </a:t>
            </a:r>
            <a:r>
              <a:rPr lang="en-US" sz="3400" dirty="0" err="1"/>
              <a:t>cặp</a:t>
            </a:r>
            <a:r>
              <a:rPr lang="en-US" sz="3400" dirty="0"/>
              <a:t> </a:t>
            </a:r>
            <a:r>
              <a:rPr lang="en-US" sz="3400" dirty="0" err="1"/>
              <a:t>chân</a:t>
            </a:r>
            <a:r>
              <a:rPr lang="en-US" sz="3400" dirty="0"/>
              <a:t> </a:t>
            </a:r>
            <a:r>
              <a:rPr lang="en-US" sz="3400" dirty="0" err="1"/>
              <a:t>ngắn</a:t>
            </a:r>
            <a:r>
              <a:rPr lang="en-US" sz="3400" dirty="0"/>
              <a:t> </a:t>
            </a:r>
            <a:r>
              <a:rPr lang="en-US" sz="3400" dirty="0" err="1"/>
              <a:t>của</a:t>
            </a:r>
            <a:r>
              <a:rPr lang="en-US" sz="3400" dirty="0"/>
              <a:t> </a:t>
            </a:r>
            <a:r>
              <a:rPr lang="en-US" sz="3400" dirty="0" err="1"/>
              <a:t>Đào</a:t>
            </a:r>
            <a:r>
              <a:rPr lang="en-US" sz="3400" dirty="0"/>
              <a:t> </a:t>
            </a:r>
            <a:r>
              <a:rPr lang="en-US" sz="3400" dirty="0" err="1"/>
              <a:t>loạng</a:t>
            </a:r>
            <a:r>
              <a:rPr lang="en-US" sz="3400" dirty="0"/>
              <a:t> </a:t>
            </a:r>
            <a:r>
              <a:rPr lang="en-US" sz="3400" dirty="0" err="1"/>
              <a:t>choạng</a:t>
            </a:r>
            <a:r>
              <a:rPr lang="en-US" sz="3400" dirty="0"/>
              <a:t> </a:t>
            </a:r>
            <a:r>
              <a:rPr lang="en-US" sz="3400" dirty="0" err="1"/>
              <a:t>như</a:t>
            </a:r>
            <a:r>
              <a:rPr lang="en-US" sz="3400" dirty="0"/>
              <a:t> </a:t>
            </a:r>
            <a:r>
              <a:rPr lang="en-US" sz="3400" dirty="0" err="1"/>
              <a:t>bị</a:t>
            </a:r>
            <a:r>
              <a:rPr lang="en-US" sz="3400" dirty="0"/>
              <a:t> </a:t>
            </a:r>
            <a:r>
              <a:rPr lang="en-US" sz="3400" dirty="0" err="1"/>
              <a:t>kéo</a:t>
            </a:r>
            <a:r>
              <a:rPr lang="en-US" sz="3400" dirty="0"/>
              <a:t> </a:t>
            </a:r>
            <a:r>
              <a:rPr lang="en-US" sz="3400" dirty="0" err="1"/>
              <a:t>đi</a:t>
            </a:r>
            <a:r>
              <a:rPr lang="en-US" sz="3400" dirty="0"/>
              <a:t>. </a:t>
            </a:r>
            <a:r>
              <a:rPr lang="en-US" sz="3400" dirty="0" err="1"/>
              <a:t>Chị</a:t>
            </a:r>
            <a:r>
              <a:rPr lang="en-US" sz="3400" dirty="0"/>
              <a:t> </a:t>
            </a:r>
            <a:r>
              <a:rPr lang="en-US" sz="3400" dirty="0" err="1"/>
              <a:t>kêu</a:t>
            </a:r>
            <a:r>
              <a:rPr lang="en-US" sz="3400" dirty="0"/>
              <a:t> </a:t>
            </a:r>
            <a:r>
              <a:rPr lang="en-US" sz="3400" dirty="0" err="1"/>
              <a:t>lên</a:t>
            </a:r>
            <a:r>
              <a:rPr lang="en-US" sz="3400" dirty="0"/>
              <a:t>:</a:t>
            </a:r>
          </a:p>
          <a:p>
            <a:pPr lvl="1" algn="just">
              <a:lnSpc>
                <a:spcPct val="160000"/>
              </a:lnSpc>
              <a:spcBef>
                <a:spcPts val="0"/>
              </a:spcBef>
              <a:buFontTx/>
              <a:buChar char="-"/>
            </a:pPr>
            <a:r>
              <a:rPr lang="en-US" sz="3400" dirty="0" err="1"/>
              <a:t>Ông</a:t>
            </a:r>
            <a:r>
              <a:rPr lang="en-US" sz="3400" dirty="0"/>
              <a:t> </a:t>
            </a:r>
            <a:r>
              <a:rPr lang="en-US" sz="3400" dirty="0" err="1"/>
              <a:t>mãnh</a:t>
            </a:r>
            <a:r>
              <a:rPr lang="en-US" sz="3400" dirty="0"/>
              <a:t> </a:t>
            </a:r>
            <a:r>
              <a:rPr lang="en-US" sz="3400" dirty="0" err="1"/>
              <a:t>ơi</a:t>
            </a:r>
            <a:r>
              <a:rPr lang="en-US" sz="3400" dirty="0"/>
              <a:t>! </a:t>
            </a:r>
            <a:r>
              <a:rPr lang="en-US" sz="3400" dirty="0" err="1"/>
              <a:t>Đi</a:t>
            </a:r>
            <a:r>
              <a:rPr lang="en-US" sz="3400" dirty="0"/>
              <a:t> </a:t>
            </a:r>
            <a:r>
              <a:rPr lang="en-US" sz="3400" dirty="0" err="1"/>
              <a:t>ngắn</a:t>
            </a:r>
            <a:r>
              <a:rPr lang="en-US" sz="3400" dirty="0"/>
              <a:t> </a:t>
            </a:r>
            <a:r>
              <a:rPr lang="en-US" sz="3400" dirty="0" err="1"/>
              <a:t>bước</a:t>
            </a:r>
            <a:r>
              <a:rPr lang="en-US" sz="3400" dirty="0"/>
              <a:t> </a:t>
            </a:r>
            <a:r>
              <a:rPr lang="en-US" sz="3400" dirty="0" err="1"/>
              <a:t>chứ</a:t>
            </a:r>
            <a:r>
              <a:rPr lang="en-US" sz="3400" dirty="0"/>
              <a:t>!</a:t>
            </a:r>
          </a:p>
          <a:p>
            <a:pPr marL="0" indent="0" algn="just">
              <a:lnSpc>
                <a:spcPct val="160000"/>
              </a:lnSpc>
              <a:spcBef>
                <a:spcPts val="0"/>
              </a:spcBef>
              <a:buNone/>
            </a:pPr>
            <a:r>
              <a:rPr lang="en-US" sz="3400" dirty="0"/>
              <a:t>       </a:t>
            </a:r>
            <a:r>
              <a:rPr lang="en-US" sz="3400" dirty="0" err="1"/>
              <a:t>Gió</a:t>
            </a:r>
            <a:r>
              <a:rPr lang="en-US" sz="3400" dirty="0"/>
              <a:t> </a:t>
            </a:r>
            <a:r>
              <a:rPr lang="en-US" sz="3400" dirty="0" err="1"/>
              <a:t>vẫn</a:t>
            </a:r>
            <a:r>
              <a:rPr lang="en-US" sz="3400" dirty="0"/>
              <a:t> </a:t>
            </a:r>
            <a:r>
              <a:rPr lang="en-US" sz="3400" dirty="0" err="1"/>
              <a:t>thổi</a:t>
            </a:r>
            <a:r>
              <a:rPr lang="en-US" sz="3400" dirty="0"/>
              <a:t> </a:t>
            </a:r>
            <a:r>
              <a:rPr lang="en-US" sz="3400" dirty="0" err="1"/>
              <a:t>dào</a:t>
            </a:r>
            <a:r>
              <a:rPr lang="en-US" sz="3400" dirty="0"/>
              <a:t> </a:t>
            </a:r>
            <a:r>
              <a:rPr lang="en-US" sz="3400" dirty="0" err="1"/>
              <a:t>dạt</a:t>
            </a:r>
            <a:r>
              <a:rPr lang="en-US" sz="3400" dirty="0"/>
              <a:t> </a:t>
            </a:r>
            <a:r>
              <a:rPr lang="en-US" sz="3400" dirty="0" err="1"/>
              <a:t>khắp</a:t>
            </a:r>
            <a:r>
              <a:rPr lang="en-US" sz="3400" dirty="0"/>
              <a:t> </a:t>
            </a:r>
            <a:r>
              <a:rPr lang="en-US" sz="3400" dirty="0" err="1"/>
              <a:t>cánh</a:t>
            </a:r>
            <a:r>
              <a:rPr lang="en-US" sz="3400" dirty="0"/>
              <a:t> </a:t>
            </a:r>
            <a:r>
              <a:rPr lang="en-US" sz="3400" dirty="0" err="1"/>
              <a:t>bãi</a:t>
            </a:r>
            <a:r>
              <a:rPr lang="en-US" sz="3400" dirty="0"/>
              <a:t>. </a:t>
            </a:r>
            <a:r>
              <a:rPr lang="en-US" sz="3400" dirty="0" err="1"/>
              <a:t>Huân</a:t>
            </a:r>
            <a:r>
              <a:rPr lang="en-US" sz="3400" dirty="0"/>
              <a:t> </a:t>
            </a:r>
            <a:r>
              <a:rPr lang="en-US" sz="3400" dirty="0" err="1"/>
              <a:t>vừa</a:t>
            </a:r>
            <a:r>
              <a:rPr lang="en-US" sz="3400" dirty="0"/>
              <a:t> </a:t>
            </a:r>
            <a:r>
              <a:rPr lang="en-US" sz="3400" dirty="0" err="1"/>
              <a:t>bước</a:t>
            </a:r>
            <a:r>
              <a:rPr lang="en-US" sz="3400" dirty="0"/>
              <a:t> </a:t>
            </a:r>
            <a:r>
              <a:rPr lang="en-US" sz="3400" dirty="0" err="1"/>
              <a:t>những</a:t>
            </a:r>
            <a:r>
              <a:rPr lang="en-US" sz="3400" dirty="0"/>
              <a:t> </a:t>
            </a:r>
            <a:r>
              <a:rPr lang="en-US" sz="3400" dirty="0" err="1"/>
              <a:t>bước</a:t>
            </a:r>
            <a:r>
              <a:rPr lang="en-US" sz="3400" dirty="0"/>
              <a:t> </a:t>
            </a:r>
            <a:r>
              <a:rPr lang="en-US" sz="3400" dirty="0" err="1"/>
              <a:t>dài</a:t>
            </a:r>
            <a:r>
              <a:rPr lang="en-US" sz="3400" dirty="0"/>
              <a:t> </a:t>
            </a:r>
            <a:r>
              <a:rPr lang="en-US" sz="3400" dirty="0" err="1"/>
              <a:t>vừa</a:t>
            </a:r>
            <a:r>
              <a:rPr lang="en-US" sz="3400" dirty="0"/>
              <a:t> </a:t>
            </a:r>
            <a:r>
              <a:rPr lang="en-US" sz="3400" dirty="0" err="1"/>
              <a:t>nói</a:t>
            </a:r>
            <a:r>
              <a:rPr lang="en-US" sz="3400" dirty="0"/>
              <a:t> to:</a:t>
            </a:r>
          </a:p>
          <a:p>
            <a:pPr marL="0" indent="0" algn="just">
              <a:lnSpc>
                <a:spcPct val="160000"/>
              </a:lnSpc>
              <a:spcBef>
                <a:spcPts val="0"/>
              </a:spcBef>
              <a:buNone/>
            </a:pPr>
            <a:r>
              <a:rPr lang="en-US" sz="3400" dirty="0"/>
              <a:t>	- </a:t>
            </a:r>
            <a:r>
              <a:rPr lang="en-US" sz="3400" dirty="0" err="1"/>
              <a:t>Gió</a:t>
            </a:r>
            <a:r>
              <a:rPr lang="en-US" sz="3400" dirty="0"/>
              <a:t> </a:t>
            </a:r>
            <a:r>
              <a:rPr lang="en-US" sz="3400" dirty="0" err="1"/>
              <a:t>mát</a:t>
            </a:r>
            <a:r>
              <a:rPr lang="en-US" sz="3400" dirty="0"/>
              <a:t> </a:t>
            </a:r>
            <a:r>
              <a:rPr lang="en-US" sz="3400" dirty="0" err="1"/>
              <a:t>quá</a:t>
            </a:r>
            <a:r>
              <a:rPr lang="en-US" sz="3400" dirty="0"/>
              <a:t> </a:t>
            </a:r>
            <a:r>
              <a:rPr lang="en-US" sz="3400" dirty="0" err="1"/>
              <a:t>nhỉ</a:t>
            </a:r>
            <a:r>
              <a:rPr lang="en-US" sz="3400" dirty="0"/>
              <a:t>! </a:t>
            </a:r>
            <a:r>
              <a:rPr lang="en-US" sz="3400" dirty="0" err="1"/>
              <a:t>Thế</a:t>
            </a:r>
            <a:r>
              <a:rPr lang="en-US" sz="3400" dirty="0"/>
              <a:t> </a:t>
            </a:r>
            <a:r>
              <a:rPr lang="en-US" sz="3400" dirty="0" err="1"/>
              <a:t>là</a:t>
            </a:r>
            <a:r>
              <a:rPr lang="en-US" sz="3400" dirty="0"/>
              <a:t> </a:t>
            </a:r>
            <a:r>
              <a:rPr lang="en-US" sz="3400" dirty="0" err="1"/>
              <a:t>năm</a:t>
            </a:r>
            <a:r>
              <a:rPr lang="en-US" sz="3400" dirty="0"/>
              <a:t> nay ở </a:t>
            </a:r>
            <a:r>
              <a:rPr lang="en-US" sz="3400" dirty="0" err="1"/>
              <a:t>đất</a:t>
            </a:r>
            <a:r>
              <a:rPr lang="en-US" sz="3400" dirty="0"/>
              <a:t> </a:t>
            </a:r>
            <a:r>
              <a:rPr lang="en-US" sz="3400" dirty="0" err="1"/>
              <a:t>Điện</a:t>
            </a:r>
            <a:r>
              <a:rPr lang="en-US" sz="3400" dirty="0"/>
              <a:t> </a:t>
            </a:r>
            <a:r>
              <a:rPr lang="en-US" sz="3400" dirty="0" err="1"/>
              <a:t>Biên</a:t>
            </a:r>
            <a:r>
              <a:rPr lang="en-US" sz="3400" dirty="0"/>
              <a:t> </a:t>
            </a:r>
            <a:r>
              <a:rPr lang="en-US" sz="3400" dirty="0" err="1"/>
              <a:t>không</a:t>
            </a:r>
            <a:r>
              <a:rPr lang="en-US" sz="3400" dirty="0"/>
              <a:t> </a:t>
            </a:r>
            <a:r>
              <a:rPr lang="en-US" sz="3400" dirty="0" err="1"/>
              <a:t>có</a:t>
            </a:r>
            <a:r>
              <a:rPr lang="en-US" sz="3400" dirty="0"/>
              <a:t> </a:t>
            </a:r>
            <a:r>
              <a:rPr lang="en-US" sz="3400" dirty="0" err="1"/>
              <a:t>gió</a:t>
            </a:r>
            <a:r>
              <a:rPr lang="en-US" sz="3400" dirty="0"/>
              <a:t> </a:t>
            </a:r>
            <a:r>
              <a:rPr lang="en-US" sz="3400" dirty="0" err="1"/>
              <a:t>Lào</a:t>
            </a:r>
            <a:r>
              <a:rPr lang="en-US" sz="3400" dirty="0"/>
              <a:t>.</a:t>
            </a:r>
          </a:p>
          <a:p>
            <a:pPr marL="0" indent="0">
              <a:buNone/>
            </a:pPr>
            <a:r>
              <a:rPr lang="en-US" dirty="0"/>
              <a:t>				(</a:t>
            </a:r>
            <a:r>
              <a:rPr lang="en-US" dirty="0" err="1"/>
              <a:t>Nguyễn</a:t>
            </a:r>
            <a:r>
              <a:rPr lang="en-US" dirty="0"/>
              <a:t> </a:t>
            </a:r>
            <a:r>
              <a:rPr lang="en-US" dirty="0" err="1"/>
              <a:t>Khải</a:t>
            </a:r>
            <a:r>
              <a:rPr lang="en-US" dirty="0"/>
              <a:t>, </a:t>
            </a:r>
            <a:r>
              <a:rPr lang="en-US" dirty="0" err="1"/>
              <a:t>Mùa</a:t>
            </a:r>
            <a:r>
              <a:rPr lang="en-US" dirty="0"/>
              <a:t> </a:t>
            </a:r>
            <a:r>
              <a:rPr lang="en-US" dirty="0" err="1"/>
              <a:t>lạc</a:t>
            </a:r>
            <a:r>
              <a:rPr lang="en-US" dirty="0"/>
              <a:t>)</a:t>
            </a:r>
          </a:p>
          <a:p>
            <a:pPr marL="0" indent="0">
              <a:buNone/>
            </a:pPr>
            <a:endParaRPr lang="en-US" dirty="0"/>
          </a:p>
        </p:txBody>
      </p:sp>
    </p:spTree>
    <p:extLst>
      <p:ext uri="{BB962C8B-B14F-4D97-AF65-F5344CB8AC3E}">
        <p14:creationId xmlns:p14="http://schemas.microsoft.com/office/powerpoint/2010/main" val="25903735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Bài</a:t>
            </a:r>
            <a:r>
              <a:rPr lang="en-US" sz="3000" b="1" dirty="0">
                <a:solidFill>
                  <a:srgbClr val="C00000"/>
                </a:solidFill>
              </a:rPr>
              <a:t> 3. </a:t>
            </a:r>
            <a:r>
              <a:rPr lang="en-US" sz="3000" b="1" dirty="0" err="1">
                <a:solidFill>
                  <a:srgbClr val="C00000"/>
                </a:solidFill>
              </a:rPr>
              <a:t>Dấu</a:t>
            </a:r>
            <a:r>
              <a:rPr lang="en-US" sz="3000" b="1" dirty="0">
                <a:solidFill>
                  <a:srgbClr val="C00000"/>
                </a:solidFill>
              </a:rPr>
              <a:t>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nl-NL" sz="2600" b="1" dirty="0"/>
              <a:t>3.1. CÔNG DỤNG, CĂN CỨ ĐỂ SỬ DỤNG DẤU CÂU</a:t>
            </a:r>
          </a:p>
          <a:p>
            <a:pPr>
              <a:buFont typeface="Wingdings" panose="05000000000000000000" pitchFamily="2" charset="2"/>
              <a:buChar char="§"/>
            </a:pPr>
            <a:r>
              <a:rPr lang="nl-NL" sz="2600" b="1" dirty="0"/>
              <a:t>Công dụng của dấu câu</a:t>
            </a:r>
            <a:endParaRPr lang="en-US" sz="2600" b="1" dirty="0"/>
          </a:p>
          <a:p>
            <a:pPr marL="0" indent="0">
              <a:buNone/>
            </a:pPr>
            <a:r>
              <a:rPr lang="nl-NL" dirty="0"/>
              <a:t> </a:t>
            </a:r>
            <a:r>
              <a:rPr lang="nl-NL" sz="2800" dirty="0"/>
              <a:t>Bộ dấu câu là những ký hiệu chữ viết dùng để thể hiện ngữ điệu của câu, thể hiện quan hệ ngữ pháp giữa các thành phần câu</a:t>
            </a:r>
            <a:r>
              <a:rPr lang="nl-NL" dirty="0"/>
              <a:t>.</a:t>
            </a:r>
            <a:endParaRPr lang="en-US" dirty="0"/>
          </a:p>
          <a:p>
            <a:pPr marL="0" indent="0">
              <a:buNone/>
            </a:pPr>
            <a:r>
              <a:rPr lang="nl-NL" sz="2800" dirty="0"/>
              <a:t>Ví dụ: 	</a:t>
            </a:r>
            <a:r>
              <a:rPr lang="nl-NL" sz="2800" i="1" dirty="0"/>
              <a:t>Bò đẻ anh ra.</a:t>
            </a:r>
            <a:endParaRPr lang="en-US" sz="2800" dirty="0"/>
          </a:p>
          <a:p>
            <a:pPr marL="0" indent="0">
              <a:buNone/>
            </a:pPr>
            <a:r>
              <a:rPr lang="nl-NL" sz="2800" i="1" dirty="0"/>
              <a:t>		Bò đẻ, anh ra.</a:t>
            </a:r>
          </a:p>
          <a:p>
            <a:pPr>
              <a:buFont typeface="Wingdings" panose="05000000000000000000" pitchFamily="2" charset="2"/>
              <a:buChar char="§"/>
            </a:pPr>
            <a:r>
              <a:rPr lang="nl-NL" sz="2800" b="1" dirty="0"/>
              <a:t>Căn cứ xác định dấu câu</a:t>
            </a:r>
          </a:p>
          <a:p>
            <a:pPr>
              <a:buFontTx/>
              <a:buChar char="-"/>
            </a:pPr>
            <a:r>
              <a:rPr lang="nl-NL" sz="2800" i="1" dirty="0"/>
              <a:t>Cơ sở cấu tạo ngữ pháp: sau mỗi câu; giữa các thành phần câu so với nòng cốt C –V hay thành phần tách xen.</a:t>
            </a:r>
          </a:p>
          <a:p>
            <a:pPr>
              <a:buFontTx/>
              <a:buChar char="-"/>
            </a:pPr>
            <a:r>
              <a:rPr lang="nl-NL" sz="2800" i="1" dirty="0"/>
              <a:t>Cơ sở ngữ điệu: cơ sở ngữ điệu ghi bằng các dấu câu. Dấu câu ghi lại sự lên xuống của cao độ giọng nói ở cuối câu hay chỗ ngững nghỉ giọng ở giữa câu, đánh dấu những bộ phận có quan hệ về nghĩa nhất định.</a:t>
            </a:r>
            <a:endParaRPr lang="en-US" sz="2800" dirty="0"/>
          </a:p>
        </p:txBody>
      </p:sp>
    </p:spTree>
    <p:extLst>
      <p:ext uri="{BB962C8B-B14F-4D97-AF65-F5344CB8AC3E}">
        <p14:creationId xmlns:p14="http://schemas.microsoft.com/office/powerpoint/2010/main" val="348083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a:solidFill>
                  <a:srgbClr val="C00000"/>
                </a:solidFill>
              </a:rPr>
              <a:t>TỰ HỌC BÀI </a:t>
            </a:r>
            <a:r>
              <a:rPr lang="en-US" sz="3300" b="1">
                <a:solidFill>
                  <a:srgbClr val="C00000"/>
                </a:solidFill>
              </a:rPr>
              <a:t>1 </a:t>
            </a:r>
            <a:br>
              <a:rPr lang="en-US" sz="3300" b="1" dirty="0">
                <a:solidFill>
                  <a:srgbClr val="C00000"/>
                </a:solidFill>
              </a:rPr>
            </a:br>
            <a:r>
              <a:rPr lang="en-US" sz="3300" b="1" dirty="0">
                <a:solidFill>
                  <a:srgbClr val="C00000"/>
                </a:solidFill>
              </a:rPr>
              <a:t>VÀ CHUẨN BỊ CỦA SINH VIÊN</a:t>
            </a:r>
            <a:endParaRPr lang="en-US" sz="3300"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b="1" dirty="0">
                <a:solidFill>
                  <a:srgbClr val="FF0000"/>
                </a:solidFill>
              </a:rPr>
              <a:t>TỰ HỌC</a:t>
            </a:r>
          </a:p>
          <a:p>
            <a:pPr marL="0" indent="0">
              <a:buNone/>
            </a:pPr>
            <a:r>
              <a:rPr lang="vi-VN" sz="3000" dirty="0">
                <a:latin typeface="+mj-lt"/>
              </a:rPr>
              <a:t>Đọc tài liệu và làm bài tập</a:t>
            </a:r>
            <a:r>
              <a:rPr lang="en-US" sz="3000" dirty="0">
                <a:latin typeface="+mj-lt"/>
              </a:rPr>
              <a:t> </a:t>
            </a:r>
            <a:r>
              <a:rPr lang="en-US" sz="3000" dirty="0" err="1"/>
              <a:t>cụ</a:t>
            </a:r>
            <a:r>
              <a:rPr lang="en-US" sz="3000" dirty="0"/>
              <a:t> </a:t>
            </a:r>
            <a:r>
              <a:rPr lang="en-US" sz="3000" dirty="0" err="1"/>
              <a:t>thể</a:t>
            </a:r>
            <a:r>
              <a:rPr lang="en-US" sz="3000" dirty="0"/>
              <a:t> </a:t>
            </a:r>
            <a:r>
              <a:rPr lang="en-US" sz="3000" dirty="0" err="1"/>
              <a:t>sau</a:t>
            </a:r>
            <a:r>
              <a:rPr lang="en-US" sz="3000" dirty="0"/>
              <a:t>:</a:t>
            </a:r>
          </a:p>
          <a:p>
            <a:pPr marL="0" indent="0">
              <a:buNone/>
            </a:pPr>
            <a:r>
              <a:rPr lang="en-US" dirty="0"/>
              <a:t>1</a:t>
            </a:r>
            <a:r>
              <a:rPr lang="en-US" i="1" dirty="0"/>
              <a:t>. </a:t>
            </a:r>
            <a:r>
              <a:rPr lang="en-US" i="1" dirty="0" err="1"/>
              <a:t>Phân</a:t>
            </a:r>
            <a:r>
              <a:rPr lang="en-US" i="1" dirty="0"/>
              <a:t> </a:t>
            </a:r>
            <a:r>
              <a:rPr lang="en-US" i="1" dirty="0" err="1"/>
              <a:t>biệt</a:t>
            </a:r>
            <a:r>
              <a:rPr lang="en-US" i="1" dirty="0"/>
              <a:t> </a:t>
            </a:r>
            <a:r>
              <a:rPr lang="en-US" i="1" dirty="0" err="1"/>
              <a:t>âm</a:t>
            </a:r>
            <a:r>
              <a:rPr lang="en-US" i="1" dirty="0"/>
              <a:t> </a:t>
            </a:r>
            <a:r>
              <a:rPr lang="en-US" i="1" dirty="0" err="1"/>
              <a:t>thanh</a:t>
            </a:r>
            <a:r>
              <a:rPr lang="en-US" i="1" dirty="0"/>
              <a:t> </a:t>
            </a:r>
            <a:r>
              <a:rPr lang="en-US" i="1" dirty="0" err="1"/>
              <a:t>và</a:t>
            </a:r>
            <a:r>
              <a:rPr lang="en-US" i="1" dirty="0"/>
              <a:t> </a:t>
            </a:r>
            <a:r>
              <a:rPr lang="en-US" i="1" dirty="0" err="1"/>
              <a:t>âm</a:t>
            </a:r>
            <a:r>
              <a:rPr lang="en-US" i="1" dirty="0"/>
              <a:t> </a:t>
            </a:r>
            <a:r>
              <a:rPr lang="en-US" i="1" dirty="0" err="1"/>
              <a:t>thanh</a:t>
            </a:r>
            <a:r>
              <a:rPr lang="en-US" i="1" dirty="0"/>
              <a:t> </a:t>
            </a:r>
            <a:r>
              <a:rPr lang="en-US" i="1" dirty="0" err="1"/>
              <a:t>ngôn</a:t>
            </a:r>
            <a:r>
              <a:rPr lang="en-US" i="1" dirty="0"/>
              <a:t> </a:t>
            </a:r>
            <a:r>
              <a:rPr lang="en-US" i="1" dirty="0" err="1"/>
              <a:t>ngữ</a:t>
            </a:r>
            <a:r>
              <a:rPr lang="en-US" i="1" dirty="0"/>
              <a:t> (</a:t>
            </a:r>
            <a:r>
              <a:rPr lang="en-US" i="1" dirty="0" err="1"/>
              <a:t>ngữ</a:t>
            </a:r>
            <a:r>
              <a:rPr lang="en-US" i="1" dirty="0"/>
              <a:t> </a:t>
            </a:r>
            <a:r>
              <a:rPr lang="en-US" i="1" dirty="0" err="1"/>
              <a:t>âm</a:t>
            </a:r>
            <a:r>
              <a:rPr lang="en-US" i="1" dirty="0"/>
              <a:t>).</a:t>
            </a:r>
            <a:endParaRPr lang="en-US" dirty="0"/>
          </a:p>
          <a:p>
            <a:pPr marL="0" indent="0">
              <a:buNone/>
            </a:pPr>
            <a:r>
              <a:rPr lang="en-US" i="1" dirty="0"/>
              <a:t>2. </a:t>
            </a:r>
            <a:r>
              <a:rPr lang="en-US" i="1" dirty="0" err="1"/>
              <a:t>Trình</a:t>
            </a:r>
            <a:r>
              <a:rPr lang="en-US" i="1" dirty="0"/>
              <a:t> </a:t>
            </a:r>
            <a:r>
              <a:rPr lang="en-US" i="1" dirty="0" err="1"/>
              <a:t>bày</a:t>
            </a:r>
            <a:r>
              <a:rPr lang="en-US" i="1" dirty="0"/>
              <a:t> </a:t>
            </a:r>
            <a:r>
              <a:rPr lang="en-US" i="1" dirty="0" err="1"/>
              <a:t>vai</a:t>
            </a:r>
            <a:r>
              <a:rPr lang="en-US" i="1" dirty="0"/>
              <a:t> </a:t>
            </a:r>
            <a:r>
              <a:rPr lang="en-US" i="1" dirty="0" err="1"/>
              <a:t>trò</a:t>
            </a:r>
            <a:r>
              <a:rPr lang="en-US" i="1" dirty="0"/>
              <a:t> </a:t>
            </a:r>
            <a:r>
              <a:rPr lang="en-US" i="1" dirty="0" err="1"/>
              <a:t>và</a:t>
            </a:r>
            <a:r>
              <a:rPr lang="en-US" i="1" dirty="0"/>
              <a:t> </a:t>
            </a:r>
            <a:r>
              <a:rPr lang="en-US" i="1" dirty="0" err="1"/>
              <a:t>các</a:t>
            </a:r>
            <a:r>
              <a:rPr lang="en-US" i="1" dirty="0"/>
              <a:t> </a:t>
            </a:r>
            <a:r>
              <a:rPr lang="en-US" i="1" dirty="0" err="1"/>
              <a:t>cơ</a:t>
            </a:r>
            <a:r>
              <a:rPr lang="en-US" i="1" dirty="0"/>
              <a:t> </a:t>
            </a:r>
            <a:r>
              <a:rPr lang="en-US" i="1" dirty="0" err="1"/>
              <a:t>sở</a:t>
            </a:r>
            <a:r>
              <a:rPr lang="en-US" i="1" dirty="0"/>
              <a:t> </a:t>
            </a:r>
            <a:r>
              <a:rPr lang="en-US" i="1" dirty="0" err="1"/>
              <a:t>nghiên</a:t>
            </a:r>
            <a:r>
              <a:rPr lang="en-US" i="1" dirty="0"/>
              <a:t> </a:t>
            </a:r>
            <a:r>
              <a:rPr lang="en-US" i="1" dirty="0" err="1"/>
              <a:t>cứu</a:t>
            </a:r>
            <a:r>
              <a:rPr lang="en-US" i="1" dirty="0"/>
              <a:t> </a:t>
            </a:r>
            <a:r>
              <a:rPr lang="en-US" i="1" dirty="0" err="1"/>
              <a:t>ngữ</a:t>
            </a:r>
            <a:r>
              <a:rPr lang="en-US" i="1" dirty="0"/>
              <a:t> </a:t>
            </a:r>
            <a:r>
              <a:rPr lang="en-US" i="1" dirty="0" err="1"/>
              <a:t>âm</a:t>
            </a:r>
            <a:r>
              <a:rPr lang="en-US" i="1" dirty="0"/>
              <a:t>.</a:t>
            </a:r>
          </a:p>
          <a:p>
            <a:pPr marL="0" indent="0">
              <a:buNone/>
            </a:pPr>
            <a:r>
              <a:rPr lang="en-US" i="1" dirty="0"/>
              <a:t>3. </a:t>
            </a:r>
            <a:r>
              <a:rPr lang="en-US" i="1" dirty="0" err="1"/>
              <a:t>Xác</a:t>
            </a:r>
            <a:r>
              <a:rPr lang="en-US" i="1" dirty="0"/>
              <a:t> </a:t>
            </a:r>
            <a:r>
              <a:rPr lang="en-US" i="1" dirty="0" err="1"/>
              <a:t>định</a:t>
            </a:r>
            <a:r>
              <a:rPr lang="en-US" i="1" dirty="0"/>
              <a:t> </a:t>
            </a:r>
            <a:r>
              <a:rPr lang="en-US" i="1" dirty="0" err="1"/>
              <a:t>đặc</a:t>
            </a:r>
            <a:r>
              <a:rPr lang="en-US" i="1" dirty="0"/>
              <a:t> </a:t>
            </a:r>
            <a:r>
              <a:rPr lang="en-US" i="1" dirty="0" err="1"/>
              <a:t>trưng</a:t>
            </a:r>
            <a:r>
              <a:rPr lang="en-US" i="1" dirty="0"/>
              <a:t> </a:t>
            </a:r>
            <a:r>
              <a:rPr lang="en-US" i="1" dirty="0" err="1"/>
              <a:t>vật</a:t>
            </a:r>
            <a:r>
              <a:rPr lang="en-US" i="1" dirty="0"/>
              <a:t> </a:t>
            </a:r>
            <a:r>
              <a:rPr lang="en-US" i="1" dirty="0" err="1"/>
              <a:t>lý</a:t>
            </a:r>
            <a:r>
              <a:rPr lang="en-US" i="1" dirty="0"/>
              <a:t> </a:t>
            </a:r>
            <a:r>
              <a:rPr lang="en-US" i="1" dirty="0" err="1"/>
              <a:t>của</a:t>
            </a:r>
            <a:r>
              <a:rPr lang="en-US" i="1" dirty="0"/>
              <a:t> </a:t>
            </a:r>
            <a:r>
              <a:rPr lang="en-US" i="1" dirty="0" err="1"/>
              <a:t>các</a:t>
            </a:r>
            <a:r>
              <a:rPr lang="en-US" i="1" dirty="0"/>
              <a:t> </a:t>
            </a:r>
            <a:r>
              <a:rPr lang="en-US" i="1" dirty="0" err="1"/>
              <a:t>âm</a:t>
            </a:r>
            <a:r>
              <a:rPr lang="en-US" i="1" dirty="0"/>
              <a:t>: i, e, m, n, t, h ....</a:t>
            </a:r>
          </a:p>
          <a:p>
            <a:pPr marL="0" indent="0">
              <a:buNone/>
            </a:pPr>
            <a:endParaRPr lang="en-US" dirty="0"/>
          </a:p>
        </p:txBody>
      </p:sp>
    </p:spTree>
    <p:extLst>
      <p:ext uri="{BB962C8B-B14F-4D97-AF65-F5344CB8AC3E}">
        <p14:creationId xmlns:p14="http://schemas.microsoft.com/office/powerpoint/2010/main" val="2076530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err="1">
                <a:solidFill>
                  <a:srgbClr val="C00000"/>
                </a:solidFill>
              </a:rPr>
              <a:t>Bài</a:t>
            </a:r>
            <a:r>
              <a:rPr lang="en-US" sz="3000" b="1" dirty="0">
                <a:solidFill>
                  <a:srgbClr val="C00000"/>
                </a:solidFill>
              </a:rPr>
              <a:t> 3. </a:t>
            </a:r>
            <a:r>
              <a:rPr lang="en-US" sz="3000" b="1" dirty="0" err="1">
                <a:solidFill>
                  <a:srgbClr val="C00000"/>
                </a:solidFill>
              </a:rPr>
              <a:t>Dấu</a:t>
            </a:r>
            <a:r>
              <a:rPr lang="en-US" sz="3000" b="1" dirty="0">
                <a:solidFill>
                  <a:srgbClr val="C00000"/>
                </a:solidFill>
              </a:rPr>
              <a:t>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dirty="0"/>
          </a:p>
        </p:txBody>
      </p:sp>
      <p:sp>
        <p:nvSpPr>
          <p:cNvPr id="3" name="Content Placeholder 2"/>
          <p:cNvSpPr>
            <a:spLocks noGrp="1"/>
          </p:cNvSpPr>
          <p:nvPr>
            <p:ph idx="1"/>
          </p:nvPr>
        </p:nvSpPr>
        <p:spPr/>
        <p:txBody>
          <a:bodyPr>
            <a:normAutofit fontScale="70000" lnSpcReduction="20000"/>
          </a:bodyPr>
          <a:lstStyle/>
          <a:p>
            <a:pPr marL="0" indent="0">
              <a:buNone/>
            </a:pPr>
            <a:r>
              <a:rPr lang="nl-NL" b="1" dirty="0">
                <a:solidFill>
                  <a:srgbClr val="C00000"/>
                </a:solidFill>
              </a:rPr>
              <a:t>3.2. CÁC DẤU CÂU TIẾNG VIỆT</a:t>
            </a:r>
            <a:endParaRPr lang="en-US" b="1" dirty="0">
              <a:solidFill>
                <a:srgbClr val="C00000"/>
              </a:solidFill>
            </a:endParaRPr>
          </a:p>
          <a:p>
            <a:pPr marL="0" indent="0">
              <a:buNone/>
            </a:pPr>
            <a:r>
              <a:rPr lang="nl-NL" dirty="0"/>
              <a:t>-  </a:t>
            </a:r>
            <a:r>
              <a:rPr lang="nl-NL" i="1" dirty="0"/>
              <a:t>Dấu chấm (.)</a:t>
            </a:r>
          </a:p>
          <a:p>
            <a:pPr>
              <a:buFontTx/>
              <a:buChar char="-"/>
            </a:pPr>
            <a:r>
              <a:rPr lang="nl-NL" i="1" dirty="0"/>
              <a:t>Dấu chấm than (!)</a:t>
            </a:r>
          </a:p>
          <a:p>
            <a:pPr>
              <a:buFontTx/>
              <a:buChar char="-"/>
            </a:pPr>
            <a:r>
              <a:rPr lang="nl-NL" i="1" dirty="0"/>
              <a:t>Dấu hỏi (?)</a:t>
            </a:r>
          </a:p>
          <a:p>
            <a:pPr>
              <a:buFontTx/>
              <a:buChar char="-"/>
            </a:pPr>
            <a:r>
              <a:rPr lang="nl-NL" i="1" dirty="0"/>
              <a:t>Dấu chấm lửng (...)</a:t>
            </a:r>
          </a:p>
          <a:p>
            <a:pPr>
              <a:buFontTx/>
              <a:buChar char="-"/>
            </a:pPr>
            <a:r>
              <a:rPr lang="nl-NL" i="1" dirty="0"/>
              <a:t>Dấu phẩy (,)</a:t>
            </a:r>
          </a:p>
          <a:p>
            <a:pPr>
              <a:buFontTx/>
              <a:buChar char="-"/>
            </a:pPr>
            <a:r>
              <a:rPr lang="nl-NL" i="1" dirty="0"/>
              <a:t>Dấu chấm phẩy (;)</a:t>
            </a:r>
          </a:p>
          <a:p>
            <a:pPr>
              <a:buFontTx/>
              <a:buChar char="-"/>
            </a:pPr>
            <a:r>
              <a:rPr lang="nl-NL" i="1" dirty="0"/>
              <a:t>Dấu ngang nối (-)</a:t>
            </a:r>
          </a:p>
          <a:p>
            <a:pPr>
              <a:buFontTx/>
              <a:buChar char="-"/>
            </a:pPr>
            <a:r>
              <a:rPr lang="nl-NL" i="1" dirty="0"/>
              <a:t>Dấu hai chấm (:)</a:t>
            </a:r>
          </a:p>
          <a:p>
            <a:pPr>
              <a:buFontTx/>
              <a:buChar char="-"/>
            </a:pPr>
            <a:r>
              <a:rPr lang="nl-NL" i="1" dirty="0"/>
              <a:t>Dấu móc kép (“ ...”)</a:t>
            </a:r>
          </a:p>
          <a:p>
            <a:pPr>
              <a:buFontTx/>
              <a:buChar char="-"/>
            </a:pPr>
            <a:r>
              <a:rPr lang="nl-NL" i="1" dirty="0"/>
              <a:t>Dấu móc đơn (...)</a:t>
            </a:r>
            <a:endParaRPr lang="en-US" dirty="0"/>
          </a:p>
          <a:p>
            <a:pPr marL="0" indent="0">
              <a:buNone/>
            </a:pPr>
            <a:r>
              <a:rPr lang="en-US" dirty="0"/>
              <a:t>- </a:t>
            </a:r>
            <a:r>
              <a:rPr lang="en-US" dirty="0" err="1"/>
              <a:t>Dấu</a:t>
            </a:r>
            <a:r>
              <a:rPr lang="en-US" dirty="0"/>
              <a:t> </a:t>
            </a:r>
            <a:r>
              <a:rPr lang="en-US" dirty="0" err="1"/>
              <a:t>móc</a:t>
            </a:r>
            <a:r>
              <a:rPr lang="en-US" dirty="0"/>
              <a:t> </a:t>
            </a:r>
            <a:r>
              <a:rPr lang="en-US" dirty="0" err="1"/>
              <a:t>vuông</a:t>
            </a:r>
            <a:r>
              <a:rPr lang="en-US"/>
              <a:t> […]</a:t>
            </a:r>
            <a:endParaRPr lang="en-US" dirty="0"/>
          </a:p>
        </p:txBody>
      </p:sp>
    </p:spTree>
    <p:extLst>
      <p:ext uri="{BB962C8B-B14F-4D97-AF65-F5344CB8AC3E}">
        <p14:creationId xmlns:p14="http://schemas.microsoft.com/office/powerpoint/2010/main" val="16782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Thực</a:t>
            </a:r>
            <a:r>
              <a:rPr lang="en-US" sz="3000" b="1" dirty="0">
                <a:solidFill>
                  <a:srgbClr val="C00000"/>
                </a:solidFill>
              </a:rPr>
              <a:t> </a:t>
            </a:r>
            <a:r>
              <a:rPr lang="en-US" sz="3000" b="1" dirty="0" err="1">
                <a:solidFill>
                  <a:srgbClr val="C00000"/>
                </a:solidFill>
              </a:rPr>
              <a:t>hành</a:t>
            </a:r>
            <a:r>
              <a:rPr lang="en-US" sz="3000" b="1" dirty="0">
                <a:solidFill>
                  <a:srgbClr val="C00000"/>
                </a:solidFill>
              </a:rPr>
              <a:t> </a:t>
            </a:r>
            <a:r>
              <a:rPr lang="en-US" sz="3000" b="1" dirty="0" err="1">
                <a:solidFill>
                  <a:srgbClr val="C00000"/>
                </a:solidFill>
              </a:rPr>
              <a:t>sử</a:t>
            </a:r>
            <a:r>
              <a:rPr lang="en-US" sz="3000" b="1" dirty="0">
                <a:solidFill>
                  <a:srgbClr val="C00000"/>
                </a:solidFill>
              </a:rPr>
              <a:t> </a:t>
            </a:r>
            <a:r>
              <a:rPr lang="en-US" sz="3000" b="1" dirty="0" err="1">
                <a:solidFill>
                  <a:srgbClr val="C00000"/>
                </a:solidFill>
              </a:rPr>
              <a:t>dụng</a:t>
            </a:r>
            <a:r>
              <a:rPr lang="en-US" sz="3000" b="1" dirty="0">
                <a:solidFill>
                  <a:srgbClr val="C00000"/>
                </a:solidFill>
              </a:rPr>
              <a:t> </a:t>
            </a:r>
            <a:r>
              <a:rPr lang="en-US" sz="3000" b="1" dirty="0" err="1">
                <a:solidFill>
                  <a:srgbClr val="C00000"/>
                </a:solidFill>
              </a:rPr>
              <a:t>dấu</a:t>
            </a:r>
            <a:r>
              <a:rPr lang="en-US" sz="3000" b="1" dirty="0">
                <a:solidFill>
                  <a:srgbClr val="C00000"/>
                </a:solidFill>
              </a:rPr>
              <a:t> </a:t>
            </a:r>
            <a:r>
              <a:rPr lang="en-US" sz="3000" b="1" dirty="0" err="1">
                <a:solidFill>
                  <a:srgbClr val="C00000"/>
                </a:solidFill>
              </a:rPr>
              <a:t>câu</a:t>
            </a:r>
            <a:endParaRPr lang="en-US" sz="3000" b="1" dirty="0">
              <a:solidFill>
                <a:srgbClr val="C00000"/>
              </a:solidFill>
            </a:endParaRPr>
          </a:p>
        </p:txBody>
      </p:sp>
      <p:sp>
        <p:nvSpPr>
          <p:cNvPr id="3" name="Content Placeholder 2"/>
          <p:cNvSpPr>
            <a:spLocks noGrp="1"/>
          </p:cNvSpPr>
          <p:nvPr>
            <p:ph idx="1"/>
          </p:nvPr>
        </p:nvSpPr>
        <p:spPr>
          <a:xfrm>
            <a:off x="457200" y="1447800"/>
            <a:ext cx="8229600" cy="4525963"/>
          </a:xfrm>
        </p:spPr>
        <p:txBody>
          <a:bodyPr>
            <a:normAutofit fontScale="85000" lnSpcReduction="10000"/>
          </a:bodyPr>
          <a:lstStyle/>
          <a:p>
            <a:pPr marL="0" indent="0">
              <a:buNone/>
            </a:pPr>
            <a:r>
              <a:rPr lang="en-US" dirty="0"/>
              <a:t>1. </a:t>
            </a:r>
            <a:r>
              <a:rPr lang="en-US" dirty="0" err="1"/>
              <a:t>Viết</a:t>
            </a:r>
            <a:r>
              <a:rPr lang="en-US" dirty="0"/>
              <a:t> </a:t>
            </a:r>
            <a:r>
              <a:rPr lang="en-US" dirty="0" err="1"/>
              <a:t>một</a:t>
            </a:r>
            <a:r>
              <a:rPr lang="en-US" dirty="0"/>
              <a:t> </a:t>
            </a:r>
            <a:r>
              <a:rPr lang="en-US" dirty="0" err="1"/>
              <a:t>đoạn</a:t>
            </a:r>
            <a:r>
              <a:rPr lang="en-US" dirty="0"/>
              <a:t> </a:t>
            </a:r>
            <a:r>
              <a:rPr lang="en-US" dirty="0" err="1"/>
              <a:t>văn</a:t>
            </a:r>
            <a:r>
              <a:rPr lang="en-US" dirty="0"/>
              <a:t> </a:t>
            </a:r>
            <a:r>
              <a:rPr lang="en-US" dirty="0" err="1"/>
              <a:t>khoảng</a:t>
            </a:r>
            <a:r>
              <a:rPr lang="en-US" dirty="0"/>
              <a:t> 10 – 15 </a:t>
            </a:r>
            <a:r>
              <a:rPr lang="en-US" dirty="0" err="1"/>
              <a:t>câu</a:t>
            </a:r>
            <a:r>
              <a:rPr lang="en-US" dirty="0"/>
              <a:t> </a:t>
            </a:r>
            <a:r>
              <a:rPr lang="en-US" dirty="0" err="1"/>
              <a:t>có</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dấu</a:t>
            </a:r>
            <a:r>
              <a:rPr lang="en-US" dirty="0"/>
              <a:t> </a:t>
            </a:r>
            <a:r>
              <a:rPr lang="en-US" dirty="0" err="1"/>
              <a:t>câu</a:t>
            </a:r>
            <a:r>
              <a:rPr lang="en-US" dirty="0"/>
              <a:t> </a:t>
            </a:r>
            <a:r>
              <a:rPr lang="en-US" dirty="0" err="1"/>
              <a:t>tiếng</a:t>
            </a:r>
            <a:r>
              <a:rPr lang="en-US" dirty="0"/>
              <a:t> </a:t>
            </a:r>
            <a:r>
              <a:rPr lang="en-US" dirty="0" err="1"/>
              <a:t>Việt</a:t>
            </a:r>
            <a:r>
              <a:rPr lang="en-US" dirty="0"/>
              <a:t>.</a:t>
            </a:r>
          </a:p>
          <a:p>
            <a:pPr marL="0" indent="0">
              <a:buNone/>
            </a:pPr>
            <a:r>
              <a:rPr lang="en-US" dirty="0"/>
              <a:t>2. </a:t>
            </a:r>
            <a:r>
              <a:rPr lang="en-US" dirty="0" err="1"/>
              <a:t>Nhận</a:t>
            </a:r>
            <a:r>
              <a:rPr lang="en-US" dirty="0"/>
              <a:t> </a:t>
            </a:r>
            <a:r>
              <a:rPr lang="en-US" dirty="0" err="1"/>
              <a:t>xét</a:t>
            </a:r>
            <a:r>
              <a:rPr lang="en-US" dirty="0"/>
              <a:t> </a:t>
            </a:r>
            <a:r>
              <a:rPr lang="en-US" dirty="0" err="1"/>
              <a:t>việc</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dấu</a:t>
            </a:r>
            <a:r>
              <a:rPr lang="en-US" dirty="0"/>
              <a:t> </a:t>
            </a:r>
            <a:r>
              <a:rPr lang="en-US" dirty="0" err="1"/>
              <a:t>câu</a:t>
            </a:r>
            <a:r>
              <a:rPr lang="en-US" dirty="0"/>
              <a:t> </a:t>
            </a:r>
            <a:r>
              <a:rPr lang="en-US" dirty="0" err="1"/>
              <a:t>trong</a:t>
            </a:r>
            <a:r>
              <a:rPr lang="en-US" dirty="0"/>
              <a:t> </a:t>
            </a:r>
            <a:r>
              <a:rPr lang="en-US" dirty="0" err="1"/>
              <a:t>câu</a:t>
            </a:r>
            <a:r>
              <a:rPr lang="en-US" dirty="0"/>
              <a:t> </a:t>
            </a:r>
            <a:r>
              <a:rPr lang="en-US" dirty="0" err="1"/>
              <a:t>sau</a:t>
            </a:r>
            <a:r>
              <a:rPr lang="en-US" dirty="0"/>
              <a:t>: </a:t>
            </a:r>
          </a:p>
          <a:p>
            <a:pPr marL="0" indent="0">
              <a:buNone/>
            </a:pPr>
            <a:r>
              <a:rPr lang="en-US" dirty="0"/>
              <a:t>           </a:t>
            </a:r>
            <a:r>
              <a:rPr lang="en-US" dirty="0" err="1">
                <a:solidFill>
                  <a:srgbClr val="C00000"/>
                </a:solidFill>
              </a:rPr>
              <a:t>Tự</a:t>
            </a:r>
            <a:r>
              <a:rPr lang="en-US" dirty="0">
                <a:solidFill>
                  <a:srgbClr val="C00000"/>
                </a:solidFill>
              </a:rPr>
              <a:t> </a:t>
            </a:r>
            <a:r>
              <a:rPr lang="en-US" dirty="0" err="1">
                <a:solidFill>
                  <a:srgbClr val="C00000"/>
                </a:solidFill>
              </a:rPr>
              <a:t>hào</a:t>
            </a:r>
            <a:r>
              <a:rPr lang="en-US" dirty="0">
                <a:solidFill>
                  <a:srgbClr val="C00000"/>
                </a:solidFill>
              </a:rPr>
              <a:t> </a:t>
            </a:r>
            <a:r>
              <a:rPr lang="en-US" dirty="0" err="1">
                <a:solidFill>
                  <a:srgbClr val="C00000"/>
                </a:solidFill>
              </a:rPr>
              <a:t>là</a:t>
            </a:r>
            <a:r>
              <a:rPr lang="en-US" dirty="0">
                <a:solidFill>
                  <a:srgbClr val="C00000"/>
                </a:solidFill>
              </a:rPr>
              <a:t> </a:t>
            </a:r>
            <a:r>
              <a:rPr lang="en-US" dirty="0" err="1">
                <a:solidFill>
                  <a:srgbClr val="C00000"/>
                </a:solidFill>
              </a:rPr>
              <a:t>thương</a:t>
            </a:r>
            <a:r>
              <a:rPr lang="en-US" dirty="0">
                <a:solidFill>
                  <a:srgbClr val="C00000"/>
                </a:solidFill>
              </a:rPr>
              <a:t> </a:t>
            </a:r>
            <a:r>
              <a:rPr lang="en-US" dirty="0" err="1">
                <a:solidFill>
                  <a:srgbClr val="C00000"/>
                </a:solidFill>
              </a:rPr>
              <a:t>hiệu</a:t>
            </a:r>
            <a:r>
              <a:rPr lang="en-US" dirty="0">
                <a:solidFill>
                  <a:srgbClr val="C00000"/>
                </a:solidFill>
              </a:rPr>
              <a:t> </a:t>
            </a:r>
            <a:r>
              <a:rPr lang="en-US" dirty="0" err="1">
                <a:solidFill>
                  <a:srgbClr val="C00000"/>
                </a:solidFill>
              </a:rPr>
              <a:t>thời</a:t>
            </a:r>
            <a:r>
              <a:rPr lang="en-US" dirty="0">
                <a:solidFill>
                  <a:srgbClr val="C00000"/>
                </a:solidFill>
              </a:rPr>
              <a:t> </a:t>
            </a:r>
            <a:r>
              <a:rPr lang="en-US" dirty="0" err="1">
                <a:solidFill>
                  <a:srgbClr val="C00000"/>
                </a:solidFill>
              </a:rPr>
              <a:t>trang</a:t>
            </a:r>
            <a:r>
              <a:rPr lang="en-US" dirty="0">
                <a:solidFill>
                  <a:srgbClr val="C00000"/>
                </a:solidFill>
              </a:rPr>
              <a:t> </a:t>
            </a:r>
            <a:r>
              <a:rPr lang="en-US" dirty="0" err="1">
                <a:solidFill>
                  <a:srgbClr val="C00000"/>
                </a:solidFill>
              </a:rPr>
              <a:t>Việt</a:t>
            </a:r>
            <a:r>
              <a:rPr lang="en-US" dirty="0">
                <a:solidFill>
                  <a:srgbClr val="C00000"/>
                </a:solidFill>
              </a:rPr>
              <a:t>. </a:t>
            </a:r>
            <a:r>
              <a:rPr lang="en-US" dirty="0" err="1">
                <a:solidFill>
                  <a:srgbClr val="C00000"/>
                </a:solidFill>
              </a:rPr>
              <a:t>Với</a:t>
            </a:r>
            <a:r>
              <a:rPr lang="en-US" dirty="0">
                <a:solidFill>
                  <a:srgbClr val="C00000"/>
                </a:solidFill>
              </a:rPr>
              <a:t> </a:t>
            </a:r>
            <a:r>
              <a:rPr lang="en-US" dirty="0" err="1">
                <a:solidFill>
                  <a:srgbClr val="C00000"/>
                </a:solidFill>
              </a:rPr>
              <a:t>phong</a:t>
            </a:r>
            <a:r>
              <a:rPr lang="en-US" dirty="0">
                <a:solidFill>
                  <a:srgbClr val="C00000"/>
                </a:solidFill>
              </a:rPr>
              <a:t> </a:t>
            </a:r>
            <a:r>
              <a:rPr lang="en-US" dirty="0" err="1">
                <a:solidFill>
                  <a:srgbClr val="C00000"/>
                </a:solidFill>
              </a:rPr>
              <a:t>cách</a:t>
            </a:r>
            <a:r>
              <a:rPr lang="en-US" dirty="0">
                <a:solidFill>
                  <a:srgbClr val="C00000"/>
                </a:solidFill>
              </a:rPr>
              <a:t> </a:t>
            </a:r>
            <a:r>
              <a:rPr lang="en-US" dirty="0" err="1">
                <a:solidFill>
                  <a:srgbClr val="C00000"/>
                </a:solidFill>
              </a:rPr>
              <a:t>hiện</a:t>
            </a:r>
            <a:r>
              <a:rPr lang="en-US" dirty="0">
                <a:solidFill>
                  <a:srgbClr val="C00000"/>
                </a:solidFill>
              </a:rPr>
              <a:t> </a:t>
            </a:r>
            <a:r>
              <a:rPr lang="en-US" dirty="0" err="1">
                <a:solidFill>
                  <a:srgbClr val="C00000"/>
                </a:solidFill>
              </a:rPr>
              <a:t>đại</a:t>
            </a:r>
            <a:r>
              <a:rPr lang="en-US" dirty="0">
                <a:solidFill>
                  <a:srgbClr val="C00000"/>
                </a:solidFill>
              </a:rPr>
              <a:t>, sang </a:t>
            </a:r>
            <a:r>
              <a:rPr lang="en-US" dirty="0" err="1">
                <a:solidFill>
                  <a:srgbClr val="C00000"/>
                </a:solidFill>
              </a:rPr>
              <a:t>trọng</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cá</a:t>
            </a:r>
            <a:r>
              <a:rPr lang="en-US" dirty="0">
                <a:solidFill>
                  <a:srgbClr val="C00000"/>
                </a:solidFill>
              </a:rPr>
              <a:t> </a:t>
            </a:r>
            <a:r>
              <a:rPr lang="en-US" dirty="0" err="1">
                <a:solidFill>
                  <a:srgbClr val="C00000"/>
                </a:solidFill>
              </a:rPr>
              <a:t>tính</a:t>
            </a:r>
            <a:endParaRPr lang="en-US" dirty="0">
              <a:solidFill>
                <a:srgbClr val="C00000"/>
              </a:solidFill>
            </a:endParaRPr>
          </a:p>
          <a:p>
            <a:pPr marL="0" indent="0">
              <a:buNone/>
            </a:pPr>
            <a:r>
              <a:rPr lang="en-US" dirty="0"/>
              <a:t>3. </a:t>
            </a:r>
            <a:r>
              <a:rPr lang="en-US" dirty="0" err="1"/>
              <a:t>Hãy</a:t>
            </a:r>
            <a:r>
              <a:rPr lang="en-US" dirty="0"/>
              <a:t> </a:t>
            </a:r>
            <a:r>
              <a:rPr lang="en-US" dirty="0" err="1"/>
              <a:t>dùng</a:t>
            </a:r>
            <a:r>
              <a:rPr lang="en-US" dirty="0"/>
              <a:t> </a:t>
            </a:r>
            <a:r>
              <a:rPr lang="en-US" dirty="0" err="1"/>
              <a:t>dấu</a:t>
            </a:r>
            <a:r>
              <a:rPr lang="en-US" dirty="0"/>
              <a:t> </a:t>
            </a:r>
            <a:r>
              <a:rPr lang="en-US" dirty="0" err="1"/>
              <a:t>câu</a:t>
            </a:r>
            <a:r>
              <a:rPr lang="en-US" dirty="0"/>
              <a:t> </a:t>
            </a:r>
            <a:r>
              <a:rPr lang="en-US" dirty="0" err="1"/>
              <a:t>thích</a:t>
            </a:r>
            <a:r>
              <a:rPr lang="en-US" dirty="0"/>
              <a:t> </a:t>
            </a:r>
            <a:r>
              <a:rPr lang="en-US" dirty="0" err="1"/>
              <a:t>hợp</a:t>
            </a:r>
            <a:r>
              <a:rPr lang="en-US" dirty="0"/>
              <a:t> </a:t>
            </a:r>
            <a:r>
              <a:rPr lang="en-US" dirty="0" err="1"/>
              <a:t>cho</a:t>
            </a:r>
            <a:r>
              <a:rPr lang="en-US" dirty="0"/>
              <a:t> </a:t>
            </a:r>
            <a:r>
              <a:rPr lang="en-US" dirty="0" err="1"/>
              <a:t>đoạn</a:t>
            </a:r>
            <a:r>
              <a:rPr lang="en-US" dirty="0"/>
              <a:t> </a:t>
            </a:r>
            <a:r>
              <a:rPr lang="en-US" dirty="0" err="1"/>
              <a:t>văn</a:t>
            </a:r>
            <a:r>
              <a:rPr lang="en-US" dirty="0"/>
              <a:t> </a:t>
            </a:r>
            <a:r>
              <a:rPr lang="en-US" dirty="0" err="1"/>
              <a:t>sau</a:t>
            </a:r>
            <a:r>
              <a:rPr lang="en-US" dirty="0"/>
              <a:t>:</a:t>
            </a:r>
          </a:p>
          <a:p>
            <a:pPr marL="0" indent="0" algn="just">
              <a:buNone/>
            </a:pPr>
            <a:r>
              <a:rPr lang="en-US" dirty="0"/>
              <a:t>	</a:t>
            </a:r>
            <a:r>
              <a:rPr lang="en-US" dirty="0" err="1">
                <a:solidFill>
                  <a:srgbClr val="C00000"/>
                </a:solidFill>
              </a:rPr>
              <a:t>Solokhop</a:t>
            </a:r>
            <a:r>
              <a:rPr lang="en-US" dirty="0">
                <a:solidFill>
                  <a:srgbClr val="C00000"/>
                </a:solidFill>
              </a:rPr>
              <a:t> </a:t>
            </a:r>
            <a:r>
              <a:rPr lang="en-US" dirty="0" err="1">
                <a:solidFill>
                  <a:srgbClr val="C00000"/>
                </a:solidFill>
              </a:rPr>
              <a:t>là</a:t>
            </a:r>
            <a:r>
              <a:rPr lang="en-US" dirty="0">
                <a:solidFill>
                  <a:srgbClr val="C00000"/>
                </a:solidFill>
              </a:rPr>
              <a:t> </a:t>
            </a:r>
            <a:r>
              <a:rPr lang="en-US" dirty="0" err="1">
                <a:solidFill>
                  <a:srgbClr val="C00000"/>
                </a:solidFill>
              </a:rPr>
              <a:t>nhà</a:t>
            </a:r>
            <a:r>
              <a:rPr lang="en-US" dirty="0">
                <a:solidFill>
                  <a:srgbClr val="C00000"/>
                </a:solidFill>
              </a:rPr>
              <a:t> </a:t>
            </a:r>
            <a:r>
              <a:rPr lang="en-US" dirty="0" err="1">
                <a:solidFill>
                  <a:srgbClr val="C00000"/>
                </a:solidFill>
              </a:rPr>
              <a:t>văn</a:t>
            </a:r>
            <a:r>
              <a:rPr lang="en-US" dirty="0">
                <a:solidFill>
                  <a:srgbClr val="C00000"/>
                </a:solidFill>
              </a:rPr>
              <a:t> </a:t>
            </a:r>
            <a:r>
              <a:rPr lang="en-US" dirty="0" err="1">
                <a:solidFill>
                  <a:srgbClr val="C00000"/>
                </a:solidFill>
              </a:rPr>
              <a:t>lỗi</a:t>
            </a:r>
            <a:r>
              <a:rPr lang="en-US" dirty="0">
                <a:solidFill>
                  <a:srgbClr val="C00000"/>
                </a:solidFill>
              </a:rPr>
              <a:t> </a:t>
            </a:r>
            <a:r>
              <a:rPr lang="en-US" dirty="0" err="1">
                <a:solidFill>
                  <a:srgbClr val="C00000"/>
                </a:solidFill>
              </a:rPr>
              <a:t>lạc</a:t>
            </a:r>
            <a:r>
              <a:rPr lang="en-US" dirty="0">
                <a:solidFill>
                  <a:srgbClr val="C00000"/>
                </a:solidFill>
              </a:rPr>
              <a:t> </a:t>
            </a:r>
            <a:r>
              <a:rPr lang="en-US" dirty="0" err="1">
                <a:solidFill>
                  <a:srgbClr val="C00000"/>
                </a:solidFill>
              </a:rPr>
              <a:t>ông</a:t>
            </a:r>
            <a:r>
              <a:rPr lang="en-US" dirty="0">
                <a:solidFill>
                  <a:srgbClr val="C00000"/>
                </a:solidFill>
              </a:rPr>
              <a:t> </a:t>
            </a:r>
            <a:r>
              <a:rPr lang="en-US" dirty="0" err="1">
                <a:solidFill>
                  <a:srgbClr val="C00000"/>
                </a:solidFill>
              </a:rPr>
              <a:t>được</a:t>
            </a:r>
            <a:r>
              <a:rPr lang="en-US" dirty="0">
                <a:solidFill>
                  <a:srgbClr val="C00000"/>
                </a:solidFill>
              </a:rPr>
              <a:t> </a:t>
            </a:r>
            <a:r>
              <a:rPr lang="en-US" dirty="0" err="1">
                <a:solidFill>
                  <a:srgbClr val="C00000"/>
                </a:solidFill>
              </a:rPr>
              <a:t>nhận</a:t>
            </a:r>
            <a:r>
              <a:rPr lang="en-US" dirty="0">
                <a:solidFill>
                  <a:srgbClr val="C00000"/>
                </a:solidFill>
              </a:rPr>
              <a:t> </a:t>
            </a:r>
            <a:r>
              <a:rPr lang="en-US" dirty="0" err="1">
                <a:solidFill>
                  <a:srgbClr val="C00000"/>
                </a:solidFill>
              </a:rPr>
              <a:t>giải</a:t>
            </a:r>
            <a:r>
              <a:rPr lang="en-US" dirty="0">
                <a:solidFill>
                  <a:srgbClr val="C00000"/>
                </a:solidFill>
              </a:rPr>
              <a:t> </a:t>
            </a:r>
            <a:r>
              <a:rPr lang="en-US">
                <a:solidFill>
                  <a:srgbClr val="C00000"/>
                </a:solidFill>
              </a:rPr>
              <a:t>Noben</a:t>
            </a:r>
            <a:r>
              <a:rPr lang="en-US" dirty="0">
                <a:solidFill>
                  <a:srgbClr val="C00000"/>
                </a:solidFill>
              </a:rPr>
              <a:t> </a:t>
            </a:r>
            <a:r>
              <a:rPr lang="en-US" dirty="0" err="1">
                <a:solidFill>
                  <a:srgbClr val="C00000"/>
                </a:solidFill>
              </a:rPr>
              <a:t>về</a:t>
            </a:r>
            <a:r>
              <a:rPr lang="en-US" dirty="0">
                <a:solidFill>
                  <a:srgbClr val="C00000"/>
                </a:solidFill>
              </a:rPr>
              <a:t> </a:t>
            </a:r>
            <a:r>
              <a:rPr lang="en-US" dirty="0" err="1">
                <a:solidFill>
                  <a:srgbClr val="C00000"/>
                </a:solidFill>
              </a:rPr>
              <a:t>văn</a:t>
            </a:r>
            <a:r>
              <a:rPr lang="en-US" dirty="0">
                <a:solidFill>
                  <a:srgbClr val="C00000"/>
                </a:solidFill>
              </a:rPr>
              <a:t> </a:t>
            </a:r>
            <a:r>
              <a:rPr lang="en-US" dirty="0" err="1">
                <a:solidFill>
                  <a:srgbClr val="C00000"/>
                </a:solidFill>
              </a:rPr>
              <a:t>học</a:t>
            </a:r>
            <a:r>
              <a:rPr lang="en-US" dirty="0">
                <a:solidFill>
                  <a:srgbClr val="C00000"/>
                </a:solidFill>
              </a:rPr>
              <a:t> </a:t>
            </a:r>
            <a:r>
              <a:rPr lang="en-US" dirty="0" err="1">
                <a:solidFill>
                  <a:srgbClr val="C00000"/>
                </a:solidFill>
              </a:rPr>
              <a:t>năm</a:t>
            </a:r>
            <a:r>
              <a:rPr lang="en-US" dirty="0">
                <a:solidFill>
                  <a:srgbClr val="C00000"/>
                </a:solidFill>
              </a:rPr>
              <a:t> 1965 </a:t>
            </a:r>
            <a:r>
              <a:rPr lang="en-US" dirty="0" err="1">
                <a:solidFill>
                  <a:srgbClr val="C00000"/>
                </a:solidFill>
              </a:rPr>
              <a:t>ông</a:t>
            </a:r>
            <a:r>
              <a:rPr lang="en-US" dirty="0">
                <a:solidFill>
                  <a:srgbClr val="C00000"/>
                </a:solidFill>
              </a:rPr>
              <a:t> </a:t>
            </a:r>
            <a:r>
              <a:rPr lang="en-US" dirty="0" err="1">
                <a:solidFill>
                  <a:srgbClr val="C00000"/>
                </a:solidFill>
              </a:rPr>
              <a:t>sinh</a:t>
            </a:r>
            <a:r>
              <a:rPr lang="en-US" dirty="0">
                <a:solidFill>
                  <a:srgbClr val="C00000"/>
                </a:solidFill>
              </a:rPr>
              <a:t> </a:t>
            </a:r>
            <a:r>
              <a:rPr lang="en-US" dirty="0" err="1">
                <a:solidFill>
                  <a:srgbClr val="C00000"/>
                </a:solidFill>
              </a:rPr>
              <a:t>tại</a:t>
            </a:r>
            <a:r>
              <a:rPr lang="en-US" dirty="0">
                <a:solidFill>
                  <a:srgbClr val="C00000"/>
                </a:solidFill>
              </a:rPr>
              <a:t> </a:t>
            </a:r>
            <a:r>
              <a:rPr lang="en-US" dirty="0" err="1">
                <a:solidFill>
                  <a:srgbClr val="C00000"/>
                </a:solidFill>
              </a:rPr>
              <a:t>một</a:t>
            </a:r>
            <a:r>
              <a:rPr lang="en-US" dirty="0">
                <a:solidFill>
                  <a:srgbClr val="C00000"/>
                </a:solidFill>
              </a:rPr>
              <a:t> </a:t>
            </a:r>
            <a:r>
              <a:rPr lang="en-US" dirty="0" err="1">
                <a:solidFill>
                  <a:srgbClr val="C00000"/>
                </a:solidFill>
              </a:rPr>
              <a:t>thị</a:t>
            </a:r>
            <a:r>
              <a:rPr lang="en-US" dirty="0">
                <a:solidFill>
                  <a:srgbClr val="C00000"/>
                </a:solidFill>
              </a:rPr>
              <a:t> </a:t>
            </a:r>
            <a:r>
              <a:rPr lang="en-US" dirty="0" err="1">
                <a:solidFill>
                  <a:srgbClr val="C00000"/>
                </a:solidFill>
              </a:rPr>
              <a:t>trấn</a:t>
            </a:r>
            <a:r>
              <a:rPr lang="en-US" dirty="0">
                <a:solidFill>
                  <a:srgbClr val="C00000"/>
                </a:solidFill>
              </a:rPr>
              <a:t> </a:t>
            </a:r>
            <a:r>
              <a:rPr lang="en-US" dirty="0" err="1">
                <a:solidFill>
                  <a:srgbClr val="C00000"/>
                </a:solidFill>
              </a:rPr>
              <a:t>thuộc</a:t>
            </a:r>
            <a:r>
              <a:rPr lang="en-US" dirty="0">
                <a:solidFill>
                  <a:srgbClr val="C00000"/>
                </a:solidFill>
              </a:rPr>
              <a:t> </a:t>
            </a:r>
            <a:r>
              <a:rPr lang="en-US" dirty="0" err="1">
                <a:solidFill>
                  <a:srgbClr val="C00000"/>
                </a:solidFill>
              </a:rPr>
              <a:t>tỉnh</a:t>
            </a:r>
            <a:r>
              <a:rPr lang="en-US" dirty="0">
                <a:solidFill>
                  <a:srgbClr val="C00000"/>
                </a:solidFill>
              </a:rPr>
              <a:t> </a:t>
            </a:r>
            <a:r>
              <a:rPr lang="en-US" dirty="0" err="1">
                <a:solidFill>
                  <a:srgbClr val="C00000"/>
                </a:solidFill>
              </a:rPr>
              <a:t>Roxtop</a:t>
            </a:r>
            <a:r>
              <a:rPr lang="en-US" dirty="0">
                <a:solidFill>
                  <a:srgbClr val="C00000"/>
                </a:solidFill>
              </a:rPr>
              <a:t> </a:t>
            </a:r>
            <a:r>
              <a:rPr lang="en-US" dirty="0" err="1">
                <a:solidFill>
                  <a:srgbClr val="C00000"/>
                </a:solidFill>
              </a:rPr>
              <a:t>trên</a:t>
            </a:r>
            <a:r>
              <a:rPr lang="en-US" dirty="0">
                <a:solidFill>
                  <a:srgbClr val="C00000"/>
                </a:solidFill>
              </a:rPr>
              <a:t> </a:t>
            </a:r>
            <a:r>
              <a:rPr lang="en-US" dirty="0" err="1">
                <a:solidFill>
                  <a:srgbClr val="C00000"/>
                </a:solidFill>
              </a:rPr>
              <a:t>thảo</a:t>
            </a:r>
            <a:r>
              <a:rPr lang="en-US" dirty="0">
                <a:solidFill>
                  <a:srgbClr val="C00000"/>
                </a:solidFill>
              </a:rPr>
              <a:t> </a:t>
            </a:r>
            <a:r>
              <a:rPr lang="en-US" dirty="0" err="1">
                <a:solidFill>
                  <a:srgbClr val="C00000"/>
                </a:solidFill>
              </a:rPr>
              <a:t>nguyên</a:t>
            </a:r>
            <a:r>
              <a:rPr lang="en-US" dirty="0">
                <a:solidFill>
                  <a:srgbClr val="C00000"/>
                </a:solidFill>
              </a:rPr>
              <a:t> </a:t>
            </a:r>
            <a:r>
              <a:rPr lang="en-US" dirty="0" err="1">
                <a:solidFill>
                  <a:srgbClr val="C00000"/>
                </a:solidFill>
              </a:rPr>
              <a:t>sông</a:t>
            </a:r>
            <a:r>
              <a:rPr lang="en-US" dirty="0">
                <a:solidFill>
                  <a:srgbClr val="C00000"/>
                </a:solidFill>
              </a:rPr>
              <a:t> </a:t>
            </a:r>
            <a:r>
              <a:rPr lang="en-US" dirty="0" err="1">
                <a:solidFill>
                  <a:srgbClr val="C00000"/>
                </a:solidFill>
              </a:rPr>
              <a:t>Đông</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vùng</a:t>
            </a:r>
            <a:r>
              <a:rPr lang="en-US" dirty="0">
                <a:solidFill>
                  <a:srgbClr val="C00000"/>
                </a:solidFill>
              </a:rPr>
              <a:t> </a:t>
            </a:r>
            <a:r>
              <a:rPr lang="en-US" dirty="0" err="1">
                <a:solidFill>
                  <a:srgbClr val="C00000"/>
                </a:solidFill>
              </a:rPr>
              <a:t>thảo</a:t>
            </a:r>
            <a:r>
              <a:rPr lang="en-US" dirty="0">
                <a:solidFill>
                  <a:srgbClr val="C00000"/>
                </a:solidFill>
              </a:rPr>
              <a:t> </a:t>
            </a:r>
            <a:r>
              <a:rPr lang="en-US" dirty="0" err="1">
                <a:solidFill>
                  <a:srgbClr val="C00000"/>
                </a:solidFill>
              </a:rPr>
              <a:t>nguyên</a:t>
            </a:r>
            <a:r>
              <a:rPr lang="en-US" dirty="0">
                <a:solidFill>
                  <a:srgbClr val="C00000"/>
                </a:solidFill>
              </a:rPr>
              <a:t> </a:t>
            </a:r>
            <a:r>
              <a:rPr lang="en-US" dirty="0" err="1">
                <a:solidFill>
                  <a:srgbClr val="C00000"/>
                </a:solidFill>
              </a:rPr>
              <a:t>của</a:t>
            </a:r>
            <a:r>
              <a:rPr lang="en-US" dirty="0">
                <a:solidFill>
                  <a:srgbClr val="C00000"/>
                </a:solidFill>
              </a:rPr>
              <a:t> </a:t>
            </a:r>
            <a:r>
              <a:rPr lang="en-US" dirty="0" err="1">
                <a:solidFill>
                  <a:srgbClr val="C00000"/>
                </a:solidFill>
              </a:rPr>
              <a:t>sông</a:t>
            </a:r>
            <a:r>
              <a:rPr lang="en-US" dirty="0">
                <a:solidFill>
                  <a:srgbClr val="C00000"/>
                </a:solidFill>
              </a:rPr>
              <a:t> </a:t>
            </a:r>
            <a:r>
              <a:rPr lang="en-US" dirty="0" err="1">
                <a:solidFill>
                  <a:srgbClr val="C00000"/>
                </a:solidFill>
              </a:rPr>
              <a:t>Đông</a:t>
            </a:r>
            <a:r>
              <a:rPr lang="en-US" dirty="0">
                <a:solidFill>
                  <a:srgbClr val="C00000"/>
                </a:solidFill>
              </a:rPr>
              <a:t> </a:t>
            </a:r>
            <a:r>
              <a:rPr lang="en-US" dirty="0" err="1">
                <a:solidFill>
                  <a:srgbClr val="C00000"/>
                </a:solidFill>
              </a:rPr>
              <a:t>là</a:t>
            </a:r>
            <a:r>
              <a:rPr lang="en-US" dirty="0">
                <a:solidFill>
                  <a:srgbClr val="C00000"/>
                </a:solidFill>
              </a:rPr>
              <a:t> </a:t>
            </a:r>
            <a:r>
              <a:rPr lang="en-US" dirty="0" err="1">
                <a:solidFill>
                  <a:srgbClr val="C00000"/>
                </a:solidFill>
              </a:rPr>
              <a:t>nơi</a:t>
            </a:r>
            <a:r>
              <a:rPr lang="en-US" dirty="0">
                <a:solidFill>
                  <a:srgbClr val="C00000"/>
                </a:solidFill>
              </a:rPr>
              <a:t> </a:t>
            </a:r>
            <a:r>
              <a:rPr lang="en-US" dirty="0" err="1">
                <a:solidFill>
                  <a:srgbClr val="C00000"/>
                </a:solidFill>
              </a:rPr>
              <a:t>khơi</a:t>
            </a:r>
            <a:r>
              <a:rPr lang="en-US" dirty="0">
                <a:solidFill>
                  <a:srgbClr val="C00000"/>
                </a:solidFill>
              </a:rPr>
              <a:t> </a:t>
            </a:r>
            <a:r>
              <a:rPr lang="en-US" dirty="0" err="1">
                <a:solidFill>
                  <a:srgbClr val="C00000"/>
                </a:solidFill>
              </a:rPr>
              <a:t>gợi</a:t>
            </a:r>
            <a:r>
              <a:rPr lang="en-US" dirty="0">
                <a:solidFill>
                  <a:srgbClr val="C00000"/>
                </a:solidFill>
              </a:rPr>
              <a:t> </a:t>
            </a:r>
            <a:r>
              <a:rPr lang="en-US" dirty="0" err="1">
                <a:solidFill>
                  <a:srgbClr val="C00000"/>
                </a:solidFill>
              </a:rPr>
              <a:t>bao</a:t>
            </a:r>
            <a:r>
              <a:rPr lang="en-US" dirty="0">
                <a:solidFill>
                  <a:srgbClr val="C00000"/>
                </a:solidFill>
              </a:rPr>
              <a:t> </a:t>
            </a:r>
            <a:r>
              <a:rPr lang="en-US" dirty="0" err="1">
                <a:solidFill>
                  <a:srgbClr val="C00000"/>
                </a:solidFill>
              </a:rPr>
              <a:t>cảm</a:t>
            </a:r>
            <a:r>
              <a:rPr lang="en-US" dirty="0">
                <a:solidFill>
                  <a:srgbClr val="C00000"/>
                </a:solidFill>
              </a:rPr>
              <a:t> </a:t>
            </a:r>
            <a:r>
              <a:rPr lang="en-US" dirty="0" err="1">
                <a:solidFill>
                  <a:srgbClr val="C00000"/>
                </a:solidFill>
              </a:rPr>
              <a:t>hứng</a:t>
            </a:r>
            <a:r>
              <a:rPr lang="en-US" dirty="0">
                <a:solidFill>
                  <a:srgbClr val="C00000"/>
                </a:solidFill>
              </a:rPr>
              <a:t> </a:t>
            </a:r>
            <a:r>
              <a:rPr lang="en-US" dirty="0" err="1">
                <a:solidFill>
                  <a:srgbClr val="C00000"/>
                </a:solidFill>
              </a:rPr>
              <a:t>để</a:t>
            </a:r>
            <a:r>
              <a:rPr lang="en-US" dirty="0">
                <a:solidFill>
                  <a:srgbClr val="C00000"/>
                </a:solidFill>
              </a:rPr>
              <a:t> </a:t>
            </a:r>
            <a:r>
              <a:rPr lang="en-US" dirty="0" err="1">
                <a:solidFill>
                  <a:srgbClr val="C00000"/>
                </a:solidFill>
              </a:rPr>
              <a:t>ông</a:t>
            </a:r>
            <a:r>
              <a:rPr lang="en-US" dirty="0">
                <a:solidFill>
                  <a:srgbClr val="C00000"/>
                </a:solidFill>
              </a:rPr>
              <a:t> </a:t>
            </a:r>
            <a:r>
              <a:rPr lang="en-US" dirty="0" err="1">
                <a:solidFill>
                  <a:srgbClr val="C00000"/>
                </a:solidFill>
              </a:rPr>
              <a:t>viết</a:t>
            </a:r>
            <a:r>
              <a:rPr lang="en-US" dirty="0">
                <a:solidFill>
                  <a:srgbClr val="C00000"/>
                </a:solidFill>
              </a:rPr>
              <a:t> </a:t>
            </a:r>
            <a:r>
              <a:rPr lang="en-US" dirty="0" err="1">
                <a:solidFill>
                  <a:srgbClr val="C00000"/>
                </a:solidFill>
              </a:rPr>
              <a:t>những</a:t>
            </a:r>
            <a:r>
              <a:rPr lang="en-US" dirty="0">
                <a:solidFill>
                  <a:srgbClr val="C00000"/>
                </a:solidFill>
              </a:rPr>
              <a:t> </a:t>
            </a:r>
            <a:r>
              <a:rPr lang="en-US" dirty="0" err="1">
                <a:solidFill>
                  <a:srgbClr val="C00000"/>
                </a:solidFill>
              </a:rPr>
              <a:t>tác</a:t>
            </a:r>
            <a:r>
              <a:rPr lang="en-US" dirty="0">
                <a:solidFill>
                  <a:srgbClr val="C00000"/>
                </a:solidFill>
              </a:rPr>
              <a:t> </a:t>
            </a:r>
            <a:r>
              <a:rPr lang="en-US" dirty="0" err="1">
                <a:solidFill>
                  <a:srgbClr val="C00000"/>
                </a:solidFill>
              </a:rPr>
              <a:t>phẩm</a:t>
            </a:r>
            <a:r>
              <a:rPr lang="en-US" dirty="0">
                <a:solidFill>
                  <a:srgbClr val="C00000"/>
                </a:solidFill>
              </a:rPr>
              <a:t> </a:t>
            </a:r>
            <a:r>
              <a:rPr lang="en-US" dirty="0" err="1">
                <a:solidFill>
                  <a:srgbClr val="C00000"/>
                </a:solidFill>
              </a:rPr>
              <a:t>bất</a:t>
            </a:r>
            <a:r>
              <a:rPr lang="en-US" dirty="0">
                <a:solidFill>
                  <a:srgbClr val="C00000"/>
                </a:solidFill>
              </a:rPr>
              <a:t> </a:t>
            </a:r>
            <a:r>
              <a:rPr lang="en-US" dirty="0" err="1">
                <a:solidFill>
                  <a:srgbClr val="C00000"/>
                </a:solidFill>
              </a:rPr>
              <a:t>hủ</a:t>
            </a:r>
            <a:endParaRPr lang="en-US" dirty="0">
              <a:solidFill>
                <a:srgbClr val="C00000"/>
              </a:solidFill>
            </a:endParaRPr>
          </a:p>
        </p:txBody>
      </p:sp>
    </p:spTree>
    <p:extLst>
      <p:ext uri="{BB962C8B-B14F-4D97-AF65-F5344CB8AC3E}">
        <p14:creationId xmlns:p14="http://schemas.microsoft.com/office/powerpoint/2010/main" val="327944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b="1" dirty="0"/>
            </a:br>
            <a:br>
              <a:rPr lang="nl-NL" b="1" dirty="0"/>
            </a:br>
            <a:r>
              <a:rPr lang="nl-NL" sz="3700" b="1" dirty="0">
                <a:solidFill>
                  <a:srgbClr val="C00000"/>
                </a:solidFill>
              </a:rPr>
              <a:t>Bài 2. Âm tiết tiếng Việt</a:t>
            </a:r>
            <a:br>
              <a:rPr lang="en-US" sz="3700" b="1" dirty="0">
                <a:solidFill>
                  <a:srgbClr val="FF0000"/>
                </a:solidFill>
              </a:rPr>
            </a:br>
            <a:r>
              <a:rPr lang="nl-NL" dirty="0"/>
              <a:t> </a:t>
            </a:r>
            <a:br>
              <a:rPr lang="en-US" dirty="0"/>
            </a:br>
            <a:endParaRPr lang="en-US" b="1" dirty="0"/>
          </a:p>
        </p:txBody>
      </p:sp>
      <p:sp>
        <p:nvSpPr>
          <p:cNvPr id="3" name="Content Placeholder 2"/>
          <p:cNvSpPr>
            <a:spLocks noGrp="1"/>
          </p:cNvSpPr>
          <p:nvPr>
            <p:ph idx="1"/>
          </p:nvPr>
        </p:nvSpPr>
        <p:spPr/>
        <p:txBody>
          <a:bodyPr/>
          <a:lstStyle/>
          <a:p>
            <a:pPr marL="0" indent="0">
              <a:buNone/>
            </a:pPr>
            <a:r>
              <a:rPr lang="en-US" dirty="0"/>
              <a:t>		</a:t>
            </a:r>
            <a:r>
              <a:rPr lang="en-US" b="1" dirty="0" err="1">
                <a:solidFill>
                  <a:srgbClr val="C00000"/>
                </a:solidFill>
              </a:rPr>
              <a:t>Hoạt</a:t>
            </a:r>
            <a:r>
              <a:rPr lang="en-US" b="1" dirty="0">
                <a:solidFill>
                  <a:srgbClr val="C00000"/>
                </a:solidFill>
              </a:rPr>
              <a:t> </a:t>
            </a:r>
            <a:r>
              <a:rPr lang="en-US" b="1" dirty="0" err="1">
                <a:solidFill>
                  <a:srgbClr val="C00000"/>
                </a:solidFill>
              </a:rPr>
              <a:t>động</a:t>
            </a:r>
            <a:r>
              <a:rPr lang="en-US" b="1" dirty="0">
                <a:solidFill>
                  <a:srgbClr val="C00000"/>
                </a:solidFill>
              </a:rPr>
              <a:t> </a:t>
            </a:r>
            <a:r>
              <a:rPr lang="en-US" b="1" dirty="0" err="1">
                <a:solidFill>
                  <a:srgbClr val="C00000"/>
                </a:solidFill>
              </a:rPr>
              <a:t>của</a:t>
            </a:r>
            <a:r>
              <a:rPr lang="en-US" b="1" dirty="0">
                <a:solidFill>
                  <a:srgbClr val="C00000"/>
                </a:solidFill>
              </a:rPr>
              <a:t> </a:t>
            </a:r>
            <a:r>
              <a:rPr lang="en-US" b="1" dirty="0" err="1">
                <a:solidFill>
                  <a:srgbClr val="C00000"/>
                </a:solidFill>
              </a:rPr>
              <a:t>sinh</a:t>
            </a:r>
            <a:r>
              <a:rPr lang="en-US" b="1" dirty="0">
                <a:solidFill>
                  <a:srgbClr val="C00000"/>
                </a:solidFill>
              </a:rPr>
              <a:t> </a:t>
            </a:r>
            <a:r>
              <a:rPr lang="en-US" b="1" dirty="0" err="1">
                <a:solidFill>
                  <a:srgbClr val="C00000"/>
                </a:solidFill>
              </a:rPr>
              <a:t>viên</a:t>
            </a:r>
            <a:r>
              <a:rPr lang="en-US" dirty="0"/>
              <a:t>:</a:t>
            </a:r>
          </a:p>
          <a:p>
            <a:pPr>
              <a:buFontTx/>
              <a:buChar char="-"/>
            </a:pPr>
            <a:r>
              <a:rPr lang="en-US" dirty="0" err="1"/>
              <a:t>Nêu</a:t>
            </a:r>
            <a:r>
              <a:rPr lang="en-US" dirty="0"/>
              <a:t> </a:t>
            </a:r>
            <a:r>
              <a:rPr lang="en-US" dirty="0" err="1"/>
              <a:t>khái</a:t>
            </a:r>
            <a:r>
              <a:rPr lang="en-US" dirty="0"/>
              <a:t> </a:t>
            </a:r>
            <a:r>
              <a:rPr lang="en-US" dirty="0" err="1"/>
              <a:t>niệm</a:t>
            </a:r>
            <a:r>
              <a:rPr lang="en-US" dirty="0"/>
              <a:t> </a:t>
            </a:r>
            <a:r>
              <a:rPr lang="en-US" dirty="0" err="1"/>
              <a:t>âm</a:t>
            </a:r>
            <a:r>
              <a:rPr lang="en-US" dirty="0"/>
              <a:t> </a:t>
            </a:r>
            <a:r>
              <a:rPr lang="en-US" dirty="0" err="1"/>
              <a:t>tiết</a:t>
            </a:r>
            <a:r>
              <a:rPr lang="en-US" dirty="0"/>
              <a:t>? </a:t>
            </a:r>
            <a:r>
              <a:rPr lang="en-US" dirty="0" err="1"/>
              <a:t>Lấy</a:t>
            </a:r>
            <a:r>
              <a:rPr lang="en-US" dirty="0"/>
              <a:t> </a:t>
            </a:r>
            <a:r>
              <a:rPr lang="en-US" dirty="0" err="1"/>
              <a:t>ví</a:t>
            </a:r>
            <a:r>
              <a:rPr lang="en-US" dirty="0"/>
              <a:t> </a:t>
            </a:r>
            <a:r>
              <a:rPr lang="en-US" dirty="0" err="1"/>
              <a:t>dụ</a:t>
            </a:r>
            <a:r>
              <a:rPr lang="en-US" dirty="0"/>
              <a:t> minh </a:t>
            </a:r>
            <a:r>
              <a:rPr lang="en-US" dirty="0" err="1"/>
              <a:t>họa</a:t>
            </a:r>
            <a:r>
              <a:rPr lang="en-US" dirty="0"/>
              <a:t>.</a:t>
            </a:r>
          </a:p>
          <a:p>
            <a:pPr>
              <a:buFontTx/>
              <a:buChar char="-"/>
            </a:pPr>
            <a:r>
              <a:rPr lang="en-US" dirty="0" err="1"/>
              <a:t>Phân</a:t>
            </a:r>
            <a:r>
              <a:rPr lang="en-US" dirty="0"/>
              <a:t> </a:t>
            </a:r>
            <a:r>
              <a:rPr lang="en-US" dirty="0" err="1"/>
              <a:t>tích</a:t>
            </a:r>
            <a:r>
              <a:rPr lang="en-US" dirty="0"/>
              <a:t> </a:t>
            </a:r>
            <a:r>
              <a:rPr lang="en-US" dirty="0" err="1"/>
              <a:t>đặc</a:t>
            </a:r>
            <a:r>
              <a:rPr lang="en-US" dirty="0"/>
              <a:t> </a:t>
            </a:r>
            <a:r>
              <a:rPr lang="en-US" dirty="0" err="1"/>
              <a:t>điểm</a:t>
            </a:r>
            <a:r>
              <a:rPr lang="en-US" dirty="0"/>
              <a:t> </a:t>
            </a:r>
            <a:r>
              <a:rPr lang="en-US" dirty="0" err="1"/>
              <a:t>âm</a:t>
            </a:r>
            <a:r>
              <a:rPr lang="en-US" dirty="0"/>
              <a:t> </a:t>
            </a:r>
            <a:r>
              <a:rPr lang="en-US" dirty="0" err="1"/>
              <a:t>tiết</a:t>
            </a:r>
            <a:r>
              <a:rPr lang="en-US" dirty="0"/>
              <a:t> </a:t>
            </a:r>
            <a:r>
              <a:rPr lang="en-US" dirty="0" err="1"/>
              <a:t>tiếng</a:t>
            </a:r>
            <a:r>
              <a:rPr lang="en-US" dirty="0"/>
              <a:t> </a:t>
            </a:r>
            <a:r>
              <a:rPr lang="en-US" dirty="0" err="1"/>
              <a:t>Việt</a:t>
            </a:r>
            <a:r>
              <a:rPr lang="en-US" dirty="0"/>
              <a:t>. </a:t>
            </a:r>
            <a:r>
              <a:rPr lang="en-US" dirty="0" err="1"/>
              <a:t>Lấy</a:t>
            </a:r>
            <a:r>
              <a:rPr lang="en-US" dirty="0"/>
              <a:t> </a:t>
            </a:r>
            <a:r>
              <a:rPr lang="en-US" dirty="0" err="1"/>
              <a:t>ví</a:t>
            </a:r>
            <a:r>
              <a:rPr lang="en-US" dirty="0"/>
              <a:t> </a:t>
            </a:r>
            <a:r>
              <a:rPr lang="en-US" dirty="0" err="1"/>
              <a:t>dụ</a:t>
            </a:r>
            <a:r>
              <a:rPr lang="en-US" dirty="0"/>
              <a:t> minh </a:t>
            </a:r>
            <a:r>
              <a:rPr lang="en-US" dirty="0" err="1"/>
              <a:t>họa</a:t>
            </a:r>
            <a:r>
              <a:rPr lang="en-US" dirty="0"/>
              <a:t>.</a:t>
            </a:r>
          </a:p>
          <a:p>
            <a:pPr>
              <a:buFontTx/>
              <a:buChar char="-"/>
            </a:pPr>
            <a:r>
              <a:rPr lang="en-US" dirty="0"/>
              <a:t> </a:t>
            </a:r>
            <a:r>
              <a:rPr lang="en-US" dirty="0" err="1"/>
              <a:t>Trình</a:t>
            </a:r>
            <a:r>
              <a:rPr lang="en-US" dirty="0"/>
              <a:t> </a:t>
            </a:r>
            <a:r>
              <a:rPr lang="en-US" dirty="0" err="1"/>
              <a:t>bày</a:t>
            </a:r>
            <a:r>
              <a:rPr lang="en-US" dirty="0"/>
              <a:t> </a:t>
            </a:r>
            <a:r>
              <a:rPr lang="en-US" dirty="0" err="1"/>
              <a:t>cấu</a:t>
            </a:r>
            <a:r>
              <a:rPr lang="en-US" dirty="0"/>
              <a:t> </a:t>
            </a:r>
            <a:r>
              <a:rPr lang="en-US" dirty="0" err="1"/>
              <a:t>trúc</a:t>
            </a:r>
            <a:r>
              <a:rPr lang="en-US" dirty="0"/>
              <a:t> </a:t>
            </a:r>
            <a:r>
              <a:rPr lang="en-US" dirty="0" err="1"/>
              <a:t>âm</a:t>
            </a:r>
            <a:r>
              <a:rPr lang="en-US" dirty="0"/>
              <a:t> </a:t>
            </a:r>
            <a:r>
              <a:rPr lang="en-US" dirty="0" err="1"/>
              <a:t>tiết</a:t>
            </a:r>
            <a:r>
              <a:rPr lang="en-US" dirty="0"/>
              <a:t> </a:t>
            </a:r>
            <a:r>
              <a:rPr lang="en-US" dirty="0" err="1"/>
              <a:t>tiếng</a:t>
            </a:r>
            <a:r>
              <a:rPr lang="en-US" dirty="0"/>
              <a:t> </a:t>
            </a:r>
            <a:r>
              <a:rPr lang="en-US" dirty="0" err="1"/>
              <a:t>Việt</a:t>
            </a:r>
            <a:r>
              <a:rPr lang="en-US" dirty="0"/>
              <a:t>.</a:t>
            </a:r>
          </a:p>
          <a:p>
            <a:pPr>
              <a:buFontTx/>
              <a:buChar char="-"/>
            </a:pPr>
            <a:r>
              <a:rPr lang="en-US" dirty="0" err="1"/>
              <a:t>Phân</a:t>
            </a:r>
            <a:r>
              <a:rPr lang="en-US" dirty="0"/>
              <a:t> </a:t>
            </a:r>
            <a:r>
              <a:rPr lang="en-US" dirty="0" err="1"/>
              <a:t>loại</a:t>
            </a:r>
            <a:r>
              <a:rPr lang="en-US" dirty="0"/>
              <a:t> </a:t>
            </a:r>
            <a:r>
              <a:rPr lang="en-US" dirty="0" err="1"/>
              <a:t>cấu</a:t>
            </a:r>
            <a:r>
              <a:rPr lang="en-US" dirty="0"/>
              <a:t> </a:t>
            </a:r>
            <a:r>
              <a:rPr lang="en-US" dirty="0" err="1"/>
              <a:t>trúc</a:t>
            </a:r>
            <a:r>
              <a:rPr lang="en-US" dirty="0"/>
              <a:t> </a:t>
            </a:r>
            <a:r>
              <a:rPr lang="en-US" dirty="0" err="1"/>
              <a:t>âm</a:t>
            </a:r>
            <a:r>
              <a:rPr lang="en-US" dirty="0"/>
              <a:t> </a:t>
            </a:r>
            <a:r>
              <a:rPr lang="en-US" dirty="0" err="1"/>
              <a:t>tiết</a:t>
            </a:r>
            <a:r>
              <a:rPr lang="en-US" dirty="0"/>
              <a:t> </a:t>
            </a:r>
            <a:r>
              <a:rPr lang="en-US" dirty="0" err="1"/>
              <a:t>tiếng</a:t>
            </a:r>
            <a:r>
              <a:rPr lang="en-US" dirty="0"/>
              <a:t> </a:t>
            </a:r>
            <a:r>
              <a:rPr lang="en-US" dirty="0" err="1"/>
              <a:t>Việt</a:t>
            </a:r>
            <a:endParaRPr lang="en-US" dirty="0"/>
          </a:p>
        </p:txBody>
      </p:sp>
    </p:spTree>
    <p:extLst>
      <p:ext uri="{BB962C8B-B14F-4D97-AF65-F5344CB8AC3E}">
        <p14:creationId xmlns:p14="http://schemas.microsoft.com/office/powerpoint/2010/main" val="325328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2. Âm tiết tiếng Việt</a:t>
            </a:r>
            <a:endParaRPr lang="en-US" sz="3300" dirty="0"/>
          </a:p>
        </p:txBody>
      </p:sp>
      <p:sp>
        <p:nvSpPr>
          <p:cNvPr id="3" name="Content Placeholder 2"/>
          <p:cNvSpPr>
            <a:spLocks noGrp="1"/>
          </p:cNvSpPr>
          <p:nvPr>
            <p:ph idx="1"/>
          </p:nvPr>
        </p:nvSpPr>
        <p:spPr>
          <a:xfrm>
            <a:off x="457200" y="1447800"/>
            <a:ext cx="8229600" cy="4678363"/>
          </a:xfrm>
        </p:spPr>
        <p:txBody>
          <a:bodyPr/>
          <a:lstStyle/>
          <a:p>
            <a:pPr marL="0" indent="0">
              <a:buNone/>
            </a:pPr>
            <a:r>
              <a:rPr lang="nl-NL" b="1" dirty="0"/>
              <a:t>2.1. Khái niệm</a:t>
            </a:r>
          </a:p>
          <a:p>
            <a:pPr marL="0" indent="0" algn="just">
              <a:buNone/>
            </a:pPr>
            <a:r>
              <a:rPr lang="nl-NL" i="1" dirty="0"/>
              <a:t>       Âm tiết là đơn vị phát âm nhỏ nhất, có vai trò tham gia tạo thành chuỗi lời nói.</a:t>
            </a:r>
            <a:endParaRPr lang="en-US" dirty="0"/>
          </a:p>
          <a:p>
            <a:pPr marL="0" indent="0" algn="just">
              <a:buNone/>
            </a:pPr>
            <a:r>
              <a:rPr lang="nl-NL" dirty="0"/>
              <a:t>VD:  </a:t>
            </a:r>
            <a:r>
              <a:rPr lang="nl-NL" sz="3000" i="1" dirty="0"/>
              <a:t>Anh về mua lụa bọc trời </a:t>
            </a:r>
            <a:r>
              <a:rPr lang="nl-NL" sz="3000" dirty="0"/>
              <a:t>(6 âm tiết)</a:t>
            </a:r>
            <a:endParaRPr lang="en-US" sz="3000" dirty="0"/>
          </a:p>
          <a:p>
            <a:pPr marL="0" indent="0" algn="just">
              <a:buNone/>
            </a:pPr>
            <a:r>
              <a:rPr lang="nl-NL" sz="3000" i="1" dirty="0"/>
              <a:t>      Mua thuyền chở núi em thời theo anh </a:t>
            </a:r>
            <a:r>
              <a:rPr lang="nl-NL" sz="3000" dirty="0"/>
              <a:t>(8 âm tiết)</a:t>
            </a:r>
            <a:endParaRPr lang="en-US" sz="3000" dirty="0"/>
          </a:p>
        </p:txBody>
      </p:sp>
    </p:spTree>
    <p:extLst>
      <p:ext uri="{BB962C8B-B14F-4D97-AF65-F5344CB8AC3E}">
        <p14:creationId xmlns:p14="http://schemas.microsoft.com/office/powerpoint/2010/main" val="416178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2. Âm tiết tiếng Việt</a:t>
            </a:r>
            <a:endParaRPr lang="en-US" sz="3300" dirty="0"/>
          </a:p>
        </p:txBody>
      </p:sp>
      <p:sp>
        <p:nvSpPr>
          <p:cNvPr id="3" name="Content Placeholder 2"/>
          <p:cNvSpPr>
            <a:spLocks noGrp="1"/>
          </p:cNvSpPr>
          <p:nvPr>
            <p:ph idx="1"/>
          </p:nvPr>
        </p:nvSpPr>
        <p:spPr>
          <a:xfrm>
            <a:off x="457200" y="1371600"/>
            <a:ext cx="8229600" cy="4602163"/>
          </a:xfrm>
        </p:spPr>
        <p:txBody>
          <a:bodyPr>
            <a:normAutofit fontScale="62500" lnSpcReduction="20000"/>
          </a:bodyPr>
          <a:lstStyle/>
          <a:p>
            <a:pPr marL="0" indent="0">
              <a:buNone/>
            </a:pPr>
            <a:r>
              <a:rPr lang="nl-NL" sz="4300" b="1" dirty="0"/>
              <a:t>2.2. Đặc điểm của âm tiết tiếng Việt</a:t>
            </a:r>
          </a:p>
          <a:p>
            <a:pPr>
              <a:buFont typeface="Wingdings" pitchFamily="2" charset="2"/>
              <a:buChar char="q"/>
            </a:pPr>
            <a:r>
              <a:rPr lang="nl-NL" sz="4000" i="1" dirty="0"/>
              <a:t>Có tính đơn lập cao trong lời nói</a:t>
            </a:r>
          </a:p>
          <a:p>
            <a:pPr>
              <a:buFontTx/>
              <a:buChar char="-"/>
            </a:pPr>
            <a:r>
              <a:rPr lang="nl-NL" sz="4000" dirty="0"/>
              <a:t>Ranh giới âm tiết tách bạch rõ ràng, dứt khoát</a:t>
            </a:r>
          </a:p>
          <a:p>
            <a:pPr>
              <a:buFontTx/>
              <a:buChar char="-"/>
            </a:pPr>
            <a:r>
              <a:rPr lang="nl-NL" sz="4000" dirty="0"/>
              <a:t>Ranh giới âm tiết trùng với ranh giới hình vị</a:t>
            </a:r>
          </a:p>
          <a:p>
            <a:pPr marL="0" indent="0">
              <a:buNone/>
            </a:pPr>
            <a:r>
              <a:rPr lang="nl-NL" sz="4000" dirty="0"/>
              <a:t>* Truyền thống ngữ văn của người Việt			</a:t>
            </a:r>
            <a:endParaRPr lang="en-US" sz="4000" dirty="0"/>
          </a:p>
          <a:p>
            <a:pPr marL="0" indent="0">
              <a:buNone/>
            </a:pPr>
            <a:r>
              <a:rPr lang="nl-NL" sz="4000" dirty="0"/>
              <a:t>+ Làm từ điển</a:t>
            </a:r>
            <a:endParaRPr lang="en-US" sz="4000" dirty="0"/>
          </a:p>
          <a:p>
            <a:pPr marL="0" indent="0">
              <a:buNone/>
            </a:pPr>
            <a:r>
              <a:rPr lang="nl-NL" sz="4000" dirty="0"/>
              <a:t>+ Hiện tượng chơi chữ</a:t>
            </a:r>
          </a:p>
          <a:p>
            <a:pPr marL="0" indent="0">
              <a:buNone/>
            </a:pPr>
            <a:r>
              <a:rPr lang="nl-NL" sz="4000" dirty="0"/>
              <a:t>Đồng âm: 	</a:t>
            </a:r>
            <a:r>
              <a:rPr lang="nl-NL" sz="4000" i="1" dirty="0"/>
              <a:t>Con ngựa đá đá con ngựa đá</a:t>
            </a:r>
            <a:endParaRPr lang="en-US" sz="4000" dirty="0"/>
          </a:p>
          <a:p>
            <a:pPr marL="0" indent="0">
              <a:buNone/>
            </a:pPr>
            <a:r>
              <a:rPr lang="nl-NL" sz="4000" dirty="0"/>
              <a:t>Nói lái:    	</a:t>
            </a:r>
            <a:r>
              <a:rPr lang="nl-NL" sz="4000" i="1" dirty="0"/>
              <a:t>Con cá đối nằm trên cối đá</a:t>
            </a:r>
            <a:endParaRPr lang="en-US" sz="4000" dirty="0"/>
          </a:p>
          <a:p>
            <a:pPr marL="0" indent="0">
              <a:buNone/>
            </a:pPr>
            <a:r>
              <a:rPr lang="nl-NL" sz="4000" dirty="0"/>
              <a:t>Tách từ: </a:t>
            </a:r>
            <a:r>
              <a:rPr lang="nl-NL" sz="4000" i="1" dirty="0"/>
              <a:t>Có hội mà không có nghị, có nghị mà không có quyết</a:t>
            </a:r>
            <a:r>
              <a:rPr lang="nl-NL" sz="4000" dirty="0"/>
              <a:t>. </a:t>
            </a:r>
            <a:endParaRPr lang="en-US" sz="4000" dirty="0"/>
          </a:p>
          <a:p>
            <a:pPr marL="0" indent="0">
              <a:buNone/>
            </a:pPr>
            <a:r>
              <a:rPr lang="nl-NL" sz="4000" dirty="0"/>
              <a:t>Rút gọn: </a:t>
            </a:r>
            <a:r>
              <a:rPr lang="nl-NL" sz="4000" i="1" dirty="0"/>
              <a:t>Cử nhân - ông cử, tú tài </a:t>
            </a:r>
            <a:r>
              <a:rPr lang="nl-NL" sz="4000" i="1" dirty="0">
                <a:sym typeface="Wingdings"/>
              </a:rPr>
              <a:t></a:t>
            </a:r>
            <a:r>
              <a:rPr lang="nl-NL" sz="4000" i="1" dirty="0"/>
              <a:t> cậu tú.</a:t>
            </a:r>
            <a:endParaRPr lang="en-US" sz="4000" i="1" dirty="0"/>
          </a:p>
          <a:p>
            <a:pPr marL="0" indent="0">
              <a:buNone/>
            </a:pPr>
            <a:endParaRPr lang="nl-NL" i="1" dirty="0"/>
          </a:p>
          <a:p>
            <a:pPr>
              <a:buFont typeface="Wingdings" pitchFamily="2" charset="2"/>
              <a:buChar char="q"/>
            </a:pPr>
            <a:endParaRPr lang="en-US" i="1" dirty="0"/>
          </a:p>
          <a:p>
            <a:endParaRPr lang="en-US" dirty="0"/>
          </a:p>
        </p:txBody>
      </p:sp>
    </p:spTree>
    <p:extLst>
      <p:ext uri="{BB962C8B-B14F-4D97-AF65-F5344CB8AC3E}">
        <p14:creationId xmlns:p14="http://schemas.microsoft.com/office/powerpoint/2010/main" val="220577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2. Âm tiết tiếng Việt</a:t>
            </a:r>
            <a:endParaRPr lang="en-US" sz="3300" dirty="0"/>
          </a:p>
        </p:txBody>
      </p:sp>
      <p:sp>
        <p:nvSpPr>
          <p:cNvPr id="3" name="Content Placeholder 2"/>
          <p:cNvSpPr>
            <a:spLocks noGrp="1"/>
          </p:cNvSpPr>
          <p:nvPr>
            <p:ph idx="1"/>
          </p:nvPr>
        </p:nvSpPr>
        <p:spPr>
          <a:xfrm>
            <a:off x="457200" y="1447800"/>
            <a:ext cx="8229600" cy="4525963"/>
          </a:xfrm>
        </p:spPr>
        <p:txBody>
          <a:bodyPr>
            <a:normAutofit/>
          </a:bodyPr>
          <a:lstStyle/>
          <a:p>
            <a:pPr lvl="2">
              <a:buFont typeface="Wingdings" pitchFamily="2" charset="2"/>
              <a:buChar char="q"/>
            </a:pPr>
            <a:r>
              <a:rPr lang="nl-NL" sz="3000" b="1" i="1"/>
              <a:t> Âm tiết tiếng Việt có đặc trưng  độ cao</a:t>
            </a:r>
            <a:endParaRPr lang="en-US" sz="3000" b="1" i="1"/>
          </a:p>
          <a:p>
            <a:pPr marL="0" indent="0">
              <a:buNone/>
            </a:pPr>
            <a:r>
              <a:rPr lang="nl-NL"/>
              <a:t>Mỗi âm tiết có một độ cao khác nhau do thanh điệu đảm nhiệm.</a:t>
            </a:r>
          </a:p>
          <a:p>
            <a:pPr marL="0" indent="0">
              <a:buNone/>
            </a:pPr>
            <a:r>
              <a:rPr lang="nl-NL"/>
              <a:t>VD</a:t>
            </a:r>
            <a:r>
              <a:rPr lang="nl-NL" dirty="0"/>
              <a:t>: ba, bà, bã, bả, bá, bạ</a:t>
            </a:r>
          </a:p>
          <a:p>
            <a:pPr marL="0" indent="0">
              <a:buNone/>
            </a:pPr>
            <a:r>
              <a:rPr lang="nl-NL" dirty="0"/>
              <a:t>        lan, làn, lãn, lản, lán, lạn</a:t>
            </a:r>
            <a:endParaRPr lang="en-US" dirty="0"/>
          </a:p>
        </p:txBody>
      </p:sp>
    </p:spTree>
    <p:extLst>
      <p:ext uri="{BB962C8B-B14F-4D97-AF65-F5344CB8AC3E}">
        <p14:creationId xmlns:p14="http://schemas.microsoft.com/office/powerpoint/2010/main" val="134833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2. Âm tiết tiếng Việt</a:t>
            </a:r>
            <a:endParaRPr lang="en-US" sz="3300" dirty="0"/>
          </a:p>
        </p:txBody>
      </p:sp>
      <p:sp>
        <p:nvSpPr>
          <p:cNvPr id="3" name="Content Placeholder 2"/>
          <p:cNvSpPr>
            <a:spLocks noGrp="1"/>
          </p:cNvSpPr>
          <p:nvPr>
            <p:ph idx="1"/>
          </p:nvPr>
        </p:nvSpPr>
        <p:spPr/>
        <p:txBody>
          <a:bodyPr>
            <a:normAutofit/>
          </a:bodyPr>
          <a:lstStyle/>
          <a:p>
            <a:pPr>
              <a:buFont typeface="Wingdings" pitchFamily="2" charset="2"/>
              <a:buChar char="q"/>
            </a:pPr>
            <a:r>
              <a:rPr lang="nl-NL" sz="3000" b="1" i="1" dirty="0"/>
              <a:t>Âm tiết tiếng Việt là đơn vị đa chức năng</a:t>
            </a:r>
            <a:endParaRPr lang="en-US" sz="3000" b="1" i="1" dirty="0"/>
          </a:p>
          <a:p>
            <a:pPr marL="0" indent="0">
              <a:buNone/>
            </a:pPr>
            <a:r>
              <a:rPr lang="nl-NL" dirty="0"/>
              <a:t>- Âm tiết là đơn vị tối thiểu để tạo nên chuỗi lời nói </a:t>
            </a:r>
          </a:p>
          <a:p>
            <a:pPr marL="0" indent="0">
              <a:buNone/>
            </a:pPr>
            <a:r>
              <a:rPr lang="nl-NL" dirty="0"/>
              <a:t>- Âm tiết tiếng Việt như là một đơn vị có sẵn để tổ chức câu, đó là từ.</a:t>
            </a:r>
            <a:endParaRPr lang="en-US" dirty="0"/>
          </a:p>
          <a:p>
            <a:pPr marL="0" indent="0">
              <a:buNone/>
            </a:pPr>
            <a:r>
              <a:rPr lang="nl-NL" dirty="0"/>
              <a:t>VD:	</a:t>
            </a:r>
            <a:r>
              <a:rPr lang="nl-NL" i="1" dirty="0"/>
              <a:t>Tôi mua nhà</a:t>
            </a:r>
            <a:r>
              <a:rPr lang="nl-NL" dirty="0"/>
              <a:t>. (3 AT = 3 HV = 3 từ đơn)</a:t>
            </a:r>
            <a:endParaRPr lang="en-US" dirty="0"/>
          </a:p>
          <a:p>
            <a:pPr marL="0" indent="0">
              <a:buNone/>
            </a:pPr>
            <a:r>
              <a:rPr lang="nl-NL" dirty="0"/>
              <a:t>- Âm tiết có chức năng thông báo, đó là câu.</a:t>
            </a:r>
            <a:endParaRPr lang="en-US" dirty="0"/>
          </a:p>
          <a:p>
            <a:pPr marL="0" indent="0">
              <a:buNone/>
            </a:pPr>
            <a:r>
              <a:rPr lang="nl-NL" dirty="0"/>
              <a:t>VD: </a:t>
            </a:r>
            <a:r>
              <a:rPr lang="nl-NL" i="1" dirty="0"/>
              <a:t>Gió! Mưa!</a:t>
            </a:r>
            <a:r>
              <a:rPr lang="nl-NL" dirty="0"/>
              <a:t> </a:t>
            </a:r>
            <a:endParaRPr lang="en-US" dirty="0"/>
          </a:p>
        </p:txBody>
      </p:sp>
    </p:spTree>
    <p:extLst>
      <p:ext uri="{BB962C8B-B14F-4D97-AF65-F5344CB8AC3E}">
        <p14:creationId xmlns:p14="http://schemas.microsoft.com/office/powerpoint/2010/main" val="42008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dirty="0">
                <a:solidFill>
                  <a:srgbClr val="C00000"/>
                </a:solidFill>
              </a:rPr>
              <a:t>Bài 2. Âm tiết tiếng Việt</a:t>
            </a:r>
            <a:endParaRPr lang="en-US" sz="3000" dirty="0"/>
          </a:p>
        </p:txBody>
      </p:sp>
      <p:sp>
        <p:nvSpPr>
          <p:cNvPr id="3" name="Content Placeholder 2"/>
          <p:cNvSpPr>
            <a:spLocks noGrp="1"/>
          </p:cNvSpPr>
          <p:nvPr>
            <p:ph idx="1"/>
          </p:nvPr>
        </p:nvSpPr>
        <p:spPr/>
        <p:txBody>
          <a:bodyPr/>
          <a:lstStyle/>
          <a:p>
            <a:pPr>
              <a:buFont typeface="Wingdings" pitchFamily="2" charset="2"/>
              <a:buChar char="q"/>
            </a:pPr>
            <a:r>
              <a:rPr lang="en-US" dirty="0"/>
              <a:t> </a:t>
            </a:r>
            <a:r>
              <a:rPr lang="en-US" b="1" i="1" dirty="0" err="1"/>
              <a:t>Âm</a:t>
            </a:r>
            <a:r>
              <a:rPr lang="en-US" b="1" i="1" dirty="0"/>
              <a:t> </a:t>
            </a:r>
            <a:r>
              <a:rPr lang="en-US" b="1" i="1" dirty="0" err="1"/>
              <a:t>tiết</a:t>
            </a:r>
            <a:r>
              <a:rPr lang="en-US" b="1" i="1" dirty="0"/>
              <a:t> TV </a:t>
            </a:r>
            <a:r>
              <a:rPr lang="en-US" b="1" i="1" dirty="0" err="1"/>
              <a:t>là</a:t>
            </a:r>
            <a:r>
              <a:rPr lang="en-US" b="1" i="1" dirty="0"/>
              <a:t> </a:t>
            </a:r>
            <a:r>
              <a:rPr lang="en-US" b="1" i="1" dirty="0" err="1"/>
              <a:t>đơn</a:t>
            </a:r>
            <a:r>
              <a:rPr lang="en-US" b="1" i="1" dirty="0"/>
              <a:t> </a:t>
            </a:r>
            <a:r>
              <a:rPr lang="en-US" b="1" i="1" dirty="0" err="1"/>
              <a:t>vị</a:t>
            </a:r>
            <a:r>
              <a:rPr lang="en-US" b="1" i="1" dirty="0"/>
              <a:t> </a:t>
            </a:r>
            <a:r>
              <a:rPr lang="en-US" b="1" i="1" dirty="0" err="1"/>
              <a:t>có</a:t>
            </a:r>
            <a:r>
              <a:rPr lang="en-US" b="1" i="1" dirty="0"/>
              <a:t> </a:t>
            </a:r>
            <a:r>
              <a:rPr lang="en-US" b="1" i="1" dirty="0" err="1"/>
              <a:t>cấu</a:t>
            </a:r>
            <a:r>
              <a:rPr lang="en-US" b="1" i="1" dirty="0"/>
              <a:t> </a:t>
            </a:r>
            <a:r>
              <a:rPr lang="en-US" b="1" i="1" dirty="0" err="1"/>
              <a:t>trúc</a:t>
            </a:r>
            <a:r>
              <a:rPr lang="en-US" b="1" i="1" dirty="0"/>
              <a:t> </a:t>
            </a:r>
            <a:r>
              <a:rPr lang="en-US" b="1" i="1" dirty="0" err="1"/>
              <a:t>chặt</a:t>
            </a:r>
            <a:r>
              <a:rPr lang="en-US" b="1" i="1" dirty="0"/>
              <a:t> </a:t>
            </a:r>
            <a:r>
              <a:rPr lang="en-US" b="1" i="1" dirty="0" err="1"/>
              <a:t>chẽ</a:t>
            </a:r>
            <a:endParaRPr lang="en-US" b="1" i="1" dirty="0"/>
          </a:p>
          <a:p>
            <a:pPr>
              <a:buFontTx/>
              <a:buChar char="-"/>
            </a:pPr>
            <a:r>
              <a:rPr lang="en-US" dirty="0" err="1"/>
              <a:t>Âm</a:t>
            </a:r>
            <a:r>
              <a:rPr lang="en-US" dirty="0"/>
              <a:t> </a:t>
            </a:r>
            <a:r>
              <a:rPr lang="en-US" dirty="0" err="1"/>
              <a:t>tiết</a:t>
            </a:r>
            <a:r>
              <a:rPr lang="en-US" dirty="0"/>
              <a:t> TV </a:t>
            </a:r>
            <a:r>
              <a:rPr lang="en-US" dirty="0" err="1"/>
              <a:t>là</a:t>
            </a:r>
            <a:r>
              <a:rPr lang="en-US" dirty="0"/>
              <a:t> </a:t>
            </a:r>
            <a:r>
              <a:rPr lang="en-US" dirty="0" err="1"/>
              <a:t>đơn</a:t>
            </a:r>
            <a:r>
              <a:rPr lang="en-US" dirty="0"/>
              <a:t> </a:t>
            </a:r>
            <a:r>
              <a:rPr lang="en-US" dirty="0" err="1"/>
              <a:t>vị</a:t>
            </a:r>
            <a:r>
              <a:rPr lang="en-US" dirty="0"/>
              <a:t> </a:t>
            </a:r>
            <a:r>
              <a:rPr lang="en-US" dirty="0" err="1"/>
              <a:t>có</a:t>
            </a:r>
            <a:r>
              <a:rPr lang="en-US" dirty="0"/>
              <a:t> </a:t>
            </a:r>
            <a:r>
              <a:rPr lang="en-US" dirty="0" err="1"/>
              <a:t>cấu</a:t>
            </a:r>
            <a:r>
              <a:rPr lang="en-US" dirty="0"/>
              <a:t> </a:t>
            </a:r>
            <a:r>
              <a:rPr lang="en-US" dirty="0" err="1"/>
              <a:t>trúc</a:t>
            </a:r>
            <a:endParaRPr lang="en-US" dirty="0"/>
          </a:p>
          <a:p>
            <a:pPr marL="0" indent="0">
              <a:buNone/>
            </a:pPr>
            <a:r>
              <a:rPr lang="en-US" dirty="0"/>
              <a:t>+ </a:t>
            </a:r>
            <a:r>
              <a:rPr lang="en-US" dirty="0" err="1"/>
              <a:t>Dạng</a:t>
            </a:r>
            <a:r>
              <a:rPr lang="en-US" dirty="0"/>
              <a:t> </a:t>
            </a:r>
            <a:r>
              <a:rPr lang="en-US" dirty="0" err="1"/>
              <a:t>đầy</a:t>
            </a:r>
            <a:r>
              <a:rPr lang="en-US" dirty="0"/>
              <a:t> </a:t>
            </a:r>
            <a:r>
              <a:rPr lang="en-US" dirty="0" err="1"/>
              <a:t>đủ</a:t>
            </a:r>
            <a:r>
              <a:rPr lang="en-US" dirty="0"/>
              <a:t>: 5 </a:t>
            </a:r>
            <a:r>
              <a:rPr lang="en-US" dirty="0" err="1"/>
              <a:t>thành</a:t>
            </a:r>
            <a:r>
              <a:rPr lang="en-US" dirty="0"/>
              <a:t> </a:t>
            </a:r>
            <a:r>
              <a:rPr lang="en-US" dirty="0" err="1"/>
              <a:t>phần</a:t>
            </a:r>
            <a:r>
              <a:rPr lang="en-US" dirty="0"/>
              <a:t> </a:t>
            </a:r>
          </a:p>
          <a:p>
            <a:pPr marL="0" indent="0">
              <a:buNone/>
            </a:pPr>
            <a:r>
              <a:rPr lang="en-US" dirty="0"/>
              <a:t>(</a:t>
            </a:r>
            <a:r>
              <a:rPr lang="en-US" dirty="0" err="1"/>
              <a:t>Âm</a:t>
            </a:r>
            <a:r>
              <a:rPr lang="en-US" dirty="0"/>
              <a:t> </a:t>
            </a:r>
            <a:r>
              <a:rPr lang="en-US" dirty="0" err="1"/>
              <a:t>đầu</a:t>
            </a:r>
            <a:r>
              <a:rPr lang="en-US" dirty="0"/>
              <a:t>, </a:t>
            </a:r>
            <a:r>
              <a:rPr lang="en-US" dirty="0" err="1"/>
              <a:t>âm</a:t>
            </a:r>
            <a:r>
              <a:rPr lang="en-US" dirty="0"/>
              <a:t> </a:t>
            </a:r>
            <a:r>
              <a:rPr lang="en-US" dirty="0" err="1"/>
              <a:t>đệm</a:t>
            </a:r>
            <a:r>
              <a:rPr lang="en-US" dirty="0"/>
              <a:t>, </a:t>
            </a:r>
            <a:r>
              <a:rPr lang="en-US" dirty="0" err="1"/>
              <a:t>âm</a:t>
            </a:r>
            <a:r>
              <a:rPr lang="en-US" dirty="0"/>
              <a:t> </a:t>
            </a:r>
            <a:r>
              <a:rPr lang="en-US" dirty="0" err="1"/>
              <a:t>chính</a:t>
            </a:r>
            <a:r>
              <a:rPr lang="en-US" dirty="0"/>
              <a:t>, </a:t>
            </a:r>
            <a:r>
              <a:rPr lang="en-US" dirty="0" err="1"/>
              <a:t>âm</a:t>
            </a:r>
            <a:r>
              <a:rPr lang="en-US" dirty="0"/>
              <a:t> </a:t>
            </a:r>
            <a:r>
              <a:rPr lang="en-US" dirty="0" err="1"/>
              <a:t>cuối</a:t>
            </a:r>
            <a:r>
              <a:rPr lang="en-US" dirty="0"/>
              <a:t>, </a:t>
            </a:r>
            <a:r>
              <a:rPr lang="en-US" dirty="0" err="1"/>
              <a:t>thanh</a:t>
            </a:r>
            <a:r>
              <a:rPr lang="en-US" dirty="0"/>
              <a:t> </a:t>
            </a:r>
            <a:r>
              <a:rPr lang="en-US" dirty="0" err="1"/>
              <a:t>điệu</a:t>
            </a:r>
            <a:r>
              <a:rPr lang="en-US" dirty="0"/>
              <a:t>)</a:t>
            </a:r>
          </a:p>
          <a:p>
            <a:pPr marL="0" indent="0">
              <a:buNone/>
            </a:pPr>
            <a:r>
              <a:rPr lang="en-US" dirty="0"/>
              <a:t>+ </a:t>
            </a:r>
            <a:r>
              <a:rPr lang="en-US" dirty="0" err="1"/>
              <a:t>Dạng</a:t>
            </a:r>
            <a:r>
              <a:rPr lang="en-US" dirty="0"/>
              <a:t> </a:t>
            </a:r>
            <a:r>
              <a:rPr lang="en-US" dirty="0" err="1"/>
              <a:t>đơn</a:t>
            </a:r>
            <a:r>
              <a:rPr lang="en-US" dirty="0"/>
              <a:t> </a:t>
            </a:r>
            <a:r>
              <a:rPr lang="en-US" dirty="0" err="1"/>
              <a:t>giản</a:t>
            </a:r>
            <a:r>
              <a:rPr lang="en-US" dirty="0"/>
              <a:t> </a:t>
            </a:r>
            <a:r>
              <a:rPr lang="en-US" dirty="0" err="1"/>
              <a:t>nhất</a:t>
            </a:r>
            <a:r>
              <a:rPr lang="en-US" dirty="0"/>
              <a:t>: 2 </a:t>
            </a:r>
            <a:r>
              <a:rPr lang="en-US" dirty="0" err="1"/>
              <a:t>thành</a:t>
            </a:r>
            <a:r>
              <a:rPr lang="en-US" dirty="0"/>
              <a:t> </a:t>
            </a:r>
            <a:r>
              <a:rPr lang="en-US" dirty="0" err="1"/>
              <a:t>phần</a:t>
            </a:r>
            <a:endParaRPr lang="en-US" dirty="0"/>
          </a:p>
          <a:p>
            <a:pPr marL="0" indent="0">
              <a:buNone/>
            </a:pPr>
            <a:r>
              <a:rPr lang="en-US" dirty="0"/>
              <a:t>(</a:t>
            </a:r>
            <a:r>
              <a:rPr lang="en-US" dirty="0" err="1"/>
              <a:t>Âm</a:t>
            </a:r>
            <a:r>
              <a:rPr lang="en-US" dirty="0"/>
              <a:t> </a:t>
            </a:r>
            <a:r>
              <a:rPr lang="en-US" dirty="0" err="1"/>
              <a:t>chính</a:t>
            </a:r>
            <a:r>
              <a:rPr lang="en-US" dirty="0"/>
              <a:t>, </a:t>
            </a:r>
            <a:r>
              <a:rPr lang="en-US" dirty="0" err="1"/>
              <a:t>thanh</a:t>
            </a:r>
            <a:r>
              <a:rPr lang="en-US" dirty="0"/>
              <a:t> </a:t>
            </a:r>
            <a:r>
              <a:rPr lang="en-US" dirty="0" err="1"/>
              <a:t>điệu</a:t>
            </a:r>
            <a:r>
              <a:rPr lang="en-US" dirty="0"/>
              <a:t>)</a:t>
            </a:r>
          </a:p>
        </p:txBody>
      </p:sp>
    </p:spTree>
    <p:extLst>
      <p:ext uri="{BB962C8B-B14F-4D97-AF65-F5344CB8AC3E}">
        <p14:creationId xmlns:p14="http://schemas.microsoft.com/office/powerpoint/2010/main" val="196115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2. Âm tiết tiếng Việt</a:t>
            </a:r>
            <a:endParaRPr lang="en-US" sz="3300" dirty="0"/>
          </a:p>
        </p:txBody>
      </p:sp>
      <p:sp>
        <p:nvSpPr>
          <p:cNvPr id="3" name="Content Placeholder 2"/>
          <p:cNvSpPr>
            <a:spLocks noGrp="1"/>
          </p:cNvSpPr>
          <p:nvPr>
            <p:ph idx="1"/>
          </p:nvPr>
        </p:nvSpPr>
        <p:spPr>
          <a:ln>
            <a:solidFill>
              <a:schemeClr val="accent1"/>
            </a:solidFill>
          </a:ln>
        </p:spPr>
        <p:txBody>
          <a:bodyPr/>
          <a:lstStyle/>
          <a:p>
            <a:pPr>
              <a:buFontTx/>
              <a:buChar char="-"/>
            </a:pPr>
            <a:r>
              <a:rPr lang="en-US" dirty="0" err="1"/>
              <a:t>Âm</a:t>
            </a:r>
            <a:r>
              <a:rPr lang="en-US" dirty="0"/>
              <a:t> </a:t>
            </a:r>
            <a:r>
              <a:rPr lang="en-US" dirty="0" err="1"/>
              <a:t>tiết</a:t>
            </a:r>
            <a:r>
              <a:rPr lang="en-US" dirty="0"/>
              <a:t> TV </a:t>
            </a:r>
            <a:r>
              <a:rPr lang="en-US" dirty="0" err="1"/>
              <a:t>là</a:t>
            </a:r>
            <a:r>
              <a:rPr lang="en-US" dirty="0"/>
              <a:t> </a:t>
            </a:r>
            <a:r>
              <a:rPr lang="en-US" dirty="0" err="1"/>
              <a:t>đơn</a:t>
            </a:r>
            <a:r>
              <a:rPr lang="en-US" dirty="0"/>
              <a:t> </a:t>
            </a:r>
            <a:r>
              <a:rPr lang="en-US" dirty="0" err="1"/>
              <a:t>vị</a:t>
            </a:r>
            <a:r>
              <a:rPr lang="en-US" dirty="0"/>
              <a:t> </a:t>
            </a:r>
            <a:r>
              <a:rPr lang="en-US" dirty="0" err="1"/>
              <a:t>có</a:t>
            </a:r>
            <a:r>
              <a:rPr lang="en-US" dirty="0"/>
              <a:t> </a:t>
            </a:r>
            <a:r>
              <a:rPr lang="en-US" dirty="0" err="1"/>
              <a:t>cấu</a:t>
            </a:r>
            <a:r>
              <a:rPr lang="en-US" dirty="0"/>
              <a:t> </a:t>
            </a:r>
            <a:r>
              <a:rPr lang="en-US" dirty="0" err="1"/>
              <a:t>trúc</a:t>
            </a:r>
            <a:r>
              <a:rPr lang="en-US" dirty="0"/>
              <a:t> </a:t>
            </a:r>
            <a:r>
              <a:rPr lang="en-US" dirty="0" err="1"/>
              <a:t>chặt</a:t>
            </a:r>
            <a:r>
              <a:rPr lang="en-US" dirty="0"/>
              <a:t> </a:t>
            </a:r>
            <a:r>
              <a:rPr lang="en-US" dirty="0" err="1"/>
              <a:t>chẽ</a:t>
            </a:r>
            <a:endParaRPr lang="en-US" dirty="0"/>
          </a:p>
          <a:p>
            <a:pPr marL="0" indent="0">
              <a:buNone/>
            </a:pPr>
            <a:r>
              <a:rPr lang="en-US" dirty="0" err="1"/>
              <a:t>Quan</a:t>
            </a:r>
            <a:r>
              <a:rPr lang="en-US" dirty="0"/>
              <a:t> </a:t>
            </a:r>
            <a:r>
              <a:rPr lang="en-US" dirty="0" err="1"/>
              <a:t>hệ</a:t>
            </a:r>
            <a:r>
              <a:rPr lang="en-US" dirty="0"/>
              <a:t> </a:t>
            </a:r>
            <a:r>
              <a:rPr lang="en-US" dirty="0" err="1"/>
              <a:t>giữa</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là</a:t>
            </a:r>
            <a:r>
              <a:rPr lang="en-US" dirty="0"/>
              <a:t> </a:t>
            </a:r>
            <a:r>
              <a:rPr lang="en-US" dirty="0" err="1"/>
              <a:t>quan</a:t>
            </a:r>
            <a:r>
              <a:rPr lang="en-US" dirty="0"/>
              <a:t> </a:t>
            </a:r>
            <a:r>
              <a:rPr lang="en-US" dirty="0" err="1"/>
              <a:t>hệ</a:t>
            </a:r>
            <a:r>
              <a:rPr lang="en-US" dirty="0"/>
              <a:t> 2 </a:t>
            </a:r>
            <a:r>
              <a:rPr lang="en-US" dirty="0" err="1"/>
              <a:t>bậc</a:t>
            </a:r>
            <a:r>
              <a:rPr lang="en-US" dirty="0"/>
              <a:t>:</a:t>
            </a:r>
          </a:p>
          <a:p>
            <a:pPr marL="0" indent="0">
              <a:buNone/>
            </a:pPr>
            <a:r>
              <a:rPr lang="en-US" dirty="0" err="1"/>
              <a:t>Bậc</a:t>
            </a:r>
            <a:r>
              <a:rPr lang="en-US" dirty="0"/>
              <a:t> 1: 	</a:t>
            </a:r>
            <a:r>
              <a:rPr lang="en-US" dirty="0" err="1"/>
              <a:t>Âm</a:t>
            </a:r>
            <a:r>
              <a:rPr lang="en-US" dirty="0"/>
              <a:t> </a:t>
            </a:r>
            <a:r>
              <a:rPr lang="en-US" dirty="0" err="1"/>
              <a:t>đầu</a:t>
            </a:r>
            <a:r>
              <a:rPr lang="en-US" dirty="0"/>
              <a:t> – </a:t>
            </a:r>
            <a:r>
              <a:rPr lang="en-US" dirty="0" err="1"/>
              <a:t>Vần</a:t>
            </a:r>
            <a:r>
              <a:rPr lang="en-US" dirty="0"/>
              <a:t> – </a:t>
            </a:r>
            <a:r>
              <a:rPr lang="en-US" dirty="0" err="1"/>
              <a:t>Thanh</a:t>
            </a:r>
            <a:r>
              <a:rPr lang="en-US" dirty="0"/>
              <a:t> </a:t>
            </a:r>
            <a:r>
              <a:rPr lang="en-US" dirty="0" err="1"/>
              <a:t>điệu</a:t>
            </a:r>
            <a:endParaRPr lang="en-US" dirty="0"/>
          </a:p>
          <a:p>
            <a:pPr marL="0" indent="0">
              <a:buNone/>
            </a:pPr>
            <a:endParaRPr lang="en-US" dirty="0"/>
          </a:p>
          <a:p>
            <a:pPr marL="0" indent="0">
              <a:buNone/>
            </a:pPr>
            <a:r>
              <a:rPr lang="en-US" dirty="0" err="1"/>
              <a:t>Bậc</a:t>
            </a:r>
            <a:r>
              <a:rPr lang="en-US" dirty="0"/>
              <a:t> 2:   </a:t>
            </a:r>
            <a:r>
              <a:rPr lang="en-US" dirty="0" err="1"/>
              <a:t>Âm</a:t>
            </a:r>
            <a:r>
              <a:rPr lang="en-US" dirty="0"/>
              <a:t> </a:t>
            </a:r>
            <a:r>
              <a:rPr lang="en-US" dirty="0" err="1"/>
              <a:t>đệm</a:t>
            </a:r>
            <a:r>
              <a:rPr lang="en-US" dirty="0"/>
              <a:t> – </a:t>
            </a:r>
            <a:r>
              <a:rPr lang="en-US" dirty="0" err="1"/>
              <a:t>Âm</a:t>
            </a:r>
            <a:r>
              <a:rPr lang="en-US" dirty="0"/>
              <a:t> </a:t>
            </a:r>
            <a:r>
              <a:rPr lang="en-US" dirty="0" err="1"/>
              <a:t>chính</a:t>
            </a:r>
            <a:r>
              <a:rPr lang="en-US" dirty="0"/>
              <a:t> – </a:t>
            </a:r>
            <a:r>
              <a:rPr lang="en-US" dirty="0" err="1"/>
              <a:t>Âm</a:t>
            </a:r>
            <a:r>
              <a:rPr lang="en-US" dirty="0"/>
              <a:t> </a:t>
            </a:r>
            <a:r>
              <a:rPr lang="en-US" dirty="0" err="1"/>
              <a:t>cuối</a:t>
            </a:r>
            <a:r>
              <a:rPr lang="en-US" dirty="0"/>
              <a:t> </a:t>
            </a:r>
          </a:p>
          <a:p>
            <a:pPr marL="3543300" lvl="8" indent="0">
              <a:buNone/>
            </a:pPr>
            <a:endParaRPr lang="en-US" dirty="0"/>
          </a:p>
        </p:txBody>
      </p:sp>
    </p:spTree>
    <p:extLst>
      <p:ext uri="{BB962C8B-B14F-4D97-AF65-F5344CB8AC3E}">
        <p14:creationId xmlns:p14="http://schemas.microsoft.com/office/powerpoint/2010/main" val="16178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2. Âm tiết tiếng Việt</a:t>
            </a:r>
            <a:endParaRPr lang="en-US" sz="3300" dirty="0"/>
          </a:p>
        </p:txBody>
      </p:sp>
      <p:sp>
        <p:nvSpPr>
          <p:cNvPr id="3" name="Content Placeholder 2"/>
          <p:cNvSpPr>
            <a:spLocks noGrp="1"/>
          </p:cNvSpPr>
          <p:nvPr>
            <p:ph idx="1"/>
          </p:nvPr>
        </p:nvSpPr>
        <p:spPr>
          <a:xfrm>
            <a:off x="457200" y="1493837"/>
            <a:ext cx="8229600" cy="4678363"/>
          </a:xfrm>
        </p:spPr>
        <p:txBody>
          <a:bodyPr/>
          <a:lstStyle/>
          <a:p>
            <a:pPr marL="0" indent="0">
              <a:buNone/>
            </a:pPr>
            <a:r>
              <a:rPr lang="nl-NL" b="1" dirty="0"/>
              <a:t>2.3. Cấu trúc âm tiết tiếng Việt</a:t>
            </a:r>
          </a:p>
          <a:p>
            <a:pPr>
              <a:buFont typeface="Wingdings" pitchFamily="2" charset="2"/>
              <a:buChar char="q"/>
            </a:pPr>
            <a:r>
              <a:rPr lang="vi-VN" sz="2800" i="1" dirty="0"/>
              <a:t>Lược đồ cấu trúc âm tiết tiếng Việt</a:t>
            </a:r>
            <a:endParaRPr lang="en-US" sz="2800" i="1" dirty="0"/>
          </a:p>
          <a:p>
            <a:pPr marL="0" indent="0">
              <a:buNone/>
            </a:pPr>
            <a:endParaRPr lang="en-US" sz="2800" i="1" dirty="0"/>
          </a:p>
          <a:p>
            <a:pPr marL="0" indent="0">
              <a:buNone/>
            </a:pP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368959371"/>
              </p:ext>
            </p:extLst>
          </p:nvPr>
        </p:nvGraphicFramePr>
        <p:xfrm>
          <a:off x="1371599" y="2743200"/>
          <a:ext cx="6781801" cy="2282734"/>
        </p:xfrm>
        <a:graphic>
          <a:graphicData uri="http://schemas.openxmlformats.org/drawingml/2006/table">
            <a:tbl>
              <a:tblPr/>
              <a:tblGrid>
                <a:gridCol w="1776186">
                  <a:extLst>
                    <a:ext uri="{9D8B030D-6E8A-4147-A177-3AD203B41FA5}">
                      <a16:colId xmlns:a16="http://schemas.microsoft.com/office/drawing/2014/main" val="20000"/>
                    </a:ext>
                  </a:extLst>
                </a:gridCol>
                <a:gridCol w="1776186">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533979">
                  <a:extLst>
                    <a:ext uri="{9D8B030D-6E8A-4147-A177-3AD203B41FA5}">
                      <a16:colId xmlns:a16="http://schemas.microsoft.com/office/drawing/2014/main" val="20003"/>
                    </a:ext>
                  </a:extLst>
                </a:gridCol>
              </a:tblGrid>
              <a:tr h="685800">
                <a:tc gridSpan="4">
                  <a:txBody>
                    <a:bodyPr/>
                    <a:lstStyle/>
                    <a:p>
                      <a:pPr marL="0" marR="0" algn="ctr">
                        <a:lnSpc>
                          <a:spcPct val="150000"/>
                        </a:lnSpc>
                        <a:spcBef>
                          <a:spcPts val="0"/>
                        </a:spcBef>
                        <a:spcAft>
                          <a:spcPts val="0"/>
                        </a:spcAft>
                      </a:pPr>
                      <a:r>
                        <a:rPr lang="nl-NL" sz="2500" b="1" dirty="0">
                          <a:solidFill>
                            <a:srgbClr val="7030A0"/>
                          </a:solidFill>
                          <a:effectLst/>
                          <a:latin typeface="Times New Roman"/>
                          <a:ea typeface="Calibri"/>
                        </a:rPr>
                        <a:t>Thanh điệu</a:t>
                      </a:r>
                      <a:endParaRPr lang="en-US" sz="2500" b="1" dirty="0">
                        <a:solidFill>
                          <a:srgbClr val="7030A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2">
                  <a:txBody>
                    <a:bodyPr/>
                    <a:lstStyle/>
                    <a:p>
                      <a:pPr marL="0" marR="0" algn="ctr">
                        <a:lnSpc>
                          <a:spcPct val="150000"/>
                        </a:lnSpc>
                        <a:spcBef>
                          <a:spcPts val="0"/>
                        </a:spcBef>
                        <a:spcAft>
                          <a:spcPts val="0"/>
                        </a:spcAft>
                      </a:pPr>
                      <a:r>
                        <a:rPr lang="nl-NL" sz="2500" b="1" dirty="0">
                          <a:solidFill>
                            <a:srgbClr val="7030A0"/>
                          </a:solidFill>
                          <a:effectLst/>
                          <a:latin typeface="Times New Roman"/>
                          <a:ea typeface="Calibri"/>
                        </a:rPr>
                        <a:t>Âm đầu</a:t>
                      </a:r>
                      <a:endParaRPr lang="en-US" sz="2500" b="1" dirty="0">
                        <a:solidFill>
                          <a:srgbClr val="7030A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nl-NL" sz="2500" b="1" dirty="0">
                          <a:solidFill>
                            <a:srgbClr val="7030A0"/>
                          </a:solidFill>
                          <a:effectLst/>
                          <a:latin typeface="Times New Roman"/>
                          <a:ea typeface="Calibri"/>
                        </a:rPr>
                        <a:t>Vần</a:t>
                      </a:r>
                      <a:endParaRPr lang="en-US" sz="2500" b="1" dirty="0">
                        <a:solidFill>
                          <a:srgbClr val="7030A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11134">
                <a:tc vMerge="1">
                  <a:txBody>
                    <a:bodyPr/>
                    <a:lstStyle/>
                    <a:p>
                      <a:pPr marL="0" marR="0" algn="ctr">
                        <a:lnSpc>
                          <a:spcPct val="150000"/>
                        </a:lnSpc>
                        <a:spcBef>
                          <a:spcPts val="0"/>
                        </a:spcBef>
                        <a:spcAft>
                          <a:spcPts val="0"/>
                        </a:spcAft>
                      </a:pPr>
                      <a:endParaRPr lang="en-US" sz="2500" b="1" dirty="0">
                        <a:solidFill>
                          <a:srgbClr val="7030A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dirty="0" err="1">
                          <a:solidFill>
                            <a:schemeClr val="accent5"/>
                          </a:solidFill>
                          <a:effectLst/>
                          <a:latin typeface="Times New Roman"/>
                          <a:ea typeface="Calibri"/>
                        </a:rPr>
                        <a:t>Âm</a:t>
                      </a:r>
                      <a:r>
                        <a:rPr lang="en-US" sz="2500" baseline="0" dirty="0">
                          <a:solidFill>
                            <a:schemeClr val="accent5"/>
                          </a:solidFill>
                          <a:effectLst/>
                          <a:latin typeface="Times New Roman"/>
                          <a:ea typeface="Calibri"/>
                        </a:rPr>
                        <a:t> </a:t>
                      </a:r>
                      <a:r>
                        <a:rPr lang="en-US" sz="2500" baseline="0" dirty="0" err="1">
                          <a:solidFill>
                            <a:schemeClr val="accent5"/>
                          </a:solidFill>
                          <a:effectLst/>
                          <a:latin typeface="Times New Roman"/>
                          <a:ea typeface="Calibri"/>
                        </a:rPr>
                        <a:t>đệm</a:t>
                      </a:r>
                      <a:endParaRPr lang="en-US" sz="2500" dirty="0">
                        <a:solidFill>
                          <a:schemeClr val="accent5"/>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500" dirty="0">
                          <a:solidFill>
                            <a:schemeClr val="accent5"/>
                          </a:solidFill>
                          <a:effectLst/>
                          <a:latin typeface="Times New Roman"/>
                          <a:ea typeface="Calibri"/>
                        </a:rPr>
                        <a:t>Âm chính</a:t>
                      </a:r>
                      <a:endParaRPr lang="en-US" sz="2500" dirty="0">
                        <a:solidFill>
                          <a:schemeClr val="accent5"/>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2500" dirty="0">
                          <a:solidFill>
                            <a:schemeClr val="accent5"/>
                          </a:solidFill>
                          <a:effectLst/>
                          <a:latin typeface="Times New Roman"/>
                          <a:ea typeface="Calibri"/>
                        </a:rPr>
                        <a:t>Âm cuối</a:t>
                      </a:r>
                      <a:endParaRPr lang="en-US" sz="2500" dirty="0">
                        <a:solidFill>
                          <a:schemeClr val="accent5"/>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9394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a:solidFill>
                  <a:srgbClr val="0070C0"/>
                </a:solidFill>
              </a:rPr>
              <a:t>MÔ </a:t>
            </a:r>
            <a:r>
              <a:rPr lang="en-US" sz="3000" b="1">
                <a:solidFill>
                  <a:srgbClr val="0070C0"/>
                </a:solidFill>
              </a:rPr>
              <a:t>TẢ NỘI DUNG </a:t>
            </a:r>
            <a:endParaRPr lang="en-US" sz="3000" b="1" dirty="0">
              <a:solidFill>
                <a:srgbClr val="0070C0"/>
              </a:solidFill>
            </a:endParaRPr>
          </a:p>
        </p:txBody>
      </p:sp>
      <p:sp>
        <p:nvSpPr>
          <p:cNvPr id="3" name="Content Placeholder 2"/>
          <p:cNvSpPr>
            <a:spLocks noGrp="1"/>
          </p:cNvSpPr>
          <p:nvPr>
            <p:ph idx="1"/>
          </p:nvPr>
        </p:nvSpPr>
        <p:spPr/>
        <p:txBody>
          <a:bodyPr>
            <a:normAutofit/>
          </a:bodyPr>
          <a:lstStyle/>
          <a:p>
            <a:pPr marL="0" indent="0" algn="just">
              <a:buNone/>
            </a:pPr>
            <a:endParaRPr lang="fr-FR" sz="2800" i="1" dirty="0">
              <a:solidFill>
                <a:schemeClr val="accent2">
                  <a:lumMod val="60000"/>
                  <a:lumOff val="40000"/>
                </a:schemeClr>
              </a:solidFill>
            </a:endParaRPr>
          </a:p>
          <a:p>
            <a:pPr marL="0" indent="0" algn="just">
              <a:buNone/>
            </a:pPr>
            <a:r>
              <a:rPr lang="fr-FR" sz="2800" i="1">
                <a:solidFill>
                  <a:srgbClr val="C00000"/>
                </a:solidFill>
              </a:rPr>
              <a:t>Tiếng Việt </a:t>
            </a:r>
            <a:r>
              <a:rPr lang="fr-FR" sz="2800">
                <a:solidFill>
                  <a:srgbClr val="C00000"/>
                </a:solidFill>
              </a:rPr>
              <a:t> </a:t>
            </a:r>
            <a:r>
              <a:rPr lang="fr-FR" sz="2800" dirty="0" err="1">
                <a:solidFill>
                  <a:srgbClr val="C00000"/>
                </a:solidFill>
              </a:rPr>
              <a:t>trang</a:t>
            </a:r>
            <a:r>
              <a:rPr lang="fr-FR" sz="2800" dirty="0">
                <a:solidFill>
                  <a:srgbClr val="C00000"/>
                </a:solidFill>
              </a:rPr>
              <a:t> </a:t>
            </a:r>
            <a:r>
              <a:rPr lang="fr-FR" sz="2800" dirty="0" err="1">
                <a:solidFill>
                  <a:srgbClr val="C00000"/>
                </a:solidFill>
              </a:rPr>
              <a:t>bị</a:t>
            </a:r>
            <a:r>
              <a:rPr lang="fr-FR" sz="2800" dirty="0">
                <a:solidFill>
                  <a:srgbClr val="C00000"/>
                </a:solidFill>
              </a:rPr>
              <a:t> </a:t>
            </a:r>
            <a:r>
              <a:rPr lang="fr-FR" sz="2800" dirty="0" err="1">
                <a:solidFill>
                  <a:srgbClr val="C00000"/>
                </a:solidFill>
              </a:rPr>
              <a:t>cho</a:t>
            </a:r>
            <a:r>
              <a:rPr lang="fr-FR" sz="2800" dirty="0">
                <a:solidFill>
                  <a:srgbClr val="C00000"/>
                </a:solidFill>
              </a:rPr>
              <a:t> </a:t>
            </a:r>
            <a:r>
              <a:rPr lang="fr-FR" sz="2800" dirty="0" err="1">
                <a:solidFill>
                  <a:srgbClr val="C00000"/>
                </a:solidFill>
              </a:rPr>
              <a:t>sinh</a:t>
            </a:r>
            <a:r>
              <a:rPr lang="fr-FR" sz="2800" dirty="0">
                <a:solidFill>
                  <a:srgbClr val="C00000"/>
                </a:solidFill>
              </a:rPr>
              <a:t> </a:t>
            </a:r>
            <a:r>
              <a:rPr lang="fr-FR" sz="2800" dirty="0" err="1">
                <a:solidFill>
                  <a:srgbClr val="C00000"/>
                </a:solidFill>
              </a:rPr>
              <a:t>viên</a:t>
            </a:r>
            <a:r>
              <a:rPr lang="fr-FR" sz="2800" dirty="0">
                <a:solidFill>
                  <a:srgbClr val="C00000"/>
                </a:solidFill>
              </a:rPr>
              <a:t> </a:t>
            </a:r>
            <a:r>
              <a:rPr lang="fr-FR" sz="2800" dirty="0" err="1">
                <a:solidFill>
                  <a:srgbClr val="C00000"/>
                </a:solidFill>
              </a:rPr>
              <a:t>những</a:t>
            </a:r>
            <a:r>
              <a:rPr lang="fr-FR" sz="2800" dirty="0">
                <a:solidFill>
                  <a:srgbClr val="C00000"/>
                </a:solidFill>
              </a:rPr>
              <a:t> </a:t>
            </a:r>
            <a:r>
              <a:rPr lang="fr-FR" sz="2800" dirty="0" err="1">
                <a:solidFill>
                  <a:srgbClr val="C00000"/>
                </a:solidFill>
              </a:rPr>
              <a:t>hiểu</a:t>
            </a:r>
            <a:r>
              <a:rPr lang="fr-FR" sz="2800" dirty="0">
                <a:solidFill>
                  <a:srgbClr val="C00000"/>
                </a:solidFill>
              </a:rPr>
              <a:t> </a:t>
            </a:r>
            <a:r>
              <a:rPr lang="fr-FR" sz="2800" dirty="0" err="1">
                <a:solidFill>
                  <a:srgbClr val="C00000"/>
                </a:solidFill>
              </a:rPr>
              <a:t>biết</a:t>
            </a:r>
            <a:r>
              <a:rPr lang="fr-FR" sz="2800" dirty="0">
                <a:solidFill>
                  <a:srgbClr val="C00000"/>
                </a:solidFill>
              </a:rPr>
              <a:t> </a:t>
            </a:r>
            <a:r>
              <a:rPr lang="fr-FR" sz="2800" dirty="0" err="1">
                <a:solidFill>
                  <a:srgbClr val="C00000"/>
                </a:solidFill>
              </a:rPr>
              <a:t>cơ</a:t>
            </a:r>
            <a:r>
              <a:rPr lang="fr-FR" sz="2800" dirty="0">
                <a:solidFill>
                  <a:srgbClr val="C00000"/>
                </a:solidFill>
              </a:rPr>
              <a:t> </a:t>
            </a:r>
            <a:r>
              <a:rPr lang="fr-FR" sz="2800" dirty="0" err="1">
                <a:solidFill>
                  <a:srgbClr val="C00000"/>
                </a:solidFill>
              </a:rPr>
              <a:t>bản</a:t>
            </a:r>
            <a:r>
              <a:rPr lang="fr-FR" sz="2800" dirty="0">
                <a:solidFill>
                  <a:srgbClr val="C00000"/>
                </a:solidFill>
              </a:rPr>
              <a:t>, </a:t>
            </a:r>
            <a:r>
              <a:rPr lang="fr-FR" sz="2800" dirty="0" err="1">
                <a:solidFill>
                  <a:srgbClr val="C00000"/>
                </a:solidFill>
              </a:rPr>
              <a:t>nền</a:t>
            </a:r>
            <a:r>
              <a:rPr lang="fr-FR" sz="2800" dirty="0">
                <a:solidFill>
                  <a:srgbClr val="C00000"/>
                </a:solidFill>
              </a:rPr>
              <a:t> </a:t>
            </a:r>
            <a:r>
              <a:rPr lang="fr-FR" sz="2800" dirty="0" err="1">
                <a:solidFill>
                  <a:srgbClr val="C00000"/>
                </a:solidFill>
              </a:rPr>
              <a:t>tảng</a:t>
            </a:r>
            <a:r>
              <a:rPr lang="fr-FR" sz="2800" dirty="0">
                <a:solidFill>
                  <a:srgbClr val="C00000"/>
                </a:solidFill>
              </a:rPr>
              <a:t> </a:t>
            </a:r>
            <a:r>
              <a:rPr lang="fr-FR" sz="2800" dirty="0" err="1">
                <a:solidFill>
                  <a:srgbClr val="C00000"/>
                </a:solidFill>
              </a:rPr>
              <a:t>về</a:t>
            </a:r>
            <a:r>
              <a:rPr lang="fr-FR" sz="2800" dirty="0">
                <a:solidFill>
                  <a:srgbClr val="C00000"/>
                </a:solidFill>
              </a:rPr>
              <a:t> </a:t>
            </a:r>
            <a:r>
              <a:rPr lang="fr-FR" sz="2800" dirty="0" err="1">
                <a:solidFill>
                  <a:srgbClr val="C00000"/>
                </a:solidFill>
              </a:rPr>
              <a:t>tiếng</a:t>
            </a:r>
            <a:r>
              <a:rPr lang="fr-FR" sz="2800" dirty="0">
                <a:solidFill>
                  <a:srgbClr val="C00000"/>
                </a:solidFill>
              </a:rPr>
              <a:t> </a:t>
            </a:r>
            <a:r>
              <a:rPr lang="fr-FR" sz="2800" dirty="0" err="1">
                <a:solidFill>
                  <a:srgbClr val="C00000"/>
                </a:solidFill>
              </a:rPr>
              <a:t>Việt</a:t>
            </a:r>
            <a:r>
              <a:rPr lang="fr-FR" sz="2800" dirty="0">
                <a:solidFill>
                  <a:srgbClr val="C00000"/>
                </a:solidFill>
              </a:rPr>
              <a:t> </a:t>
            </a:r>
            <a:r>
              <a:rPr lang="fr-FR" sz="2800" dirty="0" err="1">
                <a:solidFill>
                  <a:srgbClr val="C00000"/>
                </a:solidFill>
              </a:rPr>
              <a:t>và</a:t>
            </a:r>
            <a:r>
              <a:rPr lang="fr-FR" sz="2800" dirty="0">
                <a:solidFill>
                  <a:srgbClr val="C00000"/>
                </a:solidFill>
              </a:rPr>
              <a:t> </a:t>
            </a:r>
            <a:r>
              <a:rPr lang="fr-FR" sz="2800" dirty="0" err="1">
                <a:solidFill>
                  <a:srgbClr val="C00000"/>
                </a:solidFill>
              </a:rPr>
              <a:t>khả</a:t>
            </a:r>
            <a:r>
              <a:rPr lang="fr-FR" sz="2800" dirty="0">
                <a:solidFill>
                  <a:srgbClr val="C00000"/>
                </a:solidFill>
              </a:rPr>
              <a:t> </a:t>
            </a:r>
            <a:r>
              <a:rPr lang="fr-FR" sz="2800" dirty="0" err="1">
                <a:solidFill>
                  <a:srgbClr val="C00000"/>
                </a:solidFill>
              </a:rPr>
              <a:t>năng</a:t>
            </a:r>
            <a:r>
              <a:rPr lang="fr-FR" sz="2800" dirty="0">
                <a:solidFill>
                  <a:srgbClr val="C00000"/>
                </a:solidFill>
              </a:rPr>
              <a:t> </a:t>
            </a:r>
            <a:r>
              <a:rPr lang="fr-FR" sz="2800" dirty="0" err="1">
                <a:solidFill>
                  <a:srgbClr val="C00000"/>
                </a:solidFill>
              </a:rPr>
              <a:t>vận</a:t>
            </a:r>
            <a:r>
              <a:rPr lang="fr-FR" sz="2800" dirty="0">
                <a:solidFill>
                  <a:srgbClr val="C00000"/>
                </a:solidFill>
              </a:rPr>
              <a:t> </a:t>
            </a:r>
            <a:r>
              <a:rPr lang="fr-FR" sz="2800" dirty="0" err="1">
                <a:solidFill>
                  <a:srgbClr val="C00000"/>
                </a:solidFill>
              </a:rPr>
              <a:t>dụng</a:t>
            </a:r>
            <a:r>
              <a:rPr lang="fr-FR" sz="2800" dirty="0">
                <a:solidFill>
                  <a:srgbClr val="C00000"/>
                </a:solidFill>
              </a:rPr>
              <a:t> </a:t>
            </a:r>
            <a:r>
              <a:rPr lang="fr-FR" sz="2800" dirty="0" err="1">
                <a:solidFill>
                  <a:srgbClr val="C00000"/>
                </a:solidFill>
              </a:rPr>
              <a:t>vào</a:t>
            </a:r>
            <a:r>
              <a:rPr lang="fr-FR" sz="2800" dirty="0">
                <a:solidFill>
                  <a:srgbClr val="C00000"/>
                </a:solidFill>
              </a:rPr>
              <a:t> </a:t>
            </a:r>
            <a:r>
              <a:rPr lang="fr-FR" sz="2800" err="1">
                <a:solidFill>
                  <a:srgbClr val="C00000"/>
                </a:solidFill>
              </a:rPr>
              <a:t>quá</a:t>
            </a:r>
            <a:r>
              <a:rPr lang="fr-FR" sz="2800">
                <a:solidFill>
                  <a:srgbClr val="C00000"/>
                </a:solidFill>
              </a:rPr>
              <a:t> trình </a:t>
            </a:r>
            <a:r>
              <a:rPr lang="fr-FR" sz="2800" dirty="0" err="1">
                <a:solidFill>
                  <a:srgbClr val="C00000"/>
                </a:solidFill>
              </a:rPr>
              <a:t>phát</a:t>
            </a:r>
            <a:r>
              <a:rPr lang="fr-FR" sz="2800" dirty="0">
                <a:solidFill>
                  <a:srgbClr val="C00000"/>
                </a:solidFill>
              </a:rPr>
              <a:t> </a:t>
            </a:r>
            <a:r>
              <a:rPr lang="fr-FR" sz="2800" dirty="0" err="1">
                <a:solidFill>
                  <a:srgbClr val="C00000"/>
                </a:solidFill>
              </a:rPr>
              <a:t>triển</a:t>
            </a:r>
            <a:r>
              <a:rPr lang="fr-FR" sz="2800" dirty="0">
                <a:solidFill>
                  <a:srgbClr val="C00000"/>
                </a:solidFill>
              </a:rPr>
              <a:t> </a:t>
            </a:r>
            <a:r>
              <a:rPr lang="fr-FR" sz="2800" dirty="0" err="1">
                <a:solidFill>
                  <a:srgbClr val="C00000"/>
                </a:solidFill>
              </a:rPr>
              <a:t>ngôn</a:t>
            </a:r>
            <a:r>
              <a:rPr lang="fr-FR" sz="2800" dirty="0">
                <a:solidFill>
                  <a:srgbClr val="C00000"/>
                </a:solidFill>
              </a:rPr>
              <a:t> </a:t>
            </a:r>
            <a:r>
              <a:rPr lang="fr-FR" sz="2800" dirty="0" err="1">
                <a:solidFill>
                  <a:srgbClr val="C00000"/>
                </a:solidFill>
              </a:rPr>
              <a:t>ngữ</a:t>
            </a:r>
            <a:r>
              <a:rPr lang="fr-FR" sz="2800" dirty="0">
                <a:solidFill>
                  <a:srgbClr val="C00000"/>
                </a:solidFill>
              </a:rPr>
              <a:t> </a:t>
            </a:r>
            <a:r>
              <a:rPr lang="fr-FR" sz="2800" dirty="0" err="1">
                <a:solidFill>
                  <a:srgbClr val="C00000"/>
                </a:solidFill>
              </a:rPr>
              <a:t>cho</a:t>
            </a:r>
            <a:r>
              <a:rPr lang="fr-FR" sz="2800" dirty="0">
                <a:solidFill>
                  <a:srgbClr val="C00000"/>
                </a:solidFill>
              </a:rPr>
              <a:t> </a:t>
            </a:r>
            <a:r>
              <a:rPr lang="fr-FR" sz="2800" dirty="0" err="1">
                <a:solidFill>
                  <a:srgbClr val="C00000"/>
                </a:solidFill>
              </a:rPr>
              <a:t>trẻ</a:t>
            </a:r>
            <a:r>
              <a:rPr lang="fr-FR" sz="2800" dirty="0">
                <a:solidFill>
                  <a:srgbClr val="C00000"/>
                </a:solidFill>
              </a:rPr>
              <a:t> </a:t>
            </a:r>
            <a:r>
              <a:rPr lang="fr-FR" sz="2800" dirty="0" err="1">
                <a:solidFill>
                  <a:srgbClr val="C00000"/>
                </a:solidFill>
              </a:rPr>
              <a:t>mầm</a:t>
            </a:r>
            <a:r>
              <a:rPr lang="fr-FR" sz="2800" dirty="0">
                <a:solidFill>
                  <a:srgbClr val="C00000"/>
                </a:solidFill>
              </a:rPr>
              <a:t> non</a:t>
            </a:r>
            <a:r>
              <a:rPr lang="fr-FR" sz="2800">
                <a:solidFill>
                  <a:srgbClr val="C00000"/>
                </a:solidFill>
              </a:rPr>
              <a:t>. </a:t>
            </a:r>
            <a:endParaRPr lang="en-US" dirty="0"/>
          </a:p>
        </p:txBody>
      </p:sp>
    </p:spTree>
    <p:extLst>
      <p:ext uri="{BB962C8B-B14F-4D97-AF65-F5344CB8AC3E}">
        <p14:creationId xmlns:p14="http://schemas.microsoft.com/office/powerpoint/2010/main" val="193436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2. Âm tiết tiếng Việt</a:t>
            </a:r>
            <a:endParaRPr lang="en-US" sz="3300" dirty="0"/>
          </a:p>
        </p:txBody>
      </p:sp>
      <p:sp>
        <p:nvSpPr>
          <p:cNvPr id="3" name="Content Placeholder 2"/>
          <p:cNvSpPr>
            <a:spLocks noGrp="1"/>
          </p:cNvSpPr>
          <p:nvPr>
            <p:ph idx="1"/>
          </p:nvPr>
        </p:nvSpPr>
        <p:spPr/>
        <p:txBody>
          <a:bodyPr>
            <a:normAutofit/>
          </a:bodyPr>
          <a:lstStyle/>
          <a:p>
            <a:pPr>
              <a:buFont typeface="Wingdings" pitchFamily="2" charset="2"/>
              <a:buChar char="q"/>
            </a:pPr>
            <a:r>
              <a:rPr lang="nl-NL" i="1"/>
              <a:t> Phân loại âm tiết tiếng Việt</a:t>
            </a:r>
            <a:endParaRPr lang="nl-NL" i="1" dirty="0"/>
          </a:p>
          <a:p>
            <a:pPr>
              <a:buFont typeface="Wingdings" pitchFamily="2" charset="2"/>
              <a:buChar char="§"/>
            </a:pPr>
            <a:r>
              <a:rPr lang="nl-NL" i="1" dirty="0"/>
              <a:t>Số lượng các thành tố tham gia cấu tạo âm tiết</a:t>
            </a:r>
            <a:endParaRPr lang="en-US" dirty="0"/>
          </a:p>
          <a:p>
            <a:pPr marL="0" indent="0">
              <a:buNone/>
            </a:pPr>
            <a:r>
              <a:rPr lang="nl-NL" dirty="0"/>
              <a:t>1. V: a, ê, y 			5. C</a:t>
            </a:r>
            <a:r>
              <a:rPr lang="nl-NL" baseline="-25000" dirty="0"/>
              <a:t>1</a:t>
            </a:r>
            <a:r>
              <a:rPr lang="nl-NL" dirty="0"/>
              <a:t> V: ca, cô</a:t>
            </a:r>
            <a:endParaRPr lang="en-US" dirty="0"/>
          </a:p>
          <a:p>
            <a:pPr marL="0" indent="0">
              <a:buNone/>
            </a:pPr>
            <a:r>
              <a:rPr lang="nl-NL" dirty="0"/>
              <a:t>2. W V: oa, uê, uy		6. C</a:t>
            </a:r>
            <a:r>
              <a:rPr lang="nl-NL" baseline="-25000" dirty="0"/>
              <a:t>1</a:t>
            </a:r>
            <a:r>
              <a:rPr lang="nl-NL" dirty="0"/>
              <a:t> WV: qua, quê</a:t>
            </a:r>
            <a:endParaRPr lang="en-US" dirty="0"/>
          </a:p>
          <a:p>
            <a:pPr marL="0" indent="0">
              <a:buNone/>
            </a:pPr>
            <a:r>
              <a:rPr lang="nl-NL" dirty="0"/>
              <a:t>3. VC</a:t>
            </a:r>
            <a:r>
              <a:rPr lang="nl-NL" baseline="-25000" dirty="0"/>
              <a:t>2</a:t>
            </a:r>
            <a:r>
              <a:rPr lang="nl-NL" dirty="0"/>
              <a:t>: an, inh, ênh		7. C</a:t>
            </a:r>
            <a:r>
              <a:rPr lang="nl-NL" baseline="-25000" dirty="0"/>
              <a:t>1</a:t>
            </a:r>
            <a:r>
              <a:rPr lang="nl-NL" dirty="0"/>
              <a:t>VC</a:t>
            </a:r>
            <a:r>
              <a:rPr lang="nl-NL" baseline="-25000" dirty="0"/>
              <a:t>2</a:t>
            </a:r>
            <a:r>
              <a:rPr lang="nl-NL" dirty="0"/>
              <a:t>: cần, lan</a:t>
            </a:r>
            <a:endParaRPr lang="en-US" dirty="0"/>
          </a:p>
          <a:p>
            <a:pPr marL="0" indent="0">
              <a:buNone/>
            </a:pPr>
            <a:r>
              <a:rPr lang="nl-NL" dirty="0"/>
              <a:t>4. WVC</a:t>
            </a:r>
            <a:r>
              <a:rPr lang="nl-NL" baseline="-25000" dirty="0"/>
              <a:t>2</a:t>
            </a:r>
            <a:r>
              <a:rPr lang="nl-NL" dirty="0"/>
              <a:t>: oan, uyên	     8. C</a:t>
            </a:r>
            <a:r>
              <a:rPr lang="nl-NL" baseline="-25000" dirty="0"/>
              <a:t>1</a:t>
            </a:r>
            <a:r>
              <a:rPr lang="nl-NL" dirty="0"/>
              <a:t>WVC</a:t>
            </a:r>
            <a:r>
              <a:rPr lang="nl-NL" baseline="-25000" dirty="0"/>
              <a:t>2</a:t>
            </a:r>
            <a:r>
              <a:rPr lang="nl-NL" dirty="0"/>
              <a:t>: loan, quyên</a:t>
            </a:r>
            <a:endParaRPr lang="en-US" dirty="0"/>
          </a:p>
        </p:txBody>
      </p:sp>
    </p:spTree>
    <p:extLst>
      <p:ext uri="{BB962C8B-B14F-4D97-AF65-F5344CB8AC3E}">
        <p14:creationId xmlns:p14="http://schemas.microsoft.com/office/powerpoint/2010/main" val="425889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tập</a:t>
            </a:r>
            <a:r>
              <a:rPr lang="en-US" dirty="0"/>
              <a: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Phân</a:t>
            </a:r>
            <a:r>
              <a:rPr lang="en-US" dirty="0"/>
              <a:t> </a:t>
            </a:r>
            <a:r>
              <a:rPr lang="en-US" dirty="0" err="1"/>
              <a:t>loại</a:t>
            </a:r>
            <a:r>
              <a:rPr lang="en-US" dirty="0"/>
              <a:t> </a:t>
            </a:r>
            <a:r>
              <a:rPr lang="en-US" dirty="0" err="1"/>
              <a:t>các</a:t>
            </a:r>
            <a:r>
              <a:rPr lang="en-US" dirty="0"/>
              <a:t> </a:t>
            </a:r>
            <a:r>
              <a:rPr lang="en-US" dirty="0" err="1"/>
              <a:t>âm</a:t>
            </a:r>
            <a:r>
              <a:rPr lang="en-US" dirty="0"/>
              <a:t> </a:t>
            </a:r>
            <a:r>
              <a:rPr lang="en-US" dirty="0" err="1"/>
              <a:t>tiết</a:t>
            </a:r>
            <a:r>
              <a:rPr lang="en-US" dirty="0"/>
              <a:t> </a:t>
            </a:r>
            <a:r>
              <a:rPr lang="en-US" dirty="0" err="1"/>
              <a:t>sau</a:t>
            </a:r>
            <a:r>
              <a:rPr lang="en-US" dirty="0"/>
              <a:t>:</a:t>
            </a:r>
          </a:p>
          <a:p>
            <a:pPr marL="0" indent="0">
              <a:buNone/>
            </a:pPr>
            <a:r>
              <a:rPr lang="en-US" dirty="0"/>
              <a:t>  </a:t>
            </a:r>
            <a:r>
              <a:rPr lang="en-US" i="1" dirty="0" err="1"/>
              <a:t>Lại</a:t>
            </a:r>
            <a:r>
              <a:rPr lang="en-US" i="1" dirty="0"/>
              <a:t>    </a:t>
            </a:r>
            <a:r>
              <a:rPr lang="en-US" i="1" dirty="0" err="1"/>
              <a:t>thương</a:t>
            </a:r>
            <a:r>
              <a:rPr lang="en-US" i="1" dirty="0"/>
              <a:t> </a:t>
            </a:r>
            <a:r>
              <a:rPr lang="en-US" i="1" dirty="0" err="1"/>
              <a:t>nỗi</a:t>
            </a:r>
            <a:r>
              <a:rPr lang="en-US" i="1" dirty="0"/>
              <a:t>    </a:t>
            </a:r>
            <a:r>
              <a:rPr lang="en-US" i="1" dirty="0" err="1"/>
              <a:t>đọa</a:t>
            </a:r>
            <a:r>
              <a:rPr lang="en-US" i="1" dirty="0"/>
              <a:t>       </a:t>
            </a:r>
            <a:r>
              <a:rPr lang="en-US" i="1" dirty="0" err="1"/>
              <a:t>đày</a:t>
            </a:r>
            <a:r>
              <a:rPr lang="en-US" i="1" dirty="0"/>
              <a:t>    </a:t>
            </a:r>
            <a:r>
              <a:rPr lang="en-US" i="1" dirty="0" err="1"/>
              <a:t>thân</a:t>
            </a:r>
            <a:r>
              <a:rPr lang="en-US" i="1" dirty="0"/>
              <a:t>    </a:t>
            </a:r>
            <a:r>
              <a:rPr lang="en-US" i="1" dirty="0" err="1"/>
              <a:t>Bác</a:t>
            </a:r>
            <a:endParaRPr lang="en-US" i="1" dirty="0"/>
          </a:p>
          <a:p>
            <a:pPr marL="0" indent="0">
              <a:buNone/>
            </a:pPr>
            <a:r>
              <a:rPr lang="en-US" i="1" dirty="0"/>
              <a:t> c1vc2   </a:t>
            </a:r>
            <a:r>
              <a:rPr lang="en-US" i="1" dirty="0" err="1"/>
              <a:t>c1vc2</a:t>
            </a:r>
            <a:r>
              <a:rPr lang="en-US" i="1" dirty="0"/>
              <a:t>  </a:t>
            </a:r>
            <a:r>
              <a:rPr lang="en-US" i="1" dirty="0" err="1"/>
              <a:t>c1vc2</a:t>
            </a:r>
            <a:r>
              <a:rPr lang="en-US" i="1" dirty="0"/>
              <a:t>  </a:t>
            </a:r>
            <a:r>
              <a:rPr lang="en-US" sz="2700" i="1" dirty="0"/>
              <a:t>C1WV C1VC2  </a:t>
            </a:r>
            <a:r>
              <a:rPr lang="en-US" sz="2700" i="1" dirty="0" err="1"/>
              <a:t>C1VC2</a:t>
            </a:r>
            <a:r>
              <a:rPr lang="en-US" sz="2700" i="1" dirty="0"/>
              <a:t>   </a:t>
            </a:r>
            <a:r>
              <a:rPr lang="en-US" sz="2700" i="1" dirty="0" err="1"/>
              <a:t>C1VC2</a:t>
            </a:r>
            <a:endParaRPr lang="en-US" sz="2700" i="1" dirty="0"/>
          </a:p>
          <a:p>
            <a:pPr marL="0" indent="0">
              <a:buNone/>
            </a:pPr>
            <a:r>
              <a:rPr lang="en-US" i="1" dirty="0" err="1"/>
              <a:t>Mười</a:t>
            </a:r>
            <a:r>
              <a:rPr lang="en-US" i="1" dirty="0"/>
              <a:t>    </a:t>
            </a:r>
            <a:r>
              <a:rPr lang="en-US" i="1" dirty="0" err="1"/>
              <a:t>bốn</a:t>
            </a:r>
            <a:r>
              <a:rPr lang="en-US" i="1" dirty="0"/>
              <a:t>        </a:t>
            </a:r>
            <a:r>
              <a:rPr lang="en-US" i="1" dirty="0" err="1"/>
              <a:t>trăng</a:t>
            </a:r>
            <a:r>
              <a:rPr lang="en-US" i="1" dirty="0"/>
              <a:t>     </a:t>
            </a:r>
            <a:r>
              <a:rPr lang="en-US" i="1" dirty="0" err="1"/>
              <a:t>tê</a:t>
            </a:r>
            <a:r>
              <a:rPr lang="en-US" i="1" dirty="0"/>
              <a:t>        </a:t>
            </a:r>
            <a:r>
              <a:rPr lang="en-US" i="1" dirty="0" err="1"/>
              <a:t>tái</a:t>
            </a:r>
            <a:r>
              <a:rPr lang="en-US" i="1" dirty="0"/>
              <a:t>       </a:t>
            </a:r>
            <a:r>
              <a:rPr lang="en-US" i="1" dirty="0" err="1"/>
              <a:t>gông</a:t>
            </a:r>
            <a:r>
              <a:rPr lang="en-US" i="1" dirty="0"/>
              <a:t>   </a:t>
            </a:r>
            <a:r>
              <a:rPr lang="en-US" i="1" dirty="0" err="1"/>
              <a:t>cùm</a:t>
            </a:r>
            <a:endParaRPr lang="en-US" i="1" dirty="0"/>
          </a:p>
          <a:p>
            <a:pPr marL="0" indent="0">
              <a:buNone/>
            </a:pPr>
            <a:r>
              <a:rPr lang="en-US" sz="2700" i="1" dirty="0"/>
              <a:t>C1VC2    </a:t>
            </a:r>
            <a:r>
              <a:rPr lang="en-US" sz="2700" i="1" dirty="0" err="1"/>
              <a:t>C1VC2</a:t>
            </a:r>
            <a:r>
              <a:rPr lang="en-US" sz="2700" i="1" dirty="0"/>
              <a:t>     </a:t>
            </a:r>
            <a:r>
              <a:rPr lang="en-US" sz="2700" i="1" dirty="0" err="1"/>
              <a:t>C1VC2</a:t>
            </a:r>
            <a:r>
              <a:rPr lang="en-US" sz="2700" i="1" dirty="0"/>
              <a:t>       C1V     C1VC2     </a:t>
            </a:r>
            <a:r>
              <a:rPr lang="en-US" sz="2700" i="1" dirty="0" err="1"/>
              <a:t>C1VC2</a:t>
            </a:r>
            <a:r>
              <a:rPr lang="en-US" sz="2700" i="1" dirty="0"/>
              <a:t>     </a:t>
            </a:r>
            <a:r>
              <a:rPr lang="en-US" sz="2700" i="1" dirty="0" err="1"/>
              <a:t>C1VC2</a:t>
            </a:r>
            <a:endParaRPr lang="en-US" sz="2700" i="1" dirty="0"/>
          </a:p>
          <a:p>
            <a:pPr marL="0" indent="0">
              <a:buNone/>
            </a:pPr>
            <a:r>
              <a:rPr lang="en-US" i="1" dirty="0" err="1"/>
              <a:t>Ôi</a:t>
            </a:r>
            <a:r>
              <a:rPr lang="en-US" i="1" dirty="0"/>
              <a:t>      </a:t>
            </a:r>
            <a:r>
              <a:rPr lang="en-US" i="1" dirty="0" err="1"/>
              <a:t>chân</a:t>
            </a:r>
            <a:r>
              <a:rPr lang="en-US" i="1" dirty="0"/>
              <a:t>    </a:t>
            </a:r>
            <a:r>
              <a:rPr lang="en-US" i="1" dirty="0" err="1"/>
              <a:t>yếu</a:t>
            </a:r>
            <a:r>
              <a:rPr lang="en-US" i="1" dirty="0"/>
              <a:t>   </a:t>
            </a:r>
            <a:r>
              <a:rPr lang="en-US" i="1" dirty="0" err="1"/>
              <a:t>mắt</a:t>
            </a:r>
            <a:r>
              <a:rPr lang="en-US" i="1" dirty="0"/>
              <a:t>      </a:t>
            </a:r>
            <a:r>
              <a:rPr lang="en-US" i="1" dirty="0" err="1"/>
              <a:t>mờ</a:t>
            </a:r>
            <a:r>
              <a:rPr lang="en-US" i="1" dirty="0"/>
              <a:t>    </a:t>
            </a:r>
            <a:r>
              <a:rPr lang="en-US" i="1" dirty="0" err="1"/>
              <a:t>tóc</a:t>
            </a:r>
            <a:r>
              <a:rPr lang="en-US" i="1" dirty="0"/>
              <a:t>       </a:t>
            </a:r>
            <a:r>
              <a:rPr lang="en-US" i="1" dirty="0" err="1"/>
              <a:t>bạc</a:t>
            </a:r>
            <a:endParaRPr lang="en-US" i="1" dirty="0"/>
          </a:p>
          <a:p>
            <a:pPr marL="0" indent="0">
              <a:buNone/>
            </a:pPr>
            <a:r>
              <a:rPr lang="en-US" i="1" dirty="0"/>
              <a:t>VC2 C1VC2  VC2   C1VC2  C1V C1VC2  </a:t>
            </a:r>
            <a:r>
              <a:rPr lang="en-US" i="1" dirty="0" err="1"/>
              <a:t>C1VC2</a:t>
            </a:r>
            <a:endParaRPr lang="en-US" i="1" dirty="0"/>
          </a:p>
          <a:p>
            <a:pPr marL="0" indent="0">
              <a:buNone/>
            </a:pPr>
            <a:r>
              <a:rPr lang="en-US" i="1" dirty="0" err="1"/>
              <a:t>Mà</a:t>
            </a:r>
            <a:r>
              <a:rPr lang="en-US" i="1" dirty="0"/>
              <a:t>     </a:t>
            </a:r>
            <a:r>
              <a:rPr lang="en-US" i="1" dirty="0" err="1"/>
              <a:t>thơ</a:t>
            </a:r>
            <a:r>
              <a:rPr lang="en-US" i="1" dirty="0"/>
              <a:t>    bay         </a:t>
            </a:r>
            <a:r>
              <a:rPr lang="en-US" i="1" dirty="0" err="1"/>
              <a:t>cánh</a:t>
            </a:r>
            <a:r>
              <a:rPr lang="en-US" i="1" dirty="0"/>
              <a:t>       </a:t>
            </a:r>
            <a:r>
              <a:rPr lang="en-US" i="1" dirty="0" err="1"/>
              <a:t>hạc</a:t>
            </a:r>
            <a:r>
              <a:rPr lang="en-US" i="1" dirty="0"/>
              <a:t>       </a:t>
            </a:r>
            <a:r>
              <a:rPr lang="en-US" i="1" dirty="0" err="1"/>
              <a:t>ung</a:t>
            </a:r>
            <a:r>
              <a:rPr lang="en-US" i="1" dirty="0"/>
              <a:t>     dung</a:t>
            </a:r>
          </a:p>
          <a:p>
            <a:pPr marL="0" indent="0">
              <a:buNone/>
            </a:pPr>
            <a:r>
              <a:rPr lang="en-US" i="1" dirty="0"/>
              <a:t>C1V  </a:t>
            </a:r>
            <a:r>
              <a:rPr lang="en-US" i="1" dirty="0" err="1"/>
              <a:t>C1V</a:t>
            </a:r>
            <a:r>
              <a:rPr lang="en-US" i="1" dirty="0"/>
              <a:t>     C1VC2    </a:t>
            </a:r>
            <a:r>
              <a:rPr lang="en-US" i="1" dirty="0" err="1"/>
              <a:t>C1VC2</a:t>
            </a:r>
            <a:r>
              <a:rPr lang="en-US" i="1" dirty="0"/>
              <a:t>    C1V C2  VC2  C1VC2</a:t>
            </a:r>
          </a:p>
          <a:p>
            <a:pPr marL="0" indent="0">
              <a:buNone/>
            </a:pPr>
            <a:endParaRPr lang="en-US" dirty="0"/>
          </a:p>
        </p:txBody>
      </p:sp>
    </p:spTree>
    <p:extLst>
      <p:ext uri="{BB962C8B-B14F-4D97-AF65-F5344CB8AC3E}">
        <p14:creationId xmlns:p14="http://schemas.microsoft.com/office/powerpoint/2010/main" val="14249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2. Âm tiết tiếng Việt</a:t>
            </a:r>
            <a:endParaRPr lang="en-US" sz="3300" dirty="0"/>
          </a:p>
        </p:txBody>
      </p:sp>
      <p:sp>
        <p:nvSpPr>
          <p:cNvPr id="3" name="Content Placeholder 2"/>
          <p:cNvSpPr>
            <a:spLocks noGrp="1"/>
          </p:cNvSpPr>
          <p:nvPr>
            <p:ph idx="1"/>
          </p:nvPr>
        </p:nvSpPr>
        <p:spPr/>
        <p:txBody>
          <a:bodyPr/>
          <a:lstStyle/>
          <a:p>
            <a:pPr>
              <a:buFont typeface="Wingdings" pitchFamily="2" charset="2"/>
              <a:buChar char="§"/>
            </a:pPr>
            <a:r>
              <a:rPr lang="nl-NL" i="1" dirty="0"/>
              <a:t>Dựa và tiêu chí thanh điệu</a:t>
            </a:r>
            <a:endParaRPr lang="en-US" dirty="0"/>
          </a:p>
          <a:p>
            <a:pPr marL="0" indent="0">
              <a:buNone/>
            </a:pPr>
            <a:r>
              <a:rPr lang="nl-NL" dirty="0"/>
              <a:t>-  Bằng: thanh không, thanh huyền </a:t>
            </a:r>
            <a:endParaRPr lang="en-US" dirty="0"/>
          </a:p>
          <a:p>
            <a:pPr>
              <a:buFontTx/>
              <a:buChar char="-"/>
            </a:pPr>
            <a:r>
              <a:rPr lang="nl-NL" dirty="0"/>
              <a:t>Trắc: thanh hỏi, thanh ngã, thanh sắc, thanh nặng</a:t>
            </a:r>
            <a:endParaRPr lang="en-US" dirty="0"/>
          </a:p>
          <a:p>
            <a:pPr marL="0" indent="0">
              <a:buNone/>
            </a:pPr>
            <a:r>
              <a:rPr lang="nl-NL" dirty="0"/>
              <a:t>VD:             </a:t>
            </a:r>
            <a:r>
              <a:rPr lang="nl-NL" i="1" dirty="0"/>
              <a:t>Người đi một nửa hồn tôi mất         </a:t>
            </a:r>
            <a:r>
              <a:rPr lang="en-US" dirty="0"/>
              <a:t>             	</a:t>
            </a:r>
            <a:r>
              <a:rPr lang="nl-NL" i="1" dirty="0"/>
              <a:t>         Một nửa hồn tôi bỗng dại khờ</a:t>
            </a:r>
            <a:endParaRPr lang="en-US" dirty="0"/>
          </a:p>
        </p:txBody>
      </p:sp>
    </p:spTree>
    <p:extLst>
      <p:ext uri="{BB962C8B-B14F-4D97-AF65-F5344CB8AC3E}">
        <p14:creationId xmlns:p14="http://schemas.microsoft.com/office/powerpoint/2010/main" val="34477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2. Âm tiết tiếng Việt</a:t>
            </a:r>
            <a:endParaRPr lang="en-US" sz="3300" dirty="0"/>
          </a:p>
        </p:txBody>
      </p:sp>
      <p:sp>
        <p:nvSpPr>
          <p:cNvPr id="3" name="Content Placeholder 2"/>
          <p:cNvSpPr>
            <a:spLocks noGrp="1"/>
          </p:cNvSpPr>
          <p:nvPr>
            <p:ph idx="1"/>
          </p:nvPr>
        </p:nvSpPr>
        <p:spPr>
          <a:xfrm>
            <a:off x="533400" y="1447800"/>
            <a:ext cx="8229600" cy="4525963"/>
          </a:xfrm>
        </p:spPr>
        <p:txBody>
          <a:bodyPr>
            <a:noAutofit/>
          </a:bodyPr>
          <a:lstStyle/>
          <a:p>
            <a:pPr>
              <a:spcBef>
                <a:spcPts val="0"/>
              </a:spcBef>
              <a:buFont typeface="Wingdings" pitchFamily="2" charset="2"/>
              <a:buChar char="§"/>
            </a:pPr>
            <a:r>
              <a:rPr lang="nl-NL" sz="3000" i="1" dirty="0"/>
              <a:t>Dựa vào cách kết thúc âm tiết:</a:t>
            </a:r>
            <a:endParaRPr lang="en-US" sz="3000" dirty="0"/>
          </a:p>
          <a:p>
            <a:pPr>
              <a:spcBef>
                <a:spcPts val="0"/>
              </a:spcBef>
              <a:buFontTx/>
              <a:buChar char="-"/>
            </a:pPr>
            <a:r>
              <a:rPr lang="nl-NL" sz="3000" dirty="0"/>
              <a:t>Âm tiết mở: Kết thúc bằng âm chính nguyên âm</a:t>
            </a:r>
          </a:p>
          <a:p>
            <a:pPr marL="0" indent="0">
              <a:spcBef>
                <a:spcPts val="0"/>
              </a:spcBef>
              <a:buNone/>
            </a:pPr>
            <a:r>
              <a:rPr lang="nl-NL" sz="3000" dirty="0"/>
              <a:t>V, WV, C1V, C1WV (a, oa, ta, toà,...)</a:t>
            </a:r>
            <a:endParaRPr lang="en-US" sz="3000" dirty="0"/>
          </a:p>
          <a:p>
            <a:pPr>
              <a:spcBef>
                <a:spcPts val="0"/>
              </a:spcBef>
              <a:buFontTx/>
              <a:buChar char="-"/>
            </a:pPr>
            <a:r>
              <a:rPr lang="nl-NL" sz="3000" dirty="0"/>
              <a:t>Âm tiết nửa mở: Kết thúc bằng bán nguyên âm</a:t>
            </a:r>
          </a:p>
          <a:p>
            <a:pPr marL="0" indent="0">
              <a:spcBef>
                <a:spcPts val="0"/>
              </a:spcBef>
              <a:buNone/>
            </a:pPr>
            <a:r>
              <a:rPr lang="nl-NL" sz="3000" dirty="0"/>
              <a:t>VC2, WVC2, C1VC2,C1WVC2 (ai, oai,  dâu, quay…)</a:t>
            </a:r>
            <a:endParaRPr lang="en-US" sz="3000" dirty="0"/>
          </a:p>
          <a:p>
            <a:pPr>
              <a:spcBef>
                <a:spcPts val="0"/>
              </a:spcBef>
              <a:buFontTx/>
              <a:buChar char="-"/>
            </a:pPr>
            <a:r>
              <a:rPr lang="nl-NL" sz="3000" dirty="0"/>
              <a:t>Âm tiết nửa khép: kết thúc bằng các âm mũi: </a:t>
            </a:r>
          </a:p>
          <a:p>
            <a:pPr marL="0" indent="0">
              <a:spcBef>
                <a:spcPts val="0"/>
              </a:spcBef>
              <a:buNone/>
            </a:pPr>
            <a:r>
              <a:rPr lang="nl-NL" sz="3000" dirty="0"/>
              <a:t>VC2, WVC2, C1VC2, C1WVC2 (ăn, oan, long, loan...)</a:t>
            </a:r>
          </a:p>
          <a:p>
            <a:pPr marL="0" indent="0">
              <a:spcBef>
                <a:spcPts val="0"/>
              </a:spcBef>
              <a:buNone/>
            </a:pPr>
            <a:r>
              <a:rPr lang="nl-NL" sz="3000" dirty="0"/>
              <a:t> - Âm tiết khép: kết thúc bằng âm tắc (p, t, c, ch)</a:t>
            </a:r>
          </a:p>
          <a:p>
            <a:pPr marL="0" indent="0">
              <a:spcBef>
                <a:spcPts val="0"/>
              </a:spcBef>
              <a:buNone/>
            </a:pPr>
            <a:r>
              <a:rPr lang="nl-NL" sz="3000" dirty="0"/>
              <a:t>VC2, WVC2, C1VC2,C1WVC2 (ác, ắp, oách, tách, choắt...) </a:t>
            </a:r>
            <a:endParaRPr lang="en-US" sz="3000" dirty="0"/>
          </a:p>
          <a:p>
            <a:endParaRPr lang="en-US" sz="3000" dirty="0"/>
          </a:p>
        </p:txBody>
      </p:sp>
    </p:spTree>
    <p:extLst>
      <p:ext uri="{BB962C8B-B14F-4D97-AF65-F5344CB8AC3E}">
        <p14:creationId xmlns:p14="http://schemas.microsoft.com/office/powerpoint/2010/main" val="30418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err="1">
                <a:solidFill>
                  <a:srgbClr val="C00000"/>
                </a:solidFill>
              </a:rPr>
              <a:t>Thực</a:t>
            </a:r>
            <a:r>
              <a:rPr lang="en-US" sz="3300" b="1" dirty="0">
                <a:solidFill>
                  <a:srgbClr val="C00000"/>
                </a:solidFill>
              </a:rPr>
              <a:t> </a:t>
            </a:r>
            <a:r>
              <a:rPr lang="en-US" sz="3300" b="1" dirty="0" err="1">
                <a:solidFill>
                  <a:srgbClr val="C00000"/>
                </a:solidFill>
              </a:rPr>
              <a:t>hành</a:t>
            </a:r>
            <a:r>
              <a:rPr lang="en-US" sz="3300" b="1" dirty="0">
                <a:solidFill>
                  <a:srgbClr val="C00000"/>
                </a:solidFill>
              </a:rPr>
              <a:t> ở </a:t>
            </a:r>
            <a:r>
              <a:rPr lang="en-US" sz="3300" b="1" dirty="0" err="1">
                <a:solidFill>
                  <a:srgbClr val="C00000"/>
                </a:solidFill>
              </a:rPr>
              <a:t>lớp</a:t>
            </a:r>
            <a:endParaRPr lang="en-US" sz="3300" b="1" dirty="0">
              <a:solidFill>
                <a:srgbClr val="C00000"/>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err="1"/>
              <a:t>Mô</a:t>
            </a:r>
            <a:r>
              <a:rPr lang="en-US" dirty="0"/>
              <a:t> </a:t>
            </a:r>
            <a:r>
              <a:rPr lang="en-US" dirty="0" err="1"/>
              <a:t>tả</a:t>
            </a:r>
            <a:r>
              <a:rPr lang="en-US" dirty="0"/>
              <a:t> </a:t>
            </a:r>
            <a:r>
              <a:rPr lang="en-US" dirty="0" err="1"/>
              <a:t>cấu</a:t>
            </a:r>
            <a:r>
              <a:rPr lang="en-US" dirty="0"/>
              <a:t> </a:t>
            </a:r>
            <a:r>
              <a:rPr lang="en-US" dirty="0" err="1"/>
              <a:t>trúc</a:t>
            </a:r>
            <a:r>
              <a:rPr lang="en-US" dirty="0"/>
              <a:t> </a:t>
            </a:r>
            <a:r>
              <a:rPr lang="en-US" dirty="0" err="1"/>
              <a:t>các</a:t>
            </a:r>
            <a:r>
              <a:rPr lang="en-US" dirty="0"/>
              <a:t> </a:t>
            </a:r>
            <a:r>
              <a:rPr lang="en-US" dirty="0" err="1"/>
              <a:t>âm</a:t>
            </a:r>
            <a:r>
              <a:rPr lang="en-US" dirty="0"/>
              <a:t> </a:t>
            </a:r>
            <a:r>
              <a:rPr lang="en-US" dirty="0" err="1"/>
              <a:t>tiết</a:t>
            </a:r>
            <a:r>
              <a:rPr lang="en-US" dirty="0"/>
              <a:t> </a:t>
            </a:r>
            <a:r>
              <a:rPr lang="en-US" dirty="0" err="1"/>
              <a:t>sau</a:t>
            </a:r>
            <a:r>
              <a:rPr lang="en-US" dirty="0"/>
              <a:t>:</a:t>
            </a:r>
          </a:p>
          <a:p>
            <a:pPr marL="0" indent="0">
              <a:buNone/>
            </a:pPr>
            <a:r>
              <a:rPr lang="en-US" dirty="0" err="1"/>
              <a:t>hoa</a:t>
            </a:r>
            <a:r>
              <a:rPr lang="en-US" dirty="0"/>
              <a:t>, </a:t>
            </a:r>
            <a:r>
              <a:rPr lang="en-US" dirty="0" err="1"/>
              <a:t>hoài</a:t>
            </a:r>
            <a:r>
              <a:rPr lang="en-US" dirty="0"/>
              <a:t>, </a:t>
            </a:r>
            <a:r>
              <a:rPr lang="en-US" dirty="0" err="1"/>
              <a:t>nguyên</a:t>
            </a:r>
            <a:r>
              <a:rPr lang="en-US" dirty="0"/>
              <a:t>, </a:t>
            </a:r>
            <a:r>
              <a:rPr lang="en-US" dirty="0" err="1"/>
              <a:t>quân</a:t>
            </a:r>
            <a:r>
              <a:rPr lang="en-US" dirty="0"/>
              <a:t>, </a:t>
            </a:r>
            <a:r>
              <a:rPr lang="en-US" dirty="0" err="1"/>
              <a:t>tiến</a:t>
            </a:r>
            <a:r>
              <a:rPr lang="en-US" dirty="0"/>
              <a:t>, bay, </a:t>
            </a:r>
            <a:r>
              <a:rPr lang="en-US" dirty="0" err="1"/>
              <a:t>sáo</a:t>
            </a:r>
            <a:endParaRPr lang="en-US" dirty="0"/>
          </a:p>
          <a:p>
            <a:pPr marL="0" indent="0">
              <a:buNone/>
            </a:pPr>
            <a:r>
              <a:rPr lang="en-US" dirty="0"/>
              <a:t>2. </a:t>
            </a:r>
            <a:r>
              <a:rPr lang="en-US" dirty="0" err="1"/>
              <a:t>Phân</a:t>
            </a:r>
            <a:r>
              <a:rPr lang="en-US" dirty="0"/>
              <a:t> </a:t>
            </a:r>
            <a:r>
              <a:rPr lang="en-US" dirty="0" err="1"/>
              <a:t>loại</a:t>
            </a:r>
            <a:r>
              <a:rPr lang="en-US" dirty="0"/>
              <a:t> </a:t>
            </a:r>
            <a:r>
              <a:rPr lang="en-US" dirty="0" err="1"/>
              <a:t>các</a:t>
            </a:r>
            <a:r>
              <a:rPr lang="en-US" dirty="0"/>
              <a:t> </a:t>
            </a:r>
            <a:r>
              <a:rPr lang="en-US" dirty="0" err="1"/>
              <a:t>âm</a:t>
            </a:r>
            <a:r>
              <a:rPr lang="en-US" dirty="0"/>
              <a:t> </a:t>
            </a:r>
            <a:r>
              <a:rPr lang="en-US" dirty="0" err="1"/>
              <a:t>tiết</a:t>
            </a:r>
            <a:r>
              <a:rPr lang="en-US" dirty="0"/>
              <a:t> </a:t>
            </a:r>
            <a:r>
              <a:rPr lang="en-US" dirty="0" err="1"/>
              <a:t>trong</a:t>
            </a:r>
            <a:r>
              <a:rPr lang="en-US" dirty="0"/>
              <a:t> </a:t>
            </a:r>
            <a:r>
              <a:rPr lang="en-US" dirty="0" err="1"/>
              <a:t>khổ</a:t>
            </a:r>
            <a:r>
              <a:rPr lang="en-US" dirty="0"/>
              <a:t> </a:t>
            </a:r>
            <a:r>
              <a:rPr lang="en-US" dirty="0" err="1"/>
              <a:t>thơ</a:t>
            </a:r>
            <a:r>
              <a:rPr lang="en-US" dirty="0"/>
              <a:t> </a:t>
            </a:r>
            <a:r>
              <a:rPr lang="en-US" dirty="0" err="1"/>
              <a:t>sau</a:t>
            </a:r>
            <a:r>
              <a:rPr lang="en-US" dirty="0"/>
              <a:t>:</a:t>
            </a:r>
          </a:p>
          <a:p>
            <a:pPr marL="0" indent="0">
              <a:buNone/>
            </a:pPr>
            <a:r>
              <a:rPr lang="en-US" dirty="0"/>
              <a:t>	</a:t>
            </a:r>
            <a:r>
              <a:rPr lang="en-US" dirty="0" err="1"/>
              <a:t>Lại</a:t>
            </a:r>
            <a:r>
              <a:rPr lang="en-US" dirty="0"/>
              <a:t>  </a:t>
            </a:r>
            <a:r>
              <a:rPr lang="en-US" dirty="0" err="1"/>
              <a:t>thương</a:t>
            </a:r>
            <a:r>
              <a:rPr lang="en-US" dirty="0"/>
              <a:t> </a:t>
            </a:r>
            <a:r>
              <a:rPr lang="en-US" dirty="0" err="1"/>
              <a:t>đọa</a:t>
            </a:r>
            <a:r>
              <a:rPr lang="en-US" dirty="0"/>
              <a:t>  </a:t>
            </a:r>
            <a:r>
              <a:rPr lang="en-US" dirty="0" err="1"/>
              <a:t>đày</a:t>
            </a:r>
            <a:r>
              <a:rPr lang="en-US" dirty="0"/>
              <a:t>  </a:t>
            </a:r>
            <a:r>
              <a:rPr lang="en-US" dirty="0" err="1"/>
              <a:t>thân</a:t>
            </a:r>
            <a:r>
              <a:rPr lang="en-US" dirty="0"/>
              <a:t> </a:t>
            </a:r>
            <a:r>
              <a:rPr lang="en-US" dirty="0" err="1"/>
              <a:t>Bác</a:t>
            </a:r>
            <a:endParaRPr lang="en-US" dirty="0"/>
          </a:p>
          <a:p>
            <a:pPr marL="0" indent="0">
              <a:buNone/>
            </a:pPr>
            <a:r>
              <a:rPr lang="en-US" dirty="0"/>
              <a:t>          </a:t>
            </a:r>
            <a:r>
              <a:rPr lang="en-US" dirty="0" err="1"/>
              <a:t>Mười</a:t>
            </a:r>
            <a:r>
              <a:rPr lang="en-US" dirty="0"/>
              <a:t> </a:t>
            </a:r>
            <a:r>
              <a:rPr lang="en-US" dirty="0" err="1"/>
              <a:t>bốn</a:t>
            </a:r>
            <a:r>
              <a:rPr lang="en-US" dirty="0"/>
              <a:t> </a:t>
            </a:r>
            <a:r>
              <a:rPr lang="en-US" dirty="0" err="1"/>
              <a:t>trăng</a:t>
            </a:r>
            <a:r>
              <a:rPr lang="en-US" dirty="0"/>
              <a:t> </a:t>
            </a:r>
            <a:r>
              <a:rPr lang="en-US" dirty="0" err="1"/>
              <a:t>tê</a:t>
            </a:r>
            <a:r>
              <a:rPr lang="en-US" dirty="0"/>
              <a:t> </a:t>
            </a:r>
            <a:r>
              <a:rPr lang="en-US" dirty="0" err="1"/>
              <a:t>tái</a:t>
            </a:r>
            <a:r>
              <a:rPr lang="en-US" dirty="0"/>
              <a:t> </a:t>
            </a:r>
            <a:r>
              <a:rPr lang="en-US" dirty="0" err="1"/>
              <a:t>gông</a:t>
            </a:r>
            <a:r>
              <a:rPr lang="en-US" dirty="0"/>
              <a:t> </a:t>
            </a:r>
            <a:r>
              <a:rPr lang="en-US" dirty="0" err="1"/>
              <a:t>cùm</a:t>
            </a:r>
            <a:endParaRPr lang="en-US" dirty="0"/>
          </a:p>
          <a:p>
            <a:pPr marL="0" indent="0">
              <a:buNone/>
            </a:pPr>
            <a:r>
              <a:rPr lang="en-US" dirty="0"/>
              <a:t>	</a:t>
            </a:r>
            <a:r>
              <a:rPr lang="en-US" dirty="0" err="1"/>
              <a:t>Ôi</a:t>
            </a:r>
            <a:r>
              <a:rPr lang="en-US" dirty="0"/>
              <a:t> </a:t>
            </a:r>
            <a:r>
              <a:rPr lang="en-US" dirty="0" err="1"/>
              <a:t>chân</a:t>
            </a:r>
            <a:r>
              <a:rPr lang="en-US" dirty="0"/>
              <a:t> </a:t>
            </a:r>
            <a:r>
              <a:rPr lang="en-US" dirty="0" err="1"/>
              <a:t>yếu</a:t>
            </a:r>
            <a:r>
              <a:rPr lang="en-US" dirty="0"/>
              <a:t> </a:t>
            </a:r>
            <a:r>
              <a:rPr lang="en-US" dirty="0" err="1"/>
              <a:t>mắt</a:t>
            </a:r>
            <a:r>
              <a:rPr lang="en-US" dirty="0"/>
              <a:t> </a:t>
            </a:r>
            <a:r>
              <a:rPr lang="en-US" dirty="0" err="1"/>
              <a:t>mờ</a:t>
            </a:r>
            <a:r>
              <a:rPr lang="en-US" dirty="0"/>
              <a:t> </a:t>
            </a:r>
            <a:r>
              <a:rPr lang="en-US" dirty="0" err="1"/>
              <a:t>tóc</a:t>
            </a:r>
            <a:r>
              <a:rPr lang="en-US" dirty="0"/>
              <a:t> </a:t>
            </a:r>
            <a:r>
              <a:rPr lang="en-US" dirty="0" err="1"/>
              <a:t>bạc</a:t>
            </a:r>
            <a:endParaRPr lang="en-US" dirty="0"/>
          </a:p>
          <a:p>
            <a:pPr marL="0" indent="0">
              <a:buNone/>
            </a:pPr>
            <a:r>
              <a:rPr lang="en-US" dirty="0"/>
              <a:t>          </a:t>
            </a:r>
            <a:r>
              <a:rPr lang="en-US" dirty="0" err="1"/>
              <a:t>Mà</a:t>
            </a:r>
            <a:r>
              <a:rPr lang="en-US" dirty="0"/>
              <a:t> </a:t>
            </a:r>
            <a:r>
              <a:rPr lang="en-US" dirty="0" err="1"/>
              <a:t>thơ</a:t>
            </a:r>
            <a:r>
              <a:rPr lang="en-US" dirty="0"/>
              <a:t> bay </a:t>
            </a:r>
            <a:r>
              <a:rPr lang="en-US" dirty="0" err="1"/>
              <a:t>cánh</a:t>
            </a:r>
            <a:r>
              <a:rPr lang="en-US" dirty="0"/>
              <a:t> </a:t>
            </a:r>
            <a:r>
              <a:rPr lang="en-US" dirty="0" err="1"/>
              <a:t>hạc</a:t>
            </a:r>
            <a:r>
              <a:rPr lang="en-US" dirty="0"/>
              <a:t> </a:t>
            </a:r>
            <a:r>
              <a:rPr lang="en-US" dirty="0" err="1"/>
              <a:t>ung</a:t>
            </a:r>
            <a:r>
              <a:rPr lang="en-US" dirty="0"/>
              <a:t> dung</a:t>
            </a:r>
          </a:p>
          <a:p>
            <a:pPr marL="0" indent="0">
              <a:buNone/>
            </a:pPr>
            <a:endParaRPr lang="en-US" dirty="0"/>
          </a:p>
        </p:txBody>
      </p:sp>
    </p:spTree>
    <p:extLst>
      <p:ext uri="{BB962C8B-B14F-4D97-AF65-F5344CB8AC3E}">
        <p14:creationId xmlns:p14="http://schemas.microsoft.com/office/powerpoint/2010/main" val="293225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dirty="0">
                <a:solidFill>
                  <a:srgbClr val="C00000"/>
                </a:solidFill>
              </a:rPr>
              <a:t>TỰ HỌC BÀI 2 VÀ CHUẨN BỊ CỦA SINH VIÊN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C00000"/>
                </a:solidFill>
              </a:rPr>
              <a:t>TỰ HỌC:</a:t>
            </a:r>
          </a:p>
          <a:p>
            <a:pPr marL="0" indent="0">
              <a:buNone/>
            </a:pPr>
            <a:r>
              <a:rPr lang="en-US" dirty="0"/>
              <a:t>1.Trình </a:t>
            </a:r>
            <a:r>
              <a:rPr lang="en-US" dirty="0" err="1"/>
              <a:t>bày</a:t>
            </a:r>
            <a:r>
              <a:rPr lang="en-US" dirty="0"/>
              <a:t> </a:t>
            </a:r>
            <a:r>
              <a:rPr lang="en-US" dirty="0" err="1"/>
              <a:t>khái</a:t>
            </a:r>
            <a:r>
              <a:rPr lang="en-US" dirty="0"/>
              <a:t> </a:t>
            </a:r>
            <a:r>
              <a:rPr lang="en-US" dirty="0" err="1"/>
              <a:t>niệm</a:t>
            </a:r>
            <a:r>
              <a:rPr lang="en-US" dirty="0"/>
              <a:t> </a:t>
            </a:r>
            <a:r>
              <a:rPr lang="en-US" dirty="0" err="1"/>
              <a:t>âm</a:t>
            </a:r>
            <a:r>
              <a:rPr lang="en-US" dirty="0"/>
              <a:t> </a:t>
            </a:r>
            <a:r>
              <a:rPr lang="en-US" dirty="0" err="1"/>
              <a:t>tiết</a:t>
            </a:r>
            <a:r>
              <a:rPr lang="en-US" dirty="0"/>
              <a:t> (</a:t>
            </a:r>
            <a:r>
              <a:rPr lang="en-US" dirty="0" err="1"/>
              <a:t>có</a:t>
            </a:r>
            <a:r>
              <a:rPr lang="en-US" dirty="0"/>
              <a:t> </a:t>
            </a:r>
            <a:r>
              <a:rPr lang="en-US" dirty="0" err="1"/>
              <a:t>ví</a:t>
            </a:r>
            <a:r>
              <a:rPr lang="en-US" dirty="0"/>
              <a:t> </a:t>
            </a:r>
            <a:r>
              <a:rPr lang="en-US" dirty="0" err="1"/>
              <a:t>dụ</a:t>
            </a:r>
            <a:r>
              <a:rPr lang="en-US" dirty="0"/>
              <a:t>).</a:t>
            </a:r>
          </a:p>
          <a:p>
            <a:pPr marL="0" indent="0">
              <a:buNone/>
            </a:pPr>
            <a:r>
              <a:rPr lang="en-US" dirty="0"/>
              <a:t>2.Phân </a:t>
            </a:r>
            <a:r>
              <a:rPr lang="en-US" dirty="0" err="1"/>
              <a:t>tích</a:t>
            </a:r>
            <a:r>
              <a:rPr lang="en-US" dirty="0"/>
              <a:t> </a:t>
            </a:r>
            <a:r>
              <a:rPr lang="en-US" dirty="0" err="1"/>
              <a:t>đặc</a:t>
            </a:r>
            <a:r>
              <a:rPr lang="en-US" dirty="0"/>
              <a:t> </a:t>
            </a:r>
            <a:r>
              <a:rPr lang="en-US" dirty="0" err="1"/>
              <a:t>điểm</a:t>
            </a:r>
            <a:r>
              <a:rPr lang="en-US" dirty="0"/>
              <a:t> </a:t>
            </a:r>
            <a:r>
              <a:rPr lang="en-US" dirty="0" err="1"/>
              <a:t>âm</a:t>
            </a:r>
            <a:r>
              <a:rPr lang="en-US" dirty="0"/>
              <a:t> </a:t>
            </a:r>
            <a:r>
              <a:rPr lang="en-US" dirty="0" err="1"/>
              <a:t>tiết</a:t>
            </a:r>
            <a:r>
              <a:rPr lang="en-US" dirty="0"/>
              <a:t> </a:t>
            </a:r>
            <a:r>
              <a:rPr lang="en-US" dirty="0" err="1"/>
              <a:t>tiếng</a:t>
            </a:r>
            <a:r>
              <a:rPr lang="en-US" dirty="0"/>
              <a:t> </a:t>
            </a:r>
            <a:r>
              <a:rPr lang="en-US" dirty="0" err="1"/>
              <a:t>Việt</a:t>
            </a:r>
            <a:r>
              <a:rPr lang="en-US" dirty="0"/>
              <a:t>.</a:t>
            </a:r>
          </a:p>
          <a:p>
            <a:pPr marL="0" indent="0">
              <a:buNone/>
            </a:pPr>
            <a:r>
              <a:rPr lang="en-US" dirty="0"/>
              <a:t>3.Trình </a:t>
            </a:r>
            <a:r>
              <a:rPr lang="en-US" dirty="0" err="1"/>
              <a:t>bày</a:t>
            </a:r>
            <a:r>
              <a:rPr lang="en-US" dirty="0"/>
              <a:t> </a:t>
            </a:r>
            <a:r>
              <a:rPr lang="en-US" dirty="0" err="1"/>
              <a:t>cấu</a:t>
            </a:r>
            <a:r>
              <a:rPr lang="en-US" dirty="0"/>
              <a:t> </a:t>
            </a:r>
            <a:r>
              <a:rPr lang="en-US" dirty="0" err="1"/>
              <a:t>trúc</a:t>
            </a:r>
            <a:r>
              <a:rPr lang="en-US" dirty="0"/>
              <a:t> </a:t>
            </a:r>
            <a:r>
              <a:rPr lang="en-US" dirty="0" err="1"/>
              <a:t>âm</a:t>
            </a:r>
            <a:r>
              <a:rPr lang="en-US" dirty="0"/>
              <a:t> </a:t>
            </a:r>
            <a:r>
              <a:rPr lang="en-US" dirty="0" err="1"/>
              <a:t>tiết</a:t>
            </a:r>
            <a:r>
              <a:rPr lang="en-US" dirty="0"/>
              <a:t> </a:t>
            </a:r>
            <a:r>
              <a:rPr lang="en-US" dirty="0" err="1"/>
              <a:t>tiếng</a:t>
            </a:r>
            <a:r>
              <a:rPr lang="en-US" dirty="0"/>
              <a:t> </a:t>
            </a:r>
            <a:r>
              <a:rPr lang="en-US" dirty="0" err="1"/>
              <a:t>Việt</a:t>
            </a:r>
            <a:r>
              <a:rPr lang="en-US" dirty="0"/>
              <a:t>.</a:t>
            </a:r>
          </a:p>
          <a:p>
            <a:pPr marL="0" indent="0">
              <a:buNone/>
            </a:pPr>
            <a:r>
              <a:rPr lang="en-US" dirty="0"/>
              <a:t>4. </a:t>
            </a:r>
            <a:r>
              <a:rPr lang="en-US" dirty="0" err="1"/>
              <a:t>Chứng</a:t>
            </a:r>
            <a:r>
              <a:rPr lang="en-US" dirty="0"/>
              <a:t> minh </a:t>
            </a:r>
            <a:r>
              <a:rPr lang="en-US" dirty="0" err="1"/>
              <a:t>âm</a:t>
            </a:r>
            <a:r>
              <a:rPr lang="en-US" dirty="0"/>
              <a:t> </a:t>
            </a:r>
            <a:r>
              <a:rPr lang="en-US" dirty="0" err="1"/>
              <a:t>tiết</a:t>
            </a:r>
            <a:r>
              <a:rPr lang="en-US" dirty="0"/>
              <a:t> </a:t>
            </a:r>
            <a:r>
              <a:rPr lang="en-US" dirty="0" err="1"/>
              <a:t>tiếng</a:t>
            </a:r>
            <a:r>
              <a:rPr lang="en-US" dirty="0"/>
              <a:t> </a:t>
            </a:r>
            <a:r>
              <a:rPr lang="en-US" dirty="0" err="1"/>
              <a:t>Việt</a:t>
            </a:r>
            <a:r>
              <a:rPr lang="en-US" dirty="0"/>
              <a:t> </a:t>
            </a:r>
            <a:r>
              <a:rPr lang="en-US" dirty="0" err="1"/>
              <a:t>là</a:t>
            </a:r>
            <a:r>
              <a:rPr lang="en-US" dirty="0"/>
              <a:t> </a:t>
            </a:r>
            <a:r>
              <a:rPr lang="en-US" dirty="0" err="1"/>
              <a:t>đơn</a:t>
            </a:r>
            <a:r>
              <a:rPr lang="en-US" dirty="0"/>
              <a:t> </a:t>
            </a:r>
            <a:r>
              <a:rPr lang="en-US" dirty="0" err="1"/>
              <a:t>vị</a:t>
            </a:r>
            <a:r>
              <a:rPr lang="en-US" dirty="0"/>
              <a:t> </a:t>
            </a:r>
            <a:r>
              <a:rPr lang="en-US" dirty="0" err="1"/>
              <a:t>có</a:t>
            </a:r>
            <a:r>
              <a:rPr lang="en-US" dirty="0"/>
              <a:t> </a:t>
            </a:r>
            <a:r>
              <a:rPr lang="en-US" dirty="0" err="1"/>
              <a:t>cấu</a:t>
            </a:r>
            <a:r>
              <a:rPr lang="en-US" dirty="0"/>
              <a:t> </a:t>
            </a:r>
            <a:r>
              <a:rPr lang="en-US" dirty="0" err="1"/>
              <a:t>trúc</a:t>
            </a:r>
            <a:r>
              <a:rPr lang="en-US" dirty="0"/>
              <a:t> </a:t>
            </a:r>
            <a:r>
              <a:rPr lang="en-US" dirty="0" err="1"/>
              <a:t>chặt</a:t>
            </a:r>
            <a:r>
              <a:rPr lang="en-US" dirty="0"/>
              <a:t> </a:t>
            </a:r>
            <a:r>
              <a:rPr lang="en-US" dirty="0" err="1"/>
              <a:t>chẽ</a:t>
            </a:r>
            <a:r>
              <a:rPr lang="en-US" dirty="0"/>
              <a:t>.</a:t>
            </a:r>
          </a:p>
          <a:p>
            <a:pPr marL="0" indent="0">
              <a:buNone/>
            </a:pPr>
            <a:r>
              <a:rPr lang="en-US" dirty="0"/>
              <a:t>5.Phân </a:t>
            </a:r>
            <a:r>
              <a:rPr lang="en-US" dirty="0" err="1"/>
              <a:t>loại</a:t>
            </a:r>
            <a:r>
              <a:rPr lang="en-US" dirty="0"/>
              <a:t> </a:t>
            </a:r>
            <a:r>
              <a:rPr lang="en-US" dirty="0" err="1"/>
              <a:t>các</a:t>
            </a:r>
            <a:r>
              <a:rPr lang="en-US" dirty="0"/>
              <a:t> </a:t>
            </a:r>
            <a:r>
              <a:rPr lang="en-US" dirty="0" err="1"/>
              <a:t>âm</a:t>
            </a:r>
            <a:r>
              <a:rPr lang="en-US" dirty="0"/>
              <a:t> </a:t>
            </a:r>
            <a:r>
              <a:rPr lang="en-US" dirty="0" err="1"/>
              <a:t>tiết</a:t>
            </a:r>
            <a:r>
              <a:rPr lang="en-US" dirty="0"/>
              <a:t> </a:t>
            </a:r>
            <a:r>
              <a:rPr lang="en-US" dirty="0" err="1"/>
              <a:t>tiếng</a:t>
            </a:r>
            <a:r>
              <a:rPr lang="en-US" dirty="0"/>
              <a:t> </a:t>
            </a:r>
            <a:r>
              <a:rPr lang="en-US" dirty="0" err="1"/>
              <a:t>Việt</a:t>
            </a:r>
            <a:r>
              <a:rPr lang="en-US" dirty="0"/>
              <a:t>.</a:t>
            </a:r>
          </a:p>
          <a:p>
            <a:pPr marL="0" indent="0">
              <a:buNone/>
            </a:pPr>
            <a:r>
              <a:rPr lang="en-US" dirty="0"/>
              <a:t>6.Thực </a:t>
            </a:r>
            <a:r>
              <a:rPr lang="en-US" dirty="0" err="1"/>
              <a:t>hành</a:t>
            </a:r>
            <a:r>
              <a:rPr lang="en-US" dirty="0"/>
              <a:t> </a:t>
            </a:r>
            <a:r>
              <a:rPr lang="en-US" dirty="0" err="1"/>
              <a:t>bài</a:t>
            </a:r>
            <a:r>
              <a:rPr lang="en-US" dirty="0"/>
              <a:t> </a:t>
            </a:r>
            <a:r>
              <a:rPr lang="en-US" dirty="0" err="1"/>
              <a:t>tập</a:t>
            </a:r>
            <a:r>
              <a:rPr lang="en-US" dirty="0"/>
              <a:t>: </a:t>
            </a:r>
            <a:r>
              <a:rPr lang="en-US" dirty="0" err="1"/>
              <a:t>xác</a:t>
            </a:r>
            <a:r>
              <a:rPr lang="en-US" dirty="0"/>
              <a:t> </a:t>
            </a:r>
            <a:r>
              <a:rPr lang="en-US" dirty="0" err="1"/>
              <a:t>định</a:t>
            </a:r>
            <a:r>
              <a:rPr lang="en-US" dirty="0"/>
              <a:t> </a:t>
            </a:r>
            <a:r>
              <a:rPr lang="en-US" dirty="0" err="1"/>
              <a:t>cấu</a:t>
            </a:r>
            <a:r>
              <a:rPr lang="en-US" dirty="0"/>
              <a:t> </a:t>
            </a:r>
            <a:r>
              <a:rPr lang="en-US" dirty="0" err="1"/>
              <a:t>trúc</a:t>
            </a:r>
            <a:r>
              <a:rPr lang="en-US" dirty="0"/>
              <a:t> </a:t>
            </a:r>
            <a:r>
              <a:rPr lang="en-US" dirty="0" err="1"/>
              <a:t>âm</a:t>
            </a:r>
            <a:r>
              <a:rPr lang="en-US" dirty="0"/>
              <a:t> </a:t>
            </a:r>
            <a:r>
              <a:rPr lang="en-US" dirty="0" err="1"/>
              <a:t>tiết</a:t>
            </a:r>
            <a:r>
              <a:rPr lang="en-US" dirty="0"/>
              <a:t> </a:t>
            </a:r>
            <a:r>
              <a:rPr lang="en-US" dirty="0" err="1"/>
              <a:t>tiếng</a:t>
            </a:r>
            <a:r>
              <a:rPr lang="en-US" dirty="0"/>
              <a:t> </a:t>
            </a:r>
            <a:r>
              <a:rPr lang="en-US" dirty="0" err="1"/>
              <a:t>Việt</a:t>
            </a:r>
            <a:r>
              <a:rPr lang="en-US" dirty="0"/>
              <a:t> </a:t>
            </a:r>
            <a:r>
              <a:rPr lang="en-US" dirty="0" err="1"/>
              <a:t>và</a:t>
            </a:r>
            <a:r>
              <a:rPr lang="en-US" dirty="0"/>
              <a:t> </a:t>
            </a:r>
            <a:r>
              <a:rPr lang="en-US" dirty="0" err="1"/>
              <a:t>phân</a:t>
            </a:r>
            <a:r>
              <a:rPr lang="en-US" dirty="0"/>
              <a:t> </a:t>
            </a:r>
            <a:r>
              <a:rPr lang="en-US" dirty="0" err="1"/>
              <a:t>loại</a:t>
            </a:r>
            <a:r>
              <a:rPr lang="en-US" dirty="0"/>
              <a:t> </a:t>
            </a:r>
            <a:r>
              <a:rPr lang="en-US" dirty="0" err="1"/>
              <a:t>âm</a:t>
            </a:r>
            <a:r>
              <a:rPr lang="en-US" dirty="0"/>
              <a:t> </a:t>
            </a:r>
            <a:r>
              <a:rPr lang="en-US" dirty="0" err="1"/>
              <a:t>tiết</a:t>
            </a:r>
            <a:r>
              <a:rPr lang="en-US" dirty="0"/>
              <a:t> </a:t>
            </a:r>
            <a:r>
              <a:rPr lang="en-US" dirty="0" err="1"/>
              <a:t>tiếng</a:t>
            </a:r>
            <a:r>
              <a:rPr lang="en-US" dirty="0"/>
              <a:t> </a:t>
            </a:r>
            <a:r>
              <a:rPr lang="en-US" dirty="0" err="1"/>
              <a:t>Việt</a:t>
            </a:r>
            <a:r>
              <a:rPr lang="en-US" dirty="0"/>
              <a:t> </a:t>
            </a:r>
            <a:r>
              <a:rPr lang="en-US" dirty="0" err="1"/>
              <a:t>theo</a:t>
            </a:r>
            <a:r>
              <a:rPr lang="en-US" dirty="0"/>
              <a:t> </a:t>
            </a:r>
            <a:r>
              <a:rPr lang="en-US" dirty="0" err="1"/>
              <a:t>ngữ</a:t>
            </a:r>
            <a:r>
              <a:rPr lang="en-US" dirty="0"/>
              <a:t> </a:t>
            </a:r>
            <a:r>
              <a:rPr lang="en-US" dirty="0" err="1"/>
              <a:t>liệu</a:t>
            </a:r>
            <a:r>
              <a:rPr lang="en-US" dirty="0"/>
              <a:t> </a:t>
            </a:r>
            <a:r>
              <a:rPr lang="en-US" dirty="0" err="1"/>
              <a:t>giảng</a:t>
            </a:r>
            <a:r>
              <a:rPr lang="en-US" dirty="0"/>
              <a:t> </a:t>
            </a:r>
            <a:r>
              <a:rPr lang="en-US" dirty="0" err="1"/>
              <a:t>viên</a:t>
            </a:r>
            <a:r>
              <a:rPr lang="en-US" dirty="0"/>
              <a:t> </a:t>
            </a:r>
            <a:r>
              <a:rPr lang="en-US" dirty="0" err="1"/>
              <a:t>cung</a:t>
            </a:r>
            <a:r>
              <a:rPr lang="en-US" dirty="0"/>
              <a:t> </a:t>
            </a:r>
            <a:r>
              <a:rPr lang="en-US" dirty="0" err="1"/>
              <a:t>cấp</a:t>
            </a:r>
            <a:r>
              <a:rPr lang="en-US" dirty="0"/>
              <a:t> </a:t>
            </a:r>
            <a:r>
              <a:rPr lang="en-US" dirty="0" err="1"/>
              <a:t>và</a:t>
            </a:r>
            <a:r>
              <a:rPr lang="en-US" dirty="0"/>
              <a:t> </a:t>
            </a:r>
            <a:r>
              <a:rPr lang="en-US" dirty="0" err="1"/>
              <a:t>sinh</a:t>
            </a:r>
            <a:r>
              <a:rPr lang="en-US" dirty="0"/>
              <a:t> </a:t>
            </a:r>
            <a:r>
              <a:rPr lang="en-US" dirty="0" err="1"/>
              <a:t>viên</a:t>
            </a:r>
            <a:r>
              <a:rPr lang="en-US" dirty="0"/>
              <a:t> </a:t>
            </a:r>
            <a:r>
              <a:rPr lang="en-US" dirty="0" err="1"/>
              <a:t>tự</a:t>
            </a:r>
            <a:r>
              <a:rPr lang="en-US" dirty="0"/>
              <a:t> </a:t>
            </a:r>
            <a:r>
              <a:rPr lang="en-US" dirty="0" err="1"/>
              <a:t>tìm</a:t>
            </a:r>
            <a:r>
              <a:rPr lang="en-US" dirty="0"/>
              <a:t> </a:t>
            </a:r>
            <a:r>
              <a:rPr lang="en-US" dirty="0" err="1"/>
              <a:t>hiểu</a:t>
            </a:r>
            <a:r>
              <a:rPr lang="en-US" i="1" dirty="0"/>
              <a:t>.</a:t>
            </a:r>
            <a:endParaRPr lang="en-US" dirty="0"/>
          </a:p>
        </p:txBody>
      </p:sp>
    </p:spTree>
    <p:extLst>
      <p:ext uri="{BB962C8B-B14F-4D97-AF65-F5344CB8AC3E}">
        <p14:creationId xmlns:p14="http://schemas.microsoft.com/office/powerpoint/2010/main" val="132470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300" b="1" dirty="0" err="1">
                <a:solidFill>
                  <a:srgbClr val="FF0000"/>
                </a:solidFill>
              </a:rPr>
              <a:t>Bài</a:t>
            </a:r>
            <a:r>
              <a:rPr lang="en-US" sz="3300" b="1" dirty="0">
                <a:solidFill>
                  <a:srgbClr val="FF0000"/>
                </a:solidFill>
              </a:rPr>
              <a:t> 3. </a:t>
            </a:r>
            <a:r>
              <a:rPr lang="en-US" sz="3300" b="1" dirty="0" err="1">
                <a:solidFill>
                  <a:srgbClr val="FF0000"/>
                </a:solidFill>
              </a:rPr>
              <a:t>Hệ</a:t>
            </a:r>
            <a:r>
              <a:rPr lang="en-US" sz="3300" b="1" dirty="0">
                <a:solidFill>
                  <a:srgbClr val="FF0000"/>
                </a:solidFill>
              </a:rPr>
              <a:t> </a:t>
            </a:r>
            <a:r>
              <a:rPr lang="en-US" sz="3300" b="1" dirty="0" err="1">
                <a:solidFill>
                  <a:srgbClr val="FF0000"/>
                </a:solidFill>
              </a:rPr>
              <a:t>thống</a:t>
            </a:r>
            <a:r>
              <a:rPr lang="en-US" sz="3300" b="1" dirty="0">
                <a:solidFill>
                  <a:srgbClr val="FF0000"/>
                </a:solidFill>
              </a:rPr>
              <a:t> </a:t>
            </a:r>
            <a:r>
              <a:rPr lang="en-US" sz="3300" b="1" dirty="0" err="1">
                <a:solidFill>
                  <a:srgbClr val="FF0000"/>
                </a:solidFill>
              </a:rPr>
              <a:t>âm</a:t>
            </a:r>
            <a:r>
              <a:rPr lang="en-US" sz="3300" b="1" dirty="0">
                <a:solidFill>
                  <a:srgbClr val="FF0000"/>
                </a:solidFill>
              </a:rPr>
              <a:t> </a:t>
            </a:r>
            <a:r>
              <a:rPr lang="en-US" sz="3300" b="1" dirty="0" err="1">
                <a:solidFill>
                  <a:srgbClr val="FF0000"/>
                </a:solidFill>
              </a:rPr>
              <a:t>vị</a:t>
            </a:r>
            <a:r>
              <a:rPr lang="en-US" sz="3300" b="1" dirty="0">
                <a:solidFill>
                  <a:srgbClr val="FF0000"/>
                </a:solidFill>
              </a:rPr>
              <a:t> </a:t>
            </a:r>
            <a:r>
              <a:rPr lang="en-US" sz="3300" b="1" dirty="0" err="1">
                <a:solidFill>
                  <a:srgbClr val="FF0000"/>
                </a:solidFill>
              </a:rPr>
              <a:t>tiếng</a:t>
            </a:r>
            <a:r>
              <a:rPr lang="en-US" sz="3300" b="1" dirty="0">
                <a:solidFill>
                  <a:srgbClr val="FF0000"/>
                </a:solidFill>
              </a:rPr>
              <a:t> </a:t>
            </a:r>
            <a:r>
              <a:rPr lang="en-US" sz="3300" b="1" dirty="0" err="1">
                <a:solidFill>
                  <a:srgbClr val="FF0000"/>
                </a:solidFill>
              </a:rPr>
              <a:t>Việt</a:t>
            </a:r>
            <a:endParaRPr lang="en-US" sz="33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3.1 </a:t>
            </a:r>
            <a:r>
              <a:rPr lang="en-US" b="1" dirty="0" err="1"/>
              <a:t>Khái</a:t>
            </a:r>
            <a:r>
              <a:rPr lang="en-US" b="1" dirty="0"/>
              <a:t> </a:t>
            </a:r>
            <a:r>
              <a:rPr lang="en-US" b="1" dirty="0" err="1"/>
              <a:t>niệm</a:t>
            </a:r>
            <a:r>
              <a:rPr lang="en-US" b="1" dirty="0"/>
              <a:t> </a:t>
            </a:r>
            <a:r>
              <a:rPr lang="en-US" b="1" dirty="0" err="1"/>
              <a:t>âm</a:t>
            </a:r>
            <a:r>
              <a:rPr lang="en-US" b="1" dirty="0"/>
              <a:t> </a:t>
            </a:r>
            <a:r>
              <a:rPr lang="en-US" b="1" dirty="0" err="1"/>
              <a:t>vị</a:t>
            </a:r>
            <a:endParaRPr lang="en-US" b="1" dirty="0"/>
          </a:p>
          <a:p>
            <a:pPr>
              <a:buFont typeface="Wingdings" pitchFamily="2" charset="2"/>
              <a:buChar char="ü"/>
            </a:pPr>
            <a:r>
              <a:rPr lang="nl-NL" dirty="0"/>
              <a:t>	Âm vị là đơn vị ngữ âm nhỏ nhất của một ngôn ngữ, dùng để cấu tạo và phân biệt võ âm thanh của các đơn vị có nghĩa.</a:t>
            </a:r>
            <a:endParaRPr lang="en-US" dirty="0"/>
          </a:p>
          <a:p>
            <a:pPr marL="0" indent="0">
              <a:buNone/>
            </a:pPr>
            <a:r>
              <a:rPr lang="nl-NL" dirty="0"/>
              <a:t>Ví dụ: IaI,IbI, InI...</a:t>
            </a:r>
          </a:p>
          <a:p>
            <a:pPr marL="0" indent="0">
              <a:buNone/>
            </a:pPr>
            <a:r>
              <a:rPr lang="nl-NL" dirty="0"/>
              <a:t>			bàn - hàn</a:t>
            </a:r>
          </a:p>
          <a:p>
            <a:pPr marL="0" indent="0">
              <a:buNone/>
            </a:pPr>
            <a:r>
              <a:rPr lang="nl-NL" dirty="0"/>
              <a:t>			nga - nha</a:t>
            </a:r>
          </a:p>
          <a:p>
            <a:pPr marL="0" indent="0">
              <a:buNone/>
            </a:pPr>
            <a:endParaRPr lang="nl-NL" dirty="0"/>
          </a:p>
          <a:p>
            <a:pPr marL="0" indent="0">
              <a:buNone/>
            </a:pPr>
            <a:endParaRPr lang="nl-NL" dirty="0"/>
          </a:p>
          <a:p>
            <a:pPr marL="0" indent="0">
              <a:buNone/>
            </a:pPr>
            <a:r>
              <a:rPr lang="nl-NL" dirty="0"/>
              <a:t>	</a:t>
            </a:r>
            <a:endParaRPr lang="en-US" dirty="0"/>
          </a:p>
        </p:txBody>
      </p:sp>
    </p:spTree>
    <p:extLst>
      <p:ext uri="{BB962C8B-B14F-4D97-AF65-F5344CB8AC3E}">
        <p14:creationId xmlns:p14="http://schemas.microsoft.com/office/powerpoint/2010/main" val="27806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n-US" sz="3000" b="1" dirty="0">
                <a:solidFill>
                  <a:srgbClr val="FF0000"/>
                </a:solidFill>
              </a:rPr>
            </a:br>
            <a:r>
              <a:rPr lang="en-US" sz="3300" b="1" dirty="0" err="1">
                <a:solidFill>
                  <a:srgbClr val="FF0000"/>
                </a:solidFill>
              </a:rPr>
              <a:t>Bài</a:t>
            </a:r>
            <a:r>
              <a:rPr lang="en-US" sz="3300" b="1" dirty="0">
                <a:solidFill>
                  <a:srgbClr val="FF0000"/>
                </a:solidFill>
              </a:rPr>
              <a:t> 3. </a:t>
            </a:r>
            <a:r>
              <a:rPr lang="en-US" sz="3300" b="1" dirty="0" err="1">
                <a:solidFill>
                  <a:srgbClr val="FF0000"/>
                </a:solidFill>
              </a:rPr>
              <a:t>Hệ</a:t>
            </a:r>
            <a:r>
              <a:rPr lang="en-US" sz="3300" b="1" dirty="0">
                <a:solidFill>
                  <a:srgbClr val="FF0000"/>
                </a:solidFill>
              </a:rPr>
              <a:t> </a:t>
            </a:r>
            <a:r>
              <a:rPr lang="en-US" sz="3300" b="1" dirty="0" err="1">
                <a:solidFill>
                  <a:srgbClr val="FF0000"/>
                </a:solidFill>
              </a:rPr>
              <a:t>thống</a:t>
            </a:r>
            <a:r>
              <a:rPr lang="en-US" sz="3300" b="1" dirty="0">
                <a:solidFill>
                  <a:srgbClr val="FF0000"/>
                </a:solidFill>
              </a:rPr>
              <a:t> </a:t>
            </a:r>
            <a:r>
              <a:rPr lang="en-US" sz="3300" b="1" dirty="0" err="1">
                <a:solidFill>
                  <a:srgbClr val="FF0000"/>
                </a:solidFill>
              </a:rPr>
              <a:t>âm</a:t>
            </a:r>
            <a:r>
              <a:rPr lang="en-US" sz="3300" b="1" dirty="0">
                <a:solidFill>
                  <a:srgbClr val="FF0000"/>
                </a:solidFill>
              </a:rPr>
              <a:t> </a:t>
            </a:r>
            <a:r>
              <a:rPr lang="en-US" sz="3300" b="1" dirty="0" err="1">
                <a:solidFill>
                  <a:srgbClr val="FF0000"/>
                </a:solidFill>
              </a:rPr>
              <a:t>vị</a:t>
            </a:r>
            <a:r>
              <a:rPr lang="en-US" sz="3300" b="1" dirty="0">
                <a:solidFill>
                  <a:srgbClr val="FF0000"/>
                </a:solidFill>
              </a:rPr>
              <a:t> </a:t>
            </a:r>
            <a:r>
              <a:rPr lang="en-US" sz="3300" b="1" dirty="0" err="1">
                <a:solidFill>
                  <a:srgbClr val="FF0000"/>
                </a:solidFill>
              </a:rPr>
              <a:t>tiếng</a:t>
            </a:r>
            <a:r>
              <a:rPr lang="en-US" sz="3300" b="1" dirty="0">
                <a:solidFill>
                  <a:srgbClr val="FF0000"/>
                </a:solidFill>
              </a:rPr>
              <a:t> </a:t>
            </a:r>
            <a:r>
              <a:rPr lang="en-US" sz="3300" b="1" dirty="0" err="1">
                <a:solidFill>
                  <a:srgbClr val="FF0000"/>
                </a:solidFill>
              </a:rPr>
              <a:t>Việt</a:t>
            </a:r>
            <a:br>
              <a:rPr lang="en-US" sz="3000" b="1" dirty="0">
                <a:solidFill>
                  <a:srgbClr val="FF0000"/>
                </a:solidFill>
              </a:rPr>
            </a:br>
            <a:endParaRPr lang="en-US" sz="3000" dirty="0"/>
          </a:p>
        </p:txBody>
      </p:sp>
      <p:sp>
        <p:nvSpPr>
          <p:cNvPr id="3" name="Content Placeholder 2"/>
          <p:cNvSpPr>
            <a:spLocks noGrp="1"/>
          </p:cNvSpPr>
          <p:nvPr>
            <p:ph idx="1"/>
          </p:nvPr>
        </p:nvSpPr>
        <p:spPr/>
        <p:txBody>
          <a:bodyPr>
            <a:normAutofit fontScale="92500" lnSpcReduction="20000"/>
          </a:bodyPr>
          <a:lstStyle/>
          <a:p>
            <a:pPr marL="0" indent="0">
              <a:buNone/>
            </a:pPr>
            <a:r>
              <a:rPr lang="en-US" sz="3000" b="1" dirty="0"/>
              <a:t>3.2. </a:t>
            </a:r>
            <a:r>
              <a:rPr lang="en-US" sz="3000" b="1" dirty="0" err="1"/>
              <a:t>Hệ</a:t>
            </a:r>
            <a:r>
              <a:rPr lang="en-US" sz="3000" b="1" dirty="0"/>
              <a:t> </a:t>
            </a:r>
            <a:r>
              <a:rPr lang="en-US" sz="3000" b="1" dirty="0" err="1"/>
              <a:t>thống</a:t>
            </a:r>
            <a:r>
              <a:rPr lang="en-US" sz="3000" b="1" dirty="0"/>
              <a:t> </a:t>
            </a:r>
            <a:r>
              <a:rPr lang="en-US" sz="3000" b="1" dirty="0" err="1"/>
              <a:t>âm</a:t>
            </a:r>
            <a:r>
              <a:rPr lang="en-US" sz="3000" b="1" dirty="0"/>
              <a:t> </a:t>
            </a:r>
            <a:r>
              <a:rPr lang="en-US" sz="3000" b="1" dirty="0" err="1"/>
              <a:t>vị</a:t>
            </a:r>
            <a:r>
              <a:rPr lang="en-US" sz="3000" b="1" dirty="0"/>
              <a:t> </a:t>
            </a:r>
            <a:r>
              <a:rPr lang="en-US" sz="3000" b="1" dirty="0" err="1"/>
              <a:t>tiếng</a:t>
            </a:r>
            <a:r>
              <a:rPr lang="en-US" sz="3000" b="1" dirty="0"/>
              <a:t> </a:t>
            </a:r>
            <a:r>
              <a:rPr lang="en-US" sz="3000" b="1" dirty="0" err="1"/>
              <a:t>Việt</a:t>
            </a:r>
            <a:endParaRPr lang="en-US" sz="3000" b="1" dirty="0"/>
          </a:p>
          <a:p>
            <a:pPr marL="0" indent="0">
              <a:buNone/>
            </a:pPr>
            <a:r>
              <a:rPr lang="en-US" sz="2800" b="1" i="1" dirty="0"/>
              <a:t>3.2.1. </a:t>
            </a:r>
            <a:r>
              <a:rPr lang="en-US" sz="2800" b="1" i="1" dirty="0" err="1"/>
              <a:t>Âm</a:t>
            </a:r>
            <a:r>
              <a:rPr lang="en-US" sz="2800" b="1" i="1" dirty="0"/>
              <a:t> </a:t>
            </a:r>
            <a:r>
              <a:rPr lang="en-US" sz="2800" b="1" i="1" dirty="0" err="1"/>
              <a:t>đầu</a:t>
            </a:r>
            <a:endParaRPr lang="en-US" sz="2800" b="1" i="1" dirty="0"/>
          </a:p>
          <a:p>
            <a:pPr>
              <a:buFont typeface="Wingdings" pitchFamily="2" charset="2"/>
              <a:buChar char="q"/>
            </a:pPr>
            <a:r>
              <a:rPr lang="en-US" dirty="0" err="1"/>
              <a:t>Số</a:t>
            </a:r>
            <a:r>
              <a:rPr lang="en-US" dirty="0"/>
              <a:t> </a:t>
            </a:r>
            <a:r>
              <a:rPr lang="en-US" dirty="0" err="1"/>
              <a:t>lượng</a:t>
            </a:r>
            <a:r>
              <a:rPr lang="en-US" dirty="0"/>
              <a:t>: 21 </a:t>
            </a:r>
            <a:r>
              <a:rPr lang="en-US" dirty="0" err="1"/>
              <a:t>phụ</a:t>
            </a:r>
            <a:r>
              <a:rPr lang="en-US" dirty="0"/>
              <a:t> </a:t>
            </a:r>
            <a:r>
              <a:rPr lang="en-US" dirty="0" err="1"/>
              <a:t>âm</a:t>
            </a:r>
            <a:endParaRPr lang="en-US" dirty="0"/>
          </a:p>
          <a:p>
            <a:pPr>
              <a:buFont typeface="Wingdings" pitchFamily="2" charset="2"/>
              <a:buChar char="q"/>
            </a:pPr>
            <a:r>
              <a:rPr lang="en-US" dirty="0" err="1"/>
              <a:t>Miêu</a:t>
            </a:r>
            <a:r>
              <a:rPr lang="en-US" dirty="0"/>
              <a:t> </a:t>
            </a:r>
            <a:r>
              <a:rPr lang="en-US" dirty="0" err="1"/>
              <a:t>tả</a:t>
            </a:r>
            <a:r>
              <a:rPr lang="en-US" dirty="0"/>
              <a:t> (</a:t>
            </a:r>
            <a:r>
              <a:rPr lang="en-US" dirty="0" err="1"/>
              <a:t>bộ</a:t>
            </a:r>
            <a:r>
              <a:rPr lang="en-US" dirty="0"/>
              <a:t> </a:t>
            </a:r>
            <a:r>
              <a:rPr lang="en-US" dirty="0" err="1"/>
              <a:t>vị</a:t>
            </a:r>
            <a:r>
              <a:rPr lang="en-US" dirty="0"/>
              <a:t> </a:t>
            </a:r>
            <a:r>
              <a:rPr lang="en-US" dirty="0" err="1"/>
              <a:t>cấu</a:t>
            </a:r>
            <a:r>
              <a:rPr lang="en-US" dirty="0"/>
              <a:t> </a:t>
            </a:r>
            <a:r>
              <a:rPr lang="en-US" dirty="0" err="1"/>
              <a:t>âm</a:t>
            </a:r>
            <a:r>
              <a:rPr lang="en-US" dirty="0"/>
              <a:t>, </a:t>
            </a:r>
            <a:r>
              <a:rPr lang="en-US" dirty="0" err="1"/>
              <a:t>phương</a:t>
            </a:r>
            <a:r>
              <a:rPr lang="en-US" dirty="0"/>
              <a:t> </a:t>
            </a:r>
            <a:r>
              <a:rPr lang="en-US" dirty="0" err="1"/>
              <a:t>thức</a:t>
            </a:r>
            <a:r>
              <a:rPr lang="en-US" dirty="0"/>
              <a:t> </a:t>
            </a:r>
            <a:r>
              <a:rPr lang="en-US" dirty="0" err="1"/>
              <a:t>phát</a:t>
            </a:r>
            <a:r>
              <a:rPr lang="en-US" dirty="0"/>
              <a:t> </a:t>
            </a:r>
            <a:r>
              <a:rPr lang="en-US" dirty="0" err="1"/>
              <a:t>âm</a:t>
            </a:r>
            <a:r>
              <a:rPr lang="en-US" dirty="0"/>
              <a:t>, </a:t>
            </a:r>
            <a:r>
              <a:rPr lang="en-US" dirty="0" err="1"/>
              <a:t>thanh</a:t>
            </a:r>
            <a:r>
              <a:rPr lang="en-US" dirty="0"/>
              <a:t> </a:t>
            </a:r>
            <a:r>
              <a:rPr lang="en-US" dirty="0" err="1"/>
              <a:t>tính</a:t>
            </a:r>
            <a:r>
              <a:rPr lang="en-US" dirty="0"/>
              <a:t>)</a:t>
            </a:r>
          </a:p>
          <a:p>
            <a:pPr marL="0" indent="0">
              <a:buNone/>
            </a:pPr>
            <a:r>
              <a:rPr lang="nl-NL" dirty="0"/>
              <a:t>1. |b|: Môi - môi, tắc,kêu. Viết con chữ 'b"</a:t>
            </a:r>
            <a:endParaRPr lang="en-US" dirty="0"/>
          </a:p>
          <a:p>
            <a:pPr marL="0" indent="0">
              <a:buNone/>
            </a:pPr>
            <a:r>
              <a:rPr lang="nl-NL" dirty="0"/>
              <a:t>2. |m|: Môi - môi, tắc, kêu mũi. Viết con chữ "m"</a:t>
            </a:r>
            <a:endParaRPr lang="en-US" dirty="0"/>
          </a:p>
          <a:p>
            <a:pPr marL="0" indent="0">
              <a:buNone/>
            </a:pPr>
            <a:r>
              <a:rPr lang="nl-NL" dirty="0"/>
              <a:t>3. | f |: Môi - răng, xát, điếc. Viết con chữ "ph".</a:t>
            </a:r>
            <a:endParaRPr lang="en-US" dirty="0"/>
          </a:p>
          <a:p>
            <a:pPr marL="0" indent="0">
              <a:buNone/>
            </a:pPr>
            <a:r>
              <a:rPr lang="nl-NL" dirty="0"/>
              <a:t>4 |v|: Môi - răng, xát, kêu. Viết con chữ "v"</a:t>
            </a:r>
            <a:endParaRPr lang="en-US" dirty="0"/>
          </a:p>
          <a:p>
            <a:pPr marL="0" indent="0">
              <a:buNone/>
            </a:pPr>
            <a:r>
              <a:rPr lang="nl-NL" dirty="0"/>
              <a:t>5. |t|: Đầu lưỡi - răng, tắc, điếc. Viết con chữ "t".</a:t>
            </a:r>
            <a:endParaRPr lang="en-US" dirty="0"/>
          </a:p>
          <a:p>
            <a:pPr marL="0" indent="0">
              <a:buNone/>
            </a:pPr>
            <a:endParaRPr lang="en-US" dirty="0"/>
          </a:p>
        </p:txBody>
      </p:sp>
    </p:spTree>
    <p:extLst>
      <p:ext uri="{BB962C8B-B14F-4D97-AF65-F5344CB8AC3E}">
        <p14:creationId xmlns:p14="http://schemas.microsoft.com/office/powerpoint/2010/main" val="29422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n-US" sz="3300" b="1" dirty="0">
                <a:solidFill>
                  <a:srgbClr val="FF0000"/>
                </a:solidFill>
              </a:rPr>
            </a:br>
            <a:r>
              <a:rPr lang="en-US" sz="3300" b="1" dirty="0" err="1">
                <a:solidFill>
                  <a:srgbClr val="FF0000"/>
                </a:solidFill>
              </a:rPr>
              <a:t>Bài</a:t>
            </a:r>
            <a:r>
              <a:rPr lang="en-US" sz="3300" b="1" dirty="0">
                <a:solidFill>
                  <a:srgbClr val="FF0000"/>
                </a:solidFill>
              </a:rPr>
              <a:t> 3. </a:t>
            </a:r>
            <a:r>
              <a:rPr lang="en-US" sz="3300" b="1" dirty="0" err="1">
                <a:solidFill>
                  <a:srgbClr val="FF0000"/>
                </a:solidFill>
              </a:rPr>
              <a:t>Hệ</a:t>
            </a:r>
            <a:r>
              <a:rPr lang="en-US" sz="3300" b="1" dirty="0">
                <a:solidFill>
                  <a:srgbClr val="FF0000"/>
                </a:solidFill>
              </a:rPr>
              <a:t> </a:t>
            </a:r>
            <a:r>
              <a:rPr lang="en-US" sz="3300" b="1" dirty="0" err="1">
                <a:solidFill>
                  <a:srgbClr val="FF0000"/>
                </a:solidFill>
              </a:rPr>
              <a:t>thống</a:t>
            </a:r>
            <a:r>
              <a:rPr lang="en-US" sz="3300" b="1" dirty="0">
                <a:solidFill>
                  <a:srgbClr val="FF0000"/>
                </a:solidFill>
              </a:rPr>
              <a:t> </a:t>
            </a:r>
            <a:r>
              <a:rPr lang="en-US" sz="3300" b="1" dirty="0" err="1">
                <a:solidFill>
                  <a:srgbClr val="FF0000"/>
                </a:solidFill>
              </a:rPr>
              <a:t>âm</a:t>
            </a:r>
            <a:r>
              <a:rPr lang="en-US" sz="3300" b="1" dirty="0">
                <a:solidFill>
                  <a:srgbClr val="FF0000"/>
                </a:solidFill>
              </a:rPr>
              <a:t> </a:t>
            </a:r>
            <a:r>
              <a:rPr lang="en-US" sz="3300" b="1" dirty="0" err="1">
                <a:solidFill>
                  <a:srgbClr val="FF0000"/>
                </a:solidFill>
              </a:rPr>
              <a:t>vị</a:t>
            </a:r>
            <a:r>
              <a:rPr lang="en-US" sz="3300" b="1" dirty="0">
                <a:solidFill>
                  <a:srgbClr val="FF0000"/>
                </a:solidFill>
              </a:rPr>
              <a:t> </a:t>
            </a:r>
            <a:r>
              <a:rPr lang="en-US" sz="3300" b="1" dirty="0" err="1">
                <a:solidFill>
                  <a:srgbClr val="FF0000"/>
                </a:solidFill>
              </a:rPr>
              <a:t>tiếng</a:t>
            </a:r>
            <a:r>
              <a:rPr lang="en-US" sz="3300" b="1" dirty="0">
                <a:solidFill>
                  <a:srgbClr val="FF0000"/>
                </a:solidFill>
              </a:rPr>
              <a:t> </a:t>
            </a:r>
            <a:r>
              <a:rPr lang="en-US" sz="3300" b="1" dirty="0" err="1">
                <a:solidFill>
                  <a:srgbClr val="FF0000"/>
                </a:solidFill>
              </a:rPr>
              <a:t>Việt</a:t>
            </a:r>
            <a:br>
              <a:rPr lang="en-US" sz="4000" b="1" dirty="0">
                <a:solidFill>
                  <a:srgbClr val="FF0000"/>
                </a:solidFill>
              </a:rPr>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nl-NL" dirty="0"/>
              <a:t>6 |t'|: Đầu lưỡi- răng, điếc,  tắc bật hơi. Viết con chữ "th"</a:t>
            </a:r>
            <a:endParaRPr lang="en-US" dirty="0"/>
          </a:p>
          <a:p>
            <a:pPr marL="0" indent="0">
              <a:buNone/>
            </a:pPr>
            <a:r>
              <a:rPr lang="nl-NL" dirty="0"/>
              <a:t>7. |s|: Đầu lưỡi - răng, xát, điếc. Viết con chữ "x"</a:t>
            </a:r>
            <a:endParaRPr lang="en-US" dirty="0"/>
          </a:p>
          <a:p>
            <a:pPr marL="0" indent="0">
              <a:buNone/>
            </a:pPr>
            <a:r>
              <a:rPr lang="nl-NL" dirty="0"/>
              <a:t>8. |z|: Đầu lưỡi- răng, xát,kêu. Viết con chữ "d", "gi"</a:t>
            </a:r>
            <a:endParaRPr lang="en-US" dirty="0"/>
          </a:p>
          <a:p>
            <a:pPr marL="0" indent="0">
              <a:buNone/>
            </a:pPr>
            <a:r>
              <a:rPr lang="nl-NL" dirty="0"/>
              <a:t>9. |</a:t>
            </a:r>
            <a:r>
              <a:rPr lang="nl-NL" u="sng" dirty="0"/>
              <a:t>t</a:t>
            </a:r>
            <a:r>
              <a:rPr lang="nl-NL" dirty="0"/>
              <a:t>|: Đầu lưỡi - lợi, tắc, điếc. Viết con chữ "tr".</a:t>
            </a:r>
            <a:endParaRPr lang="en-US" dirty="0"/>
          </a:p>
          <a:p>
            <a:pPr marL="0" indent="0">
              <a:buNone/>
            </a:pPr>
            <a:r>
              <a:rPr lang="nl-NL" dirty="0"/>
              <a:t>10. |d| đầu lưỡi- lợi, tắc, kêu. Viết con chữ "đ" (xuất phát từ "d" trong bộ chữ con La Tinh, ta biến đổi bằng đ).	</a:t>
            </a:r>
            <a:endParaRPr lang="en-US" dirty="0"/>
          </a:p>
        </p:txBody>
      </p:sp>
    </p:spTree>
    <p:extLst>
      <p:ext uri="{BB962C8B-B14F-4D97-AF65-F5344CB8AC3E}">
        <p14:creationId xmlns:p14="http://schemas.microsoft.com/office/powerpoint/2010/main" val="20137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err="1">
                <a:solidFill>
                  <a:srgbClr val="FF0000"/>
                </a:solidFill>
              </a:rPr>
              <a:t>Bài</a:t>
            </a:r>
            <a:r>
              <a:rPr lang="en-US" sz="3000" b="1" dirty="0">
                <a:solidFill>
                  <a:srgbClr val="FF0000"/>
                </a:solidFill>
              </a:rPr>
              <a:t> 3. </a:t>
            </a:r>
            <a:r>
              <a:rPr lang="en-US" sz="3000" b="1" dirty="0" err="1">
                <a:solidFill>
                  <a:srgbClr val="FF0000"/>
                </a:solidFill>
              </a:rPr>
              <a:t>Hệ</a:t>
            </a:r>
            <a:r>
              <a:rPr lang="en-US" sz="3000" b="1" dirty="0">
                <a:solidFill>
                  <a:srgbClr val="FF0000"/>
                </a:solidFill>
              </a:rPr>
              <a:t> </a:t>
            </a:r>
            <a:r>
              <a:rPr lang="en-US" sz="3000" b="1" dirty="0" err="1">
                <a:solidFill>
                  <a:srgbClr val="FF0000"/>
                </a:solidFill>
              </a:rPr>
              <a:t>thống</a:t>
            </a:r>
            <a:r>
              <a:rPr lang="en-US" sz="3000" b="1" dirty="0">
                <a:solidFill>
                  <a:srgbClr val="FF0000"/>
                </a:solidFill>
              </a:rPr>
              <a:t> </a:t>
            </a:r>
            <a:r>
              <a:rPr lang="en-US" sz="3000" b="1" dirty="0" err="1">
                <a:solidFill>
                  <a:srgbClr val="FF0000"/>
                </a:solidFill>
              </a:rPr>
              <a:t>âm</a:t>
            </a:r>
            <a:r>
              <a:rPr lang="en-US" sz="3000" b="1" dirty="0">
                <a:solidFill>
                  <a:srgbClr val="FF0000"/>
                </a:solidFill>
              </a:rPr>
              <a:t> </a:t>
            </a:r>
            <a:r>
              <a:rPr lang="en-US" sz="3000" b="1" dirty="0" err="1">
                <a:solidFill>
                  <a:srgbClr val="FF0000"/>
                </a:solidFill>
              </a:rPr>
              <a:t>vị</a:t>
            </a:r>
            <a:r>
              <a:rPr lang="en-US" sz="3000" b="1" dirty="0">
                <a:solidFill>
                  <a:srgbClr val="FF0000"/>
                </a:solidFill>
              </a:rPr>
              <a:t> </a:t>
            </a:r>
            <a:r>
              <a:rPr lang="en-US" sz="3000" b="1" dirty="0" err="1">
                <a:solidFill>
                  <a:srgbClr val="FF0000"/>
                </a:solidFill>
              </a:rPr>
              <a:t>tiếng</a:t>
            </a:r>
            <a:r>
              <a:rPr lang="en-US" sz="3000" b="1" dirty="0">
                <a:solidFill>
                  <a:srgbClr val="FF0000"/>
                </a:solidFill>
              </a:rPr>
              <a:t> </a:t>
            </a:r>
            <a:r>
              <a:rPr lang="en-US" sz="3000" b="1" dirty="0" err="1">
                <a:solidFill>
                  <a:srgbClr val="FF0000"/>
                </a:solidFill>
              </a:rPr>
              <a:t>Việt</a:t>
            </a:r>
            <a:endParaRPr lang="en-US" sz="3000"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nl-NL" dirty="0"/>
              <a:t>11. |n|: Đầu lưỡi- lợi, tắc, kêu - mũi. Viết con chữ "n"</a:t>
            </a:r>
            <a:endParaRPr lang="en-US" dirty="0"/>
          </a:p>
          <a:p>
            <a:pPr marL="0" indent="0">
              <a:buNone/>
            </a:pPr>
            <a:r>
              <a:rPr lang="nl-NL" dirty="0"/>
              <a:t>12. |l|: Đầu lưỡi- lợi, xát, kêu bên. Viết con chữ "l"</a:t>
            </a:r>
            <a:endParaRPr lang="en-US" dirty="0"/>
          </a:p>
          <a:p>
            <a:pPr marL="0" indent="0">
              <a:buNone/>
            </a:pPr>
            <a:r>
              <a:rPr lang="nl-NL" dirty="0"/>
              <a:t>13. |</a:t>
            </a:r>
            <a:r>
              <a:rPr lang="nl-NL" u="sng" dirty="0"/>
              <a:t>s</a:t>
            </a:r>
            <a:r>
              <a:rPr lang="nl-NL" dirty="0"/>
              <a:t>|: Đầu lưỡi- lợi, xát, điếc. Viết con chữ "s"</a:t>
            </a:r>
            <a:endParaRPr lang="en-US" dirty="0"/>
          </a:p>
          <a:p>
            <a:pPr marL="0" indent="0">
              <a:buNone/>
            </a:pPr>
            <a:r>
              <a:rPr lang="nl-NL" dirty="0"/>
              <a:t>14. |</a:t>
            </a:r>
            <a:r>
              <a:rPr lang="nl-NL" u="sng" dirty="0"/>
              <a:t>z</a:t>
            </a:r>
            <a:r>
              <a:rPr lang="nl-NL" dirty="0"/>
              <a:t>|: Đầu lưỡi- lợi, xát, kêu. Viết con chữ "r"</a:t>
            </a:r>
            <a:endParaRPr lang="en-US" dirty="0"/>
          </a:p>
          <a:p>
            <a:pPr marL="0" indent="0">
              <a:buNone/>
            </a:pPr>
            <a:r>
              <a:rPr lang="nl-NL" dirty="0"/>
              <a:t>15. |c|: Giữa lưỡi, tắc, điếc. Viết con chữ "ch"</a:t>
            </a:r>
            <a:endParaRPr lang="en-US" dirty="0"/>
          </a:p>
          <a:p>
            <a:pPr marL="0" indent="0">
              <a:buNone/>
            </a:pPr>
            <a:r>
              <a:rPr lang="nl-NL" dirty="0"/>
              <a:t>16. |</a:t>
            </a:r>
            <a:r>
              <a:rPr lang="nl-NL" dirty="0">
                <a:sym typeface="Symbol"/>
              </a:rPr>
              <a:t></a:t>
            </a:r>
            <a:r>
              <a:rPr lang="nl-NL" dirty="0"/>
              <a:t>|: Giữa lưỡi, tắc, kêu mũi. Viết con chữ "nh".</a:t>
            </a:r>
            <a:endParaRPr lang="en-US" dirty="0"/>
          </a:p>
          <a:p>
            <a:pPr marL="0" indent="0">
              <a:buNone/>
            </a:pPr>
            <a:r>
              <a:rPr lang="nl-NL" dirty="0"/>
              <a:t>	</a:t>
            </a:r>
            <a:endParaRPr lang="en-US" dirty="0"/>
          </a:p>
        </p:txBody>
      </p:sp>
    </p:spTree>
    <p:extLst>
      <p:ext uri="{BB962C8B-B14F-4D97-AF65-F5344CB8AC3E}">
        <p14:creationId xmlns:p14="http://schemas.microsoft.com/office/powerpoint/2010/main" val="6826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a:solidFill>
                  <a:srgbClr val="C00000"/>
                </a:solidFill>
                <a:latin typeface="Times New Roman" pitchFamily="18" charset="0"/>
                <a:cs typeface="Times New Roman" pitchFamily="18" charset="0"/>
              </a:rPr>
              <a:t>GIÁO TRÌNH – TÀI LIỆU THAM KHẢO</a:t>
            </a:r>
          </a:p>
        </p:txBody>
      </p:sp>
      <p:sp>
        <p:nvSpPr>
          <p:cNvPr id="3" name="Content Placeholder 2"/>
          <p:cNvSpPr>
            <a:spLocks noGrp="1"/>
          </p:cNvSpPr>
          <p:nvPr>
            <p:ph idx="1"/>
          </p:nvPr>
        </p:nvSpPr>
        <p:spPr/>
        <p:txBody>
          <a:bodyPr>
            <a:normAutofit fontScale="92500" lnSpcReduction="10000"/>
          </a:bodyPr>
          <a:lstStyle/>
          <a:p>
            <a:pPr marL="0" indent="0">
              <a:buNone/>
            </a:pPr>
            <a:r>
              <a:rPr lang="vi-VN" sz="2800" b="1" i="1" dirty="0">
                <a:solidFill>
                  <a:srgbClr val="C00000"/>
                </a:solidFill>
                <a:latin typeface="Times New Roman" pitchFamily="18" charset="0"/>
                <a:cs typeface="Times New Roman" pitchFamily="18" charset="0"/>
              </a:rPr>
              <a:t>Giáo trình</a:t>
            </a:r>
            <a:r>
              <a:rPr lang="vi-VN" sz="2800" b="1" i="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0" indent="0">
              <a:buNone/>
            </a:pPr>
            <a:r>
              <a:rPr lang="en-US" dirty="0"/>
              <a:t>[</a:t>
            </a:r>
            <a:r>
              <a:rPr lang="en-US" sz="3100" dirty="0"/>
              <a:t>1</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Yến</a:t>
            </a:r>
            <a:r>
              <a:rPr lang="en-US" sz="2800" dirty="0">
                <a:latin typeface="Times New Roman" pitchFamily="18" charset="0"/>
                <a:cs typeface="Times New Roman" pitchFamily="18" charset="0"/>
              </a:rPr>
              <a:t> (2017),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giảng</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ngữ</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ngành</a:t>
            </a:r>
            <a:r>
              <a:rPr lang="en-US" sz="2800" dirty="0">
                <a:latin typeface="Times New Roman" pitchFamily="18" charset="0"/>
                <a:cs typeface="Times New Roman" pitchFamily="18" charset="0"/>
              </a:rPr>
              <a:t> GDTH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GDMN),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Vinh</a:t>
            </a:r>
            <a:r>
              <a:rPr lang="en-US" sz="2800" dirty="0">
                <a:latin typeface="Times New Roman" pitchFamily="18" charset="0"/>
                <a:cs typeface="Times New Roman" pitchFamily="18" charset="0"/>
              </a:rPr>
              <a:t>.</a:t>
            </a:r>
          </a:p>
          <a:p>
            <a:pPr marL="0" indent="0">
              <a:buNone/>
            </a:pPr>
            <a:r>
              <a:rPr lang="vi-VN" sz="2800" b="1" i="1" dirty="0">
                <a:solidFill>
                  <a:srgbClr val="C00000"/>
                </a:solidFill>
                <a:latin typeface="Times New Roman" pitchFamily="18" charset="0"/>
                <a:cs typeface="Times New Roman" pitchFamily="18" charset="0"/>
              </a:rPr>
              <a:t>Tài liệu tham khảo: </a:t>
            </a:r>
            <a:endParaRPr lang="en-US" sz="2800" dirty="0">
              <a:solidFill>
                <a:srgbClr val="C00000"/>
              </a:solidFill>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[1]</a:t>
            </a:r>
            <a:r>
              <a:rPr lang="vi-VN" sz="2800" dirty="0">
                <a:latin typeface="Times New Roman" pitchFamily="18" charset="0"/>
                <a:cs typeface="Times New Roman" pitchFamily="18" charset="0"/>
              </a:rPr>
              <a:t>. Chu Thị Thuỷ An</a:t>
            </a:r>
            <a:r>
              <a:rPr lang="en-US" sz="2800" dirty="0">
                <a:latin typeface="Times New Roman" pitchFamily="18" charset="0"/>
                <a:cs typeface="Times New Roman" pitchFamily="18" charset="0"/>
              </a:rPr>
              <a:t> (1995)</a:t>
            </a:r>
            <a:r>
              <a:rPr lang="vi-VN" sz="2800" dirty="0">
                <a:latin typeface="Times New Roman" pitchFamily="18" charset="0"/>
                <a:cs typeface="Times New Roman" pitchFamily="18" charset="0"/>
              </a:rPr>
              <a:t>, </a:t>
            </a:r>
            <a:r>
              <a:rPr lang="vi-VN" sz="2800" i="1" dirty="0">
                <a:latin typeface="Times New Roman" pitchFamily="18" charset="0"/>
                <a:cs typeface="Times New Roman" pitchFamily="18" charset="0"/>
              </a:rPr>
              <a:t>Tiếng Việt </a:t>
            </a:r>
            <a:r>
              <a:rPr lang="en-US" sz="2800" i="1" dirty="0">
                <a:latin typeface="Times New Roman" pitchFamily="18" charset="0"/>
                <a:cs typeface="Times New Roman" pitchFamily="18" charset="0"/>
              </a:rPr>
              <a:t>1 (</a:t>
            </a:r>
            <a:r>
              <a:rPr lang="en-US" sz="2800" i="1" dirty="0" err="1">
                <a:latin typeface="Times New Roman" pitchFamily="18" charset="0"/>
                <a:cs typeface="Times New Roman" pitchFamily="18" charset="0"/>
              </a:rPr>
              <a:t>dùng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sinh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ngành</a:t>
            </a:r>
            <a:r>
              <a:rPr lang="en-US" sz="2800" i="1" dirty="0">
                <a:latin typeface="Times New Roman" pitchFamily="18" charset="0"/>
                <a:cs typeface="Times New Roman" pitchFamily="18" charset="0"/>
              </a:rPr>
              <a:t> GDTH), </a:t>
            </a:r>
            <a:r>
              <a:rPr lang="vi-VN" sz="2800" dirty="0">
                <a:latin typeface="Times New Roman" pitchFamily="18" charset="0"/>
                <a:cs typeface="Times New Roman" pitchFamily="18" charset="0"/>
              </a:rPr>
              <a:t>Trường Đại học Vinh.</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Giáp</a:t>
            </a:r>
            <a:r>
              <a:rPr lang="en-US" sz="2800" dirty="0">
                <a:latin typeface="Times New Roman" pitchFamily="18" charset="0"/>
                <a:cs typeface="Times New Roman" pitchFamily="18" charset="0"/>
              </a:rPr>
              <a:t> (1999), </a:t>
            </a:r>
            <a:r>
              <a:rPr lang="en-US" sz="2800" i="1" dirty="0" err="1">
                <a:latin typeface="Times New Roman" pitchFamily="18" charset="0"/>
                <a:cs typeface="Times New Roman" pitchFamily="18" charset="0"/>
              </a:rPr>
              <a:t>Từ</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vựng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tiếng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Việt</a:t>
            </a:r>
            <a:r>
              <a:rPr lang="en-US" sz="2800" i="1" dirty="0">
                <a:latin typeface="Times New Roman" pitchFamily="18" charset="0"/>
                <a:cs typeface="Times New Roman" pitchFamily="18" charset="0"/>
              </a:rPr>
              <a:t>, </a:t>
            </a:r>
            <a:r>
              <a:rPr lang="en-US" sz="2800" dirty="0" err="1">
                <a:latin typeface="Times New Roman" pitchFamily="18" charset="0"/>
                <a:cs typeface="Times New Roman" pitchFamily="18" charset="0"/>
              </a:rPr>
              <a:t>Nxb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a:t>
            </a:r>
          </a:p>
          <a:p>
            <a:pPr marL="0" indent="0">
              <a:buNone/>
            </a:pPr>
            <a:r>
              <a:rPr lang="en-US" sz="2800" dirty="0">
                <a:latin typeface="Times New Roman" pitchFamily="18" charset="0"/>
                <a:cs typeface="Times New Roman" pitchFamily="18" charset="0"/>
              </a:rPr>
              <a:t>[3]</a:t>
            </a:r>
            <a:r>
              <a:rPr lang="vi-VN" sz="2800" dirty="0">
                <a:latin typeface="Times New Roman" pitchFamily="18" charset="0"/>
                <a:cs typeface="Times New Roman" pitchFamily="18" charset="0"/>
              </a:rPr>
              <a: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Đỗ Thị Kim Liên</a:t>
            </a:r>
            <a:r>
              <a:rPr lang="en-US" sz="2800" dirty="0">
                <a:latin typeface="Times New Roman" pitchFamily="18" charset="0"/>
                <a:cs typeface="Times New Roman" pitchFamily="18" charset="0"/>
              </a:rPr>
              <a:t> (1999)</a:t>
            </a:r>
            <a:r>
              <a:rPr lang="vi-VN" sz="2800" dirty="0">
                <a:latin typeface="Times New Roman" pitchFamily="18" charset="0"/>
                <a:cs typeface="Times New Roman" pitchFamily="18" charset="0"/>
              </a:rPr>
              <a:t>, </a:t>
            </a:r>
            <a:r>
              <a:rPr lang="vi-VN" sz="2800" i="1" dirty="0">
                <a:latin typeface="Times New Roman" pitchFamily="18" charset="0"/>
                <a:cs typeface="Times New Roman" pitchFamily="18" charset="0"/>
              </a:rPr>
              <a:t>Ngữ pháp tiếng Việt</a:t>
            </a:r>
            <a:r>
              <a:rPr lang="vi-VN" sz="2800" dirty="0">
                <a:latin typeface="Times New Roman" pitchFamily="18" charset="0"/>
                <a:cs typeface="Times New Roman" pitchFamily="18" charset="0"/>
              </a:rPr>
              <a:t>, NXB Giáo dục, Hà Nội</a:t>
            </a:r>
            <a:r>
              <a:rPr lang="en-US" sz="28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88010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err="1">
                <a:solidFill>
                  <a:srgbClr val="FF0000"/>
                </a:solidFill>
              </a:rPr>
              <a:t>Bài</a:t>
            </a:r>
            <a:r>
              <a:rPr lang="en-US" sz="3000" b="1" dirty="0">
                <a:solidFill>
                  <a:srgbClr val="FF0000"/>
                </a:solidFill>
              </a:rPr>
              <a:t> 3. </a:t>
            </a:r>
            <a:r>
              <a:rPr lang="en-US" sz="3000" b="1" dirty="0" err="1">
                <a:solidFill>
                  <a:srgbClr val="FF0000"/>
                </a:solidFill>
              </a:rPr>
              <a:t>Hệ</a:t>
            </a:r>
            <a:r>
              <a:rPr lang="en-US" sz="3000" b="1" dirty="0">
                <a:solidFill>
                  <a:srgbClr val="FF0000"/>
                </a:solidFill>
              </a:rPr>
              <a:t> </a:t>
            </a:r>
            <a:r>
              <a:rPr lang="en-US" sz="3000" b="1" dirty="0" err="1">
                <a:solidFill>
                  <a:srgbClr val="FF0000"/>
                </a:solidFill>
              </a:rPr>
              <a:t>thống</a:t>
            </a:r>
            <a:r>
              <a:rPr lang="en-US" sz="3000" b="1" dirty="0">
                <a:solidFill>
                  <a:srgbClr val="FF0000"/>
                </a:solidFill>
              </a:rPr>
              <a:t> </a:t>
            </a:r>
            <a:r>
              <a:rPr lang="en-US" sz="3000" b="1" dirty="0" err="1">
                <a:solidFill>
                  <a:srgbClr val="FF0000"/>
                </a:solidFill>
              </a:rPr>
              <a:t>âm</a:t>
            </a:r>
            <a:r>
              <a:rPr lang="en-US" sz="3000" b="1" dirty="0">
                <a:solidFill>
                  <a:srgbClr val="FF0000"/>
                </a:solidFill>
              </a:rPr>
              <a:t> </a:t>
            </a:r>
            <a:r>
              <a:rPr lang="en-US" sz="3000" b="1" dirty="0" err="1">
                <a:solidFill>
                  <a:srgbClr val="FF0000"/>
                </a:solidFill>
              </a:rPr>
              <a:t>vị</a:t>
            </a:r>
            <a:r>
              <a:rPr lang="en-US" sz="3000" b="1" dirty="0">
                <a:solidFill>
                  <a:srgbClr val="FF0000"/>
                </a:solidFill>
              </a:rPr>
              <a:t> </a:t>
            </a:r>
            <a:r>
              <a:rPr lang="en-US" sz="3000" b="1" dirty="0" err="1">
                <a:solidFill>
                  <a:srgbClr val="FF0000"/>
                </a:solidFill>
              </a:rPr>
              <a:t>tiếng</a:t>
            </a:r>
            <a:r>
              <a:rPr lang="en-US" sz="3000" b="1" dirty="0">
                <a:solidFill>
                  <a:srgbClr val="FF0000"/>
                </a:solidFill>
              </a:rPr>
              <a:t> </a:t>
            </a:r>
            <a:r>
              <a:rPr lang="en-US" sz="3000" b="1" dirty="0" err="1">
                <a:solidFill>
                  <a:srgbClr val="FF0000"/>
                </a:solidFill>
              </a:rPr>
              <a:t>Việt</a:t>
            </a:r>
            <a:endParaRPr lang="en-US" sz="3000" dirty="0"/>
          </a:p>
        </p:txBody>
      </p:sp>
      <p:sp>
        <p:nvSpPr>
          <p:cNvPr id="3" name="Content Placeholder 2"/>
          <p:cNvSpPr>
            <a:spLocks noGrp="1"/>
          </p:cNvSpPr>
          <p:nvPr>
            <p:ph idx="1"/>
          </p:nvPr>
        </p:nvSpPr>
        <p:spPr/>
        <p:txBody>
          <a:bodyPr>
            <a:normAutofit fontScale="92500" lnSpcReduction="20000"/>
          </a:bodyPr>
          <a:lstStyle/>
          <a:p>
            <a:pPr marL="0" indent="0">
              <a:buNone/>
            </a:pPr>
            <a:r>
              <a:rPr lang="nl-NL" dirty="0"/>
              <a:t>17. |k|: Cuối lưỡi, tắc, điếc. Viết con chữ c, k, q</a:t>
            </a:r>
            <a:endParaRPr lang="en-US" dirty="0"/>
          </a:p>
          <a:p>
            <a:pPr marL="0" indent="0">
              <a:buNone/>
            </a:pPr>
            <a:r>
              <a:rPr lang="nl-NL" dirty="0"/>
              <a:t>18. |g|: Cuối lưỡi, tắc, kêu - mũi. </a:t>
            </a:r>
            <a:endParaRPr lang="en-US" dirty="0"/>
          </a:p>
          <a:p>
            <a:pPr marL="0" indent="0">
              <a:buNone/>
            </a:pPr>
            <a:r>
              <a:rPr lang="nl-NL" dirty="0"/>
              <a:t>Viết ngh + i, ê, e</a:t>
            </a:r>
            <a:endParaRPr lang="en-US" dirty="0"/>
          </a:p>
          <a:p>
            <a:pPr marL="0" indent="0">
              <a:buNone/>
            </a:pPr>
            <a:r>
              <a:rPr lang="nl-NL" dirty="0"/>
              <a:t>Viết ng trong các TH còn lại.</a:t>
            </a:r>
            <a:endParaRPr lang="en-US" dirty="0"/>
          </a:p>
          <a:p>
            <a:pPr marL="0" indent="0">
              <a:buNone/>
            </a:pPr>
            <a:r>
              <a:rPr lang="nl-NL" dirty="0"/>
              <a:t>19. |x|: Cuối lưỡi, xát, điếc. Viết con chữ "kh"</a:t>
            </a:r>
            <a:endParaRPr lang="en-US" dirty="0"/>
          </a:p>
          <a:p>
            <a:pPr marL="0" indent="0">
              <a:buNone/>
            </a:pPr>
            <a:r>
              <a:rPr lang="nl-NL" dirty="0"/>
              <a:t>20. |</a:t>
            </a:r>
            <a:r>
              <a:rPr lang="nl-NL" dirty="0">
                <a:sym typeface="Symbol"/>
              </a:rPr>
              <a:t></a:t>
            </a:r>
            <a:r>
              <a:rPr lang="nl-NL" dirty="0"/>
              <a:t>|: Cuối lưỡi, xát, kêu </a:t>
            </a:r>
            <a:endParaRPr lang="en-US" dirty="0"/>
          </a:p>
          <a:p>
            <a:pPr marL="0" indent="0">
              <a:buNone/>
            </a:pPr>
            <a:r>
              <a:rPr lang="nl-NL" dirty="0"/>
              <a:t>Viết  gh + i, ê, e, iê</a:t>
            </a:r>
            <a:endParaRPr lang="en-US" dirty="0"/>
          </a:p>
          <a:p>
            <a:pPr marL="0" indent="0">
              <a:buNone/>
            </a:pPr>
            <a:r>
              <a:rPr lang="nl-NL" dirty="0"/>
              <a:t>Viết  g  trong các TH còn lại.</a:t>
            </a:r>
            <a:endParaRPr lang="en-US" dirty="0"/>
          </a:p>
          <a:p>
            <a:pPr marL="0" indent="0">
              <a:buNone/>
            </a:pPr>
            <a:r>
              <a:rPr lang="nl-NL" dirty="0"/>
              <a:t>21. |h|: Họng, xát, điếc. Viết con chữ "h"	</a:t>
            </a:r>
            <a:endParaRPr lang="en-US" dirty="0"/>
          </a:p>
        </p:txBody>
      </p:sp>
    </p:spTree>
    <p:extLst>
      <p:ext uri="{BB962C8B-B14F-4D97-AF65-F5344CB8AC3E}">
        <p14:creationId xmlns:p14="http://schemas.microsoft.com/office/powerpoint/2010/main" val="35621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err="1">
                <a:solidFill>
                  <a:srgbClr val="FF0000"/>
                </a:solidFill>
              </a:rPr>
              <a:t>Hệ</a:t>
            </a:r>
            <a:r>
              <a:rPr lang="en-US" sz="3300" b="1" dirty="0">
                <a:solidFill>
                  <a:srgbClr val="FF0000"/>
                </a:solidFill>
              </a:rPr>
              <a:t> </a:t>
            </a:r>
            <a:r>
              <a:rPr lang="en-US" sz="3300" b="1" dirty="0" err="1">
                <a:solidFill>
                  <a:srgbClr val="FF0000"/>
                </a:solidFill>
              </a:rPr>
              <a:t>thống</a:t>
            </a:r>
            <a:r>
              <a:rPr lang="en-US" sz="3300" b="1" dirty="0">
                <a:solidFill>
                  <a:srgbClr val="FF0000"/>
                </a:solidFill>
              </a:rPr>
              <a:t> </a:t>
            </a:r>
            <a:r>
              <a:rPr lang="en-US" sz="3300" b="1" dirty="0" err="1">
                <a:solidFill>
                  <a:srgbClr val="FF0000"/>
                </a:solidFill>
              </a:rPr>
              <a:t>âm</a:t>
            </a:r>
            <a:r>
              <a:rPr lang="en-US" sz="3300" b="1" dirty="0">
                <a:solidFill>
                  <a:srgbClr val="FF0000"/>
                </a:solidFill>
              </a:rPr>
              <a:t> </a:t>
            </a:r>
            <a:r>
              <a:rPr lang="en-US" sz="3300" b="1" dirty="0" err="1">
                <a:solidFill>
                  <a:srgbClr val="FF0000"/>
                </a:solidFill>
              </a:rPr>
              <a:t>vị</a:t>
            </a:r>
            <a:r>
              <a:rPr lang="en-US" sz="3300" b="1" dirty="0">
                <a:solidFill>
                  <a:srgbClr val="FF0000"/>
                </a:solidFill>
              </a:rPr>
              <a:t> </a:t>
            </a:r>
            <a:r>
              <a:rPr lang="en-US" sz="3300" b="1" dirty="0" err="1">
                <a:solidFill>
                  <a:srgbClr val="FF0000"/>
                </a:solidFill>
              </a:rPr>
              <a:t>tiếng</a:t>
            </a:r>
            <a:r>
              <a:rPr lang="en-US" sz="3300" b="1" dirty="0">
                <a:solidFill>
                  <a:srgbClr val="FF0000"/>
                </a:solidFill>
              </a:rPr>
              <a:t> </a:t>
            </a:r>
            <a:r>
              <a:rPr lang="en-US" sz="3300" b="1" dirty="0" err="1">
                <a:solidFill>
                  <a:srgbClr val="FF0000"/>
                </a:solidFill>
              </a:rPr>
              <a:t>Việt</a:t>
            </a:r>
            <a:endParaRPr lang="en-US" sz="33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nl-NL" sz="3000" b="1" i="1" dirty="0"/>
              <a:t>3.2.2. Hệ thống âm đệm</a:t>
            </a:r>
            <a:endParaRPr lang="en-US" sz="3000" b="1" i="1" dirty="0"/>
          </a:p>
          <a:p>
            <a:pPr>
              <a:buFont typeface="Wingdings" pitchFamily="2" charset="2"/>
              <a:buChar char="q"/>
            </a:pPr>
            <a:r>
              <a:rPr lang="nl-NL" sz="3000" i="1" dirty="0"/>
              <a:t>Khái niệm âm đệm</a:t>
            </a:r>
          </a:p>
          <a:p>
            <a:pPr marL="0" indent="0">
              <a:buNone/>
            </a:pPr>
            <a:r>
              <a:rPr lang="nl-NL" i="1" dirty="0"/>
              <a:t>        </a:t>
            </a:r>
            <a:r>
              <a:rPr lang="nl-NL" dirty="0"/>
              <a:t>Âm đệm là âm tròn môi, đứng sau âm đầu, trước âm chính và có chức năng làm trầm hóa âm tiết.</a:t>
            </a:r>
            <a:endParaRPr lang="en-US" dirty="0"/>
          </a:p>
          <a:p>
            <a:pPr marL="0" indent="0">
              <a:buNone/>
            </a:pPr>
            <a:r>
              <a:rPr lang="nl-NL" dirty="0"/>
              <a:t>Ví dụ:    so sánh "ta" và "toa".</a:t>
            </a:r>
            <a:endParaRPr lang="en-US" dirty="0"/>
          </a:p>
          <a:p>
            <a:pPr>
              <a:buFont typeface="Wingdings" pitchFamily="2" charset="2"/>
              <a:buChar char="q"/>
            </a:pPr>
            <a:r>
              <a:rPr lang="nl-NL" i="1" dirty="0"/>
              <a:t> Số lượng và miêu tả</a:t>
            </a:r>
          </a:p>
          <a:p>
            <a:pPr marL="0" indent="0">
              <a:buNone/>
            </a:pPr>
            <a:r>
              <a:rPr lang="nl-NL" i="1" dirty="0"/>
              <a:t>- Số lượng: 1 âm /</a:t>
            </a:r>
            <a:r>
              <a:rPr lang="nl-NL" i="1" u="sng" dirty="0"/>
              <a:t>u</a:t>
            </a:r>
            <a:r>
              <a:rPr lang="nl-NL" i="1" dirty="0"/>
              <a:t>/</a:t>
            </a:r>
            <a:endParaRPr lang="en-US" dirty="0"/>
          </a:p>
          <a:p>
            <a:pPr marL="0" indent="0">
              <a:buNone/>
            </a:pPr>
            <a:r>
              <a:rPr lang="nl-NL" dirty="0"/>
              <a:t>- Miêu tả:  Dòng sau, hẹp, tròn môi.</a:t>
            </a:r>
            <a:endParaRPr lang="en-US" dirty="0"/>
          </a:p>
          <a:p>
            <a:pPr marL="0" indent="0">
              <a:buNone/>
            </a:pPr>
            <a:endParaRPr lang="en-US" dirty="0"/>
          </a:p>
        </p:txBody>
      </p:sp>
    </p:spTree>
    <p:extLst>
      <p:ext uri="{BB962C8B-B14F-4D97-AF65-F5344CB8AC3E}">
        <p14:creationId xmlns:p14="http://schemas.microsoft.com/office/powerpoint/2010/main" val="8241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err="1">
                <a:solidFill>
                  <a:srgbClr val="FF0000"/>
                </a:solidFill>
              </a:rPr>
              <a:t>Hệ</a:t>
            </a:r>
            <a:r>
              <a:rPr lang="en-US" sz="3300" b="1" dirty="0">
                <a:solidFill>
                  <a:srgbClr val="FF0000"/>
                </a:solidFill>
              </a:rPr>
              <a:t> </a:t>
            </a:r>
            <a:r>
              <a:rPr lang="en-US" sz="3300" b="1" dirty="0" err="1">
                <a:solidFill>
                  <a:srgbClr val="FF0000"/>
                </a:solidFill>
              </a:rPr>
              <a:t>thống</a:t>
            </a:r>
            <a:r>
              <a:rPr lang="en-US" sz="3300" b="1" dirty="0">
                <a:solidFill>
                  <a:srgbClr val="FF0000"/>
                </a:solidFill>
              </a:rPr>
              <a:t> </a:t>
            </a:r>
            <a:r>
              <a:rPr lang="en-US" sz="3300" b="1" dirty="0" err="1">
                <a:solidFill>
                  <a:srgbClr val="FF0000"/>
                </a:solidFill>
              </a:rPr>
              <a:t>âm</a:t>
            </a:r>
            <a:r>
              <a:rPr lang="en-US" sz="3300" b="1" dirty="0">
                <a:solidFill>
                  <a:srgbClr val="FF0000"/>
                </a:solidFill>
              </a:rPr>
              <a:t> </a:t>
            </a:r>
            <a:r>
              <a:rPr lang="en-US" sz="3300" b="1" dirty="0" err="1">
                <a:solidFill>
                  <a:srgbClr val="FF0000"/>
                </a:solidFill>
              </a:rPr>
              <a:t>vị</a:t>
            </a:r>
            <a:r>
              <a:rPr lang="en-US" sz="3300" b="1" dirty="0">
                <a:solidFill>
                  <a:srgbClr val="FF0000"/>
                </a:solidFill>
              </a:rPr>
              <a:t> </a:t>
            </a:r>
            <a:r>
              <a:rPr lang="en-US" sz="3300" b="1" dirty="0" err="1">
                <a:solidFill>
                  <a:srgbClr val="FF0000"/>
                </a:solidFill>
              </a:rPr>
              <a:t>tiếng</a:t>
            </a:r>
            <a:r>
              <a:rPr lang="en-US" sz="3300" b="1" dirty="0">
                <a:solidFill>
                  <a:srgbClr val="FF0000"/>
                </a:solidFill>
              </a:rPr>
              <a:t> </a:t>
            </a:r>
            <a:r>
              <a:rPr lang="en-US" sz="3300" b="1" dirty="0" err="1">
                <a:solidFill>
                  <a:srgbClr val="FF0000"/>
                </a:solidFill>
              </a:rPr>
              <a:t>Việt</a:t>
            </a:r>
            <a:endParaRPr lang="en-US" sz="33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nl-NL" sz="3000" b="1" dirty="0"/>
              <a:t>3.2.3. Hệ thống âm chính</a:t>
            </a:r>
            <a:endParaRPr lang="en-US" sz="3000" b="1" i="1" dirty="0"/>
          </a:p>
          <a:p>
            <a:pPr>
              <a:buFont typeface="Wingdings" pitchFamily="2" charset="2"/>
              <a:buChar char="q"/>
            </a:pPr>
            <a:r>
              <a:rPr lang="nl-NL" i="1" dirty="0"/>
              <a:t> </a:t>
            </a:r>
            <a:r>
              <a:rPr lang="nl-NL" sz="3000" i="1" dirty="0"/>
              <a:t>Số lượng và miêu tả</a:t>
            </a:r>
            <a:endParaRPr lang="en-US" sz="3000" dirty="0"/>
          </a:p>
          <a:p>
            <a:pPr marL="0" indent="0">
              <a:buNone/>
            </a:pPr>
            <a:r>
              <a:rPr lang="nl-NL" dirty="0"/>
              <a:t>Vị trí sau âm đầu hoặc âm đệm và trước âm cuối do nguyên âm đảm nhiệm, gọi là âm chính.</a:t>
            </a:r>
            <a:endParaRPr lang="en-US" dirty="0"/>
          </a:p>
          <a:p>
            <a:pPr marL="0" indent="0">
              <a:buNone/>
            </a:pPr>
            <a:r>
              <a:rPr lang="nl-NL" dirty="0"/>
              <a:t>Số lượng: 16 âm vị </a:t>
            </a:r>
            <a:endParaRPr lang="en-US" dirty="0"/>
          </a:p>
          <a:p>
            <a:pPr marL="0" indent="0">
              <a:buNone/>
            </a:pPr>
            <a:r>
              <a:rPr lang="nl-NL" dirty="0"/>
              <a:t>Xét về cấu tạo có 13 nguyên âm đơn và 3 nguyên âm đôi.</a:t>
            </a:r>
            <a:endParaRPr lang="en-US" dirty="0"/>
          </a:p>
          <a:p>
            <a:pPr marL="0" indent="0">
              <a:buNone/>
            </a:pPr>
            <a:r>
              <a:rPr lang="nl-NL" dirty="0"/>
              <a:t>Xét về độ dài: nguyên âm ngắn và nguyên âm dài.</a:t>
            </a:r>
            <a:endParaRPr lang="en-US" dirty="0"/>
          </a:p>
          <a:p>
            <a:pPr marL="0" indent="0">
              <a:buNone/>
            </a:pPr>
            <a:r>
              <a:rPr lang="nl-NL" dirty="0"/>
              <a:t>|ă| - căn (ng.âm ngắn); |a| - tai: dài (ng.âm dài)</a:t>
            </a:r>
            <a:endParaRPr lang="en-US" dirty="0"/>
          </a:p>
          <a:p>
            <a:endParaRPr lang="en-US" dirty="0"/>
          </a:p>
        </p:txBody>
      </p:sp>
    </p:spTree>
    <p:extLst>
      <p:ext uri="{BB962C8B-B14F-4D97-AF65-F5344CB8AC3E}">
        <p14:creationId xmlns:p14="http://schemas.microsoft.com/office/powerpoint/2010/main" val="253430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err="1">
                <a:solidFill>
                  <a:srgbClr val="FF0000"/>
                </a:solidFill>
              </a:rPr>
              <a:t>Hệ</a:t>
            </a:r>
            <a:r>
              <a:rPr lang="en-US" sz="3300" b="1" dirty="0">
                <a:solidFill>
                  <a:srgbClr val="FF0000"/>
                </a:solidFill>
              </a:rPr>
              <a:t> </a:t>
            </a:r>
            <a:r>
              <a:rPr lang="en-US" sz="3300" b="1" dirty="0" err="1">
                <a:solidFill>
                  <a:srgbClr val="FF0000"/>
                </a:solidFill>
              </a:rPr>
              <a:t>thống</a:t>
            </a:r>
            <a:r>
              <a:rPr lang="en-US" sz="3300" b="1" dirty="0">
                <a:solidFill>
                  <a:srgbClr val="FF0000"/>
                </a:solidFill>
              </a:rPr>
              <a:t> </a:t>
            </a:r>
            <a:r>
              <a:rPr lang="en-US" sz="3300" b="1" dirty="0" err="1">
                <a:solidFill>
                  <a:srgbClr val="FF0000"/>
                </a:solidFill>
              </a:rPr>
              <a:t>âm</a:t>
            </a:r>
            <a:r>
              <a:rPr lang="en-US" sz="3300" b="1" dirty="0">
                <a:solidFill>
                  <a:srgbClr val="FF0000"/>
                </a:solidFill>
              </a:rPr>
              <a:t> </a:t>
            </a:r>
            <a:r>
              <a:rPr lang="en-US" sz="3300" b="1" dirty="0" err="1">
                <a:solidFill>
                  <a:srgbClr val="FF0000"/>
                </a:solidFill>
              </a:rPr>
              <a:t>vị</a:t>
            </a:r>
            <a:r>
              <a:rPr lang="en-US" sz="3300" b="1" dirty="0">
                <a:solidFill>
                  <a:srgbClr val="FF0000"/>
                </a:solidFill>
              </a:rPr>
              <a:t> </a:t>
            </a:r>
            <a:r>
              <a:rPr lang="en-US" sz="3300" b="1" dirty="0" err="1">
                <a:solidFill>
                  <a:srgbClr val="FF0000"/>
                </a:solidFill>
              </a:rPr>
              <a:t>tiếng</a:t>
            </a:r>
            <a:r>
              <a:rPr lang="en-US" sz="3300" b="1" dirty="0">
                <a:solidFill>
                  <a:srgbClr val="FF0000"/>
                </a:solidFill>
              </a:rPr>
              <a:t> </a:t>
            </a:r>
            <a:r>
              <a:rPr lang="en-US" sz="3300" b="1" dirty="0" err="1">
                <a:solidFill>
                  <a:srgbClr val="FF0000"/>
                </a:solidFill>
              </a:rPr>
              <a:t>Việt</a:t>
            </a:r>
            <a:endParaRPr lang="en-US" sz="3300" b="1"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
            </a:pPr>
            <a:r>
              <a:rPr lang="nl-NL" sz="4200" dirty="0"/>
              <a:t>Miêu tả:</a:t>
            </a:r>
          </a:p>
          <a:p>
            <a:pPr marL="0" indent="0">
              <a:buNone/>
            </a:pPr>
            <a:r>
              <a:rPr lang="nl-NL" dirty="0"/>
              <a:t>1. |i|: Dòng trước, hẹp, không tròn môi: Viết "i", "y". VD:  chi li, ý kiến</a:t>
            </a:r>
            <a:endParaRPr lang="en-US" dirty="0"/>
          </a:p>
          <a:p>
            <a:pPr marL="0" indent="0">
              <a:buNone/>
            </a:pPr>
            <a:r>
              <a:rPr lang="nl-NL" dirty="0"/>
              <a:t>2. |e|: Dòng trước, hơi hẹp, không tròn môi. Viết "ê".</a:t>
            </a:r>
            <a:r>
              <a:rPr lang="en-US" dirty="0"/>
              <a:t> </a:t>
            </a:r>
            <a:r>
              <a:rPr lang="nl-NL" dirty="0"/>
              <a:t>Ví dụ: lênh đênh</a:t>
            </a:r>
            <a:endParaRPr lang="en-US" dirty="0"/>
          </a:p>
          <a:p>
            <a:pPr marL="0" indent="0">
              <a:buNone/>
            </a:pPr>
            <a:r>
              <a:rPr lang="nl-NL" dirty="0"/>
              <a:t>3.|</a:t>
            </a:r>
            <a:r>
              <a:rPr lang="nl-NL" u="sng" dirty="0"/>
              <a:t>ie</a:t>
            </a:r>
            <a:r>
              <a:rPr lang="nl-NL" dirty="0"/>
              <a:t>|Dòng trước, hẹp- hơi hẹp,không tròn môi.Viết: iê, yê, ia, ya. </a:t>
            </a:r>
            <a:r>
              <a:rPr lang="en-US" dirty="0"/>
              <a:t>VD: </a:t>
            </a:r>
            <a:r>
              <a:rPr lang="nl-NL" dirty="0"/>
              <a:t>Kiên, khuyên, chia, khuya.</a:t>
            </a:r>
          </a:p>
          <a:p>
            <a:pPr marL="0" indent="0">
              <a:buNone/>
            </a:pPr>
            <a:r>
              <a:rPr lang="nl-NL" dirty="0"/>
              <a:t> 4.|</a:t>
            </a:r>
            <a:r>
              <a:rPr lang="nl-NL" dirty="0">
                <a:sym typeface="Symbol"/>
              </a:rPr>
              <a:t></a:t>
            </a:r>
            <a:r>
              <a:rPr lang="nl-NL" dirty="0"/>
              <a:t>|: Dòng trước, hơi rộng, không tròn môi. Viết “e". </a:t>
            </a:r>
            <a:r>
              <a:rPr lang="en-US" dirty="0"/>
              <a:t>VD:</a:t>
            </a:r>
            <a:r>
              <a:rPr lang="nl-NL" dirty="0"/>
              <a:t> mẹ, bé</a:t>
            </a:r>
            <a:endParaRPr lang="en-US" dirty="0"/>
          </a:p>
          <a:p>
            <a:pPr marL="0" indent="0">
              <a:buNone/>
            </a:pPr>
            <a:r>
              <a:rPr lang="nl-NL" dirty="0"/>
              <a:t>5. |</a:t>
            </a:r>
            <a:r>
              <a:rPr lang="nl-NL" dirty="0">
                <a:solidFill>
                  <a:srgbClr val="FF0000"/>
                </a:solidFill>
                <a:sym typeface="Symbol"/>
              </a:rPr>
              <a:t></a:t>
            </a:r>
            <a:r>
              <a:rPr lang="nl-NL" dirty="0"/>
              <a:t>|: Dòng trước, hơi rộng, không tròn môi. Viết "a" trong "anh, ach". Ví dụ: Xanh, sách.</a:t>
            </a:r>
            <a:endParaRPr lang="en-US" dirty="0"/>
          </a:p>
          <a:p>
            <a:pPr marL="0" indent="0">
              <a:buNone/>
            </a:pPr>
            <a:r>
              <a:rPr lang="nl-NL" dirty="0"/>
              <a:t>6. |w|: Dòng sau, hẹp, không tròn môi. Viết |ư|. VD: Thư, mự.</a:t>
            </a:r>
            <a:endParaRPr lang="en-US" dirty="0"/>
          </a:p>
          <a:p>
            <a:pPr marL="0" indent="0">
              <a:buNone/>
            </a:pPr>
            <a:r>
              <a:rPr lang="nl-NL" dirty="0"/>
              <a:t>7. |</a:t>
            </a:r>
            <a:r>
              <a:rPr lang="nl-NL" dirty="0">
                <a:sym typeface="Symbol"/>
              </a:rPr>
              <a:t></a:t>
            </a:r>
            <a:r>
              <a:rPr lang="nl-NL" dirty="0"/>
              <a:t>|: Dòng sau, hơi  hẹp, không tròn môi. Viết "ơ".VD: Mơ, thơ.</a:t>
            </a:r>
            <a:endParaRPr lang="en-US" dirty="0"/>
          </a:p>
          <a:p>
            <a:pPr marL="0" indent="0">
              <a:buNone/>
            </a:pPr>
            <a:r>
              <a:rPr lang="nl-NL" dirty="0"/>
              <a:t>8. |</a:t>
            </a:r>
            <a:r>
              <a:rPr lang="nl-NL" dirty="0">
                <a:solidFill>
                  <a:srgbClr val="FF0000"/>
                </a:solidFill>
                <a:sym typeface="Symbol"/>
              </a:rPr>
              <a:t></a:t>
            </a:r>
            <a:r>
              <a:rPr lang="nl-NL" dirty="0">
                <a:solidFill>
                  <a:srgbClr val="FF0000"/>
                </a:solidFill>
              </a:rPr>
              <a:t>|</a:t>
            </a:r>
            <a:r>
              <a:rPr lang="nl-NL" dirty="0"/>
              <a:t>: Dòng sau, hơi hẹp, không tròn môi. Viết "â". VD: Thân mật.</a:t>
            </a:r>
            <a:endParaRPr lang="en-US" dirty="0"/>
          </a:p>
          <a:p>
            <a:pPr marL="0" indent="0">
              <a:buNone/>
            </a:pPr>
            <a:r>
              <a:rPr lang="nl-NL" dirty="0"/>
              <a:t>9. |</a:t>
            </a:r>
            <a:r>
              <a:rPr lang="nl-NL" u="sng" dirty="0"/>
              <a:t>w</a:t>
            </a:r>
            <a:r>
              <a:rPr lang="nl-NL" u="sng" dirty="0">
                <a:solidFill>
                  <a:srgbClr val="FF0000"/>
                </a:solidFill>
                <a:sym typeface="Symbol"/>
              </a:rPr>
              <a:t></a:t>
            </a:r>
            <a:r>
              <a:rPr lang="nl-NL" dirty="0">
                <a:solidFill>
                  <a:srgbClr val="FF0000"/>
                </a:solidFill>
                <a:sym typeface="Symbol"/>
              </a:rPr>
              <a:t> </a:t>
            </a:r>
            <a:r>
              <a:rPr lang="nl-NL" dirty="0"/>
              <a:t>|: Dòng sau, chuyển sắc hẹp </a:t>
            </a:r>
            <a:r>
              <a:rPr lang="nl-NL" dirty="0">
                <a:sym typeface="Wingdings"/>
              </a:rPr>
              <a:t></a:t>
            </a:r>
            <a:r>
              <a:rPr lang="nl-NL" dirty="0"/>
              <a:t> hơi hẹp, không tròn môi.</a:t>
            </a:r>
            <a:endParaRPr lang="en-US" dirty="0"/>
          </a:p>
          <a:p>
            <a:pPr marL="0" indent="0">
              <a:buNone/>
            </a:pPr>
            <a:r>
              <a:rPr lang="nl-NL" dirty="0"/>
              <a:t>Viết:       - ươ: Khi âm tiết có âm cuối: Lương, thưởng.</a:t>
            </a:r>
            <a:endParaRPr lang="en-US" dirty="0"/>
          </a:p>
          <a:p>
            <a:pPr marL="0" indent="0">
              <a:buNone/>
            </a:pPr>
            <a:r>
              <a:rPr lang="nl-NL" dirty="0"/>
              <a:t>	- ưa: Khi âm tiết không có âm cuối: lửa, cửa.</a:t>
            </a:r>
            <a:endParaRPr lang="en-US" dirty="0"/>
          </a:p>
          <a:p>
            <a:pPr marL="0" indent="0">
              <a:buNone/>
            </a:pPr>
            <a:endParaRPr lang="en-US" dirty="0"/>
          </a:p>
        </p:txBody>
      </p:sp>
    </p:spTree>
    <p:extLst>
      <p:ext uri="{BB962C8B-B14F-4D97-AF65-F5344CB8AC3E}">
        <p14:creationId xmlns:p14="http://schemas.microsoft.com/office/powerpoint/2010/main" val="177076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err="1">
                <a:solidFill>
                  <a:srgbClr val="FF0000"/>
                </a:solidFill>
              </a:rPr>
              <a:t>Hệ</a:t>
            </a:r>
            <a:r>
              <a:rPr lang="en-US" sz="3300" b="1" dirty="0">
                <a:solidFill>
                  <a:srgbClr val="FF0000"/>
                </a:solidFill>
              </a:rPr>
              <a:t> </a:t>
            </a:r>
            <a:r>
              <a:rPr lang="en-US" sz="3300" b="1" dirty="0" err="1">
                <a:solidFill>
                  <a:srgbClr val="FF0000"/>
                </a:solidFill>
              </a:rPr>
              <a:t>thống</a:t>
            </a:r>
            <a:r>
              <a:rPr lang="en-US" sz="3300" b="1" dirty="0">
                <a:solidFill>
                  <a:srgbClr val="FF0000"/>
                </a:solidFill>
              </a:rPr>
              <a:t> </a:t>
            </a:r>
            <a:r>
              <a:rPr lang="en-US" sz="3300" b="1" dirty="0" err="1">
                <a:solidFill>
                  <a:srgbClr val="FF0000"/>
                </a:solidFill>
              </a:rPr>
              <a:t>âm</a:t>
            </a:r>
            <a:r>
              <a:rPr lang="en-US" sz="3300" b="1" dirty="0">
                <a:solidFill>
                  <a:srgbClr val="FF0000"/>
                </a:solidFill>
              </a:rPr>
              <a:t> </a:t>
            </a:r>
            <a:r>
              <a:rPr lang="en-US" sz="3300" b="1" dirty="0" err="1">
                <a:solidFill>
                  <a:srgbClr val="FF0000"/>
                </a:solidFill>
              </a:rPr>
              <a:t>vị</a:t>
            </a:r>
            <a:r>
              <a:rPr lang="en-US" sz="3300" b="1" dirty="0">
                <a:solidFill>
                  <a:srgbClr val="FF0000"/>
                </a:solidFill>
              </a:rPr>
              <a:t> </a:t>
            </a:r>
            <a:r>
              <a:rPr lang="en-US" sz="3300" b="1" dirty="0" err="1">
                <a:solidFill>
                  <a:srgbClr val="FF0000"/>
                </a:solidFill>
              </a:rPr>
              <a:t>tiếng</a:t>
            </a:r>
            <a:r>
              <a:rPr lang="en-US" sz="3300" b="1" dirty="0">
                <a:solidFill>
                  <a:srgbClr val="FF0000"/>
                </a:solidFill>
              </a:rPr>
              <a:t> </a:t>
            </a:r>
            <a:r>
              <a:rPr lang="en-US" sz="3300" b="1" dirty="0" err="1">
                <a:solidFill>
                  <a:srgbClr val="FF0000"/>
                </a:solidFill>
              </a:rPr>
              <a:t>Việt</a:t>
            </a:r>
            <a:endParaRPr lang="en-US" sz="3300" dirty="0"/>
          </a:p>
        </p:txBody>
      </p:sp>
      <p:sp>
        <p:nvSpPr>
          <p:cNvPr id="3" name="Content Placeholder 2"/>
          <p:cNvSpPr>
            <a:spLocks noGrp="1"/>
          </p:cNvSpPr>
          <p:nvPr>
            <p:ph idx="1"/>
          </p:nvPr>
        </p:nvSpPr>
        <p:spPr/>
        <p:txBody>
          <a:bodyPr>
            <a:normAutofit fontScale="70000" lnSpcReduction="20000"/>
          </a:bodyPr>
          <a:lstStyle/>
          <a:p>
            <a:pPr marL="0" indent="0">
              <a:buNone/>
            </a:pPr>
            <a:r>
              <a:rPr lang="nl-NL" dirty="0"/>
              <a:t>10. |a|: Dòng sau, rộng, không tròn môi. Viết "a": lao đao, bào thai.</a:t>
            </a:r>
            <a:endParaRPr lang="en-US" dirty="0"/>
          </a:p>
          <a:p>
            <a:pPr marL="0" indent="0">
              <a:buNone/>
            </a:pPr>
            <a:r>
              <a:rPr lang="nl-NL" dirty="0"/>
              <a:t>11. |ă|: Dòng sau, rộng, không tròn môi. Viết. " ă": thắc mắc.</a:t>
            </a:r>
            <a:endParaRPr lang="en-US" dirty="0"/>
          </a:p>
          <a:p>
            <a:pPr marL="0" indent="0">
              <a:buNone/>
            </a:pPr>
            <a:r>
              <a:rPr lang="nl-NL" dirty="0"/>
              <a:t> Tuy nhiên được ghi là "a" trong các âm tiết có vần "au, ay": tau, tay</a:t>
            </a:r>
            <a:endParaRPr lang="en-US" dirty="0"/>
          </a:p>
          <a:p>
            <a:pPr marL="0" indent="0">
              <a:buNone/>
            </a:pPr>
            <a:r>
              <a:rPr lang="nl-NL" dirty="0"/>
              <a:t>12. |u|: Dòng sau, hẹp, tròn môi. Viết "u". VD: Tu hú, lúng túng.</a:t>
            </a:r>
            <a:endParaRPr lang="en-US" dirty="0"/>
          </a:p>
          <a:p>
            <a:pPr marL="0" indent="0">
              <a:buNone/>
            </a:pPr>
            <a:r>
              <a:rPr lang="nl-NL" dirty="0"/>
              <a:t>13. |o|: Dòng sau, hơi hẹp, tròn môi. Viết "ô". VD: Bố, trốn.</a:t>
            </a:r>
            <a:endParaRPr lang="en-US" dirty="0"/>
          </a:p>
          <a:p>
            <a:pPr marL="0" indent="0">
              <a:buNone/>
            </a:pPr>
            <a:r>
              <a:rPr lang="nl-NL" dirty="0"/>
              <a:t>14. |</a:t>
            </a:r>
            <a:r>
              <a:rPr lang="nl-NL" u="sng" dirty="0"/>
              <a:t>uo</a:t>
            </a:r>
            <a:r>
              <a:rPr lang="nl-NL" dirty="0"/>
              <a:t>|: Dòng sau, chuyển sắc hẹp </a:t>
            </a:r>
            <a:r>
              <a:rPr lang="nl-NL" dirty="0">
                <a:sym typeface="Wingdings"/>
              </a:rPr>
              <a:t></a:t>
            </a:r>
            <a:r>
              <a:rPr lang="nl-NL" dirty="0"/>
              <a:t> hơi hẹp, tròn môi. Viết:</a:t>
            </a:r>
            <a:endParaRPr lang="en-US" dirty="0"/>
          </a:p>
          <a:p>
            <a:pPr marL="0" indent="0">
              <a:buNone/>
            </a:pPr>
            <a:r>
              <a:rPr lang="nl-NL" dirty="0"/>
              <a:t>- "ua" khi âm tiết không có âm cuối: lúa, mùa</a:t>
            </a:r>
            <a:endParaRPr lang="en-US" dirty="0"/>
          </a:p>
          <a:p>
            <a:pPr marL="0" indent="0">
              <a:buNone/>
            </a:pPr>
            <a:r>
              <a:rPr lang="nl-NL" dirty="0"/>
              <a:t>- "uô" khi âm tiết có âm cuối: chuồn chuồn</a:t>
            </a:r>
            <a:endParaRPr lang="en-US" dirty="0"/>
          </a:p>
          <a:p>
            <a:pPr marL="0" indent="0">
              <a:buNone/>
            </a:pPr>
            <a:r>
              <a:rPr lang="nl-NL" dirty="0"/>
              <a:t>15. |</a:t>
            </a:r>
            <a:r>
              <a:rPr lang="ii-CN" altLang="en-US" dirty="0"/>
              <a:t>ꓛ</a:t>
            </a:r>
            <a:r>
              <a:rPr lang="nl-NL" dirty="0"/>
              <a:t>|:dòng sau, hơi rộng, tròn môi. Viết "o" trong : đỏ, đòi</a:t>
            </a:r>
            <a:endParaRPr lang="en-US" dirty="0"/>
          </a:p>
          <a:p>
            <a:pPr marL="0" indent="0">
              <a:buNone/>
            </a:pPr>
            <a:r>
              <a:rPr lang="nl-NL" dirty="0"/>
              <a:t>Trừ trong 2 vần ong, oc	</a:t>
            </a:r>
            <a:br>
              <a:rPr lang="nl-NL" dirty="0"/>
            </a:br>
            <a:r>
              <a:rPr lang="nl-NL" dirty="0"/>
              <a:t>16. |</a:t>
            </a:r>
            <a:r>
              <a:rPr lang="ii-CN" altLang="en-US" dirty="0"/>
              <a:t>ꓛ</a:t>
            </a:r>
            <a:r>
              <a:rPr lang="nl-NL" dirty="0"/>
              <a:t>| dòng sau, hơi rộng, tròn môi. </a:t>
            </a:r>
          </a:p>
          <a:p>
            <a:pPr marL="0" indent="0">
              <a:buNone/>
            </a:pPr>
            <a:r>
              <a:rPr lang="nl-NL" dirty="0"/>
              <a:t>- Viết "o" trong 2 vần "ong, oc":  Ròng  rọc, long đong. </a:t>
            </a:r>
            <a:endParaRPr lang="en-US" dirty="0"/>
          </a:p>
          <a:p>
            <a:pPr marL="0" indent="0">
              <a:buNone/>
            </a:pPr>
            <a:r>
              <a:rPr lang="nl-NL" dirty="0"/>
              <a:t>- Viết "oo": Xoong, moóc.</a:t>
            </a:r>
            <a:endParaRPr lang="en-US" dirty="0"/>
          </a:p>
          <a:p>
            <a:pPr marL="0" indent="0">
              <a:buNone/>
            </a:pPr>
            <a:endParaRPr lang="en-US" dirty="0"/>
          </a:p>
        </p:txBody>
      </p:sp>
    </p:spTree>
    <p:extLst>
      <p:ext uri="{BB962C8B-B14F-4D97-AF65-F5344CB8AC3E}">
        <p14:creationId xmlns:p14="http://schemas.microsoft.com/office/powerpoint/2010/main" val="363952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err="1">
                <a:solidFill>
                  <a:srgbClr val="FF0000"/>
                </a:solidFill>
              </a:rPr>
              <a:t>Hệ</a:t>
            </a:r>
            <a:r>
              <a:rPr lang="en-US" sz="3300" b="1" dirty="0">
                <a:solidFill>
                  <a:srgbClr val="FF0000"/>
                </a:solidFill>
              </a:rPr>
              <a:t> </a:t>
            </a:r>
            <a:r>
              <a:rPr lang="en-US" sz="3300" b="1" dirty="0" err="1">
                <a:solidFill>
                  <a:srgbClr val="FF0000"/>
                </a:solidFill>
              </a:rPr>
              <a:t>thống</a:t>
            </a:r>
            <a:r>
              <a:rPr lang="en-US" sz="3300" b="1" dirty="0">
                <a:solidFill>
                  <a:srgbClr val="FF0000"/>
                </a:solidFill>
              </a:rPr>
              <a:t> </a:t>
            </a:r>
            <a:r>
              <a:rPr lang="en-US" sz="3300" b="1" dirty="0" err="1">
                <a:solidFill>
                  <a:srgbClr val="FF0000"/>
                </a:solidFill>
              </a:rPr>
              <a:t>âm</a:t>
            </a:r>
            <a:r>
              <a:rPr lang="en-US" sz="3300" b="1" dirty="0">
                <a:solidFill>
                  <a:srgbClr val="FF0000"/>
                </a:solidFill>
              </a:rPr>
              <a:t> </a:t>
            </a:r>
            <a:r>
              <a:rPr lang="en-US" sz="3300" b="1" dirty="0" err="1">
                <a:solidFill>
                  <a:srgbClr val="FF0000"/>
                </a:solidFill>
              </a:rPr>
              <a:t>vị</a:t>
            </a:r>
            <a:r>
              <a:rPr lang="en-US" sz="3300" b="1" dirty="0">
                <a:solidFill>
                  <a:srgbClr val="FF0000"/>
                </a:solidFill>
              </a:rPr>
              <a:t> </a:t>
            </a:r>
            <a:r>
              <a:rPr lang="en-US" sz="3300" b="1" dirty="0" err="1">
                <a:solidFill>
                  <a:srgbClr val="FF0000"/>
                </a:solidFill>
              </a:rPr>
              <a:t>tiếng</a:t>
            </a:r>
            <a:r>
              <a:rPr lang="en-US" sz="3300" b="1" dirty="0">
                <a:solidFill>
                  <a:srgbClr val="FF0000"/>
                </a:solidFill>
              </a:rPr>
              <a:t> </a:t>
            </a:r>
            <a:r>
              <a:rPr lang="en-US" sz="3300" b="1" dirty="0" err="1">
                <a:solidFill>
                  <a:srgbClr val="FF0000"/>
                </a:solidFill>
              </a:rPr>
              <a:t>Việt</a:t>
            </a:r>
            <a:endParaRPr lang="en-US" sz="3300" b="1" dirty="0">
              <a:solidFill>
                <a:srgbClr val="FF0000"/>
              </a:solidFill>
            </a:endParaRPr>
          </a:p>
        </p:txBody>
      </p:sp>
      <p:sp>
        <p:nvSpPr>
          <p:cNvPr id="3" name="Content Placeholder 2"/>
          <p:cNvSpPr>
            <a:spLocks noGrp="1"/>
          </p:cNvSpPr>
          <p:nvPr>
            <p:ph idx="1"/>
          </p:nvPr>
        </p:nvSpPr>
        <p:spPr>
          <a:xfrm>
            <a:off x="457200" y="1570037"/>
            <a:ext cx="8229600" cy="4525963"/>
          </a:xfrm>
        </p:spPr>
        <p:txBody>
          <a:bodyPr>
            <a:normAutofit fontScale="32500" lnSpcReduction="20000"/>
          </a:bodyPr>
          <a:lstStyle/>
          <a:p>
            <a:pPr marL="0" indent="0">
              <a:buNone/>
            </a:pPr>
            <a:r>
              <a:rPr lang="nl-NL" sz="6200" b="1" dirty="0"/>
              <a:t>3.2.4. Hệ thống âm cuối</a:t>
            </a:r>
          </a:p>
          <a:p>
            <a:pPr>
              <a:buFont typeface="Wingdings" pitchFamily="2" charset="2"/>
              <a:buChar char="q"/>
            </a:pPr>
            <a:r>
              <a:rPr lang="nl-NL" sz="6200" b="1" dirty="0"/>
              <a:t>Số lượng và miêu tả</a:t>
            </a:r>
          </a:p>
          <a:p>
            <a:pPr marL="0" indent="0">
              <a:buNone/>
            </a:pPr>
            <a:r>
              <a:rPr lang="nl-NL" sz="5500" dirty="0"/>
              <a:t>1.|p|: Môi-môi, tắc, điếc. Viết "p"</a:t>
            </a:r>
            <a:endParaRPr lang="en-US" sz="5500" dirty="0"/>
          </a:p>
          <a:p>
            <a:pPr marL="0" indent="0">
              <a:buNone/>
            </a:pPr>
            <a:r>
              <a:rPr lang="nl-NL" sz="5500" dirty="0"/>
              <a:t>2. |m|: Môi- môi, tắc,  kêu mũi. Viết "m“</a:t>
            </a:r>
            <a:endParaRPr lang="en-US" sz="5500" dirty="0"/>
          </a:p>
          <a:p>
            <a:pPr marL="0" indent="0">
              <a:buNone/>
            </a:pPr>
            <a:r>
              <a:rPr lang="nl-NL" sz="5500" dirty="0"/>
              <a:t>3. |t|: Đầu lưỡi- răng, tắc, điếc. Viết "t"</a:t>
            </a:r>
            <a:endParaRPr lang="en-US" sz="5500" dirty="0"/>
          </a:p>
          <a:p>
            <a:pPr marL="0" indent="0">
              <a:buNone/>
            </a:pPr>
            <a:r>
              <a:rPr lang="nl-NL" sz="5500" dirty="0"/>
              <a:t>4. |n|: Đầu lưỡi- lợi, tắc, kêu mũi. Viết "n".</a:t>
            </a:r>
            <a:endParaRPr lang="en-US" sz="5500" dirty="0"/>
          </a:p>
          <a:p>
            <a:pPr marL="0" indent="0">
              <a:buNone/>
            </a:pPr>
            <a:r>
              <a:rPr lang="nl-NL" sz="5500" dirty="0"/>
              <a:t>5. |k|: Cuối lưỡi, tắc, điếc. Viết: </a:t>
            </a:r>
            <a:r>
              <a:rPr lang="nl-NL" sz="5500" dirty="0">
                <a:sym typeface="Wingdings"/>
              </a:rPr>
              <a:t></a:t>
            </a:r>
            <a:r>
              <a:rPr lang="nl-NL" sz="5500" dirty="0"/>
              <a:t>  Ch (trong 3 vần ich, êch, ach): xích mích, ếch, xách		                      </a:t>
            </a:r>
            <a:r>
              <a:rPr lang="nl-NL" sz="5500" dirty="0">
                <a:sym typeface="Wingdings"/>
              </a:rPr>
              <a:t></a:t>
            </a:r>
            <a:r>
              <a:rPr lang="nl-NL" sz="5500" dirty="0"/>
              <a:t> C: bóc lạc... </a:t>
            </a:r>
            <a:endParaRPr lang="en-US" sz="5500" dirty="0"/>
          </a:p>
          <a:p>
            <a:pPr marL="0" indent="0">
              <a:buNone/>
            </a:pPr>
            <a:r>
              <a:rPr lang="nl-NL" sz="5500" dirty="0"/>
              <a:t>6. | |: cuối lưỡi, tắc, kêu mũi. Viết </a:t>
            </a:r>
            <a:r>
              <a:rPr lang="nl-NL" sz="5500" dirty="0">
                <a:sym typeface="Wingdings"/>
              </a:rPr>
              <a:t></a:t>
            </a:r>
            <a:r>
              <a:rPr lang="nl-NL" sz="5500" dirty="0"/>
              <a:t> nh (trong 3 vần inh, ênh, anh): xinh, xanh, lênh đênh... 			         </a:t>
            </a:r>
            <a:r>
              <a:rPr lang="nl-NL" sz="5500" dirty="0">
                <a:sym typeface="Wingdings"/>
              </a:rPr>
              <a:t> </a:t>
            </a:r>
            <a:r>
              <a:rPr lang="nl-NL" sz="5500" dirty="0"/>
              <a:t>ng: ngang hàng</a:t>
            </a:r>
            <a:endParaRPr lang="en-US" sz="5500" dirty="0"/>
          </a:p>
          <a:p>
            <a:pPr marL="0" indent="0">
              <a:buNone/>
            </a:pPr>
            <a:r>
              <a:rPr lang="nl-NL" sz="5500" dirty="0"/>
              <a:t>7. |</a:t>
            </a:r>
            <a:r>
              <a:rPr lang="nl-NL" sz="5500" u="sng" dirty="0"/>
              <a:t>i</a:t>
            </a:r>
            <a:r>
              <a:rPr lang="nl-NL" sz="5500" dirty="0"/>
              <a:t>|: Dòng trước, hẹp, không tròn môi.</a:t>
            </a:r>
            <a:endParaRPr lang="en-US" sz="5500" dirty="0"/>
          </a:p>
          <a:p>
            <a:pPr marL="0" indent="0">
              <a:buNone/>
            </a:pPr>
            <a:r>
              <a:rPr lang="nl-NL" sz="5500" dirty="0"/>
              <a:t>Viết:   - i khi âm chính là các nguyên âm dài: ngài, tai, mơi</a:t>
            </a:r>
            <a:endParaRPr lang="en-US" sz="5500" dirty="0"/>
          </a:p>
          <a:p>
            <a:pPr marL="0" indent="0">
              <a:buNone/>
            </a:pPr>
            <a:r>
              <a:rPr lang="nl-NL" sz="5500" dirty="0"/>
              <a:t>            - y khi âm chính là các nguyên âm ngắn: tay, mày</a:t>
            </a:r>
            <a:endParaRPr lang="en-US" sz="5500" dirty="0"/>
          </a:p>
          <a:p>
            <a:pPr marL="0" indent="0">
              <a:buNone/>
            </a:pPr>
            <a:r>
              <a:rPr lang="nl-NL" sz="5500" dirty="0"/>
              <a:t>8. |</a:t>
            </a:r>
            <a:r>
              <a:rPr lang="nl-NL" sz="5500" u="sng" dirty="0"/>
              <a:t>u</a:t>
            </a:r>
            <a:r>
              <a:rPr lang="nl-NL" sz="5500" dirty="0"/>
              <a:t>|: Dòng sau, hẹp, tròn môi. </a:t>
            </a:r>
            <a:endParaRPr lang="en-US" sz="5500" dirty="0"/>
          </a:p>
          <a:p>
            <a:pPr marL="0" indent="0">
              <a:buNone/>
            </a:pPr>
            <a:r>
              <a:rPr lang="nl-NL" sz="5500" dirty="0"/>
              <a:t>Viết: "o" khi âm chính là nguyên âm rộng, hơi rộng và nguyên âm dài: ngoằn ngoèo.</a:t>
            </a:r>
            <a:endParaRPr lang="en-US" sz="5500" dirty="0"/>
          </a:p>
          <a:p>
            <a:pPr marL="0" indent="0">
              <a:buNone/>
            </a:pPr>
            <a:r>
              <a:rPr lang="nl-NL" sz="5500" dirty="0"/>
              <a:t>"u" khi âm chính là nguyên âm hẹp, hơi hẹp, ngắn:  khuỷu</a:t>
            </a:r>
            <a:endParaRPr lang="en-US" sz="5500" dirty="0"/>
          </a:p>
          <a:p>
            <a:pPr marL="0" indent="0">
              <a:buNone/>
            </a:pPr>
            <a:endParaRPr lang="en-US" dirty="0"/>
          </a:p>
        </p:txBody>
      </p:sp>
    </p:spTree>
    <p:extLst>
      <p:ext uri="{BB962C8B-B14F-4D97-AF65-F5344CB8AC3E}">
        <p14:creationId xmlns:p14="http://schemas.microsoft.com/office/powerpoint/2010/main" val="24807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err="1">
                <a:solidFill>
                  <a:srgbClr val="C00000"/>
                </a:solidFill>
              </a:rPr>
              <a:t>Hệ</a:t>
            </a:r>
            <a:r>
              <a:rPr lang="en-US" sz="3300" b="1" dirty="0">
                <a:solidFill>
                  <a:srgbClr val="C00000"/>
                </a:solidFill>
              </a:rPr>
              <a:t> </a:t>
            </a:r>
            <a:r>
              <a:rPr lang="en-US" sz="3300" b="1" dirty="0" err="1">
                <a:solidFill>
                  <a:srgbClr val="C00000"/>
                </a:solidFill>
              </a:rPr>
              <a:t>thống</a:t>
            </a:r>
            <a:r>
              <a:rPr lang="en-US" sz="3300" b="1" dirty="0">
                <a:solidFill>
                  <a:srgbClr val="C00000"/>
                </a:solidFill>
              </a:rPr>
              <a:t> </a:t>
            </a:r>
            <a:r>
              <a:rPr lang="en-US" sz="3300" b="1" dirty="0" err="1">
                <a:solidFill>
                  <a:srgbClr val="C00000"/>
                </a:solidFill>
              </a:rPr>
              <a:t>âm</a:t>
            </a:r>
            <a:r>
              <a:rPr lang="en-US" sz="3300" b="1" dirty="0">
                <a:solidFill>
                  <a:srgbClr val="C00000"/>
                </a:solidFill>
              </a:rPr>
              <a:t> </a:t>
            </a:r>
            <a:r>
              <a:rPr lang="en-US" sz="3300" b="1" dirty="0" err="1">
                <a:solidFill>
                  <a:srgbClr val="C00000"/>
                </a:solidFill>
              </a:rPr>
              <a:t>vị</a:t>
            </a:r>
            <a:r>
              <a:rPr lang="en-US" sz="3300" b="1" dirty="0">
                <a:solidFill>
                  <a:srgbClr val="C00000"/>
                </a:solidFill>
              </a:rPr>
              <a:t> </a:t>
            </a:r>
            <a:r>
              <a:rPr lang="en-US" sz="3300" b="1" dirty="0" err="1">
                <a:solidFill>
                  <a:srgbClr val="C00000"/>
                </a:solidFill>
              </a:rPr>
              <a:t>tiếng</a:t>
            </a:r>
            <a:r>
              <a:rPr lang="en-US" sz="3300" b="1" dirty="0">
                <a:solidFill>
                  <a:srgbClr val="C00000"/>
                </a:solidFill>
              </a:rPr>
              <a:t> </a:t>
            </a:r>
            <a:r>
              <a:rPr lang="en-US" sz="3300" b="1" dirty="0" err="1">
                <a:solidFill>
                  <a:srgbClr val="C00000"/>
                </a:solidFill>
              </a:rPr>
              <a:t>Việt</a:t>
            </a:r>
            <a:endParaRPr lang="en-US" sz="3300"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q"/>
            </a:pPr>
            <a:r>
              <a:rPr lang="nl-NL" sz="4000" b="1" i="1" dirty="0"/>
              <a:t>Sự thể hiện của âm cuối</a:t>
            </a:r>
            <a:endParaRPr lang="en-US" sz="4000" b="1" dirty="0"/>
          </a:p>
          <a:p>
            <a:pPr marL="0" indent="0">
              <a:buNone/>
            </a:pPr>
            <a:r>
              <a:rPr lang="nl-NL" dirty="0"/>
              <a:t>- Trên chữ viết:</a:t>
            </a:r>
            <a:endParaRPr lang="en-US" dirty="0"/>
          </a:p>
          <a:p>
            <a:pPr marL="0" indent="0">
              <a:buNone/>
            </a:pPr>
            <a:r>
              <a:rPr lang="nl-NL" dirty="0"/>
              <a:t>+ </a:t>
            </a:r>
            <a:r>
              <a:rPr lang="nl-NL" i="1" dirty="0"/>
              <a:t>Phụ âm cuối</a:t>
            </a:r>
            <a:r>
              <a:rPr lang="nl-NL" dirty="0"/>
              <a:t>:</a:t>
            </a:r>
            <a:endParaRPr lang="en-US" dirty="0"/>
          </a:p>
          <a:p>
            <a:pPr marL="0" indent="0">
              <a:buNone/>
            </a:pPr>
            <a:r>
              <a:rPr lang="nl-NL" dirty="0"/>
              <a:t>Các phụ âm cuối | -p, - t,- m, - n|được ghi:  p, t, m, n.</a:t>
            </a:r>
            <a:endParaRPr lang="en-US" dirty="0"/>
          </a:p>
          <a:p>
            <a:pPr marL="0" indent="0">
              <a:buNone/>
            </a:pPr>
            <a:r>
              <a:rPr lang="nl-NL" dirty="0"/>
              <a:t>Hai phụ âm cuối |-k, - | được ghi:</a:t>
            </a:r>
            <a:endParaRPr lang="en-US" dirty="0"/>
          </a:p>
          <a:p>
            <a:pPr marL="0" indent="0">
              <a:buNone/>
            </a:pPr>
            <a:r>
              <a:rPr lang="nl-NL" dirty="0"/>
              <a:t>- ch, -nh khi xuất hiện sau các nguyên âm |i, e, </a:t>
            </a:r>
            <a:r>
              <a:rPr lang="nl-NL" dirty="0">
                <a:sym typeface="Symbol"/>
              </a:rPr>
              <a:t></a:t>
            </a:r>
            <a:r>
              <a:rPr lang="nl-NL" dirty="0"/>
              <a:t>|: Lịch, lạch, lánh, linh, lênh...</a:t>
            </a:r>
            <a:endParaRPr lang="en-US" dirty="0"/>
          </a:p>
          <a:p>
            <a:pPr marL="0" indent="0">
              <a:buNone/>
            </a:pPr>
            <a:r>
              <a:rPr lang="nl-NL" dirty="0"/>
              <a:t>- c, -ng: trong các trường hợp khác: hực, hưng, chắc, chăng.. .</a:t>
            </a:r>
            <a:endParaRPr lang="en-US" dirty="0"/>
          </a:p>
          <a:p>
            <a:pPr marL="0" indent="0">
              <a:buNone/>
            </a:pPr>
            <a:r>
              <a:rPr lang="nl-NL" dirty="0"/>
              <a:t>+</a:t>
            </a:r>
            <a:r>
              <a:rPr lang="nl-NL" i="1" dirty="0"/>
              <a:t> Bán nguyên âm cuối</a:t>
            </a:r>
            <a:r>
              <a:rPr lang="nl-NL" dirty="0"/>
              <a:t>:</a:t>
            </a:r>
            <a:endParaRPr lang="en-US" dirty="0"/>
          </a:p>
          <a:p>
            <a:pPr marL="0" indent="0">
              <a:buNone/>
            </a:pPr>
            <a:r>
              <a:rPr lang="nl-NL" dirty="0"/>
              <a:t>|- </a:t>
            </a:r>
            <a:r>
              <a:rPr lang="nl-NL" u="sng" dirty="0"/>
              <a:t>u</a:t>
            </a:r>
            <a:r>
              <a:rPr lang="nl-NL" dirty="0"/>
              <a:t>|: - o khi xuất hiện sau 2 nguyên âm rộng và hơi rộng |</a:t>
            </a:r>
            <a:r>
              <a:rPr lang="nl-NL" dirty="0">
                <a:sym typeface="Symbol"/>
              </a:rPr>
              <a:t></a:t>
            </a:r>
            <a:r>
              <a:rPr lang="nl-NL" dirty="0"/>
              <a:t>, a|: Kéo pháo, ao.</a:t>
            </a:r>
            <a:endParaRPr lang="en-US" dirty="0"/>
          </a:p>
          <a:p>
            <a:pPr marL="0" indent="0">
              <a:buNone/>
            </a:pPr>
            <a:r>
              <a:rPr lang="nl-NL" dirty="0"/>
              <a:t>           - u trong trường hợp khác: Kêu, kiêu, câu, cau... </a:t>
            </a:r>
            <a:endParaRPr lang="en-US" dirty="0"/>
          </a:p>
          <a:p>
            <a:pPr marL="0" indent="0">
              <a:buNone/>
            </a:pPr>
            <a:r>
              <a:rPr lang="nl-NL" dirty="0"/>
              <a:t>|- </a:t>
            </a:r>
            <a:r>
              <a:rPr lang="nl-NL" u="sng" dirty="0"/>
              <a:t>i</a:t>
            </a:r>
            <a:r>
              <a:rPr lang="nl-NL" dirty="0"/>
              <a:t>|: - y khi xuất hiện 2 nguyên âm ngắn |ă, </a:t>
            </a:r>
            <a:r>
              <a:rPr lang="nl-NL" dirty="0">
                <a:sym typeface="Symbol"/>
              </a:rPr>
              <a:t></a:t>
            </a:r>
            <a:r>
              <a:rPr lang="nl-NL" dirty="0"/>
              <a:t>|: Bấy nay.</a:t>
            </a:r>
            <a:endParaRPr lang="en-US" dirty="0"/>
          </a:p>
          <a:p>
            <a:pPr marL="0" indent="0">
              <a:buNone/>
            </a:pPr>
            <a:r>
              <a:rPr lang="nl-NL" dirty="0"/>
              <a:t>          - i trong các trường hợp khác: ai, ơi, túi, đòi... </a:t>
            </a:r>
            <a:endParaRPr lang="en-US" dirty="0"/>
          </a:p>
        </p:txBody>
      </p:sp>
    </p:spTree>
    <p:extLst>
      <p:ext uri="{BB962C8B-B14F-4D97-AF65-F5344CB8AC3E}">
        <p14:creationId xmlns:p14="http://schemas.microsoft.com/office/powerpoint/2010/main" val="4061968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style>
          <a:lnRef idx="1">
            <a:schemeClr val="accent1"/>
          </a:lnRef>
          <a:fillRef idx="2">
            <a:schemeClr val="accent1"/>
          </a:fillRef>
          <a:effectRef idx="1">
            <a:schemeClr val="accent1"/>
          </a:effectRef>
          <a:fontRef idx="minor">
            <a:schemeClr val="dk1"/>
          </a:fontRef>
        </p:style>
        <p:txBody>
          <a:bodyPr/>
          <a:lstStyle/>
          <a:p>
            <a:r>
              <a:rPr lang="en-US" sz="3300" b="1" dirty="0" err="1">
                <a:solidFill>
                  <a:srgbClr val="C00000"/>
                </a:solidFill>
              </a:rPr>
              <a:t>Hệ</a:t>
            </a:r>
            <a:r>
              <a:rPr lang="en-US" sz="3300" b="1" dirty="0">
                <a:solidFill>
                  <a:srgbClr val="C00000"/>
                </a:solidFill>
              </a:rPr>
              <a:t> </a:t>
            </a:r>
            <a:r>
              <a:rPr lang="en-US" sz="3300" b="1" dirty="0" err="1">
                <a:solidFill>
                  <a:srgbClr val="C00000"/>
                </a:solidFill>
              </a:rPr>
              <a:t>thống</a:t>
            </a:r>
            <a:r>
              <a:rPr lang="en-US" sz="3300" b="1" dirty="0">
                <a:solidFill>
                  <a:srgbClr val="C00000"/>
                </a:solidFill>
              </a:rPr>
              <a:t> </a:t>
            </a:r>
            <a:r>
              <a:rPr lang="en-US" sz="3300" b="1" dirty="0" err="1">
                <a:solidFill>
                  <a:srgbClr val="C00000"/>
                </a:solidFill>
              </a:rPr>
              <a:t>âm</a:t>
            </a:r>
            <a:r>
              <a:rPr lang="en-US" sz="3300" b="1" dirty="0">
                <a:solidFill>
                  <a:srgbClr val="C00000"/>
                </a:solidFill>
              </a:rPr>
              <a:t> </a:t>
            </a:r>
            <a:r>
              <a:rPr lang="en-US" sz="3300" b="1" dirty="0" err="1">
                <a:solidFill>
                  <a:srgbClr val="C00000"/>
                </a:solidFill>
              </a:rPr>
              <a:t>vị</a:t>
            </a:r>
            <a:r>
              <a:rPr lang="en-US" sz="3300" b="1" dirty="0">
                <a:solidFill>
                  <a:srgbClr val="C00000"/>
                </a:solidFill>
              </a:rPr>
              <a:t> </a:t>
            </a:r>
            <a:r>
              <a:rPr lang="en-US" sz="3300" b="1" dirty="0" err="1">
                <a:solidFill>
                  <a:srgbClr val="C00000"/>
                </a:solidFill>
              </a:rPr>
              <a:t>tiếng</a:t>
            </a:r>
            <a:r>
              <a:rPr lang="en-US" sz="3300" b="1" dirty="0">
                <a:solidFill>
                  <a:srgbClr val="C00000"/>
                </a:solidFill>
              </a:rPr>
              <a:t> </a:t>
            </a:r>
            <a:r>
              <a:rPr lang="en-US" sz="3300" b="1" dirty="0" err="1">
                <a:solidFill>
                  <a:srgbClr val="C00000"/>
                </a:solidFill>
              </a:rPr>
              <a:t>Việt</a:t>
            </a:r>
            <a:endParaRPr lang="en-US" sz="3300" b="1" dirty="0">
              <a:solidFill>
                <a:srgbClr val="C00000"/>
              </a:solidFill>
            </a:endParaRPr>
          </a:p>
        </p:txBody>
      </p:sp>
      <p:sp>
        <p:nvSpPr>
          <p:cNvPr id="3" name="Content Placeholder 2"/>
          <p:cNvSpPr>
            <a:spLocks noGrp="1"/>
          </p:cNvSpPr>
          <p:nvPr>
            <p:ph idx="1"/>
          </p:nvPr>
        </p:nvSpPr>
        <p:spPr>
          <a:xfrm>
            <a:off x="381000" y="1219200"/>
            <a:ext cx="8229600" cy="4906963"/>
          </a:xfrm>
        </p:spPr>
        <p:txBody>
          <a:bodyPr>
            <a:normAutofit/>
          </a:bodyPr>
          <a:lstStyle/>
          <a:p>
            <a:pPr marL="0" indent="0">
              <a:buNone/>
            </a:pPr>
            <a:r>
              <a:rPr lang="nl-NL" sz="2600" b="1" dirty="0"/>
              <a:t>3.2.5. Hệ thống thanh điệu</a:t>
            </a:r>
            <a:endParaRPr lang="en-US" sz="2600" b="1" dirty="0"/>
          </a:p>
          <a:p>
            <a:pPr>
              <a:buFont typeface="Wingdings" pitchFamily="2" charset="2"/>
              <a:buChar char="q"/>
            </a:pPr>
            <a:r>
              <a:rPr lang="nl-NL" sz="2600" dirty="0"/>
              <a:t>Số lượng </a:t>
            </a:r>
          </a:p>
          <a:p>
            <a:pPr marL="0" indent="0">
              <a:buNone/>
            </a:pPr>
            <a:r>
              <a:rPr lang="nl-NL" sz="2600" dirty="0"/>
              <a:t>Trong tiếng Việt mỗi âm tiết được đặc trưng bằng 1 độ cao khác nhau, đó là do thanh điệu đảm nhiệm.</a:t>
            </a:r>
            <a:endParaRPr lang="en-US" sz="2600" dirty="0"/>
          </a:p>
          <a:p>
            <a:pPr marL="0" indent="0">
              <a:buNone/>
            </a:pPr>
            <a:r>
              <a:rPr lang="nl-NL" sz="2600" dirty="0"/>
              <a:t>Dùng các con số để ghi các thanh: 1 (ngang); 2 (huyền); 3 (ngã); 4 (hỏi); 5 (sắc); 6 (nặng): VD: ta</a:t>
            </a:r>
            <a:r>
              <a:rPr lang="nl-NL" sz="2600" baseline="30000" dirty="0"/>
              <a:t>1</a:t>
            </a:r>
            <a:r>
              <a:rPr lang="nl-NL" sz="2600" dirty="0"/>
              <a:t>, ta</a:t>
            </a:r>
            <a:r>
              <a:rPr lang="nl-NL" sz="2600" baseline="30000" dirty="0"/>
              <a:t>2</a:t>
            </a:r>
            <a:r>
              <a:rPr lang="nl-NL" sz="2600" dirty="0"/>
              <a:t>, ta</a:t>
            </a:r>
            <a:r>
              <a:rPr lang="nl-NL" sz="2600" baseline="30000" dirty="0"/>
              <a:t>3</a:t>
            </a:r>
            <a:r>
              <a:rPr lang="nl-NL" sz="2600" dirty="0"/>
              <a:t>, ta</a:t>
            </a:r>
            <a:r>
              <a:rPr lang="nl-NL" sz="2600" baseline="30000" dirty="0"/>
              <a:t>4</a:t>
            </a:r>
            <a:r>
              <a:rPr lang="nl-NL" sz="2600" dirty="0"/>
              <a:t>, ta</a:t>
            </a:r>
            <a:r>
              <a:rPr lang="nl-NL" sz="2600" baseline="30000" dirty="0"/>
              <a:t>5</a:t>
            </a:r>
            <a:r>
              <a:rPr lang="nl-NL" sz="2600" dirty="0"/>
              <a:t>, ta</a:t>
            </a:r>
            <a:r>
              <a:rPr lang="nl-NL" sz="2600" baseline="30000" dirty="0"/>
              <a:t>6</a:t>
            </a:r>
            <a:r>
              <a:rPr lang="nl-NL" sz="2600" dirty="0"/>
              <a:t>.</a:t>
            </a:r>
            <a:endParaRPr lang="en-US" sz="2600" dirty="0"/>
          </a:p>
          <a:p>
            <a:endParaRPr lang="en-US" dirty="0"/>
          </a:p>
        </p:txBody>
      </p:sp>
    </p:spTree>
    <p:extLst>
      <p:ext uri="{BB962C8B-B14F-4D97-AF65-F5344CB8AC3E}">
        <p14:creationId xmlns:p14="http://schemas.microsoft.com/office/powerpoint/2010/main" val="30674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err="1">
                <a:solidFill>
                  <a:srgbClr val="C00000"/>
                </a:solidFill>
              </a:rPr>
              <a:t>Hệ</a:t>
            </a:r>
            <a:r>
              <a:rPr lang="en-US" sz="3300" b="1" dirty="0">
                <a:solidFill>
                  <a:srgbClr val="C00000"/>
                </a:solidFill>
              </a:rPr>
              <a:t> </a:t>
            </a:r>
            <a:r>
              <a:rPr lang="en-US" sz="3300" b="1" dirty="0" err="1">
                <a:solidFill>
                  <a:srgbClr val="C00000"/>
                </a:solidFill>
              </a:rPr>
              <a:t>thống</a:t>
            </a:r>
            <a:r>
              <a:rPr lang="en-US" sz="3300" b="1" dirty="0">
                <a:solidFill>
                  <a:srgbClr val="C00000"/>
                </a:solidFill>
              </a:rPr>
              <a:t> </a:t>
            </a:r>
            <a:r>
              <a:rPr lang="en-US" sz="3300" b="1" dirty="0" err="1">
                <a:solidFill>
                  <a:srgbClr val="C00000"/>
                </a:solidFill>
              </a:rPr>
              <a:t>âm</a:t>
            </a:r>
            <a:r>
              <a:rPr lang="en-US" sz="3300" b="1" dirty="0">
                <a:solidFill>
                  <a:srgbClr val="C00000"/>
                </a:solidFill>
              </a:rPr>
              <a:t> </a:t>
            </a:r>
            <a:r>
              <a:rPr lang="en-US" sz="3300" b="1" dirty="0" err="1">
                <a:solidFill>
                  <a:srgbClr val="C00000"/>
                </a:solidFill>
              </a:rPr>
              <a:t>vị</a:t>
            </a:r>
            <a:r>
              <a:rPr lang="en-US" sz="3300" b="1" dirty="0">
                <a:solidFill>
                  <a:srgbClr val="C00000"/>
                </a:solidFill>
              </a:rPr>
              <a:t> </a:t>
            </a:r>
            <a:r>
              <a:rPr lang="en-US" sz="3300" b="1" dirty="0" err="1">
                <a:solidFill>
                  <a:srgbClr val="C00000"/>
                </a:solidFill>
              </a:rPr>
              <a:t>tiếng</a:t>
            </a:r>
            <a:r>
              <a:rPr lang="en-US" sz="3300" b="1" dirty="0">
                <a:solidFill>
                  <a:srgbClr val="C00000"/>
                </a:solidFill>
              </a:rPr>
              <a:t> </a:t>
            </a:r>
            <a:r>
              <a:rPr lang="en-US" sz="3300" b="1" dirty="0" err="1">
                <a:solidFill>
                  <a:srgbClr val="C00000"/>
                </a:solidFill>
              </a:rPr>
              <a:t>Việt</a:t>
            </a:r>
            <a:endParaRPr lang="en-US" sz="3300" b="1"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q"/>
            </a:pPr>
            <a:r>
              <a:rPr lang="nl-NL" i="1" dirty="0"/>
              <a:t>Miêu tả</a:t>
            </a:r>
            <a:r>
              <a:rPr lang="nl-NL" dirty="0"/>
              <a:t>:</a:t>
            </a:r>
            <a:endParaRPr lang="en-US" dirty="0"/>
          </a:p>
          <a:p>
            <a:pPr marL="0" indent="0">
              <a:buNone/>
            </a:pPr>
            <a:r>
              <a:rPr lang="nl-NL" dirty="0"/>
              <a:t>- Thanh ngang có đường nét bằng phẳng, đồng đều từ đầu đến cuối. Đây là 1 thanh cao.</a:t>
            </a:r>
            <a:endParaRPr lang="en-US" dirty="0"/>
          </a:p>
          <a:p>
            <a:pPr marL="0" indent="0">
              <a:buNone/>
            </a:pPr>
            <a:r>
              <a:rPr lang="nl-NL" dirty="0"/>
              <a:t>- Thanh huyền có đường nét bằng phẳng đi xuống thoai thoải. Đây là 1 thanh thấp.</a:t>
            </a:r>
            <a:endParaRPr lang="en-US" dirty="0"/>
          </a:p>
          <a:p>
            <a:pPr marL="0" indent="0">
              <a:buNone/>
            </a:pPr>
            <a:r>
              <a:rPr lang="nl-NL" dirty="0"/>
              <a:t>- Thanh ngã có đường nét không bằng phẳng, xuất phát từ âm vực thấp, hơi đi lên, đến giữa chúng lại đi xuống, dốc đứng trong một thời gian ngắn sau đó lại đột ngột vút lên và kết thúc ở một độ cao rất lớn. Đây là 1 thanh cao.</a:t>
            </a:r>
            <a:endParaRPr lang="en-US" dirty="0"/>
          </a:p>
          <a:p>
            <a:pPr marL="0" indent="0">
              <a:buNone/>
            </a:pPr>
            <a:r>
              <a:rPr lang="nl-NL" dirty="0"/>
              <a:t>- Thanh hỏi có đường nét cong như một vòng cung, xuất phát từ cao độ thấp hơn thanh huyền rồi đi xuống dần đến giữa chừng lại đi lên và kết thúc ở độ cao gần bằng lúc xuất phát, cho nên đây là 1 thanh thấp.</a:t>
            </a:r>
            <a:endParaRPr lang="en-US" dirty="0"/>
          </a:p>
          <a:p>
            <a:pPr marL="0" indent="0">
              <a:buNone/>
            </a:pPr>
            <a:r>
              <a:rPr lang="nl-NL" dirty="0"/>
              <a:t>- Thanh sắc bắt đầu từ một độ cao thấp hơn thanh ngang, rồi đột ngột vút lên, kết thúc ở cao độ lớn nhất.</a:t>
            </a:r>
            <a:endParaRPr lang="en-US" dirty="0"/>
          </a:p>
          <a:p>
            <a:pPr marL="0" indent="0">
              <a:buNone/>
            </a:pPr>
            <a:r>
              <a:rPr lang="nl-NL" dirty="0"/>
              <a:t>- Thanh nặng là thanh thấp, bắt đầu gần ngang với cao độ xuất phát của thanh huyền rồi đi xuống thoai thoải nhưng dốc hơn thanh huyền rất nhiều, kết thúc ở cao độ thấp.</a:t>
            </a:r>
            <a:endParaRPr lang="en-US" dirty="0"/>
          </a:p>
          <a:p>
            <a:endParaRPr lang="en-US" dirty="0"/>
          </a:p>
        </p:txBody>
      </p:sp>
    </p:spTree>
    <p:extLst>
      <p:ext uri="{BB962C8B-B14F-4D97-AF65-F5344CB8AC3E}">
        <p14:creationId xmlns:p14="http://schemas.microsoft.com/office/powerpoint/2010/main" val="28141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300" b="1" dirty="0">
                <a:solidFill>
                  <a:srgbClr val="C00000"/>
                </a:solidFill>
              </a:rPr>
              <a:t>BÀI TẬP TỰ HỌC VÀ CHUẨN BỊ CỦA SV</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err="1">
                <a:solidFill>
                  <a:srgbClr val="C00000"/>
                </a:solidFill>
              </a:rPr>
              <a:t>Bài</a:t>
            </a:r>
            <a:r>
              <a:rPr lang="en-US" b="1" dirty="0">
                <a:solidFill>
                  <a:srgbClr val="C00000"/>
                </a:solidFill>
              </a:rPr>
              <a:t> </a:t>
            </a:r>
            <a:r>
              <a:rPr lang="en-US" b="1" dirty="0" err="1">
                <a:solidFill>
                  <a:srgbClr val="C00000"/>
                </a:solidFill>
              </a:rPr>
              <a:t>tập</a:t>
            </a:r>
            <a:r>
              <a:rPr lang="en-US" b="1" dirty="0">
                <a:solidFill>
                  <a:srgbClr val="C00000"/>
                </a:solidFill>
              </a:rPr>
              <a:t>:</a:t>
            </a:r>
          </a:p>
          <a:p>
            <a:pPr marL="514350" indent="-514350">
              <a:buAutoNum type="arabicPeriod"/>
            </a:pPr>
            <a:r>
              <a:rPr lang="en-US" dirty="0" err="1"/>
              <a:t>Trình</a:t>
            </a:r>
            <a:r>
              <a:rPr lang="en-US" dirty="0"/>
              <a:t> </a:t>
            </a:r>
            <a:r>
              <a:rPr lang="en-US" dirty="0" err="1"/>
              <a:t>bày</a:t>
            </a:r>
            <a:r>
              <a:rPr lang="en-US" dirty="0"/>
              <a:t> </a:t>
            </a:r>
            <a:r>
              <a:rPr lang="en-US" dirty="0" err="1"/>
              <a:t>khái</a:t>
            </a:r>
            <a:r>
              <a:rPr lang="en-US" dirty="0"/>
              <a:t> </a:t>
            </a:r>
            <a:r>
              <a:rPr lang="en-US" dirty="0" err="1"/>
              <a:t>niệm</a:t>
            </a:r>
            <a:r>
              <a:rPr lang="en-US" dirty="0"/>
              <a:t> </a:t>
            </a:r>
            <a:r>
              <a:rPr lang="en-US" dirty="0" err="1"/>
              <a:t>âm</a:t>
            </a:r>
            <a:r>
              <a:rPr lang="en-US" dirty="0"/>
              <a:t> </a:t>
            </a:r>
            <a:r>
              <a:rPr lang="en-US" dirty="0" err="1"/>
              <a:t>vị</a:t>
            </a:r>
            <a:r>
              <a:rPr lang="en-US" dirty="0"/>
              <a:t>.</a:t>
            </a:r>
          </a:p>
          <a:p>
            <a:pPr marL="514350" indent="-514350">
              <a:buAutoNum type="arabicPeriod"/>
            </a:pPr>
            <a:r>
              <a:rPr lang="en-US" dirty="0" err="1"/>
              <a:t>Phân</a:t>
            </a:r>
            <a:r>
              <a:rPr lang="en-US" dirty="0"/>
              <a:t> </a:t>
            </a:r>
            <a:r>
              <a:rPr lang="en-US" dirty="0" err="1"/>
              <a:t>biệt</a:t>
            </a:r>
            <a:r>
              <a:rPr lang="en-US" dirty="0"/>
              <a:t> </a:t>
            </a:r>
            <a:r>
              <a:rPr lang="en-US" dirty="0" err="1"/>
              <a:t>âm</a:t>
            </a:r>
            <a:r>
              <a:rPr lang="en-US" dirty="0"/>
              <a:t> </a:t>
            </a:r>
            <a:r>
              <a:rPr lang="en-US" dirty="0" err="1"/>
              <a:t>vị</a:t>
            </a:r>
            <a:r>
              <a:rPr lang="en-US" dirty="0"/>
              <a:t> </a:t>
            </a:r>
            <a:r>
              <a:rPr lang="en-US" dirty="0" err="1"/>
              <a:t>và</a:t>
            </a:r>
            <a:r>
              <a:rPr lang="en-US" dirty="0"/>
              <a:t> </a:t>
            </a:r>
            <a:r>
              <a:rPr lang="en-US" dirty="0" err="1"/>
              <a:t>âm</a:t>
            </a:r>
            <a:r>
              <a:rPr lang="en-US" dirty="0"/>
              <a:t> </a:t>
            </a:r>
            <a:r>
              <a:rPr lang="en-US" dirty="0" err="1"/>
              <a:t>tố</a:t>
            </a:r>
            <a:r>
              <a:rPr lang="en-US" dirty="0"/>
              <a:t>.</a:t>
            </a:r>
          </a:p>
          <a:p>
            <a:pPr marL="514350" indent="-514350">
              <a:buAutoNum type="arabicPeriod"/>
            </a:pPr>
            <a:r>
              <a:rPr lang="en-US" dirty="0" err="1"/>
              <a:t>Miêu</a:t>
            </a:r>
            <a:r>
              <a:rPr lang="en-US" dirty="0"/>
              <a:t> </a:t>
            </a:r>
            <a:r>
              <a:rPr lang="en-US" dirty="0" err="1"/>
              <a:t>tả</a:t>
            </a:r>
            <a:r>
              <a:rPr lang="en-US" dirty="0"/>
              <a:t> </a:t>
            </a:r>
            <a:r>
              <a:rPr lang="en-US" dirty="0" err="1"/>
              <a:t>hệ</a:t>
            </a:r>
            <a:r>
              <a:rPr lang="en-US" dirty="0"/>
              <a:t> </a:t>
            </a:r>
            <a:r>
              <a:rPr lang="en-US" dirty="0" err="1"/>
              <a:t>thống</a:t>
            </a:r>
            <a:r>
              <a:rPr lang="en-US" dirty="0"/>
              <a:t> </a:t>
            </a:r>
            <a:r>
              <a:rPr lang="en-US" dirty="0" err="1"/>
              <a:t>âm</a:t>
            </a:r>
            <a:r>
              <a:rPr lang="en-US" dirty="0"/>
              <a:t> </a:t>
            </a:r>
            <a:r>
              <a:rPr lang="en-US" dirty="0" err="1"/>
              <a:t>vị</a:t>
            </a:r>
            <a:r>
              <a:rPr lang="en-US" dirty="0"/>
              <a:t> (</a:t>
            </a:r>
            <a:r>
              <a:rPr lang="en-US" dirty="0" err="1"/>
              <a:t>âm</a:t>
            </a:r>
            <a:r>
              <a:rPr lang="en-US" dirty="0"/>
              <a:t> </a:t>
            </a:r>
            <a:r>
              <a:rPr lang="en-US" dirty="0" err="1"/>
              <a:t>đầu</a:t>
            </a:r>
            <a:r>
              <a:rPr lang="en-US" dirty="0"/>
              <a:t>, </a:t>
            </a:r>
            <a:r>
              <a:rPr lang="en-US" dirty="0" err="1"/>
              <a:t>âm</a:t>
            </a:r>
            <a:r>
              <a:rPr lang="en-US" dirty="0"/>
              <a:t> </a:t>
            </a:r>
            <a:r>
              <a:rPr lang="en-US" dirty="0" err="1"/>
              <a:t>đệm</a:t>
            </a:r>
            <a:r>
              <a:rPr lang="en-US" dirty="0"/>
              <a:t>, </a:t>
            </a:r>
            <a:r>
              <a:rPr lang="en-US" dirty="0" err="1"/>
              <a:t>âm</a:t>
            </a:r>
            <a:r>
              <a:rPr lang="en-US" dirty="0"/>
              <a:t> </a:t>
            </a:r>
            <a:r>
              <a:rPr lang="en-US" dirty="0" err="1"/>
              <a:t>chính</a:t>
            </a:r>
            <a:r>
              <a:rPr lang="en-US" dirty="0"/>
              <a:t>, </a:t>
            </a:r>
            <a:r>
              <a:rPr lang="en-US" dirty="0" err="1"/>
              <a:t>âm</a:t>
            </a:r>
            <a:r>
              <a:rPr lang="en-US" dirty="0"/>
              <a:t> </a:t>
            </a:r>
            <a:r>
              <a:rPr lang="en-US" dirty="0" err="1"/>
              <a:t>cuối</a:t>
            </a:r>
            <a:r>
              <a:rPr lang="en-US" dirty="0"/>
              <a:t>, </a:t>
            </a:r>
            <a:r>
              <a:rPr lang="en-US" dirty="0" err="1"/>
              <a:t>thanh</a:t>
            </a:r>
            <a:r>
              <a:rPr lang="en-US" dirty="0"/>
              <a:t> </a:t>
            </a:r>
            <a:r>
              <a:rPr lang="en-US" dirty="0" err="1"/>
              <a:t>điệu</a:t>
            </a:r>
            <a:r>
              <a:rPr lang="en-US" dirty="0"/>
              <a:t>).</a:t>
            </a:r>
          </a:p>
          <a:p>
            <a:pPr marL="514350" indent="-514350">
              <a:buAutoNum type="arabicPeriod"/>
            </a:pPr>
            <a:r>
              <a:rPr lang="en-US" dirty="0" err="1"/>
              <a:t>Tìm</a:t>
            </a:r>
            <a:r>
              <a:rPr lang="en-US" dirty="0"/>
              <a:t> </a:t>
            </a:r>
            <a:r>
              <a:rPr lang="en-US" dirty="0" err="1"/>
              <a:t>hiểu</a:t>
            </a:r>
            <a:r>
              <a:rPr lang="en-US" dirty="0"/>
              <a:t> </a:t>
            </a:r>
            <a:r>
              <a:rPr lang="en-US" dirty="0" err="1"/>
              <a:t>lỗi</a:t>
            </a:r>
            <a:r>
              <a:rPr lang="en-US" dirty="0"/>
              <a:t> </a:t>
            </a:r>
            <a:r>
              <a:rPr lang="en-US" dirty="0" err="1"/>
              <a:t>phát</a:t>
            </a:r>
            <a:r>
              <a:rPr lang="en-US" dirty="0"/>
              <a:t> </a:t>
            </a:r>
            <a:r>
              <a:rPr lang="en-US" dirty="0" err="1"/>
              <a:t>âm</a:t>
            </a:r>
            <a:r>
              <a:rPr lang="en-US" dirty="0"/>
              <a:t> </a:t>
            </a:r>
            <a:r>
              <a:rPr lang="en-US" dirty="0" err="1"/>
              <a:t>của</a:t>
            </a:r>
            <a:r>
              <a:rPr lang="en-US" dirty="0"/>
              <a:t> </a:t>
            </a:r>
            <a:r>
              <a:rPr lang="en-US" dirty="0" err="1"/>
              <a:t>trẻ</a:t>
            </a:r>
            <a:r>
              <a:rPr lang="en-US" dirty="0"/>
              <a:t> </a:t>
            </a:r>
            <a:r>
              <a:rPr lang="en-US" dirty="0" err="1"/>
              <a:t>mầm</a:t>
            </a:r>
            <a:r>
              <a:rPr lang="en-US" dirty="0"/>
              <a:t> non.</a:t>
            </a:r>
          </a:p>
          <a:p>
            <a:pPr marL="0" indent="0">
              <a:buNone/>
            </a:pPr>
            <a:r>
              <a:rPr lang="en-US" b="1" dirty="0" err="1">
                <a:solidFill>
                  <a:srgbClr val="C00000"/>
                </a:solidFill>
              </a:rPr>
              <a:t>Chuẩn</a:t>
            </a:r>
            <a:r>
              <a:rPr lang="en-US" b="1" dirty="0">
                <a:solidFill>
                  <a:srgbClr val="C00000"/>
                </a:solidFill>
              </a:rPr>
              <a:t> </a:t>
            </a:r>
            <a:r>
              <a:rPr lang="en-US" b="1" dirty="0" err="1">
                <a:solidFill>
                  <a:srgbClr val="C00000"/>
                </a:solidFill>
              </a:rPr>
              <a:t>bị</a:t>
            </a:r>
            <a:r>
              <a:rPr lang="en-US" b="1" dirty="0">
                <a:solidFill>
                  <a:srgbClr val="C00000"/>
                </a:solidFill>
              </a:rPr>
              <a:t> </a:t>
            </a:r>
            <a:r>
              <a:rPr lang="en-US" b="1" dirty="0" err="1">
                <a:solidFill>
                  <a:srgbClr val="C00000"/>
                </a:solidFill>
              </a:rPr>
              <a:t>của</a:t>
            </a:r>
            <a:r>
              <a:rPr lang="en-US" b="1" dirty="0">
                <a:solidFill>
                  <a:srgbClr val="C00000"/>
                </a:solidFill>
              </a:rPr>
              <a:t> SV:</a:t>
            </a:r>
          </a:p>
          <a:p>
            <a:pPr>
              <a:buFontTx/>
              <a:buChar char="-"/>
            </a:pPr>
            <a:r>
              <a:rPr lang="en-US" dirty="0" err="1"/>
              <a:t>Làm</a:t>
            </a:r>
            <a:r>
              <a:rPr lang="en-US" dirty="0"/>
              <a:t> </a:t>
            </a:r>
            <a:r>
              <a:rPr lang="en-US" dirty="0" err="1"/>
              <a:t>vở</a:t>
            </a:r>
            <a:r>
              <a:rPr lang="en-US" dirty="0"/>
              <a:t> </a:t>
            </a:r>
            <a:r>
              <a:rPr lang="en-US" dirty="0" err="1"/>
              <a:t>bài</a:t>
            </a:r>
            <a:r>
              <a:rPr lang="en-US" dirty="0"/>
              <a:t> </a:t>
            </a:r>
            <a:r>
              <a:rPr lang="en-US" dirty="0" err="1"/>
              <a:t>tập</a:t>
            </a:r>
            <a:r>
              <a:rPr lang="en-US" dirty="0"/>
              <a:t>: </a:t>
            </a:r>
            <a:r>
              <a:rPr lang="en-US" dirty="0" err="1"/>
              <a:t>câu</a:t>
            </a:r>
            <a:r>
              <a:rPr lang="en-US" dirty="0"/>
              <a:t> 1, </a:t>
            </a:r>
            <a:r>
              <a:rPr lang="en-US" dirty="0" err="1"/>
              <a:t>câu</a:t>
            </a:r>
            <a:r>
              <a:rPr lang="en-US" dirty="0"/>
              <a:t> 2, </a:t>
            </a:r>
            <a:r>
              <a:rPr lang="en-US" dirty="0" err="1"/>
              <a:t>câu</a:t>
            </a:r>
            <a:r>
              <a:rPr lang="en-US" dirty="0"/>
              <a:t> 3.</a:t>
            </a:r>
          </a:p>
          <a:p>
            <a:pPr>
              <a:buFontTx/>
              <a:buChar char="-"/>
            </a:pPr>
            <a:r>
              <a:rPr lang="en-US" dirty="0" err="1"/>
              <a:t>Bài</a:t>
            </a:r>
            <a:r>
              <a:rPr lang="en-US" dirty="0"/>
              <a:t> </a:t>
            </a:r>
            <a:r>
              <a:rPr lang="en-US" dirty="0" err="1"/>
              <a:t>tập</a:t>
            </a:r>
            <a:r>
              <a:rPr lang="en-US" dirty="0"/>
              <a:t> </a:t>
            </a:r>
            <a:r>
              <a:rPr lang="en-US" dirty="0" err="1"/>
              <a:t>nhóm</a:t>
            </a:r>
            <a:r>
              <a:rPr lang="en-US" dirty="0"/>
              <a:t> </a:t>
            </a:r>
            <a:r>
              <a:rPr lang="en-US" dirty="0" err="1"/>
              <a:t>và</a:t>
            </a:r>
            <a:r>
              <a:rPr lang="en-US" dirty="0"/>
              <a:t> </a:t>
            </a:r>
            <a:r>
              <a:rPr lang="en-US" dirty="0" err="1"/>
              <a:t>trình</a:t>
            </a:r>
            <a:r>
              <a:rPr lang="en-US" dirty="0"/>
              <a:t> </a:t>
            </a:r>
            <a:r>
              <a:rPr lang="en-US" dirty="0" err="1"/>
              <a:t>bày</a:t>
            </a:r>
            <a:r>
              <a:rPr lang="en-US" dirty="0"/>
              <a:t> </a:t>
            </a:r>
            <a:r>
              <a:rPr lang="en-US" dirty="0" err="1"/>
              <a:t>trước</a:t>
            </a:r>
            <a:r>
              <a:rPr lang="en-US" dirty="0"/>
              <a:t> </a:t>
            </a:r>
            <a:r>
              <a:rPr lang="en-US" dirty="0" err="1"/>
              <a:t>lớp</a:t>
            </a:r>
            <a:r>
              <a:rPr lang="en-US" dirty="0"/>
              <a:t>: </a:t>
            </a:r>
            <a:r>
              <a:rPr lang="en-US" dirty="0" err="1"/>
              <a:t>Câu</a:t>
            </a:r>
            <a:r>
              <a:rPr lang="en-US" dirty="0"/>
              <a:t> 4</a:t>
            </a:r>
          </a:p>
        </p:txBody>
      </p:sp>
    </p:spTree>
    <p:extLst>
      <p:ext uri="{BB962C8B-B14F-4D97-AF65-F5344CB8AC3E}">
        <p14:creationId xmlns:p14="http://schemas.microsoft.com/office/powerpoint/2010/main" val="390521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226376"/>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b="1" dirty="0">
                <a:solidFill>
                  <a:srgbClr val="C00000"/>
                </a:solidFill>
              </a:rPr>
            </a:br>
            <a:br>
              <a:rPr lang="nl-NL" b="1" dirty="0">
                <a:solidFill>
                  <a:srgbClr val="C00000"/>
                </a:solidFill>
              </a:rPr>
            </a:br>
            <a:r>
              <a:rPr lang="nl-NL" sz="3700" b="1" dirty="0">
                <a:solidFill>
                  <a:srgbClr val="C00000"/>
                </a:solidFill>
              </a:rPr>
              <a:t>Bài 1. Ngữ âm và ngữ âm học</a:t>
            </a:r>
            <a:br>
              <a:rPr lang="nl-NL" sz="3700" b="1" dirty="0">
                <a:solidFill>
                  <a:srgbClr val="C00000"/>
                </a:solidFill>
              </a:rPr>
            </a:b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nl-NL" b="1" i="1"/>
              <a:t>1.1.Ngữ </a:t>
            </a:r>
            <a:r>
              <a:rPr lang="nl-NL" b="1" i="1" dirty="0"/>
              <a:t>âm </a:t>
            </a:r>
          </a:p>
          <a:p>
            <a:pPr marL="0" indent="0">
              <a:buNone/>
            </a:pPr>
            <a:r>
              <a:rPr lang="nl-NL" dirty="0"/>
              <a:t>Ngữ âm là các âm, các thanh, các kết hợp âm thanh để tạo thành vỏ tiếng cho một ngôn ngữ.</a:t>
            </a:r>
            <a:endParaRPr lang="en-US" dirty="0"/>
          </a:p>
          <a:p>
            <a:pPr marL="0" indent="0">
              <a:buNone/>
            </a:pPr>
            <a:r>
              <a:rPr lang="nl-NL" dirty="0"/>
              <a:t>Ví dụ:  Tiếng Anh: student</a:t>
            </a:r>
            <a:endParaRPr lang="en-US" dirty="0"/>
          </a:p>
          <a:p>
            <a:pPr marL="0" indent="0">
              <a:buNone/>
            </a:pPr>
            <a:r>
              <a:rPr lang="nl-NL" dirty="0"/>
              <a:t>	 Tiếng Việt:  sinh viên		</a:t>
            </a:r>
            <a:endParaRPr lang="en-US" dirty="0"/>
          </a:p>
          <a:p>
            <a:pPr marL="0" indent="0">
              <a:buNone/>
            </a:pPr>
            <a:endParaRPr lang="en-US" dirty="0"/>
          </a:p>
        </p:txBody>
      </p:sp>
    </p:spTree>
    <p:extLst>
      <p:ext uri="{BB962C8B-B14F-4D97-AF65-F5344CB8AC3E}">
        <p14:creationId xmlns:p14="http://schemas.microsoft.com/office/powerpoint/2010/main" val="50372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br>
              <a:rPr lang="nl-NL" sz="3000" b="1" dirty="0">
                <a:solidFill>
                  <a:srgbClr val="C00000"/>
                </a:solidFill>
              </a:rPr>
            </a:br>
            <a:r>
              <a:rPr lang="nl-NL" sz="2600" b="1">
                <a:solidFill>
                  <a:srgbClr val="C00000"/>
                </a:solidFill>
              </a:rPr>
              <a:t>BÀI 4. </a:t>
            </a:r>
            <a:r>
              <a:rPr lang="nl-NL" sz="2600" b="1" dirty="0">
                <a:solidFill>
                  <a:srgbClr val="C00000"/>
                </a:solidFill>
              </a:rPr>
              <a:t>MỘT SỐ VẤN ĐỀ LIÊN QUAN ĐẾN NGỮ ÂM</a:t>
            </a:r>
            <a:br>
              <a:rPr lang="nl-NL" sz="2600" b="1" dirty="0">
                <a:solidFill>
                  <a:srgbClr val="C00000"/>
                </a:solidFill>
              </a:rPr>
            </a:br>
            <a:r>
              <a:rPr lang="nl-NL" sz="2600" b="1" dirty="0">
                <a:solidFill>
                  <a:srgbClr val="C00000"/>
                </a:solidFill>
              </a:rPr>
              <a:t>TRONG NHÀ TRƯỜNG</a:t>
            </a:r>
            <a:br>
              <a:rPr lang="en-US" sz="2600" b="1" dirty="0">
                <a:solidFill>
                  <a:srgbClr val="C00000"/>
                </a:solidFill>
              </a:rPr>
            </a:br>
            <a:endParaRPr lang="en-US" sz="2600" dirty="0"/>
          </a:p>
        </p:txBody>
      </p:sp>
      <p:sp>
        <p:nvSpPr>
          <p:cNvPr id="3" name="Content Placeholder 2"/>
          <p:cNvSpPr>
            <a:spLocks noGrp="1"/>
          </p:cNvSpPr>
          <p:nvPr>
            <p:ph idx="1"/>
          </p:nvPr>
        </p:nvSpPr>
        <p:spPr/>
        <p:txBody>
          <a:bodyPr>
            <a:normAutofit/>
          </a:bodyPr>
          <a:lstStyle/>
          <a:p>
            <a:pPr marL="0" indent="0">
              <a:buNone/>
            </a:pPr>
            <a:r>
              <a:rPr lang="nl-NL" sz="2400" b="1" dirty="0">
                <a:solidFill>
                  <a:srgbClr val="0070C0"/>
                </a:solidFill>
              </a:rPr>
              <a:t>4.1. CHỮ VIẾT TIẾNG VIỆT</a:t>
            </a:r>
            <a:endParaRPr lang="en-US" sz="2400" b="1" dirty="0">
              <a:solidFill>
                <a:srgbClr val="0070C0"/>
              </a:solidFill>
            </a:endParaRPr>
          </a:p>
          <a:p>
            <a:pPr>
              <a:buFont typeface="Wingdings" pitchFamily="2" charset="2"/>
              <a:buChar char="§"/>
            </a:pPr>
            <a:r>
              <a:rPr lang="nl-NL" sz="2600" b="1" dirty="0"/>
              <a:t> Chữ viết</a:t>
            </a:r>
            <a:endParaRPr lang="en-US" sz="2600" b="1" i="1" dirty="0"/>
          </a:p>
          <a:p>
            <a:pPr>
              <a:buFontTx/>
              <a:buChar char="-"/>
            </a:pPr>
            <a:r>
              <a:rPr lang="nl-NL" sz="2600" i="1" dirty="0"/>
              <a:t>Khái niệm:</a:t>
            </a:r>
          </a:p>
          <a:p>
            <a:pPr marL="0" indent="0">
              <a:buNone/>
            </a:pPr>
            <a:r>
              <a:rPr lang="nl-NL" sz="2400" dirty="0">
                <a:solidFill>
                  <a:srgbClr val="7030A0"/>
                </a:solidFill>
              </a:rPr>
              <a:t>Chữ viết là hệ thống tín </a:t>
            </a:r>
          </a:p>
          <a:p>
            <a:pPr marL="0" indent="0" algn="just">
              <a:buNone/>
            </a:pPr>
            <a:r>
              <a:rPr lang="nl-NL" sz="2400" dirty="0">
                <a:solidFill>
                  <a:srgbClr val="7030A0"/>
                </a:solidFill>
              </a:rPr>
              <a:t>hiệu (các nét chữ, con chữ)</a:t>
            </a:r>
          </a:p>
          <a:p>
            <a:pPr marL="0" indent="0" algn="just">
              <a:buNone/>
            </a:pPr>
            <a:r>
              <a:rPr lang="nl-NL" sz="2400" dirty="0">
                <a:solidFill>
                  <a:srgbClr val="7030A0"/>
                </a:solidFill>
              </a:rPr>
              <a:t> ghi các âm thanh ngôn ngữ. </a:t>
            </a:r>
          </a:p>
          <a:p>
            <a:pPr marL="0" indent="0" algn="just">
              <a:buNone/>
            </a:pPr>
            <a:endParaRPr lang="en-US" sz="2600"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895599"/>
            <a:ext cx="4057650" cy="246697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588840" y="5166360"/>
              <a:ext cx="360" cy="360"/>
            </p14:xfrm>
          </p:contentPart>
        </mc:Choice>
        <mc:Fallback xmlns="">
          <p:pic>
            <p:nvPicPr>
              <p:cNvPr id="5" name="Ink 4"/>
              <p:cNvPicPr/>
              <p:nvPr/>
            </p:nvPicPr>
            <p:blipFill>
              <a:blip r:embed="rId4"/>
              <a:stretch>
                <a:fillRect/>
              </a:stretch>
            </p:blipFill>
            <p:spPr>
              <a:xfrm>
                <a:off x="3579480" y="5157000"/>
                <a:ext cx="19080" cy="19080"/>
              </a:xfrm>
              <a:prstGeom prst="rect">
                <a:avLst/>
              </a:prstGeom>
            </p:spPr>
          </p:pic>
        </mc:Fallback>
      </mc:AlternateContent>
    </p:spTree>
    <p:extLst>
      <p:ext uri="{BB962C8B-B14F-4D97-AF65-F5344CB8AC3E}">
        <p14:creationId xmlns:p14="http://schemas.microsoft.com/office/powerpoint/2010/main" val="150894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nl-NL" sz="2800" b="1" dirty="0">
                <a:solidFill>
                  <a:srgbClr val="C00000"/>
                </a:solidFill>
              </a:rPr>
              <a:t>Chữ viết tiếng Việt</a:t>
            </a:r>
            <a:endParaRPr lang="en-US" sz="2800" b="1" i="1" dirty="0">
              <a:solidFill>
                <a:srgbClr val="C00000"/>
              </a:solidFill>
            </a:endParaRPr>
          </a:p>
          <a:p>
            <a:pPr>
              <a:buFont typeface="Wingdings" pitchFamily="2" charset="2"/>
              <a:buChar char="§"/>
            </a:pPr>
            <a:r>
              <a:rPr lang="nl-NL" sz="2600" b="1" dirty="0"/>
              <a:t>Chữ Nôm</a:t>
            </a:r>
            <a:endParaRPr lang="en-US" sz="2600" b="1" dirty="0"/>
          </a:p>
          <a:p>
            <a:pPr>
              <a:buFontTx/>
              <a:buChar char="-"/>
            </a:pPr>
            <a:r>
              <a:rPr lang="en-US" sz="2800" i="1" dirty="0" err="1"/>
              <a:t>Khái</a:t>
            </a:r>
            <a:r>
              <a:rPr lang="en-US" sz="2800" i="1" dirty="0"/>
              <a:t> </a:t>
            </a:r>
            <a:r>
              <a:rPr lang="en-US" sz="2800" i="1" dirty="0" err="1"/>
              <a:t>niệm</a:t>
            </a:r>
            <a:r>
              <a:rPr lang="en-US" sz="2800" dirty="0"/>
              <a:t>: </a:t>
            </a:r>
            <a:r>
              <a:rPr lang="en-US" sz="2800" dirty="0" err="1"/>
              <a:t>chữ</a:t>
            </a:r>
            <a:r>
              <a:rPr lang="en-US" sz="2800" dirty="0"/>
              <a:t> </a:t>
            </a:r>
            <a:r>
              <a:rPr lang="en-US" sz="2800" dirty="0" err="1"/>
              <a:t>Nôm</a:t>
            </a:r>
            <a:r>
              <a:rPr lang="en-US" sz="2800" dirty="0"/>
              <a:t> </a:t>
            </a:r>
            <a:r>
              <a:rPr lang="nl-NL" sz="2800" dirty="0"/>
              <a:t>xây dựng từ chữ Hán đời Đường.</a:t>
            </a:r>
          </a:p>
          <a:p>
            <a:pPr>
              <a:buFontTx/>
              <a:buChar char="-"/>
            </a:pPr>
            <a:r>
              <a:rPr lang="en-US" sz="2800" i="1" dirty="0" err="1"/>
              <a:t>Cấu</a:t>
            </a:r>
            <a:r>
              <a:rPr lang="en-US" sz="2800" i="1" dirty="0"/>
              <a:t> </a:t>
            </a:r>
            <a:r>
              <a:rPr lang="en-US" sz="2800" i="1" dirty="0" err="1"/>
              <a:t>tạo</a:t>
            </a:r>
            <a:r>
              <a:rPr lang="en-US" sz="2800" i="1" dirty="0"/>
              <a:t> </a:t>
            </a:r>
            <a:r>
              <a:rPr lang="en-US" sz="2800" i="1" dirty="0" err="1"/>
              <a:t>chữ</a:t>
            </a:r>
            <a:r>
              <a:rPr lang="en-US" sz="2800" i="1" dirty="0"/>
              <a:t> </a:t>
            </a:r>
            <a:r>
              <a:rPr lang="en-US" sz="2800" i="1" dirty="0" err="1"/>
              <a:t>Nôm</a:t>
            </a:r>
            <a:r>
              <a:rPr lang="en-US" sz="2800" dirty="0"/>
              <a:t>:</a:t>
            </a:r>
          </a:p>
          <a:p>
            <a:pPr marL="0" indent="0">
              <a:buNone/>
            </a:pPr>
            <a:r>
              <a:rPr lang="nl-NL" sz="2800" dirty="0"/>
              <a:t>+ Dùng nguyên 1 chữ Hán để làm thành chữ Nôm </a:t>
            </a:r>
          </a:p>
          <a:p>
            <a:pPr marL="0" indent="0">
              <a:buNone/>
            </a:pPr>
            <a:r>
              <a:rPr lang="nl-NL" sz="2800" dirty="0"/>
              <a:t>+ Kết hợp 2 chữ Hán làm thành một chữ Nôm </a:t>
            </a:r>
            <a:endParaRPr lang="en-US" sz="2800" dirty="0"/>
          </a:p>
          <a:p>
            <a:pPr>
              <a:buFontTx/>
              <a:buChar char="-"/>
            </a:pPr>
            <a:r>
              <a:rPr lang="nl-NL" sz="2800" i="1" dirty="0"/>
              <a:t>Tác dụng của chữ Nôm</a:t>
            </a:r>
            <a:r>
              <a:rPr lang="nl-NL" sz="2800" dirty="0"/>
              <a:t>:</a:t>
            </a:r>
            <a:endParaRPr lang="en-US" sz="2800" dirty="0"/>
          </a:p>
          <a:p>
            <a:pPr marL="0" indent="0">
              <a:buNone/>
            </a:pPr>
            <a:r>
              <a:rPr lang="nl-NL" sz="2800" dirty="0"/>
              <a:t>+ Bảo vệ ngôn ngữ của dân tộc ta;</a:t>
            </a:r>
          </a:p>
          <a:p>
            <a:pPr marL="0" indent="0">
              <a:buNone/>
            </a:pPr>
            <a:r>
              <a:rPr lang="nl-NL" sz="2800" dirty="0"/>
              <a:t>+ Góp phần quyết định trong việc hình thành ngôn ngữ văn học; </a:t>
            </a:r>
          </a:p>
          <a:p>
            <a:pPr marL="0" indent="0">
              <a:buNone/>
            </a:pPr>
            <a:r>
              <a:rPr lang="nl-NL" sz="2800" dirty="0"/>
              <a:t>+ Biểu hiện rõ nét ý chí độc lập tự chủ dân tộc.</a:t>
            </a:r>
            <a:endParaRPr lang="en-US" sz="2800" dirty="0"/>
          </a:p>
        </p:txBody>
      </p:sp>
    </p:spTree>
    <p:extLst>
      <p:ext uri="{BB962C8B-B14F-4D97-AF65-F5344CB8AC3E}">
        <p14:creationId xmlns:p14="http://schemas.microsoft.com/office/powerpoint/2010/main" val="21422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p:txBody>
          <a:bodyPr>
            <a:normAutofit/>
          </a:bodyPr>
          <a:lstStyle/>
          <a:p>
            <a:pPr>
              <a:buFont typeface="Wingdings" pitchFamily="2" charset="2"/>
              <a:buChar char="§"/>
            </a:pPr>
            <a:r>
              <a:rPr lang="nl-NL" i="1" dirty="0"/>
              <a:t> </a:t>
            </a:r>
            <a:r>
              <a:rPr lang="nl-NL" sz="2600" b="1" dirty="0"/>
              <a:t>Chữ quốc ngữ</a:t>
            </a:r>
            <a:endParaRPr lang="en-US" sz="2600" b="1" dirty="0"/>
          </a:p>
          <a:p>
            <a:pPr>
              <a:buFontTx/>
              <a:buChar char="-"/>
            </a:pPr>
            <a:r>
              <a:rPr lang="nl-NL" sz="2600" dirty="0"/>
              <a:t>Sự ra đời của CQN: </a:t>
            </a:r>
          </a:p>
          <a:p>
            <a:pPr marL="0" indent="0">
              <a:buNone/>
            </a:pPr>
            <a:r>
              <a:rPr lang="nl-NL" sz="2600" dirty="0"/>
              <a:t>CQN giữa khoảng thế kỷ 17. Các cha cố phương tây dùng bộ chữ cái La Tinh để phiên âm tiếng Việt.</a:t>
            </a:r>
            <a:r>
              <a:rPr lang="en-US" sz="2600" dirty="0"/>
              <a:t> </a:t>
            </a:r>
            <a:r>
              <a:rPr lang="nl-NL" sz="2600" dirty="0"/>
              <a:t>Công việc này về sau có sự tham gia cha cố A.de.Rhodes.</a:t>
            </a:r>
            <a:endParaRPr lang="en-US" sz="2600" dirty="0"/>
          </a:p>
          <a:p>
            <a:pPr marL="0" indent="0">
              <a:buNone/>
            </a:pPr>
            <a:r>
              <a:rPr lang="en-US" sz="2600" dirty="0"/>
              <a:t>- </a:t>
            </a:r>
            <a:r>
              <a:rPr lang="nl-NL" sz="2800" dirty="0"/>
              <a:t>Hệ thống CQN:</a:t>
            </a:r>
            <a:r>
              <a:rPr lang="en-US" sz="2800" dirty="0"/>
              <a:t> </a:t>
            </a:r>
            <a:r>
              <a:rPr lang="nl-NL" sz="2800" dirty="0"/>
              <a:t>29 con chữ (17 con chữ ghi phụ âm, 12 con chữ ghi nguyên âm).</a:t>
            </a:r>
            <a:endParaRPr lang="en-US" sz="2800" dirty="0"/>
          </a:p>
          <a:p>
            <a:pPr marL="0" indent="0">
              <a:buNone/>
            </a:pPr>
            <a:r>
              <a:rPr lang="nl-NL" sz="2800" dirty="0">
                <a:solidFill>
                  <a:srgbClr val="C00000"/>
                </a:solidFill>
              </a:rPr>
              <a:t>A, Ă,  Â, B, C, D, Đ, E, Ê, G, H, I, K, L, M, N, O, Ô, Ơ, P, Q, R, S, T, U, Ư, V, X, Y</a:t>
            </a:r>
            <a:endParaRPr lang="en-US" sz="2600" dirty="0"/>
          </a:p>
        </p:txBody>
      </p:sp>
    </p:spTree>
    <p:extLst>
      <p:ext uri="{BB962C8B-B14F-4D97-AF65-F5344CB8AC3E}">
        <p14:creationId xmlns:p14="http://schemas.microsoft.com/office/powerpoint/2010/main" val="35596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73162"/>
          </a:xfrm>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a:xfrm>
            <a:off x="533400" y="1600200"/>
            <a:ext cx="8153400" cy="4525963"/>
          </a:xfrm>
        </p:spPr>
        <p:txBody>
          <a:bodyPr>
            <a:normAutofit fontScale="77500" lnSpcReduction="20000"/>
          </a:bodyPr>
          <a:lstStyle/>
          <a:p>
            <a:pPr marL="0" indent="0">
              <a:buNone/>
            </a:pPr>
            <a:r>
              <a:rPr lang="nl-NL" dirty="0">
                <a:solidFill>
                  <a:srgbClr val="C00000"/>
                </a:solidFill>
              </a:rPr>
              <a:t>* </a:t>
            </a:r>
            <a:r>
              <a:rPr lang="nl-NL" b="1" dirty="0">
                <a:solidFill>
                  <a:srgbClr val="C00000"/>
                </a:solidFill>
              </a:rPr>
              <a:t>Ưu điểm:</a:t>
            </a:r>
            <a:endParaRPr lang="en-US" b="1" dirty="0">
              <a:solidFill>
                <a:srgbClr val="C00000"/>
              </a:solidFill>
            </a:endParaRPr>
          </a:p>
          <a:p>
            <a:pPr marL="0" indent="0" algn="just">
              <a:buNone/>
            </a:pPr>
            <a:r>
              <a:rPr lang="nl-NL" dirty="0"/>
              <a:t>-   Đó là thứ chữ ghi âm vị - loại hình chữ viết tiến bộ nhất.</a:t>
            </a:r>
            <a:endParaRPr lang="en-US" dirty="0"/>
          </a:p>
          <a:p>
            <a:pPr algn="just">
              <a:buFontTx/>
              <a:buChar char="-"/>
            </a:pPr>
            <a:r>
              <a:rPr lang="nl-NL" dirty="0"/>
              <a:t>Chữ quốc ngữ còn theo gần nhất với ngữ âm tiếng Việt. </a:t>
            </a:r>
          </a:p>
          <a:p>
            <a:pPr algn="just">
              <a:buFontTx/>
              <a:buChar char="-"/>
            </a:pPr>
            <a:r>
              <a:rPr lang="nl-NL" dirty="0"/>
              <a:t> Dễ đọc, dễ viết, thuận lợi khi tiếp thu ngoại ngữ cùng hệ chữ La tinh.</a:t>
            </a:r>
            <a:endParaRPr lang="en-US" dirty="0"/>
          </a:p>
          <a:p>
            <a:pPr marL="0" indent="0" algn="just">
              <a:buNone/>
            </a:pPr>
            <a:r>
              <a:rPr lang="nl-NL" dirty="0"/>
              <a:t>Từ hiệu quả ghi âm như thế nảy sinh các hệ quả:</a:t>
            </a:r>
            <a:endParaRPr lang="en-US" dirty="0"/>
          </a:p>
          <a:p>
            <a:pPr marL="0" indent="0" algn="just">
              <a:buNone/>
            </a:pPr>
            <a:r>
              <a:rPr lang="nl-NL" dirty="0"/>
              <a:t>+ Khi nghiên cứu ngữ âm tiếng Việt ta có thể đối chiếu với chữ quốc ngữ để tìm hiểu sâu sắc hơn, đầy đủ hơn.</a:t>
            </a:r>
            <a:endParaRPr lang="en-US" dirty="0"/>
          </a:p>
          <a:p>
            <a:pPr marL="0" indent="0" algn="just">
              <a:buNone/>
            </a:pPr>
            <a:r>
              <a:rPr lang="nl-NL" dirty="0"/>
              <a:t>+ Khi không có sự phân biệt trong cách phát âm thì nhờ sự phân biệt trong chữ viết.</a:t>
            </a:r>
            <a:endParaRPr lang="en-US" dirty="0"/>
          </a:p>
        </p:txBody>
      </p:sp>
    </p:spTree>
    <p:extLst>
      <p:ext uri="{BB962C8B-B14F-4D97-AF65-F5344CB8AC3E}">
        <p14:creationId xmlns:p14="http://schemas.microsoft.com/office/powerpoint/2010/main" val="33393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p:txBody>
          <a:bodyPr>
            <a:normAutofit fontScale="85000" lnSpcReduction="10000"/>
          </a:bodyPr>
          <a:lstStyle/>
          <a:p>
            <a:pPr marL="0" indent="0">
              <a:buNone/>
            </a:pPr>
            <a:r>
              <a:rPr lang="nl-NL" b="1" i="1" dirty="0">
                <a:solidFill>
                  <a:srgbClr val="C00000"/>
                </a:solidFill>
              </a:rPr>
              <a:t>* </a:t>
            </a:r>
            <a:r>
              <a:rPr lang="nl-NL" b="1" dirty="0">
                <a:solidFill>
                  <a:srgbClr val="C00000"/>
                </a:solidFill>
              </a:rPr>
              <a:t>Nhược điểm</a:t>
            </a:r>
            <a:r>
              <a:rPr lang="nl-NL" dirty="0">
                <a:solidFill>
                  <a:srgbClr val="C00000"/>
                </a:solidFill>
              </a:rPr>
              <a:t>:</a:t>
            </a:r>
            <a:endParaRPr lang="en-US" dirty="0">
              <a:solidFill>
                <a:srgbClr val="C00000"/>
              </a:solidFill>
            </a:endParaRPr>
          </a:p>
          <a:p>
            <a:pPr marL="0" indent="0">
              <a:buNone/>
            </a:pPr>
            <a:r>
              <a:rPr lang="nl-NL" dirty="0"/>
              <a:t>- Không bảo đảm sự tương ứng 1 - 1 giữa âm và chữ.</a:t>
            </a:r>
            <a:endParaRPr lang="en-US" dirty="0"/>
          </a:p>
          <a:p>
            <a:pPr marL="0" indent="0">
              <a:buNone/>
            </a:pPr>
            <a:r>
              <a:rPr lang="nl-NL" dirty="0"/>
              <a:t>VD: Âm vị |k| được thể hiện bằng 3 con chữ c, k, q</a:t>
            </a:r>
          </a:p>
          <a:p>
            <a:pPr marL="0" indent="0">
              <a:buNone/>
            </a:pPr>
            <a:r>
              <a:rPr lang="en-US" dirty="0"/>
              <a:t> </a:t>
            </a:r>
            <a:r>
              <a:rPr lang="nl-NL" dirty="0"/>
              <a:t>+ Một con chữ ghi nhiều âm</a:t>
            </a:r>
            <a:endParaRPr lang="en-US" dirty="0"/>
          </a:p>
          <a:p>
            <a:pPr marL="0" indent="0">
              <a:buNone/>
            </a:pPr>
            <a:r>
              <a:rPr lang="nl-NL" dirty="0"/>
              <a:t>VD: chữ a ghi các âm sau:</a:t>
            </a:r>
          </a:p>
          <a:p>
            <a:pPr marL="0" indent="0">
              <a:buNone/>
            </a:pPr>
            <a:r>
              <a:rPr lang="nl-NL" dirty="0"/>
              <a:t>      |a|(a): ai, ao, an</a:t>
            </a:r>
            <a:r>
              <a:rPr lang="en-US" dirty="0"/>
              <a:t>; </a:t>
            </a:r>
            <a:r>
              <a:rPr lang="nl-NL" dirty="0"/>
              <a:t>|ă| (a): au, ay; |</a:t>
            </a:r>
            <a:r>
              <a:rPr lang="nl-NL" dirty="0">
                <a:sym typeface="Symbol"/>
              </a:rPr>
              <a:t></a:t>
            </a:r>
            <a:r>
              <a:rPr lang="nl-NL" dirty="0"/>
              <a:t>| (a): anh, ach</a:t>
            </a:r>
            <a:endParaRPr lang="en-US" dirty="0"/>
          </a:p>
          <a:p>
            <a:pPr marL="0" indent="0">
              <a:buNone/>
            </a:pPr>
            <a:r>
              <a:rPr lang="nl-NL" dirty="0"/>
              <a:t>+ Chưa dùng hết các con chữ trong bộ chữ cái La tinh. Có 4 con chữ chưa dùng: J, W, F, Z.</a:t>
            </a:r>
            <a:endParaRPr lang="en-US" dirty="0"/>
          </a:p>
          <a:p>
            <a:pPr marL="0" indent="0">
              <a:buNone/>
            </a:pPr>
            <a:r>
              <a:rPr lang="nl-NL" dirty="0"/>
              <a:t>+ CQN còn có nhiều dấu phụ, rườm rà, viết chậm.</a:t>
            </a:r>
            <a:endParaRPr lang="en-US" dirty="0"/>
          </a:p>
        </p:txBody>
      </p:sp>
    </p:spTree>
    <p:extLst>
      <p:ext uri="{BB962C8B-B14F-4D97-AF65-F5344CB8AC3E}">
        <p14:creationId xmlns:p14="http://schemas.microsoft.com/office/powerpoint/2010/main" val="31941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p:txBody>
          <a:bodyPr>
            <a:normAutofit/>
          </a:bodyPr>
          <a:lstStyle/>
          <a:p>
            <a:pPr marL="0" indent="0">
              <a:buNone/>
            </a:pPr>
            <a:r>
              <a:rPr lang="nl-NL" i="1" dirty="0">
                <a:solidFill>
                  <a:srgbClr val="C00000"/>
                </a:solidFill>
              </a:rPr>
              <a:t>*</a:t>
            </a:r>
            <a:r>
              <a:rPr lang="nl-NL" sz="2800" dirty="0">
                <a:solidFill>
                  <a:srgbClr val="C00000"/>
                </a:solidFill>
              </a:rPr>
              <a:t>Nguyên nhân của nhược điểm:</a:t>
            </a:r>
          </a:p>
          <a:p>
            <a:pPr marL="0" indent="0">
              <a:buNone/>
            </a:pPr>
            <a:r>
              <a:rPr lang="nl-NL" sz="2800" dirty="0"/>
              <a:t>+ Ra đời khá sớm thế kỷ 17 và hoàn thiện ở thế kỷ 19, lúc đó khoa học về ngôn ngữ chưa phát triển.</a:t>
            </a:r>
          </a:p>
          <a:p>
            <a:pPr marL="0" indent="0">
              <a:buNone/>
            </a:pPr>
            <a:r>
              <a:rPr lang="nl-NL" sz="2800" dirty="0"/>
              <a:t>+ Người tạo ra chữ quốc ngữ là người nước ngoài.</a:t>
            </a:r>
          </a:p>
          <a:p>
            <a:pPr marL="0" indent="0">
              <a:buNone/>
            </a:pPr>
            <a:r>
              <a:rPr lang="nl-NL" sz="2800" dirty="0"/>
              <a:t>+ Sự phát triển của CQN phát triển còn quá chậm.</a:t>
            </a:r>
            <a:endParaRPr lang="en-US" sz="2800" dirty="0"/>
          </a:p>
          <a:p>
            <a:endParaRPr lang="en-US" dirty="0"/>
          </a:p>
        </p:txBody>
      </p:sp>
    </p:spTree>
    <p:extLst>
      <p:ext uri="{BB962C8B-B14F-4D97-AF65-F5344CB8AC3E}">
        <p14:creationId xmlns:p14="http://schemas.microsoft.com/office/powerpoint/2010/main" val="28333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p:txBody>
          <a:bodyPr>
            <a:normAutofit/>
          </a:bodyPr>
          <a:lstStyle/>
          <a:p>
            <a:pPr marL="0" indent="0">
              <a:spcBef>
                <a:spcPts val="0"/>
              </a:spcBef>
              <a:buNone/>
            </a:pPr>
            <a:r>
              <a:rPr lang="nl-NL" sz="2400" b="1" dirty="0">
                <a:solidFill>
                  <a:srgbClr val="C00000"/>
                </a:solidFill>
              </a:rPr>
              <a:t>4.2. CHÍNH TẢ TIẾNG VIỆT</a:t>
            </a:r>
            <a:endParaRPr lang="en-US" sz="2400" b="1" dirty="0">
              <a:solidFill>
                <a:srgbClr val="C00000"/>
              </a:solidFill>
            </a:endParaRPr>
          </a:p>
          <a:p>
            <a:pPr>
              <a:spcBef>
                <a:spcPts val="0"/>
              </a:spcBef>
              <a:buFont typeface="Wingdings" pitchFamily="2" charset="2"/>
              <a:buChar char="§"/>
            </a:pPr>
            <a:r>
              <a:rPr lang="nl-NL" b="1" i="1" dirty="0"/>
              <a:t> </a:t>
            </a:r>
            <a:r>
              <a:rPr lang="nl-NL" sz="2400" b="1" i="1" dirty="0"/>
              <a:t>Khái niệm chính tả</a:t>
            </a:r>
            <a:endParaRPr lang="en-US" sz="2400" b="1" i="1" dirty="0"/>
          </a:p>
          <a:p>
            <a:pPr marL="0" indent="0">
              <a:spcBef>
                <a:spcPts val="0"/>
              </a:spcBef>
              <a:buNone/>
            </a:pPr>
            <a:r>
              <a:rPr lang="nl-NL" dirty="0"/>
              <a:t>    </a:t>
            </a:r>
            <a:r>
              <a:rPr lang="nl-NL" sz="2600" dirty="0"/>
              <a:t>Chính tả được hiểu là "viết đúng" theo quy tắc của hệ thống chữ viết của một ngôn ngữ.</a:t>
            </a:r>
            <a:endParaRPr lang="en-US" sz="2600" dirty="0"/>
          </a:p>
          <a:p>
            <a:pPr>
              <a:buFont typeface="Wingdings" pitchFamily="2" charset="2"/>
              <a:buChar char="§"/>
            </a:pPr>
            <a:r>
              <a:rPr lang="nl-NL" sz="2400" b="1" i="1" dirty="0"/>
              <a:t>Nội dung của chính tả</a:t>
            </a:r>
            <a:endParaRPr lang="en-US" sz="2400" b="1" i="1" dirty="0"/>
          </a:p>
          <a:p>
            <a:pPr>
              <a:buFontTx/>
              <a:buChar char="-"/>
            </a:pPr>
            <a:r>
              <a:rPr lang="nl-NL" sz="2600" dirty="0"/>
              <a:t>Xác định và thực hiện cách viết đúng các từ ngữ theo quy tắc của hệ thống chữ viết. </a:t>
            </a:r>
          </a:p>
          <a:p>
            <a:pPr marL="0" indent="0">
              <a:buNone/>
            </a:pPr>
            <a:r>
              <a:rPr lang="nl-NL" sz="2600" dirty="0"/>
              <a:t>-   Xác định và thực hiện các quy tắc khác như viết hoa, phiên âm, dùng dấu câu.</a:t>
            </a:r>
            <a:endParaRPr lang="en-US" sz="2600" dirty="0"/>
          </a:p>
        </p:txBody>
      </p:sp>
    </p:spTree>
    <p:extLst>
      <p:ext uri="{BB962C8B-B14F-4D97-AF65-F5344CB8AC3E}">
        <p14:creationId xmlns:p14="http://schemas.microsoft.com/office/powerpoint/2010/main" val="2760626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2500" b="1" dirty="0">
                <a:solidFill>
                  <a:srgbClr val="C00000"/>
                </a:solidFill>
              </a:rPr>
              <a:t>BÀI 4. MỘT SỐ VẤN ĐỀ LIÊN QUAN ĐẾN NGỮ ÂM</a:t>
            </a:r>
            <a:br>
              <a:rPr lang="nl-NL" sz="2500" b="1" dirty="0">
                <a:solidFill>
                  <a:srgbClr val="C00000"/>
                </a:solidFill>
              </a:rPr>
            </a:br>
            <a:r>
              <a:rPr lang="nl-NL" sz="2500" b="1" dirty="0">
                <a:solidFill>
                  <a:srgbClr val="C00000"/>
                </a:solidFill>
              </a:rPr>
              <a:t>TRONG NHÀ TRƯỜNG</a:t>
            </a:r>
            <a:endParaRPr lang="en-US" sz="2500" dirty="0"/>
          </a:p>
        </p:txBody>
      </p:sp>
      <p:sp>
        <p:nvSpPr>
          <p:cNvPr id="3" name="Content Placeholder 2"/>
          <p:cNvSpPr>
            <a:spLocks noGrp="1"/>
          </p:cNvSpPr>
          <p:nvPr>
            <p:ph idx="1"/>
          </p:nvPr>
        </p:nvSpPr>
        <p:spPr/>
        <p:txBody>
          <a:bodyPr>
            <a:normAutofit fontScale="92500" lnSpcReduction="20000"/>
          </a:bodyPr>
          <a:lstStyle/>
          <a:p>
            <a:pPr>
              <a:spcBef>
                <a:spcPts val="0"/>
              </a:spcBef>
              <a:buFont typeface="Wingdings" pitchFamily="2" charset="2"/>
              <a:buChar char="q"/>
            </a:pPr>
            <a:r>
              <a:rPr lang="nl-NL" sz="2600" b="1" i="1" dirty="0"/>
              <a:t>Các quy tắc chính tả tiếng Việt </a:t>
            </a:r>
          </a:p>
          <a:p>
            <a:pPr marL="0" indent="0">
              <a:spcBef>
                <a:spcPts val="0"/>
              </a:spcBef>
              <a:buNone/>
            </a:pPr>
            <a:r>
              <a:rPr lang="nl-NL" sz="2300" b="1" i="1" dirty="0">
                <a:solidFill>
                  <a:srgbClr val="FF0000"/>
                </a:solidFill>
              </a:rPr>
              <a:t>Nhiệm vụ SV: thảo luận và trình bày các quy tắc chính tả</a:t>
            </a:r>
            <a:r>
              <a:rPr lang="nl-NL" sz="2600" b="1" i="1" dirty="0">
                <a:solidFill>
                  <a:srgbClr val="FF0000"/>
                </a:solidFill>
              </a:rPr>
              <a:t>:</a:t>
            </a:r>
            <a:endParaRPr lang="en-US" sz="2600" b="1" i="1" dirty="0">
              <a:solidFill>
                <a:srgbClr val="FF0000"/>
              </a:solidFill>
            </a:endParaRPr>
          </a:p>
          <a:p>
            <a:pPr>
              <a:spcBef>
                <a:spcPts val="0"/>
              </a:spcBef>
              <a:buFont typeface="Wingdings" pitchFamily="2" charset="2"/>
              <a:buChar char="ü"/>
            </a:pPr>
            <a:r>
              <a:rPr lang="nl-NL" i="1" dirty="0"/>
              <a:t> </a:t>
            </a:r>
            <a:r>
              <a:rPr lang="nl-NL" sz="2400" dirty="0"/>
              <a:t>Quy tắc viết chữ ghi âm</a:t>
            </a:r>
          </a:p>
          <a:p>
            <a:pPr>
              <a:spcBef>
                <a:spcPts val="0"/>
              </a:spcBef>
              <a:buFont typeface="Wingdings" pitchFamily="2" charset="2"/>
              <a:buChar char="§"/>
            </a:pPr>
            <a:r>
              <a:rPr lang="nl-NL" sz="2400" dirty="0"/>
              <a:t> Âm đầu</a:t>
            </a:r>
            <a:endParaRPr lang="en-US" sz="2400" dirty="0"/>
          </a:p>
          <a:p>
            <a:pPr>
              <a:spcBef>
                <a:spcPts val="0"/>
              </a:spcBef>
              <a:buFontTx/>
              <a:buChar char="-"/>
            </a:pPr>
            <a:r>
              <a:rPr lang="nl-NL" sz="2600" dirty="0"/>
              <a:t>c/k/q </a:t>
            </a:r>
          </a:p>
          <a:p>
            <a:pPr>
              <a:spcBef>
                <a:spcPts val="0"/>
              </a:spcBef>
              <a:buFontTx/>
              <a:buChar char="-"/>
            </a:pPr>
            <a:r>
              <a:rPr lang="nl-NL" sz="2600" dirty="0"/>
              <a:t>g/ gh</a:t>
            </a:r>
          </a:p>
          <a:p>
            <a:pPr>
              <a:spcBef>
                <a:spcPts val="0"/>
              </a:spcBef>
              <a:buFontTx/>
              <a:buChar char="-"/>
            </a:pPr>
            <a:r>
              <a:rPr lang="nl-NL" sz="2600" dirty="0"/>
              <a:t>ng/ngh</a:t>
            </a:r>
          </a:p>
          <a:p>
            <a:pPr>
              <a:spcBef>
                <a:spcPts val="0"/>
              </a:spcBef>
              <a:buFontTx/>
              <a:buChar char="-"/>
            </a:pPr>
            <a:r>
              <a:rPr lang="nl-NL" sz="2600" dirty="0"/>
              <a:t>d/gi</a:t>
            </a:r>
          </a:p>
          <a:p>
            <a:pPr>
              <a:spcBef>
                <a:spcPts val="0"/>
              </a:spcBef>
              <a:buFont typeface="Wingdings" pitchFamily="2" charset="2"/>
              <a:buChar char="§"/>
            </a:pPr>
            <a:r>
              <a:rPr lang="nl-NL" sz="2400" dirty="0"/>
              <a:t>Âm đệm U</a:t>
            </a:r>
          </a:p>
          <a:p>
            <a:pPr>
              <a:spcBef>
                <a:spcPts val="0"/>
              </a:spcBef>
              <a:buFont typeface="Wingdings" pitchFamily="2" charset="2"/>
              <a:buChar char="§"/>
            </a:pPr>
            <a:r>
              <a:rPr lang="nl-NL" sz="2600" dirty="0"/>
              <a:t>Âm chính</a:t>
            </a:r>
          </a:p>
          <a:p>
            <a:pPr>
              <a:spcBef>
                <a:spcPts val="0"/>
              </a:spcBef>
              <a:buFontTx/>
              <a:buChar char="-"/>
            </a:pPr>
            <a:r>
              <a:rPr lang="nl-NL" sz="2600" dirty="0"/>
              <a:t>a/ă</a:t>
            </a:r>
          </a:p>
          <a:p>
            <a:pPr>
              <a:spcBef>
                <a:spcPts val="0"/>
              </a:spcBef>
              <a:buFontTx/>
              <a:buChar char="-"/>
            </a:pPr>
            <a:r>
              <a:rPr lang="nl-NL" sz="2600" dirty="0"/>
              <a:t>i/y</a:t>
            </a:r>
          </a:p>
          <a:p>
            <a:pPr>
              <a:spcBef>
                <a:spcPts val="0"/>
              </a:spcBef>
              <a:buFontTx/>
              <a:buChar char="-"/>
            </a:pPr>
            <a:r>
              <a:rPr lang="nl-NL" sz="2600" dirty="0"/>
              <a:t>iê/yê/ia/ya</a:t>
            </a:r>
          </a:p>
          <a:p>
            <a:pPr>
              <a:spcBef>
                <a:spcPts val="0"/>
              </a:spcBef>
              <a:buFontTx/>
              <a:buChar char="-"/>
            </a:pPr>
            <a:r>
              <a:rPr lang="en-US" sz="2600" dirty="0"/>
              <a:t>ư</a:t>
            </a:r>
            <a:r>
              <a:rPr lang="nl-NL" sz="2600" dirty="0"/>
              <a:t>ơ/ưa</a:t>
            </a:r>
          </a:p>
          <a:p>
            <a:pPr>
              <a:spcBef>
                <a:spcPts val="0"/>
              </a:spcBef>
              <a:buFontTx/>
              <a:buChar char="-"/>
            </a:pPr>
            <a:r>
              <a:rPr lang="nl-NL" sz="2600" dirty="0"/>
              <a:t>uô/ua</a:t>
            </a:r>
          </a:p>
          <a:p>
            <a:pPr>
              <a:spcBef>
                <a:spcPts val="0"/>
              </a:spcBef>
              <a:buFontTx/>
              <a:buChar char="-"/>
            </a:pPr>
            <a:endParaRPr lang="nl-NL" sz="2600" dirty="0"/>
          </a:p>
          <a:p>
            <a:pPr>
              <a:spcBef>
                <a:spcPts val="0"/>
              </a:spcBef>
              <a:buFontTx/>
              <a:buChar char="-"/>
            </a:pPr>
            <a:endParaRPr lang="nl-NL" sz="2400" dirty="0"/>
          </a:p>
          <a:p>
            <a:pPr>
              <a:spcBef>
                <a:spcPts val="0"/>
              </a:spcBef>
              <a:buFontTx/>
              <a:buChar char="-"/>
            </a:pPr>
            <a:endParaRPr lang="nl-NL" dirty="0"/>
          </a:p>
          <a:p>
            <a:pPr>
              <a:spcBef>
                <a:spcPts val="0"/>
              </a:spcBef>
              <a:buFontTx/>
              <a:buChar char="-"/>
            </a:pPr>
            <a:endParaRPr lang="nl-NL" dirty="0"/>
          </a:p>
          <a:p>
            <a:pPr>
              <a:spcBef>
                <a:spcPts val="0"/>
              </a:spcBef>
              <a:buFontTx/>
              <a:buChar char="-"/>
            </a:pPr>
            <a:endParaRPr lang="en-US" dirty="0"/>
          </a:p>
          <a:p>
            <a:pPr>
              <a:spcBef>
                <a:spcPts val="0"/>
              </a:spcBef>
              <a:buFontTx/>
              <a:buChar char="-"/>
            </a:pPr>
            <a:endParaRPr lang="en-US" dirty="0"/>
          </a:p>
          <a:p>
            <a:pPr marL="0" indent="0">
              <a:spcBef>
                <a:spcPts val="0"/>
              </a:spcBef>
              <a:buNone/>
            </a:pPr>
            <a:endParaRPr lang="en-US" b="1" dirty="0">
              <a:solidFill>
                <a:srgbClr val="7030A0"/>
              </a:solidFill>
              <a:latin typeface="Times New Roman"/>
              <a:ea typeface="Calibri"/>
            </a:endParaRPr>
          </a:p>
          <a:p>
            <a:pPr marL="0" indent="0">
              <a:spcBef>
                <a:spcPts val="0"/>
              </a:spcBef>
              <a:buNone/>
            </a:pPr>
            <a:endParaRPr lang="en-US" dirty="0"/>
          </a:p>
        </p:txBody>
      </p:sp>
    </p:spTree>
    <p:extLst>
      <p:ext uri="{BB962C8B-B14F-4D97-AF65-F5344CB8AC3E}">
        <p14:creationId xmlns:p14="http://schemas.microsoft.com/office/powerpoint/2010/main" val="332327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nl-NL" sz="2400" b="1" dirty="0">
                <a:solidFill>
                  <a:srgbClr val="C00000"/>
                </a:solidFill>
              </a:rPr>
              <a:t>BÀI 4. MỘT SỐ VẤN ĐỀ LIÊN QUAN ĐẾN NGỮ ÂM</a:t>
            </a:r>
            <a:br>
              <a:rPr lang="nl-NL" sz="2400" b="1" dirty="0">
                <a:solidFill>
                  <a:srgbClr val="C00000"/>
                </a:solidFill>
              </a:rPr>
            </a:br>
            <a:r>
              <a:rPr lang="nl-NL" sz="2400" b="1" dirty="0">
                <a:solidFill>
                  <a:srgbClr val="C00000"/>
                </a:solidFill>
              </a:rPr>
              <a:t>TRONG NHÀ TRƯỜNG</a:t>
            </a:r>
            <a:endParaRPr lang="en-US" sz="2400"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ü"/>
            </a:pPr>
            <a:r>
              <a:rPr lang="en-US" sz="2800" dirty="0" err="1"/>
              <a:t>Quy</a:t>
            </a:r>
            <a:r>
              <a:rPr lang="en-US" sz="2800" dirty="0"/>
              <a:t> </a:t>
            </a:r>
            <a:r>
              <a:rPr lang="en-US" sz="2800" dirty="0" err="1"/>
              <a:t>tắc</a:t>
            </a:r>
            <a:r>
              <a:rPr lang="en-US" sz="2800" dirty="0"/>
              <a:t> </a:t>
            </a:r>
            <a:r>
              <a:rPr lang="en-US" sz="2800" dirty="0" err="1"/>
              <a:t>viết</a:t>
            </a:r>
            <a:r>
              <a:rPr lang="en-US" sz="2800" dirty="0"/>
              <a:t> </a:t>
            </a:r>
            <a:r>
              <a:rPr lang="en-US" sz="2800" dirty="0" err="1"/>
              <a:t>hoa</a:t>
            </a:r>
            <a:endParaRPr lang="en-US" sz="2800" dirty="0"/>
          </a:p>
          <a:p>
            <a:pPr>
              <a:buFontTx/>
              <a:buChar char="-"/>
            </a:pPr>
            <a:r>
              <a:rPr lang="en-US" sz="2800" dirty="0" err="1"/>
              <a:t>Viết</a:t>
            </a:r>
            <a:r>
              <a:rPr lang="en-US" sz="2800" dirty="0"/>
              <a:t> </a:t>
            </a:r>
            <a:r>
              <a:rPr lang="en-US" sz="2800" dirty="0" err="1"/>
              <a:t>hoa</a:t>
            </a:r>
            <a:r>
              <a:rPr lang="en-US" sz="2800" dirty="0"/>
              <a:t> </a:t>
            </a:r>
            <a:r>
              <a:rPr lang="en-US" sz="2800" dirty="0" err="1"/>
              <a:t>tên</a:t>
            </a:r>
            <a:r>
              <a:rPr lang="en-US" sz="2800" dirty="0"/>
              <a:t> </a:t>
            </a:r>
            <a:r>
              <a:rPr lang="en-US" sz="2800" dirty="0" err="1"/>
              <a:t>riêng</a:t>
            </a:r>
            <a:r>
              <a:rPr lang="en-US" sz="2800" dirty="0"/>
              <a:t> (</a:t>
            </a:r>
            <a:r>
              <a:rPr lang="en-US" sz="2800" dirty="0" err="1"/>
              <a:t>tên</a:t>
            </a:r>
            <a:r>
              <a:rPr lang="en-US" sz="2800" dirty="0"/>
              <a:t> </a:t>
            </a:r>
            <a:r>
              <a:rPr lang="en-US" sz="2800" dirty="0" err="1"/>
              <a:t>người</a:t>
            </a:r>
            <a:r>
              <a:rPr lang="en-US" sz="2800" dirty="0"/>
              <a:t>, </a:t>
            </a:r>
            <a:r>
              <a:rPr lang="en-US" sz="2800" dirty="0" err="1"/>
              <a:t>địa</a:t>
            </a:r>
            <a:r>
              <a:rPr lang="en-US" sz="2800" dirty="0"/>
              <a:t> </a:t>
            </a:r>
            <a:r>
              <a:rPr lang="en-US" sz="2800" dirty="0" err="1"/>
              <a:t>danh</a:t>
            </a:r>
            <a:r>
              <a:rPr lang="en-US" sz="2800" dirty="0"/>
              <a:t>, </a:t>
            </a:r>
            <a:r>
              <a:rPr lang="en-US" sz="2800" dirty="0" err="1"/>
              <a:t>tổ</a:t>
            </a:r>
            <a:r>
              <a:rPr lang="en-US" sz="2800" dirty="0"/>
              <a:t> </a:t>
            </a:r>
            <a:r>
              <a:rPr lang="en-US" sz="2800" dirty="0" err="1"/>
              <a:t>chức</a:t>
            </a:r>
            <a:r>
              <a:rPr lang="en-US" sz="2800" dirty="0"/>
              <a:t> </a:t>
            </a:r>
            <a:r>
              <a:rPr lang="en-US" sz="2800" dirty="0" err="1"/>
              <a:t>cơ</a:t>
            </a:r>
            <a:r>
              <a:rPr lang="en-US" sz="2800" dirty="0"/>
              <a:t> </a:t>
            </a:r>
            <a:r>
              <a:rPr lang="en-US" sz="2800" dirty="0" err="1"/>
              <a:t>quan</a:t>
            </a:r>
            <a:r>
              <a:rPr lang="en-US" sz="2800" dirty="0"/>
              <a:t>)</a:t>
            </a:r>
          </a:p>
          <a:p>
            <a:pPr>
              <a:buFontTx/>
              <a:buChar char="-"/>
            </a:pPr>
            <a:r>
              <a:rPr lang="en-US" sz="2800" dirty="0"/>
              <a:t> </a:t>
            </a:r>
            <a:r>
              <a:rPr lang="en-US" sz="2800" dirty="0" err="1"/>
              <a:t>Viết</a:t>
            </a:r>
            <a:r>
              <a:rPr lang="en-US" sz="2800" dirty="0"/>
              <a:t> </a:t>
            </a:r>
            <a:r>
              <a:rPr lang="en-US" sz="2800" dirty="0" err="1"/>
              <a:t>hoa</a:t>
            </a:r>
            <a:r>
              <a:rPr lang="en-US" sz="2800" dirty="0"/>
              <a:t> </a:t>
            </a:r>
            <a:r>
              <a:rPr lang="en-US" sz="2800" dirty="0" err="1"/>
              <a:t>tu</a:t>
            </a:r>
            <a:r>
              <a:rPr lang="en-US" sz="2800" dirty="0"/>
              <a:t> </a:t>
            </a:r>
            <a:r>
              <a:rPr lang="en-US" sz="2800" dirty="0" err="1"/>
              <a:t>từ</a:t>
            </a:r>
            <a:endParaRPr lang="en-US" sz="2800" dirty="0"/>
          </a:p>
          <a:p>
            <a:pPr>
              <a:buFont typeface="Wingdings" pitchFamily="2" charset="2"/>
              <a:buChar char="ü"/>
            </a:pPr>
            <a:r>
              <a:rPr lang="en-US" sz="2800" dirty="0" err="1"/>
              <a:t>Quy</a:t>
            </a:r>
            <a:r>
              <a:rPr lang="en-US" sz="2800" dirty="0"/>
              <a:t> </a:t>
            </a:r>
            <a:r>
              <a:rPr lang="en-US" sz="2800" dirty="0" err="1"/>
              <a:t>tắc</a:t>
            </a:r>
            <a:r>
              <a:rPr lang="en-US" sz="2800" dirty="0"/>
              <a:t> </a:t>
            </a:r>
            <a:r>
              <a:rPr lang="en-US" sz="2800" dirty="0" err="1"/>
              <a:t>dùng</a:t>
            </a:r>
            <a:r>
              <a:rPr lang="en-US" sz="2800" dirty="0"/>
              <a:t> </a:t>
            </a:r>
            <a:r>
              <a:rPr lang="en-US" sz="2800" dirty="0" err="1"/>
              <a:t>dấu</a:t>
            </a:r>
            <a:r>
              <a:rPr lang="en-US" sz="2800" dirty="0"/>
              <a:t> </a:t>
            </a:r>
            <a:r>
              <a:rPr lang="en-US" sz="2800" dirty="0" err="1"/>
              <a:t>câu</a:t>
            </a:r>
            <a:r>
              <a:rPr lang="en-US" sz="2800" dirty="0"/>
              <a:t>: 10 </a:t>
            </a:r>
            <a:r>
              <a:rPr lang="en-US" sz="2800" dirty="0" err="1"/>
              <a:t>dấu</a:t>
            </a:r>
            <a:endParaRPr lang="en-US" sz="2800" dirty="0"/>
          </a:p>
          <a:p>
            <a:pPr>
              <a:buFontTx/>
              <a:buChar char="-"/>
            </a:pPr>
            <a:r>
              <a:rPr lang="en-US" sz="2800" dirty="0" err="1"/>
              <a:t>Dấu</a:t>
            </a:r>
            <a:r>
              <a:rPr lang="en-US" sz="2800" dirty="0"/>
              <a:t> </a:t>
            </a:r>
            <a:r>
              <a:rPr lang="en-US" sz="2800" dirty="0" err="1"/>
              <a:t>chấm</a:t>
            </a:r>
            <a:r>
              <a:rPr lang="en-US" sz="2800" dirty="0"/>
              <a:t> (.)</a:t>
            </a:r>
          </a:p>
          <a:p>
            <a:pPr>
              <a:buFontTx/>
              <a:buChar char="-"/>
            </a:pPr>
            <a:r>
              <a:rPr lang="en-US" sz="2800" dirty="0" err="1"/>
              <a:t>Dấu</a:t>
            </a:r>
            <a:r>
              <a:rPr lang="en-US" sz="2800" dirty="0"/>
              <a:t> </a:t>
            </a:r>
            <a:r>
              <a:rPr lang="en-US" sz="2800" dirty="0" err="1"/>
              <a:t>hỏi</a:t>
            </a:r>
            <a:r>
              <a:rPr lang="en-US" sz="2800" dirty="0"/>
              <a:t> (?)</a:t>
            </a:r>
          </a:p>
          <a:p>
            <a:pPr>
              <a:buFontTx/>
              <a:buChar char="-"/>
            </a:pPr>
            <a:r>
              <a:rPr lang="en-US" sz="2800" dirty="0" err="1"/>
              <a:t>Dấu</a:t>
            </a:r>
            <a:r>
              <a:rPr lang="en-US" sz="2800" dirty="0"/>
              <a:t> </a:t>
            </a:r>
            <a:r>
              <a:rPr lang="en-US" sz="2800" dirty="0" err="1"/>
              <a:t>chấm</a:t>
            </a:r>
            <a:r>
              <a:rPr lang="en-US" sz="2800" dirty="0"/>
              <a:t> than (!)</a:t>
            </a:r>
          </a:p>
          <a:p>
            <a:pPr>
              <a:buFontTx/>
              <a:buChar char="-"/>
            </a:pPr>
            <a:r>
              <a:rPr lang="en-US" sz="2800" dirty="0" err="1"/>
              <a:t>Dấu</a:t>
            </a:r>
            <a:r>
              <a:rPr lang="en-US" sz="2800" dirty="0"/>
              <a:t> </a:t>
            </a:r>
            <a:r>
              <a:rPr lang="en-US" sz="2800" dirty="0" err="1"/>
              <a:t>chấm</a:t>
            </a:r>
            <a:r>
              <a:rPr lang="en-US" sz="2800" dirty="0"/>
              <a:t> </a:t>
            </a:r>
            <a:r>
              <a:rPr lang="en-US" sz="2800" dirty="0" err="1"/>
              <a:t>lửng</a:t>
            </a:r>
            <a:r>
              <a:rPr lang="en-US" sz="2800" dirty="0"/>
              <a:t> (…)</a:t>
            </a:r>
          </a:p>
          <a:p>
            <a:pPr>
              <a:buFontTx/>
              <a:buChar char="-"/>
            </a:pPr>
            <a:r>
              <a:rPr lang="en-US" sz="2800" dirty="0" err="1"/>
              <a:t>Dấu</a:t>
            </a:r>
            <a:r>
              <a:rPr lang="en-US" sz="2800" dirty="0"/>
              <a:t> </a:t>
            </a:r>
            <a:r>
              <a:rPr lang="en-US" sz="2800" dirty="0" err="1"/>
              <a:t>phẩy</a:t>
            </a:r>
            <a:r>
              <a:rPr lang="en-US" sz="2800" dirty="0"/>
              <a:t> (,)</a:t>
            </a:r>
          </a:p>
          <a:p>
            <a:pPr>
              <a:buFontTx/>
              <a:buChar char="-"/>
            </a:pPr>
            <a:r>
              <a:rPr lang="en-US" sz="2800" dirty="0" err="1"/>
              <a:t>Dấu</a:t>
            </a:r>
            <a:r>
              <a:rPr lang="en-US" sz="2800" dirty="0"/>
              <a:t> </a:t>
            </a:r>
            <a:r>
              <a:rPr lang="en-US" sz="2800" dirty="0" err="1"/>
              <a:t>ngang</a:t>
            </a:r>
            <a:r>
              <a:rPr lang="en-US" sz="2800" dirty="0"/>
              <a:t> </a:t>
            </a:r>
            <a:r>
              <a:rPr lang="en-US" sz="2800" dirty="0" err="1"/>
              <a:t>nối</a:t>
            </a:r>
            <a:r>
              <a:rPr lang="en-US" sz="2800" dirty="0"/>
              <a:t> (-)</a:t>
            </a:r>
          </a:p>
          <a:p>
            <a:pPr>
              <a:buFontTx/>
              <a:buChar char="-"/>
            </a:pPr>
            <a:r>
              <a:rPr lang="en-US" sz="2800" dirty="0" err="1"/>
              <a:t>Dấu</a:t>
            </a:r>
            <a:r>
              <a:rPr lang="en-US" sz="2800" dirty="0"/>
              <a:t> </a:t>
            </a:r>
            <a:r>
              <a:rPr lang="en-US" sz="2800" dirty="0" err="1"/>
              <a:t>hai</a:t>
            </a:r>
            <a:r>
              <a:rPr lang="en-US" sz="2800" dirty="0"/>
              <a:t> </a:t>
            </a:r>
            <a:r>
              <a:rPr lang="en-US" sz="2800" dirty="0" err="1"/>
              <a:t>chấm</a:t>
            </a:r>
            <a:r>
              <a:rPr lang="en-US" sz="2800" dirty="0"/>
              <a:t> (:)</a:t>
            </a:r>
          </a:p>
          <a:p>
            <a:pPr>
              <a:buFontTx/>
              <a:buChar char="-"/>
            </a:pPr>
            <a:r>
              <a:rPr lang="en-US" sz="2800" dirty="0" err="1"/>
              <a:t>Dấu</a:t>
            </a:r>
            <a:r>
              <a:rPr lang="en-US" sz="2800" dirty="0"/>
              <a:t> </a:t>
            </a:r>
            <a:r>
              <a:rPr lang="en-US" sz="2800" dirty="0" err="1"/>
              <a:t>chẩm</a:t>
            </a:r>
            <a:r>
              <a:rPr lang="en-US" sz="2800" dirty="0"/>
              <a:t> </a:t>
            </a:r>
            <a:r>
              <a:rPr lang="en-US" sz="2800" dirty="0" err="1"/>
              <a:t>phẩy</a:t>
            </a:r>
            <a:r>
              <a:rPr lang="en-US" sz="2800" dirty="0"/>
              <a:t> (;)</a:t>
            </a:r>
          </a:p>
          <a:p>
            <a:pPr>
              <a:buFontTx/>
              <a:buChar char="-"/>
            </a:pPr>
            <a:r>
              <a:rPr lang="en-US" sz="2800" dirty="0" err="1"/>
              <a:t>Dấu</a:t>
            </a:r>
            <a:r>
              <a:rPr lang="en-US" sz="2800" dirty="0"/>
              <a:t> </a:t>
            </a:r>
            <a:r>
              <a:rPr lang="en-US" sz="2800" dirty="0" err="1"/>
              <a:t>móc</a:t>
            </a:r>
            <a:r>
              <a:rPr lang="en-US" sz="2800" dirty="0"/>
              <a:t> </a:t>
            </a:r>
            <a:r>
              <a:rPr lang="en-US" sz="2800" dirty="0" err="1"/>
              <a:t>đơn</a:t>
            </a:r>
            <a:r>
              <a:rPr lang="en-US" sz="2800" dirty="0"/>
              <a:t> (  )</a:t>
            </a:r>
          </a:p>
          <a:p>
            <a:pPr>
              <a:buFontTx/>
              <a:buChar char="-"/>
            </a:pPr>
            <a:r>
              <a:rPr lang="en-US" sz="2800" dirty="0" err="1"/>
              <a:t>Dấu</a:t>
            </a:r>
            <a:r>
              <a:rPr lang="en-US" sz="2800" dirty="0"/>
              <a:t> </a:t>
            </a:r>
            <a:r>
              <a:rPr lang="en-US" sz="2800" dirty="0" err="1"/>
              <a:t>móc</a:t>
            </a:r>
            <a:r>
              <a:rPr lang="en-US" sz="2800" dirty="0"/>
              <a:t> </a:t>
            </a:r>
            <a:r>
              <a:rPr lang="en-US" sz="2800" dirty="0" err="1"/>
              <a:t>kép</a:t>
            </a:r>
            <a:r>
              <a:rPr lang="en-US" sz="2800" dirty="0"/>
              <a:t> “     ’’</a:t>
            </a:r>
          </a:p>
          <a:p>
            <a:pPr>
              <a:buFontTx/>
              <a:buChar char="-"/>
            </a:pPr>
            <a:endParaRPr lang="en-US" sz="2800" dirty="0"/>
          </a:p>
          <a:p>
            <a:pPr>
              <a:buFontTx/>
              <a:buChar char="-"/>
            </a:pPr>
            <a:endParaRPr lang="en-US" sz="2800" dirty="0"/>
          </a:p>
          <a:p>
            <a:pPr marL="0" indent="0">
              <a:buNone/>
            </a:pPr>
            <a:endParaRPr lang="en-US" dirty="0"/>
          </a:p>
        </p:txBody>
      </p:sp>
    </p:spTree>
    <p:extLst>
      <p:ext uri="{BB962C8B-B14F-4D97-AF65-F5344CB8AC3E}">
        <p14:creationId xmlns:p14="http://schemas.microsoft.com/office/powerpoint/2010/main" val="16355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p:txBody>
          <a:bodyPr>
            <a:normAutofit/>
          </a:bodyPr>
          <a:lstStyle/>
          <a:p>
            <a:pPr marL="0" indent="0">
              <a:buNone/>
            </a:pPr>
            <a:r>
              <a:rPr lang="en-US" sz="2600" b="1" dirty="0"/>
              <a:t>4.3. </a:t>
            </a:r>
            <a:r>
              <a:rPr lang="en-US" sz="2600" b="1" dirty="0" err="1"/>
              <a:t>Ngữ</a:t>
            </a:r>
            <a:r>
              <a:rPr lang="en-US" sz="2600" b="1" dirty="0"/>
              <a:t> </a:t>
            </a:r>
            <a:r>
              <a:rPr lang="en-US" sz="2600" b="1" dirty="0" err="1"/>
              <a:t>điệu</a:t>
            </a:r>
            <a:r>
              <a:rPr lang="en-US" sz="2600" b="1" dirty="0"/>
              <a:t> </a:t>
            </a:r>
            <a:r>
              <a:rPr lang="en-US" sz="2600" b="1" dirty="0" err="1"/>
              <a:t>trong</a:t>
            </a:r>
            <a:r>
              <a:rPr lang="en-US" sz="2600" b="1" dirty="0"/>
              <a:t> </a:t>
            </a:r>
            <a:r>
              <a:rPr lang="en-US" sz="2600" b="1" dirty="0" err="1"/>
              <a:t>tiếng</a:t>
            </a:r>
            <a:r>
              <a:rPr lang="en-US" sz="2600" b="1" dirty="0"/>
              <a:t> </a:t>
            </a:r>
            <a:r>
              <a:rPr lang="en-US" sz="2600" b="1" dirty="0" err="1"/>
              <a:t>Việt</a:t>
            </a:r>
            <a:endParaRPr lang="en-US" sz="2600" b="1" dirty="0"/>
          </a:p>
          <a:p>
            <a:pPr>
              <a:buFont typeface="Wingdings" pitchFamily="2" charset="2"/>
              <a:buChar char="§"/>
            </a:pPr>
            <a:r>
              <a:rPr lang="en-US" sz="2600" dirty="0" err="1"/>
              <a:t>Khái</a:t>
            </a:r>
            <a:r>
              <a:rPr lang="en-US" sz="2600" dirty="0"/>
              <a:t> </a:t>
            </a:r>
            <a:r>
              <a:rPr lang="en-US" sz="2600" dirty="0" err="1"/>
              <a:t>niệm</a:t>
            </a:r>
            <a:endParaRPr lang="en-US" sz="2600" dirty="0"/>
          </a:p>
          <a:p>
            <a:pPr marL="0" indent="0">
              <a:buNone/>
            </a:pPr>
            <a:r>
              <a:rPr lang="en-US" sz="2600" dirty="0" err="1"/>
              <a:t>Tổng</a:t>
            </a:r>
            <a:r>
              <a:rPr lang="en-US" sz="2600" dirty="0"/>
              <a:t> </a:t>
            </a:r>
            <a:r>
              <a:rPr lang="en-US" sz="2600" dirty="0" err="1"/>
              <a:t>hòa</a:t>
            </a:r>
            <a:r>
              <a:rPr lang="en-US" sz="2600" dirty="0"/>
              <a:t> </a:t>
            </a:r>
            <a:r>
              <a:rPr lang="en-US" sz="2600" dirty="0" err="1"/>
              <a:t>diễn</a:t>
            </a:r>
            <a:r>
              <a:rPr lang="en-US" sz="2600" dirty="0"/>
              <a:t> </a:t>
            </a:r>
            <a:r>
              <a:rPr lang="en-US" sz="2600" dirty="0" err="1"/>
              <a:t>biến</a:t>
            </a:r>
            <a:r>
              <a:rPr lang="en-US" sz="2600" dirty="0"/>
              <a:t> </a:t>
            </a:r>
            <a:r>
              <a:rPr lang="en-US" sz="2600" dirty="0" err="1"/>
              <a:t>bao</a:t>
            </a:r>
            <a:r>
              <a:rPr lang="en-US" sz="2600" dirty="0"/>
              <a:t> </a:t>
            </a:r>
            <a:r>
              <a:rPr lang="en-US" sz="2600" dirty="0" err="1"/>
              <a:t>gồm</a:t>
            </a:r>
            <a:r>
              <a:rPr lang="en-US" sz="2600" dirty="0"/>
              <a:t>: </a:t>
            </a:r>
            <a:r>
              <a:rPr lang="en-US" sz="2600" dirty="0" err="1"/>
              <a:t>độ</a:t>
            </a:r>
            <a:r>
              <a:rPr lang="en-US" sz="2600" dirty="0"/>
              <a:t> </a:t>
            </a:r>
            <a:r>
              <a:rPr lang="en-US" sz="2600" dirty="0" err="1"/>
              <a:t>cao</a:t>
            </a:r>
            <a:r>
              <a:rPr lang="en-US" sz="2600" dirty="0"/>
              <a:t>, </a:t>
            </a:r>
            <a:r>
              <a:rPr lang="en-US" sz="2600" dirty="0" err="1"/>
              <a:t>độ</a:t>
            </a:r>
            <a:r>
              <a:rPr lang="en-US" sz="2600" dirty="0"/>
              <a:t> </a:t>
            </a:r>
            <a:r>
              <a:rPr lang="en-US" sz="2600" dirty="0" err="1"/>
              <a:t>dài</a:t>
            </a:r>
            <a:r>
              <a:rPr lang="en-US" sz="2600" dirty="0"/>
              <a:t>, </a:t>
            </a:r>
            <a:r>
              <a:rPr lang="en-US" sz="2600" dirty="0" err="1"/>
              <a:t>độ</a:t>
            </a:r>
            <a:r>
              <a:rPr lang="en-US" sz="2600" dirty="0"/>
              <a:t> </a:t>
            </a:r>
            <a:r>
              <a:rPr lang="en-US" sz="2600" dirty="0" err="1"/>
              <a:t>mạnh</a:t>
            </a:r>
            <a:r>
              <a:rPr lang="en-US" sz="2600" dirty="0"/>
              <a:t> </a:t>
            </a:r>
            <a:r>
              <a:rPr lang="en-US" sz="2600" dirty="0" err="1"/>
              <a:t>trong</a:t>
            </a:r>
            <a:r>
              <a:rPr lang="en-US" sz="2600" dirty="0"/>
              <a:t> </a:t>
            </a:r>
            <a:r>
              <a:rPr lang="en-US" sz="2600" dirty="0" err="1"/>
              <a:t>một</a:t>
            </a:r>
            <a:r>
              <a:rPr lang="en-US" sz="2600" dirty="0"/>
              <a:t> </a:t>
            </a:r>
            <a:r>
              <a:rPr lang="en-US" sz="2600" dirty="0" err="1"/>
              <a:t>câu</a:t>
            </a:r>
            <a:r>
              <a:rPr lang="en-US" sz="2600" dirty="0"/>
              <a:t> </a:t>
            </a:r>
            <a:r>
              <a:rPr lang="en-US" sz="2600" dirty="0" err="1"/>
              <a:t>nói</a:t>
            </a:r>
            <a:r>
              <a:rPr lang="en-US" sz="2600" dirty="0"/>
              <a:t>.</a:t>
            </a:r>
          </a:p>
          <a:p>
            <a:pPr>
              <a:buFont typeface="Wingdings" pitchFamily="2" charset="2"/>
              <a:buChar char="§"/>
            </a:pPr>
            <a:r>
              <a:rPr lang="en-US" sz="2600" dirty="0" err="1"/>
              <a:t>Vai</a:t>
            </a:r>
            <a:r>
              <a:rPr lang="en-US" sz="2600" dirty="0"/>
              <a:t> </a:t>
            </a:r>
            <a:r>
              <a:rPr lang="en-US" sz="2600" dirty="0" err="1"/>
              <a:t>trò</a:t>
            </a:r>
            <a:r>
              <a:rPr lang="en-US" sz="2600" dirty="0"/>
              <a:t> </a:t>
            </a:r>
            <a:r>
              <a:rPr lang="en-US" sz="2600" dirty="0" err="1"/>
              <a:t>của</a:t>
            </a:r>
            <a:r>
              <a:rPr lang="en-US" sz="2600" dirty="0"/>
              <a:t> </a:t>
            </a:r>
            <a:r>
              <a:rPr lang="en-US" sz="2600" dirty="0" err="1"/>
              <a:t>ngữ</a:t>
            </a:r>
            <a:r>
              <a:rPr lang="en-US" sz="2600" dirty="0"/>
              <a:t> </a:t>
            </a:r>
            <a:r>
              <a:rPr lang="en-US" sz="2600" dirty="0" err="1"/>
              <a:t>điệu</a:t>
            </a:r>
            <a:endParaRPr lang="en-US" sz="2600" dirty="0"/>
          </a:p>
          <a:p>
            <a:pPr marL="0" indent="0">
              <a:buNone/>
            </a:pPr>
            <a:r>
              <a:rPr lang="en-US" sz="2600" dirty="0" err="1"/>
              <a:t>Thể</a:t>
            </a:r>
            <a:r>
              <a:rPr lang="en-US" sz="2600" dirty="0"/>
              <a:t> </a:t>
            </a:r>
            <a:r>
              <a:rPr lang="en-US" sz="2600" dirty="0" err="1"/>
              <a:t>hiện</a:t>
            </a:r>
            <a:r>
              <a:rPr lang="en-US" sz="2600" dirty="0"/>
              <a:t> </a:t>
            </a:r>
            <a:r>
              <a:rPr lang="en-US" sz="2600" dirty="0" err="1"/>
              <a:t>và</a:t>
            </a:r>
            <a:r>
              <a:rPr lang="en-US" sz="2600" dirty="0"/>
              <a:t> </a:t>
            </a:r>
            <a:r>
              <a:rPr lang="en-US" sz="2600" dirty="0" err="1"/>
              <a:t>phân</a:t>
            </a:r>
            <a:r>
              <a:rPr lang="en-US" sz="2600" dirty="0"/>
              <a:t> </a:t>
            </a:r>
            <a:r>
              <a:rPr lang="en-US" sz="2600" dirty="0" err="1"/>
              <a:t>biệt</a:t>
            </a:r>
            <a:r>
              <a:rPr lang="en-US" sz="2600" dirty="0"/>
              <a:t> ý </a:t>
            </a:r>
            <a:r>
              <a:rPr lang="en-US" sz="2600" dirty="0" err="1"/>
              <a:t>nghĩa</a:t>
            </a:r>
            <a:r>
              <a:rPr lang="en-US" sz="2600" dirty="0"/>
              <a:t> </a:t>
            </a:r>
            <a:r>
              <a:rPr lang="en-US" sz="2600" dirty="0" err="1"/>
              <a:t>của</a:t>
            </a:r>
            <a:r>
              <a:rPr lang="en-US" sz="2600" dirty="0"/>
              <a:t> </a:t>
            </a:r>
            <a:r>
              <a:rPr lang="en-US" sz="2600" dirty="0" err="1"/>
              <a:t>câu</a:t>
            </a:r>
            <a:r>
              <a:rPr lang="en-US" sz="2600" dirty="0"/>
              <a:t> </a:t>
            </a:r>
            <a:r>
              <a:rPr lang="en-US" sz="2600" dirty="0" err="1"/>
              <a:t>nói</a:t>
            </a:r>
            <a:endParaRPr lang="en-US" sz="2600" dirty="0"/>
          </a:p>
        </p:txBody>
      </p:sp>
    </p:spTree>
    <p:extLst>
      <p:ext uri="{BB962C8B-B14F-4D97-AF65-F5344CB8AC3E}">
        <p14:creationId xmlns:p14="http://schemas.microsoft.com/office/powerpoint/2010/main" val="10279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b="1" dirty="0">
                <a:solidFill>
                  <a:srgbClr val="C00000"/>
                </a:solidFill>
              </a:rPr>
            </a:br>
            <a:r>
              <a:rPr lang="nl-NL" sz="3700" b="1" dirty="0">
                <a:solidFill>
                  <a:srgbClr val="C00000"/>
                </a:solidFill>
              </a:rPr>
              <a:t>Bài 1. Ngữ âm và ngữ âm học</a:t>
            </a:r>
            <a:br>
              <a:rPr lang="nl-NL" b="1" dirty="0">
                <a:solidFill>
                  <a:srgbClr val="C00000"/>
                </a:solidFill>
              </a:rPr>
            </a:br>
            <a:endParaRPr lang="en-US" dirty="0"/>
          </a:p>
        </p:txBody>
      </p:sp>
      <p:sp>
        <p:nvSpPr>
          <p:cNvPr id="3" name="Content Placeholder 2"/>
          <p:cNvSpPr>
            <a:spLocks noGrp="1"/>
          </p:cNvSpPr>
          <p:nvPr>
            <p:ph idx="1"/>
          </p:nvPr>
        </p:nvSpPr>
        <p:spPr/>
        <p:txBody>
          <a:bodyPr>
            <a:normAutofit/>
          </a:bodyPr>
          <a:lstStyle/>
          <a:p>
            <a:pPr marL="0" indent="0">
              <a:buNone/>
            </a:pPr>
            <a:r>
              <a:rPr lang="nl-NL" b="1" i="1"/>
              <a:t>1.2.Vai </a:t>
            </a:r>
            <a:r>
              <a:rPr lang="nl-NL" b="1" i="1" dirty="0"/>
              <a:t>trò của ngữ âm</a:t>
            </a:r>
          </a:p>
          <a:p>
            <a:pPr marL="0" indent="0">
              <a:buNone/>
            </a:pPr>
            <a:r>
              <a:rPr lang="nl-NL" i="1" dirty="0"/>
              <a:t>Vai trò? Ưu, hạn chế của việc giao tiếp bằng ngữ âm?</a:t>
            </a:r>
            <a:endParaRPr lang="en-US" i="1" dirty="0"/>
          </a:p>
          <a:p>
            <a:pPr>
              <a:buFont typeface="Wingdings" pitchFamily="2" charset="2"/>
              <a:buChar char="ü"/>
            </a:pPr>
            <a:r>
              <a:rPr lang="nl-NL" i="1" dirty="0"/>
              <a:t>Đối với ngôn ngữ</a:t>
            </a:r>
          </a:p>
          <a:p>
            <a:pPr>
              <a:buFont typeface="Wingdings" pitchFamily="2" charset="2"/>
              <a:buChar char="ü"/>
            </a:pPr>
            <a:r>
              <a:rPr lang="nl-NL" i="1" dirty="0"/>
              <a:t>Đối với nhà trường</a:t>
            </a:r>
          </a:p>
        </p:txBody>
      </p:sp>
    </p:spTree>
    <p:extLst>
      <p:ext uri="{BB962C8B-B14F-4D97-AF65-F5344CB8AC3E}">
        <p14:creationId xmlns:p14="http://schemas.microsoft.com/office/powerpoint/2010/main" val="375115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1">
            <a:schemeClr val="accent1"/>
          </a:lnRef>
          <a:fillRef idx="2">
            <a:schemeClr val="accent1"/>
          </a:fillRef>
          <a:effectRef idx="1">
            <a:schemeClr val="accent1"/>
          </a:effectRef>
          <a:fontRef idx="minor">
            <a:schemeClr val="dk1"/>
          </a:fontRef>
        </p:style>
        <p:txBody>
          <a:bodyPr>
            <a:no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a:xfrm>
            <a:off x="457200" y="1447800"/>
            <a:ext cx="8229600" cy="4678363"/>
          </a:xfrm>
        </p:spPr>
        <p:txBody>
          <a:bodyPr>
            <a:normAutofit fontScale="85000" lnSpcReduction="20000"/>
          </a:bodyPr>
          <a:lstStyle/>
          <a:p>
            <a:pPr>
              <a:buFont typeface="Wingdings" pitchFamily="2" charset="2"/>
              <a:buChar char="§"/>
            </a:pPr>
            <a:r>
              <a:rPr lang="en-US" sz="2600" b="1" i="1" dirty="0" err="1"/>
              <a:t>Các</a:t>
            </a:r>
            <a:r>
              <a:rPr lang="en-US" sz="2600" b="1" i="1" dirty="0"/>
              <a:t> </a:t>
            </a:r>
            <a:r>
              <a:rPr lang="en-US" sz="2600" b="1" i="1" dirty="0" err="1"/>
              <a:t>yếu</a:t>
            </a:r>
            <a:r>
              <a:rPr lang="en-US" sz="2600" b="1" i="1" dirty="0"/>
              <a:t> </a:t>
            </a:r>
            <a:r>
              <a:rPr lang="en-US" sz="2600" b="1" i="1" dirty="0" err="1"/>
              <a:t>tố</a:t>
            </a:r>
            <a:r>
              <a:rPr lang="en-US" sz="2600" b="1" i="1" dirty="0"/>
              <a:t> </a:t>
            </a:r>
            <a:r>
              <a:rPr lang="en-US" sz="2600" b="1" i="1" dirty="0" err="1"/>
              <a:t>của</a:t>
            </a:r>
            <a:r>
              <a:rPr lang="en-US" sz="2600" b="1" i="1" dirty="0"/>
              <a:t> </a:t>
            </a:r>
            <a:r>
              <a:rPr lang="en-US" sz="2600" b="1" i="1" dirty="0" err="1"/>
              <a:t>ngữ</a:t>
            </a:r>
            <a:r>
              <a:rPr lang="en-US" sz="2600" b="1" i="1" dirty="0"/>
              <a:t> </a:t>
            </a:r>
            <a:r>
              <a:rPr lang="en-US" sz="2600" b="1" i="1" dirty="0" err="1"/>
              <a:t>điệu</a:t>
            </a:r>
            <a:r>
              <a:rPr lang="en-US" sz="2600" b="1" i="1" dirty="0"/>
              <a:t> </a:t>
            </a:r>
            <a:r>
              <a:rPr lang="en-US" sz="2600" b="1" i="1" dirty="0" err="1"/>
              <a:t>và</a:t>
            </a:r>
            <a:r>
              <a:rPr lang="en-US" sz="2600" b="1" i="1" dirty="0"/>
              <a:t> </a:t>
            </a:r>
            <a:r>
              <a:rPr lang="en-US" sz="2600" b="1" i="1" dirty="0" err="1"/>
              <a:t>chức</a:t>
            </a:r>
            <a:r>
              <a:rPr lang="en-US" sz="2600" b="1" i="1" dirty="0"/>
              <a:t> </a:t>
            </a:r>
            <a:r>
              <a:rPr lang="en-US" sz="2600" b="1" i="1" dirty="0" err="1"/>
              <a:t>năng</a:t>
            </a:r>
            <a:r>
              <a:rPr lang="en-US" sz="2600" b="1" i="1" dirty="0"/>
              <a:t> </a:t>
            </a:r>
            <a:r>
              <a:rPr lang="en-US" sz="2600" b="1" i="1" dirty="0" err="1"/>
              <a:t>của</a:t>
            </a:r>
            <a:r>
              <a:rPr lang="en-US" sz="2600" b="1" i="1" dirty="0"/>
              <a:t> </a:t>
            </a:r>
            <a:r>
              <a:rPr lang="en-US" sz="2600" b="1" i="1" dirty="0" err="1"/>
              <a:t>chúng</a:t>
            </a:r>
            <a:endParaRPr lang="en-US" sz="2600" b="1" i="1" dirty="0"/>
          </a:p>
          <a:p>
            <a:pPr>
              <a:buFontTx/>
              <a:buChar char="-"/>
            </a:pPr>
            <a:r>
              <a:rPr lang="en-US" sz="2600" dirty="0" err="1"/>
              <a:t>Độ</a:t>
            </a:r>
            <a:r>
              <a:rPr lang="en-US" sz="2600" dirty="0"/>
              <a:t> </a:t>
            </a:r>
            <a:r>
              <a:rPr lang="en-US" sz="2600" dirty="0" err="1"/>
              <a:t>cao</a:t>
            </a:r>
            <a:r>
              <a:rPr lang="en-US" sz="2600" dirty="0"/>
              <a:t> </a:t>
            </a:r>
            <a:r>
              <a:rPr lang="en-US" sz="2600" dirty="0" err="1"/>
              <a:t>và</a:t>
            </a:r>
            <a:r>
              <a:rPr lang="en-US" sz="2600" dirty="0"/>
              <a:t> </a:t>
            </a:r>
            <a:r>
              <a:rPr lang="en-US" sz="2600" dirty="0" err="1"/>
              <a:t>sự</a:t>
            </a:r>
            <a:r>
              <a:rPr lang="en-US" sz="2600" dirty="0"/>
              <a:t> </a:t>
            </a:r>
            <a:r>
              <a:rPr lang="en-US" sz="2600" dirty="0" err="1"/>
              <a:t>lên</a:t>
            </a:r>
            <a:r>
              <a:rPr lang="en-US" sz="2600" dirty="0"/>
              <a:t> </a:t>
            </a:r>
            <a:r>
              <a:rPr lang="en-US" sz="2600" dirty="0" err="1"/>
              <a:t>xuống</a:t>
            </a:r>
            <a:r>
              <a:rPr lang="en-US" sz="2600" dirty="0"/>
              <a:t> </a:t>
            </a:r>
            <a:r>
              <a:rPr lang="en-US" sz="2600" dirty="0" err="1"/>
              <a:t>giọng</a:t>
            </a:r>
            <a:endParaRPr lang="en-US" sz="2600" dirty="0"/>
          </a:p>
          <a:p>
            <a:pPr>
              <a:buNone/>
            </a:pPr>
            <a:r>
              <a:rPr lang="en-US" sz="2600" dirty="0"/>
              <a:t>	 + </a:t>
            </a:r>
            <a:r>
              <a:rPr lang="en-US" sz="2600" dirty="0" err="1"/>
              <a:t>Thê</a:t>
            </a:r>
            <a:r>
              <a:rPr lang="en-US" sz="2600" dirty="0"/>
              <a:t>̉ </a:t>
            </a:r>
            <a:r>
              <a:rPr lang="en-US" sz="2600" dirty="0" err="1"/>
              <a:t>hiện</a:t>
            </a:r>
            <a:r>
              <a:rPr lang="en-US" sz="2600" dirty="0"/>
              <a:t> </a:t>
            </a:r>
            <a:r>
              <a:rPr lang="en-US" sz="2600" dirty="0" err="1"/>
              <a:t>các</a:t>
            </a:r>
            <a:r>
              <a:rPr lang="en-US" sz="2600" dirty="0"/>
              <a:t> </a:t>
            </a:r>
            <a:r>
              <a:rPr lang="en-US" sz="2600" dirty="0" err="1"/>
              <a:t>mục</a:t>
            </a:r>
            <a:r>
              <a:rPr lang="en-US" sz="2600" dirty="0"/>
              <a:t> </a:t>
            </a:r>
            <a:r>
              <a:rPr lang="en-US" sz="2600" dirty="0" err="1"/>
              <a:t>đích</a:t>
            </a:r>
            <a:r>
              <a:rPr lang="en-US" sz="2600" dirty="0"/>
              <a:t> </a:t>
            </a:r>
            <a:r>
              <a:rPr lang="en-US" sz="2600" dirty="0" err="1"/>
              <a:t>nói</a:t>
            </a:r>
            <a:r>
              <a:rPr lang="en-US" sz="2600" dirty="0"/>
              <a:t> </a:t>
            </a:r>
            <a:r>
              <a:rPr lang="en-US" sz="2600" dirty="0" err="1"/>
              <a:t>khác</a:t>
            </a:r>
            <a:r>
              <a:rPr lang="en-US" sz="2600" dirty="0"/>
              <a:t> </a:t>
            </a:r>
            <a:r>
              <a:rPr lang="en-US" sz="2600" dirty="0" err="1"/>
              <a:t>nhau</a:t>
            </a:r>
            <a:r>
              <a:rPr lang="en-US" sz="2600" dirty="0"/>
              <a:t> (</a:t>
            </a:r>
            <a:r>
              <a:rPr lang="en-US" sz="2600" dirty="0" err="1"/>
              <a:t>phân</a:t>
            </a:r>
            <a:r>
              <a:rPr lang="en-US" sz="2600" dirty="0"/>
              <a:t> </a:t>
            </a:r>
            <a:r>
              <a:rPr lang="en-US" sz="2600" dirty="0" err="1"/>
              <a:t>biệt</a:t>
            </a:r>
            <a:r>
              <a:rPr lang="en-US" sz="2600" dirty="0"/>
              <a:t> </a:t>
            </a:r>
            <a:r>
              <a:rPr lang="en-US" sz="2600" dirty="0" err="1"/>
              <a:t>các</a:t>
            </a:r>
            <a:r>
              <a:rPr lang="en-US" sz="2600" dirty="0"/>
              <a:t> </a:t>
            </a:r>
            <a:r>
              <a:rPr lang="en-US" sz="2600" dirty="0" err="1"/>
              <a:t>kiểu</a:t>
            </a:r>
            <a:r>
              <a:rPr lang="en-US" sz="2600" dirty="0"/>
              <a:t> </a:t>
            </a:r>
            <a:r>
              <a:rPr lang="en-US" sz="2600" dirty="0" err="1"/>
              <a:t>câu</a:t>
            </a:r>
            <a:r>
              <a:rPr lang="en-US" sz="2600" dirty="0"/>
              <a:t> </a:t>
            </a:r>
            <a:r>
              <a:rPr lang="en-US" sz="2600" dirty="0" err="1"/>
              <a:t>phân</a:t>
            </a:r>
            <a:r>
              <a:rPr lang="en-US" sz="2600" dirty="0"/>
              <a:t> </a:t>
            </a:r>
            <a:r>
              <a:rPr lang="en-US" sz="2600" dirty="0" err="1"/>
              <a:t>loại</a:t>
            </a:r>
            <a:r>
              <a:rPr lang="en-US" sz="2600" dirty="0"/>
              <a:t> </a:t>
            </a:r>
            <a:r>
              <a:rPr lang="en-US" sz="2600" dirty="0" err="1"/>
              <a:t>theo</a:t>
            </a:r>
            <a:r>
              <a:rPr lang="en-US" sz="2600" dirty="0"/>
              <a:t> </a:t>
            </a:r>
            <a:r>
              <a:rPr lang="en-US" sz="2600" dirty="0" err="1"/>
              <a:t>mục</a:t>
            </a:r>
            <a:r>
              <a:rPr lang="en-US" sz="2600" dirty="0"/>
              <a:t> </a:t>
            </a:r>
            <a:r>
              <a:rPr lang="en-US" sz="2600" dirty="0" err="1"/>
              <a:t>đích</a:t>
            </a:r>
            <a:r>
              <a:rPr lang="en-US" sz="2600" dirty="0"/>
              <a:t> </a:t>
            </a:r>
            <a:r>
              <a:rPr lang="en-US" sz="2600" dirty="0" err="1"/>
              <a:t>nói</a:t>
            </a:r>
            <a:r>
              <a:rPr lang="en-US" sz="2600" dirty="0"/>
              <a:t>).</a:t>
            </a:r>
          </a:p>
          <a:p>
            <a:pPr>
              <a:buNone/>
            </a:pPr>
            <a:r>
              <a:rPr lang="en-US" sz="2600" dirty="0"/>
              <a:t>	+ </a:t>
            </a:r>
            <a:r>
              <a:rPr lang="en-US" sz="2600" dirty="0" err="1"/>
              <a:t>Thê</a:t>
            </a:r>
            <a:r>
              <a:rPr lang="en-US" sz="2600" dirty="0"/>
              <a:t>̉ </a:t>
            </a:r>
            <a:r>
              <a:rPr lang="en-US" sz="2600" dirty="0" err="1"/>
              <a:t>hiện</a:t>
            </a:r>
            <a:r>
              <a:rPr lang="en-US" sz="2600" dirty="0"/>
              <a:t> </a:t>
            </a:r>
            <a:r>
              <a:rPr lang="en-US" sz="2600" dirty="0" err="1"/>
              <a:t>sắc</a:t>
            </a:r>
            <a:r>
              <a:rPr lang="en-US" sz="2600" dirty="0"/>
              <a:t> </a:t>
            </a:r>
            <a:r>
              <a:rPr lang="en-US" sz="2600" dirty="0" err="1"/>
              <a:t>thái</a:t>
            </a:r>
            <a:r>
              <a:rPr lang="en-US" sz="2600" dirty="0"/>
              <a:t> </a:t>
            </a:r>
            <a:r>
              <a:rPr lang="en-US" sz="2600" dirty="0" err="1"/>
              <a:t>tình</a:t>
            </a:r>
            <a:r>
              <a:rPr lang="en-US" sz="2600" dirty="0"/>
              <a:t> </a:t>
            </a:r>
            <a:r>
              <a:rPr lang="en-US" sz="2600" dirty="0" err="1"/>
              <a:t>cảm</a:t>
            </a:r>
            <a:r>
              <a:rPr lang="en-US" sz="2600" dirty="0"/>
              <a:t> </a:t>
            </a:r>
            <a:r>
              <a:rPr lang="en-US" sz="2600" dirty="0" err="1"/>
              <a:t>khác</a:t>
            </a:r>
            <a:r>
              <a:rPr lang="en-US" sz="2600" dirty="0"/>
              <a:t> </a:t>
            </a:r>
            <a:r>
              <a:rPr lang="en-US" sz="2600" dirty="0" err="1"/>
              <a:t>nhau</a:t>
            </a:r>
            <a:endParaRPr lang="en-US" sz="2600" dirty="0"/>
          </a:p>
          <a:p>
            <a:pPr>
              <a:buFontTx/>
              <a:buChar char="-"/>
            </a:pPr>
            <a:r>
              <a:rPr lang="en-US" sz="2600" dirty="0" err="1"/>
              <a:t>Độ</a:t>
            </a:r>
            <a:r>
              <a:rPr lang="en-US" sz="2600" dirty="0"/>
              <a:t> </a:t>
            </a:r>
            <a:r>
              <a:rPr lang="en-US" sz="2600" dirty="0" err="1"/>
              <a:t>dài</a:t>
            </a:r>
            <a:r>
              <a:rPr lang="en-US" sz="2600" dirty="0"/>
              <a:t> </a:t>
            </a:r>
            <a:r>
              <a:rPr lang="en-US" sz="2600" dirty="0" err="1"/>
              <a:t>và</a:t>
            </a:r>
            <a:r>
              <a:rPr lang="en-US" sz="2600" dirty="0"/>
              <a:t> </a:t>
            </a:r>
            <a:r>
              <a:rPr lang="en-US" sz="2600" dirty="0" err="1"/>
              <a:t>sự</a:t>
            </a:r>
            <a:r>
              <a:rPr lang="en-US" sz="2600" dirty="0"/>
              <a:t> </a:t>
            </a:r>
            <a:r>
              <a:rPr lang="en-US" sz="2600" dirty="0" err="1"/>
              <a:t>ngắt</a:t>
            </a:r>
            <a:r>
              <a:rPr lang="en-US" sz="2600" dirty="0"/>
              <a:t> </a:t>
            </a:r>
            <a:r>
              <a:rPr lang="en-US" sz="2600" dirty="0" err="1"/>
              <a:t>giọng</a:t>
            </a:r>
            <a:endParaRPr lang="en-US" sz="2600" dirty="0"/>
          </a:p>
          <a:p>
            <a:pPr>
              <a:buNone/>
            </a:pPr>
            <a:r>
              <a:rPr lang="en-US" sz="2600" dirty="0"/>
              <a:t>	+ </a:t>
            </a:r>
            <a:r>
              <a:rPr lang="en-US" sz="2600" dirty="0" err="1"/>
              <a:t>Phân</a:t>
            </a:r>
            <a:r>
              <a:rPr lang="en-US" sz="2600" dirty="0"/>
              <a:t> </a:t>
            </a:r>
            <a:r>
              <a:rPr lang="en-US" sz="2600" dirty="0" err="1"/>
              <a:t>biệt</a:t>
            </a:r>
            <a:r>
              <a:rPr lang="en-US" sz="2600" dirty="0"/>
              <a:t> ý </a:t>
            </a:r>
            <a:r>
              <a:rPr lang="en-US" sz="2600" dirty="0" err="1"/>
              <a:t>nghĩa</a:t>
            </a:r>
            <a:r>
              <a:rPr lang="en-US" sz="2600" dirty="0"/>
              <a:t> </a:t>
            </a:r>
            <a:r>
              <a:rPr lang="en-US" sz="2600" dirty="0" err="1"/>
              <a:t>của</a:t>
            </a:r>
            <a:r>
              <a:rPr lang="en-US" sz="2600" dirty="0"/>
              <a:t> </a:t>
            </a:r>
            <a:r>
              <a:rPr lang="en-US" sz="2600" dirty="0" err="1"/>
              <a:t>câu</a:t>
            </a:r>
            <a:endParaRPr lang="en-US" sz="2600" dirty="0"/>
          </a:p>
          <a:p>
            <a:pPr>
              <a:buNone/>
            </a:pPr>
            <a:r>
              <a:rPr lang="en-US" sz="2600" dirty="0"/>
              <a:t>	+ </a:t>
            </a:r>
            <a:r>
              <a:rPr lang="en-US" sz="2600" dirty="0" err="1"/>
              <a:t>Phân</a:t>
            </a:r>
            <a:r>
              <a:rPr lang="en-US" sz="2600" dirty="0"/>
              <a:t> </a:t>
            </a:r>
            <a:r>
              <a:rPr lang="en-US" sz="2600" dirty="0" err="1"/>
              <a:t>biệt</a:t>
            </a:r>
            <a:r>
              <a:rPr lang="en-US" sz="2600" dirty="0"/>
              <a:t> </a:t>
            </a:r>
            <a:r>
              <a:rPr lang="en-US" sz="2600" dirty="0" err="1"/>
              <a:t>thành</a:t>
            </a:r>
            <a:r>
              <a:rPr lang="en-US" sz="2600" dirty="0"/>
              <a:t> </a:t>
            </a:r>
            <a:r>
              <a:rPr lang="en-US" sz="2600" dirty="0" err="1"/>
              <a:t>phần</a:t>
            </a:r>
            <a:r>
              <a:rPr lang="en-US" sz="2600" dirty="0"/>
              <a:t> </a:t>
            </a:r>
            <a:r>
              <a:rPr lang="en-US" sz="2600" dirty="0" err="1"/>
              <a:t>câu</a:t>
            </a:r>
            <a:endParaRPr lang="en-US" sz="2600" dirty="0"/>
          </a:p>
          <a:p>
            <a:pPr>
              <a:buNone/>
            </a:pPr>
            <a:r>
              <a:rPr lang="en-US" sz="2600" dirty="0"/>
              <a:t>	+ </a:t>
            </a:r>
            <a:r>
              <a:rPr lang="en-US" sz="2600" dirty="0" err="1"/>
              <a:t>Phân</a:t>
            </a:r>
            <a:r>
              <a:rPr lang="en-US" sz="2600" dirty="0"/>
              <a:t> </a:t>
            </a:r>
            <a:r>
              <a:rPr lang="en-US" sz="2600" dirty="0" err="1"/>
              <a:t>biệt</a:t>
            </a:r>
            <a:r>
              <a:rPr lang="en-US" sz="2600" dirty="0"/>
              <a:t> </a:t>
            </a:r>
            <a:r>
              <a:rPr lang="en-US" sz="2600" dirty="0" err="1"/>
              <a:t>các</a:t>
            </a:r>
            <a:r>
              <a:rPr lang="en-US" sz="2600" dirty="0"/>
              <a:t> </a:t>
            </a:r>
            <a:r>
              <a:rPr lang="en-US" sz="2600" dirty="0" err="1"/>
              <a:t>vế</a:t>
            </a:r>
            <a:r>
              <a:rPr lang="en-US" sz="2600" dirty="0"/>
              <a:t> </a:t>
            </a:r>
            <a:r>
              <a:rPr lang="en-US" sz="2600" dirty="0" err="1"/>
              <a:t>câu</a:t>
            </a:r>
            <a:endParaRPr lang="en-US" sz="2600" dirty="0"/>
          </a:p>
          <a:p>
            <a:pPr>
              <a:buFontTx/>
              <a:buChar char="-"/>
            </a:pPr>
            <a:r>
              <a:rPr lang="en-US" sz="2600" dirty="0" err="1"/>
              <a:t>Độ</a:t>
            </a:r>
            <a:r>
              <a:rPr lang="en-US" sz="2600" dirty="0"/>
              <a:t> </a:t>
            </a:r>
            <a:r>
              <a:rPr lang="en-US" sz="2600" dirty="0" err="1"/>
              <a:t>mạnh</a:t>
            </a:r>
            <a:r>
              <a:rPr lang="en-US" sz="2600" dirty="0"/>
              <a:t> </a:t>
            </a:r>
            <a:r>
              <a:rPr lang="en-US" sz="2600" dirty="0" err="1"/>
              <a:t>và</a:t>
            </a:r>
            <a:r>
              <a:rPr lang="en-US" sz="2600" dirty="0"/>
              <a:t> </a:t>
            </a:r>
            <a:r>
              <a:rPr lang="en-US" sz="2600" dirty="0" err="1"/>
              <a:t>sự</a:t>
            </a:r>
            <a:r>
              <a:rPr lang="en-US" sz="2600" dirty="0"/>
              <a:t> </a:t>
            </a:r>
            <a:r>
              <a:rPr lang="en-US" sz="2600" dirty="0" err="1"/>
              <a:t>nhấn</a:t>
            </a:r>
            <a:r>
              <a:rPr lang="en-US" sz="2600" dirty="0"/>
              <a:t> </a:t>
            </a:r>
            <a:r>
              <a:rPr lang="en-US" sz="2600" dirty="0" err="1"/>
              <a:t>giọng</a:t>
            </a:r>
            <a:endParaRPr lang="en-US" sz="2600" dirty="0"/>
          </a:p>
          <a:p>
            <a:pPr>
              <a:buNone/>
            </a:pPr>
            <a:r>
              <a:rPr lang="en-US" sz="2600" dirty="0"/>
              <a:t>	+ </a:t>
            </a:r>
            <a:r>
              <a:rPr lang="en-US" sz="2600" dirty="0" err="1"/>
              <a:t>Phân</a:t>
            </a:r>
            <a:r>
              <a:rPr lang="en-US" sz="2600" dirty="0"/>
              <a:t> </a:t>
            </a:r>
            <a:r>
              <a:rPr lang="en-US" sz="2600" dirty="0" err="1"/>
              <a:t>biệt</a:t>
            </a:r>
            <a:r>
              <a:rPr lang="en-US" sz="2600" dirty="0"/>
              <a:t> </a:t>
            </a:r>
            <a:r>
              <a:rPr lang="en-US" sz="2600" dirty="0" err="1"/>
              <a:t>thành</a:t>
            </a:r>
            <a:r>
              <a:rPr lang="en-US" sz="2600" dirty="0"/>
              <a:t> </a:t>
            </a:r>
            <a:r>
              <a:rPr lang="en-US" sz="2600" dirty="0" err="1"/>
              <a:t>phần</a:t>
            </a:r>
            <a:r>
              <a:rPr lang="en-US" sz="2600" dirty="0"/>
              <a:t> </a:t>
            </a:r>
            <a:r>
              <a:rPr lang="en-US" sz="2600" dirty="0" err="1"/>
              <a:t>câu</a:t>
            </a:r>
            <a:endParaRPr lang="en-US" sz="2600" dirty="0"/>
          </a:p>
          <a:p>
            <a:pPr>
              <a:buNone/>
            </a:pPr>
            <a:r>
              <a:rPr lang="en-US" sz="2600" dirty="0"/>
              <a:t>	+ </a:t>
            </a:r>
            <a:r>
              <a:rPr lang="en-US" sz="2600" dirty="0" err="1"/>
              <a:t>Thê</a:t>
            </a:r>
            <a:r>
              <a:rPr lang="en-US" sz="2600" dirty="0"/>
              <a:t>̉ </a:t>
            </a:r>
            <a:r>
              <a:rPr lang="en-US" sz="2600" dirty="0" err="1"/>
              <a:t>hiện</a:t>
            </a:r>
            <a:r>
              <a:rPr lang="en-US" sz="2600" dirty="0"/>
              <a:t> </a:t>
            </a:r>
            <a:r>
              <a:rPr lang="en-US" sz="2600" dirty="0" err="1"/>
              <a:t>các</a:t>
            </a:r>
            <a:r>
              <a:rPr lang="en-US" sz="2600" dirty="0"/>
              <a:t> </a:t>
            </a:r>
            <a:r>
              <a:rPr lang="en-US" sz="2600" dirty="0" err="1"/>
              <a:t>sắc</a:t>
            </a:r>
            <a:r>
              <a:rPr lang="en-US" sz="2600" dirty="0"/>
              <a:t> </a:t>
            </a:r>
            <a:r>
              <a:rPr lang="en-US" sz="2600" dirty="0" err="1"/>
              <a:t>thái</a:t>
            </a:r>
            <a:r>
              <a:rPr lang="en-US" sz="2600" dirty="0"/>
              <a:t> ý </a:t>
            </a:r>
            <a:r>
              <a:rPr lang="en-US" sz="2600" dirty="0" err="1"/>
              <a:t>nghĩa</a:t>
            </a:r>
            <a:r>
              <a:rPr lang="en-US" sz="2600" dirty="0"/>
              <a:t> </a:t>
            </a:r>
            <a:r>
              <a:rPr lang="en-US" sz="2600" dirty="0" err="1"/>
              <a:t>khác</a:t>
            </a:r>
            <a:r>
              <a:rPr lang="en-US" sz="2600" dirty="0"/>
              <a:t> </a:t>
            </a:r>
            <a:r>
              <a:rPr lang="en-US" sz="2600" dirty="0" err="1"/>
              <a:t>nhau</a:t>
            </a:r>
            <a:endParaRPr lang="en-US" sz="2600" dirty="0"/>
          </a:p>
          <a:p>
            <a:pPr>
              <a:buNone/>
            </a:pPr>
            <a:r>
              <a:rPr lang="en-US" sz="2800" dirty="0"/>
              <a:t>	</a:t>
            </a:r>
            <a:endParaRPr lang="en-US" sz="2600" dirty="0"/>
          </a:p>
        </p:txBody>
      </p:sp>
    </p:spTree>
    <p:extLst>
      <p:ext uri="{BB962C8B-B14F-4D97-AF65-F5344CB8AC3E}">
        <p14:creationId xmlns:p14="http://schemas.microsoft.com/office/powerpoint/2010/main" val="44851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80772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a:xfrm>
            <a:off x="990600" y="1524000"/>
            <a:ext cx="8229600" cy="4525963"/>
          </a:xfrm>
        </p:spPr>
        <p:txBody>
          <a:bodyPr>
            <a:normAutofit/>
          </a:bodyPr>
          <a:lstStyle/>
          <a:p>
            <a:pPr>
              <a:buFont typeface="Wingdings" pitchFamily="2" charset="2"/>
              <a:buChar char="§"/>
            </a:pPr>
            <a:r>
              <a:rPr lang="en-US" sz="2600" i="1" dirty="0" err="1"/>
              <a:t>Ngữ</a:t>
            </a:r>
            <a:r>
              <a:rPr lang="en-US" sz="2600" i="1" dirty="0"/>
              <a:t> </a:t>
            </a:r>
            <a:r>
              <a:rPr lang="en-US" sz="2600" i="1" dirty="0" err="1"/>
              <a:t>điệu</a:t>
            </a:r>
            <a:r>
              <a:rPr lang="en-US" sz="2600" i="1" dirty="0"/>
              <a:t> </a:t>
            </a:r>
            <a:r>
              <a:rPr lang="en-US" sz="2600" i="1" dirty="0" err="1"/>
              <a:t>trong</a:t>
            </a:r>
            <a:r>
              <a:rPr lang="en-US" sz="2600" i="1" dirty="0"/>
              <a:t> </a:t>
            </a:r>
            <a:r>
              <a:rPr lang="en-US" sz="2600" i="1" dirty="0" err="1"/>
              <a:t>đọc</a:t>
            </a:r>
            <a:r>
              <a:rPr lang="en-US" sz="2600" i="1" dirty="0"/>
              <a:t>, </a:t>
            </a:r>
            <a:r>
              <a:rPr lang="en-US" sz="2600" i="1" dirty="0" err="1"/>
              <a:t>kể</a:t>
            </a:r>
            <a:r>
              <a:rPr lang="en-US" sz="2600" i="1" dirty="0"/>
              <a:t> </a:t>
            </a:r>
            <a:r>
              <a:rPr lang="en-US" sz="2600" i="1" dirty="0" err="1"/>
              <a:t>diễn</a:t>
            </a:r>
            <a:r>
              <a:rPr lang="en-US" sz="2600" i="1" dirty="0"/>
              <a:t> </a:t>
            </a:r>
            <a:r>
              <a:rPr lang="en-US" sz="2600" i="1" dirty="0" err="1"/>
              <a:t>cảm</a:t>
            </a:r>
            <a:r>
              <a:rPr lang="en-US" sz="2600" i="1" dirty="0"/>
              <a:t> </a:t>
            </a:r>
            <a:r>
              <a:rPr lang="en-US" sz="2600" i="1" dirty="0" err="1"/>
              <a:t>tác</a:t>
            </a:r>
            <a:r>
              <a:rPr lang="en-US" sz="2600" i="1" dirty="0"/>
              <a:t> </a:t>
            </a:r>
            <a:r>
              <a:rPr lang="en-US" sz="2600" i="1" dirty="0" err="1"/>
              <a:t>phẩm</a:t>
            </a:r>
            <a:r>
              <a:rPr lang="en-US" sz="2600" i="1" dirty="0"/>
              <a:t> VH</a:t>
            </a:r>
          </a:p>
          <a:p>
            <a:pPr algn="just">
              <a:buFontTx/>
              <a:buChar char="-"/>
            </a:pPr>
            <a:r>
              <a:rPr lang="en-US" sz="2600" dirty="0" err="1"/>
              <a:t>Góp</a:t>
            </a:r>
            <a:r>
              <a:rPr lang="en-US" sz="2600" dirty="0"/>
              <a:t> </a:t>
            </a:r>
            <a:r>
              <a:rPr lang="en-US" sz="2600" dirty="0" err="1"/>
              <a:t>phần</a:t>
            </a:r>
            <a:r>
              <a:rPr lang="en-US" sz="2600" dirty="0"/>
              <a:t> </a:t>
            </a:r>
            <a:r>
              <a:rPr lang="en-US" sz="2600" dirty="0" err="1"/>
              <a:t>khai</a:t>
            </a:r>
            <a:r>
              <a:rPr lang="en-US" sz="2600" dirty="0"/>
              <a:t> </a:t>
            </a:r>
            <a:r>
              <a:rPr lang="en-US" sz="2600" dirty="0" err="1"/>
              <a:t>thác</a:t>
            </a:r>
            <a:r>
              <a:rPr lang="en-US" sz="2600" dirty="0"/>
              <a:t> </a:t>
            </a:r>
            <a:r>
              <a:rPr lang="en-US" sz="2600" dirty="0" err="1"/>
              <a:t>tính</a:t>
            </a:r>
            <a:r>
              <a:rPr lang="en-US" sz="2600" dirty="0"/>
              <a:t> </a:t>
            </a:r>
            <a:r>
              <a:rPr lang="en-US" sz="2600" dirty="0" err="1"/>
              <a:t>cách</a:t>
            </a:r>
            <a:r>
              <a:rPr lang="en-US" sz="2600" dirty="0"/>
              <a:t> </a:t>
            </a:r>
            <a:r>
              <a:rPr lang="en-US" sz="2600" dirty="0" err="1"/>
              <a:t>nhân</a:t>
            </a:r>
            <a:r>
              <a:rPr lang="en-US" sz="2600" dirty="0"/>
              <a:t> </a:t>
            </a:r>
            <a:r>
              <a:rPr lang="en-US" sz="2600" dirty="0" err="1"/>
              <a:t>vật</a:t>
            </a:r>
            <a:r>
              <a:rPr lang="en-US" sz="2600" dirty="0"/>
              <a:t>, </a:t>
            </a:r>
            <a:r>
              <a:rPr lang="en-US" sz="2600" dirty="0" err="1"/>
              <a:t>thể</a:t>
            </a:r>
            <a:r>
              <a:rPr lang="en-US" sz="2600" dirty="0"/>
              <a:t> </a:t>
            </a:r>
            <a:r>
              <a:rPr lang="en-US" sz="2600" dirty="0" err="1"/>
              <a:t>hiện</a:t>
            </a:r>
            <a:r>
              <a:rPr lang="en-US" sz="2600" dirty="0"/>
              <a:t> </a:t>
            </a:r>
            <a:r>
              <a:rPr lang="en-US" sz="2600" dirty="0" err="1"/>
              <a:t>tư</a:t>
            </a:r>
            <a:r>
              <a:rPr lang="en-US" sz="2600" dirty="0"/>
              <a:t> </a:t>
            </a:r>
            <a:r>
              <a:rPr lang="en-US" sz="2600" dirty="0" err="1"/>
              <a:t>tưởng</a:t>
            </a:r>
            <a:r>
              <a:rPr lang="en-US" sz="2600" dirty="0"/>
              <a:t> </a:t>
            </a:r>
            <a:r>
              <a:rPr lang="en-US" sz="2600" dirty="0" err="1"/>
              <a:t>chủ</a:t>
            </a:r>
            <a:r>
              <a:rPr lang="en-US" sz="2600" dirty="0"/>
              <a:t> </a:t>
            </a:r>
            <a:r>
              <a:rPr lang="en-US" sz="2600" dirty="0" err="1"/>
              <a:t>đề</a:t>
            </a:r>
            <a:r>
              <a:rPr lang="en-US" sz="2600" dirty="0"/>
              <a:t> </a:t>
            </a:r>
            <a:r>
              <a:rPr lang="en-US" sz="2600" dirty="0" err="1"/>
              <a:t>tác</a:t>
            </a:r>
            <a:r>
              <a:rPr lang="en-US" sz="2600" dirty="0"/>
              <a:t> </a:t>
            </a:r>
            <a:r>
              <a:rPr lang="en-US" sz="2600" dirty="0" err="1"/>
              <a:t>phẩm</a:t>
            </a:r>
            <a:r>
              <a:rPr lang="en-US" sz="2600" dirty="0"/>
              <a:t>.</a:t>
            </a:r>
          </a:p>
          <a:p>
            <a:pPr algn="just">
              <a:buFontTx/>
              <a:buChar char="-"/>
            </a:pPr>
            <a:r>
              <a:rPr lang="en-US" sz="2600" dirty="0" err="1"/>
              <a:t>Tác</a:t>
            </a:r>
            <a:r>
              <a:rPr lang="en-US" sz="2600" dirty="0"/>
              <a:t> </a:t>
            </a:r>
            <a:r>
              <a:rPr lang="en-US" sz="2600" dirty="0" err="1"/>
              <a:t>động</a:t>
            </a:r>
            <a:r>
              <a:rPr lang="en-US" sz="2600" dirty="0"/>
              <a:t> </a:t>
            </a:r>
            <a:r>
              <a:rPr lang="en-US" sz="2600" dirty="0" err="1"/>
              <a:t>đến</a:t>
            </a:r>
            <a:r>
              <a:rPr lang="en-US" sz="2600" dirty="0"/>
              <a:t> </a:t>
            </a:r>
            <a:r>
              <a:rPr lang="en-US" sz="2600" dirty="0" err="1"/>
              <a:t>cảm</a:t>
            </a:r>
            <a:r>
              <a:rPr lang="en-US" sz="2600" dirty="0"/>
              <a:t> </a:t>
            </a:r>
            <a:r>
              <a:rPr lang="en-US" sz="2600" dirty="0" err="1"/>
              <a:t>xúc</a:t>
            </a:r>
            <a:r>
              <a:rPr lang="en-US" sz="2600" dirty="0"/>
              <a:t> </a:t>
            </a:r>
            <a:r>
              <a:rPr lang="en-US" sz="2600" dirty="0" err="1"/>
              <a:t>của</a:t>
            </a:r>
            <a:r>
              <a:rPr lang="en-US" sz="2600" dirty="0"/>
              <a:t> </a:t>
            </a:r>
            <a:r>
              <a:rPr lang="en-US" sz="2600" dirty="0" err="1"/>
              <a:t>người</a:t>
            </a:r>
            <a:r>
              <a:rPr lang="en-US" sz="2600" dirty="0"/>
              <a:t> </a:t>
            </a:r>
            <a:r>
              <a:rPr lang="en-US" sz="2600" dirty="0" err="1"/>
              <a:t>nghe</a:t>
            </a:r>
            <a:endParaRPr lang="en-US" sz="2600" dirty="0"/>
          </a:p>
          <a:p>
            <a:pPr algn="just">
              <a:buFontTx/>
              <a:buChar char="-"/>
            </a:pPr>
            <a:r>
              <a:rPr lang="en-US" sz="2600" dirty="0" err="1"/>
              <a:t>Xác</a:t>
            </a:r>
            <a:r>
              <a:rPr lang="en-US" sz="2600" dirty="0"/>
              <a:t> </a:t>
            </a:r>
            <a:r>
              <a:rPr lang="en-US" sz="2600" dirty="0" err="1"/>
              <a:t>định</a:t>
            </a:r>
            <a:r>
              <a:rPr lang="en-US" sz="2600" dirty="0"/>
              <a:t> </a:t>
            </a:r>
            <a:r>
              <a:rPr lang="en-US" sz="2600" dirty="0" err="1"/>
              <a:t>ngữ</a:t>
            </a:r>
            <a:r>
              <a:rPr lang="en-US" sz="2600" dirty="0"/>
              <a:t> </a:t>
            </a:r>
            <a:r>
              <a:rPr lang="en-US" sz="2600" dirty="0" err="1"/>
              <a:t>điệu</a:t>
            </a:r>
            <a:r>
              <a:rPr lang="en-US" sz="2600" dirty="0"/>
              <a:t>: </a:t>
            </a:r>
            <a:r>
              <a:rPr lang="en-US" sz="2600" dirty="0" err="1"/>
              <a:t>đọc</a:t>
            </a:r>
            <a:r>
              <a:rPr lang="en-US" sz="2600" dirty="0"/>
              <a:t> </a:t>
            </a:r>
            <a:r>
              <a:rPr lang="en-US" sz="2600" dirty="0" err="1"/>
              <a:t>chính</a:t>
            </a:r>
            <a:r>
              <a:rPr lang="en-US" sz="2600" dirty="0"/>
              <a:t> </a:t>
            </a:r>
            <a:r>
              <a:rPr lang="en-US" sz="2600" dirty="0" err="1"/>
              <a:t>âm</a:t>
            </a:r>
            <a:r>
              <a:rPr lang="en-US" sz="2600" dirty="0"/>
              <a:t>, </a:t>
            </a:r>
            <a:r>
              <a:rPr lang="en-US" sz="2600" dirty="0" err="1"/>
              <a:t>ngừng</a:t>
            </a:r>
            <a:r>
              <a:rPr lang="en-US" sz="2600" dirty="0"/>
              <a:t> </a:t>
            </a:r>
            <a:r>
              <a:rPr lang="en-US" sz="2600" dirty="0" err="1"/>
              <a:t>nghỉ</a:t>
            </a:r>
            <a:r>
              <a:rPr lang="en-US" sz="2600" dirty="0"/>
              <a:t> </a:t>
            </a:r>
            <a:r>
              <a:rPr lang="en-US" sz="2600" dirty="0" err="1"/>
              <a:t>giọng</a:t>
            </a:r>
            <a:r>
              <a:rPr lang="en-US" sz="2600" dirty="0"/>
              <a:t>, </a:t>
            </a:r>
            <a:r>
              <a:rPr lang="en-US" sz="2600" dirty="0" err="1"/>
              <a:t>nhịp</a:t>
            </a:r>
            <a:r>
              <a:rPr lang="en-US" sz="2600" dirty="0"/>
              <a:t> </a:t>
            </a:r>
            <a:r>
              <a:rPr lang="en-US" sz="2600" dirty="0" err="1"/>
              <a:t>điệu</a:t>
            </a:r>
            <a:r>
              <a:rPr lang="en-US" sz="2600" dirty="0"/>
              <a:t> </a:t>
            </a:r>
            <a:r>
              <a:rPr lang="en-US" sz="2600" dirty="0" err="1"/>
              <a:t>cường</a:t>
            </a:r>
            <a:r>
              <a:rPr lang="en-US" sz="2600" dirty="0"/>
              <a:t> </a:t>
            </a:r>
            <a:r>
              <a:rPr lang="en-US" sz="2600" dirty="0" err="1"/>
              <a:t>độ</a:t>
            </a:r>
            <a:r>
              <a:rPr lang="en-US" sz="2600" dirty="0"/>
              <a:t>.</a:t>
            </a:r>
          </a:p>
          <a:p>
            <a:pPr algn="just">
              <a:buFont typeface="Wingdings" pitchFamily="2" charset="2"/>
              <a:buChar char="ü"/>
            </a:pPr>
            <a:r>
              <a:rPr lang="en-US" sz="2600" dirty="0">
                <a:solidFill>
                  <a:srgbClr val="C00000"/>
                </a:solidFill>
              </a:rPr>
              <a:t> </a:t>
            </a:r>
            <a:r>
              <a:rPr lang="en-US" sz="2600" dirty="0" err="1">
                <a:solidFill>
                  <a:srgbClr val="C00000"/>
                </a:solidFill>
                <a:hlinkClick r:id="rId2" action="ppaction://hlinkfile"/>
              </a:rPr>
              <a:t>Nghe</a:t>
            </a:r>
            <a:r>
              <a:rPr lang="en-US" sz="2600" dirty="0">
                <a:solidFill>
                  <a:srgbClr val="C00000"/>
                </a:solidFill>
              </a:rPr>
              <a:t> </a:t>
            </a:r>
            <a:r>
              <a:rPr lang="en-US" sz="2600" dirty="0" err="1">
                <a:solidFill>
                  <a:srgbClr val="C00000"/>
                </a:solidFill>
              </a:rPr>
              <a:t>đọc</a:t>
            </a:r>
            <a:r>
              <a:rPr lang="en-US" sz="2600" dirty="0">
                <a:solidFill>
                  <a:srgbClr val="C00000"/>
                </a:solidFill>
              </a:rPr>
              <a:t> </a:t>
            </a:r>
            <a:r>
              <a:rPr lang="en-US" sz="2600" dirty="0" err="1">
                <a:solidFill>
                  <a:srgbClr val="C00000"/>
                </a:solidFill>
              </a:rPr>
              <a:t>diễn</a:t>
            </a:r>
            <a:r>
              <a:rPr lang="en-US" sz="2600" dirty="0">
                <a:solidFill>
                  <a:srgbClr val="C00000"/>
                </a:solidFill>
              </a:rPr>
              <a:t> </a:t>
            </a:r>
            <a:r>
              <a:rPr lang="en-US" sz="2600" dirty="0" err="1">
                <a:solidFill>
                  <a:srgbClr val="C00000"/>
                </a:solidFill>
              </a:rPr>
              <a:t>cảm</a:t>
            </a:r>
            <a:endParaRPr lang="en-US" sz="2600" dirty="0">
              <a:solidFill>
                <a:srgbClr val="C00000"/>
              </a:solidFill>
            </a:endParaRPr>
          </a:p>
          <a:p>
            <a:pPr algn="just">
              <a:buFont typeface="Wingdings" pitchFamily="2" charset="2"/>
              <a:buChar char="ü"/>
            </a:pPr>
            <a:r>
              <a:rPr lang="en-US" sz="2600" dirty="0" err="1">
                <a:solidFill>
                  <a:srgbClr val="C00000"/>
                </a:solidFill>
                <a:hlinkClick r:id="rId3" action="ppaction://hlinkfile"/>
              </a:rPr>
              <a:t>Nghe</a:t>
            </a:r>
            <a:r>
              <a:rPr lang="en-US" sz="2600" dirty="0">
                <a:solidFill>
                  <a:srgbClr val="C00000"/>
                </a:solidFill>
              </a:rPr>
              <a:t> </a:t>
            </a:r>
            <a:r>
              <a:rPr lang="en-US" sz="2600" dirty="0" err="1">
                <a:solidFill>
                  <a:srgbClr val="C00000"/>
                </a:solidFill>
              </a:rPr>
              <a:t>kể</a:t>
            </a:r>
            <a:r>
              <a:rPr lang="en-US" sz="2600" dirty="0">
                <a:solidFill>
                  <a:srgbClr val="C00000"/>
                </a:solidFill>
              </a:rPr>
              <a:t> </a:t>
            </a:r>
            <a:r>
              <a:rPr lang="en-US" sz="2600" dirty="0" err="1">
                <a:solidFill>
                  <a:srgbClr val="C00000"/>
                </a:solidFill>
              </a:rPr>
              <a:t>diễn</a:t>
            </a:r>
            <a:r>
              <a:rPr lang="en-US" sz="2600" dirty="0">
                <a:solidFill>
                  <a:srgbClr val="C00000"/>
                </a:solidFill>
              </a:rPr>
              <a:t> </a:t>
            </a:r>
            <a:r>
              <a:rPr lang="en-US" sz="2600" dirty="0" err="1">
                <a:solidFill>
                  <a:srgbClr val="C00000"/>
                </a:solidFill>
              </a:rPr>
              <a:t>cảm</a:t>
            </a:r>
            <a:endParaRPr lang="en-US" sz="2600" dirty="0">
              <a:solidFill>
                <a:srgbClr val="C00000"/>
              </a:solidFill>
            </a:endParaRPr>
          </a:p>
          <a:p>
            <a:pPr algn="just">
              <a:buFont typeface="Wingdings" pitchFamily="2" charset="2"/>
              <a:buChar char="ü"/>
            </a:pPr>
            <a:r>
              <a:rPr lang="en-US" sz="2600" dirty="0" err="1">
                <a:solidFill>
                  <a:srgbClr val="C00000"/>
                </a:solidFill>
              </a:rPr>
              <a:t>Thực</a:t>
            </a:r>
            <a:r>
              <a:rPr lang="en-US" sz="2600" dirty="0">
                <a:solidFill>
                  <a:srgbClr val="C00000"/>
                </a:solidFill>
              </a:rPr>
              <a:t> </a:t>
            </a:r>
            <a:r>
              <a:rPr lang="en-US" sz="2600" dirty="0" err="1">
                <a:solidFill>
                  <a:srgbClr val="C00000"/>
                </a:solidFill>
              </a:rPr>
              <a:t>hành</a:t>
            </a:r>
            <a:r>
              <a:rPr lang="en-US" sz="2600" dirty="0">
                <a:solidFill>
                  <a:srgbClr val="C00000"/>
                </a:solidFill>
              </a:rPr>
              <a:t> </a:t>
            </a:r>
            <a:r>
              <a:rPr lang="en-US" sz="2600" dirty="0" err="1">
                <a:solidFill>
                  <a:srgbClr val="C00000"/>
                </a:solidFill>
              </a:rPr>
              <a:t>đọc</a:t>
            </a:r>
            <a:r>
              <a:rPr lang="en-US" sz="2600" dirty="0">
                <a:solidFill>
                  <a:srgbClr val="C00000"/>
                </a:solidFill>
              </a:rPr>
              <a:t>, </a:t>
            </a:r>
            <a:r>
              <a:rPr lang="en-US" sz="2600" dirty="0" err="1">
                <a:solidFill>
                  <a:srgbClr val="C00000"/>
                </a:solidFill>
              </a:rPr>
              <a:t>kể</a:t>
            </a:r>
            <a:r>
              <a:rPr lang="en-US" sz="2600" dirty="0">
                <a:solidFill>
                  <a:srgbClr val="C00000"/>
                </a:solidFill>
              </a:rPr>
              <a:t> </a:t>
            </a:r>
            <a:r>
              <a:rPr lang="en-US" sz="2600" dirty="0" err="1">
                <a:solidFill>
                  <a:srgbClr val="C00000"/>
                </a:solidFill>
              </a:rPr>
              <a:t>diễn</a:t>
            </a:r>
            <a:r>
              <a:rPr lang="en-US" sz="2600" dirty="0">
                <a:solidFill>
                  <a:srgbClr val="C00000"/>
                </a:solidFill>
              </a:rPr>
              <a:t> </a:t>
            </a:r>
            <a:r>
              <a:rPr lang="en-US" sz="2600" dirty="0" err="1">
                <a:solidFill>
                  <a:srgbClr val="C00000"/>
                </a:solidFill>
              </a:rPr>
              <a:t>cảm</a:t>
            </a:r>
            <a:endParaRPr lang="en-US" sz="2600" dirty="0"/>
          </a:p>
        </p:txBody>
      </p:sp>
    </p:spTree>
    <p:extLst>
      <p:ext uri="{BB962C8B-B14F-4D97-AF65-F5344CB8AC3E}">
        <p14:creationId xmlns:p14="http://schemas.microsoft.com/office/powerpoint/2010/main" val="24311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p:txBody>
          <a:bodyPr>
            <a:normAutofit fontScale="55000" lnSpcReduction="20000"/>
          </a:bodyPr>
          <a:lstStyle/>
          <a:p>
            <a:pPr>
              <a:lnSpc>
                <a:spcPct val="90000"/>
              </a:lnSpc>
            </a:pPr>
            <a:r>
              <a:rPr lang="en-US" b="1" dirty="0"/>
              <a:t>ĐỌC DIỄN CẢM</a:t>
            </a:r>
          </a:p>
          <a:p>
            <a:pPr marL="0" indent="0">
              <a:lnSpc>
                <a:spcPct val="90000"/>
              </a:lnSpc>
              <a:buNone/>
            </a:pPr>
            <a:r>
              <a:rPr lang="en-US" b="1" dirty="0" err="1"/>
              <a:t>Khái</a:t>
            </a:r>
            <a:r>
              <a:rPr lang="en-US" b="1" dirty="0"/>
              <a:t> </a:t>
            </a:r>
            <a:r>
              <a:rPr lang="en-US" b="1" dirty="0" err="1"/>
              <a:t>niệm</a:t>
            </a:r>
            <a:r>
              <a:rPr lang="en-US" b="1" dirty="0"/>
              <a:t> </a:t>
            </a:r>
            <a:r>
              <a:rPr lang="en-US" b="1" dirty="0" err="1"/>
              <a:t>đọc</a:t>
            </a:r>
            <a:r>
              <a:rPr lang="en-US" b="1" dirty="0"/>
              <a:t> </a:t>
            </a:r>
            <a:r>
              <a:rPr lang="en-US" b="1" dirty="0" err="1"/>
              <a:t>diễn</a:t>
            </a:r>
            <a:r>
              <a:rPr lang="en-US" b="1" dirty="0"/>
              <a:t> </a:t>
            </a:r>
            <a:r>
              <a:rPr lang="en-US" b="1" dirty="0" err="1"/>
              <a:t>cảm</a:t>
            </a:r>
            <a:r>
              <a:rPr lang="en-US" dirty="0"/>
              <a:t>: </a:t>
            </a:r>
            <a:r>
              <a:rPr lang="en-US" dirty="0" err="1"/>
              <a:t>Đọc</a:t>
            </a:r>
            <a:r>
              <a:rPr lang="en-US" dirty="0"/>
              <a:t> </a:t>
            </a:r>
            <a:r>
              <a:rPr lang="en-US" dirty="0" err="1"/>
              <a:t>diễn</a:t>
            </a:r>
            <a:r>
              <a:rPr lang="en-US" dirty="0"/>
              <a:t> </a:t>
            </a:r>
            <a:r>
              <a:rPr lang="en-US" dirty="0" err="1"/>
              <a:t>cảm</a:t>
            </a:r>
            <a:r>
              <a:rPr lang="en-US" dirty="0"/>
              <a:t> là </a:t>
            </a:r>
            <a:r>
              <a:rPr lang="en-US" dirty="0" err="1"/>
              <a:t>việc</a:t>
            </a:r>
            <a:r>
              <a:rPr lang="en-US" dirty="0"/>
              <a:t> </a:t>
            </a:r>
            <a:r>
              <a:rPr lang="en-US" dirty="0" err="1"/>
              <a:t>đọc</a:t>
            </a:r>
            <a:r>
              <a:rPr lang="en-US" dirty="0"/>
              <a:t> </a:t>
            </a:r>
            <a:r>
              <a:rPr lang="en-US" dirty="0" err="1"/>
              <a:t>thê</a:t>
            </a:r>
            <a:r>
              <a:rPr lang="en-US" dirty="0"/>
              <a:t>̉ </a:t>
            </a:r>
            <a:r>
              <a:rPr lang="en-US" dirty="0" err="1"/>
              <a:t>hiện</a:t>
            </a:r>
            <a:r>
              <a:rPr lang="en-US" dirty="0"/>
              <a:t> ở </a:t>
            </a:r>
            <a:r>
              <a:rPr lang="en-US" dirty="0" err="1"/>
              <a:t>ky</a:t>
            </a:r>
            <a:r>
              <a:rPr lang="en-US" dirty="0"/>
              <a:t>̃ </a:t>
            </a:r>
            <a:r>
              <a:rPr lang="en-US" dirty="0" err="1"/>
              <a:t>năng</a:t>
            </a:r>
            <a:r>
              <a:rPr lang="en-US" dirty="0"/>
              <a:t> </a:t>
            </a:r>
            <a:r>
              <a:rPr lang="en-US" dirty="0" err="1"/>
              <a:t>làm</a:t>
            </a:r>
            <a:r>
              <a:rPr lang="en-US" dirty="0"/>
              <a:t> </a:t>
            </a:r>
            <a:r>
              <a:rPr lang="en-US" dirty="0" err="1"/>
              <a:t>chu</a:t>
            </a:r>
            <a:r>
              <a:rPr lang="en-US" dirty="0"/>
              <a:t>̉ </a:t>
            </a:r>
            <a:r>
              <a:rPr lang="en-US" dirty="0" err="1"/>
              <a:t>ngư</a:t>
            </a:r>
            <a:r>
              <a:rPr lang="en-US" dirty="0"/>
              <a:t>̃ </a:t>
            </a:r>
            <a:r>
              <a:rPr lang="en-US" dirty="0" err="1"/>
              <a:t>điệu</a:t>
            </a:r>
            <a:r>
              <a:rPr lang="en-US" dirty="0"/>
              <a:t> </a:t>
            </a:r>
            <a:r>
              <a:rPr lang="en-US" dirty="0" err="1"/>
              <a:t>đê</a:t>
            </a:r>
            <a:r>
              <a:rPr lang="en-US" dirty="0"/>
              <a:t>̉ </a:t>
            </a:r>
            <a:r>
              <a:rPr lang="en-US" dirty="0" err="1"/>
              <a:t>biểu</a:t>
            </a:r>
            <a:r>
              <a:rPr lang="en-US" dirty="0"/>
              <a:t> </a:t>
            </a:r>
            <a:r>
              <a:rPr lang="en-US" dirty="0" err="1"/>
              <a:t>đạt</a:t>
            </a:r>
            <a:r>
              <a:rPr lang="en-US" dirty="0"/>
              <a:t> </a:t>
            </a:r>
            <a:r>
              <a:rPr lang="en-US" dirty="0" err="1"/>
              <a:t>đúng</a:t>
            </a:r>
            <a:r>
              <a:rPr lang="en-US" dirty="0"/>
              <a:t> ý </a:t>
            </a:r>
            <a:r>
              <a:rPr lang="en-US" dirty="0" err="1"/>
              <a:t>nghĩa</a:t>
            </a:r>
            <a:r>
              <a:rPr lang="en-US" dirty="0"/>
              <a:t>, </a:t>
            </a:r>
            <a:r>
              <a:rPr lang="en-US" dirty="0" err="1"/>
              <a:t>tình</a:t>
            </a:r>
            <a:r>
              <a:rPr lang="en-US" dirty="0"/>
              <a:t> </a:t>
            </a:r>
            <a:r>
              <a:rPr lang="en-US" dirty="0" err="1"/>
              <a:t>cảm</a:t>
            </a:r>
            <a:r>
              <a:rPr lang="en-US" dirty="0"/>
              <a:t> mà </a:t>
            </a:r>
            <a:r>
              <a:rPr lang="en-US" dirty="0" err="1"/>
              <a:t>tác</a:t>
            </a:r>
            <a:r>
              <a:rPr lang="en-US" dirty="0"/>
              <a:t> </a:t>
            </a:r>
            <a:r>
              <a:rPr lang="en-US" dirty="0" err="1"/>
              <a:t>gia</a:t>
            </a:r>
            <a:r>
              <a:rPr lang="en-US" dirty="0"/>
              <a:t>̉ </a:t>
            </a:r>
            <a:r>
              <a:rPr lang="en-US" dirty="0" err="1"/>
              <a:t>đa</a:t>
            </a:r>
            <a:r>
              <a:rPr lang="en-US" dirty="0"/>
              <a:t>̃ </a:t>
            </a:r>
            <a:r>
              <a:rPr lang="en-US" dirty="0" err="1"/>
              <a:t>gửi</a:t>
            </a:r>
            <a:r>
              <a:rPr lang="en-US" dirty="0"/>
              <a:t> </a:t>
            </a:r>
            <a:r>
              <a:rPr lang="en-US" dirty="0" err="1"/>
              <a:t>gắm</a:t>
            </a:r>
            <a:r>
              <a:rPr lang="en-US" dirty="0"/>
              <a:t> </a:t>
            </a:r>
            <a:r>
              <a:rPr lang="en-US" dirty="0" err="1"/>
              <a:t>trong</a:t>
            </a:r>
            <a:r>
              <a:rPr lang="en-US" dirty="0"/>
              <a:t> </a:t>
            </a:r>
            <a:r>
              <a:rPr lang="en-US" dirty="0" err="1"/>
              <a:t>văn</a:t>
            </a:r>
            <a:r>
              <a:rPr lang="en-US" dirty="0"/>
              <a:t> </a:t>
            </a:r>
            <a:r>
              <a:rPr lang="en-US" dirty="0" err="1"/>
              <a:t>bản</a:t>
            </a:r>
            <a:r>
              <a:rPr lang="en-US" dirty="0"/>
              <a:t> </a:t>
            </a:r>
            <a:r>
              <a:rPr lang="en-US" dirty="0" err="1"/>
              <a:t>được</a:t>
            </a:r>
            <a:r>
              <a:rPr lang="en-US" dirty="0"/>
              <a:t> </a:t>
            </a:r>
            <a:r>
              <a:rPr lang="en-US" dirty="0" err="1"/>
              <a:t>đọc</a:t>
            </a:r>
            <a:r>
              <a:rPr lang="en-US" dirty="0"/>
              <a:t>, </a:t>
            </a:r>
            <a:r>
              <a:rPr lang="en-US" dirty="0" err="1"/>
              <a:t>đồng</a:t>
            </a:r>
            <a:r>
              <a:rPr lang="en-US" dirty="0"/>
              <a:t> </a:t>
            </a:r>
            <a:r>
              <a:rPr lang="en-US" dirty="0" err="1"/>
              <a:t>thời</a:t>
            </a:r>
            <a:r>
              <a:rPr lang="en-US" dirty="0"/>
              <a:t> </a:t>
            </a:r>
            <a:r>
              <a:rPr lang="en-US" dirty="0" err="1"/>
              <a:t>cũng</a:t>
            </a:r>
            <a:r>
              <a:rPr lang="en-US" dirty="0"/>
              <a:t> </a:t>
            </a:r>
            <a:r>
              <a:rPr lang="en-US" dirty="0" err="1"/>
              <a:t>biểu</a:t>
            </a:r>
            <a:r>
              <a:rPr lang="en-US" dirty="0"/>
              <a:t> </a:t>
            </a:r>
            <a:r>
              <a:rPr lang="en-US" dirty="0" err="1"/>
              <a:t>hiện</a:t>
            </a:r>
            <a:r>
              <a:rPr lang="en-US" dirty="0"/>
              <a:t> </a:t>
            </a:r>
            <a:r>
              <a:rPr lang="en-US" dirty="0" err="1"/>
              <a:t>sư</a:t>
            </a:r>
            <a:r>
              <a:rPr lang="en-US" dirty="0"/>
              <a:t>̣ </a:t>
            </a:r>
            <a:r>
              <a:rPr lang="en-US" dirty="0" err="1"/>
              <a:t>thông</a:t>
            </a:r>
            <a:r>
              <a:rPr lang="en-US" dirty="0"/>
              <a:t> </a:t>
            </a:r>
            <a:r>
              <a:rPr lang="en-US" dirty="0" err="1"/>
              <a:t>hiểu</a:t>
            </a:r>
            <a:r>
              <a:rPr lang="en-US" dirty="0"/>
              <a:t>, </a:t>
            </a:r>
            <a:r>
              <a:rPr lang="en-US" dirty="0" err="1"/>
              <a:t>cảm</a:t>
            </a:r>
            <a:r>
              <a:rPr lang="en-US" dirty="0"/>
              <a:t> </a:t>
            </a:r>
            <a:r>
              <a:rPr lang="en-US" dirty="0" err="1"/>
              <a:t>thu</a:t>
            </a:r>
            <a:r>
              <a:rPr lang="en-US" dirty="0"/>
              <a:t>̣ </a:t>
            </a:r>
            <a:r>
              <a:rPr lang="en-US" dirty="0" err="1"/>
              <a:t>của</a:t>
            </a:r>
            <a:r>
              <a:rPr lang="en-US" dirty="0"/>
              <a:t> </a:t>
            </a:r>
            <a:r>
              <a:rPr lang="en-US" dirty="0" err="1"/>
              <a:t>người</a:t>
            </a:r>
            <a:r>
              <a:rPr lang="en-US" dirty="0"/>
              <a:t> </a:t>
            </a:r>
            <a:r>
              <a:rPr lang="en-US" dirty="0" err="1"/>
              <a:t>đọc</a:t>
            </a:r>
            <a:r>
              <a:rPr lang="en-US" dirty="0"/>
              <a:t> </a:t>
            </a:r>
            <a:r>
              <a:rPr lang="en-US" dirty="0" err="1"/>
              <a:t>đối</a:t>
            </a:r>
            <a:r>
              <a:rPr lang="en-US" dirty="0"/>
              <a:t> </a:t>
            </a:r>
            <a:r>
              <a:rPr lang="en-US" dirty="0" err="1"/>
              <a:t>với</a:t>
            </a:r>
            <a:r>
              <a:rPr lang="en-US" dirty="0"/>
              <a:t> </a:t>
            </a:r>
            <a:r>
              <a:rPr lang="en-US" dirty="0" err="1"/>
              <a:t>tác</a:t>
            </a:r>
            <a:r>
              <a:rPr lang="en-US" dirty="0"/>
              <a:t> </a:t>
            </a:r>
            <a:r>
              <a:rPr lang="en-US" dirty="0" err="1"/>
              <a:t>phẩm</a:t>
            </a:r>
            <a:r>
              <a:rPr lang="en-US" dirty="0"/>
              <a:t>.</a:t>
            </a:r>
          </a:p>
          <a:p>
            <a:pPr marL="0" indent="0">
              <a:lnSpc>
                <a:spcPct val="90000"/>
              </a:lnSpc>
              <a:buNone/>
            </a:pPr>
            <a:r>
              <a:rPr lang="en-US" b="1" dirty="0" err="1"/>
              <a:t>Ky</a:t>
            </a:r>
            <a:r>
              <a:rPr lang="en-US" b="1" dirty="0"/>
              <a:t>̃ </a:t>
            </a:r>
            <a:r>
              <a:rPr lang="en-US" b="1" dirty="0" err="1"/>
              <a:t>thuật</a:t>
            </a:r>
            <a:r>
              <a:rPr lang="en-US" b="1" dirty="0"/>
              <a:t> </a:t>
            </a:r>
            <a:r>
              <a:rPr lang="en-US" b="1" dirty="0" err="1"/>
              <a:t>đọc</a:t>
            </a:r>
            <a:r>
              <a:rPr lang="en-US" b="1" dirty="0"/>
              <a:t> </a:t>
            </a:r>
            <a:r>
              <a:rPr lang="en-US" b="1" dirty="0" err="1"/>
              <a:t>diễn</a:t>
            </a:r>
            <a:r>
              <a:rPr lang="en-US" b="1" dirty="0"/>
              <a:t> </a:t>
            </a:r>
            <a:r>
              <a:rPr lang="en-US" b="1" dirty="0" err="1"/>
              <a:t>cảm</a:t>
            </a:r>
            <a:r>
              <a:rPr lang="en-US" dirty="0"/>
              <a:t>:</a:t>
            </a:r>
          </a:p>
          <a:p>
            <a:pPr>
              <a:lnSpc>
                <a:spcPct val="90000"/>
              </a:lnSpc>
              <a:buNone/>
            </a:pPr>
            <a:r>
              <a:rPr lang="en-US" dirty="0"/>
              <a:t>	- </a:t>
            </a:r>
            <a:r>
              <a:rPr lang="en-US" dirty="0" err="1"/>
              <a:t>Ngắt</a:t>
            </a:r>
            <a:r>
              <a:rPr lang="en-US" dirty="0"/>
              <a:t> </a:t>
            </a:r>
            <a:r>
              <a:rPr lang="en-US" dirty="0" err="1"/>
              <a:t>giọng</a:t>
            </a:r>
            <a:r>
              <a:rPr lang="en-US" dirty="0"/>
              <a:t> </a:t>
            </a:r>
            <a:r>
              <a:rPr lang="en-US" dirty="0" err="1"/>
              <a:t>biểu</a:t>
            </a:r>
            <a:r>
              <a:rPr lang="en-US" dirty="0"/>
              <a:t> </a:t>
            </a:r>
            <a:r>
              <a:rPr lang="en-US" dirty="0" err="1"/>
              <a:t>cảm</a:t>
            </a:r>
            <a:r>
              <a:rPr lang="en-US" dirty="0"/>
              <a:t>: </a:t>
            </a:r>
          </a:p>
          <a:p>
            <a:pPr>
              <a:lnSpc>
                <a:spcPct val="90000"/>
              </a:lnSpc>
              <a:buNone/>
            </a:pPr>
            <a:r>
              <a:rPr lang="en-US" dirty="0"/>
              <a:t>	+ Là </a:t>
            </a:r>
            <a:r>
              <a:rPr lang="en-US" dirty="0" err="1"/>
              <a:t>tạo</a:t>
            </a:r>
            <a:r>
              <a:rPr lang="en-US" dirty="0"/>
              <a:t> </a:t>
            </a:r>
            <a:r>
              <a:rPr lang="en-US" dirty="0" err="1"/>
              <a:t>ra</a:t>
            </a:r>
            <a:r>
              <a:rPr lang="en-US" dirty="0"/>
              <a:t> </a:t>
            </a:r>
            <a:r>
              <a:rPr lang="en-US" dirty="0" err="1"/>
              <a:t>những</a:t>
            </a:r>
            <a:r>
              <a:rPr lang="en-US" dirty="0"/>
              <a:t> </a:t>
            </a:r>
            <a:r>
              <a:rPr lang="en-US" dirty="0" err="1"/>
              <a:t>chô</a:t>
            </a:r>
            <a:r>
              <a:rPr lang="en-US" dirty="0"/>
              <a:t>̃ </a:t>
            </a:r>
            <a:r>
              <a:rPr lang="en-US" dirty="0" err="1"/>
              <a:t>ngừng</a:t>
            </a:r>
            <a:r>
              <a:rPr lang="en-US" dirty="0"/>
              <a:t>, </a:t>
            </a:r>
            <a:r>
              <a:rPr lang="en-US" dirty="0" err="1"/>
              <a:t>chô</a:t>
            </a:r>
            <a:r>
              <a:rPr lang="en-US" dirty="0"/>
              <a:t>̃ </a:t>
            </a:r>
            <a:r>
              <a:rPr lang="en-US" dirty="0" err="1"/>
              <a:t>lắng</a:t>
            </a:r>
            <a:r>
              <a:rPr lang="en-US" dirty="0"/>
              <a:t>, </a:t>
            </a:r>
            <a:r>
              <a:rPr lang="en-US" dirty="0" err="1"/>
              <a:t>sư</a:t>
            </a:r>
            <a:r>
              <a:rPr lang="en-US" dirty="0"/>
              <a:t>̣ </a:t>
            </a:r>
            <a:r>
              <a:rPr lang="en-US" dirty="0" err="1"/>
              <a:t>im</a:t>
            </a:r>
            <a:r>
              <a:rPr lang="en-US" dirty="0"/>
              <a:t> </a:t>
            </a:r>
            <a:r>
              <a:rPr lang="en-US" dirty="0" err="1"/>
              <a:t>lặng</a:t>
            </a:r>
            <a:r>
              <a:rPr lang="en-US" dirty="0"/>
              <a:t> có </a:t>
            </a:r>
            <a:r>
              <a:rPr lang="en-US" dirty="0" err="1"/>
              <a:t>tác</a:t>
            </a:r>
            <a:r>
              <a:rPr lang="en-US" dirty="0"/>
              <a:t> </a:t>
            </a:r>
            <a:r>
              <a:rPr lang="en-US" dirty="0" err="1"/>
              <a:t>dụng</a:t>
            </a:r>
            <a:r>
              <a:rPr lang="en-US" dirty="0"/>
              <a:t> </a:t>
            </a:r>
            <a:r>
              <a:rPr lang="en-US" dirty="0" err="1"/>
              <a:t>truyền</a:t>
            </a:r>
            <a:r>
              <a:rPr lang="en-US" dirty="0"/>
              <a:t> </a:t>
            </a:r>
            <a:r>
              <a:rPr lang="en-US" dirty="0" err="1"/>
              <a:t>cảm</a:t>
            </a:r>
            <a:r>
              <a:rPr lang="en-US" dirty="0"/>
              <a:t>, </a:t>
            </a:r>
            <a:r>
              <a:rPr lang="en-US" dirty="0" err="1"/>
              <a:t>tập</a:t>
            </a:r>
            <a:r>
              <a:rPr lang="en-US" dirty="0"/>
              <a:t> </a:t>
            </a:r>
            <a:r>
              <a:rPr lang="en-US" dirty="0" err="1"/>
              <a:t>trung</a:t>
            </a:r>
            <a:r>
              <a:rPr lang="en-US" dirty="0"/>
              <a:t> </a:t>
            </a:r>
            <a:r>
              <a:rPr lang="en-US" dirty="0" err="1"/>
              <a:t>sư</a:t>
            </a:r>
            <a:r>
              <a:rPr lang="en-US" dirty="0"/>
              <a:t>̣ </a:t>
            </a:r>
            <a:r>
              <a:rPr lang="en-US" dirty="0" err="1"/>
              <a:t>chu</a:t>
            </a:r>
            <a:r>
              <a:rPr lang="en-US" dirty="0"/>
              <a:t>́ ý </a:t>
            </a:r>
            <a:r>
              <a:rPr lang="en-US" dirty="0" err="1"/>
              <a:t>của</a:t>
            </a:r>
            <a:r>
              <a:rPr lang="en-US" dirty="0"/>
              <a:t> </a:t>
            </a:r>
            <a:r>
              <a:rPr lang="en-US" dirty="0" err="1"/>
              <a:t>người</a:t>
            </a:r>
            <a:r>
              <a:rPr lang="en-US" dirty="0"/>
              <a:t> </a:t>
            </a:r>
            <a:r>
              <a:rPr lang="en-US" dirty="0" err="1"/>
              <a:t>nghe</a:t>
            </a:r>
            <a:r>
              <a:rPr lang="en-US" dirty="0"/>
              <a:t> </a:t>
            </a:r>
            <a:r>
              <a:rPr lang="en-US" dirty="0" err="1"/>
              <a:t>vào</a:t>
            </a:r>
            <a:r>
              <a:rPr lang="en-US" dirty="0"/>
              <a:t> </a:t>
            </a:r>
            <a:r>
              <a:rPr lang="en-US" dirty="0" err="1"/>
              <a:t>sau</a:t>
            </a:r>
            <a:r>
              <a:rPr lang="en-US" dirty="0"/>
              <a:t> </a:t>
            </a:r>
            <a:r>
              <a:rPr lang="en-US" dirty="0" err="1"/>
              <a:t>chô</a:t>
            </a:r>
            <a:r>
              <a:rPr lang="en-US" dirty="0"/>
              <a:t>̃ </a:t>
            </a:r>
            <a:r>
              <a:rPr lang="en-US" dirty="0" err="1"/>
              <a:t>ngừng</a:t>
            </a:r>
            <a:r>
              <a:rPr lang="en-US" dirty="0"/>
              <a:t> </a:t>
            </a:r>
            <a:r>
              <a:rPr lang="en-US" dirty="0" err="1"/>
              <a:t>góp</a:t>
            </a:r>
            <a:r>
              <a:rPr lang="en-US" dirty="0"/>
              <a:t> </a:t>
            </a:r>
            <a:r>
              <a:rPr lang="en-US" dirty="0" err="1"/>
              <a:t>phần</a:t>
            </a:r>
            <a:r>
              <a:rPr lang="en-US" dirty="0"/>
              <a:t> </a:t>
            </a:r>
            <a:r>
              <a:rPr lang="en-US" dirty="0" err="1"/>
              <a:t>tạo</a:t>
            </a:r>
            <a:r>
              <a:rPr lang="en-US" dirty="0"/>
              <a:t> </a:t>
            </a:r>
            <a:r>
              <a:rPr lang="en-US" dirty="0" err="1"/>
              <a:t>nên</a:t>
            </a:r>
            <a:r>
              <a:rPr lang="en-US" dirty="0"/>
              <a:t> </a:t>
            </a:r>
            <a:r>
              <a:rPr lang="en-US" dirty="0" err="1"/>
              <a:t>hiệu</a:t>
            </a:r>
            <a:r>
              <a:rPr lang="en-US" dirty="0"/>
              <a:t> quả </a:t>
            </a:r>
            <a:r>
              <a:rPr lang="en-US" dirty="0" err="1"/>
              <a:t>nghê</a:t>
            </a:r>
            <a:r>
              <a:rPr lang="en-US" dirty="0"/>
              <a:t>̣ </a:t>
            </a:r>
            <a:r>
              <a:rPr lang="en-US" dirty="0" err="1"/>
              <a:t>thuật</a:t>
            </a:r>
            <a:r>
              <a:rPr lang="en-US" dirty="0"/>
              <a:t> </a:t>
            </a:r>
            <a:r>
              <a:rPr lang="en-US" dirty="0" err="1"/>
              <a:t>cao</a:t>
            </a:r>
            <a:r>
              <a:rPr lang="en-US" dirty="0"/>
              <a:t>.</a:t>
            </a:r>
          </a:p>
          <a:p>
            <a:pPr>
              <a:lnSpc>
                <a:spcPct val="90000"/>
              </a:lnSpc>
              <a:buNone/>
            </a:pPr>
            <a:r>
              <a:rPr lang="en-US" dirty="0"/>
              <a:t>		- </a:t>
            </a:r>
            <a:r>
              <a:rPr lang="en-US" i="1" dirty="0" err="1"/>
              <a:t>Nếu</a:t>
            </a:r>
            <a:r>
              <a:rPr lang="en-US" i="1" dirty="0"/>
              <a:t> </a:t>
            </a:r>
            <a:r>
              <a:rPr lang="en-US" i="1" dirty="0" err="1"/>
              <a:t>nhắm</a:t>
            </a:r>
            <a:r>
              <a:rPr lang="en-US" i="1" dirty="0"/>
              <a:t> </a:t>
            </a:r>
            <a:r>
              <a:rPr lang="en-US" i="1" dirty="0" err="1"/>
              <a:t>mắt</a:t>
            </a:r>
            <a:r>
              <a:rPr lang="en-US" i="1" dirty="0"/>
              <a:t> </a:t>
            </a:r>
            <a:r>
              <a:rPr lang="en-US" i="1" dirty="0" err="1"/>
              <a:t>nghi</a:t>
            </a:r>
            <a:r>
              <a:rPr lang="en-US" i="1" dirty="0"/>
              <a:t>̃ </a:t>
            </a:r>
            <a:r>
              <a:rPr lang="en-US" i="1" dirty="0" err="1"/>
              <a:t>vê</a:t>
            </a:r>
            <a:r>
              <a:rPr lang="en-US" i="1" dirty="0"/>
              <a:t>̀ cha mẹ</a:t>
            </a:r>
          </a:p>
          <a:p>
            <a:pPr>
              <a:lnSpc>
                <a:spcPct val="90000"/>
              </a:lnSpc>
              <a:buNone/>
            </a:pPr>
            <a:r>
              <a:rPr lang="en-US" i="1" dirty="0"/>
              <a:t>		 </a:t>
            </a:r>
            <a:r>
              <a:rPr lang="en-US" i="1" dirty="0" err="1"/>
              <a:t>Đa</a:t>
            </a:r>
            <a:r>
              <a:rPr lang="en-US" i="1" dirty="0"/>
              <a:t>̃ </a:t>
            </a:r>
            <a:r>
              <a:rPr lang="en-US" i="1" dirty="0" err="1"/>
              <a:t>nuôi</a:t>
            </a:r>
            <a:r>
              <a:rPr lang="en-US" i="1" dirty="0"/>
              <a:t> ta </a:t>
            </a:r>
            <a:r>
              <a:rPr lang="en-US" i="1" dirty="0" err="1"/>
              <a:t>khôn</a:t>
            </a:r>
            <a:r>
              <a:rPr lang="en-US" i="1" dirty="0"/>
              <a:t> </a:t>
            </a:r>
            <a:r>
              <a:rPr lang="en-US" i="1" dirty="0" err="1"/>
              <a:t>lớn</a:t>
            </a:r>
            <a:r>
              <a:rPr lang="en-US" i="1" dirty="0"/>
              <a:t> </a:t>
            </a:r>
            <a:r>
              <a:rPr lang="en-US" i="1" dirty="0" err="1"/>
              <a:t>từng</a:t>
            </a:r>
            <a:r>
              <a:rPr lang="en-US" i="1" dirty="0"/>
              <a:t> </a:t>
            </a:r>
            <a:r>
              <a:rPr lang="en-US" i="1" dirty="0" err="1"/>
              <a:t>ngày</a:t>
            </a:r>
            <a:endParaRPr lang="en-US" i="1" dirty="0"/>
          </a:p>
          <a:p>
            <a:pPr>
              <a:lnSpc>
                <a:spcPct val="90000"/>
              </a:lnSpc>
              <a:buNone/>
            </a:pPr>
            <a:r>
              <a:rPr lang="en-US" i="1" dirty="0"/>
              <a:t>		 </a:t>
            </a:r>
            <a:r>
              <a:rPr lang="en-US" i="1" dirty="0" err="1"/>
              <a:t>Tay</a:t>
            </a:r>
            <a:r>
              <a:rPr lang="en-US" i="1" dirty="0"/>
              <a:t> </a:t>
            </a:r>
            <a:r>
              <a:rPr lang="en-US" i="1" dirty="0" err="1"/>
              <a:t>bồng</a:t>
            </a:r>
            <a:r>
              <a:rPr lang="en-US" i="1" dirty="0"/>
              <a:t> </a:t>
            </a:r>
            <a:r>
              <a:rPr lang="en-US" i="1" dirty="0" err="1"/>
              <a:t>bê</a:t>
            </a:r>
            <a:r>
              <a:rPr lang="en-US" i="1" dirty="0"/>
              <a:t>́ </a:t>
            </a:r>
            <a:r>
              <a:rPr lang="en-US" i="1" dirty="0" err="1"/>
              <a:t>sớm</a:t>
            </a:r>
            <a:r>
              <a:rPr lang="en-US" i="1" dirty="0"/>
              <a:t> </a:t>
            </a:r>
            <a:r>
              <a:rPr lang="en-US" i="1" dirty="0" err="1"/>
              <a:t>khuya</a:t>
            </a:r>
            <a:r>
              <a:rPr lang="en-US" i="1" dirty="0"/>
              <a:t> </a:t>
            </a:r>
            <a:r>
              <a:rPr lang="en-US" i="1" dirty="0" err="1"/>
              <a:t>vất</a:t>
            </a:r>
            <a:r>
              <a:rPr lang="en-US" i="1" dirty="0"/>
              <a:t> </a:t>
            </a:r>
            <a:r>
              <a:rPr lang="en-US" i="1" dirty="0" err="1"/>
              <a:t>va</a:t>
            </a:r>
            <a:r>
              <a:rPr lang="en-US" i="1" dirty="0"/>
              <a:t>̉</a:t>
            </a:r>
          </a:p>
          <a:p>
            <a:pPr>
              <a:lnSpc>
                <a:spcPct val="90000"/>
              </a:lnSpc>
              <a:buNone/>
            </a:pPr>
            <a:r>
              <a:rPr lang="en-US" i="1" dirty="0"/>
              <a:t>		 </a:t>
            </a:r>
            <a:r>
              <a:rPr lang="en-US" i="1" dirty="0" err="1"/>
              <a:t>Mắt</a:t>
            </a:r>
            <a:r>
              <a:rPr lang="en-US" i="1" dirty="0"/>
              <a:t> </a:t>
            </a:r>
            <a:r>
              <a:rPr lang="en-US" i="1" dirty="0" err="1"/>
              <a:t>nhắm</a:t>
            </a:r>
            <a:r>
              <a:rPr lang="en-US" i="1" dirty="0"/>
              <a:t> </a:t>
            </a:r>
            <a:r>
              <a:rPr lang="en-US" i="1" dirty="0" err="1"/>
              <a:t>rồi</a:t>
            </a:r>
            <a:r>
              <a:rPr lang="en-US" i="1" dirty="0"/>
              <a:t>/ </a:t>
            </a:r>
            <a:r>
              <a:rPr lang="en-US" i="1" dirty="0" err="1"/>
              <a:t>lại</a:t>
            </a:r>
            <a:r>
              <a:rPr lang="en-US" i="1" dirty="0"/>
              <a:t> </a:t>
            </a:r>
            <a:r>
              <a:rPr lang="en-US" i="1" dirty="0" err="1"/>
              <a:t>mơ</a:t>
            </a:r>
            <a:r>
              <a:rPr lang="en-US" i="1" dirty="0"/>
              <a:t>̉ </a:t>
            </a:r>
            <a:r>
              <a:rPr lang="en-US" i="1" dirty="0" err="1"/>
              <a:t>ra</a:t>
            </a:r>
            <a:r>
              <a:rPr lang="en-US" i="1" dirty="0"/>
              <a:t> </a:t>
            </a:r>
            <a:r>
              <a:rPr lang="en-US" i="1" dirty="0" err="1"/>
              <a:t>ngay</a:t>
            </a:r>
            <a:r>
              <a:rPr lang="en-US" i="1" dirty="0"/>
              <a:t>.</a:t>
            </a:r>
          </a:p>
          <a:p>
            <a:pPr>
              <a:lnSpc>
                <a:spcPct val="90000"/>
              </a:lnSpc>
              <a:buNone/>
            </a:pPr>
            <a:r>
              <a:rPr lang="en-US" i="1" dirty="0"/>
              <a:t>   		- Mẹ/ là </a:t>
            </a:r>
            <a:r>
              <a:rPr lang="en-US" i="1" dirty="0" err="1"/>
              <a:t>ngọn</a:t>
            </a:r>
            <a:r>
              <a:rPr lang="en-US" i="1" dirty="0"/>
              <a:t> </a:t>
            </a:r>
            <a:r>
              <a:rPr lang="en-US" i="1" dirty="0" err="1"/>
              <a:t>gio</a:t>
            </a:r>
            <a:r>
              <a:rPr lang="en-US" i="1" dirty="0"/>
              <a:t>́ </a:t>
            </a:r>
            <a:r>
              <a:rPr lang="en-US" i="1" dirty="0" err="1"/>
              <a:t>của</a:t>
            </a:r>
            <a:r>
              <a:rPr lang="en-US" i="1" dirty="0"/>
              <a:t> con </a:t>
            </a:r>
            <a:r>
              <a:rPr lang="en-US" i="1" dirty="0" err="1"/>
              <a:t>suốt</a:t>
            </a:r>
            <a:r>
              <a:rPr lang="en-US" i="1" dirty="0"/>
              <a:t> </a:t>
            </a:r>
            <a:r>
              <a:rPr lang="en-US" i="1" dirty="0" err="1"/>
              <a:t>đời</a:t>
            </a:r>
            <a:endParaRPr lang="en-US" i="1" dirty="0"/>
          </a:p>
          <a:p>
            <a:pPr>
              <a:lnSpc>
                <a:spcPct val="90000"/>
              </a:lnSpc>
              <a:buNone/>
            </a:pPr>
            <a:r>
              <a:rPr lang="en-US" dirty="0"/>
              <a:t>	+ Là </a:t>
            </a:r>
            <a:r>
              <a:rPr lang="en-US" dirty="0" err="1"/>
              <a:t>sư</a:t>
            </a:r>
            <a:r>
              <a:rPr lang="en-US" dirty="0"/>
              <a:t>̣ </a:t>
            </a:r>
            <a:r>
              <a:rPr lang="en-US" dirty="0" err="1"/>
              <a:t>lựa</a:t>
            </a:r>
            <a:r>
              <a:rPr lang="en-US" dirty="0"/>
              <a:t> </a:t>
            </a:r>
            <a:r>
              <a:rPr lang="en-US" dirty="0" err="1"/>
              <a:t>chọn</a:t>
            </a:r>
            <a:r>
              <a:rPr lang="en-US" dirty="0"/>
              <a:t> </a:t>
            </a:r>
            <a:r>
              <a:rPr lang="en-US" dirty="0" err="1"/>
              <a:t>trong</a:t>
            </a:r>
            <a:r>
              <a:rPr lang="en-US" dirty="0"/>
              <a:t> </a:t>
            </a:r>
            <a:r>
              <a:rPr lang="en-US" dirty="0" err="1"/>
              <a:t>những</a:t>
            </a:r>
            <a:r>
              <a:rPr lang="en-US" dirty="0"/>
              <a:t> </a:t>
            </a:r>
            <a:r>
              <a:rPr lang="en-US" dirty="0" err="1"/>
              <a:t>cách</a:t>
            </a:r>
            <a:r>
              <a:rPr lang="en-US" dirty="0"/>
              <a:t> </a:t>
            </a:r>
            <a:r>
              <a:rPr lang="en-US" dirty="0" err="1"/>
              <a:t>ngắt</a:t>
            </a:r>
            <a:r>
              <a:rPr lang="en-US" dirty="0"/>
              <a:t> </a:t>
            </a:r>
            <a:r>
              <a:rPr lang="en-US" dirty="0" err="1"/>
              <a:t>nhịp</a:t>
            </a:r>
            <a:r>
              <a:rPr lang="en-US" dirty="0"/>
              <a:t> </a:t>
            </a:r>
            <a:r>
              <a:rPr lang="en-US" dirty="0" err="1"/>
              <a:t>đúng</a:t>
            </a:r>
            <a:r>
              <a:rPr lang="en-US" dirty="0"/>
              <a:t>, </a:t>
            </a:r>
            <a:r>
              <a:rPr lang="en-US" dirty="0" err="1"/>
              <a:t>một</a:t>
            </a:r>
            <a:r>
              <a:rPr lang="en-US" dirty="0"/>
              <a:t> </a:t>
            </a:r>
            <a:r>
              <a:rPr lang="en-US" dirty="0" err="1"/>
              <a:t>cách</a:t>
            </a:r>
            <a:r>
              <a:rPr lang="en-US" dirty="0"/>
              <a:t> </a:t>
            </a:r>
            <a:r>
              <a:rPr lang="en-US" dirty="0" err="1"/>
              <a:t>ngắt</a:t>
            </a:r>
            <a:r>
              <a:rPr lang="en-US" dirty="0"/>
              <a:t> </a:t>
            </a:r>
            <a:r>
              <a:rPr lang="en-US" dirty="0" err="1"/>
              <a:t>nhịp</a:t>
            </a:r>
            <a:r>
              <a:rPr lang="en-US" dirty="0"/>
              <a:t> </a:t>
            </a:r>
            <a:r>
              <a:rPr lang="en-US" dirty="0" err="1"/>
              <a:t>biểu</a:t>
            </a:r>
            <a:r>
              <a:rPr lang="en-US" dirty="0"/>
              <a:t> </a:t>
            </a:r>
            <a:r>
              <a:rPr lang="en-US" dirty="0" err="1"/>
              <a:t>cẩm</a:t>
            </a:r>
            <a:r>
              <a:rPr lang="en-US" dirty="0"/>
              <a:t>, </a:t>
            </a:r>
            <a:r>
              <a:rPr lang="en-US" dirty="0" err="1"/>
              <a:t>một</a:t>
            </a:r>
            <a:r>
              <a:rPr lang="en-US" dirty="0"/>
              <a:t> </a:t>
            </a:r>
            <a:r>
              <a:rPr lang="en-US" dirty="0" err="1"/>
              <a:t>cách</a:t>
            </a:r>
            <a:r>
              <a:rPr lang="en-US" dirty="0"/>
              <a:t> </a:t>
            </a:r>
            <a:r>
              <a:rPr lang="en-US" dirty="0" err="1"/>
              <a:t>ngắt</a:t>
            </a:r>
            <a:r>
              <a:rPr lang="en-US" dirty="0"/>
              <a:t> </a:t>
            </a:r>
            <a:r>
              <a:rPr lang="en-US" dirty="0" err="1"/>
              <a:t>nhịp</a:t>
            </a:r>
            <a:r>
              <a:rPr lang="en-US" dirty="0"/>
              <a:t> có </a:t>
            </a:r>
            <a:r>
              <a:rPr lang="en-US" dirty="0" err="1"/>
              <a:t>hiệu</a:t>
            </a:r>
            <a:r>
              <a:rPr lang="en-US" dirty="0"/>
              <a:t> quả </a:t>
            </a:r>
            <a:r>
              <a:rPr lang="en-US" dirty="0" err="1"/>
              <a:t>nghê</a:t>
            </a:r>
            <a:r>
              <a:rPr lang="en-US" dirty="0"/>
              <a:t>̣ </a:t>
            </a:r>
            <a:r>
              <a:rPr lang="en-US" dirty="0" err="1"/>
              <a:t>thuật</a:t>
            </a:r>
            <a:r>
              <a:rPr lang="en-US" dirty="0"/>
              <a:t> </a:t>
            </a:r>
            <a:r>
              <a:rPr lang="en-US" dirty="0" err="1"/>
              <a:t>hơn</a:t>
            </a:r>
            <a:r>
              <a:rPr lang="en-US" dirty="0"/>
              <a:t>, ví dụ:</a:t>
            </a:r>
          </a:p>
          <a:p>
            <a:pPr>
              <a:lnSpc>
                <a:spcPct val="90000"/>
              </a:lnSpc>
              <a:buNone/>
            </a:pPr>
            <a:r>
              <a:rPr lang="en-US" dirty="0"/>
              <a:t>		</a:t>
            </a:r>
            <a:r>
              <a:rPr lang="en-US" i="1" dirty="0"/>
              <a:t>- Bè </a:t>
            </a:r>
            <a:r>
              <a:rPr lang="en-US" i="1" dirty="0" err="1"/>
              <a:t>đi</a:t>
            </a:r>
            <a:r>
              <a:rPr lang="en-US" i="1" dirty="0"/>
              <a:t>/ </a:t>
            </a:r>
            <a:r>
              <a:rPr lang="en-US" i="1" dirty="0" err="1"/>
              <a:t>chiều</a:t>
            </a:r>
            <a:r>
              <a:rPr lang="en-US" i="1" dirty="0"/>
              <a:t> </a:t>
            </a:r>
            <a:r>
              <a:rPr lang="en-US" i="1" dirty="0" err="1"/>
              <a:t>thầm</a:t>
            </a:r>
            <a:r>
              <a:rPr lang="en-US" i="1" dirty="0"/>
              <a:t> </a:t>
            </a:r>
            <a:r>
              <a:rPr lang="en-US" i="1" dirty="0" err="1"/>
              <a:t>thi</a:t>
            </a:r>
            <a:r>
              <a:rPr lang="en-US" i="1" dirty="0"/>
              <a:t>̀</a:t>
            </a:r>
          </a:p>
          <a:p>
            <a:pPr>
              <a:lnSpc>
                <a:spcPct val="90000"/>
              </a:lnSpc>
              <a:buNone/>
            </a:pPr>
            <a:r>
              <a:rPr lang="en-US" i="1" dirty="0"/>
              <a:t>	        	</a:t>
            </a:r>
            <a:r>
              <a:rPr lang="en-US" i="1" dirty="0" err="1"/>
              <a:t>Gô</a:t>
            </a:r>
            <a:r>
              <a:rPr lang="en-US" i="1" dirty="0"/>
              <a:t>̃/ </a:t>
            </a:r>
            <a:r>
              <a:rPr lang="en-US" i="1" dirty="0" err="1"/>
              <a:t>lượn</a:t>
            </a:r>
            <a:r>
              <a:rPr lang="en-US" i="1" dirty="0"/>
              <a:t> </a:t>
            </a:r>
            <a:r>
              <a:rPr lang="en-US" i="1" dirty="0" err="1"/>
              <a:t>đàn</a:t>
            </a:r>
            <a:r>
              <a:rPr lang="en-US" i="1" dirty="0"/>
              <a:t> thong </a:t>
            </a:r>
            <a:r>
              <a:rPr lang="en-US" i="1" dirty="0" err="1"/>
              <a:t>tha</a:t>
            </a:r>
            <a:r>
              <a:rPr lang="en-US" i="1" dirty="0"/>
              <a:t>̉</a:t>
            </a:r>
          </a:p>
          <a:p>
            <a:pPr>
              <a:lnSpc>
                <a:spcPct val="90000"/>
              </a:lnSpc>
              <a:buNone/>
            </a:pPr>
            <a:r>
              <a:rPr lang="en-US" i="1" dirty="0"/>
              <a:t>     		 - </a:t>
            </a:r>
            <a:r>
              <a:rPr lang="en-US" i="1" dirty="0" err="1"/>
              <a:t>Sông</a:t>
            </a:r>
            <a:r>
              <a:rPr lang="en-US" i="1" dirty="0"/>
              <a:t> La/ </a:t>
            </a:r>
            <a:r>
              <a:rPr lang="en-US" i="1" dirty="0" err="1"/>
              <a:t>ơi</a:t>
            </a:r>
            <a:r>
              <a:rPr lang="en-US" i="1" dirty="0"/>
              <a:t> </a:t>
            </a:r>
            <a:r>
              <a:rPr lang="en-US" i="1" dirty="0" err="1"/>
              <a:t>sông</a:t>
            </a:r>
            <a:r>
              <a:rPr lang="en-US" i="1" dirty="0"/>
              <a:t> La.</a:t>
            </a:r>
          </a:p>
          <a:p>
            <a:pPr>
              <a:buNone/>
            </a:pPr>
            <a:endParaRPr lang="en-US" dirty="0"/>
          </a:p>
          <a:p>
            <a:endParaRPr lang="en-US" dirty="0"/>
          </a:p>
        </p:txBody>
      </p:sp>
    </p:spTree>
    <p:extLst>
      <p:ext uri="{BB962C8B-B14F-4D97-AF65-F5344CB8AC3E}">
        <p14:creationId xmlns:p14="http://schemas.microsoft.com/office/powerpoint/2010/main" val="333545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p:txBody>
          <a:bodyPr>
            <a:normAutofit fontScale="70000" lnSpcReduction="20000"/>
          </a:bodyPr>
          <a:lstStyle/>
          <a:p>
            <a:pPr>
              <a:lnSpc>
                <a:spcPct val="90000"/>
              </a:lnSpc>
            </a:pPr>
            <a:r>
              <a:rPr lang="en-US" b="1" dirty="0" err="1"/>
              <a:t>Ky</a:t>
            </a:r>
            <a:r>
              <a:rPr lang="en-US" b="1" dirty="0"/>
              <a:t>̃ </a:t>
            </a:r>
            <a:r>
              <a:rPr lang="en-US" b="1" dirty="0" err="1"/>
              <a:t>thuật</a:t>
            </a:r>
            <a:r>
              <a:rPr lang="en-US" b="1" dirty="0"/>
              <a:t> </a:t>
            </a:r>
            <a:r>
              <a:rPr lang="en-US" b="1" dirty="0" err="1"/>
              <a:t>đọc</a:t>
            </a:r>
            <a:r>
              <a:rPr lang="en-US" b="1" dirty="0"/>
              <a:t> </a:t>
            </a:r>
            <a:r>
              <a:rPr lang="en-US" b="1" dirty="0" err="1"/>
              <a:t>diễn</a:t>
            </a:r>
            <a:r>
              <a:rPr lang="en-US" b="1" dirty="0"/>
              <a:t> </a:t>
            </a:r>
            <a:r>
              <a:rPr lang="en-US" b="1" dirty="0" err="1"/>
              <a:t>cảm</a:t>
            </a:r>
            <a:r>
              <a:rPr lang="en-US" dirty="0"/>
              <a:t>:</a:t>
            </a:r>
          </a:p>
          <a:p>
            <a:pPr>
              <a:lnSpc>
                <a:spcPct val="90000"/>
              </a:lnSpc>
              <a:buFontTx/>
              <a:buChar char="-"/>
            </a:pPr>
            <a:r>
              <a:rPr lang="en-US" dirty="0" err="1"/>
              <a:t>Tốc</a:t>
            </a:r>
            <a:r>
              <a:rPr lang="en-US" dirty="0"/>
              <a:t> </a:t>
            </a:r>
            <a:r>
              <a:rPr lang="en-US" dirty="0" err="1"/>
              <a:t>đô</a:t>
            </a:r>
            <a:r>
              <a:rPr lang="en-US" dirty="0"/>
              <a:t>̣:</a:t>
            </a:r>
            <a:r>
              <a:rPr lang="en-US" dirty="0">
                <a:solidFill>
                  <a:schemeClr val="bg2"/>
                </a:solidFill>
              </a:rPr>
              <a:t> </a:t>
            </a:r>
            <a:r>
              <a:rPr lang="en-US" dirty="0" err="1"/>
              <a:t>Tốc</a:t>
            </a:r>
            <a:r>
              <a:rPr lang="en-US" dirty="0"/>
              <a:t> </a:t>
            </a:r>
            <a:r>
              <a:rPr lang="en-US" dirty="0" err="1"/>
              <a:t>đô</a:t>
            </a:r>
            <a:r>
              <a:rPr lang="en-US" dirty="0"/>
              <a:t>̣ </a:t>
            </a:r>
            <a:r>
              <a:rPr lang="en-US" dirty="0" err="1"/>
              <a:t>đọc</a:t>
            </a:r>
            <a:r>
              <a:rPr lang="en-US" dirty="0"/>
              <a:t> chi </a:t>
            </a:r>
            <a:r>
              <a:rPr lang="en-US" dirty="0" err="1"/>
              <a:t>phối</a:t>
            </a:r>
            <a:r>
              <a:rPr lang="en-US" dirty="0"/>
              <a:t> </a:t>
            </a:r>
            <a:r>
              <a:rPr lang="en-US" dirty="0" err="1"/>
              <a:t>sư</a:t>
            </a:r>
            <a:r>
              <a:rPr lang="en-US" dirty="0"/>
              <a:t>̣ </a:t>
            </a:r>
            <a:r>
              <a:rPr lang="en-US" dirty="0" err="1"/>
              <a:t>diễn</a:t>
            </a:r>
            <a:r>
              <a:rPr lang="en-US" dirty="0"/>
              <a:t> </a:t>
            </a:r>
            <a:r>
              <a:rPr lang="en-US" dirty="0" err="1"/>
              <a:t>cảm</a:t>
            </a:r>
            <a:r>
              <a:rPr lang="en-US" dirty="0"/>
              <a:t>, có </a:t>
            </a:r>
            <a:r>
              <a:rPr lang="en-US" dirty="0" err="1"/>
              <a:t>ảnh</a:t>
            </a:r>
            <a:r>
              <a:rPr lang="en-US" dirty="0"/>
              <a:t> </a:t>
            </a:r>
            <a:r>
              <a:rPr lang="en-US" dirty="0" err="1"/>
              <a:t>hưởng</a:t>
            </a:r>
            <a:r>
              <a:rPr lang="en-US" dirty="0"/>
              <a:t> </a:t>
            </a:r>
            <a:r>
              <a:rPr lang="en-US" dirty="0" err="1"/>
              <a:t>đến</a:t>
            </a:r>
            <a:r>
              <a:rPr lang="en-US" dirty="0"/>
              <a:t> </a:t>
            </a:r>
            <a:r>
              <a:rPr lang="en-US" dirty="0" err="1"/>
              <a:t>việc</a:t>
            </a:r>
            <a:r>
              <a:rPr lang="en-US" dirty="0"/>
              <a:t> </a:t>
            </a:r>
            <a:r>
              <a:rPr lang="en-US" dirty="0" err="1"/>
              <a:t>thê</a:t>
            </a:r>
            <a:r>
              <a:rPr lang="en-US" dirty="0"/>
              <a:t>̉ </a:t>
            </a:r>
            <a:r>
              <a:rPr lang="en-US" dirty="0" err="1"/>
              <a:t>hiện</a:t>
            </a:r>
            <a:r>
              <a:rPr lang="en-US" dirty="0"/>
              <a:t> ý </a:t>
            </a:r>
            <a:r>
              <a:rPr lang="en-US" dirty="0" err="1"/>
              <a:t>nghĩa</a:t>
            </a:r>
            <a:r>
              <a:rPr lang="en-US" dirty="0"/>
              <a:t>, </a:t>
            </a:r>
            <a:r>
              <a:rPr lang="en-US" dirty="0" err="1"/>
              <a:t>cảm</a:t>
            </a:r>
            <a:r>
              <a:rPr lang="en-US" dirty="0"/>
              <a:t> </a:t>
            </a:r>
            <a:r>
              <a:rPr lang="en-US" dirty="0" err="1"/>
              <a:t>xúc</a:t>
            </a:r>
            <a:r>
              <a:rPr lang="en-US" dirty="0"/>
              <a:t>.</a:t>
            </a:r>
          </a:p>
          <a:p>
            <a:pPr>
              <a:lnSpc>
                <a:spcPct val="90000"/>
              </a:lnSpc>
              <a:buNone/>
            </a:pPr>
            <a:r>
              <a:rPr lang="en-US" dirty="0"/>
              <a:t>		+ </a:t>
            </a:r>
            <a:r>
              <a:rPr lang="en-US" dirty="0" err="1"/>
              <a:t>Tốc</a:t>
            </a:r>
            <a:r>
              <a:rPr lang="en-US" dirty="0"/>
              <a:t> </a:t>
            </a:r>
            <a:r>
              <a:rPr lang="en-US" dirty="0" err="1"/>
              <a:t>đô</a:t>
            </a:r>
            <a:r>
              <a:rPr lang="en-US" dirty="0"/>
              <a:t>̣ </a:t>
            </a:r>
            <a:r>
              <a:rPr lang="en-US" dirty="0" err="1"/>
              <a:t>đọc</a:t>
            </a:r>
            <a:r>
              <a:rPr lang="en-US" dirty="0"/>
              <a:t> </a:t>
            </a:r>
            <a:r>
              <a:rPr lang="en-US" dirty="0" err="1"/>
              <a:t>phải</a:t>
            </a:r>
            <a:r>
              <a:rPr lang="en-US" dirty="0"/>
              <a:t> </a:t>
            </a:r>
            <a:r>
              <a:rPr lang="en-US" dirty="0" err="1"/>
              <a:t>phu</a:t>
            </a:r>
            <a:r>
              <a:rPr lang="en-US" dirty="0"/>
              <a:t>̀ </a:t>
            </a:r>
            <a:r>
              <a:rPr lang="en-US" dirty="0" err="1"/>
              <a:t>hợp</a:t>
            </a:r>
            <a:r>
              <a:rPr lang="en-US" dirty="0"/>
              <a:t> </a:t>
            </a:r>
            <a:r>
              <a:rPr lang="en-US" dirty="0" err="1"/>
              <a:t>với</a:t>
            </a:r>
            <a:r>
              <a:rPr lang="en-US" dirty="0"/>
              <a:t> </a:t>
            </a:r>
            <a:r>
              <a:rPr lang="en-US" dirty="0" err="1"/>
              <a:t>nội</a:t>
            </a:r>
            <a:r>
              <a:rPr lang="en-US" dirty="0"/>
              <a:t> dung </a:t>
            </a:r>
            <a:r>
              <a:rPr lang="en-US" dirty="0" err="1"/>
              <a:t>va</a:t>
            </a:r>
            <a:r>
              <a:rPr lang="en-US" dirty="0"/>
              <a:t>̀ </a:t>
            </a:r>
            <a:r>
              <a:rPr lang="en-US" dirty="0" err="1"/>
              <a:t>cảm</a:t>
            </a:r>
            <a:r>
              <a:rPr lang="en-US" dirty="0"/>
              <a:t> </a:t>
            </a:r>
            <a:r>
              <a:rPr lang="en-US" dirty="0" err="1"/>
              <a:t>xúc</a:t>
            </a:r>
            <a:r>
              <a:rPr lang="en-US" dirty="0"/>
              <a:t> </a:t>
            </a:r>
            <a:r>
              <a:rPr lang="en-US" dirty="0" err="1"/>
              <a:t>của</a:t>
            </a:r>
            <a:r>
              <a:rPr lang="en-US" dirty="0"/>
              <a:t> </a:t>
            </a:r>
            <a:r>
              <a:rPr lang="en-US" dirty="0" err="1"/>
              <a:t>bài</a:t>
            </a:r>
            <a:r>
              <a:rPr lang="en-US" dirty="0"/>
              <a:t> </a:t>
            </a:r>
            <a:r>
              <a:rPr lang="en-US" dirty="0" err="1"/>
              <a:t>đọc</a:t>
            </a:r>
            <a:r>
              <a:rPr lang="en-US" dirty="0"/>
              <a:t>: </a:t>
            </a:r>
            <a:r>
              <a:rPr lang="en-US" dirty="0" err="1"/>
              <a:t>công</a:t>
            </a:r>
            <a:r>
              <a:rPr lang="en-US" dirty="0"/>
              <a:t> </a:t>
            </a:r>
            <a:r>
              <a:rPr lang="en-US" dirty="0" err="1"/>
              <a:t>việc</a:t>
            </a:r>
            <a:r>
              <a:rPr lang="en-US" dirty="0"/>
              <a:t> </a:t>
            </a:r>
            <a:r>
              <a:rPr lang="en-US" dirty="0" err="1"/>
              <a:t>dồn</a:t>
            </a:r>
            <a:r>
              <a:rPr lang="en-US" dirty="0"/>
              <a:t> </a:t>
            </a:r>
            <a:r>
              <a:rPr lang="en-US" dirty="0" err="1"/>
              <a:t>dập</a:t>
            </a:r>
            <a:r>
              <a:rPr lang="en-US" dirty="0"/>
              <a:t>, </a:t>
            </a:r>
            <a:r>
              <a:rPr lang="en-US" dirty="0" err="1"/>
              <a:t>khẩn</a:t>
            </a:r>
            <a:r>
              <a:rPr lang="en-US" dirty="0"/>
              <a:t> </a:t>
            </a:r>
            <a:r>
              <a:rPr lang="en-US" dirty="0" err="1"/>
              <a:t>trương</a:t>
            </a:r>
            <a:r>
              <a:rPr lang="en-US" dirty="0"/>
              <a:t> </a:t>
            </a:r>
            <a:r>
              <a:rPr lang="en-US" dirty="0" err="1"/>
              <a:t>phải</a:t>
            </a:r>
            <a:r>
              <a:rPr lang="en-US" dirty="0"/>
              <a:t> </a:t>
            </a:r>
            <a:r>
              <a:rPr lang="en-US" dirty="0" err="1"/>
              <a:t>đọc</a:t>
            </a:r>
            <a:r>
              <a:rPr lang="en-US" dirty="0"/>
              <a:t> </a:t>
            </a:r>
            <a:r>
              <a:rPr lang="en-US" dirty="0" err="1"/>
              <a:t>nhịp</a:t>
            </a:r>
            <a:r>
              <a:rPr lang="en-US" dirty="0"/>
              <a:t> </a:t>
            </a:r>
            <a:r>
              <a:rPr lang="en-US" dirty="0" err="1"/>
              <a:t>nhanh</a:t>
            </a:r>
            <a:r>
              <a:rPr lang="en-US" dirty="0"/>
              <a:t>; </a:t>
            </a:r>
            <a:r>
              <a:rPr lang="en-US" dirty="0" err="1"/>
              <a:t>cảm</a:t>
            </a:r>
            <a:r>
              <a:rPr lang="en-US" dirty="0"/>
              <a:t> </a:t>
            </a:r>
            <a:r>
              <a:rPr lang="en-US" dirty="0" err="1"/>
              <a:t>xúc</a:t>
            </a:r>
            <a:r>
              <a:rPr lang="en-US" dirty="0"/>
              <a:t> </a:t>
            </a:r>
            <a:r>
              <a:rPr lang="en-US" dirty="0" err="1"/>
              <a:t>vui</a:t>
            </a:r>
            <a:r>
              <a:rPr lang="en-US" dirty="0"/>
              <a:t> </a:t>
            </a:r>
            <a:r>
              <a:rPr lang="en-US" dirty="0" err="1"/>
              <a:t>cũng</a:t>
            </a:r>
            <a:r>
              <a:rPr lang="en-US" dirty="0"/>
              <a:t> </a:t>
            </a:r>
            <a:r>
              <a:rPr lang="en-US" dirty="0" err="1"/>
              <a:t>đi</a:t>
            </a:r>
            <a:r>
              <a:rPr lang="en-US" dirty="0"/>
              <a:t> </a:t>
            </a:r>
            <a:r>
              <a:rPr lang="en-US" dirty="0" err="1"/>
              <a:t>với</a:t>
            </a:r>
            <a:r>
              <a:rPr lang="en-US" dirty="0"/>
              <a:t> </a:t>
            </a:r>
            <a:r>
              <a:rPr lang="en-US" dirty="0" err="1"/>
              <a:t>nhịp</a:t>
            </a:r>
            <a:r>
              <a:rPr lang="en-US" dirty="0"/>
              <a:t> </a:t>
            </a:r>
            <a:r>
              <a:rPr lang="en-US" dirty="0" err="1"/>
              <a:t>nhanh</a:t>
            </a:r>
            <a:r>
              <a:rPr lang="en-US" dirty="0"/>
              <a:t>; </a:t>
            </a:r>
            <a:r>
              <a:rPr lang="en-US" dirty="0" err="1"/>
              <a:t>sư</a:t>
            </a:r>
            <a:r>
              <a:rPr lang="en-US" dirty="0"/>
              <a:t>̣ </a:t>
            </a:r>
            <a:r>
              <a:rPr lang="en-US" dirty="0" err="1"/>
              <a:t>phấn</a:t>
            </a:r>
            <a:r>
              <a:rPr lang="en-US" dirty="0"/>
              <a:t> </a:t>
            </a:r>
            <a:r>
              <a:rPr lang="en-US" dirty="0" err="1"/>
              <a:t>khởi</a:t>
            </a:r>
            <a:r>
              <a:rPr lang="en-US" dirty="0"/>
              <a:t>, </a:t>
            </a:r>
            <a:r>
              <a:rPr lang="en-US" dirty="0" err="1"/>
              <a:t>tư</a:t>
            </a:r>
            <a:r>
              <a:rPr lang="en-US" dirty="0"/>
              <a:t>̣ </a:t>
            </a:r>
            <a:r>
              <a:rPr lang="en-US" dirty="0" err="1"/>
              <a:t>hào</a:t>
            </a:r>
            <a:r>
              <a:rPr lang="en-US" dirty="0"/>
              <a:t> </a:t>
            </a:r>
            <a:r>
              <a:rPr lang="en-US" dirty="0" err="1"/>
              <a:t>cũng</a:t>
            </a:r>
            <a:r>
              <a:rPr lang="en-US" dirty="0"/>
              <a:t> </a:t>
            </a:r>
            <a:r>
              <a:rPr lang="en-US" dirty="0" err="1"/>
              <a:t>cần</a:t>
            </a:r>
            <a:r>
              <a:rPr lang="en-US" dirty="0"/>
              <a:t> </a:t>
            </a:r>
            <a:r>
              <a:rPr lang="en-US" dirty="0" err="1"/>
              <a:t>đọc</a:t>
            </a:r>
            <a:r>
              <a:rPr lang="en-US" dirty="0"/>
              <a:t> </a:t>
            </a:r>
            <a:r>
              <a:rPr lang="en-US" dirty="0" err="1"/>
              <a:t>với</a:t>
            </a:r>
            <a:r>
              <a:rPr lang="en-US" dirty="0"/>
              <a:t> </a:t>
            </a:r>
            <a:r>
              <a:rPr lang="en-US" dirty="0" err="1"/>
              <a:t>nhịp</a:t>
            </a:r>
            <a:r>
              <a:rPr lang="en-US" dirty="0"/>
              <a:t> </a:t>
            </a:r>
            <a:r>
              <a:rPr lang="en-US" dirty="0" err="1"/>
              <a:t>không</a:t>
            </a:r>
            <a:r>
              <a:rPr lang="en-US" dirty="0"/>
              <a:t> quá </a:t>
            </a:r>
            <a:r>
              <a:rPr lang="en-US" dirty="0" err="1"/>
              <a:t>chậm</a:t>
            </a:r>
            <a:r>
              <a:rPr lang="en-US" dirty="0"/>
              <a:t>.</a:t>
            </a:r>
          </a:p>
          <a:p>
            <a:pPr>
              <a:lnSpc>
                <a:spcPct val="90000"/>
              </a:lnSpc>
              <a:buNone/>
            </a:pPr>
            <a:r>
              <a:rPr lang="en-US" dirty="0"/>
              <a:t>		+ </a:t>
            </a:r>
            <a:r>
              <a:rPr lang="en-US" dirty="0" err="1"/>
              <a:t>Tốc</a:t>
            </a:r>
            <a:r>
              <a:rPr lang="en-US" dirty="0"/>
              <a:t> </a:t>
            </a:r>
            <a:r>
              <a:rPr lang="en-US" dirty="0" err="1"/>
              <a:t>đô</a:t>
            </a:r>
            <a:r>
              <a:rPr lang="en-US" dirty="0"/>
              <a:t>̣ </a:t>
            </a:r>
            <a:r>
              <a:rPr lang="en-US" dirty="0" err="1"/>
              <a:t>đọc</a:t>
            </a:r>
            <a:r>
              <a:rPr lang="en-US" dirty="0"/>
              <a:t> </a:t>
            </a:r>
            <a:r>
              <a:rPr lang="en-US" dirty="0" err="1"/>
              <a:t>cũng</a:t>
            </a:r>
            <a:r>
              <a:rPr lang="en-US" dirty="0"/>
              <a:t> bị chi </a:t>
            </a:r>
            <a:r>
              <a:rPr lang="en-US" dirty="0" err="1"/>
              <a:t>phối</a:t>
            </a:r>
            <a:r>
              <a:rPr lang="en-US" dirty="0"/>
              <a:t> </a:t>
            </a:r>
            <a:r>
              <a:rPr lang="en-US" dirty="0" err="1"/>
              <a:t>bởi</a:t>
            </a:r>
            <a:r>
              <a:rPr lang="en-US" dirty="0"/>
              <a:t> </a:t>
            </a:r>
            <a:r>
              <a:rPr lang="en-US" dirty="0" err="1"/>
              <a:t>đô</a:t>
            </a:r>
            <a:r>
              <a:rPr lang="en-US" dirty="0"/>
              <a:t>̣ </a:t>
            </a:r>
            <a:r>
              <a:rPr lang="en-US" dirty="0" err="1"/>
              <a:t>dài</a:t>
            </a:r>
            <a:r>
              <a:rPr lang="en-US" dirty="0"/>
              <a:t> </a:t>
            </a:r>
            <a:r>
              <a:rPr lang="en-US" dirty="0" err="1"/>
              <a:t>của</a:t>
            </a:r>
            <a:r>
              <a:rPr lang="en-US" dirty="0"/>
              <a:t> </a:t>
            </a:r>
            <a:r>
              <a:rPr lang="en-US" dirty="0" err="1"/>
              <a:t>câu</a:t>
            </a:r>
            <a:r>
              <a:rPr lang="en-US" dirty="0"/>
              <a:t>. </a:t>
            </a:r>
            <a:r>
              <a:rPr lang="en-US" dirty="0" err="1"/>
              <a:t>Câu</a:t>
            </a:r>
            <a:r>
              <a:rPr lang="en-US" dirty="0"/>
              <a:t> </a:t>
            </a:r>
            <a:r>
              <a:rPr lang="en-US" dirty="0" err="1"/>
              <a:t>ngắn</a:t>
            </a:r>
            <a:r>
              <a:rPr lang="en-US" dirty="0"/>
              <a:t> </a:t>
            </a:r>
            <a:r>
              <a:rPr lang="en-US" dirty="0" err="1"/>
              <a:t>phải</a:t>
            </a:r>
            <a:r>
              <a:rPr lang="en-US" dirty="0"/>
              <a:t>  </a:t>
            </a:r>
            <a:r>
              <a:rPr lang="en-US" dirty="0" err="1"/>
              <a:t>nén</a:t>
            </a:r>
            <a:r>
              <a:rPr lang="en-US" dirty="0"/>
              <a:t> </a:t>
            </a:r>
            <a:r>
              <a:rPr lang="en-US" dirty="0" err="1"/>
              <a:t>lại</a:t>
            </a:r>
            <a:r>
              <a:rPr lang="en-US" dirty="0"/>
              <a:t>, </a:t>
            </a:r>
            <a:r>
              <a:rPr lang="en-US" dirty="0" err="1"/>
              <a:t>đọc</a:t>
            </a:r>
            <a:r>
              <a:rPr lang="en-US" dirty="0"/>
              <a:t> </a:t>
            </a:r>
            <a:r>
              <a:rPr lang="en-US" dirty="0" err="1"/>
              <a:t>với</a:t>
            </a:r>
            <a:r>
              <a:rPr lang="en-US" dirty="0"/>
              <a:t> </a:t>
            </a:r>
            <a:r>
              <a:rPr lang="en-US" dirty="0" err="1"/>
              <a:t>nhịp</a:t>
            </a:r>
            <a:r>
              <a:rPr lang="en-US" dirty="0"/>
              <a:t> </a:t>
            </a:r>
            <a:r>
              <a:rPr lang="en-US" dirty="0" err="1"/>
              <a:t>nhanh</a:t>
            </a:r>
            <a:r>
              <a:rPr lang="en-US" dirty="0"/>
              <a:t>, </a:t>
            </a:r>
            <a:r>
              <a:rPr lang="en-US" dirty="0" err="1"/>
              <a:t>gấp</a:t>
            </a:r>
            <a:r>
              <a:rPr lang="en-US" dirty="0"/>
              <a:t> </a:t>
            </a:r>
            <a:r>
              <a:rPr lang="en-US" dirty="0" err="1"/>
              <a:t>gáp</a:t>
            </a:r>
            <a:r>
              <a:rPr lang="en-US" dirty="0"/>
              <a:t> </a:t>
            </a:r>
            <a:r>
              <a:rPr lang="en-US" dirty="0" err="1"/>
              <a:t>hơn</a:t>
            </a:r>
            <a:r>
              <a:rPr lang="en-US" dirty="0"/>
              <a:t>, </a:t>
            </a:r>
            <a:r>
              <a:rPr lang="en-US" dirty="0" err="1"/>
              <a:t>nhất</a:t>
            </a:r>
            <a:r>
              <a:rPr lang="en-US" dirty="0"/>
              <a:t> là </a:t>
            </a:r>
            <a:r>
              <a:rPr lang="en-US" dirty="0" err="1"/>
              <a:t>khi</a:t>
            </a:r>
            <a:r>
              <a:rPr lang="en-US" dirty="0"/>
              <a:t> </a:t>
            </a:r>
            <a:r>
              <a:rPr lang="en-US" dirty="0" err="1"/>
              <a:t>đo</a:t>
            </a:r>
            <a:r>
              <a:rPr lang="en-US" dirty="0"/>
              <a:t>́ là </a:t>
            </a:r>
            <a:r>
              <a:rPr lang="en-US" dirty="0" err="1"/>
              <a:t>những</a:t>
            </a:r>
            <a:r>
              <a:rPr lang="en-US" dirty="0"/>
              <a:t> </a:t>
            </a:r>
            <a:r>
              <a:rPr lang="en-US" dirty="0" err="1"/>
              <a:t>câu</a:t>
            </a:r>
            <a:r>
              <a:rPr lang="en-US" dirty="0"/>
              <a:t> </a:t>
            </a:r>
            <a:r>
              <a:rPr lang="en-US" dirty="0" err="1"/>
              <a:t>điệp</a:t>
            </a:r>
            <a:r>
              <a:rPr lang="en-US" dirty="0"/>
              <a:t> cú </a:t>
            </a:r>
            <a:r>
              <a:rPr lang="en-US" dirty="0" err="1"/>
              <a:t>pháp</a:t>
            </a:r>
            <a:r>
              <a:rPr lang="en-US" dirty="0"/>
              <a:t>, </a:t>
            </a:r>
            <a:r>
              <a:rPr lang="en-US" dirty="0" err="1"/>
              <a:t>những</a:t>
            </a:r>
            <a:r>
              <a:rPr lang="en-US" dirty="0"/>
              <a:t> </a:t>
            </a:r>
            <a:r>
              <a:rPr lang="en-US" dirty="0" err="1"/>
              <a:t>câu</a:t>
            </a:r>
            <a:r>
              <a:rPr lang="en-US" dirty="0"/>
              <a:t> có </a:t>
            </a:r>
            <a:r>
              <a:rPr lang="en-US" dirty="0" err="1"/>
              <a:t>tính</a:t>
            </a:r>
            <a:r>
              <a:rPr lang="en-US" dirty="0"/>
              <a:t> </a:t>
            </a:r>
            <a:r>
              <a:rPr lang="en-US" dirty="0" err="1"/>
              <a:t>chất</a:t>
            </a:r>
            <a:r>
              <a:rPr lang="en-US" dirty="0"/>
              <a:t> </a:t>
            </a:r>
            <a:r>
              <a:rPr lang="en-US" dirty="0" err="1"/>
              <a:t>liệt</a:t>
            </a:r>
            <a:r>
              <a:rPr lang="en-US" dirty="0"/>
              <a:t> </a:t>
            </a:r>
            <a:r>
              <a:rPr lang="en-US" dirty="0" err="1"/>
              <a:t>kê.Những</a:t>
            </a:r>
            <a:r>
              <a:rPr lang="en-US" dirty="0"/>
              <a:t> </a:t>
            </a:r>
            <a:r>
              <a:rPr lang="en-US" dirty="0" err="1"/>
              <a:t>câu</a:t>
            </a:r>
            <a:r>
              <a:rPr lang="en-US" dirty="0"/>
              <a:t> </a:t>
            </a:r>
            <a:r>
              <a:rPr lang="en-US" dirty="0" err="1"/>
              <a:t>dài</a:t>
            </a:r>
            <a:r>
              <a:rPr lang="en-US" dirty="0"/>
              <a:t> </a:t>
            </a:r>
            <a:r>
              <a:rPr lang="en-US" dirty="0" err="1"/>
              <a:t>thi</a:t>
            </a:r>
            <a:r>
              <a:rPr lang="en-US" dirty="0"/>
              <a:t>̀ </a:t>
            </a:r>
            <a:r>
              <a:rPr lang="en-US" dirty="0" err="1"/>
              <a:t>đọc</a:t>
            </a:r>
            <a:r>
              <a:rPr lang="en-US" dirty="0"/>
              <a:t> </a:t>
            </a:r>
            <a:r>
              <a:rPr lang="en-US" dirty="0" err="1"/>
              <a:t>chậm</a:t>
            </a:r>
            <a:r>
              <a:rPr lang="en-US" dirty="0"/>
              <a:t> </a:t>
            </a:r>
            <a:r>
              <a:rPr lang="en-US" dirty="0" err="1"/>
              <a:t>lại</a:t>
            </a:r>
            <a:r>
              <a:rPr lang="en-US" dirty="0"/>
              <a:t>, </a:t>
            </a:r>
            <a:r>
              <a:rPr lang="en-US" dirty="0" err="1"/>
              <a:t>nhịp</a:t>
            </a:r>
            <a:r>
              <a:rPr lang="en-US" dirty="0"/>
              <a:t> </a:t>
            </a:r>
            <a:r>
              <a:rPr lang="en-US" dirty="0" err="1"/>
              <a:t>trải</a:t>
            </a:r>
            <a:r>
              <a:rPr lang="en-US" dirty="0"/>
              <a:t> </a:t>
            </a:r>
            <a:r>
              <a:rPr lang="en-US" dirty="0" err="1"/>
              <a:t>dài</a:t>
            </a:r>
            <a:r>
              <a:rPr lang="en-US" dirty="0"/>
              <a:t> </a:t>
            </a:r>
            <a:r>
              <a:rPr lang="en-US" dirty="0" err="1"/>
              <a:t>ra.</a:t>
            </a:r>
            <a:endParaRPr lang="en-US" dirty="0"/>
          </a:p>
          <a:p>
            <a:pPr>
              <a:lnSpc>
                <a:spcPct val="90000"/>
              </a:lnSpc>
              <a:buNone/>
            </a:pPr>
            <a:r>
              <a:rPr lang="en-US" dirty="0"/>
              <a:t>		+ </a:t>
            </a:r>
            <a:r>
              <a:rPr lang="en-US" dirty="0" err="1"/>
              <a:t>Thay</a:t>
            </a:r>
            <a:r>
              <a:rPr lang="en-US" dirty="0"/>
              <a:t> </a:t>
            </a:r>
            <a:r>
              <a:rPr lang="en-US" dirty="0" err="1"/>
              <a:t>đổi</a:t>
            </a:r>
            <a:r>
              <a:rPr lang="en-US" dirty="0"/>
              <a:t> </a:t>
            </a:r>
            <a:r>
              <a:rPr lang="en-US" dirty="0" err="1"/>
              <a:t>tốc</a:t>
            </a:r>
            <a:r>
              <a:rPr lang="en-US" dirty="0"/>
              <a:t> </a:t>
            </a:r>
            <a:r>
              <a:rPr lang="en-US" dirty="0" err="1"/>
              <a:t>đô</a:t>
            </a:r>
            <a:r>
              <a:rPr lang="en-US" dirty="0"/>
              <a:t>̣ </a:t>
            </a:r>
            <a:r>
              <a:rPr lang="en-US" dirty="0" err="1"/>
              <a:t>đọc</a:t>
            </a:r>
            <a:r>
              <a:rPr lang="en-US" dirty="0"/>
              <a:t> </a:t>
            </a:r>
            <a:r>
              <a:rPr lang="en-US" dirty="0" err="1"/>
              <a:t>đê</a:t>
            </a:r>
            <a:r>
              <a:rPr lang="en-US" dirty="0"/>
              <a:t>̉ </a:t>
            </a:r>
            <a:r>
              <a:rPr lang="en-US" dirty="0" err="1"/>
              <a:t>gây</a:t>
            </a:r>
            <a:r>
              <a:rPr lang="en-US" dirty="0"/>
              <a:t> </a:t>
            </a:r>
            <a:r>
              <a:rPr lang="en-US" dirty="0" err="1"/>
              <a:t>sư</a:t>
            </a:r>
            <a:r>
              <a:rPr lang="en-US" dirty="0"/>
              <a:t>̣ </a:t>
            </a:r>
            <a:r>
              <a:rPr lang="en-US" dirty="0" err="1"/>
              <a:t>chu</a:t>
            </a:r>
            <a:r>
              <a:rPr lang="en-US" dirty="0"/>
              <a:t>́ ý, có </a:t>
            </a:r>
            <a:r>
              <a:rPr lang="en-US" dirty="0" err="1"/>
              <a:t>gia</a:t>
            </a:r>
            <a:r>
              <a:rPr lang="en-US" dirty="0"/>
              <a:t>́ trị </a:t>
            </a:r>
            <a:r>
              <a:rPr lang="en-US" dirty="0" err="1"/>
              <a:t>biểu</a:t>
            </a:r>
            <a:r>
              <a:rPr lang="en-US" dirty="0"/>
              <a:t> </a:t>
            </a:r>
            <a:r>
              <a:rPr lang="en-US" dirty="0" err="1"/>
              <a:t>cảm</a:t>
            </a:r>
            <a:r>
              <a:rPr lang="en-US" dirty="0"/>
              <a:t> </a:t>
            </a:r>
            <a:r>
              <a:rPr lang="en-US" dirty="0" err="1"/>
              <a:t>tốt</a:t>
            </a:r>
            <a:r>
              <a:rPr lang="en-US" dirty="0"/>
              <a:t>.</a:t>
            </a:r>
          </a:p>
          <a:p>
            <a:pPr>
              <a:lnSpc>
                <a:spcPct val="90000"/>
              </a:lnSpc>
              <a:buNone/>
            </a:pPr>
            <a:r>
              <a:rPr lang="en-US" sz="3600" dirty="0"/>
              <a:t>	 - </a:t>
            </a:r>
            <a:r>
              <a:rPr lang="en-US" dirty="0" err="1"/>
              <a:t>Cường</a:t>
            </a:r>
            <a:r>
              <a:rPr lang="en-US" dirty="0"/>
              <a:t> </a:t>
            </a:r>
            <a:r>
              <a:rPr lang="en-US" dirty="0" err="1"/>
              <a:t>đô</a:t>
            </a:r>
            <a:r>
              <a:rPr lang="en-US" dirty="0">
                <a:solidFill>
                  <a:schemeClr val="bg2"/>
                </a:solidFill>
              </a:rPr>
              <a:t>̣</a:t>
            </a:r>
            <a:r>
              <a:rPr lang="en-US" dirty="0"/>
              <a:t>: </a:t>
            </a:r>
            <a:r>
              <a:rPr lang="en-US" dirty="0" err="1"/>
              <a:t>cường</a:t>
            </a:r>
            <a:r>
              <a:rPr lang="en-US" dirty="0"/>
              <a:t> </a:t>
            </a:r>
            <a:r>
              <a:rPr lang="en-US" dirty="0" err="1"/>
              <a:t>đô</a:t>
            </a:r>
            <a:r>
              <a:rPr lang="en-US" dirty="0"/>
              <a:t>̣ </a:t>
            </a:r>
            <a:r>
              <a:rPr lang="en-US" dirty="0" err="1"/>
              <a:t>đọc</a:t>
            </a:r>
            <a:r>
              <a:rPr lang="en-US" dirty="0"/>
              <a:t> có </a:t>
            </a:r>
            <a:r>
              <a:rPr lang="en-US" dirty="0" err="1"/>
              <a:t>gia</a:t>
            </a:r>
            <a:r>
              <a:rPr lang="en-US" dirty="0"/>
              <a:t>́ trị </a:t>
            </a:r>
            <a:r>
              <a:rPr lang="en-US" dirty="0" err="1"/>
              <a:t>diễn</a:t>
            </a:r>
            <a:r>
              <a:rPr lang="en-US" dirty="0"/>
              <a:t> </a:t>
            </a:r>
            <a:r>
              <a:rPr lang="en-US" dirty="0" err="1"/>
              <a:t>cảm.Cường</a:t>
            </a:r>
            <a:r>
              <a:rPr lang="en-US" dirty="0"/>
              <a:t> </a:t>
            </a:r>
            <a:r>
              <a:rPr lang="en-US" dirty="0" err="1"/>
              <a:t>đô</a:t>
            </a:r>
            <a:r>
              <a:rPr lang="en-US" dirty="0"/>
              <a:t>̣ </a:t>
            </a:r>
            <a:r>
              <a:rPr lang="en-US" dirty="0" err="1"/>
              <a:t>phối</a:t>
            </a:r>
            <a:r>
              <a:rPr lang="en-US" dirty="0"/>
              <a:t> </a:t>
            </a:r>
            <a:r>
              <a:rPr lang="en-US" dirty="0" err="1"/>
              <a:t>hợp</a:t>
            </a:r>
            <a:r>
              <a:rPr lang="en-US" dirty="0"/>
              <a:t> </a:t>
            </a:r>
            <a:r>
              <a:rPr lang="en-US" dirty="0" err="1"/>
              <a:t>với</a:t>
            </a:r>
            <a:r>
              <a:rPr lang="en-US" dirty="0"/>
              <a:t> </a:t>
            </a:r>
            <a:r>
              <a:rPr lang="en-US" dirty="0" err="1"/>
              <a:t>cao</a:t>
            </a:r>
            <a:r>
              <a:rPr lang="en-US" dirty="0"/>
              <a:t> </a:t>
            </a:r>
            <a:r>
              <a:rPr lang="en-US" dirty="0" err="1"/>
              <a:t>đô</a:t>
            </a:r>
            <a:r>
              <a:rPr lang="en-US" dirty="0"/>
              <a:t>̣ </a:t>
            </a:r>
            <a:r>
              <a:rPr lang="en-US" dirty="0" err="1"/>
              <a:t>tạo</a:t>
            </a:r>
            <a:r>
              <a:rPr lang="en-US" dirty="0"/>
              <a:t> </a:t>
            </a:r>
            <a:r>
              <a:rPr lang="en-US" dirty="0" err="1"/>
              <a:t>ra</a:t>
            </a:r>
            <a:r>
              <a:rPr lang="en-US" dirty="0"/>
              <a:t> </a:t>
            </a:r>
            <a:r>
              <a:rPr lang="en-US" dirty="0" err="1"/>
              <a:t>giọng</a:t>
            </a:r>
            <a:r>
              <a:rPr lang="en-US" dirty="0"/>
              <a:t> </a:t>
            </a:r>
            <a:r>
              <a:rPr lang="en-US" dirty="0" err="1"/>
              <a:t>vang</a:t>
            </a:r>
            <a:r>
              <a:rPr lang="en-US" dirty="0"/>
              <a:t> hay </a:t>
            </a:r>
            <a:r>
              <a:rPr lang="en-US" dirty="0" err="1"/>
              <a:t>giọng</a:t>
            </a:r>
            <a:r>
              <a:rPr lang="en-US" dirty="0"/>
              <a:t> </a:t>
            </a:r>
            <a:r>
              <a:rPr lang="en-US" dirty="0" err="1"/>
              <a:t>lắng</a:t>
            </a:r>
            <a:r>
              <a:rPr lang="en-US" dirty="0"/>
              <a:t>.</a:t>
            </a:r>
          </a:p>
          <a:p>
            <a:pPr>
              <a:lnSpc>
                <a:spcPct val="90000"/>
              </a:lnSpc>
              <a:buNone/>
            </a:pPr>
            <a:r>
              <a:rPr lang="en-US" dirty="0">
                <a:solidFill>
                  <a:schemeClr val="bg2"/>
                </a:solidFill>
              </a:rPr>
              <a:t>	- </a:t>
            </a:r>
            <a:r>
              <a:rPr lang="en-US" dirty="0"/>
              <a:t>Cao </a:t>
            </a:r>
            <a:r>
              <a:rPr lang="en-US" dirty="0" err="1"/>
              <a:t>đô</a:t>
            </a:r>
            <a:r>
              <a:rPr lang="en-US" dirty="0"/>
              <a:t>̣: </a:t>
            </a:r>
            <a:r>
              <a:rPr lang="en-US" dirty="0" err="1"/>
              <a:t>Sư</a:t>
            </a:r>
            <a:r>
              <a:rPr lang="en-US" dirty="0"/>
              <a:t>̉ </a:t>
            </a:r>
            <a:r>
              <a:rPr lang="en-US" dirty="0" err="1"/>
              <a:t>dụng</a:t>
            </a:r>
            <a:r>
              <a:rPr lang="en-US" dirty="0"/>
              <a:t> </a:t>
            </a:r>
            <a:r>
              <a:rPr lang="en-US" dirty="0" err="1"/>
              <a:t>cao</a:t>
            </a:r>
            <a:r>
              <a:rPr lang="en-US" dirty="0"/>
              <a:t> </a:t>
            </a:r>
            <a:r>
              <a:rPr lang="en-US" dirty="0" err="1"/>
              <a:t>đô</a:t>
            </a:r>
            <a:r>
              <a:rPr lang="en-US" dirty="0"/>
              <a:t>̣ </a:t>
            </a:r>
            <a:r>
              <a:rPr lang="en-US" dirty="0" err="1"/>
              <a:t>đê</a:t>
            </a:r>
            <a:r>
              <a:rPr lang="en-US" dirty="0"/>
              <a:t>̉ </a:t>
            </a:r>
            <a:r>
              <a:rPr lang="en-US" dirty="0" err="1"/>
              <a:t>đọc</a:t>
            </a:r>
            <a:r>
              <a:rPr lang="en-US" dirty="0"/>
              <a:t> </a:t>
            </a:r>
            <a:r>
              <a:rPr lang="en-US" dirty="0" err="1"/>
              <a:t>diễn</a:t>
            </a:r>
            <a:r>
              <a:rPr lang="en-US" dirty="0"/>
              <a:t> </a:t>
            </a:r>
            <a:r>
              <a:rPr lang="en-US" dirty="0" err="1"/>
              <a:t>cảm</a:t>
            </a:r>
            <a:r>
              <a:rPr lang="en-US" dirty="0"/>
              <a:t> là </a:t>
            </a:r>
            <a:r>
              <a:rPr lang="en-US" dirty="0" err="1"/>
              <a:t>muốn</a:t>
            </a:r>
            <a:r>
              <a:rPr lang="en-US" dirty="0"/>
              <a:t> </a:t>
            </a:r>
            <a:r>
              <a:rPr lang="en-US" dirty="0" err="1"/>
              <a:t>nói</a:t>
            </a:r>
            <a:r>
              <a:rPr lang="en-US" dirty="0"/>
              <a:t> </a:t>
            </a:r>
            <a:r>
              <a:rPr lang="en-US" dirty="0" err="1"/>
              <a:t>đến</a:t>
            </a:r>
            <a:r>
              <a:rPr lang="en-US" dirty="0"/>
              <a:t> </a:t>
            </a:r>
            <a:r>
              <a:rPr lang="en-US" dirty="0" err="1"/>
              <a:t>những</a:t>
            </a:r>
            <a:r>
              <a:rPr lang="en-US" dirty="0"/>
              <a:t> </a:t>
            </a:r>
            <a:r>
              <a:rPr lang="en-US" dirty="0" err="1"/>
              <a:t>chô</a:t>
            </a:r>
            <a:r>
              <a:rPr lang="en-US" dirty="0"/>
              <a:t>̃ </a:t>
            </a:r>
            <a:r>
              <a:rPr lang="en-US" dirty="0" err="1"/>
              <a:t>lên</a:t>
            </a:r>
            <a:r>
              <a:rPr lang="en-US" dirty="0"/>
              <a:t> </a:t>
            </a:r>
            <a:r>
              <a:rPr lang="en-US" dirty="0" err="1"/>
              <a:t>giọng</a:t>
            </a:r>
            <a:r>
              <a:rPr lang="en-US" dirty="0"/>
              <a:t>, </a:t>
            </a:r>
            <a:r>
              <a:rPr lang="en-US" dirty="0" err="1"/>
              <a:t>xuống</a:t>
            </a:r>
            <a:r>
              <a:rPr lang="en-US" dirty="0"/>
              <a:t> </a:t>
            </a:r>
            <a:r>
              <a:rPr lang="en-US" dirty="0" err="1"/>
              <a:t>giọng</a:t>
            </a:r>
            <a:r>
              <a:rPr lang="en-US" dirty="0"/>
              <a:t> có </a:t>
            </a:r>
            <a:r>
              <a:rPr lang="en-US" dirty="0" err="1"/>
              <a:t>dụng</a:t>
            </a:r>
            <a:r>
              <a:rPr lang="en-US" dirty="0"/>
              <a:t> ý </a:t>
            </a:r>
            <a:r>
              <a:rPr lang="en-US" dirty="0" err="1"/>
              <a:t>nghê</a:t>
            </a:r>
            <a:r>
              <a:rPr lang="en-US" dirty="0"/>
              <a:t>̣ </a:t>
            </a:r>
            <a:r>
              <a:rPr lang="en-US" dirty="0" err="1"/>
              <a:t>thuật</a:t>
            </a:r>
            <a:r>
              <a:rPr lang="en-US" dirty="0"/>
              <a:t>.</a:t>
            </a:r>
          </a:p>
          <a:p>
            <a:pPr>
              <a:lnSpc>
                <a:spcPct val="90000"/>
              </a:lnSpc>
              <a:buNone/>
            </a:pPr>
            <a:endParaRPr lang="en-US" dirty="0"/>
          </a:p>
          <a:p>
            <a:endParaRPr lang="en-US" dirty="0"/>
          </a:p>
        </p:txBody>
      </p:sp>
    </p:spTree>
    <p:extLst>
      <p:ext uri="{BB962C8B-B14F-4D97-AF65-F5344CB8AC3E}">
        <p14:creationId xmlns:p14="http://schemas.microsoft.com/office/powerpoint/2010/main" val="95640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2600" b="1" dirty="0">
                <a:solidFill>
                  <a:srgbClr val="C00000"/>
                </a:solidFill>
              </a:rPr>
              <a:t>BÀI 4. MỘT SỐ VẤN ĐỀ LIÊN QUAN ĐẾN NGỮ ÂM</a:t>
            </a:r>
            <a:br>
              <a:rPr lang="nl-NL" sz="2600" b="1" dirty="0">
                <a:solidFill>
                  <a:srgbClr val="C00000"/>
                </a:solidFill>
              </a:rPr>
            </a:br>
            <a:r>
              <a:rPr lang="nl-NL" sz="2600" b="1" dirty="0">
                <a:solidFill>
                  <a:srgbClr val="C00000"/>
                </a:solidFill>
              </a:rPr>
              <a:t>TRONG NHÀ TRƯỜNG</a:t>
            </a:r>
            <a:endParaRPr lang="en-US" sz="2600" dirty="0"/>
          </a:p>
        </p:txBody>
      </p:sp>
      <p:sp>
        <p:nvSpPr>
          <p:cNvPr id="3" name="Content Placeholder 2"/>
          <p:cNvSpPr>
            <a:spLocks noGrp="1"/>
          </p:cNvSpPr>
          <p:nvPr>
            <p:ph idx="1"/>
          </p:nvPr>
        </p:nvSpPr>
        <p:spPr>
          <a:xfrm>
            <a:off x="457200" y="1371600"/>
            <a:ext cx="8229600" cy="4525963"/>
          </a:xfrm>
        </p:spPr>
        <p:txBody>
          <a:bodyPr/>
          <a:lstStyle/>
          <a:p>
            <a:pPr lvl="1" algn="ctr">
              <a:buFont typeface="Wingdings" pitchFamily="2" charset="2"/>
              <a:buChar char="ü"/>
            </a:pPr>
            <a:r>
              <a:rPr lang="en-US" b="1" dirty="0" err="1">
                <a:solidFill>
                  <a:srgbClr val="C00000"/>
                </a:solidFill>
              </a:rPr>
              <a:t>Hỏi</a:t>
            </a:r>
            <a:r>
              <a:rPr lang="en-US" b="1" dirty="0">
                <a:solidFill>
                  <a:srgbClr val="C00000"/>
                </a:solidFill>
              </a:rPr>
              <a:t>: </a:t>
            </a:r>
            <a:r>
              <a:rPr lang="en-US" b="1" dirty="0" err="1">
                <a:solidFill>
                  <a:srgbClr val="C00000"/>
                </a:solidFill>
              </a:rPr>
              <a:t>Phân</a:t>
            </a:r>
            <a:r>
              <a:rPr lang="en-US" b="1" dirty="0">
                <a:solidFill>
                  <a:srgbClr val="C00000"/>
                </a:solidFill>
              </a:rPr>
              <a:t> </a:t>
            </a:r>
            <a:r>
              <a:rPr lang="en-US" b="1" dirty="0" err="1">
                <a:solidFill>
                  <a:srgbClr val="C00000"/>
                </a:solidFill>
              </a:rPr>
              <a:t>biệt</a:t>
            </a:r>
            <a:r>
              <a:rPr lang="en-US" b="1" dirty="0">
                <a:solidFill>
                  <a:srgbClr val="C00000"/>
                </a:solidFill>
              </a:rPr>
              <a:t> </a:t>
            </a:r>
            <a:r>
              <a:rPr lang="en-US" b="1" dirty="0" err="1">
                <a:solidFill>
                  <a:srgbClr val="C00000"/>
                </a:solidFill>
              </a:rPr>
              <a:t>thanh</a:t>
            </a:r>
            <a:r>
              <a:rPr lang="en-US" b="1" dirty="0">
                <a:solidFill>
                  <a:srgbClr val="C00000"/>
                </a:solidFill>
              </a:rPr>
              <a:t> </a:t>
            </a:r>
            <a:r>
              <a:rPr lang="en-US" b="1" dirty="0" err="1">
                <a:solidFill>
                  <a:srgbClr val="C00000"/>
                </a:solidFill>
              </a:rPr>
              <a:t>điệu</a:t>
            </a:r>
            <a:r>
              <a:rPr lang="en-US" b="1" dirty="0">
                <a:solidFill>
                  <a:srgbClr val="C00000"/>
                </a:solidFill>
              </a:rPr>
              <a:t> </a:t>
            </a:r>
            <a:r>
              <a:rPr lang="en-US" b="1" dirty="0" err="1">
                <a:solidFill>
                  <a:srgbClr val="C00000"/>
                </a:solidFill>
              </a:rPr>
              <a:t>và</a:t>
            </a:r>
            <a:r>
              <a:rPr lang="en-US" b="1" dirty="0">
                <a:solidFill>
                  <a:srgbClr val="C00000"/>
                </a:solidFill>
              </a:rPr>
              <a:t> </a:t>
            </a:r>
            <a:r>
              <a:rPr lang="en-US" b="1" dirty="0" err="1">
                <a:solidFill>
                  <a:srgbClr val="C00000"/>
                </a:solidFill>
              </a:rPr>
              <a:t>ngữ</a:t>
            </a:r>
            <a:r>
              <a:rPr lang="en-US" b="1" dirty="0">
                <a:solidFill>
                  <a:srgbClr val="C00000"/>
                </a:solidFill>
              </a:rPr>
              <a:t> </a:t>
            </a:r>
            <a:r>
              <a:rPr lang="en-US" b="1" dirty="0" err="1">
                <a:solidFill>
                  <a:srgbClr val="C00000"/>
                </a:solidFill>
              </a:rPr>
              <a:t>điệu</a:t>
            </a:r>
            <a:r>
              <a:rPr lang="en-US" b="1" dirty="0">
                <a:solidFill>
                  <a:srgbClr val="C00000"/>
                </a:solidFill>
              </a:rPr>
              <a:t>?</a:t>
            </a:r>
          </a:p>
          <a:p>
            <a:pPr marL="457200" lvl="1" indent="0">
              <a:buNone/>
            </a:pPr>
            <a:r>
              <a:rPr lang="en-US" b="1" dirty="0" err="1">
                <a:solidFill>
                  <a:schemeClr val="accent1"/>
                </a:solidFill>
              </a:rPr>
              <a:t>Giống</a:t>
            </a:r>
            <a:r>
              <a:rPr lang="en-US" dirty="0">
                <a:solidFill>
                  <a:schemeClr val="accent1"/>
                </a:solidFill>
              </a:rPr>
              <a:t>: </a:t>
            </a:r>
            <a:r>
              <a:rPr lang="en-US" dirty="0" err="1">
                <a:solidFill>
                  <a:schemeClr val="accent1"/>
                </a:solidFill>
              </a:rPr>
              <a:t>đều</a:t>
            </a:r>
            <a:r>
              <a:rPr lang="en-US" dirty="0">
                <a:solidFill>
                  <a:schemeClr val="accent1"/>
                </a:solidFill>
              </a:rPr>
              <a:t> </a:t>
            </a:r>
            <a:r>
              <a:rPr lang="en-US" dirty="0" err="1">
                <a:solidFill>
                  <a:schemeClr val="accent1"/>
                </a:solidFill>
              </a:rPr>
              <a:t>là</a:t>
            </a:r>
            <a:r>
              <a:rPr lang="en-US" dirty="0">
                <a:solidFill>
                  <a:schemeClr val="accent1"/>
                </a:solidFill>
              </a:rPr>
              <a:t> </a:t>
            </a:r>
            <a:r>
              <a:rPr lang="en-US" dirty="0" err="1">
                <a:solidFill>
                  <a:schemeClr val="accent1"/>
                </a:solidFill>
              </a:rPr>
              <a:t>đơn</a:t>
            </a:r>
            <a:r>
              <a:rPr lang="en-US" dirty="0">
                <a:solidFill>
                  <a:schemeClr val="accent1"/>
                </a:solidFill>
              </a:rPr>
              <a:t> </a:t>
            </a:r>
            <a:r>
              <a:rPr lang="en-US" dirty="0" err="1">
                <a:solidFill>
                  <a:schemeClr val="accent1"/>
                </a:solidFill>
              </a:rPr>
              <a:t>vị</a:t>
            </a:r>
            <a:r>
              <a:rPr lang="en-US" dirty="0">
                <a:solidFill>
                  <a:schemeClr val="accent1"/>
                </a:solidFill>
              </a:rPr>
              <a:t> </a:t>
            </a:r>
            <a:r>
              <a:rPr lang="en-US" dirty="0" err="1">
                <a:solidFill>
                  <a:schemeClr val="accent1"/>
                </a:solidFill>
              </a:rPr>
              <a:t>siêu</a:t>
            </a:r>
            <a:r>
              <a:rPr lang="en-US" dirty="0">
                <a:solidFill>
                  <a:schemeClr val="accent1"/>
                </a:solidFill>
              </a:rPr>
              <a:t> </a:t>
            </a:r>
            <a:r>
              <a:rPr lang="en-US" dirty="0" err="1">
                <a:solidFill>
                  <a:schemeClr val="accent1"/>
                </a:solidFill>
              </a:rPr>
              <a:t>âm</a:t>
            </a:r>
            <a:r>
              <a:rPr lang="en-US" dirty="0">
                <a:solidFill>
                  <a:schemeClr val="accent1"/>
                </a:solidFill>
              </a:rPr>
              <a:t> </a:t>
            </a:r>
            <a:r>
              <a:rPr lang="en-US" dirty="0" err="1">
                <a:solidFill>
                  <a:schemeClr val="accent1"/>
                </a:solidFill>
              </a:rPr>
              <a:t>đoạn</a:t>
            </a:r>
            <a:r>
              <a:rPr lang="en-US" dirty="0">
                <a:solidFill>
                  <a:schemeClr val="accent1"/>
                </a:solidFill>
              </a:rPr>
              <a:t> </a:t>
            </a:r>
            <a:r>
              <a:rPr lang="en-US" dirty="0" err="1">
                <a:solidFill>
                  <a:schemeClr val="accent1"/>
                </a:solidFill>
              </a:rPr>
              <a:t>tính</a:t>
            </a:r>
            <a:endParaRPr lang="en-US" dirty="0">
              <a:solidFill>
                <a:schemeClr val="accent1"/>
              </a:solidFill>
            </a:endParaRPr>
          </a:p>
          <a:p>
            <a:pPr marL="457200" lvl="1" indent="0">
              <a:buNone/>
            </a:pPr>
            <a:r>
              <a:rPr lang="en-US" b="1" dirty="0" err="1">
                <a:solidFill>
                  <a:schemeClr val="accent1"/>
                </a:solidFill>
              </a:rPr>
              <a:t>Khác</a:t>
            </a:r>
            <a:r>
              <a:rPr lang="en-US" b="1" dirty="0">
                <a:solidFill>
                  <a:schemeClr val="accent1"/>
                </a:solidFill>
              </a:rPr>
              <a:t>:</a:t>
            </a:r>
            <a:r>
              <a:rPr lang="en-US" dirty="0">
                <a:solidFill>
                  <a:schemeClr val="accent1"/>
                </a:solidFill>
              </a:rPr>
              <a:t> - </a:t>
            </a:r>
            <a:r>
              <a:rPr lang="en-US" dirty="0" err="1">
                <a:solidFill>
                  <a:schemeClr val="accent1"/>
                </a:solidFill>
              </a:rPr>
              <a:t>Thanh</a:t>
            </a:r>
            <a:r>
              <a:rPr lang="en-US" dirty="0">
                <a:solidFill>
                  <a:schemeClr val="accent1"/>
                </a:solidFill>
              </a:rPr>
              <a:t> </a:t>
            </a:r>
            <a:r>
              <a:rPr lang="en-US" dirty="0" err="1">
                <a:solidFill>
                  <a:schemeClr val="accent1"/>
                </a:solidFill>
              </a:rPr>
              <a:t>điệu</a:t>
            </a:r>
            <a:r>
              <a:rPr lang="en-US" dirty="0">
                <a:solidFill>
                  <a:schemeClr val="accent1"/>
                </a:solidFill>
              </a:rPr>
              <a:t> </a:t>
            </a:r>
            <a:r>
              <a:rPr lang="en-US" dirty="0" err="1">
                <a:solidFill>
                  <a:schemeClr val="accent1"/>
                </a:solidFill>
              </a:rPr>
              <a:t>gắn</a:t>
            </a:r>
            <a:r>
              <a:rPr lang="en-US" dirty="0">
                <a:solidFill>
                  <a:schemeClr val="accent1"/>
                </a:solidFill>
              </a:rPr>
              <a:t> </a:t>
            </a:r>
            <a:r>
              <a:rPr lang="en-US" dirty="0" err="1">
                <a:solidFill>
                  <a:schemeClr val="accent1"/>
                </a:solidFill>
              </a:rPr>
              <a:t>với</a:t>
            </a:r>
            <a:r>
              <a:rPr lang="en-US" dirty="0">
                <a:solidFill>
                  <a:schemeClr val="accent1"/>
                </a:solidFill>
              </a:rPr>
              <a:t> </a:t>
            </a:r>
            <a:r>
              <a:rPr lang="en-US" dirty="0" err="1">
                <a:solidFill>
                  <a:schemeClr val="accent1"/>
                </a:solidFill>
              </a:rPr>
              <a:t>âm</a:t>
            </a:r>
            <a:r>
              <a:rPr lang="en-US" dirty="0">
                <a:solidFill>
                  <a:schemeClr val="accent1"/>
                </a:solidFill>
              </a:rPr>
              <a:t> </a:t>
            </a:r>
            <a:r>
              <a:rPr lang="en-US" dirty="0" err="1">
                <a:solidFill>
                  <a:schemeClr val="accent1"/>
                </a:solidFill>
              </a:rPr>
              <a:t>tiết</a:t>
            </a:r>
            <a:r>
              <a:rPr lang="en-US" dirty="0">
                <a:solidFill>
                  <a:schemeClr val="accent1"/>
                </a:solidFill>
              </a:rPr>
              <a:t>, </a:t>
            </a:r>
            <a:r>
              <a:rPr lang="en-US" dirty="0" err="1">
                <a:solidFill>
                  <a:schemeClr val="accent1"/>
                </a:solidFill>
              </a:rPr>
              <a:t>ngữ</a:t>
            </a:r>
            <a:r>
              <a:rPr lang="en-US" dirty="0">
                <a:solidFill>
                  <a:schemeClr val="accent1"/>
                </a:solidFill>
              </a:rPr>
              <a:t> </a:t>
            </a:r>
            <a:r>
              <a:rPr lang="en-US" dirty="0" err="1">
                <a:solidFill>
                  <a:schemeClr val="accent1"/>
                </a:solidFill>
              </a:rPr>
              <a:t>điệu</a:t>
            </a:r>
            <a:r>
              <a:rPr lang="en-US" dirty="0">
                <a:solidFill>
                  <a:schemeClr val="accent1"/>
                </a:solidFill>
              </a:rPr>
              <a:t> </a:t>
            </a:r>
            <a:r>
              <a:rPr lang="en-US" dirty="0" err="1">
                <a:solidFill>
                  <a:schemeClr val="accent1"/>
                </a:solidFill>
              </a:rPr>
              <a:t>gắn</a:t>
            </a:r>
            <a:r>
              <a:rPr lang="en-US" dirty="0">
                <a:solidFill>
                  <a:schemeClr val="accent1"/>
                </a:solidFill>
              </a:rPr>
              <a:t> </a:t>
            </a:r>
            <a:r>
              <a:rPr lang="en-US" dirty="0" err="1">
                <a:solidFill>
                  <a:schemeClr val="accent1"/>
                </a:solidFill>
              </a:rPr>
              <a:t>với</a:t>
            </a:r>
            <a:r>
              <a:rPr lang="en-US" dirty="0">
                <a:solidFill>
                  <a:schemeClr val="accent1"/>
                </a:solidFill>
              </a:rPr>
              <a:t> </a:t>
            </a:r>
            <a:r>
              <a:rPr lang="en-US" dirty="0" err="1">
                <a:solidFill>
                  <a:schemeClr val="accent1"/>
                </a:solidFill>
              </a:rPr>
              <a:t>lời</a:t>
            </a:r>
            <a:r>
              <a:rPr lang="en-US" dirty="0">
                <a:solidFill>
                  <a:schemeClr val="accent1"/>
                </a:solidFill>
              </a:rPr>
              <a:t> </a:t>
            </a:r>
            <a:r>
              <a:rPr lang="en-US" dirty="0" err="1">
                <a:solidFill>
                  <a:schemeClr val="accent1"/>
                </a:solidFill>
              </a:rPr>
              <a:t>nói</a:t>
            </a:r>
            <a:r>
              <a:rPr lang="en-US" dirty="0">
                <a:solidFill>
                  <a:schemeClr val="accent1"/>
                </a:solidFill>
              </a:rPr>
              <a:t>. </a:t>
            </a:r>
          </a:p>
          <a:p>
            <a:pPr marL="457200" lvl="1" indent="0">
              <a:buNone/>
            </a:pPr>
            <a:r>
              <a:rPr lang="en-US" dirty="0">
                <a:solidFill>
                  <a:schemeClr val="accent1"/>
                </a:solidFill>
              </a:rPr>
              <a:t>	    - </a:t>
            </a:r>
            <a:r>
              <a:rPr lang="en-US" dirty="0" err="1">
                <a:solidFill>
                  <a:schemeClr val="accent1"/>
                </a:solidFill>
              </a:rPr>
              <a:t>Thanh</a:t>
            </a:r>
            <a:r>
              <a:rPr lang="en-US" dirty="0">
                <a:solidFill>
                  <a:schemeClr val="accent1"/>
                </a:solidFill>
              </a:rPr>
              <a:t> </a:t>
            </a:r>
            <a:r>
              <a:rPr lang="en-US" dirty="0" err="1">
                <a:solidFill>
                  <a:schemeClr val="accent1"/>
                </a:solidFill>
              </a:rPr>
              <a:t>điệu</a:t>
            </a:r>
            <a:r>
              <a:rPr lang="en-US" dirty="0">
                <a:solidFill>
                  <a:schemeClr val="accent1"/>
                </a:solidFill>
              </a:rPr>
              <a:t> </a:t>
            </a:r>
            <a:r>
              <a:rPr lang="en-US" dirty="0" err="1">
                <a:solidFill>
                  <a:schemeClr val="accent1"/>
                </a:solidFill>
              </a:rPr>
              <a:t>tạo</a:t>
            </a:r>
            <a:r>
              <a:rPr lang="en-US" dirty="0">
                <a:solidFill>
                  <a:schemeClr val="accent1"/>
                </a:solidFill>
              </a:rPr>
              <a:t> </a:t>
            </a:r>
            <a:r>
              <a:rPr lang="en-US" dirty="0" err="1">
                <a:solidFill>
                  <a:schemeClr val="accent1"/>
                </a:solidFill>
              </a:rPr>
              <a:t>nên</a:t>
            </a:r>
            <a:r>
              <a:rPr lang="en-US" dirty="0">
                <a:solidFill>
                  <a:schemeClr val="accent1"/>
                </a:solidFill>
              </a:rPr>
              <a:t> </a:t>
            </a:r>
            <a:r>
              <a:rPr lang="en-US" dirty="0" err="1">
                <a:solidFill>
                  <a:schemeClr val="accent1"/>
                </a:solidFill>
              </a:rPr>
              <a:t>đặc</a:t>
            </a:r>
            <a:r>
              <a:rPr lang="en-US" dirty="0">
                <a:solidFill>
                  <a:schemeClr val="accent1"/>
                </a:solidFill>
              </a:rPr>
              <a:t> </a:t>
            </a:r>
            <a:r>
              <a:rPr lang="en-US" dirty="0" err="1">
                <a:solidFill>
                  <a:schemeClr val="accent1"/>
                </a:solidFill>
              </a:rPr>
              <a:t>trưng</a:t>
            </a:r>
            <a:r>
              <a:rPr lang="en-US" dirty="0">
                <a:solidFill>
                  <a:schemeClr val="accent1"/>
                </a:solidFill>
              </a:rPr>
              <a:t> </a:t>
            </a:r>
            <a:r>
              <a:rPr lang="en-US" dirty="0" err="1">
                <a:solidFill>
                  <a:schemeClr val="accent1"/>
                </a:solidFill>
              </a:rPr>
              <a:t>độ</a:t>
            </a:r>
            <a:r>
              <a:rPr lang="en-US" dirty="0">
                <a:solidFill>
                  <a:schemeClr val="accent1"/>
                </a:solidFill>
              </a:rPr>
              <a:t> </a:t>
            </a:r>
            <a:r>
              <a:rPr lang="en-US" dirty="0" err="1">
                <a:solidFill>
                  <a:schemeClr val="accent1"/>
                </a:solidFill>
              </a:rPr>
              <a:t>cao</a:t>
            </a:r>
            <a:r>
              <a:rPr lang="en-US" dirty="0">
                <a:solidFill>
                  <a:schemeClr val="accent1"/>
                </a:solidFill>
              </a:rPr>
              <a:t>, </a:t>
            </a:r>
            <a:r>
              <a:rPr lang="en-US" dirty="0" err="1">
                <a:solidFill>
                  <a:schemeClr val="accent1"/>
                </a:solidFill>
              </a:rPr>
              <a:t>ngữ</a:t>
            </a:r>
            <a:r>
              <a:rPr lang="en-US" dirty="0">
                <a:solidFill>
                  <a:schemeClr val="accent1"/>
                </a:solidFill>
              </a:rPr>
              <a:t> </a:t>
            </a:r>
            <a:r>
              <a:rPr lang="en-US" dirty="0" err="1">
                <a:solidFill>
                  <a:schemeClr val="accent1"/>
                </a:solidFill>
              </a:rPr>
              <a:t>điệu</a:t>
            </a:r>
            <a:r>
              <a:rPr lang="en-US" dirty="0">
                <a:solidFill>
                  <a:schemeClr val="accent1"/>
                </a:solidFill>
              </a:rPr>
              <a:t> </a:t>
            </a:r>
            <a:r>
              <a:rPr lang="en-US" dirty="0" err="1">
                <a:solidFill>
                  <a:schemeClr val="accent1"/>
                </a:solidFill>
              </a:rPr>
              <a:t>thể</a:t>
            </a:r>
            <a:r>
              <a:rPr lang="en-US" dirty="0">
                <a:solidFill>
                  <a:schemeClr val="accent1"/>
                </a:solidFill>
              </a:rPr>
              <a:t> </a:t>
            </a:r>
            <a:r>
              <a:rPr lang="en-US" dirty="0" err="1">
                <a:solidFill>
                  <a:schemeClr val="accent1"/>
                </a:solidFill>
              </a:rPr>
              <a:t>hiện</a:t>
            </a:r>
            <a:r>
              <a:rPr lang="en-US" dirty="0">
                <a:solidFill>
                  <a:schemeClr val="accent1"/>
                </a:solidFill>
              </a:rPr>
              <a:t> </a:t>
            </a:r>
            <a:r>
              <a:rPr lang="en-US" dirty="0" err="1">
                <a:solidFill>
                  <a:schemeClr val="accent1"/>
                </a:solidFill>
              </a:rPr>
              <a:t>và</a:t>
            </a:r>
            <a:r>
              <a:rPr lang="en-US" dirty="0">
                <a:solidFill>
                  <a:schemeClr val="accent1"/>
                </a:solidFill>
              </a:rPr>
              <a:t> </a:t>
            </a:r>
            <a:r>
              <a:rPr lang="en-US" dirty="0" err="1">
                <a:solidFill>
                  <a:schemeClr val="accent1"/>
                </a:solidFill>
              </a:rPr>
              <a:t>phân</a:t>
            </a:r>
            <a:r>
              <a:rPr lang="en-US" dirty="0">
                <a:solidFill>
                  <a:schemeClr val="accent1"/>
                </a:solidFill>
              </a:rPr>
              <a:t> </a:t>
            </a:r>
            <a:r>
              <a:rPr lang="en-US" dirty="0" err="1">
                <a:solidFill>
                  <a:schemeClr val="accent1"/>
                </a:solidFill>
              </a:rPr>
              <a:t>biệt</a:t>
            </a:r>
            <a:r>
              <a:rPr lang="en-US" dirty="0">
                <a:solidFill>
                  <a:schemeClr val="accent1"/>
                </a:solidFill>
              </a:rPr>
              <a:t> </a:t>
            </a:r>
            <a:r>
              <a:rPr lang="en-US" dirty="0" err="1">
                <a:solidFill>
                  <a:schemeClr val="accent1"/>
                </a:solidFill>
              </a:rPr>
              <a:t>câu</a:t>
            </a:r>
            <a:r>
              <a:rPr lang="en-US" dirty="0">
                <a:solidFill>
                  <a:schemeClr val="accent1"/>
                </a:solidFill>
              </a:rPr>
              <a:t> </a:t>
            </a:r>
            <a:r>
              <a:rPr lang="en-US" dirty="0" err="1">
                <a:solidFill>
                  <a:schemeClr val="accent1"/>
                </a:solidFill>
              </a:rPr>
              <a:t>nói</a:t>
            </a:r>
            <a:r>
              <a:rPr lang="en-US" dirty="0">
                <a:solidFill>
                  <a:schemeClr val="accent1"/>
                </a:solidFill>
              </a:rPr>
              <a:t>. </a:t>
            </a:r>
          </a:p>
          <a:p>
            <a:pPr marL="457200" lvl="1" indent="0">
              <a:buNone/>
            </a:pPr>
            <a:r>
              <a:rPr lang="en-US" dirty="0">
                <a:solidFill>
                  <a:schemeClr val="accent1"/>
                </a:solidFill>
              </a:rPr>
              <a:t>	    - </a:t>
            </a:r>
            <a:r>
              <a:rPr lang="en-US" dirty="0" err="1">
                <a:solidFill>
                  <a:schemeClr val="accent1"/>
                </a:solidFill>
              </a:rPr>
              <a:t>Thanh</a:t>
            </a:r>
            <a:r>
              <a:rPr lang="en-US" dirty="0">
                <a:solidFill>
                  <a:schemeClr val="accent1"/>
                </a:solidFill>
              </a:rPr>
              <a:t> </a:t>
            </a:r>
            <a:r>
              <a:rPr lang="en-US" dirty="0" err="1">
                <a:solidFill>
                  <a:schemeClr val="accent1"/>
                </a:solidFill>
              </a:rPr>
              <a:t>điệu</a:t>
            </a:r>
            <a:r>
              <a:rPr lang="en-US" dirty="0">
                <a:solidFill>
                  <a:schemeClr val="accent1"/>
                </a:solidFill>
              </a:rPr>
              <a:t> </a:t>
            </a:r>
            <a:r>
              <a:rPr lang="en-US" dirty="0" err="1">
                <a:solidFill>
                  <a:schemeClr val="accent1"/>
                </a:solidFill>
              </a:rPr>
              <a:t>có</a:t>
            </a:r>
            <a:r>
              <a:rPr lang="en-US" dirty="0">
                <a:solidFill>
                  <a:schemeClr val="accent1"/>
                </a:solidFill>
              </a:rPr>
              <a:t> </a:t>
            </a:r>
            <a:r>
              <a:rPr lang="en-US" dirty="0" err="1">
                <a:solidFill>
                  <a:schemeClr val="accent1"/>
                </a:solidFill>
              </a:rPr>
              <a:t>mặt</a:t>
            </a:r>
            <a:r>
              <a:rPr lang="en-US" dirty="0">
                <a:solidFill>
                  <a:schemeClr val="accent1"/>
                </a:solidFill>
              </a:rPr>
              <a:t> ở </a:t>
            </a:r>
            <a:r>
              <a:rPr lang="en-US" dirty="0" err="1">
                <a:solidFill>
                  <a:schemeClr val="accent1"/>
                </a:solidFill>
              </a:rPr>
              <a:t>một</a:t>
            </a:r>
            <a:r>
              <a:rPr lang="en-US" dirty="0">
                <a:solidFill>
                  <a:schemeClr val="accent1"/>
                </a:solidFill>
              </a:rPr>
              <a:t> </a:t>
            </a:r>
            <a:r>
              <a:rPr lang="en-US" dirty="0" err="1">
                <a:solidFill>
                  <a:schemeClr val="accent1"/>
                </a:solidFill>
              </a:rPr>
              <a:t>số</a:t>
            </a:r>
            <a:r>
              <a:rPr lang="en-US" dirty="0">
                <a:solidFill>
                  <a:schemeClr val="accent1"/>
                </a:solidFill>
              </a:rPr>
              <a:t> </a:t>
            </a:r>
            <a:r>
              <a:rPr lang="en-US" dirty="0" err="1">
                <a:solidFill>
                  <a:schemeClr val="accent1"/>
                </a:solidFill>
              </a:rPr>
              <a:t>ngôn</a:t>
            </a:r>
            <a:r>
              <a:rPr lang="en-US" dirty="0">
                <a:solidFill>
                  <a:schemeClr val="accent1"/>
                </a:solidFill>
              </a:rPr>
              <a:t> </a:t>
            </a:r>
            <a:r>
              <a:rPr lang="en-US" dirty="0" err="1">
                <a:solidFill>
                  <a:schemeClr val="accent1"/>
                </a:solidFill>
              </a:rPr>
              <a:t>ngữ</a:t>
            </a:r>
            <a:r>
              <a:rPr lang="en-US" dirty="0">
                <a:solidFill>
                  <a:schemeClr val="accent1"/>
                </a:solidFill>
              </a:rPr>
              <a:t>, </a:t>
            </a:r>
            <a:r>
              <a:rPr lang="en-US" dirty="0" err="1">
                <a:solidFill>
                  <a:schemeClr val="accent1"/>
                </a:solidFill>
              </a:rPr>
              <a:t>ngữ</a:t>
            </a:r>
            <a:r>
              <a:rPr lang="en-US" dirty="0">
                <a:solidFill>
                  <a:schemeClr val="accent1"/>
                </a:solidFill>
              </a:rPr>
              <a:t> </a:t>
            </a:r>
            <a:r>
              <a:rPr lang="en-US" dirty="0" err="1">
                <a:solidFill>
                  <a:schemeClr val="accent1"/>
                </a:solidFill>
              </a:rPr>
              <a:t>điệu</a:t>
            </a:r>
            <a:r>
              <a:rPr lang="en-US" dirty="0">
                <a:solidFill>
                  <a:schemeClr val="accent1"/>
                </a:solidFill>
              </a:rPr>
              <a:t> </a:t>
            </a:r>
            <a:r>
              <a:rPr lang="en-US" dirty="0" err="1">
                <a:solidFill>
                  <a:schemeClr val="accent1"/>
                </a:solidFill>
              </a:rPr>
              <a:t>có</a:t>
            </a:r>
            <a:r>
              <a:rPr lang="en-US" dirty="0">
                <a:solidFill>
                  <a:schemeClr val="accent1"/>
                </a:solidFill>
              </a:rPr>
              <a:t> ở </a:t>
            </a:r>
            <a:r>
              <a:rPr lang="en-US" dirty="0" err="1">
                <a:solidFill>
                  <a:schemeClr val="accent1"/>
                </a:solidFill>
              </a:rPr>
              <a:t>mọi</a:t>
            </a:r>
            <a:r>
              <a:rPr lang="en-US" dirty="0">
                <a:solidFill>
                  <a:schemeClr val="accent1"/>
                </a:solidFill>
              </a:rPr>
              <a:t> </a:t>
            </a:r>
            <a:r>
              <a:rPr lang="en-US" dirty="0" err="1">
                <a:solidFill>
                  <a:schemeClr val="accent1"/>
                </a:solidFill>
              </a:rPr>
              <a:t>ngôn</a:t>
            </a:r>
            <a:r>
              <a:rPr lang="en-US" dirty="0">
                <a:solidFill>
                  <a:schemeClr val="accent1"/>
                </a:solidFill>
              </a:rPr>
              <a:t> </a:t>
            </a:r>
            <a:r>
              <a:rPr lang="en-US" dirty="0" err="1">
                <a:solidFill>
                  <a:schemeClr val="accent1"/>
                </a:solidFill>
              </a:rPr>
              <a:t>ngữ</a:t>
            </a:r>
            <a:r>
              <a:rPr lang="en-US" dirty="0">
                <a:solidFill>
                  <a:schemeClr val="accent1"/>
                </a:solidFill>
              </a:rPr>
              <a:t>.</a:t>
            </a:r>
          </a:p>
          <a:p>
            <a:endParaRPr lang="en-US" dirty="0"/>
          </a:p>
        </p:txBody>
      </p:sp>
    </p:spTree>
    <p:extLst>
      <p:ext uri="{BB962C8B-B14F-4D97-AF65-F5344CB8AC3E}">
        <p14:creationId xmlns:p14="http://schemas.microsoft.com/office/powerpoint/2010/main" val="356736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67600" cy="1096962"/>
          </a:xfrm>
        </p:spPr>
        <p:style>
          <a:lnRef idx="1">
            <a:schemeClr val="accent1"/>
          </a:lnRef>
          <a:fillRef idx="2">
            <a:schemeClr val="accent1"/>
          </a:fillRef>
          <a:effectRef idx="1">
            <a:schemeClr val="accent1"/>
          </a:effectRef>
          <a:fontRef idx="minor">
            <a:schemeClr val="dk1"/>
          </a:fontRef>
        </p:style>
        <p:txBody>
          <a:bodyPr>
            <a:normAutofit/>
          </a:bodyPr>
          <a:lstStyle/>
          <a:p>
            <a:r>
              <a:rPr lang="en-US" sz="2600" b="1" dirty="0" err="1">
                <a:solidFill>
                  <a:srgbClr val="C00000"/>
                </a:solidFill>
              </a:rPr>
              <a:t>Thực</a:t>
            </a:r>
            <a:r>
              <a:rPr lang="en-US" sz="2600" b="1" dirty="0">
                <a:solidFill>
                  <a:srgbClr val="C00000"/>
                </a:solidFill>
              </a:rPr>
              <a:t> </a:t>
            </a:r>
            <a:r>
              <a:rPr lang="en-US" sz="2600" b="1" dirty="0" err="1">
                <a:solidFill>
                  <a:srgbClr val="C00000"/>
                </a:solidFill>
              </a:rPr>
              <a:t>hành</a:t>
            </a:r>
            <a:r>
              <a:rPr lang="en-US" sz="2600" b="1" dirty="0">
                <a:solidFill>
                  <a:srgbClr val="C00000"/>
                </a:solidFill>
              </a:rPr>
              <a:t> </a:t>
            </a:r>
            <a:r>
              <a:rPr lang="en-US" sz="2600" b="1" dirty="0" err="1">
                <a:solidFill>
                  <a:srgbClr val="C00000"/>
                </a:solidFill>
              </a:rPr>
              <a:t>đọc</a:t>
            </a:r>
            <a:r>
              <a:rPr lang="en-US" sz="2600" b="1" dirty="0">
                <a:solidFill>
                  <a:srgbClr val="C00000"/>
                </a:solidFill>
              </a:rPr>
              <a:t> </a:t>
            </a:r>
            <a:r>
              <a:rPr lang="en-US" sz="2600" b="1" dirty="0" err="1">
                <a:solidFill>
                  <a:srgbClr val="C00000"/>
                </a:solidFill>
              </a:rPr>
              <a:t>kể</a:t>
            </a:r>
            <a:r>
              <a:rPr lang="en-US" sz="2600" b="1" dirty="0">
                <a:solidFill>
                  <a:srgbClr val="C00000"/>
                </a:solidFill>
              </a:rPr>
              <a:t> </a:t>
            </a:r>
            <a:r>
              <a:rPr lang="en-US" sz="2600" b="1" dirty="0" err="1">
                <a:solidFill>
                  <a:srgbClr val="C00000"/>
                </a:solidFill>
              </a:rPr>
              <a:t>diễn</a:t>
            </a:r>
            <a:r>
              <a:rPr lang="en-US" sz="2600" b="1" dirty="0">
                <a:solidFill>
                  <a:srgbClr val="C00000"/>
                </a:solidFill>
              </a:rPr>
              <a:t> </a:t>
            </a:r>
            <a:r>
              <a:rPr lang="en-US" sz="2600" b="1" dirty="0" err="1">
                <a:solidFill>
                  <a:srgbClr val="C00000"/>
                </a:solidFill>
              </a:rPr>
              <a:t>cảm</a:t>
            </a:r>
            <a:r>
              <a:rPr lang="en-US" sz="2600" b="1" dirty="0">
                <a:solidFill>
                  <a:srgbClr val="C00000"/>
                </a:solidFill>
              </a:rPr>
              <a:t> </a:t>
            </a:r>
            <a:br>
              <a:rPr lang="en-US" sz="2600" b="1" dirty="0">
                <a:solidFill>
                  <a:srgbClr val="C00000"/>
                </a:solidFill>
              </a:rPr>
            </a:br>
            <a:r>
              <a:rPr lang="en-US" sz="2600" b="1" dirty="0" err="1">
                <a:solidFill>
                  <a:srgbClr val="7030A0"/>
                </a:solidFill>
                <a:latin typeface="Bodoni MT" pitchFamily="18" charset="0"/>
              </a:rPr>
              <a:t>Bài</a:t>
            </a:r>
            <a:r>
              <a:rPr lang="en-US" sz="2600" b="1" dirty="0">
                <a:solidFill>
                  <a:srgbClr val="7030A0"/>
                </a:solidFill>
                <a:latin typeface="Bodoni MT" pitchFamily="18" charset="0"/>
              </a:rPr>
              <a:t> </a:t>
            </a:r>
            <a:r>
              <a:rPr lang="en-US" sz="2600" b="1" dirty="0" err="1">
                <a:solidFill>
                  <a:srgbClr val="7030A0"/>
                </a:solidFill>
                <a:latin typeface="Bodoni MT" pitchFamily="18" charset="0"/>
              </a:rPr>
              <a:t>thơ</a:t>
            </a:r>
            <a:r>
              <a:rPr lang="en-US" sz="2600" b="1" dirty="0">
                <a:solidFill>
                  <a:srgbClr val="7030A0"/>
                </a:solidFill>
                <a:latin typeface="Bodoni MT" pitchFamily="18" charset="0"/>
              </a:rPr>
              <a:t>:  </a:t>
            </a:r>
            <a:r>
              <a:rPr lang="en-US" sz="2600" b="1" dirty="0" err="1">
                <a:solidFill>
                  <a:srgbClr val="7030A0"/>
                </a:solidFill>
                <a:latin typeface="Bodoni MT" pitchFamily="18" charset="0"/>
              </a:rPr>
              <a:t>Thuyền</a:t>
            </a:r>
            <a:r>
              <a:rPr lang="en-US" sz="2600" b="1" dirty="0">
                <a:solidFill>
                  <a:srgbClr val="7030A0"/>
                </a:solidFill>
                <a:latin typeface="Bodoni MT" pitchFamily="18" charset="0"/>
              </a:rPr>
              <a:t> </a:t>
            </a:r>
            <a:r>
              <a:rPr lang="en-US" sz="2600" b="1" dirty="0" err="1">
                <a:solidFill>
                  <a:srgbClr val="7030A0"/>
                </a:solidFill>
                <a:latin typeface="Bodoni MT" pitchFamily="18" charset="0"/>
              </a:rPr>
              <a:t>và</a:t>
            </a:r>
            <a:r>
              <a:rPr lang="en-US" sz="2600" b="1" dirty="0">
                <a:solidFill>
                  <a:srgbClr val="7030A0"/>
                </a:solidFill>
                <a:latin typeface="Bodoni MT" pitchFamily="18" charset="0"/>
              </a:rPr>
              <a:t> </a:t>
            </a:r>
            <a:r>
              <a:rPr lang="en-US" sz="2600" b="1" dirty="0" err="1">
                <a:solidFill>
                  <a:srgbClr val="7030A0"/>
                </a:solidFill>
                <a:latin typeface="Bodoni MT" pitchFamily="18" charset="0"/>
              </a:rPr>
              <a:t>biển</a:t>
            </a:r>
            <a:endParaRPr lang="en-US" sz="2600" b="1" dirty="0">
              <a:solidFill>
                <a:srgbClr val="7030A0"/>
              </a:solidFill>
              <a:latin typeface="Bodoni MT" pitchFamily="18" charset="0"/>
            </a:endParaRPr>
          </a:p>
        </p:txBody>
      </p:sp>
      <p:sp>
        <p:nvSpPr>
          <p:cNvPr id="3" name="Content Placeholder 2"/>
          <p:cNvSpPr>
            <a:spLocks noGrp="1"/>
          </p:cNvSpPr>
          <p:nvPr>
            <p:ph idx="1"/>
          </p:nvPr>
        </p:nvSpPr>
        <p:spPr>
          <a:xfrm>
            <a:off x="990600" y="1447800"/>
            <a:ext cx="7467600" cy="4754563"/>
          </a:xfrm>
        </p:spPr>
        <p:style>
          <a:lnRef idx="1">
            <a:schemeClr val="accent4"/>
          </a:lnRef>
          <a:fillRef idx="2">
            <a:schemeClr val="accent4"/>
          </a:fillRef>
          <a:effectRef idx="1">
            <a:schemeClr val="accent4"/>
          </a:effectRef>
          <a:fontRef idx="minor">
            <a:schemeClr val="dk1"/>
          </a:fontRef>
        </p:style>
        <p:txBody>
          <a:bodyPr numCol="2">
            <a:normAutofit fontScale="47500" lnSpcReduction="20000"/>
          </a:bodyPr>
          <a:lstStyle/>
          <a:p>
            <a:pPr marL="0" indent="0">
              <a:buNone/>
            </a:pPr>
            <a:r>
              <a:rPr lang="en-US" dirty="0">
                <a:solidFill>
                  <a:srgbClr val="C00000"/>
                </a:solidFill>
              </a:rPr>
              <a:t>	</a:t>
            </a:r>
            <a:r>
              <a:rPr lang="vi-VN" dirty="0"/>
              <a:t>Em sẽ kể anh nghe </a:t>
            </a:r>
            <a:br>
              <a:rPr lang="vi-VN" dirty="0"/>
            </a:br>
            <a:r>
              <a:rPr lang="en-US" dirty="0"/>
              <a:t>	</a:t>
            </a:r>
            <a:r>
              <a:rPr lang="vi-VN" dirty="0"/>
              <a:t>Chuyện con thuyền và biển: </a:t>
            </a:r>
            <a:br>
              <a:rPr lang="vi-VN" dirty="0"/>
            </a:br>
            <a:r>
              <a:rPr lang="en-US" dirty="0"/>
              <a:t>	</a:t>
            </a:r>
            <a:br>
              <a:rPr lang="vi-VN" dirty="0"/>
            </a:br>
            <a:r>
              <a:rPr lang="en-US" dirty="0"/>
              <a:t>	</a:t>
            </a:r>
            <a:r>
              <a:rPr lang="vi-VN" dirty="0"/>
              <a:t>"Từ ngày nào chẳng biết </a:t>
            </a:r>
            <a:br>
              <a:rPr lang="vi-VN" dirty="0"/>
            </a:br>
            <a:r>
              <a:rPr lang="en-US" dirty="0"/>
              <a:t>	</a:t>
            </a:r>
            <a:r>
              <a:rPr lang="vi-VN" dirty="0"/>
              <a:t>Thuyền nghe lời biển khơi </a:t>
            </a:r>
            <a:br>
              <a:rPr lang="vi-VN" dirty="0"/>
            </a:br>
            <a:r>
              <a:rPr lang="en-US" dirty="0"/>
              <a:t>	</a:t>
            </a:r>
            <a:r>
              <a:rPr lang="vi-VN" dirty="0"/>
              <a:t>Cánh hải âu, sóng biếc </a:t>
            </a:r>
            <a:br>
              <a:rPr lang="vi-VN" dirty="0"/>
            </a:br>
            <a:r>
              <a:rPr lang="en-US" dirty="0"/>
              <a:t>	</a:t>
            </a:r>
            <a:r>
              <a:rPr lang="vi-VN" dirty="0"/>
              <a:t>Đưa thuyền đi muôn nơi </a:t>
            </a:r>
            <a:br>
              <a:rPr lang="vi-VN" dirty="0"/>
            </a:br>
            <a:br>
              <a:rPr lang="vi-VN" dirty="0"/>
            </a:br>
            <a:r>
              <a:rPr lang="en-US" dirty="0"/>
              <a:t>	</a:t>
            </a:r>
            <a:r>
              <a:rPr lang="vi-VN" dirty="0"/>
              <a:t>Lòng thuyền nhiều khát vọng </a:t>
            </a:r>
            <a:br>
              <a:rPr lang="vi-VN" dirty="0"/>
            </a:br>
            <a:r>
              <a:rPr lang="en-US" dirty="0"/>
              <a:t>	</a:t>
            </a:r>
            <a:r>
              <a:rPr lang="vi-VN" dirty="0"/>
              <a:t>Và tình biển bao la </a:t>
            </a:r>
            <a:br>
              <a:rPr lang="vi-VN" dirty="0"/>
            </a:br>
            <a:r>
              <a:rPr lang="en-US" dirty="0"/>
              <a:t>	</a:t>
            </a:r>
            <a:r>
              <a:rPr lang="vi-VN" dirty="0"/>
              <a:t>Thuyền đi hoài không mỏi </a:t>
            </a:r>
            <a:br>
              <a:rPr lang="vi-VN" dirty="0"/>
            </a:br>
            <a:r>
              <a:rPr lang="en-US" dirty="0"/>
              <a:t>	</a:t>
            </a:r>
            <a:r>
              <a:rPr lang="vi-VN" dirty="0"/>
              <a:t>Biển vẫn xa... còn xa </a:t>
            </a:r>
            <a:br>
              <a:rPr lang="vi-VN" dirty="0"/>
            </a:br>
            <a:br>
              <a:rPr lang="vi-VN" dirty="0"/>
            </a:br>
            <a:r>
              <a:rPr lang="en-US" dirty="0"/>
              <a:t>	</a:t>
            </a:r>
            <a:r>
              <a:rPr lang="vi-VN" dirty="0"/>
              <a:t>Những đêm trăng hiền từ </a:t>
            </a:r>
            <a:br>
              <a:rPr lang="vi-VN" dirty="0"/>
            </a:br>
            <a:r>
              <a:rPr lang="en-US" dirty="0"/>
              <a:t>	</a:t>
            </a:r>
            <a:r>
              <a:rPr lang="vi-VN" dirty="0"/>
              <a:t>Biển như cô gái nhỏ </a:t>
            </a:r>
            <a:br>
              <a:rPr lang="vi-VN" dirty="0"/>
            </a:br>
            <a:r>
              <a:rPr lang="en-US" dirty="0"/>
              <a:t>	</a:t>
            </a:r>
            <a:r>
              <a:rPr lang="vi-VN" dirty="0"/>
              <a:t>Thầm thì gửi tâm tư </a:t>
            </a:r>
            <a:br>
              <a:rPr lang="vi-VN" dirty="0"/>
            </a:br>
            <a:r>
              <a:rPr lang="en-US" dirty="0"/>
              <a:t>	</a:t>
            </a:r>
            <a:r>
              <a:rPr lang="vi-VN" dirty="0"/>
              <a:t>Quanh mạn thuyền sóng vỗ </a:t>
            </a:r>
            <a:br>
              <a:rPr lang="vi-VN" dirty="0"/>
            </a:br>
            <a:br>
              <a:rPr lang="vi-VN" dirty="0"/>
            </a:br>
            <a:r>
              <a:rPr lang="en-US" dirty="0"/>
              <a:t>	</a:t>
            </a:r>
            <a:r>
              <a:rPr lang="vi-VN" dirty="0"/>
              <a:t>Cũng có khi vô cớ </a:t>
            </a:r>
            <a:br>
              <a:rPr lang="vi-VN" dirty="0"/>
            </a:br>
            <a:r>
              <a:rPr lang="en-US" dirty="0"/>
              <a:t>	</a:t>
            </a:r>
            <a:r>
              <a:rPr lang="vi-VN" dirty="0"/>
              <a:t>Biển ào ạt xô thuyền </a:t>
            </a:r>
            <a:br>
              <a:rPr lang="vi-VN" dirty="0"/>
            </a:br>
            <a:r>
              <a:rPr lang="en-US" dirty="0"/>
              <a:t>	</a:t>
            </a:r>
            <a:r>
              <a:rPr lang="vi-VN" dirty="0"/>
              <a:t>(Vì tình yêu muôn thuở </a:t>
            </a:r>
            <a:br>
              <a:rPr lang="vi-VN" dirty="0"/>
            </a:br>
            <a:r>
              <a:rPr lang="en-US" dirty="0"/>
              <a:t>	</a:t>
            </a:r>
            <a:r>
              <a:rPr lang="vi-VN" dirty="0"/>
              <a:t>Có bao giờ đứng yên?) </a:t>
            </a:r>
            <a:br>
              <a:rPr lang="vi-VN" dirty="0"/>
            </a:br>
            <a:br>
              <a:rPr lang="vi-VN" dirty="0"/>
            </a:br>
            <a:r>
              <a:rPr lang="en-US" dirty="0"/>
              <a:t>	</a:t>
            </a:r>
            <a:r>
              <a:rPr lang="vi-VN" dirty="0"/>
              <a:t>Chỉ có thuyền mới hiểu </a:t>
            </a:r>
            <a:br>
              <a:rPr lang="vi-VN" dirty="0"/>
            </a:br>
            <a:r>
              <a:rPr lang="en-US" dirty="0"/>
              <a:t>	</a:t>
            </a:r>
            <a:r>
              <a:rPr lang="vi-VN" dirty="0"/>
              <a:t>Biển mênh mông nhường nào </a:t>
            </a:r>
            <a:br>
              <a:rPr lang="vi-VN" dirty="0"/>
            </a:br>
            <a:r>
              <a:rPr lang="vi-VN" dirty="0"/>
              <a:t>Chỉ có biển mới biết </a:t>
            </a:r>
            <a:br>
              <a:rPr lang="vi-VN" dirty="0"/>
            </a:br>
            <a:r>
              <a:rPr lang="vi-VN" dirty="0"/>
              <a:t>Thuyền đi đâu, về đâu </a:t>
            </a:r>
            <a:br>
              <a:rPr lang="vi-VN" dirty="0"/>
            </a:br>
            <a:br>
              <a:rPr lang="vi-VN" dirty="0"/>
            </a:br>
            <a:r>
              <a:rPr lang="vi-VN" dirty="0"/>
              <a:t>Những ngày không gặp nhau </a:t>
            </a:r>
            <a:br>
              <a:rPr lang="vi-VN" dirty="0"/>
            </a:br>
            <a:r>
              <a:rPr lang="vi-VN" dirty="0"/>
              <a:t>Biển bạc đầu thương nhớ </a:t>
            </a:r>
            <a:br>
              <a:rPr lang="vi-VN" dirty="0"/>
            </a:br>
            <a:r>
              <a:rPr lang="vi-VN" dirty="0"/>
              <a:t>Những ngày không gặp nhau </a:t>
            </a:r>
            <a:br>
              <a:rPr lang="vi-VN" dirty="0"/>
            </a:br>
            <a:r>
              <a:rPr lang="vi-VN" dirty="0"/>
              <a:t>Lòng thuyền đau - rạn vỡ </a:t>
            </a:r>
            <a:br>
              <a:rPr lang="vi-VN" dirty="0"/>
            </a:br>
            <a:br>
              <a:rPr lang="vi-VN" dirty="0"/>
            </a:br>
            <a:r>
              <a:rPr lang="vi-VN" dirty="0"/>
              <a:t>Nếu từ giã thuyền rồi </a:t>
            </a:r>
            <a:br>
              <a:rPr lang="vi-VN" dirty="0"/>
            </a:br>
            <a:r>
              <a:rPr lang="vi-VN" dirty="0"/>
              <a:t>Biển chỉ còn sóng gió" </a:t>
            </a:r>
            <a:br>
              <a:rPr lang="vi-VN" dirty="0"/>
            </a:br>
            <a:br>
              <a:rPr lang="vi-VN" dirty="0"/>
            </a:br>
            <a:r>
              <a:rPr lang="vi-VN" dirty="0"/>
              <a:t>Nếu phải cách xa anh </a:t>
            </a:r>
            <a:br>
              <a:rPr lang="vi-VN" dirty="0"/>
            </a:br>
            <a:r>
              <a:rPr lang="vi-VN" dirty="0"/>
              <a:t>Em chỉ còn bão tố</a:t>
            </a:r>
            <a:r>
              <a:rPr lang="en-US" dirty="0"/>
              <a:t>.</a:t>
            </a:r>
          </a:p>
          <a:p>
            <a:pPr marL="0" indent="0">
              <a:buNone/>
            </a:pPr>
            <a:br>
              <a:rPr lang="vi-VN" dirty="0"/>
            </a:br>
            <a:r>
              <a:rPr lang="vi-VN" dirty="0"/>
              <a:t>4-1963 </a:t>
            </a:r>
            <a:br>
              <a:rPr lang="vi-VN" dirty="0"/>
            </a:br>
            <a:br>
              <a:rPr lang="vi-VN" dirty="0"/>
            </a:br>
            <a:r>
              <a:rPr lang="vi-VN" dirty="0"/>
              <a:t>Nguồn: Xuân Quỳnh, </a:t>
            </a:r>
            <a:r>
              <a:rPr lang="vi-VN" i="1" dirty="0"/>
              <a:t>Chồi biếc</a:t>
            </a:r>
            <a:r>
              <a:rPr lang="vi-VN" dirty="0"/>
              <a:t>, NXB Văn học, 1963 </a:t>
            </a:r>
          </a:p>
          <a:p>
            <a:pPr marL="0" indent="0">
              <a:buNone/>
            </a:pPr>
            <a:br>
              <a:rPr lang="vi-VN" dirty="0"/>
            </a:br>
            <a:r>
              <a:rPr lang="vi-VN" dirty="0"/>
              <a:t> </a:t>
            </a:r>
            <a:endParaRPr lang="en-US" dirty="0"/>
          </a:p>
        </p:txBody>
      </p:sp>
    </p:spTree>
    <p:extLst>
      <p:ext uri="{BB962C8B-B14F-4D97-AF65-F5344CB8AC3E}">
        <p14:creationId xmlns:p14="http://schemas.microsoft.com/office/powerpoint/2010/main" val="1809575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sz="3300" b="1" dirty="0"/>
            </a:br>
            <a:br>
              <a:rPr lang="nl-NL" sz="3300" b="1" dirty="0"/>
            </a:br>
            <a:br>
              <a:rPr lang="nl-NL" sz="3300" b="1" dirty="0"/>
            </a:br>
            <a:r>
              <a:rPr lang="nl-NL" sz="3100" b="1">
                <a:solidFill>
                  <a:srgbClr val="C00000"/>
                </a:solidFill>
              </a:rPr>
              <a:t>CHƯƠNG 2. </a:t>
            </a:r>
            <a:r>
              <a:rPr lang="nl-NL" sz="3100" b="1" dirty="0">
                <a:solidFill>
                  <a:srgbClr val="C00000"/>
                </a:solidFill>
              </a:rPr>
              <a:t>TỪ VỰNG TIẾNG VIỆT</a:t>
            </a:r>
            <a:br>
              <a:rPr lang="en-US" sz="3100" b="1" dirty="0">
                <a:solidFill>
                  <a:srgbClr val="C00000"/>
                </a:solidFill>
              </a:rPr>
            </a:br>
            <a:r>
              <a:rPr lang="en-US" b="1" dirty="0"/>
              <a:t> </a:t>
            </a:r>
            <a:br>
              <a:rPr lang="en-US" dirty="0"/>
            </a:br>
            <a:endParaRPr lang="en-US" dirty="0"/>
          </a:p>
        </p:txBody>
      </p:sp>
      <p:sp>
        <p:nvSpPr>
          <p:cNvPr id="3" name="Content Placeholder 2"/>
          <p:cNvSpPr>
            <a:spLocks noGrp="1"/>
          </p:cNvSpPr>
          <p:nvPr>
            <p:ph idx="1"/>
          </p:nvPr>
        </p:nvSpPr>
        <p:spPr/>
        <p:txBody>
          <a:bodyPr>
            <a:normAutofit/>
          </a:bodyPr>
          <a:lstStyle/>
          <a:p>
            <a:pPr marL="0" indent="0" algn="just">
              <a:buNone/>
            </a:pPr>
            <a:r>
              <a:rPr lang="en-US" sz="2600" b="1" dirty="0">
                <a:solidFill>
                  <a:srgbClr val="C00000"/>
                </a:solidFill>
              </a:rPr>
              <a:t>		</a:t>
            </a:r>
            <a:r>
              <a:rPr lang="vi-VN" sz="2400" b="1" dirty="0">
                <a:solidFill>
                  <a:srgbClr val="C00000"/>
                </a:solidFill>
              </a:rPr>
              <a:t>MỤC TIÊU CỦA CHƯƠNG</a:t>
            </a:r>
            <a:endParaRPr lang="en-US" sz="2400" b="1" dirty="0">
              <a:solidFill>
                <a:srgbClr val="C00000"/>
              </a:solidFill>
            </a:endParaRPr>
          </a:p>
          <a:p>
            <a:pPr marL="0" indent="0" algn="just">
              <a:buNone/>
            </a:pPr>
            <a:endParaRPr lang="en-US" sz="2600" dirty="0">
              <a:solidFill>
                <a:srgbClr val="C00000"/>
              </a:solidFill>
            </a:endParaRPr>
          </a:p>
          <a:p>
            <a:pPr marL="0" indent="0" algn="just">
              <a:buNone/>
            </a:pPr>
            <a:r>
              <a:rPr lang="en-US" sz="2600" dirty="0" err="1"/>
              <a:t>Học</a:t>
            </a:r>
            <a:r>
              <a:rPr lang="en-US" sz="2600" b="1" dirty="0"/>
              <a:t> </a:t>
            </a:r>
            <a:r>
              <a:rPr lang="en-US" sz="2600" err="1"/>
              <a:t>Chương</a:t>
            </a:r>
            <a:r>
              <a:rPr lang="en-US" sz="2600"/>
              <a:t> 2. </a:t>
            </a:r>
            <a:r>
              <a:rPr lang="en-US" sz="2600" i="1" dirty="0" err="1"/>
              <a:t>Từ</a:t>
            </a:r>
            <a:r>
              <a:rPr lang="en-US" sz="2600" i="1" dirty="0"/>
              <a:t> </a:t>
            </a:r>
            <a:r>
              <a:rPr lang="en-US" sz="2600" i="1" dirty="0" err="1"/>
              <a:t>vựng</a:t>
            </a:r>
            <a:r>
              <a:rPr lang="en-US" sz="2600" i="1" dirty="0"/>
              <a:t> </a:t>
            </a:r>
            <a:r>
              <a:rPr lang="en-US" sz="2600" i="1" dirty="0" err="1"/>
              <a:t>tiếng</a:t>
            </a:r>
            <a:r>
              <a:rPr lang="en-US" sz="2600" i="1" dirty="0"/>
              <a:t> </a:t>
            </a:r>
            <a:r>
              <a:rPr lang="en-US" sz="2600" i="1" dirty="0" err="1"/>
              <a:t>Việt</a:t>
            </a:r>
            <a:r>
              <a:rPr lang="en-US" sz="2600" i="1" dirty="0"/>
              <a:t> </a:t>
            </a:r>
            <a:r>
              <a:rPr lang="en-US" sz="2600" dirty="0" err="1"/>
              <a:t>sẽ</a:t>
            </a:r>
            <a:r>
              <a:rPr lang="en-US" sz="2600" dirty="0"/>
              <a:t> </a:t>
            </a:r>
            <a:r>
              <a:rPr lang="en-US" sz="2600" dirty="0" err="1"/>
              <a:t>giúp</a:t>
            </a:r>
            <a:r>
              <a:rPr lang="en-US" sz="2600" dirty="0"/>
              <a:t> </a:t>
            </a:r>
            <a:r>
              <a:rPr lang="en-US" sz="2600" dirty="0" err="1"/>
              <a:t>người</a:t>
            </a:r>
            <a:r>
              <a:rPr lang="en-US" sz="2600" dirty="0"/>
              <a:t> </a:t>
            </a:r>
            <a:r>
              <a:rPr lang="en-US" sz="2600" dirty="0" err="1"/>
              <a:t>học</a:t>
            </a:r>
            <a:r>
              <a:rPr lang="en-US" sz="2600" dirty="0"/>
              <a:t> </a:t>
            </a:r>
            <a:r>
              <a:rPr lang="en-US" sz="2600" dirty="0" err="1"/>
              <a:t>có</a:t>
            </a:r>
            <a:r>
              <a:rPr lang="en-US" sz="2600" dirty="0"/>
              <a:t> </a:t>
            </a:r>
            <a:r>
              <a:rPr lang="en-US" sz="2600" dirty="0" err="1"/>
              <a:t>kiến</a:t>
            </a:r>
            <a:r>
              <a:rPr lang="en-US" sz="2600" dirty="0"/>
              <a:t> </a:t>
            </a:r>
            <a:r>
              <a:rPr lang="en-US" sz="2600" dirty="0" err="1"/>
              <a:t>thức</a:t>
            </a:r>
            <a:r>
              <a:rPr lang="en-US" sz="2600" dirty="0"/>
              <a:t> </a:t>
            </a:r>
            <a:r>
              <a:rPr lang="en-US" sz="2600" dirty="0" err="1"/>
              <a:t>từ</a:t>
            </a:r>
            <a:r>
              <a:rPr lang="en-US" sz="2600" dirty="0"/>
              <a:t> </a:t>
            </a:r>
            <a:r>
              <a:rPr lang="en-US" sz="2600" dirty="0" err="1"/>
              <a:t>vựng</a:t>
            </a:r>
            <a:r>
              <a:rPr lang="en-US" sz="2600" dirty="0"/>
              <a:t> </a:t>
            </a:r>
            <a:r>
              <a:rPr lang="en-US" sz="2600" dirty="0" err="1"/>
              <a:t>tiếng</a:t>
            </a:r>
            <a:r>
              <a:rPr lang="en-US" sz="2600" dirty="0"/>
              <a:t> </a:t>
            </a:r>
            <a:r>
              <a:rPr lang="en-US" sz="2600" dirty="0" err="1"/>
              <a:t>Việt</a:t>
            </a:r>
            <a:r>
              <a:rPr lang="en-US" sz="2600" dirty="0"/>
              <a:t>. Qua </a:t>
            </a:r>
            <a:r>
              <a:rPr lang="en-US" sz="2600" dirty="0" err="1"/>
              <a:t>đó</a:t>
            </a:r>
            <a:r>
              <a:rPr lang="en-US" sz="2600" dirty="0"/>
              <a:t>, </a:t>
            </a:r>
            <a:r>
              <a:rPr lang="en-US" sz="2600" dirty="0" err="1"/>
              <a:t>người</a:t>
            </a:r>
            <a:r>
              <a:rPr lang="en-US" sz="2600" dirty="0"/>
              <a:t> </a:t>
            </a:r>
            <a:r>
              <a:rPr lang="en-US" sz="2600" dirty="0" err="1"/>
              <a:t>học</a:t>
            </a:r>
            <a:r>
              <a:rPr lang="en-US" sz="2600" dirty="0"/>
              <a:t> </a:t>
            </a:r>
            <a:r>
              <a:rPr lang="en-US" sz="2600" dirty="0" err="1"/>
              <a:t>có</a:t>
            </a:r>
            <a:r>
              <a:rPr lang="en-US" sz="2600" dirty="0"/>
              <a:t> </a:t>
            </a:r>
            <a:r>
              <a:rPr lang="en-US" sz="2600" dirty="0" err="1"/>
              <a:t>kĩ</a:t>
            </a:r>
            <a:r>
              <a:rPr lang="en-US" sz="2600" dirty="0"/>
              <a:t> </a:t>
            </a:r>
            <a:r>
              <a:rPr lang="en-US" sz="2600" dirty="0" err="1"/>
              <a:t>năng</a:t>
            </a:r>
            <a:r>
              <a:rPr lang="en-US" sz="2600" dirty="0"/>
              <a:t> </a:t>
            </a:r>
            <a:r>
              <a:rPr lang="en-US" sz="2600" dirty="0" err="1"/>
              <a:t>nhận</a:t>
            </a:r>
            <a:r>
              <a:rPr lang="en-US" sz="2600" dirty="0"/>
              <a:t> </a:t>
            </a:r>
            <a:r>
              <a:rPr lang="en-US" sz="2600" dirty="0" err="1"/>
              <a:t>diện</a:t>
            </a:r>
            <a:r>
              <a:rPr lang="en-US" sz="2600" dirty="0"/>
              <a:t>, </a:t>
            </a:r>
            <a:r>
              <a:rPr lang="en-US" sz="2600" dirty="0" err="1"/>
              <a:t>phân</a:t>
            </a:r>
            <a:r>
              <a:rPr lang="en-US" sz="2600" dirty="0"/>
              <a:t> </a:t>
            </a:r>
            <a:r>
              <a:rPr lang="en-US" sz="2600" dirty="0" err="1"/>
              <a:t>tích</a:t>
            </a:r>
            <a:r>
              <a:rPr lang="en-US" sz="2600" dirty="0"/>
              <a:t> </a:t>
            </a:r>
            <a:r>
              <a:rPr lang="en-US" sz="2600" dirty="0" err="1"/>
              <a:t>những</a:t>
            </a:r>
            <a:r>
              <a:rPr lang="en-US" sz="2600" dirty="0"/>
              <a:t> </a:t>
            </a:r>
            <a:r>
              <a:rPr lang="en-US" sz="2600" dirty="0" err="1"/>
              <a:t>nội</a:t>
            </a:r>
            <a:r>
              <a:rPr lang="en-US" sz="2600" dirty="0"/>
              <a:t> dung </a:t>
            </a:r>
            <a:r>
              <a:rPr lang="en-US" sz="2600" dirty="0" err="1"/>
              <a:t>về</a:t>
            </a:r>
            <a:r>
              <a:rPr lang="en-US" sz="2600" dirty="0"/>
              <a:t> </a:t>
            </a:r>
            <a:r>
              <a:rPr lang="en-US" sz="2600" dirty="0" err="1"/>
              <a:t>các</a:t>
            </a:r>
            <a:r>
              <a:rPr lang="en-US" sz="2600" dirty="0"/>
              <a:t> </a:t>
            </a:r>
            <a:r>
              <a:rPr lang="en-US" sz="2600" dirty="0" err="1"/>
              <a:t>đơn</a:t>
            </a:r>
            <a:r>
              <a:rPr lang="en-US" sz="2600" dirty="0"/>
              <a:t> </a:t>
            </a:r>
            <a:r>
              <a:rPr lang="en-US" sz="2600" dirty="0" err="1"/>
              <a:t>vị</a:t>
            </a:r>
            <a:r>
              <a:rPr lang="en-US" sz="2600" dirty="0"/>
              <a:t> </a:t>
            </a:r>
            <a:r>
              <a:rPr lang="en-US" sz="2600" dirty="0" err="1"/>
              <a:t>từ</a:t>
            </a:r>
            <a:r>
              <a:rPr lang="en-US" sz="2600" dirty="0"/>
              <a:t> </a:t>
            </a:r>
            <a:r>
              <a:rPr lang="en-US" sz="2600" dirty="0" err="1"/>
              <a:t>vựng</a:t>
            </a:r>
            <a:r>
              <a:rPr lang="en-US" sz="2600" dirty="0"/>
              <a:t> </a:t>
            </a:r>
            <a:r>
              <a:rPr lang="en-US" sz="2600" dirty="0" err="1"/>
              <a:t>tiếng</a:t>
            </a:r>
            <a:r>
              <a:rPr lang="en-US" sz="2600" dirty="0"/>
              <a:t> </a:t>
            </a:r>
            <a:r>
              <a:rPr lang="en-US" sz="2600" dirty="0" err="1"/>
              <a:t>Việt</a:t>
            </a:r>
            <a:r>
              <a:rPr lang="en-US" sz="2600" dirty="0"/>
              <a:t> (</a:t>
            </a:r>
            <a:r>
              <a:rPr lang="en-US" sz="2600" dirty="0" err="1"/>
              <a:t>cấu</a:t>
            </a:r>
            <a:r>
              <a:rPr lang="en-US" sz="2600" dirty="0"/>
              <a:t> </a:t>
            </a:r>
            <a:r>
              <a:rPr lang="en-US" sz="2600" dirty="0" err="1"/>
              <a:t>tạo</a:t>
            </a:r>
            <a:r>
              <a:rPr lang="en-US" sz="2600" dirty="0"/>
              <a:t>, ý </a:t>
            </a:r>
            <a:r>
              <a:rPr lang="en-US" sz="2600" dirty="0" err="1"/>
              <a:t>nghĩa</a:t>
            </a:r>
            <a:r>
              <a:rPr lang="en-US" sz="2600" dirty="0"/>
              <a:t>, </a:t>
            </a:r>
            <a:r>
              <a:rPr lang="en-US" sz="2600" dirty="0" err="1"/>
              <a:t>nguồn</a:t>
            </a:r>
            <a:r>
              <a:rPr lang="en-US" sz="2600" dirty="0"/>
              <a:t> </a:t>
            </a:r>
            <a:r>
              <a:rPr lang="en-US" sz="2600" dirty="0" err="1"/>
              <a:t>gốc</a:t>
            </a:r>
            <a:r>
              <a:rPr lang="en-US" sz="2600" dirty="0"/>
              <a:t>); </a:t>
            </a:r>
            <a:r>
              <a:rPr lang="en-US" sz="2600" dirty="0" err="1"/>
              <a:t>rèn</a:t>
            </a:r>
            <a:r>
              <a:rPr lang="en-US" sz="2600" dirty="0"/>
              <a:t> </a:t>
            </a:r>
            <a:r>
              <a:rPr lang="en-US" sz="2600" dirty="0" err="1"/>
              <a:t>luyện</a:t>
            </a:r>
            <a:r>
              <a:rPr lang="en-US" sz="2600" dirty="0"/>
              <a:t> </a:t>
            </a:r>
            <a:r>
              <a:rPr lang="en-US" sz="2600" dirty="0" err="1"/>
              <a:t>kĩ</a:t>
            </a:r>
            <a:r>
              <a:rPr lang="en-US" sz="2600" dirty="0"/>
              <a:t> </a:t>
            </a:r>
            <a:r>
              <a:rPr lang="en-US" sz="2600" dirty="0" err="1"/>
              <a:t>năng</a:t>
            </a:r>
            <a:r>
              <a:rPr lang="en-US" sz="2600" dirty="0"/>
              <a:t> </a:t>
            </a:r>
            <a:r>
              <a:rPr lang="en-US" sz="2600" dirty="0" err="1"/>
              <a:t>giao</a:t>
            </a:r>
            <a:r>
              <a:rPr lang="en-US" sz="2600" dirty="0"/>
              <a:t> </a:t>
            </a:r>
            <a:r>
              <a:rPr lang="en-US" sz="2600" dirty="0" err="1"/>
              <a:t>tiếp</a:t>
            </a:r>
            <a:r>
              <a:rPr lang="en-US" sz="2600" dirty="0"/>
              <a:t>, </a:t>
            </a:r>
            <a:r>
              <a:rPr lang="en-US" sz="2600" dirty="0" err="1"/>
              <a:t>làm</a:t>
            </a:r>
            <a:r>
              <a:rPr lang="en-US" sz="2600" dirty="0"/>
              <a:t> </a:t>
            </a:r>
            <a:r>
              <a:rPr lang="en-US" sz="2600" dirty="0" err="1"/>
              <a:t>việc</a:t>
            </a:r>
            <a:r>
              <a:rPr lang="en-US" sz="2600" dirty="0"/>
              <a:t> </a:t>
            </a:r>
            <a:r>
              <a:rPr lang="en-US" sz="2600" dirty="0" err="1"/>
              <a:t>nhóm</a:t>
            </a:r>
            <a:r>
              <a:rPr lang="en-US" sz="2600" dirty="0"/>
              <a:t> </a:t>
            </a:r>
            <a:r>
              <a:rPr lang="en-US" sz="2600" dirty="0" err="1"/>
              <a:t>và</a:t>
            </a:r>
            <a:r>
              <a:rPr lang="en-US" sz="2600" dirty="0"/>
              <a:t> </a:t>
            </a:r>
            <a:r>
              <a:rPr lang="en-US" sz="2600" dirty="0" err="1"/>
              <a:t>giải</a:t>
            </a:r>
            <a:r>
              <a:rPr lang="en-US" sz="2600" dirty="0"/>
              <a:t> </a:t>
            </a:r>
            <a:r>
              <a:rPr lang="en-US" sz="2600" dirty="0" err="1"/>
              <a:t>quyết</a:t>
            </a:r>
            <a:r>
              <a:rPr lang="en-US" sz="2600" dirty="0"/>
              <a:t> </a:t>
            </a:r>
            <a:r>
              <a:rPr lang="en-US" sz="2600" dirty="0" err="1"/>
              <a:t>được</a:t>
            </a:r>
            <a:r>
              <a:rPr lang="en-US" sz="2600" dirty="0"/>
              <a:t> </a:t>
            </a:r>
            <a:r>
              <a:rPr lang="en-US" sz="2600" dirty="0" err="1"/>
              <a:t>các</a:t>
            </a:r>
            <a:r>
              <a:rPr lang="en-US" sz="2600" dirty="0"/>
              <a:t> </a:t>
            </a:r>
            <a:r>
              <a:rPr lang="en-US" sz="2600" dirty="0" err="1"/>
              <a:t>nhiệm</a:t>
            </a:r>
            <a:r>
              <a:rPr lang="en-US" sz="2600" dirty="0"/>
              <a:t> </a:t>
            </a:r>
            <a:r>
              <a:rPr lang="en-US" sz="2600" dirty="0" err="1"/>
              <a:t>vụ</a:t>
            </a:r>
            <a:r>
              <a:rPr lang="en-US" sz="2600" dirty="0"/>
              <a:t> </a:t>
            </a:r>
            <a:r>
              <a:rPr lang="en-US" sz="2600" dirty="0" err="1"/>
              <a:t>lĩnh</a:t>
            </a:r>
            <a:r>
              <a:rPr lang="en-US" sz="2600" dirty="0"/>
              <a:t> </a:t>
            </a:r>
            <a:r>
              <a:rPr lang="en-US" sz="2600" dirty="0" err="1"/>
              <a:t>hội</a:t>
            </a:r>
            <a:r>
              <a:rPr lang="en-US" sz="2600" dirty="0"/>
              <a:t> </a:t>
            </a:r>
            <a:r>
              <a:rPr lang="en-US" sz="2600" dirty="0" err="1"/>
              <a:t>kiến</a:t>
            </a:r>
            <a:r>
              <a:rPr lang="en-US" sz="2600" dirty="0"/>
              <a:t> </a:t>
            </a:r>
            <a:r>
              <a:rPr lang="en-US" sz="2600" dirty="0" err="1"/>
              <a:t>thức</a:t>
            </a:r>
            <a:r>
              <a:rPr lang="en-US" sz="2600" dirty="0"/>
              <a:t> </a:t>
            </a:r>
            <a:r>
              <a:rPr lang="en-US" sz="2600" dirty="0" err="1"/>
              <a:t>về</a:t>
            </a:r>
            <a:r>
              <a:rPr lang="en-US" sz="2600" dirty="0"/>
              <a:t> </a:t>
            </a:r>
            <a:r>
              <a:rPr lang="en-US" sz="2600" dirty="0" err="1"/>
              <a:t>từ</a:t>
            </a:r>
            <a:r>
              <a:rPr lang="en-US" sz="2600" dirty="0"/>
              <a:t> </a:t>
            </a:r>
            <a:r>
              <a:rPr lang="en-US" sz="2600" dirty="0" err="1"/>
              <a:t>vựng</a:t>
            </a:r>
            <a:r>
              <a:rPr lang="en-US" sz="2600" dirty="0"/>
              <a:t> </a:t>
            </a:r>
            <a:r>
              <a:rPr lang="en-US" sz="2600" dirty="0" err="1"/>
              <a:t>tiếng</a:t>
            </a:r>
            <a:r>
              <a:rPr lang="en-US" sz="2600" dirty="0"/>
              <a:t> </a:t>
            </a:r>
            <a:r>
              <a:rPr lang="en-US" sz="2600" dirty="0" err="1"/>
              <a:t>Việt</a:t>
            </a:r>
            <a:r>
              <a:rPr lang="en-US" sz="2600" dirty="0"/>
              <a:t> </a:t>
            </a:r>
            <a:r>
              <a:rPr lang="en-US" sz="2600" dirty="0" err="1"/>
              <a:t>và</a:t>
            </a:r>
            <a:r>
              <a:rPr lang="en-US" sz="2600" dirty="0"/>
              <a:t> </a:t>
            </a:r>
            <a:r>
              <a:rPr lang="en-US" sz="2600" dirty="0" err="1"/>
              <a:t>vận</a:t>
            </a:r>
            <a:r>
              <a:rPr lang="en-US" sz="2600" dirty="0"/>
              <a:t> </a:t>
            </a:r>
            <a:r>
              <a:rPr lang="en-US" sz="2600" dirty="0" err="1"/>
              <a:t>dụng</a:t>
            </a:r>
            <a:r>
              <a:rPr lang="en-US" sz="2600" dirty="0"/>
              <a:t> </a:t>
            </a:r>
            <a:r>
              <a:rPr lang="en-US" sz="2600" dirty="0" err="1"/>
              <a:t>vào</a:t>
            </a:r>
            <a:r>
              <a:rPr lang="en-US" sz="2600" dirty="0"/>
              <a:t> </a:t>
            </a:r>
            <a:r>
              <a:rPr lang="en-US" sz="2600" dirty="0" err="1"/>
              <a:t>thực</a:t>
            </a:r>
            <a:r>
              <a:rPr lang="en-US" sz="2600" dirty="0"/>
              <a:t> </a:t>
            </a:r>
            <a:r>
              <a:rPr lang="en-US" sz="2600" dirty="0" err="1"/>
              <a:t>tiễn</a:t>
            </a:r>
            <a:r>
              <a:rPr lang="en-US" sz="2600" dirty="0"/>
              <a:t> </a:t>
            </a:r>
            <a:r>
              <a:rPr lang="en-US" sz="2600" dirty="0" err="1"/>
              <a:t>nghề</a:t>
            </a:r>
            <a:r>
              <a:rPr lang="en-US" sz="2600" dirty="0"/>
              <a:t> </a:t>
            </a:r>
            <a:r>
              <a:rPr lang="en-US" sz="2600" dirty="0" err="1"/>
              <a:t>nghiệp</a:t>
            </a:r>
            <a:r>
              <a:rPr lang="en-US" sz="2600" dirty="0"/>
              <a:t>.</a:t>
            </a:r>
          </a:p>
          <a:p>
            <a:pPr marL="0" indent="0">
              <a:buNone/>
            </a:pPr>
            <a:endParaRPr lang="en-US" dirty="0"/>
          </a:p>
        </p:txBody>
      </p:sp>
    </p:spTree>
    <p:extLst>
      <p:ext uri="{BB962C8B-B14F-4D97-AF65-F5344CB8AC3E}">
        <p14:creationId xmlns:p14="http://schemas.microsoft.com/office/powerpoint/2010/main" val="389501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nl-NL" sz="2800" b="1">
                <a:solidFill>
                  <a:srgbClr val="C00000"/>
                </a:solidFill>
              </a:rPr>
              <a:t>CHƯƠNG 2. </a:t>
            </a:r>
            <a:r>
              <a:rPr lang="nl-NL" sz="2800" b="1" dirty="0">
                <a:solidFill>
                  <a:srgbClr val="C00000"/>
                </a:solidFill>
              </a:rPr>
              <a:t>TỪ VỰNG TIẾNG VIỆT</a:t>
            </a:r>
            <a:endParaRPr lang="en-US" sz="2800" dirty="0"/>
          </a:p>
        </p:txBody>
      </p:sp>
      <p:sp>
        <p:nvSpPr>
          <p:cNvPr id="3" name="Content Placeholder 2"/>
          <p:cNvSpPr>
            <a:spLocks noGrp="1"/>
          </p:cNvSpPr>
          <p:nvPr>
            <p:ph idx="1"/>
          </p:nvPr>
        </p:nvSpPr>
        <p:spPr>
          <a:xfrm>
            <a:off x="457200" y="1447800"/>
            <a:ext cx="8229600" cy="4525963"/>
          </a:xfrm>
        </p:spPr>
        <p:style>
          <a:lnRef idx="2">
            <a:schemeClr val="accent1"/>
          </a:lnRef>
          <a:fillRef idx="1">
            <a:schemeClr val="lt1"/>
          </a:fillRef>
          <a:effectRef idx="0">
            <a:schemeClr val="accent1"/>
          </a:effectRef>
          <a:fontRef idx="minor">
            <a:schemeClr val="dk1"/>
          </a:fontRef>
        </p:style>
        <p:txBody>
          <a:bodyPr/>
          <a:lstStyle/>
          <a:p>
            <a:pPr marL="0" indent="0">
              <a:buNone/>
            </a:pPr>
            <a:endParaRPr lang="en-US" sz="2800" b="1" dirty="0"/>
          </a:p>
          <a:p>
            <a:pPr marL="0" indent="0">
              <a:buNone/>
            </a:pPr>
            <a:r>
              <a:rPr lang="en-US" sz="2800" b="1" err="1"/>
              <a:t>Bài</a:t>
            </a:r>
            <a:r>
              <a:rPr lang="en-US" sz="2800" b="1"/>
              <a:t> 1.</a:t>
            </a:r>
            <a:r>
              <a:rPr lang="en-US" sz="2800"/>
              <a:t> </a:t>
            </a:r>
            <a:r>
              <a:rPr lang="nl-NL" sz="2800" b="1" dirty="0"/>
              <a:t>Cấu tạo từ tiếng Việt</a:t>
            </a:r>
          </a:p>
          <a:p>
            <a:pPr marL="0" indent="0">
              <a:buNone/>
            </a:pPr>
            <a:r>
              <a:rPr lang="nl-NL" sz="2800" b="1"/>
              <a:t>Bài 2. Các lớp từ phân loại theo mối quan hệ âm hoặc  nghĩa</a:t>
            </a:r>
            <a:endParaRPr lang="nl-NL" sz="2800" b="1" dirty="0"/>
          </a:p>
          <a:p>
            <a:pPr marL="0" indent="0">
              <a:buNone/>
            </a:pPr>
            <a:r>
              <a:rPr lang="nl-NL" sz="2800" b="1"/>
              <a:t>Bài 3. </a:t>
            </a:r>
            <a:r>
              <a:rPr lang="nl-NL" sz="2800" b="1" dirty="0"/>
              <a:t>Các lớp từ phân loại theo nguồn gốc</a:t>
            </a:r>
            <a:endParaRPr lang="en-US" sz="2800" b="1" dirty="0"/>
          </a:p>
          <a:p>
            <a:pPr marL="0" indent="0">
              <a:buNone/>
            </a:pPr>
            <a:endParaRPr lang="en-US" dirty="0"/>
          </a:p>
        </p:txBody>
      </p:sp>
    </p:spTree>
    <p:extLst>
      <p:ext uri="{BB962C8B-B14F-4D97-AF65-F5344CB8AC3E}">
        <p14:creationId xmlns:p14="http://schemas.microsoft.com/office/powerpoint/2010/main" val="37938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n-US" sz="3300" dirty="0">
                <a:solidFill>
                  <a:srgbClr val="FF0000"/>
                </a:solidFill>
              </a:rPr>
            </a:br>
            <a:r>
              <a:rPr lang="en-US" sz="3300" dirty="0">
                <a:solidFill>
                  <a:srgbClr val="C00000"/>
                </a:solidFill>
              </a:rPr>
              <a:t> </a:t>
            </a:r>
            <a:r>
              <a:rPr lang="nl-NL" sz="3300" b="1">
                <a:solidFill>
                  <a:srgbClr val="C00000"/>
                </a:solidFill>
              </a:rPr>
              <a:t>BÀI 1. </a:t>
            </a:r>
            <a:r>
              <a:rPr lang="nl-NL" sz="3300" b="1" dirty="0">
                <a:solidFill>
                  <a:srgbClr val="C00000"/>
                </a:solidFill>
              </a:rPr>
              <a:t>CẤU TẠO TỪ TIẾNG VIỆT</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nl-NL" sz="2600" b="1">
                <a:solidFill>
                  <a:srgbClr val="C00000"/>
                </a:solidFill>
              </a:rPr>
              <a:t>1.1. Khái niệm Từ</a:t>
            </a:r>
            <a:endParaRPr lang="en-US" sz="2800" b="1" i="1">
              <a:solidFill>
                <a:prstClr val="black"/>
              </a:solidFill>
            </a:endParaRPr>
          </a:p>
          <a:p>
            <a:pPr marL="0" lvl="0" indent="0">
              <a:buNone/>
            </a:pPr>
            <a:r>
              <a:rPr lang="nl-NL" sz="2800" i="1">
                <a:solidFill>
                  <a:prstClr val="black"/>
                </a:solidFill>
              </a:rPr>
              <a:t>Từ là đơn vị cơ bản của ngôn ngữ, có chức năng định danh, có tính chỉnh thể về nội dung và hình thức, được vận dụng độc lập trong câu. </a:t>
            </a:r>
          </a:p>
          <a:p>
            <a:pPr marL="0" lvl="0" indent="0">
              <a:buNone/>
            </a:pPr>
            <a:r>
              <a:rPr lang="nl-NL" sz="2800" i="1">
                <a:solidFill>
                  <a:prstClr val="black"/>
                </a:solidFill>
              </a:rPr>
              <a:t>Ví d</a:t>
            </a:r>
            <a:r>
              <a:rPr lang="en-US" sz="2800" i="1">
                <a:solidFill>
                  <a:prstClr val="black"/>
                </a:solidFill>
              </a:rPr>
              <a:t>ụ</a:t>
            </a:r>
            <a:r>
              <a:rPr lang="nl-NL" sz="2800" i="1">
                <a:solidFill>
                  <a:prstClr val="black"/>
                </a:solidFill>
              </a:rPr>
              <a:t>: nhà, ăn, học, xấu ...</a:t>
            </a:r>
            <a:endParaRPr lang="nl-NL" sz="2600" b="1">
              <a:solidFill>
                <a:srgbClr val="C00000"/>
              </a:solidFill>
            </a:endParaRPr>
          </a:p>
          <a:p>
            <a:pPr marL="0" indent="0">
              <a:buNone/>
            </a:pPr>
            <a:r>
              <a:rPr lang="nl-NL" sz="2600" b="1">
                <a:solidFill>
                  <a:srgbClr val="C00000"/>
                </a:solidFill>
              </a:rPr>
              <a:t>1.2. </a:t>
            </a:r>
            <a:r>
              <a:rPr lang="nl-NL" sz="2600" b="1" dirty="0">
                <a:solidFill>
                  <a:srgbClr val="C00000"/>
                </a:solidFill>
              </a:rPr>
              <a:t>Yếu tố và phương thức cấu tạo từ</a:t>
            </a:r>
          </a:p>
          <a:p>
            <a:pPr>
              <a:buFont typeface="Wingdings" pitchFamily="2" charset="2"/>
              <a:buChar char="§"/>
            </a:pPr>
            <a:r>
              <a:rPr lang="nl-NL" sz="2600" b="1" i="1" dirty="0">
                <a:solidFill>
                  <a:srgbClr val="C00000"/>
                </a:solidFill>
              </a:rPr>
              <a:t>Yếu tố cấu tạo từ </a:t>
            </a:r>
            <a:r>
              <a:rPr lang="nl-NL" sz="2600" b="1" i="1">
                <a:solidFill>
                  <a:srgbClr val="C00000"/>
                </a:solidFill>
              </a:rPr>
              <a:t>tiếng Việt: hình vị</a:t>
            </a:r>
            <a:endParaRPr lang="nl-NL" sz="2600" b="1" i="1" dirty="0"/>
          </a:p>
          <a:p>
            <a:pPr marL="0" indent="0">
              <a:buNone/>
            </a:pPr>
            <a:r>
              <a:rPr lang="nl-NL" sz="2800" i="1" dirty="0"/>
              <a:t>Ví dụ:</a:t>
            </a:r>
          </a:p>
          <a:p>
            <a:pPr marL="0" indent="0">
              <a:buNone/>
            </a:pPr>
            <a:r>
              <a:rPr lang="nl-NL" sz="2800" i="1" dirty="0"/>
              <a:t>	nhà</a:t>
            </a:r>
            <a:r>
              <a:rPr lang="nl-NL" sz="2800" dirty="0"/>
              <a:t> (1 âm tiết - 1 hình vị);  </a:t>
            </a:r>
          </a:p>
          <a:p>
            <a:pPr marL="0" indent="0">
              <a:buNone/>
            </a:pPr>
            <a:r>
              <a:rPr lang="nl-NL" sz="2800" i="1" dirty="0"/>
              <a:t>	sinh viên</a:t>
            </a:r>
            <a:r>
              <a:rPr lang="nl-NL" sz="2800" dirty="0"/>
              <a:t> (2 âm tiết - 2 hình vị)</a:t>
            </a:r>
            <a:endParaRPr lang="en-US" sz="2800" dirty="0"/>
          </a:p>
          <a:p>
            <a:pPr marL="0" indent="0">
              <a:buNone/>
            </a:pPr>
            <a:r>
              <a:rPr lang="nl-NL" sz="2800" dirty="0"/>
              <a:t>	</a:t>
            </a:r>
            <a:r>
              <a:rPr lang="nl-NL" sz="2800" i="1" dirty="0"/>
              <a:t>tiền tư bản chủ nghĩa</a:t>
            </a:r>
            <a:r>
              <a:rPr lang="nl-NL" sz="2800" dirty="0"/>
              <a:t> (5 âm tiết - 5 hình vị)</a:t>
            </a:r>
            <a:endParaRPr lang="en-US" sz="2800" dirty="0"/>
          </a:p>
          <a:p>
            <a:pPr>
              <a:buFont typeface="Wingdings" pitchFamily="2" charset="2"/>
              <a:buChar char="§"/>
            </a:pPr>
            <a:endParaRPr lang="en-US" sz="2800" b="1" i="1" dirty="0"/>
          </a:p>
          <a:p>
            <a:pPr marL="0" indent="0">
              <a:buNone/>
            </a:pPr>
            <a:endParaRPr lang="en-US" sz="2600" b="1" dirty="0"/>
          </a:p>
          <a:p>
            <a:endParaRPr lang="en-US" dirty="0"/>
          </a:p>
        </p:txBody>
      </p:sp>
    </p:spTree>
    <p:extLst>
      <p:ext uri="{BB962C8B-B14F-4D97-AF65-F5344CB8AC3E}">
        <p14:creationId xmlns:p14="http://schemas.microsoft.com/office/powerpoint/2010/main" val="321615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b="1" dirty="0">
                <a:solidFill>
                  <a:srgbClr val="C00000"/>
                </a:solidFill>
              </a:rPr>
            </a:br>
            <a:r>
              <a:rPr lang="nl-NL" sz="3300" b="1">
                <a:solidFill>
                  <a:srgbClr val="C00000"/>
                </a:solidFill>
              </a:rPr>
              <a:t>BÀI 1. </a:t>
            </a:r>
            <a:r>
              <a:rPr lang="nl-NL" sz="3300" b="1" dirty="0">
                <a:solidFill>
                  <a:srgbClr val="C00000"/>
                </a:solidFill>
              </a:rPr>
              <a:t>CẤU TẠO TỪ TIẾNG VIỆT</a:t>
            </a:r>
            <a:br>
              <a:rPr lang="en-US" b="1" dirty="0"/>
            </a:b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nl-NL" b="1" i="1"/>
              <a:t>1.3. </a:t>
            </a:r>
            <a:r>
              <a:rPr lang="nl-NL" sz="2800" b="1" i="1"/>
              <a:t>Các </a:t>
            </a:r>
            <a:r>
              <a:rPr lang="nl-NL" sz="2800" b="1" i="1" dirty="0"/>
              <a:t>phương thức cấu tạo từ tiếng Việt</a:t>
            </a:r>
            <a:endParaRPr lang="en-US" sz="2800" dirty="0"/>
          </a:p>
          <a:p>
            <a:endParaRPr lang="en-US" dirty="0"/>
          </a:p>
        </p:txBody>
      </p:sp>
      <p:graphicFrame>
        <p:nvGraphicFramePr>
          <p:cNvPr id="4" name="Diagram 3"/>
          <p:cNvGraphicFramePr/>
          <p:nvPr>
            <p:extLst>
              <p:ext uri="{D42A27DB-BD31-4B8C-83A1-F6EECF244321}">
                <p14:modId xmlns:p14="http://schemas.microsoft.com/office/powerpoint/2010/main" val="3067009607"/>
              </p:ext>
            </p:extLst>
          </p:nvPr>
        </p:nvGraphicFramePr>
        <p:xfrm>
          <a:off x="1219200" y="2133600"/>
          <a:ext cx="62484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949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i="1"/>
              <a:t>1.3. Cơ </a:t>
            </a:r>
            <a:r>
              <a:rPr lang="en-US" sz="3600" b="1" i="1" dirty="0" err="1"/>
              <a:t>sở</a:t>
            </a:r>
            <a:r>
              <a:rPr lang="en-US" sz="3600" b="1" i="1" dirty="0"/>
              <a:t> </a:t>
            </a:r>
            <a:r>
              <a:rPr lang="en-US" sz="3600" b="1" i="1" dirty="0" err="1"/>
              <a:t>nghiên</a:t>
            </a:r>
            <a:r>
              <a:rPr lang="en-US" sz="3600" b="1" i="1" dirty="0"/>
              <a:t> </a:t>
            </a:r>
            <a:r>
              <a:rPr lang="en-US" sz="3600" b="1" i="1" dirty="0" err="1"/>
              <a:t>cứu</a:t>
            </a:r>
            <a:r>
              <a:rPr lang="en-US" sz="3600" b="1" i="1" dirty="0"/>
              <a:t> </a:t>
            </a:r>
            <a:r>
              <a:rPr lang="en-US" sz="3600" b="1" i="1" dirty="0" err="1"/>
              <a:t>ngữ</a:t>
            </a:r>
            <a:r>
              <a:rPr lang="en-US" sz="3600" b="1" i="1" dirty="0"/>
              <a:t> </a:t>
            </a:r>
            <a:r>
              <a:rPr lang="en-US" sz="3600" b="1" i="1" dirty="0" err="1"/>
              <a:t>âm</a:t>
            </a:r>
          </a:p>
          <a:p>
            <a:pPr>
              <a:buFontTx/>
              <a:buChar char="-"/>
            </a:pPr>
            <a:r>
              <a:rPr lang="en-US" i="1" dirty="0" err="1"/>
              <a:t>Cơ</a:t>
            </a:r>
            <a:r>
              <a:rPr lang="en-US" i="1" dirty="0"/>
              <a:t> </a:t>
            </a:r>
            <a:r>
              <a:rPr lang="en-US" i="1" dirty="0" err="1"/>
              <a:t>sở</a:t>
            </a:r>
            <a:r>
              <a:rPr lang="en-US" i="1" dirty="0"/>
              <a:t> </a:t>
            </a:r>
            <a:r>
              <a:rPr lang="en-US" i="1" dirty="0" err="1"/>
              <a:t>cấu</a:t>
            </a:r>
            <a:r>
              <a:rPr lang="en-US" i="1" dirty="0"/>
              <a:t> </a:t>
            </a:r>
            <a:r>
              <a:rPr lang="en-US" i="1" dirty="0" err="1"/>
              <a:t>âm</a:t>
            </a:r>
            <a:endParaRPr lang="en-US" i="1" dirty="0"/>
          </a:p>
          <a:p>
            <a:pPr>
              <a:buFontTx/>
              <a:buChar char="-"/>
            </a:pPr>
            <a:r>
              <a:rPr lang="en-US" i="1" dirty="0" err="1"/>
              <a:t>Cơ</a:t>
            </a:r>
            <a:r>
              <a:rPr lang="en-US" i="1" dirty="0"/>
              <a:t> </a:t>
            </a:r>
            <a:r>
              <a:rPr lang="en-US" i="1" dirty="0" err="1"/>
              <a:t>sở</a:t>
            </a:r>
            <a:r>
              <a:rPr lang="en-US" i="1" dirty="0"/>
              <a:t> </a:t>
            </a:r>
            <a:r>
              <a:rPr lang="en-US" i="1" dirty="0" err="1"/>
              <a:t>âm</a:t>
            </a:r>
            <a:r>
              <a:rPr lang="en-US" i="1" dirty="0"/>
              <a:t> </a:t>
            </a:r>
            <a:r>
              <a:rPr lang="en-US" i="1" dirty="0" err="1"/>
              <a:t>học</a:t>
            </a:r>
            <a:endParaRPr lang="en-US" i="1" dirty="0"/>
          </a:p>
          <a:p>
            <a:pPr>
              <a:buFontTx/>
              <a:buChar char="-"/>
            </a:pPr>
            <a:r>
              <a:rPr lang="en-US" i="1" dirty="0" err="1"/>
              <a:t>Cơ</a:t>
            </a:r>
            <a:r>
              <a:rPr lang="en-US" i="1" dirty="0"/>
              <a:t> </a:t>
            </a:r>
            <a:r>
              <a:rPr lang="en-US" i="1" dirty="0" err="1"/>
              <a:t>sở</a:t>
            </a:r>
            <a:r>
              <a:rPr lang="en-US" i="1" dirty="0"/>
              <a:t> </a:t>
            </a:r>
            <a:r>
              <a:rPr lang="en-US" i="1" dirty="0" err="1"/>
              <a:t>xã</a:t>
            </a:r>
            <a:r>
              <a:rPr lang="en-US" i="1" dirty="0"/>
              <a:t> </a:t>
            </a:r>
            <a:r>
              <a:rPr lang="en-US" i="1" dirty="0" err="1"/>
              <a:t>hội</a:t>
            </a:r>
            <a:endParaRPr lang="en-US" i="1" dirty="0"/>
          </a:p>
        </p:txBody>
      </p:sp>
      <p:sp>
        <p:nvSpPr>
          <p:cNvPr id="4" name="Title 3"/>
          <p:cNvSpPr>
            <a:spLocks noGrp="1"/>
          </p:cNvSpPr>
          <p:nvPr>
            <p:ph type="title"/>
          </p:nvPr>
        </p:nvSpPr>
        <p:spPr>
          <a:xfrm>
            <a:off x="609600" y="381000"/>
            <a:ext cx="8001000" cy="1039091"/>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b="1" dirty="0">
                <a:solidFill>
                  <a:srgbClr val="C00000"/>
                </a:solidFill>
              </a:rPr>
            </a:br>
            <a:r>
              <a:rPr lang="nl-NL" sz="3700" b="1" dirty="0">
                <a:solidFill>
                  <a:srgbClr val="C00000"/>
                </a:solidFill>
              </a:rPr>
              <a:t>Bài 1. Ngữ âm và ngữ âm học</a:t>
            </a:r>
            <a:br>
              <a:rPr lang="nl-NL" sz="3700" b="1" dirty="0">
                <a:solidFill>
                  <a:srgbClr val="C00000"/>
                </a:solidFill>
              </a:rPr>
            </a:br>
            <a:endParaRPr lang="en-US" sz="3700" dirty="0"/>
          </a:p>
        </p:txBody>
      </p:sp>
    </p:spTree>
    <p:extLst>
      <p:ext uri="{BB962C8B-B14F-4D97-AF65-F5344CB8AC3E}">
        <p14:creationId xmlns:p14="http://schemas.microsoft.com/office/powerpoint/2010/main" val="65119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a:solidFill>
                  <a:srgbClr val="C00000"/>
                </a:solidFill>
              </a:rPr>
              <a:t>BÀI 1. </a:t>
            </a:r>
            <a:r>
              <a:rPr lang="nl-NL" sz="3000" b="1" dirty="0">
                <a:solidFill>
                  <a:srgbClr val="C00000"/>
                </a:solidFill>
              </a:rPr>
              <a:t>CẤU TẠO TỪ TIẾNG VIỆT</a:t>
            </a:r>
            <a:endParaRPr lang="en-US" sz="3000"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pPr marL="0" indent="0">
              <a:buNone/>
            </a:pPr>
            <a:r>
              <a:rPr lang="en-US" b="1">
                <a:solidFill>
                  <a:srgbClr val="C00000"/>
                </a:solidFill>
              </a:rPr>
              <a:t>1.2.1. Từ đơn</a:t>
            </a:r>
            <a:r>
              <a:rPr lang="en-US" b="1" dirty="0">
                <a:solidFill>
                  <a:srgbClr val="C00000"/>
                </a:solidFill>
              </a:rPr>
              <a:t>	</a:t>
            </a:r>
            <a:r>
              <a:rPr lang="en-US" dirty="0"/>
              <a:t>	</a:t>
            </a:r>
            <a:r>
              <a:rPr lang="en-US"/>
              <a:t>        </a:t>
            </a:r>
            <a:endParaRPr lang="en-US" sz="2600" b="1" dirty="0"/>
          </a:p>
          <a:p>
            <a:pPr>
              <a:buFont typeface="Wingdings" pitchFamily="2" charset="2"/>
              <a:buChar char="v"/>
            </a:pPr>
            <a:r>
              <a:rPr lang="en-US" sz="2600" dirty="0"/>
              <a:t>  </a:t>
            </a:r>
            <a:r>
              <a:rPr lang="en-US" sz="2600" dirty="0" err="1"/>
              <a:t>Xác</a:t>
            </a:r>
            <a:r>
              <a:rPr lang="en-US" sz="2600" dirty="0"/>
              <a:t> </a:t>
            </a:r>
            <a:r>
              <a:rPr lang="en-US" sz="2600" dirty="0" err="1"/>
              <a:t>định</a:t>
            </a:r>
            <a:r>
              <a:rPr lang="en-US" sz="2600" dirty="0"/>
              <a:t> </a:t>
            </a:r>
            <a:r>
              <a:rPr lang="en-US" sz="2600" dirty="0" err="1"/>
              <a:t>từ</a:t>
            </a:r>
            <a:r>
              <a:rPr lang="en-US" sz="2600" dirty="0"/>
              <a:t> </a:t>
            </a:r>
            <a:r>
              <a:rPr lang="en-US" sz="2600" dirty="0" err="1"/>
              <a:t>đơn</a:t>
            </a:r>
            <a:r>
              <a:rPr lang="en-US" sz="2600" dirty="0"/>
              <a:t> </a:t>
            </a:r>
            <a:r>
              <a:rPr lang="en-US" sz="2600" dirty="0" err="1"/>
              <a:t>trong</a:t>
            </a:r>
            <a:r>
              <a:rPr lang="en-US" sz="2600" dirty="0"/>
              <a:t> </a:t>
            </a:r>
            <a:r>
              <a:rPr lang="en-US" sz="2600" dirty="0" err="1"/>
              <a:t>khổ</a:t>
            </a:r>
            <a:r>
              <a:rPr lang="en-US" sz="2600" dirty="0"/>
              <a:t> </a:t>
            </a:r>
            <a:r>
              <a:rPr lang="en-US" sz="2600" dirty="0" err="1"/>
              <a:t>thơ</a:t>
            </a:r>
            <a:r>
              <a:rPr lang="en-US" sz="2600" dirty="0"/>
              <a:t>:                                   </a:t>
            </a:r>
          </a:p>
          <a:p>
            <a:pPr marL="0" indent="0">
              <a:buNone/>
            </a:pPr>
            <a:r>
              <a:rPr lang="en-US" sz="2600" dirty="0"/>
              <a:t>		           </a:t>
            </a:r>
            <a:r>
              <a:rPr lang="vi-VN" sz="2600" dirty="0"/>
              <a:t>Quýt nhà ai chín đỏ cây</a:t>
            </a:r>
            <a:br>
              <a:rPr lang="vi-VN" sz="2600" dirty="0"/>
            </a:br>
            <a:r>
              <a:rPr lang="en-US" sz="2600" dirty="0"/>
              <a:t>		   </a:t>
            </a:r>
            <a:r>
              <a:rPr lang="vi-VN" sz="2600" dirty="0"/>
              <a:t>Hỡi em đi học hây hây má hồng</a:t>
            </a:r>
            <a:br>
              <a:rPr lang="vi-VN" sz="2600" dirty="0"/>
            </a:br>
            <a:r>
              <a:rPr lang="en-US" sz="2600" dirty="0"/>
              <a:t>		          </a:t>
            </a:r>
            <a:r>
              <a:rPr lang="vi-VN" sz="2600" dirty="0"/>
              <a:t>Trường em ngói đỏ trong thôn</a:t>
            </a:r>
            <a:br>
              <a:rPr lang="vi-VN" sz="2600" dirty="0"/>
            </a:br>
            <a:r>
              <a:rPr lang="en-US" sz="2600" dirty="0"/>
              <a:t>		    </a:t>
            </a:r>
            <a:r>
              <a:rPr lang="vi-VN" sz="2600" dirty="0"/>
              <a:t>Ríu ra ríu rít chim non đầu làn</a:t>
            </a:r>
            <a:r>
              <a:rPr lang="vi-VN" sz="2600" dirty="0">
                <a:solidFill>
                  <a:srgbClr val="C00000"/>
                </a:solidFill>
              </a:rPr>
              <a:t>g</a:t>
            </a:r>
            <a:r>
              <a:rPr lang="en-US" sz="2600" dirty="0">
                <a:solidFill>
                  <a:srgbClr val="C00000"/>
                </a:solidFill>
              </a:rPr>
              <a:t>	</a:t>
            </a:r>
          </a:p>
          <a:p>
            <a:pPr>
              <a:buFont typeface="Wingdings" pitchFamily="2" charset="2"/>
              <a:buChar char="§"/>
            </a:pPr>
            <a:r>
              <a:rPr lang="en-US" dirty="0" err="1">
                <a:solidFill>
                  <a:srgbClr val="00B0F0"/>
                </a:solidFill>
              </a:rPr>
              <a:t>Từ</a:t>
            </a:r>
            <a:r>
              <a:rPr lang="en-US" dirty="0">
                <a:solidFill>
                  <a:srgbClr val="00B0F0"/>
                </a:solidFill>
              </a:rPr>
              <a:t> </a:t>
            </a:r>
            <a:r>
              <a:rPr lang="en-US" dirty="0" err="1">
                <a:solidFill>
                  <a:srgbClr val="00B0F0"/>
                </a:solidFill>
              </a:rPr>
              <a:t>đơn</a:t>
            </a:r>
            <a:r>
              <a:rPr lang="en-US" dirty="0">
                <a:solidFill>
                  <a:srgbClr val="00B0F0"/>
                </a:solidFill>
              </a:rPr>
              <a:t> </a:t>
            </a:r>
            <a:r>
              <a:rPr lang="en-US" dirty="0" err="1">
                <a:solidFill>
                  <a:srgbClr val="00B0F0"/>
                </a:solidFill>
              </a:rPr>
              <a:t>là</a:t>
            </a:r>
            <a:r>
              <a:rPr lang="en-US" dirty="0">
                <a:solidFill>
                  <a:srgbClr val="00B0F0"/>
                </a:solidFill>
              </a:rPr>
              <a:t> </a:t>
            </a:r>
            <a:r>
              <a:rPr lang="en-US" dirty="0" err="1">
                <a:solidFill>
                  <a:srgbClr val="00B0F0"/>
                </a:solidFill>
              </a:rPr>
              <a:t>gì</a:t>
            </a:r>
            <a:r>
              <a:rPr lang="en-US" dirty="0">
                <a:solidFill>
                  <a:srgbClr val="00B0F0"/>
                </a:solidFill>
              </a:rPr>
              <a:t>?</a:t>
            </a:r>
          </a:p>
          <a:p>
            <a:pPr>
              <a:buFont typeface="Wingdings" pitchFamily="2" charset="2"/>
              <a:buChar char="§"/>
            </a:pPr>
            <a:r>
              <a:rPr lang="en-US" dirty="0" err="1">
                <a:solidFill>
                  <a:srgbClr val="00B0F0"/>
                </a:solidFill>
              </a:rPr>
              <a:t>Đặc</a:t>
            </a:r>
            <a:r>
              <a:rPr lang="en-US" dirty="0">
                <a:solidFill>
                  <a:srgbClr val="00B0F0"/>
                </a:solidFill>
              </a:rPr>
              <a:t> </a:t>
            </a:r>
            <a:r>
              <a:rPr lang="en-US" dirty="0" err="1">
                <a:solidFill>
                  <a:srgbClr val="00B0F0"/>
                </a:solidFill>
              </a:rPr>
              <a:t>điểm</a:t>
            </a:r>
            <a:r>
              <a:rPr lang="en-US" dirty="0">
                <a:solidFill>
                  <a:srgbClr val="00B0F0"/>
                </a:solidFill>
              </a:rPr>
              <a:t> </a:t>
            </a:r>
            <a:r>
              <a:rPr lang="en-US" dirty="0" err="1">
                <a:solidFill>
                  <a:srgbClr val="00B0F0"/>
                </a:solidFill>
              </a:rPr>
              <a:t>từ</a:t>
            </a:r>
            <a:r>
              <a:rPr lang="en-US" dirty="0">
                <a:solidFill>
                  <a:srgbClr val="00B0F0"/>
                </a:solidFill>
              </a:rPr>
              <a:t> </a:t>
            </a:r>
            <a:r>
              <a:rPr lang="en-US" dirty="0" err="1">
                <a:solidFill>
                  <a:srgbClr val="00B0F0"/>
                </a:solidFill>
              </a:rPr>
              <a:t>đơn</a:t>
            </a:r>
            <a:r>
              <a:rPr lang="en-US" dirty="0">
                <a:solidFill>
                  <a:srgbClr val="00B0F0"/>
                </a:solidFill>
              </a:rPr>
              <a:t>?</a:t>
            </a:r>
          </a:p>
          <a:p>
            <a:pPr>
              <a:buFont typeface="Wingdings" pitchFamily="2" charset="2"/>
              <a:buChar char="Ø"/>
            </a:pPr>
            <a:r>
              <a:rPr lang="en-US" sz="2800" dirty="0" err="1"/>
              <a:t>Cấu</a:t>
            </a:r>
            <a:r>
              <a:rPr lang="en-US" sz="2800" dirty="0"/>
              <a:t> </a:t>
            </a:r>
            <a:r>
              <a:rPr lang="en-US" sz="2800" dirty="0" err="1"/>
              <a:t>trúc</a:t>
            </a:r>
            <a:r>
              <a:rPr lang="en-US" sz="2800" dirty="0"/>
              <a:t> </a:t>
            </a:r>
            <a:r>
              <a:rPr lang="en-US" sz="2800" dirty="0" err="1"/>
              <a:t>đơn</a:t>
            </a:r>
            <a:r>
              <a:rPr lang="en-US" sz="2800" dirty="0"/>
              <a:t> </a:t>
            </a:r>
            <a:r>
              <a:rPr lang="en-US" sz="2800" dirty="0" err="1"/>
              <a:t>giản</a:t>
            </a:r>
            <a:endParaRPr lang="en-US" sz="2800" dirty="0"/>
          </a:p>
          <a:p>
            <a:pPr>
              <a:buFont typeface="Wingdings" pitchFamily="2" charset="2"/>
              <a:buChar char="Ø"/>
            </a:pPr>
            <a:r>
              <a:rPr lang="en-US" sz="2800" dirty="0" err="1"/>
              <a:t>Yếu</a:t>
            </a:r>
            <a:r>
              <a:rPr lang="en-US" sz="2800" dirty="0"/>
              <a:t> </a:t>
            </a:r>
            <a:r>
              <a:rPr lang="en-US" sz="2800" dirty="0" err="1"/>
              <a:t>tố</a:t>
            </a:r>
            <a:r>
              <a:rPr lang="en-US" sz="2800" dirty="0"/>
              <a:t> </a:t>
            </a:r>
            <a:r>
              <a:rPr lang="en-US" sz="2800" dirty="0" err="1"/>
              <a:t>cấu</a:t>
            </a:r>
            <a:r>
              <a:rPr lang="en-US" sz="2800" dirty="0"/>
              <a:t> </a:t>
            </a:r>
            <a:r>
              <a:rPr lang="en-US" sz="2800" dirty="0" err="1"/>
              <a:t>tạo</a:t>
            </a:r>
            <a:r>
              <a:rPr lang="en-US" sz="2800" dirty="0"/>
              <a:t> </a:t>
            </a:r>
            <a:r>
              <a:rPr lang="en-US" sz="2800" dirty="0" err="1"/>
              <a:t>từ</a:t>
            </a:r>
            <a:r>
              <a:rPr lang="en-US" sz="2800" dirty="0"/>
              <a:t> </a:t>
            </a:r>
            <a:r>
              <a:rPr lang="en-US" sz="2800" dirty="0" err="1"/>
              <a:t>phức</a:t>
            </a:r>
            <a:endParaRPr lang="en-US" sz="2800" dirty="0"/>
          </a:p>
          <a:p>
            <a:pPr>
              <a:buFont typeface="Wingdings" pitchFamily="2" charset="2"/>
              <a:buChar char="Ø"/>
            </a:pPr>
            <a:r>
              <a:rPr lang="en-US" sz="2800" dirty="0" err="1"/>
              <a:t>Nghĩa</a:t>
            </a:r>
            <a:r>
              <a:rPr lang="en-US" sz="2800" dirty="0"/>
              <a:t> </a:t>
            </a:r>
            <a:r>
              <a:rPr lang="en-US" sz="2800" dirty="0" err="1"/>
              <a:t>của</a:t>
            </a:r>
            <a:r>
              <a:rPr lang="en-US" sz="2800" dirty="0"/>
              <a:t> </a:t>
            </a:r>
            <a:r>
              <a:rPr lang="en-US" sz="2800" dirty="0" err="1"/>
              <a:t>từ</a:t>
            </a:r>
            <a:r>
              <a:rPr lang="en-US" sz="2800" dirty="0"/>
              <a:t> </a:t>
            </a:r>
            <a:r>
              <a:rPr lang="en-US" sz="2800" dirty="0" err="1"/>
              <a:t>đơn</a:t>
            </a:r>
            <a:r>
              <a:rPr lang="en-US" sz="2800" dirty="0"/>
              <a:t> </a:t>
            </a:r>
            <a:r>
              <a:rPr lang="en-US" sz="2800" dirty="0" err="1"/>
              <a:t>rất</a:t>
            </a:r>
            <a:r>
              <a:rPr lang="en-US" sz="2800" dirty="0"/>
              <a:t> </a:t>
            </a:r>
            <a:r>
              <a:rPr lang="en-US" sz="2800" dirty="0" err="1"/>
              <a:t>phát</a:t>
            </a:r>
            <a:r>
              <a:rPr lang="en-US" sz="2800" dirty="0"/>
              <a:t> </a:t>
            </a:r>
            <a:r>
              <a:rPr lang="en-US" sz="2800" dirty="0" err="1"/>
              <a:t>triển</a:t>
            </a:r>
            <a:r>
              <a:rPr lang="en-US" sz="2800" dirty="0"/>
              <a:t>, </a:t>
            </a:r>
            <a:r>
              <a:rPr lang="en-US" sz="2800" dirty="0" err="1"/>
              <a:t>các</a:t>
            </a:r>
            <a:r>
              <a:rPr lang="en-US" sz="2800" dirty="0"/>
              <a:t> </a:t>
            </a:r>
            <a:r>
              <a:rPr lang="en-US" sz="2800" dirty="0" err="1"/>
              <a:t>từ</a:t>
            </a:r>
            <a:r>
              <a:rPr lang="en-US" sz="2800" dirty="0"/>
              <a:t> </a:t>
            </a:r>
            <a:r>
              <a:rPr lang="en-US" sz="2800" dirty="0" err="1"/>
              <a:t>đa</a:t>
            </a:r>
            <a:r>
              <a:rPr lang="en-US" sz="2800" dirty="0"/>
              <a:t> </a:t>
            </a:r>
            <a:r>
              <a:rPr lang="en-US" sz="2800" dirty="0" err="1"/>
              <a:t>nghĩa</a:t>
            </a:r>
            <a:r>
              <a:rPr lang="en-US" sz="2800" dirty="0"/>
              <a:t> </a:t>
            </a:r>
            <a:r>
              <a:rPr lang="en-US" sz="2800" dirty="0" err="1"/>
              <a:t>xảy</a:t>
            </a:r>
            <a:r>
              <a:rPr lang="en-US" sz="2800" dirty="0"/>
              <a:t> </a:t>
            </a:r>
            <a:r>
              <a:rPr lang="en-US" sz="2800" dirty="0" err="1"/>
              <a:t>ra</a:t>
            </a:r>
            <a:r>
              <a:rPr lang="en-US" sz="2800" dirty="0"/>
              <a:t> ở </a:t>
            </a:r>
            <a:r>
              <a:rPr lang="en-US" sz="2800" dirty="0" err="1"/>
              <a:t>từ</a:t>
            </a:r>
            <a:r>
              <a:rPr lang="en-US" sz="2800" dirty="0"/>
              <a:t> </a:t>
            </a:r>
            <a:r>
              <a:rPr lang="en-US" sz="2800" dirty="0" err="1"/>
              <a:t>đơn</a:t>
            </a:r>
            <a:endParaRPr lang="en-US" sz="2800" dirty="0"/>
          </a:p>
          <a:p>
            <a:pPr>
              <a:buFont typeface="Wingdings" pitchFamily="2" charset="2"/>
              <a:buChar char="Ø"/>
            </a:pPr>
            <a:r>
              <a:rPr lang="en-US" sz="2800" dirty="0" err="1"/>
              <a:t>Nghĩa</a:t>
            </a:r>
            <a:r>
              <a:rPr lang="en-US" sz="2800" dirty="0"/>
              <a:t> </a:t>
            </a:r>
            <a:r>
              <a:rPr lang="en-US" sz="2800" dirty="0" err="1"/>
              <a:t>của</a:t>
            </a:r>
            <a:r>
              <a:rPr lang="en-US" sz="2800" dirty="0"/>
              <a:t> </a:t>
            </a:r>
            <a:r>
              <a:rPr lang="en-US" sz="2800" dirty="0" err="1"/>
              <a:t>từ</a:t>
            </a:r>
            <a:r>
              <a:rPr lang="en-US" sz="2800" dirty="0"/>
              <a:t> </a:t>
            </a:r>
            <a:r>
              <a:rPr lang="en-US" sz="2800" dirty="0" err="1"/>
              <a:t>đơn</a:t>
            </a:r>
            <a:r>
              <a:rPr lang="en-US" sz="2800" dirty="0"/>
              <a:t> </a:t>
            </a:r>
            <a:r>
              <a:rPr lang="en-US" sz="2800" dirty="0" err="1"/>
              <a:t>khái</a:t>
            </a:r>
            <a:r>
              <a:rPr lang="en-US" sz="2800" dirty="0"/>
              <a:t> </a:t>
            </a:r>
            <a:r>
              <a:rPr lang="en-US" sz="2800" dirty="0" err="1"/>
              <a:t>quát</a:t>
            </a:r>
            <a:r>
              <a:rPr lang="en-US" sz="2800" dirty="0"/>
              <a:t>, </a:t>
            </a:r>
            <a:r>
              <a:rPr lang="en-US" sz="2800" dirty="0" err="1"/>
              <a:t>chung</a:t>
            </a:r>
            <a:r>
              <a:rPr lang="en-US" sz="2800" dirty="0"/>
              <a:t>.</a:t>
            </a:r>
          </a:p>
          <a:p>
            <a:pPr>
              <a:buFontTx/>
              <a:buChar char="-"/>
            </a:pPr>
            <a:endParaRPr lang="en-US" dirty="0"/>
          </a:p>
        </p:txBody>
      </p:sp>
    </p:spTree>
    <p:extLst>
      <p:ext uri="{BB962C8B-B14F-4D97-AF65-F5344CB8AC3E}">
        <p14:creationId xmlns:p14="http://schemas.microsoft.com/office/powerpoint/2010/main" val="31529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dirty="0">
                <a:solidFill>
                  <a:srgbClr val="C00000"/>
                </a:solidFill>
              </a:rPr>
              <a:t>BÀI 2. CẤU TẠO TỪ TIẾNG VIỆT</a:t>
            </a:r>
            <a:endParaRPr lang="en-US" sz="3000"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marL="0" indent="0">
              <a:buNone/>
            </a:pPr>
            <a:r>
              <a:rPr lang="nl-NL" sz="2700" b="1">
                <a:solidFill>
                  <a:srgbClr val="FF0000"/>
                </a:solidFill>
              </a:rPr>
              <a:t>1.3.2. Từ </a:t>
            </a:r>
            <a:r>
              <a:rPr lang="nl-NL" sz="2700" b="1" dirty="0">
                <a:solidFill>
                  <a:srgbClr val="FF0000"/>
                </a:solidFill>
              </a:rPr>
              <a:t>ghép</a:t>
            </a:r>
          </a:p>
          <a:p>
            <a:pPr marL="0" indent="0" algn="just">
              <a:buNone/>
            </a:pPr>
            <a:r>
              <a:rPr lang="en-US" sz="3100" i="1" dirty="0">
                <a:solidFill>
                  <a:srgbClr val="00B050"/>
                </a:solidFill>
                <a:latin typeface="+mj-lt"/>
              </a:rPr>
              <a:t>        </a:t>
            </a:r>
            <a:r>
              <a:rPr lang="vi-VN" sz="2600" i="1" dirty="0">
                <a:solidFill>
                  <a:srgbClr val="00B050"/>
                </a:solidFill>
                <a:latin typeface="+mj-lt"/>
              </a:rPr>
              <a:t>Ánh nắng ban mai trải</a:t>
            </a:r>
            <a:r>
              <a:rPr lang="en-US" sz="2600" i="1" dirty="0">
                <a:solidFill>
                  <a:srgbClr val="00B050"/>
                </a:solidFill>
                <a:latin typeface="+mj-lt"/>
              </a:rPr>
              <a:t> </a:t>
            </a:r>
            <a:r>
              <a:rPr lang="vi-VN" sz="2600" i="1" dirty="0">
                <a:solidFill>
                  <a:srgbClr val="00B050"/>
                </a:solidFill>
                <a:latin typeface="+mj-lt"/>
              </a:rPr>
              <a:t>xuống</a:t>
            </a:r>
            <a:r>
              <a:rPr lang="en-US" sz="2600" i="1" dirty="0">
                <a:solidFill>
                  <a:srgbClr val="00B050"/>
                </a:solidFill>
                <a:latin typeface="+mj-lt"/>
              </a:rPr>
              <a:t> </a:t>
            </a:r>
            <a:r>
              <a:rPr lang="vi-VN" sz="2600" i="1" dirty="0">
                <a:solidFill>
                  <a:srgbClr val="00B050"/>
                </a:solidFill>
                <a:latin typeface="+mj-lt"/>
              </a:rPr>
              <a:t>cánh đồng</a:t>
            </a:r>
            <a:r>
              <a:rPr lang="en-US" sz="2600" i="1" dirty="0">
                <a:solidFill>
                  <a:srgbClr val="00B050"/>
                </a:solidFill>
                <a:latin typeface="+mj-lt"/>
              </a:rPr>
              <a:t> </a:t>
            </a:r>
            <a:r>
              <a:rPr lang="vi-VN" sz="2600" i="1" dirty="0">
                <a:solidFill>
                  <a:srgbClr val="00B050"/>
                </a:solidFill>
                <a:latin typeface="+mj-lt"/>
              </a:rPr>
              <a:t>vàng óng, xua tan dần hơi lạnh muà đông. Lúa</a:t>
            </a:r>
            <a:r>
              <a:rPr lang="en-US" sz="2600" i="1" dirty="0">
                <a:solidFill>
                  <a:srgbClr val="00B050"/>
                </a:solidFill>
                <a:latin typeface="+mj-lt"/>
              </a:rPr>
              <a:t> </a:t>
            </a:r>
            <a:r>
              <a:rPr lang="vi-VN" sz="2600" i="1" dirty="0">
                <a:solidFill>
                  <a:srgbClr val="00B050"/>
                </a:solidFill>
                <a:latin typeface="+mj-lt"/>
              </a:rPr>
              <a:t>nặng</a:t>
            </a:r>
            <a:r>
              <a:rPr lang="en-US" sz="2600" i="1" dirty="0">
                <a:solidFill>
                  <a:srgbClr val="00B050"/>
                </a:solidFill>
                <a:latin typeface="+mj-lt"/>
              </a:rPr>
              <a:t> </a:t>
            </a:r>
            <a:r>
              <a:rPr lang="vi-VN" sz="2600" i="1" dirty="0">
                <a:solidFill>
                  <a:srgbClr val="00B050"/>
                </a:solidFill>
                <a:latin typeface="+mj-lt"/>
              </a:rPr>
              <a:t>trĩu bông</a:t>
            </a:r>
            <a:r>
              <a:rPr lang="en-US" sz="2600" i="1" dirty="0">
                <a:solidFill>
                  <a:srgbClr val="00B050"/>
                </a:solidFill>
                <a:latin typeface="+mj-lt"/>
              </a:rPr>
              <a:t>,</a:t>
            </a:r>
            <a:r>
              <a:rPr lang="vi-VN" sz="2600" i="1" dirty="0">
                <a:solidFill>
                  <a:srgbClr val="00B050"/>
                </a:solidFill>
                <a:latin typeface="+mj-lt"/>
              </a:rPr>
              <a:t> ngả</a:t>
            </a:r>
            <a:r>
              <a:rPr lang="en-US" sz="2600" i="1" dirty="0">
                <a:solidFill>
                  <a:srgbClr val="00B050"/>
                </a:solidFill>
                <a:latin typeface="+mj-lt"/>
              </a:rPr>
              <a:t> </a:t>
            </a:r>
            <a:r>
              <a:rPr lang="vi-VN" sz="2600" i="1" dirty="0">
                <a:solidFill>
                  <a:srgbClr val="00B050"/>
                </a:solidFill>
                <a:latin typeface="+mj-lt"/>
              </a:rPr>
              <a:t>đầu vào</a:t>
            </a:r>
            <a:r>
              <a:rPr lang="en-US" sz="2600" i="1" dirty="0">
                <a:solidFill>
                  <a:srgbClr val="00B050"/>
                </a:solidFill>
                <a:latin typeface="+mj-lt"/>
              </a:rPr>
              <a:t> </a:t>
            </a:r>
            <a:r>
              <a:rPr lang="vi-VN" sz="2600" i="1" dirty="0">
                <a:solidFill>
                  <a:srgbClr val="00B050"/>
                </a:solidFill>
                <a:latin typeface="+mj-lt"/>
              </a:rPr>
              <a:t>nhau, thoang thoảng hương thơm. Từng cơn gió nhẹ làm</a:t>
            </a:r>
            <a:r>
              <a:rPr lang="en-US" sz="2600" i="1" dirty="0">
                <a:solidFill>
                  <a:srgbClr val="00B050"/>
                </a:solidFill>
                <a:latin typeface="+mj-lt"/>
              </a:rPr>
              <a:t> </a:t>
            </a:r>
            <a:r>
              <a:rPr lang="vi-VN" sz="2600" i="1" dirty="0">
                <a:solidFill>
                  <a:srgbClr val="00B050"/>
                </a:solidFill>
                <a:latin typeface="+mj-lt"/>
              </a:rPr>
              <a:t>cả biển lúa vàng rung rinh như</a:t>
            </a:r>
            <a:r>
              <a:rPr lang="en-US" sz="2600" i="1" dirty="0">
                <a:solidFill>
                  <a:srgbClr val="00B050"/>
                </a:solidFill>
                <a:latin typeface="+mj-lt"/>
              </a:rPr>
              <a:t> </a:t>
            </a:r>
            <a:r>
              <a:rPr lang="vi-VN" sz="2600" i="1" dirty="0">
                <a:solidFill>
                  <a:srgbClr val="00B050"/>
                </a:solidFill>
                <a:latin typeface="+mj-lt"/>
              </a:rPr>
              <a:t>gợn sóng.</a:t>
            </a:r>
            <a:endParaRPr lang="en-US" sz="2600" i="1" dirty="0">
              <a:solidFill>
                <a:srgbClr val="00B050"/>
              </a:solidFill>
              <a:latin typeface="+mj-lt"/>
            </a:endParaRPr>
          </a:p>
          <a:p>
            <a:pPr marL="0" indent="0" algn="just">
              <a:buNone/>
            </a:pPr>
            <a:endParaRPr lang="en-US" sz="2600" b="1" i="1" dirty="0">
              <a:solidFill>
                <a:srgbClr val="00B050"/>
              </a:solidFill>
            </a:endParaRPr>
          </a:p>
          <a:p>
            <a:r>
              <a:rPr lang="en-US" sz="2600" dirty="0" err="1">
                <a:solidFill>
                  <a:srgbClr val="C00000"/>
                </a:solidFill>
              </a:rPr>
              <a:t>Từ</a:t>
            </a:r>
            <a:r>
              <a:rPr lang="en-US" sz="2600" dirty="0">
                <a:solidFill>
                  <a:srgbClr val="C00000"/>
                </a:solidFill>
              </a:rPr>
              <a:t> </a:t>
            </a:r>
            <a:r>
              <a:rPr lang="en-US" sz="2600" dirty="0" err="1">
                <a:solidFill>
                  <a:srgbClr val="C00000"/>
                </a:solidFill>
              </a:rPr>
              <a:t>ghép</a:t>
            </a:r>
            <a:r>
              <a:rPr lang="en-US" sz="2600" dirty="0">
                <a:solidFill>
                  <a:srgbClr val="C00000"/>
                </a:solidFill>
              </a:rPr>
              <a:t> </a:t>
            </a:r>
            <a:r>
              <a:rPr lang="en-US" sz="2600" dirty="0" err="1">
                <a:solidFill>
                  <a:srgbClr val="C00000"/>
                </a:solidFill>
              </a:rPr>
              <a:t>là</a:t>
            </a:r>
            <a:r>
              <a:rPr lang="en-US" sz="2600" dirty="0">
                <a:solidFill>
                  <a:srgbClr val="C00000"/>
                </a:solidFill>
              </a:rPr>
              <a:t> </a:t>
            </a:r>
            <a:r>
              <a:rPr lang="en-US" sz="2600" dirty="0" err="1">
                <a:solidFill>
                  <a:srgbClr val="C00000"/>
                </a:solidFill>
              </a:rPr>
              <a:t>gì</a:t>
            </a:r>
            <a:r>
              <a:rPr lang="en-US" sz="2600" dirty="0">
                <a:solidFill>
                  <a:srgbClr val="C00000"/>
                </a:solidFill>
              </a:rPr>
              <a:t>?</a:t>
            </a:r>
          </a:p>
          <a:p>
            <a:r>
              <a:rPr lang="en-US" sz="2600" dirty="0" err="1">
                <a:solidFill>
                  <a:srgbClr val="C00000"/>
                </a:solidFill>
              </a:rPr>
              <a:t>Đặc</a:t>
            </a:r>
            <a:r>
              <a:rPr lang="en-US" sz="2600" dirty="0">
                <a:solidFill>
                  <a:srgbClr val="C00000"/>
                </a:solidFill>
              </a:rPr>
              <a:t> </a:t>
            </a:r>
            <a:r>
              <a:rPr lang="en-US" sz="2600" dirty="0" err="1">
                <a:solidFill>
                  <a:srgbClr val="C00000"/>
                </a:solidFill>
              </a:rPr>
              <a:t>điểm</a:t>
            </a:r>
            <a:r>
              <a:rPr lang="en-US" sz="2600" dirty="0">
                <a:solidFill>
                  <a:srgbClr val="C00000"/>
                </a:solidFill>
              </a:rPr>
              <a:t> </a:t>
            </a:r>
            <a:r>
              <a:rPr lang="en-US" sz="2600" dirty="0" err="1">
                <a:solidFill>
                  <a:srgbClr val="C00000"/>
                </a:solidFill>
              </a:rPr>
              <a:t>của</a:t>
            </a:r>
            <a:r>
              <a:rPr lang="en-US" sz="2600" dirty="0">
                <a:solidFill>
                  <a:srgbClr val="C00000"/>
                </a:solidFill>
              </a:rPr>
              <a:t> </a:t>
            </a:r>
            <a:r>
              <a:rPr lang="en-US" sz="2600" dirty="0" err="1">
                <a:solidFill>
                  <a:srgbClr val="C00000"/>
                </a:solidFill>
              </a:rPr>
              <a:t>từ</a:t>
            </a:r>
            <a:r>
              <a:rPr lang="en-US" sz="2600" dirty="0">
                <a:solidFill>
                  <a:srgbClr val="C00000"/>
                </a:solidFill>
              </a:rPr>
              <a:t> </a:t>
            </a:r>
            <a:r>
              <a:rPr lang="en-US" sz="2600" dirty="0" err="1">
                <a:solidFill>
                  <a:srgbClr val="C00000"/>
                </a:solidFill>
              </a:rPr>
              <a:t>ghép</a:t>
            </a:r>
            <a:r>
              <a:rPr lang="en-US" sz="2600" dirty="0">
                <a:solidFill>
                  <a:srgbClr val="C00000"/>
                </a:solidFill>
              </a:rPr>
              <a:t>?</a:t>
            </a:r>
          </a:p>
          <a:p>
            <a:r>
              <a:rPr lang="en-US" sz="2600" dirty="0" err="1">
                <a:solidFill>
                  <a:srgbClr val="C00000"/>
                </a:solidFill>
              </a:rPr>
              <a:t>Phân</a:t>
            </a:r>
            <a:r>
              <a:rPr lang="en-US" sz="2600" dirty="0">
                <a:solidFill>
                  <a:srgbClr val="C00000"/>
                </a:solidFill>
              </a:rPr>
              <a:t> </a:t>
            </a:r>
            <a:r>
              <a:rPr lang="en-US" sz="2600" dirty="0" err="1">
                <a:solidFill>
                  <a:srgbClr val="C00000"/>
                </a:solidFill>
              </a:rPr>
              <a:t>biệt</a:t>
            </a:r>
            <a:r>
              <a:rPr lang="en-US" sz="2600" dirty="0">
                <a:solidFill>
                  <a:srgbClr val="C00000"/>
                </a:solidFill>
              </a:rPr>
              <a:t> </a:t>
            </a:r>
            <a:r>
              <a:rPr lang="en-US" sz="2600" dirty="0" err="1">
                <a:solidFill>
                  <a:srgbClr val="C00000"/>
                </a:solidFill>
              </a:rPr>
              <a:t>từ</a:t>
            </a:r>
            <a:r>
              <a:rPr lang="en-US" sz="2600" dirty="0">
                <a:solidFill>
                  <a:srgbClr val="C00000"/>
                </a:solidFill>
              </a:rPr>
              <a:t> </a:t>
            </a:r>
            <a:r>
              <a:rPr lang="en-US" sz="2600" dirty="0" err="1">
                <a:solidFill>
                  <a:srgbClr val="C00000"/>
                </a:solidFill>
              </a:rPr>
              <a:t>ghép</a:t>
            </a:r>
            <a:r>
              <a:rPr lang="en-US" sz="2600" dirty="0">
                <a:solidFill>
                  <a:srgbClr val="C00000"/>
                </a:solidFill>
              </a:rPr>
              <a:t> </a:t>
            </a:r>
            <a:r>
              <a:rPr lang="en-US" sz="2600" dirty="0" err="1">
                <a:solidFill>
                  <a:srgbClr val="C00000"/>
                </a:solidFill>
              </a:rPr>
              <a:t>hợp</a:t>
            </a:r>
            <a:r>
              <a:rPr lang="en-US" sz="2600" dirty="0">
                <a:solidFill>
                  <a:srgbClr val="C00000"/>
                </a:solidFill>
              </a:rPr>
              <a:t> </a:t>
            </a:r>
            <a:r>
              <a:rPr lang="en-US" sz="2600" dirty="0" err="1">
                <a:solidFill>
                  <a:srgbClr val="C00000"/>
                </a:solidFill>
              </a:rPr>
              <a:t>nghĩa</a:t>
            </a:r>
            <a:r>
              <a:rPr lang="en-US" sz="2600" dirty="0">
                <a:solidFill>
                  <a:srgbClr val="C00000"/>
                </a:solidFill>
              </a:rPr>
              <a:t> (</a:t>
            </a:r>
            <a:r>
              <a:rPr lang="en-US" sz="2600" dirty="0" err="1">
                <a:solidFill>
                  <a:srgbClr val="C00000"/>
                </a:solidFill>
              </a:rPr>
              <a:t>đẳng</a:t>
            </a:r>
            <a:r>
              <a:rPr lang="en-US" sz="2600" dirty="0">
                <a:solidFill>
                  <a:srgbClr val="C00000"/>
                </a:solidFill>
              </a:rPr>
              <a:t> </a:t>
            </a:r>
            <a:r>
              <a:rPr lang="en-US" sz="2600" dirty="0" err="1">
                <a:solidFill>
                  <a:srgbClr val="C00000"/>
                </a:solidFill>
              </a:rPr>
              <a:t>lập</a:t>
            </a:r>
            <a:r>
              <a:rPr lang="en-US" sz="2600" dirty="0">
                <a:solidFill>
                  <a:srgbClr val="C00000"/>
                </a:solidFill>
              </a:rPr>
              <a:t>)/ </a:t>
            </a:r>
            <a:r>
              <a:rPr lang="en-US" sz="2600" dirty="0" err="1">
                <a:solidFill>
                  <a:srgbClr val="C00000"/>
                </a:solidFill>
              </a:rPr>
              <a:t>từ</a:t>
            </a:r>
            <a:r>
              <a:rPr lang="en-US" sz="2600" dirty="0">
                <a:solidFill>
                  <a:srgbClr val="C00000"/>
                </a:solidFill>
              </a:rPr>
              <a:t> </a:t>
            </a:r>
            <a:r>
              <a:rPr lang="en-US" sz="2600" dirty="0" err="1">
                <a:solidFill>
                  <a:srgbClr val="C00000"/>
                </a:solidFill>
              </a:rPr>
              <a:t>ghép</a:t>
            </a:r>
            <a:r>
              <a:rPr lang="en-US" sz="2600" dirty="0">
                <a:solidFill>
                  <a:srgbClr val="C00000"/>
                </a:solidFill>
              </a:rPr>
              <a:t> </a:t>
            </a:r>
            <a:r>
              <a:rPr lang="en-US" sz="2600" dirty="0" err="1">
                <a:solidFill>
                  <a:srgbClr val="C00000"/>
                </a:solidFill>
              </a:rPr>
              <a:t>phân</a:t>
            </a:r>
            <a:r>
              <a:rPr lang="en-US" sz="2600" dirty="0">
                <a:solidFill>
                  <a:srgbClr val="C00000"/>
                </a:solidFill>
              </a:rPr>
              <a:t> </a:t>
            </a:r>
            <a:r>
              <a:rPr lang="en-US" sz="2600" dirty="0" err="1">
                <a:solidFill>
                  <a:srgbClr val="C00000"/>
                </a:solidFill>
              </a:rPr>
              <a:t>nghĩa</a:t>
            </a:r>
            <a:r>
              <a:rPr lang="en-US" sz="2600" dirty="0">
                <a:solidFill>
                  <a:srgbClr val="C00000"/>
                </a:solidFill>
              </a:rPr>
              <a:t> (</a:t>
            </a:r>
            <a:r>
              <a:rPr lang="en-US" sz="2600" dirty="0" err="1">
                <a:solidFill>
                  <a:srgbClr val="C00000"/>
                </a:solidFill>
              </a:rPr>
              <a:t>chính</a:t>
            </a:r>
            <a:r>
              <a:rPr lang="en-US" sz="2600" dirty="0">
                <a:solidFill>
                  <a:srgbClr val="C00000"/>
                </a:solidFill>
              </a:rPr>
              <a:t> </a:t>
            </a:r>
            <a:r>
              <a:rPr lang="en-US" sz="2600" dirty="0" err="1">
                <a:solidFill>
                  <a:srgbClr val="C00000"/>
                </a:solidFill>
              </a:rPr>
              <a:t>phụ</a:t>
            </a:r>
            <a:r>
              <a:rPr lang="en-US" sz="2600" dirty="0">
                <a:solidFill>
                  <a:srgbClr val="C00000"/>
                </a:solidFill>
              </a:rPr>
              <a:t>)</a:t>
            </a:r>
          </a:p>
          <a:p>
            <a:pPr>
              <a:buFontTx/>
              <a:buChar char="-"/>
            </a:pPr>
            <a:r>
              <a:rPr lang="en-US" sz="2600" dirty="0" err="1">
                <a:solidFill>
                  <a:schemeClr val="tx2">
                    <a:lumMod val="60000"/>
                    <a:lumOff val="40000"/>
                  </a:schemeClr>
                </a:solidFill>
              </a:rPr>
              <a:t>Cấu</a:t>
            </a:r>
            <a:r>
              <a:rPr lang="en-US" sz="2600" dirty="0">
                <a:solidFill>
                  <a:schemeClr val="tx2">
                    <a:lumMod val="60000"/>
                    <a:lumOff val="40000"/>
                  </a:schemeClr>
                </a:solidFill>
              </a:rPr>
              <a:t> </a:t>
            </a:r>
            <a:r>
              <a:rPr lang="en-US" sz="2600" dirty="0" err="1">
                <a:solidFill>
                  <a:schemeClr val="tx2">
                    <a:lumMod val="60000"/>
                    <a:lumOff val="40000"/>
                  </a:schemeClr>
                </a:solidFill>
              </a:rPr>
              <a:t>tạo</a:t>
            </a:r>
            <a:r>
              <a:rPr lang="en-US" sz="2600" dirty="0">
                <a:solidFill>
                  <a:schemeClr val="tx2">
                    <a:lumMod val="60000"/>
                    <a:lumOff val="40000"/>
                  </a:schemeClr>
                </a:solidFill>
              </a:rPr>
              <a:t>?</a:t>
            </a:r>
          </a:p>
          <a:p>
            <a:pPr>
              <a:buFontTx/>
              <a:buChar char="-"/>
            </a:pPr>
            <a:r>
              <a:rPr lang="en-US" sz="2600" dirty="0">
                <a:solidFill>
                  <a:schemeClr val="tx2">
                    <a:lumMod val="60000"/>
                    <a:lumOff val="40000"/>
                  </a:schemeClr>
                </a:solidFill>
              </a:rPr>
              <a:t>Ý </a:t>
            </a:r>
            <a:r>
              <a:rPr lang="en-US" sz="2600" dirty="0" err="1">
                <a:solidFill>
                  <a:schemeClr val="tx2">
                    <a:lumMod val="60000"/>
                    <a:lumOff val="40000"/>
                  </a:schemeClr>
                </a:solidFill>
              </a:rPr>
              <a:t>nghĩa</a:t>
            </a:r>
            <a:r>
              <a:rPr lang="en-US" sz="2600" dirty="0">
                <a:solidFill>
                  <a:schemeClr val="tx2">
                    <a:lumMod val="60000"/>
                    <a:lumOff val="40000"/>
                  </a:schemeClr>
                </a:solidFill>
              </a:rPr>
              <a:t>?</a:t>
            </a:r>
          </a:p>
          <a:p>
            <a:pPr>
              <a:buFontTx/>
              <a:buChar char="-"/>
            </a:pPr>
            <a:r>
              <a:rPr lang="en-US" sz="2600" dirty="0" err="1">
                <a:solidFill>
                  <a:schemeClr val="tx2">
                    <a:lumMod val="60000"/>
                    <a:lumOff val="40000"/>
                  </a:schemeClr>
                </a:solidFill>
              </a:rPr>
              <a:t>Phạm</a:t>
            </a:r>
            <a:r>
              <a:rPr lang="en-US" sz="2600" dirty="0">
                <a:solidFill>
                  <a:schemeClr val="tx2">
                    <a:lumMod val="60000"/>
                    <a:lumOff val="40000"/>
                  </a:schemeClr>
                </a:solidFill>
              </a:rPr>
              <a:t> vi </a:t>
            </a:r>
            <a:r>
              <a:rPr lang="en-US" sz="2600" dirty="0" err="1">
                <a:solidFill>
                  <a:schemeClr val="tx2">
                    <a:lumMod val="60000"/>
                    <a:lumOff val="40000"/>
                  </a:schemeClr>
                </a:solidFill>
              </a:rPr>
              <a:t>sử</a:t>
            </a:r>
            <a:r>
              <a:rPr lang="en-US" sz="2600" dirty="0">
                <a:solidFill>
                  <a:schemeClr val="tx2">
                    <a:lumMod val="60000"/>
                    <a:lumOff val="40000"/>
                  </a:schemeClr>
                </a:solidFill>
              </a:rPr>
              <a:t> </a:t>
            </a:r>
            <a:r>
              <a:rPr lang="en-US" sz="2600" dirty="0" err="1">
                <a:solidFill>
                  <a:schemeClr val="tx2">
                    <a:lumMod val="60000"/>
                    <a:lumOff val="40000"/>
                  </a:schemeClr>
                </a:solidFill>
              </a:rPr>
              <a:t>dụng</a:t>
            </a:r>
            <a:r>
              <a:rPr lang="en-US" sz="2600" dirty="0">
                <a:solidFill>
                  <a:schemeClr val="tx2">
                    <a:lumMod val="60000"/>
                    <a:lumOff val="40000"/>
                  </a:schemeClr>
                </a:solidFill>
              </a:rPr>
              <a:t>?</a:t>
            </a:r>
          </a:p>
          <a:p>
            <a:pPr marL="0" indent="0">
              <a:buNone/>
            </a:pPr>
            <a:endParaRPr lang="en-US" dirty="0"/>
          </a:p>
        </p:txBody>
      </p:sp>
    </p:spTree>
    <p:extLst>
      <p:ext uri="{BB962C8B-B14F-4D97-AF65-F5344CB8AC3E}">
        <p14:creationId xmlns:p14="http://schemas.microsoft.com/office/powerpoint/2010/main" val="38405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914400"/>
          </a:xfrm>
        </p:spPr>
        <p:style>
          <a:lnRef idx="1">
            <a:schemeClr val="accent1"/>
          </a:lnRef>
          <a:fillRef idx="2">
            <a:schemeClr val="accent1"/>
          </a:fillRef>
          <a:effectRef idx="1">
            <a:schemeClr val="accent1"/>
          </a:effectRef>
          <a:fontRef idx="minor">
            <a:schemeClr val="dk1"/>
          </a:fontRef>
        </p:style>
        <p:txBody>
          <a:bodyPr>
            <a:normAutofit/>
          </a:bodyPr>
          <a:lstStyle/>
          <a:p>
            <a:r>
              <a:rPr lang="nl-NL" sz="3000" b="1">
                <a:solidFill>
                  <a:srgbClr val="C00000"/>
                </a:solidFill>
              </a:rPr>
              <a:t>BÀI 1. </a:t>
            </a:r>
            <a:r>
              <a:rPr lang="nl-NL" sz="3000" b="1" dirty="0">
                <a:solidFill>
                  <a:srgbClr val="C00000"/>
                </a:solidFill>
              </a:rPr>
              <a:t>CẤU TẠO TỪ TIẾNG VIỆT</a:t>
            </a:r>
            <a:endParaRPr lang="en-US" sz="3000" dirty="0"/>
          </a:p>
        </p:txBody>
      </p:sp>
      <p:sp>
        <p:nvSpPr>
          <p:cNvPr id="3" name="Content Placeholder 2"/>
          <p:cNvSpPr>
            <a:spLocks noGrp="1"/>
          </p:cNvSpPr>
          <p:nvPr>
            <p:ph idx="1"/>
          </p:nvPr>
        </p:nvSpPr>
        <p:spPr>
          <a:xfrm>
            <a:off x="609600" y="1143000"/>
            <a:ext cx="8229600" cy="4678363"/>
          </a:xfrm>
        </p:spPr>
        <p:txBody>
          <a:bodyPr/>
          <a:lstStyle/>
          <a:p>
            <a:pPr marL="0" indent="0">
              <a:buNone/>
            </a:pPr>
            <a:r>
              <a:rPr lang="en-US" b="1" dirty="0">
                <a:solidFill>
                  <a:srgbClr val="C00000"/>
                </a:solidFill>
              </a:rPr>
              <a:t>	</a:t>
            </a:r>
            <a:r>
              <a:rPr lang="en-US" b="1" dirty="0" err="1">
                <a:solidFill>
                  <a:srgbClr val="C00000"/>
                </a:solidFill>
              </a:rPr>
              <a:t>Từ</a:t>
            </a:r>
            <a:r>
              <a:rPr lang="en-US" b="1" dirty="0">
                <a:solidFill>
                  <a:srgbClr val="C00000"/>
                </a:solidFill>
              </a:rPr>
              <a:t> </a:t>
            </a:r>
            <a:r>
              <a:rPr lang="en-US" b="1" dirty="0" err="1">
                <a:solidFill>
                  <a:srgbClr val="C00000"/>
                </a:solidFill>
              </a:rPr>
              <a:t>láy</a:t>
            </a:r>
            <a:r>
              <a:rPr lang="en-US" dirty="0"/>
              <a:t>			    </a:t>
            </a:r>
            <a:r>
              <a:rPr lang="en-US" b="1" dirty="0" err="1">
                <a:solidFill>
                  <a:srgbClr val="C00000"/>
                </a:solidFill>
              </a:rPr>
              <a:t>Từ</a:t>
            </a:r>
            <a:r>
              <a:rPr lang="en-US" b="1" dirty="0">
                <a:solidFill>
                  <a:srgbClr val="C00000"/>
                </a:solidFill>
              </a:rPr>
              <a:t> </a:t>
            </a:r>
            <a:r>
              <a:rPr lang="en-US" b="1" dirty="0" err="1">
                <a:solidFill>
                  <a:srgbClr val="C00000"/>
                </a:solidFill>
              </a:rPr>
              <a:t>láy</a:t>
            </a:r>
            <a:endParaRPr lang="en-US" b="1" dirty="0">
              <a:solidFill>
                <a:srgbClr val="C00000"/>
              </a:solidFill>
            </a:endParaRPr>
          </a:p>
          <a:p>
            <a:r>
              <a:rPr lang="en-US" sz="2600" dirty="0" err="1"/>
              <a:t>Từ</a:t>
            </a:r>
            <a:r>
              <a:rPr lang="en-US" sz="2600" dirty="0"/>
              <a:t> </a:t>
            </a:r>
            <a:r>
              <a:rPr lang="en-US" sz="2600" dirty="0" err="1"/>
              <a:t>láy</a:t>
            </a:r>
            <a:r>
              <a:rPr lang="en-US" sz="2600" dirty="0"/>
              <a:t> </a:t>
            </a:r>
            <a:r>
              <a:rPr lang="en-US" sz="2600" dirty="0" err="1"/>
              <a:t>là</a:t>
            </a:r>
            <a:r>
              <a:rPr lang="en-US" sz="2600" dirty="0"/>
              <a:t> </a:t>
            </a:r>
            <a:r>
              <a:rPr lang="en-US" sz="2600" dirty="0" err="1"/>
              <a:t>gì</a:t>
            </a:r>
            <a:r>
              <a:rPr lang="en-US" sz="2600" dirty="0"/>
              <a:t>?</a:t>
            </a:r>
          </a:p>
          <a:p>
            <a:r>
              <a:rPr lang="en-US" sz="2600" dirty="0" err="1"/>
              <a:t>Các</a:t>
            </a:r>
            <a:r>
              <a:rPr lang="en-US" sz="2600" dirty="0"/>
              <a:t> </a:t>
            </a:r>
            <a:r>
              <a:rPr lang="en-US" sz="2600" dirty="0" err="1"/>
              <a:t>loại</a:t>
            </a:r>
            <a:r>
              <a:rPr lang="en-US" sz="2600" dirty="0"/>
              <a:t> </a:t>
            </a:r>
            <a:r>
              <a:rPr lang="en-US" sz="2600" dirty="0" err="1"/>
              <a:t>từ</a:t>
            </a:r>
            <a:r>
              <a:rPr lang="en-US" sz="2600" dirty="0"/>
              <a:t> </a:t>
            </a:r>
            <a:r>
              <a:rPr lang="en-US" sz="2600" dirty="0" err="1"/>
              <a:t>láy</a:t>
            </a:r>
            <a:r>
              <a:rPr lang="en-US" sz="2600" dirty="0"/>
              <a:t>?</a:t>
            </a:r>
          </a:p>
          <a:p>
            <a:r>
              <a:rPr lang="en-US" sz="2600" dirty="0" err="1"/>
              <a:t>Nghĩa</a:t>
            </a:r>
            <a:r>
              <a:rPr lang="en-US" sz="2600" dirty="0"/>
              <a:t> </a:t>
            </a:r>
            <a:r>
              <a:rPr lang="en-US" sz="2600" dirty="0" err="1"/>
              <a:t>từ</a:t>
            </a:r>
            <a:r>
              <a:rPr lang="en-US" sz="2600" dirty="0"/>
              <a:t> </a:t>
            </a:r>
            <a:r>
              <a:rPr lang="en-US" sz="2600" dirty="0" err="1"/>
              <a:t>láy</a:t>
            </a:r>
            <a:r>
              <a:rPr lang="en-US" sz="2600" dirty="0"/>
              <a:t>?</a:t>
            </a:r>
          </a:p>
          <a:p>
            <a:pPr>
              <a:buFont typeface="Wingdings" pitchFamily="2" charset="2"/>
              <a:buChar char="Ø"/>
            </a:pPr>
            <a:r>
              <a:rPr lang="en-US" sz="2200" b="1" dirty="0" err="1">
                <a:solidFill>
                  <a:srgbClr val="00B0F0"/>
                </a:solidFill>
              </a:rPr>
              <a:t>Nghĩa</a:t>
            </a:r>
            <a:r>
              <a:rPr lang="en-US" sz="2200" b="1" dirty="0">
                <a:solidFill>
                  <a:srgbClr val="00B0F0"/>
                </a:solidFill>
              </a:rPr>
              <a:t> </a:t>
            </a:r>
            <a:r>
              <a:rPr lang="en-US" sz="2200" b="1" dirty="0" err="1">
                <a:solidFill>
                  <a:srgbClr val="00B0F0"/>
                </a:solidFill>
              </a:rPr>
              <a:t>biểu</a:t>
            </a:r>
            <a:r>
              <a:rPr lang="en-US" sz="2200" b="1" dirty="0">
                <a:solidFill>
                  <a:srgbClr val="00B0F0"/>
                </a:solidFill>
              </a:rPr>
              <a:t> </a:t>
            </a:r>
            <a:r>
              <a:rPr lang="en-US" sz="2200" b="1" dirty="0" err="1">
                <a:solidFill>
                  <a:srgbClr val="00B0F0"/>
                </a:solidFill>
              </a:rPr>
              <a:t>trưng</a:t>
            </a:r>
            <a:endParaRPr lang="en-US" sz="2200" b="1" dirty="0">
              <a:solidFill>
                <a:srgbClr val="00B0F0"/>
              </a:solidFill>
            </a:endParaRPr>
          </a:p>
          <a:p>
            <a:pPr>
              <a:buFont typeface="Wingdings" pitchFamily="2" charset="2"/>
              <a:buChar char="Ø"/>
            </a:pPr>
            <a:r>
              <a:rPr lang="en-US" sz="2200" b="1" dirty="0" err="1">
                <a:solidFill>
                  <a:srgbClr val="00B0F0"/>
                </a:solidFill>
              </a:rPr>
              <a:t>Nghĩa</a:t>
            </a:r>
            <a:r>
              <a:rPr lang="en-US" sz="2200" b="1" dirty="0">
                <a:solidFill>
                  <a:srgbClr val="00B0F0"/>
                </a:solidFill>
              </a:rPr>
              <a:t> </a:t>
            </a:r>
            <a:r>
              <a:rPr lang="en-US" sz="2200" b="1" dirty="0" err="1">
                <a:solidFill>
                  <a:srgbClr val="00B0F0"/>
                </a:solidFill>
              </a:rPr>
              <a:t>hình</a:t>
            </a:r>
            <a:r>
              <a:rPr lang="en-US" sz="2200" b="1" dirty="0">
                <a:solidFill>
                  <a:srgbClr val="00B0F0"/>
                </a:solidFill>
              </a:rPr>
              <a:t> </a:t>
            </a:r>
            <a:r>
              <a:rPr lang="en-US" sz="2200" b="1" dirty="0" err="1">
                <a:solidFill>
                  <a:srgbClr val="00B0F0"/>
                </a:solidFill>
              </a:rPr>
              <a:t>tượng</a:t>
            </a:r>
            <a:endParaRPr lang="en-US" sz="2200" b="1" dirty="0">
              <a:solidFill>
                <a:srgbClr val="00B0F0"/>
              </a:solidFill>
            </a:endParaRPr>
          </a:p>
          <a:p>
            <a:pPr>
              <a:buFont typeface="Wingdings" pitchFamily="2" charset="2"/>
              <a:buChar char="Ø"/>
            </a:pPr>
            <a:r>
              <a:rPr lang="en-US" sz="2200" b="1" dirty="0" err="1">
                <a:solidFill>
                  <a:srgbClr val="00B0F0"/>
                </a:solidFill>
              </a:rPr>
              <a:t>Nghĩa</a:t>
            </a:r>
            <a:r>
              <a:rPr lang="en-US" sz="2200" b="1" dirty="0">
                <a:solidFill>
                  <a:srgbClr val="00B0F0"/>
                </a:solidFill>
              </a:rPr>
              <a:t> </a:t>
            </a:r>
            <a:r>
              <a:rPr lang="en-US" sz="2200" b="1" dirty="0" err="1">
                <a:solidFill>
                  <a:srgbClr val="00B0F0"/>
                </a:solidFill>
              </a:rPr>
              <a:t>sắc</a:t>
            </a:r>
            <a:r>
              <a:rPr lang="en-US" sz="2200" b="1" dirty="0">
                <a:solidFill>
                  <a:srgbClr val="00B0F0"/>
                </a:solidFill>
              </a:rPr>
              <a:t> </a:t>
            </a:r>
            <a:r>
              <a:rPr lang="en-US" sz="2200" b="1" dirty="0" err="1">
                <a:solidFill>
                  <a:srgbClr val="00B0F0"/>
                </a:solidFill>
              </a:rPr>
              <a:t>thái</a:t>
            </a:r>
            <a:r>
              <a:rPr lang="en-US" sz="2200" b="1" dirty="0">
                <a:solidFill>
                  <a:srgbClr val="00B0F0"/>
                </a:solidFill>
              </a:rPr>
              <a:t> </a:t>
            </a:r>
            <a:r>
              <a:rPr lang="en-US" sz="2200" b="1" dirty="0" err="1">
                <a:solidFill>
                  <a:srgbClr val="00B0F0"/>
                </a:solidFill>
              </a:rPr>
              <a:t>hóa</a:t>
            </a:r>
            <a:r>
              <a:rPr lang="en-US" sz="2200" b="1" dirty="0">
                <a:solidFill>
                  <a:srgbClr val="00B0F0"/>
                </a:solidFill>
              </a:rPr>
              <a:t>	</a:t>
            </a:r>
            <a:r>
              <a:rPr lang="en-US" sz="2200" b="1" dirty="0">
                <a:solidFill>
                  <a:srgbClr val="C00000"/>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95400"/>
            <a:ext cx="5659219"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90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a:solidFill>
                  <a:srgbClr val="C00000"/>
                </a:solidFill>
              </a:rPr>
              <a:t>Bài</a:t>
            </a:r>
            <a:r>
              <a:rPr lang="en-US" dirty="0">
                <a:solidFill>
                  <a:srgbClr val="C00000"/>
                </a:solidFill>
              </a:rPr>
              <a:t> </a:t>
            </a:r>
            <a:r>
              <a:rPr lang="en-US" dirty="0" err="1">
                <a:solidFill>
                  <a:srgbClr val="C00000"/>
                </a:solidFill>
              </a:rPr>
              <a:t>tập</a:t>
            </a:r>
            <a:r>
              <a:rPr lang="en-US" dirty="0">
                <a:solidFill>
                  <a:srgbClr val="C00000"/>
                </a:solidFill>
              </a:rPr>
              <a:t> </a:t>
            </a:r>
          </a:p>
        </p:txBody>
      </p:sp>
      <p:sp>
        <p:nvSpPr>
          <p:cNvPr id="3" name="Content Placeholder 2"/>
          <p:cNvSpPr>
            <a:spLocks noGrp="1"/>
          </p:cNvSpPr>
          <p:nvPr>
            <p:ph idx="1"/>
          </p:nvPr>
        </p:nvSpPr>
        <p:spPr>
          <a:xfrm>
            <a:off x="457200" y="1447800"/>
            <a:ext cx="8229600" cy="4678363"/>
          </a:xfrm>
        </p:spPr>
        <p:txBody>
          <a:bodyPr>
            <a:normAutofit fontScale="92500"/>
          </a:bodyPr>
          <a:lstStyle/>
          <a:p>
            <a:pPr marL="514350" indent="-514350" algn="just">
              <a:buAutoNum type="arabicPeriod"/>
            </a:pPr>
            <a:r>
              <a:rPr lang="en-US" dirty="0" err="1">
                <a:solidFill>
                  <a:srgbClr val="C00000"/>
                </a:solidFill>
              </a:rPr>
              <a:t>Phân</a:t>
            </a:r>
            <a:r>
              <a:rPr lang="en-US" dirty="0">
                <a:solidFill>
                  <a:srgbClr val="C00000"/>
                </a:solidFill>
              </a:rPr>
              <a:t> </a:t>
            </a:r>
            <a:r>
              <a:rPr lang="en-US" dirty="0" err="1">
                <a:solidFill>
                  <a:srgbClr val="C00000"/>
                </a:solidFill>
              </a:rPr>
              <a:t>biệt</a:t>
            </a:r>
            <a:r>
              <a:rPr lang="en-US" dirty="0">
                <a:solidFill>
                  <a:srgbClr val="C00000"/>
                </a:solidFill>
              </a:rPr>
              <a:t> </a:t>
            </a:r>
            <a:r>
              <a:rPr lang="en-US" dirty="0" err="1">
                <a:solidFill>
                  <a:srgbClr val="C00000"/>
                </a:solidFill>
              </a:rPr>
              <a:t>các</a:t>
            </a:r>
            <a:r>
              <a:rPr lang="en-US" dirty="0">
                <a:solidFill>
                  <a:srgbClr val="C00000"/>
                </a:solidFill>
              </a:rPr>
              <a:t> </a:t>
            </a:r>
            <a:r>
              <a:rPr lang="en-US" dirty="0" err="1">
                <a:solidFill>
                  <a:srgbClr val="C00000"/>
                </a:solidFill>
              </a:rPr>
              <a:t>từ</a:t>
            </a:r>
            <a:r>
              <a:rPr lang="en-US" dirty="0">
                <a:solidFill>
                  <a:srgbClr val="C00000"/>
                </a:solidFill>
              </a:rPr>
              <a:t> </a:t>
            </a:r>
            <a:r>
              <a:rPr lang="en-US" dirty="0" err="1">
                <a:solidFill>
                  <a:srgbClr val="C00000"/>
                </a:solidFill>
              </a:rPr>
              <a:t>sau</a:t>
            </a:r>
            <a:r>
              <a:rPr lang="en-US" dirty="0">
                <a:solidFill>
                  <a:srgbClr val="C00000"/>
                </a:solidFill>
              </a:rPr>
              <a:t> </a:t>
            </a:r>
            <a:r>
              <a:rPr lang="en-US" dirty="0" err="1">
                <a:solidFill>
                  <a:srgbClr val="C00000"/>
                </a:solidFill>
              </a:rPr>
              <a:t>theo</a:t>
            </a:r>
            <a:r>
              <a:rPr lang="en-US" dirty="0">
                <a:solidFill>
                  <a:srgbClr val="C00000"/>
                </a:solidFill>
              </a:rPr>
              <a:t> </a:t>
            </a:r>
            <a:r>
              <a:rPr lang="en-US" dirty="0" err="1">
                <a:solidFill>
                  <a:srgbClr val="C00000"/>
                </a:solidFill>
              </a:rPr>
              <a:t>cấu</a:t>
            </a:r>
            <a:r>
              <a:rPr lang="en-US" dirty="0">
                <a:solidFill>
                  <a:srgbClr val="C00000"/>
                </a:solidFill>
              </a:rPr>
              <a:t> </a:t>
            </a:r>
            <a:r>
              <a:rPr lang="en-US" dirty="0" err="1">
                <a:solidFill>
                  <a:srgbClr val="C00000"/>
                </a:solidFill>
              </a:rPr>
              <a:t>tạo</a:t>
            </a:r>
            <a:r>
              <a:rPr lang="en-US" dirty="0">
                <a:solidFill>
                  <a:srgbClr val="C00000"/>
                </a:solidFill>
              </a:rPr>
              <a:t>:</a:t>
            </a:r>
          </a:p>
          <a:p>
            <a:pPr marL="0" indent="0" algn="just">
              <a:buNone/>
            </a:pPr>
            <a:r>
              <a:rPr lang="en-US" i="1" dirty="0" err="1"/>
              <a:t>Xăng</a:t>
            </a:r>
            <a:r>
              <a:rPr lang="en-US" i="1" dirty="0"/>
              <a:t> </a:t>
            </a:r>
            <a:r>
              <a:rPr lang="en-US" i="1" dirty="0" err="1"/>
              <a:t>dầu</a:t>
            </a:r>
            <a:r>
              <a:rPr lang="en-US" i="1" dirty="0"/>
              <a:t>, </a:t>
            </a:r>
            <a:r>
              <a:rPr lang="en-US" i="1" dirty="0" err="1"/>
              <a:t>dầu</a:t>
            </a:r>
            <a:r>
              <a:rPr lang="en-US" i="1" dirty="0"/>
              <a:t> </a:t>
            </a:r>
            <a:r>
              <a:rPr lang="en-US" i="1" dirty="0" err="1"/>
              <a:t>hỏa</a:t>
            </a:r>
            <a:r>
              <a:rPr lang="en-US" i="1" dirty="0"/>
              <a:t>, </a:t>
            </a:r>
            <a:r>
              <a:rPr lang="en-US" i="1" dirty="0" err="1"/>
              <a:t>hỏa</a:t>
            </a:r>
            <a:r>
              <a:rPr lang="en-US" i="1" dirty="0"/>
              <a:t> </a:t>
            </a:r>
            <a:r>
              <a:rPr lang="en-US" i="1" dirty="0" err="1"/>
              <a:t>hoạn</a:t>
            </a:r>
            <a:r>
              <a:rPr lang="en-US" i="1" dirty="0"/>
              <a:t>, </a:t>
            </a:r>
            <a:r>
              <a:rPr lang="en-US" i="1" dirty="0" err="1"/>
              <a:t>số</a:t>
            </a:r>
            <a:r>
              <a:rPr lang="en-US" i="1" dirty="0"/>
              <a:t> </a:t>
            </a:r>
            <a:r>
              <a:rPr lang="en-US" i="1" dirty="0" err="1"/>
              <a:t>nhiều</a:t>
            </a:r>
            <a:r>
              <a:rPr lang="en-US" i="1" dirty="0"/>
              <a:t>, </a:t>
            </a:r>
            <a:r>
              <a:rPr lang="en-US" i="1" dirty="0" err="1"/>
              <a:t>nhanh</a:t>
            </a:r>
            <a:r>
              <a:rPr lang="en-US" i="1" dirty="0"/>
              <a:t> </a:t>
            </a:r>
            <a:r>
              <a:rPr lang="en-US" i="1" dirty="0" err="1"/>
              <a:t>chóng</a:t>
            </a:r>
            <a:r>
              <a:rPr lang="en-US" i="1" dirty="0"/>
              <a:t>, </a:t>
            </a:r>
            <a:r>
              <a:rPr lang="en-US" i="1" dirty="0" err="1"/>
              <a:t>nhanh</a:t>
            </a:r>
            <a:r>
              <a:rPr lang="en-US" i="1" dirty="0"/>
              <a:t> </a:t>
            </a:r>
            <a:r>
              <a:rPr lang="en-US" i="1" dirty="0" err="1"/>
              <a:t>nhảu</a:t>
            </a:r>
            <a:r>
              <a:rPr lang="en-US" i="1" dirty="0"/>
              <a:t>, </a:t>
            </a:r>
            <a:r>
              <a:rPr lang="en-US" i="1" dirty="0" err="1"/>
              <a:t>thương</a:t>
            </a:r>
            <a:r>
              <a:rPr lang="en-US" i="1" dirty="0"/>
              <a:t> </a:t>
            </a:r>
            <a:r>
              <a:rPr lang="en-US" i="1" dirty="0" err="1"/>
              <a:t>yêu</a:t>
            </a:r>
            <a:r>
              <a:rPr lang="en-US" i="1" dirty="0"/>
              <a:t>, </a:t>
            </a:r>
            <a:r>
              <a:rPr lang="en-US" i="1" dirty="0" err="1"/>
              <a:t>trắng</a:t>
            </a:r>
            <a:r>
              <a:rPr lang="en-US" i="1" dirty="0"/>
              <a:t> </a:t>
            </a:r>
            <a:r>
              <a:rPr lang="en-US" i="1" dirty="0" err="1"/>
              <a:t>trong</a:t>
            </a:r>
            <a:r>
              <a:rPr lang="en-US" i="1" dirty="0"/>
              <a:t>, </a:t>
            </a:r>
            <a:r>
              <a:rPr lang="en-US" i="1" dirty="0" err="1"/>
              <a:t>đỏ</a:t>
            </a:r>
            <a:r>
              <a:rPr lang="en-US" i="1" dirty="0"/>
              <a:t> </a:t>
            </a:r>
            <a:r>
              <a:rPr lang="en-US" i="1" dirty="0" err="1"/>
              <a:t>đen</a:t>
            </a:r>
            <a:r>
              <a:rPr lang="en-US" i="1" dirty="0"/>
              <a:t>, </a:t>
            </a:r>
            <a:r>
              <a:rPr lang="en-US" i="1" dirty="0" err="1"/>
              <a:t>thuyền</a:t>
            </a:r>
            <a:r>
              <a:rPr lang="en-US" i="1" dirty="0"/>
              <a:t> </a:t>
            </a:r>
            <a:r>
              <a:rPr lang="en-US" i="1" dirty="0" err="1"/>
              <a:t>bè</a:t>
            </a:r>
            <a:r>
              <a:rPr lang="en-US" i="1" dirty="0"/>
              <a:t>, </a:t>
            </a:r>
            <a:r>
              <a:rPr lang="en-US" i="1" dirty="0" err="1"/>
              <a:t>hồng</a:t>
            </a:r>
            <a:r>
              <a:rPr lang="en-US" i="1" dirty="0"/>
              <a:t> </a:t>
            </a:r>
            <a:r>
              <a:rPr lang="en-US" i="1" dirty="0" err="1"/>
              <a:t>hào</a:t>
            </a:r>
            <a:r>
              <a:rPr lang="en-US" i="1" dirty="0"/>
              <a:t>, </a:t>
            </a:r>
            <a:r>
              <a:rPr lang="en-US" i="1" dirty="0" err="1"/>
              <a:t>lành</a:t>
            </a:r>
            <a:r>
              <a:rPr lang="en-US" i="1" dirty="0"/>
              <a:t> </a:t>
            </a:r>
            <a:r>
              <a:rPr lang="en-US" i="1" dirty="0" err="1"/>
              <a:t>lặn</a:t>
            </a:r>
            <a:r>
              <a:rPr lang="en-US" i="1" dirty="0"/>
              <a:t>, </a:t>
            </a:r>
            <a:r>
              <a:rPr lang="en-US" i="1" dirty="0" err="1"/>
              <a:t>băng</a:t>
            </a:r>
            <a:r>
              <a:rPr lang="en-US" i="1" dirty="0"/>
              <a:t> </a:t>
            </a:r>
            <a:r>
              <a:rPr lang="en-US" i="1" dirty="0" err="1"/>
              <a:t>bó</a:t>
            </a:r>
            <a:r>
              <a:rPr lang="en-US" i="1" dirty="0"/>
              <a:t> …</a:t>
            </a:r>
          </a:p>
          <a:p>
            <a:pPr marL="0" indent="0" algn="just">
              <a:buNone/>
            </a:pPr>
            <a:r>
              <a:rPr lang="en-US" dirty="0">
                <a:solidFill>
                  <a:srgbClr val="C00000"/>
                </a:solidFill>
              </a:rPr>
              <a:t>2</a:t>
            </a:r>
            <a:r>
              <a:rPr lang="en-US" dirty="0"/>
              <a:t>. </a:t>
            </a:r>
            <a:r>
              <a:rPr lang="en-US" dirty="0" err="1">
                <a:solidFill>
                  <a:srgbClr val="C00000"/>
                </a:solidFill>
              </a:rPr>
              <a:t>Xác</a:t>
            </a:r>
            <a:r>
              <a:rPr lang="en-US" dirty="0">
                <a:solidFill>
                  <a:srgbClr val="C00000"/>
                </a:solidFill>
              </a:rPr>
              <a:t> </a:t>
            </a:r>
            <a:r>
              <a:rPr lang="en-US" dirty="0" err="1">
                <a:solidFill>
                  <a:srgbClr val="C00000"/>
                </a:solidFill>
              </a:rPr>
              <a:t>định</a:t>
            </a:r>
            <a:r>
              <a:rPr lang="en-US" dirty="0">
                <a:solidFill>
                  <a:srgbClr val="C00000"/>
                </a:solidFill>
              </a:rPr>
              <a:t> </a:t>
            </a:r>
            <a:r>
              <a:rPr lang="en-US" dirty="0" err="1">
                <a:solidFill>
                  <a:srgbClr val="C00000"/>
                </a:solidFill>
              </a:rPr>
              <a:t>từ</a:t>
            </a:r>
            <a:r>
              <a:rPr lang="en-US" dirty="0">
                <a:solidFill>
                  <a:srgbClr val="C00000"/>
                </a:solidFill>
              </a:rPr>
              <a:t> </a:t>
            </a:r>
            <a:r>
              <a:rPr lang="en-US" dirty="0" err="1">
                <a:solidFill>
                  <a:srgbClr val="C00000"/>
                </a:solidFill>
              </a:rPr>
              <a:t>ghép</a:t>
            </a:r>
            <a:r>
              <a:rPr lang="en-US" dirty="0">
                <a:solidFill>
                  <a:srgbClr val="C00000"/>
                </a:solidFill>
              </a:rPr>
              <a:t> </a:t>
            </a:r>
            <a:r>
              <a:rPr lang="en-US" dirty="0" err="1">
                <a:solidFill>
                  <a:srgbClr val="C00000"/>
                </a:solidFill>
              </a:rPr>
              <a:t>đẳng</a:t>
            </a:r>
            <a:r>
              <a:rPr lang="en-US" dirty="0">
                <a:solidFill>
                  <a:srgbClr val="C00000"/>
                </a:solidFill>
              </a:rPr>
              <a:t> </a:t>
            </a:r>
            <a:r>
              <a:rPr lang="en-US" dirty="0" err="1">
                <a:solidFill>
                  <a:srgbClr val="C00000"/>
                </a:solidFill>
              </a:rPr>
              <a:t>lập</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từ</a:t>
            </a:r>
            <a:r>
              <a:rPr lang="en-US" dirty="0">
                <a:solidFill>
                  <a:srgbClr val="C00000"/>
                </a:solidFill>
              </a:rPr>
              <a:t> </a:t>
            </a:r>
            <a:r>
              <a:rPr lang="en-US" dirty="0" err="1">
                <a:solidFill>
                  <a:srgbClr val="C00000"/>
                </a:solidFill>
              </a:rPr>
              <a:t>ghép</a:t>
            </a:r>
            <a:r>
              <a:rPr lang="en-US" dirty="0">
                <a:solidFill>
                  <a:srgbClr val="C00000"/>
                </a:solidFill>
              </a:rPr>
              <a:t> </a:t>
            </a:r>
            <a:r>
              <a:rPr lang="en-US" dirty="0" err="1">
                <a:solidFill>
                  <a:srgbClr val="C00000"/>
                </a:solidFill>
              </a:rPr>
              <a:t>chính</a:t>
            </a:r>
            <a:r>
              <a:rPr lang="en-US" dirty="0">
                <a:solidFill>
                  <a:srgbClr val="C00000"/>
                </a:solidFill>
              </a:rPr>
              <a:t> </a:t>
            </a:r>
            <a:r>
              <a:rPr lang="en-US" dirty="0" err="1">
                <a:solidFill>
                  <a:srgbClr val="C00000"/>
                </a:solidFill>
              </a:rPr>
              <a:t>phụ</a:t>
            </a:r>
            <a:r>
              <a:rPr lang="en-US" dirty="0"/>
              <a:t>:</a:t>
            </a:r>
          </a:p>
          <a:p>
            <a:pPr marL="0" indent="0" algn="just">
              <a:buNone/>
            </a:pPr>
            <a:r>
              <a:rPr lang="en-US" i="1" dirty="0" err="1"/>
              <a:t>Gà</a:t>
            </a:r>
            <a:r>
              <a:rPr lang="en-US" i="1" dirty="0"/>
              <a:t> </a:t>
            </a:r>
            <a:r>
              <a:rPr lang="en-US" i="1" dirty="0" err="1"/>
              <a:t>qué</a:t>
            </a:r>
            <a:r>
              <a:rPr lang="en-US" i="1" dirty="0"/>
              <a:t>, </a:t>
            </a:r>
            <a:r>
              <a:rPr lang="en-US" i="1" dirty="0" err="1"/>
              <a:t>chợ</a:t>
            </a:r>
            <a:r>
              <a:rPr lang="en-US" i="1" dirty="0"/>
              <a:t> </a:t>
            </a:r>
            <a:r>
              <a:rPr lang="en-US" i="1" dirty="0" err="1"/>
              <a:t>búa</a:t>
            </a:r>
            <a:r>
              <a:rPr lang="en-US" i="1" dirty="0"/>
              <a:t>, </a:t>
            </a:r>
            <a:r>
              <a:rPr lang="en-US" i="1" dirty="0" err="1"/>
              <a:t>đường</a:t>
            </a:r>
            <a:r>
              <a:rPr lang="en-US" i="1" dirty="0"/>
              <a:t> </a:t>
            </a:r>
            <a:r>
              <a:rPr lang="en-US" i="1" dirty="0" err="1"/>
              <a:t>xá</a:t>
            </a:r>
            <a:r>
              <a:rPr lang="en-US" i="1" dirty="0"/>
              <a:t>, ý </a:t>
            </a:r>
            <a:r>
              <a:rPr lang="en-US" i="1" dirty="0" err="1"/>
              <a:t>nghĩa</a:t>
            </a:r>
            <a:r>
              <a:rPr lang="en-US" i="1" dirty="0"/>
              <a:t>, </a:t>
            </a:r>
            <a:r>
              <a:rPr lang="en-US" i="1" dirty="0" err="1"/>
              <a:t>suy</a:t>
            </a:r>
            <a:r>
              <a:rPr lang="en-US" i="1" dirty="0"/>
              <a:t> </a:t>
            </a:r>
            <a:r>
              <a:rPr lang="en-US" i="1" dirty="0" err="1"/>
              <a:t>nghĩ</a:t>
            </a:r>
            <a:r>
              <a:rPr lang="en-US" i="1" dirty="0"/>
              <a:t>, </a:t>
            </a:r>
            <a:r>
              <a:rPr lang="en-US" i="1" dirty="0" err="1"/>
              <a:t>lâu</a:t>
            </a:r>
            <a:r>
              <a:rPr lang="en-US" i="1" dirty="0"/>
              <a:t> </a:t>
            </a:r>
            <a:r>
              <a:rPr lang="en-US" i="1" dirty="0" err="1"/>
              <a:t>đời</a:t>
            </a:r>
            <a:r>
              <a:rPr lang="en-US" i="1" dirty="0"/>
              <a:t>, </a:t>
            </a:r>
            <a:r>
              <a:rPr lang="en-US" i="1" dirty="0" err="1"/>
              <a:t>mặn</a:t>
            </a:r>
            <a:r>
              <a:rPr lang="en-US" i="1" dirty="0"/>
              <a:t> </a:t>
            </a:r>
            <a:r>
              <a:rPr lang="en-US" i="1" dirty="0" err="1"/>
              <a:t>chát</a:t>
            </a:r>
            <a:r>
              <a:rPr lang="en-US" i="1" dirty="0"/>
              <a:t>, </a:t>
            </a:r>
            <a:r>
              <a:rPr lang="en-US" i="1" dirty="0" err="1"/>
              <a:t>khỏe</a:t>
            </a:r>
            <a:r>
              <a:rPr lang="en-US" i="1" dirty="0"/>
              <a:t> </a:t>
            </a:r>
            <a:r>
              <a:rPr lang="en-US" i="1" dirty="0" err="1"/>
              <a:t>mạnh</a:t>
            </a:r>
            <a:r>
              <a:rPr lang="en-US" i="1" dirty="0"/>
              <a:t>, </a:t>
            </a:r>
            <a:r>
              <a:rPr lang="en-US" i="1" dirty="0" err="1"/>
              <a:t>tươi</a:t>
            </a:r>
            <a:r>
              <a:rPr lang="en-US" i="1" dirty="0"/>
              <a:t> </a:t>
            </a:r>
            <a:r>
              <a:rPr lang="en-US" i="1" dirty="0" err="1"/>
              <a:t>tỉnh</a:t>
            </a:r>
            <a:r>
              <a:rPr lang="en-US" i="1" dirty="0"/>
              <a:t>, </a:t>
            </a:r>
            <a:r>
              <a:rPr lang="en-US" i="1" dirty="0" err="1"/>
              <a:t>nô</a:t>
            </a:r>
            <a:r>
              <a:rPr lang="en-US" i="1" dirty="0"/>
              <a:t> </a:t>
            </a:r>
            <a:r>
              <a:rPr lang="en-US" i="1" dirty="0" err="1"/>
              <a:t>giỡn</a:t>
            </a:r>
            <a:r>
              <a:rPr lang="en-US" i="1" dirty="0"/>
              <a:t>, </a:t>
            </a:r>
            <a:r>
              <a:rPr lang="en-US" i="1" dirty="0" err="1"/>
              <a:t>nhà</a:t>
            </a:r>
            <a:r>
              <a:rPr lang="en-US" i="1" dirty="0"/>
              <a:t> </a:t>
            </a:r>
            <a:r>
              <a:rPr lang="en-US" i="1" dirty="0" err="1"/>
              <a:t>máy</a:t>
            </a:r>
            <a:r>
              <a:rPr lang="en-US" i="1" dirty="0"/>
              <a:t>, </a:t>
            </a:r>
            <a:r>
              <a:rPr lang="en-US" i="1" dirty="0" err="1"/>
              <a:t>ẩm</a:t>
            </a:r>
            <a:r>
              <a:rPr lang="en-US" i="1" dirty="0"/>
              <a:t> </a:t>
            </a:r>
            <a:r>
              <a:rPr lang="en-US" i="1" dirty="0" err="1"/>
              <a:t>ướt</a:t>
            </a:r>
            <a:r>
              <a:rPr lang="en-US" i="1" dirty="0"/>
              <a:t>, </a:t>
            </a:r>
            <a:r>
              <a:rPr lang="en-US" i="1" dirty="0" err="1"/>
              <a:t>thanh</a:t>
            </a:r>
            <a:r>
              <a:rPr lang="en-US" i="1" dirty="0"/>
              <a:t> </a:t>
            </a:r>
            <a:r>
              <a:rPr lang="en-US" i="1" dirty="0" err="1"/>
              <a:t>danh</a:t>
            </a:r>
            <a:r>
              <a:rPr lang="en-US" i="1" dirty="0"/>
              <a:t>, </a:t>
            </a:r>
            <a:r>
              <a:rPr lang="en-US" i="1" dirty="0" err="1"/>
              <a:t>vun</a:t>
            </a:r>
            <a:r>
              <a:rPr lang="en-US" i="1" dirty="0"/>
              <a:t> </a:t>
            </a:r>
            <a:r>
              <a:rPr lang="en-US" i="1" dirty="0" err="1"/>
              <a:t>đắp</a:t>
            </a:r>
            <a:r>
              <a:rPr lang="en-US" i="1" dirty="0"/>
              <a:t>, </a:t>
            </a:r>
            <a:r>
              <a:rPr lang="en-US" i="1" dirty="0" err="1"/>
              <a:t>giúp</a:t>
            </a:r>
            <a:r>
              <a:rPr lang="en-US" i="1" dirty="0"/>
              <a:t> </a:t>
            </a:r>
            <a:r>
              <a:rPr lang="en-US" i="1" dirty="0" err="1"/>
              <a:t>đỡ</a:t>
            </a:r>
            <a:r>
              <a:rPr lang="en-US" i="1" dirty="0"/>
              <a:t> …</a:t>
            </a:r>
          </a:p>
        </p:txBody>
      </p:sp>
    </p:spTree>
    <p:extLst>
      <p:ext uri="{BB962C8B-B14F-4D97-AF65-F5344CB8AC3E}">
        <p14:creationId xmlns:p14="http://schemas.microsoft.com/office/powerpoint/2010/main" val="3981201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b="1">
                <a:solidFill>
                  <a:srgbClr val="C00000"/>
                </a:solidFill>
              </a:rPr>
            </a:br>
            <a:r>
              <a:rPr lang="nl-NL" sz="3300" b="1">
                <a:solidFill>
                  <a:srgbClr val="C00000"/>
                </a:solidFill>
              </a:rPr>
              <a:t>BÀI 2. CÁC LỚP TỪ PHÂN LOẠI THEO MỐI QUAN HỆ ÂM HOẶC NGHĨA</a:t>
            </a:r>
            <a:br>
              <a:rPr lang="en-US" b="1"/>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600" b="1">
                <a:solidFill>
                  <a:srgbClr val="C00000"/>
                </a:solidFill>
              </a:rPr>
              <a:t>2.1. </a:t>
            </a:r>
            <a:r>
              <a:rPr lang="en-US" sz="2600" b="1" dirty="0" err="1">
                <a:solidFill>
                  <a:srgbClr val="C00000"/>
                </a:solidFill>
              </a:rPr>
              <a:t>Lớp</a:t>
            </a:r>
            <a:r>
              <a:rPr lang="en-US" sz="2600" b="1" dirty="0">
                <a:solidFill>
                  <a:srgbClr val="C00000"/>
                </a:solidFill>
              </a:rPr>
              <a:t> </a:t>
            </a:r>
            <a:r>
              <a:rPr lang="en-US" sz="2600" b="1" dirty="0" err="1">
                <a:solidFill>
                  <a:srgbClr val="C00000"/>
                </a:solidFill>
              </a:rPr>
              <a:t>từ</a:t>
            </a:r>
            <a:r>
              <a:rPr lang="en-US" sz="2600" b="1" dirty="0">
                <a:solidFill>
                  <a:srgbClr val="C00000"/>
                </a:solidFill>
              </a:rPr>
              <a:t> </a:t>
            </a:r>
            <a:r>
              <a:rPr lang="en-US" sz="2600" b="1" dirty="0" err="1">
                <a:solidFill>
                  <a:srgbClr val="C00000"/>
                </a:solidFill>
              </a:rPr>
              <a:t>có</a:t>
            </a:r>
            <a:r>
              <a:rPr lang="en-US" sz="2600" b="1" dirty="0">
                <a:solidFill>
                  <a:srgbClr val="C00000"/>
                </a:solidFill>
              </a:rPr>
              <a:t> </a:t>
            </a:r>
            <a:r>
              <a:rPr lang="en-US" sz="2600" b="1" dirty="0" err="1">
                <a:solidFill>
                  <a:srgbClr val="C00000"/>
                </a:solidFill>
              </a:rPr>
              <a:t>quan</a:t>
            </a:r>
            <a:r>
              <a:rPr lang="en-US" sz="2600" b="1" dirty="0">
                <a:solidFill>
                  <a:srgbClr val="C00000"/>
                </a:solidFill>
              </a:rPr>
              <a:t> </a:t>
            </a:r>
            <a:r>
              <a:rPr lang="en-US" sz="2600" b="1" dirty="0" err="1">
                <a:solidFill>
                  <a:srgbClr val="C00000"/>
                </a:solidFill>
              </a:rPr>
              <a:t>hệ</a:t>
            </a:r>
            <a:r>
              <a:rPr lang="en-US" sz="2600" b="1" dirty="0">
                <a:solidFill>
                  <a:srgbClr val="C00000"/>
                </a:solidFill>
              </a:rPr>
              <a:t> </a:t>
            </a:r>
            <a:r>
              <a:rPr lang="en-US" sz="2600" b="1" err="1">
                <a:solidFill>
                  <a:srgbClr val="C00000"/>
                </a:solidFill>
              </a:rPr>
              <a:t>về</a:t>
            </a:r>
            <a:r>
              <a:rPr lang="en-US" sz="2600" b="1">
                <a:solidFill>
                  <a:srgbClr val="C00000"/>
                </a:solidFill>
              </a:rPr>
              <a:t> nghĩa</a:t>
            </a:r>
            <a:endParaRPr lang="en-US" sz="2600" b="1" dirty="0">
              <a:solidFill>
                <a:srgbClr val="C00000"/>
              </a:solidFill>
            </a:endParaRPr>
          </a:p>
          <a:p>
            <a:pPr marL="0" indent="0">
              <a:buNone/>
            </a:pPr>
            <a:r>
              <a:rPr lang="en-US" sz="2600" b="1">
                <a:solidFill>
                  <a:srgbClr val="7030A0"/>
                </a:solidFill>
              </a:rPr>
              <a:t>2.1.1.Từ </a:t>
            </a:r>
            <a:r>
              <a:rPr lang="en-US" sz="2600" b="1" dirty="0" err="1">
                <a:solidFill>
                  <a:srgbClr val="7030A0"/>
                </a:solidFill>
              </a:rPr>
              <a:t>đồng</a:t>
            </a:r>
            <a:r>
              <a:rPr lang="en-US" sz="2600" b="1" dirty="0">
                <a:solidFill>
                  <a:srgbClr val="7030A0"/>
                </a:solidFill>
              </a:rPr>
              <a:t> </a:t>
            </a:r>
            <a:r>
              <a:rPr lang="en-US" sz="2600" b="1" dirty="0" err="1">
                <a:solidFill>
                  <a:srgbClr val="7030A0"/>
                </a:solidFill>
              </a:rPr>
              <a:t>âm</a:t>
            </a:r>
            <a:endParaRPr lang="en-US" sz="2600" b="1" dirty="0">
              <a:solidFill>
                <a:srgbClr val="7030A0"/>
              </a:solidFill>
            </a:endParaRPr>
          </a:p>
          <a:p>
            <a:pPr marL="0" indent="0">
              <a:buNone/>
            </a:pPr>
            <a:r>
              <a:rPr lang="nl-NL" sz="2800" dirty="0"/>
              <a:t>*  </a:t>
            </a:r>
            <a:r>
              <a:rPr lang="nl-NL" sz="2600" i="1" dirty="0"/>
              <a:t>Báo</a:t>
            </a:r>
            <a:r>
              <a:rPr lang="nl-NL" sz="2600" dirty="0"/>
              <a:t> (1): đưa tin 	    </a:t>
            </a:r>
            <a:r>
              <a:rPr lang="nl-NL" sz="2600" i="1" dirty="0"/>
              <a:t>Báo </a:t>
            </a:r>
            <a:r>
              <a:rPr lang="nl-NL" sz="2600" dirty="0"/>
              <a:t>(3): con báo </a:t>
            </a:r>
            <a:endParaRPr lang="en-US" sz="2600" dirty="0"/>
          </a:p>
          <a:p>
            <a:pPr marL="0" indent="0">
              <a:buNone/>
            </a:pPr>
            <a:r>
              <a:rPr lang="nl-NL" sz="2600" dirty="0"/>
              <a:t>    </a:t>
            </a:r>
            <a:r>
              <a:rPr lang="nl-NL" sz="2600" i="1" dirty="0"/>
              <a:t>Báo</a:t>
            </a:r>
            <a:r>
              <a:rPr lang="nl-NL" sz="2600" dirty="0"/>
              <a:t> (2): điện báo 	     </a:t>
            </a:r>
            <a:r>
              <a:rPr lang="nl-NL" sz="2600" i="1" dirty="0"/>
              <a:t>Báo</a:t>
            </a:r>
            <a:r>
              <a:rPr lang="nl-NL" sz="2600" dirty="0"/>
              <a:t> (4): tờ báo </a:t>
            </a:r>
            <a:endParaRPr lang="en-US" sz="2600" dirty="0"/>
          </a:p>
          <a:p>
            <a:pPr marL="0" indent="0">
              <a:buNone/>
            </a:pPr>
            <a:r>
              <a:rPr lang="nl-NL" sz="2600" dirty="0"/>
              <a:t> * </a:t>
            </a:r>
            <a:r>
              <a:rPr lang="nl-NL" sz="2600" i="1" dirty="0"/>
              <a:t>Đá </a:t>
            </a:r>
            <a:r>
              <a:rPr lang="nl-NL" sz="2600" dirty="0"/>
              <a:t>(1): đất (đá) 	</a:t>
            </a:r>
            <a:endParaRPr lang="en-US" sz="2600" dirty="0"/>
          </a:p>
          <a:p>
            <a:pPr marL="0" indent="0">
              <a:buNone/>
            </a:pPr>
            <a:r>
              <a:rPr lang="nl-NL" sz="2600" dirty="0"/>
              <a:t>    </a:t>
            </a:r>
            <a:r>
              <a:rPr lang="nl-NL" sz="2600" i="1" dirty="0"/>
              <a:t>Đá </a:t>
            </a:r>
            <a:r>
              <a:rPr lang="nl-NL" sz="2600" dirty="0"/>
              <a:t>(2):  đá (bóng, nhau)</a:t>
            </a:r>
            <a:endParaRPr lang="en-US" sz="2600" b="1" dirty="0">
              <a:solidFill>
                <a:srgbClr val="7030A0"/>
              </a:solidFill>
            </a:endParaRPr>
          </a:p>
          <a:p>
            <a:pPr>
              <a:buFont typeface="Wingdings" pitchFamily="2" charset="2"/>
              <a:buChar char="Ø"/>
            </a:pPr>
            <a:r>
              <a:rPr lang="en-US" sz="2600" dirty="0" err="1">
                <a:solidFill>
                  <a:srgbClr val="7030A0"/>
                </a:solidFill>
              </a:rPr>
              <a:t>Từ</a:t>
            </a:r>
            <a:r>
              <a:rPr lang="en-US" sz="2600" dirty="0">
                <a:solidFill>
                  <a:srgbClr val="7030A0"/>
                </a:solidFill>
              </a:rPr>
              <a:t> </a:t>
            </a:r>
            <a:r>
              <a:rPr lang="en-US" sz="2600" dirty="0" err="1">
                <a:solidFill>
                  <a:srgbClr val="7030A0"/>
                </a:solidFill>
              </a:rPr>
              <a:t>đồng</a:t>
            </a:r>
            <a:r>
              <a:rPr lang="en-US" sz="2600" dirty="0">
                <a:solidFill>
                  <a:srgbClr val="7030A0"/>
                </a:solidFill>
              </a:rPr>
              <a:t> </a:t>
            </a:r>
            <a:r>
              <a:rPr lang="en-US" sz="2600" dirty="0" err="1">
                <a:solidFill>
                  <a:srgbClr val="7030A0"/>
                </a:solidFill>
              </a:rPr>
              <a:t>âm</a:t>
            </a:r>
            <a:r>
              <a:rPr lang="en-US" sz="2600" dirty="0">
                <a:solidFill>
                  <a:srgbClr val="7030A0"/>
                </a:solidFill>
              </a:rPr>
              <a:t> </a:t>
            </a:r>
            <a:r>
              <a:rPr lang="en-US" sz="2600" dirty="0" err="1">
                <a:solidFill>
                  <a:srgbClr val="7030A0"/>
                </a:solidFill>
              </a:rPr>
              <a:t>là</a:t>
            </a:r>
            <a:r>
              <a:rPr lang="en-US" sz="2600" dirty="0">
                <a:solidFill>
                  <a:srgbClr val="7030A0"/>
                </a:solidFill>
              </a:rPr>
              <a:t> </a:t>
            </a:r>
            <a:r>
              <a:rPr lang="en-US" sz="2600" dirty="0" err="1">
                <a:solidFill>
                  <a:srgbClr val="7030A0"/>
                </a:solidFill>
              </a:rPr>
              <a:t>gì</a:t>
            </a:r>
            <a:r>
              <a:rPr lang="en-US" sz="2600" dirty="0">
                <a:solidFill>
                  <a:srgbClr val="7030A0"/>
                </a:solidFill>
              </a:rPr>
              <a:t>?</a:t>
            </a:r>
          </a:p>
          <a:p>
            <a:pPr>
              <a:buFont typeface="Wingdings" pitchFamily="2" charset="2"/>
              <a:buChar char="Ø"/>
            </a:pPr>
            <a:r>
              <a:rPr lang="en-US" sz="2600" dirty="0" err="1">
                <a:solidFill>
                  <a:srgbClr val="7030A0"/>
                </a:solidFill>
              </a:rPr>
              <a:t>Các</a:t>
            </a:r>
            <a:r>
              <a:rPr lang="en-US" sz="2600" dirty="0">
                <a:solidFill>
                  <a:srgbClr val="7030A0"/>
                </a:solidFill>
              </a:rPr>
              <a:t> </a:t>
            </a:r>
            <a:r>
              <a:rPr lang="en-US" sz="2600" dirty="0" err="1">
                <a:solidFill>
                  <a:srgbClr val="7030A0"/>
                </a:solidFill>
              </a:rPr>
              <a:t>loại</a:t>
            </a:r>
            <a:r>
              <a:rPr lang="en-US" sz="2600" dirty="0">
                <a:solidFill>
                  <a:srgbClr val="7030A0"/>
                </a:solidFill>
              </a:rPr>
              <a:t> </a:t>
            </a:r>
            <a:r>
              <a:rPr lang="en-US" sz="2600" dirty="0" err="1">
                <a:solidFill>
                  <a:srgbClr val="7030A0"/>
                </a:solidFill>
              </a:rPr>
              <a:t>từ</a:t>
            </a:r>
            <a:r>
              <a:rPr lang="en-US" sz="2600" dirty="0">
                <a:solidFill>
                  <a:srgbClr val="7030A0"/>
                </a:solidFill>
              </a:rPr>
              <a:t> </a:t>
            </a:r>
            <a:r>
              <a:rPr lang="en-US" sz="2600" dirty="0" err="1">
                <a:solidFill>
                  <a:srgbClr val="7030A0"/>
                </a:solidFill>
              </a:rPr>
              <a:t>đồng</a:t>
            </a:r>
            <a:r>
              <a:rPr lang="en-US" sz="2600" dirty="0">
                <a:solidFill>
                  <a:srgbClr val="7030A0"/>
                </a:solidFill>
              </a:rPr>
              <a:t> </a:t>
            </a:r>
            <a:r>
              <a:rPr lang="en-US" sz="2600" dirty="0" err="1">
                <a:solidFill>
                  <a:srgbClr val="7030A0"/>
                </a:solidFill>
              </a:rPr>
              <a:t>âm</a:t>
            </a:r>
            <a:r>
              <a:rPr lang="en-US" sz="2600" dirty="0">
                <a:solidFill>
                  <a:srgbClr val="7030A0"/>
                </a:solidFill>
              </a:rPr>
              <a:t>?</a:t>
            </a:r>
          </a:p>
          <a:p>
            <a:pPr>
              <a:buFont typeface="Wingdings" pitchFamily="2" charset="2"/>
              <a:buChar char="Ø"/>
            </a:pPr>
            <a:r>
              <a:rPr lang="en-US" sz="2600" dirty="0" err="1">
                <a:solidFill>
                  <a:srgbClr val="7030A0"/>
                </a:solidFill>
              </a:rPr>
              <a:t>Đặc</a:t>
            </a:r>
            <a:r>
              <a:rPr lang="en-US" sz="2600" dirty="0">
                <a:solidFill>
                  <a:srgbClr val="7030A0"/>
                </a:solidFill>
              </a:rPr>
              <a:t> </a:t>
            </a:r>
            <a:r>
              <a:rPr lang="en-US" sz="2600" dirty="0" err="1">
                <a:solidFill>
                  <a:srgbClr val="7030A0"/>
                </a:solidFill>
              </a:rPr>
              <a:t>điểm</a:t>
            </a:r>
            <a:r>
              <a:rPr lang="en-US" sz="2600" dirty="0">
                <a:solidFill>
                  <a:srgbClr val="7030A0"/>
                </a:solidFill>
              </a:rPr>
              <a:t> </a:t>
            </a:r>
            <a:r>
              <a:rPr lang="en-US" sz="2600" dirty="0" err="1">
                <a:solidFill>
                  <a:srgbClr val="7030A0"/>
                </a:solidFill>
              </a:rPr>
              <a:t>của</a:t>
            </a:r>
            <a:r>
              <a:rPr lang="en-US" sz="2600" dirty="0">
                <a:solidFill>
                  <a:srgbClr val="7030A0"/>
                </a:solidFill>
              </a:rPr>
              <a:t> </a:t>
            </a:r>
            <a:r>
              <a:rPr lang="en-US" sz="2600" dirty="0" err="1">
                <a:solidFill>
                  <a:srgbClr val="7030A0"/>
                </a:solidFill>
              </a:rPr>
              <a:t>từ</a:t>
            </a:r>
            <a:r>
              <a:rPr lang="en-US" sz="2600" dirty="0">
                <a:solidFill>
                  <a:srgbClr val="7030A0"/>
                </a:solidFill>
              </a:rPr>
              <a:t> </a:t>
            </a:r>
            <a:r>
              <a:rPr lang="en-US" sz="2600" dirty="0" err="1">
                <a:solidFill>
                  <a:srgbClr val="7030A0"/>
                </a:solidFill>
              </a:rPr>
              <a:t>đồng</a:t>
            </a:r>
            <a:r>
              <a:rPr lang="en-US" sz="2600" dirty="0">
                <a:solidFill>
                  <a:srgbClr val="7030A0"/>
                </a:solidFill>
              </a:rPr>
              <a:t> </a:t>
            </a:r>
            <a:r>
              <a:rPr lang="en-US" sz="2600" dirty="0" err="1">
                <a:solidFill>
                  <a:srgbClr val="7030A0"/>
                </a:solidFill>
              </a:rPr>
              <a:t>âm</a:t>
            </a:r>
            <a:r>
              <a:rPr lang="en-US" sz="2600" dirty="0">
                <a:solidFill>
                  <a:srgbClr val="7030A0"/>
                </a:solidFill>
              </a:rPr>
              <a:t>?</a:t>
            </a:r>
          </a:p>
          <a:p>
            <a:pPr>
              <a:buFont typeface="Wingdings" pitchFamily="2" charset="2"/>
              <a:buChar char="Ø"/>
            </a:pPr>
            <a:r>
              <a:rPr lang="en-US" sz="2600" dirty="0" err="1">
                <a:solidFill>
                  <a:srgbClr val="7030A0"/>
                </a:solidFill>
              </a:rPr>
              <a:t>Giá</a:t>
            </a:r>
            <a:r>
              <a:rPr lang="en-US" sz="2600" dirty="0">
                <a:solidFill>
                  <a:srgbClr val="7030A0"/>
                </a:solidFill>
              </a:rPr>
              <a:t> </a:t>
            </a:r>
            <a:r>
              <a:rPr lang="en-US" sz="2600" dirty="0" err="1">
                <a:solidFill>
                  <a:srgbClr val="7030A0"/>
                </a:solidFill>
              </a:rPr>
              <a:t>trị</a:t>
            </a:r>
            <a:r>
              <a:rPr lang="en-US" sz="2600" dirty="0">
                <a:solidFill>
                  <a:srgbClr val="7030A0"/>
                </a:solidFill>
              </a:rPr>
              <a:t> </a:t>
            </a:r>
            <a:r>
              <a:rPr lang="en-US" sz="2600" dirty="0" err="1">
                <a:solidFill>
                  <a:srgbClr val="7030A0"/>
                </a:solidFill>
              </a:rPr>
              <a:t>của</a:t>
            </a:r>
            <a:r>
              <a:rPr lang="en-US" sz="2600" dirty="0">
                <a:solidFill>
                  <a:srgbClr val="7030A0"/>
                </a:solidFill>
              </a:rPr>
              <a:t> </a:t>
            </a:r>
            <a:r>
              <a:rPr lang="en-US" sz="2600" dirty="0" err="1">
                <a:solidFill>
                  <a:srgbClr val="7030A0"/>
                </a:solidFill>
              </a:rPr>
              <a:t>từ</a:t>
            </a:r>
            <a:r>
              <a:rPr lang="en-US" sz="2600" dirty="0">
                <a:solidFill>
                  <a:srgbClr val="7030A0"/>
                </a:solidFill>
              </a:rPr>
              <a:t> </a:t>
            </a:r>
            <a:r>
              <a:rPr lang="en-US" sz="2600" dirty="0" err="1">
                <a:solidFill>
                  <a:srgbClr val="7030A0"/>
                </a:solidFill>
              </a:rPr>
              <a:t>đồng</a:t>
            </a:r>
            <a:r>
              <a:rPr lang="en-US" sz="2600" dirty="0">
                <a:solidFill>
                  <a:srgbClr val="7030A0"/>
                </a:solidFill>
              </a:rPr>
              <a:t> </a:t>
            </a:r>
            <a:r>
              <a:rPr lang="en-US" sz="2600" dirty="0" err="1">
                <a:solidFill>
                  <a:srgbClr val="7030A0"/>
                </a:solidFill>
              </a:rPr>
              <a:t>âm</a:t>
            </a:r>
            <a:r>
              <a:rPr lang="en-US" sz="2600" dirty="0">
                <a:solidFill>
                  <a:srgbClr val="7030A0"/>
                </a:solidFill>
              </a:rPr>
              <a:t>?</a:t>
            </a:r>
          </a:p>
          <a:p>
            <a:pPr marL="0" indent="0">
              <a:buNone/>
            </a:pPr>
            <a:endParaRPr lang="en-US" sz="2600" dirty="0"/>
          </a:p>
          <a:p>
            <a:pPr lvl="3">
              <a:buFontTx/>
              <a:buChar char="-"/>
            </a:pPr>
            <a:endParaRPr lang="en-US" sz="1400" b="1" dirty="0">
              <a:solidFill>
                <a:srgbClr val="7030A0"/>
              </a:solidFill>
            </a:endParaRPr>
          </a:p>
        </p:txBody>
      </p:sp>
    </p:spTree>
    <p:extLst>
      <p:ext uri="{BB962C8B-B14F-4D97-AF65-F5344CB8AC3E}">
        <p14:creationId xmlns:p14="http://schemas.microsoft.com/office/powerpoint/2010/main" val="400975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style>
          <a:lnRef idx="1">
            <a:schemeClr val="accent1"/>
          </a:lnRef>
          <a:fillRef idx="2">
            <a:schemeClr val="accent1"/>
          </a:fillRef>
          <a:effectRef idx="1">
            <a:schemeClr val="accent1"/>
          </a:effectRef>
          <a:fontRef idx="minor">
            <a:schemeClr val="dk1"/>
          </a:fontRef>
        </p:style>
        <p:txBody>
          <a:bodyPr/>
          <a:lstStyle/>
          <a:p>
            <a:r>
              <a:rPr lang="nl-NL" sz="3000" b="1">
                <a:solidFill>
                  <a:srgbClr val="C00000"/>
                </a:solidFill>
              </a:rPr>
              <a:t>BÀI 2. </a:t>
            </a:r>
            <a:r>
              <a:rPr kumimoji="0" lang="nl-NL" sz="3000" b="1" i="0" u="none" strike="noStrike" kern="1200" cap="none" spc="0" normalizeH="0" baseline="0" noProof="0">
                <a:ln>
                  <a:noFill/>
                </a:ln>
                <a:solidFill>
                  <a:srgbClr val="C00000"/>
                </a:solidFill>
                <a:effectLst/>
                <a:uLnTx/>
                <a:uFillTx/>
                <a:latin typeface="Calibri"/>
                <a:ea typeface="+mn-ea"/>
                <a:cs typeface="+mn-cs"/>
              </a:rPr>
              <a:t>CÁC LỚP TỪ PHÂN LOẠI THEO MỐI QUAN HỆ ÂM HOẶC NGHĨA</a:t>
            </a:r>
            <a:endParaRPr lang="en-US" sz="3000"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err="1">
                <a:solidFill>
                  <a:srgbClr val="7030A0"/>
                </a:solidFill>
              </a:rPr>
              <a:t>Đặc</a:t>
            </a:r>
            <a:r>
              <a:rPr lang="en-US" dirty="0">
                <a:solidFill>
                  <a:srgbClr val="7030A0"/>
                </a:solidFill>
              </a:rPr>
              <a:t> </a:t>
            </a:r>
            <a:r>
              <a:rPr lang="en-US" dirty="0" err="1">
                <a:solidFill>
                  <a:srgbClr val="7030A0"/>
                </a:solidFill>
              </a:rPr>
              <a:t>điểm</a:t>
            </a:r>
            <a:r>
              <a:rPr lang="en-US" dirty="0">
                <a:solidFill>
                  <a:srgbClr val="7030A0"/>
                </a:solidFill>
              </a:rPr>
              <a:t> </a:t>
            </a:r>
            <a:r>
              <a:rPr lang="en-US" dirty="0" err="1">
                <a:solidFill>
                  <a:srgbClr val="7030A0"/>
                </a:solidFill>
              </a:rPr>
              <a:t>của</a:t>
            </a:r>
            <a:r>
              <a:rPr lang="en-US" dirty="0">
                <a:solidFill>
                  <a:srgbClr val="7030A0"/>
                </a:solidFill>
              </a:rPr>
              <a:t> </a:t>
            </a:r>
            <a:r>
              <a:rPr lang="en-US" dirty="0" err="1">
                <a:solidFill>
                  <a:srgbClr val="7030A0"/>
                </a:solidFill>
              </a:rPr>
              <a:t>từ</a:t>
            </a:r>
            <a:r>
              <a:rPr lang="en-US" dirty="0">
                <a:solidFill>
                  <a:srgbClr val="7030A0"/>
                </a:solidFill>
              </a:rPr>
              <a:t> </a:t>
            </a:r>
            <a:r>
              <a:rPr lang="en-US" dirty="0" err="1">
                <a:solidFill>
                  <a:srgbClr val="7030A0"/>
                </a:solidFill>
              </a:rPr>
              <a:t>đồng</a:t>
            </a:r>
            <a:r>
              <a:rPr lang="en-US" dirty="0">
                <a:solidFill>
                  <a:srgbClr val="7030A0"/>
                </a:solidFill>
              </a:rPr>
              <a:t> </a:t>
            </a:r>
            <a:r>
              <a:rPr lang="en-US" dirty="0" err="1">
                <a:solidFill>
                  <a:srgbClr val="7030A0"/>
                </a:solidFill>
              </a:rPr>
              <a:t>âm</a:t>
            </a:r>
            <a:r>
              <a:rPr lang="en-US" dirty="0">
                <a:solidFill>
                  <a:srgbClr val="7030A0"/>
                </a:solidFill>
              </a:rPr>
              <a:t>:</a:t>
            </a:r>
          </a:p>
          <a:p>
            <a:pPr>
              <a:buFontTx/>
              <a:buChar char="-"/>
            </a:pPr>
            <a:r>
              <a:rPr lang="nl-NL" dirty="0"/>
              <a:t>Các từ đồng âm có thể thuộc các trường nghĩa khác nhau</a:t>
            </a:r>
          </a:p>
          <a:p>
            <a:pPr>
              <a:buFontTx/>
              <a:buChar char="-"/>
            </a:pPr>
            <a:r>
              <a:rPr lang="nl-NL" dirty="0"/>
              <a:t>Từ đồng âm là tính bất tương đồng về hệ hình</a:t>
            </a:r>
          </a:p>
          <a:p>
            <a:pPr>
              <a:buFont typeface="Wingdings" pitchFamily="2" charset="2"/>
              <a:buChar char="Ø"/>
            </a:pPr>
            <a:r>
              <a:rPr lang="en-US" dirty="0" err="1">
                <a:solidFill>
                  <a:srgbClr val="7030A0"/>
                </a:solidFill>
              </a:rPr>
              <a:t>Giá</a:t>
            </a:r>
            <a:r>
              <a:rPr lang="en-US" dirty="0">
                <a:solidFill>
                  <a:srgbClr val="7030A0"/>
                </a:solidFill>
              </a:rPr>
              <a:t> </a:t>
            </a:r>
            <a:r>
              <a:rPr lang="en-US" dirty="0" err="1">
                <a:solidFill>
                  <a:srgbClr val="7030A0"/>
                </a:solidFill>
              </a:rPr>
              <a:t>trị</a:t>
            </a:r>
            <a:r>
              <a:rPr lang="en-US" dirty="0">
                <a:solidFill>
                  <a:srgbClr val="7030A0"/>
                </a:solidFill>
              </a:rPr>
              <a:t> </a:t>
            </a:r>
            <a:r>
              <a:rPr lang="en-US" dirty="0" err="1">
                <a:solidFill>
                  <a:srgbClr val="7030A0"/>
                </a:solidFill>
              </a:rPr>
              <a:t>của</a:t>
            </a:r>
            <a:r>
              <a:rPr lang="en-US" dirty="0">
                <a:solidFill>
                  <a:srgbClr val="7030A0"/>
                </a:solidFill>
              </a:rPr>
              <a:t> </a:t>
            </a:r>
            <a:r>
              <a:rPr lang="en-US" dirty="0" err="1">
                <a:solidFill>
                  <a:srgbClr val="7030A0"/>
                </a:solidFill>
              </a:rPr>
              <a:t>từ</a:t>
            </a:r>
            <a:r>
              <a:rPr lang="en-US" dirty="0">
                <a:solidFill>
                  <a:srgbClr val="7030A0"/>
                </a:solidFill>
              </a:rPr>
              <a:t> </a:t>
            </a:r>
            <a:r>
              <a:rPr lang="en-US" dirty="0" err="1">
                <a:solidFill>
                  <a:srgbClr val="7030A0"/>
                </a:solidFill>
              </a:rPr>
              <a:t>đồng</a:t>
            </a:r>
            <a:r>
              <a:rPr lang="en-US" dirty="0">
                <a:solidFill>
                  <a:srgbClr val="7030A0"/>
                </a:solidFill>
              </a:rPr>
              <a:t> </a:t>
            </a:r>
            <a:r>
              <a:rPr lang="en-US" dirty="0" err="1">
                <a:solidFill>
                  <a:srgbClr val="7030A0"/>
                </a:solidFill>
              </a:rPr>
              <a:t>âm</a:t>
            </a:r>
            <a:r>
              <a:rPr lang="en-US" dirty="0">
                <a:solidFill>
                  <a:srgbClr val="7030A0"/>
                </a:solidFill>
              </a:rPr>
              <a:t>:</a:t>
            </a:r>
          </a:p>
          <a:p>
            <a:pPr>
              <a:buFontTx/>
              <a:buChar char="-"/>
            </a:pPr>
            <a:r>
              <a:rPr lang="nl-NL" dirty="0"/>
              <a:t>Tạo ra sự bất ngờ thú vị, tăng thêm khả năng diễn đạt cho lời nói</a:t>
            </a:r>
          </a:p>
          <a:p>
            <a:pPr>
              <a:buFontTx/>
              <a:buChar char="-"/>
            </a:pPr>
            <a:r>
              <a:rPr lang="nl-NL" dirty="0"/>
              <a:t>Từ đồng âm được sử dụng trong thơ ca trào phúng làm cho ý sinh động, dí dỏm, sâu sắc hẳn lên.</a:t>
            </a:r>
            <a:endParaRPr lang="en-US" dirty="0"/>
          </a:p>
          <a:p>
            <a:pPr>
              <a:buFontTx/>
              <a:buChar char="-"/>
            </a:pPr>
            <a:endParaRPr lang="en-US" i="1" dirty="0"/>
          </a:p>
        </p:txBody>
      </p:sp>
    </p:spTree>
    <p:extLst>
      <p:ext uri="{BB962C8B-B14F-4D97-AF65-F5344CB8AC3E}">
        <p14:creationId xmlns:p14="http://schemas.microsoft.com/office/powerpoint/2010/main" val="245659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a:solidFill>
                  <a:srgbClr val="C00000"/>
                </a:solidFill>
              </a:rPr>
              <a:t>BÀI 2. </a:t>
            </a:r>
            <a:r>
              <a:rPr kumimoji="0" lang="nl-NL" sz="3000" b="1" i="0" u="none" strike="noStrike" kern="1200" cap="none" spc="0" normalizeH="0" baseline="0" noProof="0">
                <a:ln>
                  <a:noFill/>
                </a:ln>
                <a:solidFill>
                  <a:srgbClr val="C00000"/>
                </a:solidFill>
                <a:effectLst/>
                <a:uLnTx/>
                <a:uFillTx/>
                <a:latin typeface="Calibri"/>
                <a:ea typeface="+mn-ea"/>
                <a:cs typeface="+mn-cs"/>
              </a:rPr>
              <a:t>CÁC LỚP TỪ PHÂN LOẠI THEO MỐI QUAN HỆ ÂM HOẶC NGHĨA</a:t>
            </a:r>
            <a:endParaRPr lang="en-US" sz="3000" dirty="0"/>
          </a:p>
        </p:txBody>
      </p:sp>
      <p:sp>
        <p:nvSpPr>
          <p:cNvPr id="3" name="Content Placeholder 2"/>
          <p:cNvSpPr>
            <a:spLocks noGrp="1"/>
          </p:cNvSpPr>
          <p:nvPr>
            <p:ph idx="1"/>
          </p:nvPr>
        </p:nvSpPr>
        <p:spPr>
          <a:xfrm>
            <a:off x="457200" y="1447800"/>
            <a:ext cx="8229600" cy="4754563"/>
          </a:xfrm>
        </p:spPr>
        <p:txBody>
          <a:bodyPr/>
          <a:lstStyle/>
          <a:p>
            <a:pPr marL="0" indent="0">
              <a:buNone/>
            </a:pPr>
            <a:r>
              <a:rPr lang="nl-NL" sz="3000" b="1">
                <a:solidFill>
                  <a:srgbClr val="7030A0"/>
                </a:solidFill>
              </a:rPr>
              <a:t>2.2.2. Từ </a:t>
            </a:r>
            <a:r>
              <a:rPr lang="nl-NL" sz="3000" b="1" dirty="0">
                <a:solidFill>
                  <a:srgbClr val="7030A0"/>
                </a:solidFill>
              </a:rPr>
              <a:t>đồng nghĩa</a:t>
            </a:r>
            <a:endParaRPr lang="en-US" sz="3000" b="1" dirty="0">
              <a:solidFill>
                <a:srgbClr val="7030A0"/>
              </a:solidFill>
            </a:endParaRPr>
          </a:p>
          <a:p>
            <a:pPr marL="0" indent="0">
              <a:buNone/>
            </a:pPr>
            <a:r>
              <a:rPr lang="en-US" b="1" i="1" dirty="0">
                <a:solidFill>
                  <a:srgbClr val="7030A0"/>
                </a:solidFill>
              </a:rPr>
              <a:t> </a:t>
            </a:r>
            <a:r>
              <a:rPr lang="en-US" sz="2600" dirty="0" err="1">
                <a:solidFill>
                  <a:srgbClr val="7030A0"/>
                </a:solidFill>
              </a:rPr>
              <a:t>Ví</a:t>
            </a:r>
            <a:r>
              <a:rPr lang="en-US" sz="2600" dirty="0">
                <a:solidFill>
                  <a:srgbClr val="7030A0"/>
                </a:solidFill>
              </a:rPr>
              <a:t> </a:t>
            </a:r>
            <a:r>
              <a:rPr lang="en-US" sz="2600" dirty="0" err="1">
                <a:solidFill>
                  <a:srgbClr val="7030A0"/>
                </a:solidFill>
              </a:rPr>
              <a:t>dụ</a:t>
            </a:r>
            <a:r>
              <a:rPr lang="en-US" b="1" i="1" dirty="0">
                <a:solidFill>
                  <a:srgbClr val="7030A0"/>
                </a:solidFill>
              </a:rPr>
              <a:t>:   </a:t>
            </a:r>
            <a:r>
              <a:rPr lang="nl-NL" i="1" dirty="0"/>
              <a:t>cố, gắng, cố gắng</a:t>
            </a:r>
            <a:endParaRPr lang="en-US" dirty="0"/>
          </a:p>
          <a:p>
            <a:pPr marL="0" indent="0">
              <a:buNone/>
            </a:pPr>
            <a:r>
              <a:rPr lang="nl-NL" i="1" dirty="0"/>
              <a:t>	   nhìn, nom, ngó, trông, liếc, coi... </a:t>
            </a:r>
          </a:p>
          <a:p>
            <a:pPr>
              <a:buFont typeface="Wingdings" pitchFamily="2" charset="2"/>
              <a:buChar char="Ø"/>
            </a:pPr>
            <a:r>
              <a:rPr lang="en-US" dirty="0" err="1">
                <a:solidFill>
                  <a:srgbClr val="7030A0"/>
                </a:solidFill>
              </a:rPr>
              <a:t>Từ</a:t>
            </a:r>
            <a:r>
              <a:rPr lang="en-US" dirty="0">
                <a:solidFill>
                  <a:srgbClr val="7030A0"/>
                </a:solidFill>
              </a:rPr>
              <a:t> </a:t>
            </a:r>
            <a:r>
              <a:rPr lang="en-US" dirty="0" err="1">
                <a:solidFill>
                  <a:srgbClr val="7030A0"/>
                </a:solidFill>
              </a:rPr>
              <a:t>đồng</a:t>
            </a:r>
            <a:r>
              <a:rPr lang="en-US" dirty="0">
                <a:solidFill>
                  <a:srgbClr val="7030A0"/>
                </a:solidFill>
              </a:rPr>
              <a:t> </a:t>
            </a:r>
            <a:r>
              <a:rPr lang="en-US" dirty="0" err="1">
                <a:solidFill>
                  <a:srgbClr val="7030A0"/>
                </a:solidFill>
              </a:rPr>
              <a:t>nghĩa</a:t>
            </a:r>
            <a:r>
              <a:rPr lang="en-US" dirty="0">
                <a:solidFill>
                  <a:srgbClr val="7030A0"/>
                </a:solidFill>
              </a:rPr>
              <a:t> </a:t>
            </a:r>
            <a:r>
              <a:rPr lang="en-US" dirty="0" err="1">
                <a:solidFill>
                  <a:srgbClr val="7030A0"/>
                </a:solidFill>
              </a:rPr>
              <a:t>là</a:t>
            </a:r>
            <a:r>
              <a:rPr lang="en-US" dirty="0">
                <a:solidFill>
                  <a:srgbClr val="7030A0"/>
                </a:solidFill>
              </a:rPr>
              <a:t> </a:t>
            </a:r>
            <a:r>
              <a:rPr lang="en-US" dirty="0" err="1">
                <a:solidFill>
                  <a:srgbClr val="7030A0"/>
                </a:solidFill>
              </a:rPr>
              <a:t>gì</a:t>
            </a:r>
            <a:r>
              <a:rPr lang="en-US" dirty="0">
                <a:solidFill>
                  <a:srgbClr val="7030A0"/>
                </a:solidFill>
              </a:rPr>
              <a:t>?</a:t>
            </a:r>
          </a:p>
          <a:p>
            <a:pPr>
              <a:buFont typeface="Wingdings" pitchFamily="2" charset="2"/>
              <a:buChar char="Ø"/>
            </a:pPr>
            <a:r>
              <a:rPr lang="en-US" dirty="0" err="1">
                <a:solidFill>
                  <a:srgbClr val="7030A0"/>
                </a:solidFill>
              </a:rPr>
              <a:t>Các</a:t>
            </a:r>
            <a:r>
              <a:rPr lang="en-US" dirty="0">
                <a:solidFill>
                  <a:srgbClr val="7030A0"/>
                </a:solidFill>
              </a:rPr>
              <a:t> </a:t>
            </a:r>
            <a:r>
              <a:rPr lang="en-US" dirty="0" err="1">
                <a:solidFill>
                  <a:srgbClr val="7030A0"/>
                </a:solidFill>
              </a:rPr>
              <a:t>loại</a:t>
            </a:r>
            <a:r>
              <a:rPr lang="en-US" dirty="0">
                <a:solidFill>
                  <a:srgbClr val="7030A0"/>
                </a:solidFill>
              </a:rPr>
              <a:t> </a:t>
            </a:r>
            <a:r>
              <a:rPr lang="en-US" dirty="0" err="1">
                <a:solidFill>
                  <a:srgbClr val="7030A0"/>
                </a:solidFill>
              </a:rPr>
              <a:t>từ</a:t>
            </a:r>
            <a:r>
              <a:rPr lang="en-US" dirty="0">
                <a:solidFill>
                  <a:srgbClr val="7030A0"/>
                </a:solidFill>
              </a:rPr>
              <a:t> </a:t>
            </a:r>
            <a:r>
              <a:rPr lang="en-US" dirty="0" err="1">
                <a:solidFill>
                  <a:srgbClr val="7030A0"/>
                </a:solidFill>
              </a:rPr>
              <a:t>đồng</a:t>
            </a:r>
            <a:r>
              <a:rPr lang="en-US" dirty="0">
                <a:solidFill>
                  <a:srgbClr val="7030A0"/>
                </a:solidFill>
              </a:rPr>
              <a:t> </a:t>
            </a:r>
            <a:r>
              <a:rPr lang="en-US" dirty="0" err="1">
                <a:solidFill>
                  <a:srgbClr val="7030A0"/>
                </a:solidFill>
              </a:rPr>
              <a:t>nghĩa</a:t>
            </a:r>
            <a:r>
              <a:rPr lang="en-US" dirty="0">
                <a:solidFill>
                  <a:srgbClr val="7030A0"/>
                </a:solidFill>
              </a:rPr>
              <a:t>?</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74818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a:solidFill>
                  <a:srgbClr val="C00000"/>
                </a:solidFill>
              </a:rPr>
              <a:t>BÀI 2. </a:t>
            </a:r>
            <a:r>
              <a:rPr kumimoji="0" lang="nl-NL" sz="3000" b="1" i="0" u="none" strike="noStrike" kern="1200" cap="none" spc="0" normalizeH="0" baseline="0" noProof="0">
                <a:ln>
                  <a:noFill/>
                </a:ln>
                <a:solidFill>
                  <a:srgbClr val="C00000"/>
                </a:solidFill>
                <a:effectLst/>
                <a:uLnTx/>
                <a:uFillTx/>
                <a:latin typeface="Calibri"/>
                <a:ea typeface="+mn-ea"/>
                <a:cs typeface="+mn-cs"/>
              </a:rPr>
              <a:t>CÁC LỚP TỪ PHÂN LOẠI THEO MỐI QUAN HỆ ÂM HOẶC NGHĨA</a:t>
            </a:r>
            <a:endParaRPr lang="en-US" sz="3000"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pPr>
              <a:buFont typeface="Wingdings" pitchFamily="2" charset="2"/>
              <a:buChar char="Ø"/>
            </a:pPr>
            <a:r>
              <a:rPr lang="en-US" dirty="0" err="1">
                <a:solidFill>
                  <a:srgbClr val="7030A0"/>
                </a:solidFill>
              </a:rPr>
              <a:t>Cách</a:t>
            </a:r>
            <a:r>
              <a:rPr lang="en-US" dirty="0">
                <a:solidFill>
                  <a:srgbClr val="7030A0"/>
                </a:solidFill>
              </a:rPr>
              <a:t> </a:t>
            </a:r>
            <a:r>
              <a:rPr lang="en-US" dirty="0" err="1">
                <a:solidFill>
                  <a:srgbClr val="7030A0"/>
                </a:solidFill>
              </a:rPr>
              <a:t>thức</a:t>
            </a:r>
            <a:r>
              <a:rPr lang="en-US" dirty="0">
                <a:solidFill>
                  <a:srgbClr val="7030A0"/>
                </a:solidFill>
              </a:rPr>
              <a:t> </a:t>
            </a:r>
            <a:r>
              <a:rPr lang="en-US" dirty="0" err="1">
                <a:solidFill>
                  <a:srgbClr val="7030A0"/>
                </a:solidFill>
              </a:rPr>
              <a:t>tạo</a:t>
            </a:r>
            <a:r>
              <a:rPr lang="en-US" dirty="0">
                <a:solidFill>
                  <a:srgbClr val="7030A0"/>
                </a:solidFill>
              </a:rPr>
              <a:t> </a:t>
            </a:r>
            <a:r>
              <a:rPr lang="en-US" dirty="0" err="1">
                <a:solidFill>
                  <a:srgbClr val="7030A0"/>
                </a:solidFill>
              </a:rPr>
              <a:t>ra</a:t>
            </a:r>
            <a:r>
              <a:rPr lang="en-US" dirty="0">
                <a:solidFill>
                  <a:srgbClr val="7030A0"/>
                </a:solidFill>
              </a:rPr>
              <a:t> </a:t>
            </a:r>
            <a:r>
              <a:rPr lang="en-US" dirty="0" err="1">
                <a:solidFill>
                  <a:srgbClr val="7030A0"/>
                </a:solidFill>
              </a:rPr>
              <a:t>từ</a:t>
            </a:r>
            <a:r>
              <a:rPr lang="en-US" dirty="0">
                <a:solidFill>
                  <a:srgbClr val="7030A0"/>
                </a:solidFill>
              </a:rPr>
              <a:t> </a:t>
            </a:r>
            <a:r>
              <a:rPr lang="en-US" dirty="0" err="1">
                <a:solidFill>
                  <a:srgbClr val="7030A0"/>
                </a:solidFill>
              </a:rPr>
              <a:t>đồng</a:t>
            </a:r>
            <a:r>
              <a:rPr lang="en-US" dirty="0">
                <a:solidFill>
                  <a:srgbClr val="7030A0"/>
                </a:solidFill>
              </a:rPr>
              <a:t> </a:t>
            </a:r>
            <a:r>
              <a:rPr lang="en-US" dirty="0" err="1">
                <a:solidFill>
                  <a:srgbClr val="7030A0"/>
                </a:solidFill>
              </a:rPr>
              <a:t>nghĩa</a:t>
            </a:r>
            <a:r>
              <a:rPr lang="en-US" dirty="0">
                <a:solidFill>
                  <a:srgbClr val="7030A0"/>
                </a:solidFill>
              </a:rPr>
              <a:t>?</a:t>
            </a:r>
          </a:p>
          <a:p>
            <a:pPr marL="0" indent="0">
              <a:buNone/>
            </a:pPr>
            <a:r>
              <a:rPr lang="en-US" dirty="0">
                <a:solidFill>
                  <a:srgbClr val="7030A0"/>
                </a:solidFill>
              </a:rPr>
              <a:t>- </a:t>
            </a:r>
            <a:r>
              <a:rPr lang="nl-NL" dirty="0"/>
              <a:t>Bằng những yếu tố khác nhau:  </a:t>
            </a:r>
            <a:r>
              <a:rPr lang="nl-NL" i="1" dirty="0"/>
              <a:t>phân chia, cắt, xẻ, tách... </a:t>
            </a:r>
            <a:endParaRPr lang="en-US" dirty="0"/>
          </a:p>
          <a:p>
            <a:pPr marL="0" indent="0">
              <a:buNone/>
            </a:pPr>
            <a:r>
              <a:rPr lang="nl-NL" dirty="0"/>
              <a:t>- Theo các phương thức cấu tạo từ (láy, ghép): </a:t>
            </a:r>
            <a:r>
              <a:rPr lang="nl-NL" i="1" dirty="0"/>
              <a:t>xấu, xấu xí, xấu xa; quanh, quanh co, quanh quẩn</a:t>
            </a:r>
          </a:p>
          <a:p>
            <a:pPr>
              <a:buFont typeface="Wingdings" pitchFamily="2" charset="2"/>
              <a:buChar char="Ø"/>
            </a:pPr>
            <a:r>
              <a:rPr lang="en-US" dirty="0" err="1">
                <a:solidFill>
                  <a:srgbClr val="7030A0"/>
                </a:solidFill>
              </a:rPr>
              <a:t>Giá</a:t>
            </a:r>
            <a:r>
              <a:rPr lang="en-US" dirty="0">
                <a:solidFill>
                  <a:srgbClr val="7030A0"/>
                </a:solidFill>
              </a:rPr>
              <a:t> </a:t>
            </a:r>
            <a:r>
              <a:rPr lang="en-US" dirty="0" err="1">
                <a:solidFill>
                  <a:srgbClr val="7030A0"/>
                </a:solidFill>
              </a:rPr>
              <a:t>trị</a:t>
            </a:r>
            <a:r>
              <a:rPr lang="en-US" dirty="0">
                <a:solidFill>
                  <a:srgbClr val="7030A0"/>
                </a:solidFill>
              </a:rPr>
              <a:t> </a:t>
            </a:r>
            <a:r>
              <a:rPr lang="en-US" dirty="0" err="1">
                <a:solidFill>
                  <a:srgbClr val="7030A0"/>
                </a:solidFill>
              </a:rPr>
              <a:t>của</a:t>
            </a:r>
            <a:r>
              <a:rPr lang="en-US" dirty="0">
                <a:solidFill>
                  <a:srgbClr val="7030A0"/>
                </a:solidFill>
              </a:rPr>
              <a:t> </a:t>
            </a:r>
            <a:r>
              <a:rPr lang="en-US" dirty="0" err="1">
                <a:solidFill>
                  <a:srgbClr val="7030A0"/>
                </a:solidFill>
              </a:rPr>
              <a:t>từ</a:t>
            </a:r>
            <a:r>
              <a:rPr lang="en-US" dirty="0">
                <a:solidFill>
                  <a:srgbClr val="7030A0"/>
                </a:solidFill>
              </a:rPr>
              <a:t> </a:t>
            </a:r>
            <a:r>
              <a:rPr lang="en-US" dirty="0" err="1">
                <a:solidFill>
                  <a:srgbClr val="7030A0"/>
                </a:solidFill>
              </a:rPr>
              <a:t>đồng</a:t>
            </a:r>
            <a:r>
              <a:rPr lang="en-US" dirty="0">
                <a:solidFill>
                  <a:srgbClr val="7030A0"/>
                </a:solidFill>
              </a:rPr>
              <a:t> </a:t>
            </a:r>
            <a:r>
              <a:rPr lang="en-US" dirty="0" err="1">
                <a:solidFill>
                  <a:srgbClr val="7030A0"/>
                </a:solidFill>
              </a:rPr>
              <a:t>nghĩa</a:t>
            </a:r>
            <a:r>
              <a:rPr lang="en-US" dirty="0">
                <a:solidFill>
                  <a:srgbClr val="7030A0"/>
                </a:solidFill>
              </a:rPr>
              <a:t>?</a:t>
            </a:r>
          </a:p>
          <a:p>
            <a:pPr>
              <a:buFontTx/>
              <a:buChar char="-"/>
            </a:pPr>
            <a:r>
              <a:rPr lang="nl-NL" dirty="0"/>
              <a:t>Việc miêu tả hư thực, diễn đạt tư tưởng tình cảm của con người</a:t>
            </a:r>
          </a:p>
          <a:p>
            <a:pPr>
              <a:buFontTx/>
              <a:buChar char="-"/>
            </a:pPr>
            <a:r>
              <a:rPr lang="nl-NL" dirty="0"/>
              <a:t>Tránh lặp lại</a:t>
            </a:r>
          </a:p>
          <a:p>
            <a:pPr>
              <a:buFontTx/>
              <a:buChar char="-"/>
            </a:pPr>
            <a:r>
              <a:rPr lang="nl-NL" dirty="0"/>
              <a:t>Ý cần nói thể hiện đầy đủ, phong phú hơn.</a:t>
            </a:r>
            <a:endParaRPr lang="en-US" dirty="0"/>
          </a:p>
        </p:txBody>
      </p:sp>
    </p:spTree>
    <p:extLst>
      <p:ext uri="{BB962C8B-B14F-4D97-AF65-F5344CB8AC3E}">
        <p14:creationId xmlns:p14="http://schemas.microsoft.com/office/powerpoint/2010/main" val="274241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a:solidFill>
                  <a:srgbClr val="C00000"/>
                </a:solidFill>
              </a:rPr>
              <a:t>BÀI 2. </a:t>
            </a:r>
            <a:r>
              <a:rPr kumimoji="0" lang="nl-NL" sz="3000" b="1" i="0" u="none" strike="noStrike" kern="1200" cap="none" spc="0" normalizeH="0" baseline="0" noProof="0">
                <a:ln>
                  <a:noFill/>
                </a:ln>
                <a:solidFill>
                  <a:srgbClr val="C00000"/>
                </a:solidFill>
                <a:effectLst/>
                <a:uLnTx/>
                <a:uFillTx/>
                <a:latin typeface="Calibri"/>
                <a:ea typeface="+mn-ea"/>
                <a:cs typeface="+mn-cs"/>
              </a:rPr>
              <a:t>CÁC LỚP TỪ PHÂN LOẠI THEO MỐI QUAN HỆ ÂM HOẶC NGHĨA</a:t>
            </a:r>
            <a:endParaRPr lang="en-US" sz="3000" dirty="0"/>
          </a:p>
        </p:txBody>
      </p:sp>
      <p:sp>
        <p:nvSpPr>
          <p:cNvPr id="3" name="Content Placeholder 2"/>
          <p:cNvSpPr>
            <a:spLocks noGrp="1"/>
          </p:cNvSpPr>
          <p:nvPr>
            <p:ph idx="1"/>
          </p:nvPr>
        </p:nvSpPr>
        <p:spPr>
          <a:xfrm>
            <a:off x="457200" y="1447800"/>
            <a:ext cx="8229600" cy="4678363"/>
          </a:xfrm>
        </p:spPr>
        <p:txBody>
          <a:bodyPr>
            <a:normAutofit fontScale="40000" lnSpcReduction="20000"/>
          </a:bodyPr>
          <a:lstStyle/>
          <a:p>
            <a:pPr marL="0" indent="0" algn="just">
              <a:buNone/>
            </a:pPr>
            <a:r>
              <a:rPr lang="nl-NL" sz="5800" b="1">
                <a:solidFill>
                  <a:srgbClr val="7030A0"/>
                </a:solidFill>
              </a:rPr>
              <a:t>2.2.3. Từ </a:t>
            </a:r>
            <a:r>
              <a:rPr lang="nl-NL" sz="5800" b="1" dirty="0">
                <a:solidFill>
                  <a:srgbClr val="7030A0"/>
                </a:solidFill>
              </a:rPr>
              <a:t>trái nghĩa</a:t>
            </a:r>
          </a:p>
          <a:p>
            <a:pPr marL="0" indent="0" algn="just">
              <a:buNone/>
            </a:pPr>
            <a:r>
              <a:rPr lang="nl-NL" sz="5800" i="1" dirty="0"/>
              <a:t>Ví dụ:        		Bây giờ chồng thấp vợ cao</a:t>
            </a:r>
            <a:endParaRPr lang="en-US" sz="5800" dirty="0"/>
          </a:p>
          <a:p>
            <a:pPr marL="0" indent="0" algn="just">
              <a:buNone/>
            </a:pPr>
            <a:r>
              <a:rPr lang="nl-NL" sz="5800" i="1" dirty="0"/>
              <a:t>	    	       Như đôi đũa lệch so sao cho bằng</a:t>
            </a:r>
            <a:endParaRPr lang="en-US" sz="5800" b="1" dirty="0">
              <a:solidFill>
                <a:srgbClr val="7030A0"/>
              </a:solidFill>
            </a:endParaRPr>
          </a:p>
          <a:p>
            <a:pPr algn="just">
              <a:buFont typeface="Wingdings" pitchFamily="2" charset="2"/>
              <a:buChar char="Ø"/>
            </a:pPr>
            <a:r>
              <a:rPr lang="en-US" sz="5800" dirty="0" err="1">
                <a:solidFill>
                  <a:srgbClr val="7030A0"/>
                </a:solidFill>
              </a:rPr>
              <a:t>Từ</a:t>
            </a:r>
            <a:r>
              <a:rPr lang="en-US" sz="5800" dirty="0">
                <a:solidFill>
                  <a:srgbClr val="7030A0"/>
                </a:solidFill>
              </a:rPr>
              <a:t> </a:t>
            </a:r>
            <a:r>
              <a:rPr lang="en-US" sz="5800" dirty="0" err="1">
                <a:solidFill>
                  <a:srgbClr val="7030A0"/>
                </a:solidFill>
              </a:rPr>
              <a:t>trái</a:t>
            </a:r>
            <a:r>
              <a:rPr lang="en-US" sz="5800" dirty="0">
                <a:solidFill>
                  <a:srgbClr val="7030A0"/>
                </a:solidFill>
              </a:rPr>
              <a:t> </a:t>
            </a:r>
            <a:r>
              <a:rPr lang="en-US" sz="5800" dirty="0" err="1">
                <a:solidFill>
                  <a:srgbClr val="7030A0"/>
                </a:solidFill>
              </a:rPr>
              <a:t>nghĩa</a:t>
            </a:r>
            <a:r>
              <a:rPr lang="en-US" sz="5800" dirty="0">
                <a:solidFill>
                  <a:srgbClr val="7030A0"/>
                </a:solidFill>
              </a:rPr>
              <a:t> </a:t>
            </a:r>
            <a:r>
              <a:rPr lang="en-US" sz="5800" dirty="0" err="1">
                <a:solidFill>
                  <a:srgbClr val="7030A0"/>
                </a:solidFill>
              </a:rPr>
              <a:t>là</a:t>
            </a:r>
            <a:r>
              <a:rPr lang="en-US" sz="5800" dirty="0">
                <a:solidFill>
                  <a:srgbClr val="7030A0"/>
                </a:solidFill>
              </a:rPr>
              <a:t> </a:t>
            </a:r>
            <a:r>
              <a:rPr lang="en-US" sz="5800" dirty="0" err="1">
                <a:solidFill>
                  <a:srgbClr val="7030A0"/>
                </a:solidFill>
              </a:rPr>
              <a:t>gì</a:t>
            </a:r>
            <a:r>
              <a:rPr lang="en-US" sz="5800" dirty="0">
                <a:solidFill>
                  <a:srgbClr val="7030A0"/>
                </a:solidFill>
              </a:rPr>
              <a:t>? </a:t>
            </a:r>
            <a:r>
              <a:rPr lang="en-US" sz="5800" dirty="0" err="1">
                <a:solidFill>
                  <a:srgbClr val="7030A0"/>
                </a:solidFill>
              </a:rPr>
              <a:t>Ví</a:t>
            </a:r>
            <a:r>
              <a:rPr lang="en-US" sz="5800" dirty="0">
                <a:solidFill>
                  <a:srgbClr val="7030A0"/>
                </a:solidFill>
              </a:rPr>
              <a:t> </a:t>
            </a:r>
            <a:r>
              <a:rPr lang="en-US" sz="5800" dirty="0" err="1">
                <a:solidFill>
                  <a:srgbClr val="7030A0"/>
                </a:solidFill>
              </a:rPr>
              <a:t>dụ</a:t>
            </a:r>
            <a:r>
              <a:rPr lang="en-US" sz="5800" dirty="0">
                <a:solidFill>
                  <a:srgbClr val="7030A0"/>
                </a:solidFill>
              </a:rPr>
              <a:t>? </a:t>
            </a:r>
          </a:p>
          <a:p>
            <a:pPr algn="just">
              <a:buFont typeface="Wingdings" pitchFamily="2" charset="2"/>
              <a:buChar char="Ø"/>
            </a:pPr>
            <a:r>
              <a:rPr lang="en-US" sz="5800" dirty="0" err="1">
                <a:solidFill>
                  <a:srgbClr val="7030A0"/>
                </a:solidFill>
              </a:rPr>
              <a:t>Các</a:t>
            </a:r>
            <a:r>
              <a:rPr lang="en-US" sz="5800" dirty="0">
                <a:solidFill>
                  <a:srgbClr val="7030A0"/>
                </a:solidFill>
              </a:rPr>
              <a:t> </a:t>
            </a:r>
            <a:r>
              <a:rPr lang="en-US" sz="5800" dirty="0" err="1">
                <a:solidFill>
                  <a:srgbClr val="7030A0"/>
                </a:solidFill>
              </a:rPr>
              <a:t>loại</a:t>
            </a:r>
            <a:r>
              <a:rPr lang="en-US" sz="5800" dirty="0">
                <a:solidFill>
                  <a:srgbClr val="7030A0"/>
                </a:solidFill>
              </a:rPr>
              <a:t> </a:t>
            </a:r>
            <a:r>
              <a:rPr lang="en-US" sz="5800" dirty="0" err="1">
                <a:solidFill>
                  <a:srgbClr val="7030A0"/>
                </a:solidFill>
              </a:rPr>
              <a:t>từ</a:t>
            </a:r>
            <a:r>
              <a:rPr lang="en-US" sz="5800" dirty="0">
                <a:solidFill>
                  <a:srgbClr val="7030A0"/>
                </a:solidFill>
              </a:rPr>
              <a:t> </a:t>
            </a:r>
            <a:r>
              <a:rPr lang="en-US" sz="5800" dirty="0" err="1">
                <a:solidFill>
                  <a:srgbClr val="7030A0"/>
                </a:solidFill>
              </a:rPr>
              <a:t>trái</a:t>
            </a:r>
            <a:r>
              <a:rPr lang="en-US" sz="5800" dirty="0">
                <a:solidFill>
                  <a:srgbClr val="7030A0"/>
                </a:solidFill>
              </a:rPr>
              <a:t> </a:t>
            </a:r>
            <a:r>
              <a:rPr lang="en-US" sz="5800" dirty="0" err="1">
                <a:solidFill>
                  <a:srgbClr val="7030A0"/>
                </a:solidFill>
              </a:rPr>
              <a:t>nghĩa</a:t>
            </a:r>
            <a:r>
              <a:rPr lang="en-US" sz="5800" dirty="0">
                <a:solidFill>
                  <a:srgbClr val="7030A0"/>
                </a:solidFill>
              </a:rPr>
              <a:t>?</a:t>
            </a:r>
          </a:p>
          <a:p>
            <a:pPr marL="0" indent="0" algn="just">
              <a:buNone/>
            </a:pPr>
            <a:r>
              <a:rPr lang="nl-NL" sz="5800" dirty="0"/>
              <a:t>- Biểu thị những  khái niệm loại trừ nhau: </a:t>
            </a:r>
            <a:r>
              <a:rPr lang="nl-NL" sz="5800" i="1" dirty="0"/>
              <a:t>sống/chết, mất/còn</a:t>
            </a:r>
            <a:endParaRPr lang="en-US" sz="5800" dirty="0"/>
          </a:p>
          <a:p>
            <a:pPr marL="0" indent="0" algn="just">
              <a:buNone/>
            </a:pPr>
            <a:r>
              <a:rPr lang="nl-NL" sz="5800" dirty="0"/>
              <a:t>- Biểu thị những hướng không gian ngược chiều nhau: </a:t>
            </a:r>
            <a:r>
              <a:rPr lang="nl-NL" sz="5800" i="1" dirty="0"/>
              <a:t>ra/vào, Bắc -Nam, ngược/ xuôi...</a:t>
            </a:r>
            <a:endParaRPr lang="en-US" sz="5800" dirty="0"/>
          </a:p>
          <a:p>
            <a:pPr marL="0" indent="0" algn="just">
              <a:buNone/>
            </a:pPr>
            <a:r>
              <a:rPr lang="nl-NL" sz="5800" dirty="0"/>
              <a:t>- Biểu thị những mặt đối lập nhau về phẩm chất/số lượng qua một điểm trung lập: </a:t>
            </a:r>
            <a:r>
              <a:rPr lang="nl-NL" sz="5800" i="1" dirty="0"/>
              <a:t>nóng/lạnh, đắt/rẻ, nhiều/ít, mặn/nhạt, bạn/thù.</a:t>
            </a:r>
            <a:r>
              <a:rPr lang="nl-NL" sz="5800" dirty="0"/>
              <a:t>.. </a:t>
            </a:r>
            <a:endParaRPr lang="en-US" sz="5800" dirty="0"/>
          </a:p>
          <a:p>
            <a:pPr marL="0" indent="0" algn="just">
              <a:buNone/>
            </a:pPr>
            <a:r>
              <a:rPr lang="nl-NL" sz="5800" dirty="0"/>
              <a:t>- Biểu thị các hiện tượng tính chất của các giai cấp xã hội mẫu thuẫn nhau về quyền lợi:</a:t>
            </a:r>
            <a:r>
              <a:rPr lang="nl-NL" sz="5800" i="1" dirty="0"/>
              <a:t> nông dân/địa chỉ, vô sản/tư sản</a:t>
            </a:r>
            <a:endParaRPr lang="en-US" sz="5800" dirty="0">
              <a:solidFill>
                <a:srgbClr val="7030A0"/>
              </a:solidFill>
            </a:endParaRPr>
          </a:p>
          <a:p>
            <a:pPr marL="0" indent="0">
              <a:buNone/>
            </a:pPr>
            <a:endParaRPr lang="en-US" dirty="0"/>
          </a:p>
        </p:txBody>
      </p:sp>
    </p:spTree>
    <p:extLst>
      <p:ext uri="{BB962C8B-B14F-4D97-AF65-F5344CB8AC3E}">
        <p14:creationId xmlns:p14="http://schemas.microsoft.com/office/powerpoint/2010/main" val="12169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a:solidFill>
                  <a:srgbClr val="C00000"/>
                </a:solidFill>
              </a:rPr>
              <a:t>BÀI 2. </a:t>
            </a:r>
            <a:r>
              <a:rPr kumimoji="0" lang="nl-NL" sz="3000" b="1" i="0" u="none" strike="noStrike" kern="1200" cap="none" spc="0" normalizeH="0" baseline="0" noProof="0">
                <a:ln>
                  <a:noFill/>
                </a:ln>
                <a:solidFill>
                  <a:srgbClr val="C00000"/>
                </a:solidFill>
                <a:effectLst/>
                <a:uLnTx/>
                <a:uFillTx/>
                <a:latin typeface="Calibri"/>
                <a:ea typeface="+mn-ea"/>
                <a:cs typeface="+mn-cs"/>
              </a:rPr>
              <a:t>CÁC LỚP TỪ PHÂN LOẠI THEO MỐI QUAN HỆ ÂM HOẶC NGHĨA</a:t>
            </a:r>
            <a:endParaRPr lang="en-US" sz="3000" dirty="0"/>
          </a:p>
        </p:txBody>
      </p:sp>
      <p:sp>
        <p:nvSpPr>
          <p:cNvPr id="3" name="Content Placeholder 2"/>
          <p:cNvSpPr>
            <a:spLocks noGrp="1"/>
          </p:cNvSpPr>
          <p:nvPr>
            <p:ph idx="1"/>
          </p:nvPr>
        </p:nvSpPr>
        <p:spPr>
          <a:xfrm>
            <a:off x="457200" y="1447800"/>
            <a:ext cx="8229600" cy="4525963"/>
          </a:xfrm>
        </p:spPr>
        <p:txBody>
          <a:bodyPr>
            <a:normAutofit/>
          </a:bodyPr>
          <a:lstStyle/>
          <a:p>
            <a:pPr>
              <a:buFont typeface="Wingdings" pitchFamily="2" charset="2"/>
              <a:buChar char="Ø"/>
            </a:pPr>
            <a:r>
              <a:rPr lang="en-US" dirty="0"/>
              <a:t> </a:t>
            </a:r>
            <a:r>
              <a:rPr lang="en-US" dirty="0" err="1">
                <a:solidFill>
                  <a:srgbClr val="7030A0"/>
                </a:solidFill>
              </a:rPr>
              <a:t>Cách</a:t>
            </a:r>
            <a:r>
              <a:rPr lang="en-US" dirty="0">
                <a:solidFill>
                  <a:srgbClr val="7030A0"/>
                </a:solidFill>
              </a:rPr>
              <a:t> </a:t>
            </a:r>
            <a:r>
              <a:rPr lang="en-US" dirty="0" err="1">
                <a:solidFill>
                  <a:srgbClr val="7030A0"/>
                </a:solidFill>
              </a:rPr>
              <a:t>thức</a:t>
            </a:r>
            <a:r>
              <a:rPr lang="en-US" dirty="0">
                <a:solidFill>
                  <a:srgbClr val="7030A0"/>
                </a:solidFill>
              </a:rPr>
              <a:t> </a:t>
            </a:r>
            <a:r>
              <a:rPr lang="en-US" dirty="0" err="1">
                <a:solidFill>
                  <a:srgbClr val="7030A0"/>
                </a:solidFill>
              </a:rPr>
              <a:t>tạo</a:t>
            </a:r>
            <a:r>
              <a:rPr lang="en-US" dirty="0">
                <a:solidFill>
                  <a:srgbClr val="7030A0"/>
                </a:solidFill>
              </a:rPr>
              <a:t> </a:t>
            </a:r>
            <a:r>
              <a:rPr lang="en-US" dirty="0" err="1">
                <a:solidFill>
                  <a:srgbClr val="7030A0"/>
                </a:solidFill>
              </a:rPr>
              <a:t>ra</a:t>
            </a:r>
            <a:r>
              <a:rPr lang="en-US" dirty="0">
                <a:solidFill>
                  <a:srgbClr val="7030A0"/>
                </a:solidFill>
              </a:rPr>
              <a:t> </a:t>
            </a:r>
            <a:r>
              <a:rPr lang="en-US" dirty="0" err="1">
                <a:solidFill>
                  <a:srgbClr val="7030A0"/>
                </a:solidFill>
              </a:rPr>
              <a:t>các</a:t>
            </a:r>
            <a:r>
              <a:rPr lang="en-US" dirty="0">
                <a:solidFill>
                  <a:srgbClr val="7030A0"/>
                </a:solidFill>
              </a:rPr>
              <a:t> </a:t>
            </a:r>
            <a:r>
              <a:rPr lang="en-US" dirty="0" err="1">
                <a:solidFill>
                  <a:srgbClr val="7030A0"/>
                </a:solidFill>
              </a:rPr>
              <a:t>đơn</a:t>
            </a:r>
            <a:r>
              <a:rPr lang="en-US" dirty="0">
                <a:solidFill>
                  <a:srgbClr val="7030A0"/>
                </a:solidFill>
              </a:rPr>
              <a:t> </a:t>
            </a:r>
            <a:r>
              <a:rPr lang="en-US" dirty="0" err="1">
                <a:solidFill>
                  <a:srgbClr val="7030A0"/>
                </a:solidFill>
              </a:rPr>
              <a:t>vị</a:t>
            </a:r>
            <a:r>
              <a:rPr lang="en-US" dirty="0">
                <a:solidFill>
                  <a:srgbClr val="7030A0"/>
                </a:solidFill>
              </a:rPr>
              <a:t> </a:t>
            </a:r>
            <a:r>
              <a:rPr lang="en-US" dirty="0" err="1">
                <a:solidFill>
                  <a:srgbClr val="7030A0"/>
                </a:solidFill>
              </a:rPr>
              <a:t>trái</a:t>
            </a:r>
            <a:r>
              <a:rPr lang="en-US" dirty="0">
                <a:solidFill>
                  <a:srgbClr val="7030A0"/>
                </a:solidFill>
              </a:rPr>
              <a:t> </a:t>
            </a:r>
            <a:r>
              <a:rPr lang="en-US" dirty="0" err="1">
                <a:solidFill>
                  <a:srgbClr val="7030A0"/>
                </a:solidFill>
              </a:rPr>
              <a:t>nghĩa</a:t>
            </a:r>
            <a:r>
              <a:rPr lang="en-US" dirty="0">
                <a:solidFill>
                  <a:srgbClr val="7030A0"/>
                </a:solidFill>
              </a:rPr>
              <a:t>?</a:t>
            </a:r>
          </a:p>
          <a:p>
            <a:pPr marL="0" indent="0">
              <a:buNone/>
            </a:pPr>
            <a:r>
              <a:rPr lang="en-US" dirty="0"/>
              <a:t>-</a:t>
            </a:r>
            <a:r>
              <a:rPr lang="nl-NL" dirty="0"/>
              <a:t> Tạo ra các đơn vị trái nghĩa bằng những từ khác nhau:</a:t>
            </a:r>
            <a:r>
              <a:rPr lang="en-US" dirty="0"/>
              <a:t> </a:t>
            </a:r>
            <a:r>
              <a:rPr lang="nl-NL" i="1" dirty="0"/>
              <a:t>đẹp/xấu, buồn/vui, hiền/dữ</a:t>
            </a:r>
            <a:endParaRPr lang="en-US" dirty="0"/>
          </a:p>
          <a:p>
            <a:pPr marL="0" indent="0">
              <a:buNone/>
            </a:pPr>
            <a:r>
              <a:rPr lang="en-US" dirty="0"/>
              <a:t>- </a:t>
            </a:r>
            <a:r>
              <a:rPr lang="nl-NL" dirty="0"/>
              <a:t>Tạo ra các từ ghép trái nghĩa bằng các thành tố trái nghĩa:</a:t>
            </a:r>
            <a:r>
              <a:rPr lang="en-US" dirty="0"/>
              <a:t> </a:t>
            </a:r>
            <a:r>
              <a:rPr lang="nl-NL" dirty="0"/>
              <a:t>v</a:t>
            </a:r>
            <a:r>
              <a:rPr lang="nl-NL" i="1" dirty="0"/>
              <a:t>ô lý/có lý, hữu tình/vô tình</a:t>
            </a:r>
            <a:endParaRPr lang="en-US" dirty="0"/>
          </a:p>
          <a:p>
            <a:pPr marL="0" indent="0">
              <a:buNone/>
            </a:pPr>
            <a:r>
              <a:rPr lang="nl-NL" dirty="0"/>
              <a:t>- Tạo ra các từ láy trái nghĩa từ những từ đơn vốn trái nghĩa:  </a:t>
            </a:r>
            <a:r>
              <a:rPr lang="nl-NL" i="1" dirty="0"/>
              <a:t>bận, bận bịu/rãnh, rãnh rang</a:t>
            </a:r>
            <a:endParaRPr lang="en-US" dirty="0"/>
          </a:p>
          <a:p>
            <a:pPr marL="0" indent="0">
              <a:buNone/>
            </a:pPr>
            <a:endParaRPr lang="en-US" dirty="0"/>
          </a:p>
        </p:txBody>
      </p:sp>
    </p:spTree>
    <p:extLst>
      <p:ext uri="{BB962C8B-B14F-4D97-AF65-F5344CB8AC3E}">
        <p14:creationId xmlns:p14="http://schemas.microsoft.com/office/powerpoint/2010/main" val="5750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1. Ngữ âm và ngữ âm học</a:t>
            </a:r>
            <a:endParaRPr lang="en-US" sz="3300" dirty="0"/>
          </a:p>
        </p:txBody>
      </p:sp>
      <p:sp>
        <p:nvSpPr>
          <p:cNvPr id="3" name="Content Placeholder 2"/>
          <p:cNvSpPr>
            <a:spLocks noGrp="1"/>
          </p:cNvSpPr>
          <p:nvPr>
            <p:ph idx="1"/>
          </p:nvPr>
        </p:nvSpPr>
        <p:spPr/>
        <p:txBody>
          <a:bodyPr>
            <a:normAutofit/>
          </a:bodyPr>
          <a:lstStyle/>
          <a:p>
            <a:pPr>
              <a:buFont typeface="Wingdings" pitchFamily="2" charset="2"/>
              <a:buChar char="q"/>
            </a:pPr>
            <a:r>
              <a:rPr lang="nl-NL" sz="3000" i="1" dirty="0"/>
              <a:t> Cơ sở vật lý học (âm học)</a:t>
            </a:r>
          </a:p>
          <a:p>
            <a:pPr marL="0" indent="0">
              <a:buNone/>
            </a:pPr>
            <a:r>
              <a:rPr lang="nl-NL" i="1" dirty="0">
                <a:solidFill>
                  <a:srgbClr val="FF0000"/>
                </a:solidFill>
              </a:rPr>
              <a:t>H?</a:t>
            </a:r>
            <a:r>
              <a:rPr lang="nl-NL" i="1" dirty="0"/>
              <a:t> </a:t>
            </a:r>
            <a:r>
              <a:rPr lang="nl-NL" i="1" dirty="0">
                <a:solidFill>
                  <a:srgbClr val="FF0000"/>
                </a:solidFill>
              </a:rPr>
              <a:t>Ngữ âm có những thuộc tính vật lí nào? Lấy ví dụ minh họa cho mỗi biểu hiện thuộc tính đó</a:t>
            </a:r>
            <a:r>
              <a:rPr lang="nl-NL" i="1" dirty="0"/>
              <a:t>.</a:t>
            </a:r>
            <a:endParaRPr lang="en-US" dirty="0"/>
          </a:p>
          <a:p>
            <a:r>
              <a:rPr lang="nl-NL" sz="3000" dirty="0"/>
              <a:t> Độ cao</a:t>
            </a:r>
          </a:p>
          <a:p>
            <a:r>
              <a:rPr lang="nl-NL" sz="3000" dirty="0"/>
              <a:t> Độ mạnh </a:t>
            </a:r>
          </a:p>
          <a:p>
            <a:r>
              <a:rPr lang="nl-NL" sz="3000" dirty="0"/>
              <a:t> Độ dài</a:t>
            </a:r>
          </a:p>
          <a:p>
            <a:r>
              <a:rPr lang="nl-NL" sz="3000" dirty="0"/>
              <a:t> Âm sắc</a:t>
            </a:r>
            <a:endParaRPr lang="en-US" sz="3000" dirty="0"/>
          </a:p>
        </p:txBody>
      </p:sp>
    </p:spTree>
    <p:extLst>
      <p:ext uri="{BB962C8B-B14F-4D97-AF65-F5344CB8AC3E}">
        <p14:creationId xmlns:p14="http://schemas.microsoft.com/office/powerpoint/2010/main" val="130403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err="1">
                <a:solidFill>
                  <a:srgbClr val="C00000"/>
                </a:solidFill>
              </a:rPr>
              <a:t>Bài</a:t>
            </a:r>
            <a:r>
              <a:rPr lang="en-US" sz="3000" b="1" dirty="0">
                <a:solidFill>
                  <a:srgbClr val="C00000"/>
                </a:solidFill>
              </a:rPr>
              <a:t> </a:t>
            </a:r>
            <a:r>
              <a:rPr lang="en-US" sz="3000" b="1" dirty="0" err="1">
                <a:solidFill>
                  <a:srgbClr val="C00000"/>
                </a:solidFill>
              </a:rPr>
              <a:t>tập</a:t>
            </a:r>
            <a:r>
              <a:rPr lang="en-US" sz="3000" b="1" dirty="0">
                <a:solidFill>
                  <a:srgbClr val="C00000"/>
                </a:solidFill>
              </a:rPr>
              <a:t> ở </a:t>
            </a:r>
            <a:r>
              <a:rPr lang="en-US" sz="3000" b="1" dirty="0" err="1">
                <a:solidFill>
                  <a:srgbClr val="C00000"/>
                </a:solidFill>
              </a:rPr>
              <a:t>lớp</a:t>
            </a:r>
            <a:endParaRPr lang="en-US" sz="3000" b="1" dirty="0">
              <a:solidFill>
                <a:srgbClr val="C00000"/>
              </a:solidFill>
            </a:endParaRPr>
          </a:p>
        </p:txBody>
      </p:sp>
      <p:sp>
        <p:nvSpPr>
          <p:cNvPr id="3" name="Content Placeholder 2"/>
          <p:cNvSpPr>
            <a:spLocks noGrp="1"/>
          </p:cNvSpPr>
          <p:nvPr>
            <p:ph idx="1"/>
          </p:nvPr>
        </p:nvSpPr>
        <p:spPr>
          <a:xfrm>
            <a:off x="457200" y="1371600"/>
            <a:ext cx="8229600" cy="4525963"/>
          </a:xfrm>
        </p:spPr>
        <p:txBody>
          <a:bodyPr/>
          <a:lstStyle/>
          <a:p>
            <a:pPr marL="514350" indent="-514350">
              <a:buAutoNum type="arabicPeriod"/>
            </a:pPr>
            <a:r>
              <a:rPr lang="en-US" sz="2400" dirty="0" err="1"/>
              <a:t>Phân</a:t>
            </a:r>
            <a:r>
              <a:rPr lang="en-US" sz="2400" dirty="0"/>
              <a:t> </a:t>
            </a:r>
            <a:r>
              <a:rPr lang="en-US" sz="2400" dirty="0" err="1"/>
              <a:t>tích</a:t>
            </a:r>
            <a:r>
              <a:rPr lang="en-US" sz="2400" dirty="0"/>
              <a:t> </a:t>
            </a:r>
            <a:r>
              <a:rPr lang="en-US" sz="2400" dirty="0" err="1"/>
              <a:t>cơ</a:t>
            </a:r>
            <a:r>
              <a:rPr lang="en-US" sz="2400" dirty="0"/>
              <a:t> </a:t>
            </a:r>
            <a:r>
              <a:rPr lang="en-US" sz="2400" dirty="0" err="1"/>
              <a:t>sở</a:t>
            </a:r>
            <a:r>
              <a:rPr lang="en-US" sz="2400" dirty="0"/>
              <a:t> </a:t>
            </a:r>
            <a:r>
              <a:rPr lang="en-US" sz="2400" dirty="0" err="1"/>
              <a:t>ngôn</a:t>
            </a:r>
            <a:r>
              <a:rPr lang="en-US" sz="2400" dirty="0"/>
              <a:t> </a:t>
            </a:r>
            <a:r>
              <a:rPr lang="en-US" sz="2400" dirty="0" err="1"/>
              <a:t>ngữ</a:t>
            </a:r>
            <a:r>
              <a:rPr lang="en-US" sz="2400" dirty="0"/>
              <a:t> </a:t>
            </a:r>
            <a:r>
              <a:rPr lang="en-US" sz="2400" dirty="0" err="1"/>
              <a:t>học</a:t>
            </a:r>
            <a:r>
              <a:rPr lang="en-US" sz="2400" dirty="0"/>
              <a:t> </a:t>
            </a:r>
            <a:r>
              <a:rPr lang="en-US" sz="2400" dirty="0" err="1"/>
              <a:t>trong</a:t>
            </a:r>
            <a:r>
              <a:rPr lang="en-US" sz="2400" dirty="0"/>
              <a:t> </a:t>
            </a:r>
            <a:r>
              <a:rPr lang="en-US" sz="2400" dirty="0" err="1"/>
              <a:t>câu</a:t>
            </a:r>
            <a:r>
              <a:rPr lang="en-US" sz="2400" dirty="0"/>
              <a:t> </a:t>
            </a:r>
            <a:r>
              <a:rPr lang="en-US" sz="2400" dirty="0" err="1"/>
              <a:t>đố</a:t>
            </a:r>
            <a:r>
              <a:rPr lang="en-US" sz="2400" dirty="0"/>
              <a:t> </a:t>
            </a:r>
            <a:r>
              <a:rPr lang="en-US" sz="2400" dirty="0" err="1"/>
              <a:t>sau</a:t>
            </a:r>
            <a:r>
              <a:rPr lang="en-US" sz="2400" dirty="0"/>
              <a:t>:</a:t>
            </a:r>
          </a:p>
          <a:p>
            <a:pPr marL="0" indent="0" algn="ctr">
              <a:buNone/>
            </a:pPr>
            <a:r>
              <a:rPr lang="en-US" sz="2400" i="1" dirty="0" err="1"/>
              <a:t>Ngả</a:t>
            </a:r>
            <a:r>
              <a:rPr lang="en-US" sz="2400" i="1" dirty="0"/>
              <a:t> </a:t>
            </a:r>
            <a:r>
              <a:rPr lang="en-US" sz="2400" i="1" dirty="0" err="1"/>
              <a:t>lưng</a:t>
            </a:r>
            <a:r>
              <a:rPr lang="en-US" sz="2400" i="1" dirty="0"/>
              <a:t> </a:t>
            </a:r>
            <a:r>
              <a:rPr lang="en-US" sz="2400" i="1" dirty="0" err="1"/>
              <a:t>cho</a:t>
            </a:r>
            <a:r>
              <a:rPr lang="en-US" sz="2400" i="1" dirty="0"/>
              <a:t> </a:t>
            </a:r>
            <a:r>
              <a:rPr lang="en-US" sz="2400" i="1" dirty="0" err="1"/>
              <a:t>thế</a:t>
            </a:r>
            <a:r>
              <a:rPr lang="en-US" sz="2400" i="1" dirty="0"/>
              <a:t> </a:t>
            </a:r>
            <a:r>
              <a:rPr lang="en-US" sz="2400" i="1" dirty="0" err="1"/>
              <a:t>gian</a:t>
            </a:r>
            <a:r>
              <a:rPr lang="en-US" sz="2400" i="1" dirty="0"/>
              <a:t> </a:t>
            </a:r>
            <a:r>
              <a:rPr lang="en-US" sz="2400" i="1" dirty="0" err="1"/>
              <a:t>ngồi</a:t>
            </a:r>
            <a:endParaRPr lang="en-US" sz="2400" i="1" dirty="0"/>
          </a:p>
          <a:p>
            <a:pPr marL="0" indent="0" algn="ctr">
              <a:buNone/>
            </a:pPr>
            <a:r>
              <a:rPr lang="en-US" sz="2400" i="1" dirty="0" err="1"/>
              <a:t>Rời</a:t>
            </a:r>
            <a:r>
              <a:rPr lang="en-US" sz="2400" i="1" dirty="0"/>
              <a:t> </a:t>
            </a:r>
            <a:r>
              <a:rPr lang="en-US" sz="2400" i="1" dirty="0" err="1"/>
              <a:t>ra</a:t>
            </a:r>
            <a:r>
              <a:rPr lang="en-US" sz="2400" i="1" dirty="0"/>
              <a:t> </a:t>
            </a:r>
            <a:r>
              <a:rPr lang="en-US" sz="2400" i="1" dirty="0" err="1"/>
              <a:t>mang</a:t>
            </a:r>
            <a:r>
              <a:rPr lang="en-US" sz="2400" i="1" dirty="0"/>
              <a:t> </a:t>
            </a:r>
            <a:r>
              <a:rPr lang="en-US" sz="2400" i="1" dirty="0" err="1"/>
              <a:t>tiếng</a:t>
            </a:r>
            <a:r>
              <a:rPr lang="en-US" sz="2400" i="1" dirty="0"/>
              <a:t> </a:t>
            </a:r>
            <a:r>
              <a:rPr lang="en-US" sz="2400" i="1" dirty="0" err="1"/>
              <a:t>là</a:t>
            </a:r>
            <a:r>
              <a:rPr lang="en-US" sz="2400" i="1" dirty="0"/>
              <a:t> </a:t>
            </a:r>
            <a:r>
              <a:rPr lang="en-US" sz="2400" i="1" dirty="0" err="1"/>
              <a:t>người</a:t>
            </a:r>
            <a:r>
              <a:rPr lang="en-US" sz="2400" i="1" dirty="0"/>
              <a:t> </a:t>
            </a:r>
            <a:r>
              <a:rPr lang="en-US" sz="2400" i="1" dirty="0" err="1"/>
              <a:t>bất</a:t>
            </a:r>
            <a:r>
              <a:rPr lang="en-US" sz="2400" i="1" dirty="0"/>
              <a:t> </a:t>
            </a:r>
            <a:r>
              <a:rPr lang="en-US" sz="2400" i="1" dirty="0" err="1"/>
              <a:t>trung</a:t>
            </a:r>
            <a:endParaRPr lang="en-US" sz="2400" i="1" dirty="0"/>
          </a:p>
          <a:p>
            <a:pPr marL="0" indent="0">
              <a:buNone/>
            </a:pPr>
            <a:r>
              <a:rPr lang="en-US" sz="2400" dirty="0"/>
              <a:t>2. </a:t>
            </a:r>
            <a:r>
              <a:rPr lang="en-US" sz="2400" dirty="0" err="1"/>
              <a:t>Phân</a:t>
            </a:r>
            <a:r>
              <a:rPr lang="en-US" sz="2400" dirty="0"/>
              <a:t> </a:t>
            </a:r>
            <a:r>
              <a:rPr lang="en-US" sz="2400" dirty="0" err="1"/>
              <a:t>tích</a:t>
            </a:r>
            <a:r>
              <a:rPr lang="en-US" sz="2400" dirty="0"/>
              <a:t> </a:t>
            </a:r>
            <a:r>
              <a:rPr lang="en-US" sz="2400" dirty="0" err="1"/>
              <a:t>cách</a:t>
            </a:r>
            <a:r>
              <a:rPr lang="en-US" sz="2400" dirty="0"/>
              <a:t> </a:t>
            </a:r>
            <a:r>
              <a:rPr lang="en-US" sz="2400" dirty="0" err="1"/>
              <a:t>dùng</a:t>
            </a:r>
            <a:r>
              <a:rPr lang="en-US" sz="2400" dirty="0"/>
              <a:t> </a:t>
            </a:r>
            <a:r>
              <a:rPr lang="en-US" sz="2400" dirty="0" err="1"/>
              <a:t>từ</a:t>
            </a:r>
            <a:r>
              <a:rPr lang="en-US" sz="2400" dirty="0"/>
              <a:t> </a:t>
            </a:r>
            <a:r>
              <a:rPr lang="en-US" sz="2400" dirty="0" err="1"/>
              <a:t>trong</a:t>
            </a:r>
            <a:r>
              <a:rPr lang="en-US" sz="2400" dirty="0"/>
              <a:t>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sau</a:t>
            </a:r>
            <a:r>
              <a:rPr lang="en-US" sz="2400" dirty="0"/>
              <a:t>:</a:t>
            </a:r>
          </a:p>
          <a:p>
            <a:pPr marL="0" indent="0">
              <a:buNone/>
            </a:pPr>
            <a:r>
              <a:rPr lang="en-US" sz="2400" dirty="0"/>
              <a:t>a.     		</a:t>
            </a:r>
            <a:r>
              <a:rPr lang="en-US" sz="2400" i="1" dirty="0"/>
              <a:t>Ai </a:t>
            </a:r>
            <a:r>
              <a:rPr lang="en-US" sz="2400" i="1" dirty="0" err="1"/>
              <a:t>biết</a:t>
            </a:r>
            <a:r>
              <a:rPr lang="en-US" sz="2400" i="1" dirty="0"/>
              <a:t> </a:t>
            </a:r>
            <a:r>
              <a:rPr lang="en-US" sz="2400" i="1" dirty="0" err="1"/>
              <a:t>sông</a:t>
            </a:r>
            <a:r>
              <a:rPr lang="en-US" sz="2400" i="1" dirty="0"/>
              <a:t> Lam </a:t>
            </a:r>
            <a:r>
              <a:rPr lang="en-US" sz="2400" i="1" dirty="0" err="1"/>
              <a:t>răng</a:t>
            </a:r>
            <a:r>
              <a:rPr lang="en-US" sz="2400" i="1" dirty="0"/>
              <a:t> </a:t>
            </a:r>
            <a:r>
              <a:rPr lang="en-US" sz="2400" i="1" dirty="0" err="1"/>
              <a:t>là</a:t>
            </a:r>
            <a:r>
              <a:rPr lang="en-US" sz="2400" i="1" dirty="0"/>
              <a:t> </a:t>
            </a:r>
            <a:r>
              <a:rPr lang="en-US" sz="2400" i="1" dirty="0" err="1"/>
              <a:t>trong</a:t>
            </a:r>
            <a:r>
              <a:rPr lang="en-US" sz="2400" i="1" dirty="0"/>
              <a:t> </a:t>
            </a:r>
            <a:r>
              <a:rPr lang="en-US" sz="2400" i="1" dirty="0" err="1"/>
              <a:t>là</a:t>
            </a:r>
            <a:r>
              <a:rPr lang="en-US" sz="2400" i="1" dirty="0"/>
              <a:t> </a:t>
            </a:r>
            <a:r>
              <a:rPr lang="en-US" sz="2400" i="1" dirty="0" err="1"/>
              <a:t>đục</a:t>
            </a:r>
            <a:endParaRPr lang="en-US" sz="2400" i="1" dirty="0"/>
          </a:p>
          <a:p>
            <a:pPr marL="0" indent="0">
              <a:buNone/>
            </a:pPr>
            <a:r>
              <a:rPr lang="en-US" sz="2400" i="1" dirty="0"/>
              <a:t>		</a:t>
            </a:r>
            <a:r>
              <a:rPr lang="en-US" sz="2400" i="1" dirty="0" err="1"/>
              <a:t>Thì</a:t>
            </a:r>
            <a:r>
              <a:rPr lang="en-US" sz="2400" i="1" dirty="0"/>
              <a:t> </a:t>
            </a:r>
            <a:r>
              <a:rPr lang="en-US" sz="2400" i="1" dirty="0" err="1"/>
              <a:t>biết</a:t>
            </a:r>
            <a:r>
              <a:rPr lang="en-US" sz="2400" i="1" dirty="0"/>
              <a:t> </a:t>
            </a:r>
            <a:r>
              <a:rPr lang="en-US" sz="2400" i="1" dirty="0" err="1"/>
              <a:t>cuộc</a:t>
            </a:r>
            <a:r>
              <a:rPr lang="en-US" sz="2400" i="1" dirty="0"/>
              <a:t> </a:t>
            </a:r>
            <a:r>
              <a:rPr lang="en-US" sz="2400" i="1" dirty="0" err="1"/>
              <a:t>đời</a:t>
            </a:r>
            <a:r>
              <a:rPr lang="en-US" sz="2400" i="1" dirty="0"/>
              <a:t> </a:t>
            </a:r>
            <a:r>
              <a:rPr lang="en-US" sz="2400" i="1" dirty="0" err="1"/>
              <a:t>răng</a:t>
            </a:r>
            <a:r>
              <a:rPr lang="en-US" sz="2400" i="1" dirty="0"/>
              <a:t> </a:t>
            </a:r>
            <a:r>
              <a:rPr lang="en-US" sz="2400" i="1" dirty="0" err="1"/>
              <a:t>là</a:t>
            </a:r>
            <a:r>
              <a:rPr lang="en-US" sz="2400" i="1" dirty="0"/>
              <a:t> </a:t>
            </a:r>
            <a:r>
              <a:rPr lang="en-US" sz="2400" i="1" dirty="0" err="1"/>
              <a:t>nhục</a:t>
            </a:r>
            <a:r>
              <a:rPr lang="en-US" sz="2400" i="1" dirty="0"/>
              <a:t> </a:t>
            </a:r>
            <a:r>
              <a:rPr lang="en-US" sz="2400" i="1" dirty="0" err="1"/>
              <a:t>là</a:t>
            </a:r>
            <a:r>
              <a:rPr lang="en-US" sz="2400" i="1" dirty="0"/>
              <a:t> </a:t>
            </a:r>
            <a:r>
              <a:rPr lang="en-US" sz="2400" i="1" dirty="0" err="1"/>
              <a:t>vinh</a:t>
            </a:r>
            <a:endParaRPr lang="en-US" sz="2400" i="1" dirty="0"/>
          </a:p>
          <a:p>
            <a:pPr marL="0" indent="0">
              <a:buNone/>
            </a:pPr>
            <a:r>
              <a:rPr lang="en-US" sz="2400" dirty="0"/>
              <a:t>b. </a:t>
            </a:r>
            <a:r>
              <a:rPr lang="en-US" sz="2400" i="1" dirty="0" err="1"/>
              <a:t>Vui</a:t>
            </a:r>
            <a:r>
              <a:rPr lang="en-US" sz="2400" i="1" dirty="0"/>
              <a:t> </a:t>
            </a:r>
            <a:r>
              <a:rPr lang="en-US" sz="2400" i="1" dirty="0" err="1"/>
              <a:t>miền</a:t>
            </a:r>
            <a:r>
              <a:rPr lang="en-US" sz="2400" i="1" dirty="0"/>
              <a:t> </a:t>
            </a:r>
            <a:r>
              <a:rPr lang="en-US" sz="2400" i="1" dirty="0" err="1"/>
              <a:t>Bắc</a:t>
            </a:r>
            <a:r>
              <a:rPr lang="en-US" sz="2400" i="1" dirty="0"/>
              <a:t> </a:t>
            </a:r>
            <a:r>
              <a:rPr lang="en-US" sz="2400" i="1" dirty="0" err="1"/>
              <a:t>nhưng</a:t>
            </a:r>
            <a:r>
              <a:rPr lang="en-US" sz="2400" i="1" dirty="0"/>
              <a:t> </a:t>
            </a:r>
            <a:r>
              <a:rPr lang="en-US" sz="2400" i="1" dirty="0" err="1"/>
              <a:t>vẫn</a:t>
            </a:r>
            <a:r>
              <a:rPr lang="en-US" sz="2400" i="1" dirty="0"/>
              <a:t> </a:t>
            </a:r>
            <a:r>
              <a:rPr lang="en-US" sz="2400" i="1" dirty="0" err="1"/>
              <a:t>không</a:t>
            </a:r>
            <a:r>
              <a:rPr lang="en-US" sz="2400" i="1" dirty="0"/>
              <a:t> </a:t>
            </a:r>
            <a:r>
              <a:rPr lang="en-US" sz="2400" i="1" dirty="0" err="1"/>
              <a:t>lúc</a:t>
            </a:r>
            <a:r>
              <a:rPr lang="en-US" sz="2400" i="1" dirty="0"/>
              <a:t> </a:t>
            </a:r>
            <a:r>
              <a:rPr lang="en-US" sz="2400" i="1" dirty="0" err="1"/>
              <a:t>nào</a:t>
            </a:r>
            <a:r>
              <a:rPr lang="en-US" sz="2400" i="1" dirty="0"/>
              <a:t> </a:t>
            </a:r>
            <a:r>
              <a:rPr lang="en-US" sz="2400" i="1" dirty="0" err="1"/>
              <a:t>nguôi</a:t>
            </a:r>
            <a:r>
              <a:rPr lang="en-US" sz="2400" i="1" dirty="0"/>
              <a:t> </a:t>
            </a:r>
            <a:r>
              <a:rPr lang="en-US" sz="2400" i="1" dirty="0" err="1"/>
              <a:t>nhớ</a:t>
            </a:r>
            <a:r>
              <a:rPr lang="en-US" sz="2400" i="1" dirty="0"/>
              <a:t> </a:t>
            </a:r>
            <a:r>
              <a:rPr lang="en-US" sz="2400" i="1" dirty="0" err="1"/>
              <a:t>đến</a:t>
            </a:r>
            <a:r>
              <a:rPr lang="en-US" sz="2400" i="1" dirty="0"/>
              <a:t> </a:t>
            </a:r>
            <a:r>
              <a:rPr lang="en-US" sz="2400" i="1" dirty="0" err="1"/>
              <a:t>miền</a:t>
            </a:r>
            <a:r>
              <a:rPr lang="en-US" sz="2400" i="1" dirty="0"/>
              <a:t> Nam, </a:t>
            </a:r>
            <a:r>
              <a:rPr lang="en-US" sz="2400" i="1" dirty="0" err="1"/>
              <a:t>không</a:t>
            </a:r>
            <a:r>
              <a:rPr lang="en-US" sz="2400" i="1" dirty="0"/>
              <a:t> </a:t>
            </a:r>
            <a:r>
              <a:rPr lang="en-US" sz="2400" i="1" dirty="0" err="1"/>
              <a:t>đau</a:t>
            </a:r>
            <a:r>
              <a:rPr lang="en-US" sz="2400" i="1" dirty="0"/>
              <a:t> </a:t>
            </a:r>
            <a:r>
              <a:rPr lang="en-US" sz="2400" i="1" dirty="0" err="1"/>
              <a:t>xót</a:t>
            </a:r>
            <a:r>
              <a:rPr lang="en-US" sz="2400" i="1" dirty="0"/>
              <a:t> </a:t>
            </a:r>
            <a:r>
              <a:rPr lang="en-US" sz="2400" i="1" dirty="0" err="1"/>
              <a:t>vì</a:t>
            </a:r>
            <a:r>
              <a:rPr lang="en-US" sz="2400" i="1" dirty="0"/>
              <a:t> </a:t>
            </a:r>
            <a:r>
              <a:rPr lang="en-US" sz="2400" i="1" dirty="0" err="1"/>
              <a:t>một</a:t>
            </a:r>
            <a:r>
              <a:rPr lang="en-US" sz="2400" i="1" dirty="0"/>
              <a:t> </a:t>
            </a:r>
            <a:r>
              <a:rPr lang="en-US" sz="2400" i="1" dirty="0" err="1"/>
              <a:t>nửa</a:t>
            </a:r>
            <a:r>
              <a:rPr lang="en-US" sz="2400" i="1" dirty="0"/>
              <a:t> </a:t>
            </a:r>
            <a:r>
              <a:rPr lang="en-US" sz="2400" i="1" dirty="0" err="1"/>
              <a:t>cơ</a:t>
            </a:r>
            <a:r>
              <a:rPr lang="en-US" sz="2400" i="1" dirty="0"/>
              <a:t> </a:t>
            </a:r>
            <a:r>
              <a:rPr lang="en-US" sz="2400" i="1" dirty="0" err="1"/>
              <a:t>thể</a:t>
            </a:r>
            <a:r>
              <a:rPr lang="en-US" sz="2400" i="1" dirty="0"/>
              <a:t> </a:t>
            </a:r>
            <a:r>
              <a:rPr lang="en-US" sz="2400" i="1" dirty="0" err="1"/>
              <a:t>của</a:t>
            </a:r>
            <a:r>
              <a:rPr lang="en-US" sz="2400" i="1" dirty="0"/>
              <a:t> </a:t>
            </a:r>
            <a:r>
              <a:rPr lang="en-US" sz="2400" i="1" dirty="0" err="1"/>
              <a:t>chúng</a:t>
            </a:r>
            <a:r>
              <a:rPr lang="en-US" sz="2400" i="1" dirty="0"/>
              <a:t> ta </a:t>
            </a:r>
            <a:r>
              <a:rPr lang="en-US" sz="2400" i="1" dirty="0" err="1"/>
              <a:t>đang</a:t>
            </a:r>
            <a:r>
              <a:rPr lang="en-US" sz="2400" i="1" dirty="0"/>
              <a:t> </a:t>
            </a:r>
            <a:r>
              <a:rPr lang="en-US" sz="2400" i="1" dirty="0" err="1"/>
              <a:t>chảy</a:t>
            </a:r>
            <a:r>
              <a:rPr lang="en-US" sz="2400" i="1" dirty="0"/>
              <a:t> </a:t>
            </a:r>
            <a:r>
              <a:rPr lang="en-US" sz="2400" i="1" dirty="0" err="1"/>
              <a:t>máu</a:t>
            </a:r>
            <a:r>
              <a:rPr lang="en-US" sz="2400" i="1" dirty="0"/>
              <a:t>.</a:t>
            </a:r>
          </a:p>
          <a:p>
            <a:pPr marL="0" indent="0">
              <a:buNone/>
            </a:pPr>
            <a:endParaRPr lang="en-US" sz="2400" dirty="0"/>
          </a:p>
        </p:txBody>
      </p:sp>
    </p:spTree>
    <p:extLst>
      <p:ext uri="{BB962C8B-B14F-4D97-AF65-F5344CB8AC3E}">
        <p14:creationId xmlns:p14="http://schemas.microsoft.com/office/powerpoint/2010/main" val="4025693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Bài</a:t>
            </a:r>
            <a:r>
              <a:rPr lang="en-US" sz="3000" b="1" dirty="0">
                <a:solidFill>
                  <a:srgbClr val="C00000"/>
                </a:solidFill>
              </a:rPr>
              <a:t> </a:t>
            </a:r>
            <a:r>
              <a:rPr lang="en-US" sz="3000" b="1" dirty="0" err="1">
                <a:solidFill>
                  <a:srgbClr val="C00000"/>
                </a:solidFill>
              </a:rPr>
              <a:t>tập</a:t>
            </a:r>
            <a:r>
              <a:rPr lang="en-US" sz="3000" b="1" dirty="0">
                <a:solidFill>
                  <a:srgbClr val="C00000"/>
                </a:solidFill>
              </a:rPr>
              <a:t> ở </a:t>
            </a:r>
            <a:r>
              <a:rPr lang="en-US" sz="3000" b="1" dirty="0" err="1">
                <a:solidFill>
                  <a:srgbClr val="C00000"/>
                </a:solidFill>
              </a:rPr>
              <a:t>lớp</a:t>
            </a:r>
            <a:endParaRPr lang="en-US" sz="3000"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3. </a:t>
            </a:r>
            <a:r>
              <a:rPr lang="en-US" dirty="0" err="1"/>
              <a:t>Xác</a:t>
            </a:r>
            <a:r>
              <a:rPr lang="en-US" dirty="0"/>
              <a:t> </a:t>
            </a:r>
            <a:r>
              <a:rPr lang="en-US" dirty="0" err="1"/>
              <a:t>lập</a:t>
            </a:r>
            <a:r>
              <a:rPr lang="en-US" dirty="0"/>
              <a:t> </a:t>
            </a:r>
            <a:r>
              <a:rPr lang="en-US" dirty="0" err="1"/>
              <a:t>các</a:t>
            </a:r>
            <a:r>
              <a:rPr lang="en-US" dirty="0"/>
              <a:t> </a:t>
            </a:r>
            <a:r>
              <a:rPr lang="en-US" dirty="0" err="1"/>
              <a:t>từ</a:t>
            </a:r>
            <a:r>
              <a:rPr lang="en-US" dirty="0"/>
              <a:t> </a:t>
            </a:r>
            <a:r>
              <a:rPr lang="en-US" dirty="0" err="1"/>
              <a:t>đồng</a:t>
            </a:r>
            <a:r>
              <a:rPr lang="en-US" dirty="0"/>
              <a:t> </a:t>
            </a:r>
            <a:r>
              <a:rPr lang="en-US" dirty="0" err="1"/>
              <a:t>nghĩa</a:t>
            </a:r>
            <a:r>
              <a:rPr lang="en-US" dirty="0"/>
              <a:t> </a:t>
            </a:r>
            <a:r>
              <a:rPr lang="en-US" dirty="0" err="1"/>
              <a:t>với</a:t>
            </a:r>
            <a:r>
              <a:rPr lang="en-US" dirty="0"/>
              <a:t> </a:t>
            </a:r>
            <a:r>
              <a:rPr lang="en-US" dirty="0" err="1"/>
              <a:t>các</a:t>
            </a:r>
            <a:r>
              <a:rPr lang="en-US" dirty="0"/>
              <a:t> </a:t>
            </a:r>
            <a:r>
              <a:rPr lang="en-US" dirty="0" err="1"/>
              <a:t>từ</a:t>
            </a:r>
            <a:r>
              <a:rPr lang="en-US" dirty="0"/>
              <a:t> </a:t>
            </a:r>
            <a:r>
              <a:rPr lang="en-US" dirty="0" err="1"/>
              <a:t>sau</a:t>
            </a:r>
            <a:r>
              <a:rPr lang="en-US" dirty="0"/>
              <a:t>:</a:t>
            </a:r>
          </a:p>
          <a:p>
            <a:pPr marL="514350" indent="-514350">
              <a:buAutoNum type="alphaLcPeriod"/>
            </a:pPr>
            <a:r>
              <a:rPr lang="en-US" dirty="0" err="1"/>
              <a:t>Ngay</a:t>
            </a:r>
            <a:r>
              <a:rPr lang="en-US" dirty="0"/>
              <a:t> 				b. </a:t>
            </a:r>
            <a:r>
              <a:rPr lang="en-US" dirty="0" err="1"/>
              <a:t>gian</a:t>
            </a:r>
            <a:endParaRPr lang="en-US" dirty="0"/>
          </a:p>
          <a:p>
            <a:pPr marL="0" indent="0">
              <a:buNone/>
            </a:pPr>
            <a:r>
              <a:rPr lang="en-US" dirty="0"/>
              <a:t>4. </a:t>
            </a:r>
            <a:r>
              <a:rPr lang="en-US" dirty="0" err="1"/>
              <a:t>Tìm</a:t>
            </a:r>
            <a:r>
              <a:rPr lang="en-US" dirty="0"/>
              <a:t> </a:t>
            </a:r>
            <a:r>
              <a:rPr lang="en-US" dirty="0" err="1"/>
              <a:t>từ</a:t>
            </a:r>
            <a:r>
              <a:rPr lang="en-US" dirty="0"/>
              <a:t> </a:t>
            </a:r>
            <a:r>
              <a:rPr lang="en-US" dirty="0" err="1"/>
              <a:t>trái</a:t>
            </a:r>
            <a:r>
              <a:rPr lang="en-US" dirty="0"/>
              <a:t> </a:t>
            </a:r>
            <a:r>
              <a:rPr lang="en-US" dirty="0" err="1"/>
              <a:t>nghĩa</a:t>
            </a:r>
            <a:r>
              <a:rPr lang="en-US" dirty="0"/>
              <a:t> </a:t>
            </a:r>
            <a:r>
              <a:rPr lang="en-US" dirty="0" err="1"/>
              <a:t>với</a:t>
            </a:r>
            <a:r>
              <a:rPr lang="en-US" dirty="0"/>
              <a:t> </a:t>
            </a:r>
            <a:r>
              <a:rPr lang="en-US" dirty="0" err="1"/>
              <a:t>các</a:t>
            </a:r>
            <a:r>
              <a:rPr lang="en-US" dirty="0"/>
              <a:t> </a:t>
            </a:r>
            <a:r>
              <a:rPr lang="en-US" dirty="0" err="1"/>
              <a:t>từ</a:t>
            </a:r>
            <a:r>
              <a:rPr lang="en-US" dirty="0"/>
              <a:t> </a:t>
            </a:r>
            <a:r>
              <a:rPr lang="en-US" dirty="0" err="1"/>
              <a:t>sau</a:t>
            </a:r>
            <a:r>
              <a:rPr lang="en-US" dirty="0"/>
              <a:t>:</a:t>
            </a:r>
          </a:p>
          <a:p>
            <a:pPr marL="0" indent="0">
              <a:buNone/>
            </a:pPr>
            <a:r>
              <a:rPr lang="en-US" dirty="0" err="1"/>
              <a:t>Tất</a:t>
            </a:r>
            <a:r>
              <a:rPr lang="en-US" dirty="0"/>
              <a:t> </a:t>
            </a:r>
            <a:r>
              <a:rPr lang="en-US" dirty="0" err="1"/>
              <a:t>nhiên</a:t>
            </a:r>
            <a:r>
              <a:rPr lang="en-US" dirty="0"/>
              <a:t>			</a:t>
            </a:r>
            <a:r>
              <a:rPr lang="en-US" dirty="0" err="1"/>
              <a:t>ngăn</a:t>
            </a:r>
            <a:r>
              <a:rPr lang="en-US" dirty="0"/>
              <a:t> </a:t>
            </a:r>
            <a:r>
              <a:rPr lang="en-US" dirty="0" err="1"/>
              <a:t>nắp</a:t>
            </a:r>
            <a:r>
              <a:rPr lang="en-US" dirty="0"/>
              <a:t>		</a:t>
            </a:r>
            <a:r>
              <a:rPr lang="en-US" dirty="0" err="1"/>
              <a:t>cố</a:t>
            </a:r>
            <a:r>
              <a:rPr lang="en-US" dirty="0"/>
              <a:t> ý</a:t>
            </a:r>
          </a:p>
          <a:p>
            <a:pPr marL="0" indent="0">
              <a:buNone/>
            </a:pPr>
            <a:r>
              <a:rPr lang="en-US" dirty="0" err="1"/>
              <a:t>Thuận</a:t>
            </a:r>
            <a:r>
              <a:rPr lang="en-US" dirty="0"/>
              <a:t> </a:t>
            </a:r>
            <a:r>
              <a:rPr lang="en-US" dirty="0" err="1"/>
              <a:t>lợi</a:t>
            </a:r>
            <a:r>
              <a:rPr lang="en-US" dirty="0"/>
              <a:t>			</a:t>
            </a:r>
            <a:r>
              <a:rPr lang="en-US" dirty="0" err="1"/>
              <a:t>thuận</a:t>
            </a:r>
            <a:r>
              <a:rPr lang="en-US" dirty="0"/>
              <a:t> </a:t>
            </a:r>
            <a:r>
              <a:rPr lang="en-US" dirty="0" err="1"/>
              <a:t>tiện</a:t>
            </a:r>
            <a:r>
              <a:rPr lang="en-US" dirty="0"/>
              <a:t>		</a:t>
            </a:r>
            <a:r>
              <a:rPr lang="en-US" dirty="0" err="1"/>
              <a:t>hợp</a:t>
            </a:r>
            <a:r>
              <a:rPr lang="en-US" dirty="0"/>
              <a:t> </a:t>
            </a:r>
            <a:r>
              <a:rPr lang="en-US" dirty="0" err="1"/>
              <a:t>pháp</a:t>
            </a:r>
            <a:endParaRPr lang="en-US" dirty="0"/>
          </a:p>
          <a:p>
            <a:pPr marL="0" indent="0">
              <a:buNone/>
            </a:pPr>
            <a:r>
              <a:rPr lang="en-US" dirty="0" err="1"/>
              <a:t>Tự</a:t>
            </a:r>
            <a:r>
              <a:rPr lang="en-US" dirty="0"/>
              <a:t> </a:t>
            </a:r>
            <a:r>
              <a:rPr lang="en-US" dirty="0" err="1"/>
              <a:t>giác</a:t>
            </a:r>
            <a:r>
              <a:rPr lang="en-US" dirty="0"/>
              <a:t>			</a:t>
            </a:r>
            <a:r>
              <a:rPr lang="en-US" dirty="0" err="1"/>
              <a:t>công</a:t>
            </a:r>
            <a:r>
              <a:rPr lang="en-US" dirty="0"/>
              <a:t> </a:t>
            </a:r>
            <a:r>
              <a:rPr lang="en-US" dirty="0" err="1"/>
              <a:t>bằng</a:t>
            </a:r>
            <a:r>
              <a:rPr lang="en-US" dirty="0"/>
              <a:t>		</a:t>
            </a:r>
            <a:r>
              <a:rPr lang="en-US" dirty="0" err="1"/>
              <a:t>tự</a:t>
            </a:r>
            <a:r>
              <a:rPr lang="en-US" dirty="0"/>
              <a:t> do</a:t>
            </a:r>
          </a:p>
          <a:p>
            <a:pPr marL="0" indent="0">
              <a:buNone/>
            </a:pPr>
            <a:r>
              <a:rPr lang="en-US" dirty="0" err="1"/>
              <a:t>Lạc</a:t>
            </a:r>
            <a:r>
              <a:rPr lang="en-US" dirty="0"/>
              <a:t> </a:t>
            </a:r>
            <a:r>
              <a:rPr lang="en-US" dirty="0" err="1"/>
              <a:t>quan</a:t>
            </a:r>
            <a:r>
              <a:rPr lang="en-US" dirty="0"/>
              <a:t>			</a:t>
            </a:r>
            <a:r>
              <a:rPr lang="en-US" dirty="0" err="1"/>
              <a:t>tích</a:t>
            </a:r>
            <a:r>
              <a:rPr lang="en-US" dirty="0"/>
              <a:t> </a:t>
            </a:r>
            <a:r>
              <a:rPr lang="en-US" dirty="0" err="1"/>
              <a:t>cực</a:t>
            </a:r>
            <a:r>
              <a:rPr lang="en-US" dirty="0"/>
              <a:t>		</a:t>
            </a:r>
            <a:r>
              <a:rPr lang="en-US" dirty="0" err="1"/>
              <a:t>biến</a:t>
            </a:r>
            <a:r>
              <a:rPr lang="en-US" dirty="0"/>
              <a:t> </a:t>
            </a:r>
            <a:r>
              <a:rPr lang="en-US" dirty="0" err="1"/>
              <a:t>dạng</a:t>
            </a:r>
            <a:endParaRPr lang="en-US" dirty="0"/>
          </a:p>
          <a:p>
            <a:pPr marL="0" indent="0">
              <a:buNone/>
            </a:pPr>
            <a:r>
              <a:rPr lang="en-US" dirty="0" err="1"/>
              <a:t>Hỗn</a:t>
            </a:r>
            <a:r>
              <a:rPr lang="en-US" dirty="0"/>
              <a:t> </a:t>
            </a:r>
            <a:r>
              <a:rPr lang="en-US" dirty="0" err="1"/>
              <a:t>loạn</a:t>
            </a:r>
            <a:r>
              <a:rPr lang="en-US" dirty="0"/>
              <a:t>			</a:t>
            </a:r>
            <a:r>
              <a:rPr lang="en-US" dirty="0" err="1"/>
              <a:t>kìm</a:t>
            </a:r>
            <a:r>
              <a:rPr lang="en-US" dirty="0"/>
              <a:t> </a:t>
            </a:r>
            <a:r>
              <a:rPr lang="en-US" dirty="0" err="1"/>
              <a:t>hãm</a:t>
            </a:r>
            <a:r>
              <a:rPr lang="en-US" dirty="0"/>
              <a:t>		</a:t>
            </a:r>
            <a:r>
              <a:rPr lang="en-US" dirty="0" err="1"/>
              <a:t>vô</a:t>
            </a:r>
            <a:r>
              <a:rPr lang="en-US" dirty="0"/>
              <a:t> </a:t>
            </a:r>
            <a:r>
              <a:rPr lang="en-US" dirty="0" err="1"/>
              <a:t>tình</a:t>
            </a:r>
            <a:endParaRPr lang="en-US" dirty="0"/>
          </a:p>
          <a:p>
            <a:pPr marL="0" indent="0">
              <a:buNone/>
            </a:pPr>
            <a:r>
              <a:rPr lang="en-US" dirty="0"/>
              <a:t>5. </a:t>
            </a:r>
            <a:r>
              <a:rPr lang="en-US" dirty="0" err="1"/>
              <a:t>Viết</a:t>
            </a:r>
            <a:r>
              <a:rPr lang="en-US" dirty="0"/>
              <a:t> </a:t>
            </a:r>
            <a:r>
              <a:rPr lang="en-US" dirty="0" err="1"/>
              <a:t>một</a:t>
            </a:r>
            <a:r>
              <a:rPr lang="en-US" dirty="0"/>
              <a:t> </a:t>
            </a:r>
            <a:r>
              <a:rPr lang="en-US" dirty="0" err="1"/>
              <a:t>đoạn</a:t>
            </a:r>
            <a:r>
              <a:rPr lang="en-US" dirty="0"/>
              <a:t> </a:t>
            </a:r>
            <a:r>
              <a:rPr lang="en-US" dirty="0" err="1"/>
              <a:t>văn</a:t>
            </a:r>
            <a:r>
              <a:rPr lang="en-US" dirty="0"/>
              <a:t> </a:t>
            </a:r>
            <a:r>
              <a:rPr lang="en-US" dirty="0" err="1"/>
              <a:t>khoảng</a:t>
            </a:r>
            <a:r>
              <a:rPr lang="en-US" dirty="0"/>
              <a:t> 7 – 10 </a:t>
            </a:r>
            <a:r>
              <a:rPr lang="en-US" dirty="0" err="1"/>
              <a:t>câu</a:t>
            </a:r>
            <a:r>
              <a:rPr lang="en-US" dirty="0"/>
              <a:t> </a:t>
            </a:r>
            <a:r>
              <a:rPr lang="en-US" dirty="0" err="1"/>
              <a:t>có</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từ</a:t>
            </a:r>
            <a:r>
              <a:rPr lang="en-US" dirty="0"/>
              <a:t> </a:t>
            </a:r>
            <a:r>
              <a:rPr lang="en-US" dirty="0" err="1"/>
              <a:t>đồng</a:t>
            </a:r>
            <a:r>
              <a:rPr lang="en-US" dirty="0"/>
              <a:t> </a:t>
            </a:r>
            <a:r>
              <a:rPr lang="en-US" dirty="0" err="1"/>
              <a:t>nghĩa</a:t>
            </a:r>
            <a:r>
              <a:rPr lang="en-US" dirty="0"/>
              <a:t>, </a:t>
            </a:r>
            <a:r>
              <a:rPr lang="en-US" dirty="0" err="1"/>
              <a:t>trái</a:t>
            </a:r>
            <a:r>
              <a:rPr lang="en-US" dirty="0"/>
              <a:t> </a:t>
            </a:r>
            <a:r>
              <a:rPr lang="en-US" dirty="0" err="1"/>
              <a:t>nghĩa</a:t>
            </a:r>
            <a:r>
              <a:rPr lang="en-US" dirty="0"/>
              <a:t>, </a:t>
            </a:r>
            <a:r>
              <a:rPr lang="en-US" dirty="0" err="1"/>
              <a:t>đa</a:t>
            </a:r>
            <a:r>
              <a:rPr lang="en-US" dirty="0"/>
              <a:t> </a:t>
            </a:r>
            <a:r>
              <a:rPr lang="en-US" dirty="0" err="1"/>
              <a:t>nghĩa</a:t>
            </a:r>
            <a:r>
              <a:rPr lang="en-US" dirty="0"/>
              <a:t>.</a:t>
            </a:r>
          </a:p>
        </p:txBody>
      </p:sp>
    </p:spTree>
    <p:extLst>
      <p:ext uri="{BB962C8B-B14F-4D97-AF65-F5344CB8AC3E}">
        <p14:creationId xmlns:p14="http://schemas.microsoft.com/office/powerpoint/2010/main" val="3946116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6597570"/>
              </p:ext>
            </p:extLst>
          </p:nvPr>
        </p:nvGraphicFramePr>
        <p:xfrm>
          <a:off x="619125" y="1905000"/>
          <a:ext cx="7839075" cy="3733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19125" y="76200"/>
            <a:ext cx="78486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nl-NL" sz="2800" b="1">
                <a:solidFill>
                  <a:srgbClr val="C00000"/>
                </a:solidFill>
              </a:rPr>
              <a:t>BÀI 3. </a:t>
            </a:r>
            <a:br>
              <a:rPr lang="nl-NL" sz="2800" b="1" dirty="0">
                <a:solidFill>
                  <a:srgbClr val="C00000"/>
                </a:solidFill>
              </a:rPr>
            </a:br>
            <a:r>
              <a:rPr lang="nl-NL" sz="2800" b="1" dirty="0">
                <a:solidFill>
                  <a:srgbClr val="C00000"/>
                </a:solidFill>
              </a:rPr>
              <a:t>CÁC LỚP TỪ PHÂN LOẠI THEO NGUỒN GỐC</a:t>
            </a:r>
            <a:br>
              <a:rPr lang="en-US" sz="2800" b="1" dirty="0"/>
            </a:br>
            <a:endParaRPr lang="en-US" sz="2800" dirty="0"/>
          </a:p>
        </p:txBody>
      </p:sp>
    </p:spTree>
    <p:extLst>
      <p:ext uri="{BB962C8B-B14F-4D97-AF65-F5344CB8AC3E}">
        <p14:creationId xmlns:p14="http://schemas.microsoft.com/office/powerpoint/2010/main" val="22066561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sz="3300" b="1" dirty="0"/>
            </a:br>
            <a:r>
              <a:rPr lang="nl-NL" sz="3300" b="1">
                <a:solidFill>
                  <a:srgbClr val="C00000"/>
                </a:solidFill>
              </a:rPr>
              <a:t>BÀI 3. </a:t>
            </a:r>
            <a:br>
              <a:rPr lang="nl-NL" sz="3300" b="1" dirty="0">
                <a:solidFill>
                  <a:srgbClr val="C00000"/>
                </a:solidFill>
              </a:rPr>
            </a:br>
            <a:r>
              <a:rPr lang="nl-NL" sz="3300" b="1" dirty="0">
                <a:solidFill>
                  <a:srgbClr val="C00000"/>
                </a:solidFill>
              </a:rPr>
              <a:t>CÁC LỚP TỪ PHÂN LOẠI THEO NGUỒN GỐC</a:t>
            </a:r>
            <a:br>
              <a:rPr lang="en-US" b="1" dirty="0"/>
            </a:b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nl-NL" sz="2600" b="1" dirty="0">
                <a:solidFill>
                  <a:srgbClr val="C00000"/>
                </a:solidFill>
              </a:rPr>
              <a:t>3</a:t>
            </a:r>
            <a:r>
              <a:rPr lang="nl-NL" sz="2600" b="1">
                <a:solidFill>
                  <a:srgbClr val="C00000"/>
                </a:solidFill>
              </a:rPr>
              <a:t>.1</a:t>
            </a:r>
            <a:r>
              <a:rPr lang="nl-NL" sz="2600" b="1" dirty="0">
                <a:solidFill>
                  <a:srgbClr val="C00000"/>
                </a:solidFill>
              </a:rPr>
              <a:t>. Từ thuần Việt</a:t>
            </a:r>
          </a:p>
          <a:p>
            <a:pPr>
              <a:buFont typeface="Wingdings" panose="05000000000000000000" pitchFamily="2" charset="2"/>
              <a:buChar char="§"/>
            </a:pPr>
            <a:r>
              <a:rPr lang="nl-NL" sz="2600" b="1" i="1" dirty="0">
                <a:latin typeface="+mj-lt"/>
              </a:rPr>
              <a:t>Khái niệm? </a:t>
            </a:r>
          </a:p>
          <a:p>
            <a:pPr>
              <a:buFont typeface="Wingdings" panose="05000000000000000000" pitchFamily="2" charset="2"/>
              <a:buChar char="§"/>
            </a:pPr>
            <a:r>
              <a:rPr lang="nl-NL" sz="2600" b="1" i="1" dirty="0">
                <a:latin typeface="+mj-lt"/>
              </a:rPr>
              <a:t>Đặc điểm từ thuần Việt?</a:t>
            </a:r>
          </a:p>
          <a:p>
            <a:pPr>
              <a:buFontTx/>
              <a:buChar char="-"/>
            </a:pPr>
            <a:r>
              <a:rPr lang="nl-NL" sz="2800" dirty="0"/>
              <a:t>Trùng với những từ nằm trong vốn từ cơ bản;</a:t>
            </a:r>
          </a:p>
          <a:p>
            <a:pPr>
              <a:buFontTx/>
              <a:buChar char="-"/>
            </a:pPr>
            <a:r>
              <a:rPr lang="nl-NL" sz="2800" dirty="0"/>
              <a:t>Dễ hiểu, dễ sử dụng, có nghĩa cụ thể, trực quan</a:t>
            </a:r>
          </a:p>
          <a:p>
            <a:pPr>
              <a:buFontTx/>
              <a:buChar char="-"/>
            </a:pPr>
            <a:r>
              <a:rPr lang="nl-NL" sz="2800" dirty="0"/>
              <a:t>Có sức tạo ra những từ mới rất cao</a:t>
            </a:r>
          </a:p>
          <a:p>
            <a:pPr marL="0" indent="0">
              <a:buNone/>
            </a:pPr>
            <a:r>
              <a:rPr lang="nl-NL" sz="2800" dirty="0"/>
              <a:t> </a:t>
            </a:r>
            <a:r>
              <a:rPr lang="nl-NL" sz="2800" i="1" dirty="0"/>
              <a:t>Ví dụ: lúa - lúa chiêm - lúa mùa - lúa tẻ - lúa nếp... </a:t>
            </a:r>
            <a:endParaRPr lang="en-US" sz="2800" dirty="0"/>
          </a:p>
          <a:p>
            <a:pPr marL="0" indent="0">
              <a:buNone/>
            </a:pPr>
            <a:r>
              <a:rPr lang="nl-NL" sz="2800" i="1" dirty="0"/>
              <a:t>	ngựa - gấu ngựa - bọ ngựa - ghế ngựa... </a:t>
            </a:r>
            <a:endParaRPr lang="en-US" sz="2800" dirty="0"/>
          </a:p>
          <a:p>
            <a:pPr marL="0" indent="0">
              <a:buNone/>
            </a:pPr>
            <a:endParaRPr lang="en-US" sz="2800" dirty="0"/>
          </a:p>
          <a:p>
            <a:pPr>
              <a:buFontTx/>
              <a:buChar char="-"/>
            </a:pPr>
            <a:endParaRPr lang="en-US" sz="2600" dirty="0"/>
          </a:p>
          <a:p>
            <a:pPr marL="0" indent="0">
              <a:buNone/>
            </a:pPr>
            <a:endParaRPr lang="en-US" dirty="0"/>
          </a:p>
        </p:txBody>
      </p:sp>
    </p:spTree>
    <p:extLst>
      <p:ext uri="{BB962C8B-B14F-4D97-AF65-F5344CB8AC3E}">
        <p14:creationId xmlns:p14="http://schemas.microsoft.com/office/powerpoint/2010/main" val="168904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br>
              <a:rPr lang="nl-NL" sz="3000" b="1" dirty="0">
                <a:solidFill>
                  <a:srgbClr val="C00000"/>
                </a:solidFill>
              </a:rPr>
            </a:br>
            <a:r>
              <a:rPr lang="nl-NL" sz="3000" b="1">
                <a:solidFill>
                  <a:srgbClr val="C00000"/>
                </a:solidFill>
              </a:rPr>
              <a:t>BÀI 3. </a:t>
            </a:r>
            <a:br>
              <a:rPr lang="nl-NL" sz="3000" b="1" dirty="0">
                <a:solidFill>
                  <a:srgbClr val="C00000"/>
                </a:solidFill>
              </a:rPr>
            </a:br>
            <a:r>
              <a:rPr lang="nl-NL" sz="3000" b="1" dirty="0">
                <a:solidFill>
                  <a:srgbClr val="C00000"/>
                </a:solidFill>
              </a:rPr>
              <a:t>CÁC LỚP TỪ PHÂN LOẠI THEO NGUỒN GỐC</a:t>
            </a:r>
            <a:br>
              <a:rPr lang="en-US" sz="3000" b="1" dirty="0"/>
            </a:br>
            <a:endParaRPr lang="en-US" sz="3000" dirty="0"/>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500" b="1" dirty="0">
                <a:solidFill>
                  <a:srgbClr val="C00000"/>
                </a:solidFill>
              </a:rPr>
              <a:t>3</a:t>
            </a:r>
            <a:r>
              <a:rPr lang="vi-VN" sz="2500" b="1">
                <a:solidFill>
                  <a:srgbClr val="C00000"/>
                </a:solidFill>
              </a:rPr>
              <a:t>.2</a:t>
            </a:r>
            <a:r>
              <a:rPr lang="vi-VN" sz="2600" b="1" dirty="0">
                <a:solidFill>
                  <a:srgbClr val="C00000"/>
                </a:solidFill>
              </a:rPr>
              <a:t>. </a:t>
            </a:r>
            <a:r>
              <a:rPr lang="en-US" sz="2600" b="1" dirty="0" err="1">
                <a:solidFill>
                  <a:srgbClr val="C00000"/>
                </a:solidFill>
              </a:rPr>
              <a:t>Từ</a:t>
            </a:r>
            <a:r>
              <a:rPr lang="en-US" sz="2600" b="1" dirty="0">
                <a:solidFill>
                  <a:srgbClr val="C00000"/>
                </a:solidFill>
              </a:rPr>
              <a:t> </a:t>
            </a:r>
            <a:r>
              <a:rPr lang="en-US" sz="2600" b="1" dirty="0" err="1">
                <a:solidFill>
                  <a:srgbClr val="C00000"/>
                </a:solidFill>
              </a:rPr>
              <a:t>vay</a:t>
            </a:r>
            <a:r>
              <a:rPr lang="en-US" sz="2600" b="1" dirty="0">
                <a:solidFill>
                  <a:srgbClr val="C00000"/>
                </a:solidFill>
              </a:rPr>
              <a:t> </a:t>
            </a:r>
            <a:r>
              <a:rPr lang="en-US" sz="2600" b="1" dirty="0" err="1">
                <a:solidFill>
                  <a:srgbClr val="C00000"/>
                </a:solidFill>
              </a:rPr>
              <a:t>mượn</a:t>
            </a:r>
            <a:endParaRPr lang="en-US" sz="2600" b="1" dirty="0">
              <a:solidFill>
                <a:srgbClr val="C00000"/>
              </a:solidFill>
            </a:endParaRPr>
          </a:p>
          <a:p>
            <a:pPr>
              <a:buFont typeface="Wingdings" panose="05000000000000000000" pitchFamily="2" charset="2"/>
              <a:buChar char="§"/>
            </a:pPr>
            <a:r>
              <a:rPr lang="en-US" sz="2600" i="1" dirty="0" err="1"/>
              <a:t>Khái</a:t>
            </a:r>
            <a:r>
              <a:rPr lang="en-US" sz="2600" i="1" dirty="0"/>
              <a:t> </a:t>
            </a:r>
            <a:r>
              <a:rPr lang="en-US" sz="2600" i="1" dirty="0" err="1"/>
              <a:t>niệm</a:t>
            </a:r>
            <a:r>
              <a:rPr lang="en-US" sz="2600" i="1" dirty="0"/>
              <a:t>?</a:t>
            </a:r>
          </a:p>
          <a:p>
            <a:pPr>
              <a:buFont typeface="Wingdings" panose="05000000000000000000" pitchFamily="2" charset="2"/>
              <a:buChar char="§"/>
            </a:pPr>
            <a:r>
              <a:rPr lang="en-US" sz="2600" i="1" dirty="0" err="1"/>
              <a:t>Các</a:t>
            </a:r>
            <a:r>
              <a:rPr lang="en-US" sz="2600" i="1" dirty="0"/>
              <a:t> </a:t>
            </a:r>
            <a:r>
              <a:rPr lang="en-US" sz="2600" i="1" dirty="0" err="1"/>
              <a:t>gốc</a:t>
            </a:r>
            <a:r>
              <a:rPr lang="en-US" sz="2600" i="1" dirty="0"/>
              <a:t> </a:t>
            </a:r>
            <a:r>
              <a:rPr lang="en-US" sz="2600" i="1" dirty="0" err="1"/>
              <a:t>vay</a:t>
            </a:r>
            <a:r>
              <a:rPr lang="en-US" sz="2600" i="1" dirty="0"/>
              <a:t> </a:t>
            </a:r>
            <a:r>
              <a:rPr lang="en-US" sz="2600" i="1" dirty="0" err="1"/>
              <a:t>mượn</a:t>
            </a:r>
            <a:r>
              <a:rPr lang="en-US" sz="2600" i="1" dirty="0"/>
              <a:t>?</a:t>
            </a:r>
          </a:p>
          <a:p>
            <a:pPr>
              <a:buFont typeface="Wingdings" panose="05000000000000000000" pitchFamily="2" charset="2"/>
              <a:buChar char="ü"/>
            </a:pPr>
            <a:r>
              <a:rPr lang="en-US" sz="2600" b="1" dirty="0" err="1">
                <a:solidFill>
                  <a:srgbClr val="C00000"/>
                </a:solidFill>
              </a:rPr>
              <a:t>Từ</a:t>
            </a:r>
            <a:r>
              <a:rPr lang="en-US" sz="2600" b="1" dirty="0">
                <a:solidFill>
                  <a:srgbClr val="C00000"/>
                </a:solidFill>
              </a:rPr>
              <a:t> </a:t>
            </a:r>
            <a:r>
              <a:rPr lang="en-US" sz="2600" b="1" dirty="0" err="1">
                <a:solidFill>
                  <a:srgbClr val="C00000"/>
                </a:solidFill>
              </a:rPr>
              <a:t>gốc</a:t>
            </a:r>
            <a:r>
              <a:rPr lang="en-US" sz="2600" b="1" dirty="0">
                <a:solidFill>
                  <a:srgbClr val="C00000"/>
                </a:solidFill>
              </a:rPr>
              <a:t> </a:t>
            </a:r>
            <a:r>
              <a:rPr lang="en-US" sz="2600" b="1" dirty="0" err="1">
                <a:solidFill>
                  <a:srgbClr val="C00000"/>
                </a:solidFill>
              </a:rPr>
              <a:t>Hán</a:t>
            </a:r>
            <a:endParaRPr lang="en-US" sz="2600" b="1" dirty="0">
              <a:solidFill>
                <a:srgbClr val="C00000"/>
              </a:solidFill>
            </a:endParaRPr>
          </a:p>
          <a:p>
            <a:r>
              <a:rPr lang="en-US" sz="2600" b="1" dirty="0"/>
              <a:t> </a:t>
            </a:r>
            <a:r>
              <a:rPr lang="en-US" sz="2600" dirty="0" err="1"/>
              <a:t>Lý</a:t>
            </a:r>
            <a:r>
              <a:rPr lang="en-US" sz="2600" dirty="0"/>
              <a:t> do </a:t>
            </a:r>
            <a:r>
              <a:rPr lang="en-US" sz="2600" dirty="0" err="1"/>
              <a:t>vay</a:t>
            </a:r>
            <a:r>
              <a:rPr lang="en-US" sz="2600" dirty="0"/>
              <a:t> </a:t>
            </a:r>
            <a:r>
              <a:rPr lang="en-US" sz="2600" dirty="0" err="1"/>
              <a:t>mượn</a:t>
            </a:r>
            <a:r>
              <a:rPr lang="en-US" sz="2600" dirty="0"/>
              <a:t>?</a:t>
            </a:r>
          </a:p>
          <a:p>
            <a:r>
              <a:rPr lang="en-US" sz="2600" dirty="0" err="1"/>
              <a:t>Thời</a:t>
            </a:r>
            <a:r>
              <a:rPr lang="en-US" sz="2600" dirty="0"/>
              <a:t> </a:t>
            </a:r>
            <a:r>
              <a:rPr lang="en-US" sz="2600" dirty="0" err="1"/>
              <a:t>gian</a:t>
            </a:r>
            <a:r>
              <a:rPr lang="en-US" sz="2600" dirty="0"/>
              <a:t> </a:t>
            </a:r>
            <a:r>
              <a:rPr lang="en-US" sz="2600" dirty="0" err="1"/>
              <a:t>vay</a:t>
            </a:r>
            <a:r>
              <a:rPr lang="en-US" sz="2600" dirty="0"/>
              <a:t> </a:t>
            </a:r>
            <a:r>
              <a:rPr lang="en-US" sz="2600" dirty="0" err="1"/>
              <a:t>mượn</a:t>
            </a:r>
            <a:r>
              <a:rPr lang="en-US" sz="2600" dirty="0"/>
              <a:t>?</a:t>
            </a:r>
          </a:p>
          <a:p>
            <a:r>
              <a:rPr lang="en-US" sz="2600" dirty="0" err="1"/>
              <a:t>Các</a:t>
            </a:r>
            <a:r>
              <a:rPr lang="en-US" sz="2600" dirty="0"/>
              <a:t> </a:t>
            </a:r>
            <a:r>
              <a:rPr lang="en-US" sz="2600" dirty="0" err="1"/>
              <a:t>loại</a:t>
            </a:r>
            <a:r>
              <a:rPr lang="en-US" sz="2600" dirty="0"/>
              <a:t> </a:t>
            </a:r>
            <a:r>
              <a:rPr lang="en-US" sz="2600" dirty="0" err="1"/>
              <a:t>từ</a:t>
            </a:r>
            <a:r>
              <a:rPr lang="en-US" sz="2600" dirty="0"/>
              <a:t> </a:t>
            </a:r>
            <a:r>
              <a:rPr lang="en-US" sz="2600" dirty="0" err="1"/>
              <a:t>vay</a:t>
            </a:r>
            <a:r>
              <a:rPr lang="en-US" sz="2600" dirty="0"/>
              <a:t> </a:t>
            </a:r>
            <a:r>
              <a:rPr lang="en-US" sz="2600" dirty="0" err="1"/>
              <a:t>mượn</a:t>
            </a:r>
            <a:r>
              <a:rPr lang="en-US" sz="2600" dirty="0"/>
              <a:t> </a:t>
            </a:r>
            <a:r>
              <a:rPr lang="en-US" sz="2600" dirty="0" err="1"/>
              <a:t>gốc</a:t>
            </a:r>
            <a:r>
              <a:rPr lang="en-US" sz="2600" dirty="0"/>
              <a:t> </a:t>
            </a:r>
            <a:r>
              <a:rPr lang="en-US" sz="2600" dirty="0" err="1"/>
              <a:t>Hán</a:t>
            </a:r>
            <a:r>
              <a:rPr lang="en-US" sz="2600" dirty="0"/>
              <a:t>?</a:t>
            </a:r>
          </a:p>
          <a:p>
            <a:pPr marL="0" indent="0">
              <a:buNone/>
            </a:pPr>
            <a:endParaRPr lang="en-US" sz="2600" dirty="0"/>
          </a:p>
        </p:txBody>
      </p:sp>
    </p:spTree>
    <p:extLst>
      <p:ext uri="{BB962C8B-B14F-4D97-AF65-F5344CB8AC3E}">
        <p14:creationId xmlns:p14="http://schemas.microsoft.com/office/powerpoint/2010/main" val="27945895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br>
              <a:rPr lang="nl-NL" sz="3000" b="1" dirty="0">
                <a:solidFill>
                  <a:srgbClr val="C00000"/>
                </a:solidFill>
              </a:rPr>
            </a:br>
            <a:r>
              <a:rPr lang="nl-NL" sz="2800" b="1">
                <a:solidFill>
                  <a:srgbClr val="C00000"/>
                </a:solidFill>
              </a:rPr>
              <a:t>BÀI 3. </a:t>
            </a:r>
            <a:br>
              <a:rPr lang="nl-NL" sz="2800" b="1" dirty="0">
                <a:solidFill>
                  <a:srgbClr val="C00000"/>
                </a:solidFill>
              </a:rPr>
            </a:br>
            <a:r>
              <a:rPr lang="nl-NL" sz="2800" b="1" dirty="0">
                <a:solidFill>
                  <a:srgbClr val="C00000"/>
                </a:solidFill>
              </a:rPr>
              <a:t>CÁC LỚP TỪ PHÂN LOẠI THEO NGUỒN GỐC</a:t>
            </a:r>
            <a:br>
              <a:rPr lang="en-US" sz="2800" b="1" dirty="0"/>
            </a:br>
            <a:endParaRPr lang="en-US" sz="2800" dirty="0"/>
          </a:p>
        </p:txBody>
      </p:sp>
      <p:sp>
        <p:nvSpPr>
          <p:cNvPr id="3" name="Content Placeholder 2"/>
          <p:cNvSpPr>
            <a:spLocks noGrp="1"/>
          </p:cNvSpPr>
          <p:nvPr>
            <p:ph idx="1"/>
          </p:nvPr>
        </p:nvSpPr>
        <p:spPr>
          <a:xfrm>
            <a:off x="457200" y="1600200"/>
            <a:ext cx="8229600" cy="4525963"/>
          </a:xfrm>
        </p:spPr>
        <p:txBody>
          <a:bodyPr>
            <a:normAutofit/>
          </a:bodyPr>
          <a:lstStyle/>
          <a:p>
            <a:pPr marL="3200400" lvl="7" indent="0">
              <a:buNone/>
            </a:pPr>
            <a:r>
              <a:rPr lang="en-US" sz="2800" b="1" dirty="0" err="1">
                <a:solidFill>
                  <a:srgbClr val="C00000"/>
                </a:solidFill>
              </a:rPr>
              <a:t>Từ</a:t>
            </a:r>
            <a:r>
              <a:rPr lang="en-US" sz="2800" b="1" dirty="0">
                <a:solidFill>
                  <a:srgbClr val="C00000"/>
                </a:solidFill>
              </a:rPr>
              <a:t> </a:t>
            </a:r>
            <a:r>
              <a:rPr lang="en-US" sz="2800" b="1" dirty="0" err="1">
                <a:solidFill>
                  <a:srgbClr val="C00000"/>
                </a:solidFill>
              </a:rPr>
              <a:t>Hán</a:t>
            </a:r>
            <a:r>
              <a:rPr lang="en-US" sz="2800" b="1" dirty="0">
                <a:solidFill>
                  <a:srgbClr val="C00000"/>
                </a:solidFill>
              </a:rPr>
              <a:t> </a:t>
            </a:r>
            <a:r>
              <a:rPr lang="en-US" sz="2800" b="1" dirty="0" err="1">
                <a:solidFill>
                  <a:srgbClr val="C00000"/>
                </a:solidFill>
              </a:rPr>
              <a:t>cổ</a:t>
            </a:r>
            <a:endParaRPr lang="en-US" sz="2800" b="1" dirty="0">
              <a:solidFill>
                <a:srgbClr val="C00000"/>
              </a:solidFill>
            </a:endParaRPr>
          </a:p>
          <a:p>
            <a:pPr marL="571500" indent="-457200">
              <a:buFontTx/>
              <a:buChar char="-"/>
            </a:pPr>
            <a:r>
              <a:rPr lang="en-US" sz="2600" dirty="0" err="1"/>
              <a:t>Vay</a:t>
            </a:r>
            <a:r>
              <a:rPr lang="en-US" sz="2600" dirty="0"/>
              <a:t> </a:t>
            </a:r>
            <a:r>
              <a:rPr lang="en-US" sz="2600" dirty="0" err="1"/>
              <a:t>mượn</a:t>
            </a:r>
            <a:r>
              <a:rPr lang="en-US" sz="2600" dirty="0"/>
              <a:t> </a:t>
            </a:r>
            <a:r>
              <a:rPr lang="en-US" sz="2600" dirty="0" err="1"/>
              <a:t>từ</a:t>
            </a:r>
            <a:r>
              <a:rPr lang="en-US" sz="2600" dirty="0"/>
              <a:t> TK2 TCN – TK7SCN</a:t>
            </a:r>
          </a:p>
          <a:p>
            <a:pPr marL="571500" indent="-457200">
              <a:buFontTx/>
              <a:buChar char="-"/>
            </a:pPr>
            <a:r>
              <a:rPr lang="en-US" sz="2600" dirty="0" err="1"/>
              <a:t>Số</a:t>
            </a:r>
            <a:r>
              <a:rPr lang="en-US" sz="2600" dirty="0"/>
              <a:t> </a:t>
            </a:r>
            <a:r>
              <a:rPr lang="en-US" sz="2600" dirty="0" err="1"/>
              <a:t>lượng</a:t>
            </a:r>
            <a:r>
              <a:rPr lang="en-US" sz="2600" dirty="0"/>
              <a:t> </a:t>
            </a:r>
            <a:r>
              <a:rPr lang="en-US" sz="2600" dirty="0" err="1"/>
              <a:t>ít</a:t>
            </a:r>
            <a:r>
              <a:rPr lang="en-US" sz="2600" dirty="0"/>
              <a:t>, </a:t>
            </a:r>
            <a:r>
              <a:rPr lang="en-US" sz="2600" dirty="0" err="1"/>
              <a:t>lẻ</a:t>
            </a:r>
            <a:r>
              <a:rPr lang="en-US" sz="2600" dirty="0"/>
              <a:t> </a:t>
            </a:r>
            <a:r>
              <a:rPr lang="en-US" sz="2600" dirty="0" err="1"/>
              <a:t>tẻ</a:t>
            </a:r>
            <a:r>
              <a:rPr lang="en-US" sz="2600" dirty="0"/>
              <a:t>, </a:t>
            </a:r>
            <a:r>
              <a:rPr lang="en-US" sz="2600" dirty="0" err="1"/>
              <a:t>bằng</a:t>
            </a:r>
            <a:r>
              <a:rPr lang="en-US" sz="2600" dirty="0"/>
              <a:t> </a:t>
            </a:r>
            <a:r>
              <a:rPr lang="en-US" sz="2600" dirty="0" err="1"/>
              <a:t>khẩu</a:t>
            </a:r>
            <a:r>
              <a:rPr lang="en-US" sz="2600" dirty="0"/>
              <a:t> </a:t>
            </a:r>
            <a:r>
              <a:rPr lang="en-US" sz="2600" dirty="0" err="1"/>
              <a:t>ngữ</a:t>
            </a:r>
            <a:endParaRPr lang="en-US" sz="2600" dirty="0"/>
          </a:p>
          <a:p>
            <a:pPr marL="571500" indent="-457200">
              <a:buFontTx/>
              <a:buChar char="-"/>
            </a:pPr>
            <a:r>
              <a:rPr lang="en-US" sz="2600" dirty="0" err="1"/>
              <a:t>Chủ</a:t>
            </a:r>
            <a:r>
              <a:rPr lang="en-US" sz="2600" dirty="0"/>
              <a:t> </a:t>
            </a:r>
            <a:r>
              <a:rPr lang="en-US" sz="2600" dirty="0" err="1"/>
              <a:t>yếu</a:t>
            </a:r>
            <a:r>
              <a:rPr lang="en-US" sz="2600" dirty="0"/>
              <a:t> </a:t>
            </a:r>
            <a:r>
              <a:rPr lang="en-US" sz="2600" dirty="0" err="1"/>
              <a:t>là</a:t>
            </a:r>
            <a:r>
              <a:rPr lang="en-US" sz="2600" dirty="0"/>
              <a:t> </a:t>
            </a:r>
            <a:r>
              <a:rPr lang="en-US" sz="2600" dirty="0" err="1"/>
              <a:t>từ</a:t>
            </a:r>
            <a:r>
              <a:rPr lang="en-US" sz="2600" dirty="0"/>
              <a:t> </a:t>
            </a:r>
            <a:r>
              <a:rPr lang="en-US" sz="2600" dirty="0" err="1"/>
              <a:t>đơn</a:t>
            </a:r>
            <a:r>
              <a:rPr lang="en-US" sz="2600" dirty="0"/>
              <a:t> </a:t>
            </a:r>
            <a:r>
              <a:rPr lang="en-US" sz="2600" dirty="0" err="1"/>
              <a:t>tiết</a:t>
            </a:r>
            <a:endParaRPr lang="en-US" sz="2600" dirty="0"/>
          </a:p>
          <a:p>
            <a:pPr marL="114300" indent="0">
              <a:buNone/>
            </a:pPr>
            <a:r>
              <a:rPr lang="en-US" sz="2600" dirty="0" err="1"/>
              <a:t>Ví</a:t>
            </a:r>
            <a:r>
              <a:rPr lang="en-US" sz="2600" dirty="0"/>
              <a:t> </a:t>
            </a:r>
            <a:r>
              <a:rPr lang="en-US" sz="2600" dirty="0" err="1"/>
              <a:t>dụ</a:t>
            </a:r>
            <a:r>
              <a:rPr lang="en-US" sz="2600" dirty="0"/>
              <a:t>: </a:t>
            </a:r>
            <a:r>
              <a:rPr lang="nl-NL" sz="2600" i="1" dirty="0"/>
              <a:t>cởi, cả, ngà, hạn, chén, chém, chìm, ngựa, xưa, chứa, chúa, thu, vua, chuông, buồn, buồm, hòm...</a:t>
            </a:r>
            <a:r>
              <a:rPr lang="nl-NL" sz="2600" dirty="0"/>
              <a:t> </a:t>
            </a:r>
          </a:p>
          <a:p>
            <a:pPr marL="114300" indent="0">
              <a:buNone/>
            </a:pPr>
            <a:endParaRPr lang="en-US" sz="2600" dirty="0"/>
          </a:p>
        </p:txBody>
      </p:sp>
    </p:spTree>
    <p:extLst>
      <p:ext uri="{BB962C8B-B14F-4D97-AF65-F5344CB8AC3E}">
        <p14:creationId xmlns:p14="http://schemas.microsoft.com/office/powerpoint/2010/main" val="307020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br>
              <a:rPr lang="nl-NL" sz="3000" b="1" dirty="0">
                <a:solidFill>
                  <a:srgbClr val="C00000"/>
                </a:solidFill>
              </a:rPr>
            </a:br>
            <a:r>
              <a:rPr lang="nl-NL" sz="3000" b="1">
                <a:solidFill>
                  <a:srgbClr val="C00000"/>
                </a:solidFill>
              </a:rPr>
              <a:t>BÀI 3. </a:t>
            </a:r>
            <a:br>
              <a:rPr lang="nl-NL" sz="3000" b="1" dirty="0">
                <a:solidFill>
                  <a:srgbClr val="C00000"/>
                </a:solidFill>
              </a:rPr>
            </a:br>
            <a:r>
              <a:rPr lang="nl-NL" sz="3000" b="1" dirty="0">
                <a:solidFill>
                  <a:srgbClr val="C00000"/>
                </a:solidFill>
              </a:rPr>
              <a:t>CÁC LỚP TỪ PHÂN LOẠI THEO NGUỒN GỐC</a:t>
            </a:r>
            <a:br>
              <a:rPr lang="en-US" sz="3000" b="1" dirty="0"/>
            </a:br>
            <a:endParaRPr lang="en-US" sz="3000" dirty="0"/>
          </a:p>
        </p:txBody>
      </p:sp>
      <p:sp>
        <p:nvSpPr>
          <p:cNvPr id="3" name="Content Placeholder 2"/>
          <p:cNvSpPr>
            <a:spLocks noGrp="1"/>
          </p:cNvSpPr>
          <p:nvPr>
            <p:ph idx="1"/>
          </p:nvPr>
        </p:nvSpPr>
        <p:spPr/>
        <p:txBody>
          <a:bodyPr>
            <a:normAutofit/>
          </a:bodyPr>
          <a:lstStyle/>
          <a:p>
            <a:pPr marL="3200400" lvl="7" indent="0">
              <a:buNone/>
            </a:pPr>
            <a:r>
              <a:rPr lang="en-US" sz="3000" b="1" dirty="0" err="1">
                <a:solidFill>
                  <a:srgbClr val="C00000"/>
                </a:solidFill>
              </a:rPr>
              <a:t>Từ</a:t>
            </a:r>
            <a:r>
              <a:rPr lang="en-US" sz="3000" b="1" dirty="0">
                <a:solidFill>
                  <a:srgbClr val="C00000"/>
                </a:solidFill>
              </a:rPr>
              <a:t> </a:t>
            </a:r>
            <a:r>
              <a:rPr lang="en-US" sz="3000" b="1" dirty="0" err="1">
                <a:solidFill>
                  <a:srgbClr val="C00000"/>
                </a:solidFill>
              </a:rPr>
              <a:t>Hán</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a:p>
            <a:pPr marL="571500" indent="-457200">
              <a:buFont typeface="Wingdings" panose="05000000000000000000" pitchFamily="2" charset="2"/>
              <a:buChar char="ü"/>
            </a:pPr>
            <a:r>
              <a:rPr lang="nl-NL" sz="2600" dirty="0"/>
              <a:t>Vay mượn từ đời nhà Đường (618 - 907) trở về sau;</a:t>
            </a:r>
          </a:p>
          <a:p>
            <a:pPr marL="571500" indent="-457200">
              <a:buFont typeface="Wingdings" panose="05000000000000000000" pitchFamily="2" charset="2"/>
              <a:buChar char="ü"/>
            </a:pPr>
            <a:r>
              <a:rPr lang="nl-NL" sz="2600" dirty="0"/>
              <a:t>Số lượng nhiều, có hệ thống, qua sách vở và khẩu ngữ;</a:t>
            </a:r>
          </a:p>
          <a:p>
            <a:pPr>
              <a:buFont typeface="Wingdings" panose="05000000000000000000" pitchFamily="2" charset="2"/>
              <a:buChar char="ü"/>
            </a:pPr>
            <a:r>
              <a:rPr lang="nl-NL" sz="2600" i="1" dirty="0"/>
              <a:t>   </a:t>
            </a:r>
            <a:r>
              <a:rPr lang="nl-NL" sz="2600" dirty="0"/>
              <a:t>Đặc điểm về ngữ nghĩa:</a:t>
            </a:r>
            <a:endParaRPr lang="en-US" sz="2600" dirty="0"/>
          </a:p>
          <a:p>
            <a:pPr marL="0" indent="0">
              <a:buNone/>
            </a:pPr>
            <a:r>
              <a:rPr lang="nl-NL" sz="2600" dirty="0"/>
              <a:t>	- Trang nhã, lịch sự, không thô tục</a:t>
            </a:r>
            <a:endParaRPr lang="en-US" sz="2600" dirty="0"/>
          </a:p>
          <a:p>
            <a:pPr lvl="2">
              <a:buFontTx/>
              <a:buChar char="-"/>
            </a:pPr>
            <a:r>
              <a:rPr lang="nl-NL" sz="2600" dirty="0"/>
              <a:t>Nghĩa cổ kính, trang trọng, hào hùng, hàm xúc, khái quát, mờ ảo. 	</a:t>
            </a:r>
          </a:p>
          <a:p>
            <a:pPr lvl="2">
              <a:buFontTx/>
              <a:buChar char="-"/>
            </a:pPr>
            <a:r>
              <a:rPr lang="nl-NL" sz="2600" dirty="0"/>
              <a:t>Nghĩa chính xác, chặt chẽ. </a:t>
            </a:r>
          </a:p>
          <a:p>
            <a:pPr>
              <a:buFont typeface="Wingdings" panose="05000000000000000000" pitchFamily="2" charset="2"/>
              <a:buChar char="ü"/>
            </a:pPr>
            <a:r>
              <a:rPr lang="nl-NL" sz="2600" dirty="0"/>
              <a:t>Đặc điểm cấu tạo: phức tạp, chủ yếu là từ ghép nghĩa.</a:t>
            </a:r>
            <a:endParaRPr lang="en-US" sz="2600" dirty="0"/>
          </a:p>
          <a:p>
            <a:pPr>
              <a:buFontTx/>
              <a:buChar char="-"/>
            </a:pPr>
            <a:endParaRPr lang="nl-NL" dirty="0"/>
          </a:p>
          <a:p>
            <a:pPr>
              <a:buFontTx/>
              <a:buChar char="-"/>
            </a:pPr>
            <a:endParaRPr lang="nl-NL" sz="2600" dirty="0">
              <a:solidFill>
                <a:srgbClr val="C00000"/>
              </a:solidFill>
            </a:endParaRPr>
          </a:p>
          <a:p>
            <a:pPr marL="571500" indent="-457200">
              <a:buFontTx/>
              <a:buChar char="-"/>
            </a:pPr>
            <a:endParaRPr lang="en-US" sz="2600" b="1" dirty="0">
              <a:solidFill>
                <a:srgbClr val="C00000"/>
              </a:solidFill>
            </a:endParaRPr>
          </a:p>
        </p:txBody>
      </p:sp>
    </p:spTree>
    <p:extLst>
      <p:ext uri="{BB962C8B-B14F-4D97-AF65-F5344CB8AC3E}">
        <p14:creationId xmlns:p14="http://schemas.microsoft.com/office/powerpoint/2010/main" val="28354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br>
              <a:rPr lang="nl-NL" sz="3000" b="1" dirty="0">
                <a:solidFill>
                  <a:srgbClr val="C00000"/>
                </a:solidFill>
              </a:rPr>
            </a:br>
            <a:r>
              <a:rPr lang="nl-NL" sz="3000" b="1">
                <a:solidFill>
                  <a:srgbClr val="C00000"/>
                </a:solidFill>
              </a:rPr>
              <a:t>BÀI 3. </a:t>
            </a:r>
            <a:br>
              <a:rPr lang="nl-NL" sz="3000" b="1" dirty="0">
                <a:solidFill>
                  <a:srgbClr val="C00000"/>
                </a:solidFill>
              </a:rPr>
            </a:br>
            <a:r>
              <a:rPr lang="nl-NL" sz="3000" b="1" dirty="0">
                <a:solidFill>
                  <a:srgbClr val="C00000"/>
                </a:solidFill>
              </a:rPr>
              <a:t>CÁC LỚP TỪ PHÂN LOẠI THEO NGUỒN GỐC</a:t>
            </a:r>
            <a:br>
              <a:rPr lang="en-US" sz="3000" b="1" dirty="0"/>
            </a:br>
            <a:endParaRPr lang="en-US" sz="3000" dirty="0"/>
          </a:p>
        </p:txBody>
      </p:sp>
      <p:sp>
        <p:nvSpPr>
          <p:cNvPr id="3" name="Content Placeholder 2"/>
          <p:cNvSpPr>
            <a:spLocks noGrp="1"/>
          </p:cNvSpPr>
          <p:nvPr>
            <p:ph idx="1"/>
          </p:nvPr>
        </p:nvSpPr>
        <p:spPr>
          <a:xfrm>
            <a:off x="457200" y="1447800"/>
            <a:ext cx="8229600" cy="4525963"/>
          </a:xfrm>
        </p:spPr>
        <p:txBody>
          <a:bodyPr>
            <a:normAutofit fontScale="25000" lnSpcReduction="20000"/>
          </a:bodyPr>
          <a:lstStyle/>
          <a:p>
            <a:pPr marL="0" indent="0" algn="ctr">
              <a:buNone/>
            </a:pPr>
            <a:r>
              <a:rPr lang="vi-VN" sz="9200" b="1" dirty="0">
                <a:solidFill>
                  <a:srgbClr val="C00000"/>
                </a:solidFill>
              </a:rPr>
              <a:t>Từ ngữ </a:t>
            </a:r>
            <a:r>
              <a:rPr lang="vi-VN" sz="9200" b="1">
                <a:solidFill>
                  <a:srgbClr val="C00000"/>
                </a:solidFill>
              </a:rPr>
              <a:t>gốc Ấ</a:t>
            </a:r>
            <a:r>
              <a:rPr lang="en-US" sz="9200" b="1">
                <a:solidFill>
                  <a:srgbClr val="C00000"/>
                </a:solidFill>
              </a:rPr>
              <a:t>N</a:t>
            </a:r>
            <a:r>
              <a:rPr lang="vi-VN" sz="9200" b="1">
                <a:solidFill>
                  <a:srgbClr val="C00000"/>
                </a:solidFill>
              </a:rPr>
              <a:t> </a:t>
            </a:r>
            <a:r>
              <a:rPr lang="vi-VN" sz="9200" b="1" dirty="0">
                <a:solidFill>
                  <a:srgbClr val="C00000"/>
                </a:solidFill>
              </a:rPr>
              <a:t>Âu</a:t>
            </a:r>
            <a:endParaRPr lang="en-US" sz="9200" b="1" dirty="0">
              <a:solidFill>
                <a:srgbClr val="C00000"/>
              </a:solidFill>
            </a:endParaRPr>
          </a:p>
          <a:p>
            <a:pPr>
              <a:lnSpc>
                <a:spcPct val="120000"/>
              </a:lnSpc>
              <a:spcBef>
                <a:spcPts val="0"/>
              </a:spcBef>
              <a:buFont typeface="Wingdings" panose="05000000000000000000" pitchFamily="2" charset="2"/>
              <a:buChar char="ü"/>
            </a:pPr>
            <a:r>
              <a:rPr lang="en-US" sz="9600" dirty="0" err="1"/>
              <a:t>Vay</a:t>
            </a:r>
            <a:r>
              <a:rPr lang="en-US" sz="9600" dirty="0"/>
              <a:t> </a:t>
            </a:r>
            <a:r>
              <a:rPr lang="en-US" sz="9600" dirty="0" err="1"/>
              <a:t>mượn</a:t>
            </a:r>
            <a:r>
              <a:rPr lang="en-US" sz="9600" dirty="0"/>
              <a:t> </a:t>
            </a:r>
            <a:r>
              <a:rPr lang="en-US" sz="9600" dirty="0" err="1"/>
              <a:t>từ</a:t>
            </a:r>
            <a:r>
              <a:rPr lang="en-US" sz="9600" dirty="0"/>
              <a:t> </a:t>
            </a:r>
            <a:r>
              <a:rPr lang="en-US" sz="9600" dirty="0" err="1"/>
              <a:t>các</a:t>
            </a:r>
            <a:r>
              <a:rPr lang="en-US" sz="9600" dirty="0"/>
              <a:t> </a:t>
            </a:r>
            <a:r>
              <a:rPr lang="en-US" sz="9600" dirty="0" err="1"/>
              <a:t>ngôn</a:t>
            </a:r>
            <a:r>
              <a:rPr lang="en-US" sz="9600" dirty="0"/>
              <a:t> </a:t>
            </a:r>
            <a:r>
              <a:rPr lang="en-US" sz="9600" dirty="0" err="1"/>
              <a:t>ngữ</a:t>
            </a:r>
            <a:r>
              <a:rPr lang="en-US" sz="9600" dirty="0"/>
              <a:t> </a:t>
            </a:r>
            <a:r>
              <a:rPr lang="en-US" sz="9600" dirty="0" err="1"/>
              <a:t>Châu</a:t>
            </a:r>
            <a:r>
              <a:rPr lang="en-US" sz="9600" dirty="0"/>
              <a:t> </a:t>
            </a:r>
            <a:r>
              <a:rPr lang="en-US" sz="9600" dirty="0" err="1"/>
              <a:t>âu</a:t>
            </a:r>
            <a:r>
              <a:rPr lang="en-US" sz="9600" dirty="0"/>
              <a:t> (</a:t>
            </a:r>
            <a:r>
              <a:rPr lang="en-US" sz="9600" dirty="0" err="1"/>
              <a:t>Tiếng</a:t>
            </a:r>
            <a:r>
              <a:rPr lang="en-US" sz="9600" dirty="0"/>
              <a:t> </a:t>
            </a:r>
            <a:r>
              <a:rPr lang="en-US" sz="9600" dirty="0" err="1"/>
              <a:t>Pháp</a:t>
            </a:r>
            <a:r>
              <a:rPr lang="en-US" sz="9600" dirty="0"/>
              <a:t> TK19, </a:t>
            </a:r>
            <a:r>
              <a:rPr lang="en-US" sz="9600" dirty="0" err="1"/>
              <a:t>Tiếng</a:t>
            </a:r>
            <a:r>
              <a:rPr lang="en-US" sz="9600" dirty="0"/>
              <a:t> Nga, </a:t>
            </a:r>
            <a:r>
              <a:rPr lang="en-US" sz="9600" dirty="0" err="1"/>
              <a:t>tiếng</a:t>
            </a:r>
            <a:r>
              <a:rPr lang="en-US" sz="9600" dirty="0"/>
              <a:t> Anh);</a:t>
            </a:r>
          </a:p>
          <a:p>
            <a:pPr>
              <a:lnSpc>
                <a:spcPct val="120000"/>
              </a:lnSpc>
              <a:spcBef>
                <a:spcPts val="0"/>
              </a:spcBef>
              <a:buFont typeface="Wingdings" panose="05000000000000000000" pitchFamily="2" charset="2"/>
              <a:buChar char="ü"/>
            </a:pPr>
            <a:r>
              <a:rPr lang="nl-NL" sz="9600" dirty="0"/>
              <a:t>Các xu hướng biến đổi thường thấy trong từ phiên âm là:</a:t>
            </a:r>
            <a:endParaRPr lang="en-US" sz="9600" dirty="0"/>
          </a:p>
          <a:p>
            <a:pPr>
              <a:lnSpc>
                <a:spcPct val="120000"/>
              </a:lnSpc>
              <a:spcBef>
                <a:spcPts val="0"/>
              </a:spcBef>
              <a:buFontTx/>
              <a:buChar char="-"/>
            </a:pPr>
            <a:r>
              <a:rPr lang="nl-NL" sz="9600" dirty="0"/>
              <a:t>Thêm thanh điệu vào mỗi âm tiết:</a:t>
            </a:r>
            <a:r>
              <a:rPr lang="en-US" sz="9600" dirty="0"/>
              <a:t> </a:t>
            </a:r>
            <a:r>
              <a:rPr lang="nl-NL" sz="9600" i="1" dirty="0"/>
              <a:t>coffee </a:t>
            </a:r>
            <a:r>
              <a:rPr lang="nl-NL" sz="9600" i="1" dirty="0">
                <a:sym typeface="Wingdings"/>
              </a:rPr>
              <a:t></a:t>
            </a:r>
            <a:r>
              <a:rPr lang="nl-NL" sz="9600" i="1" dirty="0"/>
              <a:t>  cà phê;   </a:t>
            </a:r>
          </a:p>
          <a:p>
            <a:pPr marL="0" indent="0">
              <a:lnSpc>
                <a:spcPct val="120000"/>
              </a:lnSpc>
              <a:spcBef>
                <a:spcPts val="0"/>
              </a:spcBef>
              <a:buNone/>
            </a:pPr>
            <a:r>
              <a:rPr lang="nl-NL" sz="9600" i="1" dirty="0"/>
              <a:t>					promage </a:t>
            </a:r>
            <a:r>
              <a:rPr lang="nl-NL" sz="9600" i="1" dirty="0">
                <a:sym typeface="Wingdings"/>
              </a:rPr>
              <a:t></a:t>
            </a:r>
            <a:r>
              <a:rPr lang="nl-NL" sz="9600" i="1" dirty="0"/>
              <a:t> pho mát</a:t>
            </a:r>
            <a:endParaRPr lang="en-US" sz="9600" dirty="0"/>
          </a:p>
          <a:p>
            <a:pPr>
              <a:lnSpc>
                <a:spcPct val="120000"/>
              </a:lnSpc>
              <a:spcBef>
                <a:spcPts val="0"/>
              </a:spcBef>
              <a:buFontTx/>
              <a:buChar char="-"/>
            </a:pPr>
            <a:r>
              <a:rPr lang="nl-NL" sz="9600" dirty="0"/>
              <a:t>Đơn hoá các phụ âm kép âm tiết:</a:t>
            </a:r>
            <a:r>
              <a:rPr lang="en-US" sz="9600" dirty="0"/>
              <a:t> </a:t>
            </a:r>
            <a:r>
              <a:rPr lang="nl-NL" sz="9600" i="1" dirty="0"/>
              <a:t>crème </a:t>
            </a:r>
            <a:r>
              <a:rPr lang="nl-NL" sz="9600" i="1" dirty="0">
                <a:sym typeface="Wingdings"/>
              </a:rPr>
              <a:t></a:t>
            </a:r>
            <a:r>
              <a:rPr lang="nl-NL" sz="9600" i="1" dirty="0"/>
              <a:t> kem;  </a:t>
            </a:r>
          </a:p>
          <a:p>
            <a:pPr marL="457200" lvl="1" indent="0">
              <a:lnSpc>
                <a:spcPct val="120000"/>
              </a:lnSpc>
              <a:spcBef>
                <a:spcPts val="0"/>
              </a:spcBef>
              <a:buNone/>
            </a:pPr>
            <a:r>
              <a:rPr lang="nl-NL" sz="9200" i="1" dirty="0"/>
              <a:t>				            fieine </a:t>
            </a:r>
            <a:r>
              <a:rPr lang="nl-NL" sz="9200" i="1" dirty="0">
                <a:sym typeface="Wingdings"/>
              </a:rPr>
              <a:t></a:t>
            </a:r>
            <a:r>
              <a:rPr lang="nl-NL" sz="9200" i="1" dirty="0"/>
              <a:t> phanh</a:t>
            </a:r>
            <a:endParaRPr lang="en-US" sz="9200" dirty="0"/>
          </a:p>
          <a:p>
            <a:pPr marL="0" indent="0">
              <a:lnSpc>
                <a:spcPct val="120000"/>
              </a:lnSpc>
              <a:spcBef>
                <a:spcPts val="0"/>
              </a:spcBef>
              <a:buNone/>
            </a:pPr>
            <a:r>
              <a:rPr lang="nl-NL" sz="9600" dirty="0"/>
              <a:t>- Rút gọn một số âm tiết các từ phiên âm:</a:t>
            </a:r>
            <a:r>
              <a:rPr lang="nl-NL" sz="9600" i="1" dirty="0"/>
              <a:t>casserom </a:t>
            </a:r>
            <a:r>
              <a:rPr lang="nl-NL" sz="9600" i="1" dirty="0">
                <a:sym typeface="Wingdings"/>
              </a:rPr>
              <a:t></a:t>
            </a:r>
            <a:r>
              <a:rPr lang="nl-NL" sz="9600" i="1" dirty="0"/>
              <a:t> xoong</a:t>
            </a:r>
            <a:endParaRPr lang="en-US" sz="9600" dirty="0"/>
          </a:p>
          <a:p>
            <a:pPr marL="0" indent="0">
              <a:lnSpc>
                <a:spcPct val="120000"/>
              </a:lnSpc>
              <a:spcBef>
                <a:spcPts val="0"/>
              </a:spcBef>
              <a:buNone/>
            </a:pPr>
            <a:r>
              <a:rPr lang="nl-NL" sz="9600" i="1" dirty="0"/>
              <a:t>- Một </a:t>
            </a:r>
            <a:r>
              <a:rPr lang="nl-NL" sz="9600" dirty="0"/>
              <a:t>số từ phiên âm đang được thay thế bằng từ/cụm từ cố định) thuần Việt: </a:t>
            </a:r>
            <a:r>
              <a:rPr lang="nl-NL" sz="9600" i="1" dirty="0"/>
              <a:t>gac đờ bu -  chắn bùn</a:t>
            </a:r>
            <a:r>
              <a:rPr lang="en-US" sz="9600" dirty="0"/>
              <a:t>; </a:t>
            </a:r>
            <a:r>
              <a:rPr lang="nl-NL" sz="9600" i="1" dirty="0"/>
              <a:t>gác đờ sen - chắn xích	</a:t>
            </a:r>
            <a:r>
              <a:rPr lang="nl-NL" sz="4200" i="1" dirty="0"/>
              <a:t>	</a:t>
            </a:r>
            <a:endParaRPr lang="en-US" sz="4200" dirty="0"/>
          </a:p>
          <a:p>
            <a:pPr marL="0" indent="0">
              <a:lnSpc>
                <a:spcPct val="120000"/>
              </a:lnSpc>
              <a:buNone/>
            </a:pPr>
            <a:r>
              <a:rPr lang="nl-NL" sz="2400" i="1" dirty="0"/>
              <a:t>		</a:t>
            </a:r>
            <a:endParaRPr lang="en-US" sz="2800" b="1" dirty="0">
              <a:solidFill>
                <a:srgbClr val="C00000"/>
              </a:solidFill>
            </a:endParaRPr>
          </a:p>
        </p:txBody>
      </p:sp>
    </p:spTree>
    <p:extLst>
      <p:ext uri="{BB962C8B-B14F-4D97-AF65-F5344CB8AC3E}">
        <p14:creationId xmlns:p14="http://schemas.microsoft.com/office/powerpoint/2010/main" val="20789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a:solidFill>
                  <a:srgbClr val="C00000"/>
                </a:solidFill>
              </a:rPr>
              <a:t>Bài</a:t>
            </a:r>
            <a:r>
              <a:rPr lang="en-US" dirty="0">
                <a:solidFill>
                  <a:srgbClr val="C00000"/>
                </a:solidFill>
              </a:rPr>
              <a:t> </a:t>
            </a:r>
            <a:r>
              <a:rPr lang="en-US" dirty="0" err="1">
                <a:solidFill>
                  <a:srgbClr val="C00000"/>
                </a:solidFill>
              </a:rPr>
              <a:t>tập</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err="1"/>
              <a:t>Tìm</a:t>
            </a:r>
            <a:r>
              <a:rPr lang="en-US" dirty="0"/>
              <a:t> 10 </a:t>
            </a:r>
            <a:r>
              <a:rPr lang="en-US" dirty="0" err="1"/>
              <a:t>từ</a:t>
            </a:r>
            <a:r>
              <a:rPr lang="en-US" dirty="0"/>
              <a:t> </a:t>
            </a:r>
            <a:r>
              <a:rPr lang="en-US" dirty="0" err="1"/>
              <a:t>Hán</a:t>
            </a:r>
            <a:r>
              <a:rPr lang="en-US" dirty="0"/>
              <a:t> </a:t>
            </a:r>
            <a:r>
              <a:rPr lang="en-US" dirty="0" err="1"/>
              <a:t>Việt</a:t>
            </a:r>
            <a:r>
              <a:rPr lang="en-US" dirty="0"/>
              <a:t> </a:t>
            </a:r>
            <a:r>
              <a:rPr lang="en-US" dirty="0" err="1"/>
              <a:t>có</a:t>
            </a:r>
            <a:r>
              <a:rPr lang="en-US" dirty="0"/>
              <a:t> </a:t>
            </a:r>
            <a:r>
              <a:rPr lang="en-US" dirty="0" err="1"/>
              <a:t>từ</a:t>
            </a:r>
            <a:r>
              <a:rPr lang="en-US" dirty="0"/>
              <a:t> </a:t>
            </a:r>
            <a:r>
              <a:rPr lang="en-US" dirty="0" err="1"/>
              <a:t>thuần</a:t>
            </a:r>
            <a:r>
              <a:rPr lang="en-US" dirty="0"/>
              <a:t> </a:t>
            </a:r>
            <a:r>
              <a:rPr lang="en-US" dirty="0" err="1"/>
              <a:t>Việt</a:t>
            </a:r>
            <a:r>
              <a:rPr lang="en-US" dirty="0"/>
              <a:t> </a:t>
            </a:r>
            <a:r>
              <a:rPr lang="en-US" dirty="0" err="1"/>
              <a:t>thay</a:t>
            </a:r>
            <a:r>
              <a:rPr lang="en-US" dirty="0"/>
              <a:t> </a:t>
            </a:r>
            <a:r>
              <a:rPr lang="en-US" dirty="0" err="1"/>
              <a:t>thế</a:t>
            </a:r>
            <a:r>
              <a:rPr lang="en-US" dirty="0"/>
              <a:t>.</a:t>
            </a:r>
          </a:p>
          <a:p>
            <a:pPr marL="514350" indent="-514350">
              <a:buAutoNum type="arabicPeriod"/>
            </a:pPr>
            <a:r>
              <a:rPr lang="en-US" dirty="0" err="1"/>
              <a:t>Tìm</a:t>
            </a:r>
            <a:r>
              <a:rPr lang="en-US" dirty="0"/>
              <a:t> 10 </a:t>
            </a:r>
            <a:r>
              <a:rPr lang="en-US" dirty="0" err="1"/>
              <a:t>từ</a:t>
            </a:r>
            <a:r>
              <a:rPr lang="en-US" dirty="0"/>
              <a:t> </a:t>
            </a:r>
            <a:r>
              <a:rPr lang="en-US" dirty="0" err="1"/>
              <a:t>Hán</a:t>
            </a:r>
            <a:r>
              <a:rPr lang="en-US" dirty="0"/>
              <a:t> </a:t>
            </a:r>
            <a:r>
              <a:rPr lang="en-US" dirty="0" err="1"/>
              <a:t>Việt</a:t>
            </a:r>
            <a:r>
              <a:rPr lang="en-US" dirty="0"/>
              <a:t> </a:t>
            </a:r>
            <a:r>
              <a:rPr lang="en-US" dirty="0" err="1"/>
              <a:t>không</a:t>
            </a:r>
            <a:r>
              <a:rPr lang="en-US" dirty="0"/>
              <a:t> </a:t>
            </a:r>
            <a:r>
              <a:rPr lang="en-US" dirty="0" err="1"/>
              <a:t>có</a:t>
            </a:r>
            <a:r>
              <a:rPr lang="en-US" dirty="0"/>
              <a:t> </a:t>
            </a:r>
            <a:r>
              <a:rPr lang="en-US" dirty="0" err="1"/>
              <a:t>từ</a:t>
            </a:r>
            <a:r>
              <a:rPr lang="en-US" dirty="0"/>
              <a:t> </a:t>
            </a:r>
            <a:r>
              <a:rPr lang="en-US" dirty="0" err="1"/>
              <a:t>thuần</a:t>
            </a:r>
            <a:r>
              <a:rPr lang="en-US" dirty="0"/>
              <a:t> </a:t>
            </a:r>
            <a:r>
              <a:rPr lang="en-US" dirty="0" err="1"/>
              <a:t>Việt</a:t>
            </a:r>
            <a:r>
              <a:rPr lang="en-US" dirty="0"/>
              <a:t> </a:t>
            </a:r>
            <a:r>
              <a:rPr lang="en-US" dirty="0" err="1"/>
              <a:t>thay</a:t>
            </a:r>
            <a:r>
              <a:rPr lang="en-US" dirty="0"/>
              <a:t> </a:t>
            </a:r>
            <a:r>
              <a:rPr lang="en-US" dirty="0" err="1"/>
              <a:t>thế</a:t>
            </a:r>
            <a:r>
              <a:rPr lang="en-US" dirty="0"/>
              <a:t>.</a:t>
            </a:r>
          </a:p>
          <a:p>
            <a:pPr marL="514350" indent="-514350">
              <a:buAutoNum type="arabicPeriod"/>
            </a:pPr>
            <a:r>
              <a:rPr lang="en-US" dirty="0" err="1"/>
              <a:t>Tìm</a:t>
            </a:r>
            <a:r>
              <a:rPr lang="en-US" dirty="0"/>
              <a:t> </a:t>
            </a:r>
            <a:r>
              <a:rPr lang="en-US" dirty="0" err="1"/>
              <a:t>các</a:t>
            </a:r>
            <a:r>
              <a:rPr lang="en-US" dirty="0"/>
              <a:t> </a:t>
            </a:r>
            <a:r>
              <a:rPr lang="en-US" dirty="0" err="1"/>
              <a:t>từ</a:t>
            </a:r>
            <a:r>
              <a:rPr lang="en-US" dirty="0"/>
              <a:t> </a:t>
            </a:r>
            <a:r>
              <a:rPr lang="en-US" dirty="0" err="1"/>
              <a:t>Hán</a:t>
            </a:r>
            <a:r>
              <a:rPr lang="en-US" dirty="0"/>
              <a:t> </a:t>
            </a:r>
            <a:r>
              <a:rPr lang="en-US" dirty="0" err="1"/>
              <a:t>Việt</a:t>
            </a:r>
            <a:r>
              <a:rPr lang="en-US" dirty="0"/>
              <a:t> </a:t>
            </a:r>
            <a:r>
              <a:rPr lang="en-US" dirty="0" err="1"/>
              <a:t>có</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sau</a:t>
            </a:r>
            <a:r>
              <a:rPr lang="en-US" dirty="0"/>
              <a:t>:</a:t>
            </a:r>
          </a:p>
          <a:p>
            <a:pPr>
              <a:buFontTx/>
              <a:buChar char="-"/>
            </a:pPr>
            <a:r>
              <a:rPr lang="en-US" dirty="0" err="1"/>
              <a:t>thủy</a:t>
            </a:r>
            <a:r>
              <a:rPr lang="en-US" dirty="0"/>
              <a:t> (</a:t>
            </a:r>
            <a:r>
              <a:rPr lang="en-US" dirty="0" err="1"/>
              <a:t>nước</a:t>
            </a:r>
            <a:r>
              <a:rPr lang="en-US" dirty="0"/>
              <a:t>)</a:t>
            </a:r>
          </a:p>
          <a:p>
            <a:pPr>
              <a:buFontTx/>
              <a:buChar char="-"/>
            </a:pPr>
            <a:r>
              <a:rPr lang="en-US" dirty="0" err="1"/>
              <a:t>bảo</a:t>
            </a:r>
            <a:r>
              <a:rPr lang="en-US" dirty="0"/>
              <a:t> (</a:t>
            </a:r>
            <a:r>
              <a:rPr lang="en-US" dirty="0" err="1"/>
              <a:t>giữ</a:t>
            </a:r>
            <a:r>
              <a:rPr lang="en-US" dirty="0"/>
              <a:t>)</a:t>
            </a:r>
          </a:p>
          <a:p>
            <a:pPr>
              <a:buFontTx/>
              <a:buChar char="-"/>
            </a:pPr>
            <a:r>
              <a:rPr lang="en-US" dirty="0" err="1"/>
              <a:t>gia</a:t>
            </a:r>
            <a:r>
              <a:rPr lang="en-US" dirty="0"/>
              <a:t> (</a:t>
            </a:r>
            <a:r>
              <a:rPr lang="en-US" dirty="0" err="1"/>
              <a:t>nhà</a:t>
            </a:r>
            <a:r>
              <a:rPr lang="en-US" dirty="0"/>
              <a:t>)</a:t>
            </a:r>
          </a:p>
          <a:p>
            <a:pPr>
              <a:buFontTx/>
              <a:buChar char="-"/>
            </a:pPr>
            <a:r>
              <a:rPr lang="en-US" dirty="0" err="1"/>
              <a:t>gia</a:t>
            </a:r>
            <a:r>
              <a:rPr lang="en-US" dirty="0"/>
              <a:t> (</a:t>
            </a:r>
            <a:r>
              <a:rPr lang="en-US" dirty="0" err="1"/>
              <a:t>người</a:t>
            </a:r>
            <a:r>
              <a:rPr lang="en-US" dirty="0"/>
              <a:t> </a:t>
            </a:r>
            <a:r>
              <a:rPr lang="en-US" dirty="0" err="1"/>
              <a:t>làm</a:t>
            </a:r>
            <a:r>
              <a:rPr lang="en-US" dirty="0"/>
              <a:t> </a:t>
            </a:r>
            <a:r>
              <a:rPr lang="en-US" dirty="0" err="1"/>
              <a:t>việc</a:t>
            </a:r>
            <a:r>
              <a:rPr lang="en-US" dirty="0"/>
              <a:t> </a:t>
            </a:r>
            <a:r>
              <a:rPr lang="en-US" dirty="0" err="1"/>
              <a:t>gì</a:t>
            </a:r>
            <a:r>
              <a:rPr lang="en-US" dirty="0"/>
              <a:t> </a:t>
            </a:r>
            <a:r>
              <a:rPr lang="en-US" dirty="0" err="1"/>
              <a:t>đấy</a:t>
            </a:r>
            <a:r>
              <a:rPr lang="en-US" dirty="0"/>
              <a:t>)</a:t>
            </a:r>
          </a:p>
        </p:txBody>
      </p:sp>
    </p:spTree>
    <p:extLst>
      <p:ext uri="{BB962C8B-B14F-4D97-AF65-F5344CB8AC3E}">
        <p14:creationId xmlns:p14="http://schemas.microsoft.com/office/powerpoint/2010/main" val="3396971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sz="3700" b="1" dirty="0"/>
            </a:br>
            <a:br>
              <a:rPr lang="nl-NL" sz="3700" b="1" dirty="0"/>
            </a:br>
            <a:br>
              <a:rPr lang="nl-NL" sz="3700" b="1" dirty="0"/>
            </a:br>
            <a:r>
              <a:rPr lang="nl-NL" sz="3300" b="1">
                <a:solidFill>
                  <a:srgbClr val="C00000"/>
                </a:solidFill>
              </a:rPr>
              <a:t>CHƯƠNG 3. </a:t>
            </a:r>
            <a:r>
              <a:rPr lang="nl-NL" sz="3300" b="1" dirty="0">
                <a:solidFill>
                  <a:srgbClr val="C00000"/>
                </a:solidFill>
              </a:rPr>
              <a:t>NGỮ PHÁP TIẾNG VIỆT</a:t>
            </a:r>
            <a:br>
              <a:rPr lang="en-US" b="1" dirty="0">
                <a:solidFill>
                  <a:srgbClr val="C00000"/>
                </a:solidFill>
              </a:rPr>
            </a:br>
            <a:r>
              <a:rPr lang="en-US" b="1" dirty="0"/>
              <a:t>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b="1" dirty="0"/>
              <a:t>		  </a:t>
            </a:r>
            <a:r>
              <a:rPr lang="vi-VN" sz="2600" b="1" dirty="0">
                <a:solidFill>
                  <a:schemeClr val="accent2"/>
                </a:solidFill>
              </a:rPr>
              <a:t>MỤC TIÊU CỦA CHƯƠNG</a:t>
            </a:r>
            <a:endParaRPr lang="en-US" sz="2600" dirty="0">
              <a:solidFill>
                <a:schemeClr val="accent2"/>
              </a:solidFill>
            </a:endParaRPr>
          </a:p>
          <a:p>
            <a:pPr marL="0" indent="0" algn="just">
              <a:lnSpc>
                <a:spcPct val="160000"/>
              </a:lnSpc>
              <a:spcBef>
                <a:spcPts val="0"/>
              </a:spcBef>
              <a:buNone/>
            </a:pPr>
            <a:r>
              <a:rPr lang="en-US" sz="2800" err="1">
                <a:latin typeface="Times New Roman" panose="02020603050405020304" pitchFamily="18" charset="0"/>
                <a:ea typeface="Segoe UI Emoji" panose="020B0502040204020203" pitchFamily="34" charset="0"/>
                <a:cs typeface="Times New Roman" panose="02020603050405020304" pitchFamily="18" charset="0"/>
              </a:rPr>
              <a:t>Chương</a:t>
            </a:r>
            <a:r>
              <a:rPr lang="en-US" sz="2800">
                <a:latin typeface="Times New Roman" panose="02020603050405020304" pitchFamily="18" charset="0"/>
                <a:ea typeface="Segoe UI Emoji" panose="020B0502040204020203" pitchFamily="34" charset="0"/>
                <a:cs typeface="Times New Roman" panose="02020603050405020304" pitchFamily="18" charset="0"/>
              </a:rPr>
              <a:t> 3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giúp</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SV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có</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kiến</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thức</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về</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ngữ</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pháp</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tiếng</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Việt</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kĩ</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năng</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nhận</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diện</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phân</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tích</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những</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nội</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dung: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từ</a:t>
            </a:r>
            <a:r>
              <a:rPr lang="en-US" sz="2800" b="1"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loại</a:t>
            </a:r>
            <a:r>
              <a:rPr lang="en-US" sz="2800" b="1"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câu</a:t>
            </a:r>
            <a:r>
              <a:rPr lang="en-US" sz="2800" b="1"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và</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vấn</a:t>
            </a:r>
            <a:r>
              <a:rPr lang="en-US" sz="2800" b="1"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đề</a:t>
            </a:r>
            <a:r>
              <a:rPr lang="en-US" sz="2800" b="1"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ngữ</a:t>
            </a:r>
            <a:r>
              <a:rPr lang="en-US" sz="2800" b="1"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pháp</a:t>
            </a:r>
            <a:r>
              <a:rPr lang="en-US" sz="2800" b="1"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trong</a:t>
            </a:r>
            <a:r>
              <a:rPr lang="en-US" sz="2800" b="1"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nhà</a:t>
            </a:r>
            <a:r>
              <a:rPr lang="en-US" sz="2800" b="1"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Emoji" panose="020B0502040204020203" pitchFamily="34" charset="0"/>
                <a:cs typeface="Times New Roman" panose="02020603050405020304" pitchFamily="18" charset="0"/>
              </a:rPr>
              <a:t>trường</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rèn</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luyện</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kĩ</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năng</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giao</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tiếp</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làm</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việc</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nhóm</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và</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giải</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quyết</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được</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các</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nhiệm</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vụ</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lĩnh</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hội</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kiến</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thức</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về</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ngữ</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pháp</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tiếng</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Việt</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và</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vận</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dụng</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vào</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thực</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tiễn</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nghề</a:t>
            </a:r>
            <a:r>
              <a:rPr lang="en-US" sz="2800" dirty="0">
                <a:latin typeface="Times New Roman" panose="02020603050405020304" pitchFamily="18" charset="0"/>
                <a:ea typeface="Segoe UI Emoji" panose="020B0502040204020203" pitchFamily="34" charset="0"/>
                <a:cs typeface="Times New Roman" panose="02020603050405020304" pitchFamily="18" charset="0"/>
              </a:rPr>
              <a:t> </a:t>
            </a:r>
            <a:r>
              <a:rPr lang="en-US" sz="2800" dirty="0" err="1">
                <a:latin typeface="Times New Roman" panose="02020603050405020304" pitchFamily="18" charset="0"/>
                <a:ea typeface="Segoe UI Emoji" panose="020B0502040204020203" pitchFamily="34" charset="0"/>
                <a:cs typeface="Times New Roman" panose="02020603050405020304" pitchFamily="18" charset="0"/>
              </a:rPr>
              <a:t>nghiệp</a:t>
            </a:r>
            <a:r>
              <a:rPr lang="en-US" dirty="0">
                <a:latin typeface="Times New Roman" panose="02020603050405020304" pitchFamily="18" charset="0"/>
                <a:ea typeface="Segoe UI Emoji" panose="020B0502040204020203" pitchFamily="34" charset="0"/>
                <a:cs typeface="Times New Roman" panose="02020603050405020304" pitchFamily="18" charset="0"/>
              </a:rPr>
              <a:t>.</a:t>
            </a:r>
          </a:p>
          <a:p>
            <a:pPr marL="0" indent="0">
              <a:buNone/>
            </a:pPr>
            <a:r>
              <a:rPr lang="en-US" b="1" i="1" dirty="0">
                <a:latin typeface="Times New Roman" panose="02020603050405020304" pitchFamily="18" charset="0"/>
                <a:ea typeface="Segoe UI Emoji" panose="020B0502040204020203" pitchFamily="34" charset="0"/>
                <a:cs typeface="Times New Roman" panose="02020603050405020304" pitchFamily="18" charset="0"/>
              </a:rPr>
              <a:t> </a:t>
            </a:r>
            <a:endParaRPr lang="en-US" i="1" dirty="0">
              <a:latin typeface="Times New Roman" panose="02020603050405020304" pitchFamily="18" charset="0"/>
              <a:ea typeface="Segoe UI Emoji" panose="020B0502040204020203" pitchFamily="34" charset="0"/>
              <a:cs typeface="Times New Roman" panose="02020603050405020304" pitchFamily="18" charset="0"/>
            </a:endParaRPr>
          </a:p>
          <a:p>
            <a:pPr marL="0" indent="0">
              <a:buNone/>
            </a:pPr>
            <a:br>
              <a:rPr lang="vi-VN" b="1" dirty="0"/>
            </a:br>
            <a:endParaRPr lang="en-US" dirty="0"/>
          </a:p>
        </p:txBody>
      </p:sp>
    </p:spTree>
    <p:extLst>
      <p:ext uri="{BB962C8B-B14F-4D97-AF65-F5344CB8AC3E}">
        <p14:creationId xmlns:p14="http://schemas.microsoft.com/office/powerpoint/2010/main" val="153610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1. Ngữ âm và ngữ âm học</a:t>
            </a:r>
            <a:endParaRPr lang="en-US" sz="3300" dirty="0"/>
          </a:p>
        </p:txBody>
      </p:sp>
      <p:sp>
        <p:nvSpPr>
          <p:cNvPr id="3" name="Content Placeholder 2"/>
          <p:cNvSpPr>
            <a:spLocks noGrp="1"/>
          </p:cNvSpPr>
          <p:nvPr>
            <p:ph idx="1"/>
          </p:nvPr>
        </p:nvSpPr>
        <p:spPr/>
        <p:txBody>
          <a:bodyPr>
            <a:normAutofit/>
          </a:bodyPr>
          <a:lstStyle/>
          <a:p>
            <a:pPr>
              <a:buFont typeface="Wingdings" pitchFamily="2" charset="2"/>
              <a:buChar char="q"/>
            </a:pPr>
            <a:r>
              <a:rPr lang="nl-NL" i="1" dirty="0"/>
              <a:t> Cơ sở sinh lý học (cấu âm)</a:t>
            </a:r>
          </a:p>
          <a:p>
            <a:pPr marL="0" indent="0">
              <a:buNone/>
            </a:pPr>
            <a:r>
              <a:rPr lang="nl-NL" i="1" dirty="0">
                <a:solidFill>
                  <a:srgbClr val="FF0000"/>
                </a:solidFill>
              </a:rPr>
              <a:t>H? Những cơ quan nào tham gia vào quá trình cấu âm? Vai trò của chúng?</a:t>
            </a:r>
            <a:endParaRPr lang="en-US" dirty="0">
              <a:solidFill>
                <a:srgbClr val="FF0000"/>
              </a:solidFill>
            </a:endParaRPr>
          </a:p>
          <a:p>
            <a:pPr>
              <a:buFont typeface="Wingdings" pitchFamily="2" charset="2"/>
              <a:buChar char="§"/>
            </a:pPr>
            <a:r>
              <a:rPr lang="nl-NL" dirty="0"/>
              <a:t> Phối và khí quản</a:t>
            </a:r>
            <a:endParaRPr lang="en-US" dirty="0"/>
          </a:p>
          <a:p>
            <a:pPr>
              <a:buFont typeface="Wingdings" pitchFamily="2" charset="2"/>
              <a:buChar char="§"/>
            </a:pPr>
            <a:r>
              <a:rPr lang="nl-NL" dirty="0"/>
              <a:t> Thanh hầu và dây thanh</a:t>
            </a:r>
            <a:endParaRPr lang="en-US" dirty="0"/>
          </a:p>
          <a:p>
            <a:pPr>
              <a:buFont typeface="Wingdings" pitchFamily="2" charset="2"/>
              <a:buChar char="§"/>
            </a:pPr>
            <a:r>
              <a:rPr lang="nl-NL" dirty="0"/>
              <a:t> Các khoang cộng hưởng phía trên thanh hầu</a:t>
            </a:r>
            <a:endParaRPr lang="en-US" dirty="0"/>
          </a:p>
          <a:p>
            <a:pPr marL="0" indent="0">
              <a:buNone/>
            </a:pPr>
            <a:endParaRPr lang="en-US" dirty="0"/>
          </a:p>
        </p:txBody>
      </p:sp>
    </p:spTree>
    <p:extLst>
      <p:ext uri="{BB962C8B-B14F-4D97-AF65-F5344CB8AC3E}">
        <p14:creationId xmlns:p14="http://schemas.microsoft.com/office/powerpoint/2010/main" val="3919907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sz="3000" b="1" dirty="0">
                <a:solidFill>
                  <a:srgbClr val="C00000"/>
                </a:solidFill>
              </a:rPr>
            </a:br>
            <a:r>
              <a:rPr lang="nl-NL" sz="3000" b="1">
                <a:solidFill>
                  <a:srgbClr val="C00000"/>
                </a:solidFill>
              </a:rPr>
              <a:t>CHƯƠNG 3. </a:t>
            </a:r>
            <a:r>
              <a:rPr lang="nl-NL" sz="3000" b="1" dirty="0">
                <a:solidFill>
                  <a:srgbClr val="C00000"/>
                </a:solidFill>
              </a:rPr>
              <a:t>NGỮ PHÁP TIẾNG VIỆT</a:t>
            </a:r>
            <a:br>
              <a:rPr lang="en-US" sz="3000" b="1" dirty="0">
                <a:solidFill>
                  <a:srgbClr val="C00000"/>
                </a:solidFill>
              </a:rPr>
            </a:br>
            <a:endParaRPr lang="en-US" sz="30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nl-NL" sz="2600" b="1" dirty="0">
                <a:solidFill>
                  <a:srgbClr val="0070C0"/>
                </a:solidFill>
              </a:rPr>
              <a:t>BÀI 1. TỪ LOẠI TIẾNG VIỆT</a:t>
            </a:r>
          </a:p>
          <a:p>
            <a:pPr>
              <a:buFont typeface="Wingdings" panose="05000000000000000000" pitchFamily="2" charset="2"/>
              <a:buChar char="§"/>
            </a:pPr>
            <a:r>
              <a:rPr lang="nl-NL" sz="2600" b="1" dirty="0">
                <a:solidFill>
                  <a:srgbClr val="0070C0"/>
                </a:solidFill>
              </a:rPr>
              <a:t>BÀI 2. CÂU TIẾNG VIỆT</a:t>
            </a:r>
            <a:endParaRPr lang="en-US" sz="2600" b="1" dirty="0">
              <a:solidFill>
                <a:srgbClr val="0070C0"/>
              </a:solidFill>
            </a:endParaRPr>
          </a:p>
          <a:p>
            <a:pPr marL="0" indent="0">
              <a:buNone/>
            </a:pPr>
            <a:endParaRPr lang="en-US" sz="2600" b="1" dirty="0">
              <a:solidFill>
                <a:srgbClr val="0070C0"/>
              </a:solidFill>
            </a:endParaRPr>
          </a:p>
          <a:p>
            <a:pPr marL="0" indent="0">
              <a:buNone/>
            </a:pPr>
            <a:endParaRPr lang="en-US" sz="2600" b="1" dirty="0"/>
          </a:p>
          <a:p>
            <a:endParaRPr lang="en-US" dirty="0"/>
          </a:p>
        </p:txBody>
      </p:sp>
    </p:spTree>
    <p:extLst>
      <p:ext uri="{BB962C8B-B14F-4D97-AF65-F5344CB8AC3E}">
        <p14:creationId xmlns:p14="http://schemas.microsoft.com/office/powerpoint/2010/main" val="92409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sz="2800" b="1" dirty="0">
                <a:solidFill>
                  <a:srgbClr val="C00000"/>
                </a:solidFill>
              </a:rPr>
            </a:br>
            <a:r>
              <a:rPr lang="nl-NL" sz="2800" b="1" dirty="0">
                <a:solidFill>
                  <a:srgbClr val="C00000"/>
                </a:solidFill>
              </a:rPr>
              <a:t>BÀI 1. TỪ LOẠI TIẾNG VIỆT</a:t>
            </a:r>
            <a:br>
              <a:rPr lang="nl-NL" sz="2800" b="1" dirty="0">
                <a:solidFill>
                  <a:srgbClr val="C00000"/>
                </a:solidFill>
              </a:rPr>
            </a:br>
            <a:endParaRPr lang="en-US" sz="2800" b="1" dirty="0">
              <a:solidFill>
                <a:srgbClr val="C00000"/>
              </a:solidFill>
            </a:endParaRPr>
          </a:p>
        </p:txBody>
      </p:sp>
      <p:sp>
        <p:nvSpPr>
          <p:cNvPr id="3" name="Content Placeholder 2"/>
          <p:cNvSpPr>
            <a:spLocks noGrp="1"/>
          </p:cNvSpPr>
          <p:nvPr>
            <p:ph idx="1"/>
          </p:nvPr>
        </p:nvSpPr>
        <p:spPr>
          <a:xfrm>
            <a:off x="457200" y="1447800"/>
            <a:ext cx="8229600" cy="4678363"/>
          </a:xfrm>
        </p:spPr>
        <p:txBody>
          <a:bodyPr>
            <a:normAutofit fontScale="92500"/>
          </a:bodyPr>
          <a:lstStyle/>
          <a:p>
            <a:pPr marL="0" indent="0">
              <a:buNone/>
            </a:pPr>
            <a:r>
              <a:rPr lang="nl-NL" sz="2600" b="1" dirty="0"/>
              <a:t>1.1. KHÁI NIỆM TỪ LOẠI</a:t>
            </a:r>
          </a:p>
          <a:p>
            <a:pPr marL="0" indent="0">
              <a:buNone/>
            </a:pPr>
            <a:r>
              <a:rPr lang="nl-NL" sz="2600" dirty="0"/>
              <a:t>Ví dụ: </a:t>
            </a:r>
            <a:r>
              <a:rPr lang="nl-NL" sz="2600" i="1" dirty="0"/>
              <a:t>Thỉnh thoảng, anh dõng tai quay cổ, xem có ai gọi đằng xa hay không</a:t>
            </a:r>
            <a:r>
              <a:rPr lang="nl-NL" sz="2800" dirty="0"/>
              <a:t>. </a:t>
            </a:r>
            <a:endParaRPr lang="en-US" sz="2800" dirty="0"/>
          </a:p>
          <a:p>
            <a:pPr marL="0" indent="0">
              <a:buNone/>
            </a:pPr>
            <a:r>
              <a:rPr lang="nl-NL" sz="2000" dirty="0">
                <a:solidFill>
                  <a:srgbClr val="C00000"/>
                </a:solidFill>
              </a:rPr>
              <a:t>Danh từ: đằng xa</a:t>
            </a:r>
            <a:r>
              <a:rPr lang="nl-NL" sz="2000">
                <a:solidFill>
                  <a:srgbClr val="C00000"/>
                </a:solidFill>
              </a:rPr>
              <a:t>, cổ, tai</a:t>
            </a:r>
            <a:r>
              <a:rPr lang="nl-NL" sz="2000" dirty="0">
                <a:solidFill>
                  <a:srgbClr val="C00000"/>
                </a:solidFill>
              </a:rPr>
              <a:t>	</a:t>
            </a:r>
          </a:p>
          <a:p>
            <a:pPr marL="0" indent="0">
              <a:buNone/>
            </a:pPr>
            <a:r>
              <a:rPr lang="nl-NL" sz="2000" dirty="0">
                <a:solidFill>
                  <a:srgbClr val="C00000"/>
                </a:solidFill>
              </a:rPr>
              <a:t>Động từ</a:t>
            </a:r>
            <a:r>
              <a:rPr lang="nl-NL" sz="2000">
                <a:solidFill>
                  <a:srgbClr val="C00000"/>
                </a:solidFill>
              </a:rPr>
              <a:t>: dõng, </a:t>
            </a:r>
            <a:r>
              <a:rPr lang="nl-NL" sz="2000" dirty="0">
                <a:solidFill>
                  <a:srgbClr val="C00000"/>
                </a:solidFill>
              </a:rPr>
              <a:t>quay, xem, gọi</a:t>
            </a:r>
          </a:p>
          <a:p>
            <a:pPr marL="0" indent="0">
              <a:buNone/>
            </a:pPr>
            <a:r>
              <a:rPr lang="nl-NL" sz="2000" dirty="0">
                <a:solidFill>
                  <a:srgbClr val="C00000"/>
                </a:solidFill>
              </a:rPr>
              <a:t>Tính từ: thỉnh thoảng	 </a:t>
            </a:r>
          </a:p>
          <a:p>
            <a:pPr marL="0" indent="0">
              <a:buNone/>
            </a:pPr>
            <a:r>
              <a:rPr lang="nl-NL" sz="2000" dirty="0">
                <a:solidFill>
                  <a:srgbClr val="C00000"/>
                </a:solidFill>
              </a:rPr>
              <a:t>Đại từ: anh, ai</a:t>
            </a:r>
          </a:p>
          <a:p>
            <a:pPr marL="0" indent="0">
              <a:buNone/>
            </a:pPr>
            <a:r>
              <a:rPr lang="nl-NL" sz="2000" dirty="0">
                <a:solidFill>
                  <a:srgbClr val="C00000"/>
                </a:solidFill>
              </a:rPr>
              <a:t>Quan hệ từ: hay</a:t>
            </a:r>
          </a:p>
          <a:p>
            <a:pPr marL="0" indent="0">
              <a:buNone/>
            </a:pPr>
            <a:r>
              <a:rPr lang="nl-NL" sz="2000" dirty="0">
                <a:solidFill>
                  <a:srgbClr val="C00000"/>
                </a:solidFill>
              </a:rPr>
              <a:t>Phụ từ: có ... Không</a:t>
            </a:r>
          </a:p>
          <a:p>
            <a:pPr>
              <a:buFont typeface="Wingdings" panose="05000000000000000000" pitchFamily="2" charset="2"/>
              <a:buChar char="Ø"/>
            </a:pPr>
            <a:r>
              <a:rPr lang="nl-NL" sz="2600" i="1" dirty="0"/>
              <a:t>Từ loại là những lớp từ được phân loại dựa vào ý nghĩa khái quát, khả năng kết hợp và chức năng ngữ pháp trong câu.</a:t>
            </a:r>
            <a:endParaRPr lang="en-US" sz="2600" dirty="0">
              <a:solidFill>
                <a:srgbClr val="C00000"/>
              </a:solidFill>
            </a:endParaRPr>
          </a:p>
          <a:p>
            <a:pPr marL="0" indent="0">
              <a:buNone/>
            </a:pPr>
            <a:r>
              <a:rPr lang="nl-NL" sz="2000" dirty="0">
                <a:solidFill>
                  <a:srgbClr val="C00000"/>
                </a:solidFill>
              </a:rPr>
              <a:t>  </a:t>
            </a:r>
            <a:endParaRPr lang="en-US" sz="2600" b="1" dirty="0"/>
          </a:p>
        </p:txBody>
      </p:sp>
    </p:spTree>
    <p:extLst>
      <p:ext uri="{BB962C8B-B14F-4D97-AF65-F5344CB8AC3E}">
        <p14:creationId xmlns:p14="http://schemas.microsoft.com/office/powerpoint/2010/main" val="11166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sz="3000" b="1" dirty="0">
                <a:solidFill>
                  <a:srgbClr val="C00000"/>
                </a:solidFill>
              </a:rPr>
            </a:br>
            <a:r>
              <a:rPr lang="nl-NL" sz="3000" b="1" dirty="0">
                <a:solidFill>
                  <a:srgbClr val="C00000"/>
                </a:solidFill>
              </a:rPr>
              <a:t>BÀI 1. TỪ LOẠI TIẾNG VIỆT</a:t>
            </a:r>
            <a:br>
              <a:rPr lang="nl-NL" sz="3000" b="1" dirty="0">
                <a:solidFill>
                  <a:srgbClr val="C00000"/>
                </a:solidFill>
              </a:rPr>
            </a:br>
            <a:endParaRPr lang="en-US" sz="3000" dirty="0">
              <a:solidFill>
                <a:srgbClr val="C00000"/>
              </a:solidFill>
            </a:endParaRPr>
          </a:p>
        </p:txBody>
      </p:sp>
      <p:sp>
        <p:nvSpPr>
          <p:cNvPr id="3" name="Content Placeholder 2"/>
          <p:cNvSpPr>
            <a:spLocks noGrp="1"/>
          </p:cNvSpPr>
          <p:nvPr>
            <p:ph idx="1"/>
          </p:nvPr>
        </p:nvSpPr>
        <p:spPr>
          <a:xfrm>
            <a:off x="457200" y="1371600"/>
            <a:ext cx="8229600" cy="4525963"/>
          </a:xfrm>
        </p:spPr>
        <p:txBody>
          <a:bodyPr/>
          <a:lstStyle/>
          <a:p>
            <a:pPr marL="0" indent="0">
              <a:buNone/>
            </a:pPr>
            <a:r>
              <a:rPr lang="nl-NL" sz="2400" b="1" i="1">
                <a:solidFill>
                  <a:srgbClr val="C00000"/>
                </a:solidFill>
              </a:rPr>
              <a:t>1.2. Các từ loại tiếng Việt</a:t>
            </a:r>
          </a:p>
          <a:p>
            <a:pPr>
              <a:buFont typeface="Wingdings" panose="05000000000000000000" pitchFamily="2" charset="2"/>
              <a:buChar char="§"/>
            </a:pPr>
            <a:r>
              <a:rPr lang="nl-NL" sz="2400" b="1" i="1">
                <a:solidFill>
                  <a:srgbClr val="C00000"/>
                </a:solidFill>
              </a:rPr>
              <a:t>Danh </a:t>
            </a:r>
            <a:r>
              <a:rPr lang="nl-NL" sz="2400" b="1" i="1" dirty="0">
                <a:solidFill>
                  <a:srgbClr val="C00000"/>
                </a:solidFill>
              </a:rPr>
              <a:t>từ</a:t>
            </a:r>
            <a:r>
              <a:rPr lang="nl-NL" sz="2400" dirty="0"/>
              <a:t>	</a:t>
            </a:r>
            <a:endParaRPr lang="en-US" sz="2400" dirty="0"/>
          </a:p>
          <a:p>
            <a:pPr>
              <a:buFontTx/>
              <a:buChar char="-"/>
            </a:pPr>
            <a:r>
              <a:rPr lang="nl-NL" sz="2500" dirty="0"/>
              <a:t>Từ gọi trên vật thể:</a:t>
            </a:r>
            <a:r>
              <a:rPr lang="nl-NL" sz="2500" i="1" dirty="0"/>
              <a:t> ông bà, cha mẹ, thầy giáo, học sinh, </a:t>
            </a:r>
          </a:p>
          <a:p>
            <a:pPr marL="0" indent="0">
              <a:buNone/>
            </a:pPr>
            <a:r>
              <a:rPr lang="nl-NL" sz="2500" i="1" dirty="0"/>
              <a:t>bồ câu, bàn, cam...</a:t>
            </a:r>
            <a:r>
              <a:rPr lang="nl-NL" sz="2500" dirty="0"/>
              <a:t> </a:t>
            </a:r>
            <a:endParaRPr lang="en-US" sz="2500" dirty="0"/>
          </a:p>
          <a:p>
            <a:pPr marL="0" indent="0">
              <a:buNone/>
            </a:pPr>
            <a:r>
              <a:rPr lang="nl-NL" sz="2500" dirty="0"/>
              <a:t>- Từ gọi tên hiện tượng tự nhiên và xã hội: </a:t>
            </a:r>
            <a:r>
              <a:rPr lang="nl-NL" sz="2500" i="1" dirty="0"/>
              <a:t>mưa, sét, ngày, đêm, giá, công ty.</a:t>
            </a:r>
            <a:r>
              <a:rPr lang="nl-NL" sz="2500" dirty="0"/>
              <a:t>.. </a:t>
            </a:r>
            <a:endParaRPr lang="en-US" sz="2500" dirty="0"/>
          </a:p>
          <a:p>
            <a:pPr marL="0" indent="0">
              <a:buNone/>
            </a:pPr>
            <a:r>
              <a:rPr lang="nl-NL" sz="2500" dirty="0"/>
              <a:t>- Từ biểu thị khái niệm trừu tượng: </a:t>
            </a:r>
            <a:r>
              <a:rPr lang="nl-NL" sz="2500" i="1" dirty="0"/>
              <a:t>chính trị, đạo đức, tâm hồn</a:t>
            </a:r>
            <a:r>
              <a:rPr lang="nl-NL" sz="2500" dirty="0"/>
              <a:t>...</a:t>
            </a:r>
            <a:endParaRPr lang="en-US" sz="2500" dirty="0"/>
          </a:p>
          <a:p>
            <a:pPr marL="0" indent="0">
              <a:buNone/>
            </a:pPr>
            <a:endParaRPr lang="en-US" b="1" i="1" dirty="0">
              <a:solidFill>
                <a:srgbClr val="C00000"/>
              </a:solidFill>
            </a:endParaRPr>
          </a:p>
        </p:txBody>
      </p:sp>
    </p:spTree>
    <p:extLst>
      <p:ext uri="{BB962C8B-B14F-4D97-AF65-F5344CB8AC3E}">
        <p14:creationId xmlns:p14="http://schemas.microsoft.com/office/powerpoint/2010/main" val="15311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b="1" dirty="0">
                <a:solidFill>
                  <a:srgbClr val="C00000"/>
                </a:solidFill>
              </a:rPr>
            </a:br>
            <a:r>
              <a:rPr lang="nl-NL" sz="3300" b="1" dirty="0">
                <a:solidFill>
                  <a:srgbClr val="C00000"/>
                </a:solidFill>
              </a:rPr>
              <a:t>BÀI 1. TỪ LOẠI TIẾNG VIỆT</a:t>
            </a:r>
            <a:br>
              <a:rPr lang="nl-NL" sz="3300" b="1" dirty="0">
                <a:solidFill>
                  <a:srgbClr val="C00000"/>
                </a:solidFill>
              </a:rPr>
            </a:br>
            <a:endParaRPr lang="en-US" sz="33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nl-NL" i="1" dirty="0">
                <a:solidFill>
                  <a:srgbClr val="C00000"/>
                </a:solidFill>
              </a:rPr>
              <a:t>Chức năng ngữ pháp của danh từ</a:t>
            </a:r>
            <a:endParaRPr lang="en-US" dirty="0">
              <a:solidFill>
                <a:srgbClr val="C00000"/>
              </a:solidFill>
            </a:endParaRPr>
          </a:p>
          <a:p>
            <a:pPr>
              <a:buFontTx/>
              <a:buChar char="-"/>
            </a:pPr>
            <a:r>
              <a:rPr lang="nl-NL" dirty="0"/>
              <a:t>Chủ ngữ</a:t>
            </a:r>
          </a:p>
          <a:p>
            <a:pPr marL="0" indent="0">
              <a:buNone/>
            </a:pPr>
            <a:r>
              <a:rPr lang="nl-NL" dirty="0"/>
              <a:t>- Ít trực tiếp làm vị ngữ</a:t>
            </a:r>
          </a:p>
          <a:p>
            <a:pPr marL="0" indent="0">
              <a:buNone/>
            </a:pPr>
            <a:r>
              <a:rPr lang="nl-NL" dirty="0"/>
              <a:t>- Bổ ngữ trực tiếp</a:t>
            </a:r>
            <a:endParaRPr lang="en-US" dirty="0"/>
          </a:p>
          <a:p>
            <a:pPr marL="0" indent="0">
              <a:buNone/>
            </a:pPr>
            <a:r>
              <a:rPr lang="nl-NL" dirty="0"/>
              <a:t>- Định ngữ</a:t>
            </a:r>
            <a:endParaRPr lang="en-US" dirty="0"/>
          </a:p>
          <a:p>
            <a:pPr marL="0" indent="0">
              <a:buNone/>
            </a:pPr>
            <a:r>
              <a:rPr lang="nl-NL" dirty="0"/>
              <a:t>-  Yếu tố chính của cụm danh từ</a:t>
            </a:r>
            <a:endParaRPr lang="en-US" dirty="0"/>
          </a:p>
          <a:p>
            <a:pPr marL="0" indent="0">
              <a:buNone/>
            </a:pPr>
            <a:r>
              <a:rPr lang="nl-NL" dirty="0"/>
              <a:t>	</a:t>
            </a:r>
            <a:endParaRPr lang="en-US" dirty="0"/>
          </a:p>
        </p:txBody>
      </p:sp>
    </p:spTree>
    <p:extLst>
      <p:ext uri="{BB962C8B-B14F-4D97-AF65-F5344CB8AC3E}">
        <p14:creationId xmlns:p14="http://schemas.microsoft.com/office/powerpoint/2010/main" val="36134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sz="3000" b="1" dirty="0">
                <a:solidFill>
                  <a:srgbClr val="C00000"/>
                </a:solidFill>
              </a:rPr>
            </a:br>
            <a:r>
              <a:rPr lang="nl-NL" sz="3000" b="1" dirty="0">
                <a:solidFill>
                  <a:srgbClr val="C00000"/>
                </a:solidFill>
              </a:rPr>
              <a:t>BÀI 1. TỪ LOẠI TIẾNG VIỆT</a:t>
            </a:r>
            <a:br>
              <a:rPr lang="nl-NL" sz="3000" b="1" dirty="0">
                <a:solidFill>
                  <a:srgbClr val="C00000"/>
                </a:solidFill>
              </a:rPr>
            </a:br>
            <a:endParaRPr lang="en-US" sz="3000" dirty="0"/>
          </a:p>
        </p:txBody>
      </p:sp>
      <p:sp>
        <p:nvSpPr>
          <p:cNvPr id="3" name="Content Placeholder 2"/>
          <p:cNvSpPr>
            <a:spLocks noGrp="1"/>
          </p:cNvSpPr>
          <p:nvPr>
            <p:ph idx="1"/>
          </p:nvPr>
        </p:nvSpPr>
        <p:spPr>
          <a:xfrm>
            <a:off x="457200" y="1219200"/>
            <a:ext cx="8229600" cy="4678363"/>
          </a:xfrm>
        </p:spPr>
        <p:txBody>
          <a:bodyPr>
            <a:noAutofit/>
          </a:bodyPr>
          <a:lstStyle/>
          <a:p>
            <a:pPr marL="0" indent="0">
              <a:buNone/>
            </a:pPr>
            <a:r>
              <a:rPr lang="nl-NL" sz="2200" b="1">
                <a:solidFill>
                  <a:srgbClr val="C00000"/>
                </a:solidFill>
              </a:rPr>
              <a:t>2.1. Động </a:t>
            </a:r>
            <a:r>
              <a:rPr lang="nl-NL" sz="2200" b="1" dirty="0">
                <a:solidFill>
                  <a:srgbClr val="C00000"/>
                </a:solidFill>
              </a:rPr>
              <a:t>từ</a:t>
            </a:r>
            <a:endParaRPr lang="en-US" sz="2200" b="1" dirty="0">
              <a:solidFill>
                <a:srgbClr val="C00000"/>
              </a:solidFill>
            </a:endParaRPr>
          </a:p>
          <a:p>
            <a:pPr marL="0" indent="0">
              <a:buNone/>
            </a:pPr>
            <a:r>
              <a:rPr lang="nl-NL" sz="2000" i="1" dirty="0"/>
              <a:t>- Động từ ngoại động</a:t>
            </a:r>
            <a:r>
              <a:rPr lang="nl-NL" sz="2000" dirty="0"/>
              <a:t>: 	</a:t>
            </a:r>
          </a:p>
          <a:p>
            <a:pPr marL="0" indent="0">
              <a:buNone/>
            </a:pPr>
            <a:r>
              <a:rPr lang="nl-NL" sz="2000" dirty="0"/>
              <a:t>+ chỉ hoạt động,  ví dụ: </a:t>
            </a:r>
            <a:r>
              <a:rPr lang="nl-NL" sz="2000" i="1" dirty="0"/>
              <a:t>xây tường, đào hầm, ăn cơm...</a:t>
            </a:r>
            <a:endParaRPr lang="en-US" sz="2000" dirty="0"/>
          </a:p>
          <a:p>
            <a:pPr marL="0" indent="0">
              <a:buNone/>
            </a:pPr>
            <a:r>
              <a:rPr lang="nl-NL" sz="2000" dirty="0"/>
              <a:t>+ chỉ trạng thái tâm lý:</a:t>
            </a:r>
            <a:r>
              <a:rPr lang="nl-NL" sz="2000" i="1" dirty="0"/>
              <a:t> tin, sợ, mong..</a:t>
            </a:r>
            <a:r>
              <a:rPr lang="nl-NL" sz="2000" dirty="0"/>
              <a:t>. </a:t>
            </a:r>
            <a:endParaRPr lang="en-US" sz="2000" dirty="0"/>
          </a:p>
          <a:p>
            <a:pPr marL="0" indent="0">
              <a:buNone/>
            </a:pPr>
            <a:r>
              <a:rPr lang="nl-NL" sz="2000" dirty="0"/>
              <a:t>+ chỉ sự vật động có phương hướng (ra, vào, lên, xuống, đi, đến, tới, qua</a:t>
            </a:r>
          </a:p>
          <a:p>
            <a:pPr marL="0" indent="0">
              <a:buNone/>
            </a:pPr>
            <a:r>
              <a:rPr lang="nl-NL" sz="2000"/>
              <a:t>......</a:t>
            </a:r>
          </a:p>
          <a:p>
            <a:pPr marL="0" indent="0">
              <a:buNone/>
            </a:pPr>
            <a:r>
              <a:rPr lang="nl-NL" sz="2000"/>
              <a:t>- Động từ nội động</a:t>
            </a:r>
          </a:p>
          <a:p>
            <a:pPr marL="0" indent="0">
              <a:buNone/>
            </a:pPr>
            <a:endParaRPr lang="en-US" sz="2000" dirty="0"/>
          </a:p>
        </p:txBody>
      </p:sp>
    </p:spTree>
    <p:extLst>
      <p:ext uri="{BB962C8B-B14F-4D97-AF65-F5344CB8AC3E}">
        <p14:creationId xmlns:p14="http://schemas.microsoft.com/office/powerpoint/2010/main" val="12259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nl-NL" sz="3300" b="1" dirty="0">
                <a:solidFill>
                  <a:srgbClr val="C00000"/>
                </a:solidFill>
              </a:rPr>
            </a:br>
            <a:r>
              <a:rPr lang="nl-NL" sz="3300" b="1" dirty="0">
                <a:solidFill>
                  <a:srgbClr val="C00000"/>
                </a:solidFill>
              </a:rPr>
              <a:t>BÀI 1. TỪ LOẠI TIẾNG VIỆT</a:t>
            </a:r>
            <a:br>
              <a:rPr lang="nl-NL" b="1" dirty="0">
                <a:solidFill>
                  <a:srgbClr val="C00000"/>
                </a:solidFill>
              </a:rPr>
            </a:br>
            <a:endParaRPr lang="en-US" dirty="0"/>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nl-NL" sz="3000" b="1" dirty="0">
                <a:solidFill>
                  <a:srgbClr val="C00000"/>
                </a:solidFill>
              </a:rPr>
              <a:t>Động từ</a:t>
            </a:r>
            <a:endParaRPr lang="nl-NL" sz="3000" dirty="0"/>
          </a:p>
          <a:p>
            <a:pPr>
              <a:buFontTx/>
              <a:buChar char="-"/>
            </a:pPr>
            <a:r>
              <a:rPr lang="nl-NL" sz="2600" i="1" dirty="0"/>
              <a:t>Động từ nội động</a:t>
            </a:r>
            <a:r>
              <a:rPr lang="nl-NL" sz="2600" dirty="0"/>
              <a:t> </a:t>
            </a:r>
          </a:p>
          <a:p>
            <a:pPr marL="0" indent="0">
              <a:buNone/>
            </a:pPr>
            <a:r>
              <a:rPr lang="nl-NL" sz="2600" dirty="0"/>
              <a:t>Ví dụ:   </a:t>
            </a:r>
            <a:r>
              <a:rPr lang="nl-NL" sz="2600" i="1" dirty="0"/>
              <a:t>ngã</a:t>
            </a:r>
            <a:r>
              <a:rPr lang="nl-NL" sz="2600" dirty="0"/>
              <a:t> (xe đạp),</a:t>
            </a:r>
            <a:r>
              <a:rPr lang="nl-NL" sz="2600" i="1" dirty="0"/>
              <a:t> nhảy</a:t>
            </a:r>
            <a:r>
              <a:rPr lang="nl-NL" sz="2600" dirty="0"/>
              <a:t> (dù), </a:t>
            </a:r>
            <a:r>
              <a:rPr lang="nl-NL" sz="2600" i="1" dirty="0"/>
              <a:t>bay</a:t>
            </a:r>
            <a:r>
              <a:rPr lang="nl-NL" sz="2600" dirty="0"/>
              <a:t> (lên trời).</a:t>
            </a:r>
            <a:endParaRPr lang="en-US" sz="2600" dirty="0"/>
          </a:p>
          <a:p>
            <a:pPr marL="0" indent="0">
              <a:buNone/>
            </a:pPr>
            <a:r>
              <a:rPr lang="nl-NL" sz="2600" dirty="0"/>
              <a:t>+ Động từ chỉ trạng thái sự vật: </a:t>
            </a:r>
            <a:r>
              <a:rPr lang="nl-NL" sz="2600" i="1" dirty="0"/>
              <a:t>sôi, chảy, tắt, tan, nổi, chìm...</a:t>
            </a:r>
            <a:endParaRPr lang="en-US" sz="2600" dirty="0"/>
          </a:p>
          <a:p>
            <a:pPr marL="0" indent="0">
              <a:buNone/>
            </a:pPr>
            <a:r>
              <a:rPr lang="nl-NL" sz="2600" dirty="0"/>
              <a:t>+ Động từ chỉ động tác, tư thế: </a:t>
            </a:r>
            <a:r>
              <a:rPr lang="nl-NL" sz="2600" i="1" dirty="0"/>
              <a:t>đứng, chạy, nhảy, bay, ngã...</a:t>
            </a:r>
            <a:endParaRPr lang="en-US" sz="2600" dirty="0"/>
          </a:p>
          <a:p>
            <a:pPr marL="0" indent="0">
              <a:buNone/>
            </a:pPr>
            <a:r>
              <a:rPr lang="nl-NL" dirty="0"/>
              <a:t>		</a:t>
            </a:r>
            <a:endParaRPr lang="en-US" dirty="0"/>
          </a:p>
        </p:txBody>
      </p:sp>
    </p:spTree>
    <p:extLst>
      <p:ext uri="{BB962C8B-B14F-4D97-AF65-F5344CB8AC3E}">
        <p14:creationId xmlns:p14="http://schemas.microsoft.com/office/powerpoint/2010/main" val="16211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nl-NL" sz="3000" b="1" dirty="0">
                <a:solidFill>
                  <a:srgbClr val="C00000"/>
                </a:solidFill>
              </a:rPr>
              <a:t>Động từ</a:t>
            </a:r>
          </a:p>
          <a:p>
            <a:pPr>
              <a:buFont typeface="Wingdings" panose="05000000000000000000" pitchFamily="2" charset="2"/>
              <a:buChar char="§"/>
            </a:pPr>
            <a:r>
              <a:rPr lang="nl-NL" sz="2600" i="1" dirty="0"/>
              <a:t>Vai trò ngữ pháp của động từ</a:t>
            </a:r>
            <a:endParaRPr lang="en-US" sz="2600" dirty="0"/>
          </a:p>
          <a:p>
            <a:pPr marL="0" indent="0">
              <a:buNone/>
            </a:pPr>
            <a:r>
              <a:rPr lang="nl-NL" sz="2600" dirty="0"/>
              <a:t>- Làm vị ngữ trong câu</a:t>
            </a:r>
            <a:endParaRPr lang="en-US" sz="2600" dirty="0"/>
          </a:p>
          <a:p>
            <a:pPr marL="0" indent="0">
              <a:buNone/>
            </a:pPr>
            <a:r>
              <a:rPr lang="nl-NL" sz="2600" dirty="0"/>
              <a:t>Ví dụ:    	Chúng tôi </a:t>
            </a:r>
            <a:r>
              <a:rPr lang="nl-NL" sz="2600" i="1" dirty="0"/>
              <a:t>học</a:t>
            </a:r>
            <a:r>
              <a:rPr lang="nl-NL" sz="2600" dirty="0"/>
              <a:t> môn tiếng Việt.</a:t>
            </a:r>
            <a:endParaRPr lang="en-US" sz="2600" dirty="0"/>
          </a:p>
          <a:p>
            <a:pPr marL="0" indent="0">
              <a:buNone/>
            </a:pPr>
            <a:r>
              <a:rPr lang="nl-NL" sz="2600" dirty="0"/>
              <a:t>- Làm yếu tố chính trong cấu tạo ngữ động từ</a:t>
            </a:r>
            <a:endParaRPr lang="en-US" sz="2600" dirty="0"/>
          </a:p>
          <a:p>
            <a:pPr marL="0" indent="0">
              <a:buNone/>
            </a:pPr>
            <a:r>
              <a:rPr lang="nl-NL" sz="2600" dirty="0"/>
              <a:t>Ví dụ:	  Đã </a:t>
            </a:r>
            <a:r>
              <a:rPr lang="nl-NL" sz="2600" i="1" dirty="0"/>
              <a:t>đọc</a:t>
            </a:r>
            <a:r>
              <a:rPr lang="nl-NL" sz="2600" dirty="0"/>
              <a:t> xong cuốn truyện này</a:t>
            </a:r>
            <a:endParaRPr lang="en-US" sz="2600" dirty="0"/>
          </a:p>
          <a:p>
            <a:pPr marL="0" indent="0">
              <a:buNone/>
            </a:pPr>
            <a:r>
              <a:rPr lang="nl-NL" dirty="0"/>
              <a:t>	</a:t>
            </a:r>
          </a:p>
        </p:txBody>
      </p:sp>
    </p:spTree>
    <p:extLst>
      <p:ext uri="{BB962C8B-B14F-4D97-AF65-F5344CB8AC3E}">
        <p14:creationId xmlns:p14="http://schemas.microsoft.com/office/powerpoint/2010/main" val="25677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a:xfrm>
            <a:off x="457200" y="1447800"/>
            <a:ext cx="8229600" cy="4678363"/>
          </a:xfrm>
        </p:spPr>
        <p:txBody>
          <a:bodyPr>
            <a:noAutofit/>
          </a:bodyPr>
          <a:lstStyle/>
          <a:p>
            <a:pPr marL="0" indent="0">
              <a:buNone/>
            </a:pPr>
            <a:r>
              <a:rPr lang="nl-NL" sz="2600" b="1" dirty="0">
                <a:solidFill>
                  <a:srgbClr val="C00000"/>
                </a:solidFill>
              </a:rPr>
              <a:t>Tính từ</a:t>
            </a:r>
            <a:endParaRPr lang="en-US" sz="2600" b="1" dirty="0">
              <a:solidFill>
                <a:srgbClr val="C00000"/>
              </a:solidFill>
            </a:endParaRPr>
          </a:p>
          <a:p>
            <a:pPr marL="0" indent="0">
              <a:buNone/>
            </a:pPr>
            <a:r>
              <a:rPr lang="nl-NL" sz="2400" dirty="0"/>
              <a:t>Ví dụ: Mảnh vườn </a:t>
            </a:r>
            <a:r>
              <a:rPr lang="nl-NL" sz="2400" i="1" dirty="0"/>
              <a:t>rộng</a:t>
            </a:r>
            <a:r>
              <a:rPr lang="nl-NL" sz="2400" dirty="0"/>
              <a:t> khoảng 60 mét vuông.</a:t>
            </a:r>
          </a:p>
          <a:p>
            <a:pPr marL="0" indent="0">
              <a:buNone/>
            </a:pPr>
            <a:r>
              <a:rPr lang="nl-NL" sz="2400" dirty="0"/>
              <a:t>- </a:t>
            </a:r>
            <a:r>
              <a:rPr lang="nl-NL" sz="2400" i="1" dirty="0"/>
              <a:t>Nhóm tính từ miêu tả trạng thái</a:t>
            </a:r>
            <a:r>
              <a:rPr lang="nl-NL" sz="2400" dirty="0"/>
              <a:t>: </a:t>
            </a:r>
            <a:r>
              <a:rPr lang="nl-NL" sz="2400" i="1" dirty="0"/>
              <a:t>nhanh, chậm, mau, lâu</a:t>
            </a:r>
            <a:endParaRPr lang="en-US" sz="2400" dirty="0"/>
          </a:p>
          <a:p>
            <a:pPr marL="0" indent="0">
              <a:buNone/>
            </a:pPr>
            <a:r>
              <a:rPr lang="nl-NL" sz="2400" dirty="0"/>
              <a:t>- </a:t>
            </a:r>
            <a:r>
              <a:rPr lang="nl-NL" sz="2400" i="1" dirty="0"/>
              <a:t>Nhóm tính từ miêu tả đặc điểm của sự vật</a:t>
            </a:r>
            <a:endParaRPr lang="en-US" sz="2400" dirty="0"/>
          </a:p>
          <a:p>
            <a:pPr marL="0" indent="0">
              <a:buNone/>
            </a:pPr>
            <a:r>
              <a:rPr lang="nl-NL" sz="2400" dirty="0"/>
              <a:t>Tính từ chỉ đặc điểm về màu sắc: </a:t>
            </a:r>
            <a:r>
              <a:rPr lang="nl-NL" sz="2400" i="1" dirty="0"/>
              <a:t>đỏ, xanh</a:t>
            </a:r>
            <a:endParaRPr lang="en-US" sz="2400" dirty="0"/>
          </a:p>
          <a:p>
            <a:pPr marL="0" indent="0">
              <a:buNone/>
            </a:pPr>
            <a:r>
              <a:rPr lang="nl-NL" sz="2400" dirty="0"/>
              <a:t>Tính từ đặc điểm hình thể, khối lượng: t</a:t>
            </a:r>
            <a:r>
              <a:rPr lang="nl-NL" sz="2400" i="1" dirty="0"/>
              <a:t>o, nhỏ, vuông, nặng, nhẹ</a:t>
            </a:r>
            <a:endParaRPr lang="en-US" sz="2400" dirty="0"/>
          </a:p>
          <a:p>
            <a:pPr marL="0" indent="0">
              <a:buNone/>
            </a:pPr>
            <a:r>
              <a:rPr lang="nl-NL" sz="2400" dirty="0"/>
              <a:t>Tính từ chỉ đặc điểm kích thước: </a:t>
            </a:r>
            <a:r>
              <a:rPr lang="nl-NL" sz="2400" i="1" dirty="0"/>
              <a:t>dài, ngắn, cao, thấp</a:t>
            </a:r>
            <a:endParaRPr lang="en-US" sz="2400" dirty="0"/>
          </a:p>
          <a:p>
            <a:pPr marL="0" indent="0">
              <a:buNone/>
            </a:pPr>
            <a:r>
              <a:rPr lang="nl-NL" sz="2400" dirty="0"/>
              <a:t>Tính từ chỉ đặc điểm kết cấu trong không gian: </a:t>
            </a:r>
            <a:r>
              <a:rPr lang="nl-NL" sz="2400" i="1" dirty="0"/>
              <a:t>xa, gần, bên cạnh</a:t>
            </a:r>
            <a:endParaRPr lang="en-US" sz="2400" dirty="0"/>
          </a:p>
          <a:p>
            <a:pPr marL="0" indent="0">
              <a:buNone/>
            </a:pPr>
            <a:r>
              <a:rPr lang="nl-NL" sz="2400" i="1" dirty="0"/>
              <a:t>- Nhóm tính từ miêu tả về mức độ</a:t>
            </a:r>
            <a:r>
              <a:rPr lang="nl-NL" sz="2400" dirty="0"/>
              <a:t>: </a:t>
            </a:r>
            <a:r>
              <a:rPr lang="nl-NL" sz="2400" i="1" dirty="0"/>
              <a:t>đông, đầy, nhiều, ít, vơi, dày, thưa</a:t>
            </a:r>
            <a:r>
              <a:rPr lang="nl-NL" sz="2400" dirty="0"/>
              <a:t>... </a:t>
            </a:r>
            <a:endParaRPr lang="en-US" sz="2400" dirty="0"/>
          </a:p>
        </p:txBody>
      </p:sp>
    </p:spTree>
    <p:extLst>
      <p:ext uri="{BB962C8B-B14F-4D97-AF65-F5344CB8AC3E}">
        <p14:creationId xmlns:p14="http://schemas.microsoft.com/office/powerpoint/2010/main" val="425251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nl-NL" i="1" dirty="0"/>
              <a:t>Chức năng ngữ pháp của tính từ</a:t>
            </a:r>
            <a:endParaRPr lang="en-US" dirty="0"/>
          </a:p>
          <a:p>
            <a:pPr marL="0" indent="0">
              <a:buNone/>
            </a:pPr>
            <a:r>
              <a:rPr lang="nl-NL" dirty="0"/>
              <a:t>- Làm vị ngữ trong câu: </a:t>
            </a:r>
            <a:r>
              <a:rPr lang="nl-NL" i="1" dirty="0"/>
              <a:t>Chị ấy rất thông minh.</a:t>
            </a:r>
            <a:endParaRPr lang="en-US" dirty="0"/>
          </a:p>
          <a:p>
            <a:pPr>
              <a:buFontTx/>
              <a:buChar char="-"/>
            </a:pPr>
            <a:r>
              <a:rPr lang="nl-NL" dirty="0"/>
              <a:t>Làm định ngữ cho danh từ:  </a:t>
            </a:r>
            <a:r>
              <a:rPr lang="nl-NL" i="1" dirty="0"/>
              <a:t>bàn mới, áo cũ</a:t>
            </a:r>
          </a:p>
          <a:p>
            <a:pPr marL="0" indent="0">
              <a:buNone/>
            </a:pPr>
            <a:r>
              <a:rPr lang="nl-NL" dirty="0"/>
              <a:t>- Làm thành tố chính của cụm tính từ</a:t>
            </a:r>
            <a:endParaRPr lang="en-US" dirty="0"/>
          </a:p>
          <a:p>
            <a:pPr marL="0" indent="0">
              <a:buNone/>
            </a:pPr>
            <a:r>
              <a:rPr lang="nl-NL" dirty="0"/>
              <a:t>Ví dụ:	Cuốn sách này </a:t>
            </a:r>
            <a:r>
              <a:rPr lang="nl-NL" i="1" dirty="0"/>
              <a:t>dày </a:t>
            </a:r>
            <a:r>
              <a:rPr lang="nl-NL" dirty="0"/>
              <a:t>200 trang.</a:t>
            </a:r>
            <a:endParaRPr lang="en-US" dirty="0"/>
          </a:p>
          <a:p>
            <a:pPr>
              <a:buFontTx/>
              <a:buChar char="-"/>
            </a:pPr>
            <a:r>
              <a:rPr lang="nl-NL" dirty="0"/>
              <a:t>Làm bổ ngữ cách thức cho động từ/tính từ </a:t>
            </a:r>
          </a:p>
          <a:p>
            <a:pPr marL="0" indent="0">
              <a:buNone/>
            </a:pPr>
            <a:r>
              <a:rPr lang="nl-NL" dirty="0"/>
              <a:t>Ví dụ:	  Nó chạy </a:t>
            </a:r>
            <a:r>
              <a:rPr lang="nl-NL" i="1" dirty="0"/>
              <a:t>nhanh</a:t>
            </a:r>
            <a:r>
              <a:rPr lang="nl-NL" dirty="0"/>
              <a:t> hơn tôi.</a:t>
            </a:r>
            <a:endParaRPr lang="en-US" dirty="0"/>
          </a:p>
          <a:p>
            <a:pPr marL="0" indent="0">
              <a:buNone/>
            </a:pPr>
            <a:r>
              <a:rPr lang="nl-NL" dirty="0"/>
              <a:t>		  Trời</a:t>
            </a:r>
            <a:r>
              <a:rPr lang="nl-NL" i="1" dirty="0"/>
              <a:t> xanh ngắt</a:t>
            </a:r>
            <a:r>
              <a:rPr lang="nl-NL" dirty="0"/>
              <a:t>, cao </a:t>
            </a:r>
            <a:r>
              <a:rPr lang="nl-NL" i="1" dirty="0"/>
              <a:t>vòi vọi.</a:t>
            </a:r>
            <a:endParaRPr lang="en-US" dirty="0"/>
          </a:p>
          <a:p>
            <a:endParaRPr lang="en-US" dirty="0"/>
          </a:p>
        </p:txBody>
      </p:sp>
    </p:spTree>
    <p:extLst>
      <p:ext uri="{BB962C8B-B14F-4D97-AF65-F5344CB8AC3E}">
        <p14:creationId xmlns:p14="http://schemas.microsoft.com/office/powerpoint/2010/main" val="16690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a:xfrm>
            <a:off x="457200" y="1447800"/>
            <a:ext cx="8229600" cy="4678363"/>
          </a:xfrm>
        </p:spPr>
        <p:txBody>
          <a:bodyPr/>
          <a:lstStyle/>
          <a:p>
            <a:pPr marL="0" indent="0">
              <a:buNone/>
            </a:pPr>
            <a:r>
              <a:rPr lang="nl-NL" b="1" i="1" dirty="0"/>
              <a:t> </a:t>
            </a:r>
            <a:r>
              <a:rPr lang="nl-NL" b="1" dirty="0">
                <a:solidFill>
                  <a:srgbClr val="C00000"/>
                </a:solidFill>
              </a:rPr>
              <a:t>Đại từ</a:t>
            </a:r>
          </a:p>
          <a:p>
            <a:pPr>
              <a:buFontTx/>
              <a:buChar char="-"/>
            </a:pPr>
            <a:r>
              <a:rPr lang="nl-NL" sz="2600" dirty="0"/>
              <a:t>Đại từ nhân xưng</a:t>
            </a:r>
          </a:p>
          <a:p>
            <a:pPr>
              <a:buFontTx/>
              <a:buChar char="-"/>
            </a:pPr>
            <a:r>
              <a:rPr lang="nl-NL" sz="2600" dirty="0"/>
              <a:t>Đại từ nghi vấn </a:t>
            </a:r>
          </a:p>
          <a:p>
            <a:pPr>
              <a:buFontTx/>
              <a:buChar char="-"/>
            </a:pPr>
            <a:r>
              <a:rPr lang="nl-NL" sz="2600" dirty="0"/>
              <a:t>Đại từ thay thế</a:t>
            </a:r>
          </a:p>
          <a:p>
            <a:pPr>
              <a:buFontTx/>
              <a:buChar char="-"/>
            </a:pPr>
            <a:r>
              <a:rPr lang="nl-NL" sz="2600" dirty="0"/>
              <a:t>Đại từ chỉ lượng</a:t>
            </a:r>
          </a:p>
          <a:p>
            <a:pPr>
              <a:buFontTx/>
              <a:buChar char="-"/>
            </a:pPr>
            <a:r>
              <a:rPr lang="nl-NL" sz="2600" dirty="0"/>
              <a:t>Đại từ chỉ định sự vật</a:t>
            </a:r>
          </a:p>
          <a:p>
            <a:pPr>
              <a:buFontTx/>
              <a:buChar char="-"/>
            </a:pPr>
            <a:r>
              <a:rPr lang="nl-NL" sz="2800" dirty="0"/>
              <a:t>Đại từ chỉ định vị trí không gian</a:t>
            </a:r>
            <a:endParaRPr lang="en-US" sz="2600" dirty="0"/>
          </a:p>
          <a:p>
            <a:pPr>
              <a:buFontTx/>
              <a:buChar char="-"/>
            </a:pPr>
            <a:endParaRPr lang="en-US" dirty="0"/>
          </a:p>
        </p:txBody>
      </p:sp>
    </p:spTree>
    <p:extLst>
      <p:ext uri="{BB962C8B-B14F-4D97-AF65-F5344CB8AC3E}">
        <p14:creationId xmlns:p14="http://schemas.microsoft.com/office/powerpoint/2010/main" val="34033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nl-NL" sz="3300" b="1" dirty="0">
                <a:solidFill>
                  <a:srgbClr val="C00000"/>
                </a:solidFill>
              </a:rPr>
              <a:t>Bài 1. Ngữ âm và ngữ âm học</a:t>
            </a:r>
            <a:endParaRPr lang="en-US" sz="3300" dirty="0"/>
          </a:p>
        </p:txBody>
      </p:sp>
      <p:sp>
        <p:nvSpPr>
          <p:cNvPr id="3" name="Content Placeholder 2"/>
          <p:cNvSpPr>
            <a:spLocks noGrp="1"/>
          </p:cNvSpPr>
          <p:nvPr>
            <p:ph idx="1"/>
          </p:nvPr>
        </p:nvSpPr>
        <p:spPr>
          <a:xfrm>
            <a:off x="533400" y="1371600"/>
            <a:ext cx="8229600" cy="4754563"/>
          </a:xfrm>
        </p:spPr>
        <p:txBody>
          <a:bodyPr>
            <a:normAutofit fontScale="70000" lnSpcReduction="20000"/>
          </a:bodyPr>
          <a:lstStyle/>
          <a:p>
            <a:pPr>
              <a:buFont typeface="Wingdings" pitchFamily="2" charset="2"/>
              <a:buChar char="q"/>
            </a:pPr>
            <a:r>
              <a:rPr lang="nl-NL" i="1" dirty="0"/>
              <a:t> </a:t>
            </a:r>
            <a:r>
              <a:rPr lang="nl-NL" b="1" i="1" dirty="0"/>
              <a:t> </a:t>
            </a:r>
            <a:r>
              <a:rPr lang="nl-NL" sz="3900" b="1" i="1" dirty="0"/>
              <a:t>Cơ sở xã hội</a:t>
            </a:r>
            <a:endParaRPr lang="en-US" sz="3900" b="1" dirty="0"/>
          </a:p>
          <a:p>
            <a:pPr marL="0" indent="0">
              <a:buNone/>
            </a:pPr>
            <a:r>
              <a:rPr lang="nl-NL" sz="3500" i="1" dirty="0">
                <a:solidFill>
                  <a:srgbClr val="FF0000"/>
                </a:solidFill>
              </a:rPr>
              <a:t>H</a:t>
            </a:r>
            <a:r>
              <a:rPr lang="nl-NL" sz="3900" i="1" dirty="0">
                <a:solidFill>
                  <a:srgbClr val="FF0000"/>
                </a:solidFill>
              </a:rPr>
              <a:t>? Vì sao phải xem xét ngữ âm ở góc độ xã hội? Tính xã hội của ngữ âm được biểu hiện như thế nào?	</a:t>
            </a:r>
            <a:endParaRPr lang="en-US" sz="3900" i="1" dirty="0">
              <a:solidFill>
                <a:srgbClr val="FF0000"/>
              </a:solidFill>
            </a:endParaRPr>
          </a:p>
          <a:p>
            <a:pPr algn="just">
              <a:buFont typeface="Wingdings" pitchFamily="2" charset="2"/>
              <a:buChar char="§"/>
            </a:pPr>
            <a:r>
              <a:rPr lang="nl-NL" sz="3900" dirty="0"/>
              <a:t> Các đơn vị âm thanh ngôn ngữ là kết quả ước định của một cộng đồng người trong lịch sử. Nó làm thành mặt vật chất cho ngôn ngữ.</a:t>
            </a:r>
            <a:endParaRPr lang="en-US" sz="3900" dirty="0"/>
          </a:p>
          <a:p>
            <a:pPr algn="just">
              <a:buFont typeface="Wingdings" pitchFamily="2" charset="2"/>
              <a:buChar char="§"/>
            </a:pPr>
            <a:r>
              <a:rPr lang="nl-NL" sz="3900" dirty="0"/>
              <a:t> Các đơn vị ngữ âm có tính xác định hữu hạn và những âm thanh cụ thể tạo thành hệ thống ngữ âm cho ngôn ngữ.</a:t>
            </a:r>
            <a:endParaRPr lang="en-US" sz="3900" dirty="0"/>
          </a:p>
          <a:p>
            <a:pPr algn="just">
              <a:buFont typeface="Wingdings" pitchFamily="2" charset="2"/>
              <a:buChar char="§"/>
            </a:pPr>
            <a:r>
              <a:rPr lang="nl-NL" sz="3900" dirty="0"/>
              <a:t>Các đơn vị ngữ âm tồn tại và phát triển gắn liền với xã hội. </a:t>
            </a:r>
            <a:endParaRPr lang="en-US" sz="3900" dirty="0"/>
          </a:p>
        </p:txBody>
      </p:sp>
    </p:spTree>
    <p:extLst>
      <p:ext uri="{BB962C8B-B14F-4D97-AF65-F5344CB8AC3E}">
        <p14:creationId xmlns:p14="http://schemas.microsoft.com/office/powerpoint/2010/main" val="274604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a:xfrm>
            <a:off x="457200" y="1447800"/>
            <a:ext cx="8229600" cy="4525963"/>
          </a:xfrm>
        </p:spPr>
        <p:txBody>
          <a:bodyPr>
            <a:normAutofit/>
          </a:bodyPr>
          <a:lstStyle/>
          <a:p>
            <a:pPr>
              <a:buFont typeface="Wingdings" panose="05000000000000000000" pitchFamily="2" charset="2"/>
              <a:buChar char="§"/>
            </a:pPr>
            <a:r>
              <a:rPr lang="nl-NL" i="1" dirty="0"/>
              <a:t>Chức năng ngữ pháp của đại từ</a:t>
            </a:r>
            <a:endParaRPr lang="en-US" dirty="0"/>
          </a:p>
          <a:p>
            <a:pPr marL="0" indent="0" algn="just">
              <a:buNone/>
            </a:pPr>
            <a:r>
              <a:rPr lang="nl-NL" dirty="0"/>
              <a:t>- Làm chủ ngữ: Đại từ nhân xưng, đại từ chỉ vị trí Ví dụ	:	</a:t>
            </a:r>
            <a:r>
              <a:rPr lang="nl-NL" i="1" dirty="0"/>
              <a:t>Tôi</a:t>
            </a:r>
            <a:r>
              <a:rPr lang="nl-NL" dirty="0"/>
              <a:t> là sinh viên/ </a:t>
            </a:r>
            <a:r>
              <a:rPr lang="nl-NL" i="1" dirty="0"/>
              <a:t>Đây</a:t>
            </a:r>
            <a:r>
              <a:rPr lang="nl-NL" dirty="0"/>
              <a:t> là An.</a:t>
            </a:r>
            <a:endParaRPr lang="en-US" dirty="0"/>
          </a:p>
          <a:p>
            <a:pPr marL="0" indent="0" algn="just">
              <a:buNone/>
            </a:pPr>
            <a:r>
              <a:rPr lang="nl-NL" dirty="0"/>
              <a:t>- Làm định ngữ: đại từ chỉ định sự vật.</a:t>
            </a:r>
            <a:endParaRPr lang="en-US" dirty="0"/>
          </a:p>
          <a:p>
            <a:pPr marL="0" indent="0" algn="just">
              <a:buNone/>
            </a:pPr>
            <a:r>
              <a:rPr lang="nl-NL" dirty="0"/>
              <a:t>- Làm yếu tố cấu tạo câu nghi vấn: đại từ nghi vấn.</a:t>
            </a:r>
            <a:endParaRPr lang="en-US" dirty="0"/>
          </a:p>
          <a:p>
            <a:pPr marL="0" indent="0">
              <a:buNone/>
            </a:pPr>
            <a:r>
              <a:rPr lang="nl-NL" dirty="0"/>
              <a:t>	</a:t>
            </a:r>
            <a:endParaRPr lang="en-US" dirty="0"/>
          </a:p>
        </p:txBody>
      </p:sp>
    </p:spTree>
    <p:extLst>
      <p:ext uri="{BB962C8B-B14F-4D97-AF65-F5344CB8AC3E}">
        <p14:creationId xmlns:p14="http://schemas.microsoft.com/office/powerpoint/2010/main" val="160651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a:xfrm>
            <a:off x="457200" y="1447800"/>
            <a:ext cx="8229600" cy="4678363"/>
          </a:xfrm>
        </p:spPr>
        <p:txBody>
          <a:bodyPr>
            <a:normAutofit fontScale="77500" lnSpcReduction="20000"/>
          </a:bodyPr>
          <a:lstStyle/>
          <a:p>
            <a:pPr marL="0" indent="0">
              <a:buNone/>
            </a:pPr>
            <a:r>
              <a:rPr lang="nl-NL" b="1" dirty="0">
                <a:solidFill>
                  <a:srgbClr val="C00000"/>
                </a:solidFill>
              </a:rPr>
              <a:t>Số từ</a:t>
            </a:r>
            <a:endParaRPr lang="en-US" b="1" dirty="0">
              <a:solidFill>
                <a:srgbClr val="C00000"/>
              </a:solidFill>
            </a:endParaRPr>
          </a:p>
          <a:p>
            <a:pPr>
              <a:buFont typeface="Wingdings" panose="05000000000000000000" pitchFamily="2" charset="2"/>
              <a:buChar char="§"/>
            </a:pPr>
            <a:r>
              <a:rPr lang="nl-NL" i="1" dirty="0"/>
              <a:t>Số từ chính xác</a:t>
            </a:r>
            <a:r>
              <a:rPr lang="nl-NL" dirty="0"/>
              <a:t>: </a:t>
            </a:r>
            <a:r>
              <a:rPr lang="nl-NL" i="1" dirty="0"/>
              <a:t>một, ba, năm ...</a:t>
            </a:r>
            <a:endParaRPr lang="nl-NL" dirty="0"/>
          </a:p>
          <a:p>
            <a:pPr>
              <a:buFont typeface="Wingdings" panose="05000000000000000000" pitchFamily="2" charset="2"/>
              <a:buChar char="§"/>
            </a:pPr>
            <a:r>
              <a:rPr lang="nl-NL" i="1" dirty="0"/>
              <a:t>Số từ thứ tự: nhất, nhì, ba, tư ...</a:t>
            </a:r>
          </a:p>
          <a:p>
            <a:pPr>
              <a:buFont typeface="Wingdings" panose="05000000000000000000" pitchFamily="2" charset="2"/>
              <a:buChar char="v"/>
            </a:pPr>
            <a:r>
              <a:rPr lang="nl-NL" i="1" dirty="0"/>
              <a:t>Chức năng ngữ pháp của số từ</a:t>
            </a:r>
            <a:endParaRPr lang="en-US" dirty="0"/>
          </a:p>
          <a:p>
            <a:pPr marL="0" indent="0">
              <a:buNone/>
            </a:pPr>
            <a:r>
              <a:rPr lang="nl-NL" dirty="0"/>
              <a:t>- Có khả năng kết hợp với danh từ với tư cách là phần phụ trước chỉ số lượng.</a:t>
            </a:r>
            <a:endParaRPr lang="en-US" dirty="0"/>
          </a:p>
          <a:p>
            <a:pPr marL="0" indent="0">
              <a:buNone/>
            </a:pPr>
            <a:r>
              <a:rPr lang="nl-NL" dirty="0"/>
              <a:t>- Có khả năng thực hiện các chức năng:</a:t>
            </a:r>
            <a:endParaRPr lang="en-US" dirty="0"/>
          </a:p>
          <a:p>
            <a:pPr marL="0" indent="0">
              <a:buNone/>
            </a:pPr>
            <a:r>
              <a:rPr lang="nl-NL" dirty="0"/>
              <a:t>+ Làm chủ ngữ:</a:t>
            </a:r>
            <a:r>
              <a:rPr lang="en-US" dirty="0"/>
              <a:t> </a:t>
            </a:r>
            <a:r>
              <a:rPr lang="nl-NL" i="1" dirty="0"/>
              <a:t>Một là học tập, hai là rèn luyện thân thể.</a:t>
            </a:r>
            <a:endParaRPr lang="en-US" dirty="0"/>
          </a:p>
          <a:p>
            <a:pPr marL="0" indent="0">
              <a:buNone/>
            </a:pPr>
            <a:r>
              <a:rPr lang="nl-NL" dirty="0"/>
              <a:t>+ Làm vị ngữ:</a:t>
            </a:r>
            <a:r>
              <a:rPr lang="en-US" dirty="0"/>
              <a:t> </a:t>
            </a:r>
            <a:r>
              <a:rPr lang="nl-NL" i="1" dirty="0"/>
              <a:t>Nước Việt Nam là một. Dân tộc Việt Nam là một.</a:t>
            </a:r>
            <a:endParaRPr lang="en-US" dirty="0"/>
          </a:p>
          <a:p>
            <a:pPr marL="0" indent="0">
              <a:buNone/>
            </a:pPr>
            <a:r>
              <a:rPr lang="nl-NL" dirty="0"/>
              <a:t>+ Làm bổ ngữ:  </a:t>
            </a:r>
            <a:r>
              <a:rPr lang="nl-NL" i="1" dirty="0"/>
              <a:t>Mất một đền mười</a:t>
            </a:r>
            <a:endParaRPr lang="en-US" dirty="0"/>
          </a:p>
          <a:p>
            <a:pPr marL="0" indent="0">
              <a:buNone/>
            </a:pPr>
            <a:r>
              <a:rPr lang="nl-NL" dirty="0"/>
              <a:t>+ Làm định ngữ: </a:t>
            </a:r>
            <a:r>
              <a:rPr lang="nl-NL" i="1" dirty="0"/>
              <a:t>Giường một, mâm sáu.</a:t>
            </a:r>
            <a:endParaRPr lang="en-US" dirty="0"/>
          </a:p>
          <a:p>
            <a:endParaRPr lang="en-US" dirty="0"/>
          </a:p>
        </p:txBody>
      </p:sp>
    </p:spTree>
    <p:extLst>
      <p:ext uri="{BB962C8B-B14F-4D97-AF65-F5344CB8AC3E}">
        <p14:creationId xmlns:p14="http://schemas.microsoft.com/office/powerpoint/2010/main" val="8692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1"/>
          </a:lnRef>
          <a:fillRef idx="2">
            <a:schemeClr val="accent1"/>
          </a:fillRef>
          <a:effectRef idx="1">
            <a:schemeClr val="accent1"/>
          </a:effectRef>
          <a:fontRef idx="minor">
            <a:schemeClr val="dk1"/>
          </a:fontRef>
        </p:style>
        <p:txBody>
          <a:bodyPr>
            <a:normAutofit/>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2600" b="1" dirty="0" err="1">
                <a:solidFill>
                  <a:srgbClr val="C00000"/>
                </a:solidFill>
              </a:rPr>
              <a:t>Phụ</a:t>
            </a:r>
            <a:r>
              <a:rPr lang="en-US" sz="2600" b="1" dirty="0">
                <a:solidFill>
                  <a:srgbClr val="C00000"/>
                </a:solidFill>
              </a:rPr>
              <a:t> </a:t>
            </a:r>
            <a:r>
              <a:rPr lang="en-US" sz="2600" b="1" dirty="0" err="1">
                <a:solidFill>
                  <a:srgbClr val="C00000"/>
                </a:solidFill>
              </a:rPr>
              <a:t>từ</a:t>
            </a:r>
            <a:endParaRPr lang="en-US" sz="2600" b="1" dirty="0">
              <a:solidFill>
                <a:srgbClr val="C00000"/>
              </a:solidFill>
            </a:endParaRPr>
          </a:p>
          <a:p>
            <a:pPr>
              <a:buFont typeface="Wingdings" panose="05000000000000000000" pitchFamily="2" charset="2"/>
              <a:buChar char="§"/>
            </a:pPr>
            <a:r>
              <a:rPr lang="en-US" sz="2600" dirty="0" err="1"/>
              <a:t>Phụ</a:t>
            </a:r>
            <a:r>
              <a:rPr lang="en-US" sz="2600" dirty="0"/>
              <a:t> </a:t>
            </a:r>
            <a:r>
              <a:rPr lang="en-US" sz="2600" dirty="0" err="1"/>
              <a:t>từ</a:t>
            </a:r>
            <a:r>
              <a:rPr lang="en-US" sz="2600" dirty="0"/>
              <a:t> </a:t>
            </a:r>
            <a:r>
              <a:rPr lang="en-US" sz="2600" dirty="0" err="1"/>
              <a:t>đi</a:t>
            </a:r>
            <a:r>
              <a:rPr lang="en-US" sz="2600" dirty="0"/>
              <a:t> </a:t>
            </a:r>
            <a:r>
              <a:rPr lang="en-US" sz="2600" dirty="0" err="1"/>
              <a:t>kèm</a:t>
            </a:r>
            <a:r>
              <a:rPr lang="en-US" sz="2600" dirty="0"/>
              <a:t> </a:t>
            </a:r>
            <a:r>
              <a:rPr lang="en-US" sz="2600" dirty="0" err="1"/>
              <a:t>danh</a:t>
            </a:r>
            <a:r>
              <a:rPr lang="en-US" sz="2600" dirty="0"/>
              <a:t> </a:t>
            </a:r>
            <a:r>
              <a:rPr lang="en-US" sz="2600" dirty="0" err="1"/>
              <a:t>từ</a:t>
            </a:r>
            <a:r>
              <a:rPr lang="en-US" sz="2600" dirty="0"/>
              <a:t>: </a:t>
            </a:r>
            <a:r>
              <a:rPr lang="en-US" sz="2600" i="1" dirty="0" err="1"/>
              <a:t>các</a:t>
            </a:r>
            <a:r>
              <a:rPr lang="en-US" sz="2600" i="1" dirty="0"/>
              <a:t>, </a:t>
            </a:r>
            <a:r>
              <a:rPr lang="en-US" sz="2600" i="1" dirty="0" err="1"/>
              <a:t>những</a:t>
            </a:r>
            <a:r>
              <a:rPr lang="en-US" sz="2600" i="1" dirty="0"/>
              <a:t>, </a:t>
            </a:r>
            <a:r>
              <a:rPr lang="en-US" sz="2600" i="1" dirty="0" err="1"/>
              <a:t>mọi</a:t>
            </a:r>
            <a:r>
              <a:rPr lang="en-US" sz="2600" i="1" dirty="0"/>
              <a:t>, </a:t>
            </a:r>
            <a:r>
              <a:rPr lang="en-US" sz="2600" i="1" dirty="0" err="1"/>
              <a:t>mỗi</a:t>
            </a:r>
            <a:r>
              <a:rPr lang="en-US" sz="2600" i="1" dirty="0"/>
              <a:t> </a:t>
            </a:r>
            <a:r>
              <a:rPr lang="en-US" sz="2600" dirty="0"/>
              <a:t>…</a:t>
            </a:r>
          </a:p>
          <a:p>
            <a:pPr>
              <a:buFont typeface="Wingdings" panose="05000000000000000000" pitchFamily="2" charset="2"/>
              <a:buChar char="§"/>
            </a:pPr>
            <a:r>
              <a:rPr lang="en-US" sz="2600" dirty="0" err="1"/>
              <a:t>Phụ</a:t>
            </a:r>
            <a:r>
              <a:rPr lang="en-US" sz="2600" dirty="0"/>
              <a:t> </a:t>
            </a:r>
            <a:r>
              <a:rPr lang="en-US" sz="2600" dirty="0" err="1"/>
              <a:t>từ</a:t>
            </a:r>
            <a:r>
              <a:rPr lang="en-US" sz="2600" dirty="0"/>
              <a:t> </a:t>
            </a:r>
            <a:r>
              <a:rPr lang="en-US" sz="2600" dirty="0" err="1"/>
              <a:t>đi</a:t>
            </a:r>
            <a:r>
              <a:rPr lang="en-US" sz="2600" dirty="0"/>
              <a:t> </a:t>
            </a:r>
            <a:r>
              <a:rPr lang="en-US" sz="2600" dirty="0" err="1"/>
              <a:t>kèm</a:t>
            </a:r>
            <a:r>
              <a:rPr lang="en-US" sz="2600" dirty="0"/>
              <a:t> </a:t>
            </a:r>
            <a:r>
              <a:rPr lang="en-US" sz="2600" dirty="0" err="1"/>
              <a:t>động</a:t>
            </a:r>
            <a:r>
              <a:rPr lang="en-US" sz="2600" dirty="0"/>
              <a:t> </a:t>
            </a:r>
            <a:r>
              <a:rPr lang="en-US" sz="2600" dirty="0" err="1"/>
              <a:t>từ</a:t>
            </a:r>
            <a:r>
              <a:rPr lang="en-US" sz="2600" dirty="0"/>
              <a:t>: </a:t>
            </a:r>
            <a:r>
              <a:rPr lang="en-US" sz="2600" i="1" dirty="0" err="1"/>
              <a:t>đã</a:t>
            </a:r>
            <a:r>
              <a:rPr lang="en-US" sz="2600" i="1" dirty="0"/>
              <a:t>, </a:t>
            </a:r>
            <a:r>
              <a:rPr lang="en-US" sz="2600" i="1" dirty="0" err="1"/>
              <a:t>đang</a:t>
            </a:r>
            <a:r>
              <a:rPr lang="en-US" sz="2600" i="1" dirty="0"/>
              <a:t>, </a:t>
            </a:r>
            <a:r>
              <a:rPr lang="en-US" sz="2600" i="1" dirty="0" err="1"/>
              <a:t>sẽ</a:t>
            </a:r>
            <a:r>
              <a:rPr lang="en-US" sz="2600" i="1" dirty="0"/>
              <a:t>,</a:t>
            </a:r>
            <a:r>
              <a:rPr lang="en-US" sz="2600" dirty="0"/>
              <a:t>…</a:t>
            </a:r>
          </a:p>
          <a:p>
            <a:pPr>
              <a:buFont typeface="Wingdings" panose="05000000000000000000" pitchFamily="2" charset="2"/>
              <a:buChar char="§"/>
            </a:pPr>
            <a:r>
              <a:rPr lang="en-US" sz="2600" dirty="0" err="1"/>
              <a:t>Phụ</a:t>
            </a:r>
            <a:r>
              <a:rPr lang="en-US" sz="2600" dirty="0"/>
              <a:t> </a:t>
            </a:r>
            <a:r>
              <a:rPr lang="en-US" sz="2600" dirty="0" err="1"/>
              <a:t>từ</a:t>
            </a:r>
            <a:r>
              <a:rPr lang="en-US" sz="2600" dirty="0"/>
              <a:t> </a:t>
            </a:r>
            <a:r>
              <a:rPr lang="en-US" sz="2600" dirty="0" err="1"/>
              <a:t>đi</a:t>
            </a:r>
            <a:r>
              <a:rPr lang="en-US" sz="2600" dirty="0"/>
              <a:t> </a:t>
            </a:r>
            <a:r>
              <a:rPr lang="en-US" sz="2600" dirty="0" err="1"/>
              <a:t>kèm</a:t>
            </a:r>
            <a:r>
              <a:rPr lang="en-US" sz="2600" dirty="0"/>
              <a:t> </a:t>
            </a:r>
            <a:r>
              <a:rPr lang="en-US" sz="2600" dirty="0" err="1"/>
              <a:t>tính</a:t>
            </a:r>
            <a:r>
              <a:rPr lang="en-US" sz="2600" dirty="0"/>
              <a:t> </a:t>
            </a:r>
            <a:r>
              <a:rPr lang="en-US" sz="2600" dirty="0" err="1"/>
              <a:t>từ</a:t>
            </a:r>
            <a:r>
              <a:rPr lang="en-US" sz="2600" dirty="0"/>
              <a:t>: </a:t>
            </a:r>
            <a:r>
              <a:rPr lang="en-US" sz="2600" i="1" dirty="0" err="1"/>
              <a:t>rất</a:t>
            </a:r>
            <a:r>
              <a:rPr lang="en-US" sz="2600" i="1" dirty="0"/>
              <a:t>, </a:t>
            </a:r>
            <a:r>
              <a:rPr lang="en-US" sz="2600" i="1" dirty="0" err="1"/>
              <a:t>hơi</a:t>
            </a:r>
            <a:r>
              <a:rPr lang="en-US" sz="2600" i="1" dirty="0"/>
              <a:t>, </a:t>
            </a:r>
            <a:r>
              <a:rPr lang="en-US" sz="2600" i="1" dirty="0" err="1"/>
              <a:t>quá</a:t>
            </a:r>
            <a:r>
              <a:rPr lang="en-US" sz="2600" i="1" dirty="0"/>
              <a:t>, </a:t>
            </a:r>
            <a:r>
              <a:rPr lang="en-US" sz="2600" i="1" dirty="0" err="1"/>
              <a:t>lắm</a:t>
            </a:r>
            <a:r>
              <a:rPr lang="en-US" sz="2600" i="1" dirty="0"/>
              <a:t> …</a:t>
            </a:r>
          </a:p>
        </p:txBody>
      </p:sp>
    </p:spTree>
    <p:extLst>
      <p:ext uri="{BB962C8B-B14F-4D97-AF65-F5344CB8AC3E}">
        <p14:creationId xmlns:p14="http://schemas.microsoft.com/office/powerpoint/2010/main" val="144741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a:xfrm>
            <a:off x="533400" y="1371600"/>
            <a:ext cx="8153400" cy="4373563"/>
          </a:xfrm>
        </p:spPr>
        <p:txBody>
          <a:bodyPr/>
          <a:lstStyle/>
          <a:p>
            <a:pPr marL="0" indent="0">
              <a:buNone/>
            </a:pPr>
            <a:r>
              <a:rPr lang="en-US" sz="2600" b="1" dirty="0" err="1">
                <a:solidFill>
                  <a:srgbClr val="FF0000"/>
                </a:solidFill>
              </a:rPr>
              <a:t>Quan</a:t>
            </a:r>
            <a:r>
              <a:rPr lang="en-US" sz="2600" b="1" dirty="0">
                <a:solidFill>
                  <a:srgbClr val="FF0000"/>
                </a:solidFill>
              </a:rPr>
              <a:t> </a:t>
            </a:r>
            <a:r>
              <a:rPr lang="en-US" sz="2600" b="1" dirty="0" err="1">
                <a:solidFill>
                  <a:srgbClr val="FF0000"/>
                </a:solidFill>
              </a:rPr>
              <a:t>hệ</a:t>
            </a:r>
            <a:r>
              <a:rPr lang="en-US" sz="2600" b="1" dirty="0">
                <a:solidFill>
                  <a:srgbClr val="FF0000"/>
                </a:solidFill>
              </a:rPr>
              <a:t> </a:t>
            </a:r>
            <a:r>
              <a:rPr lang="en-US" sz="2600" b="1" dirty="0" err="1">
                <a:solidFill>
                  <a:srgbClr val="FF0000"/>
                </a:solidFill>
              </a:rPr>
              <a:t>từ</a:t>
            </a:r>
            <a:endParaRPr lang="en-US" sz="2600" b="1" dirty="0">
              <a:solidFill>
                <a:srgbClr val="FF0000"/>
              </a:solidFill>
            </a:endParaRPr>
          </a:p>
          <a:p>
            <a:pPr marL="0" indent="0">
              <a:buNone/>
            </a:pPr>
            <a:r>
              <a:rPr lang="en-US" dirty="0"/>
              <a:t>- QHT </a:t>
            </a:r>
            <a:r>
              <a:rPr lang="en-US" dirty="0" err="1"/>
              <a:t>biểu</a:t>
            </a:r>
            <a:r>
              <a:rPr lang="en-US" dirty="0"/>
              <a:t> </a:t>
            </a:r>
            <a:r>
              <a:rPr lang="en-US" dirty="0" err="1"/>
              <a:t>thị</a:t>
            </a:r>
            <a:r>
              <a:rPr lang="en-US" dirty="0"/>
              <a:t> </a:t>
            </a:r>
            <a:r>
              <a:rPr lang="en-US" dirty="0" err="1"/>
              <a:t>quan</a:t>
            </a:r>
            <a:r>
              <a:rPr lang="en-US" dirty="0"/>
              <a:t> </a:t>
            </a:r>
            <a:r>
              <a:rPr lang="en-US" dirty="0" err="1"/>
              <a:t>hệ</a:t>
            </a:r>
            <a:r>
              <a:rPr lang="en-US" dirty="0"/>
              <a:t> </a:t>
            </a:r>
            <a:r>
              <a:rPr lang="en-US" dirty="0" err="1"/>
              <a:t>đẳng</a:t>
            </a:r>
            <a:r>
              <a:rPr lang="en-US" dirty="0"/>
              <a:t> </a:t>
            </a:r>
            <a:r>
              <a:rPr lang="en-US" dirty="0" err="1"/>
              <a:t>lập</a:t>
            </a:r>
            <a:r>
              <a:rPr lang="en-US" dirty="0"/>
              <a:t>: </a:t>
            </a:r>
            <a:r>
              <a:rPr lang="en-US" dirty="0" err="1"/>
              <a:t>và</a:t>
            </a:r>
            <a:r>
              <a:rPr lang="en-US" dirty="0"/>
              <a:t>, </a:t>
            </a:r>
            <a:r>
              <a:rPr lang="en-US" dirty="0" err="1"/>
              <a:t>với</a:t>
            </a:r>
            <a:r>
              <a:rPr lang="en-US" dirty="0"/>
              <a:t>, </a:t>
            </a:r>
            <a:r>
              <a:rPr lang="en-US" dirty="0" err="1"/>
              <a:t>cùng</a:t>
            </a:r>
            <a:r>
              <a:rPr lang="en-US" dirty="0"/>
              <a:t>, hay, </a:t>
            </a:r>
            <a:r>
              <a:rPr lang="en-US" dirty="0" err="1"/>
              <a:t>rồi</a:t>
            </a:r>
            <a:r>
              <a:rPr lang="en-US" dirty="0"/>
              <a:t> …</a:t>
            </a:r>
          </a:p>
          <a:p>
            <a:pPr marL="0" indent="0">
              <a:buNone/>
            </a:pPr>
            <a:r>
              <a:rPr lang="en-US" dirty="0"/>
              <a:t>- QHT </a:t>
            </a:r>
            <a:r>
              <a:rPr lang="en-US" dirty="0" err="1"/>
              <a:t>biểu</a:t>
            </a:r>
            <a:r>
              <a:rPr lang="en-US" dirty="0"/>
              <a:t> </a:t>
            </a:r>
            <a:r>
              <a:rPr lang="en-US" dirty="0" err="1"/>
              <a:t>thị</a:t>
            </a:r>
            <a:r>
              <a:rPr lang="en-US" dirty="0"/>
              <a:t> </a:t>
            </a:r>
            <a:r>
              <a:rPr lang="en-US" dirty="0" err="1"/>
              <a:t>quan</a:t>
            </a:r>
            <a:r>
              <a:rPr lang="en-US" dirty="0"/>
              <a:t> </a:t>
            </a:r>
            <a:r>
              <a:rPr lang="en-US" dirty="0" err="1"/>
              <a:t>hệ</a:t>
            </a:r>
            <a:r>
              <a:rPr lang="en-US" dirty="0"/>
              <a:t> </a:t>
            </a:r>
            <a:r>
              <a:rPr lang="en-US" dirty="0" err="1"/>
              <a:t>chính</a:t>
            </a:r>
            <a:r>
              <a:rPr lang="en-US" dirty="0"/>
              <a:t> </a:t>
            </a:r>
            <a:r>
              <a:rPr lang="en-US" dirty="0" err="1"/>
              <a:t>phụ</a:t>
            </a:r>
            <a:r>
              <a:rPr lang="en-US" dirty="0"/>
              <a:t>: </a:t>
            </a:r>
            <a:r>
              <a:rPr lang="en-US" dirty="0" err="1"/>
              <a:t>của</a:t>
            </a:r>
            <a:r>
              <a:rPr lang="en-US" dirty="0"/>
              <a:t>, </a:t>
            </a:r>
            <a:r>
              <a:rPr lang="en-US" dirty="0" err="1"/>
              <a:t>cho</a:t>
            </a:r>
            <a:r>
              <a:rPr lang="en-US" dirty="0"/>
              <a:t>, </a:t>
            </a:r>
            <a:r>
              <a:rPr lang="en-US" dirty="0" err="1"/>
              <a:t>để</a:t>
            </a:r>
            <a:r>
              <a:rPr lang="en-US" dirty="0"/>
              <a:t>, </a:t>
            </a:r>
            <a:r>
              <a:rPr lang="en-US" dirty="0" err="1"/>
              <a:t>vì</a:t>
            </a:r>
            <a:r>
              <a:rPr lang="en-US" dirty="0"/>
              <a:t>, </a:t>
            </a:r>
            <a:r>
              <a:rPr lang="en-US" dirty="0" err="1"/>
              <a:t>nên</a:t>
            </a:r>
            <a:r>
              <a:rPr lang="en-US" dirty="0"/>
              <a:t>, ở, </a:t>
            </a:r>
            <a:r>
              <a:rPr lang="en-US" dirty="0" err="1"/>
              <a:t>tại</a:t>
            </a:r>
            <a:r>
              <a:rPr lang="en-US" dirty="0"/>
              <a:t> …</a:t>
            </a:r>
          </a:p>
        </p:txBody>
      </p:sp>
    </p:spTree>
    <p:extLst>
      <p:ext uri="{BB962C8B-B14F-4D97-AF65-F5344CB8AC3E}">
        <p14:creationId xmlns:p14="http://schemas.microsoft.com/office/powerpoint/2010/main" val="158285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p:txBody>
          <a:bodyPr/>
          <a:lstStyle/>
          <a:p>
            <a:pPr marL="0" indent="0">
              <a:buNone/>
            </a:pPr>
            <a:r>
              <a:rPr lang="en-US" b="1" dirty="0" err="1">
                <a:solidFill>
                  <a:srgbClr val="FF0000"/>
                </a:solidFill>
              </a:rPr>
              <a:t>Trợ</a:t>
            </a:r>
            <a:r>
              <a:rPr lang="en-US" b="1" dirty="0">
                <a:solidFill>
                  <a:srgbClr val="FF0000"/>
                </a:solidFill>
              </a:rPr>
              <a:t> </a:t>
            </a:r>
            <a:r>
              <a:rPr lang="en-US" b="1" dirty="0" err="1">
                <a:solidFill>
                  <a:srgbClr val="FF0000"/>
                </a:solidFill>
              </a:rPr>
              <a:t>từ</a:t>
            </a:r>
            <a:endParaRPr lang="en-US" b="1" dirty="0">
              <a:solidFill>
                <a:srgbClr val="FF0000"/>
              </a:solidFill>
            </a:endParaRPr>
          </a:p>
          <a:p>
            <a:pPr>
              <a:buFontTx/>
              <a:buChar char="-"/>
            </a:pPr>
            <a:r>
              <a:rPr lang="en-US" sz="2600" dirty="0" err="1"/>
              <a:t>Nhấn</a:t>
            </a:r>
            <a:r>
              <a:rPr lang="en-US" sz="2600" dirty="0"/>
              <a:t> </a:t>
            </a:r>
            <a:r>
              <a:rPr lang="en-US" sz="2600" dirty="0" err="1"/>
              <a:t>mạnh</a:t>
            </a:r>
            <a:r>
              <a:rPr lang="en-US" sz="2600" dirty="0"/>
              <a:t> </a:t>
            </a:r>
            <a:r>
              <a:rPr lang="en-US" sz="2600" dirty="0" err="1"/>
              <a:t>thêm</a:t>
            </a:r>
            <a:r>
              <a:rPr lang="en-US" sz="2600" dirty="0"/>
              <a:t> </a:t>
            </a:r>
            <a:r>
              <a:rPr lang="en-US" sz="2600" dirty="0" err="1"/>
              <a:t>nghĩa</a:t>
            </a:r>
            <a:r>
              <a:rPr lang="en-US" sz="2600" dirty="0"/>
              <a:t> </a:t>
            </a:r>
            <a:r>
              <a:rPr lang="en-US" sz="2600" dirty="0" err="1"/>
              <a:t>cho</a:t>
            </a:r>
            <a:r>
              <a:rPr lang="en-US" sz="2600" dirty="0"/>
              <a:t> </a:t>
            </a:r>
            <a:r>
              <a:rPr lang="en-US" sz="2600" dirty="0" err="1"/>
              <a:t>từ</a:t>
            </a:r>
            <a:r>
              <a:rPr lang="en-US" sz="2600" dirty="0"/>
              <a:t>, </a:t>
            </a:r>
            <a:r>
              <a:rPr lang="en-US" sz="2600" dirty="0" err="1"/>
              <a:t>ngữ</a:t>
            </a:r>
            <a:r>
              <a:rPr lang="en-US" sz="2600" dirty="0"/>
              <a:t>: </a:t>
            </a:r>
            <a:r>
              <a:rPr lang="en-US" sz="2600" dirty="0" err="1"/>
              <a:t>thì</a:t>
            </a:r>
            <a:r>
              <a:rPr lang="en-US" sz="2600" dirty="0"/>
              <a:t>, </a:t>
            </a:r>
            <a:r>
              <a:rPr lang="en-US" sz="2600" dirty="0" err="1"/>
              <a:t>ngay</a:t>
            </a:r>
            <a:r>
              <a:rPr lang="en-US" sz="2600" dirty="0"/>
              <a:t>, </a:t>
            </a:r>
            <a:r>
              <a:rPr lang="en-US" sz="2600" dirty="0" err="1"/>
              <a:t>ngay</a:t>
            </a:r>
            <a:r>
              <a:rPr lang="en-US" sz="2600" dirty="0"/>
              <a:t> </a:t>
            </a:r>
            <a:r>
              <a:rPr lang="en-US" sz="2600" dirty="0" err="1"/>
              <a:t>cả</a:t>
            </a:r>
            <a:r>
              <a:rPr lang="en-US" sz="2600" dirty="0"/>
              <a:t>, </a:t>
            </a:r>
            <a:r>
              <a:rPr lang="en-US" sz="2600" dirty="0" err="1"/>
              <a:t>đích</a:t>
            </a:r>
            <a:r>
              <a:rPr lang="en-US" sz="2600" dirty="0"/>
              <a:t>, </a:t>
            </a:r>
            <a:r>
              <a:rPr lang="en-US" sz="2600" dirty="0" err="1"/>
              <a:t>đích</a:t>
            </a:r>
            <a:r>
              <a:rPr lang="en-US" sz="2600" dirty="0"/>
              <a:t> </a:t>
            </a:r>
            <a:r>
              <a:rPr lang="en-US" sz="2600" dirty="0" err="1"/>
              <a:t>thị</a:t>
            </a:r>
            <a:r>
              <a:rPr lang="en-US" sz="2600" dirty="0"/>
              <a:t> …</a:t>
            </a:r>
          </a:p>
          <a:p>
            <a:pPr>
              <a:buFontTx/>
              <a:buChar char="-"/>
            </a:pPr>
            <a:r>
              <a:rPr lang="en-US" sz="2600" dirty="0" err="1"/>
              <a:t>Chuyển</a:t>
            </a:r>
            <a:r>
              <a:rPr lang="en-US" sz="2600" dirty="0"/>
              <a:t> </a:t>
            </a:r>
            <a:r>
              <a:rPr lang="en-US" sz="2600" dirty="0" err="1"/>
              <a:t>đổi</a:t>
            </a:r>
            <a:r>
              <a:rPr lang="en-US" sz="2600" dirty="0"/>
              <a:t> </a:t>
            </a:r>
            <a:r>
              <a:rPr lang="en-US" sz="2600" dirty="0" err="1"/>
              <a:t>cấu</a:t>
            </a:r>
            <a:r>
              <a:rPr lang="en-US" sz="2600" dirty="0"/>
              <a:t> </a:t>
            </a:r>
            <a:r>
              <a:rPr lang="en-US" sz="2600" dirty="0" err="1"/>
              <a:t>tạo</a:t>
            </a:r>
            <a:r>
              <a:rPr lang="en-US" sz="2600" dirty="0"/>
              <a:t> </a:t>
            </a:r>
            <a:r>
              <a:rPr lang="en-US" sz="2600" dirty="0" err="1"/>
              <a:t>câu</a:t>
            </a:r>
            <a:r>
              <a:rPr lang="en-US" sz="2600" dirty="0"/>
              <a:t>:  à, </a:t>
            </a:r>
            <a:r>
              <a:rPr lang="en-US" sz="2600" dirty="0" err="1"/>
              <a:t>đi</a:t>
            </a:r>
            <a:r>
              <a:rPr lang="en-US" sz="2600" dirty="0"/>
              <a:t> …</a:t>
            </a:r>
          </a:p>
          <a:p>
            <a:pPr>
              <a:buFontTx/>
              <a:buChar char="-"/>
            </a:pPr>
            <a:r>
              <a:rPr lang="en-US" sz="2600" dirty="0" err="1"/>
              <a:t>Biểu</a:t>
            </a:r>
            <a:r>
              <a:rPr lang="en-US" sz="2600" dirty="0"/>
              <a:t> </a:t>
            </a:r>
            <a:r>
              <a:rPr lang="en-US" sz="2600" dirty="0" err="1"/>
              <a:t>thị</a:t>
            </a:r>
            <a:r>
              <a:rPr lang="en-US" sz="2600" dirty="0"/>
              <a:t> </a:t>
            </a:r>
            <a:r>
              <a:rPr lang="en-US" sz="2600" dirty="0" err="1"/>
              <a:t>thái</a:t>
            </a:r>
            <a:r>
              <a:rPr lang="en-US" sz="2600" dirty="0"/>
              <a:t> </a:t>
            </a:r>
            <a:r>
              <a:rPr lang="en-US" sz="2600" dirty="0" err="1"/>
              <a:t>độ</a:t>
            </a:r>
            <a:r>
              <a:rPr lang="en-US" sz="2600" dirty="0"/>
              <a:t>, </a:t>
            </a:r>
            <a:r>
              <a:rPr lang="en-US" sz="2600" dirty="0" err="1"/>
              <a:t>tình</a:t>
            </a:r>
            <a:r>
              <a:rPr lang="en-US" sz="2600" dirty="0"/>
              <a:t> </a:t>
            </a:r>
            <a:r>
              <a:rPr lang="en-US" sz="2600" dirty="0" err="1"/>
              <a:t>cảm</a:t>
            </a:r>
            <a:r>
              <a:rPr lang="en-US" sz="2600" dirty="0"/>
              <a:t>: </a:t>
            </a:r>
            <a:r>
              <a:rPr lang="en-US" sz="2600" dirty="0" err="1"/>
              <a:t>nào</a:t>
            </a:r>
            <a:r>
              <a:rPr lang="en-US" sz="2600" dirty="0"/>
              <a:t>, </a:t>
            </a:r>
            <a:r>
              <a:rPr lang="en-US" sz="2600" dirty="0" err="1"/>
              <a:t>đấy</a:t>
            </a:r>
            <a:r>
              <a:rPr lang="en-US" sz="2600" dirty="0"/>
              <a:t>, </a:t>
            </a:r>
            <a:r>
              <a:rPr lang="en-US" sz="2600" dirty="0" err="1"/>
              <a:t>đây</a:t>
            </a:r>
            <a:r>
              <a:rPr lang="en-US" sz="2600" dirty="0"/>
              <a:t> … </a:t>
            </a:r>
          </a:p>
        </p:txBody>
      </p:sp>
    </p:spTree>
    <p:extLst>
      <p:ext uri="{BB962C8B-B14F-4D97-AF65-F5344CB8AC3E}">
        <p14:creationId xmlns:p14="http://schemas.microsoft.com/office/powerpoint/2010/main" val="28327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nl-NL" sz="3000" b="1" dirty="0">
                <a:solidFill>
                  <a:srgbClr val="C00000"/>
                </a:solidFill>
              </a:rPr>
              <a:t>BÀI 1. TỪ LOẠI TIẾNG VIỆT</a:t>
            </a:r>
            <a:endParaRPr lang="en-US" sz="3000" dirty="0"/>
          </a:p>
        </p:txBody>
      </p:sp>
      <p:sp>
        <p:nvSpPr>
          <p:cNvPr id="3" name="Content Placeholder 2"/>
          <p:cNvSpPr>
            <a:spLocks noGrp="1"/>
          </p:cNvSpPr>
          <p:nvPr>
            <p:ph idx="1"/>
          </p:nvPr>
        </p:nvSpPr>
        <p:spPr/>
        <p:txBody>
          <a:bodyPr/>
          <a:lstStyle/>
          <a:p>
            <a:pPr marL="0" indent="0">
              <a:buNone/>
            </a:pPr>
            <a:r>
              <a:rPr lang="en-US" b="1" dirty="0" err="1">
                <a:solidFill>
                  <a:srgbClr val="C00000"/>
                </a:solidFill>
              </a:rPr>
              <a:t>Tình</a:t>
            </a:r>
            <a:r>
              <a:rPr lang="en-US" b="1" dirty="0">
                <a:solidFill>
                  <a:srgbClr val="C00000"/>
                </a:solidFill>
              </a:rPr>
              <a:t> </a:t>
            </a:r>
            <a:r>
              <a:rPr lang="en-US" b="1" dirty="0" err="1">
                <a:solidFill>
                  <a:srgbClr val="C00000"/>
                </a:solidFill>
              </a:rPr>
              <a:t>thái</a:t>
            </a:r>
            <a:r>
              <a:rPr lang="en-US" b="1" dirty="0">
                <a:solidFill>
                  <a:srgbClr val="C00000"/>
                </a:solidFill>
              </a:rPr>
              <a:t> </a:t>
            </a:r>
            <a:r>
              <a:rPr lang="en-US" b="1" dirty="0" err="1">
                <a:solidFill>
                  <a:srgbClr val="C00000"/>
                </a:solidFill>
              </a:rPr>
              <a:t>từ</a:t>
            </a:r>
            <a:endParaRPr lang="en-US" b="1" dirty="0">
              <a:solidFill>
                <a:srgbClr val="C00000"/>
              </a:solidFill>
            </a:endParaRPr>
          </a:p>
          <a:p>
            <a:pPr>
              <a:buFontTx/>
              <a:buChar char="-"/>
            </a:pPr>
            <a:r>
              <a:rPr lang="en-US" sz="2600" dirty="0" err="1"/>
              <a:t>Bộc</a:t>
            </a:r>
            <a:r>
              <a:rPr lang="en-US" sz="2600" dirty="0"/>
              <a:t> </a:t>
            </a:r>
            <a:r>
              <a:rPr lang="en-US" sz="2600" dirty="0" err="1"/>
              <a:t>lộ</a:t>
            </a:r>
            <a:r>
              <a:rPr lang="en-US" sz="2600" dirty="0"/>
              <a:t> </a:t>
            </a:r>
            <a:r>
              <a:rPr lang="en-US" sz="2600" dirty="0" err="1"/>
              <a:t>lời</a:t>
            </a:r>
            <a:r>
              <a:rPr lang="en-US" sz="2600" dirty="0"/>
              <a:t> than, </a:t>
            </a:r>
            <a:r>
              <a:rPr lang="en-US" sz="2600" dirty="0" err="1"/>
              <a:t>cảm</a:t>
            </a:r>
            <a:r>
              <a:rPr lang="en-US" sz="2600" dirty="0"/>
              <a:t> </a:t>
            </a:r>
            <a:r>
              <a:rPr lang="en-US" sz="2600" dirty="0" err="1"/>
              <a:t>xúc</a:t>
            </a:r>
            <a:r>
              <a:rPr lang="en-US" sz="2600" dirty="0"/>
              <a:t>, </a:t>
            </a:r>
            <a:r>
              <a:rPr lang="en-US" sz="2600" dirty="0" err="1"/>
              <a:t>phản</a:t>
            </a:r>
            <a:r>
              <a:rPr lang="en-US" sz="2600" dirty="0"/>
              <a:t> </a:t>
            </a:r>
            <a:r>
              <a:rPr lang="en-US" sz="2600" dirty="0" err="1"/>
              <a:t>ứng</a:t>
            </a:r>
            <a:r>
              <a:rPr lang="en-US" sz="2600" dirty="0"/>
              <a:t> </a:t>
            </a:r>
            <a:r>
              <a:rPr lang="en-US" sz="2600" dirty="0" err="1"/>
              <a:t>tâm</a:t>
            </a:r>
            <a:r>
              <a:rPr lang="en-US" sz="2600" dirty="0"/>
              <a:t> </a:t>
            </a:r>
            <a:r>
              <a:rPr lang="en-US" sz="2600" dirty="0" err="1"/>
              <a:t>lý</a:t>
            </a:r>
            <a:r>
              <a:rPr lang="en-US" sz="2600" dirty="0"/>
              <a:t>: a, ơ </a:t>
            </a:r>
            <a:r>
              <a:rPr lang="en-US" sz="2600" dirty="0" err="1"/>
              <a:t>kìa</a:t>
            </a:r>
            <a:r>
              <a:rPr lang="en-US" sz="2600" dirty="0"/>
              <a:t>, </a:t>
            </a:r>
            <a:r>
              <a:rPr lang="en-US" sz="2600" dirty="0" err="1"/>
              <a:t>trời</a:t>
            </a:r>
            <a:r>
              <a:rPr lang="en-US" sz="2600" dirty="0"/>
              <a:t> </a:t>
            </a:r>
            <a:r>
              <a:rPr lang="en-US" sz="2600" dirty="0" err="1"/>
              <a:t>ơi</a:t>
            </a:r>
            <a:endParaRPr lang="en-US" sz="2600" dirty="0"/>
          </a:p>
          <a:p>
            <a:pPr>
              <a:buFontTx/>
              <a:buChar char="-"/>
            </a:pPr>
            <a:r>
              <a:rPr lang="en-US" sz="2600" dirty="0" err="1"/>
              <a:t>Làm</a:t>
            </a:r>
            <a:r>
              <a:rPr lang="en-US" sz="2600" dirty="0"/>
              <a:t> </a:t>
            </a:r>
            <a:r>
              <a:rPr lang="en-US" sz="2600" dirty="0" err="1"/>
              <a:t>lời</a:t>
            </a:r>
            <a:r>
              <a:rPr lang="en-US" sz="2600" dirty="0"/>
              <a:t> </a:t>
            </a:r>
            <a:r>
              <a:rPr lang="en-US" sz="2600" dirty="0" err="1"/>
              <a:t>gọi</a:t>
            </a:r>
            <a:r>
              <a:rPr lang="en-US" sz="2600" dirty="0"/>
              <a:t>, </a:t>
            </a:r>
            <a:r>
              <a:rPr lang="en-US" sz="2600" dirty="0" err="1"/>
              <a:t>lời</a:t>
            </a:r>
            <a:r>
              <a:rPr lang="en-US" sz="2600" dirty="0"/>
              <a:t> </a:t>
            </a:r>
            <a:r>
              <a:rPr lang="en-US" sz="2600" dirty="0" err="1"/>
              <a:t>đáp</a:t>
            </a:r>
            <a:r>
              <a:rPr lang="en-US" sz="2600" dirty="0"/>
              <a:t>: </a:t>
            </a:r>
            <a:r>
              <a:rPr lang="en-US" sz="2600" dirty="0" err="1"/>
              <a:t>ơi</a:t>
            </a:r>
            <a:r>
              <a:rPr lang="en-US" sz="2600" dirty="0"/>
              <a:t>, ừ, </a:t>
            </a:r>
            <a:r>
              <a:rPr lang="en-US" sz="2600" dirty="0" err="1"/>
              <a:t>nhé</a:t>
            </a:r>
            <a:r>
              <a:rPr lang="en-US" sz="2600" dirty="0"/>
              <a:t>, </a:t>
            </a:r>
            <a:r>
              <a:rPr lang="en-US" sz="2600" dirty="0" err="1"/>
              <a:t>nhỉ</a:t>
            </a:r>
            <a:r>
              <a:rPr lang="en-US" sz="2600" dirty="0"/>
              <a:t>, </a:t>
            </a:r>
            <a:r>
              <a:rPr lang="en-US" sz="2600" dirty="0" err="1"/>
              <a:t>nha</a:t>
            </a:r>
            <a:r>
              <a:rPr lang="en-US" sz="2600" dirty="0"/>
              <a:t>, </a:t>
            </a:r>
            <a:r>
              <a:rPr lang="en-US" sz="2600" dirty="0" err="1"/>
              <a:t>hầy</a:t>
            </a:r>
            <a:r>
              <a:rPr lang="en-US" sz="2600" dirty="0"/>
              <a:t> …</a:t>
            </a:r>
          </a:p>
          <a:p>
            <a:pPr>
              <a:buFontTx/>
              <a:buChar char="-"/>
            </a:pPr>
            <a:endParaRPr lang="en-US" sz="2600" dirty="0"/>
          </a:p>
        </p:txBody>
      </p:sp>
    </p:spTree>
    <p:extLst>
      <p:ext uri="{BB962C8B-B14F-4D97-AF65-F5344CB8AC3E}">
        <p14:creationId xmlns:p14="http://schemas.microsoft.com/office/powerpoint/2010/main" val="844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tập</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err="1">
                <a:solidFill>
                  <a:srgbClr val="C00000"/>
                </a:solidFill>
                <a:latin typeface="Times New Roman" panose="02020603050405020304" pitchFamily="18" charset="0"/>
                <a:cs typeface="Times New Roman" panose="02020603050405020304" pitchFamily="18" charset="0"/>
              </a:rPr>
              <a:t>Xác</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định</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từ</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loại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của</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các</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từ</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trong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các</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đoạn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văn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sau</a:t>
            </a:r>
            <a:r>
              <a:rPr lang="en-US" dirty="0">
                <a:solidFill>
                  <a:srgbClr val="C00000"/>
                </a:solidFill>
                <a:latin typeface="Times New Roman" panose="02020603050405020304" pitchFamily="18" charset="0"/>
                <a:cs typeface="Times New Roman" panose="02020603050405020304" pitchFamily="18" charset="0"/>
              </a:rPr>
              <a:t>:</a:t>
            </a:r>
          </a:p>
          <a:p>
            <a:pPr marL="0" indent="0" algn="just">
              <a:buNone/>
            </a:pPr>
            <a:r>
              <a:rPr lang="en-US" dirty="0"/>
              <a:t>1. </a:t>
            </a:r>
            <a:r>
              <a:rPr lang="en-US" dirty="0" err="1"/>
              <a:t>Nước</a:t>
            </a:r>
            <a:r>
              <a:rPr lang="en-US" dirty="0"/>
              <a:t> </a:t>
            </a:r>
            <a:r>
              <a:rPr lang="en-US" dirty="0" err="1"/>
              <a:t>Việt</a:t>
            </a:r>
            <a:r>
              <a:rPr lang="en-US" dirty="0"/>
              <a:t> Nam </a:t>
            </a:r>
            <a:r>
              <a:rPr lang="en-US" dirty="0" err="1"/>
              <a:t>là</a:t>
            </a:r>
            <a:r>
              <a:rPr lang="en-US" dirty="0"/>
              <a:t> </a:t>
            </a:r>
            <a:r>
              <a:rPr lang="en-US" dirty="0" err="1"/>
              <a:t>một</a:t>
            </a:r>
            <a:r>
              <a:rPr lang="en-US" dirty="0"/>
              <a:t>. </a:t>
            </a:r>
            <a:r>
              <a:rPr lang="en-US" dirty="0" err="1"/>
              <a:t>Dân</a:t>
            </a:r>
            <a:r>
              <a:rPr lang="en-US" dirty="0"/>
              <a:t> </a:t>
            </a:r>
            <a:r>
              <a:rPr lang="en-US" dirty="0" err="1"/>
              <a:t>tộc</a:t>
            </a:r>
            <a:r>
              <a:rPr lang="en-US" dirty="0"/>
              <a:t> </a:t>
            </a:r>
            <a:r>
              <a:rPr lang="en-US" dirty="0" err="1"/>
              <a:t>Việt</a:t>
            </a:r>
            <a:r>
              <a:rPr lang="en-US" dirty="0"/>
              <a:t> Nam </a:t>
            </a:r>
            <a:r>
              <a:rPr lang="en-US" dirty="0" err="1"/>
              <a:t>là</a:t>
            </a:r>
            <a:r>
              <a:rPr lang="en-US" dirty="0"/>
              <a:t> </a:t>
            </a:r>
            <a:r>
              <a:rPr lang="en-US" dirty="0" err="1"/>
              <a:t>một</a:t>
            </a:r>
            <a:r>
              <a:rPr lang="en-US" dirty="0"/>
              <a:t>. </a:t>
            </a:r>
            <a:r>
              <a:rPr lang="en-US" dirty="0" err="1"/>
              <a:t>Sông</a:t>
            </a:r>
            <a:r>
              <a:rPr lang="en-US" dirty="0"/>
              <a:t> </a:t>
            </a:r>
            <a:r>
              <a:rPr lang="en-US" dirty="0" err="1"/>
              <a:t>có</a:t>
            </a:r>
            <a:r>
              <a:rPr lang="en-US" dirty="0"/>
              <a:t> </a:t>
            </a:r>
            <a:r>
              <a:rPr lang="en-US" dirty="0" err="1"/>
              <a:t>thể</a:t>
            </a:r>
            <a:r>
              <a:rPr lang="en-US" dirty="0"/>
              <a:t> </a:t>
            </a:r>
            <a:r>
              <a:rPr lang="en-US" dirty="0" err="1"/>
              <a:t>cạn</a:t>
            </a:r>
            <a:r>
              <a:rPr lang="en-US" dirty="0"/>
              <a:t>, </a:t>
            </a:r>
            <a:r>
              <a:rPr lang="en-US" dirty="0" err="1"/>
              <a:t>núi</a:t>
            </a:r>
            <a:r>
              <a:rPr lang="en-US" dirty="0"/>
              <a:t> </a:t>
            </a:r>
            <a:r>
              <a:rPr lang="en-US" dirty="0" err="1"/>
              <a:t>có</a:t>
            </a:r>
            <a:r>
              <a:rPr lang="en-US" dirty="0"/>
              <a:t> </a:t>
            </a:r>
            <a:r>
              <a:rPr lang="en-US" dirty="0" err="1"/>
              <a:t>thể</a:t>
            </a:r>
            <a:r>
              <a:rPr lang="en-US" dirty="0"/>
              <a:t> </a:t>
            </a:r>
            <a:r>
              <a:rPr lang="en-US" dirty="0" err="1"/>
              <a:t>mòn</a:t>
            </a:r>
            <a:r>
              <a:rPr lang="en-US" dirty="0"/>
              <a:t> song </a:t>
            </a:r>
            <a:r>
              <a:rPr lang="en-US" dirty="0" err="1"/>
              <a:t>chân</a:t>
            </a:r>
            <a:r>
              <a:rPr lang="en-US" dirty="0"/>
              <a:t> </a:t>
            </a:r>
            <a:r>
              <a:rPr lang="en-US" dirty="0" err="1"/>
              <a:t>lý</a:t>
            </a:r>
            <a:r>
              <a:rPr lang="en-US" dirty="0"/>
              <a:t> </a:t>
            </a:r>
            <a:r>
              <a:rPr lang="en-US" dirty="0" err="1"/>
              <a:t>đó</a:t>
            </a:r>
            <a:r>
              <a:rPr lang="en-US" dirty="0"/>
              <a:t> </a:t>
            </a:r>
            <a:r>
              <a:rPr lang="en-US" dirty="0" err="1"/>
              <a:t>không</a:t>
            </a:r>
            <a:r>
              <a:rPr lang="en-US" dirty="0"/>
              <a:t> </a:t>
            </a:r>
            <a:r>
              <a:rPr lang="en-US" dirty="0" err="1"/>
              <a:t>bao</a:t>
            </a:r>
            <a:r>
              <a:rPr lang="en-US" dirty="0"/>
              <a:t> </a:t>
            </a:r>
            <a:r>
              <a:rPr lang="en-US" dirty="0" err="1"/>
              <a:t>giờ</a:t>
            </a:r>
            <a:r>
              <a:rPr lang="en-US" dirty="0"/>
              <a:t> </a:t>
            </a:r>
            <a:r>
              <a:rPr lang="en-US" dirty="0" err="1"/>
              <a:t>thay</a:t>
            </a:r>
            <a:r>
              <a:rPr lang="en-US" dirty="0"/>
              <a:t> </a:t>
            </a:r>
            <a:r>
              <a:rPr lang="en-US" dirty="0" err="1"/>
              <a:t>đổi</a:t>
            </a:r>
            <a:r>
              <a:rPr lang="en-US" dirty="0"/>
              <a:t>.</a:t>
            </a:r>
          </a:p>
          <a:p>
            <a:pPr marL="0" indent="0" algn="just">
              <a:buNone/>
            </a:pPr>
            <a:r>
              <a:rPr lang="en-US" dirty="0"/>
              <a:t>2. </a:t>
            </a:r>
            <a:r>
              <a:rPr lang="en-US" dirty="0" err="1"/>
              <a:t>Nước</a:t>
            </a:r>
            <a:r>
              <a:rPr lang="en-US" dirty="0"/>
              <a:t> </a:t>
            </a:r>
            <a:r>
              <a:rPr lang="en-US" dirty="0" err="1"/>
              <a:t>Việt</a:t>
            </a:r>
            <a:r>
              <a:rPr lang="en-US" dirty="0"/>
              <a:t> Nam ta </a:t>
            </a:r>
            <a:r>
              <a:rPr lang="en-US" dirty="0" err="1"/>
              <a:t>đất</a:t>
            </a:r>
            <a:r>
              <a:rPr lang="en-US" dirty="0"/>
              <a:t> </a:t>
            </a:r>
            <a:r>
              <a:rPr lang="en-US" dirty="0" err="1"/>
              <a:t>không</a:t>
            </a:r>
            <a:r>
              <a:rPr lang="en-US" dirty="0"/>
              <a:t> </a:t>
            </a:r>
            <a:r>
              <a:rPr lang="en-US" dirty="0" err="1"/>
              <a:t>rộng</a:t>
            </a:r>
            <a:r>
              <a:rPr lang="en-US" dirty="0"/>
              <a:t>, </a:t>
            </a:r>
            <a:r>
              <a:rPr lang="en-US" dirty="0" err="1"/>
              <a:t>người</a:t>
            </a:r>
            <a:r>
              <a:rPr lang="en-US" dirty="0"/>
              <a:t> </a:t>
            </a:r>
            <a:r>
              <a:rPr lang="en-US" dirty="0" err="1"/>
              <a:t>không</a:t>
            </a:r>
            <a:r>
              <a:rPr lang="en-US" dirty="0"/>
              <a:t> </a:t>
            </a:r>
            <a:r>
              <a:rPr lang="en-US" dirty="0" err="1"/>
              <a:t>đông</a:t>
            </a:r>
            <a:r>
              <a:rPr lang="en-US" dirty="0"/>
              <a:t> </a:t>
            </a:r>
            <a:r>
              <a:rPr lang="en-US" dirty="0" err="1"/>
              <a:t>nhưng</a:t>
            </a:r>
            <a:r>
              <a:rPr lang="en-US" dirty="0"/>
              <a:t> </a:t>
            </a:r>
            <a:r>
              <a:rPr lang="en-US" dirty="0" err="1"/>
              <a:t>vẫn</a:t>
            </a:r>
            <a:r>
              <a:rPr lang="en-US" dirty="0"/>
              <a:t> </a:t>
            </a:r>
            <a:r>
              <a:rPr lang="en-US" dirty="0" err="1"/>
              <a:t>cứ</a:t>
            </a:r>
            <a:r>
              <a:rPr lang="en-US" dirty="0"/>
              <a:t> </a:t>
            </a:r>
            <a:r>
              <a:rPr lang="en-US" dirty="0" err="1"/>
              <a:t>là</a:t>
            </a:r>
            <a:r>
              <a:rPr lang="en-US" dirty="0"/>
              <a:t> </a:t>
            </a:r>
            <a:r>
              <a:rPr lang="en-US" dirty="0" err="1"/>
              <a:t>nước</a:t>
            </a:r>
            <a:r>
              <a:rPr lang="en-US" dirty="0"/>
              <a:t> non </a:t>
            </a:r>
            <a:r>
              <a:rPr lang="en-US" dirty="0" err="1"/>
              <a:t>ngàn</a:t>
            </a:r>
            <a:r>
              <a:rPr lang="en-US" dirty="0"/>
              <a:t> </a:t>
            </a:r>
            <a:r>
              <a:rPr lang="en-US" dirty="0" err="1"/>
              <a:t>dặm</a:t>
            </a:r>
            <a:r>
              <a:rPr lang="en-US" dirty="0"/>
              <a:t> </a:t>
            </a:r>
            <a:r>
              <a:rPr lang="en-US" dirty="0" err="1"/>
              <a:t>trong</a:t>
            </a:r>
            <a:r>
              <a:rPr lang="en-US" dirty="0"/>
              <a:t> </a:t>
            </a:r>
            <a:r>
              <a:rPr lang="en-US" dirty="0" err="1"/>
              <a:t>cái</a:t>
            </a:r>
            <a:r>
              <a:rPr lang="en-US" dirty="0"/>
              <a:t> </a:t>
            </a:r>
            <a:r>
              <a:rPr lang="en-US" dirty="0" err="1"/>
              <a:t>nhìn</a:t>
            </a:r>
            <a:r>
              <a:rPr lang="en-US" dirty="0"/>
              <a:t> </a:t>
            </a:r>
            <a:r>
              <a:rPr lang="en-US" dirty="0" err="1"/>
              <a:t>mơ</a:t>
            </a:r>
            <a:r>
              <a:rPr lang="en-US" dirty="0"/>
              <a:t> </a:t>
            </a:r>
            <a:r>
              <a:rPr lang="en-US" dirty="0" err="1"/>
              <a:t>màng</a:t>
            </a:r>
            <a:r>
              <a:rPr lang="en-US" dirty="0"/>
              <a:t> </a:t>
            </a:r>
            <a:r>
              <a:rPr lang="en-US" dirty="0" err="1"/>
              <a:t>của</a:t>
            </a:r>
            <a:r>
              <a:rPr lang="en-US" dirty="0"/>
              <a:t> </a:t>
            </a:r>
            <a:r>
              <a:rPr lang="en-US" dirty="0" err="1"/>
              <a:t>Huyền</a:t>
            </a:r>
            <a:r>
              <a:rPr lang="en-US" dirty="0"/>
              <a:t> </a:t>
            </a:r>
            <a:r>
              <a:rPr lang="en-US" dirty="0" err="1"/>
              <a:t>Trân</a:t>
            </a:r>
            <a:r>
              <a:rPr lang="en-US" dirty="0"/>
              <a:t> </a:t>
            </a:r>
            <a:r>
              <a:rPr lang="en-US" dirty="0" err="1"/>
              <a:t>ngày</a:t>
            </a:r>
            <a:r>
              <a:rPr lang="en-US" dirty="0"/>
              <a:t> </a:t>
            </a:r>
            <a:r>
              <a:rPr lang="en-US" dirty="0" err="1"/>
              <a:t>trước</a:t>
            </a:r>
            <a:r>
              <a:rPr lang="en-US" dirty="0"/>
              <a:t> </a:t>
            </a:r>
            <a:r>
              <a:rPr lang="en-US" dirty="0" err="1"/>
              <a:t>và</a:t>
            </a:r>
            <a:r>
              <a:rPr lang="en-US" dirty="0"/>
              <a:t> </a:t>
            </a:r>
            <a:r>
              <a:rPr lang="en-US" dirty="0" err="1"/>
              <a:t>cái</a:t>
            </a:r>
            <a:r>
              <a:rPr lang="en-US" dirty="0"/>
              <a:t> </a:t>
            </a:r>
            <a:r>
              <a:rPr lang="en-US" dirty="0" err="1"/>
              <a:t>nhìn</a:t>
            </a:r>
            <a:r>
              <a:rPr lang="en-US" dirty="0"/>
              <a:t> </a:t>
            </a:r>
            <a:r>
              <a:rPr lang="en-US" dirty="0" err="1"/>
              <a:t>sắc</a:t>
            </a:r>
            <a:r>
              <a:rPr lang="en-US" dirty="0"/>
              <a:t> </a:t>
            </a:r>
            <a:r>
              <a:rPr lang="en-US" dirty="0" err="1"/>
              <a:t>sảo</a:t>
            </a:r>
            <a:r>
              <a:rPr lang="en-US" dirty="0"/>
              <a:t> </a:t>
            </a:r>
            <a:r>
              <a:rPr lang="en-US" dirty="0" err="1"/>
              <a:t>của</a:t>
            </a:r>
            <a:r>
              <a:rPr lang="en-US" dirty="0"/>
              <a:t> </a:t>
            </a:r>
            <a:r>
              <a:rPr lang="en-US" dirty="0" err="1"/>
              <a:t>Tố</a:t>
            </a:r>
            <a:r>
              <a:rPr lang="en-US" dirty="0"/>
              <a:t> </a:t>
            </a:r>
            <a:r>
              <a:rPr lang="en-US" dirty="0" err="1"/>
              <a:t>Hữu</a:t>
            </a:r>
            <a:r>
              <a:rPr lang="en-US" dirty="0"/>
              <a:t> </a:t>
            </a:r>
            <a:r>
              <a:rPr lang="en-US" dirty="0" err="1"/>
              <a:t>ngày</a:t>
            </a:r>
            <a:r>
              <a:rPr lang="en-US" dirty="0"/>
              <a:t> nay. </a:t>
            </a:r>
            <a:r>
              <a:rPr lang="en-US" dirty="0" err="1"/>
              <a:t>Vì</a:t>
            </a:r>
            <a:r>
              <a:rPr lang="en-US" dirty="0"/>
              <a:t> </a:t>
            </a:r>
            <a:r>
              <a:rPr lang="en-US" dirty="0" err="1"/>
              <a:t>đất</a:t>
            </a:r>
            <a:r>
              <a:rPr lang="en-US" dirty="0"/>
              <a:t> </a:t>
            </a:r>
            <a:r>
              <a:rPr lang="en-US" dirty="0" err="1"/>
              <a:t>nước</a:t>
            </a:r>
            <a:r>
              <a:rPr lang="en-US" dirty="0"/>
              <a:t> ta </a:t>
            </a:r>
            <a:r>
              <a:rPr lang="en-US" dirty="0" err="1"/>
              <a:t>dài</a:t>
            </a:r>
            <a:r>
              <a:rPr lang="en-US" dirty="0"/>
              <a:t> </a:t>
            </a:r>
            <a:r>
              <a:rPr lang="en-US" dirty="0" err="1"/>
              <a:t>và</a:t>
            </a:r>
            <a:r>
              <a:rPr lang="en-US" dirty="0"/>
              <a:t> </a:t>
            </a:r>
            <a:r>
              <a:rPr lang="en-US" dirty="0" err="1"/>
              <a:t>đã</a:t>
            </a:r>
            <a:r>
              <a:rPr lang="en-US" dirty="0"/>
              <a:t> </a:t>
            </a:r>
            <a:r>
              <a:rPr lang="en-US" dirty="0" err="1"/>
              <a:t>có</a:t>
            </a:r>
            <a:r>
              <a:rPr lang="en-US" dirty="0"/>
              <a:t> </a:t>
            </a:r>
            <a:r>
              <a:rPr lang="en-US" dirty="0" err="1"/>
              <a:t>một</a:t>
            </a:r>
            <a:r>
              <a:rPr lang="en-US" dirty="0"/>
              <a:t> </a:t>
            </a:r>
            <a:r>
              <a:rPr lang="en-US" dirty="0" err="1"/>
              <a:t>quá</a:t>
            </a:r>
            <a:r>
              <a:rPr lang="en-US" dirty="0"/>
              <a:t> </a:t>
            </a:r>
            <a:r>
              <a:rPr lang="en-US" dirty="0" err="1"/>
              <a:t>trình</a:t>
            </a:r>
            <a:r>
              <a:rPr lang="en-US" dirty="0"/>
              <a:t> </a:t>
            </a:r>
            <a:r>
              <a:rPr lang="en-US" dirty="0" err="1"/>
              <a:t>hình</a:t>
            </a:r>
            <a:r>
              <a:rPr lang="en-US" dirty="0"/>
              <a:t> </a:t>
            </a:r>
            <a:r>
              <a:rPr lang="en-US" dirty="0" err="1"/>
              <a:t>thành</a:t>
            </a:r>
            <a:r>
              <a:rPr lang="en-US" dirty="0"/>
              <a:t> </a:t>
            </a:r>
            <a:r>
              <a:rPr lang="en-US" dirty="0" err="1"/>
              <a:t>riêng</a:t>
            </a:r>
            <a:r>
              <a:rPr lang="en-US" dirty="0"/>
              <a:t> </a:t>
            </a:r>
            <a:r>
              <a:rPr lang="en-US" dirty="0" err="1"/>
              <a:t>trong</a:t>
            </a:r>
            <a:r>
              <a:rPr lang="en-US" dirty="0"/>
              <a:t> </a:t>
            </a:r>
            <a:r>
              <a:rPr lang="en-US" dirty="0" err="1"/>
              <a:t>lịch</a:t>
            </a:r>
            <a:r>
              <a:rPr lang="en-US" dirty="0"/>
              <a:t> </a:t>
            </a:r>
            <a:r>
              <a:rPr lang="en-US" dirty="0" err="1"/>
              <a:t>sử</a:t>
            </a:r>
            <a:r>
              <a:rPr lang="en-US" dirty="0"/>
              <a:t>. </a:t>
            </a:r>
            <a:r>
              <a:rPr lang="en-US" dirty="0" err="1"/>
              <a:t>Vì</a:t>
            </a:r>
            <a:r>
              <a:rPr lang="en-US" dirty="0"/>
              <a:t> </a:t>
            </a:r>
            <a:r>
              <a:rPr lang="en-US" dirty="0" err="1"/>
              <a:t>chúng</a:t>
            </a:r>
            <a:r>
              <a:rPr lang="en-US" dirty="0"/>
              <a:t> ta </a:t>
            </a:r>
            <a:r>
              <a:rPr lang="en-US" dirty="0" err="1"/>
              <a:t>có</a:t>
            </a:r>
            <a:r>
              <a:rPr lang="en-US" dirty="0"/>
              <a:t> </a:t>
            </a:r>
            <a:r>
              <a:rPr lang="en-US" dirty="0" err="1"/>
              <a:t>nhiều</a:t>
            </a:r>
            <a:r>
              <a:rPr lang="en-US" dirty="0"/>
              <a:t> </a:t>
            </a:r>
            <a:r>
              <a:rPr lang="en-US" dirty="0" err="1"/>
              <a:t>vùng</a:t>
            </a:r>
            <a:r>
              <a:rPr lang="en-US" dirty="0"/>
              <a:t>, </a:t>
            </a:r>
            <a:r>
              <a:rPr lang="en-US" dirty="0" err="1"/>
              <a:t>nhiều</a:t>
            </a:r>
            <a:r>
              <a:rPr lang="en-US" dirty="0"/>
              <a:t> </a:t>
            </a:r>
            <a:r>
              <a:rPr lang="en-US" dirty="0" err="1"/>
              <a:t>dân</a:t>
            </a:r>
            <a:r>
              <a:rPr lang="en-US" dirty="0"/>
              <a:t> </a:t>
            </a:r>
            <a:r>
              <a:rPr lang="en-US" dirty="0" err="1"/>
              <a:t>tộc</a:t>
            </a:r>
            <a:r>
              <a:rPr lang="en-US" dirty="0"/>
              <a:t>, </a:t>
            </a:r>
            <a:r>
              <a:rPr lang="en-US" dirty="0" err="1"/>
              <a:t>mỗi</a:t>
            </a:r>
            <a:r>
              <a:rPr lang="en-US" dirty="0"/>
              <a:t> </a:t>
            </a:r>
            <a:r>
              <a:rPr lang="en-US" dirty="0" err="1"/>
              <a:t>vùng</a:t>
            </a:r>
            <a:r>
              <a:rPr lang="en-US" dirty="0"/>
              <a:t>, </a:t>
            </a:r>
            <a:r>
              <a:rPr lang="en-US" dirty="0" err="1"/>
              <a:t>mỗi</a:t>
            </a:r>
            <a:r>
              <a:rPr lang="en-US" dirty="0"/>
              <a:t> </a:t>
            </a:r>
            <a:r>
              <a:rPr lang="en-US" dirty="0" err="1"/>
              <a:t>dân</a:t>
            </a:r>
            <a:r>
              <a:rPr lang="en-US" dirty="0"/>
              <a:t> </a:t>
            </a:r>
            <a:r>
              <a:rPr lang="en-US" dirty="0" err="1"/>
              <a:t>tộc</a:t>
            </a:r>
            <a:r>
              <a:rPr lang="en-US" dirty="0"/>
              <a:t> </a:t>
            </a:r>
            <a:r>
              <a:rPr lang="en-US" dirty="0" err="1"/>
              <a:t>đều</a:t>
            </a:r>
            <a:r>
              <a:rPr lang="en-US" dirty="0"/>
              <a:t> </a:t>
            </a:r>
            <a:r>
              <a:rPr lang="en-US" dirty="0" err="1"/>
              <a:t>có</a:t>
            </a:r>
            <a:r>
              <a:rPr lang="en-US" dirty="0"/>
              <a:t> </a:t>
            </a:r>
            <a:r>
              <a:rPr lang="en-US" dirty="0" err="1"/>
              <a:t>một</a:t>
            </a:r>
            <a:r>
              <a:rPr lang="en-US" dirty="0"/>
              <a:t> </a:t>
            </a:r>
            <a:r>
              <a:rPr lang="en-US" dirty="0" err="1"/>
              <a:t>sắc</a:t>
            </a:r>
            <a:r>
              <a:rPr lang="en-US" dirty="0"/>
              <a:t> </a:t>
            </a:r>
            <a:r>
              <a:rPr lang="en-US" dirty="0" err="1"/>
              <a:t>thái</a:t>
            </a:r>
            <a:r>
              <a:rPr lang="en-US" dirty="0"/>
              <a:t> </a:t>
            </a:r>
            <a:r>
              <a:rPr lang="en-US" dirty="0" err="1"/>
              <a:t>riêng</a:t>
            </a:r>
            <a:r>
              <a:rPr lang="en-US" dirty="0"/>
              <a:t>.</a:t>
            </a:r>
          </a:p>
        </p:txBody>
      </p:sp>
    </p:spTree>
    <p:extLst>
      <p:ext uri="{BB962C8B-B14F-4D97-AF65-F5344CB8AC3E}">
        <p14:creationId xmlns:p14="http://schemas.microsoft.com/office/powerpoint/2010/main" val="42804021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rgbClr val="C00000"/>
                </a:solidFill>
              </a:rPr>
              <a:t>2.1. </a:t>
            </a:r>
            <a:r>
              <a:rPr lang="en-US" dirty="0" err="1">
                <a:solidFill>
                  <a:srgbClr val="C00000"/>
                </a:solidFill>
              </a:rPr>
              <a:t>Định</a:t>
            </a:r>
            <a:r>
              <a:rPr lang="en-US" dirty="0">
                <a:solidFill>
                  <a:srgbClr val="C00000"/>
                </a:solidFill>
              </a:rPr>
              <a:t> </a:t>
            </a:r>
            <a:r>
              <a:rPr lang="en-US" dirty="0" err="1">
                <a:solidFill>
                  <a:srgbClr val="C00000"/>
                </a:solidFill>
              </a:rPr>
              <a:t>nghĩa</a:t>
            </a:r>
            <a:r>
              <a:rPr lang="en-US" dirty="0">
                <a:solidFill>
                  <a:srgbClr val="C00000"/>
                </a:solidFill>
              </a:rPr>
              <a:t> </a:t>
            </a:r>
            <a:r>
              <a:rPr lang="en-US" dirty="0" err="1">
                <a:solidFill>
                  <a:srgbClr val="C00000"/>
                </a:solidFill>
              </a:rPr>
              <a:t>câu</a:t>
            </a:r>
            <a:endParaRPr lang="en-US" dirty="0">
              <a:solidFill>
                <a:srgbClr val="C00000"/>
              </a:solidFill>
            </a:endParaRPr>
          </a:p>
          <a:p>
            <a:pPr marL="0" indent="0">
              <a:buNone/>
            </a:pPr>
            <a:r>
              <a:rPr lang="en-US" i="1" dirty="0" err="1"/>
              <a:t>Ví</a:t>
            </a:r>
            <a:r>
              <a:rPr lang="en-US" i="1" dirty="0"/>
              <a:t> </a:t>
            </a:r>
            <a:r>
              <a:rPr lang="en-US" i="1" dirty="0" err="1"/>
              <a:t>dụ</a:t>
            </a:r>
            <a:r>
              <a:rPr lang="en-US" i="1" dirty="0"/>
              <a:t>: </a:t>
            </a:r>
            <a:r>
              <a:rPr lang="nl-NL" i="1" dirty="0"/>
              <a:t>1. Mùa xuân đã về trên quê hương tôi.</a:t>
            </a:r>
            <a:endParaRPr lang="en-US" dirty="0"/>
          </a:p>
          <a:p>
            <a:pPr marL="0" indent="0">
              <a:buNone/>
            </a:pPr>
            <a:r>
              <a:rPr lang="nl-NL" i="1" dirty="0"/>
              <a:t>             2. Con trâu gặm cỏ ngoài đồng.</a:t>
            </a:r>
          </a:p>
          <a:p>
            <a:pPr marL="0" indent="0">
              <a:buNone/>
            </a:pPr>
            <a:r>
              <a:rPr lang="nl-NL" i="1" dirty="0">
                <a:solidFill>
                  <a:srgbClr val="C00000"/>
                </a:solidFill>
              </a:rPr>
              <a:t>2.2. Đặc điểm của câu tiếng  Việt </a:t>
            </a:r>
          </a:p>
          <a:p>
            <a:pPr>
              <a:buFontTx/>
              <a:buChar char="-"/>
            </a:pPr>
            <a:r>
              <a:rPr lang="nl-NL" dirty="0"/>
              <a:t>Câu là đơn vị không có sẵn</a:t>
            </a:r>
          </a:p>
          <a:p>
            <a:pPr>
              <a:buFontTx/>
              <a:buChar char="-"/>
            </a:pPr>
            <a:r>
              <a:rPr lang="nl-NL" dirty="0"/>
              <a:t>Câu có cấu tạo ngữ pháp nhất định và là một chỉnh thể ngữ pháp độc lập</a:t>
            </a:r>
          </a:p>
          <a:p>
            <a:pPr>
              <a:buFontTx/>
              <a:buChar char="-"/>
            </a:pPr>
            <a:r>
              <a:rPr lang="nl-NL" dirty="0"/>
              <a:t>Câu có một ngữ điệu riêng</a:t>
            </a:r>
          </a:p>
          <a:p>
            <a:pPr>
              <a:buFontTx/>
              <a:buChar char="-"/>
            </a:pPr>
            <a:r>
              <a:rPr lang="nl-NL" dirty="0"/>
              <a:t>Câu chứa đựng một nội dung thông báo</a:t>
            </a:r>
          </a:p>
          <a:p>
            <a:pPr>
              <a:buFontTx/>
              <a:buChar char="-"/>
            </a:pPr>
            <a:r>
              <a:rPr lang="nl-NL" dirty="0"/>
              <a:t>Câu thể hiện thái độ chủ quan của người nói</a:t>
            </a:r>
          </a:p>
          <a:p>
            <a:pPr>
              <a:buFontTx/>
              <a:buChar char="-"/>
            </a:pPr>
            <a:r>
              <a:rPr lang="nl-NL" dirty="0"/>
              <a:t>Câu được gắn với 1 ngữ cảnh nhất định.</a:t>
            </a:r>
            <a:endParaRPr lang="en-US" dirty="0"/>
          </a:p>
          <a:p>
            <a:pPr>
              <a:buFontTx/>
              <a:buChar char="-"/>
            </a:pPr>
            <a:endParaRPr lang="en-US" dirty="0"/>
          </a:p>
        </p:txBody>
      </p:sp>
    </p:spTree>
    <p:extLst>
      <p:ext uri="{BB962C8B-B14F-4D97-AF65-F5344CB8AC3E}">
        <p14:creationId xmlns:p14="http://schemas.microsoft.com/office/powerpoint/2010/main" val="2874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dirty="0"/>
          </a:p>
        </p:txBody>
      </p:sp>
      <p:sp>
        <p:nvSpPr>
          <p:cNvPr id="3" name="Content Placeholder 2"/>
          <p:cNvSpPr>
            <a:spLocks noGrp="1"/>
          </p:cNvSpPr>
          <p:nvPr>
            <p:ph idx="1"/>
          </p:nvPr>
        </p:nvSpPr>
        <p:spPr>
          <a:xfrm>
            <a:off x="457200" y="1447800"/>
            <a:ext cx="8229600" cy="4525963"/>
          </a:xfrm>
        </p:spPr>
        <p:txBody>
          <a:bodyPr/>
          <a:lstStyle/>
          <a:p>
            <a:pPr marL="0" indent="0">
              <a:buNone/>
            </a:pPr>
            <a:r>
              <a:rPr lang="nl-NL" sz="2600" b="1" dirty="0"/>
              <a:t>2.3. Cấu tạo câu tiếng Việt và các kiểu câu theo cấu tạo</a:t>
            </a:r>
          </a:p>
          <a:p>
            <a:pPr>
              <a:buFont typeface="Wingdings" panose="05000000000000000000" pitchFamily="2" charset="2"/>
              <a:buChar char="§"/>
            </a:pPr>
            <a:r>
              <a:rPr lang="en-US" sz="2600" dirty="0" err="1"/>
              <a:t>Cấu</a:t>
            </a:r>
            <a:r>
              <a:rPr lang="en-US" sz="2600" dirty="0"/>
              <a:t> </a:t>
            </a:r>
            <a:r>
              <a:rPr lang="en-US" sz="2600" dirty="0" err="1"/>
              <a:t>tạo</a:t>
            </a:r>
            <a:r>
              <a:rPr lang="en-US" sz="2600" dirty="0"/>
              <a:t> </a:t>
            </a:r>
            <a:r>
              <a:rPr lang="en-US" sz="2600" dirty="0" err="1"/>
              <a:t>câu</a:t>
            </a:r>
            <a:r>
              <a:rPr lang="en-US" sz="2600" dirty="0"/>
              <a:t> </a:t>
            </a:r>
            <a:r>
              <a:rPr lang="en-US" sz="2600" dirty="0" err="1"/>
              <a:t>tiếng</a:t>
            </a:r>
            <a:r>
              <a:rPr lang="en-US" sz="2600" dirty="0"/>
              <a:t> </a:t>
            </a:r>
            <a:r>
              <a:rPr lang="en-US" sz="2600" dirty="0" err="1"/>
              <a:t>Việt</a:t>
            </a:r>
            <a:endParaRPr lang="en-US" sz="2600" dirty="0"/>
          </a:p>
          <a:p>
            <a:pPr>
              <a:buFontTx/>
              <a:buChar char="-"/>
            </a:pPr>
            <a:r>
              <a:rPr lang="en-US" sz="2600" dirty="0" err="1"/>
              <a:t>Chủ</a:t>
            </a:r>
            <a:r>
              <a:rPr lang="en-US" sz="2600" dirty="0"/>
              <a:t> </a:t>
            </a:r>
            <a:r>
              <a:rPr lang="en-US" sz="2600" dirty="0" err="1"/>
              <a:t>ngữ</a:t>
            </a:r>
            <a:endParaRPr lang="en-US" sz="2600" dirty="0"/>
          </a:p>
          <a:p>
            <a:pPr>
              <a:buFontTx/>
              <a:buChar char="-"/>
            </a:pPr>
            <a:r>
              <a:rPr lang="en-US" sz="2600" dirty="0" err="1"/>
              <a:t>Vị</a:t>
            </a:r>
            <a:r>
              <a:rPr lang="en-US" sz="2600" dirty="0"/>
              <a:t> </a:t>
            </a:r>
            <a:r>
              <a:rPr lang="en-US" sz="2600" dirty="0" err="1"/>
              <a:t>ngữ</a:t>
            </a:r>
            <a:endParaRPr lang="en-US" sz="2600" dirty="0"/>
          </a:p>
          <a:p>
            <a:pPr>
              <a:buFontTx/>
              <a:buChar char="-"/>
            </a:pPr>
            <a:r>
              <a:rPr lang="en-US" sz="2600" dirty="0" err="1"/>
              <a:t>Các</a:t>
            </a:r>
            <a:r>
              <a:rPr lang="en-US" sz="2600" dirty="0"/>
              <a:t> </a:t>
            </a:r>
            <a:r>
              <a:rPr lang="en-US" sz="2600" dirty="0" err="1"/>
              <a:t>thành</a:t>
            </a:r>
            <a:r>
              <a:rPr lang="en-US" sz="2600" dirty="0"/>
              <a:t> </a:t>
            </a:r>
            <a:r>
              <a:rPr lang="en-US" sz="2600" dirty="0" err="1"/>
              <a:t>phần</a:t>
            </a:r>
            <a:r>
              <a:rPr lang="en-US" sz="2600" dirty="0"/>
              <a:t> </a:t>
            </a:r>
            <a:r>
              <a:rPr lang="en-US" sz="2600" dirty="0" err="1"/>
              <a:t>phụ</a:t>
            </a:r>
            <a:r>
              <a:rPr lang="en-US" sz="2600" dirty="0"/>
              <a:t>: </a:t>
            </a:r>
            <a:r>
              <a:rPr lang="en-US" sz="2600" dirty="0" err="1"/>
              <a:t>trạng</a:t>
            </a:r>
            <a:r>
              <a:rPr lang="en-US" sz="2600" dirty="0"/>
              <a:t> </a:t>
            </a:r>
            <a:r>
              <a:rPr lang="en-US" sz="2600" dirty="0" err="1"/>
              <a:t>ngữ</a:t>
            </a:r>
            <a:r>
              <a:rPr lang="en-US" sz="2600" dirty="0"/>
              <a:t>, </a:t>
            </a:r>
            <a:r>
              <a:rPr lang="en-US" sz="2600" dirty="0" err="1"/>
              <a:t>hô</a:t>
            </a:r>
            <a:r>
              <a:rPr lang="en-US" sz="2600" dirty="0"/>
              <a:t> </a:t>
            </a:r>
            <a:r>
              <a:rPr lang="en-US" sz="2600" dirty="0" err="1"/>
              <a:t>ngữ</a:t>
            </a:r>
            <a:r>
              <a:rPr lang="en-US" sz="2600" dirty="0"/>
              <a:t>, </a:t>
            </a:r>
            <a:r>
              <a:rPr lang="en-US" sz="2600" dirty="0" err="1"/>
              <a:t>giải</a:t>
            </a:r>
            <a:r>
              <a:rPr lang="en-US" sz="2600" dirty="0"/>
              <a:t> </a:t>
            </a:r>
            <a:r>
              <a:rPr lang="en-US" sz="2600" dirty="0" err="1"/>
              <a:t>thích</a:t>
            </a:r>
            <a:r>
              <a:rPr lang="en-US" sz="2600" dirty="0"/>
              <a:t> </a:t>
            </a:r>
            <a:r>
              <a:rPr lang="en-US" sz="2600" dirty="0" err="1"/>
              <a:t>ngữ</a:t>
            </a:r>
            <a:r>
              <a:rPr lang="en-US" sz="2600" dirty="0"/>
              <a:t>, </a:t>
            </a:r>
            <a:r>
              <a:rPr lang="en-US" sz="2600" dirty="0" err="1"/>
              <a:t>chuyển</a:t>
            </a:r>
            <a:r>
              <a:rPr lang="en-US" sz="2600" dirty="0"/>
              <a:t> </a:t>
            </a:r>
            <a:r>
              <a:rPr lang="en-US" sz="2600" dirty="0" err="1"/>
              <a:t>tiếp</a:t>
            </a:r>
            <a:r>
              <a:rPr lang="en-US" sz="2600" dirty="0"/>
              <a:t> </a:t>
            </a:r>
            <a:r>
              <a:rPr lang="en-US" sz="2600" dirty="0" err="1"/>
              <a:t>ngữ</a:t>
            </a:r>
            <a:r>
              <a:rPr lang="en-US" sz="2600" dirty="0"/>
              <a:t>, </a:t>
            </a:r>
            <a:r>
              <a:rPr lang="en-US" sz="2600" dirty="0" err="1"/>
              <a:t>đề</a:t>
            </a:r>
            <a:r>
              <a:rPr lang="en-US" sz="2600" dirty="0"/>
              <a:t> </a:t>
            </a:r>
            <a:r>
              <a:rPr lang="en-US" sz="2600" dirty="0" err="1"/>
              <a:t>ngữ</a:t>
            </a:r>
            <a:endParaRPr lang="en-US" sz="2600" dirty="0"/>
          </a:p>
        </p:txBody>
      </p:sp>
    </p:spTree>
    <p:extLst>
      <p:ext uri="{BB962C8B-B14F-4D97-AF65-F5344CB8AC3E}">
        <p14:creationId xmlns:p14="http://schemas.microsoft.com/office/powerpoint/2010/main" val="22085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000" b="1" dirty="0" err="1">
                <a:solidFill>
                  <a:srgbClr val="C00000"/>
                </a:solidFill>
              </a:rPr>
              <a:t>Bài</a:t>
            </a:r>
            <a:r>
              <a:rPr lang="en-US" sz="3000" b="1" dirty="0">
                <a:solidFill>
                  <a:srgbClr val="C00000"/>
                </a:solidFill>
              </a:rPr>
              <a:t> 2. </a:t>
            </a:r>
            <a:r>
              <a:rPr lang="en-US" sz="3000" b="1" dirty="0" err="1">
                <a:solidFill>
                  <a:srgbClr val="C00000"/>
                </a:solidFill>
              </a:rPr>
              <a:t>Câu</a:t>
            </a:r>
            <a:r>
              <a:rPr lang="en-US" sz="3000" b="1" dirty="0">
                <a:solidFill>
                  <a:srgbClr val="C00000"/>
                </a:solidFill>
              </a:rPr>
              <a:t> </a:t>
            </a:r>
            <a:r>
              <a:rPr lang="en-US" sz="3000" b="1" dirty="0" err="1">
                <a:solidFill>
                  <a:srgbClr val="C00000"/>
                </a:solidFill>
              </a:rPr>
              <a:t>tiếng</a:t>
            </a:r>
            <a:r>
              <a:rPr lang="en-US" sz="3000" b="1" dirty="0">
                <a:solidFill>
                  <a:srgbClr val="C00000"/>
                </a:solidFill>
              </a:rPr>
              <a:t> </a:t>
            </a:r>
            <a:r>
              <a:rPr lang="en-US" sz="3000" b="1" dirty="0" err="1">
                <a:solidFill>
                  <a:srgbClr val="C00000"/>
                </a:solidFill>
              </a:rPr>
              <a:t>Việt</a:t>
            </a:r>
            <a:endParaRPr lang="en-US" sz="3000" b="1" dirty="0">
              <a:solidFill>
                <a:srgbClr val="C00000"/>
              </a:solidFill>
            </a:endParaRPr>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pPr>
              <a:buFont typeface="Wingdings" panose="05000000000000000000" pitchFamily="2" charset="2"/>
              <a:buChar char="§"/>
            </a:pPr>
            <a:r>
              <a:rPr lang="en-US" dirty="0" err="1">
                <a:solidFill>
                  <a:srgbClr val="C00000"/>
                </a:solidFill>
              </a:rPr>
              <a:t>Các</a:t>
            </a:r>
            <a:r>
              <a:rPr lang="en-US" dirty="0">
                <a:solidFill>
                  <a:srgbClr val="C00000"/>
                </a:solidFill>
              </a:rPr>
              <a:t> </a:t>
            </a:r>
            <a:r>
              <a:rPr lang="en-US" dirty="0" err="1">
                <a:solidFill>
                  <a:srgbClr val="C00000"/>
                </a:solidFill>
              </a:rPr>
              <a:t>kiểu</a:t>
            </a:r>
            <a:r>
              <a:rPr lang="en-US" dirty="0">
                <a:solidFill>
                  <a:srgbClr val="C00000"/>
                </a:solidFill>
              </a:rPr>
              <a:t> </a:t>
            </a:r>
            <a:r>
              <a:rPr lang="en-US" dirty="0" err="1">
                <a:solidFill>
                  <a:srgbClr val="C00000"/>
                </a:solidFill>
              </a:rPr>
              <a:t>cấu</a:t>
            </a:r>
            <a:r>
              <a:rPr lang="en-US" dirty="0">
                <a:solidFill>
                  <a:srgbClr val="C00000"/>
                </a:solidFill>
              </a:rPr>
              <a:t> </a:t>
            </a:r>
            <a:r>
              <a:rPr lang="en-US" dirty="0" err="1">
                <a:solidFill>
                  <a:srgbClr val="C00000"/>
                </a:solidFill>
              </a:rPr>
              <a:t>tạo</a:t>
            </a:r>
            <a:r>
              <a:rPr lang="en-US" dirty="0">
                <a:solidFill>
                  <a:srgbClr val="C00000"/>
                </a:solidFill>
              </a:rPr>
              <a:t> </a:t>
            </a:r>
            <a:r>
              <a:rPr lang="en-US" dirty="0" err="1">
                <a:solidFill>
                  <a:srgbClr val="C00000"/>
                </a:solidFill>
              </a:rPr>
              <a:t>câu</a:t>
            </a:r>
            <a:r>
              <a:rPr lang="en-US" dirty="0">
                <a:solidFill>
                  <a:srgbClr val="C00000"/>
                </a:solidFill>
              </a:rPr>
              <a:t> </a:t>
            </a:r>
            <a:r>
              <a:rPr lang="en-US" dirty="0" err="1">
                <a:solidFill>
                  <a:srgbClr val="C00000"/>
                </a:solidFill>
              </a:rPr>
              <a:t>tiếng</a:t>
            </a:r>
            <a:r>
              <a:rPr lang="en-US" dirty="0">
                <a:solidFill>
                  <a:srgbClr val="C00000"/>
                </a:solidFill>
              </a:rPr>
              <a:t> </a:t>
            </a:r>
            <a:r>
              <a:rPr lang="en-US" dirty="0" err="1">
                <a:solidFill>
                  <a:srgbClr val="C00000"/>
                </a:solidFill>
              </a:rPr>
              <a:t>Việt</a:t>
            </a:r>
            <a:endParaRPr lang="en-US" dirty="0">
              <a:solidFill>
                <a:srgbClr val="C00000"/>
              </a:solidFill>
            </a:endParaRPr>
          </a:p>
          <a:p>
            <a:r>
              <a:rPr lang="en-US" i="1" dirty="0" err="1">
                <a:solidFill>
                  <a:srgbClr val="00B0F0"/>
                </a:solidFill>
              </a:rPr>
              <a:t>Câu</a:t>
            </a:r>
            <a:r>
              <a:rPr lang="en-US" i="1" dirty="0">
                <a:solidFill>
                  <a:srgbClr val="00B0F0"/>
                </a:solidFill>
              </a:rPr>
              <a:t> </a:t>
            </a:r>
            <a:r>
              <a:rPr lang="en-US" i="1" dirty="0" err="1">
                <a:solidFill>
                  <a:srgbClr val="00B0F0"/>
                </a:solidFill>
              </a:rPr>
              <a:t>đơn</a:t>
            </a:r>
            <a:endParaRPr lang="en-US" i="1" dirty="0">
              <a:solidFill>
                <a:srgbClr val="00B0F0"/>
              </a:solidFill>
            </a:endParaRPr>
          </a:p>
          <a:p>
            <a:pPr marL="0" indent="0">
              <a:buNone/>
            </a:pPr>
            <a:r>
              <a:rPr lang="en-US" dirty="0"/>
              <a:t> - </a:t>
            </a:r>
            <a:r>
              <a:rPr lang="en-US" dirty="0" err="1"/>
              <a:t>Câu</a:t>
            </a:r>
            <a:r>
              <a:rPr lang="en-US" dirty="0"/>
              <a:t> </a:t>
            </a:r>
            <a:r>
              <a:rPr lang="en-US" dirty="0" err="1"/>
              <a:t>đơn</a:t>
            </a:r>
            <a:r>
              <a:rPr lang="en-US" dirty="0"/>
              <a:t> </a:t>
            </a:r>
            <a:r>
              <a:rPr lang="en-US" dirty="0" err="1"/>
              <a:t>bình</a:t>
            </a:r>
            <a:r>
              <a:rPr lang="en-US" dirty="0"/>
              <a:t> </a:t>
            </a:r>
            <a:r>
              <a:rPr lang="en-US" dirty="0" err="1"/>
              <a:t>thường</a:t>
            </a:r>
            <a:endParaRPr lang="en-US" dirty="0"/>
          </a:p>
          <a:p>
            <a:pPr marL="0" indent="0">
              <a:buNone/>
            </a:pPr>
            <a:r>
              <a:rPr lang="en-US" dirty="0" err="1"/>
              <a:t>Ví</a:t>
            </a:r>
            <a:r>
              <a:rPr lang="en-US" dirty="0"/>
              <a:t> </a:t>
            </a:r>
            <a:r>
              <a:rPr lang="en-US" dirty="0" err="1"/>
              <a:t>dụ</a:t>
            </a:r>
            <a:r>
              <a:rPr lang="en-US" dirty="0"/>
              <a:t>: </a:t>
            </a:r>
            <a:r>
              <a:rPr lang="nl-NL" i="1" dirty="0"/>
              <a:t>Trăng sắp lặn.</a:t>
            </a:r>
            <a:endParaRPr lang="en-US" dirty="0"/>
          </a:p>
          <a:p>
            <a:pPr marL="0" indent="0">
              <a:buNone/>
            </a:pPr>
            <a:r>
              <a:rPr lang="nl-NL" i="1" dirty="0"/>
              <a:t>           Cơm ngon.</a:t>
            </a:r>
          </a:p>
          <a:p>
            <a:pPr marL="0" indent="0">
              <a:buNone/>
            </a:pPr>
            <a:r>
              <a:rPr lang="nl-NL" i="1" dirty="0"/>
              <a:t>Thành phần chính của câu đơn bình thường:</a:t>
            </a:r>
          </a:p>
          <a:p>
            <a:pPr>
              <a:buFont typeface="Courier New" panose="02070309020205020404" pitchFamily="49" charset="0"/>
              <a:buChar char="o"/>
            </a:pPr>
            <a:r>
              <a:rPr lang="nl-NL" i="1" dirty="0"/>
              <a:t>Chủ ngữ: - nêu đối tượng được nói đến trong câu</a:t>
            </a:r>
          </a:p>
          <a:p>
            <a:pPr marL="0" indent="0">
              <a:buNone/>
            </a:pPr>
            <a:r>
              <a:rPr lang="nl-NL" i="1" dirty="0"/>
              <a:t> 	          - cấu tạo CN: từ, cụm từ, kết cấu c -v</a:t>
            </a:r>
          </a:p>
          <a:p>
            <a:pPr>
              <a:buFont typeface="Courier New" panose="02070309020205020404" pitchFamily="49" charset="0"/>
              <a:buChar char="o"/>
            </a:pPr>
            <a:r>
              <a:rPr lang="nl-NL" i="1" dirty="0"/>
              <a:t>Vị ngữ:    - đặc điểm, nội dung của đối tượng</a:t>
            </a:r>
          </a:p>
          <a:p>
            <a:pPr marL="0" indent="0">
              <a:buNone/>
            </a:pPr>
            <a:r>
              <a:rPr lang="nl-NL" i="1" dirty="0"/>
              <a:t>	          - cấu tạo VN: từ, cụm từ, kết cấu c- v</a:t>
            </a:r>
            <a:endParaRPr lang="en-US" dirty="0"/>
          </a:p>
          <a:p>
            <a:pPr marL="0" indent="0">
              <a:buNone/>
            </a:pPr>
            <a:endParaRPr lang="en-US" dirty="0"/>
          </a:p>
        </p:txBody>
      </p:sp>
    </p:spTree>
    <p:extLst>
      <p:ext uri="{BB962C8B-B14F-4D97-AF65-F5344CB8AC3E}">
        <p14:creationId xmlns:p14="http://schemas.microsoft.com/office/powerpoint/2010/main" val="39803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12396</TotalTime>
  <Words>10857</Words>
  <Application>Microsoft Macintosh PowerPoint</Application>
  <PresentationFormat>On-screen Show (4:3)</PresentationFormat>
  <Paragraphs>905</Paragraphs>
  <Slides>111</Slides>
  <Notes>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111</vt:i4>
      </vt:variant>
    </vt:vector>
  </HeadingPairs>
  <TitlesOfParts>
    <vt:vector size="118" baseType="lpstr">
      <vt:lpstr>Arial</vt:lpstr>
      <vt:lpstr>Bodoni MT</vt:lpstr>
      <vt:lpstr>Calibri</vt:lpstr>
      <vt:lpstr>Courier New</vt:lpstr>
      <vt:lpstr>Times New Roman</vt:lpstr>
      <vt:lpstr>Wingdings</vt:lpstr>
      <vt:lpstr>Office Theme</vt:lpstr>
      <vt:lpstr>TRƯỜNG ĐẠI HỌC VINH KHOA GIÁO DỤC MẦM NON</vt:lpstr>
      <vt:lpstr>MÔ TẢ NỘI DUNG </vt:lpstr>
      <vt:lpstr>GIÁO TRÌNH – TÀI LIỆU THAM KHẢO</vt:lpstr>
      <vt:lpstr>  Bài 1. Ngữ âm và ngữ âm học  </vt:lpstr>
      <vt:lpstr> Bài 1. Ngữ âm và ngữ âm học </vt:lpstr>
      <vt:lpstr> Bài 1. Ngữ âm và ngữ âm học </vt:lpstr>
      <vt:lpstr>Bài 1. Ngữ âm và ngữ âm học</vt:lpstr>
      <vt:lpstr>Bài 1. Ngữ âm và ngữ âm học</vt:lpstr>
      <vt:lpstr>Bài 1. Ngữ âm và ngữ âm học</vt:lpstr>
      <vt:lpstr>Bài 1. Ngữ âm và ngữ âm học</vt:lpstr>
      <vt:lpstr>TỰ HỌC BÀI 1  VÀ CHUẨN BỊ CỦA SINH VIÊN</vt:lpstr>
      <vt:lpstr>  Bài 2. Âm tiết tiếng Việt   </vt:lpstr>
      <vt:lpstr>Bài 2. Âm tiết tiếng Việt</vt:lpstr>
      <vt:lpstr>Bài 2. Âm tiết tiếng Việt</vt:lpstr>
      <vt:lpstr>Bài 2. Âm tiết tiếng Việt</vt:lpstr>
      <vt:lpstr>Bài 2. Âm tiết tiếng Việt</vt:lpstr>
      <vt:lpstr>Bài 2. Âm tiết tiếng Việt</vt:lpstr>
      <vt:lpstr>Bài 2. Âm tiết tiếng Việt</vt:lpstr>
      <vt:lpstr>Bài 2. Âm tiết tiếng Việt</vt:lpstr>
      <vt:lpstr>Bài 2. Âm tiết tiếng Việt</vt:lpstr>
      <vt:lpstr>Bài tập </vt:lpstr>
      <vt:lpstr>Bài 2. Âm tiết tiếng Việt</vt:lpstr>
      <vt:lpstr>Bài 2. Âm tiết tiếng Việt</vt:lpstr>
      <vt:lpstr>Thực hành ở lớp</vt:lpstr>
      <vt:lpstr>TỰ HỌC BÀI 2 VÀ CHUẨN BỊ CỦA SINH VIÊN</vt:lpstr>
      <vt:lpstr>Bài 3. Hệ thống âm vị tiếng Việt</vt:lpstr>
      <vt:lpstr> Bài 3. Hệ thống âm vị tiếng Việt </vt:lpstr>
      <vt:lpstr> Bài 3. Hệ thống âm vị tiếng Việt </vt:lpstr>
      <vt:lpstr>Bài 3. Hệ thống âm vị tiếng Việt</vt:lpstr>
      <vt:lpstr>Bài 3. Hệ thống âm vị tiếng Việt</vt:lpstr>
      <vt:lpstr>Hệ thống âm vị tiếng Việt</vt:lpstr>
      <vt:lpstr>Hệ thống âm vị tiếng Việt</vt:lpstr>
      <vt:lpstr>Hệ thống âm vị tiếng Việt</vt:lpstr>
      <vt:lpstr>Hệ thống âm vị tiếng Việt</vt:lpstr>
      <vt:lpstr>Hệ thống âm vị tiếng Việt</vt:lpstr>
      <vt:lpstr>Hệ thống âm vị tiếng Việt</vt:lpstr>
      <vt:lpstr>Hệ thống âm vị tiếng Việt</vt:lpstr>
      <vt:lpstr>Hệ thống âm vị tiếng Việt</vt:lpstr>
      <vt:lpstr>BÀI TẬP TỰ HỌC VÀ CHUẨN BỊ CỦA SV</vt:lpstr>
      <vt:lpstr> BÀI 4. MỘT SỐ VẤN ĐỀ LIÊN QUAN ĐẾN NGỮ ÂM TRONG NHÀ TRƯỜNG </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BÀI 4. MỘT SỐ VẤN ĐỀ LIÊN QUAN ĐẾN NGỮ ÂM TRONG NHÀ TRƯỜNG</vt:lpstr>
      <vt:lpstr>Thực hành đọc kể diễn cảm  Bài thơ:  Thuyền và biển</vt:lpstr>
      <vt:lpstr>   CHƯƠNG 2. TỪ VỰNG TIẾNG VIỆT   </vt:lpstr>
      <vt:lpstr>CHƯƠNG 2. TỪ VỰNG TIẾNG VIỆT</vt:lpstr>
      <vt:lpstr>  BÀI 1. CẤU TẠO TỪ TIẾNG VIỆT </vt:lpstr>
      <vt:lpstr> BÀI 1. CẤU TẠO TỪ TIẾNG VIỆT </vt:lpstr>
      <vt:lpstr>BÀI 1. CẤU TẠO TỪ TIẾNG VIỆT</vt:lpstr>
      <vt:lpstr>BÀI 2. CẤU TẠO TỪ TIẾNG VIỆT</vt:lpstr>
      <vt:lpstr>BÀI 1. CẤU TẠO TỪ TIẾNG VIỆT</vt:lpstr>
      <vt:lpstr>Bài tập </vt:lpstr>
      <vt:lpstr> BÀI 2. CÁC LỚP TỪ PHÂN LOẠI THEO MỐI QUAN HỆ ÂM HOẶC NGHĨA </vt:lpstr>
      <vt:lpstr>BÀI 2. CÁC LỚP TỪ PHÂN LOẠI THEO MỐI QUAN HỆ ÂM HOẶC NGHĨA</vt:lpstr>
      <vt:lpstr>BÀI 2. CÁC LỚP TỪ PHÂN LOẠI THEO MỐI QUAN HỆ ÂM HOẶC NGHĨA</vt:lpstr>
      <vt:lpstr>BÀI 2. CÁC LỚP TỪ PHÂN LOẠI THEO MỐI QUAN HỆ ÂM HOẶC NGHĨA</vt:lpstr>
      <vt:lpstr>BÀI 2. CÁC LỚP TỪ PHÂN LOẠI THEO MỐI QUAN HỆ ÂM HOẶC NGHĨA</vt:lpstr>
      <vt:lpstr>BÀI 2. CÁC LỚP TỪ PHÂN LOẠI THEO MỐI QUAN HỆ ÂM HOẶC NGHĨA</vt:lpstr>
      <vt:lpstr>Bài tập ở lớp</vt:lpstr>
      <vt:lpstr>Bài tập ở lớp</vt:lpstr>
      <vt:lpstr>  </vt:lpstr>
      <vt:lpstr> BÀI 3.  CÁC LỚP TỪ PHÂN LOẠI THEO NGUỒN GỐC </vt:lpstr>
      <vt:lpstr> BÀI 3.  CÁC LỚP TỪ PHÂN LOẠI THEO NGUỒN GỐC </vt:lpstr>
      <vt:lpstr> BÀI 3.  CÁC LỚP TỪ PHÂN LOẠI THEO NGUỒN GỐC </vt:lpstr>
      <vt:lpstr> BÀI 3.  CÁC LỚP TỪ PHÂN LOẠI THEO NGUỒN GỐC </vt:lpstr>
      <vt:lpstr> BÀI 3.  CÁC LỚP TỪ PHÂN LOẠI THEO NGUỒN GỐC </vt:lpstr>
      <vt:lpstr>Bài tập</vt:lpstr>
      <vt:lpstr>   CHƯƠNG 3. NGỮ PHÁP TIẾNG VIỆT   </vt:lpstr>
      <vt:lpstr> CHƯƠNG 3. NGỮ PHÁP TIẾNG VIỆT </vt:lpstr>
      <vt:lpstr> BÀI 1. TỪ LOẠI TIẾNG VIỆT </vt:lpstr>
      <vt:lpstr> BÀI 1. TỪ LOẠI TIẾNG VIỆT </vt:lpstr>
      <vt:lpstr> BÀI 1. TỪ LOẠI TIẾNG VIỆT </vt:lpstr>
      <vt:lpstr> BÀI 1. TỪ LOẠI TIẾNG VIỆT </vt:lpstr>
      <vt:lpstr> BÀI 1. TỪ LOẠI TIẾNG VIỆT </vt:lpstr>
      <vt:lpstr>BÀI 1. TỪ LOẠI TIẾNG VIỆT</vt:lpstr>
      <vt:lpstr>BÀI 1. TỪ LOẠI TIẾNG VIỆT</vt:lpstr>
      <vt:lpstr>BÀI 1. TỪ LOẠI TIẾNG VIỆT</vt:lpstr>
      <vt:lpstr>BÀI 1. TỪ LOẠI TIẾNG VIỆT</vt:lpstr>
      <vt:lpstr>BÀI 1. TỪ LOẠI TIẾNG VIỆT</vt:lpstr>
      <vt:lpstr>BÀI 1. TỪ LOẠI TIẾNG VIỆT</vt:lpstr>
      <vt:lpstr>BÀI 1. TỪ LOẠI TIẾNG VIỆT</vt:lpstr>
      <vt:lpstr>BÀI 1. TỪ LOẠI TIẾNG VIỆT</vt:lpstr>
      <vt:lpstr>BÀI 1. TỪ LOẠI TIẾNG VIỆT</vt:lpstr>
      <vt:lpstr>BÀI 1. TỪ LOẠI TIẾNG VIỆT</vt:lpstr>
      <vt:lpstr>Bài tập</vt:lpstr>
      <vt:lpstr>Bài 2. Câu tiếng Việt</vt:lpstr>
      <vt:lpstr>Bài 2. Câu tiếng Việt</vt:lpstr>
      <vt:lpstr>Bài 2. Câu tiếng Việt</vt:lpstr>
      <vt:lpstr>Bài 2. Câu tiếng Việt</vt:lpstr>
      <vt:lpstr>Bài 2. Câu tiếng Việt</vt:lpstr>
      <vt:lpstr>Bài 2. Câu tiếng Việt</vt:lpstr>
      <vt:lpstr>Bài 2. Câu tiếng Việt</vt:lpstr>
      <vt:lpstr>Bài 2. Câu tiếng Việt</vt:lpstr>
      <vt:lpstr>Bài 2. Câu tiếng Việt</vt:lpstr>
      <vt:lpstr>Bài 2. Câu tiếng Việt</vt:lpstr>
      <vt:lpstr>Bài tập về câu tiếng Việt</vt:lpstr>
      <vt:lpstr>Bài tập về câu tiếng Việt</vt:lpstr>
      <vt:lpstr>Bài 3. Dấu câu tiếng Việt</vt:lpstr>
      <vt:lpstr>Bài 3. Dấu câu tiếng Việt</vt:lpstr>
      <vt:lpstr>Thực hành sử dụng dấu câu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 Office User</cp:lastModifiedBy>
  <cp:revision>363</cp:revision>
  <dcterms:created xsi:type="dcterms:W3CDTF">2018-01-28T16:33:52Z</dcterms:created>
  <dcterms:modified xsi:type="dcterms:W3CDTF">2025-02-21T02:38:42Z</dcterms:modified>
</cp:coreProperties>
</file>