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71" r:id="rId4"/>
    <p:sldId id="260" r:id="rId5"/>
    <p:sldId id="262" r:id="rId6"/>
    <p:sldId id="263" r:id="rId7"/>
    <p:sldId id="266" r:id="rId8"/>
    <p:sldId id="270" r:id="rId9"/>
  </p:sldIdLst>
  <p:sldSz cx="9144000" cy="6858000" type="screen4x3"/>
  <p:notesSz cx="6858000" cy="91440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1460"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126B33-552E-46E0-87A9-1DE626DC1DA5}" type="datetimeFigureOut">
              <a:rPr lang="en-US" smtClean="0"/>
              <a:t>7/6/2024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9412D0-501A-4E90-B037-D3CF78CE1D36}" type="slidenum">
              <a:rPr lang="en-US" smtClean="0"/>
              <a:t>‹#›</a:t>
            </a:fld>
            <a:endParaRPr lang="en-US"/>
          </a:p>
        </p:txBody>
      </p:sp>
    </p:spTree>
    <p:extLst>
      <p:ext uri="{BB962C8B-B14F-4D97-AF65-F5344CB8AC3E}">
        <p14:creationId xmlns:p14="http://schemas.microsoft.com/office/powerpoint/2010/main" val="203749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412D0-501A-4E90-B037-D3CF78CE1D36}" type="slidenum">
              <a:rPr lang="en-US" smtClean="0"/>
              <a:t>1</a:t>
            </a:fld>
            <a:endParaRPr lang="en-US"/>
          </a:p>
        </p:txBody>
      </p:sp>
    </p:spTree>
    <p:extLst>
      <p:ext uri="{BB962C8B-B14F-4D97-AF65-F5344CB8AC3E}">
        <p14:creationId xmlns:p14="http://schemas.microsoft.com/office/powerpoint/2010/main" val="31027399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412D0-501A-4E90-B037-D3CF78CE1D36}" type="slidenum">
              <a:rPr lang="en-US" smtClean="0"/>
              <a:t>2</a:t>
            </a:fld>
            <a:endParaRPr lang="en-US"/>
          </a:p>
        </p:txBody>
      </p:sp>
    </p:spTree>
    <p:extLst>
      <p:ext uri="{BB962C8B-B14F-4D97-AF65-F5344CB8AC3E}">
        <p14:creationId xmlns:p14="http://schemas.microsoft.com/office/powerpoint/2010/main" val="3707617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412D0-501A-4E90-B037-D3CF78CE1D36}" type="slidenum">
              <a:rPr lang="en-US" smtClean="0"/>
              <a:t>3</a:t>
            </a:fld>
            <a:endParaRPr lang="en-US"/>
          </a:p>
        </p:txBody>
      </p:sp>
    </p:spTree>
    <p:extLst>
      <p:ext uri="{BB962C8B-B14F-4D97-AF65-F5344CB8AC3E}">
        <p14:creationId xmlns:p14="http://schemas.microsoft.com/office/powerpoint/2010/main" val="22876597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412D0-501A-4E90-B037-D3CF78CE1D36}" type="slidenum">
              <a:rPr lang="en-US" smtClean="0"/>
              <a:t>4</a:t>
            </a:fld>
            <a:endParaRPr lang="en-US"/>
          </a:p>
        </p:txBody>
      </p:sp>
    </p:spTree>
    <p:extLst>
      <p:ext uri="{BB962C8B-B14F-4D97-AF65-F5344CB8AC3E}">
        <p14:creationId xmlns:p14="http://schemas.microsoft.com/office/powerpoint/2010/main" val="39762721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412D0-501A-4E90-B037-D3CF78CE1D36}" type="slidenum">
              <a:rPr lang="en-US" smtClean="0"/>
              <a:t>5</a:t>
            </a:fld>
            <a:endParaRPr lang="en-US"/>
          </a:p>
        </p:txBody>
      </p:sp>
    </p:spTree>
    <p:extLst>
      <p:ext uri="{BB962C8B-B14F-4D97-AF65-F5344CB8AC3E}">
        <p14:creationId xmlns:p14="http://schemas.microsoft.com/office/powerpoint/2010/main" val="34467896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412D0-501A-4E90-B037-D3CF78CE1D36}" type="slidenum">
              <a:rPr lang="en-US" smtClean="0"/>
              <a:t>6</a:t>
            </a:fld>
            <a:endParaRPr lang="en-US"/>
          </a:p>
        </p:txBody>
      </p:sp>
    </p:spTree>
    <p:extLst>
      <p:ext uri="{BB962C8B-B14F-4D97-AF65-F5344CB8AC3E}">
        <p14:creationId xmlns:p14="http://schemas.microsoft.com/office/powerpoint/2010/main" val="503624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412D0-501A-4E90-B037-D3CF78CE1D36}" type="slidenum">
              <a:rPr lang="en-US" smtClean="0"/>
              <a:t>7</a:t>
            </a:fld>
            <a:endParaRPr lang="en-US"/>
          </a:p>
        </p:txBody>
      </p:sp>
    </p:spTree>
    <p:extLst>
      <p:ext uri="{BB962C8B-B14F-4D97-AF65-F5344CB8AC3E}">
        <p14:creationId xmlns:p14="http://schemas.microsoft.com/office/powerpoint/2010/main" val="2110322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412D0-501A-4E90-B037-D3CF78CE1D36}" type="slidenum">
              <a:rPr lang="en-US" smtClean="0"/>
              <a:t>8</a:t>
            </a:fld>
            <a:endParaRPr lang="en-US"/>
          </a:p>
        </p:txBody>
      </p:sp>
    </p:spTree>
    <p:extLst>
      <p:ext uri="{BB962C8B-B14F-4D97-AF65-F5344CB8AC3E}">
        <p14:creationId xmlns:p14="http://schemas.microsoft.com/office/powerpoint/2010/main" val="1103874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7/6/2024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1477962"/>
          </a:xfrm>
        </p:spPr>
        <p:txBody>
          <a:bodyPr>
            <a:noAutofit/>
          </a:bodyPr>
          <a:lstStyle/>
          <a:p>
            <a:r>
              <a:rPr lang="en-US" sz="2800" b="1" u="sng">
                <a:latin typeface="Times New Roman" pitchFamily="18" charset="0"/>
                <a:cs typeface="Times New Roman" pitchFamily="18" charset="0"/>
              </a:rPr>
              <a:t>BÀI 7:</a:t>
            </a:r>
            <a:br>
              <a:rPr lang="en-US" sz="2800" b="1" u="sng" dirty="0">
                <a:latin typeface="Times New Roman" pitchFamily="18" charset="0"/>
                <a:cs typeface="Times New Roman" pitchFamily="18" charset="0"/>
              </a:rPr>
            </a:br>
            <a:r>
              <a:rPr lang="en-US" sz="2800" b="1" dirty="0" err="1">
                <a:latin typeface="Times New Roman" pitchFamily="18" charset="0"/>
                <a:cs typeface="Times New Roman" pitchFamily="18" charset="0"/>
              </a:rPr>
              <a:t>Nội</a:t>
            </a:r>
            <a:r>
              <a:rPr lang="en-US" sz="2800" b="1" dirty="0">
                <a:latin typeface="Times New Roman" pitchFamily="18" charset="0"/>
                <a:cs typeface="Times New Roman" pitchFamily="18" charset="0"/>
              </a:rPr>
              <a:t> dung </a:t>
            </a:r>
            <a:r>
              <a:rPr lang="en-US" sz="2800" b="1" dirty="0" err="1">
                <a:latin typeface="Times New Roman" pitchFamily="18" charset="0"/>
                <a:cs typeface="Times New Roman" pitchFamily="18" charset="0"/>
              </a:rPr>
              <a:t>và</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phương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pháp</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hướng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dẫn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hình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thành</a:t>
            </a:r>
            <a:br>
              <a:rPr lang="en-US" sz="2800" dirty="0">
                <a:latin typeface="Times New Roman" pitchFamily="18" charset="0"/>
                <a:cs typeface="Times New Roman" pitchFamily="18" charset="0"/>
              </a:rPr>
            </a:br>
            <a:r>
              <a:rPr lang="en-US" sz="2800" b="1" dirty="0">
                <a:latin typeface="Times New Roman" pitchFamily="18" charset="0"/>
                <a:cs typeface="Times New Roman" pitchFamily="18" charset="0"/>
              </a:rPr>
              <a:t>BIỂU TƯỢNG VỀ ĐỊNH HƯỚNG THỜI GIAN</a:t>
            </a:r>
            <a:br>
              <a:rPr lang="en-US" sz="2800" dirty="0">
                <a:latin typeface="Times New Roman" pitchFamily="18" charset="0"/>
                <a:cs typeface="Times New Roman" pitchFamily="18" charset="0"/>
              </a:rPr>
            </a:br>
            <a:r>
              <a:rPr lang="en-US" sz="2800" b="1" dirty="0" err="1">
                <a:latin typeface="Times New Roman" pitchFamily="18" charset="0"/>
                <a:cs typeface="Times New Roman" pitchFamily="18" charset="0"/>
              </a:rPr>
              <a:t>cho</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trẻ</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mầm</a:t>
            </a:r>
            <a:r>
              <a:rPr lang="en-US" sz="2800" b="1" dirty="0">
                <a:latin typeface="Times New Roman" pitchFamily="18" charset="0"/>
                <a:cs typeface="Times New Roman" pitchFamily="18" charset="0"/>
              </a:rPr>
              <a:t> non</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304800" y="1981200"/>
            <a:ext cx="8686800" cy="4648200"/>
          </a:xfrm>
        </p:spPr>
        <p:txBody>
          <a:bodyPr>
            <a:noAutofit/>
          </a:bodyPr>
          <a:lstStyle/>
          <a:p>
            <a:pPr marL="0" indent="0">
              <a:buNone/>
            </a:pPr>
            <a:r>
              <a:rPr lang="vi-VN" sz="2600" b="1" dirty="0">
                <a:latin typeface="Times New Roman" panose="02020603050405020304" pitchFamily="18" charset="0"/>
                <a:cs typeface="Times New Roman" panose="02020603050405020304" pitchFamily="18" charset="0"/>
              </a:rPr>
              <a:t>I. Quan niệm về thời gian</a:t>
            </a:r>
            <a:r>
              <a:rPr lang="vi-VN" sz="2600" dirty="0">
                <a:latin typeface="Times New Roman" panose="02020603050405020304" pitchFamily="18" charset="0"/>
                <a:cs typeface="Times New Roman" panose="02020603050405020304" pitchFamily="18" charset="0"/>
              </a:rPr>
              <a:t>: </a:t>
            </a:r>
            <a:endParaRPr lang="en-US" sz="2600" dirty="0">
              <a:latin typeface="Times New Roman" panose="02020603050405020304" pitchFamily="18" charset="0"/>
              <a:cs typeface="Times New Roman" panose="02020603050405020304" pitchFamily="18" charset="0"/>
            </a:endParaRPr>
          </a:p>
          <a:p>
            <a:pPr marL="0" indent="0">
              <a:buNone/>
            </a:pPr>
            <a:r>
              <a:rPr lang="en-US" sz="2600" dirty="0">
                <a:latin typeface="Times New Roman" panose="02020603050405020304" pitchFamily="18" charset="0"/>
                <a:cs typeface="Times New Roman" panose="02020603050405020304" pitchFamily="18" charset="0"/>
              </a:rPr>
              <a:t>     C</a:t>
            </a:r>
            <a:r>
              <a:rPr lang="vi-VN" sz="2600" dirty="0">
                <a:latin typeface="Times New Roman" panose="02020603050405020304" pitchFamily="18" charset="0"/>
                <a:cs typeface="Times New Roman" panose="02020603050405020304" pitchFamily="18" charset="0"/>
              </a:rPr>
              <a:t>ũng như không gian, thời gian là </a:t>
            </a:r>
            <a:r>
              <a:rPr lang="vi-VN" sz="2600">
                <a:latin typeface="Times New Roman" panose="02020603050405020304" pitchFamily="18" charset="0"/>
                <a:cs typeface="Times New Roman" panose="02020603050405020304" pitchFamily="18" charset="0"/>
              </a:rPr>
              <a:t>một khá</a:t>
            </a:r>
            <a:r>
              <a:rPr lang="en-US" sz="2600">
                <a:latin typeface="Times New Roman" panose="02020603050405020304" pitchFamily="18" charset="0"/>
                <a:cs typeface="Times New Roman" panose="02020603050405020304" pitchFamily="18" charset="0"/>
              </a:rPr>
              <a:t>i </a:t>
            </a:r>
            <a:r>
              <a:rPr lang="vi-VN" sz="2600">
                <a:latin typeface="Times New Roman" panose="02020603050405020304" pitchFamily="18" charset="0"/>
                <a:cs typeface="Times New Roman" panose="02020603050405020304" pitchFamily="18" charset="0"/>
              </a:rPr>
              <a:t>ni</a:t>
            </a:r>
            <a:r>
              <a:rPr lang="en-US" sz="2600">
                <a:latin typeface="Times New Roman" panose="02020603050405020304" pitchFamily="18" charset="0"/>
                <a:cs typeface="Times New Roman" panose="02020603050405020304" pitchFamily="18" charset="0"/>
              </a:rPr>
              <a:t>ệ</a:t>
            </a:r>
            <a:r>
              <a:rPr lang="vi-VN" sz="2600">
                <a:latin typeface="Times New Roman" panose="02020603050405020304" pitchFamily="18" charset="0"/>
                <a:cs typeface="Times New Roman" panose="02020603050405020304" pitchFamily="18" charset="0"/>
              </a:rPr>
              <a:t>m </a:t>
            </a:r>
            <a:r>
              <a:rPr lang="vi-VN" sz="2600" dirty="0">
                <a:latin typeface="Times New Roman" panose="02020603050405020304" pitchFamily="18" charset="0"/>
                <a:cs typeface="Times New Roman" panose="02020603050405020304" pitchFamily="18" charset="0"/>
              </a:rPr>
              <a:t>trừu tượng. Thời gian cũng là một dạng tồn tại của vật chất, không nhìn thấy được, không sờ được, không nếm được, nhưng lại cảm nhận được nhờ vào các dấu hiệu của nhiên nhiên, sự thay đổi của các dạng vật chất khác. Đặc biệt thời gian được định lượng bằng các đơn vị đo thời gian như: giờ, phút, ngày</a:t>
            </a:r>
            <a:r>
              <a:rPr lang="en-US" sz="2600" dirty="0">
                <a:latin typeface="Times New Roman" panose="02020603050405020304" pitchFamily="18" charset="0"/>
                <a:cs typeface="Times New Roman" panose="02020603050405020304" pitchFamily="18" charset="0"/>
              </a:rPr>
              <a:t>, </a:t>
            </a:r>
            <a:r>
              <a:rPr lang="en-US" sz="2600" dirty="0" err="1">
                <a:latin typeface="Times New Roman" pitchFamily="18" charset="0"/>
                <a:cs typeface="Times New Roman" pitchFamily="18" charset="0"/>
              </a:rPr>
              <a:t>tuần</a:t>
            </a:r>
            <a:r>
              <a:rPr lang="en-US" sz="2600" dirty="0">
                <a:latin typeface="Times New Roman" pitchFamily="18" charset="0"/>
                <a:cs typeface="Times New Roman" pitchFamily="18" charset="0"/>
              </a:rPr>
              <a:t>,</a:t>
            </a:r>
            <a:r>
              <a:rPr lang="vi-VN" sz="2600" dirty="0">
                <a:latin typeface="Times New Roman" panose="02020603050405020304" pitchFamily="18" charset="0"/>
                <a:cs typeface="Times New Roman" panose="02020603050405020304" pitchFamily="18" charset="0"/>
              </a:rPr>
              <a:t> tháng, </a:t>
            </a:r>
            <a:r>
              <a:rPr lang="vi-VN" sz="2600">
                <a:latin typeface="Times New Roman" panose="02020603050405020304" pitchFamily="18" charset="0"/>
                <a:cs typeface="Times New Roman" panose="02020603050405020304" pitchFamily="18" charset="0"/>
              </a:rPr>
              <a:t>năm…</a:t>
            </a:r>
            <a:endParaRPr lang="en-US" sz="2600">
              <a:latin typeface="Times New Roman" panose="02020603050405020304" pitchFamily="18" charset="0"/>
              <a:cs typeface="Times New Roman" panose="02020603050405020304" pitchFamily="18" charset="0"/>
            </a:endParaRPr>
          </a:p>
          <a:p>
            <a:pPr marL="0" indent="0">
              <a:buNone/>
            </a:pPr>
            <a:r>
              <a:rPr lang="vi-VN" sz="2600" b="1">
                <a:latin typeface="Times New Roman" panose="02020603050405020304" pitchFamily="18" charset="0"/>
                <a:cs typeface="Times New Roman" panose="02020603050405020304" pitchFamily="18" charset="0"/>
              </a:rPr>
              <a:t>II</a:t>
            </a:r>
            <a:r>
              <a:rPr lang="en-US" sz="2600" b="1">
                <a:latin typeface="Times New Roman" panose="02020603050405020304" pitchFamily="18" charset="0"/>
                <a:cs typeface="Times New Roman" panose="02020603050405020304" pitchFamily="18" charset="0"/>
              </a:rPr>
              <a:t>. Đặc điểm hình thành và phát triển biểu tượng thời gian ở trẻ mầm non</a:t>
            </a:r>
          </a:p>
          <a:p>
            <a:pPr marL="0" indent="0">
              <a:buNone/>
            </a:pPr>
            <a:r>
              <a:rPr lang="en-US" sz="2600" b="1">
                <a:latin typeface="Times New Roman" panose="02020603050405020304" pitchFamily="18" charset="0"/>
                <a:cs typeface="Times New Roman" panose="02020603050405020304" pitchFamily="18" charset="0"/>
              </a:rPr>
              <a:t>(Xem tài liệu)</a:t>
            </a:r>
            <a:endParaRPr lang="en-US"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1416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066800"/>
            <a:ext cx="8686800" cy="3785652"/>
          </a:xfrm>
          <a:prstGeom prst="rect">
            <a:avLst/>
          </a:prstGeom>
        </p:spPr>
        <p:txBody>
          <a:bodyPr wrap="square">
            <a:spAutoFit/>
          </a:bodyPr>
          <a:lstStyle/>
          <a:p>
            <a:pPr algn="just"/>
            <a:r>
              <a:rPr lang="vi-VN" sz="2400" b="1" dirty="0">
                <a:latin typeface="+mj-lt"/>
                <a:cs typeface="Times New Roman" panose="02020603050405020304" pitchFamily="18" charset="0"/>
              </a:rPr>
              <a:t>III. Nội dung và PP hướng dẫn HTBT về định hướng thời gian cho trẻ MN</a:t>
            </a:r>
            <a:endParaRPr lang="en-US" sz="2400" dirty="0">
              <a:latin typeface="+mj-lt"/>
              <a:cs typeface="Times New Roman" panose="02020603050405020304" pitchFamily="18" charset="0"/>
            </a:endParaRPr>
          </a:p>
          <a:p>
            <a:pPr algn="just"/>
            <a:r>
              <a:rPr lang="en-US" sz="2400" b="1" i="1" dirty="0">
                <a:latin typeface="+mj-lt"/>
                <a:cs typeface="Times New Roman" panose="02020603050405020304" pitchFamily="18" charset="0"/>
              </a:rPr>
              <a:t>1. </a:t>
            </a:r>
            <a:r>
              <a:rPr lang="en-US" sz="2400" b="1" i="1" dirty="0" err="1">
                <a:latin typeface="+mj-lt"/>
                <a:cs typeface="Times New Roman" panose="02020603050405020304" pitchFamily="18" charset="0"/>
              </a:rPr>
              <a:t>Đối</a:t>
            </a:r>
            <a:r>
              <a:rPr lang="en-US" sz="2400" b="1" i="1" dirty="0">
                <a:latin typeface="+mj-lt"/>
                <a:cs typeface="Times New Roman" panose="02020603050405020304" pitchFamily="18" charset="0"/>
              </a:rPr>
              <a:t> </a:t>
            </a:r>
            <a:r>
              <a:rPr lang="en-US" sz="2400" b="1" i="1" dirty="0" err="1">
                <a:latin typeface="+mj-lt"/>
                <a:cs typeface="Times New Roman" panose="02020603050405020304" pitchFamily="18" charset="0"/>
              </a:rPr>
              <a:t>với</a:t>
            </a:r>
            <a:r>
              <a:rPr lang="en-US" sz="2400" b="1" i="1" dirty="0">
                <a:latin typeface="+mj-lt"/>
                <a:cs typeface="Times New Roman" panose="02020603050405020304" pitchFamily="18" charset="0"/>
              </a:rPr>
              <a:t> </a:t>
            </a:r>
            <a:r>
              <a:rPr lang="en-US" sz="2400" b="1" i="1" dirty="0" err="1">
                <a:latin typeface="+mj-lt"/>
                <a:cs typeface="Times New Roman" panose="02020603050405020304" pitchFamily="18" charset="0"/>
              </a:rPr>
              <a:t>trẻ</a:t>
            </a:r>
            <a:r>
              <a:rPr lang="en-US" sz="2400" b="1" i="1" dirty="0">
                <a:latin typeface="+mj-lt"/>
                <a:cs typeface="Times New Roman" panose="02020603050405020304" pitchFamily="18" charset="0"/>
              </a:rPr>
              <a:t> 3-4 </a:t>
            </a:r>
            <a:r>
              <a:rPr lang="en-US" sz="2400" b="1" i="1" dirty="0" err="1">
                <a:latin typeface="+mj-lt"/>
                <a:cs typeface="Times New Roman" panose="02020603050405020304" pitchFamily="18" charset="0"/>
              </a:rPr>
              <a:t>tuổi</a:t>
            </a:r>
            <a:endParaRPr lang="en-US" sz="2400" dirty="0">
              <a:latin typeface="+mj-lt"/>
              <a:cs typeface="Times New Roman" panose="02020603050405020304" pitchFamily="18" charset="0"/>
            </a:endParaRPr>
          </a:p>
          <a:p>
            <a:pPr algn="just"/>
            <a:r>
              <a:rPr lang="en-US" sz="2400" i="1" dirty="0">
                <a:latin typeface="+mj-lt"/>
                <a:cs typeface="Times New Roman" panose="02020603050405020304" pitchFamily="18" charset="0"/>
              </a:rPr>
              <a:t>a. </a:t>
            </a:r>
            <a:r>
              <a:rPr lang="en-US" sz="2400" i="1" dirty="0" err="1">
                <a:latin typeface="+mj-lt"/>
                <a:cs typeface="Times New Roman" panose="02020603050405020304" pitchFamily="18" charset="0"/>
              </a:rPr>
              <a:t>Nội</a:t>
            </a:r>
            <a:r>
              <a:rPr lang="en-US" sz="2400" i="1" dirty="0">
                <a:latin typeface="+mj-lt"/>
                <a:cs typeface="Times New Roman" panose="02020603050405020304" pitchFamily="18" charset="0"/>
              </a:rPr>
              <a:t> dung </a:t>
            </a:r>
          </a:p>
          <a:p>
            <a:pPr algn="just"/>
            <a:r>
              <a:rPr lang="vi-VN" sz="2400" dirty="0">
                <a:latin typeface="+mj-lt"/>
                <a:cs typeface="Times New Roman" panose="02020603050405020304" pitchFamily="18" charset="0"/>
              </a:rPr>
              <a:t>- </a:t>
            </a:r>
            <a:r>
              <a:rPr lang="en-US" sz="2400" dirty="0">
                <a:latin typeface="+mj-lt"/>
                <a:cs typeface="Times New Roman" panose="02020603050405020304" pitchFamily="18" charset="0"/>
              </a:rPr>
              <a:t>N</a:t>
            </a:r>
            <a:r>
              <a:rPr lang="vi-VN" sz="2400" dirty="0">
                <a:latin typeface="+mj-lt"/>
                <a:cs typeface="Times New Roman" panose="02020603050405020304" pitchFamily="18" charset="0"/>
              </a:rPr>
              <a:t>hận biết</a:t>
            </a:r>
            <a:r>
              <a:rPr lang="en-US" sz="2400" dirty="0">
                <a:latin typeface="+mj-lt"/>
                <a:cs typeface="Times New Roman" panose="02020603050405020304" pitchFamily="18" charset="0"/>
              </a:rPr>
              <a:t>/P</a:t>
            </a:r>
            <a:r>
              <a:rPr lang="vi-VN" sz="2400" dirty="0">
                <a:latin typeface="+mj-lt"/>
                <a:cs typeface="Times New Roman" panose="02020603050405020304" pitchFamily="18" charset="0"/>
              </a:rPr>
              <a:t>hân biệt </a:t>
            </a:r>
            <a:r>
              <a:rPr lang="en-US" sz="2400" dirty="0">
                <a:latin typeface="+mj-lt"/>
                <a:cs typeface="Times New Roman" panose="02020603050405020304" pitchFamily="18" charset="0"/>
              </a:rPr>
              <a:t>ban </a:t>
            </a:r>
            <a:r>
              <a:rPr lang="en-US" sz="2400" dirty="0" err="1">
                <a:latin typeface="+mj-lt"/>
                <a:cs typeface="Times New Roman" panose="02020603050405020304" pitchFamily="18" charset="0"/>
              </a:rPr>
              <a:t>ngày</a:t>
            </a:r>
            <a:r>
              <a:rPr lang="en-US" sz="2400" dirty="0">
                <a:latin typeface="+mj-lt"/>
                <a:cs typeface="Times New Roman" panose="02020603050405020304" pitchFamily="18" charset="0"/>
              </a:rPr>
              <a:t>- ban </a:t>
            </a:r>
            <a:r>
              <a:rPr lang="en-US" sz="2400" dirty="0" err="1">
                <a:latin typeface="+mj-lt"/>
                <a:cs typeface="Times New Roman" panose="02020603050405020304" pitchFamily="18" charset="0"/>
              </a:rPr>
              <a:t>đêm</a:t>
            </a:r>
            <a:r>
              <a:rPr lang="en-US" sz="2400" dirty="0">
                <a:latin typeface="+mj-lt"/>
                <a:cs typeface="Times New Roman" panose="02020603050405020304" pitchFamily="18" charset="0"/>
              </a:rPr>
              <a:t>.</a:t>
            </a:r>
          </a:p>
          <a:p>
            <a:pPr algn="just"/>
            <a:r>
              <a:rPr lang="vi-VN" sz="2400" i="1" dirty="0">
                <a:latin typeface="+mj-lt"/>
                <a:cs typeface="Times New Roman" panose="02020603050405020304" pitchFamily="18" charset="0"/>
              </a:rPr>
              <a:t>b. PP hướng dẫn</a:t>
            </a:r>
            <a:endParaRPr lang="en-US" sz="2400" i="1" dirty="0">
              <a:latin typeface="+mj-lt"/>
              <a:cs typeface="Times New Roman" panose="02020603050405020304" pitchFamily="18" charset="0"/>
            </a:endParaRPr>
          </a:p>
          <a:p>
            <a:r>
              <a:rPr lang="en-US" sz="2400" u="sng" dirty="0" err="1">
                <a:latin typeface="+mj-lt"/>
              </a:rPr>
              <a:t>Phần</a:t>
            </a:r>
            <a:r>
              <a:rPr lang="en-US" sz="2400" u="sng" dirty="0">
                <a:latin typeface="+mj-lt"/>
              </a:rPr>
              <a:t> 1</a:t>
            </a:r>
            <a:r>
              <a:rPr lang="en-US" sz="2400" dirty="0">
                <a:latin typeface="+mj-lt"/>
              </a:rPr>
              <a:t>: </a:t>
            </a:r>
            <a:r>
              <a:rPr lang="en-US" sz="2400" dirty="0" err="1">
                <a:latin typeface="+mj-lt"/>
              </a:rPr>
              <a:t>Dạy</a:t>
            </a:r>
            <a:r>
              <a:rPr lang="en-US" sz="2400" dirty="0">
                <a:latin typeface="+mj-lt"/>
              </a:rPr>
              <a:t> </a:t>
            </a:r>
            <a:r>
              <a:rPr lang="en-US" sz="2400" dirty="0" err="1">
                <a:latin typeface="+mj-lt"/>
              </a:rPr>
              <a:t>trẻ</a:t>
            </a:r>
            <a:r>
              <a:rPr lang="en-US" sz="2400" dirty="0">
                <a:latin typeface="+mj-lt"/>
              </a:rPr>
              <a:t> </a:t>
            </a:r>
            <a:r>
              <a:rPr lang="en-US" sz="2400" dirty="0" err="1">
                <a:latin typeface="+mj-lt"/>
              </a:rPr>
              <a:t>phân</a:t>
            </a:r>
            <a:r>
              <a:rPr lang="en-US" sz="2400" dirty="0">
                <a:latin typeface="+mj-lt"/>
              </a:rPr>
              <a:t> </a:t>
            </a:r>
            <a:r>
              <a:rPr lang="en-US" sz="2400" dirty="0" err="1">
                <a:latin typeface="+mj-lt"/>
              </a:rPr>
              <a:t>biệt</a:t>
            </a:r>
            <a:r>
              <a:rPr lang="en-US" sz="2400" dirty="0">
                <a:latin typeface="+mj-lt"/>
              </a:rPr>
              <a:t> ban </a:t>
            </a:r>
            <a:r>
              <a:rPr lang="en-US" sz="2400" dirty="0" err="1">
                <a:latin typeface="+mj-lt"/>
              </a:rPr>
              <a:t>ngày</a:t>
            </a:r>
            <a:r>
              <a:rPr lang="en-US" sz="2400" dirty="0">
                <a:latin typeface="+mj-lt"/>
              </a:rPr>
              <a:t> – ban </a:t>
            </a:r>
            <a:r>
              <a:rPr lang="en-US" sz="2400" dirty="0" err="1">
                <a:latin typeface="+mj-lt"/>
              </a:rPr>
              <a:t>đêm</a:t>
            </a:r>
            <a:endParaRPr lang="en-US" sz="2400" dirty="0">
              <a:latin typeface="+mj-lt"/>
            </a:endParaRPr>
          </a:p>
          <a:p>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HTBT </a:t>
            </a:r>
            <a:r>
              <a:rPr lang="en-US" sz="2400" dirty="0">
                <a:latin typeface="Times New Roman" panose="02020603050405020304" pitchFamily="18" charset="0"/>
                <a:cs typeface="Times New Roman" panose="02020603050405020304" pitchFamily="18" charset="0"/>
              </a:rPr>
              <a:t>ban </a:t>
            </a:r>
            <a:r>
              <a:rPr lang="en-US" sz="2400" dirty="0" err="1">
                <a:latin typeface="Times New Roman" panose="02020603050405020304" pitchFamily="18" charset="0"/>
                <a:cs typeface="Times New Roman" panose="02020603050405020304" pitchFamily="18" charset="0"/>
              </a:rPr>
              <a:t>ngày</a:t>
            </a:r>
            <a:r>
              <a:rPr lang="en-US" sz="2400" dirty="0">
                <a:latin typeface="Times New Roman" panose="02020603050405020304" pitchFamily="18" charset="0"/>
                <a:cs typeface="Times New Roman" panose="02020603050405020304" pitchFamily="18" charset="0"/>
              </a:rPr>
              <a:t> – ban </a:t>
            </a:r>
            <a:r>
              <a:rPr lang="en-US" sz="2400" dirty="0" err="1">
                <a:latin typeface="Times New Roman" panose="02020603050405020304" pitchFamily="18" charset="0"/>
                <a:cs typeface="Times New Roman" panose="02020603050405020304" pitchFamily="18" charset="0"/>
              </a:rPr>
              <a:t>đêm</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Phân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biệt</a:t>
            </a:r>
            <a:r>
              <a:rPr lang="en-US" sz="2400" b="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ban </a:t>
            </a:r>
            <a:r>
              <a:rPr lang="en-US" sz="2400" dirty="0" err="1">
                <a:latin typeface="Times New Roman" panose="02020603050405020304" pitchFamily="18" charset="0"/>
                <a:cs typeface="Times New Roman" panose="02020603050405020304" pitchFamily="18" charset="0"/>
              </a:rPr>
              <a:t>ngày</a:t>
            </a:r>
            <a:r>
              <a:rPr lang="en-US" sz="2400" dirty="0">
                <a:latin typeface="Times New Roman" panose="02020603050405020304" pitchFamily="18" charset="0"/>
                <a:cs typeface="Times New Roman" panose="02020603050405020304" pitchFamily="18" charset="0"/>
              </a:rPr>
              <a:t> – ban </a:t>
            </a:r>
            <a:r>
              <a:rPr lang="en-US" sz="2400" dirty="0" err="1">
                <a:latin typeface="Times New Roman" panose="02020603050405020304" pitchFamily="18" charset="0"/>
                <a:cs typeface="Times New Roman" panose="02020603050405020304" pitchFamily="18" charset="0"/>
              </a:rPr>
              <a:t>đêm</a:t>
            </a:r>
            <a:endParaRPr lang="en-US" sz="2400" dirty="0">
              <a:latin typeface="Times New Roman" panose="02020603050405020304" pitchFamily="18" charset="0"/>
              <a:cs typeface="Times New Roman" panose="02020603050405020304" pitchFamily="18" charset="0"/>
            </a:endParaRPr>
          </a:p>
          <a:p>
            <a:r>
              <a:rPr lang="en-US" sz="2400" u="sng" dirty="0" err="1">
                <a:latin typeface="Times New Roman" panose="02020603050405020304" pitchFamily="18" charset="0"/>
                <a:cs typeface="Times New Roman" panose="02020603050405020304" pitchFamily="18" charset="0"/>
              </a:rPr>
              <a:t>Phần</a:t>
            </a:r>
            <a:r>
              <a:rPr lang="en-US" sz="2400" u="sng" dirty="0">
                <a:latin typeface="Times New Roman" panose="02020603050405020304" pitchFamily="18" charset="0"/>
                <a:cs typeface="Times New Roman" panose="02020603050405020304" pitchFamily="18" charset="0"/>
              </a:rPr>
              <a:t> 2</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Luyện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tập</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củng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cố</a:t>
            </a:r>
            <a:endParaRPr lang="en-US" sz="2400" dirty="0">
              <a:latin typeface="+mj-lt"/>
            </a:endParaRPr>
          </a:p>
        </p:txBody>
      </p:sp>
    </p:spTree>
    <p:extLst>
      <p:ext uri="{BB962C8B-B14F-4D97-AF65-F5344CB8AC3E}">
        <p14:creationId xmlns:p14="http://schemas.microsoft.com/office/powerpoint/2010/main" val="1515722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184578"/>
          </a:xfrm>
          <a:prstGeom prst="rect">
            <a:avLst/>
          </a:prstGeom>
        </p:spPr>
        <p:txBody>
          <a:bodyPr wrap="square">
            <a:spAutoFit/>
          </a:bodyPr>
          <a:lstStyle/>
          <a:p>
            <a:pPr algn="just"/>
            <a:r>
              <a:rPr lang="en-US" sz="2400" b="1" i="1" dirty="0">
                <a:latin typeface="Times New Roman" panose="02020603050405020304" pitchFamily="18" charset="0"/>
                <a:cs typeface="Times New Roman" panose="02020603050405020304" pitchFamily="18" charset="0"/>
              </a:rPr>
              <a:t>2. </a:t>
            </a:r>
            <a:r>
              <a:rPr lang="en-US" sz="2400" b="1" i="1" dirty="0" err="1">
                <a:latin typeface="Times New Roman" panose="02020603050405020304" pitchFamily="18" charset="0"/>
                <a:cs typeface="Times New Roman" panose="02020603050405020304" pitchFamily="18" charset="0"/>
              </a:rPr>
              <a:t>Đối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với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trẻ</a:t>
            </a:r>
            <a:r>
              <a:rPr lang="en-US" sz="2400" b="1" i="1" dirty="0">
                <a:latin typeface="Times New Roman" panose="02020603050405020304" pitchFamily="18" charset="0"/>
                <a:cs typeface="Times New Roman" panose="02020603050405020304" pitchFamily="18" charset="0"/>
              </a:rPr>
              <a:t> 4-5 </a:t>
            </a:r>
            <a:r>
              <a:rPr lang="en-US" sz="2400" b="1" i="1" dirty="0" err="1">
                <a:latin typeface="Times New Roman" panose="02020603050405020304" pitchFamily="18" charset="0"/>
                <a:cs typeface="Times New Roman" panose="02020603050405020304" pitchFamily="18" charset="0"/>
              </a:rPr>
              <a:t>tuổi</a:t>
            </a:r>
            <a:endParaRPr lang="en-US" sz="2400" dirty="0">
              <a:latin typeface="Times New Roman" panose="02020603050405020304" pitchFamily="18" charset="0"/>
              <a:cs typeface="Times New Roman" panose="02020603050405020304" pitchFamily="18" charset="0"/>
            </a:endParaRPr>
          </a:p>
          <a:p>
            <a:pPr algn="just"/>
            <a:r>
              <a:rPr lang="en-US" sz="2400" i="1" dirty="0">
                <a:latin typeface="Times New Roman" panose="02020603050405020304" pitchFamily="18" charset="0"/>
                <a:cs typeface="Times New Roman" panose="02020603050405020304" pitchFamily="18" charset="0"/>
              </a:rPr>
              <a:t>a. </a:t>
            </a:r>
            <a:r>
              <a:rPr lang="en-US" sz="2400" i="1" dirty="0" err="1">
                <a:latin typeface="Times New Roman" panose="02020603050405020304" pitchFamily="18" charset="0"/>
                <a:cs typeface="Times New Roman" panose="02020603050405020304" pitchFamily="18" charset="0"/>
              </a:rPr>
              <a:t>Nội</a:t>
            </a:r>
            <a:r>
              <a:rPr lang="en-US" sz="2400" i="1" dirty="0">
                <a:latin typeface="Times New Roman" panose="02020603050405020304" pitchFamily="18" charset="0"/>
                <a:cs typeface="Times New Roman" panose="02020603050405020304" pitchFamily="18" charset="0"/>
              </a:rPr>
              <a:t> dung </a:t>
            </a:r>
          </a:p>
          <a:p>
            <a:pPr algn="just"/>
            <a:r>
              <a:rPr lang="vi-VN" sz="2400" dirty="0">
                <a:latin typeface="Times New Roman" panose="02020603050405020304" pitchFamily="18" charset="0"/>
                <a:cs typeface="Times New Roman" panose="02020603050405020304" pitchFamily="18" charset="0"/>
              </a:rPr>
              <a:t>- Dạy trẻ nhận biết, phân biệt các buổi trong ngày (sáng, trưa, chiều, tối)</a:t>
            </a:r>
            <a:endParaRPr lang="en-US" sz="2400" dirty="0">
              <a:latin typeface="Times New Roman" panose="02020603050405020304" pitchFamily="18" charset="0"/>
              <a:cs typeface="Times New Roman" panose="02020603050405020304" pitchFamily="18" charset="0"/>
            </a:endParaRPr>
          </a:p>
          <a:p>
            <a:pPr algn="just"/>
            <a:r>
              <a:rPr lang="vi-VN" sz="2400" i="1" dirty="0">
                <a:latin typeface="Times New Roman" panose="02020603050405020304" pitchFamily="18" charset="0"/>
                <a:cs typeface="Times New Roman" panose="02020603050405020304" pitchFamily="18" charset="0"/>
              </a:rPr>
              <a:t>b. PP hướng dẫn</a:t>
            </a:r>
            <a:endParaRPr lang="en-US" sz="2400" i="1" dirty="0">
              <a:latin typeface="Times New Roman" panose="02020603050405020304" pitchFamily="18" charset="0"/>
              <a:cs typeface="Times New Roman" panose="02020603050405020304" pitchFamily="18" charset="0"/>
            </a:endParaRPr>
          </a:p>
          <a:p>
            <a:pPr algn="just"/>
            <a:r>
              <a:rPr lang="en-US" sz="2400" u="sng" dirty="0" err="1">
                <a:latin typeface="Times New Roman" panose="02020603050405020304" pitchFamily="18" charset="0"/>
                <a:cs typeface="Times New Roman" panose="02020603050405020304" pitchFamily="18" charset="0"/>
              </a:rPr>
              <a:t>Phần</a:t>
            </a:r>
            <a:r>
              <a:rPr lang="en-US" sz="2400" u="sng" dirty="0">
                <a:latin typeface="Times New Roman" panose="02020603050405020304" pitchFamily="18" charset="0"/>
                <a:cs typeface="Times New Roman" panose="02020603050405020304" pitchFamily="18" charset="0"/>
              </a:rPr>
              <a:t> 1</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Dạy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biệt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buổi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ngày</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HTBT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buổi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ngày</a:t>
            </a:r>
            <a:endParaRPr lang="en-US" sz="2400" dirty="0">
              <a:latin typeface="Times New Roman" panose="02020603050405020304" pitchFamily="18" charset="0"/>
              <a:cs typeface="Times New Roman" panose="02020603050405020304" pitchFamily="18" charset="0"/>
            </a:endParaRPr>
          </a:p>
          <a:p>
            <a:pPr indent="360363" algn="just">
              <a:lnSpc>
                <a:spcPct val="120000"/>
              </a:lnSpc>
            </a:pPr>
            <a:r>
              <a:rPr lang="en-US" sz="2400" dirty="0">
                <a:latin typeface="Times New Roman" panose="02020603050405020304" pitchFamily="18" charset="0"/>
                <a:cs typeface="Times New Roman" panose="02020603050405020304" pitchFamily="18" charset="0"/>
              </a:rPr>
              <a:t>- </a:t>
            </a:r>
            <a:r>
              <a:rPr lang="en-US" sz="2400" b="1" i="1" dirty="0">
                <a:latin typeface="Times New Roman" pitchFamily="18" charset="0"/>
                <a:cs typeface="Times New Roman" pitchFamily="18" charset="0"/>
              </a:rPr>
              <a:t>HTBT </a:t>
            </a:r>
            <a:r>
              <a:rPr lang="en-US" sz="2400" b="1" i="1" dirty="0" err="1">
                <a:latin typeface="Times New Roman" pitchFamily="18" charset="0"/>
                <a:cs typeface="Times New Roman" pitchFamily="18" charset="0"/>
              </a:rPr>
              <a:t>về</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buổi</a:t>
            </a:r>
            <a:r>
              <a:rPr lang="en-US" sz="2400" b="1" i="1" dirty="0">
                <a:latin typeface="Times New Roman" pitchFamily="18" charset="0"/>
                <a:cs typeface="Times New Roman" pitchFamily="18" charset="0"/>
              </a:rPr>
              <a:t>: </a:t>
            </a:r>
            <a:r>
              <a:rPr lang="en-US" sz="2400" dirty="0">
                <a:latin typeface="Times New Roman" pitchFamily="18" charset="0"/>
                <a:cs typeface="Times New Roman" pitchFamily="18" charset="0"/>
              </a:rPr>
              <a:t>C</a:t>
            </a:r>
            <a:r>
              <a:rPr lang="vi-VN" sz="2400" dirty="0">
                <a:latin typeface="Times New Roman" pitchFamily="18" charset="0"/>
                <a:cs typeface="Times New Roman" pitchFamily="18" charset="0"/>
              </a:rPr>
              <a:t>ô giáo nên tiến hành </a:t>
            </a:r>
            <a:r>
              <a:rPr lang="vi-VN" sz="2400" b="1" i="1" dirty="0">
                <a:latin typeface="Times New Roman" pitchFamily="18" charset="0"/>
                <a:cs typeface="Times New Roman" pitchFamily="18" charset="0"/>
              </a:rPr>
              <a:t>trò chuyện </a:t>
            </a:r>
            <a:r>
              <a:rPr lang="vi-VN" sz="2400" dirty="0">
                <a:latin typeface="Times New Roman" pitchFamily="18" charset="0"/>
                <a:cs typeface="Times New Roman" pitchFamily="18" charset="0"/>
              </a:rPr>
              <a:t>với trẻ để giúp trẻ nhớ được trình tự các công việc hằng ngày: </a:t>
            </a:r>
            <a:endParaRPr lang="en-US" sz="2400" dirty="0">
              <a:latin typeface="Times New Roman" pitchFamily="18" charset="0"/>
              <a:cs typeface="Times New Roman" pitchFamily="18" charset="0"/>
            </a:endParaRPr>
          </a:p>
          <a:p>
            <a:pPr indent="360363" algn="just">
              <a:lnSpc>
                <a:spcPct val="120000"/>
              </a:lnSpc>
            </a:pP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Trẻ thường làm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vi-VN" sz="2400" dirty="0">
                <a:latin typeface="Times New Roman" pitchFamily="18" charset="0"/>
                <a:cs typeface="Times New Roman" pitchFamily="18" charset="0"/>
              </a:rPr>
              <a:t> gì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ngày</a:t>
            </a:r>
            <a:r>
              <a:rPr lang="vi-VN" sz="2400" dirty="0">
                <a:latin typeface="Times New Roman" pitchFamily="18" charset="0"/>
                <a:cs typeface="Times New Roman" pitchFamily="18" charset="0"/>
              </a:rPr>
              <a:t>?</a:t>
            </a:r>
            <a:r>
              <a:rPr lang="en-US" sz="2400" dirty="0">
                <a:latin typeface="Times New Roman" pitchFamily="18" charset="0"/>
                <a:cs typeface="Times New Roman" pitchFamily="18" charset="0"/>
              </a:rPr>
              <a:t> TL: </a:t>
            </a:r>
            <a:r>
              <a:rPr lang="en-US" sz="2400" dirty="0" err="1">
                <a:latin typeface="Times New Roman" pitchFamily="18" charset="0"/>
                <a:cs typeface="Times New Roman" pitchFamily="18" charset="0"/>
              </a:rPr>
              <a:t>Trẻ</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kê</a:t>
            </a:r>
            <a:endParaRPr lang="en-US" sz="2400" dirty="0">
              <a:latin typeface="Times New Roman" pitchFamily="18" charset="0"/>
              <a:cs typeface="Times New Roman" pitchFamily="18" charset="0"/>
            </a:endParaRPr>
          </a:p>
          <a:p>
            <a:pPr indent="360363" algn="just">
              <a:lnSpc>
                <a:spcPct val="120000"/>
              </a:lnSpc>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này</a:t>
            </a:r>
            <a:r>
              <a:rPr lang="vi-VN" sz="2400" dirty="0">
                <a:latin typeface="Times New Roman" pitchFamily="18" charset="0"/>
                <a:cs typeface="Times New Roman" pitchFamily="18" charset="0"/>
              </a:rPr>
              <a:t> vào buổi nào? </a:t>
            </a:r>
            <a:r>
              <a:rPr lang="en-US" sz="2400" dirty="0">
                <a:latin typeface="Times New Roman" pitchFamily="18" charset="0"/>
                <a:cs typeface="Times New Roman" pitchFamily="18" charset="0"/>
              </a:rPr>
              <a:t>(</a:t>
            </a:r>
            <a:r>
              <a:rPr lang="en-US" sz="2400" dirty="0" err="1">
                <a:latin typeface="Times New Roman" pitchFamily="18" charset="0"/>
                <a:cs typeface="Times New Roman" pitchFamily="18" charset="0"/>
              </a:rPr>
              <a:t>Sáng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chiều</a:t>
            </a: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tối</a:t>
            </a:r>
            <a:r>
              <a:rPr lang="en-US" sz="2400" dirty="0">
                <a:latin typeface="Times New Roman" pitchFamily="18" charset="0"/>
                <a:cs typeface="Times New Roman" pitchFamily="18" charset="0"/>
              </a:rPr>
              <a:t>)</a:t>
            </a:r>
          </a:p>
          <a:p>
            <a:pPr indent="360363" algn="just">
              <a:lnSpc>
                <a:spcPct val="120000"/>
              </a:lnSpc>
            </a:pPr>
            <a:r>
              <a:rPr lang="en-US" sz="2400"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Thực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hành</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nhận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biết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buổi</a:t>
            </a:r>
            <a:r>
              <a:rPr lang="en-US" sz="2400" b="1" dirty="0">
                <a:latin typeface="Times New Roman" pitchFamily="18" charset="0"/>
                <a:cs typeface="Times New Roman" pitchFamily="18" charset="0"/>
              </a:rPr>
              <a:t>:</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Cô có thể cho trẻ </a:t>
            </a:r>
            <a:r>
              <a:rPr lang="vi-VN" sz="2400" b="1" i="1" dirty="0">
                <a:latin typeface="Times New Roman" pitchFamily="18" charset="0"/>
                <a:cs typeface="Times New Roman" pitchFamily="18" charset="0"/>
              </a:rPr>
              <a:t>quan sát các bức tranh </a:t>
            </a:r>
            <a:r>
              <a:rPr lang="vi-VN" sz="2400" dirty="0">
                <a:latin typeface="Times New Roman" pitchFamily="18" charset="0"/>
                <a:cs typeface="Times New Roman" pitchFamily="18" charset="0"/>
              </a:rPr>
              <a:t>nhằm chính xác hoá các biểu tượng về các buổi trong ngày</a:t>
            </a:r>
            <a:r>
              <a:rPr lang="en-US" sz="2400" dirty="0">
                <a:latin typeface="Times New Roman" pitchFamily="18" charset="0"/>
                <a:cs typeface="Times New Roman" pitchFamily="18" charset="0"/>
              </a:rPr>
              <a:t>.</a:t>
            </a:r>
          </a:p>
          <a:p>
            <a:pPr marL="342900" indent="-342900" algn="just">
              <a:lnSpc>
                <a:spcPct val="120000"/>
              </a:lnSpc>
              <a:buFontTx/>
              <a:buChar char="-"/>
            </a:pPr>
            <a:r>
              <a:rPr lang="en-US" sz="2400" dirty="0" err="1">
                <a:latin typeface="Times New Roman" pitchFamily="18" charset="0"/>
                <a:cs typeface="Times New Roman" pitchFamily="18" charset="0"/>
              </a:rPr>
              <a:t>Giúp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trẻ</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nắm</a:t>
            </a:r>
            <a:r>
              <a:rPr lang="en-US" sz="2400"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trình</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tự</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quy</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luật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các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buổi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ngày</a:t>
            </a:r>
            <a:r>
              <a:rPr lang="en-US" sz="2400" dirty="0">
                <a:latin typeface="Times New Roman" pitchFamily="18" charset="0"/>
                <a:cs typeface="Times New Roman" pitchFamily="18" charset="0"/>
              </a:rPr>
              <a:t>.</a:t>
            </a:r>
          </a:p>
          <a:p>
            <a:pPr algn="just">
              <a:lnSpc>
                <a:spcPct val="120000"/>
              </a:lnSpc>
            </a:pPr>
            <a:r>
              <a:rPr lang="en-US" sz="2400" u="sng" dirty="0" err="1">
                <a:latin typeface="Times New Roman" pitchFamily="18" charset="0"/>
                <a:cs typeface="Times New Roman" pitchFamily="18" charset="0"/>
              </a:rPr>
              <a:t>Phần</a:t>
            </a:r>
            <a:r>
              <a:rPr lang="en-US" sz="2400" u="sng" dirty="0">
                <a:latin typeface="Times New Roman" pitchFamily="18" charset="0"/>
                <a:cs typeface="Times New Roman" pitchFamily="18" charset="0"/>
              </a:rPr>
              <a:t> 2</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Luyện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tập</a:t>
            </a: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củng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cố</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319298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fade">
                                      <p:cBhvr>
                                        <p:cTn id="52" dur="500"/>
                                        <p:tgtEl>
                                          <p:spTgt spid="2">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
                                            <p:txEl>
                                              <p:pRg st="10" end="10"/>
                                            </p:txEl>
                                          </p:spTgt>
                                        </p:tgtEl>
                                        <p:attrNameLst>
                                          <p:attrName>style.visibility</p:attrName>
                                        </p:attrNameLst>
                                      </p:cBhvr>
                                      <p:to>
                                        <p:strVal val="visible"/>
                                      </p:to>
                                    </p:set>
                                    <p:animEffect transition="in" filter="fade">
                                      <p:cBhvr>
                                        <p:cTn id="57" dur="500"/>
                                        <p:tgtEl>
                                          <p:spTgt spid="2">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
                                            <p:txEl>
                                              <p:pRg st="11" end="11"/>
                                            </p:txEl>
                                          </p:spTgt>
                                        </p:tgtEl>
                                        <p:attrNameLst>
                                          <p:attrName>style.visibility</p:attrName>
                                        </p:attrNameLst>
                                      </p:cBhvr>
                                      <p:to>
                                        <p:strVal val="visible"/>
                                      </p:to>
                                    </p:set>
                                    <p:animEffect transition="in" filter="fade">
                                      <p:cBhvr>
                                        <p:cTn id="62"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0"/>
            <a:ext cx="8763000" cy="6821676"/>
          </a:xfrm>
          <a:prstGeom prst="rect">
            <a:avLst/>
          </a:prstGeom>
        </p:spPr>
        <p:txBody>
          <a:bodyPr wrap="square">
            <a:spAutoFit/>
          </a:bodyPr>
          <a:lstStyle/>
          <a:p>
            <a:r>
              <a:rPr lang="en-US" sz="2400" b="1" i="1">
                <a:latin typeface="Times New Roman" pitchFamily="18" charset="0"/>
                <a:cs typeface="Times New Roman" pitchFamily="18" charset="0"/>
              </a:rPr>
              <a:t>3</a:t>
            </a:r>
            <a:r>
              <a:rPr lang="vi-VN" sz="2400" b="1" i="1">
                <a:latin typeface="Times New Roman" pitchFamily="18" charset="0"/>
                <a:cs typeface="Times New Roman" pitchFamily="18" charset="0"/>
              </a:rPr>
              <a:t>. </a:t>
            </a:r>
            <a:r>
              <a:rPr lang="vi-VN" sz="2400" b="1" i="1" dirty="0">
                <a:latin typeface="Times New Roman" pitchFamily="18" charset="0"/>
                <a:cs typeface="Times New Roman" pitchFamily="18" charset="0"/>
              </a:rPr>
              <a:t>Đối với </a:t>
            </a:r>
            <a:r>
              <a:rPr lang="vi-VN" sz="2400" b="1" i="1">
                <a:latin typeface="Times New Roman" pitchFamily="18" charset="0"/>
                <a:cs typeface="Times New Roman" pitchFamily="18" charset="0"/>
              </a:rPr>
              <a:t>trẻ </a:t>
            </a:r>
            <a:r>
              <a:rPr lang="en-US" sz="2400" b="1" i="1">
                <a:latin typeface="Times New Roman" pitchFamily="18" charset="0"/>
                <a:cs typeface="Times New Roman" pitchFamily="18" charset="0"/>
              </a:rPr>
              <a:t>5-6 </a:t>
            </a:r>
            <a:r>
              <a:rPr lang="en-US" sz="2400" b="1" i="1" dirty="0" err="1">
                <a:latin typeface="Times New Roman" pitchFamily="18" charset="0"/>
                <a:cs typeface="Times New Roman" pitchFamily="18" charset="0"/>
              </a:rPr>
              <a:t>tuổi</a:t>
            </a:r>
            <a:endParaRPr lang="en-US" sz="2400" dirty="0">
              <a:latin typeface="Times New Roman" pitchFamily="18" charset="0"/>
              <a:cs typeface="Times New Roman" pitchFamily="18" charset="0"/>
            </a:endParaRPr>
          </a:p>
          <a:p>
            <a:r>
              <a:rPr lang="vi-VN" sz="2400" dirty="0">
                <a:latin typeface="Times New Roman" pitchFamily="18" charset="0"/>
                <a:cs typeface="Times New Roman" pitchFamily="18" charset="0"/>
              </a:rPr>
              <a:t>a. </a:t>
            </a:r>
            <a:r>
              <a:rPr lang="vi-VN" sz="2400">
                <a:latin typeface="Times New Roman" pitchFamily="18" charset="0"/>
                <a:cs typeface="Times New Roman" pitchFamily="18" charset="0"/>
              </a:rPr>
              <a:t>Nội dung</a:t>
            </a:r>
            <a:endParaRPr lang="en-US" sz="2400" dirty="0">
              <a:latin typeface="Times New Roman" pitchFamily="18" charset="0"/>
              <a:cs typeface="Times New Roman" pitchFamily="18" charset="0"/>
            </a:endParaRPr>
          </a:p>
          <a:p>
            <a:r>
              <a:rPr lang="vi-VN" sz="2400">
                <a:latin typeface="Times New Roman" pitchFamily="18" charset="0"/>
                <a:cs typeface="Times New Roman" pitchFamily="18" charset="0"/>
              </a:rPr>
              <a:t>- </a:t>
            </a:r>
            <a:r>
              <a:rPr lang="vi-VN" sz="2400" dirty="0" err="1">
                <a:latin typeface="Times New Roman" pitchFamily="18" charset="0"/>
                <a:cs typeface="Times New Roman" pitchFamily="18" charset="0"/>
              </a:rPr>
              <a:t>Dạy</a:t>
            </a:r>
            <a:r>
              <a:rPr lang="vi-VN" sz="2400" dirty="0">
                <a:latin typeface="Times New Roman" pitchFamily="18" charset="0"/>
                <a:cs typeface="Times New Roman" pitchFamily="18" charset="0"/>
              </a:rPr>
              <a:t> </a:t>
            </a:r>
            <a:r>
              <a:rPr lang="vi-VN" sz="2400" dirty="0" err="1">
                <a:latin typeface="Times New Roman" pitchFamily="18" charset="0"/>
                <a:cs typeface="Times New Roman" pitchFamily="18" charset="0"/>
              </a:rPr>
              <a:t>trẻ</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biệt</a:t>
            </a:r>
            <a:r>
              <a:rPr lang="vi-VN" sz="2400" dirty="0">
                <a:latin typeface="Times New Roman" pitchFamily="18" charset="0"/>
                <a:cs typeface="Times New Roman" pitchFamily="18" charset="0"/>
              </a:rPr>
              <a:t> các ngày trong tuần.</a:t>
            </a:r>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b. PP </a:t>
            </a:r>
            <a:r>
              <a:rPr lang="en-US" sz="2400" dirty="0" err="1">
                <a:latin typeface="Times New Roman" pitchFamily="18" charset="0"/>
                <a:cs typeface="Times New Roman" pitchFamily="18" charset="0"/>
              </a:rPr>
              <a:t>hướng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dẫn</a:t>
            </a:r>
            <a:r>
              <a:rPr lang="en-US" sz="2400" dirty="0">
                <a:latin typeface="Times New Roman" pitchFamily="18" charset="0"/>
                <a:cs typeface="Times New Roman" pitchFamily="18" charset="0"/>
              </a:rPr>
              <a:t>:</a:t>
            </a:r>
          </a:p>
          <a:p>
            <a:pPr algn="just">
              <a:lnSpc>
                <a:spcPct val="110000"/>
              </a:lnSpc>
            </a:pPr>
            <a:r>
              <a:rPr lang="en-US" sz="2400" b="1" i="1">
                <a:latin typeface="Times New Roman" pitchFamily="18" charset="0"/>
                <a:cs typeface="Times New Roman" pitchFamily="18" charset="0"/>
              </a:rPr>
              <a:t>B1: Dạy trẻ các ngày trong tuần</a:t>
            </a:r>
            <a:r>
              <a:rPr lang="en-US" sz="2400">
                <a:latin typeface="Times New Roman" pitchFamily="18" charset="0"/>
                <a:cs typeface="Times New Roman" pitchFamily="18" charset="0"/>
              </a:rPr>
              <a:t>. </a:t>
            </a:r>
          </a:p>
          <a:p>
            <a:pPr algn="just">
              <a:lnSpc>
                <a:spcPct val="110000"/>
              </a:lnSpc>
            </a:pPr>
            <a:r>
              <a:rPr lang="en-US" sz="2400" i="1" u="sng">
                <a:latin typeface="Times New Roman" pitchFamily="18" charset="0"/>
                <a:cs typeface="Times New Roman" pitchFamily="18" charset="0"/>
              </a:rPr>
              <a:t>Mục đích, yêu cầu</a:t>
            </a:r>
            <a:r>
              <a:rPr lang="en-US" sz="2400">
                <a:latin typeface="Times New Roman" pitchFamily="18" charset="0"/>
                <a:cs typeface="Times New Roman" pitchFamily="18" charset="0"/>
              </a:rPr>
              <a:t>:</a:t>
            </a:r>
          </a:p>
          <a:p>
            <a:pPr algn="just">
              <a:lnSpc>
                <a:spcPct val="110000"/>
              </a:lnSpc>
            </a:pPr>
            <a:r>
              <a:rPr lang="en-US" sz="2400">
                <a:latin typeface="Times New Roman" pitchFamily="18" charset="0"/>
                <a:cs typeface="Times New Roman" pitchFamily="18" charset="0"/>
              </a:rPr>
              <a:t>- Trẻ nhận biết và phân biệt được các ngày trong tuần</a:t>
            </a:r>
          </a:p>
          <a:p>
            <a:pPr algn="just">
              <a:lnSpc>
                <a:spcPct val="110000"/>
              </a:lnSpc>
            </a:pPr>
            <a:r>
              <a:rPr lang="en-US" sz="2400">
                <a:latin typeface="Times New Roman" pitchFamily="18" charset="0"/>
                <a:cs typeface="Times New Roman" pitchFamily="18" charset="0"/>
              </a:rPr>
              <a:t>- Trẻ nắm được trình tự, quy luật các ngày trong tuần</a:t>
            </a:r>
          </a:p>
          <a:p>
            <a:pPr marL="342900" indent="-342900" algn="just">
              <a:lnSpc>
                <a:spcPct val="110000"/>
              </a:lnSpc>
              <a:buFontTx/>
              <a:buChar char="-"/>
            </a:pPr>
            <a:r>
              <a:rPr lang="en-US" sz="2400">
                <a:latin typeface="Times New Roman" pitchFamily="18" charset="0"/>
                <a:cs typeface="Times New Roman" pitchFamily="18" charset="0"/>
              </a:rPr>
              <a:t>Trẻ nhận biết được quá khứ, hiện tại và tương lai</a:t>
            </a:r>
          </a:p>
          <a:p>
            <a:pPr algn="just">
              <a:lnSpc>
                <a:spcPct val="110000"/>
              </a:lnSpc>
            </a:pPr>
            <a:r>
              <a:rPr lang="en-US" sz="2400" i="1" u="sng">
                <a:latin typeface="Times New Roman" pitchFamily="18" charset="0"/>
                <a:cs typeface="Times New Roman" pitchFamily="18" charset="0"/>
              </a:rPr>
              <a:t>Chuẩn bị</a:t>
            </a:r>
            <a:r>
              <a:rPr lang="en-US" sz="2400">
                <a:latin typeface="Times New Roman" pitchFamily="18" charset="0"/>
                <a:cs typeface="Times New Roman" pitchFamily="18" charset="0"/>
              </a:rPr>
              <a:t>: Mô hình các ngày trong tuần (VD: các tờ lịch)</a:t>
            </a:r>
          </a:p>
          <a:p>
            <a:pPr algn="just">
              <a:lnSpc>
                <a:spcPct val="110000"/>
              </a:lnSpc>
            </a:pPr>
            <a:r>
              <a:rPr lang="en-US" sz="2400">
                <a:latin typeface="Times New Roman" pitchFamily="18" charset="0"/>
                <a:cs typeface="Times New Roman" pitchFamily="18" charset="0"/>
              </a:rPr>
              <a:t>Vd: tờ lịch thứ 2 có số 2, thứ 3 số 3,…đến thứ 7 là màu xanh, riêng chủ nhật thì tô đỏ không có số</a:t>
            </a:r>
          </a:p>
          <a:p>
            <a:pPr algn="just">
              <a:lnSpc>
                <a:spcPct val="110000"/>
              </a:lnSpc>
            </a:pPr>
            <a:r>
              <a:rPr lang="en-US" sz="2400" i="1" u="sng">
                <a:latin typeface="Times New Roman" pitchFamily="18" charset="0"/>
                <a:cs typeface="Times New Roman" pitchFamily="18" charset="0"/>
              </a:rPr>
              <a:t>Hướng dẫn tiến hành</a:t>
            </a:r>
            <a:r>
              <a:rPr lang="en-US" sz="2400">
                <a:latin typeface="Times New Roman" pitchFamily="18" charset="0"/>
                <a:cs typeface="Times New Roman" pitchFamily="18" charset="0"/>
              </a:rPr>
              <a:t>: 2 phần</a:t>
            </a:r>
          </a:p>
          <a:p>
            <a:pPr algn="just">
              <a:lnSpc>
                <a:spcPct val="110000"/>
              </a:lnSpc>
            </a:pPr>
            <a:r>
              <a:rPr lang="en-US" sz="2400" u="sng">
                <a:latin typeface="Times New Roman" pitchFamily="18" charset="0"/>
                <a:cs typeface="Times New Roman" pitchFamily="18" charset="0"/>
              </a:rPr>
              <a:t>Phần 1</a:t>
            </a:r>
            <a:r>
              <a:rPr lang="en-US" sz="2400">
                <a:latin typeface="Times New Roman" pitchFamily="18" charset="0"/>
                <a:cs typeface="Times New Roman" pitchFamily="18" charset="0"/>
              </a:rPr>
              <a:t>: Dạy trẻ phân biệt các ngày trong tuần</a:t>
            </a:r>
          </a:p>
          <a:p>
            <a:pPr marL="342900" indent="-342900" algn="just">
              <a:lnSpc>
                <a:spcPct val="110000"/>
              </a:lnSpc>
              <a:buFontTx/>
              <a:buChar char="-"/>
            </a:pPr>
            <a:r>
              <a:rPr lang="en-US" sz="2400" b="1">
                <a:latin typeface="Times New Roman" pitchFamily="18" charset="0"/>
                <a:cs typeface="Times New Roman" pitchFamily="18" charset="0"/>
              </a:rPr>
              <a:t>HTBT</a:t>
            </a:r>
            <a:r>
              <a:rPr lang="en-US" sz="2400">
                <a:latin typeface="Times New Roman" pitchFamily="18" charset="0"/>
                <a:cs typeface="Times New Roman" pitchFamily="18" charset="0"/>
              </a:rPr>
              <a:t> các ngày trong tuần:  Cô sử dụng các biện pháp đọc thơ, hát, kể chuyện, ... Đàm thoại để trẻ biết tên gọi các ngày trong tuần (VD: hát “Cả tuần đều ngoan”).</a:t>
            </a:r>
          </a:p>
        </p:txBody>
      </p:sp>
    </p:spTree>
    <p:extLst>
      <p:ext uri="{BB962C8B-B14F-4D97-AF65-F5344CB8AC3E}">
        <p14:creationId xmlns:p14="http://schemas.microsoft.com/office/powerpoint/2010/main" val="1185840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fade">
                                      <p:cBhvr>
                                        <p:cTn id="52" dur="500"/>
                                        <p:tgtEl>
                                          <p:spTgt spid="2">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
                                            <p:txEl>
                                              <p:pRg st="10" end="10"/>
                                            </p:txEl>
                                          </p:spTgt>
                                        </p:tgtEl>
                                        <p:attrNameLst>
                                          <p:attrName>style.visibility</p:attrName>
                                        </p:attrNameLst>
                                      </p:cBhvr>
                                      <p:to>
                                        <p:strVal val="visible"/>
                                      </p:to>
                                    </p:set>
                                    <p:animEffect transition="in" filter="fade">
                                      <p:cBhvr>
                                        <p:cTn id="57" dur="500"/>
                                        <p:tgtEl>
                                          <p:spTgt spid="2">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
                                            <p:txEl>
                                              <p:pRg st="11" end="11"/>
                                            </p:txEl>
                                          </p:spTgt>
                                        </p:tgtEl>
                                        <p:attrNameLst>
                                          <p:attrName>style.visibility</p:attrName>
                                        </p:attrNameLst>
                                      </p:cBhvr>
                                      <p:to>
                                        <p:strVal val="visible"/>
                                      </p:to>
                                    </p:set>
                                    <p:animEffect transition="in" filter="fade">
                                      <p:cBhvr>
                                        <p:cTn id="62" dur="500"/>
                                        <p:tgtEl>
                                          <p:spTgt spid="2">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
                                            <p:txEl>
                                              <p:pRg st="12" end="12"/>
                                            </p:txEl>
                                          </p:spTgt>
                                        </p:tgtEl>
                                        <p:attrNameLst>
                                          <p:attrName>style.visibility</p:attrName>
                                        </p:attrNameLst>
                                      </p:cBhvr>
                                      <p:to>
                                        <p:strVal val="visible"/>
                                      </p:to>
                                    </p:set>
                                    <p:animEffect transition="in" filter="fade">
                                      <p:cBhvr>
                                        <p:cTn id="67" dur="500"/>
                                        <p:tgtEl>
                                          <p:spTgt spid="2">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
                                            <p:txEl>
                                              <p:pRg st="13" end="13"/>
                                            </p:txEl>
                                          </p:spTgt>
                                        </p:tgtEl>
                                        <p:attrNameLst>
                                          <p:attrName>style.visibility</p:attrName>
                                        </p:attrNameLst>
                                      </p:cBhvr>
                                      <p:to>
                                        <p:strVal val="visible"/>
                                      </p:to>
                                    </p:set>
                                    <p:animEffect transition="in" filter="fade">
                                      <p:cBhvr>
                                        <p:cTn id="72" dur="500"/>
                                        <p:tgtEl>
                                          <p:spTgt spid="2">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76200"/>
            <a:ext cx="8610600" cy="6769033"/>
          </a:xfrm>
          <a:prstGeom prst="rect">
            <a:avLst/>
          </a:prstGeom>
        </p:spPr>
        <p:txBody>
          <a:bodyPr wrap="square">
            <a:spAutoFit/>
          </a:bodyPr>
          <a:lstStyle/>
          <a:p>
            <a:pPr marL="53975" indent="228600" algn="just">
              <a:lnSpc>
                <a:spcPct val="120000"/>
              </a:lnSpc>
              <a:buFontTx/>
              <a:buChar char="-"/>
            </a:pPr>
            <a:r>
              <a:rPr lang="en-US" sz="2800">
                <a:latin typeface="Times New Roman" pitchFamily="18" charset="0"/>
                <a:cs typeface="Times New Roman" pitchFamily="18" charset="0"/>
              </a:rPr>
              <a:t>Đồng </a:t>
            </a:r>
            <a:r>
              <a:rPr lang="en-US" sz="2800" dirty="0" err="1">
                <a:latin typeface="Times New Roman" pitchFamily="18" charset="0"/>
                <a:cs typeface="Times New Roman" pitchFamily="18" charset="0"/>
              </a:rPr>
              <a:t>thời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cho</a:t>
            </a:r>
            <a:r>
              <a:rPr lang="en-US" sz="2800" dirty="0">
                <a:latin typeface="Times New Roman" pitchFamily="18" charset="0"/>
                <a:cs typeface="Times New Roman" pitchFamily="18" charset="0"/>
              </a:rPr>
              <a:t> </a:t>
            </a:r>
            <a:r>
              <a:rPr lang="en-US" sz="2800" err="1">
                <a:latin typeface="Times New Roman" pitchFamily="18" charset="0"/>
                <a:cs typeface="Times New Roman" pitchFamily="18" charset="0"/>
              </a:rPr>
              <a:t>trẻ</a:t>
            </a:r>
            <a:r>
              <a:rPr lang="en-US" sz="2800">
                <a:latin typeface="Times New Roman" pitchFamily="18" charset="0"/>
                <a:cs typeface="Times New Roman" pitchFamily="18" charset="0"/>
              </a:rPr>
              <a:t> nắm </a:t>
            </a:r>
            <a:r>
              <a:rPr lang="en-US" sz="2800" dirty="0" err="1">
                <a:latin typeface="Times New Roman" pitchFamily="18" charset="0"/>
                <a:cs typeface="Times New Roman" pitchFamily="18" charset="0"/>
              </a:rPr>
              <a:t>bắt</a:t>
            </a:r>
            <a:r>
              <a:rPr lang="en-US" sz="2800" dirty="0">
                <a:latin typeface="Times New Roman" pitchFamily="18" charset="0"/>
                <a:cs typeface="Times New Roman" pitchFamily="18" charset="0"/>
              </a:rPr>
              <a:t> </a:t>
            </a:r>
            <a:r>
              <a:rPr lang="en-US" sz="2800" b="1" i="1" err="1">
                <a:latin typeface="Times New Roman" pitchFamily="18" charset="0"/>
                <a:cs typeface="Times New Roman" pitchFamily="18" charset="0"/>
              </a:rPr>
              <a:t>trình</a:t>
            </a:r>
            <a:r>
              <a:rPr lang="en-US" sz="2800" b="1" i="1">
                <a:latin typeface="Times New Roman" pitchFamily="18" charset="0"/>
                <a:cs typeface="Times New Roman" pitchFamily="18" charset="0"/>
              </a:rPr>
              <a:t> tự, </a:t>
            </a:r>
            <a:r>
              <a:rPr lang="en-US" sz="2800" b="1" i="1" dirty="0" err="1">
                <a:latin typeface="Times New Roman" pitchFamily="18" charset="0"/>
                <a:cs typeface="Times New Roman" pitchFamily="18" charset="0"/>
              </a:rPr>
              <a:t>quy</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luật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ngày</a:t>
            </a:r>
            <a:r>
              <a:rPr lang="en-US" sz="2800" dirty="0">
                <a:latin typeface="Times New Roman" pitchFamily="18" charset="0"/>
                <a:cs typeface="Times New Roman" pitchFamily="18" charset="0"/>
              </a:rPr>
              <a:t> </a:t>
            </a:r>
            <a:r>
              <a:rPr lang="en-US" sz="2800" err="1">
                <a:latin typeface="Times New Roman" pitchFamily="18" charset="0"/>
                <a:cs typeface="Times New Roman" pitchFamily="18" charset="0"/>
              </a:rPr>
              <a:t>trong</a:t>
            </a:r>
            <a:r>
              <a:rPr lang="en-US" sz="2800">
                <a:latin typeface="Times New Roman" pitchFamily="18" charset="0"/>
                <a:cs typeface="Times New Roman" pitchFamily="18" charset="0"/>
              </a:rPr>
              <a:t> tuần: GV đặt 1 số câu hỏi cho trẻ - nên liên hệ đến việc đi học, đi chơi của trẻ trong 1 tuần - </a:t>
            </a:r>
            <a:r>
              <a:rPr lang="en-US" sz="2800" dirty="0" err="1">
                <a:latin typeface="Times New Roman" pitchFamily="18" charset="0"/>
                <a:cs typeface="Times New Roman" pitchFamily="18" charset="0"/>
              </a:rPr>
              <a:t>giúp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trẻ</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hệ</a:t>
            </a:r>
            <a:r>
              <a:rPr lang="en-US" sz="2800" dirty="0">
                <a:latin typeface="Times New Roman" pitchFamily="18" charset="0"/>
                <a:cs typeface="Times New Roman" pitchFamily="18" charset="0"/>
              </a:rPr>
              <a:t> </a:t>
            </a:r>
            <a:r>
              <a:rPr lang="en-US" sz="2800" err="1">
                <a:latin typeface="Times New Roman" pitchFamily="18" charset="0"/>
                <a:cs typeface="Times New Roman" pitchFamily="18" charset="0"/>
              </a:rPr>
              <a:t>thống</a:t>
            </a:r>
            <a:r>
              <a:rPr lang="en-US" sz="2800">
                <a:latin typeface="Times New Roman" pitchFamily="18" charset="0"/>
                <a:cs typeface="Times New Roman" pitchFamily="18" charset="0"/>
              </a:rPr>
              <a:t> một </a:t>
            </a:r>
            <a:r>
              <a:rPr lang="en-US" sz="2800" dirty="0" err="1">
                <a:latin typeface="Times New Roman" pitchFamily="18" charset="0"/>
                <a:cs typeface="Times New Roman" pitchFamily="18" charset="0"/>
              </a:rPr>
              <a:t>tuần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7 </a:t>
            </a:r>
            <a:r>
              <a:rPr lang="en-US" sz="2800" dirty="0" err="1">
                <a:latin typeface="Times New Roman" pitchFamily="18" charset="0"/>
                <a:cs typeface="Times New Roman" pitchFamily="18" charset="0"/>
              </a:rPr>
              <a:t>ngày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thứ</a:t>
            </a:r>
            <a:r>
              <a:rPr lang="en-US" sz="2800" dirty="0">
                <a:latin typeface="Times New Roman" pitchFamily="18" charset="0"/>
                <a:cs typeface="Times New Roman" pitchFamily="18" charset="0"/>
              </a:rPr>
              <a:t> 2, ..., </a:t>
            </a:r>
            <a:r>
              <a:rPr lang="en-US" sz="2800" dirty="0" err="1">
                <a:latin typeface="Times New Roman" pitchFamily="18" charset="0"/>
                <a:cs typeface="Times New Roman" pitchFamily="18" charset="0"/>
              </a:rPr>
              <a:t>chủ</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tuần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bắt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đầu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thứ</a:t>
            </a:r>
            <a:r>
              <a:rPr lang="en-US" sz="2800" dirty="0">
                <a:latin typeface="Times New Roman" pitchFamily="18" charset="0"/>
                <a:cs typeface="Times New Roman" pitchFamily="18" charset="0"/>
              </a:rPr>
              <a:t> 2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thúc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err="1">
                <a:latin typeface="Times New Roman" pitchFamily="18" charset="0"/>
                <a:cs typeface="Times New Roman" pitchFamily="18" charset="0"/>
              </a:rPr>
              <a:t>chủ</a:t>
            </a:r>
            <a:r>
              <a:rPr lang="en-US" sz="2800">
                <a:latin typeface="Times New Roman" pitchFamily="18" charset="0"/>
                <a:cs typeface="Times New Roman" pitchFamily="18" charset="0"/>
              </a:rPr>
              <a:t> nhật, sang tuần mới cũng lặp lại như vậy.</a:t>
            </a:r>
          </a:p>
          <a:p>
            <a:pPr marL="53975" algn="just">
              <a:lnSpc>
                <a:spcPct val="120000"/>
              </a:lnSpc>
            </a:pPr>
            <a:r>
              <a:rPr lang="en-US" sz="2800">
                <a:latin typeface="Times New Roman" pitchFamily="18" charset="0"/>
                <a:cs typeface="Times New Roman" pitchFamily="18" charset="0"/>
              </a:rPr>
              <a:t>- </a:t>
            </a:r>
            <a:r>
              <a:rPr lang="en-US" sz="2800" dirty="0" err="1">
                <a:latin typeface="Times New Roman" pitchFamily="18" charset="0"/>
                <a:cs typeface="Times New Roman" pitchFamily="18" charset="0"/>
              </a:rPr>
              <a:t>Giúp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trẻ</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nắm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bắt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mối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giữa</a:t>
            </a:r>
            <a:r>
              <a:rPr lang="en-US" sz="2800"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quá</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khứ</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hiện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tại</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và</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tương</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lai</a:t>
            </a:r>
            <a:r>
              <a:rPr lang="en-US"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Hôm</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nay</a:t>
            </a:r>
            <a:r>
              <a:rPr lang="fr-FR" sz="2800" dirty="0">
                <a:latin typeface="Times New Roman" pitchFamily="18" charset="0"/>
                <a:cs typeface="Times New Roman" pitchFamily="18" charset="0"/>
              </a:rPr>
              <a:t> là </a:t>
            </a:r>
            <a:r>
              <a:rPr lang="fr-FR" sz="2800" dirty="0" err="1">
                <a:latin typeface="Times New Roman" pitchFamily="18" charset="0"/>
                <a:cs typeface="Times New Roman" pitchFamily="18" charset="0"/>
              </a:rPr>
              <a:t>thứ</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mấy</a:t>
            </a:r>
            <a:r>
              <a:rPr lang="fr-FR"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Hôm</a:t>
            </a:r>
            <a:r>
              <a:rPr lang="en-US" sz="2800" dirty="0">
                <a:latin typeface="Times New Roman" pitchFamily="18" charset="0"/>
                <a:cs typeface="Times New Roman" pitchFamily="18" charset="0"/>
              </a:rPr>
              <a:t> qua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thứ</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mấy</a:t>
            </a:r>
            <a:r>
              <a:rPr lang="en-US" sz="2800" dirty="0">
                <a:latin typeface="Times New Roman" pitchFamily="18" charset="0"/>
                <a:cs typeface="Times New Roman" pitchFamily="18" charset="0"/>
              </a:rPr>
              <a:t>?</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Ngày</a:t>
            </a:r>
            <a:r>
              <a:rPr lang="fr-FR" sz="2800" dirty="0">
                <a:latin typeface="Times New Roman" pitchFamily="18" charset="0"/>
                <a:cs typeface="Times New Roman" pitchFamily="18" charset="0"/>
              </a:rPr>
              <a:t> mai là </a:t>
            </a:r>
            <a:r>
              <a:rPr lang="fr-FR" sz="2800" dirty="0" err="1">
                <a:latin typeface="Times New Roman" pitchFamily="18" charset="0"/>
                <a:cs typeface="Times New Roman" pitchFamily="18" charset="0"/>
              </a:rPr>
              <a:t>thứ</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mấy</a:t>
            </a:r>
            <a:r>
              <a:rPr lang="fr-FR" sz="2800" dirty="0">
                <a:latin typeface="Times New Roman" pitchFamily="18" charset="0"/>
                <a:cs typeface="Times New Roman" pitchFamily="18" charset="0"/>
              </a:rPr>
              <a:t>?</a:t>
            </a:r>
            <a:endParaRPr lang="en-US" sz="2800" dirty="0">
              <a:latin typeface="Times New Roman" pitchFamily="18" charset="0"/>
              <a:cs typeface="Times New Roman" pitchFamily="18" charset="0"/>
            </a:endParaRPr>
          </a:p>
          <a:p>
            <a:pPr algn="just">
              <a:lnSpc>
                <a:spcPct val="120000"/>
              </a:lnSpc>
            </a:pPr>
            <a:r>
              <a:rPr lang="fr-FR" sz="2800" u="sng" dirty="0" err="1">
                <a:latin typeface="Times New Roman" pitchFamily="18" charset="0"/>
                <a:cs typeface="Times New Roman" pitchFamily="18" charset="0"/>
              </a:rPr>
              <a:t>Phần</a:t>
            </a:r>
            <a:r>
              <a:rPr lang="fr-FR" sz="2800" u="sng" dirty="0">
                <a:latin typeface="Times New Roman" pitchFamily="18" charset="0"/>
                <a:cs typeface="Times New Roman" pitchFamily="18" charset="0"/>
              </a:rPr>
              <a:t> 2 </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Luyện</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tập</a:t>
            </a:r>
            <a:r>
              <a:rPr lang="fr-FR" sz="2800" dirty="0">
                <a:latin typeface="Times New Roman" pitchFamily="18" charset="0"/>
                <a:cs typeface="Times New Roman" pitchFamily="18" charset="0"/>
              </a:rPr>
              <a:t> – </a:t>
            </a:r>
            <a:r>
              <a:rPr lang="fr-FR" sz="2800" dirty="0" err="1">
                <a:latin typeface="Times New Roman" pitchFamily="18" charset="0"/>
                <a:cs typeface="Times New Roman" pitchFamily="18" charset="0"/>
              </a:rPr>
              <a:t>củng</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cố</a:t>
            </a:r>
            <a:endParaRPr lang="en-US" sz="2800" dirty="0">
              <a:latin typeface="Times New Roman" pitchFamily="18" charset="0"/>
              <a:cs typeface="Times New Roman" pitchFamily="18" charset="0"/>
            </a:endParaRPr>
          </a:p>
          <a:p>
            <a:pPr algn="just">
              <a:lnSpc>
                <a:spcPct val="120000"/>
              </a:lnSpc>
            </a:pPr>
            <a:r>
              <a:rPr lang="fr-FR" sz="2800" dirty="0">
                <a:latin typeface="Times New Roman" pitchFamily="18" charset="0"/>
                <a:cs typeface="Times New Roman" pitchFamily="18" charset="0"/>
              </a:rPr>
              <a:t>(</a:t>
            </a:r>
            <a:r>
              <a:rPr lang="fr-FR" sz="2800" dirty="0" err="1">
                <a:latin typeface="Times New Roman" pitchFamily="18" charset="0"/>
                <a:cs typeface="Times New Roman" pitchFamily="18" charset="0"/>
              </a:rPr>
              <a:t>Các</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ngày</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trong</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tuần</a:t>
            </a:r>
            <a:r>
              <a:rPr lang="fr-FR" sz="2800" dirty="0">
                <a:latin typeface="Times New Roman" pitchFamily="18" charset="0"/>
                <a:cs typeface="Times New Roman" pitchFamily="18" charset="0"/>
              </a:rPr>
              <a:t>)</a:t>
            </a:r>
            <a:endParaRPr lang="en-US" sz="2800" dirty="0">
              <a:latin typeface="Times New Roman" pitchFamily="18" charset="0"/>
              <a:cs typeface="Times New Roman" pitchFamily="18" charset="0"/>
            </a:endParaRPr>
          </a:p>
          <a:p>
            <a:pPr algn="just">
              <a:lnSpc>
                <a:spcPct val="120000"/>
              </a:lnSpc>
            </a:pPr>
            <a:r>
              <a:rPr lang="fr-FR" sz="2800" dirty="0">
                <a:latin typeface="Times New Roman" pitchFamily="18" charset="0"/>
                <a:cs typeface="Times New Roman" pitchFamily="18" charset="0"/>
              </a:rPr>
              <a:t>TC1: </a:t>
            </a:r>
            <a:r>
              <a:rPr lang="fr-FR" sz="2800" dirty="0" err="1">
                <a:latin typeface="Times New Roman" pitchFamily="18" charset="0"/>
                <a:cs typeface="Times New Roman" pitchFamily="18" charset="0"/>
              </a:rPr>
              <a:t>Hãy</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kể</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ngày</a:t>
            </a:r>
            <a:r>
              <a:rPr lang="fr-FR" sz="2800" dirty="0">
                <a:latin typeface="Times New Roman" pitchFamily="18" charset="0"/>
                <a:cs typeface="Times New Roman" pitchFamily="18" charset="0"/>
              </a:rPr>
              <a:t> </a:t>
            </a:r>
            <a:r>
              <a:rPr lang="fr-FR" sz="2800" err="1">
                <a:latin typeface="Times New Roman" pitchFamily="18" charset="0"/>
                <a:cs typeface="Times New Roman" pitchFamily="18" charset="0"/>
              </a:rPr>
              <a:t>tiếp</a:t>
            </a:r>
            <a:r>
              <a:rPr lang="fr-FR" sz="2800">
                <a:latin typeface="Times New Roman" pitchFamily="18" charset="0"/>
                <a:cs typeface="Times New Roman" pitchFamily="18" charset="0"/>
              </a:rPr>
              <a:t> theo/ ngày trước đó</a:t>
            </a:r>
            <a:endParaRPr lang="en-US" sz="2800" dirty="0">
              <a:latin typeface="Times New Roman" pitchFamily="18" charset="0"/>
              <a:cs typeface="Times New Roman" pitchFamily="18" charset="0"/>
            </a:endParaRPr>
          </a:p>
          <a:p>
            <a:pPr algn="just">
              <a:lnSpc>
                <a:spcPct val="120000"/>
              </a:lnSpc>
            </a:pPr>
            <a:r>
              <a:rPr lang="fr-FR" sz="2800" dirty="0">
                <a:latin typeface="Times New Roman" pitchFamily="18" charset="0"/>
                <a:cs typeface="Times New Roman" pitchFamily="18" charset="0"/>
              </a:rPr>
              <a:t>TC2 : </a:t>
            </a:r>
            <a:r>
              <a:rPr lang="fr-FR" sz="2800" dirty="0" err="1">
                <a:latin typeface="Times New Roman" pitchFamily="18" charset="0"/>
                <a:cs typeface="Times New Roman" pitchFamily="18" charset="0"/>
              </a:rPr>
              <a:t>Ngày</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nào</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biến</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mất</a:t>
            </a:r>
            <a:r>
              <a:rPr lang="fr-FR" sz="2800" dirty="0">
                <a:latin typeface="Times New Roman" pitchFamily="18" charset="0"/>
                <a:cs typeface="Times New Roman" pitchFamily="18" charset="0"/>
              </a:rPr>
              <a:t> ?</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954960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76200"/>
            <a:ext cx="8763000" cy="6772303"/>
          </a:xfrm>
          <a:prstGeom prst="rect">
            <a:avLst/>
          </a:prstGeom>
        </p:spPr>
        <p:txBody>
          <a:bodyPr wrap="square">
            <a:spAutoFit/>
          </a:bodyPr>
          <a:lstStyle/>
          <a:p>
            <a:pPr algn="just">
              <a:lnSpc>
                <a:spcPct val="120000"/>
              </a:lnSpc>
            </a:pPr>
            <a:r>
              <a:rPr lang="en-US" sz="2600" b="1" i="1" dirty="0">
                <a:latin typeface="Times New Roman" pitchFamily="18" charset="0"/>
                <a:cs typeface="Times New Roman" pitchFamily="18" charset="0"/>
              </a:rPr>
              <a:t>3. </a:t>
            </a:r>
            <a:r>
              <a:rPr lang="en-US" sz="2600" b="1" i="1" dirty="0" err="1">
                <a:latin typeface="Times New Roman" pitchFamily="18" charset="0"/>
                <a:cs typeface="Times New Roman" pitchFamily="18" charset="0"/>
              </a:rPr>
              <a:t>Đối</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với</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trẻ</a:t>
            </a:r>
            <a:r>
              <a:rPr lang="en-US" sz="2600" b="1" i="1" dirty="0">
                <a:latin typeface="Times New Roman" pitchFamily="18" charset="0"/>
                <a:cs typeface="Times New Roman" pitchFamily="18" charset="0"/>
              </a:rPr>
              <a:t> 5-6 </a:t>
            </a:r>
            <a:r>
              <a:rPr lang="en-US" sz="2600" b="1" i="1" dirty="0" err="1">
                <a:latin typeface="Times New Roman" pitchFamily="18" charset="0"/>
                <a:cs typeface="Times New Roman" pitchFamily="18" charset="0"/>
              </a:rPr>
              <a:t>tuổi</a:t>
            </a:r>
            <a:endParaRPr lang="en-US" sz="2600" dirty="0">
              <a:latin typeface="Times New Roman" pitchFamily="18" charset="0"/>
              <a:cs typeface="Times New Roman" pitchFamily="18" charset="0"/>
            </a:endParaRPr>
          </a:p>
          <a:p>
            <a:pPr algn="just">
              <a:lnSpc>
                <a:spcPct val="120000"/>
              </a:lnSpc>
            </a:pPr>
            <a:r>
              <a:rPr lang="en-US" sz="2600">
                <a:latin typeface="Times New Roman" pitchFamily="18" charset="0"/>
                <a:cs typeface="Times New Roman" pitchFamily="18" charset="0"/>
              </a:rPr>
              <a:t>a. Nội dung</a:t>
            </a:r>
            <a:endParaRPr lang="en-US" sz="2600" i="1">
              <a:latin typeface="Times New Roman" pitchFamily="18" charset="0"/>
              <a:cs typeface="Times New Roman" pitchFamily="18" charset="0"/>
            </a:endParaRPr>
          </a:p>
          <a:p>
            <a:pPr algn="just">
              <a:lnSpc>
                <a:spcPct val="120000"/>
              </a:lnSpc>
            </a:pPr>
            <a:r>
              <a:rPr lang="en-US" sz="2600">
                <a:latin typeface="Times New Roman" pitchFamily="18" charset="0"/>
                <a:cs typeface="Times New Roman" pitchFamily="18" charset="0"/>
              </a:rPr>
              <a:t>- Dạy </a:t>
            </a:r>
            <a:r>
              <a:rPr lang="en-US" sz="2600" dirty="0" err="1">
                <a:latin typeface="Times New Roman" pitchFamily="18" charset="0"/>
                <a:cs typeface="Times New Roman" pitchFamily="18" charset="0"/>
              </a:rPr>
              <a:t>trẻ</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cách</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xem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đồng</a:t>
            </a:r>
            <a:r>
              <a:rPr lang="en-US" sz="2600" dirty="0">
                <a:latin typeface="Times New Roman" pitchFamily="18" charset="0"/>
                <a:cs typeface="Times New Roman" pitchFamily="18" charset="0"/>
              </a:rPr>
              <a:t> </a:t>
            </a:r>
            <a:r>
              <a:rPr lang="en-US" sz="2600" err="1">
                <a:latin typeface="Times New Roman" pitchFamily="18" charset="0"/>
                <a:cs typeface="Times New Roman" pitchFamily="18" charset="0"/>
              </a:rPr>
              <a:t>hồ</a:t>
            </a:r>
            <a:r>
              <a:rPr lang="en-US" sz="2600">
                <a:latin typeface="Times New Roman" pitchFamily="18" charset="0"/>
                <a:cs typeface="Times New Roman" pitchFamily="18" charset="0"/>
              </a:rPr>
              <a:t>.</a:t>
            </a:r>
          </a:p>
          <a:p>
            <a:pPr algn="just">
              <a:lnSpc>
                <a:spcPct val="120000"/>
              </a:lnSpc>
            </a:pPr>
            <a:r>
              <a:rPr lang="en-US" sz="2600">
                <a:latin typeface="Times New Roman" pitchFamily="18" charset="0"/>
                <a:cs typeface="Times New Roman" pitchFamily="18" charset="0"/>
              </a:rPr>
              <a:t>b</a:t>
            </a:r>
            <a:r>
              <a:rPr lang="en-US" sz="2600" dirty="0">
                <a:latin typeface="Times New Roman" pitchFamily="18" charset="0"/>
                <a:cs typeface="Times New Roman" pitchFamily="18" charset="0"/>
              </a:rPr>
              <a:t>. PP </a:t>
            </a:r>
            <a:r>
              <a:rPr lang="en-US" sz="2600" dirty="0" err="1">
                <a:latin typeface="Times New Roman" pitchFamily="18" charset="0"/>
                <a:cs typeface="Times New Roman" pitchFamily="18" charset="0"/>
              </a:rPr>
              <a:t>hướng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dẫn</a:t>
            </a:r>
            <a:r>
              <a:rPr lang="en-US" sz="2600" dirty="0">
                <a:latin typeface="Times New Roman" pitchFamily="18" charset="0"/>
                <a:cs typeface="Times New Roman" pitchFamily="18" charset="0"/>
              </a:rPr>
              <a:t>:</a:t>
            </a:r>
          </a:p>
          <a:p>
            <a:pPr algn="just">
              <a:lnSpc>
                <a:spcPct val="120000"/>
              </a:lnSpc>
            </a:pPr>
            <a:r>
              <a:rPr lang="en-US" sz="2600" b="1" i="1">
                <a:latin typeface="Times New Roman" pitchFamily="18" charset="0"/>
                <a:cs typeface="Times New Roman" pitchFamily="18" charset="0"/>
              </a:rPr>
              <a:t>B1: Dạy trẻ cách xem đồng hồ</a:t>
            </a:r>
            <a:r>
              <a:rPr lang="en-US" sz="2600" i="1">
                <a:latin typeface="Times New Roman" pitchFamily="18" charset="0"/>
                <a:cs typeface="Times New Roman" pitchFamily="18" charset="0"/>
              </a:rPr>
              <a:t>.</a:t>
            </a:r>
            <a:endParaRPr lang="en-US" sz="2600">
              <a:latin typeface="Times New Roman" pitchFamily="18" charset="0"/>
              <a:cs typeface="Times New Roman" pitchFamily="18" charset="0"/>
            </a:endParaRPr>
          </a:p>
          <a:p>
            <a:pPr algn="just">
              <a:lnSpc>
                <a:spcPct val="120000"/>
              </a:lnSpc>
            </a:pPr>
            <a:r>
              <a:rPr lang="en-US" sz="2600" i="1" u="sng">
                <a:latin typeface="Times New Roman" pitchFamily="18" charset="0"/>
                <a:cs typeface="Times New Roman" pitchFamily="18" charset="0"/>
              </a:rPr>
              <a:t>Mục đích</a:t>
            </a:r>
            <a:r>
              <a:rPr lang="en-US" sz="2600">
                <a:latin typeface="Times New Roman" pitchFamily="18" charset="0"/>
                <a:cs typeface="Times New Roman" pitchFamily="18" charset="0"/>
              </a:rPr>
              <a:t>:</a:t>
            </a:r>
          </a:p>
          <a:p>
            <a:pPr algn="just">
              <a:lnSpc>
                <a:spcPct val="120000"/>
              </a:lnSpc>
            </a:pPr>
            <a:r>
              <a:rPr lang="en-US" sz="2600">
                <a:latin typeface="Times New Roman" pitchFamily="18" charset="0"/>
                <a:cs typeface="Times New Roman" pitchFamily="18" charset="0"/>
              </a:rPr>
              <a:t>- Trẻ biết chức năng của kim ngắn, kim dài và các con số</a:t>
            </a:r>
          </a:p>
          <a:p>
            <a:pPr algn="just">
              <a:lnSpc>
                <a:spcPct val="120000"/>
              </a:lnSpc>
            </a:pPr>
            <a:r>
              <a:rPr lang="en-US" sz="2600">
                <a:latin typeface="Times New Roman" pitchFamily="18" charset="0"/>
                <a:cs typeface="Times New Roman" pitchFamily="18" charset="0"/>
              </a:rPr>
              <a:t>- Trẻ biết cách xem giờ</a:t>
            </a:r>
          </a:p>
          <a:p>
            <a:pPr algn="just">
              <a:lnSpc>
                <a:spcPct val="120000"/>
              </a:lnSpc>
            </a:pPr>
            <a:r>
              <a:rPr lang="en-US" sz="2600" i="1" u="sng">
                <a:latin typeface="Times New Roman" pitchFamily="18" charset="0"/>
                <a:cs typeface="Times New Roman" pitchFamily="18" charset="0"/>
              </a:rPr>
              <a:t>Chuẩn bị</a:t>
            </a:r>
            <a:r>
              <a:rPr lang="en-US" sz="2600">
                <a:latin typeface="Times New Roman" pitchFamily="18" charset="0"/>
                <a:cs typeface="Times New Roman" pitchFamily="18" charset="0"/>
              </a:rPr>
              <a:t>: Đồng hồ (thật hoặc mô hình, không có kim giây)</a:t>
            </a:r>
          </a:p>
          <a:p>
            <a:pPr algn="just">
              <a:lnSpc>
                <a:spcPct val="120000"/>
              </a:lnSpc>
            </a:pPr>
            <a:r>
              <a:rPr lang="en-US" sz="2600" i="1" u="sng">
                <a:latin typeface="Times New Roman" pitchFamily="18" charset="0"/>
                <a:cs typeface="Times New Roman" pitchFamily="18" charset="0"/>
              </a:rPr>
              <a:t>Hướng dẫn</a:t>
            </a:r>
            <a:r>
              <a:rPr lang="en-US" sz="2600">
                <a:latin typeface="Times New Roman" pitchFamily="18" charset="0"/>
                <a:cs typeface="Times New Roman" pitchFamily="18" charset="0"/>
              </a:rPr>
              <a:t>: 2 phần</a:t>
            </a:r>
          </a:p>
          <a:p>
            <a:pPr algn="just">
              <a:lnSpc>
                <a:spcPct val="120000"/>
              </a:lnSpc>
            </a:pPr>
            <a:r>
              <a:rPr lang="en-US" sz="2600" u="sng">
                <a:latin typeface="Times New Roman" pitchFamily="18" charset="0"/>
                <a:cs typeface="Times New Roman" pitchFamily="18" charset="0"/>
              </a:rPr>
              <a:t>Phần 1</a:t>
            </a:r>
            <a:r>
              <a:rPr lang="en-US" sz="2600">
                <a:latin typeface="Times New Roman" pitchFamily="18" charset="0"/>
                <a:cs typeface="Times New Roman" pitchFamily="18" charset="0"/>
              </a:rPr>
              <a:t>: Dạy trẻ cách xem đồng hồ</a:t>
            </a:r>
          </a:p>
          <a:p>
            <a:pPr algn="just">
              <a:lnSpc>
                <a:spcPct val="120000"/>
              </a:lnSpc>
            </a:pPr>
            <a:r>
              <a:rPr lang="en-US" sz="2600">
                <a:latin typeface="Times New Roman" pitchFamily="18" charset="0"/>
                <a:cs typeface="Times New Roman" pitchFamily="18" charset="0"/>
              </a:rPr>
              <a:t>- Cô giúp trẻ nhận biết </a:t>
            </a:r>
            <a:r>
              <a:rPr lang="en-US" sz="2600" b="1" i="1">
                <a:latin typeface="Times New Roman" pitchFamily="18" charset="0"/>
                <a:cs typeface="Times New Roman" pitchFamily="18" charset="0"/>
              </a:rPr>
              <a:t>các chữ số, kim ngắn, kim dài </a:t>
            </a:r>
            <a:r>
              <a:rPr lang="en-US" sz="2600">
                <a:latin typeface="Times New Roman" pitchFamily="18" charset="0"/>
                <a:cs typeface="Times New Roman" pitchFamily="18" charset="0"/>
              </a:rPr>
              <a:t>bằng cách cô sử dụng hoặc sáng tác các bài hát hoặc thơ, truyện, câu đố nói về chiếc đồng hồ (VD: bài thơ “đồng hồ quả lắc”).</a:t>
            </a:r>
          </a:p>
        </p:txBody>
      </p:sp>
    </p:spTree>
    <p:extLst>
      <p:ext uri="{BB962C8B-B14F-4D97-AF65-F5344CB8AC3E}">
        <p14:creationId xmlns:p14="http://schemas.microsoft.com/office/powerpoint/2010/main" val="127916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fade">
                                      <p:cBhvr>
                                        <p:cTn id="52" dur="500"/>
                                        <p:tgtEl>
                                          <p:spTgt spid="2">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
                                            <p:txEl>
                                              <p:pRg st="10" end="10"/>
                                            </p:txEl>
                                          </p:spTgt>
                                        </p:tgtEl>
                                        <p:attrNameLst>
                                          <p:attrName>style.visibility</p:attrName>
                                        </p:attrNameLst>
                                      </p:cBhvr>
                                      <p:to>
                                        <p:strVal val="visible"/>
                                      </p:to>
                                    </p:set>
                                    <p:animEffect transition="in" filter="fade">
                                      <p:cBhvr>
                                        <p:cTn id="57" dur="500"/>
                                        <p:tgtEl>
                                          <p:spTgt spid="2">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
                                            <p:txEl>
                                              <p:pRg st="11" end="11"/>
                                            </p:txEl>
                                          </p:spTgt>
                                        </p:tgtEl>
                                        <p:attrNameLst>
                                          <p:attrName>style.visibility</p:attrName>
                                        </p:attrNameLst>
                                      </p:cBhvr>
                                      <p:to>
                                        <p:strVal val="visible"/>
                                      </p:to>
                                    </p:set>
                                    <p:animEffect transition="in" filter="fade">
                                      <p:cBhvr>
                                        <p:cTn id="62"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81000"/>
            <a:ext cx="8686800" cy="6254020"/>
          </a:xfrm>
          <a:prstGeom prst="rect">
            <a:avLst/>
          </a:prstGeom>
        </p:spPr>
        <p:txBody>
          <a:bodyPr wrap="square">
            <a:spAutoFit/>
          </a:bodyPr>
          <a:lstStyle/>
          <a:p>
            <a:pPr algn="just">
              <a:lnSpc>
                <a:spcPct val="130000"/>
              </a:lnSpc>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Mỗi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xem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đồng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hồ</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giờ</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đúng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giờ</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rưỡi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giờ</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giờ</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kém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thực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theo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tự</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sau</a:t>
            </a:r>
            <a:r>
              <a:rPr lang="en-US" sz="2800" dirty="0">
                <a:latin typeface="Times New Roman" pitchFamily="18" charset="0"/>
                <a:cs typeface="Times New Roman" pitchFamily="18" charset="0"/>
              </a:rPr>
              <a:t>:</a:t>
            </a:r>
          </a:p>
          <a:p>
            <a:pPr algn="just">
              <a:lnSpc>
                <a:spcPct val="130000"/>
              </a:lnSpc>
            </a:pPr>
            <a:r>
              <a:rPr lang="en-US" sz="2800" b="1" i="1">
                <a:latin typeface="Times New Roman" pitchFamily="18" charset="0"/>
                <a:cs typeface="Times New Roman" pitchFamily="18" charset="0"/>
              </a:rPr>
              <a:t>HTBT </a:t>
            </a:r>
            <a:r>
              <a:rPr lang="en-US" sz="2800" b="1" i="1" dirty="0" err="1">
                <a:latin typeface="Times New Roman" pitchFamily="18" charset="0"/>
                <a:cs typeface="Times New Roman" pitchFamily="18" charset="0"/>
              </a:rPr>
              <a:t>cách</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xem</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giờ</a:t>
            </a:r>
            <a:r>
              <a:rPr lang="en-US" sz="2800" dirty="0">
                <a:latin typeface="Times New Roman" pitchFamily="18" charset="0"/>
                <a:cs typeface="Times New Roman" pitchFamily="18" charset="0"/>
              </a:rPr>
              <a:t>: </a:t>
            </a:r>
          </a:p>
          <a:p>
            <a:pPr algn="just">
              <a:lnSpc>
                <a:spcPct val="130000"/>
              </a:lnSpc>
            </a:pP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Giờ</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đúng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kim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dài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chỉ</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a:t>
            </a:r>
            <a:r>
              <a:rPr lang="en-US" sz="2800" dirty="0">
                <a:latin typeface="Times New Roman" pitchFamily="18" charset="0"/>
                <a:cs typeface="Times New Roman" pitchFamily="18" charset="0"/>
              </a:rPr>
              <a:t> 12, </a:t>
            </a:r>
            <a:r>
              <a:rPr lang="en-US" sz="2800" dirty="0" err="1">
                <a:latin typeface="Times New Roman" pitchFamily="18" charset="0"/>
                <a:cs typeface="Times New Roman" pitchFamily="18" charset="0"/>
              </a:rPr>
              <a:t>kim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ngắn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chỉ</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giờ</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đúng</a:t>
            </a:r>
            <a:r>
              <a:rPr lang="en-US" sz="2800" dirty="0">
                <a:latin typeface="Times New Roman" pitchFamily="18" charset="0"/>
                <a:cs typeface="Times New Roman" pitchFamily="18" charset="0"/>
              </a:rPr>
              <a:t>.</a:t>
            </a:r>
          </a:p>
          <a:p>
            <a:pPr algn="just">
              <a:lnSpc>
                <a:spcPct val="130000"/>
              </a:lnSpc>
            </a:pPr>
            <a:r>
              <a:rPr lang="en-US" sz="2800">
                <a:latin typeface="Times New Roman" pitchFamily="18" charset="0"/>
                <a:cs typeface="Times New Roman" pitchFamily="18" charset="0"/>
              </a:rPr>
              <a:t>- Sau </a:t>
            </a:r>
            <a:r>
              <a:rPr lang="en-US" sz="2800" dirty="0" err="1">
                <a:latin typeface="Times New Roman" pitchFamily="18" charset="0"/>
                <a:cs typeface="Times New Roman" pitchFamily="18" charset="0"/>
              </a:rPr>
              <a:t>khi</a:t>
            </a:r>
            <a:r>
              <a:rPr lang="en-US" sz="2800" dirty="0">
                <a:latin typeface="Times New Roman" pitchFamily="18" charset="0"/>
                <a:cs typeface="Times New Roman" pitchFamily="18" charset="0"/>
              </a:rPr>
              <a:t> HTBT </a:t>
            </a:r>
            <a:r>
              <a:rPr lang="en-US" sz="2800" dirty="0" err="1">
                <a:latin typeface="Times New Roman" pitchFamily="18" charset="0"/>
                <a:cs typeface="Times New Roman" pitchFamily="18" charset="0"/>
              </a:rPr>
              <a:t>cách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xem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giờ</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cô</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lấy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a:t>
            </a:r>
            <a:r>
              <a:rPr lang="en-US" sz="2800"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ví</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dụ</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đồng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hồ</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cô</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y/c </a:t>
            </a:r>
            <a:r>
              <a:rPr lang="en-US" sz="2800" dirty="0" err="1">
                <a:latin typeface="Times New Roman" pitchFamily="18" charset="0"/>
                <a:cs typeface="Times New Roman" pitchFamily="18" charset="0"/>
              </a:rPr>
              <a:t>trẻ</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giờ</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đồng</a:t>
            </a:r>
            <a:r>
              <a:rPr lang="en-US" sz="2800" dirty="0">
                <a:latin typeface="Times New Roman" pitchFamily="18" charset="0"/>
                <a:cs typeface="Times New Roman" pitchFamily="18" charset="0"/>
              </a:rPr>
              <a:t> </a:t>
            </a:r>
            <a:r>
              <a:rPr lang="en-US" sz="2800" err="1">
                <a:latin typeface="Times New Roman" pitchFamily="18" charset="0"/>
                <a:cs typeface="Times New Roman" pitchFamily="18" charset="0"/>
              </a:rPr>
              <a:t>hồ</a:t>
            </a:r>
            <a:r>
              <a:rPr lang="en-US" sz="2800">
                <a:latin typeface="Times New Roman" pitchFamily="18" charset="0"/>
                <a:cs typeface="Times New Roman" pitchFamily="18" charset="0"/>
              </a:rPr>
              <a:t> cô</a:t>
            </a:r>
          </a:p>
          <a:p>
            <a:pPr algn="just">
              <a:lnSpc>
                <a:spcPct val="130000"/>
              </a:lnSpc>
            </a:pPr>
            <a:r>
              <a:rPr lang="en-US" sz="2800">
                <a:latin typeface="Times New Roman" pitchFamily="18" charset="0"/>
                <a:cs typeface="Times New Roman" pitchFamily="18" charset="0"/>
              </a:rPr>
              <a:t>Hỏi: “Đồng hồ cô đang chỉ mấy giờ?”   TL: …giờ đúng</a:t>
            </a:r>
            <a:endParaRPr lang="en-US" sz="2800" dirty="0">
              <a:latin typeface="Times New Roman" pitchFamily="18" charset="0"/>
              <a:cs typeface="Times New Roman" pitchFamily="18" charset="0"/>
            </a:endParaRPr>
          </a:p>
          <a:p>
            <a:pPr algn="just">
              <a:lnSpc>
                <a:spcPct val="130000"/>
              </a:lnSpc>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Tiếp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theo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cô</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trẻ</a:t>
            </a:r>
            <a:r>
              <a:rPr lang="en-US" sz="2800" dirty="0">
                <a:latin typeface="Times New Roman" pitchFamily="18" charset="0"/>
                <a:cs typeface="Times New Roman" pitchFamily="18" charset="0"/>
              </a:rPr>
              <a:t> </a:t>
            </a:r>
            <a:r>
              <a:rPr lang="en-US" sz="2800" b="1" i="1" err="1">
                <a:latin typeface="Times New Roman" pitchFamily="18" charset="0"/>
                <a:cs typeface="Times New Roman" pitchFamily="18" charset="0"/>
              </a:rPr>
              <a:t>chỉnh</a:t>
            </a:r>
            <a:r>
              <a:rPr lang="en-US" sz="2800" b="1" i="1">
                <a:latin typeface="Times New Roman" pitchFamily="18" charset="0"/>
                <a:cs typeface="Times New Roman" pitchFamily="18" charset="0"/>
              </a:rPr>
              <a:t> giờ đúng </a:t>
            </a:r>
            <a:r>
              <a:rPr lang="en-US" sz="2800" b="1" i="1" dirty="0" err="1">
                <a:latin typeface="Times New Roman" pitchFamily="18" charset="0"/>
                <a:cs typeface="Times New Roman" pitchFamily="18" charset="0"/>
              </a:rPr>
              <a:t>theo</a:t>
            </a:r>
            <a:r>
              <a:rPr lang="en-US" sz="2800" b="1" i="1" dirty="0">
                <a:latin typeface="Times New Roman" pitchFamily="18" charset="0"/>
                <a:cs typeface="Times New Roman" pitchFamily="18" charset="0"/>
              </a:rPr>
              <a:t> </a:t>
            </a:r>
            <a:r>
              <a:rPr lang="en-US" sz="2800" b="1" i="1">
                <a:latin typeface="Times New Roman" pitchFamily="18" charset="0"/>
                <a:cs typeface="Times New Roman" pitchFamily="18" charset="0"/>
              </a:rPr>
              <a:t>ý trẻ </a:t>
            </a:r>
            <a:r>
              <a:rPr lang="en-US" sz="2800">
                <a:latin typeface="Times New Roman" pitchFamily="18" charset="0"/>
                <a:cs typeface="Times New Roman" pitchFamily="18" charset="0"/>
              </a:rPr>
              <a:t>(mỗi trẻ chỉnh giờ đúng không cần giống nhau), gọi</a:t>
            </a:r>
            <a:r>
              <a:rPr lang="en-US" sz="2800" b="1" i="1">
                <a:latin typeface="Times New Roman" pitchFamily="18" charset="0"/>
                <a:cs typeface="Times New Roman" pitchFamily="18" charset="0"/>
              </a:rPr>
              <a:t> trẻ nêu giờ</a:t>
            </a:r>
            <a:endParaRPr lang="en-US" sz="2800" dirty="0">
              <a:latin typeface="Times New Roman" pitchFamily="18" charset="0"/>
              <a:cs typeface="Times New Roman" pitchFamily="18" charset="0"/>
            </a:endParaRPr>
          </a:p>
          <a:p>
            <a:pPr marL="342900" indent="-342900" algn="just">
              <a:lnSpc>
                <a:spcPct val="130000"/>
              </a:lnSpc>
              <a:buFontTx/>
              <a:buChar char="-"/>
            </a:pPr>
            <a:r>
              <a:rPr lang="en-US" sz="2800" dirty="0" err="1">
                <a:latin typeface="Times New Roman" pitchFamily="18" charset="0"/>
                <a:cs typeface="Times New Roman" pitchFamily="18" charset="0"/>
              </a:rPr>
              <a:t>Cuối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cùng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yêu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cầu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trẻ</a:t>
            </a:r>
            <a:r>
              <a:rPr lang="en-US" sz="2800"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chỉnh</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giờ</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mà</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cô</a:t>
            </a:r>
            <a:r>
              <a:rPr lang="en-US" sz="2800" b="1" i="1" dirty="0">
                <a:latin typeface="Times New Roman" pitchFamily="18" charset="0"/>
                <a:cs typeface="Times New Roman" pitchFamily="18" charset="0"/>
              </a:rPr>
              <a:t> </a:t>
            </a:r>
            <a:r>
              <a:rPr lang="en-US" sz="2800" b="1" i="1" err="1">
                <a:latin typeface="Times New Roman" pitchFamily="18" charset="0"/>
                <a:cs typeface="Times New Roman" pitchFamily="18" charset="0"/>
              </a:rPr>
              <a:t>đưa</a:t>
            </a:r>
            <a:r>
              <a:rPr lang="en-US" sz="2800" b="1" i="1">
                <a:latin typeface="Times New Roman" pitchFamily="18" charset="0"/>
                <a:cs typeface="Times New Roman" pitchFamily="18" charset="0"/>
              </a:rPr>
              <a:t> ra</a:t>
            </a:r>
            <a:endParaRPr lang="en-US" sz="2800" b="1" i="1" dirty="0">
              <a:latin typeface="Times New Roman" pitchFamily="18" charset="0"/>
              <a:cs typeface="Times New Roman" pitchFamily="18" charset="0"/>
            </a:endParaRPr>
          </a:p>
        </p:txBody>
      </p:sp>
    </p:spTree>
    <p:extLst>
      <p:ext uri="{BB962C8B-B14F-4D97-AF65-F5344CB8AC3E}">
        <p14:creationId xmlns:p14="http://schemas.microsoft.com/office/powerpoint/2010/main" val="1057149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3540"/>
            <a:ext cx="8686800" cy="6814173"/>
          </a:xfrm>
          <a:prstGeom prst="rect">
            <a:avLst/>
          </a:prstGeom>
        </p:spPr>
        <p:txBody>
          <a:bodyPr wrap="square">
            <a:spAutoFit/>
          </a:bodyPr>
          <a:lstStyle/>
          <a:p>
            <a:pPr algn="just">
              <a:lnSpc>
                <a:spcPct val="130000"/>
              </a:lnSpc>
            </a:pPr>
            <a:r>
              <a:rPr lang="en-US" sz="2800">
                <a:latin typeface="Times New Roman" pitchFamily="18" charset="0"/>
                <a:cs typeface="Times New Roman" pitchFamily="18" charset="0"/>
              </a:rPr>
              <a:t>Sau </a:t>
            </a:r>
            <a:r>
              <a:rPr lang="en-US" sz="2800" dirty="0" err="1">
                <a:latin typeface="Times New Roman" pitchFamily="18" charset="0"/>
                <a:cs typeface="Times New Roman" pitchFamily="18" charset="0"/>
              </a:rPr>
              <a:t>đó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cũng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lần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lượt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tự</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tương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tự</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với</a:t>
            </a:r>
            <a:r>
              <a:rPr lang="en-US" sz="2800" dirty="0">
                <a:latin typeface="Times New Roman" pitchFamily="18" charset="0"/>
                <a:cs typeface="Times New Roman" pitchFamily="18" charset="0"/>
              </a:rPr>
              <a:t>:</a:t>
            </a:r>
          </a:p>
          <a:p>
            <a:pPr algn="just">
              <a:lnSpc>
                <a:spcPct val="130000"/>
              </a:lnSpc>
            </a:pPr>
            <a:r>
              <a:rPr lang="en-US" sz="2800">
                <a:latin typeface="Times New Roman" pitchFamily="18" charset="0"/>
                <a:cs typeface="Times New Roman" pitchFamily="18" charset="0"/>
              </a:rPr>
              <a:t>+ </a:t>
            </a:r>
            <a:r>
              <a:rPr lang="en-US" sz="2800" dirty="0" err="1">
                <a:latin typeface="Times New Roman" pitchFamily="18" charset="0"/>
                <a:cs typeface="Times New Roman" pitchFamily="18" charset="0"/>
              </a:rPr>
              <a:t>Giờ</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rưỡi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kim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dài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chỉ</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a:t>
            </a:r>
            <a:r>
              <a:rPr lang="en-US" sz="2800" dirty="0">
                <a:latin typeface="Times New Roman" pitchFamily="18" charset="0"/>
                <a:cs typeface="Times New Roman" pitchFamily="18" charset="0"/>
              </a:rPr>
              <a:t> 6, </a:t>
            </a:r>
            <a:r>
              <a:rPr lang="en-US" sz="2800" dirty="0" err="1">
                <a:latin typeface="Times New Roman" pitchFamily="18" charset="0"/>
                <a:cs typeface="Times New Roman" pitchFamily="18" charset="0"/>
              </a:rPr>
              <a:t>kim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ngắn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nằm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giữa</a:t>
            </a:r>
            <a:r>
              <a:rPr lang="en-US" sz="2800" dirty="0">
                <a:latin typeface="Times New Roman" pitchFamily="18" charset="0"/>
                <a:cs typeface="Times New Roman" pitchFamily="18" charset="0"/>
              </a:rPr>
              <a:t> 2 </a:t>
            </a:r>
            <a:r>
              <a:rPr lang="en-US" sz="2800" dirty="0" err="1">
                <a:latin typeface="Times New Roman" pitchFamily="18" charset="0"/>
                <a:cs typeface="Times New Roman" pitchFamily="18" charset="0"/>
              </a:rPr>
              <a:t>số</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giờ</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rưỡi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nhỏ</a:t>
            </a:r>
            <a:r>
              <a:rPr lang="en-US" sz="2800" dirty="0">
                <a:latin typeface="Times New Roman" pitchFamily="18" charset="0"/>
                <a:cs typeface="Times New Roman" pitchFamily="18" charset="0"/>
              </a:rPr>
              <a:t> </a:t>
            </a:r>
            <a:r>
              <a:rPr lang="en-US" sz="2800" err="1">
                <a:latin typeface="Times New Roman" pitchFamily="18" charset="0"/>
                <a:cs typeface="Times New Roman" pitchFamily="18" charset="0"/>
              </a:rPr>
              <a:t>hơn</a:t>
            </a:r>
            <a:r>
              <a:rPr lang="en-US" sz="2800">
                <a:latin typeface="Times New Roman" pitchFamily="18" charset="0"/>
                <a:cs typeface="Times New Roman" pitchFamily="18" charset="0"/>
              </a:rPr>
              <a:t>.</a:t>
            </a:r>
          </a:p>
          <a:p>
            <a:pPr algn="just">
              <a:lnSpc>
                <a:spcPct val="130000"/>
              </a:lnSpc>
            </a:pPr>
            <a:r>
              <a:rPr lang="en-US" sz="2800">
                <a:latin typeface="Times New Roman" pitchFamily="18" charset="0"/>
                <a:cs typeface="Times New Roman" pitchFamily="18" charset="0"/>
              </a:rPr>
              <a:t>+ Giờ hơn (Khi kim dài nằm về phía có các số: 1, 2, 3, 4, 5, đọc là giờ hơn).</a:t>
            </a:r>
          </a:p>
          <a:p>
            <a:pPr algn="just">
              <a:lnSpc>
                <a:spcPct val="130000"/>
              </a:lnSpc>
            </a:pPr>
            <a:r>
              <a:rPr lang="en-US" sz="2800">
                <a:latin typeface="Times New Roman" pitchFamily="18" charset="0"/>
                <a:cs typeface="Times New Roman" pitchFamily="18" charset="0"/>
              </a:rPr>
              <a:t>+ </a:t>
            </a:r>
            <a:r>
              <a:rPr lang="en-US" sz="2800" dirty="0" err="1">
                <a:latin typeface="Times New Roman" pitchFamily="18" charset="0"/>
                <a:cs typeface="Times New Roman" pitchFamily="18" charset="0"/>
              </a:rPr>
              <a:t>Giờ</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kém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kim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dài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nằm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phía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a:t>
            </a:r>
            <a:r>
              <a:rPr lang="en-US" sz="2800" dirty="0">
                <a:latin typeface="Times New Roman" pitchFamily="18" charset="0"/>
                <a:cs typeface="Times New Roman" pitchFamily="18" charset="0"/>
              </a:rPr>
              <a:t>: 7, 8, 9, 10, 11, </a:t>
            </a:r>
            <a:r>
              <a:rPr lang="en-US" sz="2800" dirty="0" err="1">
                <a:latin typeface="Times New Roman" pitchFamily="18" charset="0"/>
                <a:cs typeface="Times New Roman" pitchFamily="18" charset="0"/>
              </a:rPr>
              <a:t>đọc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giờ</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kém</a:t>
            </a:r>
            <a:r>
              <a:rPr lang="en-US" sz="2800" dirty="0">
                <a:latin typeface="Times New Roman" pitchFamily="18" charset="0"/>
                <a:cs typeface="Times New Roman" pitchFamily="18" charset="0"/>
              </a:rPr>
              <a:t>.</a:t>
            </a:r>
          </a:p>
          <a:p>
            <a:pPr algn="just">
              <a:lnSpc>
                <a:spcPct val="130000"/>
              </a:lnSpc>
            </a:pPr>
            <a:r>
              <a:rPr lang="en-US" sz="2800" u="sng" dirty="0" err="1">
                <a:latin typeface="Times New Roman" pitchFamily="18" charset="0"/>
                <a:cs typeface="Times New Roman" pitchFamily="18" charset="0"/>
              </a:rPr>
              <a:t>Phần</a:t>
            </a:r>
            <a:r>
              <a:rPr lang="en-US" sz="2800" u="sng" dirty="0">
                <a:latin typeface="Times New Roman" pitchFamily="18" charset="0"/>
                <a:cs typeface="Times New Roman" pitchFamily="18" charset="0"/>
              </a:rPr>
              <a:t> 2</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Luyện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tập</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củng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cố</a:t>
            </a:r>
            <a:endParaRPr lang="en-US" sz="2800" dirty="0">
              <a:latin typeface="Times New Roman" pitchFamily="18" charset="0"/>
              <a:cs typeface="Times New Roman" pitchFamily="18" charset="0"/>
            </a:endParaRPr>
          </a:p>
          <a:p>
            <a:pPr algn="just">
              <a:lnSpc>
                <a:spcPct val="130000"/>
              </a:lnSpc>
            </a:pPr>
            <a:r>
              <a:rPr lang="en-US" sz="2800" dirty="0">
                <a:latin typeface="Times New Roman" pitchFamily="18" charset="0"/>
                <a:cs typeface="Times New Roman" pitchFamily="18" charset="0"/>
              </a:rPr>
              <a:t>(</a:t>
            </a:r>
            <a:r>
              <a:rPr lang="en-US" sz="2800" dirty="0" err="1">
                <a:latin typeface="Times New Roman" pitchFamily="18" charset="0"/>
                <a:cs typeface="Times New Roman" pitchFamily="18" charset="0"/>
              </a:rPr>
              <a:t>Xem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đồng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hồ</a:t>
            </a:r>
            <a:r>
              <a:rPr lang="en-US" sz="2800" dirty="0">
                <a:latin typeface="Times New Roman" pitchFamily="18" charset="0"/>
                <a:cs typeface="Times New Roman" pitchFamily="18" charset="0"/>
              </a:rPr>
              <a:t>)</a:t>
            </a:r>
          </a:p>
          <a:p>
            <a:pPr algn="just">
              <a:lnSpc>
                <a:spcPct val="130000"/>
              </a:lnSpc>
            </a:pPr>
            <a:r>
              <a:rPr lang="en-US" sz="2800" dirty="0">
                <a:latin typeface="Times New Roman" pitchFamily="18" charset="0"/>
                <a:cs typeface="Times New Roman" pitchFamily="18" charset="0"/>
              </a:rPr>
              <a:t>TC1: </a:t>
            </a:r>
            <a:r>
              <a:rPr lang="en-US" sz="2800" dirty="0" err="1">
                <a:latin typeface="Times New Roman" pitchFamily="18" charset="0"/>
                <a:cs typeface="Times New Roman" pitchFamily="18" charset="0"/>
              </a:rPr>
              <a:t>Thi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ai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nhanh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Cô</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nói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giờ</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trẻ</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chỉnh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đồng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hồ</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Hoặc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cô</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giơ</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đồng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hồ</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trẻ</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giờ</a:t>
            </a:r>
            <a:r>
              <a:rPr lang="en-US" sz="2800" dirty="0">
                <a:latin typeface="Times New Roman" pitchFamily="18" charset="0"/>
                <a:cs typeface="Times New Roman" pitchFamily="18" charset="0"/>
              </a:rPr>
              <a:t>)</a:t>
            </a:r>
          </a:p>
          <a:p>
            <a:pPr algn="just">
              <a:lnSpc>
                <a:spcPct val="130000"/>
              </a:lnSpc>
            </a:pPr>
            <a:r>
              <a:rPr lang="en-US" sz="2800" dirty="0">
                <a:latin typeface="Times New Roman" pitchFamily="18" charset="0"/>
                <a:cs typeface="Times New Roman" pitchFamily="18" charset="0"/>
              </a:rPr>
              <a:t>TC2: </a:t>
            </a:r>
            <a:r>
              <a:rPr lang="en-US" sz="2800" dirty="0" err="1">
                <a:latin typeface="Times New Roman" pitchFamily="18" charset="0"/>
                <a:cs typeface="Times New Roman" pitchFamily="18" charset="0"/>
              </a:rPr>
              <a:t>Tô</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màu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đồng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hồ</a:t>
            </a:r>
            <a:r>
              <a:rPr lang="en-US" sz="2800" dirty="0">
                <a:latin typeface="Times New Roman" pitchFamily="18" charset="0"/>
                <a:cs typeface="Times New Roman" pitchFamily="18" charset="0"/>
              </a:rPr>
              <a:t>)</a:t>
            </a:r>
          </a:p>
        </p:txBody>
      </p:sp>
    </p:spTree>
    <p:extLst>
      <p:ext uri="{BB962C8B-B14F-4D97-AF65-F5344CB8AC3E}">
        <p14:creationId xmlns:p14="http://schemas.microsoft.com/office/powerpoint/2010/main" val="3219680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ISPRING_LMS_API_VERSION" val="SCORM 2004 (2nd edition)"/>
  <p:tag name="ISPRING_ULTRA_SCORM_COURSE_ID" val="D94A6C6F-7C34-42D2-930D-B9D519CF3655"/>
  <p:tag name="ISPRING_CMI5_LAUNCH_METHOD" val="any window"/>
  <p:tag name="ISPRING_SCORM_ENDPOINT" val="&lt;endpoint&gt;&lt;enable&gt;0&lt;/enable&gt;&lt;lrs&gt;http://&lt;/lrs&gt;&lt;auth&gt;0&lt;/auth&gt;&lt;login&gt;&lt;/login&gt;&lt;password&gt;&lt;/password&gt;&lt;key&gt;&lt;/key&gt;&lt;name&gt;&lt;/name&gt;&lt;email&gt;&lt;/email&gt;&lt;/endpoint&gt;&#10;"/>
  <p:tag name="ISPRING_SCORM_RATE_SLIDES" val="1"/>
  <p:tag name="ISPRING_SCORM_RATE_QUIZZES" val="0"/>
  <p:tag name="ISPRING_SCORM_USE_CUSTOM_PASSING_SCORE" val="1"/>
  <p:tag name="ISPRING_SCORM_PASSING_SCORE" val="80.000000"/>
  <p:tag name="ISPRINGCLOUDFOLDERID" val="1"/>
  <p:tag name="ISPRINGONLINEFOLDERID" val="1"/>
  <p:tag name="ISPRING_OUTPUT_FOLDER" val="[[&quot;)\uFFFD&gt;@{A4BA2711-5C1A-45CD-AFF8-912089EF7BE2}&quot;,&quot;C:\\Users\\Admin\\Desktop\\DẠY Chính quy PPT K62\\Đăng tải Elearrning&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studioSettings&quot;:{&quot;useMobileViewer&quot;:&quot;T_FALSE&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publishDestination&quot;:&quot;LMS&quot;,&quot;wordSettings&quot;:{&quot;printCopies&quot;:1}}"/>
  <p:tag name="ISPRING_CURRENT_PLAYER_ID" val="universal"/>
  <p:tag name="ISPRING_PRESENTATION_TITLE" val="Bài 7_Thời gian"/>
  <p:tag name="ISPRING_FIRST_PUBLI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570</TotalTime>
  <Words>1170</Words>
  <Application>Microsoft Office PowerPoint</Application>
  <PresentationFormat>On-screen Show (4:3)</PresentationFormat>
  <Paragraphs>81</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Arial</vt:lpstr>
      <vt:lpstr>Calibri</vt:lpstr>
      <vt:lpstr>Times New Roman</vt:lpstr>
      <vt:lpstr>Office Theme</vt:lpstr>
      <vt:lpstr>BÀI 7: Nội dung và phương pháp hướng dẫn hình thành BIỂU TƯỢNG VỀ ĐỊNH HƯỚNG THỜI GIAN cho trẻ mầm non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7_Thời gian</dc:title>
  <dc:creator>phamhaichau</dc:creator>
  <cp:lastModifiedBy>Pham Thi Hai Chau</cp:lastModifiedBy>
  <cp:revision>56</cp:revision>
  <dcterms:created xsi:type="dcterms:W3CDTF">2006-08-16T00:00:00Z</dcterms:created>
  <dcterms:modified xsi:type="dcterms:W3CDTF">2024-06-07T02:50:24Z</dcterms:modified>
</cp:coreProperties>
</file>