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58" r:id="rId3"/>
    <p:sldId id="260" r:id="rId4"/>
    <p:sldId id="261" r:id="rId5"/>
    <p:sldId id="264" r:id="rId6"/>
    <p:sldId id="266" r:id="rId7"/>
    <p:sldId id="268" r:id="rId8"/>
    <p:sldId id="276" r:id="rId9"/>
    <p:sldId id="287" r:id="rId10"/>
    <p:sldId id="286" r:id="rId11"/>
    <p:sldId id="274" r:id="rId12"/>
    <p:sldId id="278" r:id="rId13"/>
    <p:sldId id="291" r:id="rId14"/>
    <p:sldId id="283" r:id="rId15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>
      <p:cViewPr varScale="1">
        <p:scale>
          <a:sx n="64" d="100"/>
          <a:sy n="64" d="100"/>
        </p:scale>
        <p:origin x="1360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8C14CB-EE83-4785-BD8C-55380B188DA9}" type="datetimeFigureOut">
              <a:rPr lang="en-US" smtClean="0"/>
              <a:t>6/6/2024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93E800-4525-40E2-951B-6DB282E7D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781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3E800-4525-40E2-951B-6DB282E7D27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8197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3E800-4525-40E2-951B-6DB282E7D27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9872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3E800-4525-40E2-951B-6DB282E7D27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1068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3E800-4525-40E2-951B-6DB282E7D27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0831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3E800-4525-40E2-951B-6DB282E7D27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2162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3E800-4525-40E2-951B-6DB282E7D27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1387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3E800-4525-40E2-951B-6DB282E7D27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1839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3E800-4525-40E2-951B-6DB282E7D27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4469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3E800-4525-40E2-951B-6DB282E7D27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7840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3E800-4525-40E2-951B-6DB282E7D27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208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3E800-4525-40E2-951B-6DB282E7D27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9682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3E800-4525-40E2-951B-6DB282E7D27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3739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3E800-4525-40E2-951B-6DB282E7D27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1149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3E800-4525-40E2-951B-6DB282E7D27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303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458200" cy="1524000"/>
          </a:xfrm>
        </p:spPr>
        <p:txBody>
          <a:bodyPr>
            <a:noAutofit/>
          </a:bodyPr>
          <a:lstStyle/>
          <a:p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BÀI 5:</a:t>
            </a:r>
            <a:br>
              <a:rPr lang="en-US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thành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BIỂU TƯỢNG BAN ĐẦU VỀ KÍCH THƯỚC VẬT THỂ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mầm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non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905000"/>
            <a:ext cx="8458200" cy="51054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thước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(to-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dung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,…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VD: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B, ta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 to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B.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C, ta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BT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kích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MN</a:t>
            </a:r>
          </a:p>
          <a:p>
            <a:pPr marL="0" indent="0" algn="just"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515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304800"/>
            <a:ext cx="8534400" cy="5077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2800" b="1" i="1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5-6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u="sng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 dung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lnSpc>
                <a:spcPct val="130000"/>
              </a:lnSpc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- Đo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30000"/>
              </a:lnSpc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- Đo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30000"/>
              </a:lnSpc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- So sánh dung tích của 2 đối tượng</a:t>
            </a:r>
          </a:p>
          <a:p>
            <a:pPr algn="just">
              <a:lnSpc>
                <a:spcPct val="130000"/>
              </a:lnSpc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- Đo dung tích 1 đối tượng bằng nhiều đơn vị đo khác nhau</a:t>
            </a:r>
          </a:p>
          <a:p>
            <a:pPr algn="just">
              <a:lnSpc>
                <a:spcPct val="130000"/>
              </a:lnSpc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- Đo dung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đo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5180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67461"/>
            <a:ext cx="8686800" cy="63230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kia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ngắn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Sau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”).</a:t>
            </a:r>
          </a:p>
          <a:p>
            <a:pPr algn="just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Khi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nắm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</a:pP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cố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(Hoàn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”)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872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609600"/>
            <a:ext cx="8610600" cy="4928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itchFamily="18" charset="0"/>
              </a:rPr>
              <a:t>* </a:t>
            </a:r>
            <a:r>
              <a:rPr lang="en-US" sz="2400" dirty="0" err="1">
                <a:latin typeface="Times New Roman" panose="02020603050405020304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anose="02020603050405020304" pitchFamily="18" charset="0"/>
                <a:cs typeface="Times New Roman" pitchFamily="18" charset="0"/>
              </a:rPr>
              <a:t>:</a:t>
            </a:r>
            <a:r>
              <a:rPr lang="en-US" sz="2400" b="1" i="1" dirty="0">
                <a:latin typeface="Times New Roman" panose="02020603050405020304" pitchFamily="18" charset="0"/>
                <a:cs typeface="Times New Roman" pitchFamily="18" charset="0"/>
              </a:rPr>
              <a:t> So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itchFamily="18" charset="0"/>
              </a:rPr>
              <a:t>sánh</a:t>
            </a:r>
            <a:r>
              <a:rPr lang="en-US" sz="2400" b="1" i="1" dirty="0">
                <a:latin typeface="Times New Roman" panose="02020603050405020304" pitchFamily="18" charset="0"/>
                <a:cs typeface="Times New Roman" pitchFamily="18" charset="0"/>
              </a:rPr>
              <a:t> dung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itchFamily="18" charset="0"/>
              </a:rPr>
              <a:t>tích</a:t>
            </a:r>
            <a:r>
              <a:rPr lang="en-US" sz="2400" b="1" i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itchFamily="18" charset="0"/>
              </a:rPr>
              <a:t>của</a:t>
            </a:r>
            <a:r>
              <a:rPr lang="en-US" sz="2400" b="1" i="1" dirty="0">
                <a:latin typeface="Times New Roman" panose="02020603050405020304" pitchFamily="18" charset="0"/>
                <a:cs typeface="Times New Roman" pitchFamily="18" charset="0"/>
              </a:rPr>
              <a:t> 2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itchFamily="18" charset="0"/>
              </a:rPr>
              <a:t>đối</a:t>
            </a:r>
            <a:r>
              <a:rPr lang="en-US" sz="2400" b="1" i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itchFamily="18" charset="0"/>
              </a:rPr>
              <a:t>tượng</a:t>
            </a:r>
            <a:endParaRPr lang="en-US" sz="2400" b="1" i="1" dirty="0">
              <a:latin typeface="Times New Roman" panose="02020603050405020304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So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sử dụng pp thí nghiệm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Vd: Bát –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Cốc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Cốc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sang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“2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”,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/to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”.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ss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tập luyện tập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ss</a:t>
            </a:r>
          </a:p>
        </p:txBody>
      </p:sp>
    </p:spTree>
    <p:extLst>
      <p:ext uri="{BB962C8B-B14F-4D97-AF65-F5344CB8AC3E}">
        <p14:creationId xmlns:p14="http://schemas.microsoft.com/office/powerpoint/2010/main" val="2502098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762000"/>
            <a:ext cx="8610600" cy="4302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itchFamily="18" charset="0"/>
              </a:rPr>
              <a:t>* </a:t>
            </a:r>
            <a:r>
              <a:rPr lang="en-US" sz="2400" dirty="0" err="1">
                <a:latin typeface="Times New Roman" panose="02020603050405020304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anose="02020603050405020304" pitchFamily="18" charset="0"/>
                <a:cs typeface="Times New Roman" pitchFamily="18" charset="0"/>
              </a:rPr>
              <a:t>:</a:t>
            </a:r>
            <a:r>
              <a:rPr lang="en-US" sz="2400" b="1" i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itchFamily="18" charset="0"/>
              </a:rPr>
              <a:t>Đo</a:t>
            </a:r>
            <a:r>
              <a:rPr lang="en-US" sz="2400" b="1" i="1" dirty="0">
                <a:latin typeface="Times New Roman" panose="02020603050405020304" pitchFamily="18" charset="0"/>
                <a:cs typeface="Times New Roman" pitchFamily="18" charset="0"/>
              </a:rPr>
              <a:t> dung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itchFamily="18" charset="0"/>
              </a:rPr>
              <a:t>tích</a:t>
            </a:r>
            <a:r>
              <a:rPr lang="en-US" sz="2400" b="1" i="1" dirty="0">
                <a:latin typeface="Times New Roman" panose="02020603050405020304" pitchFamily="18" charset="0"/>
                <a:cs typeface="Times New Roman" pitchFamily="18" charset="0"/>
              </a:rPr>
              <a:t> 1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itchFamily="18" charset="0"/>
              </a:rPr>
              <a:t>vật</a:t>
            </a:r>
            <a:r>
              <a:rPr lang="en-US" sz="2400" b="1" i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itchFamily="18" charset="0"/>
              </a:rPr>
              <a:t>bằng</a:t>
            </a:r>
            <a:r>
              <a:rPr lang="en-US" sz="2400" b="1" i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itchFamily="18" charset="0"/>
              </a:rPr>
              <a:t>nhiều</a:t>
            </a:r>
            <a:r>
              <a:rPr lang="en-US" sz="2400" b="1" i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itchFamily="18" charset="0"/>
              </a:rPr>
              <a:t>đơn</a:t>
            </a:r>
            <a:r>
              <a:rPr lang="en-US" sz="2400" b="1" i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itchFamily="18" charset="0"/>
              </a:rPr>
              <a:t>vị</a:t>
            </a:r>
            <a:r>
              <a:rPr lang="en-US" sz="2400" b="1" i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itchFamily="18" charset="0"/>
              </a:rPr>
              <a:t>đo</a:t>
            </a:r>
            <a:endParaRPr lang="en-US" sz="2400" b="1" i="1" dirty="0">
              <a:latin typeface="Times New Roman" panose="02020603050405020304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Phần 1: Ôn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bằng1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Phần 2: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đối tượng bằng nhiều đơn vị đo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múc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(ca,…)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múc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gắn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thẻ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(ca, …).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Phần 3: LT-CC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2743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6700" y="990600"/>
            <a:ext cx="8610600" cy="47072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b="1" i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itchFamily="18" charset="0"/>
              </a:rPr>
              <a:t>Đo</a:t>
            </a:r>
            <a:r>
              <a:rPr lang="en-US" sz="2400" b="1" i="1" dirty="0">
                <a:latin typeface="Times New Roman" panose="02020603050405020304" pitchFamily="18" charset="0"/>
                <a:cs typeface="Times New Roman" pitchFamily="18" charset="0"/>
              </a:rPr>
              <a:t> dung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itchFamily="18" charset="0"/>
              </a:rPr>
              <a:t>tích</a:t>
            </a:r>
            <a:r>
              <a:rPr lang="en-US" sz="2400" b="1" i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itchFamily="18" charset="0"/>
              </a:rPr>
              <a:t>nhiều</a:t>
            </a:r>
            <a:r>
              <a:rPr lang="en-US" sz="2400" b="1" i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itchFamily="18" charset="0"/>
              </a:rPr>
              <a:t>vật</a:t>
            </a:r>
            <a:r>
              <a:rPr lang="en-US" sz="2400" b="1" i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itchFamily="18" charset="0"/>
              </a:rPr>
              <a:t>bằng</a:t>
            </a:r>
            <a:r>
              <a:rPr lang="en-US" sz="2400" b="1" i="1" dirty="0">
                <a:latin typeface="Times New Roman" panose="02020603050405020304" pitchFamily="18" charset="0"/>
                <a:cs typeface="Times New Roman" pitchFamily="18" charset="0"/>
              </a:rPr>
              <a:t> 1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itchFamily="18" charset="0"/>
              </a:rPr>
              <a:t>đơn</a:t>
            </a:r>
            <a:r>
              <a:rPr lang="en-US" sz="2400" b="1" i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itchFamily="18" charset="0"/>
              </a:rPr>
              <a:t>vị</a:t>
            </a:r>
            <a:r>
              <a:rPr lang="en-US" sz="2400" b="1" i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itchFamily="18" charset="0"/>
              </a:rPr>
              <a:t>đo</a:t>
            </a:r>
            <a:endParaRPr lang="en-US" sz="2400" b="1" i="1" dirty="0">
              <a:latin typeface="Times New Roman" panose="02020603050405020304" pitchFamily="18" charset="0"/>
              <a:cs typeface="Times New Roman" pitchFamily="18" charset="0"/>
            </a:endParaRP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itchFamily="18" charset="0"/>
              </a:rPr>
              <a:t>Đo</a:t>
            </a:r>
            <a:r>
              <a:rPr lang="en-US" sz="2400" b="1" i="1" dirty="0">
                <a:latin typeface="Times New Roman" panose="02020603050405020304" pitchFamily="18" charset="0"/>
                <a:cs typeface="Times New Roman" pitchFamily="18" charset="0"/>
              </a:rPr>
              <a:t> dung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itchFamily="18" charset="0"/>
              </a:rPr>
              <a:t>tích</a:t>
            </a:r>
            <a:r>
              <a:rPr lang="en-US" sz="2400" b="1" i="1" dirty="0">
                <a:latin typeface="Times New Roman" panose="02020603050405020304" pitchFamily="18" charset="0"/>
                <a:cs typeface="Times New Roman" pitchFamily="18" charset="0"/>
              </a:rPr>
              <a:t> 1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itchFamily="18" charset="0"/>
              </a:rPr>
              <a:t>vật</a:t>
            </a:r>
            <a:r>
              <a:rPr lang="en-US" sz="2400" b="1" i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itchFamily="18" charset="0"/>
              </a:rPr>
              <a:t>bằng</a:t>
            </a:r>
            <a:r>
              <a:rPr lang="en-US" sz="2400" b="1" i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itchFamily="18" charset="0"/>
              </a:rPr>
              <a:t>nhiều</a:t>
            </a:r>
            <a:r>
              <a:rPr lang="en-US" sz="2400" b="1" i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itchFamily="18" charset="0"/>
              </a:rPr>
              <a:t>đơn</a:t>
            </a:r>
            <a:r>
              <a:rPr lang="en-US" sz="2400" b="1" i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itchFamily="18" charset="0"/>
              </a:rPr>
              <a:t>vị</a:t>
            </a:r>
            <a:r>
              <a:rPr lang="en-US" sz="2400" b="1" i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itchFamily="18" charset="0"/>
              </a:rPr>
              <a:t>đo</a:t>
            </a:r>
            <a:r>
              <a:rPr lang="en-US" sz="2400" dirty="0">
                <a:latin typeface="Times New Roman" panose="02020603050405020304" pitchFamily="18" charset="0"/>
                <a:cs typeface="Times New Roman" pitchFamily="18" charset="0"/>
              </a:rPr>
              <a:t>, ở </a:t>
            </a:r>
            <a:r>
              <a:rPr lang="en-US" sz="2400" dirty="0" err="1">
                <a:latin typeface="Times New Roman" panose="02020603050405020304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itchFamily="18" charset="0"/>
              </a:rPr>
              <a:t>này</a:t>
            </a:r>
            <a:r>
              <a:rPr lang="en-US" sz="2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itchFamily="18" charset="0"/>
              </a:rPr>
              <a:t>biết</a:t>
            </a:r>
            <a:r>
              <a:rPr lang="en-US" sz="2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itchFamily="18" charset="0"/>
              </a:rPr>
              <a:t>mối</a:t>
            </a:r>
            <a:r>
              <a:rPr lang="en-US" sz="2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itchFamily="18" charset="0"/>
              </a:rPr>
              <a:t>quan</a:t>
            </a:r>
            <a:r>
              <a:rPr lang="en-US" sz="2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itchFamily="18" charset="0"/>
              </a:rPr>
              <a:t>hệ</a:t>
            </a:r>
            <a:r>
              <a:rPr lang="en-US" sz="2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itchFamily="18" charset="0"/>
              </a:rPr>
              <a:t>giữa</a:t>
            </a:r>
            <a:r>
              <a:rPr lang="en-US" sz="2400" dirty="0">
                <a:latin typeface="Times New Roman" panose="02020603050405020304" pitchFamily="18" charset="0"/>
                <a:cs typeface="Times New Roman" pitchFamily="18" charset="0"/>
              </a:rPr>
              <a:t> dung </a:t>
            </a:r>
            <a:r>
              <a:rPr lang="en-US" sz="2400" dirty="0" err="1">
                <a:latin typeface="Times New Roman" panose="02020603050405020304" pitchFamily="18" charset="0"/>
                <a:cs typeface="Times New Roman" pitchFamily="18" charset="0"/>
              </a:rPr>
              <a:t>tích</a:t>
            </a:r>
            <a:r>
              <a:rPr lang="en-US" sz="2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itchFamily="18" charset="0"/>
              </a:rPr>
              <a:t>vật</a:t>
            </a:r>
            <a:r>
              <a:rPr lang="en-US" sz="2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itchFamily="18" charset="0"/>
              </a:rPr>
              <a:t>kết</a:t>
            </a:r>
            <a:r>
              <a:rPr lang="en-US" sz="2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itchFamily="18" charset="0"/>
              </a:rPr>
              <a:t>quả</a:t>
            </a:r>
            <a:r>
              <a:rPr lang="en-US" sz="2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itchFamily="18" charset="0"/>
              </a:rPr>
              <a:t>đo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endParaRPr lang="en-US" sz="2400" b="1" i="1" dirty="0">
              <a:latin typeface="Times New Roman" panose="02020603050405020304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2400" b="1" i="1" dirty="0">
                <a:latin typeface="Times New Roman" panose="02020603050405020304" pitchFamily="18" charset="0"/>
                <a:cs typeface="Times New Roman" pitchFamily="18" charset="0"/>
              </a:rPr>
              <a:t>*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itchFamily="18" charset="0"/>
              </a:rPr>
              <a:t>Bài</a:t>
            </a:r>
            <a:r>
              <a:rPr lang="en-US" sz="2400" b="1" i="1" dirty="0">
                <a:latin typeface="Times New Roman" panose="02020603050405020304" pitchFamily="18" charset="0"/>
                <a:cs typeface="Times New Roman" pitchFamily="18" charset="0"/>
              </a:rPr>
              <a:t>: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itchFamily="18" charset="0"/>
              </a:rPr>
              <a:t>Đo</a:t>
            </a:r>
            <a:r>
              <a:rPr lang="en-US" sz="2400" b="1" i="1" dirty="0">
                <a:latin typeface="Times New Roman" panose="02020603050405020304" pitchFamily="18" charset="0"/>
                <a:cs typeface="Times New Roman" pitchFamily="18" charset="0"/>
              </a:rPr>
              <a:t> dung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itchFamily="18" charset="0"/>
              </a:rPr>
              <a:t>tích</a:t>
            </a:r>
            <a:r>
              <a:rPr lang="en-US" sz="2400" b="1" i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itchFamily="18" charset="0"/>
              </a:rPr>
              <a:t>nhiều</a:t>
            </a:r>
            <a:r>
              <a:rPr lang="en-US" sz="2400" b="1" i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itchFamily="18" charset="0"/>
              </a:rPr>
              <a:t>vật</a:t>
            </a:r>
            <a:r>
              <a:rPr lang="en-US" sz="2400" b="1" i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itchFamily="18" charset="0"/>
              </a:rPr>
              <a:t>bằng</a:t>
            </a:r>
            <a:r>
              <a:rPr lang="en-US" sz="2400" b="1" i="1" dirty="0">
                <a:latin typeface="Times New Roman" panose="02020603050405020304" pitchFamily="18" charset="0"/>
                <a:cs typeface="Times New Roman" pitchFamily="18" charset="0"/>
              </a:rPr>
              <a:t> 1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itchFamily="18" charset="0"/>
              </a:rPr>
              <a:t>đơn</a:t>
            </a:r>
            <a:r>
              <a:rPr lang="en-US" sz="2400" b="1" i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itchFamily="18" charset="0"/>
              </a:rPr>
              <a:t>vị</a:t>
            </a:r>
            <a:r>
              <a:rPr lang="en-US" sz="2400" b="1" i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itchFamily="18" charset="0"/>
              </a:rPr>
              <a:t>đo</a:t>
            </a:r>
            <a:endParaRPr lang="en-US" sz="2400" b="1" i="1" dirty="0">
              <a:latin typeface="Times New Roman" panose="02020603050405020304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vi-VN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4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ướng</a:t>
            </a:r>
            <a:r>
              <a:rPr lang="en-US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Phần 1: Ôn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ss dung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Phần 2: Dạy trẻ đo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đối tượng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bằng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đơn vị đo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 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Phần 3: LT-CC</a:t>
            </a:r>
          </a:p>
        </p:txBody>
      </p:sp>
    </p:spTree>
    <p:extLst>
      <p:ext uri="{BB962C8B-B14F-4D97-AF65-F5344CB8AC3E}">
        <p14:creationId xmlns:p14="http://schemas.microsoft.com/office/powerpoint/2010/main" val="940236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228600"/>
            <a:ext cx="86106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PP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HTBT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MN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24-36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tháng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dung: </a:t>
            </a:r>
          </a:p>
          <a:p>
            <a:pPr algn="just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to -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nhỏ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b. PP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to –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nhỏ</a:t>
            </a:r>
            <a:endParaRPr lang="en-US" sz="26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to –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nhỏ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HTBT to –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to –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“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to/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?”</a:t>
            </a:r>
          </a:p>
          <a:p>
            <a:pPr marL="457200" indent="-457200" algn="just">
              <a:buFontTx/>
              <a:buChar char="-"/>
            </a:pP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to –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nhỏ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cố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3741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55689"/>
            <a:ext cx="8534400" cy="680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2600" b="1" i="1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>
                <a:latin typeface="Times New Roman" pitchFamily="18" charset="0"/>
                <a:cs typeface="Times New Roman" pitchFamily="18" charset="0"/>
              </a:rPr>
              <a:t>3-4 tuổi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en-US" sz="2600" b="1" i="1">
                <a:latin typeface="Times New Roman" pitchFamily="18" charset="0"/>
                <a:cs typeface="Times New Roman" pitchFamily="18" charset="0"/>
              </a:rPr>
              <a:t>a) Nội dung</a:t>
            </a:r>
          </a:p>
          <a:p>
            <a:pPr algn="just">
              <a:lnSpc>
                <a:spcPct val="130000"/>
              </a:lnSpc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* So sánh sự khác biệt về độ lớn, độ dài của 2 đối tượng. Cụ thể các bài:</a:t>
            </a:r>
          </a:p>
          <a:p>
            <a:pPr algn="just">
              <a:lnSpc>
                <a:spcPct val="130000"/>
              </a:lnSpc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- So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600">
                <a:latin typeface="Times New Roman" pitchFamily="18" charset="0"/>
                <a:cs typeface="Times New Roman" pitchFamily="18" charset="0"/>
              </a:rPr>
              <a:t>. (Sử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lnSpc>
                <a:spcPct val="130000"/>
              </a:lnSpc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- So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. (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thấp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lnSpc>
                <a:spcPct val="130000"/>
              </a:lnSpc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- So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. (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ngắn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lnSpc>
                <a:spcPct val="130000"/>
              </a:lnSpc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- So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. (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hẹp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lnSpc>
                <a:spcPct val="130000"/>
              </a:lnSpc>
            </a:pPr>
            <a:r>
              <a:rPr lang="en-US" sz="2600" i="1" u="sng" dirty="0" err="1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600" i="1" u="sng" dirty="0">
                <a:latin typeface="Times New Roman" pitchFamily="18" charset="0"/>
                <a:cs typeface="Times New Roman" pitchFamily="18" charset="0"/>
              </a:rPr>
              <a:t> ý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60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1129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533400"/>
            <a:ext cx="8534400" cy="55197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b) PP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dẫn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tượng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to –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nhỏ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So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tượng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30000"/>
              </a:lnSpc>
              <a:buFontTx/>
              <a:buChar char="-"/>
            </a:pP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HTBT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nhằm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Sau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“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to/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?”</a:t>
            </a:r>
          </a:p>
          <a:p>
            <a:pPr algn="just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hơn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cố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8500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6700" y="685800"/>
            <a:ext cx="8610600" cy="45964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tượng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tượng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>
              <a:lnSpc>
                <a:spcPct val="13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tượng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lnSpc>
                <a:spcPct val="12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829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79147"/>
            <a:ext cx="8610600" cy="58539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2600" b="1" i="1">
                <a:latin typeface="Times New Roman" pitchFamily="18" charset="0"/>
                <a:cs typeface="Times New Roman" pitchFamily="18" charset="0"/>
              </a:rPr>
              <a:t>3. Đối với trẻ 4-5 tuổi</a:t>
            </a:r>
            <a:endParaRPr lang="en-US" sz="260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en-US" sz="2600" b="1" i="1">
                <a:latin typeface="Times New Roman" pitchFamily="18" charset="0"/>
                <a:cs typeface="Times New Roman" pitchFamily="18" charset="0"/>
              </a:rPr>
              <a:t>a) Nội dung</a:t>
            </a:r>
            <a:endParaRPr lang="en-US" sz="260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- So sánh sự khác biệt về độ lớn, độ dài của 3 đối tượng.</a:t>
            </a:r>
          </a:p>
          <a:p>
            <a:pPr algn="just">
              <a:lnSpc>
                <a:spcPct val="130000"/>
              </a:lnSpc>
            </a:pPr>
            <a:r>
              <a:rPr lang="en-US" sz="2600" b="1" i="1">
                <a:latin typeface="Times New Roman" pitchFamily="18" charset="0"/>
                <a:cs typeface="Times New Roman" pitchFamily="18" charset="0"/>
              </a:rPr>
              <a:t>Cụ thể các đề tài</a:t>
            </a:r>
            <a:r>
              <a:rPr lang="en-US" sz="260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600" b="1" i="1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- So sánh sự khác biệt về </a:t>
            </a:r>
            <a:r>
              <a:rPr lang="en-US" sz="2600" b="1">
                <a:latin typeface="Times New Roman" pitchFamily="18" charset="0"/>
                <a:cs typeface="Times New Roman" pitchFamily="18" charset="0"/>
              </a:rPr>
              <a:t>độ lớn </a:t>
            </a:r>
            <a:r>
              <a:rPr lang="en-US" sz="2600">
                <a:latin typeface="Times New Roman" pitchFamily="18" charset="0"/>
                <a:cs typeface="Times New Roman" pitchFamily="18" charset="0"/>
              </a:rPr>
              <a:t>của 3 đối tượng.</a:t>
            </a:r>
          </a:p>
          <a:p>
            <a:pPr algn="just">
              <a:lnSpc>
                <a:spcPct val="130000"/>
              </a:lnSpc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- So sánh sự khác biệt về </a:t>
            </a:r>
            <a:r>
              <a:rPr lang="en-US" sz="2600" b="1">
                <a:latin typeface="Times New Roman" pitchFamily="18" charset="0"/>
                <a:cs typeface="Times New Roman" pitchFamily="18" charset="0"/>
              </a:rPr>
              <a:t>chiều cao </a:t>
            </a:r>
            <a:r>
              <a:rPr lang="en-US" sz="2600">
                <a:latin typeface="Times New Roman" pitchFamily="18" charset="0"/>
                <a:cs typeface="Times New Roman" pitchFamily="18" charset="0"/>
              </a:rPr>
              <a:t>của 3 đối tượng.</a:t>
            </a:r>
          </a:p>
          <a:p>
            <a:pPr algn="just">
              <a:lnSpc>
                <a:spcPct val="130000"/>
              </a:lnSpc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- So sánh sự khác biệt về </a:t>
            </a:r>
            <a:r>
              <a:rPr lang="en-US" sz="2600" b="1">
                <a:latin typeface="Times New Roman" pitchFamily="18" charset="0"/>
                <a:cs typeface="Times New Roman" pitchFamily="18" charset="0"/>
              </a:rPr>
              <a:t>chiều dài </a:t>
            </a:r>
            <a:r>
              <a:rPr lang="en-US" sz="2600">
                <a:latin typeface="Times New Roman" pitchFamily="18" charset="0"/>
                <a:cs typeface="Times New Roman" pitchFamily="18" charset="0"/>
              </a:rPr>
              <a:t>của 3 đối tượng.</a:t>
            </a:r>
          </a:p>
          <a:p>
            <a:pPr algn="just">
              <a:lnSpc>
                <a:spcPct val="130000"/>
              </a:lnSpc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- So sánh sự khác biệt về </a:t>
            </a:r>
            <a:r>
              <a:rPr lang="en-US" sz="2600" b="1">
                <a:latin typeface="Times New Roman" pitchFamily="18" charset="0"/>
                <a:cs typeface="Times New Roman" pitchFamily="18" charset="0"/>
              </a:rPr>
              <a:t>chiều rộng </a:t>
            </a:r>
            <a:r>
              <a:rPr lang="en-US" sz="2600">
                <a:latin typeface="Times New Roman" pitchFamily="18" charset="0"/>
                <a:cs typeface="Times New Roman" pitchFamily="18" charset="0"/>
              </a:rPr>
              <a:t>của 3 đối tượng. </a:t>
            </a:r>
          </a:p>
          <a:p>
            <a:r>
              <a:rPr lang="vi-VN" sz="2600">
                <a:latin typeface="Times New Roman" panose="02020603050405020304" pitchFamily="18" charset="0"/>
                <a:cs typeface="Times New Roman" panose="02020603050405020304" pitchFamily="18" charset="0"/>
              </a:rPr>
              <a:t>- Đo độ dài 1 vật bằng 1 đơn vị đo </a:t>
            </a:r>
            <a:endParaRPr lang="en-US" sz="2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600">
                <a:latin typeface="Times New Roman" panose="02020603050405020304" pitchFamily="18" charset="0"/>
                <a:cs typeface="Times New Roman" panose="02020603050405020304" pitchFamily="18" charset="0"/>
              </a:rPr>
              <a:t>- Đo dung tích 1 vật bằng 1 đơn vị đo </a:t>
            </a:r>
            <a:endParaRPr lang="en-US" sz="2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600" b="1" i="1" u="sng">
                <a:latin typeface="Times New Roman" pitchFamily="18" charset="0"/>
                <a:cs typeface="Times New Roman" pitchFamily="18" charset="0"/>
              </a:rPr>
              <a:t>Lưu ý </a:t>
            </a:r>
            <a:r>
              <a:rPr lang="en-US" sz="2600">
                <a:latin typeface="Times New Roman" pitchFamily="18" charset="0"/>
                <a:cs typeface="Times New Roman" pitchFamily="18" charset="0"/>
              </a:rPr>
              <a:t>: 4 bài 1,2,3,4 có  PPHD tương tự, chỉ hướng dẫn mẫu 1 bài.</a:t>
            </a:r>
            <a:endParaRPr lang="en-US" sz="26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2935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1219200"/>
            <a:ext cx="8686800" cy="3599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tượng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tượng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So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tượng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GV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GV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ngắn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nhất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hơn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nhất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cố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6698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762000"/>
            <a:ext cx="8610600" cy="40424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đo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u="sng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thao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Sau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nhằm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?”</a:t>
            </a:r>
          </a:p>
          <a:p>
            <a:pPr algn="just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nắm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vững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lnSpc>
                <a:spcPct val="120000"/>
              </a:lnSpc>
            </a:pP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u="sng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cố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658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7870" y="1219200"/>
            <a:ext cx="8491330" cy="4144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đo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u="sng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thao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- Sau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nhằm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?”</a:t>
            </a:r>
          </a:p>
          <a:p>
            <a:pPr algn="just">
              <a:lnSpc>
                <a:spcPct val="13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nắm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vững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lnSpc>
                <a:spcPct val="130000"/>
              </a:lnSpc>
            </a:pP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u="sng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cố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7002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LMS_API_VERSION" val="SCORM 2004 (2nd edition)"/>
  <p:tag name="ISPRING_ULTRA_SCORM_COURSE_ID" val="CCF6242F-FBD1-486A-9E4B-FEBEDDAEF2C7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SLIDES" val="1"/>
  <p:tag name="ISPRING_SCORM_RATE_QUIZZES" val="0"/>
  <p:tag name="ISPRING_SCORM_USE_CUSTOM_PASSING_SCORE" val="1"/>
  <p:tag name="ISPRING_SCORM_PASSING_SCORE" val="80.000000"/>
  <p:tag name="ISPRINGCLOUDFOLDERID" val="1"/>
  <p:tag name="ISPRINGONLINEFOLDERID" val="1"/>
  <p:tag name="ISPRING_OUTPUT_FOLDER" val="[[&quot;)\uFFFD&gt;@{A4BA2711-5C1A-45CD-AFF8-912089EF7BE2}&quot;,&quot;C:\\Users\\Admin\\Desktop\\DẠY Chính quy PPT K62\\Đăng tải Elearrning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publishDestination&quot;:&quot;LMS&quot;,&quot;wordSettings&quot;:{&quot;printCopies&quot;:1}}"/>
  <p:tag name="ISPRING_CURRENT_PLAYER_ID" val="universal"/>
  <p:tag name="ISPRING_PRESENTATION_TITLE" val="Bài 5-Kích thước"/>
  <p:tag name="ISPRING_FIRST_PUBLI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3309</TotalTime>
  <Words>1840</Words>
  <Application>Microsoft Office PowerPoint</Application>
  <PresentationFormat>On-screen Show (4:3)</PresentationFormat>
  <Paragraphs>129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Aptos</vt:lpstr>
      <vt:lpstr>Arial</vt:lpstr>
      <vt:lpstr>Calibri</vt:lpstr>
      <vt:lpstr>Times New Roman</vt:lpstr>
      <vt:lpstr>Office Theme</vt:lpstr>
      <vt:lpstr>BÀI 5: Nội dung và phương pháp hướng dẫn hình thành BIỂU TƯỢNG BAN ĐẦU VỀ KÍCH THƯỚC VẬT THỂ cho trẻ mầm non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5-Kích thước</dc:title>
  <dc:creator>phamhaichau</dc:creator>
  <cp:lastModifiedBy>Pham Thi Hai Chau</cp:lastModifiedBy>
  <cp:revision>210</cp:revision>
  <dcterms:created xsi:type="dcterms:W3CDTF">2006-08-16T00:00:00Z</dcterms:created>
  <dcterms:modified xsi:type="dcterms:W3CDTF">2024-06-06T16:27:39Z</dcterms:modified>
</cp:coreProperties>
</file>