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308" r:id="rId2"/>
    <p:sldId id="279" r:id="rId3"/>
    <p:sldId id="286" r:id="rId4"/>
    <p:sldId id="288" r:id="rId5"/>
    <p:sldId id="292" r:id="rId6"/>
    <p:sldId id="298" r:id="rId7"/>
    <p:sldId id="299" r:id="rId8"/>
    <p:sldId id="300" r:id="rId9"/>
    <p:sldId id="323" r:id="rId10"/>
    <p:sldId id="331" r:id="rId11"/>
    <p:sldId id="301" r:id="rId12"/>
    <p:sldId id="303" r:id="rId13"/>
    <p:sldId id="325" r:id="rId14"/>
  </p:sldIdLst>
  <p:sldSz cx="9144000" cy="6858000" type="screen4x3"/>
  <p:notesSz cx="6858000" cy="9144000"/>
  <p:custDataLst>
    <p:tags r:id="rId16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225" autoAdjust="0"/>
    <p:restoredTop sz="94660"/>
  </p:normalViewPr>
  <p:slideViewPr>
    <p:cSldViewPr>
      <p:cViewPr varScale="1">
        <p:scale>
          <a:sx n="60" d="100"/>
          <a:sy n="60" d="100"/>
        </p:scale>
        <p:origin x="1552" y="48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tags" Target="tags/tag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754DAF7-229C-4B35-BF89-2E666173C3EE}" type="datetimeFigureOut">
              <a:rPr lang="en-US" smtClean="0"/>
              <a:t>7/6/2024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6E0934-0F2B-41E4-80DE-66A8BB9A80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17980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E6E0934-0F2B-41E4-80DE-66A8BB9A8060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102889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E6E0934-0F2B-41E4-80DE-66A8BB9A8060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121684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E6E0934-0F2B-41E4-80DE-66A8BB9A8060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351369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E6E0934-0F2B-41E4-80DE-66A8BB9A8060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316878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E6E0934-0F2B-41E4-80DE-66A8BB9A8060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526223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E6E0934-0F2B-41E4-80DE-66A8BB9A8060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411344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E6E0934-0F2B-41E4-80DE-66A8BB9A8060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449440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E6E0934-0F2B-41E4-80DE-66A8BB9A8060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40942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E6E0934-0F2B-41E4-80DE-66A8BB9A8060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021755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E6E0934-0F2B-41E4-80DE-66A8BB9A8060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091000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E6E0934-0F2B-41E4-80DE-66A8BB9A8060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186389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E6E0934-0F2B-41E4-80DE-66A8BB9A8060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807113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E6E0934-0F2B-41E4-80DE-66A8BB9A8060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77502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7/6/2024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7/6/2024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7/6/2024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7/6/2024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" y="533400"/>
            <a:ext cx="8839200" cy="2609850"/>
          </a:xfrm>
        </p:spPr>
        <p:txBody>
          <a:bodyPr>
            <a:normAutofit/>
          </a:bodyPr>
          <a:lstStyle/>
          <a:p>
            <a:pPr>
              <a:lnSpc>
                <a:spcPct val="120000"/>
              </a:lnSpc>
            </a:pPr>
            <a:r>
              <a:rPr lang="en-US" sz="3000" u="sng" dirty="0"/>
              <a:t>HỌC PHẦN</a:t>
            </a:r>
            <a:r>
              <a:rPr lang="en-US" sz="3000" dirty="0"/>
              <a:t>:</a:t>
            </a:r>
            <a:br>
              <a:rPr lang="en-US" sz="3000"/>
            </a:br>
            <a:r>
              <a:rPr lang="en-US" sz="3000" b="1">
                <a:latin typeface="Times New Roman" panose="02020603050405020304" pitchFamily="18" charset="0"/>
                <a:cs typeface="Times New Roman" panose="02020603050405020304" pitchFamily="18" charset="0"/>
              </a:rPr>
              <a:t>TỔ CHỨC HOẠT ĐỘNG </a:t>
            </a:r>
            <a:br>
              <a:rPr lang="en-US" sz="3000" b="1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000" b="1">
                <a:latin typeface="Times New Roman" panose="02020603050405020304" pitchFamily="18" charset="0"/>
                <a:cs typeface="Times New Roman" panose="02020603050405020304" pitchFamily="18" charset="0"/>
              </a:rPr>
              <a:t>HÌNH THÀNH BIỂU </a:t>
            </a:r>
            <a:r>
              <a:rPr 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TƯỢNG </a:t>
            </a:r>
            <a:r>
              <a:rPr lang="en-US" sz="3000" b="1">
                <a:latin typeface="Times New Roman" panose="02020603050405020304" pitchFamily="18" charset="0"/>
                <a:cs typeface="Times New Roman" panose="02020603050405020304" pitchFamily="18" charset="0"/>
              </a:rPr>
              <a:t>TOÁN CHO TRẺ</a:t>
            </a:r>
            <a:endParaRPr lang="en-US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10000"/>
            <a:ext cx="6400800" cy="1752600"/>
          </a:xfrm>
        </p:spPr>
        <p:txBody>
          <a:bodyPr>
            <a:normAutofit/>
          </a:bodyPr>
          <a:lstStyle/>
          <a:p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soạn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r>
              <a:rPr lang="en-US" b="1" i="1">
                <a:latin typeface="Times New Roman" pitchFamily="18" charset="0"/>
                <a:cs typeface="Times New Roman" pitchFamily="18" charset="0"/>
              </a:rPr>
              <a:t>TS. Phạm </a:t>
            </a:r>
            <a:r>
              <a:rPr lang="en-US" b="1" i="1" dirty="0">
                <a:latin typeface="Times New Roman" pitchFamily="18" charset="0"/>
                <a:cs typeface="Times New Roman" pitchFamily="18" charset="0"/>
              </a:rPr>
              <a:t>Thị Hải Châu</a:t>
            </a:r>
          </a:p>
        </p:txBody>
      </p:sp>
    </p:spTree>
    <p:extLst>
      <p:ext uri="{BB962C8B-B14F-4D97-AF65-F5344CB8AC3E}">
        <p14:creationId xmlns:p14="http://schemas.microsoft.com/office/powerpoint/2010/main" val="23994236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1AD9596-DF5B-1658-6F4D-7282FBBE78E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DDF45E28-AF2B-66D3-D1AD-F1D3997DBEEF}"/>
              </a:ext>
            </a:extLst>
          </p:cNvPr>
          <p:cNvSpPr/>
          <p:nvPr/>
        </p:nvSpPr>
        <p:spPr>
          <a:xfrm>
            <a:off x="304800" y="357055"/>
            <a:ext cx="8686800" cy="16879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 b="1" i="1">
                <a:latin typeface="Times New Roman" pitchFamily="18" charset="0"/>
                <a:cs typeface="Times New Roman" pitchFamily="18" charset="0"/>
              </a:rPr>
              <a:t>III. Tiến trình hoạt động</a:t>
            </a:r>
            <a:r>
              <a:rPr lang="en-US" sz="2400">
                <a:latin typeface="Times New Roman" pitchFamily="18" charset="0"/>
                <a:cs typeface="Times New Roman" pitchFamily="18" charset="0"/>
              </a:rPr>
              <a:t>: Mô tả các hoạt động của GV và hoạt động của trẻ có </a:t>
            </a:r>
            <a:r>
              <a:rPr lang="en-US" sz="2400" b="1" i="1">
                <a:latin typeface="Times New Roman" pitchFamily="18" charset="0"/>
                <a:cs typeface="Times New Roman" pitchFamily="18" charset="0"/>
              </a:rPr>
              <a:t>dự kiến thời gian </a:t>
            </a:r>
            <a:r>
              <a:rPr lang="en-US" sz="2400">
                <a:latin typeface="Times New Roman" pitchFamily="18" charset="0"/>
                <a:cs typeface="Times New Roman" pitchFamily="18" charset="0"/>
              </a:rPr>
              <a:t>(Kẻ bảng 2 cột dọc)</a:t>
            </a:r>
          </a:p>
          <a:p>
            <a:pPr>
              <a:lnSpc>
                <a:spcPct val="150000"/>
              </a:lnSpc>
            </a:pPr>
            <a:endParaRPr lang="en-US" sz="240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1824E1BF-EFD5-5149-4BD1-720D6E01387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06826878"/>
              </p:ext>
            </p:extLst>
          </p:nvPr>
        </p:nvGraphicFramePr>
        <p:xfrm>
          <a:off x="990600" y="2246344"/>
          <a:ext cx="7086600" cy="2590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95800">
                  <a:extLst>
                    <a:ext uri="{9D8B030D-6E8A-4147-A177-3AD203B41FA5}">
                      <a16:colId xmlns:a16="http://schemas.microsoft.com/office/drawing/2014/main" val="317959626"/>
                    </a:ext>
                  </a:extLst>
                </a:gridCol>
                <a:gridCol w="2590800">
                  <a:extLst>
                    <a:ext uri="{9D8B030D-6E8A-4147-A177-3AD203B41FA5}">
                      <a16:colId xmlns:a16="http://schemas.microsoft.com/office/drawing/2014/main" val="2871869064"/>
                    </a:ext>
                  </a:extLst>
                </a:gridCol>
              </a:tblGrid>
              <a:tr h="660400">
                <a:tc>
                  <a:txBody>
                    <a:bodyPr/>
                    <a:lstStyle/>
                    <a:p>
                      <a:pPr algn="ctr"/>
                      <a:r>
                        <a:rPr lang="en-US" sz="2400"/>
                        <a:t>Hoạt động của cô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/>
                        <a:t>Hoạt động của trẻ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26369125"/>
                  </a:ext>
                </a:extLst>
              </a:tr>
              <a:tr h="1930400">
                <a:tc>
                  <a:txBody>
                    <a:bodyPr/>
                    <a:lstStyle/>
                    <a:p>
                      <a:r>
                        <a:rPr lang="en-US"/>
                        <a:t>Có dự kiến thời gian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2973293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978958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04800" y="335846"/>
            <a:ext cx="8534400" cy="54548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40000"/>
              </a:lnSpc>
            </a:pPr>
            <a:r>
              <a:rPr lang="fr-FR" sz="2800" b="1" i="1" dirty="0">
                <a:latin typeface="Times New Roman" pitchFamily="18" charset="0"/>
                <a:cs typeface="Times New Roman" pitchFamily="18" charset="0"/>
              </a:rPr>
              <a:t>4. </a:t>
            </a:r>
            <a:r>
              <a:rPr lang="fr-FR" sz="2800" b="1" i="1" dirty="0" err="1"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fr-FR" sz="28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b="1" i="1" dirty="0" err="1"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fr-FR" sz="28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b="1" i="1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fr-FR" sz="28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b="1" i="1" dirty="0" err="1"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fr-FR" sz="28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b="1" i="1" dirty="0" err="1">
                <a:latin typeface="Times New Roman" pitchFamily="18" charset="0"/>
                <a:cs typeface="Times New Roman" pitchFamily="18" charset="0"/>
              </a:rPr>
              <a:t>đánh</a:t>
            </a:r>
            <a:r>
              <a:rPr lang="fr-FR" sz="28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b="1" i="1" dirty="0" err="1">
                <a:latin typeface="Times New Roman" pitchFamily="18" charset="0"/>
                <a:cs typeface="Times New Roman" pitchFamily="18" charset="0"/>
              </a:rPr>
              <a:t>giá</a:t>
            </a:r>
            <a:r>
              <a:rPr lang="fr-FR" sz="28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b="1" i="1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fr-FR" sz="2800" b="1" i="1">
                <a:latin typeface="Times New Roman" pitchFamily="18" charset="0"/>
                <a:cs typeface="Times New Roman" pitchFamily="18" charset="0"/>
              </a:rPr>
              <a:t> hoạt động HTBBT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40000"/>
              </a:lnSpc>
            </a:pPr>
            <a:r>
              <a:rPr lang="fr-FR" sz="2800" dirty="0" err="1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dirty="0" err="1">
                <a:latin typeface="Times New Roman" pitchFamily="18" charset="0"/>
                <a:cs typeface="Times New Roman" pitchFamily="18" charset="0"/>
              </a:rPr>
              <a:t>đánh</a:t>
            </a:r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dirty="0" err="1">
                <a:latin typeface="Times New Roman" pitchFamily="18" charset="0"/>
                <a:cs typeface="Times New Roman" pitchFamily="18" charset="0"/>
              </a:rPr>
              <a:t>giá</a:t>
            </a:r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dirty="0" err="1"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dirty="0" err="1">
                <a:latin typeface="Times New Roman" pitchFamily="18" charset="0"/>
                <a:cs typeface="Times New Roman" pitchFamily="18" charset="0"/>
              </a:rPr>
              <a:t>dạy</a:t>
            </a:r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dirty="0" err="1">
                <a:latin typeface="Times New Roman" pitchFamily="18" charset="0"/>
                <a:cs typeface="Times New Roman" pitchFamily="18" charset="0"/>
              </a:rPr>
              <a:t>toán</a:t>
            </a:r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fr-FR" sz="2800" dirty="0" err="1">
                <a:latin typeface="Times New Roman" pitchFamily="18" charset="0"/>
                <a:cs typeface="Times New Roman" pitchFamily="18" charset="0"/>
              </a:rPr>
              <a:t>cần</a:t>
            </a:r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dirty="0" err="1">
                <a:latin typeface="Times New Roman" pitchFamily="18" charset="0"/>
                <a:cs typeface="Times New Roman" pitchFamily="18" charset="0"/>
              </a:rPr>
              <a:t>xây</a:t>
            </a:r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dirty="0" err="1">
                <a:latin typeface="Times New Roman" pitchFamily="18" charset="0"/>
                <a:cs typeface="Times New Roman" pitchFamily="18" charset="0"/>
              </a:rPr>
              <a:t>dựng</a:t>
            </a:r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dirty="0" err="1"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b="1" dirty="0" err="1">
                <a:latin typeface="Times New Roman" pitchFamily="18" charset="0"/>
                <a:cs typeface="Times New Roman" pitchFamily="18" charset="0"/>
              </a:rPr>
              <a:t>phiếu</a:t>
            </a:r>
            <a:r>
              <a:rPr lang="fr-FR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b="1" dirty="0" err="1">
                <a:latin typeface="Times New Roman" pitchFamily="18" charset="0"/>
                <a:cs typeface="Times New Roman" pitchFamily="18" charset="0"/>
              </a:rPr>
              <a:t>đánh</a:t>
            </a:r>
            <a:r>
              <a:rPr lang="fr-FR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b="1" dirty="0" err="1">
                <a:latin typeface="Times New Roman" pitchFamily="18" charset="0"/>
                <a:cs typeface="Times New Roman" pitchFamily="18" charset="0"/>
              </a:rPr>
              <a:t>giá</a:t>
            </a:r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fr-FR" sz="2800" dirty="0" err="1">
                <a:latin typeface="Times New Roman" pitchFamily="18" charset="0"/>
                <a:cs typeface="Times New Roman" pitchFamily="18" charset="0"/>
              </a:rPr>
              <a:t>Tuỳ</a:t>
            </a:r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dirty="0" err="1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dirty="0" err="1">
                <a:latin typeface="Times New Roman" pitchFamily="18" charset="0"/>
                <a:cs typeface="Times New Roman" pitchFamily="18" charset="0"/>
              </a:rPr>
              <a:t>từng</a:t>
            </a:r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i="1" dirty="0" err="1">
                <a:latin typeface="Times New Roman" pitchFamily="18" charset="0"/>
                <a:cs typeface="Times New Roman" pitchFamily="18" charset="0"/>
              </a:rPr>
              <a:t>đặc</a:t>
            </a:r>
            <a:r>
              <a:rPr lang="fr-FR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i="1" dirty="0" err="1"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fr-FR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i="1" dirty="0" err="1">
                <a:latin typeface="Times New Roman" pitchFamily="18" charset="0"/>
                <a:cs typeface="Times New Roman" pitchFamily="18" charset="0"/>
              </a:rPr>
              <a:t>riêng</a:t>
            </a:r>
            <a:r>
              <a:rPr lang="fr-FR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i="1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fr-FR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i="1" dirty="0" err="1">
                <a:latin typeface="Times New Roman" pitchFamily="18" charset="0"/>
                <a:cs typeface="Times New Roman" pitchFamily="18" charset="0"/>
              </a:rPr>
              <a:t>từng</a:t>
            </a:r>
            <a:r>
              <a:rPr lang="fr-FR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i="1" dirty="0" err="1">
                <a:latin typeface="Times New Roman" pitchFamily="18" charset="0"/>
                <a:cs typeface="Times New Roman" pitchFamily="18" charset="0"/>
              </a:rPr>
              <a:t>trường</a:t>
            </a:r>
            <a:r>
              <a:rPr lang="fr-FR" sz="2800" i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fr-FR" sz="2800" i="1" dirty="0" err="1">
                <a:latin typeface="Times New Roman" pitchFamily="18" charset="0"/>
                <a:cs typeface="Times New Roman" pitchFamily="18" charset="0"/>
              </a:rPr>
              <a:t>từng</a:t>
            </a:r>
            <a:r>
              <a:rPr lang="fr-FR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i="1" dirty="0" err="1">
                <a:latin typeface="Times New Roman" pitchFamily="18" charset="0"/>
                <a:cs typeface="Times New Roman" pitchFamily="18" charset="0"/>
              </a:rPr>
              <a:t>địa</a:t>
            </a:r>
            <a:r>
              <a:rPr lang="fr-FR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i="1" dirty="0" err="1"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dirty="0" err="1">
                <a:latin typeface="Times New Roman" pitchFamily="18" charset="0"/>
                <a:cs typeface="Times New Roman" pitchFamily="18" charset="0"/>
              </a:rPr>
              <a:t>mà</a:t>
            </a:r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dirty="0" err="1">
                <a:latin typeface="Times New Roman" pitchFamily="18" charset="0"/>
                <a:cs typeface="Times New Roman" pitchFamily="18" charset="0"/>
              </a:rPr>
              <a:t>cần</a:t>
            </a:r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dirty="0" err="1">
                <a:latin typeface="Times New Roman" pitchFamily="18" charset="0"/>
                <a:cs typeface="Times New Roman" pitchFamily="18" charset="0"/>
              </a:rPr>
              <a:t>thiết</a:t>
            </a:r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dirty="0" err="1">
                <a:latin typeface="Times New Roman" pitchFamily="18" charset="0"/>
                <a:cs typeface="Times New Roman" pitchFamily="18" charset="0"/>
              </a:rPr>
              <a:t>kế</a:t>
            </a:r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dirty="0" err="1"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dirty="0" err="1">
                <a:latin typeface="Times New Roman" pitchFamily="18" charset="0"/>
                <a:cs typeface="Times New Roman" pitchFamily="18" charset="0"/>
              </a:rPr>
              <a:t>phiếu</a:t>
            </a:r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dirty="0" err="1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dirty="0" err="1">
                <a:latin typeface="Times New Roman" pitchFamily="18" charset="0"/>
                <a:cs typeface="Times New Roman" pitchFamily="18" charset="0"/>
              </a:rPr>
              <a:t>phù</a:t>
            </a:r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dirty="0" err="1"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fr-FR" sz="280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algn="just">
              <a:lnSpc>
                <a:spcPct val="140000"/>
              </a:lnSpc>
            </a:pPr>
            <a:r>
              <a:rPr lang="fr-FR" sz="2800" i="1">
                <a:latin typeface="Times New Roman" pitchFamily="18" charset="0"/>
                <a:cs typeface="Times New Roman" pitchFamily="18" charset="0"/>
              </a:rPr>
              <a:t>Quy </a:t>
            </a:r>
            <a:r>
              <a:rPr lang="fr-FR" sz="2800" i="1" dirty="0" err="1"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fr-FR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dirty="0" err="1">
                <a:latin typeface="Times New Roman" pitchFamily="18" charset="0"/>
                <a:cs typeface="Times New Roman" pitchFamily="18" charset="0"/>
              </a:rPr>
              <a:t>xây</a:t>
            </a:r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dirty="0" err="1">
                <a:latin typeface="Times New Roman" pitchFamily="18" charset="0"/>
                <a:cs typeface="Times New Roman" pitchFamily="18" charset="0"/>
              </a:rPr>
              <a:t>dựng</a:t>
            </a:r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dirty="0" err="1"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dirty="0" err="1">
                <a:latin typeface="Times New Roman" pitchFamily="18" charset="0"/>
                <a:cs typeface="Times New Roman" pitchFamily="18" charset="0"/>
              </a:rPr>
              <a:t>phiếu</a:t>
            </a:r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dirty="0" err="1">
                <a:latin typeface="Times New Roman" pitchFamily="18" charset="0"/>
                <a:cs typeface="Times New Roman" pitchFamily="18" charset="0"/>
              </a:rPr>
              <a:t>đánh</a:t>
            </a:r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dirty="0" err="1">
                <a:latin typeface="Times New Roman" pitchFamily="18" charset="0"/>
                <a:cs typeface="Times New Roman" pitchFamily="18" charset="0"/>
              </a:rPr>
              <a:t>giá</a:t>
            </a:r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dirty="0" err="1"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dirty="0" err="1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: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40000"/>
              </a:lnSpc>
            </a:pPr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fr-FR" sz="2800" dirty="0" err="1">
                <a:latin typeface="Times New Roman" pitchFamily="18" charset="0"/>
                <a:cs typeface="Times New Roman" pitchFamily="18" charset="0"/>
              </a:rPr>
              <a:t>Xây</a:t>
            </a:r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dirty="0" err="1">
                <a:latin typeface="Times New Roman" pitchFamily="18" charset="0"/>
                <a:cs typeface="Times New Roman" pitchFamily="18" charset="0"/>
              </a:rPr>
              <a:t>dựng</a:t>
            </a:r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dirty="0" err="1">
                <a:latin typeface="Times New Roman" pitchFamily="18" charset="0"/>
                <a:cs typeface="Times New Roman" pitchFamily="18" charset="0"/>
              </a:rPr>
              <a:t>tiêu</a:t>
            </a:r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dirty="0" err="1">
                <a:latin typeface="Times New Roman" pitchFamily="18" charset="0"/>
                <a:cs typeface="Times New Roman" pitchFamily="18" charset="0"/>
              </a:rPr>
              <a:t>chí</a:t>
            </a:r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dirty="0" err="1">
                <a:latin typeface="Times New Roman" pitchFamily="18" charset="0"/>
                <a:cs typeface="Times New Roman" pitchFamily="18" charset="0"/>
              </a:rPr>
              <a:t>đánh</a:t>
            </a:r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dirty="0" err="1">
                <a:latin typeface="Times New Roman" pitchFamily="18" charset="0"/>
                <a:cs typeface="Times New Roman" pitchFamily="18" charset="0"/>
              </a:rPr>
              <a:t>giá</a:t>
            </a:r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40000"/>
              </a:lnSpc>
            </a:pPr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fr-FR" sz="2800" dirty="0" err="1">
                <a:latin typeface="Times New Roman" pitchFamily="18" charset="0"/>
                <a:cs typeface="Times New Roman" pitchFamily="18" charset="0"/>
              </a:rPr>
              <a:t>Cụ</a:t>
            </a:r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dirty="0" err="1"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dirty="0" err="1">
                <a:latin typeface="Times New Roman" pitchFamily="18" charset="0"/>
                <a:cs typeface="Times New Roman" pitchFamily="18" charset="0"/>
              </a:rPr>
              <a:t>hoá</a:t>
            </a:r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dirty="0" err="1">
                <a:latin typeface="Times New Roman" pitchFamily="18" charset="0"/>
                <a:cs typeface="Times New Roman" pitchFamily="18" charset="0"/>
              </a:rPr>
              <a:t>nội</a:t>
            </a:r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dirty="0" err="1">
                <a:latin typeface="Times New Roman" pitchFamily="18" charset="0"/>
                <a:cs typeface="Times New Roman" pitchFamily="18" charset="0"/>
              </a:rPr>
              <a:t>dung</a:t>
            </a:r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dirty="0" err="1">
                <a:latin typeface="Times New Roman" pitchFamily="18" charset="0"/>
                <a:cs typeface="Times New Roman" pitchFamily="18" charset="0"/>
              </a:rPr>
              <a:t>đánh</a:t>
            </a:r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dirty="0" err="1">
                <a:latin typeface="Times New Roman" pitchFamily="18" charset="0"/>
                <a:cs typeface="Times New Roman" pitchFamily="18" charset="0"/>
              </a:rPr>
              <a:t>giá</a:t>
            </a:r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fr-FR" sz="2800" dirty="0" err="1"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dirty="0" err="1">
                <a:latin typeface="Times New Roman" pitchFamily="18" charset="0"/>
                <a:cs typeface="Times New Roman" pitchFamily="18" charset="0"/>
              </a:rPr>
              <a:t>tiêu</a:t>
            </a:r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dirty="0" err="1">
                <a:latin typeface="Times New Roman" pitchFamily="18" charset="0"/>
                <a:cs typeface="Times New Roman" pitchFamily="18" charset="0"/>
              </a:rPr>
              <a:t>chí</a:t>
            </a:r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40000"/>
              </a:lnSpc>
            </a:pPr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fr-FR" sz="2800" dirty="0" err="1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dirty="0" err="1">
                <a:latin typeface="Times New Roman" pitchFamily="18" charset="0"/>
                <a:cs typeface="Times New Roman" pitchFamily="18" charset="0"/>
              </a:rPr>
              <a:t>bố</a:t>
            </a:r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dirty="0" err="1">
                <a:latin typeface="Times New Roman" pitchFamily="18" charset="0"/>
                <a:cs typeface="Times New Roman" pitchFamily="18" charset="0"/>
              </a:rPr>
              <a:t>thang</a:t>
            </a:r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dirty="0" err="1"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fr-FR" sz="2800" dirty="0" err="1"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dirty="0" err="1">
                <a:latin typeface="Times New Roman" pitchFamily="18" charset="0"/>
                <a:cs typeface="Times New Roman" pitchFamily="18" charset="0"/>
              </a:rPr>
              <a:t>tiêu</a:t>
            </a:r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err="1">
                <a:latin typeface="Times New Roman" pitchFamily="18" charset="0"/>
                <a:cs typeface="Times New Roman" pitchFamily="18" charset="0"/>
              </a:rPr>
              <a:t>chí</a:t>
            </a:r>
            <a:r>
              <a:rPr lang="fr-FR" sz="2800">
                <a:latin typeface="Times New Roman" pitchFamily="18" charset="0"/>
                <a:cs typeface="Times New Roman" pitchFamily="18" charset="0"/>
              </a:rPr>
              <a:t>, nội dung </a:t>
            </a:r>
            <a:r>
              <a:rPr lang="fr-FR" sz="2800" dirty="0" err="1"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dirty="0" err="1"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dirty="0" err="1">
                <a:latin typeface="Times New Roman" pitchFamily="18" charset="0"/>
                <a:cs typeface="Times New Roman" pitchFamily="18" charset="0"/>
              </a:rPr>
              <a:t>trọng</a:t>
            </a:r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dirty="0" err="1">
                <a:latin typeface="Times New Roman" pitchFamily="18" charset="0"/>
                <a:cs typeface="Times New Roman" pitchFamily="18" charset="0"/>
              </a:rPr>
              <a:t>tâm</a:t>
            </a:r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dirty="0" err="1">
                <a:latin typeface="Times New Roman" pitchFamily="18" charset="0"/>
                <a:cs typeface="Times New Roman" pitchFamily="18" charset="0"/>
              </a:rPr>
              <a:t>tiêu</a:t>
            </a:r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err="1">
                <a:latin typeface="Times New Roman" pitchFamily="18" charset="0"/>
                <a:cs typeface="Times New Roman" pitchFamily="18" charset="0"/>
              </a:rPr>
              <a:t>chí</a:t>
            </a:r>
            <a:r>
              <a:rPr lang="fr-FR" sz="280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55446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304800" y="419456"/>
            <a:ext cx="8534400" cy="58060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30000"/>
              </a:lnSpc>
            </a:pPr>
            <a:r>
              <a:rPr lang="en-US" sz="2400" b="1">
                <a:latin typeface="Times New Roman" pitchFamily="18" charset="0"/>
                <a:cs typeface="Times New Roman" pitchFamily="18" charset="0"/>
              </a:rPr>
              <a:t>2. Ngoài hoạt động học </a:t>
            </a:r>
            <a:r>
              <a:rPr lang="en-US" sz="2400" b="1" i="1">
                <a:latin typeface="Times New Roman" pitchFamily="18" charset="0"/>
                <a:cs typeface="Times New Roman" pitchFamily="18" charset="0"/>
              </a:rPr>
              <a:t>(Ngoài tiết học, Học mọi lúc mọi nơi)</a:t>
            </a:r>
            <a:endParaRPr lang="en-US" sz="2400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30000"/>
              </a:lnSpc>
            </a:pPr>
            <a:r>
              <a:rPr lang="en-US" sz="2400" b="1" i="1">
                <a:latin typeface="Times New Roman" pitchFamily="18" charset="0"/>
                <a:cs typeface="Times New Roman" pitchFamily="18" charset="0"/>
              </a:rPr>
              <a:t>2.1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.  Ý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nghĩa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tác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đặc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err="1"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2400" b="1" i="1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just">
              <a:lnSpc>
                <a:spcPct val="130000"/>
              </a:lnSpc>
            </a:pPr>
            <a:r>
              <a:rPr lang="en-US" sz="2400" i="1">
                <a:latin typeface="Times New Roman" pitchFamily="18" charset="0"/>
                <a:cs typeface="Times New Roman" pitchFamily="18" charset="0"/>
              </a:rPr>
              <a:t>a. Ý </a:t>
            </a:r>
            <a:r>
              <a:rPr lang="en-US" sz="2400" i="1" dirty="0" err="1">
                <a:latin typeface="Times New Roman" pitchFamily="18" charset="0"/>
                <a:cs typeface="Times New Roman" pitchFamily="18" charset="0"/>
              </a:rPr>
              <a:t>nghĩa</a:t>
            </a:r>
            <a:r>
              <a:rPr lang="en-US" sz="2400"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pPr algn="just">
              <a:lnSpc>
                <a:spcPct val="130000"/>
              </a:lnSpc>
            </a:pPr>
            <a:r>
              <a:rPr lang="en-US" sz="2400">
                <a:latin typeface="Times New Roman" pitchFamily="18" charset="0"/>
                <a:cs typeface="Times New Roman" pitchFamily="18" charset="0"/>
              </a:rPr>
              <a:t>- Đa dạng hóa các hình thức cho trẻ LQVT</a:t>
            </a:r>
          </a:p>
          <a:p>
            <a:pPr algn="just">
              <a:lnSpc>
                <a:spcPct val="130000"/>
              </a:lnSpc>
            </a:pPr>
            <a:r>
              <a:rPr lang="en-US" sz="240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tiếp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xúc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quen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tượng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toán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thông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qua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cuộc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sống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hằng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lnSpc>
                <a:spcPct val="130000"/>
              </a:lnSpc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Giúp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củng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cố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vận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hiểu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kỹ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năng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toán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lnSpc>
                <a:spcPct val="130000"/>
              </a:lnSpc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Tạo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điều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kiện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gần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gũi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tiễn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xung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err="1">
                <a:latin typeface="Times New Roman" pitchFamily="18" charset="0"/>
                <a:cs typeface="Times New Roman" pitchFamily="18" charset="0"/>
              </a:rPr>
              <a:t>quanh</a:t>
            </a:r>
            <a:r>
              <a:rPr lang="en-US" sz="240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lnSpc>
                <a:spcPct val="130000"/>
              </a:lnSpc>
            </a:pPr>
            <a:r>
              <a:rPr lang="en-US" sz="2400" i="1">
                <a:latin typeface="Times New Roman" pitchFamily="18" charset="0"/>
                <a:cs typeface="Times New Roman" pitchFamily="18" charset="0"/>
              </a:rPr>
              <a:t>b. Đặc điểm</a:t>
            </a:r>
            <a:r>
              <a:rPr lang="en-US" sz="2400"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pPr algn="just">
              <a:lnSpc>
                <a:spcPct val="130000"/>
              </a:lnSpc>
            </a:pPr>
            <a:r>
              <a:rPr lang="en-US" sz="2400">
                <a:latin typeface="Times New Roman" pitchFamily="18" charset="0"/>
                <a:cs typeface="Times New Roman" pitchFamily="18" charset="0"/>
              </a:rPr>
              <a:t>Tổ chức HTBTT cho trẻ ở mọi lúc, mọi nơi. Qua đó, thấy được các biểu tượng toán cần thiết cho cuộc sống và có mặt trong tất cả các hoạt động của trẻ.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502138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304800" y="452021"/>
            <a:ext cx="8458200" cy="45391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800" b="1">
                <a:latin typeface="Times New Roman" pitchFamily="18" charset="0"/>
                <a:cs typeface="Times New Roman" pitchFamily="18" charset="0"/>
              </a:rPr>
              <a:t>2.2. Cách tiến hành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2800">
                <a:latin typeface="Times New Roman" pitchFamily="18" charset="0"/>
                <a:cs typeface="Times New Roman" pitchFamily="18" charset="0"/>
              </a:rPr>
              <a:t>a. Thông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qua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latin typeface="Times New Roman" pitchFamily="18" charset="0"/>
                <a:cs typeface="Times New Roman" pitchFamily="18" charset="0"/>
              </a:rPr>
              <a:t>vui</a:t>
            </a:r>
            <a:r>
              <a:rPr lang="en-US" sz="28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sz="2800">
                <a:latin typeface="Times New Roman" pitchFamily="18" charset="0"/>
                <a:cs typeface="Times New Roman" pitchFamily="18" charset="0"/>
              </a:rPr>
              <a:t>: các trò chơi ngoài tiết học (kéo co, nhảy lò cò…)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2800">
                <a:latin typeface="Times New Roman" pitchFamily="18" charset="0"/>
                <a:cs typeface="Times New Roman" pitchFamily="18" charset="0"/>
              </a:rPr>
              <a:t>b. Thông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qua </a:t>
            </a:r>
            <a:r>
              <a:rPr lang="en-US" sz="2800" b="1" i="1" dirty="0" err="1">
                <a:latin typeface="Times New Roman" pitchFamily="18" charset="0"/>
                <a:cs typeface="Times New Roman" pitchFamily="18" charset="0"/>
              </a:rPr>
              <a:t>dạo</a:t>
            </a:r>
            <a:r>
              <a:rPr lang="en-US" sz="28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sz="2800" b="1" i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i="1" dirty="0" err="1">
                <a:latin typeface="Times New Roman" pitchFamily="18" charset="0"/>
                <a:cs typeface="Times New Roman" pitchFamily="18" charset="0"/>
              </a:rPr>
              <a:t>lao</a:t>
            </a:r>
            <a:r>
              <a:rPr lang="en-US" sz="28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2800" b="1" i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i="1" dirty="0" err="1">
                <a:latin typeface="Times New Roman" pitchFamily="18" charset="0"/>
                <a:cs typeface="Times New Roman" pitchFamily="18" charset="0"/>
              </a:rPr>
              <a:t>tham</a:t>
            </a:r>
            <a:r>
              <a:rPr lang="en-US" sz="28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sz="28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chế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latin typeface="Times New Roman" pitchFamily="18" charset="0"/>
                <a:cs typeface="Times New Roman" pitchFamily="18" charset="0"/>
              </a:rPr>
              <a:t>sinh</a:t>
            </a:r>
            <a:r>
              <a:rPr lang="en-US" sz="28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err="1"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sz="2800">
                <a:latin typeface="Times New Roman" pitchFamily="18" charset="0"/>
                <a:cs typeface="Times New Roman" pitchFamily="18" charset="0"/>
              </a:rPr>
              <a:t>: Thăm vườn bách thú, công viên, dọn vệ sinh sân trường, đánh răng, ăn uống…</a:t>
            </a:r>
          </a:p>
          <a:p>
            <a:pPr>
              <a:lnSpc>
                <a:spcPct val="150000"/>
              </a:lnSpc>
            </a:pPr>
            <a:r>
              <a:rPr lang="en-US" sz="2800">
                <a:latin typeface="Times New Roman" pitchFamily="18" charset="0"/>
                <a:cs typeface="Times New Roman" pitchFamily="18" charset="0"/>
              </a:rPr>
              <a:t>c. Thông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qua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latin typeface="Times New Roman" pitchFamily="18" charset="0"/>
                <a:cs typeface="Times New Roman" pitchFamily="18" charset="0"/>
              </a:rPr>
              <a:t>môn</a:t>
            </a:r>
            <a:r>
              <a:rPr lang="en-US" sz="28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8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err="1">
                <a:latin typeface="Times New Roman" pitchFamily="18" charset="0"/>
                <a:cs typeface="Times New Roman" pitchFamily="18" charset="0"/>
              </a:rPr>
              <a:t>khác</a:t>
            </a:r>
            <a:r>
              <a:rPr lang="en-US" sz="2800">
                <a:latin typeface="Times New Roman" pitchFamily="18" charset="0"/>
                <a:cs typeface="Times New Roman" pitchFamily="18" charset="0"/>
              </a:rPr>
              <a:t>: tạo hình, vận động…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819789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52400"/>
            <a:ext cx="8534400" cy="1782762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en-US" sz="2400" b="1" u="sng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400" b="1" u="sng" dirty="0">
                <a:latin typeface="Times New Roman" pitchFamily="18" charset="0"/>
                <a:cs typeface="Times New Roman" pitchFamily="18" charset="0"/>
              </a:rPr>
              <a:t> 2:</a:t>
            </a:r>
            <a:br>
              <a:rPr lang="en-US" sz="2400" dirty="0">
                <a:latin typeface="Times New Roman" pitchFamily="18" charset="0"/>
                <a:cs typeface="Times New Roman" pitchFamily="18" charset="0"/>
              </a:rPr>
            </a:b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CÁC NGUYÊN TẮC – PHƯƠNG PHÁP – HÌNH THỨC</a:t>
            </a:r>
            <a:br>
              <a:rPr lang="en-US" sz="2400" b="1" dirty="0">
                <a:latin typeface="Times New Roman" pitchFamily="18" charset="0"/>
                <a:cs typeface="Times New Roman" pitchFamily="18" charset="0"/>
              </a:rPr>
            </a:b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HÌNH THÀNH BIỂU TƯỢNG TOÁN CHO TRẺ MẦM NON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648200"/>
          </a:xfrm>
        </p:spPr>
        <p:txBody>
          <a:bodyPr>
            <a:noAutofit/>
          </a:bodyPr>
          <a:lstStyle/>
          <a:p>
            <a:pPr marL="0" indent="0">
              <a:lnSpc>
                <a:spcPct val="130000"/>
              </a:lnSpc>
              <a:spcBef>
                <a:spcPts val="0"/>
              </a:spcBef>
              <a:spcAft>
                <a:spcPts val="400"/>
              </a:spcAft>
              <a:buNone/>
            </a:pP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I.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nguyên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tắc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HTBTT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trẻ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lnSpc>
                <a:spcPct val="130000"/>
              </a:lnSpc>
              <a:spcBef>
                <a:spcPts val="0"/>
              </a:spcBef>
              <a:buNone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đôi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hành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giáo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dục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gắn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liền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cuộc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sống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lnSpc>
                <a:spcPct val="130000"/>
              </a:lnSpc>
              <a:spcAft>
                <a:spcPts val="400"/>
              </a:spcAft>
              <a:buNone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Đảm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bảo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vừa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sức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lnSpc>
                <a:spcPct val="130000"/>
              </a:lnSpc>
              <a:spcAft>
                <a:spcPts val="400"/>
              </a:spcAft>
              <a:buNone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Dạy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mang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khoa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học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lnSpc>
                <a:spcPct val="130000"/>
              </a:lnSpc>
              <a:spcAft>
                <a:spcPts val="400"/>
              </a:spcAft>
              <a:buNone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4.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Đảm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bảo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tự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hệ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thống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lnSpc>
                <a:spcPct val="130000"/>
              </a:lnSpc>
              <a:spcAft>
                <a:spcPts val="400"/>
              </a:spcAft>
              <a:buNone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5.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Đảm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bảo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phát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triển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lnSpc>
                <a:spcPct val="130000"/>
              </a:lnSpc>
              <a:spcAft>
                <a:spcPts val="400"/>
              </a:spcAft>
              <a:buNone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6.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Đảm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bảo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trực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quan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lnSpc>
                <a:spcPct val="130000"/>
              </a:lnSpc>
              <a:spcAft>
                <a:spcPts val="400"/>
              </a:spcAft>
              <a:buNone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7.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Phát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huy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cực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chủ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sáng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tạo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trẻ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lnSpc>
                <a:spcPct val="130000"/>
              </a:lnSpc>
              <a:spcAft>
                <a:spcPts val="400"/>
              </a:spcAft>
              <a:buNone/>
            </a:pP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lnSpc>
                <a:spcPct val="130000"/>
              </a:lnSpc>
              <a:spcAft>
                <a:spcPts val="400"/>
              </a:spcAft>
              <a:buNone/>
            </a:pP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638920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just">
              <a:lnSpc>
                <a:spcPct val="130000"/>
              </a:lnSpc>
            </a:pPr>
            <a:r>
              <a:rPr lang="en-US" sz="2400" b="1">
                <a:latin typeface="Times New Roman" pitchFamily="18" charset="0"/>
                <a:cs typeface="Times New Roman" pitchFamily="18" charset="0"/>
              </a:rPr>
              <a:t>II. MỘT SỐ 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PHƯƠNG PHÁP HÌNH THÀNH BIỂU </a:t>
            </a:r>
            <a:r>
              <a:rPr lang="en-US" sz="2400" b="1">
                <a:latin typeface="Times New Roman" pitchFamily="18" charset="0"/>
                <a:cs typeface="Times New Roman" pitchFamily="18" charset="0"/>
              </a:rPr>
              <a:t>TƯỢNG TOÁN  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CHO TRẺ MẦM NON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953000"/>
          </a:xfrm>
        </p:spPr>
        <p:txBody>
          <a:bodyPr>
            <a:noAutofit/>
          </a:bodyPr>
          <a:lstStyle/>
          <a:p>
            <a:pPr marL="0" indent="0" algn="just">
              <a:lnSpc>
                <a:spcPct val="130000"/>
              </a:lnSpc>
              <a:spcBef>
                <a:spcPts val="0"/>
              </a:spcBef>
              <a:buNone/>
            </a:pP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Nhóm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PP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trực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lnSpc>
                <a:spcPct val="130000"/>
              </a:lnSpc>
              <a:buNone/>
            </a:pP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a. </a:t>
            </a:r>
            <a:r>
              <a:rPr lang="en-US" sz="2400" i="1" u="sng" dirty="0">
                <a:latin typeface="Times New Roman" pitchFamily="18" charset="0"/>
                <a:cs typeface="Times New Roman" pitchFamily="18" charset="0"/>
              </a:rPr>
              <a:t>PP </a:t>
            </a:r>
            <a:r>
              <a:rPr lang="en-US" sz="2400" i="1" u="sng" dirty="0" err="1"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2400" i="1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u="sng" dirty="0" err="1">
                <a:latin typeface="Times New Roman" pitchFamily="18" charset="0"/>
                <a:cs typeface="Times New Roman" pitchFamily="18" charset="0"/>
              </a:rPr>
              <a:t>bày</a:t>
            </a:r>
            <a:r>
              <a:rPr lang="en-US" sz="2400" i="1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u="sng" dirty="0" err="1">
                <a:latin typeface="Times New Roman" pitchFamily="18" charset="0"/>
                <a:cs typeface="Times New Roman" pitchFamily="18" charset="0"/>
              </a:rPr>
              <a:t>trực</a:t>
            </a:r>
            <a:r>
              <a:rPr lang="en-US" sz="2400" i="1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u="sng" dirty="0" err="1"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GV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bày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đồ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dùng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trực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nhằm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giúp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tượng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toán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hoặc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bắt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chước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hành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>
              <a:lnSpc>
                <a:spcPct val="130000"/>
              </a:lnSpc>
              <a:buNone/>
            </a:pP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b. </a:t>
            </a:r>
            <a:r>
              <a:rPr lang="en-US" sz="2400" i="1" u="sng" dirty="0">
                <a:latin typeface="Times New Roman" pitchFamily="18" charset="0"/>
                <a:cs typeface="Times New Roman" pitchFamily="18" charset="0"/>
              </a:rPr>
              <a:t>PP </a:t>
            </a:r>
            <a:r>
              <a:rPr lang="en-US" sz="2400" i="1" u="sng" dirty="0" err="1"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sz="2400" i="1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u="sng" dirty="0" err="1">
                <a:latin typeface="Times New Roman" pitchFamily="18" charset="0"/>
                <a:cs typeface="Times New Roman" pitchFamily="18" charset="0"/>
              </a:rPr>
              <a:t>sát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dấu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hiệu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tượng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toán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mối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hệ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giữa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chúng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thông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qua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sát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đồ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sự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tượng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3821218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04800" y="428954"/>
            <a:ext cx="8610600" cy="53101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</a:pPr>
            <a:r>
              <a:rPr lang="en-US" sz="2600" b="1" i="1" dirty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2600" b="1" i="1" dirty="0" err="1">
                <a:latin typeface="Times New Roman" pitchFamily="18" charset="0"/>
                <a:cs typeface="Times New Roman" pitchFamily="18" charset="0"/>
              </a:rPr>
              <a:t>Nhóm</a:t>
            </a:r>
            <a:r>
              <a:rPr lang="en-US" sz="26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i="1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600" b="1" i="1" dirty="0">
                <a:latin typeface="Times New Roman" pitchFamily="18" charset="0"/>
                <a:cs typeface="Times New Roman" pitchFamily="18" charset="0"/>
              </a:rPr>
              <a:t> PP </a:t>
            </a:r>
            <a:r>
              <a:rPr lang="en-US" sz="2600" b="1" i="1" dirty="0" err="1">
                <a:latin typeface="Times New Roman" pitchFamily="18" charset="0"/>
                <a:cs typeface="Times New Roman" pitchFamily="18" charset="0"/>
              </a:rPr>
              <a:t>dùng</a:t>
            </a:r>
            <a:r>
              <a:rPr lang="en-US" sz="26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i="1" dirty="0" err="1">
                <a:latin typeface="Times New Roman" pitchFamily="18" charset="0"/>
                <a:cs typeface="Times New Roman" pitchFamily="18" charset="0"/>
              </a:rPr>
              <a:t>lời</a:t>
            </a:r>
            <a:r>
              <a:rPr lang="en-US" sz="2600" b="1" i="1" dirty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600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30000"/>
              </a:lnSpc>
            </a:pP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a. </a:t>
            </a:r>
            <a:r>
              <a:rPr lang="en-US" sz="2800" i="1" u="sng" dirty="0">
                <a:latin typeface="Times New Roman" pitchFamily="18" charset="0"/>
                <a:cs typeface="Times New Roman" pitchFamily="18" charset="0"/>
              </a:rPr>
              <a:t>PP </a:t>
            </a:r>
            <a:r>
              <a:rPr lang="en-US" sz="2800" i="1" u="sng" dirty="0" err="1">
                <a:latin typeface="Times New Roman" pitchFamily="18" charset="0"/>
                <a:cs typeface="Times New Roman" pitchFamily="18" charset="0"/>
              </a:rPr>
              <a:t>đàm</a:t>
            </a:r>
            <a:r>
              <a:rPr lang="en-US" sz="2800" i="1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u="sng" dirty="0" err="1">
                <a:latin typeface="Times New Roman" pitchFamily="18" charset="0"/>
                <a:cs typeface="Times New Roman" pitchFamily="18" charset="0"/>
              </a:rPr>
              <a:t>thoại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thoại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giữa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dựa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hệ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thống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nhằm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kết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luận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khái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quát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lnSpc>
                <a:spcPct val="120000"/>
              </a:lnSpc>
            </a:pP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b. </a:t>
            </a:r>
            <a:r>
              <a:rPr lang="en-US" sz="2800" i="1" u="sng" dirty="0">
                <a:latin typeface="Times New Roman" pitchFamily="18" charset="0"/>
                <a:cs typeface="Times New Roman" pitchFamily="18" charset="0"/>
              </a:rPr>
              <a:t>PP </a:t>
            </a:r>
            <a:r>
              <a:rPr lang="en-US" sz="2800" i="1" u="sng" dirty="0" err="1"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en-US" sz="2800" i="1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u="sng" dirty="0" err="1">
                <a:latin typeface="Times New Roman" pitchFamily="18" charset="0"/>
                <a:cs typeface="Times New Roman" pitchFamily="18" charset="0"/>
              </a:rPr>
              <a:t>thích</a:t>
            </a:r>
            <a:r>
              <a:rPr lang="en-US" sz="2800" i="1" u="sng" dirty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en-US" sz="2800" i="1" u="sng" dirty="0" err="1">
                <a:latin typeface="Times New Roman" pitchFamily="18" charset="0"/>
                <a:cs typeface="Times New Roman" pitchFamily="18" charset="0"/>
              </a:rPr>
              <a:t>hướng</a:t>
            </a:r>
            <a:r>
              <a:rPr lang="en-US" sz="2800" i="1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u="sng" dirty="0" err="1">
                <a:latin typeface="Times New Roman" pitchFamily="18" charset="0"/>
                <a:cs typeface="Times New Roman" pitchFamily="18" charset="0"/>
              </a:rPr>
              <a:t>dẫn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nghe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>
              <a:lnSpc>
                <a:spcPct val="120000"/>
              </a:lnSpc>
              <a:buFontTx/>
              <a:buChar char="-"/>
            </a:pP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PP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thích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thường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sử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tình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huống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đặt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vì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sao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? PP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này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nhằm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lời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thích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sáng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tỏ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vấn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đề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algn="just">
              <a:lnSpc>
                <a:spcPct val="120000"/>
              </a:lnSpc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PP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hướng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dẫn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dùng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trường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hướng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dẫn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tự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thao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tác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9008627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8600" y="128354"/>
            <a:ext cx="8686800" cy="62492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Nhóm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PP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hành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30000"/>
              </a:lnSpc>
            </a:pP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a. </a:t>
            </a:r>
            <a:r>
              <a:rPr lang="en-US" sz="2400" i="1" u="sng" dirty="0">
                <a:latin typeface="Times New Roman" pitchFamily="18" charset="0"/>
                <a:cs typeface="Times New Roman" pitchFamily="18" charset="0"/>
              </a:rPr>
              <a:t>PP </a:t>
            </a:r>
            <a:r>
              <a:rPr lang="en-US" sz="2400" i="1" u="sng" dirty="0" err="1">
                <a:latin typeface="Times New Roman" pitchFamily="18" charset="0"/>
                <a:cs typeface="Times New Roman" pitchFamily="18" charset="0"/>
              </a:rPr>
              <a:t>sử</a:t>
            </a:r>
            <a:r>
              <a:rPr lang="en-US" sz="2400" i="1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u="sng" dirty="0" err="1"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sz="2400" i="1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u="sng" dirty="0" err="1">
                <a:latin typeface="Times New Roman" pitchFamily="18" charset="0"/>
                <a:cs typeface="Times New Roman" pitchFamily="18" charset="0"/>
              </a:rPr>
              <a:t>trò</a:t>
            </a:r>
            <a:r>
              <a:rPr lang="en-US" sz="2400" i="1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u="sng" dirty="0" err="1"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Đây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PP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tổ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chức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tham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gia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trò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sử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rộng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rãi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phổ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biến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  Thông qua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trò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quyết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nhiệm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vụ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thông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qua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việc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nhiệm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vụ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hành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algn="just">
              <a:lnSpc>
                <a:spcPct val="130000"/>
              </a:lnSpc>
            </a:pP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b. </a:t>
            </a:r>
            <a:r>
              <a:rPr lang="en-US" sz="2400" i="1" u="sng" dirty="0">
                <a:latin typeface="Times New Roman" pitchFamily="18" charset="0"/>
                <a:cs typeface="Times New Roman" pitchFamily="18" charset="0"/>
              </a:rPr>
              <a:t>PP </a:t>
            </a:r>
            <a:r>
              <a:rPr lang="en-US" sz="2400" i="1" u="sng" dirty="0" err="1"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en-US" sz="2400" i="1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u="sng" dirty="0" err="1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tổ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chức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hành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lặp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lặp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nhằm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củng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cố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hoặc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khắc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sâu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tượng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algn="just">
              <a:lnSpc>
                <a:spcPct val="130000"/>
              </a:lnSpc>
            </a:pP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c. </a:t>
            </a:r>
            <a:r>
              <a:rPr lang="en-US" sz="2400" i="1" u="sng" dirty="0">
                <a:latin typeface="Times New Roman" pitchFamily="18" charset="0"/>
                <a:cs typeface="Times New Roman" pitchFamily="18" charset="0"/>
              </a:rPr>
              <a:t>PP </a:t>
            </a:r>
            <a:r>
              <a:rPr lang="en-US" sz="2400" i="1" u="sng" dirty="0" err="1">
                <a:latin typeface="Times New Roman" pitchFamily="18" charset="0"/>
                <a:cs typeface="Times New Roman" pitchFamily="18" charset="0"/>
              </a:rPr>
              <a:t>thử</a:t>
            </a:r>
            <a:r>
              <a:rPr lang="en-US" sz="2400" i="1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u="sng" dirty="0" err="1">
                <a:latin typeface="Times New Roman" pitchFamily="18" charset="0"/>
                <a:cs typeface="Times New Roman" pitchFamily="18" charset="0"/>
              </a:rPr>
              <a:t>nghiệm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Đây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PP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tự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cực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tượng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tự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sửa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sai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algn="just">
              <a:lnSpc>
                <a:spcPct val="130000"/>
              </a:lnSpc>
            </a:pP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d. </a:t>
            </a:r>
            <a:r>
              <a:rPr lang="en-US" sz="2400" i="1" u="sng" dirty="0">
                <a:latin typeface="Times New Roman" pitchFamily="18" charset="0"/>
                <a:cs typeface="Times New Roman" pitchFamily="18" charset="0"/>
              </a:rPr>
              <a:t>PP </a:t>
            </a:r>
            <a:r>
              <a:rPr lang="en-US" sz="2400" i="1" u="sng" dirty="0" err="1">
                <a:latin typeface="Times New Roman" pitchFamily="18" charset="0"/>
                <a:cs typeface="Times New Roman" pitchFamily="18" charset="0"/>
              </a:rPr>
              <a:t>giao</a:t>
            </a:r>
            <a:r>
              <a:rPr lang="en-US" sz="2400" i="1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u="sng" dirty="0" err="1">
                <a:latin typeface="Times New Roman" pitchFamily="18" charset="0"/>
                <a:cs typeface="Times New Roman" pitchFamily="18" charset="0"/>
              </a:rPr>
              <a:t>nhiệm</a:t>
            </a:r>
            <a:r>
              <a:rPr lang="en-US" sz="2400" i="1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u="sng" dirty="0" err="1">
                <a:latin typeface="Times New Roman" pitchFamily="18" charset="0"/>
                <a:cs typeface="Times New Roman" pitchFamily="18" charset="0"/>
              </a:rPr>
              <a:t>vụ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tổ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chức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nhiệm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vụ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nhằm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tạo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cơ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hội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ứng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kiến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kỹ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năng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toán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tình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huống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khác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thời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giáo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dục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ý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lao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42270250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66700" y="91724"/>
            <a:ext cx="8610600" cy="67662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30000"/>
              </a:lnSpc>
            </a:pP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III. CÁC HÌNH THỨC TỔ CHỨC HÌNH THÀNH BIỂU TƯỢNG TOÁN CHO TRẺ TRONG TRƯỜNG MN</a:t>
            </a:r>
          </a:p>
          <a:p>
            <a:pPr algn="just">
              <a:lnSpc>
                <a:spcPct val="130000"/>
              </a:lnSpc>
            </a:pP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2400" i="1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30000"/>
              </a:lnSpc>
            </a:pP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1.1. Ý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nghĩa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tác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đặc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điểm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30000"/>
              </a:lnSpc>
            </a:pP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a. Ý </a:t>
            </a:r>
            <a:r>
              <a:rPr lang="en-US" sz="2400" i="1" dirty="0" err="1">
                <a:latin typeface="Times New Roman" pitchFamily="18" charset="0"/>
                <a:cs typeface="Times New Roman" pitchFamily="18" charset="0"/>
              </a:rPr>
              <a:t>nghĩa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pPr algn="just">
              <a:lnSpc>
                <a:spcPct val="130000"/>
              </a:lnSpc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+ Cung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cấp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kiến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kỹ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năng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chính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xác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đảm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bảo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khoa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algn="just">
              <a:lnSpc>
                <a:spcPct val="130000"/>
              </a:lnSpc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Phát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triển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latin typeface="Times New Roman" pitchFamily="18" charset="0"/>
                <a:cs typeface="Times New Roman" pitchFamily="18" charset="0"/>
              </a:rPr>
              <a:t>khả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latin typeface="Times New Roman" pitchFamily="18" charset="0"/>
                <a:cs typeface="Times New Roman" pitchFamily="18" charset="0"/>
              </a:rPr>
              <a:t>năng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latin typeface="Times New Roman" pitchFamily="18" charset="0"/>
                <a:cs typeface="Times New Roman" pitchFamily="18" charset="0"/>
              </a:rPr>
              <a:t>chú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 ý </a:t>
            </a:r>
            <a:r>
              <a:rPr lang="en-US" sz="2400" i="1" dirty="0" err="1">
                <a:latin typeface="Times New Roman" pitchFamily="18" charset="0"/>
                <a:cs typeface="Times New Roman" pitchFamily="18" charset="0"/>
              </a:rPr>
              <a:t>lâu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latin typeface="Times New Roman" pitchFamily="18" charset="0"/>
                <a:cs typeface="Times New Roman" pitchFamily="18" charset="0"/>
              </a:rPr>
              <a:t>bền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chủ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rèn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phát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triển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thao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tác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tư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duy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phát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triển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ngôn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ngữ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cực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tự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lnSpc>
                <a:spcPct val="130000"/>
              </a:lnSpc>
            </a:pP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b. </a:t>
            </a:r>
            <a:r>
              <a:rPr lang="en-US" sz="2400" i="1" dirty="0" err="1">
                <a:latin typeface="Times New Roman" pitchFamily="18" charset="0"/>
                <a:cs typeface="Times New Roman" pitchFamily="18" charset="0"/>
              </a:rPr>
              <a:t>Đặc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pPr algn="just">
              <a:lnSpc>
                <a:spcPct val="130000"/>
              </a:lnSpc>
            </a:pP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lĩnh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hội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tri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rèn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kỹ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năng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thông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qua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sát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đồ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dưới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sự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hướng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dẫn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giáo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viên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mục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đích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hệ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thống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tự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874301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8600" y="304800"/>
            <a:ext cx="8686800" cy="57229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40000"/>
              </a:lnSpc>
            </a:pP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1.2.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Cấu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trúc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tượng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toán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MN.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40000"/>
              </a:lnSpc>
            </a:pPr>
            <a:r>
              <a:rPr lang="en-US" sz="2400" u="sng" dirty="0" err="1">
                <a:latin typeface="Times New Roman" pitchFamily="18" charset="0"/>
                <a:cs typeface="Times New Roman" pitchFamily="18" charset="0"/>
              </a:rPr>
              <a:t>Dạng</a:t>
            </a:r>
            <a:r>
              <a:rPr lang="en-US" sz="2400" u="sng" dirty="0">
                <a:latin typeface="Times New Roman" pitchFamily="18" charset="0"/>
                <a:cs typeface="Times New Roman" pitchFamily="18" charset="0"/>
              </a:rPr>
              <a:t> 1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dạy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kiến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kỹ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năng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hoàn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toàn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mới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dựa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kiến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kỹ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năng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trước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),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cấu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trúc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2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lnSpc>
                <a:spcPct val="140000"/>
              </a:lnSpc>
            </a:pPr>
            <a:r>
              <a:rPr lang="en-US" sz="2400" i="1" dirty="0" err="1"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 1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Dạy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kiến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kỹ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năng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mới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lnSpc>
                <a:spcPct val="140000"/>
              </a:lnSpc>
            </a:pPr>
            <a:r>
              <a:rPr lang="en-US" sz="2400" i="1" dirty="0" err="1"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 2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củng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cố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lnSpc>
                <a:spcPct val="140000"/>
              </a:lnSpc>
            </a:pPr>
            <a:r>
              <a:rPr lang="en-US" sz="2400" u="sng" dirty="0" err="1">
                <a:latin typeface="Times New Roman" pitchFamily="18" charset="0"/>
                <a:cs typeface="Times New Roman" pitchFamily="18" charset="0"/>
              </a:rPr>
              <a:t>Dạng</a:t>
            </a:r>
            <a:r>
              <a:rPr lang="en-US" sz="2400" u="sng" dirty="0">
                <a:latin typeface="Times New Roman" pitchFamily="18" charset="0"/>
                <a:cs typeface="Times New Roman" pitchFamily="18" charset="0"/>
              </a:rPr>
              <a:t> 2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dạy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kiến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hoặc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kỹ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năng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cần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dạy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dựa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kiến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kỹ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năng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gồm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3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lnSpc>
                <a:spcPct val="140000"/>
              </a:lnSpc>
            </a:pPr>
            <a:r>
              <a:rPr lang="en-US" sz="2400" i="1" dirty="0" err="1"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 1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Ôn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kiến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kỹ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năng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cũ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lnSpc>
                <a:spcPct val="140000"/>
              </a:lnSpc>
            </a:pPr>
            <a:r>
              <a:rPr lang="en-US" sz="2400" i="1" dirty="0" err="1"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 2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Dạy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kiến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kỹ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năng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mới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lnSpc>
                <a:spcPct val="140000"/>
              </a:lnSpc>
            </a:pPr>
            <a:r>
              <a:rPr lang="en-US" sz="2400" i="1" dirty="0" err="1"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 3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củng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cố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kiến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kỹ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năng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mới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6519159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04800" y="76200"/>
            <a:ext cx="8763000" cy="63387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</a:pPr>
            <a:r>
              <a:rPr lang="en-US" sz="2000" b="1" i="1">
                <a:latin typeface="Times New Roman" pitchFamily="18" charset="0"/>
                <a:cs typeface="Times New Roman" pitchFamily="18" charset="0"/>
              </a:rPr>
              <a:t>1.3. Cấu trúc giáo </a:t>
            </a:r>
            <a:r>
              <a:rPr lang="en-US" sz="2000" b="1" i="1" dirty="0" err="1">
                <a:latin typeface="Times New Roman" pitchFamily="18" charset="0"/>
                <a:cs typeface="Times New Roman" pitchFamily="18" charset="0"/>
              </a:rPr>
              <a:t>án</a:t>
            </a:r>
            <a:r>
              <a:rPr lang="en-US" sz="20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i="1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000" b="1" i="1">
                <a:latin typeface="Times New Roman" pitchFamily="18" charset="0"/>
                <a:cs typeface="Times New Roman" pitchFamily="18" charset="0"/>
              </a:rPr>
              <a:t> hoạt động học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  <a:p>
            <a:pPr algn="ctr">
              <a:lnSpc>
                <a:spcPct val="120000"/>
              </a:lnSpc>
            </a:pPr>
            <a:r>
              <a:rPr lang="en-US" sz="2000">
                <a:latin typeface="Times New Roman" pitchFamily="18" charset="0"/>
                <a:cs typeface="Times New Roman" pitchFamily="18" charset="0"/>
              </a:rPr>
              <a:t>MẪU GIÁO ÁN/KẾ HOẠCH HOẠT ĐỘNG GD CTLQVT: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20000"/>
              </a:lnSpc>
            </a:pPr>
            <a:r>
              <a:rPr lang="en-US" sz="2000">
                <a:latin typeface="Times New Roman" pitchFamily="18" charset="0"/>
                <a:cs typeface="Times New Roman" pitchFamily="18" charset="0"/>
              </a:rPr>
              <a:t>Lĩnh vực phát triển nhận thức</a:t>
            </a:r>
          </a:p>
          <a:p>
            <a:pPr>
              <a:lnSpc>
                <a:spcPct val="120000"/>
              </a:lnSpc>
            </a:pPr>
            <a:r>
              <a:rPr lang="en-US" sz="20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Chủ đề</a:t>
            </a:r>
          </a:p>
          <a:p>
            <a:pPr>
              <a:lnSpc>
                <a:spcPct val="120000"/>
              </a:lnSpc>
            </a:pPr>
            <a:r>
              <a:rPr lang="en-US" sz="2000">
                <a:latin typeface="Times New Roman" pitchFamily="18" charset="0"/>
                <a:cs typeface="Times New Roman" pitchFamily="18" charset="0"/>
              </a:rPr>
              <a:t>Tên </a:t>
            </a:r>
            <a:r>
              <a:rPr lang="en-US" sz="200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000">
                <a:latin typeface="Times New Roman" pitchFamily="18" charset="0"/>
                <a:cs typeface="Times New Roman" pitchFamily="18" charset="0"/>
              </a:rPr>
              <a:t> học/Tên đề tài: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20000"/>
              </a:lnSpc>
            </a:pPr>
            <a:r>
              <a:rPr lang="en-US" sz="2000">
                <a:latin typeface="Times New Roman" pitchFamily="18" charset="0"/>
                <a:cs typeface="Times New Roman" pitchFamily="18" charset="0"/>
              </a:rPr>
              <a:t>Độ </a:t>
            </a:r>
            <a:r>
              <a:rPr lang="en-US" sz="2000" err="1">
                <a:latin typeface="Times New Roman" pitchFamily="18" charset="0"/>
                <a:cs typeface="Times New Roman" pitchFamily="18" charset="0"/>
              </a:rPr>
              <a:t>tuổi</a:t>
            </a:r>
            <a:r>
              <a:rPr lang="en-US" sz="200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000" i="1">
                <a:latin typeface="Times New Roman" pitchFamily="18" charset="0"/>
                <a:cs typeface="Times New Roman" pitchFamily="18" charset="0"/>
              </a:rPr>
              <a:t>nhà trẻ (24-36</a:t>
            </a:r>
            <a:r>
              <a:rPr lang="en-US" sz="2000" i="1" baseline="30000">
                <a:latin typeface="Times New Roman" pitchFamily="18" charset="0"/>
                <a:cs typeface="Times New Roman" pitchFamily="18" charset="0"/>
              </a:rPr>
              <a:t>th</a:t>
            </a:r>
            <a:r>
              <a:rPr lang="en-US" sz="2000" i="1">
                <a:latin typeface="Times New Roman" pitchFamily="18" charset="0"/>
                <a:cs typeface="Times New Roman" pitchFamily="18" charset="0"/>
              </a:rPr>
              <a:t>), </a:t>
            </a:r>
            <a:r>
              <a:rPr lang="vi-VN" sz="2000" i="1">
                <a:latin typeface="Times New Roman" pitchFamily="18" charset="0"/>
                <a:cs typeface="Times New Roman" pitchFamily="18" charset="0"/>
              </a:rPr>
              <a:t>MGB </a:t>
            </a:r>
            <a:r>
              <a:rPr lang="en-US" sz="2000" i="1">
                <a:latin typeface="Times New Roman" pitchFamily="18" charset="0"/>
                <a:cs typeface="Times New Roman" pitchFamily="18" charset="0"/>
              </a:rPr>
              <a:t>(3-4 tuổi), </a:t>
            </a:r>
            <a:r>
              <a:rPr lang="vi-VN" sz="2000" i="1">
                <a:latin typeface="Times New Roman" pitchFamily="18" charset="0"/>
                <a:cs typeface="Times New Roman" pitchFamily="18" charset="0"/>
              </a:rPr>
              <a:t>MGN</a:t>
            </a:r>
            <a:r>
              <a:rPr lang="en-US" sz="2000" i="1">
                <a:latin typeface="Times New Roman" pitchFamily="18" charset="0"/>
                <a:cs typeface="Times New Roman" pitchFamily="18" charset="0"/>
              </a:rPr>
              <a:t> (4-5 tuổi), </a:t>
            </a:r>
            <a:r>
              <a:rPr lang="vi-VN" sz="2000" i="1">
                <a:latin typeface="Times New Roman" pitchFamily="18" charset="0"/>
                <a:cs typeface="Times New Roman" pitchFamily="18" charset="0"/>
              </a:rPr>
              <a:t>MGL</a:t>
            </a:r>
            <a:r>
              <a:rPr lang="en-US" sz="2000" i="1">
                <a:latin typeface="Times New Roman" pitchFamily="18" charset="0"/>
                <a:cs typeface="Times New Roman" pitchFamily="18" charset="0"/>
              </a:rPr>
              <a:t> (5-6 tuổi)</a:t>
            </a:r>
            <a:endParaRPr lang="en-US" sz="2000" i="1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20000"/>
              </a:lnSpc>
            </a:pPr>
            <a:r>
              <a:rPr lang="en-US" sz="2000">
                <a:latin typeface="Times New Roman" pitchFamily="18" charset="0"/>
                <a:cs typeface="Times New Roman" pitchFamily="18" charset="0"/>
              </a:rPr>
              <a:t>Thời gian: </a:t>
            </a:r>
            <a:r>
              <a:rPr lang="en-US" sz="2000" i="1">
                <a:latin typeface="Times New Roman" pitchFamily="18" charset="0"/>
                <a:cs typeface="Times New Roman" pitchFamily="18" charset="0"/>
              </a:rPr>
              <a:t>trẻ 15-20p, </a:t>
            </a:r>
            <a:r>
              <a:rPr lang="vi-VN" sz="2000" i="1">
                <a:latin typeface="Times New Roman" pitchFamily="18" charset="0"/>
                <a:cs typeface="Times New Roman" pitchFamily="18" charset="0"/>
              </a:rPr>
              <a:t>MGB</a:t>
            </a:r>
            <a:r>
              <a:rPr lang="en-US" sz="2000" i="1">
                <a:latin typeface="Times New Roman" pitchFamily="18" charset="0"/>
                <a:cs typeface="Times New Roman" pitchFamily="18" charset="0"/>
              </a:rPr>
              <a:t> 20-25p, </a:t>
            </a:r>
            <a:r>
              <a:rPr lang="vi-VN" sz="2000" i="1">
                <a:latin typeface="Times New Roman" pitchFamily="18" charset="0"/>
                <a:cs typeface="Times New Roman" pitchFamily="18" charset="0"/>
              </a:rPr>
              <a:t>MGN</a:t>
            </a:r>
            <a:r>
              <a:rPr lang="en-US" sz="2000" i="1">
                <a:latin typeface="Times New Roman" pitchFamily="18" charset="0"/>
                <a:cs typeface="Times New Roman" pitchFamily="18" charset="0"/>
              </a:rPr>
              <a:t> 25-30p, </a:t>
            </a:r>
            <a:r>
              <a:rPr lang="vi-VN" sz="2000" i="1">
                <a:latin typeface="Times New Roman" pitchFamily="18" charset="0"/>
                <a:cs typeface="Times New Roman" pitchFamily="18" charset="0"/>
              </a:rPr>
              <a:t>MGL</a:t>
            </a:r>
            <a:r>
              <a:rPr lang="en-US" sz="2000" i="1">
                <a:latin typeface="Times New Roman" pitchFamily="18" charset="0"/>
                <a:cs typeface="Times New Roman" pitchFamily="18" charset="0"/>
              </a:rPr>
              <a:t> 30-35p </a:t>
            </a:r>
          </a:p>
          <a:p>
            <a:pPr>
              <a:lnSpc>
                <a:spcPct val="120000"/>
              </a:lnSpc>
            </a:pPr>
            <a:r>
              <a:rPr lang="en-US" sz="2000" b="1" i="1">
                <a:latin typeface="Times New Roman" pitchFamily="18" charset="0"/>
                <a:cs typeface="Times New Roman" pitchFamily="18" charset="0"/>
              </a:rPr>
              <a:t>I. Mục </a:t>
            </a:r>
            <a:r>
              <a:rPr lang="en-US" sz="2000" b="1" i="1" dirty="0" err="1">
                <a:latin typeface="Times New Roman" pitchFamily="18" charset="0"/>
                <a:cs typeface="Times New Roman" pitchFamily="18" charset="0"/>
              </a:rPr>
              <a:t>đích</a:t>
            </a:r>
            <a:r>
              <a:rPr lang="en-US" sz="2000" b="1" i="1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000" b="1" i="1" dirty="0" err="1">
                <a:latin typeface="Times New Roman" pitchFamily="18" charset="0"/>
                <a:cs typeface="Times New Roman" pitchFamily="18" charset="0"/>
              </a:rPr>
              <a:t>yêu</a:t>
            </a:r>
            <a:r>
              <a:rPr lang="en-US" sz="20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i="1" dirty="0" err="1">
                <a:latin typeface="Times New Roman" pitchFamily="18" charset="0"/>
                <a:cs typeface="Times New Roman" pitchFamily="18" charset="0"/>
              </a:rPr>
              <a:t>cầu</a:t>
            </a:r>
            <a:r>
              <a:rPr lang="en-US" sz="2000"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pPr>
              <a:lnSpc>
                <a:spcPct val="120000"/>
              </a:lnSpc>
            </a:pPr>
            <a:r>
              <a:rPr lang="en-US" sz="200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Kiến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thức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20000"/>
              </a:lnSpc>
            </a:pPr>
            <a:r>
              <a:rPr lang="en-US" sz="200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Kỹ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năng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20000"/>
              </a:lnSpc>
            </a:pPr>
            <a:r>
              <a:rPr lang="en-US" sz="2000">
                <a:latin typeface="Times New Roman" pitchFamily="18" charset="0"/>
                <a:cs typeface="Times New Roman" pitchFamily="18" charset="0"/>
              </a:rPr>
              <a:t>- Thái độ: </a:t>
            </a:r>
          </a:p>
          <a:p>
            <a:pPr>
              <a:lnSpc>
                <a:spcPct val="120000"/>
              </a:lnSpc>
            </a:pPr>
            <a:r>
              <a:rPr lang="en-US" sz="2000">
                <a:latin typeface="Times New Roman" pitchFamily="18" charset="0"/>
                <a:cs typeface="Times New Roman" pitchFamily="18" charset="0"/>
              </a:rPr>
              <a:t>Hoặc chỉ gạch đầu dòng các ý không cần ghi cụ thể KT, KN, TĐ (tùy trường, tùy địa phương yêu cầu), ví dụ như:</a:t>
            </a:r>
          </a:p>
          <a:p>
            <a:pPr marL="342900" indent="-342900">
              <a:lnSpc>
                <a:spcPct val="120000"/>
              </a:lnSpc>
              <a:buFontTx/>
              <a:buChar char="-"/>
            </a:pPr>
            <a:r>
              <a:rPr lang="en-US" sz="2000">
                <a:latin typeface="Times New Roman" pitchFamily="18" charset="0"/>
                <a:cs typeface="Times New Roman" pitchFamily="18" charset="0"/>
              </a:rPr>
              <a:t>Trẻ biết ….</a:t>
            </a:r>
          </a:p>
          <a:p>
            <a:pPr marL="342900" indent="-342900">
              <a:lnSpc>
                <a:spcPct val="120000"/>
              </a:lnSpc>
              <a:buFontTx/>
              <a:buChar char="-"/>
            </a:pPr>
            <a:r>
              <a:rPr lang="en-US" sz="2000">
                <a:latin typeface="Times New Roman" pitchFamily="18" charset="0"/>
                <a:cs typeface="Times New Roman" pitchFamily="18" charset="0"/>
              </a:rPr>
              <a:t>Trẻ thực hiện được…</a:t>
            </a:r>
          </a:p>
          <a:p>
            <a:pPr marL="342900" indent="-342900">
              <a:lnSpc>
                <a:spcPct val="120000"/>
              </a:lnSpc>
              <a:buFontTx/>
              <a:buChar char="-"/>
            </a:pPr>
            <a:r>
              <a:rPr lang="en-US" sz="2000">
                <a:latin typeface="Times New Roman" pitchFamily="18" charset="0"/>
                <a:cs typeface="Times New Roman" pitchFamily="18" charset="0"/>
              </a:rPr>
              <a:t>Trẻ chú ý, quan sát…</a:t>
            </a:r>
          </a:p>
          <a:p>
            <a:pPr marL="342900" indent="-342900">
              <a:lnSpc>
                <a:spcPct val="120000"/>
              </a:lnSpc>
              <a:buFontTx/>
              <a:buChar char="-"/>
            </a:pPr>
            <a:r>
              <a:rPr lang="en-US" sz="2000">
                <a:latin typeface="Times New Roman" pitchFamily="18" charset="0"/>
                <a:cs typeface="Times New Roman" pitchFamily="18" charset="0"/>
              </a:rPr>
              <a:t>Trẻ yêu thương…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140169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2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2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04800" y="357055"/>
            <a:ext cx="8686800" cy="61199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 b="1" i="1">
                <a:latin typeface="Times New Roman" pitchFamily="18" charset="0"/>
                <a:cs typeface="Times New Roman" pitchFamily="18" charset="0"/>
              </a:rPr>
              <a:t>II. Chuẩn bị</a:t>
            </a:r>
            <a:r>
              <a:rPr lang="en-US" sz="2400"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pPr>
              <a:lnSpc>
                <a:spcPct val="150000"/>
              </a:lnSpc>
            </a:pPr>
            <a:r>
              <a:rPr lang="en-US" sz="2400">
                <a:latin typeface="Times New Roman" pitchFamily="18" charset="0"/>
                <a:cs typeface="Times New Roman" pitchFamily="18" charset="0"/>
              </a:rPr>
              <a:t>- Đồ dùng của cô</a:t>
            </a:r>
          </a:p>
          <a:p>
            <a:pPr>
              <a:lnSpc>
                <a:spcPct val="150000"/>
              </a:lnSpc>
            </a:pPr>
            <a:r>
              <a:rPr lang="en-US" sz="2400">
                <a:latin typeface="Times New Roman" pitchFamily="18" charset="0"/>
                <a:cs typeface="Times New Roman" pitchFamily="18" charset="0"/>
              </a:rPr>
              <a:t>- Đồ dùng cho trẻ (1 bộ giống của cô nhưng kích thước bé)</a:t>
            </a:r>
          </a:p>
          <a:p>
            <a:pPr>
              <a:lnSpc>
                <a:spcPct val="150000"/>
              </a:lnSpc>
            </a:pPr>
            <a:r>
              <a:rPr lang="en-US" sz="2400" b="1" i="1">
                <a:latin typeface="Times New Roman" pitchFamily="18" charset="0"/>
                <a:cs typeface="Times New Roman" pitchFamily="18" charset="0"/>
              </a:rPr>
              <a:t>III. Tiến trình hoạt động</a:t>
            </a:r>
            <a:r>
              <a:rPr lang="en-US" sz="2400">
                <a:latin typeface="Times New Roman" pitchFamily="18" charset="0"/>
                <a:cs typeface="Times New Roman" pitchFamily="18" charset="0"/>
              </a:rPr>
              <a:t>: Mô tả các hoạt động của GV và hoạt động của trẻ có </a:t>
            </a:r>
            <a:r>
              <a:rPr lang="en-US" sz="2400" b="1" i="1">
                <a:latin typeface="Times New Roman" pitchFamily="18" charset="0"/>
                <a:cs typeface="Times New Roman" pitchFamily="18" charset="0"/>
              </a:rPr>
              <a:t>dự kiến thời gian </a:t>
            </a:r>
            <a:r>
              <a:rPr lang="en-US" sz="2400">
                <a:latin typeface="Times New Roman" pitchFamily="18" charset="0"/>
                <a:cs typeface="Times New Roman" pitchFamily="18" charset="0"/>
              </a:rPr>
              <a:t>(Kẻ bảng 2 cột dọc)</a:t>
            </a:r>
          </a:p>
          <a:p>
            <a:pPr>
              <a:lnSpc>
                <a:spcPct val="150000"/>
              </a:lnSpc>
            </a:pPr>
            <a:r>
              <a:rPr lang="en-US" sz="2400">
                <a:latin typeface="Times New Roman" pitchFamily="18" charset="0"/>
                <a:cs typeface="Times New Roman" pitchFamily="18" charset="0"/>
              </a:rPr>
              <a:t>* Ổn định </a:t>
            </a:r>
          </a:p>
          <a:p>
            <a:pPr>
              <a:lnSpc>
                <a:spcPct val="150000"/>
              </a:lnSpc>
            </a:pPr>
            <a:r>
              <a:rPr lang="en-US" sz="2400">
                <a:latin typeface="Times New Roman" pitchFamily="18" charset="0"/>
                <a:cs typeface="Times New Roman" pitchFamily="18" charset="0"/>
              </a:rPr>
              <a:t>* Tiến hành </a:t>
            </a:r>
            <a:r>
              <a:rPr lang="en-US" sz="2400" i="1">
                <a:latin typeface="Times New Roman" pitchFamily="18" charset="0"/>
                <a:cs typeface="Times New Roman" pitchFamily="18" charset="0"/>
              </a:rPr>
              <a:t>(có 2 hoặc 3 phần)</a:t>
            </a:r>
          </a:p>
          <a:p>
            <a:pPr indent="355600">
              <a:lnSpc>
                <a:spcPct val="150000"/>
              </a:lnSpc>
            </a:pPr>
            <a:r>
              <a:rPr lang="en-US" sz="2400">
                <a:latin typeface="Times New Roman" pitchFamily="18" charset="0"/>
                <a:cs typeface="Times New Roman" pitchFamily="18" charset="0"/>
              </a:rPr>
              <a:t> Phần 1: Ôn bài cũ (nếu có)</a:t>
            </a:r>
          </a:p>
          <a:p>
            <a:pPr indent="355600">
              <a:lnSpc>
                <a:spcPct val="150000"/>
              </a:lnSpc>
            </a:pPr>
            <a:r>
              <a:rPr lang="en-US" sz="2400">
                <a:latin typeface="Times New Roman" pitchFamily="18" charset="0"/>
                <a:cs typeface="Times New Roman" pitchFamily="18" charset="0"/>
              </a:rPr>
              <a:t> Phần 2: Dạy bài mới</a:t>
            </a:r>
          </a:p>
          <a:p>
            <a:pPr indent="355600">
              <a:lnSpc>
                <a:spcPct val="150000"/>
              </a:lnSpc>
            </a:pPr>
            <a:r>
              <a:rPr lang="en-US" sz="2400">
                <a:latin typeface="Times New Roman" pitchFamily="18" charset="0"/>
                <a:cs typeface="Times New Roman" pitchFamily="18" charset="0"/>
              </a:rPr>
              <a:t> Phần 3: Luyện tập – củng cố (bài mới): thông qua trò chơi</a:t>
            </a:r>
          </a:p>
          <a:p>
            <a:pPr>
              <a:lnSpc>
                <a:spcPct val="150000"/>
              </a:lnSpc>
            </a:pPr>
            <a:r>
              <a:rPr lang="en-US" sz="2400">
                <a:latin typeface="Times New Roman" pitchFamily="18" charset="0"/>
                <a:cs typeface="Times New Roman" pitchFamily="18" charset="0"/>
              </a:rPr>
              <a:t>* Kết thúc bài (kết luận, khen thưởng, nhắc nhở…)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07518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LMS_API_VERSION" val="SCORM 2004 (2nd edition)"/>
  <p:tag name="ISPRING_ULTRA_SCORM_COURSE_ID" val="F5AF6FE6-6C4E-4BB6-94B6-5CCEFBCC72F6"/>
  <p:tag name="ISPRING_CMI5_LAUNCH_METHOD" val="any window"/>
  <p:tag name="ISPRING_SCORM_ENDPOINT" val="&lt;endpoint&gt;&lt;enable&gt;0&lt;/enable&gt;&lt;lrs&gt;http://&lt;/lrs&gt;&lt;auth&gt;0&lt;/auth&gt;&lt;login&gt;&lt;/login&gt;&lt;password&gt;&lt;/password&gt;&lt;key&gt;&lt;/key&gt;&lt;name&gt;&lt;/name&gt;&lt;email&gt;&lt;/email&gt;&lt;/endpoint&gt;&#10;"/>
  <p:tag name="ISPRING_SCORM_RATE_SLIDES" val="1"/>
  <p:tag name="ISPRING_SCORM_RATE_QUIZZES" val="0"/>
  <p:tag name="ISPRING_SCORM_USE_CUSTOM_PASSING_SCORE" val="1"/>
  <p:tag name="ISPRING_SCORM_PASSING_SCORE" val="80.000000"/>
  <p:tag name="ISPRINGCLOUDFOLDERID" val="1"/>
  <p:tag name="ISPRINGONLINEFOLDERID" val="1"/>
  <p:tag name="ISPRING_OUTPUT_FOLDER" val="[[&quot;)\uFFFD&gt;@{A4BA2711-5C1A-45CD-AFF8-912089EF7BE2}&quot;,&quot;C:\\Users\\Admin\\Desktop\\DẠY Chính quy PPT K62\\Đăng tải Elearrning&quot;]]"/>
  <p:tag name="ISPRING_PUBLISH_SETTINGS" val="{&quot;commonSettings&quot;:{&quot;webSettings&quot;:{&quot;useMobileViewer&quot;:&quot;T_FALSE&quot;},&quot;lmsSettings&quot;:{&quot;useMobileViewer&quot;:&quot;T_FALSE&quot;},&quot;cloudSettings&quot;:{&quot;useMobileViewer&quot;:&quot;T_FALSE&quot;},&quot;ispringLmsSettings&quot;:{&quot;useMobileViewer&quot;:&quot;T_FALSE&quot;},&quot;playerId&quot;:&quot;universal&quot;,&quot;studioSettings&quot;:{&quot;useMobileViewer&quot;:&quot;T_FALSE&quot;}},&quot;advancedSettings&quot;:{&quot;enableTextAllocation&quot;:&quot;T_TRUE&quot;,&quot;viewingFromLocalDrive&quot;:&quot;T_TRUE&quot;,&quot;contentScale&quot;:75,&quot;contentScaleMode&quot;:&quot;SCALE&quot;},&quot;accessibilitySettings&quot;:{&quot;enabled&quot;:&quot;T_FALSE&quot;},&quot;compressionSettings&quot;:{&quot;imageSettings&quot;:{&quot;jpegQuality&quot;:70,&quot;optimizeImageForResolution&quot;:&quot;T_FALSE&quot;},&quot;audioQuality&quot;:70,&quot;videoQuality&quot;:65},&quot;protectionSettings&quot;:{&quot;watermarkEnabled&quot;:&quot;T_FALSE&quot;,&quot;watermarkPosition&quot;:&quot;MIDDLE_CENTER&quot;,&quot;openWatermarkUrl&quot;:&quot;T_FALSE&quot;,&quot;openWatermarkWebPageInNewWindow&quot;:&quot;T_FALSE&quot;,&quot;displayAfterEnabled&quot;:&quot;T_FALSE&quot;,&quot;displayUntilEnabled&quot;:&quot;T_FALSE&quot;,&quot;domainRestrictionEnabled&quot;:&quot;T_FALSE&quot;,&quot;enablePassword&quot;:&quot;T_FALSE&quot;},&quot;videoSettings&quot;:{&quot;videoCompressionSettings&quot;:{&quot;audioQuality&quot;:70,&quot;videoQuality&quot;:75},&quot;secondsOnEachSlide&quot;:5,&quot;hostingSettings&quot;:{}},&quot;ispringOnlineSettings&quot;:{&quot;onlineDestinationFolderId&quot;:&quot;1&quot;},&quot;cloudSettings&quot;:{&quot;onlineDestinationFolderId&quot;:&quot;1&quot;},&quot;publishDestination&quot;:&quot;LMS&quot;,&quot;wordSettings&quot;:{&quot;printCopies&quot;:1}}"/>
  <p:tag name="ISPRING_CURRENT_PLAYER_ID" val="universal"/>
  <p:tag name="ISPRING_PRESENTATION_TITLE" val="Bài 2_Ng tắc-PP-Hình thức"/>
  <p:tag name="ISPRING_FIRST_PUBLISH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4328</TotalTime>
  <Words>1440</Words>
  <Application>Microsoft Office PowerPoint</Application>
  <PresentationFormat>On-screen Show (4:3)</PresentationFormat>
  <Paragraphs>104</Paragraphs>
  <Slides>13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Aptos</vt:lpstr>
      <vt:lpstr>Arial</vt:lpstr>
      <vt:lpstr>Calibri</vt:lpstr>
      <vt:lpstr>Times New Roman</vt:lpstr>
      <vt:lpstr>Office Theme</vt:lpstr>
      <vt:lpstr>HỌC PHẦN: TỔ CHỨC HOẠT ĐỘNG  HÌNH THÀNH BIỂU TƯỢNG TOÁN CHO TRẺ</vt:lpstr>
      <vt:lpstr>Bài 2: CÁC NGUYÊN TẮC – PHƯƠNG PHÁP – HÌNH THỨC HÌNH THÀNH BIỂU TƯỢNG TOÁN CHO TRẺ MẦM NON</vt:lpstr>
      <vt:lpstr>II. MỘT SỐ PHƯƠNG PHÁP HÌNH THÀNH BIỂU TƯỢNG TOÁN  CHO TRẺ MẦM NON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Bài 2_Ng tắc-PP-Hình thức</dc:title>
  <dc:creator>phamhaichau</dc:creator>
  <cp:lastModifiedBy>Pham Thi Hai Chau</cp:lastModifiedBy>
  <cp:revision>179</cp:revision>
  <dcterms:created xsi:type="dcterms:W3CDTF">2006-08-16T00:00:00Z</dcterms:created>
  <dcterms:modified xsi:type="dcterms:W3CDTF">2024-06-07T02:39:03Z</dcterms:modified>
</cp:coreProperties>
</file>