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8" r:id="rId2"/>
    <p:sldId id="317" r:id="rId3"/>
    <p:sldId id="257" r:id="rId4"/>
    <p:sldId id="258" r:id="rId5"/>
    <p:sldId id="270" r:id="rId6"/>
    <p:sldId id="312" r:id="rId7"/>
    <p:sldId id="276" r:id="rId8"/>
    <p:sldId id="277" r:id="rId9"/>
    <p:sldId id="278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25" autoAdjust="0"/>
    <p:restoredTop sz="94660"/>
  </p:normalViewPr>
  <p:slideViewPr>
    <p:cSldViewPr>
      <p:cViewPr varScale="1">
        <p:scale>
          <a:sx n="60" d="100"/>
          <a:sy n="60" d="100"/>
        </p:scale>
        <p:origin x="1552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73D86-68BB-49EE-98F5-398E254DEB77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A4F058-F867-4AF3-AF0F-0B8BB0780F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918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4F058-F867-4AF3-AF0F-0B8BB0780F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19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4F058-F867-4AF3-AF0F-0B8BB0780F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40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4F058-F867-4AF3-AF0F-0B8BB0780F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99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4F058-F867-4AF3-AF0F-0B8BB0780F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00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4F058-F867-4AF3-AF0F-0B8BB0780F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074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4F058-F867-4AF3-AF0F-0B8BB0780F6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22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4F058-F867-4AF3-AF0F-0B8BB0780F6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92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4F058-F867-4AF3-AF0F-0B8BB0780F6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832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4F058-F867-4AF3-AF0F-0B8BB0780F6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60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33400"/>
            <a:ext cx="8839200" cy="260985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000" u="sng" dirty="0"/>
              <a:t>HỌC PHẦN</a:t>
            </a:r>
            <a:r>
              <a:rPr lang="en-US" sz="3000" dirty="0"/>
              <a:t>:</a:t>
            </a:r>
            <a:br>
              <a:rPr lang="en-US" sz="3000"/>
            </a:b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TỔ CHỨC HOẠT ĐỘNG </a:t>
            </a:r>
            <a:b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HÌNH THÀNH BIỂU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TƯỢNG 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TOÁN CHO TRẺ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b="1" i="1">
                <a:latin typeface="Times New Roman" pitchFamily="18" charset="0"/>
                <a:cs typeface="Times New Roman" pitchFamily="18" charset="0"/>
              </a:rPr>
              <a:t>TS. Phạm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Thị Hải Châu</a:t>
            </a:r>
          </a:p>
        </p:txBody>
      </p:sp>
    </p:spTree>
    <p:extLst>
      <p:ext uri="{BB962C8B-B14F-4D97-AF65-F5344CB8AC3E}">
        <p14:creationId xmlns:p14="http://schemas.microsoft.com/office/powerpoint/2010/main" val="239942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TÀI LIỆU THAM KHẢO CHÍNH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7432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Đỗ Thị Minh Liên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Lý luận và phương pháp hình thành biểu tượng Toán học sơ đẳng cho trẻ mầm non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 NXB ĐHSP, năm 2023.</a:t>
            </a:r>
          </a:p>
        </p:txBody>
      </p:sp>
    </p:spTree>
    <p:extLst>
      <p:ext uri="{BB962C8B-B14F-4D97-AF65-F5344CB8AC3E}">
        <p14:creationId xmlns:p14="http://schemas.microsoft.com/office/powerpoint/2010/main" val="1873126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477962"/>
          </a:xfrm>
        </p:spPr>
        <p:txBody>
          <a:bodyPr>
            <a:noAutofit/>
          </a:bodyPr>
          <a:lstStyle/>
          <a:p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1: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NHẬP MÔN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HỌC </a:t>
            </a:r>
            <a:br>
              <a:rPr lang="en-US" sz="2400" b="1">
                <a:latin typeface="Times New Roman" pitchFamily="18" charset="0"/>
                <a:cs typeface="Times New Roman" pitchFamily="18" charset="0"/>
              </a:rPr>
            </a:br>
            <a:r>
              <a:rPr lang="en-US" sz="2400" b="1">
                <a:latin typeface="Times New Roman" pitchFamily="18" charset="0"/>
                <a:cs typeface="Times New Roman" pitchFamily="18" charset="0"/>
              </a:rPr>
              <a:t>“TỔ CHỨC HOẠT ĐỘNG HÌNH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THÀNH BIỂU TƯỢNG TOÁN 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>
                <a:latin typeface="Times New Roman" pitchFamily="18" charset="0"/>
                <a:cs typeface="Times New Roman" pitchFamily="18" charset="0"/>
              </a:rPr>
              <a:t>CHO TRẺ”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458200" cy="4953000"/>
          </a:xfrm>
        </p:spPr>
        <p:txBody>
          <a:bodyPr>
            <a:noAutofit/>
          </a:bodyPr>
          <a:lstStyle/>
          <a:p>
            <a:pPr marL="0" indent="0" defTabSz="457200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defTabSz="457200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MN,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HTBTT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MN,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1262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71031"/>
            <a:ext cx="8610600" cy="63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Trang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HTBTT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GDMN</a:t>
            </a:r>
          </a:p>
          <a:p>
            <a:pPr algn="just">
              <a:lnSpc>
                <a:spcPct val="130000"/>
              </a:lnSpc>
              <a:spcAft>
                <a:spcPts val="40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GVMN</a:t>
            </a:r>
          </a:p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defTabSz="457200">
              <a:lnSpc>
                <a:spcPct val="12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ngành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khoa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 defTabSz="457200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 defTabSz="457200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 defTabSz="457200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MN</a:t>
            </a:r>
          </a:p>
          <a:p>
            <a:pPr algn="just" defTabSz="457200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 defTabSz="457200">
              <a:lnSpc>
                <a:spcPct val="140000"/>
              </a:lnSpc>
              <a:spcAft>
                <a:spcPts val="40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khoa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36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436490"/>
            <a:ext cx="8458200" cy="5430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lnSpc>
                <a:spcPct val="140000"/>
              </a:lnSpc>
              <a:spcAft>
                <a:spcPts val="400"/>
              </a:spcAft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HTBTT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MN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 defTabSz="457200">
              <a:lnSpc>
                <a:spcPct val="140000"/>
              </a:lnSpc>
              <a:spcAft>
                <a:spcPts val="400"/>
              </a:spcAft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HTBTT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 defTabSz="457200">
              <a:lnSpc>
                <a:spcPct val="140000"/>
              </a:lnSpc>
              <a:spcAft>
                <a:spcPts val="400"/>
              </a:spcAft>
              <a:buAutoNum type="arabicPeriod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đếm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defTabSz="457200">
              <a:lnSpc>
                <a:spcPct val="140000"/>
              </a:lnSpc>
              <a:spcAft>
                <a:spcPts val="400"/>
              </a:spcAft>
              <a:buAutoNum type="arabicPeriod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dạng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defTabSz="457200">
              <a:lnSpc>
                <a:spcPct val="140000"/>
              </a:lnSpc>
              <a:spcAft>
                <a:spcPts val="400"/>
              </a:spcAft>
              <a:buAutoNum type="arabicPeriod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just" defTabSz="457200">
              <a:lnSpc>
                <a:spcPct val="140000"/>
              </a:lnSpc>
              <a:spcAft>
                <a:spcPts val="400"/>
              </a:spcAft>
              <a:buAutoNum type="arabicPeriod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defTabSz="457200">
              <a:lnSpc>
                <a:spcPct val="140000"/>
              </a:lnSpc>
              <a:spcAft>
                <a:spcPts val="400"/>
              </a:spcAft>
              <a:buAutoNum type="arabicPeriod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defTabSz="457200">
              <a:lnSpc>
                <a:spcPct val="140000"/>
              </a:lnSpc>
              <a:spcAft>
                <a:spcPts val="400"/>
              </a:spcAft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5531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" y="457200"/>
            <a:ext cx="8458200" cy="5878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lnSpc>
                <a:spcPct val="140000"/>
              </a:lnSpc>
              <a:spcAft>
                <a:spcPts val="400"/>
              </a:spcAf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V.  Ý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HTBTT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 defTabSz="457200">
              <a:lnSpc>
                <a:spcPct val="140000"/>
              </a:lnSpc>
              <a:spcAft>
                <a:spcPts val="400"/>
              </a:spcAf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”/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 defTabSz="457200">
              <a:lnSpc>
                <a:spcPct val="140000"/>
              </a:lnSpc>
              <a:spcAft>
                <a:spcPts val="40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Trong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defTabSz="457200">
              <a:lnSpc>
                <a:spcPct val="140000"/>
              </a:lnSpc>
              <a:spcAft>
                <a:spcPts val="400"/>
              </a:spcAf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 defTabSz="457200">
              <a:lnSpc>
                <a:spcPct val="140000"/>
              </a:lnSpc>
              <a:spcAft>
                <a:spcPts val="400"/>
              </a:spcAf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thẩm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04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2518"/>
            <a:ext cx="8610600" cy="6406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VI.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HTBTT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b="1">
                <a:latin typeface="Times New Roman" pitchFamily="18" charset="0"/>
                <a:cs typeface="Times New Roman" pitchFamily="18" charset="0"/>
              </a:rPr>
              <a:t> MN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>
                <a:latin typeface="Times New Roman" pitchFamily="18" charset="0"/>
                <a:cs typeface="Times New Roman" pitchFamily="18" charset="0"/>
              </a:rPr>
              <a:t>ban đầu/ sơ đẳng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Qua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…</a:t>
            </a:r>
          </a:p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…</a:t>
            </a:r>
          </a:p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HTBTT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cuả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kiếm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qua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313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49654"/>
            <a:ext cx="8534400" cy="6463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VII.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HTBTT ở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MN,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ham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MN,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ko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nghèo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303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5598"/>
            <a:ext cx="8610600" cy="6189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300" b="1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err="1"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2300" b="1">
                <a:latin typeface="Times New Roman" pitchFamily="18" charset="0"/>
                <a:cs typeface="Times New Roman" pitchFamily="18" charset="0"/>
              </a:rPr>
              <a:t> tạp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hthành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tạp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 Do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PP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b="1">
                <a:latin typeface="Times New Roman" pitchFamily="18" charset="0"/>
                <a:cs typeface="Times New Roman" pitchFamily="18" charset="0"/>
              </a:rPr>
              <a:t> trẻ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40000"/>
              </a:lnSpc>
              <a:spcAft>
                <a:spcPts val="400"/>
              </a:spcAft>
            </a:pP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HTBTT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129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EDA0FF4C-4C8D-4041-B1C2-2E702E334602"/>
  <p:tag name="ISPRING_CMI5_LAUNCH_METHOD" val="any window"/>
  <p:tag name="ISPRING_SCORM_RATE_SLIDES" val="1"/>
  <p:tag name="ISPRING_SCORM_USE_CUSTOM_PASSING_SCORE" val="1"/>
  <p:tag name="ISPRING_SCORM_PASSING_SCORE" val="80.000000"/>
  <p:tag name="ISPRINGCLOUDFOLDERID" val="1"/>
  <p:tag name="ISPRINGONLINEFOLDERID" val="1"/>
  <p:tag name="ISPRING_OUTPUT_FOLDER" val="[[&quot;)\uFFFD&gt;@{A4BA2711-5C1A-45CD-AFF8-912089EF7BE2}&quot;,&quot;C:\\Users\\Admin\\Desktop\\DẠY Chính quy PPT K62\\Đăng tải Elearrning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publishDestination&quot;:&quot;LMS&quot;,&quot;wordSettings&quot;:{&quot;printCopies&quot;:1}}"/>
  <p:tag name="ISPRING_CURRENT_PLAYER_ID" val="universal"/>
  <p:tag name="ISPRING_PRESENTATION_TITLE" val="Bài 1_Nhập môn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4339</TotalTime>
  <Words>1090</Words>
  <Application>Microsoft Office PowerPoint</Application>
  <PresentationFormat>On-screen Show (4:3)</PresentationFormat>
  <Paragraphs>59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Times New Roman</vt:lpstr>
      <vt:lpstr>Office Theme</vt:lpstr>
      <vt:lpstr>HỌC PHẦN: TỔ CHỨC HOẠT ĐỘNG  HÌNH THÀNH BIỂU TƯỢNG TOÁN CHO TRẺ</vt:lpstr>
      <vt:lpstr>TÀI LIỆU THAM KHẢO CHÍNH</vt:lpstr>
      <vt:lpstr>Bài 1: NHẬP MÔN MÔN HỌC  “TỔ CHỨC HOẠT ĐỘNG HÌNH THÀNH BIỂU TƯỢNG TOÁN  CHO TRẺ”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1_Nhập môn</dc:title>
  <dc:creator>phamhaichau</dc:creator>
  <cp:lastModifiedBy>Pham Thi Hai Chau</cp:lastModifiedBy>
  <cp:revision>180</cp:revision>
  <dcterms:created xsi:type="dcterms:W3CDTF">2006-08-16T00:00:00Z</dcterms:created>
  <dcterms:modified xsi:type="dcterms:W3CDTF">2024-06-07T02:57:38Z</dcterms:modified>
</cp:coreProperties>
</file>