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1" r:id="rId2"/>
    <p:sldId id="333" r:id="rId3"/>
    <p:sldId id="334" r:id="rId4"/>
    <p:sldId id="336" r:id="rId5"/>
    <p:sldId id="337" r:id="rId6"/>
    <p:sldId id="308" r:id="rId7"/>
    <p:sldId id="339" r:id="rId8"/>
    <p:sldId id="351" r:id="rId9"/>
    <p:sldId id="340" r:id="rId10"/>
    <p:sldId id="342" r:id="rId11"/>
    <p:sldId id="343" r:id="rId12"/>
    <p:sldId id="323" r:id="rId13"/>
    <p:sldId id="315" r:id="rId14"/>
    <p:sldId id="345" r:id="rId15"/>
    <p:sldId id="325" r:id="rId16"/>
    <p:sldId id="330" r:id="rId17"/>
    <p:sldId id="346" r:id="rId18"/>
    <p:sldId id="313" r:id="rId19"/>
    <p:sldId id="348" r:id="rId20"/>
    <p:sldId id="349" r:id="rId21"/>
    <p:sldId id="350" r:id="rId22"/>
    <p:sldId id="32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700" y="4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24A1D-2E5B-4456-B4DB-3AB0B01AB5B2}"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DAC43-53A8-4B03-AB59-436136F1F209}" type="slidenum">
              <a:rPr lang="en-US" smtClean="0"/>
              <a:t>‹#›</a:t>
            </a:fld>
            <a:endParaRPr lang="en-US"/>
          </a:p>
        </p:txBody>
      </p:sp>
    </p:spTree>
    <p:extLst>
      <p:ext uri="{BB962C8B-B14F-4D97-AF65-F5344CB8AC3E}">
        <p14:creationId xmlns:p14="http://schemas.microsoft.com/office/powerpoint/2010/main" val="23024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smtClean="0">
                <a:solidFill>
                  <a:schemeClr val="tx1"/>
                </a:solidFill>
                <a:effectLst/>
                <a:latin typeface="+mn-lt"/>
                <a:ea typeface="+mn-ea"/>
                <a:cs typeface="+mn-cs"/>
              </a:rPr>
              <a:t>quyết định số 2760/QĐ-BYT ngày 04/7/2023 của Bộ Y tế về việc ban hành Hướng dẫn chẩn đoán, điều trị Sốt xuất huyết Dengue</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https://nhidong.org.vn/sinh-hoat-khkt/tai-lieu-tap-huan-chan-doan-va-xu-tri-sot-xuat-huyet-dengue-tre-em-danh-cho-bac-c1075-2329.aspx</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a:t>
            </a:fld>
            <a:endParaRPr lang="en-US"/>
          </a:p>
        </p:txBody>
      </p:sp>
    </p:spTree>
    <p:extLst>
      <p:ext uri="{BB962C8B-B14F-4D97-AF65-F5344CB8AC3E}">
        <p14:creationId xmlns:p14="http://schemas.microsoft.com/office/powerpoint/2010/main" val="3291578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11</a:t>
            </a:fld>
            <a:endParaRPr lang="en-US"/>
          </a:p>
        </p:txBody>
      </p:sp>
    </p:spTree>
    <p:extLst>
      <p:ext uri="{BB962C8B-B14F-4D97-AF65-F5344CB8AC3E}">
        <p14:creationId xmlns:p14="http://schemas.microsoft.com/office/powerpoint/2010/main" val="3001578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Thời</a:t>
            </a:r>
            <a:r>
              <a:rPr lang="en-US" baseline="0" dirty="0" smtClean="0"/>
              <a:t> ký nung bệnh</a:t>
            </a:r>
          </a:p>
          <a:p>
            <a:pPr marL="171450" indent="-171450">
              <a:buFontTx/>
              <a:buChar char="-"/>
            </a:pPr>
            <a:r>
              <a:rPr lang="en-US" baseline="0" dirty="0" smtClean="0"/>
              <a:t>Thời kỳ khởi phát</a:t>
            </a:r>
          </a:p>
          <a:p>
            <a:pPr marL="171450" indent="-171450">
              <a:buFontTx/>
              <a:buChar char="-"/>
            </a:pPr>
            <a:r>
              <a:rPr lang="en-US" baseline="0" dirty="0" smtClean="0"/>
              <a:t>Thời kỳ toàn phát</a:t>
            </a:r>
          </a:p>
          <a:p>
            <a:pPr marL="171450" indent="-171450">
              <a:buFontTx/>
              <a:buChar char="-"/>
            </a:pPr>
            <a:r>
              <a:rPr lang="en-US" baseline="0" dirty="0" smtClean="0"/>
              <a:t>Thời kỳ ban bay</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12</a:t>
            </a:fld>
            <a:endParaRPr lang="en-US"/>
          </a:p>
        </p:txBody>
      </p:sp>
    </p:spTree>
    <p:extLst>
      <p:ext uri="{BB962C8B-B14F-4D97-AF65-F5344CB8AC3E}">
        <p14:creationId xmlns:p14="http://schemas.microsoft.com/office/powerpoint/2010/main" val="1650393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13</a:t>
            </a:fld>
            <a:endParaRPr lang="en-US"/>
          </a:p>
        </p:txBody>
      </p:sp>
    </p:spTree>
    <p:extLst>
      <p:ext uri="{BB962C8B-B14F-4D97-AF65-F5344CB8AC3E}">
        <p14:creationId xmlns:p14="http://schemas.microsoft.com/office/powerpoint/2010/main" val="188521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14</a:t>
            </a:fld>
            <a:endParaRPr lang="en-US"/>
          </a:p>
        </p:txBody>
      </p:sp>
    </p:spTree>
    <p:extLst>
      <p:ext uri="{BB962C8B-B14F-4D97-AF65-F5344CB8AC3E}">
        <p14:creationId xmlns:p14="http://schemas.microsoft.com/office/powerpoint/2010/main" val="208855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15</a:t>
            </a:fld>
            <a:endParaRPr lang="en-US"/>
          </a:p>
        </p:txBody>
      </p:sp>
    </p:spTree>
    <p:extLst>
      <p:ext uri="{BB962C8B-B14F-4D97-AF65-F5344CB8AC3E}">
        <p14:creationId xmlns:p14="http://schemas.microsoft.com/office/powerpoint/2010/main" val="1885212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16</a:t>
            </a:fld>
            <a:endParaRPr lang="en-US"/>
          </a:p>
        </p:txBody>
      </p:sp>
    </p:spTree>
    <p:extLst>
      <p:ext uri="{BB962C8B-B14F-4D97-AF65-F5344CB8AC3E}">
        <p14:creationId xmlns:p14="http://schemas.microsoft.com/office/powerpoint/2010/main" val="1597390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17</a:t>
            </a:fld>
            <a:endParaRPr lang="en-US"/>
          </a:p>
        </p:txBody>
      </p:sp>
    </p:spTree>
    <p:extLst>
      <p:ext uri="{BB962C8B-B14F-4D97-AF65-F5344CB8AC3E}">
        <p14:creationId xmlns:p14="http://schemas.microsoft.com/office/powerpoint/2010/main" val="417918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18</a:t>
            </a:fld>
            <a:endParaRPr lang="en-US"/>
          </a:p>
        </p:txBody>
      </p:sp>
    </p:spTree>
    <p:extLst>
      <p:ext uri="{BB962C8B-B14F-4D97-AF65-F5344CB8AC3E}">
        <p14:creationId xmlns:p14="http://schemas.microsoft.com/office/powerpoint/2010/main" val="1115096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DAC43-53A8-4B03-AB59-436136F1F209}" type="slidenum">
              <a:rPr lang="en-US" smtClean="0"/>
              <a:t>19</a:t>
            </a:fld>
            <a:endParaRPr lang="en-US"/>
          </a:p>
        </p:txBody>
      </p:sp>
    </p:spTree>
    <p:extLst>
      <p:ext uri="{BB962C8B-B14F-4D97-AF65-F5344CB8AC3E}">
        <p14:creationId xmlns:p14="http://schemas.microsoft.com/office/powerpoint/2010/main" val="3635815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DAC43-53A8-4B03-AB59-436136F1F209}" type="slidenum">
              <a:rPr lang="en-US" smtClean="0"/>
              <a:t>20</a:t>
            </a:fld>
            <a:endParaRPr lang="en-US"/>
          </a:p>
        </p:txBody>
      </p:sp>
    </p:spTree>
    <p:extLst>
      <p:ext uri="{BB962C8B-B14F-4D97-AF65-F5344CB8AC3E}">
        <p14:creationId xmlns:p14="http://schemas.microsoft.com/office/powerpoint/2010/main" val="177647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3</a:t>
            </a:fld>
            <a:endParaRPr lang="en-US"/>
          </a:p>
        </p:txBody>
      </p:sp>
    </p:spTree>
    <p:extLst>
      <p:ext uri="{BB962C8B-B14F-4D97-AF65-F5344CB8AC3E}">
        <p14:creationId xmlns:p14="http://schemas.microsoft.com/office/powerpoint/2010/main" val="136933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DAC43-53A8-4B03-AB59-436136F1F209}" type="slidenum">
              <a:rPr lang="en-US" smtClean="0"/>
              <a:t>21</a:t>
            </a:fld>
            <a:endParaRPr lang="en-US"/>
          </a:p>
        </p:txBody>
      </p:sp>
    </p:spTree>
    <p:extLst>
      <p:ext uri="{BB962C8B-B14F-4D97-AF65-F5344CB8AC3E}">
        <p14:creationId xmlns:p14="http://schemas.microsoft.com/office/powerpoint/2010/main" val="296007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Q</a:t>
            </a:r>
            <a:r>
              <a:rPr lang="vi-VN" sz="1200" b="0" i="0" kern="1200" dirty="0" smtClean="0">
                <a:solidFill>
                  <a:schemeClr val="tx1"/>
                </a:solidFill>
                <a:effectLst/>
                <a:latin typeface="+mn-lt"/>
                <a:ea typeface="+mn-ea"/>
                <a:cs typeface="+mn-cs"/>
              </a:rPr>
              <a:t>uyết </a:t>
            </a:r>
            <a:r>
              <a:rPr lang="vi-VN" sz="1200" b="0" i="0" kern="1200" dirty="0" smtClean="0">
                <a:solidFill>
                  <a:schemeClr val="tx1"/>
                </a:solidFill>
                <a:effectLst/>
                <a:latin typeface="+mn-lt"/>
                <a:ea typeface="+mn-ea"/>
                <a:cs typeface="+mn-cs"/>
              </a:rPr>
              <a:t>định số 2760/QĐ-BYT ngày 04/7/2023 của Bộ Y tế về việc ban hành Hướng dẫn chẩn đoán, điều trị Sốt xuất huyết Dengue</a:t>
            </a:r>
          </a:p>
          <a:p>
            <a:endParaRPr lang="en-US" b="0" dirty="0"/>
          </a:p>
        </p:txBody>
      </p:sp>
      <p:sp>
        <p:nvSpPr>
          <p:cNvPr id="4" name="Slide Number Placeholder 3"/>
          <p:cNvSpPr>
            <a:spLocks noGrp="1"/>
          </p:cNvSpPr>
          <p:nvPr>
            <p:ph type="sldNum" sz="quarter" idx="10"/>
          </p:nvPr>
        </p:nvSpPr>
        <p:spPr/>
        <p:txBody>
          <a:bodyPr/>
          <a:lstStyle/>
          <a:p>
            <a:fld id="{0B7DAC43-53A8-4B03-AB59-436136F1F209}" type="slidenum">
              <a:rPr lang="en-US" smtClean="0"/>
              <a:t>22</a:t>
            </a:fld>
            <a:endParaRPr lang="en-US"/>
          </a:p>
        </p:txBody>
      </p:sp>
    </p:spTree>
    <p:extLst>
      <p:ext uri="{BB962C8B-B14F-4D97-AF65-F5344CB8AC3E}">
        <p14:creationId xmlns:p14="http://schemas.microsoft.com/office/powerpoint/2010/main" val="89141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4</a:t>
            </a:fld>
            <a:endParaRPr lang="en-US"/>
          </a:p>
        </p:txBody>
      </p:sp>
    </p:spTree>
    <p:extLst>
      <p:ext uri="{BB962C8B-B14F-4D97-AF65-F5344CB8AC3E}">
        <p14:creationId xmlns:p14="http://schemas.microsoft.com/office/powerpoint/2010/main" val="204361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Từ năm 2020 đến nay số lượng ca SXH đang có xu hướng tăng trở lại, kèm theo đó, số lượng tử vong cũng tăng theo. Theo dữ liệu của Tổng Cục Thống kê, năm 2020, cả nước có 128.970 trường hợp mắc bệnh SXH (23 trường hợp tử vong). Năm 2021, 69.354 trường hợp mắc bệnh SXH (22 trường hợp tử vong). Năm 2022, cả nước ghi nhận 361.813 trường hợp mắc SXH (đến 133 ca tử vong). Trong 6 tháng đầu năm 2023, cả nước đã có hơn 34.900 trường hợp mắc bệnh SXH</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5</a:t>
            </a:fld>
            <a:endParaRPr lang="en-US"/>
          </a:p>
        </p:txBody>
      </p:sp>
    </p:spTree>
    <p:extLst>
      <p:ext uri="{BB962C8B-B14F-4D97-AF65-F5344CB8AC3E}">
        <p14:creationId xmlns:p14="http://schemas.microsoft.com/office/powerpoint/2010/main" val="184616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6</a:t>
            </a:fld>
            <a:endParaRPr lang="en-US"/>
          </a:p>
        </p:txBody>
      </p:sp>
    </p:spTree>
    <p:extLst>
      <p:ext uri="{BB962C8B-B14F-4D97-AF65-F5344CB8AC3E}">
        <p14:creationId xmlns:p14="http://schemas.microsoft.com/office/powerpoint/2010/main" val="61126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7</a:t>
            </a:fld>
            <a:endParaRPr lang="en-US"/>
          </a:p>
        </p:txBody>
      </p:sp>
    </p:spTree>
    <p:extLst>
      <p:ext uri="{BB962C8B-B14F-4D97-AF65-F5344CB8AC3E}">
        <p14:creationId xmlns:p14="http://schemas.microsoft.com/office/powerpoint/2010/main" val="234550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8</a:t>
            </a:fld>
            <a:endParaRPr lang="en-US"/>
          </a:p>
        </p:txBody>
      </p:sp>
    </p:spTree>
    <p:extLst>
      <p:ext uri="{BB962C8B-B14F-4D97-AF65-F5344CB8AC3E}">
        <p14:creationId xmlns:p14="http://schemas.microsoft.com/office/powerpoint/2010/main" val="1629905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9</a:t>
            </a:fld>
            <a:endParaRPr lang="en-US"/>
          </a:p>
        </p:txBody>
      </p:sp>
    </p:spTree>
    <p:extLst>
      <p:ext uri="{BB962C8B-B14F-4D97-AF65-F5344CB8AC3E}">
        <p14:creationId xmlns:p14="http://schemas.microsoft.com/office/powerpoint/2010/main" val="2829340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10</a:t>
            </a:fld>
            <a:endParaRPr lang="en-US"/>
          </a:p>
        </p:txBody>
      </p:sp>
    </p:spTree>
    <p:extLst>
      <p:ext uri="{BB962C8B-B14F-4D97-AF65-F5344CB8AC3E}">
        <p14:creationId xmlns:p14="http://schemas.microsoft.com/office/powerpoint/2010/main" val="111564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A8EC-78C3-4042-B9C8-312CE89BCBD6}"/>
              </a:ext>
            </a:extLst>
          </p:cNvPr>
          <p:cNvSpPr>
            <a:spLocks noGrp="1"/>
          </p:cNvSpPr>
          <p:nvPr>
            <p:ph type="title"/>
          </p:nvPr>
        </p:nvSpPr>
        <p:spPr>
          <a:xfrm>
            <a:off x="561793" y="2133600"/>
            <a:ext cx="10972800" cy="948532"/>
          </a:xfrm>
        </p:spPr>
        <p:txBody>
          <a:bodyPr>
            <a:normAutofit/>
          </a:bodyPr>
          <a:lstStyle/>
          <a:p>
            <a:r>
              <a:rPr lang="en-US" b="1" dirty="0" smtClean="0">
                <a:solidFill>
                  <a:srgbClr val="0070C0"/>
                </a:solidFill>
                <a:latin typeface="Times New Roman" panose="02020603050405020304" pitchFamily="18" charset="0"/>
                <a:cs typeface="Times New Roman" panose="02020603050405020304" pitchFamily="18" charset="0"/>
              </a:rPr>
              <a:t>BÀI 2. SỐT XUẤT HUYẾT</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89580" y="3288268"/>
            <a:ext cx="2459328" cy="369332"/>
          </a:xfrm>
          <a:prstGeom prst="rect">
            <a:avLst/>
          </a:prstGeom>
        </p:spPr>
        <p:txBody>
          <a:bodyPr wrap="none">
            <a:spAutoFit/>
          </a:bodyPr>
          <a:lstStyle/>
          <a:p>
            <a:r>
              <a:rPr lang="en-US" b="1" dirty="0" smtClean="0">
                <a:solidFill>
                  <a:srgbClr val="FFFFFF"/>
                </a:solidFill>
                <a:latin typeface="Tahoma"/>
                <a:ea typeface="Tahoma"/>
                <a:cs typeface="Tahoma"/>
                <a:sym typeface="Tahoma"/>
              </a:rPr>
              <a:t>Scoliosis d </a:t>
            </a:r>
            <a:r>
              <a:rPr lang="en-US" b="1" dirty="0">
                <a:solidFill>
                  <a:srgbClr val="FFFFFF"/>
                </a:solidFill>
                <a:latin typeface="Tahoma"/>
                <a:ea typeface="Tahoma"/>
                <a:cs typeface="Tahoma"/>
                <a:sym typeface="Tahoma"/>
              </a:rPr>
              <a:t>Scoliosis</a:t>
            </a:r>
            <a:endParaRPr lang="en-US" dirty="0"/>
          </a:p>
        </p:txBody>
      </p:sp>
      <p:pic>
        <p:nvPicPr>
          <p:cNvPr id="1030" name="Picture 6" descr="Số ca mắc sốt xuất huyết tăng, Bộ Y tế yêu cầu địa phương chủ động phòng  ch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288268"/>
            <a:ext cx="5410200" cy="2953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836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r>
              <a:rPr lang="en-US" sz="3700" b="1" dirty="0" smtClean="0">
                <a:solidFill>
                  <a:srgbClr val="FF0000"/>
                </a:solidFill>
              </a:rPr>
              <a:t>Vòng đời của muỗi</a:t>
            </a:r>
            <a:endParaRPr lang="en-US" sz="3700" b="1" dirty="0">
              <a:solidFill>
                <a:srgbClr val="FF0000"/>
              </a:solidFill>
            </a:endParaRPr>
          </a:p>
        </p:txBody>
      </p:sp>
      <p:pic>
        <p:nvPicPr>
          <p:cNvPr id="5" name="vong doi cua mu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7529" y="36871"/>
            <a:ext cx="11277600" cy="6343651"/>
          </a:xfrm>
          <a:prstGeom prst="rect">
            <a:avLst/>
          </a:prstGeom>
        </p:spPr>
      </p:pic>
    </p:spTree>
    <p:extLst>
      <p:ext uri="{BB962C8B-B14F-4D97-AF65-F5344CB8AC3E}">
        <p14:creationId xmlns:p14="http://schemas.microsoft.com/office/powerpoint/2010/main" val="4214817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endParaRPr lang="en-US" sz="3700" b="1" dirty="0">
              <a:solidFill>
                <a:srgbClr val="FF0000"/>
              </a:solidFill>
            </a:endParaRPr>
          </a:p>
        </p:txBody>
      </p:sp>
      <p:pic>
        <p:nvPicPr>
          <p:cNvPr id="4" name="63240530001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1000" y="42333"/>
            <a:ext cx="3733800" cy="6637867"/>
          </a:xfrm>
          <a:prstGeom prst="rect">
            <a:avLst/>
          </a:prstGeom>
        </p:spPr>
      </p:pic>
    </p:spTree>
    <p:extLst>
      <p:ext uri="{BB962C8B-B14F-4D97-AF65-F5344CB8AC3E}">
        <p14:creationId xmlns:p14="http://schemas.microsoft.com/office/powerpoint/2010/main" val="793009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r>
              <a:rPr lang="en-US" sz="3700" b="1" smtClean="0">
                <a:solidFill>
                  <a:srgbClr val="FF0000"/>
                </a:solidFill>
                <a:latin typeface="Times New Roman" panose="02020603050405020304" pitchFamily="18" charset="0"/>
                <a:cs typeface="Times New Roman" panose="02020603050405020304" pitchFamily="18" charset="0"/>
              </a:rPr>
              <a:t>II. Triệu chứng lâm sàng</a:t>
            </a:r>
            <a:endParaRPr lang="en-US" sz="3700" b="1" dirty="0">
              <a:solidFill>
                <a:srgbClr val="FF0000"/>
              </a:solidFill>
            </a:endParaRPr>
          </a:p>
        </p:txBody>
      </p:sp>
      <p:pic>
        <p:nvPicPr>
          <p:cNvPr id="12294" name="Picture 6" descr="6,178 Dengue Fever Stock Vectors and Vector Art | Shutter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77" r="1135" b="10748"/>
          <a:stretch/>
        </p:blipFill>
        <p:spPr bwMode="auto">
          <a:xfrm>
            <a:off x="3048000" y="990600"/>
            <a:ext cx="5852984" cy="53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288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447800"/>
            <a:ext cx="7924800" cy="4525963"/>
          </a:xfrm>
        </p:spPr>
        <p:txBody>
          <a:bodyPr>
            <a:normAutofit/>
          </a:bodyPr>
          <a:lstStyle/>
          <a:p>
            <a:pPr marL="0" indent="0">
              <a:buNone/>
            </a:pPr>
            <a:endParaRPr lang="en-US" dirty="0" smtClean="0">
              <a:solidFill>
                <a:srgbClr val="0070C0"/>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Rectangle 3"/>
          <p:cNvSpPr/>
          <p:nvPr/>
        </p:nvSpPr>
        <p:spPr>
          <a:xfrm>
            <a:off x="1295400" y="228600"/>
            <a:ext cx="6858000" cy="661720"/>
          </a:xfrm>
          <a:prstGeom prst="rect">
            <a:avLst/>
          </a:prstGeom>
        </p:spPr>
        <p:txBody>
          <a:bodyPr wrap="square">
            <a:spAutoFit/>
          </a:bodyPr>
          <a:lstStyle/>
          <a:p>
            <a:endParaRPr lang="en-US" sz="3700" dirty="0"/>
          </a:p>
        </p:txBody>
      </p:sp>
      <p:sp>
        <p:nvSpPr>
          <p:cNvPr id="5" name="Rectangle 4"/>
          <p:cNvSpPr/>
          <p:nvPr/>
        </p:nvSpPr>
        <p:spPr>
          <a:xfrm>
            <a:off x="685800" y="1143000"/>
            <a:ext cx="6400800" cy="5509200"/>
          </a:xfrm>
          <a:prstGeom prst="rect">
            <a:avLst/>
          </a:prstGeom>
        </p:spPr>
        <p:txBody>
          <a:bodyPr wrap="square">
            <a:spAutoFit/>
          </a:bodyPr>
          <a:lstStyle/>
          <a:p>
            <a:pPr marL="457200" indent="-457200">
              <a:buFontTx/>
              <a:buChar char="-"/>
            </a:pPr>
            <a:r>
              <a:rPr lang="en-US" sz="3200" dirty="0" smtClean="0">
                <a:solidFill>
                  <a:srgbClr val="0070C0"/>
                </a:solidFill>
                <a:latin typeface="Times New Roman" panose="02020603050405020304" pitchFamily="18" charset="0"/>
                <a:cs typeface="Times New Roman" panose="02020603050405020304" pitchFamily="18" charset="0"/>
              </a:rPr>
              <a:t>Sốt cao đột ngột, liên tục và kéo dài từ 2-7 </a:t>
            </a:r>
            <a:r>
              <a:rPr lang="en-US" sz="3200" dirty="0">
                <a:solidFill>
                  <a:srgbClr val="0070C0"/>
                </a:solidFill>
                <a:latin typeface="Times New Roman" panose="02020603050405020304" pitchFamily="18" charset="0"/>
                <a:cs typeface="Times New Roman" panose="02020603050405020304" pitchFamily="18" charset="0"/>
              </a:rPr>
              <a:t>ngày</a:t>
            </a:r>
          </a:p>
          <a:p>
            <a:pPr marL="457200" indent="-457200">
              <a:buFontTx/>
              <a:buChar char="-"/>
            </a:pPr>
            <a:r>
              <a:rPr lang="en-US" sz="3200" dirty="0">
                <a:solidFill>
                  <a:srgbClr val="0070C0"/>
                </a:solidFill>
                <a:latin typeface="Times New Roman" panose="02020603050405020304" pitchFamily="18" charset="0"/>
                <a:cs typeface="Times New Roman" panose="02020603050405020304" pitchFamily="18" charset="0"/>
              </a:rPr>
              <a:t>Những biểu hiện xuất huyết: </a:t>
            </a:r>
          </a:p>
          <a:p>
            <a:r>
              <a:rPr lang="en-US" sz="3200" dirty="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Xuất huyết dưới da gồm: Điểm xuất huyết, ban xuất huyết và vết bầm máu.</a:t>
            </a: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 Xuất huyết niêm mạc: Chảy máu cam, chảy máu chân răng.</a:t>
            </a:r>
          </a:p>
          <a:p>
            <a:r>
              <a:rPr lang="en-US" sz="3200" dirty="0">
                <a:solidFill>
                  <a:srgbClr val="0070C0"/>
                </a:solidFill>
                <a:latin typeface="Times New Roman" panose="02020603050405020304" pitchFamily="18" charset="0"/>
                <a:cs typeface="Times New Roman" panose="02020603050405020304" pitchFamily="18" charset="0"/>
              </a:rPr>
              <a:t>+ Xuất huyết phủ tạng: Nôn ra máu, ỉa ra máu.</a:t>
            </a:r>
            <a:br>
              <a:rPr lang="en-US" sz="3200" dirty="0">
                <a:solidFill>
                  <a:srgbClr val="0070C0"/>
                </a:solidFill>
                <a:latin typeface="Times New Roman" panose="02020603050405020304" pitchFamily="18" charset="0"/>
                <a:cs typeface="Times New Roman" panose="02020603050405020304" pitchFamily="18" charset="0"/>
              </a:rPr>
            </a:b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16388" name="Picture 4" descr="Recognizing Dengue fever in infants under 1 year old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4446" y="983834"/>
            <a:ext cx="4142603" cy="259208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Dấu hiệu mắc sốt xuất huy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463" y="3628933"/>
            <a:ext cx="4118567" cy="274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558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447800"/>
            <a:ext cx="7924800" cy="4525963"/>
          </a:xfrm>
        </p:spPr>
        <p:txBody>
          <a:bodyPr>
            <a:normAutofit/>
          </a:bodyPr>
          <a:lstStyle/>
          <a:p>
            <a:pPr marL="0" indent="0">
              <a:buNone/>
            </a:pPr>
            <a:endParaRPr lang="en-US" dirty="0" smtClean="0">
              <a:solidFill>
                <a:srgbClr val="0070C0"/>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Rectangle 3"/>
          <p:cNvSpPr/>
          <p:nvPr/>
        </p:nvSpPr>
        <p:spPr>
          <a:xfrm>
            <a:off x="1295400" y="228600"/>
            <a:ext cx="6858000" cy="661720"/>
          </a:xfrm>
          <a:prstGeom prst="rect">
            <a:avLst/>
          </a:prstGeom>
        </p:spPr>
        <p:txBody>
          <a:bodyPr wrap="square">
            <a:spAutoFit/>
          </a:bodyPr>
          <a:lstStyle/>
          <a:p>
            <a:endParaRPr lang="en-US" sz="3700" dirty="0"/>
          </a:p>
        </p:txBody>
      </p:sp>
      <p:sp>
        <p:nvSpPr>
          <p:cNvPr id="5" name="Rectangle 4"/>
          <p:cNvSpPr/>
          <p:nvPr/>
        </p:nvSpPr>
        <p:spPr>
          <a:xfrm>
            <a:off x="685800" y="1143000"/>
            <a:ext cx="10210800" cy="2062103"/>
          </a:xfrm>
          <a:prstGeom prst="rect">
            <a:avLst/>
          </a:prstGeom>
        </p:spPr>
        <p:txBody>
          <a:bodyPr wrap="square">
            <a:spAutoFit/>
          </a:bodyPr>
          <a:lstStyle/>
          <a:p>
            <a:pPr marL="457200" indent="-457200">
              <a:buFontTx/>
              <a:buChar char="-"/>
            </a:pPr>
            <a:r>
              <a:rPr lang="vi-VN" sz="3200" dirty="0" smtClean="0">
                <a:solidFill>
                  <a:srgbClr val="0070C0"/>
                </a:solidFill>
                <a:latin typeface="Times New Roman" panose="02020603050405020304" pitchFamily="18" charset="0"/>
                <a:cs typeface="Times New Roman" panose="02020603050405020304" pitchFamily="18" charset="0"/>
              </a:rPr>
              <a:t>Tổn </a:t>
            </a:r>
            <a:r>
              <a:rPr lang="vi-VN" sz="3200" dirty="0">
                <a:solidFill>
                  <a:srgbClr val="0070C0"/>
                </a:solidFill>
                <a:latin typeface="Times New Roman" panose="02020603050405020304" pitchFamily="18" charset="0"/>
                <a:cs typeface="Times New Roman" panose="02020603050405020304" pitchFamily="18" charset="0"/>
              </a:rPr>
              <a:t>thương gan: </a:t>
            </a:r>
            <a:r>
              <a:rPr lang="vi-VN" sz="3200" dirty="0" smtClean="0">
                <a:solidFill>
                  <a:srgbClr val="0070C0"/>
                </a:solidFill>
                <a:latin typeface="Times New Roman" panose="02020603050405020304" pitchFamily="18" charset="0"/>
                <a:cs typeface="Times New Roman" panose="02020603050405020304" pitchFamily="18" charset="0"/>
              </a:rPr>
              <a:t>gan to</a:t>
            </a:r>
            <a:endParaRPr lang="en-US" sz="3200" dirty="0" smtClean="0">
              <a:solidFill>
                <a:srgbClr val="0070C0"/>
              </a:solidFill>
              <a:latin typeface="Times New Roman" panose="02020603050405020304" pitchFamily="18" charset="0"/>
              <a:cs typeface="Times New Roman" panose="02020603050405020304" pitchFamily="18" charset="0"/>
            </a:endParaRPr>
          </a:p>
          <a:p>
            <a:pPr marL="457200" indent="-457200">
              <a:buFontTx/>
              <a:buChar char="-"/>
            </a:pPr>
            <a:r>
              <a:rPr lang="en-US" sz="3200" dirty="0" smtClean="0">
                <a:solidFill>
                  <a:srgbClr val="0070C0"/>
                </a:solidFill>
                <a:latin typeface="Times New Roman" panose="02020603050405020304" pitchFamily="18" charset="0"/>
                <a:cs typeface="Times New Roman" panose="02020603050405020304" pitchFamily="18" charset="0"/>
              </a:rPr>
              <a:t>Rối loạn tuần hoàn: khi nhiệt độ hạ huyết áp cũng hạ</a:t>
            </a:r>
          </a:p>
          <a:p>
            <a:pPr marL="457200" indent="-457200">
              <a:buFontTx/>
              <a:buChar char="-"/>
            </a:pPr>
            <a:r>
              <a:rPr lang="en-US" sz="3200" dirty="0" smtClean="0">
                <a:solidFill>
                  <a:srgbClr val="0070C0"/>
                </a:solidFill>
                <a:latin typeface="Times New Roman" panose="02020603050405020304" pitchFamily="18" charset="0"/>
                <a:cs typeface="Times New Roman" panose="02020603050405020304" pitchFamily="18" charset="0"/>
              </a:rPr>
              <a:t>Mỏi cơ, đau cơ</a:t>
            </a:r>
          </a:p>
          <a:p>
            <a:pPr marL="457200" indent="-457200">
              <a:buFontTx/>
              <a:buChar char="-"/>
            </a:pPr>
            <a:r>
              <a:rPr lang="en-US" sz="3200" dirty="0" smtClean="0">
                <a:solidFill>
                  <a:srgbClr val="0070C0"/>
                </a:solidFill>
                <a:latin typeface="Times New Roman" panose="02020603050405020304" pitchFamily="18" charset="0"/>
                <a:cs typeface="Times New Roman" panose="02020603050405020304" pitchFamily="18" charset="0"/>
              </a:rPr>
              <a:t>Dấu hiệu dây thắt dương tính</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2" name="AutoShape 2" descr="Hello Bacs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2209800" y="3614567"/>
            <a:ext cx="4038600" cy="2543887"/>
          </a:xfrm>
          <a:prstGeom prst="rect">
            <a:avLst/>
          </a:prstGeom>
        </p:spPr>
      </p:pic>
      <p:pic>
        <p:nvPicPr>
          <p:cNvPr id="17412" name="Picture 4" descr="Nghiệm pháp dây th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614567"/>
            <a:ext cx="3437684" cy="254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805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0200"/>
            <a:ext cx="5334000" cy="4525963"/>
          </a:xfrm>
        </p:spPr>
        <p:txBody>
          <a:bodyPr>
            <a:normAutofit/>
          </a:bodyPr>
          <a:lstStyle/>
          <a:p>
            <a:pPr marL="0" indent="0">
              <a:buNone/>
            </a:pPr>
            <a:endParaRPr lang="en-US"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295400" y="228600"/>
            <a:ext cx="6858000" cy="661720"/>
          </a:xfrm>
          <a:prstGeom prst="rect">
            <a:avLst/>
          </a:prstGeom>
        </p:spPr>
        <p:txBody>
          <a:bodyPr wrap="square">
            <a:spAutoFit/>
          </a:bodyPr>
          <a:lstStyle/>
          <a:p>
            <a:r>
              <a:rPr lang="en-US" sz="3700" b="1" dirty="0" smtClean="0">
                <a:solidFill>
                  <a:srgbClr val="FF0000"/>
                </a:solidFill>
                <a:latin typeface="Times New Roman" panose="02020603050405020304" pitchFamily="18" charset="0"/>
                <a:cs typeface="Times New Roman" panose="02020603050405020304" pitchFamily="18" charset="0"/>
              </a:rPr>
              <a:t>III. Phòng chống và điều trị</a:t>
            </a:r>
            <a:endParaRPr lang="en-US" sz="3700" dirty="0"/>
          </a:p>
        </p:txBody>
      </p:sp>
      <p:pic>
        <p:nvPicPr>
          <p:cNvPr id="18434" name="Picture 2" descr="CHỦ ĐỘNG CÁC BIỆN PHÁP PHÒNG CHỐNG SỐT XUẤT HUYẾT - Cổng thông tin điện tử  - Phường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066800"/>
            <a:ext cx="5257800" cy="526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129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990600" y="76199"/>
            <a:ext cx="7010399" cy="963798"/>
          </a:xfrm>
        </p:spPr>
        <p:txBody>
          <a:bodyPr>
            <a:normAutofit/>
          </a:bodyPr>
          <a:lstStyle/>
          <a:p>
            <a:pPr>
              <a:lnSpc>
                <a:spcPct val="90000"/>
              </a:lnSpc>
            </a:pPr>
            <a:r>
              <a:rPr lang="en-US" sz="3700" b="1" dirty="0">
                <a:solidFill>
                  <a:srgbClr val="FF0000"/>
                </a:solidFill>
                <a:latin typeface="Times New Roman" panose="02020603050405020304" pitchFamily="18" charset="0"/>
                <a:cs typeface="Times New Roman" panose="02020603050405020304" pitchFamily="18" charset="0"/>
              </a:rPr>
              <a:t>1</a:t>
            </a:r>
            <a:r>
              <a:rPr lang="en-US" sz="3700" b="1" dirty="0" smtClean="0">
                <a:solidFill>
                  <a:srgbClr val="FF0000"/>
                </a:solidFill>
                <a:latin typeface="Times New Roman" panose="02020603050405020304" pitchFamily="18" charset="0"/>
                <a:cs typeface="Times New Roman" panose="02020603050405020304" pitchFamily="18" charset="0"/>
              </a:rPr>
              <a:t>. Phòng chống</a:t>
            </a:r>
            <a:endParaRPr lang="en-US" sz="3700" b="1" dirty="0">
              <a:solidFill>
                <a:srgbClr val="FF0000"/>
              </a:solidFill>
            </a:endParaRPr>
          </a:p>
        </p:txBody>
      </p:sp>
      <p:sp>
        <p:nvSpPr>
          <p:cNvPr id="3" name="Content Placeholder 2">
            <a:extLst>
              <a:ext uri="{FF2B5EF4-FFF2-40B4-BE49-F238E27FC236}">
                <a16:creationId xmlns:a16="http://schemas.microsoft.com/office/drawing/2014/main" id="{2DEBCD16-9107-4D92-B92A-DCA93B205F53}"/>
              </a:ext>
            </a:extLst>
          </p:cNvPr>
          <p:cNvSpPr>
            <a:spLocks noGrp="1"/>
          </p:cNvSpPr>
          <p:nvPr>
            <p:ph idx="1"/>
          </p:nvPr>
        </p:nvSpPr>
        <p:spPr>
          <a:xfrm>
            <a:off x="475343" y="1563915"/>
            <a:ext cx="5925457" cy="4000499"/>
          </a:xfrm>
          <a:solidFill>
            <a:schemeClr val="bg1"/>
          </a:solidFill>
        </p:spPr>
        <p:txBody>
          <a:bodyPr>
            <a:noAutofit/>
          </a:bodyPr>
          <a:lstStyle/>
          <a:p>
            <a:pPr marL="0" indent="0">
              <a:buNone/>
            </a:pPr>
            <a:endParaRPr lang="en-US" sz="2000" dirty="0">
              <a:solidFill>
                <a:srgbClr val="0070C0"/>
              </a:solidFill>
              <a:latin typeface="Times New Roman" panose="02020603050405020304" pitchFamily="18" charset="0"/>
              <a:cs typeface="Times New Roman" panose="02020603050405020304" pitchFamily="18" charset="0"/>
            </a:endParaRPr>
          </a:p>
          <a:p>
            <a:pPr marL="400050" lvl="1" indent="0">
              <a:buNone/>
            </a:pPr>
            <a:endParaRPr lang="en-US" sz="2000" dirty="0">
              <a:solidFill>
                <a:srgbClr val="0070C0"/>
              </a:solidFill>
              <a:latin typeface="Times New Roman" panose="02020603050405020304" pitchFamily="18" charset="0"/>
              <a:cs typeface="Times New Roman" panose="02020603050405020304" pitchFamily="18" charset="0"/>
            </a:endParaRPr>
          </a:p>
          <a:p>
            <a:pPr marL="857250" lvl="1" indent="-457200">
              <a:buFont typeface="+mj-lt"/>
              <a:buAutoNum type="arabicPeriod"/>
            </a:pP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93174" y="2133600"/>
            <a:ext cx="5715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dirty="0">
                <a:solidFill>
                  <a:srgbClr val="0070C0"/>
                </a:solidFill>
                <a:latin typeface="Times New Roman" panose="02020603050405020304" pitchFamily="18" charset="0"/>
                <a:cs typeface="Times New Roman" panose="02020603050405020304" pitchFamily="18" charset="0"/>
              </a:rPr>
              <a:t>*Ch</a:t>
            </a:r>
            <a:r>
              <a:rPr lang="en-US" dirty="0">
                <a:solidFill>
                  <a:srgbClr val="0070C0"/>
                </a:solidFill>
                <a:latin typeface="Times New Roman" panose="02020603050405020304" pitchFamily="18" charset="0"/>
                <a:cs typeface="Times New Roman" panose="02020603050405020304" pitchFamily="18" charset="0"/>
              </a:rPr>
              <a:t>ố</a:t>
            </a:r>
            <a:r>
              <a:rPr lang="vi-VN" dirty="0">
                <a:solidFill>
                  <a:srgbClr val="0070C0"/>
                </a:solidFill>
                <a:latin typeface="Times New Roman" panose="02020603050405020304" pitchFamily="18" charset="0"/>
                <a:cs typeface="Times New Roman" panose="02020603050405020304" pitchFamily="18" charset="0"/>
              </a:rPr>
              <a:t>ng muỗi đốt.</a:t>
            </a:r>
            <a:endParaRPr lang="en-US"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 Diệt </a:t>
            </a:r>
            <a:r>
              <a:rPr lang="en-US" dirty="0">
                <a:solidFill>
                  <a:srgbClr val="0070C0"/>
                </a:solidFill>
                <a:latin typeface="Times New Roman" panose="02020603050405020304" pitchFamily="18" charset="0"/>
                <a:cs typeface="Times New Roman" panose="02020603050405020304" pitchFamily="18" charset="0"/>
              </a:rPr>
              <a:t>l</a:t>
            </a:r>
            <a:r>
              <a:rPr lang="vi-VN" dirty="0">
                <a:solidFill>
                  <a:srgbClr val="0070C0"/>
                </a:solidFill>
                <a:latin typeface="Times New Roman" panose="02020603050405020304" pitchFamily="18" charset="0"/>
                <a:cs typeface="Times New Roman" panose="02020603050405020304" pitchFamily="18" charset="0"/>
              </a:rPr>
              <a:t>ăng quăng</a:t>
            </a:r>
            <a:r>
              <a:rPr lang="en-US" dirty="0">
                <a:solidFill>
                  <a:srgbClr val="0070C0"/>
                </a:solidFill>
                <a:latin typeface="Times New Roman" panose="02020603050405020304" pitchFamily="18" charset="0"/>
                <a:cs typeface="Times New Roman" panose="02020603050405020304" pitchFamily="18" charset="0"/>
              </a:rPr>
              <a:t>,</a:t>
            </a:r>
            <a:r>
              <a:rPr lang="vi-VN" dirty="0">
                <a:solidFill>
                  <a:srgbClr val="0070C0"/>
                </a:solidFill>
                <a:latin typeface="Times New Roman" panose="02020603050405020304" pitchFamily="18" charset="0"/>
                <a:cs typeface="Times New Roman" panose="02020603050405020304" pitchFamily="18" charset="0"/>
              </a:rPr>
              <a:t> bọ gậy.</a:t>
            </a:r>
            <a:endParaRPr lang="en-US"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 Xua muỗi, diệt muỗi. </a:t>
            </a:r>
            <a:endParaRPr lang="en-US"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Vệ sinh môi trường. </a:t>
            </a:r>
            <a:endParaRPr lang="en-US"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Phát hiện nguồn bệnh cách ly.</a:t>
            </a:r>
            <a:endParaRPr lang="en-US" dirty="0">
              <a:solidFill>
                <a:srgbClr val="0070C0"/>
              </a:solidFill>
              <a:latin typeface="Times New Roman" panose="02020603050405020304" pitchFamily="18" charset="0"/>
              <a:cs typeface="Times New Roman" panose="02020603050405020304" pitchFamily="18" charset="0"/>
            </a:endParaRPr>
          </a:p>
        </p:txBody>
      </p:sp>
      <p:pic>
        <p:nvPicPr>
          <p:cNvPr id="20482" name="Picture 2" descr="Xã Đăk Mar tổ chức ra quân dọn vệ sinh môi trường, diệt lăng quăng, bọ gậy  phòng chống dịch số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0" y="2971800"/>
            <a:ext cx="2380198" cy="317359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hiến dịch diệt lăng quăng tại TYT Tân Xu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71600"/>
            <a:ext cx="3896538" cy="292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64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990600" y="76199"/>
            <a:ext cx="7010399" cy="963798"/>
          </a:xfrm>
        </p:spPr>
        <p:txBody>
          <a:bodyPr>
            <a:normAutofit/>
          </a:bodyPr>
          <a:lstStyle/>
          <a:p>
            <a:pPr>
              <a:lnSpc>
                <a:spcPct val="90000"/>
              </a:lnSpc>
            </a:pPr>
            <a:r>
              <a:rPr lang="en-US" sz="3700" b="1">
                <a:solidFill>
                  <a:srgbClr val="FF0000"/>
                </a:solidFill>
                <a:latin typeface="Times New Roman" panose="02020603050405020304" pitchFamily="18" charset="0"/>
                <a:cs typeface="Times New Roman" panose="02020603050405020304" pitchFamily="18" charset="0"/>
              </a:rPr>
              <a:t>2</a:t>
            </a:r>
            <a:r>
              <a:rPr lang="en-US" sz="3700" b="1" smtClean="0">
                <a:solidFill>
                  <a:srgbClr val="FF0000"/>
                </a:solidFill>
                <a:latin typeface="Times New Roman" panose="02020603050405020304" pitchFamily="18" charset="0"/>
                <a:cs typeface="Times New Roman" panose="02020603050405020304" pitchFamily="18" charset="0"/>
              </a:rPr>
              <a:t>. Điều trị</a:t>
            </a:r>
            <a:endParaRPr lang="en-US" sz="3700" b="1" dirty="0">
              <a:solidFill>
                <a:srgbClr val="FF0000"/>
              </a:solidFill>
            </a:endParaRPr>
          </a:p>
        </p:txBody>
      </p:sp>
      <p:sp>
        <p:nvSpPr>
          <p:cNvPr id="3" name="Content Placeholder 2">
            <a:extLst>
              <a:ext uri="{FF2B5EF4-FFF2-40B4-BE49-F238E27FC236}">
                <a16:creationId xmlns:a16="http://schemas.microsoft.com/office/drawing/2014/main" id="{2DEBCD16-9107-4D92-B92A-DCA93B205F53}"/>
              </a:ext>
            </a:extLst>
          </p:cNvPr>
          <p:cNvSpPr>
            <a:spLocks noGrp="1"/>
          </p:cNvSpPr>
          <p:nvPr>
            <p:ph idx="1"/>
          </p:nvPr>
        </p:nvSpPr>
        <p:spPr>
          <a:xfrm>
            <a:off x="475343" y="1563915"/>
            <a:ext cx="5925457" cy="4000499"/>
          </a:xfrm>
          <a:solidFill>
            <a:schemeClr val="bg1"/>
          </a:solidFill>
        </p:spPr>
        <p:txBody>
          <a:bodyPr>
            <a:noAutofit/>
          </a:bodyPr>
          <a:lstStyle/>
          <a:p>
            <a:pPr marL="0" indent="0">
              <a:buNone/>
            </a:pPr>
            <a:endParaRPr lang="en-US" sz="2000" dirty="0">
              <a:solidFill>
                <a:srgbClr val="0070C0"/>
              </a:solidFill>
              <a:latin typeface="Times New Roman" panose="02020603050405020304" pitchFamily="18" charset="0"/>
              <a:cs typeface="Times New Roman" panose="02020603050405020304" pitchFamily="18" charset="0"/>
            </a:endParaRPr>
          </a:p>
          <a:p>
            <a:pPr marL="400050" lvl="1" indent="0">
              <a:buNone/>
            </a:pPr>
            <a:endParaRPr lang="en-US" sz="2000" dirty="0">
              <a:solidFill>
                <a:srgbClr val="0070C0"/>
              </a:solidFill>
              <a:latin typeface="Times New Roman" panose="02020603050405020304" pitchFamily="18" charset="0"/>
              <a:cs typeface="Times New Roman" panose="02020603050405020304" pitchFamily="18" charset="0"/>
            </a:endParaRPr>
          </a:p>
          <a:p>
            <a:pPr marL="857250" lvl="1" indent="-457200">
              <a:buFont typeface="+mj-lt"/>
              <a:buAutoNum type="arabicPeriod"/>
            </a:pP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09600" y="1301182"/>
            <a:ext cx="57912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dirty="0">
                <a:solidFill>
                  <a:srgbClr val="0070C0"/>
                </a:solidFill>
                <a:latin typeface="Times New Roman" panose="02020603050405020304" pitchFamily="18" charset="0"/>
                <a:cs typeface="Times New Roman" panose="02020603050405020304" pitchFamily="18" charset="0"/>
              </a:rPr>
              <a:t>* Hiện nay chưa có thuốc diệt vi rút nên chủ yếu là điều trị triệu chứng</a:t>
            </a:r>
            <a:r>
              <a:rPr lang="vi-VN" dirty="0" smtClean="0">
                <a:solidFill>
                  <a:srgbClr val="0070C0"/>
                </a:solidFill>
                <a:latin typeface="Times New Roman" panose="02020603050405020304" pitchFamily="18" charset="0"/>
                <a:cs typeface="Times New Roman" panose="02020603050405020304" pitchFamily="18" charset="0"/>
              </a:rPr>
              <a:t>.</a:t>
            </a:r>
            <a:endParaRPr lang="vi-VN"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Bù nước và điện giải sớm và đầy đủ</a:t>
            </a:r>
            <a:r>
              <a:rPr lang="vi-VN" dirty="0" smtClean="0">
                <a:solidFill>
                  <a:srgbClr val="0070C0"/>
                </a:solidFill>
                <a:latin typeface="Times New Roman" panose="02020603050405020304" pitchFamily="18" charset="0"/>
                <a:cs typeface="Times New Roman" panose="02020603050405020304" pitchFamily="18" charset="0"/>
              </a:rPr>
              <a:t>.</a:t>
            </a:r>
            <a:endParaRPr lang="vi-VN"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smtClean="0">
                <a:solidFill>
                  <a:srgbClr val="0070C0"/>
                </a:solidFill>
                <a:latin typeface="Times New Roman" panose="02020603050405020304" pitchFamily="18" charset="0"/>
                <a:cs typeface="Times New Roman" panose="02020603050405020304" pitchFamily="18" charset="0"/>
              </a:rPr>
              <a:t>- </a:t>
            </a:r>
            <a:r>
              <a:rPr lang="vi-VN" dirty="0">
                <a:solidFill>
                  <a:srgbClr val="0070C0"/>
                </a:solidFill>
                <a:latin typeface="Times New Roman" panose="02020603050405020304" pitchFamily="18" charset="0"/>
                <a:cs typeface="Times New Roman" panose="02020603050405020304" pitchFamily="18" charset="0"/>
              </a:rPr>
              <a:t>Nếu sốt cao thì hạ nhiệt, tránh dùng chất có Aspirin, tốt nhất là chườm lạnh, </a:t>
            </a:r>
            <a:r>
              <a:rPr lang="vi-VN" dirty="0" smtClean="0">
                <a:solidFill>
                  <a:srgbClr val="0070C0"/>
                </a:solidFill>
                <a:latin typeface="Times New Roman" panose="02020603050405020304" pitchFamily="18" charset="0"/>
                <a:cs typeface="Times New Roman" panose="02020603050405020304" pitchFamily="18" charset="0"/>
              </a:rPr>
              <a:t>th</a:t>
            </a:r>
            <a:r>
              <a:rPr lang="en-US" dirty="0" smtClean="0">
                <a:solidFill>
                  <a:srgbClr val="0070C0"/>
                </a:solidFill>
                <a:latin typeface="Times New Roman" panose="02020603050405020304" pitchFamily="18" charset="0"/>
                <a:cs typeface="Times New Roman" panose="02020603050405020304" pitchFamily="18" charset="0"/>
              </a:rPr>
              <a:t>uốc chống dị </a:t>
            </a:r>
            <a:r>
              <a:rPr lang="vi-VN" dirty="0" smtClean="0">
                <a:solidFill>
                  <a:srgbClr val="0070C0"/>
                </a:solidFill>
                <a:latin typeface="Times New Roman" panose="02020603050405020304" pitchFamily="18" charset="0"/>
                <a:cs typeface="Times New Roman" panose="02020603050405020304" pitchFamily="18" charset="0"/>
              </a:rPr>
              <a:t>ứng</a:t>
            </a:r>
            <a:r>
              <a:rPr lang="vi-VN" dirty="0">
                <a:solidFill>
                  <a:srgbClr val="0070C0"/>
                </a:solidFill>
                <a:latin typeface="Times New Roman" panose="02020603050405020304" pitchFamily="18" charset="0"/>
                <a:cs typeface="Times New Roman" panose="02020603050405020304" pitchFamily="18" charset="0"/>
              </a:rPr>
              <a:t>, trợ tim mạch, nghỉ ngơi và nuôi dưỡng tốt</a:t>
            </a:r>
            <a:r>
              <a:rPr lang="vi-VN" dirty="0" smtClean="0">
                <a:solidFill>
                  <a:srgbClr val="0070C0"/>
                </a:solidFill>
                <a:latin typeface="Times New Roman" panose="02020603050405020304" pitchFamily="18" charset="0"/>
                <a:cs typeface="Times New Roman" panose="02020603050405020304" pitchFamily="18" charset="0"/>
              </a:rPr>
              <a:t>.</a:t>
            </a:r>
            <a:endParaRPr lang="vi-VN"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Điều trị theo đông Y</a:t>
            </a:r>
            <a:endParaRPr lang="en-US" dirty="0" smtClean="0">
              <a:solidFill>
                <a:srgbClr val="0070C0"/>
              </a:solidFill>
              <a:latin typeface="Times New Roman" panose="02020603050405020304" pitchFamily="18" charset="0"/>
              <a:cs typeface="Times New Roman" panose="02020603050405020304" pitchFamily="18" charset="0"/>
            </a:endParaRPr>
          </a:p>
        </p:txBody>
      </p:sp>
      <p:pic>
        <p:nvPicPr>
          <p:cNvPr id="19458" name="Picture 2" descr="Những loại thuốc hạ sốt nên dùng và không nên dùng khi bị sốt xuất huyết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914400"/>
            <a:ext cx="3429000" cy="244830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Dung dịch bù nước và điện giải: Pha không đúng sẽ gây h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414402"/>
            <a:ext cx="3503676" cy="283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135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04387"/>
            <a:ext cx="5410200" cy="1066800"/>
          </a:xfrm>
        </p:spPr>
        <p:txBody>
          <a:bodyPr>
            <a:normAutofit fontScale="90000"/>
          </a:bodyPr>
          <a:lstStyle/>
          <a:p>
            <a:r>
              <a:rPr lang="en-US" sz="3700" b="1" dirty="0" smtClean="0">
                <a:solidFill>
                  <a:srgbClr val="FF0000"/>
                </a:solidFill>
                <a:latin typeface="Times New Roman" panose="02020603050405020304" pitchFamily="18" charset="0"/>
                <a:cs typeface="Times New Roman" panose="02020603050405020304" pitchFamily="18" charset="0"/>
              </a:rPr>
              <a:t>Hoạt động nhóm: xây dựng chương trình truyền thông</a:t>
            </a:r>
            <a:endParaRPr lang="en-US" sz="3700" b="1" dirty="0">
              <a:solidFill>
                <a:srgbClr val="FF0000"/>
              </a:solidFill>
              <a:latin typeface="Times New Roman" panose="02020603050405020304" pitchFamily="18" charset="0"/>
              <a:cs typeface="Times New Roman" panose="02020603050405020304" pitchFamily="18" charset="0"/>
            </a:endParaRPr>
          </a:p>
        </p:txBody>
      </p:sp>
      <p:pic>
        <p:nvPicPr>
          <p:cNvPr id="5122" name="Picture 2" descr="https://dongnaicdc.vn/UserFiles/Images/2022/Thang%206/2022-06-16_vn-sot-xuathuyet_V05_H84125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1987"/>
            <a:ext cx="297180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200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Assessment of Vital Signs - Osmosis Video Library">
            <a:extLst>
              <a:ext uri="{FF2B5EF4-FFF2-40B4-BE49-F238E27FC236}">
                <a16:creationId xmlns:a16="http://schemas.microsoft.com/office/drawing/2014/main" id="{AF9A6987-DFCC-0377-0FDA-D3E07B5178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Tải ngay 99+ hình ảnh dấu chấm hỏi trong powerpoint đẹp nhất">
            <a:extLst>
              <a:ext uri="{FF2B5EF4-FFF2-40B4-BE49-F238E27FC236}">
                <a16:creationId xmlns:a16="http://schemas.microsoft.com/office/drawing/2014/main" id="{2A9FD459-BA2E-8A8E-8C5A-DE18736E4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t="1999" r="10000" b="8001"/>
          <a:stretch/>
        </p:blipFill>
        <p:spPr bwMode="auto">
          <a:xfrm>
            <a:off x="685800" y="2007269"/>
            <a:ext cx="3581400" cy="424113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43;p32">
            <a:extLst>
              <a:ext uri="{FF2B5EF4-FFF2-40B4-BE49-F238E27FC236}">
                <a16:creationId xmlns:a16="http://schemas.microsoft.com/office/drawing/2014/main" id="{46AAF230-3D13-D4F4-DBF8-51C36CEE6830}"/>
              </a:ext>
            </a:extLst>
          </p:cNvPr>
          <p:cNvSpPr/>
          <p:nvPr/>
        </p:nvSpPr>
        <p:spPr>
          <a:xfrm>
            <a:off x="4495800" y="1143000"/>
            <a:ext cx="7467600" cy="3048000"/>
          </a:xfrm>
          <a:prstGeom prst="cloudCallout">
            <a:avLst>
              <a:gd name="adj1" fmla="val -60305"/>
              <a:gd name="adj2" fmla="val 73503"/>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Calibri"/>
              <a:buNone/>
            </a:pPr>
            <a:endParaRPr lang="en-US" sz="3800" b="0" i="0" u="none" strike="noStrike" cap="none" dirty="0">
              <a:solidFill>
                <a:srgbClr val="00467A"/>
              </a:solidFill>
              <a:latin typeface="+mj-lt"/>
              <a:ea typeface="Calibri"/>
              <a:cs typeface="Calibri"/>
              <a:sym typeface="Calibri"/>
            </a:endParaRPr>
          </a:p>
          <a:p>
            <a:endParaRPr lang="en-US" sz="3800" dirty="0" smtClean="0">
              <a:solidFill>
                <a:srgbClr val="00467A"/>
              </a:solidFill>
              <a:latin typeface="+mj-lt"/>
            </a:endParaRPr>
          </a:p>
          <a:p>
            <a:r>
              <a:rPr lang="en-US" sz="3800" dirty="0">
                <a:solidFill>
                  <a:srgbClr val="00467A"/>
                </a:solidFill>
                <a:latin typeface="+mj-lt"/>
              </a:rPr>
              <a:t>Bệnh </a:t>
            </a:r>
            <a:r>
              <a:rPr lang="en-US" sz="3800" dirty="0" smtClean="0">
                <a:solidFill>
                  <a:srgbClr val="00467A"/>
                </a:solidFill>
                <a:latin typeface="+mj-lt"/>
              </a:rPr>
              <a:t>sốt</a:t>
            </a:r>
            <a:r>
              <a:rPr lang="en-US" sz="3800" dirty="0">
                <a:solidFill>
                  <a:srgbClr val="00467A"/>
                </a:solidFill>
                <a:latin typeface="+mj-lt"/>
              </a:rPr>
              <a:t> xuất huyết có lây không?</a:t>
            </a:r>
          </a:p>
          <a:p>
            <a:endParaRPr lang="en-US" sz="3800" dirty="0">
              <a:solidFill>
                <a:srgbClr val="00467A"/>
              </a:solidFill>
              <a:latin typeface="+mj-lt"/>
            </a:endParaRPr>
          </a:p>
          <a:p>
            <a:pPr marL="0" marR="0" lvl="0" indent="0" algn="ctr" rtl="0">
              <a:lnSpc>
                <a:spcPct val="100000"/>
              </a:lnSpc>
              <a:spcBef>
                <a:spcPts val="0"/>
              </a:spcBef>
              <a:spcAft>
                <a:spcPts val="0"/>
              </a:spcAft>
              <a:buClr>
                <a:schemeClr val="dk1"/>
              </a:buClr>
              <a:buSzPts val="1800"/>
              <a:buFont typeface="Calibri"/>
              <a:buNone/>
            </a:pPr>
            <a:endParaRPr sz="3800" b="0" i="0" u="none" strike="noStrike" cap="none" dirty="0">
              <a:solidFill>
                <a:srgbClr val="00467A"/>
              </a:solidFill>
              <a:latin typeface="+mj-lt"/>
              <a:ea typeface="Calibri"/>
              <a:cs typeface="Calibri"/>
              <a:sym typeface="Calibri"/>
            </a:endParaRPr>
          </a:p>
        </p:txBody>
      </p:sp>
      <p:sp>
        <p:nvSpPr>
          <p:cNvPr id="5" name="Title 1">
            <a:extLst>
              <a:ext uri="{FF2B5EF4-FFF2-40B4-BE49-F238E27FC236}">
                <a16:creationId xmlns:a16="http://schemas.microsoft.com/office/drawing/2014/main" id="{862A681A-A444-43D9-A937-9E05CFAE181F}"/>
              </a:ext>
            </a:extLst>
          </p:cNvPr>
          <p:cNvSpPr>
            <a:spLocks noGrp="1"/>
          </p:cNvSpPr>
          <p:nvPr>
            <p:ph type="title"/>
          </p:nvPr>
        </p:nvSpPr>
        <p:spPr>
          <a:xfrm>
            <a:off x="76200" y="166912"/>
            <a:ext cx="7010399" cy="963798"/>
          </a:xfrm>
        </p:spPr>
        <p:txBody>
          <a:bodyPr>
            <a:normAutofit/>
          </a:bodyPr>
          <a:lstStyle/>
          <a:p>
            <a:pPr>
              <a:lnSpc>
                <a:spcPct val="90000"/>
              </a:lnSpc>
            </a:pPr>
            <a:r>
              <a:rPr lang="en-US" sz="3700" b="1" dirty="0" smtClean="0">
                <a:solidFill>
                  <a:srgbClr val="FF0000"/>
                </a:solidFill>
                <a:latin typeface="Times New Roman" panose="02020603050405020304" pitchFamily="18" charset="0"/>
                <a:cs typeface="Times New Roman" panose="02020603050405020304" pitchFamily="18" charset="0"/>
              </a:rPr>
              <a:t>Câu hỏi lượng giá</a:t>
            </a:r>
            <a:endParaRPr lang="en-US" sz="3700" b="1" dirty="0">
              <a:solidFill>
                <a:srgbClr val="FF0000"/>
              </a:solidFill>
            </a:endParaRPr>
          </a:p>
        </p:txBody>
      </p:sp>
    </p:spTree>
    <p:extLst>
      <p:ext uri="{BB962C8B-B14F-4D97-AF65-F5344CB8AC3E}">
        <p14:creationId xmlns:p14="http://schemas.microsoft.com/office/powerpoint/2010/main" val="1069497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latin typeface="Times New Roman" pitchFamily="18" charset="0"/>
                <a:cs typeface="Times New Roman" pitchFamily="18" charset="0"/>
              </a:rPr>
              <a:t>Mục tiêu</a:t>
            </a:r>
            <a:br>
              <a:rPr lang="en-US" b="1" dirty="0" smtClean="0">
                <a:solidFill>
                  <a:srgbClr val="FF0000"/>
                </a:solidFill>
                <a:latin typeface="Times New Roman" pitchFamily="18" charset="0"/>
                <a:cs typeface="Times New Roman" pitchFamily="18" charset="0"/>
              </a:rPr>
            </a:b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dirty="0" smtClean="0">
                <a:solidFill>
                  <a:schemeClr val="tx2">
                    <a:lumMod val="60000"/>
                    <a:lumOff val="40000"/>
                  </a:schemeClr>
                </a:solidFill>
                <a:latin typeface="Times New Roman" pitchFamily="18" charset="0"/>
                <a:cs typeface="Times New Roman" pitchFamily="18" charset="0"/>
              </a:rPr>
              <a:t>Trình bày được nguyên nhân gây bệnh sốt xuất huyết</a:t>
            </a:r>
          </a:p>
          <a:p>
            <a:r>
              <a:rPr lang="en-US" dirty="0">
                <a:solidFill>
                  <a:schemeClr val="tx2">
                    <a:lumMod val="60000"/>
                    <a:lumOff val="40000"/>
                  </a:schemeClr>
                </a:solidFill>
                <a:latin typeface="Times New Roman" pitchFamily="18" charset="0"/>
                <a:cs typeface="Times New Roman" pitchFamily="18" charset="0"/>
              </a:rPr>
              <a:t>Trình bày </a:t>
            </a:r>
            <a:r>
              <a:rPr lang="en-US" dirty="0" smtClean="0">
                <a:solidFill>
                  <a:schemeClr val="tx2">
                    <a:lumMod val="60000"/>
                    <a:lumOff val="40000"/>
                  </a:schemeClr>
                </a:solidFill>
                <a:latin typeface="Times New Roman" pitchFamily="18" charset="0"/>
                <a:cs typeface="Times New Roman" pitchFamily="18" charset="0"/>
              </a:rPr>
              <a:t>được các triệu chứng lâm sàng của bệnh</a:t>
            </a:r>
          </a:p>
          <a:p>
            <a:r>
              <a:rPr lang="en-US" dirty="0" smtClean="0">
                <a:solidFill>
                  <a:schemeClr val="tx2">
                    <a:lumMod val="60000"/>
                    <a:lumOff val="40000"/>
                  </a:schemeClr>
                </a:solidFill>
                <a:latin typeface="Times New Roman" pitchFamily="18" charset="0"/>
                <a:cs typeface="Times New Roman" pitchFamily="18" charset="0"/>
              </a:rPr>
              <a:t>Trình bày được các biện pháp phòng chống và điều trị bệnh sốt xuất huyết</a:t>
            </a:r>
            <a:endParaRPr lang="en-US" dirty="0">
              <a:solidFill>
                <a:schemeClr val="tx2">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60328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Assessment of Vital Signs - Osmosis Video Library">
            <a:extLst>
              <a:ext uri="{FF2B5EF4-FFF2-40B4-BE49-F238E27FC236}">
                <a16:creationId xmlns:a16="http://schemas.microsoft.com/office/drawing/2014/main" id="{AF9A6987-DFCC-0377-0FDA-D3E07B5178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Tải ngay 99+ hình ảnh dấu chấm hỏi trong powerpoint đẹp nhất">
            <a:extLst>
              <a:ext uri="{FF2B5EF4-FFF2-40B4-BE49-F238E27FC236}">
                <a16:creationId xmlns:a16="http://schemas.microsoft.com/office/drawing/2014/main" id="{2A9FD459-BA2E-8A8E-8C5A-DE18736E4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t="1999" r="10000" b="8001"/>
          <a:stretch/>
        </p:blipFill>
        <p:spPr bwMode="auto">
          <a:xfrm>
            <a:off x="685800" y="2007269"/>
            <a:ext cx="3581400" cy="424113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43;p32">
            <a:extLst>
              <a:ext uri="{FF2B5EF4-FFF2-40B4-BE49-F238E27FC236}">
                <a16:creationId xmlns:a16="http://schemas.microsoft.com/office/drawing/2014/main" id="{46AAF230-3D13-D4F4-DBF8-51C36CEE6830}"/>
              </a:ext>
            </a:extLst>
          </p:cNvPr>
          <p:cNvSpPr/>
          <p:nvPr/>
        </p:nvSpPr>
        <p:spPr>
          <a:xfrm>
            <a:off x="4495800" y="1143000"/>
            <a:ext cx="7467600" cy="3048000"/>
          </a:xfrm>
          <a:prstGeom prst="cloudCallout">
            <a:avLst>
              <a:gd name="adj1" fmla="val -60305"/>
              <a:gd name="adj2" fmla="val 73503"/>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Calibri"/>
              <a:buNone/>
            </a:pPr>
            <a:endParaRPr lang="en-US" sz="3800" b="0" i="0" u="none" strike="noStrike" cap="none" dirty="0">
              <a:solidFill>
                <a:srgbClr val="000000"/>
              </a:solidFill>
              <a:latin typeface="Calibri"/>
              <a:ea typeface="Calibri"/>
              <a:cs typeface="Calibri"/>
              <a:sym typeface="Calibri"/>
            </a:endParaRPr>
          </a:p>
          <a:p>
            <a:endParaRPr lang="en-US" sz="3800" dirty="0" smtClean="0">
              <a:solidFill>
                <a:srgbClr val="00467A"/>
              </a:solidFill>
            </a:endParaRPr>
          </a:p>
          <a:p>
            <a:r>
              <a:rPr lang="en-US" sz="3800" dirty="0" smtClean="0">
                <a:solidFill>
                  <a:srgbClr val="00467A"/>
                </a:solidFill>
              </a:rPr>
              <a:t>Có </a:t>
            </a:r>
            <a:r>
              <a:rPr lang="en-US" sz="3800" dirty="0">
                <a:solidFill>
                  <a:srgbClr val="00467A"/>
                </a:solidFill>
              </a:rPr>
              <a:t>thể mắc bệnh </a:t>
            </a:r>
            <a:r>
              <a:rPr lang="en-US" sz="3800" dirty="0" smtClean="0">
                <a:solidFill>
                  <a:srgbClr val="00467A"/>
                </a:solidFill>
              </a:rPr>
              <a:t>sốt xuất </a:t>
            </a:r>
            <a:r>
              <a:rPr lang="en-US" sz="3800" dirty="0">
                <a:solidFill>
                  <a:srgbClr val="00467A"/>
                </a:solidFill>
              </a:rPr>
              <a:t>huyết mấy lần trong đời?</a:t>
            </a:r>
          </a:p>
          <a:p>
            <a:endParaRPr lang="en-US" sz="3800" dirty="0">
              <a:solidFill>
                <a:srgbClr val="00467A"/>
              </a:solidFill>
            </a:endParaRPr>
          </a:p>
          <a:p>
            <a:pPr marL="0" marR="0" lvl="0" indent="0" algn="ctr" rtl="0">
              <a:lnSpc>
                <a:spcPct val="100000"/>
              </a:lnSpc>
              <a:spcBef>
                <a:spcPts val="0"/>
              </a:spcBef>
              <a:spcAft>
                <a:spcPts val="0"/>
              </a:spcAft>
              <a:buClr>
                <a:schemeClr val="dk1"/>
              </a:buClr>
              <a:buSzPts val="1800"/>
              <a:buFont typeface="Calibri"/>
              <a:buNone/>
            </a:pPr>
            <a:endParaRPr sz="3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81724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Assessment of Vital Signs - Osmosis Video Library">
            <a:extLst>
              <a:ext uri="{FF2B5EF4-FFF2-40B4-BE49-F238E27FC236}">
                <a16:creationId xmlns:a16="http://schemas.microsoft.com/office/drawing/2014/main" id="{AF9A6987-DFCC-0377-0FDA-D3E07B5178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Tải ngay 99+ hình ảnh dấu chấm hỏi trong powerpoint đẹp nhất">
            <a:extLst>
              <a:ext uri="{FF2B5EF4-FFF2-40B4-BE49-F238E27FC236}">
                <a16:creationId xmlns:a16="http://schemas.microsoft.com/office/drawing/2014/main" id="{2A9FD459-BA2E-8A8E-8C5A-DE18736E4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t="1999" r="10000" b="8001"/>
          <a:stretch/>
        </p:blipFill>
        <p:spPr bwMode="auto">
          <a:xfrm>
            <a:off x="685800" y="2007269"/>
            <a:ext cx="3581400" cy="424113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43;p32">
            <a:extLst>
              <a:ext uri="{FF2B5EF4-FFF2-40B4-BE49-F238E27FC236}">
                <a16:creationId xmlns:a16="http://schemas.microsoft.com/office/drawing/2014/main" id="{46AAF230-3D13-D4F4-DBF8-51C36CEE6830}"/>
              </a:ext>
            </a:extLst>
          </p:cNvPr>
          <p:cNvSpPr/>
          <p:nvPr/>
        </p:nvSpPr>
        <p:spPr>
          <a:xfrm>
            <a:off x="4286865" y="1143000"/>
            <a:ext cx="7696200" cy="3048000"/>
          </a:xfrm>
          <a:prstGeom prst="cloudCallout">
            <a:avLst>
              <a:gd name="adj1" fmla="val -60305"/>
              <a:gd name="adj2" fmla="val 73503"/>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Calibri"/>
              <a:buNone/>
            </a:pPr>
            <a:endParaRPr lang="en-US" sz="3800" b="0" i="0" u="none" strike="noStrike" cap="none" dirty="0">
              <a:solidFill>
                <a:srgbClr val="000000"/>
              </a:solidFill>
              <a:latin typeface="Calibri"/>
              <a:ea typeface="Calibri"/>
              <a:cs typeface="Calibri"/>
              <a:sym typeface="Calibri"/>
            </a:endParaRPr>
          </a:p>
          <a:p>
            <a:endParaRPr lang="en-US" sz="3800" dirty="0" smtClean="0">
              <a:solidFill>
                <a:srgbClr val="00467A"/>
              </a:solidFill>
            </a:endParaRPr>
          </a:p>
          <a:p>
            <a:r>
              <a:rPr lang="en-US" sz="3800" dirty="0">
                <a:solidFill>
                  <a:srgbClr val="00467A"/>
                </a:solidFill>
              </a:rPr>
              <a:t>Cách phòng tránh lây nhiễm </a:t>
            </a:r>
            <a:r>
              <a:rPr lang="en-US" sz="3800" dirty="0" smtClean="0">
                <a:solidFill>
                  <a:srgbClr val="00467A"/>
                </a:solidFill>
              </a:rPr>
              <a:t>sốt</a:t>
            </a:r>
            <a:r>
              <a:rPr lang="en-US" sz="3800" dirty="0">
                <a:solidFill>
                  <a:srgbClr val="00467A"/>
                </a:solidFill>
              </a:rPr>
              <a:t> xuất </a:t>
            </a:r>
            <a:r>
              <a:rPr lang="en-US" sz="3800" dirty="0" smtClean="0">
                <a:solidFill>
                  <a:srgbClr val="00467A"/>
                </a:solidFill>
              </a:rPr>
              <a:t>huyết?</a:t>
            </a:r>
            <a:endParaRPr lang="en-US" sz="3800" dirty="0">
              <a:solidFill>
                <a:srgbClr val="00467A"/>
              </a:solidFill>
            </a:endParaRPr>
          </a:p>
          <a:p>
            <a:endParaRPr lang="en-US" sz="3800" dirty="0">
              <a:solidFill>
                <a:srgbClr val="00467A"/>
              </a:solidFill>
            </a:endParaRPr>
          </a:p>
          <a:p>
            <a:pPr marL="0" marR="0" lvl="0" indent="0" algn="ctr" rtl="0">
              <a:lnSpc>
                <a:spcPct val="100000"/>
              </a:lnSpc>
              <a:spcBef>
                <a:spcPts val="0"/>
              </a:spcBef>
              <a:spcAft>
                <a:spcPts val="0"/>
              </a:spcAft>
              <a:buClr>
                <a:schemeClr val="dk1"/>
              </a:buClr>
              <a:buSzPts val="1800"/>
              <a:buFont typeface="Calibri"/>
              <a:buNone/>
            </a:pPr>
            <a:endParaRPr sz="3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085397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514"/>
            <a:ext cx="10972800" cy="1143000"/>
          </a:xfrm>
        </p:spPr>
        <p:txBody>
          <a:bodyPr>
            <a:normAutofit/>
          </a:bodyPr>
          <a:lstStyle/>
          <a:p>
            <a:r>
              <a:rPr lang="en-US" sz="3700" b="1">
                <a:solidFill>
                  <a:srgbClr val="FF0000"/>
                </a:solidFill>
                <a:latin typeface="Times New Roman" panose="02020603050405020304" pitchFamily="18" charset="0"/>
                <a:cs typeface="Times New Roman" panose="02020603050405020304" pitchFamily="18" charset="0"/>
              </a:rPr>
              <a:t>Thank for your listening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0" y="1447800"/>
            <a:ext cx="5912909" cy="4434682"/>
          </a:xfrm>
        </p:spPr>
      </p:pic>
    </p:spTree>
    <p:extLst>
      <p:ext uri="{BB962C8B-B14F-4D97-AF65-F5344CB8AC3E}">
        <p14:creationId xmlns:p14="http://schemas.microsoft.com/office/powerpoint/2010/main" val="2266227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24173" y="-32535"/>
            <a:ext cx="807465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Times New Roman" pitchFamily="18" charset="0"/>
                <a:cs typeface="Times New Roman" pitchFamily="18" charset="0"/>
              </a:rPr>
              <a:t>Tình hình </a:t>
            </a:r>
            <a:r>
              <a:rPr lang="en-US" sz="3600" b="1" dirty="0" smtClean="0">
                <a:solidFill>
                  <a:srgbClr val="FF0000"/>
                </a:solidFill>
                <a:latin typeface="Times New Roman" pitchFamily="18" charset="0"/>
                <a:cs typeface="Times New Roman" pitchFamily="18" charset="0"/>
              </a:rPr>
              <a:t>sốt </a:t>
            </a:r>
            <a:r>
              <a:rPr lang="en-US" sz="3600" b="1" dirty="0">
                <a:solidFill>
                  <a:srgbClr val="FF0000"/>
                </a:solidFill>
                <a:latin typeface="Times New Roman" pitchFamily="18" charset="0"/>
                <a:cs typeface="Times New Roman" pitchFamily="18" charset="0"/>
              </a:rPr>
              <a:t>xuất huyết </a:t>
            </a:r>
            <a:r>
              <a:rPr lang="en-US" sz="3600" b="1" dirty="0" smtClean="0">
                <a:solidFill>
                  <a:srgbClr val="FF0000"/>
                </a:solidFill>
                <a:latin typeface="Times New Roman" pitchFamily="18" charset="0"/>
                <a:cs typeface="Times New Roman" pitchFamily="18" charset="0"/>
              </a:rPr>
              <a:t>trên thế giới</a:t>
            </a:r>
            <a:endParaRPr lang="en-US" sz="3600" b="1" i="1" dirty="0"/>
          </a:p>
        </p:txBody>
      </p:sp>
      <p:pic>
        <p:nvPicPr>
          <p:cNvPr id="6" name="Content Placeholder 5"/>
          <p:cNvPicPr>
            <a:picLocks noGrp="1" noChangeAspect="1"/>
          </p:cNvPicPr>
          <p:nvPr>
            <p:ph idx="1"/>
          </p:nvPr>
        </p:nvPicPr>
        <p:blipFill>
          <a:blip r:embed="rId3"/>
          <a:stretch>
            <a:fillRect/>
          </a:stretch>
        </p:blipFill>
        <p:spPr>
          <a:xfrm>
            <a:off x="1828800" y="990600"/>
            <a:ext cx="8686800" cy="5334454"/>
          </a:xfrm>
          <a:prstGeom prst="rect">
            <a:avLst/>
          </a:prstGeom>
        </p:spPr>
      </p:pic>
    </p:spTree>
    <p:extLst>
      <p:ext uri="{BB962C8B-B14F-4D97-AF65-F5344CB8AC3E}">
        <p14:creationId xmlns:p14="http://schemas.microsoft.com/office/powerpoint/2010/main" val="216496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40363"/>
            <a:ext cx="11125200" cy="1143000"/>
          </a:xfrm>
        </p:spPr>
        <p:txBody>
          <a:bodyPr>
            <a:normAutofit/>
          </a:bodyPr>
          <a:lstStyle/>
          <a:p>
            <a:r>
              <a:rPr lang="en-US" sz="2300" b="1" i="1" dirty="0"/>
              <a:t>Hình </a:t>
            </a:r>
            <a:r>
              <a:rPr lang="en-US" sz="2300" b="1" i="1" dirty="0" smtClean="0"/>
              <a:t>1. </a:t>
            </a:r>
            <a:r>
              <a:rPr lang="en-US" sz="2300" b="1" i="1" dirty="0"/>
              <a:t>Tình hình mắc bệnh SXH và số ca tử vong, từ năm 2020 đến cuối tháng </a:t>
            </a:r>
            <a:r>
              <a:rPr lang="en-US" sz="2300" b="1" i="1" dirty="0" smtClean="0"/>
              <a:t>6/2023</a:t>
            </a:r>
            <a:br>
              <a:rPr lang="en-US" sz="2300" b="1" i="1" dirty="0" smtClean="0"/>
            </a:br>
            <a:r>
              <a:rPr lang="en-US" sz="2300" b="1" i="1" dirty="0" smtClean="0"/>
              <a:t>(Nguồn</a:t>
            </a:r>
            <a:r>
              <a:rPr lang="en-US" sz="2300" b="1" i="1" dirty="0"/>
              <a:t>: Cục Y tế Dự phòng)</a:t>
            </a:r>
          </a:p>
        </p:txBody>
      </p:sp>
      <p:pic>
        <p:nvPicPr>
          <p:cNvPr id="4098" name="Picture 2" descr="https://thongke.cesti.gov.vn/images/Ket_qua_thong_ke/2023-10-TK-SXH/Hinh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8768094"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624173" y="-32535"/>
            <a:ext cx="807465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itchFamily="18" charset="0"/>
                <a:cs typeface="Times New Roman" pitchFamily="18" charset="0"/>
              </a:rPr>
              <a:t>Tình hình sốt xuất huyết tại Việt Nam</a:t>
            </a:r>
            <a:endParaRPr lang="en-US" sz="3600" b="1" i="1" dirty="0"/>
          </a:p>
        </p:txBody>
      </p:sp>
    </p:spTree>
    <p:extLst>
      <p:ext uri="{BB962C8B-B14F-4D97-AF65-F5344CB8AC3E}">
        <p14:creationId xmlns:p14="http://schemas.microsoft.com/office/powerpoint/2010/main" val="2706992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95600" y="1051913"/>
            <a:ext cx="6553200" cy="4188240"/>
          </a:xfrm>
          <a:prstGeom prst="rect">
            <a:avLst/>
          </a:prstGeom>
        </p:spPr>
      </p:pic>
      <p:sp>
        <p:nvSpPr>
          <p:cNvPr id="2" name="Title 1"/>
          <p:cNvSpPr>
            <a:spLocks noGrp="1"/>
          </p:cNvSpPr>
          <p:nvPr>
            <p:ph type="title"/>
          </p:nvPr>
        </p:nvSpPr>
        <p:spPr>
          <a:xfrm>
            <a:off x="914400" y="5181601"/>
            <a:ext cx="11125200" cy="1143000"/>
          </a:xfrm>
        </p:spPr>
        <p:txBody>
          <a:bodyPr>
            <a:normAutofit/>
          </a:bodyPr>
          <a:lstStyle/>
          <a:p>
            <a:r>
              <a:rPr lang="en-US" sz="2300" b="1" i="1" dirty="0" smtClean="0"/>
              <a:t>Biểu đồ </a:t>
            </a:r>
            <a:r>
              <a:rPr lang="en-US" sz="2300" b="1" i="1" dirty="0" smtClean="0"/>
              <a:t>1. </a:t>
            </a:r>
            <a:r>
              <a:rPr lang="en-US" sz="2300" b="1" i="1" dirty="0" smtClean="0"/>
              <a:t>Phân bố tỷ lệ mắc theo khu vực</a:t>
            </a:r>
            <a:br>
              <a:rPr lang="en-US" sz="2300" b="1" i="1" dirty="0" smtClean="0"/>
            </a:br>
            <a:r>
              <a:rPr lang="en-US" sz="2300" b="1" i="1" dirty="0" smtClean="0"/>
              <a:t>(Nguồn</a:t>
            </a:r>
            <a:r>
              <a:rPr lang="en-US" sz="2300" b="1" i="1" dirty="0"/>
              <a:t>: Cục Y tế Dự </a:t>
            </a:r>
            <a:r>
              <a:rPr lang="en-US" sz="2300" b="1" i="1" dirty="0" smtClean="0"/>
              <a:t>phòng 2020)</a:t>
            </a:r>
            <a:endParaRPr lang="en-US" sz="2300" b="1" i="1" dirty="0"/>
          </a:p>
        </p:txBody>
      </p:sp>
      <p:sp>
        <p:nvSpPr>
          <p:cNvPr id="5" name="Title 1"/>
          <p:cNvSpPr txBox="1">
            <a:spLocks/>
          </p:cNvSpPr>
          <p:nvPr/>
        </p:nvSpPr>
        <p:spPr>
          <a:xfrm>
            <a:off x="1624173" y="-32535"/>
            <a:ext cx="807465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itchFamily="18" charset="0"/>
                <a:cs typeface="Times New Roman" pitchFamily="18" charset="0"/>
              </a:rPr>
              <a:t>Tình hình sốt xuất huyết tại Việt Nam</a:t>
            </a:r>
            <a:endParaRPr lang="en-US" sz="3600" b="1" i="1" dirty="0"/>
          </a:p>
        </p:txBody>
      </p:sp>
    </p:spTree>
    <p:extLst>
      <p:ext uri="{BB962C8B-B14F-4D97-AF65-F5344CB8AC3E}">
        <p14:creationId xmlns:p14="http://schemas.microsoft.com/office/powerpoint/2010/main" val="1441604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r>
              <a:rPr lang="en-US" sz="3700" b="1" dirty="0">
                <a:solidFill>
                  <a:srgbClr val="FF0000"/>
                </a:solidFill>
                <a:latin typeface="Times New Roman" panose="02020603050405020304" pitchFamily="18" charset="0"/>
                <a:cs typeface="Times New Roman" panose="02020603050405020304" pitchFamily="18" charset="0"/>
              </a:rPr>
              <a:t>I</a:t>
            </a:r>
            <a:r>
              <a:rPr lang="en-US" sz="3700" b="1" dirty="0" smtClean="0">
                <a:solidFill>
                  <a:srgbClr val="FF0000"/>
                </a:solidFill>
                <a:latin typeface="Times New Roman" panose="02020603050405020304" pitchFamily="18" charset="0"/>
                <a:cs typeface="Times New Roman" panose="02020603050405020304" pitchFamily="18" charset="0"/>
              </a:rPr>
              <a:t>. Nguyên nhân</a:t>
            </a:r>
            <a:endParaRPr lang="en-US" sz="3700" b="1" dirty="0">
              <a:solidFill>
                <a:srgbClr val="FF0000"/>
              </a:solidFill>
            </a:endParaRPr>
          </a:p>
        </p:txBody>
      </p:sp>
      <p:sp>
        <p:nvSpPr>
          <p:cNvPr id="6" name="Rectangle 5"/>
          <p:cNvSpPr/>
          <p:nvPr/>
        </p:nvSpPr>
        <p:spPr>
          <a:xfrm>
            <a:off x="914400" y="1760157"/>
            <a:ext cx="4419600" cy="3539430"/>
          </a:xfrm>
          <a:prstGeom prst="rect">
            <a:avLst/>
          </a:prstGeom>
        </p:spPr>
        <p:txBody>
          <a:bodyPr wrap="square">
            <a:spAutoFit/>
          </a:bodyPr>
          <a:lstStyle/>
          <a:p>
            <a:r>
              <a:rPr lang="en-US" sz="2800" dirty="0" smtClean="0">
                <a:solidFill>
                  <a:srgbClr val="0070C0"/>
                </a:solidFill>
                <a:latin typeface="Times New Roman" panose="02020603050405020304" pitchFamily="18" charset="0"/>
                <a:cs typeface="Times New Roman" panose="02020603050405020304" pitchFamily="18" charset="0"/>
              </a:rPr>
              <a:t>● V</a:t>
            </a:r>
            <a:r>
              <a:rPr lang="vi-VN" sz="2800" dirty="0" smtClean="0">
                <a:solidFill>
                  <a:srgbClr val="0070C0"/>
                </a:solidFill>
                <a:latin typeface="Times New Roman" panose="02020603050405020304" pitchFamily="18" charset="0"/>
                <a:cs typeface="Times New Roman" panose="02020603050405020304" pitchFamily="18" charset="0"/>
              </a:rPr>
              <a:t>iru</a:t>
            </a:r>
            <a:r>
              <a:rPr lang="en-US" sz="2800" dirty="0" smtClean="0">
                <a:solidFill>
                  <a:srgbClr val="0070C0"/>
                </a:solidFill>
                <a:latin typeface="Times New Roman" panose="02020603050405020304" pitchFamily="18" charset="0"/>
                <a:cs typeface="Times New Roman" panose="02020603050405020304" pitchFamily="18" charset="0"/>
              </a:rPr>
              <a:t>s</a:t>
            </a:r>
            <a:r>
              <a:rPr lang="vi-VN" sz="2800" dirty="0" smtClean="0">
                <a:solidFill>
                  <a:srgbClr val="0070C0"/>
                </a:solidFill>
                <a:latin typeface="Times New Roman" panose="02020603050405020304" pitchFamily="18" charset="0"/>
                <a:cs typeface="Times New Roman" panose="02020603050405020304" pitchFamily="18" charset="0"/>
              </a:rPr>
              <a:t> Dengue </a:t>
            </a:r>
            <a:r>
              <a:rPr lang="en-US" sz="2800" dirty="0" smtClean="0">
                <a:solidFill>
                  <a:srgbClr val="0070C0"/>
                </a:solidFill>
                <a:latin typeface="Times New Roman" panose="02020603050405020304" pitchFamily="18" charset="0"/>
                <a:cs typeface="Times New Roman" panose="02020603050405020304" pitchFamily="18" charset="0"/>
              </a:rPr>
              <a:t>truyền bệnh từ người người bệnh sang người lành qua muỗi Aedes aegypti (muỗi vằn) đốt.</a:t>
            </a:r>
          </a:p>
          <a:p>
            <a:endParaRPr lang="en-US" sz="2800" dirty="0" smtClean="0">
              <a:solidFill>
                <a:srgbClr val="0070C0"/>
              </a:solidFill>
              <a:latin typeface="Times New Roman" panose="02020603050405020304" pitchFamily="18" charset="0"/>
              <a:cs typeface="Times New Roman" panose="02020603050405020304" pitchFamily="18" charset="0"/>
            </a:endParaRPr>
          </a:p>
          <a:p>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t> </a:t>
            </a:r>
            <a:r>
              <a:rPr lang="vi-VN" sz="2800" dirty="0">
                <a:solidFill>
                  <a:srgbClr val="0070C0"/>
                </a:solidFill>
                <a:latin typeface="Times New Roman" panose="02020603050405020304" pitchFamily="18" charset="0"/>
                <a:cs typeface="Times New Roman" panose="02020603050405020304" pitchFamily="18" charset="0"/>
              </a:rPr>
              <a:t>Nguồn bệnh là huyết thanh có </a:t>
            </a:r>
            <a:r>
              <a:rPr lang="vi-VN" sz="2800" dirty="0" smtClean="0">
                <a:solidFill>
                  <a:srgbClr val="0070C0"/>
                </a:solidFill>
                <a:latin typeface="Times New Roman" panose="02020603050405020304" pitchFamily="18" charset="0"/>
                <a:cs typeface="Times New Roman" panose="02020603050405020304" pitchFamily="18" charset="0"/>
              </a:rPr>
              <a:t>vi</a:t>
            </a:r>
            <a:r>
              <a:rPr lang="en-US" sz="2800" dirty="0" smtClean="0">
                <a:solidFill>
                  <a:srgbClr val="0070C0"/>
                </a:solidFill>
                <a:latin typeface="Times New Roman" panose="02020603050405020304" pitchFamily="18" charset="0"/>
                <a:cs typeface="Times New Roman" panose="02020603050405020304" pitchFamily="18" charset="0"/>
              </a:rPr>
              <a:t>rus</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và đường lây truyền là do </a:t>
            </a:r>
            <a:r>
              <a:rPr lang="vi-VN" sz="2800" dirty="0" smtClean="0">
                <a:solidFill>
                  <a:srgbClr val="0070C0"/>
                </a:solidFill>
                <a:latin typeface="Times New Roman" panose="02020603050405020304" pitchFamily="18" charset="0"/>
                <a:cs typeface="Times New Roman" panose="02020603050405020304" pitchFamily="18" charset="0"/>
              </a:rPr>
              <a:t>muỗi</a:t>
            </a:r>
            <a:r>
              <a:rPr lang="en-US" sz="2800" dirty="0" smtClean="0">
                <a:solidFill>
                  <a:srgbClr val="0070C0"/>
                </a:solidFill>
                <a:latin typeface="Times New Roman" panose="02020603050405020304" pitchFamily="18" charset="0"/>
                <a:cs typeface="Times New Roman" panose="02020603050405020304" pitchFamily="18" charset="0"/>
              </a:rPr>
              <a:t> Aedes</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3074" name="Picture 2" descr="Host Immune Response to Dengue Virus Infection: Friend or F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752600"/>
            <a:ext cx="574277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02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7391400" cy="1143000"/>
          </a:xfrm>
        </p:spPr>
        <p:txBody>
          <a:bodyPr>
            <a:normAutofit/>
          </a:bodyPr>
          <a:lstStyle/>
          <a:p>
            <a:pPr>
              <a:lnSpc>
                <a:spcPct val="90000"/>
              </a:lnSpc>
            </a:pPr>
            <a:r>
              <a:rPr lang="en-US" sz="3700" b="1" dirty="0" smtClean="0">
                <a:solidFill>
                  <a:srgbClr val="FF0000"/>
                </a:solidFill>
                <a:latin typeface="Times New Roman" panose="02020603050405020304" pitchFamily="18" charset="0"/>
                <a:cs typeface="Times New Roman" panose="02020603050405020304" pitchFamily="18" charset="0"/>
              </a:rPr>
              <a:t>Vector truyền bệnh sốt xuất huyết</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8200" y="1989028"/>
            <a:ext cx="5334000" cy="3970318"/>
          </a:xfrm>
          <a:prstGeom prst="rect">
            <a:avLst/>
          </a:prstGeom>
        </p:spPr>
        <p:txBody>
          <a:bodyPr wrap="square">
            <a:spAutoFit/>
          </a:bodyPr>
          <a:lstStyle/>
          <a:p>
            <a:r>
              <a:rPr lang="en-US" sz="2800" dirty="0" smtClean="0">
                <a:solidFill>
                  <a:srgbClr val="0070C0"/>
                </a:solidFill>
                <a:latin typeface="Times New Roman" panose="02020603050405020304" pitchFamily="18" charset="0"/>
                <a:cs typeface="Times New Roman" panose="02020603050405020304" pitchFamily="18" charset="0"/>
              </a:rPr>
              <a:t>● Ae.aegypti &amp; Ae.albopictus</a:t>
            </a:r>
          </a:p>
          <a:p>
            <a:r>
              <a:rPr lang="en-US" sz="2800" dirty="0" smtClean="0">
                <a:solidFill>
                  <a:srgbClr val="0070C0"/>
                </a:solidFill>
                <a:latin typeface="Times New Roman" panose="02020603050405020304" pitchFamily="18" charset="0"/>
                <a:cs typeface="Times New Roman" panose="02020603050405020304" pitchFamily="18" charset="0"/>
              </a:rPr>
              <a:t>● Vector chủ yếu: Aedes aegypti </a:t>
            </a:r>
          </a:p>
          <a:p>
            <a:r>
              <a:rPr lang="en-US" sz="2800" dirty="0" smtClean="0">
                <a:solidFill>
                  <a:srgbClr val="0070C0"/>
                </a:solidFill>
                <a:latin typeface="Times New Roman" panose="02020603050405020304" pitchFamily="18" charset="0"/>
                <a:cs typeface="Times New Roman" panose="02020603050405020304" pitchFamily="18" charset="0"/>
              </a:rPr>
              <a:t>● Loại muỗi thích ở nơi kín đáo, kín gió, không bay được xa. Thích tối và đốt cả ngày.</a:t>
            </a:r>
          </a:p>
          <a:p>
            <a:r>
              <a:rPr lang="en-US" sz="2800" dirty="0" smtClean="0">
                <a:solidFill>
                  <a:srgbClr val="0070C0"/>
                </a:solidFill>
                <a:latin typeface="Times New Roman" panose="02020603050405020304" pitchFamily="18" charset="0"/>
                <a:cs typeface="Times New Roman" panose="02020603050405020304" pitchFamily="18" charset="0"/>
              </a:rPr>
              <a:t>● Sinh sản tại các dụng cụ chứa nước như vật chứa nước mưa, lốp xe… Sinh sản vào mùa mưa.</a:t>
            </a:r>
          </a:p>
          <a:p>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6152" name="Picture 8" descr="Các nghiên cứu về vi rút Dengue trên muỗi Aedes aegypti và Aedes albopic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845" y="4191000"/>
            <a:ext cx="3941363" cy="207239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osquito ecology and disease at the Ecological Society of America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934065"/>
            <a:ext cx="3966692"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276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endParaRPr lang="en-US" sz="3700" b="1" dirty="0">
              <a:solidFill>
                <a:srgbClr val="FF0000"/>
              </a:solidFill>
            </a:endParaRPr>
          </a:p>
        </p:txBody>
      </p:sp>
      <p:pic>
        <p:nvPicPr>
          <p:cNvPr id="21506" name="Picture 2" descr="How to differentiate a tiger mosquito from a yellow fever mosquito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38" r="3769" b="4828"/>
          <a:stretch/>
        </p:blipFill>
        <p:spPr bwMode="auto">
          <a:xfrm>
            <a:off x="3733800" y="914400"/>
            <a:ext cx="4191000" cy="542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22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endParaRPr lang="en-US" sz="3700" b="1" dirty="0">
              <a:solidFill>
                <a:srgbClr val="FF0000"/>
              </a:solidFill>
            </a:endParaRPr>
          </a:p>
        </p:txBody>
      </p:sp>
      <p:pic>
        <p:nvPicPr>
          <p:cNvPr id="11266" name="Picture 2" descr="Muỗi vằn (Aedes aegypti) là vật chủ trung gian lây truyền virus Dengue gây  bệnh sốt xuất huyết ở ng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90600"/>
            <a:ext cx="5968549" cy="524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1932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3332</TotalTime>
  <Words>675</Words>
  <Application>Microsoft Office PowerPoint</Application>
  <PresentationFormat>Widescreen</PresentationFormat>
  <Paragraphs>87</Paragraphs>
  <Slides>22</Slides>
  <Notes>21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Tahoma</vt:lpstr>
      <vt:lpstr>Times New Roman</vt:lpstr>
      <vt:lpstr>Office Theme</vt:lpstr>
      <vt:lpstr>BÀI 2. SỐT XUẤT HUYẾT</vt:lpstr>
      <vt:lpstr>Mục tiêu </vt:lpstr>
      <vt:lpstr>PowerPoint Presentation</vt:lpstr>
      <vt:lpstr>Hình 1. Tình hình mắc bệnh SXH và số ca tử vong, từ năm 2020 đến cuối tháng 6/2023 (Nguồn: Cục Y tế Dự phòng)</vt:lpstr>
      <vt:lpstr>Biểu đồ 1. Phân bố tỷ lệ mắc theo khu vực (Nguồn: Cục Y tế Dự phòng 2020)</vt:lpstr>
      <vt:lpstr>I. Nguyên nhân</vt:lpstr>
      <vt:lpstr>Vector truyền bệnh sốt xuất huyết</vt:lpstr>
      <vt:lpstr>PowerPoint Presentation</vt:lpstr>
      <vt:lpstr>PowerPoint Presentation</vt:lpstr>
      <vt:lpstr>Vòng đời của muỗi</vt:lpstr>
      <vt:lpstr>PowerPoint Presentation</vt:lpstr>
      <vt:lpstr>II. Triệu chứng lâm sàng</vt:lpstr>
      <vt:lpstr>PowerPoint Presentation</vt:lpstr>
      <vt:lpstr>PowerPoint Presentation</vt:lpstr>
      <vt:lpstr>PowerPoint Presentation</vt:lpstr>
      <vt:lpstr>1. Phòng chống</vt:lpstr>
      <vt:lpstr>2. Điều trị</vt:lpstr>
      <vt:lpstr>Hoạt động nhóm: xây dựng chương trình truyền thông</vt:lpstr>
      <vt:lpstr>Câu hỏi lượng giá</vt:lpstr>
      <vt:lpstr>PowerPoint Presentation</vt:lpstr>
      <vt:lpstr>PowerPoint Presentation</vt:lpstr>
      <vt:lpstr>Thank for your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PC</cp:lastModifiedBy>
  <cp:revision>139</cp:revision>
  <dcterms:created xsi:type="dcterms:W3CDTF">2006-08-16T00:00:00Z</dcterms:created>
  <dcterms:modified xsi:type="dcterms:W3CDTF">2025-10-04T04:16:42Z</dcterms:modified>
</cp:coreProperties>
</file>