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1" r:id="rId2"/>
    <p:sldId id="284" r:id="rId3"/>
    <p:sldId id="392" r:id="rId4"/>
    <p:sldId id="426" r:id="rId5"/>
    <p:sldId id="395" r:id="rId6"/>
    <p:sldId id="409" r:id="rId7"/>
    <p:sldId id="431" r:id="rId8"/>
    <p:sldId id="430" r:id="rId9"/>
    <p:sldId id="438" r:id="rId10"/>
    <p:sldId id="432" r:id="rId11"/>
    <p:sldId id="419" r:id="rId12"/>
    <p:sldId id="433" r:id="rId13"/>
    <p:sldId id="398" r:id="rId14"/>
    <p:sldId id="434" r:id="rId15"/>
    <p:sldId id="435" r:id="rId16"/>
    <p:sldId id="436" r:id="rId17"/>
    <p:sldId id="400" r:id="rId18"/>
    <p:sldId id="401" r:id="rId19"/>
    <p:sldId id="402" r:id="rId20"/>
    <p:sldId id="437" r:id="rId21"/>
    <p:sldId id="423" r:id="rId22"/>
    <p:sldId id="405" r:id="rId23"/>
    <p:sldId id="422" r:id="rId24"/>
    <p:sldId id="313" r:id="rId25"/>
    <p:sldId id="439" r:id="rId26"/>
    <p:sldId id="356" r:id="rId27"/>
    <p:sldId id="442" r:id="rId28"/>
    <p:sldId id="441" r:id="rId29"/>
    <p:sldId id="427" r:id="rId30"/>
    <p:sldId id="428" r:id="rId31"/>
    <p:sldId id="440" r:id="rId32"/>
    <p:sldId id="429" r:id="rId33"/>
    <p:sldId id="354" r:id="rId34"/>
    <p:sldId id="32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55" autoAdjust="0"/>
    <p:restoredTop sz="92998" autoAdjust="0"/>
  </p:normalViewPr>
  <p:slideViewPr>
    <p:cSldViewPr>
      <p:cViewPr varScale="1">
        <p:scale>
          <a:sx n="64" d="100"/>
          <a:sy n="64" d="100"/>
        </p:scale>
        <p:origin x="160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BE0F28-A669-4EE3-8574-4E71C7E88BCF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vi-VN"/>
        </a:p>
      </dgm:t>
    </dgm:pt>
    <dgm:pt modelId="{2C5B7489-DAE8-4E76-BB6D-8F7EEA956DBC}">
      <dgm:prSet phldrT="[Text]" custT="1"/>
      <dgm:spPr/>
      <dgm:t>
        <a:bodyPr/>
        <a:lstStyle/>
        <a:p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Triệu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ngừng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tuần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hoàn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-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hô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latin typeface="Times New Roman" pitchFamily="18" charset="0"/>
              <a:cs typeface="Times New Roman" pitchFamily="18" charset="0"/>
            </a:rPr>
            <a:t>hấp</a:t>
          </a:r>
          <a:endParaRPr lang="vi-VN" sz="2800" b="1" dirty="0">
            <a:latin typeface="Times New Roman" pitchFamily="18" charset="0"/>
            <a:cs typeface="Times New Roman" pitchFamily="18" charset="0"/>
          </a:endParaRPr>
        </a:p>
      </dgm:t>
    </dgm:pt>
    <dgm:pt modelId="{4734857E-0C65-4C90-8F6E-2FE0C2EDA3FB}" type="parTrans" cxnId="{3027D747-14BE-4CCC-8355-F4ADEFFD7C2E}">
      <dgm:prSet/>
      <dgm:spPr/>
      <dgm:t>
        <a:bodyPr/>
        <a:lstStyle/>
        <a:p>
          <a:endParaRPr lang="vi-VN"/>
        </a:p>
      </dgm:t>
    </dgm:pt>
    <dgm:pt modelId="{354D24FD-5939-44F4-A913-7847F12E0557}" type="sibTrans" cxnId="{3027D747-14BE-4CCC-8355-F4ADEFFD7C2E}">
      <dgm:prSet/>
      <dgm:spPr/>
      <dgm:t>
        <a:bodyPr/>
        <a:lstStyle/>
        <a:p>
          <a:endParaRPr lang="vi-VN"/>
        </a:p>
      </dgm:t>
    </dgm:pt>
    <dgm:pt modelId="{5A6EE96A-B476-4E1B-8F0E-D8D5D1AB2BFF}">
      <dgm:prSet phldrT="[Text]" custT="1"/>
      <dgm:spPr/>
      <dgm:t>
        <a:bodyPr/>
        <a:lstStyle/>
        <a:p>
          <a:r>
            <a:rPr lang="en-US" sz="3200" dirty="0" err="1">
              <a:latin typeface="Times New Roman" pitchFamily="18" charset="0"/>
              <a:cs typeface="Times New Roman" pitchFamily="18" charset="0"/>
            </a:rPr>
            <a:t>Mất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ý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thức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581F4ABF-F24B-40A8-BF1C-5C1ABA85F291}" type="parTrans" cxnId="{CB15F33A-216F-4103-92BB-B89BB9ADD693}">
      <dgm:prSet/>
      <dgm:spPr/>
      <dgm:t>
        <a:bodyPr/>
        <a:lstStyle/>
        <a:p>
          <a:endParaRPr lang="vi-VN"/>
        </a:p>
      </dgm:t>
    </dgm:pt>
    <dgm:pt modelId="{53AC39E5-0290-452C-A475-609BD1187059}" type="sibTrans" cxnId="{CB15F33A-216F-4103-92BB-B89BB9ADD693}">
      <dgm:prSet/>
      <dgm:spPr/>
      <dgm:t>
        <a:bodyPr/>
        <a:lstStyle/>
        <a:p>
          <a:endParaRPr lang="vi-VN"/>
        </a:p>
      </dgm:t>
    </dgm:pt>
    <dgm:pt modelId="{C877041E-81BE-4485-824E-B98D3E9610C9}">
      <dgm:prSet phldrT="[Text]" custT="1"/>
      <dgm:spPr/>
      <dgm:t>
        <a:bodyPr/>
        <a:lstStyle/>
        <a:p>
          <a:endParaRPr lang="en-US" sz="3200" dirty="0">
            <a:latin typeface="Times New Roman" pitchFamily="18" charset="0"/>
            <a:cs typeface="Times New Roman" pitchFamily="18" charset="0"/>
          </a:endParaRPr>
        </a:p>
        <a:p>
          <a:r>
            <a:rPr lang="en-US" sz="3200" dirty="0" err="1">
              <a:latin typeface="Times New Roman" pitchFamily="18" charset="0"/>
              <a:cs typeface="Times New Roman" pitchFamily="18" charset="0"/>
            </a:rPr>
            <a:t>Ngừng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thở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  <a:p>
          <a:endParaRPr lang="vi-VN" sz="3200" dirty="0">
            <a:latin typeface="Times New Roman" pitchFamily="18" charset="0"/>
            <a:cs typeface="Times New Roman" pitchFamily="18" charset="0"/>
          </a:endParaRPr>
        </a:p>
      </dgm:t>
    </dgm:pt>
    <dgm:pt modelId="{6F57710B-D8E2-42D8-AF04-C2BEF7288905}" type="parTrans" cxnId="{AC33AF50-E787-440F-99A2-EFB60073479E}">
      <dgm:prSet/>
      <dgm:spPr/>
      <dgm:t>
        <a:bodyPr/>
        <a:lstStyle/>
        <a:p>
          <a:endParaRPr lang="vi-VN"/>
        </a:p>
      </dgm:t>
    </dgm:pt>
    <dgm:pt modelId="{0027986D-F03D-4F3F-B9A2-657D141C8B81}" type="sibTrans" cxnId="{AC33AF50-E787-440F-99A2-EFB60073479E}">
      <dgm:prSet/>
      <dgm:spPr/>
      <dgm:t>
        <a:bodyPr/>
        <a:lstStyle/>
        <a:p>
          <a:endParaRPr lang="vi-VN"/>
        </a:p>
      </dgm:t>
    </dgm:pt>
    <dgm:pt modelId="{4DD9796E-3147-4BC6-9727-402E6F5FE754}">
      <dgm:prSet phldrT="[Text]" custT="1"/>
      <dgm:spPr/>
      <dgm:t>
        <a:bodyPr/>
        <a:lstStyle/>
        <a:p>
          <a:r>
            <a:rPr lang="en-US" sz="3200" dirty="0" err="1">
              <a:latin typeface="Times New Roman" pitchFamily="18" charset="0"/>
              <a:cs typeface="Times New Roman" pitchFamily="18" charset="0"/>
            </a:rPr>
            <a:t>Ngừng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tim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22BD1DEC-BC15-4021-A76F-9AFC65315CE7}" type="parTrans" cxnId="{B99EE120-D646-417F-BB42-3FFCAFB3715C}">
      <dgm:prSet/>
      <dgm:spPr/>
      <dgm:t>
        <a:bodyPr/>
        <a:lstStyle/>
        <a:p>
          <a:endParaRPr lang="vi-VN"/>
        </a:p>
      </dgm:t>
    </dgm:pt>
    <dgm:pt modelId="{76208223-8E95-4727-B82B-79071151F0E6}" type="sibTrans" cxnId="{B99EE120-D646-417F-BB42-3FFCAFB3715C}">
      <dgm:prSet/>
      <dgm:spPr/>
      <dgm:t>
        <a:bodyPr/>
        <a:lstStyle/>
        <a:p>
          <a:endParaRPr lang="vi-VN"/>
        </a:p>
      </dgm:t>
    </dgm:pt>
    <dgm:pt modelId="{4B1BB5CC-50B0-4FF3-830A-171D5E669CA4}" type="pres">
      <dgm:prSet presAssocID="{54BE0F28-A669-4EE3-8574-4E71C7E88B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BD5D5C8-7B07-454D-9373-3D2743CDE69E}" type="pres">
      <dgm:prSet presAssocID="{2C5B7489-DAE8-4E76-BB6D-8F7EEA956DBC}" presName="hierRoot1" presStyleCnt="0">
        <dgm:presLayoutVars>
          <dgm:hierBranch val="init"/>
        </dgm:presLayoutVars>
      </dgm:prSet>
      <dgm:spPr/>
    </dgm:pt>
    <dgm:pt modelId="{EF80B194-912D-4485-BE96-43394DCA7AEC}" type="pres">
      <dgm:prSet presAssocID="{2C5B7489-DAE8-4E76-BB6D-8F7EEA956DBC}" presName="rootComposite1" presStyleCnt="0"/>
      <dgm:spPr/>
    </dgm:pt>
    <dgm:pt modelId="{282CEB6C-1CB4-4B3D-B1F2-13C35377D45D}" type="pres">
      <dgm:prSet presAssocID="{2C5B7489-DAE8-4E76-BB6D-8F7EEA956DBC}" presName="rootText1" presStyleLbl="node0" presStyleIdx="0" presStyleCnt="1" custScaleX="185984" custScaleY="63428" custLinFactNeighborX="2248" custLinFactNeighborY="305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073471-04BB-43F1-8D86-46FB70898936}" type="pres">
      <dgm:prSet presAssocID="{2C5B7489-DAE8-4E76-BB6D-8F7EEA956DB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C4D6EFD-83B6-45C6-9DEB-7720C0183815}" type="pres">
      <dgm:prSet presAssocID="{2C5B7489-DAE8-4E76-BB6D-8F7EEA956DBC}" presName="hierChild2" presStyleCnt="0"/>
      <dgm:spPr/>
    </dgm:pt>
    <dgm:pt modelId="{E076A901-7D41-4BE9-95DD-3A3A8918F051}" type="pres">
      <dgm:prSet presAssocID="{581F4ABF-F24B-40A8-BF1C-5C1ABA85F291}" presName="Name37" presStyleLbl="parChTrans1D2" presStyleIdx="0" presStyleCnt="3"/>
      <dgm:spPr/>
      <dgm:t>
        <a:bodyPr/>
        <a:lstStyle/>
        <a:p>
          <a:endParaRPr lang="en-US"/>
        </a:p>
      </dgm:t>
    </dgm:pt>
    <dgm:pt modelId="{710B8551-FC0B-4C67-A2EC-8280257CC5D7}" type="pres">
      <dgm:prSet presAssocID="{5A6EE96A-B476-4E1B-8F0E-D8D5D1AB2BFF}" presName="hierRoot2" presStyleCnt="0">
        <dgm:presLayoutVars>
          <dgm:hierBranch val="init"/>
        </dgm:presLayoutVars>
      </dgm:prSet>
      <dgm:spPr/>
    </dgm:pt>
    <dgm:pt modelId="{CC623D8D-D990-4047-95BF-85B60CA29C21}" type="pres">
      <dgm:prSet presAssocID="{5A6EE96A-B476-4E1B-8F0E-D8D5D1AB2BFF}" presName="rootComposite" presStyleCnt="0"/>
      <dgm:spPr/>
    </dgm:pt>
    <dgm:pt modelId="{DBCB5D61-6C81-4B03-80F6-C237BC555D94}" type="pres">
      <dgm:prSet presAssocID="{5A6EE96A-B476-4E1B-8F0E-D8D5D1AB2BFF}" presName="rootText" presStyleLbl="node2" presStyleIdx="0" presStyleCnt="3" custScaleX="67681" custScaleY="87099" custLinFactNeighborX="-12571" custLinFactNeighborY="-9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A90852-46B8-48EC-80A1-DCA66306D5F2}" type="pres">
      <dgm:prSet presAssocID="{5A6EE96A-B476-4E1B-8F0E-D8D5D1AB2BFF}" presName="rootConnector" presStyleLbl="node2" presStyleIdx="0" presStyleCnt="3"/>
      <dgm:spPr/>
      <dgm:t>
        <a:bodyPr/>
        <a:lstStyle/>
        <a:p>
          <a:endParaRPr lang="en-US"/>
        </a:p>
      </dgm:t>
    </dgm:pt>
    <dgm:pt modelId="{ED777F3F-D525-417C-9A5F-F24F0E829991}" type="pres">
      <dgm:prSet presAssocID="{5A6EE96A-B476-4E1B-8F0E-D8D5D1AB2BFF}" presName="hierChild4" presStyleCnt="0"/>
      <dgm:spPr/>
    </dgm:pt>
    <dgm:pt modelId="{FCCC89F9-6AA4-4951-99B7-6F5DF448AE53}" type="pres">
      <dgm:prSet presAssocID="{5A6EE96A-B476-4E1B-8F0E-D8D5D1AB2BFF}" presName="hierChild5" presStyleCnt="0"/>
      <dgm:spPr/>
    </dgm:pt>
    <dgm:pt modelId="{96DB3B74-4280-427B-AB57-686D599949ED}" type="pres">
      <dgm:prSet presAssocID="{6F57710B-D8E2-42D8-AF04-C2BEF7288905}" presName="Name37" presStyleLbl="parChTrans1D2" presStyleIdx="1" presStyleCnt="3"/>
      <dgm:spPr/>
      <dgm:t>
        <a:bodyPr/>
        <a:lstStyle/>
        <a:p>
          <a:endParaRPr lang="en-US"/>
        </a:p>
      </dgm:t>
    </dgm:pt>
    <dgm:pt modelId="{BE453147-06DF-4E73-B38A-7EE44389E0F3}" type="pres">
      <dgm:prSet presAssocID="{C877041E-81BE-4485-824E-B98D3E9610C9}" presName="hierRoot2" presStyleCnt="0">
        <dgm:presLayoutVars>
          <dgm:hierBranch val="init"/>
        </dgm:presLayoutVars>
      </dgm:prSet>
      <dgm:spPr/>
    </dgm:pt>
    <dgm:pt modelId="{F1693257-864B-450B-996F-F72329C38C99}" type="pres">
      <dgm:prSet presAssocID="{C877041E-81BE-4485-824E-B98D3E9610C9}" presName="rootComposite" presStyleCnt="0"/>
      <dgm:spPr/>
    </dgm:pt>
    <dgm:pt modelId="{2C7F1E2F-99F6-44E7-87AE-AC6DABCFECCD}" type="pres">
      <dgm:prSet presAssocID="{C877041E-81BE-4485-824E-B98D3E9610C9}" presName="rootText" presStyleLbl="node2" presStyleIdx="1" presStyleCnt="3" custScaleX="72778" custScaleY="71820" custLinFactNeighborX="-673" custLinFactNeighborY="56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B5C199-E89D-4A1C-85CE-68E17D5F4C7E}" type="pres">
      <dgm:prSet presAssocID="{C877041E-81BE-4485-824E-B98D3E9610C9}" presName="rootConnector" presStyleLbl="node2" presStyleIdx="1" presStyleCnt="3"/>
      <dgm:spPr/>
      <dgm:t>
        <a:bodyPr/>
        <a:lstStyle/>
        <a:p>
          <a:endParaRPr lang="en-US"/>
        </a:p>
      </dgm:t>
    </dgm:pt>
    <dgm:pt modelId="{B37BCC2C-40C5-43A8-B317-FCB19A128659}" type="pres">
      <dgm:prSet presAssocID="{C877041E-81BE-4485-824E-B98D3E9610C9}" presName="hierChild4" presStyleCnt="0"/>
      <dgm:spPr/>
    </dgm:pt>
    <dgm:pt modelId="{9E68BC7A-4703-4E71-B27D-B6856769847C}" type="pres">
      <dgm:prSet presAssocID="{C877041E-81BE-4485-824E-B98D3E9610C9}" presName="hierChild5" presStyleCnt="0"/>
      <dgm:spPr/>
    </dgm:pt>
    <dgm:pt modelId="{60548241-E8CE-4CDA-A85D-60DD8639FCA2}" type="pres">
      <dgm:prSet presAssocID="{22BD1DEC-BC15-4021-A76F-9AFC65315CE7}" presName="Name37" presStyleLbl="parChTrans1D2" presStyleIdx="2" presStyleCnt="3"/>
      <dgm:spPr/>
      <dgm:t>
        <a:bodyPr/>
        <a:lstStyle/>
        <a:p>
          <a:endParaRPr lang="en-US"/>
        </a:p>
      </dgm:t>
    </dgm:pt>
    <dgm:pt modelId="{905D0556-0814-458C-8179-42FCA1F361BA}" type="pres">
      <dgm:prSet presAssocID="{4DD9796E-3147-4BC6-9727-402E6F5FE754}" presName="hierRoot2" presStyleCnt="0">
        <dgm:presLayoutVars>
          <dgm:hierBranch val="init"/>
        </dgm:presLayoutVars>
      </dgm:prSet>
      <dgm:spPr/>
    </dgm:pt>
    <dgm:pt modelId="{7061975C-91B4-49AC-B853-511B2E81797F}" type="pres">
      <dgm:prSet presAssocID="{4DD9796E-3147-4BC6-9727-402E6F5FE754}" presName="rootComposite" presStyleCnt="0"/>
      <dgm:spPr/>
    </dgm:pt>
    <dgm:pt modelId="{B683E2D4-0923-4DD2-B3B1-F47BEE0DDF2E}" type="pres">
      <dgm:prSet presAssocID="{4DD9796E-3147-4BC6-9727-402E6F5FE754}" presName="rootText" presStyleLbl="node2" presStyleIdx="2" presStyleCnt="3" custScaleX="62236" custScaleY="84383" custLinFactNeighborX="8968" custLinFactNeighborY="6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FDD97D-E8BA-46C7-A828-0DBC8627C543}" type="pres">
      <dgm:prSet presAssocID="{4DD9796E-3147-4BC6-9727-402E6F5FE754}" presName="rootConnector" presStyleLbl="node2" presStyleIdx="2" presStyleCnt="3"/>
      <dgm:spPr/>
      <dgm:t>
        <a:bodyPr/>
        <a:lstStyle/>
        <a:p>
          <a:endParaRPr lang="en-US"/>
        </a:p>
      </dgm:t>
    </dgm:pt>
    <dgm:pt modelId="{C90F3041-4666-40C3-B441-B931F7BEE5D2}" type="pres">
      <dgm:prSet presAssocID="{4DD9796E-3147-4BC6-9727-402E6F5FE754}" presName="hierChild4" presStyleCnt="0"/>
      <dgm:spPr/>
    </dgm:pt>
    <dgm:pt modelId="{C6D8C4C0-4534-484B-A0D7-7446987AD727}" type="pres">
      <dgm:prSet presAssocID="{4DD9796E-3147-4BC6-9727-402E6F5FE754}" presName="hierChild5" presStyleCnt="0"/>
      <dgm:spPr/>
    </dgm:pt>
    <dgm:pt modelId="{BC0C5466-D685-4312-A0F6-B6808F3D5A7F}" type="pres">
      <dgm:prSet presAssocID="{2C5B7489-DAE8-4E76-BB6D-8F7EEA956DBC}" presName="hierChild3" presStyleCnt="0"/>
      <dgm:spPr/>
    </dgm:pt>
  </dgm:ptLst>
  <dgm:cxnLst>
    <dgm:cxn modelId="{0F2E4018-234A-4721-AE5C-C1D12CC1A2C3}" type="presOf" srcId="{54BE0F28-A669-4EE3-8574-4E71C7E88BCF}" destId="{4B1BB5CC-50B0-4FF3-830A-171D5E669CA4}" srcOrd="0" destOrd="0" presId="urn:microsoft.com/office/officeart/2005/8/layout/orgChart1"/>
    <dgm:cxn modelId="{6DF08993-CD6B-4CD4-8621-D8BC03BFF5D5}" type="presOf" srcId="{4DD9796E-3147-4BC6-9727-402E6F5FE754}" destId="{B683E2D4-0923-4DD2-B3B1-F47BEE0DDF2E}" srcOrd="0" destOrd="0" presId="urn:microsoft.com/office/officeart/2005/8/layout/orgChart1"/>
    <dgm:cxn modelId="{3CF4D268-C888-4AE3-8789-7D2D1643936A}" type="presOf" srcId="{5A6EE96A-B476-4E1B-8F0E-D8D5D1AB2BFF}" destId="{DBCB5D61-6C81-4B03-80F6-C237BC555D94}" srcOrd="0" destOrd="0" presId="urn:microsoft.com/office/officeart/2005/8/layout/orgChart1"/>
    <dgm:cxn modelId="{F4C9F084-F086-4032-87A1-372AD6BB2243}" type="presOf" srcId="{6F57710B-D8E2-42D8-AF04-C2BEF7288905}" destId="{96DB3B74-4280-427B-AB57-686D599949ED}" srcOrd="0" destOrd="0" presId="urn:microsoft.com/office/officeart/2005/8/layout/orgChart1"/>
    <dgm:cxn modelId="{CB15F33A-216F-4103-92BB-B89BB9ADD693}" srcId="{2C5B7489-DAE8-4E76-BB6D-8F7EEA956DBC}" destId="{5A6EE96A-B476-4E1B-8F0E-D8D5D1AB2BFF}" srcOrd="0" destOrd="0" parTransId="{581F4ABF-F24B-40A8-BF1C-5C1ABA85F291}" sibTransId="{53AC39E5-0290-452C-A475-609BD1187059}"/>
    <dgm:cxn modelId="{5EFEA4CB-8E00-465E-A43E-25C45020E410}" type="presOf" srcId="{5A6EE96A-B476-4E1B-8F0E-D8D5D1AB2BFF}" destId="{FEA90852-46B8-48EC-80A1-DCA66306D5F2}" srcOrd="1" destOrd="0" presId="urn:microsoft.com/office/officeart/2005/8/layout/orgChart1"/>
    <dgm:cxn modelId="{B85FBAE7-A07A-498B-A227-A79E1AA4115C}" type="presOf" srcId="{4DD9796E-3147-4BC6-9727-402E6F5FE754}" destId="{84FDD97D-E8BA-46C7-A828-0DBC8627C543}" srcOrd="1" destOrd="0" presId="urn:microsoft.com/office/officeart/2005/8/layout/orgChart1"/>
    <dgm:cxn modelId="{3027D747-14BE-4CCC-8355-F4ADEFFD7C2E}" srcId="{54BE0F28-A669-4EE3-8574-4E71C7E88BCF}" destId="{2C5B7489-DAE8-4E76-BB6D-8F7EEA956DBC}" srcOrd="0" destOrd="0" parTransId="{4734857E-0C65-4C90-8F6E-2FE0C2EDA3FB}" sibTransId="{354D24FD-5939-44F4-A913-7847F12E0557}"/>
    <dgm:cxn modelId="{AC33AF50-E787-440F-99A2-EFB60073479E}" srcId="{2C5B7489-DAE8-4E76-BB6D-8F7EEA956DBC}" destId="{C877041E-81BE-4485-824E-B98D3E9610C9}" srcOrd="1" destOrd="0" parTransId="{6F57710B-D8E2-42D8-AF04-C2BEF7288905}" sibTransId="{0027986D-F03D-4F3F-B9A2-657D141C8B81}"/>
    <dgm:cxn modelId="{77468940-603F-46FC-AC00-F485249328A8}" type="presOf" srcId="{581F4ABF-F24B-40A8-BF1C-5C1ABA85F291}" destId="{E076A901-7D41-4BE9-95DD-3A3A8918F051}" srcOrd="0" destOrd="0" presId="urn:microsoft.com/office/officeart/2005/8/layout/orgChart1"/>
    <dgm:cxn modelId="{B99EE120-D646-417F-BB42-3FFCAFB3715C}" srcId="{2C5B7489-DAE8-4E76-BB6D-8F7EEA956DBC}" destId="{4DD9796E-3147-4BC6-9727-402E6F5FE754}" srcOrd="2" destOrd="0" parTransId="{22BD1DEC-BC15-4021-A76F-9AFC65315CE7}" sibTransId="{76208223-8E95-4727-B82B-79071151F0E6}"/>
    <dgm:cxn modelId="{B3660C81-B171-4B24-BB5D-E92E089DF085}" type="presOf" srcId="{2C5B7489-DAE8-4E76-BB6D-8F7EEA956DBC}" destId="{AC073471-04BB-43F1-8D86-46FB70898936}" srcOrd="1" destOrd="0" presId="urn:microsoft.com/office/officeart/2005/8/layout/orgChart1"/>
    <dgm:cxn modelId="{ACDFB3E3-15E4-4A77-AD5F-99C16F619736}" type="presOf" srcId="{22BD1DEC-BC15-4021-A76F-9AFC65315CE7}" destId="{60548241-E8CE-4CDA-A85D-60DD8639FCA2}" srcOrd="0" destOrd="0" presId="urn:microsoft.com/office/officeart/2005/8/layout/orgChart1"/>
    <dgm:cxn modelId="{F4F43377-2171-4BBC-89AF-7A0ACC74C918}" type="presOf" srcId="{2C5B7489-DAE8-4E76-BB6D-8F7EEA956DBC}" destId="{282CEB6C-1CB4-4B3D-B1F2-13C35377D45D}" srcOrd="0" destOrd="0" presId="urn:microsoft.com/office/officeart/2005/8/layout/orgChart1"/>
    <dgm:cxn modelId="{A740F86B-03C0-42E9-A1C1-7C15D0846BF8}" type="presOf" srcId="{C877041E-81BE-4485-824E-B98D3E9610C9}" destId="{2C7F1E2F-99F6-44E7-87AE-AC6DABCFECCD}" srcOrd="0" destOrd="0" presId="urn:microsoft.com/office/officeart/2005/8/layout/orgChart1"/>
    <dgm:cxn modelId="{17BC7FC9-982F-4F30-8EFA-9D1C8C274FB5}" type="presOf" srcId="{C877041E-81BE-4485-824E-B98D3E9610C9}" destId="{C8B5C199-E89D-4A1C-85CE-68E17D5F4C7E}" srcOrd="1" destOrd="0" presId="urn:microsoft.com/office/officeart/2005/8/layout/orgChart1"/>
    <dgm:cxn modelId="{DEA69E1C-A80C-4A0A-B0E0-9EECE401F644}" type="presParOf" srcId="{4B1BB5CC-50B0-4FF3-830A-171D5E669CA4}" destId="{DBD5D5C8-7B07-454D-9373-3D2743CDE69E}" srcOrd="0" destOrd="0" presId="urn:microsoft.com/office/officeart/2005/8/layout/orgChart1"/>
    <dgm:cxn modelId="{D6249097-F1B7-4344-A34B-18D7744BE332}" type="presParOf" srcId="{DBD5D5C8-7B07-454D-9373-3D2743CDE69E}" destId="{EF80B194-912D-4485-BE96-43394DCA7AEC}" srcOrd="0" destOrd="0" presId="urn:microsoft.com/office/officeart/2005/8/layout/orgChart1"/>
    <dgm:cxn modelId="{1CE87E5B-0543-43BF-AEA5-F8801B1A85E1}" type="presParOf" srcId="{EF80B194-912D-4485-BE96-43394DCA7AEC}" destId="{282CEB6C-1CB4-4B3D-B1F2-13C35377D45D}" srcOrd="0" destOrd="0" presId="urn:microsoft.com/office/officeart/2005/8/layout/orgChart1"/>
    <dgm:cxn modelId="{EDD5C288-C7F7-471E-9390-B94A88D8BE76}" type="presParOf" srcId="{EF80B194-912D-4485-BE96-43394DCA7AEC}" destId="{AC073471-04BB-43F1-8D86-46FB70898936}" srcOrd="1" destOrd="0" presId="urn:microsoft.com/office/officeart/2005/8/layout/orgChart1"/>
    <dgm:cxn modelId="{632D415D-A610-4752-B494-FA87BF45AFB8}" type="presParOf" srcId="{DBD5D5C8-7B07-454D-9373-3D2743CDE69E}" destId="{BC4D6EFD-83B6-45C6-9DEB-7720C0183815}" srcOrd="1" destOrd="0" presId="urn:microsoft.com/office/officeart/2005/8/layout/orgChart1"/>
    <dgm:cxn modelId="{F35975A3-12AF-4020-A016-648A461574AC}" type="presParOf" srcId="{BC4D6EFD-83B6-45C6-9DEB-7720C0183815}" destId="{E076A901-7D41-4BE9-95DD-3A3A8918F051}" srcOrd="0" destOrd="0" presId="urn:microsoft.com/office/officeart/2005/8/layout/orgChart1"/>
    <dgm:cxn modelId="{D60666AF-EBD8-42F0-8146-6108D68B618F}" type="presParOf" srcId="{BC4D6EFD-83B6-45C6-9DEB-7720C0183815}" destId="{710B8551-FC0B-4C67-A2EC-8280257CC5D7}" srcOrd="1" destOrd="0" presId="urn:microsoft.com/office/officeart/2005/8/layout/orgChart1"/>
    <dgm:cxn modelId="{D61BA005-F523-46AE-B6D7-D23900B06609}" type="presParOf" srcId="{710B8551-FC0B-4C67-A2EC-8280257CC5D7}" destId="{CC623D8D-D990-4047-95BF-85B60CA29C21}" srcOrd="0" destOrd="0" presId="urn:microsoft.com/office/officeart/2005/8/layout/orgChart1"/>
    <dgm:cxn modelId="{2B6352E7-2C35-430B-A16E-6CFF4A998BD1}" type="presParOf" srcId="{CC623D8D-D990-4047-95BF-85B60CA29C21}" destId="{DBCB5D61-6C81-4B03-80F6-C237BC555D94}" srcOrd="0" destOrd="0" presId="urn:microsoft.com/office/officeart/2005/8/layout/orgChart1"/>
    <dgm:cxn modelId="{9D681A92-839E-4F05-A83D-4D8B91C67A34}" type="presParOf" srcId="{CC623D8D-D990-4047-95BF-85B60CA29C21}" destId="{FEA90852-46B8-48EC-80A1-DCA66306D5F2}" srcOrd="1" destOrd="0" presId="urn:microsoft.com/office/officeart/2005/8/layout/orgChart1"/>
    <dgm:cxn modelId="{4DB9C013-7C4F-4C99-9C10-4EC2AB38C02D}" type="presParOf" srcId="{710B8551-FC0B-4C67-A2EC-8280257CC5D7}" destId="{ED777F3F-D525-417C-9A5F-F24F0E829991}" srcOrd="1" destOrd="0" presId="urn:microsoft.com/office/officeart/2005/8/layout/orgChart1"/>
    <dgm:cxn modelId="{3F45900F-E24B-4167-A53F-025AD6809895}" type="presParOf" srcId="{710B8551-FC0B-4C67-A2EC-8280257CC5D7}" destId="{FCCC89F9-6AA4-4951-99B7-6F5DF448AE53}" srcOrd="2" destOrd="0" presId="urn:microsoft.com/office/officeart/2005/8/layout/orgChart1"/>
    <dgm:cxn modelId="{093E0883-1E2E-4DC4-AF53-8DFC49BB0637}" type="presParOf" srcId="{BC4D6EFD-83B6-45C6-9DEB-7720C0183815}" destId="{96DB3B74-4280-427B-AB57-686D599949ED}" srcOrd="2" destOrd="0" presId="urn:microsoft.com/office/officeart/2005/8/layout/orgChart1"/>
    <dgm:cxn modelId="{3B48D82B-06D7-4AC8-A044-CDFFD6A51C8A}" type="presParOf" srcId="{BC4D6EFD-83B6-45C6-9DEB-7720C0183815}" destId="{BE453147-06DF-4E73-B38A-7EE44389E0F3}" srcOrd="3" destOrd="0" presId="urn:microsoft.com/office/officeart/2005/8/layout/orgChart1"/>
    <dgm:cxn modelId="{979019EA-C089-450B-BB7A-BDE8D9694ED5}" type="presParOf" srcId="{BE453147-06DF-4E73-B38A-7EE44389E0F3}" destId="{F1693257-864B-450B-996F-F72329C38C99}" srcOrd="0" destOrd="0" presId="urn:microsoft.com/office/officeart/2005/8/layout/orgChart1"/>
    <dgm:cxn modelId="{339FDF56-19F2-4D3C-9F4E-E8789DED514F}" type="presParOf" srcId="{F1693257-864B-450B-996F-F72329C38C99}" destId="{2C7F1E2F-99F6-44E7-87AE-AC6DABCFECCD}" srcOrd="0" destOrd="0" presId="urn:microsoft.com/office/officeart/2005/8/layout/orgChart1"/>
    <dgm:cxn modelId="{BB837210-010B-4BA6-BD8D-8E25B2D4C610}" type="presParOf" srcId="{F1693257-864B-450B-996F-F72329C38C99}" destId="{C8B5C199-E89D-4A1C-85CE-68E17D5F4C7E}" srcOrd="1" destOrd="0" presId="urn:microsoft.com/office/officeart/2005/8/layout/orgChart1"/>
    <dgm:cxn modelId="{D1954A38-1BC2-4800-A547-D6B0DD4AC538}" type="presParOf" srcId="{BE453147-06DF-4E73-B38A-7EE44389E0F3}" destId="{B37BCC2C-40C5-43A8-B317-FCB19A128659}" srcOrd="1" destOrd="0" presId="urn:microsoft.com/office/officeart/2005/8/layout/orgChart1"/>
    <dgm:cxn modelId="{C1229CEA-37D9-469A-B085-D645C280B6B6}" type="presParOf" srcId="{BE453147-06DF-4E73-B38A-7EE44389E0F3}" destId="{9E68BC7A-4703-4E71-B27D-B6856769847C}" srcOrd="2" destOrd="0" presId="urn:microsoft.com/office/officeart/2005/8/layout/orgChart1"/>
    <dgm:cxn modelId="{E1CC1F31-6A7B-4F18-8E70-47C777D79405}" type="presParOf" srcId="{BC4D6EFD-83B6-45C6-9DEB-7720C0183815}" destId="{60548241-E8CE-4CDA-A85D-60DD8639FCA2}" srcOrd="4" destOrd="0" presId="urn:microsoft.com/office/officeart/2005/8/layout/orgChart1"/>
    <dgm:cxn modelId="{2E8C1BA4-BD4B-4FB0-A265-C609E966286C}" type="presParOf" srcId="{BC4D6EFD-83B6-45C6-9DEB-7720C0183815}" destId="{905D0556-0814-458C-8179-42FCA1F361BA}" srcOrd="5" destOrd="0" presId="urn:microsoft.com/office/officeart/2005/8/layout/orgChart1"/>
    <dgm:cxn modelId="{B3EBAC49-14B1-472F-B458-259E3815B76E}" type="presParOf" srcId="{905D0556-0814-458C-8179-42FCA1F361BA}" destId="{7061975C-91B4-49AC-B853-511B2E81797F}" srcOrd="0" destOrd="0" presId="urn:microsoft.com/office/officeart/2005/8/layout/orgChart1"/>
    <dgm:cxn modelId="{33A1B217-F0BA-40A9-8987-6C5C73110806}" type="presParOf" srcId="{7061975C-91B4-49AC-B853-511B2E81797F}" destId="{B683E2D4-0923-4DD2-B3B1-F47BEE0DDF2E}" srcOrd="0" destOrd="0" presId="urn:microsoft.com/office/officeart/2005/8/layout/orgChart1"/>
    <dgm:cxn modelId="{F5224F29-1975-47F5-9280-AD54162E950D}" type="presParOf" srcId="{7061975C-91B4-49AC-B853-511B2E81797F}" destId="{84FDD97D-E8BA-46C7-A828-0DBC8627C543}" srcOrd="1" destOrd="0" presId="urn:microsoft.com/office/officeart/2005/8/layout/orgChart1"/>
    <dgm:cxn modelId="{2F7608C7-3A77-44DD-B5DD-0AA398C77B38}" type="presParOf" srcId="{905D0556-0814-458C-8179-42FCA1F361BA}" destId="{C90F3041-4666-40C3-B441-B931F7BEE5D2}" srcOrd="1" destOrd="0" presId="urn:microsoft.com/office/officeart/2005/8/layout/orgChart1"/>
    <dgm:cxn modelId="{ABEDDD28-EFEB-4E16-85EC-FB7257A43252}" type="presParOf" srcId="{905D0556-0814-458C-8179-42FCA1F361BA}" destId="{C6D8C4C0-4534-484B-A0D7-7446987AD727}" srcOrd="2" destOrd="0" presId="urn:microsoft.com/office/officeart/2005/8/layout/orgChart1"/>
    <dgm:cxn modelId="{DE43DD85-844C-4554-B4D5-588890604C90}" type="presParOf" srcId="{DBD5D5C8-7B07-454D-9373-3D2743CDE69E}" destId="{BC0C5466-D685-4312-A0F6-B6808F3D5A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48241-E8CE-4CDA-A85D-60DD8639FCA2}">
      <dsp:nvSpPr>
        <dsp:cNvPr id="0" name=""/>
        <dsp:cNvSpPr/>
      </dsp:nvSpPr>
      <dsp:spPr>
        <a:xfrm>
          <a:off x="4539535" y="1749390"/>
          <a:ext cx="3243049" cy="22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43049" y="0"/>
              </a:lnTo>
              <a:lnTo>
                <a:pt x="3243049" y="22053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B3B74-4280-427B-AB57-686D599949ED}">
      <dsp:nvSpPr>
        <dsp:cNvPr id="0" name=""/>
        <dsp:cNvSpPr/>
      </dsp:nvSpPr>
      <dsp:spPr>
        <a:xfrm>
          <a:off x="4486589" y="1749390"/>
          <a:ext cx="91440" cy="310834"/>
        </a:xfrm>
        <a:custGeom>
          <a:avLst/>
          <a:gdLst/>
          <a:ahLst/>
          <a:cxnLst/>
          <a:rect l="0" t="0" r="0" b="0"/>
          <a:pathLst>
            <a:path>
              <a:moveTo>
                <a:pt x="52946" y="0"/>
              </a:moveTo>
              <a:lnTo>
                <a:pt x="45720" y="0"/>
              </a:lnTo>
              <a:lnTo>
                <a:pt x="45720" y="31083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6A901-7D41-4BE9-95DD-3A3A8918F051}">
      <dsp:nvSpPr>
        <dsp:cNvPr id="0" name=""/>
        <dsp:cNvSpPr/>
      </dsp:nvSpPr>
      <dsp:spPr>
        <a:xfrm>
          <a:off x="1231923" y="1749390"/>
          <a:ext cx="3307612" cy="190919"/>
        </a:xfrm>
        <a:custGeom>
          <a:avLst/>
          <a:gdLst/>
          <a:ahLst/>
          <a:cxnLst/>
          <a:rect l="0" t="0" r="0" b="0"/>
          <a:pathLst>
            <a:path>
              <a:moveTo>
                <a:pt x="3307612" y="0"/>
              </a:moveTo>
              <a:lnTo>
                <a:pt x="0" y="0"/>
              </a:lnTo>
              <a:lnTo>
                <a:pt x="0" y="19091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CEB6C-1CB4-4B3D-B1F2-13C35377D45D}">
      <dsp:nvSpPr>
        <dsp:cNvPr id="0" name=""/>
        <dsp:cNvSpPr/>
      </dsp:nvSpPr>
      <dsp:spPr>
        <a:xfrm>
          <a:off x="1154271" y="594879"/>
          <a:ext cx="6770528" cy="11545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Triệu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ngừng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tuần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hoàn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-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hô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latin typeface="Times New Roman" pitchFamily="18" charset="0"/>
              <a:cs typeface="Times New Roman" pitchFamily="18" charset="0"/>
            </a:rPr>
            <a:t>hấp</a:t>
          </a:r>
          <a:endParaRPr lang="vi-VN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54271" y="594879"/>
        <a:ext cx="6770528" cy="1154510"/>
      </dsp:txXfrm>
    </dsp:sp>
    <dsp:sp modelId="{DBCB5D61-6C81-4B03-80F6-C237BC555D94}">
      <dsp:nvSpPr>
        <dsp:cNvPr id="0" name=""/>
        <dsp:cNvSpPr/>
      </dsp:nvSpPr>
      <dsp:spPr>
        <a:xfrm>
          <a:off x="0" y="1940310"/>
          <a:ext cx="2463847" cy="15853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Mất</a:t>
          </a:r>
          <a:r>
            <a:rPr lang="en-US" sz="3200" kern="1200" dirty="0">
              <a:latin typeface="Times New Roman" pitchFamily="18" charset="0"/>
              <a:cs typeface="Times New Roman" pitchFamily="18" charset="0"/>
            </a:rPr>
            <a:t> ý </a:t>
          </a: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thức</a:t>
          </a:r>
          <a:endParaRPr lang="en-US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940310"/>
        <a:ext cx="2463847" cy="1585368"/>
      </dsp:txXfrm>
    </dsp:sp>
    <dsp:sp modelId="{2C7F1E2F-99F6-44E7-87AE-AC6DABCFECCD}">
      <dsp:nvSpPr>
        <dsp:cNvPr id="0" name=""/>
        <dsp:cNvSpPr/>
      </dsp:nvSpPr>
      <dsp:spPr>
        <a:xfrm>
          <a:off x="3207610" y="2060224"/>
          <a:ext cx="2649397" cy="13072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Ngừng</a:t>
          </a:r>
          <a:r>
            <a:rPr lang="en-US" sz="3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thở</a:t>
          </a:r>
          <a:endParaRPr lang="en-US" sz="3200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07610" y="2060224"/>
        <a:ext cx="2649397" cy="1307261"/>
      </dsp:txXfrm>
    </dsp:sp>
    <dsp:sp modelId="{B683E2D4-0923-4DD2-B3B1-F47BEE0DDF2E}">
      <dsp:nvSpPr>
        <dsp:cNvPr id="0" name=""/>
        <dsp:cNvSpPr/>
      </dsp:nvSpPr>
      <dsp:spPr>
        <a:xfrm>
          <a:off x="6649771" y="1969924"/>
          <a:ext cx="2265628" cy="1535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Ngừng</a:t>
          </a:r>
          <a:r>
            <a:rPr lang="en-US" sz="3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latin typeface="Times New Roman" pitchFamily="18" charset="0"/>
              <a:cs typeface="Times New Roman" pitchFamily="18" charset="0"/>
            </a:rPr>
            <a:t>tim</a:t>
          </a:r>
          <a:endParaRPr lang="en-US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49771" y="1969924"/>
        <a:ext cx="2265628" cy="1535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24A1D-2E5B-4456-B4DB-3AB0B01AB5B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DAC43-53A8-4B03-AB59-436136F1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Cardiopulmonary resuscitation</a:t>
            </a:r>
          </a:p>
          <a:p>
            <a:r>
              <a:rPr lang="en-US" dirty="0"/>
              <a:t>https://www.youtube.com/watch?v=YU1tL4R4FdY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6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69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5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7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206A0F-358C-4E17-BE65-D4DEBBAF12F3}" type="slidenum">
              <a:rPr lang="vi-VN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vi-VN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6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11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dirty="0">
                <a:solidFill>
                  <a:srgbClr val="FF0000"/>
                </a:solidFill>
              </a:rPr>
              <a:t>Biến chứng </a:t>
            </a:r>
            <a:r>
              <a:rPr lang="en-US" sz="1200" b="1" dirty="0">
                <a:solidFill>
                  <a:srgbClr val="FF0000"/>
                </a:solidFill>
              </a:rPr>
              <a:t>ép </a:t>
            </a:r>
            <a:r>
              <a:rPr lang="vi-VN" sz="1200" b="1" dirty="0">
                <a:solidFill>
                  <a:srgbClr val="FF0000"/>
                </a:solidFill>
              </a:rPr>
              <a:t>tim</a:t>
            </a:r>
            <a:r>
              <a:rPr lang="en-US" sz="1200" b="1" dirty="0">
                <a:solidFill>
                  <a:srgbClr val="FF0000"/>
                </a:solidFill>
              </a:rPr>
              <a:t> ngoài lồng </a:t>
            </a:r>
            <a:r>
              <a:rPr lang="en-US" sz="1200" b="1" dirty="0" smtClean="0">
                <a:solidFill>
                  <a:srgbClr val="FF0000"/>
                </a:solidFill>
              </a:rPr>
              <a:t>ngực?</a:t>
            </a:r>
            <a:endParaRPr lang="en-US" sz="1200" b="1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002060"/>
                </a:solidFill>
              </a:rPr>
              <a:t>- </a:t>
            </a:r>
            <a:r>
              <a:rPr lang="vi-VN" sz="1200" dirty="0">
                <a:solidFill>
                  <a:srgbClr val="002060"/>
                </a:solidFill>
              </a:rPr>
              <a:t>G</a:t>
            </a:r>
            <a:r>
              <a:rPr lang="en-US" sz="1200" dirty="0">
                <a:solidFill>
                  <a:srgbClr val="002060"/>
                </a:solidFill>
              </a:rPr>
              <a:t>ã</a:t>
            </a:r>
            <a:r>
              <a:rPr lang="vi-VN" sz="1200" dirty="0">
                <a:solidFill>
                  <a:srgbClr val="002060"/>
                </a:solidFill>
              </a:rPr>
              <a:t>y xương ức, vỡ gan, vỡ lách, chảy máu màng ngoài tim, màng phổi... rất ít gặp.</a:t>
            </a:r>
            <a:br>
              <a:rPr lang="vi-VN" sz="1200" dirty="0">
                <a:solidFill>
                  <a:srgbClr val="002060"/>
                </a:solidFill>
              </a:rPr>
            </a:br>
            <a:r>
              <a:rPr lang="en-US" sz="1200" dirty="0">
                <a:solidFill>
                  <a:srgbClr val="002060"/>
                </a:solidFill>
              </a:rPr>
              <a:t>- </a:t>
            </a:r>
            <a:r>
              <a:rPr lang="vi-VN" sz="1200" dirty="0">
                <a:solidFill>
                  <a:srgbClr val="002060"/>
                </a:solidFill>
              </a:rPr>
              <a:t> G</a:t>
            </a:r>
            <a:r>
              <a:rPr lang="en-US" sz="1200" dirty="0">
                <a:solidFill>
                  <a:srgbClr val="002060"/>
                </a:solidFill>
              </a:rPr>
              <a:t>ã</a:t>
            </a:r>
            <a:r>
              <a:rPr lang="vi-VN" sz="1200" dirty="0">
                <a:solidFill>
                  <a:srgbClr val="002060"/>
                </a:solidFill>
              </a:rPr>
              <a:t>y xương sườn thường gặp hơn nhưng cần cố tránh.</a:t>
            </a:r>
            <a:br>
              <a:rPr lang="vi-VN" sz="1200" dirty="0">
                <a:solidFill>
                  <a:srgbClr val="002060"/>
                </a:solidFill>
              </a:rPr>
            </a:br>
            <a:r>
              <a:rPr lang="en-US" sz="1200" dirty="0">
                <a:solidFill>
                  <a:srgbClr val="002060"/>
                </a:solidFill>
              </a:rPr>
              <a:t>- </a:t>
            </a:r>
            <a:r>
              <a:rPr lang="vi-VN" sz="1200" dirty="0">
                <a:solidFill>
                  <a:srgbClr val="002060"/>
                </a:solidFill>
              </a:rPr>
              <a:t> Tràn khí màng phổi có thể xảy ra nếu đồng thời vừa ấn tim vừa thổi ngạt rất mạnh.</a:t>
            </a:r>
            <a:endParaRPr lang="en-US" sz="12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30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96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27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2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16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20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45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2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4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9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73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0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Tiếp cận an toàn</a:t>
            </a:r>
          </a:p>
          <a:p>
            <a:r>
              <a:rPr lang="en-US" dirty="0" smtClean="0"/>
              <a:t>Gọi hỗ trợ trước khi cấp cứu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Không di chuyển nạn nhân khi đang cấp cứu ngừng tuần hoàn</a:t>
            </a:r>
          </a:p>
          <a:p>
            <a:r>
              <a:rPr lang="vi-VN" dirty="0" smtClean="0"/>
              <a:t>Xử trí cấp cứu ngừng tuần hoàn được khởi động ngay từ khi phát hiện trường hợp nghi ngờ ngừng tuần hoàn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96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Đặt trẻ nằm ngửa trên mặt phẳng cứng để đạt được kết quả tốt nhất</a:t>
            </a:r>
            <a:r>
              <a:rPr lang="vi-VN" dirty="0"/>
              <a:t> </a:t>
            </a:r>
            <a:br>
              <a:rPr lang="vi-VN" dirty="0"/>
            </a:br>
            <a:r>
              <a:rPr lang="vi-V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 kích thước trẻ khác nhau nên cần kỹ thuật khác nhau theo lứa </a:t>
            </a:r>
            <a:r>
              <a:rPr lang="vi-VN" sz="1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tuổi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8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DAC43-53A8-4B03-AB59-436136F1F2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0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18">
            <a:extLst>
              <a:ext uri="{FF2B5EF4-FFF2-40B4-BE49-F238E27FC236}">
                <a16:creationId xmlns:a16="http://schemas.microsoft.com/office/drawing/2014/main" id="{4F76FE1B-95E4-4334-9377-08263419CC41}"/>
              </a:ext>
            </a:extLst>
          </p:cNvPr>
          <p:cNvSpPr/>
          <p:nvPr userDrawn="1"/>
        </p:nvSpPr>
        <p:spPr bwMode="auto">
          <a:xfrm>
            <a:off x="0" y="0"/>
            <a:ext cx="12287576" cy="22098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-48683" y="6405331"/>
            <a:ext cx="12287576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999" y="312972"/>
            <a:ext cx="10332640" cy="636352"/>
          </a:xfrm>
        </p:spPr>
        <p:txBody>
          <a:bodyPr anchor="b"/>
          <a:lstStyle>
            <a:lvl1pPr marL="0" indent="0" algn="r">
              <a:buNone/>
              <a:defRPr sz="2667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949325"/>
            <a:ext cx="10332639" cy="1158875"/>
          </a:xfrm>
        </p:spPr>
        <p:txBody>
          <a:bodyPr anchor="t">
            <a:normAutofit/>
          </a:bodyPr>
          <a:lstStyle>
            <a:lvl1pPr algn="r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944CA-A907-417F-967F-70B622D423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201" y="2311400"/>
            <a:ext cx="11654367" cy="40259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A4E651-77FA-4111-9C3D-CE7DBCB469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200" y="6405332"/>
            <a:ext cx="11653440" cy="384936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rgbClr val="FFFF00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2187C2-7C0F-4A89-A604-4F9D3C539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35628"/>
            <a:ext cx="1320800" cy="132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A8EC-78C3-4042-B9C8-312CE89B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39736"/>
            <a:ext cx="10972800" cy="94853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KỸ THUẬT CẤP CỨU NẠN NHÂN NGỪNG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b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9580" y="3288268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Scoliosis d Scoliosis</a:t>
            </a:r>
            <a:endParaRPr lang="en-US" dirty="0"/>
          </a:p>
        </p:txBody>
      </p:sp>
      <p:pic>
        <p:nvPicPr>
          <p:cNvPr id="1026" name="Picture 2" descr="What is CPR | American Heart Association CPR &amp; First Aid">
            <a:extLst>
              <a:ext uri="{FF2B5EF4-FFF2-40B4-BE49-F238E27FC236}">
                <a16:creationId xmlns:a16="http://schemas.microsoft.com/office/drawing/2014/main" id="{C8488614-2850-DEEC-8B7D-6C1A9BCC2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85" y="3046237"/>
            <a:ext cx="3857659" cy="308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Resuscitation Stock Photos, Royalty Free Resuscitation Images |  Depositphotos">
            <a:extLst>
              <a:ext uri="{FF2B5EF4-FFF2-40B4-BE49-F238E27FC236}">
                <a16:creationId xmlns:a16="http://schemas.microsoft.com/office/drawing/2014/main" id="{CACE6A8A-C6DA-E445-F873-D417505BA1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Resuscitation Stock Photos, Royalty Free Resuscitation Images |  Depositphotos">
            <a:extLst>
              <a:ext uri="{FF2B5EF4-FFF2-40B4-BE49-F238E27FC236}">
                <a16:creationId xmlns:a16="http://schemas.microsoft.com/office/drawing/2014/main" id="{DF20479E-14E0-6B19-3AE1-88458CA4DB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5146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Resuscitation Stock Photos, Royalty Free Resuscitation Images |  Depositphotos">
            <a:extLst>
              <a:ext uri="{FF2B5EF4-FFF2-40B4-BE49-F238E27FC236}">
                <a16:creationId xmlns:a16="http://schemas.microsoft.com/office/drawing/2014/main" id="{7A9A0599-49F2-7BB0-045A-F5D9657AC3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person practicing cpr on a mannequin&#10;&#10;Description automatically generated">
            <a:extLst>
              <a:ext uri="{FF2B5EF4-FFF2-40B4-BE49-F238E27FC236}">
                <a16:creationId xmlns:a16="http://schemas.microsoft.com/office/drawing/2014/main" id="{7941CF7F-662A-FD63-7E2D-069EA5240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92" y="3082132"/>
            <a:ext cx="4345732" cy="304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815A0-36C2-CE52-953C-EEE54A2B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561" b="53438"/>
          <a:stretch/>
        </p:blipFill>
        <p:spPr>
          <a:xfrm>
            <a:off x="1962764" y="1828800"/>
            <a:ext cx="826647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50B17-07EB-790E-2AA1-F4BB020D7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8674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Hồi sức tim phổi cơ bản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C = Circulation (Ép tim ngoài lồng ngực)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A = Airway (giải phóng đường thở)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B = Breathing (hô hấp nhân tạo)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</p:txBody>
      </p:sp>
      <p:pic>
        <p:nvPicPr>
          <p:cNvPr id="2" name="Picture 3" descr="Kết quả hình ảnh cho Cấp cứu ngừng tuần hoàn">
            <a:extLst>
              <a:ext uri="{FF2B5EF4-FFF2-40B4-BE49-F238E27FC236}">
                <a16:creationId xmlns:a16="http://schemas.microsoft.com/office/drawing/2014/main" id="{C190E671-92BC-3AA4-D7C1-67E453B1D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2403" y="1531716"/>
            <a:ext cx="5089997" cy="364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449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9144000" cy="8683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 THUẬT ÉP TIM NGOÀI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LỒNG NGỰC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3E917F-B2DD-312A-3118-14A6ACA5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020764"/>
            <a:ext cx="6539363" cy="527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02977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219200" y="152401"/>
            <a:ext cx="10591800" cy="8683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 THUẬT ÉP TIM NGOÀI LỒNG NGỰC</a:t>
            </a:r>
            <a:endParaRPr lang="vi-VN" sz="3600" b="1" i="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C5B54-BD19-9DF9-E6F4-95177FC66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219200"/>
            <a:ext cx="7924800" cy="5000171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495D9A-CCF4-B7F4-65EF-356D1E5A7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94"/>
          <a:stretch/>
        </p:blipFill>
        <p:spPr>
          <a:xfrm>
            <a:off x="1828800" y="1143001"/>
            <a:ext cx="8058150" cy="4800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DB668B-FDEC-21DD-E727-F7486E685E52}"/>
              </a:ext>
            </a:extLst>
          </p:cNvPr>
          <p:cNvSpPr txBox="1">
            <a:spLocks/>
          </p:cNvSpPr>
          <p:nvPr/>
        </p:nvSpPr>
        <p:spPr>
          <a:xfrm>
            <a:off x="1219200" y="152401"/>
            <a:ext cx="105918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 THUẬT ÉP TIM NGOÀI LỒNG NGỰC</a:t>
            </a:r>
            <a:endParaRPr lang="vi-VN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6670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3AAF7-8B36-DC68-B7A4-E24A9F5B4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43000"/>
            <a:ext cx="8229599" cy="50279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CCAD15-F446-F6C2-79AE-BCF1D5CFE8FD}"/>
              </a:ext>
            </a:extLst>
          </p:cNvPr>
          <p:cNvSpPr txBox="1">
            <a:spLocks/>
          </p:cNvSpPr>
          <p:nvPr/>
        </p:nvSpPr>
        <p:spPr>
          <a:xfrm>
            <a:off x="1219200" y="152401"/>
            <a:ext cx="105918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 THUẬT ÉP TIM NGOÀI LỒNG NGỰC</a:t>
            </a:r>
            <a:endParaRPr lang="vi-VN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1716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6F021F-183E-B963-1147-B3123D0D7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95400"/>
            <a:ext cx="8686800" cy="49856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F1E549-465D-0DC3-1A72-46FDC2FA3CED}"/>
              </a:ext>
            </a:extLst>
          </p:cNvPr>
          <p:cNvSpPr txBox="1">
            <a:spLocks/>
          </p:cNvSpPr>
          <p:nvPr/>
        </p:nvSpPr>
        <p:spPr>
          <a:xfrm>
            <a:off x="1219200" y="152401"/>
            <a:ext cx="105918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 THUẬT ÉP TIM NGOÀI LỒNG NGỰC</a:t>
            </a:r>
            <a:endParaRPr lang="vi-VN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48216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2928" y="1028902"/>
            <a:ext cx="2325844" cy="236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3924" y="1214737"/>
            <a:ext cx="5715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4096785"/>
            <a:ext cx="3200399" cy="223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7086600" y="2209800"/>
            <a:ext cx="762000" cy="55141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Down Arrow 7"/>
          <p:cNvSpPr/>
          <p:nvPr/>
        </p:nvSpPr>
        <p:spPr>
          <a:xfrm>
            <a:off x="9075850" y="3493919"/>
            <a:ext cx="457200" cy="515385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Rounded Rectangle 14"/>
          <p:cNvSpPr/>
          <p:nvPr/>
        </p:nvSpPr>
        <p:spPr>
          <a:xfrm>
            <a:off x="1025324" y="3547763"/>
            <a:ext cx="6172200" cy="16002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Đảm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suốt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C27776-3CA9-0D50-7DBE-F55F0A78D0B2}"/>
              </a:ext>
            </a:extLst>
          </p:cNvPr>
          <p:cNvSpPr txBox="1">
            <a:spLocks/>
          </p:cNvSpPr>
          <p:nvPr/>
        </p:nvSpPr>
        <p:spPr>
          <a:xfrm>
            <a:off x="1219200" y="152401"/>
            <a:ext cx="105918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 THUẬT THỔI NGẠT</a:t>
            </a:r>
            <a:endParaRPr lang="vi-VN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981200" y="4343401"/>
            <a:ext cx="8229600" cy="1782763"/>
          </a:xfrm>
        </p:spPr>
        <p:txBody>
          <a:bodyPr/>
          <a:lstStyle/>
          <a:p>
            <a:pPr algn="just">
              <a:buFont typeface="Arial" pitchFamily="34" charset="0"/>
              <a:buNone/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   Ðối với trẻ nhỏ: miệng của cấp cứu viên có thể trùm kín cả miệng và mũi của trẻ nhưng thổi với nhịp nhanh hơn và nhẹ hơn.</a:t>
            </a:r>
            <a:endParaRPr lang="vi-VN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3" name="Picture 2" descr="http://media.bacsinoitru.vn/2013/08/19/Hinh4.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958850"/>
            <a:ext cx="352425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mobile.vtc.vn/uploads/mecon/wp-content/uploads/2013/07/cap-cu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990601"/>
            <a:ext cx="3697288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81200" y="333378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0" dirty="0">
                <a:solidFill>
                  <a:srgbClr val="C00000"/>
                </a:solidFill>
              </a:rPr>
              <a:t>HỒI SINH TIM PHỔI </a:t>
            </a:r>
            <a:br>
              <a:rPr lang="en-US" b="1" i="0" dirty="0">
                <a:solidFill>
                  <a:srgbClr val="C00000"/>
                </a:solidFill>
              </a:rPr>
            </a:br>
            <a:endParaRPr lang="vi-VN" b="1" i="0" dirty="0">
              <a:solidFill>
                <a:srgbClr val="C00000"/>
              </a:solidFill>
            </a:endParaRPr>
          </a:p>
        </p:txBody>
      </p:sp>
      <p:pic>
        <p:nvPicPr>
          <p:cNvPr id="21507" name="Picture 6" descr="http://www.timbacsy.com/healthcare/wp-content/uploads/capcuu_5.jpg"/>
          <p:cNvPicPr>
            <a:picLocks noChangeAspect="1" noChangeArrowheads="1"/>
          </p:cNvPicPr>
          <p:nvPr/>
        </p:nvPicPr>
        <p:blipFill rotWithShape="1">
          <a:blip r:embed="rId2"/>
          <a:srcRect l="49494" b="3707"/>
          <a:stretch/>
        </p:blipFill>
        <p:spPr bwMode="auto">
          <a:xfrm>
            <a:off x="1134862" y="2395439"/>
            <a:ext cx="2574524" cy="242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1600200" y="1226236"/>
            <a:ext cx="35814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PHƯƠNG PHÁP 1 NGƯỜI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9218" y="2333326"/>
            <a:ext cx="33813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7638327" y="1246131"/>
            <a:ext cx="35814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PHƯƠNG PHÁP 2 NGƯỜI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8392" y="4965939"/>
            <a:ext cx="3810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0" y="4953000"/>
            <a:ext cx="3810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38348" y="5753418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400" dirty="0">
                <a:solidFill>
                  <a:srgbClr val="1F5281"/>
                </a:solidFill>
              </a:rPr>
              <a:t>https://www.youtube.com/watch?v=cosVBV96E2g&amp;t=15s</a:t>
            </a:r>
          </a:p>
        </p:txBody>
      </p:sp>
      <p:pic>
        <p:nvPicPr>
          <p:cNvPr id="4" name="Picture 6" descr="http://www.timbacsy.com/healthcare/wp-content/uploads/capcuu_5.jpg">
            <a:extLst>
              <a:ext uri="{FF2B5EF4-FFF2-40B4-BE49-F238E27FC236}">
                <a16:creationId xmlns:a16="http://schemas.microsoft.com/office/drawing/2014/main" id="{969E0116-AEB5-8779-F615-A0F779C3C7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r="50000" b="-3199"/>
          <a:stretch/>
        </p:blipFill>
        <p:spPr bwMode="auto">
          <a:xfrm>
            <a:off x="3539299" y="3163200"/>
            <a:ext cx="2016436" cy="206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/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949325"/>
            <a:ext cx="11018438" cy="1158875"/>
          </a:xfrm>
        </p:spPr>
        <p:txBody>
          <a:bodyPr>
            <a:noAutofit/>
          </a:bodyPr>
          <a:lstStyle/>
          <a:p>
            <a:pPr algn="r"/>
            <a:r>
              <a:rPr lang="en-US" sz="5200">
                <a:latin typeface="UTM Swiss Condensed" panose="02000500000000000000" pitchFamily="2" charset="0"/>
              </a:rPr>
              <a:t>CẤP CỨU NGỪNG HÔ HẤP TUẦN HOÀN</a:t>
            </a:r>
            <a:endParaRPr lang="vi-VN" sz="5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AE6951-5D88-4222-9750-E0C7BF74D3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633" y="2300223"/>
            <a:ext cx="11654367" cy="402590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altLang="en-US" sz="2667" b="1" u="sng">
                <a:solidFill>
                  <a:schemeClr val="accent2">
                    <a:lumMod val="75000"/>
                  </a:schemeClr>
                </a:solidFill>
                <a:latin typeface="UTM Swiss Condensed" panose="02000500000000000000" pitchFamily="2" charset="0"/>
              </a:rPr>
              <a:t>Mục tiêu: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altLang="en-US" sz="2400" b="1">
                <a:solidFill>
                  <a:srgbClr val="3F3F3F"/>
                </a:solidFill>
                <a:latin typeface="Arial"/>
                <a:cs typeface="Arial"/>
              </a:rPr>
              <a:t>1. Kiến thức</a:t>
            </a:r>
            <a:endParaRPr lang="en-US" altLang="en-US" sz="2400">
              <a:solidFill>
                <a:srgbClr val="3F3F3F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2400">
                <a:solidFill>
                  <a:srgbClr val="3F3F3F"/>
                </a:solidFill>
                <a:latin typeface="Arial"/>
                <a:cs typeface="Arial"/>
              </a:rPr>
              <a:t>	- </a:t>
            </a:r>
            <a:r>
              <a:rPr lang="vi-VN" sz="2400">
                <a:solidFill>
                  <a:srgbClr val="3F3F3F"/>
                </a:solidFill>
                <a:latin typeface="Arial"/>
                <a:cs typeface="Arial"/>
              </a:rPr>
              <a:t>Nêu được mục đích của cấp cứu ngừng tuần hoàn hô hấp</a:t>
            </a:r>
            <a:endParaRPr lang="en-US" sz="2400">
              <a:solidFill>
                <a:srgbClr val="3F3F3F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altLang="en-US" sz="2400" b="1">
                <a:solidFill>
                  <a:srgbClr val="3F3F3F"/>
                </a:solidFill>
                <a:latin typeface="Arial"/>
                <a:cs typeface="Arial"/>
              </a:rPr>
              <a:t>2. Kỹ năng: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altLang="en-US" sz="2400" b="1">
                <a:solidFill>
                  <a:srgbClr val="3F3F3F"/>
                </a:solidFill>
                <a:latin typeface="Arial"/>
                <a:cs typeface="Arial"/>
              </a:rPr>
              <a:t> 	</a:t>
            </a:r>
            <a:r>
              <a:rPr lang="en-US" altLang="en-US" sz="2400">
                <a:solidFill>
                  <a:srgbClr val="3F3F3F"/>
                </a:solidFill>
                <a:latin typeface="Arial"/>
                <a:cs typeface="Arial"/>
              </a:rPr>
              <a:t>-</a:t>
            </a:r>
            <a:r>
              <a:rPr lang="en-US" altLang="en-US" sz="2400" b="1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lang="vi-VN" sz="2400">
                <a:solidFill>
                  <a:srgbClr val="3F3F3F"/>
                </a:solidFill>
                <a:latin typeface="Arial"/>
                <a:cs typeface="Arial"/>
              </a:rPr>
              <a:t>Nhận biết được người bị ngừng tuần hoàn - hô hấp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2400">
                <a:solidFill>
                  <a:srgbClr val="3F3F3F"/>
                </a:solidFill>
                <a:latin typeface="Arial"/>
                <a:cs typeface="Arial"/>
              </a:rPr>
              <a:t>	- </a:t>
            </a:r>
            <a:r>
              <a:rPr lang="vi-VN" sz="2400">
                <a:solidFill>
                  <a:srgbClr val="3F3F3F"/>
                </a:solidFill>
                <a:latin typeface="Arial"/>
                <a:cs typeface="Arial"/>
              </a:rPr>
              <a:t>Cấp cứu được người bị ngừng tuần hoàn - hô hấp đúng kỹ thuật phương pháp 1 người, phương pháp 2 người </a:t>
            </a:r>
            <a:r>
              <a:rPr lang="vi-VN" sz="2400" b="1">
                <a:solidFill>
                  <a:srgbClr val="3F3F3F"/>
                </a:solidFill>
                <a:latin typeface="Arial"/>
                <a:cs typeface="Arial"/>
              </a:rPr>
              <a:t/>
            </a:r>
            <a:br>
              <a:rPr lang="vi-VN" sz="2400" b="1">
                <a:solidFill>
                  <a:srgbClr val="3F3F3F"/>
                </a:solidFill>
                <a:latin typeface="Arial"/>
                <a:cs typeface="Arial"/>
              </a:rPr>
            </a:br>
            <a:r>
              <a:rPr lang="en-US" altLang="en-US" sz="2400" b="1">
                <a:solidFill>
                  <a:srgbClr val="3F3F3F"/>
                </a:solidFill>
                <a:latin typeface="Arial"/>
                <a:cs typeface="Arial"/>
              </a:rPr>
              <a:t>3.Thái độ: 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altLang="en-US" sz="2400" b="1">
                <a:solidFill>
                  <a:srgbClr val="3F3F3F"/>
                </a:solidFill>
                <a:latin typeface="Arial"/>
                <a:cs typeface="Arial"/>
              </a:rPr>
              <a:t>	</a:t>
            </a:r>
            <a:r>
              <a:rPr lang="en-US" altLang="en-US" sz="2400">
                <a:solidFill>
                  <a:srgbClr val="3F3F3F"/>
                </a:solidFill>
                <a:latin typeface="Arial"/>
                <a:cs typeface="Arial"/>
              </a:rPr>
              <a:t>- </a:t>
            </a:r>
            <a:r>
              <a:rPr lang="vi-VN" altLang="en-US" sz="2400">
                <a:solidFill>
                  <a:srgbClr val="3F3F3F"/>
                </a:solidFill>
                <a:latin typeface="Arial"/>
                <a:cs typeface="Arial"/>
              </a:rPr>
              <a:t>Thể hiện sự khẩn cấp nhưng tự tin và kiên trì khi cấp cứu người bị ngừng tuần hoàn - hô hấp 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altLang="en-US" sz="2400">
              <a:solidFill>
                <a:schemeClr val="accent2">
                  <a:lumMod val="75000"/>
                </a:schemeClr>
              </a:solidFill>
              <a:latin typeface="UTM Swiss Condensed" panose="020005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altLang="en-US" sz="2400" b="1" u="sng">
              <a:solidFill>
                <a:srgbClr val="FF0000"/>
              </a:solidFill>
              <a:latin typeface="UTM Swiss Condensed" panose="020005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altLang="en-US" sz="2667" b="1" u="sng" dirty="0">
              <a:solidFill>
                <a:srgbClr val="FF000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7E35B3-5856-4FA3-88F6-F8644C5A2E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6B4B76-A4FC-4D45-9C44-99A967BD8387}"/>
              </a:ext>
            </a:extLst>
          </p:cNvPr>
          <p:cNvSpPr txBox="1">
            <a:spLocks/>
          </p:cNvSpPr>
          <p:nvPr/>
        </p:nvSpPr>
        <p:spPr>
          <a:xfrm>
            <a:off x="203200" y="3225800"/>
            <a:ext cx="11785600" cy="2987509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ea typeface="+mn-ea"/>
                <a:cs typeface="Arial" pitchFamily="34" charset="0"/>
              </a:defRPr>
            </a:lvl1pPr>
            <a:lvl2pPr marL="4572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i="0" u="none" kern="1200">
                <a:solidFill>
                  <a:schemeClr val="tx1">
                    <a:tint val="75000"/>
                  </a:schemeClr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2pPr>
            <a:lvl3pPr marL="9144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3pPr>
            <a:lvl4pPr marL="13716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4pPr>
            <a:lvl5pPr marL="18288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667" dirty="0">
              <a:latin typeface="UTM Swiss Condensed" panose="02000500000000000000" pitchFamily="2" charset="0"/>
            </a:endParaRPr>
          </a:p>
        </p:txBody>
      </p:sp>
      <p:sp>
        <p:nvSpPr>
          <p:cNvPr id="5" name="AutoShape 2" descr="Dr Srikanth K P +91-8284959288 | welcome">
            <a:extLst>
              <a:ext uri="{FF2B5EF4-FFF2-40B4-BE49-F238E27FC236}">
                <a16:creationId xmlns:a16="http://schemas.microsoft.com/office/drawing/2014/main" id="{19BD8AF3-2F4C-CF6C-F023-FAF5A2CA40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r Srikanth K P +91-8284959288 | welcome">
            <a:extLst>
              <a:ext uri="{FF2B5EF4-FFF2-40B4-BE49-F238E27FC236}">
                <a16:creationId xmlns:a16="http://schemas.microsoft.com/office/drawing/2014/main" id="{6A6ABE7B-71BA-0A82-6411-2A95DF9D65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4384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4078F-A071-85DB-8554-87DC7250C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/>
              <a:t>Thực hiện CPR trong 2 phút (10 vòng) sau đó đánh giá lại: </a:t>
            </a:r>
            <a:endParaRPr lang="en-US"/>
          </a:p>
          <a:p>
            <a:r>
              <a:rPr lang="vi-VN"/>
              <a:t>Quan sát di động lồng ngực và bắt mạch trung tâm: Nếu mạch trung tâm rõ, đều: là tim đập lại → ngưng ấn tim, tiếp tục </a:t>
            </a:r>
            <a:r>
              <a:rPr lang="en-US"/>
              <a:t>hô hấp nhân tạo</a:t>
            </a:r>
          </a:p>
          <a:p>
            <a:r>
              <a:rPr lang="vi-VN"/>
              <a:t>Nếu có di động lồng ngực: là BN tự thở được → </a:t>
            </a:r>
            <a:r>
              <a:rPr lang="en-US"/>
              <a:t>ngưng hô hấp</a:t>
            </a:r>
            <a:r>
              <a:rPr lang="vi-VN"/>
              <a:t>. Giúp bệnh nhân nằm lại tư thế hồi phục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CA8A-DF8F-D278-6D40-5E3F8A1F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191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3200">
                <a:solidFill>
                  <a:srgbClr val="C00000"/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5. Video cấp cứu ngừng tim ngừng thở</a:t>
            </a:r>
            <a:b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/>
              <a:t/>
            </a:r>
            <a:br>
              <a:rPr lang="en-US" sz="3200"/>
            </a:br>
            <a:r>
              <a:rPr lang="en-US" sz="32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en-US" sz="32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3200"/>
          </a:p>
        </p:txBody>
      </p:sp>
      <p:pic>
        <p:nvPicPr>
          <p:cNvPr id="4" name="[Kỹ thuật Điều dưỡng cơ bản] --Cấp cứu ngừng tuần hoàn hô hâp ở trẻ sơ sinh">
            <a:hlinkClick r:id="" action="ppaction://media"/>
            <a:extLst>
              <a:ext uri="{FF2B5EF4-FFF2-40B4-BE49-F238E27FC236}">
                <a16:creationId xmlns:a16="http://schemas.microsoft.com/office/drawing/2014/main" id="{4E22727E-BF0B-9190-A37C-EE3A4223E1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9906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2629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Đánh giá hiệu quả cấp cứu ngừng tim ngừng thở</a:t>
            </a:r>
            <a:endParaRPr lang="vi-VN" i="0" dirty="0">
              <a:solidFill>
                <a:srgbClr val="C00000"/>
              </a:solidFill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10972800" cy="452596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="1">
              <a:solidFill>
                <a:srgbClr val="002060"/>
              </a:solidFill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>
                <a:solidFill>
                  <a:srgbClr val="002060"/>
                </a:solidFill>
              </a:rPr>
              <a:t>+ Lồng ngực nở ra mỗi khi thổi hơi vào phổi.</a:t>
            </a:r>
          </a:p>
          <a:p>
            <a:pPr eaLnBrk="1" hangingPunct="1">
              <a:buFont typeface="Arial" pitchFamily="34" charset="0"/>
              <a:buNone/>
            </a:pPr>
            <a:r>
              <a:rPr lang="en-US">
                <a:solidFill>
                  <a:srgbClr val="002060"/>
                </a:solidFill>
              </a:rPr>
              <a:t>+ Sờ thấy mạch bẹn hoặc cảnh mỗi khi ép tim.</a:t>
            </a:r>
          </a:p>
          <a:p>
            <a:pPr eaLnBrk="1" hangingPunct="1">
              <a:buFont typeface="Arial" pitchFamily="34" charset="0"/>
              <a:buNone/>
            </a:pPr>
            <a:r>
              <a:rPr lang="fr-FR">
                <a:solidFill>
                  <a:srgbClr val="002060"/>
                </a:solidFill>
              </a:rPr>
              <a:t>+ Màu da bớt tím tái.</a:t>
            </a:r>
            <a:endParaRPr lang="en-US">
              <a:solidFill>
                <a:srgbClr val="002060"/>
              </a:solidFill>
            </a:endParaRPr>
          </a:p>
          <a:p>
            <a:pPr eaLnBrk="1" hangingPunct="1">
              <a:buFont typeface="Arial" pitchFamily="34" charset="0"/>
              <a:buNone/>
            </a:pPr>
            <a:r>
              <a:rPr lang="fr-FR">
                <a:solidFill>
                  <a:srgbClr val="002060"/>
                </a:solidFill>
              </a:rPr>
              <a:t>+ Các dấu hiệu tự thở.</a:t>
            </a:r>
            <a:endParaRPr lang="en-US">
              <a:solidFill>
                <a:srgbClr val="002060"/>
              </a:solidFill>
            </a:endParaRPr>
          </a:p>
          <a:p>
            <a:pPr eaLnBrk="1" hangingPunct="1">
              <a:buFont typeface="Arial" pitchFamily="34" charset="0"/>
              <a:buNone/>
            </a:pPr>
            <a:r>
              <a:rPr lang="fr-FR">
                <a:solidFill>
                  <a:srgbClr val="002060"/>
                </a:solidFill>
              </a:rPr>
              <a:t>+ Tim của nạn nhân đập lại.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BCFC0-6B5D-5CDB-26FF-D9B8AB178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84E4E4E5-8D6E-A7E3-E46B-802DEB7FD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14300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khi thổi không thấy lồng ngực nạn nhân nở ra phải kiểm tra ngay những vấn đề sau</a:t>
            </a:r>
          </a:p>
          <a:p>
            <a:pPr>
              <a:buFont typeface="Arial" pitchFamily="34" charset="0"/>
              <a:buNone/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Đầu nạn nhân có bị gập không (đường thở đã thẳng chưa?)</a:t>
            </a:r>
          </a:p>
          <a:p>
            <a:pPr>
              <a:buFont typeface="Arial" pitchFamily="34" charset="0"/>
              <a:buNone/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Khi thổi có quên không bịt mũi không</a:t>
            </a:r>
          </a:p>
          <a:p>
            <a:pPr>
              <a:buFont typeface="Arial" pitchFamily="34" charset="0"/>
              <a:buNone/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Miệng mình đã kín miệng nạn nhân chưa?</a:t>
            </a:r>
          </a:p>
          <a:p>
            <a:pPr>
              <a:buFont typeface="Arial" pitchFamily="34" charset="0"/>
              <a:buNone/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Hơi thở thổi vào đã đủ mạnh chưa?</a:t>
            </a:r>
          </a:p>
          <a:p>
            <a:pPr>
              <a:buFont typeface="Arial" pitchFamily="34" charset="0"/>
              <a:buNone/>
            </a:pP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Còn dị vật đường thở không?</a:t>
            </a:r>
            <a:endParaRPr lang="en-SG" sz="3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668000" cy="1066800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 Thực hành trên mô hình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2CB8F-2530-0504-BE0D-28FBE3598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034143"/>
            <a:ext cx="5029200" cy="965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5F074-AD67-45FC-4D6D-0117D0B72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299" y="2209800"/>
            <a:ext cx="5201557" cy="39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668000" cy="1066800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LƯỢNG GIÁ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03B8F-3CE5-49DE-7BEF-1B030AA04CB1}"/>
              </a:ext>
            </a:extLst>
          </p:cNvPr>
          <p:cNvSpPr txBox="1"/>
          <p:nvPr/>
        </p:nvSpPr>
        <p:spPr>
          <a:xfrm>
            <a:off x="914400" y="1600200"/>
            <a:ext cx="9982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u="sng" dirty="0">
                <a:solidFill>
                  <a:srgbClr val="00467A"/>
                </a:solidFill>
              </a:rPr>
              <a:t>Câu </a:t>
            </a:r>
            <a:r>
              <a:rPr lang="en-US" sz="3200" u="sng" dirty="0">
                <a:solidFill>
                  <a:srgbClr val="00467A"/>
                </a:solidFill>
              </a:rPr>
              <a:t>1</a:t>
            </a:r>
            <a:r>
              <a:rPr lang="vi-VN" sz="3200" dirty="0">
                <a:solidFill>
                  <a:srgbClr val="00467A"/>
                </a:solidFill>
              </a:rPr>
              <a:t>. Bước đầu tiên của đánh giá tri giác bệnh nhân ngưng tuần hoàn hô hấp là gì?</a:t>
            </a:r>
            <a:br>
              <a:rPr lang="vi-VN" sz="3200" dirty="0">
                <a:solidFill>
                  <a:srgbClr val="00467A"/>
                </a:solidFill>
              </a:rPr>
            </a:br>
            <a:r>
              <a:rPr lang="vi-VN" sz="3200" dirty="0">
                <a:solidFill>
                  <a:srgbClr val="00467A"/>
                </a:solidFill>
              </a:rPr>
              <a:t>A. Quan sát bệnh nhân</a:t>
            </a:r>
            <a:br>
              <a:rPr lang="vi-VN" sz="3200" dirty="0">
                <a:solidFill>
                  <a:srgbClr val="00467A"/>
                </a:solidFill>
              </a:rPr>
            </a:br>
            <a:r>
              <a:rPr lang="vi-VN" sz="3200" dirty="0">
                <a:solidFill>
                  <a:srgbClr val="00467A"/>
                </a:solidFill>
              </a:rPr>
              <a:t>B. Lay gọi</a:t>
            </a:r>
            <a:br>
              <a:rPr lang="vi-VN" sz="3200" dirty="0">
                <a:solidFill>
                  <a:srgbClr val="00467A"/>
                </a:solidFill>
              </a:rPr>
            </a:br>
            <a:r>
              <a:rPr lang="vi-VN" sz="3200" dirty="0">
                <a:solidFill>
                  <a:srgbClr val="00467A"/>
                </a:solidFill>
              </a:rPr>
              <a:t>C. Kích thích đau</a:t>
            </a:r>
            <a:br>
              <a:rPr lang="vi-VN" sz="3200" dirty="0">
                <a:solidFill>
                  <a:srgbClr val="00467A"/>
                </a:solidFill>
              </a:rPr>
            </a:br>
            <a:r>
              <a:rPr lang="vi-VN" sz="3200" dirty="0">
                <a:solidFill>
                  <a:srgbClr val="00467A"/>
                </a:solidFill>
              </a:rPr>
              <a:t>D. Cả B và C đều đúng</a:t>
            </a:r>
            <a:br>
              <a:rPr lang="vi-VN" sz="3200" dirty="0">
                <a:solidFill>
                  <a:srgbClr val="00467A"/>
                </a:solidFill>
              </a:rPr>
            </a:br>
            <a:endParaRPr lang="en-US" sz="3200" dirty="0">
              <a:solidFill>
                <a:srgbClr val="0046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668000" cy="1066800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LƯỢNG GIÁ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03B8F-3CE5-49DE-7BEF-1B030AA04CB1}"/>
              </a:ext>
            </a:extLst>
          </p:cNvPr>
          <p:cNvSpPr txBox="1"/>
          <p:nvPr/>
        </p:nvSpPr>
        <p:spPr>
          <a:xfrm>
            <a:off x="914400" y="1600200"/>
            <a:ext cx="9982200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200" u="sng" dirty="0">
                <a:solidFill>
                  <a:srgbClr val="00467A"/>
                </a:solidFill>
              </a:rPr>
              <a:t>Câu </a:t>
            </a:r>
            <a:r>
              <a:rPr lang="en-US" sz="3200" u="sng" dirty="0">
                <a:solidFill>
                  <a:srgbClr val="00467A"/>
                </a:solidFill>
              </a:rPr>
              <a:t>2</a:t>
            </a:r>
            <a:r>
              <a:rPr lang="vi-VN" sz="3200" dirty="0">
                <a:solidFill>
                  <a:srgbClr val="00467A"/>
                </a:solidFill>
              </a:rPr>
              <a:t>. Kỹ thuật ép tim ngoài lồng ngực. (Khoanh tròn vào chữ cái câu trả lời đúng nhất) </a:t>
            </a:r>
            <a:endParaRPr lang="en-US" sz="3200" dirty="0">
              <a:solidFill>
                <a:srgbClr val="00467A"/>
              </a:solidFill>
            </a:endParaRPr>
          </a:p>
          <a:p>
            <a:pPr>
              <a:spcBef>
                <a:spcPct val="20000"/>
              </a:spcBef>
            </a:pPr>
            <a:r>
              <a:rPr lang="vi-VN" sz="3200" dirty="0">
                <a:solidFill>
                  <a:srgbClr val="00467A"/>
                </a:solidFill>
              </a:rPr>
              <a:t>A. Kỹ thuật ép tim như nhau với mọi lứa tuổi.</a:t>
            </a:r>
            <a:endParaRPr lang="en-US" sz="3200" dirty="0">
              <a:solidFill>
                <a:srgbClr val="00467A"/>
              </a:solidFill>
            </a:endParaRPr>
          </a:p>
          <a:p>
            <a:pPr>
              <a:spcBef>
                <a:spcPct val="20000"/>
              </a:spcBef>
            </a:pPr>
            <a:r>
              <a:rPr lang="vi-VN" sz="3200" dirty="0" smtClean="0">
                <a:solidFill>
                  <a:srgbClr val="00467A"/>
                </a:solidFill>
              </a:rPr>
              <a:t>B</a:t>
            </a:r>
            <a:r>
              <a:rPr lang="vi-VN" sz="3200" dirty="0">
                <a:solidFill>
                  <a:srgbClr val="00467A"/>
                </a:solidFill>
              </a:rPr>
              <a:t>. Độ sâu ít nhất 1/3 bề dầy lồng ngực với tỉ lệ ép tim 100 chu kỳ/phút cho mọi lứa tuổi.</a:t>
            </a:r>
            <a:endParaRPr lang="en-US" sz="3200" dirty="0">
              <a:solidFill>
                <a:srgbClr val="00467A"/>
              </a:solidFill>
            </a:endParaRPr>
          </a:p>
          <a:p>
            <a:pPr>
              <a:spcBef>
                <a:spcPct val="20000"/>
              </a:spcBef>
            </a:pPr>
            <a:r>
              <a:rPr lang="vi-VN" sz="3200" dirty="0" smtClean="0">
                <a:solidFill>
                  <a:srgbClr val="00467A"/>
                </a:solidFill>
              </a:rPr>
              <a:t>C</a:t>
            </a:r>
            <a:r>
              <a:rPr lang="vi-VN" sz="3200" dirty="0">
                <a:solidFill>
                  <a:srgbClr val="00467A"/>
                </a:solidFill>
              </a:rPr>
              <a:t>. Nên kiểm tra lại vị trí ép tim sau mỗi lần thông khí.</a:t>
            </a:r>
            <a:endParaRPr lang="en-US" sz="3200" dirty="0">
              <a:solidFill>
                <a:srgbClr val="0046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668000" cy="1066800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LƯỢNG GIÁ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03B8F-3CE5-49DE-7BEF-1B030AA04CB1}"/>
              </a:ext>
            </a:extLst>
          </p:cNvPr>
          <p:cNvSpPr txBox="1"/>
          <p:nvPr/>
        </p:nvSpPr>
        <p:spPr>
          <a:xfrm>
            <a:off x="914400" y="1600200"/>
            <a:ext cx="9982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u="sng" dirty="0">
                <a:solidFill>
                  <a:srgbClr val="00467A"/>
                </a:solidFill>
              </a:rPr>
              <a:t>Câu </a:t>
            </a:r>
            <a:r>
              <a:rPr lang="en-US" sz="3200" u="sng" dirty="0">
                <a:solidFill>
                  <a:srgbClr val="00467A"/>
                </a:solidFill>
              </a:rPr>
              <a:t>3</a:t>
            </a:r>
            <a:r>
              <a:rPr lang="vi-VN" sz="3200" dirty="0">
                <a:solidFill>
                  <a:srgbClr val="00467A"/>
                </a:solidFill>
              </a:rPr>
              <a:t>.</a:t>
            </a:r>
            <a:r>
              <a:rPr lang="en-US" sz="3200" dirty="0">
                <a:solidFill>
                  <a:srgbClr val="00467A"/>
                </a:solidFill>
              </a:rPr>
              <a:t> Tần số ép tim là bao nhiêu:</a:t>
            </a:r>
            <a:br>
              <a:rPr lang="en-US" sz="3200" dirty="0">
                <a:solidFill>
                  <a:srgbClr val="00467A"/>
                </a:solidFill>
              </a:rPr>
            </a:br>
            <a:r>
              <a:rPr lang="en-US" sz="3200" dirty="0">
                <a:solidFill>
                  <a:srgbClr val="00467A"/>
                </a:solidFill>
              </a:rPr>
              <a:t>A. 80-90 lần/phút</a:t>
            </a:r>
            <a:br>
              <a:rPr lang="en-US" sz="3200" dirty="0">
                <a:solidFill>
                  <a:srgbClr val="00467A"/>
                </a:solidFill>
              </a:rPr>
            </a:br>
            <a:r>
              <a:rPr lang="en-US" sz="3200" dirty="0">
                <a:solidFill>
                  <a:srgbClr val="00467A"/>
                </a:solidFill>
              </a:rPr>
              <a:t>B. 100-120 lần/phút</a:t>
            </a:r>
            <a:br>
              <a:rPr lang="en-US" sz="3200" dirty="0">
                <a:solidFill>
                  <a:srgbClr val="00467A"/>
                </a:solidFill>
              </a:rPr>
            </a:br>
            <a:r>
              <a:rPr lang="en-US" sz="3200" dirty="0">
                <a:solidFill>
                  <a:srgbClr val="00467A"/>
                </a:solidFill>
              </a:rPr>
              <a:t>C. 140-160 lần/phút</a:t>
            </a:r>
            <a:br>
              <a:rPr lang="en-US" sz="3200" dirty="0">
                <a:solidFill>
                  <a:srgbClr val="00467A"/>
                </a:solidFill>
              </a:rPr>
            </a:br>
            <a:r>
              <a:rPr lang="en-US" sz="3200" dirty="0">
                <a:solidFill>
                  <a:srgbClr val="00467A"/>
                </a:solidFill>
              </a:rPr>
              <a:t>D. 170-190 lần/phút</a:t>
            </a:r>
            <a:r>
              <a:rPr lang="vi-VN" sz="3200" dirty="0">
                <a:solidFill>
                  <a:srgbClr val="00467A"/>
                </a:solidFill>
              </a:rPr>
              <a:t/>
            </a:r>
            <a:br>
              <a:rPr lang="vi-VN" sz="3200" dirty="0">
                <a:solidFill>
                  <a:srgbClr val="00467A"/>
                </a:solidFill>
              </a:rPr>
            </a:br>
            <a:endParaRPr lang="en-US" sz="3200" dirty="0">
              <a:solidFill>
                <a:srgbClr val="0046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668000" cy="1066800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LƯỢNG GIÁ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03B8F-3CE5-49DE-7BEF-1B030AA04CB1}"/>
              </a:ext>
            </a:extLst>
          </p:cNvPr>
          <p:cNvSpPr txBox="1"/>
          <p:nvPr/>
        </p:nvSpPr>
        <p:spPr>
          <a:xfrm>
            <a:off x="914400" y="1600200"/>
            <a:ext cx="99822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u="sng" dirty="0">
                <a:solidFill>
                  <a:srgbClr val="00467A"/>
                </a:solidFill>
              </a:rPr>
              <a:t>Câu </a:t>
            </a:r>
            <a:r>
              <a:rPr lang="en-US" sz="3200" u="sng" dirty="0">
                <a:solidFill>
                  <a:srgbClr val="00467A"/>
                </a:solidFill>
              </a:rPr>
              <a:t>4</a:t>
            </a:r>
            <a:r>
              <a:rPr lang="vi-VN" sz="3200" dirty="0">
                <a:solidFill>
                  <a:srgbClr val="00467A"/>
                </a:solidFill>
              </a:rPr>
              <a:t>. Hô hấp miệng - miệng được chỉ định đầu tiên trong trường hợp nào?</a:t>
            </a:r>
            <a:br>
              <a:rPr lang="vi-VN" sz="3200" dirty="0">
                <a:solidFill>
                  <a:srgbClr val="00467A"/>
                </a:solidFill>
              </a:rPr>
            </a:br>
            <a:r>
              <a:rPr lang="vi-VN" sz="3200" dirty="0">
                <a:solidFill>
                  <a:srgbClr val="00467A"/>
                </a:solidFill>
              </a:rPr>
              <a:t>A. Vẫn thở được nhưng ngưng tim</a:t>
            </a:r>
            <a:br>
              <a:rPr lang="vi-VN" sz="3200" dirty="0">
                <a:solidFill>
                  <a:srgbClr val="00467A"/>
                </a:solidFill>
              </a:rPr>
            </a:br>
            <a:r>
              <a:rPr lang="vi-VN" sz="3200" dirty="0">
                <a:solidFill>
                  <a:srgbClr val="00467A"/>
                </a:solidFill>
              </a:rPr>
              <a:t>B. Tim còn đập nhưng ngưng thở</a:t>
            </a:r>
            <a:br>
              <a:rPr lang="vi-VN" sz="3200" dirty="0">
                <a:solidFill>
                  <a:srgbClr val="00467A"/>
                </a:solidFill>
              </a:rPr>
            </a:br>
            <a:r>
              <a:rPr lang="vi-VN" sz="3200" dirty="0">
                <a:solidFill>
                  <a:srgbClr val="00467A"/>
                </a:solidFill>
              </a:rPr>
              <a:t>C. Cả A và B đều đúng</a:t>
            </a:r>
            <a:br>
              <a:rPr lang="vi-VN" sz="3200" dirty="0">
                <a:solidFill>
                  <a:srgbClr val="00467A"/>
                </a:solidFill>
              </a:rPr>
            </a:br>
            <a:r>
              <a:rPr lang="vi-VN" sz="3200" dirty="0">
                <a:solidFill>
                  <a:srgbClr val="00467A"/>
                </a:solidFill>
              </a:rPr>
              <a:t>D. Cả A và B đều sai</a:t>
            </a:r>
          </a:p>
          <a:p>
            <a:r>
              <a:rPr lang="vi-VN" sz="3200" dirty="0">
                <a:solidFill>
                  <a:srgbClr val="00467A"/>
                </a:solidFill>
              </a:rPr>
              <a:t/>
            </a:r>
            <a:br>
              <a:rPr lang="vi-VN" sz="3200" dirty="0">
                <a:solidFill>
                  <a:srgbClr val="00467A"/>
                </a:solidFill>
              </a:rPr>
            </a:br>
            <a:endParaRPr lang="en-US" sz="3200" dirty="0">
              <a:solidFill>
                <a:srgbClr val="0046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835F9-A653-A604-2684-2FB6954C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5CDCD-38B0-7C76-A81A-8D9950BA8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rgbClr val="00467A"/>
                </a:solidFill>
              </a:rPr>
              <a:t>Câu 5</a:t>
            </a:r>
            <a:r>
              <a:rPr lang="en-US" dirty="0">
                <a:solidFill>
                  <a:srgbClr val="00467A"/>
                </a:solidFill>
              </a:rPr>
              <a:t>: </a:t>
            </a:r>
            <a:r>
              <a:rPr lang="vi-VN" dirty="0">
                <a:solidFill>
                  <a:srgbClr val="00467A"/>
                </a:solidFill>
              </a:rPr>
              <a:t>Tư thế ép tim đúng nhất cho trẻ </a:t>
            </a:r>
            <a:r>
              <a:rPr lang="en-US" dirty="0">
                <a:solidFill>
                  <a:srgbClr val="00467A"/>
                </a:solidFill>
              </a:rPr>
              <a:t>nhũ nhi </a:t>
            </a:r>
            <a:r>
              <a:rPr lang="vi-VN" dirty="0">
                <a:solidFill>
                  <a:srgbClr val="00467A"/>
                </a:solidFill>
              </a:rPr>
              <a:t>là</a:t>
            </a:r>
            <a:r>
              <a:rPr lang="en-US" dirty="0">
                <a:solidFill>
                  <a:srgbClr val="00467A"/>
                </a:solidFill>
              </a:rPr>
              <a:t>:</a:t>
            </a:r>
          </a:p>
          <a:p>
            <a:pPr marL="0" indent="0">
              <a:buNone/>
            </a:pPr>
            <a:r>
              <a:rPr lang="vi-VN" dirty="0">
                <a:solidFill>
                  <a:srgbClr val="00467A"/>
                </a:solidFill>
              </a:rPr>
              <a:t>A. Vòng tay ôm ngực. </a:t>
            </a:r>
            <a:endParaRPr lang="en-US" dirty="0">
              <a:solidFill>
                <a:srgbClr val="00467A"/>
              </a:solidFill>
            </a:endParaRPr>
          </a:p>
          <a:p>
            <a:pPr marL="0" indent="0">
              <a:buNone/>
            </a:pPr>
            <a:r>
              <a:rPr lang="vi-VN" dirty="0">
                <a:solidFill>
                  <a:srgbClr val="00467A"/>
                </a:solidFill>
              </a:rPr>
              <a:t>B. Hai ngón tay. </a:t>
            </a:r>
            <a:endParaRPr lang="en-US" dirty="0">
              <a:solidFill>
                <a:srgbClr val="00467A"/>
              </a:solidFill>
            </a:endParaRPr>
          </a:p>
          <a:p>
            <a:pPr marL="0" indent="0">
              <a:buNone/>
            </a:pPr>
            <a:r>
              <a:rPr lang="vi-VN" dirty="0">
                <a:solidFill>
                  <a:srgbClr val="00467A"/>
                </a:solidFill>
              </a:rPr>
              <a:t>C. Một gót bàn tay.</a:t>
            </a:r>
            <a:endParaRPr lang="en-US" dirty="0">
              <a:solidFill>
                <a:srgbClr val="0046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0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Assessment of Vital Signs - Osmosis Video Library">
            <a:extLst>
              <a:ext uri="{FF2B5EF4-FFF2-40B4-BE49-F238E27FC236}">
                <a16:creationId xmlns:a16="http://schemas.microsoft.com/office/drawing/2014/main" id="{AF9A6987-DFCC-0377-0FDA-D3E07B5178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ải ngay 99+ hình ảnh dấu chấm hỏi trong powerpoint đẹp nhất">
            <a:extLst>
              <a:ext uri="{FF2B5EF4-FFF2-40B4-BE49-F238E27FC236}">
                <a16:creationId xmlns:a16="http://schemas.microsoft.com/office/drawing/2014/main" id="{2A9FD459-BA2E-8A8E-8C5A-DE18736E4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999" r="10000" b="8001"/>
          <a:stretch/>
        </p:blipFill>
        <p:spPr bwMode="auto">
          <a:xfrm>
            <a:off x="685800" y="2548689"/>
            <a:ext cx="3124200" cy="369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43;p32">
            <a:extLst>
              <a:ext uri="{FF2B5EF4-FFF2-40B4-BE49-F238E27FC236}">
                <a16:creationId xmlns:a16="http://schemas.microsoft.com/office/drawing/2014/main" id="{46AAF230-3D13-D4F4-DBF8-51C36CEE6830}"/>
              </a:ext>
            </a:extLst>
          </p:cNvPr>
          <p:cNvSpPr/>
          <p:nvPr/>
        </p:nvSpPr>
        <p:spPr>
          <a:xfrm>
            <a:off x="4718959" y="1219200"/>
            <a:ext cx="7326086" cy="2819400"/>
          </a:xfrm>
          <a:prstGeom prst="cloudCallout">
            <a:avLst>
              <a:gd name="adj1" fmla="val -60305"/>
              <a:gd name="adj2" fmla="val 73503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endParaRPr lang="en-US"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en-US"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gừng tuần hoàn</a:t>
            </a:r>
            <a:r>
              <a:rPr lang="en-US" sz="4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6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là </a:t>
            </a:r>
            <a:r>
              <a:rPr lang="en-US" sz="4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gì? Nguyên nhân?</a:t>
            </a:r>
            <a:endParaRPr sz="4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3567B0-D156-B5AF-1EA9-9C5E845B0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8600"/>
            <a:ext cx="4582886" cy="11430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ĐẠI CƯƠNG</a:t>
            </a:r>
            <a:b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EE0B-011D-C1F8-B4B1-EAC11647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CA2DB-2C54-20AB-8E02-8B0B43A83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u="sng" dirty="0">
                <a:solidFill>
                  <a:srgbClr val="00467A"/>
                </a:solidFill>
              </a:rPr>
              <a:t>Câu </a:t>
            </a:r>
            <a:r>
              <a:rPr lang="en-US" u="sng" dirty="0">
                <a:solidFill>
                  <a:srgbClr val="00467A"/>
                </a:solidFill>
              </a:rPr>
              <a:t>6</a:t>
            </a:r>
            <a:r>
              <a:rPr lang="vi-VN" dirty="0">
                <a:solidFill>
                  <a:srgbClr val="00467A"/>
                </a:solidFill>
              </a:rPr>
              <a:t>. Tư thế ép tim đúng nhất cho </a:t>
            </a:r>
            <a:r>
              <a:rPr lang="vi-VN" dirty="0" smtClean="0">
                <a:solidFill>
                  <a:srgbClr val="00467A"/>
                </a:solidFill>
              </a:rPr>
              <a:t>trẻ</a:t>
            </a:r>
            <a:r>
              <a:rPr lang="en-US" dirty="0" smtClean="0">
                <a:solidFill>
                  <a:srgbClr val="00467A"/>
                </a:solidFill>
              </a:rPr>
              <a:t> 15 </a:t>
            </a:r>
            <a:r>
              <a:rPr lang="vi-VN" dirty="0" smtClean="0">
                <a:solidFill>
                  <a:srgbClr val="00467A"/>
                </a:solidFill>
              </a:rPr>
              <a:t>tuổi là</a:t>
            </a:r>
            <a:r>
              <a:rPr lang="en-US" dirty="0">
                <a:solidFill>
                  <a:srgbClr val="00467A"/>
                </a:solidFill>
              </a:rPr>
              <a:t>:</a:t>
            </a:r>
            <a:endParaRPr lang="en-US" dirty="0">
              <a:solidFill>
                <a:srgbClr val="00467A"/>
              </a:solidFill>
            </a:endParaRPr>
          </a:p>
          <a:p>
            <a:pPr marL="514350" indent="-514350">
              <a:buAutoNum type="alphaUcPeriod"/>
            </a:pPr>
            <a:r>
              <a:rPr lang="vi-VN" dirty="0">
                <a:solidFill>
                  <a:srgbClr val="00467A"/>
                </a:solidFill>
              </a:rPr>
              <a:t>Vòng tay ôm ngực. </a:t>
            </a:r>
            <a:endParaRPr lang="en-US" dirty="0">
              <a:solidFill>
                <a:srgbClr val="00467A"/>
              </a:solidFill>
            </a:endParaRPr>
          </a:p>
          <a:p>
            <a:pPr marL="0" indent="0">
              <a:buNone/>
            </a:pPr>
            <a:r>
              <a:rPr lang="vi-VN" dirty="0">
                <a:solidFill>
                  <a:srgbClr val="00467A"/>
                </a:solidFill>
              </a:rPr>
              <a:t>B. Hai ngón tay. </a:t>
            </a:r>
            <a:endParaRPr lang="en-US" dirty="0">
              <a:solidFill>
                <a:srgbClr val="00467A"/>
              </a:solidFill>
            </a:endParaRPr>
          </a:p>
          <a:p>
            <a:pPr marL="0" indent="0">
              <a:buNone/>
            </a:pPr>
            <a:r>
              <a:rPr lang="vi-VN" dirty="0">
                <a:solidFill>
                  <a:srgbClr val="00467A"/>
                </a:solidFill>
              </a:rPr>
              <a:t>C. Một gót bàn tay.</a:t>
            </a:r>
            <a:endParaRPr lang="en-US" dirty="0">
              <a:solidFill>
                <a:srgbClr val="00467A"/>
              </a:solidFill>
            </a:endParaRPr>
          </a:p>
          <a:p>
            <a:pPr marL="0" indent="0">
              <a:buNone/>
            </a:pPr>
            <a:r>
              <a:rPr lang="vi-VN" dirty="0">
                <a:solidFill>
                  <a:srgbClr val="00467A"/>
                </a:solidFill>
              </a:rPr>
              <a:t>D. Hai gót bàn tay</a:t>
            </a:r>
            <a:r>
              <a:rPr lang="en-US" dirty="0">
                <a:solidFill>
                  <a:srgbClr val="00467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7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5EE0B-011D-C1F8-B4B1-EAC11647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CA2DB-2C54-20AB-8E02-8B0B43A83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u="sng" dirty="0">
                <a:solidFill>
                  <a:srgbClr val="00467A"/>
                </a:solidFill>
              </a:rPr>
              <a:t>Câu </a:t>
            </a:r>
            <a:r>
              <a:rPr lang="en-US" u="sng" dirty="0">
                <a:solidFill>
                  <a:srgbClr val="00467A"/>
                </a:solidFill>
              </a:rPr>
              <a:t>7</a:t>
            </a:r>
            <a:r>
              <a:rPr lang="vi-VN" dirty="0">
                <a:solidFill>
                  <a:srgbClr val="00467A"/>
                </a:solidFill>
              </a:rPr>
              <a:t>. Tiếp cận an toàn là?</a:t>
            </a:r>
            <a:br>
              <a:rPr lang="vi-VN" dirty="0">
                <a:solidFill>
                  <a:srgbClr val="00467A"/>
                </a:solidFill>
              </a:rPr>
            </a:br>
            <a:r>
              <a:rPr lang="vi-VN" dirty="0">
                <a:solidFill>
                  <a:srgbClr val="00467A"/>
                </a:solidFill>
              </a:rPr>
              <a:t>A. Gọi người giúp đỡ</a:t>
            </a:r>
            <a:br>
              <a:rPr lang="vi-VN" dirty="0">
                <a:solidFill>
                  <a:srgbClr val="00467A"/>
                </a:solidFill>
              </a:rPr>
            </a:br>
            <a:r>
              <a:rPr lang="vi-VN" dirty="0">
                <a:solidFill>
                  <a:srgbClr val="00467A"/>
                </a:solidFill>
              </a:rPr>
              <a:t>B. Đưa nạn nhân ra khỏi vùng nguy hiểm</a:t>
            </a:r>
            <a:br>
              <a:rPr lang="vi-VN" dirty="0">
                <a:solidFill>
                  <a:srgbClr val="00467A"/>
                </a:solidFill>
              </a:rPr>
            </a:br>
            <a:r>
              <a:rPr lang="vi-VN" dirty="0">
                <a:solidFill>
                  <a:srgbClr val="00467A"/>
                </a:solidFill>
              </a:rPr>
              <a:t>C. Đánh giá nạn nhân</a:t>
            </a:r>
            <a:br>
              <a:rPr lang="vi-VN" dirty="0">
                <a:solidFill>
                  <a:srgbClr val="00467A"/>
                </a:solidFill>
              </a:rPr>
            </a:br>
            <a:r>
              <a:rPr lang="vi-VN" dirty="0">
                <a:solidFill>
                  <a:srgbClr val="00467A"/>
                </a:solidFill>
              </a:rPr>
              <a:t>D. Cả 3 câu trên đều đúng</a:t>
            </a:r>
            <a:endParaRPr lang="en-US" dirty="0">
              <a:solidFill>
                <a:srgbClr val="0046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EC8B-A8ED-E982-4D2C-21E93C21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14"/>
            <a:ext cx="10972800" cy="762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467A"/>
                </a:solidFill>
              </a:rPr>
              <a:t>Quan sát video sau và nhận xét: Bạn sinh viên đang cấp cứu cho trẻ nhũ nhi bị ngưng tim ngưng thở </a:t>
            </a:r>
          </a:p>
        </p:txBody>
      </p:sp>
      <p:pic>
        <p:nvPicPr>
          <p:cNvPr id="4" name="SV1mp4">
            <a:hlinkClick r:id="" action="ppaction://media"/>
            <a:extLst>
              <a:ext uri="{FF2B5EF4-FFF2-40B4-BE49-F238E27FC236}">
                <a16:creationId xmlns:a16="http://schemas.microsoft.com/office/drawing/2014/main" id="{3E54BEAF-0423-EC14-86AA-7D5C1013E7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875" y="12954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74076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668000" cy="1066800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14FD8-2EAC-6A3C-D0F1-3CB7D4F83ACC}"/>
              </a:ext>
            </a:extLst>
          </p:cNvPr>
          <p:cNvSpPr txBox="1"/>
          <p:nvPr/>
        </p:nvSpPr>
        <p:spPr>
          <a:xfrm>
            <a:off x="1409700" y="1524000"/>
            <a:ext cx="9372600" cy="4529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en-US" sz="2000" b="1" dirty="0">
                <a:solidFill>
                  <a:srgbClr val="0070C0"/>
                </a:solidFill>
              </a:rPr>
              <a:t>Giáo trình</a:t>
            </a: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en-US" sz="2000" dirty="0">
                <a:solidFill>
                  <a:srgbClr val="0070C0"/>
                </a:solidFill>
              </a:rPr>
              <a:t>[1] BS-Lê Công Phượng, Bệnh học trẻ em, Tủ sách trường Đại học Vinh, 2008 (Bắt buộc)</a:t>
            </a: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en-US" sz="2000" dirty="0">
                <a:solidFill>
                  <a:srgbClr val="0070C0"/>
                </a:solidFill>
              </a:rPr>
              <a:t>[</a:t>
            </a:r>
            <a:r>
              <a:rPr lang="en-US" sz="2000" b="1" dirty="0">
                <a:solidFill>
                  <a:srgbClr val="0070C0"/>
                </a:solidFill>
              </a:rPr>
              <a:t>Tài liệu tham khảo khác</a:t>
            </a: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en-US" sz="2000" dirty="0">
                <a:solidFill>
                  <a:srgbClr val="0070C0"/>
                </a:solidFill>
              </a:rPr>
              <a:t>[2] Giáo trình điều dưỡng cơ bản – Trường Đại học y khoa Vinh, 2017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70C0"/>
                </a:solidFill>
              </a:rPr>
              <a:t>[3] Bài giảng kỹ năng y khoa – Trường Đại học y Hà Nội, 2014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2000" dirty="0">
              <a:solidFill>
                <a:srgbClr val="0070C0"/>
              </a:solidFill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514"/>
            <a:ext cx="10972800" cy="1143000"/>
          </a:xfrm>
        </p:spPr>
        <p:txBody>
          <a:bodyPr>
            <a:norm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for your listening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5912909" cy="4434682"/>
          </a:xfrm>
        </p:spPr>
      </p:pic>
    </p:spTree>
    <p:extLst>
      <p:ext uri="{BB962C8B-B14F-4D97-AF65-F5344CB8AC3E}">
        <p14:creationId xmlns:p14="http://schemas.microsoft.com/office/powerpoint/2010/main" val="22662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3">
            <a:extLst>
              <a:ext uri="{FF2B5EF4-FFF2-40B4-BE49-F238E27FC236}">
                <a16:creationId xmlns:a16="http://schemas.microsoft.com/office/drawing/2014/main" id="{D0C6F9AC-9D5B-62E9-C1F7-5A720C4F3E48}"/>
              </a:ext>
            </a:extLst>
          </p:cNvPr>
          <p:cNvSpPr/>
          <p:nvPr/>
        </p:nvSpPr>
        <p:spPr>
          <a:xfrm>
            <a:off x="1179286" y="1219200"/>
            <a:ext cx="5334000" cy="1066800"/>
          </a:xfrm>
          <a:prstGeom prst="wedgeRoundRectCallout">
            <a:avLst>
              <a:gd name="adj1" fmla="val -3666"/>
              <a:gd name="adj2" fmla="val 7967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rgbClr val="FFFF00"/>
                </a:solidFill>
                <a:latin typeface="+mj-lt"/>
              </a:rPr>
              <a:t>Mục đích hồi sinh tim - phổi </a:t>
            </a:r>
            <a:endParaRPr lang="vi-VN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B6A62-355B-E09B-4B4A-98F3F03C2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8600"/>
            <a:ext cx="4582886" cy="11430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A21778C-D0DC-7BAD-A270-1342DE0AC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970" r="-833" b="9318"/>
          <a:stretch/>
        </p:blipFill>
        <p:spPr>
          <a:xfrm>
            <a:off x="4419600" y="2819400"/>
            <a:ext cx="6396992" cy="3172077"/>
          </a:xfrm>
        </p:spPr>
      </p:pic>
    </p:spTree>
    <p:extLst>
      <p:ext uri="{BB962C8B-B14F-4D97-AF65-F5344CB8AC3E}">
        <p14:creationId xmlns:p14="http://schemas.microsoft.com/office/powerpoint/2010/main" val="164562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354035"/>
              </p:ext>
            </p:extLst>
          </p:nvPr>
        </p:nvGraphicFramePr>
        <p:xfrm>
          <a:off x="1905000" y="457200"/>
          <a:ext cx="8915400" cy="3581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752600" y="4403958"/>
            <a:ext cx="2819400" cy="1915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600">
                <a:latin typeface="Times New Roman" pitchFamily="18" charset="0"/>
                <a:cs typeface="Times New Roman" pitchFamily="18" charset="0"/>
              </a:rPr>
              <a:t>gọi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>
                <a:latin typeface="Times New Roman" pitchFamily="18" charset="0"/>
                <a:cs typeface="Times New Roman" pitchFamily="18" charset="0"/>
              </a:rPr>
              <a:t> tỉnh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vi-VN" sz="2600" dirty="0"/>
          </a:p>
        </p:txBody>
      </p:sp>
      <p:sp>
        <p:nvSpPr>
          <p:cNvPr id="6" name="Rectangle 5"/>
          <p:cNvSpPr/>
          <p:nvPr/>
        </p:nvSpPr>
        <p:spPr>
          <a:xfrm>
            <a:off x="5181600" y="4267199"/>
            <a:ext cx="2667000" cy="20526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600">
                <a:latin typeface="Times New Roman" pitchFamily="18" charset="0"/>
                <a:cs typeface="Times New Roman" pitchFamily="18" charset="0"/>
              </a:rPr>
              <a:t>lồng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>
                <a:latin typeface="Times New Roman" pitchFamily="18" charset="0"/>
                <a:cs typeface="Times New Roman" pitchFamily="18" charset="0"/>
              </a:rPr>
              <a:t> thở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vi-VN" sz="2600" dirty="0"/>
          </a:p>
        </p:txBody>
      </p:sp>
      <p:sp>
        <p:nvSpPr>
          <p:cNvPr id="7" name="Rectangle 6"/>
          <p:cNvSpPr/>
          <p:nvPr/>
        </p:nvSpPr>
        <p:spPr>
          <a:xfrm>
            <a:off x="8534400" y="4517570"/>
            <a:ext cx="2438400" cy="18070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600">
                <a:latin typeface="Times New Roman" pitchFamily="18" charset="0"/>
                <a:cs typeface="Times New Roman" pitchFamily="18" charset="0"/>
              </a:rPr>
              <a:t>mất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600">
                <a:latin typeface="Times New Roman" pitchFamily="18" charset="0"/>
                <a:cs typeface="Times New Roman" pitchFamily="18" charset="0"/>
              </a:rPr>
              <a:t> bẹn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vi-VN" sz="2600" dirty="0"/>
          </a:p>
        </p:txBody>
      </p:sp>
      <p:sp>
        <p:nvSpPr>
          <p:cNvPr id="11" name="Down Arrow 10"/>
          <p:cNvSpPr/>
          <p:nvPr/>
        </p:nvSpPr>
        <p:spPr>
          <a:xfrm>
            <a:off x="2998843" y="3924298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6422261" y="3722913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9601200" y="3957645"/>
            <a:ext cx="152400" cy="559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A3E6A7-CADE-35C7-5E72-3A2743DED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864"/>
            <a:ext cx="11125200" cy="1143000"/>
          </a:xfrm>
        </p:spPr>
        <p:txBody>
          <a:bodyPr>
            <a:no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DẤU HIỆU NHẬN BIẾT NGƯNG TIM NGƯNG THỞ</a:t>
            </a:r>
            <a:br>
              <a:rPr lang="en-US" sz="3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40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 animBg="1"/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391400" y="1458793"/>
            <a:ext cx="3352800" cy="1066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hest compression: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91400" y="3116022"/>
            <a:ext cx="3352800" cy="1066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irway: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43800" y="4865807"/>
            <a:ext cx="3352800" cy="1066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reathing: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965B64-54B1-10BD-0878-AA4CCADCE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886" y="2024796"/>
            <a:ext cx="5323114" cy="262340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Làm tại chỗ </a:t>
            </a:r>
          </a:p>
          <a:p>
            <a:r>
              <a:rPr lang="en-US">
                <a:solidFill>
                  <a:srgbClr val="C00000"/>
                </a:solidFill>
              </a:rPr>
              <a:t>Làm khẩn trương</a:t>
            </a:r>
          </a:p>
          <a:p>
            <a:r>
              <a:rPr lang="en-US">
                <a:solidFill>
                  <a:srgbClr val="C00000"/>
                </a:solidFill>
              </a:rPr>
              <a:t>Luôn kiên trì</a:t>
            </a:r>
          </a:p>
          <a:p>
            <a:r>
              <a:rPr lang="en-US">
                <a:solidFill>
                  <a:srgbClr val="C00000"/>
                </a:solidFill>
              </a:rPr>
              <a:t>Đúng kỹ thuật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5C4317-DC9A-DAA9-AD59-BC565E03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66" y="189777"/>
            <a:ext cx="7021734" cy="11430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NGUYÊN TẮC CẤP CỨU</a:t>
            </a:r>
            <a:b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90E31-1D86-3F09-B307-077EF9CD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5890"/>
            <a:ext cx="7162800" cy="11430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QUY TRÌNH CẤP CỨU</a:t>
            </a:r>
            <a:b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8BC48-A5D6-3609-4AAA-ADA6730DF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752" y="914400"/>
            <a:ext cx="5782847" cy="2722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5CD93-D1DC-E072-14C6-E2381D70C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752" y="3581400"/>
            <a:ext cx="5782847" cy="1286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06F864-AA0B-8C01-D31E-4D1E0B647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752" y="4876800"/>
            <a:ext cx="5782847" cy="162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58185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181ED6-D0FF-82A0-BD9B-345C31020E1C}"/>
              </a:ext>
            </a:extLst>
          </p:cNvPr>
          <p:cNvSpPr txBox="1">
            <a:spLocks/>
          </p:cNvSpPr>
          <p:nvPr/>
        </p:nvSpPr>
        <p:spPr>
          <a:xfrm>
            <a:off x="898641" y="174171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 CẬN AN TOÀN</a:t>
            </a:r>
            <a:b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6FAE0C-DBAB-A72B-D38C-1442D4201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"/>
          <a:stretch/>
        </p:blipFill>
        <p:spPr>
          <a:xfrm>
            <a:off x="2359667" y="990600"/>
            <a:ext cx="3888733" cy="5025582"/>
          </a:xfrm>
          <a:prstGeom prst="rect">
            <a:avLst/>
          </a:prstGeom>
        </p:spPr>
      </p:pic>
      <p:pic>
        <p:nvPicPr>
          <p:cNvPr id="2050" name="Picture 2" descr="Báo động tai nạn đuối nước ở trẻ em - Báo Công an Nhân dân điện tử">
            <a:extLst>
              <a:ext uri="{FF2B5EF4-FFF2-40B4-BE49-F238E27FC236}">
                <a16:creationId xmlns:a16="http://schemas.microsoft.com/office/drawing/2014/main" id="{CD9BB9BA-DCCF-0D63-00E6-775663FA2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36" y="1063567"/>
            <a:ext cx="3972464" cy="26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ỹ năng thoát nạn khi cháy chung cư">
            <a:extLst>
              <a:ext uri="{FF2B5EF4-FFF2-40B4-BE49-F238E27FC236}">
                <a16:creationId xmlns:a16="http://schemas.microsoft.com/office/drawing/2014/main" id="{D5E21551-B12C-63CF-2BB7-765F7324A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6"/>
          <a:stretch/>
        </p:blipFill>
        <p:spPr bwMode="auto">
          <a:xfrm>
            <a:off x="6238336" y="3733799"/>
            <a:ext cx="3972464" cy="228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48349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0105" y="914400"/>
            <a:ext cx="2154236" cy="250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7669" y="961364"/>
            <a:ext cx="2971799" cy="237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" descr="HoiSinhCaoCapTreSoSinhVaNhiDong-Phan2A_pic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3438" y="3563030"/>
            <a:ext cx="2612944" cy="199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7669" y="3373438"/>
            <a:ext cx="288249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1371600" y="1143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79311" y="1121229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73917" y="4888574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4000" y="4920343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0" y="3048000"/>
            <a:ext cx="2667000" cy="8382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181ED6-D0FF-82A0-BD9B-345C31020E1C}"/>
              </a:ext>
            </a:extLst>
          </p:cNvPr>
          <p:cNvSpPr txBox="1">
            <a:spLocks/>
          </p:cNvSpPr>
          <p:nvPr/>
        </p:nvSpPr>
        <p:spPr>
          <a:xfrm>
            <a:off x="838200" y="313985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 GIÁ NHANH</a:t>
            </a:r>
            <a:b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81DBF-9BB4-8D24-3C1B-7AAB56D49F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64" b="8865"/>
          <a:stretch/>
        </p:blipFill>
        <p:spPr>
          <a:xfrm>
            <a:off x="3124200" y="5562600"/>
            <a:ext cx="620150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49038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6314</TotalTime>
  <Words>986</Words>
  <Application>Microsoft Office PowerPoint</Application>
  <PresentationFormat>Widescreen</PresentationFormat>
  <Paragraphs>146</Paragraphs>
  <Slides>34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Calibri</vt:lpstr>
      <vt:lpstr>Google Sans</vt:lpstr>
      <vt:lpstr>Minion</vt:lpstr>
      <vt:lpstr>Tahoma</vt:lpstr>
      <vt:lpstr>Times New Roman</vt:lpstr>
      <vt:lpstr>UTM Swiss Condensed</vt:lpstr>
      <vt:lpstr>Wingdings</vt:lpstr>
      <vt:lpstr>Office Theme</vt:lpstr>
      <vt:lpstr>BÀI 3. QUY TRÌNH KỸ THUẬT CẤP CỨU NẠN NHÂN NGỪNG TUẦN HOÀN   </vt:lpstr>
      <vt:lpstr>CẤP CỨU NGỪNG HÔ HẤP TUẦN HOÀN</vt:lpstr>
      <vt:lpstr> 1. ĐẠI CƯƠNG </vt:lpstr>
      <vt:lpstr>  </vt:lpstr>
      <vt:lpstr> 2. DẤU HIỆU NHẬN BIẾT NGƯNG TIM NGƯNG THỞ </vt:lpstr>
      <vt:lpstr> 3. NGUYÊN TẮC CẤP CỨU </vt:lpstr>
      <vt:lpstr> 4. QUY TRÌNH CẤP CỨU </vt:lpstr>
      <vt:lpstr>PowerPoint Presentation</vt:lpstr>
      <vt:lpstr>PowerPoint Presentation</vt:lpstr>
      <vt:lpstr>PowerPoint Presentation</vt:lpstr>
      <vt:lpstr>PowerPoint Presentation</vt:lpstr>
      <vt:lpstr>KỸ THUẬT ÉP TIM NGOÀI LỒNG NGỰC</vt:lpstr>
      <vt:lpstr>KỸ THUẬT ÉP TIM NGOÀI LỒNG NGỰC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HỒI SINH TIM PHỔI  </vt:lpstr>
      <vt:lpstr>PowerPoint Presentation</vt:lpstr>
      <vt:lpstr>  5. Video cấp cứu ngừng tim ngừng thở   </vt:lpstr>
      <vt:lpstr>Đánh giá hiệu quả cấp cứu ngừng tim ngừng thở</vt:lpstr>
      <vt:lpstr>PowerPoint Presentation</vt:lpstr>
      <vt:lpstr>Hoạt động nhóm: Thực hành trên mô hình</vt:lpstr>
      <vt:lpstr>CÂU HỎI LƯỢNG GIÁ</vt:lpstr>
      <vt:lpstr>CÂU HỎI LƯỢNG GIÁ</vt:lpstr>
      <vt:lpstr>CÂU HỎI LƯỢNG GIÁ</vt:lpstr>
      <vt:lpstr>CÂU HỎI LƯỢNG GIÁ</vt:lpstr>
      <vt:lpstr>PowerPoint Presentation</vt:lpstr>
      <vt:lpstr>PowerPoint Presentation</vt:lpstr>
      <vt:lpstr>PowerPoint Presentation</vt:lpstr>
      <vt:lpstr>Quan sát video sau và nhận xét: Bạn sinh viên đang cấp cứu cho trẻ nhũ nhi bị ngưng tim ngưng thở </vt:lpstr>
      <vt:lpstr>TÀI LIỆU THAM KHẢO</vt:lpstr>
      <vt:lpstr>Thank for your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PC</cp:lastModifiedBy>
  <cp:revision>192</cp:revision>
  <dcterms:created xsi:type="dcterms:W3CDTF">2006-08-16T00:00:00Z</dcterms:created>
  <dcterms:modified xsi:type="dcterms:W3CDTF">2025-10-04T04:07:29Z</dcterms:modified>
</cp:coreProperties>
</file>