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2" r:id="rId8"/>
    <p:sldId id="263" r:id="rId9"/>
    <p:sldId id="265" r:id="rId10"/>
    <p:sldId id="361" r:id="rId11"/>
    <p:sldId id="269" r:id="rId12"/>
    <p:sldId id="270" r:id="rId13"/>
    <p:sldId id="261" r:id="rId14"/>
    <p:sldId id="273" r:id="rId15"/>
    <p:sldId id="274" r:id="rId16"/>
    <p:sldId id="275" r:id="rId17"/>
    <p:sldId id="276" r:id="rId18"/>
    <p:sldId id="352" r:id="rId19"/>
    <p:sldId id="301" r:id="rId20"/>
    <p:sldId id="339" r:id="rId21"/>
    <p:sldId id="354" r:id="rId22"/>
    <p:sldId id="353" r:id="rId23"/>
    <p:sldId id="355" r:id="rId24"/>
    <p:sldId id="357" r:id="rId25"/>
    <p:sldId id="358" r:id="rId26"/>
    <p:sldId id="351" r:id="rId27"/>
    <p:sldId id="300" r:id="rId28"/>
    <p:sldId id="302" r:id="rId29"/>
    <p:sldId id="342" r:id="rId30"/>
    <p:sldId id="279" r:id="rId31"/>
    <p:sldId id="281" r:id="rId32"/>
    <p:sldId id="343" r:id="rId33"/>
    <p:sldId id="344" r:id="rId34"/>
    <p:sldId id="345" r:id="rId35"/>
    <p:sldId id="346" r:id="rId36"/>
    <p:sldId id="285" r:id="rId37"/>
    <p:sldId id="348" r:id="rId38"/>
    <p:sldId id="349" r:id="rId39"/>
    <p:sldId id="350" r:id="rId40"/>
    <p:sldId id="362" r:id="rId41"/>
    <p:sldId id="334" r:id="rId42"/>
  </p:sldIdLst>
  <p:sldSz cx="18288000" cy="10287000"/>
  <p:notesSz cx="6858000" cy="9144000"/>
  <p:embeddedFontLst>
    <p:embeddedFont>
      <p:font typeface="Calibri" panose="020F0502020204030204"/>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Nunito Sans"/>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11" userDrawn="1">
          <p15:clr>
            <a:srgbClr val="A4A3A4"/>
          </p15:clr>
        </p15:guide>
        <p15:guide id="2" pos="28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95C7"/>
    <a:srgbClr val="004E9A"/>
    <a:srgbClr val="4871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3741" autoAdjust="0"/>
  </p:normalViewPr>
  <p:slideViewPr>
    <p:cSldViewPr snapToGrid="0" showGuides="1">
      <p:cViewPr varScale="1">
        <p:scale>
          <a:sx n="41" d="100"/>
          <a:sy n="41" d="100"/>
        </p:scale>
        <p:origin x="812" y="52"/>
      </p:cViewPr>
      <p:guideLst>
        <p:guide orient="horz" pos="2111"/>
        <p:guide pos="283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font" Target="fonts/font12.fntdata"/><Relationship Id="rId56" Type="http://schemas.openxmlformats.org/officeDocument/2006/relationships/font" Target="fonts/font11.fntdata"/><Relationship Id="rId55" Type="http://schemas.openxmlformats.org/officeDocument/2006/relationships/font" Target="fonts/font10.fntdata"/><Relationship Id="rId54" Type="http://schemas.openxmlformats.org/officeDocument/2006/relationships/font" Target="fonts/font9.fntdata"/><Relationship Id="rId53" Type="http://schemas.openxmlformats.org/officeDocument/2006/relationships/font" Target="fonts/font8.fntdata"/><Relationship Id="rId52" Type="http://schemas.openxmlformats.org/officeDocument/2006/relationships/font" Target="fonts/font7.fntdata"/><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 Target="slides/slide2.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7"/>
        <p:cNvGrpSpPr/>
        <p:nvPr/>
      </p:nvGrpSpPr>
      <p:grpSpPr>
        <a:xfrm>
          <a:off x="0" y="0"/>
          <a:ext cx="0" cy="0"/>
          <a:chOff x="0" y="0"/>
          <a:chExt cx="0" cy="0"/>
        </a:xfrm>
      </p:grpSpPr>
      <p:sp>
        <p:nvSpPr>
          <p:cNvPr id="508" name="Google Shape;50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09" name="Google Shape;5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1"/>
        <p:cNvGrpSpPr/>
        <p:nvPr/>
      </p:nvGrpSpPr>
      <p:grpSpPr>
        <a:xfrm>
          <a:off x="0" y="0"/>
          <a:ext cx="0" cy="0"/>
          <a:chOff x="0" y="0"/>
          <a:chExt cx="0" cy="0"/>
        </a:xfrm>
      </p:grpSpPr>
      <p:sp>
        <p:nvSpPr>
          <p:cNvPr id="182" name="Google Shape;1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84" name="Google Shape;18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1"/>
        <p:cNvGrpSpPr/>
        <p:nvPr/>
      </p:nvGrpSpPr>
      <p:grpSpPr>
        <a:xfrm>
          <a:off x="0" y="0"/>
          <a:ext cx="0" cy="0"/>
          <a:chOff x="0" y="0"/>
          <a:chExt cx="0" cy="0"/>
        </a:xfrm>
      </p:grpSpPr>
      <p:sp>
        <p:nvSpPr>
          <p:cNvPr id="552" name="Google Shape;5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54" name="Google Shape;55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9"/>
        <p:cNvGrpSpPr/>
        <p:nvPr/>
      </p:nvGrpSpPr>
      <p:grpSpPr>
        <a:xfrm>
          <a:off x="0" y="0"/>
          <a:ext cx="0" cy="0"/>
          <a:chOff x="0" y="0"/>
          <a:chExt cx="0" cy="0"/>
        </a:xfrm>
      </p:grpSpPr>
      <p:sp>
        <p:nvSpPr>
          <p:cNvPr id="580" name="Google Shape;58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82" name="Google Shape;58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04"/>
        <p:cNvGrpSpPr/>
        <p:nvPr/>
      </p:nvGrpSpPr>
      <p:grpSpPr>
        <a:xfrm>
          <a:off x="0" y="0"/>
          <a:ext cx="0" cy="0"/>
          <a:chOff x="0" y="0"/>
          <a:chExt cx="0" cy="0"/>
        </a:xfrm>
      </p:grpSpPr>
      <p:sp>
        <p:nvSpPr>
          <p:cNvPr id="605" name="Google Shape;60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07" name="Google Shape;60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43"/>
        <p:cNvGrpSpPr/>
        <p:nvPr/>
      </p:nvGrpSpPr>
      <p:grpSpPr>
        <a:xfrm>
          <a:off x="0" y="0"/>
          <a:ext cx="0" cy="0"/>
          <a:chOff x="0" y="0"/>
          <a:chExt cx="0" cy="0"/>
        </a:xfrm>
      </p:grpSpPr>
      <p:sp>
        <p:nvSpPr>
          <p:cNvPr id="644" name="Google Shape;64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46" name="Google Shape;64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09"/>
        <p:cNvGrpSpPr/>
        <p:nvPr/>
      </p:nvGrpSpPr>
      <p:grpSpPr>
        <a:xfrm>
          <a:off x="0" y="0"/>
          <a:ext cx="0" cy="0"/>
          <a:chOff x="0" y="0"/>
          <a:chExt cx="0" cy="0"/>
        </a:xfrm>
      </p:grpSpPr>
      <p:sp>
        <p:nvSpPr>
          <p:cNvPr id="1110" name="Google Shape;1110;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11" name="Google Shape;111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88"/>
        <p:cNvGrpSpPr/>
        <p:nvPr/>
      </p:nvGrpSpPr>
      <p:grpSpPr>
        <a:xfrm>
          <a:off x="0" y="0"/>
          <a:ext cx="0" cy="0"/>
          <a:chOff x="0" y="0"/>
          <a:chExt cx="0" cy="0"/>
        </a:xfrm>
      </p:grpSpPr>
      <p:sp>
        <p:nvSpPr>
          <p:cNvPr id="1189" name="Google Shape;118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91" name="Google Shape;119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88"/>
        <p:cNvGrpSpPr/>
        <p:nvPr/>
      </p:nvGrpSpPr>
      <p:grpSpPr>
        <a:xfrm>
          <a:off x="0" y="0"/>
          <a:ext cx="0" cy="0"/>
          <a:chOff x="0" y="0"/>
          <a:chExt cx="0" cy="0"/>
        </a:xfrm>
      </p:grpSpPr>
      <p:sp>
        <p:nvSpPr>
          <p:cNvPr id="1189" name="Google Shape;118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91" name="Google Shape;119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88"/>
        <p:cNvGrpSpPr/>
        <p:nvPr/>
      </p:nvGrpSpPr>
      <p:grpSpPr>
        <a:xfrm>
          <a:off x="0" y="0"/>
          <a:ext cx="0" cy="0"/>
          <a:chOff x="0" y="0"/>
          <a:chExt cx="0" cy="0"/>
        </a:xfrm>
      </p:grpSpPr>
      <p:sp>
        <p:nvSpPr>
          <p:cNvPr id="1189" name="Google Shape;118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91" name="Google Shape;119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88"/>
        <p:cNvGrpSpPr/>
        <p:nvPr/>
      </p:nvGrpSpPr>
      <p:grpSpPr>
        <a:xfrm>
          <a:off x="0" y="0"/>
          <a:ext cx="0" cy="0"/>
          <a:chOff x="0" y="0"/>
          <a:chExt cx="0" cy="0"/>
        </a:xfrm>
      </p:grpSpPr>
      <p:sp>
        <p:nvSpPr>
          <p:cNvPr id="1189" name="Google Shape;118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91" name="Google Shape;119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88"/>
        <p:cNvGrpSpPr/>
        <p:nvPr/>
      </p:nvGrpSpPr>
      <p:grpSpPr>
        <a:xfrm>
          <a:off x="0" y="0"/>
          <a:ext cx="0" cy="0"/>
          <a:chOff x="0" y="0"/>
          <a:chExt cx="0" cy="0"/>
        </a:xfrm>
      </p:grpSpPr>
      <p:sp>
        <p:nvSpPr>
          <p:cNvPr id="1189" name="Google Shape;118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91" name="Google Shape;119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88"/>
        <p:cNvGrpSpPr/>
        <p:nvPr/>
      </p:nvGrpSpPr>
      <p:grpSpPr>
        <a:xfrm>
          <a:off x="0" y="0"/>
          <a:ext cx="0" cy="0"/>
          <a:chOff x="0" y="0"/>
          <a:chExt cx="0" cy="0"/>
        </a:xfrm>
      </p:grpSpPr>
      <p:sp>
        <p:nvSpPr>
          <p:cNvPr id="1189" name="Google Shape;118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91" name="Google Shape;119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
        <p:cNvGrpSpPr/>
        <p:nvPr/>
      </p:nvGrpSpPr>
      <p:grpSpPr>
        <a:xfrm>
          <a:off x="0" y="0"/>
          <a:ext cx="0" cy="0"/>
          <a:chOff x="0" y="0"/>
          <a:chExt cx="0" cy="0"/>
        </a:xfrm>
      </p:grpSpPr>
      <p:sp>
        <p:nvSpPr>
          <p:cNvPr id="254" name="Google Shape;2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56" name="Google Shape;2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92"/>
        <p:cNvGrpSpPr/>
        <p:nvPr/>
      </p:nvGrpSpPr>
      <p:grpSpPr>
        <a:xfrm>
          <a:off x="0" y="0"/>
          <a:ext cx="0" cy="0"/>
          <a:chOff x="0" y="0"/>
          <a:chExt cx="0" cy="0"/>
        </a:xfrm>
      </p:grpSpPr>
      <p:sp>
        <p:nvSpPr>
          <p:cNvPr id="1093" name="Google Shape;109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94" name="Google Shape;109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24"/>
        <p:cNvGrpSpPr/>
        <p:nvPr/>
      </p:nvGrpSpPr>
      <p:grpSpPr>
        <a:xfrm>
          <a:off x="0" y="0"/>
          <a:ext cx="0" cy="0"/>
          <a:chOff x="0" y="0"/>
          <a:chExt cx="0" cy="0"/>
        </a:xfrm>
      </p:grpSpPr>
      <p:sp>
        <p:nvSpPr>
          <p:cNvPr id="1125" name="Google Shape;112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27" name="Google Shape;1127;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9"/>
        <p:cNvGrpSpPr/>
        <p:nvPr/>
      </p:nvGrpSpPr>
      <p:grpSpPr>
        <a:xfrm>
          <a:off x="0" y="0"/>
          <a:ext cx="0" cy="0"/>
          <a:chOff x="0" y="0"/>
          <a:chExt cx="0" cy="0"/>
        </a:xfrm>
      </p:grpSpPr>
      <p:sp>
        <p:nvSpPr>
          <p:cNvPr id="760" name="Google Shape;76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62" name="Google Shape;76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9"/>
        <p:cNvGrpSpPr/>
        <p:nvPr/>
      </p:nvGrpSpPr>
      <p:grpSpPr>
        <a:xfrm>
          <a:off x="0" y="0"/>
          <a:ext cx="0" cy="0"/>
          <a:chOff x="0" y="0"/>
          <a:chExt cx="0" cy="0"/>
        </a:xfrm>
      </p:grpSpPr>
      <p:sp>
        <p:nvSpPr>
          <p:cNvPr id="760" name="Google Shape;76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62" name="Google Shape;76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6"/>
        <p:cNvGrpSpPr/>
        <p:nvPr/>
      </p:nvGrpSpPr>
      <p:grpSpPr>
        <a:xfrm>
          <a:off x="0" y="0"/>
          <a:ext cx="0" cy="0"/>
          <a:chOff x="0" y="0"/>
          <a:chExt cx="0" cy="0"/>
        </a:xfrm>
      </p:grpSpPr>
      <p:sp>
        <p:nvSpPr>
          <p:cNvPr id="837" name="Google Shape;8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39" name="Google Shape;83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6"/>
        <p:cNvGrpSpPr/>
        <p:nvPr/>
      </p:nvGrpSpPr>
      <p:grpSpPr>
        <a:xfrm>
          <a:off x="0" y="0"/>
          <a:ext cx="0" cy="0"/>
          <a:chOff x="0" y="0"/>
          <a:chExt cx="0" cy="0"/>
        </a:xfrm>
      </p:grpSpPr>
      <p:sp>
        <p:nvSpPr>
          <p:cNvPr id="837" name="Google Shape;8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39" name="Google Shape;83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0" name="Google Shape;1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6"/>
        <p:cNvGrpSpPr/>
        <p:nvPr/>
      </p:nvGrpSpPr>
      <p:grpSpPr>
        <a:xfrm>
          <a:off x="0" y="0"/>
          <a:ext cx="0" cy="0"/>
          <a:chOff x="0" y="0"/>
          <a:chExt cx="0" cy="0"/>
        </a:xfrm>
      </p:grpSpPr>
      <p:sp>
        <p:nvSpPr>
          <p:cNvPr id="837" name="Google Shape;8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39" name="Google Shape;83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6"/>
        <p:cNvGrpSpPr/>
        <p:nvPr/>
      </p:nvGrpSpPr>
      <p:grpSpPr>
        <a:xfrm>
          <a:off x="0" y="0"/>
          <a:ext cx="0" cy="0"/>
          <a:chOff x="0" y="0"/>
          <a:chExt cx="0" cy="0"/>
        </a:xfrm>
      </p:grpSpPr>
      <p:sp>
        <p:nvSpPr>
          <p:cNvPr id="837" name="Google Shape;8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39" name="Google Shape;83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6"/>
        <p:cNvGrpSpPr/>
        <p:nvPr/>
      </p:nvGrpSpPr>
      <p:grpSpPr>
        <a:xfrm>
          <a:off x="0" y="0"/>
          <a:ext cx="0" cy="0"/>
          <a:chOff x="0" y="0"/>
          <a:chExt cx="0" cy="0"/>
        </a:xfrm>
      </p:grpSpPr>
      <p:sp>
        <p:nvSpPr>
          <p:cNvPr id="837" name="Google Shape;8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39" name="Google Shape;83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1"/>
        <p:cNvGrpSpPr/>
        <p:nvPr/>
      </p:nvGrpSpPr>
      <p:grpSpPr>
        <a:xfrm>
          <a:off x="0" y="0"/>
          <a:ext cx="0" cy="0"/>
          <a:chOff x="0" y="0"/>
          <a:chExt cx="0" cy="0"/>
        </a:xfrm>
      </p:grpSpPr>
      <p:sp>
        <p:nvSpPr>
          <p:cNvPr id="912" name="Google Shape;91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14" name="Google Shape;91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92"/>
        <p:cNvGrpSpPr/>
        <p:nvPr/>
      </p:nvGrpSpPr>
      <p:grpSpPr>
        <a:xfrm>
          <a:off x="0" y="0"/>
          <a:ext cx="0" cy="0"/>
          <a:chOff x="0" y="0"/>
          <a:chExt cx="0" cy="0"/>
        </a:xfrm>
      </p:grpSpPr>
      <p:sp>
        <p:nvSpPr>
          <p:cNvPr id="1093" name="Google Shape;109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94" name="Google Shape;109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4"/>
        <p:cNvGrpSpPr/>
        <p:nvPr/>
      </p:nvGrpSpPr>
      <p:grpSpPr>
        <a:xfrm>
          <a:off x="0" y="0"/>
          <a:ext cx="0" cy="0"/>
          <a:chOff x="0" y="0"/>
          <a:chExt cx="0" cy="0"/>
        </a:xfrm>
      </p:grpSpPr>
      <p:sp>
        <p:nvSpPr>
          <p:cNvPr id="1595" name="Google Shape;1595;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96" name="Google Shape;1596;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3"/>
        <p:cNvGrpSpPr/>
        <p:nvPr/>
      </p:nvGrpSpPr>
      <p:grpSpPr>
        <a:xfrm>
          <a:off x="0" y="0"/>
          <a:ext cx="0" cy="0"/>
          <a:chOff x="0" y="0"/>
          <a:chExt cx="0" cy="0"/>
        </a:xfrm>
      </p:grpSpPr>
      <p:sp>
        <p:nvSpPr>
          <p:cNvPr id="1424" name="Google Shape;142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26" name="Google Shape;1426;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3"/>
        <p:cNvGrpSpPr/>
        <p:nvPr/>
      </p:nvGrpSpPr>
      <p:grpSpPr>
        <a:xfrm>
          <a:off x="0" y="0"/>
          <a:ext cx="0" cy="0"/>
          <a:chOff x="0" y="0"/>
          <a:chExt cx="0" cy="0"/>
        </a:xfrm>
      </p:grpSpPr>
      <p:sp>
        <p:nvSpPr>
          <p:cNvPr id="1424" name="Google Shape;142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26" name="Google Shape;1426;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54"/>
        <p:cNvGrpSpPr/>
        <p:nvPr/>
      </p:nvGrpSpPr>
      <p:grpSpPr>
        <a:xfrm>
          <a:off x="0" y="0"/>
          <a:ext cx="0" cy="0"/>
          <a:chOff x="0" y="0"/>
          <a:chExt cx="0" cy="0"/>
        </a:xfrm>
      </p:grpSpPr>
      <p:sp>
        <p:nvSpPr>
          <p:cNvPr id="1655" name="Google Shape;1655;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56" name="Google Shape;1656;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3" name="Google Shape;1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0"/>
        <p:cNvGrpSpPr/>
        <p:nvPr/>
      </p:nvGrpSpPr>
      <p:grpSpPr>
        <a:xfrm>
          <a:off x="0" y="0"/>
          <a:ext cx="0" cy="0"/>
          <a:chOff x="0" y="0"/>
          <a:chExt cx="0" cy="0"/>
        </a:xfrm>
      </p:grpSpPr>
      <p:sp>
        <p:nvSpPr>
          <p:cNvPr id="221" name="Google Shape;2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23" name="Google Shape;22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
        <p:cNvGrpSpPr/>
        <p:nvPr/>
      </p:nvGrpSpPr>
      <p:grpSpPr>
        <a:xfrm>
          <a:off x="0" y="0"/>
          <a:ext cx="0" cy="0"/>
          <a:chOff x="0" y="0"/>
          <a:chExt cx="0" cy="0"/>
        </a:xfrm>
      </p:grpSpPr>
      <p:sp>
        <p:nvSpPr>
          <p:cNvPr id="254" name="Google Shape;2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56" name="Google Shape;2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6"/>
        <p:cNvGrpSpPr/>
        <p:nvPr/>
      </p:nvGrpSpPr>
      <p:grpSpPr>
        <a:xfrm>
          <a:off x="0" y="0"/>
          <a:ext cx="0" cy="0"/>
          <a:chOff x="0" y="0"/>
          <a:chExt cx="0" cy="0"/>
        </a:xfrm>
      </p:grpSpPr>
      <p:sp>
        <p:nvSpPr>
          <p:cNvPr id="327" name="Google Shape;3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29" name="Google Shape;32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0"/>
        <p:cNvGrpSpPr/>
        <p:nvPr/>
      </p:nvGrpSpPr>
      <p:grpSpPr>
        <a:xfrm>
          <a:off x="0" y="0"/>
          <a:ext cx="0" cy="0"/>
          <a:chOff x="0" y="0"/>
          <a:chExt cx="0" cy="0"/>
        </a:xfrm>
      </p:grpSpPr>
      <p:sp>
        <p:nvSpPr>
          <p:cNvPr id="291" name="Google Shape;29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93" name="Google Shape;29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5"/>
        <p:cNvGrpSpPr/>
        <p:nvPr/>
      </p:nvGrpSpPr>
      <p:grpSpPr>
        <a:xfrm>
          <a:off x="0" y="0"/>
          <a:ext cx="0" cy="0"/>
          <a:chOff x="0" y="0"/>
          <a:chExt cx="0" cy="0"/>
        </a:xfrm>
      </p:grpSpPr>
      <p:sp>
        <p:nvSpPr>
          <p:cNvPr id="486" name="Google Shape;48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88" name="Google Shape;48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5"/>
        <p:cNvGrpSpPr/>
        <p:nvPr/>
      </p:nvGrpSpPr>
      <p:grpSpPr>
        <a:xfrm>
          <a:off x="0" y="0"/>
          <a:ext cx="0" cy="0"/>
          <a:chOff x="0" y="0"/>
          <a:chExt cx="0" cy="0"/>
        </a:xfrm>
      </p:grpSpPr>
      <p:sp>
        <p:nvSpPr>
          <p:cNvPr id="16" name="Google Shape;16;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72"/>
        <p:cNvGrpSpPr/>
        <p:nvPr/>
      </p:nvGrpSpPr>
      <p:grpSpPr>
        <a:xfrm>
          <a:off x="0" y="0"/>
          <a:ext cx="0" cy="0"/>
          <a:chOff x="0" y="0"/>
          <a:chExt cx="0" cy="0"/>
        </a:xfrm>
      </p:grpSpPr>
      <p:sp>
        <p:nvSpPr>
          <p:cNvPr id="73" name="Google Shape;73;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9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75" name="Google Shape;75;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8"/>
        <p:cNvGrpSpPr/>
        <p:nvPr/>
      </p:nvGrpSpPr>
      <p:grpSpPr>
        <a:xfrm>
          <a:off x="0" y="0"/>
          <a:ext cx="0" cy="0"/>
          <a:chOff x="0" y="0"/>
          <a:chExt cx="0" cy="0"/>
        </a:xfrm>
      </p:grpSpPr>
      <p:sp>
        <p:nvSpPr>
          <p:cNvPr id="79" name="Google Shape;79;p9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9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81" name="Google Shape;81;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9"/>
        <p:cNvGrpSpPr/>
        <p:nvPr/>
      </p:nvGrpSpPr>
      <p:grpSpPr>
        <a:xfrm>
          <a:off x="0" y="0"/>
          <a:ext cx="0" cy="0"/>
          <a:chOff x="0" y="0"/>
          <a:chExt cx="0" cy="0"/>
        </a:xfrm>
      </p:grpSpPr>
      <p:sp>
        <p:nvSpPr>
          <p:cNvPr id="20" name="Google Shape;20;p8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8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25"/>
        <p:cNvGrpSpPr/>
        <p:nvPr/>
      </p:nvGrpSpPr>
      <p:grpSpPr>
        <a:xfrm>
          <a:off x="0" y="0"/>
          <a:ext cx="0" cy="0"/>
          <a:chOff x="0" y="0"/>
          <a:chExt cx="0" cy="0"/>
        </a:xfrm>
      </p:grpSpPr>
      <p:sp>
        <p:nvSpPr>
          <p:cNvPr id="26" name="Google Shape;26;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8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28" name="Google Shape;28;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31"/>
        <p:cNvGrpSpPr/>
        <p:nvPr/>
      </p:nvGrpSpPr>
      <p:grpSpPr>
        <a:xfrm>
          <a:off x="0" y="0"/>
          <a:ext cx="0" cy="0"/>
          <a:chOff x="0" y="0"/>
          <a:chExt cx="0" cy="0"/>
        </a:xfrm>
      </p:grpSpPr>
      <p:sp>
        <p:nvSpPr>
          <p:cNvPr id="32" name="Google Shape;32;p8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panose="020F0502020204030204"/>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8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p:txBody>
      </p:sp>
      <p:sp>
        <p:nvSpPr>
          <p:cNvPr id="34" name="Google Shape;34;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7"/>
        <p:cNvGrpSpPr/>
        <p:nvPr/>
      </p:nvGrpSpPr>
      <p:grpSpPr>
        <a:xfrm>
          <a:off x="0" y="0"/>
          <a:ext cx="0" cy="0"/>
          <a:chOff x="0" y="0"/>
          <a:chExt cx="0" cy="0"/>
        </a:xfrm>
      </p:grpSpPr>
      <p:sp>
        <p:nvSpPr>
          <p:cNvPr id="38" name="Google Shape;38;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p:txBody>
      </p:sp>
      <p:sp>
        <p:nvSpPr>
          <p:cNvPr id="40" name="Google Shape;40;p8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p:txBody>
      </p:sp>
      <p:sp>
        <p:nvSpPr>
          <p:cNvPr id="41" name="Google Shape;4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4"/>
        <p:cNvGrpSpPr/>
        <p:nvPr/>
      </p:nvGrpSpPr>
      <p:grpSpPr>
        <a:xfrm>
          <a:off x="0" y="0"/>
          <a:ext cx="0" cy="0"/>
          <a:chOff x="0" y="0"/>
          <a:chExt cx="0" cy="0"/>
        </a:xfrm>
      </p:grpSpPr>
      <p:sp>
        <p:nvSpPr>
          <p:cNvPr id="45" name="Google Shape;45;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panose="020F050202020403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p:txBody>
      </p:sp>
      <p:sp>
        <p:nvSpPr>
          <p:cNvPr id="47" name="Google Shape;47;p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p:txBody>
      </p:sp>
      <p:sp>
        <p:nvSpPr>
          <p:cNvPr id="48" name="Google Shape;48;p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p:txBody>
      </p:sp>
      <p:sp>
        <p:nvSpPr>
          <p:cNvPr id="49" name="Google Shape;49;p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p:txBody>
      </p:sp>
      <p:sp>
        <p:nvSpPr>
          <p:cNvPr id="50" name="Google Shape;50;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53"/>
        <p:cNvGrpSpPr/>
        <p:nvPr/>
      </p:nvGrpSpPr>
      <p:grpSpPr>
        <a:xfrm>
          <a:off x="0" y="0"/>
          <a:ext cx="0" cy="0"/>
          <a:chOff x="0" y="0"/>
          <a:chExt cx="0" cy="0"/>
        </a:xfrm>
      </p:grpSpPr>
      <p:sp>
        <p:nvSpPr>
          <p:cNvPr id="54" name="Google Shape;54;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8"/>
        <p:cNvGrpSpPr/>
        <p:nvPr/>
      </p:nvGrpSpPr>
      <p:grpSpPr>
        <a:xfrm>
          <a:off x="0" y="0"/>
          <a:ext cx="0" cy="0"/>
          <a:chOff x="0" y="0"/>
          <a:chExt cx="0" cy="0"/>
        </a:xfrm>
      </p:grpSpPr>
      <p:sp>
        <p:nvSpPr>
          <p:cNvPr id="59" name="Google Shape;59;p8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p:txBody>
      </p:sp>
      <p:sp>
        <p:nvSpPr>
          <p:cNvPr id="61" name="Google Shape;61;p8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p:txBody>
      </p:sp>
      <p:sp>
        <p:nvSpPr>
          <p:cNvPr id="62" name="Google Shape;62;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5"/>
        <p:cNvGrpSpPr/>
        <p:nvPr/>
      </p:nvGrpSpPr>
      <p:grpSpPr>
        <a:xfrm>
          <a:off x="0" y="0"/>
          <a:ext cx="0" cy="0"/>
          <a:chOff x="0" y="0"/>
          <a:chExt cx="0" cy="0"/>
        </a:xfrm>
      </p:grpSpPr>
      <p:sp>
        <p:nvSpPr>
          <p:cNvPr id="66" name="Google Shape;66;p8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89"/>
          <p:cNvSpPr>
            <a:spLocks noGrp="1"/>
          </p:cNvSpPr>
          <p:nvPr>
            <p:ph type="pic" idx="2"/>
          </p:nvPr>
        </p:nvSpPr>
        <p:spPr>
          <a:xfrm>
            <a:off x="1792288" y="612775"/>
            <a:ext cx="5486400" cy="4114800"/>
          </a:xfrm>
          <a:prstGeom prst="rect">
            <a:avLst/>
          </a:prstGeom>
          <a:noFill/>
          <a:ln>
            <a:noFill/>
          </a:ln>
        </p:spPr>
      </p:sp>
      <p:sp>
        <p:nvSpPr>
          <p:cNvPr id="68" name="Google Shape;68;p8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p:txBody>
      </p:sp>
      <p:sp>
        <p:nvSpPr>
          <p:cNvPr id="69" name="Google Shape;69;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2" name="Google Shape;12;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3" name="Google Shape;13;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4" name="Google Shape;14;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2.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20.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21.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21.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21.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21.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22.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7.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24.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1"/>
            <a:stretch>
              <a:fillRect/>
            </a:stretch>
          </a:blipFill>
          <a:ln>
            <a:noFill/>
          </a:ln>
        </p:spPr>
        <p:txBody>
          <a:bodyPr/>
          <a:lstStyle/>
          <a:p>
            <a:endParaRPr lang="en-US"/>
          </a:p>
        </p:txBody>
      </p:sp>
      <p:sp>
        <p:nvSpPr>
          <p:cNvPr id="89" name="Google Shape;89;p1"/>
          <p:cNvSpPr txBox="1"/>
          <p:nvPr/>
        </p:nvSpPr>
        <p:spPr>
          <a:xfrm>
            <a:off x="-173596" y="2803649"/>
            <a:ext cx="18634534" cy="348932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400" b="1" i="0" u="none" strike="noStrike" cap="none">
                <a:solidFill>
                  <a:srgbClr val="17365D"/>
                </a:solidFill>
                <a:latin typeface="Times New Roman" panose="02020603050405020304" pitchFamily="18" charset="0"/>
                <a:cs typeface="Times New Roman" panose="02020603050405020304" pitchFamily="18" charset="0"/>
                <a:sym typeface="Arial" panose="020B0604020202020204"/>
              </a:rPr>
              <a:t>BÁO CÁO </a:t>
            </a:r>
            <a:r>
              <a:rPr lang="en-US" sz="5400" b="1">
                <a:solidFill>
                  <a:srgbClr val="17365D"/>
                </a:solidFill>
                <a:latin typeface="Times New Roman" panose="02020603050405020304" pitchFamily="18" charset="0"/>
                <a:cs typeface="Times New Roman" panose="02020603050405020304" pitchFamily="18" charset="0"/>
              </a:rPr>
              <a:t>ĐỒ ÁN </a:t>
            </a:r>
            <a:endParaRPr sz="5400">
              <a:latin typeface="Times New Roman" panose="02020603050405020304" pitchFamily="18" charset="0"/>
              <a:cs typeface="Times New Roman" panose="02020603050405020304" pitchFamily="18" charset="0"/>
            </a:endParaRPr>
          </a:p>
          <a:p>
            <a:pPr marL="0" marR="0" lvl="0" indent="0" algn="ctr" rtl="0">
              <a:lnSpc>
                <a:spcPct val="140000"/>
              </a:lnSpc>
              <a:spcBef>
                <a:spcPts val="0"/>
              </a:spcBef>
              <a:spcAft>
                <a:spcPts val="0"/>
              </a:spcAft>
              <a:buNone/>
            </a:pPr>
            <a:r>
              <a:rPr lang="en-US" sz="5400" b="1">
                <a:solidFill>
                  <a:srgbClr val="17365D"/>
                </a:solidFill>
                <a:latin typeface="Times New Roman" panose="02020603050405020304" pitchFamily="18" charset="0"/>
                <a:cs typeface="Times New Roman" panose="02020603050405020304" pitchFamily="18" charset="0"/>
              </a:rPr>
              <a:t>HỌC PHẦN VỆ SINH VÀ PHÒNG BỆNH </a:t>
            </a:r>
            <a:endParaRPr lang="en-US" sz="5400" b="1">
              <a:solidFill>
                <a:srgbClr val="17365D"/>
              </a:solidFill>
              <a:latin typeface="Times New Roman" panose="02020603050405020304" pitchFamily="18" charset="0"/>
              <a:cs typeface="Times New Roman" panose="02020603050405020304" pitchFamily="18" charset="0"/>
            </a:endParaRPr>
          </a:p>
          <a:p>
            <a:pPr marL="0" marR="0" lvl="0" indent="0" algn="ctr" rtl="0">
              <a:lnSpc>
                <a:spcPct val="140000"/>
              </a:lnSpc>
              <a:spcBef>
                <a:spcPts val="0"/>
              </a:spcBef>
              <a:spcAft>
                <a:spcPts val="0"/>
              </a:spcAft>
              <a:buNone/>
            </a:pPr>
            <a:r>
              <a:rPr lang="en-US" sz="5400" b="1">
                <a:solidFill>
                  <a:srgbClr val="17365D"/>
                </a:solidFill>
                <a:latin typeface="Times New Roman" panose="02020603050405020304" pitchFamily="18" charset="0"/>
                <a:cs typeface="Times New Roman" panose="02020603050405020304" pitchFamily="18" charset="0"/>
              </a:rPr>
              <a:t>CHO TRẺ MẦM NON</a:t>
            </a:r>
            <a:endParaRPr lang="en-US" sz="5400" b="1">
              <a:solidFill>
                <a:srgbClr val="17365D"/>
              </a:solidFill>
              <a:latin typeface="Times New Roman" panose="02020603050405020304" pitchFamily="18" charset="0"/>
              <a:cs typeface="Times New Roman" panose="02020603050405020304" pitchFamily="18" charset="0"/>
            </a:endParaRPr>
          </a:p>
        </p:txBody>
      </p:sp>
      <p:sp>
        <p:nvSpPr>
          <p:cNvPr id="90" name="Google Shape;90;p1"/>
          <p:cNvSpPr/>
          <p:nvPr/>
        </p:nvSpPr>
        <p:spPr>
          <a:xfrm rot="-1922778">
            <a:off x="14124158" y="7395546"/>
            <a:ext cx="4857208" cy="2442630"/>
          </a:xfrm>
          <a:custGeom>
            <a:avLst/>
            <a:gdLst/>
            <a:ahLst/>
            <a:cxnLst/>
            <a:rect l="l" t="t" r="r" b="b"/>
            <a:pathLst>
              <a:path w="5863057" h="4114800" extrusionOk="0">
                <a:moveTo>
                  <a:pt x="5863057" y="4114800"/>
                </a:moveTo>
                <a:lnTo>
                  <a:pt x="0" y="4114800"/>
                </a:lnTo>
                <a:lnTo>
                  <a:pt x="0" y="0"/>
                </a:lnTo>
                <a:lnTo>
                  <a:pt x="5863057" y="0"/>
                </a:lnTo>
                <a:lnTo>
                  <a:pt x="5863057" y="4114800"/>
                </a:lnTo>
                <a:close/>
              </a:path>
            </a:pathLst>
          </a:custGeom>
          <a:blipFill rotWithShape="1">
            <a:blip r:embed="rId2"/>
            <a:stretch>
              <a:fillRect/>
            </a:stretch>
          </a:blipFill>
          <a:ln>
            <a:noFill/>
          </a:ln>
        </p:spPr>
      </p:sp>
      <p:sp>
        <p:nvSpPr>
          <p:cNvPr id="91" name="Google Shape;91;p1"/>
          <p:cNvSpPr/>
          <p:nvPr/>
        </p:nvSpPr>
        <p:spPr>
          <a:xfrm rot="8979505">
            <a:off x="8854681" y="8720084"/>
            <a:ext cx="5204132" cy="2377447"/>
          </a:xfrm>
          <a:custGeom>
            <a:avLst/>
            <a:gdLst/>
            <a:ahLst/>
            <a:cxnLst/>
            <a:rect l="l" t="t" r="r" b="b"/>
            <a:pathLst>
              <a:path w="5863057" h="4114800" extrusionOk="0">
                <a:moveTo>
                  <a:pt x="0" y="0"/>
                </a:moveTo>
                <a:lnTo>
                  <a:pt x="5863057" y="0"/>
                </a:lnTo>
                <a:lnTo>
                  <a:pt x="5863057" y="4114800"/>
                </a:lnTo>
                <a:lnTo>
                  <a:pt x="0" y="4114800"/>
                </a:lnTo>
                <a:lnTo>
                  <a:pt x="0" y="0"/>
                </a:lnTo>
                <a:close/>
              </a:path>
            </a:pathLst>
          </a:custGeom>
          <a:blipFill rotWithShape="1">
            <a:blip r:embed="rId2"/>
            <a:stretch>
              <a:fillRect/>
            </a:stretch>
          </a:blipFill>
          <a:ln>
            <a:noFill/>
          </a:ln>
        </p:spPr>
      </p:sp>
      <p:sp>
        <p:nvSpPr>
          <p:cNvPr id="92" name="Google Shape;92;p1"/>
          <p:cNvSpPr txBox="1"/>
          <p:nvPr/>
        </p:nvSpPr>
        <p:spPr>
          <a:xfrm>
            <a:off x="3146285" y="6707647"/>
            <a:ext cx="11512835" cy="1860550"/>
          </a:xfrm>
          <a:prstGeom prst="rect">
            <a:avLst/>
          </a:prstGeom>
          <a:noFill/>
          <a:ln>
            <a:noFill/>
          </a:ln>
        </p:spPr>
        <p:txBody>
          <a:bodyPr spcFirstLastPara="1" wrap="square" lIns="0" tIns="0" rIns="0" bIns="0" anchor="t" anchorCtr="0">
            <a:spAutoFit/>
          </a:bodyPr>
          <a:lstStyle/>
          <a:p>
            <a:pPr marL="0" marR="0" lvl="0" indent="0" algn="ctr" rtl="0">
              <a:lnSpc>
                <a:spcPct val="189000"/>
              </a:lnSpc>
              <a:spcBef>
                <a:spcPts val="0"/>
              </a:spcBef>
              <a:spcAft>
                <a:spcPts val="0"/>
              </a:spcAft>
              <a:buNone/>
            </a:pPr>
            <a:r>
              <a:rPr lang="en-US" sz="3200" b="1">
                <a:solidFill>
                  <a:srgbClr val="17365D"/>
                </a:solidFill>
                <a:latin typeface="Times New Roman" panose="02020603050405020304" pitchFamily="18" charset="0"/>
                <a:ea typeface="Calibri" panose="020F0502020204030204"/>
                <a:cs typeface="Times New Roman" panose="02020603050405020304" pitchFamily="18" charset="0"/>
                <a:sym typeface="Calibri" panose="020F0502020204030204"/>
              </a:rPr>
              <a:t>Nhóm</a:t>
            </a:r>
            <a:r>
              <a:rPr lang="en-US" sz="3200" b="1" i="0" u="none" strike="noStrike" cap="none">
                <a:solidFill>
                  <a:srgbClr val="17365D"/>
                </a:solidFill>
                <a:latin typeface="Times New Roman" panose="02020603050405020304" pitchFamily="18" charset="0"/>
                <a:ea typeface="Calibri" panose="020F0502020204030204"/>
                <a:cs typeface="Times New Roman" panose="02020603050405020304" pitchFamily="18" charset="0"/>
                <a:sym typeface="Calibri" panose="020F0502020204030204"/>
              </a:rPr>
              <a:t> thực hiện: Nhóm 4_DAMH_03</a:t>
            </a:r>
            <a:endParaRPr>
              <a:latin typeface="Times New Roman" panose="02020603050405020304" pitchFamily="18" charset="0"/>
              <a:cs typeface="Times New Roman" panose="02020603050405020304" pitchFamily="18" charset="0"/>
            </a:endParaRPr>
          </a:p>
          <a:p>
            <a:pPr marL="0" marR="0" lvl="0" indent="0" algn="ctr" rtl="0">
              <a:lnSpc>
                <a:spcPct val="189000"/>
              </a:lnSpc>
              <a:spcBef>
                <a:spcPts val="0"/>
              </a:spcBef>
              <a:spcAft>
                <a:spcPts val="0"/>
              </a:spcAft>
              <a:buNone/>
            </a:pPr>
            <a:r>
              <a:rPr lang="en-US" sz="3200" b="1">
                <a:solidFill>
                  <a:schemeClr val="bg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Giảng</a:t>
            </a:r>
            <a:r>
              <a:rPr lang="en-US" sz="3200" b="1" i="0" u="none" strike="noStrike" cap="none">
                <a:solidFill>
                  <a:srgbClr val="17365D"/>
                </a:solidFill>
                <a:latin typeface="Times New Roman" panose="02020603050405020304" pitchFamily="18" charset="0"/>
                <a:ea typeface="Calibri" panose="020F0502020204030204"/>
                <a:cs typeface="Times New Roman" panose="02020603050405020304" pitchFamily="18" charset="0"/>
                <a:sym typeface="Calibri" panose="020F0502020204030204"/>
              </a:rPr>
              <a:t> viên hướng dẫn: Th.s Nguyễn Thị Quỳnh Trang </a:t>
            </a:r>
            <a:endParaRPr>
              <a:latin typeface="Times New Roman" panose="02020603050405020304" pitchFamily="18" charset="0"/>
              <a:cs typeface="Times New Roman" panose="02020603050405020304" pitchFamily="18" charset="0"/>
            </a:endParaRPr>
          </a:p>
        </p:txBody>
      </p:sp>
      <p:sp>
        <p:nvSpPr>
          <p:cNvPr id="95" name="Google Shape;95;p1"/>
          <p:cNvSpPr txBox="1"/>
          <p:nvPr/>
        </p:nvSpPr>
        <p:spPr>
          <a:xfrm>
            <a:off x="-173316" y="297121"/>
            <a:ext cx="18634534" cy="2462213"/>
          </a:xfrm>
          <a:prstGeom prst="rect">
            <a:avLst/>
          </a:prstGeom>
          <a:noFill/>
          <a:ln>
            <a:noFill/>
          </a:ln>
        </p:spPr>
        <p:txBody>
          <a:bodyPr spcFirstLastPara="1" wrap="square" lIns="0" tIns="0" rIns="0" bIns="0" anchor="t" anchorCtr="0">
            <a:spAutoFit/>
          </a:bodyPr>
          <a:lstStyle/>
          <a:p>
            <a:pPr algn="ctr">
              <a:lnSpc>
                <a:spcPct val="150000"/>
              </a:lnSpc>
              <a:buNone/>
            </a:pPr>
            <a:r>
              <a:rPr lang="en-US" sz="40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TRƯỜNG SƯ PHẠM - TRƯỜNG ĐẠI HỌC VINH</a:t>
            </a:r>
            <a:endParaRPr lang="en-US" sz="40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40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KHOA GIÁO DỤC MẦM NON</a:t>
            </a:r>
            <a:endParaRPr lang="en-US" sz="40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endParaRPr lang="en-US" sz="40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p:txBody>
      </p:sp>
      <p:sp>
        <p:nvSpPr>
          <p:cNvPr id="6" name="Freeform 2"/>
          <p:cNvSpPr/>
          <p:nvPr/>
        </p:nvSpPr>
        <p:spPr>
          <a:xfrm>
            <a:off x="15919450" y="288925"/>
            <a:ext cx="1724025" cy="1604645"/>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
        <p:nvSpPr>
          <p:cNvPr id="18" name="Freeform 2"/>
          <p:cNvSpPr/>
          <p:nvPr/>
        </p:nvSpPr>
        <p:spPr>
          <a:xfrm>
            <a:off x="728345" y="375285"/>
            <a:ext cx="1660525" cy="1518285"/>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4"/>
            <a:stretch>
              <a:fillRect/>
            </a:stretch>
          </a:blipFill>
        </p:spPr>
      </p:sp>
      <p:sp>
        <p:nvSpPr>
          <p:cNvPr id="19" name="Freeform 2"/>
          <p:cNvSpPr/>
          <p:nvPr/>
        </p:nvSpPr>
        <p:spPr>
          <a:xfrm>
            <a:off x="16046450" y="415925"/>
            <a:ext cx="1724025" cy="1604645"/>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8" name="Google Shape;518;p15"/>
          <p:cNvSpPr txBox="1"/>
          <p:nvPr/>
        </p:nvSpPr>
        <p:spPr>
          <a:xfrm>
            <a:off x="1600200" y="4215198"/>
            <a:ext cx="15925800" cy="905441"/>
          </a:xfrm>
          <a:prstGeom prst="rect">
            <a:avLst/>
          </a:prstGeom>
          <a:noFill/>
          <a:ln>
            <a:noFill/>
          </a:ln>
        </p:spPr>
        <p:txBody>
          <a:bodyPr spcFirstLastPara="1" wrap="square" lIns="0" tIns="0" rIns="0" bIns="0" anchor="t" anchorCtr="0">
            <a:spAutoFit/>
          </a:bodyPr>
          <a:lstStyle/>
          <a:p>
            <a:pPr marL="0" marR="0" lvl="0" indent="0" algn="ctr" rtl="0">
              <a:lnSpc>
                <a:spcPct val="205000"/>
              </a:lnSpc>
              <a:spcBef>
                <a:spcPts val="0"/>
              </a:spcBef>
              <a:spcAft>
                <a:spcPts val="0"/>
              </a:spcAft>
              <a:buNone/>
            </a:pPr>
            <a:r>
              <a:rPr lang="en-US" sz="4000" b="1">
                <a:solidFill>
                  <a:srgbClr val="FDFDFD"/>
                </a:solidFill>
                <a:latin typeface="Arial" panose="020B0604020202020204"/>
                <a:ea typeface="Arial" panose="020B0604020202020204"/>
                <a:cs typeface="Arial" panose="020B0604020202020204"/>
                <a:sym typeface="Arial" panose="020B0604020202020204"/>
              </a:rPr>
              <a:t>CHƯƠNG 1. CƠ SỞ LÝ LUẬN VÀ CƠ SỞ THỰC TIỄN CỦA ĐỀ TÀI</a:t>
            </a:r>
            <a:endParaRPr lang="en-US" sz="4000" b="1">
              <a:solidFill>
                <a:srgbClr val="FDFDFD"/>
              </a:solidFill>
              <a:latin typeface="Arial" panose="020B0604020202020204"/>
              <a:ea typeface="Arial" panose="020B0604020202020204"/>
              <a:cs typeface="Arial" panose="020B0604020202020204"/>
              <a:sym typeface="Arial" panose="020B0604020202020204"/>
            </a:endParaRPr>
          </a:p>
        </p:txBody>
      </p:sp>
      <p:pic>
        <p:nvPicPr>
          <p:cNvPr id="3" name="Picture 2"/>
          <p:cNvPicPr>
            <a:picLocks noChangeAspect="1"/>
          </p:cNvPicPr>
          <p:nvPr/>
        </p:nvPicPr>
        <p:blipFill>
          <a:blip r:embed="rId1"/>
          <a:stretch>
            <a:fillRect/>
          </a:stretch>
        </p:blipFill>
        <p:spPr>
          <a:xfrm>
            <a:off x="3619500" y="-511444"/>
            <a:ext cx="11887200" cy="61960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0" y="5120673"/>
            <a:ext cx="18288000" cy="3019241"/>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a:solidFill>
                  <a:schemeClr val="bg1"/>
                </a:solidFill>
                <a:latin typeface="Times New Roman" panose="02020603050405020304" pitchFamily="18" charset="0"/>
                <a:cs typeface="Times New Roman" panose="02020603050405020304" pitchFamily="18" charset="0"/>
              </a:rPr>
              <a:t>CHƯƠNG 1: CƠ SỞ LÝ LUẬN VỀ GIÁO DỤC VỆ SINH GIỚI TÍNH CHO TRẺ 5</a:t>
            </a:r>
            <a:r>
              <a:rPr lang="en-US" altLang="en-GB" sz="6000" b="1">
                <a:solidFill>
                  <a:schemeClr val="bg1"/>
                </a:solidFill>
                <a:latin typeface="Times New Roman" panose="02020603050405020304" pitchFamily="18" charset="0"/>
                <a:cs typeface="Times New Roman" panose="02020603050405020304" pitchFamily="18" charset="0"/>
              </a:rPr>
              <a:t> </a:t>
            </a:r>
            <a:r>
              <a:rPr lang="en-GB" sz="6000" b="1">
                <a:solidFill>
                  <a:schemeClr val="bg1"/>
                </a:solidFill>
                <a:latin typeface="Times New Roman" panose="02020603050405020304" pitchFamily="18" charset="0"/>
                <a:cs typeface="Times New Roman" panose="02020603050405020304" pitchFamily="18" charset="0"/>
              </a:rPr>
              <a:t>-</a:t>
            </a:r>
            <a:r>
              <a:rPr lang="en-US" altLang="en-GB" sz="6000" b="1">
                <a:solidFill>
                  <a:schemeClr val="bg1"/>
                </a:solidFill>
                <a:latin typeface="Times New Roman" panose="02020603050405020304" pitchFamily="18" charset="0"/>
                <a:cs typeface="Times New Roman" panose="02020603050405020304" pitchFamily="18" charset="0"/>
              </a:rPr>
              <a:t> </a:t>
            </a:r>
            <a:r>
              <a:rPr lang="en-GB" sz="6000" b="1">
                <a:solidFill>
                  <a:schemeClr val="bg1"/>
                </a:solidFill>
                <a:latin typeface="Times New Roman" panose="02020603050405020304" pitchFamily="18" charset="0"/>
                <a:cs typeface="Times New Roman" panose="02020603050405020304" pitchFamily="18" charset="0"/>
              </a:rPr>
              <a:t>6 TUỔI.</a:t>
            </a:r>
            <a:endParaRPr lang="en-US" sz="6000" b="1">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9515959"/>
            <a:ext cx="18288000" cy="771041"/>
          </a:xfrm>
          <a:prstGeom prst="rect">
            <a:avLst/>
          </a:prstGeom>
          <a:solidFill>
            <a:srgbClr val="6B95C7"/>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95250" y="111760"/>
            <a:ext cx="1660525" cy="1518285"/>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18" name="Freeform 2"/>
          <p:cNvSpPr/>
          <p:nvPr/>
        </p:nvSpPr>
        <p:spPr>
          <a:xfrm>
            <a:off x="16515080" y="111760"/>
            <a:ext cx="1659890" cy="1518285"/>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187" name="Google Shape;187;p6"/>
          <p:cNvSpPr txBox="1"/>
          <p:nvPr/>
        </p:nvSpPr>
        <p:spPr>
          <a:xfrm>
            <a:off x="2462530" y="62865"/>
            <a:ext cx="13656310" cy="1353820"/>
          </a:xfrm>
          <a:prstGeom prst="rect">
            <a:avLst/>
          </a:prstGeom>
          <a:noFill/>
          <a:ln>
            <a:noFill/>
          </a:ln>
        </p:spPr>
        <p:txBody>
          <a:bodyPr spcFirstLastPara="1" wrap="square" lIns="0" tIns="0" rIns="0" bIns="0" anchor="t" anchorCtr="0">
            <a:spAutoFit/>
          </a:bodyPr>
          <a:lstStyle/>
          <a:p>
            <a:pPr algn="ctr"/>
            <a:r>
              <a:rPr lang="en-GB" sz="4400" b="1">
                <a:solidFill>
                  <a:schemeClr val="bg2"/>
                </a:solidFill>
                <a:latin typeface="Times New Roman" panose="02020603050405020304" pitchFamily="18" charset="0"/>
                <a:cs typeface="Times New Roman" panose="02020603050405020304" pitchFamily="18" charset="0"/>
                <a:sym typeface="+mn-ea"/>
              </a:rPr>
              <a:t>CHƯƠNG 1: CƠ SỞ LÝ LUẬN VỀ GIÁO DỤC VỆ SINH GIỚI TÍNH CHO TRẺ 5</a:t>
            </a:r>
            <a:r>
              <a:rPr lang="en-US" altLang="en-GB" sz="4400" b="1">
                <a:solidFill>
                  <a:schemeClr val="bg2"/>
                </a:solidFill>
                <a:latin typeface="Times New Roman" panose="02020603050405020304" pitchFamily="18" charset="0"/>
                <a:cs typeface="Times New Roman" panose="02020603050405020304" pitchFamily="18" charset="0"/>
                <a:sym typeface="+mn-ea"/>
              </a:rPr>
              <a:t> </a:t>
            </a:r>
            <a:r>
              <a:rPr lang="en-GB" sz="4400" b="1">
                <a:solidFill>
                  <a:schemeClr val="bg2"/>
                </a:solidFill>
                <a:latin typeface="Times New Roman" panose="02020603050405020304" pitchFamily="18" charset="0"/>
                <a:cs typeface="Times New Roman" panose="02020603050405020304" pitchFamily="18" charset="0"/>
                <a:sym typeface="+mn-ea"/>
              </a:rPr>
              <a:t>-</a:t>
            </a:r>
            <a:r>
              <a:rPr lang="en-US" altLang="en-GB" sz="4400" b="1">
                <a:solidFill>
                  <a:schemeClr val="bg2"/>
                </a:solidFill>
                <a:latin typeface="Times New Roman" panose="02020603050405020304" pitchFamily="18" charset="0"/>
                <a:cs typeface="Times New Roman" panose="02020603050405020304" pitchFamily="18" charset="0"/>
                <a:sym typeface="+mn-ea"/>
              </a:rPr>
              <a:t> </a:t>
            </a:r>
            <a:r>
              <a:rPr lang="en-GB" sz="4400" b="1">
                <a:solidFill>
                  <a:schemeClr val="bg2"/>
                </a:solidFill>
                <a:latin typeface="Times New Roman" panose="02020603050405020304" pitchFamily="18" charset="0"/>
                <a:cs typeface="Times New Roman" panose="02020603050405020304" pitchFamily="18" charset="0"/>
                <a:sym typeface="+mn-ea"/>
              </a:rPr>
              <a:t>6 TUỔI.</a:t>
            </a:r>
            <a:endParaRPr lang="en-GB" sz="4400" b="1">
              <a:solidFill>
                <a:schemeClr val="bg2"/>
              </a:solidFill>
              <a:latin typeface="Times New Roman" panose="02020603050405020304" pitchFamily="18" charset="0"/>
              <a:ea typeface="Calibri" panose="020F0502020204030204"/>
              <a:cs typeface="Times New Roman" panose="02020603050405020304" pitchFamily="18" charset="0"/>
              <a:sym typeface="+mn-ea"/>
            </a:endParaRPr>
          </a:p>
        </p:txBody>
      </p:sp>
      <p:sp>
        <p:nvSpPr>
          <p:cNvPr id="191" name="Google Shape;191;p6"/>
          <p:cNvSpPr txBox="1"/>
          <p:nvPr/>
        </p:nvSpPr>
        <p:spPr>
          <a:xfrm>
            <a:off x="1947358" y="1057367"/>
            <a:ext cx="9550101" cy="1440180"/>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GB" sz="4800" b="1">
                <a:solidFill>
                  <a:schemeClr val="dk1"/>
                </a:solidFill>
                <a:latin typeface="Times New Roman" panose="02020603050405020304" pitchFamily="18" charset="0"/>
                <a:cs typeface="Times New Roman" panose="02020603050405020304" pitchFamily="18" charset="0"/>
              </a:rPr>
              <a:t>Tổng quan về vấn đề nghiên cứu</a:t>
            </a:r>
            <a:endParaRPr lang="en-GB" sz="4800" b="1">
              <a:solidFill>
                <a:schemeClr val="dk1"/>
              </a:solidFill>
              <a:latin typeface="Times New Roman" panose="02020603050405020304" pitchFamily="18" charset="0"/>
              <a:cs typeface="Times New Roman" panose="02020603050405020304" pitchFamily="18" charset="0"/>
            </a:endParaRPr>
          </a:p>
        </p:txBody>
      </p:sp>
      <p:sp>
        <p:nvSpPr>
          <p:cNvPr id="192" name="Google Shape;192;p6"/>
          <p:cNvSpPr/>
          <p:nvPr/>
        </p:nvSpPr>
        <p:spPr>
          <a:xfrm rot="10800000">
            <a:off x="-9725070" y="1406233"/>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194" name="Google Shape;194;p6"/>
          <p:cNvSpPr/>
          <p:nvPr/>
        </p:nvSpPr>
        <p:spPr>
          <a:xfrm>
            <a:off x="291830" y="1737718"/>
            <a:ext cx="1426574" cy="576576"/>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panose="020F0502020204030204"/>
                <a:ea typeface="Calibri" panose="020F0502020204030204"/>
                <a:cs typeface="Calibri" panose="020F0502020204030204"/>
                <a:sym typeface="Calibri" panose="020F0502020204030204"/>
              </a:rPr>
              <a:t>1.1</a:t>
            </a:r>
            <a:endParaRPr lang="en-US" sz="4000" b="1">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95" name="Google Shape;195;p6"/>
          <p:cNvSpPr/>
          <p:nvPr/>
        </p:nvSpPr>
        <p:spPr>
          <a:xfrm>
            <a:off x="-10177595" y="2528163"/>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97" name="Google Shape;197;p6"/>
          <p:cNvSpPr/>
          <p:nvPr/>
        </p:nvSpPr>
        <p:spPr>
          <a:xfrm>
            <a:off x="-10177595" y="3500249"/>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99" name="Google Shape;199;p6"/>
          <p:cNvSpPr/>
          <p:nvPr/>
        </p:nvSpPr>
        <p:spPr>
          <a:xfrm>
            <a:off x="-10201041" y="4466125"/>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4</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1" name="Google Shape;201;p6"/>
          <p:cNvSpPr/>
          <p:nvPr/>
        </p:nvSpPr>
        <p:spPr>
          <a:xfrm>
            <a:off x="-10201041" y="543498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5</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3" name="Google Shape;203;p6"/>
          <p:cNvSpPr/>
          <p:nvPr/>
        </p:nvSpPr>
        <p:spPr>
          <a:xfrm>
            <a:off x="-10148930" y="6481035"/>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6</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5" name="Google Shape;205;p6"/>
          <p:cNvSpPr/>
          <p:nvPr/>
        </p:nvSpPr>
        <p:spPr>
          <a:xfrm>
            <a:off x="-10148930" y="7454506"/>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7</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7" name="Google Shape;207;p6"/>
          <p:cNvSpPr/>
          <p:nvPr/>
        </p:nvSpPr>
        <p:spPr>
          <a:xfrm>
            <a:off x="-10201041" y="8495945"/>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8</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9" name="Google Shape;209;p6"/>
          <p:cNvSpPr/>
          <p:nvPr/>
        </p:nvSpPr>
        <p:spPr>
          <a:xfrm rot="-5400000">
            <a:off x="8897620" y="-1529080"/>
            <a:ext cx="2200275" cy="12555855"/>
          </a:xfrm>
          <a:custGeom>
            <a:avLst/>
            <a:gdLst/>
            <a:ahLst/>
            <a:cxnLst/>
            <a:rect l="l" t="t" r="r" b="b"/>
            <a:pathLst>
              <a:path w="2353310" h="11953722" extrusionOk="0">
                <a:moveTo>
                  <a:pt x="784860" y="11886412"/>
                </a:moveTo>
                <a:cubicBezTo>
                  <a:pt x="905510" y="11927052"/>
                  <a:pt x="1042670" y="11953722"/>
                  <a:pt x="1177290" y="11953722"/>
                </a:cubicBezTo>
                <a:cubicBezTo>
                  <a:pt x="1311910" y="11953722"/>
                  <a:pt x="1441450" y="11930862"/>
                  <a:pt x="1560830" y="11890222"/>
                </a:cubicBezTo>
                <a:cubicBezTo>
                  <a:pt x="1563370" y="11888952"/>
                  <a:pt x="1565910" y="11888952"/>
                  <a:pt x="1568450" y="11887682"/>
                </a:cubicBezTo>
                <a:cubicBezTo>
                  <a:pt x="2016760" y="11725122"/>
                  <a:pt x="2346960" y="11295862"/>
                  <a:pt x="2353310" y="10766259"/>
                </a:cubicBezTo>
                <a:lnTo>
                  <a:pt x="2353310" y="0"/>
                </a:lnTo>
                <a:lnTo>
                  <a:pt x="0" y="0"/>
                </a:lnTo>
                <a:lnTo>
                  <a:pt x="0" y="10758000"/>
                </a:lnTo>
                <a:cubicBezTo>
                  <a:pt x="6350" y="11298402"/>
                  <a:pt x="331470" y="11727662"/>
                  <a:pt x="784860" y="11886412"/>
                </a:cubicBezTo>
                <a:close/>
              </a:path>
            </a:pathLst>
          </a:custGeom>
          <a:solidFill>
            <a:srgbClr val="496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6"/>
          <p:cNvSpPr/>
          <p:nvPr/>
        </p:nvSpPr>
        <p:spPr>
          <a:xfrm rot="-5400000">
            <a:off x="8897620" y="1037590"/>
            <a:ext cx="2200275" cy="12556490"/>
          </a:xfrm>
          <a:custGeom>
            <a:avLst/>
            <a:gdLst/>
            <a:ahLst/>
            <a:cxnLst/>
            <a:rect l="l" t="t" r="r" b="b"/>
            <a:pathLst>
              <a:path w="2353310" h="13208186" extrusionOk="0">
                <a:moveTo>
                  <a:pt x="784860" y="13140875"/>
                </a:moveTo>
                <a:cubicBezTo>
                  <a:pt x="905510" y="13181516"/>
                  <a:pt x="1042670" y="13208186"/>
                  <a:pt x="1177290" y="13208186"/>
                </a:cubicBezTo>
                <a:cubicBezTo>
                  <a:pt x="1311910" y="13208186"/>
                  <a:pt x="1441450" y="13185325"/>
                  <a:pt x="1560830" y="13144686"/>
                </a:cubicBezTo>
                <a:cubicBezTo>
                  <a:pt x="1563370" y="13143416"/>
                  <a:pt x="1565910" y="13143416"/>
                  <a:pt x="1568450" y="13142147"/>
                </a:cubicBezTo>
                <a:cubicBezTo>
                  <a:pt x="2016760" y="12979586"/>
                  <a:pt x="2346960" y="12550326"/>
                  <a:pt x="2353310" y="12016863"/>
                </a:cubicBezTo>
                <a:lnTo>
                  <a:pt x="2353310" y="0"/>
                </a:lnTo>
                <a:lnTo>
                  <a:pt x="0" y="0"/>
                </a:lnTo>
                <a:lnTo>
                  <a:pt x="0" y="12007640"/>
                </a:lnTo>
                <a:cubicBezTo>
                  <a:pt x="6350" y="12552866"/>
                  <a:pt x="331470" y="12982126"/>
                  <a:pt x="784860" y="13140875"/>
                </a:cubicBezTo>
                <a:close/>
              </a:path>
            </a:pathLst>
          </a:custGeom>
          <a:solidFill>
            <a:srgbClr val="4965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p>
        </p:txBody>
      </p:sp>
      <p:grpSp>
        <p:nvGrpSpPr>
          <p:cNvPr id="212" name="Google Shape;212;p6"/>
          <p:cNvGrpSpPr/>
          <p:nvPr/>
        </p:nvGrpSpPr>
        <p:grpSpPr>
          <a:xfrm>
            <a:off x="-652269" y="3211618"/>
            <a:ext cx="5699335" cy="5620158"/>
            <a:chOff x="0" y="0"/>
            <a:chExt cx="495300" cy="495300"/>
          </a:xfrm>
        </p:grpSpPr>
        <p:sp>
          <p:nvSpPr>
            <p:cNvPr id="213" name="Google Shape;213;p6"/>
            <p:cNvSpPr/>
            <p:nvPr/>
          </p:nvSpPr>
          <p:spPr>
            <a:xfrm>
              <a:off x="0" y="0"/>
              <a:ext cx="495300" cy="495300"/>
            </a:xfrm>
            <a:custGeom>
              <a:avLst/>
              <a:gdLst/>
              <a:ahLst/>
              <a:cxnLst/>
              <a:rect l="l" t="t" r="r" b="b"/>
              <a:pathLst>
                <a:path w="495300" h="495300" extrusionOk="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7BD4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6"/>
            <p:cNvSpPr/>
            <p:nvPr/>
          </p:nvSpPr>
          <p:spPr>
            <a:xfrm>
              <a:off x="20206" y="18502"/>
              <a:ext cx="454889" cy="459693"/>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ABE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5" name="Google Shape;215;p6"/>
          <p:cNvSpPr txBox="1"/>
          <p:nvPr/>
        </p:nvSpPr>
        <p:spPr>
          <a:xfrm>
            <a:off x="5047066" y="4194135"/>
            <a:ext cx="10597586" cy="12306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altLang="en-GB" sz="4000" b="1">
                <a:solidFill>
                  <a:schemeClr val="bg1"/>
                </a:solidFill>
                <a:latin typeface="Times New Roman" panose="02020603050405020304" pitchFamily="18" charset="0"/>
                <a:cs typeface="Times New Roman" panose="02020603050405020304" pitchFamily="18" charset="0"/>
              </a:rPr>
              <a:t>1.1.1 </a:t>
            </a:r>
            <a:r>
              <a:rPr lang="en-GB" sz="4000" b="1">
                <a:solidFill>
                  <a:schemeClr val="bg1"/>
                </a:solidFill>
                <a:latin typeface="Times New Roman" panose="02020603050405020304" pitchFamily="18" charset="0"/>
                <a:cs typeface="Times New Roman" panose="02020603050405020304" pitchFamily="18" charset="0"/>
              </a:rPr>
              <a:t>Tình hình triển khai giáo dục vệ sinh giới tính ở trẻ mầm non trên thế giới</a:t>
            </a:r>
            <a:endParaRPr sz="4000" b="1">
              <a:solidFill>
                <a:schemeClr val="bg1"/>
              </a:solidFill>
              <a:latin typeface="Times New Roman" panose="02020603050405020304" pitchFamily="18" charset="0"/>
              <a:cs typeface="Times New Roman" panose="02020603050405020304" pitchFamily="18" charset="0"/>
            </a:endParaRPr>
          </a:p>
        </p:txBody>
      </p:sp>
      <p:sp>
        <p:nvSpPr>
          <p:cNvPr id="219" name="Google Shape;219;p6"/>
          <p:cNvSpPr txBox="1"/>
          <p:nvPr/>
        </p:nvSpPr>
        <p:spPr>
          <a:xfrm>
            <a:off x="5267045" y="6670001"/>
            <a:ext cx="10021957" cy="12306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altLang="en-GB" sz="4000" b="1">
                <a:solidFill>
                  <a:srgbClr val="FFFFFF"/>
                </a:solidFill>
                <a:latin typeface="Times New Roman" panose="02020603050405020304" pitchFamily="18" charset="0"/>
                <a:cs typeface="Times New Roman" panose="02020603050405020304" pitchFamily="18" charset="0"/>
                <a:sym typeface="Nunito Sans"/>
              </a:rPr>
              <a:t>1.1.2 </a:t>
            </a:r>
            <a:r>
              <a:rPr lang="en-GB" sz="4000" b="1">
                <a:solidFill>
                  <a:srgbClr val="FFFFFF"/>
                </a:solidFill>
                <a:latin typeface="Times New Roman" panose="02020603050405020304" pitchFamily="18" charset="0"/>
                <a:cs typeface="Times New Roman" panose="02020603050405020304" pitchFamily="18" charset="0"/>
                <a:sym typeface="Nunito Sans"/>
              </a:rPr>
              <a:t>Tình hình triển khai giáo dục vệ sinh giới tính ở trẻ mầm non tại Việt Nam</a:t>
            </a:r>
            <a:endParaRPr sz="1600" b="1">
              <a:latin typeface="Times New Roman" panose="02020603050405020304" pitchFamily="18" charset="0"/>
              <a:cs typeface="Times New Roman" panose="02020603050405020304" pitchFamily="18" charset="0"/>
            </a:endParaRPr>
          </a:p>
        </p:txBody>
      </p:sp>
      <p:sp>
        <p:nvSpPr>
          <p:cNvPr id="6" name="Google Shape;180;p5"/>
          <p:cNvSpPr/>
          <p:nvPr/>
        </p:nvSpPr>
        <p:spPr>
          <a:xfrm>
            <a:off x="314558" y="4013810"/>
            <a:ext cx="3996368" cy="3684084"/>
          </a:xfrm>
          <a:custGeom>
            <a:avLst/>
            <a:gdLst/>
            <a:ahLst/>
            <a:cxnLst/>
            <a:rect l="l" t="t" r="r" b="b"/>
            <a:pathLst>
              <a:path w="4450104" h="3721905" extrusionOk="0">
                <a:moveTo>
                  <a:pt x="0" y="0"/>
                </a:moveTo>
                <a:lnTo>
                  <a:pt x="4450104" y="0"/>
                </a:lnTo>
                <a:lnTo>
                  <a:pt x="4450104" y="3721906"/>
                </a:lnTo>
                <a:lnTo>
                  <a:pt x="0" y="3721906"/>
                </a:lnTo>
                <a:lnTo>
                  <a:pt x="0" y="0"/>
                </a:lnTo>
                <a:close/>
              </a:path>
            </a:pathLst>
          </a:custGeom>
          <a:blipFill rotWithShape="1">
            <a:blip r:embed="rId1"/>
            <a:stretch>
              <a:fillRect/>
            </a:stretch>
          </a:blipFill>
          <a:ln>
            <a:noFill/>
          </a:ln>
        </p:spPr>
      </p:sp>
      <p:sp>
        <p:nvSpPr>
          <p:cNvPr id="3" name="Freeform 2"/>
          <p:cNvSpPr/>
          <p:nvPr/>
        </p:nvSpPr>
        <p:spPr>
          <a:xfrm>
            <a:off x="95250" y="111760"/>
            <a:ext cx="1660525" cy="1518285"/>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18" name="Freeform 2"/>
          <p:cNvSpPr/>
          <p:nvPr/>
        </p:nvSpPr>
        <p:spPr>
          <a:xfrm>
            <a:off x="16628110" y="17145"/>
            <a:ext cx="1659890" cy="1518285"/>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anim calcmode="lin" valueType="num">
                                      <p:cBhvr additive="base">
                                        <p:cTn id="7" dur="500"/>
                                        <p:tgtEl>
                                          <p:spTgt spid="21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15"/>
                                        </p:tgtEl>
                                        <p:attrNameLst>
                                          <p:attrName>style.visibility</p:attrName>
                                        </p:attrNameLst>
                                      </p:cBhvr>
                                      <p:to>
                                        <p:strVal val="visible"/>
                                      </p:to>
                                    </p:set>
                                    <p:anim calcmode="lin" valueType="num">
                                      <p:cBhvr>
                                        <p:cTn id="12" dur="500" fill="hold"/>
                                        <p:tgtEl>
                                          <p:spTgt spid="215"/>
                                        </p:tgtEl>
                                        <p:attrNameLst>
                                          <p:attrName>ppt_w</p:attrName>
                                        </p:attrNameLst>
                                      </p:cBhvr>
                                      <p:tavLst>
                                        <p:tav tm="0">
                                          <p:val>
                                            <p:fltVal val="0"/>
                                          </p:val>
                                        </p:tav>
                                        <p:tav tm="100000">
                                          <p:val>
                                            <p:strVal val="#ppt_w"/>
                                          </p:val>
                                        </p:tav>
                                      </p:tavLst>
                                    </p:anim>
                                    <p:anim calcmode="lin" valueType="num">
                                      <p:cBhvr>
                                        <p:cTn id="13" dur="500" fill="hold"/>
                                        <p:tgtEl>
                                          <p:spTgt spid="215"/>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18"/>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560" name="Google Shape;560;p18"/>
          <p:cNvSpPr txBox="1"/>
          <p:nvPr/>
        </p:nvSpPr>
        <p:spPr>
          <a:xfrm>
            <a:off x="1718404" y="1057067"/>
            <a:ext cx="11201400" cy="1440180"/>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GB" sz="4800" b="1">
                <a:latin typeface="Times New Roman" panose="02020603050405020304" pitchFamily="18" charset="0"/>
                <a:cs typeface="Times New Roman" panose="02020603050405020304" pitchFamily="18" charset="0"/>
              </a:rPr>
              <a:t>Một số khái </a:t>
            </a:r>
            <a:r>
              <a:rPr lang="en-GB" sz="4800" b="1">
                <a:latin typeface="Times New Roman" panose="02020603050405020304" pitchFamily="18" charset="0"/>
                <a:cs typeface="Times New Roman" panose="02020603050405020304" pitchFamily="18" charset="0"/>
              </a:rPr>
              <a:t>niệm cơ bản</a:t>
            </a:r>
            <a:endParaRPr lang="en-GB" sz="4800" b="1">
              <a:latin typeface="Times New Roman" panose="02020603050405020304" pitchFamily="18" charset="0"/>
              <a:cs typeface="Times New Roman" panose="02020603050405020304" pitchFamily="18" charset="0"/>
            </a:endParaRPr>
          </a:p>
        </p:txBody>
      </p:sp>
      <p:sp>
        <p:nvSpPr>
          <p:cNvPr id="561" name="Google Shape;561;p18"/>
          <p:cNvSpPr/>
          <p:nvPr/>
        </p:nvSpPr>
        <p:spPr>
          <a:xfrm>
            <a:off x="52271" y="1682379"/>
            <a:ext cx="1573622" cy="586775"/>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lt1"/>
                </a:solidFill>
                <a:latin typeface="Times New Roman" panose="02020603050405020304" pitchFamily="18" charset="0"/>
                <a:cs typeface="Times New Roman" panose="02020603050405020304" pitchFamily="18" charset="0"/>
                <a:sym typeface="Calibri" panose="020F0502020204030204"/>
              </a:rPr>
              <a:t>1.2</a:t>
            </a:r>
            <a:endParaRPr lang="en-GB" sz="4000" b="1">
              <a:solidFill>
                <a:schemeClr val="lt1"/>
              </a:solidFill>
              <a:latin typeface="Times New Roman" panose="02020603050405020304" pitchFamily="18" charset="0"/>
              <a:cs typeface="Times New Roman" panose="02020603050405020304" pitchFamily="18" charset="0"/>
              <a:sym typeface="Calibri" panose="020F0502020204030204"/>
            </a:endParaRPr>
          </a:p>
        </p:txBody>
      </p:sp>
      <p:sp>
        <p:nvSpPr>
          <p:cNvPr id="562" name="Google Shape;562;p18"/>
          <p:cNvSpPr/>
          <p:nvPr/>
        </p:nvSpPr>
        <p:spPr>
          <a:xfrm rot="10800000">
            <a:off x="-10963426" y="1615637"/>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564" name="Google Shape;564;p18"/>
          <p:cNvSpPr/>
          <p:nvPr/>
        </p:nvSpPr>
        <p:spPr>
          <a:xfrm>
            <a:off x="-12490734" y="367664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66" name="Google Shape;566;p18"/>
          <p:cNvSpPr/>
          <p:nvPr/>
        </p:nvSpPr>
        <p:spPr>
          <a:xfrm>
            <a:off x="-12526491" y="5245533"/>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68" name="Google Shape;568;p18"/>
          <p:cNvSpPr/>
          <p:nvPr/>
        </p:nvSpPr>
        <p:spPr>
          <a:xfrm>
            <a:off x="-12490734" y="6814419"/>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1.2.4.</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0" name="Google Shape;570;p18"/>
          <p:cNvSpPr/>
          <p:nvPr/>
        </p:nvSpPr>
        <p:spPr>
          <a:xfrm>
            <a:off x="-12541729" y="837873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1.2.5.</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1" name="Google Shape;571;p18"/>
          <p:cNvSpPr/>
          <p:nvPr/>
        </p:nvSpPr>
        <p:spPr>
          <a:xfrm>
            <a:off x="407020" y="2671925"/>
            <a:ext cx="8176669" cy="2722793"/>
          </a:xfrm>
          <a:prstGeom prst="roundRect">
            <a:avLst>
              <a:gd name="adj" fmla="val 16667"/>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GB" sz="32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1.2.1</a:t>
            </a:r>
            <a:r>
              <a:rPr lang="en-US" altLang="en-GB" sz="32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GB" sz="32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Giáo dục giới tính</a:t>
            </a:r>
            <a:endParaRPr lang="en-GB" sz="32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a:p>
            <a:pPr marL="0" marR="0" lvl="0" indent="0" rtl="0">
              <a:spcBef>
                <a:spcPts val="0"/>
              </a:spcBef>
              <a:spcAft>
                <a:spcPts val="0"/>
              </a:spcAft>
              <a:buNone/>
            </a:pP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Là quá trình trang bị cho trẻ kiến thức về cơ thể, giới tính và kỹ n</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ă</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ng bảo vệ bản thân. Ở lứa tuổi mầm non, nội dung cần </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ơn giản, sinh </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ộng, lồng ghép vào học – chơi </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ể trẻ dễ tiếp nhận.</a:t>
            </a:r>
            <a:endPar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572" name="Google Shape;572;p18"/>
          <p:cNvSpPr/>
          <p:nvPr/>
        </p:nvSpPr>
        <p:spPr>
          <a:xfrm>
            <a:off x="407019" y="6236756"/>
            <a:ext cx="8176669" cy="3029035"/>
          </a:xfrm>
          <a:prstGeom prst="roundRect">
            <a:avLst>
              <a:gd name="adj" fmla="val 16667"/>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GB" sz="32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1.2.2 Trẻ mẫu giáo lớn 5-6 tuổi</a:t>
            </a:r>
            <a:endParaRPr lang="en-GB" sz="32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a:p>
            <a:pPr marL="457200" lvl="0" indent="-457200" algn="just">
              <a:buFont typeface="Arial" panose="020B0604020202020204" pitchFamily="34" charset="0"/>
              <a:buChar char="•"/>
            </a:pP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Là trẻ ở cuối bậc học mầm non, </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ang phát triển mạnh về nhận thức – cảm xúc – xã hội. </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ây là giai </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oạn phù hợp </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ể tiếp cận giáo dục giới tính một cách có hệ thống.</a:t>
            </a:r>
            <a:endPar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575" name="Google Shape;575;p18"/>
          <p:cNvSpPr/>
          <p:nvPr/>
        </p:nvSpPr>
        <p:spPr>
          <a:xfrm flipH="1">
            <a:off x="8849980" y="2505342"/>
            <a:ext cx="179310" cy="7625726"/>
          </a:xfrm>
          <a:prstGeom prst="rect">
            <a:avLst/>
          </a:prstGeom>
          <a:solidFill>
            <a:srgbClr val="3185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76" name="Google Shape;576;p18"/>
          <p:cNvSpPr/>
          <p:nvPr/>
        </p:nvSpPr>
        <p:spPr>
          <a:xfrm rot="-5400000" flipH="1">
            <a:off x="9133858" y="-3542454"/>
            <a:ext cx="96485" cy="18669002"/>
          </a:xfrm>
          <a:prstGeom prst="rect">
            <a:avLst/>
          </a:prstGeom>
          <a:solidFill>
            <a:srgbClr val="3185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 name="Google Shape;572;p18"/>
          <p:cNvSpPr/>
          <p:nvPr/>
        </p:nvSpPr>
        <p:spPr>
          <a:xfrm>
            <a:off x="9409400" y="6265616"/>
            <a:ext cx="8176669" cy="3000175"/>
          </a:xfrm>
          <a:prstGeom prst="roundRect">
            <a:avLst>
              <a:gd name="adj" fmla="val 16667"/>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GB" sz="32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1.2.3</a:t>
            </a:r>
            <a:r>
              <a:rPr lang="en-US" altLang="en-GB" sz="32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GB" sz="32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Vệ sinh cơ thể và vùng kín</a:t>
            </a:r>
            <a:endParaRPr lang="en-GB" sz="32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a:p>
            <a:pPr marL="457200" lvl="0" indent="-457200" algn="just">
              <a:buFont typeface="Arial" panose="020B0604020202020204" pitchFamily="34" charset="0"/>
              <a:buChar char="•"/>
            </a:pP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Là việc ch</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ă</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m sóc cơ thể hằng ngày, </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ặc biệt là vùng kín – khu vực riêng t</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ư</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cần </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đư</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ợc bảo vệ. Trẻ cần </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đư</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ợc h</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ư</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ớng dẫn vệ sinh </a:t>
            </a:r>
            <a:r>
              <a:rPr lang=""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a:t>
            </a: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úng cách và biết nói “không” khi bị xâm phạm.</a:t>
            </a:r>
            <a:endPar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pic>
        <p:nvPicPr>
          <p:cNvPr id="4" name="Picture 3"/>
          <p:cNvPicPr>
            <a:picLocks noChangeAspect="1"/>
          </p:cNvPicPr>
          <p:nvPr/>
        </p:nvPicPr>
        <p:blipFill>
          <a:blip r:embed="rId1"/>
          <a:stretch>
            <a:fillRect/>
          </a:stretch>
        </p:blipFill>
        <p:spPr>
          <a:xfrm>
            <a:off x="9409430" y="1828800"/>
            <a:ext cx="8051165" cy="3595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Freeform 2"/>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
        <p:nvSpPr>
          <p:cNvPr id="187" name="Google Shape;187;p6"/>
          <p:cNvSpPr txBox="1"/>
          <p:nvPr/>
        </p:nvSpPr>
        <p:spPr>
          <a:xfrm>
            <a:off x="2462530" y="62865"/>
            <a:ext cx="13656310" cy="1353820"/>
          </a:xfrm>
          <a:prstGeom prst="rect">
            <a:avLst/>
          </a:prstGeom>
          <a:noFill/>
          <a:ln>
            <a:noFill/>
          </a:ln>
        </p:spPr>
        <p:txBody>
          <a:bodyPr spcFirstLastPara="1" wrap="square" lIns="0" tIns="0" rIns="0" bIns="0" anchor="t" anchorCtr="0">
            <a:spAutoFit/>
          </a:bodyPr>
          <a:p>
            <a:pPr algn="ctr"/>
            <a:r>
              <a:rPr lang="en-GB" sz="4400" b="1">
                <a:solidFill>
                  <a:schemeClr val="bg2"/>
                </a:solidFill>
                <a:latin typeface="Times New Roman" panose="02020603050405020304" pitchFamily="18" charset="0"/>
                <a:cs typeface="Times New Roman" panose="02020603050405020304" pitchFamily="18" charset="0"/>
                <a:sym typeface="+mn-ea"/>
              </a:rPr>
              <a:t>CHƯƠNG 1: CƠ SỞ LÝ LUẬN VỀ GIÁO DỤC VỆ SINH GIỚI TÍNH CHO TRẺ 5</a:t>
            </a:r>
            <a:r>
              <a:rPr lang="en-US" altLang="en-GB" sz="4400" b="1">
                <a:solidFill>
                  <a:schemeClr val="bg2"/>
                </a:solidFill>
                <a:latin typeface="Times New Roman" panose="02020603050405020304" pitchFamily="18" charset="0"/>
                <a:cs typeface="Times New Roman" panose="02020603050405020304" pitchFamily="18" charset="0"/>
                <a:sym typeface="+mn-ea"/>
              </a:rPr>
              <a:t> </a:t>
            </a:r>
            <a:r>
              <a:rPr lang="en-GB" sz="4400" b="1">
                <a:solidFill>
                  <a:schemeClr val="bg2"/>
                </a:solidFill>
                <a:latin typeface="Times New Roman" panose="02020603050405020304" pitchFamily="18" charset="0"/>
                <a:cs typeface="Times New Roman" panose="02020603050405020304" pitchFamily="18" charset="0"/>
                <a:sym typeface="+mn-ea"/>
              </a:rPr>
              <a:t>-</a:t>
            </a:r>
            <a:r>
              <a:rPr lang="en-US" altLang="en-GB" sz="4400" b="1">
                <a:solidFill>
                  <a:schemeClr val="bg2"/>
                </a:solidFill>
                <a:latin typeface="Times New Roman" panose="02020603050405020304" pitchFamily="18" charset="0"/>
                <a:cs typeface="Times New Roman" panose="02020603050405020304" pitchFamily="18" charset="0"/>
                <a:sym typeface="+mn-ea"/>
              </a:rPr>
              <a:t> </a:t>
            </a:r>
            <a:r>
              <a:rPr lang="en-GB" sz="4400" b="1">
                <a:solidFill>
                  <a:schemeClr val="bg2"/>
                </a:solidFill>
                <a:latin typeface="Times New Roman" panose="02020603050405020304" pitchFamily="18" charset="0"/>
                <a:cs typeface="Times New Roman" panose="02020603050405020304" pitchFamily="18" charset="0"/>
                <a:sym typeface="+mn-ea"/>
              </a:rPr>
              <a:t>6 TUỔI.</a:t>
            </a:r>
            <a:endParaRPr lang="en-GB" sz="4400" b="1">
              <a:solidFill>
                <a:schemeClr val="bg2"/>
              </a:solidFill>
              <a:latin typeface="Times New Roman" panose="02020603050405020304" pitchFamily="18" charset="0"/>
              <a:ea typeface="Calibri" panose="020F0502020204030204"/>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 calcmode="lin" valueType="num">
                                      <p:cBhvr additive="base">
                                        <p:cTn id="7" dur="500"/>
                                        <p:tgtEl>
                                          <p:spTgt spid="571"/>
                                        </p:tgtEl>
                                        <p:attrNameLst>
                                          <p:attrName>ppt_w</p:attrName>
                                        </p:attrNameLst>
                                      </p:cBhvr>
                                      <p:tavLst>
                                        <p:tav tm="0">
                                          <p:val>
                                            <p:fltVal val="0"/>
                                          </p:val>
                                        </p:tav>
                                        <p:tav tm="100000">
                                          <p:val>
                                            <p:strVal val="#ppt_w"/>
                                          </p:val>
                                        </p:tav>
                                      </p:tavLst>
                                    </p:anim>
                                    <p:anim calcmode="lin" valueType="num">
                                      <p:cBhvr additive="base">
                                        <p:cTn id="8" dur="500"/>
                                        <p:tgtEl>
                                          <p:spTgt spid="57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75"/>
                                        </p:tgtEl>
                                        <p:attrNameLst>
                                          <p:attrName>style.visibility</p:attrName>
                                        </p:attrNameLst>
                                      </p:cBhvr>
                                      <p:to>
                                        <p:strVal val="visible"/>
                                      </p:to>
                                    </p:set>
                                    <p:anim calcmode="lin" valueType="num">
                                      <p:cBhvr additive="base">
                                        <p:cTn id="11" dur="500"/>
                                        <p:tgtEl>
                                          <p:spTgt spid="575"/>
                                        </p:tgtEl>
                                        <p:attrNameLst>
                                          <p:attrName>ppt_w</p:attrName>
                                        </p:attrNameLst>
                                      </p:cBhvr>
                                      <p:tavLst>
                                        <p:tav tm="0">
                                          <p:val>
                                            <p:fltVal val="0"/>
                                          </p:val>
                                        </p:tav>
                                        <p:tav tm="100000">
                                          <p:val>
                                            <p:strVal val="#ppt_w"/>
                                          </p:val>
                                        </p:tav>
                                      </p:tavLst>
                                    </p:anim>
                                    <p:anim calcmode="lin" valueType="num">
                                      <p:cBhvr additive="base">
                                        <p:cTn id="12" dur="500"/>
                                        <p:tgtEl>
                                          <p:spTgt spid="57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p:tgtEl>
                                          <p:spTgt spid="576"/>
                                        </p:tgtEl>
                                        <p:attrNameLst>
                                          <p:attrName>ppt_w</p:attrName>
                                        </p:attrNameLst>
                                      </p:cBhvr>
                                      <p:tavLst>
                                        <p:tav tm="0">
                                          <p:val>
                                            <p:fltVal val="0"/>
                                          </p:val>
                                        </p:tav>
                                        <p:tav tm="100000">
                                          <p:val>
                                            <p:strVal val="#ppt_w"/>
                                          </p:val>
                                        </p:tav>
                                      </p:tavLst>
                                    </p:anim>
                                    <p:anim calcmode="lin" valueType="num">
                                      <p:cBhvr additive="base">
                                        <p:cTn id="16" dur="500"/>
                                        <p:tgtEl>
                                          <p:spTgt spid="57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72"/>
                                        </p:tgtEl>
                                        <p:attrNameLst>
                                          <p:attrName>style.visibility</p:attrName>
                                        </p:attrNameLst>
                                      </p:cBhvr>
                                      <p:to>
                                        <p:strVal val="visible"/>
                                      </p:to>
                                    </p:set>
                                    <p:anim calcmode="lin" valueType="num">
                                      <p:cBhvr additive="base">
                                        <p:cTn id="19" dur="500"/>
                                        <p:tgtEl>
                                          <p:spTgt spid="572"/>
                                        </p:tgtEl>
                                        <p:attrNameLst>
                                          <p:attrName>ppt_w</p:attrName>
                                        </p:attrNameLst>
                                      </p:cBhvr>
                                      <p:tavLst>
                                        <p:tav tm="0">
                                          <p:val>
                                            <p:fltVal val="0"/>
                                          </p:val>
                                        </p:tav>
                                        <p:tav tm="100000">
                                          <p:val>
                                            <p:strVal val="#ppt_w"/>
                                          </p:val>
                                        </p:tav>
                                      </p:tavLst>
                                    </p:anim>
                                    <p:anim calcmode="lin" valueType="num">
                                      <p:cBhvr additive="base">
                                        <p:cTn id="20" dur="500"/>
                                        <p:tgtEl>
                                          <p:spTgt spid="57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p:tgtEl>
                                          <p:spTgt spid="2"/>
                                        </p:tgtEl>
                                        <p:attrNameLst>
                                          <p:attrName>ppt_w</p:attrName>
                                        </p:attrNameLst>
                                      </p:cBhvr>
                                      <p:tavLst>
                                        <p:tav tm="0">
                                          <p:val>
                                            <p:fltVal val="0"/>
                                          </p:val>
                                        </p:tav>
                                        <p:tav tm="100000">
                                          <p:val>
                                            <p:strVal val="#ppt_w"/>
                                          </p:val>
                                        </p:tav>
                                      </p:tavLst>
                                    </p:anim>
                                    <p:anim calcmode="lin" valueType="num">
                                      <p:cBhvr additive="base">
                                        <p:cTn id="24" dur="500"/>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19"/>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588" name="Google Shape;588;p19"/>
          <p:cNvSpPr/>
          <p:nvPr/>
        </p:nvSpPr>
        <p:spPr>
          <a:xfrm rot="10800000">
            <a:off x="-10963426" y="1615637"/>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590" name="Google Shape;590;p19"/>
          <p:cNvSpPr/>
          <p:nvPr/>
        </p:nvSpPr>
        <p:spPr>
          <a:xfrm>
            <a:off x="-12490734" y="367664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92" name="Google Shape;592;p19"/>
          <p:cNvSpPr/>
          <p:nvPr/>
        </p:nvSpPr>
        <p:spPr>
          <a:xfrm>
            <a:off x="-12526491" y="5245533"/>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94" name="Google Shape;594;p19"/>
          <p:cNvSpPr/>
          <p:nvPr/>
        </p:nvSpPr>
        <p:spPr>
          <a:xfrm>
            <a:off x="-12490734" y="6814419"/>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1.2.4.</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96" name="Google Shape;596;p19"/>
          <p:cNvSpPr/>
          <p:nvPr/>
        </p:nvSpPr>
        <p:spPr>
          <a:xfrm>
            <a:off x="-12541729" y="837873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1.2.5.</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99" name="Google Shape;599;p19"/>
          <p:cNvSpPr txBox="1"/>
          <p:nvPr/>
        </p:nvSpPr>
        <p:spPr>
          <a:xfrm>
            <a:off x="1931636" y="1078316"/>
            <a:ext cx="16356364" cy="2640330"/>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GB" sz="4400" b="1">
                <a:solidFill>
                  <a:schemeClr val="dk1"/>
                </a:solidFill>
                <a:latin typeface="Times New Roman" panose="02020603050405020304" pitchFamily="18" charset="0"/>
                <a:cs typeface="Times New Roman" panose="02020603050405020304" pitchFamily="18" charset="0"/>
              </a:rPr>
              <a:t>Vai trò và ý nghĩa của giáo dục vệ sinh giới tính đối với trẻ mẫu giáo lớn</a:t>
            </a:r>
            <a:endParaRPr lang="en-GB" sz="4400" b="1">
              <a:solidFill>
                <a:schemeClr val="dk1"/>
              </a:solidFill>
              <a:latin typeface="Times New Roman" panose="02020603050405020304" pitchFamily="18" charset="0"/>
              <a:cs typeface="Times New Roman" panose="02020603050405020304" pitchFamily="18" charset="0"/>
            </a:endParaRPr>
          </a:p>
        </p:txBody>
      </p:sp>
      <p:sp>
        <p:nvSpPr>
          <p:cNvPr id="600" name="Google Shape;600;p19"/>
          <p:cNvSpPr/>
          <p:nvPr/>
        </p:nvSpPr>
        <p:spPr>
          <a:xfrm>
            <a:off x="191732" y="1658738"/>
            <a:ext cx="1548173" cy="577176"/>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lt1"/>
                </a:solidFill>
                <a:latin typeface="Times New Roman" panose="02020603050405020304" pitchFamily="18" charset="0"/>
                <a:cs typeface="Times New Roman" panose="02020603050405020304" pitchFamily="18" charset="0"/>
                <a:sym typeface="Calibri" panose="020F0502020204030204"/>
              </a:rPr>
              <a:t>1</a:t>
            </a:r>
            <a:r>
              <a:rPr lang="en-US" sz="4000" b="1">
                <a:solidFill>
                  <a:schemeClr val="lt1"/>
                </a:solidFill>
                <a:latin typeface="Times New Roman" panose="02020603050405020304" pitchFamily="18" charset="0"/>
                <a:cs typeface="Times New Roman" panose="02020603050405020304" pitchFamily="18" charset="0"/>
                <a:sym typeface="Calibri" panose="020F0502020204030204"/>
              </a:rPr>
              <a:t>.3</a:t>
            </a:r>
            <a:endParaRPr b="1">
              <a:latin typeface="Times New Roman" panose="02020603050405020304" pitchFamily="18" charset="0"/>
              <a:cs typeface="Times New Roman" panose="02020603050405020304" pitchFamily="18" charset="0"/>
            </a:endParaRPr>
          </a:p>
        </p:txBody>
      </p:sp>
      <p:sp>
        <p:nvSpPr>
          <p:cNvPr id="2" name="Rectangle: Rounded Corners 1"/>
          <p:cNvSpPr/>
          <p:nvPr/>
        </p:nvSpPr>
        <p:spPr>
          <a:xfrm>
            <a:off x="965818" y="2582955"/>
            <a:ext cx="16356364" cy="1080296"/>
          </a:xfrm>
          <a:prstGeom prst="roundRect">
            <a:avLst/>
          </a:prstGeom>
          <a:solidFill>
            <a:schemeClr val="bg2">
              <a:lumMod val="60000"/>
              <a:lumOff val="40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p:cNvSpPr/>
          <p:nvPr/>
        </p:nvSpPr>
        <p:spPr>
          <a:xfrm>
            <a:off x="1021191" y="2754528"/>
            <a:ext cx="16356364" cy="1080296"/>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571500" indent="-571500" algn="l">
              <a:buFont typeface="Arial" panose="020B0604020202020204" pitchFamily="34" charset="0"/>
              <a:buChar char="•"/>
            </a:pPr>
            <a:r>
              <a:rPr lang="en-GB" sz="3600">
                <a:latin typeface="Times New Roman" panose="02020603050405020304" pitchFamily="18" charset="0"/>
                <a:cs typeface="Times New Roman" panose="02020603050405020304" pitchFamily="18" charset="0"/>
              </a:rPr>
              <a:t>Góp phần hình thành nhận thức đúng đắn về cơ thể và giới tính </a:t>
            </a:r>
            <a:endParaRPr lang="en-US" sz="3600">
              <a:latin typeface="Times New Roman" panose="02020603050405020304" pitchFamily="18" charset="0"/>
              <a:cs typeface="Times New Roman" panose="02020603050405020304" pitchFamily="18" charset="0"/>
            </a:endParaRPr>
          </a:p>
        </p:txBody>
      </p:sp>
      <p:sp>
        <p:nvSpPr>
          <p:cNvPr id="4" name="Rectangle: Rounded Corners 3"/>
          <p:cNvSpPr/>
          <p:nvPr/>
        </p:nvSpPr>
        <p:spPr>
          <a:xfrm>
            <a:off x="965818" y="4090157"/>
            <a:ext cx="16356364" cy="1080296"/>
          </a:xfrm>
          <a:prstGeom prst="roundRect">
            <a:avLst/>
          </a:prstGeom>
          <a:solidFill>
            <a:schemeClr val="bg2">
              <a:lumMod val="60000"/>
              <a:lumOff val="40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1021191" y="4266299"/>
            <a:ext cx="16356364" cy="1080296"/>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571500" indent="-571500" algn="l">
              <a:buFont typeface="Arial" panose="020B0604020202020204" pitchFamily="34" charset="0"/>
              <a:buChar char="•"/>
            </a:pPr>
            <a:r>
              <a:rPr lang="en-GB" sz="3600">
                <a:latin typeface="Times New Roman" panose="02020603050405020304" pitchFamily="18" charset="0"/>
                <a:cs typeface="Times New Roman" panose="02020603050405020304" pitchFamily="18" charset="0"/>
              </a:rPr>
              <a:t>Tăng cường kỹ năng tự bảo vệ và phòng tránh xâm hại</a:t>
            </a:r>
            <a:endParaRPr lang="en-US" sz="3600">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965818" y="5604536"/>
            <a:ext cx="16356364" cy="1080296"/>
          </a:xfrm>
          <a:prstGeom prst="roundRect">
            <a:avLst/>
          </a:prstGeom>
          <a:solidFill>
            <a:schemeClr val="bg2">
              <a:lumMod val="60000"/>
              <a:lumOff val="40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035603" y="5771391"/>
            <a:ext cx="16356364" cy="1080296"/>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571500" indent="-571500" algn="l">
              <a:buFont typeface="Arial" panose="020B0604020202020204" pitchFamily="34" charset="0"/>
              <a:buChar char="•"/>
            </a:pPr>
            <a:r>
              <a:rPr lang="en-GB" sz="3600">
                <a:latin typeface="Times New Roman" panose="02020603050405020304" pitchFamily="18" charset="0"/>
                <a:cs typeface="Times New Roman" panose="02020603050405020304" pitchFamily="18" charset="0"/>
              </a:rPr>
              <a:t>Góp phần phát triển trí tuệ cảm xúc và hành vi xã hội tích cực</a:t>
            </a:r>
            <a:endParaRPr lang="en-US" sz="3600">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965818" y="7224269"/>
            <a:ext cx="16356364" cy="1080296"/>
          </a:xfrm>
          <a:prstGeom prst="roundRect">
            <a:avLst/>
          </a:prstGeom>
          <a:solidFill>
            <a:schemeClr val="bg2">
              <a:lumMod val="60000"/>
              <a:lumOff val="40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1035603" y="7404199"/>
            <a:ext cx="16356364" cy="1080296"/>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571500" indent="-571500" algn="l">
              <a:buFont typeface="Arial" panose="020B0604020202020204" pitchFamily="34" charset="0"/>
              <a:buChar char="•"/>
            </a:pPr>
            <a:r>
              <a:rPr lang="en-GB" sz="3600">
                <a:latin typeface="Times New Roman" panose="02020603050405020304" pitchFamily="18" charset="0"/>
                <a:cs typeface="Times New Roman" panose="02020603050405020304" pitchFamily="18" charset="0"/>
              </a:rPr>
              <a:t>Chuẩn bị tâm lý sẵn sàng cho giai đoạn chuyển tiếp lên tiểu học</a:t>
            </a:r>
            <a:endParaRPr lang="en-US" sz="3600">
              <a:latin typeface="Times New Roman" panose="02020603050405020304" pitchFamily="18" charset="0"/>
              <a:cs typeface="Times New Roman" panose="02020603050405020304" pitchFamily="18" charset="0"/>
            </a:endParaRPr>
          </a:p>
        </p:txBody>
      </p:sp>
      <p:sp>
        <p:nvSpPr>
          <p:cNvPr id="10" name="Rectangle: Rounded Corners 9"/>
          <p:cNvSpPr/>
          <p:nvPr/>
        </p:nvSpPr>
        <p:spPr>
          <a:xfrm>
            <a:off x="965818" y="8725643"/>
            <a:ext cx="16356364" cy="1080296"/>
          </a:xfrm>
          <a:prstGeom prst="roundRect">
            <a:avLst/>
          </a:prstGeom>
          <a:solidFill>
            <a:schemeClr val="bg2">
              <a:lumMod val="60000"/>
              <a:lumOff val="40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1021191" y="8904589"/>
            <a:ext cx="16356364" cy="1080296"/>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571500" indent="-571500" algn="l">
              <a:buFont typeface="Arial" panose="020B0604020202020204" pitchFamily="34" charset="0"/>
              <a:buChar char="•"/>
            </a:pPr>
            <a:r>
              <a:rPr lang="en-GB" sz="3600">
                <a:latin typeface="Times New Roman" panose="02020603050405020304" pitchFamily="18" charset="0"/>
                <a:cs typeface="Times New Roman" panose="02020603050405020304" pitchFamily="18" charset="0"/>
              </a:rPr>
              <a:t>Góp phần xây dựng môi trường giáo dục an toàn và thân thiện </a:t>
            </a:r>
            <a:endParaRPr lang="en-US" sz="3600">
              <a:latin typeface="Times New Roman" panose="02020603050405020304" pitchFamily="18" charset="0"/>
              <a:cs typeface="Times New Roman" panose="02020603050405020304" pitchFamily="18" charset="0"/>
            </a:endParaRPr>
          </a:p>
        </p:txBody>
      </p:sp>
      <p:sp>
        <p:nvSpPr>
          <p:cNvPr id="14" name="Freeform 1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
        <p:nvSpPr>
          <p:cNvPr id="187" name="Google Shape;187;p6"/>
          <p:cNvSpPr txBox="1"/>
          <p:nvPr/>
        </p:nvSpPr>
        <p:spPr>
          <a:xfrm>
            <a:off x="2462530" y="62865"/>
            <a:ext cx="13656310" cy="1353820"/>
          </a:xfrm>
          <a:prstGeom prst="rect">
            <a:avLst/>
          </a:prstGeom>
          <a:noFill/>
          <a:ln>
            <a:noFill/>
          </a:ln>
        </p:spPr>
        <p:txBody>
          <a:bodyPr spcFirstLastPara="1" wrap="square" lIns="0" tIns="0" rIns="0" bIns="0" anchor="t" anchorCtr="0">
            <a:spAutoFit/>
          </a:bodyPr>
          <a:lstStyle/>
          <a:p>
            <a:pPr algn="ctr"/>
            <a:r>
              <a:rPr lang="en-GB" sz="4400" b="1">
                <a:solidFill>
                  <a:schemeClr val="bg2"/>
                </a:solidFill>
                <a:latin typeface="Times New Roman" panose="02020603050405020304" pitchFamily="18" charset="0"/>
                <a:cs typeface="Times New Roman" panose="02020603050405020304" pitchFamily="18" charset="0"/>
                <a:sym typeface="+mn-ea"/>
              </a:rPr>
              <a:t>CHƯƠNG 1: CƠ SỞ LÝ LUẬN VỀ GIÁO DỤC VỆ SINH GIỚI TÍNH CHO TRẺ 5</a:t>
            </a:r>
            <a:r>
              <a:rPr lang="en-US" altLang="en-GB" sz="4400" b="1">
                <a:solidFill>
                  <a:schemeClr val="bg2"/>
                </a:solidFill>
                <a:latin typeface="Times New Roman" panose="02020603050405020304" pitchFamily="18" charset="0"/>
                <a:cs typeface="Times New Roman" panose="02020603050405020304" pitchFamily="18" charset="0"/>
                <a:sym typeface="+mn-ea"/>
              </a:rPr>
              <a:t> </a:t>
            </a:r>
            <a:r>
              <a:rPr lang="en-GB" sz="4400" b="1">
                <a:solidFill>
                  <a:schemeClr val="bg2"/>
                </a:solidFill>
                <a:latin typeface="Times New Roman" panose="02020603050405020304" pitchFamily="18" charset="0"/>
                <a:cs typeface="Times New Roman" panose="02020603050405020304" pitchFamily="18" charset="0"/>
                <a:sym typeface="+mn-ea"/>
              </a:rPr>
              <a:t>-</a:t>
            </a:r>
            <a:r>
              <a:rPr lang="en-US" altLang="en-GB" sz="4400" b="1">
                <a:solidFill>
                  <a:schemeClr val="bg2"/>
                </a:solidFill>
                <a:latin typeface="Times New Roman" panose="02020603050405020304" pitchFamily="18" charset="0"/>
                <a:cs typeface="Times New Roman" panose="02020603050405020304" pitchFamily="18" charset="0"/>
                <a:sym typeface="+mn-ea"/>
              </a:rPr>
              <a:t> </a:t>
            </a:r>
            <a:r>
              <a:rPr lang="en-GB" sz="4400" b="1">
                <a:solidFill>
                  <a:schemeClr val="bg2"/>
                </a:solidFill>
                <a:latin typeface="Times New Roman" panose="02020603050405020304" pitchFamily="18" charset="0"/>
                <a:cs typeface="Times New Roman" panose="02020603050405020304" pitchFamily="18" charset="0"/>
                <a:sym typeface="+mn-ea"/>
              </a:rPr>
              <a:t>6 TUỔI.</a:t>
            </a:r>
            <a:endParaRPr lang="en-GB" sz="4400" b="1">
              <a:solidFill>
                <a:schemeClr val="bg2"/>
              </a:solidFill>
              <a:latin typeface="Times New Roman" panose="02020603050405020304" pitchFamily="18" charset="0"/>
              <a:ea typeface="Calibri" panose="020F0502020204030204"/>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0"/>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615" name="Google Shape;615;p20"/>
          <p:cNvSpPr/>
          <p:nvPr/>
        </p:nvSpPr>
        <p:spPr>
          <a:xfrm rot="10800000">
            <a:off x="-10963426" y="1615637"/>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616" name="Google Shape;616;p20"/>
          <p:cNvSpPr txBox="1"/>
          <p:nvPr/>
        </p:nvSpPr>
        <p:spPr>
          <a:xfrm>
            <a:off x="1718404" y="1843205"/>
            <a:ext cx="16045166" cy="553998"/>
          </a:xfrm>
          <a:prstGeom prst="rect">
            <a:avLst/>
          </a:prstGeom>
          <a:noFill/>
          <a:ln>
            <a:noFill/>
          </a:ln>
        </p:spPr>
        <p:txBody>
          <a:bodyPr spcFirstLastPara="1" wrap="square" lIns="0" tIns="0" rIns="0" bIns="0" anchor="t" anchorCtr="0">
            <a:spAutoFit/>
          </a:bodyPr>
          <a:lstStyle/>
          <a:p>
            <a:pPr lvl="2" algn="ctr"/>
            <a:r>
              <a:rPr lang="en-GB" sz="3600" b="1">
                <a:solidFill>
                  <a:schemeClr val="dk1"/>
                </a:solidFill>
                <a:latin typeface="Times New Roman" panose="02020603050405020304" pitchFamily="18" charset="0"/>
                <a:cs typeface="Times New Roman" panose="02020603050405020304" pitchFamily="18" charset="0"/>
                <a:sym typeface="Arial" panose="020B0604020202020204"/>
              </a:rPr>
              <a:t>Nội dung và nguyên tắc tổ chức giáo dục vệ sinh giới tính trong trường mầm non.</a:t>
            </a:r>
            <a:endParaRPr lang="en-GB" sz="3600" b="1">
              <a:solidFill>
                <a:schemeClr val="dk1"/>
              </a:solidFill>
              <a:latin typeface="Times New Roman" panose="02020603050405020304" pitchFamily="18" charset="0"/>
              <a:cs typeface="Times New Roman" panose="02020603050405020304" pitchFamily="18" charset="0"/>
              <a:sym typeface="Arial" panose="020B0604020202020204"/>
            </a:endParaRPr>
          </a:p>
        </p:txBody>
      </p:sp>
      <p:sp>
        <p:nvSpPr>
          <p:cNvPr id="617" name="Google Shape;617;p20"/>
          <p:cNvSpPr/>
          <p:nvPr/>
        </p:nvSpPr>
        <p:spPr>
          <a:xfrm>
            <a:off x="-12526491" y="210776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1.2.1.</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18" name="Google Shape;618;p20"/>
          <p:cNvSpPr/>
          <p:nvPr/>
        </p:nvSpPr>
        <p:spPr>
          <a:xfrm>
            <a:off x="185434" y="1775143"/>
            <a:ext cx="1534975" cy="651184"/>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a:solidFill>
                  <a:schemeClr val="lt1"/>
                </a:solidFill>
                <a:latin typeface="Times New Roman" panose="02020603050405020304" pitchFamily="18" charset="0"/>
                <a:cs typeface="Times New Roman" panose="02020603050405020304" pitchFamily="18" charset="0"/>
                <a:sym typeface="Calibri" panose="020F0502020204030204"/>
              </a:rPr>
              <a:t>1.4</a:t>
            </a:r>
            <a:endParaRPr>
              <a:latin typeface="Times New Roman" panose="02020603050405020304" pitchFamily="18" charset="0"/>
              <a:cs typeface="Times New Roman" panose="02020603050405020304" pitchFamily="18" charset="0"/>
            </a:endParaRPr>
          </a:p>
        </p:txBody>
      </p:sp>
      <p:sp>
        <p:nvSpPr>
          <p:cNvPr id="620" name="Google Shape;620;p20"/>
          <p:cNvSpPr/>
          <p:nvPr/>
        </p:nvSpPr>
        <p:spPr>
          <a:xfrm>
            <a:off x="-12526491" y="5245533"/>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22" name="Google Shape;622;p20"/>
          <p:cNvSpPr/>
          <p:nvPr/>
        </p:nvSpPr>
        <p:spPr>
          <a:xfrm>
            <a:off x="-12490734" y="6814419"/>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1.2.4.</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24" name="Google Shape;624;p20"/>
          <p:cNvSpPr/>
          <p:nvPr/>
        </p:nvSpPr>
        <p:spPr>
          <a:xfrm>
            <a:off x="-12541729" y="837873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1.2.5.</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25" name="Google Shape;625;p20"/>
          <p:cNvSpPr txBox="1"/>
          <p:nvPr/>
        </p:nvSpPr>
        <p:spPr>
          <a:xfrm>
            <a:off x="599734" y="2834288"/>
            <a:ext cx="5668705" cy="6438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36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1.4.1</a:t>
            </a:r>
            <a:r>
              <a:rPr lang="en-US" altLang="en-GB" sz="36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GB" sz="36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Nội dung giáo dục.</a:t>
            </a:r>
            <a:endParaRPr lang="en-GB" sz="3600" b="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4" name="Rectangle: Rounded Corners 3"/>
          <p:cNvSpPr/>
          <p:nvPr/>
        </p:nvSpPr>
        <p:spPr>
          <a:xfrm>
            <a:off x="448073" y="3811198"/>
            <a:ext cx="10539664" cy="6097880"/>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ct val="90000"/>
              </a:lnSpc>
              <a:buFont typeface="Arial" panose="020B0604020202020204" pitchFamily="34" charset="0"/>
              <a:buChar char="•"/>
            </a:pPr>
            <a:r>
              <a:rPr lang="en-US" altLang="en-US" sz="3100">
                <a:latin typeface="Times New Roman" panose="02020603050405020304" pitchFamily="18" charset="0"/>
                <a:cs typeface="Times New Roman" panose="02020603050405020304" pitchFamily="18" charset="0"/>
              </a:rPr>
              <a:t>Nhận biết và gọi </a:t>
            </a:r>
            <a:r>
              <a:rPr lang="" altLang="en-US" sz="3100">
                <a:latin typeface="Times New Roman" panose="02020603050405020304" pitchFamily="18" charset="0"/>
                <a:cs typeface="Times New Roman" panose="02020603050405020304" pitchFamily="18" charset="0"/>
              </a:rPr>
              <a:t>đ</a:t>
            </a:r>
            <a:r>
              <a:rPr lang="en-US" altLang="en-US" sz="3100">
                <a:latin typeface="Times New Roman" panose="02020603050405020304" pitchFamily="18" charset="0"/>
                <a:cs typeface="Times New Roman" panose="02020603050405020304" pitchFamily="18" charset="0"/>
              </a:rPr>
              <a:t>úng tên các bộ phận cơ thể, phân biệt nam – nữ.</a:t>
            </a:r>
            <a:endParaRPr lang="en-US" altLang="en-US" sz="3100">
              <a:latin typeface="Times New Roman" panose="02020603050405020304" pitchFamily="18" charset="0"/>
              <a:cs typeface="Times New Roman" panose="02020603050405020304" pitchFamily="18" charset="0"/>
            </a:endParaRPr>
          </a:p>
          <a:p>
            <a:pPr marL="285750" indent="-285750">
              <a:lnSpc>
                <a:spcPct val="90000"/>
              </a:lnSpc>
              <a:buFont typeface="Arial" panose="020B0604020202020204" pitchFamily="34" charset="0"/>
              <a:buChar char="•"/>
            </a:pPr>
            <a:endParaRPr lang="en-US" altLang="en-US" sz="3100">
              <a:latin typeface="Times New Roman" panose="02020603050405020304" pitchFamily="18" charset="0"/>
              <a:cs typeface="Times New Roman" panose="02020603050405020304" pitchFamily="18" charset="0"/>
            </a:endParaRPr>
          </a:p>
          <a:p>
            <a:pPr marL="285750" indent="-285750">
              <a:lnSpc>
                <a:spcPct val="90000"/>
              </a:lnSpc>
              <a:buFont typeface="Arial" panose="020B0604020202020204" pitchFamily="34" charset="0"/>
              <a:buChar char="•"/>
            </a:pPr>
            <a:r>
              <a:rPr lang="en-US" altLang="en-US" sz="3100">
                <a:latin typeface="Times New Roman" panose="02020603050405020304" pitchFamily="18" charset="0"/>
                <a:cs typeface="Times New Roman" panose="02020603050405020304" pitchFamily="18" charset="0"/>
              </a:rPr>
              <a:t>Hình thành thói quen vệ sinh cá nhân, biết giữ khoảng cách khi giao tiếp.</a:t>
            </a:r>
            <a:endParaRPr lang="en-US" altLang="en-US" sz="3100">
              <a:latin typeface="Times New Roman" panose="02020603050405020304" pitchFamily="18" charset="0"/>
              <a:cs typeface="Times New Roman" panose="02020603050405020304" pitchFamily="18" charset="0"/>
            </a:endParaRPr>
          </a:p>
          <a:p>
            <a:pPr marL="285750" indent="-285750">
              <a:lnSpc>
                <a:spcPct val="90000"/>
              </a:lnSpc>
              <a:buFont typeface="Arial" panose="020B0604020202020204" pitchFamily="34" charset="0"/>
              <a:buChar char="•"/>
            </a:pPr>
            <a:endParaRPr lang="en-US" altLang="en-US" sz="3100">
              <a:latin typeface="Times New Roman" panose="02020603050405020304" pitchFamily="18" charset="0"/>
              <a:cs typeface="Times New Roman" panose="02020603050405020304" pitchFamily="18" charset="0"/>
            </a:endParaRPr>
          </a:p>
          <a:p>
            <a:pPr marL="285750" indent="-285750">
              <a:lnSpc>
                <a:spcPct val="90000"/>
              </a:lnSpc>
              <a:buFont typeface="Arial" panose="020B0604020202020204" pitchFamily="34" charset="0"/>
              <a:buChar char="•"/>
            </a:pPr>
            <a:r>
              <a:rPr lang="en-US" altLang="en-US" sz="3100">
                <a:latin typeface="Times New Roman" panose="02020603050405020304" pitchFamily="18" charset="0"/>
                <a:cs typeface="Times New Roman" panose="02020603050405020304" pitchFamily="18" charset="0"/>
              </a:rPr>
              <a:t>Nhận thức vùng kín là riêng t</a:t>
            </a:r>
            <a:r>
              <a:rPr lang="" altLang="en-US" sz="3100">
                <a:latin typeface="Times New Roman" panose="02020603050405020304" pitchFamily="18" charset="0"/>
                <a:cs typeface="Times New Roman" panose="02020603050405020304" pitchFamily="18" charset="0"/>
              </a:rPr>
              <a:t>ư</a:t>
            </a:r>
            <a:r>
              <a:rPr lang="en-US" altLang="en-US" sz="3100">
                <a:latin typeface="Times New Roman" panose="02020603050405020304" pitchFamily="18" charset="0"/>
                <a:cs typeface="Times New Roman" panose="02020603050405020304" pitchFamily="18" charset="0"/>
              </a:rPr>
              <a:t>, biết từ chối và tìm ng</a:t>
            </a:r>
            <a:r>
              <a:rPr lang="" altLang="en-US" sz="3100">
                <a:latin typeface="Times New Roman" panose="02020603050405020304" pitchFamily="18" charset="0"/>
                <a:cs typeface="Times New Roman" panose="02020603050405020304" pitchFamily="18" charset="0"/>
              </a:rPr>
              <a:t>ư</a:t>
            </a:r>
            <a:r>
              <a:rPr lang="en-US" altLang="en-US" sz="3100">
                <a:latin typeface="Times New Roman" panose="02020603050405020304" pitchFamily="18" charset="0"/>
                <a:cs typeface="Times New Roman" panose="02020603050405020304" pitchFamily="18" charset="0"/>
              </a:rPr>
              <a:t>ời lớn khi gặp nguy hiểm.</a:t>
            </a:r>
            <a:endParaRPr lang="en-US" altLang="en-US" sz="3100">
              <a:latin typeface="Times New Roman" panose="02020603050405020304" pitchFamily="18" charset="0"/>
              <a:cs typeface="Times New Roman" panose="02020603050405020304" pitchFamily="18" charset="0"/>
            </a:endParaRPr>
          </a:p>
          <a:p>
            <a:pPr marL="285750" indent="-285750">
              <a:lnSpc>
                <a:spcPct val="90000"/>
              </a:lnSpc>
              <a:buFont typeface="Arial" panose="020B0604020202020204" pitchFamily="34" charset="0"/>
              <a:buChar char="•"/>
            </a:pPr>
            <a:endParaRPr lang="en-US" altLang="en-US" sz="3100">
              <a:latin typeface="Times New Roman" panose="02020603050405020304" pitchFamily="18" charset="0"/>
              <a:cs typeface="Times New Roman" panose="02020603050405020304" pitchFamily="18" charset="0"/>
            </a:endParaRPr>
          </a:p>
          <a:p>
            <a:pPr marL="285750" indent="-285750">
              <a:lnSpc>
                <a:spcPct val="90000"/>
              </a:lnSpc>
              <a:buFont typeface="Arial" panose="020B0604020202020204" pitchFamily="34" charset="0"/>
              <a:buChar char="•"/>
            </a:pPr>
            <a:r>
              <a:rPr lang="en-US" altLang="en-US" sz="3100">
                <a:latin typeface="Times New Roman" panose="02020603050405020304" pitchFamily="18" charset="0"/>
                <a:cs typeface="Times New Roman" panose="02020603050405020304" pitchFamily="18" charset="0"/>
              </a:rPr>
              <a:t>Tôn trọng cảm xúc, tránh trêu chọc hay phân biệt giới tính.</a:t>
            </a:r>
            <a:endParaRPr lang="en-US" altLang="en-US" sz="3100">
              <a:latin typeface="Times New Roman" panose="02020603050405020304" pitchFamily="18" charset="0"/>
              <a:cs typeface="Times New Roman" panose="02020603050405020304" pitchFamily="18" charset="0"/>
            </a:endParaRPr>
          </a:p>
          <a:p>
            <a:pPr marL="285750" indent="-285750">
              <a:lnSpc>
                <a:spcPct val="90000"/>
              </a:lnSpc>
              <a:buFont typeface="Arial" panose="020B0604020202020204" pitchFamily="34" charset="0"/>
              <a:buChar char="•"/>
            </a:pPr>
            <a:endParaRPr lang="en-US" altLang="en-US" sz="3100">
              <a:latin typeface="Times New Roman" panose="02020603050405020304" pitchFamily="18" charset="0"/>
              <a:cs typeface="Times New Roman" panose="02020603050405020304" pitchFamily="18" charset="0"/>
            </a:endParaRPr>
          </a:p>
          <a:p>
            <a:pPr marL="285750" indent="-285750">
              <a:lnSpc>
                <a:spcPct val="90000"/>
              </a:lnSpc>
              <a:buFont typeface="Arial" panose="020B0604020202020204" pitchFamily="34" charset="0"/>
              <a:buChar char="•"/>
            </a:pPr>
            <a:r>
              <a:rPr lang="en-US" altLang="en-US" sz="3100">
                <a:latin typeface="Times New Roman" panose="02020603050405020304" pitchFamily="18" charset="0"/>
                <a:cs typeface="Times New Roman" panose="02020603050405020304" pitchFamily="18" charset="0"/>
              </a:rPr>
              <a:t>Thực hành kỹ n</a:t>
            </a:r>
            <a:r>
              <a:rPr lang="" altLang="en-US" sz="3100">
                <a:latin typeface="Times New Roman" panose="02020603050405020304" pitchFamily="18" charset="0"/>
                <a:cs typeface="Times New Roman" panose="02020603050405020304" pitchFamily="18" charset="0"/>
              </a:rPr>
              <a:t>ă</a:t>
            </a:r>
            <a:r>
              <a:rPr lang="en-US" altLang="en-US" sz="3100">
                <a:latin typeface="Times New Roman" panose="02020603050405020304" pitchFamily="18" charset="0"/>
                <a:cs typeface="Times New Roman" panose="02020603050405020304" pitchFamily="18" charset="0"/>
              </a:rPr>
              <a:t>ng phòng vệ qua trò chơi, kể chuyện, tình huống giả </a:t>
            </a:r>
            <a:r>
              <a:rPr lang="" altLang="en-US" sz="3100">
                <a:latin typeface="Times New Roman" panose="02020603050405020304" pitchFamily="18" charset="0"/>
                <a:cs typeface="Times New Roman" panose="02020603050405020304" pitchFamily="18" charset="0"/>
              </a:rPr>
              <a:t>đ</a:t>
            </a:r>
            <a:r>
              <a:rPr lang="en-US" altLang="en-US" sz="3100">
                <a:latin typeface="Times New Roman" panose="02020603050405020304" pitchFamily="18" charset="0"/>
                <a:cs typeface="Times New Roman" panose="02020603050405020304" pitchFamily="18" charset="0"/>
              </a:rPr>
              <a:t>ịnh.</a:t>
            </a:r>
            <a:endParaRPr lang="en-US" altLang="en-US" sz="31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lum contrast="30000"/>
          </a:blip>
          <a:stretch>
            <a:fillRect/>
          </a:stretch>
        </p:blipFill>
        <p:spPr>
          <a:xfrm flipH="1">
            <a:off x="11328293" y="3251013"/>
            <a:ext cx="6679532" cy="667953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4" name="Freeform 1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
        <p:nvSpPr>
          <p:cNvPr id="187" name="Google Shape;187;p6"/>
          <p:cNvSpPr txBox="1"/>
          <p:nvPr/>
        </p:nvSpPr>
        <p:spPr>
          <a:xfrm>
            <a:off x="2462530" y="62865"/>
            <a:ext cx="13656310" cy="1353820"/>
          </a:xfrm>
          <a:prstGeom prst="rect">
            <a:avLst/>
          </a:prstGeom>
          <a:noFill/>
          <a:ln>
            <a:noFill/>
          </a:ln>
        </p:spPr>
        <p:txBody>
          <a:bodyPr spcFirstLastPara="1" wrap="square" lIns="0" tIns="0" rIns="0" bIns="0" anchor="t" anchorCtr="0">
            <a:spAutoFit/>
          </a:bodyPr>
          <a:lstStyle/>
          <a:p>
            <a:pPr algn="ctr"/>
            <a:r>
              <a:rPr lang="en-GB" sz="4400" b="1">
                <a:solidFill>
                  <a:schemeClr val="bg2"/>
                </a:solidFill>
                <a:latin typeface="Times New Roman" panose="02020603050405020304" pitchFamily="18" charset="0"/>
                <a:cs typeface="Times New Roman" panose="02020603050405020304" pitchFamily="18" charset="0"/>
                <a:sym typeface="+mn-ea"/>
              </a:rPr>
              <a:t>CHƯƠNG 1: CƠ SỞ LÝ LUẬN VỀ GIÁO DỤC VỆ SINH GIỚI TÍNH CHO TRẺ 5</a:t>
            </a:r>
            <a:r>
              <a:rPr lang="en-US" altLang="en-GB" sz="4400" b="1">
                <a:solidFill>
                  <a:schemeClr val="bg2"/>
                </a:solidFill>
                <a:latin typeface="Times New Roman" panose="02020603050405020304" pitchFamily="18" charset="0"/>
                <a:cs typeface="Times New Roman" panose="02020603050405020304" pitchFamily="18" charset="0"/>
                <a:sym typeface="+mn-ea"/>
              </a:rPr>
              <a:t> </a:t>
            </a:r>
            <a:r>
              <a:rPr lang="en-GB" sz="4400" b="1">
                <a:solidFill>
                  <a:schemeClr val="bg2"/>
                </a:solidFill>
                <a:latin typeface="Times New Roman" panose="02020603050405020304" pitchFamily="18" charset="0"/>
                <a:cs typeface="Times New Roman" panose="02020603050405020304" pitchFamily="18" charset="0"/>
                <a:sym typeface="+mn-ea"/>
              </a:rPr>
              <a:t>-</a:t>
            </a:r>
            <a:r>
              <a:rPr lang="en-US" altLang="en-GB" sz="4400" b="1">
                <a:solidFill>
                  <a:schemeClr val="bg2"/>
                </a:solidFill>
                <a:latin typeface="Times New Roman" panose="02020603050405020304" pitchFamily="18" charset="0"/>
                <a:cs typeface="Times New Roman" panose="02020603050405020304" pitchFamily="18" charset="0"/>
                <a:sym typeface="+mn-ea"/>
              </a:rPr>
              <a:t> </a:t>
            </a:r>
            <a:r>
              <a:rPr lang="en-GB" sz="4400" b="1">
                <a:solidFill>
                  <a:schemeClr val="bg2"/>
                </a:solidFill>
                <a:latin typeface="Times New Roman" panose="02020603050405020304" pitchFamily="18" charset="0"/>
                <a:cs typeface="Times New Roman" panose="02020603050405020304" pitchFamily="18" charset="0"/>
                <a:sym typeface="+mn-ea"/>
              </a:rPr>
              <a:t>6 TUỔI.</a:t>
            </a:r>
            <a:endParaRPr lang="en-GB" sz="4400" b="1">
              <a:solidFill>
                <a:schemeClr val="bg2"/>
              </a:solidFill>
              <a:latin typeface="Times New Roman" panose="02020603050405020304" pitchFamily="18" charset="0"/>
              <a:ea typeface="Calibri" panose="020F0502020204030204"/>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Effect transition="in" filter="fade">
                                      <p:cBhvr>
                                        <p:cTn id="7" dur="500"/>
                                        <p:tgtEl>
                                          <p:spTgt spid="62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21"/>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654" name="Google Shape;654;p21"/>
          <p:cNvSpPr/>
          <p:nvPr/>
        </p:nvSpPr>
        <p:spPr>
          <a:xfrm rot="10800000">
            <a:off x="-10963426" y="1615637"/>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655" name="Google Shape;655;p21"/>
          <p:cNvSpPr/>
          <p:nvPr/>
        </p:nvSpPr>
        <p:spPr>
          <a:xfrm>
            <a:off x="-12526491" y="210776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1.2.1.</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56" name="Google Shape;656;p21"/>
          <p:cNvSpPr txBox="1"/>
          <p:nvPr/>
        </p:nvSpPr>
        <p:spPr>
          <a:xfrm>
            <a:off x="278760" y="1579166"/>
            <a:ext cx="8678412" cy="1200150"/>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GB" sz="4000" b="1">
                <a:solidFill>
                  <a:schemeClr val="dk1"/>
                </a:solidFill>
                <a:latin typeface="Times New Roman" panose="02020603050405020304" pitchFamily="18" charset="0"/>
                <a:cs typeface="Times New Roman" panose="02020603050405020304" pitchFamily="18" charset="0"/>
              </a:rPr>
              <a:t>1.4.2</a:t>
            </a:r>
            <a:r>
              <a:rPr lang="en-US" altLang="en-GB" sz="4000" b="1">
                <a:solidFill>
                  <a:schemeClr val="dk1"/>
                </a:solidFill>
                <a:latin typeface="Times New Roman" panose="02020603050405020304" pitchFamily="18" charset="0"/>
                <a:cs typeface="Times New Roman" panose="02020603050405020304" pitchFamily="18" charset="0"/>
              </a:rPr>
              <a:t> </a:t>
            </a:r>
            <a:r>
              <a:rPr lang="en-GB" sz="4000" b="1">
                <a:solidFill>
                  <a:schemeClr val="dk1"/>
                </a:solidFill>
                <a:latin typeface="Times New Roman" panose="02020603050405020304" pitchFamily="18" charset="0"/>
                <a:cs typeface="Times New Roman" panose="02020603050405020304" pitchFamily="18" charset="0"/>
              </a:rPr>
              <a:t>N</a:t>
            </a:r>
            <a:r>
              <a:rPr lang="en-US" sz="4000" b="1">
                <a:solidFill>
                  <a:schemeClr val="dk1"/>
                </a:solidFill>
                <a:latin typeface="Times New Roman" panose="02020603050405020304" pitchFamily="18" charset="0"/>
                <a:cs typeface="Times New Roman" panose="02020603050405020304" pitchFamily="18" charset="0"/>
              </a:rPr>
              <a:t>guyên tắc tổ chức hoạt động</a:t>
            </a:r>
            <a:endParaRPr lang="en-US" sz="4000" b="1">
              <a:solidFill>
                <a:schemeClr val="dk1"/>
              </a:solidFill>
              <a:latin typeface="Times New Roman" panose="02020603050405020304" pitchFamily="18" charset="0"/>
              <a:cs typeface="Times New Roman" panose="02020603050405020304" pitchFamily="18" charset="0"/>
            </a:endParaRPr>
          </a:p>
        </p:txBody>
      </p:sp>
      <p:sp>
        <p:nvSpPr>
          <p:cNvPr id="659" name="Google Shape;659;p21"/>
          <p:cNvSpPr/>
          <p:nvPr/>
        </p:nvSpPr>
        <p:spPr>
          <a:xfrm>
            <a:off x="-12490734" y="6814419"/>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1.2.4.</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61" name="Google Shape;661;p21"/>
          <p:cNvSpPr/>
          <p:nvPr/>
        </p:nvSpPr>
        <p:spPr>
          <a:xfrm>
            <a:off x="-12541729" y="837873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1.2.5.</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63" name="Google Shape;663;p21"/>
          <p:cNvSpPr/>
          <p:nvPr/>
        </p:nvSpPr>
        <p:spPr>
          <a:xfrm>
            <a:off x="-12490734" y="3760782"/>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 name="Rectangle: Rounded Corners 1"/>
          <p:cNvSpPr/>
          <p:nvPr/>
        </p:nvSpPr>
        <p:spPr>
          <a:xfrm>
            <a:off x="380349" y="3020220"/>
            <a:ext cx="9827766" cy="6547512"/>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altLang="en-US" sz="3100">
                <a:latin typeface="Times New Roman" panose="02020603050405020304" pitchFamily="18" charset="0"/>
                <a:cs typeface="Times New Roman" panose="02020603050405020304" pitchFamily="18" charset="0"/>
              </a:rPr>
              <a:t>Phù hợp với nhận thức, t</a:t>
            </a:r>
            <a:r>
              <a:rPr lang="" altLang="en-US" sz="3100">
                <a:latin typeface="Times New Roman" panose="02020603050405020304" pitchFamily="18" charset="0"/>
                <a:cs typeface="Times New Roman" panose="02020603050405020304" pitchFamily="18" charset="0"/>
              </a:rPr>
              <a:t>ư</a:t>
            </a:r>
            <a:r>
              <a:rPr lang="en-US" altLang="en-US" sz="3100">
                <a:latin typeface="Times New Roman" panose="02020603050405020304" pitchFamily="18" charset="0"/>
                <a:cs typeface="Times New Roman" panose="02020603050405020304" pitchFamily="18" charset="0"/>
              </a:rPr>
              <a:t> duy của trẻ 5–6 tuổi; sử dụng ngôn ngữ </a:t>
            </a:r>
            <a:r>
              <a:rPr lang="" altLang="en-US" sz="3100">
                <a:latin typeface="Times New Roman" panose="02020603050405020304" pitchFamily="18" charset="0"/>
                <a:cs typeface="Times New Roman" panose="02020603050405020304" pitchFamily="18" charset="0"/>
              </a:rPr>
              <a:t>đ</a:t>
            </a:r>
            <a:r>
              <a:rPr lang="en-US" altLang="en-US" sz="3100">
                <a:latin typeface="Times New Roman" panose="02020603050405020304" pitchFamily="18" charset="0"/>
                <a:cs typeface="Times New Roman" panose="02020603050405020304" pitchFamily="18" charset="0"/>
              </a:rPr>
              <a:t>ơn giản, minh họa sinh </a:t>
            </a:r>
            <a:r>
              <a:rPr lang="" altLang="en-US" sz="3100">
                <a:latin typeface="Times New Roman" panose="02020603050405020304" pitchFamily="18" charset="0"/>
                <a:cs typeface="Times New Roman" panose="02020603050405020304" pitchFamily="18" charset="0"/>
              </a:rPr>
              <a:t>đ</a:t>
            </a:r>
            <a:r>
              <a:rPr lang="en-US" altLang="en-US" sz="3100">
                <a:latin typeface="Times New Roman" panose="02020603050405020304" pitchFamily="18" charset="0"/>
                <a:cs typeface="Times New Roman" panose="02020603050405020304" pitchFamily="18" charset="0"/>
              </a:rPr>
              <a:t>ộng.</a:t>
            </a:r>
            <a:endParaRPr lang="en-US" altLang="en-US" sz="31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tLang="en-US" sz="31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en-US" sz="3100">
                <a:latin typeface="Times New Roman" panose="02020603050405020304" pitchFamily="18" charset="0"/>
                <a:cs typeface="Times New Roman" panose="02020603050405020304" pitchFamily="18" charset="0"/>
              </a:rPr>
              <a:t>Lồng ghép nhẹ nhàng vào hoạt </a:t>
            </a:r>
            <a:r>
              <a:rPr lang="" altLang="en-US" sz="3100">
                <a:latin typeface="Times New Roman" panose="02020603050405020304" pitchFamily="18" charset="0"/>
                <a:cs typeface="Times New Roman" panose="02020603050405020304" pitchFamily="18" charset="0"/>
              </a:rPr>
              <a:t>đ</a:t>
            </a:r>
            <a:r>
              <a:rPr lang="en-US" altLang="en-US" sz="3100">
                <a:latin typeface="Times New Roman" panose="02020603050405020304" pitchFamily="18" charset="0"/>
                <a:cs typeface="Times New Roman" panose="02020603050405020304" pitchFamily="18" charset="0"/>
              </a:rPr>
              <a:t>ộng th</a:t>
            </a:r>
            <a:r>
              <a:rPr lang="" altLang="en-US" sz="3100">
                <a:latin typeface="Times New Roman" panose="02020603050405020304" pitchFamily="18" charset="0"/>
                <a:cs typeface="Times New Roman" panose="02020603050405020304" pitchFamily="18" charset="0"/>
              </a:rPr>
              <a:t>ư</a:t>
            </a:r>
            <a:r>
              <a:rPr lang="en-US" altLang="en-US" sz="3100">
                <a:latin typeface="Times New Roman" panose="02020603050405020304" pitchFamily="18" charset="0"/>
                <a:cs typeface="Times New Roman" panose="02020603050405020304" pitchFamily="18" charset="0"/>
              </a:rPr>
              <a:t>ờng ngày.</a:t>
            </a:r>
            <a:endParaRPr lang="en-US" altLang="en-US" sz="31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tLang="en-US" sz="31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en-US" sz="3100">
                <a:latin typeface="Times New Roman" panose="02020603050405020304" pitchFamily="18" charset="0"/>
                <a:cs typeface="Times New Roman" panose="02020603050405020304" pitchFamily="18" charset="0"/>
              </a:rPr>
              <a:t>Truyền </a:t>
            </a:r>
            <a:r>
              <a:rPr lang="" altLang="en-US" sz="3100">
                <a:latin typeface="Times New Roman" panose="02020603050405020304" pitchFamily="18" charset="0"/>
                <a:cs typeface="Times New Roman" panose="02020603050405020304" pitchFamily="18" charset="0"/>
              </a:rPr>
              <a:t>đ</a:t>
            </a:r>
            <a:r>
              <a:rPr lang="en-US" altLang="en-US" sz="3100">
                <a:latin typeface="Times New Roman" panose="02020603050405020304" pitchFamily="18" charset="0"/>
                <a:cs typeface="Times New Roman" panose="02020603050405020304" pitchFamily="18" charset="0"/>
              </a:rPr>
              <a:t>ạt tự nhiên, tránh gây xấu hổ hoặc sợ hãi cho trẻ.</a:t>
            </a:r>
            <a:endParaRPr lang="en-US" altLang="en-US" sz="31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tLang="en-US" sz="31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en-US" sz="3100">
                <a:latin typeface="Times New Roman" panose="02020603050405020304" pitchFamily="18" charset="0"/>
                <a:cs typeface="Times New Roman" panose="02020603050405020304" pitchFamily="18" charset="0"/>
              </a:rPr>
              <a:t>Phối hợp chặt chẽ giữa nhà tr</a:t>
            </a:r>
            <a:r>
              <a:rPr lang="" altLang="en-US" sz="3100">
                <a:latin typeface="Times New Roman" panose="02020603050405020304" pitchFamily="18" charset="0"/>
                <a:cs typeface="Times New Roman" panose="02020603050405020304" pitchFamily="18" charset="0"/>
              </a:rPr>
              <a:t>ư</a:t>
            </a:r>
            <a:r>
              <a:rPr lang="en-US" altLang="en-US" sz="3100">
                <a:latin typeface="Times New Roman" panose="02020603050405020304" pitchFamily="18" charset="0"/>
                <a:cs typeface="Times New Roman" panose="02020603050405020304" pitchFamily="18" charset="0"/>
              </a:rPr>
              <a:t>ờng và phụ huynh.</a:t>
            </a:r>
            <a:endParaRPr lang="en-US" altLang="en-US" sz="31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tLang="en-US" sz="31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en-US" sz="3100">
                <a:latin typeface="Times New Roman" panose="02020603050405020304" pitchFamily="18" charset="0"/>
                <a:cs typeface="Times New Roman" panose="02020603050405020304" pitchFamily="18" charset="0"/>
              </a:rPr>
              <a:t>Tạo môi tr</a:t>
            </a:r>
            <a:r>
              <a:rPr lang="" altLang="en-US" sz="3100">
                <a:latin typeface="Times New Roman" panose="02020603050405020304" pitchFamily="18" charset="0"/>
                <a:cs typeface="Times New Roman" panose="02020603050405020304" pitchFamily="18" charset="0"/>
              </a:rPr>
              <a:t>ư</a:t>
            </a:r>
            <a:r>
              <a:rPr lang="en-US" altLang="en-US" sz="3100">
                <a:latin typeface="Times New Roman" panose="02020603050405020304" pitchFamily="18" charset="0"/>
                <a:cs typeface="Times New Roman" panose="02020603050405020304" pitchFamily="18" charset="0"/>
              </a:rPr>
              <a:t>ờng học tập an toàn – tôn trọng – không phán xét.</a:t>
            </a:r>
            <a:endParaRPr lang="en-US" sz="31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lum contrast="18000"/>
          </a:blip>
          <a:stretch>
            <a:fillRect/>
          </a:stretch>
        </p:blipFill>
        <p:spPr>
          <a:xfrm>
            <a:off x="10732135" y="3020060"/>
            <a:ext cx="6569075" cy="65239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4" name="Freeform 1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
        <p:nvSpPr>
          <p:cNvPr id="187" name="Google Shape;187;p6"/>
          <p:cNvSpPr txBox="1"/>
          <p:nvPr/>
        </p:nvSpPr>
        <p:spPr>
          <a:xfrm>
            <a:off x="2462530" y="62865"/>
            <a:ext cx="13656310" cy="1353820"/>
          </a:xfrm>
          <a:prstGeom prst="rect">
            <a:avLst/>
          </a:prstGeom>
          <a:noFill/>
          <a:ln>
            <a:noFill/>
          </a:ln>
        </p:spPr>
        <p:txBody>
          <a:bodyPr spcFirstLastPara="1" wrap="square" lIns="0" tIns="0" rIns="0" bIns="0" anchor="t" anchorCtr="0">
            <a:spAutoFit/>
          </a:bodyPr>
          <a:lstStyle/>
          <a:p>
            <a:pPr algn="ctr"/>
            <a:r>
              <a:rPr lang="en-GB" sz="4400" b="1">
                <a:solidFill>
                  <a:schemeClr val="bg2"/>
                </a:solidFill>
                <a:latin typeface="Times New Roman" panose="02020603050405020304" pitchFamily="18" charset="0"/>
                <a:cs typeface="Times New Roman" panose="02020603050405020304" pitchFamily="18" charset="0"/>
                <a:sym typeface="+mn-ea"/>
              </a:rPr>
              <a:t>CHƯƠNG 1: CƠ SỞ LÝ LUẬN VỀ GIÁO DỤC VỆ SINH GIỚI TÍNH CHO TRẺ 5</a:t>
            </a:r>
            <a:r>
              <a:rPr lang="en-US" altLang="en-GB" sz="4400" b="1">
                <a:solidFill>
                  <a:schemeClr val="bg2"/>
                </a:solidFill>
                <a:latin typeface="Times New Roman" panose="02020603050405020304" pitchFamily="18" charset="0"/>
                <a:cs typeface="Times New Roman" panose="02020603050405020304" pitchFamily="18" charset="0"/>
                <a:sym typeface="+mn-ea"/>
              </a:rPr>
              <a:t> </a:t>
            </a:r>
            <a:r>
              <a:rPr lang="en-GB" sz="4400" b="1">
                <a:solidFill>
                  <a:schemeClr val="bg2"/>
                </a:solidFill>
                <a:latin typeface="Times New Roman" panose="02020603050405020304" pitchFamily="18" charset="0"/>
                <a:cs typeface="Times New Roman" panose="02020603050405020304" pitchFamily="18" charset="0"/>
                <a:sym typeface="+mn-ea"/>
              </a:rPr>
              <a:t>-</a:t>
            </a:r>
            <a:r>
              <a:rPr lang="en-US" altLang="en-GB" sz="4400" b="1">
                <a:solidFill>
                  <a:schemeClr val="bg2"/>
                </a:solidFill>
                <a:latin typeface="Times New Roman" panose="02020603050405020304" pitchFamily="18" charset="0"/>
                <a:cs typeface="Times New Roman" panose="02020603050405020304" pitchFamily="18" charset="0"/>
                <a:sym typeface="+mn-ea"/>
              </a:rPr>
              <a:t> </a:t>
            </a:r>
            <a:r>
              <a:rPr lang="en-GB" sz="4400" b="1">
                <a:solidFill>
                  <a:schemeClr val="bg2"/>
                </a:solidFill>
                <a:latin typeface="Times New Roman" panose="02020603050405020304" pitchFamily="18" charset="0"/>
                <a:cs typeface="Times New Roman" panose="02020603050405020304" pitchFamily="18" charset="0"/>
                <a:sym typeface="+mn-ea"/>
              </a:rPr>
              <a:t>6 TUỔI.</a:t>
            </a:r>
            <a:endParaRPr lang="en-GB" sz="4400" b="1">
              <a:solidFill>
                <a:schemeClr val="bg2"/>
              </a:solidFill>
              <a:latin typeface="Times New Roman" panose="02020603050405020304" pitchFamily="18" charset="0"/>
              <a:ea typeface="Calibri" panose="020F0502020204030204"/>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673600" cy="10287000"/>
          </a:xfrm>
          <a:prstGeom prst="rect">
            <a:avLst/>
          </a:prstGeom>
          <a:solidFill>
            <a:schemeClr val="accent1">
              <a:lumMod val="7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80571" y="2380343"/>
            <a:ext cx="3396343" cy="4928978"/>
          </a:xfrm>
          <a:prstGeom prst="rect">
            <a:avLst/>
          </a:prstGeom>
          <a:noFill/>
        </p:spPr>
        <p:txBody>
          <a:bodyPr wrap="square" rtlCol="0">
            <a:spAutoFit/>
          </a:bodyPr>
          <a:lstStyle/>
          <a:p>
            <a:pPr algn="ctr">
              <a:lnSpc>
                <a:spcPct val="150000"/>
              </a:lnSpc>
            </a:pPr>
            <a:r>
              <a:rPr lang="en-GB" sz="5400" b="1">
                <a:solidFill>
                  <a:schemeClr val="bg1"/>
                </a:solidFill>
                <a:latin typeface="Times New Roman" panose="02020603050405020304" pitchFamily="18" charset="0"/>
                <a:cs typeface="Times New Roman" panose="02020603050405020304" pitchFamily="18" charset="0"/>
              </a:rPr>
              <a:t>KẾT</a:t>
            </a:r>
            <a:endParaRPr lang="en-GB" sz="5400" b="1">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GB" sz="5400" b="1">
                <a:solidFill>
                  <a:schemeClr val="bg1"/>
                </a:solidFill>
                <a:latin typeface="Times New Roman" panose="02020603050405020304" pitchFamily="18" charset="0"/>
                <a:cs typeface="Times New Roman" panose="02020603050405020304" pitchFamily="18" charset="0"/>
              </a:rPr>
              <a:t>LUẬN</a:t>
            </a:r>
            <a:endParaRPr lang="en-GB" sz="5400" b="1">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GB" sz="5400" b="1">
                <a:solidFill>
                  <a:schemeClr val="bg1"/>
                </a:solidFill>
                <a:latin typeface="Times New Roman" panose="02020603050405020304" pitchFamily="18" charset="0"/>
                <a:cs typeface="Times New Roman" panose="02020603050405020304" pitchFamily="18" charset="0"/>
              </a:rPr>
              <a:t>CHƯƠNG</a:t>
            </a:r>
            <a:endParaRPr lang="en-GB" sz="5400" b="1">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GB" sz="5400" b="1">
                <a:solidFill>
                  <a:schemeClr val="bg1"/>
                </a:solidFill>
                <a:latin typeface="Times New Roman" panose="02020603050405020304" pitchFamily="18" charset="0"/>
                <a:cs typeface="Times New Roman" panose="02020603050405020304" pitchFamily="18" charset="0"/>
              </a:rPr>
              <a:t>I</a:t>
            </a:r>
            <a:endParaRPr lang="en-US" sz="5400" b="1">
              <a:solidFill>
                <a:schemeClr val="bg1"/>
              </a:solidFill>
              <a:latin typeface="Times New Roman" panose="02020603050405020304" pitchFamily="18" charset="0"/>
              <a:cs typeface="Times New Roman" panose="02020603050405020304" pitchFamily="18" charset="0"/>
            </a:endParaRPr>
          </a:p>
        </p:txBody>
      </p:sp>
      <p:sp>
        <p:nvSpPr>
          <p:cNvPr id="6" name="Oval 5"/>
          <p:cNvSpPr/>
          <p:nvPr/>
        </p:nvSpPr>
        <p:spPr>
          <a:xfrm>
            <a:off x="3209010" y="9364851"/>
            <a:ext cx="2929179" cy="1844298"/>
          </a:xfrm>
          <a:prstGeom prst="ellipse">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1"/>
          <p:cNvSpPr txBox="1"/>
          <p:nvPr/>
        </p:nvSpPr>
        <p:spPr>
          <a:xfrm>
            <a:off x="5140960" y="1134110"/>
            <a:ext cx="12501245" cy="8110220"/>
          </a:xfrm>
          <a:prstGeom prst="rect">
            <a:avLst/>
          </a:prstGeom>
          <a:solidFill>
            <a:schemeClr val="accent1">
              <a:lumMod val="20000"/>
              <a:lumOff val="80000"/>
            </a:schemeClr>
          </a:solidFill>
        </p:spPr>
        <p:txBody>
          <a:bodyPr>
            <a:noAutofit/>
          </a:bodyPr>
          <a:p>
            <a:pPr marL="285750" indent="-285750">
              <a:lnSpc>
                <a:spcPct val="150000"/>
              </a:lnSpc>
              <a:buFont typeface="Arial" panose="020B0604020202020204" pitchFamily="34" charset="0"/>
              <a:buChar char="•"/>
            </a:pPr>
            <a:r>
              <a:rPr lang="en-US" altLang="zh-CN" sz="3200">
                <a:latin typeface="Times New Roman" panose="02020603050405020304" pitchFamily="18" charset="0"/>
                <a:cs typeface="Times New Roman" panose="02020603050405020304" pitchFamily="18" charset="0"/>
              </a:rPr>
              <a:t>Chương 1 đã hệ thống cơ sở lý luận về giáo dục vệ sinh giới tính cho trẻ mẫu giáo lớn (5–6 tuổi), từ khái niệm, đặc điểm lứa tuổi đến nội dung và nguyên tắc tổ chức.</a:t>
            </a:r>
            <a:endParaRPr lang="en-US" altLang="zh-CN" sz="320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sz="3200">
                <a:latin typeface="Times New Roman" panose="02020603050405020304" pitchFamily="18" charset="0"/>
                <a:cs typeface="Times New Roman" panose="02020603050405020304" pitchFamily="18" charset="0"/>
              </a:rPr>
              <a:t>GDVSGT được xác định là nội dung thiết yếu, giúp trẻ hiểu đúng về cơ thể, biết tự bảo vệ và hình thành nhân cách lành mạnh từ sớm.</a:t>
            </a:r>
            <a:endParaRPr lang="en-US" altLang="zh-CN" sz="320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sz="3200">
                <a:latin typeface="Times New Roman" panose="02020603050405020304" pitchFamily="18" charset="0"/>
                <a:cs typeface="Times New Roman" panose="02020603050405020304" pitchFamily="18" charset="0"/>
              </a:rPr>
              <a:t>Nội dung giáo dục cần bám sát sự phát triển tâm – sinh lý của trẻ, lồng ghép vào hoạt động hằng ngày, với sự phối hợp giữa nhà trường – giáo viên – phụ huynh.</a:t>
            </a:r>
            <a:endParaRPr lang="en-US" altLang="zh-CN" sz="320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sz="3200">
                <a:latin typeface="Times New Roman" panose="02020603050405020304" pitchFamily="18" charset="0"/>
                <a:cs typeface="Times New Roman" panose="02020603050405020304" pitchFamily="18" charset="0"/>
              </a:rPr>
              <a:t>Kết luận này là nền tảng quan trọng cho - Chương 2: Khảo sát thực trạng và đề xuất biện pháp nâng cao hiệu quả GDVSGT trong trường mầm non.</a:t>
            </a:r>
            <a:endParaRPr lang="en-US" altLang="zh-CN" sz="320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grpSp>
        <p:nvGrpSpPr>
          <p:cNvPr id="1116" name="Google Shape;1116;p46"/>
          <p:cNvGrpSpPr/>
          <p:nvPr/>
        </p:nvGrpSpPr>
        <p:grpSpPr>
          <a:xfrm>
            <a:off x="-19390617" y="9302274"/>
            <a:ext cx="37757485" cy="1886442"/>
            <a:chOff x="-5078194" y="0"/>
            <a:chExt cx="9944358" cy="496840"/>
          </a:xfrm>
        </p:grpSpPr>
        <p:sp>
          <p:nvSpPr>
            <p:cNvPr id="1117" name="Google Shape;1117;p46"/>
            <p:cNvSpPr/>
            <p:nvPr/>
          </p:nvSpPr>
          <p:spPr>
            <a:xfrm>
              <a:off x="0" y="0"/>
              <a:ext cx="4866164" cy="270933"/>
            </a:xfrm>
            <a:custGeom>
              <a:avLst/>
              <a:gdLst/>
              <a:ahLst/>
              <a:cxnLst/>
              <a:rect l="l" t="t" r="r" b="b"/>
              <a:pathLst>
                <a:path w="4866164" h="270933" extrusionOk="0">
                  <a:moveTo>
                    <a:pt x="0" y="0"/>
                  </a:moveTo>
                  <a:lnTo>
                    <a:pt x="4866164" y="0"/>
                  </a:lnTo>
                  <a:lnTo>
                    <a:pt x="4866164" y="270933"/>
                  </a:lnTo>
                  <a:lnTo>
                    <a:pt x="0" y="270933"/>
                  </a:lnTo>
                  <a:close/>
                </a:path>
              </a:pathLst>
            </a:custGeom>
            <a:solidFill>
              <a:srgbClr val="5B98BA"/>
            </a:solidFill>
            <a:ln>
              <a:noFill/>
            </a:ln>
          </p:spPr>
        </p:sp>
        <p:sp>
          <p:nvSpPr>
            <p:cNvPr id="1118" name="Google Shape;1118;p46"/>
            <p:cNvSpPr txBox="1"/>
            <p:nvPr/>
          </p:nvSpPr>
          <p:spPr>
            <a:xfrm>
              <a:off x="-5078194" y="187807"/>
              <a:ext cx="4866164" cy="309033"/>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pic>
        <p:nvPicPr>
          <p:cNvPr id="3" name="Picture 2"/>
          <p:cNvPicPr>
            <a:picLocks noChangeAspect="1"/>
          </p:cNvPicPr>
          <p:nvPr/>
        </p:nvPicPr>
        <p:blipFill>
          <a:blip r:embed="rId1">
            <a:lum contrast="12000"/>
          </a:blip>
          <a:stretch>
            <a:fillRect/>
          </a:stretch>
        </p:blipFill>
        <p:spPr>
          <a:xfrm>
            <a:off x="-15240" y="0"/>
            <a:ext cx="18288000" cy="5143500"/>
          </a:xfrm>
          <a:prstGeom prst="rect">
            <a:avLst/>
          </a:prstGeom>
        </p:spPr>
      </p:pic>
      <p:sp>
        <p:nvSpPr>
          <p:cNvPr id="4" name="Rectangle 3"/>
          <p:cNvSpPr/>
          <p:nvPr/>
        </p:nvSpPr>
        <p:spPr>
          <a:xfrm>
            <a:off x="-109349" y="4886586"/>
            <a:ext cx="18476217" cy="32848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5610" y="5373875"/>
            <a:ext cx="17416609" cy="2584450"/>
          </a:xfrm>
          <a:prstGeom prst="rect">
            <a:avLst/>
          </a:prstGeom>
          <a:noFill/>
        </p:spPr>
        <p:txBody>
          <a:bodyPr wrap="square" rtlCol="0">
            <a:spAutoFit/>
          </a:bodyPr>
          <a:lstStyle/>
          <a:p>
            <a:pPr algn="ctr"/>
            <a:r>
              <a:rPr lang="vi-VN" sz="5400" b="1">
                <a:solidFill>
                  <a:srgbClr val="FDFDFD"/>
                </a:solidFill>
                <a:latin typeface="Times New Roman" panose="02020603050405020304" pitchFamily="18" charset="0"/>
                <a:cs typeface="Times New Roman" panose="02020603050405020304" pitchFamily="18" charset="0"/>
                <a:sym typeface="Arial" panose="020B0604020202020204"/>
              </a:rPr>
              <a:t>CHƯƠNG 2</a:t>
            </a:r>
            <a:r>
              <a:rPr lang="en-US" altLang="vi-VN" sz="5400" b="1">
                <a:solidFill>
                  <a:srgbClr val="FDFDFD"/>
                </a:solidFill>
                <a:latin typeface="Times New Roman" panose="02020603050405020304" pitchFamily="18" charset="0"/>
                <a:cs typeface="Times New Roman" panose="02020603050405020304" pitchFamily="18" charset="0"/>
                <a:sym typeface="Arial" panose="020B0604020202020204"/>
              </a:rPr>
              <a:t>:</a:t>
            </a:r>
            <a:r>
              <a:rPr lang="vi-VN" sz="5400" b="1">
                <a:solidFill>
                  <a:srgbClr val="FDFDFD"/>
                </a:solidFill>
                <a:latin typeface="Times New Roman" panose="02020603050405020304" pitchFamily="18" charset="0"/>
                <a:cs typeface="Times New Roman" panose="02020603050405020304" pitchFamily="18" charset="0"/>
                <a:sym typeface="Arial" panose="020B0604020202020204"/>
              </a:rPr>
              <a:t> THỰC TRẠNG GIÁO DỤC VỆ SINH GIỚI TÍNH TẠI TRƯỜNG MẦM NON</a:t>
            </a:r>
            <a:r>
              <a:rPr lang="en-GB" sz="5400" b="1">
                <a:solidFill>
                  <a:srgbClr val="FDFDFD"/>
                </a:solidFill>
                <a:latin typeface="Times New Roman" panose="02020603050405020304" pitchFamily="18" charset="0"/>
                <a:cs typeface="Times New Roman" panose="02020603050405020304" pitchFamily="18" charset="0"/>
                <a:sym typeface="Arial" panose="020B0604020202020204"/>
              </a:rPr>
              <a:t> HƯNG BÌNH</a:t>
            </a:r>
            <a:endParaRPr lang="vi-VN" sz="5400">
              <a:latin typeface="Times New Roman" panose="02020603050405020304" pitchFamily="18" charset="0"/>
              <a:cs typeface="Times New Roman" panose="02020603050405020304" pitchFamily="18" charset="0"/>
            </a:endParaRPr>
          </a:p>
          <a:p>
            <a:pPr algn="ctr"/>
            <a:endParaRPr lang="en-US" sz="5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50"/>
          <p:cNvSpPr/>
          <p:nvPr/>
        </p:nvSpPr>
        <p:spPr>
          <a:xfrm rot="-5400000">
            <a:off x="8435340" y="-8435340"/>
            <a:ext cx="1528445" cy="18398490"/>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1197" name="Google Shape;1197;p50"/>
          <p:cNvSpPr/>
          <p:nvPr/>
        </p:nvSpPr>
        <p:spPr>
          <a:xfrm>
            <a:off x="859202" y="2427442"/>
            <a:ext cx="2643052" cy="689166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48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2.1. </a:t>
            </a:r>
            <a:endParaRPr lang="en-US" sz="48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endParaRPr>
          </a:p>
          <a:p>
            <a:pPr marL="0" marR="0" lvl="0" indent="0" algn="ctr" rtl="0">
              <a:lnSpc>
                <a:spcPct val="150000"/>
              </a:lnSpc>
              <a:spcBef>
                <a:spcPts val="0"/>
              </a:spcBef>
              <a:spcAft>
                <a:spcPts val="0"/>
              </a:spcAft>
              <a:buNone/>
            </a:pPr>
            <a:r>
              <a:rPr lang="en-US" sz="4800" b="1">
                <a:solidFill>
                  <a:schemeClr val="bg2">
                    <a:lumMod val="75000"/>
                  </a:schemeClr>
                </a:solidFill>
                <a:latin typeface="Times New Roman" panose="02020603050405020304" pitchFamily="18" charset="0"/>
                <a:cs typeface="Times New Roman" panose="02020603050405020304" pitchFamily="18" charset="0"/>
              </a:rPr>
              <a:t>Tổ chức khảo </a:t>
            </a:r>
            <a:endParaRPr lang="en-US" sz="4800" b="1">
              <a:solidFill>
                <a:schemeClr val="bg2">
                  <a:lumMod val="75000"/>
                </a:schemeClr>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None/>
            </a:pPr>
            <a:r>
              <a:rPr lang="en-US" sz="4800" b="1">
                <a:solidFill>
                  <a:schemeClr val="bg2">
                    <a:lumMod val="75000"/>
                  </a:schemeClr>
                </a:solidFill>
                <a:latin typeface="Times New Roman" panose="02020603050405020304" pitchFamily="18" charset="0"/>
                <a:cs typeface="Times New Roman" panose="02020603050405020304" pitchFamily="18" charset="0"/>
              </a:rPr>
              <a:t>sát thực trạng</a:t>
            </a:r>
            <a:r>
              <a:rPr lang="en-US" sz="4400" b="1">
                <a:solidFill>
                  <a:schemeClr val="bg2">
                    <a:lumMod val="75000"/>
                  </a:schemeClr>
                </a:solidFill>
                <a:latin typeface="Times New Roman" panose="02020603050405020304" pitchFamily="18" charset="0"/>
                <a:cs typeface="Times New Roman" panose="02020603050405020304" pitchFamily="18" charset="0"/>
              </a:rPr>
              <a:t> </a:t>
            </a:r>
            <a:endParaRPr lang="en-US" sz="44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endParaRPr>
          </a:p>
        </p:txBody>
      </p:sp>
      <p:sp>
        <p:nvSpPr>
          <p:cNvPr id="1198" name="Google Shape;1198;p50"/>
          <p:cNvSpPr txBox="1"/>
          <p:nvPr/>
        </p:nvSpPr>
        <p:spPr>
          <a:xfrm>
            <a:off x="3502025" y="41275"/>
            <a:ext cx="11582400" cy="137858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CHƯƠNG 2</a:t>
            </a:r>
            <a:r>
              <a:rPr lang="en-US" alt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a:t>
            </a: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THỰC TRẠNG GIÁO DỤC VỆ SINH GIỚI TÍNH TẠI TRƯỜNG MẦM NON</a:t>
            </a:r>
            <a:r>
              <a:rPr lang="en-GB"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HƯNG BÌNH</a:t>
            </a:r>
            <a:endParaRPr lang="en-GB" sz="3200" b="1">
              <a:solidFill>
                <a:schemeClr val="bg2">
                  <a:lumMod val="75000"/>
                </a:schemeClr>
              </a:solidFill>
              <a:latin typeface="Times New Roman" panose="02020603050405020304" pitchFamily="18" charset="0"/>
              <a:ea typeface="Calibri" panose="020F0502020204030204"/>
              <a:cs typeface="Times New Roman" panose="02020603050405020304" pitchFamily="18" charset="0"/>
              <a:sym typeface="Arial" panose="020B0604020202020204"/>
            </a:endParaRPr>
          </a:p>
        </p:txBody>
      </p:sp>
      <p:sp>
        <p:nvSpPr>
          <p:cNvPr id="2" name="Rectangle 1"/>
          <p:cNvSpPr/>
          <p:nvPr/>
        </p:nvSpPr>
        <p:spPr>
          <a:xfrm>
            <a:off x="5172075" y="1731010"/>
            <a:ext cx="11988800" cy="986790"/>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l"/>
            <a:r>
              <a:rPr lang="en-GB" sz="3200">
                <a:solidFill>
                  <a:schemeClr val="bg2">
                    <a:lumMod val="75000"/>
                  </a:schemeClr>
                </a:solidFill>
                <a:latin typeface="Times New Roman" panose="02020603050405020304" pitchFamily="18" charset="0"/>
                <a:cs typeface="Times New Roman" panose="02020603050405020304" pitchFamily="18" charset="0"/>
              </a:rPr>
              <a:t>2.1.1</a:t>
            </a:r>
            <a:r>
              <a:rPr lang="en-US" altLang="en-GB" sz="3200">
                <a:solidFill>
                  <a:schemeClr val="bg2">
                    <a:lumMod val="75000"/>
                  </a:schemeClr>
                </a:solidFill>
                <a:latin typeface="Times New Roman" panose="02020603050405020304" pitchFamily="18" charset="0"/>
                <a:cs typeface="Times New Roman" panose="02020603050405020304" pitchFamily="18" charset="0"/>
              </a:rPr>
              <a:t> </a:t>
            </a:r>
            <a:r>
              <a:rPr lang="en-GB" sz="3200">
                <a:solidFill>
                  <a:schemeClr val="bg2">
                    <a:lumMod val="75000"/>
                  </a:schemeClr>
                </a:solidFill>
                <a:latin typeface="Times New Roman" panose="02020603050405020304" pitchFamily="18" charset="0"/>
                <a:cs typeface="Times New Roman" panose="02020603050405020304" pitchFamily="18" charset="0"/>
              </a:rPr>
              <a:t>Mục đích khảo sát </a:t>
            </a:r>
            <a:endParaRPr lang="en-GB" sz="3200">
              <a:solidFill>
                <a:schemeClr val="bg2">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5172166" y="3225020"/>
            <a:ext cx="11988800" cy="986971"/>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l"/>
            <a:r>
              <a:rPr lang="en-GB" sz="3200">
                <a:solidFill>
                  <a:schemeClr val="bg2">
                    <a:lumMod val="75000"/>
                  </a:schemeClr>
                </a:solidFill>
                <a:latin typeface="Times New Roman" panose="02020603050405020304" pitchFamily="18" charset="0"/>
                <a:cs typeface="Times New Roman" panose="02020603050405020304" pitchFamily="18" charset="0"/>
              </a:rPr>
              <a:t>2.1.2 Nội dung khảo sát</a:t>
            </a:r>
            <a:endParaRPr lang="en-GB" sz="3200">
              <a:solidFill>
                <a:schemeClr val="bg2">
                  <a:lumMod val="75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5172166" y="4719211"/>
            <a:ext cx="11988800" cy="986971"/>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l"/>
            <a:r>
              <a:rPr lang="en-GB" sz="3200">
                <a:solidFill>
                  <a:schemeClr val="bg2">
                    <a:lumMod val="75000"/>
                  </a:schemeClr>
                </a:solidFill>
                <a:latin typeface="Times New Roman" panose="02020603050405020304" pitchFamily="18" charset="0"/>
                <a:cs typeface="Times New Roman" panose="02020603050405020304" pitchFamily="18" charset="0"/>
              </a:rPr>
              <a:t>2.1.3 </a:t>
            </a:r>
            <a:r>
              <a:rPr lang="en-US" altLang="en-GB" sz="3200">
                <a:solidFill>
                  <a:schemeClr val="bg2">
                    <a:lumMod val="75000"/>
                  </a:schemeClr>
                </a:solidFill>
                <a:latin typeface="Times New Roman" panose="02020603050405020304" pitchFamily="18" charset="0"/>
                <a:cs typeface="Times New Roman" panose="02020603050405020304" pitchFamily="18" charset="0"/>
              </a:rPr>
              <a:t>Nhiệm vụ</a:t>
            </a:r>
            <a:r>
              <a:rPr lang="en-GB" sz="3200">
                <a:solidFill>
                  <a:schemeClr val="bg2">
                    <a:lumMod val="75000"/>
                  </a:schemeClr>
                </a:solidFill>
                <a:latin typeface="Times New Roman" panose="02020603050405020304" pitchFamily="18" charset="0"/>
                <a:cs typeface="Times New Roman" panose="02020603050405020304" pitchFamily="18" charset="0"/>
              </a:rPr>
              <a:t> khảo sát</a:t>
            </a:r>
            <a:endParaRPr lang="en-GB" sz="3200">
              <a:solidFill>
                <a:schemeClr val="bg2">
                  <a:lumMod val="75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5172166" y="6213235"/>
            <a:ext cx="11988800" cy="986971"/>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l"/>
            <a:r>
              <a:rPr lang="en-GB" sz="3200">
                <a:solidFill>
                  <a:schemeClr val="bg2">
                    <a:lumMod val="75000"/>
                  </a:schemeClr>
                </a:solidFill>
                <a:latin typeface="Times New Roman" panose="02020603050405020304" pitchFamily="18" charset="0"/>
                <a:cs typeface="Times New Roman" panose="02020603050405020304" pitchFamily="18" charset="0"/>
              </a:rPr>
              <a:t>2.1.4</a:t>
            </a:r>
            <a:r>
              <a:rPr lang="en-US" altLang="en-GB" sz="3200">
                <a:solidFill>
                  <a:schemeClr val="bg2">
                    <a:lumMod val="75000"/>
                  </a:schemeClr>
                </a:solidFill>
                <a:latin typeface="Times New Roman" panose="02020603050405020304" pitchFamily="18" charset="0"/>
                <a:cs typeface="Times New Roman" panose="02020603050405020304" pitchFamily="18" charset="0"/>
              </a:rPr>
              <a:t> </a:t>
            </a:r>
            <a:r>
              <a:rPr lang="en-GB" sz="3200">
                <a:solidFill>
                  <a:schemeClr val="bg2">
                    <a:lumMod val="75000"/>
                  </a:schemeClr>
                </a:solidFill>
                <a:latin typeface="Times New Roman" panose="02020603050405020304" pitchFamily="18" charset="0"/>
                <a:cs typeface="Times New Roman" panose="02020603050405020304" pitchFamily="18" charset="0"/>
              </a:rPr>
              <a:t>Đối tượng và địa điểm khảo sát </a:t>
            </a:r>
            <a:endParaRPr lang="en-GB" sz="3200">
              <a:solidFill>
                <a:schemeClr val="bg2">
                  <a:lumMod val="75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5172166" y="7625979"/>
            <a:ext cx="11988800" cy="986971"/>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l"/>
            <a:r>
              <a:rPr lang="en-GB" sz="3200">
                <a:solidFill>
                  <a:schemeClr val="bg2">
                    <a:lumMod val="75000"/>
                  </a:schemeClr>
                </a:solidFill>
                <a:latin typeface="Times New Roman" panose="02020603050405020304" pitchFamily="18" charset="0"/>
                <a:cs typeface="Times New Roman" panose="02020603050405020304" pitchFamily="18" charset="0"/>
              </a:rPr>
              <a:t>2.1.5 </a:t>
            </a:r>
            <a:r>
              <a:rPr lang="en-US" altLang="en-GB" sz="3200">
                <a:solidFill>
                  <a:schemeClr val="bg2">
                    <a:lumMod val="75000"/>
                  </a:schemeClr>
                </a:solidFill>
                <a:latin typeface="Times New Roman" panose="02020603050405020304" pitchFamily="18" charset="0"/>
                <a:cs typeface="Times New Roman" panose="02020603050405020304" pitchFamily="18" charset="0"/>
              </a:rPr>
              <a:t>Phương pháp</a:t>
            </a:r>
            <a:r>
              <a:rPr lang="en-GB" sz="3200">
                <a:solidFill>
                  <a:schemeClr val="bg2">
                    <a:lumMod val="75000"/>
                  </a:schemeClr>
                </a:solidFill>
                <a:latin typeface="Times New Roman" panose="02020603050405020304" pitchFamily="18" charset="0"/>
                <a:cs typeface="Times New Roman" panose="02020603050405020304" pitchFamily="18" charset="0"/>
              </a:rPr>
              <a:t> khảo sát </a:t>
            </a:r>
            <a:endParaRPr lang="en-GB" sz="3200">
              <a:solidFill>
                <a:schemeClr val="bg2">
                  <a:lumMod val="75000"/>
                </a:schemeClr>
              </a:solidFill>
              <a:latin typeface="Times New Roman" panose="02020603050405020304" pitchFamily="18" charset="0"/>
              <a:cs typeface="Times New Roman" panose="02020603050405020304" pitchFamily="18" charset="0"/>
            </a:endParaRPr>
          </a:p>
        </p:txBody>
      </p:sp>
      <p:sp>
        <p:nvSpPr>
          <p:cNvPr id="5" name="Rectangle 7"/>
          <p:cNvSpPr/>
          <p:nvPr/>
        </p:nvSpPr>
        <p:spPr>
          <a:xfrm>
            <a:off x="5172166" y="9038854"/>
            <a:ext cx="11988800" cy="986971"/>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p>
            <a:pPr algn="l"/>
            <a:r>
              <a:rPr lang="en-GB" sz="3200">
                <a:solidFill>
                  <a:schemeClr val="bg2">
                    <a:lumMod val="75000"/>
                  </a:schemeClr>
                </a:solidFill>
                <a:latin typeface="Times New Roman" panose="02020603050405020304" pitchFamily="18" charset="0"/>
                <a:cs typeface="Times New Roman" panose="02020603050405020304" pitchFamily="18" charset="0"/>
              </a:rPr>
              <a:t>2.1.</a:t>
            </a:r>
            <a:r>
              <a:rPr lang="en-US" altLang="en-GB" sz="3200">
                <a:solidFill>
                  <a:schemeClr val="bg2">
                    <a:lumMod val="75000"/>
                  </a:schemeClr>
                </a:solidFill>
                <a:latin typeface="Times New Roman" panose="02020603050405020304" pitchFamily="18" charset="0"/>
                <a:cs typeface="Times New Roman" panose="02020603050405020304" pitchFamily="18" charset="0"/>
              </a:rPr>
              <a:t>6</a:t>
            </a:r>
            <a:r>
              <a:rPr lang="en-GB" sz="3200">
                <a:solidFill>
                  <a:schemeClr val="bg2">
                    <a:lumMod val="75000"/>
                  </a:schemeClr>
                </a:solidFill>
                <a:latin typeface="Times New Roman" panose="02020603050405020304" pitchFamily="18" charset="0"/>
                <a:cs typeface="Times New Roman" panose="02020603050405020304" pitchFamily="18" charset="0"/>
              </a:rPr>
              <a:t> Thời gian khảo sát </a:t>
            </a:r>
            <a:endParaRPr lang="en-GB" sz="3200">
              <a:solidFill>
                <a:schemeClr val="bg2">
                  <a:lumMod val="75000"/>
                </a:schemeClr>
              </a:solidFill>
              <a:latin typeface="Times New Roman" panose="02020603050405020304" pitchFamily="18" charset="0"/>
              <a:cs typeface="Times New Roman" panose="02020603050405020304" pitchFamily="18" charset="0"/>
            </a:endParaRPr>
          </a:p>
        </p:txBody>
      </p:sp>
      <p:sp>
        <p:nvSpPr>
          <p:cNvPr id="14" name="Freeform 1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cxnSp>
        <p:nvCxnSpPr>
          <p:cNvPr id="7" name="Straight Arrow Connector 6"/>
          <p:cNvCxnSpPr>
            <a:stCxn id="1197" idx="3"/>
            <a:endCxn id="2" idx="1"/>
          </p:cNvCxnSpPr>
          <p:nvPr/>
        </p:nvCxnSpPr>
        <p:spPr>
          <a:xfrm flipV="1">
            <a:off x="3502025" y="2224405"/>
            <a:ext cx="1670050" cy="36487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9" name="Straight Arrow Connector 8"/>
          <p:cNvCxnSpPr>
            <a:stCxn id="1197" idx="3"/>
            <a:endCxn id="3" idx="1"/>
          </p:cNvCxnSpPr>
          <p:nvPr/>
        </p:nvCxnSpPr>
        <p:spPr>
          <a:xfrm flipV="1">
            <a:off x="3502025" y="3718560"/>
            <a:ext cx="1670050" cy="21545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0" name="Straight Arrow Connector 9"/>
          <p:cNvCxnSpPr>
            <a:endCxn id="4" idx="1"/>
          </p:cNvCxnSpPr>
          <p:nvPr/>
        </p:nvCxnSpPr>
        <p:spPr>
          <a:xfrm flipV="1">
            <a:off x="3545205" y="5212715"/>
            <a:ext cx="1626870" cy="68453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1" name="Straight Arrow Connector 10"/>
          <p:cNvCxnSpPr>
            <a:stCxn id="1197" idx="3"/>
            <a:endCxn id="6" idx="1"/>
          </p:cNvCxnSpPr>
          <p:nvPr/>
        </p:nvCxnSpPr>
        <p:spPr>
          <a:xfrm>
            <a:off x="3502025" y="5873115"/>
            <a:ext cx="1670050" cy="8337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2" name="Straight Arrow Connector 11"/>
          <p:cNvCxnSpPr>
            <a:endCxn id="8" idx="1"/>
          </p:cNvCxnSpPr>
          <p:nvPr/>
        </p:nvCxnSpPr>
        <p:spPr>
          <a:xfrm>
            <a:off x="3529965" y="5897245"/>
            <a:ext cx="1642110" cy="222186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3" name="Straight Arrow Connector 12"/>
          <p:cNvCxnSpPr>
            <a:endCxn id="5" idx="1"/>
          </p:cNvCxnSpPr>
          <p:nvPr/>
        </p:nvCxnSpPr>
        <p:spPr>
          <a:xfrm>
            <a:off x="3499485" y="5882005"/>
            <a:ext cx="1672590" cy="36499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50"/>
          <p:cNvSpPr/>
          <p:nvPr/>
        </p:nvSpPr>
        <p:spPr>
          <a:xfrm rot="-5400000">
            <a:off x="8435340" y="-8435340"/>
            <a:ext cx="1528445" cy="18398490"/>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1197" name="Google Shape;1197;p50"/>
          <p:cNvSpPr/>
          <p:nvPr/>
        </p:nvSpPr>
        <p:spPr>
          <a:xfrm>
            <a:off x="859202" y="2427442"/>
            <a:ext cx="2643052" cy="689166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48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2.2</a:t>
            </a:r>
            <a:endParaRPr lang="en-US" sz="48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endParaRPr>
          </a:p>
          <a:p>
            <a:pPr marL="0" marR="0" lvl="0" indent="0" algn="ctr" rtl="0">
              <a:lnSpc>
                <a:spcPct val="150000"/>
              </a:lnSpc>
              <a:spcBef>
                <a:spcPts val="0"/>
              </a:spcBef>
              <a:spcAft>
                <a:spcPts val="0"/>
              </a:spcAft>
              <a:buNone/>
            </a:pPr>
            <a:r>
              <a:rPr lang="en-US" sz="4800" b="1">
                <a:solidFill>
                  <a:schemeClr val="bg2">
                    <a:lumMod val="75000"/>
                  </a:schemeClr>
                </a:solidFill>
                <a:latin typeface="Times New Roman" panose="02020603050405020304" pitchFamily="18" charset="0"/>
                <a:cs typeface="Times New Roman" panose="02020603050405020304" pitchFamily="18" charset="0"/>
              </a:rPr>
              <a:t>Kết quả điều tra </a:t>
            </a:r>
            <a:endParaRPr lang="en-US" sz="48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endParaRPr>
          </a:p>
        </p:txBody>
      </p:sp>
      <p:sp>
        <p:nvSpPr>
          <p:cNvPr id="1198" name="Google Shape;1198;p50"/>
          <p:cNvSpPr txBox="1"/>
          <p:nvPr/>
        </p:nvSpPr>
        <p:spPr>
          <a:xfrm>
            <a:off x="3502025" y="41275"/>
            <a:ext cx="11582400" cy="137858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CHƯƠNG 2</a:t>
            </a:r>
            <a:r>
              <a:rPr lang="en-US" alt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a:t>
            </a: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THỰC TRẠNG GIÁO DỤC VỆ SINH GIỚI TÍNH TẠI TRƯỜNG MẦM NON</a:t>
            </a:r>
            <a:r>
              <a:rPr lang="en-GB"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HƯNG BÌNH</a:t>
            </a:r>
            <a:endParaRPr lang="en-GB" sz="3200" b="1">
              <a:solidFill>
                <a:schemeClr val="bg2">
                  <a:lumMod val="75000"/>
                </a:schemeClr>
              </a:solidFill>
              <a:latin typeface="Times New Roman" panose="02020603050405020304" pitchFamily="18" charset="0"/>
              <a:ea typeface="Calibri" panose="020F0502020204030204"/>
              <a:cs typeface="Times New Roman" panose="02020603050405020304" pitchFamily="18" charset="0"/>
              <a:sym typeface="Arial" panose="020B0604020202020204"/>
            </a:endParaRPr>
          </a:p>
        </p:txBody>
      </p:sp>
      <p:sp>
        <p:nvSpPr>
          <p:cNvPr id="8" name="Rectangle 7"/>
          <p:cNvSpPr/>
          <p:nvPr/>
        </p:nvSpPr>
        <p:spPr>
          <a:xfrm>
            <a:off x="5293995" y="3044190"/>
            <a:ext cx="11988800" cy="2281555"/>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4000" b="1">
                <a:solidFill>
                  <a:schemeClr val="bg2">
                    <a:lumMod val="75000"/>
                  </a:schemeClr>
                </a:solidFill>
                <a:latin typeface="Times New Roman" panose="02020603050405020304" pitchFamily="18" charset="0"/>
                <a:cs typeface="Times New Roman" panose="02020603050405020304" pitchFamily="18" charset="0"/>
              </a:rPr>
              <a:t>2.2.1 Nhận thức của giáo viên về giáo dục vệ sinh giới tính cho trẻ 5–6 tuổi </a:t>
            </a:r>
            <a:endParaRPr lang="en-US" altLang="en-US" sz="4000" b="1">
              <a:solidFill>
                <a:schemeClr val="bg2">
                  <a:lumMod val="75000"/>
                </a:schemeClr>
              </a:solidFill>
              <a:latin typeface="Times New Roman" panose="02020603050405020304" pitchFamily="18" charset="0"/>
              <a:cs typeface="Times New Roman" panose="02020603050405020304" pitchFamily="18" charset="0"/>
            </a:endParaRPr>
          </a:p>
        </p:txBody>
      </p:sp>
      <p:sp>
        <p:nvSpPr>
          <p:cNvPr id="5" name="Rectangle 7"/>
          <p:cNvSpPr/>
          <p:nvPr/>
        </p:nvSpPr>
        <p:spPr>
          <a:xfrm>
            <a:off x="5293995" y="6064885"/>
            <a:ext cx="11988800" cy="2388235"/>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p>
            <a:pPr algn="ctr"/>
            <a:r>
              <a:rPr lang="en-US" altLang="en-US" sz="4000" b="1">
                <a:solidFill>
                  <a:schemeClr val="bg2">
                    <a:lumMod val="75000"/>
                  </a:schemeClr>
                </a:solidFill>
                <a:latin typeface="Times New Roman" panose="02020603050405020304" pitchFamily="18" charset="0"/>
                <a:cs typeface="Times New Roman" panose="02020603050405020304" pitchFamily="18" charset="0"/>
              </a:rPr>
              <a:t>2.2.2 Nhận thức của phụ huynh về giáo dục vệ sinh giới tính cho trẻ 5–6 tuổi </a:t>
            </a:r>
            <a:endParaRPr lang="en-GB" sz="4000" b="1">
              <a:solidFill>
                <a:schemeClr val="bg2">
                  <a:lumMod val="75000"/>
                </a:schemeClr>
              </a:solidFill>
              <a:latin typeface="Times New Roman" panose="02020603050405020304" pitchFamily="18" charset="0"/>
              <a:cs typeface="Times New Roman" panose="02020603050405020304" pitchFamily="18" charset="0"/>
            </a:endParaRPr>
          </a:p>
        </p:txBody>
      </p:sp>
      <p:sp>
        <p:nvSpPr>
          <p:cNvPr id="14" name="Freeform 1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cxnSp>
        <p:nvCxnSpPr>
          <p:cNvPr id="15" name="Straight Arrow Connector 14"/>
          <p:cNvCxnSpPr>
            <a:stCxn id="1197" idx="3"/>
            <a:endCxn id="8" idx="1"/>
          </p:cNvCxnSpPr>
          <p:nvPr/>
        </p:nvCxnSpPr>
        <p:spPr>
          <a:xfrm flipV="1">
            <a:off x="3502025" y="4185285"/>
            <a:ext cx="1791970" cy="168783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6" name="Straight Arrow Connector 15"/>
          <p:cNvCxnSpPr>
            <a:stCxn id="1197" idx="3"/>
            <a:endCxn id="5" idx="1"/>
          </p:cNvCxnSpPr>
          <p:nvPr/>
        </p:nvCxnSpPr>
        <p:spPr>
          <a:xfrm>
            <a:off x="3502025" y="5873115"/>
            <a:ext cx="1791970" cy="138620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p:nvPr/>
        </p:nvSpPr>
        <p:spPr>
          <a:xfrm>
            <a:off x="-44587" y="-1"/>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1"/>
            <a:stretch>
              <a:fillRect/>
            </a:stretch>
          </a:blipFill>
          <a:ln>
            <a:noFill/>
          </a:ln>
        </p:spPr>
      </p:sp>
      <p:sp>
        <p:nvSpPr>
          <p:cNvPr id="101" name="Google Shape;101;p2"/>
          <p:cNvSpPr txBox="1"/>
          <p:nvPr/>
        </p:nvSpPr>
        <p:spPr>
          <a:xfrm>
            <a:off x="8054566" y="2882701"/>
            <a:ext cx="2178868" cy="930704"/>
          </a:xfrm>
          <a:prstGeom prst="rect">
            <a:avLst/>
          </a:prstGeom>
          <a:noFill/>
          <a:ln>
            <a:noFill/>
          </a:ln>
        </p:spPr>
        <p:txBody>
          <a:bodyPr spcFirstLastPara="1" wrap="square" lIns="0" tIns="0" rIns="0" bIns="0" anchor="t" anchorCtr="0">
            <a:spAutoFit/>
          </a:bodyPr>
          <a:lstStyle/>
          <a:p>
            <a:pPr marL="0" marR="0" lvl="0" indent="0" algn="ctr" rtl="0">
              <a:lnSpc>
                <a:spcPct val="126000"/>
              </a:lnSpc>
              <a:spcBef>
                <a:spcPts val="0"/>
              </a:spcBef>
              <a:spcAft>
                <a:spcPts val="0"/>
              </a:spcAft>
              <a:buNone/>
            </a:pPr>
            <a:r>
              <a:rPr lang="en-US" sz="4800" b="1">
                <a:solidFill>
                  <a:schemeClr val="bg2"/>
                </a:solidFill>
                <a:latin typeface="Times New Roman" panose="02020603050405020304" pitchFamily="18" charset="0"/>
                <a:cs typeface="Times New Roman" panose="02020603050405020304" pitchFamily="18" charset="0"/>
                <a:sym typeface="Arial" panose="020B0604020202020204"/>
              </a:rPr>
              <a:t>ĐỀ TÀI</a:t>
            </a:r>
            <a:endParaRPr lang="en-US" sz="4800" b="1">
              <a:solidFill>
                <a:schemeClr val="bg2"/>
              </a:solidFill>
              <a:latin typeface="Times New Roman" panose="02020603050405020304" pitchFamily="18" charset="0"/>
              <a:cs typeface="Times New Roman" panose="02020603050405020304" pitchFamily="18" charset="0"/>
              <a:sym typeface="Arial" panose="020B0604020202020204"/>
            </a:endParaRPr>
          </a:p>
        </p:txBody>
      </p:sp>
      <p:sp>
        <p:nvSpPr>
          <p:cNvPr id="102" name="Google Shape;102;p2"/>
          <p:cNvSpPr txBox="1"/>
          <p:nvPr/>
        </p:nvSpPr>
        <p:spPr>
          <a:xfrm>
            <a:off x="-1826843" y="4263203"/>
            <a:ext cx="21941686" cy="332359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vi-VN" sz="4800" b="1">
                <a:solidFill>
                  <a:srgbClr val="31356E"/>
                </a:solidFill>
                <a:latin typeface="Times New Roman" panose="02020603050405020304" pitchFamily="18" charset="0"/>
                <a:ea typeface="Calibri" panose="020F0502020204030204"/>
                <a:cs typeface="Times New Roman" panose="02020603050405020304" pitchFamily="18" charset="0"/>
                <a:sym typeface="Calibri" panose="020F0502020204030204"/>
              </a:rPr>
              <a:t>BIỆN PHÁP NÂNG CAO HIỆU QUẢ GIÁO DỤC</a:t>
            </a:r>
            <a:endParaRPr lang="vi-VN" sz="4800" b="1">
              <a:solidFill>
                <a:srgbClr val="31356E"/>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a:p>
            <a:pPr marL="0" marR="0" lvl="0" indent="0" algn="ctr" rtl="0">
              <a:lnSpc>
                <a:spcPct val="150000"/>
              </a:lnSpc>
              <a:spcBef>
                <a:spcPts val="0"/>
              </a:spcBef>
              <a:spcAft>
                <a:spcPts val="0"/>
              </a:spcAft>
              <a:buNone/>
            </a:pPr>
            <a:r>
              <a:rPr lang="vi-VN" sz="4800" b="1">
                <a:solidFill>
                  <a:srgbClr val="31356E"/>
                </a:solidFill>
                <a:latin typeface="Times New Roman" panose="02020603050405020304" pitchFamily="18" charset="0"/>
                <a:ea typeface="Calibri" panose="020F0502020204030204"/>
                <a:cs typeface="Times New Roman" panose="02020603050405020304" pitchFamily="18" charset="0"/>
                <a:sym typeface="Calibri" panose="020F0502020204030204"/>
              </a:rPr>
              <a:t>VỆ SINH GIỚI TÍNH CHO TRẺ </a:t>
            </a:r>
            <a:r>
              <a:rPr lang="en-GB" sz="4800" b="1">
                <a:solidFill>
                  <a:srgbClr val="31356E"/>
                </a:solidFill>
                <a:latin typeface="Times New Roman" panose="02020603050405020304" pitchFamily="18" charset="0"/>
                <a:ea typeface="Calibri" panose="020F0502020204030204"/>
                <a:cs typeface="Times New Roman" panose="02020603050405020304" pitchFamily="18" charset="0"/>
                <a:sym typeface="Calibri" panose="020F0502020204030204"/>
              </a:rPr>
              <a:t>5-6 TUỔI</a:t>
            </a:r>
            <a:endParaRPr lang="en-GB" sz="4800" b="1">
              <a:solidFill>
                <a:srgbClr val="31356E"/>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a:p>
            <a:pPr marL="0" marR="0" lvl="0" indent="0" algn="ctr" rtl="0">
              <a:lnSpc>
                <a:spcPct val="150000"/>
              </a:lnSpc>
              <a:spcBef>
                <a:spcPts val="0"/>
              </a:spcBef>
              <a:spcAft>
                <a:spcPts val="0"/>
              </a:spcAft>
              <a:buNone/>
            </a:pPr>
            <a:r>
              <a:rPr lang="en-GB" sz="4800" b="1">
                <a:solidFill>
                  <a:srgbClr val="31356E"/>
                </a:solidFill>
                <a:latin typeface="Times New Roman" panose="02020603050405020304" pitchFamily="18" charset="0"/>
                <a:ea typeface="Calibri" panose="020F0502020204030204"/>
                <a:cs typeface="Times New Roman" panose="02020603050405020304" pitchFamily="18" charset="0"/>
                <a:sym typeface="Calibri" panose="020F0502020204030204"/>
              </a:rPr>
              <a:t> TẠI TRƯỜNG MẦM NON HƯNG BÌNH</a:t>
            </a:r>
            <a:r>
              <a:rPr lang="vi-VN" sz="4800" b="1">
                <a:solidFill>
                  <a:srgbClr val="31356E"/>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endParaRPr lang="vi-VN" sz="4800" b="1">
              <a:solidFill>
                <a:srgbClr val="31356E"/>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03" name="Google Shape;103;p2"/>
          <p:cNvSpPr txBox="1"/>
          <p:nvPr/>
        </p:nvSpPr>
        <p:spPr>
          <a:xfrm>
            <a:off x="137" y="158221"/>
            <a:ext cx="18634534" cy="1846659"/>
          </a:xfrm>
          <a:prstGeom prst="rect">
            <a:avLst/>
          </a:prstGeom>
          <a:noFill/>
          <a:ln>
            <a:noFill/>
          </a:ln>
        </p:spPr>
        <p:txBody>
          <a:bodyPr spcFirstLastPara="1" wrap="square" lIns="0" tIns="0" rIns="0" bIns="0" anchor="t" anchorCtr="0">
            <a:spAutoFit/>
          </a:bodyPr>
          <a:lstStyle/>
          <a:p>
            <a:pPr algn="ctr">
              <a:lnSpc>
                <a:spcPct val="150000"/>
              </a:lnSpc>
              <a:buNone/>
            </a:pPr>
            <a:r>
              <a:rPr lang="en-US" sz="40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TRƯỜNG SƯ PHẠM - TRƯỜNG ĐẠI HỌC VINH</a:t>
            </a:r>
            <a:endParaRPr lang="en-US" sz="40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40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KHOA GIÁO DỤC MẦM NON</a:t>
            </a:r>
            <a:endParaRPr lang="en-US" sz="40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6" name="Google Shape;106;p2"/>
          <p:cNvSpPr/>
          <p:nvPr/>
        </p:nvSpPr>
        <p:spPr>
          <a:xfrm rot="-1922778">
            <a:off x="14124158" y="7395546"/>
            <a:ext cx="4857208" cy="2442630"/>
          </a:xfrm>
          <a:custGeom>
            <a:avLst/>
            <a:gdLst/>
            <a:ahLst/>
            <a:cxnLst/>
            <a:rect l="l" t="t" r="r" b="b"/>
            <a:pathLst>
              <a:path w="5863057" h="4114800" extrusionOk="0">
                <a:moveTo>
                  <a:pt x="5863057" y="4114800"/>
                </a:moveTo>
                <a:lnTo>
                  <a:pt x="0" y="4114800"/>
                </a:lnTo>
                <a:lnTo>
                  <a:pt x="0" y="0"/>
                </a:lnTo>
                <a:lnTo>
                  <a:pt x="5863057" y="0"/>
                </a:lnTo>
                <a:lnTo>
                  <a:pt x="5863057" y="4114800"/>
                </a:lnTo>
                <a:close/>
              </a:path>
            </a:pathLst>
          </a:custGeom>
          <a:blipFill rotWithShape="1">
            <a:blip r:embed="rId2"/>
            <a:stretch>
              <a:fillRect/>
            </a:stretch>
          </a:blipFill>
          <a:ln>
            <a:noFill/>
          </a:ln>
        </p:spPr>
      </p:sp>
      <p:sp>
        <p:nvSpPr>
          <p:cNvPr id="107" name="Google Shape;107;p2"/>
          <p:cNvSpPr/>
          <p:nvPr/>
        </p:nvSpPr>
        <p:spPr>
          <a:xfrm rot="8979505">
            <a:off x="8854681" y="8720084"/>
            <a:ext cx="5204132" cy="2377447"/>
          </a:xfrm>
          <a:custGeom>
            <a:avLst/>
            <a:gdLst/>
            <a:ahLst/>
            <a:cxnLst/>
            <a:rect l="l" t="t" r="r" b="b"/>
            <a:pathLst>
              <a:path w="5863057" h="4114800" extrusionOk="0">
                <a:moveTo>
                  <a:pt x="0" y="0"/>
                </a:moveTo>
                <a:lnTo>
                  <a:pt x="5863057" y="0"/>
                </a:lnTo>
                <a:lnTo>
                  <a:pt x="5863057" y="4114800"/>
                </a:lnTo>
                <a:lnTo>
                  <a:pt x="0" y="4114800"/>
                </a:lnTo>
                <a:lnTo>
                  <a:pt x="0" y="0"/>
                </a:lnTo>
                <a:close/>
              </a:path>
            </a:pathLst>
          </a:custGeom>
          <a:blipFill rotWithShape="1">
            <a:blip r:embed="rId2"/>
            <a:stretch>
              <a:fillRect/>
            </a:stretch>
          </a:blipFill>
          <a:ln>
            <a:noFill/>
          </a:ln>
        </p:spPr>
      </p:sp>
      <p:sp>
        <p:nvSpPr>
          <p:cNvPr id="18" name="Freeform 2"/>
          <p:cNvSpPr/>
          <p:nvPr/>
        </p:nvSpPr>
        <p:spPr>
          <a:xfrm>
            <a:off x="728345" y="375285"/>
            <a:ext cx="1660525" cy="1518285"/>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3"/>
            <a:stretch>
              <a:fillRect/>
            </a:stretch>
          </a:blipFill>
        </p:spPr>
      </p:sp>
      <p:sp>
        <p:nvSpPr>
          <p:cNvPr id="6" name="Freeform 2"/>
          <p:cNvSpPr/>
          <p:nvPr/>
        </p:nvSpPr>
        <p:spPr>
          <a:xfrm>
            <a:off x="15919450" y="288925"/>
            <a:ext cx="1724025" cy="1604645"/>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4"/>
            <a:stretch>
              <a:fillRect/>
            </a:stretch>
          </a:blipFill>
        </p:spPr>
        <p:txBody>
          <a:bodyPr/>
          <a:p>
            <a:endParaRPr lang="en-US"/>
          </a:p>
        </p:txBody>
      </p:sp>
      <p:pic>
        <p:nvPicPr>
          <p:cNvPr id="5" name="Picture 4" descr="Flux_Dev__Prompt_1_Classroom_teaching_with_posters_and_modelA__3"/>
          <p:cNvPicPr>
            <a:picLocks noChangeAspect="1"/>
          </p:cNvPicPr>
          <p:nvPr/>
        </p:nvPicPr>
        <p:blipFill>
          <a:blip r:embed="rId5">
            <a:alphaModFix amt="9000"/>
          </a:blip>
          <a:stretch>
            <a:fillRect/>
          </a:stretch>
        </p:blipFill>
        <p:spPr>
          <a:xfrm>
            <a:off x="0" y="0"/>
            <a:ext cx="18244185" cy="10311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50"/>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10" name="Google Shape;1198;p50"/>
          <p:cNvSpPr txBox="1"/>
          <p:nvPr/>
        </p:nvSpPr>
        <p:spPr>
          <a:xfrm>
            <a:off x="3502025" y="41275"/>
            <a:ext cx="11582400" cy="1378585"/>
          </a:xfrm>
          <a:prstGeom prst="rect">
            <a:avLst/>
          </a:prstGeom>
          <a:noFill/>
          <a:ln>
            <a:noFill/>
          </a:ln>
        </p:spPr>
        <p:txBody>
          <a:bodyPr spcFirstLastPara="1" wrap="square" lIns="0" tIns="0" rIns="0" bIns="0" anchor="t" anchorCtr="0">
            <a:spAutoFit/>
          </a:bodyPr>
          <a:p>
            <a:pPr marL="0" marR="0" lvl="0" indent="0" algn="ctr" rtl="0">
              <a:lnSpc>
                <a:spcPct val="140000"/>
              </a:lnSpc>
              <a:spcBef>
                <a:spcPts val="0"/>
              </a:spcBef>
              <a:spcAft>
                <a:spcPts val="0"/>
              </a:spcAft>
              <a:buNone/>
            </a:pP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CHƯƠNG 2</a:t>
            </a:r>
            <a:r>
              <a:rPr lang="en-US" alt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a:t>
            </a: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THỰC TRẠNG GIÁO DỤC VỆ SINH GIỚI TÍNH TẠI TRƯỜNG MẦM NON</a:t>
            </a:r>
            <a:r>
              <a:rPr lang="en-GB"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HƯNG BÌNH</a:t>
            </a:r>
            <a:endParaRPr lang="en-GB" sz="3200" b="1">
              <a:solidFill>
                <a:schemeClr val="bg2">
                  <a:lumMod val="75000"/>
                </a:schemeClr>
              </a:solidFill>
              <a:latin typeface="Times New Roman" panose="02020603050405020304" pitchFamily="18" charset="0"/>
              <a:ea typeface="Calibri" panose="020F0502020204030204"/>
              <a:cs typeface="Times New Roman" panose="02020603050405020304" pitchFamily="18" charset="0"/>
              <a:sym typeface="Arial" panose="020B0604020202020204"/>
            </a:endParaRPr>
          </a:p>
        </p:txBody>
      </p:sp>
      <p:pic>
        <p:nvPicPr>
          <p:cNvPr id="11" name="Picture 10"/>
          <p:cNvPicPr/>
          <p:nvPr/>
        </p:nvPicPr>
        <p:blipFill>
          <a:blip r:embed="rId1"/>
          <a:stretch>
            <a:fillRect/>
          </a:stretch>
        </p:blipFill>
        <p:spPr>
          <a:xfrm>
            <a:off x="579120" y="2693035"/>
            <a:ext cx="17342485" cy="7233285"/>
          </a:xfrm>
          <a:prstGeom prst="rect">
            <a:avLst/>
          </a:prstGeom>
        </p:spPr>
      </p:pic>
      <p:sp>
        <p:nvSpPr>
          <p:cNvPr id="13" name="Text Box 12"/>
          <p:cNvSpPr txBox="1"/>
          <p:nvPr/>
        </p:nvSpPr>
        <p:spPr>
          <a:xfrm>
            <a:off x="1718310" y="1692275"/>
            <a:ext cx="14827885" cy="645160"/>
          </a:xfrm>
          <a:prstGeom prst="rect">
            <a:avLst/>
          </a:prstGeom>
          <a:ln w="9525" cap="flat" cmpd="sng" algn="ctr">
            <a:solidFill>
              <a:schemeClr val="accent1"/>
            </a:solidFill>
            <a:prstDash val="dash"/>
          </a:ln>
        </p:spPr>
        <p:style>
          <a:lnRef idx="0">
            <a:schemeClr val="accent1"/>
          </a:lnRef>
          <a:fillRef idx="0">
            <a:srgbClr val="FFFFFF"/>
          </a:fillRef>
          <a:effectRef idx="0">
            <a:srgbClr val="FFFFFF"/>
          </a:effectRef>
          <a:fontRef idx="minor">
            <a:schemeClr val="tx1"/>
          </a:fontRef>
        </p:style>
        <p:txBody>
          <a:bodyPr wrap="square" rtlCol="0">
            <a:spAutoFit/>
          </a:bodyPr>
          <a:p>
            <a:r>
              <a:rPr lang="en-US" altLang="en-US" sz="3600" b="1">
                <a:solidFill>
                  <a:schemeClr val="bg2">
                    <a:lumMod val="75000"/>
                  </a:schemeClr>
                </a:solidFill>
                <a:latin typeface="Times New Roman" panose="02020603050405020304" pitchFamily="18" charset="0"/>
                <a:cs typeface="Times New Roman" panose="02020603050405020304" pitchFamily="18" charset="0"/>
                <a:sym typeface="+mn-ea"/>
              </a:rPr>
              <a:t>2.2.1 Nhận thức của giáo viên về giáo dục vệ sinh giới tính cho trẻ 5–6 tuổi</a:t>
            </a:r>
            <a:endParaRPr lang="en-US" altLang="en-US" sz="3600" b="1">
              <a:solidFill>
                <a:schemeClr val="bg2">
                  <a:lumMod val="75000"/>
                </a:schemeClr>
              </a:solidFill>
              <a:latin typeface="Times New Roman" panose="02020603050405020304" pitchFamily="18" charset="0"/>
              <a:cs typeface="Times New Roman" panose="02020603050405020304" pitchFamily="18" charset="0"/>
              <a:sym typeface="+mn-ea"/>
            </a:endParaRPr>
          </a:p>
        </p:txBody>
      </p:sp>
      <p:sp>
        <p:nvSpPr>
          <p:cNvPr id="14" name="Freeform 1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50"/>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10" name="Google Shape;1198;p50"/>
          <p:cNvSpPr txBox="1"/>
          <p:nvPr/>
        </p:nvSpPr>
        <p:spPr>
          <a:xfrm>
            <a:off x="3502025" y="41275"/>
            <a:ext cx="11582400" cy="1378585"/>
          </a:xfrm>
          <a:prstGeom prst="rect">
            <a:avLst/>
          </a:prstGeom>
          <a:noFill/>
          <a:ln>
            <a:noFill/>
          </a:ln>
        </p:spPr>
        <p:txBody>
          <a:bodyPr spcFirstLastPara="1" wrap="square" lIns="0" tIns="0" rIns="0" bIns="0" anchor="t" anchorCtr="0">
            <a:spAutoFit/>
          </a:bodyPr>
          <a:p>
            <a:pPr marL="0" marR="0" lvl="0" indent="0" algn="ctr" rtl="0">
              <a:lnSpc>
                <a:spcPct val="140000"/>
              </a:lnSpc>
              <a:spcBef>
                <a:spcPts val="0"/>
              </a:spcBef>
              <a:spcAft>
                <a:spcPts val="0"/>
              </a:spcAft>
              <a:buNone/>
            </a:pP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CHƯƠNG 2</a:t>
            </a:r>
            <a:r>
              <a:rPr lang="en-US" alt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a:t>
            </a: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THỰC TRẠNG GIÁO DỤC VỆ SINH GIỚI TÍNH TẠI TRƯỜNG MẦM NON</a:t>
            </a:r>
            <a:r>
              <a:rPr lang="en-GB"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HƯNG BÌNH</a:t>
            </a:r>
            <a:endParaRPr lang="en-GB" sz="3200" b="1">
              <a:solidFill>
                <a:schemeClr val="bg2">
                  <a:lumMod val="75000"/>
                </a:schemeClr>
              </a:solidFill>
              <a:latin typeface="Times New Roman" panose="02020603050405020304" pitchFamily="18" charset="0"/>
              <a:ea typeface="Calibri" panose="020F0502020204030204"/>
              <a:cs typeface="Times New Roman" panose="02020603050405020304" pitchFamily="18" charset="0"/>
              <a:sym typeface="Arial" panose="020B0604020202020204"/>
            </a:endParaRPr>
          </a:p>
        </p:txBody>
      </p:sp>
      <p:sp>
        <p:nvSpPr>
          <p:cNvPr id="13" name="Text Box 12"/>
          <p:cNvSpPr txBox="1"/>
          <p:nvPr/>
        </p:nvSpPr>
        <p:spPr>
          <a:xfrm>
            <a:off x="1718310" y="1692275"/>
            <a:ext cx="14827885" cy="645160"/>
          </a:xfrm>
          <a:prstGeom prst="rect">
            <a:avLst/>
          </a:prstGeom>
          <a:ln w="9525" cap="flat" cmpd="sng" algn="ctr">
            <a:solidFill>
              <a:schemeClr val="accent1"/>
            </a:solidFill>
            <a:prstDash val="dash"/>
          </a:ln>
        </p:spPr>
        <p:style>
          <a:lnRef idx="0">
            <a:schemeClr val="accent1"/>
          </a:lnRef>
          <a:fillRef idx="0">
            <a:srgbClr val="FFFFFF"/>
          </a:fillRef>
          <a:effectRef idx="0">
            <a:srgbClr val="FFFFFF"/>
          </a:effectRef>
          <a:fontRef idx="minor">
            <a:schemeClr val="tx1"/>
          </a:fontRef>
        </p:style>
        <p:txBody>
          <a:bodyPr wrap="square" rtlCol="0">
            <a:spAutoFit/>
          </a:bodyPr>
          <a:p>
            <a:r>
              <a:rPr lang="en-US" altLang="en-US" sz="3600" b="1">
                <a:solidFill>
                  <a:schemeClr val="bg2">
                    <a:lumMod val="75000"/>
                  </a:schemeClr>
                </a:solidFill>
                <a:latin typeface="Times New Roman" panose="02020603050405020304" pitchFamily="18" charset="0"/>
                <a:cs typeface="Times New Roman" panose="02020603050405020304" pitchFamily="18" charset="0"/>
                <a:sym typeface="+mn-ea"/>
              </a:rPr>
              <a:t>2.2.1 Nhận thức của giáo viên về giáo dục vệ sinh giới tính cho trẻ 5–6 tuổi</a:t>
            </a:r>
            <a:endParaRPr lang="en-US" altLang="en-US" sz="3600" b="1">
              <a:solidFill>
                <a:schemeClr val="bg2">
                  <a:lumMod val="75000"/>
                </a:schemeClr>
              </a:solidFill>
              <a:latin typeface="Times New Roman" panose="02020603050405020304" pitchFamily="18" charset="0"/>
              <a:cs typeface="Times New Roman" panose="02020603050405020304" pitchFamily="18" charset="0"/>
              <a:sym typeface="+mn-ea"/>
            </a:endParaRPr>
          </a:p>
        </p:txBody>
      </p:sp>
      <p:pic>
        <p:nvPicPr>
          <p:cNvPr id="2" name="Picture 1"/>
          <p:cNvPicPr/>
          <p:nvPr/>
        </p:nvPicPr>
        <p:blipFill>
          <a:blip r:embed="rId1"/>
          <a:stretch>
            <a:fillRect/>
          </a:stretch>
        </p:blipFill>
        <p:spPr>
          <a:xfrm>
            <a:off x="292100" y="2609215"/>
            <a:ext cx="17539970" cy="7561580"/>
          </a:xfrm>
          <a:prstGeom prst="rect">
            <a:avLst/>
          </a:prstGeom>
        </p:spPr>
      </p:pic>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
        <p:nvSpPr>
          <p:cNvPr id="14" name="Freeform 1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50"/>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10" name="Google Shape;1198;p50"/>
          <p:cNvSpPr txBox="1"/>
          <p:nvPr/>
        </p:nvSpPr>
        <p:spPr>
          <a:xfrm>
            <a:off x="3502025" y="41275"/>
            <a:ext cx="11582400" cy="1378585"/>
          </a:xfrm>
          <a:prstGeom prst="rect">
            <a:avLst/>
          </a:prstGeom>
          <a:noFill/>
          <a:ln>
            <a:noFill/>
          </a:ln>
        </p:spPr>
        <p:txBody>
          <a:bodyPr spcFirstLastPara="1" wrap="square" lIns="0" tIns="0" rIns="0" bIns="0" anchor="t" anchorCtr="0">
            <a:spAutoFit/>
          </a:bodyPr>
          <a:p>
            <a:pPr marL="0" marR="0" lvl="0" indent="0" algn="ctr" rtl="0">
              <a:lnSpc>
                <a:spcPct val="140000"/>
              </a:lnSpc>
              <a:spcBef>
                <a:spcPts val="0"/>
              </a:spcBef>
              <a:spcAft>
                <a:spcPts val="0"/>
              </a:spcAft>
              <a:buNone/>
            </a:pP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CHƯƠNG 2</a:t>
            </a:r>
            <a:r>
              <a:rPr lang="en-US" alt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a:t>
            </a: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THỰC TRẠNG GIÁO DỤC VỆ SINH GIỚI TÍNH TẠI TRƯỜNG MẦM NON</a:t>
            </a:r>
            <a:r>
              <a:rPr lang="en-GB"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HƯNG BÌNH</a:t>
            </a:r>
            <a:endParaRPr lang="en-GB" sz="3200" b="1">
              <a:solidFill>
                <a:schemeClr val="bg2">
                  <a:lumMod val="75000"/>
                </a:schemeClr>
              </a:solidFill>
              <a:latin typeface="Times New Roman" panose="02020603050405020304" pitchFamily="18" charset="0"/>
              <a:ea typeface="Calibri" panose="020F0502020204030204"/>
              <a:cs typeface="Times New Roman" panose="02020603050405020304" pitchFamily="18" charset="0"/>
              <a:sym typeface="Arial" panose="020B0604020202020204"/>
            </a:endParaRPr>
          </a:p>
        </p:txBody>
      </p:sp>
      <p:sp>
        <p:nvSpPr>
          <p:cNvPr id="13" name="Text Box 12"/>
          <p:cNvSpPr txBox="1"/>
          <p:nvPr/>
        </p:nvSpPr>
        <p:spPr>
          <a:xfrm>
            <a:off x="1353185" y="1692275"/>
            <a:ext cx="15193010" cy="645160"/>
          </a:xfrm>
          <a:prstGeom prst="rect">
            <a:avLst/>
          </a:prstGeom>
          <a:ln w="9525" cap="flat" cmpd="sng" algn="ctr">
            <a:solidFill>
              <a:schemeClr val="accent1"/>
            </a:solidFill>
            <a:prstDash val="dash"/>
          </a:ln>
        </p:spPr>
        <p:style>
          <a:lnRef idx="0">
            <a:schemeClr val="accent1"/>
          </a:lnRef>
          <a:fillRef idx="0">
            <a:srgbClr val="FFFFFF"/>
          </a:fillRef>
          <a:effectRef idx="0">
            <a:srgbClr val="FFFFFF"/>
          </a:effectRef>
          <a:fontRef idx="minor">
            <a:schemeClr val="tx1"/>
          </a:fontRef>
        </p:style>
        <p:txBody>
          <a:bodyPr wrap="square" rtlCol="0">
            <a:spAutoFit/>
          </a:bodyPr>
          <a:p>
            <a:r>
              <a:rPr lang="en-US" altLang="en-US" sz="3600" b="1">
                <a:solidFill>
                  <a:schemeClr val="bg2">
                    <a:lumMod val="75000"/>
                  </a:schemeClr>
                </a:solidFill>
                <a:latin typeface="Times New Roman" panose="02020603050405020304" pitchFamily="18" charset="0"/>
                <a:cs typeface="Times New Roman" panose="02020603050405020304" pitchFamily="18" charset="0"/>
                <a:sym typeface="+mn-ea"/>
              </a:rPr>
              <a:t>2.2.2 Nhận thức của phụ huynh về giáo dục vệ sinh giới tính cho trẻ 5–6 tuổi</a:t>
            </a:r>
            <a:endParaRPr lang="en-US" altLang="en-US" sz="3600" b="1">
              <a:solidFill>
                <a:schemeClr val="bg2">
                  <a:lumMod val="75000"/>
                </a:schemeClr>
              </a:solidFill>
              <a:latin typeface="Times New Roman" panose="02020603050405020304" pitchFamily="18" charset="0"/>
              <a:cs typeface="Times New Roman" panose="02020603050405020304" pitchFamily="18" charset="0"/>
              <a:sym typeface="+mn-ea"/>
            </a:endParaRPr>
          </a:p>
        </p:txBody>
      </p:sp>
      <p:pic>
        <p:nvPicPr>
          <p:cNvPr id="2" name="Picture 1"/>
          <p:cNvPicPr/>
          <p:nvPr/>
        </p:nvPicPr>
        <p:blipFill>
          <a:blip r:embed="rId1"/>
          <a:stretch>
            <a:fillRect/>
          </a:stretch>
        </p:blipFill>
        <p:spPr>
          <a:xfrm>
            <a:off x="546100" y="2609850"/>
            <a:ext cx="17174210" cy="7502525"/>
          </a:xfrm>
          <a:prstGeom prst="rect">
            <a:avLst/>
          </a:prstGeom>
        </p:spPr>
      </p:pic>
      <p:sp>
        <p:nvSpPr>
          <p:cNvPr id="14" name="Freeform 1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50"/>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10" name="Google Shape;1198;p50"/>
          <p:cNvSpPr txBox="1"/>
          <p:nvPr/>
        </p:nvSpPr>
        <p:spPr>
          <a:xfrm>
            <a:off x="3502025" y="41275"/>
            <a:ext cx="11582400" cy="1378585"/>
          </a:xfrm>
          <a:prstGeom prst="rect">
            <a:avLst/>
          </a:prstGeom>
          <a:noFill/>
          <a:ln>
            <a:noFill/>
          </a:ln>
        </p:spPr>
        <p:txBody>
          <a:bodyPr spcFirstLastPara="1" wrap="square" lIns="0" tIns="0" rIns="0" bIns="0" anchor="t" anchorCtr="0">
            <a:spAutoFit/>
          </a:bodyPr>
          <a:p>
            <a:pPr marL="0" marR="0" lvl="0" indent="0" algn="ctr" rtl="0">
              <a:lnSpc>
                <a:spcPct val="140000"/>
              </a:lnSpc>
              <a:spcBef>
                <a:spcPts val="0"/>
              </a:spcBef>
              <a:spcAft>
                <a:spcPts val="0"/>
              </a:spcAft>
              <a:buNone/>
            </a:pP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CHƯƠNG 2</a:t>
            </a:r>
            <a:r>
              <a:rPr lang="en-US" alt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a:t>
            </a:r>
            <a:r>
              <a:rPr lang="vi-VN"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THỰC TRẠNG GIÁO DỤC VỆ SINH GIỚI TÍNH TẠI TRƯỜNG MẦM NON</a:t>
            </a:r>
            <a:r>
              <a:rPr lang="en-GB" sz="32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HƯNG BÌNH</a:t>
            </a:r>
            <a:endParaRPr lang="en-GB" sz="3200" b="1">
              <a:solidFill>
                <a:schemeClr val="bg2">
                  <a:lumMod val="75000"/>
                </a:schemeClr>
              </a:solidFill>
              <a:latin typeface="Times New Roman" panose="02020603050405020304" pitchFamily="18" charset="0"/>
              <a:ea typeface="Calibri" panose="020F0502020204030204"/>
              <a:cs typeface="Times New Roman" panose="02020603050405020304" pitchFamily="18" charset="0"/>
              <a:sym typeface="Arial" panose="020B0604020202020204"/>
            </a:endParaRPr>
          </a:p>
        </p:txBody>
      </p:sp>
      <p:sp>
        <p:nvSpPr>
          <p:cNvPr id="13" name="Text Box 12"/>
          <p:cNvSpPr txBox="1"/>
          <p:nvPr/>
        </p:nvSpPr>
        <p:spPr>
          <a:xfrm>
            <a:off x="1353185" y="1692275"/>
            <a:ext cx="15193010" cy="645160"/>
          </a:xfrm>
          <a:prstGeom prst="rect">
            <a:avLst/>
          </a:prstGeom>
          <a:ln w="9525" cap="flat" cmpd="sng" algn="ctr">
            <a:solidFill>
              <a:schemeClr val="accent1"/>
            </a:solidFill>
            <a:prstDash val="dash"/>
          </a:ln>
        </p:spPr>
        <p:style>
          <a:lnRef idx="0">
            <a:schemeClr val="accent1"/>
          </a:lnRef>
          <a:fillRef idx="0">
            <a:srgbClr val="FFFFFF"/>
          </a:fillRef>
          <a:effectRef idx="0">
            <a:srgbClr val="FFFFFF"/>
          </a:effectRef>
          <a:fontRef idx="minor">
            <a:schemeClr val="tx1"/>
          </a:fontRef>
        </p:style>
        <p:txBody>
          <a:bodyPr wrap="square" rtlCol="0">
            <a:spAutoFit/>
          </a:bodyPr>
          <a:p>
            <a:r>
              <a:rPr lang="en-US" altLang="en-US" sz="3600" b="1">
                <a:solidFill>
                  <a:schemeClr val="bg2">
                    <a:lumMod val="75000"/>
                  </a:schemeClr>
                </a:solidFill>
                <a:latin typeface="Times New Roman" panose="02020603050405020304" pitchFamily="18" charset="0"/>
                <a:cs typeface="Times New Roman" panose="02020603050405020304" pitchFamily="18" charset="0"/>
                <a:sym typeface="+mn-ea"/>
              </a:rPr>
              <a:t>2.2.2 Nhận thức của phụ huynh về giáo dục vệ sinh giới tính cho trẻ 5–6 tuổi</a:t>
            </a:r>
            <a:endParaRPr lang="en-US" altLang="en-US" sz="3600" b="1">
              <a:solidFill>
                <a:schemeClr val="bg2">
                  <a:lumMod val="75000"/>
                </a:schemeClr>
              </a:solidFill>
              <a:latin typeface="Times New Roman" panose="02020603050405020304" pitchFamily="18" charset="0"/>
              <a:cs typeface="Times New Roman" panose="02020603050405020304" pitchFamily="18" charset="0"/>
              <a:sym typeface="+mn-ea"/>
            </a:endParaRPr>
          </a:p>
        </p:txBody>
      </p:sp>
      <p:pic>
        <p:nvPicPr>
          <p:cNvPr id="4" name="Picture 3"/>
          <p:cNvPicPr/>
          <p:nvPr/>
        </p:nvPicPr>
        <p:blipFill>
          <a:blip r:embed="rId1"/>
          <a:stretch>
            <a:fillRect/>
          </a:stretch>
        </p:blipFill>
        <p:spPr>
          <a:xfrm>
            <a:off x="601980" y="2609850"/>
            <a:ext cx="16976725" cy="7677150"/>
          </a:xfrm>
          <a:prstGeom prst="rect">
            <a:avLst/>
          </a:prstGeom>
        </p:spPr>
      </p:pic>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
        <p:nvSpPr>
          <p:cNvPr id="14" name="Freeform 1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3"/>
            <a:stretch>
              <a:fillRect/>
            </a:stretch>
          </a:blipFill>
        </p:spPr>
      </p:sp>
      <p:sp>
        <p:nvSpPr>
          <p:cNvPr id="5" name="Freeform 2"/>
          <p:cNvSpPr/>
          <p:nvPr/>
        </p:nvSpPr>
        <p:spPr>
          <a:xfrm>
            <a:off x="16793845" y="135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3" name="Google Shape;263;p8"/>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264" name="Google Shape;264;p8"/>
          <p:cNvSpPr txBox="1"/>
          <p:nvPr/>
        </p:nvSpPr>
        <p:spPr>
          <a:xfrm>
            <a:off x="6759343" y="-13352"/>
            <a:ext cx="5762743" cy="116339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GB"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C</a:t>
            </a: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HƯƠNG 2</a:t>
            </a:r>
            <a:endParaRPr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cxnSp>
        <p:nvCxnSpPr>
          <p:cNvPr id="266" name="Google Shape;266;p8"/>
          <p:cNvCxnSpPr/>
          <p:nvPr/>
        </p:nvCxnSpPr>
        <p:spPr>
          <a:xfrm rot="10800000" flipH="1">
            <a:off x="0" y="1021210"/>
            <a:ext cx="18288000" cy="35937"/>
          </a:xfrm>
          <a:prstGeom prst="straightConnector1">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cxnSp>
      <p:sp>
        <p:nvSpPr>
          <p:cNvPr id="273" name="Google Shape;273;p8"/>
          <p:cNvSpPr txBox="1"/>
          <p:nvPr/>
        </p:nvSpPr>
        <p:spPr>
          <a:xfrm>
            <a:off x="1718310" y="1195705"/>
            <a:ext cx="15964535" cy="793750"/>
          </a:xfrm>
          <a:prstGeom prst="rect">
            <a:avLst/>
          </a:prstGeom>
          <a:noFill/>
          <a:ln>
            <a:noFill/>
          </a:ln>
        </p:spPr>
        <p:txBody>
          <a:bodyPr spcFirstLastPara="1" wrap="square" lIns="0" tIns="0" rIns="0" bIns="0" anchor="t" anchorCtr="0">
            <a:noAutofit/>
          </a:bodyPr>
          <a:lstStyle/>
          <a:p>
            <a:pPr>
              <a:lnSpc>
                <a:spcPct val="195000"/>
              </a:lnSpc>
            </a:pPr>
            <a:r>
              <a:rPr lang="en-GB" sz="4000" b="1">
                <a:latin typeface="Times New Roman" panose="02020603050405020304" pitchFamily="18" charset="0"/>
                <a:cs typeface="Times New Roman" panose="02020603050405020304" pitchFamily="18" charset="0"/>
              </a:rPr>
              <a:t>Đánh giá thực trạng giáo dục vệ sinh giới tính tại Trường </a:t>
            </a:r>
            <a:r>
              <a:rPr lang="en-US" altLang="en-GB" sz="4000" b="1">
                <a:latin typeface="Times New Roman" panose="02020603050405020304" pitchFamily="18" charset="0"/>
                <a:cs typeface="Times New Roman" panose="02020603050405020304" pitchFamily="18" charset="0"/>
              </a:rPr>
              <a:t>MN</a:t>
            </a:r>
            <a:r>
              <a:rPr lang="en-GB" sz="4000" b="1">
                <a:latin typeface="Times New Roman" panose="02020603050405020304" pitchFamily="18" charset="0"/>
                <a:cs typeface="Times New Roman" panose="02020603050405020304" pitchFamily="18" charset="0"/>
              </a:rPr>
              <a:t> Hưng Bình</a:t>
            </a:r>
            <a:endParaRPr lang="en-GB" sz="4000" b="1">
              <a:latin typeface="Times New Roman" panose="02020603050405020304" pitchFamily="18" charset="0"/>
              <a:cs typeface="Times New Roman" panose="02020603050405020304" pitchFamily="18" charset="0"/>
            </a:endParaRPr>
          </a:p>
        </p:txBody>
      </p:sp>
      <p:sp>
        <p:nvSpPr>
          <p:cNvPr id="274" name="Google Shape;274;p8"/>
          <p:cNvSpPr/>
          <p:nvPr/>
        </p:nvSpPr>
        <p:spPr>
          <a:xfrm>
            <a:off x="314559" y="1710601"/>
            <a:ext cx="1195233" cy="527497"/>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chemeClr val="lt1"/>
                </a:solidFill>
                <a:latin typeface="Times New Roman" panose="02020603050405020304" pitchFamily="18" charset="0"/>
                <a:cs typeface="Times New Roman" panose="02020603050405020304" pitchFamily="18" charset="0"/>
                <a:sym typeface="Calibri" panose="020F0502020204030204"/>
              </a:rPr>
              <a:t>2.3</a:t>
            </a:r>
            <a:endParaRPr sz="3600" b="1">
              <a:latin typeface="Times New Roman" panose="02020603050405020304" pitchFamily="18" charset="0"/>
              <a:cs typeface="Times New Roman" panose="02020603050405020304" pitchFamily="18" charset="0"/>
            </a:endParaRPr>
          </a:p>
        </p:txBody>
      </p:sp>
      <p:sp>
        <p:nvSpPr>
          <p:cNvPr id="20" name="Rectangle 19"/>
          <p:cNvSpPr/>
          <p:nvPr/>
        </p:nvSpPr>
        <p:spPr>
          <a:xfrm>
            <a:off x="0" y="2627086"/>
            <a:ext cx="6052457" cy="7659914"/>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6052458" y="2627086"/>
            <a:ext cx="6136811" cy="7659914"/>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12189270" y="2627086"/>
            <a:ext cx="6098732" cy="7659914"/>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p:cNvSpPr txBox="1"/>
          <p:nvPr/>
        </p:nvSpPr>
        <p:spPr>
          <a:xfrm>
            <a:off x="0" y="2918195"/>
            <a:ext cx="6052457" cy="583565"/>
          </a:xfrm>
          <a:prstGeom prst="rect">
            <a:avLst/>
          </a:prstGeom>
          <a:noFill/>
        </p:spPr>
        <p:txBody>
          <a:bodyPr wrap="square" rtlCol="0">
            <a:spAutoFit/>
          </a:bodyPr>
          <a:lstStyle/>
          <a:p>
            <a:pPr algn="ctr"/>
            <a:r>
              <a:rPr lang="en-GB" sz="3200" b="1">
                <a:solidFill>
                  <a:schemeClr val="bg2">
                    <a:lumMod val="75000"/>
                  </a:schemeClr>
                </a:solidFill>
                <a:latin typeface="Times New Roman" panose="02020603050405020304" pitchFamily="18" charset="0"/>
                <a:cs typeface="Times New Roman" panose="02020603050405020304" pitchFamily="18" charset="0"/>
              </a:rPr>
              <a:t>2.3.1</a:t>
            </a:r>
            <a:r>
              <a:rPr lang="en-US" altLang="en-GB" sz="3200" b="1">
                <a:solidFill>
                  <a:schemeClr val="bg2">
                    <a:lumMod val="75000"/>
                  </a:schemeClr>
                </a:solidFill>
                <a:latin typeface="Times New Roman" panose="02020603050405020304" pitchFamily="18" charset="0"/>
                <a:cs typeface="Times New Roman" panose="02020603050405020304" pitchFamily="18" charset="0"/>
              </a:rPr>
              <a:t> </a:t>
            </a:r>
            <a:r>
              <a:rPr lang="en-GB" sz="3200" b="1">
                <a:solidFill>
                  <a:schemeClr val="bg2">
                    <a:lumMod val="75000"/>
                  </a:schemeClr>
                </a:solidFill>
                <a:latin typeface="Times New Roman" panose="02020603050405020304" pitchFamily="18" charset="0"/>
                <a:cs typeface="Times New Roman" panose="02020603050405020304" pitchFamily="18" charset="0"/>
              </a:rPr>
              <a:t>Những kết quả đạt được</a:t>
            </a:r>
            <a:r>
              <a:rPr lang="en-GB" sz="320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p:txBody>
      </p:sp>
      <p:sp>
        <p:nvSpPr>
          <p:cNvPr id="27" name="Rectangle: Rounded Corners 26"/>
          <p:cNvSpPr/>
          <p:nvPr/>
        </p:nvSpPr>
        <p:spPr>
          <a:xfrm>
            <a:off x="314559" y="3599543"/>
            <a:ext cx="5433098" cy="634274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p:cNvSpPr/>
          <p:nvPr/>
        </p:nvSpPr>
        <p:spPr>
          <a:xfrm>
            <a:off x="6260411" y="3599542"/>
            <a:ext cx="5721004" cy="634274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p:cNvSpPr/>
          <p:nvPr/>
        </p:nvSpPr>
        <p:spPr>
          <a:xfrm>
            <a:off x="12522086" y="3599541"/>
            <a:ext cx="5433098" cy="634274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TextBox 30"/>
          <p:cNvSpPr txBox="1"/>
          <p:nvPr/>
        </p:nvSpPr>
        <p:spPr>
          <a:xfrm>
            <a:off x="522513" y="4235602"/>
            <a:ext cx="5007429" cy="5891530"/>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 thức đúng đắn của đội ngũ giáo viên và phụ huynh</a:t>
            </a:r>
            <a:r>
              <a:rPr lang="en-GB" sz="2900">
                <a:latin typeface="Times New Roman" panose="02020603050405020304" pitchFamily="18" charset="0"/>
                <a:cs typeface="Times New Roman" panose="02020603050405020304" pitchFamily="18" charset="0"/>
              </a:rPr>
              <a:t>.</a:t>
            </a:r>
            <a:endParaRPr lang="en-GB" sz="2900">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Giáo viên chủ động triển khai hoạt động giáo dục</a:t>
            </a:r>
            <a:r>
              <a:rPr lang="en-GB" sz="2900">
                <a:latin typeface="Times New Roman" panose="02020603050405020304" pitchFamily="18" charset="0"/>
                <a:cs typeface="Times New Roman" panose="02020603050405020304" pitchFamily="18" charset="0"/>
              </a:rPr>
              <a:t>.</a:t>
            </a:r>
            <a:endParaRPr lang="en-GB" sz="2900">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Phụ huynh sẵn sàng phối hợp với nhà trường</a:t>
            </a:r>
            <a:r>
              <a:rPr lang="en-GB" sz="2900">
                <a:latin typeface="Times New Roman" panose="02020603050405020304" pitchFamily="18" charset="0"/>
                <a:cs typeface="Times New Roman" panose="02020603050405020304" pitchFamily="18" charset="0"/>
              </a:rPr>
              <a:t>.</a:t>
            </a:r>
            <a:endParaRPr lang="en-GB" sz="2900">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 thành các kỹ năng cơ bản ở trẻ.</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Giáo viên sử dụng các phương pháp phong phú.</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900">
              <a:solidFill>
                <a:schemeClr val="tx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052456" y="2874272"/>
            <a:ext cx="6183088" cy="583565"/>
          </a:xfrm>
          <a:prstGeom prst="rect">
            <a:avLst/>
          </a:prstGeom>
          <a:noFill/>
        </p:spPr>
        <p:txBody>
          <a:bodyPr wrap="square" rtlCol="0">
            <a:spAutoFit/>
          </a:bodyPr>
          <a:lstStyle/>
          <a:p>
            <a:pPr algn="ctr"/>
            <a:r>
              <a:rPr lang="en-GB" sz="3200" b="1">
                <a:solidFill>
                  <a:schemeClr val="bg2">
                    <a:lumMod val="75000"/>
                  </a:schemeClr>
                </a:solidFill>
                <a:latin typeface="Times New Roman" panose="02020603050405020304" pitchFamily="18" charset="0"/>
                <a:cs typeface="Times New Roman" panose="02020603050405020304" pitchFamily="18" charset="0"/>
              </a:rPr>
              <a:t>2.3.2 Những hạn chế, tồn tại</a:t>
            </a:r>
            <a:endParaRPr lang="en-GB" sz="3200" b="1">
              <a:solidFill>
                <a:schemeClr val="bg2">
                  <a:lumMod val="75000"/>
                </a:schemeClr>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11769721" y="2918194"/>
            <a:ext cx="6937827" cy="583565"/>
          </a:xfrm>
          <a:prstGeom prst="rect">
            <a:avLst/>
          </a:prstGeom>
          <a:noFill/>
        </p:spPr>
        <p:txBody>
          <a:bodyPr wrap="square" rtlCol="0">
            <a:spAutoFit/>
          </a:bodyPr>
          <a:lstStyle/>
          <a:p>
            <a:pPr algn="ctr"/>
            <a:r>
              <a:rPr lang="en-GB" sz="3200" b="1">
                <a:solidFill>
                  <a:schemeClr val="bg2">
                    <a:lumMod val="75000"/>
                  </a:schemeClr>
                </a:solidFill>
                <a:latin typeface="Times New Roman" panose="02020603050405020304" pitchFamily="18" charset="0"/>
                <a:cs typeface="Times New Roman" panose="02020603050405020304" pitchFamily="18" charset="0"/>
              </a:rPr>
              <a:t>2.3.</a:t>
            </a:r>
            <a:r>
              <a:rPr lang="en-US" altLang="en-GB" sz="3200" b="1">
                <a:solidFill>
                  <a:schemeClr val="bg2">
                    <a:lumMod val="75000"/>
                  </a:schemeClr>
                </a:solidFill>
                <a:latin typeface="Times New Roman" panose="02020603050405020304" pitchFamily="18" charset="0"/>
                <a:cs typeface="Times New Roman" panose="02020603050405020304" pitchFamily="18" charset="0"/>
              </a:rPr>
              <a:t>3 </a:t>
            </a:r>
            <a:r>
              <a:rPr lang="en-GB" sz="3200" b="1">
                <a:solidFill>
                  <a:schemeClr val="bg2">
                    <a:lumMod val="75000"/>
                  </a:schemeClr>
                </a:solidFill>
                <a:latin typeface="Times New Roman" panose="02020603050405020304" pitchFamily="18" charset="0"/>
                <a:cs typeface="Times New Roman" panose="02020603050405020304" pitchFamily="18" charset="0"/>
              </a:rPr>
              <a:t>Nguyên nhân những hạn chế </a:t>
            </a:r>
            <a:endParaRPr lang="en-GB" sz="3200" b="1">
              <a:solidFill>
                <a:schemeClr val="bg2">
                  <a:lumMod val="75000"/>
                </a:schemeClr>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487885" y="4235602"/>
            <a:ext cx="5433097" cy="721042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 dung giáo dục chưa toàn diện.</a:t>
            </a:r>
            <a:endParaRPr lang="en-GB" sz="2900">
              <a:solidFill>
                <a:schemeClr val="tx1"/>
              </a:solidFill>
              <a:latin typeface="Times New Roman" panose="02020603050405020304" pitchFamily="18" charset="0"/>
              <a:cs typeface="Times New Roman" panose="02020603050405020304" pitchFamily="18" charset="0"/>
            </a:endParaRPr>
          </a:p>
          <a:p>
            <a:pPr marL="342900" indent="-342900">
              <a:lnSpc>
                <a:spcPct val="110000"/>
              </a:lnSpc>
              <a:buFont typeface="Arial" panose="020B0604020202020204" pitchFamily="34" charset="0"/>
              <a:buChar char="•"/>
            </a:pPr>
            <a:r>
              <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 số giáo viên còn thiếu kỹ năng truyền đạt.</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0000"/>
              </a:lnSpc>
              <a:buFont typeface="Arial" panose="020B0604020202020204" pitchFamily="34" charset="0"/>
              <a:buChar char="•"/>
            </a:pPr>
            <a:r>
              <a:rPr lang="vi-VN"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Tài liệu, học liệu còn thiếu hoặc chưa phù hợp</a:t>
            </a:r>
            <a:r>
              <a:rPr lang="en-GB"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0000"/>
              </a:lnSpc>
              <a:buFont typeface="Arial" panose="020B0604020202020204" pitchFamily="34" charset="0"/>
              <a:buChar char="•"/>
            </a:pPr>
            <a:r>
              <a:rPr lang="vi-VN"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Phụ huynh chưa thực sự đồng đều trong việc đồng hành cùng trẻ</a:t>
            </a:r>
            <a:r>
              <a:rPr lang="en-GB"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0000"/>
              </a:lnSpc>
              <a:buFont typeface="Arial" panose="020B0604020202020204" pitchFamily="34" charset="0"/>
              <a:buChar char="•"/>
            </a:pPr>
            <a:r>
              <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Trao đổi giữa phụ huynh và giáo viên chưa đồng đều.</a:t>
            </a:r>
            <a:endParaRPr lang="en-US" sz="29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vi-VN" sz="2800">
              <a:solidFill>
                <a:schemeClr val="tx1"/>
              </a:solidFill>
              <a:latin typeface="Times New Roman" panose="02020603050405020304" pitchFamily="18" charset="0"/>
              <a:ea typeface="Nunito Sans"/>
              <a:cs typeface="Times New Roman" panose="02020603050405020304" pitchFamily="18" charset="0"/>
              <a:sym typeface="Nunito Sans"/>
            </a:endParaRPr>
          </a:p>
          <a:p>
            <a:pPr marL="342900" indent="-342900">
              <a:buFont typeface="Arial" panose="020B0604020202020204" pitchFamily="34" charset="0"/>
              <a:buChar char="•"/>
            </a:pP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vi-VN" sz="2800">
              <a:solidFill>
                <a:schemeClr val="tx1"/>
              </a:solidFill>
              <a:latin typeface="Times New Roman" panose="02020603050405020304" pitchFamily="18" charset="0"/>
              <a:ea typeface="Nunito Sans"/>
              <a:cs typeface="Times New Roman" panose="02020603050405020304" pitchFamily="18" charset="0"/>
              <a:sym typeface="Nunito Sans"/>
            </a:endParaRPr>
          </a:p>
          <a:p>
            <a:endParaRPr lang="en-US" sz="2800">
              <a:latin typeface="Times New Roman" panose="02020603050405020304" pitchFamily="18" charset="0"/>
              <a:cs typeface="Times New Roman" panose="02020603050405020304" pitchFamily="18" charset="0"/>
            </a:endParaRPr>
          </a:p>
        </p:txBody>
      </p:sp>
      <p:sp>
        <p:nvSpPr>
          <p:cNvPr id="35" name="TextBox 34"/>
          <p:cNvSpPr txBox="1"/>
          <p:nvPr/>
        </p:nvSpPr>
        <p:spPr>
          <a:xfrm>
            <a:off x="12582519" y="4235602"/>
            <a:ext cx="5390922" cy="548703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GB" sz="2900">
                <a:latin typeface="Times New Roman" panose="02020603050405020304" pitchFamily="18" charset="0"/>
                <a:cs typeface="Times New Roman" panose="02020603050405020304" pitchFamily="18" charset="0"/>
              </a:rPr>
              <a:t>Thiếu tài liệu, giáo trình và học cụ phù hợp độ tuổi từ 5-6 tuổi.</a:t>
            </a:r>
            <a:endParaRPr lang="en-GB" sz="2900">
              <a:latin typeface="Times New Roman" panose="02020603050405020304" pitchFamily="18" charset="0"/>
              <a:cs typeface="Times New Roman" panose="02020603050405020304" pitchFamily="18" charset="0"/>
            </a:endParaRPr>
          </a:p>
          <a:p>
            <a:pPr marL="342900" indent="-342900">
              <a:lnSpc>
                <a:spcPct val="110000"/>
              </a:lnSpc>
              <a:buFont typeface="Arial" panose="020B0604020202020204" pitchFamily="34" charset="0"/>
              <a:buChar char="•"/>
            </a:pPr>
            <a:r>
              <a:rPr lang="en-GB" sz="2900">
                <a:latin typeface="Times New Roman" panose="02020603050405020304" pitchFamily="18" charset="0"/>
                <a:cs typeface="Times New Roman" panose="02020603050405020304" pitchFamily="18" charset="0"/>
              </a:rPr>
              <a:t>Giáo viên còn thiếu kỹ năng sư phạm chuyên sâu về giáo dục giới tính.</a:t>
            </a:r>
            <a:endParaRPr lang="en-GB" sz="2900">
              <a:latin typeface="Times New Roman" panose="02020603050405020304" pitchFamily="18" charset="0"/>
              <a:cs typeface="Times New Roman" panose="02020603050405020304" pitchFamily="18" charset="0"/>
            </a:endParaRPr>
          </a:p>
          <a:p>
            <a:pPr marL="342900" indent="-342900">
              <a:lnSpc>
                <a:spcPct val="110000"/>
              </a:lnSpc>
              <a:buFont typeface="Arial" panose="020B0604020202020204" pitchFamily="34" charset="0"/>
              <a:buChar char="•"/>
            </a:pPr>
            <a:r>
              <a:rPr lang="en-GB" sz="2900">
                <a:latin typeface="Times New Roman" panose="02020603050405020304" pitchFamily="18" charset="0"/>
                <a:cs typeface="Times New Roman" panose="02020603050405020304" pitchFamily="18" charset="0"/>
              </a:rPr>
              <a:t>Phụ huynh còn tâm lý e ngại, hoặc thiếu kỹ năng giao tiếp với con.</a:t>
            </a:r>
            <a:endParaRPr lang="en-GB" sz="2900">
              <a:latin typeface="Times New Roman" panose="02020603050405020304" pitchFamily="18" charset="0"/>
              <a:cs typeface="Times New Roman" panose="02020603050405020304" pitchFamily="18" charset="0"/>
            </a:endParaRPr>
          </a:p>
          <a:p>
            <a:pPr marL="342900" indent="-342900">
              <a:lnSpc>
                <a:spcPct val="110000"/>
              </a:lnSpc>
              <a:buFont typeface="Arial" panose="020B0604020202020204" pitchFamily="34" charset="0"/>
              <a:buChar char="•"/>
            </a:pPr>
            <a:r>
              <a:rPr lang="en-GB" sz="2900">
                <a:latin typeface="Times New Roman" panose="02020603050405020304" pitchFamily="18" charset="0"/>
                <a:cs typeface="Times New Roman" panose="02020603050405020304" pitchFamily="18" charset="0"/>
              </a:rPr>
              <a:t>Thiếu sự thống nhất trong cơ chế phối hợp giữa nhà trường và gia đình.</a:t>
            </a:r>
            <a:endParaRPr lang="en-US" sz="2900">
              <a:latin typeface="Times New Roman" panose="02020603050405020304" pitchFamily="18" charset="0"/>
              <a:cs typeface="Times New Roman" panose="02020603050405020304" pitchFamily="18" charset="0"/>
            </a:endParaRPr>
          </a:p>
        </p:txBody>
      </p:sp>
      <p:sp>
        <p:nvSpPr>
          <p:cNvPr id="14" name="Freeform 1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45"/>
          <p:cNvSpPr/>
          <p:nvPr/>
        </p:nvSpPr>
        <p:spPr>
          <a:xfrm>
            <a:off x="-118538" y="0"/>
            <a:ext cx="3653791" cy="10287000"/>
          </a:xfrm>
          <a:custGeom>
            <a:avLst/>
            <a:gdLst/>
            <a:ahLst/>
            <a:cxnLst/>
            <a:rect l="l" t="t" r="r" b="b"/>
            <a:pathLst>
              <a:path w="872170" h="3602237" extrusionOk="0">
                <a:moveTo>
                  <a:pt x="0" y="0"/>
                </a:moveTo>
                <a:lnTo>
                  <a:pt x="872170" y="0"/>
                </a:lnTo>
                <a:lnTo>
                  <a:pt x="872170" y="3602237"/>
                </a:lnTo>
                <a:lnTo>
                  <a:pt x="0" y="3602237"/>
                </a:lnTo>
                <a:close/>
              </a:path>
            </a:pathLst>
          </a:custGeom>
          <a:solidFill>
            <a:srgbClr val="8CB3E3"/>
          </a:solidFill>
          <a:ln>
            <a:noFill/>
          </a:ln>
        </p:spPr>
      </p:sp>
      <p:sp>
        <p:nvSpPr>
          <p:cNvPr id="1097" name="Google Shape;1097;p45"/>
          <p:cNvSpPr/>
          <p:nvPr/>
        </p:nvSpPr>
        <p:spPr>
          <a:xfrm>
            <a:off x="2262261" y="9267342"/>
            <a:ext cx="2376677" cy="2376677"/>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BD4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45"/>
          <p:cNvSpPr/>
          <p:nvPr/>
        </p:nvSpPr>
        <p:spPr>
          <a:xfrm rot="-5400000">
            <a:off x="6728460" y="-1851660"/>
            <a:ext cx="8980805" cy="13745845"/>
          </a:xfrm>
          <a:custGeom>
            <a:avLst/>
            <a:gdLst/>
            <a:ahLst/>
            <a:cxnLst/>
            <a:rect l="l" t="t" r="r" b="b"/>
            <a:pathLst>
              <a:path w="2353310" h="15600682" extrusionOk="0">
                <a:moveTo>
                  <a:pt x="784860" y="15533371"/>
                </a:moveTo>
                <a:cubicBezTo>
                  <a:pt x="905510" y="15574012"/>
                  <a:pt x="1042670" y="15600682"/>
                  <a:pt x="1177290" y="15600682"/>
                </a:cubicBezTo>
                <a:cubicBezTo>
                  <a:pt x="1311910" y="15600682"/>
                  <a:pt x="1441450" y="15577821"/>
                  <a:pt x="1560830" y="15537182"/>
                </a:cubicBezTo>
                <a:cubicBezTo>
                  <a:pt x="1563370" y="15535912"/>
                  <a:pt x="1565910" y="15535912"/>
                  <a:pt x="1568450" y="15534641"/>
                </a:cubicBezTo>
                <a:cubicBezTo>
                  <a:pt x="2016760" y="15372082"/>
                  <a:pt x="2346960" y="14942821"/>
                  <a:pt x="2353310" y="14401997"/>
                </a:cubicBezTo>
                <a:lnTo>
                  <a:pt x="2353310" y="0"/>
                </a:lnTo>
                <a:lnTo>
                  <a:pt x="0" y="0"/>
                </a:lnTo>
                <a:lnTo>
                  <a:pt x="0" y="14390934"/>
                </a:lnTo>
                <a:cubicBezTo>
                  <a:pt x="6350" y="14945362"/>
                  <a:pt x="331470" y="15374621"/>
                  <a:pt x="784860" y="15533371"/>
                </a:cubicBez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45"/>
          <p:cNvSpPr txBox="1"/>
          <p:nvPr/>
        </p:nvSpPr>
        <p:spPr>
          <a:xfrm>
            <a:off x="-228602" y="2450382"/>
            <a:ext cx="3450602" cy="4136517"/>
          </a:xfrm>
          <a:prstGeom prst="rect">
            <a:avLst/>
          </a:prstGeom>
          <a:noFill/>
          <a:ln>
            <a:noFill/>
          </a:ln>
        </p:spPr>
        <p:txBody>
          <a:bodyPr spcFirstLastPara="1" wrap="square" lIns="0" tIns="0" rIns="0" bIns="0" anchor="t" anchorCtr="0">
            <a:spAutoFit/>
          </a:bodyPr>
          <a:lstStyle/>
          <a:p>
            <a:pPr marL="457200" marR="0" lvl="1" indent="0" algn="ctr" rtl="0">
              <a:lnSpc>
                <a:spcPct val="140000"/>
              </a:lnSpc>
              <a:spcBef>
                <a:spcPts val="0"/>
              </a:spcBef>
              <a:spcAft>
                <a:spcPts val="0"/>
              </a:spcAft>
              <a:buNone/>
            </a:pPr>
            <a:r>
              <a:rPr lang="en-US" sz="4800" b="1" i="0" u="none" strike="noStrike" cap="none">
                <a:solidFill>
                  <a:srgbClr val="0D0F68"/>
                </a:solidFill>
                <a:latin typeface="Times New Roman" panose="02020603050405020304" pitchFamily="18" charset="0"/>
                <a:ea typeface="Nunito Sans"/>
                <a:cs typeface="Times New Roman" panose="02020603050405020304" pitchFamily="18" charset="0"/>
                <a:sym typeface="Nunito Sans"/>
              </a:rPr>
              <a:t> KẾT</a:t>
            </a:r>
            <a:endParaRPr lang="en-US" sz="4800" b="1" i="0" u="none" strike="noStrike" cap="none">
              <a:solidFill>
                <a:srgbClr val="0D0F68"/>
              </a:solidFill>
              <a:latin typeface="Times New Roman" panose="02020603050405020304" pitchFamily="18" charset="0"/>
              <a:ea typeface="Nunito Sans"/>
              <a:cs typeface="Times New Roman" panose="02020603050405020304" pitchFamily="18" charset="0"/>
              <a:sym typeface="Nunito Sans"/>
            </a:endParaRPr>
          </a:p>
          <a:p>
            <a:pPr marL="457200" marR="0" lvl="1" indent="0" algn="ctr" rtl="0">
              <a:lnSpc>
                <a:spcPct val="140000"/>
              </a:lnSpc>
              <a:spcBef>
                <a:spcPts val="0"/>
              </a:spcBef>
              <a:spcAft>
                <a:spcPts val="0"/>
              </a:spcAft>
              <a:buNone/>
            </a:pPr>
            <a:r>
              <a:rPr lang="en-US" sz="4800" b="1">
                <a:solidFill>
                  <a:srgbClr val="0D0F68"/>
                </a:solidFill>
                <a:latin typeface="Times New Roman" panose="02020603050405020304" pitchFamily="18" charset="0"/>
                <a:ea typeface="Nunito Sans"/>
                <a:cs typeface="Times New Roman" panose="02020603050405020304" pitchFamily="18" charset="0"/>
                <a:sym typeface="Nunito Sans"/>
              </a:rPr>
              <a:t>LUẬN</a:t>
            </a:r>
            <a:r>
              <a:rPr lang="en-US" sz="4800" b="1" i="0" u="none" strike="noStrike" cap="none">
                <a:solidFill>
                  <a:srgbClr val="0D0F68"/>
                </a:solidFill>
                <a:latin typeface="Times New Roman" panose="02020603050405020304" pitchFamily="18" charset="0"/>
                <a:ea typeface="Nunito Sans"/>
                <a:cs typeface="Times New Roman" panose="02020603050405020304" pitchFamily="18" charset="0"/>
                <a:sym typeface="Nunito Sans"/>
              </a:rPr>
              <a:t> </a:t>
            </a:r>
            <a:endParaRPr sz="4800">
              <a:latin typeface="Times New Roman" panose="02020603050405020304" pitchFamily="18" charset="0"/>
              <a:cs typeface="Times New Roman" panose="02020603050405020304" pitchFamily="18" charset="0"/>
            </a:endParaRPr>
          </a:p>
          <a:p>
            <a:pPr marL="457200" marR="0" lvl="1" indent="0" algn="ctr" rtl="0">
              <a:lnSpc>
                <a:spcPct val="140000"/>
              </a:lnSpc>
              <a:spcBef>
                <a:spcPts val="0"/>
              </a:spcBef>
              <a:spcAft>
                <a:spcPts val="0"/>
              </a:spcAft>
              <a:buNone/>
            </a:pPr>
            <a:r>
              <a:rPr lang="en-US" sz="4800" b="1" i="0" u="none" strike="noStrike" cap="none">
                <a:solidFill>
                  <a:srgbClr val="0D0F68"/>
                </a:solidFill>
                <a:latin typeface="Times New Roman" panose="02020603050405020304" pitchFamily="18" charset="0"/>
                <a:ea typeface="Nunito Sans"/>
                <a:cs typeface="Times New Roman" panose="02020603050405020304" pitchFamily="18" charset="0"/>
                <a:sym typeface="Nunito Sans"/>
              </a:rPr>
              <a:t>CHƯƠNG </a:t>
            </a:r>
            <a:endParaRPr sz="4800">
              <a:latin typeface="Times New Roman" panose="02020603050405020304" pitchFamily="18" charset="0"/>
              <a:cs typeface="Times New Roman" panose="02020603050405020304" pitchFamily="18" charset="0"/>
            </a:endParaRPr>
          </a:p>
          <a:p>
            <a:pPr marL="457200" marR="0" lvl="1" indent="0" algn="ctr" rtl="0">
              <a:lnSpc>
                <a:spcPct val="140000"/>
              </a:lnSpc>
              <a:spcBef>
                <a:spcPts val="0"/>
              </a:spcBef>
              <a:spcAft>
                <a:spcPts val="0"/>
              </a:spcAft>
              <a:buNone/>
            </a:pPr>
            <a:r>
              <a:rPr lang="en-US" sz="4800" b="1" i="0" u="none" strike="noStrike" cap="none">
                <a:solidFill>
                  <a:srgbClr val="0D0F68"/>
                </a:solidFill>
                <a:latin typeface="Times New Roman" panose="02020603050405020304" pitchFamily="18" charset="0"/>
                <a:ea typeface="Nunito Sans"/>
                <a:cs typeface="Times New Roman" panose="02020603050405020304" pitchFamily="18" charset="0"/>
                <a:sym typeface="Nunito Sans"/>
              </a:rPr>
              <a:t>II</a:t>
            </a:r>
            <a:endParaRPr sz="4800">
              <a:latin typeface="Times New Roman" panose="02020603050405020304" pitchFamily="18" charset="0"/>
              <a:cs typeface="Times New Roman" panose="02020603050405020304" pitchFamily="18" charset="0"/>
            </a:endParaRPr>
          </a:p>
        </p:txBody>
      </p:sp>
      <p:sp>
        <p:nvSpPr>
          <p:cNvPr id="3" name="Text Box 2"/>
          <p:cNvSpPr txBox="1"/>
          <p:nvPr/>
        </p:nvSpPr>
        <p:spPr>
          <a:xfrm>
            <a:off x="4545965" y="848995"/>
            <a:ext cx="12680315" cy="8526145"/>
          </a:xfrm>
          <a:prstGeom prst="rect">
            <a:avLst/>
          </a:prstGeom>
          <a:noFill/>
        </p:spPr>
        <p:txBody>
          <a:bodyPr wrap="square" rtlCol="0" anchor="t">
            <a:noAutofit/>
          </a:bodyPr>
          <a:p>
            <a:pPr marL="457200" indent="-457200">
              <a:lnSpc>
                <a:spcPct val="150000"/>
              </a:lnSpc>
              <a:buFont typeface="Arial" panose="020B0604020202020204" pitchFamily="34" charset="0"/>
              <a:buChar char="•"/>
            </a:pPr>
            <a:r>
              <a:rPr lang="en-US" altLang="en-US" sz="3000">
                <a:solidFill>
                  <a:schemeClr val="bg2">
                    <a:lumMod val="75000"/>
                  </a:schemeClr>
                </a:solidFill>
                <a:latin typeface="Times New Roman" panose="02020603050405020304" pitchFamily="18" charset="0"/>
                <a:cs typeface="Times New Roman" panose="02020603050405020304" pitchFamily="18" charset="0"/>
                <a:sym typeface="+mn-ea"/>
              </a:rPr>
              <a:t>Phụ huynh: Nhận thức cao về vai trò GD vệ sinh giới tính; đa số có phối hợp với nhà trường và hướng dẫn trẻ tại nhà. Tuy nhiên, vẫn còn một bộ phận e ngại, thiếu kỹ năng trò chuyện với trẻ.</a:t>
            </a:r>
            <a:endParaRPr lang="en-US" altLang="en-US" sz="3000">
              <a:solidFill>
                <a:schemeClr val="bg2">
                  <a:lumMod val="75000"/>
                </a:schemeClr>
              </a:solidFill>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altLang="en-US" sz="3000">
                <a:solidFill>
                  <a:schemeClr val="bg2">
                    <a:lumMod val="75000"/>
                  </a:schemeClr>
                </a:solidFill>
                <a:latin typeface="Times New Roman" panose="02020603050405020304" pitchFamily="18" charset="0"/>
                <a:cs typeface="Times New Roman" panose="02020603050405020304" pitchFamily="18" charset="0"/>
                <a:sym typeface="+mn-ea"/>
              </a:rPr>
              <a:t>Giáo viên: Có nhận thức đúng đắn, đã tổ chức hoạt động GD giới tính với phương pháp phong phú. Tuy nhiên còn thiếu tài liệu, học liệu trực quan, điều kiện tổ chức hạn chế.</a:t>
            </a:r>
            <a:endParaRPr lang="en-US" altLang="en-US" sz="3000">
              <a:solidFill>
                <a:schemeClr val="bg2">
                  <a:lumMod val="75000"/>
                </a:schemeClr>
              </a:solidFill>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altLang="en-US" sz="3000">
                <a:solidFill>
                  <a:schemeClr val="bg2">
                    <a:lumMod val="75000"/>
                  </a:schemeClr>
                </a:solidFill>
                <a:latin typeface="Times New Roman" panose="02020603050405020304" pitchFamily="18" charset="0"/>
                <a:cs typeface="Times New Roman" panose="02020603050405020304" pitchFamily="18" charset="0"/>
                <a:sym typeface="+mn-ea"/>
              </a:rPr>
              <a:t>Trẻ: Bước đầu hình thành kỹ năng nhận biết cơ thể – phân biệt giới tính – biết nói “không” – tự vệ sinh cá nhân. Một số trẻ vẫn còn thụ động, chưa có thói quen ổn định.</a:t>
            </a:r>
            <a:endParaRPr lang="en-US" altLang="en-US" sz="3000">
              <a:solidFill>
                <a:schemeClr val="bg2">
                  <a:lumMod val="75000"/>
                </a:schemeClr>
              </a:solidFill>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charset="0"/>
              <a:buChar char="Ø"/>
            </a:pPr>
            <a:r>
              <a:rPr lang="en-US" altLang="en-US" sz="3000">
                <a:solidFill>
                  <a:schemeClr val="bg2">
                    <a:lumMod val="75000"/>
                  </a:schemeClr>
                </a:solidFill>
                <a:latin typeface="Times New Roman" panose="02020603050405020304" pitchFamily="18" charset="0"/>
                <a:cs typeface="Times New Roman" panose="02020603050405020304" pitchFamily="18" charset="0"/>
                <a:sym typeface="+mn-ea"/>
              </a:rPr>
              <a:t> </a:t>
            </a:r>
            <a:r>
              <a:rPr lang="en-US" altLang="en-US" sz="3000" i="1">
                <a:solidFill>
                  <a:schemeClr val="bg2">
                    <a:lumMod val="75000"/>
                  </a:schemeClr>
                </a:solidFill>
                <a:latin typeface="Times New Roman" panose="02020603050405020304" pitchFamily="18" charset="0"/>
                <a:cs typeface="Times New Roman" panose="02020603050405020304" pitchFamily="18" charset="0"/>
                <a:sym typeface="+mn-ea"/>
              </a:rPr>
              <a:t>Kết luận: Giáo dục vệ sinh giới tính đã có nền tảng thực tiễn, nhưng cần tiếp tục hoàn thiện về nội dung, phương pháp và cơ chế phối hợp giữa nhà trường – giáo viên – phụ huynh.</a:t>
            </a:r>
            <a:endParaRPr lang="en-US" altLang="en-US" sz="3000" i="1">
              <a:solidFill>
                <a:schemeClr val="bg2">
                  <a:lumMod val="75000"/>
                </a:schemeClr>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3446780" y="7620"/>
            <a:ext cx="11882755" cy="5440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31115" y="5555615"/>
            <a:ext cx="18288000" cy="23044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1671" y="9159898"/>
            <a:ext cx="18879671" cy="1127102"/>
          </a:xfrm>
          <a:prstGeom prst="rect">
            <a:avLst/>
          </a:prstGeom>
          <a:solidFill>
            <a:schemeClr val="bg2">
              <a:lumMod val="60000"/>
              <a:lumOff val="4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349" y="5556013"/>
            <a:ext cx="17993180" cy="1753235"/>
          </a:xfrm>
          <a:prstGeom prst="rect">
            <a:avLst/>
          </a:prstGeom>
          <a:noFill/>
        </p:spPr>
        <p:txBody>
          <a:bodyPr wrap="square" rtlCol="0">
            <a:spAutoFit/>
          </a:bodyPr>
          <a:lstStyle/>
          <a:p>
            <a:pPr algn="ctr"/>
            <a:r>
              <a:rPr lang="vi-VN" sz="6000" b="1">
                <a:solidFill>
                  <a:schemeClr val="bg1">
                    <a:lumMod val="95000"/>
                  </a:schemeClr>
                </a:solidFill>
              </a:rPr>
              <a:t> </a:t>
            </a:r>
            <a:r>
              <a:rPr lang="vi-VN" sz="4800" b="1">
                <a:solidFill>
                  <a:schemeClr val="bg1">
                    <a:lumMod val="95000"/>
                  </a:schemeClr>
                </a:solidFill>
                <a:latin typeface="Times New Roman" panose="02020603050405020304" pitchFamily="18" charset="0"/>
                <a:cs typeface="Times New Roman" panose="02020603050405020304" pitchFamily="18" charset="0"/>
              </a:rPr>
              <a:t>CHƯƠNG </a:t>
            </a:r>
            <a:r>
              <a:rPr lang="en-GB" sz="4800" b="1">
                <a:solidFill>
                  <a:schemeClr val="bg1">
                    <a:lumMod val="95000"/>
                  </a:schemeClr>
                </a:solidFill>
                <a:latin typeface="Times New Roman" panose="02020603050405020304" pitchFamily="18" charset="0"/>
                <a:cs typeface="Times New Roman" panose="02020603050405020304" pitchFamily="18" charset="0"/>
              </a:rPr>
              <a:t>3:</a:t>
            </a:r>
            <a:r>
              <a:rPr lang="en-US" altLang="en-GB" sz="4800" b="1">
                <a:solidFill>
                  <a:schemeClr val="bg1">
                    <a:lumMod val="95000"/>
                  </a:schemeClr>
                </a:solidFill>
                <a:latin typeface="Times New Roman" panose="02020603050405020304" pitchFamily="18" charset="0"/>
                <a:cs typeface="Times New Roman" panose="02020603050405020304" pitchFamily="18" charset="0"/>
              </a:rPr>
              <a:t> </a:t>
            </a:r>
            <a:r>
              <a:rPr lang="en-US" sz="4800" b="1">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 SỐ BIỆN PHÁP NÂNG CAO HIỆU QUẢ GIÁO DỤC VỆ SINH GIỚI TÍNH CHO TRẺ 5 - 6 TUỔI</a:t>
            </a:r>
            <a:endParaRPr lang="en-US" sz="4800" b="1">
              <a:solidFill>
                <a:schemeClr val="bg1">
                  <a:lumMod val="95000"/>
                </a:schemeClr>
              </a:solidFill>
              <a:latin typeface="Times New Roman" panose="02020603050405020304" pitchFamily="18" charset="0"/>
              <a:cs typeface="Times New Roman" panose="02020603050405020304" pitchFamily="18" charset="0"/>
            </a:endParaRPr>
          </a:p>
        </p:txBody>
      </p:sp>
      <p:sp>
        <p:nvSpPr>
          <p:cNvPr id="18"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
        <p:nvSpPr>
          <p:cNvPr id="14" name="Freeform 1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28000">
              <a:schemeClr val="accent1">
                <a:lumMod val="5000"/>
                <a:lumOff val="95000"/>
              </a:schemeClr>
            </a:gs>
            <a:gs pos="95000">
              <a:schemeClr val="accent1">
                <a:lumMod val="68000"/>
                <a:alpha val="25000"/>
                <a:lumOff val="32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Shape 763"/>
        <p:cNvGrpSpPr/>
        <p:nvPr/>
      </p:nvGrpSpPr>
      <p:grpSpPr>
        <a:xfrm>
          <a:off x="0" y="0"/>
          <a:ext cx="0" cy="0"/>
          <a:chOff x="0" y="0"/>
          <a:chExt cx="0" cy="0"/>
        </a:xfrm>
      </p:grpSpPr>
      <p:sp>
        <p:nvSpPr>
          <p:cNvPr id="764" name="Google Shape;764;p24"/>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7" name="Text Box 6"/>
          <p:cNvSpPr txBox="1"/>
          <p:nvPr/>
        </p:nvSpPr>
        <p:spPr>
          <a:xfrm>
            <a:off x="434340" y="3414395"/>
            <a:ext cx="9798685" cy="5781040"/>
          </a:xfrm>
          <a:prstGeom prst="rect">
            <a:avLst/>
          </a:prstGeom>
          <a:ln w="28575" cmpd="dbl">
            <a:solidFill>
              <a:srgbClr val="004E9A"/>
            </a:solidFill>
            <a:prstDash val="sysDash"/>
          </a:ln>
        </p:spPr>
        <p:style>
          <a:lnRef idx="3">
            <a:schemeClr val="accent1"/>
          </a:lnRef>
          <a:fillRef idx="0">
            <a:srgbClr val="FFFFFF"/>
          </a:fillRef>
          <a:effectRef idx="0">
            <a:srgbClr val="FFFFFF"/>
          </a:effectRef>
          <a:fontRef idx="minor">
            <a:schemeClr val="tx1"/>
          </a:fontRef>
        </p:style>
        <p:txBody>
          <a:bodyPr wrap="square" rtlCol="0">
            <a:noAutofit/>
          </a:bodyPr>
          <a:p>
            <a:pPr>
              <a:lnSpc>
                <a:spcPct val="150000"/>
              </a:lnSpc>
            </a:pPr>
            <a:r>
              <a:rPr lang="en-US" altLang="en-US" sz="4000">
                <a:solidFill>
                  <a:schemeClr val="bg2">
                    <a:lumMod val="75000"/>
                  </a:schemeClr>
                </a:solidFill>
                <a:latin typeface="Times New Roman" panose="02020603050405020304" pitchFamily="18" charset="0"/>
                <a:cs typeface="Times New Roman" panose="02020603050405020304" pitchFamily="18" charset="0"/>
              </a:rPr>
              <a:t>3.1 Cơ sở và nguyên tắc </a:t>
            </a:r>
            <a:r>
              <a:rPr lang="" altLang="en-US" sz="4000">
                <a:solidFill>
                  <a:schemeClr val="bg2">
                    <a:lumMod val="75000"/>
                  </a:schemeClr>
                </a:solidFill>
                <a:latin typeface="Times New Roman" panose="02020603050405020304" pitchFamily="18" charset="0"/>
                <a:cs typeface="Times New Roman" panose="02020603050405020304" pitchFamily="18" charset="0"/>
              </a:rPr>
              <a:t>đ</a:t>
            </a:r>
            <a:r>
              <a:rPr lang="en-US" altLang="en-US" sz="4000">
                <a:solidFill>
                  <a:schemeClr val="bg2">
                    <a:lumMod val="75000"/>
                  </a:schemeClr>
                </a:solidFill>
                <a:latin typeface="Times New Roman" panose="02020603050405020304" pitchFamily="18" charset="0"/>
                <a:cs typeface="Times New Roman" panose="02020603050405020304" pitchFamily="18" charset="0"/>
              </a:rPr>
              <a:t>ề xuất biện pháp</a:t>
            </a:r>
            <a:endParaRPr lang="en-US" altLang="en-US" sz="4000">
              <a:solidFill>
                <a:schemeClr val="bg2">
                  <a:lumMod val="75000"/>
                </a:schemeClr>
              </a:solidFill>
              <a:latin typeface="Times New Roman" panose="02020603050405020304" pitchFamily="18" charset="0"/>
              <a:cs typeface="Times New Roman" panose="02020603050405020304" pitchFamily="18" charset="0"/>
            </a:endParaRPr>
          </a:p>
          <a:p>
            <a:pPr>
              <a:lnSpc>
                <a:spcPct val="70000"/>
              </a:lnSpc>
            </a:pPr>
            <a:r>
              <a:rPr lang="en-US" altLang="en-US" sz="4000">
                <a:solidFill>
                  <a:schemeClr val="bg2">
                    <a:lumMod val="75000"/>
                  </a:schemeClr>
                </a:solidFill>
                <a:latin typeface="Times New Roman" panose="02020603050405020304" pitchFamily="18" charset="0"/>
                <a:cs typeface="Times New Roman" panose="02020603050405020304" pitchFamily="18" charset="0"/>
              </a:rPr>
              <a:t>	</a:t>
            </a:r>
            <a:endParaRPr lang="en-US" altLang="en-US" sz="4000">
              <a:solidFill>
                <a:schemeClr val="bg2">
                  <a:lumMod val="75000"/>
                </a:schemeClr>
              </a:solidFill>
              <a:latin typeface="Times New Roman" panose="02020603050405020304" pitchFamily="18" charset="0"/>
              <a:cs typeface="Times New Roman" panose="02020603050405020304" pitchFamily="18" charset="0"/>
            </a:endParaRPr>
          </a:p>
          <a:p>
            <a:pPr>
              <a:lnSpc>
                <a:spcPct val="150000"/>
              </a:lnSpc>
            </a:pPr>
            <a:r>
              <a:rPr lang="en-US" altLang="en-US" sz="4000">
                <a:solidFill>
                  <a:schemeClr val="bg2">
                    <a:lumMod val="75000"/>
                  </a:schemeClr>
                </a:solidFill>
                <a:latin typeface="Times New Roman" panose="02020603050405020304" pitchFamily="18" charset="0"/>
                <a:cs typeface="Times New Roman" panose="02020603050405020304" pitchFamily="18" charset="0"/>
              </a:rPr>
              <a:t>3.2 Hệ thống các biện pháp </a:t>
            </a:r>
            <a:r>
              <a:rPr lang="" altLang="en-US" sz="4000">
                <a:solidFill>
                  <a:schemeClr val="bg2">
                    <a:lumMod val="75000"/>
                  </a:schemeClr>
                </a:solidFill>
                <a:latin typeface="Times New Roman" panose="02020603050405020304" pitchFamily="18" charset="0"/>
                <a:cs typeface="Times New Roman" panose="02020603050405020304" pitchFamily="18" charset="0"/>
              </a:rPr>
              <a:t>đ</a:t>
            </a:r>
            <a:r>
              <a:rPr lang="en-US" altLang="en-US" sz="4000">
                <a:solidFill>
                  <a:schemeClr val="bg2">
                    <a:lumMod val="75000"/>
                  </a:schemeClr>
                </a:solidFill>
                <a:latin typeface="Times New Roman" panose="02020603050405020304" pitchFamily="18" charset="0"/>
                <a:cs typeface="Times New Roman" panose="02020603050405020304" pitchFamily="18" charset="0"/>
              </a:rPr>
              <a:t>ề xuất	</a:t>
            </a:r>
            <a:endParaRPr lang="en-US" altLang="en-US" sz="4000">
              <a:solidFill>
                <a:schemeClr val="bg2">
                  <a:lumMod val="75000"/>
                </a:schemeClr>
              </a:solidFill>
              <a:latin typeface="Times New Roman" panose="02020603050405020304" pitchFamily="18" charset="0"/>
              <a:cs typeface="Times New Roman" panose="02020603050405020304" pitchFamily="18" charset="0"/>
            </a:endParaRPr>
          </a:p>
          <a:p>
            <a:pPr>
              <a:lnSpc>
                <a:spcPct val="70000"/>
              </a:lnSpc>
            </a:pPr>
            <a:endParaRPr lang="en-US" altLang="en-US" sz="4000">
              <a:solidFill>
                <a:schemeClr val="bg2">
                  <a:lumMod val="75000"/>
                </a:schemeClr>
              </a:solidFill>
              <a:latin typeface="Times New Roman" panose="02020603050405020304" pitchFamily="18" charset="0"/>
              <a:cs typeface="Times New Roman" panose="02020603050405020304" pitchFamily="18" charset="0"/>
            </a:endParaRPr>
          </a:p>
          <a:p>
            <a:pPr>
              <a:lnSpc>
                <a:spcPct val="150000"/>
              </a:lnSpc>
            </a:pPr>
            <a:r>
              <a:rPr lang="en-US" altLang="en-US" sz="4000">
                <a:solidFill>
                  <a:schemeClr val="bg2">
                    <a:lumMod val="75000"/>
                  </a:schemeClr>
                </a:solidFill>
                <a:latin typeface="Times New Roman" panose="02020603050405020304" pitchFamily="18" charset="0"/>
                <a:cs typeface="Times New Roman" panose="02020603050405020304" pitchFamily="18" charset="0"/>
              </a:rPr>
              <a:t>3.3 </a:t>
            </a:r>
            <a:r>
              <a:rPr lang="" altLang="en-US" sz="4000">
                <a:solidFill>
                  <a:schemeClr val="bg2">
                    <a:lumMod val="75000"/>
                  </a:schemeClr>
                </a:solidFill>
                <a:latin typeface="Times New Roman" panose="02020603050405020304" pitchFamily="18" charset="0"/>
                <a:cs typeface="Times New Roman" panose="02020603050405020304" pitchFamily="18" charset="0"/>
              </a:rPr>
              <a:t>Đ</a:t>
            </a:r>
            <a:r>
              <a:rPr lang="en-US" altLang="en-US" sz="4000">
                <a:solidFill>
                  <a:schemeClr val="bg2">
                    <a:lumMod val="75000"/>
                  </a:schemeClr>
                </a:solidFill>
                <a:latin typeface="Times New Roman" panose="02020603050405020304" pitchFamily="18" charset="0"/>
                <a:cs typeface="Times New Roman" panose="02020603050405020304" pitchFamily="18" charset="0"/>
              </a:rPr>
              <a:t>iều kiện </a:t>
            </a:r>
            <a:r>
              <a:rPr lang="" altLang="en-US" sz="4000">
                <a:solidFill>
                  <a:schemeClr val="bg2">
                    <a:lumMod val="75000"/>
                  </a:schemeClr>
                </a:solidFill>
                <a:latin typeface="Times New Roman" panose="02020603050405020304" pitchFamily="18" charset="0"/>
                <a:cs typeface="Times New Roman" panose="02020603050405020304" pitchFamily="18" charset="0"/>
              </a:rPr>
              <a:t>đ</a:t>
            </a:r>
            <a:r>
              <a:rPr lang="en-US" altLang="en-US" sz="4000">
                <a:solidFill>
                  <a:schemeClr val="bg2">
                    <a:lumMod val="75000"/>
                  </a:schemeClr>
                </a:solidFill>
                <a:latin typeface="Times New Roman" panose="02020603050405020304" pitchFamily="18" charset="0"/>
                <a:cs typeface="Times New Roman" panose="02020603050405020304" pitchFamily="18" charset="0"/>
              </a:rPr>
              <a:t>ảm bảo thực hiện các biện pháp</a:t>
            </a:r>
            <a:endParaRPr lang="en-US" altLang="en-US" sz="4000">
              <a:solidFill>
                <a:schemeClr val="bg2">
                  <a:lumMod val="75000"/>
                </a:schemeClr>
              </a:solidFill>
              <a:latin typeface="Times New Roman" panose="02020603050405020304" pitchFamily="18" charset="0"/>
              <a:cs typeface="Times New Roman" panose="02020603050405020304" pitchFamily="18" charset="0"/>
            </a:endParaRPr>
          </a:p>
          <a:p>
            <a:pPr>
              <a:lnSpc>
                <a:spcPct val="80000"/>
              </a:lnSpc>
            </a:pPr>
            <a:endParaRPr lang="en-US" altLang="en-US" sz="4000">
              <a:solidFill>
                <a:schemeClr val="bg2">
                  <a:lumMod val="75000"/>
                </a:schemeClr>
              </a:solidFill>
              <a:latin typeface="Times New Roman" panose="02020603050405020304" pitchFamily="18" charset="0"/>
              <a:cs typeface="Times New Roman" panose="02020603050405020304" pitchFamily="18" charset="0"/>
            </a:endParaRPr>
          </a:p>
          <a:p>
            <a:pPr>
              <a:lnSpc>
                <a:spcPct val="150000"/>
              </a:lnSpc>
            </a:pPr>
            <a:r>
              <a:rPr lang="en-US" altLang="en-US" sz="4000">
                <a:solidFill>
                  <a:schemeClr val="bg2">
                    <a:lumMod val="75000"/>
                  </a:schemeClr>
                </a:solidFill>
                <a:latin typeface="Times New Roman" panose="02020603050405020304" pitchFamily="18" charset="0"/>
                <a:cs typeface="Times New Roman" panose="02020603050405020304" pitchFamily="18" charset="0"/>
              </a:rPr>
              <a:t>3.4 Dự kiến hiệu quả </a:t>
            </a:r>
            <a:r>
              <a:rPr lang="" altLang="en-US" sz="4000">
                <a:solidFill>
                  <a:schemeClr val="bg2">
                    <a:lumMod val="75000"/>
                  </a:schemeClr>
                </a:solidFill>
                <a:latin typeface="Times New Roman" panose="02020603050405020304" pitchFamily="18" charset="0"/>
                <a:cs typeface="Times New Roman" panose="02020603050405020304" pitchFamily="18" charset="0"/>
              </a:rPr>
              <a:t>đ</a:t>
            </a:r>
            <a:r>
              <a:rPr lang="en-US" altLang="en-US" sz="4000">
                <a:solidFill>
                  <a:schemeClr val="bg2">
                    <a:lumMod val="75000"/>
                  </a:schemeClr>
                </a:solidFill>
                <a:latin typeface="Times New Roman" panose="02020603050405020304" pitchFamily="18" charset="0"/>
                <a:cs typeface="Times New Roman" panose="02020603050405020304" pitchFamily="18" charset="0"/>
              </a:rPr>
              <a:t>ạt </a:t>
            </a:r>
            <a:r>
              <a:rPr lang="" altLang="en-US" sz="4000">
                <a:solidFill>
                  <a:schemeClr val="bg2">
                    <a:lumMod val="75000"/>
                  </a:schemeClr>
                </a:solidFill>
                <a:latin typeface="Times New Roman" panose="02020603050405020304" pitchFamily="18" charset="0"/>
                <a:cs typeface="Times New Roman" panose="02020603050405020304" pitchFamily="18" charset="0"/>
              </a:rPr>
              <a:t>đư</a:t>
            </a:r>
            <a:r>
              <a:rPr lang="en-US" altLang="en-US" sz="4000">
                <a:solidFill>
                  <a:schemeClr val="bg2">
                    <a:lumMod val="75000"/>
                  </a:schemeClr>
                </a:solidFill>
                <a:latin typeface="Times New Roman" panose="02020603050405020304" pitchFamily="18" charset="0"/>
                <a:cs typeface="Times New Roman" panose="02020603050405020304" pitchFamily="18" charset="0"/>
              </a:rPr>
              <a:t>ợc	</a:t>
            </a:r>
            <a:endParaRPr lang="en-US" altLang="en-US" sz="4000">
              <a:solidFill>
                <a:schemeClr val="bg2">
                  <a:lumMod val="75000"/>
                </a:schemeClr>
              </a:solidFill>
              <a:latin typeface="Times New Roman" panose="02020603050405020304" pitchFamily="18" charset="0"/>
              <a:cs typeface="Times New Roman" panose="02020603050405020304" pitchFamily="18" charset="0"/>
            </a:endParaRPr>
          </a:p>
        </p:txBody>
      </p:sp>
      <p:sp>
        <p:nvSpPr>
          <p:cNvPr id="11" name="Text Box 10"/>
          <p:cNvSpPr txBox="1"/>
          <p:nvPr/>
        </p:nvSpPr>
        <p:spPr>
          <a:xfrm>
            <a:off x="662940" y="2225675"/>
            <a:ext cx="2453640" cy="768350"/>
          </a:xfrm>
          <a:prstGeom prst="rect">
            <a:avLst/>
          </a:prstGeom>
          <a:solidFill>
            <a:schemeClr val="bg2">
              <a:lumMod val="40000"/>
              <a:lumOff val="60000"/>
            </a:schemeClr>
          </a:solidFill>
        </p:spPr>
        <p:style>
          <a:lnRef idx="0">
            <a:srgbClr val="FFFFFF"/>
          </a:lnRef>
          <a:fillRef idx="1">
            <a:schemeClr val="accent1"/>
          </a:fillRef>
          <a:effectRef idx="0">
            <a:srgbClr val="FFFFFF"/>
          </a:effectRef>
          <a:fontRef idx="minor">
            <a:schemeClr val="lt1"/>
          </a:fontRef>
        </p:style>
        <p:txBody>
          <a:bodyPr wrap="square" rtlCol="0">
            <a:spAutoFit/>
          </a:bodyPr>
          <a:p>
            <a:r>
              <a:rPr lang="en-US" sz="4400">
                <a:solidFill>
                  <a:schemeClr val="bg2">
                    <a:lumMod val="75000"/>
                  </a:schemeClr>
                </a:solidFill>
                <a:latin typeface="Times New Roman" panose="02020603050405020304" pitchFamily="18" charset="0"/>
                <a:cs typeface="Times New Roman" panose="02020603050405020304" pitchFamily="18" charset="0"/>
              </a:rPr>
              <a:t>Bao gồm:</a:t>
            </a:r>
            <a:r>
              <a:rPr lang="en-US" sz="4400">
                <a:latin typeface="Times New Roman" panose="02020603050405020304" pitchFamily="18" charset="0"/>
                <a:cs typeface="Times New Roman" panose="02020603050405020304" pitchFamily="18" charset="0"/>
              </a:rPr>
              <a:t> </a:t>
            </a:r>
            <a:endParaRPr lang="en-US" sz="4400">
              <a:latin typeface="Times New Roman" panose="02020603050405020304" pitchFamily="18" charset="0"/>
              <a:cs typeface="Times New Roman" panose="02020603050405020304" pitchFamily="18" charset="0"/>
            </a:endParaRPr>
          </a:p>
        </p:txBody>
      </p:sp>
      <p:pic>
        <p:nvPicPr>
          <p:cNvPr id="15" name="Picture 14" descr="Leonardo_Phoenix_10_Prompt_4_Playground_game_matching_hygien_2"/>
          <p:cNvPicPr>
            <a:picLocks noChangeAspect="1"/>
          </p:cNvPicPr>
          <p:nvPr/>
        </p:nvPicPr>
        <p:blipFill>
          <a:blip r:embed="rId1"/>
          <a:stretch>
            <a:fillRect/>
          </a:stretch>
        </p:blipFill>
        <p:spPr>
          <a:xfrm>
            <a:off x="10469245" y="2539365"/>
            <a:ext cx="7574915" cy="7219315"/>
          </a:xfrm>
          <a:prstGeom prst="rect">
            <a:avLst/>
          </a:prstGeom>
        </p:spPr>
      </p:pic>
      <p:sp>
        <p:nvSpPr>
          <p:cNvPr id="19" name="Text Box 18"/>
          <p:cNvSpPr txBox="1"/>
          <p:nvPr/>
        </p:nvSpPr>
        <p:spPr>
          <a:xfrm>
            <a:off x="2642870" y="219710"/>
            <a:ext cx="13264515" cy="1198880"/>
          </a:xfrm>
          <a:prstGeom prst="rect">
            <a:avLst/>
          </a:prstGeom>
          <a:noFill/>
        </p:spPr>
        <p:txBody>
          <a:bodyPr wrap="square" rtlCol="0" anchor="t">
            <a:spAutoFit/>
          </a:bodyPr>
          <a:p>
            <a:pPr algn="ctr"/>
            <a:r>
              <a:rPr lang="vi-VN" sz="3600" b="1">
                <a:solidFill>
                  <a:schemeClr val="bg2">
                    <a:lumMod val="75000"/>
                  </a:schemeClr>
                </a:solidFill>
                <a:latin typeface="Times New Roman" panose="02020603050405020304" pitchFamily="18" charset="0"/>
                <a:cs typeface="Times New Roman" panose="02020603050405020304" pitchFamily="18" charset="0"/>
                <a:sym typeface="+mn-ea"/>
              </a:rPr>
              <a:t>CHƯƠNG </a:t>
            </a:r>
            <a:r>
              <a:rPr lang="en-GB" sz="3600" b="1">
                <a:solidFill>
                  <a:schemeClr val="bg2">
                    <a:lumMod val="75000"/>
                  </a:schemeClr>
                </a:solidFill>
                <a:latin typeface="Times New Roman" panose="02020603050405020304" pitchFamily="18" charset="0"/>
                <a:cs typeface="Times New Roman" panose="02020603050405020304" pitchFamily="18" charset="0"/>
                <a:sym typeface="+mn-ea"/>
              </a:rPr>
              <a:t>3:</a:t>
            </a:r>
            <a:r>
              <a:rPr lang="en-US" altLang="en-GB" sz="3600" b="1">
                <a:solidFill>
                  <a:schemeClr val="bg2">
                    <a:lumMod val="75000"/>
                  </a:schemeClr>
                </a:solidFill>
                <a:latin typeface="Times New Roman" panose="02020603050405020304" pitchFamily="18" charset="0"/>
                <a:cs typeface="Times New Roman" panose="02020603050405020304" pitchFamily="18" charset="0"/>
                <a:sym typeface="+mn-ea"/>
              </a:rPr>
              <a:t> </a:t>
            </a:r>
            <a:r>
              <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MỘT SỐ BIỆN PHÁP NÂNG CAO HIỆU QUẢ GIÁO DỤC VỆ SINH GIỚI TÍNH CHO TRẺ 5 - 6 TUỔI</a:t>
            </a:r>
            <a:endPar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26" name="Freeform 25"/>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27"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24"/>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770" name="Google Shape;770;p24"/>
          <p:cNvSpPr/>
          <p:nvPr/>
        </p:nvSpPr>
        <p:spPr>
          <a:xfrm rot="10800000">
            <a:off x="-10963426" y="1615637"/>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771" name="Google Shape;771;p24"/>
          <p:cNvSpPr/>
          <p:nvPr/>
        </p:nvSpPr>
        <p:spPr>
          <a:xfrm>
            <a:off x="-12526491" y="210776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1.2.1.</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73" name="Google Shape;773;p24"/>
          <p:cNvSpPr/>
          <p:nvPr/>
        </p:nvSpPr>
        <p:spPr>
          <a:xfrm>
            <a:off x="-12065390" y="538525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74" name="Google Shape;774;p24"/>
          <p:cNvSpPr txBox="1"/>
          <p:nvPr/>
        </p:nvSpPr>
        <p:spPr>
          <a:xfrm>
            <a:off x="1962876" y="1011530"/>
            <a:ext cx="10767645" cy="1440180"/>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GB" sz="4800" b="1">
                <a:solidFill>
                  <a:schemeClr val="dk1"/>
                </a:solidFill>
                <a:latin typeface="Times New Roman" panose="02020603050405020304" pitchFamily="18" charset="0"/>
                <a:cs typeface="Times New Roman" panose="02020603050405020304" pitchFamily="18" charset="0"/>
              </a:rPr>
              <a:t>C</a:t>
            </a:r>
            <a:r>
              <a:rPr lang="en-US" sz="4800" b="1">
                <a:solidFill>
                  <a:schemeClr val="dk1"/>
                </a:solidFill>
                <a:latin typeface="Times New Roman" panose="02020603050405020304" pitchFamily="18" charset="0"/>
                <a:cs typeface="Times New Roman" panose="02020603050405020304" pitchFamily="18" charset="0"/>
              </a:rPr>
              <a:t>ơ sở và nguyên tắc đề xuất biện pháp </a:t>
            </a:r>
            <a:endParaRPr lang="en-US" sz="4800" b="1">
              <a:solidFill>
                <a:schemeClr val="dk1"/>
              </a:solidFill>
              <a:latin typeface="Times New Roman" panose="02020603050405020304" pitchFamily="18" charset="0"/>
              <a:cs typeface="Times New Roman" panose="02020603050405020304" pitchFamily="18" charset="0"/>
            </a:endParaRPr>
          </a:p>
        </p:txBody>
      </p:sp>
      <p:sp>
        <p:nvSpPr>
          <p:cNvPr id="775" name="Google Shape;775;p24"/>
          <p:cNvSpPr/>
          <p:nvPr/>
        </p:nvSpPr>
        <p:spPr>
          <a:xfrm>
            <a:off x="192505" y="1646235"/>
            <a:ext cx="1570059" cy="539882"/>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lt1"/>
                </a:solidFill>
                <a:latin typeface="Calibri" panose="020F0502020204030204"/>
                <a:ea typeface="Calibri" panose="020F0502020204030204"/>
                <a:cs typeface="Calibri" panose="020F0502020204030204"/>
                <a:sym typeface="Calibri" panose="020F0502020204030204"/>
              </a:rPr>
              <a:t>3.1</a:t>
            </a:r>
            <a:endParaRPr lang="en-GB" sz="4000" b="1">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77" name="Google Shape;777;p24"/>
          <p:cNvSpPr/>
          <p:nvPr/>
        </p:nvSpPr>
        <p:spPr>
          <a:xfrm>
            <a:off x="-12541729" y="837873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1.2.5.</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79" name="Google Shape;779;p24"/>
          <p:cNvSpPr/>
          <p:nvPr/>
        </p:nvSpPr>
        <p:spPr>
          <a:xfrm>
            <a:off x="-12490734" y="3760782"/>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grpSp>
        <p:nvGrpSpPr>
          <p:cNvPr id="781" name="Google Shape;781;p24"/>
          <p:cNvGrpSpPr/>
          <p:nvPr/>
        </p:nvGrpSpPr>
        <p:grpSpPr>
          <a:xfrm>
            <a:off x="9144000" y="3092450"/>
            <a:ext cx="8845550" cy="6291580"/>
            <a:chOff x="2190074" y="321170"/>
            <a:chExt cx="11154639" cy="5945767"/>
          </a:xfrm>
        </p:grpSpPr>
        <p:sp>
          <p:nvSpPr>
            <p:cNvPr id="782" name="Google Shape;782;p24"/>
            <p:cNvSpPr/>
            <p:nvPr/>
          </p:nvSpPr>
          <p:spPr>
            <a:xfrm>
              <a:off x="3501917" y="3294053"/>
              <a:ext cx="821141" cy="2347013"/>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49AC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24"/>
            <p:cNvSpPr txBox="1"/>
            <p:nvPr/>
          </p:nvSpPr>
          <p:spPr>
            <a:xfrm>
              <a:off x="3850325" y="4405397"/>
              <a:ext cx="124325" cy="12432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800"/>
                <a:buFont typeface="Calibri" panose="020F0502020204030204"/>
                <a:buNone/>
              </a:pPr>
              <a:endParaRPr sz="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4" name="Google Shape;784;p24"/>
            <p:cNvSpPr/>
            <p:nvPr/>
          </p:nvSpPr>
          <p:spPr>
            <a:xfrm>
              <a:off x="3501917" y="3294053"/>
              <a:ext cx="821141" cy="782337"/>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49AC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24"/>
            <p:cNvSpPr txBox="1"/>
            <p:nvPr/>
          </p:nvSpPr>
          <p:spPr>
            <a:xfrm>
              <a:off x="3884134" y="3656868"/>
              <a:ext cx="56708" cy="5670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panose="020F0502020204030204"/>
                <a:buNone/>
              </a:pPr>
              <a:endParaRPr sz="5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6" name="Google Shape;786;p24"/>
            <p:cNvSpPr/>
            <p:nvPr/>
          </p:nvSpPr>
          <p:spPr>
            <a:xfrm>
              <a:off x="3501917" y="2511716"/>
              <a:ext cx="821141" cy="782337"/>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49AC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24"/>
            <p:cNvSpPr txBox="1"/>
            <p:nvPr/>
          </p:nvSpPr>
          <p:spPr>
            <a:xfrm>
              <a:off x="3884134" y="2874531"/>
              <a:ext cx="56708" cy="5670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panose="020F0502020204030204"/>
                <a:buNone/>
              </a:pPr>
              <a:endParaRPr sz="5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8" name="Google Shape;788;p24"/>
            <p:cNvSpPr/>
            <p:nvPr/>
          </p:nvSpPr>
          <p:spPr>
            <a:xfrm>
              <a:off x="3501917" y="947040"/>
              <a:ext cx="821141" cy="2347013"/>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49AC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24"/>
            <p:cNvSpPr txBox="1"/>
            <p:nvPr/>
          </p:nvSpPr>
          <p:spPr>
            <a:xfrm>
              <a:off x="3850325" y="2058384"/>
              <a:ext cx="124325" cy="12432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800"/>
                <a:buFont typeface="Calibri" panose="020F0502020204030204"/>
                <a:buNone/>
              </a:pPr>
              <a:endParaRPr sz="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90" name="Google Shape;790;p24"/>
            <p:cNvSpPr/>
            <p:nvPr/>
          </p:nvSpPr>
          <p:spPr>
            <a:xfrm rot="-5400000">
              <a:off x="369072" y="2638152"/>
              <a:ext cx="4953806" cy="1311803"/>
            </a:xfrm>
            <a:prstGeom prst="rect">
              <a:avLst/>
            </a:prstGeom>
            <a:solidFill>
              <a:schemeClr val="accent3"/>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24"/>
            <p:cNvSpPr/>
            <p:nvPr/>
          </p:nvSpPr>
          <p:spPr>
            <a:xfrm>
              <a:off x="4323059" y="321170"/>
              <a:ext cx="8910209" cy="1251740"/>
            </a:xfrm>
            <a:prstGeom prst="rect">
              <a:avLst/>
            </a:prstGeom>
            <a:solidFill>
              <a:srgbClr val="49ACC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24"/>
            <p:cNvSpPr txBox="1"/>
            <p:nvPr/>
          </p:nvSpPr>
          <p:spPr>
            <a:xfrm>
              <a:off x="4323059" y="321170"/>
              <a:ext cx="8910209" cy="1251740"/>
            </a:xfrm>
            <a:prstGeom prst="rect">
              <a:avLst/>
            </a:prstGeom>
            <a:noFill/>
            <a:ln>
              <a:noFill/>
            </a:ln>
          </p:spPr>
          <p:txBody>
            <a:bodyPr spcFirstLastPara="1" wrap="square" lIns="26025" tIns="26025" rIns="26025" bIns="26025" anchor="ctr" anchorCtr="0">
              <a:noAutofit/>
            </a:bodyPr>
            <a:lstStyle/>
            <a:p>
              <a:pPr algn="ctr">
                <a:lnSpc>
                  <a:spcPct val="90000"/>
                </a:lnSpc>
                <a:buClr>
                  <a:schemeClr val="lt1"/>
                </a:buClr>
                <a:buSzPts val="4100"/>
              </a:pPr>
              <a:r>
                <a:rPr lang="en-US" sz="320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Nguyên tắc phù hợp với đặc điểm phát triển của trẻ mẫu giáo lớn. </a:t>
              </a:r>
              <a:endParaRPr lang="en-US" sz="320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94" name="Google Shape;794;p24"/>
            <p:cNvSpPr/>
            <p:nvPr/>
          </p:nvSpPr>
          <p:spPr>
            <a:xfrm>
              <a:off x="4323059" y="1885845"/>
              <a:ext cx="8910209" cy="1251740"/>
            </a:xfrm>
            <a:prstGeom prst="rect">
              <a:avLst/>
            </a:prstGeom>
            <a:solidFill>
              <a:srgbClr val="49ACC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24"/>
            <p:cNvSpPr txBox="1"/>
            <p:nvPr/>
          </p:nvSpPr>
          <p:spPr>
            <a:xfrm>
              <a:off x="4323059" y="1885845"/>
              <a:ext cx="8910209" cy="1251740"/>
            </a:xfrm>
            <a:prstGeom prst="rect">
              <a:avLst/>
            </a:prstGeom>
            <a:noFill/>
            <a:ln>
              <a:noFill/>
            </a:ln>
          </p:spPr>
          <p:txBody>
            <a:bodyPr spcFirstLastPara="1" wrap="square" lIns="26025" tIns="26025" rIns="26025" bIns="26025" anchor="ctr" anchorCtr="0">
              <a:noAutofit/>
            </a:bodyPr>
            <a:lstStyle/>
            <a:p>
              <a:pPr algn="ctr">
                <a:lnSpc>
                  <a:spcPct val="90000"/>
                </a:lnSpc>
                <a:buClr>
                  <a:schemeClr val="lt1"/>
                </a:buClr>
                <a:buSzPts val="4100"/>
              </a:pPr>
              <a:r>
                <a:rPr lang="en-US" sz="320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Nguyên tắc lấy trẻ làm trung tâm.</a:t>
              </a:r>
              <a:r>
                <a:rPr lang="en-US" sz="360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96" name="Google Shape;796;p24"/>
            <p:cNvSpPr/>
            <p:nvPr/>
          </p:nvSpPr>
          <p:spPr>
            <a:xfrm>
              <a:off x="4323059" y="3450521"/>
              <a:ext cx="8910209" cy="1251740"/>
            </a:xfrm>
            <a:prstGeom prst="rect">
              <a:avLst/>
            </a:prstGeom>
            <a:solidFill>
              <a:srgbClr val="49ACC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24"/>
            <p:cNvSpPr txBox="1"/>
            <p:nvPr/>
          </p:nvSpPr>
          <p:spPr>
            <a:xfrm>
              <a:off x="4323059" y="3450521"/>
              <a:ext cx="8910209" cy="1251740"/>
            </a:xfrm>
            <a:prstGeom prst="rect">
              <a:avLst/>
            </a:prstGeom>
            <a:noFill/>
            <a:ln>
              <a:noFill/>
            </a:ln>
          </p:spPr>
          <p:txBody>
            <a:bodyPr spcFirstLastPara="1" wrap="square" lIns="26025" tIns="26025" rIns="26025" bIns="26025" anchor="ctr" anchorCtr="0">
              <a:noAutofit/>
            </a:bodyPr>
            <a:lstStyle/>
            <a:p>
              <a:pPr algn="ctr">
                <a:lnSpc>
                  <a:spcPct val="90000"/>
                </a:lnSpc>
                <a:buClr>
                  <a:schemeClr val="lt1"/>
                </a:buClr>
                <a:buSzPts val="4100"/>
              </a:pPr>
              <a:r>
                <a:rPr lang="en-US" sz="320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Nguyên tắc phối hợp chặt chẽ giữa nhà trường – giáo viên – phụ huynh. </a:t>
              </a:r>
              <a:endParaRPr lang="en-US" sz="320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98" name="Google Shape;798;p24"/>
            <p:cNvSpPr/>
            <p:nvPr/>
          </p:nvSpPr>
          <p:spPr>
            <a:xfrm>
              <a:off x="4323059" y="5015197"/>
              <a:ext cx="8910209" cy="1251740"/>
            </a:xfrm>
            <a:prstGeom prst="rect">
              <a:avLst/>
            </a:prstGeom>
            <a:solidFill>
              <a:srgbClr val="49ACC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799;p24"/>
            <p:cNvSpPr txBox="1"/>
            <p:nvPr/>
          </p:nvSpPr>
          <p:spPr>
            <a:xfrm>
              <a:off x="4323194" y="5015133"/>
              <a:ext cx="9021519" cy="1251804"/>
            </a:xfrm>
            <a:prstGeom prst="rect">
              <a:avLst/>
            </a:prstGeom>
            <a:noFill/>
            <a:ln>
              <a:noFill/>
            </a:ln>
          </p:spPr>
          <p:txBody>
            <a:bodyPr spcFirstLastPara="1" wrap="square" lIns="26025" tIns="26025" rIns="26025" bIns="26025" anchor="ctr" anchorCtr="0">
              <a:noAutofit/>
            </a:bodyPr>
            <a:lstStyle/>
            <a:p>
              <a:pPr algn="ctr">
                <a:lnSpc>
                  <a:spcPct val="90000"/>
                </a:lnSpc>
                <a:buClr>
                  <a:schemeClr val="lt1"/>
                </a:buClr>
                <a:buSzPts val="4100"/>
              </a:pPr>
              <a:r>
                <a:rPr lang="en-US" sz="320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Nguyên tắc đảm bảo tính khả thi.</a:t>
              </a:r>
              <a:endParaRPr lang="en-US" sz="320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cxnSp>
        <p:nvCxnSpPr>
          <p:cNvPr id="5" name="Straight Connector 4"/>
          <p:cNvCxnSpPr/>
          <p:nvPr/>
        </p:nvCxnSpPr>
        <p:spPr>
          <a:xfrm>
            <a:off x="8938895" y="2633345"/>
            <a:ext cx="91440" cy="7406640"/>
          </a:xfrm>
          <a:prstGeom prst="line">
            <a:avLst/>
          </a:prstGeom>
          <a:ln w="31750" cap="sq" cmpd="dbl">
            <a:solidFill>
              <a:schemeClr val="accent1"/>
            </a:solidFill>
            <a:round/>
          </a:ln>
        </p:spPr>
        <p:style>
          <a:lnRef idx="0">
            <a:srgbClr val="FFFFFF"/>
          </a:lnRef>
          <a:fillRef idx="0">
            <a:srgbClr val="FFFFFF"/>
          </a:fillRef>
          <a:effectRef idx="0">
            <a:srgbClr val="FFFFFF"/>
          </a:effectRef>
          <a:fontRef idx="minor">
            <a:schemeClr val="tx1"/>
          </a:fontRef>
        </p:style>
      </p:cxnSp>
      <p:grpSp>
        <p:nvGrpSpPr>
          <p:cNvPr id="8" name="Google Shape;781;p24"/>
          <p:cNvGrpSpPr/>
          <p:nvPr/>
        </p:nvGrpSpPr>
        <p:grpSpPr>
          <a:xfrm rot="10800000">
            <a:off x="543037" y="3161346"/>
            <a:ext cx="8199121" cy="5772786"/>
            <a:chOff x="2450549" y="817151"/>
            <a:chExt cx="9734483" cy="5455488"/>
          </a:xfrm>
        </p:grpSpPr>
        <p:sp>
          <p:nvSpPr>
            <p:cNvPr id="10" name="Google Shape;783;p24"/>
            <p:cNvSpPr txBox="1"/>
            <p:nvPr/>
          </p:nvSpPr>
          <p:spPr>
            <a:xfrm>
              <a:off x="3850325" y="4405397"/>
              <a:ext cx="124325" cy="124325"/>
            </a:xfrm>
            <a:prstGeom prst="rect">
              <a:avLst/>
            </a:prstGeom>
            <a:noFill/>
            <a:ln>
              <a:noFill/>
            </a:ln>
          </p:spPr>
          <p:txBody>
            <a:bodyPr spcFirstLastPara="1" wrap="square" lIns="12700" tIns="0" rIns="12700" bIns="0" anchor="ctr" anchorCtr="0">
              <a:noAutofit/>
            </a:bodyPr>
            <a:p>
              <a:pPr marL="0" marR="0" lvl="0" indent="0" algn="ctr" rtl="0">
                <a:lnSpc>
                  <a:spcPct val="90000"/>
                </a:lnSpc>
                <a:spcBef>
                  <a:spcPts val="0"/>
                </a:spcBef>
                <a:spcAft>
                  <a:spcPts val="0"/>
                </a:spcAft>
                <a:buClr>
                  <a:schemeClr val="dk1"/>
                </a:buClr>
                <a:buSzPts val="800"/>
                <a:buFont typeface="Calibri" panose="020F0502020204030204"/>
                <a:buNone/>
              </a:pPr>
              <a:endParaRPr sz="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 name="Google Shape;787;p24"/>
            <p:cNvSpPr txBox="1"/>
            <p:nvPr/>
          </p:nvSpPr>
          <p:spPr>
            <a:xfrm>
              <a:off x="3884134" y="2874531"/>
              <a:ext cx="56708" cy="56708"/>
            </a:xfrm>
            <a:prstGeom prst="rect">
              <a:avLst/>
            </a:prstGeom>
            <a:noFill/>
            <a:ln>
              <a:noFill/>
            </a:ln>
          </p:spPr>
          <p:txBody>
            <a:bodyPr spcFirstLastPara="1" wrap="square" lIns="12700" tIns="0" rIns="12700" bIns="0" anchor="ctr" anchorCtr="0">
              <a:noAutofit/>
            </a:bodyPr>
            <a:p>
              <a:pPr marL="0" marR="0" lvl="0" indent="0" algn="ctr" rtl="0">
                <a:lnSpc>
                  <a:spcPct val="90000"/>
                </a:lnSpc>
                <a:spcBef>
                  <a:spcPts val="0"/>
                </a:spcBef>
                <a:spcAft>
                  <a:spcPts val="0"/>
                </a:spcAft>
                <a:buClr>
                  <a:schemeClr val="dk1"/>
                </a:buClr>
                <a:buSzPts val="500"/>
                <a:buFont typeface="Calibri" panose="020F0502020204030204"/>
                <a:buNone/>
              </a:pPr>
              <a:endParaRPr sz="5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 name="Google Shape;789;p24"/>
            <p:cNvSpPr txBox="1"/>
            <p:nvPr/>
          </p:nvSpPr>
          <p:spPr>
            <a:xfrm>
              <a:off x="3850325" y="2058384"/>
              <a:ext cx="124325" cy="124325"/>
            </a:xfrm>
            <a:prstGeom prst="rect">
              <a:avLst/>
            </a:prstGeom>
            <a:noFill/>
            <a:ln>
              <a:noFill/>
            </a:ln>
          </p:spPr>
          <p:txBody>
            <a:bodyPr spcFirstLastPara="1" wrap="square" lIns="12700" tIns="0" rIns="12700" bIns="0" anchor="ctr" anchorCtr="0">
              <a:noAutofit/>
            </a:bodyPr>
            <a:p>
              <a:pPr marL="0" marR="0" lvl="0" indent="0" algn="ctr" rtl="0">
                <a:lnSpc>
                  <a:spcPct val="90000"/>
                </a:lnSpc>
                <a:spcBef>
                  <a:spcPts val="0"/>
                </a:spcBef>
                <a:spcAft>
                  <a:spcPts val="0"/>
                </a:spcAft>
                <a:buClr>
                  <a:schemeClr val="dk1"/>
                </a:buClr>
                <a:buSzPts val="800"/>
                <a:buFont typeface="Calibri" panose="020F0502020204030204"/>
                <a:buNone/>
              </a:pPr>
              <a:endParaRPr sz="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 name="Google Shape;790;p24"/>
            <p:cNvSpPr/>
            <p:nvPr/>
          </p:nvSpPr>
          <p:spPr>
            <a:xfrm rot="-5400000">
              <a:off x="673274" y="2594426"/>
              <a:ext cx="4953806" cy="1399256"/>
            </a:xfrm>
            <a:prstGeom prst="rect">
              <a:avLst/>
            </a:prstGeom>
            <a:solidFill>
              <a:schemeClr val="accent3"/>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p>
              <a:pPr marL="0" lvl="0" indent="0" algn="l" rtl="0">
                <a:spcBef>
                  <a:spcPts val="0"/>
                </a:spcBef>
                <a:spcAft>
                  <a:spcPts val="0"/>
                </a:spcAft>
                <a:buNone/>
              </a:pPr>
            </a:p>
          </p:txBody>
        </p:sp>
        <p:sp>
          <p:nvSpPr>
            <p:cNvPr id="19" name="Google Shape;792;p24"/>
            <p:cNvSpPr/>
            <p:nvPr/>
          </p:nvSpPr>
          <p:spPr>
            <a:xfrm rot="10800000">
              <a:off x="4320245" y="1904528"/>
              <a:ext cx="7864032" cy="1238601"/>
            </a:xfrm>
            <a:prstGeom prst="rect">
              <a:avLst/>
            </a:prstGeom>
            <a:solidFill>
              <a:srgbClr val="49ACC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p>
              <a:pPr marL="0" lvl="0" indent="0" algn="ctr" rtl="0">
                <a:spcBef>
                  <a:spcPts val="0"/>
                </a:spcBef>
                <a:spcAft>
                  <a:spcPts val="0"/>
                </a:spcAft>
                <a:buNone/>
              </a:pPr>
              <a:r>
                <a:rPr lang="en-US" altLang="en-US" sz="3200">
                  <a:solidFill>
                    <a:schemeClr val="bg1"/>
                  </a:solidFill>
                  <a:latin typeface="Times New Roman" panose="02020603050405020304" pitchFamily="18" charset="0"/>
                  <a:cs typeface="Times New Roman" panose="02020603050405020304" pitchFamily="18" charset="0"/>
                </a:rPr>
                <a:t>Thực tế tại Tr</a:t>
              </a:r>
              <a:r>
                <a:rPr lang="" altLang="en-US" sz="3200">
                  <a:solidFill>
                    <a:schemeClr val="bg1"/>
                  </a:solidFill>
                  <a:latin typeface="Times New Roman" panose="02020603050405020304" pitchFamily="18" charset="0"/>
                  <a:cs typeface="Times New Roman" panose="02020603050405020304" pitchFamily="18" charset="0"/>
                </a:rPr>
                <a:t>ư</a:t>
              </a:r>
              <a:r>
                <a:rPr lang="en-US" altLang="en-US" sz="3200">
                  <a:solidFill>
                    <a:schemeClr val="bg1"/>
                  </a:solidFill>
                  <a:latin typeface="Times New Roman" panose="02020603050405020304" pitchFamily="18" charset="0"/>
                  <a:cs typeface="Times New Roman" panose="02020603050405020304" pitchFamily="18" charset="0"/>
                </a:rPr>
                <a:t>ờng MN H</a:t>
              </a:r>
              <a:r>
                <a:rPr lang="" altLang="en-US" sz="3200">
                  <a:solidFill>
                    <a:schemeClr val="bg1"/>
                  </a:solidFill>
                  <a:latin typeface="Times New Roman" panose="02020603050405020304" pitchFamily="18" charset="0"/>
                  <a:cs typeface="Times New Roman" panose="02020603050405020304" pitchFamily="18" charset="0"/>
                </a:rPr>
                <a:t>ư</a:t>
              </a:r>
              <a:r>
                <a:rPr lang="en-US" altLang="en-US" sz="3200">
                  <a:solidFill>
                    <a:schemeClr val="bg1"/>
                  </a:solidFill>
                  <a:latin typeface="Times New Roman" panose="02020603050405020304" pitchFamily="18" charset="0"/>
                  <a:cs typeface="Times New Roman" panose="02020603050405020304" pitchFamily="18" charset="0"/>
                </a:rPr>
                <a:t>ng Bình: </a:t>
              </a:r>
              <a:endParaRPr lang="en-US" altLang="en-US" sz="3200">
                <a:solidFill>
                  <a:schemeClr val="bg1"/>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altLang="en-US" sz="3200">
                  <a:solidFill>
                    <a:schemeClr val="bg1"/>
                  </a:solidFill>
                  <a:latin typeface="Times New Roman" panose="02020603050405020304" pitchFamily="18" charset="0"/>
                  <a:cs typeface="Times New Roman" panose="02020603050405020304" pitchFamily="18" charset="0"/>
                </a:rPr>
                <a:t>GV - PH nhận thức tốt nh</a:t>
              </a:r>
              <a:r>
                <a:rPr lang="" altLang="en-US" sz="3200">
                  <a:solidFill>
                    <a:schemeClr val="bg1"/>
                  </a:solidFill>
                  <a:latin typeface="Times New Roman" panose="02020603050405020304" pitchFamily="18" charset="0"/>
                  <a:cs typeface="Times New Roman" panose="02020603050405020304" pitchFamily="18" charset="0"/>
                </a:rPr>
                <a:t>ư</a:t>
              </a:r>
              <a:r>
                <a:rPr lang="en-US" altLang="en-US" sz="3200">
                  <a:solidFill>
                    <a:schemeClr val="bg1"/>
                  </a:solidFill>
                  <a:latin typeface="Times New Roman" panose="02020603050405020304" pitchFamily="18" charset="0"/>
                  <a:cs typeface="Times New Roman" panose="02020603050405020304" pitchFamily="18" charset="0"/>
                </a:rPr>
                <a:t>ng còn gặp khó kh</a:t>
              </a:r>
              <a:r>
                <a:rPr lang="" altLang="en-US" sz="3200">
                  <a:solidFill>
                    <a:schemeClr val="bg1"/>
                  </a:solidFill>
                  <a:latin typeface="Times New Roman" panose="02020603050405020304" pitchFamily="18" charset="0"/>
                  <a:cs typeface="Times New Roman" panose="02020603050405020304" pitchFamily="18" charset="0"/>
                </a:rPr>
                <a:t>ă</a:t>
              </a:r>
              <a:r>
                <a:rPr lang="en-US" altLang="en-US" sz="3200">
                  <a:solidFill>
                    <a:schemeClr val="bg1"/>
                  </a:solidFill>
                  <a:latin typeface="Times New Roman" panose="02020603050405020304" pitchFamily="18" charset="0"/>
                  <a:cs typeface="Times New Roman" panose="02020603050405020304" pitchFamily="18" charset="0"/>
                </a:rPr>
                <a:t>n khi triển khai.</a:t>
              </a:r>
              <a:endParaRPr lang="en-US" altLang="en-US" sz="3200">
                <a:solidFill>
                  <a:schemeClr val="bg1"/>
                </a:solidFill>
                <a:latin typeface="Times New Roman" panose="02020603050405020304" pitchFamily="18" charset="0"/>
                <a:cs typeface="Times New Roman" panose="02020603050405020304" pitchFamily="18" charset="0"/>
              </a:endParaRPr>
            </a:p>
          </p:txBody>
        </p:sp>
        <p:sp>
          <p:nvSpPr>
            <p:cNvPr id="21" name="Google Shape;794;p24"/>
            <p:cNvSpPr/>
            <p:nvPr/>
          </p:nvSpPr>
          <p:spPr>
            <a:xfrm rot="10800000">
              <a:off x="4322507" y="3542794"/>
              <a:ext cx="7862525" cy="1164789"/>
            </a:xfrm>
            <a:prstGeom prst="rect">
              <a:avLst/>
            </a:prstGeom>
            <a:solidFill>
              <a:srgbClr val="49ACC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p>
              <a:pPr marL="0" lvl="0" indent="0" algn="ctr" rtl="0">
                <a:spcBef>
                  <a:spcPts val="0"/>
                </a:spcBef>
                <a:spcAft>
                  <a:spcPts val="0"/>
                </a:spcAft>
                <a:buNone/>
              </a:pPr>
              <a:endParaRPr lang="en-US" altLang="en-US" sz="320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lang="en-US" altLang="en-US" sz="320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altLang="en-US" sz="3200">
                  <a:solidFill>
                    <a:schemeClr val="bg1"/>
                  </a:solidFill>
                  <a:latin typeface="Times New Roman" panose="02020603050405020304" pitchFamily="18" charset="0"/>
                  <a:cs typeface="Times New Roman" panose="02020603050405020304" pitchFamily="18" charset="0"/>
                </a:rPr>
                <a:t>GD vệ sinh giới tính giúp trẻ tự ch</a:t>
              </a:r>
              <a:r>
                <a:rPr lang="" altLang="en-US" sz="3200">
                  <a:solidFill>
                    <a:schemeClr val="bg1"/>
                  </a:solidFill>
                  <a:latin typeface="Times New Roman" panose="02020603050405020304" pitchFamily="18" charset="0"/>
                  <a:cs typeface="Times New Roman" panose="02020603050405020304" pitchFamily="18" charset="0"/>
                </a:rPr>
                <a:t>ă</a:t>
              </a:r>
              <a:r>
                <a:rPr lang="en-US" altLang="en-US" sz="3200">
                  <a:solidFill>
                    <a:schemeClr val="bg1"/>
                  </a:solidFill>
                  <a:latin typeface="Times New Roman" panose="02020603050405020304" pitchFamily="18" charset="0"/>
                  <a:cs typeface="Times New Roman" panose="02020603050405020304" pitchFamily="18" charset="0"/>
                </a:rPr>
                <a:t>m sóc và tự bảo vệ.</a:t>
              </a:r>
              <a:endParaRPr lang="en-US" altLang="en-US" sz="3200">
                <a:solidFill>
                  <a:schemeClr val="bg1"/>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lang="en-US" altLang="en-US" sz="320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sz="3200">
                <a:latin typeface="Times New Roman" panose="02020603050405020304" pitchFamily="18" charset="0"/>
                <a:cs typeface="Times New Roman" panose="02020603050405020304" pitchFamily="18" charset="0"/>
              </a:endParaRPr>
            </a:p>
          </p:txBody>
        </p:sp>
        <p:sp>
          <p:nvSpPr>
            <p:cNvPr id="23" name="Google Shape;796;p24"/>
            <p:cNvSpPr/>
            <p:nvPr/>
          </p:nvSpPr>
          <p:spPr>
            <a:xfrm rot="10800000">
              <a:off x="4323261" y="5020835"/>
              <a:ext cx="7861771" cy="1251804"/>
            </a:xfrm>
            <a:prstGeom prst="rect">
              <a:avLst/>
            </a:prstGeom>
            <a:solidFill>
              <a:srgbClr val="49ACC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p>
              <a:pPr marL="0" lvl="0" indent="0" algn="l" rtl="0">
                <a:spcBef>
                  <a:spcPts val="0"/>
                </a:spcBef>
                <a:spcAft>
                  <a:spcPts val="0"/>
                </a:spcAft>
                <a:buNone/>
              </a:pPr>
              <a:r>
                <a:rPr lang="en-US" altLang="en-US" sz="3200">
                  <a:solidFill>
                    <a:schemeClr val="bg1"/>
                  </a:solidFill>
                  <a:latin typeface="Times New Roman" panose="02020603050405020304" pitchFamily="18" charset="0"/>
                  <a:cs typeface="Times New Roman" panose="02020603050405020304" pitchFamily="18" charset="0"/>
                </a:rPr>
                <a:t>Trẻ 5–6 tuổi phát triển nhận thức, tò mò về giới tính → cần giáo dục sớm</a:t>
              </a:r>
              <a:r>
                <a:rPr lang="en-US" altLang="en-US"/>
                <a:t>.</a:t>
              </a:r>
            </a:p>
          </p:txBody>
        </p:sp>
      </p:grpSp>
      <p:sp>
        <p:nvSpPr>
          <p:cNvPr id="28" name="Text Box 27"/>
          <p:cNvSpPr txBox="1"/>
          <p:nvPr/>
        </p:nvSpPr>
        <p:spPr>
          <a:xfrm>
            <a:off x="7534910" y="3656330"/>
            <a:ext cx="1247140" cy="5262245"/>
          </a:xfrm>
          <a:prstGeom prst="rect">
            <a:avLst/>
          </a:prstGeom>
          <a:noFill/>
        </p:spPr>
        <p:txBody>
          <a:bodyPr wrap="square" rtlCol="0">
            <a:spAutoFit/>
          </a:bodyPr>
          <a:p>
            <a:pPr algn="ctr">
              <a:lnSpc>
                <a:spcPct val="150000"/>
              </a:lnSpc>
            </a:pPr>
            <a:r>
              <a:rPr lang="en-US" altLang="en-US" sz="3200" b="1">
                <a:solidFill>
                  <a:schemeClr val="bg1"/>
                </a:solidFill>
                <a:latin typeface="Times New Roman" panose="02020603050405020304" pitchFamily="18" charset="0"/>
                <a:cs typeface="Times New Roman" panose="02020603050405020304" pitchFamily="18" charset="0"/>
              </a:rPr>
              <a:t>3.1.1</a:t>
            </a:r>
            <a:endParaRPr lang="en-US" altLang="en-US" sz="3200" b="1">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altLang="en-US" sz="3200" b="1">
                <a:solidFill>
                  <a:schemeClr val="bg1"/>
                </a:solidFill>
                <a:latin typeface="Times New Roman" panose="02020603050405020304" pitchFamily="18" charset="0"/>
                <a:cs typeface="Times New Roman" panose="02020603050405020304" pitchFamily="18" charset="0"/>
              </a:rPr>
              <a:t>Cơ sở khoa học và thực tiễn</a:t>
            </a:r>
            <a:endParaRPr lang="en-US" altLang="en-US" sz="3200" b="1">
              <a:solidFill>
                <a:schemeClr val="bg1"/>
              </a:solidFill>
              <a:latin typeface="Times New Roman" panose="02020603050405020304" pitchFamily="18" charset="0"/>
              <a:cs typeface="Times New Roman" panose="02020603050405020304" pitchFamily="18" charset="0"/>
            </a:endParaRPr>
          </a:p>
        </p:txBody>
      </p:sp>
      <p:sp>
        <p:nvSpPr>
          <p:cNvPr id="29" name="Text Box 28"/>
          <p:cNvSpPr txBox="1"/>
          <p:nvPr/>
        </p:nvSpPr>
        <p:spPr>
          <a:xfrm>
            <a:off x="9030335" y="3622040"/>
            <a:ext cx="1156335" cy="4091940"/>
          </a:xfrm>
          <a:prstGeom prst="rect">
            <a:avLst/>
          </a:prstGeom>
          <a:noFill/>
        </p:spPr>
        <p:txBody>
          <a:bodyPr wrap="square" rtlCol="0">
            <a:noAutofit/>
          </a:bodyPr>
          <a:p>
            <a:pPr algn="ctr">
              <a:lnSpc>
                <a:spcPct val="150000"/>
              </a:lnSpc>
            </a:pPr>
            <a:r>
              <a:rPr lang="en-US" altLang="en-US" sz="3200" b="1">
                <a:solidFill>
                  <a:schemeClr val="bg1"/>
                </a:solidFill>
                <a:latin typeface="Times New Roman" panose="02020603050405020304" pitchFamily="18" charset="0"/>
                <a:cs typeface="Times New Roman" panose="02020603050405020304" pitchFamily="18" charset="0"/>
              </a:rPr>
              <a:t>3.1.2</a:t>
            </a:r>
            <a:endParaRPr lang="en-US" altLang="en-US" sz="3200" b="1">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altLang="en-US" sz="3200" b="1">
                <a:solidFill>
                  <a:schemeClr val="bg1"/>
                </a:solidFill>
                <a:latin typeface="Times New Roman" panose="02020603050405020304" pitchFamily="18" charset="0"/>
                <a:cs typeface="Times New Roman" panose="02020603050405020304" pitchFamily="18" charset="0"/>
              </a:rPr>
              <a:t>NT</a:t>
            </a:r>
            <a:endParaRPr lang="en-US" altLang="en-US" sz="3200" b="1">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 altLang="en-US" sz="3200" b="1">
                <a:solidFill>
                  <a:schemeClr val="bg1"/>
                </a:solidFill>
                <a:latin typeface="Times New Roman" panose="02020603050405020304" pitchFamily="18" charset="0"/>
                <a:cs typeface="Times New Roman" panose="02020603050405020304" pitchFamily="18" charset="0"/>
              </a:rPr>
              <a:t>đ</a:t>
            </a:r>
            <a:r>
              <a:rPr lang="en-US" altLang="en-US" sz="3200" b="1">
                <a:solidFill>
                  <a:schemeClr val="bg1"/>
                </a:solidFill>
                <a:latin typeface="Times New Roman" panose="02020603050405020304" pitchFamily="18" charset="0"/>
                <a:cs typeface="Times New Roman" panose="02020603050405020304" pitchFamily="18" charset="0"/>
              </a:rPr>
              <a:t>ề </a:t>
            </a:r>
            <a:endParaRPr lang="en-US" altLang="en-US" sz="3200" b="1">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altLang="en-US" sz="3200" b="1">
                <a:solidFill>
                  <a:schemeClr val="bg1"/>
                </a:solidFill>
                <a:latin typeface="Times New Roman" panose="02020603050405020304" pitchFamily="18" charset="0"/>
                <a:cs typeface="Times New Roman" panose="02020603050405020304" pitchFamily="18" charset="0"/>
              </a:rPr>
              <a:t>xuất  biện pháp</a:t>
            </a:r>
            <a:endParaRPr lang="en-US" altLang="en-US" sz="3200" b="1">
              <a:solidFill>
                <a:schemeClr val="bg1"/>
              </a:solidFill>
              <a:latin typeface="Times New Roman" panose="02020603050405020304" pitchFamily="18" charset="0"/>
              <a:cs typeface="Times New Roman" panose="02020603050405020304" pitchFamily="18" charset="0"/>
            </a:endParaRPr>
          </a:p>
        </p:txBody>
      </p:sp>
      <p:sp>
        <p:nvSpPr>
          <p:cNvPr id="31" name="Google Shape;792;p24"/>
          <p:cNvSpPr/>
          <p:nvPr/>
        </p:nvSpPr>
        <p:spPr>
          <a:xfrm>
            <a:off x="543560" y="8142605"/>
            <a:ext cx="6623685" cy="1310640"/>
          </a:xfrm>
          <a:prstGeom prst="rect">
            <a:avLst/>
          </a:prstGeom>
          <a:solidFill>
            <a:srgbClr val="49ACC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p>
            <a:pPr marL="0" lvl="0" indent="0" algn="ctr" rtl="0">
              <a:spcBef>
                <a:spcPts val="0"/>
              </a:spcBef>
              <a:spcAft>
                <a:spcPts val="0"/>
              </a:spcAft>
              <a:buNone/>
            </a:pPr>
            <a:r>
              <a:rPr lang="en-US" altLang="en-US" sz="3200">
                <a:solidFill>
                  <a:schemeClr val="bg1"/>
                </a:solidFill>
                <a:latin typeface="Times New Roman" panose="02020603050405020304" pitchFamily="18" charset="0"/>
                <a:cs typeface="Times New Roman" panose="02020603050405020304" pitchFamily="18" charset="0"/>
              </a:rPr>
              <a:t>Cần biện pháp thiết thực, phù hợp </a:t>
            </a:r>
            <a:r>
              <a:rPr lang="" altLang="en-US" sz="3200">
                <a:solidFill>
                  <a:schemeClr val="bg1"/>
                </a:solidFill>
                <a:latin typeface="Times New Roman" panose="02020603050405020304" pitchFamily="18" charset="0"/>
                <a:cs typeface="Times New Roman" panose="02020603050405020304" pitchFamily="18" charset="0"/>
              </a:rPr>
              <a:t>đ</a:t>
            </a:r>
            <a:r>
              <a:rPr lang="en-US" altLang="en-US" sz="3200">
                <a:solidFill>
                  <a:schemeClr val="bg1"/>
                </a:solidFill>
                <a:latin typeface="Times New Roman" panose="02020603050405020304" pitchFamily="18" charset="0"/>
                <a:cs typeface="Times New Roman" panose="02020603050405020304" pitchFamily="18" charset="0"/>
              </a:rPr>
              <a:t>iều kiện thực tế.</a:t>
            </a:r>
            <a:endParaRPr lang="en-US" altLang="en-US" sz="3200">
              <a:solidFill>
                <a:schemeClr val="bg1"/>
              </a:solidFill>
              <a:latin typeface="Times New Roman" panose="02020603050405020304" pitchFamily="18" charset="0"/>
              <a:cs typeface="Times New Roman" panose="02020603050405020304" pitchFamily="18" charset="0"/>
            </a:endParaRPr>
          </a:p>
        </p:txBody>
      </p:sp>
      <p:sp>
        <p:nvSpPr>
          <p:cNvPr id="32" name="Text Box 31"/>
          <p:cNvSpPr txBox="1"/>
          <p:nvPr/>
        </p:nvSpPr>
        <p:spPr>
          <a:xfrm>
            <a:off x="2642870" y="219710"/>
            <a:ext cx="13264515" cy="1198880"/>
          </a:xfrm>
          <a:prstGeom prst="rect">
            <a:avLst/>
          </a:prstGeom>
          <a:noFill/>
        </p:spPr>
        <p:txBody>
          <a:bodyPr wrap="square" rtlCol="0" anchor="t">
            <a:spAutoFit/>
          </a:bodyPr>
          <a:p>
            <a:pPr algn="ctr"/>
            <a:r>
              <a:rPr lang="vi-VN" sz="3600" b="1">
                <a:solidFill>
                  <a:schemeClr val="bg2">
                    <a:lumMod val="75000"/>
                  </a:schemeClr>
                </a:solidFill>
                <a:latin typeface="Times New Roman" panose="02020603050405020304" pitchFamily="18" charset="0"/>
                <a:cs typeface="Times New Roman" panose="02020603050405020304" pitchFamily="18" charset="0"/>
                <a:sym typeface="+mn-ea"/>
              </a:rPr>
              <a:t>CHƯƠNG </a:t>
            </a:r>
            <a:r>
              <a:rPr lang="en-GB" sz="3600" b="1">
                <a:solidFill>
                  <a:schemeClr val="bg2">
                    <a:lumMod val="75000"/>
                  </a:schemeClr>
                </a:solidFill>
                <a:latin typeface="Times New Roman" panose="02020603050405020304" pitchFamily="18" charset="0"/>
                <a:cs typeface="Times New Roman" panose="02020603050405020304" pitchFamily="18" charset="0"/>
                <a:sym typeface="+mn-ea"/>
              </a:rPr>
              <a:t>3:</a:t>
            </a:r>
            <a:r>
              <a:rPr lang="en-US" altLang="en-GB" sz="3600" b="1">
                <a:solidFill>
                  <a:schemeClr val="bg2">
                    <a:lumMod val="75000"/>
                  </a:schemeClr>
                </a:solidFill>
                <a:latin typeface="Times New Roman" panose="02020603050405020304" pitchFamily="18" charset="0"/>
                <a:cs typeface="Times New Roman" panose="02020603050405020304" pitchFamily="18" charset="0"/>
                <a:sym typeface="+mn-ea"/>
              </a:rPr>
              <a:t> </a:t>
            </a:r>
            <a:r>
              <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MỘT SỐ BIỆN PHÁP NÂNG CAO HIỆU QUẢ GIÁO DỤC VỆ SINH GIỚI TÍNH CHO TRẺ 5 - 6 TUỔI</a:t>
            </a:r>
            <a:endPar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33" name="Freeform 32"/>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
        <p:nvSpPr>
          <p:cNvPr id="34"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26"/>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847" name="Google Shape;847;p26"/>
          <p:cNvSpPr/>
          <p:nvPr/>
        </p:nvSpPr>
        <p:spPr>
          <a:xfrm rot="10800000">
            <a:off x="-10963426" y="1615637"/>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848" name="Google Shape;848;p26"/>
          <p:cNvSpPr/>
          <p:nvPr/>
        </p:nvSpPr>
        <p:spPr>
          <a:xfrm>
            <a:off x="-12526491" y="210776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1.2.1.</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0" name="Google Shape;850;p26"/>
          <p:cNvSpPr/>
          <p:nvPr/>
        </p:nvSpPr>
        <p:spPr>
          <a:xfrm>
            <a:off x="-12065390" y="538525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2" name="Google Shape;852;p26"/>
          <p:cNvSpPr/>
          <p:nvPr/>
        </p:nvSpPr>
        <p:spPr>
          <a:xfrm>
            <a:off x="-12592725" y="6846646"/>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1.2.4.</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3" name="Google Shape;853;p26"/>
          <p:cNvSpPr txBox="1"/>
          <p:nvPr/>
        </p:nvSpPr>
        <p:spPr>
          <a:xfrm>
            <a:off x="1838325" y="1223645"/>
            <a:ext cx="9986010" cy="1320165"/>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US" sz="4400" b="1">
                <a:solidFill>
                  <a:schemeClr val="dk1"/>
                </a:solidFill>
                <a:latin typeface="Times New Roman" panose="02020603050405020304" pitchFamily="18" charset="0"/>
                <a:cs typeface="Times New Roman" panose="02020603050405020304" pitchFamily="18" charset="0"/>
                <a:sym typeface="Arial" panose="020B0604020202020204"/>
              </a:rPr>
              <a:t> </a:t>
            </a:r>
            <a:r>
              <a:rPr lang="en-US" sz="4400" b="1">
                <a:solidFill>
                  <a:schemeClr val="dk1"/>
                </a:solidFill>
                <a:latin typeface="Times New Roman" panose="02020603050405020304" pitchFamily="18" charset="0"/>
                <a:cs typeface="Times New Roman" panose="02020603050405020304" pitchFamily="18" charset="0"/>
              </a:rPr>
              <a:t>Hệ thống các biện pháp đề xuất </a:t>
            </a:r>
            <a:endParaRPr lang="en-US" sz="4400" b="1">
              <a:solidFill>
                <a:schemeClr val="dk1"/>
              </a:solidFill>
              <a:latin typeface="Times New Roman" panose="02020603050405020304" pitchFamily="18" charset="0"/>
              <a:cs typeface="Times New Roman" panose="02020603050405020304" pitchFamily="18" charset="0"/>
            </a:endParaRPr>
          </a:p>
        </p:txBody>
      </p:sp>
      <p:sp>
        <p:nvSpPr>
          <p:cNvPr id="854" name="Google Shape;854;p26"/>
          <p:cNvSpPr/>
          <p:nvPr/>
        </p:nvSpPr>
        <p:spPr>
          <a:xfrm>
            <a:off x="295179" y="1767208"/>
            <a:ext cx="1543242" cy="632635"/>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lt1"/>
                </a:solidFill>
                <a:latin typeface="Times New Roman" panose="02020603050405020304" pitchFamily="18" charset="0"/>
                <a:cs typeface="Times New Roman" panose="02020603050405020304" pitchFamily="18" charset="0"/>
                <a:sym typeface="Calibri" panose="020F0502020204030204"/>
              </a:rPr>
              <a:t>3.2</a:t>
            </a:r>
            <a:endParaRPr lang="en-GB" sz="4000" b="1">
              <a:solidFill>
                <a:schemeClr val="lt1"/>
              </a:solidFill>
              <a:latin typeface="Times New Roman" panose="02020603050405020304" pitchFamily="18" charset="0"/>
              <a:cs typeface="Times New Roman" panose="02020603050405020304" pitchFamily="18" charset="0"/>
              <a:sym typeface="Calibri" panose="020F0502020204030204"/>
            </a:endParaRPr>
          </a:p>
        </p:txBody>
      </p:sp>
      <p:sp>
        <p:nvSpPr>
          <p:cNvPr id="856" name="Google Shape;856;p26"/>
          <p:cNvSpPr/>
          <p:nvPr/>
        </p:nvSpPr>
        <p:spPr>
          <a:xfrm>
            <a:off x="-12490734" y="3760782"/>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1" name="Google Shape;861;p26"/>
          <p:cNvSpPr/>
          <p:nvPr/>
        </p:nvSpPr>
        <p:spPr>
          <a:xfrm>
            <a:off x="14682311" y="6178569"/>
            <a:ext cx="653969" cy="1120507"/>
          </a:xfrm>
          <a:custGeom>
            <a:avLst/>
            <a:gdLst/>
            <a:ahLst/>
            <a:cxnLst/>
            <a:rect l="l" t="t" r="r" b="b"/>
            <a:pathLst>
              <a:path w="653969" h="1120507" extrusionOk="0">
                <a:moveTo>
                  <a:pt x="0" y="0"/>
                </a:moveTo>
                <a:lnTo>
                  <a:pt x="653969" y="0"/>
                </a:lnTo>
                <a:lnTo>
                  <a:pt x="653969" y="1120507"/>
                </a:lnTo>
                <a:lnTo>
                  <a:pt x="0" y="1120507"/>
                </a:lnTo>
                <a:lnTo>
                  <a:pt x="0" y="0"/>
                </a:lnTo>
                <a:close/>
              </a:path>
            </a:pathLst>
          </a:custGeom>
          <a:blipFill rotWithShape="1">
            <a:blip r:embed="rId1"/>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 name="Rectangle: Rounded Corners 1"/>
          <p:cNvSpPr/>
          <p:nvPr/>
        </p:nvSpPr>
        <p:spPr>
          <a:xfrm>
            <a:off x="285664" y="3576664"/>
            <a:ext cx="5082943" cy="637899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 name="Straight Connector 5"/>
          <p:cNvCxnSpPr/>
          <p:nvPr/>
        </p:nvCxnSpPr>
        <p:spPr>
          <a:xfrm>
            <a:off x="285664" y="4612794"/>
            <a:ext cx="5082943"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5694947" y="3576642"/>
            <a:ext cx="6607836" cy="637899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p:cNvSpPr/>
          <p:nvPr/>
        </p:nvSpPr>
        <p:spPr>
          <a:xfrm>
            <a:off x="12629124" y="3576642"/>
            <a:ext cx="5248628" cy="637899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Straight Connector 10"/>
          <p:cNvCxnSpPr/>
          <p:nvPr/>
        </p:nvCxnSpPr>
        <p:spPr>
          <a:xfrm>
            <a:off x="12629124" y="4652555"/>
            <a:ext cx="524862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694947" y="4652555"/>
            <a:ext cx="6607836" cy="689"/>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70259" y="2633219"/>
            <a:ext cx="15095621" cy="645160"/>
          </a:xfrm>
          <a:prstGeom prst="rect">
            <a:avLst/>
          </a:prstGeom>
        </p:spPr>
        <p:style>
          <a:lnRef idx="0">
            <a:srgbClr val="FFFFFF"/>
          </a:lnRef>
          <a:fillRef idx="2">
            <a:schemeClr val="accent1"/>
          </a:fillRef>
          <a:effectRef idx="1">
            <a:schemeClr val="accent1"/>
          </a:effectRef>
          <a:fontRef idx="minor">
            <a:schemeClr val="lt1"/>
          </a:fontRef>
        </p:style>
        <p:txBody>
          <a:bodyPr wrap="square" rtlCol="0">
            <a:spAutoFit/>
          </a:bodyPr>
          <a:lstStyle/>
          <a:p>
            <a:r>
              <a:rPr lang="en-GB" sz="3600" b="1">
                <a:solidFill>
                  <a:schemeClr val="bg2"/>
                </a:solidFill>
                <a:latin typeface="Times New Roman" panose="02020603050405020304" pitchFamily="18" charset="0"/>
                <a:cs typeface="Times New Roman" panose="02020603050405020304" pitchFamily="18" charset="0"/>
              </a:rPr>
              <a:t>3.2.1. Tổ chức hoạt động giáo dục thông qua trò chơi, tình huống, đóng vai</a:t>
            </a:r>
            <a:endParaRPr lang="en-GB" sz="3600" b="1">
              <a:solidFill>
                <a:schemeClr val="bg2"/>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904779" y="3760436"/>
            <a:ext cx="3871776" cy="646331"/>
          </a:xfrm>
          <a:prstGeom prst="rect">
            <a:avLst/>
          </a:prstGeom>
          <a:noFill/>
        </p:spPr>
        <p:txBody>
          <a:bodyPr wrap="square" rtlCol="0">
            <a:spAutoFit/>
          </a:bodyPr>
          <a:lstStyle/>
          <a:p>
            <a:pPr algn="ctr"/>
            <a:r>
              <a:rPr lang="en-GB" sz="3600" b="1">
                <a:latin typeface="Times New Roman" panose="02020603050405020304" pitchFamily="18" charset="0"/>
                <a:cs typeface="Times New Roman" panose="02020603050405020304" pitchFamily="18" charset="0"/>
              </a:rPr>
              <a:t>Mục tiêu</a:t>
            </a:r>
            <a:endParaRPr lang="en-US" sz="3600" b="1">
              <a:latin typeface="Times New Roman" panose="02020603050405020304" pitchFamily="18" charset="0"/>
              <a:cs typeface="Times New Roman" panose="02020603050405020304" pitchFamily="18" charset="0"/>
            </a:endParaRPr>
          </a:p>
        </p:txBody>
      </p:sp>
      <p:sp>
        <p:nvSpPr>
          <p:cNvPr id="18" name="TextBox 17"/>
          <p:cNvSpPr txBox="1"/>
          <p:nvPr/>
        </p:nvSpPr>
        <p:spPr>
          <a:xfrm>
            <a:off x="6331985" y="3735079"/>
            <a:ext cx="5673327" cy="646331"/>
          </a:xfrm>
          <a:prstGeom prst="rect">
            <a:avLst/>
          </a:prstGeom>
          <a:noFill/>
        </p:spPr>
        <p:txBody>
          <a:bodyPr wrap="square" rtlCol="0">
            <a:spAutoFit/>
          </a:bodyPr>
          <a:lstStyle/>
          <a:p>
            <a:r>
              <a:rPr lang="en-GB" sz="3600" b="1">
                <a:solidFill>
                  <a:schemeClr val="bg2">
                    <a:lumMod val="50000"/>
                  </a:schemeClr>
                </a:solidFill>
                <a:latin typeface="Times New Roman" panose="02020603050405020304" pitchFamily="18" charset="0"/>
                <a:cs typeface="Times New Roman" panose="02020603050405020304" pitchFamily="18" charset="0"/>
              </a:rPr>
              <a:t>Nội dung và cách tiến hành </a:t>
            </a:r>
            <a:endParaRPr lang="en-US" sz="3600" b="1">
              <a:solidFill>
                <a:schemeClr val="bg2">
                  <a:lumMod val="50000"/>
                </a:scheme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3815788" y="3705936"/>
            <a:ext cx="3040983" cy="646331"/>
          </a:xfrm>
          <a:prstGeom prst="rect">
            <a:avLst/>
          </a:prstGeom>
          <a:noFill/>
        </p:spPr>
        <p:txBody>
          <a:bodyPr wrap="square" rtlCol="0">
            <a:spAutoFit/>
          </a:bodyPr>
          <a:lstStyle/>
          <a:p>
            <a:pPr algn="ctr"/>
            <a:r>
              <a:rPr lang="en-GB" sz="3600" b="1">
                <a:latin typeface="Times New Roman" panose="02020603050405020304" pitchFamily="18" charset="0"/>
                <a:cs typeface="Times New Roman" panose="02020603050405020304" pitchFamily="18" charset="0"/>
              </a:rPr>
              <a:t>Ý nghĩa</a:t>
            </a:r>
            <a:endParaRPr lang="en-US" sz="3600" b="1">
              <a:latin typeface="Times New Roman" panose="02020603050405020304" pitchFamily="18" charset="0"/>
              <a:cs typeface="Times New Roman" panose="02020603050405020304" pitchFamily="18" charset="0"/>
            </a:endParaRPr>
          </a:p>
        </p:txBody>
      </p:sp>
      <p:sp>
        <p:nvSpPr>
          <p:cNvPr id="22" name="TextBox 21"/>
          <p:cNvSpPr txBox="1"/>
          <p:nvPr/>
        </p:nvSpPr>
        <p:spPr>
          <a:xfrm>
            <a:off x="342900" y="4710430"/>
            <a:ext cx="4855845" cy="452310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Giúp trẻ lĩnh hội kiến thức vệ sinh giới tính một cách tự nhiên, vui vẻ, dễ tiếp thu thông qua các hoạt động vui chơi phù hợp với tâm lý lứa tuổi.</a:t>
            </a:r>
            <a:endParaRPr lang="en-US" sz="3200">
              <a:latin typeface="Times New Roman" panose="02020603050405020304" pitchFamily="18" charset="0"/>
              <a:cs typeface="Times New Roman" panose="02020603050405020304" pitchFamily="18" charset="0"/>
            </a:endParaRPr>
          </a:p>
        </p:txBody>
      </p:sp>
      <p:sp>
        <p:nvSpPr>
          <p:cNvPr id="24" name="TextBox 23"/>
          <p:cNvSpPr txBox="1"/>
          <p:nvPr/>
        </p:nvSpPr>
        <p:spPr>
          <a:xfrm>
            <a:off x="6059805" y="4619625"/>
            <a:ext cx="6168390" cy="526224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Thiết kế các trò chơi nhập vai, tình huống xử lý </a:t>
            </a:r>
            <a:endParaRPr lang="en-US" sz="3200">
              <a:effectLst/>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Tổ chức HĐ kể chuyện có yếu tố giáo dục giới tính- gợi mở cho trẻ trả lời câu hỏi</a:t>
            </a:r>
            <a:endParaRPr lang="en-US" sz="3200">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Sử dụng rối tay, thẻ hình - minh họa tình huống đời sống gần gũi </a:t>
            </a:r>
            <a:endParaRPr lang="en-US" sz="3200"/>
          </a:p>
        </p:txBody>
      </p:sp>
      <p:sp>
        <p:nvSpPr>
          <p:cNvPr id="25" name="TextBox 24"/>
          <p:cNvSpPr txBox="1"/>
          <p:nvPr/>
        </p:nvSpPr>
        <p:spPr>
          <a:xfrm>
            <a:off x="12629515" y="4570730"/>
            <a:ext cx="4992370" cy="526224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Thông qua hình thức chơi mà học, trẻ dễ tiếp nhận, ghi nhớ sâu và hình thành kỹ năng phản xạ tích cực. </a:t>
            </a:r>
            <a:endParaRPr lang="en-US" sz="2800">
              <a:effectLst/>
              <a:latin typeface="Times New Roman" panose="02020603050405020304" pitchFamily="18" charset="0"/>
              <a:ea typeface="Times New Roman" panose="02020603050405020304" pitchFamily="18" charset="0"/>
            </a:endParaRPr>
          </a:p>
          <a:p>
            <a:pPr marL="457200" indent="-457200">
              <a:lnSpc>
                <a:spcPct val="150000"/>
              </a:lnSpc>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Trẻ học được cách bảo vệ bản thân, tự tin bày tỏ cảm xúc và hành động đúng trong các tình huống thực tế.</a:t>
            </a:r>
            <a:endParaRPr lang="en-US" sz="2800">
              <a:effectLst/>
              <a:latin typeface="Times New Roman" panose="02020603050405020304" pitchFamily="18" charset="0"/>
              <a:ea typeface="Times New Roman" panose="02020603050405020304" pitchFamily="18" charset="0"/>
            </a:endParaRPr>
          </a:p>
        </p:txBody>
      </p:sp>
      <p:sp>
        <p:nvSpPr>
          <p:cNvPr id="764" name="Google Shape;764;p24"/>
          <p:cNvSpPr/>
          <p:nvPr/>
        </p:nvSpPr>
        <p:spPr>
          <a:xfrm rot="-5400000">
            <a:off x="8623257" y="-8369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32" name="Text Box 31"/>
          <p:cNvSpPr txBox="1"/>
          <p:nvPr/>
        </p:nvSpPr>
        <p:spPr>
          <a:xfrm>
            <a:off x="2642870" y="219710"/>
            <a:ext cx="13264515" cy="1198880"/>
          </a:xfrm>
          <a:prstGeom prst="rect">
            <a:avLst/>
          </a:prstGeom>
          <a:noFill/>
        </p:spPr>
        <p:txBody>
          <a:bodyPr wrap="square" rtlCol="0" anchor="t">
            <a:spAutoFit/>
          </a:bodyPr>
          <a:p>
            <a:pPr algn="ctr"/>
            <a:r>
              <a:rPr lang="vi-VN" sz="3600" b="1">
                <a:solidFill>
                  <a:schemeClr val="bg2">
                    <a:lumMod val="75000"/>
                  </a:schemeClr>
                </a:solidFill>
                <a:latin typeface="Times New Roman" panose="02020603050405020304" pitchFamily="18" charset="0"/>
                <a:cs typeface="Times New Roman" panose="02020603050405020304" pitchFamily="18" charset="0"/>
                <a:sym typeface="+mn-ea"/>
              </a:rPr>
              <a:t>CHƯƠNG </a:t>
            </a:r>
            <a:r>
              <a:rPr lang="en-GB" sz="3600" b="1">
                <a:solidFill>
                  <a:schemeClr val="bg2">
                    <a:lumMod val="75000"/>
                  </a:schemeClr>
                </a:solidFill>
                <a:latin typeface="Times New Roman" panose="02020603050405020304" pitchFamily="18" charset="0"/>
                <a:cs typeface="Times New Roman" panose="02020603050405020304" pitchFamily="18" charset="0"/>
                <a:sym typeface="+mn-ea"/>
              </a:rPr>
              <a:t>3:</a:t>
            </a:r>
            <a:r>
              <a:rPr lang="en-US" altLang="en-GB" sz="3600" b="1">
                <a:solidFill>
                  <a:schemeClr val="bg2">
                    <a:lumMod val="75000"/>
                  </a:schemeClr>
                </a:solidFill>
                <a:latin typeface="Times New Roman" panose="02020603050405020304" pitchFamily="18" charset="0"/>
                <a:cs typeface="Times New Roman" panose="02020603050405020304" pitchFamily="18" charset="0"/>
                <a:sym typeface="+mn-ea"/>
              </a:rPr>
              <a:t> </a:t>
            </a:r>
            <a:r>
              <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MỘT SỐ BIỆN PHÁP NÂNG CAO HIỆU QUẢ GIÁO DỤC VỆ SINH GIỚI TÍNH CHO TRẺ 5 - 6 TUỔI</a:t>
            </a:r>
            <a:endPar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33" name="Freeform 32"/>
          <p:cNvSpPr/>
          <p:nvPr/>
        </p:nvSpPr>
        <p:spPr>
          <a:xfrm>
            <a:off x="111760" y="3111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34" name="Freeform 2"/>
          <p:cNvSpPr/>
          <p:nvPr/>
        </p:nvSpPr>
        <p:spPr>
          <a:xfrm>
            <a:off x="16666845" y="3873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p:nvPr/>
        </p:nvSpPr>
        <p:spPr>
          <a:xfrm>
            <a:off x="0" y="-49015"/>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1"/>
            <a:stretch>
              <a:fillRect/>
            </a:stretch>
          </a:blipFill>
          <a:ln>
            <a:noFill/>
          </a:ln>
        </p:spPr>
        <p:txBody>
          <a:bodyPr/>
          <a:lstStyle/>
          <a:p>
            <a:endParaRPr lang="en-US"/>
          </a:p>
        </p:txBody>
      </p:sp>
      <p:cxnSp>
        <p:nvCxnSpPr>
          <p:cNvPr id="113" name="Google Shape;113;p3"/>
          <p:cNvCxnSpPr/>
          <p:nvPr/>
        </p:nvCxnSpPr>
        <p:spPr>
          <a:xfrm rot="10800000" flipH="1">
            <a:off x="6918643" y="1063069"/>
            <a:ext cx="10007215" cy="23371"/>
          </a:xfrm>
          <a:prstGeom prst="straightConnector1">
            <a:avLst/>
          </a:prstGeom>
          <a:noFill/>
          <a:ln w="38100" cap="flat" cmpd="sng">
            <a:solidFill>
              <a:srgbClr val="004AAD"/>
            </a:solidFill>
            <a:prstDash val="solid"/>
            <a:round/>
            <a:headEnd type="none" w="sm" len="sm"/>
            <a:tailEnd type="none" w="sm" len="sm"/>
          </a:ln>
        </p:spPr>
      </p:cxnSp>
      <p:cxnSp>
        <p:nvCxnSpPr>
          <p:cNvPr id="114" name="Google Shape;114;p3"/>
          <p:cNvCxnSpPr/>
          <p:nvPr/>
        </p:nvCxnSpPr>
        <p:spPr>
          <a:xfrm rot="10800000" flipH="1">
            <a:off x="6918643" y="9241308"/>
            <a:ext cx="10039526" cy="32311"/>
          </a:xfrm>
          <a:prstGeom prst="straightConnector1">
            <a:avLst/>
          </a:prstGeom>
          <a:noFill/>
          <a:ln w="38100" cap="flat" cmpd="sng">
            <a:solidFill>
              <a:srgbClr val="004AAD"/>
            </a:solidFill>
            <a:prstDash val="solid"/>
            <a:round/>
            <a:headEnd type="none" w="sm" len="sm"/>
            <a:tailEnd type="none" w="sm" len="sm"/>
          </a:ln>
        </p:spPr>
      </p:cxnSp>
      <p:cxnSp>
        <p:nvCxnSpPr>
          <p:cNvPr id="115" name="Google Shape;115;p3"/>
          <p:cNvCxnSpPr/>
          <p:nvPr/>
        </p:nvCxnSpPr>
        <p:spPr>
          <a:xfrm>
            <a:off x="6918643" y="7230013"/>
            <a:ext cx="10039526" cy="32311"/>
          </a:xfrm>
          <a:prstGeom prst="straightConnector1">
            <a:avLst/>
          </a:prstGeom>
          <a:noFill/>
          <a:ln w="38100" cap="flat" cmpd="sng">
            <a:solidFill>
              <a:srgbClr val="004AAD"/>
            </a:solidFill>
            <a:prstDash val="solid"/>
            <a:round/>
            <a:headEnd type="none" w="sm" len="sm"/>
            <a:tailEnd type="none" w="sm" len="sm"/>
          </a:ln>
        </p:spPr>
      </p:cxnSp>
      <p:cxnSp>
        <p:nvCxnSpPr>
          <p:cNvPr id="116" name="Google Shape;116;p3"/>
          <p:cNvCxnSpPr/>
          <p:nvPr/>
        </p:nvCxnSpPr>
        <p:spPr>
          <a:xfrm rot="10800000" flipH="1">
            <a:off x="6918643" y="5094486"/>
            <a:ext cx="10039526" cy="32311"/>
          </a:xfrm>
          <a:prstGeom prst="straightConnector1">
            <a:avLst/>
          </a:prstGeom>
          <a:noFill/>
          <a:ln w="38100" cap="flat" cmpd="sng">
            <a:solidFill>
              <a:srgbClr val="004AAD"/>
            </a:solidFill>
            <a:prstDash val="solid"/>
            <a:round/>
            <a:headEnd type="none" w="sm" len="sm"/>
            <a:tailEnd type="none" w="sm" len="sm"/>
          </a:ln>
        </p:spPr>
      </p:cxnSp>
      <p:cxnSp>
        <p:nvCxnSpPr>
          <p:cNvPr id="117" name="Google Shape;117;p3"/>
          <p:cNvCxnSpPr/>
          <p:nvPr/>
        </p:nvCxnSpPr>
        <p:spPr>
          <a:xfrm>
            <a:off x="6886331" y="2867005"/>
            <a:ext cx="10071837" cy="23371"/>
          </a:xfrm>
          <a:prstGeom prst="straightConnector1">
            <a:avLst/>
          </a:prstGeom>
          <a:noFill/>
          <a:ln w="38100" cap="flat" cmpd="sng">
            <a:solidFill>
              <a:srgbClr val="004AAD"/>
            </a:solidFill>
            <a:prstDash val="solid"/>
            <a:round/>
            <a:headEnd type="none" w="sm" len="sm"/>
            <a:tailEnd type="none" w="sm" len="sm"/>
          </a:ln>
        </p:spPr>
      </p:cxnSp>
      <p:grpSp>
        <p:nvGrpSpPr>
          <p:cNvPr id="118" name="Google Shape;118;p3"/>
          <p:cNvGrpSpPr/>
          <p:nvPr/>
        </p:nvGrpSpPr>
        <p:grpSpPr>
          <a:xfrm>
            <a:off x="0" y="3679190"/>
            <a:ext cx="6459220" cy="2849245"/>
            <a:chOff x="0" y="-38100"/>
            <a:chExt cx="2204261" cy="708451"/>
          </a:xfrm>
        </p:grpSpPr>
        <p:sp>
          <p:nvSpPr>
            <p:cNvPr id="119" name="Google Shape;119;p3"/>
            <p:cNvSpPr/>
            <p:nvPr/>
          </p:nvSpPr>
          <p:spPr>
            <a:xfrm>
              <a:off x="0" y="0"/>
              <a:ext cx="2204261" cy="670351"/>
            </a:xfrm>
            <a:custGeom>
              <a:avLst/>
              <a:gdLst/>
              <a:ahLst/>
              <a:cxnLst/>
              <a:rect l="l" t="t" r="r" b="b"/>
              <a:pathLst>
                <a:path w="2204261" h="670351" extrusionOk="0">
                  <a:moveTo>
                    <a:pt x="0" y="0"/>
                  </a:moveTo>
                  <a:lnTo>
                    <a:pt x="2204261" y="0"/>
                  </a:lnTo>
                  <a:lnTo>
                    <a:pt x="2204261" y="670351"/>
                  </a:lnTo>
                  <a:lnTo>
                    <a:pt x="0" y="670351"/>
                  </a:lnTo>
                  <a:close/>
                </a:path>
              </a:pathLst>
            </a:custGeom>
            <a:solidFill>
              <a:srgbClr val="004AAD"/>
            </a:solidFill>
            <a:ln>
              <a:noFill/>
            </a:ln>
          </p:spPr>
        </p:sp>
        <p:sp>
          <p:nvSpPr>
            <p:cNvPr id="120" name="Google Shape;120;p3"/>
            <p:cNvSpPr txBox="1"/>
            <p:nvPr/>
          </p:nvSpPr>
          <p:spPr>
            <a:xfrm>
              <a:off x="0" y="-38100"/>
              <a:ext cx="2204261" cy="708451"/>
            </a:xfrm>
            <a:prstGeom prst="rect">
              <a:avLst/>
            </a:prstGeom>
            <a:noFill/>
            <a:ln>
              <a:noFill/>
            </a:ln>
          </p:spPr>
          <p:txBody>
            <a:bodyPr spcFirstLastPara="1" wrap="square" lIns="50800" tIns="50800" rIns="50800" bIns="50800" anchor="ctr" anchorCtr="0">
              <a:noAutofit/>
            </a:bodyPr>
            <a:lstStyle/>
            <a:p>
              <a:pPr marL="0" marR="0" lvl="0" indent="0" algn="ctr" rtl="0">
                <a:lnSpc>
                  <a:spcPct val="156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21" name="Google Shape;121;p3"/>
          <p:cNvSpPr txBox="1"/>
          <p:nvPr/>
        </p:nvSpPr>
        <p:spPr>
          <a:xfrm>
            <a:off x="336642" y="4191554"/>
            <a:ext cx="6212426" cy="172354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000" b="1">
                <a:solidFill>
                  <a:srgbClr val="FFFFFF"/>
                </a:solidFill>
                <a:latin typeface="Times New Roman" panose="02020603050405020304" pitchFamily="18" charset="0"/>
                <a:ea typeface="Calibri" panose="020F0502020204030204"/>
                <a:cs typeface="Times New Roman" panose="02020603050405020304" pitchFamily="18" charset="0"/>
                <a:sym typeface="Calibri" panose="020F0502020204030204"/>
              </a:rPr>
              <a:t>NỘI DUNG</a:t>
            </a:r>
            <a:endParaRPr>
              <a:latin typeface="Times New Roman" panose="02020603050405020304" pitchFamily="18" charset="0"/>
              <a:cs typeface="Times New Roman" panose="02020603050405020304" pitchFamily="18" charset="0"/>
            </a:endParaRPr>
          </a:p>
        </p:txBody>
      </p:sp>
      <p:sp>
        <p:nvSpPr>
          <p:cNvPr id="122" name="Google Shape;122;p3"/>
          <p:cNvSpPr txBox="1"/>
          <p:nvPr/>
        </p:nvSpPr>
        <p:spPr>
          <a:xfrm>
            <a:off x="10029109" y="3741889"/>
            <a:ext cx="8541485" cy="972254"/>
          </a:xfrm>
          <a:prstGeom prst="rect">
            <a:avLst/>
          </a:prstGeom>
          <a:noFill/>
          <a:ln>
            <a:noFill/>
          </a:ln>
        </p:spPr>
        <p:txBody>
          <a:bodyPr spcFirstLastPara="1" wrap="square" lIns="0" tIns="0" rIns="0" bIns="0" anchor="t" anchorCtr="0">
            <a:spAutoFit/>
          </a:bodyPr>
          <a:lstStyle/>
          <a:p>
            <a:pPr marL="0" marR="0" lvl="0" indent="0" algn="l" rtl="0">
              <a:lnSpc>
                <a:spcPct val="117000"/>
              </a:lnSpc>
              <a:spcBef>
                <a:spcPts val="0"/>
              </a:spcBef>
              <a:spcAft>
                <a:spcPts val="0"/>
              </a:spcAft>
              <a:buNone/>
            </a:pP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KẾT QUẢ NGHIÊN CỨU</a:t>
            </a:r>
            <a:endParaRPr sz="1200">
              <a:latin typeface="Times New Roman" panose="02020603050405020304" pitchFamily="18" charset="0"/>
              <a:cs typeface="Times New Roman" panose="02020603050405020304" pitchFamily="18" charset="0"/>
            </a:endParaRPr>
          </a:p>
        </p:txBody>
      </p:sp>
      <p:sp>
        <p:nvSpPr>
          <p:cNvPr id="123" name="Google Shape;123;p3"/>
          <p:cNvSpPr txBox="1"/>
          <p:nvPr/>
        </p:nvSpPr>
        <p:spPr>
          <a:xfrm>
            <a:off x="9823450" y="5915025"/>
            <a:ext cx="8514715" cy="935990"/>
          </a:xfrm>
          <a:prstGeom prst="rect">
            <a:avLst/>
          </a:prstGeom>
          <a:noFill/>
          <a:ln>
            <a:noFill/>
          </a:ln>
        </p:spPr>
        <p:txBody>
          <a:bodyPr spcFirstLastPara="1" wrap="square" lIns="0" tIns="0" rIns="0" bIns="0" anchor="t" anchorCtr="0">
            <a:spAutoFit/>
          </a:bodyPr>
          <a:lstStyle/>
          <a:p>
            <a:pPr marL="0" marR="0" lvl="0" indent="0" algn="l" rtl="0">
              <a:lnSpc>
                <a:spcPct val="117000"/>
              </a:lnSpc>
              <a:spcBef>
                <a:spcPts val="0"/>
              </a:spcBef>
              <a:spcAft>
                <a:spcPts val="0"/>
              </a:spcAft>
              <a:buNone/>
            </a:pPr>
            <a:r>
              <a:rPr lang="en-US" sz="52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KẾT LUẬN VÀ KIẾN NGHỊ</a:t>
            </a:r>
            <a:endParaRPr sz="5200">
              <a:latin typeface="Times New Roman" panose="02020603050405020304" pitchFamily="18" charset="0"/>
              <a:cs typeface="Times New Roman" panose="02020603050405020304" pitchFamily="18" charset="0"/>
            </a:endParaRPr>
          </a:p>
        </p:txBody>
      </p:sp>
      <p:sp>
        <p:nvSpPr>
          <p:cNvPr id="124" name="Google Shape;124;p3"/>
          <p:cNvSpPr txBox="1"/>
          <p:nvPr/>
        </p:nvSpPr>
        <p:spPr>
          <a:xfrm>
            <a:off x="10029109" y="1629891"/>
            <a:ext cx="5762743" cy="972254"/>
          </a:xfrm>
          <a:prstGeom prst="rect">
            <a:avLst/>
          </a:prstGeom>
          <a:noFill/>
          <a:ln>
            <a:noFill/>
          </a:ln>
        </p:spPr>
        <p:txBody>
          <a:bodyPr spcFirstLastPara="1" wrap="square" lIns="0" tIns="0" rIns="0" bIns="0" anchor="t" anchorCtr="0">
            <a:spAutoFit/>
          </a:bodyPr>
          <a:lstStyle/>
          <a:p>
            <a:pPr marL="0" marR="0" lvl="0" indent="0" algn="l" rtl="0">
              <a:lnSpc>
                <a:spcPct val="117000"/>
              </a:lnSpc>
              <a:spcBef>
                <a:spcPts val="0"/>
              </a:spcBef>
              <a:spcAft>
                <a:spcPts val="0"/>
              </a:spcAft>
              <a:buNone/>
            </a:pP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MỞ ĐẦU</a:t>
            </a:r>
            <a:endParaRPr sz="1200">
              <a:latin typeface="Times New Roman" panose="02020603050405020304" pitchFamily="18" charset="0"/>
              <a:cs typeface="Times New Roman" panose="02020603050405020304" pitchFamily="18" charset="0"/>
            </a:endParaRPr>
          </a:p>
        </p:txBody>
      </p:sp>
      <p:sp>
        <p:nvSpPr>
          <p:cNvPr id="125" name="Google Shape;125;p3"/>
          <p:cNvSpPr txBox="1"/>
          <p:nvPr/>
        </p:nvSpPr>
        <p:spPr>
          <a:xfrm>
            <a:off x="7156768" y="1445034"/>
            <a:ext cx="2551647" cy="116339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PHẦN I</a:t>
            </a:r>
            <a:endParaRPr sz="1200">
              <a:latin typeface="Times New Roman" panose="02020603050405020304" pitchFamily="18" charset="0"/>
              <a:cs typeface="Times New Roman" panose="02020603050405020304" pitchFamily="18" charset="0"/>
            </a:endParaRPr>
          </a:p>
        </p:txBody>
      </p:sp>
      <p:sp>
        <p:nvSpPr>
          <p:cNvPr id="126" name="Google Shape;126;p3"/>
          <p:cNvSpPr txBox="1"/>
          <p:nvPr/>
        </p:nvSpPr>
        <p:spPr>
          <a:xfrm>
            <a:off x="6689260" y="3591637"/>
            <a:ext cx="3561579" cy="116339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PHẦN II</a:t>
            </a:r>
            <a:endParaRPr sz="1100">
              <a:latin typeface="Times New Roman" panose="02020603050405020304" pitchFamily="18" charset="0"/>
              <a:cs typeface="Times New Roman" panose="02020603050405020304" pitchFamily="18" charset="0"/>
            </a:endParaRPr>
          </a:p>
        </p:txBody>
      </p:sp>
      <p:sp>
        <p:nvSpPr>
          <p:cNvPr id="127" name="Google Shape;127;p3"/>
          <p:cNvSpPr txBox="1"/>
          <p:nvPr/>
        </p:nvSpPr>
        <p:spPr>
          <a:xfrm>
            <a:off x="6544945" y="5698490"/>
            <a:ext cx="3134995" cy="116268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8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PHẦN </a:t>
            </a:r>
            <a:r>
              <a:rPr lang="en-US" sz="48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III</a:t>
            </a:r>
            <a:endParaRPr lang="en-US" sz="48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30" name="Google Shape;130;p3"/>
          <p:cNvSpPr txBox="1"/>
          <p:nvPr/>
        </p:nvSpPr>
        <p:spPr>
          <a:xfrm>
            <a:off x="7156768" y="7978658"/>
            <a:ext cx="8814794" cy="972254"/>
          </a:xfrm>
          <a:prstGeom prst="rect">
            <a:avLst/>
          </a:prstGeom>
          <a:noFill/>
          <a:ln>
            <a:noFill/>
          </a:ln>
        </p:spPr>
        <p:txBody>
          <a:bodyPr spcFirstLastPara="1" wrap="square" lIns="0" tIns="0" rIns="0" bIns="0" anchor="t" anchorCtr="0">
            <a:spAutoFit/>
          </a:bodyPr>
          <a:lstStyle/>
          <a:p>
            <a:pPr marL="0" marR="0" lvl="0" indent="0" algn="l" rtl="0">
              <a:lnSpc>
                <a:spcPct val="117000"/>
              </a:lnSpc>
              <a:spcBef>
                <a:spcPts val="0"/>
              </a:spcBef>
              <a:spcAft>
                <a:spcPts val="0"/>
              </a:spcAft>
              <a:buNone/>
            </a:pP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TÀI LIỆU THAM KHẢO</a:t>
            </a:r>
            <a:endParaRPr sz="1200">
              <a:latin typeface="Times New Roman" panose="02020603050405020304" pitchFamily="18" charset="0"/>
              <a:cs typeface="Times New Roman" panose="02020603050405020304" pitchFamily="18" charset="0"/>
            </a:endParaRPr>
          </a:p>
        </p:txBody>
      </p:sp>
      <p:sp>
        <p:nvSpPr>
          <p:cNvPr id="6" name="Freeform 2"/>
          <p:cNvSpPr/>
          <p:nvPr/>
        </p:nvSpPr>
        <p:spPr>
          <a:xfrm>
            <a:off x="16457295" y="25400"/>
            <a:ext cx="1724025" cy="1604645"/>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
        <p:nvSpPr>
          <p:cNvPr id="18" name="Freeform 2"/>
          <p:cNvSpPr/>
          <p:nvPr/>
        </p:nvSpPr>
        <p:spPr>
          <a:xfrm>
            <a:off x="728345" y="375285"/>
            <a:ext cx="1660525" cy="1518285"/>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26"/>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847" name="Google Shape;847;p26"/>
          <p:cNvSpPr/>
          <p:nvPr/>
        </p:nvSpPr>
        <p:spPr>
          <a:xfrm rot="10800000">
            <a:off x="-10963426" y="1615637"/>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848" name="Google Shape;848;p26"/>
          <p:cNvSpPr/>
          <p:nvPr/>
        </p:nvSpPr>
        <p:spPr>
          <a:xfrm>
            <a:off x="-12526491" y="210776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1.2.1.</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0" name="Google Shape;850;p26"/>
          <p:cNvSpPr/>
          <p:nvPr/>
        </p:nvSpPr>
        <p:spPr>
          <a:xfrm>
            <a:off x="-12065390" y="538525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2" name="Google Shape;852;p26"/>
          <p:cNvSpPr/>
          <p:nvPr/>
        </p:nvSpPr>
        <p:spPr>
          <a:xfrm>
            <a:off x="-12592725" y="6846646"/>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1.2.4.</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3" name="Google Shape;853;p26"/>
          <p:cNvSpPr txBox="1"/>
          <p:nvPr/>
        </p:nvSpPr>
        <p:spPr>
          <a:xfrm>
            <a:off x="1752600" y="1299554"/>
            <a:ext cx="7848600" cy="1320165"/>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US" sz="4400" b="1">
                <a:solidFill>
                  <a:schemeClr val="dk1"/>
                </a:solidFill>
                <a:latin typeface="Times New Roman" panose="02020603050405020304" pitchFamily="18" charset="0"/>
                <a:cs typeface="Times New Roman" panose="02020603050405020304" pitchFamily="18" charset="0"/>
                <a:sym typeface="Arial" panose="020B0604020202020204"/>
              </a:rPr>
              <a:t> </a:t>
            </a:r>
            <a:r>
              <a:rPr lang="en-US" sz="4400" b="1">
                <a:solidFill>
                  <a:schemeClr val="dk1"/>
                </a:solidFill>
                <a:latin typeface="Times New Roman" panose="02020603050405020304" pitchFamily="18" charset="0"/>
                <a:cs typeface="Times New Roman" panose="02020603050405020304" pitchFamily="18" charset="0"/>
              </a:rPr>
              <a:t>Hệ thống các biện pháp đề xuất </a:t>
            </a:r>
            <a:endParaRPr lang="en-US" sz="4400" b="1">
              <a:solidFill>
                <a:schemeClr val="dk1"/>
              </a:solidFill>
              <a:latin typeface="Times New Roman" panose="02020603050405020304" pitchFamily="18" charset="0"/>
              <a:cs typeface="Times New Roman" panose="02020603050405020304" pitchFamily="18" charset="0"/>
            </a:endParaRPr>
          </a:p>
        </p:txBody>
      </p:sp>
      <p:sp>
        <p:nvSpPr>
          <p:cNvPr id="854" name="Google Shape;854;p26"/>
          <p:cNvSpPr/>
          <p:nvPr/>
        </p:nvSpPr>
        <p:spPr>
          <a:xfrm>
            <a:off x="218979" y="1831175"/>
            <a:ext cx="1543242" cy="632635"/>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lt1"/>
                </a:solidFill>
                <a:latin typeface="Times New Roman" panose="02020603050405020304" pitchFamily="18" charset="0"/>
                <a:cs typeface="Times New Roman" panose="02020603050405020304" pitchFamily="18" charset="0"/>
                <a:sym typeface="Calibri" panose="020F0502020204030204"/>
              </a:rPr>
              <a:t>3.2</a:t>
            </a:r>
            <a:endParaRPr lang="en-GB" sz="4000" b="1">
              <a:solidFill>
                <a:schemeClr val="lt1"/>
              </a:solidFill>
              <a:latin typeface="Times New Roman" panose="02020603050405020304" pitchFamily="18" charset="0"/>
              <a:cs typeface="Times New Roman" panose="02020603050405020304" pitchFamily="18" charset="0"/>
              <a:sym typeface="Calibri" panose="020F0502020204030204"/>
            </a:endParaRPr>
          </a:p>
        </p:txBody>
      </p:sp>
      <p:sp>
        <p:nvSpPr>
          <p:cNvPr id="856" name="Google Shape;856;p26"/>
          <p:cNvSpPr/>
          <p:nvPr/>
        </p:nvSpPr>
        <p:spPr>
          <a:xfrm>
            <a:off x="-12490734" y="3760782"/>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1" name="Google Shape;861;p26"/>
          <p:cNvSpPr/>
          <p:nvPr/>
        </p:nvSpPr>
        <p:spPr>
          <a:xfrm>
            <a:off x="14682311" y="6178569"/>
            <a:ext cx="653969" cy="1120507"/>
          </a:xfrm>
          <a:custGeom>
            <a:avLst/>
            <a:gdLst/>
            <a:ahLst/>
            <a:cxnLst/>
            <a:rect l="l" t="t" r="r" b="b"/>
            <a:pathLst>
              <a:path w="653969" h="1120507" extrusionOk="0">
                <a:moveTo>
                  <a:pt x="0" y="0"/>
                </a:moveTo>
                <a:lnTo>
                  <a:pt x="653969" y="0"/>
                </a:lnTo>
                <a:lnTo>
                  <a:pt x="653969" y="1120507"/>
                </a:lnTo>
                <a:lnTo>
                  <a:pt x="0" y="1120507"/>
                </a:lnTo>
                <a:lnTo>
                  <a:pt x="0" y="0"/>
                </a:lnTo>
                <a:close/>
              </a:path>
            </a:pathLst>
          </a:custGeom>
          <a:blipFill rotWithShape="1">
            <a:blip r:embed="rId1"/>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 name="Rectangle: Rounded Corners 1"/>
          <p:cNvSpPr/>
          <p:nvPr/>
        </p:nvSpPr>
        <p:spPr>
          <a:xfrm>
            <a:off x="285750" y="3577590"/>
            <a:ext cx="5083175" cy="6378575"/>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 name="Straight Connector 5"/>
          <p:cNvCxnSpPr/>
          <p:nvPr/>
        </p:nvCxnSpPr>
        <p:spPr>
          <a:xfrm>
            <a:off x="285664" y="4612794"/>
            <a:ext cx="5082943"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5819140" y="3576955"/>
            <a:ext cx="6338570" cy="6379210"/>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endParaRPr lang="en-US"/>
          </a:p>
        </p:txBody>
      </p:sp>
      <p:sp>
        <p:nvSpPr>
          <p:cNvPr id="10" name="Rectangle: Rounded Corners 9"/>
          <p:cNvSpPr/>
          <p:nvPr/>
        </p:nvSpPr>
        <p:spPr>
          <a:xfrm>
            <a:off x="12629124" y="3576642"/>
            <a:ext cx="5248628" cy="637899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Straight Connector 10"/>
          <p:cNvCxnSpPr/>
          <p:nvPr/>
        </p:nvCxnSpPr>
        <p:spPr>
          <a:xfrm>
            <a:off x="12629124" y="4652555"/>
            <a:ext cx="524862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694947" y="4652555"/>
            <a:ext cx="6607836" cy="689"/>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65805" y="2606675"/>
            <a:ext cx="12734925" cy="645160"/>
          </a:xfrm>
          <a:prstGeom prst="rect">
            <a:avLst/>
          </a:prstGeom>
        </p:spPr>
        <p:style>
          <a:lnRef idx="0">
            <a:srgbClr val="FFFFFF"/>
          </a:lnRef>
          <a:fillRef idx="2">
            <a:schemeClr val="accent1"/>
          </a:fillRef>
          <a:effectRef idx="1">
            <a:schemeClr val="accent1"/>
          </a:effectRef>
          <a:fontRef idx="minor">
            <a:schemeClr val="lt1"/>
          </a:fontRef>
        </p:style>
        <p:txBody>
          <a:bodyPr wrap="square" rtlCol="0">
            <a:spAutoFit/>
          </a:bodyPr>
          <a:lstStyle/>
          <a:p>
            <a:pPr algn="ctr"/>
            <a:r>
              <a:rPr lang="en-GB" sz="3600" b="1">
                <a:solidFill>
                  <a:schemeClr val="bg2"/>
                </a:solidFill>
                <a:latin typeface="Times New Roman" panose="02020603050405020304" pitchFamily="18" charset="0"/>
                <a:cs typeface="Times New Roman" panose="02020603050405020304" pitchFamily="18" charset="0"/>
              </a:rPr>
              <a:t>3.2.2. Bồi dưỡng kiến thức và kỹ năng cho giáo viên</a:t>
            </a:r>
            <a:endParaRPr lang="en-GB" sz="3600" b="1">
              <a:solidFill>
                <a:schemeClr val="bg2"/>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904779" y="3971891"/>
            <a:ext cx="3871776" cy="646331"/>
          </a:xfrm>
          <a:prstGeom prst="rect">
            <a:avLst/>
          </a:prstGeom>
          <a:noFill/>
        </p:spPr>
        <p:txBody>
          <a:bodyPr wrap="square" rtlCol="0">
            <a:spAutoFit/>
          </a:bodyPr>
          <a:lstStyle/>
          <a:p>
            <a:pPr algn="ctr"/>
            <a:r>
              <a:rPr lang="en-GB" sz="3600" b="1">
                <a:latin typeface="Times New Roman" panose="02020603050405020304" pitchFamily="18" charset="0"/>
                <a:cs typeface="Times New Roman" panose="02020603050405020304" pitchFamily="18" charset="0"/>
              </a:rPr>
              <a:t>Mục tiêu</a:t>
            </a:r>
            <a:endParaRPr lang="en-US" sz="3600" b="1">
              <a:latin typeface="Times New Roman" panose="02020603050405020304" pitchFamily="18" charset="0"/>
              <a:cs typeface="Times New Roman" panose="02020603050405020304" pitchFamily="18" charset="0"/>
            </a:endParaRPr>
          </a:p>
        </p:txBody>
      </p:sp>
      <p:sp>
        <p:nvSpPr>
          <p:cNvPr id="18" name="TextBox 17"/>
          <p:cNvSpPr txBox="1"/>
          <p:nvPr/>
        </p:nvSpPr>
        <p:spPr>
          <a:xfrm>
            <a:off x="6280655" y="3840844"/>
            <a:ext cx="5837434" cy="646331"/>
          </a:xfrm>
          <a:prstGeom prst="rect">
            <a:avLst/>
          </a:prstGeom>
          <a:noFill/>
        </p:spPr>
        <p:txBody>
          <a:bodyPr wrap="square" rtlCol="0">
            <a:spAutoFit/>
          </a:bodyPr>
          <a:lstStyle/>
          <a:p>
            <a:r>
              <a:rPr lang="en-GB" sz="3600" b="1">
                <a:solidFill>
                  <a:schemeClr val="bg2">
                    <a:lumMod val="50000"/>
                  </a:schemeClr>
                </a:solidFill>
                <a:latin typeface="Times New Roman" panose="02020603050405020304" pitchFamily="18" charset="0"/>
                <a:cs typeface="Times New Roman" panose="02020603050405020304" pitchFamily="18" charset="0"/>
              </a:rPr>
              <a:t>Nội dung và cách tiến hành </a:t>
            </a:r>
            <a:endParaRPr lang="en-US" sz="3600" b="1">
              <a:solidFill>
                <a:schemeClr val="bg2">
                  <a:lumMod val="50000"/>
                </a:scheme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3815788" y="3980256"/>
            <a:ext cx="3040983" cy="646331"/>
          </a:xfrm>
          <a:prstGeom prst="rect">
            <a:avLst/>
          </a:prstGeom>
          <a:noFill/>
        </p:spPr>
        <p:txBody>
          <a:bodyPr wrap="square" rtlCol="0">
            <a:spAutoFit/>
          </a:bodyPr>
          <a:lstStyle/>
          <a:p>
            <a:pPr algn="ctr"/>
            <a:r>
              <a:rPr lang="en-GB" sz="3600" b="1">
                <a:latin typeface="Times New Roman" panose="02020603050405020304" pitchFamily="18" charset="0"/>
                <a:cs typeface="Times New Roman" panose="02020603050405020304" pitchFamily="18" charset="0"/>
              </a:rPr>
              <a:t>Ý nghĩa</a:t>
            </a:r>
            <a:endParaRPr lang="en-US" sz="3600" b="1">
              <a:latin typeface="Times New Roman" panose="02020603050405020304" pitchFamily="18" charset="0"/>
              <a:cs typeface="Times New Roman" panose="02020603050405020304" pitchFamily="18" charset="0"/>
            </a:endParaRPr>
          </a:p>
        </p:txBody>
      </p:sp>
      <p:sp>
        <p:nvSpPr>
          <p:cNvPr id="4" name="TextBox 3"/>
          <p:cNvSpPr txBox="1"/>
          <p:nvPr/>
        </p:nvSpPr>
        <p:spPr>
          <a:xfrm>
            <a:off x="450850" y="4823460"/>
            <a:ext cx="4690110" cy="5582285"/>
          </a:xfrm>
          <a:prstGeom prst="rect">
            <a:avLst/>
          </a:prstGeom>
          <a:noFill/>
        </p:spPr>
        <p:txBody>
          <a:bodyPr wrap="square" rtlCol="0">
            <a:noAutofit/>
          </a:bodyPr>
          <a:lstStyle/>
          <a:p>
            <a:pPr marL="457200" indent="-45720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Nâng cao năng lực tổ chức hoạt động giáo dục giới tính cho giáo viên, giúp họ tự tin và đúng đắn khi truyền đạt nội dung “nhạy cảm” nhưng cần thiết.</a:t>
            </a:r>
            <a:endParaRPr lang="en-US" sz="2400"/>
          </a:p>
        </p:txBody>
      </p:sp>
      <p:sp>
        <p:nvSpPr>
          <p:cNvPr id="5" name="TextBox 4"/>
          <p:cNvSpPr txBox="1"/>
          <p:nvPr/>
        </p:nvSpPr>
        <p:spPr>
          <a:xfrm>
            <a:off x="5822315" y="4884420"/>
            <a:ext cx="6409690" cy="3368675"/>
          </a:xfrm>
          <a:prstGeom prst="rect">
            <a:avLst/>
          </a:prstGeom>
          <a:noFill/>
        </p:spPr>
        <p:txBody>
          <a:bodyPr wrap="square" rtlCol="0">
            <a:noAutofit/>
          </a:bodyPr>
          <a:lstStyle/>
          <a:p>
            <a:pPr marL="285750" indent="-28575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Tổ chức các lớp tập huấn chuyên đề</a:t>
            </a:r>
            <a:endParaRPr lang="en-US" sz="3200">
              <a:effectLst/>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Cung cấp tài liệu sư phạm </a:t>
            </a:r>
            <a:endParaRPr lang="en-US" sz="3200">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Sinh hoạt chuyên môn định kỳ</a:t>
            </a:r>
            <a:endParaRPr lang="en-US" sz="2400"/>
          </a:p>
        </p:txBody>
      </p:sp>
      <p:sp>
        <p:nvSpPr>
          <p:cNvPr id="7" name="TextBox 6"/>
          <p:cNvSpPr txBox="1"/>
          <p:nvPr/>
        </p:nvSpPr>
        <p:spPr>
          <a:xfrm>
            <a:off x="12914194" y="4838700"/>
            <a:ext cx="4867005" cy="3784600"/>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Giáo viên được nâng cao trình độ chuyên môn, tổ chức hoạt động một cách linh hoạt, sáng tạo và khoa học. </a:t>
            </a:r>
            <a:endParaRPr lang="en-US" sz="2400"/>
          </a:p>
        </p:txBody>
      </p:sp>
      <p:sp>
        <p:nvSpPr>
          <p:cNvPr id="764" name="Google Shape;764;p24"/>
          <p:cNvSpPr/>
          <p:nvPr/>
        </p:nvSpPr>
        <p:spPr>
          <a:xfrm rot="-5400000">
            <a:off x="8623257" y="-8369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32" name="Text Box 31"/>
          <p:cNvSpPr txBox="1"/>
          <p:nvPr/>
        </p:nvSpPr>
        <p:spPr>
          <a:xfrm>
            <a:off x="2642870" y="219710"/>
            <a:ext cx="13264515" cy="1198880"/>
          </a:xfrm>
          <a:prstGeom prst="rect">
            <a:avLst/>
          </a:prstGeom>
          <a:noFill/>
        </p:spPr>
        <p:txBody>
          <a:bodyPr wrap="square" rtlCol="0" anchor="t">
            <a:spAutoFit/>
          </a:bodyPr>
          <a:p>
            <a:pPr algn="ctr"/>
            <a:r>
              <a:rPr lang="vi-VN" sz="3600" b="1">
                <a:solidFill>
                  <a:schemeClr val="bg2">
                    <a:lumMod val="75000"/>
                  </a:schemeClr>
                </a:solidFill>
                <a:latin typeface="Times New Roman" panose="02020603050405020304" pitchFamily="18" charset="0"/>
                <a:cs typeface="Times New Roman" panose="02020603050405020304" pitchFamily="18" charset="0"/>
                <a:sym typeface="+mn-ea"/>
              </a:rPr>
              <a:t>CHƯƠNG </a:t>
            </a:r>
            <a:r>
              <a:rPr lang="en-GB" sz="3600" b="1">
                <a:solidFill>
                  <a:schemeClr val="bg2">
                    <a:lumMod val="75000"/>
                  </a:schemeClr>
                </a:solidFill>
                <a:latin typeface="Times New Roman" panose="02020603050405020304" pitchFamily="18" charset="0"/>
                <a:cs typeface="Times New Roman" panose="02020603050405020304" pitchFamily="18" charset="0"/>
                <a:sym typeface="+mn-ea"/>
              </a:rPr>
              <a:t>3:</a:t>
            </a:r>
            <a:r>
              <a:rPr lang="en-US" altLang="en-GB" sz="3600" b="1">
                <a:solidFill>
                  <a:schemeClr val="bg2">
                    <a:lumMod val="75000"/>
                  </a:schemeClr>
                </a:solidFill>
                <a:latin typeface="Times New Roman" panose="02020603050405020304" pitchFamily="18" charset="0"/>
                <a:cs typeface="Times New Roman" panose="02020603050405020304" pitchFamily="18" charset="0"/>
                <a:sym typeface="+mn-ea"/>
              </a:rPr>
              <a:t> </a:t>
            </a:r>
            <a:r>
              <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MỘT SỐ BIỆN PHÁP NÂNG CAO HIỆU QUẢ GIÁO DỤC VỆ SINH GIỚI TÍNH CHO TRẺ 5 - 6 TUỔI</a:t>
            </a:r>
            <a:endPar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33" name="Freeform 32"/>
          <p:cNvSpPr/>
          <p:nvPr/>
        </p:nvSpPr>
        <p:spPr>
          <a:xfrm>
            <a:off x="172720" y="4635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34" name="Freeform 2"/>
          <p:cNvSpPr/>
          <p:nvPr/>
        </p:nvSpPr>
        <p:spPr>
          <a:xfrm>
            <a:off x="16666845" y="5397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26"/>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847" name="Google Shape;847;p26"/>
          <p:cNvSpPr/>
          <p:nvPr/>
        </p:nvSpPr>
        <p:spPr>
          <a:xfrm rot="10800000">
            <a:off x="-10963426" y="1615637"/>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848" name="Google Shape;848;p26"/>
          <p:cNvSpPr/>
          <p:nvPr/>
        </p:nvSpPr>
        <p:spPr>
          <a:xfrm>
            <a:off x="-12526491" y="210776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1.2.1.</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0" name="Google Shape;850;p26"/>
          <p:cNvSpPr/>
          <p:nvPr/>
        </p:nvSpPr>
        <p:spPr>
          <a:xfrm>
            <a:off x="-12065390" y="538525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2" name="Google Shape;852;p26"/>
          <p:cNvSpPr/>
          <p:nvPr/>
        </p:nvSpPr>
        <p:spPr>
          <a:xfrm>
            <a:off x="-12592725" y="6846646"/>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1.2.4.</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3" name="Google Shape;853;p26"/>
          <p:cNvSpPr txBox="1"/>
          <p:nvPr/>
        </p:nvSpPr>
        <p:spPr>
          <a:xfrm>
            <a:off x="1737360" y="1177634"/>
            <a:ext cx="7848600" cy="1320165"/>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 </a:t>
            </a:r>
            <a:r>
              <a:rPr lang="en-US" sz="4400" b="1">
                <a:solidFill>
                  <a:schemeClr val="dk1"/>
                </a:solidFill>
                <a:latin typeface="Times New Roman" panose="02020603050405020304" pitchFamily="18" charset="0"/>
                <a:cs typeface="Times New Roman" panose="02020603050405020304" pitchFamily="18" charset="0"/>
              </a:rPr>
              <a:t>Hệ thống các biện pháp đề xuất </a:t>
            </a:r>
            <a:endParaRPr lang="en-US" sz="4400" b="1">
              <a:solidFill>
                <a:schemeClr val="dk1"/>
              </a:solidFill>
              <a:latin typeface="Times New Roman" panose="02020603050405020304" pitchFamily="18" charset="0"/>
              <a:cs typeface="Times New Roman" panose="02020603050405020304" pitchFamily="18" charset="0"/>
            </a:endParaRPr>
          </a:p>
        </p:txBody>
      </p:sp>
      <p:sp>
        <p:nvSpPr>
          <p:cNvPr id="854" name="Google Shape;854;p26"/>
          <p:cNvSpPr/>
          <p:nvPr/>
        </p:nvSpPr>
        <p:spPr>
          <a:xfrm>
            <a:off x="133158" y="1686877"/>
            <a:ext cx="1543242" cy="632635"/>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a:solidFill>
                  <a:schemeClr val="lt1"/>
                </a:solidFill>
                <a:latin typeface="Times New Roman" panose="02020603050405020304" pitchFamily="18" charset="0"/>
                <a:cs typeface="Times New Roman" panose="02020603050405020304" pitchFamily="18" charset="0"/>
                <a:sym typeface="Calibri" panose="020F0502020204030204"/>
              </a:rPr>
              <a:t>3.2</a:t>
            </a:r>
            <a:endParaRPr>
              <a:latin typeface="Times New Roman" panose="02020603050405020304" pitchFamily="18" charset="0"/>
              <a:cs typeface="Times New Roman" panose="02020603050405020304" pitchFamily="18" charset="0"/>
            </a:endParaRPr>
          </a:p>
        </p:txBody>
      </p:sp>
      <p:sp>
        <p:nvSpPr>
          <p:cNvPr id="856" name="Google Shape;856;p26"/>
          <p:cNvSpPr/>
          <p:nvPr/>
        </p:nvSpPr>
        <p:spPr>
          <a:xfrm>
            <a:off x="-12490734" y="3760782"/>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1" name="Google Shape;861;p26"/>
          <p:cNvSpPr/>
          <p:nvPr/>
        </p:nvSpPr>
        <p:spPr>
          <a:xfrm>
            <a:off x="14682311" y="6178569"/>
            <a:ext cx="653969" cy="1120507"/>
          </a:xfrm>
          <a:custGeom>
            <a:avLst/>
            <a:gdLst/>
            <a:ahLst/>
            <a:cxnLst/>
            <a:rect l="l" t="t" r="r" b="b"/>
            <a:pathLst>
              <a:path w="653969" h="1120507" extrusionOk="0">
                <a:moveTo>
                  <a:pt x="0" y="0"/>
                </a:moveTo>
                <a:lnTo>
                  <a:pt x="653969" y="0"/>
                </a:lnTo>
                <a:lnTo>
                  <a:pt x="653969" y="1120507"/>
                </a:lnTo>
                <a:lnTo>
                  <a:pt x="0" y="1120507"/>
                </a:lnTo>
                <a:lnTo>
                  <a:pt x="0" y="0"/>
                </a:lnTo>
                <a:close/>
              </a:path>
            </a:pathLst>
          </a:custGeom>
          <a:blipFill rotWithShape="1">
            <a:blip r:embed="rId1"/>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 name="Rectangle: Rounded Corners 1"/>
          <p:cNvSpPr/>
          <p:nvPr/>
        </p:nvSpPr>
        <p:spPr>
          <a:xfrm>
            <a:off x="285750" y="3576955"/>
            <a:ext cx="4063365" cy="6379210"/>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 name="Straight Connector 5"/>
          <p:cNvCxnSpPr/>
          <p:nvPr/>
        </p:nvCxnSpPr>
        <p:spPr>
          <a:xfrm>
            <a:off x="285664" y="4612794"/>
            <a:ext cx="5082943"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4686935" y="3576955"/>
            <a:ext cx="7807325" cy="6379210"/>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p:cNvSpPr/>
          <p:nvPr/>
        </p:nvSpPr>
        <p:spPr>
          <a:xfrm>
            <a:off x="12801600" y="3576955"/>
            <a:ext cx="5076190" cy="6379210"/>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Straight Connector 10"/>
          <p:cNvCxnSpPr/>
          <p:nvPr/>
        </p:nvCxnSpPr>
        <p:spPr>
          <a:xfrm>
            <a:off x="12629124" y="4652555"/>
            <a:ext cx="524862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694947" y="4652555"/>
            <a:ext cx="6607836" cy="689"/>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25240" y="2505710"/>
            <a:ext cx="9990455" cy="645160"/>
          </a:xfrm>
          <a:prstGeom prst="rect">
            <a:avLst/>
          </a:prstGeom>
        </p:spPr>
        <p:style>
          <a:lnRef idx="0">
            <a:srgbClr val="FFFFFF"/>
          </a:lnRef>
          <a:fillRef idx="2">
            <a:schemeClr val="accent1"/>
          </a:fillRef>
          <a:effectRef idx="1">
            <a:schemeClr val="accent1"/>
          </a:effectRef>
          <a:fontRef idx="minor">
            <a:schemeClr val="lt1"/>
          </a:fontRef>
        </p:style>
        <p:txBody>
          <a:bodyPr wrap="square" rtlCol="0">
            <a:spAutoFit/>
          </a:bodyPr>
          <a:lstStyle/>
          <a:p>
            <a:pPr algn="ctr"/>
            <a:r>
              <a:rPr lang="en-GB" sz="3600" b="1">
                <a:solidFill>
                  <a:schemeClr val="bg2"/>
                </a:solidFill>
                <a:latin typeface="Times New Roman" panose="02020603050405020304" pitchFamily="18" charset="0"/>
                <a:cs typeface="Times New Roman" panose="02020603050405020304" pitchFamily="18" charset="0"/>
              </a:rPr>
              <a:t>3.2.3</a:t>
            </a:r>
            <a:r>
              <a:rPr lang="en-US" altLang="en-GB" sz="3600" b="1">
                <a:solidFill>
                  <a:schemeClr val="bg2"/>
                </a:solidFill>
                <a:latin typeface="Times New Roman" panose="02020603050405020304" pitchFamily="18" charset="0"/>
                <a:cs typeface="Times New Roman" panose="02020603050405020304" pitchFamily="18" charset="0"/>
              </a:rPr>
              <a:t> </a:t>
            </a:r>
            <a:r>
              <a:rPr lang="en-GB" sz="3600" b="1">
                <a:solidFill>
                  <a:schemeClr val="bg2"/>
                </a:solidFill>
                <a:latin typeface="Times New Roman" panose="02020603050405020304" pitchFamily="18" charset="0"/>
                <a:cs typeface="Times New Roman" panose="02020603050405020304" pitchFamily="18" charset="0"/>
              </a:rPr>
              <a:t>Tăng cường phối hợp với phụ huynh</a:t>
            </a:r>
            <a:endParaRPr lang="en-GB" sz="3600" b="1">
              <a:solidFill>
                <a:schemeClr val="bg2"/>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31069" y="3980146"/>
            <a:ext cx="3871776" cy="646331"/>
          </a:xfrm>
          <a:prstGeom prst="rect">
            <a:avLst/>
          </a:prstGeom>
          <a:noFill/>
        </p:spPr>
        <p:txBody>
          <a:bodyPr wrap="square" rtlCol="0">
            <a:spAutoFit/>
          </a:bodyPr>
          <a:lstStyle/>
          <a:p>
            <a:pPr algn="ctr"/>
            <a:r>
              <a:rPr lang="en-GB" sz="3600" b="1">
                <a:latin typeface="Times New Roman" panose="02020603050405020304" pitchFamily="18" charset="0"/>
                <a:cs typeface="Times New Roman" panose="02020603050405020304" pitchFamily="18" charset="0"/>
              </a:rPr>
              <a:t>Mục tiêu</a:t>
            </a:r>
            <a:endParaRPr lang="en-US" sz="3600" b="1">
              <a:latin typeface="Times New Roman" panose="02020603050405020304" pitchFamily="18" charset="0"/>
              <a:cs typeface="Times New Roman" panose="02020603050405020304" pitchFamily="18" charset="0"/>
            </a:endParaRPr>
          </a:p>
        </p:txBody>
      </p:sp>
      <p:sp>
        <p:nvSpPr>
          <p:cNvPr id="18" name="TextBox 17"/>
          <p:cNvSpPr txBox="1"/>
          <p:nvPr/>
        </p:nvSpPr>
        <p:spPr>
          <a:xfrm>
            <a:off x="6431646" y="3898720"/>
            <a:ext cx="5535451" cy="646331"/>
          </a:xfrm>
          <a:prstGeom prst="rect">
            <a:avLst/>
          </a:prstGeom>
          <a:noFill/>
        </p:spPr>
        <p:txBody>
          <a:bodyPr wrap="square" rtlCol="0">
            <a:spAutoFit/>
          </a:bodyPr>
          <a:lstStyle/>
          <a:p>
            <a:r>
              <a:rPr lang="en-GB" sz="3600" b="1">
                <a:solidFill>
                  <a:schemeClr val="bg2">
                    <a:lumMod val="50000"/>
                  </a:schemeClr>
                </a:solidFill>
                <a:latin typeface="Times New Roman" panose="02020603050405020304" pitchFamily="18" charset="0"/>
                <a:cs typeface="Times New Roman" panose="02020603050405020304" pitchFamily="18" charset="0"/>
              </a:rPr>
              <a:t>Nội dung và cách tiến hành </a:t>
            </a:r>
            <a:endParaRPr lang="en-US" sz="3600" b="1">
              <a:solidFill>
                <a:schemeClr val="bg2">
                  <a:lumMod val="50000"/>
                </a:scheme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3815788" y="3980256"/>
            <a:ext cx="3040983" cy="646331"/>
          </a:xfrm>
          <a:prstGeom prst="rect">
            <a:avLst/>
          </a:prstGeom>
          <a:noFill/>
        </p:spPr>
        <p:txBody>
          <a:bodyPr wrap="square" rtlCol="0">
            <a:spAutoFit/>
          </a:bodyPr>
          <a:lstStyle/>
          <a:p>
            <a:pPr algn="ctr"/>
            <a:r>
              <a:rPr lang="en-GB" sz="3600" b="1">
                <a:latin typeface="Times New Roman" panose="02020603050405020304" pitchFamily="18" charset="0"/>
                <a:cs typeface="Times New Roman" panose="02020603050405020304" pitchFamily="18" charset="0"/>
              </a:rPr>
              <a:t>Ý nghĩa</a:t>
            </a:r>
            <a:endParaRPr lang="en-US" sz="3600" b="1">
              <a:latin typeface="Times New Roman" panose="02020603050405020304" pitchFamily="18" charset="0"/>
              <a:cs typeface="Times New Roman" panose="02020603050405020304" pitchFamily="18" charset="0"/>
            </a:endParaRPr>
          </a:p>
        </p:txBody>
      </p:sp>
      <p:sp>
        <p:nvSpPr>
          <p:cNvPr id="3" name="TextBox 2"/>
          <p:cNvSpPr txBox="1"/>
          <p:nvPr/>
        </p:nvSpPr>
        <p:spPr>
          <a:xfrm>
            <a:off x="431165" y="4864100"/>
            <a:ext cx="3580765" cy="396938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Xây dựng sự thống nhất giữa nhà trường và gia đình trong công tác giáo dục vệ sinh giới tính cho trẻ.</a:t>
            </a:r>
            <a:endParaRPr lang="en-US" sz="2800">
              <a:effectLst/>
              <a:latin typeface="Times New Roman" panose="02020603050405020304" pitchFamily="18" charset="0"/>
              <a:ea typeface="Times New Roman" panose="02020603050405020304" pitchFamily="18" charset="0"/>
            </a:endParaRPr>
          </a:p>
        </p:txBody>
      </p:sp>
      <p:sp>
        <p:nvSpPr>
          <p:cNvPr id="4" name="TextBox 3"/>
          <p:cNvSpPr txBox="1"/>
          <p:nvPr/>
        </p:nvSpPr>
        <p:spPr>
          <a:xfrm>
            <a:off x="4937125" y="4588510"/>
            <a:ext cx="7364730" cy="4905375"/>
          </a:xfrm>
          <a:prstGeom prst="rect">
            <a:avLst/>
          </a:prstGeom>
          <a:noFill/>
        </p:spPr>
        <p:txBody>
          <a:bodyPr wrap="square" rtlCol="0">
            <a:noAutofit/>
          </a:bodyPr>
          <a:lstStyle/>
          <a:p>
            <a:pPr marL="285750" indent="-285750">
              <a:lnSpc>
                <a:spcPct val="150000"/>
              </a:lnSpc>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Phối hợp nội dung giảng dạy với gia đình thông qua sổ bé ngoan, Zalo lớp, ứng dụng LMS...</a:t>
            </a:r>
            <a:endParaRPr lang="en-US" sz="2800">
              <a:effectLst/>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Tổ chức buổi tọa đàm, hội thảo chuyên đề cho phụ huynh với chủ đề: "Hướng dẫn con về cơ thể", "Làm bạn với con khi con hỏi về giới tính"...</a:t>
            </a:r>
            <a:endParaRPr lang="en-US" sz="2800">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Phát hành sổ tay/tờ rơi giáo dục giới tính tại nhà </a:t>
            </a:r>
            <a:endParaRPr lang="en-US" sz="280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13139420" y="4612640"/>
            <a:ext cx="4262120" cy="5262245"/>
          </a:xfrm>
          <a:prstGeom prst="rect">
            <a:avLst/>
          </a:prstGeom>
          <a:noFill/>
        </p:spPr>
        <p:txBody>
          <a:bodyPr wrap="square" rtlCol="0">
            <a:spAutoFit/>
          </a:bodyPr>
          <a:lstStyle/>
          <a:p>
            <a:pPr marL="457200" indent="-457200" algn="l">
              <a:lnSpc>
                <a:spcPct val="150000"/>
              </a:lnSpc>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Phụ huynh chủ động phối hợp, trẻ được giáo dục thống nhất và xuyên suốt từ nhà đến lớp.</a:t>
            </a:r>
            <a:endParaRPr lang="en-US" sz="2800">
              <a:effectLst/>
              <a:latin typeface="Times New Roman" panose="02020603050405020304" pitchFamily="18" charset="0"/>
              <a:ea typeface="Times New Roman" panose="02020603050405020304" pitchFamily="18" charset="0"/>
            </a:endParaRPr>
          </a:p>
          <a:p>
            <a:pPr marL="457200" indent="-457200" algn="l">
              <a:lnSpc>
                <a:spcPct val="150000"/>
              </a:lnSpc>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 Nâng cao nhận thức cộng đồng, hạn chế tư tưởng e ngại về giới tính trong gia đình.</a:t>
            </a:r>
            <a:endParaRPr lang="en-US" sz="2800">
              <a:effectLst/>
              <a:latin typeface="Times New Roman" panose="02020603050405020304" pitchFamily="18" charset="0"/>
              <a:ea typeface="Times New Roman" panose="02020603050405020304" pitchFamily="18" charset="0"/>
            </a:endParaRPr>
          </a:p>
        </p:txBody>
      </p:sp>
      <p:sp>
        <p:nvSpPr>
          <p:cNvPr id="764" name="Google Shape;764;p24"/>
          <p:cNvSpPr/>
          <p:nvPr/>
        </p:nvSpPr>
        <p:spPr>
          <a:xfrm rot="-5400000">
            <a:off x="8623257" y="-8369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32" name="Text Box 31"/>
          <p:cNvSpPr txBox="1"/>
          <p:nvPr/>
        </p:nvSpPr>
        <p:spPr>
          <a:xfrm>
            <a:off x="2642870" y="219710"/>
            <a:ext cx="13264515" cy="1198880"/>
          </a:xfrm>
          <a:prstGeom prst="rect">
            <a:avLst/>
          </a:prstGeom>
          <a:noFill/>
        </p:spPr>
        <p:txBody>
          <a:bodyPr wrap="square" rtlCol="0" anchor="t">
            <a:spAutoFit/>
          </a:bodyPr>
          <a:p>
            <a:pPr algn="ctr"/>
            <a:r>
              <a:rPr lang="vi-VN" sz="3600" b="1">
                <a:solidFill>
                  <a:schemeClr val="bg2">
                    <a:lumMod val="75000"/>
                  </a:schemeClr>
                </a:solidFill>
                <a:latin typeface="Times New Roman" panose="02020603050405020304" pitchFamily="18" charset="0"/>
                <a:cs typeface="Times New Roman" panose="02020603050405020304" pitchFamily="18" charset="0"/>
                <a:sym typeface="+mn-ea"/>
              </a:rPr>
              <a:t>CHƯƠNG </a:t>
            </a:r>
            <a:r>
              <a:rPr lang="en-GB" sz="3600" b="1">
                <a:solidFill>
                  <a:schemeClr val="bg2">
                    <a:lumMod val="75000"/>
                  </a:schemeClr>
                </a:solidFill>
                <a:latin typeface="Times New Roman" panose="02020603050405020304" pitchFamily="18" charset="0"/>
                <a:cs typeface="Times New Roman" panose="02020603050405020304" pitchFamily="18" charset="0"/>
                <a:sym typeface="+mn-ea"/>
              </a:rPr>
              <a:t>3:</a:t>
            </a:r>
            <a:r>
              <a:rPr lang="en-US" altLang="en-GB" sz="3600" b="1">
                <a:solidFill>
                  <a:schemeClr val="bg2">
                    <a:lumMod val="75000"/>
                  </a:schemeClr>
                </a:solidFill>
                <a:latin typeface="Times New Roman" panose="02020603050405020304" pitchFamily="18" charset="0"/>
                <a:cs typeface="Times New Roman" panose="02020603050405020304" pitchFamily="18" charset="0"/>
                <a:sym typeface="+mn-ea"/>
              </a:rPr>
              <a:t> </a:t>
            </a:r>
            <a:r>
              <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MỘT SỐ BIỆN PHÁP NÂNG CAO HIỆU QUẢ GIÁO DỤC VỆ SINH GIỚI TÍNH CHO TRẺ 5 - 6 TUỔI</a:t>
            </a:r>
            <a:endPar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33" name="Freeform 32"/>
          <p:cNvSpPr/>
          <p:nvPr/>
        </p:nvSpPr>
        <p:spPr>
          <a:xfrm>
            <a:off x="172720" y="4635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34" name="Freeform 2"/>
          <p:cNvSpPr/>
          <p:nvPr/>
        </p:nvSpPr>
        <p:spPr>
          <a:xfrm>
            <a:off x="16605885" y="5397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26"/>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847" name="Google Shape;847;p26"/>
          <p:cNvSpPr/>
          <p:nvPr/>
        </p:nvSpPr>
        <p:spPr>
          <a:xfrm rot="10800000">
            <a:off x="-10963426" y="1615637"/>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848" name="Google Shape;848;p26"/>
          <p:cNvSpPr/>
          <p:nvPr/>
        </p:nvSpPr>
        <p:spPr>
          <a:xfrm>
            <a:off x="-12526491" y="210776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1.2.1.</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0" name="Google Shape;850;p26"/>
          <p:cNvSpPr/>
          <p:nvPr/>
        </p:nvSpPr>
        <p:spPr>
          <a:xfrm>
            <a:off x="-12065390" y="538525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2" name="Google Shape;852;p26"/>
          <p:cNvSpPr/>
          <p:nvPr/>
        </p:nvSpPr>
        <p:spPr>
          <a:xfrm>
            <a:off x="-12592725" y="6846646"/>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1.2.4.</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3" name="Google Shape;853;p26"/>
          <p:cNvSpPr txBox="1"/>
          <p:nvPr/>
        </p:nvSpPr>
        <p:spPr>
          <a:xfrm>
            <a:off x="1722120" y="1162394"/>
            <a:ext cx="7848600" cy="1320165"/>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US" sz="4400" b="1">
                <a:solidFill>
                  <a:schemeClr val="dk1"/>
                </a:solidFill>
                <a:latin typeface="Times New Roman" panose="02020603050405020304" pitchFamily="18" charset="0"/>
                <a:cs typeface="Times New Roman" panose="02020603050405020304" pitchFamily="18" charset="0"/>
                <a:sym typeface="Arial" panose="020B0604020202020204"/>
              </a:rPr>
              <a:t> </a:t>
            </a:r>
            <a:r>
              <a:rPr lang="en-US" sz="4400" b="1">
                <a:solidFill>
                  <a:schemeClr val="dk1"/>
                </a:solidFill>
                <a:latin typeface="Times New Roman" panose="02020603050405020304" pitchFamily="18" charset="0"/>
                <a:cs typeface="Times New Roman" panose="02020603050405020304" pitchFamily="18" charset="0"/>
              </a:rPr>
              <a:t>Hệ thống các biện pháp đề xuất </a:t>
            </a:r>
            <a:endParaRPr lang="en-US" sz="4400" b="1">
              <a:solidFill>
                <a:schemeClr val="dk1"/>
              </a:solidFill>
              <a:latin typeface="Times New Roman" panose="02020603050405020304" pitchFamily="18" charset="0"/>
              <a:cs typeface="Times New Roman" panose="02020603050405020304" pitchFamily="18" charset="0"/>
            </a:endParaRPr>
          </a:p>
        </p:txBody>
      </p:sp>
      <p:sp>
        <p:nvSpPr>
          <p:cNvPr id="854" name="Google Shape;854;p26"/>
          <p:cNvSpPr/>
          <p:nvPr/>
        </p:nvSpPr>
        <p:spPr>
          <a:xfrm>
            <a:off x="133158" y="1686877"/>
            <a:ext cx="1543242" cy="632635"/>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a:solidFill>
                  <a:schemeClr val="lt1"/>
                </a:solidFill>
                <a:latin typeface="Times New Roman" panose="02020603050405020304" pitchFamily="18" charset="0"/>
                <a:cs typeface="Times New Roman" panose="02020603050405020304" pitchFamily="18" charset="0"/>
                <a:sym typeface="Calibri" panose="020F0502020204030204"/>
              </a:rPr>
              <a:t>3.2</a:t>
            </a:r>
            <a:endParaRPr>
              <a:latin typeface="Times New Roman" panose="02020603050405020304" pitchFamily="18" charset="0"/>
              <a:cs typeface="Times New Roman" panose="02020603050405020304" pitchFamily="18" charset="0"/>
            </a:endParaRPr>
          </a:p>
        </p:txBody>
      </p:sp>
      <p:sp>
        <p:nvSpPr>
          <p:cNvPr id="856" name="Google Shape;856;p26"/>
          <p:cNvSpPr/>
          <p:nvPr/>
        </p:nvSpPr>
        <p:spPr>
          <a:xfrm>
            <a:off x="-12490734" y="3760782"/>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1" name="Google Shape;861;p26"/>
          <p:cNvSpPr/>
          <p:nvPr/>
        </p:nvSpPr>
        <p:spPr>
          <a:xfrm>
            <a:off x="14682311" y="6178569"/>
            <a:ext cx="653969" cy="1120507"/>
          </a:xfrm>
          <a:custGeom>
            <a:avLst/>
            <a:gdLst/>
            <a:ahLst/>
            <a:cxnLst/>
            <a:rect l="l" t="t" r="r" b="b"/>
            <a:pathLst>
              <a:path w="653969" h="1120507" extrusionOk="0">
                <a:moveTo>
                  <a:pt x="0" y="0"/>
                </a:moveTo>
                <a:lnTo>
                  <a:pt x="653969" y="0"/>
                </a:lnTo>
                <a:lnTo>
                  <a:pt x="653969" y="1120507"/>
                </a:lnTo>
                <a:lnTo>
                  <a:pt x="0" y="1120507"/>
                </a:lnTo>
                <a:lnTo>
                  <a:pt x="0" y="0"/>
                </a:lnTo>
                <a:close/>
              </a:path>
            </a:pathLst>
          </a:custGeom>
          <a:blipFill rotWithShape="1">
            <a:blip r:embed="rId1"/>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 name="Rectangle: Rounded Corners 1"/>
          <p:cNvSpPr/>
          <p:nvPr/>
        </p:nvSpPr>
        <p:spPr>
          <a:xfrm>
            <a:off x="285664" y="3576664"/>
            <a:ext cx="5082943" cy="637899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 name="Straight Connector 5"/>
          <p:cNvCxnSpPr/>
          <p:nvPr/>
        </p:nvCxnSpPr>
        <p:spPr>
          <a:xfrm>
            <a:off x="285664" y="4612794"/>
            <a:ext cx="5082943"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5694947" y="3576642"/>
            <a:ext cx="6607836" cy="637899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p:cNvSpPr/>
          <p:nvPr/>
        </p:nvSpPr>
        <p:spPr>
          <a:xfrm>
            <a:off x="12629124" y="3576642"/>
            <a:ext cx="5248628" cy="637899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Straight Connector 10"/>
          <p:cNvCxnSpPr/>
          <p:nvPr/>
        </p:nvCxnSpPr>
        <p:spPr>
          <a:xfrm>
            <a:off x="12629124" y="4652555"/>
            <a:ext cx="524862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694947" y="4652555"/>
            <a:ext cx="6607836" cy="689"/>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7218" y="2472527"/>
            <a:ext cx="17877752" cy="6604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txBody>
          <a:bodyPr wrap="square" rtlCol="0">
            <a:spAutoFit/>
          </a:bodyPr>
          <a:lstStyle/>
          <a:p>
            <a:pPr algn="ctr"/>
            <a:r>
              <a:rPr lang="en-GB" sz="3700" b="1">
                <a:solidFill>
                  <a:schemeClr val="bg2"/>
                </a:solidFill>
                <a:latin typeface="Times New Roman" panose="02020603050405020304" pitchFamily="18" charset="0"/>
                <a:cs typeface="Times New Roman" panose="02020603050405020304" pitchFamily="18" charset="0"/>
              </a:rPr>
              <a:t>3.2.4</a:t>
            </a:r>
            <a:r>
              <a:rPr lang="en-US" altLang="en-GB" sz="3700" b="1">
                <a:solidFill>
                  <a:schemeClr val="bg2"/>
                </a:solidFill>
                <a:latin typeface="Times New Roman" panose="02020603050405020304" pitchFamily="18" charset="0"/>
                <a:cs typeface="Times New Roman" panose="02020603050405020304" pitchFamily="18" charset="0"/>
              </a:rPr>
              <a:t> </a:t>
            </a:r>
            <a:r>
              <a:rPr lang="en-GB" sz="3700" b="1">
                <a:solidFill>
                  <a:schemeClr val="bg2"/>
                </a:solidFill>
                <a:latin typeface="Times New Roman" panose="02020603050405020304" pitchFamily="18" charset="0"/>
                <a:cs typeface="Times New Roman" panose="02020603050405020304" pitchFamily="18" charset="0"/>
              </a:rPr>
              <a:t>Tích hợp nội dung giáo dục vệ sinh giới tính vào các hoạt động giáo dục hằng ngày</a:t>
            </a:r>
            <a:endParaRPr lang="en-GB" sz="3700" b="1">
              <a:solidFill>
                <a:schemeClr val="bg2"/>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676179" y="3747101"/>
            <a:ext cx="3871776" cy="646331"/>
          </a:xfrm>
          <a:prstGeom prst="rect">
            <a:avLst/>
          </a:prstGeom>
          <a:noFill/>
        </p:spPr>
        <p:txBody>
          <a:bodyPr wrap="square" rtlCol="0">
            <a:spAutoFit/>
          </a:bodyPr>
          <a:lstStyle/>
          <a:p>
            <a:pPr algn="ctr"/>
            <a:r>
              <a:rPr lang="en-GB" sz="3600" b="1">
                <a:latin typeface="Times New Roman" panose="02020603050405020304" pitchFamily="18" charset="0"/>
                <a:cs typeface="Times New Roman" panose="02020603050405020304" pitchFamily="18" charset="0"/>
              </a:rPr>
              <a:t>Mục tiêu</a:t>
            </a:r>
            <a:endParaRPr lang="en-US" sz="3600" b="1">
              <a:latin typeface="Times New Roman" panose="02020603050405020304" pitchFamily="18" charset="0"/>
              <a:cs typeface="Times New Roman" panose="02020603050405020304" pitchFamily="18" charset="0"/>
            </a:endParaRPr>
          </a:p>
        </p:txBody>
      </p:sp>
      <p:sp>
        <p:nvSpPr>
          <p:cNvPr id="18" name="TextBox 17"/>
          <p:cNvSpPr txBox="1"/>
          <p:nvPr/>
        </p:nvSpPr>
        <p:spPr>
          <a:xfrm>
            <a:off x="6201792" y="3777855"/>
            <a:ext cx="5933986" cy="646331"/>
          </a:xfrm>
          <a:prstGeom prst="rect">
            <a:avLst/>
          </a:prstGeom>
          <a:noFill/>
        </p:spPr>
        <p:txBody>
          <a:bodyPr wrap="square" rtlCol="0">
            <a:spAutoFit/>
          </a:bodyPr>
          <a:lstStyle/>
          <a:p>
            <a:r>
              <a:rPr lang="en-GB" sz="3600" b="1">
                <a:solidFill>
                  <a:schemeClr val="bg2">
                    <a:lumMod val="50000"/>
                  </a:schemeClr>
                </a:solidFill>
                <a:latin typeface="Times New Roman" panose="02020603050405020304" pitchFamily="18" charset="0"/>
                <a:cs typeface="Times New Roman" panose="02020603050405020304" pitchFamily="18" charset="0"/>
              </a:rPr>
              <a:t>Nội dung và cách tiến hành </a:t>
            </a:r>
            <a:endParaRPr lang="en-US" sz="3600" b="1">
              <a:solidFill>
                <a:schemeClr val="bg2">
                  <a:lumMod val="50000"/>
                </a:scheme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3625642" y="3844507"/>
            <a:ext cx="3040983" cy="646331"/>
          </a:xfrm>
          <a:prstGeom prst="rect">
            <a:avLst/>
          </a:prstGeom>
          <a:noFill/>
        </p:spPr>
        <p:txBody>
          <a:bodyPr wrap="square" rtlCol="0">
            <a:spAutoFit/>
          </a:bodyPr>
          <a:lstStyle/>
          <a:p>
            <a:pPr algn="ctr"/>
            <a:r>
              <a:rPr lang="en-GB" sz="3600" b="1">
                <a:latin typeface="Times New Roman" panose="02020603050405020304" pitchFamily="18" charset="0"/>
                <a:cs typeface="Times New Roman" panose="02020603050405020304" pitchFamily="18" charset="0"/>
              </a:rPr>
              <a:t>Ý nghĩa</a:t>
            </a:r>
            <a:endParaRPr lang="en-US" sz="3600" b="1">
              <a:latin typeface="Times New Roman" panose="02020603050405020304" pitchFamily="18" charset="0"/>
              <a:cs typeface="Times New Roman" panose="02020603050405020304" pitchFamily="18" charset="0"/>
            </a:endParaRPr>
          </a:p>
        </p:txBody>
      </p:sp>
      <p:sp>
        <p:nvSpPr>
          <p:cNvPr id="3" name="TextBox 2"/>
          <p:cNvSpPr txBox="1"/>
          <p:nvPr/>
        </p:nvSpPr>
        <p:spPr>
          <a:xfrm>
            <a:off x="290195" y="4565650"/>
            <a:ext cx="4970145" cy="526224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Giúp trẻ hình thành kỹ năng vệ sinh giới tính thông qua các hoạt động học tập – chăm sóc – vui chơi thường ngày, đảm bảo tính tự nhiên và liên tục.</a:t>
            </a:r>
            <a:endParaRPr lang="en-US" sz="3200">
              <a:effectLst/>
              <a:latin typeface="Times New Roman" panose="02020603050405020304" pitchFamily="18" charset="0"/>
              <a:ea typeface="Times New Roman" panose="02020603050405020304" pitchFamily="18" charset="0"/>
            </a:endParaRPr>
          </a:p>
        </p:txBody>
      </p:sp>
      <p:sp>
        <p:nvSpPr>
          <p:cNvPr id="4" name="TextBox 3"/>
          <p:cNvSpPr txBox="1"/>
          <p:nvPr/>
        </p:nvSpPr>
        <p:spPr>
          <a:xfrm>
            <a:off x="5935579" y="4640580"/>
            <a:ext cx="6205260" cy="37846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Tích hợp giáo dục giới tính vào hoạt động học</a:t>
            </a:r>
            <a:endParaRPr lang="en-US" sz="3200">
              <a:effectLst/>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Lồng ghép vào sinh hoạt thường nhật</a:t>
            </a:r>
            <a:endParaRPr lang="en-US" sz="3200">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sz="3200">
                <a:effectLst/>
                <a:latin typeface="Times New Roman" panose="02020603050405020304" pitchFamily="18" charset="0"/>
                <a:ea typeface="Times New Roman" panose="02020603050405020304" pitchFamily="18" charset="0"/>
              </a:rPr>
              <a:t>Tận dụng các tình huống thực tế</a:t>
            </a:r>
            <a:endParaRPr lang="en-US" sz="2400"/>
          </a:p>
        </p:txBody>
      </p:sp>
      <p:sp>
        <p:nvSpPr>
          <p:cNvPr id="5" name="TextBox 4"/>
          <p:cNvSpPr txBox="1"/>
          <p:nvPr/>
        </p:nvSpPr>
        <p:spPr>
          <a:xfrm>
            <a:off x="12628245" y="4577080"/>
            <a:ext cx="5001895" cy="4939030"/>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000">
                <a:effectLst/>
                <a:latin typeface="Times New Roman" panose="02020603050405020304" pitchFamily="18" charset="0"/>
                <a:ea typeface="Times New Roman" panose="02020603050405020304" pitchFamily="18" charset="0"/>
              </a:rPr>
              <a:t>Trẻ tiếp thu kiến thức giới tính một cách tự nhiên, không áp lực. </a:t>
            </a:r>
            <a:endParaRPr lang="en-US" sz="3000">
              <a:effectLst/>
              <a:latin typeface="Times New Roman" panose="02020603050405020304" pitchFamily="18" charset="0"/>
              <a:ea typeface="Times New Roman" panose="02020603050405020304" pitchFamily="18" charset="0"/>
            </a:endParaRPr>
          </a:p>
          <a:p>
            <a:pPr marL="457200" indent="-457200">
              <a:lnSpc>
                <a:spcPct val="150000"/>
              </a:lnSpc>
              <a:buFont typeface="Arial" panose="020B0604020202020204" pitchFamily="34" charset="0"/>
              <a:buChar char="•"/>
            </a:pPr>
            <a:r>
              <a:rPr lang="en-US" sz="3000">
                <a:effectLst/>
                <a:latin typeface="Times New Roman" panose="02020603050405020304" pitchFamily="18" charset="0"/>
                <a:ea typeface="Times New Roman" panose="02020603050405020304" pitchFamily="18" charset="0"/>
              </a:rPr>
              <a:t>Giáo viên dễ triển khai, không mất thời gian tách riêng chủ đề nhưng vẫn đạt hiệu quả giáo dục mong đợi.</a:t>
            </a:r>
            <a:endParaRPr lang="en-US" sz="3000">
              <a:effectLst/>
              <a:latin typeface="Times New Roman" panose="02020603050405020304" pitchFamily="18" charset="0"/>
              <a:ea typeface="Times New Roman" panose="02020603050405020304" pitchFamily="18" charset="0"/>
            </a:endParaRPr>
          </a:p>
        </p:txBody>
      </p:sp>
      <p:sp>
        <p:nvSpPr>
          <p:cNvPr id="764" name="Google Shape;764;p24"/>
          <p:cNvSpPr/>
          <p:nvPr/>
        </p:nvSpPr>
        <p:spPr>
          <a:xfrm rot="-5400000">
            <a:off x="8623257" y="-8369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32" name="Text Box 31"/>
          <p:cNvSpPr txBox="1"/>
          <p:nvPr/>
        </p:nvSpPr>
        <p:spPr>
          <a:xfrm>
            <a:off x="2642870" y="219710"/>
            <a:ext cx="13264515" cy="1198880"/>
          </a:xfrm>
          <a:prstGeom prst="rect">
            <a:avLst/>
          </a:prstGeom>
          <a:noFill/>
        </p:spPr>
        <p:txBody>
          <a:bodyPr wrap="square" rtlCol="0" anchor="t">
            <a:spAutoFit/>
          </a:bodyPr>
          <a:p>
            <a:pPr algn="ctr"/>
            <a:r>
              <a:rPr lang="vi-VN" sz="3600" b="1">
                <a:solidFill>
                  <a:schemeClr val="bg2">
                    <a:lumMod val="75000"/>
                  </a:schemeClr>
                </a:solidFill>
                <a:latin typeface="Times New Roman" panose="02020603050405020304" pitchFamily="18" charset="0"/>
                <a:cs typeface="Times New Roman" panose="02020603050405020304" pitchFamily="18" charset="0"/>
                <a:sym typeface="+mn-ea"/>
              </a:rPr>
              <a:t>CHƯƠNG </a:t>
            </a:r>
            <a:r>
              <a:rPr lang="en-GB" sz="3600" b="1">
                <a:solidFill>
                  <a:schemeClr val="bg2">
                    <a:lumMod val="75000"/>
                  </a:schemeClr>
                </a:solidFill>
                <a:latin typeface="Times New Roman" panose="02020603050405020304" pitchFamily="18" charset="0"/>
                <a:cs typeface="Times New Roman" panose="02020603050405020304" pitchFamily="18" charset="0"/>
                <a:sym typeface="+mn-ea"/>
              </a:rPr>
              <a:t>3:</a:t>
            </a:r>
            <a:r>
              <a:rPr lang="en-US" altLang="en-GB" sz="3600" b="1">
                <a:solidFill>
                  <a:schemeClr val="bg2">
                    <a:lumMod val="75000"/>
                  </a:schemeClr>
                </a:solidFill>
                <a:latin typeface="Times New Roman" panose="02020603050405020304" pitchFamily="18" charset="0"/>
                <a:cs typeface="Times New Roman" panose="02020603050405020304" pitchFamily="18" charset="0"/>
                <a:sym typeface="+mn-ea"/>
              </a:rPr>
              <a:t> </a:t>
            </a:r>
            <a:r>
              <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MỘT SỐ BIỆN PHÁP NÂNG CAO HIỆU QUẢ GIÁO DỤC VỆ SINH GIỚI TÍNH CHO TRẺ 5 - 6 TUỔI</a:t>
            </a:r>
            <a:endPar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33" name="Freeform 32"/>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34"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26"/>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847" name="Google Shape;847;p26"/>
          <p:cNvSpPr/>
          <p:nvPr/>
        </p:nvSpPr>
        <p:spPr>
          <a:xfrm rot="10800000">
            <a:off x="-10963426" y="1615637"/>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848" name="Google Shape;848;p26"/>
          <p:cNvSpPr/>
          <p:nvPr/>
        </p:nvSpPr>
        <p:spPr>
          <a:xfrm>
            <a:off x="-12526491" y="210776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1.2.1.</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0" name="Google Shape;850;p26"/>
          <p:cNvSpPr/>
          <p:nvPr/>
        </p:nvSpPr>
        <p:spPr>
          <a:xfrm>
            <a:off x="-12065390" y="538525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2" name="Google Shape;852;p26"/>
          <p:cNvSpPr/>
          <p:nvPr/>
        </p:nvSpPr>
        <p:spPr>
          <a:xfrm>
            <a:off x="-12592725" y="6846646"/>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1.2.4.</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53" name="Google Shape;853;p26"/>
          <p:cNvSpPr txBox="1"/>
          <p:nvPr/>
        </p:nvSpPr>
        <p:spPr>
          <a:xfrm>
            <a:off x="1770647" y="1173131"/>
            <a:ext cx="7848600" cy="1320165"/>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US" sz="4400" b="1">
                <a:solidFill>
                  <a:schemeClr val="dk1"/>
                </a:solidFill>
                <a:latin typeface="Times New Roman" panose="02020603050405020304" pitchFamily="18" charset="0"/>
                <a:cs typeface="Times New Roman" panose="02020603050405020304" pitchFamily="18" charset="0"/>
                <a:sym typeface="Arial" panose="020B0604020202020204"/>
              </a:rPr>
              <a:t> </a:t>
            </a:r>
            <a:r>
              <a:rPr lang="en-US" sz="4400" b="1">
                <a:solidFill>
                  <a:schemeClr val="dk1"/>
                </a:solidFill>
                <a:latin typeface="Times New Roman" panose="02020603050405020304" pitchFamily="18" charset="0"/>
                <a:cs typeface="Times New Roman" panose="02020603050405020304" pitchFamily="18" charset="0"/>
              </a:rPr>
              <a:t>Hệ thống các biện pháp đề xuất </a:t>
            </a:r>
            <a:endParaRPr sz="4400">
              <a:latin typeface="Times New Roman" panose="02020603050405020304" pitchFamily="18" charset="0"/>
              <a:cs typeface="Times New Roman" panose="02020603050405020304" pitchFamily="18" charset="0"/>
            </a:endParaRPr>
          </a:p>
        </p:txBody>
      </p:sp>
      <p:sp>
        <p:nvSpPr>
          <p:cNvPr id="854" name="Google Shape;854;p26"/>
          <p:cNvSpPr/>
          <p:nvPr/>
        </p:nvSpPr>
        <p:spPr>
          <a:xfrm>
            <a:off x="133158" y="1686877"/>
            <a:ext cx="1543242" cy="632635"/>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a:solidFill>
                  <a:schemeClr val="lt1"/>
                </a:solidFill>
                <a:latin typeface="Times New Roman" panose="02020603050405020304" pitchFamily="18" charset="0"/>
                <a:cs typeface="Times New Roman" panose="02020603050405020304" pitchFamily="18" charset="0"/>
                <a:sym typeface="Calibri" panose="020F0502020204030204"/>
              </a:rPr>
              <a:t>3.2</a:t>
            </a:r>
            <a:endParaRPr>
              <a:latin typeface="Times New Roman" panose="02020603050405020304" pitchFamily="18" charset="0"/>
              <a:cs typeface="Times New Roman" panose="02020603050405020304" pitchFamily="18" charset="0"/>
            </a:endParaRPr>
          </a:p>
        </p:txBody>
      </p:sp>
      <p:sp>
        <p:nvSpPr>
          <p:cNvPr id="856" name="Google Shape;856;p26"/>
          <p:cNvSpPr/>
          <p:nvPr/>
        </p:nvSpPr>
        <p:spPr>
          <a:xfrm>
            <a:off x="-12490734" y="3760782"/>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1.2.2.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1" name="Google Shape;861;p26"/>
          <p:cNvSpPr/>
          <p:nvPr/>
        </p:nvSpPr>
        <p:spPr>
          <a:xfrm>
            <a:off x="14682311" y="6178569"/>
            <a:ext cx="653969" cy="1120507"/>
          </a:xfrm>
          <a:custGeom>
            <a:avLst/>
            <a:gdLst/>
            <a:ahLst/>
            <a:cxnLst/>
            <a:rect l="l" t="t" r="r" b="b"/>
            <a:pathLst>
              <a:path w="653969" h="1120507" extrusionOk="0">
                <a:moveTo>
                  <a:pt x="0" y="0"/>
                </a:moveTo>
                <a:lnTo>
                  <a:pt x="653969" y="0"/>
                </a:lnTo>
                <a:lnTo>
                  <a:pt x="653969" y="1120507"/>
                </a:lnTo>
                <a:lnTo>
                  <a:pt x="0" y="1120507"/>
                </a:lnTo>
                <a:lnTo>
                  <a:pt x="0" y="0"/>
                </a:lnTo>
                <a:close/>
              </a:path>
            </a:pathLst>
          </a:custGeom>
          <a:blipFill rotWithShape="1">
            <a:blip r:embed="rId1"/>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 name="Rectangle: Rounded Corners 1"/>
          <p:cNvSpPr/>
          <p:nvPr/>
        </p:nvSpPr>
        <p:spPr>
          <a:xfrm>
            <a:off x="285664" y="3576664"/>
            <a:ext cx="5082943" cy="637899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 name="Straight Connector 5"/>
          <p:cNvCxnSpPr/>
          <p:nvPr/>
        </p:nvCxnSpPr>
        <p:spPr>
          <a:xfrm>
            <a:off x="285664" y="4612794"/>
            <a:ext cx="5082943"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5694947" y="3576642"/>
            <a:ext cx="6607836" cy="637899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p:cNvSpPr/>
          <p:nvPr/>
        </p:nvSpPr>
        <p:spPr>
          <a:xfrm>
            <a:off x="12629124" y="3576642"/>
            <a:ext cx="5248628" cy="637899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000"/>
          </a:p>
        </p:txBody>
      </p:sp>
      <p:cxnSp>
        <p:nvCxnSpPr>
          <p:cNvPr id="11" name="Straight Connector 10"/>
          <p:cNvCxnSpPr/>
          <p:nvPr/>
        </p:nvCxnSpPr>
        <p:spPr>
          <a:xfrm>
            <a:off x="12629124" y="4652555"/>
            <a:ext cx="524862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694947" y="4652555"/>
            <a:ext cx="6607836" cy="689"/>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55065" y="2491105"/>
            <a:ext cx="16042005" cy="6604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txBody>
          <a:bodyPr wrap="square" rtlCol="0">
            <a:spAutoFit/>
          </a:bodyPr>
          <a:lstStyle/>
          <a:p>
            <a:pPr algn="ctr"/>
            <a:r>
              <a:rPr lang="en-GB" sz="3700" b="1">
                <a:solidFill>
                  <a:schemeClr val="bg2"/>
                </a:solidFill>
                <a:latin typeface="Times New Roman" panose="02020603050405020304" pitchFamily="18" charset="0"/>
                <a:cs typeface="Times New Roman" panose="02020603050405020304" pitchFamily="18" charset="0"/>
              </a:rPr>
              <a:t>3.2.5. Xây dựng môi trường giáo dục an toàn, thân thiện, tôn trọng giới tính</a:t>
            </a:r>
            <a:endParaRPr lang="en-GB" sz="3700" b="1">
              <a:solidFill>
                <a:schemeClr val="bg2"/>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98099" y="3823936"/>
            <a:ext cx="3871776" cy="646331"/>
          </a:xfrm>
          <a:prstGeom prst="rect">
            <a:avLst/>
          </a:prstGeom>
          <a:noFill/>
        </p:spPr>
        <p:txBody>
          <a:bodyPr wrap="square" rtlCol="0">
            <a:spAutoFit/>
          </a:bodyPr>
          <a:lstStyle/>
          <a:p>
            <a:pPr algn="ctr"/>
            <a:r>
              <a:rPr lang="en-GB" sz="3600" b="1">
                <a:latin typeface="Times New Roman" panose="02020603050405020304" pitchFamily="18" charset="0"/>
                <a:cs typeface="Times New Roman" panose="02020603050405020304" pitchFamily="18" charset="0"/>
              </a:rPr>
              <a:t>Mục tiêu</a:t>
            </a:r>
            <a:endParaRPr lang="en-US" sz="3600" b="1">
              <a:latin typeface="Times New Roman" panose="02020603050405020304" pitchFamily="18" charset="0"/>
              <a:cs typeface="Times New Roman" panose="02020603050405020304" pitchFamily="18" charset="0"/>
            </a:endParaRPr>
          </a:p>
        </p:txBody>
      </p:sp>
      <p:sp>
        <p:nvSpPr>
          <p:cNvPr id="18" name="TextBox 17"/>
          <p:cNvSpPr txBox="1"/>
          <p:nvPr/>
        </p:nvSpPr>
        <p:spPr>
          <a:xfrm>
            <a:off x="6191535" y="3877181"/>
            <a:ext cx="5607646" cy="646331"/>
          </a:xfrm>
          <a:prstGeom prst="rect">
            <a:avLst/>
          </a:prstGeom>
          <a:noFill/>
        </p:spPr>
        <p:txBody>
          <a:bodyPr wrap="square" rtlCol="0">
            <a:spAutoFit/>
          </a:bodyPr>
          <a:lstStyle/>
          <a:p>
            <a:r>
              <a:rPr lang="en-GB" sz="3600" b="1">
                <a:solidFill>
                  <a:schemeClr val="bg2">
                    <a:lumMod val="50000"/>
                  </a:schemeClr>
                </a:solidFill>
                <a:latin typeface="Times New Roman" panose="02020603050405020304" pitchFamily="18" charset="0"/>
                <a:cs typeface="Times New Roman" panose="02020603050405020304" pitchFamily="18" charset="0"/>
              </a:rPr>
              <a:t>Nội dung và cách tiến hành </a:t>
            </a:r>
            <a:endParaRPr lang="en-US" sz="3600" b="1">
              <a:solidFill>
                <a:schemeClr val="bg2">
                  <a:lumMod val="50000"/>
                </a:scheme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3815788" y="3824046"/>
            <a:ext cx="3040983" cy="646331"/>
          </a:xfrm>
          <a:prstGeom prst="rect">
            <a:avLst/>
          </a:prstGeom>
          <a:noFill/>
        </p:spPr>
        <p:txBody>
          <a:bodyPr wrap="square" rtlCol="0">
            <a:spAutoFit/>
          </a:bodyPr>
          <a:lstStyle/>
          <a:p>
            <a:pPr algn="ctr"/>
            <a:r>
              <a:rPr lang="en-GB" sz="3600" b="1">
                <a:latin typeface="Times New Roman" panose="02020603050405020304" pitchFamily="18" charset="0"/>
                <a:cs typeface="Times New Roman" panose="02020603050405020304" pitchFamily="18" charset="0"/>
              </a:rPr>
              <a:t>Ý nghĩa</a:t>
            </a:r>
            <a:endParaRPr lang="en-US" sz="3600" b="1">
              <a:latin typeface="Times New Roman" panose="02020603050405020304" pitchFamily="18" charset="0"/>
              <a:cs typeface="Times New Roman" panose="02020603050405020304" pitchFamily="18" charset="0"/>
            </a:endParaRPr>
          </a:p>
        </p:txBody>
      </p:sp>
      <p:sp>
        <p:nvSpPr>
          <p:cNvPr id="3" name="TextBox 2"/>
          <p:cNvSpPr txBox="1"/>
          <p:nvPr/>
        </p:nvSpPr>
        <p:spPr>
          <a:xfrm>
            <a:off x="603353" y="4655820"/>
            <a:ext cx="4465952" cy="424624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000">
                <a:effectLst/>
                <a:latin typeface="Times New Roman" panose="02020603050405020304" pitchFamily="18" charset="0"/>
                <a:ea typeface="Times New Roman" panose="02020603050405020304" pitchFamily="18" charset="0"/>
              </a:rPr>
              <a:t>Tạo điều kiện thuận lợi để trẻ cảm thấy được tôn trọng, an toàn và sẵn sàng chia sẻ những điều liên quan đến giới tính, cơ thể.</a:t>
            </a:r>
            <a:endParaRPr lang="en-US" sz="3000">
              <a:effectLst/>
              <a:latin typeface="Times New Roman" panose="02020603050405020304" pitchFamily="18" charset="0"/>
              <a:ea typeface="Times New Roman" panose="02020603050405020304" pitchFamily="18" charset="0"/>
            </a:endParaRPr>
          </a:p>
        </p:txBody>
      </p:sp>
      <p:sp>
        <p:nvSpPr>
          <p:cNvPr id="4" name="TextBox 3"/>
          <p:cNvSpPr txBox="1"/>
          <p:nvPr/>
        </p:nvSpPr>
        <p:spPr>
          <a:xfrm>
            <a:off x="5868670" y="4682490"/>
            <a:ext cx="6170295" cy="47771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900">
                <a:effectLst/>
                <a:latin typeface="Times New Roman" panose="02020603050405020304" pitchFamily="18" charset="0"/>
                <a:ea typeface="Times New Roman" panose="02020603050405020304" pitchFamily="18" charset="0"/>
              </a:rPr>
              <a:t>Thiết kế không gian lớp học có góc riêng tư, góc “bé tự chăm sóc”, tranh minh họa hành vi đúng – sai.</a:t>
            </a:r>
            <a:endParaRPr lang="en-US" sz="2900">
              <a:effectLst/>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sz="2900">
                <a:effectLst/>
                <a:latin typeface="Times New Roman" panose="02020603050405020304" pitchFamily="18" charset="0"/>
                <a:ea typeface="Times New Roman" panose="02020603050405020304" pitchFamily="18" charset="0"/>
              </a:rPr>
              <a:t>Dán khẩu hiệu, tranh ảnh tuyên truyền</a:t>
            </a:r>
            <a:endParaRPr lang="en-US" sz="2900">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sz="2900">
                <a:effectLst/>
                <a:latin typeface="Times New Roman" panose="02020603050405020304" pitchFamily="18" charset="0"/>
                <a:ea typeface="Times New Roman" panose="02020603050405020304" pitchFamily="18" charset="0"/>
              </a:rPr>
              <a:t>Giáo viên sử dụng ngôn ngữ tôn trọng giới tính, không trêu chọc, so sánh giới hạn năng lực giữa nam và nữ.</a:t>
            </a:r>
            <a:endParaRPr lang="en-US" sz="290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12849726" y="4603209"/>
            <a:ext cx="4834921" cy="424624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000">
                <a:effectLst/>
                <a:latin typeface="Times New Roman" panose="02020603050405020304" pitchFamily="18" charset="0"/>
                <a:ea typeface="Times New Roman" panose="02020603050405020304" pitchFamily="18" charset="0"/>
              </a:rPr>
              <a:t>Trẻ cảm thấy được bảo vệ, phát triển cảm xúc tích cực và ý thức về giới. Lớp học trở thành môi trường hỗ trợ toàn diện cho giáo dục giới tính đúng đắn và nhân văn.</a:t>
            </a:r>
            <a:endParaRPr lang="en-US" sz="3000">
              <a:effectLst/>
              <a:latin typeface="Times New Roman" panose="02020603050405020304" pitchFamily="18" charset="0"/>
              <a:ea typeface="Times New Roman" panose="02020603050405020304" pitchFamily="18" charset="0"/>
            </a:endParaRPr>
          </a:p>
        </p:txBody>
      </p:sp>
      <p:sp>
        <p:nvSpPr>
          <p:cNvPr id="764" name="Google Shape;764;p24"/>
          <p:cNvSpPr/>
          <p:nvPr/>
        </p:nvSpPr>
        <p:spPr>
          <a:xfrm rot="-5400000">
            <a:off x="8623257" y="-8369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32" name="Text Box 31"/>
          <p:cNvSpPr txBox="1"/>
          <p:nvPr/>
        </p:nvSpPr>
        <p:spPr>
          <a:xfrm>
            <a:off x="2642870" y="219710"/>
            <a:ext cx="13264515" cy="1198880"/>
          </a:xfrm>
          <a:prstGeom prst="rect">
            <a:avLst/>
          </a:prstGeom>
          <a:noFill/>
        </p:spPr>
        <p:txBody>
          <a:bodyPr wrap="square" rtlCol="0" anchor="t">
            <a:spAutoFit/>
          </a:bodyPr>
          <a:p>
            <a:pPr algn="ctr"/>
            <a:r>
              <a:rPr lang="vi-VN" sz="3600" b="1">
                <a:solidFill>
                  <a:schemeClr val="bg2">
                    <a:lumMod val="75000"/>
                  </a:schemeClr>
                </a:solidFill>
                <a:latin typeface="Times New Roman" panose="02020603050405020304" pitchFamily="18" charset="0"/>
                <a:cs typeface="Times New Roman" panose="02020603050405020304" pitchFamily="18" charset="0"/>
                <a:sym typeface="+mn-ea"/>
              </a:rPr>
              <a:t>CHƯƠNG </a:t>
            </a:r>
            <a:r>
              <a:rPr lang="en-GB" sz="3600" b="1">
                <a:solidFill>
                  <a:schemeClr val="bg2">
                    <a:lumMod val="75000"/>
                  </a:schemeClr>
                </a:solidFill>
                <a:latin typeface="Times New Roman" panose="02020603050405020304" pitchFamily="18" charset="0"/>
                <a:cs typeface="Times New Roman" panose="02020603050405020304" pitchFamily="18" charset="0"/>
                <a:sym typeface="+mn-ea"/>
              </a:rPr>
              <a:t>3:</a:t>
            </a:r>
            <a:r>
              <a:rPr lang="en-US" altLang="en-GB" sz="3600" b="1">
                <a:solidFill>
                  <a:schemeClr val="bg2">
                    <a:lumMod val="75000"/>
                  </a:schemeClr>
                </a:solidFill>
                <a:latin typeface="Times New Roman" panose="02020603050405020304" pitchFamily="18" charset="0"/>
                <a:cs typeface="Times New Roman" panose="02020603050405020304" pitchFamily="18" charset="0"/>
                <a:sym typeface="+mn-ea"/>
              </a:rPr>
              <a:t> </a:t>
            </a:r>
            <a:r>
              <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MỘT SỐ BIỆN PHÁP NÂNG CAO HIỆU QUẢ GIÁO DỤC VỆ SINH GIỚI TÍNH CHO TRẺ 5 - 6 TUỔI</a:t>
            </a:r>
            <a:endPar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33" name="Freeform 32"/>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
        <p:nvSpPr>
          <p:cNvPr id="34"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3"/>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0"/>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2" name="Rectangle: Rounded Corners 1"/>
          <p:cNvSpPr/>
          <p:nvPr/>
        </p:nvSpPr>
        <p:spPr>
          <a:xfrm>
            <a:off x="974725" y="1788795"/>
            <a:ext cx="7961630" cy="7999730"/>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1089417" y="1817842"/>
            <a:ext cx="7585020" cy="1076325"/>
          </a:xfrm>
          <a:prstGeom prst="rect">
            <a:avLst/>
          </a:prstGeom>
          <a:noFill/>
        </p:spPr>
        <p:txBody>
          <a:bodyPr wrap="square" rtlCol="0">
            <a:spAutoFit/>
          </a:bodyPr>
          <a:lstStyle/>
          <a:p>
            <a:pPr algn="ctr"/>
            <a:r>
              <a:rPr lang="en-GB" sz="3200" b="1">
                <a:solidFill>
                  <a:srgbClr val="17365D"/>
                </a:solidFill>
                <a:latin typeface="Times New Roman" panose="02020603050405020304" pitchFamily="18" charset="0"/>
                <a:cs typeface="Times New Roman" panose="02020603050405020304" pitchFamily="18" charset="0"/>
              </a:rPr>
              <a:t>3.3</a:t>
            </a:r>
            <a:r>
              <a:rPr lang="en-US" altLang="en-GB" sz="3200" b="1">
                <a:solidFill>
                  <a:srgbClr val="17365D"/>
                </a:solidFill>
                <a:latin typeface="Times New Roman" panose="02020603050405020304" pitchFamily="18" charset="0"/>
                <a:cs typeface="Times New Roman" panose="02020603050405020304" pitchFamily="18" charset="0"/>
              </a:rPr>
              <a:t> </a:t>
            </a:r>
            <a:r>
              <a:rPr lang="en-GB" sz="3200" b="1">
                <a:solidFill>
                  <a:srgbClr val="17365D"/>
                </a:solidFill>
                <a:latin typeface="Times New Roman" panose="02020603050405020304" pitchFamily="18" charset="0"/>
                <a:cs typeface="Times New Roman" panose="02020603050405020304" pitchFamily="18" charset="0"/>
              </a:rPr>
              <a:t>Điều kiện đảm bảo thực hiện</a:t>
            </a:r>
            <a:endParaRPr lang="en-GB" sz="3200" b="1">
              <a:solidFill>
                <a:srgbClr val="17365D"/>
              </a:solidFill>
              <a:latin typeface="Times New Roman" panose="02020603050405020304" pitchFamily="18" charset="0"/>
              <a:cs typeface="Times New Roman" panose="02020603050405020304" pitchFamily="18" charset="0"/>
            </a:endParaRPr>
          </a:p>
          <a:p>
            <a:pPr algn="ctr"/>
            <a:r>
              <a:rPr lang="en-GB" sz="3200" b="1">
                <a:solidFill>
                  <a:srgbClr val="17365D"/>
                </a:solidFill>
                <a:latin typeface="Times New Roman" panose="02020603050405020304" pitchFamily="18" charset="0"/>
                <a:cs typeface="Times New Roman" panose="02020603050405020304" pitchFamily="18" charset="0"/>
              </a:rPr>
              <a:t> biện pháp  </a:t>
            </a:r>
            <a:endParaRPr lang="en-GB" sz="3200" b="1">
              <a:solidFill>
                <a:srgbClr val="17365D"/>
              </a:solidFill>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9418955" y="1788795"/>
            <a:ext cx="8098790" cy="7999730"/>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9636045" y="1848322"/>
            <a:ext cx="7075226" cy="583565"/>
          </a:xfrm>
          <a:prstGeom prst="rect">
            <a:avLst/>
          </a:prstGeom>
          <a:noFill/>
        </p:spPr>
        <p:txBody>
          <a:bodyPr wrap="square" rtlCol="0">
            <a:spAutoFit/>
          </a:bodyPr>
          <a:lstStyle/>
          <a:p>
            <a:pPr algn="ctr"/>
            <a:r>
              <a:rPr lang="vi-VN" sz="3200" b="1">
                <a:solidFill>
                  <a:srgbClr val="17365D"/>
                </a:solidFill>
                <a:latin typeface="Times New Roman" panose="02020603050405020304" pitchFamily="18" charset="0"/>
                <a:cs typeface="Times New Roman" panose="02020603050405020304" pitchFamily="18" charset="0"/>
              </a:rPr>
              <a:t>3.4 Dự kiện hiệu quả đạt được  </a:t>
            </a:r>
            <a:endParaRPr lang="vi-VN" sz="3200" b="1">
              <a:solidFill>
                <a:srgbClr val="17365D"/>
              </a:solidFill>
              <a:latin typeface="Times New Roman" panose="02020603050405020304" pitchFamily="18" charset="0"/>
              <a:cs typeface="Times New Roman" panose="02020603050405020304" pitchFamily="18" charset="0"/>
            </a:endParaRPr>
          </a:p>
        </p:txBody>
      </p:sp>
      <p:sp>
        <p:nvSpPr>
          <p:cNvPr id="764" name="Google Shape;764;p24"/>
          <p:cNvSpPr/>
          <p:nvPr/>
        </p:nvSpPr>
        <p:spPr>
          <a:xfrm rot="-5400000">
            <a:off x="8623257" y="-8369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32" name="Text Box 31"/>
          <p:cNvSpPr txBox="1"/>
          <p:nvPr/>
        </p:nvSpPr>
        <p:spPr>
          <a:xfrm>
            <a:off x="2642870" y="219710"/>
            <a:ext cx="13264515" cy="1198880"/>
          </a:xfrm>
          <a:prstGeom prst="rect">
            <a:avLst/>
          </a:prstGeom>
          <a:noFill/>
        </p:spPr>
        <p:txBody>
          <a:bodyPr wrap="square" rtlCol="0" anchor="t">
            <a:spAutoFit/>
          </a:bodyPr>
          <a:p>
            <a:pPr algn="ctr"/>
            <a:r>
              <a:rPr lang="vi-VN" sz="3600" b="1">
                <a:solidFill>
                  <a:schemeClr val="bg2">
                    <a:lumMod val="75000"/>
                  </a:schemeClr>
                </a:solidFill>
                <a:latin typeface="Times New Roman" panose="02020603050405020304" pitchFamily="18" charset="0"/>
                <a:cs typeface="Times New Roman" panose="02020603050405020304" pitchFamily="18" charset="0"/>
                <a:sym typeface="+mn-ea"/>
              </a:rPr>
              <a:t>CHƯƠNG </a:t>
            </a:r>
            <a:r>
              <a:rPr lang="en-GB" sz="3600" b="1">
                <a:solidFill>
                  <a:schemeClr val="bg2">
                    <a:lumMod val="75000"/>
                  </a:schemeClr>
                </a:solidFill>
                <a:latin typeface="Times New Roman" panose="02020603050405020304" pitchFamily="18" charset="0"/>
                <a:cs typeface="Times New Roman" panose="02020603050405020304" pitchFamily="18" charset="0"/>
                <a:sym typeface="+mn-ea"/>
              </a:rPr>
              <a:t>3:</a:t>
            </a:r>
            <a:r>
              <a:rPr lang="en-US" altLang="en-GB" sz="3600" b="1">
                <a:solidFill>
                  <a:schemeClr val="bg2">
                    <a:lumMod val="75000"/>
                  </a:schemeClr>
                </a:solidFill>
                <a:latin typeface="Times New Roman" panose="02020603050405020304" pitchFamily="18" charset="0"/>
                <a:cs typeface="Times New Roman" panose="02020603050405020304" pitchFamily="18" charset="0"/>
                <a:sym typeface="+mn-ea"/>
              </a:rPr>
              <a:t> </a:t>
            </a:r>
            <a:r>
              <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MỘT SỐ BIỆN PHÁP NÂNG CAO HIỆU QUẢ GIÁO DỤC VỆ SINH GIỚI TÍNH CHO TRẺ 5 - 6 TUỔI</a:t>
            </a:r>
            <a:endParaRPr lang="en-US" sz="36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33" name="Freeform 32"/>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
        <p:nvSpPr>
          <p:cNvPr id="34"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
        <p:nvSpPr>
          <p:cNvPr id="6" name="Text Box 5"/>
          <p:cNvSpPr txBox="1"/>
          <p:nvPr/>
        </p:nvSpPr>
        <p:spPr>
          <a:xfrm>
            <a:off x="1089660" y="2819400"/>
            <a:ext cx="7846695" cy="5507990"/>
          </a:xfrm>
          <a:prstGeom prst="rect">
            <a:avLst/>
          </a:prstGeom>
          <a:noFill/>
        </p:spPr>
        <p:txBody>
          <a:bodyPr wrap="square" rtlCol="0">
            <a:spAutoFit/>
          </a:bodyPr>
          <a:p>
            <a:pPr marL="457200" indent="-457200">
              <a:buFont typeface="Arial" panose="020B0604020202020204" pitchFamily="34" charset="0"/>
              <a:buChar char="•"/>
            </a:pPr>
            <a:r>
              <a:rPr lang="en-US" altLang="en-US" sz="3200">
                <a:latin typeface="Times New Roman" panose="02020603050405020304" pitchFamily="18" charset="0"/>
                <a:cs typeface="Times New Roman" panose="02020603050405020304" pitchFamily="18" charset="0"/>
              </a:rPr>
              <a:t>Giáo viên: Có chuyên môn, hiểu tâm l</a:t>
            </a:r>
            <a:r>
              <a:rPr lang="" altLang="en-US" sz="3200">
                <a:latin typeface="Times New Roman" panose="02020603050405020304" pitchFamily="18" charset="0"/>
                <a:cs typeface="Times New Roman" panose="02020603050405020304" pitchFamily="18" charset="0"/>
              </a:rPr>
              <a:t>ý</a:t>
            </a:r>
            <a:r>
              <a:rPr lang="en-US" altLang="en-US" sz="3200">
                <a:latin typeface="Times New Roman" panose="02020603050405020304" pitchFamily="18" charset="0"/>
                <a:cs typeface="Times New Roman" panose="02020603050405020304" pitchFamily="18" charset="0"/>
              </a:rPr>
              <a:t> trẻ, </a:t>
            </a:r>
            <a:r>
              <a:rPr lang="" altLang="en-US" sz="3200">
                <a:latin typeface="Times New Roman" panose="02020603050405020304" pitchFamily="18" charset="0"/>
                <a:cs typeface="Times New Roman" panose="02020603050405020304" pitchFamily="18" charset="0"/>
              </a:rPr>
              <a:t>đư</a:t>
            </a:r>
            <a:r>
              <a:rPr lang="en-US" altLang="en-US" sz="3200">
                <a:latin typeface="Times New Roman" panose="02020603050405020304" pitchFamily="18" charset="0"/>
                <a:cs typeface="Times New Roman" panose="02020603050405020304" pitchFamily="18" charset="0"/>
              </a:rPr>
              <a:t>ợc tập huấn và xử l</a:t>
            </a:r>
            <a:r>
              <a:rPr lang="" altLang="en-US" sz="3200">
                <a:latin typeface="Times New Roman" panose="02020603050405020304" pitchFamily="18" charset="0"/>
                <a:cs typeface="Times New Roman" panose="02020603050405020304" pitchFamily="18" charset="0"/>
              </a:rPr>
              <a:t>ý</a:t>
            </a:r>
            <a:r>
              <a:rPr lang="en-US" altLang="en-US" sz="3200">
                <a:latin typeface="Times New Roman" panose="02020603050405020304" pitchFamily="18" charset="0"/>
                <a:cs typeface="Times New Roman" panose="02020603050405020304" pitchFamily="18" charset="0"/>
              </a:rPr>
              <a:t> linh hoạt tình huống.</a:t>
            </a: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en-US" sz="3200">
                <a:latin typeface="Times New Roman" panose="02020603050405020304" pitchFamily="18" charset="0"/>
                <a:cs typeface="Times New Roman" panose="02020603050405020304" pitchFamily="18" charset="0"/>
              </a:rPr>
              <a:t>Cơ sở vật chất: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ầy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ủ học liệu, thiết bị, có không gian riêng phù hợp.</a:t>
            </a: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en-US" sz="3200">
                <a:latin typeface="Times New Roman" panose="02020603050405020304" pitchFamily="18" charset="0"/>
                <a:cs typeface="Times New Roman" panose="02020603050405020304" pitchFamily="18" charset="0"/>
              </a:rPr>
              <a:t>Phụ huynh: Phối hợp chặt chẽ, </a:t>
            </a:r>
            <a:r>
              <a:rPr lang="" altLang="en-US" sz="3200">
                <a:latin typeface="Times New Roman" panose="02020603050405020304" pitchFamily="18" charset="0"/>
                <a:cs typeface="Times New Roman" panose="02020603050405020304" pitchFamily="18" charset="0"/>
              </a:rPr>
              <a:t>đư</a:t>
            </a:r>
            <a:r>
              <a:rPr lang="en-US" altLang="en-US" sz="3200">
                <a:latin typeface="Times New Roman" panose="02020603050405020304" pitchFamily="18" charset="0"/>
                <a:cs typeface="Times New Roman" panose="02020603050405020304" pitchFamily="18" charset="0"/>
              </a:rPr>
              <a:t>ợc cung cấp tài liệu và h</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ớng dẫn kỹ n</a:t>
            </a:r>
            <a:r>
              <a:rPr lang="" altLang="en-US" sz="3200">
                <a:latin typeface="Times New Roman" panose="02020603050405020304" pitchFamily="18" charset="0"/>
                <a:cs typeface="Times New Roman" panose="02020603050405020304" pitchFamily="18" charset="0"/>
              </a:rPr>
              <a:t>ă</a:t>
            </a:r>
            <a:r>
              <a:rPr lang="en-US" altLang="en-US" sz="3200">
                <a:latin typeface="Times New Roman" panose="02020603050405020304" pitchFamily="18" charset="0"/>
                <a:cs typeface="Times New Roman" panose="02020603050405020304" pitchFamily="18" charset="0"/>
              </a:rPr>
              <a:t>ng tại nhà.</a:t>
            </a: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en-US" sz="3200">
                <a:latin typeface="Times New Roman" panose="02020603050405020304" pitchFamily="18" charset="0"/>
                <a:cs typeface="Times New Roman" panose="02020603050405020304" pitchFamily="18" charset="0"/>
              </a:rPr>
              <a:t>Ban giám hiệu: Chỉ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ạo r</a:t>
            </a:r>
            <a:r>
              <a:rPr lang="" altLang="en-US" sz="3200">
                <a:latin typeface="Times New Roman" panose="02020603050405020304" pitchFamily="18" charset="0"/>
                <a:cs typeface="Times New Roman" panose="02020603050405020304" pitchFamily="18" charset="0"/>
              </a:rPr>
              <a:t>õ</a:t>
            </a:r>
            <a:r>
              <a:rPr lang="en-US" altLang="en-US" sz="3200">
                <a:latin typeface="Times New Roman" panose="02020603050405020304" pitchFamily="18" charset="0"/>
                <a:cs typeface="Times New Roman" panose="02020603050405020304" pitchFamily="18" charset="0"/>
              </a:rPr>
              <a:t> ràng, bố trí thời gian, kinh phí và nhân lực hợp l</a:t>
            </a:r>
            <a:r>
              <a:rPr lang="" altLang="en-US" sz="3200">
                <a:latin typeface="Times New Roman" panose="02020603050405020304" pitchFamily="18" charset="0"/>
                <a:cs typeface="Times New Roman" panose="02020603050405020304" pitchFamily="18" charset="0"/>
              </a:rPr>
              <a:t>ý</a:t>
            </a:r>
            <a:r>
              <a:rPr lang="en-US" altLang="en-US" sz="3200">
                <a:latin typeface="Times New Roman" panose="02020603050405020304" pitchFamily="18" charset="0"/>
                <a:cs typeface="Times New Roman" panose="02020603050405020304" pitchFamily="18" charset="0"/>
              </a:rPr>
              <a:t>.</a:t>
            </a:r>
            <a:endParaRPr lang="en-US" altLang="en-US" sz="3200">
              <a:latin typeface="Times New Roman" panose="02020603050405020304" pitchFamily="18" charset="0"/>
              <a:cs typeface="Times New Roman" panose="02020603050405020304" pitchFamily="18" charset="0"/>
            </a:endParaRPr>
          </a:p>
        </p:txBody>
      </p:sp>
      <p:sp>
        <p:nvSpPr>
          <p:cNvPr id="12" name="Text Box 11"/>
          <p:cNvSpPr txBox="1"/>
          <p:nvPr/>
        </p:nvSpPr>
        <p:spPr>
          <a:xfrm>
            <a:off x="9544050" y="2514600"/>
            <a:ext cx="7764780" cy="6985635"/>
          </a:xfrm>
          <a:prstGeom prst="rect">
            <a:avLst/>
          </a:prstGeom>
          <a:noFill/>
        </p:spPr>
        <p:txBody>
          <a:bodyPr wrap="square" rtlCol="0">
            <a:spAutoFit/>
          </a:bodyPr>
          <a:p>
            <a:pPr marL="457200" indent="-457200">
              <a:buFont typeface="Arial" panose="020B0604020202020204" pitchFamily="34" charset="0"/>
              <a:buChar char="•"/>
            </a:pPr>
            <a:r>
              <a:rPr lang="en-US" altLang="en-US" sz="3200">
                <a:latin typeface="Times New Roman" panose="02020603050405020304" pitchFamily="18" charset="0"/>
                <a:cs typeface="Times New Roman" panose="02020603050405020304" pitchFamily="18" charset="0"/>
              </a:rPr>
              <a:t>Trẻ: Có kiến thức giới tính, kỹ n</a:t>
            </a:r>
            <a:r>
              <a:rPr lang="" altLang="en-US" sz="3200">
                <a:latin typeface="Times New Roman" panose="02020603050405020304" pitchFamily="18" charset="0"/>
                <a:cs typeface="Times New Roman" panose="02020603050405020304" pitchFamily="18" charset="0"/>
              </a:rPr>
              <a:t>ă</a:t>
            </a:r>
            <a:r>
              <a:rPr lang="en-US" altLang="en-US" sz="3200">
                <a:latin typeface="Times New Roman" panose="02020603050405020304" pitchFamily="18" charset="0"/>
                <a:cs typeface="Times New Roman" panose="02020603050405020304" pitchFamily="18" charset="0"/>
              </a:rPr>
              <a:t>ng tự bảo vệ và hình thành thói quen vệ sinh tích cực.</a:t>
            </a: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en-US" sz="3200">
                <a:latin typeface="Times New Roman" panose="02020603050405020304" pitchFamily="18" charset="0"/>
                <a:cs typeface="Times New Roman" panose="02020603050405020304" pitchFamily="18" charset="0"/>
              </a:rPr>
              <a:t>Giáo viên: Tự tin, chuyên nghiệp hơn; biết lựa chọn nội dung phù hợp và tổ chức hoạt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ộng sáng tạo.</a:t>
            </a: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en-US" sz="3200">
                <a:latin typeface="Times New Roman" panose="02020603050405020304" pitchFamily="18" charset="0"/>
                <a:cs typeface="Times New Roman" panose="02020603050405020304" pitchFamily="18" charset="0"/>
              </a:rPr>
              <a:t>Phụ huynh: Nhận thức tốt hơn, chủ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ộng phối hợp với nhà tr</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ờng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ể hỗ trợ trẻ toàn diện.</a:t>
            </a: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en-US" sz="32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en-US" sz="3200">
                <a:latin typeface="Times New Roman" panose="02020603050405020304" pitchFamily="18" charset="0"/>
                <a:cs typeface="Times New Roman" panose="02020603050405020304" pitchFamily="18" charset="0"/>
              </a:rPr>
              <a:t>Nhà tr</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ờng: Xây dựng môi tr</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ờng giáo dục an toàn, thân thiện, giúp trẻ phát triển nhân cách và hành vi tích cực.</a:t>
            </a:r>
            <a:endParaRPr lang="en-US" altLang="en-US"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45"/>
          <p:cNvSpPr/>
          <p:nvPr/>
        </p:nvSpPr>
        <p:spPr>
          <a:xfrm>
            <a:off x="-118538" y="0"/>
            <a:ext cx="3653791" cy="10287000"/>
          </a:xfrm>
          <a:custGeom>
            <a:avLst/>
            <a:gdLst/>
            <a:ahLst/>
            <a:cxnLst/>
            <a:rect l="l" t="t" r="r" b="b"/>
            <a:pathLst>
              <a:path w="872170" h="3602237" extrusionOk="0">
                <a:moveTo>
                  <a:pt x="0" y="0"/>
                </a:moveTo>
                <a:lnTo>
                  <a:pt x="872170" y="0"/>
                </a:lnTo>
                <a:lnTo>
                  <a:pt x="872170" y="3602237"/>
                </a:lnTo>
                <a:lnTo>
                  <a:pt x="0" y="3602237"/>
                </a:lnTo>
                <a:close/>
              </a:path>
            </a:pathLst>
          </a:custGeom>
          <a:solidFill>
            <a:srgbClr val="8CB3E3"/>
          </a:solidFill>
          <a:ln>
            <a:noFill/>
          </a:ln>
        </p:spPr>
      </p:sp>
      <p:sp>
        <p:nvSpPr>
          <p:cNvPr id="1097" name="Google Shape;1097;p45"/>
          <p:cNvSpPr/>
          <p:nvPr/>
        </p:nvSpPr>
        <p:spPr>
          <a:xfrm>
            <a:off x="2262261" y="9267342"/>
            <a:ext cx="2376677" cy="2376677"/>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BD4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45"/>
          <p:cNvSpPr/>
          <p:nvPr/>
        </p:nvSpPr>
        <p:spPr>
          <a:xfrm rot="-5400000">
            <a:off x="10195696" y="-5244709"/>
            <a:ext cx="2001068" cy="13868403"/>
          </a:xfrm>
          <a:custGeom>
            <a:avLst/>
            <a:gdLst/>
            <a:ahLst/>
            <a:cxnLst/>
            <a:rect l="l" t="t" r="r" b="b"/>
            <a:pathLst>
              <a:path w="2353310" h="15600682" extrusionOk="0">
                <a:moveTo>
                  <a:pt x="784860" y="15533371"/>
                </a:moveTo>
                <a:cubicBezTo>
                  <a:pt x="905510" y="15574012"/>
                  <a:pt x="1042670" y="15600682"/>
                  <a:pt x="1177290" y="15600682"/>
                </a:cubicBezTo>
                <a:cubicBezTo>
                  <a:pt x="1311910" y="15600682"/>
                  <a:pt x="1441450" y="15577821"/>
                  <a:pt x="1560830" y="15537182"/>
                </a:cubicBezTo>
                <a:cubicBezTo>
                  <a:pt x="1563370" y="15535912"/>
                  <a:pt x="1565910" y="15535912"/>
                  <a:pt x="1568450" y="15534641"/>
                </a:cubicBezTo>
                <a:cubicBezTo>
                  <a:pt x="2016760" y="15372082"/>
                  <a:pt x="2346960" y="14942821"/>
                  <a:pt x="2353310" y="14401997"/>
                </a:cubicBezTo>
                <a:lnTo>
                  <a:pt x="2353310" y="0"/>
                </a:lnTo>
                <a:lnTo>
                  <a:pt x="0" y="0"/>
                </a:lnTo>
                <a:lnTo>
                  <a:pt x="0" y="14390934"/>
                </a:lnTo>
                <a:cubicBezTo>
                  <a:pt x="6350" y="14945362"/>
                  <a:pt x="331470" y="15374621"/>
                  <a:pt x="784860" y="15533371"/>
                </a:cubicBezTo>
                <a:close/>
              </a:path>
            </a:pathLst>
          </a:cu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45"/>
          <p:cNvSpPr/>
          <p:nvPr/>
        </p:nvSpPr>
        <p:spPr>
          <a:xfrm>
            <a:off x="4728949" y="4575868"/>
            <a:ext cx="742555" cy="947571"/>
          </a:xfrm>
          <a:custGeom>
            <a:avLst/>
            <a:gdLst/>
            <a:ahLst/>
            <a:cxnLst/>
            <a:rect l="l" t="t" r="r" b="b"/>
            <a:pathLst>
              <a:path w="766444" h="766444" extrusionOk="0">
                <a:moveTo>
                  <a:pt x="0" y="0"/>
                </a:moveTo>
                <a:lnTo>
                  <a:pt x="766444" y="0"/>
                </a:lnTo>
                <a:lnTo>
                  <a:pt x="766444" y="766444"/>
                </a:lnTo>
                <a:lnTo>
                  <a:pt x="0" y="766444"/>
                </a:lnTo>
                <a:lnTo>
                  <a:pt x="0" y="0"/>
                </a:lnTo>
                <a:close/>
              </a:path>
            </a:pathLst>
          </a:custGeom>
          <a:blipFill rotWithShape="1">
            <a:blip r:embed="rId1"/>
            <a:stretch>
              <a:fillRect/>
            </a:stretch>
          </a:blipFill>
          <a:ln>
            <a:noFill/>
          </a:ln>
        </p:spPr>
      </p:sp>
      <p:sp>
        <p:nvSpPr>
          <p:cNvPr id="1102" name="Google Shape;1102;p45"/>
          <p:cNvSpPr/>
          <p:nvPr/>
        </p:nvSpPr>
        <p:spPr>
          <a:xfrm>
            <a:off x="4728949" y="7420720"/>
            <a:ext cx="954864" cy="532938"/>
          </a:xfrm>
          <a:custGeom>
            <a:avLst/>
            <a:gdLst/>
            <a:ahLst/>
            <a:cxnLst/>
            <a:rect l="l" t="t" r="r" b="b"/>
            <a:pathLst>
              <a:path w="688490" h="688490" extrusionOk="0">
                <a:moveTo>
                  <a:pt x="0" y="0"/>
                </a:moveTo>
                <a:lnTo>
                  <a:pt x="688489" y="0"/>
                </a:lnTo>
                <a:lnTo>
                  <a:pt x="688489" y="688489"/>
                </a:lnTo>
                <a:lnTo>
                  <a:pt x="0" y="688489"/>
                </a:lnTo>
                <a:lnTo>
                  <a:pt x="0" y="0"/>
                </a:lnTo>
                <a:close/>
              </a:path>
            </a:pathLst>
          </a:custGeom>
          <a:blipFill rotWithShape="1">
            <a:blip r:embed="rId2"/>
            <a:stretch>
              <a:fillRect/>
            </a:stretch>
          </a:blipFill>
          <a:ln>
            <a:noFill/>
          </a:ln>
        </p:spPr>
      </p:sp>
      <p:sp>
        <p:nvSpPr>
          <p:cNvPr id="1105" name="Google Shape;1105;p45"/>
          <p:cNvSpPr txBox="1"/>
          <p:nvPr/>
        </p:nvSpPr>
        <p:spPr>
          <a:xfrm>
            <a:off x="-2" y="2450382"/>
            <a:ext cx="3450602" cy="4308872"/>
          </a:xfrm>
          <a:prstGeom prst="rect">
            <a:avLst/>
          </a:prstGeom>
          <a:noFill/>
          <a:ln>
            <a:noFill/>
          </a:ln>
        </p:spPr>
        <p:txBody>
          <a:bodyPr spcFirstLastPara="1" wrap="square" lIns="0" tIns="0" rIns="0" bIns="0" anchor="t" anchorCtr="0">
            <a:spAutoFit/>
          </a:bodyPr>
          <a:lstStyle/>
          <a:p>
            <a:pPr marL="457200" marR="0" lvl="1" indent="0" algn="ctr" rtl="0">
              <a:lnSpc>
                <a:spcPct val="140000"/>
              </a:lnSpc>
              <a:spcBef>
                <a:spcPts val="0"/>
              </a:spcBef>
              <a:spcAft>
                <a:spcPts val="0"/>
              </a:spcAft>
              <a:buNone/>
            </a:pPr>
            <a:r>
              <a:rPr lang="en-US" sz="5000" b="1" i="0" u="none" strike="noStrike" cap="none">
                <a:solidFill>
                  <a:srgbClr val="0D0F68"/>
                </a:solidFill>
                <a:latin typeface="Nunito Sans"/>
                <a:ea typeface="Nunito Sans"/>
                <a:cs typeface="Nunito Sans"/>
                <a:sym typeface="Nunito Sans"/>
              </a:rPr>
              <a:t> </a:t>
            </a:r>
            <a:r>
              <a:rPr lang="en-US" sz="5000" b="1" i="0" u="none" strike="noStrike" cap="none">
                <a:solidFill>
                  <a:srgbClr val="0D0F68"/>
                </a:solidFill>
                <a:latin typeface="Times New Roman" panose="02020603050405020304" pitchFamily="18" charset="0"/>
                <a:ea typeface="Nunito Sans"/>
                <a:cs typeface="Times New Roman" panose="02020603050405020304" pitchFamily="18" charset="0"/>
                <a:sym typeface="Nunito Sans"/>
              </a:rPr>
              <a:t>KẾT</a:t>
            </a:r>
            <a:endParaRPr lang="en-US" sz="5000" b="1" i="0" u="none" strike="noStrike" cap="none">
              <a:solidFill>
                <a:srgbClr val="0D0F68"/>
              </a:solidFill>
              <a:latin typeface="Times New Roman" panose="02020603050405020304" pitchFamily="18" charset="0"/>
              <a:ea typeface="Nunito Sans"/>
              <a:cs typeface="Times New Roman" panose="02020603050405020304" pitchFamily="18" charset="0"/>
              <a:sym typeface="Nunito Sans"/>
            </a:endParaRPr>
          </a:p>
          <a:p>
            <a:pPr marL="457200" marR="0" lvl="1" indent="0" algn="ctr" rtl="0">
              <a:lnSpc>
                <a:spcPct val="140000"/>
              </a:lnSpc>
              <a:spcBef>
                <a:spcPts val="0"/>
              </a:spcBef>
              <a:spcAft>
                <a:spcPts val="0"/>
              </a:spcAft>
              <a:buNone/>
            </a:pPr>
            <a:r>
              <a:rPr lang="en-US" sz="5000" b="1">
                <a:solidFill>
                  <a:srgbClr val="0D0F68"/>
                </a:solidFill>
                <a:latin typeface="Times New Roman" panose="02020603050405020304" pitchFamily="18" charset="0"/>
                <a:ea typeface="Nunito Sans"/>
                <a:cs typeface="Times New Roman" panose="02020603050405020304" pitchFamily="18" charset="0"/>
                <a:sym typeface="Nunito Sans"/>
              </a:rPr>
              <a:t>LUẬN</a:t>
            </a:r>
            <a:r>
              <a:rPr lang="en-US" sz="5000" b="1" i="0" u="none" strike="noStrike" cap="none">
                <a:solidFill>
                  <a:srgbClr val="0D0F68"/>
                </a:solidFill>
                <a:latin typeface="Times New Roman" panose="02020603050405020304" pitchFamily="18" charset="0"/>
                <a:ea typeface="Nunito Sans"/>
                <a:cs typeface="Times New Roman" panose="02020603050405020304" pitchFamily="18" charset="0"/>
                <a:sym typeface="Nunito Sans"/>
              </a:rPr>
              <a:t> </a:t>
            </a:r>
            <a:endParaRPr>
              <a:latin typeface="Times New Roman" panose="02020603050405020304" pitchFamily="18" charset="0"/>
              <a:cs typeface="Times New Roman" panose="02020603050405020304" pitchFamily="18" charset="0"/>
            </a:endParaRPr>
          </a:p>
          <a:p>
            <a:pPr marL="457200" marR="0" lvl="1" indent="0" algn="ctr" rtl="0">
              <a:lnSpc>
                <a:spcPct val="140000"/>
              </a:lnSpc>
              <a:spcBef>
                <a:spcPts val="0"/>
              </a:spcBef>
              <a:spcAft>
                <a:spcPts val="0"/>
              </a:spcAft>
              <a:buNone/>
            </a:pPr>
            <a:r>
              <a:rPr lang="en-US" sz="5000" b="1" i="0" u="none" strike="noStrike" cap="none">
                <a:solidFill>
                  <a:srgbClr val="0D0F68"/>
                </a:solidFill>
                <a:latin typeface="Times New Roman" panose="02020603050405020304" pitchFamily="18" charset="0"/>
                <a:ea typeface="Nunito Sans"/>
                <a:cs typeface="Times New Roman" panose="02020603050405020304" pitchFamily="18" charset="0"/>
                <a:sym typeface="Nunito Sans"/>
              </a:rPr>
              <a:t>CHƯƠNG </a:t>
            </a:r>
            <a:endParaRPr>
              <a:latin typeface="Times New Roman" panose="02020603050405020304" pitchFamily="18" charset="0"/>
              <a:cs typeface="Times New Roman" panose="02020603050405020304" pitchFamily="18" charset="0"/>
            </a:endParaRPr>
          </a:p>
          <a:p>
            <a:pPr marL="457200" marR="0" lvl="1" indent="0" algn="ctr" rtl="0">
              <a:lnSpc>
                <a:spcPct val="140000"/>
              </a:lnSpc>
              <a:spcBef>
                <a:spcPts val="0"/>
              </a:spcBef>
              <a:spcAft>
                <a:spcPts val="0"/>
              </a:spcAft>
              <a:buNone/>
            </a:pPr>
            <a:r>
              <a:rPr lang="en-US" sz="5000" b="1" i="0" u="none" strike="noStrike" cap="none">
                <a:solidFill>
                  <a:srgbClr val="0D0F68"/>
                </a:solidFill>
                <a:latin typeface="Times New Roman" panose="02020603050405020304" pitchFamily="18" charset="0"/>
                <a:ea typeface="Nunito Sans"/>
                <a:cs typeface="Times New Roman" panose="02020603050405020304" pitchFamily="18" charset="0"/>
                <a:sym typeface="Nunito Sans"/>
              </a:rPr>
              <a:t>III</a:t>
            </a:r>
            <a:endParaRPr>
              <a:latin typeface="Times New Roman" panose="02020603050405020304" pitchFamily="18" charset="0"/>
              <a:cs typeface="Times New Roman" panose="02020603050405020304" pitchFamily="18" charset="0"/>
            </a:endParaRPr>
          </a:p>
        </p:txBody>
      </p:sp>
      <p:sp>
        <p:nvSpPr>
          <p:cNvPr id="3" name="Google Shape;1099;p45"/>
          <p:cNvSpPr/>
          <p:nvPr/>
        </p:nvSpPr>
        <p:spPr>
          <a:xfrm rot="16200000">
            <a:off x="10195696" y="-2945861"/>
            <a:ext cx="2001068" cy="13868403"/>
          </a:xfrm>
          <a:custGeom>
            <a:avLst/>
            <a:gdLst/>
            <a:ahLst/>
            <a:cxnLst/>
            <a:rect l="l" t="t" r="r" b="b"/>
            <a:pathLst>
              <a:path w="2353310" h="15600682" extrusionOk="0">
                <a:moveTo>
                  <a:pt x="784860" y="15533371"/>
                </a:moveTo>
                <a:cubicBezTo>
                  <a:pt x="905510" y="15574012"/>
                  <a:pt x="1042670" y="15600682"/>
                  <a:pt x="1177290" y="15600682"/>
                </a:cubicBezTo>
                <a:cubicBezTo>
                  <a:pt x="1311910" y="15600682"/>
                  <a:pt x="1441450" y="15577821"/>
                  <a:pt x="1560830" y="15537182"/>
                </a:cubicBezTo>
                <a:cubicBezTo>
                  <a:pt x="1563370" y="15535912"/>
                  <a:pt x="1565910" y="15535912"/>
                  <a:pt x="1568450" y="15534641"/>
                </a:cubicBezTo>
                <a:cubicBezTo>
                  <a:pt x="2016760" y="15372082"/>
                  <a:pt x="2346960" y="14942821"/>
                  <a:pt x="2353310" y="14401997"/>
                </a:cubicBezTo>
                <a:lnTo>
                  <a:pt x="2353310" y="0"/>
                </a:lnTo>
                <a:lnTo>
                  <a:pt x="0" y="0"/>
                </a:lnTo>
                <a:lnTo>
                  <a:pt x="0" y="14390934"/>
                </a:lnTo>
                <a:cubicBezTo>
                  <a:pt x="6350" y="14945362"/>
                  <a:pt x="331470" y="15374621"/>
                  <a:pt x="784860" y="15533371"/>
                </a:cubicBezTo>
                <a:close/>
              </a:path>
            </a:pathLst>
          </a:cu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1099;p45"/>
          <p:cNvSpPr/>
          <p:nvPr/>
        </p:nvSpPr>
        <p:spPr>
          <a:xfrm rot="16200000">
            <a:off x="10195697" y="-647014"/>
            <a:ext cx="2001068" cy="13868403"/>
          </a:xfrm>
          <a:custGeom>
            <a:avLst/>
            <a:gdLst/>
            <a:ahLst/>
            <a:cxnLst/>
            <a:rect l="l" t="t" r="r" b="b"/>
            <a:pathLst>
              <a:path w="2353310" h="15600682" extrusionOk="0">
                <a:moveTo>
                  <a:pt x="784860" y="15533371"/>
                </a:moveTo>
                <a:cubicBezTo>
                  <a:pt x="905510" y="15574012"/>
                  <a:pt x="1042670" y="15600682"/>
                  <a:pt x="1177290" y="15600682"/>
                </a:cubicBezTo>
                <a:cubicBezTo>
                  <a:pt x="1311910" y="15600682"/>
                  <a:pt x="1441450" y="15577821"/>
                  <a:pt x="1560830" y="15537182"/>
                </a:cubicBezTo>
                <a:cubicBezTo>
                  <a:pt x="1563370" y="15535912"/>
                  <a:pt x="1565910" y="15535912"/>
                  <a:pt x="1568450" y="15534641"/>
                </a:cubicBezTo>
                <a:cubicBezTo>
                  <a:pt x="2016760" y="15372082"/>
                  <a:pt x="2346960" y="14942821"/>
                  <a:pt x="2353310" y="14401997"/>
                </a:cubicBezTo>
                <a:lnTo>
                  <a:pt x="2353310" y="0"/>
                </a:lnTo>
                <a:lnTo>
                  <a:pt x="0" y="0"/>
                </a:lnTo>
                <a:lnTo>
                  <a:pt x="0" y="14390934"/>
                </a:lnTo>
                <a:cubicBezTo>
                  <a:pt x="6350" y="14945362"/>
                  <a:pt x="331470" y="15374621"/>
                  <a:pt x="784860" y="15533371"/>
                </a:cubicBezTo>
                <a:close/>
              </a:path>
            </a:pathLst>
          </a:cu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1099;p45"/>
          <p:cNvSpPr/>
          <p:nvPr/>
        </p:nvSpPr>
        <p:spPr>
          <a:xfrm rot="16200000">
            <a:off x="10189242" y="1750581"/>
            <a:ext cx="2001068" cy="13868403"/>
          </a:xfrm>
          <a:custGeom>
            <a:avLst/>
            <a:gdLst/>
            <a:ahLst/>
            <a:cxnLst/>
            <a:rect l="l" t="t" r="r" b="b"/>
            <a:pathLst>
              <a:path w="2353310" h="15600682" extrusionOk="0">
                <a:moveTo>
                  <a:pt x="784860" y="15533371"/>
                </a:moveTo>
                <a:cubicBezTo>
                  <a:pt x="905510" y="15574012"/>
                  <a:pt x="1042670" y="15600682"/>
                  <a:pt x="1177290" y="15600682"/>
                </a:cubicBezTo>
                <a:cubicBezTo>
                  <a:pt x="1311910" y="15600682"/>
                  <a:pt x="1441450" y="15577821"/>
                  <a:pt x="1560830" y="15537182"/>
                </a:cubicBezTo>
                <a:cubicBezTo>
                  <a:pt x="1563370" y="15535912"/>
                  <a:pt x="1565910" y="15535912"/>
                  <a:pt x="1568450" y="15534641"/>
                </a:cubicBezTo>
                <a:cubicBezTo>
                  <a:pt x="2016760" y="15372082"/>
                  <a:pt x="2346960" y="14942821"/>
                  <a:pt x="2353310" y="14401997"/>
                </a:cubicBezTo>
                <a:lnTo>
                  <a:pt x="2353310" y="0"/>
                </a:lnTo>
                <a:lnTo>
                  <a:pt x="0" y="0"/>
                </a:lnTo>
                <a:lnTo>
                  <a:pt x="0" y="14390934"/>
                </a:lnTo>
                <a:cubicBezTo>
                  <a:pt x="6350" y="14945362"/>
                  <a:pt x="331470" y="15374621"/>
                  <a:pt x="784860" y="15533371"/>
                </a:cubicBezTo>
                <a:close/>
              </a:path>
            </a:pathLst>
          </a:cu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TextBox 8"/>
          <p:cNvSpPr txBox="1"/>
          <p:nvPr/>
        </p:nvSpPr>
        <p:spPr>
          <a:xfrm>
            <a:off x="4386020" y="1083308"/>
            <a:ext cx="13003078" cy="1569660"/>
          </a:xfrm>
          <a:prstGeom prst="rect">
            <a:avLst/>
          </a:prstGeom>
          <a:noFill/>
        </p:spPr>
        <p:txBody>
          <a:bodyPr wrap="square" rtlCol="0">
            <a:spAutoFit/>
          </a:bodyPr>
          <a:lstStyle/>
          <a:p>
            <a:pPr algn="ctr"/>
            <a:r>
              <a:rPr lang="en-GB" sz="3200" b="1">
                <a:solidFill>
                  <a:schemeClr val="bg2">
                    <a:lumMod val="75000"/>
                  </a:schemeClr>
                </a:solidFill>
                <a:latin typeface="Times New Roman" panose="02020603050405020304" pitchFamily="18" charset="0"/>
                <a:cs typeface="Times New Roman" panose="02020603050405020304" pitchFamily="18" charset="0"/>
              </a:rPr>
              <a:t>Các biện pháp giáo dục vệ sinh giới tính cho trẻ 5-6 tuổi dựa trên cơ sở khoa học, thực tiễn và sự phối hợp giữa nhà trường - giáo viên - phụ huynh.</a:t>
            </a:r>
            <a:endParaRPr lang="en-US" sz="3200" b="1">
              <a:solidFill>
                <a:schemeClr val="bg2">
                  <a:lumMod val="75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743123" y="3472871"/>
            <a:ext cx="12288872" cy="1077218"/>
          </a:xfrm>
          <a:prstGeom prst="rect">
            <a:avLst/>
          </a:prstGeom>
          <a:noFill/>
        </p:spPr>
        <p:txBody>
          <a:bodyPr wrap="square" rtlCol="0">
            <a:spAutoFit/>
          </a:bodyPr>
          <a:lstStyle/>
          <a:p>
            <a:pPr algn="ctr"/>
            <a:r>
              <a:rPr lang="en-GB" sz="3200" b="1">
                <a:solidFill>
                  <a:schemeClr val="bg2">
                    <a:lumMod val="75000"/>
                  </a:schemeClr>
                </a:solidFill>
                <a:latin typeface="Times New Roman" panose="02020603050405020304" pitchFamily="18" charset="0"/>
                <a:cs typeface="Times New Roman" panose="02020603050405020304" pitchFamily="18" charset="0"/>
              </a:rPr>
              <a:t>Biện pháp thực hiện đa dạng: Tổ chức trò chơi, tình huống, đóng vai, tích hợp nội dung vào hoạt động thường ngày.</a:t>
            </a:r>
            <a:endParaRPr lang="en-US" sz="3200" b="1">
              <a:solidFill>
                <a:schemeClr val="bg2">
                  <a:lumMod val="75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743123" y="5768384"/>
            <a:ext cx="12645975" cy="1077218"/>
          </a:xfrm>
          <a:prstGeom prst="rect">
            <a:avLst/>
          </a:prstGeom>
          <a:noFill/>
        </p:spPr>
        <p:txBody>
          <a:bodyPr wrap="square" rtlCol="0">
            <a:spAutoFit/>
          </a:bodyPr>
          <a:lstStyle/>
          <a:p>
            <a:pPr algn="ctr"/>
            <a:r>
              <a:rPr lang="en-GB" sz="3200" b="1">
                <a:solidFill>
                  <a:schemeClr val="bg2">
                    <a:lumMod val="75000"/>
                  </a:schemeClr>
                </a:solidFill>
                <a:latin typeface="Times New Roman" panose="02020603050405020304" pitchFamily="18" charset="0"/>
                <a:cs typeface="Times New Roman" panose="02020603050405020304" pitchFamily="18" charset="0"/>
              </a:rPr>
              <a:t>Đảm bảo điều kiện thực hiện: Đội ngũ giáo viên, sự chỉ đạo của ban giám hiệu, phối hợp với phụ huynh.</a:t>
            </a:r>
            <a:endParaRPr lang="en-US" sz="3200" b="1">
              <a:solidFill>
                <a:schemeClr val="bg2">
                  <a:lumMod val="75000"/>
                </a:scheme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996908" y="8217186"/>
            <a:ext cx="12398644" cy="1076325"/>
          </a:xfrm>
          <a:prstGeom prst="rect">
            <a:avLst/>
          </a:prstGeom>
          <a:noFill/>
        </p:spPr>
        <p:txBody>
          <a:bodyPr wrap="square" rtlCol="0">
            <a:spAutoFit/>
          </a:bodyPr>
          <a:lstStyle/>
          <a:p>
            <a:pPr algn="ctr"/>
            <a:r>
              <a:rPr lang="en-GB" sz="3200" b="1">
                <a:solidFill>
                  <a:schemeClr val="bg2">
                    <a:lumMod val="75000"/>
                  </a:schemeClr>
                </a:solidFill>
                <a:latin typeface="Times New Roman" panose="02020603050405020304" pitchFamily="18" charset="0"/>
                <a:cs typeface="Times New Roman" panose="02020603050405020304" pitchFamily="18" charset="0"/>
              </a:rPr>
              <a:t>Khi triễn khai có hiệu quả, trẻ sẽ nhận biết giới tính, bảo vệ bản th</a:t>
            </a:r>
            <a:r>
              <a:rPr lang="en-US" altLang="en-GB" sz="3200" b="1">
                <a:solidFill>
                  <a:schemeClr val="bg2">
                    <a:lumMod val="75000"/>
                  </a:schemeClr>
                </a:solidFill>
                <a:latin typeface="Times New Roman" panose="02020603050405020304" pitchFamily="18" charset="0"/>
                <a:cs typeface="Times New Roman" panose="02020603050405020304" pitchFamily="18" charset="0"/>
              </a:rPr>
              <a:t>â</a:t>
            </a:r>
            <a:r>
              <a:rPr lang="en-GB" sz="3200" b="1">
                <a:solidFill>
                  <a:schemeClr val="bg2">
                    <a:lumMod val="75000"/>
                  </a:schemeClr>
                </a:solidFill>
                <a:latin typeface="Times New Roman" panose="02020603050405020304" pitchFamily="18" charset="0"/>
                <a:cs typeface="Times New Roman" panose="02020603050405020304" pitchFamily="18" charset="0"/>
              </a:rPr>
              <a:t>n và hình thành kỹ năng sống tích cực.</a:t>
            </a:r>
            <a:endParaRPr lang="en-US" sz="3200" b="1">
              <a:solidFill>
                <a:schemeClr val="bg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7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1"/>
            <a:stretch>
              <a:fillRect l="-10645" r="-10644"/>
            </a:stretch>
          </a:blipFill>
          <a:ln>
            <a:noFill/>
          </a:ln>
        </p:spPr>
      </p:sp>
      <p:grpSp>
        <p:nvGrpSpPr>
          <p:cNvPr id="1599" name="Google Shape;1599;p75"/>
          <p:cNvGrpSpPr/>
          <p:nvPr/>
        </p:nvGrpSpPr>
        <p:grpSpPr>
          <a:xfrm rot="-1342433">
            <a:off x="-2349832" y="848337"/>
            <a:ext cx="5154237" cy="425990"/>
            <a:chOff x="0" y="-57150"/>
            <a:chExt cx="1357495" cy="112195"/>
          </a:xfrm>
        </p:grpSpPr>
        <p:sp>
          <p:nvSpPr>
            <p:cNvPr id="1600" name="Google Shape;1600;p75"/>
            <p:cNvSpPr/>
            <p:nvPr/>
          </p:nvSpPr>
          <p:spPr>
            <a:xfrm>
              <a:off x="0" y="0"/>
              <a:ext cx="1357495" cy="55045"/>
            </a:xfrm>
            <a:custGeom>
              <a:avLst/>
              <a:gdLst/>
              <a:ahLst/>
              <a:cxnLst/>
              <a:rect l="l" t="t" r="r" b="b"/>
              <a:pathLst>
                <a:path w="1357495" h="55045" extrusionOk="0">
                  <a:moveTo>
                    <a:pt x="0" y="0"/>
                  </a:moveTo>
                  <a:lnTo>
                    <a:pt x="1357495" y="0"/>
                  </a:lnTo>
                  <a:lnTo>
                    <a:pt x="1357495" y="55045"/>
                  </a:lnTo>
                  <a:lnTo>
                    <a:pt x="0" y="55045"/>
                  </a:lnTo>
                  <a:close/>
                </a:path>
              </a:pathLst>
            </a:custGeom>
            <a:solidFill>
              <a:srgbClr val="2D8BBA"/>
            </a:solidFill>
            <a:ln>
              <a:noFill/>
            </a:ln>
          </p:spPr>
        </p:sp>
        <p:sp>
          <p:nvSpPr>
            <p:cNvPr id="1601" name="Google Shape;1601;p75"/>
            <p:cNvSpPr txBox="1"/>
            <p:nvPr/>
          </p:nvSpPr>
          <p:spPr>
            <a:xfrm>
              <a:off x="0" y="-57150"/>
              <a:ext cx="1357495" cy="112195"/>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602" name="Google Shape;1602;p75"/>
          <p:cNvGrpSpPr/>
          <p:nvPr/>
        </p:nvGrpSpPr>
        <p:grpSpPr>
          <a:xfrm rot="-1657338">
            <a:off x="5604659" y="9580301"/>
            <a:ext cx="5154237" cy="425990"/>
            <a:chOff x="0" y="-57150"/>
            <a:chExt cx="1357495" cy="112195"/>
          </a:xfrm>
        </p:grpSpPr>
        <p:sp>
          <p:nvSpPr>
            <p:cNvPr id="1603" name="Google Shape;1603;p75"/>
            <p:cNvSpPr/>
            <p:nvPr/>
          </p:nvSpPr>
          <p:spPr>
            <a:xfrm>
              <a:off x="0" y="0"/>
              <a:ext cx="1357495" cy="55045"/>
            </a:xfrm>
            <a:custGeom>
              <a:avLst/>
              <a:gdLst/>
              <a:ahLst/>
              <a:cxnLst/>
              <a:rect l="l" t="t" r="r" b="b"/>
              <a:pathLst>
                <a:path w="1357495" h="55045" extrusionOk="0">
                  <a:moveTo>
                    <a:pt x="0" y="0"/>
                  </a:moveTo>
                  <a:lnTo>
                    <a:pt x="1357495" y="0"/>
                  </a:lnTo>
                  <a:lnTo>
                    <a:pt x="1357495" y="55045"/>
                  </a:lnTo>
                  <a:lnTo>
                    <a:pt x="0" y="55045"/>
                  </a:lnTo>
                  <a:close/>
                </a:path>
              </a:pathLst>
            </a:custGeom>
            <a:solidFill>
              <a:srgbClr val="2D8BBA"/>
            </a:solidFill>
            <a:ln>
              <a:noFill/>
            </a:ln>
          </p:spPr>
        </p:sp>
        <p:sp>
          <p:nvSpPr>
            <p:cNvPr id="1604" name="Google Shape;1604;p75"/>
            <p:cNvSpPr txBox="1"/>
            <p:nvPr/>
          </p:nvSpPr>
          <p:spPr>
            <a:xfrm>
              <a:off x="0" y="-57150"/>
              <a:ext cx="1357495" cy="112195"/>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605" name="Google Shape;1605;p75"/>
          <p:cNvSpPr/>
          <p:nvPr/>
        </p:nvSpPr>
        <p:spPr>
          <a:xfrm>
            <a:off x="0" y="6784352"/>
            <a:ext cx="13351236" cy="1878314"/>
          </a:xfrm>
          <a:prstGeom prst="rect">
            <a:avLst/>
          </a:prstGeom>
          <a:solidFill>
            <a:srgbClr val="EAF1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606" name="Google Shape;1606;p75"/>
          <p:cNvGrpSpPr/>
          <p:nvPr/>
        </p:nvGrpSpPr>
        <p:grpSpPr>
          <a:xfrm rot="-1342433">
            <a:off x="-3828981" y="1925948"/>
            <a:ext cx="5154237" cy="425990"/>
            <a:chOff x="0" y="-57150"/>
            <a:chExt cx="1357495" cy="112195"/>
          </a:xfrm>
        </p:grpSpPr>
        <p:sp>
          <p:nvSpPr>
            <p:cNvPr id="1607" name="Google Shape;1607;p75"/>
            <p:cNvSpPr/>
            <p:nvPr/>
          </p:nvSpPr>
          <p:spPr>
            <a:xfrm>
              <a:off x="0" y="0"/>
              <a:ext cx="1357495" cy="55045"/>
            </a:xfrm>
            <a:custGeom>
              <a:avLst/>
              <a:gdLst/>
              <a:ahLst/>
              <a:cxnLst/>
              <a:rect l="l" t="t" r="r" b="b"/>
              <a:pathLst>
                <a:path w="1357495" h="55045" extrusionOk="0">
                  <a:moveTo>
                    <a:pt x="0" y="0"/>
                  </a:moveTo>
                  <a:lnTo>
                    <a:pt x="1357495" y="0"/>
                  </a:lnTo>
                  <a:lnTo>
                    <a:pt x="1357495" y="55045"/>
                  </a:lnTo>
                  <a:lnTo>
                    <a:pt x="0" y="55045"/>
                  </a:lnTo>
                  <a:close/>
                </a:path>
              </a:pathLst>
            </a:custGeom>
            <a:solidFill>
              <a:srgbClr val="0C2E5E"/>
            </a:solidFill>
            <a:ln>
              <a:noFill/>
            </a:ln>
          </p:spPr>
        </p:sp>
        <p:sp>
          <p:nvSpPr>
            <p:cNvPr id="1608" name="Google Shape;1608;p75"/>
            <p:cNvSpPr txBox="1"/>
            <p:nvPr/>
          </p:nvSpPr>
          <p:spPr>
            <a:xfrm>
              <a:off x="0" y="-57150"/>
              <a:ext cx="1357495" cy="112195"/>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609" name="Google Shape;1609;p75"/>
          <p:cNvGrpSpPr/>
          <p:nvPr/>
        </p:nvGrpSpPr>
        <p:grpSpPr>
          <a:xfrm rot="-1657338">
            <a:off x="5190815" y="10530862"/>
            <a:ext cx="5154237" cy="425990"/>
            <a:chOff x="0" y="-57150"/>
            <a:chExt cx="1357495" cy="112195"/>
          </a:xfrm>
        </p:grpSpPr>
        <p:sp>
          <p:nvSpPr>
            <p:cNvPr id="1610" name="Google Shape;1610;p75"/>
            <p:cNvSpPr/>
            <p:nvPr/>
          </p:nvSpPr>
          <p:spPr>
            <a:xfrm>
              <a:off x="0" y="0"/>
              <a:ext cx="1357495" cy="55045"/>
            </a:xfrm>
            <a:custGeom>
              <a:avLst/>
              <a:gdLst/>
              <a:ahLst/>
              <a:cxnLst/>
              <a:rect l="l" t="t" r="r" b="b"/>
              <a:pathLst>
                <a:path w="1357495" h="55045" extrusionOk="0">
                  <a:moveTo>
                    <a:pt x="0" y="0"/>
                  </a:moveTo>
                  <a:lnTo>
                    <a:pt x="1357495" y="0"/>
                  </a:lnTo>
                  <a:lnTo>
                    <a:pt x="1357495" y="55045"/>
                  </a:lnTo>
                  <a:lnTo>
                    <a:pt x="0" y="55045"/>
                  </a:lnTo>
                  <a:close/>
                </a:path>
              </a:pathLst>
            </a:custGeom>
            <a:solidFill>
              <a:srgbClr val="0C2E5E"/>
            </a:solidFill>
            <a:ln>
              <a:noFill/>
            </a:ln>
          </p:spPr>
        </p:sp>
        <p:sp>
          <p:nvSpPr>
            <p:cNvPr id="1611" name="Google Shape;1611;p75"/>
            <p:cNvSpPr txBox="1"/>
            <p:nvPr/>
          </p:nvSpPr>
          <p:spPr>
            <a:xfrm>
              <a:off x="0" y="-57150"/>
              <a:ext cx="1357495" cy="112195"/>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612" name="Google Shape;1612;p75"/>
          <p:cNvSpPr txBox="1"/>
          <p:nvPr/>
        </p:nvSpPr>
        <p:spPr>
          <a:xfrm>
            <a:off x="-1210564" y="6781976"/>
            <a:ext cx="13693985" cy="184665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000" b="1">
                <a:solidFill>
                  <a:srgbClr val="0C2E5E"/>
                </a:solidFill>
                <a:latin typeface="Times New Roman" panose="02020603050405020304" pitchFamily="18" charset="0"/>
                <a:cs typeface="Times New Roman" panose="02020603050405020304" pitchFamily="18" charset="0"/>
                <a:sym typeface="Arial" panose="020B0604020202020204"/>
              </a:rPr>
              <a:t>PHẦN III</a:t>
            </a:r>
            <a:endParaRPr>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US" sz="6000" b="1">
                <a:solidFill>
                  <a:srgbClr val="0C2E5E"/>
                </a:solidFill>
                <a:latin typeface="Times New Roman" panose="02020603050405020304" pitchFamily="18" charset="0"/>
                <a:cs typeface="Times New Roman" panose="02020603050405020304" pitchFamily="18" charset="0"/>
                <a:sym typeface="Arial" panose="020B0604020202020204"/>
              </a:rPr>
              <a:t>KẾT LUẬN VÀ KIẾN NGHỊ</a:t>
            </a:r>
            <a:endParaRPr>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1068066" y="-294468"/>
            <a:ext cx="8506442" cy="10581468"/>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64"/>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1432" name="Google Shape;1432;p64"/>
          <p:cNvSpPr txBox="1"/>
          <p:nvPr/>
        </p:nvSpPr>
        <p:spPr>
          <a:xfrm>
            <a:off x="528975" y="253559"/>
            <a:ext cx="16721114" cy="166179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PHẦN III</a:t>
            </a:r>
            <a:r>
              <a:rPr lang="en-US" altLang="en-GB"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5400" b="1">
                <a:solidFill>
                  <a:srgbClr val="0C2E5E"/>
                </a:solidFill>
                <a:latin typeface="Times New Roman" panose="02020603050405020304" pitchFamily="18" charset="0"/>
                <a:cs typeface="Times New Roman" panose="02020603050405020304" pitchFamily="18" charset="0"/>
                <a:sym typeface="Arial" panose="020B0604020202020204"/>
              </a:rPr>
              <a:t>KẾT LUẬN VÀ KIẾN NGHỊ</a:t>
            </a:r>
            <a:endParaRPr sz="5400">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US" altLang="en-GB"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endParaRPr lang="en-US" altLang="en-GB"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8" name="Rectangle: Rounded Corners 7"/>
          <p:cNvSpPr/>
          <p:nvPr/>
        </p:nvSpPr>
        <p:spPr>
          <a:xfrm>
            <a:off x="324682" y="1992389"/>
            <a:ext cx="8708571" cy="7483284"/>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GB" sz="4400" b="1">
                <a:solidFill>
                  <a:schemeClr val="bg2">
                    <a:lumMod val="75000"/>
                  </a:schemeClr>
                </a:solidFill>
                <a:latin typeface="Times New Roman" panose="02020603050405020304" pitchFamily="18" charset="0"/>
                <a:cs typeface="Times New Roman" panose="02020603050405020304" pitchFamily="18" charset="0"/>
              </a:rPr>
              <a:t>3.1</a:t>
            </a:r>
            <a:r>
              <a:rPr lang="en-US" altLang="en-GB" sz="4400" b="1">
                <a:solidFill>
                  <a:schemeClr val="bg2">
                    <a:lumMod val="75000"/>
                  </a:schemeClr>
                </a:solidFill>
                <a:latin typeface="Times New Roman" panose="02020603050405020304" pitchFamily="18" charset="0"/>
                <a:cs typeface="Times New Roman" panose="02020603050405020304" pitchFamily="18" charset="0"/>
              </a:rPr>
              <a:t> </a:t>
            </a:r>
            <a:r>
              <a:rPr lang="en-GB" sz="4400" b="1">
                <a:solidFill>
                  <a:schemeClr val="bg2">
                    <a:lumMod val="75000"/>
                  </a:schemeClr>
                </a:solidFill>
                <a:latin typeface="Times New Roman" panose="02020603050405020304" pitchFamily="18" charset="0"/>
                <a:cs typeface="Times New Roman" panose="02020603050405020304" pitchFamily="18" charset="0"/>
              </a:rPr>
              <a:t>Kết luận</a:t>
            </a:r>
            <a:endParaRPr lang="en-GB" sz="3600" b="1">
              <a:solidFill>
                <a:schemeClr val="bg2">
                  <a:lumMod val="75000"/>
                </a:schemeClr>
              </a:solidFill>
              <a:latin typeface="Times New Roman" panose="02020603050405020304" pitchFamily="18" charset="0"/>
              <a:cs typeface="Times New Roman" panose="02020603050405020304" pitchFamily="18" charset="0"/>
            </a:endParaRPr>
          </a:p>
          <a:p>
            <a:pPr marL="571500" lvl="2" indent="-571500">
              <a:lnSpc>
                <a:spcPct val="150000"/>
              </a:lnSpc>
              <a:buFont typeface="Arial" panose="020B0604020202020204" pitchFamily="34" charset="0"/>
              <a:buChar char="•"/>
            </a:pPr>
            <a:r>
              <a:rPr lang="en-GB" sz="3000">
                <a:solidFill>
                  <a:schemeClr val="bg2">
                    <a:lumMod val="50000"/>
                  </a:schemeClr>
                </a:solidFill>
                <a:latin typeface="Times New Roman" panose="02020603050405020304" pitchFamily="18" charset="0"/>
                <a:cs typeface="Times New Roman" panose="02020603050405020304" pitchFamily="18" charset="0"/>
              </a:rPr>
              <a:t>Về hiệu quả: Nhận thức của giáo viên và phụ huynh được nâng cao một cách rõ rệt, tổ chữ nhiều hoạt động truyền đạt hiệu quả. </a:t>
            </a:r>
            <a:endParaRPr lang="en-GB" sz="3000">
              <a:solidFill>
                <a:schemeClr val="bg2">
                  <a:lumMod val="50000"/>
                </a:schemeClr>
              </a:solidFill>
              <a:latin typeface="Times New Roman" panose="02020603050405020304" pitchFamily="18" charset="0"/>
              <a:cs typeface="Times New Roman" panose="02020603050405020304" pitchFamily="18" charset="0"/>
            </a:endParaRPr>
          </a:p>
          <a:p>
            <a:pPr marL="571500" lvl="2" indent="-571500">
              <a:lnSpc>
                <a:spcPct val="150000"/>
              </a:lnSpc>
              <a:buFont typeface="Arial" panose="020B0604020202020204" pitchFamily="34" charset="0"/>
              <a:buChar char="•"/>
            </a:pPr>
            <a:r>
              <a:rPr lang="en-GB" sz="3000">
                <a:solidFill>
                  <a:schemeClr val="bg2">
                    <a:lumMod val="50000"/>
                  </a:schemeClr>
                </a:solidFill>
                <a:latin typeface="Times New Roman" panose="02020603050405020304" pitchFamily="18" charset="0"/>
                <a:cs typeface="Times New Roman" panose="02020603050405020304" pitchFamily="18" charset="0"/>
              </a:rPr>
              <a:t>Về hạn chế: Thiếu tài liệu giảng dạy, giáo viên còn khó khan khi xử lý nội dung nhạy cảm, phối hợp với phụ huynh chưa đồng đều. </a:t>
            </a:r>
            <a:endParaRPr lang="en-GB" sz="3000">
              <a:solidFill>
                <a:schemeClr val="bg2">
                  <a:lumMod val="50000"/>
                </a:schemeClr>
              </a:solidFill>
              <a:latin typeface="Times New Roman" panose="02020603050405020304" pitchFamily="18" charset="0"/>
              <a:cs typeface="Times New Roman" panose="02020603050405020304" pitchFamily="18" charset="0"/>
            </a:endParaRPr>
          </a:p>
          <a:p>
            <a:pPr marL="571500" lvl="2" indent="-571500">
              <a:lnSpc>
                <a:spcPct val="150000"/>
              </a:lnSpc>
              <a:buFont typeface="Arial" panose="020B0604020202020204" pitchFamily="34" charset="0"/>
              <a:buChar char="•"/>
            </a:pPr>
            <a:r>
              <a:rPr lang="en-GB" sz="3000">
                <a:solidFill>
                  <a:schemeClr val="bg2">
                    <a:lumMod val="50000"/>
                  </a:schemeClr>
                </a:solidFill>
                <a:latin typeface="Times New Roman" panose="02020603050405020304" pitchFamily="18" charset="0"/>
                <a:cs typeface="Times New Roman" panose="02020603050405020304" pitchFamily="18" charset="0"/>
              </a:rPr>
              <a:t>Về giải pháp đề xuất: 5 nhóm biện pháp thiết thực, khả thi, phù hợp với sự phát triển của trẻ mầm non.</a:t>
            </a:r>
            <a:endParaRPr lang="en-GB" sz="3000">
              <a:solidFill>
                <a:schemeClr val="bg2">
                  <a:lumMod val="50000"/>
                </a:schemeClr>
              </a:solidFill>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9254749" y="1931429"/>
            <a:ext cx="8708569" cy="7483284"/>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endParaRPr lang="en-GB" sz="3200" b="1">
              <a:solidFill>
                <a:schemeClr val="bg2">
                  <a:lumMod val="5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582785" y="2167890"/>
            <a:ext cx="7667625" cy="7000875"/>
          </a:xfrm>
          <a:prstGeom prst="rect">
            <a:avLst/>
          </a:prstGeom>
          <a:noFill/>
        </p:spPr>
        <p:txBody>
          <a:bodyPr wrap="square" rtlCol="0">
            <a:spAutoFit/>
          </a:bodyPr>
          <a:lstStyle/>
          <a:p>
            <a:pPr algn="ctr"/>
            <a:r>
              <a:rPr lang="en-GB" sz="4400" b="1">
                <a:solidFill>
                  <a:schemeClr val="bg2">
                    <a:lumMod val="75000"/>
                  </a:schemeClr>
                </a:solidFill>
                <a:latin typeface="Times New Roman" panose="02020603050405020304" pitchFamily="18" charset="0"/>
                <a:cs typeface="Times New Roman" panose="02020603050405020304" pitchFamily="18" charset="0"/>
              </a:rPr>
              <a:t>3.2 Kiến nghị</a:t>
            </a:r>
            <a:endParaRPr lang="en-GB" sz="4400">
              <a:solidFill>
                <a:schemeClr val="bg2">
                  <a:lumMod val="75000"/>
                </a:schemeClr>
              </a:solidFill>
              <a:latin typeface="Times New Roman" panose="02020603050405020304" pitchFamily="18" charset="0"/>
              <a:cs typeface="Times New Roman" panose="02020603050405020304" pitchFamily="18" charset="0"/>
            </a:endParaRPr>
          </a:p>
          <a:p>
            <a:pPr marL="571500" lvl="2" indent="-571500">
              <a:lnSpc>
                <a:spcPct val="150000"/>
              </a:lnSpc>
              <a:buFont typeface="Arial" panose="020B0604020202020204" pitchFamily="34" charset="0"/>
              <a:buChar char="•"/>
            </a:pPr>
            <a:r>
              <a:rPr lang="vi-VN" sz="3000">
                <a:solidFill>
                  <a:schemeClr val="bg2">
                    <a:lumMod val="50000"/>
                  </a:schemeClr>
                </a:solidFill>
                <a:latin typeface="Times New Roman" panose="02020603050405020304" pitchFamily="18" charset="0"/>
                <a:cs typeface="Times New Roman" panose="02020603050405020304" pitchFamily="18" charset="0"/>
              </a:rPr>
              <a:t>Đối với giáo viên</a:t>
            </a:r>
            <a:r>
              <a:rPr lang="en-GB" sz="3000">
                <a:solidFill>
                  <a:schemeClr val="bg2">
                    <a:lumMod val="50000"/>
                  </a:schemeClr>
                </a:solidFill>
                <a:latin typeface="Times New Roman" panose="02020603050405020304" pitchFamily="18" charset="0"/>
                <a:cs typeface="Times New Roman" panose="02020603050405020304" pitchFamily="18" charset="0"/>
              </a:rPr>
              <a:t>:</a:t>
            </a:r>
            <a:r>
              <a:rPr lang="vi-VN" sz="3000">
                <a:solidFill>
                  <a:schemeClr val="bg2">
                    <a:lumMod val="50000"/>
                  </a:schemeClr>
                </a:solidFill>
                <a:latin typeface="Times New Roman" panose="02020603050405020304" pitchFamily="18" charset="0"/>
                <a:cs typeface="Times New Roman" panose="02020603050405020304" pitchFamily="18" charset="0"/>
              </a:rPr>
              <a:t>Tích cực học tập, linh hoạt phương pháp, chủ động phối hợp với phụ huynh</a:t>
            </a:r>
            <a:r>
              <a:rPr lang="en-GB" sz="3000">
                <a:solidFill>
                  <a:schemeClr val="bg2">
                    <a:lumMod val="50000"/>
                  </a:schemeClr>
                </a:solidFill>
                <a:latin typeface="Times New Roman" panose="02020603050405020304" pitchFamily="18" charset="0"/>
                <a:cs typeface="Times New Roman" panose="02020603050405020304" pitchFamily="18" charset="0"/>
              </a:rPr>
              <a:t>. </a:t>
            </a:r>
            <a:endParaRPr lang="en-GB" sz="3000">
              <a:solidFill>
                <a:schemeClr val="bg2">
                  <a:lumMod val="50000"/>
                </a:schemeClr>
              </a:solidFill>
              <a:latin typeface="Times New Roman" panose="02020603050405020304" pitchFamily="18" charset="0"/>
              <a:cs typeface="Times New Roman" panose="02020603050405020304" pitchFamily="18" charset="0"/>
            </a:endParaRPr>
          </a:p>
          <a:p>
            <a:pPr marL="571500" lvl="2" indent="-571500">
              <a:lnSpc>
                <a:spcPct val="150000"/>
              </a:lnSpc>
              <a:buFont typeface="Arial" panose="020B0604020202020204" pitchFamily="34" charset="0"/>
              <a:buChar char="•"/>
            </a:pPr>
            <a:r>
              <a:rPr lang="vi-VN" sz="3000">
                <a:solidFill>
                  <a:schemeClr val="bg2">
                    <a:lumMod val="50000"/>
                  </a:schemeClr>
                </a:solidFill>
                <a:latin typeface="Times New Roman" panose="02020603050405020304" pitchFamily="18" charset="0"/>
                <a:cs typeface="Times New Roman" panose="02020603050405020304" pitchFamily="18" charset="0"/>
              </a:rPr>
              <a:t>Đối với nhà trường</a:t>
            </a:r>
            <a:r>
              <a:rPr lang="en-GB" sz="3000">
                <a:solidFill>
                  <a:schemeClr val="bg2">
                    <a:lumMod val="50000"/>
                  </a:schemeClr>
                </a:solidFill>
                <a:latin typeface="Times New Roman" panose="02020603050405020304" pitchFamily="18" charset="0"/>
                <a:cs typeface="Times New Roman" panose="02020603050405020304" pitchFamily="18" charset="0"/>
              </a:rPr>
              <a:t>:</a:t>
            </a:r>
            <a:r>
              <a:rPr lang="vi-VN" sz="3000">
                <a:solidFill>
                  <a:schemeClr val="bg2">
                    <a:lumMod val="50000"/>
                  </a:schemeClr>
                </a:solidFill>
                <a:latin typeface="Times New Roman" panose="02020603050405020304" pitchFamily="18" charset="0"/>
                <a:cs typeface="Times New Roman" panose="02020603050405020304" pitchFamily="18" charset="0"/>
              </a:rPr>
              <a:t> Đầu tư cơ sở vật chất, xây dựng kế hoạch rõ ràng, tổ chức chuyên đề định kỳ</a:t>
            </a:r>
            <a:r>
              <a:rPr lang="en-GB" sz="3000">
                <a:solidFill>
                  <a:schemeClr val="bg2">
                    <a:lumMod val="50000"/>
                  </a:schemeClr>
                </a:solidFill>
                <a:latin typeface="Times New Roman" panose="02020603050405020304" pitchFamily="18" charset="0"/>
                <a:cs typeface="Times New Roman" panose="02020603050405020304" pitchFamily="18" charset="0"/>
              </a:rPr>
              <a:t>. </a:t>
            </a:r>
            <a:endParaRPr lang="en-GB" sz="3000">
              <a:solidFill>
                <a:schemeClr val="bg2">
                  <a:lumMod val="50000"/>
                </a:schemeClr>
              </a:solidFill>
              <a:latin typeface="Times New Roman" panose="02020603050405020304" pitchFamily="18" charset="0"/>
              <a:cs typeface="Times New Roman" panose="02020603050405020304" pitchFamily="18" charset="0"/>
            </a:endParaRPr>
          </a:p>
          <a:p>
            <a:pPr marL="571500" lvl="2" indent="-571500">
              <a:lnSpc>
                <a:spcPct val="150000"/>
              </a:lnSpc>
              <a:buFont typeface="Arial" panose="020B0604020202020204" pitchFamily="34" charset="0"/>
              <a:buChar char="•"/>
            </a:pPr>
            <a:r>
              <a:rPr lang="vi-VN" sz="3000">
                <a:solidFill>
                  <a:schemeClr val="bg2">
                    <a:lumMod val="50000"/>
                  </a:schemeClr>
                </a:solidFill>
                <a:latin typeface="Times New Roman" panose="02020603050405020304" pitchFamily="18" charset="0"/>
                <a:cs typeface="Times New Roman" panose="02020603050405020304" pitchFamily="18" charset="0"/>
              </a:rPr>
              <a:t>Đối với phụ huynh: Chủ động tìm hiểu, phối hợp với giáo viên, tham gia các hoạt động giáo dục giới tính trẻ</a:t>
            </a:r>
            <a:r>
              <a:rPr lang="en-GB" sz="3000">
                <a:solidFill>
                  <a:schemeClr val="bg2">
                    <a:lumMod val="50000"/>
                  </a:schemeClr>
                </a:solidFill>
                <a:latin typeface="Times New Roman" panose="02020603050405020304" pitchFamily="18" charset="0"/>
                <a:cs typeface="Times New Roman" panose="02020603050405020304" pitchFamily="18" charset="0"/>
              </a:rPr>
              <a:t>.</a:t>
            </a:r>
            <a:endParaRPr lang="en-GB" sz="3000">
              <a:solidFill>
                <a:schemeClr val="bg2">
                  <a:lumMod val="50000"/>
                </a:schemeClr>
              </a:solidFill>
              <a:latin typeface="Times New Roman" panose="02020603050405020304" pitchFamily="18" charset="0"/>
              <a:cs typeface="Times New Roman" panose="02020603050405020304" pitchFamily="18" charset="0"/>
            </a:endParaRPr>
          </a:p>
        </p:txBody>
      </p:sp>
      <p:sp>
        <p:nvSpPr>
          <p:cNvPr id="4" name="Freeform 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
        <p:nvSpPr>
          <p:cNvPr id="6"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64"/>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1432" name="Google Shape;1432;p64"/>
          <p:cNvSpPr txBox="1"/>
          <p:nvPr/>
        </p:nvSpPr>
        <p:spPr>
          <a:xfrm>
            <a:off x="528975" y="253559"/>
            <a:ext cx="16721114" cy="83058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TÀI LIỆU THAM KHẢO</a:t>
            </a:r>
            <a:r>
              <a:rPr lang="en-US" altLang="en-GB"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endParaRPr lang="en-US" altLang="en-GB"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9" name="Rectangle: Rounded Corners 8"/>
          <p:cNvSpPr/>
          <p:nvPr/>
        </p:nvSpPr>
        <p:spPr>
          <a:xfrm>
            <a:off x="354965" y="1688465"/>
            <a:ext cx="17440275" cy="8076565"/>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endParaRPr lang="en-GB" sz="3200" b="1">
              <a:solidFill>
                <a:schemeClr val="bg2">
                  <a:lumMod val="50000"/>
                </a:schemeClr>
              </a:solidFill>
              <a:latin typeface="Times New Roman" panose="02020603050405020304" pitchFamily="18" charset="0"/>
              <a:cs typeface="Times New Roman" panose="02020603050405020304" pitchFamily="18" charset="0"/>
            </a:endParaRPr>
          </a:p>
        </p:txBody>
      </p:sp>
      <p:sp>
        <p:nvSpPr>
          <p:cNvPr id="4" name="Freeform 3"/>
          <p:cNvSpPr/>
          <p:nvPr/>
        </p:nvSpPr>
        <p:spPr>
          <a:xfrm>
            <a:off x="172720" y="635"/>
            <a:ext cx="1545590" cy="1405890"/>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
        <p:nvSpPr>
          <p:cNvPr id="6" name="Freeform 2"/>
          <p:cNvSpPr/>
          <p:nvPr/>
        </p:nvSpPr>
        <p:spPr>
          <a:xfrm>
            <a:off x="16666845" y="8255"/>
            <a:ext cx="1508125" cy="1398270"/>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
        <p:nvSpPr>
          <p:cNvPr id="2" name="Text Box 1"/>
          <p:cNvSpPr txBox="1"/>
          <p:nvPr/>
        </p:nvSpPr>
        <p:spPr>
          <a:xfrm>
            <a:off x="757555" y="2072640"/>
            <a:ext cx="16492220" cy="7477760"/>
          </a:xfrm>
          <a:prstGeom prst="rect">
            <a:avLst/>
          </a:prstGeom>
          <a:noFill/>
        </p:spPr>
        <p:txBody>
          <a:bodyPr wrap="square" rtlCol="0">
            <a:spAutoFit/>
          </a:bodyPr>
          <a:p>
            <a:pPr marL="457200" indent="-457200">
              <a:lnSpc>
                <a:spcPct val="150000"/>
              </a:lnSpc>
              <a:buAutoNum type="arabicPeriod"/>
            </a:pPr>
            <a:r>
              <a:rPr lang="en-US" altLang="en-US" sz="3200">
                <a:latin typeface="Times New Roman" panose="02020603050405020304" pitchFamily="18" charset="0"/>
                <a:cs typeface="Times New Roman" panose="02020603050405020304" pitchFamily="18" charset="0"/>
              </a:rPr>
              <a:t>WHO (2010). Standards for Sexuality Education in Europe. https://www.bzga-whocc.de</a:t>
            </a:r>
            <a:endParaRPr lang="en-US" altLang="en-US" sz="3200">
              <a:latin typeface="Times New Roman" panose="02020603050405020304" pitchFamily="18" charset="0"/>
              <a:cs typeface="Times New Roman" panose="02020603050405020304" pitchFamily="18" charset="0"/>
            </a:endParaRPr>
          </a:p>
          <a:p>
            <a:pPr marL="457200" indent="-457200">
              <a:lnSpc>
                <a:spcPct val="150000"/>
              </a:lnSpc>
              <a:buAutoNum type="arabicPeriod"/>
            </a:pPr>
            <a:r>
              <a:rPr lang="en-US" altLang="en-US" sz="3200">
                <a:latin typeface="Times New Roman" panose="02020603050405020304" pitchFamily="18" charset="0"/>
                <a:cs typeface="Times New Roman" panose="02020603050405020304" pitchFamily="18" charset="0"/>
              </a:rPr>
              <a:t>Bộ Công an (2020). Báo cáo công tác phòng chống xâm hại trẻ em giai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oạn 2015–2019: https://vov.vn/xa-hoi/canh-bao-nan-xam-hai-tinh-duc-tre-em-816911.vov</a:t>
            </a:r>
            <a:endParaRPr lang="en-US" altLang="en-US" sz="3200">
              <a:latin typeface="Times New Roman" panose="02020603050405020304" pitchFamily="18" charset="0"/>
              <a:cs typeface="Times New Roman" panose="02020603050405020304" pitchFamily="18" charset="0"/>
            </a:endParaRPr>
          </a:p>
          <a:p>
            <a:pPr marL="457200" indent="-457200">
              <a:lnSpc>
                <a:spcPct val="150000"/>
              </a:lnSpc>
              <a:buAutoNum type="arabicPeriod"/>
            </a:pPr>
            <a:r>
              <a:rPr lang="en-US" altLang="en-US" sz="3200">
                <a:latin typeface="Times New Roman" panose="02020603050405020304" pitchFamily="18" charset="0"/>
                <a:cs typeface="Times New Roman" panose="02020603050405020304" pitchFamily="18" charset="0"/>
              </a:rPr>
              <a:t>Bộ GD&amp;</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T (2019). Công v</a:t>
            </a:r>
            <a:r>
              <a:rPr lang="" altLang="en-US" sz="3200">
                <a:latin typeface="Times New Roman" panose="02020603050405020304" pitchFamily="18" charset="0"/>
                <a:cs typeface="Times New Roman" panose="02020603050405020304" pitchFamily="18" charset="0"/>
              </a:rPr>
              <a:t>ă</a:t>
            </a:r>
            <a:r>
              <a:rPr lang="en-US" altLang="en-US" sz="3200">
                <a:latin typeface="Times New Roman" panose="02020603050405020304" pitchFamily="18" charset="0"/>
                <a:cs typeface="Times New Roman" panose="02020603050405020304" pitchFamily="18" charset="0"/>
              </a:rPr>
              <a:t>n 2345/BGD</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T-GDMN. https://thuvienphapluat.vn/van-ban/giao-duc/Cong-van-2345-BGDDT-GDMN-2019-giao-duc-tre-mam-non-446919.aspx</a:t>
            </a:r>
            <a:endParaRPr lang="en-US" altLang="en-US" sz="3200">
              <a:latin typeface="Times New Roman" panose="02020603050405020304" pitchFamily="18" charset="0"/>
              <a:cs typeface="Times New Roman" panose="02020603050405020304" pitchFamily="18" charset="0"/>
            </a:endParaRPr>
          </a:p>
          <a:p>
            <a:pPr marL="457200" indent="-457200">
              <a:lnSpc>
                <a:spcPct val="150000"/>
              </a:lnSpc>
              <a:buAutoNum type="arabicPeriod"/>
            </a:pPr>
            <a:r>
              <a:rPr lang="en-US" altLang="en-US" sz="3200">
                <a:latin typeface="Times New Roman" panose="02020603050405020304" pitchFamily="18" charset="0"/>
                <a:cs typeface="Times New Roman" panose="02020603050405020304" pitchFamily="18" charset="0"/>
              </a:rPr>
              <a:t>Bộ Giáo dục và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ào tạo (2021). Thông t</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 số 01/2021/TT-BGD</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T ban hành Ch</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ơng trình Giáo dục Mầm non. https://thuvienphapluat.vn/van-ban/giao-duc/Thong-tu-01-2021-TT-BGDDT-Chuong-trinh-giao-duc-mam-non-462634.aspx</a:t>
            </a:r>
            <a:endParaRPr lang="en-US" altLang="en-US" sz="3200">
              <a:latin typeface="Times New Roman" panose="02020603050405020304" pitchFamily="18" charset="0"/>
              <a:cs typeface="Times New Roman" panose="02020603050405020304" pitchFamily="18" charset="0"/>
            </a:endParaRPr>
          </a:p>
          <a:p>
            <a:pPr marL="457200" indent="-457200">
              <a:lnSpc>
                <a:spcPct val="150000"/>
              </a:lnSpc>
              <a:buAutoNum type="arabicPeriod"/>
            </a:pPr>
            <a:r>
              <a:rPr lang="en-US" altLang="en-US" sz="3200">
                <a:latin typeface="Times New Roman" panose="02020603050405020304" pitchFamily="18" charset="0"/>
                <a:cs typeface="Times New Roman" panose="02020603050405020304" pitchFamily="18" charset="0"/>
              </a:rPr>
              <a:t>UNICEF (2014). Hidden in Plain Sight: A Statistical Analysis of Violence Against Children. https://www.unicef.org/reports/hidden-plain-sight</a:t>
            </a:r>
            <a:endParaRPr lang="en-US" altLang="en-US"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7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noFill/>
          <a:ln>
            <a:noFill/>
          </a:ln>
        </p:spPr>
      </p:sp>
      <p:pic>
        <p:nvPicPr>
          <p:cNvPr id="3" name="Picture 2"/>
          <p:cNvPicPr/>
          <p:nvPr/>
        </p:nvPicPr>
        <p:blipFill>
          <a:blip r:embed="rId1"/>
          <a:stretch>
            <a:fillRect/>
          </a:stretch>
        </p:blipFill>
        <p:spPr>
          <a:xfrm>
            <a:off x="0" y="635"/>
            <a:ext cx="18288000" cy="10286365"/>
          </a:xfrm>
          <a:prstGeom prst="rect">
            <a:avLst/>
          </a:prstGeom>
        </p:spPr>
      </p:pic>
      <p:sp>
        <p:nvSpPr>
          <p:cNvPr id="4" name="Google Shape;1661;p79"/>
          <p:cNvSpPr txBox="1"/>
          <p:nvPr/>
        </p:nvSpPr>
        <p:spPr>
          <a:xfrm>
            <a:off x="0" y="5143500"/>
            <a:ext cx="18288000" cy="3077845"/>
          </a:xfrm>
          <a:prstGeom prst="rect">
            <a:avLst/>
          </a:prstGeom>
          <a:solidFill>
            <a:schemeClr val="accent1">
              <a:lumMod val="20000"/>
              <a:lumOff val="80000"/>
            </a:schemeClr>
          </a:solidFill>
          <a:ln>
            <a:noFill/>
          </a:ln>
        </p:spPr>
        <p:txBody>
          <a:bodyPr spcFirstLastPara="1" wrap="square" lIns="0" tIns="0" rIns="0" bIns="0" anchor="t" anchorCtr="0">
            <a:spAutoFit/>
          </a:bodyPr>
          <a:p>
            <a:pPr marL="0" marR="0" lvl="0" indent="0" algn="ctr" rtl="0">
              <a:spcBef>
                <a:spcPts val="0"/>
              </a:spcBef>
              <a:spcAft>
                <a:spcPts val="0"/>
              </a:spcAft>
              <a:buNone/>
            </a:pPr>
            <a:r>
              <a:rPr lang="en-US" sz="10000" b="1">
                <a:solidFill>
                  <a:srgbClr val="002060"/>
                </a:solidFill>
                <a:latin typeface="Times New Roman" panose="02020603050405020304" pitchFamily="18" charset="0"/>
                <a:ea typeface="Yeseva One"/>
                <a:cs typeface="Times New Roman" panose="02020603050405020304" pitchFamily="18" charset="0"/>
                <a:sym typeface="Yeseva One"/>
              </a:rPr>
              <a:t>CẢM ƠN QUÝ THẦY CÔ VÀ CÁC BẠN ĐÃ LẮNG NGHE</a:t>
            </a:r>
            <a:endParaRPr b="1">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1"/>
            <a:stretch>
              <a:fillRect l="-10645" r="-10644"/>
            </a:stretch>
          </a:blipFill>
          <a:ln>
            <a:noFill/>
          </a:ln>
        </p:spPr>
      </p:sp>
      <p:sp>
        <p:nvSpPr>
          <p:cNvPr id="142" name="Google Shape;142;p4"/>
          <p:cNvSpPr/>
          <p:nvPr/>
        </p:nvSpPr>
        <p:spPr>
          <a:xfrm>
            <a:off x="-147955" y="972832"/>
            <a:ext cx="13351236" cy="1878314"/>
          </a:xfrm>
          <a:prstGeom prst="rect">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lumMod val="40000"/>
                  <a:lumOff val="60000"/>
                </a:schemeClr>
              </a:solidFill>
              <a:latin typeface="Calibri" panose="020F0502020204030204"/>
              <a:ea typeface="Calibri" panose="020F0502020204030204"/>
              <a:cs typeface="Calibri" panose="020F0502020204030204"/>
              <a:sym typeface="Calibri" panose="020F0502020204030204"/>
            </a:endParaRPr>
          </a:p>
        </p:txBody>
      </p:sp>
      <p:grpSp>
        <p:nvGrpSpPr>
          <p:cNvPr id="143" name="Google Shape;143;p4"/>
          <p:cNvGrpSpPr/>
          <p:nvPr/>
        </p:nvGrpSpPr>
        <p:grpSpPr>
          <a:xfrm rot="-1342433">
            <a:off x="-3828981" y="1925948"/>
            <a:ext cx="5154237" cy="425990"/>
            <a:chOff x="0" y="-57150"/>
            <a:chExt cx="1357495" cy="112195"/>
          </a:xfrm>
        </p:grpSpPr>
        <p:sp>
          <p:nvSpPr>
            <p:cNvPr id="144" name="Google Shape;144;p4"/>
            <p:cNvSpPr/>
            <p:nvPr/>
          </p:nvSpPr>
          <p:spPr>
            <a:xfrm>
              <a:off x="0" y="0"/>
              <a:ext cx="1357495" cy="55045"/>
            </a:xfrm>
            <a:custGeom>
              <a:avLst/>
              <a:gdLst/>
              <a:ahLst/>
              <a:cxnLst/>
              <a:rect l="l" t="t" r="r" b="b"/>
              <a:pathLst>
                <a:path w="1357495" h="55045" extrusionOk="0">
                  <a:moveTo>
                    <a:pt x="0" y="0"/>
                  </a:moveTo>
                  <a:lnTo>
                    <a:pt x="1357495" y="0"/>
                  </a:lnTo>
                  <a:lnTo>
                    <a:pt x="1357495" y="55045"/>
                  </a:lnTo>
                  <a:lnTo>
                    <a:pt x="0" y="55045"/>
                  </a:lnTo>
                  <a:close/>
                </a:path>
              </a:pathLst>
            </a:custGeom>
            <a:solidFill>
              <a:srgbClr val="0C2E5E"/>
            </a:solidFill>
            <a:ln>
              <a:noFill/>
            </a:ln>
          </p:spPr>
        </p:sp>
        <p:sp>
          <p:nvSpPr>
            <p:cNvPr id="145" name="Google Shape;145;p4"/>
            <p:cNvSpPr txBox="1"/>
            <p:nvPr/>
          </p:nvSpPr>
          <p:spPr>
            <a:xfrm>
              <a:off x="0" y="-57150"/>
              <a:ext cx="1357495" cy="112195"/>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49" name="Google Shape;149;p4"/>
          <p:cNvSpPr txBox="1"/>
          <p:nvPr/>
        </p:nvSpPr>
        <p:spPr>
          <a:xfrm>
            <a:off x="-315595" y="1161415"/>
            <a:ext cx="10879455" cy="1586230"/>
          </a:xfrm>
          <a:prstGeom prst="rect">
            <a:avLst/>
          </a:prstGeom>
          <a:noFill/>
          <a:ln>
            <a:noFill/>
          </a:ln>
        </p:spPr>
        <p:txBody>
          <a:bodyPr spcFirstLastPara="1" wrap="square" lIns="0" tIns="0" rIns="0" bIns="0" anchor="t" anchorCtr="0">
            <a:noAutofit/>
          </a:bodyPr>
          <a:lstStyle/>
          <a:p>
            <a:pPr marL="0" marR="0" lvl="0" indent="0" algn="ctr" rtl="0">
              <a:lnSpc>
                <a:spcPct val="140000"/>
              </a:lnSpc>
              <a:spcBef>
                <a:spcPts val="0"/>
              </a:spcBef>
              <a:spcAft>
                <a:spcPts val="0"/>
              </a:spcAft>
              <a:buNone/>
            </a:pPr>
            <a:r>
              <a:rPr lang="en-US" sz="6600" b="1">
                <a:solidFill>
                  <a:schemeClr val="bg2"/>
                </a:solidFill>
                <a:latin typeface="Times New Roman" panose="02020603050405020304" pitchFamily="18" charset="0"/>
                <a:cs typeface="Times New Roman" panose="02020603050405020304" pitchFamily="18" charset="0"/>
                <a:sym typeface="Arial" panose="020B0604020202020204"/>
              </a:rPr>
              <a:t>PHẦN I. MỞ ĐẦU</a:t>
            </a:r>
            <a:endParaRPr lang="en-US" sz="6600" b="1">
              <a:solidFill>
                <a:schemeClr val="bg2"/>
              </a:solidFill>
              <a:latin typeface="Times New Roman" panose="02020603050405020304" pitchFamily="18" charset="0"/>
              <a:cs typeface="Times New Roman" panose="02020603050405020304" pitchFamily="18" charset="0"/>
              <a:sym typeface="Arial" panose="020B0604020202020204"/>
            </a:endParaRPr>
          </a:p>
        </p:txBody>
      </p:sp>
      <p:sp>
        <p:nvSpPr>
          <p:cNvPr id="164" name="Google Shape;164;p5"/>
          <p:cNvSpPr txBox="1"/>
          <p:nvPr/>
        </p:nvSpPr>
        <p:spPr>
          <a:xfrm>
            <a:off x="1770049" y="3443597"/>
            <a:ext cx="7848600" cy="1200329"/>
          </a:xfrm>
          <a:prstGeom prst="rect">
            <a:avLst/>
          </a:prstGeom>
          <a:noFill/>
          <a:ln>
            <a:noFill/>
          </a:ln>
        </p:spPr>
        <p:txBody>
          <a:bodyPr spcFirstLastPara="1" wrap="square" lIns="0" tIns="0" rIns="0" bIns="0" anchor="t" anchorCtr="0">
            <a:spAutoFit/>
          </a:bodyPr>
          <a:p>
            <a:pPr marL="0" marR="0" lvl="0" indent="0" algn="l" rtl="0">
              <a:lnSpc>
                <a:spcPct val="195000"/>
              </a:lnSpc>
              <a:spcBef>
                <a:spcPts val="0"/>
              </a:spcBef>
              <a:spcAft>
                <a:spcPts val="0"/>
              </a:spcAft>
              <a:buNone/>
            </a:pPr>
            <a:r>
              <a:rPr lang="en-US" sz="4000" b="1">
                <a:solidFill>
                  <a:srgbClr val="0D0F68"/>
                </a:solidFill>
                <a:latin typeface="Times New Roman" panose="02020603050405020304" pitchFamily="18" charset="0"/>
                <a:cs typeface="Times New Roman" panose="02020603050405020304" pitchFamily="18" charset="0"/>
                <a:sym typeface="Arial" panose="020B0604020202020204"/>
              </a:rPr>
              <a:t>Lý do chọn đề tài</a:t>
            </a:r>
            <a:endParaRPr sz="1600">
              <a:latin typeface="Times New Roman" panose="02020603050405020304" pitchFamily="18" charset="0"/>
              <a:cs typeface="Times New Roman" panose="02020603050405020304" pitchFamily="18" charset="0"/>
            </a:endParaRPr>
          </a:p>
        </p:txBody>
      </p:sp>
      <p:sp>
        <p:nvSpPr>
          <p:cNvPr id="165" name="Google Shape;165;p5"/>
          <p:cNvSpPr/>
          <p:nvPr/>
        </p:nvSpPr>
        <p:spPr>
          <a:xfrm>
            <a:off x="-3" y="3810101"/>
            <a:ext cx="1458468" cy="684589"/>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p>
            <a:pPr marL="0" marR="0" lvl="0" indent="0" algn="ctr" rtl="0">
              <a:spcBef>
                <a:spcPts val="0"/>
              </a:spcBef>
              <a:spcAft>
                <a:spcPts val="0"/>
              </a:spcAft>
              <a:buNone/>
            </a:pPr>
            <a:r>
              <a:rPr lang="en-GB" sz="4000">
                <a:solidFill>
                  <a:schemeClr val="lt1"/>
                </a:solidFill>
                <a:latin typeface="Times New Roman" panose="02020603050405020304" pitchFamily="18" charset="0"/>
                <a:cs typeface="Times New Roman" panose="02020603050405020304" pitchFamily="18" charset="0"/>
                <a:sym typeface="Calibri" panose="020F0502020204030204"/>
              </a:rPr>
              <a:t>1</a:t>
            </a:r>
            <a:endParaRPr>
              <a:latin typeface="Times New Roman" panose="02020603050405020304" pitchFamily="18" charset="0"/>
              <a:cs typeface="Times New Roman" panose="02020603050405020304" pitchFamily="18" charset="0"/>
            </a:endParaRPr>
          </a:p>
        </p:txBody>
      </p:sp>
      <p:sp>
        <p:nvSpPr>
          <p:cNvPr id="166" name="Google Shape;166;p5"/>
          <p:cNvSpPr/>
          <p:nvPr/>
        </p:nvSpPr>
        <p:spPr>
          <a:xfrm>
            <a:off x="-1" y="5189876"/>
            <a:ext cx="1458469" cy="684589"/>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68" name="Google Shape;168;p5"/>
          <p:cNvSpPr/>
          <p:nvPr/>
        </p:nvSpPr>
        <p:spPr>
          <a:xfrm>
            <a:off x="-2" y="6569651"/>
            <a:ext cx="1458470" cy="684589"/>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70" name="Google Shape;170;p5"/>
          <p:cNvSpPr/>
          <p:nvPr/>
        </p:nvSpPr>
        <p:spPr>
          <a:xfrm>
            <a:off x="-3" y="7949426"/>
            <a:ext cx="1458471" cy="684589"/>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4</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67" name="Google Shape;167;p5"/>
          <p:cNvSpPr txBox="1"/>
          <p:nvPr/>
        </p:nvSpPr>
        <p:spPr>
          <a:xfrm>
            <a:off x="1754505" y="4829810"/>
            <a:ext cx="10384790" cy="1204595"/>
          </a:xfrm>
          <a:prstGeom prst="rect">
            <a:avLst/>
          </a:prstGeom>
          <a:noFill/>
          <a:ln>
            <a:noFill/>
          </a:ln>
        </p:spPr>
        <p:txBody>
          <a:bodyPr spcFirstLastPara="1" wrap="square" lIns="0" tIns="0" rIns="0" bIns="0" anchor="t" anchorCtr="0">
            <a:noAutofit/>
          </a:bodyPr>
          <a:p>
            <a:pPr marL="0" marR="0" lvl="0" indent="0" algn="l" rtl="0">
              <a:lnSpc>
                <a:spcPct val="195000"/>
              </a:lnSpc>
              <a:spcBef>
                <a:spcPts val="0"/>
              </a:spcBef>
              <a:spcAft>
                <a:spcPts val="0"/>
              </a:spcAft>
              <a:buNone/>
            </a:pPr>
            <a:r>
              <a:rPr lang="en-US" sz="4000" b="1">
                <a:solidFill>
                  <a:srgbClr val="0D0F68"/>
                </a:solidFill>
                <a:latin typeface="Times New Roman" panose="02020603050405020304" pitchFamily="18" charset="0"/>
                <a:cs typeface="Times New Roman" panose="02020603050405020304" pitchFamily="18" charset="0"/>
              </a:rPr>
              <a:t>Mục đích</a:t>
            </a:r>
            <a:r>
              <a:rPr lang="vi-VN" sz="4000" b="1">
                <a:solidFill>
                  <a:srgbClr val="0D0F68"/>
                </a:solidFill>
                <a:latin typeface="Times New Roman" panose="02020603050405020304" pitchFamily="18" charset="0"/>
                <a:cs typeface="Times New Roman" panose="02020603050405020304" pitchFamily="18" charset="0"/>
              </a:rPr>
              <a:t> và mục tiêu</a:t>
            </a:r>
            <a:r>
              <a:rPr lang="en-US" sz="4000" b="1">
                <a:solidFill>
                  <a:srgbClr val="0D0F68"/>
                </a:solidFill>
                <a:latin typeface="Times New Roman" panose="02020603050405020304" pitchFamily="18" charset="0"/>
                <a:cs typeface="Times New Roman" panose="02020603050405020304" pitchFamily="18" charset="0"/>
              </a:rPr>
              <a:t> </a:t>
            </a:r>
            <a:r>
              <a:rPr lang="en-US" sz="4000" b="1">
                <a:solidFill>
                  <a:srgbClr val="0D0F68"/>
                </a:solidFill>
                <a:latin typeface="Times New Roman" panose="02020603050405020304" pitchFamily="18" charset="0"/>
                <a:cs typeface="Times New Roman" panose="02020603050405020304" pitchFamily="18" charset="0"/>
                <a:sym typeface="Arial" panose="020B0604020202020204"/>
              </a:rPr>
              <a:t>nghiên cứu </a:t>
            </a:r>
            <a:endParaRPr sz="1600">
              <a:latin typeface="Times New Roman" panose="02020603050405020304" pitchFamily="18" charset="0"/>
              <a:cs typeface="Times New Roman" panose="02020603050405020304" pitchFamily="18" charset="0"/>
            </a:endParaRPr>
          </a:p>
        </p:txBody>
      </p:sp>
      <p:sp>
        <p:nvSpPr>
          <p:cNvPr id="171" name="Google Shape;171;p5"/>
          <p:cNvSpPr txBox="1"/>
          <p:nvPr/>
        </p:nvSpPr>
        <p:spPr>
          <a:xfrm>
            <a:off x="1770049" y="6202560"/>
            <a:ext cx="9907869" cy="1200329"/>
          </a:xfrm>
          <a:prstGeom prst="rect">
            <a:avLst/>
          </a:prstGeom>
          <a:noFill/>
          <a:ln>
            <a:noFill/>
          </a:ln>
        </p:spPr>
        <p:txBody>
          <a:bodyPr spcFirstLastPara="1" wrap="square" lIns="0" tIns="0" rIns="0" bIns="0" anchor="t" anchorCtr="0">
            <a:spAutoFit/>
          </a:bodyPr>
          <a:p>
            <a:pPr marL="0" marR="0" lvl="0" indent="0" algn="l" rtl="0">
              <a:lnSpc>
                <a:spcPct val="195000"/>
              </a:lnSpc>
              <a:spcBef>
                <a:spcPts val="0"/>
              </a:spcBef>
              <a:spcAft>
                <a:spcPts val="0"/>
              </a:spcAft>
              <a:buNone/>
            </a:pPr>
            <a:r>
              <a:rPr lang="en-US" sz="4000" b="1">
                <a:solidFill>
                  <a:srgbClr val="0D0F68"/>
                </a:solidFill>
                <a:latin typeface="Times New Roman" panose="02020603050405020304" pitchFamily="18" charset="0"/>
                <a:cs typeface="Times New Roman" panose="02020603050405020304" pitchFamily="18" charset="0"/>
                <a:sym typeface="Arial" panose="020B0604020202020204"/>
              </a:rPr>
              <a:t>Đối tượng và phạm vi nghiên cứu </a:t>
            </a:r>
            <a:endParaRPr sz="1600">
              <a:latin typeface="Times New Roman" panose="02020603050405020304" pitchFamily="18" charset="0"/>
              <a:cs typeface="Times New Roman" panose="02020603050405020304" pitchFamily="18" charset="0"/>
            </a:endParaRPr>
          </a:p>
        </p:txBody>
      </p:sp>
      <p:sp>
        <p:nvSpPr>
          <p:cNvPr id="169" name="Google Shape;169;p5"/>
          <p:cNvSpPr txBox="1"/>
          <p:nvPr/>
        </p:nvSpPr>
        <p:spPr>
          <a:xfrm>
            <a:off x="1754809" y="7571344"/>
            <a:ext cx="10046152" cy="1200150"/>
          </a:xfrm>
          <a:prstGeom prst="rect">
            <a:avLst/>
          </a:prstGeom>
          <a:noFill/>
          <a:ln>
            <a:noFill/>
          </a:ln>
        </p:spPr>
        <p:txBody>
          <a:bodyPr spcFirstLastPara="1" wrap="square" lIns="0" tIns="0" rIns="0" bIns="0" anchor="t" anchorCtr="0">
            <a:spAutoFit/>
          </a:bodyPr>
          <a:p>
            <a:pPr marL="0" marR="0" lvl="0" indent="0" algn="l" rtl="0">
              <a:lnSpc>
                <a:spcPct val="195000"/>
              </a:lnSpc>
              <a:spcBef>
                <a:spcPts val="0"/>
              </a:spcBef>
              <a:spcAft>
                <a:spcPts val="0"/>
              </a:spcAft>
              <a:buNone/>
            </a:pPr>
            <a:r>
              <a:rPr lang="en-US" sz="4000" b="1">
                <a:solidFill>
                  <a:srgbClr val="0D0F68"/>
                </a:solidFill>
                <a:latin typeface="Times New Roman" panose="02020603050405020304" pitchFamily="18" charset="0"/>
                <a:cs typeface="Times New Roman" panose="02020603050405020304" pitchFamily="18" charset="0"/>
                <a:sym typeface="Arial" panose="020B0604020202020204"/>
              </a:rPr>
              <a:t>Cách tiếp cận và PP nghiên cứu </a:t>
            </a:r>
            <a:endParaRPr sz="1600">
              <a:latin typeface="Times New Roman" panose="02020603050405020304" pitchFamily="18" charset="0"/>
              <a:cs typeface="Times New Roman" panose="02020603050405020304" pitchFamily="18" charset="0"/>
            </a:endParaRPr>
          </a:p>
        </p:txBody>
      </p:sp>
      <p:sp>
        <p:nvSpPr>
          <p:cNvPr id="163" name="Google Shape;163;p5"/>
          <p:cNvSpPr/>
          <p:nvPr/>
        </p:nvSpPr>
        <p:spPr>
          <a:xfrm rot="10800000">
            <a:off x="1557020" y="2910205"/>
            <a:ext cx="76200" cy="7338695"/>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txBody>
          <a:bodyPr/>
          <a:p>
            <a:endParaRPr lang="en-US"/>
          </a:p>
        </p:txBody>
      </p:sp>
      <p:sp>
        <p:nvSpPr>
          <p:cNvPr id="4" name="Google Shape;137;p4"/>
          <p:cNvSpPr/>
          <p:nvPr/>
        </p:nvSpPr>
        <p:spPr>
          <a:xfrm rot="20257567">
            <a:off x="-2110105" y="702310"/>
            <a:ext cx="5154295" cy="208915"/>
          </a:xfrm>
          <a:custGeom>
            <a:avLst/>
            <a:gdLst/>
            <a:ahLst/>
            <a:cxnLst/>
            <a:rect l="l" t="t" r="r" b="b"/>
            <a:pathLst>
              <a:path w="1357495" h="55045" extrusionOk="0">
                <a:moveTo>
                  <a:pt x="0" y="0"/>
                </a:moveTo>
                <a:lnTo>
                  <a:pt x="1357495" y="0"/>
                </a:lnTo>
                <a:lnTo>
                  <a:pt x="1357495" y="55045"/>
                </a:lnTo>
                <a:lnTo>
                  <a:pt x="0" y="55045"/>
                </a:lnTo>
                <a:close/>
              </a:path>
            </a:pathLst>
          </a:custGeom>
          <a:solidFill>
            <a:srgbClr val="2D8BBA"/>
          </a:solidFill>
          <a:ln>
            <a:noFill/>
          </a:ln>
        </p:spPr>
      </p:sp>
      <p:pic>
        <p:nvPicPr>
          <p:cNvPr id="7" name="Picture 6"/>
          <p:cNvPicPr/>
          <p:nvPr/>
        </p:nvPicPr>
        <p:blipFill>
          <a:blip r:embed="rId2">
            <a:alphaModFix amt="80000"/>
          </a:blip>
          <a:stretch>
            <a:fillRect/>
          </a:stretch>
        </p:blipFill>
        <p:spPr>
          <a:xfrm>
            <a:off x="9281795" y="-127635"/>
            <a:ext cx="9142730" cy="10574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7"/>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226" name="Google Shape;226;p7"/>
          <p:cNvSpPr txBox="1"/>
          <p:nvPr/>
        </p:nvSpPr>
        <p:spPr>
          <a:xfrm>
            <a:off x="6759343" y="-13352"/>
            <a:ext cx="5762743" cy="116339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PHẦN I: MỞ ĐẦU</a:t>
            </a:r>
            <a:endParaRPr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cxnSp>
        <p:nvCxnSpPr>
          <p:cNvPr id="228" name="Google Shape;228;p7"/>
          <p:cNvCxnSpPr/>
          <p:nvPr/>
        </p:nvCxnSpPr>
        <p:spPr>
          <a:xfrm rot="10800000" flipH="1">
            <a:off x="0" y="1021210"/>
            <a:ext cx="18288000" cy="35937"/>
          </a:xfrm>
          <a:prstGeom prst="straightConnector1">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cxnSp>
      <p:sp>
        <p:nvSpPr>
          <p:cNvPr id="231" name="Google Shape;231;p7"/>
          <p:cNvSpPr/>
          <p:nvPr/>
        </p:nvSpPr>
        <p:spPr>
          <a:xfrm rot="10800000">
            <a:off x="-9725070" y="1406233"/>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232" name="Google Shape;232;p7"/>
          <p:cNvSpPr txBox="1"/>
          <p:nvPr/>
        </p:nvSpPr>
        <p:spPr>
          <a:xfrm>
            <a:off x="2057400" y="1509203"/>
            <a:ext cx="7086600" cy="1200329"/>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vi-VN" sz="4000" b="1">
                <a:solidFill>
                  <a:schemeClr val="dk1"/>
                </a:solidFill>
                <a:latin typeface="+mj-lt"/>
              </a:rPr>
              <a:t>Lý do chọn đề tài: </a:t>
            </a:r>
            <a:endParaRPr sz="1600">
              <a:latin typeface="+mj-lt"/>
            </a:endParaRPr>
          </a:p>
        </p:txBody>
      </p:sp>
      <p:sp>
        <p:nvSpPr>
          <p:cNvPr id="234" name="Google Shape;234;p7"/>
          <p:cNvSpPr/>
          <p:nvPr/>
        </p:nvSpPr>
        <p:spPr>
          <a:xfrm>
            <a:off x="291830" y="1922275"/>
            <a:ext cx="1426573" cy="668110"/>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lt1"/>
                </a:solidFill>
                <a:latin typeface="Times New Roman" panose="02020603050405020304" pitchFamily="18" charset="0"/>
                <a:cs typeface="Times New Roman" panose="02020603050405020304" pitchFamily="18" charset="0"/>
                <a:sym typeface="Calibri" panose="020F0502020204030204"/>
              </a:rPr>
              <a:t>1</a:t>
            </a:r>
            <a:endParaRPr b="1">
              <a:latin typeface="Times New Roman" panose="02020603050405020304" pitchFamily="18" charset="0"/>
              <a:cs typeface="Times New Roman" panose="02020603050405020304" pitchFamily="18" charset="0"/>
            </a:endParaRPr>
          </a:p>
        </p:txBody>
      </p:sp>
      <p:sp>
        <p:nvSpPr>
          <p:cNvPr id="240" name="Google Shape;240;p7"/>
          <p:cNvSpPr/>
          <p:nvPr/>
        </p:nvSpPr>
        <p:spPr>
          <a:xfrm>
            <a:off x="-10201041" y="543498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5</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42" name="Google Shape;242;p7"/>
          <p:cNvSpPr/>
          <p:nvPr/>
        </p:nvSpPr>
        <p:spPr>
          <a:xfrm>
            <a:off x="-10148930" y="6481035"/>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6</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44" name="Google Shape;244;p7"/>
          <p:cNvSpPr/>
          <p:nvPr/>
        </p:nvSpPr>
        <p:spPr>
          <a:xfrm>
            <a:off x="-10148930" y="7454506"/>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7</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45" name="Google Shape;245;p7"/>
          <p:cNvSpPr txBox="1"/>
          <p:nvPr/>
        </p:nvSpPr>
        <p:spPr>
          <a:xfrm>
            <a:off x="-7856428" y="8243448"/>
            <a:ext cx="7561386" cy="1080296"/>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US" sz="3600" b="1">
                <a:solidFill>
                  <a:srgbClr val="0D0F68"/>
                </a:solidFill>
                <a:latin typeface="Arial" panose="020B0604020202020204"/>
                <a:ea typeface="Arial" panose="020B0604020202020204"/>
                <a:cs typeface="Arial" panose="020B0604020202020204"/>
                <a:sym typeface="Arial" panose="020B0604020202020204"/>
              </a:rPr>
              <a:t>N</a:t>
            </a:r>
            <a:endParaRPr lang="en-US" sz="3600" b="1">
              <a:solidFill>
                <a:srgbClr val="0D0F68"/>
              </a:solidFill>
              <a:latin typeface="Arial" panose="020B0604020202020204"/>
              <a:ea typeface="Arial" panose="020B0604020202020204"/>
              <a:cs typeface="Arial" panose="020B0604020202020204"/>
              <a:sym typeface="Arial" panose="020B0604020202020204"/>
            </a:endParaRPr>
          </a:p>
        </p:txBody>
      </p:sp>
      <p:sp>
        <p:nvSpPr>
          <p:cNvPr id="246" name="Google Shape;246;p7"/>
          <p:cNvSpPr/>
          <p:nvPr/>
        </p:nvSpPr>
        <p:spPr>
          <a:xfrm>
            <a:off x="-10201041" y="8495945"/>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8</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47" name="Google Shape;247;p7"/>
          <p:cNvSpPr txBox="1"/>
          <p:nvPr/>
        </p:nvSpPr>
        <p:spPr>
          <a:xfrm>
            <a:off x="5297410" y="7746621"/>
            <a:ext cx="12740245" cy="5847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800">
                <a:solidFill>
                  <a:srgbClr val="FFFFFF"/>
                </a:solidFill>
                <a:latin typeface="Nunito Sans"/>
                <a:ea typeface="Nunito Sans"/>
                <a:cs typeface="Nunito Sans"/>
                <a:sym typeface="Nunito Sans"/>
              </a:rPr>
              <a:t>Điều kiện dạy học TH ở THPT còn khó khăn</a:t>
            </a:r>
            <a:endParaRPr lang="en-US" sz="3800">
              <a:solidFill>
                <a:srgbClr val="FFFFFF"/>
              </a:solidFill>
              <a:latin typeface="Nunito Sans"/>
              <a:ea typeface="Nunito Sans"/>
              <a:cs typeface="Nunito Sans"/>
              <a:sym typeface="Nunito Sans"/>
            </a:endParaRPr>
          </a:p>
        </p:txBody>
      </p:sp>
      <p:sp>
        <p:nvSpPr>
          <p:cNvPr id="8" name="Rectangle: Rounded Corners 7"/>
          <p:cNvSpPr/>
          <p:nvPr/>
        </p:nvSpPr>
        <p:spPr>
          <a:xfrm>
            <a:off x="1029960" y="3037131"/>
            <a:ext cx="15382821" cy="1200329"/>
          </a:xfrm>
          <a:prstGeom prst="roundRect">
            <a:avLst/>
          </a:prstGeom>
          <a:ln>
            <a:solidFill>
              <a:schemeClr val="bg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1212463" y="3219516"/>
            <a:ext cx="15382821" cy="1033954"/>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indent="0" algn="ctr">
              <a:buFont typeface="Wingdings" panose="05000000000000000000" pitchFamily="2" charset="2"/>
              <a:buNone/>
            </a:pPr>
            <a:r>
              <a:rPr lang="en-GB" sz="3200">
                <a:latin typeface="Times New Roman" panose="02020603050405020304" pitchFamily="18" charset="0"/>
                <a:cs typeface="Times New Roman" panose="02020603050405020304" pitchFamily="18" charset="0"/>
              </a:rPr>
              <a:t>Trẻ em từ 5-6 tuổi là giai đoạn phát triển mạnh mẽ về mặt nhận thức,</a:t>
            </a:r>
            <a:r>
              <a:rPr lang="en-US" altLang="en-GB" sz="3200">
                <a:latin typeface="Times New Roman" panose="02020603050405020304" pitchFamily="18" charset="0"/>
                <a:cs typeface="Times New Roman" panose="02020603050405020304" pitchFamily="18" charset="0"/>
              </a:rPr>
              <a:t> </a:t>
            </a:r>
            <a:r>
              <a:rPr lang="en-GB" sz="3200">
                <a:latin typeface="Times New Roman" panose="02020603050405020304" pitchFamily="18" charset="0"/>
                <a:cs typeface="Times New Roman" panose="02020603050405020304" pitchFamily="18" charset="0"/>
              </a:rPr>
              <a:t>cảm xúc và các kỹ năng xã hội đây là một giai đoạn quan trọng cho việc hình thành hiểu biết về cơ thể.</a:t>
            </a:r>
            <a:endParaRPr lang="en-GB" sz="3200">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029959" y="4625425"/>
            <a:ext cx="15382821" cy="1200329"/>
          </a:xfrm>
          <a:prstGeom prst="roundRect">
            <a:avLst/>
          </a:prstGeom>
          <a:ln>
            <a:solidFill>
              <a:schemeClr val="bg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p:cNvSpPr/>
          <p:nvPr/>
        </p:nvSpPr>
        <p:spPr>
          <a:xfrm>
            <a:off x="1212463" y="4812662"/>
            <a:ext cx="15382821" cy="1033954"/>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indent="0" algn="ctr">
              <a:buFont typeface="Wingdings" panose="05000000000000000000" pitchFamily="2" charset="2"/>
              <a:buNone/>
            </a:pPr>
            <a:r>
              <a:rPr lang="en-US" altLang="en-US" sz="3200">
                <a:latin typeface="Times New Roman" panose="02020603050405020304" pitchFamily="18" charset="0"/>
                <a:cs typeface="Times New Roman" panose="02020603050405020304" pitchFamily="18" charset="0"/>
              </a:rPr>
              <a:t>Giáo dục vệ sinh giới tính ở bậc mầm non còn yếu, bị xem nhẹ, thiếu tài liệu và ph</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ơng pháp phù hợp.</a:t>
            </a:r>
            <a:endParaRPr lang="en-GB" sz="3200">
              <a:latin typeface="Times New Roman" panose="02020603050405020304" pitchFamily="18" charset="0"/>
              <a:cs typeface="Times New Roman" panose="02020603050405020304" pitchFamily="18" charset="0"/>
            </a:endParaRPr>
          </a:p>
        </p:txBody>
      </p:sp>
      <p:sp>
        <p:nvSpPr>
          <p:cNvPr id="13" name="Rectangle: Rounded Corners 12"/>
          <p:cNvSpPr/>
          <p:nvPr/>
        </p:nvSpPr>
        <p:spPr>
          <a:xfrm>
            <a:off x="1049960" y="6153475"/>
            <a:ext cx="15382821" cy="1200329"/>
          </a:xfrm>
          <a:prstGeom prst="roundRect">
            <a:avLst/>
          </a:prstGeom>
          <a:ln>
            <a:solidFill>
              <a:schemeClr val="bg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p:cNvSpPr/>
          <p:nvPr/>
        </p:nvSpPr>
        <p:spPr>
          <a:xfrm>
            <a:off x="1212462" y="6346823"/>
            <a:ext cx="15382821" cy="1033954"/>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indent="0" algn="ctr">
              <a:buFont typeface="Wingdings" panose="05000000000000000000" pitchFamily="2" charset="2"/>
              <a:buNone/>
            </a:pPr>
            <a:r>
              <a:rPr lang="en-US" altLang="en-US" sz="3200">
                <a:latin typeface="Times New Roman" panose="02020603050405020304" pitchFamily="18" charset="0"/>
                <a:cs typeface="Times New Roman" panose="02020603050405020304" pitchFamily="18" charset="0"/>
              </a:rPr>
              <a:t>Một khảo sát tại Hà Nội cho thấy: chỉ 37% trẻ 5 tuổi biết vùng kín là gì, và 60% giáo viên cảm thấy lúng túng khi giảng dạy giới tính.</a:t>
            </a:r>
            <a:endParaRPr lang="en-GB" sz="3200">
              <a:latin typeface="Times New Roman" panose="02020603050405020304" pitchFamily="18" charset="0"/>
              <a:cs typeface="Times New Roman" panose="02020603050405020304" pitchFamily="18" charset="0"/>
            </a:endParaRPr>
          </a:p>
        </p:txBody>
      </p:sp>
      <p:sp>
        <p:nvSpPr>
          <p:cNvPr id="16" name="Rectangle: Rounded Corners 15"/>
          <p:cNvSpPr/>
          <p:nvPr/>
        </p:nvSpPr>
        <p:spPr>
          <a:xfrm>
            <a:off x="1212462" y="7896819"/>
            <a:ext cx="15382821" cy="1033954"/>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Vì vậy, nhóm em chọn </a:t>
            </a:r>
            <a:r>
              <a:rPr lang="" altLang="en-US"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altLang="en-US"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ề tài này với mong muốn tìm ra các biện pháp thực tiễn, khả thi và nhân v</a:t>
            </a:r>
            <a:r>
              <a:rPr lang="" altLang="en-US"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ă</a:t>
            </a:r>
            <a:r>
              <a:rPr lang="en-US" altLang="en-US"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lang="" altLang="en-US"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altLang="en-US"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ể cải thiện thực trạng trên.</a:t>
            </a:r>
            <a:endPar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Arrow: Right 16"/>
          <p:cNvSpPr/>
          <p:nvPr/>
        </p:nvSpPr>
        <p:spPr>
          <a:xfrm>
            <a:off x="95197" y="7980364"/>
            <a:ext cx="1028699" cy="736885"/>
          </a:xfrm>
          <a:prstGeom prst="rightArrow">
            <a:avLst/>
          </a:prstGeom>
          <a:solidFill>
            <a:schemeClr val="bg2">
              <a:lumMod val="60000"/>
              <a:lumOff val="4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2"/>
          <p:cNvSpPr/>
          <p:nvPr/>
        </p:nvSpPr>
        <p:spPr>
          <a:xfrm>
            <a:off x="95250" y="111760"/>
            <a:ext cx="1660525" cy="1518285"/>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
        <p:nvSpPr>
          <p:cNvPr id="6" name="Freeform 2"/>
          <p:cNvSpPr/>
          <p:nvPr/>
        </p:nvSpPr>
        <p:spPr>
          <a:xfrm>
            <a:off x="16377920" y="111760"/>
            <a:ext cx="1659890" cy="1518285"/>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
        <p:nvSpPr>
          <p:cNvPr id="4" name="Freeform 2"/>
          <p:cNvSpPr/>
          <p:nvPr/>
        </p:nvSpPr>
        <p:spPr>
          <a:xfrm>
            <a:off x="222250" y="238760"/>
            <a:ext cx="1660525" cy="1518285"/>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3" name="Google Shape;263;p8"/>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264" name="Google Shape;264;p8"/>
          <p:cNvSpPr txBox="1"/>
          <p:nvPr/>
        </p:nvSpPr>
        <p:spPr>
          <a:xfrm>
            <a:off x="6759343" y="-13352"/>
            <a:ext cx="5762743" cy="116339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PHẦN I: MỞ ĐẦU</a:t>
            </a:r>
            <a:endParaRPr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cxnSp>
        <p:nvCxnSpPr>
          <p:cNvPr id="266" name="Google Shape;266;p8"/>
          <p:cNvCxnSpPr/>
          <p:nvPr/>
        </p:nvCxnSpPr>
        <p:spPr>
          <a:xfrm rot="10800000" flipH="1">
            <a:off x="0" y="1021210"/>
            <a:ext cx="18288000" cy="35937"/>
          </a:xfrm>
          <a:prstGeom prst="straightConnector1">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cxnSp>
      <p:sp>
        <p:nvSpPr>
          <p:cNvPr id="273" name="Google Shape;273;p8"/>
          <p:cNvSpPr txBox="1"/>
          <p:nvPr/>
        </p:nvSpPr>
        <p:spPr>
          <a:xfrm>
            <a:off x="1655675" y="1416343"/>
            <a:ext cx="12099235" cy="1080296"/>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GB" sz="3600" b="1">
                <a:solidFill>
                  <a:schemeClr val="dk1"/>
                </a:solidFill>
                <a:latin typeface="Times New Roman" panose="02020603050405020304" pitchFamily="18" charset="0"/>
                <a:cs typeface="Times New Roman" panose="02020603050405020304" pitchFamily="18" charset="0"/>
              </a:rPr>
              <a:t>M</a:t>
            </a:r>
            <a:r>
              <a:rPr lang="en-US" sz="3600" b="1">
                <a:solidFill>
                  <a:schemeClr val="dk1"/>
                </a:solidFill>
                <a:latin typeface="Times New Roman" panose="02020603050405020304" pitchFamily="18" charset="0"/>
                <a:cs typeface="Times New Roman" panose="02020603050405020304" pitchFamily="18" charset="0"/>
              </a:rPr>
              <a:t>ục đích và mục tiêu nghiên cứu của đề tài: </a:t>
            </a:r>
            <a:endParaRPr>
              <a:latin typeface="Times New Roman" panose="02020603050405020304" pitchFamily="18" charset="0"/>
              <a:cs typeface="Times New Roman" panose="02020603050405020304" pitchFamily="18" charset="0"/>
            </a:endParaRPr>
          </a:p>
        </p:txBody>
      </p:sp>
      <p:sp>
        <p:nvSpPr>
          <p:cNvPr id="274" name="Google Shape;274;p8"/>
          <p:cNvSpPr/>
          <p:nvPr/>
        </p:nvSpPr>
        <p:spPr>
          <a:xfrm>
            <a:off x="314559" y="1814608"/>
            <a:ext cx="1195233" cy="527497"/>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a:solidFill>
                  <a:schemeClr val="lt1"/>
                </a:solidFill>
                <a:latin typeface="Times New Roman" panose="02020603050405020304" pitchFamily="18" charset="0"/>
                <a:cs typeface="Times New Roman" panose="02020603050405020304" pitchFamily="18" charset="0"/>
                <a:sym typeface="Calibri" panose="020F0502020204030204"/>
              </a:rPr>
              <a:t>2</a:t>
            </a:r>
            <a:endParaRPr>
              <a:latin typeface="Times New Roman" panose="02020603050405020304" pitchFamily="18" charset="0"/>
              <a:cs typeface="Times New Roman" panose="02020603050405020304" pitchFamily="18" charset="0"/>
            </a:endParaRPr>
          </a:p>
        </p:txBody>
      </p:sp>
      <p:sp>
        <p:nvSpPr>
          <p:cNvPr id="20" name="Rectangle 19"/>
          <p:cNvSpPr/>
          <p:nvPr/>
        </p:nvSpPr>
        <p:spPr>
          <a:xfrm>
            <a:off x="0" y="2627086"/>
            <a:ext cx="6052457" cy="7659914"/>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6052458" y="2627086"/>
            <a:ext cx="6136811" cy="7659914"/>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12189270" y="2627086"/>
            <a:ext cx="6098732" cy="7659914"/>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p:cNvSpPr txBox="1"/>
          <p:nvPr/>
        </p:nvSpPr>
        <p:spPr>
          <a:xfrm>
            <a:off x="0" y="2918195"/>
            <a:ext cx="6052457" cy="583565"/>
          </a:xfrm>
          <a:prstGeom prst="rect">
            <a:avLst/>
          </a:prstGeom>
          <a:noFill/>
        </p:spPr>
        <p:txBody>
          <a:bodyPr wrap="square" rtlCol="0">
            <a:spAutoFit/>
          </a:bodyPr>
          <a:lstStyle/>
          <a:p>
            <a:pPr algn="ctr"/>
            <a:r>
              <a:rPr lang="en-GB" sz="3200" b="1">
                <a:latin typeface="Times New Roman" panose="02020603050405020304" pitchFamily="18" charset="0"/>
                <a:cs typeface="Times New Roman" panose="02020603050405020304" pitchFamily="18" charset="0"/>
              </a:rPr>
              <a:t>2.1 Mục đích nghiên cứu</a:t>
            </a:r>
            <a:endParaRPr lang="en-US" sz="3200" b="1">
              <a:latin typeface="Times New Roman" panose="02020603050405020304" pitchFamily="18" charset="0"/>
              <a:cs typeface="Times New Roman" panose="02020603050405020304" pitchFamily="18" charset="0"/>
            </a:endParaRPr>
          </a:p>
        </p:txBody>
      </p:sp>
      <p:sp>
        <p:nvSpPr>
          <p:cNvPr id="27" name="Rectangle: Rounded Corners 26"/>
          <p:cNvSpPr/>
          <p:nvPr/>
        </p:nvSpPr>
        <p:spPr>
          <a:xfrm>
            <a:off x="314559" y="3599543"/>
            <a:ext cx="5433098" cy="634274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endParaRPr lang="en-US"/>
          </a:p>
        </p:txBody>
      </p:sp>
      <p:sp>
        <p:nvSpPr>
          <p:cNvPr id="29" name="Rectangle: Rounded Corners 28"/>
          <p:cNvSpPr/>
          <p:nvPr/>
        </p:nvSpPr>
        <p:spPr>
          <a:xfrm>
            <a:off x="6427451" y="3599542"/>
            <a:ext cx="5433098" cy="634274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p:cNvSpPr/>
          <p:nvPr/>
        </p:nvSpPr>
        <p:spPr>
          <a:xfrm>
            <a:off x="12522086" y="3599541"/>
            <a:ext cx="5433098" cy="6342743"/>
          </a:xfrm>
          <a:prstGeom prst="roundRect">
            <a:avLst/>
          </a:prstGeom>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TextBox 30"/>
          <p:cNvSpPr txBox="1"/>
          <p:nvPr/>
        </p:nvSpPr>
        <p:spPr>
          <a:xfrm>
            <a:off x="727710" y="3741420"/>
            <a:ext cx="4916170" cy="6294755"/>
          </a:xfrm>
          <a:prstGeom prst="rect">
            <a:avLst/>
          </a:prstGeom>
          <a:noFill/>
        </p:spPr>
        <p:txBody>
          <a:bodyPr wrap="square" rtlCol="0">
            <a:spAutoFit/>
          </a:bodyPr>
          <a:lstStyle/>
          <a:p>
            <a:pPr marL="342900" indent="-342900">
              <a:lnSpc>
                <a:spcPct val="140000"/>
              </a:lnSpc>
              <a:buFont typeface="Arial" panose="020B0604020202020204" pitchFamily="34" charset="0"/>
              <a:buChar char="•"/>
            </a:pPr>
            <a:r>
              <a:rPr lang="en-GB" sz="3200">
                <a:latin typeface="Times New Roman" panose="02020603050405020304" pitchFamily="18" charset="0"/>
                <a:cs typeface="Times New Roman" panose="02020603050405020304" pitchFamily="18" charset="0"/>
              </a:rPr>
              <a:t>Tìm hiểu thực trạng giáo dục vệ sinh giới tính cho trẻ 5-6 tuổi tại Trường mầm non Hưng Bình.</a:t>
            </a:r>
            <a:endParaRPr lang="en-GB" sz="3200">
              <a:latin typeface="Times New Roman" panose="02020603050405020304" pitchFamily="18" charset="0"/>
              <a:cs typeface="Times New Roman" panose="02020603050405020304" pitchFamily="18" charset="0"/>
            </a:endParaRPr>
          </a:p>
          <a:p>
            <a:pPr marL="342900" indent="-342900">
              <a:lnSpc>
                <a:spcPct val="140000"/>
              </a:lnSpc>
              <a:buFont typeface="Arial" panose="020B0604020202020204" pitchFamily="34" charset="0"/>
              <a:buChar char="•"/>
            </a:pPr>
            <a:r>
              <a:rPr lang="en-GB" sz="3200">
                <a:latin typeface="Times New Roman" panose="02020603050405020304" pitchFamily="18" charset="0"/>
                <a:cs typeface="Times New Roman" panose="02020603050405020304" pitchFamily="18" charset="0"/>
              </a:rPr>
              <a:t>Đề xuất biện pháp nâng cao hiệu quả</a:t>
            </a:r>
            <a:r>
              <a:rPr lang="en-US" altLang="en-GB" sz="3200">
                <a:latin typeface="Times New Roman" panose="02020603050405020304" pitchFamily="18" charset="0"/>
                <a:cs typeface="Times New Roman" panose="02020603050405020304" pitchFamily="18" charset="0"/>
              </a:rPr>
              <a:t>.</a:t>
            </a:r>
            <a:endParaRPr lang="en-US" altLang="en-GB" sz="3200">
              <a:latin typeface="Times New Roman" panose="02020603050405020304" pitchFamily="18" charset="0"/>
              <a:cs typeface="Times New Roman" panose="02020603050405020304" pitchFamily="18" charset="0"/>
            </a:endParaRPr>
          </a:p>
          <a:p>
            <a:pPr marL="342900" indent="-342900">
              <a:lnSpc>
                <a:spcPct val="140000"/>
              </a:lnSpc>
              <a:buFont typeface="Arial" panose="020B0604020202020204" pitchFamily="34" charset="0"/>
              <a:buChar char="•"/>
            </a:pPr>
            <a:r>
              <a:rPr lang="en-GB" sz="3200">
                <a:latin typeface="Times New Roman" panose="02020603050405020304" pitchFamily="18" charset="0"/>
                <a:cs typeface="Times New Roman" panose="02020603050405020304" pitchFamily="18" charset="0"/>
              </a:rPr>
              <a:t>Xây dựng môi trường giáo dục an toàn</a:t>
            </a:r>
            <a:r>
              <a:rPr lang="en-US" altLang="en-GB" sz="3200">
                <a:latin typeface="Times New Roman" panose="02020603050405020304" pitchFamily="18" charset="0"/>
                <a:cs typeface="Times New Roman" panose="02020603050405020304" pitchFamily="18" charset="0"/>
              </a:rPr>
              <a:t> và</a:t>
            </a:r>
            <a:r>
              <a:rPr lang="en-GB" sz="3200">
                <a:latin typeface="Times New Roman" panose="02020603050405020304" pitchFamily="18" charset="0"/>
                <a:cs typeface="Times New Roman" panose="02020603050405020304" pitchFamily="18" charset="0"/>
              </a:rPr>
              <a:t> phòng tránh xâm hại.</a:t>
            </a:r>
            <a:endParaRPr lang="en-GB" sz="3200">
              <a:latin typeface="Times New Roman" panose="02020603050405020304" pitchFamily="18" charset="0"/>
              <a:cs typeface="Times New Roman" panose="02020603050405020304" pitchFamily="18" charset="0"/>
            </a:endParaRPr>
          </a:p>
        </p:txBody>
      </p:sp>
      <p:sp>
        <p:nvSpPr>
          <p:cNvPr id="32" name="TextBox 31"/>
          <p:cNvSpPr txBox="1"/>
          <p:nvPr/>
        </p:nvSpPr>
        <p:spPr>
          <a:xfrm>
            <a:off x="6052456" y="2874272"/>
            <a:ext cx="6183088" cy="583565"/>
          </a:xfrm>
          <a:prstGeom prst="rect">
            <a:avLst/>
          </a:prstGeom>
          <a:noFill/>
        </p:spPr>
        <p:txBody>
          <a:bodyPr wrap="square" rtlCol="0">
            <a:spAutoFit/>
          </a:bodyPr>
          <a:lstStyle/>
          <a:p>
            <a:pPr algn="ctr"/>
            <a:r>
              <a:rPr lang="en-GB" sz="3200" b="1">
                <a:latin typeface="Times New Roman" panose="02020603050405020304" pitchFamily="18" charset="0"/>
                <a:cs typeface="Times New Roman" panose="02020603050405020304" pitchFamily="18" charset="0"/>
              </a:rPr>
              <a:t>2.2 Mục tiêu tổng quát</a:t>
            </a:r>
            <a:endParaRPr lang="en-US" sz="3200" b="1">
              <a:latin typeface="Times New Roman" panose="02020603050405020304" pitchFamily="18" charset="0"/>
              <a:cs typeface="Times New Roman" panose="02020603050405020304" pitchFamily="18" charset="0"/>
            </a:endParaRPr>
          </a:p>
        </p:txBody>
      </p:sp>
      <p:sp>
        <p:nvSpPr>
          <p:cNvPr id="33" name="TextBox 32"/>
          <p:cNvSpPr txBox="1"/>
          <p:nvPr/>
        </p:nvSpPr>
        <p:spPr>
          <a:xfrm>
            <a:off x="12061373" y="2923963"/>
            <a:ext cx="6052455" cy="583565"/>
          </a:xfrm>
          <a:prstGeom prst="rect">
            <a:avLst/>
          </a:prstGeom>
          <a:noFill/>
        </p:spPr>
        <p:txBody>
          <a:bodyPr wrap="square" rtlCol="0">
            <a:spAutoFit/>
          </a:bodyPr>
          <a:lstStyle/>
          <a:p>
            <a:pPr algn="ctr"/>
            <a:r>
              <a:rPr lang="en-GB" sz="3200" b="1">
                <a:latin typeface="Times New Roman" panose="02020603050405020304" pitchFamily="18" charset="0"/>
                <a:cs typeface="Times New Roman" panose="02020603050405020304" pitchFamily="18" charset="0"/>
              </a:rPr>
              <a:t>2.3 Mục tiêu cụ thể</a:t>
            </a:r>
            <a:endParaRPr lang="en-US" sz="3200" b="1">
              <a:latin typeface="Times New Roman" panose="02020603050405020304" pitchFamily="18" charset="0"/>
              <a:cs typeface="Times New Roman" panose="02020603050405020304" pitchFamily="18" charset="0"/>
            </a:endParaRPr>
          </a:p>
        </p:txBody>
      </p:sp>
      <p:sp>
        <p:nvSpPr>
          <p:cNvPr id="34" name="TextBox 33"/>
          <p:cNvSpPr txBox="1"/>
          <p:nvPr/>
        </p:nvSpPr>
        <p:spPr>
          <a:xfrm>
            <a:off x="6716395" y="3836035"/>
            <a:ext cx="4792345" cy="526224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3200">
                <a:latin typeface="Times New Roman" panose="02020603050405020304" pitchFamily="18" charset="0"/>
                <a:cs typeface="Times New Roman" panose="02020603050405020304" pitchFamily="18" charset="0"/>
              </a:rPr>
              <a:t>Khảo sát, phân tích thực trạng giáo dục vệ sinh giới tính.</a:t>
            </a:r>
            <a:endParaRPr lang="en-GB" sz="320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GB" sz="3200">
                <a:latin typeface="Times New Roman" panose="02020603050405020304" pitchFamily="18" charset="0"/>
                <a:cs typeface="Times New Roman" panose="02020603050405020304" pitchFamily="18" charset="0"/>
              </a:rPr>
              <a:t>Đánh giá yếu tố ảnh hưởng</a:t>
            </a:r>
            <a:r>
              <a:rPr lang="en-US" altLang="en-GB" sz="3200">
                <a:latin typeface="Times New Roman" panose="02020603050405020304" pitchFamily="18" charset="0"/>
                <a:cs typeface="Times New Roman" panose="02020603050405020304" pitchFamily="18" charset="0"/>
              </a:rPr>
              <a:t> và</a:t>
            </a:r>
            <a:r>
              <a:rPr lang="en-GB" sz="3200">
                <a:latin typeface="Times New Roman" panose="02020603050405020304" pitchFamily="18" charset="0"/>
                <a:cs typeface="Times New Roman" panose="02020603050405020304" pitchFamily="18" charset="0"/>
              </a:rPr>
              <a:t> đề xuất giải pháp cải tiến chương trình.</a:t>
            </a:r>
            <a:endParaRPr lang="en-GB" sz="3200">
              <a:latin typeface="Times New Roman" panose="02020603050405020304" pitchFamily="18" charset="0"/>
              <a:cs typeface="Times New Roman" panose="02020603050405020304" pitchFamily="18" charset="0"/>
            </a:endParaRPr>
          </a:p>
        </p:txBody>
      </p:sp>
      <p:sp>
        <p:nvSpPr>
          <p:cNvPr id="35" name="TextBox 34"/>
          <p:cNvSpPr txBox="1"/>
          <p:nvPr/>
        </p:nvSpPr>
        <p:spPr>
          <a:xfrm>
            <a:off x="12908915" y="3936365"/>
            <a:ext cx="4842510" cy="5605780"/>
          </a:xfrm>
          <a:prstGeom prst="rect">
            <a:avLst/>
          </a:prstGeom>
          <a:noFill/>
        </p:spPr>
        <p:txBody>
          <a:bodyPr wrap="square" rtlCol="0">
            <a:spAutoFit/>
          </a:bodyPr>
          <a:lstStyle/>
          <a:p>
            <a:pPr marL="342900" indent="-342900">
              <a:lnSpc>
                <a:spcPct val="140000"/>
              </a:lnSpc>
              <a:buFont typeface="Arial" panose="020B0604020202020204" pitchFamily="34" charset="0"/>
              <a:buChar char="•"/>
            </a:pPr>
            <a:r>
              <a:rPr lang="en-US" altLang="en-US" sz="3200">
                <a:latin typeface="Times New Roman" panose="02020603050405020304" pitchFamily="18" charset="0"/>
                <a:cs typeface="Times New Roman" panose="02020603050405020304" pitchFamily="18" charset="0"/>
              </a:rPr>
              <a:t>Khảo sát nhận thức của giáo viên và phụ huynh</a:t>
            </a:r>
            <a:endParaRPr lang="en-US" altLang="en-US" sz="3200">
              <a:latin typeface="Times New Roman" panose="02020603050405020304" pitchFamily="18" charset="0"/>
              <a:cs typeface="Times New Roman" panose="02020603050405020304" pitchFamily="18" charset="0"/>
            </a:endParaRPr>
          </a:p>
          <a:p>
            <a:pPr marL="342900" indent="-342900">
              <a:lnSpc>
                <a:spcPct val="140000"/>
              </a:lnSpc>
              <a:buFont typeface="Arial" panose="020B0604020202020204" pitchFamily="34" charset="0"/>
              <a:buChar char="•"/>
            </a:pP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ánh giá ch</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ơng trình hiện tại</a:t>
            </a:r>
            <a:endParaRPr lang="en-US" altLang="en-US" sz="3200">
              <a:latin typeface="Times New Roman" panose="02020603050405020304" pitchFamily="18" charset="0"/>
              <a:cs typeface="Times New Roman" panose="02020603050405020304" pitchFamily="18" charset="0"/>
            </a:endParaRPr>
          </a:p>
          <a:p>
            <a:pPr marL="342900" indent="-342900">
              <a:lnSpc>
                <a:spcPct val="140000"/>
              </a:lnSpc>
              <a:buFont typeface="Arial" panose="020B0604020202020204" pitchFamily="34" charset="0"/>
              <a:buChar char="•"/>
            </a:pP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ề xuất hệ thống giải pháp thực tiễn</a:t>
            </a:r>
            <a:endParaRPr lang="en-US" altLang="en-US" sz="3200">
              <a:latin typeface="Times New Roman" panose="02020603050405020304" pitchFamily="18" charset="0"/>
              <a:cs typeface="Times New Roman" panose="02020603050405020304" pitchFamily="18" charset="0"/>
            </a:endParaRPr>
          </a:p>
          <a:p>
            <a:pPr marL="342900" indent="-342900">
              <a:lnSpc>
                <a:spcPct val="140000"/>
              </a:lnSpc>
              <a:buFont typeface="Arial" panose="020B0604020202020204" pitchFamily="34" charset="0"/>
              <a:buChar char="•"/>
            </a:pPr>
            <a:r>
              <a:rPr lang="en-US" altLang="en-US" sz="3200">
                <a:latin typeface="Times New Roman" panose="02020603050405020304" pitchFamily="18" charset="0"/>
                <a:cs typeface="Times New Roman" panose="02020603050405020304" pitchFamily="18" charset="0"/>
              </a:rPr>
              <a:t>Thúc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ẩy phối hợp nhà tr</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ờng – gia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ình</a:t>
            </a:r>
            <a:endParaRPr lang="en-US" altLang="en-US" sz="3200">
              <a:latin typeface="Times New Roman" panose="02020603050405020304" pitchFamily="18" charset="0"/>
              <a:cs typeface="Times New Roman" panose="02020603050405020304" pitchFamily="18" charset="0"/>
            </a:endParaRPr>
          </a:p>
        </p:txBody>
      </p:sp>
      <p:sp>
        <p:nvSpPr>
          <p:cNvPr id="18" name="Freeform 2"/>
          <p:cNvSpPr/>
          <p:nvPr/>
        </p:nvSpPr>
        <p:spPr>
          <a:xfrm>
            <a:off x="95250" y="111760"/>
            <a:ext cx="1660525" cy="1518285"/>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
        <p:nvSpPr>
          <p:cNvPr id="6" name="Freeform 2"/>
          <p:cNvSpPr/>
          <p:nvPr/>
        </p:nvSpPr>
        <p:spPr>
          <a:xfrm>
            <a:off x="16377920" y="111760"/>
            <a:ext cx="1659890" cy="1518285"/>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0"/>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332" name="Google Shape;332;p10"/>
          <p:cNvSpPr txBox="1"/>
          <p:nvPr/>
        </p:nvSpPr>
        <p:spPr>
          <a:xfrm>
            <a:off x="6759343" y="-13352"/>
            <a:ext cx="5762743" cy="116339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PHẦN I: MỞ ĐẦU</a:t>
            </a:r>
            <a:endParaRPr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cxnSp>
        <p:nvCxnSpPr>
          <p:cNvPr id="334" name="Google Shape;334;p10"/>
          <p:cNvCxnSpPr/>
          <p:nvPr/>
        </p:nvCxnSpPr>
        <p:spPr>
          <a:xfrm rot="10800000" flipH="1">
            <a:off x="0" y="1021210"/>
            <a:ext cx="18288000" cy="35937"/>
          </a:xfrm>
          <a:prstGeom prst="straightConnector1">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cxnSp>
      <p:sp>
        <p:nvSpPr>
          <p:cNvPr id="337" name="Google Shape;337;p10"/>
          <p:cNvSpPr/>
          <p:nvPr/>
        </p:nvSpPr>
        <p:spPr>
          <a:xfrm rot="10800000">
            <a:off x="-9725070" y="1406233"/>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345" name="Google Shape;345;p10"/>
          <p:cNvSpPr txBox="1"/>
          <p:nvPr/>
        </p:nvSpPr>
        <p:spPr>
          <a:xfrm>
            <a:off x="1791970" y="1149985"/>
            <a:ext cx="11308080" cy="1619885"/>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US" sz="5400" b="1">
                <a:solidFill>
                  <a:schemeClr val="dk1"/>
                </a:solidFill>
                <a:latin typeface="Times New Roman" panose="02020603050405020304" pitchFamily="18" charset="0"/>
                <a:cs typeface="Times New Roman" panose="02020603050405020304" pitchFamily="18" charset="0"/>
                <a:sym typeface="Arial" panose="020B0604020202020204"/>
              </a:rPr>
              <a:t>Đối tượng và </a:t>
            </a:r>
            <a:r>
              <a:rPr lang="en-US" sz="5400" b="1">
                <a:solidFill>
                  <a:schemeClr val="dk1"/>
                </a:solidFill>
                <a:latin typeface="Times New Roman" panose="02020603050405020304" pitchFamily="18" charset="0"/>
                <a:cs typeface="Times New Roman" panose="02020603050405020304" pitchFamily="18" charset="0"/>
              </a:rPr>
              <a:t>phạm vi nghiên cứu:</a:t>
            </a:r>
            <a:endParaRPr lang="en-US" sz="5400" b="1">
              <a:solidFill>
                <a:schemeClr val="dk1"/>
              </a:solidFill>
              <a:latin typeface="Times New Roman" panose="02020603050405020304" pitchFamily="18" charset="0"/>
              <a:cs typeface="Times New Roman" panose="02020603050405020304" pitchFamily="18" charset="0"/>
            </a:endParaRPr>
          </a:p>
        </p:txBody>
      </p:sp>
      <p:sp>
        <p:nvSpPr>
          <p:cNvPr id="346" name="Google Shape;346;p10"/>
          <p:cNvSpPr/>
          <p:nvPr/>
        </p:nvSpPr>
        <p:spPr>
          <a:xfrm>
            <a:off x="128337" y="1876926"/>
            <a:ext cx="1515396" cy="619611"/>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a:solidFill>
                  <a:schemeClr val="lt1"/>
                </a:solidFill>
                <a:latin typeface="Times New Roman" panose="02020603050405020304" pitchFamily="18" charset="0"/>
                <a:cs typeface="Times New Roman" panose="02020603050405020304" pitchFamily="18" charset="0"/>
                <a:sym typeface="Calibri" panose="020F0502020204030204"/>
              </a:rPr>
              <a:t>3</a:t>
            </a:r>
            <a:endParaRPr lang="en-GB" sz="4000">
              <a:solidFill>
                <a:schemeClr val="lt1"/>
              </a:solidFill>
              <a:latin typeface="Times New Roman" panose="02020603050405020304" pitchFamily="18" charset="0"/>
              <a:cs typeface="Times New Roman" panose="02020603050405020304" pitchFamily="18" charset="0"/>
              <a:sym typeface="Calibri" panose="020F0502020204030204"/>
            </a:endParaRPr>
          </a:p>
        </p:txBody>
      </p:sp>
      <p:grpSp>
        <p:nvGrpSpPr>
          <p:cNvPr id="353" name="Google Shape;353;p10"/>
          <p:cNvGrpSpPr/>
          <p:nvPr/>
        </p:nvGrpSpPr>
        <p:grpSpPr>
          <a:xfrm>
            <a:off x="479974" y="4655269"/>
            <a:ext cx="21035058" cy="3839356"/>
            <a:chOff x="0" y="2853049"/>
            <a:chExt cx="21042727" cy="3993521"/>
          </a:xfrm>
        </p:grpSpPr>
        <p:sp>
          <p:nvSpPr>
            <p:cNvPr id="356" name="Google Shape;356;p10"/>
            <p:cNvSpPr/>
            <p:nvPr/>
          </p:nvSpPr>
          <p:spPr>
            <a:xfrm>
              <a:off x="0" y="2853049"/>
              <a:ext cx="21042727" cy="12782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10"/>
            <p:cNvSpPr/>
            <p:nvPr/>
          </p:nvSpPr>
          <p:spPr>
            <a:xfrm>
              <a:off x="9784" y="5702895"/>
              <a:ext cx="17185384" cy="11436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5" name="Straight Connector 4"/>
          <p:cNvCxnSpPr/>
          <p:nvPr/>
        </p:nvCxnSpPr>
        <p:spPr>
          <a:xfrm>
            <a:off x="2616200" y="3383915"/>
            <a:ext cx="13030200" cy="0"/>
          </a:xfrm>
          <a:prstGeom prst="line">
            <a:avLst/>
          </a:prstGeom>
        </p:spPr>
        <p:style>
          <a:lnRef idx="2">
            <a:schemeClr val="accent1"/>
          </a:lnRef>
          <a:fillRef idx="0">
            <a:srgbClr val="FFFFFF"/>
          </a:fillRef>
          <a:effectRef idx="0">
            <a:srgbClr val="FFFFFF"/>
          </a:effectRef>
          <a:fontRef idx="minor">
            <a:schemeClr val="tx1"/>
          </a:fontRef>
        </p:style>
      </p:cxnSp>
      <p:cxnSp>
        <p:nvCxnSpPr>
          <p:cNvPr id="6" name="Straight Arrow Connector 5"/>
          <p:cNvCxnSpPr/>
          <p:nvPr/>
        </p:nvCxnSpPr>
        <p:spPr>
          <a:xfrm>
            <a:off x="2616200" y="3354705"/>
            <a:ext cx="0" cy="7162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7" name="Straight Arrow Connector 6"/>
          <p:cNvCxnSpPr/>
          <p:nvPr/>
        </p:nvCxnSpPr>
        <p:spPr>
          <a:xfrm>
            <a:off x="9191625" y="3414395"/>
            <a:ext cx="15240" cy="59436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0" name="Straight Arrow Connector 9"/>
          <p:cNvCxnSpPr/>
          <p:nvPr/>
        </p:nvCxnSpPr>
        <p:spPr>
          <a:xfrm>
            <a:off x="15631160" y="3397885"/>
            <a:ext cx="15240" cy="64770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1" name="Flowchart: Alternate Process 10"/>
          <p:cNvSpPr/>
          <p:nvPr/>
        </p:nvSpPr>
        <p:spPr>
          <a:xfrm>
            <a:off x="496570" y="4206875"/>
            <a:ext cx="4239260" cy="5424170"/>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2" name="Flowchart: Alternate Process 11"/>
          <p:cNvSpPr/>
          <p:nvPr/>
        </p:nvSpPr>
        <p:spPr>
          <a:xfrm>
            <a:off x="7027545" y="4039235"/>
            <a:ext cx="4342765" cy="5546090"/>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4" name="Text Box 13"/>
          <p:cNvSpPr txBox="1"/>
          <p:nvPr/>
        </p:nvSpPr>
        <p:spPr>
          <a:xfrm>
            <a:off x="496570" y="4388485"/>
            <a:ext cx="4077970" cy="5196840"/>
          </a:xfrm>
          <a:prstGeom prst="rect">
            <a:avLst/>
          </a:prstGeom>
          <a:noFill/>
        </p:spPr>
        <p:txBody>
          <a:bodyPr wrap="square" rtlCol="0">
            <a:noAutofit/>
          </a:bodyPr>
          <a:p>
            <a:pPr marL="0" indent="0">
              <a:lnSpc>
                <a:spcPct val="150000"/>
              </a:lnSpc>
              <a:buFont typeface="Arial" panose="020B0604020202020204" pitchFamily="34" charset="0"/>
              <a:buNone/>
            </a:pPr>
            <a:r>
              <a:rPr lang="en-US" sz="2800" b="1">
                <a:latin typeface="Times New Roman" panose="02020603050405020304" pitchFamily="18" charset="0"/>
                <a:cs typeface="Times New Roman" panose="02020603050405020304" pitchFamily="18" charset="0"/>
              </a:rPr>
              <a:t>3.1 Khách thể nghiên cứu</a:t>
            </a:r>
            <a:endParaRPr lang="en-US" sz="280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altLang="en-US" sz="2800">
                <a:latin typeface="Times New Roman" panose="02020603050405020304" pitchFamily="18" charset="0"/>
                <a:cs typeface="Times New Roman" panose="02020603050405020304" pitchFamily="18" charset="0"/>
              </a:rPr>
              <a:t>Giáo viên dạy lớp 5–6 tuổi tại Tr</a:t>
            </a:r>
            <a:r>
              <a:rPr lang=""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ờng MN H</a:t>
            </a:r>
            <a:r>
              <a:rPr lang=""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ng Bình.</a:t>
            </a:r>
            <a:endParaRPr lang="en-US" altLang="en-US" sz="280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altLang="en-US" sz="2800">
                <a:latin typeface="Times New Roman" panose="02020603050405020304" pitchFamily="18" charset="0"/>
                <a:cs typeface="Times New Roman" panose="02020603050405020304" pitchFamily="18" charset="0"/>
              </a:rPr>
              <a:t>Phụ huynh có con học lớp 5–6 tuổi.</a:t>
            </a:r>
            <a:endParaRPr lang="en-US" altLang="en-US" sz="280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altLang="en-US" sz="2800">
                <a:latin typeface="Times New Roman" panose="02020603050405020304" pitchFamily="18" charset="0"/>
                <a:cs typeface="Times New Roman" panose="02020603050405020304" pitchFamily="18" charset="0"/>
              </a:rPr>
              <a:t>Trẻ 5–6 tuổi – quan sát hành vi, nhận thức.</a:t>
            </a:r>
            <a:endParaRPr lang="en-US" altLang="en-US" sz="2800">
              <a:latin typeface="Times New Roman" panose="02020603050405020304" pitchFamily="18" charset="0"/>
              <a:cs typeface="Times New Roman" panose="02020603050405020304" pitchFamily="18" charset="0"/>
            </a:endParaRPr>
          </a:p>
          <a:p>
            <a:endParaRPr lang="en-US" altLang="en-US" sz="2800">
              <a:latin typeface="Times New Roman" panose="02020603050405020304" pitchFamily="18" charset="0"/>
              <a:cs typeface="Times New Roman" panose="02020603050405020304" pitchFamily="18" charset="0"/>
            </a:endParaRPr>
          </a:p>
        </p:txBody>
      </p:sp>
      <p:sp>
        <p:nvSpPr>
          <p:cNvPr id="15" name="Flowchart: Alternate Process 14"/>
          <p:cNvSpPr/>
          <p:nvPr/>
        </p:nvSpPr>
        <p:spPr>
          <a:xfrm>
            <a:off x="13326110" y="4044315"/>
            <a:ext cx="4342765" cy="5546090"/>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6" name="Text Box 15"/>
          <p:cNvSpPr txBox="1"/>
          <p:nvPr/>
        </p:nvSpPr>
        <p:spPr>
          <a:xfrm>
            <a:off x="7217410" y="4388485"/>
            <a:ext cx="4152900" cy="3969385"/>
          </a:xfrm>
          <a:prstGeom prst="rect">
            <a:avLst/>
          </a:prstGeom>
          <a:noFill/>
        </p:spPr>
        <p:txBody>
          <a:bodyPr wrap="square" rtlCol="0">
            <a:spAutoFit/>
          </a:bodyPr>
          <a:p>
            <a:pPr marL="0" indent="0">
              <a:lnSpc>
                <a:spcPct val="150000"/>
              </a:lnSpc>
              <a:buFont typeface="Arial" panose="020B0604020202020204" pitchFamily="34" charset="0"/>
              <a:buNone/>
            </a:pPr>
            <a:r>
              <a:rPr lang="en-US" altLang="en-US" sz="2800" b="1">
                <a:latin typeface="Times New Roman" panose="02020603050405020304" pitchFamily="18" charset="0"/>
                <a:cs typeface="Times New Roman" panose="02020603050405020304" pitchFamily="18" charset="0"/>
              </a:rPr>
              <a:t>3.2. </a:t>
            </a:r>
            <a:r>
              <a:rPr lang="" altLang="en-US" sz="2800" b="1">
                <a:latin typeface="Times New Roman" panose="02020603050405020304" pitchFamily="18" charset="0"/>
                <a:cs typeface="Times New Roman" panose="02020603050405020304" pitchFamily="18" charset="0"/>
              </a:rPr>
              <a:t>Đ</a:t>
            </a:r>
            <a:r>
              <a:rPr lang="en-US" altLang="en-US" sz="2800" b="1">
                <a:latin typeface="Times New Roman" panose="02020603050405020304" pitchFamily="18" charset="0"/>
                <a:cs typeface="Times New Roman" panose="02020603050405020304" pitchFamily="18" charset="0"/>
              </a:rPr>
              <a:t>ối t</a:t>
            </a:r>
            <a:r>
              <a:rPr lang="" altLang="en-US" sz="2800" b="1">
                <a:latin typeface="Times New Roman" panose="02020603050405020304" pitchFamily="18" charset="0"/>
                <a:cs typeface="Times New Roman" panose="02020603050405020304" pitchFamily="18" charset="0"/>
              </a:rPr>
              <a:t>ư</a:t>
            </a:r>
            <a:r>
              <a:rPr lang="en-US" altLang="en-US" sz="2800" b="1">
                <a:latin typeface="Times New Roman" panose="02020603050405020304" pitchFamily="18" charset="0"/>
                <a:cs typeface="Times New Roman" panose="02020603050405020304" pitchFamily="18" charset="0"/>
              </a:rPr>
              <a:t>ợng nghiên cứu</a:t>
            </a:r>
            <a:endParaRPr lang="en-US" altLang="en-US" sz="2800" b="1">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altLang="en-US" sz="2800">
                <a:latin typeface="Times New Roman" panose="02020603050405020304" pitchFamily="18" charset="0"/>
                <a:cs typeface="Times New Roman" panose="02020603050405020304" pitchFamily="18" charset="0"/>
              </a:rPr>
              <a:t>Biện pháp nâng cao hiệu quả giáo dục vệ sinh giới tính cho trẻ 5–6 tuổi tại Tr</a:t>
            </a:r>
            <a:r>
              <a:rPr lang=""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ờng mầm non H</a:t>
            </a:r>
            <a:r>
              <a:rPr lang=""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ng Bình</a:t>
            </a:r>
            <a:endParaRPr lang="en-US" altLang="en-US" sz="2800">
              <a:latin typeface="Times New Roman" panose="02020603050405020304" pitchFamily="18" charset="0"/>
              <a:cs typeface="Times New Roman" panose="02020603050405020304" pitchFamily="18" charset="0"/>
            </a:endParaRPr>
          </a:p>
        </p:txBody>
      </p:sp>
      <p:sp>
        <p:nvSpPr>
          <p:cNvPr id="17" name="Text Box 16"/>
          <p:cNvSpPr txBox="1"/>
          <p:nvPr/>
        </p:nvSpPr>
        <p:spPr>
          <a:xfrm>
            <a:off x="13431520" y="4518660"/>
            <a:ext cx="4073525" cy="3709035"/>
          </a:xfrm>
          <a:prstGeom prst="rect">
            <a:avLst/>
          </a:prstGeom>
          <a:noFill/>
        </p:spPr>
        <p:txBody>
          <a:bodyPr wrap="square" rtlCol="0" anchor="t" anchorCtr="0">
            <a:spAutoFit/>
          </a:bodyPr>
          <a:p>
            <a:pPr marL="0" indent="0">
              <a:lnSpc>
                <a:spcPct val="120000"/>
              </a:lnSpc>
              <a:buFont typeface="Arial" panose="020B0604020202020204" pitchFamily="34" charset="0"/>
              <a:buNone/>
            </a:pPr>
            <a:r>
              <a:rPr lang="en-US" altLang="en-US" sz="2800" b="1">
                <a:latin typeface="Times New Roman" panose="02020603050405020304" pitchFamily="18" charset="0"/>
                <a:cs typeface="Times New Roman" panose="02020603050405020304" pitchFamily="18" charset="0"/>
              </a:rPr>
              <a:t>3.3. Phạm vi nghiên cứu</a:t>
            </a:r>
            <a:endParaRPr lang="en-US" altLang="en-US" sz="2800">
              <a:latin typeface="Times New Roman" panose="02020603050405020304" pitchFamily="18" charset="0"/>
              <a:cs typeface="Times New Roman" panose="02020603050405020304" pitchFamily="18" charset="0"/>
            </a:endParaRPr>
          </a:p>
          <a:p>
            <a:pPr marL="0" indent="0">
              <a:lnSpc>
                <a:spcPct val="120000"/>
              </a:lnSpc>
              <a:buFont typeface="Arial" panose="020B0604020202020204" pitchFamily="34" charset="0"/>
              <a:buNone/>
            </a:pPr>
            <a:endParaRPr lang="en-US" altLang="en-US" sz="2800">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 altLang="en-US" sz="2800">
                <a:latin typeface="Times New Roman" panose="02020603050405020304" pitchFamily="18" charset="0"/>
                <a:cs typeface="Times New Roman" panose="02020603050405020304" pitchFamily="18" charset="0"/>
              </a:rPr>
              <a:t>Đ</a:t>
            </a:r>
            <a:r>
              <a:rPr lang="en-US" altLang="en-US" sz="2800">
                <a:latin typeface="Times New Roman" panose="02020603050405020304" pitchFamily="18" charset="0"/>
                <a:cs typeface="Times New Roman" panose="02020603050405020304" pitchFamily="18" charset="0"/>
              </a:rPr>
              <a:t>ịa l</a:t>
            </a:r>
            <a:r>
              <a:rPr lang="" altLang="en-US" sz="2800">
                <a:latin typeface="Times New Roman" panose="02020603050405020304" pitchFamily="18" charset="0"/>
                <a:cs typeface="Times New Roman" panose="02020603050405020304" pitchFamily="18" charset="0"/>
              </a:rPr>
              <a:t>ý</a:t>
            </a:r>
            <a:r>
              <a:rPr lang="en-US" altLang="en-US" sz="2800">
                <a:latin typeface="Times New Roman" panose="02020603050405020304" pitchFamily="18" charset="0"/>
                <a:cs typeface="Times New Roman" panose="02020603050405020304" pitchFamily="18" charset="0"/>
              </a:rPr>
              <a:t>: Tr</a:t>
            </a:r>
            <a:r>
              <a:rPr lang=""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ờng mầm non H</a:t>
            </a:r>
            <a:r>
              <a:rPr lang=""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ng Bình (TP. Vinh).</a:t>
            </a:r>
            <a:endParaRPr lang="en-US" altLang="en-US" sz="2800">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endParaRPr lang="en-US" altLang="en-US" sz="2800">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en-US" altLang="en-US" sz="2800">
                <a:latin typeface="Times New Roman" panose="02020603050405020304" pitchFamily="18" charset="0"/>
                <a:cs typeface="Times New Roman" panose="02020603050405020304" pitchFamily="18" charset="0"/>
              </a:rPr>
              <a:t>Thời gian: Tháng </a:t>
            </a:r>
            <a:endParaRPr lang="en-US" altLang="en-US" sz="2800">
              <a:latin typeface="Times New Roman" panose="02020603050405020304" pitchFamily="18" charset="0"/>
              <a:cs typeface="Times New Roman" panose="02020603050405020304" pitchFamily="18" charset="0"/>
            </a:endParaRPr>
          </a:p>
          <a:p>
            <a:pPr marL="0" indent="0">
              <a:lnSpc>
                <a:spcPct val="120000"/>
              </a:lnSpc>
              <a:buFont typeface="Arial" panose="020B0604020202020204" pitchFamily="34" charset="0"/>
              <a:buNone/>
            </a:pPr>
            <a:r>
              <a:rPr lang="en-US" altLang="en-US" sz="2800">
                <a:latin typeface="Times New Roman" panose="02020603050405020304" pitchFamily="18" charset="0"/>
                <a:cs typeface="Times New Roman" panose="02020603050405020304" pitchFamily="18" charset="0"/>
              </a:rPr>
              <a:t>5 - 6/2025.</a:t>
            </a:r>
            <a:endParaRPr lang="en-US" sz="2800">
              <a:latin typeface="Times New Roman" panose="02020603050405020304" pitchFamily="18" charset="0"/>
              <a:cs typeface="Times New Roman" panose="02020603050405020304" pitchFamily="18" charset="0"/>
            </a:endParaRPr>
          </a:p>
        </p:txBody>
      </p:sp>
      <p:sp>
        <p:nvSpPr>
          <p:cNvPr id="18" name="Freeform 2"/>
          <p:cNvSpPr/>
          <p:nvPr/>
        </p:nvSpPr>
        <p:spPr>
          <a:xfrm>
            <a:off x="16377920" y="111760"/>
            <a:ext cx="1659890" cy="1518285"/>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1"/>
            <a:stretch>
              <a:fillRect/>
            </a:stretch>
          </a:blipFill>
        </p:spPr>
        <p:txBody>
          <a:bodyPr/>
          <a:p>
            <a:endParaRPr lang="en-US"/>
          </a:p>
        </p:txBody>
      </p:sp>
      <p:sp>
        <p:nvSpPr>
          <p:cNvPr id="19" name="Freeform 2"/>
          <p:cNvSpPr/>
          <p:nvPr/>
        </p:nvSpPr>
        <p:spPr>
          <a:xfrm>
            <a:off x="95250" y="111760"/>
            <a:ext cx="1660525" cy="1518285"/>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2"/>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8" name="Google Shape;298;p9"/>
          <p:cNvSpPr/>
          <p:nvPr/>
        </p:nvSpPr>
        <p:spPr>
          <a:xfrm rot="-5400000">
            <a:off x="8496257" y="-8496257"/>
            <a:ext cx="1406233" cy="18398747"/>
          </a:xfrm>
          <a:custGeom>
            <a:avLst/>
            <a:gdLst/>
            <a:ahLst/>
            <a:cxnLst/>
            <a:rect l="l" t="t" r="r" b="b"/>
            <a:pathLst>
              <a:path w="475689" h="6223774" extrusionOk="0">
                <a:moveTo>
                  <a:pt x="0" y="0"/>
                </a:moveTo>
                <a:lnTo>
                  <a:pt x="475689" y="0"/>
                </a:lnTo>
                <a:lnTo>
                  <a:pt x="475689" y="6223774"/>
                </a:lnTo>
                <a:lnTo>
                  <a:pt x="0" y="6223774"/>
                </a:lnTo>
                <a:close/>
              </a:path>
            </a:pathLst>
          </a:custGeom>
          <a:gradFill>
            <a:gsLst>
              <a:gs pos="0">
                <a:srgbClr val="94B7F6"/>
              </a:gs>
              <a:gs pos="50000">
                <a:srgbClr val="BED1F7"/>
              </a:gs>
              <a:gs pos="100000">
                <a:srgbClr val="DEE8FB"/>
              </a:gs>
            </a:gsLst>
            <a:path path="circle">
              <a:fillToRect l="50000" t="50000" r="50000" b="50000"/>
            </a:path>
            <a:tileRect/>
          </a:gradFill>
          <a:ln>
            <a:noFill/>
          </a:ln>
        </p:spPr>
      </p:sp>
      <p:sp>
        <p:nvSpPr>
          <p:cNvPr id="299" name="Google Shape;299;p9"/>
          <p:cNvSpPr txBox="1"/>
          <p:nvPr/>
        </p:nvSpPr>
        <p:spPr>
          <a:xfrm>
            <a:off x="6759343" y="-17"/>
            <a:ext cx="5762743" cy="116339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rPr>
              <a:t>PHẦN I: MỞ ĐẦU</a:t>
            </a:r>
            <a:endParaRPr sz="5400" b="1">
              <a:solidFill>
                <a:srgbClr val="0D0F68"/>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304" name="Google Shape;304;p9"/>
          <p:cNvSpPr/>
          <p:nvPr/>
        </p:nvSpPr>
        <p:spPr>
          <a:xfrm rot="10800000">
            <a:off x="-9725070" y="1406233"/>
            <a:ext cx="189534" cy="8880767"/>
          </a:xfrm>
          <a:custGeom>
            <a:avLst/>
            <a:gdLst/>
            <a:ahLst/>
            <a:cxnLst/>
            <a:rect l="l" t="t" r="r" b="b"/>
            <a:pathLst>
              <a:path w="475689" h="6223774" extrusionOk="0">
                <a:moveTo>
                  <a:pt x="0" y="0"/>
                </a:moveTo>
                <a:lnTo>
                  <a:pt x="475689" y="0"/>
                </a:lnTo>
                <a:lnTo>
                  <a:pt x="475689" y="6223774"/>
                </a:lnTo>
                <a:lnTo>
                  <a:pt x="0" y="6223774"/>
                </a:lnTo>
                <a:close/>
              </a:path>
            </a:pathLst>
          </a:custGeom>
          <a:solidFill>
            <a:srgbClr val="31859B"/>
          </a:solidFill>
          <a:ln>
            <a:noFill/>
          </a:ln>
        </p:spPr>
      </p:sp>
      <p:sp>
        <p:nvSpPr>
          <p:cNvPr id="306" name="Google Shape;306;p9"/>
          <p:cNvSpPr/>
          <p:nvPr/>
        </p:nvSpPr>
        <p:spPr>
          <a:xfrm>
            <a:off x="-10133690" y="1677040"/>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1</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7" name="Google Shape;307;p9"/>
          <p:cNvSpPr/>
          <p:nvPr/>
        </p:nvSpPr>
        <p:spPr>
          <a:xfrm>
            <a:off x="-10208870" y="262167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2</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9" name="Google Shape;309;p9"/>
          <p:cNvSpPr/>
          <p:nvPr/>
        </p:nvSpPr>
        <p:spPr>
          <a:xfrm>
            <a:off x="-10218626" y="3497411"/>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3</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10" name="Google Shape;310;p9"/>
          <p:cNvSpPr txBox="1"/>
          <p:nvPr/>
        </p:nvSpPr>
        <p:spPr>
          <a:xfrm>
            <a:off x="1718310" y="1163320"/>
            <a:ext cx="12959080" cy="1440180"/>
          </a:xfrm>
          <a:prstGeom prst="rect">
            <a:avLst/>
          </a:prstGeom>
          <a:noFill/>
          <a:ln>
            <a:noFill/>
          </a:ln>
        </p:spPr>
        <p:txBody>
          <a:bodyPr spcFirstLastPara="1" wrap="square" lIns="0" tIns="0" rIns="0" bIns="0" anchor="t" anchorCtr="0">
            <a:spAutoFit/>
          </a:bodyPr>
          <a:lstStyle/>
          <a:p>
            <a:pPr marL="0" marR="0" lvl="0" indent="0" algn="l" rtl="0">
              <a:lnSpc>
                <a:spcPct val="195000"/>
              </a:lnSpc>
              <a:spcBef>
                <a:spcPts val="0"/>
              </a:spcBef>
              <a:spcAft>
                <a:spcPts val="0"/>
              </a:spcAft>
              <a:buNone/>
            </a:pPr>
            <a:r>
              <a:rPr lang="en-GB" sz="4800" b="1">
                <a:solidFill>
                  <a:schemeClr val="bg2">
                    <a:lumMod val="75000"/>
                  </a:schemeClr>
                </a:solidFill>
                <a:latin typeface="Times New Roman" panose="02020603050405020304" pitchFamily="18" charset="0"/>
                <a:cs typeface="Times New Roman" panose="02020603050405020304" pitchFamily="18" charset="0"/>
              </a:rPr>
              <a:t>Cách tiếp cận và phương pháp nghiên cứu</a:t>
            </a:r>
            <a:endParaRPr lang="en-GB" sz="4800" b="1">
              <a:solidFill>
                <a:schemeClr val="bg2">
                  <a:lumMod val="75000"/>
                </a:schemeClr>
              </a:solidFill>
              <a:latin typeface="Times New Roman" panose="02020603050405020304" pitchFamily="18" charset="0"/>
              <a:cs typeface="Times New Roman" panose="02020603050405020304" pitchFamily="18" charset="0"/>
            </a:endParaRPr>
          </a:p>
        </p:txBody>
      </p:sp>
      <p:sp>
        <p:nvSpPr>
          <p:cNvPr id="311" name="Google Shape;311;p9"/>
          <p:cNvSpPr/>
          <p:nvPr/>
        </p:nvSpPr>
        <p:spPr>
          <a:xfrm>
            <a:off x="265177" y="1770821"/>
            <a:ext cx="1188049" cy="627019"/>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lt1"/>
                </a:solidFill>
                <a:latin typeface="Times New Roman" panose="02020603050405020304" pitchFamily="18" charset="0"/>
                <a:cs typeface="Times New Roman" panose="02020603050405020304" pitchFamily="18" charset="0"/>
                <a:sym typeface="Calibri" panose="020F0502020204030204"/>
              </a:rPr>
              <a:t>4</a:t>
            </a:r>
            <a:endParaRPr lang="en-GB" sz="4000" b="1">
              <a:solidFill>
                <a:schemeClr val="lt1"/>
              </a:solidFill>
              <a:latin typeface="Times New Roman" panose="02020603050405020304" pitchFamily="18" charset="0"/>
              <a:cs typeface="Times New Roman" panose="02020603050405020304" pitchFamily="18" charset="0"/>
              <a:sym typeface="Calibri" panose="020F0502020204030204"/>
            </a:endParaRPr>
          </a:p>
        </p:txBody>
      </p:sp>
      <p:sp>
        <p:nvSpPr>
          <p:cNvPr id="313" name="Google Shape;313;p9"/>
          <p:cNvSpPr/>
          <p:nvPr/>
        </p:nvSpPr>
        <p:spPr>
          <a:xfrm>
            <a:off x="-10201041" y="5434987"/>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5</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15" name="Google Shape;315;p9"/>
          <p:cNvSpPr/>
          <p:nvPr/>
        </p:nvSpPr>
        <p:spPr>
          <a:xfrm>
            <a:off x="-10148930" y="6481035"/>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6</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17" name="Google Shape;317;p9"/>
          <p:cNvSpPr/>
          <p:nvPr/>
        </p:nvSpPr>
        <p:spPr>
          <a:xfrm>
            <a:off x="-10148930" y="7454506"/>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7</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19" name="Google Shape;319;p9"/>
          <p:cNvSpPr/>
          <p:nvPr/>
        </p:nvSpPr>
        <p:spPr>
          <a:xfrm>
            <a:off x="-10201041" y="8495945"/>
            <a:ext cx="2057398" cy="525858"/>
          </a:xfrm>
          <a:prstGeom prst="flowChartTerminator">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panose="020F0502020204030204"/>
                <a:ea typeface="Calibri" panose="020F0502020204030204"/>
                <a:cs typeface="Calibri" panose="020F0502020204030204"/>
                <a:sym typeface="Calibri" panose="020F0502020204030204"/>
              </a:rPr>
              <a:t>8</a:t>
            </a:r>
            <a:endParaRPr lang="en-US" sz="4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8" name="Freeform 2"/>
          <p:cNvSpPr/>
          <p:nvPr/>
        </p:nvSpPr>
        <p:spPr>
          <a:xfrm>
            <a:off x="95250" y="111760"/>
            <a:ext cx="1660525" cy="1518285"/>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1"/>
            <a:stretch>
              <a:fillRect/>
            </a:stretch>
          </a:blipFill>
        </p:spPr>
      </p:sp>
      <p:sp>
        <p:nvSpPr>
          <p:cNvPr id="4" name="Freeform 2"/>
          <p:cNvSpPr/>
          <p:nvPr/>
        </p:nvSpPr>
        <p:spPr>
          <a:xfrm>
            <a:off x="16377920" y="111760"/>
            <a:ext cx="1659890" cy="1518285"/>
          </a:xfrm>
          <a:custGeom>
            <a:avLst/>
            <a:gdLst/>
            <a:ahLst/>
            <a:cxnLst/>
            <a:rect l="l" t="t" r="r" b="b"/>
            <a:pathLst>
              <a:path w="5272421" h="5272421">
                <a:moveTo>
                  <a:pt x="0" y="0"/>
                </a:moveTo>
                <a:lnTo>
                  <a:pt x="5272421" y="0"/>
                </a:lnTo>
                <a:lnTo>
                  <a:pt x="5272421" y="5272421"/>
                </a:lnTo>
                <a:lnTo>
                  <a:pt x="0" y="5272421"/>
                </a:lnTo>
                <a:lnTo>
                  <a:pt x="0" y="0"/>
                </a:lnTo>
                <a:close/>
              </a:path>
            </a:pathLst>
          </a:custGeom>
          <a:blipFill>
            <a:blip r:embed="rId2"/>
            <a:stretch>
              <a:fillRect/>
            </a:stretch>
          </a:blipFill>
        </p:spPr>
        <p:txBody>
          <a:bodyPr/>
          <a:p>
            <a:endParaRPr lang="en-US"/>
          </a:p>
        </p:txBody>
      </p:sp>
      <p:sp>
        <p:nvSpPr>
          <p:cNvPr id="2" name="Google Shape;320;p9"/>
          <p:cNvSpPr/>
          <p:nvPr/>
        </p:nvSpPr>
        <p:spPr>
          <a:xfrm>
            <a:off x="692785" y="2994025"/>
            <a:ext cx="7541260" cy="6438900"/>
          </a:xfrm>
          <a:prstGeom prst="round2DiagRect">
            <a:avLst>
              <a:gd name="adj1" fmla="val 16667"/>
              <a:gd name="adj2" fmla="val 0"/>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p>
            <a:pPr marL="0" marR="0" lvl="0" indent="0" algn="ctr" rtl="0">
              <a:lnSpc>
                <a:spcPct val="150000"/>
              </a:lnSpc>
              <a:spcBef>
                <a:spcPts val="0"/>
              </a:spcBef>
              <a:spcAft>
                <a:spcPts val="0"/>
              </a:spcAft>
              <a:buNone/>
            </a:pPr>
            <a:endParaRPr lang="en-US" sz="3200">
              <a:solidFill>
                <a:schemeClr val="dk1"/>
              </a:solidFill>
              <a:latin typeface="Times New Roman" panose="02020603050405020304" pitchFamily="18" charset="0"/>
              <a:cs typeface="Times New Roman" panose="02020603050405020304" pitchFamily="18" charset="0"/>
              <a:sym typeface="Arial" panose="020B0604020202020204"/>
            </a:endParaRPr>
          </a:p>
        </p:txBody>
      </p:sp>
      <p:sp>
        <p:nvSpPr>
          <p:cNvPr id="3" name="Google Shape;320;p9"/>
          <p:cNvSpPr/>
          <p:nvPr/>
        </p:nvSpPr>
        <p:spPr>
          <a:xfrm>
            <a:off x="9738995" y="2773680"/>
            <a:ext cx="7781290" cy="6659245"/>
          </a:xfrm>
          <a:prstGeom prst="round2DiagRect">
            <a:avLst>
              <a:gd name="adj1" fmla="val 16667"/>
              <a:gd name="adj2" fmla="val 0"/>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p>
            <a:pPr marL="0" marR="0" lvl="0" indent="0" algn="ctr" rtl="0">
              <a:lnSpc>
                <a:spcPct val="150000"/>
              </a:lnSpc>
              <a:spcBef>
                <a:spcPts val="0"/>
              </a:spcBef>
              <a:spcAft>
                <a:spcPts val="0"/>
              </a:spcAft>
              <a:buNone/>
            </a:pPr>
            <a:endParaRPr lang="en-US" sz="3200">
              <a:solidFill>
                <a:schemeClr val="dk1"/>
              </a:solidFill>
              <a:latin typeface="Times New Roman" panose="02020603050405020304" pitchFamily="18" charset="0"/>
              <a:cs typeface="Times New Roman" panose="02020603050405020304" pitchFamily="18" charset="0"/>
              <a:sym typeface="Arial" panose="020B0604020202020204"/>
            </a:endParaRPr>
          </a:p>
        </p:txBody>
      </p:sp>
      <p:cxnSp>
        <p:nvCxnSpPr>
          <p:cNvPr id="6" name="Straight Connector 5"/>
          <p:cNvCxnSpPr/>
          <p:nvPr/>
        </p:nvCxnSpPr>
        <p:spPr>
          <a:xfrm>
            <a:off x="8963660" y="2773045"/>
            <a:ext cx="45720" cy="6659880"/>
          </a:xfrm>
          <a:prstGeom prst="line">
            <a:avLst/>
          </a:prstGeom>
        </p:spPr>
        <p:style>
          <a:lnRef idx="2">
            <a:schemeClr val="accent1"/>
          </a:lnRef>
          <a:fillRef idx="0">
            <a:srgbClr val="FFFFFF"/>
          </a:fillRef>
          <a:effectRef idx="0">
            <a:srgbClr val="FFFFFF"/>
          </a:effectRef>
          <a:fontRef idx="minor">
            <a:schemeClr val="tx1"/>
          </a:fontRef>
        </p:style>
      </p:cxnSp>
      <p:sp>
        <p:nvSpPr>
          <p:cNvPr id="7" name="Text Box 6"/>
          <p:cNvSpPr txBox="1"/>
          <p:nvPr/>
        </p:nvSpPr>
        <p:spPr>
          <a:xfrm>
            <a:off x="1051560" y="2994025"/>
            <a:ext cx="6824345" cy="6862445"/>
          </a:xfrm>
          <a:prstGeom prst="rect">
            <a:avLst/>
          </a:prstGeom>
          <a:noFill/>
        </p:spPr>
        <p:txBody>
          <a:bodyPr wrap="square" rtlCol="0">
            <a:spAutoFit/>
          </a:bodyPr>
          <a:p>
            <a:pPr marL="0" indent="0" algn="ctr">
              <a:lnSpc>
                <a:spcPct val="150000"/>
              </a:lnSpc>
              <a:buFont typeface="Arial" panose="020B0604020202020204" pitchFamily="34" charset="0"/>
              <a:buNone/>
            </a:pPr>
            <a:r>
              <a:rPr lang="en-US" sz="3200" b="1">
                <a:solidFill>
                  <a:schemeClr val="bg2">
                    <a:lumMod val="75000"/>
                  </a:schemeClr>
                </a:solidFill>
                <a:latin typeface="Times New Roman" panose="02020603050405020304" pitchFamily="18" charset="0"/>
                <a:cs typeface="Times New Roman" panose="02020603050405020304" pitchFamily="18" charset="0"/>
              </a:rPr>
              <a:t>4.1 Cách tiếp cận</a:t>
            </a:r>
            <a:endParaRPr lang="en-US" sz="3200" b="1">
              <a:solidFill>
                <a:schemeClr val="bg2">
                  <a:lumMod val="75000"/>
                </a:schemeClr>
              </a:solidFill>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a:solidFill>
                  <a:schemeClr val="dk1"/>
                </a:solidFill>
                <a:latin typeface="Times New Roman" panose="02020603050405020304" pitchFamily="18" charset="0"/>
                <a:cs typeface="Times New Roman" panose="02020603050405020304" pitchFamily="18" charset="0"/>
                <a:sym typeface="+mn-ea"/>
              </a:rPr>
              <a:t>Kết hợp lý thuyết và thực tiễn.</a:t>
            </a:r>
            <a:endParaRPr lang="en-US" sz="2800">
              <a:solidFill>
                <a:schemeClr val="dk1"/>
              </a:solidFill>
              <a:latin typeface="Times New Roman" panose="02020603050405020304" pitchFamily="18" charset="0"/>
              <a:cs typeface="Times New Roman" panose="02020603050405020304" pitchFamily="18" charset="0"/>
              <a:sym typeface="+mn-ea"/>
            </a:endParaRPr>
          </a:p>
          <a:p>
            <a:pPr marL="457200" indent="-457200">
              <a:lnSpc>
                <a:spcPct val="150000"/>
              </a:lnSpc>
              <a:buFont typeface="Arial" panose="020B0604020202020204" pitchFamily="34" charset="0"/>
              <a:buChar char="•"/>
            </a:pP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Lý thuyết: Tham khảo mô hình giáo dục giới tính từ các quốc gia tiên tiến (Thụy Điển, Hà Lan…) để làm cơ sở đề xuất giải pháp. </a:t>
            </a:r>
            <a:endParaRPr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a:p>
            <a:pPr marL="457200" indent="-457200">
              <a:lnSpc>
                <a:spcPct val="150000"/>
              </a:lnSpc>
              <a:buFont typeface="Arial" panose="020B0604020202020204" pitchFamily="34" charset="0"/>
              <a:buChar char="•"/>
            </a:pPr>
            <a:r>
              <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Thực tiễn: Khảo sát giáo viên, phụ huynh, trẻ tại Trường MN Hưng Bình để phản ánh đúng thực trạng và nhu cầu thực tế.</a:t>
            </a:r>
            <a:endParaRPr lang="en-US" altLang="en-US" sz="28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a:p>
            <a:pPr marL="457200" indent="-457200">
              <a:buFont typeface="Arial" panose="020B0604020202020204" pitchFamily="34" charset="0"/>
              <a:buChar char="•"/>
            </a:pPr>
            <a:endParaRPr lang="en-US" sz="2800">
              <a:solidFill>
                <a:schemeClr val="dk1"/>
              </a:solidFill>
              <a:latin typeface="Times New Roman" panose="02020603050405020304" pitchFamily="18" charset="0"/>
              <a:cs typeface="Times New Roman" panose="02020603050405020304" pitchFamily="18" charset="0"/>
              <a:sym typeface="Arial" panose="020B0604020202020204"/>
            </a:endParaRPr>
          </a:p>
          <a:p>
            <a:endParaRPr lang="en-US" sz="2800">
              <a:solidFill>
                <a:schemeClr val="dk1"/>
              </a:solidFill>
              <a:latin typeface="Times New Roman" panose="02020603050405020304" pitchFamily="18" charset="0"/>
              <a:cs typeface="Times New Roman" panose="02020603050405020304" pitchFamily="18" charset="0"/>
              <a:sym typeface="Arial" panose="020B0604020202020204"/>
            </a:endParaRPr>
          </a:p>
        </p:txBody>
      </p:sp>
      <p:sp>
        <p:nvSpPr>
          <p:cNvPr id="8" name="Text Box 7"/>
          <p:cNvSpPr txBox="1"/>
          <p:nvPr/>
        </p:nvSpPr>
        <p:spPr>
          <a:xfrm>
            <a:off x="10097135" y="2773680"/>
            <a:ext cx="7341235" cy="6647180"/>
          </a:xfrm>
          <a:prstGeom prst="rect">
            <a:avLst/>
          </a:prstGeom>
          <a:noFill/>
        </p:spPr>
        <p:txBody>
          <a:bodyPr wrap="square" rtlCol="0">
            <a:spAutoFit/>
          </a:bodyPr>
          <a:p>
            <a:pPr algn="ctr">
              <a:lnSpc>
                <a:spcPct val="150000"/>
              </a:lnSpc>
            </a:pPr>
            <a:r>
              <a:rPr lang="en-US" sz="3200" b="1">
                <a:solidFill>
                  <a:schemeClr val="bg2">
                    <a:lumMod val="75000"/>
                  </a:schemeClr>
                </a:solidFill>
                <a:latin typeface="Times New Roman" panose="02020603050405020304" pitchFamily="18" charset="0"/>
                <a:cs typeface="Times New Roman" panose="02020603050405020304" pitchFamily="18" charset="0"/>
              </a:rPr>
              <a:t>4.2 Phương pháp nghiên cứu</a:t>
            </a:r>
            <a:endParaRPr lang="en-US" sz="3200" b="1">
              <a:solidFill>
                <a:schemeClr val="bg2">
                  <a:lumMod val="75000"/>
                </a:schemeClr>
              </a:solidFill>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altLang="en-US" sz="2800">
                <a:latin typeface="Times New Roman" panose="02020603050405020304" pitchFamily="18" charset="0"/>
                <a:cs typeface="Times New Roman" panose="02020603050405020304" pitchFamily="18" charset="0"/>
              </a:rPr>
              <a:t>Cơ sở thực tiễn: Khảo sát </a:t>
            </a:r>
            <a:r>
              <a:rPr lang="" altLang="en-US" sz="2800">
                <a:latin typeface="Times New Roman" panose="02020603050405020304" pitchFamily="18" charset="0"/>
                <a:cs typeface="Times New Roman" panose="02020603050405020304" pitchFamily="18" charset="0"/>
              </a:rPr>
              <a:t>đ</a:t>
            </a:r>
            <a:r>
              <a:rPr lang="en-US" altLang="en-US" sz="2800">
                <a:latin typeface="Times New Roman" panose="02020603050405020304" pitchFamily="18" charset="0"/>
                <a:cs typeface="Times New Roman" panose="02020603050405020304" pitchFamily="18" charset="0"/>
              </a:rPr>
              <a:t>ịnh l</a:t>
            </a:r>
            <a:r>
              <a:rPr lang=""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ợng, phỏng vấn </a:t>
            </a:r>
            <a:r>
              <a:rPr lang="" altLang="en-US" sz="2800">
                <a:latin typeface="Times New Roman" panose="02020603050405020304" pitchFamily="18" charset="0"/>
                <a:cs typeface="Times New Roman" panose="02020603050405020304" pitchFamily="18" charset="0"/>
              </a:rPr>
              <a:t>đ</a:t>
            </a:r>
            <a:r>
              <a:rPr lang="en-US" altLang="en-US" sz="2800">
                <a:latin typeface="Times New Roman" panose="02020603050405020304" pitchFamily="18" charset="0"/>
                <a:cs typeface="Times New Roman" panose="02020603050405020304" pitchFamily="18" charset="0"/>
              </a:rPr>
              <a:t>ịnh h</a:t>
            </a:r>
            <a:r>
              <a:rPr lang=""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ớng, quan sát, phân tích tài liệu</a:t>
            </a:r>
            <a:endParaRPr lang="en-US" altLang="en-US" sz="280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altLang="en-US" sz="2800">
                <a:latin typeface="Times New Roman" panose="02020603050405020304" pitchFamily="18" charset="0"/>
                <a:cs typeface="Times New Roman" panose="02020603050405020304" pitchFamily="18" charset="0"/>
              </a:rPr>
              <a:t>Cơ sở l</a:t>
            </a:r>
            <a:r>
              <a:rPr lang="" altLang="en-US" sz="2800">
                <a:latin typeface="Times New Roman" panose="02020603050405020304" pitchFamily="18" charset="0"/>
                <a:cs typeface="Times New Roman" panose="02020603050405020304" pitchFamily="18" charset="0"/>
              </a:rPr>
              <a:t>ý</a:t>
            </a:r>
            <a:r>
              <a:rPr lang="en-US" altLang="en-US" sz="2800">
                <a:latin typeface="Times New Roman" panose="02020603050405020304" pitchFamily="18" charset="0"/>
                <a:cs typeface="Times New Roman" panose="02020603050405020304" pitchFamily="18" charset="0"/>
              </a:rPr>
              <a:t> luận:</a:t>
            </a:r>
            <a:endParaRPr lang="en-US" altLang="en-US" sz="2800">
              <a:latin typeface="Times New Roman" panose="02020603050405020304" pitchFamily="18" charset="0"/>
              <a:cs typeface="Times New Roman" panose="02020603050405020304" pitchFamily="18" charset="0"/>
            </a:endParaRPr>
          </a:p>
          <a:p>
            <a:pPr>
              <a:lnSpc>
                <a:spcPct val="150000"/>
              </a:lnSpc>
            </a:pPr>
            <a:r>
              <a:rPr lang="en-US" altLang="en-US" sz="2800">
                <a:latin typeface="Times New Roman" panose="02020603050405020304" pitchFamily="18" charset="0"/>
                <a:cs typeface="Times New Roman" panose="02020603050405020304" pitchFamily="18" charset="0"/>
              </a:rPr>
              <a:t>- Nghiên cứu l</a:t>
            </a:r>
            <a:r>
              <a:rPr lang="" altLang="en-US" sz="2800">
                <a:latin typeface="Times New Roman" panose="02020603050405020304" pitchFamily="18" charset="0"/>
                <a:cs typeface="Times New Roman" panose="02020603050405020304" pitchFamily="18" charset="0"/>
              </a:rPr>
              <a:t>ý</a:t>
            </a:r>
            <a:r>
              <a:rPr lang="en-US" altLang="en-US" sz="2800">
                <a:latin typeface="Times New Roman" panose="02020603050405020304" pitchFamily="18" charset="0"/>
                <a:cs typeface="Times New Roman" panose="02020603050405020304" pitchFamily="18" charset="0"/>
              </a:rPr>
              <a:t> thuyết – mô hình GD giới tính theo lứa tuổi</a:t>
            </a:r>
            <a:endParaRPr lang="en-US" altLang="en-US" sz="2800">
              <a:latin typeface="Times New Roman" panose="02020603050405020304" pitchFamily="18" charset="0"/>
              <a:cs typeface="Times New Roman" panose="02020603050405020304" pitchFamily="18" charset="0"/>
            </a:endParaRPr>
          </a:p>
          <a:p>
            <a:pPr>
              <a:lnSpc>
                <a:spcPct val="150000"/>
              </a:lnSpc>
            </a:pPr>
            <a:r>
              <a:rPr lang="en-US" altLang="en-US" sz="2800">
                <a:latin typeface="Times New Roman" panose="02020603050405020304" pitchFamily="18" charset="0"/>
                <a:cs typeface="Times New Roman" panose="02020603050405020304" pitchFamily="18" charset="0"/>
              </a:rPr>
              <a:t>- Phân tích kết quả khảo sát </a:t>
            </a:r>
            <a:r>
              <a:rPr lang="" altLang="en-US" sz="2800">
                <a:latin typeface="Times New Roman" panose="02020603050405020304" pitchFamily="18" charset="0"/>
                <a:cs typeface="Times New Roman" panose="02020603050405020304" pitchFamily="18" charset="0"/>
              </a:rPr>
              <a:t>đ</a:t>
            </a:r>
            <a:r>
              <a:rPr lang="en-US" altLang="en-US" sz="2800">
                <a:latin typeface="Times New Roman" panose="02020603050405020304" pitchFamily="18" charset="0"/>
                <a:cs typeface="Times New Roman" panose="02020603050405020304" pitchFamily="18" charset="0"/>
              </a:rPr>
              <a:t>ể rút bài học thực tiễn</a:t>
            </a:r>
            <a:endParaRPr lang="en-US" altLang="en-US" sz="2800">
              <a:latin typeface="Times New Roman" panose="02020603050405020304" pitchFamily="18" charset="0"/>
              <a:cs typeface="Times New Roman" panose="02020603050405020304" pitchFamily="18" charset="0"/>
            </a:endParaRPr>
          </a:p>
          <a:p>
            <a:pPr>
              <a:lnSpc>
                <a:spcPct val="150000"/>
              </a:lnSpc>
            </a:pPr>
            <a:r>
              <a:rPr lang="en-US" altLang="en-US" sz="2800">
                <a:latin typeface="Times New Roman" panose="02020603050405020304" pitchFamily="18" charset="0"/>
                <a:cs typeface="Times New Roman" panose="02020603050405020304" pitchFamily="18" charset="0"/>
              </a:rPr>
              <a:t>- Phân tích hệ thống → xác </a:t>
            </a:r>
            <a:r>
              <a:rPr lang="" altLang="en-US" sz="2800">
                <a:latin typeface="Times New Roman" panose="02020603050405020304" pitchFamily="18" charset="0"/>
                <a:cs typeface="Times New Roman" panose="02020603050405020304" pitchFamily="18" charset="0"/>
              </a:rPr>
              <a:t>đ</a:t>
            </a:r>
            <a:r>
              <a:rPr lang="en-US" altLang="en-US" sz="2800">
                <a:latin typeface="Times New Roman" panose="02020603050405020304" pitchFamily="18" charset="0"/>
                <a:cs typeface="Times New Roman" panose="02020603050405020304" pitchFamily="18" charset="0"/>
              </a:rPr>
              <a:t>ịnh yếu tố cốt l</a:t>
            </a:r>
            <a:r>
              <a:rPr lang="" altLang="en-US" sz="2800">
                <a:latin typeface="Times New Roman" panose="02020603050405020304" pitchFamily="18" charset="0"/>
                <a:cs typeface="Times New Roman" panose="02020603050405020304" pitchFamily="18" charset="0"/>
              </a:rPr>
              <a:t>õ</a:t>
            </a:r>
            <a:r>
              <a:rPr lang="en-US" altLang="en-US" sz="2800">
                <a:latin typeface="Times New Roman" panose="02020603050405020304" pitchFamily="18" charset="0"/>
                <a:cs typeface="Times New Roman" panose="02020603050405020304" pitchFamily="18" charset="0"/>
              </a:rPr>
              <a:t>i và </a:t>
            </a:r>
            <a:r>
              <a:rPr lang="" altLang="en-US" sz="2800">
                <a:latin typeface="Times New Roman" panose="02020603050405020304" pitchFamily="18" charset="0"/>
                <a:cs typeface="Times New Roman" panose="02020603050405020304" pitchFamily="18" charset="0"/>
              </a:rPr>
              <a:t>đ</a:t>
            </a:r>
            <a:r>
              <a:rPr lang="en-US" altLang="en-US" sz="2800">
                <a:latin typeface="Times New Roman" panose="02020603050405020304" pitchFamily="18" charset="0"/>
                <a:cs typeface="Times New Roman" panose="02020603050405020304" pitchFamily="18" charset="0"/>
              </a:rPr>
              <a:t>ề xuất giải pháp</a:t>
            </a:r>
            <a:endParaRPr lang="en-US" alt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1"/>
            <a:stretch>
              <a:fillRect l="-10645" r="-10644"/>
            </a:stretch>
          </a:blipFill>
          <a:ln>
            <a:noFill/>
          </a:ln>
        </p:spPr>
      </p:sp>
      <p:grpSp>
        <p:nvGrpSpPr>
          <p:cNvPr id="491" name="Google Shape;491;p14"/>
          <p:cNvGrpSpPr/>
          <p:nvPr/>
        </p:nvGrpSpPr>
        <p:grpSpPr>
          <a:xfrm rot="-1342433">
            <a:off x="-2336066" y="917945"/>
            <a:ext cx="5154237" cy="353660"/>
            <a:chOff x="0" y="-38100"/>
            <a:chExt cx="1357495" cy="93145"/>
          </a:xfrm>
        </p:grpSpPr>
        <p:sp>
          <p:nvSpPr>
            <p:cNvPr id="492" name="Google Shape;492;p14"/>
            <p:cNvSpPr/>
            <p:nvPr/>
          </p:nvSpPr>
          <p:spPr>
            <a:xfrm>
              <a:off x="0" y="0"/>
              <a:ext cx="1357495" cy="55045"/>
            </a:xfrm>
            <a:custGeom>
              <a:avLst/>
              <a:gdLst/>
              <a:ahLst/>
              <a:cxnLst/>
              <a:rect l="l" t="t" r="r" b="b"/>
              <a:pathLst>
                <a:path w="1357495" h="55045" extrusionOk="0">
                  <a:moveTo>
                    <a:pt x="0" y="0"/>
                  </a:moveTo>
                  <a:lnTo>
                    <a:pt x="1357495" y="0"/>
                  </a:lnTo>
                  <a:lnTo>
                    <a:pt x="1357495" y="55045"/>
                  </a:lnTo>
                  <a:lnTo>
                    <a:pt x="0" y="55045"/>
                  </a:lnTo>
                  <a:close/>
                </a:path>
              </a:pathLst>
            </a:custGeom>
            <a:solidFill>
              <a:srgbClr val="2D8BBA"/>
            </a:solidFill>
            <a:ln>
              <a:noFill/>
            </a:ln>
          </p:spPr>
        </p:sp>
        <p:sp>
          <p:nvSpPr>
            <p:cNvPr id="493" name="Google Shape;493;p14"/>
            <p:cNvSpPr txBox="1"/>
            <p:nvPr/>
          </p:nvSpPr>
          <p:spPr>
            <a:xfrm>
              <a:off x="0" y="-38100"/>
              <a:ext cx="1357495" cy="93145"/>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94" name="Google Shape;494;p14"/>
          <p:cNvGrpSpPr/>
          <p:nvPr/>
        </p:nvGrpSpPr>
        <p:grpSpPr>
          <a:xfrm rot="-1657338">
            <a:off x="5824609" y="9689758"/>
            <a:ext cx="5154237" cy="353660"/>
            <a:chOff x="0" y="-38100"/>
            <a:chExt cx="1357495" cy="93145"/>
          </a:xfrm>
        </p:grpSpPr>
        <p:sp>
          <p:nvSpPr>
            <p:cNvPr id="495" name="Google Shape;495;p14"/>
            <p:cNvSpPr/>
            <p:nvPr/>
          </p:nvSpPr>
          <p:spPr>
            <a:xfrm>
              <a:off x="0" y="0"/>
              <a:ext cx="1357495" cy="55045"/>
            </a:xfrm>
            <a:custGeom>
              <a:avLst/>
              <a:gdLst/>
              <a:ahLst/>
              <a:cxnLst/>
              <a:rect l="l" t="t" r="r" b="b"/>
              <a:pathLst>
                <a:path w="1357495" h="55045" extrusionOk="0">
                  <a:moveTo>
                    <a:pt x="0" y="0"/>
                  </a:moveTo>
                  <a:lnTo>
                    <a:pt x="1357495" y="0"/>
                  </a:lnTo>
                  <a:lnTo>
                    <a:pt x="1357495" y="55045"/>
                  </a:lnTo>
                  <a:lnTo>
                    <a:pt x="0" y="55045"/>
                  </a:lnTo>
                  <a:close/>
                </a:path>
              </a:pathLst>
            </a:custGeom>
            <a:solidFill>
              <a:srgbClr val="2D8BBA"/>
            </a:solidFill>
            <a:ln>
              <a:noFill/>
            </a:ln>
          </p:spPr>
        </p:sp>
        <p:sp>
          <p:nvSpPr>
            <p:cNvPr id="496" name="Google Shape;496;p14"/>
            <p:cNvSpPr txBox="1"/>
            <p:nvPr/>
          </p:nvSpPr>
          <p:spPr>
            <a:xfrm>
              <a:off x="0" y="-38100"/>
              <a:ext cx="1357495" cy="93145"/>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97" name="Google Shape;497;p14"/>
          <p:cNvGrpSpPr/>
          <p:nvPr/>
        </p:nvGrpSpPr>
        <p:grpSpPr>
          <a:xfrm rot="-1342433">
            <a:off x="-3815215" y="1995556"/>
            <a:ext cx="5154237" cy="353660"/>
            <a:chOff x="0" y="-38100"/>
            <a:chExt cx="1357495" cy="93145"/>
          </a:xfrm>
        </p:grpSpPr>
        <p:sp>
          <p:nvSpPr>
            <p:cNvPr id="498" name="Google Shape;498;p14"/>
            <p:cNvSpPr/>
            <p:nvPr/>
          </p:nvSpPr>
          <p:spPr>
            <a:xfrm>
              <a:off x="0" y="0"/>
              <a:ext cx="1357495" cy="55045"/>
            </a:xfrm>
            <a:custGeom>
              <a:avLst/>
              <a:gdLst/>
              <a:ahLst/>
              <a:cxnLst/>
              <a:rect l="l" t="t" r="r" b="b"/>
              <a:pathLst>
                <a:path w="1357495" h="55045" extrusionOk="0">
                  <a:moveTo>
                    <a:pt x="0" y="0"/>
                  </a:moveTo>
                  <a:lnTo>
                    <a:pt x="1357495" y="0"/>
                  </a:lnTo>
                  <a:lnTo>
                    <a:pt x="1357495" y="55045"/>
                  </a:lnTo>
                  <a:lnTo>
                    <a:pt x="0" y="55045"/>
                  </a:lnTo>
                  <a:close/>
                </a:path>
              </a:pathLst>
            </a:custGeom>
            <a:solidFill>
              <a:srgbClr val="0C2E5E"/>
            </a:solidFill>
            <a:ln>
              <a:noFill/>
            </a:ln>
          </p:spPr>
        </p:sp>
        <p:sp>
          <p:nvSpPr>
            <p:cNvPr id="499" name="Google Shape;499;p14"/>
            <p:cNvSpPr txBox="1"/>
            <p:nvPr/>
          </p:nvSpPr>
          <p:spPr>
            <a:xfrm>
              <a:off x="0" y="-38100"/>
              <a:ext cx="1357495" cy="93145"/>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00" name="Google Shape;500;p14"/>
          <p:cNvGrpSpPr/>
          <p:nvPr/>
        </p:nvGrpSpPr>
        <p:grpSpPr>
          <a:xfrm rot="-1657338">
            <a:off x="5410765" y="10640319"/>
            <a:ext cx="5154237" cy="353660"/>
            <a:chOff x="0" y="-38100"/>
            <a:chExt cx="1357495" cy="93145"/>
          </a:xfrm>
        </p:grpSpPr>
        <p:sp>
          <p:nvSpPr>
            <p:cNvPr id="501" name="Google Shape;501;p14"/>
            <p:cNvSpPr/>
            <p:nvPr/>
          </p:nvSpPr>
          <p:spPr>
            <a:xfrm>
              <a:off x="0" y="0"/>
              <a:ext cx="1357495" cy="55045"/>
            </a:xfrm>
            <a:custGeom>
              <a:avLst/>
              <a:gdLst/>
              <a:ahLst/>
              <a:cxnLst/>
              <a:rect l="l" t="t" r="r" b="b"/>
              <a:pathLst>
                <a:path w="1357495" h="55045" extrusionOk="0">
                  <a:moveTo>
                    <a:pt x="0" y="0"/>
                  </a:moveTo>
                  <a:lnTo>
                    <a:pt x="1357495" y="0"/>
                  </a:lnTo>
                  <a:lnTo>
                    <a:pt x="1357495" y="55045"/>
                  </a:lnTo>
                  <a:lnTo>
                    <a:pt x="0" y="55045"/>
                  </a:lnTo>
                  <a:close/>
                </a:path>
              </a:pathLst>
            </a:custGeom>
            <a:solidFill>
              <a:srgbClr val="0C2E5E"/>
            </a:solidFill>
            <a:ln>
              <a:noFill/>
            </a:ln>
          </p:spPr>
        </p:sp>
        <p:sp>
          <p:nvSpPr>
            <p:cNvPr id="502" name="Google Shape;502;p14"/>
            <p:cNvSpPr txBox="1"/>
            <p:nvPr/>
          </p:nvSpPr>
          <p:spPr>
            <a:xfrm>
              <a:off x="0" y="-38100"/>
              <a:ext cx="1357495" cy="93145"/>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503" name="Google Shape;503;p14"/>
          <p:cNvSpPr/>
          <p:nvPr/>
        </p:nvSpPr>
        <p:spPr>
          <a:xfrm>
            <a:off x="0" y="1641475"/>
            <a:ext cx="13351510" cy="1675765"/>
          </a:xfrm>
          <a:prstGeom prst="rect">
            <a:avLst/>
          </a:prstGeom>
          <a:solidFill>
            <a:srgbClr val="EAF1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04" name="Google Shape;504;p14"/>
          <p:cNvSpPr txBox="1"/>
          <p:nvPr/>
        </p:nvSpPr>
        <p:spPr>
          <a:xfrm>
            <a:off x="-159633" y="1101278"/>
            <a:ext cx="11457083" cy="221551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800" b="1">
                <a:solidFill>
                  <a:srgbClr val="0C2E5E"/>
                </a:solidFill>
                <a:latin typeface="Times New Roman" panose="02020603050405020304" pitchFamily="18" charset="0"/>
                <a:cs typeface="Times New Roman" panose="02020603050405020304" pitchFamily="18" charset="0"/>
                <a:sym typeface="Arial" panose="020B0604020202020204"/>
              </a:rPr>
              <a:t> </a:t>
            </a:r>
            <a:endParaRPr sz="4800">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US" sz="4800" b="1">
                <a:solidFill>
                  <a:srgbClr val="0C2E5E"/>
                </a:solidFill>
                <a:latin typeface="Times New Roman" panose="02020603050405020304" pitchFamily="18" charset="0"/>
                <a:cs typeface="Times New Roman" panose="02020603050405020304" pitchFamily="18" charset="0"/>
              </a:rPr>
              <a:t>KẾT QUẢ</a:t>
            </a:r>
            <a:r>
              <a:rPr lang="en-US" sz="4800" b="1">
                <a:solidFill>
                  <a:srgbClr val="0C2E5E"/>
                </a:solidFill>
                <a:latin typeface="Times New Roman" panose="02020603050405020304" pitchFamily="18" charset="0"/>
                <a:cs typeface="Times New Roman" panose="02020603050405020304" pitchFamily="18" charset="0"/>
                <a:sym typeface="Arial" panose="020B0604020202020204"/>
              </a:rPr>
              <a:t> NGHIÊN CỨU</a:t>
            </a:r>
            <a:endParaRPr lang="en-US" sz="4800" b="1">
              <a:solidFill>
                <a:srgbClr val="0C2E5E"/>
              </a:solidFill>
              <a:latin typeface="Times New Roman" panose="02020603050405020304" pitchFamily="18" charset="0"/>
              <a:cs typeface="Times New Roman" panose="02020603050405020304" pitchFamily="18" charset="0"/>
              <a:sym typeface="Arial" panose="020B0604020202020204"/>
            </a:endParaRPr>
          </a:p>
          <a:p>
            <a:pPr marL="0" marR="0" lvl="0" indent="0" algn="ctr" rtl="0">
              <a:spcBef>
                <a:spcPts val="0"/>
              </a:spcBef>
              <a:spcAft>
                <a:spcPts val="0"/>
              </a:spcAft>
              <a:buNone/>
            </a:pPr>
            <a:r>
              <a:rPr lang="en-US" sz="4800" b="1">
                <a:solidFill>
                  <a:srgbClr val="0C2E5E"/>
                </a:solidFill>
                <a:latin typeface="Times New Roman" panose="02020603050405020304" pitchFamily="18" charset="0"/>
                <a:cs typeface="Times New Roman" panose="02020603050405020304" pitchFamily="18" charset="0"/>
              </a:rPr>
              <a:t>VÀ PHÂN TÍCH</a:t>
            </a:r>
            <a:endParaRPr lang="en-US" sz="4800" b="1">
              <a:solidFill>
                <a:srgbClr val="0C2E5E"/>
              </a:solidFill>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11113874" y="-282520"/>
            <a:ext cx="8683273" cy="10852040"/>
          </a:xfrm>
          <a:prstGeom prst="roundRect">
            <a:avLst/>
          </a:prstGeom>
          <a:solidFill>
            <a:srgbClr val="004E9A"/>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1297920" y="-49530"/>
            <a:ext cx="6990080" cy="10485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 Box 1"/>
          <p:cNvSpPr txBox="1"/>
          <p:nvPr/>
        </p:nvSpPr>
        <p:spPr>
          <a:xfrm>
            <a:off x="4330700" y="339090"/>
            <a:ext cx="2900680" cy="922020"/>
          </a:xfrm>
          <a:prstGeom prst="rect">
            <a:avLst/>
          </a:prstGeom>
          <a:solidFill>
            <a:schemeClr val="accent3">
              <a:lumMod val="20000"/>
              <a:lumOff val="80000"/>
            </a:schemeClr>
          </a:solidFill>
        </p:spPr>
        <p:txBody>
          <a:bodyPr wrap="square" rtlCol="0">
            <a:spAutoFit/>
          </a:bodyPr>
          <a:p>
            <a:r>
              <a:rPr lang="en-US" sz="5400" b="1">
                <a:solidFill>
                  <a:srgbClr val="0C2E5E"/>
                </a:solidFill>
                <a:latin typeface="Times New Roman" panose="02020603050405020304" pitchFamily="18" charset="0"/>
                <a:cs typeface="Times New Roman" panose="02020603050405020304" pitchFamily="18" charset="0"/>
                <a:sym typeface="Arial" panose="020B0604020202020204"/>
              </a:rPr>
              <a:t>PHẦN II</a:t>
            </a:r>
            <a:endParaRPr lang="en-US" sz="5400" b="1">
              <a:solidFill>
                <a:srgbClr val="0C2E5E"/>
              </a:solidFill>
              <a:latin typeface="Times New Roman" panose="02020603050405020304" pitchFamily="18" charset="0"/>
              <a:cs typeface="Times New Roman" panose="02020603050405020304" pitchFamily="18" charset="0"/>
              <a:sym typeface="Arial" panose="020B0604020202020204"/>
            </a:endParaRPr>
          </a:p>
        </p:txBody>
      </p:sp>
      <p:sp>
        <p:nvSpPr>
          <p:cNvPr id="3" name="Text Box 2"/>
          <p:cNvSpPr txBox="1"/>
          <p:nvPr/>
        </p:nvSpPr>
        <p:spPr>
          <a:xfrm>
            <a:off x="1987550" y="3352165"/>
            <a:ext cx="6979920" cy="306705"/>
          </a:xfrm>
          <a:prstGeom prst="rect">
            <a:avLst/>
          </a:prstGeom>
          <a:noFill/>
        </p:spPr>
        <p:txBody>
          <a:bodyPr wrap="square" rtlCol="0">
            <a:spAutoFit/>
          </a:bodyPr>
          <a:p>
            <a:endParaRPr lang="en-US"/>
          </a:p>
        </p:txBody>
      </p:sp>
      <p:sp>
        <p:nvSpPr>
          <p:cNvPr id="4" name="Text Box 3"/>
          <p:cNvSpPr txBox="1"/>
          <p:nvPr/>
        </p:nvSpPr>
        <p:spPr>
          <a:xfrm>
            <a:off x="98425" y="3946525"/>
            <a:ext cx="11015345" cy="5262245"/>
          </a:xfrm>
          <a:prstGeom prst="rect">
            <a:avLst/>
          </a:prstGeom>
          <a:noFill/>
        </p:spPr>
        <p:txBody>
          <a:bodyPr wrap="square" rtlCol="0">
            <a:spAutoFit/>
          </a:bodyPr>
          <a:p>
            <a:pPr marL="457200" indent="-457200" algn="l">
              <a:lnSpc>
                <a:spcPct val="150000"/>
              </a:lnSpc>
              <a:buFont typeface="Arial" panose="020B0604020202020204" pitchFamily="34" charset="0"/>
              <a:buChar char="•"/>
            </a:pPr>
            <a:r>
              <a:rPr lang="en-GB" sz="3000" b="1">
                <a:solidFill>
                  <a:schemeClr val="bg2">
                    <a:lumMod val="75000"/>
                  </a:schemeClr>
                </a:solidFill>
                <a:latin typeface="Times New Roman" panose="02020603050405020304" pitchFamily="18" charset="0"/>
                <a:cs typeface="Times New Roman" panose="02020603050405020304" pitchFamily="18" charset="0"/>
                <a:sym typeface="+mn-ea"/>
              </a:rPr>
              <a:t>CHƯƠNG 1: CƠ SỞ LÝ LUẬN VỀ GIÁO DỤC VỆ SINH GIỚI TÍNH CHO TRẺ 5</a:t>
            </a:r>
            <a:r>
              <a:rPr lang="en-US" altLang="en-GB" sz="3000" b="1">
                <a:solidFill>
                  <a:schemeClr val="bg2">
                    <a:lumMod val="75000"/>
                  </a:schemeClr>
                </a:solidFill>
                <a:latin typeface="Times New Roman" panose="02020603050405020304" pitchFamily="18" charset="0"/>
                <a:cs typeface="Times New Roman" panose="02020603050405020304" pitchFamily="18" charset="0"/>
                <a:sym typeface="+mn-ea"/>
              </a:rPr>
              <a:t> </a:t>
            </a:r>
            <a:r>
              <a:rPr lang="en-GB" sz="3000" b="1">
                <a:solidFill>
                  <a:schemeClr val="bg2">
                    <a:lumMod val="75000"/>
                  </a:schemeClr>
                </a:solidFill>
                <a:latin typeface="Times New Roman" panose="02020603050405020304" pitchFamily="18" charset="0"/>
                <a:cs typeface="Times New Roman" panose="02020603050405020304" pitchFamily="18" charset="0"/>
                <a:sym typeface="+mn-ea"/>
              </a:rPr>
              <a:t>-</a:t>
            </a:r>
            <a:r>
              <a:rPr lang="en-US" altLang="en-GB" sz="3000" b="1">
                <a:solidFill>
                  <a:schemeClr val="bg2">
                    <a:lumMod val="75000"/>
                  </a:schemeClr>
                </a:solidFill>
                <a:latin typeface="Times New Roman" panose="02020603050405020304" pitchFamily="18" charset="0"/>
                <a:cs typeface="Times New Roman" panose="02020603050405020304" pitchFamily="18" charset="0"/>
                <a:sym typeface="+mn-ea"/>
              </a:rPr>
              <a:t> </a:t>
            </a:r>
            <a:r>
              <a:rPr lang="en-GB" sz="3000" b="1">
                <a:solidFill>
                  <a:schemeClr val="bg2">
                    <a:lumMod val="75000"/>
                  </a:schemeClr>
                </a:solidFill>
                <a:latin typeface="Times New Roman" panose="02020603050405020304" pitchFamily="18" charset="0"/>
                <a:cs typeface="Times New Roman" panose="02020603050405020304" pitchFamily="18" charset="0"/>
                <a:sym typeface="+mn-ea"/>
              </a:rPr>
              <a:t>6 TUỔI.</a:t>
            </a:r>
            <a:endParaRPr lang="en-GB" sz="3000" b="1">
              <a:solidFill>
                <a:schemeClr val="bg2">
                  <a:lumMod val="75000"/>
                </a:schemeClr>
              </a:solidFill>
              <a:latin typeface="Times New Roman" panose="02020603050405020304" pitchFamily="18" charset="0"/>
              <a:cs typeface="Times New Roman" panose="02020603050405020304" pitchFamily="18" charset="0"/>
              <a:sym typeface="+mn-ea"/>
            </a:endParaRPr>
          </a:p>
          <a:p>
            <a:pPr marL="457200" indent="-457200" algn="l">
              <a:lnSpc>
                <a:spcPct val="60000"/>
              </a:lnSpc>
              <a:buFont typeface="Arial" panose="020B0604020202020204" pitchFamily="34" charset="0"/>
              <a:buChar char="•"/>
            </a:pPr>
            <a:endParaRPr lang="en-US" sz="3000" b="1">
              <a:solidFill>
                <a:schemeClr val="bg2">
                  <a:lumMod val="75000"/>
                </a:schemeClr>
              </a:solidFill>
              <a:latin typeface="Times New Roman" panose="02020603050405020304" pitchFamily="18" charset="0"/>
              <a:cs typeface="Times New Roman" panose="02020603050405020304" pitchFamily="18" charset="0"/>
            </a:endParaRPr>
          </a:p>
          <a:p>
            <a:pPr marL="457200" indent="-457200" algn="l">
              <a:lnSpc>
                <a:spcPct val="150000"/>
              </a:lnSpc>
              <a:buFont typeface="Arial" panose="020B0604020202020204" pitchFamily="34" charset="0"/>
              <a:buChar char="•"/>
            </a:pPr>
            <a:r>
              <a:rPr lang="vi-VN" sz="30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CHƯƠNG 2</a:t>
            </a:r>
            <a:r>
              <a:rPr lang="en-US" altLang="vi-VN" sz="30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a:t>
            </a:r>
            <a:r>
              <a:rPr lang="vi-VN" sz="30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THỰC TRẠNG GIÁO DỤC VỆ SINH GIỚI TÍNH TẠI TRƯỜNG MẦM NON</a:t>
            </a:r>
            <a:r>
              <a:rPr lang="en-GB" sz="30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rPr>
              <a:t> HƯNG BÌNH</a:t>
            </a:r>
            <a:endParaRPr lang="en-GB" sz="3000" b="1">
              <a:solidFill>
                <a:schemeClr val="bg2">
                  <a:lumMod val="75000"/>
                </a:schemeClr>
              </a:solidFill>
              <a:latin typeface="Times New Roman" panose="02020603050405020304" pitchFamily="18" charset="0"/>
              <a:cs typeface="Times New Roman" panose="02020603050405020304" pitchFamily="18" charset="0"/>
              <a:sym typeface="Arial" panose="020B0604020202020204"/>
            </a:endParaRPr>
          </a:p>
          <a:p>
            <a:pPr marL="457200" indent="-457200" algn="l">
              <a:lnSpc>
                <a:spcPct val="60000"/>
              </a:lnSpc>
              <a:buFont typeface="Arial" panose="020B0604020202020204" pitchFamily="34" charset="0"/>
              <a:buChar char="•"/>
            </a:pPr>
            <a:endParaRPr lang="en-US" sz="3000">
              <a:solidFill>
                <a:schemeClr val="bg2">
                  <a:lumMod val="75000"/>
                </a:schemeClr>
              </a:solidFill>
            </a:endParaRPr>
          </a:p>
          <a:p>
            <a:pPr marL="457200" indent="-457200" algn="l">
              <a:lnSpc>
                <a:spcPct val="150000"/>
              </a:lnSpc>
              <a:buFont typeface="Arial" panose="020B0604020202020204" pitchFamily="34" charset="0"/>
              <a:buChar char="•"/>
            </a:pPr>
            <a:r>
              <a:rPr lang="vi-VN" sz="3000" b="1">
                <a:solidFill>
                  <a:schemeClr val="bg2">
                    <a:lumMod val="75000"/>
                  </a:schemeClr>
                </a:solidFill>
                <a:latin typeface="Times New Roman" panose="02020603050405020304" pitchFamily="18" charset="0"/>
                <a:cs typeface="Times New Roman" panose="02020603050405020304" pitchFamily="18" charset="0"/>
                <a:sym typeface="+mn-ea"/>
              </a:rPr>
              <a:t>CHƯƠNG </a:t>
            </a:r>
            <a:r>
              <a:rPr lang="en-GB" sz="3000" b="1">
                <a:solidFill>
                  <a:schemeClr val="bg2">
                    <a:lumMod val="75000"/>
                  </a:schemeClr>
                </a:solidFill>
                <a:latin typeface="Times New Roman" panose="02020603050405020304" pitchFamily="18" charset="0"/>
                <a:cs typeface="Times New Roman" panose="02020603050405020304" pitchFamily="18" charset="0"/>
                <a:sym typeface="+mn-ea"/>
              </a:rPr>
              <a:t>3:</a:t>
            </a:r>
            <a:r>
              <a:rPr lang="en-US" altLang="en-GB" sz="3000" b="1">
                <a:solidFill>
                  <a:schemeClr val="bg2">
                    <a:lumMod val="75000"/>
                  </a:schemeClr>
                </a:solidFill>
                <a:latin typeface="Times New Roman" panose="02020603050405020304" pitchFamily="18" charset="0"/>
                <a:cs typeface="Times New Roman" panose="02020603050405020304" pitchFamily="18" charset="0"/>
                <a:sym typeface="+mn-ea"/>
              </a:rPr>
              <a:t> </a:t>
            </a:r>
            <a:r>
              <a:rPr lang="en-US" sz="3000" b="1">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MỘT SỐ BIỆN PHÁP NÂNG CAO HIỆU QUẢ GIÁO DỤC VỆ SINH GIỚI TÍNH CHO TRẺ 5 - 6 TUỔI</a:t>
            </a:r>
            <a:endParaRPr lang="en-US" sz="3000" b="1">
              <a:solidFill>
                <a:schemeClr val="bg2">
                  <a:lumMod val="75000"/>
                </a:schemeClr>
              </a:solidFill>
              <a:latin typeface="Times New Roman" panose="02020603050405020304" pitchFamily="18" charset="0"/>
              <a:cs typeface="Times New Roman" panose="02020603050405020304" pitchFamily="18" charset="0"/>
            </a:endParaRPr>
          </a:p>
          <a:p>
            <a:pPr algn="l"/>
            <a:endParaRPr lang="en-US" sz="3000" b="1">
              <a:solidFill>
                <a:schemeClr val="bg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16768</Words>
  <Application>WPS Presentation</Application>
  <PresentationFormat>Custom</PresentationFormat>
  <Paragraphs>667</Paragraphs>
  <Slides>39</Slides>
  <Notes>34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39</vt:i4>
      </vt:variant>
    </vt:vector>
  </HeadingPairs>
  <TitlesOfParts>
    <vt:vector size="56" baseType="lpstr">
      <vt:lpstr>Arial</vt:lpstr>
      <vt:lpstr>SimSun</vt:lpstr>
      <vt:lpstr>Wingdings</vt:lpstr>
      <vt:lpstr>Arial</vt:lpstr>
      <vt:lpstr>Calibri</vt:lpstr>
      <vt:lpstr>Times New Roman</vt:lpstr>
      <vt:lpstr>Calibri</vt:lpstr>
      <vt:lpstr>Nunito Sans</vt:lpstr>
      <vt:lpstr>Microsoft YaHei</vt:lpstr>
      <vt:lpstr>Arial Unicode MS</vt:lpstr>
      <vt:lpstr>Yeseva One</vt:lpstr>
      <vt:lpstr>Segoe Print</vt:lpstr>
      <vt:lpstr>Book Antiqua</vt:lpstr>
      <vt:lpstr>Wingdings</vt:lpstr>
      <vt:lpstr>Times New Roman</vt:lpstr>
      <vt:lpstr>Bahnschrift Condensed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5410</dc:creator>
  <cp:lastModifiedBy>Linh Vu</cp:lastModifiedBy>
  <cp:revision>20</cp:revision>
  <dcterms:created xsi:type="dcterms:W3CDTF">2006-08-16T00:00:00Z</dcterms:created>
  <dcterms:modified xsi:type="dcterms:W3CDTF">2025-06-05T18:36:55Z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A677DFD9E18B45CA9C8BB8C51B41529C_12</vt:lpwstr>
  </property>
  <property fmtid="{D5CDD505-2E9C-101B-9397-08002B2CF9AE}" pid="3" name="KSOProductBuildVer">
    <vt:lpwstr>1033-12.2.0.21179</vt:lpwstr>
  </property>
</Properties>
</file>