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79"/>
  </p:notesMasterIdLst>
  <p:sldIdLst>
    <p:sldId id="324" r:id="rId2"/>
    <p:sldId id="327" r:id="rId3"/>
    <p:sldId id="323" r:id="rId4"/>
    <p:sldId id="313" r:id="rId5"/>
    <p:sldId id="315" r:id="rId6"/>
    <p:sldId id="316" r:id="rId7"/>
    <p:sldId id="318" r:id="rId8"/>
    <p:sldId id="319" r:id="rId9"/>
    <p:sldId id="320" r:id="rId10"/>
    <p:sldId id="321" r:id="rId11"/>
    <p:sldId id="322" r:id="rId12"/>
    <p:sldId id="312" r:id="rId13"/>
    <p:sldId id="258" r:id="rId14"/>
    <p:sldId id="329" r:id="rId15"/>
    <p:sldId id="330" r:id="rId16"/>
    <p:sldId id="331" r:id="rId17"/>
    <p:sldId id="332" r:id="rId18"/>
    <p:sldId id="333" r:id="rId19"/>
    <p:sldId id="334" r:id="rId20"/>
    <p:sldId id="335" r:id="rId21"/>
    <p:sldId id="257" r:id="rId22"/>
    <p:sldId id="259" r:id="rId23"/>
    <p:sldId id="260" r:id="rId24"/>
    <p:sldId id="261" r:id="rId25"/>
    <p:sldId id="262" r:id="rId26"/>
    <p:sldId id="263" r:id="rId27"/>
    <p:sldId id="328"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325" r:id="rId55"/>
    <p:sldId id="290" r:id="rId56"/>
    <p:sldId id="291" r:id="rId57"/>
    <p:sldId id="292"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 id="326"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74F6CB6-DF22-4651-83C0-83778D6690ED}">
          <p14:sldIdLst>
            <p14:sldId id="324"/>
            <p14:sldId id="327"/>
            <p14:sldId id="323"/>
            <p14:sldId id="313"/>
            <p14:sldId id="315"/>
            <p14:sldId id="316"/>
            <p14:sldId id="318"/>
            <p14:sldId id="319"/>
            <p14:sldId id="320"/>
            <p14:sldId id="321"/>
            <p14:sldId id="322"/>
            <p14:sldId id="312"/>
            <p14:sldId id="258"/>
            <p14:sldId id="329"/>
            <p14:sldId id="330"/>
            <p14:sldId id="331"/>
            <p14:sldId id="332"/>
            <p14:sldId id="333"/>
            <p14:sldId id="334"/>
            <p14:sldId id="335"/>
            <p14:sldId id="257"/>
            <p14:sldId id="259"/>
            <p14:sldId id="260"/>
            <p14:sldId id="261"/>
            <p14:sldId id="262"/>
            <p14:sldId id="263"/>
            <p14:sldId id="328"/>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325"/>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2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15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72" d="100"/>
          <a:sy n="72" d="100"/>
        </p:scale>
        <p:origin x="11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F52CB-FC11-49C9-B65E-8745B4133C1D}" type="datetimeFigureOut">
              <a:rPr lang="en-US" smtClean="0"/>
              <a:t>4/6/2024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1221E-42A1-43CD-9FCB-50EC71818156}" type="slidenum">
              <a:rPr lang="en-US" smtClean="0"/>
              <a:t>‹#›</a:t>
            </a:fld>
            <a:endParaRPr lang="en-US"/>
          </a:p>
        </p:txBody>
      </p:sp>
    </p:spTree>
    <p:extLst>
      <p:ext uri="{BB962C8B-B14F-4D97-AF65-F5344CB8AC3E}">
        <p14:creationId xmlns:p14="http://schemas.microsoft.com/office/powerpoint/2010/main" val="367270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1221E-42A1-43CD-9FCB-50EC71818156}" type="slidenum">
              <a:rPr lang="en-US" smtClean="0"/>
              <a:t>42</a:t>
            </a:fld>
            <a:endParaRPr lang="en-US"/>
          </a:p>
        </p:txBody>
      </p:sp>
    </p:spTree>
    <p:extLst>
      <p:ext uri="{BB962C8B-B14F-4D97-AF65-F5344CB8AC3E}">
        <p14:creationId xmlns:p14="http://schemas.microsoft.com/office/powerpoint/2010/main" val="421990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3A73B3-02B7-408A-ADC3-8170AFB47361}"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E4471-8D4F-40FC-BE24-97B59BE28874}"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A73B3-02B7-408A-ADC3-8170AFB47361}"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E4471-8D4F-40FC-BE24-97B59BE288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A73B3-02B7-408A-ADC3-8170AFB47361}"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E4471-8D4F-40FC-BE24-97B59BE288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3A73B3-02B7-408A-ADC3-8170AFB47361}"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E4471-8D4F-40FC-BE24-97B59BE2887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3A73B3-02B7-408A-ADC3-8170AFB47361}"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E4471-8D4F-40FC-BE24-97B59BE2887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3A73B3-02B7-408A-ADC3-8170AFB47361}"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E4471-8D4F-40FC-BE24-97B59BE2887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3A73B3-02B7-408A-ADC3-8170AFB47361}" type="datetimeFigureOut">
              <a:rPr lang="en-US" smtClean="0"/>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EE4471-8D4F-40FC-BE24-97B59BE2887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3A73B3-02B7-408A-ADC3-8170AFB47361}" type="datetimeFigureOut">
              <a:rPr lang="en-US" smtClean="0"/>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EE4471-8D4F-40FC-BE24-97B59BE288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A73B3-02B7-408A-ADC3-8170AFB47361}" type="datetimeFigureOut">
              <a:rPr lang="en-US" smtClean="0"/>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EE4471-8D4F-40FC-BE24-97B59BE288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3A73B3-02B7-408A-ADC3-8170AFB47361}"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E4471-8D4F-40FC-BE24-97B59BE288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3A73B3-02B7-408A-ADC3-8170AFB47361}"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E4471-8D4F-40FC-BE24-97B59BE28874}"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43A73B3-02B7-408A-ADC3-8170AFB47361}" type="datetimeFigureOut">
              <a:rPr lang="en-US" smtClean="0"/>
              <a:t>4/6/2024</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3EE4471-8D4F-40FC-BE24-97B59BE288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8.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slide" Target="slide65.xml"/></Relationships>
</file>

<file path=ppt/slides/_rels/slide64.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slide" Target="slide70.xml"/><Relationship Id="rId5" Type="http://schemas.openxmlformats.org/officeDocument/2006/relationships/slide" Target="slide69.xml"/><Relationship Id="rId4" Type="http://schemas.openxmlformats.org/officeDocument/2006/relationships/slide" Target="slide68.xml"/></Relationships>
</file>

<file path=ppt/slides/_rels/slide67.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i-hinh-nen-dep-cho-may-tinh – chanith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49541" y="255986"/>
            <a:ext cx="5378524" cy="615553"/>
          </a:xfrm>
          <a:prstGeom prst="rect">
            <a:avLst/>
          </a:prstGeom>
          <a:noFill/>
        </p:spPr>
        <p:txBody>
          <a:bodyPr wrap="none" lIns="91440" tIns="45720" rIns="91440" bIns="45720">
            <a:spAutoFit/>
          </a:bodyPr>
          <a:lstStyle/>
          <a:p>
            <a:pPr algn="ctr"/>
            <a:r>
              <a:rPr lang="en-US" sz="3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TRƯỜNG ĐẠI </a:t>
            </a:r>
            <a:r>
              <a:rPr lang="en-US" sz="3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r>
              <a:rPr lang="en-US" sz="3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VINH</a:t>
            </a:r>
          </a:p>
        </p:txBody>
      </p:sp>
      <p:sp>
        <p:nvSpPr>
          <p:cNvPr id="7" name="Rectangle 6"/>
          <p:cNvSpPr/>
          <p:nvPr/>
        </p:nvSpPr>
        <p:spPr>
          <a:xfrm>
            <a:off x="4675696" y="1845119"/>
            <a:ext cx="2175596" cy="615553"/>
          </a:xfrm>
          <a:prstGeom prst="rect">
            <a:avLst/>
          </a:prstGeom>
          <a:noFill/>
        </p:spPr>
        <p:txBody>
          <a:bodyPr wrap="none" lIns="91440" tIns="45720" rIns="91440" bIns="45720">
            <a:spAutoFit/>
          </a:bodyPr>
          <a:lstStyle/>
          <a:p>
            <a:pPr algn="ctr"/>
            <a:r>
              <a:rPr lang="en-US" sz="3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BÀI GIẢNG</a:t>
            </a:r>
          </a:p>
        </p:txBody>
      </p:sp>
      <p:sp>
        <p:nvSpPr>
          <p:cNvPr id="8" name="Rectangle 7"/>
          <p:cNvSpPr/>
          <p:nvPr/>
        </p:nvSpPr>
        <p:spPr>
          <a:xfrm>
            <a:off x="2092001" y="2460670"/>
            <a:ext cx="7559121" cy="1200329"/>
          </a:xfrm>
          <a:prstGeom prst="rect">
            <a:avLst/>
          </a:prstGeom>
        </p:spPr>
        <p:txBody>
          <a:bodyPr wrap="none">
            <a:spAutoFit/>
          </a:bodyPr>
          <a:lstStyle/>
          <a:p>
            <a:pPr algn="ctr"/>
            <a:r>
              <a:rPr lang="en-GB" sz="3600" b="1" dirty="0">
                <a:solidFill>
                  <a:srgbClr val="002060"/>
                </a:solidFill>
                <a:latin typeface="Times New Roman" panose="02020603050405020304" pitchFamily="18" charset="0"/>
                <a:cs typeface="Times New Roman" panose="02020603050405020304" pitchFamily="18" charset="0"/>
              </a:rPr>
              <a:t>HOẠT ĐỘNG VUI CHƠI CHO TRẺ</a:t>
            </a:r>
          </a:p>
          <a:p>
            <a:pPr algn="ctr"/>
            <a:r>
              <a:rPr lang="en-GB" sz="3600" b="1" dirty="0">
                <a:solidFill>
                  <a:srgbClr val="002060"/>
                </a:solidFill>
                <a:latin typeface="Times New Roman" panose="02020603050405020304" pitchFamily="18" charset="0"/>
                <a:cs typeface="Times New Roman" panose="02020603050405020304" pitchFamily="18" charset="0"/>
              </a:rPr>
              <a:t> Ở  TRƯỜNG MẦM NON </a:t>
            </a:r>
            <a:endParaRPr lang="en-US" sz="3600" b="1" dirty="0">
              <a:solidFill>
                <a:srgbClr val="00206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2874174" y="871537"/>
            <a:ext cx="552926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79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gray">
          <a:xfrm>
            <a:off x="2438400" y="293139"/>
            <a:ext cx="1608219" cy="710858"/>
          </a:xfrm>
          <a:prstGeom prst="upArrow">
            <a:avLst>
              <a:gd name="adj1" fmla="val 50000"/>
              <a:gd name="adj2" fmla="val 18667"/>
            </a:avLst>
          </a:prstGeom>
          <a:solidFill>
            <a:schemeClr val="accent5">
              <a:lumMod val="75000"/>
            </a:schemeClr>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075709" y="279282"/>
            <a:ext cx="557235"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800" b="1" dirty="0">
                <a:solidFill>
                  <a:srgbClr val="FFFFFF"/>
                </a:solidFill>
                <a:latin typeface="Arial" pitchFamily="34" charset="0"/>
              </a:rPr>
              <a:t>4</a:t>
            </a:r>
          </a:p>
        </p:txBody>
      </p:sp>
      <p:sp>
        <p:nvSpPr>
          <p:cNvPr id="6" name="AutoShape 7"/>
          <p:cNvSpPr>
            <a:spLocks noChangeArrowheads="1"/>
          </p:cNvSpPr>
          <p:nvPr/>
        </p:nvSpPr>
        <p:spPr bwMode="gray">
          <a:xfrm>
            <a:off x="3684715" y="555340"/>
            <a:ext cx="6365475" cy="448659"/>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pPr algn="ctr"/>
            <a:r>
              <a:rPr lang="en-GB" sz="2400" b="1" dirty="0" err="1">
                <a:solidFill>
                  <a:srgbClr val="002060"/>
                </a:solidFill>
              </a:rPr>
              <a:t>Phân</a:t>
            </a:r>
            <a:r>
              <a:rPr lang="en-GB" sz="2400" b="1" dirty="0">
                <a:solidFill>
                  <a:srgbClr val="002060"/>
                </a:solidFill>
              </a:rPr>
              <a:t> </a:t>
            </a:r>
            <a:r>
              <a:rPr lang="en-GB" sz="2400" b="1" dirty="0" err="1">
                <a:solidFill>
                  <a:srgbClr val="002060"/>
                </a:solidFill>
              </a:rPr>
              <a:t>loại</a:t>
            </a:r>
            <a:r>
              <a:rPr lang="en-GB" sz="2400" b="1" dirty="0">
                <a:solidFill>
                  <a:srgbClr val="002060"/>
                </a:solidFill>
              </a:rPr>
              <a:t> </a:t>
            </a:r>
            <a:r>
              <a:rPr lang="en-GB" sz="2400" b="1" dirty="0" err="1">
                <a:solidFill>
                  <a:srgbClr val="002060"/>
                </a:solidFill>
              </a:rPr>
              <a:t>trò</a:t>
            </a:r>
            <a:r>
              <a:rPr lang="en-GB" sz="2400" b="1" dirty="0">
                <a:solidFill>
                  <a:srgbClr val="002060"/>
                </a:solidFill>
              </a:rPr>
              <a:t> </a:t>
            </a:r>
            <a:r>
              <a:rPr lang="en-GB" sz="2400" b="1" dirty="0" err="1">
                <a:solidFill>
                  <a:srgbClr val="002060"/>
                </a:solidFill>
              </a:rPr>
              <a:t>chơi</a:t>
            </a:r>
            <a:r>
              <a:rPr lang="en-GB" sz="2400" b="1" dirty="0">
                <a:solidFill>
                  <a:srgbClr val="002060"/>
                </a:solidFill>
              </a:rPr>
              <a:t> </a:t>
            </a:r>
            <a:r>
              <a:rPr lang="en-GB" sz="2400" b="1" dirty="0" err="1">
                <a:solidFill>
                  <a:srgbClr val="002060"/>
                </a:solidFill>
              </a:rPr>
              <a:t>của</a:t>
            </a:r>
            <a:r>
              <a:rPr lang="en-GB" sz="2400" b="1" dirty="0">
                <a:solidFill>
                  <a:srgbClr val="002060"/>
                </a:solidFill>
              </a:rPr>
              <a:t> </a:t>
            </a:r>
            <a:r>
              <a:rPr lang="en-GB" sz="2400" b="1" dirty="0" err="1">
                <a:solidFill>
                  <a:srgbClr val="002060"/>
                </a:solidFill>
              </a:rPr>
              <a:t>trẻ</a:t>
            </a:r>
            <a:r>
              <a:rPr lang="en-GB" sz="2400" b="1" dirty="0">
                <a:solidFill>
                  <a:srgbClr val="002060"/>
                </a:solidFill>
              </a:rPr>
              <a:t> </a:t>
            </a:r>
            <a:r>
              <a:rPr lang="en-GB" sz="2400" b="1" dirty="0" err="1">
                <a:solidFill>
                  <a:srgbClr val="002060"/>
                </a:solidFill>
              </a:rPr>
              <a:t>em</a:t>
            </a:r>
            <a:endParaRPr lang="en-US" altLang="en-US" sz="2400" b="1" dirty="0">
              <a:solidFill>
                <a:srgbClr val="002060"/>
              </a:solidFill>
            </a:endParaRPr>
          </a:p>
        </p:txBody>
      </p:sp>
      <p:grpSp>
        <p:nvGrpSpPr>
          <p:cNvPr id="8" name="Group 37"/>
          <p:cNvGrpSpPr>
            <a:grpSpLocks/>
          </p:cNvGrpSpPr>
          <p:nvPr/>
        </p:nvGrpSpPr>
        <p:grpSpPr bwMode="auto">
          <a:xfrm>
            <a:off x="3684716" y="1302063"/>
            <a:ext cx="6220381" cy="544513"/>
            <a:chOff x="527" y="1182"/>
            <a:chExt cx="2277" cy="343"/>
          </a:xfrm>
        </p:grpSpPr>
        <p:sp>
          <p:nvSpPr>
            <p:cNvPr id="9" name="Rectangle 8"/>
            <p:cNvSpPr>
              <a:spLocks noChangeArrowheads="1"/>
            </p:cNvSpPr>
            <p:nvPr/>
          </p:nvSpPr>
          <p:spPr bwMode="gray">
            <a:xfrm rot="3419336">
              <a:off x="485" y="1252"/>
              <a:ext cx="301" cy="217"/>
            </a:xfrm>
            <a:prstGeom prst="rect">
              <a:avLst/>
            </a:prstGeom>
            <a:solidFill>
              <a:srgbClr val="002060"/>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10" name="Text Box 6"/>
            <p:cNvSpPr txBox="1">
              <a:spLocks noChangeArrowheads="1"/>
            </p:cNvSpPr>
            <p:nvPr/>
          </p:nvSpPr>
          <p:spPr bwMode="auto">
            <a:xfrm>
              <a:off x="805" y="1182"/>
              <a:ext cx="199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800" b="1" i="1" dirty="0" err="1">
                  <a:solidFill>
                    <a:srgbClr val="002060"/>
                  </a:solidFill>
                </a:rPr>
                <a:t>Phân</a:t>
              </a:r>
              <a:r>
                <a:rPr lang="en-GB" sz="2800" b="1" i="1" dirty="0">
                  <a:solidFill>
                    <a:srgbClr val="002060"/>
                  </a:solidFill>
                </a:rPr>
                <a:t> </a:t>
              </a:r>
              <a:r>
                <a:rPr lang="en-GB" sz="2800" b="1" i="1" dirty="0" err="1">
                  <a:solidFill>
                    <a:srgbClr val="002060"/>
                  </a:solidFill>
                </a:rPr>
                <a:t>loại</a:t>
              </a:r>
              <a:r>
                <a:rPr lang="en-GB" sz="2800" b="1" i="1" dirty="0">
                  <a:solidFill>
                    <a:srgbClr val="002060"/>
                  </a:solidFill>
                </a:rPr>
                <a:t> </a:t>
              </a:r>
              <a:r>
                <a:rPr lang="en-GB" sz="2800" b="1" i="1" dirty="0" err="1">
                  <a:solidFill>
                    <a:srgbClr val="002060"/>
                  </a:solidFill>
                </a:rPr>
                <a:t>trò</a:t>
              </a:r>
              <a:r>
                <a:rPr lang="en-GB" sz="2800" b="1" i="1" dirty="0">
                  <a:solidFill>
                    <a:srgbClr val="002060"/>
                  </a:solidFill>
                </a:rPr>
                <a:t> </a:t>
              </a:r>
              <a:r>
                <a:rPr lang="en-GB" sz="2800" b="1" i="1" dirty="0" err="1">
                  <a:solidFill>
                    <a:srgbClr val="002060"/>
                  </a:solidFill>
                </a:rPr>
                <a:t>chơi</a:t>
              </a:r>
              <a:r>
                <a:rPr lang="en-GB" sz="2800" b="1" i="1" dirty="0">
                  <a:solidFill>
                    <a:srgbClr val="002060"/>
                  </a:solidFill>
                </a:rPr>
                <a:t> ở </a:t>
              </a:r>
              <a:r>
                <a:rPr lang="en-GB" sz="2800" b="1" i="1" dirty="0" err="1">
                  <a:solidFill>
                    <a:srgbClr val="002060"/>
                  </a:solidFill>
                </a:rPr>
                <a:t>Việt</a:t>
              </a:r>
              <a:r>
                <a:rPr lang="en-GB" sz="2800" b="1" i="1" dirty="0">
                  <a:solidFill>
                    <a:srgbClr val="002060"/>
                  </a:solidFill>
                </a:rPr>
                <a:t> Nam</a:t>
              </a:r>
              <a:endParaRPr lang="en-US" sz="2800" b="1" dirty="0">
                <a:solidFill>
                  <a:srgbClr val="002060"/>
                </a:solidFill>
              </a:endParaRPr>
            </a:p>
          </p:txBody>
        </p:sp>
        <p:sp>
          <p:nvSpPr>
            <p:cNvPr id="11" name="Text Box 7"/>
            <p:cNvSpPr txBox="1">
              <a:spLocks noChangeArrowheads="1"/>
            </p:cNvSpPr>
            <p:nvPr/>
          </p:nvSpPr>
          <p:spPr bwMode="gray">
            <a:xfrm>
              <a:off x="589" y="1234"/>
              <a:ext cx="1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chemeClr val="bg1"/>
                  </a:solidFill>
                  <a:latin typeface="Times New Roman" panose="02020603050405020304" pitchFamily="18" charset="0"/>
                  <a:cs typeface="Times New Roman" panose="02020603050405020304" pitchFamily="18" charset="0"/>
                </a:rPr>
                <a:t>4</a:t>
              </a:r>
            </a:p>
          </p:txBody>
        </p:sp>
      </p:grpSp>
      <p:sp>
        <p:nvSpPr>
          <p:cNvPr id="12" name="Rectangle 11"/>
          <p:cNvSpPr/>
          <p:nvPr/>
        </p:nvSpPr>
        <p:spPr>
          <a:xfrm>
            <a:off x="1023133" y="2081307"/>
            <a:ext cx="9575595" cy="2308324"/>
          </a:xfrm>
          <a:prstGeom prst="rect">
            <a:avLst/>
          </a:prstGeom>
        </p:spPr>
        <p:txBody>
          <a:bodyPr wrap="square">
            <a:spAutoFit/>
          </a:bodyPr>
          <a:lstStyle/>
          <a:p>
            <a:r>
              <a:rPr lang="en-GB"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Ở </a:t>
            </a:r>
            <a:r>
              <a:rPr lang="en-GB" sz="2400" dirty="0" err="1">
                <a:solidFill>
                  <a:srgbClr val="002060"/>
                </a:solidFill>
                <a:latin typeface="Times New Roman" panose="02020603050405020304" pitchFamily="18" charset="0"/>
                <a:cs typeface="Times New Roman" panose="02020603050405020304" pitchFamily="18" charset="0"/>
              </a:rPr>
              <a:t>Việt</a:t>
            </a:r>
            <a:r>
              <a:rPr lang="en-GB" sz="2400" dirty="0">
                <a:solidFill>
                  <a:srgbClr val="002060"/>
                </a:solidFill>
                <a:latin typeface="Times New Roman" panose="02020603050405020304" pitchFamily="18" charset="0"/>
                <a:cs typeface="Times New Roman" panose="02020603050405020304" pitchFamily="18" charset="0"/>
              </a:rPr>
              <a:t> Nam </a:t>
            </a:r>
            <a:r>
              <a:rPr lang="en-GB" sz="2400" dirty="0" err="1">
                <a:solidFill>
                  <a:srgbClr val="002060"/>
                </a:solidFill>
                <a:latin typeface="Times New Roman" panose="02020603050405020304" pitchFamily="18" charset="0"/>
                <a:cs typeface="Times New Roman" panose="02020603050405020304" pitchFamily="18" charset="0"/>
              </a:rPr>
              <a:t>trong</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những</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năm</a:t>
            </a:r>
            <a:r>
              <a:rPr lang="en-GB" sz="2400" dirty="0">
                <a:solidFill>
                  <a:srgbClr val="002060"/>
                </a:solidFill>
                <a:latin typeface="Times New Roman" panose="02020603050405020304" pitchFamily="18" charset="0"/>
                <a:cs typeface="Times New Roman" panose="02020603050405020304" pitchFamily="18" charset="0"/>
              </a:rPr>
              <a:t> 60, </a:t>
            </a:r>
            <a:r>
              <a:rPr lang="en-GB" sz="2400" dirty="0" err="1">
                <a:solidFill>
                  <a:srgbClr val="002060"/>
                </a:solidFill>
                <a:latin typeface="Times New Roman" panose="02020603050405020304" pitchFamily="18" charset="0"/>
                <a:cs typeface="Times New Roman" panose="02020603050405020304" pitchFamily="18" charset="0"/>
              </a:rPr>
              <a:t>trò</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chơi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được</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phân</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làm</a:t>
            </a:r>
            <a:r>
              <a:rPr lang="en-GB" sz="2400" dirty="0">
                <a:solidFill>
                  <a:srgbClr val="002060"/>
                </a:solidFill>
                <a:latin typeface="Times New Roman" panose="02020603050405020304" pitchFamily="18" charset="0"/>
                <a:cs typeface="Times New Roman" panose="02020603050405020304" pitchFamily="18" charset="0"/>
              </a:rPr>
              <a:t> 2 </a:t>
            </a:r>
            <a:r>
              <a:rPr lang="en-GB" sz="2400" dirty="0" err="1">
                <a:solidFill>
                  <a:srgbClr val="002060"/>
                </a:solidFill>
                <a:latin typeface="Times New Roman" panose="02020603050405020304" pitchFamily="18" charset="0"/>
                <a:cs typeface="Times New Roman" panose="02020603050405020304" pitchFamily="18" charset="0"/>
              </a:rPr>
              <a:t>nhóm</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như</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sau</a:t>
            </a:r>
            <a:r>
              <a:rPr lang="en-GB" sz="2400"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	- </a:t>
            </a:r>
            <a:r>
              <a:rPr lang="en-GB" sz="2400" dirty="0" err="1">
                <a:solidFill>
                  <a:srgbClr val="002060"/>
                </a:solidFill>
                <a:latin typeface="Times New Roman" panose="02020603050405020304" pitchFamily="18" charset="0"/>
                <a:cs typeface="Times New Roman" panose="02020603050405020304" pitchFamily="18" charset="0"/>
              </a:rPr>
              <a:t>Nhóm</a:t>
            </a:r>
            <a:r>
              <a:rPr lang="en-GB" sz="2400" dirty="0">
                <a:solidFill>
                  <a:srgbClr val="002060"/>
                </a:solidFill>
                <a:latin typeface="Times New Roman" panose="02020603050405020304" pitchFamily="18" charset="0"/>
                <a:cs typeface="Times New Roman" panose="02020603050405020304" pitchFamily="18" charset="0"/>
              </a:rPr>
              <a:t> 1: </a:t>
            </a:r>
            <a:r>
              <a:rPr lang="en-GB" sz="2400" dirty="0" err="1">
                <a:solidFill>
                  <a:srgbClr val="002060"/>
                </a:solidFill>
                <a:latin typeface="Times New Roman" panose="02020603050405020304" pitchFamily="18" charset="0"/>
                <a:cs typeface="Times New Roman" panose="02020603050405020304" pitchFamily="18" charset="0"/>
              </a:rPr>
              <a:t>Trò</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chơi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phản</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ánh</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sinh</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hoạt</a:t>
            </a:r>
            <a:endParaRPr lang="en-US"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	- </a:t>
            </a:r>
            <a:r>
              <a:rPr lang="en-GB" sz="2400" dirty="0" err="1">
                <a:solidFill>
                  <a:srgbClr val="002060"/>
                </a:solidFill>
                <a:latin typeface="Times New Roman" panose="02020603050405020304" pitchFamily="18" charset="0"/>
                <a:cs typeface="Times New Roman" panose="02020603050405020304" pitchFamily="18" charset="0"/>
              </a:rPr>
              <a:t>Nhóm</a:t>
            </a:r>
            <a:r>
              <a:rPr lang="en-GB" sz="2400" dirty="0">
                <a:solidFill>
                  <a:srgbClr val="002060"/>
                </a:solidFill>
                <a:latin typeface="Times New Roman" panose="02020603050405020304" pitchFamily="18" charset="0"/>
                <a:cs typeface="Times New Roman" panose="02020603050405020304" pitchFamily="18" charset="0"/>
              </a:rPr>
              <a:t> 2: </a:t>
            </a:r>
            <a:r>
              <a:rPr lang="en-GB" sz="2400" dirty="0" err="1">
                <a:solidFill>
                  <a:srgbClr val="002060"/>
                </a:solidFill>
                <a:latin typeface="Times New Roman" panose="02020603050405020304" pitchFamily="18" charset="0"/>
                <a:cs typeface="Times New Roman" panose="02020603050405020304" pitchFamily="18" charset="0"/>
              </a:rPr>
              <a:t>Trò</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chơi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vận</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động</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bao</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gồm</a:t>
            </a:r>
            <a:r>
              <a:rPr lang="en-GB" sz="2400"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	+ </a:t>
            </a:r>
            <a:r>
              <a:rPr lang="en-GB" sz="2400" dirty="0" err="1">
                <a:solidFill>
                  <a:srgbClr val="002060"/>
                </a:solidFill>
                <a:latin typeface="Times New Roman" panose="02020603050405020304" pitchFamily="18" charset="0"/>
                <a:cs typeface="Times New Roman" panose="02020603050405020304" pitchFamily="18" charset="0"/>
              </a:rPr>
              <a:t>Trò</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chơi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vận</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động</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tự</a:t>
            </a:r>
            <a:r>
              <a:rPr lang="en-GB" sz="2400" dirty="0">
                <a:solidFill>
                  <a:srgbClr val="002060"/>
                </a:solidFill>
                <a:latin typeface="Times New Roman" panose="02020603050405020304" pitchFamily="18" charset="0"/>
                <a:cs typeface="Times New Roman" panose="02020603050405020304" pitchFamily="18" charset="0"/>
              </a:rPr>
              <a:t> do </a:t>
            </a:r>
            <a:r>
              <a:rPr lang="en-GB" sz="2400" dirty="0" err="1">
                <a:solidFill>
                  <a:srgbClr val="002060"/>
                </a:solidFill>
                <a:latin typeface="Times New Roman" panose="02020603050405020304" pitchFamily="18" charset="0"/>
                <a:cs typeface="Times New Roman" panose="02020603050405020304" pitchFamily="18" charset="0"/>
              </a:rPr>
              <a:t>với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dụng</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cụ</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thể</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dục</a:t>
            </a:r>
            <a:endParaRPr lang="en-GB"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              + </a:t>
            </a:r>
            <a:r>
              <a:rPr lang="en-GB" sz="2400" dirty="0" err="1">
                <a:solidFill>
                  <a:srgbClr val="002060"/>
                </a:solidFill>
                <a:latin typeface="Times New Roman" panose="02020603050405020304" pitchFamily="18" charset="0"/>
                <a:cs typeface="Times New Roman" panose="02020603050405020304" pitchFamily="18" charset="0"/>
              </a:rPr>
              <a:t>Trò</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chơi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vận</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động</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có</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luật</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lấy</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từ</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trò</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chơi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dân</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gian</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và</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bắt</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chước</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một</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số</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trò</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chơi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của</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nước</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ngoài</a:t>
            </a:r>
            <a:r>
              <a:rPr lang="en-GB" sz="2400"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91739" y="4919008"/>
            <a:ext cx="9005453" cy="1938992"/>
          </a:xfrm>
          <a:prstGeom prst="rect">
            <a:avLst/>
          </a:prstGeom>
        </p:spPr>
        <p:txBody>
          <a:bodyPr wrap="square">
            <a:spAutoFit/>
          </a:bodyPr>
          <a:lstStyle/>
          <a:p>
            <a:r>
              <a:rPr lang="en-GB" sz="2400" dirty="0" err="1">
                <a:latin typeface="Times New Roman" panose="02020603050405020304" pitchFamily="18" charset="0"/>
                <a:cs typeface="Times New Roman" panose="02020603050405020304" pitchFamily="18" charset="0"/>
              </a:rPr>
              <a:t>Trong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những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năm</a:t>
            </a:r>
            <a:r>
              <a:rPr lang="en-GB" sz="2400" dirty="0">
                <a:latin typeface="Times New Roman" panose="02020603050405020304" pitchFamily="18" charset="0"/>
                <a:cs typeface="Times New Roman" panose="02020603050405020304" pitchFamily="18" charset="0"/>
              </a:rPr>
              <a:t> 70, </a:t>
            </a:r>
            <a:r>
              <a:rPr lang="en-GB" sz="2400" dirty="0" err="1">
                <a:latin typeface="Times New Roman" panose="02020603050405020304" pitchFamily="18" charset="0"/>
                <a:cs typeface="Times New Roman" panose="02020603050405020304" pitchFamily="18" charset="0"/>
              </a:rPr>
              <a:t>người</a:t>
            </a:r>
            <a:r>
              <a:rPr lang="en-GB" sz="2400" dirty="0">
                <a:latin typeface="Times New Roman" panose="02020603050405020304" pitchFamily="18" charset="0"/>
                <a:cs typeface="Times New Roman" panose="02020603050405020304" pitchFamily="18" charset="0"/>
              </a:rPr>
              <a:t> ta </a:t>
            </a:r>
            <a:r>
              <a:rPr lang="en-GB" sz="2400" dirty="0" err="1">
                <a:latin typeface="Times New Roman" panose="02020603050405020304" pitchFamily="18" charset="0"/>
                <a:cs typeface="Times New Roman" panose="02020603050405020304" pitchFamily="18" charset="0"/>
              </a:rPr>
              <a:t>phân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loại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trò</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trẻ</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em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thành</a:t>
            </a:r>
            <a:r>
              <a:rPr lang="en-GB" sz="2400" dirty="0">
                <a:latin typeface="Times New Roman" panose="02020603050405020304" pitchFamily="18" charset="0"/>
                <a:cs typeface="Times New Roman" panose="02020603050405020304" pitchFamily="18" charset="0"/>
              </a:rPr>
              <a:t> 2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1: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trò</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đóng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vai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theo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chủ</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2: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trò</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động</a:t>
            </a:r>
            <a:endParaRPr lang="en-US"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14" name="Picture 2" descr="TÌM HIỂU BỆNH VIÊM GÂN LÒ XO. Trung Tâm Điều Trị Phục Hồi Xươ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63" y="2273610"/>
            <a:ext cx="884771" cy="8847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ÌM HIỂU BỆNH VIÊM GÂN LÒ XO. Trung Tâm Điều Trị Phục Hồi Xươ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65" y="4896619"/>
            <a:ext cx="884771" cy="8847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Ã¡ng kiáº¿n kinh nghiá»m 2013-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10"/>
            <a:ext cx="2093763" cy="111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63786" y="683573"/>
            <a:ext cx="166254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1</a:t>
            </a:r>
          </a:p>
        </p:txBody>
      </p:sp>
    </p:spTree>
    <p:extLst>
      <p:ext uri="{BB962C8B-B14F-4D97-AF65-F5344CB8AC3E}">
        <p14:creationId xmlns:p14="http://schemas.microsoft.com/office/powerpoint/2010/main" val="3961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547" y="2233251"/>
            <a:ext cx="9448800" cy="2785378"/>
          </a:xfrm>
          <a:prstGeom prst="rect">
            <a:avLst/>
          </a:prstGeom>
        </p:spPr>
        <p:txBody>
          <a:bodyPr wrap="square">
            <a:spAutoFit/>
          </a:bodyPr>
          <a:lstStyle/>
          <a:p>
            <a:pPr algn="just">
              <a:lnSpc>
                <a:spcPts val="3000"/>
              </a:lnSpc>
              <a:spcAft>
                <a:spcPts val="0"/>
              </a:spcAft>
            </a:pPr>
            <a:r>
              <a:rPr lang="en-GB" sz="2400"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ts val="3000"/>
              </a:lnSpc>
              <a:spcAft>
                <a:spcPts val="0"/>
              </a:spcAft>
            </a:pPr>
            <a:r>
              <a:rPr lang="en-GB" sz="2400" dirty="0">
                <a:latin typeface="Times New Roman" panose="02020603050405020304" pitchFamily="18" charset="0"/>
                <a:ea typeface="Times New Roman" panose="02020603050405020304" pitchFamily="18" charset="0"/>
              </a:rPr>
              <a:t>1.Tại </a:t>
            </a:r>
            <a:r>
              <a:rPr lang="en-GB" sz="2400" dirty="0" err="1">
                <a:latin typeface="Times New Roman" panose="02020603050405020304" pitchFamily="18" charset="0"/>
                <a:ea typeface="Times New Roman" panose="02020603050405020304" pitchFamily="18" charset="0"/>
              </a:rPr>
              <a:t>sao</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nói</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Chơi</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là</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hạt</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động</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đặc</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trưng</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của</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trẻ</a:t>
            </a:r>
            <a:r>
              <a:rPr lang="en-GB" sz="2400" dirty="0">
                <a:latin typeface="Times New Roman" panose="02020603050405020304" pitchFamily="18" charset="0"/>
                <a:ea typeface="Times New Roman" panose="02020603050405020304" pitchFamily="18" charset="0"/>
              </a:rPr>
              <a:t> ở </a:t>
            </a:r>
            <a:r>
              <a:rPr lang="en-GB" sz="2400" dirty="0" err="1">
                <a:latin typeface="Times New Roman" panose="02020603050405020304" pitchFamily="18" charset="0"/>
                <a:ea typeface="Times New Roman" panose="02020603050405020304" pitchFamily="18" charset="0"/>
              </a:rPr>
              <a:t>trường</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mầm</a:t>
            </a:r>
            <a:r>
              <a:rPr lang="en-GB" sz="2400" dirty="0">
                <a:latin typeface="Times New Roman" panose="02020603050405020304" pitchFamily="18" charset="0"/>
                <a:ea typeface="Times New Roman" panose="02020603050405020304" pitchFamily="18" charset="0"/>
              </a:rPr>
              <a:t> non?</a:t>
            </a:r>
            <a:endParaRPr lang="en-US" sz="2400" dirty="0">
              <a:latin typeface="Times New Roman" panose="02020603050405020304" pitchFamily="18" charset="0"/>
              <a:ea typeface="Times New Roman" panose="02020603050405020304" pitchFamily="18" charset="0"/>
            </a:endParaRPr>
          </a:p>
          <a:p>
            <a:pPr algn="just">
              <a:lnSpc>
                <a:spcPts val="3000"/>
              </a:lnSpc>
              <a:spcAft>
                <a:spcPts val="0"/>
              </a:spcAft>
            </a:pPr>
            <a:r>
              <a:rPr lang="en-GB" sz="2400" dirty="0">
                <a:solidFill>
                  <a:srgbClr val="FF0000"/>
                </a:solidFill>
                <a:latin typeface="Times New Roman" panose="02020603050405020304" pitchFamily="18" charset="0"/>
                <a:ea typeface="Times New Roman" panose="02020603050405020304" pitchFamily="18" charset="0"/>
              </a:rPr>
              <a:t>2. </a:t>
            </a:r>
            <a:r>
              <a:rPr lang="en-GB" sz="2400" dirty="0" err="1">
                <a:solidFill>
                  <a:srgbClr val="FF0000"/>
                </a:solidFill>
                <a:latin typeface="Times New Roman" panose="02020603050405020304" pitchFamily="18" charset="0"/>
                <a:ea typeface="Times New Roman" panose="02020603050405020304" pitchFamily="18" charset="0"/>
              </a:rPr>
              <a:t>Phân</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tích</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những</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đặc</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điểm</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đặc</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trưng</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của</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hoạt</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động</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vui</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chơi</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của</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trẻ</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lứa</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tuổi</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mầm</a:t>
            </a:r>
            <a:r>
              <a:rPr lang="en-GB" sz="2400" dirty="0">
                <a:solidFill>
                  <a:srgbClr val="FF0000"/>
                </a:solidFill>
                <a:latin typeface="Times New Roman" panose="02020603050405020304" pitchFamily="18" charset="0"/>
                <a:ea typeface="Times New Roman" panose="02020603050405020304" pitchFamily="18" charset="0"/>
              </a:rPr>
              <a:t> non, </a:t>
            </a:r>
            <a:r>
              <a:rPr lang="en-GB" sz="2400" dirty="0" err="1">
                <a:solidFill>
                  <a:srgbClr val="FF0000"/>
                </a:solidFill>
                <a:latin typeface="Times New Roman" panose="02020603050405020304" pitchFamily="18" charset="0"/>
                <a:ea typeface="Times New Roman" panose="02020603050405020304" pitchFamily="18" charset="0"/>
              </a:rPr>
              <a:t>từu</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đó</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rút</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ra</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bài</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học</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sư</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phạm</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cần</a:t>
            </a:r>
            <a:r>
              <a:rPr lang="en-GB" sz="2400"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FF0000"/>
                </a:solidFill>
                <a:latin typeface="Times New Roman" panose="02020603050405020304" pitchFamily="18" charset="0"/>
                <a:ea typeface="Times New Roman" panose="02020603050405020304" pitchFamily="18" charset="0"/>
              </a:rPr>
              <a:t>thiết</a:t>
            </a:r>
            <a:r>
              <a:rPr lang="en-GB" sz="2400">
                <a:solidFill>
                  <a:srgbClr val="FF0000"/>
                </a:solidFill>
                <a:latin typeface="Times New Roman" panose="02020603050405020304" pitchFamily="18" charset="0"/>
                <a:ea typeface="Times New Roman" panose="02020603050405020304" pitchFamily="18" charset="0"/>
              </a:rPr>
              <a:t>.</a:t>
            </a:r>
          </a:p>
          <a:p>
            <a:pPr algn="just">
              <a:lnSpc>
                <a:spcPts val="3000"/>
              </a:lnSpc>
              <a:spcAft>
                <a:spcPts val="0"/>
              </a:spcAft>
            </a:pPr>
            <a:r>
              <a:rPr lang="en-US" sz="2400" dirty="0">
                <a:solidFill>
                  <a:srgbClr val="FF0000"/>
                </a:solidFill>
                <a:latin typeface="Times New Roman" panose="02020603050405020304" pitchFamily="18" charset="0"/>
                <a:ea typeface="Times New Roman" panose="02020603050405020304" pitchFamily="18" charset="0"/>
              </a:rPr>
              <a:t> </a:t>
            </a:r>
            <a:r>
              <a:rPr lang="en-GB" sz="2400" dirty="0">
                <a:solidFill>
                  <a:srgbClr val="002060"/>
                </a:solidFill>
                <a:latin typeface="Times New Roman" panose="02020603050405020304" pitchFamily="18" charset="0"/>
                <a:ea typeface="Times New Roman" panose="02020603050405020304" pitchFamily="18" charset="0"/>
              </a:rPr>
              <a:t>3. </a:t>
            </a:r>
            <a:r>
              <a:rPr lang="en-GB" sz="2400" dirty="0" err="1">
                <a:solidFill>
                  <a:srgbClr val="002060"/>
                </a:solidFill>
                <a:latin typeface="Times New Roman" panose="02020603050405020304" pitchFamily="18" charset="0"/>
                <a:ea typeface="Times New Roman" panose="02020603050405020304" pitchFamily="18" charset="0"/>
              </a:rPr>
              <a:t>Chứng</a:t>
            </a:r>
            <a:r>
              <a:rPr lang="en-GB" sz="2400" dirty="0">
                <a:solidFill>
                  <a:srgbClr val="002060"/>
                </a:solidFill>
                <a:latin typeface="Times New Roman" panose="02020603050405020304" pitchFamily="18" charset="0"/>
                <a:ea typeface="Times New Roman" panose="02020603050405020304" pitchFamily="18" charset="0"/>
              </a:rPr>
              <a:t> minh </a:t>
            </a:r>
            <a:r>
              <a:rPr lang="en-GB" sz="2400" dirty="0" err="1">
                <a:solidFill>
                  <a:srgbClr val="002060"/>
                </a:solidFill>
                <a:latin typeface="Times New Roman" panose="02020603050405020304" pitchFamily="18" charset="0"/>
                <a:ea typeface="Times New Roman" panose="02020603050405020304" pitchFamily="18" charset="0"/>
              </a:rPr>
              <a:t>rằng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Trò</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chơi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là</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một</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phương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tiện</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giáo</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dục</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toàn</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diện</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cho</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trẻ</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em</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lứa</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tuổi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mầm</a:t>
            </a:r>
            <a:r>
              <a:rPr lang="en-GB" sz="2400" dirty="0">
                <a:solidFill>
                  <a:srgbClr val="002060"/>
                </a:solidFill>
                <a:latin typeface="Times New Roman" panose="02020603050405020304" pitchFamily="18" charset="0"/>
                <a:ea typeface="Times New Roman" panose="02020603050405020304" pitchFamily="18" charset="0"/>
              </a:rPr>
              <a:t> non”.</a:t>
            </a:r>
            <a:endParaRPr lang="en-US" sz="2400" dirty="0">
              <a:solidFill>
                <a:srgbClr val="002060"/>
              </a:solidFill>
              <a:latin typeface="Times New Roman" panose="02020603050405020304" pitchFamily="18" charset="0"/>
              <a:ea typeface="Times New Roman" panose="02020603050405020304" pitchFamily="18" charset="0"/>
            </a:endParaRPr>
          </a:p>
          <a:p>
            <a:pPr algn="just">
              <a:lnSpc>
                <a:spcPts val="3000"/>
              </a:lnSpc>
              <a:spcAft>
                <a:spcPts val="0"/>
              </a:spcAft>
            </a:pPr>
            <a:r>
              <a:rPr lang="en-GB" sz="2400" dirty="0">
                <a:latin typeface="Times New Roman" panose="02020603050405020304" pitchFamily="18" charset="0"/>
                <a:ea typeface="Times New Roman" panose="02020603050405020304" pitchFamily="18" charset="0"/>
              </a:rPr>
              <a:t>4. </a:t>
            </a:r>
            <a:r>
              <a:rPr lang="en-GB" sz="2400" dirty="0" err="1">
                <a:latin typeface="Times New Roman" panose="02020603050405020304" pitchFamily="18" charset="0"/>
                <a:ea typeface="Times New Roman" panose="02020603050405020304" pitchFamily="18" charset="0"/>
              </a:rPr>
              <a:t>Trình</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bày</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cách</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phân</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loại</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trò</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chơi</a:t>
            </a:r>
            <a:r>
              <a:rPr lang="en-GB" sz="2400" dirty="0">
                <a:latin typeface="Times New Roman" panose="02020603050405020304" pitchFamily="18" charset="0"/>
                <a:ea typeface="Times New Roman" panose="02020603050405020304" pitchFamily="18" charset="0"/>
              </a:rPr>
              <a:t>. Cho </a:t>
            </a:r>
            <a:r>
              <a:rPr lang="en-GB" sz="2400" dirty="0" err="1">
                <a:latin typeface="Times New Roman" panose="02020603050405020304" pitchFamily="18" charset="0"/>
                <a:ea typeface="Times New Roman" panose="02020603050405020304" pitchFamily="18" charset="0"/>
              </a:rPr>
              <a:t>ví</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dụ</a:t>
            </a:r>
            <a:r>
              <a:rPr lang="en-GB" sz="2400" dirty="0">
                <a:latin typeface="Times New Roman" panose="02020603050405020304" pitchFamily="18" charset="0"/>
                <a:ea typeface="Times New Roman" panose="02020603050405020304" pitchFamily="18" charset="0"/>
              </a:rPr>
              <a:t> minh </a:t>
            </a:r>
            <a:r>
              <a:rPr lang="en-GB" sz="2400" dirty="0" err="1">
                <a:latin typeface="Times New Roman" panose="02020603050405020304" pitchFamily="18" charset="0"/>
                <a:ea typeface="Times New Roman" panose="02020603050405020304" pitchFamily="18" charset="0"/>
              </a:rPr>
              <a:t>họa</a:t>
            </a:r>
            <a:endParaRPr lang="en-US" sz="2400" dirty="0">
              <a:effectLst/>
              <a:latin typeface="Times New Roman" panose="02020603050405020304" pitchFamily="18" charset="0"/>
              <a:ea typeface="Times New Roman" panose="02020603050405020304" pitchFamily="18" charset="0"/>
            </a:endParaRPr>
          </a:p>
        </p:txBody>
      </p:sp>
      <p:pic>
        <p:nvPicPr>
          <p:cNvPr id="3" name="Picture 8" descr="http://2.bp.blogspot.com/-lrcPFRkebew/VNgsAropsCI/AAAAAAAAA9c/cTI5xY8Xy-Q/s1600/Ques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947" y="275937"/>
            <a:ext cx="68580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22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163" y="812186"/>
            <a:ext cx="10155383" cy="2339102"/>
          </a:xfrm>
          <a:prstGeom prst="rect">
            <a:avLst/>
          </a:prstGeom>
        </p:spPr>
        <p:txBody>
          <a:bodyPr wrap="square">
            <a:spAutoFit/>
          </a:bodyPr>
          <a:lstStyle/>
          <a:p>
            <a:pPr algn="ctr">
              <a:lnSpc>
                <a:spcPct val="150000"/>
              </a:lnSpc>
              <a:spcBef>
                <a:spcPts val="1200"/>
              </a:spcBef>
              <a:spcAft>
                <a:spcPts val="1200"/>
              </a:spcAft>
            </a:pPr>
            <a:r>
              <a:rPr lang="en-GB" sz="2800" b="1" kern="1600" dirty="0">
                <a:solidFill>
                  <a:schemeClr val="accent2">
                    <a:lumMod val="50000"/>
                  </a:schemeClr>
                </a:solidFill>
                <a:latin typeface="Times New Roman" panose="02020603050405020304" pitchFamily="18" charset="0"/>
                <a:cs typeface="Times New Roman" panose="02020603050405020304" pitchFamily="18" charset="0"/>
              </a:rPr>
              <a:t>CHƯƠNG 2</a:t>
            </a:r>
            <a:endParaRPr lang="en-US" sz="2800" b="1" kern="1600" dirty="0">
              <a:solidFill>
                <a:schemeClr val="accent2">
                  <a:lumMod val="50000"/>
                </a:schemeClr>
              </a:solidFill>
              <a:effectLst/>
              <a:latin typeface="Times New Roman" panose="02020603050405020304" pitchFamily="18" charset="0"/>
              <a:cs typeface="Times New Roman" panose="02020603050405020304" pitchFamily="18" charset="0"/>
            </a:endParaRPr>
          </a:p>
          <a:p>
            <a:pPr algn="ctr">
              <a:lnSpc>
                <a:spcPct val="150000"/>
              </a:lnSpc>
              <a:spcBef>
                <a:spcPts val="1200"/>
              </a:spcBef>
              <a:spcAft>
                <a:spcPts val="1200"/>
              </a:spcAft>
            </a:pPr>
            <a:r>
              <a:rPr lang="en-GB" sz="2800" b="1" kern="1600" dirty="0">
                <a:solidFill>
                  <a:srgbClr val="FF0000"/>
                </a:solidFill>
                <a:latin typeface="Times New Roman" panose="02020603050405020304" pitchFamily="18" charset="0"/>
                <a:cs typeface="Times New Roman" panose="02020603050405020304" pitchFamily="18" charset="0"/>
              </a:rPr>
              <a:t>PHƯƠNG PHÁP HƯỚNG DẪN TRÒ CHƠI CHO TRẺ Ở TRƯỜNG MẦM NON</a:t>
            </a:r>
            <a:endParaRPr lang="en-US" sz="2800" b="1" kern="1600" dirty="0">
              <a:solidFill>
                <a:srgbClr val="FF0000"/>
              </a:solidFill>
              <a:effectLst/>
              <a:latin typeface="Times New Roman" panose="02020603050405020304" pitchFamily="18" charset="0"/>
              <a:cs typeface="Times New Roman" panose="02020603050405020304" pitchFamily="18" charset="0"/>
            </a:endParaRPr>
          </a:p>
        </p:txBody>
      </p:sp>
      <p:grpSp>
        <p:nvGrpSpPr>
          <p:cNvPr id="3" name="Group 10"/>
          <p:cNvGrpSpPr>
            <a:grpSpLocks/>
          </p:cNvGrpSpPr>
          <p:nvPr/>
        </p:nvGrpSpPr>
        <p:grpSpPr bwMode="auto">
          <a:xfrm>
            <a:off x="3276600" y="3151288"/>
            <a:ext cx="5410200" cy="3257550"/>
            <a:chOff x="2743200" y="3657600"/>
            <a:chExt cx="4057650" cy="2419350"/>
          </a:xfrm>
        </p:grpSpPr>
        <p:pic>
          <p:nvPicPr>
            <p:cNvPr id="4" name="Picture 9" descr="bouqu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657600"/>
              <a:ext cx="15779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2743201" y="4343402"/>
              <a:ext cx="4057651" cy="1733551"/>
              <a:chOff x="1776" y="2064"/>
              <a:chExt cx="2556" cy="1092"/>
            </a:xfrm>
          </p:grpSpPr>
          <p:pic>
            <p:nvPicPr>
              <p:cNvPr id="6" name="Picture 4" descr="boy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 y="2448"/>
                <a:ext cx="619"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boy-ballo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2112"/>
                <a:ext cx="533"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gir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448"/>
                <a:ext cx="583"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fly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 y="2064"/>
                <a:ext cx="972"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01769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6" name="TextBox 5"/>
          <p:cNvSpPr txBox="1"/>
          <p:nvPr/>
        </p:nvSpPr>
        <p:spPr>
          <a:xfrm>
            <a:off x="554948" y="1327728"/>
            <a:ext cx="3533269" cy="707886"/>
          </a:xfrm>
          <a:prstGeom prst="rect">
            <a:avLst/>
          </a:prstGeom>
          <a:noFill/>
        </p:spPr>
        <p:txBody>
          <a:bodyPr wrap="square" rtlCol="0">
            <a:spAutoFit/>
          </a:bodyPr>
          <a:lstStyle/>
          <a:p>
            <a:r>
              <a:rPr lang="en-US" sz="2000" b="1" dirty="0">
                <a:solidFill>
                  <a:schemeClr val="tx2">
                    <a:lumMod val="75000"/>
                  </a:schemeClr>
                </a:solidFill>
                <a:latin typeface="Times New Roman" panose="02020603050405020304" pitchFamily="18" charset="0"/>
                <a:cs typeface="Times New Roman" panose="02020603050405020304" pitchFamily="18" charset="0"/>
              </a:rPr>
              <a:t>TRẺ LỨA TUỔI NHÀ TRẺ CÓ 4 LOẠI TRÒ CHƠI:</a:t>
            </a:r>
          </a:p>
        </p:txBody>
      </p:sp>
      <p:sp>
        <p:nvSpPr>
          <p:cNvPr id="7" name="AutoShape 3"/>
          <p:cNvSpPr>
            <a:spLocks noChangeArrowheads="1"/>
          </p:cNvSpPr>
          <p:nvPr/>
        </p:nvSpPr>
        <p:spPr bwMode="gray">
          <a:xfrm>
            <a:off x="4980567" y="2108273"/>
            <a:ext cx="6615688" cy="709198"/>
          </a:xfrm>
          <a:prstGeom prst="roundRect">
            <a:avLst>
              <a:gd name="adj" fmla="val 9144"/>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dirty="0"/>
          </a:p>
        </p:txBody>
      </p:sp>
      <p:sp>
        <p:nvSpPr>
          <p:cNvPr id="8" name="AutoShape 4"/>
          <p:cNvSpPr>
            <a:spLocks noChangeArrowheads="1"/>
          </p:cNvSpPr>
          <p:nvPr/>
        </p:nvSpPr>
        <p:spPr bwMode="gray">
          <a:xfrm>
            <a:off x="4545590" y="3011083"/>
            <a:ext cx="6371793" cy="758118"/>
          </a:xfrm>
          <a:prstGeom prst="roundRect">
            <a:avLst>
              <a:gd name="adj" fmla="val 9144"/>
            </a:avLst>
          </a:prstGeom>
          <a:solidFill>
            <a:srgbClr val="F8F8F8"/>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dirty="0"/>
          </a:p>
        </p:txBody>
      </p:sp>
      <p:sp>
        <p:nvSpPr>
          <p:cNvPr id="9" name="AutoShape 5"/>
          <p:cNvSpPr>
            <a:spLocks noChangeArrowheads="1"/>
          </p:cNvSpPr>
          <p:nvPr/>
        </p:nvSpPr>
        <p:spPr bwMode="gray">
          <a:xfrm>
            <a:off x="3645480" y="1875863"/>
            <a:ext cx="1800225" cy="912812"/>
          </a:xfrm>
          <a:prstGeom prst="upArrow">
            <a:avLst>
              <a:gd name="adj1" fmla="val 50000"/>
              <a:gd name="adj2" fmla="val 18667"/>
            </a:avLst>
          </a:prstGeom>
          <a:solidFill>
            <a:schemeClr val="accent2">
              <a:lumMod val="50000"/>
            </a:schemeClr>
          </a:solidFill>
          <a:ln w="19050">
            <a:solidFill>
              <a:schemeClr val="accent1"/>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en-US" dirty="0">
              <a:latin typeface="Arial" charset="0"/>
              <a:cs typeface="Arial" charset="0"/>
            </a:endParaRPr>
          </a:p>
        </p:txBody>
      </p:sp>
      <p:sp>
        <p:nvSpPr>
          <p:cNvPr id="10" name="AutoShape 6"/>
          <p:cNvSpPr>
            <a:spLocks noChangeArrowheads="1"/>
          </p:cNvSpPr>
          <p:nvPr/>
        </p:nvSpPr>
        <p:spPr bwMode="gray">
          <a:xfrm>
            <a:off x="3018418" y="2807546"/>
            <a:ext cx="1962151" cy="892196"/>
          </a:xfrm>
          <a:prstGeom prst="upArrow">
            <a:avLst>
              <a:gd name="adj1" fmla="val 50000"/>
              <a:gd name="adj2" fmla="val 18667"/>
            </a:avLst>
          </a:prstGeom>
          <a:solidFill>
            <a:schemeClr val="bg2">
              <a:lumMod val="25000"/>
            </a:schemeClr>
          </a:solidFill>
          <a:ln w="19050">
            <a:solidFill>
              <a:srgbClr val="FF6600"/>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hlink"/>
            </a:extrusionClr>
          </a:sp3d>
        </p:spPr>
        <p:txBody>
          <a:bodyPr wrap="none" anchor="ctr">
            <a:flatTx/>
          </a:bodyPr>
          <a:lstStyle/>
          <a:p>
            <a:pPr>
              <a:defRPr/>
            </a:pPr>
            <a:endParaRPr lang="en-US" dirty="0">
              <a:latin typeface="Arial" charset="0"/>
              <a:cs typeface="Arial" charset="0"/>
            </a:endParaRPr>
          </a:p>
        </p:txBody>
      </p:sp>
      <p:sp>
        <p:nvSpPr>
          <p:cNvPr id="11" name="AutoShape 7"/>
          <p:cNvSpPr>
            <a:spLocks noChangeArrowheads="1"/>
          </p:cNvSpPr>
          <p:nvPr/>
        </p:nvSpPr>
        <p:spPr bwMode="gray">
          <a:xfrm>
            <a:off x="3999493" y="3912488"/>
            <a:ext cx="6211308" cy="768914"/>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dirty="0"/>
          </a:p>
        </p:txBody>
      </p:sp>
      <p:sp>
        <p:nvSpPr>
          <p:cNvPr id="12" name="AutoShape 8"/>
          <p:cNvSpPr>
            <a:spLocks noChangeArrowheads="1"/>
          </p:cNvSpPr>
          <p:nvPr/>
        </p:nvSpPr>
        <p:spPr bwMode="gray">
          <a:xfrm>
            <a:off x="2543417" y="3727544"/>
            <a:ext cx="1837076" cy="846137"/>
          </a:xfrm>
          <a:prstGeom prst="upArrow">
            <a:avLst>
              <a:gd name="adj1" fmla="val 50000"/>
              <a:gd name="adj2" fmla="val 18667"/>
            </a:avLst>
          </a:prstGeom>
          <a:solidFill>
            <a:schemeClr val="accent4"/>
          </a:solidFill>
          <a:ln>
            <a:solidFill>
              <a:schemeClr val="accent6">
                <a:lumMod val="75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dirty="0">
              <a:latin typeface="Arial" charset="0"/>
              <a:cs typeface="Arial" charset="0"/>
            </a:endParaRPr>
          </a:p>
        </p:txBody>
      </p:sp>
      <p:sp>
        <p:nvSpPr>
          <p:cNvPr id="13" name="Text Box 12"/>
          <p:cNvSpPr txBox="1">
            <a:spLocks noChangeArrowheads="1"/>
          </p:cNvSpPr>
          <p:nvPr/>
        </p:nvSpPr>
        <p:spPr bwMode="gray">
          <a:xfrm>
            <a:off x="4380493" y="1936515"/>
            <a:ext cx="6000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endParaRPr lang="en-US" altLang="en-US" sz="3200" b="1" dirty="0">
              <a:solidFill>
                <a:srgbClr val="FFFFFF"/>
              </a:solidFill>
              <a:latin typeface="Arial" pitchFamily="34" charset="0"/>
            </a:endParaRPr>
          </a:p>
        </p:txBody>
      </p:sp>
      <p:sp>
        <p:nvSpPr>
          <p:cNvPr id="14" name="Text Box 13"/>
          <p:cNvSpPr txBox="1">
            <a:spLocks noChangeArrowheads="1"/>
          </p:cNvSpPr>
          <p:nvPr/>
        </p:nvSpPr>
        <p:spPr bwMode="gray">
          <a:xfrm>
            <a:off x="3852657" y="2917211"/>
            <a:ext cx="527836"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2</a:t>
            </a:r>
          </a:p>
        </p:txBody>
      </p:sp>
      <p:sp>
        <p:nvSpPr>
          <p:cNvPr id="15" name="Text Box 14"/>
          <p:cNvSpPr txBox="1">
            <a:spLocks noChangeArrowheads="1"/>
          </p:cNvSpPr>
          <p:nvPr/>
        </p:nvSpPr>
        <p:spPr bwMode="gray">
          <a:xfrm>
            <a:off x="3310747" y="3718614"/>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3</a:t>
            </a:r>
          </a:p>
        </p:txBody>
      </p:sp>
      <p:sp>
        <p:nvSpPr>
          <p:cNvPr id="16" name="Text Box 15"/>
          <p:cNvSpPr txBox="1">
            <a:spLocks noChangeArrowheads="1"/>
          </p:cNvSpPr>
          <p:nvPr/>
        </p:nvSpPr>
        <p:spPr bwMode="gray">
          <a:xfrm>
            <a:off x="4536296" y="3992412"/>
            <a:ext cx="3763963" cy="60016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sz="3000" b="1" dirty="0" err="1">
                <a:latin typeface="Times New Roman" panose="02020603050405020304" pitchFamily="18" charset="0"/>
                <a:cs typeface="Times New Roman" panose="02020603050405020304" pitchFamily="18" charset="0"/>
              </a:rPr>
              <a:t>Trò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vận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động</a:t>
            </a:r>
            <a:endParaRPr lang="en-US" altLang="en-US" sz="3000" b="1" dirty="0">
              <a:solidFill>
                <a:schemeClr val="accent1"/>
              </a:solidFill>
              <a:latin typeface="Times New Roman" pitchFamily="18" charset="0"/>
              <a:cs typeface="Times New Roman" pitchFamily="18" charset="0"/>
            </a:endParaRPr>
          </a:p>
        </p:txBody>
      </p:sp>
      <p:sp>
        <p:nvSpPr>
          <p:cNvPr id="17" name="Text Box 16"/>
          <p:cNvSpPr txBox="1">
            <a:spLocks noChangeArrowheads="1"/>
          </p:cNvSpPr>
          <p:nvPr/>
        </p:nvSpPr>
        <p:spPr bwMode="gray">
          <a:xfrm>
            <a:off x="5255289" y="2157913"/>
            <a:ext cx="6340967"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sz="2800" b="1" dirty="0" err="1">
                <a:solidFill>
                  <a:srgbClr val="002060"/>
                </a:solidFill>
                <a:latin typeface="Times New Roman" panose="02020603050405020304" pitchFamily="18" charset="0"/>
                <a:cs typeface="Times New Roman" panose="02020603050405020304" pitchFamily="18" charset="0"/>
              </a:rPr>
              <a:t>Trò</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nhận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biết</a:t>
            </a:r>
            <a:r>
              <a:rPr lang="en-US" sz="2800" b="1" dirty="0">
                <a:solidFill>
                  <a:srgbClr val="002060"/>
                </a:solidFill>
                <a:latin typeface="Times New Roman" panose="02020603050405020304" pitchFamily="18" charset="0"/>
                <a:cs typeface="Times New Roman" panose="02020603050405020304" pitchFamily="18" charset="0"/>
              </a:rPr>
              <a:t> – </a:t>
            </a:r>
            <a:r>
              <a:rPr lang="en-US" sz="2800" b="1" dirty="0" err="1">
                <a:solidFill>
                  <a:srgbClr val="002060"/>
                </a:solidFill>
                <a:latin typeface="Times New Roman" panose="02020603050405020304" pitchFamily="18" charset="0"/>
                <a:cs typeface="Times New Roman" panose="02020603050405020304" pitchFamily="18" charset="0"/>
              </a:rPr>
              <a:t>thao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vật</a:t>
            </a:r>
            <a:endParaRPr lang="en-US" altLang="en-US" sz="2800" b="1" dirty="0">
              <a:solidFill>
                <a:srgbClr val="002060"/>
              </a:solidFill>
              <a:latin typeface="Times New Roman" pitchFamily="18" charset="0"/>
              <a:cs typeface="Times New Roman" pitchFamily="18" charset="0"/>
            </a:endParaRPr>
          </a:p>
        </p:txBody>
      </p:sp>
      <p:sp>
        <p:nvSpPr>
          <p:cNvPr id="18" name="Text Box 17"/>
          <p:cNvSpPr txBox="1">
            <a:spLocks noChangeArrowheads="1"/>
          </p:cNvSpPr>
          <p:nvPr/>
        </p:nvSpPr>
        <p:spPr bwMode="gray">
          <a:xfrm>
            <a:off x="4894925" y="3009993"/>
            <a:ext cx="4932505"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altLang="en-US" sz="2800" b="1" dirty="0" err="1">
                <a:solidFill>
                  <a:srgbClr val="FF6600"/>
                </a:solidFill>
                <a:latin typeface="Times New Roman" pitchFamily="18" charset="0"/>
                <a:cs typeface="Times New Roman" pitchFamily="18" charset="0"/>
              </a:rPr>
              <a:t>Trò</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chơi</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xếp</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hình</a:t>
            </a:r>
            <a:endParaRPr lang="en-US" altLang="en-US" sz="2800" b="1" dirty="0">
              <a:solidFill>
                <a:srgbClr val="FF6600"/>
              </a:solidFill>
              <a:latin typeface="Times New Roman" pitchFamily="18" charset="0"/>
              <a:cs typeface="Times New Roman" pitchFamily="18" charset="0"/>
            </a:endParaRPr>
          </a:p>
        </p:txBody>
      </p:sp>
      <p:sp>
        <p:nvSpPr>
          <p:cNvPr id="19" name="AutoShape 8"/>
          <p:cNvSpPr>
            <a:spLocks noChangeArrowheads="1"/>
          </p:cNvSpPr>
          <p:nvPr/>
        </p:nvSpPr>
        <p:spPr bwMode="gray">
          <a:xfrm>
            <a:off x="2012191" y="4716136"/>
            <a:ext cx="1840463" cy="987950"/>
          </a:xfrm>
          <a:prstGeom prst="upArrow">
            <a:avLst>
              <a:gd name="adj1" fmla="val 50000"/>
              <a:gd name="adj2" fmla="val 18667"/>
            </a:avLst>
          </a:prstGeom>
          <a:solidFill>
            <a:srgbClr val="FF0000"/>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20" name="Text Box 14"/>
          <p:cNvSpPr txBox="1">
            <a:spLocks noChangeArrowheads="1"/>
          </p:cNvSpPr>
          <p:nvPr/>
        </p:nvSpPr>
        <p:spPr bwMode="gray">
          <a:xfrm>
            <a:off x="2699955" y="4806230"/>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sp>
        <p:nvSpPr>
          <p:cNvPr id="21" name="AutoShape 7"/>
          <p:cNvSpPr>
            <a:spLocks noChangeArrowheads="1"/>
          </p:cNvSpPr>
          <p:nvPr/>
        </p:nvSpPr>
        <p:spPr bwMode="gray">
          <a:xfrm>
            <a:off x="3461953" y="4866348"/>
            <a:ext cx="6365475" cy="837738"/>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22" name="Text Box 15"/>
          <p:cNvSpPr txBox="1">
            <a:spLocks noChangeArrowheads="1"/>
          </p:cNvSpPr>
          <p:nvPr/>
        </p:nvSpPr>
        <p:spPr bwMode="gray">
          <a:xfrm>
            <a:off x="3646567" y="4882605"/>
            <a:ext cx="6328707"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phỏng</a:t>
            </a:r>
            <a:r>
              <a:rPr lang="en-US" b="1" dirty="0">
                <a:latin typeface="Times New Roman" panose="02020603050405020304" pitchFamily="18" charset="0"/>
                <a:cs typeface="Times New Roman" panose="02020603050405020304" pitchFamily="18" charset="0"/>
              </a:rPr>
              <a:t>)</a:t>
            </a:r>
            <a:endParaRPr lang="en-US" altLang="en-US" sz="4400" b="1" dirty="0">
              <a:solidFill>
                <a:schemeClr val="accent1"/>
              </a:solidFill>
              <a:latin typeface="Times New Roman" pitchFamily="18" charset="0"/>
              <a:cs typeface="Times New Roman" pitchFamily="18" charset="0"/>
            </a:endParaRPr>
          </a:p>
        </p:txBody>
      </p:sp>
      <p:sp>
        <p:nvSpPr>
          <p:cNvPr id="23" name="Text Box 14"/>
          <p:cNvSpPr txBox="1">
            <a:spLocks noChangeArrowheads="1"/>
          </p:cNvSpPr>
          <p:nvPr/>
        </p:nvSpPr>
        <p:spPr bwMode="gray">
          <a:xfrm>
            <a:off x="2429347" y="5837649"/>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5</a:t>
            </a:r>
          </a:p>
        </p:txBody>
      </p:sp>
    </p:spTree>
    <p:extLst>
      <p:ext uri="{BB962C8B-B14F-4D97-AF65-F5344CB8AC3E}">
        <p14:creationId xmlns:p14="http://schemas.microsoft.com/office/powerpoint/2010/main" val="354924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animBg="1"/>
      <p:bldP spid="20" grpId="0"/>
      <p:bldP spid="21" grpId="0" animBg="1"/>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a:off x="2610854" y="421140"/>
            <a:ext cx="7769517" cy="709198"/>
          </a:xfrm>
          <a:prstGeom prst="roundRect">
            <a:avLst>
              <a:gd name="adj" fmla="val 9144"/>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r>
              <a:rPr lang="en-GB" dirty="0"/>
              <a:t>PHƯƠNG PHÁP HƯỚNG DẪN TRÒ CHƠI CHO TRẺ  LỨA TUỔI NHÀ TRẺ</a:t>
            </a:r>
            <a:endParaRPr lang="en-US" altLang="en-US" dirty="0"/>
          </a:p>
        </p:txBody>
      </p:sp>
      <p:sp>
        <p:nvSpPr>
          <p:cNvPr id="3" name="Rectangle 2"/>
          <p:cNvSpPr/>
          <p:nvPr/>
        </p:nvSpPr>
        <p:spPr>
          <a:xfrm>
            <a:off x="1053789" y="1505686"/>
            <a:ext cx="5003293" cy="461665"/>
          </a:xfrm>
          <a:prstGeom prst="rect">
            <a:avLst/>
          </a:prstGeom>
        </p:spPr>
        <p:txBody>
          <a:bodyPr wrap="none">
            <a:spAutoFit/>
          </a:bodyPr>
          <a:lstStyle/>
          <a:p>
            <a:r>
              <a:rPr lang="en-GB" sz="2400" b="1" i="1" dirty="0">
                <a:solidFill>
                  <a:srgbClr val="FF0000"/>
                </a:solidFill>
                <a:latin typeface="Times New Roman" pitchFamily="18" charset="0"/>
                <a:cs typeface="Times New Roman" pitchFamily="18" charset="0"/>
              </a:rPr>
              <a:t>1. </a:t>
            </a:r>
            <a:r>
              <a:rPr lang="en-GB" sz="2400" b="1" i="1" dirty="0" err="1">
                <a:solidFill>
                  <a:srgbClr val="FF0000"/>
                </a:solidFill>
                <a:latin typeface="Times New Roman" pitchFamily="18" charset="0"/>
                <a:cs typeface="Times New Roman" pitchFamily="18" charset="0"/>
              </a:rPr>
              <a:t>Tổ</a:t>
            </a:r>
            <a:r>
              <a:rPr lang="en-GB" sz="2400" b="1" i="1" dirty="0">
                <a:solidFill>
                  <a:srgbClr val="FF0000"/>
                </a:solidFill>
                <a:latin typeface="Times New Roman" pitchFamily="18" charset="0"/>
                <a:cs typeface="Times New Roman" pitchFamily="18" charset="0"/>
              </a:rPr>
              <a:t> </a:t>
            </a:r>
            <a:r>
              <a:rPr lang="en-GB" sz="2400" b="1" i="1" dirty="0" err="1">
                <a:solidFill>
                  <a:srgbClr val="FF0000"/>
                </a:solidFill>
                <a:latin typeface="Times New Roman" pitchFamily="18" charset="0"/>
                <a:cs typeface="Times New Roman" pitchFamily="18" charset="0"/>
              </a:rPr>
              <a:t>chức</a:t>
            </a:r>
            <a:r>
              <a:rPr lang="en-GB" sz="2400" b="1" i="1" dirty="0">
                <a:solidFill>
                  <a:srgbClr val="FF0000"/>
                </a:solidFill>
                <a:latin typeface="Times New Roman" pitchFamily="18" charset="0"/>
                <a:cs typeface="Times New Roman" pitchFamily="18" charset="0"/>
              </a:rPr>
              <a:t> </a:t>
            </a:r>
            <a:r>
              <a:rPr lang="en-GB" sz="2400" b="1" i="1" dirty="0" err="1">
                <a:solidFill>
                  <a:srgbClr val="FF0000"/>
                </a:solidFill>
                <a:latin typeface="Times New Roman" pitchFamily="18" charset="0"/>
                <a:cs typeface="Times New Roman" pitchFamily="18" charset="0"/>
              </a:rPr>
              <a:t>cho</a:t>
            </a:r>
            <a:r>
              <a:rPr lang="en-GB" sz="2400" b="1" i="1" dirty="0">
                <a:solidFill>
                  <a:srgbClr val="FF0000"/>
                </a:solidFill>
                <a:latin typeface="Times New Roman" pitchFamily="18" charset="0"/>
                <a:cs typeface="Times New Roman" pitchFamily="18" charset="0"/>
              </a:rPr>
              <a:t> </a:t>
            </a:r>
            <a:r>
              <a:rPr lang="en-GB" sz="2400" b="1" i="1" dirty="0" err="1">
                <a:solidFill>
                  <a:srgbClr val="FF0000"/>
                </a:solidFill>
                <a:latin typeface="Times New Roman" pitchFamily="18" charset="0"/>
                <a:cs typeface="Times New Roman" pitchFamily="18" charset="0"/>
              </a:rPr>
              <a:t>trẻ</a:t>
            </a:r>
            <a:r>
              <a:rPr lang="en-GB" sz="2400" b="1" i="1" dirty="0">
                <a:solidFill>
                  <a:srgbClr val="FF0000"/>
                </a:solidFill>
                <a:latin typeface="Times New Roman" pitchFamily="18" charset="0"/>
                <a:cs typeface="Times New Roman" pitchFamily="18" charset="0"/>
              </a:rPr>
              <a:t> </a:t>
            </a:r>
            <a:r>
              <a:rPr lang="en-GB" sz="2400" b="1" i="1" dirty="0" err="1">
                <a:solidFill>
                  <a:srgbClr val="FF0000"/>
                </a:solidFill>
                <a:latin typeface="Times New Roman" pitchFamily="18" charset="0"/>
                <a:cs typeface="Times New Roman" pitchFamily="18" charset="0"/>
              </a:rPr>
              <a:t>tuổi</a:t>
            </a:r>
            <a:r>
              <a:rPr lang="en-GB" sz="2400" b="1" i="1" dirty="0">
                <a:solidFill>
                  <a:srgbClr val="FF0000"/>
                </a:solidFill>
                <a:latin typeface="Times New Roman" pitchFamily="18" charset="0"/>
                <a:cs typeface="Times New Roman" pitchFamily="18" charset="0"/>
              </a:rPr>
              <a:t> </a:t>
            </a:r>
            <a:r>
              <a:rPr lang="en-GB" sz="2400" b="1" i="1" dirty="0" err="1">
                <a:solidFill>
                  <a:srgbClr val="FF0000"/>
                </a:solidFill>
                <a:latin typeface="Times New Roman" pitchFamily="18" charset="0"/>
                <a:cs typeface="Times New Roman" pitchFamily="18" charset="0"/>
              </a:rPr>
              <a:t>chơi</a:t>
            </a:r>
            <a:r>
              <a:rPr lang="en-GB" sz="2400" b="1" i="1" dirty="0">
                <a:solidFill>
                  <a:srgbClr val="FF0000"/>
                </a:solidFill>
                <a:latin typeface="Times New Roman" pitchFamily="18" charset="0"/>
                <a:cs typeface="Times New Roman" pitchFamily="18" charset="0"/>
              </a:rPr>
              <a:t> </a:t>
            </a:r>
            <a:r>
              <a:rPr lang="en-GB" sz="2400" b="1" i="1" dirty="0" err="1">
                <a:solidFill>
                  <a:srgbClr val="FF0000"/>
                </a:solidFill>
                <a:latin typeface="Times New Roman" pitchFamily="18" charset="0"/>
                <a:cs typeface="Times New Roman" pitchFamily="18" charset="0"/>
              </a:rPr>
              <a:t>với</a:t>
            </a:r>
            <a:r>
              <a:rPr lang="en-GB" sz="2400" b="1" i="1" dirty="0">
                <a:solidFill>
                  <a:srgbClr val="FF0000"/>
                </a:solidFill>
                <a:latin typeface="Times New Roman" pitchFamily="18" charset="0"/>
                <a:cs typeface="Times New Roman" pitchFamily="18" charset="0"/>
              </a:rPr>
              <a:t> </a:t>
            </a:r>
            <a:r>
              <a:rPr lang="en-GB" sz="2400" b="1" i="1" dirty="0" err="1">
                <a:solidFill>
                  <a:srgbClr val="FF0000"/>
                </a:solidFill>
                <a:latin typeface="Times New Roman" pitchFamily="18" charset="0"/>
                <a:cs typeface="Times New Roman" pitchFamily="18" charset="0"/>
              </a:rPr>
              <a:t>đồ</a:t>
            </a:r>
            <a:r>
              <a:rPr lang="en-GB" sz="2400" b="1" i="1" dirty="0">
                <a:solidFill>
                  <a:srgbClr val="FF0000"/>
                </a:solidFill>
                <a:latin typeface="Times New Roman" pitchFamily="18" charset="0"/>
                <a:cs typeface="Times New Roman" pitchFamily="18" charset="0"/>
              </a:rPr>
              <a:t> </a:t>
            </a:r>
            <a:r>
              <a:rPr lang="en-GB" sz="2400" b="1" i="1" dirty="0" err="1">
                <a:solidFill>
                  <a:srgbClr val="FF0000"/>
                </a:solidFill>
                <a:latin typeface="Times New Roman" pitchFamily="18" charset="0"/>
                <a:cs typeface="Times New Roman" pitchFamily="18" charset="0"/>
              </a:rPr>
              <a:t>vật</a:t>
            </a:r>
            <a:endParaRPr lang="en-US" sz="2400" b="1" dirty="0">
              <a:solidFill>
                <a:srgbClr val="FF0000"/>
              </a:solidFill>
              <a:latin typeface="Times New Roman" pitchFamily="18" charset="0"/>
              <a:cs typeface="Times New Roman" pitchFamily="18" charset="0"/>
            </a:endParaRPr>
          </a:p>
        </p:txBody>
      </p:sp>
      <p:sp>
        <p:nvSpPr>
          <p:cNvPr id="4" name="AutoShape 4"/>
          <p:cNvSpPr>
            <a:spLocks noChangeArrowheads="1"/>
          </p:cNvSpPr>
          <p:nvPr/>
        </p:nvSpPr>
        <p:spPr bwMode="gray">
          <a:xfrm>
            <a:off x="553792" y="2224634"/>
            <a:ext cx="7199290" cy="758118"/>
          </a:xfrm>
          <a:prstGeom prst="roundRect">
            <a:avLst>
              <a:gd name="adj" fmla="val 9144"/>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r>
              <a:rPr lang="en-GB" sz="2400" b="1" i="1" dirty="0">
                <a:latin typeface="Times New Roman" pitchFamily="18" charset="0"/>
                <a:cs typeface="Times New Roman" pitchFamily="18" charset="0"/>
              </a:rPr>
              <a:t>1.1. </a:t>
            </a:r>
            <a:r>
              <a:rPr lang="en-GB" sz="2400" b="1" i="1" dirty="0" err="1">
                <a:latin typeface="Times New Roman" pitchFamily="18" charset="0"/>
                <a:cs typeface="Times New Roman" pitchFamily="18" charset="0"/>
              </a:rPr>
              <a:t>Vai</a:t>
            </a:r>
            <a:r>
              <a:rPr lang="en-GB" sz="2400" b="1" i="1" dirty="0">
                <a:latin typeface="Times New Roman" pitchFamily="18" charset="0"/>
                <a:cs typeface="Times New Roman" pitchFamily="18" charset="0"/>
              </a:rPr>
              <a:t> </a:t>
            </a:r>
            <a:r>
              <a:rPr lang="en-GB" sz="2400" b="1" i="1" dirty="0" err="1">
                <a:latin typeface="Times New Roman" pitchFamily="18" charset="0"/>
                <a:cs typeface="Times New Roman" pitchFamily="18" charset="0"/>
              </a:rPr>
              <a:t>trò</a:t>
            </a:r>
            <a:r>
              <a:rPr lang="en-GB" sz="2400" b="1" i="1" dirty="0">
                <a:latin typeface="Times New Roman" pitchFamily="18" charset="0"/>
                <a:cs typeface="Times New Roman" pitchFamily="18" charset="0"/>
              </a:rPr>
              <a:t> </a:t>
            </a:r>
            <a:r>
              <a:rPr lang="en-GB" sz="2400" b="1" i="1" dirty="0" err="1">
                <a:latin typeface="Times New Roman" pitchFamily="18" charset="0"/>
                <a:cs typeface="Times New Roman" pitchFamily="18" charset="0"/>
              </a:rPr>
              <a:t>hoạt</a:t>
            </a:r>
            <a:r>
              <a:rPr lang="en-GB" sz="2400" b="1" i="1" dirty="0">
                <a:latin typeface="Times New Roman" pitchFamily="18" charset="0"/>
                <a:cs typeface="Times New Roman" pitchFamily="18" charset="0"/>
              </a:rPr>
              <a:t> </a:t>
            </a:r>
            <a:r>
              <a:rPr lang="en-GB" sz="2400" b="1" i="1" dirty="0" err="1">
                <a:latin typeface="Times New Roman" pitchFamily="18" charset="0"/>
                <a:cs typeface="Times New Roman" pitchFamily="18" charset="0"/>
              </a:rPr>
              <a:t>động</a:t>
            </a:r>
            <a:r>
              <a:rPr lang="en-GB" sz="2400" b="1" i="1" dirty="0">
                <a:latin typeface="Times New Roman" pitchFamily="18" charset="0"/>
                <a:cs typeface="Times New Roman" pitchFamily="18" charset="0"/>
              </a:rPr>
              <a:t> </a:t>
            </a:r>
            <a:r>
              <a:rPr lang="en-GB" sz="2400" b="1" i="1" dirty="0" err="1">
                <a:latin typeface="Times New Roman" pitchFamily="18" charset="0"/>
                <a:cs typeface="Times New Roman" pitchFamily="18" charset="0"/>
              </a:rPr>
              <a:t>với</a:t>
            </a:r>
            <a:r>
              <a:rPr lang="en-GB" sz="2400" b="1" i="1" dirty="0">
                <a:latin typeface="Times New Roman" pitchFamily="18" charset="0"/>
                <a:cs typeface="Times New Roman" pitchFamily="18" charset="0"/>
              </a:rPr>
              <a:t> </a:t>
            </a:r>
            <a:r>
              <a:rPr lang="en-GB" sz="2400" b="1" i="1" dirty="0" err="1">
                <a:latin typeface="Times New Roman" pitchFamily="18" charset="0"/>
                <a:cs typeface="Times New Roman" pitchFamily="18" charset="0"/>
              </a:rPr>
              <a:t>đồ</a:t>
            </a:r>
            <a:r>
              <a:rPr lang="en-GB" sz="2400" b="1" i="1" dirty="0">
                <a:latin typeface="Times New Roman" pitchFamily="18" charset="0"/>
                <a:cs typeface="Times New Roman" pitchFamily="18" charset="0"/>
              </a:rPr>
              <a:t> </a:t>
            </a:r>
            <a:r>
              <a:rPr lang="en-GB" sz="2400" b="1" i="1" dirty="0" err="1">
                <a:latin typeface="Times New Roman" pitchFamily="18" charset="0"/>
                <a:cs typeface="Times New Roman" pitchFamily="18" charset="0"/>
              </a:rPr>
              <a:t>vật</a:t>
            </a:r>
            <a:r>
              <a:rPr lang="en-GB" sz="2400" b="1" i="1" dirty="0">
                <a:latin typeface="Times New Roman" pitchFamily="18" charset="0"/>
                <a:cs typeface="Times New Roman" pitchFamily="18" charset="0"/>
              </a:rPr>
              <a:t> </a:t>
            </a:r>
            <a:r>
              <a:rPr lang="en-GB" sz="2400" b="1" i="1" dirty="0" err="1">
                <a:latin typeface="Times New Roman" pitchFamily="18" charset="0"/>
                <a:cs typeface="Times New Roman" pitchFamily="18" charset="0"/>
              </a:rPr>
              <a:t>cho</a:t>
            </a:r>
            <a:r>
              <a:rPr lang="en-GB" sz="2400" b="1" i="1" dirty="0">
                <a:latin typeface="Times New Roman" pitchFamily="18" charset="0"/>
                <a:cs typeface="Times New Roman" pitchFamily="18" charset="0"/>
              </a:rPr>
              <a:t> </a:t>
            </a:r>
            <a:r>
              <a:rPr lang="en-GB" sz="2400" b="1" i="1" dirty="0" err="1">
                <a:latin typeface="Times New Roman" pitchFamily="18" charset="0"/>
                <a:cs typeface="Times New Roman" pitchFamily="18" charset="0"/>
              </a:rPr>
              <a:t>trẻ</a:t>
            </a:r>
            <a:r>
              <a:rPr lang="en-GB" sz="2400" b="1" i="1" dirty="0">
                <a:latin typeface="Times New Roman" pitchFamily="18" charset="0"/>
                <a:cs typeface="Times New Roman" pitchFamily="18" charset="0"/>
              </a:rPr>
              <a:t> </a:t>
            </a:r>
            <a:r>
              <a:rPr lang="en-GB" sz="2400" b="1" i="1" dirty="0" err="1">
                <a:latin typeface="Times New Roman" pitchFamily="18" charset="0"/>
                <a:cs typeface="Times New Roman" pitchFamily="18" charset="0"/>
              </a:rPr>
              <a:t>từ</a:t>
            </a:r>
            <a:r>
              <a:rPr lang="en-GB" sz="2400" b="1" i="1" dirty="0">
                <a:latin typeface="Times New Roman" pitchFamily="18" charset="0"/>
                <a:cs typeface="Times New Roman" pitchFamily="18" charset="0"/>
              </a:rPr>
              <a:t> 0 </a:t>
            </a:r>
            <a:r>
              <a:rPr lang="en-GB" sz="2400" b="1" i="1" dirty="0" err="1">
                <a:latin typeface="Times New Roman" pitchFamily="18" charset="0"/>
                <a:cs typeface="Times New Roman" pitchFamily="18" charset="0"/>
              </a:rPr>
              <a:t>đến</a:t>
            </a:r>
            <a:r>
              <a:rPr lang="en-GB" sz="2400" b="1" i="1" dirty="0">
                <a:latin typeface="Times New Roman" pitchFamily="18" charset="0"/>
                <a:cs typeface="Times New Roman" pitchFamily="18" charset="0"/>
              </a:rPr>
              <a:t> 3 </a:t>
            </a:r>
            <a:r>
              <a:rPr lang="en-GB" sz="2400" b="1" i="1" dirty="0" err="1">
                <a:latin typeface="Times New Roman" pitchFamily="18" charset="0"/>
                <a:cs typeface="Times New Roman" pitchFamily="18" charset="0"/>
              </a:rPr>
              <a:t>tuổi</a:t>
            </a:r>
            <a:endParaRPr lang="en-US" sz="2400" b="1" dirty="0">
              <a:latin typeface="Times New Roman" pitchFamily="18" charset="0"/>
              <a:cs typeface="Times New Roman" pitchFamily="18" charset="0"/>
            </a:endParaRPr>
          </a:p>
        </p:txBody>
      </p:sp>
      <p:sp>
        <p:nvSpPr>
          <p:cNvPr id="5" name="AutoShape 4"/>
          <p:cNvSpPr>
            <a:spLocks noChangeArrowheads="1"/>
          </p:cNvSpPr>
          <p:nvPr/>
        </p:nvSpPr>
        <p:spPr bwMode="gray">
          <a:xfrm>
            <a:off x="1094699" y="3320177"/>
            <a:ext cx="9736429" cy="758118"/>
          </a:xfrm>
          <a:prstGeom prst="roundRect">
            <a:avLst>
              <a:gd name="adj" fmla="val 914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r>
              <a:rPr lang="en-GB" sz="2000" i="1" dirty="0"/>
              <a:t>1.2. </a:t>
            </a:r>
            <a:r>
              <a:rPr lang="en-GB" sz="2000" i="1" dirty="0" err="1"/>
              <a:t>Nội</a:t>
            </a:r>
            <a:r>
              <a:rPr lang="en-GB" sz="2000" i="1" dirty="0"/>
              <a:t> dung </a:t>
            </a:r>
            <a:r>
              <a:rPr lang="en-GB" sz="2000" i="1" dirty="0" err="1"/>
              <a:t>và</a:t>
            </a:r>
            <a:r>
              <a:rPr lang="en-GB" sz="2000" i="1" dirty="0"/>
              <a:t> </a:t>
            </a:r>
            <a:r>
              <a:rPr lang="en-GB" sz="2000" i="1" dirty="0" err="1"/>
              <a:t>ph­ương</a:t>
            </a:r>
            <a:r>
              <a:rPr lang="en-GB" sz="2000" i="1" dirty="0"/>
              <a:t> </a:t>
            </a:r>
            <a:r>
              <a:rPr lang="en-GB" sz="2000" i="1" dirty="0" err="1"/>
              <a:t>pháp</a:t>
            </a:r>
            <a:r>
              <a:rPr lang="en-GB" sz="2000" i="1" dirty="0"/>
              <a:t> </a:t>
            </a:r>
            <a:r>
              <a:rPr lang="en-GB" sz="2000" i="1" dirty="0" err="1"/>
              <a:t>tổ</a:t>
            </a:r>
            <a:r>
              <a:rPr lang="en-GB" sz="2000" i="1" dirty="0"/>
              <a:t> </a:t>
            </a:r>
            <a:r>
              <a:rPr lang="en-GB" sz="2000" i="1" dirty="0" err="1"/>
              <a:t>chức</a:t>
            </a:r>
            <a:r>
              <a:rPr lang="en-GB" sz="2000" i="1" dirty="0"/>
              <a:t>  </a:t>
            </a:r>
            <a:r>
              <a:rPr lang="en-GB" sz="2000" i="1" dirty="0" err="1"/>
              <a:t>hoạt</a:t>
            </a:r>
            <a:r>
              <a:rPr lang="en-GB" sz="2000" i="1" dirty="0"/>
              <a:t> </a:t>
            </a:r>
            <a:r>
              <a:rPr lang="en-GB" sz="2000" i="1" dirty="0" err="1"/>
              <a:t>động</a:t>
            </a:r>
            <a:r>
              <a:rPr lang="en-GB" sz="2000" i="1" dirty="0"/>
              <a:t> </a:t>
            </a:r>
            <a:r>
              <a:rPr lang="en-GB" sz="2000" i="1" dirty="0" err="1"/>
              <a:t>với</a:t>
            </a:r>
            <a:r>
              <a:rPr lang="en-GB" sz="2000" i="1" dirty="0"/>
              <a:t> </a:t>
            </a:r>
            <a:r>
              <a:rPr lang="en-GB" sz="2000" i="1" dirty="0" err="1"/>
              <a:t>đồ</a:t>
            </a:r>
            <a:r>
              <a:rPr lang="en-GB" sz="2000" i="1" dirty="0"/>
              <a:t> </a:t>
            </a:r>
            <a:r>
              <a:rPr lang="en-GB" sz="2000" i="1" dirty="0" err="1"/>
              <a:t>vật</a:t>
            </a:r>
            <a:r>
              <a:rPr lang="en-GB" sz="2000" i="1" dirty="0"/>
              <a:t> </a:t>
            </a:r>
            <a:r>
              <a:rPr lang="en-GB" sz="2000" i="1" dirty="0" err="1"/>
              <a:t>cho</a:t>
            </a:r>
            <a:r>
              <a:rPr lang="en-GB" sz="2000" i="1" dirty="0"/>
              <a:t> </a:t>
            </a:r>
            <a:r>
              <a:rPr lang="en-GB" sz="2000" i="1" dirty="0" err="1"/>
              <a:t>trẻ</a:t>
            </a:r>
            <a:r>
              <a:rPr lang="en-GB" sz="2000" i="1" dirty="0"/>
              <a:t> </a:t>
            </a:r>
            <a:r>
              <a:rPr lang="en-GB" sz="2000" i="1" dirty="0" err="1"/>
              <a:t>trong</a:t>
            </a:r>
            <a:r>
              <a:rPr lang="en-GB" sz="2000" i="1" dirty="0"/>
              <a:t> </a:t>
            </a:r>
            <a:r>
              <a:rPr lang="en-GB" sz="2000" i="1" dirty="0" err="1"/>
              <a:t>năm</a:t>
            </a:r>
            <a:r>
              <a:rPr lang="en-GB" sz="2000" i="1" dirty="0"/>
              <a:t> </a:t>
            </a:r>
            <a:r>
              <a:rPr lang="en-GB" sz="2000" i="1" dirty="0" err="1"/>
              <a:t>đầu</a:t>
            </a:r>
            <a:r>
              <a:rPr lang="en-GB" sz="2000" i="1" dirty="0"/>
              <a:t> </a:t>
            </a:r>
            <a:endParaRPr lang="en-US" sz="2000" b="1" dirty="0">
              <a:solidFill>
                <a:schemeClr val="bg1"/>
              </a:solidFill>
              <a:latin typeface="Times New Roman" pitchFamily="18" charset="0"/>
              <a:cs typeface="Times New Roman" pitchFamily="18" charset="0"/>
            </a:endParaRPr>
          </a:p>
        </p:txBody>
      </p:sp>
      <p:sp>
        <p:nvSpPr>
          <p:cNvPr id="6" name="AutoShape 4"/>
          <p:cNvSpPr>
            <a:spLocks noChangeArrowheads="1"/>
          </p:cNvSpPr>
          <p:nvPr/>
        </p:nvSpPr>
        <p:spPr bwMode="gray">
          <a:xfrm>
            <a:off x="1569073" y="4412733"/>
            <a:ext cx="9880242" cy="758118"/>
          </a:xfrm>
          <a:prstGeom prst="roundRect">
            <a:avLst>
              <a:gd name="adj" fmla="val 9144"/>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r>
              <a:rPr lang="en-US" sz="1900" b="1" dirty="0">
                <a:solidFill>
                  <a:schemeClr val="bg1"/>
                </a:solidFill>
                <a:latin typeface="Times New Roman" pitchFamily="18" charset="0"/>
                <a:cs typeface="Times New Roman" pitchFamily="18" charset="0"/>
              </a:rPr>
              <a:t>1.3. </a:t>
            </a:r>
            <a:r>
              <a:rPr lang="en-GB" sz="2000" i="1" dirty="0" err="1"/>
              <a:t>Nội</a:t>
            </a:r>
            <a:r>
              <a:rPr lang="en-GB" sz="2000" i="1" dirty="0"/>
              <a:t> dung </a:t>
            </a:r>
            <a:r>
              <a:rPr lang="en-GB" sz="2000" i="1" dirty="0" err="1"/>
              <a:t>và</a:t>
            </a:r>
            <a:r>
              <a:rPr lang="en-GB" sz="2000" i="1" dirty="0"/>
              <a:t> </a:t>
            </a:r>
            <a:r>
              <a:rPr lang="en-GB" sz="2000" i="1" dirty="0" err="1"/>
              <a:t>ph­ương</a:t>
            </a:r>
            <a:r>
              <a:rPr lang="en-GB" sz="2000" i="1" dirty="0"/>
              <a:t> </a:t>
            </a:r>
            <a:r>
              <a:rPr lang="en-GB" sz="2000" i="1" dirty="0" err="1"/>
              <a:t>pháp</a:t>
            </a:r>
            <a:r>
              <a:rPr lang="en-GB" sz="2000" i="1" dirty="0"/>
              <a:t> </a:t>
            </a:r>
            <a:r>
              <a:rPr lang="en-GB" sz="2000" i="1" dirty="0" err="1"/>
              <a:t>tổ</a:t>
            </a:r>
            <a:r>
              <a:rPr lang="en-GB" sz="2000" i="1" dirty="0"/>
              <a:t> </a:t>
            </a:r>
            <a:r>
              <a:rPr lang="en-GB" sz="2000" i="1" dirty="0" err="1"/>
              <a:t>chức</a:t>
            </a:r>
            <a:r>
              <a:rPr lang="en-GB" sz="2000" i="1" dirty="0"/>
              <a:t> </a:t>
            </a:r>
            <a:r>
              <a:rPr lang="en-GB" sz="2000" i="1" dirty="0" err="1"/>
              <a:t>hoạt</a:t>
            </a:r>
            <a:r>
              <a:rPr lang="en-GB" sz="2000" i="1" dirty="0"/>
              <a:t> </a:t>
            </a:r>
            <a:r>
              <a:rPr lang="en-GB" sz="2000" i="1" dirty="0" err="1"/>
              <a:t>động</a:t>
            </a:r>
            <a:r>
              <a:rPr lang="en-GB" sz="2000" i="1" dirty="0"/>
              <a:t> </a:t>
            </a:r>
            <a:r>
              <a:rPr lang="en-GB" sz="2000" i="1" dirty="0" err="1"/>
              <a:t>với</a:t>
            </a:r>
            <a:r>
              <a:rPr lang="en-GB" sz="2000" i="1" dirty="0"/>
              <a:t> </a:t>
            </a:r>
            <a:r>
              <a:rPr lang="en-GB" sz="2000" i="1" dirty="0" err="1"/>
              <a:t>đồ</a:t>
            </a:r>
            <a:r>
              <a:rPr lang="en-GB" sz="2000" i="1" dirty="0"/>
              <a:t> </a:t>
            </a:r>
            <a:r>
              <a:rPr lang="en-GB" sz="2000" i="1" dirty="0" err="1"/>
              <a:t>vật</a:t>
            </a:r>
            <a:r>
              <a:rPr lang="en-GB" sz="2000" i="1" dirty="0"/>
              <a:t> </a:t>
            </a:r>
            <a:r>
              <a:rPr lang="en-GB" sz="2000" i="1" dirty="0" err="1"/>
              <a:t>cho</a:t>
            </a:r>
            <a:r>
              <a:rPr lang="en-GB" sz="2000" i="1" dirty="0"/>
              <a:t> </a:t>
            </a:r>
            <a:r>
              <a:rPr lang="en-GB" sz="2000" i="1" dirty="0" err="1"/>
              <a:t>trẻ</a:t>
            </a:r>
            <a:r>
              <a:rPr lang="en-GB" sz="2000" i="1" dirty="0"/>
              <a:t> </a:t>
            </a:r>
            <a:r>
              <a:rPr lang="en-GB" sz="2000" i="1" dirty="0" err="1"/>
              <a:t>trong</a:t>
            </a:r>
            <a:r>
              <a:rPr lang="en-GB" sz="2000" i="1" dirty="0"/>
              <a:t> </a:t>
            </a:r>
            <a:r>
              <a:rPr lang="en-GB" sz="2000" i="1" dirty="0" err="1"/>
              <a:t>năm</a:t>
            </a:r>
            <a:r>
              <a:rPr lang="en-GB" sz="2000" i="1" dirty="0"/>
              <a:t> </a:t>
            </a:r>
            <a:r>
              <a:rPr lang="en-GB" sz="2000" i="1" dirty="0" err="1"/>
              <a:t>thứ</a:t>
            </a:r>
            <a:r>
              <a:rPr lang="en-GB" sz="2000" i="1" dirty="0"/>
              <a:t> </a:t>
            </a:r>
            <a:r>
              <a:rPr lang="en-GB" sz="2000" i="1" dirty="0" err="1"/>
              <a:t>hai</a:t>
            </a:r>
            <a:r>
              <a:rPr lang="en-GB" sz="2000" i="1" dirty="0"/>
              <a:t> </a:t>
            </a:r>
            <a:endParaRPr lang="en-US" sz="2000" dirty="0"/>
          </a:p>
          <a:p>
            <a:endParaRPr lang="en-US" sz="1900" b="1" dirty="0">
              <a:solidFill>
                <a:schemeClr val="bg1"/>
              </a:solidFill>
              <a:latin typeface="Times New Roman" pitchFamily="18" charset="0"/>
              <a:cs typeface="Times New Roman" pitchFamily="18" charset="0"/>
            </a:endParaRPr>
          </a:p>
        </p:txBody>
      </p:sp>
      <p:sp>
        <p:nvSpPr>
          <p:cNvPr id="7" name="AutoShape 4"/>
          <p:cNvSpPr>
            <a:spLocks noChangeArrowheads="1"/>
          </p:cNvSpPr>
          <p:nvPr/>
        </p:nvSpPr>
        <p:spPr bwMode="gray">
          <a:xfrm>
            <a:off x="2172238" y="5698475"/>
            <a:ext cx="9880242" cy="758118"/>
          </a:xfrm>
          <a:prstGeom prst="roundRect">
            <a:avLst>
              <a:gd name="adj" fmla="val 9144"/>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en-US" sz="1900" b="1" dirty="0">
                <a:solidFill>
                  <a:schemeClr val="bg1"/>
                </a:solidFill>
                <a:latin typeface="Times New Roman" pitchFamily="18" charset="0"/>
                <a:cs typeface="Times New Roman" pitchFamily="18" charset="0"/>
              </a:rPr>
              <a:t>1.4. </a:t>
            </a:r>
            <a:r>
              <a:rPr lang="en-GB" sz="2000" i="1" dirty="0" err="1"/>
              <a:t>Nội</a:t>
            </a:r>
            <a:r>
              <a:rPr lang="en-GB" sz="2000" i="1" dirty="0"/>
              <a:t> dung </a:t>
            </a:r>
            <a:r>
              <a:rPr lang="en-GB" sz="2000" i="1" dirty="0" err="1"/>
              <a:t>và</a:t>
            </a:r>
            <a:r>
              <a:rPr lang="en-GB" sz="2000" i="1" dirty="0"/>
              <a:t> </a:t>
            </a:r>
            <a:r>
              <a:rPr lang="en-GB" sz="2000" i="1" dirty="0" err="1"/>
              <a:t>ph­ương</a:t>
            </a:r>
            <a:r>
              <a:rPr lang="en-GB" sz="2000" i="1" dirty="0"/>
              <a:t> </a:t>
            </a:r>
            <a:r>
              <a:rPr lang="en-GB" sz="2000" i="1" dirty="0" err="1"/>
              <a:t>pháp</a:t>
            </a:r>
            <a:r>
              <a:rPr lang="en-GB" sz="2000" i="1" dirty="0"/>
              <a:t> </a:t>
            </a:r>
            <a:r>
              <a:rPr lang="en-GB" sz="2000" i="1" dirty="0" err="1"/>
              <a:t>tổ</a:t>
            </a:r>
            <a:r>
              <a:rPr lang="en-GB" sz="2000" i="1" dirty="0"/>
              <a:t> </a:t>
            </a:r>
            <a:r>
              <a:rPr lang="en-GB" sz="2000" i="1" dirty="0" err="1"/>
              <a:t>chức</a:t>
            </a:r>
            <a:r>
              <a:rPr lang="en-GB" sz="2000" i="1" dirty="0"/>
              <a:t> </a:t>
            </a:r>
            <a:r>
              <a:rPr lang="en-GB" sz="2000" i="1" dirty="0" err="1"/>
              <a:t>hoạt</a:t>
            </a:r>
            <a:r>
              <a:rPr lang="en-GB" sz="2000" i="1" dirty="0"/>
              <a:t> </a:t>
            </a:r>
            <a:r>
              <a:rPr lang="en-GB" sz="2000" i="1" dirty="0" err="1"/>
              <a:t>động</a:t>
            </a:r>
            <a:r>
              <a:rPr lang="en-GB" sz="2000" i="1" dirty="0"/>
              <a:t> </a:t>
            </a:r>
            <a:r>
              <a:rPr lang="en-GB" sz="2000" i="1" dirty="0" err="1"/>
              <a:t>với</a:t>
            </a:r>
            <a:r>
              <a:rPr lang="en-GB" sz="2000" i="1" dirty="0"/>
              <a:t> </a:t>
            </a:r>
            <a:r>
              <a:rPr lang="en-GB" sz="2000" i="1" dirty="0" err="1"/>
              <a:t>đồ</a:t>
            </a:r>
            <a:r>
              <a:rPr lang="en-GB" sz="2000" i="1" dirty="0"/>
              <a:t> </a:t>
            </a:r>
            <a:r>
              <a:rPr lang="en-GB" sz="2000" i="1" dirty="0" err="1"/>
              <a:t>vật</a:t>
            </a:r>
            <a:r>
              <a:rPr lang="en-GB" sz="2000" i="1" dirty="0"/>
              <a:t> </a:t>
            </a:r>
            <a:r>
              <a:rPr lang="en-GB" sz="2000" i="1" dirty="0" err="1"/>
              <a:t>cho</a:t>
            </a:r>
            <a:r>
              <a:rPr lang="en-GB" sz="2000" i="1" dirty="0"/>
              <a:t> </a:t>
            </a:r>
            <a:r>
              <a:rPr lang="en-GB" sz="2000" i="1" dirty="0" err="1"/>
              <a:t>trẻ</a:t>
            </a:r>
            <a:r>
              <a:rPr lang="en-GB" sz="2000" i="1" dirty="0"/>
              <a:t> </a:t>
            </a:r>
            <a:r>
              <a:rPr lang="en-GB" sz="2000" i="1" dirty="0" err="1"/>
              <a:t>trong</a:t>
            </a:r>
            <a:r>
              <a:rPr lang="en-GB" sz="2000" i="1" dirty="0"/>
              <a:t> </a:t>
            </a:r>
            <a:r>
              <a:rPr lang="en-GB" sz="2000" i="1" dirty="0" err="1"/>
              <a:t>năm</a:t>
            </a:r>
            <a:r>
              <a:rPr lang="en-GB" sz="2000" i="1" dirty="0"/>
              <a:t> </a:t>
            </a:r>
            <a:r>
              <a:rPr lang="en-GB" sz="2000" i="1" dirty="0" err="1"/>
              <a:t>thứ</a:t>
            </a:r>
            <a:r>
              <a:rPr lang="en-GB" sz="2000" i="1" dirty="0"/>
              <a:t> </a:t>
            </a:r>
            <a:r>
              <a:rPr lang="en-GB" sz="2000" i="1" dirty="0" err="1"/>
              <a:t>ba</a:t>
            </a:r>
            <a:endParaRPr lang="en-US" sz="19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2135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a:off x="3705546" y="601430"/>
            <a:ext cx="6615688" cy="709198"/>
          </a:xfrm>
          <a:prstGeom prst="roundRect">
            <a:avLst>
              <a:gd name="adj" fmla="val 9144"/>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pPr>
              <a:lnSpc>
                <a:spcPct val="110000"/>
              </a:lnSpc>
              <a:spcBef>
                <a:spcPct val="50000"/>
              </a:spcBef>
            </a:pP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thao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endParaRPr lang="en-US" altLang="en-US" sz="2800" b="1" dirty="0">
              <a:solidFill>
                <a:srgbClr val="FF0000"/>
              </a:solidFill>
              <a:latin typeface="Times New Roman" pitchFamily="18" charset="0"/>
              <a:cs typeface="Times New Roman" pitchFamily="18" charset="0"/>
            </a:endParaRPr>
          </a:p>
        </p:txBody>
      </p:sp>
      <p:sp>
        <p:nvSpPr>
          <p:cNvPr id="3" name="AutoShape 5"/>
          <p:cNvSpPr>
            <a:spLocks noChangeArrowheads="1"/>
          </p:cNvSpPr>
          <p:nvPr/>
        </p:nvSpPr>
        <p:spPr bwMode="gray">
          <a:xfrm>
            <a:off x="2293185" y="369020"/>
            <a:ext cx="1800225" cy="912812"/>
          </a:xfrm>
          <a:prstGeom prst="upArrow">
            <a:avLst>
              <a:gd name="adj1" fmla="val 50000"/>
              <a:gd name="adj2" fmla="val 18667"/>
            </a:avLst>
          </a:prstGeom>
          <a:solidFill>
            <a:schemeClr val="accent2">
              <a:lumMod val="50000"/>
            </a:schemeClr>
          </a:solidFill>
          <a:ln w="19050">
            <a:solidFill>
              <a:schemeClr val="accent1"/>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en-US" dirty="0">
              <a:latin typeface="Arial" charset="0"/>
              <a:cs typeface="Arial" charset="0"/>
            </a:endParaRPr>
          </a:p>
        </p:txBody>
      </p:sp>
      <p:sp>
        <p:nvSpPr>
          <p:cNvPr id="4" name="Text Box 12"/>
          <p:cNvSpPr txBox="1">
            <a:spLocks noChangeArrowheads="1"/>
          </p:cNvSpPr>
          <p:nvPr/>
        </p:nvSpPr>
        <p:spPr bwMode="gray">
          <a:xfrm>
            <a:off x="3028198" y="429672"/>
            <a:ext cx="6000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endParaRPr lang="en-US" altLang="en-US" sz="3200" b="1" dirty="0">
              <a:solidFill>
                <a:srgbClr val="FFFFFF"/>
              </a:solidFill>
              <a:latin typeface="Arial" pitchFamily="34" charset="0"/>
            </a:endParaRPr>
          </a:p>
        </p:txBody>
      </p:sp>
      <p:sp>
        <p:nvSpPr>
          <p:cNvPr id="5" name="Rectangle 4"/>
          <p:cNvSpPr/>
          <p:nvPr/>
        </p:nvSpPr>
        <p:spPr>
          <a:xfrm>
            <a:off x="1365161" y="1859340"/>
            <a:ext cx="9813701" cy="4154984"/>
          </a:xfrm>
          <a:prstGeom prst="rect">
            <a:avLst/>
          </a:prstGeom>
        </p:spPr>
        <p:txBody>
          <a:bodyPr wrap="square">
            <a:spAutoFit/>
          </a:bodyPr>
          <a:lstStyle/>
          <a:p>
            <a:pPr>
              <a:lnSpc>
                <a:spcPct val="150000"/>
              </a:lnSpc>
            </a:pPr>
            <a:r>
              <a:rPr lang="pt-BR" sz="2200" dirty="0">
                <a:solidFill>
                  <a:srgbClr val="FF0000"/>
                </a:solidFill>
              </a:rPr>
              <a:t>- Trò chơi nhận biết phân biệt màu sắc, hình dạng, kích thước đồ vật. </a:t>
            </a:r>
            <a:endParaRPr lang="en-US" sz="2200" dirty="0">
              <a:solidFill>
                <a:srgbClr val="FF0000"/>
              </a:solidFill>
            </a:endParaRPr>
          </a:p>
          <a:p>
            <a:pPr>
              <a:lnSpc>
                <a:spcPct val="150000"/>
              </a:lnSpc>
            </a:pPr>
            <a:r>
              <a:rPr lang="pt-BR" sz="2200" dirty="0">
                <a:solidFill>
                  <a:srgbClr val="002060"/>
                </a:solidFill>
              </a:rPr>
              <a:t>- Trò chơi phát triển các giác quan (thị giác, thính giác, xúc giác...) và phát triển các vận động khéo léo của đôi bàn tay (cầm, nắm, xếp, xâu hạt...).</a:t>
            </a:r>
            <a:endParaRPr lang="en-US" sz="2200" dirty="0">
              <a:solidFill>
                <a:srgbClr val="002060"/>
              </a:solidFill>
            </a:endParaRPr>
          </a:p>
          <a:p>
            <a:pPr>
              <a:lnSpc>
                <a:spcPct val="150000"/>
              </a:lnSpc>
            </a:pPr>
            <a:endParaRPr lang="pt-BR" sz="2200" dirty="0">
              <a:solidFill>
                <a:srgbClr val="FF0000"/>
              </a:solidFill>
            </a:endParaRPr>
          </a:p>
          <a:p>
            <a:pPr>
              <a:lnSpc>
                <a:spcPct val="150000"/>
              </a:lnSpc>
            </a:pPr>
            <a:r>
              <a:rPr lang="pt-BR" sz="2200" dirty="0">
                <a:solidFill>
                  <a:srgbClr val="FF0000"/>
                </a:solidFill>
              </a:rPr>
              <a:t>- Trò chơi sử dụng đồ vật: Trẻ chơi với các đồ chơi, đồ vật khác nhau như bóng, chuỳ, xúc xắc, vòng, búp bê... chơi với các đồ vật có sẵn trong thiên nhiên như cát, sỏi, hoa quả, lá cây, quả khô...</a:t>
            </a:r>
            <a:endParaRPr lang="en-US" sz="2200" dirty="0">
              <a:solidFill>
                <a:srgbClr val="FF0000"/>
              </a:solidFill>
            </a:endParaRPr>
          </a:p>
          <a:p>
            <a:pPr>
              <a:lnSpc>
                <a:spcPct val="150000"/>
              </a:lnSpc>
            </a:pPr>
            <a:r>
              <a:rPr lang="pt-BR" sz="2200" dirty="0">
                <a:solidFill>
                  <a:srgbClr val="002060"/>
                </a:solidFill>
              </a:rPr>
              <a:t>- Trò chơi so sánh phân biệt bộ tranh lôtô, ghép đôi... </a:t>
            </a:r>
            <a:endParaRPr lang="en-US" sz="2200" dirty="0">
              <a:solidFill>
                <a:srgbClr val="002060"/>
              </a:solidFill>
            </a:endParaRPr>
          </a:p>
        </p:txBody>
      </p:sp>
    </p:spTree>
    <p:extLst>
      <p:ext uri="{BB962C8B-B14F-4D97-AF65-F5344CB8AC3E}">
        <p14:creationId xmlns:p14="http://schemas.microsoft.com/office/powerpoint/2010/main" val="236431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823" y="738878"/>
            <a:ext cx="7765959" cy="5678478"/>
          </a:xfrm>
          <a:prstGeom prst="rect">
            <a:avLst/>
          </a:prstGeom>
        </p:spPr>
        <p:txBody>
          <a:bodyPr wrap="square">
            <a:spAutoFit/>
          </a:bodyPr>
          <a:lstStyle/>
          <a:p>
            <a:pPr>
              <a:lnSpc>
                <a:spcPct val="150000"/>
              </a:lnSpc>
            </a:pPr>
            <a:r>
              <a:rPr lang="pt-BR" sz="2200" dirty="0">
                <a:solidFill>
                  <a:srgbClr val="0070C0"/>
                </a:solidFill>
              </a:rPr>
              <a:t>- Khi hướng dẫn loại trò chơi này cô giáo cần chú ý:</a:t>
            </a:r>
            <a:endParaRPr lang="en-US" sz="2200" dirty="0">
              <a:solidFill>
                <a:srgbClr val="0070C0"/>
              </a:solidFill>
            </a:endParaRPr>
          </a:p>
          <a:p>
            <a:pPr>
              <a:lnSpc>
                <a:spcPct val="150000"/>
              </a:lnSpc>
            </a:pPr>
            <a:r>
              <a:rPr lang="pt-BR" sz="2200" dirty="0">
                <a:solidFill>
                  <a:srgbClr val="0070C0"/>
                </a:solidFill>
              </a:rPr>
              <a:t>	+ Cô tham gia trực tiếp chơi cùng với trẻ, giúp trẻ từng động tác chơi. Cô giải thích rõ ràng, ngắn gọn, dễ hiểu về nội dung, quy tắc và động tác chơi.</a:t>
            </a:r>
            <a:endParaRPr lang="en-US" sz="2200" dirty="0">
              <a:solidFill>
                <a:srgbClr val="0070C0"/>
              </a:solidFill>
            </a:endParaRPr>
          </a:p>
          <a:p>
            <a:pPr>
              <a:lnSpc>
                <a:spcPct val="150000"/>
              </a:lnSpc>
            </a:pPr>
            <a:r>
              <a:rPr lang="pt-BR" sz="2200" dirty="0">
                <a:solidFill>
                  <a:srgbClr val="0070C0"/>
                </a:solidFill>
              </a:rPr>
              <a:t>	+ Đối với các trò chơi luyện giác quan và cử động ngón tay, cô giáo cần kết hợp sử dụng đồ chơi với cử chỉ, nét mặt vui tươi, lời nói nhẹ nhàng.</a:t>
            </a:r>
            <a:endParaRPr lang="en-US" sz="2200" dirty="0">
              <a:solidFill>
                <a:srgbClr val="0070C0"/>
              </a:solidFill>
            </a:endParaRPr>
          </a:p>
          <a:p>
            <a:pPr>
              <a:lnSpc>
                <a:spcPct val="150000"/>
              </a:lnSpc>
            </a:pPr>
            <a:r>
              <a:rPr lang="pt-BR" sz="2200" dirty="0">
                <a:solidFill>
                  <a:srgbClr val="0070C0"/>
                </a:solidFill>
              </a:rPr>
              <a:t>	+ Đối với trò chơi nhận biết, phân biệt, cần chọn các vật có màu sắc, hình dạng, kích thước rõ ràng, chỉ có đặc điểm khác biệt, còn lại là các đặc điểm khác phải giống nhau.</a:t>
            </a:r>
            <a:endParaRPr lang="en-US" sz="2200" dirty="0">
              <a:solidFill>
                <a:srgbClr val="0070C0"/>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7817" y="2110998"/>
            <a:ext cx="3894183" cy="293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422782" y="4056845"/>
            <a:ext cx="2421229" cy="584775"/>
          </a:xfrm>
          <a:prstGeom prst="rect">
            <a:avLst/>
          </a:prstGeom>
          <a:noFill/>
        </p:spPr>
        <p:txBody>
          <a:bodyPr wrap="square" rtlCol="0">
            <a:spAutoFit/>
          </a:bodyPr>
          <a:lstStyle/>
          <a:p>
            <a:r>
              <a:rPr lang="en-US" sz="3200" b="1" dirty="0">
                <a:solidFill>
                  <a:srgbClr val="FF0000"/>
                </a:solidFill>
              </a:rPr>
              <a:t>CHÚ Ý:</a:t>
            </a:r>
          </a:p>
        </p:txBody>
      </p:sp>
    </p:spTree>
    <p:extLst>
      <p:ext uri="{BB962C8B-B14F-4D97-AF65-F5344CB8AC3E}">
        <p14:creationId xmlns:p14="http://schemas.microsoft.com/office/powerpoint/2010/main" val="207031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gray">
          <a:xfrm>
            <a:off x="4120583" y="525436"/>
            <a:ext cx="6371793" cy="758118"/>
          </a:xfrm>
          <a:prstGeom prst="roundRect">
            <a:avLst>
              <a:gd name="adj" fmla="val 9144"/>
            </a:avLst>
          </a:prstGeom>
          <a:solidFill>
            <a:srgbClr val="F8F8F8"/>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dirty="0"/>
          </a:p>
        </p:txBody>
      </p:sp>
      <p:sp>
        <p:nvSpPr>
          <p:cNvPr id="3" name="AutoShape 6"/>
          <p:cNvSpPr>
            <a:spLocks noChangeArrowheads="1"/>
          </p:cNvSpPr>
          <p:nvPr/>
        </p:nvSpPr>
        <p:spPr bwMode="gray">
          <a:xfrm>
            <a:off x="2593411" y="321899"/>
            <a:ext cx="1962151" cy="892196"/>
          </a:xfrm>
          <a:prstGeom prst="upArrow">
            <a:avLst>
              <a:gd name="adj1" fmla="val 50000"/>
              <a:gd name="adj2" fmla="val 18667"/>
            </a:avLst>
          </a:prstGeom>
          <a:solidFill>
            <a:schemeClr val="bg2">
              <a:lumMod val="25000"/>
            </a:schemeClr>
          </a:solidFill>
          <a:ln w="19050">
            <a:solidFill>
              <a:srgbClr val="FF6600"/>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hlink"/>
            </a:extrusionClr>
          </a:sp3d>
        </p:spPr>
        <p:txBody>
          <a:bodyPr wrap="none" anchor="ctr">
            <a:flatTx/>
          </a:bodyPr>
          <a:lstStyle/>
          <a:p>
            <a:pPr>
              <a:defRPr/>
            </a:pPr>
            <a:endParaRPr lang="en-US" dirty="0">
              <a:latin typeface="Arial" charset="0"/>
              <a:cs typeface="Arial" charset="0"/>
            </a:endParaRPr>
          </a:p>
        </p:txBody>
      </p:sp>
      <p:sp>
        <p:nvSpPr>
          <p:cNvPr id="4" name="Text Box 13"/>
          <p:cNvSpPr txBox="1">
            <a:spLocks noChangeArrowheads="1"/>
          </p:cNvSpPr>
          <p:nvPr/>
        </p:nvSpPr>
        <p:spPr bwMode="gray">
          <a:xfrm>
            <a:off x="3427650" y="431564"/>
            <a:ext cx="527836"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2</a:t>
            </a:r>
          </a:p>
        </p:txBody>
      </p:sp>
      <p:sp>
        <p:nvSpPr>
          <p:cNvPr id="5" name="Text Box 17"/>
          <p:cNvSpPr txBox="1">
            <a:spLocks noChangeArrowheads="1"/>
          </p:cNvSpPr>
          <p:nvPr/>
        </p:nvSpPr>
        <p:spPr bwMode="gray">
          <a:xfrm>
            <a:off x="4469918" y="524346"/>
            <a:ext cx="4932505"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altLang="en-US" sz="2800" b="1" dirty="0" err="1">
                <a:solidFill>
                  <a:srgbClr val="FF6600"/>
                </a:solidFill>
                <a:latin typeface="Times New Roman" pitchFamily="18" charset="0"/>
                <a:cs typeface="Times New Roman" pitchFamily="18" charset="0"/>
              </a:rPr>
              <a:t>Trò</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chơi</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xếp</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hình</a:t>
            </a:r>
            <a:endParaRPr lang="en-US" altLang="en-US" sz="2800" b="1" dirty="0">
              <a:solidFill>
                <a:srgbClr val="FF6600"/>
              </a:solidFill>
              <a:latin typeface="Times New Roman" pitchFamily="18" charset="0"/>
              <a:cs typeface="Times New Roman" pitchFamily="18" charset="0"/>
            </a:endParaRPr>
          </a:p>
        </p:txBody>
      </p:sp>
      <p:sp>
        <p:nvSpPr>
          <p:cNvPr id="6" name="Rectangle 5"/>
          <p:cNvSpPr/>
          <p:nvPr/>
        </p:nvSpPr>
        <p:spPr>
          <a:xfrm>
            <a:off x="643943" y="1443841"/>
            <a:ext cx="11114468" cy="5010346"/>
          </a:xfrm>
          <a:prstGeom prst="rect">
            <a:avLst/>
          </a:prstGeom>
        </p:spPr>
        <p:txBody>
          <a:bodyPr wrap="square">
            <a:spAutoFit/>
          </a:bodyPr>
          <a:lstStyle/>
          <a:p>
            <a:pPr>
              <a:lnSpc>
                <a:spcPct val="150000"/>
              </a:lnSpc>
            </a:pPr>
            <a:r>
              <a:rPr lang="pt-BR" sz="2400" dirty="0">
                <a:solidFill>
                  <a:srgbClr val="002060"/>
                </a:solidFill>
              </a:rPr>
              <a:t>	- Cho trẻ quan sát đồ vật mà trẻ sẽ phải xếp.</a:t>
            </a:r>
            <a:endParaRPr lang="en-US" sz="2400" dirty="0">
              <a:solidFill>
                <a:srgbClr val="002060"/>
              </a:solidFill>
            </a:endParaRPr>
          </a:p>
          <a:p>
            <a:pPr>
              <a:lnSpc>
                <a:spcPct val="150000"/>
              </a:lnSpc>
            </a:pPr>
            <a:r>
              <a:rPr lang="pt-BR" sz="2400" dirty="0">
                <a:solidFill>
                  <a:srgbClr val="002060"/>
                </a:solidFill>
              </a:rPr>
              <a:t>	- Cô chuẩn bị dụng cụ theo số lượng trẻ tham gia.</a:t>
            </a:r>
            <a:endParaRPr lang="en-US" sz="2400" dirty="0">
              <a:solidFill>
                <a:srgbClr val="002060"/>
              </a:solidFill>
            </a:endParaRPr>
          </a:p>
          <a:p>
            <a:pPr>
              <a:lnSpc>
                <a:spcPct val="150000"/>
              </a:lnSpc>
            </a:pPr>
            <a:r>
              <a:rPr lang="pt-BR" sz="2400" dirty="0">
                <a:solidFill>
                  <a:srgbClr val="002060"/>
                </a:solidFill>
              </a:rPr>
              <a:t>	- Kích thích hứng thú của trẻ đến trò chơi xếp hình bằng cách tạo nên những tình huống khác nhau, để từ đó đề nghị giải quyết hoặc có thể dùng kể chuyện ngắn gọn, sau đó cô bắt đầu làm mẫu cho trẻ xem, dạy trẻ biết xếp chồng các khối lên nhau, xếp cạnh nhau và xếp cách nhau, rồi để trẻ tự làm.</a:t>
            </a:r>
            <a:endParaRPr lang="en-US" sz="2400" dirty="0">
              <a:solidFill>
                <a:srgbClr val="002060"/>
              </a:solidFill>
            </a:endParaRPr>
          </a:p>
          <a:p>
            <a:pPr>
              <a:lnSpc>
                <a:spcPct val="150000"/>
              </a:lnSpc>
            </a:pPr>
            <a:r>
              <a:rPr lang="pt-BR" sz="2400" dirty="0">
                <a:solidFill>
                  <a:srgbClr val="002060"/>
                </a:solidFill>
              </a:rPr>
              <a:t>	- Dạy trẻ hiểu ý nghĩa, tác dụng của từng loại đồ vật mà trẻ xếp được.</a:t>
            </a:r>
            <a:endParaRPr lang="en-US" sz="2400" dirty="0">
              <a:solidFill>
                <a:srgbClr val="002060"/>
              </a:solidFill>
            </a:endParaRPr>
          </a:p>
          <a:p>
            <a:pPr>
              <a:lnSpc>
                <a:spcPct val="150000"/>
              </a:lnSpc>
            </a:pPr>
            <a:r>
              <a:rPr lang="pt-BR" sz="2400" dirty="0">
                <a:solidFill>
                  <a:srgbClr val="002060"/>
                </a:solidFill>
              </a:rPr>
              <a:t>	- Cho trẻ luyện tập, trẻ làm một mình, cô theo dõi hướng dẫn giúp trẻ làm khi trẻ lúng túng, khen ngợi động viên những trẻ làm đúng, nhanh, đẹp.</a:t>
            </a:r>
            <a:endParaRPr lang="en-US" sz="2400" dirty="0">
              <a:solidFill>
                <a:srgbClr val="002060"/>
              </a:solidFill>
            </a:endParaRPr>
          </a:p>
        </p:txBody>
      </p:sp>
    </p:spTree>
    <p:extLst>
      <p:ext uri="{BB962C8B-B14F-4D97-AF65-F5344CB8AC3E}">
        <p14:creationId xmlns:p14="http://schemas.microsoft.com/office/powerpoint/2010/main" val="35687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gray">
          <a:xfrm>
            <a:off x="3999493" y="795770"/>
            <a:ext cx="6211308" cy="768914"/>
          </a:xfrm>
          <a:prstGeom prst="roundRect">
            <a:avLst>
              <a:gd name="adj" fmla="val 9144"/>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endParaRPr lang="en-US" altLang="en-US" dirty="0"/>
          </a:p>
        </p:txBody>
      </p:sp>
      <p:sp>
        <p:nvSpPr>
          <p:cNvPr id="3" name="AutoShape 8"/>
          <p:cNvSpPr>
            <a:spLocks noChangeArrowheads="1"/>
          </p:cNvSpPr>
          <p:nvPr/>
        </p:nvSpPr>
        <p:spPr bwMode="gray">
          <a:xfrm>
            <a:off x="2543417" y="610826"/>
            <a:ext cx="1837076" cy="846137"/>
          </a:xfrm>
          <a:prstGeom prst="upArrow">
            <a:avLst>
              <a:gd name="adj1" fmla="val 50000"/>
              <a:gd name="adj2" fmla="val 18667"/>
            </a:avLst>
          </a:prstGeom>
          <a:solidFill>
            <a:schemeClr val="accent4"/>
          </a:solidFill>
          <a:ln>
            <a:solidFill>
              <a:schemeClr val="accent6">
                <a:lumMod val="75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dirty="0">
              <a:latin typeface="Arial" charset="0"/>
              <a:cs typeface="Arial" charset="0"/>
            </a:endParaRPr>
          </a:p>
        </p:txBody>
      </p:sp>
      <p:sp>
        <p:nvSpPr>
          <p:cNvPr id="4" name="Text Box 14"/>
          <p:cNvSpPr txBox="1">
            <a:spLocks noChangeArrowheads="1"/>
          </p:cNvSpPr>
          <p:nvPr/>
        </p:nvSpPr>
        <p:spPr bwMode="gray">
          <a:xfrm>
            <a:off x="3310747" y="601896"/>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0000"/>
                </a:solidFill>
                <a:latin typeface="Arial" pitchFamily="34" charset="0"/>
              </a:rPr>
              <a:t>3</a:t>
            </a:r>
          </a:p>
        </p:txBody>
      </p:sp>
      <p:sp>
        <p:nvSpPr>
          <p:cNvPr id="5" name="Text Box 15"/>
          <p:cNvSpPr txBox="1">
            <a:spLocks noChangeArrowheads="1"/>
          </p:cNvSpPr>
          <p:nvPr/>
        </p:nvSpPr>
        <p:spPr bwMode="gray">
          <a:xfrm>
            <a:off x="4536296" y="875694"/>
            <a:ext cx="3763963" cy="56335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sz="3000" b="1" dirty="0" err="1">
                <a:solidFill>
                  <a:schemeClr val="bg1"/>
                </a:solidFill>
                <a:latin typeface="Times New Roman" panose="02020603050405020304" pitchFamily="18" charset="0"/>
                <a:cs typeface="Times New Roman" panose="02020603050405020304" pitchFamily="18" charset="0"/>
              </a:rPr>
              <a:t>Trò</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chơi</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vận</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động</a:t>
            </a:r>
            <a:endParaRPr lang="en-US" altLang="en-US" sz="3000" b="1" dirty="0">
              <a:solidFill>
                <a:schemeClr val="bg1"/>
              </a:solidFill>
              <a:latin typeface="Times New Roman" pitchFamily="18" charset="0"/>
              <a:cs typeface="Times New Roman" pitchFamily="18" charset="0"/>
            </a:endParaRPr>
          </a:p>
        </p:txBody>
      </p:sp>
      <p:sp>
        <p:nvSpPr>
          <p:cNvPr id="6" name="Rectangle 5"/>
          <p:cNvSpPr/>
          <p:nvPr/>
        </p:nvSpPr>
        <p:spPr>
          <a:xfrm>
            <a:off x="811369" y="1592055"/>
            <a:ext cx="10908406" cy="4524315"/>
          </a:xfrm>
          <a:prstGeom prst="rect">
            <a:avLst/>
          </a:prstGeom>
        </p:spPr>
        <p:txBody>
          <a:bodyPr wrap="square">
            <a:spAutoFit/>
          </a:bodyPr>
          <a:lstStyle/>
          <a:p>
            <a:pPr>
              <a:lnSpc>
                <a:spcPct val="150000"/>
              </a:lnSpc>
            </a:pPr>
            <a:r>
              <a:rPr lang="pt-BR" sz="2400" dirty="0">
                <a:solidFill>
                  <a:srgbClr val="002060"/>
                </a:solidFill>
              </a:rPr>
              <a:t>Các trò chơi vận động tạo cho trẻ trạng thái vui vẻ, sôi nổi, thoả mãn nhu cầu hoạt động của trẻ, đồng thời thúc đẩy sự hoàn thiện các vận động cơ bản. Cụ thể, cần tổ chức cho trẻ 3 tuổi chơi hai loại trò chơi vận động sau đây:</a:t>
            </a:r>
            <a:endParaRPr lang="en-US" sz="2400" dirty="0">
              <a:solidFill>
                <a:srgbClr val="002060"/>
              </a:solidFill>
            </a:endParaRPr>
          </a:p>
          <a:p>
            <a:pPr>
              <a:lnSpc>
                <a:spcPct val="150000"/>
              </a:lnSpc>
            </a:pPr>
            <a:r>
              <a:rPr lang="pt-BR" sz="2400" dirty="0">
                <a:solidFill>
                  <a:srgbClr val="002060"/>
                </a:solidFill>
              </a:rPr>
              <a:t>	- Trò chơi vận động có chủ đề (đuổi bắt lấy thỏ, hái quả...)</a:t>
            </a:r>
            <a:endParaRPr lang="en-US" sz="2400" dirty="0">
              <a:solidFill>
                <a:srgbClr val="002060"/>
              </a:solidFill>
            </a:endParaRPr>
          </a:p>
          <a:p>
            <a:pPr>
              <a:lnSpc>
                <a:spcPct val="150000"/>
              </a:lnSpc>
            </a:pPr>
            <a:r>
              <a:rPr lang="pt-BR" sz="2400" dirty="0">
                <a:solidFill>
                  <a:srgbClr val="002060"/>
                </a:solidFill>
              </a:rPr>
              <a:t>	- Trò chơi vận động không có chủ đề (trò chơi luyện các vận động trườn, bò, leo trèo....). Trò chơi với các thiết bị đồ chơi (leo thang, cầu trượt, bập bệnh...)</a:t>
            </a:r>
            <a:endParaRPr lang="en-US" sz="2400" dirty="0">
              <a:solidFill>
                <a:srgbClr val="002060"/>
              </a:solidFill>
            </a:endParaRPr>
          </a:p>
        </p:txBody>
      </p:sp>
    </p:spTree>
    <p:extLst>
      <p:ext uri="{BB962C8B-B14F-4D97-AF65-F5344CB8AC3E}">
        <p14:creationId xmlns:p14="http://schemas.microsoft.com/office/powerpoint/2010/main" val="385065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127" y="889844"/>
            <a:ext cx="10637949" cy="5632311"/>
          </a:xfrm>
          <a:prstGeom prst="rect">
            <a:avLst/>
          </a:prstGeom>
        </p:spPr>
        <p:txBody>
          <a:bodyPr wrap="square">
            <a:spAutoFit/>
          </a:bodyPr>
          <a:lstStyle/>
          <a:p>
            <a:pPr>
              <a:lnSpc>
                <a:spcPct val="150000"/>
              </a:lnSpc>
            </a:pPr>
            <a:r>
              <a:rPr lang="pt-BR" sz="2000" dirty="0">
                <a:solidFill>
                  <a:srgbClr val="0070C0"/>
                </a:solidFill>
              </a:rPr>
              <a:t>Khi tổ chức cho trẻ chơi cô cần chú ý:</a:t>
            </a:r>
            <a:endParaRPr lang="en-US" sz="2000" dirty="0">
              <a:solidFill>
                <a:srgbClr val="0070C0"/>
              </a:solidFill>
            </a:endParaRPr>
          </a:p>
          <a:p>
            <a:pPr>
              <a:lnSpc>
                <a:spcPct val="150000"/>
              </a:lnSpc>
            </a:pPr>
            <a:r>
              <a:rPr lang="pt-BR" sz="2000" dirty="0">
                <a:solidFill>
                  <a:srgbClr val="0070C0"/>
                </a:solidFill>
              </a:rPr>
              <a:t>	- Chuẩn bị chỗ chơi rộng rãi, tốt nhất là ngoài trời, đảm bảo an toàn cho trẻ.</a:t>
            </a:r>
            <a:endParaRPr lang="en-US" sz="2000" dirty="0">
              <a:solidFill>
                <a:srgbClr val="0070C0"/>
              </a:solidFill>
            </a:endParaRPr>
          </a:p>
          <a:p>
            <a:pPr>
              <a:lnSpc>
                <a:spcPct val="150000"/>
              </a:lnSpc>
            </a:pPr>
            <a:r>
              <a:rPr lang="pt-BR" sz="2000" dirty="0">
                <a:solidFill>
                  <a:srgbClr val="0070C0"/>
                </a:solidFill>
              </a:rPr>
              <a:t>	- Chuẩn bị các dụng cụ luyện tập, đồ chơi cần thiết, bố trí hợp lí.</a:t>
            </a:r>
            <a:endParaRPr lang="en-US" sz="2000" dirty="0">
              <a:solidFill>
                <a:srgbClr val="0070C0"/>
              </a:solidFill>
            </a:endParaRPr>
          </a:p>
          <a:p>
            <a:pPr>
              <a:lnSpc>
                <a:spcPct val="150000"/>
              </a:lnSpc>
            </a:pPr>
            <a:r>
              <a:rPr lang="pt-BR" sz="2000" dirty="0">
                <a:solidFill>
                  <a:srgbClr val="0070C0"/>
                </a:solidFill>
              </a:rPr>
              <a:t>	- Lôi cuốn trẻ vào trò chơi, kích thích tâm thế phấn khởi chờ đón niềm vui do trò chơi mang đến.</a:t>
            </a:r>
            <a:endParaRPr lang="en-US" sz="2000" dirty="0">
              <a:solidFill>
                <a:srgbClr val="0070C0"/>
              </a:solidFill>
            </a:endParaRPr>
          </a:p>
          <a:p>
            <a:pPr>
              <a:lnSpc>
                <a:spcPct val="150000"/>
              </a:lnSpc>
            </a:pPr>
            <a:r>
              <a:rPr lang="pt-BR" sz="2000" dirty="0">
                <a:solidFill>
                  <a:srgbClr val="0070C0"/>
                </a:solidFill>
              </a:rPr>
              <a:t>	- Cô giải thích ngắn gọn về nội dung chơi, luật chơi, hướng dẫn cách chơi, làm mẫu động tác kèm theo lời nói. Cô cùng chơi với trẻ và thường đóng vai chính trong các trò chơi vận động có chủ đề, chọn một số trẻ nhanh nhẹn lên chơi trước để các trẻ khác nhìn và bắt chước.</a:t>
            </a:r>
            <a:endParaRPr lang="en-US" sz="2000" dirty="0">
              <a:solidFill>
                <a:srgbClr val="0070C0"/>
              </a:solidFill>
            </a:endParaRPr>
          </a:p>
          <a:p>
            <a:pPr>
              <a:lnSpc>
                <a:spcPct val="150000"/>
              </a:lnSpc>
            </a:pPr>
            <a:r>
              <a:rPr lang="pt-BR" sz="2000" dirty="0">
                <a:solidFill>
                  <a:srgbClr val="0070C0"/>
                </a:solidFill>
              </a:rPr>
              <a:t>	- Đối với các trò chơi với dụng cụ thể dục, cô tập cho trẻ đúng yêu cầu và thường xuyên quán xuyến để đảm bảo an toàn cho trẻ khi chơi. Điều quan trọng là làm cho trẻ thích chơi và trò chơi mang lại niềm vui cho trẻ.</a:t>
            </a:r>
            <a:endParaRPr lang="en-US" sz="2000" dirty="0">
              <a:solidFill>
                <a:srgbClr val="0070C0"/>
              </a:solidFill>
            </a:endParaRPr>
          </a:p>
        </p:txBody>
      </p:sp>
      <p:pic>
        <p:nvPicPr>
          <p:cNvPr id="3" name="Picture 2">
            <a:hlinkClick r:id="rId2" action="ppaction://hlinksldjump"/>
          </p:cNvPr>
          <p:cNvPicPr>
            <a:picLocks noChangeAspect="1"/>
          </p:cNvPicPr>
          <p:nvPr/>
        </p:nvPicPr>
        <p:blipFill>
          <a:blip r:embed="rId3"/>
          <a:stretch>
            <a:fillRect/>
          </a:stretch>
        </p:blipFill>
        <p:spPr>
          <a:xfrm>
            <a:off x="0" y="0"/>
            <a:ext cx="1339728" cy="889844"/>
          </a:xfrm>
          <a:prstGeom prst="rect">
            <a:avLst/>
          </a:prstGeom>
        </p:spPr>
      </p:pic>
    </p:spTree>
    <p:extLst>
      <p:ext uri="{BB962C8B-B14F-4D97-AF65-F5344CB8AC3E}">
        <p14:creationId xmlns:p14="http://schemas.microsoft.com/office/powerpoint/2010/main" val="354716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http://qbu.quangbinhuni.edu.vn/ImagesGallery/Phong%20QLKH-HTQT/Co%20thuy%20khi/21813_305962892841908_208797043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754" y="3273114"/>
            <a:ext cx="4971246" cy="35848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332372" y="182690"/>
            <a:ext cx="4748010" cy="646331"/>
          </a:xfrm>
          <a:prstGeom prst="rect">
            <a:avLst/>
          </a:prstGeom>
        </p:spPr>
        <p:txBody>
          <a:bodyPr wrap="square">
            <a:spAutoFit/>
          </a:bodyPr>
          <a:lstStyle/>
          <a:p>
            <a:pPr algn="ctr"/>
            <a:r>
              <a:rPr lang="en-US" b="1" dirty="0">
                <a:solidFill>
                  <a:srgbClr val="002060"/>
                </a:solidFill>
                <a:latin typeface="Times New Roman" pitchFamily="18" charset="0"/>
                <a:cs typeface="Times New Roman" pitchFamily="18" charset="0"/>
              </a:rPr>
              <a:t>TRƯỜNG ĐẠI </a:t>
            </a:r>
            <a:r>
              <a:rPr lang="en-US" b="1" dirty="0" err="1">
                <a:solidFill>
                  <a:srgbClr val="002060"/>
                </a:solidFill>
                <a:latin typeface="Times New Roman" pitchFamily="18" charset="0"/>
                <a:cs typeface="Times New Roman" pitchFamily="18" charset="0"/>
              </a:rPr>
              <a:t>HỌC</a:t>
            </a:r>
            <a:r>
              <a:rPr lang="en-US" b="1" dirty="0">
                <a:solidFill>
                  <a:srgbClr val="002060"/>
                </a:solidFill>
                <a:latin typeface="Times New Roman" pitchFamily="18" charset="0"/>
                <a:cs typeface="Times New Roman" pitchFamily="18" charset="0"/>
              </a:rPr>
              <a:t> VINH</a:t>
            </a:r>
          </a:p>
          <a:p>
            <a:pPr algn="ctr"/>
            <a:r>
              <a:rPr lang="en-US" b="1" dirty="0">
                <a:solidFill>
                  <a:srgbClr val="002060"/>
                </a:solidFill>
                <a:latin typeface="Times New Roman" pitchFamily="18" charset="0"/>
                <a:cs typeface="Times New Roman" pitchFamily="18" charset="0"/>
              </a:rPr>
              <a:t>-----***------</a:t>
            </a:r>
          </a:p>
        </p:txBody>
      </p:sp>
      <p:sp>
        <p:nvSpPr>
          <p:cNvPr id="8" name="Rectangle 7"/>
          <p:cNvSpPr/>
          <p:nvPr/>
        </p:nvSpPr>
        <p:spPr>
          <a:xfrm>
            <a:off x="8264415" y="1407017"/>
            <a:ext cx="3174972" cy="369332"/>
          </a:xfrm>
          <a:prstGeom prst="rect">
            <a:avLst/>
          </a:prstGeom>
        </p:spPr>
        <p:txBody>
          <a:bodyPr wrap="none">
            <a:spAutoFit/>
          </a:bodyPr>
          <a:lstStyle/>
          <a:p>
            <a:pPr algn="ctr"/>
            <a:r>
              <a:rPr lang="en-US" b="1" dirty="0">
                <a:solidFill>
                  <a:schemeClr val="accent1"/>
                </a:solidFill>
                <a:latin typeface="Times New Roman" pitchFamily="18" charset="0"/>
                <a:cs typeface="Times New Roman" pitchFamily="18" charset="0"/>
              </a:rPr>
              <a:t>TS. PHAN THỊ </a:t>
            </a:r>
            <a:r>
              <a:rPr lang="en-US" b="1" dirty="0" err="1">
                <a:solidFill>
                  <a:schemeClr val="accent1"/>
                </a:solidFill>
                <a:latin typeface="Times New Roman" pitchFamily="18" charset="0"/>
                <a:cs typeface="Times New Roman" pitchFamily="18" charset="0"/>
              </a:rPr>
              <a:t>THÚY</a:t>
            </a:r>
            <a:r>
              <a:rPr lang="en-US" b="1">
                <a:solidFill>
                  <a:schemeClr val="accent1"/>
                </a:solidFill>
                <a:latin typeface="Times New Roman" pitchFamily="18" charset="0"/>
                <a:cs typeface="Times New Roman" pitchFamily="18" charset="0"/>
              </a:rPr>
              <a:t> HẰNG</a:t>
            </a:r>
            <a:endParaRPr lang="en-US" b="1" dirty="0">
              <a:solidFill>
                <a:schemeClr val="accent1"/>
              </a:solidFill>
              <a:latin typeface="Times New Roman" pitchFamily="18" charset="0"/>
              <a:cs typeface="Times New Roman" pitchFamily="18" charset="0"/>
            </a:endParaRPr>
          </a:p>
        </p:txBody>
      </p:sp>
      <p:sp>
        <p:nvSpPr>
          <p:cNvPr id="9" name="Rectangle 8"/>
          <p:cNvSpPr/>
          <p:nvPr/>
        </p:nvSpPr>
        <p:spPr>
          <a:xfrm>
            <a:off x="7139189" y="2356834"/>
            <a:ext cx="5052811" cy="646331"/>
          </a:xfrm>
          <a:prstGeom prst="rect">
            <a:avLst/>
          </a:prstGeom>
        </p:spPr>
        <p:txBody>
          <a:bodyPr wrap="square">
            <a:spAutoFit/>
          </a:bodyPr>
          <a:lstStyle/>
          <a:p>
            <a:pPr algn="ctr"/>
            <a:r>
              <a:rPr lang="en-GB" b="1" dirty="0">
                <a:solidFill>
                  <a:srgbClr val="002060"/>
                </a:solidFill>
                <a:latin typeface="Times New Roman" panose="02020603050405020304" pitchFamily="18" charset="0"/>
                <a:cs typeface="Times New Roman" panose="02020603050405020304" pitchFamily="18" charset="0"/>
              </a:rPr>
              <a:t>HOẠT ĐỘNG VUI CHƠI CHO TRẺ</a:t>
            </a:r>
          </a:p>
          <a:p>
            <a:pPr algn="ctr"/>
            <a:r>
              <a:rPr lang="en-GB" b="1" dirty="0">
                <a:solidFill>
                  <a:srgbClr val="002060"/>
                </a:solidFill>
                <a:latin typeface="Times New Roman" panose="02020603050405020304" pitchFamily="18" charset="0"/>
                <a:cs typeface="Times New Roman" panose="02020603050405020304" pitchFamily="18" charset="0"/>
              </a:rPr>
              <a:t> Ở  TRƯỜNG MẦM NON </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 y="1"/>
            <a:ext cx="7220755" cy="6858000"/>
          </a:xfrm>
          <a:prstGeom prst="rect">
            <a:avLst/>
          </a:prstGeom>
        </p:spPr>
      </p:pic>
    </p:spTree>
    <p:extLst>
      <p:ext uri="{BB962C8B-B14F-4D97-AF65-F5344CB8AC3E}">
        <p14:creationId xmlns:p14="http://schemas.microsoft.com/office/powerpoint/2010/main" val="377615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p:cNvSpPr>
            <a:spLocks noChangeArrowheads="1"/>
          </p:cNvSpPr>
          <p:nvPr/>
        </p:nvSpPr>
        <p:spPr bwMode="gray">
          <a:xfrm>
            <a:off x="2012191" y="337276"/>
            <a:ext cx="1840463" cy="987950"/>
          </a:xfrm>
          <a:prstGeom prst="upArrow">
            <a:avLst>
              <a:gd name="adj1" fmla="val 50000"/>
              <a:gd name="adj2" fmla="val 18667"/>
            </a:avLst>
          </a:prstGeom>
          <a:solidFill>
            <a:srgbClr val="FF0000"/>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3" name="Text Box 14"/>
          <p:cNvSpPr txBox="1">
            <a:spLocks noChangeArrowheads="1"/>
          </p:cNvSpPr>
          <p:nvPr/>
        </p:nvSpPr>
        <p:spPr bwMode="gray">
          <a:xfrm>
            <a:off x="2699955" y="427370"/>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sp>
        <p:nvSpPr>
          <p:cNvPr id="4" name="AutoShape 7"/>
          <p:cNvSpPr>
            <a:spLocks noChangeArrowheads="1"/>
          </p:cNvSpPr>
          <p:nvPr/>
        </p:nvSpPr>
        <p:spPr bwMode="gray">
          <a:xfrm>
            <a:off x="3461953" y="487488"/>
            <a:ext cx="6365475" cy="837738"/>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5" name="Text Box 15"/>
          <p:cNvSpPr txBox="1">
            <a:spLocks noChangeArrowheads="1"/>
          </p:cNvSpPr>
          <p:nvPr/>
        </p:nvSpPr>
        <p:spPr bwMode="gray">
          <a:xfrm>
            <a:off x="3646567" y="503745"/>
            <a:ext cx="6328707"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phỏng</a:t>
            </a:r>
            <a:r>
              <a:rPr lang="en-US" b="1" dirty="0">
                <a:latin typeface="Times New Roman" panose="02020603050405020304" pitchFamily="18" charset="0"/>
                <a:cs typeface="Times New Roman" panose="02020603050405020304" pitchFamily="18" charset="0"/>
              </a:rPr>
              <a:t>)</a:t>
            </a:r>
            <a:endParaRPr lang="en-US" altLang="en-US" sz="4400" b="1" dirty="0">
              <a:solidFill>
                <a:schemeClr val="accent1"/>
              </a:solidFill>
              <a:latin typeface="Times New Roman" pitchFamily="18" charset="0"/>
              <a:cs typeface="Times New Roman" pitchFamily="18" charset="0"/>
            </a:endParaRPr>
          </a:p>
        </p:txBody>
      </p:sp>
      <p:sp>
        <p:nvSpPr>
          <p:cNvPr id="6" name="Rectangle 5"/>
          <p:cNvSpPr/>
          <p:nvPr/>
        </p:nvSpPr>
        <p:spPr>
          <a:xfrm>
            <a:off x="643943" y="1610854"/>
            <a:ext cx="11230377" cy="4708981"/>
          </a:xfrm>
          <a:prstGeom prst="rect">
            <a:avLst/>
          </a:prstGeom>
        </p:spPr>
        <p:txBody>
          <a:bodyPr wrap="square">
            <a:spAutoFit/>
          </a:bodyPr>
          <a:lstStyle/>
          <a:p>
            <a:r>
              <a:rPr lang="pt-BR" sz="2000" dirty="0">
                <a:solidFill>
                  <a:srgbClr val="0070C0"/>
                </a:solidFill>
              </a:rPr>
              <a:t>- Trước khi cho trẻ chơi cô cần cung cấp làm tăng vốn hiểu biết của trẻ về cuộc sống xung quanh bằng cách cho trẻ xem tranh ảnh, quan sát thực tế và đặc biệt cần chỉ cho trẻ biết những động tác, biết những việc làm mà trẻ quan sát.</a:t>
            </a:r>
            <a:endParaRPr lang="en-US" sz="2000" dirty="0">
              <a:solidFill>
                <a:srgbClr val="0070C0"/>
              </a:solidFill>
            </a:endParaRPr>
          </a:p>
          <a:p>
            <a:r>
              <a:rPr lang="pt-BR" sz="2000" dirty="0">
                <a:solidFill>
                  <a:srgbClr val="0070C0"/>
                </a:solidFill>
              </a:rPr>
              <a:t>	- Cô đóng vài chính, lấy vai của mình làm mẫu để trẻ học cách chơi, đồng thời khuyến khích trẻ chủ động bắt chước các hành động của người lớn.</a:t>
            </a:r>
            <a:endParaRPr lang="en-US" sz="2000" dirty="0">
              <a:solidFill>
                <a:srgbClr val="0070C0"/>
              </a:solidFill>
            </a:endParaRPr>
          </a:p>
          <a:p>
            <a:r>
              <a:rPr lang="pt-BR" sz="2000" dirty="0">
                <a:solidFill>
                  <a:srgbClr val="0070C0"/>
                </a:solidFill>
              </a:rPr>
              <a:t>	- Cô chú ý không can thiệp thô bạo vào trò chơi của trẻ, không bắt trẻ phải chơi theo ý muốn của cô.</a:t>
            </a:r>
            <a:endParaRPr lang="en-US" sz="2000" dirty="0">
              <a:solidFill>
                <a:srgbClr val="0070C0"/>
              </a:solidFill>
            </a:endParaRPr>
          </a:p>
          <a:p>
            <a:r>
              <a:rPr lang="pt-BR" sz="2000" dirty="0">
                <a:solidFill>
                  <a:srgbClr val="0070C0"/>
                </a:solidFill>
              </a:rPr>
              <a:t>	- Luôn luôn quan tâm làm giàu trí tưởng sáng tạo của trẻ và làm giàu các thao tác chơi với đồ vật, đồ chơi cho trẻ.</a:t>
            </a:r>
            <a:endParaRPr lang="en-US" sz="2000" dirty="0">
              <a:solidFill>
                <a:srgbClr val="0070C0"/>
              </a:solidFill>
            </a:endParaRPr>
          </a:p>
          <a:p>
            <a:r>
              <a:rPr lang="pt-BR" sz="2000" dirty="0">
                <a:solidFill>
                  <a:srgbClr val="0070C0"/>
                </a:solidFill>
              </a:rPr>
              <a:t>	- Khi hướng dẫn trẻ chơi, cô cần kịp thời thay đổi một cách hợp lý tính chất trò chơi của trẻ, không bắt trẻ chơi những trò chơi quá cao so với khả năng của trẻ và cũng không lặp đi lặp lại nhiều lần trò chơi mà trẻ đã chán hoặc trò chơi quá đơn giản so với bản thân trẻ. Cần chú ý phát triển hứng thú và tính chủ động, tích cực của trẻ khi chơi. Cần tận dụng mọi trường hợp để làm cho cảm xúc và ấn tượng của trẻ thêm phong phú, tạo cho trẻ có nhiều dịp vui chơi thoải mái.</a:t>
            </a:r>
            <a:endParaRPr lang="en-US" sz="2000" dirty="0">
              <a:solidFill>
                <a:srgbClr val="0070C0"/>
              </a:solidFill>
            </a:endParaRPr>
          </a:p>
        </p:txBody>
      </p:sp>
    </p:spTree>
    <p:extLst>
      <p:ext uri="{BB962C8B-B14F-4D97-AF65-F5344CB8AC3E}">
        <p14:creationId xmlns:p14="http://schemas.microsoft.com/office/powerpoint/2010/main" val="50597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3"/>
          <p:cNvSpPr>
            <a:spLocks noChangeArrowheads="1"/>
          </p:cNvSpPr>
          <p:nvPr/>
        </p:nvSpPr>
        <p:spPr bwMode="gray">
          <a:xfrm>
            <a:off x="6158238" y="459566"/>
            <a:ext cx="4991100" cy="709198"/>
          </a:xfrm>
          <a:prstGeom prst="roundRect">
            <a:avLst>
              <a:gd name="adj" fmla="val 9144"/>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5" name="AutoShape 4"/>
          <p:cNvSpPr>
            <a:spLocks noChangeArrowheads="1"/>
          </p:cNvSpPr>
          <p:nvPr/>
        </p:nvSpPr>
        <p:spPr bwMode="gray">
          <a:xfrm>
            <a:off x="5723261" y="1362376"/>
            <a:ext cx="5000628" cy="644976"/>
          </a:xfrm>
          <a:prstGeom prst="roundRect">
            <a:avLst>
              <a:gd name="adj" fmla="val 9144"/>
            </a:avLst>
          </a:prstGeom>
          <a:solidFill>
            <a:srgbClr val="F8F8F8"/>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6" name="AutoShape 6"/>
          <p:cNvSpPr>
            <a:spLocks noChangeArrowheads="1"/>
          </p:cNvSpPr>
          <p:nvPr/>
        </p:nvSpPr>
        <p:spPr bwMode="gray">
          <a:xfrm>
            <a:off x="4442149" y="1158841"/>
            <a:ext cx="1716089" cy="758007"/>
          </a:xfrm>
          <a:prstGeom prst="upArrow">
            <a:avLst>
              <a:gd name="adj1" fmla="val 50000"/>
              <a:gd name="adj2" fmla="val 18667"/>
            </a:avLst>
          </a:prstGeom>
          <a:solidFill>
            <a:schemeClr val="bg2">
              <a:lumMod val="25000"/>
            </a:schemeClr>
          </a:solidFill>
          <a:ln w="19050">
            <a:solidFill>
              <a:srgbClr val="FF6600"/>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hlink"/>
            </a:extrusionClr>
          </a:sp3d>
        </p:spPr>
        <p:txBody>
          <a:bodyPr wrap="none" anchor="ctr">
            <a:flatTx/>
          </a:bodyPr>
          <a:lstStyle/>
          <a:p>
            <a:pPr>
              <a:defRPr/>
            </a:pPr>
            <a:endParaRPr lang="en-US">
              <a:latin typeface="Arial" charset="0"/>
              <a:cs typeface="Arial" charset="0"/>
            </a:endParaRPr>
          </a:p>
        </p:txBody>
      </p:sp>
      <p:sp>
        <p:nvSpPr>
          <p:cNvPr id="7" name="AutoShape 7"/>
          <p:cNvSpPr>
            <a:spLocks noChangeArrowheads="1"/>
          </p:cNvSpPr>
          <p:nvPr/>
        </p:nvSpPr>
        <p:spPr bwMode="gray">
          <a:xfrm>
            <a:off x="5177164" y="2236073"/>
            <a:ext cx="4654633" cy="661717"/>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8" name="AutoShape 8"/>
          <p:cNvSpPr>
            <a:spLocks noChangeArrowheads="1"/>
          </p:cNvSpPr>
          <p:nvPr/>
        </p:nvSpPr>
        <p:spPr bwMode="gray">
          <a:xfrm>
            <a:off x="3891476" y="1968002"/>
            <a:ext cx="1666685" cy="828228"/>
          </a:xfrm>
          <a:prstGeom prst="upArrow">
            <a:avLst>
              <a:gd name="adj1" fmla="val 50000"/>
              <a:gd name="adj2" fmla="val 18667"/>
            </a:avLst>
          </a:prstGeom>
          <a:solidFill>
            <a:schemeClr val="accent4"/>
          </a:solidFill>
          <a:ln>
            <a:solidFill>
              <a:schemeClr val="accent6">
                <a:lumMod val="75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9" name="Text Box 12"/>
          <p:cNvSpPr txBox="1">
            <a:spLocks noChangeArrowheads="1"/>
          </p:cNvSpPr>
          <p:nvPr/>
        </p:nvSpPr>
        <p:spPr bwMode="gray">
          <a:xfrm>
            <a:off x="5558163" y="287808"/>
            <a:ext cx="6000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endParaRPr lang="en-US" altLang="en-US" sz="3200" b="1" dirty="0">
              <a:solidFill>
                <a:srgbClr val="FFFFFF"/>
              </a:solidFill>
              <a:latin typeface="Arial" pitchFamily="34" charset="0"/>
            </a:endParaRPr>
          </a:p>
        </p:txBody>
      </p:sp>
      <p:sp>
        <p:nvSpPr>
          <p:cNvPr id="10" name="Text Box 13"/>
          <p:cNvSpPr txBox="1">
            <a:spLocks noChangeArrowheads="1"/>
          </p:cNvSpPr>
          <p:nvPr/>
        </p:nvSpPr>
        <p:spPr bwMode="gray">
          <a:xfrm>
            <a:off x="5044177" y="1185294"/>
            <a:ext cx="527836"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2</a:t>
            </a:r>
          </a:p>
        </p:txBody>
      </p:sp>
      <p:sp>
        <p:nvSpPr>
          <p:cNvPr id="11" name="Text Box 14"/>
          <p:cNvSpPr txBox="1">
            <a:spLocks noChangeArrowheads="1"/>
          </p:cNvSpPr>
          <p:nvPr/>
        </p:nvSpPr>
        <p:spPr bwMode="gray">
          <a:xfrm>
            <a:off x="4483713" y="1977099"/>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3</a:t>
            </a:r>
          </a:p>
        </p:txBody>
      </p:sp>
      <p:sp>
        <p:nvSpPr>
          <p:cNvPr id="12" name="Text Box 15"/>
          <p:cNvSpPr txBox="1">
            <a:spLocks noChangeArrowheads="1"/>
          </p:cNvSpPr>
          <p:nvPr/>
        </p:nvSpPr>
        <p:spPr bwMode="gray">
          <a:xfrm>
            <a:off x="5713965" y="2260575"/>
            <a:ext cx="3763963" cy="60016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sz="3000" b="1" dirty="0" err="1">
                <a:latin typeface="Times New Roman" panose="02020603050405020304" pitchFamily="18" charset="0"/>
                <a:cs typeface="Times New Roman" panose="02020603050405020304" pitchFamily="18" charset="0"/>
              </a:rPr>
              <a:t>Trò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kịch</a:t>
            </a:r>
            <a:endParaRPr lang="en-US" altLang="en-US" sz="3000" b="1" dirty="0">
              <a:solidFill>
                <a:schemeClr val="accent1"/>
              </a:solidFill>
              <a:latin typeface="Times New Roman" pitchFamily="18" charset="0"/>
              <a:cs typeface="Times New Roman" pitchFamily="18" charset="0"/>
            </a:endParaRPr>
          </a:p>
        </p:txBody>
      </p:sp>
      <p:sp>
        <p:nvSpPr>
          <p:cNvPr id="13" name="Text Box 16"/>
          <p:cNvSpPr txBox="1">
            <a:spLocks noChangeArrowheads="1"/>
          </p:cNvSpPr>
          <p:nvPr/>
        </p:nvSpPr>
        <p:spPr bwMode="gray">
          <a:xfrm>
            <a:off x="6432959" y="509206"/>
            <a:ext cx="4716379"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altLang="en-US" sz="2800" b="1" dirty="0" err="1">
                <a:solidFill>
                  <a:srgbClr val="002060"/>
                </a:solidFill>
                <a:latin typeface="Times New Roman" panose="02020603050405020304" pitchFamily="18" charset="0"/>
                <a:cs typeface="Times New Roman" panose="02020603050405020304" pitchFamily="18" charset="0"/>
              </a:rPr>
              <a:t>Trò</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chơi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đóng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vai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theo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chủ</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đề</a:t>
            </a:r>
            <a:endParaRPr lang="en-US" altLang="en-US" sz="2800" b="1" dirty="0">
              <a:solidFill>
                <a:srgbClr val="002060"/>
              </a:solidFill>
              <a:latin typeface="Times New Roman" pitchFamily="18" charset="0"/>
              <a:cs typeface="Times New Roman" pitchFamily="18" charset="0"/>
            </a:endParaRPr>
          </a:p>
        </p:txBody>
      </p:sp>
      <p:sp>
        <p:nvSpPr>
          <p:cNvPr id="14" name="Text Box 17"/>
          <p:cNvSpPr txBox="1">
            <a:spLocks noChangeArrowheads="1"/>
          </p:cNvSpPr>
          <p:nvPr/>
        </p:nvSpPr>
        <p:spPr bwMode="gray">
          <a:xfrm>
            <a:off x="6072596" y="1361286"/>
            <a:ext cx="4932505"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altLang="en-US" sz="2800" b="1" dirty="0" err="1">
                <a:solidFill>
                  <a:srgbClr val="FF6600"/>
                </a:solidFill>
                <a:latin typeface="Times New Roman" pitchFamily="18" charset="0"/>
                <a:cs typeface="Times New Roman" pitchFamily="18" charset="0"/>
              </a:rPr>
              <a:t>Trò</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chơi</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xây</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dựng</a:t>
            </a:r>
            <a:endParaRPr lang="en-US" altLang="en-US" sz="2800" b="1" dirty="0">
              <a:solidFill>
                <a:srgbClr val="FF6600"/>
              </a:solidFill>
              <a:latin typeface="Times New Roman" pitchFamily="18" charset="0"/>
              <a:cs typeface="Times New Roman" pitchFamily="18" charset="0"/>
            </a:endParaRPr>
          </a:p>
        </p:txBody>
      </p:sp>
      <p:sp>
        <p:nvSpPr>
          <p:cNvPr id="16" name="Text Box 14"/>
          <p:cNvSpPr txBox="1">
            <a:spLocks noChangeArrowheads="1"/>
          </p:cNvSpPr>
          <p:nvPr/>
        </p:nvSpPr>
        <p:spPr bwMode="gray">
          <a:xfrm>
            <a:off x="3877626" y="3102103"/>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sp>
        <p:nvSpPr>
          <p:cNvPr id="17" name="AutoShape 7"/>
          <p:cNvSpPr>
            <a:spLocks noChangeArrowheads="1"/>
          </p:cNvSpPr>
          <p:nvPr/>
        </p:nvSpPr>
        <p:spPr bwMode="gray">
          <a:xfrm>
            <a:off x="4611913" y="3079091"/>
            <a:ext cx="4398339" cy="688440"/>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18" name="Text Box 15"/>
          <p:cNvSpPr txBox="1">
            <a:spLocks noChangeArrowheads="1"/>
          </p:cNvSpPr>
          <p:nvPr/>
        </p:nvSpPr>
        <p:spPr bwMode="gray">
          <a:xfrm>
            <a:off x="5030325" y="3115958"/>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tuệ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tập</a:t>
            </a:r>
            <a:r>
              <a:rPr lang="en-US" b="1" dirty="0">
                <a:solidFill>
                  <a:srgbClr val="FF0000"/>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itchFamily="18" charset="0"/>
              <a:cs typeface="Times New Roman" pitchFamily="18" charset="0"/>
            </a:endParaRPr>
          </a:p>
        </p:txBody>
      </p:sp>
      <p:sp>
        <p:nvSpPr>
          <p:cNvPr id="19" name="AutoShape 5"/>
          <p:cNvSpPr>
            <a:spLocks noChangeArrowheads="1"/>
          </p:cNvSpPr>
          <p:nvPr/>
        </p:nvSpPr>
        <p:spPr bwMode="gray">
          <a:xfrm>
            <a:off x="5030323" y="254861"/>
            <a:ext cx="1606900" cy="835788"/>
          </a:xfrm>
          <a:prstGeom prst="upArrow">
            <a:avLst>
              <a:gd name="adj1" fmla="val 50000"/>
              <a:gd name="adj2" fmla="val 18667"/>
            </a:avLst>
          </a:prstGeom>
          <a:solidFill>
            <a:schemeClr val="accent2">
              <a:lumMod val="50000"/>
            </a:schemeClr>
          </a:solidFill>
          <a:ln w="19050">
            <a:solidFill>
              <a:schemeClr val="accent1"/>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en-US">
              <a:latin typeface="Arial" charset="0"/>
              <a:cs typeface="Arial" charset="0"/>
            </a:endParaRPr>
          </a:p>
        </p:txBody>
      </p:sp>
      <p:sp>
        <p:nvSpPr>
          <p:cNvPr id="20" name="Text Box 12"/>
          <p:cNvSpPr txBox="1">
            <a:spLocks noChangeArrowheads="1"/>
          </p:cNvSpPr>
          <p:nvPr/>
        </p:nvSpPr>
        <p:spPr bwMode="gray">
          <a:xfrm>
            <a:off x="5572013" y="315513"/>
            <a:ext cx="6000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endParaRPr lang="en-US" altLang="en-US" sz="3200" b="1" dirty="0">
              <a:solidFill>
                <a:srgbClr val="FFFFFF"/>
              </a:solidFill>
              <a:latin typeface="Arial" pitchFamily="34" charset="0"/>
            </a:endParaRPr>
          </a:p>
        </p:txBody>
      </p:sp>
      <p:sp>
        <p:nvSpPr>
          <p:cNvPr id="21" name="AutoShape 8"/>
          <p:cNvSpPr>
            <a:spLocks noChangeArrowheads="1"/>
          </p:cNvSpPr>
          <p:nvPr/>
        </p:nvSpPr>
        <p:spPr bwMode="gray">
          <a:xfrm>
            <a:off x="2506028" y="3704737"/>
            <a:ext cx="1873125" cy="810013"/>
          </a:xfrm>
          <a:prstGeom prst="upArrow">
            <a:avLst>
              <a:gd name="adj1" fmla="val 50000"/>
              <a:gd name="adj2" fmla="val 18667"/>
            </a:avLst>
          </a:prstGeom>
          <a:solidFill>
            <a:srgbClr val="00B0F0"/>
          </a:solidFill>
          <a:ln>
            <a:solidFill>
              <a:schemeClr val="tx2">
                <a:lumMod val="50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22" name="Text Box 14"/>
          <p:cNvSpPr txBox="1">
            <a:spLocks noChangeArrowheads="1"/>
          </p:cNvSpPr>
          <p:nvPr/>
        </p:nvSpPr>
        <p:spPr bwMode="gray">
          <a:xfrm>
            <a:off x="3240318" y="3711335"/>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chemeClr val="tx2">
                    <a:lumMod val="50000"/>
                  </a:schemeClr>
                </a:solidFill>
                <a:latin typeface="Arial" pitchFamily="34" charset="0"/>
              </a:rPr>
              <a:t>5</a:t>
            </a:r>
          </a:p>
        </p:txBody>
      </p:sp>
      <p:sp>
        <p:nvSpPr>
          <p:cNvPr id="23" name="AutoShape 7"/>
          <p:cNvSpPr>
            <a:spLocks noChangeArrowheads="1"/>
          </p:cNvSpPr>
          <p:nvPr/>
        </p:nvSpPr>
        <p:spPr bwMode="gray">
          <a:xfrm>
            <a:off x="3988452" y="3965795"/>
            <a:ext cx="4398339" cy="618230"/>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24" name="Text Box 15"/>
          <p:cNvSpPr txBox="1">
            <a:spLocks noChangeArrowheads="1"/>
          </p:cNvSpPr>
          <p:nvPr/>
        </p:nvSpPr>
        <p:spPr bwMode="gray">
          <a:xfrm>
            <a:off x="4279371" y="3966237"/>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chemeClr val="accent1">
                    <a:lumMod val="50000"/>
                  </a:schemeClr>
                </a:solidFill>
                <a:latin typeface="Times New Roman" panose="02020603050405020304" pitchFamily="18" charset="0"/>
                <a:cs typeface="Times New Roman" panose="02020603050405020304" pitchFamily="18" charset="0"/>
              </a:rPr>
              <a:t>Trò</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chơi</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vận</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động</a:t>
            </a:r>
            <a:endParaRPr lang="en-US" altLang="en-US" sz="4400" b="1" dirty="0">
              <a:solidFill>
                <a:schemeClr val="accent1">
                  <a:lumMod val="50000"/>
                </a:schemeClr>
              </a:solidFill>
              <a:latin typeface="Times New Roman" pitchFamily="18" charset="0"/>
              <a:cs typeface="Times New Roman" pitchFamily="18" charset="0"/>
            </a:endParaRPr>
          </a:p>
        </p:txBody>
      </p:sp>
      <p:sp>
        <p:nvSpPr>
          <p:cNvPr id="25" name="AutoShape 8"/>
          <p:cNvSpPr>
            <a:spLocks noChangeArrowheads="1"/>
          </p:cNvSpPr>
          <p:nvPr/>
        </p:nvSpPr>
        <p:spPr bwMode="gray">
          <a:xfrm>
            <a:off x="1939636" y="4577561"/>
            <a:ext cx="1719091" cy="855435"/>
          </a:xfrm>
          <a:prstGeom prst="upArrow">
            <a:avLst>
              <a:gd name="adj1" fmla="val 50000"/>
              <a:gd name="adj2" fmla="val 18667"/>
            </a:avLst>
          </a:prstGeom>
          <a:solidFill>
            <a:schemeClr val="accent4">
              <a:lumMod val="50000"/>
            </a:schemeClr>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26" name="Text Box 14"/>
          <p:cNvSpPr txBox="1">
            <a:spLocks noChangeArrowheads="1"/>
          </p:cNvSpPr>
          <p:nvPr/>
        </p:nvSpPr>
        <p:spPr bwMode="gray">
          <a:xfrm>
            <a:off x="2575303" y="4612241"/>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6</a:t>
            </a:r>
          </a:p>
        </p:txBody>
      </p:sp>
      <p:sp>
        <p:nvSpPr>
          <p:cNvPr id="27" name="AutoShape 7"/>
          <p:cNvSpPr>
            <a:spLocks noChangeArrowheads="1"/>
          </p:cNvSpPr>
          <p:nvPr/>
        </p:nvSpPr>
        <p:spPr bwMode="gray">
          <a:xfrm>
            <a:off x="3268027" y="4866331"/>
            <a:ext cx="4398339" cy="646182"/>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28" name="Text Box 15"/>
          <p:cNvSpPr txBox="1">
            <a:spLocks noChangeArrowheads="1"/>
          </p:cNvSpPr>
          <p:nvPr/>
        </p:nvSpPr>
        <p:spPr bwMode="gray">
          <a:xfrm>
            <a:off x="3500553" y="4894045"/>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002060"/>
                </a:solidFill>
                <a:latin typeface="Times New Roman" panose="02020603050405020304" pitchFamily="18" charset="0"/>
                <a:cs typeface="Times New Roman" panose="02020603050405020304" pitchFamily="18" charset="0"/>
              </a:rPr>
              <a:t>Trò</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chơi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dân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gian</a:t>
            </a:r>
            <a:endParaRPr lang="en-US" altLang="en-US" sz="4400" b="1" dirty="0">
              <a:solidFill>
                <a:srgbClr val="002060"/>
              </a:solidFill>
              <a:latin typeface="Times New Roman" pitchFamily="18" charset="0"/>
              <a:cs typeface="Times New Roman" pitchFamily="18" charset="0"/>
            </a:endParaRPr>
          </a:p>
        </p:txBody>
      </p:sp>
      <p:sp>
        <p:nvSpPr>
          <p:cNvPr id="29" name="AutoShape 8"/>
          <p:cNvSpPr>
            <a:spLocks noChangeArrowheads="1"/>
          </p:cNvSpPr>
          <p:nvPr/>
        </p:nvSpPr>
        <p:spPr bwMode="gray">
          <a:xfrm>
            <a:off x="3240317" y="2804186"/>
            <a:ext cx="1762297" cy="872841"/>
          </a:xfrm>
          <a:prstGeom prst="upArrow">
            <a:avLst>
              <a:gd name="adj1" fmla="val 50000"/>
              <a:gd name="adj2" fmla="val 18667"/>
            </a:avLst>
          </a:prstGeom>
          <a:solidFill>
            <a:srgbClr val="FF0000"/>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30" name="Text Box 14"/>
          <p:cNvSpPr txBox="1">
            <a:spLocks noChangeArrowheads="1"/>
          </p:cNvSpPr>
          <p:nvPr/>
        </p:nvSpPr>
        <p:spPr bwMode="gray">
          <a:xfrm>
            <a:off x="3863769" y="2853415"/>
            <a:ext cx="762000" cy="82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sp>
        <p:nvSpPr>
          <p:cNvPr id="31" name="AutoShape 8"/>
          <p:cNvSpPr>
            <a:spLocks noChangeArrowheads="1"/>
          </p:cNvSpPr>
          <p:nvPr/>
        </p:nvSpPr>
        <p:spPr bwMode="gray">
          <a:xfrm>
            <a:off x="1025237" y="5422692"/>
            <a:ext cx="1802209" cy="829132"/>
          </a:xfrm>
          <a:prstGeom prst="upArrow">
            <a:avLst>
              <a:gd name="adj1" fmla="val 50000"/>
              <a:gd name="adj2" fmla="val 18667"/>
            </a:avLst>
          </a:prstGeom>
          <a:solidFill>
            <a:schemeClr val="accent2">
              <a:lumMod val="50000"/>
            </a:schemeClr>
          </a:solidFill>
          <a:ln>
            <a:solidFill>
              <a:srgbClr val="FF00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32" name="Text Box 14"/>
          <p:cNvSpPr txBox="1">
            <a:spLocks noChangeArrowheads="1"/>
          </p:cNvSpPr>
          <p:nvPr/>
        </p:nvSpPr>
        <p:spPr bwMode="gray">
          <a:xfrm>
            <a:off x="1744030" y="5495805"/>
            <a:ext cx="761999"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7</a:t>
            </a:r>
          </a:p>
        </p:txBody>
      </p:sp>
      <p:sp>
        <p:nvSpPr>
          <p:cNvPr id="33" name="AutoShape 7"/>
          <p:cNvSpPr>
            <a:spLocks noChangeArrowheads="1"/>
          </p:cNvSpPr>
          <p:nvPr/>
        </p:nvSpPr>
        <p:spPr bwMode="gray">
          <a:xfrm>
            <a:off x="2436745" y="5697609"/>
            <a:ext cx="4398339" cy="656208"/>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34" name="Text Box 15"/>
          <p:cNvSpPr txBox="1">
            <a:spLocks noChangeArrowheads="1"/>
          </p:cNvSpPr>
          <p:nvPr/>
        </p:nvSpPr>
        <p:spPr bwMode="gray">
          <a:xfrm>
            <a:off x="2799182" y="5710549"/>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tử</a:t>
            </a:r>
            <a:endParaRPr lang="en-US" altLang="en-US" sz="4400" b="1" dirty="0">
              <a:solidFill>
                <a:srgbClr val="FF0000"/>
              </a:solidFill>
              <a:latin typeface="Times New Roman" pitchFamily="18" charset="0"/>
              <a:cs typeface="Times New Roman" pitchFamily="18" charset="0"/>
            </a:endParaRPr>
          </a:p>
        </p:txBody>
      </p:sp>
      <p:sp>
        <p:nvSpPr>
          <p:cNvPr id="35" name="TextBox 34"/>
          <p:cNvSpPr txBox="1"/>
          <p:nvPr/>
        </p:nvSpPr>
        <p:spPr>
          <a:xfrm>
            <a:off x="358207" y="1755029"/>
            <a:ext cx="3533269" cy="707886"/>
          </a:xfrm>
          <a:prstGeom prst="rect">
            <a:avLst/>
          </a:prstGeom>
          <a:noFill/>
        </p:spPr>
        <p:txBody>
          <a:bodyPr wrap="square" rtlCol="0">
            <a:spAutoFit/>
          </a:bodyPr>
          <a:lstStyle/>
          <a:p>
            <a:r>
              <a:rPr lang="en-US" sz="2000" b="1" dirty="0">
                <a:solidFill>
                  <a:schemeClr val="tx2">
                    <a:lumMod val="75000"/>
                  </a:schemeClr>
                </a:solidFill>
                <a:latin typeface="Times New Roman" panose="02020603050405020304" pitchFamily="18" charset="0"/>
                <a:cs typeface="Times New Roman" panose="02020603050405020304" pitchFamily="18" charset="0"/>
              </a:rPr>
              <a:t>TRẺ LỨA TUỔI MẦU GIÁO CÓ 7 LOẠI TRÒ CHƠI:</a:t>
            </a:r>
          </a:p>
        </p:txBody>
      </p:sp>
    </p:spTree>
    <p:extLst>
      <p:ext uri="{BB962C8B-B14F-4D97-AF65-F5344CB8AC3E}">
        <p14:creationId xmlns:p14="http://schemas.microsoft.com/office/powerpoint/2010/main" val="165946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ircle(in)">
                                      <p:cBhvr>
                                        <p:cTn id="49" dur="2000"/>
                                        <p:tgtEl>
                                          <p:spTgt spid="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randombar(horizontal)">
                                      <p:cBhvr>
                                        <p:cTn id="57" dur="500"/>
                                        <p:tgtEl>
                                          <p:spTgt spid="29"/>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randombar(horizontal)">
                                      <p:cBhvr>
                                        <p:cTn id="60" dur="500"/>
                                        <p:tgtEl>
                                          <p:spTgt spid="30"/>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randombar(horizontal)">
                                      <p:cBhvr>
                                        <p:cTn id="63" dur="500"/>
                                        <p:tgtEl>
                                          <p:spTgt spid="1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randombar(horizont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barn(inVertical)">
                                      <p:cBhvr>
                                        <p:cTn id="71" dur="500"/>
                                        <p:tgtEl>
                                          <p:spTgt spid="2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500"/>
                                        <p:tgtEl>
                                          <p:spTgt spid="23"/>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arn(inVertical)">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circle(in)">
                                      <p:cBhvr>
                                        <p:cTn id="85" dur="2000"/>
                                        <p:tgtEl>
                                          <p:spTgt spid="26"/>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circle(in)">
                                      <p:cBhvr>
                                        <p:cTn id="88" dur="2000"/>
                                        <p:tgtEl>
                                          <p:spTgt spid="25"/>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circle(in)">
                                      <p:cBhvr>
                                        <p:cTn id="91" dur="2000"/>
                                        <p:tgtEl>
                                          <p:spTgt spid="27"/>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circle(in)">
                                      <p:cBhvr>
                                        <p:cTn id="94" dur="20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1000" fill="hold"/>
                                        <p:tgtEl>
                                          <p:spTgt spid="3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1000"/>
                                        <p:tgtEl>
                                          <p:spTgt spid="31"/>
                                        </p:tgtEl>
                                      </p:cBhvr>
                                    </p:animEffect>
                                    <p:anim calcmode="lin" valueType="num">
                                      <p:cBhvr>
                                        <p:cTn id="105" dur="1000" fill="hold"/>
                                        <p:tgtEl>
                                          <p:spTgt spid="31"/>
                                        </p:tgtEl>
                                        <p:attrNameLst>
                                          <p:attrName>ppt_x</p:attrName>
                                        </p:attrNameLst>
                                      </p:cBhvr>
                                      <p:tavLst>
                                        <p:tav tm="0">
                                          <p:val>
                                            <p:strVal val="#ppt_x"/>
                                          </p:val>
                                        </p:tav>
                                        <p:tav tm="100000">
                                          <p:val>
                                            <p:strVal val="#ppt_x"/>
                                          </p:val>
                                        </p:tav>
                                      </p:tavLst>
                                    </p:anim>
                                    <p:anim calcmode="lin" valueType="num">
                                      <p:cBhvr>
                                        <p:cTn id="106" dur="1000" fill="hold"/>
                                        <p:tgtEl>
                                          <p:spTgt spid="3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1000"/>
                                        <p:tgtEl>
                                          <p:spTgt spid="34"/>
                                        </p:tgtEl>
                                      </p:cBhvr>
                                    </p:animEffect>
                                    <p:anim calcmode="lin" valueType="num">
                                      <p:cBhvr>
                                        <p:cTn id="110" dur="1000" fill="hold"/>
                                        <p:tgtEl>
                                          <p:spTgt spid="34"/>
                                        </p:tgtEl>
                                        <p:attrNameLst>
                                          <p:attrName>ppt_x</p:attrName>
                                        </p:attrNameLst>
                                      </p:cBhvr>
                                      <p:tavLst>
                                        <p:tav tm="0">
                                          <p:val>
                                            <p:strVal val="#ppt_x"/>
                                          </p:val>
                                        </p:tav>
                                        <p:tav tm="100000">
                                          <p:val>
                                            <p:strVal val="#ppt_x"/>
                                          </p:val>
                                        </p:tav>
                                      </p:tavLst>
                                    </p:anim>
                                    <p:anim calcmode="lin" valueType="num">
                                      <p:cBhvr>
                                        <p:cTn id="111" dur="1000" fill="hold"/>
                                        <p:tgtEl>
                                          <p:spTgt spid="3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1000"/>
                                        <p:tgtEl>
                                          <p:spTgt spid="33"/>
                                        </p:tgtEl>
                                      </p:cBhvr>
                                    </p:animEffect>
                                    <p:anim calcmode="lin" valueType="num">
                                      <p:cBhvr>
                                        <p:cTn id="115" dur="1000" fill="hold"/>
                                        <p:tgtEl>
                                          <p:spTgt spid="33"/>
                                        </p:tgtEl>
                                        <p:attrNameLst>
                                          <p:attrName>ppt_x</p:attrName>
                                        </p:attrNameLst>
                                      </p:cBhvr>
                                      <p:tavLst>
                                        <p:tav tm="0">
                                          <p:val>
                                            <p:strVal val="#ppt_x"/>
                                          </p:val>
                                        </p:tav>
                                        <p:tav tm="100000">
                                          <p:val>
                                            <p:strVal val="#ppt_x"/>
                                          </p:val>
                                        </p:tav>
                                      </p:tavLst>
                                    </p:anim>
                                    <p:anim calcmode="lin" valueType="num">
                                      <p:cBhvr>
                                        <p:cTn id="1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11" grpId="0"/>
      <p:bldP spid="12" grpId="0"/>
      <p:bldP spid="13" grpId="0"/>
      <p:bldP spid="14" grpId="0"/>
      <p:bldP spid="17" grpId="0" animBg="1"/>
      <p:bldP spid="18" grpId="0"/>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a:off x="4232453" y="459566"/>
            <a:ext cx="4991100" cy="709198"/>
          </a:xfrm>
          <a:prstGeom prst="roundRect">
            <a:avLst>
              <a:gd name="adj" fmla="val 9144"/>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3" name="Text Box 16"/>
          <p:cNvSpPr txBox="1">
            <a:spLocks noChangeArrowheads="1"/>
          </p:cNvSpPr>
          <p:nvPr/>
        </p:nvSpPr>
        <p:spPr bwMode="gray">
          <a:xfrm>
            <a:off x="4507173" y="509206"/>
            <a:ext cx="4716379"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altLang="en-US" sz="2800" b="1" dirty="0" err="1">
                <a:solidFill>
                  <a:srgbClr val="002060"/>
                </a:solidFill>
                <a:latin typeface="Times New Roman" panose="02020603050405020304" pitchFamily="18" charset="0"/>
                <a:cs typeface="Times New Roman" panose="02020603050405020304" pitchFamily="18" charset="0"/>
              </a:rPr>
              <a:t>Trò</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chơi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đóng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vai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theo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chủ</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đề</a:t>
            </a:r>
            <a:endParaRPr lang="en-US" altLang="en-US" sz="2800" b="1" dirty="0">
              <a:solidFill>
                <a:srgbClr val="002060"/>
              </a:solidFill>
              <a:latin typeface="Times New Roman" pitchFamily="18" charset="0"/>
              <a:cs typeface="Times New Roman" pitchFamily="18" charset="0"/>
            </a:endParaRPr>
          </a:p>
        </p:txBody>
      </p:sp>
      <p:sp>
        <p:nvSpPr>
          <p:cNvPr id="4" name="AutoShape 5"/>
          <p:cNvSpPr>
            <a:spLocks noChangeArrowheads="1"/>
          </p:cNvSpPr>
          <p:nvPr/>
        </p:nvSpPr>
        <p:spPr bwMode="gray">
          <a:xfrm>
            <a:off x="3104539" y="254861"/>
            <a:ext cx="1606900" cy="835788"/>
          </a:xfrm>
          <a:prstGeom prst="upArrow">
            <a:avLst>
              <a:gd name="adj1" fmla="val 50000"/>
              <a:gd name="adj2" fmla="val 18667"/>
            </a:avLst>
          </a:prstGeom>
          <a:solidFill>
            <a:schemeClr val="accent2">
              <a:lumMod val="50000"/>
            </a:schemeClr>
          </a:solidFill>
          <a:ln w="19050">
            <a:solidFill>
              <a:schemeClr val="accent1"/>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en-US">
              <a:latin typeface="Arial" charset="0"/>
              <a:cs typeface="Arial" charset="0"/>
            </a:endParaRPr>
          </a:p>
        </p:txBody>
      </p:sp>
      <p:sp>
        <p:nvSpPr>
          <p:cNvPr id="5" name="Text Box 12"/>
          <p:cNvSpPr txBox="1">
            <a:spLocks noChangeArrowheads="1"/>
          </p:cNvSpPr>
          <p:nvPr/>
        </p:nvSpPr>
        <p:spPr bwMode="gray">
          <a:xfrm>
            <a:off x="3726105" y="360218"/>
            <a:ext cx="6000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endParaRPr lang="en-US" altLang="en-US" sz="3200" b="1" dirty="0">
              <a:solidFill>
                <a:srgbClr val="FFFFFF"/>
              </a:solidFill>
              <a:latin typeface="Arial" pitchFamily="34" charset="0"/>
            </a:endParaRPr>
          </a:p>
        </p:txBody>
      </p:sp>
      <p:pic>
        <p:nvPicPr>
          <p:cNvPr id="6" name="Picture 4"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8" name="Rectangle 7"/>
          <p:cNvSpPr/>
          <p:nvPr/>
        </p:nvSpPr>
        <p:spPr>
          <a:xfrm>
            <a:off x="817418" y="1489571"/>
            <a:ext cx="10543311" cy="1754326"/>
          </a:xfrm>
          <a:prstGeom prst="rect">
            <a:avLst/>
          </a:prstGeom>
        </p:spPr>
        <p:txBody>
          <a:bodyPr wrap="square">
            <a:spAutoFit/>
          </a:bodyPr>
          <a:lstStyle/>
          <a:p>
            <a:pPr algn="just">
              <a:lnSpc>
                <a:spcPct val="150000"/>
              </a:lnSpc>
              <a:spcAft>
                <a:spcPts val="0"/>
              </a:spcAft>
            </a:pPr>
            <a:r>
              <a:rPr lang="pt-BR" sz="2400" b="1" i="1" dirty="0">
                <a:solidFill>
                  <a:srgbClr val="FF0000"/>
                </a:solidFill>
                <a:latin typeface="Times New Roman" panose="02020603050405020304" pitchFamily="18" charset="0"/>
                <a:ea typeface="Times New Roman" panose="02020603050405020304" pitchFamily="18" charset="0"/>
              </a:rPr>
              <a:t>1. Khái niệm: </a:t>
            </a:r>
            <a:r>
              <a:rPr lang="pt-BR" sz="2400" dirty="0">
                <a:latin typeface="Times New Roman" panose="02020603050405020304" pitchFamily="18" charset="0"/>
                <a:ea typeface="Times New Roman" panose="02020603050405020304" pitchFamily="18" charset="0"/>
              </a:rPr>
              <a:t>Trò chơi đóng vai theo chủ đề (ĐVTCĐ) là trò chơi mà trẻ mô phỏng lại một mảng nào đó của cuộc sống người lớn trong xã hội bằng việc nhập vào (hay còn gọi là đóng vai) một nhân vật nào đó để thực hiện chức năng xã hội của họ.</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703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351" y="1868110"/>
            <a:ext cx="2350323" cy="323165"/>
          </a:xfrm>
          <a:prstGeom prst="rect">
            <a:avLst/>
          </a:prstGeom>
        </p:spPr>
        <p:txBody>
          <a:bodyPr wrap="none">
            <a:spAutoFit/>
          </a:bodyPr>
          <a:lstStyle/>
          <a:p>
            <a:pPr algn="just">
              <a:lnSpc>
                <a:spcPts val="1800"/>
              </a:lnSpc>
              <a:spcAft>
                <a:spcPts val="0"/>
              </a:spcAft>
            </a:pPr>
            <a:r>
              <a:rPr lang="pt-BR" sz="3200" b="1" dirty="0">
                <a:solidFill>
                  <a:srgbClr val="FF0000"/>
                </a:solidFill>
                <a:latin typeface="Times New Roman" panose="02020603050405020304" pitchFamily="18" charset="0"/>
                <a:ea typeface="Times New Roman" panose="02020603050405020304" pitchFamily="18" charset="0"/>
              </a:rPr>
              <a:t>2. Đặc điểm </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
        <p:nvSpPr>
          <p:cNvPr id="3" name="AutoShape 3"/>
          <p:cNvSpPr>
            <a:spLocks noChangeArrowheads="1"/>
          </p:cNvSpPr>
          <p:nvPr/>
        </p:nvSpPr>
        <p:spPr bwMode="gray">
          <a:xfrm>
            <a:off x="4232453" y="459566"/>
            <a:ext cx="4991100" cy="709198"/>
          </a:xfrm>
          <a:prstGeom prst="roundRect">
            <a:avLst>
              <a:gd name="adj" fmla="val 9144"/>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4" name="Text Box 16"/>
          <p:cNvSpPr txBox="1">
            <a:spLocks noChangeArrowheads="1"/>
          </p:cNvSpPr>
          <p:nvPr/>
        </p:nvSpPr>
        <p:spPr bwMode="gray">
          <a:xfrm>
            <a:off x="4507173" y="509206"/>
            <a:ext cx="4716379"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altLang="en-US" sz="2800" b="1" dirty="0" err="1">
                <a:solidFill>
                  <a:srgbClr val="002060"/>
                </a:solidFill>
                <a:latin typeface="Times New Roman" panose="02020603050405020304" pitchFamily="18" charset="0"/>
                <a:cs typeface="Times New Roman" panose="02020603050405020304" pitchFamily="18" charset="0"/>
              </a:rPr>
              <a:t>Trò</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chơi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đóng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vai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theo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chủ</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đề</a:t>
            </a:r>
            <a:endParaRPr lang="en-US" altLang="en-US" sz="2800" b="1" dirty="0">
              <a:solidFill>
                <a:srgbClr val="002060"/>
              </a:solidFill>
              <a:latin typeface="Times New Roman" pitchFamily="18" charset="0"/>
              <a:cs typeface="Times New Roman" pitchFamily="18" charset="0"/>
            </a:endParaRPr>
          </a:p>
        </p:txBody>
      </p:sp>
      <p:sp>
        <p:nvSpPr>
          <p:cNvPr id="5" name="AutoShape 5"/>
          <p:cNvSpPr>
            <a:spLocks noChangeArrowheads="1"/>
          </p:cNvSpPr>
          <p:nvPr/>
        </p:nvSpPr>
        <p:spPr bwMode="gray">
          <a:xfrm>
            <a:off x="3104539" y="254861"/>
            <a:ext cx="1606900" cy="835788"/>
          </a:xfrm>
          <a:prstGeom prst="upArrow">
            <a:avLst>
              <a:gd name="adj1" fmla="val 50000"/>
              <a:gd name="adj2" fmla="val 18667"/>
            </a:avLst>
          </a:prstGeom>
          <a:solidFill>
            <a:schemeClr val="accent2">
              <a:lumMod val="50000"/>
            </a:schemeClr>
          </a:solidFill>
          <a:ln w="19050">
            <a:solidFill>
              <a:schemeClr val="accent1"/>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en-US">
              <a:latin typeface="Arial" charset="0"/>
              <a:cs typeface="Arial" charset="0"/>
            </a:endParaRPr>
          </a:p>
        </p:txBody>
      </p:sp>
      <p:sp>
        <p:nvSpPr>
          <p:cNvPr id="6" name="Text Box 12"/>
          <p:cNvSpPr txBox="1">
            <a:spLocks noChangeArrowheads="1"/>
          </p:cNvSpPr>
          <p:nvPr/>
        </p:nvSpPr>
        <p:spPr bwMode="gray">
          <a:xfrm>
            <a:off x="3726105" y="360218"/>
            <a:ext cx="6000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endParaRPr lang="en-US" altLang="en-US" sz="3200" b="1" dirty="0">
              <a:solidFill>
                <a:srgbClr val="FFFFFF"/>
              </a:solidFill>
              <a:latin typeface="Arial" pitchFamily="34" charset="0"/>
            </a:endParaRPr>
          </a:p>
        </p:txBody>
      </p:sp>
      <p:pic>
        <p:nvPicPr>
          <p:cNvPr id="7" name="Picture 4"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grpSp>
        <p:nvGrpSpPr>
          <p:cNvPr id="9" name="Group 37"/>
          <p:cNvGrpSpPr>
            <a:grpSpLocks/>
          </p:cNvGrpSpPr>
          <p:nvPr/>
        </p:nvGrpSpPr>
        <p:grpSpPr bwMode="auto">
          <a:xfrm>
            <a:off x="1037771" y="2573084"/>
            <a:ext cx="10674469" cy="522288"/>
            <a:chOff x="527" y="1182"/>
            <a:chExt cx="3672" cy="329"/>
          </a:xfrm>
        </p:grpSpPr>
        <p:sp>
          <p:nvSpPr>
            <p:cNvPr id="10" name="Rectangle 9"/>
            <p:cNvSpPr>
              <a:spLocks noChangeArrowheads="1"/>
            </p:cNvSpPr>
            <p:nvPr/>
          </p:nvSpPr>
          <p:spPr bwMode="gray">
            <a:xfrm rot="3419336">
              <a:off x="485" y="1252"/>
              <a:ext cx="301" cy="217"/>
            </a:xfrm>
            <a:prstGeom prst="rect">
              <a:avLst/>
            </a:prstGeom>
            <a:solidFill>
              <a:srgbClr val="FFFF00"/>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805" y="1182"/>
              <a:ext cx="33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endParaRPr lang="en-US" sz="2400" dirty="0">
                <a:latin typeface="Times New Roman" panose="02020603050405020304" pitchFamily="18" charset="0"/>
                <a:cs typeface="Times New Roman" panose="02020603050405020304" pitchFamily="18" charset="0"/>
              </a:endParaRPr>
            </a:p>
          </p:txBody>
        </p:sp>
        <p:sp>
          <p:nvSpPr>
            <p:cNvPr id="12" name="Text Box 7"/>
            <p:cNvSpPr txBox="1">
              <a:spLocks noChangeArrowheads="1"/>
            </p:cNvSpPr>
            <p:nvPr/>
          </p:nvSpPr>
          <p:spPr bwMode="gray">
            <a:xfrm>
              <a:off x="597" y="1234"/>
              <a:ext cx="1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000" b="1" dirty="0">
                  <a:solidFill>
                    <a:srgbClr val="FFFFFF"/>
                  </a:solidFill>
                  <a:latin typeface="Times New Roman" panose="02020603050405020304" pitchFamily="18" charset="0"/>
                  <a:cs typeface="Times New Roman" panose="02020603050405020304" pitchFamily="18" charset="0"/>
                </a:rPr>
                <a:t>1</a:t>
              </a:r>
            </a:p>
          </p:txBody>
        </p:sp>
      </p:grpSp>
      <p:grpSp>
        <p:nvGrpSpPr>
          <p:cNvPr id="13" name="Group 38"/>
          <p:cNvGrpSpPr>
            <a:grpSpLocks/>
          </p:cNvGrpSpPr>
          <p:nvPr/>
        </p:nvGrpSpPr>
        <p:grpSpPr bwMode="auto">
          <a:xfrm>
            <a:off x="1150892" y="3442129"/>
            <a:ext cx="10601008" cy="631825"/>
            <a:chOff x="528" y="1632"/>
            <a:chExt cx="5170" cy="398"/>
          </a:xfrm>
        </p:grpSpPr>
        <p:grpSp>
          <p:nvGrpSpPr>
            <p:cNvPr id="14" name="Group 29"/>
            <p:cNvGrpSpPr>
              <a:grpSpLocks/>
            </p:cNvGrpSpPr>
            <p:nvPr/>
          </p:nvGrpSpPr>
          <p:grpSpPr bwMode="auto">
            <a:xfrm>
              <a:off x="528" y="1728"/>
              <a:ext cx="328" cy="302"/>
              <a:chOff x="1248" y="1632"/>
              <a:chExt cx="328" cy="302"/>
            </a:xfrm>
          </p:grpSpPr>
          <p:sp>
            <p:nvSpPr>
              <p:cNvPr id="16" name="Rectangle 10"/>
              <p:cNvSpPr>
                <a:spLocks noChangeArrowheads="1"/>
              </p:cNvSpPr>
              <p:nvPr/>
            </p:nvSpPr>
            <p:spPr bwMode="gray">
              <a:xfrm rot="3419336">
                <a:off x="1261" y="1619"/>
                <a:ext cx="302" cy="328"/>
              </a:xfrm>
              <a:prstGeom prst="rect">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17" name="Text Box 12"/>
              <p:cNvSpPr txBox="1">
                <a:spLocks noChangeArrowheads="1"/>
              </p:cNvSpPr>
              <p:nvPr/>
            </p:nvSpPr>
            <p:spPr bwMode="gray">
              <a:xfrm>
                <a:off x="1331" y="1632"/>
                <a:ext cx="15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000" b="1" dirty="0">
                    <a:solidFill>
                      <a:srgbClr val="FFFFFF"/>
                    </a:solidFill>
                    <a:latin typeface="Times New Roman" panose="02020603050405020304" pitchFamily="18" charset="0"/>
                    <a:cs typeface="Times New Roman" panose="02020603050405020304" pitchFamily="18" charset="0"/>
                  </a:rPr>
                  <a:t>2</a:t>
                </a:r>
              </a:p>
            </p:txBody>
          </p:sp>
        </p:grpSp>
        <p:sp>
          <p:nvSpPr>
            <p:cNvPr id="15" name="Text Box 33"/>
            <p:cNvSpPr txBox="1">
              <a:spLocks noChangeArrowheads="1"/>
            </p:cNvSpPr>
            <p:nvPr/>
          </p:nvSpPr>
          <p:spPr bwMode="auto">
            <a:xfrm>
              <a:off x="994" y="1632"/>
              <a:ext cx="470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endParaRPr lang="en-US" sz="2600" dirty="0">
                <a:latin typeface="Times New Roman" panose="02020603050405020304" pitchFamily="18" charset="0"/>
                <a:cs typeface="Times New Roman" panose="02020603050405020304" pitchFamily="18" charset="0"/>
              </a:endParaRPr>
            </a:p>
          </p:txBody>
        </p:sp>
      </p:grpSp>
      <p:grpSp>
        <p:nvGrpSpPr>
          <p:cNvPr id="18" name="Group 39"/>
          <p:cNvGrpSpPr>
            <a:grpSpLocks/>
          </p:cNvGrpSpPr>
          <p:nvPr/>
        </p:nvGrpSpPr>
        <p:grpSpPr bwMode="auto">
          <a:xfrm>
            <a:off x="706966" y="4490782"/>
            <a:ext cx="8235249" cy="523875"/>
            <a:chOff x="528" y="2342"/>
            <a:chExt cx="5175" cy="330"/>
          </a:xfrm>
        </p:grpSpPr>
        <p:grpSp>
          <p:nvGrpSpPr>
            <p:cNvPr id="19" name="Group 30"/>
            <p:cNvGrpSpPr>
              <a:grpSpLocks/>
            </p:cNvGrpSpPr>
            <p:nvPr/>
          </p:nvGrpSpPr>
          <p:grpSpPr bwMode="auto">
            <a:xfrm>
              <a:off x="528" y="2352"/>
              <a:ext cx="328" cy="302"/>
              <a:chOff x="1248" y="2194"/>
              <a:chExt cx="328" cy="302"/>
            </a:xfrm>
          </p:grpSpPr>
          <p:sp>
            <p:nvSpPr>
              <p:cNvPr id="21" name="Rectangle 15"/>
              <p:cNvSpPr>
                <a:spLocks noChangeArrowheads="1"/>
              </p:cNvSpPr>
              <p:nvPr/>
            </p:nvSpPr>
            <p:spPr bwMode="gray">
              <a:xfrm rot="3419336">
                <a:off x="1261" y="2181"/>
                <a:ext cx="302" cy="328"/>
              </a:xfrm>
              <a:prstGeom prst="rect">
                <a:avLst/>
              </a:prstGeom>
              <a:solidFill>
                <a:srgbClr val="92D050"/>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22" name="Text Box 17"/>
              <p:cNvSpPr txBox="1">
                <a:spLocks noChangeArrowheads="1"/>
              </p:cNvSpPr>
              <p:nvPr/>
            </p:nvSpPr>
            <p:spPr bwMode="gray">
              <a:xfrm>
                <a:off x="1310" y="2208"/>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000" b="1" dirty="0">
                    <a:solidFill>
                      <a:srgbClr val="FFFFFF"/>
                    </a:solidFill>
                    <a:latin typeface="Times New Roman" panose="02020603050405020304" pitchFamily="18" charset="0"/>
                    <a:cs typeface="Times New Roman" panose="02020603050405020304" pitchFamily="18" charset="0"/>
                  </a:rPr>
                  <a:t>3</a:t>
                </a:r>
              </a:p>
            </p:txBody>
          </p:sp>
        </p:grpSp>
        <p:sp>
          <p:nvSpPr>
            <p:cNvPr id="20" name="Text Box 34"/>
            <p:cNvSpPr txBox="1">
              <a:spLocks noChangeArrowheads="1"/>
            </p:cNvSpPr>
            <p:nvPr/>
          </p:nvSpPr>
          <p:spPr bwMode="auto">
            <a:xfrm>
              <a:off x="1021" y="2342"/>
              <a:ext cx="4682" cy="33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buộc</a:t>
              </a:r>
              <a:endParaRPr lang="en-US" sz="28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9867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349" y="1676402"/>
            <a:ext cx="8685203" cy="323165"/>
          </a:xfrm>
          <a:prstGeom prst="rect">
            <a:avLst/>
          </a:prstGeom>
        </p:spPr>
        <p:txBody>
          <a:bodyPr wrap="square">
            <a:spAutoFit/>
          </a:bodyPr>
          <a:lstStyle/>
          <a:p>
            <a:pPr algn="just">
              <a:lnSpc>
                <a:spcPts val="1800"/>
              </a:lnSpc>
              <a:spcAft>
                <a:spcPts val="0"/>
              </a:spcAft>
            </a:pPr>
            <a:r>
              <a:rPr lang="pt-BR" sz="3200" b="1" dirty="0">
                <a:solidFill>
                  <a:srgbClr val="FF0000"/>
                </a:solidFill>
                <a:latin typeface="Times New Roman" panose="02020603050405020304" pitchFamily="18" charset="0"/>
                <a:ea typeface="Times New Roman" panose="02020603050405020304" pitchFamily="18" charset="0"/>
              </a:rPr>
              <a:t>2. Phương pháp tổ chức trò chơi ĐVTCĐ</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
        <p:nvSpPr>
          <p:cNvPr id="3" name="AutoShape 3"/>
          <p:cNvSpPr>
            <a:spLocks noChangeArrowheads="1"/>
          </p:cNvSpPr>
          <p:nvPr/>
        </p:nvSpPr>
        <p:spPr bwMode="gray">
          <a:xfrm>
            <a:off x="4232453" y="459566"/>
            <a:ext cx="4991100" cy="709198"/>
          </a:xfrm>
          <a:prstGeom prst="roundRect">
            <a:avLst>
              <a:gd name="adj" fmla="val 9144"/>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4" name="Text Box 16"/>
          <p:cNvSpPr txBox="1">
            <a:spLocks noChangeArrowheads="1"/>
          </p:cNvSpPr>
          <p:nvPr/>
        </p:nvSpPr>
        <p:spPr bwMode="gray">
          <a:xfrm>
            <a:off x="4507173" y="509206"/>
            <a:ext cx="4716379"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altLang="en-US" sz="2800" b="1" dirty="0" err="1">
                <a:solidFill>
                  <a:srgbClr val="002060"/>
                </a:solidFill>
                <a:latin typeface="Times New Roman" panose="02020603050405020304" pitchFamily="18" charset="0"/>
                <a:cs typeface="Times New Roman" panose="02020603050405020304" pitchFamily="18" charset="0"/>
              </a:rPr>
              <a:t>Trò</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chơi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đóng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vai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theo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chủ</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đề</a:t>
            </a:r>
            <a:endParaRPr lang="en-US" altLang="en-US" sz="2800" b="1" dirty="0">
              <a:solidFill>
                <a:srgbClr val="002060"/>
              </a:solidFill>
              <a:latin typeface="Times New Roman" pitchFamily="18" charset="0"/>
              <a:cs typeface="Times New Roman" pitchFamily="18" charset="0"/>
            </a:endParaRPr>
          </a:p>
        </p:txBody>
      </p:sp>
      <p:sp>
        <p:nvSpPr>
          <p:cNvPr id="5" name="AutoShape 5"/>
          <p:cNvSpPr>
            <a:spLocks noChangeArrowheads="1"/>
          </p:cNvSpPr>
          <p:nvPr/>
        </p:nvSpPr>
        <p:spPr bwMode="gray">
          <a:xfrm>
            <a:off x="3104539" y="254861"/>
            <a:ext cx="1606900" cy="835788"/>
          </a:xfrm>
          <a:prstGeom prst="upArrow">
            <a:avLst>
              <a:gd name="adj1" fmla="val 50000"/>
              <a:gd name="adj2" fmla="val 18667"/>
            </a:avLst>
          </a:prstGeom>
          <a:solidFill>
            <a:schemeClr val="accent2">
              <a:lumMod val="50000"/>
            </a:schemeClr>
          </a:solidFill>
          <a:ln w="19050">
            <a:solidFill>
              <a:schemeClr val="accent1"/>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en-US">
              <a:latin typeface="Arial" charset="0"/>
              <a:cs typeface="Arial" charset="0"/>
            </a:endParaRPr>
          </a:p>
        </p:txBody>
      </p:sp>
      <p:sp>
        <p:nvSpPr>
          <p:cNvPr id="6" name="Text Box 12"/>
          <p:cNvSpPr txBox="1">
            <a:spLocks noChangeArrowheads="1"/>
          </p:cNvSpPr>
          <p:nvPr/>
        </p:nvSpPr>
        <p:spPr bwMode="gray">
          <a:xfrm>
            <a:off x="3726105" y="360218"/>
            <a:ext cx="6000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endParaRPr lang="en-US" altLang="en-US" sz="3200" b="1" dirty="0">
              <a:solidFill>
                <a:srgbClr val="FFFFFF"/>
              </a:solidFill>
              <a:latin typeface="Arial" pitchFamily="34" charset="0"/>
            </a:endParaRPr>
          </a:p>
        </p:txBody>
      </p:sp>
      <p:pic>
        <p:nvPicPr>
          <p:cNvPr id="7" name="Picture 4"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him hoạt hình vẽ tay trẻ em dễ thương minh họa Hình ảnh | Địn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51" y="2285476"/>
            <a:ext cx="1329860" cy="19793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0106" y="4089441"/>
            <a:ext cx="2355273" cy="369332"/>
          </a:xfrm>
          <a:prstGeom prst="rect">
            <a:avLst/>
          </a:prstGeom>
          <a:noFill/>
        </p:spPr>
        <p:txBody>
          <a:bodyPr wrap="square" rtlCol="0">
            <a:spAutoFit/>
          </a:bodyPr>
          <a:lstStyle/>
          <a:p>
            <a:r>
              <a:rPr lang="en-US" dirty="0">
                <a:solidFill>
                  <a:srgbClr val="002060"/>
                </a:solidFill>
              </a:rPr>
              <a:t>MẪU GIÁO 3 – 4 TUỔI</a:t>
            </a:r>
          </a:p>
        </p:txBody>
      </p:sp>
      <p:sp>
        <p:nvSpPr>
          <p:cNvPr id="9" name="TextBox 8"/>
          <p:cNvSpPr txBox="1"/>
          <p:nvPr/>
        </p:nvSpPr>
        <p:spPr>
          <a:xfrm>
            <a:off x="2812474" y="2396837"/>
            <a:ext cx="9157855" cy="2862322"/>
          </a:xfrm>
          <a:prstGeom prst="rect">
            <a:avLst/>
          </a:prstGeom>
          <a:noFill/>
        </p:spPr>
        <p:txBody>
          <a:bodyPr wrap="square" rtlCol="0">
            <a:spAutoFit/>
          </a:bodyPr>
          <a:lstStyle/>
          <a:p>
            <a:pPr marL="342900" indent="-342900">
              <a:lnSpc>
                <a:spcPct val="150000"/>
              </a:lnSpc>
              <a:buFont typeface="+mj-lt"/>
              <a:buAutoNum type="arabicParenR"/>
            </a:pPr>
            <a:r>
              <a:rPr lang="pt-BR" sz="2400" dirty="0"/>
              <a:t> </a:t>
            </a:r>
            <a:r>
              <a:rPr lang="pt-BR" sz="2400" dirty="0">
                <a:solidFill>
                  <a:srgbClr val="002060"/>
                </a:solidFill>
              </a:rPr>
              <a:t>Cần hướng dẫn cho trẻ biết nhận vai.</a:t>
            </a:r>
          </a:p>
          <a:p>
            <a:pPr marL="342900" indent="-342900">
              <a:lnSpc>
                <a:spcPct val="150000"/>
              </a:lnSpc>
              <a:buFont typeface="+mj-lt"/>
              <a:buAutoNum type="arabicParenR"/>
            </a:pPr>
            <a:r>
              <a:rPr lang="pt-BR" sz="2400" dirty="0">
                <a:solidFill>
                  <a:srgbClr val="FF0000"/>
                </a:solidFill>
              </a:rPr>
              <a:t>Cần hướng hành động của trẻ theo một chủ đề chơi nhất định. </a:t>
            </a:r>
          </a:p>
          <a:p>
            <a:pPr marL="342900" indent="-342900">
              <a:lnSpc>
                <a:spcPct val="150000"/>
              </a:lnSpc>
              <a:buFont typeface="+mj-lt"/>
              <a:buAutoNum type="arabicParenR"/>
            </a:pPr>
            <a:r>
              <a:rPr lang="pt-BR" sz="2400" dirty="0">
                <a:solidFill>
                  <a:srgbClr val="002060"/>
                </a:solidFill>
              </a:rPr>
              <a:t>Cần dạy trẻ phối hợp hành động với nhau trong khi chơi. </a:t>
            </a:r>
          </a:p>
          <a:p>
            <a:pPr marL="342900" indent="-342900">
              <a:lnSpc>
                <a:spcPct val="150000"/>
              </a:lnSpc>
              <a:buFont typeface="+mj-lt"/>
              <a:buAutoNum type="arabicParenR"/>
            </a:pPr>
            <a:r>
              <a:rPr lang="pt-BR" sz="2400" dirty="0">
                <a:solidFill>
                  <a:srgbClr val="FF0000"/>
                </a:solidFill>
              </a:rPr>
              <a:t>Trong việc hướng dẫn trẻ chơi, người lớn không bao giờ áp đặt hay dùng mệnh lệnh dù là trẻ còn rất bé.  </a:t>
            </a:r>
            <a:endParaRPr lang="en-US" sz="2400" dirty="0">
              <a:solidFill>
                <a:srgbClr val="FF0000"/>
              </a:solidFill>
            </a:endParaRPr>
          </a:p>
        </p:txBody>
      </p:sp>
      <p:sp>
        <p:nvSpPr>
          <p:cNvPr id="11" name="TextBox 10"/>
          <p:cNvSpPr txBox="1"/>
          <p:nvPr/>
        </p:nvSpPr>
        <p:spPr>
          <a:xfrm>
            <a:off x="1179739" y="405087"/>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Tree>
    <p:extLst>
      <p:ext uri="{BB962C8B-B14F-4D97-AF65-F5344CB8AC3E}">
        <p14:creationId xmlns:p14="http://schemas.microsoft.com/office/powerpoint/2010/main" val="178275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circle(in)">
                                      <p:cBhvr>
                                        <p:cTn id="26" dur="2000"/>
                                        <p:tgtEl>
                                          <p:spTgt spid="102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circle(in)">
                                      <p:cBhvr>
                                        <p:cTn id="34" dur="20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circle(in)">
                                      <p:cBhvr>
                                        <p:cTn id="39" dur="2000"/>
                                        <p:tgtEl>
                                          <p:spTgt spid="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Effect transition="in" filter="circle(in)">
                                      <p:cBhvr>
                                        <p:cTn id="44" dur="2000"/>
                                        <p:tgtEl>
                                          <p:spTgt spid="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p:cTn id="49"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349" y="1676402"/>
            <a:ext cx="8685203" cy="323165"/>
          </a:xfrm>
          <a:prstGeom prst="rect">
            <a:avLst/>
          </a:prstGeom>
        </p:spPr>
        <p:txBody>
          <a:bodyPr wrap="square">
            <a:spAutoFit/>
          </a:bodyPr>
          <a:lstStyle/>
          <a:p>
            <a:pPr algn="just">
              <a:lnSpc>
                <a:spcPts val="1800"/>
              </a:lnSpc>
              <a:spcAft>
                <a:spcPts val="0"/>
              </a:spcAft>
            </a:pPr>
            <a:r>
              <a:rPr lang="pt-BR" sz="3200" b="1" dirty="0">
                <a:solidFill>
                  <a:srgbClr val="FF0000"/>
                </a:solidFill>
                <a:latin typeface="Times New Roman" panose="02020603050405020304" pitchFamily="18" charset="0"/>
                <a:ea typeface="Times New Roman" panose="02020603050405020304" pitchFamily="18" charset="0"/>
              </a:rPr>
              <a:t>2. Phương pháp tổ chức trò chơi ĐVTCĐ</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
        <p:nvSpPr>
          <p:cNvPr id="3" name="AutoShape 3"/>
          <p:cNvSpPr>
            <a:spLocks noChangeArrowheads="1"/>
          </p:cNvSpPr>
          <p:nvPr/>
        </p:nvSpPr>
        <p:spPr bwMode="gray">
          <a:xfrm>
            <a:off x="4232453" y="459566"/>
            <a:ext cx="4991100" cy="709198"/>
          </a:xfrm>
          <a:prstGeom prst="roundRect">
            <a:avLst>
              <a:gd name="adj" fmla="val 9144"/>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4" name="Text Box 16"/>
          <p:cNvSpPr txBox="1">
            <a:spLocks noChangeArrowheads="1"/>
          </p:cNvSpPr>
          <p:nvPr/>
        </p:nvSpPr>
        <p:spPr bwMode="gray">
          <a:xfrm>
            <a:off x="4507173" y="509206"/>
            <a:ext cx="4716379"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altLang="en-US" sz="2800" b="1" dirty="0" err="1">
                <a:solidFill>
                  <a:srgbClr val="002060"/>
                </a:solidFill>
                <a:latin typeface="Times New Roman" panose="02020603050405020304" pitchFamily="18" charset="0"/>
                <a:cs typeface="Times New Roman" panose="02020603050405020304" pitchFamily="18" charset="0"/>
              </a:rPr>
              <a:t>Trò</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chơi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đóng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vai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theo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chủ</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đề</a:t>
            </a:r>
            <a:endParaRPr lang="en-US" altLang="en-US" sz="2800" b="1" dirty="0">
              <a:solidFill>
                <a:srgbClr val="002060"/>
              </a:solidFill>
              <a:latin typeface="Times New Roman" pitchFamily="18" charset="0"/>
              <a:cs typeface="Times New Roman" pitchFamily="18" charset="0"/>
            </a:endParaRPr>
          </a:p>
        </p:txBody>
      </p:sp>
      <p:sp>
        <p:nvSpPr>
          <p:cNvPr id="5" name="AutoShape 5"/>
          <p:cNvSpPr>
            <a:spLocks noChangeArrowheads="1"/>
          </p:cNvSpPr>
          <p:nvPr/>
        </p:nvSpPr>
        <p:spPr bwMode="gray">
          <a:xfrm>
            <a:off x="3104539" y="254861"/>
            <a:ext cx="1606900" cy="835788"/>
          </a:xfrm>
          <a:prstGeom prst="upArrow">
            <a:avLst>
              <a:gd name="adj1" fmla="val 50000"/>
              <a:gd name="adj2" fmla="val 18667"/>
            </a:avLst>
          </a:prstGeom>
          <a:solidFill>
            <a:schemeClr val="accent2">
              <a:lumMod val="50000"/>
            </a:schemeClr>
          </a:solidFill>
          <a:ln w="19050">
            <a:solidFill>
              <a:schemeClr val="accent1"/>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en-US">
              <a:latin typeface="Arial" charset="0"/>
              <a:cs typeface="Arial" charset="0"/>
            </a:endParaRPr>
          </a:p>
        </p:txBody>
      </p:sp>
      <p:sp>
        <p:nvSpPr>
          <p:cNvPr id="6" name="Text Box 12"/>
          <p:cNvSpPr txBox="1">
            <a:spLocks noChangeArrowheads="1"/>
          </p:cNvSpPr>
          <p:nvPr/>
        </p:nvSpPr>
        <p:spPr bwMode="gray">
          <a:xfrm>
            <a:off x="3726105" y="360218"/>
            <a:ext cx="6000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endParaRPr lang="en-US" altLang="en-US" sz="3200" b="1" dirty="0">
              <a:solidFill>
                <a:srgbClr val="FFFFFF"/>
              </a:solidFill>
              <a:latin typeface="Arial" pitchFamily="34" charset="0"/>
            </a:endParaRPr>
          </a:p>
        </p:txBody>
      </p:sp>
      <p:pic>
        <p:nvPicPr>
          <p:cNvPr id="7" name="Picture 4"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rẻ Em Dễ Thương Phim Hoạt Hình Vẽ Tay, Chơi, Dễ Thương, Trẻ Em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51" y="2362743"/>
            <a:ext cx="1772616" cy="17726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2509" y="3863012"/>
            <a:ext cx="2438400" cy="646331"/>
          </a:xfrm>
          <a:prstGeom prst="rect">
            <a:avLst/>
          </a:prstGeom>
          <a:noFill/>
        </p:spPr>
        <p:txBody>
          <a:bodyPr wrap="square" rtlCol="0">
            <a:spAutoFit/>
          </a:bodyPr>
          <a:lstStyle/>
          <a:p>
            <a:r>
              <a:rPr lang="en-US" dirty="0">
                <a:solidFill>
                  <a:srgbClr val="002060"/>
                </a:solidFill>
              </a:rPr>
              <a:t>MẪU GIÁO 4 – 5 TUỔI</a:t>
            </a:r>
          </a:p>
          <a:p>
            <a:pPr algn="ctr"/>
            <a:r>
              <a:rPr lang="en-US" dirty="0">
                <a:solidFill>
                  <a:srgbClr val="002060"/>
                </a:solidFill>
              </a:rPr>
              <a:t>VÀ MG 5 -6 TUỔI</a:t>
            </a:r>
          </a:p>
        </p:txBody>
      </p:sp>
      <p:sp>
        <p:nvSpPr>
          <p:cNvPr id="9" name="TextBox 8"/>
          <p:cNvSpPr txBox="1"/>
          <p:nvPr/>
        </p:nvSpPr>
        <p:spPr>
          <a:xfrm>
            <a:off x="3104537" y="2507675"/>
            <a:ext cx="8283899" cy="3293209"/>
          </a:xfrm>
          <a:prstGeom prst="rect">
            <a:avLst/>
          </a:prstGeom>
          <a:noFill/>
        </p:spPr>
        <p:txBody>
          <a:bodyPr wrap="square" rtlCol="0">
            <a:spAutoFit/>
          </a:bodyPr>
          <a:lstStyle/>
          <a:p>
            <a:pPr marL="342900" indent="-342900">
              <a:spcBef>
                <a:spcPts val="600"/>
              </a:spcBef>
              <a:spcAft>
                <a:spcPts val="600"/>
              </a:spcAft>
              <a:buFont typeface="+mj-lt"/>
              <a:buAutoNum type="arabicParenR"/>
            </a:pPr>
            <a:r>
              <a:rPr lang="pt-BR" sz="2400" dirty="0"/>
              <a:t>Cần phát huy tính tích cực chủ động của trẻ. Ở lứa tuổi này, trẻ đã nắm được cách chơi trò chơi ĐVTCĐ nên trẻ có thể chơi một cách độc lập. </a:t>
            </a:r>
          </a:p>
          <a:p>
            <a:pPr marL="342900" indent="-342900">
              <a:spcBef>
                <a:spcPts val="600"/>
              </a:spcBef>
              <a:spcAft>
                <a:spcPts val="600"/>
              </a:spcAft>
              <a:buFont typeface="+mj-lt"/>
              <a:buAutoNum type="arabicParenR"/>
            </a:pPr>
            <a:r>
              <a:rPr lang="pt-BR" sz="2400" dirty="0">
                <a:solidFill>
                  <a:srgbClr val="FF0000"/>
                </a:solidFill>
              </a:rPr>
              <a:t>Cần giúp trẻ mở rộng các mối quan hệ giữa các vai chơi. </a:t>
            </a:r>
          </a:p>
          <a:p>
            <a:pPr marL="342900" indent="-342900">
              <a:spcBef>
                <a:spcPts val="600"/>
              </a:spcBef>
              <a:spcAft>
                <a:spcPts val="600"/>
              </a:spcAft>
              <a:buFont typeface="+mj-lt"/>
              <a:buAutoNum type="arabicParenR"/>
            </a:pPr>
            <a:r>
              <a:rPr lang="pt-BR" sz="2400" dirty="0">
                <a:solidFill>
                  <a:schemeClr val="tx1">
                    <a:lumMod val="95000"/>
                    <a:lumOff val="5000"/>
                  </a:schemeClr>
                </a:solidFill>
                <a:hlinkClick r:id="rId4" action="ppaction://hlinksldjump"/>
              </a:rPr>
              <a:t>Cần hướng dẫn trẻ tổ chức tốt “xã hội trẻ em”. </a:t>
            </a:r>
            <a:endParaRPr lang="pt-BR" sz="2400" dirty="0">
              <a:solidFill>
                <a:schemeClr val="tx1">
                  <a:lumMod val="95000"/>
                  <a:lumOff val="5000"/>
                </a:schemeClr>
              </a:solidFill>
            </a:endParaRPr>
          </a:p>
          <a:p>
            <a:pPr marL="342900" indent="-342900">
              <a:spcBef>
                <a:spcPts val="600"/>
              </a:spcBef>
              <a:spcAft>
                <a:spcPts val="600"/>
              </a:spcAft>
              <a:buFont typeface="+mj-lt"/>
              <a:buAutoNum type="arabicParenR"/>
            </a:pPr>
            <a:r>
              <a:rPr lang="pt-BR" sz="2400" dirty="0">
                <a:solidFill>
                  <a:srgbClr val="FF0000"/>
                </a:solidFill>
              </a:rPr>
              <a:t>Cần giúp trẻ biết sử dụng đồ vật, đồ chơi một cách hợp lí. </a:t>
            </a:r>
          </a:p>
          <a:p>
            <a:pPr marL="342900" indent="-342900">
              <a:spcBef>
                <a:spcPts val="600"/>
              </a:spcBef>
              <a:spcAft>
                <a:spcPts val="600"/>
              </a:spcAft>
              <a:buFont typeface="+mj-lt"/>
              <a:buAutoNum type="arabicParenR"/>
            </a:pPr>
            <a:r>
              <a:rPr lang="pt-BR" sz="2400" dirty="0"/>
              <a:t>Hướng dẫn trẻ chú ý đến luật chơi nhiều hơn. </a:t>
            </a:r>
            <a:endParaRPr lang="en-US" sz="2400" dirty="0"/>
          </a:p>
        </p:txBody>
      </p:sp>
      <p:sp>
        <p:nvSpPr>
          <p:cNvPr id="11" name="TextBox 10"/>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pic>
        <p:nvPicPr>
          <p:cNvPr id="12" name="Picture 11">
            <a:hlinkClick r:id="rId5" action="ppaction://hlinksldjump"/>
          </p:cNvPr>
          <p:cNvPicPr>
            <a:picLocks noChangeAspect="1"/>
          </p:cNvPicPr>
          <p:nvPr/>
        </p:nvPicPr>
        <p:blipFill>
          <a:blip r:embed="rId6"/>
          <a:stretch>
            <a:fillRect/>
          </a:stretch>
        </p:blipFill>
        <p:spPr>
          <a:xfrm>
            <a:off x="10695188" y="5996274"/>
            <a:ext cx="1026877" cy="682049"/>
          </a:xfrm>
          <a:prstGeom prst="rect">
            <a:avLst/>
          </a:prstGeom>
        </p:spPr>
      </p:pic>
    </p:spTree>
    <p:extLst>
      <p:ext uri="{BB962C8B-B14F-4D97-AF65-F5344CB8AC3E}">
        <p14:creationId xmlns:p14="http://schemas.microsoft.com/office/powerpoint/2010/main" val="33851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arn(inVertical)">
                                      <p:cBhvr>
                                        <p:cTn id="26" dur="500"/>
                                        <p:tgtEl>
                                          <p:spTgt spid="205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circle(in)">
                                      <p:cBhvr>
                                        <p:cTn id="34" dur="20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circle(in)">
                                      <p:cBhvr>
                                        <p:cTn id="39" dur="2000"/>
                                        <p:tgtEl>
                                          <p:spTgt spid="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Effect transition="in" filter="circle(in)">
                                      <p:cBhvr>
                                        <p:cTn id="44" dur="2000"/>
                                        <p:tgtEl>
                                          <p:spTgt spid="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Effect transition="in" filter="circle(in)">
                                      <p:cBhvr>
                                        <p:cTn id="49" dur="2000"/>
                                        <p:tgtEl>
                                          <p:spTgt spid="9">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9">
                                            <p:txEl>
                                              <p:pRg st="4" end="4"/>
                                            </p:txEl>
                                          </p:spTgt>
                                        </p:tgtEl>
                                        <p:attrNameLst>
                                          <p:attrName>style.visibility</p:attrName>
                                        </p:attrNameLst>
                                      </p:cBhvr>
                                      <p:to>
                                        <p:strVal val="visible"/>
                                      </p:to>
                                    </p:set>
                                    <p:animEffect transition="in" filter="circle(in)">
                                      <p:cBhvr>
                                        <p:cTn id="54"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547" y="468801"/>
            <a:ext cx="8448147" cy="323165"/>
          </a:xfrm>
          <a:prstGeom prst="rect">
            <a:avLst/>
          </a:prstGeom>
        </p:spPr>
        <p:txBody>
          <a:bodyPr wrap="none">
            <a:spAutoFit/>
          </a:bodyPr>
          <a:lstStyle/>
          <a:p>
            <a:pPr algn="just">
              <a:lnSpc>
                <a:spcPts val="1800"/>
              </a:lnSpc>
              <a:spcAft>
                <a:spcPts val="0"/>
              </a:spcAft>
            </a:pPr>
            <a:r>
              <a:rPr lang="pt-BR" sz="2800" dirty="0">
                <a:solidFill>
                  <a:srgbClr val="002060"/>
                </a:solidFill>
                <a:latin typeface="Times New Roman" panose="02020603050405020304" pitchFamily="18" charset="0"/>
                <a:ea typeface="Times New Roman" panose="02020603050405020304" pitchFamily="18" charset="0"/>
              </a:rPr>
              <a:t>Để tổ chức tổ “xã hội trẻ em”, cần lưu ý một số điểm sau:</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425673" y="1348801"/>
            <a:ext cx="8894619" cy="5170646"/>
          </a:xfrm>
          <a:prstGeom prst="rect">
            <a:avLst/>
          </a:prstGeom>
          <a:noFill/>
        </p:spPr>
        <p:txBody>
          <a:bodyPr wrap="square" rtlCol="0">
            <a:spAutoFit/>
          </a:bodyPr>
          <a:lstStyle/>
          <a:p>
            <a:pPr marL="285750" indent="-285750">
              <a:buFont typeface="Wingdings" panose="05000000000000000000" pitchFamily="2" charset="2"/>
              <a:buChar char="v"/>
            </a:pPr>
            <a:r>
              <a:rPr lang="pt-BR" sz="2200" dirty="0"/>
              <a:t> </a:t>
            </a:r>
            <a:r>
              <a:rPr lang="pt-BR" sz="2200" dirty="0">
                <a:solidFill>
                  <a:srgbClr val="FF0000"/>
                </a:solidFill>
              </a:rPr>
              <a:t>Nhắc nhỏ trẻ em luôn có thái độ thân ái và bình đẳng với nhau trong nhóm chơi, nói cho trẻ biết ai cũng có quyền chơi những trò chơi và đóng các vai mà mình thích, nhưng lại cần phải biết hợp tác, nhường nhịn cho nhau và cần phải luân lưu vai chơi để ai cũng có thể đóng được ai chính, như vậy mới vui. </a:t>
            </a:r>
          </a:p>
          <a:p>
            <a:pPr marL="285750" indent="-285750">
              <a:buFont typeface="Wingdings" panose="05000000000000000000" pitchFamily="2" charset="2"/>
              <a:buChar char="v"/>
            </a:pPr>
            <a:endParaRPr lang="pt-BR" sz="2200" dirty="0"/>
          </a:p>
          <a:p>
            <a:pPr marL="285750" indent="-285750">
              <a:buFont typeface="Wingdings" panose="05000000000000000000" pitchFamily="2" charset="2"/>
              <a:buChar char="v"/>
            </a:pPr>
            <a:r>
              <a:rPr lang="pt-BR" sz="2200" dirty="0">
                <a:solidFill>
                  <a:srgbClr val="002060"/>
                </a:solidFill>
              </a:rPr>
              <a:t>Khi thấy trong nhóm chơi xuất hiện “thủ lĩnh” thì cần chú ý hướng dẫn hành vi của “thù lĩnh” sao cho vừa phát huy năng khiếu “lãnh đạo” của nó lại vừa biết tôn trọng, chan hoà được với bạn bè.</a:t>
            </a:r>
          </a:p>
          <a:p>
            <a:pPr marL="285750" indent="-285750">
              <a:buFont typeface="Wingdings" panose="05000000000000000000" pitchFamily="2" charset="2"/>
              <a:buChar char="v"/>
            </a:pPr>
            <a:endParaRPr lang="pt-BR" sz="2200" dirty="0">
              <a:solidFill>
                <a:srgbClr val="002060"/>
              </a:solidFill>
            </a:endParaRPr>
          </a:p>
          <a:p>
            <a:pPr marL="285750" indent="-285750">
              <a:buFont typeface="Wingdings" panose="05000000000000000000" pitchFamily="2" charset="2"/>
              <a:buChar char="v"/>
            </a:pPr>
            <a:r>
              <a:rPr lang="pt-BR" sz="2200" dirty="0"/>
              <a:t> </a:t>
            </a:r>
            <a:r>
              <a:rPr lang="pt-BR" sz="2200" dirty="0">
                <a:solidFill>
                  <a:srgbClr val="FF0000"/>
                </a:solidFill>
              </a:rPr>
              <a:t>Khi thấy trẻ chơi những trò chơi không lành mạnh, mô phỏng những cái xấu của xã hội vào trò chơi thì nên tìm cách bày ra trò chơi khác lành mạnh hơn, hấp dẫn hơn để trẻ chuyển hướng, thay đổi nội dung chơi mà vẫn gây được hứng thú của trẻ đối với trò chơi mới.</a:t>
            </a:r>
            <a:endParaRPr lang="en-US" sz="2200" dirty="0">
              <a:solidFill>
                <a:srgbClr val="FF0000"/>
              </a:solidFill>
            </a:endParaRPr>
          </a:p>
          <a:p>
            <a:pPr marL="285750" indent="-285750">
              <a:buFont typeface="Wingdings" panose="05000000000000000000" pitchFamily="2" charset="2"/>
              <a:buChar char="v"/>
            </a:pPr>
            <a:endParaRPr lang="en-US" sz="2200" dirty="0"/>
          </a:p>
        </p:txBody>
      </p:sp>
      <p:pic>
        <p:nvPicPr>
          <p:cNvPr id="4" name="Picture 3">
            <a:hlinkClick r:id="rId2" action="ppaction://hlinksldjump"/>
          </p:cNvPr>
          <p:cNvPicPr>
            <a:picLocks noChangeAspect="1"/>
          </p:cNvPicPr>
          <p:nvPr/>
        </p:nvPicPr>
        <p:blipFill>
          <a:blip r:embed="rId3"/>
          <a:stretch>
            <a:fillRect/>
          </a:stretch>
        </p:blipFill>
        <p:spPr>
          <a:xfrm>
            <a:off x="9308694" y="5971002"/>
            <a:ext cx="1026877" cy="682049"/>
          </a:xfrm>
          <a:prstGeom prst="rect">
            <a:avLst/>
          </a:prstGeom>
        </p:spPr>
      </p:pic>
    </p:spTree>
    <p:extLst>
      <p:ext uri="{BB962C8B-B14F-4D97-AF65-F5344CB8AC3E}">
        <p14:creationId xmlns:p14="http://schemas.microsoft.com/office/powerpoint/2010/main" val="400132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1" y="656823"/>
            <a:ext cx="7740203" cy="646331"/>
          </a:xfrm>
          <a:prstGeom prst="rect">
            <a:avLst/>
          </a:prstGeom>
          <a:noFill/>
        </p:spPr>
        <p:txBody>
          <a:bodyPr wrap="square" rtlCol="0">
            <a:spAutoFit/>
          </a:bodyPr>
          <a:lstStyle/>
          <a:p>
            <a:r>
              <a:rPr lang="en-US" b="1" u="sng" dirty="0">
                <a:solidFill>
                  <a:srgbClr val="FF0000"/>
                </a:solidFill>
              </a:rPr>
              <a:t>BÀI TẬP VỀ NHÀ:</a:t>
            </a:r>
          </a:p>
          <a:p>
            <a:endParaRPr lang="en-US" b="1" dirty="0">
              <a:solidFill>
                <a:srgbClr val="FF0000"/>
              </a:solidFill>
            </a:endParaRPr>
          </a:p>
        </p:txBody>
      </p:sp>
      <p:sp>
        <p:nvSpPr>
          <p:cNvPr id="3" name="TextBox 2"/>
          <p:cNvSpPr txBox="1"/>
          <p:nvPr/>
        </p:nvSpPr>
        <p:spPr>
          <a:xfrm>
            <a:off x="746975" y="1764406"/>
            <a:ext cx="10869769" cy="2308324"/>
          </a:xfrm>
          <a:prstGeom prst="rect">
            <a:avLst/>
          </a:prstGeom>
          <a:noFill/>
        </p:spPr>
        <p:txBody>
          <a:bodyPr wrap="square" rtlCol="0">
            <a:spAutoFit/>
          </a:bodyPr>
          <a:lstStyle/>
          <a:p>
            <a:pPr algn="just"/>
            <a:r>
              <a:rPr lang="en-US" sz="3600" dirty="0">
                <a:solidFill>
                  <a:srgbClr val="002060"/>
                </a:solidFill>
                <a:latin typeface="Times New Roman" pitchFamily="18" charset="0"/>
                <a:cs typeface="Times New Roman" pitchFamily="18" charset="0"/>
              </a:rPr>
              <a:t>So </a:t>
            </a:r>
            <a:r>
              <a:rPr lang="en-US" sz="3600" dirty="0" err="1">
                <a:solidFill>
                  <a:srgbClr val="002060"/>
                </a:solidFill>
                <a:latin typeface="Times New Roman" pitchFamily="18" charset="0"/>
                <a:cs typeface="Times New Roman" pitchFamily="18" charset="0"/>
              </a:rPr>
              <a:t>sánh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sự</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khác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nhau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phương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pháp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tổ</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chức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trò</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chơi</a:t>
            </a:r>
            <a:r>
              <a:rPr lang="en-US" sz="3600" dirty="0">
                <a:solidFill>
                  <a:srgbClr val="002060"/>
                </a:solidFill>
                <a:latin typeface="Times New Roman" pitchFamily="18" charset="0"/>
                <a:cs typeface="Times New Roman" pitchFamily="18" charset="0"/>
              </a:rPr>
              <a:t> ĐVTCĐ </a:t>
            </a:r>
            <a:r>
              <a:rPr lang="en-US" sz="3600" dirty="0" err="1">
                <a:solidFill>
                  <a:srgbClr val="002060"/>
                </a:solidFill>
                <a:latin typeface="Times New Roman" pitchFamily="18" charset="0"/>
                <a:cs typeface="Times New Roman" pitchFamily="18" charset="0"/>
              </a:rPr>
              <a:t>cho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trẻ</a:t>
            </a:r>
            <a:r>
              <a:rPr lang="en-US" sz="3600" dirty="0">
                <a:solidFill>
                  <a:srgbClr val="002060"/>
                </a:solidFill>
                <a:latin typeface="Times New Roman" pitchFamily="18" charset="0"/>
                <a:cs typeface="Times New Roman" pitchFamily="18" charset="0"/>
              </a:rPr>
              <a:t> 3 – 4 </a:t>
            </a:r>
            <a:r>
              <a:rPr lang="en-US" sz="3600" dirty="0" err="1">
                <a:solidFill>
                  <a:srgbClr val="002060"/>
                </a:solidFill>
                <a:latin typeface="Times New Roman" pitchFamily="18" charset="0"/>
                <a:cs typeface="Times New Roman" pitchFamily="18" charset="0"/>
              </a:rPr>
              <a:t>tuổi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và</a:t>
            </a:r>
            <a:r>
              <a:rPr lang="en-US" sz="3600" dirty="0">
                <a:solidFill>
                  <a:srgbClr val="002060"/>
                </a:solidFill>
                <a:latin typeface="Times New Roman" pitchFamily="18" charset="0"/>
                <a:cs typeface="Times New Roman" pitchFamily="18" charset="0"/>
              </a:rPr>
              <a:t> 4 – 6 </a:t>
            </a:r>
            <a:r>
              <a:rPr lang="en-US" sz="3600" dirty="0" err="1">
                <a:solidFill>
                  <a:srgbClr val="002060"/>
                </a:solidFill>
                <a:latin typeface="Times New Roman" pitchFamily="18" charset="0"/>
                <a:cs typeface="Times New Roman" pitchFamily="18" charset="0"/>
              </a:rPr>
              <a:t>tuổi</a:t>
            </a:r>
            <a:r>
              <a:rPr lang="en-US" sz="3600" dirty="0">
                <a:solidFill>
                  <a:srgbClr val="002060"/>
                </a:solidFill>
                <a:latin typeface="Times New Roman" pitchFamily="18" charset="0"/>
                <a:cs typeface="Times New Roman" pitchFamily="18" charset="0"/>
              </a:rPr>
              <a:t>. Cho </a:t>
            </a:r>
            <a:r>
              <a:rPr lang="en-US" sz="3600" dirty="0" err="1">
                <a:solidFill>
                  <a:srgbClr val="002060"/>
                </a:solidFill>
                <a:latin typeface="Times New Roman" pitchFamily="18" charset="0"/>
                <a:cs typeface="Times New Roman" pitchFamily="18" charset="0"/>
              </a:rPr>
              <a:t>ví</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vụ</a:t>
            </a:r>
            <a:r>
              <a:rPr lang="en-US" sz="3600" dirty="0">
                <a:solidFill>
                  <a:srgbClr val="002060"/>
                </a:solidFill>
                <a:latin typeface="Times New Roman" pitchFamily="18" charset="0"/>
                <a:cs typeface="Times New Roman" pitchFamily="18" charset="0"/>
              </a:rPr>
              <a:t> minh </a:t>
            </a:r>
            <a:r>
              <a:rPr lang="en-US" sz="3600" dirty="0" err="1">
                <a:solidFill>
                  <a:srgbClr val="002060"/>
                </a:solidFill>
                <a:latin typeface="Times New Roman" pitchFamily="18" charset="0"/>
                <a:cs typeface="Times New Roman" pitchFamily="18" charset="0"/>
              </a:rPr>
              <a:t>họa</a:t>
            </a:r>
            <a:r>
              <a:rPr lang="en-US" sz="3600" dirty="0">
                <a:solidFill>
                  <a:srgbClr val="002060"/>
                </a:solidFill>
                <a:latin typeface="Times New Roman" pitchFamily="18" charset="0"/>
                <a:cs typeface="Times New Roman" pitchFamily="18" charset="0"/>
              </a:rPr>
              <a:t>.</a:t>
            </a:r>
          </a:p>
          <a:p>
            <a:pPr algn="just"/>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2058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gray">
          <a:xfrm>
            <a:off x="3726105" y="360218"/>
            <a:ext cx="6000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endParaRPr lang="en-US" altLang="en-US" sz="3200" b="1" dirty="0">
              <a:solidFill>
                <a:srgbClr val="FFFFFF"/>
              </a:solidFill>
              <a:latin typeface="Arial" pitchFamily="34" charset="0"/>
            </a:endParaRPr>
          </a:p>
        </p:txBody>
      </p:sp>
      <p:pic>
        <p:nvPicPr>
          <p:cNvPr id="5" name="Picture 4"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11" name="AutoShape 4"/>
          <p:cNvSpPr>
            <a:spLocks noChangeArrowheads="1"/>
          </p:cNvSpPr>
          <p:nvPr/>
        </p:nvSpPr>
        <p:spPr bwMode="gray">
          <a:xfrm>
            <a:off x="3963731" y="558810"/>
            <a:ext cx="5000628" cy="644976"/>
          </a:xfrm>
          <a:prstGeom prst="roundRect">
            <a:avLst>
              <a:gd name="adj" fmla="val 9144"/>
            </a:avLst>
          </a:prstGeom>
          <a:solidFill>
            <a:srgbClr val="F8F8F8"/>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12" name="AutoShape 6"/>
          <p:cNvSpPr>
            <a:spLocks noChangeArrowheads="1"/>
          </p:cNvSpPr>
          <p:nvPr/>
        </p:nvSpPr>
        <p:spPr bwMode="gray">
          <a:xfrm>
            <a:off x="2682620" y="355275"/>
            <a:ext cx="1716089" cy="758007"/>
          </a:xfrm>
          <a:prstGeom prst="upArrow">
            <a:avLst>
              <a:gd name="adj1" fmla="val 50000"/>
              <a:gd name="adj2" fmla="val 18667"/>
            </a:avLst>
          </a:prstGeom>
          <a:solidFill>
            <a:schemeClr val="bg2">
              <a:lumMod val="25000"/>
            </a:schemeClr>
          </a:solidFill>
          <a:ln w="19050">
            <a:solidFill>
              <a:srgbClr val="FF6600"/>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hlink"/>
            </a:extrusionClr>
          </a:sp3d>
        </p:spPr>
        <p:txBody>
          <a:bodyPr wrap="none" anchor="ctr">
            <a:flatTx/>
          </a:bodyPr>
          <a:lstStyle/>
          <a:p>
            <a:pPr>
              <a:defRPr/>
            </a:pPr>
            <a:endParaRPr lang="en-US">
              <a:latin typeface="Arial" charset="0"/>
              <a:cs typeface="Arial" charset="0"/>
            </a:endParaRPr>
          </a:p>
        </p:txBody>
      </p:sp>
      <p:sp>
        <p:nvSpPr>
          <p:cNvPr id="13" name="Text Box 13"/>
          <p:cNvSpPr txBox="1">
            <a:spLocks noChangeArrowheads="1"/>
          </p:cNvSpPr>
          <p:nvPr/>
        </p:nvSpPr>
        <p:spPr bwMode="gray">
          <a:xfrm>
            <a:off x="3340073" y="381808"/>
            <a:ext cx="527836"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2</a:t>
            </a:r>
          </a:p>
        </p:txBody>
      </p:sp>
      <p:sp>
        <p:nvSpPr>
          <p:cNvPr id="14" name="Text Box 17"/>
          <p:cNvSpPr txBox="1">
            <a:spLocks noChangeArrowheads="1"/>
          </p:cNvSpPr>
          <p:nvPr/>
        </p:nvSpPr>
        <p:spPr bwMode="gray">
          <a:xfrm>
            <a:off x="4313066" y="557720"/>
            <a:ext cx="4932505"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altLang="en-US" sz="2800" b="1" dirty="0" err="1">
                <a:solidFill>
                  <a:srgbClr val="FF6600"/>
                </a:solidFill>
                <a:latin typeface="Times New Roman" pitchFamily="18" charset="0"/>
                <a:cs typeface="Times New Roman" pitchFamily="18" charset="0"/>
              </a:rPr>
              <a:t>Trò</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chơi</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xây</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dựng</a:t>
            </a:r>
            <a:endParaRPr lang="en-US" altLang="en-US" sz="2800" b="1" dirty="0">
              <a:solidFill>
                <a:srgbClr val="FF6600"/>
              </a:solidFill>
              <a:latin typeface="Times New Roman" pitchFamily="18" charset="0"/>
              <a:cs typeface="Times New Roman" pitchFamily="18" charset="0"/>
            </a:endParaRPr>
          </a:p>
        </p:txBody>
      </p:sp>
      <p:sp>
        <p:nvSpPr>
          <p:cNvPr id="10" name="Rectangle 9"/>
          <p:cNvSpPr/>
          <p:nvPr/>
        </p:nvSpPr>
        <p:spPr>
          <a:xfrm>
            <a:off x="434079" y="1402379"/>
            <a:ext cx="10247776" cy="3323987"/>
          </a:xfrm>
          <a:prstGeom prst="rect">
            <a:avLst/>
          </a:prstGeom>
        </p:spPr>
        <p:txBody>
          <a:bodyPr wrap="square">
            <a:spAutoFit/>
          </a:bodyPr>
          <a:lstStyle/>
          <a:p>
            <a:pPr marL="342900" indent="-342900" algn="just">
              <a:lnSpc>
                <a:spcPts val="1800"/>
              </a:lnSpc>
              <a:spcAft>
                <a:spcPts val="0"/>
              </a:spcAft>
              <a:buAutoNum type="arabicPeriod"/>
            </a:pPr>
            <a:r>
              <a:rPr lang="pt-BR" sz="2400" b="1" dirty="0">
                <a:solidFill>
                  <a:srgbClr val="FF0000"/>
                </a:solidFill>
                <a:latin typeface="Times New Roman" panose="02020603050405020304" pitchFamily="18" charset="0"/>
                <a:ea typeface="Times New Roman" panose="02020603050405020304" pitchFamily="18" charset="0"/>
              </a:rPr>
              <a:t>Khái niệm</a:t>
            </a:r>
          </a:p>
          <a:p>
            <a:pPr marL="342900" indent="-342900" algn="just">
              <a:lnSpc>
                <a:spcPts val="1800"/>
              </a:lnSpc>
              <a:spcAft>
                <a:spcPts val="0"/>
              </a:spcAft>
              <a:buAutoNum type="arabicPeriod"/>
            </a:pP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pt-BR" sz="2400" dirty="0">
                <a:latin typeface="Times New Roman" panose="02020603050405020304" pitchFamily="18" charset="0"/>
                <a:ea typeface="Times New Roman" panose="02020603050405020304" pitchFamily="18" charset="0"/>
              </a:rPr>
              <a:t>	</a:t>
            </a:r>
            <a:r>
              <a:rPr lang="pt-BR" sz="2400" dirty="0">
                <a:solidFill>
                  <a:srgbClr val="002060"/>
                </a:solidFill>
                <a:latin typeface="Times New Roman" panose="02020603050405020304" pitchFamily="18" charset="0"/>
                <a:ea typeface="Times New Roman" panose="02020603050405020304" pitchFamily="18" charset="0"/>
              </a:rPr>
              <a:t>Trò chơi xây dựng là trò chơi mà khi đứa trẻ phản ánh hoạt động xây dựng của xã hội người lớn như xây dựng nhà cửa, lâu đài, công viên... Thông qua trò chơi xây dựng, các công trình kiến thức muôn màu, muôn vẻ xung quanh được mô phỏng lại bằng mô hình do trẻ làm ra dựa vào những ấn tượng đã tích luỹ trong cuộc sống hàng ngày.</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018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gray">
          <a:xfrm>
            <a:off x="3726105" y="360218"/>
            <a:ext cx="6000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endParaRPr lang="en-US" altLang="en-US" sz="3200" b="1" dirty="0">
              <a:solidFill>
                <a:srgbClr val="FFFFFF"/>
              </a:solidFill>
              <a:latin typeface="Arial" pitchFamily="34" charset="0"/>
            </a:endParaRPr>
          </a:p>
        </p:txBody>
      </p:sp>
      <p:pic>
        <p:nvPicPr>
          <p:cNvPr id="3" name="Picture 2"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5" name="AutoShape 4"/>
          <p:cNvSpPr>
            <a:spLocks noChangeArrowheads="1"/>
          </p:cNvSpPr>
          <p:nvPr/>
        </p:nvSpPr>
        <p:spPr bwMode="gray">
          <a:xfrm>
            <a:off x="3963731" y="558810"/>
            <a:ext cx="5000628" cy="644976"/>
          </a:xfrm>
          <a:prstGeom prst="roundRect">
            <a:avLst>
              <a:gd name="adj" fmla="val 9144"/>
            </a:avLst>
          </a:prstGeom>
          <a:solidFill>
            <a:srgbClr val="F8F8F8"/>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6" name="AutoShape 6"/>
          <p:cNvSpPr>
            <a:spLocks noChangeArrowheads="1"/>
          </p:cNvSpPr>
          <p:nvPr/>
        </p:nvSpPr>
        <p:spPr bwMode="gray">
          <a:xfrm>
            <a:off x="2682620" y="355275"/>
            <a:ext cx="1716089" cy="758007"/>
          </a:xfrm>
          <a:prstGeom prst="upArrow">
            <a:avLst>
              <a:gd name="adj1" fmla="val 50000"/>
              <a:gd name="adj2" fmla="val 18667"/>
            </a:avLst>
          </a:prstGeom>
          <a:solidFill>
            <a:schemeClr val="bg2">
              <a:lumMod val="25000"/>
            </a:schemeClr>
          </a:solidFill>
          <a:ln w="19050">
            <a:solidFill>
              <a:srgbClr val="FF6600"/>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hlink"/>
            </a:extrusionClr>
          </a:sp3d>
        </p:spPr>
        <p:txBody>
          <a:bodyPr wrap="none" anchor="ctr">
            <a:flatTx/>
          </a:bodyPr>
          <a:lstStyle/>
          <a:p>
            <a:pPr>
              <a:defRPr/>
            </a:pPr>
            <a:endParaRPr lang="en-US">
              <a:latin typeface="Arial" charset="0"/>
              <a:cs typeface="Arial" charset="0"/>
            </a:endParaRPr>
          </a:p>
        </p:txBody>
      </p:sp>
      <p:sp>
        <p:nvSpPr>
          <p:cNvPr id="7" name="Text Box 13"/>
          <p:cNvSpPr txBox="1">
            <a:spLocks noChangeArrowheads="1"/>
          </p:cNvSpPr>
          <p:nvPr/>
        </p:nvSpPr>
        <p:spPr bwMode="gray">
          <a:xfrm>
            <a:off x="3340073" y="381808"/>
            <a:ext cx="527836"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2</a:t>
            </a:r>
          </a:p>
        </p:txBody>
      </p:sp>
      <p:sp>
        <p:nvSpPr>
          <p:cNvPr id="8" name="Text Box 17"/>
          <p:cNvSpPr txBox="1">
            <a:spLocks noChangeArrowheads="1"/>
          </p:cNvSpPr>
          <p:nvPr/>
        </p:nvSpPr>
        <p:spPr bwMode="gray">
          <a:xfrm>
            <a:off x="4313066" y="557720"/>
            <a:ext cx="4932505"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altLang="en-US" sz="2800" b="1" dirty="0" err="1">
                <a:solidFill>
                  <a:srgbClr val="FF6600"/>
                </a:solidFill>
                <a:latin typeface="Times New Roman" pitchFamily="18" charset="0"/>
                <a:cs typeface="Times New Roman" pitchFamily="18" charset="0"/>
              </a:rPr>
              <a:t>Trò</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chơi</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xây</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dựng</a:t>
            </a:r>
            <a:endParaRPr lang="en-US" altLang="en-US" sz="2800" b="1" dirty="0">
              <a:solidFill>
                <a:srgbClr val="FF6600"/>
              </a:solidFill>
              <a:latin typeface="Times New Roman" pitchFamily="18" charset="0"/>
              <a:cs typeface="Times New Roman" pitchFamily="18" charset="0"/>
            </a:endParaRPr>
          </a:p>
        </p:txBody>
      </p:sp>
      <p:sp>
        <p:nvSpPr>
          <p:cNvPr id="9" name="Rectangle 8"/>
          <p:cNvSpPr/>
          <p:nvPr/>
        </p:nvSpPr>
        <p:spPr>
          <a:xfrm>
            <a:off x="538681" y="1452473"/>
            <a:ext cx="1859805" cy="323165"/>
          </a:xfrm>
          <a:prstGeom prst="rect">
            <a:avLst/>
          </a:prstGeom>
        </p:spPr>
        <p:txBody>
          <a:bodyPr wrap="none">
            <a:spAutoFit/>
          </a:bodyPr>
          <a:lstStyle/>
          <a:p>
            <a:pPr algn="just">
              <a:lnSpc>
                <a:spcPts val="1800"/>
              </a:lnSpc>
              <a:spcAft>
                <a:spcPts val="0"/>
              </a:spcAft>
            </a:pPr>
            <a:r>
              <a:rPr lang="pt-BR" sz="2600" b="1" dirty="0">
                <a:solidFill>
                  <a:srgbClr val="FF0000"/>
                </a:solidFill>
                <a:latin typeface="Times New Roman" panose="02020603050405020304" pitchFamily="18" charset="0"/>
                <a:ea typeface="Times New Roman" panose="02020603050405020304" pitchFamily="18" charset="0"/>
              </a:rPr>
              <a:t>2. Đặc điểm</a:t>
            </a:r>
            <a:endParaRPr lang="en-US" sz="2600" b="1" dirty="0">
              <a:solidFill>
                <a:srgbClr val="FF0000"/>
              </a:solidFill>
              <a:effectLst/>
              <a:latin typeface="Times New Roman" panose="02020603050405020304" pitchFamily="18" charset="0"/>
              <a:ea typeface="Times New Roman" panose="02020603050405020304" pitchFamily="18" charset="0"/>
            </a:endParaRPr>
          </a:p>
        </p:txBody>
      </p:sp>
      <p:grpSp>
        <p:nvGrpSpPr>
          <p:cNvPr id="10" name="Group 37"/>
          <p:cNvGrpSpPr>
            <a:grpSpLocks/>
          </p:cNvGrpSpPr>
          <p:nvPr/>
        </p:nvGrpSpPr>
        <p:grpSpPr bwMode="auto">
          <a:xfrm>
            <a:off x="345046" y="1914085"/>
            <a:ext cx="9976791" cy="708026"/>
            <a:chOff x="527" y="1182"/>
            <a:chExt cx="3432" cy="446"/>
          </a:xfrm>
        </p:grpSpPr>
        <p:sp>
          <p:nvSpPr>
            <p:cNvPr id="11" name="Rectangle 10"/>
            <p:cNvSpPr>
              <a:spLocks noChangeArrowheads="1"/>
            </p:cNvSpPr>
            <p:nvPr/>
          </p:nvSpPr>
          <p:spPr bwMode="gray">
            <a:xfrm rot="3419336">
              <a:off x="485" y="1252"/>
              <a:ext cx="301" cy="217"/>
            </a:xfrm>
            <a:prstGeom prst="rect">
              <a:avLst/>
            </a:prstGeom>
            <a:solidFill>
              <a:srgbClr val="FFFF00"/>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12" name="Text Box 6"/>
            <p:cNvSpPr txBox="1">
              <a:spLocks noChangeArrowheads="1"/>
            </p:cNvSpPr>
            <p:nvPr/>
          </p:nvSpPr>
          <p:spPr bwMode="auto">
            <a:xfrm>
              <a:off x="805" y="1182"/>
              <a:ext cx="315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000" dirty="0">
                  <a:solidFill>
                    <a:schemeClr val="accent2">
                      <a:lumMod val="50000"/>
                    </a:schemeClr>
                  </a:solidFill>
                  <a:latin typeface="Times New Roman" panose="02020603050405020304" pitchFamily="18" charset="0"/>
                  <a:cs typeface="Times New Roman" panose="02020603050405020304" pitchFamily="18" charset="0"/>
                </a:rPr>
                <a:t>­ </a:t>
              </a:r>
              <a:r>
                <a:rPr lang="pt-BR" sz="2000" dirty="0">
                  <a:solidFill>
                    <a:schemeClr val="accent2">
                      <a:lumMod val="50000"/>
                    </a:schemeClr>
                  </a:solidFill>
                </a:rPr>
                <a:t>Trò chơi xây dựng thuộc loại trò chơi không có nội dung và luật chơi có sẵn. Khi chơi trẻ phải nghĩ ra những gì cần xây dựng theo ý thích của mình.</a:t>
              </a: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3" name="Text Box 7"/>
            <p:cNvSpPr txBox="1">
              <a:spLocks noChangeArrowheads="1"/>
            </p:cNvSpPr>
            <p:nvPr/>
          </p:nvSpPr>
          <p:spPr bwMode="gray">
            <a:xfrm>
              <a:off x="592" y="1234"/>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1</a:t>
              </a:r>
            </a:p>
          </p:txBody>
        </p:sp>
      </p:grpSp>
      <p:grpSp>
        <p:nvGrpSpPr>
          <p:cNvPr id="14" name="Group 38"/>
          <p:cNvGrpSpPr>
            <a:grpSpLocks/>
          </p:cNvGrpSpPr>
          <p:nvPr/>
        </p:nvGrpSpPr>
        <p:grpSpPr bwMode="auto">
          <a:xfrm>
            <a:off x="705511" y="2814712"/>
            <a:ext cx="9214880" cy="769938"/>
            <a:chOff x="528" y="1632"/>
            <a:chExt cx="4494" cy="485"/>
          </a:xfrm>
        </p:grpSpPr>
        <p:grpSp>
          <p:nvGrpSpPr>
            <p:cNvPr id="15" name="Group 29"/>
            <p:cNvGrpSpPr>
              <a:grpSpLocks/>
            </p:cNvGrpSpPr>
            <p:nvPr/>
          </p:nvGrpSpPr>
          <p:grpSpPr bwMode="auto">
            <a:xfrm>
              <a:off x="528" y="1728"/>
              <a:ext cx="328" cy="302"/>
              <a:chOff x="1248" y="1632"/>
              <a:chExt cx="328" cy="302"/>
            </a:xfrm>
          </p:grpSpPr>
          <p:sp>
            <p:nvSpPr>
              <p:cNvPr id="17" name="Rectangle 10"/>
              <p:cNvSpPr>
                <a:spLocks noChangeArrowheads="1"/>
              </p:cNvSpPr>
              <p:nvPr/>
            </p:nvSpPr>
            <p:spPr bwMode="gray">
              <a:xfrm rot="3419336">
                <a:off x="1261" y="1619"/>
                <a:ext cx="302" cy="328"/>
              </a:xfrm>
              <a:prstGeom prst="rect">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18" name="Text Box 12"/>
              <p:cNvSpPr txBox="1">
                <a:spLocks noChangeArrowheads="1"/>
              </p:cNvSpPr>
              <p:nvPr/>
            </p:nvSpPr>
            <p:spPr bwMode="gray">
              <a:xfrm>
                <a:off x="1324" y="1632"/>
                <a:ext cx="1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2</a:t>
                </a:r>
              </a:p>
            </p:txBody>
          </p:sp>
        </p:grpSp>
        <p:sp>
          <p:nvSpPr>
            <p:cNvPr id="16" name="Text Box 33"/>
            <p:cNvSpPr txBox="1">
              <a:spLocks noChangeArrowheads="1"/>
            </p:cNvSpPr>
            <p:nvPr/>
          </p:nvSpPr>
          <p:spPr bwMode="auto">
            <a:xfrm>
              <a:off x="994" y="1632"/>
              <a:ext cx="4028"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pt-BR" sz="2200" dirty="0">
                  <a:solidFill>
                    <a:srgbClr val="FF0000"/>
                  </a:solidFill>
                </a:rPr>
                <a:t>Trò chơi xây dựng là một loại hoạt động có sản phẩm nhưng lại là sản phẩm để chơi chứ không phải là để dùng. </a:t>
              </a:r>
              <a:endParaRPr lang="en-US" sz="2200" dirty="0">
                <a:solidFill>
                  <a:srgbClr val="FF0000"/>
                </a:solidFill>
                <a:latin typeface="Times New Roman" panose="02020603050405020304" pitchFamily="18" charset="0"/>
                <a:cs typeface="Times New Roman" panose="02020603050405020304" pitchFamily="18" charset="0"/>
              </a:endParaRPr>
            </a:p>
          </p:txBody>
        </p:sp>
      </p:grpSp>
      <p:grpSp>
        <p:nvGrpSpPr>
          <p:cNvPr id="19" name="Group 39"/>
          <p:cNvGrpSpPr>
            <a:grpSpLocks/>
          </p:cNvGrpSpPr>
          <p:nvPr/>
        </p:nvGrpSpPr>
        <p:grpSpPr bwMode="auto">
          <a:xfrm>
            <a:off x="272058" y="3989683"/>
            <a:ext cx="10299159" cy="1107921"/>
            <a:chOff x="524" y="2338"/>
            <a:chExt cx="4565" cy="658"/>
          </a:xfrm>
        </p:grpSpPr>
        <p:grpSp>
          <p:nvGrpSpPr>
            <p:cNvPr id="20" name="Group 30"/>
            <p:cNvGrpSpPr>
              <a:grpSpLocks/>
            </p:cNvGrpSpPr>
            <p:nvPr/>
          </p:nvGrpSpPr>
          <p:grpSpPr bwMode="auto">
            <a:xfrm>
              <a:off x="524" y="2358"/>
              <a:ext cx="318" cy="282"/>
              <a:chOff x="1244" y="2200"/>
              <a:chExt cx="318" cy="282"/>
            </a:xfrm>
          </p:grpSpPr>
          <p:sp>
            <p:nvSpPr>
              <p:cNvPr id="22" name="Rectangle 15"/>
              <p:cNvSpPr>
                <a:spLocks noChangeArrowheads="1"/>
              </p:cNvSpPr>
              <p:nvPr/>
            </p:nvSpPr>
            <p:spPr bwMode="gray">
              <a:xfrm rot="3419336">
                <a:off x="1265" y="2179"/>
                <a:ext cx="275" cy="318"/>
              </a:xfrm>
              <a:prstGeom prst="rect">
                <a:avLst/>
              </a:prstGeom>
              <a:solidFill>
                <a:srgbClr val="92D050"/>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23" name="Text Box 17"/>
              <p:cNvSpPr txBox="1">
                <a:spLocks noChangeArrowheads="1"/>
              </p:cNvSpPr>
              <p:nvPr/>
            </p:nvSpPr>
            <p:spPr bwMode="gray">
              <a:xfrm>
                <a:off x="1333" y="2208"/>
                <a:ext cx="15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3</a:t>
                </a:r>
              </a:p>
            </p:txBody>
          </p:sp>
        </p:grpSp>
        <p:sp>
          <p:nvSpPr>
            <p:cNvPr id="21" name="Text Box 34"/>
            <p:cNvSpPr txBox="1">
              <a:spLocks noChangeArrowheads="1"/>
            </p:cNvSpPr>
            <p:nvPr/>
          </p:nvSpPr>
          <p:spPr bwMode="auto">
            <a:xfrm>
              <a:off x="976" y="2338"/>
              <a:ext cx="4113" cy="658"/>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pt-BR" sz="2200" dirty="0">
                  <a:solidFill>
                    <a:srgbClr val="002060"/>
                  </a:solidFill>
                </a:rPr>
                <a:t>Trò chơi xây dựng gắn chặt với hoạt động tạo hình, nó đòi hỏi trẻ phải có khả năng tri giác thẩm mỹ, tư duy hình tượng và đặc biệt là tưởng tượng sáng tạo. </a:t>
              </a:r>
              <a:endParaRPr lang="en-US" sz="2200" dirty="0">
                <a:solidFill>
                  <a:srgbClr val="002060"/>
                </a:solidFill>
                <a:latin typeface="Times New Roman" panose="02020603050405020304" pitchFamily="18" charset="0"/>
                <a:cs typeface="Times New Roman" panose="02020603050405020304" pitchFamily="18" charset="0"/>
              </a:endParaRPr>
            </a:p>
          </p:txBody>
        </p:sp>
      </p:grpSp>
      <p:grpSp>
        <p:nvGrpSpPr>
          <p:cNvPr id="24" name="Group 39"/>
          <p:cNvGrpSpPr>
            <a:grpSpLocks/>
          </p:cNvGrpSpPr>
          <p:nvPr/>
        </p:nvGrpSpPr>
        <p:grpSpPr bwMode="auto">
          <a:xfrm>
            <a:off x="438313" y="5333591"/>
            <a:ext cx="10369097" cy="769483"/>
            <a:chOff x="524" y="2338"/>
            <a:chExt cx="4596" cy="457"/>
          </a:xfrm>
        </p:grpSpPr>
        <p:grpSp>
          <p:nvGrpSpPr>
            <p:cNvPr id="25" name="Group 30"/>
            <p:cNvGrpSpPr>
              <a:grpSpLocks/>
            </p:cNvGrpSpPr>
            <p:nvPr/>
          </p:nvGrpSpPr>
          <p:grpSpPr bwMode="auto">
            <a:xfrm>
              <a:off x="524" y="2358"/>
              <a:ext cx="318" cy="282"/>
              <a:chOff x="1244" y="2200"/>
              <a:chExt cx="318" cy="282"/>
            </a:xfrm>
          </p:grpSpPr>
          <p:sp>
            <p:nvSpPr>
              <p:cNvPr id="27" name="Rectangle 15"/>
              <p:cNvSpPr>
                <a:spLocks noChangeArrowheads="1"/>
              </p:cNvSpPr>
              <p:nvPr/>
            </p:nvSpPr>
            <p:spPr bwMode="gray">
              <a:xfrm rot="3419336">
                <a:off x="1265" y="2179"/>
                <a:ext cx="275" cy="318"/>
              </a:xfrm>
              <a:prstGeom prst="rect">
                <a:avLst/>
              </a:prstGeom>
              <a:solidFill>
                <a:schemeClr val="accent5">
                  <a:lumMod val="60000"/>
                  <a:lumOff val="40000"/>
                </a:schemeClr>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28" name="Text Box 17"/>
              <p:cNvSpPr txBox="1">
                <a:spLocks noChangeArrowheads="1"/>
              </p:cNvSpPr>
              <p:nvPr/>
            </p:nvSpPr>
            <p:spPr bwMode="gray">
              <a:xfrm>
                <a:off x="1333" y="2208"/>
                <a:ext cx="15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4</a:t>
                </a:r>
              </a:p>
            </p:txBody>
          </p:sp>
        </p:grpSp>
        <p:sp>
          <p:nvSpPr>
            <p:cNvPr id="26" name="Text Box 34"/>
            <p:cNvSpPr txBox="1">
              <a:spLocks noChangeArrowheads="1"/>
            </p:cNvSpPr>
            <p:nvPr/>
          </p:nvSpPr>
          <p:spPr bwMode="auto">
            <a:xfrm>
              <a:off x="976" y="2338"/>
              <a:ext cx="4144" cy="45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pt-BR" sz="2200" dirty="0">
                  <a:solidFill>
                    <a:srgbClr val="FF0000"/>
                  </a:solidFill>
                </a:rPr>
                <a:t>Trò chơi xây dựng thường có quan hệ với trò chơi đóng vai theo chủ đề. Mối quan hệ đó được thể hiện rất phong phú. </a:t>
              </a:r>
              <a:endParaRPr lang="en-US" sz="2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5629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2946" y="839895"/>
            <a:ext cx="10155383" cy="1477328"/>
          </a:xfrm>
          <a:prstGeom prst="rect">
            <a:avLst/>
          </a:prstGeom>
        </p:spPr>
        <p:txBody>
          <a:bodyPr wrap="square">
            <a:spAutoFit/>
          </a:bodyPr>
          <a:lstStyle/>
          <a:p>
            <a:pPr algn="ctr">
              <a:lnSpc>
                <a:spcPct val="150000"/>
              </a:lnSpc>
              <a:spcBef>
                <a:spcPts val="1200"/>
              </a:spcBef>
              <a:spcAft>
                <a:spcPts val="1200"/>
              </a:spcAft>
            </a:pPr>
            <a:r>
              <a:rPr lang="en-GB" sz="3200" b="1" kern="1600" dirty="0">
                <a:solidFill>
                  <a:schemeClr val="accent2">
                    <a:lumMod val="50000"/>
                  </a:schemeClr>
                </a:solidFill>
                <a:latin typeface="Times New Roman" panose="02020603050405020304" pitchFamily="18" charset="0"/>
                <a:cs typeface="Times New Roman" panose="02020603050405020304" pitchFamily="18" charset="0"/>
              </a:rPr>
              <a:t>CHƯƠNG 1</a:t>
            </a:r>
            <a:endParaRPr lang="en-US" sz="3200" b="1" kern="1600" dirty="0">
              <a:solidFill>
                <a:schemeClr val="accent2">
                  <a:lumMod val="50000"/>
                </a:schemeClr>
              </a:solidFill>
              <a:effectLst/>
              <a:latin typeface="Times New Roman" panose="02020603050405020304" pitchFamily="18" charset="0"/>
              <a:cs typeface="Times New Roman" panose="02020603050405020304" pitchFamily="18" charset="0"/>
            </a:endParaRPr>
          </a:p>
          <a:p>
            <a:pPr algn="ctr"/>
            <a:r>
              <a:rPr lang="en-GB" sz="3200" b="1" dirty="0">
                <a:solidFill>
                  <a:srgbClr val="FF0000"/>
                </a:solidFill>
                <a:latin typeface="Times New Roman" panose="02020603050405020304" pitchFamily="18" charset="0"/>
                <a:cs typeface="Times New Roman" panose="02020603050405020304" pitchFamily="18" charset="0"/>
              </a:rPr>
              <a:t>HOẠT ĐỘNG VUI CHƠI CỦA TRẺ MẦM NON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927188" y="2860452"/>
            <a:ext cx="6715991" cy="3752850"/>
          </a:xfrm>
          <a:prstGeom prst="rect">
            <a:avLst/>
          </a:prstGeom>
        </p:spPr>
      </p:pic>
    </p:spTree>
    <p:extLst>
      <p:ext uri="{BB962C8B-B14F-4D97-AF65-F5344CB8AC3E}">
        <p14:creationId xmlns:p14="http://schemas.microsoft.com/office/powerpoint/2010/main" val="21294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4"/>
          <p:cNvSpPr>
            <a:spLocks noChangeArrowheads="1"/>
          </p:cNvSpPr>
          <p:nvPr/>
        </p:nvSpPr>
        <p:spPr bwMode="gray">
          <a:xfrm>
            <a:off x="4226974" y="337130"/>
            <a:ext cx="5000628" cy="644976"/>
          </a:xfrm>
          <a:prstGeom prst="roundRect">
            <a:avLst>
              <a:gd name="adj" fmla="val 9144"/>
            </a:avLst>
          </a:prstGeom>
          <a:solidFill>
            <a:srgbClr val="F8F8F8"/>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5" name="AutoShape 6"/>
          <p:cNvSpPr>
            <a:spLocks noChangeArrowheads="1"/>
          </p:cNvSpPr>
          <p:nvPr/>
        </p:nvSpPr>
        <p:spPr bwMode="gray">
          <a:xfrm>
            <a:off x="2945862" y="133595"/>
            <a:ext cx="1716089" cy="758007"/>
          </a:xfrm>
          <a:prstGeom prst="upArrow">
            <a:avLst>
              <a:gd name="adj1" fmla="val 50000"/>
              <a:gd name="adj2" fmla="val 18667"/>
            </a:avLst>
          </a:prstGeom>
          <a:solidFill>
            <a:schemeClr val="bg2">
              <a:lumMod val="25000"/>
            </a:schemeClr>
          </a:solidFill>
          <a:ln w="19050">
            <a:solidFill>
              <a:srgbClr val="FF6600"/>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hlink"/>
            </a:extrusionClr>
          </a:sp3d>
        </p:spPr>
        <p:txBody>
          <a:bodyPr wrap="none" anchor="ctr">
            <a:flatTx/>
          </a:bodyPr>
          <a:lstStyle/>
          <a:p>
            <a:pPr>
              <a:defRPr/>
            </a:pPr>
            <a:endParaRPr lang="en-US">
              <a:latin typeface="Arial" charset="0"/>
              <a:cs typeface="Arial" charset="0"/>
            </a:endParaRPr>
          </a:p>
        </p:txBody>
      </p:sp>
      <p:sp>
        <p:nvSpPr>
          <p:cNvPr id="6" name="Text Box 13"/>
          <p:cNvSpPr txBox="1">
            <a:spLocks noChangeArrowheads="1"/>
          </p:cNvSpPr>
          <p:nvPr/>
        </p:nvSpPr>
        <p:spPr bwMode="gray">
          <a:xfrm>
            <a:off x="3603315" y="160128"/>
            <a:ext cx="527836"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2</a:t>
            </a:r>
          </a:p>
        </p:txBody>
      </p:sp>
      <p:sp>
        <p:nvSpPr>
          <p:cNvPr id="7" name="Text Box 17"/>
          <p:cNvSpPr txBox="1">
            <a:spLocks noChangeArrowheads="1"/>
          </p:cNvSpPr>
          <p:nvPr/>
        </p:nvSpPr>
        <p:spPr bwMode="gray">
          <a:xfrm>
            <a:off x="4576309" y="336040"/>
            <a:ext cx="4932505"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altLang="en-US" sz="2800" b="1" dirty="0" err="1">
                <a:solidFill>
                  <a:srgbClr val="FF6600"/>
                </a:solidFill>
                <a:latin typeface="Times New Roman" pitchFamily="18" charset="0"/>
                <a:cs typeface="Times New Roman" pitchFamily="18" charset="0"/>
              </a:rPr>
              <a:t>Trò</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chơi</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xây</a:t>
            </a:r>
            <a:r>
              <a:rPr lang="en-US" altLang="en-US" sz="2800" b="1" dirty="0">
                <a:solidFill>
                  <a:srgbClr val="FF6600"/>
                </a:solidFill>
                <a:latin typeface="Times New Roman" pitchFamily="18" charset="0"/>
                <a:cs typeface="Times New Roman" pitchFamily="18" charset="0"/>
              </a:rPr>
              <a:t> </a:t>
            </a:r>
            <a:r>
              <a:rPr lang="en-US" altLang="en-US" sz="2800" b="1" dirty="0" err="1">
                <a:solidFill>
                  <a:srgbClr val="FF6600"/>
                </a:solidFill>
                <a:latin typeface="Times New Roman" pitchFamily="18" charset="0"/>
                <a:cs typeface="Times New Roman" pitchFamily="18" charset="0"/>
              </a:rPr>
              <a:t>dựng</a:t>
            </a:r>
            <a:endParaRPr lang="en-US" altLang="en-US" sz="2800" b="1" dirty="0">
              <a:solidFill>
                <a:srgbClr val="FF6600"/>
              </a:solidFill>
              <a:latin typeface="Times New Roman" pitchFamily="18" charset="0"/>
              <a:cs typeface="Times New Roman" pitchFamily="18" charset="0"/>
            </a:endParaRPr>
          </a:p>
        </p:txBody>
      </p:sp>
      <p:sp>
        <p:nvSpPr>
          <p:cNvPr id="8" name="Rectangle 7"/>
          <p:cNvSpPr/>
          <p:nvPr/>
        </p:nvSpPr>
        <p:spPr>
          <a:xfrm>
            <a:off x="281618" y="1123401"/>
            <a:ext cx="4081567" cy="323165"/>
          </a:xfrm>
          <a:prstGeom prst="rect">
            <a:avLst/>
          </a:prstGeom>
        </p:spPr>
        <p:txBody>
          <a:bodyPr wrap="none">
            <a:spAutoFit/>
          </a:bodyPr>
          <a:lstStyle/>
          <a:p>
            <a:pPr algn="just">
              <a:lnSpc>
                <a:spcPts val="1800"/>
              </a:lnSpc>
              <a:spcAft>
                <a:spcPts val="0"/>
              </a:spcAft>
            </a:pPr>
            <a:r>
              <a:rPr lang="pt-BR" sz="2600" b="1" dirty="0">
                <a:solidFill>
                  <a:srgbClr val="FF0000"/>
                </a:solidFill>
                <a:latin typeface="Times New Roman" panose="02020603050405020304" pitchFamily="18" charset="0"/>
                <a:ea typeface="Times New Roman" panose="02020603050405020304" pitchFamily="18" charset="0"/>
              </a:rPr>
              <a:t>3. Phương pháp hướng dẫn</a:t>
            </a:r>
            <a:endParaRPr lang="en-US" sz="2600" b="1" dirty="0">
              <a:solidFill>
                <a:srgbClr val="FF0000"/>
              </a:solidFill>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872837" y="1488360"/>
            <a:ext cx="9559636" cy="5786199"/>
          </a:xfrm>
          <a:prstGeom prst="rect">
            <a:avLst/>
          </a:prstGeom>
          <a:noFill/>
        </p:spPr>
        <p:txBody>
          <a:bodyPr wrap="square" rtlCol="0">
            <a:spAutoFit/>
          </a:bodyPr>
          <a:lstStyle/>
          <a:p>
            <a:pPr marL="342900" indent="-342900">
              <a:spcBef>
                <a:spcPts val="600"/>
              </a:spcBef>
              <a:spcAft>
                <a:spcPts val="600"/>
              </a:spcAft>
              <a:buFont typeface="+mj-lt"/>
              <a:buAutoNum type="arabicParenR"/>
            </a:pPr>
            <a:r>
              <a:rPr lang="pt-BR" sz="2000" dirty="0">
                <a:solidFill>
                  <a:srgbClr val="002060"/>
                </a:solidFill>
              </a:rPr>
              <a:t>Cần giúp trẻ mở rộng vốn hiểu biết, làm giàu vốn biểu tượng về thế giới xung quanh, đặc biệt về lĩnh vực xây dựng.</a:t>
            </a:r>
          </a:p>
          <a:p>
            <a:pPr marL="342900" indent="-342900">
              <a:spcBef>
                <a:spcPts val="600"/>
              </a:spcBef>
              <a:spcAft>
                <a:spcPts val="600"/>
              </a:spcAft>
              <a:buFont typeface="+mj-lt"/>
              <a:buAutoNum type="arabicParenR"/>
            </a:pPr>
            <a:r>
              <a:rPr lang="pt-BR" sz="2000" dirty="0">
                <a:solidFill>
                  <a:srgbClr val="FF0000"/>
                </a:solidFill>
              </a:rPr>
              <a:t>Cần giúp trẻ hình thành ý đồ xây dựng. Để tạo ra các “sản phẩm”, trẻ không thể hành động một cách tuỳ tiện mà là những hành động theo ý đồ định trước. </a:t>
            </a:r>
          </a:p>
          <a:p>
            <a:pPr marL="342900" indent="-342900">
              <a:spcBef>
                <a:spcPts val="600"/>
              </a:spcBef>
              <a:spcAft>
                <a:spcPts val="600"/>
              </a:spcAft>
              <a:buFont typeface="+mj-lt"/>
              <a:buAutoNum type="arabicParenR"/>
            </a:pPr>
            <a:r>
              <a:rPr lang="pt-BR" sz="2000" dirty="0"/>
              <a:t>Trò chơi xây dựng tuy là hoạt động có sản phẩm, nhưng sản phẩm để chơi chứ không phải để dùng. </a:t>
            </a:r>
          </a:p>
          <a:p>
            <a:pPr marL="342900" indent="-342900">
              <a:spcBef>
                <a:spcPts val="600"/>
              </a:spcBef>
              <a:spcAft>
                <a:spcPts val="600"/>
              </a:spcAft>
              <a:buFont typeface="+mj-lt"/>
              <a:buAutoNum type="arabicParenR"/>
            </a:pPr>
            <a:r>
              <a:rPr lang="pt-BR" sz="2000" dirty="0">
                <a:solidFill>
                  <a:srgbClr val="FF0000"/>
                </a:solidFill>
              </a:rPr>
              <a:t>Cần phát huy tính độc lập và óc sáng tạo của trẻ. Trò chơi xây dựng đòi hỏi người chơi phải có tính độc lập và nhiều sáng kiến mới tạo ra được những “sản phẩm” độc đáo. </a:t>
            </a:r>
          </a:p>
          <a:p>
            <a:pPr marL="342900" indent="-342900">
              <a:spcBef>
                <a:spcPts val="600"/>
              </a:spcBef>
              <a:spcAft>
                <a:spcPts val="600"/>
              </a:spcAft>
              <a:buFont typeface="+mj-lt"/>
              <a:buAutoNum type="arabicParenR"/>
            </a:pPr>
            <a:r>
              <a:rPr lang="pt-BR" sz="2000" dirty="0"/>
              <a:t>Trò chơi xây dựng là một hoạt động mang tính kỹ thuật rõ nét, nên giáo viên cần chú ý dạy trẻ những thao tác kỹ thuật cần thiết. </a:t>
            </a:r>
          </a:p>
          <a:p>
            <a:pPr marL="342900" indent="-342900">
              <a:spcBef>
                <a:spcPts val="600"/>
              </a:spcBef>
              <a:spcAft>
                <a:spcPts val="600"/>
              </a:spcAft>
              <a:buFont typeface="+mj-lt"/>
              <a:buAutoNum type="arabicParenR"/>
            </a:pPr>
            <a:r>
              <a:rPr lang="pt-BR" sz="2000" dirty="0">
                <a:solidFill>
                  <a:srgbClr val="FF0000"/>
                </a:solidFill>
              </a:rPr>
              <a:t>Trò chơi xây dựng còn là một hoạt động mang tính nghệ thuật, do đó cần phải bồi dưỡng xúc cảm thẩm mỹ cho trẻ. </a:t>
            </a:r>
          </a:p>
          <a:p>
            <a:pPr marL="342900" indent="-342900">
              <a:spcBef>
                <a:spcPts val="600"/>
              </a:spcBef>
              <a:spcAft>
                <a:spcPts val="600"/>
              </a:spcAft>
              <a:buFont typeface="+mj-lt"/>
              <a:buAutoNum type="arabicParenR"/>
            </a:pPr>
            <a:r>
              <a:rPr lang="pt-BR" sz="2000" dirty="0"/>
              <a:t>Kết hợp việc chơi một mình với chơi trong nhóm bạn bè. </a:t>
            </a:r>
            <a:endParaRPr lang="en-US" sz="2000" dirty="0"/>
          </a:p>
          <a:p>
            <a:pPr>
              <a:spcBef>
                <a:spcPts val="600"/>
              </a:spcBef>
              <a:spcAft>
                <a:spcPts val="600"/>
              </a:spcAft>
            </a:pPr>
            <a:endParaRPr lang="en-US" sz="2000" dirty="0"/>
          </a:p>
        </p:txBody>
      </p:sp>
    </p:spTree>
    <p:extLst>
      <p:ext uri="{BB962C8B-B14F-4D97-AF65-F5344CB8AC3E}">
        <p14:creationId xmlns:p14="http://schemas.microsoft.com/office/powerpoint/2010/main" val="424881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ircle(in)">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arn(inVertical)">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7"/>
          <p:cNvSpPr>
            <a:spLocks noChangeArrowheads="1"/>
          </p:cNvSpPr>
          <p:nvPr/>
        </p:nvSpPr>
        <p:spPr bwMode="gray">
          <a:xfrm>
            <a:off x="4415154" y="421133"/>
            <a:ext cx="4654633" cy="661717"/>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5" name="AutoShape 8"/>
          <p:cNvSpPr>
            <a:spLocks noChangeArrowheads="1"/>
          </p:cNvSpPr>
          <p:nvPr/>
        </p:nvSpPr>
        <p:spPr bwMode="gray">
          <a:xfrm>
            <a:off x="3129468" y="153062"/>
            <a:ext cx="1666685" cy="828228"/>
          </a:xfrm>
          <a:prstGeom prst="upArrow">
            <a:avLst>
              <a:gd name="adj1" fmla="val 50000"/>
              <a:gd name="adj2" fmla="val 18667"/>
            </a:avLst>
          </a:prstGeom>
          <a:solidFill>
            <a:schemeClr val="accent4"/>
          </a:solidFill>
          <a:ln>
            <a:solidFill>
              <a:schemeClr val="accent6">
                <a:lumMod val="75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6" name="Text Box 14"/>
          <p:cNvSpPr txBox="1">
            <a:spLocks noChangeArrowheads="1"/>
          </p:cNvSpPr>
          <p:nvPr/>
        </p:nvSpPr>
        <p:spPr bwMode="gray">
          <a:xfrm>
            <a:off x="3721704" y="162159"/>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3</a:t>
            </a:r>
          </a:p>
        </p:txBody>
      </p:sp>
      <p:sp>
        <p:nvSpPr>
          <p:cNvPr id="7" name="Text Box 15"/>
          <p:cNvSpPr txBox="1">
            <a:spLocks noChangeArrowheads="1"/>
          </p:cNvSpPr>
          <p:nvPr/>
        </p:nvSpPr>
        <p:spPr bwMode="gray">
          <a:xfrm>
            <a:off x="4951957" y="445635"/>
            <a:ext cx="3763963" cy="60016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sz="3000" b="1" dirty="0" err="1">
                <a:latin typeface="Times New Roman" panose="02020603050405020304" pitchFamily="18" charset="0"/>
                <a:cs typeface="Times New Roman" panose="02020603050405020304" pitchFamily="18" charset="0"/>
              </a:rPr>
              <a:t>Trò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kịch</a:t>
            </a:r>
            <a:endParaRPr lang="en-US" altLang="en-US" sz="3000" b="1" dirty="0">
              <a:solidFill>
                <a:schemeClr val="accent1"/>
              </a:solidFill>
              <a:latin typeface="Times New Roman" pitchFamily="18" charset="0"/>
              <a:cs typeface="Times New Roman" pitchFamily="18" charset="0"/>
            </a:endParaRPr>
          </a:p>
        </p:txBody>
      </p:sp>
      <p:sp>
        <p:nvSpPr>
          <p:cNvPr id="8" name="Rectangle 7"/>
          <p:cNvSpPr/>
          <p:nvPr/>
        </p:nvSpPr>
        <p:spPr>
          <a:xfrm>
            <a:off x="706966" y="1362579"/>
            <a:ext cx="9628909" cy="4431983"/>
          </a:xfrm>
          <a:prstGeom prst="rect">
            <a:avLst/>
          </a:prstGeom>
        </p:spPr>
        <p:txBody>
          <a:bodyPr wrap="square">
            <a:spAutoFit/>
          </a:bodyPr>
          <a:lstStyle/>
          <a:p>
            <a:pPr algn="just">
              <a:lnSpc>
                <a:spcPts val="1800"/>
              </a:lnSpc>
              <a:spcAft>
                <a:spcPts val="0"/>
              </a:spcAft>
            </a:pPr>
            <a:r>
              <a:rPr lang="pt-BR" sz="2800" b="1" dirty="0">
                <a:solidFill>
                  <a:srgbClr val="FF0000"/>
                </a:solidFill>
                <a:latin typeface="Times New Roman" panose="02020603050405020304" pitchFamily="18" charset="0"/>
                <a:ea typeface="Times New Roman" panose="02020603050405020304" pitchFamily="18" charset="0"/>
              </a:rPr>
              <a:t>1. Khái niệm</a:t>
            </a:r>
            <a:endParaRPr lang="en-US" sz="2800" b="1" dirty="0">
              <a:solidFill>
                <a:srgbClr val="FF0000"/>
              </a:solidFill>
              <a:effectLst/>
              <a:latin typeface="Times New Roman" panose="02020603050405020304" pitchFamily="18" charset="0"/>
              <a:ea typeface="Times New Roman" panose="02020603050405020304" pitchFamily="18" charset="0"/>
            </a:endParaRPr>
          </a:p>
          <a:p>
            <a:pPr algn="just">
              <a:lnSpc>
                <a:spcPts val="1800"/>
              </a:lnSpc>
              <a:spcAft>
                <a:spcPts val="0"/>
              </a:spcAft>
            </a:pPr>
            <a:r>
              <a:rPr lang="pt-BR" b="1" dirty="0">
                <a:latin typeface="Times New Roman" panose="02020603050405020304" pitchFamily="18" charset="0"/>
                <a:ea typeface="Times New Roman" panose="02020603050405020304" pitchFamily="18" charset="0"/>
              </a:rPr>
              <a:t>	</a:t>
            </a:r>
          </a:p>
          <a:p>
            <a:pPr algn="just">
              <a:lnSpc>
                <a:spcPct val="150000"/>
              </a:lnSpc>
              <a:spcAft>
                <a:spcPts val="0"/>
              </a:spcAft>
            </a:pPr>
            <a:r>
              <a:rPr lang="pt-BR" b="1" dirty="0">
                <a:latin typeface="Times New Roman" panose="02020603050405020304" pitchFamily="18" charset="0"/>
                <a:ea typeface="Times New Roman" panose="02020603050405020304" pitchFamily="18" charset="0"/>
              </a:rPr>
              <a:t>	</a:t>
            </a:r>
            <a:r>
              <a:rPr lang="pt-BR" sz="2400" dirty="0">
                <a:solidFill>
                  <a:srgbClr val="002060"/>
                </a:solidFill>
                <a:latin typeface="Times New Roman" panose="02020603050405020304" pitchFamily="18" charset="0"/>
                <a:ea typeface="Times New Roman" panose="02020603050405020304" pitchFamily="18" charset="0"/>
              </a:rPr>
              <a:t>Trò chơi đóng kịch hay còn gọi là trò chơi đóng vai theo tác phẩm văn học là một hình thức đặc biệt giúp trẻ nhập vai thành nhân vật trong chính tác phẩm văn học. Trò chơi này gần với trò chơi đóng vai theo chủ đề nên được trẻ em đón nhận một cách thích thú. Nếu ở trò chơi đóng vai theo chủ đề, trẻ mô phỏng lại đời sống xã hội của người lớn có thực xung quanh thì ở trò chơi đóng kịch trẻ tiếp nhận tác phẩm văn học qua việc nhập vai vào các nhân vật trong đó.</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88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129468" y="153062"/>
            <a:ext cx="1666685" cy="828228"/>
          </a:xfrm>
          <a:prstGeom prst="upArrow">
            <a:avLst>
              <a:gd name="adj1" fmla="val 50000"/>
              <a:gd name="adj2" fmla="val 18667"/>
            </a:avLst>
          </a:prstGeom>
          <a:solidFill>
            <a:schemeClr val="accent4"/>
          </a:solidFill>
          <a:ln>
            <a:solidFill>
              <a:schemeClr val="accent6">
                <a:lumMod val="75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5"/>
          <p:cNvSpPr txBox="1">
            <a:spLocks noChangeArrowheads="1"/>
          </p:cNvSpPr>
          <p:nvPr/>
        </p:nvSpPr>
        <p:spPr bwMode="gray">
          <a:xfrm>
            <a:off x="4951957" y="445635"/>
            <a:ext cx="3763963" cy="60016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sz="3000" b="1" dirty="0" err="1">
                <a:latin typeface="Times New Roman" panose="02020603050405020304" pitchFamily="18" charset="0"/>
                <a:cs typeface="Times New Roman" panose="02020603050405020304" pitchFamily="18" charset="0"/>
              </a:rPr>
              <a:t>Trò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kịch</a:t>
            </a:r>
            <a:endParaRPr lang="en-US" altLang="en-US" sz="3000" b="1" dirty="0">
              <a:solidFill>
                <a:schemeClr val="accent1"/>
              </a:solidFill>
              <a:latin typeface="Times New Roman" pitchFamily="18" charset="0"/>
              <a:cs typeface="Times New Roman" pitchFamily="18" charset="0"/>
            </a:endParaRPr>
          </a:p>
        </p:txBody>
      </p:sp>
      <p:sp>
        <p:nvSpPr>
          <p:cNvPr id="6" name="Rectangle 5"/>
          <p:cNvSpPr/>
          <p:nvPr/>
        </p:nvSpPr>
        <p:spPr>
          <a:xfrm>
            <a:off x="286841" y="1411505"/>
            <a:ext cx="5203669" cy="323165"/>
          </a:xfrm>
          <a:prstGeom prst="rect">
            <a:avLst/>
          </a:prstGeom>
        </p:spPr>
        <p:txBody>
          <a:bodyPr wrap="none">
            <a:spAutoFit/>
          </a:bodyPr>
          <a:lstStyle/>
          <a:p>
            <a:pPr algn="just">
              <a:lnSpc>
                <a:spcPts val="1800"/>
              </a:lnSpc>
              <a:spcAft>
                <a:spcPts val="0"/>
              </a:spcAft>
            </a:pPr>
            <a:r>
              <a:rPr lang="pt-BR" sz="2800" b="1" dirty="0">
                <a:solidFill>
                  <a:srgbClr val="FF0000"/>
                </a:solidFill>
                <a:latin typeface="Times New Roman" panose="02020603050405020304" pitchFamily="18" charset="0"/>
                <a:ea typeface="Times New Roman" panose="02020603050405020304" pitchFamily="18" charset="0"/>
              </a:rPr>
              <a:t>2. Đặc điểm:  Có 2 đặc điểm sau:</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7" name="Text Box 14"/>
          <p:cNvSpPr txBox="1">
            <a:spLocks noChangeArrowheads="1"/>
          </p:cNvSpPr>
          <p:nvPr/>
        </p:nvSpPr>
        <p:spPr bwMode="gray">
          <a:xfrm>
            <a:off x="3721704" y="162159"/>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3</a:t>
            </a:r>
          </a:p>
        </p:txBody>
      </p:sp>
      <p:grpSp>
        <p:nvGrpSpPr>
          <p:cNvPr id="8" name="Group 6"/>
          <p:cNvGrpSpPr>
            <a:grpSpLocks/>
          </p:cNvGrpSpPr>
          <p:nvPr/>
        </p:nvGrpSpPr>
        <p:grpSpPr bwMode="auto">
          <a:xfrm>
            <a:off x="1120991" y="3677369"/>
            <a:ext cx="1003805" cy="712691"/>
            <a:chOff x="862" y="713"/>
            <a:chExt cx="3780" cy="3490"/>
          </a:xfrm>
        </p:grpSpPr>
        <p:grpSp>
          <p:nvGrpSpPr>
            <p:cNvPr id="9" name="Group 7"/>
            <p:cNvGrpSpPr>
              <a:grpSpLocks/>
            </p:cNvGrpSpPr>
            <p:nvPr/>
          </p:nvGrpSpPr>
          <p:grpSpPr bwMode="auto">
            <a:xfrm>
              <a:off x="1082" y="2210"/>
              <a:ext cx="3406" cy="1993"/>
              <a:chOff x="1082" y="2355"/>
              <a:chExt cx="3406" cy="1993"/>
            </a:xfrm>
          </p:grpSpPr>
          <p:sp>
            <p:nvSpPr>
              <p:cNvPr id="22" name="Freeform 8"/>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9"/>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1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11"/>
            <p:cNvGrpSpPr>
              <a:grpSpLocks/>
            </p:cNvGrpSpPr>
            <p:nvPr/>
          </p:nvGrpSpPr>
          <p:grpSpPr bwMode="auto">
            <a:xfrm>
              <a:off x="1009" y="1723"/>
              <a:ext cx="3527" cy="1993"/>
              <a:chOff x="1082" y="2355"/>
              <a:chExt cx="3406" cy="1993"/>
            </a:xfrm>
          </p:grpSpPr>
          <p:sp>
            <p:nvSpPr>
              <p:cNvPr id="19" name="Freeform 12"/>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3"/>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4"/>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15"/>
            <p:cNvGrpSpPr>
              <a:grpSpLocks/>
            </p:cNvGrpSpPr>
            <p:nvPr/>
          </p:nvGrpSpPr>
          <p:grpSpPr bwMode="auto">
            <a:xfrm>
              <a:off x="935" y="1219"/>
              <a:ext cx="3653" cy="1993"/>
              <a:chOff x="1082" y="2355"/>
              <a:chExt cx="3406" cy="1993"/>
            </a:xfrm>
          </p:grpSpPr>
          <p:sp>
            <p:nvSpPr>
              <p:cNvPr id="16" name="Freeform 16"/>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7"/>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9"/>
            <p:cNvGrpSpPr>
              <a:grpSpLocks/>
            </p:cNvGrpSpPr>
            <p:nvPr/>
          </p:nvGrpSpPr>
          <p:grpSpPr bwMode="auto">
            <a:xfrm>
              <a:off x="862" y="713"/>
              <a:ext cx="3780" cy="1993"/>
              <a:chOff x="1082" y="2355"/>
              <a:chExt cx="3406" cy="1993"/>
            </a:xfrm>
          </p:grpSpPr>
          <p:sp>
            <p:nvSpPr>
              <p:cNvPr id="13" name="Freeform 20"/>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25" name="Picture 29" descr="num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356" y="3150178"/>
            <a:ext cx="687027" cy="77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525898" y="4316190"/>
            <a:ext cx="2299855" cy="369332"/>
          </a:xfrm>
          <a:prstGeom prst="rect">
            <a:avLst/>
          </a:prstGeom>
          <a:noFill/>
        </p:spPr>
        <p:txBody>
          <a:bodyPr wrap="square" rtlCol="0">
            <a:spAutoFit/>
          </a:bodyPr>
          <a:lstStyle/>
          <a:p>
            <a:r>
              <a:rPr lang="en-US" b="1" dirty="0">
                <a:solidFill>
                  <a:srgbClr val="FF0000"/>
                </a:solidFill>
              </a:rPr>
              <a:t>TÍNH NGHỆ THUẬT</a:t>
            </a:r>
          </a:p>
        </p:txBody>
      </p:sp>
      <p:sp>
        <p:nvSpPr>
          <p:cNvPr id="27" name="AutoShape 2"/>
          <p:cNvSpPr>
            <a:spLocks noChangeArrowheads="1"/>
          </p:cNvSpPr>
          <p:nvPr/>
        </p:nvSpPr>
        <p:spPr bwMode="auto">
          <a:xfrm>
            <a:off x="3317995" y="1723984"/>
            <a:ext cx="7575059" cy="4518174"/>
          </a:xfrm>
          <a:prstGeom prst="roundRect">
            <a:avLst>
              <a:gd name="adj" fmla="val 5856"/>
            </a:avLst>
          </a:prstGeom>
          <a:solidFill>
            <a:srgbClr val="FFFFFF"/>
          </a:solid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8" name="AutoShape 23"/>
          <p:cNvSpPr>
            <a:spLocks/>
          </p:cNvSpPr>
          <p:nvPr/>
        </p:nvSpPr>
        <p:spPr bwMode="blackWhite">
          <a:xfrm>
            <a:off x="3534319" y="1950351"/>
            <a:ext cx="5334000" cy="747712"/>
          </a:xfrm>
          <a:prstGeom prst="callout2">
            <a:avLst>
              <a:gd name="adj1" fmla="val 57360"/>
              <a:gd name="adj2" fmla="val -3371"/>
              <a:gd name="adj3" fmla="val 67556"/>
              <a:gd name="adj4" fmla="val -11685"/>
              <a:gd name="adj5" fmla="val 245983"/>
              <a:gd name="adj6" fmla="val -27356"/>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400" b="1" dirty="0">
                <a:solidFill>
                  <a:schemeClr val="accent2"/>
                </a:solidFill>
              </a:rPr>
              <a:t>1. </a:t>
            </a:r>
            <a:r>
              <a:rPr lang="en-US" altLang="en-US" sz="2400" b="1" dirty="0" err="1">
                <a:solidFill>
                  <a:schemeClr val="accent2"/>
                </a:solidFill>
              </a:rPr>
              <a:t>Có</a:t>
            </a:r>
            <a:r>
              <a:rPr lang="en-US" altLang="en-US" sz="2400" b="1" dirty="0">
                <a:solidFill>
                  <a:schemeClr val="accent2"/>
                </a:solidFill>
              </a:rPr>
              <a:t> </a:t>
            </a:r>
            <a:r>
              <a:rPr lang="en-US" altLang="en-US" sz="2400" b="1" dirty="0" err="1">
                <a:solidFill>
                  <a:schemeClr val="accent2"/>
                </a:solidFill>
              </a:rPr>
              <a:t>kịch</a:t>
            </a:r>
            <a:r>
              <a:rPr lang="en-US" altLang="en-US" sz="2400" b="1" dirty="0">
                <a:solidFill>
                  <a:schemeClr val="accent2"/>
                </a:solidFill>
              </a:rPr>
              <a:t> </a:t>
            </a:r>
            <a:r>
              <a:rPr lang="en-US" altLang="en-US" sz="2400" b="1" dirty="0" err="1">
                <a:solidFill>
                  <a:schemeClr val="accent2"/>
                </a:solidFill>
              </a:rPr>
              <a:t>bản</a:t>
            </a:r>
            <a:endParaRPr lang="en-US" altLang="en-US" sz="2400" b="1" dirty="0">
              <a:solidFill>
                <a:schemeClr val="accent2"/>
              </a:solidFill>
            </a:endParaRPr>
          </a:p>
        </p:txBody>
      </p:sp>
      <p:sp>
        <p:nvSpPr>
          <p:cNvPr id="29" name="AutoShape 24"/>
          <p:cNvSpPr>
            <a:spLocks/>
          </p:cNvSpPr>
          <p:nvPr/>
        </p:nvSpPr>
        <p:spPr bwMode="blackWhite">
          <a:xfrm>
            <a:off x="3315194" y="2779122"/>
            <a:ext cx="3841751" cy="522288"/>
          </a:xfrm>
          <a:prstGeom prst="callout2">
            <a:avLst>
              <a:gd name="adj1" fmla="val 40453"/>
              <a:gd name="adj2" fmla="val -1593"/>
              <a:gd name="adj3" fmla="val 45758"/>
              <a:gd name="adj4" fmla="val -11482"/>
              <a:gd name="adj5" fmla="val 237443"/>
              <a:gd name="adj6" fmla="val -32879"/>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b="1" dirty="0">
                <a:solidFill>
                  <a:srgbClr val="FF0000"/>
                </a:solidFill>
              </a:rPr>
              <a:t>   </a:t>
            </a:r>
            <a:r>
              <a:rPr lang="en-US" altLang="en-US" sz="2400" b="1" dirty="0">
                <a:solidFill>
                  <a:srgbClr val="FF0000"/>
                </a:solidFill>
              </a:rPr>
              <a:t>2. </a:t>
            </a:r>
            <a:r>
              <a:rPr lang="en-US" altLang="en-US" sz="2400" b="1" dirty="0" err="1">
                <a:solidFill>
                  <a:srgbClr val="FF0000"/>
                </a:solidFill>
              </a:rPr>
              <a:t>Vai</a:t>
            </a:r>
            <a:r>
              <a:rPr lang="en-US" altLang="en-US" sz="2400" b="1" dirty="0">
                <a:solidFill>
                  <a:srgbClr val="FF0000"/>
                </a:solidFill>
              </a:rPr>
              <a:t> </a:t>
            </a:r>
            <a:r>
              <a:rPr lang="en-US" altLang="en-US" sz="2400" b="1" dirty="0" err="1">
                <a:solidFill>
                  <a:srgbClr val="FF0000"/>
                </a:solidFill>
              </a:rPr>
              <a:t>diễn</a:t>
            </a:r>
            <a:r>
              <a:rPr lang="en-US" altLang="en-US" sz="2400" b="1" dirty="0">
                <a:solidFill>
                  <a:srgbClr val="FF0000"/>
                </a:solidFill>
              </a:rPr>
              <a:t> (</a:t>
            </a:r>
            <a:r>
              <a:rPr lang="en-US" altLang="en-US" sz="2400" b="1" dirty="0" err="1">
                <a:solidFill>
                  <a:srgbClr val="FF0000"/>
                </a:solidFill>
              </a:rPr>
              <a:t>diễn</a:t>
            </a:r>
            <a:r>
              <a:rPr lang="en-US" altLang="en-US" sz="2400" b="1" dirty="0">
                <a:solidFill>
                  <a:srgbClr val="FF0000"/>
                </a:solidFill>
              </a:rPr>
              <a:t> </a:t>
            </a:r>
            <a:r>
              <a:rPr lang="en-US" altLang="en-US" sz="2400" b="1" dirty="0" err="1">
                <a:solidFill>
                  <a:srgbClr val="FF0000"/>
                </a:solidFill>
              </a:rPr>
              <a:t>xuất</a:t>
            </a:r>
            <a:r>
              <a:rPr lang="en-US" altLang="en-US" sz="2400" b="1" dirty="0">
                <a:solidFill>
                  <a:srgbClr val="FF0000"/>
                </a:solidFill>
              </a:rPr>
              <a:t>)</a:t>
            </a:r>
          </a:p>
        </p:txBody>
      </p:sp>
      <p:sp>
        <p:nvSpPr>
          <p:cNvPr id="30" name="AutoShape 25"/>
          <p:cNvSpPr>
            <a:spLocks/>
          </p:cNvSpPr>
          <p:nvPr/>
        </p:nvSpPr>
        <p:spPr bwMode="blackWhite">
          <a:xfrm>
            <a:off x="3534319" y="4219026"/>
            <a:ext cx="7521608" cy="449262"/>
          </a:xfrm>
          <a:prstGeom prst="callout2">
            <a:avLst>
              <a:gd name="adj1" fmla="val 25440"/>
              <a:gd name="adj2" fmla="val -1972"/>
              <a:gd name="adj3" fmla="val -11821"/>
              <a:gd name="adj4" fmla="val -10480"/>
              <a:gd name="adj5" fmla="val -27146"/>
              <a:gd name="adj6" fmla="val -20456"/>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400" b="1" dirty="0">
                <a:solidFill>
                  <a:schemeClr val="hlink"/>
                </a:solidFill>
              </a:rPr>
              <a:t> </a:t>
            </a:r>
            <a:r>
              <a:rPr lang="en-US" altLang="en-US" sz="2400" b="1" dirty="0">
                <a:solidFill>
                  <a:srgbClr val="FF0000"/>
                </a:solidFill>
              </a:rPr>
              <a:t>4. </a:t>
            </a:r>
            <a:r>
              <a:rPr lang="en-US" altLang="en-US" sz="2400" b="1" dirty="0" err="1">
                <a:solidFill>
                  <a:srgbClr val="FF0000"/>
                </a:solidFill>
              </a:rPr>
              <a:t>Hóa</a:t>
            </a:r>
            <a:r>
              <a:rPr lang="en-US" altLang="en-US" sz="2400" b="1" dirty="0">
                <a:solidFill>
                  <a:srgbClr val="FF0000"/>
                </a:solidFill>
              </a:rPr>
              <a:t> </a:t>
            </a:r>
            <a:r>
              <a:rPr lang="en-US" altLang="en-US" sz="2400" b="1" dirty="0" err="1">
                <a:solidFill>
                  <a:srgbClr val="FF0000"/>
                </a:solidFill>
              </a:rPr>
              <a:t>trang</a:t>
            </a:r>
            <a:r>
              <a:rPr lang="en-US" altLang="en-US" sz="2400" b="1" dirty="0">
                <a:solidFill>
                  <a:srgbClr val="FF0000"/>
                </a:solidFill>
              </a:rPr>
              <a:t> </a:t>
            </a:r>
            <a:r>
              <a:rPr lang="en-US" altLang="en-US" sz="2400" b="1" dirty="0">
                <a:solidFill>
                  <a:schemeClr val="accent1">
                    <a:lumMod val="50000"/>
                  </a:schemeClr>
                </a:solidFill>
              </a:rPr>
              <a:t>(</a:t>
            </a:r>
            <a:r>
              <a:rPr lang="en-US" altLang="en-US" sz="2400" b="1" dirty="0" err="1">
                <a:solidFill>
                  <a:schemeClr val="accent1">
                    <a:lumMod val="50000"/>
                  </a:schemeClr>
                </a:solidFill>
              </a:rPr>
              <a:t>trạng</a:t>
            </a:r>
            <a:r>
              <a:rPr lang="en-US" altLang="en-US" sz="2400" b="1" dirty="0">
                <a:solidFill>
                  <a:schemeClr val="accent1">
                    <a:lumMod val="50000"/>
                  </a:schemeClr>
                </a:solidFill>
              </a:rPr>
              <a:t> </a:t>
            </a:r>
            <a:r>
              <a:rPr lang="en-US" altLang="en-US" sz="2400" b="1" dirty="0" err="1">
                <a:solidFill>
                  <a:schemeClr val="accent1">
                    <a:lumMod val="50000"/>
                  </a:schemeClr>
                </a:solidFill>
              </a:rPr>
              <a:t>phục</a:t>
            </a:r>
            <a:r>
              <a:rPr lang="en-US" altLang="en-US" sz="2400" b="1" dirty="0">
                <a:solidFill>
                  <a:schemeClr val="accent1">
                    <a:lumMod val="50000"/>
                  </a:schemeClr>
                </a:solidFill>
              </a:rPr>
              <a:t>, </a:t>
            </a:r>
            <a:r>
              <a:rPr lang="en-US" altLang="en-US" sz="2400" b="1" dirty="0" err="1">
                <a:solidFill>
                  <a:schemeClr val="accent1">
                    <a:lumMod val="50000"/>
                  </a:schemeClr>
                </a:solidFill>
              </a:rPr>
              <a:t>đạo</a:t>
            </a:r>
            <a:r>
              <a:rPr lang="en-US" altLang="en-US" sz="2400" b="1" dirty="0">
                <a:solidFill>
                  <a:schemeClr val="accent1">
                    <a:lumMod val="50000"/>
                  </a:schemeClr>
                </a:solidFill>
              </a:rPr>
              <a:t> </a:t>
            </a:r>
            <a:r>
              <a:rPr lang="en-US" altLang="en-US" sz="2400" b="1" dirty="0" err="1">
                <a:solidFill>
                  <a:schemeClr val="accent1">
                    <a:lumMod val="50000"/>
                  </a:schemeClr>
                </a:solidFill>
              </a:rPr>
              <a:t>cụ</a:t>
            </a:r>
            <a:r>
              <a:rPr lang="en-US" altLang="en-US" sz="2400" b="1" dirty="0">
                <a:solidFill>
                  <a:schemeClr val="accent1">
                    <a:lumMod val="50000"/>
                  </a:schemeClr>
                </a:solidFill>
              </a:rPr>
              <a:t>, </a:t>
            </a:r>
            <a:r>
              <a:rPr lang="en-US" altLang="en-US" sz="2400" b="1" dirty="0" err="1">
                <a:solidFill>
                  <a:schemeClr val="accent1">
                    <a:lumMod val="50000"/>
                  </a:schemeClr>
                </a:solidFill>
              </a:rPr>
              <a:t>biên</a:t>
            </a:r>
            <a:r>
              <a:rPr lang="en-US" altLang="en-US" sz="2400" b="1" dirty="0">
                <a:solidFill>
                  <a:schemeClr val="accent1">
                    <a:lumMod val="50000"/>
                  </a:schemeClr>
                </a:solidFill>
              </a:rPr>
              <a:t> </a:t>
            </a:r>
            <a:r>
              <a:rPr lang="en-US" altLang="en-US" sz="2400" b="1" dirty="0" err="1">
                <a:solidFill>
                  <a:schemeClr val="accent1">
                    <a:lumMod val="50000"/>
                  </a:schemeClr>
                </a:solidFill>
              </a:rPr>
              <a:t>đạo</a:t>
            </a:r>
            <a:r>
              <a:rPr lang="en-US" altLang="en-US" sz="2400" b="1" dirty="0">
                <a:solidFill>
                  <a:schemeClr val="accent1">
                    <a:lumMod val="50000"/>
                  </a:schemeClr>
                </a:solidFill>
              </a:rPr>
              <a:t> </a:t>
            </a:r>
            <a:r>
              <a:rPr lang="en-US" altLang="en-US" sz="2400" b="1" dirty="0" err="1">
                <a:solidFill>
                  <a:schemeClr val="accent1">
                    <a:lumMod val="50000"/>
                  </a:schemeClr>
                </a:solidFill>
              </a:rPr>
              <a:t>múa</a:t>
            </a:r>
            <a:r>
              <a:rPr lang="en-US" altLang="en-US" sz="2400" b="1" dirty="0">
                <a:solidFill>
                  <a:schemeClr val="accent1">
                    <a:lumMod val="50000"/>
                  </a:schemeClr>
                </a:solidFill>
              </a:rPr>
              <a:t>….)</a:t>
            </a:r>
          </a:p>
        </p:txBody>
      </p:sp>
      <p:sp>
        <p:nvSpPr>
          <p:cNvPr id="31" name="AutoShape 26"/>
          <p:cNvSpPr>
            <a:spLocks/>
          </p:cNvSpPr>
          <p:nvPr/>
        </p:nvSpPr>
        <p:spPr bwMode="blackWhite">
          <a:xfrm>
            <a:off x="3534319" y="3580186"/>
            <a:ext cx="4806951" cy="482600"/>
          </a:xfrm>
          <a:prstGeom prst="callout2">
            <a:avLst>
              <a:gd name="adj1" fmla="val 23685"/>
              <a:gd name="adj2" fmla="val -5134"/>
              <a:gd name="adj3" fmla="val 23685"/>
              <a:gd name="adj4" fmla="val -13218"/>
              <a:gd name="adj5" fmla="val 106219"/>
              <a:gd name="adj6" fmla="val -31983"/>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400" b="1" dirty="0">
                <a:solidFill>
                  <a:srgbClr val="002060"/>
                </a:solidFill>
              </a:rPr>
              <a:t>3. </a:t>
            </a:r>
            <a:r>
              <a:rPr lang="en-US" altLang="en-US" sz="2400" b="1" dirty="0" err="1">
                <a:solidFill>
                  <a:srgbClr val="002060"/>
                </a:solidFill>
              </a:rPr>
              <a:t>Sân</a:t>
            </a:r>
            <a:r>
              <a:rPr lang="en-US" altLang="en-US" sz="2400" b="1" dirty="0">
                <a:solidFill>
                  <a:srgbClr val="002060"/>
                </a:solidFill>
              </a:rPr>
              <a:t> </a:t>
            </a:r>
            <a:r>
              <a:rPr lang="en-US" altLang="en-US" sz="2400" b="1" dirty="0" err="1">
                <a:solidFill>
                  <a:srgbClr val="002060"/>
                </a:solidFill>
              </a:rPr>
              <a:t>khấu</a:t>
            </a:r>
            <a:endParaRPr lang="en-US" altLang="en-US" sz="2400" b="1" dirty="0">
              <a:solidFill>
                <a:srgbClr val="002060"/>
              </a:solidFill>
            </a:endParaRPr>
          </a:p>
        </p:txBody>
      </p:sp>
      <p:sp>
        <p:nvSpPr>
          <p:cNvPr id="37" name="AutoShape 25"/>
          <p:cNvSpPr>
            <a:spLocks/>
          </p:cNvSpPr>
          <p:nvPr/>
        </p:nvSpPr>
        <p:spPr bwMode="blackWhite">
          <a:xfrm>
            <a:off x="3548170" y="4856342"/>
            <a:ext cx="5416551" cy="449262"/>
          </a:xfrm>
          <a:prstGeom prst="callout2">
            <a:avLst>
              <a:gd name="adj1" fmla="val 25440"/>
              <a:gd name="adj2" fmla="val -1972"/>
              <a:gd name="adj3" fmla="val -79666"/>
              <a:gd name="adj4" fmla="val -10224"/>
              <a:gd name="adj5" fmla="val -162835"/>
              <a:gd name="adj6" fmla="val -27680"/>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400" b="1" dirty="0">
                <a:solidFill>
                  <a:schemeClr val="hlink"/>
                </a:solidFill>
              </a:rPr>
              <a:t> </a:t>
            </a:r>
            <a:r>
              <a:rPr lang="en-US" altLang="en-US" sz="2400" b="1" dirty="0">
                <a:solidFill>
                  <a:srgbClr val="002060"/>
                </a:solidFill>
              </a:rPr>
              <a:t>5. </a:t>
            </a:r>
            <a:r>
              <a:rPr lang="en-US" altLang="en-US" sz="2400" b="1" dirty="0" err="1">
                <a:solidFill>
                  <a:srgbClr val="002060"/>
                </a:solidFill>
              </a:rPr>
              <a:t>Âm</a:t>
            </a:r>
            <a:r>
              <a:rPr lang="en-US" altLang="en-US" sz="2400" b="1" dirty="0">
                <a:solidFill>
                  <a:srgbClr val="002060"/>
                </a:solidFill>
              </a:rPr>
              <a:t> </a:t>
            </a:r>
            <a:r>
              <a:rPr lang="en-US" altLang="en-US" sz="2400" b="1" dirty="0" err="1">
                <a:solidFill>
                  <a:srgbClr val="002060"/>
                </a:solidFill>
              </a:rPr>
              <a:t>thanh</a:t>
            </a:r>
            <a:r>
              <a:rPr lang="en-US" altLang="en-US" sz="2400" b="1" dirty="0">
                <a:solidFill>
                  <a:srgbClr val="002060"/>
                </a:solidFill>
              </a:rPr>
              <a:t>, </a:t>
            </a:r>
            <a:r>
              <a:rPr lang="en-US" altLang="en-US" sz="2400" b="1" dirty="0" err="1">
                <a:solidFill>
                  <a:srgbClr val="002060"/>
                </a:solidFill>
              </a:rPr>
              <a:t>ánh</a:t>
            </a:r>
            <a:r>
              <a:rPr lang="en-US" altLang="en-US" sz="2400" b="1" dirty="0">
                <a:solidFill>
                  <a:srgbClr val="002060"/>
                </a:solidFill>
              </a:rPr>
              <a:t> </a:t>
            </a:r>
            <a:r>
              <a:rPr lang="en-US" altLang="en-US" sz="2400" b="1" dirty="0" err="1">
                <a:solidFill>
                  <a:srgbClr val="002060"/>
                </a:solidFill>
              </a:rPr>
              <a:t>sáng</a:t>
            </a:r>
            <a:endParaRPr lang="en-US" altLang="en-US" sz="2400" b="1" dirty="0">
              <a:solidFill>
                <a:srgbClr val="002060"/>
              </a:solidFill>
            </a:endParaRPr>
          </a:p>
        </p:txBody>
      </p:sp>
    </p:spTree>
    <p:extLst>
      <p:ext uri="{BB962C8B-B14F-4D97-AF65-F5344CB8AC3E}">
        <p14:creationId xmlns:p14="http://schemas.microsoft.com/office/powerpoint/2010/main" val="25322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6"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ircle(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circle(in)">
                                      <p:cBhvr>
                                        <p:cTn id="28" dur="20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ircle(in)">
                                      <p:cBhvr>
                                        <p:cTn id="33" dur="20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29" grpId="0" animBg="1"/>
      <p:bldP spid="30" grpId="0" animBg="1"/>
      <p:bldP spid="31" grpId="0" animBg="1"/>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129468" y="153062"/>
            <a:ext cx="1666685" cy="828228"/>
          </a:xfrm>
          <a:prstGeom prst="upArrow">
            <a:avLst>
              <a:gd name="adj1" fmla="val 50000"/>
              <a:gd name="adj2" fmla="val 18667"/>
            </a:avLst>
          </a:prstGeom>
          <a:solidFill>
            <a:schemeClr val="accent4"/>
          </a:solidFill>
          <a:ln>
            <a:solidFill>
              <a:schemeClr val="accent6">
                <a:lumMod val="75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5"/>
          <p:cNvSpPr txBox="1">
            <a:spLocks noChangeArrowheads="1"/>
          </p:cNvSpPr>
          <p:nvPr/>
        </p:nvSpPr>
        <p:spPr bwMode="gray">
          <a:xfrm>
            <a:off x="4951957" y="445635"/>
            <a:ext cx="3763963" cy="60016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sz="3000" b="1" dirty="0" err="1">
                <a:latin typeface="Times New Roman" panose="02020603050405020304" pitchFamily="18" charset="0"/>
                <a:cs typeface="Times New Roman" panose="02020603050405020304" pitchFamily="18" charset="0"/>
              </a:rPr>
              <a:t>Trò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kịch</a:t>
            </a:r>
            <a:endParaRPr lang="en-US" altLang="en-US" sz="3000" b="1" dirty="0">
              <a:solidFill>
                <a:schemeClr val="accent1"/>
              </a:solidFill>
              <a:latin typeface="Times New Roman" pitchFamily="18" charset="0"/>
              <a:cs typeface="Times New Roman" pitchFamily="18" charset="0"/>
            </a:endParaRPr>
          </a:p>
        </p:txBody>
      </p:sp>
      <p:sp>
        <p:nvSpPr>
          <p:cNvPr id="6" name="Rectangle 5"/>
          <p:cNvSpPr/>
          <p:nvPr/>
        </p:nvSpPr>
        <p:spPr>
          <a:xfrm>
            <a:off x="286841" y="1411505"/>
            <a:ext cx="5203669" cy="323165"/>
          </a:xfrm>
          <a:prstGeom prst="rect">
            <a:avLst/>
          </a:prstGeom>
        </p:spPr>
        <p:txBody>
          <a:bodyPr wrap="none">
            <a:spAutoFit/>
          </a:bodyPr>
          <a:lstStyle/>
          <a:p>
            <a:pPr algn="just">
              <a:lnSpc>
                <a:spcPts val="1800"/>
              </a:lnSpc>
              <a:spcAft>
                <a:spcPts val="0"/>
              </a:spcAft>
            </a:pPr>
            <a:r>
              <a:rPr lang="pt-BR" sz="2800" b="1" dirty="0">
                <a:solidFill>
                  <a:srgbClr val="FF0000"/>
                </a:solidFill>
                <a:latin typeface="Times New Roman" panose="02020603050405020304" pitchFamily="18" charset="0"/>
                <a:ea typeface="Times New Roman" panose="02020603050405020304" pitchFamily="18" charset="0"/>
              </a:rPr>
              <a:t>2. Đặc điểm:  Có 2 đặc điểm sau:</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7" name="Text Box 14"/>
          <p:cNvSpPr txBox="1">
            <a:spLocks noChangeArrowheads="1"/>
          </p:cNvSpPr>
          <p:nvPr/>
        </p:nvSpPr>
        <p:spPr bwMode="gray">
          <a:xfrm>
            <a:off x="3721704" y="162159"/>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3</a:t>
            </a:r>
          </a:p>
        </p:txBody>
      </p:sp>
      <p:pic>
        <p:nvPicPr>
          <p:cNvPr id="9" name="Picture 7" descr="Káº¿t quáº£ hÃ¬nh áº£nh cho cuá»n sÃ¡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152" y="2192600"/>
            <a:ext cx="2213653" cy="196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23460" y="2331143"/>
            <a:ext cx="1129145" cy="1446550"/>
          </a:xfrm>
          <a:prstGeom prst="rect">
            <a:avLst/>
          </a:prstGeom>
          <a:noFill/>
        </p:spPr>
        <p:txBody>
          <a:bodyPr wrap="square">
            <a:spAutoFit/>
          </a:bodyPr>
          <a:lstStyle/>
          <a:p>
            <a:pPr algn="ctr">
              <a:defRPr/>
            </a:pP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2</a:t>
            </a:r>
          </a:p>
        </p:txBody>
      </p:sp>
      <p:sp>
        <p:nvSpPr>
          <p:cNvPr id="11" name="TextBox 10"/>
          <p:cNvSpPr txBox="1"/>
          <p:nvPr/>
        </p:nvSpPr>
        <p:spPr>
          <a:xfrm>
            <a:off x="286840" y="4055662"/>
            <a:ext cx="2213653" cy="461665"/>
          </a:xfrm>
          <a:prstGeom prst="rect">
            <a:avLst/>
          </a:prstGeom>
          <a:noFill/>
        </p:spPr>
        <p:txBody>
          <a:bodyPr wrap="square" rtlCol="0">
            <a:spAutoFit/>
          </a:bodyPr>
          <a:lstStyle/>
          <a:p>
            <a:r>
              <a:rPr lang="en-US" sz="2400" dirty="0">
                <a:solidFill>
                  <a:srgbClr val="FF0000"/>
                </a:solidFill>
              </a:rPr>
              <a:t>YẾU TỐ CHƠI</a:t>
            </a:r>
          </a:p>
        </p:txBody>
      </p:sp>
      <p:sp>
        <p:nvSpPr>
          <p:cNvPr id="12" name="TextBox 11"/>
          <p:cNvSpPr txBox="1"/>
          <p:nvPr/>
        </p:nvSpPr>
        <p:spPr>
          <a:xfrm>
            <a:off x="2244438" y="1895044"/>
            <a:ext cx="8312727" cy="4154984"/>
          </a:xfrm>
          <a:prstGeom prst="rect">
            <a:avLst/>
          </a:prstGeom>
          <a:noFill/>
        </p:spPr>
        <p:txBody>
          <a:bodyPr wrap="square" rtlCol="0">
            <a:spAutoFit/>
          </a:bodyPr>
          <a:lstStyle/>
          <a:p>
            <a:pPr marL="285750" indent="-285750">
              <a:buFont typeface="Wingdings" panose="05000000000000000000" pitchFamily="2" charset="2"/>
              <a:buChar char="v"/>
            </a:pPr>
            <a:r>
              <a:rPr lang="pt-BR" sz="2400" dirty="0">
                <a:solidFill>
                  <a:srgbClr val="FF0000"/>
                </a:solidFill>
              </a:rPr>
              <a:t>Yếu tố chơi phải được thể hiện rõ ràng. Không nên biến trò chơi này thành một hoạt động nghệ thuật thuần tuý, lại càng không nên biến một số trẻ nào đó trở thành những diễn viên chuyên nghiệp cho dù những cháu đó tỏ ra có năng khiếu đến đâu.</a:t>
            </a:r>
            <a:endParaRPr lang="en-US" sz="2400" dirty="0">
              <a:solidFill>
                <a:srgbClr val="FF0000"/>
              </a:solidFill>
            </a:endParaRPr>
          </a:p>
          <a:p>
            <a:pPr marL="285750" indent="-285750">
              <a:buFont typeface="Wingdings" panose="05000000000000000000" pitchFamily="2" charset="2"/>
              <a:buChar char="v"/>
            </a:pPr>
            <a:r>
              <a:rPr lang="pt-BR" sz="2400" dirty="0">
                <a:solidFill>
                  <a:srgbClr val="002060"/>
                </a:solidFill>
              </a:rPr>
              <a:t>Yếu tố chơi được thể hiện trước tiến ở chỗ trong khi chơi trẻ phải được vui thích, trẻ tự nguyện đến với trò chơi do sức hấp dẫn của chính trò chơi chứ không phải do bị áp đặt. </a:t>
            </a:r>
          </a:p>
          <a:p>
            <a:pPr marL="285750" indent="-285750">
              <a:buFont typeface="Wingdings" panose="05000000000000000000" pitchFamily="2" charset="2"/>
              <a:buChar char="v"/>
            </a:pPr>
            <a:r>
              <a:rPr lang="pt-BR" sz="2400" dirty="0">
                <a:solidFill>
                  <a:srgbClr val="FF0000"/>
                </a:solidFill>
              </a:rPr>
              <a:t>Để trò chơi đóng kịch mang tính chất chơi thực sự, việc hướng dẫn, tổ chức cho trẻ chơi cần giữ được tính hồn nhiên, ngộ nghĩnh của trẻ thơ.  </a:t>
            </a:r>
            <a:endParaRPr lang="en-US" sz="2400" dirty="0">
              <a:solidFill>
                <a:srgbClr val="FF0000"/>
              </a:solidFill>
            </a:endParaRPr>
          </a:p>
        </p:txBody>
      </p:sp>
    </p:spTree>
    <p:extLst>
      <p:ext uri="{BB962C8B-B14F-4D97-AF65-F5344CB8AC3E}">
        <p14:creationId xmlns:p14="http://schemas.microsoft.com/office/powerpoint/2010/main" val="116785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circle(in)">
                                      <p:cBhvr>
                                        <p:cTn id="22" dur="20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129468" y="153062"/>
            <a:ext cx="1666685" cy="828228"/>
          </a:xfrm>
          <a:prstGeom prst="upArrow">
            <a:avLst>
              <a:gd name="adj1" fmla="val 50000"/>
              <a:gd name="adj2" fmla="val 18667"/>
            </a:avLst>
          </a:prstGeom>
          <a:solidFill>
            <a:schemeClr val="accent4"/>
          </a:solidFill>
          <a:ln>
            <a:solidFill>
              <a:schemeClr val="accent6">
                <a:lumMod val="75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5"/>
          <p:cNvSpPr txBox="1">
            <a:spLocks noChangeArrowheads="1"/>
          </p:cNvSpPr>
          <p:nvPr/>
        </p:nvSpPr>
        <p:spPr bwMode="gray">
          <a:xfrm>
            <a:off x="4951957" y="445635"/>
            <a:ext cx="3763963" cy="60016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sz="3000" b="1" dirty="0" err="1">
                <a:latin typeface="Times New Roman" panose="02020603050405020304" pitchFamily="18" charset="0"/>
                <a:cs typeface="Times New Roman" panose="02020603050405020304" pitchFamily="18" charset="0"/>
              </a:rPr>
              <a:t>Trò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kịch</a:t>
            </a:r>
            <a:endParaRPr lang="en-US" altLang="en-US" sz="3000" b="1" dirty="0">
              <a:solidFill>
                <a:schemeClr val="accent1"/>
              </a:solidFill>
              <a:latin typeface="Times New Roman" pitchFamily="18" charset="0"/>
              <a:cs typeface="Times New Roman" pitchFamily="18" charset="0"/>
            </a:endParaRPr>
          </a:p>
        </p:txBody>
      </p:sp>
      <p:sp>
        <p:nvSpPr>
          <p:cNvPr id="6" name="Text Box 14"/>
          <p:cNvSpPr txBox="1">
            <a:spLocks noChangeArrowheads="1"/>
          </p:cNvSpPr>
          <p:nvPr/>
        </p:nvSpPr>
        <p:spPr bwMode="gray">
          <a:xfrm>
            <a:off x="3721704" y="162159"/>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3</a:t>
            </a:r>
          </a:p>
        </p:txBody>
      </p:sp>
      <p:sp>
        <p:nvSpPr>
          <p:cNvPr id="7" name="Rectangle 6"/>
          <p:cNvSpPr/>
          <p:nvPr/>
        </p:nvSpPr>
        <p:spPr>
          <a:xfrm>
            <a:off x="715025" y="1214510"/>
            <a:ext cx="3315331" cy="461665"/>
          </a:xfrm>
          <a:prstGeom prst="rect">
            <a:avLst/>
          </a:prstGeom>
        </p:spPr>
        <p:txBody>
          <a:bodyPr wrap="none">
            <a:spAutoFit/>
          </a:bodyPr>
          <a:lstStyle/>
          <a:p>
            <a:r>
              <a:rPr lang="pt-BR" sz="2400" b="1" dirty="0">
                <a:solidFill>
                  <a:srgbClr val="FF0000"/>
                </a:solidFill>
                <a:latin typeface="Times New Roman" panose="02020603050405020304" pitchFamily="18" charset="0"/>
                <a:ea typeface="Times New Roman" panose="02020603050405020304" pitchFamily="18" charset="0"/>
              </a:rPr>
              <a:t>3. Phư­ơng pháp tổ chức</a:t>
            </a:r>
            <a:endParaRPr lang="en-US" sz="2400" b="1" dirty="0">
              <a:solidFill>
                <a:srgbClr val="FF0000"/>
              </a:solidFill>
            </a:endParaRPr>
          </a:p>
        </p:txBody>
      </p:sp>
      <p:grpSp>
        <p:nvGrpSpPr>
          <p:cNvPr id="8" name="Group 6"/>
          <p:cNvGrpSpPr>
            <a:grpSpLocks/>
          </p:cNvGrpSpPr>
          <p:nvPr/>
        </p:nvGrpSpPr>
        <p:grpSpPr bwMode="auto">
          <a:xfrm>
            <a:off x="1120991" y="3677369"/>
            <a:ext cx="1003805" cy="712691"/>
            <a:chOff x="862" y="713"/>
            <a:chExt cx="3780" cy="3490"/>
          </a:xfrm>
        </p:grpSpPr>
        <p:grpSp>
          <p:nvGrpSpPr>
            <p:cNvPr id="9" name="Group 7"/>
            <p:cNvGrpSpPr>
              <a:grpSpLocks/>
            </p:cNvGrpSpPr>
            <p:nvPr/>
          </p:nvGrpSpPr>
          <p:grpSpPr bwMode="auto">
            <a:xfrm>
              <a:off x="1082" y="2210"/>
              <a:ext cx="3406" cy="1993"/>
              <a:chOff x="1082" y="2355"/>
              <a:chExt cx="3406" cy="1993"/>
            </a:xfrm>
          </p:grpSpPr>
          <p:sp>
            <p:nvSpPr>
              <p:cNvPr id="22" name="Freeform 8"/>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9"/>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1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11"/>
            <p:cNvGrpSpPr>
              <a:grpSpLocks/>
            </p:cNvGrpSpPr>
            <p:nvPr/>
          </p:nvGrpSpPr>
          <p:grpSpPr bwMode="auto">
            <a:xfrm>
              <a:off x="1009" y="1723"/>
              <a:ext cx="3527" cy="1993"/>
              <a:chOff x="1082" y="2355"/>
              <a:chExt cx="3406" cy="1993"/>
            </a:xfrm>
          </p:grpSpPr>
          <p:sp>
            <p:nvSpPr>
              <p:cNvPr id="19" name="Freeform 12"/>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3"/>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4"/>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15"/>
            <p:cNvGrpSpPr>
              <a:grpSpLocks/>
            </p:cNvGrpSpPr>
            <p:nvPr/>
          </p:nvGrpSpPr>
          <p:grpSpPr bwMode="auto">
            <a:xfrm>
              <a:off x="935" y="1219"/>
              <a:ext cx="3653" cy="1993"/>
              <a:chOff x="1082" y="2355"/>
              <a:chExt cx="3406" cy="1993"/>
            </a:xfrm>
          </p:grpSpPr>
          <p:sp>
            <p:nvSpPr>
              <p:cNvPr id="16" name="Freeform 16"/>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7"/>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9"/>
            <p:cNvGrpSpPr>
              <a:grpSpLocks/>
            </p:cNvGrpSpPr>
            <p:nvPr/>
          </p:nvGrpSpPr>
          <p:grpSpPr bwMode="auto">
            <a:xfrm>
              <a:off x="862" y="713"/>
              <a:ext cx="3780" cy="1993"/>
              <a:chOff x="1082" y="2355"/>
              <a:chExt cx="3406" cy="1993"/>
            </a:xfrm>
          </p:grpSpPr>
          <p:sp>
            <p:nvSpPr>
              <p:cNvPr id="13" name="Freeform 20"/>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25" name="Picture 29" descr="num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356" y="3150178"/>
            <a:ext cx="687027" cy="77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472966" y="4354593"/>
            <a:ext cx="2299855" cy="369332"/>
          </a:xfrm>
          <a:prstGeom prst="rect">
            <a:avLst/>
          </a:prstGeom>
          <a:noFill/>
        </p:spPr>
        <p:txBody>
          <a:bodyPr wrap="square" rtlCol="0">
            <a:spAutoFit/>
          </a:bodyPr>
          <a:lstStyle/>
          <a:p>
            <a:pPr algn="ctr"/>
            <a:r>
              <a:rPr lang="en-US" b="1" dirty="0" err="1">
                <a:solidFill>
                  <a:srgbClr val="FF0000"/>
                </a:solidFill>
              </a:rPr>
              <a:t>Chuẩn</a:t>
            </a:r>
            <a:r>
              <a:rPr lang="en-US" b="1" dirty="0">
                <a:solidFill>
                  <a:srgbClr val="FF0000"/>
                </a:solidFill>
              </a:rPr>
              <a:t> </a:t>
            </a:r>
            <a:r>
              <a:rPr lang="en-US" b="1" dirty="0" err="1">
                <a:solidFill>
                  <a:srgbClr val="FF0000"/>
                </a:solidFill>
              </a:rPr>
              <a:t>bị</a:t>
            </a:r>
            <a:endParaRPr lang="en-US" b="1" dirty="0">
              <a:solidFill>
                <a:srgbClr val="FF0000"/>
              </a:solidFill>
            </a:endParaRPr>
          </a:p>
        </p:txBody>
      </p:sp>
      <p:sp>
        <p:nvSpPr>
          <p:cNvPr id="28" name="AutoShape 2"/>
          <p:cNvSpPr>
            <a:spLocks noChangeArrowheads="1"/>
          </p:cNvSpPr>
          <p:nvPr/>
        </p:nvSpPr>
        <p:spPr bwMode="auto">
          <a:xfrm>
            <a:off x="3479269" y="1624534"/>
            <a:ext cx="8227823" cy="4518174"/>
          </a:xfrm>
          <a:prstGeom prst="roundRect">
            <a:avLst>
              <a:gd name="adj" fmla="val 5856"/>
            </a:avLst>
          </a:prstGeom>
          <a:solidFill>
            <a:srgbClr val="FFFFFF"/>
          </a:solid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9" name="AutoShape 23"/>
          <p:cNvSpPr>
            <a:spLocks/>
          </p:cNvSpPr>
          <p:nvPr/>
        </p:nvSpPr>
        <p:spPr bwMode="blackWhite">
          <a:xfrm>
            <a:off x="3534319" y="1950351"/>
            <a:ext cx="7078263" cy="747712"/>
          </a:xfrm>
          <a:prstGeom prst="callout2">
            <a:avLst>
              <a:gd name="adj1" fmla="val 57360"/>
              <a:gd name="adj2" fmla="val -3371"/>
              <a:gd name="adj3" fmla="val 87938"/>
              <a:gd name="adj4" fmla="val -11294"/>
              <a:gd name="adj5" fmla="val 255248"/>
              <a:gd name="adj6" fmla="val -21288"/>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400" b="1" dirty="0">
                <a:solidFill>
                  <a:schemeClr val="accent2"/>
                </a:solidFill>
              </a:rPr>
              <a:t>1. </a:t>
            </a:r>
            <a:r>
              <a:rPr lang="en-US" altLang="en-US" sz="2400" b="1" dirty="0" err="1">
                <a:solidFill>
                  <a:schemeClr val="accent2"/>
                </a:solidFill>
              </a:rPr>
              <a:t>Lựa</a:t>
            </a:r>
            <a:r>
              <a:rPr lang="en-US" altLang="en-US" sz="2400" b="1" dirty="0">
                <a:solidFill>
                  <a:schemeClr val="accent2"/>
                </a:solidFill>
              </a:rPr>
              <a:t> </a:t>
            </a:r>
            <a:r>
              <a:rPr lang="en-US" altLang="en-US" sz="2400" b="1" dirty="0" err="1">
                <a:solidFill>
                  <a:schemeClr val="accent2"/>
                </a:solidFill>
              </a:rPr>
              <a:t>chọn</a:t>
            </a:r>
            <a:r>
              <a:rPr lang="en-US" altLang="en-US" sz="2400" b="1" dirty="0">
                <a:solidFill>
                  <a:schemeClr val="accent2"/>
                </a:solidFill>
              </a:rPr>
              <a:t> </a:t>
            </a:r>
            <a:r>
              <a:rPr lang="en-US" altLang="en-US" sz="2400" b="1" dirty="0" err="1">
                <a:solidFill>
                  <a:schemeClr val="accent2"/>
                </a:solidFill>
              </a:rPr>
              <a:t>tác</a:t>
            </a:r>
            <a:r>
              <a:rPr lang="en-US" altLang="en-US" sz="2400" b="1" dirty="0">
                <a:solidFill>
                  <a:schemeClr val="accent2"/>
                </a:solidFill>
              </a:rPr>
              <a:t> </a:t>
            </a:r>
            <a:r>
              <a:rPr lang="en-US" altLang="en-US" sz="2400" b="1" dirty="0" err="1">
                <a:solidFill>
                  <a:schemeClr val="accent2"/>
                </a:solidFill>
              </a:rPr>
              <a:t>phẩm</a:t>
            </a:r>
            <a:r>
              <a:rPr lang="en-US" altLang="en-US" sz="2400" b="1" dirty="0">
                <a:solidFill>
                  <a:schemeClr val="accent2"/>
                </a:solidFill>
              </a:rPr>
              <a:t> VH, </a:t>
            </a:r>
            <a:r>
              <a:rPr lang="en-US" altLang="en-US" sz="2400" b="1" dirty="0" err="1">
                <a:solidFill>
                  <a:schemeClr val="accent2"/>
                </a:solidFill>
              </a:rPr>
              <a:t>chuyển</a:t>
            </a:r>
            <a:r>
              <a:rPr lang="en-US" altLang="en-US" sz="2400" b="1" dirty="0">
                <a:solidFill>
                  <a:schemeClr val="accent2"/>
                </a:solidFill>
              </a:rPr>
              <a:t> </a:t>
            </a:r>
            <a:r>
              <a:rPr lang="en-US" altLang="en-US" sz="2400" b="1" dirty="0" err="1">
                <a:solidFill>
                  <a:schemeClr val="accent2"/>
                </a:solidFill>
              </a:rPr>
              <a:t>thể</a:t>
            </a:r>
            <a:r>
              <a:rPr lang="en-US" altLang="en-US" sz="2400" b="1" dirty="0">
                <a:solidFill>
                  <a:schemeClr val="accent2"/>
                </a:solidFill>
              </a:rPr>
              <a:t> </a:t>
            </a:r>
            <a:r>
              <a:rPr lang="en-US" altLang="en-US" sz="2400" b="1" dirty="0" err="1">
                <a:solidFill>
                  <a:schemeClr val="accent2"/>
                </a:solidFill>
              </a:rPr>
              <a:t>kịch</a:t>
            </a:r>
            <a:r>
              <a:rPr lang="en-US" altLang="en-US" sz="2400" b="1" dirty="0">
                <a:solidFill>
                  <a:schemeClr val="accent2"/>
                </a:solidFill>
              </a:rPr>
              <a:t> </a:t>
            </a:r>
            <a:r>
              <a:rPr lang="en-US" altLang="en-US" sz="2400" b="1" dirty="0" err="1">
                <a:solidFill>
                  <a:schemeClr val="accent2"/>
                </a:solidFill>
              </a:rPr>
              <a:t>bản</a:t>
            </a:r>
            <a:endParaRPr lang="en-US" altLang="en-US" sz="2400" b="1" dirty="0">
              <a:solidFill>
                <a:schemeClr val="accent2"/>
              </a:solidFill>
            </a:endParaRPr>
          </a:p>
        </p:txBody>
      </p:sp>
      <p:sp>
        <p:nvSpPr>
          <p:cNvPr id="30" name="AutoShape 24"/>
          <p:cNvSpPr>
            <a:spLocks/>
          </p:cNvSpPr>
          <p:nvPr/>
        </p:nvSpPr>
        <p:spPr bwMode="blackWhite">
          <a:xfrm>
            <a:off x="3251573" y="2736276"/>
            <a:ext cx="8087099" cy="522288"/>
          </a:xfrm>
          <a:prstGeom prst="callout2">
            <a:avLst>
              <a:gd name="adj1" fmla="val 53716"/>
              <a:gd name="adj2" fmla="val 1148"/>
              <a:gd name="adj3" fmla="val 98811"/>
              <a:gd name="adj4" fmla="val -6856"/>
              <a:gd name="adj5" fmla="val 229485"/>
              <a:gd name="adj6" fmla="val -14205"/>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b="1" dirty="0">
                <a:solidFill>
                  <a:schemeClr val="tx1">
                    <a:lumMod val="95000"/>
                    <a:lumOff val="5000"/>
                  </a:schemeClr>
                </a:solidFill>
              </a:rPr>
              <a:t>   2. </a:t>
            </a:r>
            <a:r>
              <a:rPr lang="pt-BR" sz="2400" i="1" dirty="0">
                <a:solidFill>
                  <a:schemeClr val="tx1">
                    <a:lumMod val="95000"/>
                    <a:lumOff val="5000"/>
                  </a:schemeClr>
                </a:solidFill>
              </a:rPr>
              <a:t>Cho </a:t>
            </a:r>
            <a:r>
              <a:rPr lang="pt-BR" sz="2400" i="1" dirty="0"/>
              <a:t>trẻ tiếp xúc với tác phẩm văn học và kịch bản</a:t>
            </a:r>
            <a:endParaRPr lang="en-US" sz="2400" dirty="0"/>
          </a:p>
        </p:txBody>
      </p:sp>
      <p:sp>
        <p:nvSpPr>
          <p:cNvPr id="31" name="AutoShape 25"/>
          <p:cNvSpPr>
            <a:spLocks/>
          </p:cNvSpPr>
          <p:nvPr/>
        </p:nvSpPr>
        <p:spPr bwMode="blackWhite">
          <a:xfrm>
            <a:off x="3534319" y="4219026"/>
            <a:ext cx="7521608" cy="449262"/>
          </a:xfrm>
          <a:prstGeom prst="callout2">
            <a:avLst>
              <a:gd name="adj1" fmla="val 25440"/>
              <a:gd name="adj2" fmla="val -1972"/>
              <a:gd name="adj3" fmla="val -11821"/>
              <a:gd name="adj4" fmla="val -10480"/>
              <a:gd name="adj5" fmla="val -27146"/>
              <a:gd name="adj6" fmla="val -20456"/>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b="1" dirty="0">
                <a:solidFill>
                  <a:schemeClr val="hlink"/>
                </a:solidFill>
              </a:rPr>
              <a:t> </a:t>
            </a:r>
            <a:r>
              <a:rPr lang="en-US" altLang="en-US" sz="2400" b="1" dirty="0">
                <a:solidFill>
                  <a:srgbClr val="002060"/>
                </a:solidFill>
              </a:rPr>
              <a:t>4. </a:t>
            </a:r>
            <a:r>
              <a:rPr lang="pt-BR" sz="2400" i="1" dirty="0">
                <a:solidFill>
                  <a:srgbClr val="002060"/>
                </a:solidFill>
              </a:rPr>
              <a:t>Sân khấu, đạo cụ, hoá trang</a:t>
            </a:r>
            <a:endParaRPr lang="en-US" sz="2400" dirty="0">
              <a:solidFill>
                <a:srgbClr val="002060"/>
              </a:solidFill>
            </a:endParaRPr>
          </a:p>
        </p:txBody>
      </p:sp>
      <p:sp>
        <p:nvSpPr>
          <p:cNvPr id="32" name="AutoShape 26"/>
          <p:cNvSpPr>
            <a:spLocks/>
          </p:cNvSpPr>
          <p:nvPr/>
        </p:nvSpPr>
        <p:spPr bwMode="blackWhite">
          <a:xfrm>
            <a:off x="3534319" y="3580186"/>
            <a:ext cx="4806951" cy="482600"/>
          </a:xfrm>
          <a:prstGeom prst="callout2">
            <a:avLst>
              <a:gd name="adj1" fmla="val 23685"/>
              <a:gd name="adj2" fmla="val -5134"/>
              <a:gd name="adj3" fmla="val 23685"/>
              <a:gd name="adj4" fmla="val -13218"/>
              <a:gd name="adj5" fmla="val 106219"/>
              <a:gd name="adj6" fmla="val -31983"/>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400" b="1" dirty="0">
                <a:solidFill>
                  <a:srgbClr val="FF0000"/>
                </a:solidFill>
              </a:rPr>
              <a:t>3. </a:t>
            </a:r>
            <a:r>
              <a:rPr lang="pt-BR" sz="2400" i="1" dirty="0">
                <a:solidFill>
                  <a:srgbClr val="FF0000"/>
                </a:solidFill>
              </a:rPr>
              <a:t>Phân vai và luyện tập đóng vai</a:t>
            </a:r>
            <a:endParaRPr lang="en-US" altLang="en-US" sz="2400" b="1" dirty="0">
              <a:solidFill>
                <a:srgbClr val="FF0000"/>
              </a:solidFill>
            </a:endParaRPr>
          </a:p>
        </p:txBody>
      </p:sp>
      <p:sp>
        <p:nvSpPr>
          <p:cNvPr id="33" name="AutoShape 25"/>
          <p:cNvSpPr>
            <a:spLocks/>
          </p:cNvSpPr>
          <p:nvPr/>
        </p:nvSpPr>
        <p:spPr bwMode="blackWhite">
          <a:xfrm>
            <a:off x="3548170" y="4856342"/>
            <a:ext cx="5416551" cy="449262"/>
          </a:xfrm>
          <a:prstGeom prst="callout2">
            <a:avLst>
              <a:gd name="adj1" fmla="val 25440"/>
              <a:gd name="adj2" fmla="val -1972"/>
              <a:gd name="adj3" fmla="val -79666"/>
              <a:gd name="adj4" fmla="val -10224"/>
              <a:gd name="adj5" fmla="val -162835"/>
              <a:gd name="adj6" fmla="val -27680"/>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400" b="1" dirty="0">
                <a:solidFill>
                  <a:schemeClr val="hlink"/>
                </a:solidFill>
              </a:rPr>
              <a:t> </a:t>
            </a:r>
            <a:r>
              <a:rPr lang="en-US" altLang="en-US" sz="2400" b="1" dirty="0">
                <a:solidFill>
                  <a:srgbClr val="AB1584"/>
                </a:solidFill>
              </a:rPr>
              <a:t>5. </a:t>
            </a:r>
            <a:r>
              <a:rPr lang="en-US" altLang="en-US" sz="2400" b="1" dirty="0" err="1">
                <a:solidFill>
                  <a:srgbClr val="AB1584"/>
                </a:solidFill>
              </a:rPr>
              <a:t>Âm</a:t>
            </a:r>
            <a:r>
              <a:rPr lang="en-US" altLang="en-US" sz="2400" b="1" dirty="0">
                <a:solidFill>
                  <a:srgbClr val="AB1584"/>
                </a:solidFill>
              </a:rPr>
              <a:t> </a:t>
            </a:r>
            <a:r>
              <a:rPr lang="en-US" altLang="en-US" sz="2400" b="1" dirty="0" err="1">
                <a:solidFill>
                  <a:srgbClr val="AB1584"/>
                </a:solidFill>
              </a:rPr>
              <a:t>thanh</a:t>
            </a:r>
            <a:r>
              <a:rPr lang="en-US" altLang="en-US" sz="2400" b="1" dirty="0">
                <a:solidFill>
                  <a:srgbClr val="AB1584"/>
                </a:solidFill>
              </a:rPr>
              <a:t>, </a:t>
            </a:r>
            <a:r>
              <a:rPr lang="en-US" altLang="en-US" sz="2400" b="1" dirty="0" err="1">
                <a:solidFill>
                  <a:srgbClr val="AB1584"/>
                </a:solidFill>
              </a:rPr>
              <a:t>ánh</a:t>
            </a:r>
            <a:r>
              <a:rPr lang="en-US" altLang="en-US" sz="2400" b="1" dirty="0">
                <a:solidFill>
                  <a:srgbClr val="AB1584"/>
                </a:solidFill>
              </a:rPr>
              <a:t> </a:t>
            </a:r>
            <a:r>
              <a:rPr lang="en-US" altLang="en-US" sz="2400" b="1" dirty="0" err="1">
                <a:solidFill>
                  <a:srgbClr val="AB1584"/>
                </a:solidFill>
              </a:rPr>
              <a:t>sáng</a:t>
            </a:r>
            <a:endParaRPr lang="en-US" altLang="en-US" sz="2400" b="1" dirty="0">
              <a:solidFill>
                <a:srgbClr val="AB1584"/>
              </a:solidFill>
            </a:endParaRPr>
          </a:p>
        </p:txBody>
      </p:sp>
    </p:spTree>
    <p:extLst>
      <p:ext uri="{BB962C8B-B14F-4D97-AF65-F5344CB8AC3E}">
        <p14:creationId xmlns:p14="http://schemas.microsoft.com/office/powerpoint/2010/main" val="259356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ircle(in)">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circle(in)">
                                      <p:cBhvr>
                                        <p:cTn id="40" dur="2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9" grpId="0" animBg="1"/>
      <p:bldP spid="30" grpId="0" animBg="1"/>
      <p:bldP spid="31" grpId="0" animBg="1"/>
      <p:bldP spid="32" grpId="0" animBg="1"/>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129468" y="153062"/>
            <a:ext cx="1666685" cy="828228"/>
          </a:xfrm>
          <a:prstGeom prst="upArrow">
            <a:avLst>
              <a:gd name="adj1" fmla="val 50000"/>
              <a:gd name="adj2" fmla="val 18667"/>
            </a:avLst>
          </a:prstGeom>
          <a:solidFill>
            <a:schemeClr val="accent4"/>
          </a:solidFill>
          <a:ln>
            <a:solidFill>
              <a:schemeClr val="accent6">
                <a:lumMod val="75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5"/>
          <p:cNvSpPr txBox="1">
            <a:spLocks noChangeArrowheads="1"/>
          </p:cNvSpPr>
          <p:nvPr/>
        </p:nvSpPr>
        <p:spPr bwMode="gray">
          <a:xfrm>
            <a:off x="4951957" y="445635"/>
            <a:ext cx="3763963" cy="60016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sz="3000" b="1" dirty="0" err="1">
                <a:latin typeface="Times New Roman" panose="02020603050405020304" pitchFamily="18" charset="0"/>
                <a:cs typeface="Times New Roman" panose="02020603050405020304" pitchFamily="18" charset="0"/>
              </a:rPr>
              <a:t>Trò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kịch</a:t>
            </a:r>
            <a:endParaRPr lang="en-US" altLang="en-US" sz="3000" b="1" dirty="0">
              <a:solidFill>
                <a:schemeClr val="accent1"/>
              </a:solidFill>
              <a:latin typeface="Times New Roman" pitchFamily="18" charset="0"/>
              <a:cs typeface="Times New Roman" pitchFamily="18" charset="0"/>
            </a:endParaRPr>
          </a:p>
        </p:txBody>
      </p:sp>
      <p:sp>
        <p:nvSpPr>
          <p:cNvPr id="6" name="Text Box 14"/>
          <p:cNvSpPr txBox="1">
            <a:spLocks noChangeArrowheads="1"/>
          </p:cNvSpPr>
          <p:nvPr/>
        </p:nvSpPr>
        <p:spPr bwMode="gray">
          <a:xfrm>
            <a:off x="3721704" y="162159"/>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3</a:t>
            </a:r>
          </a:p>
        </p:txBody>
      </p:sp>
      <p:sp>
        <p:nvSpPr>
          <p:cNvPr id="7" name="Rectangle 6"/>
          <p:cNvSpPr/>
          <p:nvPr/>
        </p:nvSpPr>
        <p:spPr>
          <a:xfrm>
            <a:off x="715025" y="1214510"/>
            <a:ext cx="3315331" cy="461665"/>
          </a:xfrm>
          <a:prstGeom prst="rect">
            <a:avLst/>
          </a:prstGeom>
        </p:spPr>
        <p:txBody>
          <a:bodyPr wrap="none">
            <a:spAutoFit/>
          </a:bodyPr>
          <a:lstStyle/>
          <a:p>
            <a:r>
              <a:rPr lang="pt-BR" sz="2400" b="1" dirty="0">
                <a:solidFill>
                  <a:srgbClr val="FF0000"/>
                </a:solidFill>
                <a:latin typeface="Times New Roman" panose="02020603050405020304" pitchFamily="18" charset="0"/>
                <a:ea typeface="Times New Roman" panose="02020603050405020304" pitchFamily="18" charset="0"/>
              </a:rPr>
              <a:t>3. Phư­ơng pháp tổ chức</a:t>
            </a:r>
            <a:endParaRPr lang="en-US" sz="2400" b="1" dirty="0">
              <a:solidFill>
                <a:srgbClr val="FF0000"/>
              </a:solidFill>
            </a:endParaRPr>
          </a:p>
        </p:txBody>
      </p:sp>
      <p:grpSp>
        <p:nvGrpSpPr>
          <p:cNvPr id="8" name="Group 6"/>
          <p:cNvGrpSpPr>
            <a:grpSpLocks/>
          </p:cNvGrpSpPr>
          <p:nvPr/>
        </p:nvGrpSpPr>
        <p:grpSpPr bwMode="auto">
          <a:xfrm>
            <a:off x="1120991" y="3677369"/>
            <a:ext cx="1003805" cy="712691"/>
            <a:chOff x="862" y="713"/>
            <a:chExt cx="3780" cy="3490"/>
          </a:xfrm>
        </p:grpSpPr>
        <p:grpSp>
          <p:nvGrpSpPr>
            <p:cNvPr id="9" name="Group 7"/>
            <p:cNvGrpSpPr>
              <a:grpSpLocks/>
            </p:cNvGrpSpPr>
            <p:nvPr/>
          </p:nvGrpSpPr>
          <p:grpSpPr bwMode="auto">
            <a:xfrm>
              <a:off x="1082" y="2210"/>
              <a:ext cx="3406" cy="1993"/>
              <a:chOff x="1082" y="2355"/>
              <a:chExt cx="3406" cy="1993"/>
            </a:xfrm>
          </p:grpSpPr>
          <p:sp>
            <p:nvSpPr>
              <p:cNvPr id="22" name="Freeform 8"/>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9"/>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1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11"/>
            <p:cNvGrpSpPr>
              <a:grpSpLocks/>
            </p:cNvGrpSpPr>
            <p:nvPr/>
          </p:nvGrpSpPr>
          <p:grpSpPr bwMode="auto">
            <a:xfrm>
              <a:off x="1009" y="1723"/>
              <a:ext cx="3527" cy="1993"/>
              <a:chOff x="1082" y="2355"/>
              <a:chExt cx="3406" cy="1993"/>
            </a:xfrm>
          </p:grpSpPr>
          <p:sp>
            <p:nvSpPr>
              <p:cNvPr id="19" name="Freeform 12"/>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3"/>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4"/>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15"/>
            <p:cNvGrpSpPr>
              <a:grpSpLocks/>
            </p:cNvGrpSpPr>
            <p:nvPr/>
          </p:nvGrpSpPr>
          <p:grpSpPr bwMode="auto">
            <a:xfrm>
              <a:off x="935" y="1219"/>
              <a:ext cx="3653" cy="1993"/>
              <a:chOff x="1082" y="2355"/>
              <a:chExt cx="3406" cy="1993"/>
            </a:xfrm>
          </p:grpSpPr>
          <p:sp>
            <p:nvSpPr>
              <p:cNvPr id="16" name="Freeform 16"/>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7"/>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9"/>
            <p:cNvGrpSpPr>
              <a:grpSpLocks/>
            </p:cNvGrpSpPr>
            <p:nvPr/>
          </p:nvGrpSpPr>
          <p:grpSpPr bwMode="auto">
            <a:xfrm>
              <a:off x="862" y="713"/>
              <a:ext cx="3780" cy="1993"/>
              <a:chOff x="1082" y="2355"/>
              <a:chExt cx="3406" cy="1993"/>
            </a:xfrm>
          </p:grpSpPr>
          <p:sp>
            <p:nvSpPr>
              <p:cNvPr id="13" name="Freeform 20"/>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 name="TextBox 25"/>
          <p:cNvSpPr txBox="1"/>
          <p:nvPr/>
        </p:nvSpPr>
        <p:spPr>
          <a:xfrm>
            <a:off x="472966" y="4354594"/>
            <a:ext cx="2299855" cy="369332"/>
          </a:xfrm>
          <a:prstGeom prst="rect">
            <a:avLst/>
          </a:prstGeom>
          <a:noFill/>
        </p:spPr>
        <p:txBody>
          <a:bodyPr wrap="square" rtlCol="0">
            <a:spAutoFit/>
          </a:bodyPr>
          <a:lstStyle/>
          <a:p>
            <a:pPr algn="ctr"/>
            <a:r>
              <a:rPr lang="pt-BR" b="1" dirty="0">
                <a:solidFill>
                  <a:srgbClr val="FF0000"/>
                </a:solidFill>
              </a:rPr>
              <a:t>Tổ chức biểu diễn</a:t>
            </a:r>
            <a:endParaRPr lang="en-US" b="1" dirty="0">
              <a:solidFill>
                <a:srgbClr val="FF0000"/>
              </a:solidFill>
            </a:endParaRPr>
          </a:p>
        </p:txBody>
      </p:sp>
      <p:sp>
        <p:nvSpPr>
          <p:cNvPr id="27" name="AutoShape 2"/>
          <p:cNvSpPr>
            <a:spLocks noChangeArrowheads="1"/>
          </p:cNvSpPr>
          <p:nvPr/>
        </p:nvSpPr>
        <p:spPr bwMode="auto">
          <a:xfrm>
            <a:off x="3534319" y="1624536"/>
            <a:ext cx="8227823" cy="3529357"/>
          </a:xfrm>
          <a:prstGeom prst="roundRect">
            <a:avLst>
              <a:gd name="adj" fmla="val 5856"/>
            </a:avLst>
          </a:prstGeom>
          <a:solidFill>
            <a:srgbClr val="FFFFFF"/>
          </a:solid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8" name="AutoShape 23"/>
          <p:cNvSpPr>
            <a:spLocks/>
          </p:cNvSpPr>
          <p:nvPr/>
        </p:nvSpPr>
        <p:spPr bwMode="blackWhite">
          <a:xfrm>
            <a:off x="3534319" y="1950351"/>
            <a:ext cx="7078263" cy="747712"/>
          </a:xfrm>
          <a:prstGeom prst="callout2">
            <a:avLst>
              <a:gd name="adj1" fmla="val 57360"/>
              <a:gd name="adj2" fmla="val -3371"/>
              <a:gd name="adj3" fmla="val 87938"/>
              <a:gd name="adj4" fmla="val -11294"/>
              <a:gd name="adj5" fmla="val 255248"/>
              <a:gd name="adj6" fmla="val -21288"/>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b="1" dirty="0">
                <a:solidFill>
                  <a:srgbClr val="FF0000"/>
                </a:solidFill>
              </a:rPr>
              <a:t>1. </a:t>
            </a:r>
            <a:r>
              <a:rPr lang="pt-BR" sz="2400" i="1" dirty="0">
                <a:solidFill>
                  <a:srgbClr val="FF0000"/>
                </a:solidFill>
              </a:rPr>
              <a:t>Tổ chức sân khấu và phòng xem biểu diễn</a:t>
            </a:r>
            <a:endParaRPr lang="en-US" sz="2400" dirty="0">
              <a:solidFill>
                <a:srgbClr val="FF0000"/>
              </a:solidFill>
            </a:endParaRPr>
          </a:p>
        </p:txBody>
      </p:sp>
      <p:sp>
        <p:nvSpPr>
          <p:cNvPr id="29" name="AutoShape 24"/>
          <p:cNvSpPr>
            <a:spLocks/>
          </p:cNvSpPr>
          <p:nvPr/>
        </p:nvSpPr>
        <p:spPr bwMode="blackWhite">
          <a:xfrm>
            <a:off x="3251573" y="2736276"/>
            <a:ext cx="8087099" cy="522288"/>
          </a:xfrm>
          <a:prstGeom prst="callout2">
            <a:avLst>
              <a:gd name="adj1" fmla="val 53716"/>
              <a:gd name="adj2" fmla="val 1148"/>
              <a:gd name="adj3" fmla="val 98811"/>
              <a:gd name="adj4" fmla="val -6856"/>
              <a:gd name="adj5" fmla="val 229485"/>
              <a:gd name="adj6" fmla="val -14205"/>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b="1" dirty="0">
                <a:solidFill>
                  <a:srgbClr val="002060"/>
                </a:solidFill>
              </a:rPr>
              <a:t>   2. </a:t>
            </a:r>
            <a:r>
              <a:rPr lang="pt-BR" sz="2400" i="1" dirty="0">
                <a:solidFill>
                  <a:srgbClr val="002060"/>
                </a:solidFill>
              </a:rPr>
              <a:t>Chọn nhóm diễn viên của đoàn kịch</a:t>
            </a:r>
            <a:endParaRPr lang="en-US" sz="2400" dirty="0">
              <a:solidFill>
                <a:srgbClr val="002060"/>
              </a:solidFill>
            </a:endParaRPr>
          </a:p>
        </p:txBody>
      </p:sp>
      <p:sp>
        <p:nvSpPr>
          <p:cNvPr id="30" name="AutoShape 25"/>
          <p:cNvSpPr>
            <a:spLocks/>
          </p:cNvSpPr>
          <p:nvPr/>
        </p:nvSpPr>
        <p:spPr bwMode="blackWhite">
          <a:xfrm>
            <a:off x="3534319" y="4219026"/>
            <a:ext cx="7521608" cy="449262"/>
          </a:xfrm>
          <a:prstGeom prst="callout2">
            <a:avLst>
              <a:gd name="adj1" fmla="val 25440"/>
              <a:gd name="adj2" fmla="val -1972"/>
              <a:gd name="adj3" fmla="val -11821"/>
              <a:gd name="adj4" fmla="val -10480"/>
              <a:gd name="adj5" fmla="val -27146"/>
              <a:gd name="adj6" fmla="val -20456"/>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b="1" dirty="0">
                <a:solidFill>
                  <a:schemeClr val="accent2">
                    <a:lumMod val="50000"/>
                  </a:schemeClr>
                </a:solidFill>
              </a:rPr>
              <a:t> 4. </a:t>
            </a:r>
            <a:r>
              <a:rPr lang="pt-BR" sz="2400" i="1" dirty="0">
                <a:solidFill>
                  <a:schemeClr val="accent2">
                    <a:lumMod val="50000"/>
                  </a:schemeClr>
                </a:solidFill>
              </a:rPr>
              <a:t>Tổ chức giao lưu giữa người diễn và người xem</a:t>
            </a:r>
            <a:endParaRPr lang="en-US" sz="2400" dirty="0">
              <a:solidFill>
                <a:schemeClr val="accent2">
                  <a:lumMod val="50000"/>
                </a:schemeClr>
              </a:solidFill>
            </a:endParaRPr>
          </a:p>
        </p:txBody>
      </p:sp>
      <p:sp>
        <p:nvSpPr>
          <p:cNvPr id="31" name="AutoShape 26"/>
          <p:cNvSpPr>
            <a:spLocks/>
          </p:cNvSpPr>
          <p:nvPr/>
        </p:nvSpPr>
        <p:spPr bwMode="blackWhite">
          <a:xfrm>
            <a:off x="3534319" y="3580186"/>
            <a:ext cx="7804353" cy="482600"/>
          </a:xfrm>
          <a:prstGeom prst="callout2">
            <a:avLst>
              <a:gd name="adj1" fmla="val 23685"/>
              <a:gd name="adj2" fmla="val -5134"/>
              <a:gd name="adj3" fmla="val 46651"/>
              <a:gd name="adj4" fmla="val -13040"/>
              <a:gd name="adj5" fmla="val 97607"/>
              <a:gd name="adj6" fmla="val -18846"/>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400" b="1" dirty="0">
                <a:solidFill>
                  <a:srgbClr val="FF0000"/>
                </a:solidFill>
              </a:rPr>
              <a:t>3. </a:t>
            </a:r>
            <a:r>
              <a:rPr lang="pt-BR" sz="2400" i="1" dirty="0">
                <a:solidFill>
                  <a:srgbClr val="FF0000"/>
                </a:solidFill>
              </a:rPr>
              <a:t>Phân nhóm các thành phần còn lại theo chức năng</a:t>
            </a:r>
            <a:endParaRPr lang="en-US" sz="2400" dirty="0">
              <a:solidFill>
                <a:srgbClr val="FF0000"/>
              </a:solidFill>
            </a:endParaRPr>
          </a:p>
          <a:p>
            <a:pPr eaLnBrk="0" hangingPunct="0"/>
            <a:endParaRPr lang="en-US" altLang="en-US" sz="2400" b="1" dirty="0">
              <a:solidFill>
                <a:srgbClr val="FF0000"/>
              </a:solidFill>
            </a:endParaRPr>
          </a:p>
        </p:txBody>
      </p:sp>
      <p:sp>
        <p:nvSpPr>
          <p:cNvPr id="33" name="Rectangle 32"/>
          <p:cNvSpPr/>
          <p:nvPr/>
        </p:nvSpPr>
        <p:spPr>
          <a:xfrm>
            <a:off x="1220988" y="2663131"/>
            <a:ext cx="706579" cy="1446550"/>
          </a:xfrm>
          <a:prstGeom prst="rect">
            <a:avLst/>
          </a:prstGeom>
          <a:noFill/>
        </p:spPr>
        <p:txBody>
          <a:bodyPr wrap="square">
            <a:spAutoFit/>
          </a:bodyPr>
          <a:lstStyle/>
          <a:p>
            <a:pPr algn="ctr">
              <a:defRPr/>
            </a:pP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2</a:t>
            </a:r>
          </a:p>
        </p:txBody>
      </p:sp>
    </p:spTree>
    <p:extLst>
      <p:ext uri="{BB962C8B-B14F-4D97-AF65-F5344CB8AC3E}">
        <p14:creationId xmlns:p14="http://schemas.microsoft.com/office/powerpoint/2010/main" val="417262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ircle(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in)">
                                      <p:cBhvr>
                                        <p:cTn id="3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8" grpId="0" animBg="1"/>
      <p:bldP spid="29" grpId="0" animBg="1"/>
      <p:bldP spid="30" grpId="0"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129468" y="153062"/>
            <a:ext cx="1666685" cy="828228"/>
          </a:xfrm>
          <a:prstGeom prst="upArrow">
            <a:avLst>
              <a:gd name="adj1" fmla="val 50000"/>
              <a:gd name="adj2" fmla="val 18667"/>
            </a:avLst>
          </a:prstGeom>
          <a:solidFill>
            <a:schemeClr val="accent4"/>
          </a:solidFill>
          <a:ln>
            <a:solidFill>
              <a:schemeClr val="accent6">
                <a:lumMod val="75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5"/>
          <p:cNvSpPr txBox="1">
            <a:spLocks noChangeArrowheads="1"/>
          </p:cNvSpPr>
          <p:nvPr/>
        </p:nvSpPr>
        <p:spPr bwMode="gray">
          <a:xfrm>
            <a:off x="4951957" y="445635"/>
            <a:ext cx="3763963" cy="60016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sz="3000" b="1" dirty="0" err="1">
                <a:latin typeface="Times New Roman" panose="02020603050405020304" pitchFamily="18" charset="0"/>
                <a:cs typeface="Times New Roman" panose="02020603050405020304" pitchFamily="18" charset="0"/>
              </a:rPr>
              <a:t>Trò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kịch</a:t>
            </a:r>
            <a:endParaRPr lang="en-US" altLang="en-US" sz="3000" b="1" dirty="0">
              <a:solidFill>
                <a:schemeClr val="accent1"/>
              </a:solidFill>
              <a:latin typeface="Times New Roman" pitchFamily="18" charset="0"/>
              <a:cs typeface="Times New Roman" pitchFamily="18" charset="0"/>
            </a:endParaRPr>
          </a:p>
        </p:txBody>
      </p:sp>
      <p:sp>
        <p:nvSpPr>
          <p:cNvPr id="6" name="Text Box 14"/>
          <p:cNvSpPr txBox="1">
            <a:spLocks noChangeArrowheads="1"/>
          </p:cNvSpPr>
          <p:nvPr/>
        </p:nvSpPr>
        <p:spPr bwMode="gray">
          <a:xfrm>
            <a:off x="3721704" y="162159"/>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3</a:t>
            </a:r>
          </a:p>
        </p:txBody>
      </p:sp>
      <p:sp>
        <p:nvSpPr>
          <p:cNvPr id="7" name="Rectangle 6"/>
          <p:cNvSpPr/>
          <p:nvPr/>
        </p:nvSpPr>
        <p:spPr>
          <a:xfrm>
            <a:off x="715025" y="1214510"/>
            <a:ext cx="3315331" cy="461665"/>
          </a:xfrm>
          <a:prstGeom prst="rect">
            <a:avLst/>
          </a:prstGeom>
        </p:spPr>
        <p:txBody>
          <a:bodyPr wrap="none">
            <a:spAutoFit/>
          </a:bodyPr>
          <a:lstStyle/>
          <a:p>
            <a:r>
              <a:rPr lang="pt-BR" sz="2400" b="1" dirty="0">
                <a:solidFill>
                  <a:srgbClr val="FF0000"/>
                </a:solidFill>
                <a:latin typeface="Times New Roman" panose="02020603050405020304" pitchFamily="18" charset="0"/>
                <a:ea typeface="Times New Roman" panose="02020603050405020304" pitchFamily="18" charset="0"/>
              </a:rPr>
              <a:t>3. Phư­ơng pháp tổ chức</a:t>
            </a:r>
            <a:endParaRPr lang="en-US" sz="2400" b="1" dirty="0">
              <a:solidFill>
                <a:srgbClr val="FF0000"/>
              </a:solidFill>
            </a:endParaRPr>
          </a:p>
        </p:txBody>
      </p:sp>
      <p:sp>
        <p:nvSpPr>
          <p:cNvPr id="8" name="Rectangle 7"/>
          <p:cNvSpPr/>
          <p:nvPr/>
        </p:nvSpPr>
        <p:spPr>
          <a:xfrm>
            <a:off x="145475" y="3461075"/>
            <a:ext cx="2743199" cy="646331"/>
          </a:xfrm>
          <a:prstGeom prst="rect">
            <a:avLst/>
          </a:prstGeom>
        </p:spPr>
        <p:txBody>
          <a:bodyPr wrap="square">
            <a:spAutoFit/>
          </a:bodyPr>
          <a:lstStyle/>
          <a:p>
            <a:pPr algn="ctr"/>
            <a:r>
              <a:rPr lang="pt-BR" b="1" dirty="0">
                <a:solidFill>
                  <a:srgbClr val="FF0000"/>
                </a:solidFill>
                <a:latin typeface="Times New Roman" panose="02020603050405020304" pitchFamily="18" charset="0"/>
                <a:ea typeface="Times New Roman" panose="02020603050405020304" pitchFamily="18" charset="0"/>
              </a:rPr>
              <a:t>Tổ chức TCĐK</a:t>
            </a:r>
          </a:p>
          <a:p>
            <a:pPr algn="ctr"/>
            <a:r>
              <a:rPr lang="pt-BR" b="1" dirty="0">
                <a:solidFill>
                  <a:srgbClr val="FF0000"/>
                </a:solidFill>
                <a:latin typeface="Times New Roman" panose="02020603050405020304" pitchFamily="18" charset="0"/>
                <a:ea typeface="Times New Roman" panose="02020603050405020304" pitchFamily="18" charset="0"/>
              </a:rPr>
              <a:t>phù hợp với từng độ tuổi</a:t>
            </a:r>
            <a:endParaRPr lang="en-US" b="1" dirty="0">
              <a:solidFill>
                <a:srgbClr val="FF0000"/>
              </a:solidFill>
            </a:endParaRPr>
          </a:p>
        </p:txBody>
      </p:sp>
      <p:grpSp>
        <p:nvGrpSpPr>
          <p:cNvPr id="9" name="Group 6"/>
          <p:cNvGrpSpPr>
            <a:grpSpLocks/>
          </p:cNvGrpSpPr>
          <p:nvPr/>
        </p:nvGrpSpPr>
        <p:grpSpPr bwMode="auto">
          <a:xfrm>
            <a:off x="786571" y="2716311"/>
            <a:ext cx="1003805" cy="712691"/>
            <a:chOff x="862" y="713"/>
            <a:chExt cx="3780" cy="3490"/>
          </a:xfrm>
        </p:grpSpPr>
        <p:grpSp>
          <p:nvGrpSpPr>
            <p:cNvPr id="10" name="Group 7"/>
            <p:cNvGrpSpPr>
              <a:grpSpLocks/>
            </p:cNvGrpSpPr>
            <p:nvPr/>
          </p:nvGrpSpPr>
          <p:grpSpPr bwMode="auto">
            <a:xfrm>
              <a:off x="1082" y="2210"/>
              <a:ext cx="3406" cy="1993"/>
              <a:chOff x="1082" y="2355"/>
              <a:chExt cx="3406" cy="1993"/>
            </a:xfrm>
          </p:grpSpPr>
          <p:sp>
            <p:nvSpPr>
              <p:cNvPr id="23" name="Freeform 8"/>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9"/>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1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11"/>
            <p:cNvGrpSpPr>
              <a:grpSpLocks/>
            </p:cNvGrpSpPr>
            <p:nvPr/>
          </p:nvGrpSpPr>
          <p:grpSpPr bwMode="auto">
            <a:xfrm>
              <a:off x="1009" y="1723"/>
              <a:ext cx="3527" cy="1993"/>
              <a:chOff x="1082" y="2355"/>
              <a:chExt cx="3406" cy="1993"/>
            </a:xfrm>
          </p:grpSpPr>
          <p:sp>
            <p:nvSpPr>
              <p:cNvPr id="20" name="Freeform 12"/>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3"/>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14"/>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5"/>
            <p:cNvGrpSpPr>
              <a:grpSpLocks/>
            </p:cNvGrpSpPr>
            <p:nvPr/>
          </p:nvGrpSpPr>
          <p:grpSpPr bwMode="auto">
            <a:xfrm>
              <a:off x="935" y="1219"/>
              <a:ext cx="3653" cy="1993"/>
              <a:chOff x="1082" y="2355"/>
              <a:chExt cx="3406" cy="1993"/>
            </a:xfrm>
          </p:grpSpPr>
          <p:sp>
            <p:nvSpPr>
              <p:cNvPr id="17" name="Freeform 16"/>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7"/>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19"/>
            <p:cNvGrpSpPr>
              <a:grpSpLocks/>
            </p:cNvGrpSpPr>
            <p:nvPr/>
          </p:nvGrpSpPr>
          <p:grpSpPr bwMode="auto">
            <a:xfrm>
              <a:off x="862" y="713"/>
              <a:ext cx="3780" cy="1993"/>
              <a:chOff x="1082" y="2355"/>
              <a:chExt cx="3406" cy="1993"/>
            </a:xfrm>
          </p:grpSpPr>
          <p:sp>
            <p:nvSpPr>
              <p:cNvPr id="14" name="Freeform 20"/>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3" name="Rectangle 42"/>
          <p:cNvSpPr/>
          <p:nvPr/>
        </p:nvSpPr>
        <p:spPr>
          <a:xfrm>
            <a:off x="627131" y="1745401"/>
            <a:ext cx="1340211" cy="1446550"/>
          </a:xfrm>
          <a:prstGeom prst="rect">
            <a:avLst/>
          </a:prstGeom>
          <a:noFill/>
        </p:spPr>
        <p:txBody>
          <a:bodyPr wrap="square">
            <a:spAutoFit/>
          </a:bodyPr>
          <a:lstStyle/>
          <a:p>
            <a:pPr algn="ctr">
              <a:defRPr/>
            </a:pP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3</a:t>
            </a:r>
          </a:p>
        </p:txBody>
      </p:sp>
      <p:sp>
        <p:nvSpPr>
          <p:cNvPr id="44" name="TextBox 43"/>
          <p:cNvSpPr txBox="1"/>
          <p:nvPr/>
        </p:nvSpPr>
        <p:spPr>
          <a:xfrm>
            <a:off x="2908059" y="1724905"/>
            <a:ext cx="8825232" cy="4524315"/>
          </a:xfrm>
          <a:prstGeom prst="rect">
            <a:avLst/>
          </a:prstGeom>
          <a:noFill/>
        </p:spPr>
        <p:txBody>
          <a:bodyPr wrap="square" rtlCol="0">
            <a:spAutoFit/>
          </a:bodyPr>
          <a:lstStyle/>
          <a:p>
            <a:pPr marL="285750" indent="-285750">
              <a:buFont typeface="Arial" panose="020B0604020202020204" pitchFamily="34" charset="0"/>
              <a:buChar char="•"/>
            </a:pPr>
            <a:r>
              <a:rPr lang="pt-BR" sz="2400" i="1" dirty="0">
                <a:solidFill>
                  <a:srgbClr val="FF0000"/>
                </a:solidFill>
              </a:rPr>
              <a:t>Đối với trẻ mẫu giáo bé</a:t>
            </a:r>
            <a:r>
              <a:rPr lang="pt-BR" sz="2400" dirty="0">
                <a:solidFill>
                  <a:srgbClr val="FF0000"/>
                </a:solidFill>
              </a:rPr>
              <a:t>, </a:t>
            </a:r>
            <a:r>
              <a:rPr lang="pt-BR" sz="2400" dirty="0">
                <a:solidFill>
                  <a:srgbClr val="002060"/>
                </a:solidFill>
              </a:rPr>
              <a:t>cần phải chọn những kịch bản thật ngắn gọn, thật dễ hiểu, thật rõ ràng. Tốt nhất là cần những lời thoại có vần, có điệu lại được nhắc đi nhắc lại nhiều lần để gây hào hứng cho trẻ và để trẻ nhanh chóng thuộc, hành động của kịch thật hết sức đơn giản để trẻ dễ bắt chước.</a:t>
            </a:r>
          </a:p>
          <a:p>
            <a:pPr marL="285750" indent="-285750">
              <a:buFont typeface="Arial" panose="020B0604020202020204" pitchFamily="34" charset="0"/>
              <a:buChar char="•"/>
            </a:pPr>
            <a:endParaRPr lang="pt-BR" sz="2400" i="1" dirty="0"/>
          </a:p>
          <a:p>
            <a:pPr marL="285750" indent="-285750">
              <a:buFont typeface="Arial" panose="020B0604020202020204" pitchFamily="34" charset="0"/>
              <a:buChar char="•"/>
            </a:pPr>
            <a:r>
              <a:rPr lang="pt-BR" sz="2400" i="1" dirty="0">
                <a:solidFill>
                  <a:srgbClr val="FF0000"/>
                </a:solidFill>
              </a:rPr>
              <a:t>Đối với trẻ mẫu giáo nhỡ</a:t>
            </a:r>
            <a:r>
              <a:rPr lang="pt-BR" sz="2400" dirty="0"/>
              <a:t>, </a:t>
            </a:r>
            <a:r>
              <a:rPr lang="pt-BR" sz="2400" dirty="0">
                <a:solidFill>
                  <a:srgbClr val="002060"/>
                </a:solidFill>
              </a:rPr>
              <a:t>cần chọn những kịch bản dễ hiểu, rõ ràng nhưng có thể dễ hơn một chút, hành động kích có thể phức tạo hơn, kích tính đã bắt đầu xuất hiện để trẻ có thể tập diễn xuất theo tính cách của nhân vật như kiều trò chơi đónh kịch theo truyền “Dê con nhanh trí”.</a:t>
            </a:r>
            <a:endParaRPr lang="en-US" sz="2400" dirty="0">
              <a:solidFill>
                <a:srgbClr val="002060"/>
              </a:solidFill>
            </a:endParaRPr>
          </a:p>
          <a:p>
            <a:endParaRPr lang="en-US" sz="2400" dirty="0"/>
          </a:p>
        </p:txBody>
      </p:sp>
    </p:spTree>
    <p:extLst>
      <p:ext uri="{BB962C8B-B14F-4D97-AF65-F5344CB8AC3E}">
        <p14:creationId xmlns:p14="http://schemas.microsoft.com/office/powerpoint/2010/main" val="2137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4">
                                            <p:txEl>
                                              <p:pRg st="0" end="0"/>
                                            </p:txEl>
                                          </p:spTgt>
                                        </p:tgtEl>
                                        <p:attrNameLst>
                                          <p:attrName>style.visibility</p:attrName>
                                        </p:attrNameLst>
                                      </p:cBhvr>
                                      <p:to>
                                        <p:strVal val="visible"/>
                                      </p:to>
                                    </p:set>
                                    <p:animEffect transition="in" filter="circle(in)">
                                      <p:cBhvr>
                                        <p:cTn id="23" dur="2000"/>
                                        <p:tgtEl>
                                          <p:spTgt spid="4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4">
                                            <p:txEl>
                                              <p:pRg st="2" end="2"/>
                                            </p:txEl>
                                          </p:spTgt>
                                        </p:tgtEl>
                                        <p:attrNameLst>
                                          <p:attrName>style.visibility</p:attrName>
                                        </p:attrNameLst>
                                      </p:cBhvr>
                                      <p:to>
                                        <p:strVal val="visible"/>
                                      </p:to>
                                    </p:set>
                                    <p:animEffect transition="in" filter="barn(inVertical)">
                                      <p:cBhvr>
                                        <p:cTn id="28"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129468" y="153062"/>
            <a:ext cx="1666685" cy="828228"/>
          </a:xfrm>
          <a:prstGeom prst="upArrow">
            <a:avLst>
              <a:gd name="adj1" fmla="val 50000"/>
              <a:gd name="adj2" fmla="val 18667"/>
            </a:avLst>
          </a:prstGeom>
          <a:solidFill>
            <a:schemeClr val="accent4"/>
          </a:solidFill>
          <a:ln>
            <a:solidFill>
              <a:schemeClr val="accent6">
                <a:lumMod val="75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5"/>
          <p:cNvSpPr txBox="1">
            <a:spLocks noChangeArrowheads="1"/>
          </p:cNvSpPr>
          <p:nvPr/>
        </p:nvSpPr>
        <p:spPr bwMode="gray">
          <a:xfrm>
            <a:off x="4951957" y="445635"/>
            <a:ext cx="3763963" cy="60016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sz="3000" b="1" dirty="0" err="1">
                <a:latin typeface="Times New Roman" panose="02020603050405020304" pitchFamily="18" charset="0"/>
                <a:cs typeface="Times New Roman" panose="02020603050405020304" pitchFamily="18" charset="0"/>
              </a:rPr>
              <a:t>Trò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kịch</a:t>
            </a:r>
            <a:endParaRPr lang="en-US" altLang="en-US" sz="3000" b="1" dirty="0">
              <a:solidFill>
                <a:schemeClr val="accent1"/>
              </a:solidFill>
              <a:latin typeface="Times New Roman" pitchFamily="18" charset="0"/>
              <a:cs typeface="Times New Roman" pitchFamily="18" charset="0"/>
            </a:endParaRPr>
          </a:p>
        </p:txBody>
      </p:sp>
      <p:sp>
        <p:nvSpPr>
          <p:cNvPr id="6" name="Text Box 14"/>
          <p:cNvSpPr txBox="1">
            <a:spLocks noChangeArrowheads="1"/>
          </p:cNvSpPr>
          <p:nvPr/>
        </p:nvSpPr>
        <p:spPr bwMode="gray">
          <a:xfrm>
            <a:off x="3721704" y="162159"/>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3</a:t>
            </a:r>
          </a:p>
        </p:txBody>
      </p:sp>
      <p:sp>
        <p:nvSpPr>
          <p:cNvPr id="7" name="Rectangle 6"/>
          <p:cNvSpPr/>
          <p:nvPr/>
        </p:nvSpPr>
        <p:spPr>
          <a:xfrm>
            <a:off x="715025" y="1214510"/>
            <a:ext cx="3315331" cy="461665"/>
          </a:xfrm>
          <a:prstGeom prst="rect">
            <a:avLst/>
          </a:prstGeom>
        </p:spPr>
        <p:txBody>
          <a:bodyPr wrap="none">
            <a:spAutoFit/>
          </a:bodyPr>
          <a:lstStyle/>
          <a:p>
            <a:r>
              <a:rPr lang="pt-BR" sz="2400" b="1" dirty="0">
                <a:solidFill>
                  <a:srgbClr val="FF0000"/>
                </a:solidFill>
                <a:latin typeface="Times New Roman" panose="02020603050405020304" pitchFamily="18" charset="0"/>
                <a:ea typeface="Times New Roman" panose="02020603050405020304" pitchFamily="18" charset="0"/>
              </a:rPr>
              <a:t>3. Phư­ơng pháp tổ chức</a:t>
            </a:r>
            <a:endParaRPr lang="en-US" sz="2400" b="1" dirty="0">
              <a:solidFill>
                <a:srgbClr val="FF0000"/>
              </a:solidFill>
            </a:endParaRPr>
          </a:p>
        </p:txBody>
      </p:sp>
      <p:sp>
        <p:nvSpPr>
          <p:cNvPr id="8" name="Rectangle 7"/>
          <p:cNvSpPr/>
          <p:nvPr/>
        </p:nvSpPr>
        <p:spPr>
          <a:xfrm>
            <a:off x="145475" y="3461075"/>
            <a:ext cx="2743199" cy="646331"/>
          </a:xfrm>
          <a:prstGeom prst="rect">
            <a:avLst/>
          </a:prstGeom>
        </p:spPr>
        <p:txBody>
          <a:bodyPr wrap="square">
            <a:spAutoFit/>
          </a:bodyPr>
          <a:lstStyle/>
          <a:p>
            <a:pPr algn="ctr"/>
            <a:r>
              <a:rPr lang="pt-BR" b="1" dirty="0">
                <a:solidFill>
                  <a:srgbClr val="FF0000"/>
                </a:solidFill>
                <a:latin typeface="Times New Roman" panose="02020603050405020304" pitchFamily="18" charset="0"/>
                <a:ea typeface="Times New Roman" panose="02020603050405020304" pitchFamily="18" charset="0"/>
              </a:rPr>
              <a:t>Tổ chức TCĐK</a:t>
            </a:r>
          </a:p>
          <a:p>
            <a:pPr algn="ctr"/>
            <a:r>
              <a:rPr lang="pt-BR" b="1" dirty="0">
                <a:solidFill>
                  <a:srgbClr val="FF0000"/>
                </a:solidFill>
                <a:latin typeface="Times New Roman" panose="02020603050405020304" pitchFamily="18" charset="0"/>
                <a:ea typeface="Times New Roman" panose="02020603050405020304" pitchFamily="18" charset="0"/>
              </a:rPr>
              <a:t>phù hợp với từng độ tuổi</a:t>
            </a:r>
            <a:endParaRPr lang="en-US" b="1" dirty="0">
              <a:solidFill>
                <a:srgbClr val="FF0000"/>
              </a:solidFill>
            </a:endParaRPr>
          </a:p>
        </p:txBody>
      </p:sp>
      <p:grpSp>
        <p:nvGrpSpPr>
          <p:cNvPr id="9" name="Group 6"/>
          <p:cNvGrpSpPr>
            <a:grpSpLocks/>
          </p:cNvGrpSpPr>
          <p:nvPr/>
        </p:nvGrpSpPr>
        <p:grpSpPr bwMode="auto">
          <a:xfrm>
            <a:off x="786571" y="2716311"/>
            <a:ext cx="1003805" cy="712691"/>
            <a:chOff x="862" y="713"/>
            <a:chExt cx="3780" cy="3490"/>
          </a:xfrm>
        </p:grpSpPr>
        <p:grpSp>
          <p:nvGrpSpPr>
            <p:cNvPr id="10" name="Group 7"/>
            <p:cNvGrpSpPr>
              <a:grpSpLocks/>
            </p:cNvGrpSpPr>
            <p:nvPr/>
          </p:nvGrpSpPr>
          <p:grpSpPr bwMode="auto">
            <a:xfrm>
              <a:off x="1082" y="2210"/>
              <a:ext cx="3406" cy="1993"/>
              <a:chOff x="1082" y="2355"/>
              <a:chExt cx="3406" cy="1993"/>
            </a:xfrm>
          </p:grpSpPr>
          <p:sp>
            <p:nvSpPr>
              <p:cNvPr id="23" name="Freeform 8"/>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9"/>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1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11"/>
            <p:cNvGrpSpPr>
              <a:grpSpLocks/>
            </p:cNvGrpSpPr>
            <p:nvPr/>
          </p:nvGrpSpPr>
          <p:grpSpPr bwMode="auto">
            <a:xfrm>
              <a:off x="1009" y="1723"/>
              <a:ext cx="3527" cy="1993"/>
              <a:chOff x="1082" y="2355"/>
              <a:chExt cx="3406" cy="1993"/>
            </a:xfrm>
          </p:grpSpPr>
          <p:sp>
            <p:nvSpPr>
              <p:cNvPr id="20" name="Freeform 12"/>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3"/>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14"/>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5"/>
            <p:cNvGrpSpPr>
              <a:grpSpLocks/>
            </p:cNvGrpSpPr>
            <p:nvPr/>
          </p:nvGrpSpPr>
          <p:grpSpPr bwMode="auto">
            <a:xfrm>
              <a:off x="935" y="1219"/>
              <a:ext cx="3653" cy="1993"/>
              <a:chOff x="1082" y="2355"/>
              <a:chExt cx="3406" cy="1993"/>
            </a:xfrm>
          </p:grpSpPr>
          <p:sp>
            <p:nvSpPr>
              <p:cNvPr id="17" name="Freeform 16"/>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7"/>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19"/>
            <p:cNvGrpSpPr>
              <a:grpSpLocks/>
            </p:cNvGrpSpPr>
            <p:nvPr/>
          </p:nvGrpSpPr>
          <p:grpSpPr bwMode="auto">
            <a:xfrm>
              <a:off x="862" y="713"/>
              <a:ext cx="3780" cy="1993"/>
              <a:chOff x="1082" y="2355"/>
              <a:chExt cx="3406" cy="1993"/>
            </a:xfrm>
          </p:grpSpPr>
          <p:sp>
            <p:nvSpPr>
              <p:cNvPr id="14" name="Freeform 20"/>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 name="Rectangle 25"/>
          <p:cNvSpPr/>
          <p:nvPr/>
        </p:nvSpPr>
        <p:spPr>
          <a:xfrm>
            <a:off x="627131" y="1745401"/>
            <a:ext cx="1340211" cy="1446550"/>
          </a:xfrm>
          <a:prstGeom prst="rect">
            <a:avLst/>
          </a:prstGeom>
          <a:noFill/>
        </p:spPr>
        <p:txBody>
          <a:bodyPr wrap="square">
            <a:spAutoFit/>
          </a:bodyPr>
          <a:lstStyle/>
          <a:p>
            <a:pPr algn="ctr">
              <a:defRPr/>
            </a:pP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3</a:t>
            </a:r>
          </a:p>
        </p:txBody>
      </p:sp>
      <p:sp>
        <p:nvSpPr>
          <p:cNvPr id="27" name="TextBox 26"/>
          <p:cNvSpPr txBox="1"/>
          <p:nvPr/>
        </p:nvSpPr>
        <p:spPr>
          <a:xfrm>
            <a:off x="2888674" y="1745402"/>
            <a:ext cx="8596745" cy="4524315"/>
          </a:xfrm>
          <a:prstGeom prst="rect">
            <a:avLst/>
          </a:prstGeom>
          <a:noFill/>
        </p:spPr>
        <p:txBody>
          <a:bodyPr wrap="square" rtlCol="0">
            <a:spAutoFit/>
          </a:bodyPr>
          <a:lstStyle/>
          <a:p>
            <a:pPr marL="285750" indent="-285750" algn="just">
              <a:buFont typeface="Wingdings" panose="05000000000000000000" pitchFamily="2" charset="2"/>
              <a:buChar char="v"/>
            </a:pPr>
            <a:r>
              <a:rPr lang="pt-BR" i="1" dirty="0">
                <a:solidFill>
                  <a:srgbClr val="FF0000"/>
                </a:solidFill>
              </a:rPr>
              <a:t>Đối với trẻ mẫu giáo lớn</a:t>
            </a:r>
            <a:r>
              <a:rPr lang="pt-BR" dirty="0"/>
              <a:t>, </a:t>
            </a:r>
            <a:r>
              <a:rPr lang="pt-BR" dirty="0">
                <a:solidFill>
                  <a:srgbClr val="002060"/>
                </a:solidFill>
              </a:rPr>
              <a:t>có thể chọn kịch bản không những dài hơn, phức tạp hơn, kích tính tõ hơn, nhân vật có thể nhiều hơn và có thể chia thành hai tuyến, tuy nhiên mỗi tuyến đều phải có nhân vật chủ chốt để trẻ có thể phối hợp hành động với nhau mà không rời bỏ chủ đề của tác phẩm văn học. Đối với trẻ mẫu giáo lớn, cần phát huy tính tự lực, tự chủ và sáng kiến của trẻ trong các khâu chuẩn bị cũng như trong các việc tổ chức buổi diễn. </a:t>
            </a:r>
          </a:p>
          <a:p>
            <a:pPr marL="285750" indent="-285750" algn="just">
              <a:buFont typeface="Wingdings" panose="05000000000000000000" pitchFamily="2" charset="2"/>
              <a:buChar char="v"/>
            </a:pPr>
            <a:endParaRPr lang="pt-BR" dirty="0">
              <a:solidFill>
                <a:srgbClr val="FF0000"/>
              </a:solidFill>
            </a:endParaRPr>
          </a:p>
          <a:p>
            <a:pPr marL="285750" indent="-285750" algn="just">
              <a:buFont typeface="Wingdings" panose="05000000000000000000" pitchFamily="2" charset="2"/>
              <a:buChar char="v"/>
            </a:pPr>
            <a:r>
              <a:rPr lang="pt-BR" i="1" dirty="0">
                <a:solidFill>
                  <a:srgbClr val="FF0000"/>
                </a:solidFill>
              </a:rPr>
              <a:t>Tổ chức đóng kịch cho trẻ mẫu giáo trong nhóm không cùng độ tuổi</a:t>
            </a:r>
            <a:r>
              <a:rPr lang="pt-BR" dirty="0"/>
              <a:t>. </a:t>
            </a:r>
            <a:r>
              <a:rPr lang="pt-BR" dirty="0">
                <a:solidFill>
                  <a:srgbClr val="002060"/>
                </a:solidFill>
              </a:rPr>
              <a:t>Nhóm trẻ không cùng độ tuổi là một hình thức tổ chức rất thuận lợi cho viên thực hiện trò chơi đónh kịch. Thường trong kịch bản bao gồm nhiều nhân vật khác nhau, có nhân vật lớn tuổi, có nhân vật nhỏ tuổi, có nhân vật diễn xuất đơn giản, có nhân vật diễn xuất phức tạp. Do đó, việc phân công vai diễn và tổ chức buổi diễn thường diễn ra không mấy khó khăn, trẻ biết nhận vai một cách phù hợp và biết phối hợp hành động chơi với nhau một cách nhịp nhàng, ở đây trẻ lớn không phát huy vai trò là anh là chị của mình và các em cũng dễ tuân thủ sự phân công của các anh chị để nhận vai diễn và nhiệm vụ của mình. </a:t>
            </a:r>
            <a:endParaRPr lang="en-US" dirty="0">
              <a:solidFill>
                <a:srgbClr val="002060"/>
              </a:solidFill>
            </a:endParaRPr>
          </a:p>
        </p:txBody>
      </p:sp>
    </p:spTree>
    <p:extLst>
      <p:ext uri="{BB962C8B-B14F-4D97-AF65-F5344CB8AC3E}">
        <p14:creationId xmlns:p14="http://schemas.microsoft.com/office/powerpoint/2010/main" val="148750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7">
                                            <p:txEl>
                                              <p:pRg st="2" end="2"/>
                                            </p:txEl>
                                          </p:spTgt>
                                        </p:tgtEl>
                                        <p:attrNameLst>
                                          <p:attrName>style.visibility</p:attrName>
                                        </p:attrNameLst>
                                      </p:cBhvr>
                                      <p:to>
                                        <p:strVal val="visible"/>
                                      </p:to>
                                    </p:set>
                                    <p:animEffect transition="in" filter="barn(inVertical)">
                                      <p:cBhvr>
                                        <p:cTn id="23"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gray">
          <a:xfrm>
            <a:off x="4611913" y="751521"/>
            <a:ext cx="4398339" cy="688440"/>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3" name="Text Box 15"/>
          <p:cNvSpPr txBox="1">
            <a:spLocks noChangeArrowheads="1"/>
          </p:cNvSpPr>
          <p:nvPr/>
        </p:nvSpPr>
        <p:spPr bwMode="gray">
          <a:xfrm>
            <a:off x="5030325" y="788388"/>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tuệ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tập</a:t>
            </a:r>
            <a:r>
              <a:rPr lang="en-US" b="1" dirty="0">
                <a:solidFill>
                  <a:srgbClr val="FF0000"/>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itchFamily="18" charset="0"/>
              <a:cs typeface="Times New Roman" pitchFamily="18" charset="0"/>
            </a:endParaRPr>
          </a:p>
        </p:txBody>
      </p:sp>
      <p:sp>
        <p:nvSpPr>
          <p:cNvPr id="4" name="AutoShape 8"/>
          <p:cNvSpPr>
            <a:spLocks noChangeArrowheads="1"/>
          </p:cNvSpPr>
          <p:nvPr/>
        </p:nvSpPr>
        <p:spPr bwMode="gray">
          <a:xfrm>
            <a:off x="3240317" y="476616"/>
            <a:ext cx="1762297" cy="872841"/>
          </a:xfrm>
          <a:prstGeom prst="upArrow">
            <a:avLst>
              <a:gd name="adj1" fmla="val 50000"/>
              <a:gd name="adj2" fmla="val 18667"/>
            </a:avLst>
          </a:prstGeom>
          <a:solidFill>
            <a:srgbClr val="FF0000"/>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863769" y="525845"/>
            <a:ext cx="762000" cy="82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pic>
        <p:nvPicPr>
          <p:cNvPr id="6" name="Picture 5"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8" name="Rectangle 7"/>
          <p:cNvSpPr/>
          <p:nvPr/>
        </p:nvSpPr>
        <p:spPr>
          <a:xfrm>
            <a:off x="568036" y="2242412"/>
            <a:ext cx="9601200" cy="3323987"/>
          </a:xfrm>
          <a:prstGeom prst="rect">
            <a:avLst/>
          </a:prstGeom>
        </p:spPr>
        <p:txBody>
          <a:bodyPr wrap="square">
            <a:spAutoFit/>
          </a:bodyPr>
          <a:lstStyle/>
          <a:p>
            <a:pPr marL="342900" indent="-342900" algn="just">
              <a:lnSpc>
                <a:spcPts val="1800"/>
              </a:lnSpc>
              <a:spcAft>
                <a:spcPts val="0"/>
              </a:spcAft>
              <a:buAutoNum type="arabicPeriod"/>
            </a:pPr>
            <a:r>
              <a:rPr lang="pt-BR" sz="2800" b="1" dirty="0">
                <a:solidFill>
                  <a:srgbClr val="FF0000"/>
                </a:solidFill>
                <a:latin typeface="Times New Roman" panose="02020603050405020304" pitchFamily="18" charset="0"/>
                <a:ea typeface="Times New Roman" panose="02020603050405020304" pitchFamily="18" charset="0"/>
              </a:rPr>
              <a:t>Khái niệm</a:t>
            </a:r>
          </a:p>
          <a:p>
            <a:pPr marL="342900" indent="-342900" algn="just">
              <a:lnSpc>
                <a:spcPts val="1800"/>
              </a:lnSpc>
              <a:spcAft>
                <a:spcPts val="0"/>
              </a:spcAft>
              <a:buAutoNum type="arabicPeriod"/>
            </a:pPr>
            <a:endParaRPr lang="en-US" sz="1600" dirty="0">
              <a:effectLst/>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GB" sz="2400" dirty="0" err="1">
                <a:solidFill>
                  <a:srgbClr val="002060"/>
                </a:solidFill>
                <a:latin typeface="Times New Roman" panose="02020603050405020304" pitchFamily="18" charset="0"/>
                <a:ea typeface="Times New Roman" panose="02020603050405020304" pitchFamily="18" charset="0"/>
              </a:rPr>
              <a:t>Trò</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chơi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trí</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tuệ</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cũng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là</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một</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loại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trò</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chơi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có</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luật</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có</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tác</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dụng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thúc</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đẩy</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hoạt</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đọng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trí</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tuệ</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của</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người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chơi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để</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giải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quyết</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các</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tình</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huống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xảy</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ra</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trong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trò</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chơi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nhằm</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đạt</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được</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các</a:t>
            </a:r>
            <a:r>
              <a:rPr lang="en-GB" sz="2400" dirty="0">
                <a:solidFill>
                  <a:srgbClr val="002060"/>
                </a:solidFill>
                <a:latin typeface="Times New Roman" panose="02020603050405020304" pitchFamily="18" charset="0"/>
                <a:ea typeface="Times New Roman" panose="02020603050405020304" pitchFamily="18" charset="0"/>
              </a:rPr>
              <a:t> </a:t>
            </a:r>
            <a:r>
              <a:rPr lang="en-GB" sz="2400" b="1" u="sng" dirty="0" err="1">
                <a:solidFill>
                  <a:srgbClr val="FF0000"/>
                </a:solidFill>
                <a:latin typeface="Times New Roman" panose="02020603050405020304" pitchFamily="18" charset="0"/>
                <a:ea typeface="Times New Roman" panose="02020603050405020304" pitchFamily="18" charset="0"/>
              </a:rPr>
              <a:t>nhiệm</a:t>
            </a:r>
            <a:r>
              <a:rPr lang="en-GB" sz="2400" b="1" u="sng" dirty="0">
                <a:solidFill>
                  <a:srgbClr val="FF0000"/>
                </a:solidFill>
                <a:latin typeface="Times New Roman" panose="02020603050405020304" pitchFamily="18" charset="0"/>
                <a:ea typeface="Times New Roman" panose="02020603050405020304" pitchFamily="18" charset="0"/>
              </a:rPr>
              <a:t> </a:t>
            </a:r>
            <a:r>
              <a:rPr lang="en-GB" sz="2400" b="1" u="sng" dirty="0" err="1">
                <a:solidFill>
                  <a:srgbClr val="FF0000"/>
                </a:solidFill>
                <a:latin typeface="Times New Roman" panose="02020603050405020304" pitchFamily="18" charset="0"/>
                <a:ea typeface="Times New Roman" panose="02020603050405020304" pitchFamily="18" charset="0"/>
              </a:rPr>
              <a:t>vụ</a:t>
            </a:r>
            <a:r>
              <a:rPr lang="en-GB" sz="2400" b="1" u="sng" dirty="0">
                <a:solidFill>
                  <a:srgbClr val="FF0000"/>
                </a:solidFill>
                <a:latin typeface="Times New Roman" panose="02020603050405020304" pitchFamily="18" charset="0"/>
                <a:ea typeface="Times New Roman" panose="02020603050405020304" pitchFamily="18" charset="0"/>
              </a:rPr>
              <a:t> </a:t>
            </a:r>
            <a:r>
              <a:rPr lang="en-GB" sz="2400" b="1" u="sng" dirty="0" err="1">
                <a:solidFill>
                  <a:srgbClr val="FF0000"/>
                </a:solidFill>
                <a:latin typeface="Times New Roman" panose="02020603050405020304" pitchFamily="18" charset="0"/>
                <a:ea typeface="Times New Roman" panose="02020603050405020304" pitchFamily="18" charset="0"/>
              </a:rPr>
              <a:t>nhận</a:t>
            </a:r>
            <a:r>
              <a:rPr lang="en-GB" sz="2400" b="1" u="sng" dirty="0">
                <a:solidFill>
                  <a:srgbClr val="FF0000"/>
                </a:solidFill>
                <a:latin typeface="Times New Roman" panose="02020603050405020304" pitchFamily="18" charset="0"/>
                <a:ea typeface="Times New Roman" panose="02020603050405020304" pitchFamily="18" charset="0"/>
              </a:rPr>
              <a:t> </a:t>
            </a:r>
            <a:r>
              <a:rPr lang="en-GB" sz="2400" b="1" u="sng" dirty="0" err="1">
                <a:solidFill>
                  <a:srgbClr val="FF0000"/>
                </a:solidFill>
                <a:latin typeface="Times New Roman" panose="02020603050405020304" pitchFamily="18" charset="0"/>
                <a:ea typeface="Times New Roman" panose="02020603050405020304" pitchFamily="18" charset="0"/>
              </a:rPr>
              <a:t>thức</a:t>
            </a:r>
            <a:r>
              <a:rPr lang="en-GB" sz="2400" b="1" u="sng" dirty="0">
                <a:solidFill>
                  <a:srgbClr val="FF000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nhất</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định</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Đây</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là</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loại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trò</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chơi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được</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sử</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dụng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khá</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rộng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rãi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đối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với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mọi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người</a:t>
            </a:r>
            <a:r>
              <a:rPr lang="en-GB" sz="2400" dirty="0">
                <a:solidFill>
                  <a:srgbClr val="002060"/>
                </a:solidFill>
                <a:latin typeface="Times New Roman" panose="02020603050405020304" pitchFamily="18" charset="0"/>
                <a:ea typeface="Times New Roman" panose="02020603050405020304" pitchFamily="18" charset="0"/>
              </a:rPr>
              <a:t>, ở </a:t>
            </a:r>
            <a:r>
              <a:rPr lang="en-GB" sz="2400" dirty="0" err="1">
                <a:solidFill>
                  <a:srgbClr val="002060"/>
                </a:solidFill>
                <a:latin typeface="Times New Roman" panose="02020603050405020304" pitchFamily="18" charset="0"/>
                <a:ea typeface="Times New Roman" panose="02020603050405020304" pitchFamily="18" charset="0"/>
              </a:rPr>
              <a:t>mọi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lứa</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tuổi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nhưng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lại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đòi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hỏi</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ít</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phương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tiện</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vật</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chất</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và</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không</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gian</a:t>
            </a:r>
            <a:r>
              <a:rPr lang="en-GB" sz="2400" dirty="0">
                <a:solidFill>
                  <a:srgbClr val="002060"/>
                </a:solidFill>
                <a:latin typeface="Times New Roman" panose="02020603050405020304" pitchFamily="18" charset="0"/>
                <a:ea typeface="Times New Roman" panose="02020603050405020304" pitchFamily="18" charset="0"/>
              </a:rPr>
              <a:t> </a:t>
            </a:r>
            <a:r>
              <a:rPr lang="en-GB" sz="2400" dirty="0" err="1">
                <a:solidFill>
                  <a:srgbClr val="002060"/>
                </a:solidFill>
                <a:latin typeface="Times New Roman" panose="02020603050405020304" pitchFamily="18" charset="0"/>
                <a:ea typeface="Times New Roman" panose="02020603050405020304" pitchFamily="18" charset="0"/>
              </a:rPr>
              <a:t>chơi</a:t>
            </a:r>
            <a:r>
              <a:rPr lang="en-GB" sz="2400" dirty="0">
                <a:solidFill>
                  <a:srgbClr val="002060"/>
                </a:solidFill>
                <a:latin typeface="Times New Roman" panose="02020603050405020304" pitchFamily="18" charset="0"/>
                <a:ea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67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gray">
          <a:xfrm>
            <a:off x="4611913" y="751521"/>
            <a:ext cx="4398339" cy="688440"/>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3" name="Text Box 15"/>
          <p:cNvSpPr txBox="1">
            <a:spLocks noChangeArrowheads="1"/>
          </p:cNvSpPr>
          <p:nvPr/>
        </p:nvSpPr>
        <p:spPr bwMode="gray">
          <a:xfrm>
            <a:off x="5030325" y="788388"/>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tuệ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tập</a:t>
            </a:r>
            <a:r>
              <a:rPr lang="en-US" b="1" dirty="0">
                <a:solidFill>
                  <a:srgbClr val="FF0000"/>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itchFamily="18" charset="0"/>
              <a:cs typeface="Times New Roman" pitchFamily="18" charset="0"/>
            </a:endParaRPr>
          </a:p>
        </p:txBody>
      </p:sp>
      <p:sp>
        <p:nvSpPr>
          <p:cNvPr id="4" name="AutoShape 8"/>
          <p:cNvSpPr>
            <a:spLocks noChangeArrowheads="1"/>
          </p:cNvSpPr>
          <p:nvPr/>
        </p:nvSpPr>
        <p:spPr bwMode="gray">
          <a:xfrm>
            <a:off x="3240317" y="476616"/>
            <a:ext cx="1762297" cy="872841"/>
          </a:xfrm>
          <a:prstGeom prst="upArrow">
            <a:avLst>
              <a:gd name="adj1" fmla="val 50000"/>
              <a:gd name="adj2" fmla="val 18667"/>
            </a:avLst>
          </a:prstGeom>
          <a:solidFill>
            <a:srgbClr val="FF0000"/>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863769" y="525845"/>
            <a:ext cx="762000" cy="82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pic>
        <p:nvPicPr>
          <p:cNvPr id="6" name="Picture 5"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8" name="Rectangle 7"/>
          <p:cNvSpPr/>
          <p:nvPr/>
        </p:nvSpPr>
        <p:spPr>
          <a:xfrm>
            <a:off x="706966" y="1540224"/>
            <a:ext cx="2079415"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2. Đặc điểm </a:t>
            </a:r>
            <a:endParaRPr lang="en-US" sz="2800" b="1" dirty="0">
              <a:solidFill>
                <a:srgbClr val="FF0000"/>
              </a:solidFill>
            </a:endParaRPr>
          </a:p>
        </p:txBody>
      </p:sp>
      <p:grpSp>
        <p:nvGrpSpPr>
          <p:cNvPr id="9" name="Group 37"/>
          <p:cNvGrpSpPr>
            <a:grpSpLocks/>
          </p:cNvGrpSpPr>
          <p:nvPr/>
        </p:nvGrpSpPr>
        <p:grpSpPr bwMode="auto">
          <a:xfrm>
            <a:off x="1702789" y="2250636"/>
            <a:ext cx="9450627" cy="544513"/>
            <a:chOff x="527" y="1182"/>
            <a:chExt cx="3251" cy="343"/>
          </a:xfrm>
        </p:grpSpPr>
        <p:sp>
          <p:nvSpPr>
            <p:cNvPr id="10" name="Rectangle 9"/>
            <p:cNvSpPr>
              <a:spLocks noChangeArrowheads="1"/>
            </p:cNvSpPr>
            <p:nvPr/>
          </p:nvSpPr>
          <p:spPr bwMode="gray">
            <a:xfrm rot="3419336">
              <a:off x="485" y="1252"/>
              <a:ext cx="301" cy="217"/>
            </a:xfrm>
            <a:prstGeom prst="rect">
              <a:avLst/>
            </a:prstGeom>
            <a:solidFill>
              <a:srgbClr val="FFFF00"/>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805" y="1182"/>
              <a:ext cx="297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pt-BR" sz="2800" i="1" dirty="0">
                  <a:solidFill>
                    <a:srgbClr val="FF0000"/>
                  </a:solidFill>
                </a:rPr>
                <a:t>Nhiệm vụ nhận thức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Text Box 7"/>
            <p:cNvSpPr txBox="1">
              <a:spLocks noChangeArrowheads="1"/>
            </p:cNvSpPr>
            <p:nvPr/>
          </p:nvSpPr>
          <p:spPr bwMode="gray">
            <a:xfrm>
              <a:off x="592" y="1234"/>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1</a:t>
              </a:r>
            </a:p>
          </p:txBody>
        </p:sp>
      </p:grpSp>
      <p:grpSp>
        <p:nvGrpSpPr>
          <p:cNvPr id="13" name="Group 38"/>
          <p:cNvGrpSpPr>
            <a:grpSpLocks/>
          </p:cNvGrpSpPr>
          <p:nvPr/>
        </p:nvGrpSpPr>
        <p:grpSpPr bwMode="auto">
          <a:xfrm>
            <a:off x="2412853" y="3359494"/>
            <a:ext cx="4362775" cy="631825"/>
            <a:chOff x="528" y="1632"/>
            <a:chExt cx="2171" cy="398"/>
          </a:xfrm>
        </p:grpSpPr>
        <p:grpSp>
          <p:nvGrpSpPr>
            <p:cNvPr id="14" name="Group 29"/>
            <p:cNvGrpSpPr>
              <a:grpSpLocks/>
            </p:cNvGrpSpPr>
            <p:nvPr/>
          </p:nvGrpSpPr>
          <p:grpSpPr bwMode="auto">
            <a:xfrm>
              <a:off x="528" y="1728"/>
              <a:ext cx="328" cy="302"/>
              <a:chOff x="1248" y="1632"/>
              <a:chExt cx="328" cy="302"/>
            </a:xfrm>
          </p:grpSpPr>
          <p:sp>
            <p:nvSpPr>
              <p:cNvPr id="16" name="Rectangle 10"/>
              <p:cNvSpPr>
                <a:spLocks noChangeArrowheads="1"/>
              </p:cNvSpPr>
              <p:nvPr/>
            </p:nvSpPr>
            <p:spPr bwMode="gray">
              <a:xfrm rot="3419336">
                <a:off x="1261" y="1619"/>
                <a:ext cx="302" cy="328"/>
              </a:xfrm>
              <a:prstGeom prst="rect">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17" name="Text Box 12"/>
              <p:cNvSpPr txBox="1">
                <a:spLocks noChangeArrowheads="1"/>
              </p:cNvSpPr>
              <p:nvPr/>
            </p:nvSpPr>
            <p:spPr bwMode="gray">
              <a:xfrm>
                <a:off x="1323" y="1632"/>
                <a:ext cx="1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2</a:t>
                </a:r>
              </a:p>
            </p:txBody>
          </p:sp>
        </p:grpSp>
        <p:sp>
          <p:nvSpPr>
            <p:cNvPr id="15" name="Text Box 33"/>
            <p:cNvSpPr txBox="1">
              <a:spLocks noChangeArrowheads="1"/>
            </p:cNvSpPr>
            <p:nvPr/>
          </p:nvSpPr>
          <p:spPr bwMode="auto">
            <a:xfrm>
              <a:off x="994" y="1632"/>
              <a:ext cx="170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pt-BR" i="1" dirty="0">
                  <a:solidFill>
                    <a:srgbClr val="002060"/>
                  </a:solidFill>
                </a:rPr>
                <a:t>Luật chơi</a:t>
              </a:r>
              <a:endParaRPr lang="en-US" sz="2200" dirty="0">
                <a:solidFill>
                  <a:srgbClr val="002060"/>
                </a:solidFill>
                <a:latin typeface="Times New Roman" panose="02020603050405020304" pitchFamily="18" charset="0"/>
                <a:cs typeface="Times New Roman" panose="02020603050405020304" pitchFamily="18" charset="0"/>
              </a:endParaRPr>
            </a:p>
          </p:txBody>
        </p:sp>
      </p:grpSp>
      <p:grpSp>
        <p:nvGrpSpPr>
          <p:cNvPr id="18" name="Group 39"/>
          <p:cNvGrpSpPr>
            <a:grpSpLocks/>
          </p:cNvGrpSpPr>
          <p:nvPr/>
        </p:nvGrpSpPr>
        <p:grpSpPr bwMode="auto">
          <a:xfrm>
            <a:off x="3240316" y="4687997"/>
            <a:ext cx="6242589" cy="584269"/>
            <a:chOff x="524" y="2339"/>
            <a:chExt cx="4474" cy="347"/>
          </a:xfrm>
        </p:grpSpPr>
        <p:grpSp>
          <p:nvGrpSpPr>
            <p:cNvPr id="19" name="Group 30"/>
            <p:cNvGrpSpPr>
              <a:grpSpLocks/>
            </p:cNvGrpSpPr>
            <p:nvPr/>
          </p:nvGrpSpPr>
          <p:grpSpPr bwMode="auto">
            <a:xfrm>
              <a:off x="524" y="2358"/>
              <a:ext cx="318" cy="282"/>
              <a:chOff x="1244" y="2200"/>
              <a:chExt cx="318" cy="282"/>
            </a:xfrm>
          </p:grpSpPr>
          <p:sp>
            <p:nvSpPr>
              <p:cNvPr id="21" name="Rectangle 15"/>
              <p:cNvSpPr>
                <a:spLocks noChangeArrowheads="1"/>
              </p:cNvSpPr>
              <p:nvPr/>
            </p:nvSpPr>
            <p:spPr bwMode="gray">
              <a:xfrm rot="3419336">
                <a:off x="1265" y="2179"/>
                <a:ext cx="275" cy="318"/>
              </a:xfrm>
              <a:prstGeom prst="rect">
                <a:avLst/>
              </a:prstGeom>
              <a:solidFill>
                <a:srgbClr val="92D050"/>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22" name="Text Box 17"/>
              <p:cNvSpPr txBox="1">
                <a:spLocks noChangeArrowheads="1"/>
              </p:cNvSpPr>
              <p:nvPr/>
            </p:nvSpPr>
            <p:spPr bwMode="gray">
              <a:xfrm>
                <a:off x="1287" y="2208"/>
                <a:ext cx="24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3</a:t>
                </a:r>
              </a:p>
            </p:txBody>
          </p:sp>
        </p:grpSp>
        <p:sp>
          <p:nvSpPr>
            <p:cNvPr id="20" name="Text Box 34"/>
            <p:cNvSpPr txBox="1">
              <a:spLocks noChangeArrowheads="1"/>
            </p:cNvSpPr>
            <p:nvPr/>
          </p:nvSpPr>
          <p:spPr bwMode="auto">
            <a:xfrm>
              <a:off x="1156" y="2339"/>
              <a:ext cx="3842" cy="34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pt-BR" i="1" dirty="0">
                  <a:solidFill>
                    <a:schemeClr val="accent1">
                      <a:lumMod val="75000"/>
                    </a:schemeClr>
                  </a:solidFill>
                </a:rPr>
                <a:t>Hành động chơi </a:t>
              </a:r>
              <a:endParaRPr lang="en-US" sz="2200" dirty="0">
                <a:solidFill>
                  <a:schemeClr val="accent1">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6455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6473" y="1803527"/>
            <a:ext cx="10432472" cy="3970318"/>
          </a:xfrm>
          <a:prstGeom prst="rect">
            <a:avLst/>
          </a:prstGeom>
        </p:spPr>
        <p:txBody>
          <a:bodyPr wrap="square">
            <a:spAutoFit/>
          </a:bodyPr>
          <a:lstStyle/>
          <a:p>
            <a:pPr algn="just">
              <a:lnSpc>
                <a:spcPct val="150000"/>
              </a:lnSpc>
              <a:spcAft>
                <a:spcPts val="0"/>
              </a:spcAft>
            </a:pPr>
            <a:r>
              <a:rPr lang="en-GB" sz="2800"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là</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một</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hoạt</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động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mà</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động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cơ</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của</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nó</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nằm</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trong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quá</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trình</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chứ</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không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nằm</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trong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kết</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quả</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của</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hoạt</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động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khi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trẻ</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không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chú</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tâm</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vào</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một</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lợi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ích</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thiết</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thực</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nào</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cả</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trong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khi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các</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mối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quan</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hệ</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của</a:t>
            </a:r>
            <a:r>
              <a:rPr lang="en-GB" sz="2800" dirty="0">
                <a:latin typeface="Times New Roman" panose="02020603050405020304" pitchFamily="18" charset="0"/>
                <a:ea typeface="Times New Roman" panose="02020603050405020304" pitchFamily="18" charset="0"/>
              </a:rPr>
              <a:t> con </a:t>
            </a:r>
            <a:r>
              <a:rPr lang="en-GB" sz="2800" dirty="0" err="1">
                <a:latin typeface="Times New Roman" panose="02020603050405020304" pitchFamily="18" charset="0"/>
                <a:ea typeface="Times New Roman" panose="02020603050405020304" pitchFamily="18" charset="0"/>
              </a:rPr>
              <a:t>người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với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tự</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nhiên</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và</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với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xã</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hội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được</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mô</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phỏng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lại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nó</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mang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đến</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cho</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người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một</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trạng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thái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tinh</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thần</a:t>
            </a:r>
            <a:r>
              <a:rPr lang="en-GB" sz="2800" dirty="0">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vui</a:t>
            </a: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vẻ</a:t>
            </a: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thoải</a:t>
            </a: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mái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dễ</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chịu</a:t>
            </a:r>
            <a:r>
              <a:rPr lang="en-GB" sz="2800" dirty="0">
                <a:latin typeface="Times New Roman" panose="02020603050405020304" pitchFamily="18" charset="0"/>
                <a:ea typeface="Times New Roman" panose="02020603050405020304" pitchFamily="18" charset="0"/>
              </a:rPr>
              <a:t>. Do </a:t>
            </a:r>
            <a:r>
              <a:rPr lang="en-GB" sz="2800" dirty="0" err="1">
                <a:latin typeface="Times New Roman" panose="02020603050405020304" pitchFamily="18" charset="0"/>
                <a:ea typeface="Times New Roman" panose="02020603050405020304" pitchFamily="18" charset="0"/>
              </a:rPr>
              <a:t>đó</a:t>
            </a:r>
            <a:r>
              <a:rPr lang="en-GB" sz="2800"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vẫn</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thường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được</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gọi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là</a:t>
            </a:r>
            <a:r>
              <a:rPr lang="en-GB" sz="2800"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vui</a:t>
            </a:r>
            <a:r>
              <a:rPr lang="en-GB" sz="2800" b="1" i="1"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AutoShape 3"/>
          <p:cNvSpPr>
            <a:spLocks noChangeArrowheads="1"/>
          </p:cNvSpPr>
          <p:nvPr/>
        </p:nvSpPr>
        <p:spPr bwMode="gray">
          <a:xfrm>
            <a:off x="3428851" y="459576"/>
            <a:ext cx="6615688" cy="709198"/>
          </a:xfrm>
          <a:prstGeom prst="roundRect">
            <a:avLst>
              <a:gd name="adj" fmla="val 9144"/>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dirty="0"/>
          </a:p>
        </p:txBody>
      </p:sp>
      <p:sp>
        <p:nvSpPr>
          <p:cNvPr id="9" name="AutoShape 5"/>
          <p:cNvSpPr>
            <a:spLocks noChangeArrowheads="1"/>
          </p:cNvSpPr>
          <p:nvPr/>
        </p:nvSpPr>
        <p:spPr bwMode="gray">
          <a:xfrm>
            <a:off x="2093764" y="227166"/>
            <a:ext cx="1800225" cy="912812"/>
          </a:xfrm>
          <a:prstGeom prst="upArrow">
            <a:avLst>
              <a:gd name="adj1" fmla="val 50000"/>
              <a:gd name="adj2" fmla="val 18667"/>
            </a:avLst>
          </a:prstGeom>
          <a:solidFill>
            <a:schemeClr val="tx2">
              <a:lumMod val="50000"/>
            </a:schemeClr>
          </a:solidFill>
          <a:ln w="19050">
            <a:solidFill>
              <a:schemeClr val="accent1"/>
            </a:solid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en-US" dirty="0">
              <a:latin typeface="Arial" charset="0"/>
              <a:cs typeface="Arial" charset="0"/>
            </a:endParaRPr>
          </a:p>
        </p:txBody>
      </p:sp>
      <p:sp>
        <p:nvSpPr>
          <p:cNvPr id="10" name="Text Box 12"/>
          <p:cNvSpPr txBox="1">
            <a:spLocks noChangeArrowheads="1"/>
          </p:cNvSpPr>
          <p:nvPr/>
        </p:nvSpPr>
        <p:spPr bwMode="gray">
          <a:xfrm>
            <a:off x="2828777" y="287818"/>
            <a:ext cx="6000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endParaRPr lang="en-US" altLang="en-US" sz="3200" b="1" dirty="0">
              <a:solidFill>
                <a:srgbClr val="FFFFFF"/>
              </a:solidFill>
              <a:latin typeface="Arial" pitchFamily="34" charset="0"/>
            </a:endParaRPr>
          </a:p>
        </p:txBody>
      </p:sp>
      <p:sp>
        <p:nvSpPr>
          <p:cNvPr id="11" name="Text Box 16"/>
          <p:cNvSpPr txBox="1">
            <a:spLocks noChangeArrowheads="1"/>
          </p:cNvSpPr>
          <p:nvPr/>
        </p:nvSpPr>
        <p:spPr bwMode="gray">
          <a:xfrm>
            <a:off x="3703573" y="509215"/>
            <a:ext cx="6340967" cy="5663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GB" sz="2800" b="1" dirty="0" err="1">
                <a:solidFill>
                  <a:srgbClr val="002060"/>
                </a:solidFill>
                <a:latin typeface="Times New Roman" panose="02020603050405020304" pitchFamily="18" charset="0"/>
              </a:rPr>
              <a:t>Khái</a:t>
            </a:r>
            <a:r>
              <a:rPr lang="en-GB" sz="2800" b="1" dirty="0">
                <a:solidFill>
                  <a:srgbClr val="002060"/>
                </a:solidFill>
                <a:latin typeface="Times New Roman" panose="02020603050405020304" pitchFamily="18" charset="0"/>
              </a:rPr>
              <a:t> </a:t>
            </a:r>
            <a:r>
              <a:rPr lang="en-GB" sz="2800" b="1" dirty="0" err="1">
                <a:solidFill>
                  <a:srgbClr val="002060"/>
                </a:solidFill>
                <a:latin typeface="Times New Roman" panose="02020603050405020304" pitchFamily="18" charset="0"/>
              </a:rPr>
              <a:t>niệm</a:t>
            </a:r>
            <a:r>
              <a:rPr lang="en-GB" sz="2800" b="1" dirty="0">
                <a:solidFill>
                  <a:srgbClr val="002060"/>
                </a:solidFill>
                <a:latin typeface="Times New Roman" panose="02020603050405020304" pitchFamily="18" charset="0"/>
              </a:rPr>
              <a:t> </a:t>
            </a:r>
            <a:r>
              <a:rPr lang="en-GB" sz="2800" b="1" dirty="0" err="1">
                <a:solidFill>
                  <a:srgbClr val="002060"/>
                </a:solidFill>
                <a:latin typeface="Times New Roman" panose="02020603050405020304" pitchFamily="18" charset="0"/>
              </a:rPr>
              <a:t>hoạt</a:t>
            </a:r>
            <a:r>
              <a:rPr lang="en-GB" sz="2800" b="1" dirty="0">
                <a:solidFill>
                  <a:srgbClr val="002060"/>
                </a:solidFill>
                <a:latin typeface="Times New Roman" panose="02020603050405020304" pitchFamily="18" charset="0"/>
              </a:rPr>
              <a:t> </a:t>
            </a:r>
            <a:r>
              <a:rPr lang="en-GB" sz="2800" b="1" dirty="0" err="1">
                <a:solidFill>
                  <a:srgbClr val="002060"/>
                </a:solidFill>
                <a:latin typeface="Times New Roman" panose="02020603050405020304" pitchFamily="18" charset="0"/>
              </a:rPr>
              <a:t>động</a:t>
            </a:r>
            <a:r>
              <a:rPr lang="en-GB" sz="2800" b="1" dirty="0">
                <a:solidFill>
                  <a:srgbClr val="002060"/>
                </a:solidFill>
                <a:latin typeface="Times New Roman" panose="02020603050405020304" pitchFamily="18" charset="0"/>
              </a:rPr>
              <a:t> </a:t>
            </a:r>
            <a:r>
              <a:rPr lang="en-GB" sz="2800" b="1" dirty="0" err="1">
                <a:solidFill>
                  <a:srgbClr val="002060"/>
                </a:solidFill>
                <a:latin typeface="Times New Roman" panose="02020603050405020304" pitchFamily="18" charset="0"/>
              </a:rPr>
              <a:t>vui</a:t>
            </a:r>
            <a:r>
              <a:rPr lang="en-GB" sz="2800" b="1" dirty="0">
                <a:solidFill>
                  <a:srgbClr val="002060"/>
                </a:solidFill>
                <a:latin typeface="Times New Roman" panose="02020603050405020304" pitchFamily="18" charset="0"/>
              </a:rPr>
              <a:t> </a:t>
            </a:r>
            <a:r>
              <a:rPr lang="en-GB" sz="2800" b="1" dirty="0" err="1">
                <a:solidFill>
                  <a:srgbClr val="002060"/>
                </a:solidFill>
                <a:latin typeface="Times New Roman" panose="02020603050405020304" pitchFamily="18" charset="0"/>
              </a:rPr>
              <a:t>chơi</a:t>
            </a:r>
            <a:endParaRPr lang="en-US" altLang="en-US" sz="2800" b="1" dirty="0">
              <a:solidFill>
                <a:srgbClr val="002060"/>
              </a:solidFill>
              <a:latin typeface="Times New Roman" pitchFamily="18" charset="0"/>
              <a:cs typeface="Times New Roman" pitchFamily="18" charset="0"/>
            </a:endParaRPr>
          </a:p>
        </p:txBody>
      </p:sp>
      <p:pic>
        <p:nvPicPr>
          <p:cNvPr id="12" name="Picture 2" descr="SÃ¡ng kiáº¿n kinh nghiá»m 2013-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10"/>
            <a:ext cx="2093763" cy="111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63786" y="683573"/>
            <a:ext cx="166254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1</a:t>
            </a:r>
          </a:p>
        </p:txBody>
      </p:sp>
    </p:spTree>
    <p:extLst>
      <p:ext uri="{BB962C8B-B14F-4D97-AF65-F5344CB8AC3E}">
        <p14:creationId xmlns:p14="http://schemas.microsoft.com/office/powerpoint/2010/main" val="398279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gray">
          <a:xfrm>
            <a:off x="4880429" y="340267"/>
            <a:ext cx="4398339" cy="688440"/>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3" name="Text Box 15"/>
          <p:cNvSpPr txBox="1">
            <a:spLocks noChangeArrowheads="1"/>
          </p:cNvSpPr>
          <p:nvPr/>
        </p:nvSpPr>
        <p:spPr bwMode="gray">
          <a:xfrm>
            <a:off x="5132586" y="277154"/>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tuệ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tập</a:t>
            </a:r>
            <a:r>
              <a:rPr lang="en-US" b="1" dirty="0">
                <a:solidFill>
                  <a:srgbClr val="FF0000"/>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itchFamily="18" charset="0"/>
              <a:cs typeface="Times New Roman" pitchFamily="18" charset="0"/>
            </a:endParaRPr>
          </a:p>
        </p:txBody>
      </p:sp>
      <p:sp>
        <p:nvSpPr>
          <p:cNvPr id="4" name="Text Box 14"/>
          <p:cNvSpPr txBox="1">
            <a:spLocks noChangeArrowheads="1"/>
          </p:cNvSpPr>
          <p:nvPr/>
        </p:nvSpPr>
        <p:spPr bwMode="gray">
          <a:xfrm>
            <a:off x="3863769" y="525845"/>
            <a:ext cx="762000" cy="82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pic>
        <p:nvPicPr>
          <p:cNvPr id="5" name="Picture 4"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06965" y="1540224"/>
            <a:ext cx="4381328"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2. Phương pháp hướng dẫn</a:t>
            </a:r>
            <a:endParaRPr lang="en-US" sz="2800" b="1" dirty="0">
              <a:solidFill>
                <a:srgbClr val="FF0000"/>
              </a:solidFill>
            </a:endParaRPr>
          </a:p>
        </p:txBody>
      </p:sp>
      <p:sp>
        <p:nvSpPr>
          <p:cNvPr id="7" name="AutoShape 8"/>
          <p:cNvSpPr>
            <a:spLocks noChangeArrowheads="1"/>
          </p:cNvSpPr>
          <p:nvPr/>
        </p:nvSpPr>
        <p:spPr bwMode="gray">
          <a:xfrm>
            <a:off x="3499696" y="89424"/>
            <a:ext cx="1762297" cy="872841"/>
          </a:xfrm>
          <a:prstGeom prst="upArrow">
            <a:avLst>
              <a:gd name="adj1" fmla="val 50000"/>
              <a:gd name="adj2" fmla="val 18667"/>
            </a:avLst>
          </a:prstGeom>
          <a:solidFill>
            <a:srgbClr val="FF0000"/>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8" name="Text Box 14"/>
          <p:cNvSpPr txBox="1">
            <a:spLocks noChangeArrowheads="1"/>
          </p:cNvSpPr>
          <p:nvPr/>
        </p:nvSpPr>
        <p:spPr bwMode="gray">
          <a:xfrm>
            <a:off x="4118431" y="167011"/>
            <a:ext cx="762000" cy="82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sp>
        <p:nvSpPr>
          <p:cNvPr id="9" name="TextBox 8"/>
          <p:cNvSpPr txBox="1"/>
          <p:nvPr/>
        </p:nvSpPr>
        <p:spPr>
          <a:xfrm>
            <a:off x="1180443" y="444791"/>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grpSp>
        <p:nvGrpSpPr>
          <p:cNvPr id="10" name="Group 6"/>
          <p:cNvGrpSpPr>
            <a:grpSpLocks/>
          </p:cNvGrpSpPr>
          <p:nvPr/>
        </p:nvGrpSpPr>
        <p:grpSpPr bwMode="auto">
          <a:xfrm>
            <a:off x="1120991" y="3677369"/>
            <a:ext cx="1003805" cy="712691"/>
            <a:chOff x="862" y="713"/>
            <a:chExt cx="3780" cy="3490"/>
          </a:xfrm>
        </p:grpSpPr>
        <p:grpSp>
          <p:nvGrpSpPr>
            <p:cNvPr id="11" name="Group 7"/>
            <p:cNvGrpSpPr>
              <a:grpSpLocks/>
            </p:cNvGrpSpPr>
            <p:nvPr/>
          </p:nvGrpSpPr>
          <p:grpSpPr bwMode="auto">
            <a:xfrm>
              <a:off x="1082" y="2210"/>
              <a:ext cx="3406" cy="1993"/>
              <a:chOff x="1082" y="2355"/>
              <a:chExt cx="3406" cy="1993"/>
            </a:xfrm>
          </p:grpSpPr>
          <p:sp>
            <p:nvSpPr>
              <p:cNvPr id="24" name="Freeform 8"/>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9"/>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Freeform 1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1"/>
            <p:cNvGrpSpPr>
              <a:grpSpLocks/>
            </p:cNvGrpSpPr>
            <p:nvPr/>
          </p:nvGrpSpPr>
          <p:grpSpPr bwMode="auto">
            <a:xfrm>
              <a:off x="1009" y="1723"/>
              <a:ext cx="3527" cy="1993"/>
              <a:chOff x="1082" y="2355"/>
              <a:chExt cx="3406" cy="1993"/>
            </a:xfrm>
          </p:grpSpPr>
          <p:sp>
            <p:nvSpPr>
              <p:cNvPr id="21" name="Freeform 12"/>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13"/>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14"/>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15"/>
            <p:cNvGrpSpPr>
              <a:grpSpLocks/>
            </p:cNvGrpSpPr>
            <p:nvPr/>
          </p:nvGrpSpPr>
          <p:grpSpPr bwMode="auto">
            <a:xfrm>
              <a:off x="935" y="1219"/>
              <a:ext cx="3653" cy="1993"/>
              <a:chOff x="1082" y="2355"/>
              <a:chExt cx="3406" cy="1993"/>
            </a:xfrm>
          </p:grpSpPr>
          <p:sp>
            <p:nvSpPr>
              <p:cNvPr id="18" name="Freeform 16"/>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7"/>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19"/>
            <p:cNvGrpSpPr>
              <a:grpSpLocks/>
            </p:cNvGrpSpPr>
            <p:nvPr/>
          </p:nvGrpSpPr>
          <p:grpSpPr bwMode="auto">
            <a:xfrm>
              <a:off x="862" y="713"/>
              <a:ext cx="3780" cy="1993"/>
              <a:chOff x="1082" y="2355"/>
              <a:chExt cx="3406" cy="1993"/>
            </a:xfrm>
          </p:grpSpPr>
          <p:sp>
            <p:nvSpPr>
              <p:cNvPr id="15" name="Freeform 20"/>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27" name="Picture 29" descr="num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356" y="3150178"/>
            <a:ext cx="687027" cy="77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125459" y="4354595"/>
            <a:ext cx="2865476" cy="461665"/>
          </a:xfrm>
          <a:prstGeom prst="rect">
            <a:avLst/>
          </a:prstGeom>
          <a:noFill/>
        </p:spPr>
        <p:txBody>
          <a:bodyPr wrap="square" rtlCol="0">
            <a:spAutoFit/>
          </a:bodyPr>
          <a:lstStyle/>
          <a:p>
            <a:pPr algn="ctr"/>
            <a:r>
              <a:rPr lang="en-GB" sz="2400" b="1" dirty="0" err="1">
                <a:solidFill>
                  <a:srgbClr val="FF0000"/>
                </a:solidFill>
              </a:rPr>
              <a:t>Xác</a:t>
            </a:r>
            <a:r>
              <a:rPr lang="en-GB" sz="2400" b="1" dirty="0">
                <a:solidFill>
                  <a:srgbClr val="FF0000"/>
                </a:solidFill>
              </a:rPr>
              <a:t> </a:t>
            </a:r>
            <a:r>
              <a:rPr lang="en-GB" sz="2400" b="1" dirty="0" err="1">
                <a:solidFill>
                  <a:srgbClr val="FF0000"/>
                </a:solidFill>
              </a:rPr>
              <a:t>định</a:t>
            </a:r>
            <a:r>
              <a:rPr lang="en-GB" sz="2400" b="1" dirty="0">
                <a:solidFill>
                  <a:srgbClr val="FF0000"/>
                </a:solidFill>
              </a:rPr>
              <a:t> </a:t>
            </a:r>
            <a:r>
              <a:rPr lang="en-GB" sz="2400" b="1" dirty="0" err="1">
                <a:solidFill>
                  <a:srgbClr val="FF0000"/>
                </a:solidFill>
              </a:rPr>
              <a:t>mục</a:t>
            </a:r>
            <a:r>
              <a:rPr lang="en-GB" sz="2400" b="1" dirty="0">
                <a:solidFill>
                  <a:srgbClr val="FF0000"/>
                </a:solidFill>
              </a:rPr>
              <a:t> </a:t>
            </a:r>
            <a:r>
              <a:rPr lang="en-GB" sz="2400" b="1" dirty="0" err="1">
                <a:solidFill>
                  <a:srgbClr val="FF0000"/>
                </a:solidFill>
              </a:rPr>
              <a:t>đích</a:t>
            </a:r>
            <a:endParaRPr lang="en-US" sz="2400" b="1" dirty="0">
              <a:solidFill>
                <a:srgbClr val="FF0000"/>
              </a:solidFill>
            </a:endParaRPr>
          </a:p>
        </p:txBody>
      </p:sp>
      <p:sp>
        <p:nvSpPr>
          <p:cNvPr id="29" name="AutoShape 2"/>
          <p:cNvSpPr>
            <a:spLocks noChangeArrowheads="1"/>
          </p:cNvSpPr>
          <p:nvPr/>
        </p:nvSpPr>
        <p:spPr bwMode="auto">
          <a:xfrm>
            <a:off x="3117247" y="2479373"/>
            <a:ext cx="7966391" cy="3529357"/>
          </a:xfrm>
          <a:prstGeom prst="roundRect">
            <a:avLst>
              <a:gd name="adj" fmla="val 5856"/>
            </a:avLst>
          </a:prstGeom>
          <a:solidFill>
            <a:srgbClr val="FFFFFF"/>
          </a:solid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0" name="TextBox 29"/>
          <p:cNvSpPr txBox="1"/>
          <p:nvPr/>
        </p:nvSpPr>
        <p:spPr>
          <a:xfrm>
            <a:off x="3392717" y="2743200"/>
            <a:ext cx="7289139" cy="2677656"/>
          </a:xfrm>
          <a:prstGeom prst="rect">
            <a:avLst/>
          </a:prstGeom>
          <a:noFill/>
        </p:spPr>
        <p:txBody>
          <a:bodyPr wrap="square" rtlCol="0">
            <a:spAutoFit/>
          </a:bodyPr>
          <a:lstStyle/>
          <a:p>
            <a:pPr algn="just"/>
            <a:r>
              <a:rPr lang="en-GB" sz="2400" dirty="0" err="1">
                <a:solidFill>
                  <a:srgbClr val="002060"/>
                </a:solidFill>
              </a:rPr>
              <a:t>Mục</a:t>
            </a:r>
            <a:r>
              <a:rPr lang="en-GB" sz="2400" dirty="0">
                <a:solidFill>
                  <a:srgbClr val="002060"/>
                </a:solidFill>
              </a:rPr>
              <a:t> </a:t>
            </a:r>
            <a:r>
              <a:rPr lang="en-GB" sz="2400" dirty="0" err="1">
                <a:solidFill>
                  <a:srgbClr val="002060"/>
                </a:solidFill>
              </a:rPr>
              <a:t>đích</a:t>
            </a:r>
            <a:r>
              <a:rPr lang="en-GB" sz="2400" dirty="0">
                <a:solidFill>
                  <a:srgbClr val="002060"/>
                </a:solidFill>
              </a:rPr>
              <a:t> </a:t>
            </a:r>
            <a:r>
              <a:rPr lang="en-GB" sz="2400" dirty="0" err="1">
                <a:solidFill>
                  <a:srgbClr val="002060"/>
                </a:solidFill>
              </a:rPr>
              <a:t>sử</a:t>
            </a:r>
            <a:r>
              <a:rPr lang="en-GB" sz="2400" dirty="0">
                <a:solidFill>
                  <a:srgbClr val="002060"/>
                </a:solidFill>
              </a:rPr>
              <a:t> </a:t>
            </a:r>
            <a:r>
              <a:rPr lang="en-GB" sz="2400" dirty="0" err="1">
                <a:solidFill>
                  <a:srgbClr val="002060"/>
                </a:solidFill>
              </a:rPr>
              <a:t>dụng</a:t>
            </a:r>
            <a:r>
              <a:rPr lang="en-GB" sz="2400" dirty="0">
                <a:solidFill>
                  <a:srgbClr val="002060"/>
                </a:solidFill>
              </a:rPr>
              <a:t> </a:t>
            </a:r>
            <a:r>
              <a:rPr lang="en-GB" sz="2400" dirty="0" err="1">
                <a:solidFill>
                  <a:srgbClr val="002060"/>
                </a:solidFill>
              </a:rPr>
              <a:t>trò</a:t>
            </a:r>
            <a:r>
              <a:rPr lang="en-GB" sz="2400" dirty="0">
                <a:solidFill>
                  <a:srgbClr val="002060"/>
                </a:solidFill>
              </a:rPr>
              <a:t> </a:t>
            </a:r>
            <a:r>
              <a:rPr lang="en-GB" sz="2400" dirty="0" err="1">
                <a:solidFill>
                  <a:srgbClr val="002060"/>
                </a:solidFill>
              </a:rPr>
              <a:t>chơi</a:t>
            </a:r>
            <a:r>
              <a:rPr lang="en-GB" sz="2400" dirty="0">
                <a:solidFill>
                  <a:srgbClr val="002060"/>
                </a:solidFill>
              </a:rPr>
              <a:t> </a:t>
            </a:r>
            <a:r>
              <a:rPr lang="en-GB" sz="2400" dirty="0" err="1">
                <a:solidFill>
                  <a:srgbClr val="002060"/>
                </a:solidFill>
              </a:rPr>
              <a:t>học</a:t>
            </a:r>
            <a:r>
              <a:rPr lang="en-GB" sz="2400" dirty="0">
                <a:solidFill>
                  <a:srgbClr val="002060"/>
                </a:solidFill>
              </a:rPr>
              <a:t> </a:t>
            </a:r>
            <a:r>
              <a:rPr lang="en-GB" sz="2400" dirty="0" err="1">
                <a:solidFill>
                  <a:srgbClr val="002060"/>
                </a:solidFill>
              </a:rPr>
              <a:t>tập</a:t>
            </a:r>
            <a:r>
              <a:rPr lang="en-GB" sz="2400" dirty="0">
                <a:solidFill>
                  <a:srgbClr val="002060"/>
                </a:solidFill>
              </a:rPr>
              <a:t> </a:t>
            </a:r>
            <a:r>
              <a:rPr lang="en-GB" sz="2400" dirty="0" err="1">
                <a:solidFill>
                  <a:srgbClr val="002060"/>
                </a:solidFill>
              </a:rPr>
              <a:t>dựa</a:t>
            </a:r>
            <a:r>
              <a:rPr lang="en-GB" sz="2400" dirty="0">
                <a:solidFill>
                  <a:srgbClr val="002060"/>
                </a:solidFill>
              </a:rPr>
              <a:t> </a:t>
            </a:r>
            <a:r>
              <a:rPr lang="en-GB" sz="2400" dirty="0" err="1">
                <a:solidFill>
                  <a:srgbClr val="002060"/>
                </a:solidFill>
              </a:rPr>
              <a:t>vào</a:t>
            </a:r>
            <a:r>
              <a:rPr lang="en-GB" sz="2400" dirty="0">
                <a:solidFill>
                  <a:srgbClr val="002060"/>
                </a:solidFill>
              </a:rPr>
              <a:t> </a:t>
            </a:r>
            <a:r>
              <a:rPr lang="en-GB" sz="2400" dirty="0" err="1">
                <a:solidFill>
                  <a:srgbClr val="002060"/>
                </a:solidFill>
              </a:rPr>
              <a:t>nhiệm</a:t>
            </a:r>
            <a:r>
              <a:rPr lang="en-GB" sz="2400" dirty="0">
                <a:solidFill>
                  <a:srgbClr val="002060"/>
                </a:solidFill>
              </a:rPr>
              <a:t> </a:t>
            </a:r>
            <a:r>
              <a:rPr lang="en-GB" sz="2400" dirty="0" err="1">
                <a:solidFill>
                  <a:srgbClr val="002060"/>
                </a:solidFill>
              </a:rPr>
              <a:t>vụ</a:t>
            </a:r>
            <a:r>
              <a:rPr lang="en-GB" sz="2400" dirty="0">
                <a:solidFill>
                  <a:srgbClr val="002060"/>
                </a:solidFill>
              </a:rPr>
              <a:t> </a:t>
            </a:r>
            <a:r>
              <a:rPr lang="en-GB" sz="2400" dirty="0" err="1">
                <a:solidFill>
                  <a:srgbClr val="002060"/>
                </a:solidFill>
              </a:rPr>
              <a:t>nhận</a:t>
            </a:r>
            <a:r>
              <a:rPr lang="en-GB" sz="2400" dirty="0">
                <a:solidFill>
                  <a:srgbClr val="002060"/>
                </a:solidFill>
              </a:rPr>
              <a:t> </a:t>
            </a:r>
            <a:r>
              <a:rPr lang="en-GB" sz="2400" dirty="0" err="1">
                <a:solidFill>
                  <a:srgbClr val="002060"/>
                </a:solidFill>
              </a:rPr>
              <a:t>thức</a:t>
            </a:r>
            <a:r>
              <a:rPr lang="en-GB" sz="2400" dirty="0">
                <a:solidFill>
                  <a:srgbClr val="002060"/>
                </a:solidFill>
              </a:rPr>
              <a:t> </a:t>
            </a:r>
            <a:r>
              <a:rPr lang="en-GB" sz="2400" dirty="0" err="1">
                <a:solidFill>
                  <a:srgbClr val="002060"/>
                </a:solidFill>
              </a:rPr>
              <a:t>đặt</a:t>
            </a:r>
            <a:r>
              <a:rPr lang="en-GB" sz="2400" dirty="0">
                <a:solidFill>
                  <a:srgbClr val="002060"/>
                </a:solidFill>
              </a:rPr>
              <a:t> </a:t>
            </a:r>
            <a:r>
              <a:rPr lang="en-GB" sz="2400" dirty="0" err="1">
                <a:solidFill>
                  <a:srgbClr val="002060"/>
                </a:solidFill>
              </a:rPr>
              <a:t>ra</a:t>
            </a:r>
            <a:r>
              <a:rPr lang="en-GB" sz="2400" dirty="0">
                <a:solidFill>
                  <a:srgbClr val="002060"/>
                </a:solidFill>
              </a:rPr>
              <a:t> </a:t>
            </a:r>
            <a:r>
              <a:rPr lang="en-GB" sz="2400" dirty="0" err="1">
                <a:solidFill>
                  <a:srgbClr val="002060"/>
                </a:solidFill>
              </a:rPr>
              <a:t>trong</a:t>
            </a:r>
            <a:r>
              <a:rPr lang="en-GB" sz="2400" dirty="0">
                <a:solidFill>
                  <a:srgbClr val="002060"/>
                </a:solidFill>
              </a:rPr>
              <a:t> </a:t>
            </a:r>
            <a:r>
              <a:rPr lang="en-GB" sz="2400" dirty="0" err="1">
                <a:solidFill>
                  <a:srgbClr val="002060"/>
                </a:solidFill>
              </a:rPr>
              <a:t>trò</a:t>
            </a:r>
            <a:r>
              <a:rPr lang="en-GB" sz="2400" dirty="0">
                <a:solidFill>
                  <a:srgbClr val="002060"/>
                </a:solidFill>
              </a:rPr>
              <a:t> </a:t>
            </a:r>
            <a:r>
              <a:rPr lang="en-GB" sz="2400" dirty="0" err="1">
                <a:solidFill>
                  <a:srgbClr val="002060"/>
                </a:solidFill>
              </a:rPr>
              <a:t>chơi</a:t>
            </a:r>
            <a:r>
              <a:rPr lang="en-GB" sz="2400" dirty="0">
                <a:solidFill>
                  <a:srgbClr val="002060"/>
                </a:solidFill>
              </a:rPr>
              <a:t>. </a:t>
            </a:r>
            <a:r>
              <a:rPr lang="en-GB" sz="2400" dirty="0" err="1">
                <a:solidFill>
                  <a:srgbClr val="002060"/>
                </a:solidFill>
              </a:rPr>
              <a:t>Nhiệm</a:t>
            </a:r>
            <a:r>
              <a:rPr lang="en-GB" sz="2400" dirty="0">
                <a:solidFill>
                  <a:srgbClr val="002060"/>
                </a:solidFill>
              </a:rPr>
              <a:t> </a:t>
            </a:r>
            <a:r>
              <a:rPr lang="en-GB" sz="2400" dirty="0" err="1">
                <a:solidFill>
                  <a:srgbClr val="002060"/>
                </a:solidFill>
              </a:rPr>
              <a:t>vụ</a:t>
            </a:r>
            <a:r>
              <a:rPr lang="en-GB" sz="2400" dirty="0">
                <a:solidFill>
                  <a:srgbClr val="002060"/>
                </a:solidFill>
              </a:rPr>
              <a:t> </a:t>
            </a:r>
            <a:r>
              <a:rPr lang="en-GB" sz="2400" dirty="0" err="1">
                <a:solidFill>
                  <a:srgbClr val="002060"/>
                </a:solidFill>
              </a:rPr>
              <a:t>trò</a:t>
            </a:r>
            <a:r>
              <a:rPr lang="en-GB" sz="2400" dirty="0">
                <a:solidFill>
                  <a:srgbClr val="002060"/>
                </a:solidFill>
              </a:rPr>
              <a:t> </a:t>
            </a:r>
            <a:r>
              <a:rPr lang="en-GB" sz="2400" dirty="0" err="1">
                <a:solidFill>
                  <a:srgbClr val="002060"/>
                </a:solidFill>
              </a:rPr>
              <a:t>chơi</a:t>
            </a:r>
            <a:r>
              <a:rPr lang="en-GB" sz="2400" dirty="0">
                <a:solidFill>
                  <a:srgbClr val="002060"/>
                </a:solidFill>
              </a:rPr>
              <a:t> </a:t>
            </a:r>
            <a:r>
              <a:rPr lang="en-GB" sz="2400" dirty="0" err="1">
                <a:solidFill>
                  <a:srgbClr val="002060"/>
                </a:solidFill>
              </a:rPr>
              <a:t>thường</a:t>
            </a:r>
            <a:r>
              <a:rPr lang="en-GB" sz="2400" dirty="0">
                <a:solidFill>
                  <a:srgbClr val="002060"/>
                </a:solidFill>
              </a:rPr>
              <a:t> </a:t>
            </a:r>
            <a:r>
              <a:rPr lang="en-GB" sz="2400" dirty="0" err="1">
                <a:solidFill>
                  <a:srgbClr val="002060"/>
                </a:solidFill>
              </a:rPr>
              <a:t>đặt</a:t>
            </a:r>
            <a:r>
              <a:rPr lang="en-GB" sz="2400" dirty="0">
                <a:solidFill>
                  <a:srgbClr val="002060"/>
                </a:solidFill>
              </a:rPr>
              <a:t> </a:t>
            </a:r>
            <a:r>
              <a:rPr lang="en-GB" sz="2400" dirty="0" err="1">
                <a:solidFill>
                  <a:srgbClr val="002060"/>
                </a:solidFill>
              </a:rPr>
              <a:t>trẻ</a:t>
            </a:r>
            <a:r>
              <a:rPr lang="en-GB" sz="2400" dirty="0">
                <a:solidFill>
                  <a:srgbClr val="002060"/>
                </a:solidFill>
              </a:rPr>
              <a:t> </a:t>
            </a:r>
            <a:r>
              <a:rPr lang="en-GB" sz="2400" dirty="0" err="1">
                <a:solidFill>
                  <a:srgbClr val="002060"/>
                </a:solidFill>
              </a:rPr>
              <a:t>vào</a:t>
            </a:r>
            <a:r>
              <a:rPr lang="en-GB" sz="2400" dirty="0">
                <a:solidFill>
                  <a:srgbClr val="002060"/>
                </a:solidFill>
              </a:rPr>
              <a:t> </a:t>
            </a:r>
            <a:r>
              <a:rPr lang="en-GB" sz="2400" dirty="0" err="1">
                <a:solidFill>
                  <a:srgbClr val="002060"/>
                </a:solidFill>
              </a:rPr>
              <a:t>tình</a:t>
            </a:r>
            <a:r>
              <a:rPr lang="en-GB" sz="2400" dirty="0">
                <a:solidFill>
                  <a:srgbClr val="002060"/>
                </a:solidFill>
              </a:rPr>
              <a:t> </a:t>
            </a:r>
            <a:r>
              <a:rPr lang="en-GB" sz="2400" dirty="0" err="1">
                <a:solidFill>
                  <a:srgbClr val="002060"/>
                </a:solidFill>
              </a:rPr>
              <a:t>huống</a:t>
            </a:r>
            <a:r>
              <a:rPr lang="en-GB" sz="2400" dirty="0">
                <a:solidFill>
                  <a:srgbClr val="002060"/>
                </a:solidFill>
              </a:rPr>
              <a:t> </a:t>
            </a:r>
            <a:r>
              <a:rPr lang="en-GB" sz="2400" dirty="0" err="1">
                <a:solidFill>
                  <a:srgbClr val="002060"/>
                </a:solidFill>
              </a:rPr>
              <a:t>có</a:t>
            </a:r>
            <a:r>
              <a:rPr lang="en-GB" sz="2400" dirty="0">
                <a:solidFill>
                  <a:srgbClr val="002060"/>
                </a:solidFill>
              </a:rPr>
              <a:t> </a:t>
            </a:r>
            <a:r>
              <a:rPr lang="en-GB" sz="2400" dirty="0" err="1">
                <a:solidFill>
                  <a:srgbClr val="002060"/>
                </a:solidFill>
              </a:rPr>
              <a:t>vấn</a:t>
            </a:r>
            <a:r>
              <a:rPr lang="en-GB" sz="2400" dirty="0">
                <a:solidFill>
                  <a:srgbClr val="002060"/>
                </a:solidFill>
              </a:rPr>
              <a:t> </a:t>
            </a:r>
            <a:r>
              <a:rPr lang="en-GB" sz="2400" dirty="0" err="1">
                <a:solidFill>
                  <a:srgbClr val="002060"/>
                </a:solidFill>
              </a:rPr>
              <a:t>đề</a:t>
            </a:r>
            <a:r>
              <a:rPr lang="en-GB" sz="2400" dirty="0">
                <a:solidFill>
                  <a:srgbClr val="002060"/>
                </a:solidFill>
              </a:rPr>
              <a:t>, </a:t>
            </a:r>
            <a:r>
              <a:rPr lang="en-GB" sz="2400" dirty="0" err="1">
                <a:solidFill>
                  <a:srgbClr val="002060"/>
                </a:solidFill>
              </a:rPr>
              <a:t>nó</a:t>
            </a:r>
            <a:r>
              <a:rPr lang="en-GB" sz="2400" dirty="0">
                <a:solidFill>
                  <a:srgbClr val="002060"/>
                </a:solidFill>
              </a:rPr>
              <a:t> </a:t>
            </a:r>
            <a:r>
              <a:rPr lang="en-GB" sz="2400" dirty="0" err="1">
                <a:solidFill>
                  <a:srgbClr val="002060"/>
                </a:solidFill>
              </a:rPr>
              <a:t>khơi</a:t>
            </a:r>
            <a:r>
              <a:rPr lang="en-GB" sz="2400" dirty="0">
                <a:solidFill>
                  <a:srgbClr val="002060"/>
                </a:solidFill>
              </a:rPr>
              <a:t> </a:t>
            </a:r>
            <a:r>
              <a:rPr lang="en-GB" sz="2400" dirty="0" err="1">
                <a:solidFill>
                  <a:srgbClr val="002060"/>
                </a:solidFill>
              </a:rPr>
              <a:t>gợi</a:t>
            </a:r>
            <a:r>
              <a:rPr lang="en-GB" sz="2400" dirty="0">
                <a:solidFill>
                  <a:srgbClr val="002060"/>
                </a:solidFill>
              </a:rPr>
              <a:t> </a:t>
            </a:r>
            <a:r>
              <a:rPr lang="en-GB" sz="2400" dirty="0" err="1">
                <a:solidFill>
                  <a:srgbClr val="002060"/>
                </a:solidFill>
              </a:rPr>
              <a:t>hứng</a:t>
            </a:r>
            <a:r>
              <a:rPr lang="en-GB" sz="2400" dirty="0">
                <a:solidFill>
                  <a:srgbClr val="002060"/>
                </a:solidFill>
              </a:rPr>
              <a:t> </a:t>
            </a:r>
            <a:r>
              <a:rPr lang="en-GB" sz="2400" dirty="0" err="1">
                <a:solidFill>
                  <a:srgbClr val="002060"/>
                </a:solidFill>
              </a:rPr>
              <a:t>thú</a:t>
            </a:r>
            <a:r>
              <a:rPr lang="en-GB" sz="2400" dirty="0">
                <a:solidFill>
                  <a:srgbClr val="002060"/>
                </a:solidFill>
              </a:rPr>
              <a:t>, </a:t>
            </a:r>
            <a:r>
              <a:rPr lang="en-GB" sz="2400" dirty="0" err="1">
                <a:solidFill>
                  <a:srgbClr val="002060"/>
                </a:solidFill>
              </a:rPr>
              <a:t>tính</a:t>
            </a:r>
            <a:r>
              <a:rPr lang="en-GB" sz="2400" dirty="0">
                <a:solidFill>
                  <a:srgbClr val="002060"/>
                </a:solidFill>
              </a:rPr>
              <a:t> </a:t>
            </a:r>
            <a:r>
              <a:rPr lang="en-GB" sz="2400" dirty="0" err="1">
                <a:solidFill>
                  <a:srgbClr val="002060"/>
                </a:solidFill>
              </a:rPr>
              <a:t>tích</a:t>
            </a:r>
            <a:r>
              <a:rPr lang="en-GB" sz="2400" dirty="0">
                <a:solidFill>
                  <a:srgbClr val="002060"/>
                </a:solidFill>
              </a:rPr>
              <a:t> </a:t>
            </a:r>
            <a:r>
              <a:rPr lang="en-GB" sz="2400" dirty="0" err="1">
                <a:solidFill>
                  <a:srgbClr val="002060"/>
                </a:solidFill>
              </a:rPr>
              <a:t>cực</a:t>
            </a:r>
            <a:r>
              <a:rPr lang="en-GB" sz="2400" dirty="0">
                <a:solidFill>
                  <a:srgbClr val="002060"/>
                </a:solidFill>
              </a:rPr>
              <a:t> </a:t>
            </a:r>
            <a:r>
              <a:rPr lang="en-GB" sz="2400" dirty="0" err="1">
                <a:solidFill>
                  <a:srgbClr val="002060"/>
                </a:solidFill>
              </a:rPr>
              <a:t>hoạt</a:t>
            </a:r>
            <a:r>
              <a:rPr lang="en-GB" sz="2400" dirty="0">
                <a:solidFill>
                  <a:srgbClr val="002060"/>
                </a:solidFill>
              </a:rPr>
              <a:t> </a:t>
            </a:r>
            <a:r>
              <a:rPr lang="en-GB" sz="2400" dirty="0" err="1">
                <a:solidFill>
                  <a:srgbClr val="002060"/>
                </a:solidFill>
              </a:rPr>
              <a:t>động</a:t>
            </a:r>
            <a:r>
              <a:rPr lang="en-GB" sz="2400" dirty="0">
                <a:solidFill>
                  <a:srgbClr val="002060"/>
                </a:solidFill>
              </a:rPr>
              <a:t> </a:t>
            </a:r>
            <a:r>
              <a:rPr lang="en-GB" sz="2400" dirty="0" err="1">
                <a:solidFill>
                  <a:srgbClr val="002060"/>
                </a:solidFill>
              </a:rPr>
              <a:t>nhận</a:t>
            </a:r>
            <a:r>
              <a:rPr lang="en-GB" sz="2400" dirty="0">
                <a:solidFill>
                  <a:srgbClr val="002060"/>
                </a:solidFill>
              </a:rPr>
              <a:t> </a:t>
            </a:r>
            <a:r>
              <a:rPr lang="en-GB" sz="2400" dirty="0" err="1">
                <a:solidFill>
                  <a:srgbClr val="002060"/>
                </a:solidFill>
              </a:rPr>
              <a:t>thức</a:t>
            </a:r>
            <a:r>
              <a:rPr lang="en-GB" sz="2400" dirty="0">
                <a:solidFill>
                  <a:srgbClr val="002060"/>
                </a:solidFill>
              </a:rPr>
              <a:t>, mong </a:t>
            </a:r>
            <a:r>
              <a:rPr lang="en-GB" sz="2400" dirty="0" err="1">
                <a:solidFill>
                  <a:srgbClr val="002060"/>
                </a:solidFill>
              </a:rPr>
              <a:t>muốn</a:t>
            </a:r>
            <a:r>
              <a:rPr lang="en-GB" sz="2400" dirty="0">
                <a:solidFill>
                  <a:srgbClr val="002060"/>
                </a:solidFill>
              </a:rPr>
              <a:t> </a:t>
            </a:r>
            <a:r>
              <a:rPr lang="en-GB" sz="2400" dirty="0" err="1">
                <a:solidFill>
                  <a:srgbClr val="002060"/>
                </a:solidFill>
              </a:rPr>
              <a:t>chơi</a:t>
            </a:r>
            <a:r>
              <a:rPr lang="en-GB" sz="2400" dirty="0">
                <a:solidFill>
                  <a:srgbClr val="002060"/>
                </a:solidFill>
              </a:rPr>
              <a:t> </a:t>
            </a:r>
            <a:r>
              <a:rPr lang="en-GB" sz="2400" dirty="0" err="1">
                <a:solidFill>
                  <a:srgbClr val="002060"/>
                </a:solidFill>
              </a:rPr>
              <a:t>của</a:t>
            </a:r>
            <a:r>
              <a:rPr lang="en-GB" sz="2400" dirty="0">
                <a:solidFill>
                  <a:srgbClr val="002060"/>
                </a:solidFill>
              </a:rPr>
              <a:t> </a:t>
            </a:r>
            <a:r>
              <a:rPr lang="en-GB" sz="2400" dirty="0" err="1">
                <a:solidFill>
                  <a:srgbClr val="002060"/>
                </a:solidFill>
              </a:rPr>
              <a:t>trẻ</a:t>
            </a:r>
            <a:r>
              <a:rPr lang="en-GB" sz="2400" dirty="0">
                <a:solidFill>
                  <a:srgbClr val="002060"/>
                </a:solidFill>
              </a:rPr>
              <a:t>. Do </a:t>
            </a:r>
            <a:r>
              <a:rPr lang="en-GB" sz="2400" dirty="0" err="1">
                <a:solidFill>
                  <a:srgbClr val="002060"/>
                </a:solidFill>
              </a:rPr>
              <a:t>đó</a:t>
            </a:r>
            <a:r>
              <a:rPr lang="en-GB" sz="2400" dirty="0">
                <a:solidFill>
                  <a:srgbClr val="002060"/>
                </a:solidFill>
              </a:rPr>
              <a:t>, </a:t>
            </a:r>
            <a:r>
              <a:rPr lang="en-GB" sz="2400" dirty="0" err="1">
                <a:solidFill>
                  <a:srgbClr val="002060"/>
                </a:solidFill>
              </a:rPr>
              <a:t>dựa</a:t>
            </a:r>
            <a:r>
              <a:rPr lang="en-GB" sz="2400" dirty="0">
                <a:solidFill>
                  <a:srgbClr val="002060"/>
                </a:solidFill>
              </a:rPr>
              <a:t> </a:t>
            </a:r>
            <a:r>
              <a:rPr lang="en-GB" sz="2400" dirty="0" err="1">
                <a:solidFill>
                  <a:srgbClr val="002060"/>
                </a:solidFill>
              </a:rPr>
              <a:t>vào</a:t>
            </a:r>
            <a:r>
              <a:rPr lang="en-GB" sz="2400" dirty="0">
                <a:solidFill>
                  <a:srgbClr val="002060"/>
                </a:solidFill>
              </a:rPr>
              <a:t> </a:t>
            </a:r>
            <a:r>
              <a:rPr lang="en-GB" sz="2400" dirty="0" err="1">
                <a:solidFill>
                  <a:srgbClr val="002060"/>
                </a:solidFill>
              </a:rPr>
              <a:t>mục</a:t>
            </a:r>
            <a:r>
              <a:rPr lang="en-GB" sz="2400" dirty="0">
                <a:solidFill>
                  <a:srgbClr val="002060"/>
                </a:solidFill>
              </a:rPr>
              <a:t> </a:t>
            </a:r>
            <a:r>
              <a:rPr lang="en-GB" sz="2400" dirty="0" err="1">
                <a:solidFill>
                  <a:srgbClr val="002060"/>
                </a:solidFill>
              </a:rPr>
              <a:t>đích</a:t>
            </a:r>
            <a:r>
              <a:rPr lang="en-GB" sz="2400" dirty="0">
                <a:solidFill>
                  <a:srgbClr val="002060"/>
                </a:solidFill>
              </a:rPr>
              <a:t> </a:t>
            </a:r>
            <a:r>
              <a:rPr lang="en-GB" sz="2400" dirty="0" err="1">
                <a:solidFill>
                  <a:srgbClr val="002060"/>
                </a:solidFill>
              </a:rPr>
              <a:t>sử</a:t>
            </a:r>
            <a:r>
              <a:rPr lang="en-GB" sz="2400" dirty="0">
                <a:solidFill>
                  <a:srgbClr val="002060"/>
                </a:solidFill>
              </a:rPr>
              <a:t> </a:t>
            </a:r>
            <a:r>
              <a:rPr lang="en-GB" sz="2400" dirty="0" err="1">
                <a:solidFill>
                  <a:srgbClr val="002060"/>
                </a:solidFill>
              </a:rPr>
              <a:t>dụng</a:t>
            </a:r>
            <a:r>
              <a:rPr lang="en-GB" sz="2400" dirty="0">
                <a:solidFill>
                  <a:srgbClr val="002060"/>
                </a:solidFill>
              </a:rPr>
              <a:t>, </a:t>
            </a:r>
            <a:r>
              <a:rPr lang="en-GB" sz="2400" dirty="0" err="1">
                <a:solidFill>
                  <a:srgbClr val="002060"/>
                </a:solidFill>
              </a:rPr>
              <a:t>giáo</a:t>
            </a:r>
            <a:r>
              <a:rPr lang="en-GB" sz="2400" dirty="0">
                <a:solidFill>
                  <a:srgbClr val="002060"/>
                </a:solidFill>
              </a:rPr>
              <a:t> </a:t>
            </a:r>
            <a:r>
              <a:rPr lang="en-GB" sz="2400" dirty="0" err="1">
                <a:solidFill>
                  <a:srgbClr val="002060"/>
                </a:solidFill>
              </a:rPr>
              <a:t>viên</a:t>
            </a:r>
            <a:r>
              <a:rPr lang="en-GB" sz="2400" dirty="0">
                <a:solidFill>
                  <a:srgbClr val="002060"/>
                </a:solidFill>
              </a:rPr>
              <a:t> </a:t>
            </a:r>
            <a:r>
              <a:rPr lang="en-GB" sz="2400" dirty="0" err="1">
                <a:solidFill>
                  <a:srgbClr val="002060"/>
                </a:solidFill>
              </a:rPr>
              <a:t>có</a:t>
            </a:r>
            <a:r>
              <a:rPr lang="en-GB" sz="2400" dirty="0">
                <a:solidFill>
                  <a:srgbClr val="002060"/>
                </a:solidFill>
              </a:rPr>
              <a:t> </a:t>
            </a:r>
            <a:r>
              <a:rPr lang="en-GB" sz="2400" dirty="0" err="1">
                <a:solidFill>
                  <a:srgbClr val="002060"/>
                </a:solidFill>
              </a:rPr>
              <a:t>thể</a:t>
            </a:r>
            <a:r>
              <a:rPr lang="en-GB" sz="2400" dirty="0">
                <a:solidFill>
                  <a:srgbClr val="002060"/>
                </a:solidFill>
              </a:rPr>
              <a:t> </a:t>
            </a:r>
            <a:r>
              <a:rPr lang="en-GB" sz="2400" dirty="0" err="1">
                <a:solidFill>
                  <a:srgbClr val="002060"/>
                </a:solidFill>
              </a:rPr>
              <a:t>lựa</a:t>
            </a:r>
            <a:r>
              <a:rPr lang="en-GB" sz="2400" dirty="0">
                <a:solidFill>
                  <a:srgbClr val="002060"/>
                </a:solidFill>
              </a:rPr>
              <a:t> </a:t>
            </a:r>
            <a:r>
              <a:rPr lang="en-GB" sz="2400" dirty="0" err="1">
                <a:solidFill>
                  <a:srgbClr val="002060"/>
                </a:solidFill>
              </a:rPr>
              <a:t>chọn</a:t>
            </a:r>
            <a:r>
              <a:rPr lang="en-GB" sz="2400" dirty="0">
                <a:solidFill>
                  <a:srgbClr val="002060"/>
                </a:solidFill>
              </a:rPr>
              <a:t> </a:t>
            </a:r>
            <a:r>
              <a:rPr lang="en-GB" sz="2400" dirty="0" err="1">
                <a:solidFill>
                  <a:srgbClr val="002060"/>
                </a:solidFill>
              </a:rPr>
              <a:t>hoặc</a:t>
            </a:r>
            <a:r>
              <a:rPr lang="en-GB" sz="2400" dirty="0">
                <a:solidFill>
                  <a:srgbClr val="002060"/>
                </a:solidFill>
              </a:rPr>
              <a:t> </a:t>
            </a:r>
            <a:r>
              <a:rPr lang="en-GB" sz="2400" dirty="0" err="1">
                <a:solidFill>
                  <a:srgbClr val="002060"/>
                </a:solidFill>
              </a:rPr>
              <a:t>thiết</a:t>
            </a:r>
            <a:r>
              <a:rPr lang="en-GB" sz="2400" dirty="0">
                <a:solidFill>
                  <a:srgbClr val="002060"/>
                </a:solidFill>
              </a:rPr>
              <a:t> </a:t>
            </a:r>
            <a:r>
              <a:rPr lang="en-GB" sz="2400" dirty="0" err="1">
                <a:solidFill>
                  <a:srgbClr val="002060"/>
                </a:solidFill>
              </a:rPr>
              <a:t>kế</a:t>
            </a:r>
            <a:r>
              <a:rPr lang="en-GB" sz="2400" dirty="0">
                <a:solidFill>
                  <a:srgbClr val="002060"/>
                </a:solidFill>
              </a:rPr>
              <a:t> </a:t>
            </a:r>
            <a:r>
              <a:rPr lang="en-GB" sz="2400" dirty="0" err="1">
                <a:solidFill>
                  <a:srgbClr val="002060"/>
                </a:solidFill>
              </a:rPr>
              <a:t>trò</a:t>
            </a:r>
            <a:r>
              <a:rPr lang="en-GB" sz="2400" dirty="0">
                <a:solidFill>
                  <a:srgbClr val="002060"/>
                </a:solidFill>
              </a:rPr>
              <a:t> </a:t>
            </a:r>
            <a:r>
              <a:rPr lang="en-GB" sz="2400" dirty="0" err="1">
                <a:solidFill>
                  <a:srgbClr val="002060"/>
                </a:solidFill>
              </a:rPr>
              <a:t>chơi</a:t>
            </a:r>
            <a:r>
              <a:rPr lang="en-GB" sz="2400" dirty="0">
                <a:solidFill>
                  <a:srgbClr val="002060"/>
                </a:solidFill>
              </a:rPr>
              <a:t> </a:t>
            </a:r>
            <a:r>
              <a:rPr lang="en-GB" sz="2400" dirty="0" err="1">
                <a:solidFill>
                  <a:srgbClr val="002060"/>
                </a:solidFill>
              </a:rPr>
              <a:t>phù</a:t>
            </a:r>
            <a:r>
              <a:rPr lang="en-GB" sz="2400" dirty="0">
                <a:solidFill>
                  <a:srgbClr val="002060"/>
                </a:solidFill>
              </a:rPr>
              <a:t> </a:t>
            </a:r>
            <a:r>
              <a:rPr lang="en-GB" sz="2400" dirty="0" err="1">
                <a:solidFill>
                  <a:srgbClr val="002060"/>
                </a:solidFill>
              </a:rPr>
              <a:t>hợp</a:t>
            </a:r>
            <a:r>
              <a:rPr lang="en-GB" sz="2400" dirty="0">
                <a:solidFill>
                  <a:srgbClr val="002060"/>
                </a:solidFill>
              </a:rPr>
              <a:t>.</a:t>
            </a:r>
            <a:endParaRPr lang="en-US" sz="2400" dirty="0">
              <a:solidFill>
                <a:srgbClr val="002060"/>
              </a:solidFill>
            </a:endParaRPr>
          </a:p>
        </p:txBody>
      </p:sp>
    </p:spTree>
    <p:extLst>
      <p:ext uri="{BB962C8B-B14F-4D97-AF65-F5344CB8AC3E}">
        <p14:creationId xmlns:p14="http://schemas.microsoft.com/office/powerpoint/2010/main" val="14909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ircle(in)">
                                      <p:cBhvr>
                                        <p:cTn id="23" dur="2000"/>
                                        <p:tgtEl>
                                          <p:spTgt spid="2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circle(in)">
                                      <p:cBhvr>
                                        <p:cTn id="2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9"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gray">
          <a:xfrm>
            <a:off x="4778169" y="851501"/>
            <a:ext cx="4398339" cy="688440"/>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3" name="Text Box 15"/>
          <p:cNvSpPr txBox="1">
            <a:spLocks noChangeArrowheads="1"/>
          </p:cNvSpPr>
          <p:nvPr/>
        </p:nvSpPr>
        <p:spPr bwMode="gray">
          <a:xfrm>
            <a:off x="5030325" y="788388"/>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tuệ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tập</a:t>
            </a:r>
            <a:r>
              <a:rPr lang="en-US" b="1" dirty="0">
                <a:solidFill>
                  <a:srgbClr val="FF0000"/>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itchFamily="18" charset="0"/>
              <a:cs typeface="Times New Roman" pitchFamily="18" charset="0"/>
            </a:endParaRPr>
          </a:p>
        </p:txBody>
      </p:sp>
      <p:sp>
        <p:nvSpPr>
          <p:cNvPr id="4" name="Text Box 14"/>
          <p:cNvSpPr txBox="1">
            <a:spLocks noChangeArrowheads="1"/>
          </p:cNvSpPr>
          <p:nvPr/>
        </p:nvSpPr>
        <p:spPr bwMode="gray">
          <a:xfrm>
            <a:off x="3863769" y="525845"/>
            <a:ext cx="762000" cy="82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pic>
        <p:nvPicPr>
          <p:cNvPr id="5" name="Picture 4"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06965" y="1540224"/>
            <a:ext cx="4381328"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2. Phương pháp hướng dẫn</a:t>
            </a:r>
            <a:endParaRPr lang="en-US" sz="2800" b="1" dirty="0">
              <a:solidFill>
                <a:srgbClr val="FF0000"/>
              </a:solidFill>
            </a:endParaRPr>
          </a:p>
        </p:txBody>
      </p:sp>
      <p:sp>
        <p:nvSpPr>
          <p:cNvPr id="7" name="AutoShape 8"/>
          <p:cNvSpPr>
            <a:spLocks noChangeArrowheads="1"/>
          </p:cNvSpPr>
          <p:nvPr/>
        </p:nvSpPr>
        <p:spPr bwMode="gray">
          <a:xfrm>
            <a:off x="3392717" y="629016"/>
            <a:ext cx="1762297" cy="872841"/>
          </a:xfrm>
          <a:prstGeom prst="upArrow">
            <a:avLst>
              <a:gd name="adj1" fmla="val 50000"/>
              <a:gd name="adj2" fmla="val 18667"/>
            </a:avLst>
          </a:prstGeom>
          <a:solidFill>
            <a:srgbClr val="FF0000"/>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8" name="Text Box 14"/>
          <p:cNvSpPr txBox="1">
            <a:spLocks noChangeArrowheads="1"/>
          </p:cNvSpPr>
          <p:nvPr/>
        </p:nvSpPr>
        <p:spPr bwMode="gray">
          <a:xfrm>
            <a:off x="4016169" y="678245"/>
            <a:ext cx="762000" cy="82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sp>
        <p:nvSpPr>
          <p:cNvPr id="9" name="TextBox 8"/>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grpSp>
        <p:nvGrpSpPr>
          <p:cNvPr id="10" name="Group 6"/>
          <p:cNvGrpSpPr>
            <a:grpSpLocks/>
          </p:cNvGrpSpPr>
          <p:nvPr/>
        </p:nvGrpSpPr>
        <p:grpSpPr bwMode="auto">
          <a:xfrm>
            <a:off x="1120991" y="3677369"/>
            <a:ext cx="1003805" cy="712691"/>
            <a:chOff x="862" y="713"/>
            <a:chExt cx="3780" cy="3490"/>
          </a:xfrm>
        </p:grpSpPr>
        <p:grpSp>
          <p:nvGrpSpPr>
            <p:cNvPr id="11" name="Group 7"/>
            <p:cNvGrpSpPr>
              <a:grpSpLocks/>
            </p:cNvGrpSpPr>
            <p:nvPr/>
          </p:nvGrpSpPr>
          <p:grpSpPr bwMode="auto">
            <a:xfrm>
              <a:off x="1082" y="2210"/>
              <a:ext cx="3406" cy="1993"/>
              <a:chOff x="1082" y="2355"/>
              <a:chExt cx="3406" cy="1993"/>
            </a:xfrm>
          </p:grpSpPr>
          <p:sp>
            <p:nvSpPr>
              <p:cNvPr id="24" name="Freeform 8"/>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9"/>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Freeform 1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1"/>
            <p:cNvGrpSpPr>
              <a:grpSpLocks/>
            </p:cNvGrpSpPr>
            <p:nvPr/>
          </p:nvGrpSpPr>
          <p:grpSpPr bwMode="auto">
            <a:xfrm>
              <a:off x="1009" y="1723"/>
              <a:ext cx="3527" cy="1993"/>
              <a:chOff x="1082" y="2355"/>
              <a:chExt cx="3406" cy="1993"/>
            </a:xfrm>
          </p:grpSpPr>
          <p:sp>
            <p:nvSpPr>
              <p:cNvPr id="21" name="Freeform 12"/>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13"/>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14"/>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15"/>
            <p:cNvGrpSpPr>
              <a:grpSpLocks/>
            </p:cNvGrpSpPr>
            <p:nvPr/>
          </p:nvGrpSpPr>
          <p:grpSpPr bwMode="auto">
            <a:xfrm>
              <a:off x="935" y="1219"/>
              <a:ext cx="3653" cy="1993"/>
              <a:chOff x="1082" y="2355"/>
              <a:chExt cx="3406" cy="1993"/>
            </a:xfrm>
          </p:grpSpPr>
          <p:sp>
            <p:nvSpPr>
              <p:cNvPr id="18" name="Freeform 16"/>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7"/>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19"/>
            <p:cNvGrpSpPr>
              <a:grpSpLocks/>
            </p:cNvGrpSpPr>
            <p:nvPr/>
          </p:nvGrpSpPr>
          <p:grpSpPr bwMode="auto">
            <a:xfrm>
              <a:off x="862" y="713"/>
              <a:ext cx="3780" cy="1993"/>
              <a:chOff x="1082" y="2355"/>
              <a:chExt cx="3406" cy="1993"/>
            </a:xfrm>
          </p:grpSpPr>
          <p:sp>
            <p:nvSpPr>
              <p:cNvPr id="15" name="Freeform 20"/>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 name="TextBox 27"/>
          <p:cNvSpPr txBox="1"/>
          <p:nvPr/>
        </p:nvSpPr>
        <p:spPr>
          <a:xfrm>
            <a:off x="125459" y="4354595"/>
            <a:ext cx="2865476" cy="461665"/>
          </a:xfrm>
          <a:prstGeom prst="rect">
            <a:avLst/>
          </a:prstGeom>
          <a:noFill/>
        </p:spPr>
        <p:txBody>
          <a:bodyPr wrap="square" rtlCol="0">
            <a:spAutoFit/>
          </a:bodyPr>
          <a:lstStyle/>
          <a:p>
            <a:pPr algn="ctr"/>
            <a:r>
              <a:rPr lang="en-GB" sz="2400" b="1" dirty="0" err="1">
                <a:solidFill>
                  <a:srgbClr val="FF0000"/>
                </a:solidFill>
              </a:rPr>
              <a:t>Chuẩn</a:t>
            </a:r>
            <a:r>
              <a:rPr lang="en-GB" sz="2400" b="1" dirty="0">
                <a:solidFill>
                  <a:srgbClr val="FF0000"/>
                </a:solidFill>
              </a:rPr>
              <a:t> </a:t>
            </a:r>
            <a:r>
              <a:rPr lang="en-GB" sz="2400" b="1" dirty="0" err="1">
                <a:solidFill>
                  <a:srgbClr val="FF0000"/>
                </a:solidFill>
              </a:rPr>
              <a:t>bị</a:t>
            </a:r>
            <a:endParaRPr lang="en-US" sz="2400" b="1" dirty="0">
              <a:solidFill>
                <a:srgbClr val="FF0000"/>
              </a:solidFill>
            </a:endParaRPr>
          </a:p>
        </p:txBody>
      </p:sp>
      <p:sp>
        <p:nvSpPr>
          <p:cNvPr id="29" name="Rectangle 28"/>
          <p:cNvSpPr/>
          <p:nvPr/>
        </p:nvSpPr>
        <p:spPr>
          <a:xfrm>
            <a:off x="1248697" y="2676986"/>
            <a:ext cx="706579" cy="1446550"/>
          </a:xfrm>
          <a:prstGeom prst="rect">
            <a:avLst/>
          </a:prstGeom>
          <a:noFill/>
        </p:spPr>
        <p:txBody>
          <a:bodyPr wrap="square">
            <a:spAutoFit/>
          </a:bodyPr>
          <a:lstStyle/>
          <a:p>
            <a:pPr algn="ctr">
              <a:defRPr/>
            </a:pPr>
            <a:r>
              <a:rPr lang="en-US" sz="8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charset="0"/>
                <a:cs typeface="Arial" charset="0"/>
              </a:rPr>
              <a:t>2</a:t>
            </a:r>
          </a:p>
        </p:txBody>
      </p:sp>
      <p:sp>
        <p:nvSpPr>
          <p:cNvPr id="30" name="AutoShape 2"/>
          <p:cNvSpPr>
            <a:spLocks noChangeArrowheads="1"/>
          </p:cNvSpPr>
          <p:nvPr/>
        </p:nvSpPr>
        <p:spPr bwMode="auto">
          <a:xfrm>
            <a:off x="3054090" y="2189607"/>
            <a:ext cx="7966391" cy="3803259"/>
          </a:xfrm>
          <a:prstGeom prst="roundRect">
            <a:avLst>
              <a:gd name="adj" fmla="val 5856"/>
            </a:avLst>
          </a:prstGeom>
          <a:solidFill>
            <a:srgbClr val="FFFFFF"/>
          </a:solid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1" name="TextBox 30"/>
          <p:cNvSpPr txBox="1"/>
          <p:nvPr/>
        </p:nvSpPr>
        <p:spPr>
          <a:xfrm>
            <a:off x="3328708" y="2312529"/>
            <a:ext cx="7289139" cy="3539430"/>
          </a:xfrm>
          <a:prstGeom prst="rect">
            <a:avLst/>
          </a:prstGeom>
          <a:noFill/>
        </p:spPr>
        <p:txBody>
          <a:bodyPr wrap="square" rtlCol="0">
            <a:spAutoFit/>
          </a:bodyPr>
          <a:lstStyle/>
          <a:p>
            <a:pPr algn="just"/>
            <a:r>
              <a:rPr lang="en-GB" sz="2800" dirty="0" err="1">
                <a:solidFill>
                  <a:srgbClr val="002060"/>
                </a:solidFill>
              </a:rPr>
              <a:t>Công</a:t>
            </a:r>
            <a:r>
              <a:rPr lang="en-GB" sz="2800" dirty="0">
                <a:solidFill>
                  <a:srgbClr val="002060"/>
                </a:solidFill>
              </a:rPr>
              <a:t> </a:t>
            </a:r>
            <a:r>
              <a:rPr lang="en-GB" sz="2800" dirty="0" err="1">
                <a:solidFill>
                  <a:srgbClr val="002060"/>
                </a:solidFill>
              </a:rPr>
              <a:t>việc</a:t>
            </a:r>
            <a:r>
              <a:rPr lang="en-GB" sz="2800" dirty="0">
                <a:solidFill>
                  <a:srgbClr val="002060"/>
                </a:solidFill>
              </a:rPr>
              <a:t> </a:t>
            </a:r>
            <a:r>
              <a:rPr lang="en-GB" sz="2800" dirty="0" err="1">
                <a:solidFill>
                  <a:srgbClr val="002060"/>
                </a:solidFill>
              </a:rPr>
              <a:t>chuẩn</a:t>
            </a:r>
            <a:r>
              <a:rPr lang="en-GB" sz="2800" dirty="0">
                <a:solidFill>
                  <a:srgbClr val="002060"/>
                </a:solidFill>
              </a:rPr>
              <a:t> </a:t>
            </a:r>
            <a:r>
              <a:rPr lang="en-GB" sz="2800" dirty="0" err="1">
                <a:solidFill>
                  <a:srgbClr val="002060"/>
                </a:solidFill>
              </a:rPr>
              <a:t>bị</a:t>
            </a:r>
            <a:r>
              <a:rPr lang="en-GB" sz="2800" dirty="0">
                <a:solidFill>
                  <a:srgbClr val="002060"/>
                </a:solidFill>
              </a:rPr>
              <a:t> </a:t>
            </a:r>
            <a:r>
              <a:rPr lang="en-GB" sz="2800" dirty="0" err="1">
                <a:solidFill>
                  <a:srgbClr val="002060"/>
                </a:solidFill>
              </a:rPr>
              <a:t>cho</a:t>
            </a:r>
            <a:r>
              <a:rPr lang="en-GB" sz="2800" dirty="0">
                <a:solidFill>
                  <a:srgbClr val="002060"/>
                </a:solidFill>
              </a:rPr>
              <a:t> </a:t>
            </a:r>
            <a:r>
              <a:rPr lang="en-GB" sz="2800" dirty="0" err="1">
                <a:solidFill>
                  <a:srgbClr val="002060"/>
                </a:solidFill>
              </a:rPr>
              <a:t>trẻ</a:t>
            </a:r>
            <a:r>
              <a:rPr lang="en-GB" sz="2800" dirty="0">
                <a:solidFill>
                  <a:srgbClr val="002060"/>
                </a:solidFill>
              </a:rPr>
              <a:t> </a:t>
            </a:r>
            <a:r>
              <a:rPr lang="en-GB" sz="2800" dirty="0" err="1">
                <a:solidFill>
                  <a:srgbClr val="002060"/>
                </a:solidFill>
              </a:rPr>
              <a:t>chơi</a:t>
            </a:r>
            <a:r>
              <a:rPr lang="en-GB" sz="2800" dirty="0">
                <a:solidFill>
                  <a:srgbClr val="002060"/>
                </a:solidFill>
              </a:rPr>
              <a:t> </a:t>
            </a:r>
            <a:r>
              <a:rPr lang="en-GB" sz="2800" dirty="0" err="1">
                <a:solidFill>
                  <a:srgbClr val="002060"/>
                </a:solidFill>
              </a:rPr>
              <a:t>bao</a:t>
            </a:r>
            <a:r>
              <a:rPr lang="en-GB" sz="2800" dirty="0">
                <a:solidFill>
                  <a:srgbClr val="002060"/>
                </a:solidFill>
              </a:rPr>
              <a:t> </a:t>
            </a:r>
            <a:r>
              <a:rPr lang="en-GB" sz="2800" dirty="0" err="1">
                <a:solidFill>
                  <a:srgbClr val="002060"/>
                </a:solidFill>
              </a:rPr>
              <a:t>gồm</a:t>
            </a:r>
            <a:r>
              <a:rPr lang="en-GB" sz="2800" dirty="0">
                <a:solidFill>
                  <a:srgbClr val="002060"/>
                </a:solidFill>
              </a:rPr>
              <a:t> </a:t>
            </a:r>
            <a:r>
              <a:rPr lang="en-GB" sz="2800" dirty="0" err="1">
                <a:solidFill>
                  <a:srgbClr val="002060"/>
                </a:solidFill>
              </a:rPr>
              <a:t>lựa</a:t>
            </a:r>
            <a:r>
              <a:rPr lang="en-GB" sz="2800" dirty="0">
                <a:solidFill>
                  <a:srgbClr val="002060"/>
                </a:solidFill>
              </a:rPr>
              <a:t> </a:t>
            </a:r>
            <a:r>
              <a:rPr lang="en-GB" sz="2800" dirty="0" err="1">
                <a:solidFill>
                  <a:srgbClr val="002060"/>
                </a:solidFill>
              </a:rPr>
              <a:t>chọn</a:t>
            </a:r>
            <a:r>
              <a:rPr lang="en-GB" sz="2800" dirty="0">
                <a:solidFill>
                  <a:srgbClr val="002060"/>
                </a:solidFill>
              </a:rPr>
              <a:t> </a:t>
            </a:r>
            <a:r>
              <a:rPr lang="en-GB" sz="2800" dirty="0" err="1">
                <a:solidFill>
                  <a:srgbClr val="002060"/>
                </a:solidFill>
              </a:rPr>
              <a:t>và</a:t>
            </a:r>
            <a:r>
              <a:rPr lang="en-GB" sz="2800" dirty="0">
                <a:solidFill>
                  <a:srgbClr val="002060"/>
                </a:solidFill>
              </a:rPr>
              <a:t> </a:t>
            </a:r>
            <a:r>
              <a:rPr lang="en-GB" sz="2800" dirty="0" err="1">
                <a:solidFill>
                  <a:srgbClr val="002060"/>
                </a:solidFill>
              </a:rPr>
              <a:t>thiết</a:t>
            </a:r>
            <a:r>
              <a:rPr lang="en-GB" sz="2800" dirty="0">
                <a:solidFill>
                  <a:srgbClr val="002060"/>
                </a:solidFill>
              </a:rPr>
              <a:t> </a:t>
            </a:r>
            <a:r>
              <a:rPr lang="en-GB" sz="2800" dirty="0" err="1">
                <a:solidFill>
                  <a:srgbClr val="002060"/>
                </a:solidFill>
              </a:rPr>
              <a:t>kế</a:t>
            </a:r>
            <a:r>
              <a:rPr lang="en-GB" sz="2800" dirty="0">
                <a:solidFill>
                  <a:srgbClr val="002060"/>
                </a:solidFill>
              </a:rPr>
              <a:t> </a:t>
            </a:r>
            <a:r>
              <a:rPr lang="en-GB" sz="2800" dirty="0" err="1">
                <a:solidFill>
                  <a:srgbClr val="002060"/>
                </a:solidFill>
              </a:rPr>
              <a:t>trò</a:t>
            </a:r>
            <a:r>
              <a:rPr lang="en-GB" sz="2800" dirty="0">
                <a:solidFill>
                  <a:srgbClr val="002060"/>
                </a:solidFill>
              </a:rPr>
              <a:t> </a:t>
            </a:r>
            <a:r>
              <a:rPr lang="en-GB" sz="2800" dirty="0" err="1">
                <a:solidFill>
                  <a:srgbClr val="002060"/>
                </a:solidFill>
              </a:rPr>
              <a:t>chơi</a:t>
            </a:r>
            <a:r>
              <a:rPr lang="en-GB" sz="2800" dirty="0">
                <a:solidFill>
                  <a:srgbClr val="002060"/>
                </a:solidFill>
              </a:rPr>
              <a:t>, </a:t>
            </a:r>
            <a:r>
              <a:rPr lang="en-GB" sz="2800" dirty="0" err="1">
                <a:solidFill>
                  <a:srgbClr val="002060"/>
                </a:solidFill>
              </a:rPr>
              <a:t>xác</a:t>
            </a:r>
            <a:r>
              <a:rPr lang="en-GB" sz="2800" dirty="0">
                <a:solidFill>
                  <a:srgbClr val="002060"/>
                </a:solidFill>
              </a:rPr>
              <a:t> </a:t>
            </a:r>
            <a:r>
              <a:rPr lang="en-GB" sz="2800" dirty="0" err="1">
                <a:solidFill>
                  <a:srgbClr val="002060"/>
                </a:solidFill>
              </a:rPr>
              <a:t>định</a:t>
            </a:r>
            <a:r>
              <a:rPr lang="en-GB" sz="2800" dirty="0">
                <a:solidFill>
                  <a:srgbClr val="002060"/>
                </a:solidFill>
              </a:rPr>
              <a:t> </a:t>
            </a:r>
            <a:r>
              <a:rPr lang="en-GB" sz="2800" dirty="0" err="1">
                <a:solidFill>
                  <a:srgbClr val="002060"/>
                </a:solidFill>
              </a:rPr>
              <a:t>nhiệm</a:t>
            </a:r>
            <a:r>
              <a:rPr lang="en-GB" sz="2800" dirty="0">
                <a:solidFill>
                  <a:srgbClr val="002060"/>
                </a:solidFill>
              </a:rPr>
              <a:t> </a:t>
            </a:r>
            <a:r>
              <a:rPr lang="en-GB" sz="2800" dirty="0" err="1">
                <a:solidFill>
                  <a:srgbClr val="002060"/>
                </a:solidFill>
              </a:rPr>
              <a:t>vụ</a:t>
            </a:r>
            <a:r>
              <a:rPr lang="en-GB" sz="2800" dirty="0">
                <a:solidFill>
                  <a:srgbClr val="002060"/>
                </a:solidFill>
              </a:rPr>
              <a:t> </a:t>
            </a:r>
            <a:r>
              <a:rPr lang="en-GB" sz="2800" dirty="0" err="1">
                <a:solidFill>
                  <a:srgbClr val="002060"/>
                </a:solidFill>
              </a:rPr>
              <a:t>nhận</a:t>
            </a:r>
            <a:r>
              <a:rPr lang="en-GB" sz="2800" dirty="0">
                <a:solidFill>
                  <a:srgbClr val="002060"/>
                </a:solidFill>
              </a:rPr>
              <a:t> </a:t>
            </a:r>
            <a:r>
              <a:rPr lang="en-GB" sz="2800" dirty="0" err="1">
                <a:solidFill>
                  <a:srgbClr val="002060"/>
                </a:solidFill>
              </a:rPr>
              <a:t>thức</a:t>
            </a:r>
            <a:r>
              <a:rPr lang="en-GB" sz="2800" dirty="0">
                <a:solidFill>
                  <a:srgbClr val="002060"/>
                </a:solidFill>
              </a:rPr>
              <a:t>, </a:t>
            </a:r>
            <a:r>
              <a:rPr lang="en-GB" sz="2800" dirty="0" err="1">
                <a:solidFill>
                  <a:srgbClr val="002060"/>
                </a:solidFill>
              </a:rPr>
              <a:t>xác</a:t>
            </a:r>
            <a:r>
              <a:rPr lang="en-GB" sz="2800" dirty="0">
                <a:solidFill>
                  <a:srgbClr val="002060"/>
                </a:solidFill>
              </a:rPr>
              <a:t> </a:t>
            </a:r>
            <a:r>
              <a:rPr lang="en-GB" sz="2800" dirty="0" err="1">
                <a:solidFill>
                  <a:srgbClr val="002060"/>
                </a:solidFill>
              </a:rPr>
              <a:t>định</a:t>
            </a:r>
            <a:r>
              <a:rPr lang="en-GB" sz="2800" dirty="0">
                <a:solidFill>
                  <a:srgbClr val="002060"/>
                </a:solidFill>
              </a:rPr>
              <a:t> </a:t>
            </a:r>
            <a:r>
              <a:rPr lang="en-GB" sz="2800" dirty="0" err="1">
                <a:solidFill>
                  <a:srgbClr val="002060"/>
                </a:solidFill>
              </a:rPr>
              <a:t>luật</a:t>
            </a:r>
            <a:r>
              <a:rPr lang="en-GB" sz="2800" dirty="0">
                <a:solidFill>
                  <a:srgbClr val="002060"/>
                </a:solidFill>
              </a:rPr>
              <a:t> </a:t>
            </a:r>
            <a:r>
              <a:rPr lang="en-GB" sz="2800" dirty="0" err="1">
                <a:solidFill>
                  <a:srgbClr val="002060"/>
                </a:solidFill>
              </a:rPr>
              <a:t>chơi</a:t>
            </a:r>
            <a:r>
              <a:rPr lang="en-GB" sz="2800" dirty="0">
                <a:solidFill>
                  <a:srgbClr val="002060"/>
                </a:solidFill>
              </a:rPr>
              <a:t> </a:t>
            </a:r>
            <a:r>
              <a:rPr lang="en-GB" sz="2800" dirty="0" err="1">
                <a:solidFill>
                  <a:srgbClr val="002060"/>
                </a:solidFill>
              </a:rPr>
              <a:t>hành</a:t>
            </a:r>
            <a:r>
              <a:rPr lang="en-GB" sz="2800" dirty="0">
                <a:solidFill>
                  <a:srgbClr val="002060"/>
                </a:solidFill>
              </a:rPr>
              <a:t> </a:t>
            </a:r>
            <a:r>
              <a:rPr lang="en-GB" sz="2800" dirty="0" err="1">
                <a:solidFill>
                  <a:srgbClr val="002060"/>
                </a:solidFill>
              </a:rPr>
              <a:t>động</a:t>
            </a:r>
            <a:r>
              <a:rPr lang="en-GB" sz="2800" dirty="0">
                <a:solidFill>
                  <a:srgbClr val="002060"/>
                </a:solidFill>
              </a:rPr>
              <a:t> </a:t>
            </a:r>
            <a:r>
              <a:rPr lang="en-GB" sz="2800" dirty="0" err="1">
                <a:solidFill>
                  <a:srgbClr val="002060"/>
                </a:solidFill>
              </a:rPr>
              <a:t>chơi</a:t>
            </a:r>
            <a:r>
              <a:rPr lang="en-GB" sz="2800" dirty="0">
                <a:solidFill>
                  <a:srgbClr val="002060"/>
                </a:solidFill>
              </a:rPr>
              <a:t>. </a:t>
            </a:r>
            <a:r>
              <a:rPr lang="en-GB" sz="2800" dirty="0" err="1">
                <a:solidFill>
                  <a:srgbClr val="002060"/>
                </a:solidFill>
              </a:rPr>
              <a:t>Xác</a:t>
            </a:r>
            <a:r>
              <a:rPr lang="en-GB" sz="2800" dirty="0">
                <a:solidFill>
                  <a:srgbClr val="002060"/>
                </a:solidFill>
              </a:rPr>
              <a:t> </a:t>
            </a:r>
            <a:r>
              <a:rPr lang="en-GB" sz="2800" dirty="0" err="1">
                <a:solidFill>
                  <a:srgbClr val="002060"/>
                </a:solidFill>
              </a:rPr>
              <a:t>định</a:t>
            </a:r>
            <a:r>
              <a:rPr lang="en-GB" sz="2800" dirty="0">
                <a:solidFill>
                  <a:srgbClr val="002060"/>
                </a:solidFill>
              </a:rPr>
              <a:t> </a:t>
            </a:r>
            <a:r>
              <a:rPr lang="en-GB" sz="2800" dirty="0" err="1">
                <a:solidFill>
                  <a:srgbClr val="002060"/>
                </a:solidFill>
              </a:rPr>
              <a:t>thời</a:t>
            </a:r>
            <a:r>
              <a:rPr lang="en-GB" sz="2800" dirty="0">
                <a:solidFill>
                  <a:srgbClr val="002060"/>
                </a:solidFill>
              </a:rPr>
              <a:t> </a:t>
            </a:r>
            <a:r>
              <a:rPr lang="en-GB" sz="2800" dirty="0" err="1">
                <a:solidFill>
                  <a:srgbClr val="002060"/>
                </a:solidFill>
              </a:rPr>
              <a:t>điểm</a:t>
            </a:r>
            <a:r>
              <a:rPr lang="en-GB" sz="2800" dirty="0">
                <a:solidFill>
                  <a:srgbClr val="002060"/>
                </a:solidFill>
              </a:rPr>
              <a:t> </a:t>
            </a:r>
            <a:r>
              <a:rPr lang="en-GB" sz="2800" dirty="0" err="1">
                <a:solidFill>
                  <a:srgbClr val="002060"/>
                </a:solidFill>
              </a:rPr>
              <a:t>tổ</a:t>
            </a:r>
            <a:r>
              <a:rPr lang="en-GB" sz="2800" dirty="0">
                <a:solidFill>
                  <a:srgbClr val="002060"/>
                </a:solidFill>
              </a:rPr>
              <a:t> </a:t>
            </a:r>
            <a:r>
              <a:rPr lang="en-GB" sz="2800" dirty="0" err="1">
                <a:solidFill>
                  <a:srgbClr val="002060"/>
                </a:solidFill>
              </a:rPr>
              <a:t>chức</a:t>
            </a:r>
            <a:r>
              <a:rPr lang="en-GB" sz="2800" dirty="0">
                <a:solidFill>
                  <a:srgbClr val="002060"/>
                </a:solidFill>
              </a:rPr>
              <a:t> </a:t>
            </a:r>
            <a:r>
              <a:rPr lang="en-GB" sz="2800" dirty="0" err="1">
                <a:solidFill>
                  <a:srgbClr val="002060"/>
                </a:solidFill>
              </a:rPr>
              <a:t>trò</a:t>
            </a:r>
            <a:r>
              <a:rPr lang="en-GB" sz="2800" dirty="0">
                <a:solidFill>
                  <a:srgbClr val="002060"/>
                </a:solidFill>
              </a:rPr>
              <a:t> </a:t>
            </a:r>
            <a:r>
              <a:rPr lang="en-GB" sz="2800" dirty="0" err="1">
                <a:solidFill>
                  <a:srgbClr val="002060"/>
                </a:solidFill>
              </a:rPr>
              <a:t>chơi</a:t>
            </a:r>
            <a:r>
              <a:rPr lang="en-GB" sz="2800" dirty="0">
                <a:solidFill>
                  <a:srgbClr val="002060"/>
                </a:solidFill>
              </a:rPr>
              <a:t> (</a:t>
            </a:r>
            <a:r>
              <a:rPr lang="en-GB" sz="2800" dirty="0" err="1">
                <a:solidFill>
                  <a:srgbClr val="002060"/>
                </a:solidFill>
              </a:rPr>
              <a:t>đầu</a:t>
            </a:r>
            <a:r>
              <a:rPr lang="en-GB" sz="2800" dirty="0">
                <a:solidFill>
                  <a:srgbClr val="002060"/>
                </a:solidFill>
              </a:rPr>
              <a:t>, </a:t>
            </a:r>
            <a:r>
              <a:rPr lang="en-GB" sz="2800" dirty="0" err="1">
                <a:solidFill>
                  <a:srgbClr val="002060"/>
                </a:solidFill>
              </a:rPr>
              <a:t>giữa</a:t>
            </a:r>
            <a:r>
              <a:rPr lang="en-GB" sz="2800" dirty="0">
                <a:solidFill>
                  <a:srgbClr val="002060"/>
                </a:solidFill>
              </a:rPr>
              <a:t> hay </a:t>
            </a:r>
            <a:r>
              <a:rPr lang="en-GB" sz="2800" dirty="0" err="1">
                <a:solidFill>
                  <a:srgbClr val="002060"/>
                </a:solidFill>
              </a:rPr>
              <a:t>cuối</a:t>
            </a:r>
            <a:r>
              <a:rPr lang="en-GB" sz="2800" dirty="0">
                <a:solidFill>
                  <a:srgbClr val="002060"/>
                </a:solidFill>
              </a:rPr>
              <a:t> </a:t>
            </a:r>
            <a:r>
              <a:rPr lang="en-GB" sz="2800" dirty="0" err="1">
                <a:solidFill>
                  <a:srgbClr val="002060"/>
                </a:solidFill>
              </a:rPr>
              <a:t>hoạt</a:t>
            </a:r>
            <a:r>
              <a:rPr lang="en-GB" sz="2800" dirty="0">
                <a:solidFill>
                  <a:srgbClr val="002060"/>
                </a:solidFill>
              </a:rPr>
              <a:t> </a:t>
            </a:r>
            <a:r>
              <a:rPr lang="en-GB" sz="2800" dirty="0" err="1">
                <a:solidFill>
                  <a:srgbClr val="002060"/>
                </a:solidFill>
              </a:rPr>
              <a:t>động</a:t>
            </a:r>
            <a:r>
              <a:rPr lang="en-GB" sz="2800" dirty="0">
                <a:solidFill>
                  <a:srgbClr val="002060"/>
                </a:solidFill>
              </a:rPr>
              <a:t>), </a:t>
            </a:r>
            <a:r>
              <a:rPr lang="en-GB" sz="2800" dirty="0" err="1">
                <a:solidFill>
                  <a:srgbClr val="002060"/>
                </a:solidFill>
              </a:rPr>
              <a:t>xác</a:t>
            </a:r>
            <a:r>
              <a:rPr lang="en-GB" sz="2800" dirty="0">
                <a:solidFill>
                  <a:srgbClr val="002060"/>
                </a:solidFill>
              </a:rPr>
              <a:t> </a:t>
            </a:r>
            <a:r>
              <a:rPr lang="en-GB" sz="2800" dirty="0" err="1">
                <a:solidFill>
                  <a:srgbClr val="002060"/>
                </a:solidFill>
              </a:rPr>
              <a:t>định</a:t>
            </a:r>
            <a:r>
              <a:rPr lang="en-GB" sz="2800" dirty="0">
                <a:solidFill>
                  <a:srgbClr val="002060"/>
                </a:solidFill>
              </a:rPr>
              <a:t> </a:t>
            </a:r>
            <a:r>
              <a:rPr lang="en-GB" sz="2800" dirty="0" err="1">
                <a:solidFill>
                  <a:srgbClr val="002060"/>
                </a:solidFill>
              </a:rPr>
              <a:t>số</a:t>
            </a:r>
            <a:r>
              <a:rPr lang="en-GB" sz="2800" dirty="0">
                <a:solidFill>
                  <a:srgbClr val="002060"/>
                </a:solidFill>
              </a:rPr>
              <a:t> </a:t>
            </a:r>
            <a:r>
              <a:rPr lang="en-GB" sz="2800" dirty="0" err="1">
                <a:solidFill>
                  <a:srgbClr val="002060"/>
                </a:solidFill>
              </a:rPr>
              <a:t>trẻ</a:t>
            </a:r>
            <a:r>
              <a:rPr lang="en-GB" sz="2800" dirty="0">
                <a:solidFill>
                  <a:srgbClr val="002060"/>
                </a:solidFill>
              </a:rPr>
              <a:t> </a:t>
            </a:r>
            <a:r>
              <a:rPr lang="en-GB" sz="2800" dirty="0" err="1">
                <a:solidFill>
                  <a:srgbClr val="002060"/>
                </a:solidFill>
              </a:rPr>
              <a:t>tham</a:t>
            </a:r>
            <a:r>
              <a:rPr lang="en-GB" sz="2800" dirty="0">
                <a:solidFill>
                  <a:srgbClr val="002060"/>
                </a:solidFill>
              </a:rPr>
              <a:t> </a:t>
            </a:r>
            <a:r>
              <a:rPr lang="en-GB" sz="2800" dirty="0" err="1">
                <a:solidFill>
                  <a:srgbClr val="002060"/>
                </a:solidFill>
              </a:rPr>
              <a:t>gia</a:t>
            </a:r>
            <a:r>
              <a:rPr lang="en-GB" sz="2800" dirty="0">
                <a:solidFill>
                  <a:srgbClr val="002060"/>
                </a:solidFill>
              </a:rPr>
              <a:t> </a:t>
            </a:r>
            <a:r>
              <a:rPr lang="en-GB" sz="2800" dirty="0" err="1">
                <a:solidFill>
                  <a:srgbClr val="002060"/>
                </a:solidFill>
              </a:rPr>
              <a:t>vào</a:t>
            </a:r>
            <a:r>
              <a:rPr lang="en-GB" sz="2800" dirty="0">
                <a:solidFill>
                  <a:srgbClr val="002060"/>
                </a:solidFill>
              </a:rPr>
              <a:t> </a:t>
            </a:r>
            <a:r>
              <a:rPr lang="en-GB" sz="2800" dirty="0" err="1">
                <a:solidFill>
                  <a:srgbClr val="002060"/>
                </a:solidFill>
              </a:rPr>
              <a:t>trò</a:t>
            </a:r>
            <a:r>
              <a:rPr lang="en-GB" sz="2800" dirty="0">
                <a:solidFill>
                  <a:srgbClr val="002060"/>
                </a:solidFill>
              </a:rPr>
              <a:t> </a:t>
            </a:r>
            <a:r>
              <a:rPr lang="en-GB" sz="2800" dirty="0" err="1">
                <a:solidFill>
                  <a:srgbClr val="002060"/>
                </a:solidFill>
              </a:rPr>
              <a:t>chơi</a:t>
            </a:r>
            <a:r>
              <a:rPr lang="en-GB" sz="2800" dirty="0">
                <a:solidFill>
                  <a:srgbClr val="002060"/>
                </a:solidFill>
              </a:rPr>
              <a:t> (</a:t>
            </a:r>
            <a:r>
              <a:rPr lang="en-GB" sz="2800" dirty="0" err="1">
                <a:solidFill>
                  <a:srgbClr val="002060"/>
                </a:solidFill>
              </a:rPr>
              <a:t>cá</a:t>
            </a:r>
            <a:r>
              <a:rPr lang="en-GB" sz="2800" dirty="0">
                <a:solidFill>
                  <a:srgbClr val="002060"/>
                </a:solidFill>
              </a:rPr>
              <a:t> </a:t>
            </a:r>
            <a:r>
              <a:rPr lang="en-GB" sz="2800" dirty="0" err="1">
                <a:solidFill>
                  <a:srgbClr val="002060"/>
                </a:solidFill>
              </a:rPr>
              <a:t>nhân</a:t>
            </a:r>
            <a:r>
              <a:rPr lang="en-GB" sz="2800" dirty="0">
                <a:solidFill>
                  <a:srgbClr val="002060"/>
                </a:solidFill>
              </a:rPr>
              <a:t>, </a:t>
            </a:r>
            <a:r>
              <a:rPr lang="en-GB" sz="2800" dirty="0" err="1">
                <a:solidFill>
                  <a:srgbClr val="002060"/>
                </a:solidFill>
              </a:rPr>
              <a:t>nhóm</a:t>
            </a:r>
            <a:r>
              <a:rPr lang="en-GB" sz="2800" dirty="0">
                <a:solidFill>
                  <a:srgbClr val="002060"/>
                </a:solidFill>
              </a:rPr>
              <a:t> hay </a:t>
            </a:r>
            <a:r>
              <a:rPr lang="en-GB" sz="2800" dirty="0" err="1">
                <a:solidFill>
                  <a:srgbClr val="002060"/>
                </a:solidFill>
              </a:rPr>
              <a:t>cả</a:t>
            </a:r>
            <a:r>
              <a:rPr lang="en-GB" sz="2800" dirty="0">
                <a:solidFill>
                  <a:srgbClr val="002060"/>
                </a:solidFill>
              </a:rPr>
              <a:t> </a:t>
            </a:r>
            <a:r>
              <a:rPr lang="en-GB" sz="2800" dirty="0" err="1">
                <a:solidFill>
                  <a:srgbClr val="002060"/>
                </a:solidFill>
              </a:rPr>
              <a:t>lớp</a:t>
            </a:r>
            <a:r>
              <a:rPr lang="en-GB" sz="2800" dirty="0">
                <a:solidFill>
                  <a:srgbClr val="002060"/>
                </a:solidFill>
              </a:rPr>
              <a:t>). </a:t>
            </a:r>
            <a:r>
              <a:rPr lang="en-GB" sz="2800" dirty="0" err="1">
                <a:solidFill>
                  <a:srgbClr val="002060"/>
                </a:solidFill>
              </a:rPr>
              <a:t>Chuẩn</a:t>
            </a:r>
            <a:r>
              <a:rPr lang="en-GB" sz="2800" dirty="0">
                <a:solidFill>
                  <a:srgbClr val="002060"/>
                </a:solidFill>
              </a:rPr>
              <a:t> </a:t>
            </a:r>
            <a:r>
              <a:rPr lang="en-GB" sz="2800" dirty="0" err="1">
                <a:solidFill>
                  <a:srgbClr val="002060"/>
                </a:solidFill>
              </a:rPr>
              <a:t>bị</a:t>
            </a:r>
            <a:r>
              <a:rPr lang="en-GB" sz="2800" dirty="0">
                <a:solidFill>
                  <a:srgbClr val="002060"/>
                </a:solidFill>
              </a:rPr>
              <a:t> </a:t>
            </a:r>
            <a:r>
              <a:rPr lang="en-GB" sz="2800" dirty="0" err="1">
                <a:solidFill>
                  <a:srgbClr val="002060"/>
                </a:solidFill>
              </a:rPr>
              <a:t>đồ</a:t>
            </a:r>
            <a:r>
              <a:rPr lang="en-GB" sz="2800" dirty="0">
                <a:solidFill>
                  <a:srgbClr val="002060"/>
                </a:solidFill>
              </a:rPr>
              <a:t> </a:t>
            </a:r>
            <a:r>
              <a:rPr lang="en-GB" sz="2800" dirty="0" err="1">
                <a:solidFill>
                  <a:srgbClr val="002060"/>
                </a:solidFill>
              </a:rPr>
              <a:t>dùng</a:t>
            </a:r>
            <a:r>
              <a:rPr lang="en-GB" sz="2800" dirty="0">
                <a:solidFill>
                  <a:srgbClr val="002060"/>
                </a:solidFill>
              </a:rPr>
              <a:t> </a:t>
            </a:r>
            <a:r>
              <a:rPr lang="en-GB" sz="2800" dirty="0" err="1">
                <a:solidFill>
                  <a:srgbClr val="002060"/>
                </a:solidFill>
              </a:rPr>
              <a:t>đồ</a:t>
            </a:r>
            <a:r>
              <a:rPr lang="en-GB" sz="2800" dirty="0">
                <a:solidFill>
                  <a:srgbClr val="002060"/>
                </a:solidFill>
              </a:rPr>
              <a:t> </a:t>
            </a:r>
            <a:r>
              <a:rPr lang="en-GB" sz="2800" dirty="0" err="1">
                <a:solidFill>
                  <a:srgbClr val="002060"/>
                </a:solidFill>
              </a:rPr>
              <a:t>chơi</a:t>
            </a:r>
            <a:r>
              <a:rPr lang="en-GB" sz="2800" dirty="0">
                <a:solidFill>
                  <a:srgbClr val="002060"/>
                </a:solidFill>
              </a:rPr>
              <a:t> </a:t>
            </a:r>
            <a:r>
              <a:rPr lang="en-GB" sz="2800" dirty="0" err="1">
                <a:solidFill>
                  <a:srgbClr val="002060"/>
                </a:solidFill>
              </a:rPr>
              <a:t>mà</a:t>
            </a:r>
            <a:r>
              <a:rPr lang="en-GB" sz="2800" dirty="0">
                <a:solidFill>
                  <a:srgbClr val="002060"/>
                </a:solidFill>
              </a:rPr>
              <a:t> </a:t>
            </a:r>
            <a:r>
              <a:rPr lang="en-GB" sz="2800" dirty="0" err="1">
                <a:solidFill>
                  <a:srgbClr val="002060"/>
                </a:solidFill>
              </a:rPr>
              <a:t>trẻ</a:t>
            </a:r>
            <a:r>
              <a:rPr lang="en-GB" sz="2800" dirty="0">
                <a:solidFill>
                  <a:srgbClr val="002060"/>
                </a:solidFill>
              </a:rPr>
              <a:t> </a:t>
            </a:r>
            <a:r>
              <a:rPr lang="en-GB" sz="2800" dirty="0" err="1">
                <a:solidFill>
                  <a:srgbClr val="002060"/>
                </a:solidFill>
              </a:rPr>
              <a:t>sẽ</a:t>
            </a:r>
            <a:r>
              <a:rPr lang="en-GB" sz="2800" dirty="0">
                <a:solidFill>
                  <a:srgbClr val="002060"/>
                </a:solidFill>
              </a:rPr>
              <a:t> </a:t>
            </a:r>
            <a:r>
              <a:rPr lang="en-GB" sz="2800" dirty="0" err="1">
                <a:solidFill>
                  <a:srgbClr val="002060"/>
                </a:solidFill>
              </a:rPr>
              <a:t>sử</a:t>
            </a:r>
            <a:r>
              <a:rPr lang="en-GB" sz="2800" dirty="0">
                <a:solidFill>
                  <a:srgbClr val="002060"/>
                </a:solidFill>
              </a:rPr>
              <a:t> </a:t>
            </a:r>
            <a:r>
              <a:rPr lang="en-GB" sz="2800" dirty="0" err="1">
                <a:solidFill>
                  <a:srgbClr val="002060"/>
                </a:solidFill>
              </a:rPr>
              <a:t>dụng</a:t>
            </a:r>
            <a:r>
              <a:rPr lang="en-GB" sz="2800" dirty="0">
                <a:solidFill>
                  <a:srgbClr val="002060"/>
                </a:solidFill>
              </a:rPr>
              <a:t> </a:t>
            </a:r>
            <a:r>
              <a:rPr lang="en-GB" sz="2800" dirty="0" err="1">
                <a:solidFill>
                  <a:srgbClr val="002060"/>
                </a:solidFill>
              </a:rPr>
              <a:t>trong</a:t>
            </a:r>
            <a:r>
              <a:rPr lang="en-GB" sz="2800" dirty="0">
                <a:solidFill>
                  <a:srgbClr val="002060"/>
                </a:solidFill>
              </a:rPr>
              <a:t> </a:t>
            </a:r>
            <a:r>
              <a:rPr lang="en-GB" sz="2800" dirty="0" err="1">
                <a:solidFill>
                  <a:srgbClr val="002060"/>
                </a:solidFill>
              </a:rPr>
              <a:t>quá</a:t>
            </a:r>
            <a:r>
              <a:rPr lang="en-GB" sz="2800" dirty="0">
                <a:solidFill>
                  <a:srgbClr val="002060"/>
                </a:solidFill>
              </a:rPr>
              <a:t> </a:t>
            </a:r>
            <a:r>
              <a:rPr lang="en-GB" sz="2800" dirty="0" err="1">
                <a:solidFill>
                  <a:srgbClr val="002060"/>
                </a:solidFill>
              </a:rPr>
              <a:t>trình</a:t>
            </a:r>
            <a:r>
              <a:rPr lang="en-GB" sz="2800" dirty="0">
                <a:solidFill>
                  <a:srgbClr val="002060"/>
                </a:solidFill>
              </a:rPr>
              <a:t> </a:t>
            </a:r>
            <a:r>
              <a:rPr lang="en-GB" sz="2800" dirty="0" err="1">
                <a:solidFill>
                  <a:srgbClr val="002060"/>
                </a:solidFill>
              </a:rPr>
              <a:t>chơi</a:t>
            </a:r>
            <a:r>
              <a:rPr lang="en-GB" sz="2800" dirty="0">
                <a:solidFill>
                  <a:srgbClr val="002060"/>
                </a:solidFill>
              </a:rPr>
              <a:t>.</a:t>
            </a:r>
            <a:endParaRPr lang="en-US" sz="2800" dirty="0">
              <a:solidFill>
                <a:srgbClr val="002060"/>
              </a:solidFill>
            </a:endParaRPr>
          </a:p>
        </p:txBody>
      </p:sp>
    </p:spTree>
    <p:extLst>
      <p:ext uri="{BB962C8B-B14F-4D97-AF65-F5344CB8AC3E}">
        <p14:creationId xmlns:p14="http://schemas.microsoft.com/office/powerpoint/2010/main" val="36170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circle(in)">
                                      <p:cBhvr>
                                        <p:cTn id="18" dur="2000"/>
                                        <p:tgtEl>
                                          <p:spTgt spid="3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ircle(in)">
                                      <p:cBhvr>
                                        <p:cTn id="2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30" grpId="0" animBg="1"/>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gray">
          <a:xfrm>
            <a:off x="4778169" y="560554"/>
            <a:ext cx="4398339" cy="688440"/>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3" name="Text Box 15"/>
          <p:cNvSpPr txBox="1">
            <a:spLocks noChangeArrowheads="1"/>
          </p:cNvSpPr>
          <p:nvPr/>
        </p:nvSpPr>
        <p:spPr bwMode="gray">
          <a:xfrm>
            <a:off x="5030325" y="497441"/>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tuệ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tập</a:t>
            </a:r>
            <a:r>
              <a:rPr lang="en-US" b="1" dirty="0">
                <a:solidFill>
                  <a:srgbClr val="FF0000"/>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itchFamily="18" charset="0"/>
              <a:cs typeface="Times New Roman" pitchFamily="18" charset="0"/>
            </a:endParaRPr>
          </a:p>
        </p:txBody>
      </p:sp>
      <p:sp>
        <p:nvSpPr>
          <p:cNvPr id="4" name="Text Box 14"/>
          <p:cNvSpPr txBox="1">
            <a:spLocks noChangeArrowheads="1"/>
          </p:cNvSpPr>
          <p:nvPr/>
        </p:nvSpPr>
        <p:spPr bwMode="gray">
          <a:xfrm>
            <a:off x="3863769" y="525845"/>
            <a:ext cx="762000" cy="82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pic>
        <p:nvPicPr>
          <p:cNvPr id="5" name="Picture 4" descr="Káº¿t quáº£ hÃ¬nh áº£nh cho cuá»n sÃ¡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06965" y="1540224"/>
            <a:ext cx="4381328"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2. Phương pháp hướng dẫn</a:t>
            </a:r>
            <a:endParaRPr lang="en-US" sz="2800" b="1" dirty="0">
              <a:solidFill>
                <a:srgbClr val="FF0000"/>
              </a:solidFill>
            </a:endParaRPr>
          </a:p>
        </p:txBody>
      </p:sp>
      <p:sp>
        <p:nvSpPr>
          <p:cNvPr id="7" name="AutoShape 8"/>
          <p:cNvSpPr>
            <a:spLocks noChangeArrowheads="1"/>
          </p:cNvSpPr>
          <p:nvPr/>
        </p:nvSpPr>
        <p:spPr bwMode="gray">
          <a:xfrm>
            <a:off x="3392717" y="338069"/>
            <a:ext cx="1762297" cy="872841"/>
          </a:xfrm>
          <a:prstGeom prst="upArrow">
            <a:avLst>
              <a:gd name="adj1" fmla="val 50000"/>
              <a:gd name="adj2" fmla="val 18667"/>
            </a:avLst>
          </a:prstGeom>
          <a:solidFill>
            <a:srgbClr val="FF0000"/>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8" name="Text Box 14"/>
          <p:cNvSpPr txBox="1">
            <a:spLocks noChangeArrowheads="1"/>
          </p:cNvSpPr>
          <p:nvPr/>
        </p:nvSpPr>
        <p:spPr bwMode="gray">
          <a:xfrm>
            <a:off x="4016169" y="387298"/>
            <a:ext cx="762000" cy="82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4</a:t>
            </a:r>
          </a:p>
        </p:txBody>
      </p:sp>
      <p:sp>
        <p:nvSpPr>
          <p:cNvPr id="9" name="TextBox 8"/>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grpSp>
        <p:nvGrpSpPr>
          <p:cNvPr id="10" name="Group 6"/>
          <p:cNvGrpSpPr>
            <a:grpSpLocks/>
          </p:cNvGrpSpPr>
          <p:nvPr/>
        </p:nvGrpSpPr>
        <p:grpSpPr bwMode="auto">
          <a:xfrm>
            <a:off x="1120991" y="3677369"/>
            <a:ext cx="1003805" cy="712691"/>
            <a:chOff x="862" y="713"/>
            <a:chExt cx="3780" cy="3490"/>
          </a:xfrm>
        </p:grpSpPr>
        <p:grpSp>
          <p:nvGrpSpPr>
            <p:cNvPr id="11" name="Group 7"/>
            <p:cNvGrpSpPr>
              <a:grpSpLocks/>
            </p:cNvGrpSpPr>
            <p:nvPr/>
          </p:nvGrpSpPr>
          <p:grpSpPr bwMode="auto">
            <a:xfrm>
              <a:off x="1082" y="2210"/>
              <a:ext cx="3406" cy="1993"/>
              <a:chOff x="1082" y="2355"/>
              <a:chExt cx="3406" cy="1993"/>
            </a:xfrm>
          </p:grpSpPr>
          <p:sp>
            <p:nvSpPr>
              <p:cNvPr id="24" name="Freeform 8"/>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9"/>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Freeform 1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1"/>
            <p:cNvGrpSpPr>
              <a:grpSpLocks/>
            </p:cNvGrpSpPr>
            <p:nvPr/>
          </p:nvGrpSpPr>
          <p:grpSpPr bwMode="auto">
            <a:xfrm>
              <a:off x="1009" y="1723"/>
              <a:ext cx="3527" cy="1993"/>
              <a:chOff x="1082" y="2355"/>
              <a:chExt cx="3406" cy="1993"/>
            </a:xfrm>
          </p:grpSpPr>
          <p:sp>
            <p:nvSpPr>
              <p:cNvPr id="21" name="Freeform 12"/>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13"/>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14"/>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15"/>
            <p:cNvGrpSpPr>
              <a:grpSpLocks/>
            </p:cNvGrpSpPr>
            <p:nvPr/>
          </p:nvGrpSpPr>
          <p:grpSpPr bwMode="auto">
            <a:xfrm>
              <a:off x="935" y="1219"/>
              <a:ext cx="3653" cy="1993"/>
              <a:chOff x="1082" y="2355"/>
              <a:chExt cx="3406" cy="1993"/>
            </a:xfrm>
          </p:grpSpPr>
          <p:sp>
            <p:nvSpPr>
              <p:cNvPr id="18" name="Freeform 16"/>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7"/>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19"/>
            <p:cNvGrpSpPr>
              <a:grpSpLocks/>
            </p:cNvGrpSpPr>
            <p:nvPr/>
          </p:nvGrpSpPr>
          <p:grpSpPr bwMode="auto">
            <a:xfrm>
              <a:off x="862" y="713"/>
              <a:ext cx="3780" cy="1993"/>
              <a:chOff x="1082" y="2355"/>
              <a:chExt cx="3406" cy="1993"/>
            </a:xfrm>
          </p:grpSpPr>
          <p:sp>
            <p:nvSpPr>
              <p:cNvPr id="15" name="Freeform 20"/>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 name="TextBox 26"/>
          <p:cNvSpPr txBox="1"/>
          <p:nvPr/>
        </p:nvSpPr>
        <p:spPr>
          <a:xfrm>
            <a:off x="125459" y="4354593"/>
            <a:ext cx="2865476" cy="523220"/>
          </a:xfrm>
          <a:prstGeom prst="rect">
            <a:avLst/>
          </a:prstGeom>
          <a:noFill/>
        </p:spPr>
        <p:txBody>
          <a:bodyPr wrap="square" rtlCol="0">
            <a:spAutoFit/>
          </a:bodyPr>
          <a:lstStyle/>
          <a:p>
            <a:pPr algn="ctr"/>
            <a:r>
              <a:rPr lang="en-GB" sz="2800" b="1" dirty="0" err="1">
                <a:solidFill>
                  <a:srgbClr val="FF0000"/>
                </a:solidFill>
              </a:rPr>
              <a:t>Tiến</a:t>
            </a:r>
            <a:r>
              <a:rPr lang="en-GB" sz="2800" b="1" dirty="0">
                <a:solidFill>
                  <a:srgbClr val="FF0000"/>
                </a:solidFill>
              </a:rPr>
              <a:t> </a:t>
            </a:r>
            <a:r>
              <a:rPr lang="en-GB" sz="2800" b="1" dirty="0" err="1">
                <a:solidFill>
                  <a:srgbClr val="FF0000"/>
                </a:solidFill>
              </a:rPr>
              <a:t>hành</a:t>
            </a:r>
            <a:endParaRPr lang="en-US" sz="2800" b="1" dirty="0">
              <a:solidFill>
                <a:srgbClr val="FF0000"/>
              </a:solidFill>
            </a:endParaRPr>
          </a:p>
        </p:txBody>
      </p:sp>
      <p:sp>
        <p:nvSpPr>
          <p:cNvPr id="28" name="Rectangle 27"/>
          <p:cNvSpPr/>
          <p:nvPr/>
        </p:nvSpPr>
        <p:spPr>
          <a:xfrm>
            <a:off x="1248697" y="2676986"/>
            <a:ext cx="706579" cy="1446550"/>
          </a:xfrm>
          <a:prstGeom prst="rect">
            <a:avLst/>
          </a:prstGeom>
          <a:noFill/>
        </p:spPr>
        <p:txBody>
          <a:bodyPr wrap="square">
            <a:spAutoFit/>
          </a:bodyPr>
          <a:lstStyle/>
          <a:p>
            <a:pPr algn="ctr">
              <a:defRPr/>
            </a:pPr>
            <a:r>
              <a:rPr lang="en-US" sz="88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Arial" charset="0"/>
                <a:cs typeface="Arial" charset="0"/>
              </a:rPr>
              <a:t>3</a:t>
            </a:r>
          </a:p>
        </p:txBody>
      </p:sp>
      <p:sp>
        <p:nvSpPr>
          <p:cNvPr id="31" name="AutoShape 2"/>
          <p:cNvSpPr>
            <a:spLocks noChangeArrowheads="1"/>
          </p:cNvSpPr>
          <p:nvPr/>
        </p:nvSpPr>
        <p:spPr bwMode="auto">
          <a:xfrm>
            <a:off x="3215659" y="2192581"/>
            <a:ext cx="8227823" cy="3529357"/>
          </a:xfrm>
          <a:prstGeom prst="roundRect">
            <a:avLst>
              <a:gd name="adj" fmla="val 5856"/>
            </a:avLst>
          </a:prstGeom>
          <a:solidFill>
            <a:srgbClr val="FFFFFF"/>
          </a:solid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2" name="AutoShape 23"/>
          <p:cNvSpPr>
            <a:spLocks/>
          </p:cNvSpPr>
          <p:nvPr/>
        </p:nvSpPr>
        <p:spPr bwMode="blackWhite">
          <a:xfrm>
            <a:off x="3215659" y="2518396"/>
            <a:ext cx="7078263" cy="747712"/>
          </a:xfrm>
          <a:prstGeom prst="callout2">
            <a:avLst>
              <a:gd name="adj1" fmla="val 55507"/>
              <a:gd name="adj2" fmla="val -1022"/>
              <a:gd name="adj3" fmla="val 61997"/>
              <a:gd name="adj4" fmla="val -11098"/>
              <a:gd name="adj5" fmla="val 177425"/>
              <a:gd name="adj6" fmla="val -16395"/>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800" dirty="0">
                <a:solidFill>
                  <a:srgbClr val="FF0000"/>
                </a:solidFill>
              </a:rPr>
              <a:t>1. </a:t>
            </a:r>
            <a:r>
              <a:rPr lang="en-GB" sz="2800" dirty="0" err="1">
                <a:solidFill>
                  <a:srgbClr val="FF0000"/>
                </a:solidFill>
              </a:rPr>
              <a:t>Nêu</a:t>
            </a:r>
            <a:r>
              <a:rPr lang="en-GB" sz="2800" dirty="0">
                <a:solidFill>
                  <a:srgbClr val="FF0000"/>
                </a:solidFill>
              </a:rPr>
              <a:t> </a:t>
            </a:r>
            <a:r>
              <a:rPr lang="en-GB" sz="2800" dirty="0" err="1">
                <a:solidFill>
                  <a:srgbClr val="FF0000"/>
                </a:solidFill>
              </a:rPr>
              <a:t>tên</a:t>
            </a:r>
            <a:r>
              <a:rPr lang="en-GB" sz="2800" dirty="0">
                <a:solidFill>
                  <a:srgbClr val="FF0000"/>
                </a:solidFill>
              </a:rPr>
              <a:t> </a:t>
            </a:r>
            <a:r>
              <a:rPr lang="en-GB" sz="2800" dirty="0" err="1">
                <a:solidFill>
                  <a:srgbClr val="FF0000"/>
                </a:solidFill>
              </a:rPr>
              <a:t>trò</a:t>
            </a:r>
            <a:r>
              <a:rPr lang="en-GB" sz="2800" dirty="0">
                <a:solidFill>
                  <a:srgbClr val="FF0000"/>
                </a:solidFill>
              </a:rPr>
              <a:t> </a:t>
            </a:r>
            <a:r>
              <a:rPr lang="en-GB" sz="2800" dirty="0" err="1">
                <a:solidFill>
                  <a:srgbClr val="FF0000"/>
                </a:solidFill>
              </a:rPr>
              <a:t>chơi</a:t>
            </a:r>
            <a:endParaRPr lang="en-US" sz="2800" dirty="0">
              <a:solidFill>
                <a:srgbClr val="FF0000"/>
              </a:solidFill>
            </a:endParaRPr>
          </a:p>
        </p:txBody>
      </p:sp>
      <p:sp>
        <p:nvSpPr>
          <p:cNvPr id="33" name="AutoShape 24"/>
          <p:cNvSpPr>
            <a:spLocks/>
          </p:cNvSpPr>
          <p:nvPr/>
        </p:nvSpPr>
        <p:spPr bwMode="blackWhite">
          <a:xfrm>
            <a:off x="2932913" y="3304321"/>
            <a:ext cx="8087099" cy="522288"/>
          </a:xfrm>
          <a:prstGeom prst="callout2">
            <a:avLst>
              <a:gd name="adj1" fmla="val 53716"/>
              <a:gd name="adj2" fmla="val 3204"/>
              <a:gd name="adj3" fmla="val 56368"/>
              <a:gd name="adj4" fmla="val -3772"/>
              <a:gd name="adj5" fmla="val 123378"/>
              <a:gd name="adj6" fmla="val -10779"/>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800" b="1" dirty="0">
                <a:solidFill>
                  <a:srgbClr val="002060"/>
                </a:solidFill>
              </a:rPr>
              <a:t>   2. </a:t>
            </a:r>
            <a:r>
              <a:rPr lang="en-GB" sz="2800" dirty="0" err="1">
                <a:solidFill>
                  <a:srgbClr val="002060"/>
                </a:solidFill>
              </a:rPr>
              <a:t>Hướng</a:t>
            </a:r>
            <a:r>
              <a:rPr lang="en-GB" sz="2800" dirty="0">
                <a:solidFill>
                  <a:srgbClr val="002060"/>
                </a:solidFill>
              </a:rPr>
              <a:t> </a:t>
            </a:r>
            <a:r>
              <a:rPr lang="en-GB" sz="2800" dirty="0" err="1">
                <a:solidFill>
                  <a:srgbClr val="002060"/>
                </a:solidFill>
              </a:rPr>
              <a:t>dẫn</a:t>
            </a:r>
            <a:r>
              <a:rPr lang="en-GB" sz="2800" dirty="0">
                <a:solidFill>
                  <a:srgbClr val="002060"/>
                </a:solidFill>
              </a:rPr>
              <a:t> </a:t>
            </a:r>
            <a:r>
              <a:rPr lang="en-GB" sz="2800" dirty="0" err="1">
                <a:solidFill>
                  <a:srgbClr val="002060"/>
                </a:solidFill>
              </a:rPr>
              <a:t>trẻ</a:t>
            </a:r>
            <a:r>
              <a:rPr lang="en-GB" sz="2800" dirty="0">
                <a:solidFill>
                  <a:srgbClr val="002060"/>
                </a:solidFill>
              </a:rPr>
              <a:t> </a:t>
            </a:r>
            <a:r>
              <a:rPr lang="en-GB" sz="2800" dirty="0" err="1">
                <a:solidFill>
                  <a:srgbClr val="002060"/>
                </a:solidFill>
              </a:rPr>
              <a:t>cách</a:t>
            </a:r>
            <a:r>
              <a:rPr lang="en-GB" sz="2800" dirty="0">
                <a:solidFill>
                  <a:srgbClr val="002060"/>
                </a:solidFill>
              </a:rPr>
              <a:t> </a:t>
            </a:r>
            <a:r>
              <a:rPr lang="en-GB" sz="2800" dirty="0" err="1">
                <a:solidFill>
                  <a:srgbClr val="002060"/>
                </a:solidFill>
              </a:rPr>
              <a:t>chơi</a:t>
            </a:r>
            <a:endParaRPr lang="en-US" sz="2800" dirty="0">
              <a:solidFill>
                <a:srgbClr val="002060"/>
              </a:solidFill>
            </a:endParaRPr>
          </a:p>
        </p:txBody>
      </p:sp>
      <p:sp>
        <p:nvSpPr>
          <p:cNvPr id="34" name="AutoShape 25"/>
          <p:cNvSpPr>
            <a:spLocks/>
          </p:cNvSpPr>
          <p:nvPr/>
        </p:nvSpPr>
        <p:spPr bwMode="blackWhite">
          <a:xfrm>
            <a:off x="3215659" y="4787071"/>
            <a:ext cx="7521608" cy="449262"/>
          </a:xfrm>
          <a:prstGeom prst="callout2">
            <a:avLst>
              <a:gd name="adj1" fmla="val 25440"/>
              <a:gd name="adj2" fmla="val -1972"/>
              <a:gd name="adj3" fmla="val -58079"/>
              <a:gd name="adj4" fmla="val -7533"/>
              <a:gd name="adj5" fmla="val -138165"/>
              <a:gd name="adj6" fmla="val -16404"/>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800" b="1" dirty="0">
                <a:solidFill>
                  <a:schemeClr val="accent2">
                    <a:lumMod val="50000"/>
                  </a:schemeClr>
                </a:solidFill>
              </a:rPr>
              <a:t> 4. </a:t>
            </a:r>
            <a:r>
              <a:rPr lang="en-GB" sz="2800" dirty="0" err="1">
                <a:solidFill>
                  <a:schemeClr val="accent2">
                    <a:lumMod val="50000"/>
                  </a:schemeClr>
                </a:solidFill>
              </a:rPr>
              <a:t>Kết</a:t>
            </a:r>
            <a:r>
              <a:rPr lang="en-GB" sz="2800" dirty="0">
                <a:solidFill>
                  <a:schemeClr val="accent2">
                    <a:lumMod val="50000"/>
                  </a:schemeClr>
                </a:solidFill>
              </a:rPr>
              <a:t> </a:t>
            </a:r>
            <a:r>
              <a:rPr lang="en-GB" sz="2800" dirty="0" err="1">
                <a:solidFill>
                  <a:schemeClr val="accent2">
                    <a:lumMod val="50000"/>
                  </a:schemeClr>
                </a:solidFill>
              </a:rPr>
              <a:t>thúc</a:t>
            </a:r>
            <a:r>
              <a:rPr lang="en-GB" sz="2800" dirty="0">
                <a:solidFill>
                  <a:schemeClr val="accent2">
                    <a:lumMod val="50000"/>
                  </a:schemeClr>
                </a:solidFill>
              </a:rPr>
              <a:t> </a:t>
            </a:r>
            <a:r>
              <a:rPr lang="en-GB" sz="2800" dirty="0" err="1">
                <a:solidFill>
                  <a:schemeClr val="accent2">
                    <a:lumMod val="50000"/>
                  </a:schemeClr>
                </a:solidFill>
              </a:rPr>
              <a:t>trò</a:t>
            </a:r>
            <a:r>
              <a:rPr lang="en-GB" sz="2800" dirty="0">
                <a:solidFill>
                  <a:schemeClr val="accent2">
                    <a:lumMod val="50000"/>
                  </a:schemeClr>
                </a:solidFill>
              </a:rPr>
              <a:t> </a:t>
            </a:r>
            <a:r>
              <a:rPr lang="en-GB" sz="2800" dirty="0" err="1">
                <a:solidFill>
                  <a:schemeClr val="accent2">
                    <a:lumMod val="50000"/>
                  </a:schemeClr>
                </a:solidFill>
              </a:rPr>
              <a:t>chơi</a:t>
            </a:r>
            <a:endParaRPr lang="en-US" sz="2800" dirty="0">
              <a:solidFill>
                <a:schemeClr val="accent2">
                  <a:lumMod val="50000"/>
                </a:schemeClr>
              </a:solidFill>
            </a:endParaRPr>
          </a:p>
        </p:txBody>
      </p:sp>
      <p:sp>
        <p:nvSpPr>
          <p:cNvPr id="35" name="AutoShape 26"/>
          <p:cNvSpPr>
            <a:spLocks/>
          </p:cNvSpPr>
          <p:nvPr/>
        </p:nvSpPr>
        <p:spPr bwMode="blackWhite">
          <a:xfrm>
            <a:off x="3357029" y="4123536"/>
            <a:ext cx="7804353" cy="482600"/>
          </a:xfrm>
          <a:prstGeom prst="callout2">
            <a:avLst>
              <a:gd name="adj1" fmla="val 40910"/>
              <a:gd name="adj2" fmla="val -2116"/>
              <a:gd name="adj3" fmla="val -13636"/>
              <a:gd name="adj4" fmla="val -10910"/>
              <a:gd name="adj5" fmla="val -8613"/>
              <a:gd name="adj6" fmla="val -18136"/>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800" b="1" dirty="0">
                <a:solidFill>
                  <a:srgbClr val="FF0000"/>
                </a:solidFill>
              </a:rPr>
              <a:t>3. </a:t>
            </a:r>
            <a:r>
              <a:rPr lang="en-GB" sz="2800" dirty="0" err="1">
                <a:solidFill>
                  <a:srgbClr val="FF0000"/>
                </a:solidFill>
              </a:rPr>
              <a:t>Trong</a:t>
            </a:r>
            <a:r>
              <a:rPr lang="en-GB" sz="2800" dirty="0">
                <a:solidFill>
                  <a:srgbClr val="FF0000"/>
                </a:solidFill>
              </a:rPr>
              <a:t> </a:t>
            </a:r>
            <a:r>
              <a:rPr lang="en-GB" sz="2800" dirty="0" err="1">
                <a:solidFill>
                  <a:srgbClr val="FF0000"/>
                </a:solidFill>
              </a:rPr>
              <a:t>quá</a:t>
            </a:r>
            <a:r>
              <a:rPr lang="en-GB" sz="2800" dirty="0">
                <a:solidFill>
                  <a:srgbClr val="FF0000"/>
                </a:solidFill>
              </a:rPr>
              <a:t> </a:t>
            </a:r>
            <a:r>
              <a:rPr lang="en-GB" sz="2800" dirty="0" err="1">
                <a:solidFill>
                  <a:srgbClr val="FF0000"/>
                </a:solidFill>
              </a:rPr>
              <a:t>trình</a:t>
            </a:r>
            <a:r>
              <a:rPr lang="en-GB" sz="2800" dirty="0">
                <a:solidFill>
                  <a:srgbClr val="FF0000"/>
                </a:solidFill>
              </a:rPr>
              <a:t> </a:t>
            </a:r>
            <a:r>
              <a:rPr lang="en-GB" sz="2800" dirty="0" err="1">
                <a:solidFill>
                  <a:srgbClr val="FF0000"/>
                </a:solidFill>
              </a:rPr>
              <a:t>chơi</a:t>
            </a:r>
            <a:endParaRPr lang="en-US" altLang="en-US" sz="2800" b="1" dirty="0">
              <a:solidFill>
                <a:srgbClr val="FF0000"/>
              </a:solidFill>
            </a:endParaRPr>
          </a:p>
        </p:txBody>
      </p:sp>
    </p:spTree>
    <p:extLst>
      <p:ext uri="{BB962C8B-B14F-4D97-AF65-F5344CB8AC3E}">
        <p14:creationId xmlns:p14="http://schemas.microsoft.com/office/powerpoint/2010/main" val="178380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2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circle(in)">
                                      <p:cBhvr>
                                        <p:cTn id="3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P spid="32" grpId="0" animBg="1"/>
      <p:bldP spid="33" grpId="0" animBg="1"/>
      <p:bldP spid="34" grpId="0" animBg="1"/>
      <p:bldP spid="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087922" y="351929"/>
            <a:ext cx="1873125" cy="810013"/>
          </a:xfrm>
          <a:prstGeom prst="upArrow">
            <a:avLst>
              <a:gd name="adj1" fmla="val 50000"/>
              <a:gd name="adj2" fmla="val 18667"/>
            </a:avLst>
          </a:prstGeom>
          <a:solidFill>
            <a:srgbClr val="00B0F0"/>
          </a:solidFill>
          <a:ln>
            <a:solidFill>
              <a:schemeClr val="tx2">
                <a:lumMod val="50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822211" y="358527"/>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chemeClr val="tx2">
                    <a:lumMod val="50000"/>
                  </a:schemeClr>
                </a:solidFill>
                <a:latin typeface="Arial" pitchFamily="34" charset="0"/>
              </a:rPr>
              <a:t>5</a:t>
            </a:r>
          </a:p>
        </p:txBody>
      </p:sp>
      <p:sp>
        <p:nvSpPr>
          <p:cNvPr id="6" name="AutoShape 7"/>
          <p:cNvSpPr>
            <a:spLocks noChangeArrowheads="1"/>
          </p:cNvSpPr>
          <p:nvPr/>
        </p:nvSpPr>
        <p:spPr bwMode="gray">
          <a:xfrm>
            <a:off x="4570345" y="612987"/>
            <a:ext cx="4398339" cy="618230"/>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7" name="Text Box 15"/>
          <p:cNvSpPr txBox="1">
            <a:spLocks noChangeArrowheads="1"/>
          </p:cNvSpPr>
          <p:nvPr/>
        </p:nvSpPr>
        <p:spPr bwMode="gray">
          <a:xfrm>
            <a:off x="4861266" y="613429"/>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chemeClr val="accent1">
                    <a:lumMod val="50000"/>
                  </a:schemeClr>
                </a:solidFill>
                <a:latin typeface="Times New Roman" panose="02020603050405020304" pitchFamily="18" charset="0"/>
                <a:cs typeface="Times New Roman" panose="02020603050405020304" pitchFamily="18" charset="0"/>
              </a:rPr>
              <a:t>Trò</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chơi</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vận</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động</a:t>
            </a:r>
            <a:endParaRPr lang="en-US" altLang="en-US" sz="4400" b="1" dirty="0">
              <a:solidFill>
                <a:schemeClr val="accent1">
                  <a:lumMod val="50000"/>
                </a:schemeClr>
              </a:solidFill>
              <a:latin typeface="Times New Roman" pitchFamily="18" charset="0"/>
              <a:cs typeface="Times New Roman" pitchFamily="18" charset="0"/>
            </a:endParaRPr>
          </a:p>
        </p:txBody>
      </p:sp>
      <p:sp>
        <p:nvSpPr>
          <p:cNvPr id="8" name="Rectangle 7"/>
          <p:cNvSpPr/>
          <p:nvPr/>
        </p:nvSpPr>
        <p:spPr>
          <a:xfrm>
            <a:off x="1288474" y="1651246"/>
            <a:ext cx="8575964" cy="4431983"/>
          </a:xfrm>
          <a:prstGeom prst="rect">
            <a:avLst/>
          </a:prstGeom>
        </p:spPr>
        <p:txBody>
          <a:bodyPr wrap="square">
            <a:spAutoFit/>
          </a:bodyPr>
          <a:lstStyle/>
          <a:p>
            <a:pPr marL="342900" indent="-342900" algn="just">
              <a:lnSpc>
                <a:spcPts val="1800"/>
              </a:lnSpc>
              <a:spcAft>
                <a:spcPts val="0"/>
              </a:spcAft>
              <a:buAutoNum type="arabicPeriod"/>
            </a:pPr>
            <a:r>
              <a:rPr lang="pt-BR" sz="2400" b="1" dirty="0">
                <a:solidFill>
                  <a:srgbClr val="FF0000"/>
                </a:solidFill>
                <a:latin typeface="Times New Roman" panose="02020603050405020304" pitchFamily="18" charset="0"/>
                <a:ea typeface="Times New Roman" panose="02020603050405020304" pitchFamily="18" charset="0"/>
              </a:rPr>
              <a:t>Khái niệm</a:t>
            </a:r>
          </a:p>
          <a:p>
            <a:pPr marL="342900" indent="-342900" algn="just">
              <a:lnSpc>
                <a:spcPts val="1800"/>
              </a:lnSpc>
              <a:spcAft>
                <a:spcPts val="0"/>
              </a:spcAft>
              <a:buAutoNum type="arabicPeriod"/>
            </a:pPr>
            <a:endParaRPr lang="en-US" sz="16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pt-BR" b="1" dirty="0">
                <a:latin typeface="Times New Roman" panose="02020603050405020304" pitchFamily="18" charset="0"/>
                <a:ea typeface="Times New Roman" panose="02020603050405020304" pitchFamily="18" charset="0"/>
              </a:rPr>
              <a:t>	</a:t>
            </a:r>
            <a:r>
              <a:rPr lang="pt-BR" sz="2800" dirty="0">
                <a:solidFill>
                  <a:srgbClr val="002060"/>
                </a:solidFill>
                <a:latin typeface="Times New Roman" panose="02020603050405020304" pitchFamily="18" charset="0"/>
                <a:ea typeface="Times New Roman" panose="02020603050405020304" pitchFamily="18" charset="0"/>
              </a:rPr>
              <a:t>Trò chơi vận động cùng là một phương tiện giáo dục thể chất, nhưng lại khác với các giờ học thể dục hay các buổi luyện tập thể thao, trò chơi vận động giúp trẻ thực hiện các vận động dưới dạng trò chơi, nhờ đó trẻ được luyện tập thân thể một cách hào hứng, tích cực, vui vẻ và thoải mái.</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556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087922" y="351929"/>
            <a:ext cx="1873125" cy="810013"/>
          </a:xfrm>
          <a:prstGeom prst="upArrow">
            <a:avLst>
              <a:gd name="adj1" fmla="val 50000"/>
              <a:gd name="adj2" fmla="val 18667"/>
            </a:avLst>
          </a:prstGeom>
          <a:solidFill>
            <a:srgbClr val="00B0F0"/>
          </a:solidFill>
          <a:ln>
            <a:solidFill>
              <a:schemeClr val="tx2">
                <a:lumMod val="50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822211" y="358527"/>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chemeClr val="tx2">
                    <a:lumMod val="50000"/>
                  </a:schemeClr>
                </a:solidFill>
                <a:latin typeface="Arial" pitchFamily="34" charset="0"/>
              </a:rPr>
              <a:t>5</a:t>
            </a:r>
          </a:p>
        </p:txBody>
      </p:sp>
      <p:sp>
        <p:nvSpPr>
          <p:cNvPr id="6" name="AutoShape 7"/>
          <p:cNvSpPr>
            <a:spLocks noChangeArrowheads="1"/>
          </p:cNvSpPr>
          <p:nvPr/>
        </p:nvSpPr>
        <p:spPr bwMode="gray">
          <a:xfrm>
            <a:off x="4570345" y="612987"/>
            <a:ext cx="4398339" cy="618230"/>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7" name="Text Box 15"/>
          <p:cNvSpPr txBox="1">
            <a:spLocks noChangeArrowheads="1"/>
          </p:cNvSpPr>
          <p:nvPr/>
        </p:nvSpPr>
        <p:spPr bwMode="gray">
          <a:xfrm>
            <a:off x="4861266" y="613429"/>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chemeClr val="accent1">
                    <a:lumMod val="50000"/>
                  </a:schemeClr>
                </a:solidFill>
                <a:latin typeface="Times New Roman" panose="02020603050405020304" pitchFamily="18" charset="0"/>
                <a:cs typeface="Times New Roman" panose="02020603050405020304" pitchFamily="18" charset="0"/>
              </a:rPr>
              <a:t>Trò</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chơi</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vận</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động</a:t>
            </a:r>
            <a:endParaRPr lang="en-US" altLang="en-US" sz="4400" b="1" dirty="0">
              <a:solidFill>
                <a:schemeClr val="accent1">
                  <a:lumMod val="50000"/>
                </a:schemeClr>
              </a:solidFill>
              <a:latin typeface="Times New Roman" pitchFamily="18" charset="0"/>
              <a:cs typeface="Times New Roman" pitchFamily="18" charset="0"/>
            </a:endParaRPr>
          </a:p>
        </p:txBody>
      </p:sp>
      <p:sp>
        <p:nvSpPr>
          <p:cNvPr id="8" name="Rectangle 7"/>
          <p:cNvSpPr/>
          <p:nvPr/>
        </p:nvSpPr>
        <p:spPr>
          <a:xfrm>
            <a:off x="598451" y="1826548"/>
            <a:ext cx="1989647" cy="323165"/>
          </a:xfrm>
          <a:prstGeom prst="rect">
            <a:avLst/>
          </a:prstGeom>
        </p:spPr>
        <p:txBody>
          <a:bodyPr wrap="none">
            <a:spAutoFit/>
          </a:bodyPr>
          <a:lstStyle/>
          <a:p>
            <a:pPr algn="just">
              <a:lnSpc>
                <a:spcPts val="1800"/>
              </a:lnSpc>
              <a:spcAft>
                <a:spcPts val="0"/>
              </a:spcAft>
            </a:pPr>
            <a:r>
              <a:rPr lang="pt-BR" sz="2800" b="1" dirty="0">
                <a:solidFill>
                  <a:srgbClr val="FF0000"/>
                </a:solidFill>
                <a:latin typeface="Times New Roman" panose="02020603050405020304" pitchFamily="18" charset="0"/>
                <a:ea typeface="Times New Roman" panose="02020603050405020304" pitchFamily="18" charset="0"/>
              </a:rPr>
              <a:t>2. Đặc điểm</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grpSp>
        <p:nvGrpSpPr>
          <p:cNvPr id="9" name="Group 37"/>
          <p:cNvGrpSpPr>
            <a:grpSpLocks/>
          </p:cNvGrpSpPr>
          <p:nvPr/>
        </p:nvGrpSpPr>
        <p:grpSpPr bwMode="auto">
          <a:xfrm>
            <a:off x="1702789" y="2250636"/>
            <a:ext cx="9450627" cy="544513"/>
            <a:chOff x="527" y="1182"/>
            <a:chExt cx="3251" cy="343"/>
          </a:xfrm>
        </p:grpSpPr>
        <p:sp>
          <p:nvSpPr>
            <p:cNvPr id="10" name="Rectangle 9"/>
            <p:cNvSpPr>
              <a:spLocks noChangeArrowheads="1"/>
            </p:cNvSpPr>
            <p:nvPr/>
          </p:nvSpPr>
          <p:spPr bwMode="gray">
            <a:xfrm rot="3419336">
              <a:off x="485" y="1252"/>
              <a:ext cx="301" cy="217"/>
            </a:xfrm>
            <a:prstGeom prst="rect">
              <a:avLst/>
            </a:prstGeom>
            <a:solidFill>
              <a:srgbClr val="FFFF00"/>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805" y="1182"/>
              <a:ext cx="297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pt-BR" sz="2800" i="1" dirty="0">
                  <a:solidFill>
                    <a:srgbClr val="FF0000"/>
                  </a:solidFill>
                </a:rPr>
                <a:t>Nội dung chơi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Text Box 7"/>
            <p:cNvSpPr txBox="1">
              <a:spLocks noChangeArrowheads="1"/>
            </p:cNvSpPr>
            <p:nvPr/>
          </p:nvSpPr>
          <p:spPr bwMode="gray">
            <a:xfrm>
              <a:off x="592" y="1234"/>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1</a:t>
              </a:r>
            </a:p>
          </p:txBody>
        </p:sp>
      </p:grpSp>
      <p:grpSp>
        <p:nvGrpSpPr>
          <p:cNvPr id="13" name="Group 38"/>
          <p:cNvGrpSpPr>
            <a:grpSpLocks/>
          </p:cNvGrpSpPr>
          <p:nvPr/>
        </p:nvGrpSpPr>
        <p:grpSpPr bwMode="auto">
          <a:xfrm>
            <a:off x="2412853" y="3359494"/>
            <a:ext cx="4362775" cy="631825"/>
            <a:chOff x="528" y="1632"/>
            <a:chExt cx="2171" cy="398"/>
          </a:xfrm>
        </p:grpSpPr>
        <p:grpSp>
          <p:nvGrpSpPr>
            <p:cNvPr id="14" name="Group 29"/>
            <p:cNvGrpSpPr>
              <a:grpSpLocks/>
            </p:cNvGrpSpPr>
            <p:nvPr/>
          </p:nvGrpSpPr>
          <p:grpSpPr bwMode="auto">
            <a:xfrm>
              <a:off x="528" y="1728"/>
              <a:ext cx="328" cy="302"/>
              <a:chOff x="1248" y="1632"/>
              <a:chExt cx="328" cy="302"/>
            </a:xfrm>
          </p:grpSpPr>
          <p:sp>
            <p:nvSpPr>
              <p:cNvPr id="16" name="Rectangle 10"/>
              <p:cNvSpPr>
                <a:spLocks noChangeArrowheads="1"/>
              </p:cNvSpPr>
              <p:nvPr/>
            </p:nvSpPr>
            <p:spPr bwMode="gray">
              <a:xfrm rot="3419336">
                <a:off x="1261" y="1619"/>
                <a:ext cx="302" cy="328"/>
              </a:xfrm>
              <a:prstGeom prst="rect">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17" name="Text Box 12"/>
              <p:cNvSpPr txBox="1">
                <a:spLocks noChangeArrowheads="1"/>
              </p:cNvSpPr>
              <p:nvPr/>
            </p:nvSpPr>
            <p:spPr bwMode="gray">
              <a:xfrm>
                <a:off x="1323" y="1632"/>
                <a:ext cx="1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2</a:t>
                </a:r>
              </a:p>
            </p:txBody>
          </p:sp>
        </p:grpSp>
        <p:sp>
          <p:nvSpPr>
            <p:cNvPr id="15" name="Text Box 33"/>
            <p:cNvSpPr txBox="1">
              <a:spLocks noChangeArrowheads="1"/>
            </p:cNvSpPr>
            <p:nvPr/>
          </p:nvSpPr>
          <p:spPr bwMode="auto">
            <a:xfrm>
              <a:off x="994" y="1632"/>
              <a:ext cx="170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pt-BR" i="1" dirty="0">
                  <a:solidFill>
                    <a:srgbClr val="002060"/>
                  </a:solidFill>
                </a:rPr>
                <a:t>Hành động chơi</a:t>
              </a:r>
              <a:endParaRPr lang="en-US" sz="2200" dirty="0">
                <a:solidFill>
                  <a:srgbClr val="002060"/>
                </a:solidFill>
                <a:latin typeface="Times New Roman" panose="02020603050405020304" pitchFamily="18" charset="0"/>
                <a:cs typeface="Times New Roman" panose="02020603050405020304" pitchFamily="18" charset="0"/>
              </a:endParaRPr>
            </a:p>
          </p:txBody>
        </p:sp>
      </p:grpSp>
      <p:grpSp>
        <p:nvGrpSpPr>
          <p:cNvPr id="18" name="Group 39"/>
          <p:cNvGrpSpPr>
            <a:grpSpLocks/>
          </p:cNvGrpSpPr>
          <p:nvPr/>
        </p:nvGrpSpPr>
        <p:grpSpPr bwMode="auto">
          <a:xfrm>
            <a:off x="3240316" y="4687997"/>
            <a:ext cx="6242589" cy="584269"/>
            <a:chOff x="524" y="2339"/>
            <a:chExt cx="4474" cy="347"/>
          </a:xfrm>
        </p:grpSpPr>
        <p:grpSp>
          <p:nvGrpSpPr>
            <p:cNvPr id="19" name="Group 30"/>
            <p:cNvGrpSpPr>
              <a:grpSpLocks/>
            </p:cNvGrpSpPr>
            <p:nvPr/>
          </p:nvGrpSpPr>
          <p:grpSpPr bwMode="auto">
            <a:xfrm>
              <a:off x="524" y="2358"/>
              <a:ext cx="318" cy="282"/>
              <a:chOff x="1244" y="2200"/>
              <a:chExt cx="318" cy="282"/>
            </a:xfrm>
          </p:grpSpPr>
          <p:sp>
            <p:nvSpPr>
              <p:cNvPr id="21" name="Rectangle 15"/>
              <p:cNvSpPr>
                <a:spLocks noChangeArrowheads="1"/>
              </p:cNvSpPr>
              <p:nvPr/>
            </p:nvSpPr>
            <p:spPr bwMode="gray">
              <a:xfrm rot="3419336">
                <a:off x="1265" y="2179"/>
                <a:ext cx="275" cy="318"/>
              </a:xfrm>
              <a:prstGeom prst="rect">
                <a:avLst/>
              </a:prstGeom>
              <a:solidFill>
                <a:srgbClr val="92D050"/>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22" name="Text Box 17"/>
              <p:cNvSpPr txBox="1">
                <a:spLocks noChangeArrowheads="1"/>
              </p:cNvSpPr>
              <p:nvPr/>
            </p:nvSpPr>
            <p:spPr bwMode="gray">
              <a:xfrm>
                <a:off x="1287" y="2208"/>
                <a:ext cx="24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3</a:t>
                </a:r>
              </a:p>
            </p:txBody>
          </p:sp>
        </p:grpSp>
        <p:sp>
          <p:nvSpPr>
            <p:cNvPr id="20" name="Text Box 34"/>
            <p:cNvSpPr txBox="1">
              <a:spLocks noChangeArrowheads="1"/>
            </p:cNvSpPr>
            <p:nvPr/>
          </p:nvSpPr>
          <p:spPr bwMode="auto">
            <a:xfrm>
              <a:off x="1156" y="2339"/>
              <a:ext cx="3842" cy="34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pt-BR" i="1" dirty="0">
                  <a:solidFill>
                    <a:schemeClr val="accent1">
                      <a:lumMod val="75000"/>
                    </a:schemeClr>
                  </a:solidFill>
                </a:rPr>
                <a:t>Luật chơi</a:t>
              </a:r>
              <a:endParaRPr lang="en-US" sz="2200" dirty="0">
                <a:solidFill>
                  <a:schemeClr val="accent1">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6967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087922" y="351929"/>
            <a:ext cx="1873125" cy="810013"/>
          </a:xfrm>
          <a:prstGeom prst="upArrow">
            <a:avLst>
              <a:gd name="adj1" fmla="val 50000"/>
              <a:gd name="adj2" fmla="val 18667"/>
            </a:avLst>
          </a:prstGeom>
          <a:solidFill>
            <a:srgbClr val="00B0F0"/>
          </a:solidFill>
          <a:ln>
            <a:solidFill>
              <a:schemeClr val="tx2">
                <a:lumMod val="50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822211" y="358527"/>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chemeClr val="tx2">
                    <a:lumMod val="50000"/>
                  </a:schemeClr>
                </a:solidFill>
                <a:latin typeface="Arial" pitchFamily="34" charset="0"/>
              </a:rPr>
              <a:t>5</a:t>
            </a:r>
          </a:p>
        </p:txBody>
      </p:sp>
      <p:sp>
        <p:nvSpPr>
          <p:cNvPr id="6" name="AutoShape 7"/>
          <p:cNvSpPr>
            <a:spLocks noChangeArrowheads="1"/>
          </p:cNvSpPr>
          <p:nvPr/>
        </p:nvSpPr>
        <p:spPr bwMode="gray">
          <a:xfrm>
            <a:off x="4570345" y="612987"/>
            <a:ext cx="4398339" cy="618230"/>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7" name="Text Box 15"/>
          <p:cNvSpPr txBox="1">
            <a:spLocks noChangeArrowheads="1"/>
          </p:cNvSpPr>
          <p:nvPr/>
        </p:nvSpPr>
        <p:spPr bwMode="gray">
          <a:xfrm>
            <a:off x="4861266" y="613429"/>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chemeClr val="accent1">
                    <a:lumMod val="50000"/>
                  </a:schemeClr>
                </a:solidFill>
                <a:latin typeface="Times New Roman" panose="02020603050405020304" pitchFamily="18" charset="0"/>
                <a:cs typeface="Times New Roman" panose="02020603050405020304" pitchFamily="18" charset="0"/>
              </a:rPr>
              <a:t>Trò</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chơi</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vận</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động</a:t>
            </a:r>
            <a:endParaRPr lang="en-US" altLang="en-US" sz="4400" b="1" dirty="0">
              <a:solidFill>
                <a:schemeClr val="accent1">
                  <a:lumMod val="50000"/>
                </a:schemeClr>
              </a:solidFill>
              <a:latin typeface="Times New Roman" pitchFamily="18" charset="0"/>
              <a:cs typeface="Times New Roman" pitchFamily="18" charset="0"/>
            </a:endParaRPr>
          </a:p>
        </p:txBody>
      </p:sp>
      <p:sp>
        <p:nvSpPr>
          <p:cNvPr id="8" name="Rectangle 7"/>
          <p:cNvSpPr/>
          <p:nvPr/>
        </p:nvSpPr>
        <p:spPr>
          <a:xfrm>
            <a:off x="706965" y="1674146"/>
            <a:ext cx="4381328" cy="323165"/>
          </a:xfrm>
          <a:prstGeom prst="rect">
            <a:avLst/>
          </a:prstGeom>
        </p:spPr>
        <p:txBody>
          <a:bodyPr wrap="none">
            <a:spAutoFit/>
          </a:bodyPr>
          <a:lstStyle/>
          <a:p>
            <a:pPr algn="just">
              <a:lnSpc>
                <a:spcPts val="1800"/>
              </a:lnSpc>
              <a:spcAft>
                <a:spcPts val="0"/>
              </a:spcAft>
            </a:pPr>
            <a:r>
              <a:rPr lang="pt-BR" sz="2800" b="1" dirty="0">
                <a:solidFill>
                  <a:srgbClr val="FF0000"/>
                </a:solidFill>
                <a:latin typeface="Times New Roman" panose="02020603050405020304" pitchFamily="18" charset="0"/>
                <a:ea typeface="Times New Roman" panose="02020603050405020304" pitchFamily="18" charset="0"/>
              </a:rPr>
              <a:t>3. Phương pháp hướng dẫn</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1108364" y="2119746"/>
            <a:ext cx="10418619" cy="4708981"/>
          </a:xfrm>
          <a:prstGeom prst="rect">
            <a:avLst/>
          </a:prstGeom>
          <a:noFill/>
        </p:spPr>
        <p:txBody>
          <a:bodyPr wrap="square" rtlCol="0">
            <a:spAutoFit/>
          </a:bodyPr>
          <a:lstStyle/>
          <a:p>
            <a:pPr marL="342900" indent="-342900">
              <a:buFont typeface="+mj-lt"/>
              <a:buAutoNum type="arabicParenR"/>
            </a:pPr>
            <a:r>
              <a:rPr lang="pt-BR" sz="2000" dirty="0"/>
              <a:t> </a:t>
            </a:r>
            <a:r>
              <a:rPr lang="pt-BR" sz="2000" dirty="0">
                <a:solidFill>
                  <a:srgbClr val="FF0000"/>
                </a:solidFill>
              </a:rPr>
              <a:t>Khi hướng dẫn trẻ chơi trò chơi vận động cần bảo đảm sao cho nó vừa có tác dụng rèn luyện sức khoẻ, vừa hình thành được những nét tính cách cần thiết lại vừa bảo đảm tính chất vui chơi thực sự cho trẻ em. Không nên biến trò chơi thành một bài tập luyện nghiêm chính, khô cứng.</a:t>
            </a:r>
          </a:p>
          <a:p>
            <a:pPr marL="342900" indent="-342900">
              <a:buFont typeface="+mj-lt"/>
              <a:buAutoNum type="arabicParenR"/>
            </a:pPr>
            <a:endParaRPr lang="pt-BR" sz="2000" dirty="0"/>
          </a:p>
          <a:p>
            <a:pPr marL="342900" indent="-342900">
              <a:buFont typeface="+mj-lt"/>
              <a:buAutoNum type="arabicParenR"/>
            </a:pPr>
            <a:r>
              <a:rPr lang="pt-BR" sz="2000" dirty="0">
                <a:solidFill>
                  <a:srgbClr val="002060"/>
                </a:solidFill>
              </a:rPr>
              <a:t>Cần giúp trẻ chọn trò chơi vận động sao cho phù hợp với từng lứa tuổi. Sự phát triển thể lực của trẻ ở mỗi lứa tuổi đều đạt tới một mức độ nhất định, mức độ đó được thể hiện ở những chỉ số nhất định, nên nếu vận động mà quá thấp hay quá cao so với chỉ số đó đều bất lợi, thậm chí nhiều khi mang đến cho trẻ những tác hại không lường. </a:t>
            </a:r>
          </a:p>
          <a:p>
            <a:pPr marL="342900" indent="-342900">
              <a:buFont typeface="+mj-lt"/>
              <a:buAutoNum type="arabicParenR"/>
            </a:pPr>
            <a:endParaRPr lang="pt-BR" sz="2000" dirty="0"/>
          </a:p>
          <a:p>
            <a:pPr marL="342900" indent="-342900">
              <a:buFont typeface="+mj-lt"/>
              <a:buAutoNum type="arabicParenR"/>
            </a:pPr>
            <a:r>
              <a:rPr lang="pt-BR" sz="2000" dirty="0"/>
              <a:t>Trong một buổi chơi không nên để trẻ chơi quá nhiều trò chơi chỉ thiên một kiểu vận động đơn điệu. Vì như vậy trẻ vừa chóng chán, vừa tạo ra những lệch lạc trong sự phát triển thân thể, nên thay đổi các thao tác vận động. Trò chơi vận động và trò chơi tĩnh phải được tỏ chức xen kẽ với nhau.</a:t>
            </a:r>
            <a:endParaRPr lang="en-US" sz="2000" dirty="0"/>
          </a:p>
          <a:p>
            <a:pPr marL="342900" indent="-342900">
              <a:buFont typeface="+mj-lt"/>
              <a:buAutoNum type="arabicParenR"/>
            </a:pPr>
            <a:endParaRPr lang="en-US" sz="2000" dirty="0"/>
          </a:p>
        </p:txBody>
      </p:sp>
    </p:spTree>
    <p:extLst>
      <p:ext uri="{BB962C8B-B14F-4D97-AF65-F5344CB8AC3E}">
        <p14:creationId xmlns:p14="http://schemas.microsoft.com/office/powerpoint/2010/main" val="147173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ircle(in)">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circle(in)">
                                      <p:cBhvr>
                                        <p:cTn id="22"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087922" y="351929"/>
            <a:ext cx="1873125" cy="810013"/>
          </a:xfrm>
          <a:prstGeom prst="upArrow">
            <a:avLst>
              <a:gd name="adj1" fmla="val 50000"/>
              <a:gd name="adj2" fmla="val 18667"/>
            </a:avLst>
          </a:prstGeom>
          <a:solidFill>
            <a:srgbClr val="00B0F0"/>
          </a:solidFill>
          <a:ln>
            <a:solidFill>
              <a:schemeClr val="tx2">
                <a:lumMod val="50000"/>
              </a:schemeClr>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822211" y="358527"/>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chemeClr val="tx2">
                    <a:lumMod val="50000"/>
                  </a:schemeClr>
                </a:solidFill>
                <a:latin typeface="Arial" pitchFamily="34" charset="0"/>
              </a:rPr>
              <a:t>5</a:t>
            </a:r>
          </a:p>
        </p:txBody>
      </p:sp>
      <p:sp>
        <p:nvSpPr>
          <p:cNvPr id="6" name="AutoShape 7"/>
          <p:cNvSpPr>
            <a:spLocks noChangeArrowheads="1"/>
          </p:cNvSpPr>
          <p:nvPr/>
        </p:nvSpPr>
        <p:spPr bwMode="gray">
          <a:xfrm>
            <a:off x="4570345" y="612987"/>
            <a:ext cx="4398339" cy="618230"/>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7" name="Text Box 15"/>
          <p:cNvSpPr txBox="1">
            <a:spLocks noChangeArrowheads="1"/>
          </p:cNvSpPr>
          <p:nvPr/>
        </p:nvSpPr>
        <p:spPr bwMode="gray">
          <a:xfrm>
            <a:off x="4861266" y="613429"/>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chemeClr val="accent1">
                    <a:lumMod val="50000"/>
                  </a:schemeClr>
                </a:solidFill>
                <a:latin typeface="Times New Roman" panose="02020603050405020304" pitchFamily="18" charset="0"/>
                <a:cs typeface="Times New Roman" panose="02020603050405020304" pitchFamily="18" charset="0"/>
              </a:rPr>
              <a:t>Trò</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chơi</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vận</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động</a:t>
            </a:r>
            <a:endParaRPr lang="en-US" altLang="en-US" sz="4400" b="1" dirty="0">
              <a:solidFill>
                <a:schemeClr val="accent1">
                  <a:lumMod val="50000"/>
                </a:schemeClr>
              </a:solidFill>
              <a:latin typeface="Times New Roman" pitchFamily="18" charset="0"/>
              <a:cs typeface="Times New Roman" pitchFamily="18" charset="0"/>
            </a:endParaRPr>
          </a:p>
        </p:txBody>
      </p:sp>
      <p:sp>
        <p:nvSpPr>
          <p:cNvPr id="8" name="Rectangle 7"/>
          <p:cNvSpPr/>
          <p:nvPr/>
        </p:nvSpPr>
        <p:spPr>
          <a:xfrm>
            <a:off x="706965" y="1674146"/>
            <a:ext cx="4381328" cy="323165"/>
          </a:xfrm>
          <a:prstGeom prst="rect">
            <a:avLst/>
          </a:prstGeom>
        </p:spPr>
        <p:txBody>
          <a:bodyPr wrap="none">
            <a:spAutoFit/>
          </a:bodyPr>
          <a:lstStyle/>
          <a:p>
            <a:pPr algn="just">
              <a:lnSpc>
                <a:spcPts val="1800"/>
              </a:lnSpc>
              <a:spcAft>
                <a:spcPts val="0"/>
              </a:spcAft>
            </a:pPr>
            <a:r>
              <a:rPr lang="pt-BR" sz="2800" b="1" dirty="0">
                <a:solidFill>
                  <a:srgbClr val="FF0000"/>
                </a:solidFill>
                <a:latin typeface="Times New Roman" panose="02020603050405020304" pitchFamily="18" charset="0"/>
                <a:ea typeface="Times New Roman" panose="02020603050405020304" pitchFamily="18" charset="0"/>
              </a:rPr>
              <a:t>3. Phương pháp hướng dẫn</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706967" y="2313711"/>
            <a:ext cx="9531544" cy="4708981"/>
          </a:xfrm>
          <a:prstGeom prst="rect">
            <a:avLst/>
          </a:prstGeom>
          <a:noFill/>
        </p:spPr>
        <p:txBody>
          <a:bodyPr wrap="square" rtlCol="0">
            <a:spAutoFit/>
          </a:bodyPr>
          <a:lstStyle/>
          <a:p>
            <a:r>
              <a:rPr lang="en-US" sz="2000" dirty="0">
                <a:solidFill>
                  <a:srgbClr val="002060"/>
                </a:solidFill>
              </a:rPr>
              <a:t>4) </a:t>
            </a:r>
            <a:r>
              <a:rPr lang="pt-BR" sz="2000" dirty="0">
                <a:solidFill>
                  <a:srgbClr val="002060"/>
                </a:solidFill>
              </a:rPr>
              <a:t>Cần tạo điều kiện cho trẻ chơi, nhưng lại cần phát huy triệt để tính độc lập của chúng, để các em tự lựa chọn trò chơi, tự tìm kiếm đồ chơi và tự tổ chức chơi với nhau, người lớn không nên làm thay, chơi thay mà chỉ nên hướng dẫn, gợi ý để trẻ tự tổ chức lấy trò chơi của mình, đặc biệt là đối với trẻ đã lớn. Trong khi hướng dẫn trẻ chơi, giáo viên nên hoà nhập vào thế giới của trẻ, cần tỏ thái độ tôn trọng, thân thiết, đồng cảm với trẻ. Đối với trẻ còn nhỏ thì tốt nhất cùng tham gia chơi với trẻ để có thể động viên, khuyến khích trẻ kịp thời.</a:t>
            </a:r>
          </a:p>
          <a:p>
            <a:endParaRPr lang="pt-BR" sz="2000" dirty="0"/>
          </a:p>
          <a:p>
            <a:r>
              <a:rPr lang="pt-BR" sz="2000" dirty="0">
                <a:solidFill>
                  <a:srgbClr val="FF0000"/>
                </a:solidFill>
              </a:rPr>
              <a:t>5) Trò chơi vận động thường mang tính chất thi đua rõ nét (thi đua giữa cá nhân với cá nhân, giữa các đội với nhau), chính vì thế khi tổ chức cho trẻ chơi không nên quá nhấn mạnh vài yếu tố thi đưa một cách quá mức, biến thi đua thành ganh đua, gây nên ở trẻ thái độ cay cú bất lợi, làm mất đi không khí vui vẻ, đoàn kết, thân ái giữa trẻ em cùng chơi với nhau, khiến cho cuộc chơi dễ đi đến tan vở. </a:t>
            </a:r>
            <a:endParaRPr lang="en-US" sz="2000" dirty="0">
              <a:solidFill>
                <a:srgbClr val="FF0000"/>
              </a:solidFill>
            </a:endParaRPr>
          </a:p>
          <a:p>
            <a:endParaRPr lang="en-US" sz="2000" dirty="0"/>
          </a:p>
        </p:txBody>
      </p:sp>
    </p:spTree>
    <p:extLst>
      <p:ext uri="{BB962C8B-B14F-4D97-AF65-F5344CB8AC3E}">
        <p14:creationId xmlns:p14="http://schemas.microsoft.com/office/powerpoint/2010/main" val="9543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034152" y="296501"/>
            <a:ext cx="1719091" cy="855435"/>
          </a:xfrm>
          <a:prstGeom prst="upArrow">
            <a:avLst>
              <a:gd name="adj1" fmla="val 50000"/>
              <a:gd name="adj2" fmla="val 18667"/>
            </a:avLst>
          </a:prstGeom>
          <a:solidFill>
            <a:schemeClr val="accent4">
              <a:lumMod val="50000"/>
            </a:schemeClr>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669819" y="331181"/>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6</a:t>
            </a:r>
          </a:p>
        </p:txBody>
      </p:sp>
      <p:sp>
        <p:nvSpPr>
          <p:cNvPr id="6" name="AutoShape 7"/>
          <p:cNvSpPr>
            <a:spLocks noChangeArrowheads="1"/>
          </p:cNvSpPr>
          <p:nvPr/>
        </p:nvSpPr>
        <p:spPr bwMode="gray">
          <a:xfrm>
            <a:off x="4362543" y="585271"/>
            <a:ext cx="4398339" cy="646182"/>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7" name="Text Box 15"/>
          <p:cNvSpPr txBox="1">
            <a:spLocks noChangeArrowheads="1"/>
          </p:cNvSpPr>
          <p:nvPr/>
        </p:nvSpPr>
        <p:spPr bwMode="gray">
          <a:xfrm>
            <a:off x="4595068" y="612985"/>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002060"/>
                </a:solidFill>
                <a:latin typeface="Times New Roman" panose="02020603050405020304" pitchFamily="18" charset="0"/>
                <a:cs typeface="Times New Roman" panose="02020603050405020304" pitchFamily="18" charset="0"/>
              </a:rPr>
              <a:t>Trò</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chơi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dân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gian</a:t>
            </a:r>
            <a:endParaRPr lang="en-US" altLang="en-US" sz="4400" b="1" dirty="0">
              <a:solidFill>
                <a:srgbClr val="002060"/>
              </a:solidFill>
              <a:latin typeface="Times New Roman" pitchFamily="18" charset="0"/>
              <a:cs typeface="Times New Roman" pitchFamily="18" charset="0"/>
            </a:endParaRPr>
          </a:p>
        </p:txBody>
      </p:sp>
      <p:sp>
        <p:nvSpPr>
          <p:cNvPr id="8" name="Rectangle 7"/>
          <p:cNvSpPr/>
          <p:nvPr/>
        </p:nvSpPr>
        <p:spPr>
          <a:xfrm>
            <a:off x="569169" y="1835936"/>
            <a:ext cx="9406104" cy="2908489"/>
          </a:xfrm>
          <a:prstGeom prst="rect">
            <a:avLst/>
          </a:prstGeom>
        </p:spPr>
        <p:txBody>
          <a:bodyPr wrap="square">
            <a:spAutoFit/>
          </a:bodyPr>
          <a:lstStyle/>
          <a:p>
            <a:pPr>
              <a:lnSpc>
                <a:spcPts val="1800"/>
              </a:lnSpc>
              <a:spcBef>
                <a:spcPts val="1200"/>
              </a:spcBef>
              <a:spcAft>
                <a:spcPts val="0"/>
              </a:spcAft>
            </a:pPr>
            <a:r>
              <a:rPr lang="en-GB" sz="2400" b="1" dirty="0">
                <a:solidFill>
                  <a:srgbClr val="FF0000"/>
                </a:solidFill>
                <a:latin typeface="Times New Roman" panose="02020603050405020304" pitchFamily="18" charset="0"/>
              </a:rPr>
              <a:t>1. </a:t>
            </a:r>
            <a:r>
              <a:rPr lang="en-GB" sz="2400" b="1" dirty="0" err="1">
                <a:solidFill>
                  <a:srgbClr val="FF0000"/>
                </a:solidFill>
                <a:latin typeface="Times New Roman" panose="02020603050405020304" pitchFamily="18" charset="0"/>
              </a:rPr>
              <a:t>Khái</a:t>
            </a:r>
            <a:r>
              <a:rPr lang="en-GB" sz="2400" b="1" dirty="0">
                <a:solidFill>
                  <a:srgbClr val="FF0000"/>
                </a:solidFill>
                <a:latin typeface="Times New Roman" panose="02020603050405020304" pitchFamily="18" charset="0"/>
              </a:rPr>
              <a:t> </a:t>
            </a:r>
            <a:r>
              <a:rPr lang="en-GB" sz="2400" b="1" dirty="0" err="1">
                <a:solidFill>
                  <a:srgbClr val="FF0000"/>
                </a:solidFill>
                <a:latin typeface="Times New Roman" panose="02020603050405020304" pitchFamily="18" charset="0"/>
              </a:rPr>
              <a:t>niệm</a:t>
            </a:r>
            <a:endParaRPr lang="en-US" sz="2400" b="1" dirty="0">
              <a:solidFill>
                <a:srgbClr val="FF0000"/>
              </a:solidFill>
              <a:latin typeface="Cambria" panose="02040503050406030204" pitchFamily="18" charset="0"/>
            </a:endParaRPr>
          </a:p>
          <a:p>
            <a:pPr algn="just">
              <a:lnSpc>
                <a:spcPct val="150000"/>
              </a:lnSpc>
              <a:spcAft>
                <a:spcPts val="0"/>
              </a:spcAft>
            </a:pPr>
            <a:r>
              <a:rPr lang="en-GB" b="1"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Trò</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chơi</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dân</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gian</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trẻ</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em</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là</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một</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loại</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hoạt</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động</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văn</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hóa</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dân</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gian</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dành</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cho</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trẻ</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em</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được</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lưu</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truyền</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từ</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vùng</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này</a:t>
            </a:r>
            <a:r>
              <a:rPr lang="en-GB" sz="2800" dirty="0">
                <a:solidFill>
                  <a:srgbClr val="0070C0"/>
                </a:solidFill>
                <a:latin typeface="Times New Roman" panose="02020603050405020304" pitchFamily="18" charset="0"/>
                <a:ea typeface="Times New Roman" panose="02020603050405020304" pitchFamily="18" charset="0"/>
              </a:rPr>
              <a:t> qua </a:t>
            </a:r>
            <a:r>
              <a:rPr lang="en-GB" sz="2800" dirty="0" err="1">
                <a:solidFill>
                  <a:srgbClr val="0070C0"/>
                </a:solidFill>
                <a:latin typeface="Times New Roman" panose="02020603050405020304" pitchFamily="18" charset="0"/>
                <a:ea typeface="Times New Roman" panose="02020603050405020304" pitchFamily="18" charset="0"/>
              </a:rPr>
              <a:t>vùng</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khác</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từ</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đời</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này</a:t>
            </a:r>
            <a:r>
              <a:rPr lang="en-GB" sz="2800" dirty="0">
                <a:solidFill>
                  <a:srgbClr val="0070C0"/>
                </a:solidFill>
                <a:latin typeface="Times New Roman" panose="02020603050405020304" pitchFamily="18" charset="0"/>
                <a:ea typeface="Times New Roman" panose="02020603050405020304" pitchFamily="18" charset="0"/>
              </a:rPr>
              <a:t> sang </a:t>
            </a:r>
            <a:r>
              <a:rPr lang="en-GB" sz="2800" dirty="0" err="1">
                <a:solidFill>
                  <a:srgbClr val="0070C0"/>
                </a:solidFill>
                <a:latin typeface="Times New Roman" panose="02020603050405020304" pitchFamily="18" charset="0"/>
                <a:ea typeface="Times New Roman" panose="02020603050405020304" pitchFamily="18" charset="0"/>
              </a:rPr>
              <a:t>đời</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khác</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nhằm</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thỏa</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mãn</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nhu</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cầu</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vui</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chơi</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giải</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trí</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và</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giáo</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dục</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trẻ</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em</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một</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cách</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tinh</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tế</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nhẹ</a:t>
            </a:r>
            <a:r>
              <a:rPr lang="en-GB" sz="2800" dirty="0">
                <a:solidFill>
                  <a:srgbClr val="0070C0"/>
                </a:solidFill>
                <a:latin typeface="Times New Roman" panose="02020603050405020304" pitchFamily="18" charset="0"/>
                <a:ea typeface="Times New Roman" panose="02020603050405020304" pitchFamily="18" charset="0"/>
              </a:rPr>
              <a:t> </a:t>
            </a:r>
            <a:r>
              <a:rPr lang="en-GB" sz="2800" dirty="0" err="1">
                <a:solidFill>
                  <a:srgbClr val="0070C0"/>
                </a:solidFill>
                <a:latin typeface="Times New Roman" panose="02020603050405020304" pitchFamily="18" charset="0"/>
                <a:ea typeface="Times New Roman" panose="02020603050405020304" pitchFamily="18" charset="0"/>
              </a:rPr>
              <a:t>nhàng</a:t>
            </a:r>
            <a:r>
              <a:rPr lang="en-GB" sz="2800" dirty="0">
                <a:solidFill>
                  <a:srgbClr val="0070C0"/>
                </a:solidFill>
                <a:latin typeface="Times New Roman" panose="02020603050405020304" pitchFamily="18" charset="0"/>
                <a:ea typeface="Times New Roman" panose="02020603050405020304" pitchFamily="18" charset="0"/>
              </a:rPr>
              <a:t>.</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31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034152" y="296501"/>
            <a:ext cx="1719091" cy="855435"/>
          </a:xfrm>
          <a:prstGeom prst="upArrow">
            <a:avLst>
              <a:gd name="adj1" fmla="val 50000"/>
              <a:gd name="adj2" fmla="val 18667"/>
            </a:avLst>
          </a:prstGeom>
          <a:solidFill>
            <a:schemeClr val="accent4">
              <a:lumMod val="50000"/>
            </a:schemeClr>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669819" y="331181"/>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6</a:t>
            </a:r>
          </a:p>
        </p:txBody>
      </p:sp>
      <p:sp>
        <p:nvSpPr>
          <p:cNvPr id="6" name="AutoShape 7"/>
          <p:cNvSpPr>
            <a:spLocks noChangeArrowheads="1"/>
          </p:cNvSpPr>
          <p:nvPr/>
        </p:nvSpPr>
        <p:spPr bwMode="gray">
          <a:xfrm>
            <a:off x="4362543" y="585271"/>
            <a:ext cx="4398339" cy="646182"/>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7" name="Text Box 15"/>
          <p:cNvSpPr txBox="1">
            <a:spLocks noChangeArrowheads="1"/>
          </p:cNvSpPr>
          <p:nvPr/>
        </p:nvSpPr>
        <p:spPr bwMode="gray">
          <a:xfrm>
            <a:off x="4595068" y="612985"/>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002060"/>
                </a:solidFill>
                <a:latin typeface="Times New Roman" panose="02020603050405020304" pitchFamily="18" charset="0"/>
                <a:cs typeface="Times New Roman" panose="02020603050405020304" pitchFamily="18" charset="0"/>
              </a:rPr>
              <a:t>Trò</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chơi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dân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gian</a:t>
            </a:r>
            <a:endParaRPr lang="en-US" altLang="en-US" sz="4400" b="1" dirty="0">
              <a:solidFill>
                <a:srgbClr val="002060"/>
              </a:solidFill>
              <a:latin typeface="Times New Roman" pitchFamily="18" charset="0"/>
              <a:cs typeface="Times New Roman" pitchFamily="18" charset="0"/>
            </a:endParaRPr>
          </a:p>
        </p:txBody>
      </p:sp>
      <p:sp>
        <p:nvSpPr>
          <p:cNvPr id="9" name="AutoShape 2"/>
          <p:cNvSpPr>
            <a:spLocks noChangeArrowheads="1"/>
          </p:cNvSpPr>
          <p:nvPr/>
        </p:nvSpPr>
        <p:spPr bwMode="auto">
          <a:xfrm>
            <a:off x="2604657" y="1624534"/>
            <a:ext cx="9296399" cy="5136484"/>
          </a:xfrm>
          <a:prstGeom prst="roundRect">
            <a:avLst>
              <a:gd name="adj" fmla="val 5856"/>
            </a:avLst>
          </a:prstGeom>
          <a:solidFill>
            <a:srgbClr val="FFFFFF"/>
          </a:solid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2" name="AutoShape 25"/>
          <p:cNvSpPr>
            <a:spLocks/>
          </p:cNvSpPr>
          <p:nvPr/>
        </p:nvSpPr>
        <p:spPr bwMode="blackWhite">
          <a:xfrm>
            <a:off x="2681739" y="4530090"/>
            <a:ext cx="8831013" cy="449262"/>
          </a:xfrm>
          <a:prstGeom prst="callout2">
            <a:avLst>
              <a:gd name="adj1" fmla="val 769"/>
              <a:gd name="adj2" fmla="val -1031"/>
              <a:gd name="adj3" fmla="val -39576"/>
              <a:gd name="adj4" fmla="val -4832"/>
              <a:gd name="adj5" fmla="val -190590"/>
              <a:gd name="adj6" fmla="val -6827"/>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200" b="1" dirty="0">
                <a:solidFill>
                  <a:srgbClr val="002060"/>
                </a:solidFill>
              </a:rPr>
              <a:t> 4. </a:t>
            </a:r>
            <a:r>
              <a:rPr lang="en-GB" sz="2200" dirty="0" err="1">
                <a:solidFill>
                  <a:srgbClr val="002060"/>
                </a:solidFill>
              </a:rPr>
              <a:t>Trò</a:t>
            </a:r>
            <a:r>
              <a:rPr lang="en-GB" sz="2200" dirty="0">
                <a:solidFill>
                  <a:srgbClr val="002060"/>
                </a:solidFill>
              </a:rPr>
              <a:t> </a:t>
            </a:r>
            <a:r>
              <a:rPr lang="en-GB" sz="2200" dirty="0" err="1">
                <a:solidFill>
                  <a:srgbClr val="002060"/>
                </a:solidFill>
              </a:rPr>
              <a:t>chơi</a:t>
            </a:r>
            <a:r>
              <a:rPr lang="en-GB" sz="2200" dirty="0">
                <a:solidFill>
                  <a:srgbClr val="002060"/>
                </a:solidFill>
              </a:rPr>
              <a:t> </a:t>
            </a:r>
            <a:r>
              <a:rPr lang="en-GB" sz="2200" dirty="0" err="1">
                <a:solidFill>
                  <a:srgbClr val="002060"/>
                </a:solidFill>
              </a:rPr>
              <a:t>dân</a:t>
            </a:r>
            <a:r>
              <a:rPr lang="en-GB" sz="2200" dirty="0">
                <a:solidFill>
                  <a:srgbClr val="002060"/>
                </a:solidFill>
              </a:rPr>
              <a:t> </a:t>
            </a:r>
            <a:r>
              <a:rPr lang="en-GB" sz="2200" dirty="0" err="1">
                <a:solidFill>
                  <a:srgbClr val="002060"/>
                </a:solidFill>
              </a:rPr>
              <a:t>gian</a:t>
            </a:r>
            <a:r>
              <a:rPr lang="en-GB" sz="2200" dirty="0">
                <a:solidFill>
                  <a:srgbClr val="002060"/>
                </a:solidFill>
              </a:rPr>
              <a:t> </a:t>
            </a:r>
            <a:r>
              <a:rPr lang="en-GB" sz="2200" dirty="0" err="1">
                <a:solidFill>
                  <a:srgbClr val="002060"/>
                </a:solidFill>
              </a:rPr>
              <a:t>trẻ</a:t>
            </a:r>
            <a:r>
              <a:rPr lang="en-GB" sz="2200" dirty="0">
                <a:solidFill>
                  <a:srgbClr val="002060"/>
                </a:solidFill>
              </a:rPr>
              <a:t> </a:t>
            </a:r>
            <a:r>
              <a:rPr lang="en-GB" sz="2200" dirty="0" err="1">
                <a:solidFill>
                  <a:srgbClr val="002060"/>
                </a:solidFill>
              </a:rPr>
              <a:t>em</a:t>
            </a:r>
            <a:r>
              <a:rPr lang="en-GB" sz="2200" dirty="0">
                <a:solidFill>
                  <a:srgbClr val="002060"/>
                </a:solidFill>
              </a:rPr>
              <a:t> </a:t>
            </a:r>
            <a:r>
              <a:rPr lang="en-GB" sz="2200" dirty="0" err="1">
                <a:solidFill>
                  <a:srgbClr val="002060"/>
                </a:solidFill>
              </a:rPr>
              <a:t>Việt</a:t>
            </a:r>
            <a:r>
              <a:rPr lang="en-GB" sz="2200" dirty="0">
                <a:solidFill>
                  <a:srgbClr val="002060"/>
                </a:solidFill>
              </a:rPr>
              <a:t> Nam </a:t>
            </a:r>
            <a:r>
              <a:rPr lang="en-GB" sz="2200" dirty="0" err="1">
                <a:solidFill>
                  <a:srgbClr val="002060"/>
                </a:solidFill>
              </a:rPr>
              <a:t>gắn</a:t>
            </a:r>
            <a:r>
              <a:rPr lang="en-GB" sz="2200" dirty="0">
                <a:solidFill>
                  <a:srgbClr val="002060"/>
                </a:solidFill>
              </a:rPr>
              <a:t> </a:t>
            </a:r>
            <a:r>
              <a:rPr lang="en-GB" sz="2200" dirty="0" err="1">
                <a:solidFill>
                  <a:srgbClr val="002060"/>
                </a:solidFill>
              </a:rPr>
              <a:t>bó</a:t>
            </a:r>
            <a:r>
              <a:rPr lang="en-GB" sz="2200" dirty="0">
                <a:solidFill>
                  <a:srgbClr val="002060"/>
                </a:solidFill>
              </a:rPr>
              <a:t> </a:t>
            </a:r>
            <a:r>
              <a:rPr lang="en-GB" sz="2200" dirty="0" err="1">
                <a:solidFill>
                  <a:srgbClr val="002060"/>
                </a:solidFill>
              </a:rPr>
              <a:t>chặt</a:t>
            </a:r>
            <a:r>
              <a:rPr lang="en-GB" sz="2200" dirty="0">
                <a:solidFill>
                  <a:srgbClr val="002060"/>
                </a:solidFill>
              </a:rPr>
              <a:t> </a:t>
            </a:r>
            <a:r>
              <a:rPr lang="en-GB" sz="2200" dirty="0" err="1">
                <a:solidFill>
                  <a:srgbClr val="002060"/>
                </a:solidFill>
              </a:rPr>
              <a:t>chẽ</a:t>
            </a:r>
            <a:r>
              <a:rPr lang="en-GB" sz="2200" dirty="0">
                <a:solidFill>
                  <a:srgbClr val="002060"/>
                </a:solidFill>
              </a:rPr>
              <a:t> </a:t>
            </a:r>
            <a:r>
              <a:rPr lang="en-GB" sz="2200" dirty="0" err="1">
                <a:solidFill>
                  <a:srgbClr val="002060"/>
                </a:solidFill>
              </a:rPr>
              <a:t>với</a:t>
            </a:r>
            <a:r>
              <a:rPr lang="en-GB" sz="2200" dirty="0">
                <a:solidFill>
                  <a:srgbClr val="002060"/>
                </a:solidFill>
              </a:rPr>
              <a:t> </a:t>
            </a:r>
            <a:r>
              <a:rPr lang="en-GB" sz="2200" dirty="0" err="1">
                <a:solidFill>
                  <a:srgbClr val="002060"/>
                </a:solidFill>
              </a:rPr>
              <a:t>thiên</a:t>
            </a:r>
            <a:r>
              <a:rPr lang="en-GB" sz="2200" dirty="0">
                <a:solidFill>
                  <a:srgbClr val="002060"/>
                </a:solidFill>
              </a:rPr>
              <a:t> </a:t>
            </a:r>
            <a:r>
              <a:rPr lang="en-GB" sz="2200" dirty="0" err="1">
                <a:solidFill>
                  <a:srgbClr val="002060"/>
                </a:solidFill>
              </a:rPr>
              <a:t>nhiên</a:t>
            </a:r>
            <a:r>
              <a:rPr lang="en-GB" sz="2200" dirty="0">
                <a:solidFill>
                  <a:srgbClr val="002060"/>
                </a:solidFill>
              </a:rPr>
              <a:t> </a:t>
            </a:r>
            <a:r>
              <a:rPr lang="en-GB" sz="2200" dirty="0" err="1">
                <a:solidFill>
                  <a:srgbClr val="002060"/>
                </a:solidFill>
              </a:rPr>
              <a:t>Việt</a:t>
            </a:r>
            <a:r>
              <a:rPr lang="en-GB" sz="2200" dirty="0">
                <a:solidFill>
                  <a:srgbClr val="002060"/>
                </a:solidFill>
              </a:rPr>
              <a:t> Nam, </a:t>
            </a:r>
            <a:r>
              <a:rPr lang="en-GB" sz="2200" dirty="0" err="1">
                <a:solidFill>
                  <a:srgbClr val="002060"/>
                </a:solidFill>
              </a:rPr>
              <a:t>trong</a:t>
            </a:r>
            <a:r>
              <a:rPr lang="en-GB" sz="2200" dirty="0">
                <a:solidFill>
                  <a:srgbClr val="002060"/>
                </a:solidFill>
              </a:rPr>
              <a:t> </a:t>
            </a:r>
            <a:r>
              <a:rPr lang="en-GB" sz="2200" dirty="0" err="1">
                <a:solidFill>
                  <a:srgbClr val="002060"/>
                </a:solidFill>
              </a:rPr>
              <a:t>trò</a:t>
            </a:r>
            <a:r>
              <a:rPr lang="en-GB" sz="2200" dirty="0">
                <a:solidFill>
                  <a:srgbClr val="002060"/>
                </a:solidFill>
              </a:rPr>
              <a:t> </a:t>
            </a:r>
            <a:r>
              <a:rPr lang="en-GB" sz="2200" dirty="0" err="1">
                <a:solidFill>
                  <a:srgbClr val="002060"/>
                </a:solidFill>
              </a:rPr>
              <a:t>chơi</a:t>
            </a:r>
            <a:r>
              <a:rPr lang="en-GB" sz="2200" dirty="0">
                <a:solidFill>
                  <a:srgbClr val="002060"/>
                </a:solidFill>
              </a:rPr>
              <a:t> con </a:t>
            </a:r>
            <a:r>
              <a:rPr lang="en-GB" sz="2200" dirty="0" err="1">
                <a:solidFill>
                  <a:srgbClr val="002060"/>
                </a:solidFill>
              </a:rPr>
              <a:t>người</a:t>
            </a:r>
            <a:r>
              <a:rPr lang="en-GB" sz="2200" dirty="0">
                <a:solidFill>
                  <a:srgbClr val="002060"/>
                </a:solidFill>
              </a:rPr>
              <a:t> </a:t>
            </a:r>
            <a:r>
              <a:rPr lang="en-GB" sz="2200" dirty="0" err="1">
                <a:solidFill>
                  <a:srgbClr val="002060"/>
                </a:solidFill>
              </a:rPr>
              <a:t>và</a:t>
            </a:r>
            <a:r>
              <a:rPr lang="en-GB" sz="2200" dirty="0">
                <a:solidFill>
                  <a:srgbClr val="002060"/>
                </a:solidFill>
              </a:rPr>
              <a:t> </a:t>
            </a:r>
            <a:r>
              <a:rPr lang="en-GB" sz="2200" dirty="0" err="1">
                <a:solidFill>
                  <a:srgbClr val="002060"/>
                </a:solidFill>
              </a:rPr>
              <a:t>thiên</a:t>
            </a:r>
            <a:r>
              <a:rPr lang="en-GB" sz="2200" dirty="0">
                <a:solidFill>
                  <a:srgbClr val="002060"/>
                </a:solidFill>
              </a:rPr>
              <a:t> </a:t>
            </a:r>
            <a:r>
              <a:rPr lang="en-GB" sz="2200" dirty="0" err="1">
                <a:solidFill>
                  <a:srgbClr val="002060"/>
                </a:solidFill>
              </a:rPr>
              <a:t>nhiên</a:t>
            </a:r>
            <a:r>
              <a:rPr lang="en-GB" sz="2200" dirty="0">
                <a:solidFill>
                  <a:srgbClr val="002060"/>
                </a:solidFill>
              </a:rPr>
              <a:t> </a:t>
            </a:r>
            <a:r>
              <a:rPr lang="en-GB" sz="2200" dirty="0" err="1">
                <a:solidFill>
                  <a:srgbClr val="002060"/>
                </a:solidFill>
              </a:rPr>
              <a:t>hòa</a:t>
            </a:r>
            <a:r>
              <a:rPr lang="en-GB" sz="2200" dirty="0">
                <a:solidFill>
                  <a:srgbClr val="002060"/>
                </a:solidFill>
              </a:rPr>
              <a:t> </a:t>
            </a:r>
            <a:r>
              <a:rPr lang="en-GB" sz="2200" dirty="0" err="1">
                <a:solidFill>
                  <a:srgbClr val="002060"/>
                </a:solidFill>
              </a:rPr>
              <a:t>quyện</a:t>
            </a:r>
            <a:r>
              <a:rPr lang="en-GB" sz="2200" dirty="0">
                <a:solidFill>
                  <a:srgbClr val="002060"/>
                </a:solidFill>
              </a:rPr>
              <a:t> </a:t>
            </a:r>
            <a:r>
              <a:rPr lang="en-GB" sz="2200" dirty="0" err="1">
                <a:solidFill>
                  <a:srgbClr val="002060"/>
                </a:solidFill>
              </a:rPr>
              <a:t>vào</a:t>
            </a:r>
            <a:r>
              <a:rPr lang="en-GB" sz="2200" dirty="0">
                <a:solidFill>
                  <a:srgbClr val="002060"/>
                </a:solidFill>
              </a:rPr>
              <a:t> </a:t>
            </a:r>
            <a:r>
              <a:rPr lang="en-GB" sz="2200" dirty="0" err="1">
                <a:solidFill>
                  <a:srgbClr val="002060"/>
                </a:solidFill>
              </a:rPr>
              <a:t>nhau</a:t>
            </a:r>
            <a:r>
              <a:rPr lang="en-GB" sz="2200" dirty="0">
                <a:solidFill>
                  <a:srgbClr val="002060"/>
                </a:solidFill>
              </a:rPr>
              <a:t>, </a:t>
            </a:r>
            <a:r>
              <a:rPr lang="en-GB" sz="2200" dirty="0" err="1">
                <a:solidFill>
                  <a:srgbClr val="002060"/>
                </a:solidFill>
              </a:rPr>
              <a:t>thiên</a:t>
            </a:r>
            <a:r>
              <a:rPr lang="en-GB" sz="2200" dirty="0">
                <a:solidFill>
                  <a:srgbClr val="002060"/>
                </a:solidFill>
              </a:rPr>
              <a:t> </a:t>
            </a:r>
            <a:r>
              <a:rPr lang="en-GB" sz="2200" dirty="0" err="1">
                <a:solidFill>
                  <a:srgbClr val="002060"/>
                </a:solidFill>
              </a:rPr>
              <a:t>nhiên</a:t>
            </a:r>
            <a:r>
              <a:rPr lang="en-GB" sz="2200" dirty="0">
                <a:solidFill>
                  <a:srgbClr val="002060"/>
                </a:solidFill>
              </a:rPr>
              <a:t> </a:t>
            </a:r>
            <a:r>
              <a:rPr lang="en-GB" sz="2200" dirty="0" err="1">
                <a:solidFill>
                  <a:srgbClr val="002060"/>
                </a:solidFill>
              </a:rPr>
              <a:t>được</a:t>
            </a:r>
            <a:r>
              <a:rPr lang="en-GB" sz="2200" dirty="0">
                <a:solidFill>
                  <a:srgbClr val="002060"/>
                </a:solidFill>
              </a:rPr>
              <a:t> </a:t>
            </a:r>
            <a:r>
              <a:rPr lang="en-GB" sz="2200" dirty="0" err="1">
                <a:solidFill>
                  <a:srgbClr val="002060"/>
                </a:solidFill>
              </a:rPr>
              <a:t>nhân</a:t>
            </a:r>
            <a:r>
              <a:rPr lang="en-GB" sz="2200" dirty="0">
                <a:solidFill>
                  <a:srgbClr val="002060"/>
                </a:solidFill>
              </a:rPr>
              <a:t> </a:t>
            </a:r>
            <a:r>
              <a:rPr lang="en-GB" sz="2200" dirty="0" err="1">
                <a:solidFill>
                  <a:srgbClr val="002060"/>
                </a:solidFill>
              </a:rPr>
              <a:t>cách</a:t>
            </a:r>
            <a:r>
              <a:rPr lang="en-GB" sz="2200" dirty="0">
                <a:solidFill>
                  <a:srgbClr val="002060"/>
                </a:solidFill>
              </a:rPr>
              <a:t> </a:t>
            </a:r>
            <a:r>
              <a:rPr lang="en-GB" sz="2200" dirty="0" err="1">
                <a:solidFill>
                  <a:srgbClr val="002060"/>
                </a:solidFill>
              </a:rPr>
              <a:t>hóa</a:t>
            </a:r>
            <a:r>
              <a:rPr lang="en-GB" sz="2200" dirty="0">
                <a:solidFill>
                  <a:srgbClr val="002060"/>
                </a:solidFill>
              </a:rPr>
              <a:t> </a:t>
            </a:r>
            <a:r>
              <a:rPr lang="en-GB" sz="2200" dirty="0" err="1">
                <a:solidFill>
                  <a:srgbClr val="002060"/>
                </a:solidFill>
              </a:rPr>
              <a:t>trỏ</a:t>
            </a:r>
            <a:r>
              <a:rPr lang="en-GB" sz="2200" dirty="0">
                <a:solidFill>
                  <a:srgbClr val="002060"/>
                </a:solidFill>
              </a:rPr>
              <a:t> </a:t>
            </a:r>
            <a:r>
              <a:rPr lang="en-GB" sz="2200" dirty="0" err="1">
                <a:solidFill>
                  <a:srgbClr val="002060"/>
                </a:solidFill>
              </a:rPr>
              <a:t>nên</a:t>
            </a:r>
            <a:r>
              <a:rPr lang="en-GB" sz="2200" dirty="0">
                <a:solidFill>
                  <a:srgbClr val="002060"/>
                </a:solidFill>
              </a:rPr>
              <a:t> </a:t>
            </a:r>
            <a:r>
              <a:rPr lang="en-GB" sz="2200" dirty="0" err="1">
                <a:solidFill>
                  <a:srgbClr val="002060"/>
                </a:solidFill>
              </a:rPr>
              <a:t>có</a:t>
            </a:r>
            <a:r>
              <a:rPr lang="en-GB" sz="2200" dirty="0">
                <a:solidFill>
                  <a:srgbClr val="002060"/>
                </a:solidFill>
              </a:rPr>
              <a:t> </a:t>
            </a:r>
            <a:r>
              <a:rPr lang="en-GB" sz="2200" dirty="0" err="1">
                <a:solidFill>
                  <a:srgbClr val="002060"/>
                </a:solidFill>
              </a:rPr>
              <a:t>hồn</a:t>
            </a:r>
            <a:r>
              <a:rPr lang="en-GB" sz="2200" dirty="0">
                <a:solidFill>
                  <a:srgbClr val="002060"/>
                </a:solidFill>
              </a:rPr>
              <a:t>.</a:t>
            </a:r>
            <a:endParaRPr lang="en-US" sz="2200" dirty="0">
              <a:solidFill>
                <a:srgbClr val="002060"/>
              </a:solidFill>
            </a:endParaRPr>
          </a:p>
        </p:txBody>
      </p:sp>
      <p:sp>
        <p:nvSpPr>
          <p:cNvPr id="14" name="AutoShape 25"/>
          <p:cNvSpPr>
            <a:spLocks/>
          </p:cNvSpPr>
          <p:nvPr/>
        </p:nvSpPr>
        <p:spPr bwMode="blackWhite">
          <a:xfrm>
            <a:off x="2681740" y="5645554"/>
            <a:ext cx="8727989" cy="449262"/>
          </a:xfrm>
          <a:prstGeom prst="callout2">
            <a:avLst>
              <a:gd name="adj1" fmla="val 25440"/>
              <a:gd name="adj2" fmla="val -1972"/>
              <a:gd name="adj3" fmla="val -138259"/>
              <a:gd name="adj4" fmla="val -5462"/>
              <a:gd name="adj5" fmla="val -443465"/>
              <a:gd name="adj6" fmla="val -6815"/>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200" b="1" dirty="0">
                <a:solidFill>
                  <a:schemeClr val="accent1">
                    <a:lumMod val="50000"/>
                  </a:schemeClr>
                </a:solidFill>
              </a:rPr>
              <a:t> 5. </a:t>
            </a:r>
            <a:r>
              <a:rPr lang="en-GB" sz="2200" dirty="0" err="1">
                <a:solidFill>
                  <a:schemeClr val="accent1">
                    <a:lumMod val="50000"/>
                  </a:schemeClr>
                </a:solidFill>
              </a:rPr>
              <a:t>Trò</a:t>
            </a:r>
            <a:r>
              <a:rPr lang="en-GB" sz="2200" dirty="0">
                <a:solidFill>
                  <a:schemeClr val="accent1">
                    <a:lumMod val="50000"/>
                  </a:schemeClr>
                </a:solidFill>
              </a:rPr>
              <a:t> </a:t>
            </a:r>
            <a:r>
              <a:rPr lang="en-GB" sz="2200" dirty="0" err="1">
                <a:solidFill>
                  <a:schemeClr val="accent1">
                    <a:lumMod val="50000"/>
                  </a:schemeClr>
                </a:solidFill>
              </a:rPr>
              <a:t>chơi</a:t>
            </a:r>
            <a:r>
              <a:rPr lang="en-GB" sz="2200" dirty="0">
                <a:solidFill>
                  <a:schemeClr val="accent1">
                    <a:lumMod val="50000"/>
                  </a:schemeClr>
                </a:solidFill>
              </a:rPr>
              <a:t> </a:t>
            </a:r>
            <a:r>
              <a:rPr lang="en-GB" sz="2200" dirty="0" err="1">
                <a:solidFill>
                  <a:schemeClr val="accent1">
                    <a:lumMod val="50000"/>
                  </a:schemeClr>
                </a:solidFill>
              </a:rPr>
              <a:t>dân</a:t>
            </a:r>
            <a:r>
              <a:rPr lang="en-GB" sz="2200" dirty="0">
                <a:solidFill>
                  <a:schemeClr val="accent1">
                    <a:lumMod val="50000"/>
                  </a:schemeClr>
                </a:solidFill>
              </a:rPr>
              <a:t> </a:t>
            </a:r>
            <a:r>
              <a:rPr lang="en-GB" sz="2200" dirty="0" err="1">
                <a:solidFill>
                  <a:schemeClr val="accent1">
                    <a:lumMod val="50000"/>
                  </a:schemeClr>
                </a:solidFill>
              </a:rPr>
              <a:t>gian</a:t>
            </a:r>
            <a:r>
              <a:rPr lang="en-GB" sz="2200" dirty="0">
                <a:solidFill>
                  <a:schemeClr val="accent1">
                    <a:lumMod val="50000"/>
                  </a:schemeClr>
                </a:solidFill>
              </a:rPr>
              <a:t> </a:t>
            </a:r>
            <a:r>
              <a:rPr lang="en-GB" sz="2200" dirty="0" err="1">
                <a:solidFill>
                  <a:schemeClr val="accent1">
                    <a:lumMod val="50000"/>
                  </a:schemeClr>
                </a:solidFill>
              </a:rPr>
              <a:t>trẻ</a:t>
            </a:r>
            <a:r>
              <a:rPr lang="en-GB" sz="2200" dirty="0">
                <a:solidFill>
                  <a:schemeClr val="accent1">
                    <a:lumMod val="50000"/>
                  </a:schemeClr>
                </a:solidFill>
              </a:rPr>
              <a:t> </a:t>
            </a:r>
            <a:r>
              <a:rPr lang="en-GB" sz="2200" dirty="0" err="1">
                <a:solidFill>
                  <a:schemeClr val="accent1">
                    <a:lumMod val="50000"/>
                  </a:schemeClr>
                </a:solidFill>
              </a:rPr>
              <a:t>em</a:t>
            </a:r>
            <a:r>
              <a:rPr lang="en-GB" sz="2200" dirty="0">
                <a:solidFill>
                  <a:schemeClr val="accent1">
                    <a:lumMod val="50000"/>
                  </a:schemeClr>
                </a:solidFill>
              </a:rPr>
              <a:t> </a:t>
            </a:r>
            <a:r>
              <a:rPr lang="en-GB" sz="2200" dirty="0" err="1">
                <a:solidFill>
                  <a:schemeClr val="accent1">
                    <a:lumMod val="50000"/>
                  </a:schemeClr>
                </a:solidFill>
              </a:rPr>
              <a:t>Việt</a:t>
            </a:r>
            <a:r>
              <a:rPr lang="en-GB" sz="2200" dirty="0">
                <a:solidFill>
                  <a:schemeClr val="accent1">
                    <a:lumMod val="50000"/>
                  </a:schemeClr>
                </a:solidFill>
              </a:rPr>
              <a:t> Nam </a:t>
            </a:r>
            <a:r>
              <a:rPr lang="en-GB" sz="2200" dirty="0" err="1">
                <a:solidFill>
                  <a:schemeClr val="accent1">
                    <a:lumMod val="50000"/>
                  </a:schemeClr>
                </a:solidFill>
              </a:rPr>
              <a:t>được</a:t>
            </a:r>
            <a:r>
              <a:rPr lang="en-GB" sz="2200" dirty="0">
                <a:solidFill>
                  <a:schemeClr val="accent1">
                    <a:lumMod val="50000"/>
                  </a:schemeClr>
                </a:solidFill>
              </a:rPr>
              <a:t> </a:t>
            </a:r>
            <a:r>
              <a:rPr lang="en-GB" sz="2200" dirty="0" err="1">
                <a:solidFill>
                  <a:schemeClr val="accent1">
                    <a:lumMod val="50000"/>
                  </a:schemeClr>
                </a:solidFill>
              </a:rPr>
              <a:t>sáng</a:t>
            </a:r>
            <a:r>
              <a:rPr lang="en-GB" sz="2200" dirty="0">
                <a:solidFill>
                  <a:schemeClr val="accent1">
                    <a:lumMod val="50000"/>
                  </a:schemeClr>
                </a:solidFill>
              </a:rPr>
              <a:t> </a:t>
            </a:r>
            <a:r>
              <a:rPr lang="en-GB" sz="2200" dirty="0" err="1">
                <a:solidFill>
                  <a:schemeClr val="accent1">
                    <a:lumMod val="50000"/>
                  </a:schemeClr>
                </a:solidFill>
              </a:rPr>
              <a:t>tác</a:t>
            </a:r>
            <a:r>
              <a:rPr lang="en-GB" sz="2200" dirty="0">
                <a:solidFill>
                  <a:schemeClr val="accent1">
                    <a:lumMod val="50000"/>
                  </a:schemeClr>
                </a:solidFill>
              </a:rPr>
              <a:t> </a:t>
            </a:r>
            <a:r>
              <a:rPr lang="en-GB" sz="2200" dirty="0" err="1">
                <a:solidFill>
                  <a:schemeClr val="accent1">
                    <a:lumMod val="50000"/>
                  </a:schemeClr>
                </a:solidFill>
              </a:rPr>
              <a:t>dựa</a:t>
            </a:r>
            <a:r>
              <a:rPr lang="en-GB" sz="2200" dirty="0">
                <a:solidFill>
                  <a:schemeClr val="accent1">
                    <a:lumMod val="50000"/>
                  </a:schemeClr>
                </a:solidFill>
              </a:rPr>
              <a:t> </a:t>
            </a:r>
            <a:r>
              <a:rPr lang="en-GB" sz="2200" dirty="0" err="1">
                <a:solidFill>
                  <a:schemeClr val="accent1">
                    <a:lumMod val="50000"/>
                  </a:schemeClr>
                </a:solidFill>
              </a:rPr>
              <a:t>trên</a:t>
            </a:r>
            <a:r>
              <a:rPr lang="en-GB" sz="2200" dirty="0">
                <a:solidFill>
                  <a:schemeClr val="accent1">
                    <a:lumMod val="50000"/>
                  </a:schemeClr>
                </a:solidFill>
              </a:rPr>
              <a:t> </a:t>
            </a:r>
            <a:r>
              <a:rPr lang="en-GB" sz="2200" dirty="0" err="1">
                <a:solidFill>
                  <a:schemeClr val="accent1">
                    <a:lumMod val="50000"/>
                  </a:schemeClr>
                </a:solidFill>
              </a:rPr>
              <a:t>mô</a:t>
            </a:r>
            <a:r>
              <a:rPr lang="en-GB" sz="2200" dirty="0">
                <a:solidFill>
                  <a:schemeClr val="accent1">
                    <a:lumMod val="50000"/>
                  </a:schemeClr>
                </a:solidFill>
              </a:rPr>
              <a:t> </a:t>
            </a:r>
            <a:r>
              <a:rPr lang="en-GB" sz="2200" dirty="0" err="1">
                <a:solidFill>
                  <a:schemeClr val="accent1">
                    <a:lumMod val="50000"/>
                  </a:schemeClr>
                </a:solidFill>
              </a:rPr>
              <a:t>phỏng</a:t>
            </a:r>
            <a:r>
              <a:rPr lang="en-GB" sz="2200" dirty="0">
                <a:solidFill>
                  <a:schemeClr val="accent1">
                    <a:lumMod val="50000"/>
                  </a:schemeClr>
                </a:solidFill>
              </a:rPr>
              <a:t> </a:t>
            </a:r>
            <a:r>
              <a:rPr lang="en-GB" sz="2200" dirty="0" err="1">
                <a:solidFill>
                  <a:schemeClr val="accent1">
                    <a:lumMod val="50000"/>
                  </a:schemeClr>
                </a:solidFill>
              </a:rPr>
              <a:t>bắt</a:t>
            </a:r>
            <a:r>
              <a:rPr lang="en-GB" sz="2200" dirty="0">
                <a:solidFill>
                  <a:schemeClr val="accent1">
                    <a:lumMod val="50000"/>
                  </a:schemeClr>
                </a:solidFill>
              </a:rPr>
              <a:t> </a:t>
            </a:r>
            <a:r>
              <a:rPr lang="en-GB" sz="2200" dirty="0" err="1">
                <a:solidFill>
                  <a:schemeClr val="accent1">
                    <a:lumMod val="50000"/>
                  </a:schemeClr>
                </a:solidFill>
              </a:rPr>
              <a:t>chước</a:t>
            </a:r>
            <a:r>
              <a:rPr lang="en-GB" sz="2200" dirty="0">
                <a:solidFill>
                  <a:schemeClr val="accent1">
                    <a:lumMod val="50000"/>
                  </a:schemeClr>
                </a:solidFill>
              </a:rPr>
              <a:t> </a:t>
            </a:r>
            <a:r>
              <a:rPr lang="en-GB" sz="2200" dirty="0" err="1">
                <a:solidFill>
                  <a:schemeClr val="accent1">
                    <a:lumMod val="50000"/>
                  </a:schemeClr>
                </a:solidFill>
              </a:rPr>
              <a:t>hoạt</a:t>
            </a:r>
            <a:r>
              <a:rPr lang="en-GB" sz="2200" dirty="0">
                <a:solidFill>
                  <a:schemeClr val="accent1">
                    <a:lumMod val="50000"/>
                  </a:schemeClr>
                </a:solidFill>
              </a:rPr>
              <a:t> </a:t>
            </a:r>
            <a:r>
              <a:rPr lang="en-GB" sz="2200" dirty="0" err="1">
                <a:solidFill>
                  <a:schemeClr val="accent1">
                    <a:lumMod val="50000"/>
                  </a:schemeClr>
                </a:solidFill>
              </a:rPr>
              <a:t>động</a:t>
            </a:r>
            <a:r>
              <a:rPr lang="en-GB" sz="2200" dirty="0">
                <a:solidFill>
                  <a:schemeClr val="accent1">
                    <a:lumMod val="50000"/>
                  </a:schemeClr>
                </a:solidFill>
              </a:rPr>
              <a:t> </a:t>
            </a:r>
            <a:r>
              <a:rPr lang="en-GB" sz="2200" dirty="0" err="1">
                <a:solidFill>
                  <a:schemeClr val="accent1">
                    <a:lumMod val="50000"/>
                  </a:schemeClr>
                </a:solidFill>
              </a:rPr>
              <a:t>của</a:t>
            </a:r>
            <a:r>
              <a:rPr lang="en-GB" sz="2200" dirty="0">
                <a:solidFill>
                  <a:schemeClr val="accent1">
                    <a:lumMod val="50000"/>
                  </a:schemeClr>
                </a:solidFill>
              </a:rPr>
              <a:t> </a:t>
            </a:r>
            <a:r>
              <a:rPr lang="en-GB" sz="2200" dirty="0" err="1">
                <a:solidFill>
                  <a:schemeClr val="accent1">
                    <a:lumMod val="50000"/>
                  </a:schemeClr>
                </a:solidFill>
              </a:rPr>
              <a:t>người</a:t>
            </a:r>
            <a:r>
              <a:rPr lang="en-GB" sz="2200" dirty="0">
                <a:solidFill>
                  <a:schemeClr val="accent1">
                    <a:lumMod val="50000"/>
                  </a:schemeClr>
                </a:solidFill>
              </a:rPr>
              <a:t> </a:t>
            </a:r>
            <a:r>
              <a:rPr lang="en-GB" sz="2200" dirty="0" err="1">
                <a:solidFill>
                  <a:schemeClr val="accent1">
                    <a:lumMod val="50000"/>
                  </a:schemeClr>
                </a:solidFill>
              </a:rPr>
              <a:t>lớn</a:t>
            </a:r>
            <a:r>
              <a:rPr lang="en-GB" sz="2200" dirty="0">
                <a:solidFill>
                  <a:schemeClr val="accent1">
                    <a:lumMod val="50000"/>
                  </a:schemeClr>
                </a:solidFill>
              </a:rPr>
              <a:t> </a:t>
            </a:r>
            <a:r>
              <a:rPr lang="en-GB" sz="2200" dirty="0" err="1">
                <a:solidFill>
                  <a:schemeClr val="accent1">
                    <a:lumMod val="50000"/>
                  </a:schemeClr>
                </a:solidFill>
              </a:rPr>
              <a:t>trong</a:t>
            </a:r>
            <a:r>
              <a:rPr lang="en-GB" sz="2200" dirty="0">
                <a:solidFill>
                  <a:schemeClr val="accent1">
                    <a:lumMod val="50000"/>
                  </a:schemeClr>
                </a:solidFill>
              </a:rPr>
              <a:t> </a:t>
            </a:r>
            <a:r>
              <a:rPr lang="en-GB" sz="2200" dirty="0" err="1">
                <a:solidFill>
                  <a:schemeClr val="accent1">
                    <a:lumMod val="50000"/>
                  </a:schemeClr>
                </a:solidFill>
              </a:rPr>
              <a:t>xã</a:t>
            </a:r>
            <a:r>
              <a:rPr lang="en-GB" sz="2200" dirty="0">
                <a:solidFill>
                  <a:schemeClr val="accent1">
                    <a:lumMod val="50000"/>
                  </a:schemeClr>
                </a:solidFill>
              </a:rPr>
              <a:t> </a:t>
            </a:r>
            <a:r>
              <a:rPr lang="en-GB" sz="2200" dirty="0" err="1">
                <a:solidFill>
                  <a:schemeClr val="accent1">
                    <a:lumMod val="50000"/>
                  </a:schemeClr>
                </a:solidFill>
              </a:rPr>
              <a:t>hội</a:t>
            </a:r>
            <a:r>
              <a:rPr lang="en-GB" sz="2200" dirty="0">
                <a:solidFill>
                  <a:schemeClr val="accent1">
                    <a:lumMod val="50000"/>
                  </a:schemeClr>
                </a:solidFill>
              </a:rPr>
              <a:t>.</a:t>
            </a:r>
            <a:endParaRPr lang="en-US" altLang="en-US" sz="2200" b="1" dirty="0">
              <a:solidFill>
                <a:schemeClr val="accent1">
                  <a:lumMod val="50000"/>
                </a:schemeClr>
              </a:solidFill>
            </a:endParaRPr>
          </a:p>
        </p:txBody>
      </p:sp>
      <p:sp>
        <p:nvSpPr>
          <p:cNvPr id="15" name="Oval 14"/>
          <p:cNvSpPr/>
          <p:nvPr/>
        </p:nvSpPr>
        <p:spPr>
          <a:xfrm>
            <a:off x="158054" y="2736276"/>
            <a:ext cx="1878564" cy="1932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6715" y="2909456"/>
            <a:ext cx="1635220" cy="16206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8967" y="3488942"/>
            <a:ext cx="1808508" cy="461665"/>
          </a:xfrm>
          <a:prstGeom prst="rect">
            <a:avLst/>
          </a:prstGeom>
        </p:spPr>
        <p:txBody>
          <a:bodyPr wrap="none">
            <a:spAutoFit/>
          </a:bodyPr>
          <a:lstStyle/>
          <a:p>
            <a:r>
              <a:rPr lang="en-GB" sz="2400" b="1" dirty="0">
                <a:solidFill>
                  <a:schemeClr val="bg1"/>
                </a:solidFill>
                <a:latin typeface="Times New Roman" panose="02020603050405020304" pitchFamily="18" charset="0"/>
                <a:ea typeface="Times New Roman" panose="02020603050405020304" pitchFamily="18" charset="0"/>
              </a:rPr>
              <a:t>2. </a:t>
            </a:r>
            <a:r>
              <a:rPr lang="en-GB" sz="2400" b="1" dirty="0" err="1">
                <a:solidFill>
                  <a:schemeClr val="bg1"/>
                </a:solidFill>
                <a:latin typeface="Times New Roman" panose="02020603050405020304" pitchFamily="18" charset="0"/>
                <a:ea typeface="Times New Roman" panose="02020603050405020304" pitchFamily="18" charset="0"/>
              </a:rPr>
              <a:t>Đặc</a:t>
            </a:r>
            <a:r>
              <a:rPr lang="en-GB" sz="2400" b="1" dirty="0">
                <a:solidFill>
                  <a:schemeClr val="bg1"/>
                </a:solidFill>
                <a:latin typeface="Times New Roman" panose="02020603050405020304" pitchFamily="18" charset="0"/>
                <a:ea typeface="Times New Roman" panose="02020603050405020304" pitchFamily="18" charset="0"/>
              </a:rPr>
              <a:t> </a:t>
            </a:r>
            <a:r>
              <a:rPr lang="en-GB" sz="2400" b="1" dirty="0" err="1">
                <a:solidFill>
                  <a:schemeClr val="bg1"/>
                </a:solidFill>
                <a:latin typeface="Times New Roman" panose="02020603050405020304" pitchFamily="18" charset="0"/>
                <a:ea typeface="Times New Roman" panose="02020603050405020304" pitchFamily="18" charset="0"/>
              </a:rPr>
              <a:t>điểm</a:t>
            </a:r>
            <a:r>
              <a:rPr lang="en-GB" sz="2400" b="1" dirty="0">
                <a:solidFill>
                  <a:schemeClr val="bg1"/>
                </a:solidFill>
                <a:latin typeface="Times New Roman" panose="02020603050405020304" pitchFamily="18" charset="0"/>
                <a:ea typeface="Times New Roman" panose="02020603050405020304" pitchFamily="18" charset="0"/>
              </a:rPr>
              <a:t> </a:t>
            </a:r>
            <a:endParaRPr lang="en-US" sz="2400" dirty="0">
              <a:solidFill>
                <a:schemeClr val="bg1"/>
              </a:solidFill>
            </a:endParaRPr>
          </a:p>
        </p:txBody>
      </p:sp>
      <p:sp>
        <p:nvSpPr>
          <p:cNvPr id="18" name="AutoShape 23"/>
          <p:cNvSpPr>
            <a:spLocks/>
          </p:cNvSpPr>
          <p:nvPr/>
        </p:nvSpPr>
        <p:spPr bwMode="blackWhite">
          <a:xfrm>
            <a:off x="2681740" y="1718078"/>
            <a:ext cx="9027309" cy="747712"/>
          </a:xfrm>
          <a:prstGeom prst="callout2">
            <a:avLst>
              <a:gd name="adj1" fmla="val 48096"/>
              <a:gd name="adj2" fmla="val -455"/>
              <a:gd name="adj3" fmla="val 56438"/>
              <a:gd name="adj4" fmla="val -4234"/>
              <a:gd name="adj5" fmla="val 258954"/>
              <a:gd name="adj6" fmla="val -7168"/>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200" dirty="0">
                <a:solidFill>
                  <a:schemeClr val="accent2"/>
                </a:solidFill>
              </a:rPr>
              <a:t>1. </a:t>
            </a:r>
            <a:r>
              <a:rPr lang="en-GB" sz="2200" dirty="0" err="1">
                <a:solidFill>
                  <a:schemeClr val="accent2"/>
                </a:solidFill>
              </a:rPr>
              <a:t>Trò</a:t>
            </a:r>
            <a:r>
              <a:rPr lang="en-GB" sz="2200" dirty="0">
                <a:solidFill>
                  <a:schemeClr val="accent2"/>
                </a:solidFill>
              </a:rPr>
              <a:t> </a:t>
            </a:r>
            <a:r>
              <a:rPr lang="en-GB" sz="2200" dirty="0" err="1">
                <a:solidFill>
                  <a:schemeClr val="accent2"/>
                </a:solidFill>
              </a:rPr>
              <a:t>chơi</a:t>
            </a:r>
            <a:r>
              <a:rPr lang="en-GB" sz="2200" dirty="0">
                <a:solidFill>
                  <a:schemeClr val="accent2"/>
                </a:solidFill>
              </a:rPr>
              <a:t> </a:t>
            </a:r>
            <a:r>
              <a:rPr lang="en-GB" sz="2200" dirty="0" err="1">
                <a:solidFill>
                  <a:schemeClr val="accent2"/>
                </a:solidFill>
              </a:rPr>
              <a:t>dân</a:t>
            </a:r>
            <a:r>
              <a:rPr lang="en-GB" sz="2200" dirty="0">
                <a:solidFill>
                  <a:schemeClr val="accent2"/>
                </a:solidFill>
              </a:rPr>
              <a:t> </a:t>
            </a:r>
            <a:r>
              <a:rPr lang="en-GB" sz="2200" dirty="0" err="1">
                <a:solidFill>
                  <a:schemeClr val="accent2"/>
                </a:solidFill>
              </a:rPr>
              <a:t>gian</a:t>
            </a:r>
            <a:r>
              <a:rPr lang="en-GB" sz="2200" dirty="0">
                <a:solidFill>
                  <a:schemeClr val="accent2"/>
                </a:solidFill>
              </a:rPr>
              <a:t> </a:t>
            </a:r>
            <a:r>
              <a:rPr lang="en-GB" sz="2200" dirty="0" err="1">
                <a:solidFill>
                  <a:schemeClr val="accent2"/>
                </a:solidFill>
              </a:rPr>
              <a:t>Việt</a:t>
            </a:r>
            <a:r>
              <a:rPr lang="en-GB" sz="2200" dirty="0">
                <a:solidFill>
                  <a:schemeClr val="accent2"/>
                </a:solidFill>
              </a:rPr>
              <a:t> </a:t>
            </a:r>
            <a:r>
              <a:rPr lang="en-GB" sz="2200" dirty="0" err="1">
                <a:solidFill>
                  <a:schemeClr val="accent2"/>
                </a:solidFill>
              </a:rPr>
              <a:t>nam</a:t>
            </a:r>
            <a:r>
              <a:rPr lang="en-GB" sz="2200" dirty="0">
                <a:solidFill>
                  <a:schemeClr val="accent2"/>
                </a:solidFill>
              </a:rPr>
              <a:t> </a:t>
            </a:r>
            <a:r>
              <a:rPr lang="en-GB" sz="2200" dirty="0" err="1">
                <a:solidFill>
                  <a:schemeClr val="accent2"/>
                </a:solidFill>
              </a:rPr>
              <a:t>thường</a:t>
            </a:r>
            <a:r>
              <a:rPr lang="en-GB" sz="2200" dirty="0">
                <a:solidFill>
                  <a:schemeClr val="accent2"/>
                </a:solidFill>
              </a:rPr>
              <a:t> </a:t>
            </a:r>
            <a:r>
              <a:rPr lang="en-GB" sz="2200" dirty="0" err="1">
                <a:solidFill>
                  <a:schemeClr val="accent2"/>
                </a:solidFill>
              </a:rPr>
              <a:t>đơn</a:t>
            </a:r>
            <a:r>
              <a:rPr lang="en-GB" sz="2200" dirty="0">
                <a:solidFill>
                  <a:schemeClr val="accent2"/>
                </a:solidFill>
              </a:rPr>
              <a:t> </a:t>
            </a:r>
            <a:r>
              <a:rPr lang="en-GB" sz="2200" dirty="0" err="1">
                <a:solidFill>
                  <a:schemeClr val="accent2"/>
                </a:solidFill>
              </a:rPr>
              <a:t>giản</a:t>
            </a:r>
            <a:r>
              <a:rPr lang="en-GB" sz="2200" dirty="0">
                <a:solidFill>
                  <a:schemeClr val="accent2"/>
                </a:solidFill>
              </a:rPr>
              <a:t>, </a:t>
            </a:r>
            <a:r>
              <a:rPr lang="en-GB" sz="2200" dirty="0" err="1">
                <a:solidFill>
                  <a:schemeClr val="accent2"/>
                </a:solidFill>
              </a:rPr>
              <a:t>dễ</a:t>
            </a:r>
            <a:r>
              <a:rPr lang="en-GB" sz="2200" dirty="0">
                <a:solidFill>
                  <a:schemeClr val="accent2"/>
                </a:solidFill>
              </a:rPr>
              <a:t> </a:t>
            </a:r>
            <a:r>
              <a:rPr lang="en-GB" sz="2200" dirty="0" err="1">
                <a:solidFill>
                  <a:schemeClr val="accent2"/>
                </a:solidFill>
              </a:rPr>
              <a:t>chơi</a:t>
            </a:r>
            <a:r>
              <a:rPr lang="en-GB" sz="2200" dirty="0">
                <a:solidFill>
                  <a:schemeClr val="accent2"/>
                </a:solidFill>
              </a:rPr>
              <a:t>, </a:t>
            </a:r>
            <a:r>
              <a:rPr lang="en-GB" sz="2200" dirty="0" err="1">
                <a:solidFill>
                  <a:schemeClr val="accent2"/>
                </a:solidFill>
              </a:rPr>
              <a:t>dễ</a:t>
            </a:r>
            <a:r>
              <a:rPr lang="en-GB" sz="2200" dirty="0">
                <a:solidFill>
                  <a:schemeClr val="accent2"/>
                </a:solidFill>
              </a:rPr>
              <a:t> </a:t>
            </a:r>
            <a:r>
              <a:rPr lang="en-GB" sz="2200" dirty="0" err="1">
                <a:solidFill>
                  <a:schemeClr val="accent2"/>
                </a:solidFill>
              </a:rPr>
              <a:t>hòa</a:t>
            </a:r>
            <a:r>
              <a:rPr lang="en-GB" sz="2200" dirty="0">
                <a:solidFill>
                  <a:schemeClr val="accent2"/>
                </a:solidFill>
              </a:rPr>
              <a:t> </a:t>
            </a:r>
            <a:r>
              <a:rPr lang="en-GB" sz="2200" dirty="0" err="1">
                <a:solidFill>
                  <a:schemeClr val="accent2"/>
                </a:solidFill>
              </a:rPr>
              <a:t>nhập</a:t>
            </a:r>
            <a:r>
              <a:rPr lang="en-GB" sz="2200" dirty="0">
                <a:solidFill>
                  <a:schemeClr val="accent2"/>
                </a:solidFill>
              </a:rPr>
              <a:t>. </a:t>
            </a:r>
            <a:endParaRPr lang="en-US" altLang="en-US" sz="2200" dirty="0">
              <a:solidFill>
                <a:schemeClr val="accent2"/>
              </a:solidFill>
            </a:endParaRPr>
          </a:p>
        </p:txBody>
      </p:sp>
      <p:sp>
        <p:nvSpPr>
          <p:cNvPr id="19" name="AutoShape 24"/>
          <p:cNvSpPr>
            <a:spLocks/>
          </p:cNvSpPr>
          <p:nvPr/>
        </p:nvSpPr>
        <p:spPr bwMode="blackWhite">
          <a:xfrm>
            <a:off x="2784765" y="2624973"/>
            <a:ext cx="8977377" cy="522288"/>
          </a:xfrm>
          <a:prstGeom prst="callout2">
            <a:avLst>
              <a:gd name="adj1" fmla="val 29842"/>
              <a:gd name="adj2" fmla="val -2402"/>
              <a:gd name="adj3" fmla="val 37800"/>
              <a:gd name="adj4" fmla="val -5158"/>
              <a:gd name="adj5" fmla="val 189695"/>
              <a:gd name="adj6" fmla="val -8032"/>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200" b="1" dirty="0">
                <a:solidFill>
                  <a:schemeClr val="tx1">
                    <a:lumMod val="95000"/>
                    <a:lumOff val="5000"/>
                  </a:schemeClr>
                </a:solidFill>
              </a:rPr>
              <a:t>2. </a:t>
            </a:r>
            <a:r>
              <a:rPr lang="en-GB" sz="2200" dirty="0" err="1"/>
              <a:t>Vật</a:t>
            </a:r>
            <a:r>
              <a:rPr lang="en-GB" sz="2200" dirty="0"/>
              <a:t> </a:t>
            </a:r>
            <a:r>
              <a:rPr lang="en-GB" sz="2200" dirty="0" err="1"/>
              <a:t>liệu</a:t>
            </a:r>
            <a:r>
              <a:rPr lang="en-GB" sz="2200" dirty="0"/>
              <a:t> </a:t>
            </a:r>
            <a:r>
              <a:rPr lang="en-GB" sz="2200" dirty="0" err="1"/>
              <a:t>để</a:t>
            </a:r>
            <a:r>
              <a:rPr lang="en-GB" sz="2200" dirty="0"/>
              <a:t> </a:t>
            </a:r>
            <a:r>
              <a:rPr lang="en-GB" sz="2200" dirty="0" err="1"/>
              <a:t>chơi</a:t>
            </a:r>
            <a:r>
              <a:rPr lang="en-GB" sz="2200" dirty="0"/>
              <a:t> </a:t>
            </a:r>
            <a:r>
              <a:rPr lang="en-GB" sz="2200" dirty="0" err="1"/>
              <a:t>trò</a:t>
            </a:r>
            <a:r>
              <a:rPr lang="en-GB" sz="2200" dirty="0"/>
              <a:t> </a:t>
            </a:r>
            <a:r>
              <a:rPr lang="en-GB" sz="2200" dirty="0" err="1"/>
              <a:t>chơi</a:t>
            </a:r>
            <a:r>
              <a:rPr lang="en-GB" sz="2200" dirty="0"/>
              <a:t> </a:t>
            </a:r>
            <a:r>
              <a:rPr lang="en-GB" sz="2200" dirty="0" err="1"/>
              <a:t>dân</a:t>
            </a:r>
            <a:r>
              <a:rPr lang="en-GB" sz="2200" dirty="0"/>
              <a:t> </a:t>
            </a:r>
            <a:r>
              <a:rPr lang="en-GB" sz="2200" dirty="0" err="1"/>
              <a:t>gian</a:t>
            </a:r>
            <a:r>
              <a:rPr lang="en-GB" sz="2200" dirty="0"/>
              <a:t> </a:t>
            </a:r>
            <a:r>
              <a:rPr lang="en-GB" sz="2200" dirty="0" err="1"/>
              <a:t>trẻ</a:t>
            </a:r>
            <a:r>
              <a:rPr lang="en-GB" sz="2200" dirty="0"/>
              <a:t> </a:t>
            </a:r>
            <a:r>
              <a:rPr lang="en-GB" sz="2200" dirty="0" err="1"/>
              <a:t>em</a:t>
            </a:r>
            <a:r>
              <a:rPr lang="en-GB" sz="2200" dirty="0"/>
              <a:t> </a:t>
            </a:r>
            <a:r>
              <a:rPr lang="en-GB" sz="2200" dirty="0" err="1"/>
              <a:t>Việt</a:t>
            </a:r>
            <a:r>
              <a:rPr lang="en-GB" sz="2200" dirty="0"/>
              <a:t> Nam </a:t>
            </a:r>
            <a:r>
              <a:rPr lang="en-GB" sz="2200" dirty="0" err="1"/>
              <a:t>cũng</a:t>
            </a:r>
            <a:r>
              <a:rPr lang="en-GB" sz="2200" dirty="0"/>
              <a:t> </a:t>
            </a:r>
            <a:r>
              <a:rPr lang="en-GB" sz="2200" dirty="0" err="1"/>
              <a:t>thật</a:t>
            </a:r>
            <a:r>
              <a:rPr lang="en-GB" sz="2200" dirty="0"/>
              <a:t> </a:t>
            </a:r>
            <a:r>
              <a:rPr lang="en-GB" sz="2200" dirty="0" err="1"/>
              <a:t>đơn</a:t>
            </a:r>
            <a:r>
              <a:rPr lang="en-GB" sz="2200" dirty="0"/>
              <a:t> </a:t>
            </a:r>
            <a:r>
              <a:rPr lang="en-GB" sz="2200" dirty="0" err="1"/>
              <a:t>giản</a:t>
            </a:r>
            <a:r>
              <a:rPr lang="en-GB" sz="2200" dirty="0"/>
              <a:t>, </a:t>
            </a:r>
            <a:r>
              <a:rPr lang="en-GB" sz="2200" dirty="0" err="1"/>
              <a:t>dễ</a:t>
            </a:r>
            <a:r>
              <a:rPr lang="en-GB" sz="2200" dirty="0"/>
              <a:t> </a:t>
            </a:r>
            <a:r>
              <a:rPr lang="en-GB" sz="2200" dirty="0" err="1"/>
              <a:t>kiếm</a:t>
            </a:r>
            <a:r>
              <a:rPr lang="en-GB" sz="2200" dirty="0"/>
              <a:t>, </a:t>
            </a:r>
            <a:r>
              <a:rPr lang="en-GB" sz="2200" dirty="0" err="1"/>
              <a:t>dễ</a:t>
            </a:r>
            <a:r>
              <a:rPr lang="en-GB" sz="2200" dirty="0"/>
              <a:t> </a:t>
            </a:r>
            <a:r>
              <a:rPr lang="en-GB" sz="2200" dirty="0" err="1"/>
              <a:t>tìm</a:t>
            </a:r>
            <a:r>
              <a:rPr lang="en-GB" sz="2200" dirty="0"/>
              <a:t> </a:t>
            </a:r>
            <a:r>
              <a:rPr lang="en-GB" sz="2200" dirty="0" err="1"/>
              <a:t>ngay</a:t>
            </a:r>
            <a:r>
              <a:rPr lang="en-GB" sz="2200" dirty="0"/>
              <a:t> </a:t>
            </a:r>
            <a:r>
              <a:rPr lang="en-GB" sz="2200" dirty="0" err="1"/>
              <a:t>trong</a:t>
            </a:r>
            <a:r>
              <a:rPr lang="en-GB" sz="2200" dirty="0"/>
              <a:t> </a:t>
            </a:r>
            <a:r>
              <a:rPr lang="en-GB" sz="2200" dirty="0" err="1"/>
              <a:t>thiên</a:t>
            </a:r>
            <a:r>
              <a:rPr lang="en-GB" sz="2200" dirty="0"/>
              <a:t> </a:t>
            </a:r>
            <a:r>
              <a:rPr lang="en-GB" sz="2200" dirty="0" err="1"/>
              <a:t>nhiên</a:t>
            </a:r>
            <a:endParaRPr lang="en-US" sz="2200" dirty="0"/>
          </a:p>
        </p:txBody>
      </p:sp>
      <p:sp>
        <p:nvSpPr>
          <p:cNvPr id="21" name="AutoShape 26"/>
          <p:cNvSpPr>
            <a:spLocks/>
          </p:cNvSpPr>
          <p:nvPr/>
        </p:nvSpPr>
        <p:spPr bwMode="blackWhite">
          <a:xfrm>
            <a:off x="2784764" y="3520617"/>
            <a:ext cx="8624965" cy="482600"/>
          </a:xfrm>
          <a:prstGeom prst="callout2">
            <a:avLst>
              <a:gd name="adj1" fmla="val 17943"/>
              <a:gd name="adj2" fmla="val -2564"/>
              <a:gd name="adj3" fmla="val 26556"/>
              <a:gd name="adj4" fmla="val -5508"/>
              <a:gd name="adj5" fmla="val 31578"/>
              <a:gd name="adj6" fmla="val -8379"/>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200" b="1" dirty="0">
                <a:solidFill>
                  <a:srgbClr val="FF0000"/>
                </a:solidFill>
              </a:rPr>
              <a:t>3. </a:t>
            </a:r>
            <a:r>
              <a:rPr lang="en-GB" sz="2200" dirty="0" err="1">
                <a:solidFill>
                  <a:srgbClr val="FF0000"/>
                </a:solidFill>
              </a:rPr>
              <a:t>Hầu</a:t>
            </a:r>
            <a:r>
              <a:rPr lang="en-GB" sz="2200" dirty="0">
                <a:solidFill>
                  <a:srgbClr val="FF0000"/>
                </a:solidFill>
              </a:rPr>
              <a:t> </a:t>
            </a:r>
            <a:r>
              <a:rPr lang="en-GB" sz="2200" dirty="0" err="1">
                <a:solidFill>
                  <a:srgbClr val="FF0000"/>
                </a:solidFill>
              </a:rPr>
              <a:t>hết</a:t>
            </a:r>
            <a:r>
              <a:rPr lang="en-GB" sz="2200" dirty="0">
                <a:solidFill>
                  <a:srgbClr val="FF0000"/>
                </a:solidFill>
              </a:rPr>
              <a:t> </a:t>
            </a:r>
            <a:r>
              <a:rPr lang="en-GB" sz="2200" dirty="0" err="1">
                <a:solidFill>
                  <a:srgbClr val="FF0000"/>
                </a:solidFill>
              </a:rPr>
              <a:t>trò</a:t>
            </a:r>
            <a:r>
              <a:rPr lang="en-GB" sz="2200" dirty="0">
                <a:solidFill>
                  <a:srgbClr val="FF0000"/>
                </a:solidFill>
              </a:rPr>
              <a:t> </a:t>
            </a:r>
            <a:r>
              <a:rPr lang="en-GB" sz="2200" dirty="0" err="1">
                <a:solidFill>
                  <a:srgbClr val="FF0000"/>
                </a:solidFill>
              </a:rPr>
              <a:t>chơi</a:t>
            </a:r>
            <a:r>
              <a:rPr lang="en-GB" sz="2200" dirty="0">
                <a:solidFill>
                  <a:srgbClr val="FF0000"/>
                </a:solidFill>
              </a:rPr>
              <a:t> </a:t>
            </a:r>
            <a:r>
              <a:rPr lang="en-GB" sz="2200" dirty="0" err="1">
                <a:solidFill>
                  <a:srgbClr val="FF0000"/>
                </a:solidFill>
              </a:rPr>
              <a:t>dân</a:t>
            </a:r>
            <a:r>
              <a:rPr lang="en-GB" sz="2200" dirty="0">
                <a:solidFill>
                  <a:srgbClr val="FF0000"/>
                </a:solidFill>
              </a:rPr>
              <a:t> </a:t>
            </a:r>
            <a:r>
              <a:rPr lang="en-GB" sz="2200" dirty="0" err="1">
                <a:solidFill>
                  <a:srgbClr val="FF0000"/>
                </a:solidFill>
              </a:rPr>
              <a:t>gian</a:t>
            </a:r>
            <a:r>
              <a:rPr lang="en-GB" sz="2200" dirty="0">
                <a:solidFill>
                  <a:srgbClr val="FF0000"/>
                </a:solidFill>
              </a:rPr>
              <a:t> </a:t>
            </a:r>
            <a:r>
              <a:rPr lang="en-GB" sz="2200" dirty="0" err="1">
                <a:solidFill>
                  <a:srgbClr val="FF0000"/>
                </a:solidFill>
              </a:rPr>
              <a:t>trẻ</a:t>
            </a:r>
            <a:r>
              <a:rPr lang="en-GB" sz="2200" dirty="0">
                <a:solidFill>
                  <a:srgbClr val="FF0000"/>
                </a:solidFill>
              </a:rPr>
              <a:t> </a:t>
            </a:r>
            <a:r>
              <a:rPr lang="en-GB" sz="2200" dirty="0" err="1">
                <a:solidFill>
                  <a:srgbClr val="FF0000"/>
                </a:solidFill>
              </a:rPr>
              <a:t>em</a:t>
            </a:r>
            <a:r>
              <a:rPr lang="en-GB" sz="2200" dirty="0">
                <a:solidFill>
                  <a:srgbClr val="FF0000"/>
                </a:solidFill>
              </a:rPr>
              <a:t> VN </a:t>
            </a:r>
            <a:r>
              <a:rPr lang="en-GB" sz="2200" dirty="0" err="1">
                <a:solidFill>
                  <a:srgbClr val="FF0000"/>
                </a:solidFill>
              </a:rPr>
              <a:t>đều</a:t>
            </a:r>
            <a:r>
              <a:rPr lang="en-GB" sz="2200" dirty="0">
                <a:solidFill>
                  <a:srgbClr val="FF0000"/>
                </a:solidFill>
              </a:rPr>
              <a:t> </a:t>
            </a:r>
            <a:r>
              <a:rPr lang="en-GB" sz="2200" dirty="0" err="1">
                <a:solidFill>
                  <a:srgbClr val="FF0000"/>
                </a:solidFill>
              </a:rPr>
              <a:t>gắn</a:t>
            </a:r>
            <a:r>
              <a:rPr lang="en-GB" sz="2200" dirty="0">
                <a:solidFill>
                  <a:srgbClr val="FF0000"/>
                </a:solidFill>
              </a:rPr>
              <a:t> </a:t>
            </a:r>
            <a:r>
              <a:rPr lang="en-GB" sz="2200" dirty="0" err="1">
                <a:solidFill>
                  <a:srgbClr val="FF0000"/>
                </a:solidFill>
              </a:rPr>
              <a:t>liền</a:t>
            </a:r>
            <a:r>
              <a:rPr lang="en-GB" sz="2200" dirty="0">
                <a:solidFill>
                  <a:srgbClr val="FF0000"/>
                </a:solidFill>
              </a:rPr>
              <a:t> </a:t>
            </a:r>
            <a:r>
              <a:rPr lang="en-GB" sz="2200" dirty="0" err="1">
                <a:solidFill>
                  <a:srgbClr val="FF0000"/>
                </a:solidFill>
              </a:rPr>
              <a:t>với</a:t>
            </a:r>
            <a:r>
              <a:rPr lang="en-GB" sz="2200" dirty="0">
                <a:solidFill>
                  <a:srgbClr val="FF0000"/>
                </a:solidFill>
              </a:rPr>
              <a:t> </a:t>
            </a:r>
            <a:r>
              <a:rPr lang="en-GB" sz="2200" dirty="0" err="1">
                <a:solidFill>
                  <a:srgbClr val="FF0000"/>
                </a:solidFill>
              </a:rPr>
              <a:t>những</a:t>
            </a:r>
            <a:r>
              <a:rPr lang="en-GB" sz="2200" dirty="0">
                <a:solidFill>
                  <a:srgbClr val="FF0000"/>
                </a:solidFill>
              </a:rPr>
              <a:t> </a:t>
            </a:r>
            <a:r>
              <a:rPr lang="en-GB" sz="2200" dirty="0" err="1">
                <a:solidFill>
                  <a:srgbClr val="FF0000"/>
                </a:solidFill>
              </a:rPr>
              <a:t>bài</a:t>
            </a:r>
            <a:r>
              <a:rPr lang="en-GB" sz="2200" dirty="0">
                <a:solidFill>
                  <a:srgbClr val="FF0000"/>
                </a:solidFill>
              </a:rPr>
              <a:t> </a:t>
            </a:r>
            <a:r>
              <a:rPr lang="en-GB" sz="2200" dirty="0" err="1">
                <a:solidFill>
                  <a:srgbClr val="FF0000"/>
                </a:solidFill>
              </a:rPr>
              <a:t>đồng</a:t>
            </a:r>
            <a:r>
              <a:rPr lang="en-GB" sz="2200" dirty="0">
                <a:solidFill>
                  <a:srgbClr val="FF0000"/>
                </a:solidFill>
              </a:rPr>
              <a:t> </a:t>
            </a:r>
            <a:r>
              <a:rPr lang="en-GB" sz="2200" dirty="0" err="1">
                <a:solidFill>
                  <a:srgbClr val="FF0000"/>
                </a:solidFill>
              </a:rPr>
              <a:t>dao</a:t>
            </a:r>
            <a:endParaRPr lang="en-US" altLang="en-US" sz="2200" b="1" dirty="0">
              <a:solidFill>
                <a:srgbClr val="FF0000"/>
              </a:solidFill>
            </a:endParaRPr>
          </a:p>
        </p:txBody>
      </p:sp>
    </p:spTree>
    <p:extLst>
      <p:ext uri="{BB962C8B-B14F-4D97-AF65-F5344CB8AC3E}">
        <p14:creationId xmlns:p14="http://schemas.microsoft.com/office/powerpoint/2010/main" val="18991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P spid="17" grpId="0"/>
      <p:bldP spid="18" grpId="0" animBg="1"/>
      <p:bldP spid="19"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034152" y="296501"/>
            <a:ext cx="1719091" cy="855435"/>
          </a:xfrm>
          <a:prstGeom prst="upArrow">
            <a:avLst>
              <a:gd name="adj1" fmla="val 50000"/>
              <a:gd name="adj2" fmla="val 18667"/>
            </a:avLst>
          </a:prstGeom>
          <a:solidFill>
            <a:schemeClr val="accent4">
              <a:lumMod val="50000"/>
            </a:schemeClr>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669819" y="331181"/>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6</a:t>
            </a:r>
          </a:p>
        </p:txBody>
      </p:sp>
      <p:sp>
        <p:nvSpPr>
          <p:cNvPr id="6" name="AutoShape 7"/>
          <p:cNvSpPr>
            <a:spLocks noChangeArrowheads="1"/>
          </p:cNvSpPr>
          <p:nvPr/>
        </p:nvSpPr>
        <p:spPr bwMode="gray">
          <a:xfrm>
            <a:off x="4362543" y="585271"/>
            <a:ext cx="4398339" cy="646182"/>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7" name="Text Box 15"/>
          <p:cNvSpPr txBox="1">
            <a:spLocks noChangeArrowheads="1"/>
          </p:cNvSpPr>
          <p:nvPr/>
        </p:nvSpPr>
        <p:spPr bwMode="gray">
          <a:xfrm>
            <a:off x="4595068" y="612985"/>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002060"/>
                </a:solidFill>
                <a:latin typeface="Times New Roman" panose="02020603050405020304" pitchFamily="18" charset="0"/>
                <a:cs typeface="Times New Roman" panose="02020603050405020304" pitchFamily="18" charset="0"/>
              </a:rPr>
              <a:t>Trò</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chơi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dân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gian</a:t>
            </a:r>
            <a:endParaRPr lang="en-US" altLang="en-US" sz="4400" b="1" dirty="0">
              <a:solidFill>
                <a:srgbClr val="002060"/>
              </a:solidFill>
              <a:latin typeface="Times New Roman" pitchFamily="18" charset="0"/>
              <a:cs typeface="Times New Roman" pitchFamily="18" charset="0"/>
            </a:endParaRPr>
          </a:p>
        </p:txBody>
      </p:sp>
      <p:sp>
        <p:nvSpPr>
          <p:cNvPr id="8" name="Rectangle 7"/>
          <p:cNvSpPr/>
          <p:nvPr/>
        </p:nvSpPr>
        <p:spPr>
          <a:xfrm>
            <a:off x="371914" y="1520227"/>
            <a:ext cx="4381328" cy="323165"/>
          </a:xfrm>
          <a:prstGeom prst="rect">
            <a:avLst/>
          </a:prstGeom>
        </p:spPr>
        <p:txBody>
          <a:bodyPr wrap="none">
            <a:spAutoFit/>
          </a:bodyPr>
          <a:lstStyle/>
          <a:p>
            <a:pPr algn="just">
              <a:lnSpc>
                <a:spcPts val="1800"/>
              </a:lnSpc>
              <a:spcAft>
                <a:spcPts val="0"/>
              </a:spcAft>
            </a:pPr>
            <a:r>
              <a:rPr lang="pt-BR" sz="2800" b="1" dirty="0">
                <a:solidFill>
                  <a:srgbClr val="FF0000"/>
                </a:solidFill>
                <a:latin typeface="Times New Roman" panose="02020603050405020304" pitchFamily="18" charset="0"/>
                <a:ea typeface="Times New Roman" panose="02020603050405020304" pitchFamily="18" charset="0"/>
              </a:rPr>
              <a:t>3. Phương pháp hướng dẫn</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706966" y="1981200"/>
            <a:ext cx="10556780" cy="4154984"/>
          </a:xfrm>
          <a:prstGeom prst="rect">
            <a:avLst/>
          </a:prstGeom>
          <a:noFill/>
        </p:spPr>
        <p:txBody>
          <a:bodyPr wrap="square" rtlCol="0">
            <a:spAutoFit/>
          </a:bodyPr>
          <a:lstStyle/>
          <a:p>
            <a:pPr marL="342900" indent="-342900">
              <a:buFont typeface="+mj-lt"/>
              <a:buAutoNum type="arabicParenR"/>
            </a:pPr>
            <a:r>
              <a:rPr lang="en-GB" sz="2400" dirty="0" err="1"/>
              <a:t>Cần</a:t>
            </a:r>
            <a:r>
              <a:rPr lang="en-GB" sz="2400" dirty="0"/>
              <a:t> </a:t>
            </a:r>
            <a:r>
              <a:rPr lang="en-GB" sz="2400" dirty="0" err="1"/>
              <a:t>phải</a:t>
            </a:r>
            <a:r>
              <a:rPr lang="en-GB" sz="2400" dirty="0"/>
              <a:t> </a:t>
            </a:r>
            <a:r>
              <a:rPr lang="en-GB" sz="2400" dirty="0" err="1"/>
              <a:t>căn</a:t>
            </a:r>
            <a:r>
              <a:rPr lang="en-GB" sz="2400" dirty="0"/>
              <a:t> </a:t>
            </a:r>
            <a:r>
              <a:rPr lang="en-GB" sz="2400" dirty="0" err="1"/>
              <a:t>cứ</a:t>
            </a:r>
            <a:r>
              <a:rPr lang="en-GB" sz="2400" dirty="0"/>
              <a:t> </a:t>
            </a:r>
            <a:r>
              <a:rPr lang="en-GB" sz="2400" dirty="0" err="1"/>
              <a:t>vào</a:t>
            </a:r>
            <a:r>
              <a:rPr lang="en-GB" sz="2400" dirty="0"/>
              <a:t> </a:t>
            </a:r>
            <a:r>
              <a:rPr lang="en-GB" sz="2400" dirty="0" err="1"/>
              <a:t>chủ</a:t>
            </a:r>
            <a:r>
              <a:rPr lang="en-GB" sz="2400" dirty="0"/>
              <a:t> </a:t>
            </a:r>
            <a:r>
              <a:rPr lang="en-GB" sz="2400" dirty="0" err="1"/>
              <a:t>đề</a:t>
            </a:r>
            <a:r>
              <a:rPr lang="en-GB" sz="2400" dirty="0"/>
              <a:t>, </a:t>
            </a:r>
            <a:r>
              <a:rPr lang="en-GB" sz="2400" dirty="0" err="1"/>
              <a:t>chủ</a:t>
            </a:r>
            <a:r>
              <a:rPr lang="en-GB" sz="2400" dirty="0"/>
              <a:t> </a:t>
            </a:r>
            <a:r>
              <a:rPr lang="en-GB" sz="2400" dirty="0" err="1"/>
              <a:t>điểm</a:t>
            </a:r>
            <a:r>
              <a:rPr lang="en-GB" sz="2400" dirty="0"/>
              <a:t> </a:t>
            </a:r>
            <a:r>
              <a:rPr lang="en-GB" sz="2400" dirty="0" err="1"/>
              <a:t>giáo</a:t>
            </a:r>
            <a:r>
              <a:rPr lang="en-GB" sz="2400" dirty="0"/>
              <a:t> </a:t>
            </a:r>
            <a:r>
              <a:rPr lang="en-GB" sz="2400" dirty="0" err="1"/>
              <a:t>dục</a:t>
            </a:r>
            <a:r>
              <a:rPr lang="en-GB" sz="2400" dirty="0"/>
              <a:t> </a:t>
            </a:r>
            <a:r>
              <a:rPr lang="en-GB" sz="2400" dirty="0" err="1"/>
              <a:t>mà</a:t>
            </a:r>
            <a:r>
              <a:rPr lang="en-GB" sz="2400" dirty="0"/>
              <a:t> </a:t>
            </a:r>
            <a:r>
              <a:rPr lang="en-GB" sz="2400" dirty="0" err="1"/>
              <a:t>lựa</a:t>
            </a:r>
            <a:r>
              <a:rPr lang="en-GB" sz="2400" dirty="0"/>
              <a:t> </a:t>
            </a:r>
            <a:r>
              <a:rPr lang="en-GB" sz="2400" dirty="0" err="1"/>
              <a:t>chọn</a:t>
            </a:r>
            <a:r>
              <a:rPr lang="en-GB" sz="2400" dirty="0"/>
              <a:t> </a:t>
            </a:r>
            <a:r>
              <a:rPr lang="en-GB" sz="2400" dirty="0" err="1"/>
              <a:t>trò</a:t>
            </a:r>
            <a:r>
              <a:rPr lang="en-GB" sz="2400" dirty="0"/>
              <a:t> </a:t>
            </a:r>
            <a:r>
              <a:rPr lang="en-GB" sz="2400" dirty="0" err="1"/>
              <a:t>chơi</a:t>
            </a:r>
            <a:r>
              <a:rPr lang="en-GB" sz="2400" dirty="0"/>
              <a:t> </a:t>
            </a:r>
            <a:r>
              <a:rPr lang="en-GB" sz="2400" dirty="0" err="1"/>
              <a:t>cho</a:t>
            </a:r>
            <a:r>
              <a:rPr lang="en-GB" sz="2400" dirty="0"/>
              <a:t> </a:t>
            </a:r>
            <a:r>
              <a:rPr lang="en-GB" sz="2400" dirty="0" err="1"/>
              <a:t>phù</a:t>
            </a:r>
            <a:r>
              <a:rPr lang="en-GB" sz="2400" dirty="0"/>
              <a:t> </a:t>
            </a:r>
            <a:r>
              <a:rPr lang="en-GB" sz="2400" dirty="0" err="1"/>
              <a:t>hợp</a:t>
            </a:r>
            <a:r>
              <a:rPr lang="en-GB" sz="2400" dirty="0"/>
              <a:t>.</a:t>
            </a:r>
          </a:p>
          <a:p>
            <a:pPr marL="342900" indent="-342900">
              <a:buFont typeface="+mj-lt"/>
              <a:buAutoNum type="arabicParenR"/>
            </a:pPr>
            <a:endParaRPr lang="en-GB" sz="2400" dirty="0"/>
          </a:p>
          <a:p>
            <a:pPr marL="342900" indent="-342900">
              <a:buFont typeface="+mj-lt"/>
              <a:buAutoNum type="arabicParenR"/>
            </a:pPr>
            <a:r>
              <a:rPr lang="en-GB" sz="2400" dirty="0" err="1"/>
              <a:t>Xác</a:t>
            </a:r>
            <a:r>
              <a:rPr lang="en-GB" sz="2400" dirty="0"/>
              <a:t> </a:t>
            </a:r>
            <a:r>
              <a:rPr lang="en-GB" sz="2400" dirty="0" err="1"/>
              <a:t>định</a:t>
            </a:r>
            <a:r>
              <a:rPr lang="en-GB" sz="2400" dirty="0"/>
              <a:t> </a:t>
            </a:r>
            <a:r>
              <a:rPr lang="en-GB" sz="2400" dirty="0" err="1"/>
              <a:t>thể</a:t>
            </a:r>
            <a:r>
              <a:rPr lang="en-GB" sz="2400" dirty="0"/>
              <a:t> </a:t>
            </a:r>
            <a:r>
              <a:rPr lang="en-GB" sz="2400" dirty="0" err="1"/>
              <a:t>loại</a:t>
            </a:r>
            <a:r>
              <a:rPr lang="en-GB" sz="2400" dirty="0"/>
              <a:t> </a:t>
            </a:r>
            <a:r>
              <a:rPr lang="en-GB" sz="2400" dirty="0" err="1"/>
              <a:t>của</a:t>
            </a:r>
            <a:r>
              <a:rPr lang="en-GB" sz="2400" dirty="0"/>
              <a:t> </a:t>
            </a:r>
            <a:r>
              <a:rPr lang="en-GB" sz="2400" dirty="0" err="1"/>
              <a:t>trò</a:t>
            </a:r>
            <a:r>
              <a:rPr lang="en-GB" sz="2400" dirty="0"/>
              <a:t> </a:t>
            </a:r>
            <a:r>
              <a:rPr lang="en-GB" sz="2400" dirty="0" err="1"/>
              <a:t>chơi</a:t>
            </a:r>
            <a:r>
              <a:rPr lang="en-GB" sz="2400" dirty="0"/>
              <a:t>, </a:t>
            </a:r>
            <a:r>
              <a:rPr lang="en-GB" sz="2400" dirty="0" err="1"/>
              <a:t>mục</a:t>
            </a:r>
            <a:r>
              <a:rPr lang="en-GB" sz="2400" dirty="0"/>
              <a:t> </a:t>
            </a:r>
            <a:r>
              <a:rPr lang="en-GB" sz="2400" dirty="0" err="1"/>
              <a:t>đích</a:t>
            </a:r>
            <a:r>
              <a:rPr lang="en-GB" sz="2400" dirty="0"/>
              <a:t> </a:t>
            </a:r>
            <a:r>
              <a:rPr lang="en-GB" sz="2400" dirty="0" err="1"/>
              <a:t>yêu</a:t>
            </a:r>
            <a:r>
              <a:rPr lang="en-GB" sz="2400" dirty="0"/>
              <a:t> </a:t>
            </a:r>
            <a:r>
              <a:rPr lang="en-GB" sz="2400" dirty="0" err="1"/>
              <a:t>cầu</a:t>
            </a:r>
            <a:r>
              <a:rPr lang="en-GB" sz="2400" dirty="0"/>
              <a:t> </a:t>
            </a:r>
            <a:r>
              <a:rPr lang="en-GB" sz="2400" dirty="0" err="1"/>
              <a:t>cần</a:t>
            </a:r>
            <a:r>
              <a:rPr lang="en-GB" sz="2400" dirty="0"/>
              <a:t> </a:t>
            </a:r>
            <a:r>
              <a:rPr lang="en-GB" sz="2400" dirty="0" err="1"/>
              <a:t>đạt</a:t>
            </a:r>
            <a:r>
              <a:rPr lang="en-GB" sz="2400" dirty="0"/>
              <a:t> </a:t>
            </a:r>
            <a:r>
              <a:rPr lang="en-GB" sz="2400" dirty="0" err="1"/>
              <a:t>khi</a:t>
            </a:r>
            <a:r>
              <a:rPr lang="en-GB" sz="2400" dirty="0"/>
              <a:t> </a:t>
            </a:r>
            <a:r>
              <a:rPr lang="en-GB" sz="2400" dirty="0" err="1"/>
              <a:t>tổ</a:t>
            </a:r>
            <a:r>
              <a:rPr lang="en-GB" sz="2400" dirty="0"/>
              <a:t> </a:t>
            </a:r>
            <a:r>
              <a:rPr lang="en-GB" sz="2400" dirty="0" err="1"/>
              <a:t>chức</a:t>
            </a:r>
            <a:r>
              <a:rPr lang="en-GB" sz="2400" dirty="0"/>
              <a:t> </a:t>
            </a:r>
            <a:r>
              <a:rPr lang="en-GB" sz="2400" dirty="0" err="1"/>
              <a:t>trò</a:t>
            </a:r>
            <a:r>
              <a:rPr lang="en-GB" sz="2400" dirty="0"/>
              <a:t> </a:t>
            </a:r>
            <a:r>
              <a:rPr lang="en-GB" sz="2400" dirty="0" err="1"/>
              <a:t>chơi</a:t>
            </a:r>
            <a:r>
              <a:rPr lang="en-GB" sz="2400" dirty="0"/>
              <a:t> </a:t>
            </a:r>
            <a:r>
              <a:rPr lang="en-GB" sz="2400" dirty="0" err="1"/>
              <a:t>dân</a:t>
            </a:r>
            <a:r>
              <a:rPr lang="en-GB" sz="2400" dirty="0"/>
              <a:t> </a:t>
            </a:r>
            <a:r>
              <a:rPr lang="en-GB" sz="2400" dirty="0" err="1"/>
              <a:t>gian</a:t>
            </a:r>
            <a:r>
              <a:rPr lang="en-GB" sz="2400" dirty="0"/>
              <a:t> </a:t>
            </a:r>
            <a:r>
              <a:rPr lang="en-GB" sz="2400" dirty="0" err="1"/>
              <a:t>đó</a:t>
            </a:r>
            <a:r>
              <a:rPr lang="en-GB" sz="2400" dirty="0"/>
              <a:t>.</a:t>
            </a:r>
            <a:endParaRPr lang="en-US" sz="2400" dirty="0"/>
          </a:p>
          <a:p>
            <a:pPr marL="342900" indent="-342900">
              <a:buFont typeface="+mj-lt"/>
              <a:buAutoNum type="arabicParenR"/>
            </a:pPr>
            <a:endParaRPr lang="en-US" sz="2400" dirty="0"/>
          </a:p>
          <a:p>
            <a:pPr marL="342900" indent="-342900">
              <a:buFont typeface="+mj-lt"/>
              <a:buAutoNum type="arabicParenR"/>
            </a:pPr>
            <a:r>
              <a:rPr lang="en-GB" sz="2400" dirty="0" err="1"/>
              <a:t>Chuẩn</a:t>
            </a:r>
            <a:r>
              <a:rPr lang="en-GB" sz="2400" dirty="0"/>
              <a:t> </a:t>
            </a:r>
            <a:r>
              <a:rPr lang="en-GB" sz="2400" dirty="0" err="1"/>
              <a:t>bị</a:t>
            </a:r>
            <a:r>
              <a:rPr lang="en-GB" sz="2400" dirty="0"/>
              <a:t> </a:t>
            </a:r>
            <a:r>
              <a:rPr lang="en-GB" sz="2400" dirty="0" err="1"/>
              <a:t>chu</a:t>
            </a:r>
            <a:r>
              <a:rPr lang="en-GB" sz="2400" dirty="0"/>
              <a:t> </a:t>
            </a:r>
            <a:r>
              <a:rPr lang="en-GB" sz="2400" dirty="0" err="1"/>
              <a:t>đáo</a:t>
            </a:r>
            <a:r>
              <a:rPr lang="en-GB" sz="2400" dirty="0"/>
              <a:t> </a:t>
            </a:r>
            <a:r>
              <a:rPr lang="en-GB" sz="2400" dirty="0" err="1"/>
              <a:t>đồ</a:t>
            </a:r>
            <a:r>
              <a:rPr lang="en-GB" sz="2400" dirty="0"/>
              <a:t> </a:t>
            </a:r>
            <a:r>
              <a:rPr lang="en-GB" sz="2400" dirty="0" err="1"/>
              <a:t>dùng</a:t>
            </a:r>
            <a:r>
              <a:rPr lang="en-GB" sz="2400" dirty="0"/>
              <a:t>, </a:t>
            </a:r>
            <a:r>
              <a:rPr lang="en-GB" sz="2400" dirty="0" err="1"/>
              <a:t>đồ</a:t>
            </a:r>
            <a:r>
              <a:rPr lang="en-GB" sz="2400" dirty="0"/>
              <a:t> </a:t>
            </a:r>
            <a:r>
              <a:rPr lang="en-GB" sz="2400" dirty="0" err="1"/>
              <a:t>chơi</a:t>
            </a:r>
            <a:r>
              <a:rPr lang="en-GB" sz="2400" dirty="0"/>
              <a:t> </a:t>
            </a:r>
            <a:r>
              <a:rPr lang="en-GB" sz="2400" dirty="0" err="1"/>
              <a:t>phù</a:t>
            </a:r>
            <a:r>
              <a:rPr lang="en-GB" sz="2400" dirty="0"/>
              <a:t> </a:t>
            </a:r>
            <a:r>
              <a:rPr lang="en-GB" sz="2400" dirty="0" err="1"/>
              <a:t>hợp</a:t>
            </a:r>
            <a:r>
              <a:rPr lang="en-GB" sz="2400" dirty="0"/>
              <a:t> </a:t>
            </a:r>
            <a:r>
              <a:rPr lang="en-GB" sz="2400" dirty="0" err="1"/>
              <a:t>với</a:t>
            </a:r>
            <a:r>
              <a:rPr lang="en-GB" sz="2400" dirty="0"/>
              <a:t> </a:t>
            </a:r>
            <a:r>
              <a:rPr lang="en-GB" sz="2400" dirty="0" err="1"/>
              <a:t>trò</a:t>
            </a:r>
            <a:r>
              <a:rPr lang="en-GB" sz="2400" dirty="0"/>
              <a:t> </a:t>
            </a:r>
            <a:r>
              <a:rPr lang="en-GB" sz="2400" dirty="0" err="1"/>
              <a:t>chơi</a:t>
            </a:r>
            <a:r>
              <a:rPr lang="en-GB" sz="2400" dirty="0"/>
              <a:t>,</a:t>
            </a:r>
          </a:p>
          <a:p>
            <a:pPr marL="342900" indent="-342900">
              <a:buFont typeface="+mj-lt"/>
              <a:buAutoNum type="arabicParenR"/>
            </a:pPr>
            <a:endParaRPr lang="en-GB" sz="2400" dirty="0"/>
          </a:p>
          <a:p>
            <a:pPr marL="342900" indent="-342900">
              <a:buFont typeface="+mj-lt"/>
              <a:buAutoNum type="arabicParenR"/>
            </a:pPr>
            <a:endParaRPr lang="en-GB" sz="2400" dirty="0"/>
          </a:p>
          <a:p>
            <a:pPr marL="342900" indent="-342900">
              <a:buFont typeface="+mj-lt"/>
              <a:buAutoNum type="arabicParenR"/>
            </a:pPr>
            <a:endParaRPr lang="en-US" sz="2400" dirty="0"/>
          </a:p>
          <a:p>
            <a:endParaRPr lang="en-US" sz="2400" dirty="0"/>
          </a:p>
        </p:txBody>
      </p:sp>
    </p:spTree>
    <p:extLst>
      <p:ext uri="{BB962C8B-B14F-4D97-AF65-F5344CB8AC3E}">
        <p14:creationId xmlns:p14="http://schemas.microsoft.com/office/powerpoint/2010/main" val="6871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p:cNvSpPr>
            <a:spLocks noChangeArrowheads="1"/>
          </p:cNvSpPr>
          <p:nvPr/>
        </p:nvSpPr>
        <p:spPr bwMode="gray">
          <a:xfrm>
            <a:off x="2206157" y="293139"/>
            <a:ext cx="1840463" cy="987950"/>
          </a:xfrm>
          <a:prstGeom prst="upArrow">
            <a:avLst>
              <a:gd name="adj1" fmla="val 50000"/>
              <a:gd name="adj2" fmla="val 18667"/>
            </a:avLst>
          </a:prstGeom>
          <a:solidFill>
            <a:srgbClr val="FF0000"/>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6" name="Text Box 14"/>
          <p:cNvSpPr txBox="1">
            <a:spLocks noChangeArrowheads="1"/>
          </p:cNvSpPr>
          <p:nvPr/>
        </p:nvSpPr>
        <p:spPr bwMode="gray">
          <a:xfrm>
            <a:off x="2870946" y="390122"/>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2</a:t>
            </a:r>
          </a:p>
        </p:txBody>
      </p:sp>
      <p:sp>
        <p:nvSpPr>
          <p:cNvPr id="7" name="AutoShape 7"/>
          <p:cNvSpPr>
            <a:spLocks noChangeArrowheads="1"/>
          </p:cNvSpPr>
          <p:nvPr/>
        </p:nvSpPr>
        <p:spPr bwMode="gray">
          <a:xfrm>
            <a:off x="3684715" y="555338"/>
            <a:ext cx="6365475" cy="837738"/>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r>
              <a:rPr lang="en-GB" sz="2800" b="1" dirty="0">
                <a:solidFill>
                  <a:srgbClr val="FF0000"/>
                </a:solidFill>
                <a:latin typeface="Times New Roman" panose="02020603050405020304" pitchFamily="18" charset="0"/>
              </a:rPr>
              <a:t>    </a:t>
            </a:r>
            <a:r>
              <a:rPr lang="en-GB" sz="2800" b="1" dirty="0" err="1">
                <a:solidFill>
                  <a:srgbClr val="FF0000"/>
                </a:solidFill>
                <a:latin typeface="Times New Roman" panose="02020603050405020304" pitchFamily="18" charset="0"/>
              </a:rPr>
              <a:t>Đặc</a:t>
            </a:r>
            <a:r>
              <a:rPr lang="en-GB" sz="2800" b="1" dirty="0">
                <a:solidFill>
                  <a:srgbClr val="FF0000"/>
                </a:solidFill>
                <a:latin typeface="Times New Roman" panose="02020603050405020304" pitchFamily="18" charset="0"/>
              </a:rPr>
              <a:t> </a:t>
            </a:r>
            <a:r>
              <a:rPr lang="en-GB" sz="2800" b="1" dirty="0" err="1">
                <a:solidFill>
                  <a:srgbClr val="FF0000"/>
                </a:solidFill>
                <a:latin typeface="Times New Roman" panose="02020603050405020304" pitchFamily="18" charset="0"/>
              </a:rPr>
              <a:t>điểm</a:t>
            </a:r>
            <a:r>
              <a:rPr lang="en-GB" sz="2800" b="1" dirty="0">
                <a:solidFill>
                  <a:srgbClr val="FF0000"/>
                </a:solidFill>
                <a:latin typeface="Times New Roman" panose="02020603050405020304" pitchFamily="18" charset="0"/>
              </a:rPr>
              <a:t> </a:t>
            </a:r>
            <a:r>
              <a:rPr lang="en-GB" sz="2800" b="1" dirty="0" err="1">
                <a:solidFill>
                  <a:srgbClr val="FF0000"/>
                </a:solidFill>
                <a:latin typeface="Times New Roman" panose="02020603050405020304" pitchFamily="18" charset="0"/>
              </a:rPr>
              <a:t>của</a:t>
            </a:r>
            <a:r>
              <a:rPr lang="en-GB" sz="2800" b="1" dirty="0">
                <a:solidFill>
                  <a:srgbClr val="FF0000"/>
                </a:solidFill>
                <a:latin typeface="Times New Roman" panose="02020603050405020304" pitchFamily="18" charset="0"/>
              </a:rPr>
              <a:t> </a:t>
            </a:r>
            <a:r>
              <a:rPr lang="en-GB" sz="2800" b="1" dirty="0" err="1">
                <a:solidFill>
                  <a:srgbClr val="FF0000"/>
                </a:solidFill>
                <a:latin typeface="Times New Roman" panose="02020603050405020304" pitchFamily="18" charset="0"/>
              </a:rPr>
              <a:t>hoạt</a:t>
            </a:r>
            <a:r>
              <a:rPr lang="en-GB" sz="2800" b="1" dirty="0">
                <a:solidFill>
                  <a:srgbClr val="FF0000"/>
                </a:solidFill>
                <a:latin typeface="Times New Roman" panose="02020603050405020304" pitchFamily="18" charset="0"/>
              </a:rPr>
              <a:t> </a:t>
            </a:r>
            <a:r>
              <a:rPr lang="en-GB" sz="2800" b="1" dirty="0" err="1">
                <a:solidFill>
                  <a:srgbClr val="FF0000"/>
                </a:solidFill>
                <a:latin typeface="Times New Roman" panose="02020603050405020304" pitchFamily="18" charset="0"/>
              </a:rPr>
              <a:t>động</a:t>
            </a:r>
            <a:r>
              <a:rPr lang="en-GB" sz="2800" b="1" dirty="0">
                <a:solidFill>
                  <a:srgbClr val="FF0000"/>
                </a:solidFill>
                <a:latin typeface="Times New Roman" panose="02020603050405020304" pitchFamily="18" charset="0"/>
              </a:rPr>
              <a:t> </a:t>
            </a:r>
            <a:r>
              <a:rPr lang="en-GB" sz="2800" b="1" dirty="0" err="1">
                <a:solidFill>
                  <a:srgbClr val="FF0000"/>
                </a:solidFill>
                <a:latin typeface="Times New Roman" panose="02020603050405020304" pitchFamily="18" charset="0"/>
              </a:rPr>
              <a:t>vui</a:t>
            </a:r>
            <a:r>
              <a:rPr lang="en-GB" sz="2800" b="1" dirty="0">
                <a:solidFill>
                  <a:srgbClr val="FF0000"/>
                </a:solidFill>
                <a:latin typeface="Times New Roman" panose="02020603050405020304" pitchFamily="18" charset="0"/>
              </a:rPr>
              <a:t> </a:t>
            </a:r>
            <a:r>
              <a:rPr lang="en-GB" sz="2800" b="1" dirty="0" err="1">
                <a:solidFill>
                  <a:srgbClr val="FF0000"/>
                </a:solidFill>
                <a:latin typeface="Times New Roman" panose="02020603050405020304" pitchFamily="18" charset="0"/>
              </a:rPr>
              <a:t>chơi</a:t>
            </a:r>
            <a:endParaRPr lang="en-US" altLang="en-US" sz="2800" dirty="0">
              <a:solidFill>
                <a:srgbClr val="FF0000"/>
              </a:solidFill>
            </a:endParaRPr>
          </a:p>
        </p:txBody>
      </p:sp>
      <p:sp>
        <p:nvSpPr>
          <p:cNvPr id="20" name="AutoShape 23"/>
          <p:cNvSpPr>
            <a:spLocks/>
          </p:cNvSpPr>
          <p:nvPr/>
        </p:nvSpPr>
        <p:spPr bwMode="blackWhite">
          <a:xfrm>
            <a:off x="2576945" y="1765563"/>
            <a:ext cx="9199419" cy="728257"/>
          </a:xfrm>
          <a:prstGeom prst="callout2">
            <a:avLst>
              <a:gd name="adj1" fmla="val 38336"/>
              <a:gd name="adj2" fmla="val -208"/>
              <a:gd name="adj3" fmla="val 40922"/>
              <a:gd name="adj4" fmla="val -3251"/>
              <a:gd name="adj5" fmla="val 251690"/>
              <a:gd name="adj6" fmla="val -5669"/>
            </a:avLst>
          </a:prstGeom>
          <a:ln>
            <a:solidFill>
              <a:srgbClr val="FF0000"/>
            </a:solidFill>
            <a:headEnd type="diamond" w="med" len="med"/>
            <a:tailEnd/>
          </a:ln>
        </p:spPr>
        <p:style>
          <a:lnRef idx="2">
            <a:schemeClr val="accent5"/>
          </a:lnRef>
          <a:fillRef idx="1">
            <a:schemeClr val="lt1"/>
          </a:fillRef>
          <a:effectRef idx="0">
            <a:schemeClr val="accent5"/>
          </a:effectRef>
          <a:fontRef idx="minor">
            <a:schemeClr val="dk1"/>
          </a:fontRef>
        </p:style>
        <p:txBody>
          <a:bodyPr anchor="ctr"/>
          <a:lstStyle/>
          <a:p>
            <a:r>
              <a:rPr lang="en-GB" sz="2000" dirty="0">
                <a:solidFill>
                  <a:srgbClr val="002060"/>
                </a:solidFill>
                <a:latin typeface="Times New Roman" panose="02020603050405020304" pitchFamily="18" charset="0"/>
                <a:cs typeface="Times New Roman" panose="02020603050405020304" pitchFamily="18" charset="0"/>
              </a:rPr>
              <a:t>1. </a:t>
            </a:r>
            <a:r>
              <a:rPr lang="en-GB" sz="2000" dirty="0" err="1">
                <a:solidFill>
                  <a:srgbClr val="002060"/>
                </a:solidFill>
                <a:latin typeface="Times New Roman" panose="02020603050405020304" pitchFamily="18" charset="0"/>
                <a:cs typeface="Times New Roman" panose="02020603050405020304" pitchFamily="18" charset="0"/>
              </a:rPr>
              <a:t>Hoạt</a:t>
            </a:r>
            <a:r>
              <a:rPr lang="en-GB" sz="2000"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động</a:t>
            </a:r>
            <a:r>
              <a:rPr lang="en-GB" sz="2000"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vui</a:t>
            </a:r>
            <a:r>
              <a:rPr lang="en-GB" sz="2000"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chơi</a:t>
            </a:r>
            <a:r>
              <a:rPr lang="en-GB" sz="2000"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của</a:t>
            </a:r>
            <a:r>
              <a:rPr lang="en-GB" sz="2000"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trẻ</a:t>
            </a:r>
            <a:r>
              <a:rPr lang="en-GB" sz="2000"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em</a:t>
            </a:r>
            <a:r>
              <a:rPr lang="en-GB" sz="2000"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là</a:t>
            </a:r>
            <a:r>
              <a:rPr lang="en-GB" sz="2000"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một</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hoạt</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động</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mang</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tính</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chất</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hồn</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nhiên</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vô</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tư</a:t>
            </a:r>
            <a:r>
              <a:rPr lang="en-GB" sz="2000" i="1"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trong</a:t>
            </a:r>
            <a:r>
              <a:rPr lang="en-GB" sz="2000"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khi</a:t>
            </a:r>
            <a:r>
              <a:rPr lang="en-GB" sz="2000"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chơi</a:t>
            </a:r>
            <a:r>
              <a:rPr lang="en-GB" sz="2000"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đứa</a:t>
            </a:r>
            <a:r>
              <a:rPr lang="en-GB" sz="2000" dirty="0">
                <a:solidFill>
                  <a:srgbClr val="002060"/>
                </a:solidFill>
                <a:latin typeface="Times New Roman" panose="02020603050405020304" pitchFamily="18" charset="0"/>
                <a:cs typeface="Times New Roman" panose="02020603050405020304" pitchFamily="18" charset="0"/>
              </a:rPr>
              <a:t> </a:t>
            </a:r>
            <a:r>
              <a:rPr lang="en-GB" sz="2000" dirty="0" err="1">
                <a:solidFill>
                  <a:srgbClr val="002060"/>
                </a:solidFill>
                <a:latin typeface="Times New Roman" panose="02020603050405020304" pitchFamily="18" charset="0"/>
                <a:cs typeface="Times New Roman" panose="02020603050405020304" pitchFamily="18" charset="0"/>
              </a:rPr>
              <a:t>trẻ</a:t>
            </a:r>
            <a:r>
              <a:rPr lang="en-GB" sz="2000"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không</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chủ</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tâm</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nhằm</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tới</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một</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lợi</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ích</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thiết</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thực</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nào</a:t>
            </a:r>
            <a:r>
              <a:rPr lang="en-GB" sz="2000" i="1" dirty="0">
                <a:solidFill>
                  <a:srgbClr val="002060"/>
                </a:solidFill>
                <a:latin typeface="Times New Roman" panose="02020603050405020304" pitchFamily="18" charset="0"/>
                <a:cs typeface="Times New Roman" panose="02020603050405020304" pitchFamily="18" charset="0"/>
              </a:rPr>
              <a:t> </a:t>
            </a:r>
            <a:r>
              <a:rPr lang="en-GB" sz="2000" i="1" dirty="0" err="1">
                <a:solidFill>
                  <a:srgbClr val="002060"/>
                </a:solidFill>
                <a:latin typeface="Times New Roman" panose="02020603050405020304" pitchFamily="18" charset="0"/>
                <a:cs typeface="Times New Roman" panose="02020603050405020304" pitchFamily="18" charset="0"/>
              </a:rPr>
              <a:t>cả</a:t>
            </a:r>
            <a:r>
              <a:rPr lang="en-GB" sz="2000" i="1" dirty="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22" name="AutoShape 23"/>
          <p:cNvSpPr>
            <a:spLocks/>
          </p:cNvSpPr>
          <p:nvPr/>
        </p:nvSpPr>
        <p:spPr bwMode="blackWhite">
          <a:xfrm>
            <a:off x="2576945" y="2575001"/>
            <a:ext cx="9199419" cy="985618"/>
          </a:xfrm>
          <a:prstGeom prst="callout2">
            <a:avLst>
              <a:gd name="adj1" fmla="val 20813"/>
              <a:gd name="adj2" fmla="val 93"/>
              <a:gd name="adj3" fmla="val 19763"/>
              <a:gd name="adj4" fmla="val -2649"/>
              <a:gd name="adj5" fmla="val 102604"/>
              <a:gd name="adj6" fmla="val -5819"/>
            </a:avLst>
          </a:prstGeom>
          <a:ln>
            <a:solidFill>
              <a:srgbClr val="FF0000"/>
            </a:solidFill>
            <a:headEnd type="diamond" w="med" len="med"/>
            <a:tailEnd/>
          </a:ln>
        </p:spPr>
        <p:style>
          <a:lnRef idx="2">
            <a:schemeClr val="accent5"/>
          </a:lnRef>
          <a:fillRef idx="1">
            <a:schemeClr val="lt1"/>
          </a:fillRef>
          <a:effectRef idx="0">
            <a:schemeClr val="accent5"/>
          </a:effectRef>
          <a:fontRef idx="minor">
            <a:schemeClr val="dk1"/>
          </a:fontRef>
        </p:style>
        <p:txBody>
          <a:bodyPr anchor="ctr"/>
          <a:lstStyle/>
          <a:p>
            <a:r>
              <a:rPr lang="en-GB" sz="2000" dirty="0">
                <a:solidFill>
                  <a:srgbClr val="FF0000"/>
                </a:solidFill>
                <a:latin typeface="Times New Roman" panose="02020603050405020304" pitchFamily="18" charset="0"/>
                <a:cs typeface="Times New Roman" panose="02020603050405020304" pitchFamily="18" charset="0"/>
              </a:rPr>
              <a:t>2. </a:t>
            </a:r>
            <a:r>
              <a:rPr lang="en-GB" sz="2000" dirty="0" err="1">
                <a:solidFill>
                  <a:srgbClr val="FF0000"/>
                </a:solidFill>
                <a:latin typeface="Times New Roman" panose="02020603050405020304" pitchFamily="18" charset="0"/>
                <a:cs typeface="Times New Roman" panose="02020603050405020304" pitchFamily="18" charset="0"/>
              </a:rPr>
              <a:t>Hoạt</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động</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vui</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chơi</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của</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trẻ</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em</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là</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một</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hoạt</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động</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mô</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phỏng</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lại</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cuộc</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sống</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của</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người</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lớn</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mô</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phỏng</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lại</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những</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mối</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quan</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hệ</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giữa</a:t>
            </a:r>
            <a:r>
              <a:rPr lang="en-GB" sz="2000" dirty="0">
                <a:solidFill>
                  <a:srgbClr val="FF0000"/>
                </a:solidFill>
                <a:latin typeface="Times New Roman" panose="02020603050405020304" pitchFamily="18" charset="0"/>
                <a:cs typeface="Times New Roman" panose="02020603050405020304" pitchFamily="18" charset="0"/>
              </a:rPr>
              <a:t> con </a:t>
            </a:r>
            <a:r>
              <a:rPr lang="en-GB" sz="2000" dirty="0" err="1">
                <a:solidFill>
                  <a:srgbClr val="FF0000"/>
                </a:solidFill>
                <a:latin typeface="Times New Roman" panose="02020603050405020304" pitchFamily="18" charset="0"/>
                <a:cs typeface="Times New Roman" panose="02020603050405020304" pitchFamily="18" charset="0"/>
              </a:rPr>
              <a:t>người</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với</a:t>
            </a:r>
            <a:r>
              <a:rPr lang="en-GB" sz="2000" dirty="0">
                <a:solidFill>
                  <a:srgbClr val="FF0000"/>
                </a:solidFill>
                <a:latin typeface="Times New Roman" panose="02020603050405020304" pitchFamily="18" charset="0"/>
                <a:cs typeface="Times New Roman" panose="02020603050405020304" pitchFamily="18" charset="0"/>
              </a:rPr>
              <a:t> con </a:t>
            </a:r>
            <a:r>
              <a:rPr lang="en-GB" sz="2000" dirty="0" err="1">
                <a:solidFill>
                  <a:srgbClr val="FF0000"/>
                </a:solidFill>
                <a:latin typeface="Times New Roman" panose="02020603050405020304" pitchFamily="18" charset="0"/>
                <a:cs typeface="Times New Roman" panose="02020603050405020304" pitchFamily="18" charset="0"/>
              </a:rPr>
              <a:t>người</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giữa</a:t>
            </a:r>
            <a:r>
              <a:rPr lang="en-GB" sz="2000" dirty="0">
                <a:solidFill>
                  <a:srgbClr val="FF0000"/>
                </a:solidFill>
                <a:latin typeface="Times New Roman" panose="02020603050405020304" pitchFamily="18" charset="0"/>
                <a:cs typeface="Times New Roman" panose="02020603050405020304" pitchFamily="18" charset="0"/>
              </a:rPr>
              <a:t> con </a:t>
            </a:r>
            <a:r>
              <a:rPr lang="en-GB" sz="2000" dirty="0" err="1">
                <a:solidFill>
                  <a:srgbClr val="FF0000"/>
                </a:solidFill>
                <a:latin typeface="Times New Roman" panose="02020603050405020304" pitchFamily="18" charset="0"/>
                <a:cs typeface="Times New Roman" panose="02020603050405020304" pitchFamily="18" charset="0"/>
              </a:rPr>
              <a:t>người</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với</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tự</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nhiên</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và</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xã</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err="1">
                <a:solidFill>
                  <a:srgbClr val="FF0000"/>
                </a:solidFill>
                <a:latin typeface="Times New Roman" panose="02020603050405020304" pitchFamily="18" charset="0"/>
                <a:cs typeface="Times New Roman" panose="02020603050405020304" pitchFamily="18" charset="0"/>
              </a:rPr>
              <a:t>hội</a:t>
            </a:r>
            <a:r>
              <a:rPr lang="en-GB" sz="2000" dirty="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3" name="AutoShape 23"/>
          <p:cNvSpPr>
            <a:spLocks/>
          </p:cNvSpPr>
          <p:nvPr/>
        </p:nvSpPr>
        <p:spPr bwMode="blackWhite">
          <a:xfrm>
            <a:off x="2576945" y="3793832"/>
            <a:ext cx="9199419" cy="757300"/>
          </a:xfrm>
          <a:prstGeom prst="callout2">
            <a:avLst>
              <a:gd name="adj1" fmla="val 33577"/>
              <a:gd name="adj2" fmla="val -660"/>
              <a:gd name="adj3" fmla="val 7184"/>
              <a:gd name="adj4" fmla="val -2348"/>
              <a:gd name="adj5" fmla="val -24778"/>
              <a:gd name="adj6" fmla="val -5519"/>
            </a:avLst>
          </a:prstGeom>
          <a:ln>
            <a:solidFill>
              <a:srgbClr val="FF0000"/>
            </a:solidFill>
            <a:headEnd type="diamond" w="med" len="med"/>
            <a:tailEnd/>
          </a:ln>
        </p:spPr>
        <p:style>
          <a:lnRef idx="2">
            <a:schemeClr val="accent5"/>
          </a:lnRef>
          <a:fillRef idx="1">
            <a:schemeClr val="lt1"/>
          </a:fillRef>
          <a:effectRef idx="0">
            <a:schemeClr val="accent5"/>
          </a:effectRef>
          <a:fontRef idx="minor">
            <a:schemeClr val="dk1"/>
          </a:fontRef>
        </p:style>
        <p:txBody>
          <a:bodyPr anchor="ctr"/>
          <a:lstStyle/>
          <a:p>
            <a:r>
              <a:rPr lang="en-GB" sz="2200" dirty="0">
                <a:solidFill>
                  <a:srgbClr val="002060"/>
                </a:solidFill>
                <a:latin typeface="Times New Roman" panose="02020603050405020304" pitchFamily="18" charset="0"/>
                <a:cs typeface="Times New Roman" panose="02020603050405020304" pitchFamily="18" charset="0"/>
              </a:rPr>
              <a:t>3. </a:t>
            </a:r>
            <a:r>
              <a:rPr lang="en-GB" sz="2200" dirty="0" err="1">
                <a:solidFill>
                  <a:srgbClr val="002060"/>
                </a:solidFill>
                <a:latin typeface="Times New Roman" panose="02020603050405020304" pitchFamily="18" charset="0"/>
                <a:cs typeface="Times New Roman" panose="02020603050405020304" pitchFamily="18" charset="0"/>
              </a:rPr>
              <a:t>Hoạt</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động</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vui</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chơi</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của</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trẻ</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em</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không</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phải</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là</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hoạt</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động</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bắt</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buộc</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mà</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là</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một</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hoạt</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động</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mang</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tính</a:t>
            </a:r>
            <a:r>
              <a:rPr lang="en-GB" sz="2200" dirty="0">
                <a:solidFill>
                  <a:srgbClr val="002060"/>
                </a:solidFill>
                <a:latin typeface="Times New Roman" panose="02020603050405020304" pitchFamily="18" charset="0"/>
                <a:cs typeface="Times New Roman" panose="02020603050405020304" pitchFamily="18" charset="0"/>
              </a:rPr>
              <a:t> </a:t>
            </a:r>
            <a:r>
              <a:rPr lang="en-GB" sz="2200" i="1" dirty="0" err="1">
                <a:solidFill>
                  <a:srgbClr val="002060"/>
                </a:solidFill>
                <a:latin typeface="Times New Roman" panose="02020603050405020304" pitchFamily="18" charset="0"/>
                <a:cs typeface="Times New Roman" panose="02020603050405020304" pitchFamily="18" charset="0"/>
              </a:rPr>
              <a:t>tự</a:t>
            </a:r>
            <a:r>
              <a:rPr lang="en-GB" sz="2200" i="1" dirty="0">
                <a:solidFill>
                  <a:srgbClr val="002060"/>
                </a:solidFill>
                <a:latin typeface="Times New Roman" panose="02020603050405020304" pitchFamily="18" charset="0"/>
                <a:cs typeface="Times New Roman" panose="02020603050405020304" pitchFamily="18" charset="0"/>
              </a:rPr>
              <a:t> </a:t>
            </a:r>
            <a:r>
              <a:rPr lang="en-GB" sz="2200" i="1" dirty="0" err="1">
                <a:solidFill>
                  <a:srgbClr val="002060"/>
                </a:solidFill>
                <a:latin typeface="Times New Roman" panose="02020603050405020304" pitchFamily="18" charset="0"/>
                <a:cs typeface="Times New Roman" panose="02020603050405020304" pitchFamily="18" charset="0"/>
              </a:rPr>
              <a:t>nguyện</a:t>
            </a:r>
            <a:r>
              <a:rPr lang="en-GB" sz="2200" i="1" dirty="0">
                <a:solidFill>
                  <a:srgbClr val="002060"/>
                </a:solidFill>
                <a:latin typeface="Times New Roman" panose="02020603050405020304" pitchFamily="18" charset="0"/>
                <a:cs typeface="Times New Roman" panose="02020603050405020304" pitchFamily="18" charset="0"/>
              </a:rPr>
              <a:t>, </a:t>
            </a:r>
            <a:r>
              <a:rPr lang="en-GB" sz="2200" i="1" dirty="0" err="1">
                <a:solidFill>
                  <a:srgbClr val="002060"/>
                </a:solidFill>
                <a:latin typeface="Times New Roman" panose="02020603050405020304" pitchFamily="18" charset="0"/>
                <a:cs typeface="Times New Roman" panose="02020603050405020304" pitchFamily="18" charset="0"/>
              </a:rPr>
              <a:t>tự</a:t>
            </a:r>
            <a:r>
              <a:rPr lang="en-GB" sz="2200" i="1" dirty="0">
                <a:solidFill>
                  <a:srgbClr val="002060"/>
                </a:solidFill>
                <a:latin typeface="Times New Roman" panose="02020603050405020304" pitchFamily="18" charset="0"/>
                <a:cs typeface="Times New Roman" panose="02020603050405020304" pitchFamily="18" charset="0"/>
              </a:rPr>
              <a:t> do.</a:t>
            </a: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24" name="AutoShape 23"/>
          <p:cNvSpPr>
            <a:spLocks/>
          </p:cNvSpPr>
          <p:nvPr/>
        </p:nvSpPr>
        <p:spPr bwMode="blackWhite">
          <a:xfrm>
            <a:off x="2576945" y="4692058"/>
            <a:ext cx="9199419" cy="602244"/>
          </a:xfrm>
          <a:prstGeom prst="callout2">
            <a:avLst>
              <a:gd name="adj1" fmla="val 43557"/>
              <a:gd name="adj2" fmla="val -1413"/>
              <a:gd name="adj3" fmla="val 37650"/>
              <a:gd name="adj4" fmla="val -5360"/>
              <a:gd name="adj5" fmla="val -181908"/>
              <a:gd name="adj6" fmla="val -5820"/>
            </a:avLst>
          </a:prstGeom>
          <a:ln>
            <a:solidFill>
              <a:srgbClr val="FF0000"/>
            </a:solidFill>
            <a:headEnd type="diamond" w="med" len="med"/>
            <a:tailEnd/>
          </a:ln>
        </p:spPr>
        <p:style>
          <a:lnRef idx="2">
            <a:schemeClr val="accent5"/>
          </a:lnRef>
          <a:fillRef idx="1">
            <a:schemeClr val="lt1"/>
          </a:fillRef>
          <a:effectRef idx="0">
            <a:schemeClr val="accent5"/>
          </a:effectRef>
          <a:fontRef idx="minor">
            <a:schemeClr val="dk1"/>
          </a:fontRef>
        </p:style>
        <p:txBody>
          <a:bodyPr anchor="ctr"/>
          <a:lstStyle/>
          <a:p>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GB" sz="2200"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i="1" dirty="0" err="1">
                <a:solidFill>
                  <a:schemeClr val="tx1">
                    <a:lumMod val="95000"/>
                    <a:lumOff val="5000"/>
                  </a:schemeClr>
                </a:solidFill>
                <a:latin typeface="Times New Roman" panose="02020603050405020304" pitchFamily="18" charset="0"/>
                <a:cs typeface="Times New Roman" panose="02020603050405020304" pitchFamily="18" charset="0"/>
              </a:rPr>
              <a:t>độc</a:t>
            </a:r>
            <a:r>
              <a:rPr lang="en-GB"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i="1" dirty="0" err="1">
                <a:solidFill>
                  <a:schemeClr val="tx1">
                    <a:lumMod val="95000"/>
                    <a:lumOff val="5000"/>
                  </a:schemeClr>
                </a:solidFill>
                <a:latin typeface="Times New Roman" panose="02020603050405020304" pitchFamily="18" charset="0"/>
                <a:cs typeface="Times New Roman" panose="02020603050405020304" pitchFamily="18" charset="0"/>
              </a:rPr>
              <a:t>lập</a:t>
            </a:r>
            <a:r>
              <a:rPr lang="en-GB"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GB"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i="1"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GB"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i="1"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GB"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i="1" dirty="0" err="1">
                <a:solidFill>
                  <a:schemeClr val="tx1">
                    <a:lumMod val="95000"/>
                    <a:lumOff val="5000"/>
                  </a:schemeClr>
                </a:solidFill>
                <a:latin typeface="Times New Roman" panose="02020603050405020304" pitchFamily="18" charset="0"/>
                <a:cs typeface="Times New Roman" panose="02020603050405020304" pitchFamily="18" charset="0"/>
              </a:rPr>
              <a:t>khiển</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5" name="AutoShape 23"/>
          <p:cNvSpPr>
            <a:spLocks/>
          </p:cNvSpPr>
          <p:nvPr/>
        </p:nvSpPr>
        <p:spPr bwMode="blackWhite">
          <a:xfrm>
            <a:off x="2576945" y="5598265"/>
            <a:ext cx="9199419" cy="602244"/>
          </a:xfrm>
          <a:prstGeom prst="callout2">
            <a:avLst>
              <a:gd name="adj1" fmla="val 29754"/>
              <a:gd name="adj2" fmla="val -1263"/>
              <a:gd name="adj3" fmla="val 28448"/>
              <a:gd name="adj4" fmla="val -6414"/>
              <a:gd name="adj5" fmla="val -317636"/>
              <a:gd name="adj6" fmla="val -5669"/>
            </a:avLst>
          </a:prstGeom>
          <a:ln>
            <a:solidFill>
              <a:srgbClr val="FF0000"/>
            </a:solidFill>
            <a:headEnd type="diamond" w="med" len="med"/>
            <a:tailEnd/>
          </a:ln>
        </p:spPr>
        <p:style>
          <a:lnRef idx="2">
            <a:schemeClr val="accent5"/>
          </a:lnRef>
          <a:fillRef idx="1">
            <a:schemeClr val="lt1"/>
          </a:fillRef>
          <a:effectRef idx="0">
            <a:schemeClr val="accent5"/>
          </a:effectRef>
          <a:fontRef idx="minor">
            <a:schemeClr val="dk1"/>
          </a:fontRef>
        </p:style>
        <p:txBody>
          <a:bodyPr anchor="ctr"/>
          <a:lstStyle/>
          <a:p>
            <a:r>
              <a:rPr lang="en-GB" sz="2200" dirty="0">
                <a:solidFill>
                  <a:srgbClr val="FF0000"/>
                </a:solidFill>
                <a:latin typeface="Times New Roman" panose="02020603050405020304" pitchFamily="18" charset="0"/>
                <a:cs typeface="Times New Roman" panose="02020603050405020304" pitchFamily="18" charset="0"/>
              </a:rPr>
              <a:t>5. </a:t>
            </a:r>
            <a:r>
              <a:rPr lang="en-GB" sz="2200" dirty="0" err="1">
                <a:solidFill>
                  <a:srgbClr val="FF0000"/>
                </a:solidFill>
                <a:latin typeface="Times New Roman" panose="02020603050405020304" pitchFamily="18" charset="0"/>
                <a:cs typeface="Times New Roman" panose="02020603050405020304" pitchFamily="18" charset="0"/>
              </a:rPr>
              <a:t>Hoạt</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động</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vui</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chơi</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của</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trẻ</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là</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một</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hoạt</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động</a:t>
            </a:r>
            <a:r>
              <a:rPr lang="en-GB" sz="2200" dirty="0">
                <a:solidFill>
                  <a:srgbClr val="FF0000"/>
                </a:solidFill>
                <a:latin typeface="Times New Roman" panose="02020603050405020304" pitchFamily="18" charset="0"/>
                <a:cs typeface="Times New Roman" panose="02020603050405020304" pitchFamily="18" charset="0"/>
              </a:rPr>
              <a:t> </a:t>
            </a:r>
            <a:r>
              <a:rPr lang="en-GB" sz="2200" i="1" dirty="0" err="1">
                <a:solidFill>
                  <a:srgbClr val="FF0000"/>
                </a:solidFill>
                <a:latin typeface="Times New Roman" panose="02020603050405020304" pitchFamily="18" charset="0"/>
                <a:cs typeface="Times New Roman" panose="02020603050405020304" pitchFamily="18" charset="0"/>
              </a:rPr>
              <a:t>mang</a:t>
            </a:r>
            <a:r>
              <a:rPr lang="en-GB" sz="2200" i="1" dirty="0">
                <a:solidFill>
                  <a:srgbClr val="FF0000"/>
                </a:solidFill>
                <a:latin typeface="Times New Roman" panose="02020603050405020304" pitchFamily="18" charset="0"/>
                <a:cs typeface="Times New Roman" panose="02020603050405020304" pitchFamily="18" charset="0"/>
              </a:rPr>
              <a:t> </a:t>
            </a:r>
            <a:r>
              <a:rPr lang="en-GB" sz="2200" i="1" dirty="0" err="1">
                <a:solidFill>
                  <a:srgbClr val="FF0000"/>
                </a:solidFill>
                <a:latin typeface="Times New Roman" panose="02020603050405020304" pitchFamily="18" charset="0"/>
                <a:cs typeface="Times New Roman" panose="02020603050405020304" pitchFamily="18" charset="0"/>
              </a:rPr>
              <a:t>tính</a:t>
            </a:r>
            <a:r>
              <a:rPr lang="en-GB" sz="2200" i="1" dirty="0">
                <a:solidFill>
                  <a:srgbClr val="FF0000"/>
                </a:solidFill>
                <a:latin typeface="Times New Roman" panose="02020603050405020304" pitchFamily="18" charset="0"/>
                <a:cs typeface="Times New Roman" panose="02020603050405020304" pitchFamily="18" charset="0"/>
              </a:rPr>
              <a:t> </a:t>
            </a:r>
            <a:r>
              <a:rPr lang="en-GB" sz="2200" i="1" dirty="0" err="1">
                <a:solidFill>
                  <a:srgbClr val="FF0000"/>
                </a:solidFill>
                <a:latin typeface="Times New Roman" panose="02020603050405020304" pitchFamily="18" charset="0"/>
                <a:cs typeface="Times New Roman" panose="02020603050405020304" pitchFamily="18" charset="0"/>
              </a:rPr>
              <a:t>màu</a:t>
            </a:r>
            <a:r>
              <a:rPr lang="en-GB" sz="2200" i="1" dirty="0">
                <a:solidFill>
                  <a:srgbClr val="FF0000"/>
                </a:solidFill>
                <a:latin typeface="Times New Roman" panose="02020603050405020304" pitchFamily="18" charset="0"/>
                <a:cs typeface="Times New Roman" panose="02020603050405020304" pitchFamily="18" charset="0"/>
              </a:rPr>
              <a:t> </a:t>
            </a:r>
            <a:r>
              <a:rPr lang="en-GB" sz="2200" i="1" dirty="0" err="1">
                <a:solidFill>
                  <a:srgbClr val="FF0000"/>
                </a:solidFill>
                <a:latin typeface="Times New Roman" panose="02020603050405020304" pitchFamily="18" charset="0"/>
                <a:cs typeface="Times New Roman" panose="02020603050405020304" pitchFamily="18" charset="0"/>
              </a:rPr>
              <a:t>sắc</a:t>
            </a:r>
            <a:r>
              <a:rPr lang="en-GB" sz="2200" i="1" dirty="0">
                <a:solidFill>
                  <a:srgbClr val="FF0000"/>
                </a:solidFill>
                <a:latin typeface="Times New Roman" panose="02020603050405020304" pitchFamily="18" charset="0"/>
                <a:cs typeface="Times New Roman" panose="02020603050405020304" pitchFamily="18" charset="0"/>
              </a:rPr>
              <a:t> </a:t>
            </a:r>
            <a:r>
              <a:rPr lang="en-GB" sz="2200" i="1" dirty="0" err="1">
                <a:solidFill>
                  <a:srgbClr val="FF0000"/>
                </a:solidFill>
                <a:latin typeface="Times New Roman" panose="02020603050405020304" pitchFamily="18" charset="0"/>
                <a:cs typeface="Times New Roman" panose="02020603050405020304" pitchFamily="18" charset="0"/>
              </a:rPr>
              <a:t>cảm</a:t>
            </a:r>
            <a:r>
              <a:rPr lang="en-GB" sz="2200" i="1" dirty="0">
                <a:solidFill>
                  <a:srgbClr val="FF0000"/>
                </a:solidFill>
                <a:latin typeface="Times New Roman" panose="02020603050405020304" pitchFamily="18" charset="0"/>
                <a:cs typeface="Times New Roman" panose="02020603050405020304" pitchFamily="18" charset="0"/>
              </a:rPr>
              <a:t> </a:t>
            </a:r>
            <a:r>
              <a:rPr lang="en-GB" sz="2200" i="1" dirty="0" err="1">
                <a:solidFill>
                  <a:srgbClr val="FF0000"/>
                </a:solidFill>
                <a:latin typeface="Times New Roman" panose="02020603050405020304" pitchFamily="18" charset="0"/>
                <a:cs typeface="Times New Roman" panose="02020603050405020304" pitchFamily="18" charset="0"/>
              </a:rPr>
              <a:t>xúc</a:t>
            </a:r>
            <a:r>
              <a:rPr lang="en-GB" sz="2200" i="1" dirty="0">
                <a:solidFill>
                  <a:srgbClr val="FF0000"/>
                </a:solidFill>
                <a:latin typeface="Times New Roman" panose="02020603050405020304" pitchFamily="18" charset="0"/>
                <a:cs typeface="Times New Roman" panose="02020603050405020304" pitchFamily="18" charset="0"/>
              </a:rPr>
              <a:t> </a:t>
            </a:r>
            <a:r>
              <a:rPr lang="en-GB" sz="2200" i="1" dirty="0" err="1">
                <a:solidFill>
                  <a:srgbClr val="FF0000"/>
                </a:solidFill>
                <a:latin typeface="Times New Roman" panose="02020603050405020304" pitchFamily="18" charset="0"/>
                <a:cs typeface="Times New Roman" panose="02020603050405020304" pitchFamily="18" charset="0"/>
              </a:rPr>
              <a:t>chân</a:t>
            </a:r>
            <a:r>
              <a:rPr lang="en-GB" sz="2200" i="1" dirty="0">
                <a:solidFill>
                  <a:srgbClr val="FF0000"/>
                </a:solidFill>
                <a:latin typeface="Times New Roman" panose="02020603050405020304" pitchFamily="18" charset="0"/>
                <a:cs typeface="Times New Roman" panose="02020603050405020304" pitchFamily="18" charset="0"/>
              </a:rPr>
              <a:t> </a:t>
            </a:r>
            <a:r>
              <a:rPr lang="en-GB" sz="2200" i="1" dirty="0" err="1">
                <a:solidFill>
                  <a:srgbClr val="FF0000"/>
                </a:solidFill>
                <a:latin typeface="Times New Roman" panose="02020603050405020304" pitchFamily="18" charset="0"/>
                <a:cs typeface="Times New Roman" panose="02020603050405020304" pitchFamily="18" charset="0"/>
              </a:rPr>
              <a:t>thực</a:t>
            </a:r>
            <a:r>
              <a:rPr lang="en-GB" sz="2200" i="1" dirty="0">
                <a:solidFill>
                  <a:srgbClr val="FF0000"/>
                </a:solidFill>
                <a:latin typeface="Times New Roman" panose="02020603050405020304" pitchFamily="18" charset="0"/>
                <a:cs typeface="Times New Roman" panose="02020603050405020304" pitchFamily="18" charset="0"/>
              </a:rPr>
              <a:t> </a:t>
            </a:r>
            <a:r>
              <a:rPr lang="en-GB" sz="2200" i="1" dirty="0" err="1">
                <a:solidFill>
                  <a:srgbClr val="FF0000"/>
                </a:solidFill>
                <a:latin typeface="Times New Roman" panose="02020603050405020304" pitchFamily="18" charset="0"/>
                <a:cs typeface="Times New Roman" panose="02020603050405020304" pitchFamily="18" charset="0"/>
              </a:rPr>
              <a:t>mạnh</a:t>
            </a:r>
            <a:r>
              <a:rPr lang="en-GB" sz="2200" i="1" dirty="0">
                <a:solidFill>
                  <a:srgbClr val="FF0000"/>
                </a:solidFill>
                <a:latin typeface="Times New Roman" panose="02020603050405020304" pitchFamily="18" charset="0"/>
                <a:cs typeface="Times New Roman" panose="02020603050405020304" pitchFamily="18" charset="0"/>
              </a:rPr>
              <a:t> </a:t>
            </a:r>
            <a:r>
              <a:rPr lang="en-GB" sz="2200" i="1" dirty="0" err="1">
                <a:solidFill>
                  <a:srgbClr val="FF0000"/>
                </a:solidFill>
                <a:latin typeface="Times New Roman" panose="02020603050405020304" pitchFamily="18" charset="0"/>
                <a:cs typeface="Times New Roman" panose="02020603050405020304" pitchFamily="18" charset="0"/>
              </a:rPr>
              <a:t>mẽ</a:t>
            </a:r>
            <a:endParaRPr lang="en-US" sz="2200" dirty="0">
              <a:solidFill>
                <a:srgbClr val="FF0000"/>
              </a:solidFill>
              <a:latin typeface="Times New Roman" panose="02020603050405020304" pitchFamily="18" charset="0"/>
              <a:cs typeface="Times New Roman" panose="02020603050405020304" pitchFamily="18" charset="0"/>
            </a:endParaRPr>
          </a:p>
        </p:txBody>
      </p:sp>
      <p:grpSp>
        <p:nvGrpSpPr>
          <p:cNvPr id="26" name="Group 20"/>
          <p:cNvGrpSpPr>
            <a:grpSpLocks/>
          </p:cNvGrpSpPr>
          <p:nvPr/>
        </p:nvGrpSpPr>
        <p:grpSpPr bwMode="auto">
          <a:xfrm>
            <a:off x="190147" y="2973956"/>
            <a:ext cx="1809035" cy="1474907"/>
            <a:chOff x="2208" y="1696"/>
            <a:chExt cx="1279" cy="1031"/>
          </a:xfrm>
        </p:grpSpPr>
        <p:sp>
          <p:nvSpPr>
            <p:cNvPr id="27" name="Oval 21"/>
            <p:cNvSpPr>
              <a:spLocks noChangeArrowheads="1"/>
            </p:cNvSpPr>
            <p:nvPr/>
          </p:nvSpPr>
          <p:spPr bwMode="gray">
            <a:xfrm>
              <a:off x="2208" y="2035"/>
              <a:ext cx="184" cy="363"/>
            </a:xfrm>
            <a:prstGeom prst="ellipse">
              <a:avLst/>
            </a:prstGeom>
            <a:gradFill rotWithShape="1">
              <a:gsLst>
                <a:gs pos="0">
                  <a:srgbClr val="FFFFFF"/>
                </a:gs>
                <a:gs pos="50000">
                  <a:srgbClr val="FF3399"/>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tLang="en-US"/>
            </a:p>
          </p:txBody>
        </p:sp>
        <p:sp>
          <p:nvSpPr>
            <p:cNvPr id="28" name="Oval 22"/>
            <p:cNvSpPr>
              <a:spLocks noChangeArrowheads="1"/>
            </p:cNvSpPr>
            <p:nvPr/>
          </p:nvSpPr>
          <p:spPr bwMode="gray">
            <a:xfrm>
              <a:off x="2208" y="2035"/>
              <a:ext cx="184" cy="363"/>
            </a:xfrm>
            <a:prstGeom prst="ellipse">
              <a:avLst/>
            </a:prstGeom>
            <a:solidFill>
              <a:srgbClr val="FFFF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tLang="en-US"/>
            </a:p>
          </p:txBody>
        </p:sp>
        <p:sp>
          <p:nvSpPr>
            <p:cNvPr id="29" name="Oval 23"/>
            <p:cNvSpPr>
              <a:spLocks noChangeArrowheads="1"/>
            </p:cNvSpPr>
            <p:nvPr/>
          </p:nvSpPr>
          <p:spPr bwMode="gray">
            <a:xfrm>
              <a:off x="2297" y="2035"/>
              <a:ext cx="1183" cy="363"/>
            </a:xfrm>
            <a:prstGeom prst="ellipse">
              <a:avLst/>
            </a:prstGeom>
            <a:gradFill rotWithShape="1">
              <a:gsLst>
                <a:gs pos="0">
                  <a:srgbClr val="8A3753"/>
                </a:gs>
                <a:gs pos="50000">
                  <a:srgbClr val="FF6699"/>
                </a:gs>
                <a:gs pos="100000">
                  <a:srgbClr val="8A37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tLang="en-US"/>
            </a:p>
          </p:txBody>
        </p:sp>
        <p:sp>
          <p:nvSpPr>
            <p:cNvPr id="30" name="Oval 24"/>
            <p:cNvSpPr>
              <a:spLocks noChangeArrowheads="1"/>
            </p:cNvSpPr>
            <p:nvPr/>
          </p:nvSpPr>
          <p:spPr bwMode="gray">
            <a:xfrm>
              <a:off x="2304" y="2033"/>
              <a:ext cx="1183" cy="363"/>
            </a:xfrm>
            <a:prstGeom prst="ellipse">
              <a:avLst/>
            </a:prstGeom>
            <a:gradFill rotWithShape="1">
              <a:gsLst>
                <a:gs pos="0">
                  <a:srgbClr val="A22061"/>
                </a:gs>
                <a:gs pos="100000">
                  <a:srgbClr val="FF3399">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tLang="en-US"/>
            </a:p>
          </p:txBody>
        </p:sp>
        <p:sp>
          <p:nvSpPr>
            <p:cNvPr id="31" name="Oval 25"/>
            <p:cNvSpPr>
              <a:spLocks noChangeArrowheads="1"/>
            </p:cNvSpPr>
            <p:nvPr/>
          </p:nvSpPr>
          <p:spPr bwMode="gray">
            <a:xfrm>
              <a:off x="2356" y="2035"/>
              <a:ext cx="1065" cy="363"/>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tLang="en-US"/>
            </a:p>
          </p:txBody>
        </p:sp>
        <p:grpSp>
          <p:nvGrpSpPr>
            <p:cNvPr id="32" name="Group 26"/>
            <p:cNvGrpSpPr>
              <a:grpSpLocks/>
            </p:cNvGrpSpPr>
            <p:nvPr/>
          </p:nvGrpSpPr>
          <p:grpSpPr bwMode="auto">
            <a:xfrm>
              <a:off x="2373" y="1696"/>
              <a:ext cx="1031" cy="1031"/>
              <a:chOff x="4166" y="1706"/>
              <a:chExt cx="1252" cy="1252"/>
            </a:xfrm>
          </p:grpSpPr>
          <p:sp>
            <p:nvSpPr>
              <p:cNvPr id="34" name="Oval 2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ltLang="en-US"/>
              </a:p>
            </p:txBody>
          </p:sp>
          <p:sp>
            <p:nvSpPr>
              <p:cNvPr id="35" name="Oval 28"/>
              <p:cNvSpPr>
                <a:spLocks noChangeArrowheads="1"/>
              </p:cNvSpPr>
              <p:nvPr/>
            </p:nvSpPr>
            <p:spPr bwMode="gray">
              <a:xfrm>
                <a:off x="4182" y="1713"/>
                <a:ext cx="1222" cy="1221"/>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ltLang="en-US"/>
              </a:p>
            </p:txBody>
          </p:sp>
          <p:sp>
            <p:nvSpPr>
              <p:cNvPr id="36" name="Oval 2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ltLang="en-US"/>
              </a:p>
            </p:txBody>
          </p:sp>
          <p:sp>
            <p:nvSpPr>
              <p:cNvPr id="37" name="Oval 3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ltLang="en-US"/>
              </a:p>
            </p:txBody>
          </p:sp>
        </p:grpSp>
        <p:sp>
          <p:nvSpPr>
            <p:cNvPr id="33" name="Text Box 31"/>
            <p:cNvSpPr txBox="1">
              <a:spLocks noChangeArrowheads="1"/>
            </p:cNvSpPr>
            <p:nvPr/>
          </p:nvSpPr>
          <p:spPr bwMode="gray">
            <a:xfrm>
              <a:off x="2472" y="1911"/>
              <a:ext cx="778"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002060"/>
                  </a:solidFill>
                  <a:latin typeface="Times New Roman" pitchFamily="18" charset="0"/>
                  <a:cs typeface="Times New Roman" pitchFamily="18" charset="0"/>
                </a:rPr>
                <a:t>ĐẶC</a:t>
              </a:r>
            </a:p>
            <a:p>
              <a:pPr algn="ctr" eaLnBrk="0" hangingPunct="0"/>
              <a:r>
                <a:rPr lang="en-US" altLang="en-US" sz="2400" b="1" dirty="0">
                  <a:solidFill>
                    <a:srgbClr val="002060"/>
                  </a:solidFill>
                  <a:latin typeface="Times New Roman" pitchFamily="18" charset="0"/>
                  <a:cs typeface="Times New Roman" pitchFamily="18" charset="0"/>
                </a:rPr>
                <a:t> ĐIỂM</a:t>
              </a:r>
            </a:p>
          </p:txBody>
        </p:sp>
      </p:grpSp>
      <p:pic>
        <p:nvPicPr>
          <p:cNvPr id="38" name="Picture 2" descr="SÃ¡ng kiáº¿n kinh nghiá»m 2013-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10"/>
            <a:ext cx="2093763" cy="111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663786" y="683573"/>
            <a:ext cx="166254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1</a:t>
            </a:r>
          </a:p>
        </p:txBody>
      </p:sp>
    </p:spTree>
    <p:extLst>
      <p:ext uri="{BB962C8B-B14F-4D97-AF65-F5344CB8AC3E}">
        <p14:creationId xmlns:p14="http://schemas.microsoft.com/office/powerpoint/2010/main" val="157488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ircle(in)">
                                      <p:cBhvr>
                                        <p:cTn id="18" dur="2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20" grpId="0" animBg="1"/>
      <p:bldP spid="22" grpId="0" animBg="1"/>
      <p:bldP spid="23" grpId="0" animBg="1"/>
      <p:bldP spid="24"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034152" y="296501"/>
            <a:ext cx="1719091" cy="855435"/>
          </a:xfrm>
          <a:prstGeom prst="upArrow">
            <a:avLst>
              <a:gd name="adj1" fmla="val 50000"/>
              <a:gd name="adj2" fmla="val 18667"/>
            </a:avLst>
          </a:prstGeom>
          <a:solidFill>
            <a:schemeClr val="accent4">
              <a:lumMod val="50000"/>
            </a:schemeClr>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669819" y="331181"/>
            <a:ext cx="76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6</a:t>
            </a:r>
          </a:p>
        </p:txBody>
      </p:sp>
      <p:sp>
        <p:nvSpPr>
          <p:cNvPr id="6" name="AutoShape 7"/>
          <p:cNvSpPr>
            <a:spLocks noChangeArrowheads="1"/>
          </p:cNvSpPr>
          <p:nvPr/>
        </p:nvSpPr>
        <p:spPr bwMode="gray">
          <a:xfrm>
            <a:off x="4362543" y="585271"/>
            <a:ext cx="4398339" cy="646182"/>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7" name="Text Box 15"/>
          <p:cNvSpPr txBox="1">
            <a:spLocks noChangeArrowheads="1"/>
          </p:cNvSpPr>
          <p:nvPr/>
        </p:nvSpPr>
        <p:spPr bwMode="gray">
          <a:xfrm>
            <a:off x="4595068" y="612985"/>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002060"/>
                </a:solidFill>
                <a:latin typeface="Times New Roman" panose="02020603050405020304" pitchFamily="18" charset="0"/>
                <a:cs typeface="Times New Roman" panose="02020603050405020304" pitchFamily="18" charset="0"/>
              </a:rPr>
              <a:t>Trò</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chơi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dân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gian</a:t>
            </a:r>
            <a:endParaRPr lang="en-US" altLang="en-US" sz="4400" b="1" dirty="0">
              <a:solidFill>
                <a:srgbClr val="002060"/>
              </a:solidFill>
              <a:latin typeface="Times New Roman" pitchFamily="18" charset="0"/>
              <a:cs typeface="Times New Roman" pitchFamily="18" charset="0"/>
            </a:endParaRPr>
          </a:p>
        </p:txBody>
      </p:sp>
      <p:sp>
        <p:nvSpPr>
          <p:cNvPr id="8" name="Rectangle 7"/>
          <p:cNvSpPr/>
          <p:nvPr/>
        </p:nvSpPr>
        <p:spPr>
          <a:xfrm>
            <a:off x="371914" y="1520227"/>
            <a:ext cx="4381328" cy="323165"/>
          </a:xfrm>
          <a:prstGeom prst="rect">
            <a:avLst/>
          </a:prstGeom>
        </p:spPr>
        <p:txBody>
          <a:bodyPr wrap="none">
            <a:spAutoFit/>
          </a:bodyPr>
          <a:lstStyle/>
          <a:p>
            <a:pPr algn="just">
              <a:lnSpc>
                <a:spcPts val="1800"/>
              </a:lnSpc>
              <a:spcAft>
                <a:spcPts val="0"/>
              </a:spcAft>
            </a:pPr>
            <a:r>
              <a:rPr lang="pt-BR" sz="2800" b="1" dirty="0">
                <a:solidFill>
                  <a:srgbClr val="FF0000"/>
                </a:solidFill>
                <a:latin typeface="Times New Roman" panose="02020603050405020304" pitchFamily="18" charset="0"/>
                <a:ea typeface="Times New Roman" panose="02020603050405020304" pitchFamily="18" charset="0"/>
              </a:rPr>
              <a:t>3. Phương pháp hướng dẫn</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1011383" y="2050473"/>
            <a:ext cx="10446327" cy="3785652"/>
          </a:xfrm>
          <a:prstGeom prst="rect">
            <a:avLst/>
          </a:prstGeom>
          <a:noFill/>
        </p:spPr>
        <p:txBody>
          <a:bodyPr wrap="square" rtlCol="0">
            <a:spAutoFit/>
          </a:bodyPr>
          <a:lstStyle/>
          <a:p>
            <a:r>
              <a:rPr lang="en-GB" sz="2400" dirty="0"/>
              <a:t>4) </a:t>
            </a:r>
            <a:r>
              <a:rPr lang="en-GB" sz="2400" dirty="0" err="1"/>
              <a:t>Nếu</a:t>
            </a:r>
            <a:r>
              <a:rPr lang="en-GB" sz="2400" dirty="0"/>
              <a:t> </a:t>
            </a:r>
            <a:r>
              <a:rPr lang="en-GB" sz="2400" dirty="0" err="1"/>
              <a:t>là</a:t>
            </a:r>
            <a:r>
              <a:rPr lang="en-GB" sz="2400" dirty="0"/>
              <a:t> </a:t>
            </a:r>
            <a:r>
              <a:rPr lang="en-GB" sz="2400" dirty="0" err="1"/>
              <a:t>trò</a:t>
            </a:r>
            <a:r>
              <a:rPr lang="en-GB" sz="2400" dirty="0"/>
              <a:t> </a:t>
            </a:r>
            <a:r>
              <a:rPr lang="en-GB" sz="2400" dirty="0" err="1"/>
              <a:t>chơi</a:t>
            </a:r>
            <a:r>
              <a:rPr lang="en-GB" sz="2400" dirty="0"/>
              <a:t> </a:t>
            </a:r>
            <a:r>
              <a:rPr lang="en-GB" sz="2400" dirty="0" err="1"/>
              <a:t>có</a:t>
            </a:r>
            <a:r>
              <a:rPr lang="en-GB" sz="2400" dirty="0"/>
              <a:t> </a:t>
            </a:r>
            <a:r>
              <a:rPr lang="en-GB" sz="2400" dirty="0" err="1"/>
              <a:t>luật</a:t>
            </a:r>
            <a:r>
              <a:rPr lang="en-GB" sz="2400" dirty="0"/>
              <a:t> </a:t>
            </a:r>
            <a:r>
              <a:rPr lang="en-GB" sz="2400" dirty="0" err="1"/>
              <a:t>thì</a:t>
            </a:r>
            <a:r>
              <a:rPr lang="en-GB" sz="2400" dirty="0"/>
              <a:t> </a:t>
            </a:r>
            <a:r>
              <a:rPr lang="en-GB" sz="2400" dirty="0" err="1"/>
              <a:t>bên</a:t>
            </a:r>
            <a:r>
              <a:rPr lang="en-GB" sz="2400" dirty="0"/>
              <a:t> </a:t>
            </a:r>
            <a:r>
              <a:rPr lang="en-GB" sz="2400" dirty="0" err="1"/>
              <a:t>cạnh</a:t>
            </a:r>
            <a:r>
              <a:rPr lang="en-GB" sz="2400" dirty="0"/>
              <a:t> </a:t>
            </a:r>
            <a:r>
              <a:rPr lang="en-GB" sz="2400" dirty="0" err="1"/>
              <a:t>cách</a:t>
            </a:r>
            <a:r>
              <a:rPr lang="en-GB" sz="2400" dirty="0"/>
              <a:t> </a:t>
            </a:r>
            <a:r>
              <a:rPr lang="en-GB" sz="2400" dirty="0" err="1"/>
              <a:t>chơi</a:t>
            </a:r>
            <a:r>
              <a:rPr lang="en-GB" sz="2400" dirty="0"/>
              <a:t>, </a:t>
            </a:r>
            <a:r>
              <a:rPr lang="en-GB" sz="2400" dirty="0" err="1"/>
              <a:t>lời</a:t>
            </a:r>
            <a:r>
              <a:rPr lang="en-GB" sz="2400" dirty="0"/>
              <a:t> ca, </a:t>
            </a:r>
            <a:r>
              <a:rPr lang="en-GB" sz="2400" dirty="0" err="1"/>
              <a:t>bài</a:t>
            </a:r>
            <a:r>
              <a:rPr lang="en-GB" sz="2400" dirty="0"/>
              <a:t> </a:t>
            </a:r>
            <a:r>
              <a:rPr lang="en-GB" sz="2400" dirty="0" err="1"/>
              <a:t>hát</a:t>
            </a:r>
            <a:r>
              <a:rPr lang="en-GB" sz="2400" dirty="0"/>
              <a:t> </a:t>
            </a:r>
            <a:r>
              <a:rPr lang="en-GB" sz="2400" dirty="0" err="1"/>
              <a:t>đồng</a:t>
            </a:r>
            <a:r>
              <a:rPr lang="en-GB" sz="2400" dirty="0"/>
              <a:t> </a:t>
            </a:r>
            <a:r>
              <a:rPr lang="en-GB" sz="2400" dirty="0" err="1"/>
              <a:t>dao</a:t>
            </a:r>
            <a:r>
              <a:rPr lang="en-GB" sz="2400" dirty="0"/>
              <a:t>, </a:t>
            </a:r>
            <a:r>
              <a:rPr lang="en-GB" sz="2400" dirty="0" err="1"/>
              <a:t>cô</a:t>
            </a:r>
            <a:r>
              <a:rPr lang="en-GB" sz="2400" dirty="0"/>
              <a:t> </a:t>
            </a:r>
            <a:r>
              <a:rPr lang="en-GB" sz="2400" dirty="0" err="1"/>
              <a:t>cần</a:t>
            </a:r>
            <a:r>
              <a:rPr lang="en-GB" sz="2400" dirty="0"/>
              <a:t> </a:t>
            </a:r>
            <a:r>
              <a:rPr lang="en-GB" sz="2400" dirty="0" err="1"/>
              <a:t>giới</a:t>
            </a:r>
            <a:r>
              <a:rPr lang="en-GB" sz="2400" dirty="0"/>
              <a:t> </a:t>
            </a:r>
            <a:r>
              <a:rPr lang="en-GB" sz="2400" dirty="0" err="1"/>
              <a:t>thiệu</a:t>
            </a:r>
            <a:r>
              <a:rPr lang="en-GB" sz="2400" dirty="0"/>
              <a:t> </a:t>
            </a:r>
            <a:r>
              <a:rPr lang="en-GB" sz="2400" dirty="0" err="1"/>
              <a:t>luật</a:t>
            </a:r>
            <a:r>
              <a:rPr lang="en-GB" sz="2400" dirty="0"/>
              <a:t> </a:t>
            </a:r>
            <a:r>
              <a:rPr lang="en-GB" sz="2400" dirty="0" err="1"/>
              <a:t>chơi</a:t>
            </a:r>
            <a:r>
              <a:rPr lang="en-GB" sz="2400" dirty="0"/>
              <a:t>. </a:t>
            </a:r>
            <a:r>
              <a:rPr lang="en-GB" sz="2400" dirty="0" err="1"/>
              <a:t>Lần</a:t>
            </a:r>
            <a:r>
              <a:rPr lang="en-GB" sz="2400" dirty="0"/>
              <a:t> </a:t>
            </a:r>
            <a:r>
              <a:rPr lang="en-GB" sz="2400" dirty="0" err="1"/>
              <a:t>chơi</a:t>
            </a:r>
            <a:r>
              <a:rPr lang="en-GB" sz="2400" dirty="0"/>
              <a:t> </a:t>
            </a:r>
            <a:r>
              <a:rPr lang="en-GB" sz="2400" dirty="0" err="1"/>
              <a:t>đầu</a:t>
            </a:r>
            <a:r>
              <a:rPr lang="en-GB" sz="2400" dirty="0"/>
              <a:t>, </a:t>
            </a:r>
            <a:r>
              <a:rPr lang="en-GB" sz="2400" dirty="0" err="1"/>
              <a:t>nếu</a:t>
            </a:r>
            <a:r>
              <a:rPr lang="en-GB" sz="2400" dirty="0"/>
              <a:t> </a:t>
            </a:r>
            <a:r>
              <a:rPr lang="en-GB" sz="2400" dirty="0" err="1"/>
              <a:t>là</a:t>
            </a:r>
            <a:r>
              <a:rPr lang="en-GB" sz="2400" dirty="0"/>
              <a:t> </a:t>
            </a:r>
            <a:r>
              <a:rPr lang="en-GB" sz="2400" dirty="0" err="1"/>
              <a:t>trẻ</a:t>
            </a:r>
            <a:r>
              <a:rPr lang="en-GB" sz="2400" dirty="0"/>
              <a:t> </a:t>
            </a:r>
            <a:r>
              <a:rPr lang="en-GB" sz="2400" dirty="0" err="1"/>
              <a:t>nhỏ</a:t>
            </a:r>
            <a:r>
              <a:rPr lang="en-GB" sz="2400" dirty="0"/>
              <a:t>, </a:t>
            </a:r>
            <a:r>
              <a:rPr lang="en-GB" sz="2400" dirty="0" err="1"/>
              <a:t>cô</a:t>
            </a:r>
            <a:r>
              <a:rPr lang="en-GB" sz="2400" dirty="0"/>
              <a:t> </a:t>
            </a:r>
            <a:r>
              <a:rPr lang="en-GB" sz="2400" dirty="0" err="1"/>
              <a:t>cần</a:t>
            </a:r>
            <a:r>
              <a:rPr lang="en-GB" sz="2400" dirty="0"/>
              <a:t> </a:t>
            </a:r>
            <a:r>
              <a:rPr lang="en-GB" sz="2400" dirty="0" err="1"/>
              <a:t>giới</a:t>
            </a:r>
            <a:r>
              <a:rPr lang="en-GB" sz="2400" dirty="0"/>
              <a:t> </a:t>
            </a:r>
            <a:r>
              <a:rPr lang="en-GB" sz="2400" dirty="0" err="1"/>
              <a:t>thiệu</a:t>
            </a:r>
            <a:r>
              <a:rPr lang="en-GB" sz="2400" dirty="0"/>
              <a:t> </a:t>
            </a:r>
            <a:r>
              <a:rPr lang="en-GB" sz="2400" dirty="0" err="1"/>
              <a:t>tỉ</a:t>
            </a:r>
            <a:r>
              <a:rPr lang="en-GB" sz="2400" dirty="0"/>
              <a:t> </a:t>
            </a:r>
            <a:r>
              <a:rPr lang="en-GB" sz="2400" dirty="0" err="1"/>
              <a:t>mỉ</a:t>
            </a:r>
            <a:r>
              <a:rPr lang="en-GB" sz="2400" dirty="0"/>
              <a:t> </a:t>
            </a:r>
            <a:r>
              <a:rPr lang="en-GB" sz="2400" dirty="0" err="1"/>
              <a:t>và</a:t>
            </a:r>
            <a:r>
              <a:rPr lang="en-GB" sz="2400" dirty="0"/>
              <a:t> </a:t>
            </a:r>
            <a:r>
              <a:rPr lang="en-GB" sz="2400" dirty="0" err="1"/>
              <a:t>chơi</a:t>
            </a:r>
            <a:r>
              <a:rPr lang="en-GB" sz="2400" dirty="0"/>
              <a:t> </a:t>
            </a:r>
            <a:r>
              <a:rPr lang="en-GB" sz="2400" dirty="0" err="1"/>
              <a:t>thử</a:t>
            </a:r>
            <a:r>
              <a:rPr lang="en-GB" sz="2400" dirty="0"/>
              <a:t> </a:t>
            </a:r>
            <a:r>
              <a:rPr lang="en-GB" sz="2400" dirty="0" err="1"/>
              <a:t>cùng</a:t>
            </a:r>
            <a:r>
              <a:rPr lang="en-GB" sz="2400" dirty="0"/>
              <a:t> </a:t>
            </a:r>
            <a:r>
              <a:rPr lang="en-GB" sz="2400" dirty="0" err="1"/>
              <a:t>vài</a:t>
            </a:r>
            <a:r>
              <a:rPr lang="en-GB" sz="2400" dirty="0"/>
              <a:t> </a:t>
            </a:r>
            <a:r>
              <a:rPr lang="en-GB" sz="2400" dirty="0" err="1"/>
              <a:t>trẻ</a:t>
            </a:r>
            <a:r>
              <a:rPr lang="en-GB" sz="2400" dirty="0"/>
              <a:t> </a:t>
            </a:r>
            <a:r>
              <a:rPr lang="en-GB" sz="2400" dirty="0" err="1"/>
              <a:t>nhanh</a:t>
            </a:r>
            <a:r>
              <a:rPr lang="en-GB" sz="2400" dirty="0"/>
              <a:t> </a:t>
            </a:r>
            <a:r>
              <a:rPr lang="en-GB" sz="2400" dirty="0" err="1"/>
              <a:t>nhẹn</a:t>
            </a:r>
            <a:r>
              <a:rPr lang="en-GB" sz="2400" dirty="0"/>
              <a:t> </a:t>
            </a:r>
            <a:r>
              <a:rPr lang="en-GB" sz="2400" dirty="0" err="1"/>
              <a:t>để</a:t>
            </a:r>
            <a:r>
              <a:rPr lang="en-GB" sz="2400" dirty="0"/>
              <a:t> </a:t>
            </a:r>
            <a:r>
              <a:rPr lang="en-GB" sz="2400" dirty="0" err="1"/>
              <a:t>trẻ</a:t>
            </a:r>
            <a:r>
              <a:rPr lang="en-GB" sz="2400" dirty="0"/>
              <a:t> </a:t>
            </a:r>
            <a:r>
              <a:rPr lang="en-GB" sz="2400" dirty="0" err="1"/>
              <a:t>quan</a:t>
            </a:r>
            <a:r>
              <a:rPr lang="en-GB" sz="2400" dirty="0"/>
              <a:t> </a:t>
            </a:r>
            <a:r>
              <a:rPr lang="en-GB" sz="2400" dirty="0" err="1"/>
              <a:t>sát</a:t>
            </a:r>
            <a:r>
              <a:rPr lang="en-GB" sz="2400" dirty="0"/>
              <a:t>, </a:t>
            </a:r>
            <a:r>
              <a:rPr lang="en-GB" sz="2400" dirty="0" err="1"/>
              <a:t>hình</a:t>
            </a:r>
            <a:r>
              <a:rPr lang="en-GB" sz="2400" dirty="0"/>
              <a:t> dung </a:t>
            </a:r>
            <a:r>
              <a:rPr lang="en-GB" sz="2400" dirty="0" err="1"/>
              <a:t>cách</a:t>
            </a:r>
            <a:r>
              <a:rPr lang="en-GB" sz="2400" dirty="0"/>
              <a:t> </a:t>
            </a:r>
            <a:r>
              <a:rPr lang="en-GB" sz="2400" dirty="0" err="1"/>
              <a:t>chơi</a:t>
            </a:r>
            <a:r>
              <a:rPr lang="en-GB" sz="2400" dirty="0"/>
              <a:t> </a:t>
            </a:r>
            <a:r>
              <a:rPr lang="en-GB" sz="2400" dirty="0" err="1"/>
              <a:t>và</a:t>
            </a:r>
            <a:r>
              <a:rPr lang="en-GB" sz="2400" dirty="0"/>
              <a:t> </a:t>
            </a:r>
            <a:r>
              <a:rPr lang="en-GB" sz="2400" dirty="0" err="1"/>
              <a:t>có</a:t>
            </a:r>
            <a:r>
              <a:rPr lang="en-GB" sz="2400" dirty="0"/>
              <a:t> </a:t>
            </a:r>
            <a:r>
              <a:rPr lang="en-GB" sz="2400" dirty="0" err="1"/>
              <a:t>hứng</a:t>
            </a:r>
            <a:r>
              <a:rPr lang="en-GB" sz="2400" dirty="0"/>
              <a:t> </a:t>
            </a:r>
            <a:r>
              <a:rPr lang="en-GB" sz="2400" dirty="0" err="1"/>
              <a:t>thú</a:t>
            </a:r>
            <a:r>
              <a:rPr lang="en-GB" sz="2400" dirty="0"/>
              <a:t> </a:t>
            </a:r>
            <a:r>
              <a:rPr lang="en-GB" sz="2400" dirty="0" err="1"/>
              <a:t>vào</a:t>
            </a:r>
            <a:r>
              <a:rPr lang="en-GB" sz="2400" dirty="0"/>
              <a:t> </a:t>
            </a:r>
            <a:r>
              <a:rPr lang="en-GB" sz="2400" dirty="0" err="1"/>
              <a:t>trò</a:t>
            </a:r>
            <a:r>
              <a:rPr lang="en-GB" sz="2400" dirty="0"/>
              <a:t> </a:t>
            </a:r>
            <a:r>
              <a:rPr lang="en-GB" sz="2400" dirty="0" err="1"/>
              <a:t>chơi</a:t>
            </a:r>
            <a:r>
              <a:rPr lang="en-GB" sz="2400" dirty="0"/>
              <a:t>.</a:t>
            </a:r>
          </a:p>
          <a:p>
            <a:endParaRPr lang="en-GB" sz="2400" dirty="0"/>
          </a:p>
          <a:p>
            <a:r>
              <a:rPr lang="en-GB" sz="2400" dirty="0"/>
              <a:t>5) </a:t>
            </a:r>
            <a:r>
              <a:rPr lang="en-GB" sz="2400" dirty="0" err="1"/>
              <a:t>Cần</a:t>
            </a:r>
            <a:r>
              <a:rPr lang="en-GB" sz="2400" dirty="0"/>
              <a:t> </a:t>
            </a:r>
            <a:r>
              <a:rPr lang="en-GB" sz="2400" dirty="0" err="1"/>
              <a:t>giúp</a:t>
            </a:r>
            <a:r>
              <a:rPr lang="en-GB" sz="2400" dirty="0"/>
              <a:t> </a:t>
            </a:r>
            <a:r>
              <a:rPr lang="en-GB" sz="2400" dirty="0" err="1"/>
              <a:t>trẻ</a:t>
            </a:r>
            <a:r>
              <a:rPr lang="en-GB" sz="2400" dirty="0"/>
              <a:t> </a:t>
            </a:r>
            <a:r>
              <a:rPr lang="en-GB" sz="2400" dirty="0" err="1"/>
              <a:t>đoàn</a:t>
            </a:r>
            <a:r>
              <a:rPr lang="en-GB" sz="2400" dirty="0"/>
              <a:t> </a:t>
            </a:r>
            <a:r>
              <a:rPr lang="en-GB" sz="2400" dirty="0" err="1"/>
              <a:t>kết</a:t>
            </a:r>
            <a:r>
              <a:rPr lang="en-GB" sz="2400" dirty="0"/>
              <a:t> – </a:t>
            </a:r>
            <a:r>
              <a:rPr lang="en-GB" sz="2400" dirty="0" err="1"/>
              <a:t>hợp</a:t>
            </a:r>
            <a:r>
              <a:rPr lang="en-GB" sz="2400" dirty="0"/>
              <a:t> </a:t>
            </a:r>
            <a:r>
              <a:rPr lang="en-GB" sz="2400" dirty="0" err="1"/>
              <a:t>tác</a:t>
            </a:r>
            <a:r>
              <a:rPr lang="en-GB" sz="2400" dirty="0"/>
              <a:t> </a:t>
            </a:r>
            <a:r>
              <a:rPr lang="en-GB" sz="2400" dirty="0" err="1"/>
              <a:t>với</a:t>
            </a:r>
            <a:r>
              <a:rPr lang="en-GB" sz="2400" dirty="0"/>
              <a:t> </a:t>
            </a:r>
            <a:r>
              <a:rPr lang="en-GB" sz="2400" dirty="0" err="1"/>
              <a:t>nhau</a:t>
            </a:r>
            <a:r>
              <a:rPr lang="en-GB" sz="2400" dirty="0"/>
              <a:t> </a:t>
            </a:r>
            <a:r>
              <a:rPr lang="en-GB" sz="2400" dirty="0" err="1"/>
              <a:t>trong</a:t>
            </a:r>
            <a:r>
              <a:rPr lang="en-GB" sz="2400" dirty="0"/>
              <a:t> </a:t>
            </a:r>
            <a:r>
              <a:rPr lang="en-GB" sz="2400" dirty="0" err="1"/>
              <a:t>khi</a:t>
            </a:r>
            <a:r>
              <a:rPr lang="en-GB" sz="2400" dirty="0"/>
              <a:t> </a:t>
            </a:r>
            <a:r>
              <a:rPr lang="en-GB" sz="2400" dirty="0" err="1"/>
              <a:t>chơi</a:t>
            </a:r>
            <a:r>
              <a:rPr lang="en-GB" sz="2400" dirty="0"/>
              <a:t>, </a:t>
            </a:r>
            <a:r>
              <a:rPr lang="en-GB" sz="2400" dirty="0" err="1"/>
              <a:t>không</a:t>
            </a:r>
            <a:r>
              <a:rPr lang="en-GB" sz="2400" dirty="0"/>
              <a:t> </a:t>
            </a:r>
            <a:r>
              <a:rPr lang="en-GB" sz="2400" dirty="0" err="1"/>
              <a:t>tranh</a:t>
            </a:r>
            <a:r>
              <a:rPr lang="en-GB" sz="2400" dirty="0"/>
              <a:t> </a:t>
            </a:r>
            <a:r>
              <a:rPr lang="en-GB" sz="2400" dirty="0" err="1"/>
              <a:t>giành</a:t>
            </a:r>
            <a:r>
              <a:rPr lang="en-GB" sz="2400" dirty="0"/>
              <a:t>, </a:t>
            </a:r>
            <a:r>
              <a:rPr lang="en-GB" sz="2400" dirty="0" err="1"/>
              <a:t>chen</a:t>
            </a:r>
            <a:r>
              <a:rPr lang="en-GB" sz="2400" dirty="0"/>
              <a:t> </a:t>
            </a:r>
            <a:r>
              <a:rPr lang="en-GB" sz="2400" dirty="0" err="1"/>
              <a:t>lấn</a:t>
            </a:r>
            <a:r>
              <a:rPr lang="en-GB" sz="2400" dirty="0"/>
              <a:t> </a:t>
            </a:r>
            <a:r>
              <a:rPr lang="en-GB" sz="2400" dirty="0" err="1"/>
              <a:t>trong</a:t>
            </a:r>
            <a:r>
              <a:rPr lang="en-GB" sz="2400" dirty="0"/>
              <a:t> </a:t>
            </a:r>
            <a:r>
              <a:rPr lang="en-GB" sz="2400" dirty="0" err="1"/>
              <a:t>khi</a:t>
            </a:r>
            <a:r>
              <a:rPr lang="en-GB" sz="2400" dirty="0"/>
              <a:t> </a:t>
            </a:r>
            <a:r>
              <a:rPr lang="en-GB" sz="2400" dirty="0" err="1"/>
              <a:t>chơi</a:t>
            </a:r>
            <a:r>
              <a:rPr lang="en-GB" sz="2400" dirty="0"/>
              <a:t>.</a:t>
            </a:r>
            <a:endParaRPr lang="en-US" sz="2400" dirty="0"/>
          </a:p>
          <a:p>
            <a:endParaRPr lang="en-GB" sz="2400" dirty="0"/>
          </a:p>
          <a:p>
            <a:r>
              <a:rPr lang="en-GB" sz="2400" dirty="0"/>
              <a:t>6) </a:t>
            </a:r>
            <a:r>
              <a:rPr lang="en-GB" sz="2400" dirty="0" err="1"/>
              <a:t>Rèn</a:t>
            </a:r>
            <a:r>
              <a:rPr lang="en-GB" sz="2400" dirty="0"/>
              <a:t> </a:t>
            </a:r>
            <a:r>
              <a:rPr lang="en-GB" sz="2400" dirty="0" err="1"/>
              <a:t>luyện</a:t>
            </a:r>
            <a:r>
              <a:rPr lang="en-GB" sz="2400" dirty="0"/>
              <a:t> </a:t>
            </a:r>
            <a:r>
              <a:rPr lang="en-GB" sz="2400" dirty="0" err="1"/>
              <a:t>cho</a:t>
            </a:r>
            <a:r>
              <a:rPr lang="en-GB" sz="2400" dirty="0"/>
              <a:t> </a:t>
            </a:r>
            <a:r>
              <a:rPr lang="en-GB" sz="2400" dirty="0" err="1"/>
              <a:t>trẻ</a:t>
            </a:r>
            <a:r>
              <a:rPr lang="en-GB" sz="2400" dirty="0"/>
              <a:t> </a:t>
            </a:r>
            <a:r>
              <a:rPr lang="en-GB" sz="2400" dirty="0" err="1"/>
              <a:t>thói</a:t>
            </a:r>
            <a:r>
              <a:rPr lang="en-GB" sz="2400" dirty="0"/>
              <a:t> </a:t>
            </a:r>
            <a:r>
              <a:rPr lang="en-GB" sz="2400" dirty="0" err="1"/>
              <a:t>quen</a:t>
            </a:r>
            <a:r>
              <a:rPr lang="en-GB" sz="2400" dirty="0"/>
              <a:t> </a:t>
            </a:r>
            <a:r>
              <a:rPr lang="en-GB" sz="2400" dirty="0" err="1"/>
              <a:t>cần</a:t>
            </a:r>
            <a:r>
              <a:rPr lang="en-GB" sz="2400" dirty="0"/>
              <a:t> </a:t>
            </a:r>
            <a:r>
              <a:rPr lang="en-GB" sz="2400" dirty="0" err="1"/>
              <a:t>thiết</a:t>
            </a:r>
            <a:r>
              <a:rPr lang="en-GB" sz="2400" dirty="0"/>
              <a:t> </a:t>
            </a:r>
            <a:r>
              <a:rPr lang="en-GB" sz="2400" dirty="0" err="1"/>
              <a:t>khi</a:t>
            </a:r>
            <a:r>
              <a:rPr lang="en-GB" sz="2400" dirty="0"/>
              <a:t> </a:t>
            </a:r>
            <a:r>
              <a:rPr lang="en-GB" sz="2400" dirty="0" err="1"/>
              <a:t>kết</a:t>
            </a:r>
            <a:r>
              <a:rPr lang="en-GB" sz="2400" dirty="0"/>
              <a:t> </a:t>
            </a:r>
            <a:r>
              <a:rPr lang="en-GB" sz="2400" dirty="0" err="1"/>
              <a:t>thúc</a:t>
            </a:r>
            <a:r>
              <a:rPr lang="en-GB" sz="2400" dirty="0"/>
              <a:t> </a:t>
            </a:r>
            <a:r>
              <a:rPr lang="en-GB" sz="2400" dirty="0" err="1"/>
              <a:t>chơi</a:t>
            </a:r>
            <a:r>
              <a:rPr lang="en-GB" sz="2400" dirty="0"/>
              <a:t>.</a:t>
            </a:r>
            <a:endParaRPr lang="en-US" sz="2400" dirty="0"/>
          </a:p>
          <a:p>
            <a:endParaRPr lang="en-US" sz="2400" dirty="0"/>
          </a:p>
        </p:txBody>
      </p:sp>
      <p:pic>
        <p:nvPicPr>
          <p:cNvPr id="10" name="Picture 9"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13883"/>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88473" y="347099"/>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12" name="Rectangle 11"/>
          <p:cNvSpPr/>
          <p:nvPr/>
        </p:nvSpPr>
        <p:spPr>
          <a:xfrm>
            <a:off x="371914" y="1507108"/>
            <a:ext cx="4381328" cy="323165"/>
          </a:xfrm>
          <a:prstGeom prst="rect">
            <a:avLst/>
          </a:prstGeom>
        </p:spPr>
        <p:txBody>
          <a:bodyPr wrap="none">
            <a:spAutoFit/>
          </a:bodyPr>
          <a:lstStyle/>
          <a:p>
            <a:pPr algn="just">
              <a:lnSpc>
                <a:spcPts val="1800"/>
              </a:lnSpc>
              <a:spcAft>
                <a:spcPts val="0"/>
              </a:spcAft>
            </a:pPr>
            <a:r>
              <a:rPr lang="pt-BR" sz="2800" b="1" dirty="0">
                <a:solidFill>
                  <a:srgbClr val="FF0000"/>
                </a:solidFill>
                <a:latin typeface="Times New Roman" panose="02020603050405020304" pitchFamily="18" charset="0"/>
                <a:ea typeface="Times New Roman" panose="02020603050405020304" pitchFamily="18" charset="0"/>
              </a:rPr>
              <a:t>3. Phương pháp hướng dẫn</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472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5" dur="500"/>
                                        <p:tgtEl>
                                          <p:spTgt spid="9">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8" dur="500"/>
                                        <p:tgtEl>
                                          <p:spTgt spid="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172693" y="167004"/>
            <a:ext cx="1802209" cy="829132"/>
          </a:xfrm>
          <a:prstGeom prst="upArrow">
            <a:avLst>
              <a:gd name="adj1" fmla="val 50000"/>
              <a:gd name="adj2" fmla="val 18667"/>
            </a:avLst>
          </a:prstGeom>
          <a:solidFill>
            <a:schemeClr val="accent2">
              <a:lumMod val="50000"/>
            </a:schemeClr>
          </a:solidFill>
          <a:ln>
            <a:solidFill>
              <a:srgbClr val="FF00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891485" y="240117"/>
            <a:ext cx="761999"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7</a:t>
            </a:r>
          </a:p>
        </p:txBody>
      </p:sp>
      <p:sp>
        <p:nvSpPr>
          <p:cNvPr id="6" name="AutoShape 7"/>
          <p:cNvSpPr>
            <a:spLocks noChangeArrowheads="1"/>
          </p:cNvSpPr>
          <p:nvPr/>
        </p:nvSpPr>
        <p:spPr bwMode="gray">
          <a:xfrm>
            <a:off x="4584201" y="441921"/>
            <a:ext cx="4398339" cy="656208"/>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7" name="Text Box 15"/>
          <p:cNvSpPr txBox="1">
            <a:spLocks noChangeArrowheads="1"/>
          </p:cNvSpPr>
          <p:nvPr/>
        </p:nvSpPr>
        <p:spPr bwMode="gray">
          <a:xfrm>
            <a:off x="4946638" y="454861"/>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tử</a:t>
            </a:r>
            <a:endParaRPr lang="en-US" altLang="en-US" sz="4400" b="1" dirty="0">
              <a:solidFill>
                <a:srgbClr val="FF0000"/>
              </a:solidFill>
              <a:latin typeface="Times New Roman" pitchFamily="18" charset="0"/>
              <a:cs typeface="Times New Roman" pitchFamily="18" charset="0"/>
            </a:endParaRPr>
          </a:p>
        </p:txBody>
      </p:sp>
      <p:sp>
        <p:nvSpPr>
          <p:cNvPr id="8" name="Rectangle 7"/>
          <p:cNvSpPr/>
          <p:nvPr/>
        </p:nvSpPr>
        <p:spPr>
          <a:xfrm>
            <a:off x="1080653" y="1748113"/>
            <a:ext cx="9739747" cy="3200876"/>
          </a:xfrm>
          <a:prstGeom prst="rect">
            <a:avLst/>
          </a:prstGeom>
        </p:spPr>
        <p:txBody>
          <a:bodyPr wrap="square">
            <a:spAutoFit/>
          </a:bodyPr>
          <a:lstStyle/>
          <a:p>
            <a:pPr marL="342900" indent="-342900">
              <a:lnSpc>
                <a:spcPct val="150000"/>
              </a:lnSpc>
              <a:spcBef>
                <a:spcPts val="1200"/>
              </a:spcBef>
              <a:spcAft>
                <a:spcPts val="0"/>
              </a:spcAft>
              <a:buAutoNum type="arabicPeriod"/>
            </a:pPr>
            <a:r>
              <a:rPr lang="en-GB" sz="3200" b="1" i="1" dirty="0" err="1">
                <a:solidFill>
                  <a:srgbClr val="FF0000"/>
                </a:solidFill>
                <a:latin typeface="Times New Roman" panose="02020603050405020304" pitchFamily="18" charset="0"/>
              </a:rPr>
              <a:t>Khái</a:t>
            </a:r>
            <a:r>
              <a:rPr lang="en-GB" sz="3200" b="1" i="1" dirty="0">
                <a:solidFill>
                  <a:srgbClr val="FF0000"/>
                </a:solidFill>
                <a:latin typeface="Times New Roman" panose="02020603050405020304" pitchFamily="18" charset="0"/>
              </a:rPr>
              <a:t> </a:t>
            </a:r>
            <a:r>
              <a:rPr lang="en-GB" sz="3200" b="1" i="1" dirty="0" err="1">
                <a:solidFill>
                  <a:srgbClr val="FF0000"/>
                </a:solidFill>
                <a:latin typeface="Times New Roman" panose="02020603050405020304" pitchFamily="18" charset="0"/>
              </a:rPr>
              <a:t>niệm</a:t>
            </a:r>
            <a:r>
              <a:rPr lang="en-GB" sz="3200" b="1" i="1" dirty="0">
                <a:solidFill>
                  <a:srgbClr val="FF0000"/>
                </a:solidFill>
                <a:latin typeface="Times New Roman" panose="02020603050405020304" pitchFamily="18" charset="0"/>
              </a:rPr>
              <a:t>:</a:t>
            </a:r>
          </a:p>
          <a:p>
            <a:pPr>
              <a:lnSpc>
                <a:spcPct val="150000"/>
              </a:lnSpc>
              <a:spcBef>
                <a:spcPts val="1200"/>
              </a:spcBef>
              <a:spcAft>
                <a:spcPts val="0"/>
              </a:spcAft>
            </a:pPr>
            <a:r>
              <a:rPr lang="en-GB" sz="3200" b="1" dirty="0">
                <a:latin typeface="Times New Roman" panose="02020603050405020304" pitchFamily="18" charset="0"/>
              </a:rPr>
              <a:t> </a:t>
            </a:r>
            <a:r>
              <a:rPr lang="en-GB" sz="3200" dirty="0" err="1">
                <a:latin typeface="Times New Roman" panose="02020603050405020304" pitchFamily="18" charset="0"/>
              </a:rPr>
              <a:t>Trò</a:t>
            </a:r>
            <a:r>
              <a:rPr lang="en-GB" sz="3200" dirty="0">
                <a:latin typeface="Times New Roman" panose="02020603050405020304" pitchFamily="18" charset="0"/>
              </a:rPr>
              <a:t> </a:t>
            </a:r>
            <a:r>
              <a:rPr lang="en-GB" sz="3200" dirty="0" err="1">
                <a:latin typeface="Times New Roman" panose="02020603050405020304" pitchFamily="18" charset="0"/>
              </a:rPr>
              <a:t>chơi</a:t>
            </a:r>
            <a:r>
              <a:rPr lang="en-GB" sz="3200" dirty="0">
                <a:latin typeface="Times New Roman" panose="02020603050405020304" pitchFamily="18" charset="0"/>
              </a:rPr>
              <a:t> </a:t>
            </a:r>
            <a:r>
              <a:rPr lang="en-GB" sz="3200" dirty="0" err="1">
                <a:latin typeface="Times New Roman" panose="02020603050405020304" pitchFamily="18" charset="0"/>
              </a:rPr>
              <a:t>điện</a:t>
            </a:r>
            <a:r>
              <a:rPr lang="en-GB" sz="3200" dirty="0">
                <a:latin typeface="Times New Roman" panose="02020603050405020304" pitchFamily="18" charset="0"/>
              </a:rPr>
              <a:t> </a:t>
            </a:r>
            <a:r>
              <a:rPr lang="en-GB" sz="3200" dirty="0" err="1">
                <a:latin typeface="Times New Roman" panose="02020603050405020304" pitchFamily="18" charset="0"/>
              </a:rPr>
              <a:t>tử</a:t>
            </a:r>
            <a:r>
              <a:rPr lang="en-GB" sz="3200" dirty="0">
                <a:latin typeface="Times New Roman" panose="02020603050405020304" pitchFamily="18" charset="0"/>
              </a:rPr>
              <a:t> </a:t>
            </a:r>
            <a:r>
              <a:rPr lang="en-GB" sz="3200" dirty="0" err="1">
                <a:latin typeface="Times New Roman" panose="02020603050405020304" pitchFamily="18" charset="0"/>
              </a:rPr>
              <a:t>là</a:t>
            </a:r>
            <a:r>
              <a:rPr lang="en-GB" sz="3200" dirty="0">
                <a:latin typeface="Times New Roman" panose="02020603050405020304" pitchFamily="18" charset="0"/>
              </a:rPr>
              <a:t> </a:t>
            </a:r>
            <a:r>
              <a:rPr lang="en-GB" sz="3200" dirty="0" err="1">
                <a:latin typeface="Times New Roman" panose="02020603050405020304" pitchFamily="18" charset="0"/>
              </a:rPr>
              <a:t>loại</a:t>
            </a:r>
            <a:r>
              <a:rPr lang="en-GB" sz="3200" dirty="0">
                <a:latin typeface="Times New Roman" panose="02020603050405020304" pitchFamily="18" charset="0"/>
              </a:rPr>
              <a:t> </a:t>
            </a:r>
            <a:r>
              <a:rPr lang="en-GB" sz="3200" dirty="0" err="1">
                <a:latin typeface="Times New Roman" panose="02020603050405020304" pitchFamily="18" charset="0"/>
              </a:rPr>
              <a:t>trò</a:t>
            </a:r>
            <a:r>
              <a:rPr lang="en-GB" sz="3200" dirty="0">
                <a:latin typeface="Times New Roman" panose="02020603050405020304" pitchFamily="18" charset="0"/>
              </a:rPr>
              <a:t> </a:t>
            </a:r>
            <a:r>
              <a:rPr lang="en-GB" sz="3200" dirty="0" err="1">
                <a:latin typeface="Times New Roman" panose="02020603050405020304" pitchFamily="18" charset="0"/>
              </a:rPr>
              <a:t>chơi</a:t>
            </a:r>
            <a:r>
              <a:rPr lang="en-GB" sz="3200" dirty="0">
                <a:latin typeface="Times New Roman" panose="02020603050405020304" pitchFamily="18" charset="0"/>
              </a:rPr>
              <a:t> </a:t>
            </a:r>
            <a:r>
              <a:rPr lang="en-GB" sz="3200" dirty="0" err="1">
                <a:latin typeface="Times New Roman" panose="02020603050405020304" pitchFamily="18" charset="0"/>
              </a:rPr>
              <a:t>được</a:t>
            </a:r>
            <a:r>
              <a:rPr lang="en-GB" sz="3200" dirty="0">
                <a:latin typeface="Times New Roman" panose="02020603050405020304" pitchFamily="18" charset="0"/>
              </a:rPr>
              <a:t> </a:t>
            </a:r>
            <a:r>
              <a:rPr lang="en-GB" sz="3200" dirty="0" err="1">
                <a:latin typeface="Times New Roman" panose="02020603050405020304" pitchFamily="18" charset="0"/>
              </a:rPr>
              <a:t>lập</a:t>
            </a:r>
            <a:r>
              <a:rPr lang="en-GB" sz="3200" dirty="0">
                <a:latin typeface="Times New Roman" panose="02020603050405020304" pitchFamily="18" charset="0"/>
              </a:rPr>
              <a:t> </a:t>
            </a:r>
            <a:r>
              <a:rPr lang="en-GB" sz="3200" dirty="0" err="1">
                <a:latin typeface="Times New Roman" panose="02020603050405020304" pitchFamily="18" charset="0"/>
              </a:rPr>
              <a:t>trình</a:t>
            </a:r>
            <a:r>
              <a:rPr lang="en-GB" sz="3200" dirty="0">
                <a:latin typeface="Times New Roman" panose="02020603050405020304" pitchFamily="18" charset="0"/>
              </a:rPr>
              <a:t> </a:t>
            </a:r>
            <a:r>
              <a:rPr lang="en-GB" sz="3200" dirty="0" err="1">
                <a:latin typeface="Times New Roman" panose="02020603050405020304" pitchFamily="18" charset="0"/>
              </a:rPr>
              <a:t>sẵn</a:t>
            </a:r>
            <a:r>
              <a:rPr lang="en-GB" sz="3200" dirty="0">
                <a:latin typeface="Times New Roman" panose="02020603050405020304" pitchFamily="18" charset="0"/>
              </a:rPr>
              <a:t>, </a:t>
            </a:r>
            <a:r>
              <a:rPr lang="en-GB" sz="3200" dirty="0" err="1">
                <a:latin typeface="Times New Roman" panose="02020603050405020304" pitchFamily="18" charset="0"/>
              </a:rPr>
              <a:t>người</a:t>
            </a:r>
            <a:r>
              <a:rPr lang="en-GB" sz="3200" dirty="0">
                <a:latin typeface="Times New Roman" panose="02020603050405020304" pitchFamily="18" charset="0"/>
              </a:rPr>
              <a:t> </a:t>
            </a:r>
            <a:r>
              <a:rPr lang="en-GB" sz="3200" dirty="0" err="1">
                <a:latin typeface="Times New Roman" panose="02020603050405020304" pitchFamily="18" charset="0"/>
              </a:rPr>
              <a:t>chơi</a:t>
            </a:r>
            <a:r>
              <a:rPr lang="en-GB" sz="3200" dirty="0">
                <a:latin typeface="Times New Roman" panose="02020603050405020304" pitchFamily="18" charset="0"/>
              </a:rPr>
              <a:t> </a:t>
            </a:r>
            <a:r>
              <a:rPr lang="en-GB" sz="3200" dirty="0" err="1">
                <a:latin typeface="Times New Roman" panose="02020603050405020304" pitchFamily="18" charset="0"/>
              </a:rPr>
              <a:t>sử</a:t>
            </a:r>
            <a:r>
              <a:rPr lang="en-GB" sz="3200" dirty="0">
                <a:latin typeface="Times New Roman" panose="02020603050405020304" pitchFamily="18" charset="0"/>
              </a:rPr>
              <a:t> </a:t>
            </a:r>
            <a:r>
              <a:rPr lang="en-GB" sz="3200" dirty="0" err="1">
                <a:latin typeface="Times New Roman" panose="02020603050405020304" pitchFamily="18" charset="0"/>
              </a:rPr>
              <a:t>dụng</a:t>
            </a:r>
            <a:r>
              <a:rPr lang="en-GB" sz="3200" dirty="0">
                <a:latin typeface="Times New Roman" panose="02020603050405020304" pitchFamily="18" charset="0"/>
              </a:rPr>
              <a:t> </a:t>
            </a:r>
            <a:r>
              <a:rPr lang="en-GB" sz="3200" dirty="0" err="1">
                <a:latin typeface="Times New Roman" panose="02020603050405020304" pitchFamily="18" charset="0"/>
              </a:rPr>
              <a:t>bàn</a:t>
            </a:r>
            <a:r>
              <a:rPr lang="en-GB" sz="3200" dirty="0">
                <a:latin typeface="Times New Roman" panose="02020603050405020304" pitchFamily="18" charset="0"/>
              </a:rPr>
              <a:t> </a:t>
            </a:r>
            <a:r>
              <a:rPr lang="en-GB" sz="3200" dirty="0" err="1">
                <a:latin typeface="Times New Roman" panose="02020603050405020304" pitchFamily="18" charset="0"/>
              </a:rPr>
              <a:t>phím</a:t>
            </a:r>
            <a:r>
              <a:rPr lang="en-GB" sz="3200" dirty="0">
                <a:latin typeface="Times New Roman" panose="02020603050405020304" pitchFamily="18" charset="0"/>
              </a:rPr>
              <a:t>, </a:t>
            </a:r>
            <a:r>
              <a:rPr lang="en-GB" sz="3200" dirty="0" err="1">
                <a:latin typeface="Times New Roman" panose="02020603050405020304" pitchFamily="18" charset="0"/>
              </a:rPr>
              <a:t>chuột</a:t>
            </a:r>
            <a:r>
              <a:rPr lang="en-GB" sz="3200" dirty="0">
                <a:latin typeface="Times New Roman" panose="02020603050405020304" pitchFamily="18" charset="0"/>
              </a:rPr>
              <a:t>... </a:t>
            </a:r>
            <a:r>
              <a:rPr lang="en-GB" sz="3200" dirty="0" err="1">
                <a:latin typeface="Times New Roman" panose="02020603050405020304" pitchFamily="18" charset="0"/>
              </a:rPr>
              <a:t>để</a:t>
            </a:r>
            <a:r>
              <a:rPr lang="en-GB" sz="3200" dirty="0">
                <a:latin typeface="Times New Roman" panose="02020603050405020304" pitchFamily="18" charset="0"/>
              </a:rPr>
              <a:t> </a:t>
            </a:r>
            <a:r>
              <a:rPr lang="en-GB" sz="3200" dirty="0" err="1">
                <a:latin typeface="Times New Roman" panose="02020603050405020304" pitchFamily="18" charset="0"/>
              </a:rPr>
              <a:t>giải</a:t>
            </a:r>
            <a:r>
              <a:rPr lang="en-GB" sz="3200" dirty="0">
                <a:latin typeface="Times New Roman" panose="02020603050405020304" pitchFamily="18" charset="0"/>
              </a:rPr>
              <a:t> </a:t>
            </a:r>
            <a:r>
              <a:rPr lang="en-GB" sz="3200" dirty="0" err="1">
                <a:latin typeface="Times New Roman" panose="02020603050405020304" pitchFamily="18" charset="0"/>
              </a:rPr>
              <a:t>quyết</a:t>
            </a:r>
            <a:r>
              <a:rPr lang="en-GB" sz="3200" dirty="0">
                <a:latin typeface="Times New Roman" panose="02020603050405020304" pitchFamily="18" charset="0"/>
              </a:rPr>
              <a:t> </a:t>
            </a:r>
            <a:r>
              <a:rPr lang="en-GB" sz="3200" dirty="0" err="1">
                <a:latin typeface="Times New Roman" panose="02020603050405020304" pitchFamily="18" charset="0"/>
              </a:rPr>
              <a:t>nhiệm</a:t>
            </a:r>
            <a:r>
              <a:rPr lang="en-GB" sz="3200" dirty="0">
                <a:latin typeface="Times New Roman" panose="02020603050405020304" pitchFamily="18" charset="0"/>
              </a:rPr>
              <a:t> </a:t>
            </a:r>
            <a:r>
              <a:rPr lang="en-GB" sz="3200" dirty="0" err="1">
                <a:latin typeface="Times New Roman" panose="02020603050405020304" pitchFamily="18" charset="0"/>
              </a:rPr>
              <a:t>vụ</a:t>
            </a:r>
            <a:r>
              <a:rPr lang="en-GB" sz="3200" dirty="0">
                <a:latin typeface="Times New Roman" panose="02020603050405020304" pitchFamily="18" charset="0"/>
              </a:rPr>
              <a:t> </a:t>
            </a:r>
            <a:r>
              <a:rPr lang="en-GB" sz="3200" dirty="0" err="1">
                <a:latin typeface="Times New Roman" panose="02020603050405020304" pitchFamily="18" charset="0"/>
              </a:rPr>
              <a:t>đặt</a:t>
            </a:r>
            <a:r>
              <a:rPr lang="en-GB" sz="3200" dirty="0">
                <a:latin typeface="Times New Roman" panose="02020603050405020304" pitchFamily="18" charset="0"/>
              </a:rPr>
              <a:t> </a:t>
            </a:r>
            <a:r>
              <a:rPr lang="en-GB" sz="3200" dirty="0" err="1">
                <a:latin typeface="Times New Roman" panose="02020603050405020304" pitchFamily="18" charset="0"/>
              </a:rPr>
              <a:t>ra</a:t>
            </a:r>
            <a:r>
              <a:rPr lang="en-GB" sz="3200" dirty="0">
                <a:latin typeface="Times New Roman" panose="02020603050405020304" pitchFamily="18" charset="0"/>
              </a:rPr>
              <a:t> </a:t>
            </a:r>
            <a:r>
              <a:rPr lang="en-GB" sz="3200" dirty="0" err="1">
                <a:latin typeface="Times New Roman" panose="02020603050405020304" pitchFamily="18" charset="0"/>
              </a:rPr>
              <a:t>trong</a:t>
            </a:r>
            <a:r>
              <a:rPr lang="en-GB" sz="3200" dirty="0">
                <a:latin typeface="Times New Roman" panose="02020603050405020304" pitchFamily="18" charset="0"/>
              </a:rPr>
              <a:t> </a:t>
            </a:r>
            <a:r>
              <a:rPr lang="en-GB" sz="3200" dirty="0" err="1">
                <a:latin typeface="Times New Roman" panose="02020603050405020304" pitchFamily="18" charset="0"/>
              </a:rPr>
              <a:t>trò</a:t>
            </a:r>
            <a:r>
              <a:rPr lang="en-GB" sz="3200" dirty="0">
                <a:latin typeface="Times New Roman" panose="02020603050405020304" pitchFamily="18" charset="0"/>
              </a:rPr>
              <a:t> </a:t>
            </a:r>
            <a:r>
              <a:rPr lang="en-GB" sz="3200" dirty="0" err="1">
                <a:latin typeface="Times New Roman" panose="02020603050405020304" pitchFamily="18" charset="0"/>
              </a:rPr>
              <a:t>chơi</a:t>
            </a:r>
            <a:r>
              <a:rPr lang="en-GB" sz="3200" dirty="0">
                <a:latin typeface="Times New Roman" panose="02020603050405020304" pitchFamily="18" charset="0"/>
              </a:rPr>
              <a:t>.</a:t>
            </a:r>
            <a:endParaRPr lang="en-US" sz="3200" b="1" dirty="0">
              <a:latin typeface="Cambria" panose="02040503050406030204" pitchFamily="18" charset="0"/>
            </a:endParaRPr>
          </a:p>
        </p:txBody>
      </p:sp>
    </p:spTree>
    <p:extLst>
      <p:ext uri="{BB962C8B-B14F-4D97-AF65-F5344CB8AC3E}">
        <p14:creationId xmlns:p14="http://schemas.microsoft.com/office/powerpoint/2010/main" val="416851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21" y="127002"/>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30037" y="360218"/>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AutoShape 8"/>
          <p:cNvSpPr>
            <a:spLocks noChangeArrowheads="1"/>
          </p:cNvSpPr>
          <p:nvPr/>
        </p:nvSpPr>
        <p:spPr bwMode="gray">
          <a:xfrm>
            <a:off x="3214257" y="167004"/>
            <a:ext cx="1802209" cy="829132"/>
          </a:xfrm>
          <a:prstGeom prst="upArrow">
            <a:avLst>
              <a:gd name="adj1" fmla="val 50000"/>
              <a:gd name="adj2" fmla="val 18667"/>
            </a:avLst>
          </a:prstGeom>
          <a:solidFill>
            <a:schemeClr val="accent2">
              <a:lumMod val="50000"/>
            </a:schemeClr>
          </a:solidFill>
          <a:ln>
            <a:solidFill>
              <a:srgbClr val="FF00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933049" y="240117"/>
            <a:ext cx="761999"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7</a:t>
            </a:r>
          </a:p>
        </p:txBody>
      </p:sp>
      <p:sp>
        <p:nvSpPr>
          <p:cNvPr id="6" name="AutoShape 7"/>
          <p:cNvSpPr>
            <a:spLocks noChangeArrowheads="1"/>
          </p:cNvSpPr>
          <p:nvPr/>
        </p:nvSpPr>
        <p:spPr bwMode="gray">
          <a:xfrm>
            <a:off x="4625765" y="441921"/>
            <a:ext cx="4398339" cy="656208"/>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7" name="Text Box 15"/>
          <p:cNvSpPr txBox="1">
            <a:spLocks noChangeArrowheads="1"/>
          </p:cNvSpPr>
          <p:nvPr/>
        </p:nvSpPr>
        <p:spPr bwMode="gray">
          <a:xfrm>
            <a:off x="4988202" y="454861"/>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tử</a:t>
            </a:r>
            <a:endParaRPr lang="en-US" altLang="en-US" sz="4400" b="1" dirty="0">
              <a:solidFill>
                <a:srgbClr val="FF0000"/>
              </a:solidFill>
              <a:latin typeface="Times New Roman" pitchFamily="18" charset="0"/>
              <a:cs typeface="Times New Roman" pitchFamily="18" charset="0"/>
            </a:endParaRPr>
          </a:p>
        </p:txBody>
      </p:sp>
      <p:sp>
        <p:nvSpPr>
          <p:cNvPr id="8" name="TextBox 7"/>
          <p:cNvSpPr txBox="1"/>
          <p:nvPr/>
        </p:nvSpPr>
        <p:spPr>
          <a:xfrm>
            <a:off x="1177638" y="1551710"/>
            <a:ext cx="9850583" cy="5509200"/>
          </a:xfrm>
          <a:prstGeom prst="rect">
            <a:avLst/>
          </a:prstGeom>
          <a:noFill/>
        </p:spPr>
        <p:txBody>
          <a:bodyPr wrap="square" rtlCol="0">
            <a:spAutoFit/>
          </a:bodyPr>
          <a:lstStyle/>
          <a:p>
            <a:pPr marL="342900" indent="-342900">
              <a:buFont typeface="+mj-lt"/>
              <a:buAutoNum type="arabicParenR"/>
            </a:pPr>
            <a:r>
              <a:rPr lang="en-GB" sz="2200" dirty="0"/>
              <a:t> </a:t>
            </a:r>
            <a:r>
              <a:rPr lang="en-GB" sz="2200" dirty="0" err="1"/>
              <a:t>Trò</a:t>
            </a:r>
            <a:r>
              <a:rPr lang="en-GB" sz="2200" dirty="0"/>
              <a:t> </a:t>
            </a:r>
            <a:r>
              <a:rPr lang="en-GB" sz="2200" dirty="0" err="1"/>
              <a:t>chơi</a:t>
            </a:r>
            <a:r>
              <a:rPr lang="en-GB" sz="2200" dirty="0"/>
              <a:t> </a:t>
            </a:r>
            <a:r>
              <a:rPr lang="en-GB" sz="2200" dirty="0" err="1"/>
              <a:t>điện</a:t>
            </a:r>
            <a:r>
              <a:rPr lang="en-GB" sz="2200" dirty="0"/>
              <a:t> </a:t>
            </a:r>
            <a:r>
              <a:rPr lang="en-GB" sz="2200" dirty="0" err="1"/>
              <a:t>tử</a:t>
            </a:r>
            <a:r>
              <a:rPr lang="en-GB" sz="2200" dirty="0"/>
              <a:t> </a:t>
            </a:r>
            <a:r>
              <a:rPr lang="en-GB" sz="2200" dirty="0" err="1"/>
              <a:t>là</a:t>
            </a:r>
            <a:r>
              <a:rPr lang="en-GB" sz="2200" dirty="0"/>
              <a:t> </a:t>
            </a:r>
            <a:r>
              <a:rPr lang="en-GB" sz="2200" dirty="0" err="1"/>
              <a:t>một</a:t>
            </a:r>
            <a:r>
              <a:rPr lang="en-GB" sz="2200" dirty="0"/>
              <a:t> </a:t>
            </a:r>
            <a:r>
              <a:rPr lang="en-GB" sz="2200" dirty="0" err="1"/>
              <a:t>cuộc</a:t>
            </a:r>
            <a:r>
              <a:rPr lang="en-GB" sz="2200" dirty="0"/>
              <a:t> </a:t>
            </a:r>
            <a:r>
              <a:rPr lang="en-GB" sz="2200" dirty="0" err="1"/>
              <a:t>đấu</a:t>
            </a:r>
            <a:r>
              <a:rPr lang="en-GB" sz="2200" dirty="0"/>
              <a:t> </a:t>
            </a:r>
            <a:r>
              <a:rPr lang="en-GB" sz="2200" dirty="0" err="1"/>
              <a:t>trí</a:t>
            </a:r>
            <a:r>
              <a:rPr lang="en-GB" sz="2200" dirty="0"/>
              <a:t>, </a:t>
            </a:r>
            <a:r>
              <a:rPr lang="en-GB" sz="2200" dirty="0" err="1"/>
              <a:t>rượt</a:t>
            </a:r>
            <a:r>
              <a:rPr lang="en-GB" sz="2200" dirty="0"/>
              <a:t> </a:t>
            </a:r>
            <a:r>
              <a:rPr lang="en-GB" sz="2200" dirty="0" err="1"/>
              <a:t>đuổi</a:t>
            </a:r>
            <a:r>
              <a:rPr lang="en-GB" sz="2200" dirty="0"/>
              <a:t> </a:t>
            </a:r>
            <a:r>
              <a:rPr lang="en-GB" sz="2200" dirty="0" err="1"/>
              <a:t>giữa</a:t>
            </a:r>
            <a:r>
              <a:rPr lang="en-GB" sz="2200" dirty="0"/>
              <a:t> </a:t>
            </a:r>
            <a:r>
              <a:rPr lang="en-GB" sz="2200" dirty="0" err="1"/>
              <a:t>người</a:t>
            </a:r>
            <a:r>
              <a:rPr lang="en-GB" sz="2200" dirty="0"/>
              <a:t> </a:t>
            </a:r>
            <a:r>
              <a:rPr lang="en-GB" sz="2200" dirty="0" err="1"/>
              <a:t>chơi</a:t>
            </a:r>
            <a:r>
              <a:rPr lang="en-GB" sz="2200" dirty="0"/>
              <a:t> </a:t>
            </a:r>
            <a:r>
              <a:rPr lang="en-GB" sz="2200" dirty="0" err="1"/>
              <a:t>và</a:t>
            </a:r>
            <a:r>
              <a:rPr lang="en-GB" sz="2200" dirty="0"/>
              <a:t> “</a:t>
            </a:r>
            <a:r>
              <a:rPr lang="en-GB" sz="2200" dirty="0" err="1"/>
              <a:t>bộ</a:t>
            </a:r>
            <a:r>
              <a:rPr lang="en-GB" sz="2200" dirty="0"/>
              <a:t> </a:t>
            </a:r>
            <a:r>
              <a:rPr lang="en-GB" sz="2200" dirty="0" err="1"/>
              <a:t>óc</a:t>
            </a:r>
            <a:r>
              <a:rPr lang="en-GB" sz="2200" dirty="0"/>
              <a:t>” </a:t>
            </a:r>
            <a:r>
              <a:rPr lang="en-GB" sz="2200" dirty="0" err="1"/>
              <a:t>của</a:t>
            </a:r>
            <a:r>
              <a:rPr lang="en-GB" sz="2200" dirty="0"/>
              <a:t> </a:t>
            </a:r>
            <a:r>
              <a:rPr lang="en-GB" sz="2200" dirty="0" err="1"/>
              <a:t>máy</a:t>
            </a:r>
            <a:r>
              <a:rPr lang="en-GB" sz="2200" dirty="0"/>
              <a:t> </a:t>
            </a:r>
            <a:r>
              <a:rPr lang="en-GB" sz="2200" dirty="0" err="1"/>
              <a:t>được</a:t>
            </a:r>
            <a:r>
              <a:rPr lang="en-GB" sz="2200" dirty="0"/>
              <a:t> </a:t>
            </a:r>
            <a:r>
              <a:rPr lang="en-GB" sz="2200" dirty="0" err="1"/>
              <a:t>cài</a:t>
            </a:r>
            <a:r>
              <a:rPr lang="en-GB" sz="2200" dirty="0"/>
              <a:t> </a:t>
            </a:r>
            <a:r>
              <a:rPr lang="en-GB" sz="2200" dirty="0" err="1"/>
              <a:t>đặt</a:t>
            </a:r>
            <a:r>
              <a:rPr lang="en-GB" sz="2200" dirty="0"/>
              <a:t> </a:t>
            </a:r>
            <a:r>
              <a:rPr lang="en-GB" sz="2200" dirty="0" err="1"/>
              <a:t>những</a:t>
            </a:r>
            <a:r>
              <a:rPr lang="en-GB" sz="2200" dirty="0"/>
              <a:t> </a:t>
            </a:r>
            <a:r>
              <a:rPr lang="en-GB" sz="2200" dirty="0" err="1"/>
              <a:t>chương</a:t>
            </a:r>
            <a:r>
              <a:rPr lang="en-GB" sz="2200" dirty="0"/>
              <a:t> </a:t>
            </a:r>
            <a:r>
              <a:rPr lang="en-GB" sz="2200" dirty="0" err="1"/>
              <a:t>trình</a:t>
            </a:r>
            <a:r>
              <a:rPr lang="en-GB" sz="2200" dirty="0"/>
              <a:t> </a:t>
            </a:r>
            <a:r>
              <a:rPr lang="en-GB" sz="2200" dirty="0" err="1"/>
              <a:t>được</a:t>
            </a:r>
            <a:r>
              <a:rPr lang="en-GB" sz="2200" dirty="0"/>
              <a:t> </a:t>
            </a:r>
            <a:r>
              <a:rPr lang="en-GB" sz="2200" dirty="0" err="1"/>
              <a:t>xử</a:t>
            </a:r>
            <a:r>
              <a:rPr lang="en-GB" sz="2200" dirty="0"/>
              <a:t> </a:t>
            </a:r>
            <a:r>
              <a:rPr lang="en-GB" sz="2200" dirty="0" err="1"/>
              <a:t>lý</a:t>
            </a:r>
            <a:r>
              <a:rPr lang="en-GB" sz="2200" dirty="0"/>
              <a:t> </a:t>
            </a:r>
            <a:r>
              <a:rPr lang="en-GB" sz="2200" dirty="0" err="1"/>
              <a:t>từ</a:t>
            </a:r>
            <a:r>
              <a:rPr lang="en-GB" sz="2200" dirty="0"/>
              <a:t> </a:t>
            </a:r>
            <a:r>
              <a:rPr lang="en-GB" sz="2200" dirty="0" err="1"/>
              <a:t>trước</a:t>
            </a:r>
            <a:r>
              <a:rPr lang="en-GB" sz="2200" dirty="0"/>
              <a:t>. Do </a:t>
            </a:r>
            <a:r>
              <a:rPr lang="en-GB" sz="2200" dirty="0" err="1"/>
              <a:t>vậy</a:t>
            </a:r>
            <a:r>
              <a:rPr lang="en-GB" sz="2200" dirty="0"/>
              <a:t>, </a:t>
            </a:r>
            <a:r>
              <a:rPr lang="en-GB" sz="2200" dirty="0" err="1"/>
              <a:t>nó</a:t>
            </a:r>
            <a:r>
              <a:rPr lang="en-GB" sz="2200" dirty="0"/>
              <a:t> </a:t>
            </a:r>
            <a:r>
              <a:rPr lang="en-GB" sz="2200" dirty="0" err="1"/>
              <a:t>là</a:t>
            </a:r>
            <a:r>
              <a:rPr lang="en-GB" sz="2200" dirty="0"/>
              <a:t> </a:t>
            </a:r>
            <a:r>
              <a:rPr lang="en-GB" sz="2200" dirty="0" err="1"/>
              <a:t>phương</a:t>
            </a:r>
            <a:r>
              <a:rPr lang="en-GB" sz="2200" dirty="0"/>
              <a:t> </a:t>
            </a:r>
            <a:r>
              <a:rPr lang="en-GB" sz="2200" dirty="0" err="1"/>
              <a:t>tiện</a:t>
            </a:r>
            <a:r>
              <a:rPr lang="en-GB" sz="2200" dirty="0"/>
              <a:t> </a:t>
            </a:r>
            <a:r>
              <a:rPr lang="en-GB" sz="2200" dirty="0" err="1"/>
              <a:t>rèn</a:t>
            </a:r>
            <a:r>
              <a:rPr lang="en-GB" sz="2200" dirty="0"/>
              <a:t> </a:t>
            </a:r>
            <a:r>
              <a:rPr lang="en-GB" sz="2200" dirty="0" err="1"/>
              <a:t>luyện</a:t>
            </a:r>
            <a:r>
              <a:rPr lang="en-GB" sz="2200" dirty="0"/>
              <a:t> </a:t>
            </a:r>
            <a:r>
              <a:rPr lang="en-GB" sz="2200" dirty="0" err="1"/>
              <a:t>trí</a:t>
            </a:r>
            <a:r>
              <a:rPr lang="en-GB" sz="2200" dirty="0"/>
              <a:t> </a:t>
            </a:r>
            <a:r>
              <a:rPr lang="en-GB" sz="2200" dirty="0" err="1"/>
              <a:t>thông</a:t>
            </a:r>
            <a:r>
              <a:rPr lang="en-GB" sz="2200" dirty="0"/>
              <a:t> minh, </a:t>
            </a:r>
            <a:r>
              <a:rPr lang="en-GB" sz="2200" dirty="0" err="1"/>
              <a:t>tập</a:t>
            </a:r>
            <a:r>
              <a:rPr lang="en-GB" sz="2200" dirty="0"/>
              <a:t> </a:t>
            </a:r>
            <a:r>
              <a:rPr lang="en-GB" sz="2200" dirty="0" err="1"/>
              <a:t>cho</a:t>
            </a:r>
            <a:r>
              <a:rPr lang="en-GB" sz="2200" dirty="0"/>
              <a:t> </a:t>
            </a:r>
            <a:r>
              <a:rPr lang="en-GB" sz="2200" dirty="0" err="1"/>
              <a:t>trẻ</a:t>
            </a:r>
            <a:r>
              <a:rPr lang="en-GB" sz="2200" dirty="0"/>
              <a:t> </a:t>
            </a:r>
            <a:r>
              <a:rPr lang="en-GB" sz="2200" dirty="0" err="1"/>
              <a:t>phản</a:t>
            </a:r>
            <a:r>
              <a:rPr lang="en-GB" sz="2200" dirty="0"/>
              <a:t> </a:t>
            </a:r>
            <a:r>
              <a:rPr lang="en-GB" sz="2200" dirty="0" err="1"/>
              <a:t>xạ</a:t>
            </a:r>
            <a:r>
              <a:rPr lang="en-GB" sz="2200" dirty="0"/>
              <a:t> </a:t>
            </a:r>
            <a:r>
              <a:rPr lang="en-GB" sz="2200" dirty="0" err="1"/>
              <a:t>nhanh</a:t>
            </a:r>
            <a:r>
              <a:rPr lang="en-GB" sz="2200" dirty="0"/>
              <a:t> </a:t>
            </a:r>
            <a:r>
              <a:rPr lang="en-GB" sz="2200" dirty="0" err="1"/>
              <a:t>trong</a:t>
            </a:r>
            <a:r>
              <a:rPr lang="en-GB" sz="2200" dirty="0"/>
              <a:t> </a:t>
            </a:r>
            <a:r>
              <a:rPr lang="en-GB" sz="2200" dirty="0" err="1"/>
              <a:t>những</a:t>
            </a:r>
            <a:r>
              <a:rPr lang="en-GB" sz="2200" dirty="0"/>
              <a:t> </a:t>
            </a:r>
            <a:r>
              <a:rPr lang="en-GB" sz="2200" dirty="0" err="1"/>
              <a:t>tình</a:t>
            </a:r>
            <a:r>
              <a:rPr lang="en-GB" sz="2200" dirty="0"/>
              <a:t> </a:t>
            </a:r>
            <a:r>
              <a:rPr lang="en-GB" sz="2200" dirty="0" err="1"/>
              <a:t>huống</a:t>
            </a:r>
            <a:r>
              <a:rPr lang="en-GB" sz="2200" dirty="0"/>
              <a:t> </a:t>
            </a:r>
            <a:r>
              <a:rPr lang="en-GB" sz="2200" dirty="0" err="1"/>
              <a:t>luôn</a:t>
            </a:r>
            <a:r>
              <a:rPr lang="en-GB" sz="2200" dirty="0"/>
              <a:t> </a:t>
            </a:r>
            <a:r>
              <a:rPr lang="en-GB" sz="2200" dirty="0" err="1"/>
              <a:t>thay</a:t>
            </a:r>
            <a:r>
              <a:rPr lang="en-GB" sz="2200" dirty="0"/>
              <a:t> </a:t>
            </a:r>
            <a:r>
              <a:rPr lang="en-GB" sz="2200" dirty="0" err="1"/>
              <a:t>đổi</a:t>
            </a:r>
            <a:r>
              <a:rPr lang="en-GB" sz="2200" dirty="0"/>
              <a:t>.</a:t>
            </a:r>
            <a:endParaRPr lang="en-US" sz="2200" dirty="0"/>
          </a:p>
          <a:p>
            <a:pPr marL="342900" indent="-342900">
              <a:buFont typeface="+mj-lt"/>
              <a:buAutoNum type="arabicParenR"/>
            </a:pPr>
            <a:endParaRPr lang="en-US" sz="2200" dirty="0"/>
          </a:p>
          <a:p>
            <a:pPr marL="342900" indent="-342900">
              <a:buFont typeface="+mj-lt"/>
              <a:buAutoNum type="arabicParenR"/>
            </a:pPr>
            <a:endParaRPr lang="en-US" sz="2200" dirty="0"/>
          </a:p>
          <a:p>
            <a:pPr marL="342900" indent="-342900">
              <a:buFont typeface="+mj-lt"/>
              <a:buAutoNum type="arabicParenR"/>
            </a:pPr>
            <a:r>
              <a:rPr lang="en-GB" sz="2200" dirty="0"/>
              <a:t> </a:t>
            </a:r>
            <a:r>
              <a:rPr lang="en-GB" sz="2200" dirty="0" err="1"/>
              <a:t>Trong</a:t>
            </a:r>
            <a:r>
              <a:rPr lang="en-GB" sz="2200" dirty="0"/>
              <a:t> </a:t>
            </a:r>
            <a:r>
              <a:rPr lang="en-GB" sz="2200" dirty="0" err="1"/>
              <a:t>trò</a:t>
            </a:r>
            <a:r>
              <a:rPr lang="en-GB" sz="2200" dirty="0"/>
              <a:t> </a:t>
            </a:r>
            <a:r>
              <a:rPr lang="en-GB" sz="2200" dirty="0" err="1"/>
              <a:t>chơi</a:t>
            </a:r>
            <a:r>
              <a:rPr lang="en-GB" sz="2200" dirty="0"/>
              <a:t> </a:t>
            </a:r>
            <a:r>
              <a:rPr lang="en-GB" sz="2200" dirty="0" err="1"/>
              <a:t>này</a:t>
            </a:r>
            <a:r>
              <a:rPr lang="en-GB" sz="2200" dirty="0"/>
              <a:t> </a:t>
            </a:r>
            <a:r>
              <a:rPr lang="en-GB" sz="2200" dirty="0" err="1"/>
              <a:t>trẻ</a:t>
            </a:r>
            <a:r>
              <a:rPr lang="en-GB" sz="2200" dirty="0"/>
              <a:t> </a:t>
            </a:r>
            <a:r>
              <a:rPr lang="en-GB" sz="2200" dirty="0" err="1"/>
              <a:t>em</a:t>
            </a:r>
            <a:r>
              <a:rPr lang="en-GB" sz="2200" dirty="0"/>
              <a:t> </a:t>
            </a:r>
            <a:r>
              <a:rPr lang="en-GB" sz="2200" dirty="0" err="1"/>
              <a:t>được</a:t>
            </a:r>
            <a:r>
              <a:rPr lang="en-GB" sz="2200" dirty="0"/>
              <a:t> </a:t>
            </a:r>
            <a:r>
              <a:rPr lang="en-GB" sz="2200" dirty="0" err="1"/>
              <a:t>chứng</a:t>
            </a:r>
            <a:r>
              <a:rPr lang="en-GB" sz="2200" dirty="0"/>
              <a:t> </a:t>
            </a:r>
            <a:r>
              <a:rPr lang="en-GB" sz="2200" dirty="0" err="1"/>
              <a:t>kiến</a:t>
            </a:r>
            <a:r>
              <a:rPr lang="en-GB" sz="2200" dirty="0"/>
              <a:t> </a:t>
            </a:r>
            <a:r>
              <a:rPr lang="en-GB" sz="2200" dirty="0" err="1"/>
              <a:t>những</a:t>
            </a:r>
            <a:r>
              <a:rPr lang="en-GB" sz="2200" dirty="0"/>
              <a:t> </a:t>
            </a:r>
            <a:r>
              <a:rPr lang="en-GB" sz="2200" dirty="0" err="1"/>
              <a:t>hoàn</a:t>
            </a:r>
            <a:r>
              <a:rPr lang="en-GB" sz="2200" dirty="0"/>
              <a:t> </a:t>
            </a:r>
            <a:r>
              <a:rPr lang="en-GB" sz="2200" dirty="0" err="1"/>
              <a:t>cảnh</a:t>
            </a:r>
            <a:r>
              <a:rPr lang="en-GB" sz="2200" dirty="0"/>
              <a:t> </a:t>
            </a:r>
            <a:r>
              <a:rPr lang="en-GB" sz="2200" dirty="0" err="1"/>
              <a:t>như</a:t>
            </a:r>
            <a:r>
              <a:rPr lang="en-GB" sz="2200" dirty="0"/>
              <a:t> </a:t>
            </a:r>
            <a:r>
              <a:rPr lang="en-GB" sz="2200" dirty="0" err="1"/>
              <a:t>thật</a:t>
            </a:r>
            <a:r>
              <a:rPr lang="en-GB" sz="2200" dirty="0"/>
              <a:t> </a:t>
            </a:r>
            <a:r>
              <a:rPr lang="en-GB" sz="2200" dirty="0" err="1"/>
              <a:t>với</a:t>
            </a:r>
            <a:r>
              <a:rPr lang="en-GB" sz="2200" dirty="0"/>
              <a:t> </a:t>
            </a:r>
            <a:r>
              <a:rPr lang="en-GB" sz="2200" dirty="0" err="1"/>
              <a:t>những</a:t>
            </a:r>
            <a:r>
              <a:rPr lang="en-GB" sz="2200" dirty="0"/>
              <a:t> </a:t>
            </a:r>
            <a:r>
              <a:rPr lang="en-GB" sz="2200" dirty="0" err="1"/>
              <a:t>núi</a:t>
            </a:r>
            <a:r>
              <a:rPr lang="en-GB" sz="2200" dirty="0"/>
              <a:t> non </a:t>
            </a:r>
            <a:r>
              <a:rPr lang="en-GB" sz="2200" dirty="0" err="1"/>
              <a:t>hùng</a:t>
            </a:r>
            <a:r>
              <a:rPr lang="en-GB" sz="2200" dirty="0"/>
              <a:t> </a:t>
            </a:r>
            <a:r>
              <a:rPr lang="en-GB" sz="2200" dirty="0" err="1"/>
              <a:t>vĩ</a:t>
            </a:r>
            <a:r>
              <a:rPr lang="en-GB" sz="2200" dirty="0"/>
              <a:t>, </a:t>
            </a:r>
            <a:r>
              <a:rPr lang="en-GB" sz="2200" dirty="0" err="1"/>
              <a:t>những</a:t>
            </a:r>
            <a:r>
              <a:rPr lang="en-GB" sz="2200" dirty="0"/>
              <a:t> con </a:t>
            </a:r>
            <a:r>
              <a:rPr lang="en-GB" sz="2200" dirty="0" err="1"/>
              <a:t>vật</a:t>
            </a:r>
            <a:r>
              <a:rPr lang="en-GB" sz="2200" dirty="0"/>
              <a:t> </a:t>
            </a:r>
            <a:r>
              <a:rPr lang="en-GB" sz="2200" dirty="0" err="1"/>
              <a:t>kỳ</a:t>
            </a:r>
            <a:r>
              <a:rPr lang="en-GB" sz="2200" dirty="0"/>
              <a:t> </a:t>
            </a:r>
            <a:r>
              <a:rPr lang="en-GB" sz="2200" dirty="0" err="1"/>
              <a:t>lạ</a:t>
            </a:r>
            <a:r>
              <a:rPr lang="en-GB" sz="2200" dirty="0"/>
              <a:t>, </a:t>
            </a:r>
            <a:r>
              <a:rPr lang="en-GB" sz="2200" dirty="0" err="1"/>
              <a:t>ngộ</a:t>
            </a:r>
            <a:r>
              <a:rPr lang="en-GB" sz="2200" dirty="0"/>
              <a:t> </a:t>
            </a:r>
            <a:r>
              <a:rPr lang="en-GB" sz="2200" dirty="0" err="1"/>
              <a:t>nghĩnh</a:t>
            </a:r>
            <a:r>
              <a:rPr lang="en-GB" sz="2200" dirty="0"/>
              <a:t>, </a:t>
            </a:r>
            <a:r>
              <a:rPr lang="en-GB" sz="2200" dirty="0" err="1"/>
              <a:t>những</a:t>
            </a:r>
            <a:r>
              <a:rPr lang="en-GB" sz="2200" dirty="0"/>
              <a:t> </a:t>
            </a:r>
            <a:r>
              <a:rPr lang="en-GB" sz="2200" dirty="0" err="1"/>
              <a:t>cung</a:t>
            </a:r>
            <a:r>
              <a:rPr lang="en-GB" sz="2200" dirty="0"/>
              <a:t> </a:t>
            </a:r>
            <a:r>
              <a:rPr lang="en-GB" sz="2200" dirty="0" err="1"/>
              <a:t>điện</a:t>
            </a:r>
            <a:r>
              <a:rPr lang="en-GB" sz="2200" dirty="0"/>
              <a:t> </a:t>
            </a:r>
            <a:r>
              <a:rPr lang="en-GB" sz="2200" dirty="0" err="1"/>
              <a:t>nguy</a:t>
            </a:r>
            <a:r>
              <a:rPr lang="en-GB" sz="2200" dirty="0"/>
              <a:t> </a:t>
            </a:r>
            <a:r>
              <a:rPr lang="en-GB" sz="2200" dirty="0" err="1"/>
              <a:t>nga</a:t>
            </a:r>
            <a:r>
              <a:rPr lang="en-GB" sz="2200" dirty="0"/>
              <a:t> </a:t>
            </a:r>
            <a:r>
              <a:rPr lang="en-GB" sz="2200" dirty="0" err="1"/>
              <a:t>tráng</a:t>
            </a:r>
            <a:r>
              <a:rPr lang="en-GB" sz="2200" dirty="0"/>
              <a:t> </a:t>
            </a:r>
            <a:r>
              <a:rPr lang="en-GB" sz="2200" dirty="0" err="1"/>
              <a:t>lệ</a:t>
            </a:r>
            <a:r>
              <a:rPr lang="en-GB" sz="2200" dirty="0"/>
              <a:t>…</a:t>
            </a:r>
          </a:p>
          <a:p>
            <a:pPr marL="342900" indent="-342900">
              <a:buFont typeface="+mj-lt"/>
              <a:buAutoNum type="arabicParenR"/>
            </a:pPr>
            <a:endParaRPr lang="en-GB" sz="2200" dirty="0"/>
          </a:p>
          <a:p>
            <a:pPr marL="342900" indent="-342900">
              <a:buFont typeface="+mj-lt"/>
              <a:buAutoNum type="arabicParenR"/>
            </a:pPr>
            <a:r>
              <a:rPr lang="en-GB" sz="2200" dirty="0" err="1"/>
              <a:t>Bên</a:t>
            </a:r>
            <a:r>
              <a:rPr lang="en-GB" sz="2200" dirty="0"/>
              <a:t> </a:t>
            </a:r>
            <a:r>
              <a:rPr lang="en-GB" sz="2200" dirty="0" err="1"/>
              <a:t>cạnh</a:t>
            </a:r>
            <a:r>
              <a:rPr lang="en-GB" sz="2200" dirty="0"/>
              <a:t> </a:t>
            </a:r>
            <a:r>
              <a:rPr lang="en-GB" sz="2200" dirty="0" err="1"/>
              <a:t>những</a:t>
            </a:r>
            <a:r>
              <a:rPr lang="en-GB" sz="2200" dirty="0"/>
              <a:t> </a:t>
            </a:r>
            <a:r>
              <a:rPr lang="en-GB" sz="2200" dirty="0" err="1"/>
              <a:t>mặt</a:t>
            </a:r>
            <a:r>
              <a:rPr lang="en-GB" sz="2200" dirty="0"/>
              <a:t> </a:t>
            </a:r>
            <a:r>
              <a:rPr lang="en-GB" sz="2200" dirty="0" err="1"/>
              <a:t>tích</a:t>
            </a:r>
            <a:r>
              <a:rPr lang="en-GB" sz="2200" dirty="0"/>
              <a:t> </a:t>
            </a:r>
            <a:r>
              <a:rPr lang="en-GB" sz="2200" dirty="0" err="1"/>
              <a:t>cực</a:t>
            </a:r>
            <a:r>
              <a:rPr lang="en-GB" sz="2200" dirty="0"/>
              <a:t> </a:t>
            </a:r>
            <a:r>
              <a:rPr lang="en-GB" sz="2200" dirty="0" err="1"/>
              <a:t>nói</a:t>
            </a:r>
            <a:r>
              <a:rPr lang="en-GB" sz="2200" dirty="0"/>
              <a:t> </a:t>
            </a:r>
            <a:r>
              <a:rPr lang="en-GB" sz="2200" dirty="0" err="1"/>
              <a:t>trên</a:t>
            </a:r>
            <a:r>
              <a:rPr lang="en-GB" sz="2200" dirty="0"/>
              <a:t>, </a:t>
            </a:r>
            <a:r>
              <a:rPr lang="en-GB" sz="2200" dirty="0" err="1"/>
              <a:t>trò</a:t>
            </a:r>
            <a:r>
              <a:rPr lang="en-GB" sz="2200" dirty="0"/>
              <a:t> </a:t>
            </a:r>
            <a:r>
              <a:rPr lang="en-GB" sz="2200" dirty="0" err="1"/>
              <a:t>chơi</a:t>
            </a:r>
            <a:r>
              <a:rPr lang="en-GB" sz="2200" dirty="0"/>
              <a:t> </a:t>
            </a:r>
            <a:r>
              <a:rPr lang="en-GB" sz="2200" dirty="0" err="1"/>
              <a:t>điện</a:t>
            </a:r>
            <a:r>
              <a:rPr lang="en-GB" sz="2200" dirty="0"/>
              <a:t> </a:t>
            </a:r>
            <a:r>
              <a:rPr lang="en-GB" sz="2200" dirty="0" err="1"/>
              <a:t>tử</a:t>
            </a:r>
            <a:r>
              <a:rPr lang="en-GB" sz="2200" dirty="0"/>
              <a:t> </a:t>
            </a:r>
            <a:r>
              <a:rPr lang="en-GB" sz="2200" dirty="0" err="1"/>
              <a:t>cũng</a:t>
            </a:r>
            <a:r>
              <a:rPr lang="en-GB" sz="2200" dirty="0"/>
              <a:t> </a:t>
            </a:r>
            <a:r>
              <a:rPr lang="en-GB" sz="2200" dirty="0" err="1"/>
              <a:t>có</a:t>
            </a:r>
            <a:r>
              <a:rPr lang="en-GB" sz="2200" dirty="0"/>
              <a:t> </a:t>
            </a:r>
            <a:r>
              <a:rPr lang="en-GB" sz="2200" dirty="0" err="1"/>
              <a:t>những</a:t>
            </a:r>
            <a:r>
              <a:rPr lang="en-GB" sz="2200" dirty="0"/>
              <a:t> </a:t>
            </a:r>
            <a:r>
              <a:rPr lang="en-GB" sz="2200" dirty="0" err="1"/>
              <a:t>mặt</a:t>
            </a:r>
            <a:r>
              <a:rPr lang="en-GB" sz="2200" dirty="0"/>
              <a:t> </a:t>
            </a:r>
            <a:r>
              <a:rPr lang="en-GB" sz="2200" dirty="0" err="1"/>
              <a:t>trái</a:t>
            </a:r>
            <a:r>
              <a:rPr lang="en-GB" sz="2200" dirty="0"/>
              <a:t> </a:t>
            </a:r>
            <a:r>
              <a:rPr lang="en-GB" sz="2200" dirty="0" err="1"/>
              <a:t>của</a:t>
            </a:r>
            <a:r>
              <a:rPr lang="en-GB" sz="2200" dirty="0"/>
              <a:t> </a:t>
            </a:r>
            <a:r>
              <a:rPr lang="en-GB" sz="2200" dirty="0" err="1"/>
              <a:t>nó</a:t>
            </a:r>
            <a:r>
              <a:rPr lang="en-GB" sz="2200" dirty="0"/>
              <a:t>, </a:t>
            </a:r>
            <a:r>
              <a:rPr lang="en-GB" sz="2200" dirty="0" err="1"/>
              <a:t>nếu</a:t>
            </a:r>
            <a:r>
              <a:rPr lang="en-GB" sz="2200" dirty="0"/>
              <a:t> </a:t>
            </a:r>
            <a:r>
              <a:rPr lang="en-GB" sz="2200" dirty="0" err="1"/>
              <a:t>như</a:t>
            </a:r>
            <a:r>
              <a:rPr lang="en-GB" sz="2200" dirty="0"/>
              <a:t> </a:t>
            </a:r>
            <a:r>
              <a:rPr lang="en-GB" sz="2200" dirty="0" err="1"/>
              <a:t>người</a:t>
            </a:r>
            <a:r>
              <a:rPr lang="en-GB" sz="2200" dirty="0"/>
              <a:t> </a:t>
            </a:r>
            <a:r>
              <a:rPr lang="en-GB" sz="2200" dirty="0" err="1"/>
              <a:t>lớn</a:t>
            </a:r>
            <a:r>
              <a:rPr lang="en-GB" sz="2200" dirty="0"/>
              <a:t> </a:t>
            </a:r>
            <a:r>
              <a:rPr lang="en-GB" sz="2200" dirty="0" err="1"/>
              <a:t>không</a:t>
            </a:r>
            <a:r>
              <a:rPr lang="en-GB" sz="2200" dirty="0"/>
              <a:t> </a:t>
            </a:r>
            <a:r>
              <a:rPr lang="en-GB" sz="2200" dirty="0" err="1"/>
              <a:t>biết</a:t>
            </a:r>
            <a:r>
              <a:rPr lang="en-GB" sz="2200" dirty="0"/>
              <a:t> </a:t>
            </a:r>
            <a:r>
              <a:rPr lang="en-GB" sz="2200" dirty="0" err="1"/>
              <a:t>lựa</a:t>
            </a:r>
            <a:r>
              <a:rPr lang="en-GB" sz="2200" dirty="0"/>
              <a:t> </a:t>
            </a:r>
            <a:r>
              <a:rPr lang="en-GB" sz="2200" dirty="0" err="1"/>
              <a:t>chọn</a:t>
            </a:r>
            <a:r>
              <a:rPr lang="en-GB" sz="2200" dirty="0"/>
              <a:t>, </a:t>
            </a:r>
            <a:r>
              <a:rPr lang="en-GB" sz="2200" dirty="0" err="1"/>
              <a:t>tổ</a:t>
            </a:r>
            <a:r>
              <a:rPr lang="en-GB" sz="2200" dirty="0"/>
              <a:t> </a:t>
            </a:r>
            <a:r>
              <a:rPr lang="en-GB" sz="2200" dirty="0" err="1"/>
              <a:t>chức</a:t>
            </a:r>
            <a:r>
              <a:rPr lang="en-GB" sz="2200" dirty="0"/>
              <a:t> </a:t>
            </a:r>
            <a:r>
              <a:rPr lang="en-GB" sz="2200" dirty="0" err="1"/>
              <a:t>chơi</a:t>
            </a:r>
            <a:r>
              <a:rPr lang="en-GB" sz="2200" dirty="0"/>
              <a:t> </a:t>
            </a:r>
            <a:r>
              <a:rPr lang="en-GB" sz="2200" dirty="0" err="1"/>
              <a:t>cho</a:t>
            </a:r>
            <a:r>
              <a:rPr lang="en-GB" sz="2200" dirty="0"/>
              <a:t> </a:t>
            </a:r>
            <a:r>
              <a:rPr lang="en-GB" sz="2200" dirty="0" err="1"/>
              <a:t>trẻ</a:t>
            </a:r>
            <a:r>
              <a:rPr lang="en-GB" sz="2200" dirty="0"/>
              <a:t> </a:t>
            </a:r>
            <a:r>
              <a:rPr lang="en-GB" sz="2200" dirty="0" err="1"/>
              <a:t>một</a:t>
            </a:r>
            <a:r>
              <a:rPr lang="en-GB" sz="2200" dirty="0"/>
              <a:t> </a:t>
            </a:r>
            <a:r>
              <a:rPr lang="en-GB" sz="2200" dirty="0" err="1"/>
              <a:t>cách</a:t>
            </a:r>
            <a:r>
              <a:rPr lang="en-GB" sz="2200" dirty="0"/>
              <a:t> </a:t>
            </a:r>
            <a:r>
              <a:rPr lang="en-GB" sz="2200" dirty="0" err="1"/>
              <a:t>hợp</a:t>
            </a:r>
            <a:r>
              <a:rPr lang="en-GB" sz="2200" dirty="0"/>
              <a:t> </a:t>
            </a:r>
            <a:r>
              <a:rPr lang="en-GB" sz="2200" dirty="0" err="1"/>
              <a:t>lý</a:t>
            </a:r>
            <a:r>
              <a:rPr lang="en-GB" sz="2200" dirty="0"/>
              <a:t>, </a:t>
            </a:r>
            <a:r>
              <a:rPr lang="en-GB" sz="2200" dirty="0" err="1"/>
              <a:t>nhiều</a:t>
            </a:r>
            <a:r>
              <a:rPr lang="en-GB" sz="2200" dirty="0"/>
              <a:t> </a:t>
            </a:r>
            <a:r>
              <a:rPr lang="en-GB" sz="2200" dirty="0" err="1"/>
              <a:t>trẻ</a:t>
            </a:r>
            <a:r>
              <a:rPr lang="en-GB" sz="2200" dirty="0"/>
              <a:t> </a:t>
            </a:r>
            <a:r>
              <a:rPr lang="en-GB" sz="2200" dirty="0" err="1"/>
              <a:t>ngồi</a:t>
            </a:r>
            <a:r>
              <a:rPr lang="en-GB" sz="2200" dirty="0"/>
              <a:t> </a:t>
            </a:r>
            <a:r>
              <a:rPr lang="en-GB" sz="2200" dirty="0" err="1"/>
              <a:t>lì</a:t>
            </a:r>
            <a:r>
              <a:rPr lang="en-GB" sz="2200" dirty="0"/>
              <a:t>, </a:t>
            </a:r>
            <a:r>
              <a:rPr lang="en-GB" sz="2200" dirty="0" err="1"/>
              <a:t>dán</a:t>
            </a:r>
            <a:r>
              <a:rPr lang="en-GB" sz="2200" dirty="0"/>
              <a:t> </a:t>
            </a:r>
            <a:r>
              <a:rPr lang="en-GB" sz="2200" dirty="0" err="1"/>
              <a:t>mắt</a:t>
            </a:r>
            <a:r>
              <a:rPr lang="en-GB" sz="2200" dirty="0"/>
              <a:t> </a:t>
            </a:r>
            <a:r>
              <a:rPr lang="en-GB" sz="2200" dirty="0" err="1"/>
              <a:t>vào</a:t>
            </a:r>
            <a:r>
              <a:rPr lang="en-GB" sz="2200" dirty="0"/>
              <a:t> </a:t>
            </a:r>
            <a:r>
              <a:rPr lang="en-GB" sz="2200" dirty="0" err="1"/>
              <a:t>màn</a:t>
            </a:r>
            <a:r>
              <a:rPr lang="en-GB" sz="2200" dirty="0"/>
              <a:t> </a:t>
            </a:r>
            <a:r>
              <a:rPr lang="en-GB" sz="2200" dirty="0" err="1"/>
              <a:t>hình</a:t>
            </a:r>
            <a:r>
              <a:rPr lang="en-GB" sz="2200" dirty="0"/>
              <a:t> </a:t>
            </a:r>
            <a:r>
              <a:rPr lang="en-GB" sz="2200" dirty="0" err="1"/>
              <a:t>làm</a:t>
            </a:r>
            <a:r>
              <a:rPr lang="en-GB" sz="2200" dirty="0"/>
              <a:t> </a:t>
            </a:r>
            <a:r>
              <a:rPr lang="en-GB" sz="2200" dirty="0" err="1"/>
              <a:t>cho</a:t>
            </a:r>
            <a:r>
              <a:rPr lang="en-GB" sz="2200" dirty="0"/>
              <a:t> </a:t>
            </a:r>
            <a:r>
              <a:rPr lang="en-GB" sz="2200" dirty="0" err="1"/>
              <a:t>thần</a:t>
            </a:r>
            <a:r>
              <a:rPr lang="en-GB" sz="2200" dirty="0"/>
              <a:t> </a:t>
            </a:r>
            <a:r>
              <a:rPr lang="en-GB" sz="2200" dirty="0" err="1"/>
              <a:t>kinh</a:t>
            </a:r>
            <a:r>
              <a:rPr lang="en-GB" sz="2200" dirty="0"/>
              <a:t> </a:t>
            </a:r>
            <a:r>
              <a:rPr lang="en-GB" sz="2200" dirty="0" err="1"/>
              <a:t>trẻ</a:t>
            </a:r>
            <a:r>
              <a:rPr lang="en-GB" sz="2200" dirty="0"/>
              <a:t> </a:t>
            </a:r>
            <a:r>
              <a:rPr lang="en-GB" sz="2200" dirty="0" err="1"/>
              <a:t>mệt</a:t>
            </a:r>
            <a:r>
              <a:rPr lang="en-GB" sz="2200" dirty="0"/>
              <a:t> </a:t>
            </a:r>
            <a:r>
              <a:rPr lang="en-GB" sz="2200" dirty="0" err="1"/>
              <a:t>mỏi</a:t>
            </a:r>
            <a:r>
              <a:rPr lang="en-GB" sz="2200" dirty="0"/>
              <a:t>, </a:t>
            </a:r>
            <a:r>
              <a:rPr lang="en-GB" sz="2200" dirty="0" err="1"/>
              <a:t>mắt</a:t>
            </a:r>
            <a:r>
              <a:rPr lang="en-GB" sz="2200" dirty="0"/>
              <a:t> </a:t>
            </a:r>
            <a:r>
              <a:rPr lang="en-GB" sz="2200" dirty="0" err="1"/>
              <a:t>bị</a:t>
            </a:r>
            <a:r>
              <a:rPr lang="en-GB" sz="2200" dirty="0"/>
              <a:t> </a:t>
            </a:r>
            <a:r>
              <a:rPr lang="en-GB" sz="2200" dirty="0" err="1"/>
              <a:t>cận</a:t>
            </a:r>
            <a:r>
              <a:rPr lang="en-GB" sz="2200" dirty="0"/>
              <a:t>..., </a:t>
            </a:r>
            <a:r>
              <a:rPr lang="en-GB" sz="2200" dirty="0" err="1"/>
              <a:t>nhiều</a:t>
            </a:r>
            <a:r>
              <a:rPr lang="en-GB" sz="2200" dirty="0"/>
              <a:t> </a:t>
            </a:r>
            <a:r>
              <a:rPr lang="en-GB" sz="2200" dirty="0" err="1"/>
              <a:t>trẻ</a:t>
            </a:r>
            <a:r>
              <a:rPr lang="en-GB" sz="2200" dirty="0"/>
              <a:t> </a:t>
            </a:r>
            <a:r>
              <a:rPr lang="en-GB" sz="2200" dirty="0" err="1"/>
              <a:t>quá</a:t>
            </a:r>
            <a:r>
              <a:rPr lang="en-GB" sz="2200" dirty="0"/>
              <a:t> say </a:t>
            </a:r>
            <a:r>
              <a:rPr lang="en-GB" sz="2200" dirty="0" err="1"/>
              <a:t>mê</a:t>
            </a:r>
            <a:r>
              <a:rPr lang="en-GB" sz="2200" dirty="0"/>
              <a:t> </a:t>
            </a:r>
            <a:r>
              <a:rPr lang="en-GB" sz="2200" dirty="0" err="1"/>
              <a:t>trò</a:t>
            </a:r>
            <a:r>
              <a:rPr lang="en-GB" sz="2200" dirty="0"/>
              <a:t> </a:t>
            </a:r>
            <a:r>
              <a:rPr lang="en-GB" sz="2200" dirty="0" err="1"/>
              <a:t>chơi</a:t>
            </a:r>
            <a:r>
              <a:rPr lang="en-GB" sz="2200" dirty="0"/>
              <a:t> </a:t>
            </a:r>
            <a:r>
              <a:rPr lang="en-GB" sz="2200" dirty="0" err="1"/>
              <a:t>điện</a:t>
            </a:r>
            <a:r>
              <a:rPr lang="en-GB" sz="2200" dirty="0"/>
              <a:t> </a:t>
            </a:r>
            <a:r>
              <a:rPr lang="en-GB" sz="2200" dirty="0" err="1"/>
              <a:t>tử</a:t>
            </a:r>
            <a:r>
              <a:rPr lang="en-GB" sz="2200" dirty="0"/>
              <a:t> </a:t>
            </a:r>
            <a:r>
              <a:rPr lang="en-GB" sz="2200" dirty="0" err="1"/>
              <a:t>mà</a:t>
            </a:r>
            <a:r>
              <a:rPr lang="en-GB" sz="2200" dirty="0"/>
              <a:t> </a:t>
            </a:r>
            <a:r>
              <a:rPr lang="en-GB" sz="2200" dirty="0" err="1"/>
              <a:t>sao</a:t>
            </a:r>
            <a:r>
              <a:rPr lang="en-GB" sz="2200" dirty="0"/>
              <a:t> </a:t>
            </a:r>
            <a:r>
              <a:rPr lang="en-GB" sz="2200" dirty="0" err="1"/>
              <a:t>nhãng</a:t>
            </a:r>
            <a:r>
              <a:rPr lang="en-GB" sz="2200" dirty="0"/>
              <a:t> </a:t>
            </a:r>
            <a:r>
              <a:rPr lang="en-GB" sz="2200" dirty="0" err="1"/>
              <a:t>chuyện</a:t>
            </a:r>
            <a:r>
              <a:rPr lang="en-GB" sz="2200" dirty="0"/>
              <a:t> </a:t>
            </a:r>
            <a:r>
              <a:rPr lang="en-GB" sz="2200" dirty="0" err="1"/>
              <a:t>học</a:t>
            </a:r>
            <a:r>
              <a:rPr lang="en-GB" sz="2200" dirty="0"/>
              <a:t> </a:t>
            </a:r>
            <a:r>
              <a:rPr lang="en-GB" sz="2200" dirty="0" err="1"/>
              <a:t>hành</a:t>
            </a:r>
            <a:r>
              <a:rPr lang="en-GB" sz="2200" dirty="0"/>
              <a:t>, </a:t>
            </a:r>
            <a:r>
              <a:rPr lang="en-GB" sz="2200" dirty="0" err="1"/>
              <a:t>tách</a:t>
            </a:r>
            <a:r>
              <a:rPr lang="en-GB" sz="2200" dirty="0"/>
              <a:t> </a:t>
            </a:r>
            <a:r>
              <a:rPr lang="en-GB" sz="2200" dirty="0" err="1"/>
              <a:t>khỏi</a:t>
            </a:r>
            <a:r>
              <a:rPr lang="en-GB" sz="2200" dirty="0"/>
              <a:t> </a:t>
            </a:r>
            <a:r>
              <a:rPr lang="en-GB" sz="2200" dirty="0" err="1"/>
              <a:t>cuộc</a:t>
            </a:r>
            <a:r>
              <a:rPr lang="en-GB" sz="2200" dirty="0"/>
              <a:t> </a:t>
            </a:r>
            <a:r>
              <a:rPr lang="en-GB" sz="2200" dirty="0" err="1"/>
              <a:t>sống</a:t>
            </a:r>
            <a:r>
              <a:rPr lang="en-GB" sz="2200" dirty="0"/>
              <a:t> </a:t>
            </a:r>
            <a:r>
              <a:rPr lang="en-GB" sz="2200" dirty="0" err="1"/>
              <a:t>hiện</a:t>
            </a:r>
            <a:r>
              <a:rPr lang="en-GB" sz="2200" dirty="0"/>
              <a:t> </a:t>
            </a:r>
            <a:r>
              <a:rPr lang="en-GB" sz="2200" dirty="0" err="1"/>
              <a:t>thực</a:t>
            </a:r>
            <a:r>
              <a:rPr lang="en-GB" sz="2200" dirty="0"/>
              <a:t>...</a:t>
            </a:r>
            <a:endParaRPr lang="en-US" sz="2200" dirty="0"/>
          </a:p>
          <a:p>
            <a:endParaRPr lang="en-US" sz="2200" dirty="0"/>
          </a:p>
        </p:txBody>
      </p:sp>
      <p:sp>
        <p:nvSpPr>
          <p:cNvPr id="9" name="Rectangle 8"/>
          <p:cNvSpPr/>
          <p:nvPr/>
        </p:nvSpPr>
        <p:spPr>
          <a:xfrm>
            <a:off x="570742" y="1148319"/>
            <a:ext cx="1989647" cy="323165"/>
          </a:xfrm>
          <a:prstGeom prst="rect">
            <a:avLst/>
          </a:prstGeom>
        </p:spPr>
        <p:txBody>
          <a:bodyPr wrap="none">
            <a:spAutoFit/>
          </a:bodyPr>
          <a:lstStyle/>
          <a:p>
            <a:pPr algn="just">
              <a:lnSpc>
                <a:spcPts val="1800"/>
              </a:lnSpc>
              <a:spcAft>
                <a:spcPts val="0"/>
              </a:spcAft>
            </a:pPr>
            <a:r>
              <a:rPr lang="pt-BR" sz="2800" b="1" dirty="0">
                <a:solidFill>
                  <a:srgbClr val="FF0000"/>
                </a:solidFill>
                <a:latin typeface="Times New Roman" panose="02020603050405020304" pitchFamily="18" charset="0"/>
                <a:ea typeface="Times New Roman" panose="02020603050405020304" pitchFamily="18" charset="0"/>
              </a:rPr>
              <a:t>2. Đặc điểm</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918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13883"/>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47099"/>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2</a:t>
            </a:r>
          </a:p>
        </p:txBody>
      </p:sp>
      <p:sp>
        <p:nvSpPr>
          <p:cNvPr id="4" name="Rectangle 3"/>
          <p:cNvSpPr/>
          <p:nvPr/>
        </p:nvSpPr>
        <p:spPr>
          <a:xfrm>
            <a:off x="313718" y="1271055"/>
            <a:ext cx="4381328" cy="323165"/>
          </a:xfrm>
          <a:prstGeom prst="rect">
            <a:avLst/>
          </a:prstGeom>
        </p:spPr>
        <p:txBody>
          <a:bodyPr wrap="none">
            <a:spAutoFit/>
          </a:bodyPr>
          <a:lstStyle/>
          <a:p>
            <a:pPr algn="just">
              <a:lnSpc>
                <a:spcPts val="1800"/>
              </a:lnSpc>
              <a:spcAft>
                <a:spcPts val="0"/>
              </a:spcAft>
            </a:pPr>
            <a:r>
              <a:rPr lang="pt-BR" sz="2800" b="1" dirty="0">
                <a:solidFill>
                  <a:srgbClr val="FF0000"/>
                </a:solidFill>
                <a:latin typeface="Times New Roman" panose="02020603050405020304" pitchFamily="18" charset="0"/>
                <a:ea typeface="Times New Roman" panose="02020603050405020304" pitchFamily="18" charset="0"/>
              </a:rPr>
              <a:t>3. Phương pháp hướng dẫn</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5" name="AutoShape 8"/>
          <p:cNvSpPr>
            <a:spLocks noChangeArrowheads="1"/>
          </p:cNvSpPr>
          <p:nvPr/>
        </p:nvSpPr>
        <p:spPr bwMode="gray">
          <a:xfrm>
            <a:off x="3214257" y="167004"/>
            <a:ext cx="1802209" cy="829132"/>
          </a:xfrm>
          <a:prstGeom prst="upArrow">
            <a:avLst>
              <a:gd name="adj1" fmla="val 50000"/>
              <a:gd name="adj2" fmla="val 18667"/>
            </a:avLst>
          </a:prstGeom>
          <a:solidFill>
            <a:schemeClr val="accent2">
              <a:lumMod val="50000"/>
            </a:schemeClr>
          </a:solidFill>
          <a:ln>
            <a:solidFill>
              <a:srgbClr val="FF00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6" name="Text Box 14"/>
          <p:cNvSpPr txBox="1">
            <a:spLocks noChangeArrowheads="1"/>
          </p:cNvSpPr>
          <p:nvPr/>
        </p:nvSpPr>
        <p:spPr bwMode="gray">
          <a:xfrm>
            <a:off x="3933049" y="240117"/>
            <a:ext cx="761999"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7</a:t>
            </a:r>
          </a:p>
        </p:txBody>
      </p:sp>
      <p:sp>
        <p:nvSpPr>
          <p:cNvPr id="7" name="AutoShape 7"/>
          <p:cNvSpPr>
            <a:spLocks noChangeArrowheads="1"/>
          </p:cNvSpPr>
          <p:nvPr/>
        </p:nvSpPr>
        <p:spPr bwMode="gray">
          <a:xfrm>
            <a:off x="4625765" y="441921"/>
            <a:ext cx="4398339" cy="656208"/>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8" name="Text Box 15"/>
          <p:cNvSpPr txBox="1">
            <a:spLocks noChangeArrowheads="1"/>
          </p:cNvSpPr>
          <p:nvPr/>
        </p:nvSpPr>
        <p:spPr bwMode="gray">
          <a:xfrm>
            <a:off x="4988202" y="454861"/>
            <a:ext cx="4801471" cy="54938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tử</a:t>
            </a:r>
            <a:endParaRPr lang="en-US" altLang="en-US" sz="4400" b="1" dirty="0">
              <a:solidFill>
                <a:srgbClr val="FF0000"/>
              </a:solidFill>
              <a:latin typeface="Times New Roman" pitchFamily="18" charset="0"/>
              <a:cs typeface="Times New Roman" pitchFamily="18" charset="0"/>
            </a:endParaRPr>
          </a:p>
        </p:txBody>
      </p:sp>
      <p:sp>
        <p:nvSpPr>
          <p:cNvPr id="9" name="TextBox 8"/>
          <p:cNvSpPr txBox="1"/>
          <p:nvPr/>
        </p:nvSpPr>
        <p:spPr>
          <a:xfrm>
            <a:off x="706965" y="1314610"/>
            <a:ext cx="10418619" cy="4893647"/>
          </a:xfrm>
          <a:prstGeom prst="rect">
            <a:avLst/>
          </a:prstGeom>
          <a:noFill/>
        </p:spPr>
        <p:txBody>
          <a:bodyPr wrap="square" rtlCol="0">
            <a:spAutoFit/>
          </a:bodyPr>
          <a:lstStyle/>
          <a:p>
            <a:r>
              <a:rPr lang="en-GB" sz="2400" dirty="0"/>
              <a:t> </a:t>
            </a:r>
            <a:endParaRPr lang="en-US" sz="2400" dirty="0"/>
          </a:p>
          <a:p>
            <a:pPr marL="457200" indent="-457200">
              <a:buFont typeface="+mj-lt"/>
              <a:buAutoNum type="arabicParenR"/>
            </a:pPr>
            <a:r>
              <a:rPr lang="en-GB" sz="2400" dirty="0"/>
              <a:t> </a:t>
            </a:r>
            <a:r>
              <a:rPr lang="en-GB" sz="2400" dirty="0" err="1">
                <a:solidFill>
                  <a:srgbClr val="002060"/>
                </a:solidFill>
              </a:rPr>
              <a:t>Lựa</a:t>
            </a:r>
            <a:r>
              <a:rPr lang="en-GB" sz="2400" dirty="0">
                <a:solidFill>
                  <a:srgbClr val="002060"/>
                </a:solidFill>
              </a:rPr>
              <a:t> </a:t>
            </a:r>
            <a:r>
              <a:rPr lang="en-GB" sz="2400" dirty="0" err="1">
                <a:solidFill>
                  <a:srgbClr val="002060"/>
                </a:solidFill>
              </a:rPr>
              <a:t>chọn</a:t>
            </a:r>
            <a:r>
              <a:rPr lang="en-GB" sz="2400" dirty="0">
                <a:solidFill>
                  <a:srgbClr val="002060"/>
                </a:solidFill>
              </a:rPr>
              <a:t> </a:t>
            </a:r>
            <a:r>
              <a:rPr lang="en-GB" sz="2400" dirty="0" err="1">
                <a:solidFill>
                  <a:srgbClr val="002060"/>
                </a:solidFill>
              </a:rPr>
              <a:t>những</a:t>
            </a:r>
            <a:r>
              <a:rPr lang="en-GB" sz="2400" dirty="0">
                <a:solidFill>
                  <a:srgbClr val="002060"/>
                </a:solidFill>
              </a:rPr>
              <a:t> </a:t>
            </a:r>
            <a:r>
              <a:rPr lang="en-GB" sz="2400" dirty="0" err="1">
                <a:solidFill>
                  <a:srgbClr val="002060"/>
                </a:solidFill>
              </a:rPr>
              <a:t>trò</a:t>
            </a:r>
            <a:r>
              <a:rPr lang="en-GB" sz="2400" dirty="0">
                <a:solidFill>
                  <a:srgbClr val="002060"/>
                </a:solidFill>
              </a:rPr>
              <a:t> </a:t>
            </a:r>
            <a:r>
              <a:rPr lang="en-GB" sz="2400" dirty="0" err="1">
                <a:solidFill>
                  <a:srgbClr val="002060"/>
                </a:solidFill>
              </a:rPr>
              <a:t>chơi</a:t>
            </a:r>
            <a:r>
              <a:rPr lang="en-GB" sz="2400" dirty="0">
                <a:solidFill>
                  <a:srgbClr val="002060"/>
                </a:solidFill>
              </a:rPr>
              <a:t> </a:t>
            </a:r>
            <a:r>
              <a:rPr lang="en-GB" sz="2400" dirty="0" err="1">
                <a:solidFill>
                  <a:srgbClr val="002060"/>
                </a:solidFill>
              </a:rPr>
              <a:t>phù</a:t>
            </a:r>
            <a:r>
              <a:rPr lang="en-GB" sz="2400" dirty="0">
                <a:solidFill>
                  <a:srgbClr val="002060"/>
                </a:solidFill>
              </a:rPr>
              <a:t> </a:t>
            </a:r>
            <a:r>
              <a:rPr lang="en-GB" sz="2400" dirty="0" err="1">
                <a:solidFill>
                  <a:srgbClr val="002060"/>
                </a:solidFill>
              </a:rPr>
              <a:t>hợp</a:t>
            </a:r>
            <a:r>
              <a:rPr lang="en-GB" sz="2400" dirty="0">
                <a:solidFill>
                  <a:srgbClr val="002060"/>
                </a:solidFill>
              </a:rPr>
              <a:t> </a:t>
            </a:r>
            <a:r>
              <a:rPr lang="en-GB" sz="2400" dirty="0" err="1">
                <a:solidFill>
                  <a:srgbClr val="002060"/>
                </a:solidFill>
              </a:rPr>
              <a:t>với</a:t>
            </a:r>
            <a:r>
              <a:rPr lang="en-GB" sz="2400" dirty="0">
                <a:solidFill>
                  <a:srgbClr val="002060"/>
                </a:solidFill>
              </a:rPr>
              <a:t> </a:t>
            </a:r>
            <a:r>
              <a:rPr lang="en-GB" sz="2400" dirty="0" err="1">
                <a:solidFill>
                  <a:srgbClr val="002060"/>
                </a:solidFill>
              </a:rPr>
              <a:t>chủ</a:t>
            </a:r>
            <a:r>
              <a:rPr lang="en-GB" sz="2400" dirty="0">
                <a:solidFill>
                  <a:srgbClr val="002060"/>
                </a:solidFill>
              </a:rPr>
              <a:t> </a:t>
            </a:r>
            <a:r>
              <a:rPr lang="en-GB" sz="2400" dirty="0" err="1">
                <a:solidFill>
                  <a:srgbClr val="002060"/>
                </a:solidFill>
              </a:rPr>
              <a:t>đề</a:t>
            </a:r>
            <a:r>
              <a:rPr lang="en-GB" sz="2400" dirty="0">
                <a:solidFill>
                  <a:srgbClr val="002060"/>
                </a:solidFill>
              </a:rPr>
              <a:t>, </a:t>
            </a:r>
            <a:r>
              <a:rPr lang="en-GB" sz="2400" dirty="0" err="1">
                <a:solidFill>
                  <a:srgbClr val="002060"/>
                </a:solidFill>
              </a:rPr>
              <a:t>chủ</a:t>
            </a:r>
            <a:r>
              <a:rPr lang="en-GB" sz="2400" dirty="0">
                <a:solidFill>
                  <a:srgbClr val="002060"/>
                </a:solidFill>
              </a:rPr>
              <a:t> </a:t>
            </a:r>
            <a:r>
              <a:rPr lang="en-GB" sz="2400" dirty="0" err="1">
                <a:solidFill>
                  <a:srgbClr val="002060"/>
                </a:solidFill>
              </a:rPr>
              <a:t>điểm</a:t>
            </a:r>
            <a:r>
              <a:rPr lang="en-GB" sz="2400" dirty="0">
                <a:solidFill>
                  <a:srgbClr val="002060"/>
                </a:solidFill>
              </a:rPr>
              <a:t>, </a:t>
            </a:r>
            <a:r>
              <a:rPr lang="en-GB" sz="2400" dirty="0" err="1">
                <a:solidFill>
                  <a:srgbClr val="002060"/>
                </a:solidFill>
              </a:rPr>
              <a:t>phù</a:t>
            </a:r>
            <a:r>
              <a:rPr lang="en-GB" sz="2400" dirty="0">
                <a:solidFill>
                  <a:srgbClr val="002060"/>
                </a:solidFill>
              </a:rPr>
              <a:t> </a:t>
            </a:r>
            <a:r>
              <a:rPr lang="en-GB" sz="2400" dirty="0" err="1">
                <a:solidFill>
                  <a:srgbClr val="002060"/>
                </a:solidFill>
              </a:rPr>
              <a:t>hợp</a:t>
            </a:r>
            <a:r>
              <a:rPr lang="en-GB" sz="2400" dirty="0">
                <a:solidFill>
                  <a:srgbClr val="002060"/>
                </a:solidFill>
              </a:rPr>
              <a:t> </a:t>
            </a:r>
            <a:r>
              <a:rPr lang="en-GB" sz="2400" dirty="0" err="1">
                <a:solidFill>
                  <a:srgbClr val="002060"/>
                </a:solidFill>
              </a:rPr>
              <a:t>với</a:t>
            </a:r>
            <a:r>
              <a:rPr lang="en-GB" sz="2400" dirty="0">
                <a:solidFill>
                  <a:srgbClr val="002060"/>
                </a:solidFill>
              </a:rPr>
              <a:t> </a:t>
            </a:r>
            <a:r>
              <a:rPr lang="en-GB" sz="2400" dirty="0" err="1">
                <a:solidFill>
                  <a:srgbClr val="002060"/>
                </a:solidFill>
              </a:rPr>
              <a:t>độ</a:t>
            </a:r>
            <a:r>
              <a:rPr lang="en-GB" sz="2400" dirty="0">
                <a:solidFill>
                  <a:srgbClr val="002060"/>
                </a:solidFill>
              </a:rPr>
              <a:t> </a:t>
            </a:r>
            <a:r>
              <a:rPr lang="en-GB" sz="2400" dirty="0" err="1">
                <a:solidFill>
                  <a:srgbClr val="002060"/>
                </a:solidFill>
              </a:rPr>
              <a:t>tuổi</a:t>
            </a:r>
            <a:r>
              <a:rPr lang="en-GB" sz="2400" dirty="0">
                <a:solidFill>
                  <a:srgbClr val="002060"/>
                </a:solidFill>
              </a:rPr>
              <a:t> </a:t>
            </a:r>
            <a:r>
              <a:rPr lang="en-GB" sz="2400" dirty="0" err="1">
                <a:solidFill>
                  <a:srgbClr val="002060"/>
                </a:solidFill>
              </a:rPr>
              <a:t>mầm</a:t>
            </a:r>
            <a:r>
              <a:rPr lang="en-GB" sz="2400" dirty="0">
                <a:solidFill>
                  <a:srgbClr val="002060"/>
                </a:solidFill>
              </a:rPr>
              <a:t> non, </a:t>
            </a:r>
            <a:r>
              <a:rPr lang="en-GB" sz="2400" dirty="0" err="1">
                <a:solidFill>
                  <a:srgbClr val="002060"/>
                </a:solidFill>
              </a:rPr>
              <a:t>không</a:t>
            </a:r>
            <a:r>
              <a:rPr lang="en-GB" sz="2400" dirty="0">
                <a:solidFill>
                  <a:srgbClr val="002060"/>
                </a:solidFill>
              </a:rPr>
              <a:t> </a:t>
            </a:r>
            <a:r>
              <a:rPr lang="en-GB" sz="2400" dirty="0" err="1">
                <a:solidFill>
                  <a:srgbClr val="002060"/>
                </a:solidFill>
              </a:rPr>
              <a:t>cho</a:t>
            </a:r>
            <a:r>
              <a:rPr lang="en-GB" sz="2400" dirty="0">
                <a:solidFill>
                  <a:srgbClr val="002060"/>
                </a:solidFill>
              </a:rPr>
              <a:t> </a:t>
            </a:r>
            <a:r>
              <a:rPr lang="en-GB" sz="2400" dirty="0" err="1">
                <a:solidFill>
                  <a:srgbClr val="002060"/>
                </a:solidFill>
              </a:rPr>
              <a:t>trẻ</a:t>
            </a:r>
            <a:r>
              <a:rPr lang="en-GB" sz="2400" dirty="0">
                <a:solidFill>
                  <a:srgbClr val="002060"/>
                </a:solidFill>
              </a:rPr>
              <a:t> </a:t>
            </a:r>
            <a:r>
              <a:rPr lang="en-GB" sz="2400" dirty="0" err="1">
                <a:solidFill>
                  <a:srgbClr val="002060"/>
                </a:solidFill>
              </a:rPr>
              <a:t>tiếp</a:t>
            </a:r>
            <a:r>
              <a:rPr lang="en-GB" sz="2400" dirty="0">
                <a:solidFill>
                  <a:srgbClr val="002060"/>
                </a:solidFill>
              </a:rPr>
              <a:t> </a:t>
            </a:r>
            <a:r>
              <a:rPr lang="en-GB" sz="2400" dirty="0" err="1">
                <a:solidFill>
                  <a:srgbClr val="002060"/>
                </a:solidFill>
              </a:rPr>
              <a:t>xúc</a:t>
            </a:r>
            <a:r>
              <a:rPr lang="en-GB" sz="2400" dirty="0">
                <a:solidFill>
                  <a:srgbClr val="002060"/>
                </a:solidFill>
              </a:rPr>
              <a:t> </a:t>
            </a:r>
            <a:r>
              <a:rPr lang="en-GB" sz="2400" dirty="0" err="1">
                <a:solidFill>
                  <a:srgbClr val="002060"/>
                </a:solidFill>
              </a:rPr>
              <a:t>với</a:t>
            </a:r>
            <a:r>
              <a:rPr lang="en-GB" sz="2400" dirty="0">
                <a:solidFill>
                  <a:srgbClr val="002060"/>
                </a:solidFill>
              </a:rPr>
              <a:t> </a:t>
            </a:r>
            <a:r>
              <a:rPr lang="en-GB" sz="2400" dirty="0" err="1">
                <a:solidFill>
                  <a:srgbClr val="002060"/>
                </a:solidFill>
              </a:rPr>
              <a:t>những</a:t>
            </a:r>
            <a:r>
              <a:rPr lang="en-GB" sz="2400" dirty="0">
                <a:solidFill>
                  <a:srgbClr val="002060"/>
                </a:solidFill>
              </a:rPr>
              <a:t> </a:t>
            </a:r>
            <a:r>
              <a:rPr lang="en-GB" sz="2400" dirty="0" err="1">
                <a:solidFill>
                  <a:srgbClr val="002060"/>
                </a:solidFill>
              </a:rPr>
              <a:t>trò</a:t>
            </a:r>
            <a:r>
              <a:rPr lang="en-GB" sz="2400" dirty="0">
                <a:solidFill>
                  <a:srgbClr val="002060"/>
                </a:solidFill>
              </a:rPr>
              <a:t> </a:t>
            </a:r>
            <a:r>
              <a:rPr lang="en-GB" sz="2400" dirty="0" err="1">
                <a:solidFill>
                  <a:srgbClr val="002060"/>
                </a:solidFill>
              </a:rPr>
              <a:t>chơi</a:t>
            </a:r>
            <a:r>
              <a:rPr lang="en-GB" sz="2400" dirty="0">
                <a:solidFill>
                  <a:srgbClr val="002060"/>
                </a:solidFill>
              </a:rPr>
              <a:t> </a:t>
            </a:r>
            <a:r>
              <a:rPr lang="en-GB" sz="2400" dirty="0" err="1">
                <a:solidFill>
                  <a:srgbClr val="002060"/>
                </a:solidFill>
              </a:rPr>
              <a:t>mang</a:t>
            </a:r>
            <a:r>
              <a:rPr lang="en-GB" sz="2400" dirty="0">
                <a:solidFill>
                  <a:srgbClr val="002060"/>
                </a:solidFill>
              </a:rPr>
              <a:t> </a:t>
            </a:r>
            <a:r>
              <a:rPr lang="en-GB" sz="2400" dirty="0" err="1">
                <a:solidFill>
                  <a:srgbClr val="002060"/>
                </a:solidFill>
              </a:rPr>
              <a:t>tính</a:t>
            </a:r>
            <a:r>
              <a:rPr lang="en-GB" sz="2400" dirty="0">
                <a:solidFill>
                  <a:srgbClr val="002060"/>
                </a:solidFill>
              </a:rPr>
              <a:t> </a:t>
            </a:r>
            <a:r>
              <a:rPr lang="en-GB" sz="2400" dirty="0" err="1">
                <a:solidFill>
                  <a:srgbClr val="002060"/>
                </a:solidFill>
              </a:rPr>
              <a:t>bạo</a:t>
            </a:r>
            <a:r>
              <a:rPr lang="en-GB" sz="2400" dirty="0">
                <a:solidFill>
                  <a:srgbClr val="002060"/>
                </a:solidFill>
              </a:rPr>
              <a:t> </a:t>
            </a:r>
            <a:r>
              <a:rPr lang="en-GB" sz="2400" dirty="0" err="1">
                <a:solidFill>
                  <a:srgbClr val="002060"/>
                </a:solidFill>
              </a:rPr>
              <a:t>lực</a:t>
            </a:r>
            <a:r>
              <a:rPr lang="en-GB" sz="2400" dirty="0">
                <a:solidFill>
                  <a:srgbClr val="002060"/>
                </a:solidFill>
              </a:rPr>
              <a:t>, </a:t>
            </a:r>
            <a:r>
              <a:rPr lang="en-GB" sz="2400" dirty="0" err="1">
                <a:solidFill>
                  <a:srgbClr val="002060"/>
                </a:solidFill>
              </a:rPr>
              <a:t>những</a:t>
            </a:r>
            <a:r>
              <a:rPr lang="en-GB" sz="2400" dirty="0">
                <a:solidFill>
                  <a:srgbClr val="002060"/>
                </a:solidFill>
              </a:rPr>
              <a:t> </a:t>
            </a:r>
            <a:r>
              <a:rPr lang="en-GB" sz="2400" dirty="0" err="1">
                <a:solidFill>
                  <a:srgbClr val="002060"/>
                </a:solidFill>
              </a:rPr>
              <a:t>trò</a:t>
            </a:r>
            <a:r>
              <a:rPr lang="en-GB" sz="2400" dirty="0">
                <a:solidFill>
                  <a:srgbClr val="002060"/>
                </a:solidFill>
              </a:rPr>
              <a:t> </a:t>
            </a:r>
            <a:r>
              <a:rPr lang="en-GB" sz="2400" dirty="0" err="1">
                <a:solidFill>
                  <a:srgbClr val="002060"/>
                </a:solidFill>
              </a:rPr>
              <a:t>chơi</a:t>
            </a:r>
            <a:r>
              <a:rPr lang="en-GB" sz="2400" dirty="0">
                <a:solidFill>
                  <a:srgbClr val="002060"/>
                </a:solidFill>
              </a:rPr>
              <a:t> </a:t>
            </a:r>
            <a:r>
              <a:rPr lang="en-GB" sz="2400" dirty="0" err="1">
                <a:solidFill>
                  <a:srgbClr val="002060"/>
                </a:solidFill>
              </a:rPr>
              <a:t>không</a:t>
            </a:r>
            <a:r>
              <a:rPr lang="en-GB" sz="2400" dirty="0">
                <a:solidFill>
                  <a:srgbClr val="002060"/>
                </a:solidFill>
              </a:rPr>
              <a:t> </a:t>
            </a:r>
            <a:r>
              <a:rPr lang="en-GB" sz="2400" dirty="0" err="1">
                <a:solidFill>
                  <a:srgbClr val="002060"/>
                </a:solidFill>
              </a:rPr>
              <a:t>phù</a:t>
            </a:r>
            <a:r>
              <a:rPr lang="en-GB" sz="2400" dirty="0">
                <a:solidFill>
                  <a:srgbClr val="002060"/>
                </a:solidFill>
              </a:rPr>
              <a:t> </a:t>
            </a:r>
            <a:r>
              <a:rPr lang="en-GB" sz="2400" dirty="0" err="1">
                <a:solidFill>
                  <a:srgbClr val="002060"/>
                </a:solidFill>
              </a:rPr>
              <a:t>hợp</a:t>
            </a:r>
            <a:r>
              <a:rPr lang="en-GB" sz="2400" dirty="0">
                <a:solidFill>
                  <a:srgbClr val="002060"/>
                </a:solidFill>
              </a:rPr>
              <a:t> </a:t>
            </a:r>
            <a:r>
              <a:rPr lang="en-GB" sz="2400" dirty="0" err="1">
                <a:solidFill>
                  <a:srgbClr val="002060"/>
                </a:solidFill>
              </a:rPr>
              <a:t>với</a:t>
            </a:r>
            <a:r>
              <a:rPr lang="en-GB" sz="2400" dirty="0">
                <a:solidFill>
                  <a:srgbClr val="002060"/>
                </a:solidFill>
              </a:rPr>
              <a:t> </a:t>
            </a:r>
            <a:r>
              <a:rPr lang="en-GB" sz="2400" dirty="0" err="1">
                <a:solidFill>
                  <a:srgbClr val="002060"/>
                </a:solidFill>
              </a:rPr>
              <a:t>phong</a:t>
            </a:r>
            <a:r>
              <a:rPr lang="en-GB" sz="2400" dirty="0">
                <a:solidFill>
                  <a:srgbClr val="002060"/>
                </a:solidFill>
              </a:rPr>
              <a:t> </a:t>
            </a:r>
            <a:r>
              <a:rPr lang="en-GB" sz="2400" dirty="0" err="1">
                <a:solidFill>
                  <a:srgbClr val="002060"/>
                </a:solidFill>
              </a:rPr>
              <a:t>tục</a:t>
            </a:r>
            <a:r>
              <a:rPr lang="en-GB" sz="2400" dirty="0">
                <a:solidFill>
                  <a:srgbClr val="002060"/>
                </a:solidFill>
              </a:rPr>
              <a:t> </a:t>
            </a:r>
            <a:r>
              <a:rPr lang="en-GB" sz="2400" dirty="0" err="1">
                <a:solidFill>
                  <a:srgbClr val="002060"/>
                </a:solidFill>
              </a:rPr>
              <a:t>thẩm</a:t>
            </a:r>
            <a:r>
              <a:rPr lang="en-GB" sz="2400" dirty="0">
                <a:solidFill>
                  <a:srgbClr val="002060"/>
                </a:solidFill>
              </a:rPr>
              <a:t> </a:t>
            </a:r>
            <a:r>
              <a:rPr lang="en-GB" sz="2400" dirty="0" err="1">
                <a:solidFill>
                  <a:srgbClr val="002060"/>
                </a:solidFill>
              </a:rPr>
              <a:t>mỹ</a:t>
            </a:r>
            <a:r>
              <a:rPr lang="en-GB" sz="2400" dirty="0">
                <a:solidFill>
                  <a:srgbClr val="002060"/>
                </a:solidFill>
              </a:rPr>
              <a:t> </a:t>
            </a:r>
            <a:r>
              <a:rPr lang="en-GB" sz="2400" dirty="0" err="1">
                <a:solidFill>
                  <a:srgbClr val="002060"/>
                </a:solidFill>
              </a:rPr>
              <a:t>của</a:t>
            </a:r>
            <a:r>
              <a:rPr lang="en-GB" sz="2400" dirty="0">
                <a:solidFill>
                  <a:srgbClr val="002060"/>
                </a:solidFill>
              </a:rPr>
              <a:t> </a:t>
            </a:r>
            <a:r>
              <a:rPr lang="en-GB" sz="2400" dirty="0" err="1">
                <a:solidFill>
                  <a:srgbClr val="002060"/>
                </a:solidFill>
              </a:rPr>
              <a:t>người</a:t>
            </a:r>
            <a:r>
              <a:rPr lang="en-GB" sz="2400" dirty="0">
                <a:solidFill>
                  <a:srgbClr val="002060"/>
                </a:solidFill>
              </a:rPr>
              <a:t> </a:t>
            </a:r>
            <a:r>
              <a:rPr lang="en-GB" sz="2400" dirty="0" err="1">
                <a:solidFill>
                  <a:srgbClr val="002060"/>
                </a:solidFill>
              </a:rPr>
              <a:t>Việt</a:t>
            </a:r>
            <a:r>
              <a:rPr lang="en-GB" sz="2400" dirty="0">
                <a:solidFill>
                  <a:srgbClr val="002060"/>
                </a:solidFill>
              </a:rPr>
              <a:t> Nam.</a:t>
            </a:r>
          </a:p>
          <a:p>
            <a:pPr marL="457200" indent="-457200">
              <a:buFont typeface="+mj-lt"/>
              <a:buAutoNum type="arabicParenR"/>
            </a:pPr>
            <a:endParaRPr lang="en-GB" sz="2400" dirty="0">
              <a:solidFill>
                <a:srgbClr val="002060"/>
              </a:solidFill>
            </a:endParaRPr>
          </a:p>
          <a:p>
            <a:pPr marL="457200" indent="-457200">
              <a:buFont typeface="+mj-lt"/>
              <a:buAutoNum type="arabicParenR"/>
            </a:pPr>
            <a:r>
              <a:rPr lang="en-GB" sz="2400" dirty="0"/>
              <a:t> </a:t>
            </a:r>
            <a:r>
              <a:rPr lang="en-GB" sz="2400" dirty="0" err="1">
                <a:solidFill>
                  <a:srgbClr val="FF0000"/>
                </a:solidFill>
              </a:rPr>
              <a:t>Hướng</a:t>
            </a:r>
            <a:r>
              <a:rPr lang="en-GB" sz="2400" dirty="0">
                <a:solidFill>
                  <a:srgbClr val="FF0000"/>
                </a:solidFill>
              </a:rPr>
              <a:t> </a:t>
            </a:r>
            <a:r>
              <a:rPr lang="en-GB" sz="2400" dirty="0" err="1">
                <a:solidFill>
                  <a:srgbClr val="FF0000"/>
                </a:solidFill>
              </a:rPr>
              <a:t>dẫn</a:t>
            </a:r>
            <a:r>
              <a:rPr lang="en-GB" sz="2400" dirty="0">
                <a:solidFill>
                  <a:srgbClr val="FF0000"/>
                </a:solidFill>
              </a:rPr>
              <a:t> </a:t>
            </a:r>
            <a:r>
              <a:rPr lang="en-GB" sz="2400" dirty="0" err="1">
                <a:solidFill>
                  <a:srgbClr val="FF0000"/>
                </a:solidFill>
              </a:rPr>
              <a:t>trẻ</a:t>
            </a:r>
            <a:r>
              <a:rPr lang="en-GB" sz="2400" dirty="0">
                <a:solidFill>
                  <a:srgbClr val="FF0000"/>
                </a:solidFill>
              </a:rPr>
              <a:t> </a:t>
            </a:r>
            <a:r>
              <a:rPr lang="en-GB" sz="2400" dirty="0" err="1">
                <a:solidFill>
                  <a:srgbClr val="FF0000"/>
                </a:solidFill>
              </a:rPr>
              <a:t>ngồi</a:t>
            </a:r>
            <a:r>
              <a:rPr lang="en-GB" sz="2400" dirty="0">
                <a:solidFill>
                  <a:srgbClr val="FF0000"/>
                </a:solidFill>
              </a:rPr>
              <a:t> </a:t>
            </a:r>
            <a:r>
              <a:rPr lang="en-GB" sz="2400" dirty="0" err="1">
                <a:solidFill>
                  <a:srgbClr val="FF0000"/>
                </a:solidFill>
              </a:rPr>
              <a:t>trước</a:t>
            </a:r>
            <a:r>
              <a:rPr lang="en-GB" sz="2400" dirty="0">
                <a:solidFill>
                  <a:srgbClr val="FF0000"/>
                </a:solidFill>
              </a:rPr>
              <a:t> </a:t>
            </a:r>
            <a:r>
              <a:rPr lang="en-GB" sz="2400" dirty="0" err="1">
                <a:solidFill>
                  <a:srgbClr val="FF0000"/>
                </a:solidFill>
              </a:rPr>
              <a:t>máy</a:t>
            </a:r>
            <a:r>
              <a:rPr lang="en-GB" sz="2400" dirty="0">
                <a:solidFill>
                  <a:srgbClr val="FF0000"/>
                </a:solidFill>
              </a:rPr>
              <a:t> </a:t>
            </a:r>
            <a:r>
              <a:rPr lang="en-GB" sz="2400" dirty="0" err="1">
                <a:solidFill>
                  <a:srgbClr val="FF0000"/>
                </a:solidFill>
              </a:rPr>
              <a:t>tính</a:t>
            </a:r>
            <a:r>
              <a:rPr lang="en-GB" sz="2400" dirty="0">
                <a:solidFill>
                  <a:srgbClr val="FF0000"/>
                </a:solidFill>
              </a:rPr>
              <a:t>, </a:t>
            </a:r>
            <a:r>
              <a:rPr lang="en-GB" sz="2400" dirty="0" err="1">
                <a:solidFill>
                  <a:srgbClr val="FF0000"/>
                </a:solidFill>
              </a:rPr>
              <a:t>thực</a:t>
            </a:r>
            <a:r>
              <a:rPr lang="en-GB" sz="2400" dirty="0">
                <a:solidFill>
                  <a:srgbClr val="FF0000"/>
                </a:solidFill>
              </a:rPr>
              <a:t> </a:t>
            </a:r>
            <a:r>
              <a:rPr lang="en-GB" sz="2400" dirty="0" err="1">
                <a:solidFill>
                  <a:srgbClr val="FF0000"/>
                </a:solidFill>
              </a:rPr>
              <a:t>hiện</a:t>
            </a:r>
            <a:r>
              <a:rPr lang="en-GB" sz="2400" dirty="0">
                <a:solidFill>
                  <a:srgbClr val="FF0000"/>
                </a:solidFill>
              </a:rPr>
              <a:t> </a:t>
            </a:r>
            <a:r>
              <a:rPr lang="en-GB" sz="2400" dirty="0" err="1">
                <a:solidFill>
                  <a:srgbClr val="FF0000"/>
                </a:solidFill>
              </a:rPr>
              <a:t>các</a:t>
            </a:r>
            <a:r>
              <a:rPr lang="en-GB" sz="2400" dirty="0">
                <a:solidFill>
                  <a:srgbClr val="FF0000"/>
                </a:solidFill>
              </a:rPr>
              <a:t> </a:t>
            </a:r>
            <a:r>
              <a:rPr lang="en-GB" sz="2400" dirty="0" err="1">
                <a:solidFill>
                  <a:srgbClr val="FF0000"/>
                </a:solidFill>
              </a:rPr>
              <a:t>thao</a:t>
            </a:r>
            <a:r>
              <a:rPr lang="en-GB" sz="2400" dirty="0">
                <a:solidFill>
                  <a:srgbClr val="FF0000"/>
                </a:solidFill>
              </a:rPr>
              <a:t> </a:t>
            </a:r>
            <a:r>
              <a:rPr lang="en-GB" sz="2400" dirty="0" err="1">
                <a:solidFill>
                  <a:srgbClr val="FF0000"/>
                </a:solidFill>
              </a:rPr>
              <a:t>tác</a:t>
            </a:r>
            <a:r>
              <a:rPr lang="en-GB" sz="2400" dirty="0">
                <a:solidFill>
                  <a:srgbClr val="FF0000"/>
                </a:solidFill>
              </a:rPr>
              <a:t> </a:t>
            </a:r>
            <a:r>
              <a:rPr lang="en-GB" sz="2400" dirty="0" err="1">
                <a:solidFill>
                  <a:srgbClr val="FF0000"/>
                </a:solidFill>
              </a:rPr>
              <a:t>khởi</a:t>
            </a:r>
            <a:r>
              <a:rPr lang="en-GB" sz="2400" dirty="0">
                <a:solidFill>
                  <a:srgbClr val="FF0000"/>
                </a:solidFill>
              </a:rPr>
              <a:t> </a:t>
            </a:r>
            <a:r>
              <a:rPr lang="en-GB" sz="2400" dirty="0" err="1">
                <a:solidFill>
                  <a:srgbClr val="FF0000"/>
                </a:solidFill>
              </a:rPr>
              <a:t>động</a:t>
            </a:r>
            <a:r>
              <a:rPr lang="en-GB" sz="2400" dirty="0">
                <a:solidFill>
                  <a:srgbClr val="FF0000"/>
                </a:solidFill>
              </a:rPr>
              <a:t> </a:t>
            </a:r>
            <a:r>
              <a:rPr lang="en-GB" sz="2400" dirty="0" err="1">
                <a:solidFill>
                  <a:srgbClr val="FF0000"/>
                </a:solidFill>
              </a:rPr>
              <a:t>cần</a:t>
            </a:r>
            <a:r>
              <a:rPr lang="en-GB" sz="2400" dirty="0">
                <a:solidFill>
                  <a:srgbClr val="FF0000"/>
                </a:solidFill>
              </a:rPr>
              <a:t> </a:t>
            </a:r>
            <a:r>
              <a:rPr lang="en-GB" sz="2400" dirty="0" err="1">
                <a:solidFill>
                  <a:srgbClr val="FF0000"/>
                </a:solidFill>
              </a:rPr>
              <a:t>thiết</a:t>
            </a:r>
            <a:r>
              <a:rPr lang="en-GB" sz="2400" dirty="0">
                <a:solidFill>
                  <a:srgbClr val="FF0000"/>
                </a:solidFill>
              </a:rPr>
              <a:t>.</a:t>
            </a:r>
          </a:p>
          <a:p>
            <a:pPr marL="457200" indent="-457200">
              <a:buFont typeface="+mj-lt"/>
              <a:buAutoNum type="arabicParenR"/>
            </a:pPr>
            <a:endParaRPr lang="en-US" sz="2400" dirty="0"/>
          </a:p>
          <a:p>
            <a:pPr marL="457200" indent="-457200">
              <a:buFont typeface="+mj-lt"/>
              <a:buAutoNum type="arabicParenR"/>
            </a:pPr>
            <a:r>
              <a:rPr lang="en-GB" sz="2400" dirty="0"/>
              <a:t> </a:t>
            </a:r>
            <a:r>
              <a:rPr lang="en-GB" sz="2400" dirty="0" err="1">
                <a:solidFill>
                  <a:srgbClr val="002060"/>
                </a:solidFill>
              </a:rPr>
              <a:t>Hướng</a:t>
            </a:r>
            <a:r>
              <a:rPr lang="en-GB" sz="2400" dirty="0">
                <a:solidFill>
                  <a:srgbClr val="002060"/>
                </a:solidFill>
              </a:rPr>
              <a:t> </a:t>
            </a:r>
            <a:r>
              <a:rPr lang="en-GB" sz="2400" dirty="0" err="1">
                <a:solidFill>
                  <a:srgbClr val="002060"/>
                </a:solidFill>
              </a:rPr>
              <a:t>dẫn</a:t>
            </a:r>
            <a:r>
              <a:rPr lang="en-GB" sz="2400" dirty="0">
                <a:solidFill>
                  <a:srgbClr val="002060"/>
                </a:solidFill>
              </a:rPr>
              <a:t> </a:t>
            </a:r>
            <a:r>
              <a:rPr lang="en-GB" sz="2400" dirty="0" err="1">
                <a:solidFill>
                  <a:srgbClr val="002060"/>
                </a:solidFill>
              </a:rPr>
              <a:t>trẻ</a:t>
            </a:r>
            <a:r>
              <a:rPr lang="en-GB" sz="2400" dirty="0">
                <a:solidFill>
                  <a:srgbClr val="002060"/>
                </a:solidFill>
              </a:rPr>
              <a:t> </a:t>
            </a:r>
            <a:r>
              <a:rPr lang="en-GB" sz="2400" dirty="0" err="1">
                <a:solidFill>
                  <a:srgbClr val="002060"/>
                </a:solidFill>
              </a:rPr>
              <a:t>luật</a:t>
            </a:r>
            <a:r>
              <a:rPr lang="en-GB" sz="2400" dirty="0">
                <a:solidFill>
                  <a:srgbClr val="002060"/>
                </a:solidFill>
              </a:rPr>
              <a:t> </a:t>
            </a:r>
            <a:r>
              <a:rPr lang="en-GB" sz="2400" dirty="0" err="1">
                <a:solidFill>
                  <a:srgbClr val="002060"/>
                </a:solidFill>
              </a:rPr>
              <a:t>chơi</a:t>
            </a:r>
            <a:r>
              <a:rPr lang="en-GB" sz="2400" dirty="0">
                <a:solidFill>
                  <a:srgbClr val="002060"/>
                </a:solidFill>
              </a:rPr>
              <a:t>, </a:t>
            </a:r>
            <a:r>
              <a:rPr lang="en-GB" sz="2400" dirty="0" err="1">
                <a:solidFill>
                  <a:srgbClr val="002060"/>
                </a:solidFill>
              </a:rPr>
              <a:t>cách</a:t>
            </a:r>
            <a:r>
              <a:rPr lang="en-GB" sz="2400" dirty="0">
                <a:solidFill>
                  <a:srgbClr val="002060"/>
                </a:solidFill>
              </a:rPr>
              <a:t> </a:t>
            </a:r>
            <a:r>
              <a:rPr lang="en-GB" sz="2400" dirty="0" err="1">
                <a:solidFill>
                  <a:srgbClr val="002060"/>
                </a:solidFill>
              </a:rPr>
              <a:t>thao</a:t>
            </a:r>
            <a:r>
              <a:rPr lang="en-GB" sz="2400" dirty="0">
                <a:solidFill>
                  <a:srgbClr val="002060"/>
                </a:solidFill>
              </a:rPr>
              <a:t> </a:t>
            </a:r>
            <a:r>
              <a:rPr lang="en-GB" sz="2400" dirty="0" err="1">
                <a:solidFill>
                  <a:srgbClr val="002060"/>
                </a:solidFill>
              </a:rPr>
              <a:t>tác</a:t>
            </a:r>
            <a:r>
              <a:rPr lang="en-GB" sz="2400" dirty="0">
                <a:solidFill>
                  <a:srgbClr val="002060"/>
                </a:solidFill>
              </a:rPr>
              <a:t> </a:t>
            </a:r>
            <a:r>
              <a:rPr lang="en-GB" sz="2400" dirty="0" err="1">
                <a:solidFill>
                  <a:srgbClr val="002060"/>
                </a:solidFill>
              </a:rPr>
              <a:t>trên</a:t>
            </a:r>
            <a:r>
              <a:rPr lang="en-GB" sz="2400" dirty="0">
                <a:solidFill>
                  <a:srgbClr val="002060"/>
                </a:solidFill>
              </a:rPr>
              <a:t> </a:t>
            </a:r>
            <a:r>
              <a:rPr lang="en-GB" sz="2400" dirty="0" err="1">
                <a:solidFill>
                  <a:srgbClr val="002060"/>
                </a:solidFill>
              </a:rPr>
              <a:t>máy</a:t>
            </a:r>
            <a:r>
              <a:rPr lang="en-GB" sz="2400" dirty="0">
                <a:solidFill>
                  <a:srgbClr val="002060"/>
                </a:solidFill>
              </a:rPr>
              <a:t> </a:t>
            </a:r>
            <a:r>
              <a:rPr lang="en-GB" sz="2400" dirty="0" err="1">
                <a:solidFill>
                  <a:srgbClr val="002060"/>
                </a:solidFill>
              </a:rPr>
              <a:t>tính</a:t>
            </a:r>
            <a:r>
              <a:rPr lang="en-GB" sz="2400" dirty="0">
                <a:solidFill>
                  <a:srgbClr val="002060"/>
                </a:solidFill>
              </a:rPr>
              <a:t> </a:t>
            </a:r>
            <a:r>
              <a:rPr lang="en-GB" sz="2400" dirty="0" err="1">
                <a:solidFill>
                  <a:srgbClr val="002060"/>
                </a:solidFill>
              </a:rPr>
              <a:t>phù</a:t>
            </a:r>
            <a:r>
              <a:rPr lang="en-GB" sz="2400" dirty="0">
                <a:solidFill>
                  <a:srgbClr val="002060"/>
                </a:solidFill>
              </a:rPr>
              <a:t> </a:t>
            </a:r>
            <a:r>
              <a:rPr lang="en-GB" sz="2400" dirty="0" err="1">
                <a:solidFill>
                  <a:srgbClr val="002060"/>
                </a:solidFill>
              </a:rPr>
              <a:t>hợp</a:t>
            </a:r>
            <a:r>
              <a:rPr lang="en-GB" sz="2400" dirty="0">
                <a:solidFill>
                  <a:srgbClr val="002060"/>
                </a:solidFill>
              </a:rPr>
              <a:t> </a:t>
            </a:r>
            <a:r>
              <a:rPr lang="en-GB" sz="2400" dirty="0" err="1">
                <a:solidFill>
                  <a:srgbClr val="002060"/>
                </a:solidFill>
              </a:rPr>
              <a:t>với</a:t>
            </a:r>
            <a:r>
              <a:rPr lang="en-GB" sz="2400" dirty="0">
                <a:solidFill>
                  <a:srgbClr val="002060"/>
                </a:solidFill>
              </a:rPr>
              <a:t> </a:t>
            </a:r>
            <a:r>
              <a:rPr lang="en-GB" sz="2400" dirty="0" err="1">
                <a:solidFill>
                  <a:srgbClr val="002060"/>
                </a:solidFill>
              </a:rPr>
              <a:t>trò</a:t>
            </a:r>
            <a:r>
              <a:rPr lang="en-GB" sz="2400" dirty="0">
                <a:solidFill>
                  <a:srgbClr val="002060"/>
                </a:solidFill>
              </a:rPr>
              <a:t> </a:t>
            </a:r>
            <a:r>
              <a:rPr lang="en-GB" sz="2400" dirty="0" err="1">
                <a:solidFill>
                  <a:srgbClr val="002060"/>
                </a:solidFill>
              </a:rPr>
              <a:t>chơi</a:t>
            </a:r>
            <a:r>
              <a:rPr lang="en-GB" sz="2400" dirty="0">
                <a:solidFill>
                  <a:srgbClr val="002060"/>
                </a:solidFill>
              </a:rPr>
              <a:t>.</a:t>
            </a:r>
          </a:p>
          <a:p>
            <a:pPr marL="457200" indent="-457200">
              <a:buFont typeface="+mj-lt"/>
              <a:buAutoNum type="arabicParenR"/>
            </a:pPr>
            <a:endParaRPr lang="en-GB" sz="2400" dirty="0"/>
          </a:p>
          <a:p>
            <a:pPr marL="457200" indent="-457200">
              <a:buFont typeface="+mj-lt"/>
              <a:buAutoNum type="arabicParenR"/>
            </a:pPr>
            <a:r>
              <a:rPr lang="en-GB" sz="2400" dirty="0"/>
              <a:t> </a:t>
            </a:r>
            <a:r>
              <a:rPr lang="en-GB" sz="2400" dirty="0" err="1"/>
              <a:t>Khống</a:t>
            </a:r>
            <a:r>
              <a:rPr lang="en-GB" sz="2400" dirty="0"/>
              <a:t> </a:t>
            </a:r>
            <a:r>
              <a:rPr lang="en-GB" sz="2400" dirty="0" err="1"/>
              <a:t>chế</a:t>
            </a:r>
            <a:r>
              <a:rPr lang="en-GB" sz="2400" dirty="0"/>
              <a:t> </a:t>
            </a:r>
            <a:r>
              <a:rPr lang="en-GB" sz="2400" dirty="0" err="1"/>
              <a:t>thời</a:t>
            </a:r>
            <a:r>
              <a:rPr lang="en-GB" sz="2400" dirty="0"/>
              <a:t> </a:t>
            </a:r>
            <a:r>
              <a:rPr lang="en-GB" sz="2400" dirty="0" err="1"/>
              <a:t>gian</a:t>
            </a:r>
            <a:r>
              <a:rPr lang="en-GB" sz="2400" dirty="0"/>
              <a:t> </a:t>
            </a:r>
            <a:r>
              <a:rPr lang="en-GB" sz="2400" dirty="0" err="1"/>
              <a:t>chơi</a:t>
            </a:r>
            <a:r>
              <a:rPr lang="en-GB" sz="2400" dirty="0"/>
              <a:t> </a:t>
            </a:r>
            <a:r>
              <a:rPr lang="en-GB" sz="2400" dirty="0" err="1"/>
              <a:t>trò</a:t>
            </a:r>
            <a:r>
              <a:rPr lang="en-GB" sz="2400" dirty="0"/>
              <a:t> </a:t>
            </a:r>
            <a:r>
              <a:rPr lang="en-GB" sz="2400" dirty="0" err="1"/>
              <a:t>chơi</a:t>
            </a:r>
            <a:r>
              <a:rPr lang="en-GB" sz="2400" dirty="0"/>
              <a:t> </a:t>
            </a:r>
            <a:r>
              <a:rPr lang="en-GB" sz="2400" dirty="0" err="1"/>
              <a:t>này</a:t>
            </a:r>
            <a:r>
              <a:rPr lang="en-GB" sz="2400" dirty="0"/>
              <a:t> </a:t>
            </a:r>
            <a:r>
              <a:rPr lang="en-GB" sz="2400" dirty="0" err="1"/>
              <a:t>của</a:t>
            </a:r>
            <a:r>
              <a:rPr lang="en-GB" sz="2400" dirty="0"/>
              <a:t> </a:t>
            </a:r>
            <a:r>
              <a:rPr lang="en-GB" sz="2400" dirty="0" err="1"/>
              <a:t>trẻ</a:t>
            </a:r>
            <a:r>
              <a:rPr lang="en-GB" sz="2400" dirty="0"/>
              <a:t> (</a:t>
            </a:r>
            <a:r>
              <a:rPr lang="en-GB" sz="2400" dirty="0" err="1"/>
              <a:t>chừng</a:t>
            </a:r>
            <a:r>
              <a:rPr lang="en-GB" sz="2400" dirty="0"/>
              <a:t> 15 – 20 </a:t>
            </a:r>
            <a:r>
              <a:rPr lang="en-GB" sz="2400" dirty="0" err="1"/>
              <a:t>phút</a:t>
            </a:r>
            <a:r>
              <a:rPr lang="en-GB" sz="2400" dirty="0"/>
              <a:t> </a:t>
            </a:r>
            <a:r>
              <a:rPr lang="en-GB" sz="2400" dirty="0" err="1"/>
              <a:t>trong</a:t>
            </a:r>
            <a:r>
              <a:rPr lang="en-GB" sz="2400" dirty="0"/>
              <a:t> </a:t>
            </a:r>
            <a:r>
              <a:rPr lang="en-GB" sz="2400" dirty="0" err="1"/>
              <a:t>một</a:t>
            </a:r>
            <a:r>
              <a:rPr lang="en-GB" sz="2400" dirty="0"/>
              <a:t> </a:t>
            </a:r>
            <a:r>
              <a:rPr lang="en-GB" sz="2400" dirty="0" err="1"/>
              <a:t>ngày</a:t>
            </a:r>
            <a:r>
              <a:rPr lang="en-GB" sz="2400" dirty="0"/>
              <a:t> </a:t>
            </a:r>
            <a:r>
              <a:rPr lang="en-GB" sz="2400" dirty="0" err="1"/>
              <a:t>là</a:t>
            </a:r>
            <a:r>
              <a:rPr lang="en-GB" sz="2400" dirty="0"/>
              <a:t> </a:t>
            </a:r>
            <a:r>
              <a:rPr lang="en-GB" sz="2400" dirty="0" err="1"/>
              <a:t>phù</a:t>
            </a:r>
            <a:r>
              <a:rPr lang="en-GB" sz="2400" dirty="0"/>
              <a:t> </a:t>
            </a:r>
            <a:r>
              <a:rPr lang="en-GB" sz="2400" dirty="0" err="1"/>
              <a:t>hợp</a:t>
            </a:r>
            <a:r>
              <a:rPr lang="en-GB" sz="2400" dirty="0"/>
              <a:t>).</a:t>
            </a:r>
            <a:endParaRPr lang="en-US" sz="2400" dirty="0"/>
          </a:p>
        </p:txBody>
      </p:sp>
    </p:spTree>
    <p:extLst>
      <p:ext uri="{BB962C8B-B14F-4D97-AF65-F5344CB8AC3E}">
        <p14:creationId xmlns:p14="http://schemas.microsoft.com/office/powerpoint/2010/main" val="166055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Ask A Question From Astrologer: Get Astrology Remed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746" y="0"/>
            <a:ext cx="3214255" cy="1797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0218" y="1009790"/>
            <a:ext cx="9171711" cy="5632311"/>
          </a:xfrm>
          <a:prstGeom prst="rect">
            <a:avLst/>
          </a:prstGeom>
        </p:spPr>
        <p:txBody>
          <a:bodyPr wrap="square">
            <a:spAutoFit/>
          </a:bodyPr>
          <a:lstStyle/>
          <a:p>
            <a:pPr algn="just">
              <a:spcAft>
                <a:spcPts val="0"/>
              </a:spcAft>
            </a:pPr>
            <a:r>
              <a:rPr lang="en-US" sz="2000" b="1" kern="100" dirty="0" err="1">
                <a:latin typeface="Times New Roman" panose="02020603050405020304" pitchFamily="18" charset="0"/>
                <a:ea typeface="SimSun" panose="02010600030101010101" pitchFamily="2" charset="-122"/>
              </a:rPr>
              <a:t>Câu</a:t>
            </a:r>
            <a:r>
              <a:rPr lang="en-US" sz="2000" b="1" kern="100" dirty="0">
                <a:latin typeface="Times New Roman" panose="02020603050405020304" pitchFamily="18" charset="0"/>
                <a:ea typeface="SimSun" panose="02010600030101010101" pitchFamily="2" charset="-122"/>
              </a:rPr>
              <a:t> 1.</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Phân</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tích</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đặc</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điểm</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của</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trò</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chơi</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đóng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vai</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theo</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chủ</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đề</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từ</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đó</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rút</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ra</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bài</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học</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sư</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phạm</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cần</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thiết</a:t>
            </a:r>
            <a:r>
              <a:rPr lang="en-US" sz="2000" kern="100" dirty="0">
                <a:latin typeface="Times New Roman" panose="02020603050405020304" pitchFamily="18" charset="0"/>
                <a:ea typeface="SimSun" panose="02010600030101010101" pitchFamily="2" charset="-122"/>
              </a:rPr>
              <a:t>.</a:t>
            </a:r>
          </a:p>
          <a:p>
            <a:pPr algn="just">
              <a:spcAft>
                <a:spcPts val="0"/>
              </a:spcAft>
            </a:pPr>
            <a:r>
              <a:rPr lang="en-US" sz="2000" b="1" kern="100" dirty="0" err="1">
                <a:solidFill>
                  <a:srgbClr val="FF0000"/>
                </a:solidFill>
                <a:latin typeface="Times New Roman" panose="02020603050405020304" pitchFamily="18" charset="0"/>
                <a:ea typeface="SimSun" panose="02010600030101010101" pitchFamily="2" charset="-122"/>
              </a:rPr>
              <a:t>Câu</a:t>
            </a:r>
            <a:r>
              <a:rPr lang="en-US" sz="2000" b="1" kern="100" dirty="0">
                <a:solidFill>
                  <a:srgbClr val="FF0000"/>
                </a:solidFill>
                <a:latin typeface="Times New Roman" panose="02020603050405020304" pitchFamily="18" charset="0"/>
                <a:ea typeface="SimSun" panose="02010600030101010101" pitchFamily="2" charset="-122"/>
              </a:rPr>
              <a:t> 2.</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Trình</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bày</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phương</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pháp</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tổ</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chức</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trò</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chơi</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đóng</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vai</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theo</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chủ</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đề</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cho</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trẻ</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mẫu</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giáo</a:t>
            </a:r>
            <a:r>
              <a:rPr lang="en-US" sz="2000" kern="100" dirty="0">
                <a:solidFill>
                  <a:srgbClr val="FF0000"/>
                </a:solidFill>
                <a:latin typeface="Times New Roman" panose="02020603050405020304" pitchFamily="18" charset="0"/>
                <a:ea typeface="SimSun" panose="02010600030101010101" pitchFamily="2" charset="-122"/>
              </a:rPr>
              <a:t> 3 – 4 </a:t>
            </a:r>
            <a:r>
              <a:rPr lang="en-US" sz="2000" kern="100" dirty="0" err="1">
                <a:solidFill>
                  <a:srgbClr val="FF0000"/>
                </a:solidFill>
                <a:latin typeface="Times New Roman" panose="02020603050405020304" pitchFamily="18" charset="0"/>
                <a:ea typeface="SimSun" panose="02010600030101010101" pitchFamily="2" charset="-122"/>
              </a:rPr>
              <a:t>tuổi</a:t>
            </a:r>
            <a:r>
              <a:rPr lang="en-US" sz="2000" kern="100" dirty="0">
                <a:solidFill>
                  <a:srgbClr val="FF0000"/>
                </a:solidFill>
                <a:latin typeface="Times New Roman" panose="02020603050405020304" pitchFamily="18" charset="0"/>
                <a:ea typeface="SimSun" panose="02010600030101010101" pitchFamily="2" charset="-122"/>
              </a:rPr>
              <a:t>. Cho </a:t>
            </a:r>
            <a:r>
              <a:rPr lang="en-US" sz="2000" kern="100" dirty="0" err="1">
                <a:solidFill>
                  <a:srgbClr val="FF0000"/>
                </a:solidFill>
                <a:latin typeface="Times New Roman" panose="02020603050405020304" pitchFamily="18" charset="0"/>
                <a:ea typeface="SimSun" panose="02010600030101010101" pitchFamily="2" charset="-122"/>
              </a:rPr>
              <a:t>ví</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dụ</a:t>
            </a:r>
            <a:r>
              <a:rPr lang="en-US" sz="2000" kern="100" dirty="0">
                <a:solidFill>
                  <a:srgbClr val="FF0000"/>
                </a:solidFill>
                <a:latin typeface="Times New Roman" panose="02020603050405020304" pitchFamily="18" charset="0"/>
                <a:ea typeface="SimSun" panose="02010600030101010101" pitchFamily="2" charset="-122"/>
              </a:rPr>
              <a:t> minh </a:t>
            </a:r>
            <a:r>
              <a:rPr lang="en-US" sz="2000" kern="100" dirty="0" err="1">
                <a:solidFill>
                  <a:srgbClr val="FF0000"/>
                </a:solidFill>
                <a:latin typeface="Times New Roman" panose="02020603050405020304" pitchFamily="18" charset="0"/>
                <a:ea typeface="SimSun" panose="02010600030101010101" pitchFamily="2" charset="-122"/>
              </a:rPr>
              <a:t>họa</a:t>
            </a:r>
            <a:r>
              <a:rPr lang="en-US" sz="2000" kern="100" dirty="0">
                <a:solidFill>
                  <a:srgbClr val="FF0000"/>
                </a:solidFill>
                <a:latin typeface="Times New Roman" panose="02020603050405020304" pitchFamily="18" charset="0"/>
                <a:ea typeface="SimSun" panose="02010600030101010101" pitchFamily="2" charset="-122"/>
              </a:rPr>
              <a:t>.</a:t>
            </a:r>
          </a:p>
          <a:p>
            <a:pPr algn="just">
              <a:spcAft>
                <a:spcPts val="0"/>
              </a:spcAft>
            </a:pPr>
            <a:r>
              <a:rPr lang="en-US" sz="2000" b="1" kern="100" dirty="0" err="1">
                <a:solidFill>
                  <a:srgbClr val="002060"/>
                </a:solidFill>
                <a:latin typeface="Times New Roman" panose="02020603050405020304" pitchFamily="18" charset="0"/>
                <a:ea typeface="SimSun" panose="02010600030101010101" pitchFamily="2" charset="-122"/>
              </a:rPr>
              <a:t>Câu</a:t>
            </a:r>
            <a:r>
              <a:rPr lang="en-US" sz="2000" b="1" kern="100" dirty="0">
                <a:solidFill>
                  <a:srgbClr val="002060"/>
                </a:solidFill>
                <a:latin typeface="Times New Roman" panose="02020603050405020304" pitchFamily="18" charset="0"/>
                <a:ea typeface="SimSun" panose="02010600030101010101" pitchFamily="2" charset="-122"/>
              </a:rPr>
              <a:t> 3.</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Trình</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bày</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phương</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pháp</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tổ</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chức</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trò</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chơi</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đóng</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vai</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theo</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chủ</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đề</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cho</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trẻ</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mẫu</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giáo</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lớn</a:t>
            </a:r>
            <a:r>
              <a:rPr lang="en-US" sz="2000" kern="100" dirty="0">
                <a:solidFill>
                  <a:srgbClr val="002060"/>
                </a:solidFill>
                <a:latin typeface="Times New Roman" panose="02020603050405020304" pitchFamily="18" charset="0"/>
                <a:ea typeface="SimSun" panose="02010600030101010101" pitchFamily="2" charset="-122"/>
              </a:rPr>
              <a:t>. Cho </a:t>
            </a:r>
            <a:r>
              <a:rPr lang="en-US" sz="2000" kern="100" dirty="0" err="1">
                <a:solidFill>
                  <a:srgbClr val="002060"/>
                </a:solidFill>
                <a:latin typeface="Times New Roman" panose="02020603050405020304" pitchFamily="18" charset="0"/>
                <a:ea typeface="SimSun" panose="02010600030101010101" pitchFamily="2" charset="-122"/>
              </a:rPr>
              <a:t>ví</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dụ</a:t>
            </a:r>
            <a:r>
              <a:rPr lang="en-US" sz="2000" kern="100" dirty="0">
                <a:solidFill>
                  <a:srgbClr val="002060"/>
                </a:solidFill>
                <a:latin typeface="Times New Roman" panose="02020603050405020304" pitchFamily="18" charset="0"/>
                <a:ea typeface="SimSun" panose="02010600030101010101" pitchFamily="2" charset="-122"/>
              </a:rPr>
              <a:t> minh </a:t>
            </a:r>
            <a:r>
              <a:rPr lang="en-US" sz="2000" kern="100" dirty="0" err="1">
                <a:solidFill>
                  <a:srgbClr val="002060"/>
                </a:solidFill>
                <a:latin typeface="Times New Roman" panose="02020603050405020304" pitchFamily="18" charset="0"/>
                <a:ea typeface="SimSun" panose="02010600030101010101" pitchFamily="2" charset="-122"/>
              </a:rPr>
              <a:t>họa</a:t>
            </a:r>
            <a:r>
              <a:rPr lang="en-US" sz="2000" kern="100" dirty="0">
                <a:latin typeface="Times New Roman" panose="02020603050405020304" pitchFamily="18" charset="0"/>
                <a:ea typeface="SimSun" panose="02010600030101010101" pitchFamily="2" charset="-122"/>
              </a:rPr>
              <a:t>.</a:t>
            </a:r>
          </a:p>
          <a:p>
            <a:pPr algn="just">
              <a:spcAft>
                <a:spcPts val="0"/>
              </a:spcAft>
            </a:pPr>
            <a:r>
              <a:rPr lang="en-US" sz="2000" b="1" kern="100" dirty="0" err="1">
                <a:latin typeface="Times New Roman" panose="02020603050405020304" pitchFamily="18" charset="0"/>
                <a:ea typeface="SimSun" panose="02010600030101010101" pitchFamily="2" charset="-122"/>
              </a:rPr>
              <a:t>Câu</a:t>
            </a:r>
            <a:r>
              <a:rPr lang="en-US" sz="2000" b="1" kern="100" dirty="0">
                <a:latin typeface="Times New Roman" panose="02020603050405020304" pitchFamily="18" charset="0"/>
                <a:ea typeface="SimSun" panose="02010600030101010101" pitchFamily="2" charset="-122"/>
              </a:rPr>
              <a:t> 4.</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Phân</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tích</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đặc</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điểm</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của</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trò</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chơi</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học</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tập</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từ</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đó</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rút</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ra</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bài</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học</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sư</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phạm</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cần</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thiết</a:t>
            </a:r>
            <a:r>
              <a:rPr lang="en-US" sz="2000" kern="100" dirty="0">
                <a:latin typeface="Times New Roman" panose="02020603050405020304" pitchFamily="18" charset="0"/>
                <a:ea typeface="SimSun" panose="02010600030101010101" pitchFamily="2" charset="-122"/>
              </a:rPr>
              <a:t>.</a:t>
            </a:r>
          </a:p>
          <a:p>
            <a:pPr algn="just">
              <a:spcAft>
                <a:spcPts val="0"/>
              </a:spcAft>
            </a:pPr>
            <a:r>
              <a:rPr lang="en-US" sz="2000" kern="100" dirty="0">
                <a:latin typeface="Times New Roman" panose="02020603050405020304" pitchFamily="18" charset="0"/>
                <a:ea typeface="SimSun" panose="02010600030101010101" pitchFamily="2" charset="-122"/>
              </a:rPr>
              <a:t> </a:t>
            </a:r>
            <a:r>
              <a:rPr lang="en-US" sz="2000" b="1" kern="100" dirty="0" err="1">
                <a:latin typeface="Times New Roman" panose="02020603050405020304" pitchFamily="18" charset="0"/>
                <a:ea typeface="SimSun" panose="02010600030101010101" pitchFamily="2" charset="-122"/>
              </a:rPr>
              <a:t>Câu</a:t>
            </a:r>
            <a:r>
              <a:rPr lang="en-US" sz="2000" b="1" kern="100" dirty="0">
                <a:latin typeface="Times New Roman" panose="02020603050405020304" pitchFamily="18" charset="0"/>
                <a:ea typeface="SimSun" panose="02010600030101010101" pitchFamily="2" charset="-122"/>
              </a:rPr>
              <a:t> 5.</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Trình</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bày</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phương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pháp</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tổ</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chức</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trò</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chơi</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học</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tập</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cho</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trẻ</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mẫu</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giáo</a:t>
            </a:r>
            <a:r>
              <a:rPr lang="en-US" sz="2000" kern="100" dirty="0">
                <a:latin typeface="Times New Roman" panose="02020603050405020304" pitchFamily="18" charset="0"/>
                <a:ea typeface="SimSun" panose="02010600030101010101" pitchFamily="2" charset="-122"/>
              </a:rPr>
              <a:t>. Cho </a:t>
            </a:r>
            <a:r>
              <a:rPr lang="en-US" sz="2000" kern="100" dirty="0" err="1">
                <a:latin typeface="Times New Roman" panose="02020603050405020304" pitchFamily="18" charset="0"/>
                <a:ea typeface="SimSun" panose="02010600030101010101" pitchFamily="2" charset="-122"/>
              </a:rPr>
              <a:t>ví</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dụ</a:t>
            </a:r>
            <a:r>
              <a:rPr lang="en-US" sz="2000" kern="100" dirty="0">
                <a:latin typeface="Times New Roman" panose="02020603050405020304" pitchFamily="18" charset="0"/>
                <a:ea typeface="SimSun" panose="02010600030101010101" pitchFamily="2" charset="-122"/>
              </a:rPr>
              <a:t> minh </a:t>
            </a:r>
            <a:r>
              <a:rPr lang="en-US" sz="2000" kern="100" dirty="0" err="1">
                <a:latin typeface="Times New Roman" panose="02020603050405020304" pitchFamily="18" charset="0"/>
                <a:ea typeface="SimSun" panose="02010600030101010101" pitchFamily="2" charset="-122"/>
              </a:rPr>
              <a:t>họa</a:t>
            </a:r>
            <a:r>
              <a:rPr lang="en-US" sz="2000" kern="100" dirty="0">
                <a:latin typeface="Times New Roman" panose="02020603050405020304" pitchFamily="18" charset="0"/>
                <a:ea typeface="SimSun" panose="02010600030101010101" pitchFamily="2" charset="-122"/>
              </a:rPr>
              <a:t>.</a:t>
            </a:r>
          </a:p>
          <a:p>
            <a:pPr algn="just">
              <a:spcAft>
                <a:spcPts val="0"/>
              </a:spcAft>
            </a:pPr>
            <a:r>
              <a:rPr lang="en-US" sz="2000" b="1" kern="100" dirty="0" err="1">
                <a:solidFill>
                  <a:srgbClr val="FF0000"/>
                </a:solidFill>
                <a:latin typeface="Times New Roman" panose="02020603050405020304" pitchFamily="18" charset="0"/>
                <a:ea typeface="SimSun" panose="02010600030101010101" pitchFamily="2" charset="-122"/>
              </a:rPr>
              <a:t>Câu</a:t>
            </a:r>
            <a:r>
              <a:rPr lang="en-US" sz="2000" b="1" kern="100" dirty="0">
                <a:solidFill>
                  <a:srgbClr val="FF0000"/>
                </a:solidFill>
                <a:latin typeface="Times New Roman" panose="02020603050405020304" pitchFamily="18" charset="0"/>
                <a:ea typeface="SimSun" panose="02010600030101010101" pitchFamily="2" charset="-122"/>
              </a:rPr>
              <a:t> 6.</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Phân</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tích</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đặc</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điểm</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trò</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chơi</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dân</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gian</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trẻ</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em</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Việt</a:t>
            </a:r>
            <a:r>
              <a:rPr lang="en-US" sz="2000" kern="100" dirty="0">
                <a:solidFill>
                  <a:srgbClr val="FF0000"/>
                </a:solidFill>
                <a:latin typeface="Times New Roman" panose="02020603050405020304" pitchFamily="18" charset="0"/>
                <a:ea typeface="SimSun" panose="02010600030101010101" pitchFamily="2" charset="-122"/>
              </a:rPr>
              <a:t> Nam, </a:t>
            </a:r>
            <a:r>
              <a:rPr lang="en-US" sz="2000" kern="100" dirty="0" err="1">
                <a:solidFill>
                  <a:srgbClr val="FF0000"/>
                </a:solidFill>
                <a:latin typeface="Times New Roman" panose="02020603050405020304" pitchFamily="18" charset="0"/>
                <a:ea typeface="SimSun" panose="02010600030101010101" pitchFamily="2" charset="-122"/>
              </a:rPr>
              <a:t>từ</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đó</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rút</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ra</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bài</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học</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sư</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phạm</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cần</a:t>
            </a:r>
            <a:r>
              <a:rPr lang="en-US" sz="2000" kern="100" dirty="0">
                <a:solidFill>
                  <a:srgbClr val="FF0000"/>
                </a:solidFill>
                <a:latin typeface="Times New Roman" panose="02020603050405020304" pitchFamily="18" charset="0"/>
                <a:ea typeface="SimSun" panose="02010600030101010101" pitchFamily="2" charset="-122"/>
              </a:rPr>
              <a:t> </a:t>
            </a:r>
            <a:r>
              <a:rPr lang="en-US" sz="2000" kern="100" dirty="0" err="1">
                <a:solidFill>
                  <a:srgbClr val="FF0000"/>
                </a:solidFill>
                <a:latin typeface="Times New Roman" panose="02020603050405020304" pitchFamily="18" charset="0"/>
                <a:ea typeface="SimSun" panose="02010600030101010101" pitchFamily="2" charset="-122"/>
              </a:rPr>
              <a:t>thiết</a:t>
            </a:r>
            <a:r>
              <a:rPr lang="en-US" sz="2000" kern="100" dirty="0">
                <a:solidFill>
                  <a:srgbClr val="FF0000"/>
                </a:solidFill>
                <a:latin typeface="Times New Roman" panose="02020603050405020304" pitchFamily="18" charset="0"/>
                <a:ea typeface="SimSun" panose="02010600030101010101" pitchFamily="2" charset="-122"/>
              </a:rPr>
              <a:t>.</a:t>
            </a:r>
          </a:p>
          <a:p>
            <a:pPr algn="just">
              <a:spcAft>
                <a:spcPts val="0"/>
              </a:spcAft>
            </a:pPr>
            <a:r>
              <a:rPr lang="en-US" sz="2000" b="1" kern="100" dirty="0" err="1">
                <a:latin typeface="Times New Roman" panose="02020603050405020304" pitchFamily="18" charset="0"/>
                <a:ea typeface="SimSun" panose="02010600030101010101" pitchFamily="2" charset="-122"/>
              </a:rPr>
              <a:t>Câu</a:t>
            </a:r>
            <a:r>
              <a:rPr lang="en-US" sz="2000" b="1" kern="100" dirty="0">
                <a:latin typeface="Times New Roman" panose="02020603050405020304" pitchFamily="18" charset="0"/>
                <a:ea typeface="SimSun" panose="02010600030101010101" pitchFamily="2" charset="-122"/>
              </a:rPr>
              <a:t> 7.</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Trình</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bày</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phương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pháp</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tổ</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chức</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trò</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chơi</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dân</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gian</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cho</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trẻ</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mẫu</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giáo</a:t>
            </a:r>
            <a:r>
              <a:rPr lang="en-US" sz="2000" kern="100" dirty="0">
                <a:latin typeface="Times New Roman" panose="02020603050405020304" pitchFamily="18" charset="0"/>
                <a:ea typeface="SimSun" panose="02010600030101010101" pitchFamily="2" charset="-122"/>
              </a:rPr>
              <a:t>. Cho </a:t>
            </a:r>
            <a:r>
              <a:rPr lang="en-US" sz="2000" kern="100" dirty="0" err="1">
                <a:latin typeface="Times New Roman" panose="02020603050405020304" pitchFamily="18" charset="0"/>
                <a:ea typeface="SimSun" panose="02010600030101010101" pitchFamily="2" charset="-122"/>
              </a:rPr>
              <a:t>ví</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dụ</a:t>
            </a:r>
            <a:r>
              <a:rPr lang="en-US" sz="2000" kern="100" dirty="0">
                <a:latin typeface="Times New Roman" panose="02020603050405020304" pitchFamily="18" charset="0"/>
                <a:ea typeface="SimSun" panose="02010600030101010101" pitchFamily="2" charset="-122"/>
              </a:rPr>
              <a:t> minh </a:t>
            </a:r>
            <a:r>
              <a:rPr lang="en-US" sz="2000" kern="100" dirty="0" err="1">
                <a:latin typeface="Times New Roman" panose="02020603050405020304" pitchFamily="18" charset="0"/>
                <a:ea typeface="SimSun" panose="02010600030101010101" pitchFamily="2" charset="-122"/>
              </a:rPr>
              <a:t>họa</a:t>
            </a:r>
            <a:r>
              <a:rPr lang="en-US" sz="2000" kern="100" dirty="0">
                <a:latin typeface="Times New Roman" panose="02020603050405020304" pitchFamily="18" charset="0"/>
                <a:ea typeface="SimSun" panose="02010600030101010101" pitchFamily="2" charset="-122"/>
              </a:rPr>
              <a:t>.</a:t>
            </a:r>
          </a:p>
          <a:p>
            <a:pPr algn="just">
              <a:spcAft>
                <a:spcPts val="0"/>
              </a:spcAft>
            </a:pPr>
            <a:r>
              <a:rPr lang="en-US" sz="2000" b="1" kern="100" dirty="0" err="1">
                <a:solidFill>
                  <a:srgbClr val="002060"/>
                </a:solidFill>
                <a:latin typeface="Times New Roman" panose="02020603050405020304" pitchFamily="18" charset="0"/>
                <a:ea typeface="SimSun" panose="02010600030101010101" pitchFamily="2" charset="-122"/>
              </a:rPr>
              <a:t>Câu</a:t>
            </a:r>
            <a:r>
              <a:rPr lang="en-US" sz="2000" b="1" kern="100" dirty="0">
                <a:solidFill>
                  <a:srgbClr val="002060"/>
                </a:solidFill>
                <a:latin typeface="Times New Roman" panose="02020603050405020304" pitchFamily="18" charset="0"/>
                <a:ea typeface="SimSun" panose="02010600030101010101" pitchFamily="2" charset="-122"/>
              </a:rPr>
              <a:t> 8.</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Trình</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bày</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phương</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pháp</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tổ</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chức</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trò</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chơi</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vận</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động</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cho</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trẻ</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mẫu</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giáo</a:t>
            </a:r>
            <a:r>
              <a:rPr lang="en-US" sz="2000" kern="100" dirty="0">
                <a:solidFill>
                  <a:srgbClr val="002060"/>
                </a:solidFill>
                <a:latin typeface="Times New Roman" panose="02020603050405020304" pitchFamily="18" charset="0"/>
                <a:ea typeface="SimSun" panose="02010600030101010101" pitchFamily="2" charset="-122"/>
              </a:rPr>
              <a:t>. Cho </a:t>
            </a:r>
            <a:r>
              <a:rPr lang="en-US" sz="2000" kern="100" dirty="0" err="1">
                <a:solidFill>
                  <a:srgbClr val="002060"/>
                </a:solidFill>
                <a:latin typeface="Times New Roman" panose="02020603050405020304" pitchFamily="18" charset="0"/>
                <a:ea typeface="SimSun" panose="02010600030101010101" pitchFamily="2" charset="-122"/>
              </a:rPr>
              <a:t>ví</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dụ</a:t>
            </a:r>
            <a:r>
              <a:rPr lang="en-US" sz="2000" kern="100" dirty="0">
                <a:solidFill>
                  <a:srgbClr val="002060"/>
                </a:solidFill>
                <a:latin typeface="Times New Roman" panose="02020603050405020304" pitchFamily="18" charset="0"/>
                <a:ea typeface="SimSun" panose="02010600030101010101" pitchFamily="2" charset="-122"/>
              </a:rPr>
              <a:t> minh </a:t>
            </a:r>
            <a:r>
              <a:rPr lang="en-US" sz="2000" kern="100" dirty="0" err="1">
                <a:solidFill>
                  <a:srgbClr val="002060"/>
                </a:solidFill>
                <a:latin typeface="Times New Roman" panose="02020603050405020304" pitchFamily="18" charset="0"/>
                <a:ea typeface="SimSun" panose="02010600030101010101" pitchFamily="2" charset="-122"/>
              </a:rPr>
              <a:t>họa</a:t>
            </a:r>
            <a:r>
              <a:rPr lang="en-US" sz="2000" kern="100" dirty="0">
                <a:solidFill>
                  <a:srgbClr val="002060"/>
                </a:solidFill>
                <a:latin typeface="Times New Roman" panose="02020603050405020304" pitchFamily="18" charset="0"/>
                <a:ea typeface="SimSun" panose="02010600030101010101" pitchFamily="2" charset="-122"/>
              </a:rPr>
              <a:t>.</a:t>
            </a:r>
          </a:p>
          <a:p>
            <a:pPr algn="just">
              <a:spcAft>
                <a:spcPts val="0"/>
              </a:spcAft>
            </a:pPr>
            <a:r>
              <a:rPr lang="en-US" sz="2000" b="1" kern="100" dirty="0" err="1">
                <a:solidFill>
                  <a:srgbClr val="002060"/>
                </a:solidFill>
                <a:latin typeface="Times New Roman" panose="02020603050405020304" pitchFamily="18" charset="0"/>
                <a:ea typeface="SimSun" panose="02010600030101010101" pitchFamily="2" charset="-122"/>
              </a:rPr>
              <a:t>Câu</a:t>
            </a:r>
            <a:r>
              <a:rPr lang="en-US" sz="2000" b="1" kern="100" dirty="0">
                <a:solidFill>
                  <a:srgbClr val="002060"/>
                </a:solidFill>
                <a:latin typeface="Times New Roman" panose="02020603050405020304" pitchFamily="18" charset="0"/>
                <a:ea typeface="SimSun" panose="02010600030101010101" pitchFamily="2" charset="-122"/>
              </a:rPr>
              <a:t> 9. </a:t>
            </a:r>
            <a:r>
              <a:rPr lang="en-US" sz="2000" kern="100" dirty="0" err="1">
                <a:solidFill>
                  <a:srgbClr val="002060"/>
                </a:solidFill>
                <a:latin typeface="Times New Roman" panose="02020603050405020304" pitchFamily="18" charset="0"/>
                <a:ea typeface="SimSun" panose="02010600030101010101" pitchFamily="2" charset="-122"/>
              </a:rPr>
              <a:t>Chọn</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một</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chủ</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đề</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trong</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chương</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trình</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giáo</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dục</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mầm</a:t>
            </a:r>
            <a:r>
              <a:rPr lang="en-US" sz="2000" kern="100" dirty="0">
                <a:solidFill>
                  <a:srgbClr val="002060"/>
                </a:solidFill>
                <a:latin typeface="Times New Roman" panose="02020603050405020304" pitchFamily="18" charset="0"/>
                <a:ea typeface="SimSun" panose="02010600030101010101" pitchFamily="2" charset="-122"/>
              </a:rPr>
              <a:t> non, </a:t>
            </a:r>
            <a:r>
              <a:rPr lang="en-US" sz="2000" kern="100" dirty="0" err="1">
                <a:solidFill>
                  <a:srgbClr val="002060"/>
                </a:solidFill>
                <a:latin typeface="Times New Roman" panose="02020603050405020304" pitchFamily="18" charset="0"/>
                <a:ea typeface="SimSun" panose="02010600030101010101" pitchFamily="2" charset="-122"/>
              </a:rPr>
              <a:t>trình</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bày</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cách</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hướng</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dẫn</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trẻ</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mẫu</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giáo</a:t>
            </a:r>
            <a:r>
              <a:rPr lang="en-US" sz="2000" kern="100" dirty="0">
                <a:solidFill>
                  <a:srgbClr val="002060"/>
                </a:solidFill>
                <a:latin typeface="Times New Roman" panose="02020603050405020304" pitchFamily="18" charset="0"/>
                <a:ea typeface="SimSun" panose="02010600030101010101" pitchFamily="2" charset="-122"/>
              </a:rPr>
              <a:t> 4 – 5 </a:t>
            </a:r>
            <a:r>
              <a:rPr lang="en-US" sz="2000" kern="100" dirty="0" err="1">
                <a:solidFill>
                  <a:srgbClr val="002060"/>
                </a:solidFill>
                <a:latin typeface="Times New Roman" panose="02020603050405020304" pitchFamily="18" charset="0"/>
                <a:ea typeface="SimSun" panose="02010600030101010101" pitchFamily="2" charset="-122"/>
              </a:rPr>
              <a:t>tuổi</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chơi</a:t>
            </a:r>
            <a:r>
              <a:rPr lang="en-US" sz="2000" kern="100" dirty="0">
                <a:solidFill>
                  <a:srgbClr val="002060"/>
                </a:solidFill>
                <a:latin typeface="Times New Roman" panose="02020603050405020304" pitchFamily="18" charset="0"/>
                <a:ea typeface="SimSun" panose="02010600030101010101" pitchFamily="2" charset="-122"/>
              </a:rPr>
              <a:t> ở </a:t>
            </a:r>
            <a:r>
              <a:rPr lang="en-US" sz="2000" kern="100" dirty="0" err="1">
                <a:solidFill>
                  <a:srgbClr val="002060"/>
                </a:solidFill>
                <a:latin typeface="Times New Roman" panose="02020603050405020304" pitchFamily="18" charset="0"/>
                <a:ea typeface="SimSun" panose="02010600030101010101" pitchFamily="2" charset="-122"/>
              </a:rPr>
              <a:t>góc</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về</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chủ</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đề</a:t>
            </a:r>
            <a:r>
              <a:rPr lang="en-US" sz="2000" kern="100" dirty="0">
                <a:solidFill>
                  <a:srgbClr val="002060"/>
                </a:solidFill>
                <a:latin typeface="Times New Roman" panose="02020603050405020304" pitchFamily="18" charset="0"/>
                <a:ea typeface="SimSun" panose="02010600030101010101" pitchFamily="2" charset="-122"/>
              </a:rPr>
              <a:t> </a:t>
            </a:r>
            <a:r>
              <a:rPr lang="en-US" sz="2000" kern="100" dirty="0" err="1">
                <a:solidFill>
                  <a:srgbClr val="002060"/>
                </a:solidFill>
                <a:latin typeface="Times New Roman" panose="02020603050405020304" pitchFamily="18" charset="0"/>
                <a:ea typeface="SimSun" panose="02010600030101010101" pitchFamily="2" charset="-122"/>
              </a:rPr>
              <a:t>đó</a:t>
            </a:r>
            <a:r>
              <a:rPr lang="en-US" sz="2000" kern="100" dirty="0">
                <a:solidFill>
                  <a:srgbClr val="002060"/>
                </a:solidFill>
                <a:latin typeface="Times New Roman" panose="02020603050405020304" pitchFamily="18" charset="0"/>
                <a:ea typeface="SimSun" panose="02010600030101010101" pitchFamily="2" charset="-122"/>
              </a:rPr>
              <a:t>.</a:t>
            </a:r>
          </a:p>
          <a:p>
            <a:pPr>
              <a:spcAft>
                <a:spcPts val="0"/>
              </a:spcAft>
            </a:pPr>
            <a:r>
              <a:rPr lang="en-US" sz="2000" kern="100" dirty="0">
                <a:solidFill>
                  <a:srgbClr val="002060"/>
                </a:solidFill>
                <a:latin typeface="Times New Roman" panose="02020603050405020304" pitchFamily="18" charset="0"/>
                <a:ea typeface="SimSun" panose="02010600030101010101" pitchFamily="2" charset="-122"/>
              </a:rPr>
              <a:t> </a:t>
            </a:r>
            <a:endParaRPr lang="en-US" sz="2000" kern="100" dirty="0">
              <a:solidFill>
                <a:srgbClr val="00206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139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Đồ chơi trẻ em,Đồ chơi lắp ráp đường ray 52 chi tiết -dc3215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Bé trai chơi đồ chơi nấu bếp - Tại sao... - Herbie - Đồ chơi Đức ..."/>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Trong hình ảnh có thể có: 1 ng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753" y="3269672"/>
            <a:ext cx="6379249" cy="35883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61308" y="886828"/>
            <a:ext cx="6096000" cy="2031325"/>
          </a:xfrm>
          <a:prstGeom prst="rect">
            <a:avLst/>
          </a:prstGeom>
        </p:spPr>
        <p:txBody>
          <a:bodyPr>
            <a:spAutoFit/>
          </a:bodyPr>
          <a:lstStyle/>
          <a:p>
            <a:pPr algn="ctr">
              <a:lnSpc>
                <a:spcPct val="150000"/>
              </a:lnSpc>
              <a:spcAft>
                <a:spcPts val="0"/>
              </a:spcAft>
            </a:pPr>
            <a:r>
              <a:rPr lang="en-GB" sz="2800" b="1" kern="1600" dirty="0">
                <a:solidFill>
                  <a:srgbClr val="FF0000"/>
                </a:solidFill>
                <a:latin typeface="Times New Roman" panose="02020603050405020304" pitchFamily="18" charset="0"/>
              </a:rPr>
              <a:t>CHƯƠNG 3</a:t>
            </a:r>
            <a:endParaRPr lang="en-US" sz="2800" b="1" kern="1600" dirty="0">
              <a:solidFill>
                <a:srgbClr val="FF0000"/>
              </a:solidFill>
              <a:effectLst/>
              <a:latin typeface="Cambria" panose="02040503050406030204" pitchFamily="18" charset="0"/>
            </a:endParaRPr>
          </a:p>
          <a:p>
            <a:pPr algn="ctr">
              <a:lnSpc>
                <a:spcPct val="150000"/>
              </a:lnSpc>
              <a:spcAft>
                <a:spcPts val="0"/>
              </a:spcAft>
            </a:pPr>
            <a:r>
              <a:rPr lang="en-GB" sz="2800" b="1" kern="1600" dirty="0">
                <a:solidFill>
                  <a:srgbClr val="FF0000"/>
                </a:solidFill>
                <a:latin typeface="Times New Roman" panose="02020603050405020304" pitchFamily="18" charset="0"/>
              </a:rPr>
              <a:t>ĐỒ CHƠI CỦA TRẺ EM</a:t>
            </a:r>
            <a:endParaRPr lang="en-US" sz="2800" b="1" kern="1600" dirty="0">
              <a:solidFill>
                <a:srgbClr val="FF0000"/>
              </a:solidFill>
              <a:effectLst/>
              <a:latin typeface="Cambria" panose="02040503050406030204" pitchFamily="18" charset="0"/>
            </a:endParaRPr>
          </a:p>
          <a:p>
            <a:pPr>
              <a:lnSpc>
                <a:spcPct val="150000"/>
              </a:lnSpc>
              <a:spcAft>
                <a:spcPts val="0"/>
              </a:spcAft>
            </a:pPr>
            <a:r>
              <a:rPr lang="nb-NO" sz="2800" kern="1600" dirty="0">
                <a:solidFill>
                  <a:srgbClr val="FF0000"/>
                </a:solidFill>
                <a:latin typeface="Times New Roman" panose="02020603050405020304" pitchFamily="18" charset="0"/>
              </a:rPr>
              <a:t> </a:t>
            </a:r>
            <a:endParaRPr lang="en-US" sz="2800" b="1" kern="1600" dirty="0">
              <a:solidFill>
                <a:srgbClr val="FF0000"/>
              </a:solidFill>
              <a:effectLst/>
              <a:latin typeface="Cambria" panose="02040503050406030204" pitchFamily="18" charset="0"/>
            </a:endParaRPr>
          </a:p>
        </p:txBody>
      </p:sp>
    </p:spTree>
    <p:extLst>
      <p:ext uri="{BB962C8B-B14F-4D97-AF65-F5344CB8AC3E}">
        <p14:creationId xmlns:p14="http://schemas.microsoft.com/office/powerpoint/2010/main" val="865168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13883"/>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347099"/>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3</a:t>
            </a:r>
          </a:p>
        </p:txBody>
      </p:sp>
      <p:sp>
        <p:nvSpPr>
          <p:cNvPr id="4" name="TextBox 3"/>
          <p:cNvSpPr txBox="1"/>
          <p:nvPr/>
        </p:nvSpPr>
        <p:spPr>
          <a:xfrm>
            <a:off x="706965" y="1690991"/>
            <a:ext cx="10183091" cy="2246769"/>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1. </a:t>
            </a:r>
            <a:r>
              <a:rPr lang="nb-NO" sz="2800" b="1" i="1" dirty="0">
                <a:solidFill>
                  <a:srgbClr val="FF0000"/>
                </a:solidFill>
              </a:rPr>
              <a:t>Khái niệm</a:t>
            </a:r>
            <a:endParaRPr lang="en-US" sz="2800" b="1" i="1" dirty="0">
              <a:solidFill>
                <a:srgbClr val="FF0000"/>
              </a:solidFill>
            </a:endParaRPr>
          </a:p>
          <a:p>
            <a:r>
              <a:rPr lang="nb-NO" sz="2800" dirty="0"/>
              <a:t>	</a:t>
            </a:r>
            <a:r>
              <a:rPr lang="nb-NO" sz="2800" dirty="0">
                <a:solidFill>
                  <a:srgbClr val="0070C0"/>
                </a:solidFill>
              </a:rPr>
              <a:t>Đồ chơi đồ vật đặc biệt chuyên dành cho trò chơi, ngoài ý nghĩa đó, nó không có ý nghĩa nào khác đối với cuộc sống. Chính vì thế mà đồ chơi được trẻ em vô cùng yêu thích.</a:t>
            </a:r>
            <a:endParaRPr lang="en-US" sz="2800" dirty="0">
              <a:solidFill>
                <a:srgbClr val="0070C0"/>
              </a:solidFill>
            </a:endParaRPr>
          </a:p>
          <a:p>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77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13883"/>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36073" y="412969"/>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3</a:t>
            </a:r>
          </a:p>
        </p:txBody>
      </p:sp>
      <p:sp>
        <p:nvSpPr>
          <p:cNvPr id="6" name="Rectangle 5"/>
          <p:cNvSpPr/>
          <p:nvPr/>
        </p:nvSpPr>
        <p:spPr>
          <a:xfrm>
            <a:off x="401980" y="1218896"/>
            <a:ext cx="3441968" cy="323165"/>
          </a:xfrm>
          <a:prstGeom prst="rect">
            <a:avLst/>
          </a:prstGeom>
        </p:spPr>
        <p:txBody>
          <a:bodyPr wrap="none">
            <a:spAutoFit/>
          </a:bodyPr>
          <a:lstStyle/>
          <a:p>
            <a:pPr>
              <a:lnSpc>
                <a:spcPts val="1800"/>
              </a:lnSpc>
              <a:spcBef>
                <a:spcPts val="1200"/>
              </a:spcBef>
              <a:spcAft>
                <a:spcPts val="0"/>
              </a:spcAft>
            </a:pPr>
            <a:r>
              <a:rPr lang="nb-NO" sz="2800" dirty="0">
                <a:solidFill>
                  <a:srgbClr val="FF0000"/>
                </a:solidFill>
                <a:latin typeface="Times New Roman" panose="02020603050405020304" pitchFamily="18" charset="0"/>
              </a:rPr>
              <a:t>2. Ý nghĩa của đồ chơi</a:t>
            </a:r>
            <a:endParaRPr lang="en-US" sz="2800" dirty="0">
              <a:solidFill>
                <a:srgbClr val="FF0000"/>
              </a:solidFill>
              <a:latin typeface="Cambria" panose="02040503050406030204" pitchFamily="18" charset="0"/>
            </a:endParaRPr>
          </a:p>
        </p:txBody>
      </p:sp>
      <p:sp>
        <p:nvSpPr>
          <p:cNvPr id="7" name="TextBox 6"/>
          <p:cNvSpPr txBox="1"/>
          <p:nvPr/>
        </p:nvSpPr>
        <p:spPr>
          <a:xfrm>
            <a:off x="1011381" y="1567967"/>
            <a:ext cx="10571019" cy="4154984"/>
          </a:xfrm>
          <a:prstGeom prst="rect">
            <a:avLst/>
          </a:prstGeom>
          <a:noFill/>
        </p:spPr>
        <p:txBody>
          <a:bodyPr wrap="square" rtlCol="0">
            <a:spAutoFit/>
          </a:bodyPr>
          <a:lstStyle/>
          <a:p>
            <a:pPr marL="342900" indent="-342900">
              <a:buFont typeface="+mj-lt"/>
              <a:buAutoNum type="arabicParenR"/>
            </a:pPr>
            <a:r>
              <a:rPr lang="nb-NO" sz="2400" dirty="0">
                <a:solidFill>
                  <a:srgbClr val="002060"/>
                </a:solidFill>
              </a:rPr>
              <a:t>Giúp trẻ tìm hiểu, khám phá thế giới xung quanh, nó giúp các em làm quen với những đặc điểm, tính chất của nhiều đồ vật khác nhau, biết được công dụng của chúng trong sinh hoạt và trong lao động của con người. </a:t>
            </a:r>
          </a:p>
          <a:p>
            <a:pPr marL="342900" indent="-342900">
              <a:buFont typeface="+mj-lt"/>
              <a:buAutoNum type="arabicParenR"/>
            </a:pPr>
            <a:endParaRPr lang="nb-NO" sz="2400" dirty="0"/>
          </a:p>
          <a:p>
            <a:pPr marL="342900" indent="-342900">
              <a:buFont typeface="+mj-lt"/>
              <a:buAutoNum type="arabicParenR"/>
            </a:pPr>
            <a:r>
              <a:rPr lang="nb-NO" sz="2400" dirty="0">
                <a:solidFill>
                  <a:srgbClr val="FF0000"/>
                </a:solidFill>
              </a:rPr>
              <a:t>Giúp trẻ phát hiện ra những mối quan hệ giữa con người với con người trong xã hội và dần dần biết gia nhập vào mối quan hệ đó. </a:t>
            </a:r>
          </a:p>
          <a:p>
            <a:pPr marL="342900" indent="-342900">
              <a:buFont typeface="+mj-lt"/>
              <a:buAutoNum type="arabicParenR"/>
            </a:pPr>
            <a:endParaRPr lang="nb-NO" sz="2400" dirty="0"/>
          </a:p>
          <a:p>
            <a:pPr marL="342900" indent="-342900">
              <a:buFont typeface="+mj-lt"/>
              <a:buAutoNum type="arabicParenR"/>
            </a:pPr>
            <a:r>
              <a:rPr lang="nb-NO" sz="2400" dirty="0"/>
              <a:t>Giúp cho các em nắm được hình dáng, cấu tạo, công dụng và phương thức sử dụng. Có đồ chơi thôi thúc trẻ nhỏ tập nói, làm phong phú thêm vốn từ. Những đồ chơi lắp ghép giúp trẻ rèn luyện các thao tác trí tuệ như phân tích, tổng hợp, so sánh, phân loại, kích thích phát triển tư duy.</a:t>
            </a:r>
            <a:endParaRPr lang="en-US" sz="2400" dirty="0"/>
          </a:p>
        </p:txBody>
      </p:sp>
    </p:spTree>
    <p:extLst>
      <p:ext uri="{BB962C8B-B14F-4D97-AF65-F5344CB8AC3E}">
        <p14:creationId xmlns:p14="http://schemas.microsoft.com/office/powerpoint/2010/main" val="380077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0" dur="500"/>
                                        <p:tgtEl>
                                          <p:spTgt spid="7">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13883"/>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36073" y="412969"/>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3</a:t>
            </a:r>
          </a:p>
        </p:txBody>
      </p:sp>
      <p:sp>
        <p:nvSpPr>
          <p:cNvPr id="4" name="Rectangle 3"/>
          <p:cNvSpPr/>
          <p:nvPr/>
        </p:nvSpPr>
        <p:spPr>
          <a:xfrm>
            <a:off x="401980" y="1218896"/>
            <a:ext cx="3441968" cy="323165"/>
          </a:xfrm>
          <a:prstGeom prst="rect">
            <a:avLst/>
          </a:prstGeom>
        </p:spPr>
        <p:txBody>
          <a:bodyPr wrap="none">
            <a:spAutoFit/>
          </a:bodyPr>
          <a:lstStyle/>
          <a:p>
            <a:pPr>
              <a:lnSpc>
                <a:spcPts val="1800"/>
              </a:lnSpc>
              <a:spcBef>
                <a:spcPts val="1200"/>
              </a:spcBef>
              <a:spcAft>
                <a:spcPts val="0"/>
              </a:spcAft>
            </a:pPr>
            <a:r>
              <a:rPr lang="nb-NO" sz="2800" dirty="0">
                <a:solidFill>
                  <a:srgbClr val="FF0000"/>
                </a:solidFill>
                <a:latin typeface="Times New Roman" panose="02020603050405020304" pitchFamily="18" charset="0"/>
              </a:rPr>
              <a:t>2. Ý nghĩa của đồ chơi</a:t>
            </a:r>
            <a:endParaRPr lang="en-US" sz="2800" dirty="0">
              <a:solidFill>
                <a:srgbClr val="FF0000"/>
              </a:solidFill>
              <a:latin typeface="Cambria" panose="02040503050406030204" pitchFamily="18" charset="0"/>
            </a:endParaRPr>
          </a:p>
        </p:txBody>
      </p:sp>
      <p:sp>
        <p:nvSpPr>
          <p:cNvPr id="5" name="TextBox 4"/>
          <p:cNvSpPr txBox="1"/>
          <p:nvPr/>
        </p:nvSpPr>
        <p:spPr>
          <a:xfrm>
            <a:off x="1011381" y="1939637"/>
            <a:ext cx="10571019" cy="4154984"/>
          </a:xfrm>
          <a:prstGeom prst="rect">
            <a:avLst/>
          </a:prstGeom>
          <a:noFill/>
        </p:spPr>
        <p:txBody>
          <a:bodyPr wrap="square" rtlCol="0">
            <a:spAutoFit/>
          </a:bodyPr>
          <a:lstStyle/>
          <a:p>
            <a:r>
              <a:rPr lang="nb-NO" sz="2400" dirty="0"/>
              <a:t>4) </a:t>
            </a:r>
            <a:r>
              <a:rPr lang="nb-NO" sz="2400" dirty="0">
                <a:solidFill>
                  <a:srgbClr val="002060"/>
                </a:solidFill>
              </a:rPr>
              <a:t>Khêu gợi được ở trẻ thái độ thích cực đối với thế giới xung quanh, hình thành ở các em tình cảm thân ái, gắn bó với đồ chơi và dần dần biết yêu quý, quý trong những vật dụng xung quanh. </a:t>
            </a:r>
            <a:endParaRPr lang="en-US" sz="2400" dirty="0">
              <a:solidFill>
                <a:srgbClr val="002060"/>
              </a:solidFill>
            </a:endParaRPr>
          </a:p>
          <a:p>
            <a:endParaRPr lang="nb-NO" sz="2400" dirty="0"/>
          </a:p>
          <a:p>
            <a:r>
              <a:rPr lang="nb-NO" sz="2400" dirty="0"/>
              <a:t>5) </a:t>
            </a:r>
            <a:r>
              <a:rPr lang="nb-NO" sz="2400" dirty="0">
                <a:solidFill>
                  <a:srgbClr val="FF0000"/>
                </a:solidFill>
              </a:rPr>
              <a:t>Khêu gợi ở các em những xúc cảm thẩm mỹ lành mạnh và phong phú để dần dần hình thành thị hiếu nghệ thuật đúng đắn sau này.</a:t>
            </a:r>
          </a:p>
          <a:p>
            <a:r>
              <a:rPr lang="nb-NO" sz="2400" dirty="0"/>
              <a:t> </a:t>
            </a:r>
          </a:p>
          <a:p>
            <a:r>
              <a:rPr lang="nb-NO" sz="2400" dirty="0"/>
              <a:t>6) Thúc đẩy trẻ em thực hiện nhiều hành động và thao tác khác nhau nên đã đáp ứng được nhu cầu hoạt động của trẻ. </a:t>
            </a:r>
          </a:p>
          <a:p>
            <a:pPr marL="342900" indent="-342900">
              <a:buFont typeface="+mj-lt"/>
              <a:buAutoNum type="arabicParenR"/>
            </a:pPr>
            <a:endParaRPr lang="en-US" sz="2400" dirty="0"/>
          </a:p>
          <a:p>
            <a:pPr marL="342900" indent="-342900">
              <a:buFont typeface="+mj-lt"/>
              <a:buAutoNum type="arabicParenR"/>
            </a:pPr>
            <a:endParaRPr lang="en-US" sz="2400" dirty="0"/>
          </a:p>
        </p:txBody>
      </p:sp>
    </p:spTree>
    <p:extLst>
      <p:ext uri="{BB962C8B-B14F-4D97-AF65-F5344CB8AC3E}">
        <p14:creationId xmlns:p14="http://schemas.microsoft.com/office/powerpoint/2010/main" val="17976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circle(in)">
                                      <p:cBhvr>
                                        <p:cTn id="10" dur="2000"/>
                                        <p:tgtEl>
                                          <p:spTgt spid="5">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circle(in)">
                                      <p:cBhvr>
                                        <p:cTn id="13" dur="2000"/>
                                        <p:tgtEl>
                                          <p:spTgt spid="5">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circle(in)">
                                      <p:cBhvr>
                                        <p:cTn id="16"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13883"/>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36073" y="412969"/>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3</a:t>
            </a:r>
          </a:p>
        </p:txBody>
      </p:sp>
      <p:sp>
        <p:nvSpPr>
          <p:cNvPr id="4" name="Rectangle 3"/>
          <p:cNvSpPr/>
          <p:nvPr/>
        </p:nvSpPr>
        <p:spPr>
          <a:xfrm>
            <a:off x="3388718" y="619885"/>
            <a:ext cx="3207929" cy="323165"/>
          </a:xfrm>
          <a:prstGeom prst="rect">
            <a:avLst/>
          </a:prstGeom>
        </p:spPr>
        <p:txBody>
          <a:bodyPr wrap="none">
            <a:spAutoFit/>
          </a:bodyPr>
          <a:lstStyle/>
          <a:p>
            <a:pPr>
              <a:lnSpc>
                <a:spcPts val="1800"/>
              </a:lnSpc>
              <a:spcBef>
                <a:spcPts val="1200"/>
              </a:spcBef>
              <a:spcAft>
                <a:spcPts val="0"/>
              </a:spcAft>
            </a:pPr>
            <a:r>
              <a:rPr lang="nb-NO" sz="2800" b="1" dirty="0">
                <a:solidFill>
                  <a:srgbClr val="FF0000"/>
                </a:solidFill>
                <a:latin typeface="Times New Roman" panose="02020603050405020304" pitchFamily="18" charset="0"/>
              </a:rPr>
              <a:t>3. Phân loại đồ chơi</a:t>
            </a:r>
            <a:endParaRPr lang="en-US" sz="2800" b="1" i="1" dirty="0">
              <a:solidFill>
                <a:srgbClr val="FF0000"/>
              </a:solidFill>
              <a:latin typeface="Cambria" panose="02040503050406030204" pitchFamily="18" charset="0"/>
            </a:endParaRPr>
          </a:p>
        </p:txBody>
      </p:sp>
      <p:grpSp>
        <p:nvGrpSpPr>
          <p:cNvPr id="5" name="Group 37"/>
          <p:cNvGrpSpPr>
            <a:grpSpLocks/>
          </p:cNvGrpSpPr>
          <p:nvPr/>
        </p:nvGrpSpPr>
        <p:grpSpPr bwMode="auto">
          <a:xfrm>
            <a:off x="457200" y="1497901"/>
            <a:ext cx="7038109" cy="547571"/>
            <a:chOff x="527" y="1182"/>
            <a:chExt cx="3251" cy="331"/>
          </a:xfrm>
        </p:grpSpPr>
        <p:sp>
          <p:nvSpPr>
            <p:cNvPr id="6" name="Rectangle 5"/>
            <p:cNvSpPr>
              <a:spLocks noChangeArrowheads="1"/>
            </p:cNvSpPr>
            <p:nvPr/>
          </p:nvSpPr>
          <p:spPr bwMode="gray">
            <a:xfrm rot="3419336">
              <a:off x="485" y="1252"/>
              <a:ext cx="301" cy="217"/>
            </a:xfrm>
            <a:prstGeom prst="rect">
              <a:avLst/>
            </a:prstGeom>
            <a:solidFill>
              <a:srgbClr val="FFFF00"/>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805" y="1182"/>
              <a:ext cx="297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chemeClr val="accent1">
                      <a:lumMod val="50000"/>
                    </a:schemeClr>
                  </a:solidFill>
                </a:rPr>
                <a:t>Đồ chơi mang tính hình tượng</a:t>
              </a:r>
              <a:endParaRPr lang="en-US" sz="2400" dirty="0">
                <a:solidFill>
                  <a:schemeClr val="accent1">
                    <a:lumMod val="50000"/>
                  </a:schemeClr>
                </a:solidFill>
              </a:endParaRPr>
            </a:p>
          </p:txBody>
        </p:sp>
        <p:sp>
          <p:nvSpPr>
            <p:cNvPr id="8" name="Text Box 7"/>
            <p:cNvSpPr txBox="1">
              <a:spLocks noChangeArrowheads="1"/>
            </p:cNvSpPr>
            <p:nvPr/>
          </p:nvSpPr>
          <p:spPr bwMode="gray">
            <a:xfrm>
              <a:off x="573" y="1234"/>
              <a:ext cx="15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1</a:t>
              </a:r>
            </a:p>
          </p:txBody>
        </p:sp>
      </p:grpSp>
      <p:grpSp>
        <p:nvGrpSpPr>
          <p:cNvPr id="9" name="Group 38"/>
          <p:cNvGrpSpPr>
            <a:grpSpLocks/>
          </p:cNvGrpSpPr>
          <p:nvPr/>
        </p:nvGrpSpPr>
        <p:grpSpPr bwMode="auto">
          <a:xfrm>
            <a:off x="806654" y="2152974"/>
            <a:ext cx="6120620" cy="561976"/>
            <a:chOff x="566" y="1632"/>
            <a:chExt cx="3663" cy="354"/>
          </a:xfrm>
        </p:grpSpPr>
        <p:grpSp>
          <p:nvGrpSpPr>
            <p:cNvPr id="10" name="Group 29"/>
            <p:cNvGrpSpPr>
              <a:grpSpLocks/>
            </p:cNvGrpSpPr>
            <p:nvPr/>
          </p:nvGrpSpPr>
          <p:grpSpPr bwMode="auto">
            <a:xfrm>
              <a:off x="566" y="1670"/>
              <a:ext cx="323" cy="316"/>
              <a:chOff x="1286" y="1574"/>
              <a:chExt cx="323" cy="316"/>
            </a:xfrm>
          </p:grpSpPr>
          <p:sp>
            <p:nvSpPr>
              <p:cNvPr id="12" name="Rectangle 10"/>
              <p:cNvSpPr>
                <a:spLocks noChangeArrowheads="1"/>
              </p:cNvSpPr>
              <p:nvPr/>
            </p:nvSpPr>
            <p:spPr bwMode="gray">
              <a:xfrm rot="3419336">
                <a:off x="1297" y="1577"/>
                <a:ext cx="302" cy="323"/>
              </a:xfrm>
              <a:prstGeom prst="rect">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13" name="Text Box 12"/>
              <p:cNvSpPr txBox="1">
                <a:spLocks noChangeArrowheads="1"/>
              </p:cNvSpPr>
              <p:nvPr/>
            </p:nvSpPr>
            <p:spPr bwMode="gray">
              <a:xfrm>
                <a:off x="1386" y="1574"/>
                <a:ext cx="20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2</a:t>
                </a:r>
              </a:p>
            </p:txBody>
          </p:sp>
        </p:grpSp>
        <p:sp>
          <p:nvSpPr>
            <p:cNvPr id="11" name="Text Box 33"/>
            <p:cNvSpPr txBox="1">
              <a:spLocks noChangeArrowheads="1"/>
            </p:cNvSpPr>
            <p:nvPr/>
          </p:nvSpPr>
          <p:spPr bwMode="auto">
            <a:xfrm>
              <a:off x="994" y="1632"/>
              <a:ext cx="32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rgbClr val="FF0000"/>
                  </a:solidFill>
                </a:rPr>
                <a:t>Đồ chơi kỹ thuật</a:t>
              </a:r>
              <a:endParaRPr lang="en-US" sz="2400" dirty="0">
                <a:solidFill>
                  <a:srgbClr val="FF0000"/>
                </a:solidFill>
              </a:endParaRPr>
            </a:p>
          </p:txBody>
        </p:sp>
      </p:grpSp>
      <p:grpSp>
        <p:nvGrpSpPr>
          <p:cNvPr id="14" name="Group 39"/>
          <p:cNvGrpSpPr>
            <a:grpSpLocks/>
          </p:cNvGrpSpPr>
          <p:nvPr/>
        </p:nvGrpSpPr>
        <p:grpSpPr bwMode="auto">
          <a:xfrm>
            <a:off x="1327935" y="2822760"/>
            <a:ext cx="7505339" cy="506815"/>
            <a:chOff x="524" y="2339"/>
            <a:chExt cx="5379" cy="301"/>
          </a:xfrm>
        </p:grpSpPr>
        <p:grpSp>
          <p:nvGrpSpPr>
            <p:cNvPr id="15" name="Group 30"/>
            <p:cNvGrpSpPr>
              <a:grpSpLocks/>
            </p:cNvGrpSpPr>
            <p:nvPr/>
          </p:nvGrpSpPr>
          <p:grpSpPr bwMode="auto">
            <a:xfrm>
              <a:off x="524" y="2358"/>
              <a:ext cx="318" cy="282"/>
              <a:chOff x="1244" y="2200"/>
              <a:chExt cx="318" cy="282"/>
            </a:xfrm>
          </p:grpSpPr>
          <p:sp>
            <p:nvSpPr>
              <p:cNvPr id="17" name="Rectangle 15"/>
              <p:cNvSpPr>
                <a:spLocks noChangeArrowheads="1"/>
              </p:cNvSpPr>
              <p:nvPr/>
            </p:nvSpPr>
            <p:spPr bwMode="gray">
              <a:xfrm rot="3419336">
                <a:off x="1265" y="2179"/>
                <a:ext cx="275" cy="318"/>
              </a:xfrm>
              <a:prstGeom prst="rect">
                <a:avLst/>
              </a:prstGeom>
              <a:solidFill>
                <a:srgbClr val="92D050"/>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18" name="Text Box 17"/>
              <p:cNvSpPr txBox="1">
                <a:spLocks noChangeArrowheads="1"/>
              </p:cNvSpPr>
              <p:nvPr/>
            </p:nvSpPr>
            <p:spPr bwMode="gray">
              <a:xfrm>
                <a:off x="1287" y="2208"/>
                <a:ext cx="24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3</a:t>
                </a:r>
              </a:p>
            </p:txBody>
          </p:sp>
        </p:grpSp>
        <p:sp>
          <p:nvSpPr>
            <p:cNvPr id="16" name="Text Box 34"/>
            <p:cNvSpPr txBox="1">
              <a:spLocks noChangeArrowheads="1"/>
            </p:cNvSpPr>
            <p:nvPr/>
          </p:nvSpPr>
          <p:spPr bwMode="auto">
            <a:xfrm>
              <a:off x="1156" y="2339"/>
              <a:ext cx="4747" cy="274"/>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rgbClr val="0070C0"/>
                  </a:solidFill>
                </a:rPr>
                <a:t>Đồ chơi là vật liệu xây dựng</a:t>
              </a:r>
              <a:endParaRPr lang="en-US" sz="2400" dirty="0">
                <a:solidFill>
                  <a:srgbClr val="0070C0"/>
                </a:solidFill>
              </a:endParaRPr>
            </a:p>
          </p:txBody>
        </p:sp>
      </p:grpSp>
      <p:grpSp>
        <p:nvGrpSpPr>
          <p:cNvPr id="19" name="Group 39"/>
          <p:cNvGrpSpPr>
            <a:grpSpLocks/>
          </p:cNvGrpSpPr>
          <p:nvPr/>
        </p:nvGrpSpPr>
        <p:grpSpPr bwMode="auto">
          <a:xfrm>
            <a:off x="1768849" y="3510600"/>
            <a:ext cx="7505339" cy="506814"/>
            <a:chOff x="524" y="2339"/>
            <a:chExt cx="5379" cy="301"/>
          </a:xfrm>
        </p:grpSpPr>
        <p:grpSp>
          <p:nvGrpSpPr>
            <p:cNvPr id="20" name="Group 30"/>
            <p:cNvGrpSpPr>
              <a:grpSpLocks/>
            </p:cNvGrpSpPr>
            <p:nvPr/>
          </p:nvGrpSpPr>
          <p:grpSpPr bwMode="auto">
            <a:xfrm>
              <a:off x="524" y="2358"/>
              <a:ext cx="318" cy="282"/>
              <a:chOff x="1244" y="2200"/>
              <a:chExt cx="318" cy="282"/>
            </a:xfrm>
          </p:grpSpPr>
          <p:sp>
            <p:nvSpPr>
              <p:cNvPr id="22" name="Rectangle 15"/>
              <p:cNvSpPr>
                <a:spLocks noChangeArrowheads="1"/>
              </p:cNvSpPr>
              <p:nvPr/>
            </p:nvSpPr>
            <p:spPr bwMode="gray">
              <a:xfrm rot="3419336">
                <a:off x="1265" y="2179"/>
                <a:ext cx="275" cy="318"/>
              </a:xfrm>
              <a:prstGeom prst="rect">
                <a:avLst/>
              </a:prstGeom>
              <a:solidFill>
                <a:schemeClr val="tx2">
                  <a:lumMod val="75000"/>
                </a:schemeClr>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23" name="Text Box 17"/>
              <p:cNvSpPr txBox="1">
                <a:spLocks noChangeArrowheads="1"/>
              </p:cNvSpPr>
              <p:nvPr/>
            </p:nvSpPr>
            <p:spPr bwMode="gray">
              <a:xfrm>
                <a:off x="1288" y="2208"/>
                <a:ext cx="24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4</a:t>
                </a:r>
              </a:p>
            </p:txBody>
          </p:sp>
        </p:grpSp>
        <p:sp>
          <p:nvSpPr>
            <p:cNvPr id="21" name="Text Box 34"/>
            <p:cNvSpPr txBox="1">
              <a:spLocks noChangeArrowheads="1"/>
            </p:cNvSpPr>
            <p:nvPr/>
          </p:nvSpPr>
          <p:spPr bwMode="auto">
            <a:xfrm>
              <a:off x="1156" y="2339"/>
              <a:ext cx="4747" cy="274"/>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t>Đồ chơi vận động</a:t>
              </a:r>
              <a:endParaRPr lang="en-US" sz="2400" dirty="0"/>
            </a:p>
          </p:txBody>
        </p:sp>
      </p:grpSp>
      <p:grpSp>
        <p:nvGrpSpPr>
          <p:cNvPr id="24" name="Group 38"/>
          <p:cNvGrpSpPr>
            <a:grpSpLocks/>
          </p:cNvGrpSpPr>
          <p:nvPr/>
        </p:nvGrpSpPr>
        <p:grpSpPr bwMode="auto">
          <a:xfrm>
            <a:off x="2031026" y="4142766"/>
            <a:ext cx="7431631" cy="634973"/>
            <a:chOff x="572" y="1632"/>
            <a:chExt cx="4737" cy="335"/>
          </a:xfrm>
        </p:grpSpPr>
        <p:grpSp>
          <p:nvGrpSpPr>
            <p:cNvPr id="25" name="Group 29"/>
            <p:cNvGrpSpPr>
              <a:grpSpLocks/>
            </p:cNvGrpSpPr>
            <p:nvPr/>
          </p:nvGrpSpPr>
          <p:grpSpPr bwMode="auto">
            <a:xfrm>
              <a:off x="572" y="1665"/>
              <a:ext cx="328" cy="302"/>
              <a:chOff x="1292" y="1569"/>
              <a:chExt cx="328" cy="302"/>
            </a:xfrm>
          </p:grpSpPr>
          <p:sp>
            <p:nvSpPr>
              <p:cNvPr id="27" name="Rectangle 10"/>
              <p:cNvSpPr>
                <a:spLocks noChangeArrowheads="1"/>
              </p:cNvSpPr>
              <p:nvPr/>
            </p:nvSpPr>
            <p:spPr bwMode="gray">
              <a:xfrm rot="3419336">
                <a:off x="1305" y="1556"/>
                <a:ext cx="302" cy="328"/>
              </a:xfrm>
              <a:prstGeom prst="rect">
                <a:avLst/>
              </a:prstGeom>
              <a:solidFill>
                <a:srgbClr val="FFC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28" name="Text Box 12"/>
              <p:cNvSpPr txBox="1">
                <a:spLocks noChangeArrowheads="1"/>
              </p:cNvSpPr>
              <p:nvPr/>
            </p:nvSpPr>
            <p:spPr bwMode="gray">
              <a:xfrm>
                <a:off x="1352" y="1574"/>
                <a:ext cx="21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5</a:t>
                </a:r>
              </a:p>
            </p:txBody>
          </p:sp>
        </p:grpSp>
        <p:sp>
          <p:nvSpPr>
            <p:cNvPr id="26" name="Text Box 33"/>
            <p:cNvSpPr txBox="1">
              <a:spLocks noChangeArrowheads="1"/>
            </p:cNvSpPr>
            <p:nvPr/>
          </p:nvSpPr>
          <p:spPr bwMode="auto">
            <a:xfrm>
              <a:off x="994" y="1632"/>
              <a:ext cx="431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chemeClr val="accent2">
                      <a:lumMod val="75000"/>
                    </a:schemeClr>
                  </a:solidFill>
                </a:rPr>
                <a:t>Đồ chơi mang tính hài hước, vui nhộn</a:t>
              </a:r>
              <a:endParaRPr lang="en-US" sz="2400" dirty="0">
                <a:solidFill>
                  <a:schemeClr val="accent2">
                    <a:lumMod val="75000"/>
                  </a:schemeClr>
                </a:solidFill>
              </a:endParaRPr>
            </a:p>
          </p:txBody>
        </p:sp>
      </p:grpSp>
      <p:grpSp>
        <p:nvGrpSpPr>
          <p:cNvPr id="29" name="Group 39"/>
          <p:cNvGrpSpPr>
            <a:grpSpLocks/>
          </p:cNvGrpSpPr>
          <p:nvPr/>
        </p:nvGrpSpPr>
        <p:grpSpPr bwMode="auto">
          <a:xfrm>
            <a:off x="2650681" y="4926857"/>
            <a:ext cx="7505339" cy="506814"/>
            <a:chOff x="524" y="2339"/>
            <a:chExt cx="5379" cy="301"/>
          </a:xfrm>
        </p:grpSpPr>
        <p:grpSp>
          <p:nvGrpSpPr>
            <p:cNvPr id="30" name="Group 30"/>
            <p:cNvGrpSpPr>
              <a:grpSpLocks/>
            </p:cNvGrpSpPr>
            <p:nvPr/>
          </p:nvGrpSpPr>
          <p:grpSpPr bwMode="auto">
            <a:xfrm>
              <a:off x="524" y="2358"/>
              <a:ext cx="318" cy="282"/>
              <a:chOff x="1244" y="2200"/>
              <a:chExt cx="318" cy="282"/>
            </a:xfrm>
          </p:grpSpPr>
          <p:sp>
            <p:nvSpPr>
              <p:cNvPr id="32" name="Rectangle 15"/>
              <p:cNvSpPr>
                <a:spLocks noChangeArrowheads="1"/>
              </p:cNvSpPr>
              <p:nvPr/>
            </p:nvSpPr>
            <p:spPr bwMode="gray">
              <a:xfrm rot="3419336">
                <a:off x="1265" y="2179"/>
                <a:ext cx="275" cy="318"/>
              </a:xfrm>
              <a:prstGeom prst="rect">
                <a:avLst/>
              </a:prstGeom>
              <a:solidFill>
                <a:schemeClr val="accent5">
                  <a:lumMod val="60000"/>
                  <a:lumOff val="40000"/>
                </a:schemeClr>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33" name="Text Box 17"/>
              <p:cNvSpPr txBox="1">
                <a:spLocks noChangeArrowheads="1"/>
              </p:cNvSpPr>
              <p:nvPr/>
            </p:nvSpPr>
            <p:spPr bwMode="gray">
              <a:xfrm>
                <a:off x="1288" y="2208"/>
                <a:ext cx="24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6</a:t>
                </a:r>
              </a:p>
            </p:txBody>
          </p:sp>
        </p:grpSp>
        <p:sp>
          <p:nvSpPr>
            <p:cNvPr id="31" name="Text Box 34"/>
            <p:cNvSpPr txBox="1">
              <a:spLocks noChangeArrowheads="1"/>
            </p:cNvSpPr>
            <p:nvPr/>
          </p:nvSpPr>
          <p:spPr bwMode="auto">
            <a:xfrm>
              <a:off x="1156" y="2339"/>
              <a:ext cx="4747" cy="274"/>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rgbClr val="FF0000"/>
                  </a:solidFill>
                </a:rPr>
                <a:t>Loại đồ chơi âm nhạc</a:t>
              </a:r>
              <a:endParaRPr lang="en-US" sz="2400" dirty="0">
                <a:solidFill>
                  <a:srgbClr val="FF0000"/>
                </a:solidFill>
              </a:endParaRPr>
            </a:p>
          </p:txBody>
        </p:sp>
      </p:grpSp>
      <p:grpSp>
        <p:nvGrpSpPr>
          <p:cNvPr id="34" name="Group 39"/>
          <p:cNvGrpSpPr>
            <a:grpSpLocks/>
          </p:cNvGrpSpPr>
          <p:nvPr/>
        </p:nvGrpSpPr>
        <p:grpSpPr bwMode="auto">
          <a:xfrm>
            <a:off x="3091597" y="5682755"/>
            <a:ext cx="7505339" cy="506814"/>
            <a:chOff x="524" y="2339"/>
            <a:chExt cx="5379" cy="301"/>
          </a:xfrm>
        </p:grpSpPr>
        <p:grpSp>
          <p:nvGrpSpPr>
            <p:cNvPr id="35" name="Group 30"/>
            <p:cNvGrpSpPr>
              <a:grpSpLocks/>
            </p:cNvGrpSpPr>
            <p:nvPr/>
          </p:nvGrpSpPr>
          <p:grpSpPr bwMode="auto">
            <a:xfrm>
              <a:off x="524" y="2358"/>
              <a:ext cx="318" cy="282"/>
              <a:chOff x="1244" y="2200"/>
              <a:chExt cx="318" cy="282"/>
            </a:xfrm>
          </p:grpSpPr>
          <p:sp>
            <p:nvSpPr>
              <p:cNvPr id="37" name="Rectangle 15"/>
              <p:cNvSpPr>
                <a:spLocks noChangeArrowheads="1"/>
              </p:cNvSpPr>
              <p:nvPr/>
            </p:nvSpPr>
            <p:spPr bwMode="gray">
              <a:xfrm rot="3419336">
                <a:off x="1265" y="2179"/>
                <a:ext cx="275" cy="318"/>
              </a:xfrm>
              <a:prstGeom prst="rect">
                <a:avLst/>
              </a:prstGeom>
              <a:solidFill>
                <a:srgbClr val="FF0000"/>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38" name="Text Box 17"/>
              <p:cNvSpPr txBox="1">
                <a:spLocks noChangeArrowheads="1"/>
              </p:cNvSpPr>
              <p:nvPr/>
            </p:nvSpPr>
            <p:spPr bwMode="gray">
              <a:xfrm>
                <a:off x="1288" y="2208"/>
                <a:ext cx="24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7</a:t>
                </a:r>
              </a:p>
            </p:txBody>
          </p:sp>
        </p:grpSp>
        <p:sp>
          <p:nvSpPr>
            <p:cNvPr id="36" name="Text Box 34"/>
            <p:cNvSpPr txBox="1">
              <a:spLocks noChangeArrowheads="1"/>
            </p:cNvSpPr>
            <p:nvPr/>
          </p:nvSpPr>
          <p:spPr bwMode="auto">
            <a:xfrm>
              <a:off x="1156" y="2339"/>
              <a:ext cx="4747" cy="274"/>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t>Đồ chơi dân gian</a:t>
              </a:r>
              <a:endParaRPr lang="en-US" sz="2400" dirty="0"/>
            </a:p>
          </p:txBody>
        </p:sp>
      </p:grpSp>
    </p:spTree>
    <p:extLst>
      <p:ext uri="{BB962C8B-B14F-4D97-AF65-F5344CB8AC3E}">
        <p14:creationId xmlns:p14="http://schemas.microsoft.com/office/powerpoint/2010/main" val="303435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par>
                                <p:cTn id="23" presetID="22" presetClass="entr" presetSubtype="4"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par>
                                <p:cTn id="26" presetID="2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gray">
          <a:xfrm>
            <a:off x="2438400" y="293139"/>
            <a:ext cx="1608219" cy="710858"/>
          </a:xfrm>
          <a:prstGeom prst="upArrow">
            <a:avLst>
              <a:gd name="adj1" fmla="val 50000"/>
              <a:gd name="adj2" fmla="val 18667"/>
            </a:avLst>
          </a:prstGeom>
          <a:solidFill>
            <a:srgbClr val="002060"/>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5" name="Text Box 14"/>
          <p:cNvSpPr txBox="1">
            <a:spLocks noChangeArrowheads="1"/>
          </p:cNvSpPr>
          <p:nvPr/>
        </p:nvSpPr>
        <p:spPr bwMode="gray">
          <a:xfrm>
            <a:off x="3075709" y="279282"/>
            <a:ext cx="557235"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800" b="1" dirty="0">
                <a:solidFill>
                  <a:srgbClr val="FFFFFF"/>
                </a:solidFill>
                <a:latin typeface="Arial" pitchFamily="34" charset="0"/>
              </a:rPr>
              <a:t>3</a:t>
            </a:r>
          </a:p>
        </p:txBody>
      </p:sp>
      <p:sp>
        <p:nvSpPr>
          <p:cNvPr id="6" name="AutoShape 7"/>
          <p:cNvSpPr>
            <a:spLocks noChangeArrowheads="1"/>
          </p:cNvSpPr>
          <p:nvPr/>
        </p:nvSpPr>
        <p:spPr bwMode="gray">
          <a:xfrm>
            <a:off x="3684715" y="555340"/>
            <a:ext cx="6365475" cy="448659"/>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r>
              <a:rPr lang="en-GB" sz="2600" b="1" dirty="0">
                <a:solidFill>
                  <a:srgbClr val="002060"/>
                </a:solidFill>
              </a:rPr>
              <a:t>  Ý </a:t>
            </a:r>
            <a:r>
              <a:rPr lang="en-GB" sz="2600" b="1" dirty="0" err="1">
                <a:solidFill>
                  <a:srgbClr val="002060"/>
                </a:solidFill>
              </a:rPr>
              <a:t>nghĩa</a:t>
            </a:r>
            <a:r>
              <a:rPr lang="en-GB" sz="2600" b="1" dirty="0">
                <a:solidFill>
                  <a:srgbClr val="002060"/>
                </a:solidFill>
              </a:rPr>
              <a:t> </a:t>
            </a:r>
            <a:r>
              <a:rPr lang="en-GB" sz="2600" b="1" dirty="0" err="1">
                <a:solidFill>
                  <a:srgbClr val="002060"/>
                </a:solidFill>
              </a:rPr>
              <a:t>của</a:t>
            </a:r>
            <a:r>
              <a:rPr lang="en-GB" sz="2600" b="1" dirty="0">
                <a:solidFill>
                  <a:srgbClr val="002060"/>
                </a:solidFill>
              </a:rPr>
              <a:t> </a:t>
            </a:r>
            <a:r>
              <a:rPr lang="en-GB" sz="2600" b="1" dirty="0" err="1">
                <a:solidFill>
                  <a:srgbClr val="002060"/>
                </a:solidFill>
              </a:rPr>
              <a:t>hoạt</a:t>
            </a:r>
            <a:r>
              <a:rPr lang="en-GB" sz="2600" b="1" dirty="0">
                <a:solidFill>
                  <a:srgbClr val="002060"/>
                </a:solidFill>
              </a:rPr>
              <a:t> </a:t>
            </a:r>
            <a:r>
              <a:rPr lang="en-GB" sz="2600" b="1" dirty="0" err="1">
                <a:solidFill>
                  <a:srgbClr val="002060"/>
                </a:solidFill>
              </a:rPr>
              <a:t>động</a:t>
            </a:r>
            <a:r>
              <a:rPr lang="en-GB" sz="2600" b="1" dirty="0">
                <a:solidFill>
                  <a:srgbClr val="002060"/>
                </a:solidFill>
              </a:rPr>
              <a:t> </a:t>
            </a:r>
            <a:r>
              <a:rPr lang="en-GB" sz="2600" b="1" dirty="0" err="1">
                <a:solidFill>
                  <a:srgbClr val="002060"/>
                </a:solidFill>
              </a:rPr>
              <a:t>vui</a:t>
            </a:r>
            <a:r>
              <a:rPr lang="en-GB" sz="2600" b="1" dirty="0">
                <a:solidFill>
                  <a:srgbClr val="002060"/>
                </a:solidFill>
              </a:rPr>
              <a:t> </a:t>
            </a:r>
            <a:r>
              <a:rPr lang="en-GB" sz="2600" b="1" dirty="0" err="1">
                <a:solidFill>
                  <a:srgbClr val="002060"/>
                </a:solidFill>
              </a:rPr>
              <a:t>chơi</a:t>
            </a:r>
            <a:endParaRPr lang="en-US" altLang="en-US" sz="2600" b="1" dirty="0">
              <a:solidFill>
                <a:srgbClr val="002060"/>
              </a:solidFill>
            </a:endParaRPr>
          </a:p>
        </p:txBody>
      </p:sp>
      <p:sp>
        <p:nvSpPr>
          <p:cNvPr id="31" name="AutoShape 23"/>
          <p:cNvSpPr>
            <a:spLocks/>
          </p:cNvSpPr>
          <p:nvPr/>
        </p:nvSpPr>
        <p:spPr bwMode="blackWhite">
          <a:xfrm>
            <a:off x="2438400" y="1240456"/>
            <a:ext cx="9144000" cy="498808"/>
          </a:xfrm>
          <a:prstGeom prst="callout2">
            <a:avLst>
              <a:gd name="adj1" fmla="val 38336"/>
              <a:gd name="adj2" fmla="val -208"/>
              <a:gd name="adj3" fmla="val 46291"/>
              <a:gd name="adj4" fmla="val -4615"/>
              <a:gd name="adj5" fmla="val 431825"/>
              <a:gd name="adj6" fmla="val -5820"/>
            </a:avLst>
          </a:prstGeom>
          <a:ln>
            <a:solidFill>
              <a:srgbClr val="FF0000"/>
            </a:solidFill>
            <a:headEnd type="diamond" w="med" len="med"/>
            <a:tailEnd/>
          </a:ln>
        </p:spPr>
        <p:style>
          <a:lnRef idx="2">
            <a:schemeClr val="accent5"/>
          </a:lnRef>
          <a:fillRef idx="1">
            <a:schemeClr val="lt1"/>
          </a:fillRef>
          <a:effectRef idx="0">
            <a:schemeClr val="accent5"/>
          </a:effectRef>
          <a:fontRef idx="minor">
            <a:schemeClr val="dk1"/>
          </a:fontRef>
        </p:style>
        <p:txBody>
          <a:bodyPr anchor="ctr"/>
          <a:lstStyle/>
          <a:p>
            <a:pPr algn="just"/>
            <a:r>
              <a:rPr lang="en-GB" sz="2400" dirty="0">
                <a:solidFill>
                  <a:srgbClr val="002060"/>
                </a:solidFill>
                <a:latin typeface="Times New Roman" panose="02020603050405020304" pitchFamily="18" charset="0"/>
                <a:cs typeface="Times New Roman" panose="02020603050405020304" pitchFamily="18" charset="0"/>
              </a:rPr>
              <a:t>1. </a:t>
            </a:r>
            <a:r>
              <a:rPr lang="en-US" sz="2400" dirty="0">
                <a:solidFill>
                  <a:srgbClr val="002060"/>
                </a:solidFill>
                <a:latin typeface="Times New Roman" panose="02020603050405020304" pitchFamily="18" charset="0"/>
                <a:cs typeface="Times New Roman" panose="02020603050405020304" pitchFamily="18" charset="0"/>
              </a:rPr>
              <a:t>Ả</a:t>
            </a:r>
            <a:r>
              <a:rPr lang="pt-BR" sz="2400" dirty="0">
                <a:solidFill>
                  <a:srgbClr val="002060"/>
                </a:solidFill>
                <a:latin typeface="Times New Roman" panose="02020603050405020304" pitchFamily="18" charset="0"/>
                <a:cs typeface="Times New Roman" panose="02020603050405020304" pitchFamily="18" charset="0"/>
              </a:rPr>
              <a:t>nh hưởng mạnh mẽ tới sự hình thành </a:t>
            </a:r>
            <a:r>
              <a:rPr lang="pt-BR" sz="2400" i="1" dirty="0">
                <a:solidFill>
                  <a:srgbClr val="002060"/>
                </a:solidFill>
                <a:latin typeface="Times New Roman" panose="02020603050405020304" pitchFamily="18" charset="0"/>
                <a:cs typeface="Times New Roman" panose="02020603050405020304" pitchFamily="18" charset="0"/>
              </a:rPr>
              <a:t>tính chủ định của quá trình tâm lý</a:t>
            </a:r>
            <a:r>
              <a:rPr lang="pt-BR" sz="2400"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2" name="AutoShape 23"/>
          <p:cNvSpPr>
            <a:spLocks/>
          </p:cNvSpPr>
          <p:nvPr/>
        </p:nvSpPr>
        <p:spPr bwMode="blackWhite">
          <a:xfrm>
            <a:off x="2546419" y="1892088"/>
            <a:ext cx="9144000" cy="767516"/>
          </a:xfrm>
          <a:prstGeom prst="callout2">
            <a:avLst>
              <a:gd name="adj1" fmla="val 38336"/>
              <a:gd name="adj2" fmla="val -208"/>
              <a:gd name="adj3" fmla="val 44323"/>
              <a:gd name="adj4" fmla="val -2796"/>
              <a:gd name="adj5" fmla="val 203590"/>
              <a:gd name="adj6" fmla="val -6881"/>
            </a:avLst>
          </a:prstGeom>
          <a:ln>
            <a:solidFill>
              <a:srgbClr val="FF0000"/>
            </a:solidFill>
            <a:headEnd type="diamond" w="med" len="med"/>
            <a:tailEnd/>
          </a:ln>
        </p:spPr>
        <p:style>
          <a:lnRef idx="2">
            <a:schemeClr val="accent5"/>
          </a:lnRef>
          <a:fillRef idx="1">
            <a:schemeClr val="lt1"/>
          </a:fillRef>
          <a:effectRef idx="0">
            <a:schemeClr val="accent5"/>
          </a:effectRef>
          <a:fontRef idx="minor">
            <a:schemeClr val="dk1"/>
          </a:fontRef>
        </p:style>
        <p:txBody>
          <a:bodyPr anchor="ctr"/>
          <a:lstStyle/>
          <a:p>
            <a:pPr algn="just"/>
            <a:r>
              <a:rPr lang="pt-BR" sz="2400" dirty="0">
                <a:solidFill>
                  <a:srgbClr val="002060"/>
                </a:solidFill>
                <a:latin typeface="Times New Roman" panose="02020603050405020304" pitchFamily="18" charset="0"/>
                <a:cs typeface="Times New Roman" panose="02020603050405020304" pitchFamily="18" charset="0"/>
              </a:rPr>
              <a:t>2. </a:t>
            </a:r>
            <a:r>
              <a:rPr lang="en-GB" sz="2400" dirty="0" err="1">
                <a:latin typeface="Times New Roman" panose="02020603050405020304" pitchFamily="18" charset="0"/>
                <a:cs typeface="Times New Roman" panose="02020603050405020304" pitchFamily="18" charset="0"/>
              </a:rPr>
              <a:t>Tình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huống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trò</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những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hành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vai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ảnh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hưởng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thường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xuyên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triển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tuệ</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trẻ</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mẫu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giáo</a:t>
            </a:r>
            <a:r>
              <a:rPr lang="en-GB" sz="2400" dirty="0">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45" name="AutoShape 23"/>
          <p:cNvSpPr>
            <a:spLocks/>
          </p:cNvSpPr>
          <p:nvPr/>
        </p:nvSpPr>
        <p:spPr bwMode="blackWhite">
          <a:xfrm>
            <a:off x="2546419" y="2745066"/>
            <a:ext cx="9144000" cy="762044"/>
          </a:xfrm>
          <a:prstGeom prst="callout2">
            <a:avLst>
              <a:gd name="adj1" fmla="val 38336"/>
              <a:gd name="adj2" fmla="val -208"/>
              <a:gd name="adj3" fmla="val 39019"/>
              <a:gd name="adj4" fmla="val -2797"/>
              <a:gd name="adj5" fmla="val 70239"/>
              <a:gd name="adj6" fmla="val -6123"/>
            </a:avLst>
          </a:prstGeom>
          <a:ln>
            <a:solidFill>
              <a:srgbClr val="FF0000"/>
            </a:solidFill>
            <a:headEnd type="diamond" w="med" len="med"/>
            <a:tailEnd/>
          </a:ln>
        </p:spPr>
        <p:style>
          <a:lnRef idx="2">
            <a:schemeClr val="accent5"/>
          </a:lnRef>
          <a:fillRef idx="1">
            <a:schemeClr val="lt1"/>
          </a:fillRef>
          <a:effectRef idx="0">
            <a:schemeClr val="accent5"/>
          </a:effectRef>
          <a:fontRef idx="minor">
            <a:schemeClr val="dk1"/>
          </a:fontRef>
        </p:style>
        <p:txBody>
          <a:bodyPr anchor="ctr"/>
          <a:lstStyle/>
          <a:p>
            <a:pPr algn="just"/>
            <a:r>
              <a:rPr lang="en-GB" sz="2400" dirty="0">
                <a:solidFill>
                  <a:srgbClr val="FF0000"/>
                </a:solidFill>
                <a:latin typeface="Times New Roman" panose="02020603050405020304" pitchFamily="18" charset="0"/>
                <a:cs typeface="Times New Roman" panose="02020603050405020304" pitchFamily="18" charset="0"/>
              </a:rPr>
              <a:t>3. </a:t>
            </a:r>
            <a:r>
              <a:rPr lang="en-GB" sz="2400" dirty="0" err="1">
                <a:solidFill>
                  <a:srgbClr val="FF0000"/>
                </a:solidFill>
                <a:latin typeface="Times New Roman" panose="02020603050405020304" pitchFamily="18" charset="0"/>
                <a:cs typeface="Times New Roman" panose="02020603050405020304" pitchFamily="18" charset="0"/>
              </a:rPr>
              <a:t>Ảnh</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hưởng</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rất</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lớn</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đến</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sự</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phát</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triển</a:t>
            </a:r>
            <a:r>
              <a:rPr lang="en-GB" sz="2400"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ngôn</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ngữ</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của</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trẻ</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mẫu</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giáo</a:t>
            </a:r>
            <a:r>
              <a:rPr lang="en-GB" sz="2400" dirty="0">
                <a:solidFill>
                  <a:srgbClr val="FF0000"/>
                </a:solidFill>
                <a:latin typeface="Times New Roman" panose="02020603050405020304" pitchFamily="18" charset="0"/>
                <a:cs typeface="Times New Roman" panose="02020603050405020304" pitchFamily="18" charset="0"/>
              </a:rPr>
              <a:t>. </a:t>
            </a:r>
            <a:r>
              <a:rPr lang="pt-BR"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6" name="AutoShape 23"/>
          <p:cNvSpPr>
            <a:spLocks/>
          </p:cNvSpPr>
          <p:nvPr/>
        </p:nvSpPr>
        <p:spPr bwMode="blackWhite">
          <a:xfrm>
            <a:off x="2546419" y="3557846"/>
            <a:ext cx="9144000" cy="740804"/>
          </a:xfrm>
          <a:prstGeom prst="callout2">
            <a:avLst>
              <a:gd name="adj1" fmla="val 38336"/>
              <a:gd name="adj2" fmla="val -208"/>
              <a:gd name="adj3" fmla="val 37363"/>
              <a:gd name="adj4" fmla="val -2947"/>
              <a:gd name="adj5" fmla="val -43728"/>
              <a:gd name="adj6" fmla="val -6578"/>
            </a:avLst>
          </a:prstGeom>
          <a:ln>
            <a:solidFill>
              <a:srgbClr val="FF0000"/>
            </a:solidFill>
            <a:headEnd type="diamond" w="med" len="med"/>
            <a:tailEnd/>
          </a:ln>
        </p:spPr>
        <p:style>
          <a:lnRef idx="2">
            <a:schemeClr val="accent5"/>
          </a:lnRef>
          <a:fillRef idx="1">
            <a:schemeClr val="lt1"/>
          </a:fillRef>
          <a:effectRef idx="0">
            <a:schemeClr val="accent5"/>
          </a:effectRef>
          <a:fontRef idx="minor">
            <a:schemeClr val="dk1"/>
          </a:fontRef>
        </p:style>
        <p:txBody>
          <a:bodyPr anchor="ctr"/>
          <a:lstStyle/>
          <a:p>
            <a:pPr algn="just"/>
            <a:r>
              <a:rPr lang="pt-BR" sz="2400" dirty="0">
                <a:solidFill>
                  <a:srgbClr val="002060"/>
                </a:solidFill>
                <a:latin typeface="Times New Roman" panose="02020603050405020304" pitchFamily="18" charset="0"/>
                <a:cs typeface="Times New Roman" panose="02020603050405020304" pitchFamily="18" charset="0"/>
              </a:rPr>
              <a:t>4. </a:t>
            </a:r>
            <a:r>
              <a:rPr lang="en-GB" sz="2400" dirty="0" err="1">
                <a:solidFill>
                  <a:srgbClr val="002060"/>
                </a:solidFill>
                <a:latin typeface="Times New Roman" panose="02020603050405020304" pitchFamily="18" charset="0"/>
                <a:cs typeface="Times New Roman" panose="02020603050405020304" pitchFamily="18" charset="0"/>
              </a:rPr>
              <a:t>Trò</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chơi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có</a:t>
            </a:r>
            <a:r>
              <a:rPr lang="en-GB" sz="2400" dirty="0">
                <a:solidFill>
                  <a:srgbClr val="002060"/>
                </a:solidFill>
                <a:latin typeface="Times New Roman" panose="02020603050405020304" pitchFamily="18" charset="0"/>
                <a:cs typeface="Times New Roman" panose="02020603050405020304" pitchFamily="18" charset="0"/>
              </a:rPr>
              <a:t> ý </a:t>
            </a:r>
            <a:r>
              <a:rPr lang="en-GB" sz="2400" dirty="0" err="1">
                <a:solidFill>
                  <a:srgbClr val="002060"/>
                </a:solidFill>
                <a:latin typeface="Times New Roman" panose="02020603050405020304" pitchFamily="18" charset="0"/>
                <a:cs typeface="Times New Roman" panose="02020603050405020304" pitchFamily="18" charset="0"/>
              </a:rPr>
              <a:t>nghĩa</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quyết</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định</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đối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với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sự</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phát</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triển</a:t>
            </a:r>
            <a:r>
              <a:rPr lang="en-GB" sz="2400" dirty="0">
                <a:solidFill>
                  <a:srgbClr val="002060"/>
                </a:solidFill>
                <a:latin typeface="Times New Roman" panose="02020603050405020304" pitchFamily="18" charset="0"/>
                <a:cs typeface="Times New Roman" panose="02020603050405020304" pitchFamily="18" charset="0"/>
              </a:rPr>
              <a:t> </a:t>
            </a:r>
            <a:r>
              <a:rPr lang="en-GB" sz="2400" i="1" dirty="0" err="1">
                <a:solidFill>
                  <a:srgbClr val="002060"/>
                </a:solidFill>
                <a:latin typeface="Times New Roman" panose="02020603050405020304" pitchFamily="18" charset="0"/>
                <a:cs typeface="Times New Roman" panose="02020603050405020304" pitchFamily="18" charset="0"/>
              </a:rPr>
              <a:t>trí</a:t>
            </a:r>
            <a:r>
              <a:rPr lang="en-GB" sz="2400" i="1" dirty="0">
                <a:solidFill>
                  <a:srgbClr val="002060"/>
                </a:solidFill>
                <a:latin typeface="Times New Roman" panose="02020603050405020304" pitchFamily="18" charset="0"/>
                <a:cs typeface="Times New Roman" panose="02020603050405020304" pitchFamily="18" charset="0"/>
              </a:rPr>
              <a:t> </a:t>
            </a:r>
            <a:r>
              <a:rPr lang="en-GB" sz="2400" i="1" dirty="0" err="1">
                <a:solidFill>
                  <a:srgbClr val="002060"/>
                </a:solidFill>
                <a:latin typeface="Times New Roman" panose="02020603050405020304" pitchFamily="18" charset="0"/>
                <a:cs typeface="Times New Roman" panose="02020603050405020304" pitchFamily="18" charset="0"/>
              </a:rPr>
              <a:t>tưởng</a:t>
            </a:r>
            <a:r>
              <a:rPr lang="en-GB" sz="2400" i="1" dirty="0">
                <a:solidFill>
                  <a:srgbClr val="002060"/>
                </a:solidFill>
                <a:latin typeface="Times New Roman" panose="02020603050405020304" pitchFamily="18" charset="0"/>
                <a:cs typeface="Times New Roman" panose="02020603050405020304" pitchFamily="18" charset="0"/>
              </a:rPr>
              <a:t> </a:t>
            </a:r>
            <a:r>
              <a:rPr lang="en-GB" sz="2400" i="1" dirty="0" err="1">
                <a:solidFill>
                  <a:srgbClr val="002060"/>
                </a:solidFill>
                <a:latin typeface="Times New Roman" panose="02020603050405020304" pitchFamily="18" charset="0"/>
                <a:cs typeface="Times New Roman" panose="02020603050405020304" pitchFamily="18" charset="0"/>
              </a:rPr>
              <a:t>tượng</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của</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trẻ</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mẫu</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giáo</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đặc</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biệt</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là</a:t>
            </a:r>
            <a:r>
              <a:rPr lang="en-GB" sz="2400" dirty="0">
                <a:solidFill>
                  <a:srgbClr val="002060"/>
                </a:solidFill>
                <a:latin typeface="Times New Roman" panose="02020603050405020304" pitchFamily="18" charset="0"/>
                <a:cs typeface="Times New Roman" panose="02020603050405020304" pitchFamily="18" charset="0"/>
              </a:rPr>
              <a:t> ĐVTCĐ .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47" name="AutoShape 23"/>
          <p:cNvSpPr>
            <a:spLocks/>
          </p:cNvSpPr>
          <p:nvPr/>
        </p:nvSpPr>
        <p:spPr bwMode="blackWhite">
          <a:xfrm>
            <a:off x="2533655" y="4618129"/>
            <a:ext cx="9144000" cy="740804"/>
          </a:xfrm>
          <a:prstGeom prst="callout2">
            <a:avLst>
              <a:gd name="adj1" fmla="val 38336"/>
              <a:gd name="adj2" fmla="val -208"/>
              <a:gd name="adj3" fmla="val 37363"/>
              <a:gd name="adj4" fmla="val -2947"/>
              <a:gd name="adj5" fmla="val -178383"/>
              <a:gd name="adj6" fmla="val -6426"/>
            </a:avLst>
          </a:prstGeom>
          <a:ln>
            <a:solidFill>
              <a:srgbClr val="FF0000"/>
            </a:solidFill>
            <a:headEnd type="diamond" w="med" len="med"/>
            <a:tailEnd/>
          </a:ln>
        </p:spPr>
        <p:style>
          <a:lnRef idx="2">
            <a:schemeClr val="accent5"/>
          </a:lnRef>
          <a:fillRef idx="1">
            <a:schemeClr val="lt1"/>
          </a:fillRef>
          <a:effectRef idx="0">
            <a:schemeClr val="accent5"/>
          </a:effectRef>
          <a:fontRef idx="minor">
            <a:schemeClr val="dk1"/>
          </a:fontRef>
        </p:style>
        <p:txBody>
          <a:bodyPr anchor="ctr"/>
          <a:lstStyle/>
          <a:p>
            <a:pPr algn="just"/>
            <a:r>
              <a:rPr lang="pt-BR" sz="2400" dirty="0">
                <a:solidFill>
                  <a:schemeClr val="tx1"/>
                </a:solidFill>
                <a:latin typeface="Times New Roman" panose="02020603050405020304" pitchFamily="18" charset="0"/>
                <a:cs typeface="Times New Roman" panose="02020603050405020304" pitchFamily="18" charset="0"/>
              </a:rPr>
              <a:t>5. </a:t>
            </a:r>
            <a:r>
              <a:rPr lang="en-GB" sz="2400" dirty="0" err="1">
                <a:solidFill>
                  <a:schemeClr val="tx1"/>
                </a:solidFill>
                <a:latin typeface="Times New Roman" panose="02020603050405020304" pitchFamily="18" charset="0"/>
                <a:cs typeface="Times New Roman" panose="02020603050405020304" pitchFamily="18" charset="0"/>
              </a:rPr>
              <a:t>Tác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động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rất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mạnh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sự</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phát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triển</a:t>
            </a:r>
            <a:r>
              <a:rPr lang="en-GB" sz="2400"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đời</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sống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tình</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cảm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của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trẻ</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giáo</a:t>
            </a:r>
            <a:r>
              <a:rPr lang="en-GB"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8" name="AutoShape 23"/>
          <p:cNvSpPr>
            <a:spLocks/>
          </p:cNvSpPr>
          <p:nvPr/>
        </p:nvSpPr>
        <p:spPr bwMode="blackWhite">
          <a:xfrm>
            <a:off x="2508980" y="5678412"/>
            <a:ext cx="9144000" cy="740804"/>
          </a:xfrm>
          <a:prstGeom prst="callout2">
            <a:avLst>
              <a:gd name="adj1" fmla="val 38336"/>
              <a:gd name="adj2" fmla="val -208"/>
              <a:gd name="adj3" fmla="val 37363"/>
              <a:gd name="adj4" fmla="val -2947"/>
              <a:gd name="adj5" fmla="val -333610"/>
              <a:gd name="adj6" fmla="val -6275"/>
            </a:avLst>
          </a:prstGeom>
          <a:ln>
            <a:solidFill>
              <a:srgbClr val="FF0000"/>
            </a:solidFill>
            <a:headEnd type="diamond" w="med" len="med"/>
            <a:tailEnd/>
          </a:ln>
        </p:spPr>
        <p:style>
          <a:lnRef idx="2">
            <a:schemeClr val="accent5"/>
          </a:lnRef>
          <a:fillRef idx="1">
            <a:schemeClr val="lt1"/>
          </a:fillRef>
          <a:effectRef idx="0">
            <a:schemeClr val="accent5"/>
          </a:effectRef>
          <a:fontRef idx="minor">
            <a:schemeClr val="dk1"/>
          </a:fontRef>
        </p:style>
        <p:txBody>
          <a:bodyPr anchor="ctr"/>
          <a:lstStyle/>
          <a:p>
            <a:pPr algn="just"/>
            <a:r>
              <a:rPr lang="pt-BR" sz="2400" dirty="0">
                <a:solidFill>
                  <a:srgbClr val="FF0000"/>
                </a:solidFill>
                <a:latin typeface="Times New Roman" panose="02020603050405020304" pitchFamily="18" charset="0"/>
                <a:cs typeface="Times New Roman" panose="02020603050405020304" pitchFamily="18" charset="0"/>
              </a:rPr>
              <a:t>6. </a:t>
            </a:r>
            <a:r>
              <a:rPr lang="en-GB" sz="2400" dirty="0" err="1">
                <a:solidFill>
                  <a:srgbClr val="FF0000"/>
                </a:solidFill>
                <a:latin typeface="Times New Roman" panose="02020603050405020304" pitchFamily="18" charset="0"/>
                <a:cs typeface="Times New Roman" panose="02020603050405020304" pitchFamily="18" charset="0"/>
              </a:rPr>
              <a:t>Phẩm</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chất</a:t>
            </a:r>
            <a:r>
              <a:rPr lang="en-GB" sz="2400" dirty="0">
                <a:solidFill>
                  <a:srgbClr val="FF0000"/>
                </a:solidFill>
                <a:latin typeface="Times New Roman" panose="02020603050405020304" pitchFamily="18" charset="0"/>
                <a:cs typeface="Times New Roman" panose="02020603050405020304" pitchFamily="18" charset="0"/>
              </a:rPr>
              <a:t> ý </a:t>
            </a:r>
            <a:r>
              <a:rPr lang="en-GB" sz="2400" dirty="0" err="1">
                <a:solidFill>
                  <a:srgbClr val="FF0000"/>
                </a:solidFill>
                <a:latin typeface="Times New Roman" panose="02020603050405020304" pitchFamily="18" charset="0"/>
                <a:cs typeface="Times New Roman" panose="02020603050405020304" pitchFamily="18" charset="0"/>
              </a:rPr>
              <a:t>chí</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của</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trẻ</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mẫu</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giáo</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được</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hình</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thành</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mạnh</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mẽ</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trong</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trò</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chơi</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đặc</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biệt</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là</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trò</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chơi</a:t>
            </a:r>
            <a:r>
              <a:rPr lang="en-GB" sz="2400" dirty="0">
                <a:solidFill>
                  <a:srgbClr val="FF0000"/>
                </a:solidFill>
                <a:latin typeface="Times New Roman" panose="02020603050405020304" pitchFamily="18" charset="0"/>
                <a:cs typeface="Times New Roman" panose="02020603050405020304" pitchFamily="18" charset="0"/>
              </a:rPr>
              <a:t> ĐVTCĐ</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49" name="Group 20"/>
          <p:cNvGrpSpPr>
            <a:grpSpLocks/>
          </p:cNvGrpSpPr>
          <p:nvPr/>
        </p:nvGrpSpPr>
        <p:grpSpPr bwMode="auto">
          <a:xfrm>
            <a:off x="125459" y="2762503"/>
            <a:ext cx="1809035" cy="1474907"/>
            <a:chOff x="2208" y="1696"/>
            <a:chExt cx="1279" cy="1031"/>
          </a:xfrm>
        </p:grpSpPr>
        <p:sp>
          <p:nvSpPr>
            <p:cNvPr id="50" name="Oval 21"/>
            <p:cNvSpPr>
              <a:spLocks noChangeArrowheads="1"/>
            </p:cNvSpPr>
            <p:nvPr/>
          </p:nvSpPr>
          <p:spPr bwMode="gray">
            <a:xfrm>
              <a:off x="2208" y="2035"/>
              <a:ext cx="184" cy="363"/>
            </a:xfrm>
            <a:prstGeom prst="ellipse">
              <a:avLst/>
            </a:prstGeom>
            <a:gradFill rotWithShape="1">
              <a:gsLst>
                <a:gs pos="0">
                  <a:srgbClr val="FFFFFF"/>
                </a:gs>
                <a:gs pos="50000">
                  <a:srgbClr val="FF3399"/>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tLang="en-US"/>
            </a:p>
          </p:txBody>
        </p:sp>
        <p:sp>
          <p:nvSpPr>
            <p:cNvPr id="51" name="Oval 22"/>
            <p:cNvSpPr>
              <a:spLocks noChangeArrowheads="1"/>
            </p:cNvSpPr>
            <p:nvPr/>
          </p:nvSpPr>
          <p:spPr bwMode="gray">
            <a:xfrm>
              <a:off x="2208" y="2035"/>
              <a:ext cx="184" cy="363"/>
            </a:xfrm>
            <a:prstGeom prst="ellipse">
              <a:avLst/>
            </a:prstGeom>
            <a:solidFill>
              <a:srgbClr val="FF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tLang="en-US"/>
            </a:p>
          </p:txBody>
        </p:sp>
        <p:sp>
          <p:nvSpPr>
            <p:cNvPr id="52" name="Oval 23"/>
            <p:cNvSpPr>
              <a:spLocks noChangeArrowheads="1"/>
            </p:cNvSpPr>
            <p:nvPr/>
          </p:nvSpPr>
          <p:spPr bwMode="gray">
            <a:xfrm>
              <a:off x="2297" y="2035"/>
              <a:ext cx="1183" cy="363"/>
            </a:xfrm>
            <a:prstGeom prst="ellipse">
              <a:avLst/>
            </a:prstGeom>
            <a:gradFill rotWithShape="1">
              <a:gsLst>
                <a:gs pos="0">
                  <a:srgbClr val="8A3753"/>
                </a:gs>
                <a:gs pos="50000">
                  <a:srgbClr val="FF6699"/>
                </a:gs>
                <a:gs pos="100000">
                  <a:srgbClr val="8A37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tLang="en-US"/>
            </a:p>
          </p:txBody>
        </p:sp>
        <p:sp>
          <p:nvSpPr>
            <p:cNvPr id="53" name="Oval 24"/>
            <p:cNvSpPr>
              <a:spLocks noChangeArrowheads="1"/>
            </p:cNvSpPr>
            <p:nvPr/>
          </p:nvSpPr>
          <p:spPr bwMode="gray">
            <a:xfrm>
              <a:off x="2304" y="2033"/>
              <a:ext cx="1183" cy="363"/>
            </a:xfrm>
            <a:prstGeom prst="ellipse">
              <a:avLst/>
            </a:prstGeom>
            <a:solidFill>
              <a:schemeClr val="accent2">
                <a:lumMod val="75000"/>
              </a:schemeClr>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tLang="en-US"/>
            </a:p>
          </p:txBody>
        </p:sp>
        <p:sp>
          <p:nvSpPr>
            <p:cNvPr id="54" name="Oval 25"/>
            <p:cNvSpPr>
              <a:spLocks noChangeArrowheads="1"/>
            </p:cNvSpPr>
            <p:nvPr/>
          </p:nvSpPr>
          <p:spPr bwMode="gray">
            <a:xfrm>
              <a:off x="2356" y="2035"/>
              <a:ext cx="1065" cy="363"/>
            </a:xfrm>
            <a:prstGeom prst="ellipse">
              <a:avLst/>
            </a:prstGeom>
            <a:solidFill>
              <a:schemeClr val="accent2">
                <a:lumMod val="50000"/>
              </a:schemeClr>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tLang="en-US"/>
            </a:p>
          </p:txBody>
        </p:sp>
        <p:grpSp>
          <p:nvGrpSpPr>
            <p:cNvPr id="55" name="Group 26"/>
            <p:cNvGrpSpPr>
              <a:grpSpLocks/>
            </p:cNvGrpSpPr>
            <p:nvPr/>
          </p:nvGrpSpPr>
          <p:grpSpPr bwMode="auto">
            <a:xfrm>
              <a:off x="2373" y="1696"/>
              <a:ext cx="1031" cy="1031"/>
              <a:chOff x="4166" y="1706"/>
              <a:chExt cx="1252" cy="1252"/>
            </a:xfrm>
          </p:grpSpPr>
          <p:sp>
            <p:nvSpPr>
              <p:cNvPr id="57" name="Oval 2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ltLang="en-US"/>
              </a:p>
            </p:txBody>
          </p:sp>
          <p:sp>
            <p:nvSpPr>
              <p:cNvPr id="58" name="Oval 28"/>
              <p:cNvSpPr>
                <a:spLocks noChangeArrowheads="1"/>
              </p:cNvSpPr>
              <p:nvPr/>
            </p:nvSpPr>
            <p:spPr bwMode="gray">
              <a:xfrm>
                <a:off x="4182" y="1713"/>
                <a:ext cx="1222" cy="1221"/>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ltLang="en-US"/>
              </a:p>
            </p:txBody>
          </p:sp>
          <p:sp>
            <p:nvSpPr>
              <p:cNvPr id="59" name="Oval 2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ltLang="en-US"/>
              </a:p>
            </p:txBody>
          </p:sp>
          <p:sp>
            <p:nvSpPr>
              <p:cNvPr id="60" name="Oval 3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ltLang="en-US"/>
              </a:p>
            </p:txBody>
          </p:sp>
        </p:grpSp>
        <p:sp>
          <p:nvSpPr>
            <p:cNvPr id="56" name="Text Box 31"/>
            <p:cNvSpPr txBox="1">
              <a:spLocks noChangeArrowheads="1"/>
            </p:cNvSpPr>
            <p:nvPr/>
          </p:nvSpPr>
          <p:spPr bwMode="gray">
            <a:xfrm>
              <a:off x="2436" y="1900"/>
              <a:ext cx="868"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002060"/>
                  </a:solidFill>
                  <a:latin typeface="Times New Roman" pitchFamily="18" charset="0"/>
                  <a:cs typeface="Times New Roman" pitchFamily="18" charset="0"/>
                </a:rPr>
                <a:t>Ý </a:t>
              </a:r>
            </a:p>
            <a:p>
              <a:pPr algn="ctr" eaLnBrk="0" hangingPunct="0"/>
              <a:r>
                <a:rPr lang="en-US" altLang="en-US" sz="2400" b="1" dirty="0">
                  <a:solidFill>
                    <a:srgbClr val="002060"/>
                  </a:solidFill>
                  <a:latin typeface="Times New Roman" pitchFamily="18" charset="0"/>
                  <a:cs typeface="Times New Roman" pitchFamily="18" charset="0"/>
                </a:rPr>
                <a:t>NGHĨA</a:t>
              </a:r>
            </a:p>
          </p:txBody>
        </p:sp>
      </p:grpSp>
      <p:pic>
        <p:nvPicPr>
          <p:cNvPr id="61" name="Picture 2" descr="SÃ¡ng kiáº¿n kinh nghiá»m 2013-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10"/>
            <a:ext cx="2093763" cy="111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p:cNvSpPr txBox="1"/>
          <p:nvPr/>
        </p:nvSpPr>
        <p:spPr>
          <a:xfrm>
            <a:off x="663786" y="683573"/>
            <a:ext cx="166254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1</a:t>
            </a:r>
          </a:p>
        </p:txBody>
      </p:sp>
    </p:spTree>
    <p:extLst>
      <p:ext uri="{BB962C8B-B14F-4D97-AF65-F5344CB8AC3E}">
        <p14:creationId xmlns:p14="http://schemas.microsoft.com/office/powerpoint/2010/main" val="14139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barn(inVertical)">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down)">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circle(in)">
                                      <p:cBhvr>
                                        <p:cTn id="43" dur="20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barn(inVertical)">
                                      <p:cBhvr>
                                        <p:cTn id="4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31" grpId="0" animBg="1"/>
      <p:bldP spid="32" grpId="0" animBg="1"/>
      <p:bldP spid="45" grpId="0" animBg="1"/>
      <p:bldP spid="46" grpId="0" animBg="1"/>
      <p:bldP spid="47" grpId="0" animBg="1"/>
      <p:bldP spid="4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779" y="412970"/>
            <a:ext cx="5404043" cy="323165"/>
          </a:xfrm>
          <a:prstGeom prst="rect">
            <a:avLst/>
          </a:prstGeom>
        </p:spPr>
        <p:txBody>
          <a:bodyPr wrap="none">
            <a:spAutoFit/>
          </a:bodyPr>
          <a:lstStyle/>
          <a:p>
            <a:pPr>
              <a:lnSpc>
                <a:spcPts val="1800"/>
              </a:lnSpc>
              <a:spcBef>
                <a:spcPts val="1200"/>
              </a:spcBef>
              <a:spcAft>
                <a:spcPts val="0"/>
              </a:spcAft>
            </a:pPr>
            <a:r>
              <a:rPr lang="en-GB" sz="2400" b="1" dirty="0">
                <a:solidFill>
                  <a:srgbClr val="FF0000"/>
                </a:solidFill>
                <a:latin typeface="Times New Roman" panose="02020603050405020304" pitchFamily="18" charset="0"/>
              </a:rPr>
              <a:t>4. </a:t>
            </a:r>
            <a:r>
              <a:rPr lang="en-GB" sz="2400" b="1" dirty="0" err="1">
                <a:solidFill>
                  <a:srgbClr val="FF0000"/>
                </a:solidFill>
                <a:latin typeface="Times New Roman" panose="02020603050405020304" pitchFamily="18" charset="0"/>
              </a:rPr>
              <a:t>Một</a:t>
            </a:r>
            <a:r>
              <a:rPr lang="en-GB" sz="2400" b="1" dirty="0">
                <a:solidFill>
                  <a:srgbClr val="FF0000"/>
                </a:solidFill>
                <a:latin typeface="Times New Roman" panose="02020603050405020304" pitchFamily="18" charset="0"/>
              </a:rPr>
              <a:t> </a:t>
            </a:r>
            <a:r>
              <a:rPr lang="en-GB" sz="2400" b="1" dirty="0" err="1">
                <a:solidFill>
                  <a:srgbClr val="FF0000"/>
                </a:solidFill>
                <a:latin typeface="Times New Roman" panose="02020603050405020304" pitchFamily="18" charset="0"/>
              </a:rPr>
              <a:t>số</a:t>
            </a:r>
            <a:r>
              <a:rPr lang="en-GB" sz="2400" b="1" dirty="0">
                <a:solidFill>
                  <a:srgbClr val="FF0000"/>
                </a:solidFill>
                <a:latin typeface="Times New Roman" panose="02020603050405020304" pitchFamily="18" charset="0"/>
              </a:rPr>
              <a:t> </a:t>
            </a:r>
            <a:r>
              <a:rPr lang="en-GB" sz="2400" b="1" dirty="0" err="1">
                <a:solidFill>
                  <a:srgbClr val="FF0000"/>
                </a:solidFill>
                <a:latin typeface="Times New Roman" panose="02020603050405020304" pitchFamily="18" charset="0"/>
              </a:rPr>
              <a:t>yêu</a:t>
            </a:r>
            <a:r>
              <a:rPr lang="en-GB" sz="2400" b="1" dirty="0">
                <a:solidFill>
                  <a:srgbClr val="FF0000"/>
                </a:solidFill>
                <a:latin typeface="Times New Roman" panose="02020603050405020304" pitchFamily="18" charset="0"/>
              </a:rPr>
              <a:t> </a:t>
            </a:r>
            <a:r>
              <a:rPr lang="en-GB" sz="2400" b="1" dirty="0" err="1">
                <a:solidFill>
                  <a:srgbClr val="FF0000"/>
                </a:solidFill>
                <a:latin typeface="Times New Roman" panose="02020603050405020304" pitchFamily="18" charset="0"/>
              </a:rPr>
              <a:t>cầu</a:t>
            </a:r>
            <a:r>
              <a:rPr lang="en-GB" sz="2400" b="1" dirty="0">
                <a:solidFill>
                  <a:srgbClr val="FF0000"/>
                </a:solidFill>
                <a:latin typeface="Times New Roman" panose="02020603050405020304" pitchFamily="18" charset="0"/>
              </a:rPr>
              <a:t> </a:t>
            </a:r>
            <a:r>
              <a:rPr lang="en-GB" sz="2400" b="1" dirty="0" err="1">
                <a:solidFill>
                  <a:srgbClr val="FF0000"/>
                </a:solidFill>
                <a:latin typeface="Times New Roman" panose="02020603050405020304" pitchFamily="18" charset="0"/>
              </a:rPr>
              <a:t>đối</a:t>
            </a:r>
            <a:r>
              <a:rPr lang="en-GB" sz="2400" b="1" dirty="0">
                <a:solidFill>
                  <a:srgbClr val="FF0000"/>
                </a:solidFill>
                <a:latin typeface="Times New Roman" panose="02020603050405020304" pitchFamily="18" charset="0"/>
              </a:rPr>
              <a:t> </a:t>
            </a:r>
            <a:r>
              <a:rPr lang="en-GB" sz="2400" b="1" dirty="0" err="1">
                <a:solidFill>
                  <a:srgbClr val="FF0000"/>
                </a:solidFill>
                <a:latin typeface="Times New Roman" panose="02020603050405020304" pitchFamily="18" charset="0"/>
              </a:rPr>
              <a:t>với</a:t>
            </a:r>
            <a:r>
              <a:rPr lang="en-GB" sz="2400" b="1" dirty="0">
                <a:solidFill>
                  <a:srgbClr val="FF0000"/>
                </a:solidFill>
                <a:latin typeface="Times New Roman" panose="02020603050405020304" pitchFamily="18" charset="0"/>
              </a:rPr>
              <a:t> </a:t>
            </a:r>
            <a:r>
              <a:rPr lang="en-GB" sz="2400" b="1" dirty="0" err="1">
                <a:solidFill>
                  <a:srgbClr val="FF0000"/>
                </a:solidFill>
                <a:latin typeface="Times New Roman" panose="02020603050405020304" pitchFamily="18" charset="0"/>
              </a:rPr>
              <a:t>đồ</a:t>
            </a:r>
            <a:r>
              <a:rPr lang="en-GB" sz="2400" b="1" dirty="0">
                <a:solidFill>
                  <a:srgbClr val="FF0000"/>
                </a:solidFill>
                <a:latin typeface="Times New Roman" panose="02020603050405020304" pitchFamily="18" charset="0"/>
              </a:rPr>
              <a:t> </a:t>
            </a:r>
            <a:r>
              <a:rPr lang="en-GB" sz="2400" b="1" dirty="0" err="1">
                <a:solidFill>
                  <a:srgbClr val="FF0000"/>
                </a:solidFill>
                <a:latin typeface="Times New Roman" panose="02020603050405020304" pitchFamily="18" charset="0"/>
              </a:rPr>
              <a:t>chơi</a:t>
            </a:r>
            <a:r>
              <a:rPr lang="en-GB" sz="2400" b="1" dirty="0">
                <a:solidFill>
                  <a:srgbClr val="FF0000"/>
                </a:solidFill>
                <a:latin typeface="Times New Roman" panose="02020603050405020304" pitchFamily="18" charset="0"/>
              </a:rPr>
              <a:t> </a:t>
            </a:r>
            <a:r>
              <a:rPr lang="en-GB" sz="2400" b="1" dirty="0" err="1">
                <a:solidFill>
                  <a:srgbClr val="FF0000"/>
                </a:solidFill>
                <a:latin typeface="Times New Roman" panose="02020603050405020304" pitchFamily="18" charset="0"/>
              </a:rPr>
              <a:t>trẻ</a:t>
            </a:r>
            <a:r>
              <a:rPr lang="en-GB" sz="2400" b="1" dirty="0">
                <a:solidFill>
                  <a:srgbClr val="FF0000"/>
                </a:solidFill>
                <a:latin typeface="Times New Roman" panose="02020603050405020304" pitchFamily="18" charset="0"/>
              </a:rPr>
              <a:t> </a:t>
            </a:r>
            <a:r>
              <a:rPr lang="en-GB" sz="2400" b="1" dirty="0" err="1">
                <a:solidFill>
                  <a:srgbClr val="FF0000"/>
                </a:solidFill>
                <a:latin typeface="Times New Roman" panose="02020603050405020304" pitchFamily="18" charset="0"/>
              </a:rPr>
              <a:t>em</a:t>
            </a:r>
            <a:endParaRPr lang="en-US" sz="2400" b="1" i="1" dirty="0">
              <a:solidFill>
                <a:srgbClr val="FF0000"/>
              </a:solidFill>
              <a:latin typeface="Cambria" panose="02040503050406030204" pitchFamily="18" charset="0"/>
            </a:endParaRPr>
          </a:p>
        </p:txBody>
      </p:sp>
      <p:pic>
        <p:nvPicPr>
          <p:cNvPr id="3" name="Picture 2"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13883"/>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36073" y="412969"/>
            <a:ext cx="3200400" cy="369332"/>
          </a:xfrm>
          <a:prstGeom prst="rect">
            <a:avLst/>
          </a:prstGeom>
          <a:noFill/>
        </p:spPr>
        <p:txBody>
          <a:bodyPr wrap="square" rtlCol="0">
            <a:spAutoFit/>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CHƯƠNG 3</a:t>
            </a:r>
          </a:p>
        </p:txBody>
      </p:sp>
      <p:sp>
        <p:nvSpPr>
          <p:cNvPr id="5" name="TextBox 4"/>
          <p:cNvSpPr txBox="1"/>
          <p:nvPr/>
        </p:nvSpPr>
        <p:spPr>
          <a:xfrm>
            <a:off x="706966" y="1440873"/>
            <a:ext cx="9323727" cy="5693866"/>
          </a:xfrm>
          <a:prstGeom prst="rect">
            <a:avLst/>
          </a:prstGeom>
          <a:noFill/>
        </p:spPr>
        <p:txBody>
          <a:bodyPr wrap="square" rtlCol="0">
            <a:spAutoFit/>
          </a:bodyPr>
          <a:lstStyle/>
          <a:p>
            <a:pPr marL="342900" indent="-342900">
              <a:buFont typeface="+mj-lt"/>
              <a:buAutoNum type="arabicParenR"/>
            </a:pPr>
            <a:r>
              <a:rPr lang="nb-NO" sz="2800" i="1" dirty="0">
                <a:solidFill>
                  <a:srgbClr val="002060"/>
                </a:solidFill>
              </a:rPr>
              <a:t>Đồ chơi phải mang ý nghĩa giáo dục</a:t>
            </a:r>
          </a:p>
          <a:p>
            <a:pPr marL="342900" indent="-342900">
              <a:buFont typeface="+mj-lt"/>
              <a:buAutoNum type="arabicParenR"/>
            </a:pPr>
            <a:endParaRPr lang="nb-NO" sz="2800" i="1" dirty="0"/>
          </a:p>
          <a:p>
            <a:pPr marL="342900" indent="-342900">
              <a:buFont typeface="+mj-lt"/>
              <a:buAutoNum type="arabicParenR"/>
            </a:pPr>
            <a:r>
              <a:rPr lang="nb-NO" sz="2800" i="1" dirty="0">
                <a:solidFill>
                  <a:srgbClr val="FF0000"/>
                </a:solidFill>
              </a:rPr>
              <a:t>Đồ chơi phải phản ánh được những thuộc tính dặc trưng của vật thật</a:t>
            </a:r>
          </a:p>
          <a:p>
            <a:pPr marL="342900" indent="-342900">
              <a:buFont typeface="+mj-lt"/>
              <a:buAutoNum type="arabicParenR"/>
            </a:pPr>
            <a:endParaRPr lang="nb-NO" sz="2800" i="1" dirty="0"/>
          </a:p>
          <a:p>
            <a:pPr marL="342900" indent="-342900">
              <a:buFont typeface="+mj-lt"/>
              <a:buAutoNum type="arabicParenR"/>
            </a:pPr>
            <a:r>
              <a:rPr lang="nb-NO" sz="2800" i="1" dirty="0">
                <a:solidFill>
                  <a:srgbClr val="002060"/>
                </a:solidFill>
              </a:rPr>
              <a:t>Đồ chơi phải hấp dẫn trẻ</a:t>
            </a:r>
            <a:r>
              <a:rPr lang="nb-NO" sz="2800" dirty="0">
                <a:solidFill>
                  <a:srgbClr val="002060"/>
                </a:solidFill>
              </a:rPr>
              <a:t>. </a:t>
            </a:r>
          </a:p>
          <a:p>
            <a:pPr marL="342900" indent="-342900">
              <a:buFont typeface="+mj-lt"/>
              <a:buAutoNum type="arabicParenR"/>
            </a:pPr>
            <a:endParaRPr lang="nb-NO" sz="2800" dirty="0">
              <a:solidFill>
                <a:srgbClr val="FF0000"/>
              </a:solidFill>
            </a:endParaRPr>
          </a:p>
          <a:p>
            <a:pPr marL="342900" indent="-342900">
              <a:buFont typeface="+mj-lt"/>
              <a:buAutoNum type="arabicParenR"/>
            </a:pPr>
            <a:r>
              <a:rPr lang="nb-NO" sz="2800" i="1" dirty="0">
                <a:solidFill>
                  <a:srgbClr val="FF0000"/>
                </a:solidFill>
              </a:rPr>
              <a:t>Yêu cầu về thiết kế: </a:t>
            </a:r>
            <a:r>
              <a:rPr lang="nb-NO" sz="2800" i="1" dirty="0"/>
              <a:t>An toàn; Trẻ có thể thao tác trực tiếp với đồ chơi; </a:t>
            </a:r>
            <a:r>
              <a:rPr lang="nb-NO" sz="2800" dirty="0"/>
              <a:t>Phong phú, nhiều dáng nhiều vẻ; P</a:t>
            </a:r>
            <a:r>
              <a:rPr lang="pt-BR" sz="2800" dirty="0"/>
              <a:t>hải mang tính thẩm mỹ, hấp dẫn trẻ bằng vẻ đẹp lành mạnh, trong sáng</a:t>
            </a:r>
            <a:endParaRPr lang="en-US" sz="2800" dirty="0"/>
          </a:p>
          <a:p>
            <a:pPr marL="342900" indent="-342900">
              <a:buFont typeface="+mj-lt"/>
              <a:buAutoNum type="arabicParenR"/>
            </a:pPr>
            <a:endParaRPr lang="en-US" sz="2800" dirty="0"/>
          </a:p>
          <a:p>
            <a:endParaRPr lang="en-US" sz="2800" dirty="0"/>
          </a:p>
        </p:txBody>
      </p:sp>
    </p:spTree>
    <p:extLst>
      <p:ext uri="{BB962C8B-B14F-4D97-AF65-F5344CB8AC3E}">
        <p14:creationId xmlns:p14="http://schemas.microsoft.com/office/powerpoint/2010/main" val="410417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ircle(in)">
                                      <p:cBhvr>
                                        <p:cTn id="15" dur="2000"/>
                                        <p:tgtEl>
                                          <p:spTgt spid="5">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circle(in)">
                                      <p:cBhvr>
                                        <p:cTn id="18" dur="2000"/>
                                        <p:tgtEl>
                                          <p:spTgt spid="5">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circle(in)">
                                      <p:cBhvr>
                                        <p:cTn id="21" dur="2000"/>
                                        <p:tgtEl>
                                          <p:spTgt spid="5">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circle(in)">
                                      <p:cBhvr>
                                        <p:cTn id="24"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8" y="1255532"/>
            <a:ext cx="10875819" cy="2185214"/>
          </a:xfrm>
          <a:prstGeom prst="rect">
            <a:avLst/>
          </a:prstGeom>
        </p:spPr>
        <p:txBody>
          <a:bodyPr wrap="square">
            <a:spAutoFit/>
          </a:bodyPr>
          <a:lstStyle/>
          <a:p>
            <a:pPr algn="ctr">
              <a:lnSpc>
                <a:spcPct val="150000"/>
              </a:lnSpc>
              <a:spcBef>
                <a:spcPts val="1200"/>
              </a:spcBef>
              <a:spcAft>
                <a:spcPts val="0"/>
              </a:spcAft>
            </a:pPr>
            <a:r>
              <a:rPr lang="pt-BR" sz="2800" b="1" kern="1600" dirty="0">
                <a:solidFill>
                  <a:srgbClr val="FF0000"/>
                </a:solidFill>
                <a:latin typeface="Times New Roman" panose="02020603050405020304" pitchFamily="18" charset="0"/>
              </a:rPr>
              <a:t>Chương 4</a:t>
            </a:r>
            <a:endParaRPr lang="en-US" sz="2800" b="1" kern="1600" dirty="0">
              <a:solidFill>
                <a:srgbClr val="FF0000"/>
              </a:solidFill>
              <a:effectLst/>
              <a:latin typeface="Cambria" panose="02040503050406030204" pitchFamily="18" charset="0"/>
            </a:endParaRPr>
          </a:p>
          <a:p>
            <a:pPr algn="ctr">
              <a:lnSpc>
                <a:spcPct val="150000"/>
              </a:lnSpc>
              <a:spcBef>
                <a:spcPts val="1200"/>
              </a:spcBef>
              <a:spcAft>
                <a:spcPts val="0"/>
              </a:spcAft>
            </a:pPr>
            <a:r>
              <a:rPr lang="nb-NO" sz="2800" b="1" kern="1600" dirty="0">
                <a:solidFill>
                  <a:srgbClr val="FF0000"/>
                </a:solidFill>
                <a:latin typeface="Times New Roman" panose="02020603050405020304" pitchFamily="18" charset="0"/>
              </a:rPr>
              <a:t>TỔ CHỨC HOẠT ĐỘNG VUI CHƠI TRONG CHẾ ĐỘ SINH HOẠT CỦA TRẺ Ở TRƯỜNG MẦM NON</a:t>
            </a:r>
            <a:endParaRPr lang="en-US" sz="2800" b="1" kern="1600" dirty="0">
              <a:solidFill>
                <a:srgbClr val="FF0000"/>
              </a:solidFill>
              <a:effectLst/>
              <a:latin typeface="Cambria" panose="02040503050406030204" pitchFamily="18" charset="0"/>
            </a:endParaRPr>
          </a:p>
        </p:txBody>
      </p:sp>
    </p:spTree>
    <p:extLst>
      <p:ext uri="{BB962C8B-B14F-4D97-AF65-F5344CB8AC3E}">
        <p14:creationId xmlns:p14="http://schemas.microsoft.com/office/powerpoint/2010/main" val="575239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8" y="1226220"/>
            <a:ext cx="10695709" cy="323165"/>
          </a:xfrm>
          <a:prstGeom prst="rect">
            <a:avLst/>
          </a:prstGeom>
        </p:spPr>
        <p:txBody>
          <a:bodyPr wrap="square">
            <a:spAutoFit/>
          </a:bodyPr>
          <a:lstStyle/>
          <a:p>
            <a:pPr>
              <a:lnSpc>
                <a:spcPts val="1800"/>
              </a:lnSpc>
              <a:spcBef>
                <a:spcPts val="1200"/>
              </a:spcBef>
              <a:spcAft>
                <a:spcPts val="0"/>
              </a:spcAft>
            </a:pPr>
            <a:r>
              <a:rPr lang="nb-NO" sz="2800" b="1" dirty="0">
                <a:solidFill>
                  <a:srgbClr val="002060"/>
                </a:solidFill>
                <a:latin typeface="Times New Roman" panose="02020603050405020304" pitchFamily="18" charset="0"/>
              </a:rPr>
              <a:t>1. Xây dựng kế hoạch tổ chức HĐVC ở trường mầm non </a:t>
            </a:r>
            <a:endParaRPr lang="en-US" sz="2800" b="1" i="1" dirty="0">
              <a:solidFill>
                <a:srgbClr val="002060"/>
              </a:solidFill>
              <a:latin typeface="Cambria" panose="02040503050406030204" pitchFamily="18" charset="0"/>
            </a:endParaRPr>
          </a:p>
        </p:txBody>
      </p:sp>
      <p:pic>
        <p:nvPicPr>
          <p:cNvPr id="3" name="Picture 2"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13883"/>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36073" y="412969"/>
            <a:ext cx="320040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4</a:t>
            </a:r>
          </a:p>
        </p:txBody>
      </p:sp>
      <p:sp>
        <p:nvSpPr>
          <p:cNvPr id="5" name="Rectangle 4"/>
          <p:cNvSpPr/>
          <p:nvPr/>
        </p:nvSpPr>
        <p:spPr>
          <a:xfrm>
            <a:off x="540327" y="1694216"/>
            <a:ext cx="10820400" cy="323165"/>
          </a:xfrm>
          <a:prstGeom prst="rect">
            <a:avLst/>
          </a:prstGeom>
        </p:spPr>
        <p:txBody>
          <a:bodyPr wrap="square">
            <a:spAutoFit/>
          </a:bodyPr>
          <a:lstStyle/>
          <a:p>
            <a:pPr algn="just">
              <a:lnSpc>
                <a:spcPts val="1800"/>
              </a:lnSpc>
              <a:spcAft>
                <a:spcPts val="0"/>
              </a:spcAft>
            </a:pPr>
            <a:r>
              <a:rPr lang="nb-NO" sz="2400" b="1" i="1">
                <a:solidFill>
                  <a:srgbClr val="FF0000"/>
                </a:solidFill>
                <a:latin typeface="Times New Roman" panose="02020603050405020304" pitchFamily="18" charset="0"/>
                <a:ea typeface="Times New Roman" panose="02020603050405020304" pitchFamily="18" charset="0"/>
              </a:rPr>
              <a:t>1.1. Vị trí của hoạt động vui chơi trong chương trình giáo dục mầm non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grpSp>
        <p:nvGrpSpPr>
          <p:cNvPr id="7" name="Group 37"/>
          <p:cNvGrpSpPr>
            <a:grpSpLocks/>
          </p:cNvGrpSpPr>
          <p:nvPr/>
        </p:nvGrpSpPr>
        <p:grpSpPr bwMode="auto">
          <a:xfrm>
            <a:off x="942110" y="2538413"/>
            <a:ext cx="9475793" cy="547571"/>
            <a:chOff x="527" y="1182"/>
            <a:chExt cx="4377" cy="331"/>
          </a:xfrm>
        </p:grpSpPr>
        <p:sp>
          <p:nvSpPr>
            <p:cNvPr id="8" name="Rectangle 7"/>
            <p:cNvSpPr>
              <a:spLocks noChangeArrowheads="1"/>
            </p:cNvSpPr>
            <p:nvPr/>
          </p:nvSpPr>
          <p:spPr bwMode="gray">
            <a:xfrm rot="3419336">
              <a:off x="485" y="1252"/>
              <a:ext cx="301" cy="217"/>
            </a:xfrm>
            <a:prstGeom prst="rect">
              <a:avLst/>
            </a:prstGeom>
            <a:solidFill>
              <a:srgbClr val="FFFF00"/>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9" name="Text Box 6"/>
            <p:cNvSpPr txBox="1">
              <a:spLocks noChangeArrowheads="1"/>
            </p:cNvSpPr>
            <p:nvPr/>
          </p:nvSpPr>
          <p:spPr bwMode="auto">
            <a:xfrm>
              <a:off x="805" y="1182"/>
              <a:ext cx="409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dirty="0">
                  <a:solidFill>
                    <a:srgbClr val="FF0000"/>
                  </a:solidFill>
                  <a:latin typeface="Times New Roman" panose="02020603050405020304" pitchFamily="18" charset="0"/>
                  <a:ea typeface="Times New Roman" panose="02020603050405020304" pitchFamily="18" charset="0"/>
                </a:rPr>
                <a:t> HĐVC là linh hồn của chương trình giáo dục mầm non</a:t>
              </a:r>
              <a:endParaRPr lang="en-US" sz="2400" dirty="0">
                <a:solidFill>
                  <a:srgbClr val="FF0000"/>
                </a:solidFill>
              </a:endParaRPr>
            </a:p>
          </p:txBody>
        </p:sp>
        <p:sp>
          <p:nvSpPr>
            <p:cNvPr id="10" name="Text Box 7"/>
            <p:cNvSpPr txBox="1">
              <a:spLocks noChangeArrowheads="1"/>
            </p:cNvSpPr>
            <p:nvPr/>
          </p:nvSpPr>
          <p:spPr bwMode="gray">
            <a:xfrm>
              <a:off x="573" y="1234"/>
              <a:ext cx="15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0000"/>
                  </a:solidFill>
                  <a:latin typeface="Times New Roman" panose="02020603050405020304" pitchFamily="18" charset="0"/>
                  <a:cs typeface="Times New Roman" panose="02020603050405020304" pitchFamily="18" charset="0"/>
                </a:rPr>
                <a:t>1</a:t>
              </a:r>
            </a:p>
          </p:txBody>
        </p:sp>
      </p:grpSp>
      <p:grpSp>
        <p:nvGrpSpPr>
          <p:cNvPr id="11" name="Group 38"/>
          <p:cNvGrpSpPr>
            <a:grpSpLocks/>
          </p:cNvGrpSpPr>
          <p:nvPr/>
        </p:nvGrpSpPr>
        <p:grpSpPr bwMode="auto">
          <a:xfrm>
            <a:off x="1084993" y="3515606"/>
            <a:ext cx="10414912" cy="769938"/>
            <a:chOff x="566" y="1632"/>
            <a:chExt cx="6233" cy="485"/>
          </a:xfrm>
        </p:grpSpPr>
        <p:grpSp>
          <p:nvGrpSpPr>
            <p:cNvPr id="12" name="Group 29"/>
            <p:cNvGrpSpPr>
              <a:grpSpLocks/>
            </p:cNvGrpSpPr>
            <p:nvPr/>
          </p:nvGrpSpPr>
          <p:grpSpPr bwMode="auto">
            <a:xfrm>
              <a:off x="566" y="1670"/>
              <a:ext cx="323" cy="316"/>
              <a:chOff x="1286" y="1574"/>
              <a:chExt cx="323" cy="316"/>
            </a:xfrm>
          </p:grpSpPr>
          <p:sp>
            <p:nvSpPr>
              <p:cNvPr id="14" name="Rectangle 10"/>
              <p:cNvSpPr>
                <a:spLocks noChangeArrowheads="1"/>
              </p:cNvSpPr>
              <p:nvPr/>
            </p:nvSpPr>
            <p:spPr bwMode="gray">
              <a:xfrm rot="3419336">
                <a:off x="1297" y="1577"/>
                <a:ext cx="302" cy="323"/>
              </a:xfrm>
              <a:prstGeom prst="rect">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5" name="Text Box 12"/>
              <p:cNvSpPr txBox="1">
                <a:spLocks noChangeArrowheads="1"/>
              </p:cNvSpPr>
              <p:nvPr/>
            </p:nvSpPr>
            <p:spPr bwMode="gray">
              <a:xfrm>
                <a:off x="1386" y="1574"/>
                <a:ext cx="20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0000"/>
                    </a:solidFill>
                    <a:latin typeface="Times New Roman" panose="02020603050405020304" pitchFamily="18" charset="0"/>
                    <a:cs typeface="Times New Roman" panose="02020603050405020304" pitchFamily="18" charset="0"/>
                  </a:rPr>
                  <a:t>2</a:t>
                </a:r>
              </a:p>
            </p:txBody>
          </p:sp>
        </p:grpSp>
        <p:sp>
          <p:nvSpPr>
            <p:cNvPr id="13" name="Text Box 33"/>
            <p:cNvSpPr txBox="1">
              <a:spLocks noChangeArrowheads="1"/>
            </p:cNvSpPr>
            <p:nvPr/>
          </p:nvSpPr>
          <p:spPr bwMode="auto">
            <a:xfrm>
              <a:off x="994" y="1632"/>
              <a:ext cx="5805"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200" dirty="0">
                  <a:solidFill>
                    <a:srgbClr val="FF0000"/>
                  </a:solidFill>
                </a:rPr>
                <a:t>Trong chương trình GDMN, HĐVC luôn giữ vị trí trung tâm, chủ đạo trong quá trình tổ chức các hoạt động giáo dục cho trẻ. </a:t>
              </a:r>
              <a:endParaRPr lang="en-US" sz="2200" dirty="0">
                <a:solidFill>
                  <a:srgbClr val="FF0000"/>
                </a:solidFill>
              </a:endParaRPr>
            </a:p>
          </p:txBody>
        </p:sp>
      </p:grpSp>
      <p:sp>
        <p:nvSpPr>
          <p:cNvPr id="22" name="Rectangle 21"/>
          <p:cNvSpPr/>
          <p:nvPr/>
        </p:nvSpPr>
        <p:spPr>
          <a:xfrm>
            <a:off x="987587" y="4457195"/>
            <a:ext cx="9801189" cy="2308324"/>
          </a:xfrm>
          <a:prstGeom prst="rect">
            <a:avLst/>
          </a:prstGeom>
        </p:spPr>
        <p:txBody>
          <a:bodyPr wrap="square">
            <a:spAutoFit/>
          </a:bodyPr>
          <a:lstStyle/>
          <a:p>
            <a:pPr indent="457200" algn="just">
              <a:lnSpc>
                <a:spcPct val="150000"/>
              </a:lnSpc>
              <a:spcAft>
                <a:spcPts val="0"/>
              </a:spcAft>
            </a:pPr>
            <a:r>
              <a:rPr lang="nb-NO" sz="2400" dirty="0">
                <a:solidFill>
                  <a:srgbClr val="FF0000"/>
                </a:solidFill>
                <a:latin typeface="Times New Roman" panose="02020603050405020304" pitchFamily="18" charset="0"/>
                <a:ea typeface="Times New Roman" panose="02020603050405020304" pitchFamily="18" charset="0"/>
              </a:rPr>
              <a:t>Tóm lại, vui chơi là hoạt động đặc trưng của trẻ mầm non, là linh hồn của chương trình giáo dục mầm non. Nó có mặt ở hầu hết các hoạt động của trẻ, nó có mặt ở hầu hết các thời điểm sinh hoạt trong ngày của trẻ ở trường mầm non.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174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2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13883"/>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36073" y="412969"/>
            <a:ext cx="320040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4</a:t>
            </a:r>
          </a:p>
        </p:txBody>
      </p:sp>
      <p:sp>
        <p:nvSpPr>
          <p:cNvPr id="4" name="Rectangle 3"/>
          <p:cNvSpPr/>
          <p:nvPr/>
        </p:nvSpPr>
        <p:spPr>
          <a:xfrm>
            <a:off x="443346" y="1015493"/>
            <a:ext cx="9836727" cy="430887"/>
          </a:xfrm>
          <a:prstGeom prst="rect">
            <a:avLst/>
          </a:prstGeom>
        </p:spPr>
        <p:txBody>
          <a:bodyPr wrap="square">
            <a:spAutoFit/>
          </a:bodyPr>
          <a:lstStyle/>
          <a:p>
            <a:r>
              <a:rPr lang="nb-NO" sz="2200" b="1" i="1" dirty="0">
                <a:solidFill>
                  <a:srgbClr val="002060"/>
                </a:solidFill>
                <a:latin typeface="Times New Roman" panose="02020603050405020304" pitchFamily="18" charset="0"/>
                <a:ea typeface="Times New Roman" panose="02020603050405020304" pitchFamily="18" charset="0"/>
              </a:rPr>
              <a:t>1.2. Vai trò của giáo viên trong hoạt động vui chơi của trẻ ở trường mầm non</a:t>
            </a:r>
            <a:endParaRPr lang="en-US" sz="2200" dirty="0">
              <a:solidFill>
                <a:srgbClr val="002060"/>
              </a:solidFill>
            </a:endParaRPr>
          </a:p>
        </p:txBody>
      </p:sp>
      <p:sp>
        <p:nvSpPr>
          <p:cNvPr id="5" name="TextBox 4"/>
          <p:cNvSpPr txBox="1"/>
          <p:nvPr/>
        </p:nvSpPr>
        <p:spPr>
          <a:xfrm>
            <a:off x="581891" y="1579420"/>
            <a:ext cx="10861964" cy="5262979"/>
          </a:xfrm>
          <a:prstGeom prst="rect">
            <a:avLst/>
          </a:prstGeom>
          <a:noFill/>
        </p:spPr>
        <p:txBody>
          <a:bodyPr wrap="square" rtlCol="0">
            <a:spAutoFit/>
          </a:bodyPr>
          <a:lstStyle/>
          <a:p>
            <a:pPr marL="342900" indent="-342900">
              <a:buFont typeface="+mj-lt"/>
              <a:buAutoNum type="arabicParenR"/>
            </a:pPr>
            <a:r>
              <a:rPr lang="nb-NO" sz="2400" dirty="0">
                <a:solidFill>
                  <a:srgbClr val="002060"/>
                </a:solidFill>
              </a:rPr>
              <a:t>Lập kế hoạch tổ chức trò chơi cho trẻ, kế hoạch tổ chức trò chơi cho trẻ phải phù hợp với mục tiêu, nội dung chủ đề giáo dục, phù hợp với độ tuổi, phù hợp với thời gian, thời điểm tổ chức trò chơi cho trẻ, phù hợp với điều kiện cơ sở vật chất của trường, lớp.</a:t>
            </a:r>
          </a:p>
          <a:p>
            <a:pPr marL="342900" indent="-342900">
              <a:buFont typeface="+mj-lt"/>
              <a:buAutoNum type="arabicParenR"/>
            </a:pPr>
            <a:endParaRPr lang="nb-NO" sz="2400" dirty="0">
              <a:solidFill>
                <a:srgbClr val="002060"/>
              </a:solidFill>
            </a:endParaRPr>
          </a:p>
          <a:p>
            <a:pPr marL="342900" indent="-342900">
              <a:buFont typeface="+mj-lt"/>
              <a:buAutoNum type="arabicParenR"/>
            </a:pPr>
            <a:r>
              <a:rPr lang="nb-NO" sz="2400" dirty="0">
                <a:solidFill>
                  <a:srgbClr val="FF0000"/>
                </a:solidFill>
                <a:hlinkClick r:id="rId3" action="ppaction://hlinksldjump"/>
              </a:rPr>
              <a:t>Tổ chức hoạt động vui chơi cho trẻ ở các thời điểm khác nhau ở trường mầm non. Cụ thể là:</a:t>
            </a:r>
            <a:endParaRPr lang="en-US" sz="2400" dirty="0">
              <a:solidFill>
                <a:srgbClr val="FF0000"/>
              </a:solidFill>
            </a:endParaRPr>
          </a:p>
          <a:p>
            <a:pPr marL="342900" indent="-342900">
              <a:buFont typeface="+mj-lt"/>
              <a:buAutoNum type="arabicParenR"/>
            </a:pPr>
            <a:endParaRPr lang="en-US" sz="2400" dirty="0">
              <a:solidFill>
                <a:srgbClr val="002060"/>
              </a:solidFill>
            </a:endParaRPr>
          </a:p>
          <a:p>
            <a:pPr marL="342900" indent="-342900">
              <a:buFont typeface="+mj-lt"/>
              <a:buAutoNum type="arabicParenR"/>
            </a:pPr>
            <a:endParaRPr lang="en-US" sz="2400" dirty="0">
              <a:solidFill>
                <a:srgbClr val="002060"/>
              </a:solidFill>
            </a:endParaRPr>
          </a:p>
          <a:p>
            <a:pPr marL="342900" indent="-342900">
              <a:buFont typeface="+mj-lt"/>
              <a:buAutoNum type="arabicParenR"/>
            </a:pPr>
            <a:r>
              <a:rPr lang="nb-NO" sz="2400" dirty="0">
                <a:solidFill>
                  <a:srgbClr val="002060"/>
                </a:solidFill>
              </a:rPr>
              <a:t>Nhận xét đánh giá trẻ chơi. Nhận xét đánh giá diễn ra trong suốt quá trình chơi của trẻ. Phương châm của đánh giá nhận xét là động viên, khuyến khích trẻ chơi hết mình, chơi tích cực, sáng tạo. Do vậy phải diễn ra một cách nhẹ nhàng, thoải mái.</a:t>
            </a:r>
            <a:endParaRPr lang="en-US" sz="2400" dirty="0">
              <a:solidFill>
                <a:srgbClr val="002060"/>
              </a:solidFill>
            </a:endParaRPr>
          </a:p>
          <a:p>
            <a:pPr marL="342900" indent="-342900">
              <a:buFont typeface="+mj-lt"/>
              <a:buAutoNum type="arabicParenR"/>
            </a:pPr>
            <a:endParaRPr lang="en-US" sz="2400" dirty="0">
              <a:solidFill>
                <a:srgbClr val="002060"/>
              </a:solidFill>
            </a:endParaRPr>
          </a:p>
        </p:txBody>
      </p:sp>
      <p:sp>
        <p:nvSpPr>
          <p:cNvPr id="6" name="Right Arrow 5">
            <a:hlinkClick r:id="rId4" action="ppaction://hlinksldjump"/>
          </p:cNvPr>
          <p:cNvSpPr/>
          <p:nvPr/>
        </p:nvSpPr>
        <p:spPr>
          <a:xfrm>
            <a:off x="11222182" y="6289966"/>
            <a:ext cx="554183" cy="4433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circle(in)">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barn(inVertical)">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29491"/>
            <a:ext cx="10723419" cy="6440225"/>
          </a:xfrm>
          <a:prstGeom prst="rect">
            <a:avLst/>
          </a:prstGeom>
          <a:noFill/>
        </p:spPr>
        <p:txBody>
          <a:bodyPr wrap="square" rtlCol="0">
            <a:spAutoFit/>
          </a:bodyPr>
          <a:lstStyle/>
          <a:p>
            <a:pPr marL="457200" indent="-457200">
              <a:lnSpc>
                <a:spcPts val="3300"/>
              </a:lnSpc>
              <a:buFont typeface="+mj-lt"/>
              <a:buAutoNum type="arabicParenR"/>
            </a:pPr>
            <a:r>
              <a:rPr lang="nb-NO" sz="2300" dirty="0">
                <a:solidFill>
                  <a:srgbClr val="002060"/>
                </a:solidFill>
              </a:rPr>
              <a:t>+ Tạo môi trường chơi phù hợp với chủ đề giáo dục, với nội dung chơi, với độ tuổi của trẻ nhằm kích thích hứng thú chơi của trẻ.</a:t>
            </a:r>
          </a:p>
          <a:p>
            <a:pPr marL="457200" indent="-457200">
              <a:lnSpc>
                <a:spcPts val="3300"/>
              </a:lnSpc>
              <a:buFont typeface="+mj-lt"/>
              <a:buAutoNum type="arabicParenR"/>
            </a:pPr>
            <a:endParaRPr lang="en-US" sz="2300" dirty="0">
              <a:solidFill>
                <a:srgbClr val="FF0000"/>
              </a:solidFill>
            </a:endParaRPr>
          </a:p>
          <a:p>
            <a:pPr marL="457200" indent="-457200">
              <a:lnSpc>
                <a:spcPts val="3300"/>
              </a:lnSpc>
              <a:buFont typeface="+mj-lt"/>
              <a:buAutoNum type="arabicParenR"/>
            </a:pPr>
            <a:r>
              <a:rPr lang="nb-NO" sz="2300" dirty="0">
                <a:solidFill>
                  <a:srgbClr val="FF0000"/>
                </a:solidFill>
              </a:rPr>
              <a:t>+ Hướng dẫn trẻ chơi một cách tích cực, chủ động, sáng tạo trong các góc.</a:t>
            </a:r>
          </a:p>
          <a:p>
            <a:pPr marL="457200" indent="-457200">
              <a:lnSpc>
                <a:spcPts val="3300"/>
              </a:lnSpc>
              <a:buFont typeface="+mj-lt"/>
              <a:buAutoNum type="arabicParenR"/>
            </a:pPr>
            <a:endParaRPr lang="en-US" sz="2300" dirty="0">
              <a:solidFill>
                <a:srgbClr val="FF0000"/>
              </a:solidFill>
            </a:endParaRPr>
          </a:p>
          <a:p>
            <a:pPr marL="457200" indent="-457200">
              <a:lnSpc>
                <a:spcPts val="3300"/>
              </a:lnSpc>
              <a:buFont typeface="+mj-lt"/>
              <a:buAutoNum type="arabicParenR"/>
            </a:pPr>
            <a:r>
              <a:rPr lang="nb-NO" sz="2300" dirty="0">
                <a:solidFill>
                  <a:srgbClr val="FF0000"/>
                </a:solidFill>
              </a:rPr>
              <a:t>+ </a:t>
            </a:r>
            <a:r>
              <a:rPr lang="nb-NO" sz="2300" dirty="0">
                <a:solidFill>
                  <a:srgbClr val="002060"/>
                </a:solidFill>
              </a:rPr>
              <a:t>Theo dõi quá trình chơi của trẻ, cổ vũ động viên trẻ chơi tích cực, sáng tạo.</a:t>
            </a:r>
          </a:p>
          <a:p>
            <a:pPr marL="457200" indent="-457200">
              <a:lnSpc>
                <a:spcPts val="3300"/>
              </a:lnSpc>
              <a:buFont typeface="+mj-lt"/>
              <a:buAutoNum type="arabicParenR"/>
            </a:pPr>
            <a:endParaRPr lang="en-US" sz="2300" dirty="0">
              <a:solidFill>
                <a:srgbClr val="FF0000"/>
              </a:solidFill>
            </a:endParaRPr>
          </a:p>
          <a:p>
            <a:pPr marL="457200" indent="-457200">
              <a:lnSpc>
                <a:spcPts val="3300"/>
              </a:lnSpc>
              <a:buFont typeface="+mj-lt"/>
              <a:buAutoNum type="arabicParenR"/>
            </a:pPr>
            <a:r>
              <a:rPr lang="nb-NO" sz="2300" dirty="0">
                <a:solidFill>
                  <a:srgbClr val="FF0000"/>
                </a:solidFill>
              </a:rPr>
              <a:t>+ Tạo tình huống để trẻ hợp tác với nhau trong các nhóm và giữa các nhóm chơi với nhau.</a:t>
            </a:r>
          </a:p>
          <a:p>
            <a:pPr marL="457200" indent="-457200">
              <a:lnSpc>
                <a:spcPts val="3300"/>
              </a:lnSpc>
              <a:buFont typeface="+mj-lt"/>
              <a:buAutoNum type="arabicParenR"/>
            </a:pPr>
            <a:endParaRPr lang="en-US" sz="2300" dirty="0">
              <a:solidFill>
                <a:srgbClr val="FF0000"/>
              </a:solidFill>
            </a:endParaRPr>
          </a:p>
          <a:p>
            <a:pPr marL="457200" indent="-457200">
              <a:lnSpc>
                <a:spcPts val="3300"/>
              </a:lnSpc>
              <a:buFont typeface="+mj-lt"/>
              <a:buAutoNum type="arabicParenR"/>
            </a:pPr>
            <a:r>
              <a:rPr lang="nb-NO" sz="2300" dirty="0">
                <a:solidFill>
                  <a:srgbClr val="002060"/>
                </a:solidFill>
              </a:rPr>
              <a:t>+ Rèn luyện cho trẻ một số thói quen cần thiết trước khi chơi (tự lấy đồ chơi, vật liệu chơi...), trong khi chơi (vui vẻ, hết mình, hợp tác với bạn, không tranh giành đồ chơi, quấy phá bạn khi chơi...), kết thúc chơi (cất dọn đồ chơi vào nơi quy định...).</a:t>
            </a:r>
            <a:endParaRPr lang="en-US" sz="2300" dirty="0">
              <a:solidFill>
                <a:srgbClr val="002060"/>
              </a:solidFill>
            </a:endParaRPr>
          </a:p>
          <a:p>
            <a:pPr>
              <a:lnSpc>
                <a:spcPts val="3300"/>
              </a:lnSpc>
            </a:pPr>
            <a:endParaRPr lang="en-US" sz="2400" dirty="0">
              <a:solidFill>
                <a:srgbClr val="FF0000"/>
              </a:solidFill>
            </a:endParaRPr>
          </a:p>
        </p:txBody>
      </p:sp>
      <p:sp>
        <p:nvSpPr>
          <p:cNvPr id="3" name="Right Arrow 2">
            <a:hlinkClick r:id="rId2" action="ppaction://hlinksldjump"/>
          </p:cNvPr>
          <p:cNvSpPr/>
          <p:nvPr/>
        </p:nvSpPr>
        <p:spPr>
          <a:xfrm>
            <a:off x="11222182" y="6289966"/>
            <a:ext cx="554183" cy="4433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4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ircle(in)">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circle(in)">
                                      <p:cBhvr>
                                        <p:cTn id="2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7" y="113883"/>
            <a:ext cx="1163016" cy="9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36073" y="412969"/>
            <a:ext cx="320040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4</a:t>
            </a:r>
          </a:p>
        </p:txBody>
      </p:sp>
      <p:sp>
        <p:nvSpPr>
          <p:cNvPr id="4" name="Rectangle 3"/>
          <p:cNvSpPr/>
          <p:nvPr/>
        </p:nvSpPr>
        <p:spPr>
          <a:xfrm>
            <a:off x="853819" y="830246"/>
            <a:ext cx="10183091" cy="461665"/>
          </a:xfrm>
          <a:prstGeom prst="rect">
            <a:avLst/>
          </a:prstGeom>
        </p:spPr>
        <p:txBody>
          <a:bodyPr wrap="square">
            <a:spAutoFit/>
          </a:bodyPr>
          <a:lstStyle/>
          <a:p>
            <a:r>
              <a:rPr lang="nb-NO" sz="2400" b="1" i="1" dirty="0">
                <a:solidFill>
                  <a:srgbClr val="002060"/>
                </a:solidFill>
                <a:latin typeface="Times New Roman" panose="02020603050405020304" pitchFamily="18" charset="0"/>
                <a:ea typeface="Times New Roman" panose="02020603050405020304" pitchFamily="18" charset="0"/>
              </a:rPr>
              <a:t>3. Xây dựng kế hoạch tổ chức hoạt động vui chơi ở trường mầm non</a:t>
            </a:r>
            <a:endParaRPr lang="en-US" sz="2400" dirty="0">
              <a:solidFill>
                <a:srgbClr val="002060"/>
              </a:solidFill>
            </a:endParaRPr>
          </a:p>
        </p:txBody>
      </p:sp>
      <p:sp>
        <p:nvSpPr>
          <p:cNvPr id="5" name="AutoShape 8"/>
          <p:cNvSpPr>
            <a:spLocks noChangeArrowheads="1"/>
          </p:cNvSpPr>
          <p:nvPr/>
        </p:nvSpPr>
        <p:spPr bwMode="gray">
          <a:xfrm>
            <a:off x="171844" y="1394833"/>
            <a:ext cx="1296723" cy="744703"/>
          </a:xfrm>
          <a:prstGeom prst="upArrow">
            <a:avLst>
              <a:gd name="adj1" fmla="val 50000"/>
              <a:gd name="adj2" fmla="val 18667"/>
            </a:avLst>
          </a:prstGeom>
          <a:solidFill>
            <a:schemeClr val="accent2">
              <a:lumMod val="50000"/>
            </a:schemeClr>
          </a:solidFill>
          <a:ln>
            <a:solidFill>
              <a:srgbClr val="FF00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dirty="0">
              <a:latin typeface="Arial" charset="0"/>
              <a:cs typeface="Arial" charset="0"/>
            </a:endParaRPr>
          </a:p>
        </p:txBody>
      </p:sp>
      <p:sp>
        <p:nvSpPr>
          <p:cNvPr id="6" name="Text Box 14"/>
          <p:cNvSpPr txBox="1">
            <a:spLocks noChangeArrowheads="1"/>
          </p:cNvSpPr>
          <p:nvPr/>
        </p:nvSpPr>
        <p:spPr bwMode="gray">
          <a:xfrm>
            <a:off x="610212" y="1418870"/>
            <a:ext cx="7154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p>
        </p:txBody>
      </p:sp>
      <p:sp>
        <p:nvSpPr>
          <p:cNvPr id="7" name="AutoShape 7"/>
          <p:cNvSpPr>
            <a:spLocks noChangeArrowheads="1"/>
          </p:cNvSpPr>
          <p:nvPr/>
        </p:nvSpPr>
        <p:spPr bwMode="gray">
          <a:xfrm>
            <a:off x="1234901" y="1592269"/>
            <a:ext cx="9838940" cy="656208"/>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dirty="0"/>
          </a:p>
        </p:txBody>
      </p:sp>
      <p:sp>
        <p:nvSpPr>
          <p:cNvPr id="8" name="Text Box 15"/>
          <p:cNvSpPr txBox="1">
            <a:spLocks noChangeArrowheads="1"/>
          </p:cNvSpPr>
          <p:nvPr/>
        </p:nvSpPr>
        <p:spPr bwMode="gray">
          <a:xfrm>
            <a:off x="1325612" y="1673860"/>
            <a:ext cx="9340168" cy="53245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nb-NO" sz="2600" i="1" dirty="0">
                <a:solidFill>
                  <a:schemeClr val="accent2">
                    <a:lumMod val="50000"/>
                  </a:schemeClr>
                </a:solidFill>
                <a:latin typeface="Times New Roman" panose="02020603050405020304" pitchFamily="18" charset="0"/>
                <a:cs typeface="Times New Roman" panose="02020603050405020304" pitchFamily="18" charset="0"/>
              </a:rPr>
              <a:t>Xây dựng kế hoạch tổ chức hoạt động vui chơi theo chủ đề giáo dục</a:t>
            </a:r>
            <a:endParaRPr lang="en-US" altLang="en-US" sz="2600" b="1" dirty="0">
              <a:solidFill>
                <a:schemeClr val="accent2">
                  <a:lumMod val="50000"/>
                </a:schemeClr>
              </a:solidFill>
              <a:latin typeface="Times New Roman" pitchFamily="18" charset="0"/>
              <a:cs typeface="Times New Roman" pitchFamily="18" charset="0"/>
            </a:endParaRPr>
          </a:p>
        </p:txBody>
      </p:sp>
      <p:grpSp>
        <p:nvGrpSpPr>
          <p:cNvPr id="9" name="Group 6"/>
          <p:cNvGrpSpPr>
            <a:grpSpLocks/>
          </p:cNvGrpSpPr>
          <p:nvPr/>
        </p:nvGrpSpPr>
        <p:grpSpPr bwMode="auto">
          <a:xfrm>
            <a:off x="834432" y="3869392"/>
            <a:ext cx="1003805" cy="712691"/>
            <a:chOff x="862" y="713"/>
            <a:chExt cx="3780" cy="3490"/>
          </a:xfrm>
        </p:grpSpPr>
        <p:grpSp>
          <p:nvGrpSpPr>
            <p:cNvPr id="10" name="Group 7"/>
            <p:cNvGrpSpPr>
              <a:grpSpLocks/>
            </p:cNvGrpSpPr>
            <p:nvPr/>
          </p:nvGrpSpPr>
          <p:grpSpPr bwMode="auto">
            <a:xfrm>
              <a:off x="1082" y="2210"/>
              <a:ext cx="3406" cy="1993"/>
              <a:chOff x="1082" y="2355"/>
              <a:chExt cx="3406" cy="1993"/>
            </a:xfrm>
          </p:grpSpPr>
          <p:sp>
            <p:nvSpPr>
              <p:cNvPr id="23" name="Freeform 8"/>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Freeform 9"/>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 name="Freeform 1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1" name="Group 10"/>
            <p:cNvGrpSpPr>
              <a:grpSpLocks/>
            </p:cNvGrpSpPr>
            <p:nvPr/>
          </p:nvGrpSpPr>
          <p:grpSpPr bwMode="auto">
            <a:xfrm>
              <a:off x="1009" y="1723"/>
              <a:ext cx="3527" cy="1993"/>
              <a:chOff x="1082" y="2355"/>
              <a:chExt cx="3406" cy="1993"/>
            </a:xfrm>
          </p:grpSpPr>
          <p:sp>
            <p:nvSpPr>
              <p:cNvPr id="20" name="Freeform 12"/>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Freeform 13"/>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Freeform 14"/>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2" name="Group 15"/>
            <p:cNvGrpSpPr>
              <a:grpSpLocks/>
            </p:cNvGrpSpPr>
            <p:nvPr/>
          </p:nvGrpSpPr>
          <p:grpSpPr bwMode="auto">
            <a:xfrm>
              <a:off x="935" y="1219"/>
              <a:ext cx="3653" cy="1993"/>
              <a:chOff x="1082" y="2355"/>
              <a:chExt cx="3406" cy="1993"/>
            </a:xfrm>
          </p:grpSpPr>
          <p:sp>
            <p:nvSpPr>
              <p:cNvPr id="17" name="Freeform 16"/>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Freeform 17"/>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Freeform 1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3" name="Group 19"/>
            <p:cNvGrpSpPr>
              <a:grpSpLocks/>
            </p:cNvGrpSpPr>
            <p:nvPr/>
          </p:nvGrpSpPr>
          <p:grpSpPr bwMode="auto">
            <a:xfrm>
              <a:off x="862" y="713"/>
              <a:ext cx="3780" cy="1993"/>
              <a:chOff x="1082" y="2355"/>
              <a:chExt cx="3406" cy="1993"/>
            </a:xfrm>
          </p:grpSpPr>
          <p:sp>
            <p:nvSpPr>
              <p:cNvPr id="14" name="Freeform 20"/>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pic>
        <p:nvPicPr>
          <p:cNvPr id="26" name="Picture 29" descr="num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775" y="3328899"/>
            <a:ext cx="687027" cy="77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90587" y="4436073"/>
            <a:ext cx="2865476" cy="461665"/>
          </a:xfrm>
          <a:prstGeom prst="rect">
            <a:avLst/>
          </a:prstGeom>
          <a:noFill/>
        </p:spPr>
        <p:txBody>
          <a:bodyPr wrap="square" rtlCol="0">
            <a:spAutoFit/>
          </a:bodyPr>
          <a:lstStyle/>
          <a:p>
            <a:pPr algn="ctr"/>
            <a:r>
              <a:rPr lang="en-GB" sz="2400" b="1" dirty="0" err="1">
                <a:solidFill>
                  <a:srgbClr val="FF0000"/>
                </a:solidFill>
              </a:rPr>
              <a:t>Những</a:t>
            </a:r>
            <a:r>
              <a:rPr lang="en-GB" sz="2400" b="1" dirty="0">
                <a:solidFill>
                  <a:srgbClr val="FF0000"/>
                </a:solidFill>
              </a:rPr>
              <a:t> </a:t>
            </a:r>
            <a:r>
              <a:rPr lang="en-GB" sz="2400" b="1" dirty="0" err="1">
                <a:solidFill>
                  <a:srgbClr val="FF0000"/>
                </a:solidFill>
              </a:rPr>
              <a:t>căn</a:t>
            </a:r>
            <a:r>
              <a:rPr lang="en-GB" sz="2400" b="1" dirty="0">
                <a:solidFill>
                  <a:srgbClr val="FF0000"/>
                </a:solidFill>
              </a:rPr>
              <a:t> </a:t>
            </a:r>
            <a:r>
              <a:rPr lang="en-GB" sz="2400" b="1" dirty="0" err="1">
                <a:solidFill>
                  <a:srgbClr val="FF0000"/>
                </a:solidFill>
              </a:rPr>
              <a:t>cứ</a:t>
            </a:r>
            <a:endParaRPr lang="en-US" sz="2400" b="1" dirty="0">
              <a:solidFill>
                <a:srgbClr val="FF0000"/>
              </a:solidFill>
            </a:endParaRPr>
          </a:p>
        </p:txBody>
      </p:sp>
      <p:sp>
        <p:nvSpPr>
          <p:cNvPr id="34" name="AutoShape 2"/>
          <p:cNvSpPr>
            <a:spLocks noChangeArrowheads="1"/>
          </p:cNvSpPr>
          <p:nvPr/>
        </p:nvSpPr>
        <p:spPr bwMode="auto">
          <a:xfrm>
            <a:off x="3146752" y="2421877"/>
            <a:ext cx="8227823" cy="3984071"/>
          </a:xfrm>
          <a:prstGeom prst="roundRect">
            <a:avLst>
              <a:gd name="adj" fmla="val 5856"/>
            </a:avLst>
          </a:prstGeom>
          <a:solidFill>
            <a:srgbClr val="FFFFFF"/>
          </a:solid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5" name="AutoShape 23"/>
          <p:cNvSpPr>
            <a:spLocks/>
          </p:cNvSpPr>
          <p:nvPr/>
        </p:nvSpPr>
        <p:spPr bwMode="blackWhite">
          <a:xfrm>
            <a:off x="3312640" y="2392136"/>
            <a:ext cx="7078263" cy="706202"/>
          </a:xfrm>
          <a:prstGeom prst="callout2">
            <a:avLst>
              <a:gd name="adj1" fmla="val 57360"/>
              <a:gd name="adj2" fmla="val -3371"/>
              <a:gd name="adj3" fmla="val 87938"/>
              <a:gd name="adj4" fmla="val -11294"/>
              <a:gd name="adj5" fmla="val 253286"/>
              <a:gd name="adj6" fmla="val -21288"/>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400" b="1" dirty="0">
                <a:solidFill>
                  <a:schemeClr val="accent2">
                    <a:lumMod val="50000"/>
                  </a:schemeClr>
                </a:solidFill>
              </a:rPr>
              <a:t>1. </a:t>
            </a:r>
            <a:r>
              <a:rPr lang="nb-NO" sz="2400" dirty="0">
                <a:solidFill>
                  <a:schemeClr val="accent2">
                    <a:lumMod val="50000"/>
                  </a:schemeClr>
                </a:solidFill>
              </a:rPr>
              <a:t>Dựa vào độ tuổi của trẻ lớp mình phụ trách.</a:t>
            </a:r>
            <a:endParaRPr lang="en-US" altLang="en-US" sz="2400" b="1" dirty="0">
              <a:solidFill>
                <a:schemeClr val="accent2">
                  <a:lumMod val="50000"/>
                </a:schemeClr>
              </a:solidFill>
            </a:endParaRPr>
          </a:p>
        </p:txBody>
      </p:sp>
      <p:sp>
        <p:nvSpPr>
          <p:cNvPr id="36" name="AutoShape 24"/>
          <p:cNvSpPr>
            <a:spLocks/>
          </p:cNvSpPr>
          <p:nvPr/>
        </p:nvSpPr>
        <p:spPr bwMode="blackWhite">
          <a:xfrm>
            <a:off x="3215654" y="3434349"/>
            <a:ext cx="8158921" cy="493293"/>
          </a:xfrm>
          <a:prstGeom prst="callout2">
            <a:avLst>
              <a:gd name="adj1" fmla="val 31247"/>
              <a:gd name="adj2" fmla="val -1229"/>
              <a:gd name="adj3" fmla="val 42639"/>
              <a:gd name="adj4" fmla="val -8045"/>
              <a:gd name="adj5" fmla="val 164887"/>
              <a:gd name="adj6" fmla="val -17431"/>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b="1" dirty="0">
                <a:solidFill>
                  <a:srgbClr val="FF0000"/>
                </a:solidFill>
              </a:rPr>
              <a:t> 2. </a:t>
            </a:r>
            <a:r>
              <a:rPr lang="nb-NO" sz="2400" dirty="0">
                <a:solidFill>
                  <a:srgbClr val="FF0000"/>
                </a:solidFill>
              </a:rPr>
              <a:t>Mục tiêu và nội dung giáo dục cụ thể của chủ đề giáo dục cho độ tuổi.</a:t>
            </a:r>
            <a:endParaRPr lang="en-US" sz="2400" dirty="0">
              <a:solidFill>
                <a:srgbClr val="FF0000"/>
              </a:solidFill>
            </a:endParaRPr>
          </a:p>
        </p:txBody>
      </p:sp>
      <p:sp>
        <p:nvSpPr>
          <p:cNvPr id="37" name="AutoShape 25"/>
          <p:cNvSpPr>
            <a:spLocks/>
          </p:cNvSpPr>
          <p:nvPr/>
        </p:nvSpPr>
        <p:spPr bwMode="blackWhite">
          <a:xfrm>
            <a:off x="3323671" y="5073783"/>
            <a:ext cx="7521608" cy="424321"/>
          </a:xfrm>
          <a:prstGeom prst="callout2">
            <a:avLst>
              <a:gd name="adj1" fmla="val 25440"/>
              <a:gd name="adj2" fmla="val -1972"/>
              <a:gd name="adj3" fmla="val -86918"/>
              <a:gd name="adj4" fmla="val -7717"/>
              <a:gd name="adj5" fmla="val -183871"/>
              <a:gd name="adj6" fmla="val -20088"/>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b="1" dirty="0">
                <a:solidFill>
                  <a:schemeClr val="accent2">
                    <a:lumMod val="50000"/>
                  </a:schemeClr>
                </a:solidFill>
              </a:rPr>
              <a:t> 4. </a:t>
            </a:r>
            <a:r>
              <a:rPr lang="nb-NO" sz="2400" dirty="0">
                <a:solidFill>
                  <a:schemeClr val="accent2">
                    <a:lumMod val="50000"/>
                  </a:schemeClr>
                </a:solidFill>
              </a:rPr>
              <a:t>Dựa vào cơ sở vật chất của trường, lớp.</a:t>
            </a:r>
            <a:endParaRPr lang="en-US" sz="2400" dirty="0">
              <a:solidFill>
                <a:schemeClr val="accent2">
                  <a:lumMod val="50000"/>
                </a:schemeClr>
              </a:solidFill>
            </a:endParaRPr>
          </a:p>
        </p:txBody>
      </p:sp>
      <p:sp>
        <p:nvSpPr>
          <p:cNvPr id="38" name="AutoShape 26"/>
          <p:cNvSpPr>
            <a:spLocks/>
          </p:cNvSpPr>
          <p:nvPr/>
        </p:nvSpPr>
        <p:spPr bwMode="blackWhite">
          <a:xfrm>
            <a:off x="3286739" y="4375200"/>
            <a:ext cx="7750171" cy="455808"/>
          </a:xfrm>
          <a:prstGeom prst="callout2">
            <a:avLst>
              <a:gd name="adj1" fmla="val 26724"/>
              <a:gd name="adj2" fmla="val -2274"/>
              <a:gd name="adj3" fmla="val -40146"/>
              <a:gd name="adj4" fmla="val -11073"/>
              <a:gd name="adj5" fmla="val -24482"/>
              <a:gd name="adj6" fmla="val -19112"/>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400" b="1" dirty="0">
                <a:solidFill>
                  <a:srgbClr val="002060"/>
                </a:solidFill>
              </a:rPr>
              <a:t>3. </a:t>
            </a:r>
            <a:r>
              <a:rPr lang="nb-NO" sz="2400" dirty="0">
                <a:solidFill>
                  <a:srgbClr val="002060"/>
                </a:solidFill>
              </a:rPr>
              <a:t>Dựa vào quỹ thời gian dành cho chủ đề giáo dục.</a:t>
            </a:r>
            <a:endParaRPr lang="en-US" sz="2400" dirty="0">
              <a:solidFill>
                <a:srgbClr val="002060"/>
              </a:solidFill>
            </a:endParaRPr>
          </a:p>
          <a:p>
            <a:pPr eaLnBrk="0" hangingPunct="0"/>
            <a:endParaRPr lang="en-US" altLang="en-US" sz="2400" b="1" dirty="0">
              <a:solidFill>
                <a:srgbClr val="002060"/>
              </a:solidFill>
            </a:endParaRPr>
          </a:p>
        </p:txBody>
      </p:sp>
    </p:spTree>
    <p:extLst>
      <p:ext uri="{BB962C8B-B14F-4D97-AF65-F5344CB8AC3E}">
        <p14:creationId xmlns:p14="http://schemas.microsoft.com/office/powerpoint/2010/main" val="65690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circle(in)">
                                      <p:cBhvr>
                                        <p:cTn id="26" dur="20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ircle(in)">
                                      <p:cBhvr>
                                        <p:cTn id="43"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5" grpId="0" animBg="1"/>
      <p:bldP spid="36" grpId="0" animBg="1"/>
      <p:bldP spid="37" grpId="0" animBg="1"/>
      <p:bldP spid="3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 y="0"/>
            <a:ext cx="1119687" cy="93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11460" y="219850"/>
            <a:ext cx="320040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4</a:t>
            </a:r>
          </a:p>
        </p:txBody>
      </p:sp>
      <p:grpSp>
        <p:nvGrpSpPr>
          <p:cNvPr id="4" name="Group 6"/>
          <p:cNvGrpSpPr>
            <a:grpSpLocks/>
          </p:cNvGrpSpPr>
          <p:nvPr/>
        </p:nvGrpSpPr>
        <p:grpSpPr bwMode="auto">
          <a:xfrm>
            <a:off x="1042240" y="4062014"/>
            <a:ext cx="1003805" cy="712691"/>
            <a:chOff x="862" y="713"/>
            <a:chExt cx="3780" cy="3490"/>
          </a:xfrm>
        </p:grpSpPr>
        <p:grpSp>
          <p:nvGrpSpPr>
            <p:cNvPr id="5" name="Group 7"/>
            <p:cNvGrpSpPr>
              <a:grpSpLocks/>
            </p:cNvGrpSpPr>
            <p:nvPr/>
          </p:nvGrpSpPr>
          <p:grpSpPr bwMode="auto">
            <a:xfrm>
              <a:off x="1082" y="2210"/>
              <a:ext cx="3406" cy="1993"/>
              <a:chOff x="1082" y="2355"/>
              <a:chExt cx="3406" cy="1993"/>
            </a:xfrm>
          </p:grpSpPr>
          <p:sp>
            <p:nvSpPr>
              <p:cNvPr id="18" name="Freeform 8"/>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9"/>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11"/>
            <p:cNvGrpSpPr>
              <a:grpSpLocks/>
            </p:cNvGrpSpPr>
            <p:nvPr/>
          </p:nvGrpSpPr>
          <p:grpSpPr bwMode="auto">
            <a:xfrm>
              <a:off x="1009" y="1723"/>
              <a:ext cx="3527" cy="1993"/>
              <a:chOff x="1082" y="2355"/>
              <a:chExt cx="3406" cy="1993"/>
            </a:xfrm>
          </p:grpSpPr>
          <p:sp>
            <p:nvSpPr>
              <p:cNvPr id="15" name="Freeform 12"/>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3"/>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4"/>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 name="Group 15"/>
            <p:cNvGrpSpPr>
              <a:grpSpLocks/>
            </p:cNvGrpSpPr>
            <p:nvPr/>
          </p:nvGrpSpPr>
          <p:grpSpPr bwMode="auto">
            <a:xfrm>
              <a:off x="935" y="1219"/>
              <a:ext cx="3653" cy="1993"/>
              <a:chOff x="1082" y="2355"/>
              <a:chExt cx="3406" cy="1993"/>
            </a:xfrm>
          </p:grpSpPr>
          <p:sp>
            <p:nvSpPr>
              <p:cNvPr id="12" name="Freeform 16"/>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7"/>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19"/>
            <p:cNvGrpSpPr>
              <a:grpSpLocks/>
            </p:cNvGrpSpPr>
            <p:nvPr/>
          </p:nvGrpSpPr>
          <p:grpSpPr bwMode="auto">
            <a:xfrm>
              <a:off x="862" y="713"/>
              <a:ext cx="3780" cy="1993"/>
              <a:chOff x="1082" y="2355"/>
              <a:chExt cx="3406" cy="1993"/>
            </a:xfrm>
          </p:grpSpPr>
          <p:sp>
            <p:nvSpPr>
              <p:cNvPr id="9" name="Freeform 20"/>
              <p:cNvSpPr>
                <a:spLocks/>
              </p:cNvSpPr>
              <p:nvPr/>
            </p:nvSpPr>
            <p:spPr bwMode="gray">
              <a:xfrm>
                <a:off x="1082" y="3026"/>
                <a:ext cx="1338" cy="1322"/>
              </a:xfrm>
              <a:custGeom>
                <a:avLst/>
                <a:gdLst>
                  <a:gd name="T0" fmla="*/ 57 w 1323"/>
                  <a:gd name="T1" fmla="*/ 367 h 1322"/>
                  <a:gd name="T2" fmla="*/ 1416 w 1323"/>
                  <a:gd name="T3" fmla="*/ 1322 h 1322"/>
                  <a:gd name="T4" fmla="*/ 1416 w 1323"/>
                  <a:gd name="T5" fmla="*/ 974 h 1322"/>
                  <a:gd name="T6" fmla="*/ 0 w 1323"/>
                  <a:gd name="T7" fmla="*/ 0 h 1322"/>
                  <a:gd name="T8" fmla="*/ 57 w 1323"/>
                  <a:gd name="T9" fmla="*/ 367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1" name="TextBox 20"/>
          <p:cNvSpPr txBox="1"/>
          <p:nvPr/>
        </p:nvSpPr>
        <p:spPr>
          <a:xfrm>
            <a:off x="216956" y="4877627"/>
            <a:ext cx="2647363" cy="769441"/>
          </a:xfrm>
          <a:prstGeom prst="rect">
            <a:avLst/>
          </a:prstGeom>
          <a:noFill/>
        </p:spPr>
        <p:txBody>
          <a:bodyPr wrap="square" rtlCol="0">
            <a:spAutoFit/>
          </a:bodyPr>
          <a:lstStyle/>
          <a:p>
            <a:pPr algn="ctr"/>
            <a:r>
              <a:rPr lang="nb-NO" sz="2200" i="1" dirty="0">
                <a:solidFill>
                  <a:srgbClr val="FF0000"/>
                </a:solidFill>
              </a:rPr>
              <a:t>Các bước xây dựng kế hoạch </a:t>
            </a:r>
            <a:endParaRPr lang="en-US" sz="2200" b="1" dirty="0">
              <a:solidFill>
                <a:srgbClr val="FF0000"/>
              </a:solidFill>
            </a:endParaRPr>
          </a:p>
        </p:txBody>
      </p:sp>
      <p:sp>
        <p:nvSpPr>
          <p:cNvPr id="22" name="AutoShape 2"/>
          <p:cNvSpPr>
            <a:spLocks noChangeArrowheads="1"/>
          </p:cNvSpPr>
          <p:nvPr/>
        </p:nvSpPr>
        <p:spPr bwMode="auto">
          <a:xfrm>
            <a:off x="3534319" y="2289557"/>
            <a:ext cx="8227823" cy="2933608"/>
          </a:xfrm>
          <a:prstGeom prst="roundRect">
            <a:avLst>
              <a:gd name="adj" fmla="val 5856"/>
            </a:avLst>
          </a:prstGeom>
          <a:solidFill>
            <a:srgbClr val="FFFFFF"/>
          </a:solid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3" name="AutoShape 23"/>
          <p:cNvSpPr>
            <a:spLocks/>
          </p:cNvSpPr>
          <p:nvPr/>
        </p:nvSpPr>
        <p:spPr bwMode="blackWhite">
          <a:xfrm>
            <a:off x="3534318" y="2331964"/>
            <a:ext cx="7078263" cy="747712"/>
          </a:xfrm>
          <a:prstGeom prst="callout2">
            <a:avLst>
              <a:gd name="adj1" fmla="val 53654"/>
              <a:gd name="adj2" fmla="val -631"/>
              <a:gd name="adj3" fmla="val 58291"/>
              <a:gd name="adj4" fmla="val -9337"/>
              <a:gd name="adj5" fmla="val 270071"/>
              <a:gd name="adj6" fmla="val -21484"/>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b="1" dirty="0">
                <a:solidFill>
                  <a:schemeClr val="accent1">
                    <a:lumMod val="50000"/>
                  </a:schemeClr>
                </a:solidFill>
              </a:rPr>
              <a:t> </a:t>
            </a:r>
            <a:r>
              <a:rPr lang="nb-NO" sz="2400" i="1" dirty="0">
                <a:solidFill>
                  <a:schemeClr val="accent1">
                    <a:lumMod val="50000"/>
                  </a:schemeClr>
                </a:solidFill>
                <a:hlinkClick r:id="rId3" action="ppaction://hlinksldjump"/>
              </a:rPr>
              <a:t>Bước 1: Xác định mục tiêu</a:t>
            </a:r>
            <a:endParaRPr lang="en-US" sz="2400" dirty="0">
              <a:solidFill>
                <a:schemeClr val="accent1">
                  <a:lumMod val="50000"/>
                </a:schemeClr>
              </a:solidFill>
            </a:endParaRPr>
          </a:p>
        </p:txBody>
      </p:sp>
      <p:sp>
        <p:nvSpPr>
          <p:cNvPr id="24" name="AutoShape 24"/>
          <p:cNvSpPr>
            <a:spLocks/>
          </p:cNvSpPr>
          <p:nvPr/>
        </p:nvSpPr>
        <p:spPr bwMode="blackWhite">
          <a:xfrm>
            <a:off x="3581857" y="3061806"/>
            <a:ext cx="7804355" cy="937436"/>
          </a:xfrm>
          <a:prstGeom prst="callout2">
            <a:avLst>
              <a:gd name="adj1" fmla="val 46024"/>
              <a:gd name="adj2" fmla="val -1515"/>
              <a:gd name="adj3" fmla="val 60385"/>
              <a:gd name="adj4" fmla="val -8276"/>
              <a:gd name="adj5" fmla="val 131942"/>
              <a:gd name="adj6" fmla="val -19886"/>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nb-NO" sz="2400" i="1" dirty="0">
                <a:solidFill>
                  <a:srgbClr val="FF0000"/>
                </a:solidFill>
                <a:hlinkClick r:id="rId4" action="ppaction://hlinksldjump"/>
              </a:rPr>
              <a:t>Bước 2: </a:t>
            </a:r>
            <a:r>
              <a:rPr lang="nb-NO" sz="2400" i="1" dirty="0">
                <a:hlinkClick r:id="rId4" action="ppaction://hlinksldjump"/>
              </a:rPr>
              <a:t>Lên kế hoạch tổ chức hoạt động vào các thời điểm khác nhau trong ngày ở trường mầm non.</a:t>
            </a:r>
            <a:endParaRPr lang="en-US" sz="2400" dirty="0"/>
          </a:p>
        </p:txBody>
      </p:sp>
      <p:sp>
        <p:nvSpPr>
          <p:cNvPr id="26" name="AutoShape 26"/>
          <p:cNvSpPr>
            <a:spLocks/>
          </p:cNvSpPr>
          <p:nvPr/>
        </p:nvSpPr>
        <p:spPr bwMode="blackWhite">
          <a:xfrm>
            <a:off x="3534319" y="4245208"/>
            <a:ext cx="8227823" cy="482600"/>
          </a:xfrm>
          <a:prstGeom prst="callout2">
            <a:avLst>
              <a:gd name="adj1" fmla="val 23685"/>
              <a:gd name="adj2" fmla="val -588"/>
              <a:gd name="adj3" fmla="val -5024"/>
              <a:gd name="adj4" fmla="val -6642"/>
              <a:gd name="adj5" fmla="val 14353"/>
              <a:gd name="adj6" fmla="val -18678"/>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nb-NO" sz="2400" i="1" dirty="0">
                <a:solidFill>
                  <a:srgbClr val="FF0000"/>
                </a:solidFill>
                <a:hlinkClick r:id="rId5" action="ppaction://hlinksldjump"/>
              </a:rPr>
              <a:t>Bước 3: </a:t>
            </a:r>
            <a:r>
              <a:rPr lang="nb-NO" sz="2400" i="1" dirty="0">
                <a:solidFill>
                  <a:schemeClr val="accent2">
                    <a:lumMod val="50000"/>
                  </a:schemeClr>
                </a:solidFill>
                <a:hlinkClick r:id="rId5" action="ppaction://hlinksldjump"/>
              </a:rPr>
              <a:t>Lên kế hoạch đánh giá</a:t>
            </a:r>
            <a:endParaRPr lang="en-US" sz="2400" dirty="0">
              <a:solidFill>
                <a:schemeClr val="accent2">
                  <a:lumMod val="50000"/>
                </a:schemeClr>
              </a:solidFill>
            </a:endParaRPr>
          </a:p>
        </p:txBody>
      </p:sp>
      <p:sp>
        <p:nvSpPr>
          <p:cNvPr id="27" name="Rectangle 26"/>
          <p:cNvSpPr/>
          <p:nvPr/>
        </p:nvSpPr>
        <p:spPr>
          <a:xfrm>
            <a:off x="1230702" y="3124556"/>
            <a:ext cx="706579" cy="1446550"/>
          </a:xfrm>
          <a:prstGeom prst="rect">
            <a:avLst/>
          </a:prstGeom>
          <a:noFill/>
        </p:spPr>
        <p:txBody>
          <a:bodyPr wrap="square">
            <a:spAutoFit/>
          </a:bodyPr>
          <a:lstStyle/>
          <a:p>
            <a:pPr algn="ctr">
              <a:defRPr/>
            </a:pP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2</a:t>
            </a:r>
          </a:p>
        </p:txBody>
      </p:sp>
      <p:sp>
        <p:nvSpPr>
          <p:cNvPr id="28" name="AutoShape 8"/>
          <p:cNvSpPr>
            <a:spLocks noChangeArrowheads="1"/>
          </p:cNvSpPr>
          <p:nvPr/>
        </p:nvSpPr>
        <p:spPr bwMode="gray">
          <a:xfrm>
            <a:off x="892276" y="702101"/>
            <a:ext cx="1296723" cy="744703"/>
          </a:xfrm>
          <a:prstGeom prst="upArrow">
            <a:avLst>
              <a:gd name="adj1" fmla="val 50000"/>
              <a:gd name="adj2" fmla="val 18667"/>
            </a:avLst>
          </a:prstGeom>
          <a:solidFill>
            <a:schemeClr val="accent2">
              <a:lumMod val="50000"/>
            </a:schemeClr>
          </a:solidFill>
          <a:ln>
            <a:solidFill>
              <a:srgbClr val="FF00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dirty="0">
              <a:latin typeface="Arial" charset="0"/>
              <a:cs typeface="Arial" charset="0"/>
            </a:endParaRPr>
          </a:p>
        </p:txBody>
      </p:sp>
      <p:sp>
        <p:nvSpPr>
          <p:cNvPr id="29" name="Text Box 14"/>
          <p:cNvSpPr txBox="1">
            <a:spLocks noChangeArrowheads="1"/>
          </p:cNvSpPr>
          <p:nvPr/>
        </p:nvSpPr>
        <p:spPr bwMode="gray">
          <a:xfrm>
            <a:off x="1330644" y="726138"/>
            <a:ext cx="7154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600" b="1" dirty="0">
                <a:solidFill>
                  <a:srgbClr val="FFFFFF"/>
                </a:solidFill>
                <a:latin typeface="Arial" pitchFamily="34" charset="0"/>
              </a:rPr>
              <a:t>1</a:t>
            </a:r>
          </a:p>
        </p:txBody>
      </p:sp>
      <p:sp>
        <p:nvSpPr>
          <p:cNvPr id="30" name="AutoShape 7"/>
          <p:cNvSpPr>
            <a:spLocks noChangeArrowheads="1"/>
          </p:cNvSpPr>
          <p:nvPr/>
        </p:nvSpPr>
        <p:spPr bwMode="gray">
          <a:xfrm>
            <a:off x="1955333" y="899537"/>
            <a:ext cx="9838940" cy="656208"/>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dirty="0"/>
          </a:p>
        </p:txBody>
      </p:sp>
      <p:sp>
        <p:nvSpPr>
          <p:cNvPr id="31" name="Text Box 15"/>
          <p:cNvSpPr txBox="1">
            <a:spLocks noChangeArrowheads="1"/>
          </p:cNvSpPr>
          <p:nvPr/>
        </p:nvSpPr>
        <p:spPr bwMode="gray">
          <a:xfrm>
            <a:off x="2046044" y="981128"/>
            <a:ext cx="9340168" cy="53245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E45A6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10000"/>
              </a:lnSpc>
              <a:spcBef>
                <a:spcPct val="50000"/>
              </a:spcBef>
            </a:pPr>
            <a:r>
              <a:rPr lang="nb-NO" sz="2600" i="1" dirty="0">
                <a:solidFill>
                  <a:schemeClr val="accent2">
                    <a:lumMod val="50000"/>
                  </a:schemeClr>
                </a:solidFill>
                <a:latin typeface="Times New Roman" panose="02020603050405020304" pitchFamily="18" charset="0"/>
                <a:cs typeface="Times New Roman" panose="02020603050405020304" pitchFamily="18" charset="0"/>
              </a:rPr>
              <a:t>Xây dựng kế hoạch tổ chức hoạt động vui chơi theo chủ đề giáo dục</a:t>
            </a:r>
            <a:endParaRPr lang="en-US" altLang="en-US" sz="2600" b="1" dirty="0">
              <a:solidFill>
                <a:schemeClr val="accent2">
                  <a:lumMod val="50000"/>
                </a:schemeClr>
              </a:solidFill>
              <a:latin typeface="Times New Roman" pitchFamily="18" charset="0"/>
              <a:cs typeface="Times New Roman" pitchFamily="18" charset="0"/>
            </a:endParaRPr>
          </a:p>
        </p:txBody>
      </p:sp>
      <p:sp>
        <p:nvSpPr>
          <p:cNvPr id="35" name="Right Arrow 34">
            <a:hlinkClick r:id="rId6" action="ppaction://hlinksldjump"/>
          </p:cNvPr>
          <p:cNvSpPr/>
          <p:nvPr/>
        </p:nvSpPr>
        <p:spPr>
          <a:xfrm>
            <a:off x="11222182" y="6289966"/>
            <a:ext cx="554183" cy="4433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9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ircle(in)">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3" grpId="0" animBg="1"/>
      <p:bldP spid="24" grpId="0" animBg="1"/>
      <p:bldP spid="2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903" y="639679"/>
            <a:ext cx="3728906" cy="461665"/>
          </a:xfrm>
          <a:prstGeom prst="rect">
            <a:avLst/>
          </a:prstGeom>
        </p:spPr>
        <p:txBody>
          <a:bodyPr wrap="none">
            <a:spAutoFit/>
          </a:bodyPr>
          <a:lstStyle/>
          <a:p>
            <a:r>
              <a:rPr lang="nb-NO" sz="2400" b="1" i="1" dirty="0">
                <a:solidFill>
                  <a:schemeClr val="accent1">
                    <a:lumMod val="50000"/>
                  </a:schemeClr>
                </a:solidFill>
              </a:rPr>
              <a:t>Bước 1: Xác định mục tiêu</a:t>
            </a:r>
            <a:endParaRPr lang="en-US" sz="2400" b="1" dirty="0">
              <a:solidFill>
                <a:schemeClr val="accent1">
                  <a:lumMod val="50000"/>
                </a:schemeClr>
              </a:solidFill>
            </a:endParaRPr>
          </a:p>
        </p:txBody>
      </p:sp>
      <p:sp>
        <p:nvSpPr>
          <p:cNvPr id="4" name="Rectangle 3"/>
          <p:cNvSpPr/>
          <p:nvPr/>
        </p:nvSpPr>
        <p:spPr>
          <a:xfrm>
            <a:off x="1296902" y="1453092"/>
            <a:ext cx="10022263" cy="2862322"/>
          </a:xfrm>
          <a:prstGeom prst="rect">
            <a:avLst/>
          </a:prstGeom>
        </p:spPr>
        <p:txBody>
          <a:bodyPr wrap="square">
            <a:spAutoFit/>
          </a:bodyPr>
          <a:lstStyle/>
          <a:p>
            <a:pPr marL="457200" indent="-457200" algn="just">
              <a:lnSpc>
                <a:spcPct val="150000"/>
              </a:lnSpc>
              <a:spcAft>
                <a:spcPts val="0"/>
              </a:spcAft>
              <a:buFont typeface="+mj-lt"/>
              <a:buAutoNum type="arabicParenR"/>
            </a:pPr>
            <a:r>
              <a:rPr lang="nb-NO" sz="2400" dirty="0">
                <a:solidFill>
                  <a:srgbClr val="FF0000"/>
                </a:solidFill>
                <a:latin typeface="Times New Roman" panose="02020603050405020304" pitchFamily="18" charset="0"/>
                <a:ea typeface="Times New Roman" panose="02020603050405020304" pitchFamily="18" charset="0"/>
              </a:rPr>
              <a:t>Mục tiêu, yêu cầu của kế hoạch tổ chức hoạt động vui chơi hằng ngày phải phù hợp với mục tiêu, yêu cầu của tuần, của chủ đề giáo dục.</a:t>
            </a:r>
          </a:p>
          <a:p>
            <a:pPr marL="457200" indent="-457200" algn="just">
              <a:lnSpc>
                <a:spcPct val="150000"/>
              </a:lnSpc>
              <a:spcAft>
                <a:spcPts val="0"/>
              </a:spcAft>
              <a:buFont typeface="+mj-lt"/>
              <a:buAutoNum type="arabicParenR"/>
            </a:pPr>
            <a:endParaRPr lang="en-US" sz="2400" dirty="0">
              <a:latin typeface="Times New Roman" panose="02020603050405020304" pitchFamily="18" charset="0"/>
              <a:ea typeface="Times New Roman" panose="02020603050405020304" pitchFamily="18" charset="0"/>
            </a:endParaRPr>
          </a:p>
          <a:p>
            <a:pPr marL="457200" indent="-457200" algn="just">
              <a:lnSpc>
                <a:spcPct val="150000"/>
              </a:lnSpc>
              <a:spcAft>
                <a:spcPts val="0"/>
              </a:spcAft>
              <a:buFont typeface="+mj-lt"/>
              <a:buAutoNum type="arabicParenR"/>
            </a:pPr>
            <a:r>
              <a:rPr lang="nb-NO" sz="2400" dirty="0">
                <a:solidFill>
                  <a:schemeClr val="accent2">
                    <a:lumMod val="50000"/>
                  </a:schemeClr>
                </a:solidFill>
                <a:latin typeface="Times New Roman" panose="02020603050405020304" pitchFamily="18" charset="0"/>
                <a:ea typeface="Times New Roman" panose="02020603050405020304" pitchFamily="18" charset="0"/>
              </a:rPr>
              <a:t>Mục tiêu, yêu cầu của kế hoạch tổ chức hoạt động vui chơi hằng ngày phải phù hợp với khả năng phát triển của trẻ trong lớp.</a:t>
            </a:r>
            <a:endParaRPr lang="en-US" sz="2400" dirty="0">
              <a:solidFill>
                <a:schemeClr val="accent2">
                  <a:lumMod val="50000"/>
                </a:schemeClr>
              </a:solidFill>
              <a:latin typeface="Times New Roman" panose="02020603050405020304" pitchFamily="18" charset="0"/>
              <a:ea typeface="Times New Roman" panose="02020603050405020304" pitchFamily="18" charset="0"/>
            </a:endParaRPr>
          </a:p>
        </p:txBody>
      </p:sp>
      <p:sp>
        <p:nvSpPr>
          <p:cNvPr id="5" name="Right Arrow 4">
            <a:hlinkClick r:id="rId2" action="ppaction://hlinksldjump"/>
          </p:cNvPr>
          <p:cNvSpPr/>
          <p:nvPr/>
        </p:nvSpPr>
        <p:spPr>
          <a:xfrm>
            <a:off x="11222182" y="6289966"/>
            <a:ext cx="554183" cy="4433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93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710" y="695146"/>
            <a:ext cx="8700655" cy="830997"/>
          </a:xfrm>
          <a:prstGeom prst="rect">
            <a:avLst/>
          </a:prstGeom>
        </p:spPr>
        <p:txBody>
          <a:bodyPr wrap="square">
            <a:spAutoFit/>
          </a:bodyPr>
          <a:lstStyle/>
          <a:p>
            <a:r>
              <a:rPr lang="nb-NO" sz="2400" b="1" i="1" dirty="0">
                <a:solidFill>
                  <a:srgbClr val="FF0000"/>
                </a:solidFill>
              </a:rPr>
              <a:t>Bước 2: </a:t>
            </a:r>
            <a:r>
              <a:rPr lang="nb-NO" sz="2400" i="1" dirty="0">
                <a:solidFill>
                  <a:srgbClr val="FF0000"/>
                </a:solidFill>
              </a:rPr>
              <a:t>Lên kế hoạch tổ chức hoạt động vào các thời điểm khác nhau trong ngày ở trường mầm non.</a:t>
            </a:r>
            <a:endParaRPr lang="en-US" sz="2400" dirty="0">
              <a:solidFill>
                <a:srgbClr val="FF0000"/>
              </a:solidFill>
            </a:endParaRPr>
          </a:p>
        </p:txBody>
      </p:sp>
      <p:sp>
        <p:nvSpPr>
          <p:cNvPr id="3" name="TextBox 2"/>
          <p:cNvSpPr txBox="1"/>
          <p:nvPr/>
        </p:nvSpPr>
        <p:spPr>
          <a:xfrm>
            <a:off x="955964" y="1648691"/>
            <a:ext cx="10584872" cy="3877985"/>
          </a:xfrm>
          <a:prstGeom prst="rect">
            <a:avLst/>
          </a:prstGeom>
          <a:noFill/>
        </p:spPr>
        <p:txBody>
          <a:bodyPr wrap="square" rtlCol="0">
            <a:spAutoFit/>
          </a:bodyPr>
          <a:lstStyle/>
          <a:p>
            <a:pPr marL="457200" indent="-457200">
              <a:spcBef>
                <a:spcPts val="600"/>
              </a:spcBef>
              <a:spcAft>
                <a:spcPts val="600"/>
              </a:spcAft>
              <a:buFont typeface="+mj-lt"/>
              <a:buAutoNum type="arabicParenR"/>
            </a:pPr>
            <a:r>
              <a:rPr lang="nb-NO" sz="2400" dirty="0"/>
              <a:t>- </a:t>
            </a:r>
            <a:r>
              <a:rPr lang="nb-NO" sz="2400" dirty="0">
                <a:solidFill>
                  <a:schemeClr val="accent1">
                    <a:lumMod val="50000"/>
                  </a:schemeClr>
                </a:solidFill>
              </a:rPr>
              <a:t>Lựa chọn trò chơi, xác định mục tiêu, yêu cầu của việc tổ chức hoạt động vui chơi cho trẻ vào thời điểm đó.</a:t>
            </a:r>
            <a:endParaRPr lang="en-US" sz="2400" dirty="0">
              <a:solidFill>
                <a:schemeClr val="accent1">
                  <a:lumMod val="50000"/>
                </a:schemeClr>
              </a:solidFill>
            </a:endParaRPr>
          </a:p>
          <a:p>
            <a:pPr marL="457200" indent="-457200">
              <a:spcBef>
                <a:spcPts val="600"/>
              </a:spcBef>
              <a:spcAft>
                <a:spcPts val="600"/>
              </a:spcAft>
              <a:buFont typeface="+mj-lt"/>
              <a:buAutoNum type="arabicParenR"/>
            </a:pPr>
            <a:r>
              <a:rPr lang="nb-NO" sz="2400" dirty="0">
                <a:solidFill>
                  <a:srgbClr val="FF0000"/>
                </a:solidFill>
              </a:rPr>
              <a:t>- Chuẩn bị chu đáo đồ chơi, vật liệu chơi, chỗ chơi phù hợp với những trò chơi được diễn ra trong thời điểm đó.</a:t>
            </a:r>
            <a:endParaRPr lang="en-US" sz="2400" dirty="0">
              <a:solidFill>
                <a:srgbClr val="FF0000"/>
              </a:solidFill>
            </a:endParaRPr>
          </a:p>
          <a:p>
            <a:pPr marL="457200" indent="-457200">
              <a:spcBef>
                <a:spcPts val="600"/>
              </a:spcBef>
              <a:spcAft>
                <a:spcPts val="600"/>
              </a:spcAft>
              <a:buFont typeface="+mj-lt"/>
              <a:buAutoNum type="arabicParenR"/>
            </a:pPr>
            <a:r>
              <a:rPr lang="nb-NO" sz="2400" dirty="0"/>
              <a:t>- Xác định các biện pháp hướng dẫn trẻ chơi và vai trò của cô trong thời điểm đó. Ví dụ: khi tổ chức cho trẻ chơi trong giờ đón trẻ, hay trong thời điểm trả trẻ, cô cần tạo điều kiện cho trẻ chơi tự do, tự chơi những trò chơi trẻ đã biết.</a:t>
            </a:r>
            <a:endParaRPr lang="en-US" sz="2400" dirty="0"/>
          </a:p>
          <a:p>
            <a:pPr marL="457200" indent="-457200">
              <a:spcBef>
                <a:spcPts val="600"/>
              </a:spcBef>
              <a:spcAft>
                <a:spcPts val="600"/>
              </a:spcAft>
              <a:buFont typeface="+mj-lt"/>
              <a:buAutoNum type="arabicParenR"/>
            </a:pPr>
            <a:endParaRPr lang="en-US" sz="2400" dirty="0"/>
          </a:p>
        </p:txBody>
      </p:sp>
      <p:sp>
        <p:nvSpPr>
          <p:cNvPr id="4" name="Right Arrow 3">
            <a:hlinkClick r:id="rId2" action="ppaction://hlinksldjump"/>
          </p:cNvPr>
          <p:cNvSpPr/>
          <p:nvPr/>
        </p:nvSpPr>
        <p:spPr>
          <a:xfrm>
            <a:off x="11222182" y="6289966"/>
            <a:ext cx="554183" cy="4433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8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528890"/>
            <a:ext cx="9213273" cy="830997"/>
          </a:xfrm>
          <a:prstGeom prst="rect">
            <a:avLst/>
          </a:prstGeom>
        </p:spPr>
        <p:txBody>
          <a:bodyPr wrap="square">
            <a:spAutoFit/>
          </a:bodyPr>
          <a:lstStyle/>
          <a:p>
            <a:r>
              <a:rPr lang="nb-NO" sz="2400" i="1" dirty="0">
                <a:solidFill>
                  <a:srgbClr val="FF0000"/>
                </a:solidFill>
              </a:rPr>
              <a:t>Bước 3: Lên kế hoạch đánh giá</a:t>
            </a:r>
            <a:endParaRPr lang="en-US" sz="2400" dirty="0">
              <a:solidFill>
                <a:srgbClr val="FF0000"/>
              </a:solidFill>
            </a:endParaRPr>
          </a:p>
          <a:p>
            <a:endParaRPr lang="en-US" sz="2400" dirty="0">
              <a:solidFill>
                <a:srgbClr val="FF0000"/>
              </a:solidFill>
            </a:endParaRPr>
          </a:p>
        </p:txBody>
      </p:sp>
      <p:sp>
        <p:nvSpPr>
          <p:cNvPr id="3" name="Rectangle 2"/>
          <p:cNvSpPr/>
          <p:nvPr/>
        </p:nvSpPr>
        <p:spPr>
          <a:xfrm>
            <a:off x="858983" y="1535948"/>
            <a:ext cx="9573491" cy="3323987"/>
          </a:xfrm>
          <a:prstGeom prst="rect">
            <a:avLst/>
          </a:prstGeom>
        </p:spPr>
        <p:txBody>
          <a:bodyPr wrap="square">
            <a:spAutoFit/>
          </a:bodyPr>
          <a:lstStyle/>
          <a:p>
            <a:pPr marL="457200" indent="-457200" algn="just">
              <a:lnSpc>
                <a:spcPts val="2600"/>
              </a:lnSpc>
              <a:spcBef>
                <a:spcPts val="600"/>
              </a:spcBef>
              <a:spcAft>
                <a:spcPts val="1200"/>
              </a:spcAft>
              <a:buFont typeface="+mj-lt"/>
              <a:buAutoNum type="arabicParenR"/>
            </a:pPr>
            <a:r>
              <a:rPr lang="nb-NO" sz="2400" dirty="0">
                <a:solidFill>
                  <a:srgbClr val="002060"/>
                </a:solidFill>
                <a:latin typeface="Times New Roman" panose="02020603050405020304" pitchFamily="18" charset="0"/>
                <a:ea typeface="Times New Roman" panose="02020603050405020304" pitchFamily="18" charset="0"/>
              </a:rPr>
              <a:t>- Dự đoán các tiêu chí đánh giá hoạt động vui chơi của trẻ trong các thời điểm khác  nhau trong ngày. Tiêu chí đánh giá phải dựa trên mục tiêu, yêu cầu của trò chơi, phải thể hiện cụ thể các mặt mà trẻ đạt được khi tham gia chơi (kỹ năng, thái độ, nhận thức, tính tích cực...)</a:t>
            </a:r>
            <a:endParaRPr lang="en-US" sz="2400" dirty="0">
              <a:solidFill>
                <a:srgbClr val="002060"/>
              </a:solidFill>
              <a:latin typeface="Times New Roman" panose="02020603050405020304" pitchFamily="18" charset="0"/>
              <a:ea typeface="Times New Roman" panose="02020603050405020304" pitchFamily="18" charset="0"/>
            </a:endParaRPr>
          </a:p>
          <a:p>
            <a:pPr marL="457200" indent="-457200" algn="just">
              <a:lnSpc>
                <a:spcPts val="2600"/>
              </a:lnSpc>
              <a:spcBef>
                <a:spcPts val="600"/>
              </a:spcBef>
              <a:spcAft>
                <a:spcPts val="1200"/>
              </a:spcAft>
              <a:buFont typeface="+mj-lt"/>
              <a:buAutoNum type="arabicParenR"/>
            </a:pPr>
            <a:r>
              <a:rPr lang="nb-NO" sz="2400" dirty="0">
                <a:latin typeface="Times New Roman" panose="02020603050405020304" pitchFamily="18" charset="0"/>
                <a:ea typeface="Times New Roman" panose="02020603050405020304" pitchFamily="18" charset="0"/>
              </a:rPr>
              <a:t>- Kế hoạch đánh giá phải bao gồm cả đánh giá quá trình tổ chức hoạt động vui chơi ở các thời điểm khác nhau trong ngày, đánh giá kết quả sau khi kế hoạch tổ chức hoạt động vui chơi cho trẻ đã thực hiện xong để rút kinh nghiệm xây dựng kế hoạch tổ chức hoạt động vui chơi ngày càng hợp lý, hiệu quả hơn.</a:t>
            </a:r>
            <a:endParaRPr lang="en-US" sz="2400" dirty="0">
              <a:effectLst/>
              <a:latin typeface="Times New Roman" panose="02020603050405020304" pitchFamily="18" charset="0"/>
              <a:ea typeface="Times New Roman" panose="02020603050405020304" pitchFamily="18" charset="0"/>
            </a:endParaRPr>
          </a:p>
        </p:txBody>
      </p:sp>
      <p:sp>
        <p:nvSpPr>
          <p:cNvPr id="4" name="Right Arrow 3">
            <a:hlinkClick r:id="rId2" action="ppaction://hlinksldjump"/>
          </p:cNvPr>
          <p:cNvSpPr/>
          <p:nvPr/>
        </p:nvSpPr>
        <p:spPr>
          <a:xfrm>
            <a:off x="11222182" y="6289966"/>
            <a:ext cx="554183" cy="4433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7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gray">
          <a:xfrm>
            <a:off x="2438400" y="293139"/>
            <a:ext cx="1608219" cy="710858"/>
          </a:xfrm>
          <a:prstGeom prst="upArrow">
            <a:avLst>
              <a:gd name="adj1" fmla="val 50000"/>
              <a:gd name="adj2" fmla="val 18667"/>
            </a:avLst>
          </a:prstGeom>
          <a:solidFill>
            <a:schemeClr val="accent5">
              <a:lumMod val="75000"/>
            </a:schemeClr>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4" name="Text Box 14"/>
          <p:cNvSpPr txBox="1">
            <a:spLocks noChangeArrowheads="1"/>
          </p:cNvSpPr>
          <p:nvPr/>
        </p:nvSpPr>
        <p:spPr bwMode="gray">
          <a:xfrm>
            <a:off x="3075709" y="279282"/>
            <a:ext cx="557235"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800" b="1" dirty="0">
                <a:solidFill>
                  <a:srgbClr val="FFFFFF"/>
                </a:solidFill>
                <a:latin typeface="Arial" pitchFamily="34" charset="0"/>
              </a:rPr>
              <a:t>4</a:t>
            </a:r>
          </a:p>
        </p:txBody>
      </p:sp>
      <p:sp>
        <p:nvSpPr>
          <p:cNvPr id="5" name="AutoShape 7"/>
          <p:cNvSpPr>
            <a:spLocks noChangeArrowheads="1"/>
          </p:cNvSpPr>
          <p:nvPr/>
        </p:nvSpPr>
        <p:spPr bwMode="gray">
          <a:xfrm>
            <a:off x="3684715" y="555340"/>
            <a:ext cx="6365475" cy="448659"/>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pPr algn="ctr"/>
            <a:r>
              <a:rPr lang="en-GB" sz="2400" b="1" dirty="0" err="1">
                <a:solidFill>
                  <a:srgbClr val="002060"/>
                </a:solidFill>
              </a:rPr>
              <a:t>Phân</a:t>
            </a:r>
            <a:r>
              <a:rPr lang="en-GB" sz="2400" b="1" dirty="0">
                <a:solidFill>
                  <a:srgbClr val="002060"/>
                </a:solidFill>
              </a:rPr>
              <a:t> </a:t>
            </a:r>
            <a:r>
              <a:rPr lang="en-GB" sz="2400" b="1" dirty="0" err="1">
                <a:solidFill>
                  <a:srgbClr val="002060"/>
                </a:solidFill>
              </a:rPr>
              <a:t>loại</a:t>
            </a:r>
            <a:r>
              <a:rPr lang="en-GB" sz="2400" b="1" dirty="0">
                <a:solidFill>
                  <a:srgbClr val="002060"/>
                </a:solidFill>
              </a:rPr>
              <a:t> </a:t>
            </a:r>
            <a:r>
              <a:rPr lang="en-GB" sz="2400" b="1" dirty="0" err="1">
                <a:solidFill>
                  <a:srgbClr val="002060"/>
                </a:solidFill>
              </a:rPr>
              <a:t>trò</a:t>
            </a:r>
            <a:r>
              <a:rPr lang="en-GB" sz="2400" b="1" dirty="0">
                <a:solidFill>
                  <a:srgbClr val="002060"/>
                </a:solidFill>
              </a:rPr>
              <a:t> </a:t>
            </a:r>
            <a:r>
              <a:rPr lang="en-GB" sz="2400" b="1" dirty="0" err="1">
                <a:solidFill>
                  <a:srgbClr val="002060"/>
                </a:solidFill>
              </a:rPr>
              <a:t>chơi</a:t>
            </a:r>
            <a:r>
              <a:rPr lang="en-GB" sz="2400" b="1" dirty="0">
                <a:solidFill>
                  <a:srgbClr val="002060"/>
                </a:solidFill>
              </a:rPr>
              <a:t> </a:t>
            </a:r>
            <a:r>
              <a:rPr lang="en-GB" sz="2400" b="1" dirty="0" err="1">
                <a:solidFill>
                  <a:srgbClr val="002060"/>
                </a:solidFill>
              </a:rPr>
              <a:t>của</a:t>
            </a:r>
            <a:r>
              <a:rPr lang="en-GB" sz="2400" b="1" dirty="0">
                <a:solidFill>
                  <a:srgbClr val="002060"/>
                </a:solidFill>
              </a:rPr>
              <a:t> </a:t>
            </a:r>
            <a:r>
              <a:rPr lang="en-GB" sz="2400" b="1" dirty="0" err="1">
                <a:solidFill>
                  <a:srgbClr val="002060"/>
                </a:solidFill>
              </a:rPr>
              <a:t>trẻ</a:t>
            </a:r>
            <a:r>
              <a:rPr lang="en-GB" sz="2400" b="1" dirty="0">
                <a:solidFill>
                  <a:srgbClr val="002060"/>
                </a:solidFill>
              </a:rPr>
              <a:t> </a:t>
            </a:r>
            <a:r>
              <a:rPr lang="en-GB" sz="2400" b="1" dirty="0" err="1">
                <a:solidFill>
                  <a:srgbClr val="002060"/>
                </a:solidFill>
              </a:rPr>
              <a:t>em</a:t>
            </a:r>
            <a:endParaRPr lang="en-US" altLang="en-US" sz="2400" b="1" dirty="0">
              <a:solidFill>
                <a:srgbClr val="002060"/>
              </a:solidFill>
            </a:endParaRPr>
          </a:p>
        </p:txBody>
      </p:sp>
      <p:grpSp>
        <p:nvGrpSpPr>
          <p:cNvPr id="7" name="Group 37"/>
          <p:cNvGrpSpPr>
            <a:grpSpLocks/>
          </p:cNvGrpSpPr>
          <p:nvPr/>
        </p:nvGrpSpPr>
        <p:grpSpPr bwMode="auto">
          <a:xfrm>
            <a:off x="912660" y="1813768"/>
            <a:ext cx="10674469" cy="522288"/>
            <a:chOff x="527" y="1182"/>
            <a:chExt cx="3672" cy="329"/>
          </a:xfrm>
        </p:grpSpPr>
        <p:sp>
          <p:nvSpPr>
            <p:cNvPr id="8" name="Rectangle 7"/>
            <p:cNvSpPr>
              <a:spLocks noChangeArrowheads="1"/>
            </p:cNvSpPr>
            <p:nvPr/>
          </p:nvSpPr>
          <p:spPr bwMode="gray">
            <a:xfrm rot="3419336">
              <a:off x="485" y="1252"/>
              <a:ext cx="301" cy="217"/>
            </a:xfrm>
            <a:prstGeom prst="rect">
              <a:avLst/>
            </a:prstGeom>
            <a:solidFill>
              <a:schemeClr val="accent5">
                <a:lumMod val="75000"/>
              </a:schemeClr>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9" name="Text Box 6"/>
            <p:cNvSpPr txBox="1">
              <a:spLocks noChangeArrowheads="1"/>
            </p:cNvSpPr>
            <p:nvPr/>
          </p:nvSpPr>
          <p:spPr bwMode="auto">
            <a:xfrm>
              <a:off x="805" y="1182"/>
              <a:ext cx="33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i="1" dirty="0" err="1">
                  <a:solidFill>
                    <a:srgbClr val="002060"/>
                  </a:solidFill>
                </a:rPr>
                <a:t>Phân</a:t>
              </a:r>
              <a:r>
                <a:rPr lang="en-GB" sz="2400" i="1" dirty="0">
                  <a:solidFill>
                    <a:srgbClr val="002060"/>
                  </a:solidFill>
                </a:rPr>
                <a:t> </a:t>
              </a:r>
              <a:r>
                <a:rPr lang="en-GB" sz="2400" i="1" dirty="0" err="1">
                  <a:solidFill>
                    <a:srgbClr val="002060"/>
                  </a:solidFill>
                </a:rPr>
                <a:t>loại</a:t>
              </a:r>
              <a:r>
                <a:rPr lang="en-GB" sz="2400" i="1" dirty="0">
                  <a:solidFill>
                    <a:srgbClr val="002060"/>
                  </a:solidFill>
                </a:rPr>
                <a:t> </a:t>
              </a:r>
              <a:r>
                <a:rPr lang="en-GB" sz="2400" i="1" dirty="0" err="1">
                  <a:solidFill>
                    <a:srgbClr val="002060"/>
                  </a:solidFill>
                </a:rPr>
                <a:t>trò</a:t>
              </a:r>
              <a:r>
                <a:rPr lang="en-GB" sz="2400" i="1" dirty="0">
                  <a:solidFill>
                    <a:srgbClr val="002060"/>
                  </a:solidFill>
                </a:rPr>
                <a:t> </a:t>
              </a:r>
              <a:r>
                <a:rPr lang="en-GB" sz="2400" i="1" dirty="0" err="1">
                  <a:solidFill>
                    <a:srgbClr val="002060"/>
                  </a:solidFill>
                </a:rPr>
                <a:t>chơi</a:t>
              </a:r>
              <a:r>
                <a:rPr lang="en-GB" sz="2400" i="1" dirty="0">
                  <a:solidFill>
                    <a:srgbClr val="002060"/>
                  </a:solidFill>
                </a:rPr>
                <a:t> </a:t>
              </a:r>
              <a:r>
                <a:rPr lang="en-GB" sz="2400" i="1" dirty="0" err="1">
                  <a:solidFill>
                    <a:srgbClr val="002060"/>
                  </a:solidFill>
                </a:rPr>
                <a:t>theo</a:t>
              </a:r>
              <a:r>
                <a:rPr lang="en-GB" sz="2400" i="1" dirty="0">
                  <a:solidFill>
                    <a:srgbClr val="002060"/>
                  </a:solidFill>
                </a:rPr>
                <a:t> </a:t>
              </a:r>
              <a:r>
                <a:rPr lang="en-GB" sz="2400" i="1" dirty="0" err="1">
                  <a:solidFill>
                    <a:srgbClr val="002060"/>
                  </a:solidFill>
                </a:rPr>
                <a:t>chức</a:t>
              </a:r>
              <a:r>
                <a:rPr lang="en-GB" sz="2400" i="1" dirty="0">
                  <a:solidFill>
                    <a:srgbClr val="002060"/>
                  </a:solidFill>
                </a:rPr>
                <a:t> </a:t>
              </a:r>
              <a:r>
                <a:rPr lang="en-GB" sz="2400" i="1" dirty="0" err="1">
                  <a:solidFill>
                    <a:srgbClr val="002060"/>
                  </a:solidFill>
                </a:rPr>
                <a:t>năng</a:t>
              </a:r>
              <a:r>
                <a:rPr lang="en-GB" sz="2400" i="1" dirty="0">
                  <a:solidFill>
                    <a:srgbClr val="002060"/>
                  </a:solidFill>
                </a:rPr>
                <a:t> </a:t>
              </a:r>
              <a:r>
                <a:rPr lang="en-GB" sz="2400" i="1" dirty="0" err="1">
                  <a:solidFill>
                    <a:srgbClr val="002060"/>
                  </a:solidFill>
                </a:rPr>
                <a:t>giáo</a:t>
              </a:r>
              <a:r>
                <a:rPr lang="en-GB" sz="2400" i="1" dirty="0">
                  <a:solidFill>
                    <a:srgbClr val="002060"/>
                  </a:solidFill>
                </a:rPr>
                <a:t> </a:t>
              </a:r>
              <a:r>
                <a:rPr lang="en-GB" sz="2400" i="1" dirty="0" err="1">
                  <a:solidFill>
                    <a:srgbClr val="002060"/>
                  </a:solidFill>
                </a:rPr>
                <a:t>dục</a:t>
              </a:r>
              <a:r>
                <a:rPr lang="en-GB" sz="2400" i="1" dirty="0">
                  <a:solidFill>
                    <a:srgbClr val="002060"/>
                  </a:solidFill>
                </a:rPr>
                <a:t> </a:t>
              </a:r>
              <a:r>
                <a:rPr lang="en-GB" sz="2400" i="1" dirty="0" err="1">
                  <a:solidFill>
                    <a:srgbClr val="002060"/>
                  </a:solidFill>
                </a:rPr>
                <a:t>và</a:t>
              </a:r>
              <a:r>
                <a:rPr lang="en-GB" sz="2400" i="1" dirty="0">
                  <a:solidFill>
                    <a:srgbClr val="002060"/>
                  </a:solidFill>
                </a:rPr>
                <a:t> </a:t>
              </a:r>
              <a:r>
                <a:rPr lang="en-GB" sz="2400" i="1" dirty="0" err="1">
                  <a:solidFill>
                    <a:srgbClr val="002060"/>
                  </a:solidFill>
                </a:rPr>
                <a:t>phát</a:t>
              </a:r>
              <a:r>
                <a:rPr lang="en-GB" sz="2400" i="1" dirty="0">
                  <a:solidFill>
                    <a:srgbClr val="002060"/>
                  </a:solidFill>
                </a:rPr>
                <a:t> </a:t>
              </a:r>
              <a:r>
                <a:rPr lang="en-GB" sz="2400" i="1" dirty="0" err="1">
                  <a:solidFill>
                    <a:srgbClr val="002060"/>
                  </a:solidFill>
                </a:rPr>
                <a:t>triển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 name="Text Box 7"/>
            <p:cNvSpPr txBox="1">
              <a:spLocks noChangeArrowheads="1"/>
            </p:cNvSpPr>
            <p:nvPr/>
          </p:nvSpPr>
          <p:spPr bwMode="gray">
            <a:xfrm>
              <a:off x="597" y="1234"/>
              <a:ext cx="1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000" b="1" dirty="0">
                  <a:solidFill>
                    <a:srgbClr val="FFFFFF"/>
                  </a:solidFill>
                  <a:latin typeface="Times New Roman" panose="02020603050405020304" pitchFamily="18" charset="0"/>
                  <a:cs typeface="Times New Roman" panose="02020603050405020304" pitchFamily="18" charset="0"/>
                </a:rPr>
                <a:t>1</a:t>
              </a:r>
            </a:p>
          </p:txBody>
        </p:sp>
      </p:grpSp>
      <p:sp>
        <p:nvSpPr>
          <p:cNvPr id="11" name="Rectangle 10"/>
          <p:cNvSpPr/>
          <p:nvPr/>
        </p:nvSpPr>
        <p:spPr>
          <a:xfrm>
            <a:off x="912661" y="2953676"/>
            <a:ext cx="9353559" cy="2323713"/>
          </a:xfrm>
          <a:prstGeom prst="rect">
            <a:avLst/>
          </a:prstGeom>
        </p:spPr>
        <p:txBody>
          <a:bodyPr wrap="square">
            <a:spAutoFit/>
          </a:bodyPr>
          <a:lstStyle/>
          <a:p>
            <a:pPr marL="457200" indent="-457200" algn="just">
              <a:lnSpc>
                <a:spcPts val="3000"/>
              </a:lnSpc>
              <a:spcBef>
                <a:spcPts val="600"/>
              </a:spcBef>
              <a:spcAft>
                <a:spcPts val="600"/>
              </a:spcAft>
              <a:buFont typeface="+mj-lt"/>
              <a:buAutoNum type="arabicParenR"/>
            </a:pPr>
            <a:r>
              <a:rPr lang="en-GB" sz="2800" b="1" dirty="0" err="1">
                <a:latin typeface="Times New Roman" panose="02020603050405020304" pitchFamily="18" charset="0"/>
                <a:ea typeface="Times New Roman" panose="02020603050405020304" pitchFamily="18" charset="0"/>
              </a:rPr>
              <a:t>Nhóm</a:t>
            </a:r>
            <a:r>
              <a:rPr lang="en-GB" sz="2800" b="1" dirty="0">
                <a:latin typeface="Times New Roman" panose="02020603050405020304" pitchFamily="18" charset="0"/>
                <a:ea typeface="Times New Roman" panose="02020603050405020304" pitchFamily="18" charset="0"/>
              </a:rPr>
              <a:t> 1:  </a:t>
            </a:r>
            <a:r>
              <a:rPr lang="en-GB" sz="2800" b="1" dirty="0" err="1">
                <a:latin typeface="Times New Roman" panose="02020603050405020304" pitchFamily="18" charset="0"/>
                <a:ea typeface="Times New Roman" panose="02020603050405020304" pitchFamily="18" charset="0"/>
              </a:rPr>
              <a:t>Các</a:t>
            </a:r>
            <a:r>
              <a:rPr lang="en-GB" sz="2800" b="1" dirty="0">
                <a:latin typeface="Times New Roman" panose="02020603050405020304" pitchFamily="18" charset="0"/>
                <a:ea typeface="Times New Roman" panose="02020603050405020304" pitchFamily="18" charset="0"/>
              </a:rPr>
              <a:t> </a:t>
            </a:r>
            <a:r>
              <a:rPr lang="en-GB" sz="2800" b="1" dirty="0" err="1">
                <a:latin typeface="Times New Roman" panose="02020603050405020304" pitchFamily="18" charset="0"/>
                <a:ea typeface="Times New Roman" panose="02020603050405020304" pitchFamily="18" charset="0"/>
              </a:rPr>
              <a:t>trò</a:t>
            </a:r>
            <a:r>
              <a:rPr lang="en-GB" sz="2800" b="1" dirty="0">
                <a:latin typeface="Times New Roman" panose="02020603050405020304" pitchFamily="18" charset="0"/>
                <a:ea typeface="Times New Roman" panose="02020603050405020304" pitchFamily="18" charset="0"/>
              </a:rPr>
              <a:t> </a:t>
            </a:r>
            <a:r>
              <a:rPr lang="en-GB" sz="2800" b="1" dirty="0" err="1">
                <a:latin typeface="Times New Roman" panose="02020603050405020304" pitchFamily="18" charset="0"/>
                <a:ea typeface="Times New Roman" panose="02020603050405020304" pitchFamily="18" charset="0"/>
              </a:rPr>
              <a:t>chơi</a:t>
            </a:r>
            <a:r>
              <a:rPr lang="en-GB" sz="2800" b="1" dirty="0">
                <a:latin typeface="Times New Roman" panose="02020603050405020304" pitchFamily="18" charset="0"/>
                <a:ea typeface="Times New Roman" panose="02020603050405020304" pitchFamily="18" charset="0"/>
              </a:rPr>
              <a:t> </a:t>
            </a:r>
            <a:r>
              <a:rPr lang="en-GB" sz="2800" b="1" dirty="0" err="1">
                <a:latin typeface="Times New Roman" panose="02020603050405020304" pitchFamily="18" charset="0"/>
                <a:ea typeface="Times New Roman" panose="02020603050405020304" pitchFamily="18" charset="0"/>
              </a:rPr>
              <a:t>rèn</a:t>
            </a:r>
            <a:r>
              <a:rPr lang="en-GB" sz="2800" b="1" dirty="0">
                <a:latin typeface="Times New Roman" panose="02020603050405020304" pitchFamily="18" charset="0"/>
                <a:ea typeface="Times New Roman" panose="02020603050405020304" pitchFamily="18" charset="0"/>
              </a:rPr>
              <a:t> </a:t>
            </a:r>
            <a:r>
              <a:rPr lang="en-GB" sz="2800" b="1" dirty="0" err="1">
                <a:latin typeface="Times New Roman" panose="02020603050405020304" pitchFamily="18" charset="0"/>
                <a:ea typeface="Times New Roman" panose="02020603050405020304" pitchFamily="18" charset="0"/>
              </a:rPr>
              <a:t>luyện</a:t>
            </a:r>
            <a:r>
              <a:rPr lang="en-GB" sz="2800" b="1" dirty="0">
                <a:latin typeface="Times New Roman" panose="02020603050405020304" pitchFamily="18" charset="0"/>
                <a:ea typeface="Times New Roman" panose="02020603050405020304" pitchFamily="18" charset="0"/>
              </a:rPr>
              <a:t> </a:t>
            </a:r>
            <a:r>
              <a:rPr lang="en-GB" sz="2800" b="1" dirty="0" err="1">
                <a:latin typeface="Times New Roman" panose="02020603050405020304" pitchFamily="18" charset="0"/>
                <a:ea typeface="Times New Roman" panose="02020603050405020304" pitchFamily="18" charset="0"/>
              </a:rPr>
              <a:t>và</a:t>
            </a:r>
            <a:r>
              <a:rPr lang="en-GB" sz="2800" b="1" dirty="0">
                <a:latin typeface="Times New Roman" panose="02020603050405020304" pitchFamily="18" charset="0"/>
                <a:ea typeface="Times New Roman" panose="02020603050405020304" pitchFamily="18" charset="0"/>
              </a:rPr>
              <a:t> </a:t>
            </a:r>
            <a:r>
              <a:rPr lang="en-GB" sz="2800" b="1" dirty="0" err="1">
                <a:latin typeface="Times New Roman" panose="02020603050405020304" pitchFamily="18" charset="0"/>
                <a:ea typeface="Times New Roman" panose="02020603050405020304" pitchFamily="18" charset="0"/>
              </a:rPr>
              <a:t>phát</a:t>
            </a:r>
            <a:r>
              <a:rPr lang="en-GB" sz="2800" b="1" dirty="0">
                <a:latin typeface="Times New Roman" panose="02020603050405020304" pitchFamily="18" charset="0"/>
                <a:ea typeface="Times New Roman" panose="02020603050405020304" pitchFamily="18" charset="0"/>
              </a:rPr>
              <a:t> </a:t>
            </a:r>
            <a:r>
              <a:rPr lang="en-GB" sz="2800" b="1" dirty="0" err="1">
                <a:latin typeface="Times New Roman" panose="02020603050405020304" pitchFamily="18" charset="0"/>
                <a:ea typeface="Times New Roman" panose="02020603050405020304" pitchFamily="18" charset="0"/>
              </a:rPr>
              <a:t>triển</a:t>
            </a:r>
            <a:r>
              <a:rPr lang="en-GB" sz="2800" b="1" dirty="0">
                <a:latin typeface="Times New Roman" panose="02020603050405020304" pitchFamily="18" charset="0"/>
                <a:ea typeface="Times New Roman" panose="02020603050405020304" pitchFamily="18" charset="0"/>
              </a:rPr>
              <a:t> </a:t>
            </a:r>
            <a:r>
              <a:rPr lang="en-GB" sz="2800" b="1" dirty="0" err="1">
                <a:latin typeface="Times New Roman" panose="02020603050405020304" pitchFamily="18" charset="0"/>
                <a:ea typeface="Times New Roman" panose="02020603050405020304" pitchFamily="18" charset="0"/>
              </a:rPr>
              <a:t>các</a:t>
            </a:r>
            <a:r>
              <a:rPr lang="en-GB" sz="2800" b="1" dirty="0">
                <a:latin typeface="Times New Roman" panose="02020603050405020304" pitchFamily="18" charset="0"/>
                <a:ea typeface="Times New Roman" panose="02020603050405020304" pitchFamily="18" charset="0"/>
              </a:rPr>
              <a:t> </a:t>
            </a:r>
            <a:r>
              <a:rPr lang="en-GB" sz="2800" b="1" dirty="0" err="1">
                <a:latin typeface="Times New Roman" panose="02020603050405020304" pitchFamily="18" charset="0"/>
                <a:ea typeface="Times New Roman" panose="02020603050405020304" pitchFamily="18" charset="0"/>
              </a:rPr>
              <a:t>giác</a:t>
            </a:r>
            <a:r>
              <a:rPr lang="en-GB" sz="2800" b="1" dirty="0">
                <a:latin typeface="Times New Roman" panose="02020603050405020304" pitchFamily="18" charset="0"/>
                <a:ea typeface="Times New Roman" panose="02020603050405020304" pitchFamily="18" charset="0"/>
              </a:rPr>
              <a:t> </a:t>
            </a:r>
            <a:r>
              <a:rPr lang="en-GB" sz="2800" b="1" dirty="0" err="1">
                <a:latin typeface="Times New Roman" panose="02020603050405020304" pitchFamily="18" charset="0"/>
                <a:ea typeface="Times New Roman" panose="02020603050405020304" pitchFamily="18" charset="0"/>
              </a:rPr>
              <a:t>quan</a:t>
            </a:r>
            <a:endParaRPr lang="en-US" sz="2800" b="1" dirty="0">
              <a:latin typeface="Times New Roman" panose="02020603050405020304" pitchFamily="18" charset="0"/>
              <a:ea typeface="Times New Roman" panose="02020603050405020304" pitchFamily="18" charset="0"/>
            </a:endParaRPr>
          </a:p>
          <a:p>
            <a:pPr marL="457200" indent="-457200" algn="just">
              <a:lnSpc>
                <a:spcPts val="3000"/>
              </a:lnSpc>
              <a:spcBef>
                <a:spcPts val="600"/>
              </a:spcBef>
              <a:spcAft>
                <a:spcPts val="600"/>
              </a:spcAft>
              <a:buFont typeface="+mj-lt"/>
              <a:buAutoNum type="arabicParenR"/>
            </a:pPr>
            <a:r>
              <a:rPr lang="en-GB" sz="2800" b="1" dirty="0" err="1">
                <a:solidFill>
                  <a:srgbClr val="FF0000"/>
                </a:solidFill>
                <a:latin typeface="Times New Roman" panose="02020603050405020304" pitchFamily="18" charset="0"/>
                <a:ea typeface="Times New Roman" panose="02020603050405020304" pitchFamily="18" charset="0"/>
              </a:rPr>
              <a:t>Nhóm</a:t>
            </a:r>
            <a:r>
              <a:rPr lang="en-GB" sz="2800" b="1" dirty="0">
                <a:solidFill>
                  <a:srgbClr val="FF0000"/>
                </a:solidFill>
                <a:latin typeface="Times New Roman" panose="02020603050405020304" pitchFamily="18" charset="0"/>
                <a:ea typeface="Times New Roman" panose="02020603050405020304" pitchFamily="18" charset="0"/>
              </a:rPr>
              <a:t> 2: </a:t>
            </a:r>
            <a:r>
              <a:rPr lang="en-GB" sz="2800" b="1" dirty="0" err="1">
                <a:solidFill>
                  <a:srgbClr val="FF0000"/>
                </a:solidFill>
                <a:latin typeface="Times New Roman" panose="02020603050405020304" pitchFamily="18" charset="0"/>
                <a:ea typeface="Times New Roman" panose="02020603050405020304" pitchFamily="18" charset="0"/>
              </a:rPr>
              <a:t>Các</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trò</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chơi</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vận</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động</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nhằm</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phát</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triển</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và</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tập</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luyện</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vận</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động</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cho</a:t>
            </a:r>
            <a:r>
              <a:rPr lang="en-GB" sz="2800" b="1" dirty="0">
                <a:solidFill>
                  <a:srgbClr val="FF0000"/>
                </a:solidFill>
                <a:latin typeface="Times New Roman" panose="02020603050405020304" pitchFamily="18" charset="0"/>
                <a:ea typeface="Times New Roman" panose="02020603050405020304" pitchFamily="18" charset="0"/>
              </a:rPr>
              <a:t> </a:t>
            </a:r>
            <a:r>
              <a:rPr lang="en-GB" sz="2800" b="1" dirty="0" err="1">
                <a:solidFill>
                  <a:srgbClr val="FF0000"/>
                </a:solidFill>
                <a:latin typeface="Times New Roman" panose="02020603050405020304" pitchFamily="18" charset="0"/>
                <a:ea typeface="Times New Roman" panose="02020603050405020304" pitchFamily="18" charset="0"/>
              </a:rPr>
              <a:t>trẻ</a:t>
            </a:r>
            <a:endParaRPr lang="en-US" sz="2800" b="1" dirty="0">
              <a:solidFill>
                <a:srgbClr val="FF0000"/>
              </a:solidFill>
              <a:latin typeface="Times New Roman" panose="02020603050405020304" pitchFamily="18" charset="0"/>
              <a:ea typeface="Times New Roman" panose="02020603050405020304" pitchFamily="18" charset="0"/>
            </a:endParaRPr>
          </a:p>
          <a:p>
            <a:pPr marL="457200" indent="-457200" algn="just">
              <a:lnSpc>
                <a:spcPts val="3000"/>
              </a:lnSpc>
              <a:spcBef>
                <a:spcPts val="600"/>
              </a:spcBef>
              <a:spcAft>
                <a:spcPts val="600"/>
              </a:spcAft>
              <a:buFont typeface="+mj-lt"/>
              <a:buAutoNum type="arabicParenR"/>
            </a:pPr>
            <a:r>
              <a:rPr lang="en-GB" sz="2800" b="1" dirty="0" err="1">
                <a:solidFill>
                  <a:srgbClr val="002060"/>
                </a:solidFill>
                <a:latin typeface="Times New Roman" panose="02020603050405020304" pitchFamily="18" charset="0"/>
                <a:ea typeface="Times New Roman" panose="02020603050405020304" pitchFamily="18" charset="0"/>
              </a:rPr>
              <a:t>Nhóm</a:t>
            </a:r>
            <a:r>
              <a:rPr lang="en-GB" sz="2800" b="1" dirty="0">
                <a:solidFill>
                  <a:srgbClr val="002060"/>
                </a:solidFill>
                <a:latin typeface="Times New Roman" panose="02020603050405020304" pitchFamily="18" charset="0"/>
                <a:ea typeface="Times New Roman" panose="02020603050405020304" pitchFamily="18" charset="0"/>
              </a:rPr>
              <a:t> 3: </a:t>
            </a:r>
            <a:r>
              <a:rPr lang="en-GB" sz="2800" b="1" dirty="0" err="1">
                <a:solidFill>
                  <a:srgbClr val="002060"/>
                </a:solidFill>
                <a:latin typeface="Times New Roman" panose="02020603050405020304" pitchFamily="18" charset="0"/>
                <a:ea typeface="Times New Roman" panose="02020603050405020304" pitchFamily="18" charset="0"/>
              </a:rPr>
              <a:t>Các</a:t>
            </a:r>
            <a:r>
              <a:rPr lang="en-GB" sz="2800" b="1" dirty="0">
                <a:solidFill>
                  <a:srgbClr val="002060"/>
                </a:solidFill>
                <a:latin typeface="Times New Roman" panose="02020603050405020304" pitchFamily="18" charset="0"/>
                <a:ea typeface="Times New Roman" panose="02020603050405020304" pitchFamily="18" charset="0"/>
              </a:rPr>
              <a:t> </a:t>
            </a:r>
            <a:r>
              <a:rPr lang="en-GB" sz="2800" b="1" dirty="0" err="1">
                <a:solidFill>
                  <a:srgbClr val="002060"/>
                </a:solidFill>
                <a:latin typeface="Times New Roman" panose="02020603050405020304" pitchFamily="18" charset="0"/>
                <a:ea typeface="Times New Roman" panose="02020603050405020304" pitchFamily="18" charset="0"/>
              </a:rPr>
              <a:t>trò</a:t>
            </a:r>
            <a:r>
              <a:rPr lang="en-GB" sz="2800" b="1" dirty="0">
                <a:solidFill>
                  <a:srgbClr val="002060"/>
                </a:solidFill>
                <a:latin typeface="Times New Roman" panose="02020603050405020304" pitchFamily="18" charset="0"/>
                <a:ea typeface="Times New Roman" panose="02020603050405020304" pitchFamily="18" charset="0"/>
              </a:rPr>
              <a:t> </a:t>
            </a:r>
            <a:r>
              <a:rPr lang="en-GB" sz="2800" b="1" dirty="0" err="1">
                <a:solidFill>
                  <a:srgbClr val="002060"/>
                </a:solidFill>
                <a:latin typeface="Times New Roman" panose="02020603050405020304" pitchFamily="18" charset="0"/>
                <a:ea typeface="Times New Roman" panose="02020603050405020304" pitchFamily="18" charset="0"/>
              </a:rPr>
              <a:t>chơi</a:t>
            </a:r>
            <a:r>
              <a:rPr lang="en-GB" sz="2800" b="1" dirty="0">
                <a:solidFill>
                  <a:srgbClr val="002060"/>
                </a:solidFill>
                <a:latin typeface="Times New Roman" panose="02020603050405020304" pitchFamily="18" charset="0"/>
                <a:ea typeface="Times New Roman" panose="02020603050405020304" pitchFamily="18" charset="0"/>
              </a:rPr>
              <a:t> </a:t>
            </a:r>
            <a:r>
              <a:rPr lang="en-GB" sz="2800" b="1" dirty="0" err="1">
                <a:solidFill>
                  <a:srgbClr val="002060"/>
                </a:solidFill>
                <a:latin typeface="Times New Roman" panose="02020603050405020304" pitchFamily="18" charset="0"/>
                <a:ea typeface="Times New Roman" panose="02020603050405020304" pitchFamily="18" charset="0"/>
              </a:rPr>
              <a:t>phát</a:t>
            </a:r>
            <a:r>
              <a:rPr lang="en-GB" sz="2800" b="1" dirty="0">
                <a:solidFill>
                  <a:srgbClr val="002060"/>
                </a:solidFill>
                <a:latin typeface="Times New Roman" panose="02020603050405020304" pitchFamily="18" charset="0"/>
                <a:ea typeface="Times New Roman" panose="02020603050405020304" pitchFamily="18" charset="0"/>
              </a:rPr>
              <a:t> </a:t>
            </a:r>
            <a:r>
              <a:rPr lang="en-GB" sz="2800" b="1" dirty="0" err="1">
                <a:solidFill>
                  <a:srgbClr val="002060"/>
                </a:solidFill>
                <a:latin typeface="Times New Roman" panose="02020603050405020304" pitchFamily="18" charset="0"/>
                <a:ea typeface="Times New Roman" panose="02020603050405020304" pitchFamily="18" charset="0"/>
              </a:rPr>
              <a:t>triển</a:t>
            </a:r>
            <a:r>
              <a:rPr lang="en-GB" sz="2800" b="1" dirty="0">
                <a:solidFill>
                  <a:srgbClr val="002060"/>
                </a:solidFill>
                <a:latin typeface="Times New Roman" panose="02020603050405020304" pitchFamily="18" charset="0"/>
                <a:ea typeface="Times New Roman" panose="02020603050405020304" pitchFamily="18" charset="0"/>
              </a:rPr>
              <a:t> </a:t>
            </a:r>
            <a:r>
              <a:rPr lang="en-GB" sz="2800" b="1" dirty="0" err="1">
                <a:solidFill>
                  <a:srgbClr val="002060"/>
                </a:solidFill>
                <a:latin typeface="Times New Roman" panose="02020603050405020304" pitchFamily="18" charset="0"/>
                <a:ea typeface="Times New Roman" panose="02020603050405020304" pitchFamily="18" charset="0"/>
              </a:rPr>
              <a:t>trí</a:t>
            </a:r>
            <a:r>
              <a:rPr lang="en-GB" sz="2800" b="1" dirty="0">
                <a:solidFill>
                  <a:srgbClr val="002060"/>
                </a:solidFill>
                <a:latin typeface="Times New Roman" panose="02020603050405020304" pitchFamily="18" charset="0"/>
                <a:ea typeface="Times New Roman" panose="02020603050405020304" pitchFamily="18" charset="0"/>
              </a:rPr>
              <a:t> </a:t>
            </a:r>
            <a:r>
              <a:rPr lang="en-GB" sz="2800" b="1" dirty="0" err="1">
                <a:solidFill>
                  <a:srgbClr val="002060"/>
                </a:solidFill>
                <a:latin typeface="Times New Roman" panose="02020603050405020304" pitchFamily="18" charset="0"/>
                <a:ea typeface="Times New Roman" panose="02020603050405020304" pitchFamily="18" charset="0"/>
              </a:rPr>
              <a:t>tuệ</a:t>
            </a:r>
            <a:r>
              <a:rPr lang="en-GB" sz="2800" b="1" dirty="0">
                <a:solidFill>
                  <a:srgbClr val="002060"/>
                </a:solidFill>
                <a:latin typeface="Times New Roman" panose="02020603050405020304" pitchFamily="18" charset="0"/>
                <a:ea typeface="Times New Roman" panose="02020603050405020304" pitchFamily="18" charset="0"/>
              </a:rPr>
              <a:t> </a:t>
            </a:r>
            <a:r>
              <a:rPr lang="en-GB" sz="2800" b="1" dirty="0" err="1">
                <a:solidFill>
                  <a:srgbClr val="002060"/>
                </a:solidFill>
                <a:latin typeface="Times New Roman" panose="02020603050405020304" pitchFamily="18" charset="0"/>
                <a:ea typeface="Times New Roman" panose="02020603050405020304" pitchFamily="18" charset="0"/>
              </a:rPr>
              <a:t>cho</a:t>
            </a:r>
            <a:r>
              <a:rPr lang="en-GB" sz="2800" b="1" dirty="0">
                <a:solidFill>
                  <a:srgbClr val="002060"/>
                </a:solidFill>
                <a:latin typeface="Times New Roman" panose="02020603050405020304" pitchFamily="18" charset="0"/>
                <a:ea typeface="Times New Roman" panose="02020603050405020304" pitchFamily="18" charset="0"/>
              </a:rPr>
              <a:t> </a:t>
            </a:r>
            <a:r>
              <a:rPr lang="en-GB" sz="2800" b="1" dirty="0" err="1">
                <a:solidFill>
                  <a:srgbClr val="002060"/>
                </a:solidFill>
                <a:latin typeface="Times New Roman" panose="02020603050405020304" pitchFamily="18" charset="0"/>
                <a:ea typeface="Times New Roman" panose="02020603050405020304" pitchFamily="18" charset="0"/>
              </a:rPr>
              <a:t>trẻ</a:t>
            </a:r>
            <a:endParaRPr lang="en-US" sz="2800" b="1" dirty="0">
              <a:solidFill>
                <a:srgbClr val="002060"/>
              </a:solidFill>
              <a:effectLst/>
              <a:latin typeface="Times New Roman" panose="02020603050405020304" pitchFamily="18" charset="0"/>
              <a:ea typeface="Times New Roman" panose="02020603050405020304" pitchFamily="18" charset="0"/>
            </a:endParaRPr>
          </a:p>
        </p:txBody>
      </p:sp>
      <p:pic>
        <p:nvPicPr>
          <p:cNvPr id="13" name="Picture 2" descr="SÃ¡ng kiáº¿n kinh nghiá»m 2013-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10"/>
            <a:ext cx="2093763" cy="111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63786" y="683573"/>
            <a:ext cx="166254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1</a:t>
            </a:r>
          </a:p>
        </p:txBody>
      </p:sp>
    </p:spTree>
    <p:extLst>
      <p:ext uri="{BB962C8B-B14F-4D97-AF65-F5344CB8AC3E}">
        <p14:creationId xmlns:p14="http://schemas.microsoft.com/office/powerpoint/2010/main" val="311766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81" y="46165"/>
            <a:ext cx="1019683" cy="8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452" y="580785"/>
            <a:ext cx="1512621"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4</a:t>
            </a:r>
          </a:p>
        </p:txBody>
      </p:sp>
      <p:sp>
        <p:nvSpPr>
          <p:cNvPr id="8" name="AutoShape 7"/>
          <p:cNvSpPr>
            <a:spLocks noChangeArrowheads="1"/>
          </p:cNvSpPr>
          <p:nvPr/>
        </p:nvSpPr>
        <p:spPr bwMode="gray">
          <a:xfrm>
            <a:off x="2084117" y="192706"/>
            <a:ext cx="10089940" cy="656208"/>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ltLang="en-US"/>
          </a:p>
        </p:txBody>
      </p:sp>
      <p:sp>
        <p:nvSpPr>
          <p:cNvPr id="10" name="Rectangle 9"/>
          <p:cNvSpPr/>
          <p:nvPr/>
        </p:nvSpPr>
        <p:spPr>
          <a:xfrm>
            <a:off x="3207015" y="287020"/>
            <a:ext cx="9052477" cy="461665"/>
          </a:xfrm>
          <a:prstGeom prst="rect">
            <a:avLst/>
          </a:prstGeom>
        </p:spPr>
        <p:txBody>
          <a:bodyPr wrap="square">
            <a:spAutoFit/>
          </a:bodyPr>
          <a:lstStyle/>
          <a:p>
            <a:r>
              <a:rPr lang="nb-NO" sz="2400" dirty="0">
                <a:solidFill>
                  <a:srgbClr val="FF0000"/>
                </a:solidFill>
                <a:latin typeface="Times New Roman" panose="02020603050405020304" pitchFamily="18" charset="0"/>
                <a:ea typeface="Times New Roman" panose="02020603050405020304" pitchFamily="18" charset="0"/>
              </a:rPr>
              <a:t>Tổ chức HĐVC theo chế độ sinh hoạt hàng ngày của trẻ ở trường MN</a:t>
            </a:r>
            <a:endParaRPr lang="en-US" sz="2400" dirty="0">
              <a:solidFill>
                <a:srgbClr val="FF0000"/>
              </a:solidFill>
            </a:endParaRPr>
          </a:p>
        </p:txBody>
      </p:sp>
      <p:grpSp>
        <p:nvGrpSpPr>
          <p:cNvPr id="11" name="Group 37"/>
          <p:cNvGrpSpPr>
            <a:grpSpLocks/>
          </p:cNvGrpSpPr>
          <p:nvPr/>
        </p:nvGrpSpPr>
        <p:grpSpPr bwMode="auto">
          <a:xfrm>
            <a:off x="1050470" y="1539460"/>
            <a:ext cx="7038109" cy="547571"/>
            <a:chOff x="527" y="1182"/>
            <a:chExt cx="3251" cy="331"/>
          </a:xfrm>
        </p:grpSpPr>
        <p:sp>
          <p:nvSpPr>
            <p:cNvPr id="12" name="Rectangle 11"/>
            <p:cNvSpPr>
              <a:spLocks noChangeArrowheads="1"/>
            </p:cNvSpPr>
            <p:nvPr/>
          </p:nvSpPr>
          <p:spPr bwMode="gray">
            <a:xfrm rot="3419336">
              <a:off x="485" y="1252"/>
              <a:ext cx="301" cy="217"/>
            </a:xfrm>
            <a:prstGeom prst="rect">
              <a:avLst/>
            </a:prstGeom>
            <a:solidFill>
              <a:srgbClr val="FFFF00"/>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13" name="Text Box 6"/>
            <p:cNvSpPr txBox="1">
              <a:spLocks noChangeArrowheads="1"/>
            </p:cNvSpPr>
            <p:nvPr/>
          </p:nvSpPr>
          <p:spPr bwMode="auto">
            <a:xfrm>
              <a:off x="805" y="1182"/>
              <a:ext cx="297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chemeClr val="accent2">
                      <a:lumMod val="50000"/>
                    </a:schemeClr>
                  </a:solidFill>
                </a:rPr>
                <a:t>Tổ chức chơi trong giờ đón trẻ</a:t>
              </a:r>
              <a:endParaRPr lang="en-US" sz="2400" b="1" i="1" dirty="0">
                <a:solidFill>
                  <a:schemeClr val="accent2">
                    <a:lumMod val="50000"/>
                  </a:schemeClr>
                </a:solidFill>
              </a:endParaRPr>
            </a:p>
          </p:txBody>
        </p:sp>
        <p:sp>
          <p:nvSpPr>
            <p:cNvPr id="14" name="Text Box 7"/>
            <p:cNvSpPr txBox="1">
              <a:spLocks noChangeArrowheads="1"/>
            </p:cNvSpPr>
            <p:nvPr/>
          </p:nvSpPr>
          <p:spPr bwMode="gray">
            <a:xfrm>
              <a:off x="573" y="1234"/>
              <a:ext cx="15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1</a:t>
              </a:r>
            </a:p>
          </p:txBody>
        </p:sp>
      </p:grpSp>
      <p:grpSp>
        <p:nvGrpSpPr>
          <p:cNvPr id="15" name="Group 38"/>
          <p:cNvGrpSpPr>
            <a:grpSpLocks/>
          </p:cNvGrpSpPr>
          <p:nvPr/>
        </p:nvGrpSpPr>
        <p:grpSpPr bwMode="auto">
          <a:xfrm>
            <a:off x="968530" y="2464155"/>
            <a:ext cx="11082100" cy="561976"/>
            <a:chOff x="566" y="1632"/>
            <a:chExt cx="6237" cy="354"/>
          </a:xfrm>
        </p:grpSpPr>
        <p:grpSp>
          <p:nvGrpSpPr>
            <p:cNvPr id="16" name="Group 29"/>
            <p:cNvGrpSpPr>
              <a:grpSpLocks/>
            </p:cNvGrpSpPr>
            <p:nvPr/>
          </p:nvGrpSpPr>
          <p:grpSpPr bwMode="auto">
            <a:xfrm>
              <a:off x="566" y="1670"/>
              <a:ext cx="323" cy="316"/>
              <a:chOff x="1286" y="1574"/>
              <a:chExt cx="323" cy="316"/>
            </a:xfrm>
          </p:grpSpPr>
          <p:sp>
            <p:nvSpPr>
              <p:cNvPr id="18" name="Rectangle 10"/>
              <p:cNvSpPr>
                <a:spLocks noChangeArrowheads="1"/>
              </p:cNvSpPr>
              <p:nvPr/>
            </p:nvSpPr>
            <p:spPr bwMode="gray">
              <a:xfrm rot="3419336">
                <a:off x="1297" y="1577"/>
                <a:ext cx="302" cy="323"/>
              </a:xfrm>
              <a:prstGeom prst="rect">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19" name="Text Box 12"/>
              <p:cNvSpPr txBox="1">
                <a:spLocks noChangeArrowheads="1"/>
              </p:cNvSpPr>
              <p:nvPr/>
            </p:nvSpPr>
            <p:spPr bwMode="gray">
              <a:xfrm>
                <a:off x="1392" y="1574"/>
                <a:ext cx="1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2</a:t>
                </a:r>
              </a:p>
            </p:txBody>
          </p:sp>
        </p:grpSp>
        <p:sp>
          <p:nvSpPr>
            <p:cNvPr id="17" name="Text Box 33"/>
            <p:cNvSpPr txBox="1">
              <a:spLocks noChangeArrowheads="1"/>
            </p:cNvSpPr>
            <p:nvPr/>
          </p:nvSpPr>
          <p:spPr bwMode="auto">
            <a:xfrm>
              <a:off x="994" y="1632"/>
              <a:ext cx="58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rgbClr val="C00000"/>
                  </a:solidFill>
                </a:rPr>
                <a:t>Chơi trong thời gian chuyển tiếp giữa các hoạt động trong ngày</a:t>
              </a:r>
              <a:endParaRPr lang="en-US" sz="2400" dirty="0">
                <a:solidFill>
                  <a:srgbClr val="C00000"/>
                </a:solidFill>
              </a:endParaRPr>
            </a:p>
          </p:txBody>
        </p:sp>
      </p:grpSp>
      <p:grpSp>
        <p:nvGrpSpPr>
          <p:cNvPr id="20" name="Group 39"/>
          <p:cNvGrpSpPr>
            <a:grpSpLocks/>
          </p:cNvGrpSpPr>
          <p:nvPr/>
        </p:nvGrpSpPr>
        <p:grpSpPr bwMode="auto">
          <a:xfrm>
            <a:off x="1059544" y="3258886"/>
            <a:ext cx="7505339" cy="506815"/>
            <a:chOff x="524" y="2339"/>
            <a:chExt cx="5379" cy="301"/>
          </a:xfrm>
        </p:grpSpPr>
        <p:grpSp>
          <p:nvGrpSpPr>
            <p:cNvPr id="21" name="Group 30"/>
            <p:cNvGrpSpPr>
              <a:grpSpLocks/>
            </p:cNvGrpSpPr>
            <p:nvPr/>
          </p:nvGrpSpPr>
          <p:grpSpPr bwMode="auto">
            <a:xfrm>
              <a:off x="524" y="2358"/>
              <a:ext cx="318" cy="282"/>
              <a:chOff x="1244" y="2200"/>
              <a:chExt cx="318" cy="282"/>
            </a:xfrm>
          </p:grpSpPr>
          <p:sp>
            <p:nvSpPr>
              <p:cNvPr id="23" name="Rectangle 15"/>
              <p:cNvSpPr>
                <a:spLocks noChangeArrowheads="1"/>
              </p:cNvSpPr>
              <p:nvPr/>
            </p:nvSpPr>
            <p:spPr bwMode="gray">
              <a:xfrm rot="3419336">
                <a:off x="1265" y="2179"/>
                <a:ext cx="275" cy="318"/>
              </a:xfrm>
              <a:prstGeom prst="rect">
                <a:avLst/>
              </a:prstGeom>
              <a:solidFill>
                <a:srgbClr val="92D050"/>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24" name="Text Box 17"/>
              <p:cNvSpPr txBox="1">
                <a:spLocks noChangeArrowheads="1"/>
              </p:cNvSpPr>
              <p:nvPr/>
            </p:nvSpPr>
            <p:spPr bwMode="gray">
              <a:xfrm>
                <a:off x="1287" y="2208"/>
                <a:ext cx="24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3</a:t>
                </a:r>
              </a:p>
            </p:txBody>
          </p:sp>
        </p:grpSp>
        <p:sp>
          <p:nvSpPr>
            <p:cNvPr id="22" name="Text Box 34"/>
            <p:cNvSpPr txBox="1">
              <a:spLocks noChangeArrowheads="1"/>
            </p:cNvSpPr>
            <p:nvPr/>
          </p:nvSpPr>
          <p:spPr bwMode="auto">
            <a:xfrm>
              <a:off x="1156" y="2339"/>
              <a:ext cx="4747" cy="274"/>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rgbClr val="0070C0"/>
                  </a:solidFill>
                </a:rPr>
                <a:t>Chơi trong giờ đi dạo </a:t>
              </a:r>
              <a:endParaRPr lang="en-US" sz="2400" dirty="0">
                <a:solidFill>
                  <a:srgbClr val="0070C0"/>
                </a:solidFill>
              </a:endParaRPr>
            </a:p>
          </p:txBody>
        </p:sp>
      </p:grpSp>
      <p:grpSp>
        <p:nvGrpSpPr>
          <p:cNvPr id="25" name="Group 39"/>
          <p:cNvGrpSpPr>
            <a:grpSpLocks/>
          </p:cNvGrpSpPr>
          <p:nvPr/>
        </p:nvGrpSpPr>
        <p:grpSpPr bwMode="auto">
          <a:xfrm>
            <a:off x="999545" y="4137836"/>
            <a:ext cx="9566203" cy="506814"/>
            <a:chOff x="524" y="2339"/>
            <a:chExt cx="6856" cy="301"/>
          </a:xfrm>
        </p:grpSpPr>
        <p:grpSp>
          <p:nvGrpSpPr>
            <p:cNvPr id="26" name="Group 30"/>
            <p:cNvGrpSpPr>
              <a:grpSpLocks/>
            </p:cNvGrpSpPr>
            <p:nvPr/>
          </p:nvGrpSpPr>
          <p:grpSpPr bwMode="auto">
            <a:xfrm>
              <a:off x="524" y="2358"/>
              <a:ext cx="318" cy="282"/>
              <a:chOff x="1244" y="2200"/>
              <a:chExt cx="318" cy="282"/>
            </a:xfrm>
          </p:grpSpPr>
          <p:sp>
            <p:nvSpPr>
              <p:cNvPr id="28" name="Rectangle 15"/>
              <p:cNvSpPr>
                <a:spLocks noChangeArrowheads="1"/>
              </p:cNvSpPr>
              <p:nvPr/>
            </p:nvSpPr>
            <p:spPr bwMode="gray">
              <a:xfrm rot="3419336">
                <a:off x="1265" y="2179"/>
                <a:ext cx="275" cy="318"/>
              </a:xfrm>
              <a:prstGeom prst="rect">
                <a:avLst/>
              </a:prstGeom>
              <a:solidFill>
                <a:schemeClr val="tx2">
                  <a:lumMod val="75000"/>
                </a:schemeClr>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29" name="Text Box 17"/>
              <p:cNvSpPr txBox="1">
                <a:spLocks noChangeArrowheads="1"/>
              </p:cNvSpPr>
              <p:nvPr/>
            </p:nvSpPr>
            <p:spPr bwMode="gray">
              <a:xfrm>
                <a:off x="1288" y="2208"/>
                <a:ext cx="24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4</a:t>
                </a:r>
              </a:p>
            </p:txBody>
          </p:sp>
        </p:grpSp>
        <p:sp>
          <p:nvSpPr>
            <p:cNvPr id="27" name="Text Box 34"/>
            <p:cNvSpPr txBox="1">
              <a:spLocks noChangeArrowheads="1"/>
            </p:cNvSpPr>
            <p:nvPr/>
          </p:nvSpPr>
          <p:spPr bwMode="auto">
            <a:xfrm>
              <a:off x="1156" y="2339"/>
              <a:ext cx="6224" cy="274"/>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t>Chơi trong giờ học và hoạt động ở các góc</a:t>
              </a:r>
              <a:endParaRPr lang="en-US" sz="2400" dirty="0"/>
            </a:p>
          </p:txBody>
        </p:sp>
      </p:grpSp>
      <p:grpSp>
        <p:nvGrpSpPr>
          <p:cNvPr id="30" name="Group 38"/>
          <p:cNvGrpSpPr>
            <a:grpSpLocks/>
          </p:cNvGrpSpPr>
          <p:nvPr/>
        </p:nvGrpSpPr>
        <p:grpSpPr bwMode="auto">
          <a:xfrm>
            <a:off x="918686" y="4997187"/>
            <a:ext cx="7431631" cy="634973"/>
            <a:chOff x="572" y="1632"/>
            <a:chExt cx="4737" cy="335"/>
          </a:xfrm>
        </p:grpSpPr>
        <p:grpSp>
          <p:nvGrpSpPr>
            <p:cNvPr id="31" name="Group 29"/>
            <p:cNvGrpSpPr>
              <a:grpSpLocks/>
            </p:cNvGrpSpPr>
            <p:nvPr/>
          </p:nvGrpSpPr>
          <p:grpSpPr bwMode="auto">
            <a:xfrm>
              <a:off x="572" y="1665"/>
              <a:ext cx="328" cy="302"/>
              <a:chOff x="1292" y="1569"/>
              <a:chExt cx="328" cy="302"/>
            </a:xfrm>
          </p:grpSpPr>
          <p:sp>
            <p:nvSpPr>
              <p:cNvPr id="33" name="Rectangle 10"/>
              <p:cNvSpPr>
                <a:spLocks noChangeArrowheads="1"/>
              </p:cNvSpPr>
              <p:nvPr/>
            </p:nvSpPr>
            <p:spPr bwMode="gray">
              <a:xfrm rot="3419336">
                <a:off x="1305" y="1556"/>
                <a:ext cx="302" cy="328"/>
              </a:xfrm>
              <a:prstGeom prst="rect">
                <a:avLst/>
              </a:prstGeom>
              <a:solidFill>
                <a:srgbClr val="FFC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34" name="Text Box 12"/>
              <p:cNvSpPr txBox="1">
                <a:spLocks noChangeArrowheads="1"/>
              </p:cNvSpPr>
              <p:nvPr/>
            </p:nvSpPr>
            <p:spPr bwMode="gray">
              <a:xfrm>
                <a:off x="1352" y="1574"/>
                <a:ext cx="21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5</a:t>
                </a:r>
              </a:p>
            </p:txBody>
          </p:sp>
        </p:grpSp>
        <p:sp>
          <p:nvSpPr>
            <p:cNvPr id="32" name="Text Box 33"/>
            <p:cNvSpPr txBox="1">
              <a:spLocks noChangeArrowheads="1"/>
            </p:cNvSpPr>
            <p:nvPr/>
          </p:nvSpPr>
          <p:spPr bwMode="auto">
            <a:xfrm>
              <a:off x="994" y="1632"/>
              <a:ext cx="431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rgbClr val="FF0000"/>
                  </a:solidFill>
                </a:rPr>
                <a:t>Chơi trong giờ sinh hoạt chiều</a:t>
              </a:r>
              <a:endParaRPr lang="en-US" sz="2400" dirty="0">
                <a:solidFill>
                  <a:srgbClr val="FF0000"/>
                </a:solidFill>
              </a:endParaRPr>
            </a:p>
          </p:txBody>
        </p:sp>
      </p:grpSp>
      <p:grpSp>
        <p:nvGrpSpPr>
          <p:cNvPr id="35" name="Group 39"/>
          <p:cNvGrpSpPr>
            <a:grpSpLocks/>
          </p:cNvGrpSpPr>
          <p:nvPr/>
        </p:nvGrpSpPr>
        <p:grpSpPr bwMode="auto">
          <a:xfrm>
            <a:off x="924339" y="6017565"/>
            <a:ext cx="7505339" cy="506814"/>
            <a:chOff x="524" y="2339"/>
            <a:chExt cx="5379" cy="301"/>
          </a:xfrm>
        </p:grpSpPr>
        <p:grpSp>
          <p:nvGrpSpPr>
            <p:cNvPr id="36" name="Group 30"/>
            <p:cNvGrpSpPr>
              <a:grpSpLocks/>
            </p:cNvGrpSpPr>
            <p:nvPr/>
          </p:nvGrpSpPr>
          <p:grpSpPr bwMode="auto">
            <a:xfrm>
              <a:off x="524" y="2358"/>
              <a:ext cx="318" cy="282"/>
              <a:chOff x="1244" y="2200"/>
              <a:chExt cx="318" cy="282"/>
            </a:xfrm>
          </p:grpSpPr>
          <p:sp>
            <p:nvSpPr>
              <p:cNvPr id="38" name="Rectangle 15"/>
              <p:cNvSpPr>
                <a:spLocks noChangeArrowheads="1"/>
              </p:cNvSpPr>
              <p:nvPr/>
            </p:nvSpPr>
            <p:spPr bwMode="gray">
              <a:xfrm rot="3419336">
                <a:off x="1265" y="2179"/>
                <a:ext cx="275" cy="318"/>
              </a:xfrm>
              <a:prstGeom prst="rect">
                <a:avLst/>
              </a:prstGeom>
              <a:solidFill>
                <a:srgbClr val="FF0000"/>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39" name="Text Box 17"/>
              <p:cNvSpPr txBox="1">
                <a:spLocks noChangeArrowheads="1"/>
              </p:cNvSpPr>
              <p:nvPr/>
            </p:nvSpPr>
            <p:spPr bwMode="gray">
              <a:xfrm>
                <a:off x="1288" y="2208"/>
                <a:ext cx="24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6</a:t>
                </a:r>
              </a:p>
            </p:txBody>
          </p:sp>
        </p:grpSp>
        <p:sp>
          <p:nvSpPr>
            <p:cNvPr id="37" name="Text Box 34"/>
            <p:cNvSpPr txBox="1">
              <a:spLocks noChangeArrowheads="1"/>
            </p:cNvSpPr>
            <p:nvPr/>
          </p:nvSpPr>
          <p:spPr bwMode="auto">
            <a:xfrm>
              <a:off x="1156" y="2339"/>
              <a:ext cx="4747" cy="274"/>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t>Chơi trong thời gian trả trẻ</a:t>
              </a:r>
              <a:endParaRPr lang="en-US" sz="2400" dirty="0"/>
            </a:p>
          </p:txBody>
        </p:sp>
      </p:grpSp>
      <p:sp>
        <p:nvSpPr>
          <p:cNvPr id="45" name="AutoShape 8"/>
          <p:cNvSpPr>
            <a:spLocks noChangeArrowheads="1"/>
          </p:cNvSpPr>
          <p:nvPr/>
        </p:nvSpPr>
        <p:spPr bwMode="gray">
          <a:xfrm>
            <a:off x="1740575" y="91802"/>
            <a:ext cx="1371600" cy="742677"/>
          </a:xfrm>
          <a:prstGeom prst="upArrow">
            <a:avLst>
              <a:gd name="adj1" fmla="val 50000"/>
              <a:gd name="adj2" fmla="val 18667"/>
            </a:avLst>
          </a:prstGeom>
          <a:solidFill>
            <a:schemeClr val="accent4">
              <a:lumMod val="50000"/>
            </a:schemeClr>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46" name="Text Box 14"/>
          <p:cNvSpPr txBox="1">
            <a:spLocks noChangeArrowheads="1"/>
          </p:cNvSpPr>
          <p:nvPr/>
        </p:nvSpPr>
        <p:spPr bwMode="gray">
          <a:xfrm>
            <a:off x="2167863" y="91803"/>
            <a:ext cx="6079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4000" b="1" dirty="0">
                <a:solidFill>
                  <a:srgbClr val="FFFFFF"/>
                </a:solidFill>
                <a:latin typeface="Arial" pitchFamily="34" charset="0"/>
              </a:rPr>
              <a:t>2</a:t>
            </a:r>
          </a:p>
        </p:txBody>
      </p:sp>
    </p:spTree>
    <p:extLst>
      <p:ext uri="{BB962C8B-B14F-4D97-AF65-F5344CB8AC3E}">
        <p14:creationId xmlns:p14="http://schemas.microsoft.com/office/powerpoint/2010/main" val="40417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4"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2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par>
                                <p:cTn id="28" presetID="22" presetClass="entr" presetSubtype="4"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81" y="46165"/>
            <a:ext cx="1019683" cy="8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452" y="580785"/>
            <a:ext cx="1512621"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4</a:t>
            </a:r>
          </a:p>
        </p:txBody>
      </p:sp>
      <p:grpSp>
        <p:nvGrpSpPr>
          <p:cNvPr id="4" name="Group 37"/>
          <p:cNvGrpSpPr>
            <a:grpSpLocks/>
          </p:cNvGrpSpPr>
          <p:nvPr/>
        </p:nvGrpSpPr>
        <p:grpSpPr bwMode="auto">
          <a:xfrm>
            <a:off x="2241960" y="297072"/>
            <a:ext cx="7038109" cy="547571"/>
            <a:chOff x="527" y="1182"/>
            <a:chExt cx="3251" cy="331"/>
          </a:xfrm>
        </p:grpSpPr>
        <p:sp>
          <p:nvSpPr>
            <p:cNvPr id="5" name="Rectangle 4"/>
            <p:cNvSpPr>
              <a:spLocks noChangeArrowheads="1"/>
            </p:cNvSpPr>
            <p:nvPr/>
          </p:nvSpPr>
          <p:spPr bwMode="gray">
            <a:xfrm rot="3419336">
              <a:off x="485" y="1252"/>
              <a:ext cx="301" cy="217"/>
            </a:xfrm>
            <a:prstGeom prst="rect">
              <a:avLst/>
            </a:prstGeom>
            <a:solidFill>
              <a:srgbClr val="FFFF00"/>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805" y="1182"/>
              <a:ext cx="297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chemeClr val="accent2">
                      <a:lumMod val="50000"/>
                    </a:schemeClr>
                  </a:solidFill>
                </a:rPr>
                <a:t>Tổ chức chơi trong giờ đón trẻ</a:t>
              </a:r>
              <a:endParaRPr lang="en-US" sz="2400" b="1" i="1" dirty="0">
                <a:solidFill>
                  <a:schemeClr val="accent2">
                    <a:lumMod val="50000"/>
                  </a:schemeClr>
                </a:solidFill>
              </a:endParaRPr>
            </a:p>
          </p:txBody>
        </p:sp>
        <p:sp>
          <p:nvSpPr>
            <p:cNvPr id="7" name="Text Box 7"/>
            <p:cNvSpPr txBox="1">
              <a:spLocks noChangeArrowheads="1"/>
            </p:cNvSpPr>
            <p:nvPr/>
          </p:nvSpPr>
          <p:spPr bwMode="gray">
            <a:xfrm>
              <a:off x="573" y="1234"/>
              <a:ext cx="15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1</a:t>
              </a:r>
            </a:p>
          </p:txBody>
        </p:sp>
      </p:grpSp>
      <p:sp>
        <p:nvSpPr>
          <p:cNvPr id="8" name="Rectangle 7"/>
          <p:cNvSpPr/>
          <p:nvPr/>
        </p:nvSpPr>
        <p:spPr>
          <a:xfrm>
            <a:off x="443346" y="1189927"/>
            <a:ext cx="11152911" cy="5581015"/>
          </a:xfrm>
          <a:prstGeom prst="rect">
            <a:avLst/>
          </a:prstGeom>
        </p:spPr>
        <p:txBody>
          <a:bodyPr wrap="square">
            <a:spAutoFit/>
          </a:bodyPr>
          <a:lstStyle/>
          <a:p>
            <a:pPr marL="457200" indent="-457200" algn="just">
              <a:lnSpc>
                <a:spcPts val="2200"/>
              </a:lnSpc>
              <a:spcBef>
                <a:spcPts val="1200"/>
              </a:spcBef>
              <a:spcAft>
                <a:spcPts val="1200"/>
              </a:spcAft>
              <a:buFont typeface="+mj-lt"/>
              <a:buAutoNum type="arabicParenR"/>
            </a:pPr>
            <a:r>
              <a:rPr lang="nb-NO" sz="2200" dirty="0">
                <a:solidFill>
                  <a:srgbClr val="002060"/>
                </a:solidFill>
                <a:latin typeface="Times New Roman" panose="02020603050405020304" pitchFamily="18" charset="0"/>
                <a:ea typeface="Times New Roman" panose="02020603050405020304" pitchFamily="18" charset="0"/>
              </a:rPr>
              <a:t>Mục đích của tổ chức chơi trong giờ đón trẻ là nhằm thỏa mãn nhu cầu chơi của trẻ, giúp trẻ có tâm trạng thoải mái để bước vào một ngày mới, tạo cho trẻ tình yêu đối với lớp, với trường.</a:t>
            </a:r>
            <a:endParaRPr lang="en-US" sz="2200" dirty="0">
              <a:solidFill>
                <a:srgbClr val="002060"/>
              </a:solidFill>
              <a:latin typeface="Times New Roman" panose="02020603050405020304" pitchFamily="18" charset="0"/>
              <a:ea typeface="Times New Roman" panose="02020603050405020304" pitchFamily="18" charset="0"/>
            </a:endParaRPr>
          </a:p>
          <a:p>
            <a:pPr marL="457200" indent="-457200" algn="just">
              <a:lnSpc>
                <a:spcPts val="2200"/>
              </a:lnSpc>
              <a:spcBef>
                <a:spcPts val="1200"/>
              </a:spcBef>
              <a:spcAft>
                <a:spcPts val="1200"/>
              </a:spcAft>
              <a:buFont typeface="+mj-lt"/>
              <a:buAutoNum type="arabicParenR"/>
            </a:pPr>
            <a:r>
              <a:rPr lang="nb-NO" sz="2200" dirty="0">
                <a:solidFill>
                  <a:srgbClr val="FF0000"/>
                </a:solidFill>
                <a:latin typeface="Times New Roman" panose="02020603050405020304" pitchFamily="18" charset="0"/>
                <a:ea typeface="Times New Roman" panose="02020603050405020304" pitchFamily="18" charset="0"/>
              </a:rPr>
              <a:t>Xuất phát từ mục đích này nên ở giờ đón trẻ cô cần chọn những trò chơi nhẹ nhàng mà trẻ biết chơi đề trẻ có thể tự chơi như: xây dựng, lắp ghép những vật mà trẻ thích: nhà, bàn ghế, ô tô, tàu hỏa, ngôi nhà...; trò chơi học tập: ghép hình, xâu hạt...; trò chơi dân gian: chi chi chành chành, kéo cưa lừa xẻ...; xem tranh ảnh...</a:t>
            </a:r>
            <a:endParaRPr lang="en-US" sz="2200" dirty="0">
              <a:solidFill>
                <a:srgbClr val="FF0000"/>
              </a:solidFill>
              <a:latin typeface="Times New Roman" panose="02020603050405020304" pitchFamily="18" charset="0"/>
              <a:ea typeface="Times New Roman" panose="02020603050405020304" pitchFamily="18" charset="0"/>
            </a:endParaRPr>
          </a:p>
          <a:p>
            <a:pPr marL="457200" indent="-457200" algn="just">
              <a:lnSpc>
                <a:spcPts val="2200"/>
              </a:lnSpc>
              <a:spcBef>
                <a:spcPts val="1200"/>
              </a:spcBef>
              <a:spcAft>
                <a:spcPts val="1200"/>
              </a:spcAft>
              <a:buFont typeface="+mj-lt"/>
              <a:buAutoNum type="arabicParenR"/>
            </a:pPr>
            <a:r>
              <a:rPr lang="nb-NO" sz="2200" dirty="0">
                <a:latin typeface="Times New Roman" panose="02020603050405020304" pitchFamily="18" charset="0"/>
                <a:ea typeface="Times New Roman" panose="02020603050405020304" pitchFamily="18" charset="0"/>
              </a:rPr>
              <a:t>Để cuốn hút trẻ đến với trò chơi, cô cần sắp xếp, bố trí đồ chơi ở các góc, trên nền nhà sao cho hấp dẫn.</a:t>
            </a:r>
            <a:endParaRPr lang="en-US" sz="2200" dirty="0">
              <a:latin typeface="Times New Roman" panose="02020603050405020304" pitchFamily="18" charset="0"/>
              <a:ea typeface="Times New Roman" panose="02020603050405020304" pitchFamily="18" charset="0"/>
            </a:endParaRPr>
          </a:p>
          <a:p>
            <a:pPr marL="457200" indent="-457200" algn="just">
              <a:lnSpc>
                <a:spcPts val="2200"/>
              </a:lnSpc>
              <a:spcBef>
                <a:spcPts val="1200"/>
              </a:spcBef>
              <a:spcAft>
                <a:spcPts val="1200"/>
              </a:spcAft>
              <a:buFont typeface="+mj-lt"/>
              <a:buAutoNum type="arabicParenR"/>
            </a:pPr>
            <a:r>
              <a:rPr lang="nb-NO" sz="2200" dirty="0">
                <a:solidFill>
                  <a:schemeClr val="accent2">
                    <a:lumMod val="75000"/>
                  </a:schemeClr>
                </a:solidFill>
                <a:latin typeface="Times New Roman" panose="02020603050405020304" pitchFamily="18" charset="0"/>
                <a:ea typeface="Times New Roman" panose="02020603050405020304" pitchFamily="18" charset="0"/>
              </a:rPr>
              <a:t>Cô vừa niềm nở đón trẻ vừa gợi ý chọn đồ chơi, trò chơi mà trẻ thích để chơi.</a:t>
            </a:r>
            <a:endParaRPr lang="en-US" sz="2200" dirty="0">
              <a:solidFill>
                <a:schemeClr val="accent2">
                  <a:lumMod val="75000"/>
                </a:schemeClr>
              </a:solidFill>
              <a:latin typeface="Times New Roman" panose="02020603050405020304" pitchFamily="18" charset="0"/>
              <a:ea typeface="Times New Roman" panose="02020603050405020304" pitchFamily="18" charset="0"/>
            </a:endParaRPr>
          </a:p>
          <a:p>
            <a:pPr marL="457200" indent="-457200" algn="just">
              <a:lnSpc>
                <a:spcPts val="2200"/>
              </a:lnSpc>
              <a:spcBef>
                <a:spcPts val="1200"/>
              </a:spcBef>
              <a:spcAft>
                <a:spcPts val="1200"/>
              </a:spcAft>
              <a:buFont typeface="+mj-lt"/>
              <a:buAutoNum type="arabicParenR"/>
            </a:pPr>
            <a:r>
              <a:rPr lang="nb-NO" sz="2200" dirty="0">
                <a:solidFill>
                  <a:srgbClr val="FF0000"/>
                </a:solidFill>
                <a:latin typeface="Times New Roman" panose="02020603050405020304" pitchFamily="18" charset="0"/>
                <a:ea typeface="Times New Roman" panose="02020603050405020304" pitchFamily="18" charset="0"/>
              </a:rPr>
              <a:t>Cần thay đổi đồ chơi, trò chơi trong các giờ chơi đón trẻ buổi sáng, tránh tình trạng cứ lặp đi lặp lại nhiều ngày một vài đồ chơi, trò chơi quá quen thuộc dễ gây sự nhàm chán. </a:t>
            </a:r>
            <a:endParaRPr lang="en-US" sz="2200" dirty="0">
              <a:solidFill>
                <a:srgbClr val="FF0000"/>
              </a:solidFill>
              <a:latin typeface="Times New Roman" panose="02020603050405020304" pitchFamily="18" charset="0"/>
              <a:ea typeface="Times New Roman" panose="02020603050405020304" pitchFamily="18" charset="0"/>
            </a:endParaRPr>
          </a:p>
          <a:p>
            <a:pPr marL="457200" indent="-457200" algn="just">
              <a:lnSpc>
                <a:spcPts val="2200"/>
              </a:lnSpc>
              <a:spcBef>
                <a:spcPts val="1200"/>
              </a:spcBef>
              <a:spcAft>
                <a:spcPts val="1200"/>
              </a:spcAft>
              <a:buFont typeface="+mj-lt"/>
              <a:buAutoNum type="arabicParenR"/>
            </a:pPr>
            <a:r>
              <a:rPr lang="nb-NO" sz="2200" dirty="0">
                <a:solidFill>
                  <a:srgbClr val="002060"/>
                </a:solidFill>
                <a:latin typeface="Times New Roman" panose="02020603050405020304" pitchFamily="18" charset="0"/>
                <a:ea typeface="Times New Roman" panose="02020603050405020304" pitchFamily="18" charset="0"/>
              </a:rPr>
              <a:t>Cô cần rèn luyện cho trẻ thói quen cất dọn đồ chơi vào nơi quy định để chuyển vào hoạt động đầu tiên trong ngày.</a:t>
            </a:r>
            <a:endParaRPr lang="en-US" sz="22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973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circle(in)">
                                      <p:cBhvr>
                                        <p:cTn id="23" dur="20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circle(in)">
                                      <p:cBhvr>
                                        <p:cTn id="33"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81" y="46165"/>
            <a:ext cx="1019683" cy="8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452" y="580785"/>
            <a:ext cx="1512621"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4</a:t>
            </a:r>
          </a:p>
        </p:txBody>
      </p:sp>
      <p:grpSp>
        <p:nvGrpSpPr>
          <p:cNvPr id="4" name="Group 38"/>
          <p:cNvGrpSpPr>
            <a:grpSpLocks/>
          </p:cNvGrpSpPr>
          <p:nvPr/>
        </p:nvGrpSpPr>
        <p:grpSpPr bwMode="auto">
          <a:xfrm>
            <a:off x="1730703" y="216077"/>
            <a:ext cx="11082100" cy="561976"/>
            <a:chOff x="566" y="1632"/>
            <a:chExt cx="6237" cy="354"/>
          </a:xfrm>
        </p:grpSpPr>
        <p:grpSp>
          <p:nvGrpSpPr>
            <p:cNvPr id="5" name="Group 29"/>
            <p:cNvGrpSpPr>
              <a:grpSpLocks/>
            </p:cNvGrpSpPr>
            <p:nvPr/>
          </p:nvGrpSpPr>
          <p:grpSpPr bwMode="auto">
            <a:xfrm>
              <a:off x="566" y="1670"/>
              <a:ext cx="323" cy="316"/>
              <a:chOff x="1286" y="1574"/>
              <a:chExt cx="323" cy="316"/>
            </a:xfrm>
          </p:grpSpPr>
          <p:sp>
            <p:nvSpPr>
              <p:cNvPr id="7" name="Rectangle 10"/>
              <p:cNvSpPr>
                <a:spLocks noChangeArrowheads="1"/>
              </p:cNvSpPr>
              <p:nvPr/>
            </p:nvSpPr>
            <p:spPr bwMode="gray">
              <a:xfrm rot="3419336">
                <a:off x="1297" y="1577"/>
                <a:ext cx="302" cy="323"/>
              </a:xfrm>
              <a:prstGeom prst="rect">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8" name="Text Box 12"/>
              <p:cNvSpPr txBox="1">
                <a:spLocks noChangeArrowheads="1"/>
              </p:cNvSpPr>
              <p:nvPr/>
            </p:nvSpPr>
            <p:spPr bwMode="gray">
              <a:xfrm>
                <a:off x="1392" y="1574"/>
                <a:ext cx="1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2</a:t>
                </a:r>
              </a:p>
            </p:txBody>
          </p:sp>
        </p:grpSp>
        <p:sp>
          <p:nvSpPr>
            <p:cNvPr id="6" name="Text Box 33"/>
            <p:cNvSpPr txBox="1">
              <a:spLocks noChangeArrowheads="1"/>
            </p:cNvSpPr>
            <p:nvPr/>
          </p:nvSpPr>
          <p:spPr bwMode="auto">
            <a:xfrm>
              <a:off x="994" y="1632"/>
              <a:ext cx="58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rgbClr val="C00000"/>
                  </a:solidFill>
                </a:rPr>
                <a:t>Chơi trong thời gian chuyển tiếp giữa các HĐ trong ngày</a:t>
              </a:r>
              <a:endParaRPr lang="en-US" sz="2400" dirty="0">
                <a:solidFill>
                  <a:srgbClr val="C00000"/>
                </a:solidFill>
              </a:endParaRPr>
            </a:p>
          </p:txBody>
        </p:sp>
      </p:grpSp>
      <p:sp>
        <p:nvSpPr>
          <p:cNvPr id="9" name="TextBox 8"/>
          <p:cNvSpPr txBox="1"/>
          <p:nvPr/>
        </p:nvSpPr>
        <p:spPr>
          <a:xfrm>
            <a:off x="595746" y="1219201"/>
            <a:ext cx="10778837" cy="5324535"/>
          </a:xfrm>
          <a:prstGeom prst="rect">
            <a:avLst/>
          </a:prstGeom>
          <a:noFill/>
        </p:spPr>
        <p:txBody>
          <a:bodyPr wrap="square" rtlCol="0">
            <a:spAutoFit/>
          </a:bodyPr>
          <a:lstStyle/>
          <a:p>
            <a:pPr marL="457200" indent="-457200">
              <a:lnSpc>
                <a:spcPts val="3000"/>
              </a:lnSpc>
              <a:spcAft>
                <a:spcPts val="600"/>
              </a:spcAft>
              <a:buFont typeface="+mj-lt"/>
              <a:buAutoNum type="arabicParenR"/>
            </a:pPr>
            <a:r>
              <a:rPr lang="nb-NO" sz="2200" dirty="0">
                <a:solidFill>
                  <a:srgbClr val="FF0000"/>
                </a:solidFill>
              </a:rPr>
              <a:t>Chuyển từ hoạt động này sang hoạt động khác, cô cần tổ chức cho trẻ một vài trò chơi nhẹ nhàng trong khoảng 3 – 5 phút nhằm thay đổi không khí, thay đổi trạng thái, chống mệt mỏi, căng thẳng cho trẻ, giúp trẻ có tinh thần thoải mái để bước vào các hoạt động tiếp theo.</a:t>
            </a:r>
            <a:endParaRPr lang="en-US" sz="2200" dirty="0">
              <a:solidFill>
                <a:srgbClr val="FF0000"/>
              </a:solidFill>
            </a:endParaRPr>
          </a:p>
          <a:p>
            <a:pPr marL="457200" indent="-457200">
              <a:lnSpc>
                <a:spcPts val="3000"/>
              </a:lnSpc>
              <a:spcAft>
                <a:spcPts val="600"/>
              </a:spcAft>
              <a:buFont typeface="+mj-lt"/>
              <a:buAutoNum type="arabicParenR"/>
            </a:pPr>
            <a:r>
              <a:rPr lang="nb-NO" sz="2200" dirty="0">
                <a:solidFill>
                  <a:srgbClr val="0070C0"/>
                </a:solidFill>
              </a:rPr>
              <a:t>Trong khoảng thời gian ngắn như vậy, để giải tỏa được những căng thẳng về thần kinh, cơ bắp và tạo tâm thế thoải mái bước vào hoạt động tiếp theo cho trẻ, cô cần lựa chọn những trò chơi đơn giản, nhẹ nhàng nhưng hấp dẫn đối với trẻ. Đó có thể là trò chơi vận động, trò chơi dân gian, xem tranh ảnh...</a:t>
            </a:r>
            <a:endParaRPr lang="en-US" sz="2200" dirty="0">
              <a:solidFill>
                <a:srgbClr val="0070C0"/>
              </a:solidFill>
            </a:endParaRPr>
          </a:p>
          <a:p>
            <a:pPr marL="457200" indent="-457200">
              <a:lnSpc>
                <a:spcPts val="3000"/>
              </a:lnSpc>
              <a:spcAft>
                <a:spcPts val="600"/>
              </a:spcAft>
              <a:buFont typeface="+mj-lt"/>
              <a:buAutoNum type="arabicParenR"/>
            </a:pPr>
            <a:r>
              <a:rPr lang="nb-NO" sz="2200" dirty="0">
                <a:solidFill>
                  <a:srgbClr val="FF0000"/>
                </a:solidFill>
              </a:rPr>
              <a:t>Khi lựa chọn những trò chơi vào thời điểm chuyển tiếp, cô cần tuân theo nguyên tắc động – tĩnh.</a:t>
            </a:r>
            <a:endParaRPr lang="en-US" sz="2200" dirty="0">
              <a:solidFill>
                <a:srgbClr val="FF0000"/>
              </a:solidFill>
            </a:endParaRPr>
          </a:p>
          <a:p>
            <a:pPr marL="457200" indent="-457200">
              <a:lnSpc>
                <a:spcPts val="3000"/>
              </a:lnSpc>
              <a:spcAft>
                <a:spcPts val="600"/>
              </a:spcAft>
              <a:buFont typeface="+mj-lt"/>
              <a:buAutoNum type="arabicParenR"/>
            </a:pPr>
            <a:r>
              <a:rPr lang="nb-NO" sz="2200" dirty="0"/>
              <a:t>Cô tổ chức cho trẻ tự nhiên, không gò bó áp đặt trẻ. Trẻ chơi 2 – 3 lần tùy thuộc vào hứng thú của trẻ; trẻ có thể chơi cá nhân, chơi theo nhóm hay chơi tập thể. Tùy thuộc vào yêu cầu của trẻ mà cô chọn.</a:t>
            </a:r>
            <a:endParaRPr lang="en-US" sz="2200" dirty="0"/>
          </a:p>
        </p:txBody>
      </p:sp>
    </p:spTree>
    <p:extLst>
      <p:ext uri="{BB962C8B-B14F-4D97-AF65-F5344CB8AC3E}">
        <p14:creationId xmlns:p14="http://schemas.microsoft.com/office/powerpoint/2010/main" val="40349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circle(in)">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circle(in)">
                                      <p:cBhvr>
                                        <p:cTn id="22" dur="20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81" y="46165"/>
            <a:ext cx="1019683" cy="8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452" y="580785"/>
            <a:ext cx="1512621"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4</a:t>
            </a:r>
          </a:p>
        </p:txBody>
      </p:sp>
      <p:grpSp>
        <p:nvGrpSpPr>
          <p:cNvPr id="6" name="Group 39"/>
          <p:cNvGrpSpPr>
            <a:grpSpLocks/>
          </p:cNvGrpSpPr>
          <p:nvPr/>
        </p:nvGrpSpPr>
        <p:grpSpPr bwMode="auto">
          <a:xfrm>
            <a:off x="2487451" y="271059"/>
            <a:ext cx="6656550" cy="506815"/>
            <a:chOff x="524" y="2339"/>
            <a:chExt cx="5379" cy="301"/>
          </a:xfrm>
        </p:grpSpPr>
        <p:grpSp>
          <p:nvGrpSpPr>
            <p:cNvPr id="7" name="Group 30"/>
            <p:cNvGrpSpPr>
              <a:grpSpLocks/>
            </p:cNvGrpSpPr>
            <p:nvPr/>
          </p:nvGrpSpPr>
          <p:grpSpPr bwMode="auto">
            <a:xfrm>
              <a:off x="524" y="2358"/>
              <a:ext cx="318" cy="282"/>
              <a:chOff x="1244" y="2200"/>
              <a:chExt cx="318" cy="282"/>
            </a:xfrm>
          </p:grpSpPr>
          <p:sp>
            <p:nvSpPr>
              <p:cNvPr id="9" name="Rectangle 15"/>
              <p:cNvSpPr>
                <a:spLocks noChangeArrowheads="1"/>
              </p:cNvSpPr>
              <p:nvPr/>
            </p:nvSpPr>
            <p:spPr bwMode="gray">
              <a:xfrm rot="3419336">
                <a:off x="1265" y="2179"/>
                <a:ext cx="275" cy="318"/>
              </a:xfrm>
              <a:prstGeom prst="rect">
                <a:avLst/>
              </a:prstGeom>
              <a:solidFill>
                <a:srgbClr val="92D050"/>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10" name="Text Box 17"/>
              <p:cNvSpPr txBox="1">
                <a:spLocks noChangeArrowheads="1"/>
              </p:cNvSpPr>
              <p:nvPr/>
            </p:nvSpPr>
            <p:spPr bwMode="gray">
              <a:xfrm>
                <a:off x="1272" y="2208"/>
                <a:ext cx="27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3</a:t>
                </a:r>
              </a:p>
            </p:txBody>
          </p:sp>
        </p:grpSp>
        <p:sp>
          <p:nvSpPr>
            <p:cNvPr id="8" name="Text Box 34"/>
            <p:cNvSpPr txBox="1">
              <a:spLocks noChangeArrowheads="1"/>
            </p:cNvSpPr>
            <p:nvPr/>
          </p:nvSpPr>
          <p:spPr bwMode="auto">
            <a:xfrm>
              <a:off x="1156" y="2339"/>
              <a:ext cx="4747" cy="274"/>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rgbClr val="0070C0"/>
                  </a:solidFill>
                </a:rPr>
                <a:t>Chơi trong giờ đi dạo </a:t>
              </a:r>
              <a:endParaRPr lang="en-US" sz="2400" dirty="0">
                <a:solidFill>
                  <a:srgbClr val="0070C0"/>
                </a:solidFill>
              </a:endParaRPr>
            </a:p>
          </p:txBody>
        </p:sp>
      </p:grpSp>
      <p:sp>
        <p:nvSpPr>
          <p:cNvPr id="11" name="Rectangle 10"/>
          <p:cNvSpPr/>
          <p:nvPr/>
        </p:nvSpPr>
        <p:spPr>
          <a:xfrm>
            <a:off x="395018" y="1267031"/>
            <a:ext cx="10640692" cy="1154162"/>
          </a:xfrm>
          <a:prstGeom prst="rect">
            <a:avLst/>
          </a:prstGeom>
        </p:spPr>
        <p:txBody>
          <a:bodyPr wrap="square">
            <a:spAutoFit/>
          </a:bodyPr>
          <a:lstStyle/>
          <a:p>
            <a:pPr marL="457200" indent="-457200">
              <a:buFont typeface="+mj-lt"/>
              <a:buAutoNum type="arabicParenR"/>
            </a:pPr>
            <a:r>
              <a:rPr lang="nb-NO" sz="2300" dirty="0">
                <a:solidFill>
                  <a:srgbClr val="FF0000"/>
                </a:solidFill>
                <a:latin typeface="Times New Roman" panose="02020603050405020304" pitchFamily="18" charset="0"/>
                <a:ea typeface="Times New Roman" panose="02020603050405020304" pitchFamily="18" charset="0"/>
              </a:rPr>
              <a:t>Chơi trong giờ đi dạo được tiến hành với thời gian dài hơn ở ngoài trời. Những trò chơi phù hợp với thời gian đi dạo là trò chơi vận động, trò chơi dân gian, trò chơi với các vật liệu thiên nhiên như: cát, sỏi, hột, hạt, lá, nước... </a:t>
            </a:r>
            <a:endParaRPr lang="en-US" sz="2300" dirty="0">
              <a:solidFill>
                <a:srgbClr val="FF0000"/>
              </a:solidFill>
            </a:endParaRPr>
          </a:p>
        </p:txBody>
      </p:sp>
      <p:sp>
        <p:nvSpPr>
          <p:cNvPr id="12" name="Rectangle 11"/>
          <p:cNvSpPr/>
          <p:nvPr/>
        </p:nvSpPr>
        <p:spPr>
          <a:xfrm>
            <a:off x="547145" y="2604570"/>
            <a:ext cx="10336439" cy="1862048"/>
          </a:xfrm>
          <a:prstGeom prst="rect">
            <a:avLst/>
          </a:prstGeom>
        </p:spPr>
        <p:txBody>
          <a:bodyPr wrap="square">
            <a:spAutoFit/>
          </a:bodyPr>
          <a:lstStyle/>
          <a:p>
            <a:r>
              <a:rPr lang="nb-NO" sz="2300" dirty="0">
                <a:latin typeface="Times New Roman" panose="02020603050405020304" pitchFamily="18" charset="0"/>
                <a:ea typeface="Times New Roman" panose="02020603050405020304" pitchFamily="18" charset="0"/>
              </a:rPr>
              <a:t>2) Cô cần dựa vào hứng thú, sở thích của trẻ để lựa chọn và hướng dẫn trẻ chơi, không nên gò bó, áp đặt trẻ chơi những trò chơi mà trẻ không thích. Tổ chức những trò chơi trong giờ dạo chơi đòi hỏi cô phải bao quát, theo dõi trẻ chơi thường xuyên để duy trì hứng thú chơi cho trẻ.</a:t>
            </a:r>
          </a:p>
          <a:p>
            <a:endParaRPr lang="en-US" sz="2300" dirty="0"/>
          </a:p>
        </p:txBody>
      </p:sp>
      <p:sp>
        <p:nvSpPr>
          <p:cNvPr id="13" name="Rectangle 12"/>
          <p:cNvSpPr/>
          <p:nvPr/>
        </p:nvSpPr>
        <p:spPr>
          <a:xfrm>
            <a:off x="547145" y="4503869"/>
            <a:ext cx="10065439" cy="1508105"/>
          </a:xfrm>
          <a:prstGeom prst="rect">
            <a:avLst/>
          </a:prstGeom>
        </p:spPr>
        <p:txBody>
          <a:bodyPr wrap="square">
            <a:spAutoFit/>
          </a:bodyPr>
          <a:lstStyle/>
          <a:p>
            <a:r>
              <a:rPr lang="nb-NO" sz="2300" dirty="0">
                <a:solidFill>
                  <a:srgbClr val="FF0000"/>
                </a:solidFill>
                <a:latin typeface="Times New Roman" panose="02020603050405020304" pitchFamily="18" charset="0"/>
                <a:ea typeface="Times New Roman" panose="02020603050405020304" pitchFamily="18" charset="0"/>
              </a:rPr>
              <a:t>3) Cô cần luân đổi trò chơi, nội dung chơi trong mỗi lần tổ chức cho trẻ đi dạo dể tránh sự nhàm chán. Địa điểm để tổ chức cho trẻ đi dạo cũng cần phải thay đổi để tránh tình trạng ngày nào cũng đi dạo quanh trường mầm non, ngày nào trẻ cũng chơi đu quay, cầu trượt có sẵn ở sân trường.</a:t>
            </a:r>
            <a:endParaRPr lang="en-US" sz="2300" dirty="0">
              <a:solidFill>
                <a:srgbClr val="FF0000"/>
              </a:solidFill>
            </a:endParaRPr>
          </a:p>
        </p:txBody>
      </p:sp>
    </p:spTree>
    <p:extLst>
      <p:ext uri="{BB962C8B-B14F-4D97-AF65-F5344CB8AC3E}">
        <p14:creationId xmlns:p14="http://schemas.microsoft.com/office/powerpoint/2010/main" val="104946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81" y="46165"/>
            <a:ext cx="1019683" cy="8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6516" y="668204"/>
            <a:ext cx="1512621"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4</a:t>
            </a:r>
          </a:p>
        </p:txBody>
      </p:sp>
      <p:grpSp>
        <p:nvGrpSpPr>
          <p:cNvPr id="4" name="Group 39"/>
          <p:cNvGrpSpPr>
            <a:grpSpLocks/>
          </p:cNvGrpSpPr>
          <p:nvPr/>
        </p:nvGrpSpPr>
        <p:grpSpPr bwMode="auto">
          <a:xfrm>
            <a:off x="1730703" y="320822"/>
            <a:ext cx="7510280" cy="479874"/>
            <a:chOff x="524" y="2355"/>
            <a:chExt cx="5271" cy="285"/>
          </a:xfrm>
        </p:grpSpPr>
        <p:grpSp>
          <p:nvGrpSpPr>
            <p:cNvPr id="5" name="Group 30"/>
            <p:cNvGrpSpPr>
              <a:grpSpLocks/>
            </p:cNvGrpSpPr>
            <p:nvPr/>
          </p:nvGrpSpPr>
          <p:grpSpPr bwMode="auto">
            <a:xfrm>
              <a:off x="524" y="2358"/>
              <a:ext cx="318" cy="282"/>
              <a:chOff x="1244" y="2200"/>
              <a:chExt cx="318" cy="282"/>
            </a:xfrm>
          </p:grpSpPr>
          <p:sp>
            <p:nvSpPr>
              <p:cNvPr id="7" name="Rectangle 15"/>
              <p:cNvSpPr>
                <a:spLocks noChangeArrowheads="1"/>
              </p:cNvSpPr>
              <p:nvPr/>
            </p:nvSpPr>
            <p:spPr bwMode="gray">
              <a:xfrm rot="3419336">
                <a:off x="1265" y="2179"/>
                <a:ext cx="275" cy="318"/>
              </a:xfrm>
              <a:prstGeom prst="rect">
                <a:avLst/>
              </a:prstGeom>
              <a:solidFill>
                <a:schemeClr val="tx2">
                  <a:lumMod val="75000"/>
                </a:schemeClr>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8" name="Text Box 17"/>
              <p:cNvSpPr txBox="1">
                <a:spLocks noChangeArrowheads="1"/>
              </p:cNvSpPr>
              <p:nvPr/>
            </p:nvSpPr>
            <p:spPr bwMode="gray">
              <a:xfrm>
                <a:off x="1290" y="2208"/>
                <a:ext cx="23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4</a:t>
                </a:r>
              </a:p>
            </p:txBody>
          </p:sp>
        </p:grpSp>
        <p:sp>
          <p:nvSpPr>
            <p:cNvPr id="6" name="Text Box 34"/>
            <p:cNvSpPr txBox="1">
              <a:spLocks noChangeArrowheads="1"/>
            </p:cNvSpPr>
            <p:nvPr/>
          </p:nvSpPr>
          <p:spPr bwMode="auto">
            <a:xfrm>
              <a:off x="1156" y="2355"/>
              <a:ext cx="4639" cy="274"/>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t>Chơi trong giờ học và hoạt động ở các góc</a:t>
              </a:r>
              <a:endParaRPr lang="en-US" sz="2400" dirty="0"/>
            </a:p>
          </p:txBody>
        </p:sp>
      </p:grpSp>
      <p:sp>
        <p:nvSpPr>
          <p:cNvPr id="9" name="Rectangle 8"/>
          <p:cNvSpPr/>
          <p:nvPr/>
        </p:nvSpPr>
        <p:spPr>
          <a:xfrm>
            <a:off x="609601" y="1516475"/>
            <a:ext cx="10016836" cy="1951816"/>
          </a:xfrm>
          <a:prstGeom prst="rect">
            <a:avLst/>
          </a:prstGeom>
        </p:spPr>
        <p:txBody>
          <a:bodyPr wrap="square">
            <a:spAutoFit/>
          </a:bodyPr>
          <a:lstStyle/>
          <a:p>
            <a:pPr indent="457200" algn="just">
              <a:lnSpc>
                <a:spcPts val="2900"/>
              </a:lnSpc>
              <a:spcBef>
                <a:spcPts val="600"/>
              </a:spcBef>
              <a:spcAft>
                <a:spcPts val="1200"/>
              </a:spcAft>
            </a:pPr>
            <a:r>
              <a:rPr lang="nb-NO" sz="2300" dirty="0">
                <a:solidFill>
                  <a:srgbClr val="002060"/>
                </a:solidFill>
                <a:latin typeface="Times New Roman" panose="02020603050405020304" pitchFamily="18" charset="0"/>
                <a:ea typeface="Times New Roman" panose="02020603050405020304" pitchFamily="18" charset="0"/>
              </a:rPr>
              <a:t>1) Đối với lứa tuổi nhà trẻ, thời điểm này là chơi – tập có chủ đích và thường hướng vào mục đích củng cố, rèn luyện nội dung hoạt động có chủ đích trong chế độ sinh hoạt hằng ngày. Ở lứa tuổi mẫu giáo, trong giờ chơi và hoạt động ở các góc, trẻ thường chơi các trò chơi đóng vai theo chủ đề, trò chơi xây dựng và những trò chơi xếp hình, xâu hột hạt...</a:t>
            </a:r>
            <a:endParaRPr lang="en-US" sz="2300" dirty="0">
              <a:solidFill>
                <a:srgbClr val="00206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727923" y="3947231"/>
            <a:ext cx="9458083" cy="565411"/>
          </a:xfrm>
          <a:prstGeom prst="rect">
            <a:avLst/>
          </a:prstGeom>
        </p:spPr>
        <p:txBody>
          <a:bodyPr wrap="square">
            <a:spAutoFit/>
          </a:bodyPr>
          <a:lstStyle/>
          <a:p>
            <a:pPr indent="457200" algn="just">
              <a:lnSpc>
                <a:spcPts val="1800"/>
              </a:lnSpc>
              <a:spcAft>
                <a:spcPts val="0"/>
              </a:spcAft>
            </a:pPr>
            <a:r>
              <a:rPr lang="nb-NO" sz="2300" dirty="0">
                <a:solidFill>
                  <a:srgbClr val="FF0000"/>
                </a:solidFill>
                <a:latin typeface="Times New Roman" panose="02020603050405020304" pitchFamily="18" charset="0"/>
                <a:ea typeface="Times New Roman" panose="02020603050405020304" pitchFamily="18" charset="0"/>
              </a:rPr>
              <a:t>2) Cô cần dựa vào chủ đề giáo dục để lựa chọn những trò chơi thích hợp cho các góc chơi cho trẻ. </a:t>
            </a:r>
            <a:endParaRPr lang="en-US" sz="2300" dirty="0">
              <a:solidFill>
                <a:srgbClr val="FF0000"/>
              </a:solidFill>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724179" y="5170187"/>
            <a:ext cx="9787679" cy="1054135"/>
          </a:xfrm>
          <a:prstGeom prst="rect">
            <a:avLst/>
          </a:prstGeom>
        </p:spPr>
        <p:txBody>
          <a:bodyPr wrap="square">
            <a:spAutoFit/>
          </a:bodyPr>
          <a:lstStyle/>
          <a:p>
            <a:pPr indent="457200" algn="just">
              <a:lnSpc>
                <a:spcPts val="2500"/>
              </a:lnSpc>
              <a:spcAft>
                <a:spcPts val="0"/>
              </a:spcAft>
            </a:pPr>
            <a:r>
              <a:rPr lang="nb-NO" sz="2300" dirty="0">
                <a:solidFill>
                  <a:srgbClr val="002060"/>
                </a:solidFill>
                <a:latin typeface="Times New Roman" panose="02020603050405020304" pitchFamily="18" charset="0"/>
                <a:ea typeface="Times New Roman" panose="02020603050405020304" pitchFamily="18" charset="0"/>
              </a:rPr>
              <a:t>3) Căn cứ vào mức độ phát triển của trẻ trong những độ tuổi, kỹ năng chơi của trẻ, cô lựa chọn nội dung, cách chơi và phương pháp, biện pháp hướng dẫn trò chơi phù hợp.</a:t>
            </a:r>
            <a:endParaRPr lang="en-US" sz="23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6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81" y="46165"/>
            <a:ext cx="1019683" cy="8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6516" y="668204"/>
            <a:ext cx="1512621"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4</a:t>
            </a:r>
          </a:p>
        </p:txBody>
      </p:sp>
      <p:grpSp>
        <p:nvGrpSpPr>
          <p:cNvPr id="4" name="Group 38"/>
          <p:cNvGrpSpPr>
            <a:grpSpLocks/>
          </p:cNvGrpSpPr>
          <p:nvPr/>
        </p:nvGrpSpPr>
        <p:grpSpPr bwMode="auto">
          <a:xfrm>
            <a:off x="2179450" y="350718"/>
            <a:ext cx="7431631" cy="634973"/>
            <a:chOff x="572" y="1632"/>
            <a:chExt cx="4737" cy="335"/>
          </a:xfrm>
        </p:grpSpPr>
        <p:grpSp>
          <p:nvGrpSpPr>
            <p:cNvPr id="5" name="Group 29"/>
            <p:cNvGrpSpPr>
              <a:grpSpLocks/>
            </p:cNvGrpSpPr>
            <p:nvPr/>
          </p:nvGrpSpPr>
          <p:grpSpPr bwMode="auto">
            <a:xfrm>
              <a:off x="572" y="1665"/>
              <a:ext cx="328" cy="302"/>
              <a:chOff x="1292" y="1569"/>
              <a:chExt cx="328" cy="302"/>
            </a:xfrm>
          </p:grpSpPr>
          <p:sp>
            <p:nvSpPr>
              <p:cNvPr id="7" name="Rectangle 10"/>
              <p:cNvSpPr>
                <a:spLocks noChangeArrowheads="1"/>
              </p:cNvSpPr>
              <p:nvPr/>
            </p:nvSpPr>
            <p:spPr bwMode="gray">
              <a:xfrm rot="3419336">
                <a:off x="1305" y="1556"/>
                <a:ext cx="302" cy="328"/>
              </a:xfrm>
              <a:prstGeom prst="rect">
                <a:avLst/>
              </a:prstGeom>
              <a:solidFill>
                <a:srgbClr val="FFC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8" name="Text Box 12"/>
              <p:cNvSpPr txBox="1">
                <a:spLocks noChangeArrowheads="1"/>
              </p:cNvSpPr>
              <p:nvPr/>
            </p:nvSpPr>
            <p:spPr bwMode="gray">
              <a:xfrm>
                <a:off x="1352" y="1574"/>
                <a:ext cx="21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5</a:t>
                </a:r>
              </a:p>
            </p:txBody>
          </p:sp>
        </p:grpSp>
        <p:sp>
          <p:nvSpPr>
            <p:cNvPr id="6" name="Text Box 33"/>
            <p:cNvSpPr txBox="1">
              <a:spLocks noChangeArrowheads="1"/>
            </p:cNvSpPr>
            <p:nvPr/>
          </p:nvSpPr>
          <p:spPr bwMode="auto">
            <a:xfrm>
              <a:off x="994" y="1632"/>
              <a:ext cx="431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solidFill>
                    <a:srgbClr val="FF0000"/>
                  </a:solidFill>
                </a:rPr>
                <a:t>Chơi trong giờ sinh hoạt chiều</a:t>
              </a:r>
              <a:endParaRPr lang="en-US" sz="2400" dirty="0">
                <a:solidFill>
                  <a:srgbClr val="FF0000"/>
                </a:solidFill>
              </a:endParaRPr>
            </a:p>
          </p:txBody>
        </p:sp>
      </p:grpSp>
      <p:sp>
        <p:nvSpPr>
          <p:cNvPr id="9" name="Rectangle 8"/>
          <p:cNvSpPr/>
          <p:nvPr/>
        </p:nvSpPr>
        <p:spPr>
          <a:xfrm>
            <a:off x="415637" y="1435245"/>
            <a:ext cx="10016836" cy="1323439"/>
          </a:xfrm>
          <a:prstGeom prst="rect">
            <a:avLst/>
          </a:prstGeom>
        </p:spPr>
        <p:txBody>
          <a:bodyPr wrap="square">
            <a:spAutoFit/>
          </a:bodyPr>
          <a:lstStyle/>
          <a:p>
            <a:pPr indent="457200" algn="just">
              <a:lnSpc>
                <a:spcPts val="2400"/>
              </a:lnSpc>
              <a:spcAft>
                <a:spcPts val="0"/>
              </a:spcAft>
            </a:pPr>
            <a:r>
              <a:rPr lang="nb-NO" sz="2400" dirty="0">
                <a:solidFill>
                  <a:srgbClr val="002060"/>
                </a:solidFill>
                <a:latin typeface="Times New Roman" panose="02020603050405020304" pitchFamily="18" charset="0"/>
                <a:ea typeface="Times New Roman" panose="02020603050405020304" pitchFamily="18" charset="0"/>
              </a:rPr>
              <a:t>1) Ở thời điểm này, cô có thể tổ chức hướng dẫn trò chơi mới (trò chơi học tập, trò chơi đóng kịch, trò chơi vận động, trò chơi xây dựng...) hoặc tổ chức cho trẻ chơi các trò chơi đã biết nhằm củng cố và ôn luyện kỹ năng chơi cho trẻ và nhẵm thỏa mãn nhu cầu chơi của trẻ.</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471055" y="2909668"/>
            <a:ext cx="9905999" cy="1477328"/>
          </a:xfrm>
          <a:prstGeom prst="rect">
            <a:avLst/>
          </a:prstGeom>
        </p:spPr>
        <p:txBody>
          <a:bodyPr wrap="square">
            <a:spAutoFit/>
          </a:bodyPr>
          <a:lstStyle/>
          <a:p>
            <a:pPr indent="457200" algn="just">
              <a:lnSpc>
                <a:spcPts val="2700"/>
              </a:lnSpc>
              <a:spcAft>
                <a:spcPts val="0"/>
              </a:spcAft>
            </a:pPr>
            <a:r>
              <a:rPr lang="nb-NO" sz="2300" dirty="0">
                <a:solidFill>
                  <a:srgbClr val="FF0000"/>
                </a:solidFill>
                <a:latin typeface="Times New Roman" panose="02020603050405020304" pitchFamily="18" charset="0"/>
                <a:ea typeface="Times New Roman" panose="02020603050405020304" pitchFamily="18" charset="0"/>
              </a:rPr>
              <a:t>2) Dựa cào chủ đề giáo dục, đặc điểm chơi và yêu cầu đối với trẻ ở từng độ tuổi mà lựa chọn trò chơi, nội dung chơi, phương pháp hướng dẫn cho phù hợp nhằm thỏa mãn nhu cầu chơi của trẻ và phát huy vai trò chủ đạo của hoạt động vui chơi đối với sự phát triển toàn diện của trẻ.</a:t>
            </a:r>
            <a:endParaRPr lang="en-US" sz="2300" dirty="0">
              <a:solidFill>
                <a:srgbClr val="FF0000"/>
              </a:solidFill>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539210" y="4537982"/>
            <a:ext cx="10004100" cy="759182"/>
          </a:xfrm>
          <a:prstGeom prst="rect">
            <a:avLst/>
          </a:prstGeom>
        </p:spPr>
        <p:txBody>
          <a:bodyPr wrap="square">
            <a:spAutoFit/>
          </a:bodyPr>
          <a:lstStyle/>
          <a:p>
            <a:pPr indent="457200" algn="just">
              <a:lnSpc>
                <a:spcPts val="2600"/>
              </a:lnSpc>
              <a:spcAft>
                <a:spcPts val="0"/>
              </a:spcAft>
            </a:pPr>
            <a:r>
              <a:rPr lang="nb-NO" sz="2300" dirty="0">
                <a:latin typeface="Times New Roman" panose="02020603050405020304" pitchFamily="18" charset="0"/>
                <a:ea typeface="Times New Roman" panose="02020603050405020304" pitchFamily="18" charset="0"/>
              </a:rPr>
              <a:t>3) Bên cạnh việc quan tâm đến hoạt động chơi của cả lớp, ở thời điểm này, cô cần quan tâm nhiều hơn đến những trẻ nhút nhát, trầm lặng, kỹ năng chơi còn yếu.</a:t>
            </a:r>
            <a:endParaRPr lang="en-US" sz="23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539210" y="5612296"/>
            <a:ext cx="10461300" cy="784830"/>
          </a:xfrm>
          <a:prstGeom prst="rect">
            <a:avLst/>
          </a:prstGeom>
        </p:spPr>
        <p:txBody>
          <a:bodyPr wrap="square">
            <a:spAutoFit/>
          </a:bodyPr>
          <a:lstStyle/>
          <a:p>
            <a:pPr indent="457200" algn="just">
              <a:lnSpc>
                <a:spcPts val="2700"/>
              </a:lnSpc>
              <a:spcAft>
                <a:spcPts val="0"/>
              </a:spcAft>
            </a:pPr>
            <a:r>
              <a:rPr lang="nb-NO" sz="2300" dirty="0">
                <a:solidFill>
                  <a:srgbClr val="FF0000"/>
                </a:solidFill>
                <a:latin typeface="Times New Roman" panose="02020603050405020304" pitchFamily="18" charset="0"/>
                <a:ea typeface="Times New Roman" panose="02020603050405020304" pitchFamily="18" charset="0"/>
              </a:rPr>
              <a:t>4) Cô cần thay đổi trò chơi, nội dung chơi, cách chơi trong các buổi sinh hoạt chiều để tránh sự nhàm chán của trẻ.</a:t>
            </a:r>
            <a:endParaRPr lang="en-US" sz="23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00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áº¿t quáº£ hÃ¬nh áº£nh cho cuá»n s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81" y="46165"/>
            <a:ext cx="1019683" cy="8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6516" y="668204"/>
            <a:ext cx="1512621"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4</a:t>
            </a:r>
          </a:p>
        </p:txBody>
      </p:sp>
      <p:grpSp>
        <p:nvGrpSpPr>
          <p:cNvPr id="4" name="Group 39"/>
          <p:cNvGrpSpPr>
            <a:grpSpLocks/>
          </p:cNvGrpSpPr>
          <p:nvPr/>
        </p:nvGrpSpPr>
        <p:grpSpPr bwMode="auto">
          <a:xfrm>
            <a:off x="2489904" y="346055"/>
            <a:ext cx="6640242" cy="506814"/>
            <a:chOff x="524" y="2339"/>
            <a:chExt cx="5379" cy="301"/>
          </a:xfrm>
        </p:grpSpPr>
        <p:grpSp>
          <p:nvGrpSpPr>
            <p:cNvPr id="5" name="Group 30"/>
            <p:cNvGrpSpPr>
              <a:grpSpLocks/>
            </p:cNvGrpSpPr>
            <p:nvPr/>
          </p:nvGrpSpPr>
          <p:grpSpPr bwMode="auto">
            <a:xfrm>
              <a:off x="524" y="2358"/>
              <a:ext cx="318" cy="282"/>
              <a:chOff x="1244" y="2200"/>
              <a:chExt cx="318" cy="282"/>
            </a:xfrm>
          </p:grpSpPr>
          <p:sp>
            <p:nvSpPr>
              <p:cNvPr id="7" name="Rectangle 15"/>
              <p:cNvSpPr>
                <a:spLocks noChangeArrowheads="1"/>
              </p:cNvSpPr>
              <p:nvPr/>
            </p:nvSpPr>
            <p:spPr bwMode="gray">
              <a:xfrm rot="3419336">
                <a:off x="1265" y="2179"/>
                <a:ext cx="275" cy="318"/>
              </a:xfrm>
              <a:prstGeom prst="rect">
                <a:avLst/>
              </a:prstGeom>
              <a:solidFill>
                <a:srgbClr val="FF0000"/>
              </a:solidFill>
              <a:ln w="9525">
                <a:solidFill>
                  <a:srgbClr val="FF000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en-US" altLang="en-US" sz="2000" dirty="0">
                  <a:latin typeface="Times New Roman" panose="02020603050405020304" pitchFamily="18" charset="0"/>
                  <a:cs typeface="Times New Roman" panose="02020603050405020304" pitchFamily="18" charset="0"/>
                </a:endParaRPr>
              </a:p>
            </p:txBody>
          </p:sp>
          <p:sp>
            <p:nvSpPr>
              <p:cNvPr id="8" name="Text Box 17"/>
              <p:cNvSpPr txBox="1">
                <a:spLocks noChangeArrowheads="1"/>
              </p:cNvSpPr>
              <p:nvPr/>
            </p:nvSpPr>
            <p:spPr bwMode="gray">
              <a:xfrm>
                <a:off x="1272" y="2208"/>
                <a:ext cx="27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6</a:t>
                </a:r>
              </a:p>
            </p:txBody>
          </p:sp>
        </p:grpSp>
        <p:sp>
          <p:nvSpPr>
            <p:cNvPr id="6" name="Text Box 34"/>
            <p:cNvSpPr txBox="1">
              <a:spLocks noChangeArrowheads="1"/>
            </p:cNvSpPr>
            <p:nvPr/>
          </p:nvSpPr>
          <p:spPr bwMode="auto">
            <a:xfrm>
              <a:off x="1156" y="2339"/>
              <a:ext cx="4747" cy="274"/>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nb-NO" sz="2400" b="1" i="1" dirty="0"/>
                <a:t>Chơi trong thời gian trả trẻ</a:t>
              </a:r>
              <a:endParaRPr lang="en-US" sz="2400" dirty="0"/>
            </a:p>
          </p:txBody>
        </p:sp>
      </p:grpSp>
      <p:sp>
        <p:nvSpPr>
          <p:cNvPr id="9" name="Rectangle 8"/>
          <p:cNvSpPr/>
          <p:nvPr/>
        </p:nvSpPr>
        <p:spPr>
          <a:xfrm>
            <a:off x="775855" y="1536175"/>
            <a:ext cx="10529455" cy="4465325"/>
          </a:xfrm>
          <a:prstGeom prst="rect">
            <a:avLst/>
          </a:prstGeom>
        </p:spPr>
        <p:txBody>
          <a:bodyPr wrap="square">
            <a:spAutoFit/>
          </a:bodyPr>
          <a:lstStyle/>
          <a:p>
            <a:pPr marL="457200" indent="-457200" algn="just">
              <a:lnSpc>
                <a:spcPts val="3100"/>
              </a:lnSpc>
              <a:spcAft>
                <a:spcPts val="0"/>
              </a:spcAft>
              <a:buFont typeface="+mj-lt"/>
              <a:buAutoNum type="arabicParenR"/>
            </a:pPr>
            <a:r>
              <a:rPr lang="nb-NO" sz="2300" dirty="0">
                <a:solidFill>
                  <a:srgbClr val="002060"/>
                </a:solidFill>
                <a:latin typeface="Times New Roman" panose="02020603050405020304" pitchFamily="18" charset="0"/>
                <a:ea typeface="Times New Roman" panose="02020603050405020304" pitchFamily="18" charset="0"/>
              </a:rPr>
              <a:t>Giúp trẻ có tâm trạng thoải mái, vui vẻ khi tạm biệt cô, tạm biệt các bạn trước khi rời lớp về với gia đình, tạo cho trẻ tình cảm gắn bó với trường, lớp.</a:t>
            </a:r>
            <a:endParaRPr lang="en-US" sz="2300" dirty="0">
              <a:solidFill>
                <a:srgbClr val="002060"/>
              </a:solidFill>
              <a:latin typeface="Times New Roman" panose="02020603050405020304" pitchFamily="18" charset="0"/>
              <a:ea typeface="Times New Roman" panose="02020603050405020304" pitchFamily="18" charset="0"/>
            </a:endParaRPr>
          </a:p>
          <a:p>
            <a:pPr marL="457200" indent="-457200" algn="just">
              <a:lnSpc>
                <a:spcPts val="3100"/>
              </a:lnSpc>
              <a:spcAft>
                <a:spcPts val="0"/>
              </a:spcAft>
              <a:buFont typeface="+mj-lt"/>
              <a:buAutoNum type="arabicParenR"/>
            </a:pPr>
            <a:r>
              <a:rPr lang="nb-NO" sz="2300" dirty="0">
                <a:solidFill>
                  <a:srgbClr val="FF0000"/>
                </a:solidFill>
                <a:latin typeface="Times New Roman" panose="02020603050405020304" pitchFamily="18" charset="0"/>
                <a:ea typeface="Times New Roman" panose="02020603050405020304" pitchFamily="18" charset="0"/>
              </a:rPr>
              <a:t>Cô cần lựa chọn những trò chơi nhẹ nhàng mà trẻ đã biết để tổ chức cho trẻ chơi: trò chơi xây dựng, trò chơi học tập, trò chơi đóng kịch, trò chơi dân gian...</a:t>
            </a:r>
            <a:endParaRPr lang="en-US" sz="2300" dirty="0">
              <a:solidFill>
                <a:srgbClr val="FF0000"/>
              </a:solidFill>
              <a:latin typeface="Times New Roman" panose="02020603050405020304" pitchFamily="18" charset="0"/>
              <a:ea typeface="Times New Roman" panose="02020603050405020304" pitchFamily="18" charset="0"/>
            </a:endParaRPr>
          </a:p>
          <a:p>
            <a:pPr marL="457200" indent="-457200" algn="just">
              <a:lnSpc>
                <a:spcPts val="3100"/>
              </a:lnSpc>
              <a:spcAft>
                <a:spcPts val="0"/>
              </a:spcAft>
              <a:buFont typeface="+mj-lt"/>
              <a:buAutoNum type="arabicParenR"/>
            </a:pPr>
            <a:r>
              <a:rPr lang="nb-NO" sz="2300" dirty="0">
                <a:latin typeface="Times New Roman" panose="02020603050405020304" pitchFamily="18" charset="0"/>
                <a:ea typeface="Times New Roman" panose="02020603050405020304" pitchFamily="18" charset="0"/>
              </a:rPr>
              <a:t>Cô vừa trả trẻ, vừa bao quát trẻ khác chơi. Cô gợi ý cho trẻ tự lựa chọn trò chơi, đồ chơi và tự tổ chức chơi. Ở thời điểm này trẻ có thể chơi cá  nhân, chơi nhóm, chơi tập thể...</a:t>
            </a:r>
            <a:endParaRPr lang="en-US" sz="2300" dirty="0">
              <a:latin typeface="Times New Roman" panose="02020603050405020304" pitchFamily="18" charset="0"/>
              <a:ea typeface="Times New Roman" panose="02020603050405020304" pitchFamily="18" charset="0"/>
            </a:endParaRPr>
          </a:p>
          <a:p>
            <a:pPr marL="457200" indent="-457200">
              <a:lnSpc>
                <a:spcPts val="3100"/>
              </a:lnSpc>
              <a:buFont typeface="+mj-lt"/>
              <a:buAutoNum type="arabicParenR"/>
            </a:pPr>
            <a:r>
              <a:rPr lang="nb-NO" sz="2300" dirty="0">
                <a:solidFill>
                  <a:srgbClr val="FF0000"/>
                </a:solidFill>
                <a:latin typeface="Times New Roman" panose="02020603050405020304" pitchFamily="18" charset="0"/>
                <a:ea typeface="Times New Roman" panose="02020603050405020304" pitchFamily="18" charset="0"/>
              </a:rPr>
              <a:t>Cô khích lệ trẻ cùng chơi với  nhau, không tranh giành đồ chơi của bạn. Trong điều kiện cho phép, khi chờ phụ huynh đến đón con, cô có thể cùng chơi với trẻ hoạc cổ vũ động viên, hướng dẫn trẻ chơi nhằm gây hứng thú chơi cho trẻ và tạo ra mối quan hệ gắn bó giữa cô và trẻ. </a:t>
            </a:r>
            <a:endParaRPr lang="en-US" sz="2300" dirty="0">
              <a:solidFill>
                <a:srgbClr val="FF0000"/>
              </a:solidFill>
            </a:endParaRPr>
          </a:p>
        </p:txBody>
      </p:sp>
    </p:spTree>
    <p:extLst>
      <p:ext uri="{BB962C8B-B14F-4D97-AF65-F5344CB8AC3E}">
        <p14:creationId xmlns:p14="http://schemas.microsoft.com/office/powerpoint/2010/main" val="22438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ộ sưu tập hình nền đẹp 11/20 cho máy tính – kenh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áº¿t quáº£ hÃ¬nh áº£nh cho cáº£m Æ¡n ÄÃ£ láº¯ng ng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029" y="1865321"/>
            <a:ext cx="5553075" cy="2190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68484" y="586492"/>
            <a:ext cx="3403496" cy="1077218"/>
          </a:xfrm>
          <a:prstGeom prst="rect">
            <a:avLst/>
          </a:prstGeom>
          <a:noFill/>
        </p:spPr>
        <p:txBody>
          <a:bodyPr wrap="none" lIns="91440" tIns="45720" rIns="91440" bIns="45720">
            <a:spAutoFit/>
          </a:bodyPr>
          <a:lstStyle/>
          <a:p>
            <a:pPr algn="ctr"/>
            <a:r>
              <a:rPr lang="en-US" sz="6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Good bye</a:t>
            </a:r>
            <a:endParaRPr lang="en-US" sz="6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257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gray">
          <a:xfrm>
            <a:off x="2438400" y="293139"/>
            <a:ext cx="1608219" cy="710858"/>
          </a:xfrm>
          <a:prstGeom prst="upArrow">
            <a:avLst>
              <a:gd name="adj1" fmla="val 50000"/>
              <a:gd name="adj2" fmla="val 18667"/>
            </a:avLst>
          </a:prstGeom>
          <a:solidFill>
            <a:schemeClr val="accent5">
              <a:lumMod val="75000"/>
            </a:schemeClr>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4" name="Text Box 14"/>
          <p:cNvSpPr txBox="1">
            <a:spLocks noChangeArrowheads="1"/>
          </p:cNvSpPr>
          <p:nvPr/>
        </p:nvSpPr>
        <p:spPr bwMode="gray">
          <a:xfrm>
            <a:off x="3075709" y="279282"/>
            <a:ext cx="557235"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800" b="1" dirty="0">
                <a:solidFill>
                  <a:srgbClr val="FFFFFF"/>
                </a:solidFill>
                <a:latin typeface="Arial" pitchFamily="34" charset="0"/>
              </a:rPr>
              <a:t>4</a:t>
            </a:r>
          </a:p>
        </p:txBody>
      </p:sp>
      <p:sp>
        <p:nvSpPr>
          <p:cNvPr id="5" name="AutoShape 7"/>
          <p:cNvSpPr>
            <a:spLocks noChangeArrowheads="1"/>
          </p:cNvSpPr>
          <p:nvPr/>
        </p:nvSpPr>
        <p:spPr bwMode="gray">
          <a:xfrm>
            <a:off x="3684715" y="555340"/>
            <a:ext cx="6365475" cy="448659"/>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pPr algn="ctr"/>
            <a:r>
              <a:rPr lang="en-GB" sz="2400" b="1" dirty="0" err="1">
                <a:solidFill>
                  <a:srgbClr val="002060"/>
                </a:solidFill>
              </a:rPr>
              <a:t>Phân</a:t>
            </a:r>
            <a:r>
              <a:rPr lang="en-GB" sz="2400" b="1" dirty="0">
                <a:solidFill>
                  <a:srgbClr val="002060"/>
                </a:solidFill>
              </a:rPr>
              <a:t> </a:t>
            </a:r>
            <a:r>
              <a:rPr lang="en-GB" sz="2400" b="1" dirty="0" err="1">
                <a:solidFill>
                  <a:srgbClr val="002060"/>
                </a:solidFill>
              </a:rPr>
              <a:t>loại</a:t>
            </a:r>
            <a:r>
              <a:rPr lang="en-GB" sz="2400" b="1" dirty="0">
                <a:solidFill>
                  <a:srgbClr val="002060"/>
                </a:solidFill>
              </a:rPr>
              <a:t> </a:t>
            </a:r>
            <a:r>
              <a:rPr lang="en-GB" sz="2400" b="1" dirty="0" err="1">
                <a:solidFill>
                  <a:srgbClr val="002060"/>
                </a:solidFill>
              </a:rPr>
              <a:t>trò</a:t>
            </a:r>
            <a:r>
              <a:rPr lang="en-GB" sz="2400" b="1" dirty="0">
                <a:solidFill>
                  <a:srgbClr val="002060"/>
                </a:solidFill>
              </a:rPr>
              <a:t> </a:t>
            </a:r>
            <a:r>
              <a:rPr lang="en-GB" sz="2400" b="1" dirty="0" err="1">
                <a:solidFill>
                  <a:srgbClr val="002060"/>
                </a:solidFill>
              </a:rPr>
              <a:t>chơi</a:t>
            </a:r>
            <a:r>
              <a:rPr lang="en-GB" sz="2400" b="1" dirty="0">
                <a:solidFill>
                  <a:srgbClr val="002060"/>
                </a:solidFill>
              </a:rPr>
              <a:t> </a:t>
            </a:r>
            <a:r>
              <a:rPr lang="en-GB" sz="2400" b="1" dirty="0" err="1">
                <a:solidFill>
                  <a:srgbClr val="002060"/>
                </a:solidFill>
              </a:rPr>
              <a:t>của</a:t>
            </a:r>
            <a:r>
              <a:rPr lang="en-GB" sz="2400" b="1" dirty="0">
                <a:solidFill>
                  <a:srgbClr val="002060"/>
                </a:solidFill>
              </a:rPr>
              <a:t> </a:t>
            </a:r>
            <a:r>
              <a:rPr lang="en-GB" sz="2400" b="1" dirty="0" err="1">
                <a:solidFill>
                  <a:srgbClr val="002060"/>
                </a:solidFill>
              </a:rPr>
              <a:t>trẻ</a:t>
            </a:r>
            <a:r>
              <a:rPr lang="en-GB" sz="2400" b="1" dirty="0">
                <a:solidFill>
                  <a:srgbClr val="002060"/>
                </a:solidFill>
              </a:rPr>
              <a:t> </a:t>
            </a:r>
            <a:r>
              <a:rPr lang="en-GB" sz="2400" b="1" dirty="0" err="1">
                <a:solidFill>
                  <a:srgbClr val="002060"/>
                </a:solidFill>
              </a:rPr>
              <a:t>em</a:t>
            </a:r>
            <a:endParaRPr lang="en-US" altLang="en-US" sz="2400" b="1" dirty="0">
              <a:solidFill>
                <a:srgbClr val="002060"/>
              </a:solidFill>
            </a:endParaRPr>
          </a:p>
        </p:txBody>
      </p:sp>
      <p:grpSp>
        <p:nvGrpSpPr>
          <p:cNvPr id="7" name="Group 37"/>
          <p:cNvGrpSpPr>
            <a:grpSpLocks/>
          </p:cNvGrpSpPr>
          <p:nvPr/>
        </p:nvGrpSpPr>
        <p:grpSpPr bwMode="auto">
          <a:xfrm>
            <a:off x="623948" y="1751988"/>
            <a:ext cx="10674469" cy="544513"/>
            <a:chOff x="527" y="1182"/>
            <a:chExt cx="3672" cy="343"/>
          </a:xfrm>
        </p:grpSpPr>
        <p:sp>
          <p:nvSpPr>
            <p:cNvPr id="8" name="Rectangle 7"/>
            <p:cNvSpPr>
              <a:spLocks noChangeArrowheads="1"/>
            </p:cNvSpPr>
            <p:nvPr/>
          </p:nvSpPr>
          <p:spPr bwMode="gray">
            <a:xfrm rot="3419336">
              <a:off x="485" y="1252"/>
              <a:ext cx="301" cy="217"/>
            </a:xfrm>
            <a:prstGeom prst="rect">
              <a:avLst/>
            </a:prstGeom>
            <a:solidFill>
              <a:schemeClr val="bg2">
                <a:lumMod val="10000"/>
              </a:schemeClr>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9" name="Text Box 6"/>
            <p:cNvSpPr txBox="1">
              <a:spLocks noChangeArrowheads="1"/>
            </p:cNvSpPr>
            <p:nvPr/>
          </p:nvSpPr>
          <p:spPr bwMode="auto">
            <a:xfrm>
              <a:off x="805" y="1182"/>
              <a:ext cx="33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b="1" i="1" dirty="0" err="1">
                  <a:solidFill>
                    <a:srgbClr val="002060"/>
                  </a:solidFill>
                </a:rPr>
                <a:t>Phân</a:t>
              </a:r>
              <a:r>
                <a:rPr lang="en-GB" sz="2400" b="1" i="1" dirty="0">
                  <a:solidFill>
                    <a:srgbClr val="002060"/>
                  </a:solidFill>
                </a:rPr>
                <a:t> </a:t>
              </a:r>
              <a:r>
                <a:rPr lang="en-GB" sz="2400" b="1" i="1" dirty="0" err="1">
                  <a:solidFill>
                    <a:srgbClr val="002060"/>
                  </a:solidFill>
                </a:rPr>
                <a:t>loại</a:t>
              </a:r>
              <a:r>
                <a:rPr lang="en-GB" sz="2400" b="1" i="1" dirty="0">
                  <a:solidFill>
                    <a:srgbClr val="002060"/>
                  </a:solidFill>
                </a:rPr>
                <a:t> </a:t>
              </a:r>
              <a:r>
                <a:rPr lang="en-GB" sz="2400" b="1" i="1" dirty="0" err="1">
                  <a:solidFill>
                    <a:srgbClr val="002060"/>
                  </a:solidFill>
                </a:rPr>
                <a:t>theo</a:t>
              </a:r>
              <a:r>
                <a:rPr lang="en-GB" sz="2400" b="1" i="1" dirty="0">
                  <a:solidFill>
                    <a:srgbClr val="002060"/>
                  </a:solidFill>
                </a:rPr>
                <a:t> </a:t>
              </a:r>
              <a:r>
                <a:rPr lang="en-GB" sz="2400" b="1" i="1" dirty="0" err="1">
                  <a:solidFill>
                    <a:srgbClr val="002060"/>
                  </a:solidFill>
                </a:rPr>
                <a:t>nguồn</a:t>
              </a:r>
              <a:r>
                <a:rPr lang="en-GB" sz="2400" b="1" i="1" dirty="0">
                  <a:solidFill>
                    <a:srgbClr val="002060"/>
                  </a:solidFill>
                </a:rPr>
                <a:t> </a:t>
              </a:r>
              <a:r>
                <a:rPr lang="en-GB" sz="2400" b="1" i="1" dirty="0" err="1">
                  <a:solidFill>
                    <a:srgbClr val="002060"/>
                  </a:solidFill>
                </a:rPr>
                <a:t>gốc</a:t>
              </a:r>
              <a:r>
                <a:rPr lang="en-GB" sz="2400" b="1" i="1" dirty="0">
                  <a:solidFill>
                    <a:srgbClr val="002060"/>
                  </a:solidFill>
                </a:rPr>
                <a:t>, </a:t>
              </a:r>
              <a:r>
                <a:rPr lang="en-GB" sz="2400" b="1" i="1" dirty="0" err="1">
                  <a:solidFill>
                    <a:srgbClr val="002060"/>
                  </a:solidFill>
                </a:rPr>
                <a:t>cấu</a:t>
              </a:r>
              <a:r>
                <a:rPr lang="en-GB" sz="2400" b="1" i="1" dirty="0">
                  <a:solidFill>
                    <a:srgbClr val="002060"/>
                  </a:solidFill>
                </a:rPr>
                <a:t> </a:t>
              </a:r>
              <a:r>
                <a:rPr lang="en-GB" sz="2400" b="1" i="1" dirty="0" err="1">
                  <a:solidFill>
                    <a:srgbClr val="002060"/>
                  </a:solidFill>
                </a:rPr>
                <a:t>trúc</a:t>
              </a:r>
              <a:r>
                <a:rPr lang="en-GB" sz="2400" b="1" i="1" dirty="0">
                  <a:solidFill>
                    <a:srgbClr val="002060"/>
                  </a:solidFill>
                </a:rPr>
                <a:t> </a:t>
              </a:r>
              <a:r>
                <a:rPr lang="en-GB" sz="2400" b="1" i="1" dirty="0" err="1">
                  <a:solidFill>
                    <a:srgbClr val="002060"/>
                  </a:solidFill>
                </a:rPr>
                <a:t>trò</a:t>
              </a:r>
              <a:r>
                <a:rPr lang="en-GB" sz="2400" b="1" i="1" dirty="0">
                  <a:solidFill>
                    <a:srgbClr val="002060"/>
                  </a:solidFill>
                </a:rPr>
                <a:t> </a:t>
              </a:r>
              <a:r>
                <a:rPr lang="en-GB" sz="2400" b="1" i="1" dirty="0" err="1">
                  <a:solidFill>
                    <a:srgbClr val="002060"/>
                  </a:solidFill>
                </a:rPr>
                <a:t>chơi</a:t>
              </a:r>
              <a:endParaRPr lang="en-US" sz="2400" b="1" dirty="0">
                <a:solidFill>
                  <a:srgbClr val="002060"/>
                </a:solidFill>
              </a:endParaRPr>
            </a:p>
          </p:txBody>
        </p:sp>
        <p:sp>
          <p:nvSpPr>
            <p:cNvPr id="10" name="Text Box 7"/>
            <p:cNvSpPr txBox="1">
              <a:spLocks noChangeArrowheads="1"/>
            </p:cNvSpPr>
            <p:nvPr/>
          </p:nvSpPr>
          <p:spPr bwMode="gray">
            <a:xfrm>
              <a:off x="592" y="1234"/>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2</a:t>
              </a:r>
            </a:p>
          </p:txBody>
        </p:sp>
      </p:grpSp>
      <p:sp>
        <p:nvSpPr>
          <p:cNvPr id="11" name="Rectangle 10"/>
          <p:cNvSpPr/>
          <p:nvPr/>
        </p:nvSpPr>
        <p:spPr>
          <a:xfrm>
            <a:off x="1017027" y="2534305"/>
            <a:ext cx="9033163" cy="2323713"/>
          </a:xfrm>
          <a:prstGeom prst="rect">
            <a:avLst/>
          </a:prstGeom>
        </p:spPr>
        <p:txBody>
          <a:bodyPr wrap="square">
            <a:spAutoFit/>
          </a:bodyPr>
          <a:lstStyle/>
          <a:p>
            <a:pPr marL="342900" indent="-342900" algn="just">
              <a:lnSpc>
                <a:spcPts val="3000"/>
              </a:lnSpc>
              <a:spcAft>
                <a:spcPts val="600"/>
              </a:spcAft>
              <a:buFont typeface="+mj-lt"/>
              <a:buAutoNum type="arabicParenR"/>
            </a:pP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Nhóm</a:t>
            </a:r>
            <a:r>
              <a:rPr lang="en-GB" sz="2800" dirty="0">
                <a:solidFill>
                  <a:srgbClr val="002060"/>
                </a:solidFill>
                <a:latin typeface="Times New Roman" panose="02020603050405020304" pitchFamily="18" charset="0"/>
                <a:ea typeface="Times New Roman" panose="02020603050405020304" pitchFamily="18" charset="0"/>
              </a:rPr>
              <a:t> 1: </a:t>
            </a:r>
            <a:r>
              <a:rPr lang="en-GB" sz="2800" dirty="0" err="1">
                <a:solidFill>
                  <a:srgbClr val="002060"/>
                </a:solidFill>
                <a:latin typeface="Times New Roman" panose="02020603050405020304" pitchFamily="18" charset="0"/>
                <a:ea typeface="Times New Roman" panose="02020603050405020304" pitchFamily="18" charset="0"/>
              </a:rPr>
              <a:t>Các</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trò</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chơi</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luyện</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tập</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cho</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trẻ</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dưới</a:t>
            </a:r>
            <a:r>
              <a:rPr lang="en-GB" sz="2800" dirty="0">
                <a:solidFill>
                  <a:srgbClr val="002060"/>
                </a:solidFill>
                <a:latin typeface="Times New Roman" panose="02020603050405020304" pitchFamily="18" charset="0"/>
                <a:ea typeface="Times New Roman" panose="02020603050405020304" pitchFamily="18" charset="0"/>
              </a:rPr>
              <a:t> 2 </a:t>
            </a:r>
            <a:r>
              <a:rPr lang="en-GB" sz="2800" dirty="0" err="1">
                <a:solidFill>
                  <a:srgbClr val="002060"/>
                </a:solidFill>
                <a:latin typeface="Times New Roman" panose="02020603050405020304" pitchFamily="18" charset="0"/>
                <a:ea typeface="Times New Roman" panose="02020603050405020304" pitchFamily="18" charset="0"/>
              </a:rPr>
              <a:t>tuổi</a:t>
            </a:r>
            <a:endParaRPr lang="en-GB" sz="2800" dirty="0">
              <a:solidFill>
                <a:srgbClr val="002060"/>
              </a:solidFill>
              <a:latin typeface="Times New Roman" panose="02020603050405020304" pitchFamily="18" charset="0"/>
              <a:ea typeface="Times New Roman" panose="02020603050405020304" pitchFamily="18" charset="0"/>
            </a:endParaRPr>
          </a:p>
          <a:p>
            <a:pPr marL="342900" indent="-342900" algn="just">
              <a:lnSpc>
                <a:spcPts val="3000"/>
              </a:lnSpc>
              <a:spcAft>
                <a:spcPts val="600"/>
              </a:spcAft>
              <a:buFont typeface="+mj-lt"/>
              <a:buAutoNum type="arabicParenR"/>
            </a:pPr>
            <a:endParaRPr lang="en-US" sz="2800" dirty="0">
              <a:solidFill>
                <a:srgbClr val="002060"/>
              </a:solidFill>
              <a:latin typeface="Times New Roman" panose="02020603050405020304" pitchFamily="18" charset="0"/>
              <a:ea typeface="Times New Roman" panose="02020603050405020304" pitchFamily="18" charset="0"/>
            </a:endParaRPr>
          </a:p>
          <a:p>
            <a:pPr marL="342900" indent="-342900" algn="just">
              <a:lnSpc>
                <a:spcPts val="3000"/>
              </a:lnSpc>
              <a:spcAft>
                <a:spcPts val="600"/>
              </a:spcAft>
              <a:buFont typeface="+mj-lt"/>
              <a:buAutoNum type="arabicParenR"/>
            </a:pP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Nhóm</a:t>
            </a:r>
            <a:r>
              <a:rPr lang="en-GB" sz="2800" dirty="0">
                <a:solidFill>
                  <a:srgbClr val="FF0000"/>
                </a:solidFill>
                <a:latin typeface="Times New Roman" panose="02020603050405020304" pitchFamily="18" charset="0"/>
                <a:ea typeface="Times New Roman" panose="02020603050405020304" pitchFamily="18" charset="0"/>
              </a:rPr>
              <a:t> 2: </a:t>
            </a:r>
            <a:r>
              <a:rPr lang="en-GB" sz="2800" dirty="0" err="1">
                <a:solidFill>
                  <a:srgbClr val="FF0000"/>
                </a:solidFill>
                <a:latin typeface="Times New Roman" panose="02020603050405020304" pitchFamily="18" charset="0"/>
                <a:ea typeface="Times New Roman" panose="02020603050405020304" pitchFamily="18" charset="0"/>
              </a:rPr>
              <a:t>Các</a:t>
            </a: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trò</a:t>
            </a: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chơi</a:t>
            </a: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kí</a:t>
            </a: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hiệu</a:t>
            </a: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cho</a:t>
            </a: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trẻ</a:t>
            </a: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dưới</a:t>
            </a:r>
            <a:r>
              <a:rPr lang="en-GB" sz="2800" dirty="0">
                <a:solidFill>
                  <a:srgbClr val="FF0000"/>
                </a:solidFill>
                <a:latin typeface="Times New Roman" panose="02020603050405020304" pitchFamily="18" charset="0"/>
                <a:ea typeface="Times New Roman" panose="02020603050405020304" pitchFamily="18" charset="0"/>
              </a:rPr>
              <a:t> 2 - 4 </a:t>
            </a:r>
            <a:r>
              <a:rPr lang="en-GB" sz="2800" dirty="0" err="1">
                <a:solidFill>
                  <a:srgbClr val="FF0000"/>
                </a:solidFill>
                <a:latin typeface="Times New Roman" panose="02020603050405020304" pitchFamily="18" charset="0"/>
                <a:ea typeface="Times New Roman" panose="02020603050405020304" pitchFamily="18" charset="0"/>
              </a:rPr>
              <a:t>tuổi</a:t>
            </a:r>
            <a:endParaRPr lang="en-GB" sz="2800" dirty="0">
              <a:solidFill>
                <a:srgbClr val="FF0000"/>
              </a:solidFill>
              <a:latin typeface="Times New Roman" panose="02020603050405020304" pitchFamily="18" charset="0"/>
              <a:ea typeface="Times New Roman" panose="02020603050405020304" pitchFamily="18" charset="0"/>
            </a:endParaRPr>
          </a:p>
          <a:p>
            <a:pPr marL="342900" indent="-342900" algn="just">
              <a:lnSpc>
                <a:spcPts val="3000"/>
              </a:lnSpc>
              <a:spcAft>
                <a:spcPts val="600"/>
              </a:spcAft>
              <a:buFont typeface="+mj-lt"/>
              <a:buAutoNum type="arabicParenR"/>
            </a:pPr>
            <a:endParaRPr lang="en-US" sz="2800" dirty="0">
              <a:solidFill>
                <a:srgbClr val="FF0000"/>
              </a:solidFill>
              <a:latin typeface="Times New Roman" panose="02020603050405020304" pitchFamily="18" charset="0"/>
              <a:ea typeface="Times New Roman" panose="02020603050405020304" pitchFamily="18" charset="0"/>
            </a:endParaRPr>
          </a:p>
          <a:p>
            <a:pPr marL="342900" indent="-342900" algn="just">
              <a:lnSpc>
                <a:spcPts val="3000"/>
              </a:lnSpc>
              <a:spcAft>
                <a:spcPts val="600"/>
              </a:spcAft>
              <a:buFont typeface="+mj-lt"/>
              <a:buAutoNum type="arabicParenR"/>
            </a:pP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Nhóm</a:t>
            </a:r>
            <a:r>
              <a:rPr lang="en-GB" sz="2800" dirty="0">
                <a:latin typeface="Times New Roman" panose="02020603050405020304" pitchFamily="18" charset="0"/>
                <a:ea typeface="Times New Roman" panose="02020603050405020304" pitchFamily="18" charset="0"/>
              </a:rPr>
              <a:t> 3: </a:t>
            </a:r>
            <a:r>
              <a:rPr lang="en-GB" sz="2800" dirty="0" err="1">
                <a:latin typeface="Times New Roman" panose="02020603050405020304" pitchFamily="18" charset="0"/>
                <a:ea typeface="Times New Roman" panose="02020603050405020304" pitchFamily="18" charset="0"/>
              </a:rPr>
              <a:t>Các</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trò</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quy</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tắc</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cho</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trẻ</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dưới</a:t>
            </a:r>
            <a:r>
              <a:rPr lang="en-GB" sz="2800" dirty="0">
                <a:latin typeface="Times New Roman" panose="02020603050405020304" pitchFamily="18" charset="0"/>
                <a:ea typeface="Times New Roman" panose="02020603050405020304" pitchFamily="18" charset="0"/>
              </a:rPr>
              <a:t> 7 - 12 </a:t>
            </a:r>
            <a:r>
              <a:rPr lang="en-GB" sz="2800" dirty="0" err="1">
                <a:latin typeface="Times New Roman" panose="02020603050405020304" pitchFamily="18" charset="0"/>
                <a:ea typeface="Times New Roman" panose="02020603050405020304" pitchFamily="18" charset="0"/>
              </a:rPr>
              <a:t>tuổi</a:t>
            </a:r>
            <a:endParaRPr lang="en-US" sz="2800" dirty="0">
              <a:effectLst/>
              <a:latin typeface="Times New Roman" panose="02020603050405020304" pitchFamily="18" charset="0"/>
              <a:ea typeface="Times New Roman" panose="02020603050405020304" pitchFamily="18" charset="0"/>
            </a:endParaRPr>
          </a:p>
        </p:txBody>
      </p:sp>
      <p:pic>
        <p:nvPicPr>
          <p:cNvPr id="12" name="Picture 2" descr="SÃ¡ng kiáº¿n kinh nghiá»m 2013-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10"/>
            <a:ext cx="2093763" cy="111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63786" y="683573"/>
            <a:ext cx="166254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1</a:t>
            </a:r>
          </a:p>
        </p:txBody>
      </p:sp>
    </p:spTree>
    <p:extLst>
      <p:ext uri="{BB962C8B-B14F-4D97-AF65-F5344CB8AC3E}">
        <p14:creationId xmlns:p14="http://schemas.microsoft.com/office/powerpoint/2010/main" val="721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gray">
          <a:xfrm>
            <a:off x="2438400" y="293139"/>
            <a:ext cx="1608219" cy="710858"/>
          </a:xfrm>
          <a:prstGeom prst="upArrow">
            <a:avLst>
              <a:gd name="adj1" fmla="val 50000"/>
              <a:gd name="adj2" fmla="val 18667"/>
            </a:avLst>
          </a:prstGeom>
          <a:solidFill>
            <a:schemeClr val="accent5">
              <a:lumMod val="75000"/>
            </a:schemeClr>
          </a:solidFill>
          <a:ln>
            <a:solidFill>
              <a:srgbClr val="FFFF00"/>
            </a:solidFill>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Arial" charset="0"/>
            </a:endParaRPr>
          </a:p>
        </p:txBody>
      </p:sp>
      <p:sp>
        <p:nvSpPr>
          <p:cNvPr id="4" name="Text Box 14"/>
          <p:cNvSpPr txBox="1">
            <a:spLocks noChangeArrowheads="1"/>
          </p:cNvSpPr>
          <p:nvPr/>
        </p:nvSpPr>
        <p:spPr bwMode="gray">
          <a:xfrm>
            <a:off x="3075709" y="279282"/>
            <a:ext cx="557235"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120000"/>
              </a:lnSpc>
              <a:spcBef>
                <a:spcPct val="50000"/>
              </a:spcBef>
            </a:pPr>
            <a:r>
              <a:rPr lang="en-US" altLang="en-US" sz="3800" b="1" dirty="0">
                <a:solidFill>
                  <a:srgbClr val="FFFFFF"/>
                </a:solidFill>
                <a:latin typeface="Arial" pitchFamily="34" charset="0"/>
              </a:rPr>
              <a:t>4</a:t>
            </a:r>
          </a:p>
        </p:txBody>
      </p:sp>
      <p:sp>
        <p:nvSpPr>
          <p:cNvPr id="5" name="AutoShape 7"/>
          <p:cNvSpPr>
            <a:spLocks noChangeArrowheads="1"/>
          </p:cNvSpPr>
          <p:nvPr/>
        </p:nvSpPr>
        <p:spPr bwMode="gray">
          <a:xfrm>
            <a:off x="3684715" y="555340"/>
            <a:ext cx="6365475" cy="448659"/>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p>
            <a:pPr algn="ctr"/>
            <a:r>
              <a:rPr lang="en-GB" sz="2400" b="1" dirty="0" err="1">
                <a:solidFill>
                  <a:srgbClr val="002060"/>
                </a:solidFill>
              </a:rPr>
              <a:t>Phân</a:t>
            </a:r>
            <a:r>
              <a:rPr lang="en-GB" sz="2400" b="1" dirty="0">
                <a:solidFill>
                  <a:srgbClr val="002060"/>
                </a:solidFill>
              </a:rPr>
              <a:t> </a:t>
            </a:r>
            <a:r>
              <a:rPr lang="en-GB" sz="2400" b="1" dirty="0" err="1">
                <a:solidFill>
                  <a:srgbClr val="002060"/>
                </a:solidFill>
              </a:rPr>
              <a:t>loại</a:t>
            </a:r>
            <a:r>
              <a:rPr lang="en-GB" sz="2400" b="1" dirty="0">
                <a:solidFill>
                  <a:srgbClr val="002060"/>
                </a:solidFill>
              </a:rPr>
              <a:t> </a:t>
            </a:r>
            <a:r>
              <a:rPr lang="en-GB" sz="2400" b="1" dirty="0" err="1">
                <a:solidFill>
                  <a:srgbClr val="002060"/>
                </a:solidFill>
              </a:rPr>
              <a:t>trò</a:t>
            </a:r>
            <a:r>
              <a:rPr lang="en-GB" sz="2400" b="1" dirty="0">
                <a:solidFill>
                  <a:srgbClr val="002060"/>
                </a:solidFill>
              </a:rPr>
              <a:t> </a:t>
            </a:r>
            <a:r>
              <a:rPr lang="en-GB" sz="2400" b="1" dirty="0" err="1">
                <a:solidFill>
                  <a:srgbClr val="002060"/>
                </a:solidFill>
              </a:rPr>
              <a:t>chơi</a:t>
            </a:r>
            <a:r>
              <a:rPr lang="en-GB" sz="2400" b="1" dirty="0">
                <a:solidFill>
                  <a:srgbClr val="002060"/>
                </a:solidFill>
              </a:rPr>
              <a:t> </a:t>
            </a:r>
            <a:r>
              <a:rPr lang="en-GB" sz="2400" b="1" dirty="0" err="1">
                <a:solidFill>
                  <a:srgbClr val="002060"/>
                </a:solidFill>
              </a:rPr>
              <a:t>của</a:t>
            </a:r>
            <a:r>
              <a:rPr lang="en-GB" sz="2400" b="1" dirty="0">
                <a:solidFill>
                  <a:srgbClr val="002060"/>
                </a:solidFill>
              </a:rPr>
              <a:t> </a:t>
            </a:r>
            <a:r>
              <a:rPr lang="en-GB" sz="2400" b="1" dirty="0" err="1">
                <a:solidFill>
                  <a:srgbClr val="002060"/>
                </a:solidFill>
              </a:rPr>
              <a:t>trẻ</a:t>
            </a:r>
            <a:r>
              <a:rPr lang="en-GB" sz="2400" b="1" dirty="0">
                <a:solidFill>
                  <a:srgbClr val="002060"/>
                </a:solidFill>
              </a:rPr>
              <a:t> </a:t>
            </a:r>
            <a:r>
              <a:rPr lang="en-GB" sz="2400" b="1" dirty="0" err="1">
                <a:solidFill>
                  <a:srgbClr val="002060"/>
                </a:solidFill>
              </a:rPr>
              <a:t>em</a:t>
            </a:r>
            <a:endParaRPr lang="en-US" altLang="en-US" sz="2400" b="1" dirty="0">
              <a:solidFill>
                <a:srgbClr val="002060"/>
              </a:solidFill>
            </a:endParaRPr>
          </a:p>
        </p:txBody>
      </p:sp>
      <p:grpSp>
        <p:nvGrpSpPr>
          <p:cNvPr id="7" name="Group 37"/>
          <p:cNvGrpSpPr>
            <a:grpSpLocks/>
          </p:cNvGrpSpPr>
          <p:nvPr/>
        </p:nvGrpSpPr>
        <p:grpSpPr bwMode="auto">
          <a:xfrm>
            <a:off x="940955" y="1753540"/>
            <a:ext cx="10674469" cy="544513"/>
            <a:chOff x="527" y="1182"/>
            <a:chExt cx="3672" cy="343"/>
          </a:xfrm>
        </p:grpSpPr>
        <p:sp>
          <p:nvSpPr>
            <p:cNvPr id="8" name="Rectangle 7"/>
            <p:cNvSpPr>
              <a:spLocks noChangeArrowheads="1"/>
            </p:cNvSpPr>
            <p:nvPr/>
          </p:nvSpPr>
          <p:spPr bwMode="gray">
            <a:xfrm rot="3419336">
              <a:off x="485" y="1252"/>
              <a:ext cx="301" cy="217"/>
            </a:xfrm>
            <a:prstGeom prst="rect">
              <a:avLst/>
            </a:prstGeom>
            <a:solidFill>
              <a:srgbClr val="FF0000"/>
            </a:solidFill>
            <a:ln w="9525">
              <a:solidFill>
                <a:srgbClr val="002060"/>
              </a:solidFill>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en-US" altLang="en-US" sz="2000">
                <a:latin typeface="Times New Roman" panose="02020603050405020304" pitchFamily="18" charset="0"/>
                <a:cs typeface="Times New Roman" panose="02020603050405020304" pitchFamily="18" charset="0"/>
              </a:endParaRPr>
            </a:p>
          </p:txBody>
        </p:sp>
        <p:sp>
          <p:nvSpPr>
            <p:cNvPr id="9" name="Text Box 6"/>
            <p:cNvSpPr txBox="1">
              <a:spLocks noChangeArrowheads="1"/>
            </p:cNvSpPr>
            <p:nvPr/>
          </p:nvSpPr>
          <p:spPr bwMode="auto">
            <a:xfrm>
              <a:off x="805" y="1182"/>
              <a:ext cx="33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b="1" i="1" dirty="0" err="1">
                  <a:solidFill>
                    <a:srgbClr val="002060"/>
                  </a:solidFill>
                </a:rPr>
                <a:t>Phân</a:t>
              </a:r>
              <a:r>
                <a:rPr lang="en-GB" sz="2400" b="1" i="1" dirty="0">
                  <a:solidFill>
                    <a:srgbClr val="002060"/>
                  </a:solidFill>
                </a:rPr>
                <a:t> </a:t>
              </a:r>
              <a:r>
                <a:rPr lang="en-GB" sz="2400" b="1" i="1" dirty="0" err="1">
                  <a:solidFill>
                    <a:srgbClr val="002060"/>
                  </a:solidFill>
                </a:rPr>
                <a:t>loại</a:t>
              </a:r>
              <a:r>
                <a:rPr lang="en-GB" sz="2400" b="1" i="1" dirty="0">
                  <a:solidFill>
                    <a:srgbClr val="002060"/>
                  </a:solidFill>
                </a:rPr>
                <a:t> </a:t>
              </a:r>
              <a:r>
                <a:rPr lang="en-GB" sz="2400" b="1" i="1" dirty="0" err="1">
                  <a:solidFill>
                    <a:srgbClr val="002060"/>
                  </a:solidFill>
                </a:rPr>
                <a:t>trò</a:t>
              </a:r>
              <a:r>
                <a:rPr lang="en-GB" sz="2400" b="1" i="1" dirty="0">
                  <a:solidFill>
                    <a:srgbClr val="002060"/>
                  </a:solidFill>
                </a:rPr>
                <a:t> </a:t>
              </a:r>
              <a:r>
                <a:rPr lang="en-GB" sz="2400" b="1" i="1" dirty="0" err="1">
                  <a:solidFill>
                    <a:srgbClr val="002060"/>
                  </a:solidFill>
                </a:rPr>
                <a:t>chơi</a:t>
              </a:r>
              <a:r>
                <a:rPr lang="en-GB" sz="2400" b="1" i="1" dirty="0">
                  <a:solidFill>
                    <a:srgbClr val="002060"/>
                  </a:solidFill>
                </a:rPr>
                <a:t> </a:t>
              </a:r>
              <a:r>
                <a:rPr lang="en-GB" sz="2400" b="1" i="1" dirty="0" err="1">
                  <a:solidFill>
                    <a:srgbClr val="002060"/>
                  </a:solidFill>
                </a:rPr>
                <a:t>của</a:t>
              </a:r>
              <a:r>
                <a:rPr lang="en-GB" sz="2400" b="1" i="1" dirty="0">
                  <a:solidFill>
                    <a:srgbClr val="002060"/>
                  </a:solidFill>
                </a:rPr>
                <a:t> </a:t>
              </a:r>
              <a:r>
                <a:rPr lang="en-GB" sz="2400" b="1" i="1" dirty="0" err="1">
                  <a:solidFill>
                    <a:srgbClr val="002060"/>
                  </a:solidFill>
                </a:rPr>
                <a:t>giáo</a:t>
              </a:r>
              <a:r>
                <a:rPr lang="en-GB" sz="2400" b="1" i="1" dirty="0">
                  <a:solidFill>
                    <a:srgbClr val="002060"/>
                  </a:solidFill>
                </a:rPr>
                <a:t> </a:t>
              </a:r>
              <a:r>
                <a:rPr lang="en-GB" sz="2400" b="1" i="1" dirty="0" err="1">
                  <a:solidFill>
                    <a:srgbClr val="002060"/>
                  </a:solidFill>
                </a:rPr>
                <a:t>dục</a:t>
              </a:r>
              <a:r>
                <a:rPr lang="en-GB" sz="2400" b="1" i="1" dirty="0">
                  <a:solidFill>
                    <a:srgbClr val="002060"/>
                  </a:solidFill>
                </a:rPr>
                <a:t> </a:t>
              </a:r>
              <a:r>
                <a:rPr lang="en-GB" sz="2400" b="1" i="1" dirty="0" err="1">
                  <a:solidFill>
                    <a:srgbClr val="002060"/>
                  </a:solidFill>
                </a:rPr>
                <a:t>Xô</a:t>
              </a:r>
              <a:r>
                <a:rPr lang="en-GB" sz="2400" b="1" i="1" dirty="0">
                  <a:solidFill>
                    <a:srgbClr val="002060"/>
                  </a:solidFill>
                </a:rPr>
                <a:t> </a:t>
              </a:r>
              <a:r>
                <a:rPr lang="en-GB" sz="2400" b="1" i="1" dirty="0" err="1">
                  <a:solidFill>
                    <a:srgbClr val="002060"/>
                  </a:solidFill>
                </a:rPr>
                <a:t>Viết</a:t>
              </a:r>
              <a:endParaRPr lang="en-US" sz="2400" b="1" dirty="0">
                <a:solidFill>
                  <a:srgbClr val="002060"/>
                </a:solidFill>
              </a:endParaRPr>
            </a:p>
          </p:txBody>
        </p:sp>
        <p:sp>
          <p:nvSpPr>
            <p:cNvPr id="10" name="Text Box 7"/>
            <p:cNvSpPr txBox="1">
              <a:spLocks noChangeArrowheads="1"/>
            </p:cNvSpPr>
            <p:nvPr/>
          </p:nvSpPr>
          <p:spPr bwMode="gray">
            <a:xfrm>
              <a:off x="592" y="1234"/>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0" hangingPunct="0"/>
              <a:r>
                <a:rPr lang="en-US" altLang="en-US" sz="2400" b="1" dirty="0">
                  <a:solidFill>
                    <a:srgbClr val="FFFFFF"/>
                  </a:solidFill>
                  <a:latin typeface="Times New Roman" panose="02020603050405020304" pitchFamily="18" charset="0"/>
                  <a:cs typeface="Times New Roman" panose="02020603050405020304" pitchFamily="18" charset="0"/>
                </a:rPr>
                <a:t>3</a:t>
              </a:r>
            </a:p>
          </p:txBody>
        </p:sp>
      </p:grpSp>
      <p:sp>
        <p:nvSpPr>
          <p:cNvPr id="12" name="Rectangle 11"/>
          <p:cNvSpPr/>
          <p:nvPr/>
        </p:nvSpPr>
        <p:spPr>
          <a:xfrm>
            <a:off x="1191739" y="2715995"/>
            <a:ext cx="9051571" cy="1631216"/>
          </a:xfrm>
          <a:prstGeom prst="rect">
            <a:avLst/>
          </a:prstGeom>
        </p:spPr>
        <p:txBody>
          <a:bodyPr wrap="square">
            <a:spAutoFit/>
          </a:bodyPr>
          <a:lstStyle/>
          <a:p>
            <a:pPr algn="just">
              <a:lnSpc>
                <a:spcPts val="3000"/>
              </a:lnSpc>
              <a:spcAft>
                <a:spcPts val="0"/>
              </a:spcAft>
            </a:pPr>
            <a:r>
              <a:rPr lang="en-GB" sz="2800" dirty="0">
                <a:solidFill>
                  <a:srgbClr val="FF0000"/>
                </a:solidFill>
                <a:latin typeface="Times New Roman" panose="02020603050405020304" pitchFamily="18" charset="0"/>
                <a:ea typeface="Times New Roman" panose="02020603050405020304" pitchFamily="18" charset="0"/>
              </a:rPr>
              <a:t>  </a:t>
            </a:r>
            <a:r>
              <a:rPr lang="en-GB" sz="2800" dirty="0" err="1">
                <a:solidFill>
                  <a:srgbClr val="FF0000"/>
                </a:solidFill>
                <a:latin typeface="Times New Roman" panose="02020603050405020304" pitchFamily="18" charset="0"/>
                <a:ea typeface="Times New Roman" panose="02020603050405020304" pitchFamily="18" charset="0"/>
              </a:rPr>
              <a:t>Nhóm</a:t>
            </a:r>
            <a:r>
              <a:rPr lang="en-GB" sz="2800" dirty="0">
                <a:solidFill>
                  <a:srgbClr val="FF0000"/>
                </a:solidFill>
                <a:latin typeface="Times New Roman" panose="02020603050405020304" pitchFamily="18" charset="0"/>
                <a:ea typeface="Times New Roman" panose="02020603050405020304" pitchFamily="18" charset="0"/>
              </a:rPr>
              <a:t> 1</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Nhóm</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trò</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chơi</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sáng</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tạo</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bao</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gồm</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các</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trò</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chơi</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sau</a:t>
            </a:r>
            <a:endParaRPr lang="en-US" sz="2800" dirty="0">
              <a:solidFill>
                <a:srgbClr val="002060"/>
              </a:solidFill>
              <a:latin typeface="Times New Roman" panose="02020603050405020304" pitchFamily="18" charset="0"/>
              <a:ea typeface="Times New Roman" panose="02020603050405020304" pitchFamily="18" charset="0"/>
            </a:endParaRPr>
          </a:p>
          <a:p>
            <a:pPr lvl="2" algn="just">
              <a:lnSpc>
                <a:spcPts val="3000"/>
              </a:lnSpc>
            </a:pPr>
            <a:r>
              <a:rPr lang="en-GB" sz="2800" dirty="0">
                <a:solidFill>
                  <a:srgbClr val="002060"/>
                </a:solidFill>
                <a:latin typeface="Times New Roman" panose="02020603050405020304" pitchFamily="18" charset="0"/>
                <a:ea typeface="Times New Roman" panose="02020603050405020304" pitchFamily="18" charset="0"/>
              </a:rPr>
              <a:t>	+ </a:t>
            </a:r>
            <a:r>
              <a:rPr lang="en-GB" sz="2800" dirty="0" err="1">
                <a:solidFill>
                  <a:srgbClr val="002060"/>
                </a:solidFill>
                <a:latin typeface="Times New Roman" panose="02020603050405020304" pitchFamily="18" charset="0"/>
                <a:ea typeface="Times New Roman" panose="02020603050405020304" pitchFamily="18" charset="0"/>
              </a:rPr>
              <a:t>Trò</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chơi</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đóng</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vai</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theo</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chủ</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đề</a:t>
            </a:r>
            <a:endParaRPr lang="en-US" sz="2800" dirty="0">
              <a:solidFill>
                <a:srgbClr val="002060"/>
              </a:solidFill>
              <a:latin typeface="Times New Roman" panose="02020603050405020304" pitchFamily="18" charset="0"/>
              <a:ea typeface="Times New Roman" panose="02020603050405020304" pitchFamily="18" charset="0"/>
            </a:endParaRPr>
          </a:p>
          <a:p>
            <a:pPr lvl="2" algn="just">
              <a:lnSpc>
                <a:spcPts val="3000"/>
              </a:lnSpc>
            </a:pPr>
            <a:r>
              <a:rPr lang="en-GB" sz="2800" dirty="0">
                <a:solidFill>
                  <a:srgbClr val="002060"/>
                </a:solidFill>
                <a:latin typeface="Times New Roman" panose="02020603050405020304" pitchFamily="18" charset="0"/>
                <a:ea typeface="Times New Roman" panose="02020603050405020304" pitchFamily="18" charset="0"/>
              </a:rPr>
              <a:t>	+ </a:t>
            </a:r>
            <a:r>
              <a:rPr lang="en-GB" sz="2800" dirty="0" err="1">
                <a:solidFill>
                  <a:srgbClr val="002060"/>
                </a:solidFill>
                <a:latin typeface="Times New Roman" panose="02020603050405020304" pitchFamily="18" charset="0"/>
                <a:ea typeface="Times New Roman" panose="02020603050405020304" pitchFamily="18" charset="0"/>
              </a:rPr>
              <a:t>Trò</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chơi</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lắp</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ghép</a:t>
            </a:r>
            <a:r>
              <a:rPr lang="en-GB" sz="2800" dirty="0">
                <a:solidFill>
                  <a:srgbClr val="002060"/>
                </a:solidFill>
                <a:latin typeface="Times New Roman" panose="02020603050405020304" pitchFamily="18" charset="0"/>
                <a:ea typeface="Times New Roman" panose="02020603050405020304" pitchFamily="18" charset="0"/>
              </a:rPr>
              <a:t> – </a:t>
            </a:r>
            <a:r>
              <a:rPr lang="en-GB" sz="2800" dirty="0" err="1">
                <a:solidFill>
                  <a:srgbClr val="002060"/>
                </a:solidFill>
                <a:latin typeface="Times New Roman" panose="02020603050405020304" pitchFamily="18" charset="0"/>
                <a:ea typeface="Times New Roman" panose="02020603050405020304" pitchFamily="18" charset="0"/>
              </a:rPr>
              <a:t>xây</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dựng</a:t>
            </a:r>
            <a:endParaRPr lang="en-US" sz="2800" dirty="0">
              <a:solidFill>
                <a:srgbClr val="002060"/>
              </a:solidFill>
              <a:latin typeface="Times New Roman" panose="02020603050405020304" pitchFamily="18" charset="0"/>
              <a:ea typeface="Times New Roman" panose="02020603050405020304" pitchFamily="18" charset="0"/>
            </a:endParaRPr>
          </a:p>
          <a:p>
            <a:pPr lvl="2" algn="just">
              <a:lnSpc>
                <a:spcPts val="3000"/>
              </a:lnSpc>
            </a:pPr>
            <a:r>
              <a:rPr lang="en-GB" sz="2800" dirty="0">
                <a:solidFill>
                  <a:srgbClr val="002060"/>
                </a:solidFill>
                <a:latin typeface="Times New Roman" panose="02020603050405020304" pitchFamily="18" charset="0"/>
                <a:ea typeface="Times New Roman" panose="02020603050405020304" pitchFamily="18" charset="0"/>
              </a:rPr>
              <a:t>	+ </a:t>
            </a:r>
            <a:r>
              <a:rPr lang="en-GB" sz="2800" dirty="0" err="1">
                <a:solidFill>
                  <a:srgbClr val="002060"/>
                </a:solidFill>
                <a:latin typeface="Times New Roman" panose="02020603050405020304" pitchFamily="18" charset="0"/>
                <a:ea typeface="Times New Roman" panose="02020603050405020304" pitchFamily="18" charset="0"/>
              </a:rPr>
              <a:t>Trò</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chơi</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đóng</a:t>
            </a:r>
            <a:r>
              <a:rPr lang="en-GB" sz="2800" dirty="0">
                <a:solidFill>
                  <a:srgbClr val="002060"/>
                </a:solidFill>
                <a:latin typeface="Times New Roman" panose="02020603050405020304" pitchFamily="18" charset="0"/>
                <a:ea typeface="Times New Roman" panose="02020603050405020304" pitchFamily="18" charset="0"/>
              </a:rPr>
              <a:t> </a:t>
            </a:r>
            <a:r>
              <a:rPr lang="en-GB" sz="2800" dirty="0" err="1">
                <a:solidFill>
                  <a:srgbClr val="002060"/>
                </a:solidFill>
                <a:latin typeface="Times New Roman" panose="02020603050405020304" pitchFamily="18" charset="0"/>
                <a:ea typeface="Times New Roman" panose="02020603050405020304" pitchFamily="18" charset="0"/>
              </a:rPr>
              <a:t>kịch</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1191739" y="4916019"/>
            <a:ext cx="9005453" cy="1246495"/>
          </a:xfrm>
          <a:prstGeom prst="rect">
            <a:avLst/>
          </a:prstGeom>
        </p:spPr>
        <p:txBody>
          <a:bodyPr wrap="square">
            <a:spAutoFit/>
          </a:bodyPr>
          <a:lstStyle/>
          <a:p>
            <a:pPr algn="just">
              <a:lnSpc>
                <a:spcPts val="3000"/>
              </a:lnSpc>
              <a:spcAft>
                <a:spcPts val="0"/>
              </a:spcAft>
            </a:pPr>
            <a:r>
              <a:rPr lang="en-GB" sz="2800" dirty="0" err="1">
                <a:solidFill>
                  <a:srgbClr val="FF0000"/>
                </a:solidFill>
                <a:latin typeface="Times New Roman" panose="02020603050405020304" pitchFamily="18" charset="0"/>
                <a:ea typeface="Times New Roman" panose="02020603050405020304" pitchFamily="18" charset="0"/>
              </a:rPr>
              <a:t>Nhóm</a:t>
            </a:r>
            <a:r>
              <a:rPr lang="en-GB" sz="2800" dirty="0">
                <a:solidFill>
                  <a:srgbClr val="FF0000"/>
                </a:solidFill>
                <a:latin typeface="Times New Roman" panose="02020603050405020304" pitchFamily="18" charset="0"/>
                <a:ea typeface="Times New Roman" panose="02020603050405020304" pitchFamily="18" charset="0"/>
              </a:rPr>
              <a:t> 2</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Nhóm</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trò</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có</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luật</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bao</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gồm</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các</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trò</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sau</a:t>
            </a:r>
            <a:r>
              <a:rPr lang="en-GB"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lvl="3" algn="just">
              <a:lnSpc>
                <a:spcPts val="3000"/>
              </a:lnSpc>
            </a:pPr>
            <a:r>
              <a:rPr lang="en-GB" sz="2800" dirty="0">
                <a:latin typeface="Times New Roman" panose="02020603050405020304" pitchFamily="18" charset="0"/>
                <a:ea typeface="Times New Roman" panose="02020603050405020304" pitchFamily="18" charset="0"/>
              </a:rPr>
              <a:t>	+ </a:t>
            </a:r>
            <a:r>
              <a:rPr lang="en-GB" sz="2800" dirty="0" err="1">
                <a:latin typeface="Times New Roman" panose="02020603050405020304" pitchFamily="18" charset="0"/>
                <a:ea typeface="Times New Roman" panose="02020603050405020304" pitchFamily="18" charset="0"/>
              </a:rPr>
              <a:t>Trò</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học</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tập</a:t>
            </a:r>
            <a:endParaRPr lang="en-US" sz="2800" dirty="0">
              <a:latin typeface="Times New Roman" panose="02020603050405020304" pitchFamily="18" charset="0"/>
              <a:ea typeface="Times New Roman" panose="02020603050405020304" pitchFamily="18" charset="0"/>
            </a:endParaRPr>
          </a:p>
          <a:p>
            <a:pPr lvl="3" algn="just">
              <a:lnSpc>
                <a:spcPts val="3000"/>
              </a:lnSpc>
            </a:pPr>
            <a:r>
              <a:rPr lang="en-GB" sz="2800" dirty="0">
                <a:latin typeface="Times New Roman" panose="02020603050405020304" pitchFamily="18" charset="0"/>
                <a:ea typeface="Times New Roman" panose="02020603050405020304" pitchFamily="18" charset="0"/>
              </a:rPr>
              <a:t>	+ </a:t>
            </a:r>
            <a:r>
              <a:rPr lang="en-GB" sz="2800" dirty="0" err="1">
                <a:latin typeface="Times New Roman" panose="02020603050405020304" pitchFamily="18" charset="0"/>
                <a:ea typeface="Times New Roman" panose="02020603050405020304" pitchFamily="18" charset="0"/>
              </a:rPr>
              <a:t>Trò</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chơi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vận</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động</a:t>
            </a:r>
            <a:endParaRPr lang="en-US" sz="2800" dirty="0">
              <a:effectLst/>
              <a:latin typeface="Times New Roman" panose="02020603050405020304" pitchFamily="18" charset="0"/>
              <a:ea typeface="Times New Roman" panose="02020603050405020304" pitchFamily="18" charset="0"/>
            </a:endParaRPr>
          </a:p>
        </p:txBody>
      </p:sp>
      <p:pic>
        <p:nvPicPr>
          <p:cNvPr id="2050" name="Picture 2" descr="TÌM HIỂU BỆNH VIÊM GÂN LÒ XO. Trung Tâm Điều Trị Phục Hồi Xươ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457" y="2646833"/>
            <a:ext cx="884771" cy="8847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ÌM HIỂU BỆNH VIÊM GÂN LÒ XO. Trung Tâm Điều Trị Phục Hồi Xươ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09" y="4696962"/>
            <a:ext cx="884771" cy="8847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Ã¡ng kiáº¿n kinh nghiá»m 2013-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10"/>
            <a:ext cx="2093763" cy="111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63786" y="683573"/>
            <a:ext cx="166254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CHƯƠNG 1</a:t>
            </a:r>
          </a:p>
        </p:txBody>
      </p:sp>
    </p:spTree>
    <p:extLst>
      <p:ext uri="{BB962C8B-B14F-4D97-AF65-F5344CB8AC3E}">
        <p14:creationId xmlns:p14="http://schemas.microsoft.com/office/powerpoint/2010/main" val="190279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circle(in)">
                                      <p:cBhvr>
                                        <p:cTn id="25" dur="2000"/>
                                        <p:tgtEl>
                                          <p:spTgt spid="205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2" grpId="0"/>
      <p:bldP spid="13"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2051</TotalTime>
  <Words>8993</Words>
  <Application>Microsoft Office PowerPoint</Application>
  <PresentationFormat>Widescreen</PresentationFormat>
  <Paragraphs>603</Paragraphs>
  <Slides>77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Cambria</vt:lpstr>
      <vt:lpstr>Georgia</vt:lpstr>
      <vt:lpstr>Times New Roman</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Phan Thị Thuy Hằng</cp:lastModifiedBy>
  <cp:revision>107</cp:revision>
  <dcterms:created xsi:type="dcterms:W3CDTF">2020-03-30T08:20:56Z</dcterms:created>
  <dcterms:modified xsi:type="dcterms:W3CDTF">2024-04-06T12:33:48Z</dcterms:modified>
</cp:coreProperties>
</file>