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19" r:id="rId54"/>
    <p:sldId id="308" r:id="rId55"/>
    <p:sldId id="309" r:id="rId56"/>
    <p:sldId id="310" r:id="rId57"/>
    <p:sldId id="311" r:id="rId58"/>
    <p:sldId id="312" r:id="rId59"/>
    <p:sldId id="313" r:id="rId60"/>
    <p:sldId id="320" r:id="rId61"/>
    <p:sldId id="314" r:id="rId62"/>
    <p:sldId id="315" r:id="rId63"/>
    <p:sldId id="316"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1837" autoAdjust="0"/>
  </p:normalViewPr>
  <p:slideViewPr>
    <p:cSldViewPr snapToGrid="0">
      <p:cViewPr>
        <p:scale>
          <a:sx n="130" d="100"/>
          <a:sy n="130" d="100"/>
        </p:scale>
        <p:origin x="54"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9.31408" units="1/cm"/>
          <inkml:channelProperty channel="Y" name="resolution" value="49.23077" units="1/cm"/>
        </inkml:channelProperties>
      </inkml:inkSource>
      <inkml:timestamp xml:id="ts0" timeString="2021-09-17T13:47:30.159"/>
    </inkml:context>
    <inkml:brush xml:id="br0">
      <inkml:brushProperty name="width" value="0.05292" units="cm"/>
      <inkml:brushProperty name="height" value="0.05292" units="cm"/>
      <inkml:brushProperty name="color" value="#FF0000"/>
    </inkml:brush>
  </inkml:definitions>
  <inkml:trace contextRef="#ctx0" brushRef="#br0">9847 2580,'0'24,"0"1,0 0,0 25,0-25,0-1,0 26,0-25,0 0,0-1,0 1,0 0,0 0,0 0,0-1,0 1,0 0,0 0,0 24,0-24,0 0,25 0,-25 0,0 24,0-24,0 0,0 0,0-1,0 1,0 0,0 0,0 0,25-25,-25 24,0 1,0 0,0 0,0 0,0-1,25 1,-25 0,0 25,0-25,0 24,0-24,0 0,0 0,0-1,0 1,0 0,0 0,0 0</inkml:trace>
  <inkml:trace contextRef="#ctx0" brushRef="#br0" timeOffset="4697.26">16421 2530,'0'25,"0"0,0-1,0 26,0-25,0 0,0 24,0-24,0 0,0 0,0 24,0-24,0 25,0-1,0-24,0 50,0-26,0 26,0-26,0 1,25-1,-25 1,0 24,24-49,-24 25,0-25,0 24,0-24,0 0,25 25,0-26,-25 1,0 25,0-1,25 1,-25-25,0 0,0 24,0-24,0 0,25 24,-25-24</inkml:trace>
  <inkml:trace contextRef="#ctx0" brushRef="#br0" timeOffset="9353.51">23986 2555,'25'0,"-25"25,0-1,0 26,0 25,25-26,-25 1,0-1,0 1,25 0,-25 24,0-24,24-1,-24 1,0-1,0 1,0 0,0 24,25-49,-25 24,0 1,0 0,0-1,0 1,0-25,25 24,-25 1,0 0,0-1,0-24,0 25,0-1,0-24,0 0,0 0,0-1,25 1,-25 0</inkml:trace>
  <inkml:trace contextRef="#ctx0" brushRef="#br0" timeOffset="12425.01">28674 2555,'0'25,"0"24,0 1,0 0,0 24,0-24,0-1,0 26,0-1,0-24,0 24,0-49,0 0,0-1,0 26,0-25,25 0,-25-1,0 1,0 0,0 0,0 0,0-1,0 26,0-25,0 24,0 1,0-25,25-25,-25 25,0 0,25-1,-1 1,-24 0,25 0,-25 0,0-1,25 1,-25 0,0 0,25-25</inkml:trace>
  <inkml:trace contextRef="#ctx0" brushRef="#br0" timeOffset="21758.96">9351 5085,'0'25,"0"0,0-1,0 1,0 25,0-25,0 24,0-24,0 25,0-1,0 26,0-51,0 1,0 0,0 25,0-26,0 1,25 25,-25-25,0-1,0 26,0-25,0 25,0-26,0 1,0 0,25 0,-25 24,0-24,0 0,0 0,0 0,0-1,0 1,0 0,0 0,25 24,-25-24,25 0,-25 0</inkml:trace>
  <inkml:trace contextRef="#ctx0" brushRef="#br0" timeOffset="70034.62">30510 5259,'0'0,"0"74,0 0,0-24,0 24,0-24,0 0,0-26,0 26,0 0,0-26,0 1,0 25,0-25,0 0,0-1,25 26,-25-25,0 24,0 1,0 0,0-26,0 1,0 0,24-25,-24 25,0 0,0-1</inkml:trace>
  <inkml:trace contextRef="#ctx0" brushRef="#br0" timeOffset="80089.11">6871 7789,'0'24,"0"1,0 0,0 0,0 0,0-1,0 1,0 0,0 0,25 25,-25-26,0 1,0 0,25 25,-25-26,0 26,0 0,24-26,-24 1,0 0,25 25,-25-1,0-24,0 25,0-26,0 1,0 0,0 0,0 24,0 1,0-25,0 0,0-1,0 1,0 0,25-25,-25 25,0 0,0-1,0 1,0 0,0 0,25-25</inkml:trace>
  <inkml:trace contextRef="#ctx0" brushRef="#br0" timeOffset="84865.01">15280 7838,'0'75,"0"-26,0 1,0 0,0-1,0 1,0-1,0 26,0-26,0 1,0-25,0 24,0 1,0 24,0-49,0 25,0-1,0-24,0 25,0-1,0-24,0 0,0 25,0-26,0 1,0 0,0 0,24 0,-24 24,25-24,-25 0,0 0</inkml:trace>
  <inkml:trace contextRef="#ctx0" brushRef="#br0" timeOffset="89066.17">22374 7665,'0'24,"0"26,0-25,0 24,0-24,0 25,0-1,0-24,0 25,0-25,0 24,0 1,0-25,0 24,0 1,0 24,0-24,0 0,0-1,0 1,0-1,0 26,0-26,0 26,0-1,0-24,0 24,0-24,0 0,25-1,-25 1,0-1,0 1,0-25,24 0,-24 24,0-24</inkml:trace>
  <inkml:trace contextRef="#ctx0" brushRef="#br0" timeOffset="91520.74">27831 7640,'0'49,"0"-24,0 0,25 49,-25-49,0 25,24-25,1 49,-25-49,0 0,0 24,25-24,0 0,-25 0,0 0,0-1,0 26,25-25,-25 24,24-24,-24 0,0 25,0-26,0 1,25 25,-25-1,25 1,-25-25,0 24,0-24,0 25,25-25,-25 24,25-49,-25 25,0 25,25-26,-25 1,0 0,0 0,24 0,-24 0,0-1,25 1,-25 0,0 0,0 0,0-1</inkml:trace>
  <inkml:trace contextRef="#ctx0" brushRef="#br0" timeOffset="111295.09">4142 3671,'25'0,"-25"25,25-25,0 0,0 25,-1-25,-24 25,50-1,-25-24,0 0,-1 25,-24 0,0 0,0 0,0-1,0 1,0 0,-24-25,24 25,-25 0,0-25,25 24,0 1,-25-25</inkml:trace>
  <inkml:trace contextRef="#ctx0" brushRef="#br0" timeOffset="114753.1">6548 3721,'25'0,"0"0,-25 25,25-25,0 0,-1 24,1-24,0 25,0-25,0 25,-1-25,1 0,0 25,0-25</inkml:trace>
  <inkml:trace contextRef="#ctx0" brushRef="#br0" timeOffset="120745.82">11361 3646,'24'0,"1"0,0 0,0 25,0 0,-1 0,1 0,0-25,0 24,0 1,-1 0,-24 0,0 0,0-1,0 1,0 0,0 0,-24-25,24 25,-50-25,50 24,0 1,-25-25,25 25,0 0,-25 0,1-1,-1-24,25 25</inkml:trace>
  <inkml:trace contextRef="#ctx0" brushRef="#br0" timeOffset="129088.86">15329 3646</inkml:trace>
  <inkml:trace contextRef="#ctx0" brushRef="#br0" timeOffset="145614.57">11906 2629,'25'0,"-25"-25,25 1,-25-1,0 0,0 0,0 0,0 1,25 24,-1 0,1 0,0 0,0 0,0 0,-1 0,1 0,0 0,25 0,-25 0,-1 0,1 0,0 0,0 0,0 0,-1 0,1 0,0 0,0 0,24 0,-24 0,0 0,0 0,0 0,-1 0,1 0,0 0,0 0,49 0,-24 0,-1 0,1 0,0 0,-26 0,26 0,-25 0,0 0,-1 0,1 0,25 0,-25 0,0 0,24 0,1 0,24 0,-24 0,-1 0,1 0,0 0,24 0,-24 0,24 0,0 0,-24 0,0 0,-1 0,-24 0,0 0,0 0,-1 0,1 0,0 0,0 0,0 0,-1 0,26 0,-25 0,0 0,24 0,-24 0,0 0,0 0,24 0,-24 0,0 0,0 24,0-24,-1 0,1 0,0 0,0 0,0 0,-1 0,1 0,0 0,0 0,-25 25,25-25,-1 0,26 25,-25-25,-25 25,49-25,-24 25,0-1,0 1,0 0,-25 0,0 0,24 0,-24-1,0 1,25 0,-25 0</inkml:trace>
  <inkml:trace contextRef="#ctx0" brushRef="#br0" timeOffset="149905.5">11832 3795,'25'0,"-1"0,1 0,0 0,0 0,0 0,-1 0,1 0,0 25,0-25,0 0,-1 0</inkml:trace>
  <inkml:trace contextRef="#ctx0" brushRef="#br0" timeOffset="155776.7">18182 3646,'25'0,"-1"0,1 25,25 0,-50 0,25-25,-25 25,24-25,1 24,-25 1,25-25,0 25,0-25,-1 25,1 0,-25-1,0 1,0 0,-25 0,1 0,-1-1,0 1,-25 0,50 0,-24 0,-1-1,0 1,0-25,25 25,-25 0,1 0,-1-1</inkml:trace>
  <inkml:trace contextRef="#ctx0" brushRef="#br0" timeOffset="172399.24">22572 3621</inkml:trace>
  <inkml:trace contextRef="#ctx0" brushRef="#br0" timeOffset="186616.55">22547 3597,'25'0,"0"0,0 0,0 0,-1 0,1 0,0 0,0 0,0 0,0 0,24 0,-24 0</inkml:trace>
  <inkml:trace contextRef="#ctx0" brushRef="#br0" timeOffset="199720.95">20637 3746,'25'0,"0"0,0 0,0 0,0 0,-1 0,-24 24,25-24,0 0,0 0,0 0,-1 0,1 25,0-25,0 0</inkml:trace>
  <inkml:trace contextRef="#ctx0" brushRef="#br0" timeOffset="203768.49">25251 3795,'25'0,"0"0,0 0,-1 0,26 25,-25 0,0 0,-1-25,1 24,25-24,-50 25,25-25,-1 0,-24 25,25-25,-25 25,0 0,0-1,-25 26,1-25,-1 0,0-1,0 1,0 0,1 0,24 0,-25-25,0 24,0 1</inkml:trace>
  <inkml:trace contextRef="#ctx0" brushRef="#br0" timeOffset="205752.96">27856 3746,'24'0,"1"0,0 0,0 0,-25 24,25-24,-1 0,1 0,0 25,0-25,0 0,0 0,-25 25,24-25,-24 25,25-25,0 0,0 0,24 25,-24-25</inkml:trace>
  <inkml:trace contextRef="#ctx0" brushRef="#br0" timeOffset="-210502.77">3547 6350,'25'0,"0"0,-1 0,1 0,0 0,-25 25,25-25,0 0,0 25,-25-1,0 1,0 0,0 0,0 0,0-1,0 1,0 0,-25 0,0 0,25-1,0 1,-25 0</inkml:trace>
  <inkml:trace contextRef="#ctx0" brushRef="#br0" timeOffset="-205857.72">5556 6276,'25'0,"0"0,0 0,-1 0,1 0,0 0,0 0,0 0,-1 0,1 0,-25 24,25-24</inkml:trace>
  <inkml:trace contextRef="#ctx0" brushRef="#br0" timeOffset="-200463.41">6251 6176,'25'0,"-1"0,1 0,0 0,0 25,-25 0,0 0,0 0,0-1,0 1,0 0,0 0,0 0,0-1,0 1,-25 0,0 0,25 0,-25-25,25 24</inkml:trace>
  <inkml:trace contextRef="#ctx0" brushRef="#br0" timeOffset="-197385.61">8409 6226,'25'0,"-1"0,1 0,0 0,0 0,0 0,-1 25</inkml:trace>
  <inkml:trace contextRef="#ctx0" brushRef="#br0" timeOffset="-191832.73">10592 6276,'24'24,"1"-24,-25 25,25-25,0 25,0-25,-1 25,1-25,0 25,-25-1,25-24,0 0,-25 25,24-25,1 25,-25 0,0 0,-25-1,-24 26,24-25,25 0,-25-1,0-24,25 25,-24-25,24 25,-25 0,25 0</inkml:trace>
  <inkml:trace contextRef="#ctx0" brushRef="#br0" timeOffset="-184049.43">13742 6350,'25'0,"-1"0,1 0,0 0,0 0,0 25,-1-25,1 0,0 0,0 25</inkml:trace>
  <inkml:trace contextRef="#ctx0" brushRef="#br0" timeOffset="-51121.87">19124 5159,'0'25,"0"0,0 0,0 0,25-25,-25 24,0 1,25 0,-25 0,25 24,0-24,-25 25,0-1,24-24,1 0,-25 25,0-26,0 1,25 0,-25 0,25 0,-25-1,0 1,25 0,-25 0,0 0,0 0,24-1,-24 1,0 0,25 0,-25 0,0-1,0 1,0 0,0 0,0 0,25-1,-25 1,0 0,0 0,0 0,0-1,0 1,0 0,0 0,0 0</inkml:trace>
  <inkml:trace contextRef="#ctx0" brushRef="#br0" timeOffset="-33402.18">25921 5110,'0'25,"0"-1,0 26,25-25,-25 24,25-24,-25 0,0 25,0-26,0 1,0 25,0-25,0-1,24 1,-24 0,0 0,0 0,25-1,-25 1,0 0,0 0,0 0,0 24,0-24,0 0,0 0,0 0,25-1,-25 26,0-25,0 0,25 24,-25-24,0 0,0 0,0-1,0 1,0 0,0 0,0 0,0-1,0 1,25 0,-25 0</inkml:trace>
  <inkml:trace contextRef="#ctx0" brushRef="#br0" timeOffset="-9633.55">14709 6325,'25'0,"0"0,0 0,-1 0,1 0,0 0,0 0,0 0,-1 0,1 0,0 0,0 0,0 25,-25 0,0 0,0-1,0 26,0-25,0 0,-25-1,25 1,0 0,-25 0,25 0,0-1,-25 1,0 0</inkml:trace>
  <inkml:trace contextRef="#ctx0" brushRef="#br0" timeOffset="-5546.26">17165 6226,'25'0,"-1"0,1 0,0 0,0 0,24 0,-24 0,0 0,0 0,0 0,-1 0,1 0</inkml:trace>
  <inkml:trace contextRef="#ctx0" brushRef="#br0" timeOffset="-3191.98">19819 6201,'25'0,"0"0,-1 0,1 0,-25 25,25-25,0 0,-25 25,25-25,-25 25,24-25,-24 24,0 1,0 0,0 0,0 0,0-1,0 1,0 0,0 0,0 0</inkml:trace>
  <inkml:trace contextRef="#ctx0" brushRef="#br0" timeOffset="-1543.18">20365 6424,'24'0,"1"0,0 0,0 0,0 0,-1 0,1 0,0 0,0 0,0 0,-1 0,1 0</inkml:trace>
  <inkml:trace contextRef="#ctx0" brushRef="#br0" timeOffset="535.47">21059 6251,'25'0,"0"0,0 0,-1 0,1 0,0 0,0 0,0 0,-1 0,1 25,0-25,0 0,0 24,-1 1,-24 0,0 0,0 0,0-1,0 1,0 0,0 0,0 0,0-1,0 1,0 0,0 0,0 0</inkml:trace>
  <inkml:trace contextRef="#ctx0" brushRef="#br0" timeOffset="2688.1">23391 6300,'25'0,"-1"0,1 0,0 0,0 0,49 0,-24 0,-25 0,-1 0,1 0,0 0</inkml:trace>
  <inkml:trace contextRef="#ctx0" brushRef="#br0" timeOffset="4368.46">26541 6300,'25'0,"0"0,-1 0,1 0,0 0,0 0,0 25,-1-25,1 0,0 25,0-25,0 0,-1 25,-24 0,0-1,0 1,0 0,0 0,0 0,0-1,0 1,0 0,0 0,0 0</inkml:trace>
  <inkml:trace contextRef="#ctx0" brushRef="#br0" timeOffset="5366.81">27781 6276,'25'0,"0"0,24 0,1 0,24 0,-24 0,0 0,-25 0,-1 0</inkml:trace>
  <inkml:trace contextRef="#ctx0" brushRef="#br0" timeOffset="7224.22">29567 6152,'0'24,"25"-24,0 0,0 0,-25 25,24-25,1 25,-25 0,25-25,0 0,-25 25,25-25,-25 24,0 1,0 0,0 0,0 0,0-1,0 1,0 0,-25-25,25 25,-25-25,25 25,0-1,-25-24,25 25,0 0,-25 0,1 24,24-24</inkml:trace>
  <inkml:trace contextRef="#ctx0" brushRef="#br0" timeOffset="8566.11">29989 6350,'25'0,"-1"0,1 0,0 0,0 0,0 0,-1 0,1 0</inkml:trace>
  <inkml:trace contextRef="#ctx0" brushRef="#br0" timeOffset="15941.84">2803 8880,'25'0,"0"0,-1 25,-24 0,25-25,-25 24,25-24,0 25,0-25,-25 25,24-25,-24 25,25-25,-25 25,25-25,-25 25,25-25,-25 24,0 1,0 0,0 0,-50 24,25-24,1 25,-1-50,0 25</inkml:trace>
  <inkml:trace contextRef="#ctx0" brushRef="#br0" timeOffset="17088.53">3274 9227,'25'0,"0"0,0 0,-1 0,1 0,25 0,-25 0,-1 0,1 0,0 0,0 0</inkml:trace>
  <inkml:trace contextRef="#ctx0" brushRef="#br0" timeOffset="18512.68">5209 9252,'25'0,"0"0,-1 0,1 0,0 0,25 25,-26-25,1 0,0 0,25 0</inkml:trace>
  <inkml:trace contextRef="#ctx0" brushRef="#br0" timeOffset="20598.3">8756 9153,'50'0,"-50"25,24-25,1 25,0-25,0 24,-25 1,25-25,-1 25,1-25,0 25,-25 0,0-1,0 1,0 0,0 25,-25-50,25 24,0 1</inkml:trace>
  <inkml:trace contextRef="#ctx0" brushRef="#br0" timeOffset="22409.41">11063 9252,'25'0,"24"0,-24 0,0 0,0 0,0 0,-1 0,1 0,-25 25,25-25,0 0</inkml:trace>
  <inkml:trace contextRef="#ctx0" brushRef="#br0" timeOffset="25382.64">11733 9178,'24'0,"1"0,0 0,0 0,0 25,-1-25,1 24,0-24</inkml:trace>
  <inkml:trace contextRef="#ctx0" brushRef="#br0" timeOffset="28598.44">16768 9079,'25'0,"0"0,-1 0,26 24,-25-24,0 25,-1 0,26 0,-25 0,0-25,-1 24,1 1,-25 0,0 0,0 0,0-1,0 26,-25-25,25 0,-49 24,49-24,-50 25,50-26,-25 1,25 0,0 0,0 0</inkml:trace>
  <inkml:trace contextRef="#ctx0" brushRef="#br0" timeOffset="29862.08">18852 9103,'24'0,"1"0,0 0,0 0,0 0,-1 0,1 0,0 0,0 0,0 0</inkml:trace>
  <inkml:trace contextRef="#ctx0" brushRef="#br0" timeOffset="31198.49">21258 9004,'24'0,"1"0,0 0,0 0,0 0,-1 0,1 0,0 0,25 0,-26 0,1 0,0 0</inkml:trace>
  <inkml:trace contextRef="#ctx0" brushRef="#br0" timeOffset="33464.57">24978 8954,'25'0,"0"0,0 0,0 0,-1 0,1 0,0 0,0 0,-25 25,25 0,-1-25,1 25,0-25,-25 25,0 0,0-1,0 1,0 0,0 0,0 0,0-1,0 1,-25-25,25 25,-25 0</inkml:trace>
  <inkml:trace contextRef="#ctx0" brushRef="#br0" timeOffset="34688.58">25524 9054,'25'0,"0"0,-1 0,1 0,0 0,0 0</inkml:trace>
  <inkml:trace contextRef="#ctx0" brushRef="#br0" timeOffset="36365.87">26913 8880,'25'0,"0"0,-1 0,26 0,-25 0,25 0,-26 0,1 0,0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9.31408" units="1/cm"/>
          <inkml:channelProperty channel="Y" name="resolution" value="49.23077" units="1/cm"/>
        </inkml:channelProperties>
      </inkml:inkSource>
      <inkml:timestamp xml:id="ts0" timeString="2021-09-08T14:46:13.962"/>
    </inkml:context>
    <inkml:brush xml:id="br0">
      <inkml:brushProperty name="width" value="0.05292" units="cm"/>
      <inkml:brushProperty name="height" value="0.05292" units="cm"/>
    </inkml:brush>
  </inkml:definitions>
  <inkml:trace contextRef="#ctx0" brushRef="#br0">3522 5581,'0'25,"0"0,0-1,25 1,0 0,0 0,-1-25,-24 25,25-25,0 24,0-24,-25 25,25-25,-25 25,25-25,-1 25,1-25,0 25,0-25,-25 25,25-25,-1 24,1-24,-25 25,25-25,0 0,-25 25,25-25,-1 0,1 0,-25 25,25-25,0 25,0-25,-1 0,1 0,-25 24,25-24,0 0,0 0,24 0,-24 0,0 0,0 0,-1 0,1 0,0 0,25 0,-26 0,1 0,0 0,0 0,0 0,-1 0,1 0,0 0,0 0,0 0,-1 0,1 0,0 0,0 0,25 0,-26 0,1 0,0 0,0 0,0 0,-1 0,1 0,-25-24,25 24,0 0,0 0,-1-25,1 25,0 0,0 0,0 0,-1-25,1 25,0 0,0 0,0-25,-1 25,1-25,25 25,-25-24,-1 24,1 0,0-25,0 25,0 0,-1-25,26 25,-25 0,0-25,-1 25,-24-25,25 25,25 0,-25 0,0-25,-1 25</inkml:trace>
  <inkml:trace contextRef="#ctx0" brushRef="#br0" timeOffset="2823.23">6052 5705,'25'0,"25"0,-25 0,-1 0,1 0,-25 25,25 0,0-25,0 24,-1-24,-24 25,25 0,0 0,0-25,-25 25,25-25,-25 25,24-1,1 1,0-25,-25 25,25-25,-25 25,25 0,-1-1,1 1,0 0,-25 0,25-25,-25 25,25-1,-1-24,-24 25,0 0,25-25,-25 25,25-25,0 49,0-24,-25 0,24-25,-24 25,25 0,0-1,0 1,-25 0,25-25,-25 25,25 24,-1-49,-24 25,25-25,-25 25,25 0,0-25,-25 25,25-25,-25 24,24 1,-24 0,25-25,0 25,-25 0,25-25,24 0,1 0,0 0,-26 0,1 0,0 0,0 0,0 0,-25-25,24 25,1 0,-25-25,25 25,-25-25,25 25,-25-25,25 25,-1 0,1-24,-25-1,25 25,0-25,0 25,-1-25,1 0,25 1,-25-1,-25 0,24 25,-24-25,25 25,0-25,0 1,0-1,-1 25,1-25,0 0,0 0,0 1,0-1,-1 25,1 0,-25-25,25 25,-25-25,25 25,0-25,-25 1,24 24,-24-25,25 25,0-25,0 0,24 0,-49 1,25 24,0-50,0 50,-25-25,25 25,-1-25,-24 1,25 24,0-25,0 0</inkml:trace>
  <inkml:trace contextRef="#ctx0" brushRef="#br0" timeOffset="5933.73">8781 5606,'0'25,"0"-1,0 1,25 0,-1 0,1 0,0-1,0 1,0-25,-25 25,24 0,1 0,0 0,0-25,-25 24,25 1,0-25,-25 25,24-25,-24 25,25-25,0 0,-25 25,25-1,0-24,-25 25,24-25,1 0,0 25,0-25,0 0,-1 0,-24 25,25-25,-25 25,25-25,25 0,-26 0,26 0,-25 0,24 24,-24-24,0 0,25 0,-26 25,26-25,-25 0,24 0,1 0,-25 0,0 0,-1 0,26 0,-25 0,25 0,-1 0,1-25,24 25,-24 0,-1-24,-24 24,25 0,-25-25,-1 25,1 0,-25-25,25 25,0 0,0 0,-1 0,-24-25,25 25,0 0,0 0,-25-25,25 25,-1 0,1-24,0-1,25 25,-26-25,26 25,-25-25,0 0,24 25,-24-24,0 24,0 0,-25-25,24 25,1 0,-25-25,25 25,0-25,0 25,0 0</inkml:trace>
  <inkml:trace contextRef="#ctx0" brushRef="#br0" timeOffset="8286.81">11410 5779,'25'0,"0"0,0 0,-1 0,1 0,0 0,-25 25,25-25,-25 25,25-25,-25 25,24-25,1 0,-25 25,25 0,0-1,0 1,-1-25,-24 25,25-25,0 0,-25 25,25 0,0-25,-1 0,1 24,0-24,0 0,0 25,-1-25,1 25,0-25,25 0,-26 0,26 25,0-25,-25 0,24 0,-24 0,25 0,-26 0,26 0,-25 0,24 0,-24 0,0 0,0 0,0 0,-1 0,1 0,0 0,0 0,0 0,-1 0,1 0,0 0,25 0,-26-25,1 25,25 0,-25-25,24 25,-24 0,-25-25,25 25,0-24,-1 24,1 0,0-25,25 25,-25 0,-25-25,24 25,1 0,0 0,-25-25,25 25,-25-25,25 25,-1 0,1 0,-25-24,25 24,0 0,0-25,-1 25,26-25,-25 0,0 25,-1 0,-24-25,25 25,0 0,-25-25,25 25,0-24</inkml:trace>
  <inkml:trace contextRef="#ctx0" brushRef="#br0" timeOffset="10809.47">13940 5606,'25'0,"0"0,0 0,-1 0,1 0,0 25,0-1,-25 1,25-25,-25 25,24-25,1 25,0 24,0-24,0 25,-1-25,-24 0,25-1,0 1,-25 25,25-25,0-1,-25 26,25-50,-1 25,1 24,-25-24,25 0,-25 0,25 0,-25-1,25 26,-1-25,-24 0,25 24,0-24,-25 0,0 0,25-25,-25 24,0 1,0 0,25-25,-25 25,24-25,-24 49,25 1,-25-25,25-25,-25 25,25-25,-25 24,0 1,25 0,-1-25,51 0,-1-25,-24 0,-1 1,1-1,-25 25,0-25,-1 25,-24-25,25 0,25 1,-25-1,-25 0,49 0,-24-24,25 49,-25-50,-1 25,26 0,-25 25,0-24,-25-1,24 25,1-25,0 0,-25 0,50 1,-26 24,-24-25,50 0,-50 0,50 0,-26 1,1-1,-25 0,50 0,-25 0,-1 1,26-26,-25 50,24-50,-24 26,0-1,0 0,0 25,-25-25,24 25,1-50,0 50,-25-24,25 24,-25-25,25 0,-1 25,-24-25,25 25,-25-25</inkml:trace>
  <inkml:trace contextRef="#ctx0" brushRef="#br0" timeOffset="12568.61">16446 5581,'24'0,"1"0,0 0,-25 25,25-25,-25 25,25-1,-1-24,-24 25,25 0,-25 0,25-25,-25 25,25-1,0-24,-25 25,24-25,-24 25,25 0,-25 0,25-25,-25 25,25-25,-25 24,25-24,-25 25,24 0,1 0,0-25,-25 25,25-25,0 24,-25 1,24-25,1 0,0 0,0 25,24-25,-24 0,0 0,0 0,24 0,-24 0,0 0,0 0,24 0,-24 0,0 0,25 0,-1 0,1 0,0 0,-26 0,1 0,0 0,0 0,0 0,-1 0,1 0,25 0,-25 0,-1 0,1 0,0 0,0 0,0 0,-1 0,1 0,0 0,0 0,0-25,-1 25,26-25,-25 1,0 24,-1 0,26-50,-25 50,0-25,24 25,-24-25,0 1,0 24,-1-25,1 25,0-25,0 0,25 0,24 0,-24-24,24 24,-24 0,-1 0,-24 1,0 24,-25-25,25 25</inkml:trace>
  <inkml:trace contextRef="#ctx0" brushRef="#br0" timeOffset="14915.63">18976 5606,'24'0,"1"0,0 0,0 25,-25-1,25 1,-1-25,-24 25,0 0,25-25,-25 25,25-1,-25 1,25 0,0 0,-25 0,24-25,-24 25,25-1,0 1,0-25,0 0,-1 25,1-25,0 0,0 0,-25 25,25-25,24 25,-24-25,0 0,0 0,0 0,-1 0,1 24,0-24,0 0,0 0,-1 0,1 0,25 0,-25 0,24 0,-24 0,25 0,-26 0,1 0,0 0,0 0,0 0,-1 0,1 0,0 0,0 0,0 0,-1 0,1 0,0 0,0 0,0 0,24-24,-24-1,0 25,24 0,-49-25,25 25,0 0,0 0,-25-25,25 0,-1 25,1 0,0-24,0 24,0-25,24 25,-49-25,25 25,-25-25,25 25,-25-25,25 25,0 0,-1-25,1 25,-25-24,25 24,0-25,0 0,-1 25,1-25,0 25,-25-25,25 1,0 24</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9.31408" units="1/cm"/>
          <inkml:channelProperty channel="Y" name="resolution" value="49.23077" units="1/cm"/>
        </inkml:channelProperties>
      </inkml:inkSource>
      <inkml:timestamp xml:id="ts0" timeString="2021-09-09T04:28:16.381"/>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10294 13469,'0'25,"0"0,0-1,25-24,0 0,-25 25,24-25,-24 25,25 0,0 0,0-25,-25 24,25 1,-25 0,24-25,-24 25,0 0,25-25,-25 24,25 1,0 0,-25 0,25-25,-25 25</inkml:trace>
  <inkml:trace contextRef="#ctx0" brushRef="#br1" timeOffset="14187.01">10294 13543,'25'0,"0"0,-25 25,49 0,-49 0,25-25,-25 25,25-1,0 1,-1-25,-24 25,25-25,0 25,0 0,0-1,-1 1,1 0,-25 0,25-25,0 25,0-1,-1-24,-24 25,25 0,0-25,-25 25,25-25,-25 25,25-25,-25 24,24 1,1-25,-25-25,25 25,-25-24,25 24,-25-25,25 25,-1-25,-24 0,25 25,-25-25,25 25,-25-24,25 24,0 0,-25-25,24 0,1 0,0 0,0 1,-25-1,25 25,-25-25,25 25,-25-25,24 25,-24-25,25 1,-25-1,25 25,-25-25,25 0,-25 0,25 1,-1-1,-24 0,25 0,-25 0,25 25,-25-24</inkml:trace>
  <inkml:trace contextRef="#ctx0" brushRef="#br1" timeOffset="19072.3">13692 13072,'25'0,"-25"25,25-25,0 25,-1-1,1 1,-25 0,25-25,0 25,0 0,-1 0,1-1,-25 1,25-25,-25 25,25-25,-25 25,25-25,-25 25,24-1,1-24,-25 25,25-25,-25 25,25-25,-25 25,0 0,25-25,-1 24,1 1,0-25,0-25,0 25,-25-24,0-1,24 0,-24 0,25 25,-25-25,0 1,0-1,25 25,-25-25,0 0,25 0,0 25,-25-24,0-1,25 0,-25 0,0 0,24 25,-24-25,0 1,25 24,-25-25,25 0,-25 0,25 0,-25 1,0-1,25 0,-25 0</inkml:trace>
  <inkml:trace contextRef="#ctx0" brushRef="#br1" timeOffset="22852.47">26467 16421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9.31408" units="1/cm"/>
          <inkml:channelProperty channel="Y" name="resolution" value="49.23077" units="1/cm"/>
        </inkml:channelProperties>
      </inkml:inkSource>
      <inkml:timestamp xml:id="ts0" timeString="2021-09-08T02:25:05.450"/>
    </inkml:context>
    <inkml:brush xml:id="br0">
      <inkml:brushProperty name="width" value="0.05292" units="cm"/>
      <inkml:brushProperty name="height" value="0.05292" units="cm"/>
      <inkml:brushProperty name="color" value="#FF0000"/>
    </inkml:brush>
  </inkml:definitions>
  <inkml:trace contextRef="#ctx0" brushRef="#br0">21034 13221</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9.31408" units="1/cm"/>
          <inkml:channelProperty channel="Y" name="resolution" value="49.23077" units="1/cm"/>
        </inkml:channelProperties>
      </inkml:inkSource>
      <inkml:timestamp xml:id="ts0" timeString="2021-09-08T02:24:55.460"/>
    </inkml:context>
    <inkml:brush xml:id="br0">
      <inkml:brushProperty name="width" value="0.05292" units="cm"/>
      <inkml:brushProperty name="height" value="0.05292" units="cm"/>
      <inkml:brushProperty name="color" value="#FF0000"/>
    </inkml:brush>
  </inkml:definitions>
  <inkml:trace contextRef="#ctx0" brushRef="#br0">26070 16743</inkml:trace>
  <inkml:trace contextRef="#ctx0" brushRef="#br0" timeOffset="1200.08">24259 16247</inkml:trace>
  <inkml:trace contextRef="#ctx0" brushRef="#br0" timeOffset="2660.45">28104 17785</inkml:trace>
  <inkml:trace contextRef="#ctx0" brushRef="#br0" timeOffset="3809.82">23440 16867</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49.4686" units="1/cm"/>
          <inkml:channelProperty channel="Y" name="resolution" value="49.23077" units="1/cm"/>
          <inkml:channelProperty channel="T" name="resolution" value="1" units="1/dev"/>
        </inkml:channelProperties>
      </inkml:inkSource>
      <inkml:timestamp xml:id="ts0" timeString="2023-02-07T03:01:02.871"/>
    </inkml:context>
    <inkml:brush xml:id="br0">
      <inkml:brushProperty name="width" value="0.05292" units="cm"/>
      <inkml:brushProperty name="height" value="0.05292" units="cm"/>
      <inkml:brushProperty name="color" value="#FF0000"/>
    </inkml:brush>
  </inkml:definitions>
  <inkml:trace contextRef="#ctx0" brushRef="#br0">13196 4233 0,'33'0'937,"0"0"-937,0 0 78,-33 33 32,33-33-63,0 0-32,1 33 1,-34 1-16,33-34 16,0 0 30,-33 33-46,33-33 32,0 0-17,-33 33 1,33-33 0,-33 33-1,33-33 1,-33 33-16,0 0 15,33-33-15,0 0 16,0 0 15,-33 33-31,33-33 16,-33 33 0,33-33-1,0 0-15,-33 33 16,0 0-1,33-33-15,1 0 32,-1 33-1,0-33-15,-33 33-1,33-33 1,0 33-16,-33 1 15,33-34 1,-33 33-16,33-33 16,0 0-1</inkml:trace>
  <inkml:trace contextRef="#ctx0" brushRef="#br0" timeOffset="2114.73">13957 4167 0,'0'33'515,"0"0"-515,-33 0 47,0-33-47,33 33 16,0 1-16,0-1 15,-33-33 1,33 33 31,0 0-16,-34-33-31,34 33 0,-33 0 16,0 0-1,0 0-15,33 0 16,-33-33-16,33 33 16,-33-33-1,33 33-15,-33-33 0,33 33 16,-33-33-16,33 33 15,0 1 1,-33-34 0,33 33-16,-33 0 15,33 0 1,-33-33-16,33 33 16,-33-33-1,33 33-15,0 0 16,-33-33-1,33 33 1,0 0-16,-33-33 31,-1 0-15</inkml:trace>
  <inkml:trace contextRef="#ctx0" brushRef="#br0" timeOffset="7123.86">12799 3208 0,'33'0'672,"0"0"-625,0-33-32,1 33 48,-1 0-48,0 0 1,0 0 0,0 0-1,0 0-15,0 0 94,0 0-63,0 0 79,0 0-64,0 0 95,-33 33-110,0 0 47,0 0-62,0 0 15,0 0 1,0 0-32,0 1 15,-33-34 16,33 33-31,-33-33 32,33 33 30,-33-33-46,0 0-1,33 33 1,0 0 0,-33-33-16,0 33 15,0-33 1,33 33 500,33-33-501,0 0-15,-33 33 16,33-33 15,-33 33 0,33-33-15,0 0 0,0 0 15,0 0 109,0 0-124,-33 33 15,33-33 94,-33 33-62,0 0-16,0 0 187,0 0-187,0 1-16,0-1-15,0 0-1,0 0 17,0 0-1,-33 0 0,33 0 32,-33-33-32,0 0 0,33 33 0,-33-33-31,0 0 47,0 0-15,33 33-1,-33 0-16,33 0-15,-33-33 16,33 33-16,-33-33 0,0 0 31</inkml:trace>
  <inkml:trace contextRef="#ctx0" brushRef="#br0" timeOffset="9433.84">13593 3373 0,'33'0'360,"0"0"-360,0 0 31,-33 34-31,0-68 63,33 34-48,0 0 1,0 0-1,0 34-15,1-34 0,-1 0 79,0 0-1,-33-34-63,33 34 1,0 0 15,0 0 47</inkml:trace>
  <inkml:trace contextRef="#ctx0" brushRef="#br0" timeOffset="12164.97">13858 3340 0,'0'33'453,"0"1"-406,0-1-16,0 0-15,0 0-1,0 0 16,0 0-15,0 0 0,0 0-1,0 0 17,0 0 14,0 0-30,0 0 31,0 0-16,0 0-15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9.31408" units="1/cm"/>
          <inkml:channelProperty channel="Y" name="resolution" value="49.23077" units="1/cm"/>
        </inkml:channelProperties>
      </inkml:inkSource>
      <inkml:timestamp xml:id="ts0" timeString="2021-09-08T13:56:35.003"/>
    </inkml:context>
    <inkml:brush xml:id="br0">
      <inkml:brushProperty name="width" value="0.05292" units="cm"/>
      <inkml:brushProperty name="height" value="0.05292" units="cm"/>
      <inkml:brushProperty name="color" value="#FF0000"/>
    </inkml:brush>
  </inkml:definitions>
  <inkml:trace contextRef="#ctx0" brushRef="#br0">16346 8508</inkml:trace>
  <inkml:trace contextRef="#ctx0" brushRef="#br0" timeOffset="1351.99">16346 8508</inkml:trace>
  <inkml:trace contextRef="#ctx0" brushRef="#br0" timeOffset="10845.37">15354 7838,'0'25,"25"-25,0 25,0-25,-1 25,1-25,-25 24,25 1,0 0,0-25,-1 25,1-25,-25 25,25 0,0-25,0 24,-1-24,-24 25,25-25,0 25,-25 0,25-25,0 25,-1-25,1 24,0 1,0-25,0 25,-1-25,-24 25,25-25,0 25,0-25,-25 24,25-24,-1 25,1-25,-25 25,25-25,0 25,0-25,-1 25,1-25,-25 24,25 1,0-25,0 25,-1-25,26 0</inkml:trace>
  <inkml:trace contextRef="#ctx0" brushRef="#br0" timeOffset="16431.66">17289 7739,'-25'0,"25"25,-25-25,0 25,1-25,-1 24,0 1,0-25,0 25,1 0,-1 0,25-1,-25-24,0 0,25 25,-25-25,25 25,-24 0,-1 0,0 0,0-1,0 1,25 0,-24-25,-1 0,25 25,-25-25,25 25,-25-25,25 24,-25 1,1-25,-1 25,0-25,0 25,25 0,-25-1,1 1,-1 0,0-25,25 25,-25 0,0-25,25 24,-24-24,-1 25</inkml:trace>
  <inkml:trace contextRef="#ctx0" brushRef="#br0" timeOffset="20136.88">24805 7888</inkml:trace>
  <inkml:trace contextRef="#ctx0" brushRef="#br0" timeOffset="23369.98">25301 7169,'0'24,"-25"1,0 0,0-25,25 25,-24 0,24-1,-25-24,0 25,0-25,25 25,0 0,-25-25,25 25,-24-1,-1 1,0-25,25 25,0 0,-25 0,25-1,-25-24,25 25,-24 0,-1 0,25 0,-25-25,25 24,0 1,-25-25,25 25,-25 0,0-25,25 25,0-1,-24-24,24 25</inkml:trace>
  <inkml:trace contextRef="#ctx0" brushRef="#br0" timeOffset="27443.64">23788 7293,'24'0,"1"0,0 24,0 1,0 0,0-25,-25 25,24-25,1 25,0-1,0 1,0 0,-25 0,24-25,-24 25,25-25,0 49,0-49,-25 25,25 0,-25 0,24-25,1 24,0 1,0-25,-25 25,25 0,-1-25,1 0,-25 25,25-25,-25-25,25 0,0 25,-1 0,1 0,0 0,-25 25,25-25,-25 25,25-25,-1 0,-24 24,25 1,0 0,0-25,-25 25,25-25,-1 25,1-25,-25 24,25-24,-25 25</inkml:trace>
  <inkml:trace contextRef="#ctx0" brushRef="#br0" timeOffset="32066.29">24805 7913,'24'24,"1"-24</inkml:trace>
  <inkml:trace contextRef="#ctx0" brushRef="#br0" timeOffset="36151.64">16173 11534</inkml:trace>
  <inkml:trace contextRef="#ctx0" brushRef="#br0" timeOffset="39417.37">15255 10790,'0'25,"25"-25,-25 25,24-25,1 0,0 0,-25 24,25-24,0 0,-25 25,25-25,-1 25,1-25,25 25,-25 0,-1-25,-24 24,25 1,0-25,0 25,0 0,-1-25,-24 25,25-1,0-24,0 25,0 0,-1-25,1 25,-25 0,25-25,-25 25,25-25,0 24,-1-24,-24 25,25 0,0-25,-25 25,25-25,0 25,-1-1,1 1,-25 0,25-25,0 0,-25 25,25-25</inkml:trace>
  <inkml:trace contextRef="#ctx0" brushRef="#br0" timeOffset="44885.15">16247 11435,'0'-25,"25"25,-25-25,25 25,-1-24,1 24,-25-25,25 25,-25-25,25 25,0 0,0 0,-1-25,1 25,0 0,-25-25,25 25,-25-24,25 24,-1 0,1 0,-25-25,25 25,0 0,0-25,-1 25,-24-25,25 0,0 25,0 0,-25-25,25 25,-1 0,-24-24,25 24,0-25,0 0,0 25,-1-25,1 25,0-25,0 25,0-24,-1-1,1 25,0-25,0 25,-25-25,25 25,-1 0,1-25,-25 1,25 24</inkml:trace>
  <inkml:trace contextRef="#ctx0" brushRef="#br0" timeOffset="48362.92">24507 10914</inkml:trace>
  <inkml:trace contextRef="#ctx0" brushRef="#br0" timeOffset="51795.68">25003 10170,'0'25,"-25"-25,25 25,-24-25,24 24,-25-24,0 25,25 0,-25-25,25 25,-25-25,25 25,0-1,-25-24,1 25,-1 0,25 0,0 0,-25-25,25 24,-25-24,25 25,-25-25,25 25,-24 0,-1 0,25-1,-25-24,25 25,-25 0,0 0,1 0,-1-1,25 1,-25 0,0 0,0 0,25-1</inkml:trace>
  <inkml:trace contextRef="#ctx0" brushRef="#br0" timeOffset="55137.83">23391 10294,'25'0,"-1"0,1 0,0 0,0 0,0 25,-1-25,1 0,0 25,0-1,0-24,-1 25,1-25,0 0,-25 25,25-25,-25 25,25 0,-1-25,1 24,0 1,0 0,0 0,0-25,-25 25,24-25,-24 24,25-24,0 25,-25 0,25-25,0 25,-1-25,-24 25,25-25,-25 24,25 1,0 0,0-25,-25 25,24-25,1 25,-25-1,25-24,0 25,0-25,-25 25,24-25,1 25,0 0,0-25,-25 24,25-24,-1 25</inkml:trace>
  <inkml:trace contextRef="#ctx0" brushRef="#br0" timeOffset="57113.91">24557 10765,'0'25,"0"0,0 0,0-1,0 1,0 0</inkml:trace>
  <inkml:trace contextRef="#ctx0" brushRef="#br0" timeOffset="60818.55">15825 14387</inkml:trace>
  <inkml:trace contextRef="#ctx0" brushRef="#br0" timeOffset="66434.42">15801 16247</inkml:trace>
  <inkml:trace contextRef="#ctx0" brushRef="#br0" timeOffset="68533.59">15032 15429,'24'0,"1"0,0 0,0 0,0 0,-1 0,-24 24,25-24,-25 25,25 0,0-25,0 25,-1-25,-24 25,25-25,0 24,0-24,-25 25,25 0,0 0,-1-25,1 25,0-1,-25 1,25-25,-25 25,25-25,-1 25,1 0,-25-1,25-24,-25 25,25-25,0 25,-1 0,-24 0,25-25,0 24,0-24,-25 25,25-25,-25 25,24 0,1 0,0-25,49 0</inkml:trace>
  <inkml:trace contextRef="#ctx0" brushRef="#br0" timeOffset="71851.89">16619 15329,'0'25,"0"0,0 0,-25 0,1-25,24 24,-25 1,0 0,0 0,0 0,25-1,-24-24,24 25,-25-25,25 25,0 0,-25-25,0 25,0-1,0 1,25 0,-24 0,-1-25,25 25,-25-25,25 24,-25-24,25 25,-25-25,25 25,-24-25,24 25,-25-25,0 0,25 25,0-1,-25-24,0 0,25 25,-24-25,24 25,-25-25,0 25,25 0,-25-25,0 24,1 1,-1 0</inkml:trace>
  <inkml:trace contextRef="#ctx0" brushRef="#br0" timeOffset="73980.42">23614 15453</inkml:trace>
  <inkml:trace contextRef="#ctx0" brushRef="#br0" timeOffset="76738.3">24408 14660,'-25'0,"0"0,0 24,25 1,-49-25,49 25,-25-25,25 25,-25-25,0 25,1-1,-1 1,0-25,0 25,0-25,25 25,-49 0,49-1,-25-24,25 25,-25-25,25 25,0 0,-25-25,1 0,24 25,-25-25,25 24,-25 1,25 0,-25-25,25 25,-25-25,25 25,-25-25,25 24,0 1,-24-25,24 25,-25-25,25 25,-25-25,0 25,25-1,-25-24,25 25,-24 0,-1 0,25 0,-25-25,0 0</inkml:trace>
  <inkml:trace contextRef="#ctx0" brushRef="#br0" timeOffset="79867.09">22647 14784,'24'0,"1"0,0 0,0 0,0 24,0-24,-25 25,24-25,1 25,0 0,0 0,0-1,-1 1,-24 0,25-25,-25 25,25 0,0-1,0-24,-25 25,24-25,-24 25,25 0,-25 0,25-25,0 24,-25 1,25-25,-25 25,24 0,1 0,0-25,-25 24,25-24,-25 25,25 0,-1 0,1-25,-25 25,25-25,-25 25,25-1,0 1,-1-25,-24 25</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9.31408" units="1/cm"/>
          <inkml:channelProperty channel="Y" name="resolution" value="49.23077" units="1/cm"/>
        </inkml:channelProperties>
      </inkml:inkSource>
      <inkml:timestamp xml:id="ts0" timeString="2021-09-08T14:09:26.668"/>
    </inkml:context>
    <inkml:brush xml:id="br0">
      <inkml:brushProperty name="width" value="0.05292" units="cm"/>
      <inkml:brushProperty name="height" value="0.05292" units="cm"/>
      <inkml:brushProperty name="color" value="#FF0000"/>
    </inkml:brush>
  </inkml:definitions>
  <inkml:trace contextRef="#ctx0" brushRef="#br0">15354 7045</inkml:trace>
  <inkml:trace contextRef="#ctx0" brushRef="#br0" timeOffset="2322.67">14560 6524,'25'0,"0"0,0 0,0 0,-25 24,24-24,1 0,0 25,0-25,0 25,-1-25,-24 25,25-25,0 25,0-25,0 0,-1 24,1-24,0 0,-25 25,25 0,0-25,-1 25,1-25,0 25,0-25,-25 24,25-24,-25 25,24-25,1 0,-25 25,25-25,-25 25,50-25,-50 25,24 0,1-25,0 0,-25 24,25-24</inkml:trace>
  <inkml:trace contextRef="#ctx0" brushRef="#br0" timeOffset="4885.82">16222 6375,'-25'0,"1"0,-1 0,0 25,0-25,25 24,-25-24,1 25,-1-25,25 25,-25-25,25 25,-25-25,0 25,1-25,24 24,-25 1,0-25,25 25,-25-25,0 25,1-25,24 25,-25-1,0 1,0-25,0 0,25 25,-24-25,24 25,-25 0,0-25,0 24,-24 1,24 0,0 0,0 0,0-25,1 0,24 25</inkml:trace>
  <inkml:trace contextRef="#ctx0" brushRef="#br0" timeOffset="6843.5">23093 6598</inkml:trace>
  <inkml:trace contextRef="#ctx0" brushRef="#br0" timeOffset="9297.31">24011 5829,'-25'0,"0"0,-24 0,24 0,25 25,-25-25,0 25,0-25,25 25,-24-25,24 24,-25 1,0-25,0 25,0 0,1 0,-1-25,25 24,-25-24,25 25,-25-25,25 25,-25-25,1 25,-1 0,25-1,-25-24,25 25,-25-25,25 25,-25-25,25 25,-24 0,-1-1,0 1,0-25,25 25,-25 0,25 0,-24-25,24 24,-25 1,0 0,0-25,25 25,-25-25,1 25,-1-25,25 24</inkml:trace>
  <inkml:trace contextRef="#ctx0" brushRef="#br0" timeOffset="11441.3">22076 5953,'25'0,"0"0,0 0,-1 0,1 0,-25 25,25-25,0 25,0-25,-1 0,1 25,0-25,0 0,0 24,-1-24,1 25,0 0,0-25,-25 25,25-25,-25 25,24-25,-24 24,25 1,0-25,-25 25,25-25,-25 25,25-25,-25 25,24-1,1-24,-25 25,25 0,0 0,-25 0,25-25,0 24,-25 1,24-25,-24 25,25 0,0 0,0-25,-25 24,25-24,-1 25,-24 0,25-25,0 0,-25 25,25-25,0 0,-25 25</inkml:trace>
  <inkml:trace contextRef="#ctx0" brushRef="#br0" timeOffset="13046.43">16272 11137</inkml:trace>
  <inkml:trace contextRef="#ctx0" brushRef="#br0" timeOffset="15267.74">17214 10319,'-24'25,"24"-1,-25-24,0 25,0-25,25 25,-25-25,1 25,-1 0,0-1,0 1,-24-25,49 25,-25 0,25 0,-25-25,25 24,-25-24,0 25,1 0,24 0,-25-25,25 25,-25-25,25 24,-25-24,0 25,25 0,-24 0,-1 0,0-1,0-24,25 25,-25 0,25 0,-24-25,24 25,-50-25,50 24,-25 1,0 0,1-25,24 25,-25-25,25 25,-25-1,0 1</inkml:trace>
  <inkml:trace contextRef="#ctx0" brushRef="#br0" timeOffset="18324.49">15329 10468,'0'24,"0"1,0 0,25-25,0 50,25-26,-26 1,-24 0,25-25,-25 25,25-25,0 25,0-25,-25 24,24 1,1-25,0 25,0 0,0-25,-25 25,24-1,1-24,0 0,0 25,0 0,-1-25,1 25,0-25,-25 25,25-25,0 0,24 24,-24 1,0-25,0 0,-25 25,24-25,26 0,-50 25,25-25,0 0,-1 25,1-1,0-24,0 0,0 25,-1-25,1 0,0 0,25 25</inkml:trace>
  <inkml:trace contextRef="#ctx0" brushRef="#br0" timeOffset="20001.96">24110 10616</inkml:trace>
  <inkml:trace contextRef="#ctx0" brushRef="#br0" timeOffset="22204.71">23267 9922,'25'0,"-1"0,-24 25,25-25,25 24,-25-24,-1 25,-24 0,25-25,-25 25,25-25,0 25,0-25,-1 25,-24-1,25-24,-25 25,25-25,0 25,0-25,-25 25,49 0,-49-1,25-24,-25 25,25 0,0-25,-25 25,24-25,-24 25,25-25,-25 24,25 1,0-25,-25 25,25 0,0 0,-25-1,24-24,1 25,0 0,0-25,-25 25,25-25,-25 25,24-25,1 0,25 0,24-50</inkml:trace>
  <inkml:trace contextRef="#ctx0" brushRef="#br0" timeOffset="23807.3">25028 9723,'0'25,"-25"-25,0 25,1-25,24 25,-25-25,0 49,0-24,0 0,0 0,1 0,-1-1,25 1,-25-25,0 25,0 0,25 0,-24-25,-1 25,0-25,25 24,-25 1,0-25,25 25,-24-25,24 25,-25 0,0-1,0-24,25 25,-25-25,25 25,-24-25,24 25,-25 0,0-1,0 1,0 0,1 0,-1 0,25-1,-25-24,25 25,-25 0,25 0,-25-25,1 25,24-1,-25 1</inkml:trace>
  <inkml:trace contextRef="#ctx0" brushRef="#br0" timeOffset="26367.77">15801 16297</inkml:trace>
  <inkml:trace contextRef="#ctx0" brushRef="#br0" timeOffset="29036.96">15156 15801,'24'0,"1"24,0-24,0 0,-25 25,49 0,-24-25,-25 25,25-25,0 25,-25-1,25-24,-25 25,25-25,-1 25,1-25,0 25,0 0,0-1,-1-24,1 25,0 0,0-25,-25 25,25 0,-1-25,-24 24,25-24,-25 25,25-25,0 0,-25 25,25 0,-1 0,1-25,0 0,0 0,24 0,51-50,48 0</inkml:trace>
  <inkml:trace contextRef="#ctx0" brushRef="#br0" timeOffset="31009.34">16768 15652,'-25'25,"0"-25,1 24,-1 1,0 0,0-25,25 25,-25-25,25 25,-49-1,24 1,0-25,25 25,-25-25,1 25,24 0,-25-25,0 24,0-24,0 25,0-25,25 25,-24-25,24 25,-25-25,25 25,-25-25,0 0,25 24,-25-24,25 25,-24 0,-1-25,0 0,25 25,-25-25,25 25,-25-25,1 0,-1 0,25 24,-25 1</inkml:trace>
  <inkml:trace contextRef="#ctx0" brushRef="#br0" timeOffset="33201.15">23292 15825,'-25'0</inkml:trace>
  <inkml:trace contextRef="#ctx0" brushRef="#br0" timeOffset="34874.75">22647 15081,'24'0,"1"0,25 25,-25 0,24 0,-24 24,0-49,0 25,0 0,-1 0,1-1,0 1,-25 0,25 0,0-25,-25 25,24 0,1-1,0 1,-25 0,25 0,0 0,-25-1,24-24,-24 25,0 0,25-25,-25 25,25 0,0-1,0 1</inkml:trace>
  <inkml:trace contextRef="#ctx0" brushRef="#br0" timeOffset="36440.49">23986 15032,'-25'0,"1"0,-1 24,0 1,-25 0,25 0,-24 0,49-1,-25-24,25 25,-25-25,25 25,-25 0,1-25,24 25,-25-25,25 24,-25-24,25 25,-25 0,0 0,25 0,-24-25,24 25,0-1,-25-24,25 25,-25 0,0-25,25 25,0 0,-25-25,25 24,-24 1,24 0,-25 0,0-25,25 25,-25-1,25 1</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9.31408" units="1/cm"/>
          <inkml:channelProperty channel="Y" name="resolution" value="49.23077" units="1/cm"/>
        </inkml:channelProperties>
      </inkml:inkSource>
      <inkml:timestamp xml:id="ts0" timeString="2021-09-08T14:07:05.968"/>
    </inkml:context>
    <inkml:brush xml:id="br0">
      <inkml:brushProperty name="width" value="0.05292" units="cm"/>
      <inkml:brushProperty name="height" value="0.05292" units="cm"/>
      <inkml:brushProperty name="color" value="#FF0000"/>
    </inkml:brush>
  </inkml:definitions>
  <inkml:trace contextRef="#ctx0" brushRef="#br0">15478 7689</inkml:trace>
  <inkml:trace contextRef="#ctx0" brushRef="#br0" timeOffset="2871.77">14511 7094,'25'0,"-1"0,1 0,-25 25,25-25,0 0,-25 25,25-25,-1 0,1 25,0-1,0-24,0 0,-1 25,1-25,0 0,-25 25,25-25,0 0,-1 0,1 25,0 0,0-25,0 24,-1-24,1 0,0 25,0-25,0 0,-1 0,-24 25,25-25,-25 25,25-25,0 0,0 25,-1-25,-24 24,25-24,0 0,-25 25,25 0,0-25,0 25,-1-25,1 25,0-25,0 0,0 0,24 0,26 0</inkml:trace>
  <inkml:trace contextRef="#ctx0" brushRef="#br0" timeOffset="5662.92">16371 6970,'-25'0,"0"0,1 0,-1 0,0 0,0 0,0 0,1 0,-1 25,0-25,0 25,0 0,1-1,-1-24,25 25,-25-25,25 25,-25 0,25 0,-25-25,1 24,-1 1,25 0,-25 0,0 0,0-1,25 1,-24-25,24 25,-25-25,25 25,-25 0,0-1,0 1,1 0,-1 0,0 0</inkml:trace>
  <inkml:trace contextRef="#ctx0" brushRef="#br0" timeOffset="8919.34">22423 6524,'25'0,"0"0,0 0,0 0,-25 24,24-24,1 0,-25 25,25 0,0-25,-25 25,25-25,-1 25,1-1,0 1,-25 0,25-25,0 25,0 0,-1-1,-24 1,25-25,-25 25,25-25,0 25,0 0,-1 0,1-1,0-24,-25 25,25-25,0 25,-25 0,24-25,1 25,0-1,0-24,-25 25,25-25,-1 25,1 0,0-25,-25 25,25-25,0 0,-1 0,26 0,24 0,1-50</inkml:trace>
  <inkml:trace contextRef="#ctx0" brushRef="#br0" timeOffset="11389.82">24011 6375,'-25'0,"0"0,1 0,-1 25,25-1,-25-24,25 25,-25-25,25 25,-25-25,25 25,-25 0,1-1,-1 1,0 0,25 0,-25-25,25 25,-25-1,1 1,24 0,-25-25,25 25,-25 0,25-1,-50 1,50 0,-24 0,24 0,-50 0,50-1,0 1,-25-25,25 25,0 0,-25-25,25 25,-24-1,-1 1,25 0,-25-25,25 25,-25 0,25-1,-25-24,1 25,-1 0,0 0,25 0,-50-25,50 24,-24-24</inkml:trace>
  <inkml:trace contextRef="#ctx0" brushRef="#br0" timeOffset="14272.02">15156 13345,'0'25,"0"0,0-1,0 1,24 0,1 25,0-50,-25 24,25 1,-25 0,0 0,25-25,-25 25,24-25,1 24,0 1,-25 0,25-25,-25 25,25 0,0-1,-25 1,24-25,-24 25,0 0,25-25,-25 25,25-1,0 1,0 25,-25-25,24-1,1-24,-25 25,25-25,-25 25,25 0,-25 0,25-1,-1-24,1 0,0 0,49 0,1-49,-1-1,1 1</inkml:trace>
  <inkml:trace contextRef="#ctx0" brushRef="#br0" timeOffset="15914.88">16619 13370,'-25'0,"1"25,-1-1,0-24,0 25,25 0,-25 0,1 0,-1-25,25 24,-25 1,0 0,0 0,0-25,25 25,0-1,-24-24,-1 25,0 0,0 0,25 0,-49-25,49 24,-25-24,25 25,-25-25,25 25,-25 0,0 0,1-25,24 24,-25-24,25 25,-25 0,0 0,0-25,25 25</inkml:trace>
  <inkml:trace contextRef="#ctx0" brushRef="#br0" timeOffset="18337.56">22200 12725,'0'25,"0"-1,0 1,25 0,0 0,0 0,-1-1,1 1,0 0,0 0,0 0,-1-1,1-24,-25 25,25-25,0 25,-25 0,25 0,-25-1,24 26,1-50,-25 25,25-25,-25 25,0 0,0-1,25-24,-25 25,25 0,-25 0,24 0,-24-1,25 1,-25 0,0 0,25-25,-25 25,25-1,-25 1,25 0,0 0</inkml:trace>
  <inkml:trace contextRef="#ctx0" brushRef="#br0" timeOffset="20072.16">23664 12551,'0'25,"-25"0,0 0,0-1,0 1,-24 0,49 0,-25 0,25-1,-50 26,26-25,24 0,-25-25,25 24,-25-24,25 25,-25 0,0 0,25 0,-24-1,-1-24,25 25,-25 0,0 0,25 0,0-1,-25-24,1 25,24 0,-25 0,0 0,25 0,-50-1,50 1,-24 0,24 0,-25-25,0 25,25-1,-25-24,25 25,-25 0,1 0,-1-25,25 25,-25-1,25 1,-25-25,25 25,-25-25,1 25,-1 0,25-1,-25-24</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9.31408" units="1/cm"/>
          <inkml:channelProperty channel="Y" name="resolution" value="49.23077" units="1/cm"/>
        </inkml:channelProperties>
      </inkml:inkSource>
      <inkml:timestamp xml:id="ts0" timeString="2021-09-09T04:26:00.306"/>
    </inkml:context>
    <inkml:brush xml:id="br0">
      <inkml:brushProperty name="width" value="0.05292" units="cm"/>
      <inkml:brushProperty name="height" value="0.05292" units="cm"/>
    </inkml:brush>
  </inkml:definitions>
  <inkml:trace contextRef="#ctx0" brushRef="#br0">18504 7367,'0'-25,"0"0,0 1,0-1,0 0,25 25,-25-25,25 25,-25-25,25 25,0-24,-25-1,24 0,1 0,0 25,0-25,-25 1,25 24,-1-25,1 0,0 25,0-25,-25 0,25 25,-1-24,1 24,-25-25,25 25,-25-25,25 0,0 0,-1 0,1 25,-25-24,25-1,-25 0,25 25,0 0,-1 0,1 0,0 0,0 0,0 0,-1 0,1 0</inkml:trace>
  <inkml:trace contextRef="#ctx0" brushRef="#br0" timeOffset="4213.04">19224 6747,'0'25,"24"-25,-24 24,25-24,-25 25,25 0,-25 0,0 0,25 0,0-1,-25 1,24 0,-24 0,0 0,25-25,-25 24,25 1,0 0,0 0,-25 0,24-1,1 1,0-25,-25 25,25-25</inkml:trace>
  <inkml:trace contextRef="#ctx0" brushRef="#br0" timeOffset="11545.98">12898 8161,'25'0,"0"0,0 0,0 0,-1 0,-24 25,25-25,-25 24,0 1,0 0,25-25,-25 25,25-25,-25 25,0-1,0 1,0 0,25-25,-25 25,0 0,0-1,0 1,0 0,0 0,0 0,0-1,24-24,-24 25,0 0,0 0,0 0,0-1,0 1,25-25,0 25,-25 0,0 0,0-1,25 1,-25 25,25-25,0-1,-1-24,26-24,-25-1,0 0,-1 0,1 25,-25-25,25 25,0-24,0-1,24 0,-24 0,0 25,0 0,-1 0,1 0,-25-25,25 25,-25-24,25-1,0 0,-1-25,26 26,-50-1,25 25,-25-25,25 25,-25-25,24 0,1 25,-25-24,25-1,-25 0,25 0,0 0,-1 1,1-1,-25 0,25 0,-25 0,25 1,-25-1,0 0,25 25</inkml:trace>
  <inkml:trace contextRef="#ctx0" brushRef="#br0" timeOffset="17293.09">17636 12179,'0'-25,"25"0,0 1,-25-1,25 0,-25 0,24 25,1-25,-25 1,25 24,-25-25,25 0,0 0,-1 0,1 1,-25-1,25 25,-25-25,25 0,0 0,-1 1,1-1,-25 0,25 0,0 0,-25 1,25 24,-25-25,24 25,1-25,-25 0,25 25,-25-25,25 25,0 0,-1 0,1 0,-25 25,25 0,0 0,0 0,-1-1,-24 1,25 0,0 0,0 0,-25-1,25-24,-25 25,24 0,1 0,0 0,-25-1,25-24,-25 25,25-25,-25 25,0 0,25-25,-1 25,1-1,-25 1,25-25,-25 25,25 0,0 0,-1-25,-24 24,25-24,-25 25,25-25,-25 25,25-25,0 25,-1-25,-24 25,-24-25,-1 25</inkml:trace>
  <inkml:trace contextRef="#ctx0" brushRef="#br0" timeOffset="20996.92">12005 13097,'25'25,"0"-25,0 0,0 0,-1 24,1 1,0-25,-25 25,25-25,-25 25,50-25,-50 25,24 0,1-1,0 1,0-25,-25 25,25 0,-1 0,1-1,0-24,-25 25,25 0,0 0,-1 0,1-25,-25 24,25 1,-25 0,25 0,0 0,-1-1,1-24,0 0,0 0,24-24,1-1,0-25,-1 25,1-24,-25 49,24-50,-24 25,0 1,24-1,-24 0,0 0,0 0,0 1,0-1,-1 0,1 0,0 0,0 0,0 1,-1-1,-24 0,25 25,-25-25,25 0</inkml:trace>
  <inkml:trace contextRef="#ctx0" brushRef="#br0" timeOffset="24063.64">13246 16991,'0'25,"0"0,25 0,-1-1,-24 1,25-25,-25 25,25 0,0 0,-25-1,0 1,25 0,-25 0,0 0,24-1,-24 1,0 0,0 0,25-25,-25 25,25-25,-25 24,0 1,0 0,25-25,-25 25,0 0,25-25,-25 25,0-1,24 26,1-50,-25 25,25 0,-25-1,25-24,0 0,-1 0,1 0,-25-24,25 24,0-25,0 0,-25 0,49 0,1 1,-1-26,1 25,0-25,-26 50,26-24,-25-26,0 50,-25-25,24 25,-24-25,25 25,-25-24,25-1,0 25,-25-25,25 25,-25-25,24 25,1-49,0 49,-25-25,25 25,-25-25,0 0,25 25,0-25,-25 1,24 24,-24-50,25 50,-25-25</inkml:trace>
  <inkml:trace contextRef="#ctx0" brushRef="#br0" timeOffset="27411.83">18579 16321,'0'-24,"0"-1,0 0,0-25,25 50,-25-24,24-26,1 25,0 25,-25-25,25 1,0-1,-25 0,24 25,1-25,-25 0,25 1,0-1,0 0,-25 0,24 25,1-25,-25 1,25-1,-25 0,50 0,-26-24,1 24,0 0,-25 0,25 25,0-25,-1-24,1 24,0 25,0 0,0 0,-25 25,24-25,1 25,-25-1,25 1,0 25,0-50,-25 25,24-25,-24 49,25-24,0 0,-25 0,25-25,0 24,-25 1,24-25,-24 25,25 25,-25-26,25 1,0 0,-25 0,25 0,-25-1,25 1,-1-25,-24 25,25-25,-25 25,25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9.31408" units="1/cm"/>
          <inkml:channelProperty channel="Y" name="resolution" value="49.23077" units="1/cm"/>
        </inkml:channelProperties>
      </inkml:inkSource>
      <inkml:timestamp xml:id="ts0" timeString="2021-09-09T04:26:57.921"/>
    </inkml:context>
    <inkml:brush xml:id="br0">
      <inkml:brushProperty name="width" value="0.05292" units="cm"/>
      <inkml:brushProperty name="height" value="0.05292" units="cm"/>
    </inkml:brush>
  </inkml:definitions>
  <inkml:trace contextRef="#ctx0" brushRef="#br0">12601 5135,'25'0,"-1"0,1 0,0 0,-25 24,25-24,0 25,-25 0,24 0,1 0,0-1,0-24,-25 25,0 0,25-25,-25 25,24-25,-24 25,25-25,0 24,-25 1,25 0,0 0,-1 0,1-25,-25 24,25 1,0-25,-25 25,25-25,-1 0,-24 25,25 0,-25-1,25-24,0 0,0-24,0 24,-1-25,1 0,0 25,0-25,-25 0,25 25,-1 0,-24-24,25 24,-25-25,25 25,0-25,0 0,-1 0,1 25,-25-24,25 24,0-25,-25 0,25 25,-25-25,24 25,-24-25,25 25,-25-24,25-1,0 25,-25-25,25 25,-25-25,24 25,-24-25,25 1,0 24,-25-25,25 25</inkml:trace>
  <inkml:trace contextRef="#ctx0" brushRef="#br0" timeOffset="3393.31">17959 4514,'24'25,"1"0,0 0,-25 0,25-25,-25 24,25 1,-25 0,24-25,1 25,-25 0,25-25,-25 24,25 1,0 0,-1-25,-24 25,25-25,-25 25,25 0,-25-1,25-24,-25 25,25-25,-25 25,0 0,24-25,-24 25,25-1,0 1,-25 0,25-25,0 0,-1 0,-24-25,25 25,0-25,0 1,0-1,-25 0,25 0,-1 0,1 25,-25-24,25-1,0 0,0 0,-1 25,-24-25,25 0,0 1,0-1,-25 0,25 25,-1-25,1 0,0 25,-25-24,25-1,0 0,-1 0,1 25,0-25,0 1,0-1,-1 25</inkml:trace>
  <inkml:trace contextRef="#ctx0" brushRef="#br0" timeOffset="7446.86">13965 8260,'0'25,"0"0,25-25,-25 24,25 1,-1 0,1 0,0-25,-25 25,25-1,0-24,-25 25,24-25,1 25,0 0,-25 0,25-1,-25 1,25-25,-25 25,24 0,1 0,0-1,0 1,0 0,0 0,-1 24,1-24,0 0,0-25,0 0,-1-25,1 25,-25-25,25 1,-25-1,25 0,0 0,-25 0,24 25,-24-24,25 24,-25-25,25 25,-25-25,0 0,25 25,-25-25,25 25,-25-24,24 24,-24-25,25 0,-25 0,25 25,0-25,0 25,-25-24,0-1,24 25,-24-25,25 25,0-25,0 25,-25-25,25 1,-1-1,1 25,-25-25,25 25,-25-25,0 0,25 25,-25-24,25 24,-25-25</inkml:trace>
  <inkml:trace contextRef="#ctx0" brushRef="#br0" timeOffset="10771.59">19645 7689,'25'0,"0"0,0 0,-25 25,25-25,-25 25,24 0,1 0,0-1,0 1,-25 0,25-25,-25 25,24 0,1-25,-25 24,25 1,-25 0,25-25,-25 25,25-25,-25 25,24 0,1-1,0 1,-25 0,25 0,0-25,-25 25,24-1,-24 1,25 0,0 0,-25 0,25-25,-25 24,25-24,-25 25,0 0,24-25,1 0,0-25,-25 0,25 25,-25-24,0-1,25 0,-1 0,1 0,0 1,-25-1,25 0,-25 0,25 25,-25-25,24 1,-24-1,25 0,-25 0,25 0,0 0,0 25,-25-24,0-1,24 25,-24-25,25 25,-25-25,25 0,0 25,-25-24,25-1,0 25,-25-25,24 0,1 25,-25-25,25 1,0 24,-25-25,25 25,-1-25,1 25</inkml:trace>
  <inkml:trace contextRef="#ctx0" brushRef="#br0" timeOffset="17161.12">13791 11460,'0'25,"25"-25,0 0,-25 24,25-24,0 0,-25 25,24-25,-24 25,50-25,-50 25,25-25,-25 25,25-25,-1 0,1 24,0-24,0 25,-25 0,25-25,-25 25,24-25,1 25,0-1,0 1,0 0,-1 0,1-25,-25 25,25-1,0 1,0 0,0-25,-25 25,0 0,24-25,-24 24,25 1,0-25,0 0,0 0,-25-49,24 49,1-25,-25-25,25 50,-25-25,25 1,0-1,-1-25,1 50,-25-25,25 25,-25-24,25-1,-25 0,25 25,-1-25,-24 0,25 25,-25-24,25-1,-25 0,25 25,0-25,-25 0,24 1,-24-1,25 25,-25-50</inkml:trace>
  <inkml:trace contextRef="#ctx0" brushRef="#br0" timeOffset="22721.07">19695 10691,'0'-25,"0"0,0 0,25 25,-25-24,25-1,-25 0,24 0,1 0,-25 1,25-1,-25 0,0 0,25 25,-25-25,25 1,-25-1,24 25,-24-25,25 0,-25 0,0 1,25 24,-25-25,25 0,-25 0,25 0,-1 1,-24-1,25 25,-25-25,25 25,-25-25,25 25,0 0,-1 25,-24 0,25 0,0-1,-25 1,25 0,-25 0,25 0,-25-1,24-24,-24 25,25 0,0 0,0 0,-25-1,25-24,-25 25,24 0,1-25,-25 25,25-25,-25 25,25-25,-25 24,25-24,-1 25,-24 0,25-25,0 25,0 0,0-25,-25 24,24 1,1-25,-25 25,25-25</inkml:trace>
  <inkml:trace contextRef="#ctx0" brushRef="#br0" timeOffset="27170.16">14784 16892,'0'25,"0"0,24-25,-24 24,25 1,0 0,0 0,0 0,-25-1,0 1,24-25,-24 25,0 0,25 24,-25-24,25-25,-25 25,0 0,25-25,-25 25,25-1,-25 1,0 0,24 0,-24 0,0-1,25-24,-25 25,25 0,-25 0,25 0,-25 0,25-25,-1 24,-24 1,0 0,0 0,0 0,0-1,25-24,0 0,0 0,0-49,-1 24,1-25,0 1,0 24,25-25,-26-24,26 49,-25-25,0 26,-1-1,1 0,-25 0,25 0,0 1,-25-1,25 25,-25-25,24 25,-24-25,25 25,0-25,0 1,0-1,-1 0,1 0,25 0,-25 1,-1-1,1 0,25 0,-25 0,24 1,-24-1,0 25,0-25</inkml:trace>
  <inkml:trace contextRef="#ctx0" brushRef="#br0" timeOffset="44178.81">21109 16148,'0'-25,"0"0,0 0,25 25,-25-49,24 49,-24-50,25 25,0 25,-25-24,25-1,-25 0,25 0,-25 0,24 25,1-24,-25-1,0 0,25 25,-25-25,25 25,-25-25,0 1,0-1,25 0,-1-25,1 26,0 24,-25-25,25 25,-25-25,0 0,25 25,-25-25,24 1,1 24,-25-25,25 0,0 0,0 0,-1 0,1 1,0 24,-25-25,25 25,0-25,-25 0,25 0,-25 50,0 0,24-25,-24 25,0 0,25-1,0-24,-25 25,0 0,25-25,-25 25,0 0,25-25,-25 25,24-25,-24 24,25-24,-25 25,0 0,25-25,-25 25,25-25,-25 25,25-1,-1-24,-24 25,25 0,-25 0,25-25,-25 25,25-1,0 1,-1 0,1 0,0 0,-25-1,25-24,0 25,-25 0,24-25,-24 25,25 0,0-1,0-24,-25 25,25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19A50-E59B-46E5-8517-2B13AFEFD59F}" type="datetimeFigureOut">
              <a:rPr lang="vi-VN" smtClean="0"/>
              <a:t>16/08/2025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1136B-AAB8-4582-A5DD-51B69B263AD8}" type="slidenum">
              <a:rPr lang="vi-VN" smtClean="0"/>
              <a:t>‹#›</a:t>
            </a:fld>
            <a:endParaRPr lang="vi-VN"/>
          </a:p>
        </p:txBody>
      </p:sp>
    </p:spTree>
    <p:extLst>
      <p:ext uri="{BB962C8B-B14F-4D97-AF65-F5344CB8AC3E}">
        <p14:creationId xmlns:p14="http://schemas.microsoft.com/office/powerpoint/2010/main" val="244950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3901136B-AAB8-4582-A5DD-51B69B263AD8}" type="slidenum">
              <a:rPr lang="vi-VN" smtClean="0"/>
              <a:t>8</a:t>
            </a:fld>
            <a:endParaRPr lang="vi-VN"/>
          </a:p>
        </p:txBody>
      </p:sp>
    </p:spTree>
    <p:extLst>
      <p:ext uri="{BB962C8B-B14F-4D97-AF65-F5344CB8AC3E}">
        <p14:creationId xmlns:p14="http://schemas.microsoft.com/office/powerpoint/2010/main" val="194950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DE7F9C-8AC6-4ACB-9DAA-C3EC8688CF90}"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5E1D-6A73-47B1-B59B-1544F0C4214E}" type="slidenum">
              <a:rPr lang="en-US" smtClean="0"/>
              <a:t>‹#›</a:t>
            </a:fld>
            <a:endParaRPr lang="en-US"/>
          </a:p>
        </p:txBody>
      </p:sp>
    </p:spTree>
    <p:extLst>
      <p:ext uri="{BB962C8B-B14F-4D97-AF65-F5344CB8AC3E}">
        <p14:creationId xmlns:p14="http://schemas.microsoft.com/office/powerpoint/2010/main" val="402247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E7F9C-8AC6-4ACB-9DAA-C3EC8688CF90}"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5E1D-6A73-47B1-B59B-1544F0C4214E}" type="slidenum">
              <a:rPr lang="en-US" smtClean="0"/>
              <a:t>‹#›</a:t>
            </a:fld>
            <a:endParaRPr lang="en-US"/>
          </a:p>
        </p:txBody>
      </p:sp>
    </p:spTree>
    <p:extLst>
      <p:ext uri="{BB962C8B-B14F-4D97-AF65-F5344CB8AC3E}">
        <p14:creationId xmlns:p14="http://schemas.microsoft.com/office/powerpoint/2010/main" val="250912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E7F9C-8AC6-4ACB-9DAA-C3EC8688CF90}"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5E1D-6A73-47B1-B59B-1544F0C4214E}" type="slidenum">
              <a:rPr lang="en-US" smtClean="0"/>
              <a:t>‹#›</a:t>
            </a:fld>
            <a:endParaRPr lang="en-US"/>
          </a:p>
        </p:txBody>
      </p:sp>
    </p:spTree>
    <p:extLst>
      <p:ext uri="{BB962C8B-B14F-4D97-AF65-F5344CB8AC3E}">
        <p14:creationId xmlns:p14="http://schemas.microsoft.com/office/powerpoint/2010/main" val="277443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E7F9C-8AC6-4ACB-9DAA-C3EC8688CF90}"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5E1D-6A73-47B1-B59B-1544F0C4214E}" type="slidenum">
              <a:rPr lang="en-US" smtClean="0"/>
              <a:t>‹#›</a:t>
            </a:fld>
            <a:endParaRPr lang="en-US"/>
          </a:p>
        </p:txBody>
      </p:sp>
    </p:spTree>
    <p:extLst>
      <p:ext uri="{BB962C8B-B14F-4D97-AF65-F5344CB8AC3E}">
        <p14:creationId xmlns:p14="http://schemas.microsoft.com/office/powerpoint/2010/main" val="392818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E7F9C-8AC6-4ACB-9DAA-C3EC8688CF90}"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5E1D-6A73-47B1-B59B-1544F0C4214E}" type="slidenum">
              <a:rPr lang="en-US" smtClean="0"/>
              <a:t>‹#›</a:t>
            </a:fld>
            <a:endParaRPr lang="en-US"/>
          </a:p>
        </p:txBody>
      </p:sp>
    </p:spTree>
    <p:extLst>
      <p:ext uri="{BB962C8B-B14F-4D97-AF65-F5344CB8AC3E}">
        <p14:creationId xmlns:p14="http://schemas.microsoft.com/office/powerpoint/2010/main" val="409543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DE7F9C-8AC6-4ACB-9DAA-C3EC8688CF90}"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C5E1D-6A73-47B1-B59B-1544F0C4214E}" type="slidenum">
              <a:rPr lang="en-US" smtClean="0"/>
              <a:t>‹#›</a:t>
            </a:fld>
            <a:endParaRPr lang="en-US"/>
          </a:p>
        </p:txBody>
      </p:sp>
    </p:spTree>
    <p:extLst>
      <p:ext uri="{BB962C8B-B14F-4D97-AF65-F5344CB8AC3E}">
        <p14:creationId xmlns:p14="http://schemas.microsoft.com/office/powerpoint/2010/main" val="66373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DE7F9C-8AC6-4ACB-9DAA-C3EC8688CF90}" type="datetimeFigureOut">
              <a:rPr lang="en-US" smtClean="0"/>
              <a:t>8/16/2025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C5E1D-6A73-47B1-B59B-1544F0C4214E}" type="slidenum">
              <a:rPr lang="en-US" smtClean="0"/>
              <a:t>‹#›</a:t>
            </a:fld>
            <a:endParaRPr lang="en-US"/>
          </a:p>
        </p:txBody>
      </p:sp>
    </p:spTree>
    <p:extLst>
      <p:ext uri="{BB962C8B-B14F-4D97-AF65-F5344CB8AC3E}">
        <p14:creationId xmlns:p14="http://schemas.microsoft.com/office/powerpoint/2010/main" val="235101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DE7F9C-8AC6-4ACB-9DAA-C3EC8688CF90}" type="datetimeFigureOut">
              <a:rPr lang="en-US" smtClean="0"/>
              <a:t>8/16/2025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C5E1D-6A73-47B1-B59B-1544F0C4214E}" type="slidenum">
              <a:rPr lang="en-US" smtClean="0"/>
              <a:t>‹#›</a:t>
            </a:fld>
            <a:endParaRPr lang="en-US"/>
          </a:p>
        </p:txBody>
      </p:sp>
    </p:spTree>
    <p:extLst>
      <p:ext uri="{BB962C8B-B14F-4D97-AF65-F5344CB8AC3E}">
        <p14:creationId xmlns:p14="http://schemas.microsoft.com/office/powerpoint/2010/main" val="75489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E7F9C-8AC6-4ACB-9DAA-C3EC8688CF90}" type="datetimeFigureOut">
              <a:rPr lang="en-US" smtClean="0"/>
              <a:t>8/16/2025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C5E1D-6A73-47B1-B59B-1544F0C4214E}" type="slidenum">
              <a:rPr lang="en-US" smtClean="0"/>
              <a:t>‹#›</a:t>
            </a:fld>
            <a:endParaRPr lang="en-US"/>
          </a:p>
        </p:txBody>
      </p:sp>
    </p:spTree>
    <p:extLst>
      <p:ext uri="{BB962C8B-B14F-4D97-AF65-F5344CB8AC3E}">
        <p14:creationId xmlns:p14="http://schemas.microsoft.com/office/powerpoint/2010/main" val="370201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E7F9C-8AC6-4ACB-9DAA-C3EC8688CF90}"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C5E1D-6A73-47B1-B59B-1544F0C4214E}" type="slidenum">
              <a:rPr lang="en-US" smtClean="0"/>
              <a:t>‹#›</a:t>
            </a:fld>
            <a:endParaRPr lang="en-US"/>
          </a:p>
        </p:txBody>
      </p:sp>
    </p:spTree>
    <p:extLst>
      <p:ext uri="{BB962C8B-B14F-4D97-AF65-F5344CB8AC3E}">
        <p14:creationId xmlns:p14="http://schemas.microsoft.com/office/powerpoint/2010/main" val="308953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E7F9C-8AC6-4ACB-9DAA-C3EC8688CF90}"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C5E1D-6A73-47B1-B59B-1544F0C4214E}" type="slidenum">
              <a:rPr lang="en-US" smtClean="0"/>
              <a:t>‹#›</a:t>
            </a:fld>
            <a:endParaRPr lang="en-US"/>
          </a:p>
        </p:txBody>
      </p:sp>
    </p:spTree>
    <p:extLst>
      <p:ext uri="{BB962C8B-B14F-4D97-AF65-F5344CB8AC3E}">
        <p14:creationId xmlns:p14="http://schemas.microsoft.com/office/powerpoint/2010/main" val="356465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E7F9C-8AC6-4ACB-9DAA-C3EC8688CF90}" type="datetimeFigureOut">
              <a:rPr lang="en-US" smtClean="0"/>
              <a:t>8/16/2025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C5E1D-6A73-47B1-B59B-1544F0C4214E}" type="slidenum">
              <a:rPr lang="en-US" smtClean="0"/>
              <a:t>‹#›</a:t>
            </a:fld>
            <a:endParaRPr lang="en-US"/>
          </a:p>
        </p:txBody>
      </p:sp>
    </p:spTree>
    <p:extLst>
      <p:ext uri="{BB962C8B-B14F-4D97-AF65-F5344CB8AC3E}">
        <p14:creationId xmlns:p14="http://schemas.microsoft.com/office/powerpoint/2010/main" val="343148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customXml" Target="../ink/ink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4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98.emf"/><Relationship Id="rId5" Type="http://schemas.openxmlformats.org/officeDocument/2006/relationships/customXml" Target="../ink/ink5.xml"/><Relationship Id="rId4" Type="http://schemas.openxmlformats.org/officeDocument/2006/relationships/image" Target="../media/image98.png"/></Relationships>
</file>

<file path=ppt/slides/_rels/slide6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2.emf"/><Relationship Id="rId5" Type="http://schemas.openxmlformats.org/officeDocument/2006/relationships/customXml" Target="../ink/ink6.xml"/><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emf"/><Relationship Id="rId4" Type="http://schemas.openxmlformats.org/officeDocument/2006/relationships/customXml" Target="../ink/ink7.xml"/></Relationships>
</file>

<file path=ppt/slides/_rels/slide7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7.emf"/><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107.png"/><Relationship Id="rId4" Type="http://schemas.openxmlformats.org/officeDocument/2006/relationships/image" Target="../media/image106.png"/></Relationships>
</file>

<file path=ppt/slides/_rels/slide73.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2.emf"/><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111.png"/><Relationship Id="rId4" Type="http://schemas.openxmlformats.org/officeDocument/2006/relationships/image" Target="../media/image110.png"/></Relationships>
</file>

<file path=ppt/slides/_rels/slide74.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114.emf"/><Relationship Id="rId5" Type="http://schemas.openxmlformats.org/officeDocument/2006/relationships/customXml" Target="../ink/ink11.xml"/><Relationship Id="rId4" Type="http://schemas.openxmlformats.org/officeDocument/2006/relationships/image" Target="../media/image112.png"/></Relationships>
</file>

<file path=ppt/slides/_rels/slide7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7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118.png"/></Relationships>
</file>

<file path=ppt/slides/_rels/slide7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21.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7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8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8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8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36.pn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9.png"/></Relationships>
</file>

<file path=ppt/slides/_rels/slide9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183" y="117810"/>
            <a:ext cx="11590986" cy="693558"/>
          </a:xfrm>
        </p:spPr>
        <p:txBody>
          <a:bodyPr>
            <a:normAutofit/>
          </a:bodyPr>
          <a:lstStyle/>
          <a:p>
            <a:r>
              <a:rPr lang="en-US" sz="2400" b="1" dirty="0">
                <a:latin typeface="Times New Roman" panose="02020603050405020304" pitchFamily="18" charset="0"/>
                <a:cs typeface="Times New Roman" panose="02020603050405020304" pitchFamily="18" charset="0"/>
              </a:rPr>
              <a:t>LÝ THUYẾT ÂM NHẠC CƠ BẢN</a:t>
            </a:r>
          </a:p>
        </p:txBody>
      </p:sp>
      <p:sp>
        <p:nvSpPr>
          <p:cNvPr id="3" name="Subtitle 2"/>
          <p:cNvSpPr>
            <a:spLocks noGrp="1"/>
          </p:cNvSpPr>
          <p:nvPr>
            <p:ph type="subTitle" idx="1"/>
          </p:nvPr>
        </p:nvSpPr>
        <p:spPr>
          <a:xfrm>
            <a:off x="193183" y="811368"/>
            <a:ext cx="11590985" cy="6046632"/>
          </a:xfrm>
        </p:spPr>
        <p:txBody>
          <a:bodyPr>
            <a:normAutofit fontScale="92500" lnSpcReduction="20000"/>
          </a:bodyPr>
          <a:lstStyle/>
          <a:p>
            <a:pPr algn="l"/>
            <a:r>
              <a:rPr lang="en-US" sz="2200" b="1" dirty="0"/>
              <a:t>1.1 </a:t>
            </a:r>
            <a:r>
              <a:rPr lang="en-US" sz="2200" b="1" dirty="0" err="1"/>
              <a:t>Khái</a:t>
            </a:r>
            <a:r>
              <a:rPr lang="en-US" sz="2200" b="1" dirty="0"/>
              <a:t> </a:t>
            </a:r>
            <a:r>
              <a:rPr lang="en-US" sz="2200" b="1" dirty="0" err="1"/>
              <a:t>quát</a:t>
            </a:r>
            <a:r>
              <a:rPr lang="en-US" sz="2200" b="1" dirty="0"/>
              <a:t> </a:t>
            </a:r>
            <a:r>
              <a:rPr lang="en-US" sz="2200" b="1" dirty="0" err="1"/>
              <a:t>về</a:t>
            </a:r>
            <a:r>
              <a:rPr lang="en-US" sz="2200" b="1" dirty="0"/>
              <a:t> </a:t>
            </a:r>
            <a:r>
              <a:rPr lang="en-US" sz="2200" b="1" dirty="0" err="1"/>
              <a:t>nghệ</a:t>
            </a:r>
            <a:r>
              <a:rPr lang="en-US" sz="2200" b="1" dirty="0"/>
              <a:t> </a:t>
            </a:r>
            <a:r>
              <a:rPr lang="en-US" sz="2200" b="1" dirty="0" err="1"/>
              <a:t>thuật</a:t>
            </a:r>
            <a:r>
              <a:rPr lang="en-US" sz="2200" b="1" dirty="0"/>
              <a:t> </a:t>
            </a:r>
            <a:r>
              <a:rPr lang="en-US" sz="2200" b="1" dirty="0" err="1"/>
              <a:t>âm</a:t>
            </a:r>
            <a:r>
              <a:rPr lang="en-US" sz="2200" b="1" dirty="0"/>
              <a:t> </a:t>
            </a:r>
            <a:r>
              <a:rPr lang="en-US" sz="2200" b="1" dirty="0" err="1"/>
              <a:t>nhạc</a:t>
            </a:r>
            <a:endParaRPr lang="en-US" sz="2200" b="1" dirty="0"/>
          </a:p>
          <a:p>
            <a:pPr algn="l"/>
            <a:r>
              <a:rPr lang="en-US" sz="2200" b="1" i="1" dirty="0"/>
              <a:t>1.1.1 </a:t>
            </a:r>
            <a:r>
              <a:rPr lang="en-US" sz="2200" b="1" i="1" dirty="0" err="1"/>
              <a:t>Khái</a:t>
            </a:r>
            <a:r>
              <a:rPr lang="en-US" sz="2200" b="1" i="1" dirty="0"/>
              <a:t> </a:t>
            </a:r>
            <a:r>
              <a:rPr lang="en-US" sz="2200" b="1" i="1" dirty="0" err="1"/>
              <a:t>niệm</a:t>
            </a:r>
            <a:r>
              <a:rPr lang="en-US" sz="2200" b="1" i="1" dirty="0"/>
              <a:t> </a:t>
            </a:r>
            <a:r>
              <a:rPr lang="en-US" sz="2200" b="1" i="1" dirty="0" err="1"/>
              <a:t>âm</a:t>
            </a:r>
            <a:r>
              <a:rPr lang="en-US" sz="2200" b="1" i="1" dirty="0"/>
              <a:t> </a:t>
            </a:r>
            <a:r>
              <a:rPr lang="en-US" sz="2200" b="1" i="1" dirty="0" err="1"/>
              <a:t>nhạc</a:t>
            </a:r>
            <a:endParaRPr lang="en-US" sz="2200" b="1" i="1" dirty="0"/>
          </a:p>
          <a:p>
            <a:pPr algn="l"/>
            <a:r>
              <a:rPr lang="en-US" sz="2200" i="1" dirty="0" err="1"/>
              <a:t>Âm</a:t>
            </a:r>
            <a:r>
              <a:rPr lang="en-US" sz="2200" i="1" dirty="0"/>
              <a:t> </a:t>
            </a:r>
            <a:r>
              <a:rPr lang="en-US" sz="2200" i="1" dirty="0" err="1"/>
              <a:t>nhạc</a:t>
            </a:r>
            <a:r>
              <a:rPr lang="en-US" sz="2200" i="1" dirty="0"/>
              <a:t> </a:t>
            </a:r>
            <a:r>
              <a:rPr lang="en-US" sz="2200" i="1" dirty="0" err="1"/>
              <a:t>là</a:t>
            </a:r>
            <a:r>
              <a:rPr lang="en-US" sz="2200" i="1" dirty="0"/>
              <a:t> </a:t>
            </a:r>
            <a:r>
              <a:rPr lang="en-US" sz="2200" i="1" dirty="0" err="1"/>
              <a:t>loại</a:t>
            </a:r>
            <a:r>
              <a:rPr lang="en-US" sz="2200" i="1" dirty="0"/>
              <a:t> </a:t>
            </a:r>
            <a:r>
              <a:rPr lang="en-US" sz="2200" i="1" dirty="0" err="1"/>
              <a:t>hình</a:t>
            </a:r>
            <a:r>
              <a:rPr lang="en-US" sz="2200" i="1" dirty="0"/>
              <a:t> </a:t>
            </a:r>
            <a:r>
              <a:rPr lang="en-US" sz="2200" i="1" dirty="0" err="1"/>
              <a:t>nghệ</a:t>
            </a:r>
            <a:r>
              <a:rPr lang="en-US" sz="2200" i="1" dirty="0"/>
              <a:t> </a:t>
            </a:r>
            <a:r>
              <a:rPr lang="en-US" sz="2200" i="1" dirty="0" err="1"/>
              <a:t>thuật</a:t>
            </a:r>
            <a:r>
              <a:rPr lang="en-US" sz="2200" i="1" dirty="0"/>
              <a:t> </a:t>
            </a:r>
            <a:r>
              <a:rPr lang="en-US" sz="2200" i="1" dirty="0" err="1"/>
              <a:t>kết</a:t>
            </a:r>
            <a:r>
              <a:rPr lang="en-US" sz="2200" i="1" dirty="0"/>
              <a:t> </a:t>
            </a:r>
            <a:r>
              <a:rPr lang="en-US" sz="2200" i="1" dirty="0" err="1"/>
              <a:t>hợp</a:t>
            </a:r>
            <a:r>
              <a:rPr lang="en-US" sz="2200" i="1" dirty="0"/>
              <a:t> </a:t>
            </a:r>
            <a:r>
              <a:rPr lang="en-US" sz="2200" i="1" dirty="0" err="1"/>
              <a:t>những</a:t>
            </a:r>
            <a:r>
              <a:rPr lang="en-US" sz="2200" i="1" dirty="0"/>
              <a:t> </a:t>
            </a:r>
            <a:r>
              <a:rPr lang="en-US" sz="2200" i="1" dirty="0" err="1"/>
              <a:t>âm</a:t>
            </a:r>
            <a:r>
              <a:rPr lang="en-US" sz="2200" i="1" dirty="0"/>
              <a:t> </a:t>
            </a:r>
            <a:r>
              <a:rPr lang="en-US" sz="2200" i="1" dirty="0" err="1"/>
              <a:t>thanh</a:t>
            </a:r>
            <a:r>
              <a:rPr lang="en-US" sz="2200" i="1" dirty="0"/>
              <a:t> </a:t>
            </a:r>
            <a:r>
              <a:rPr lang="en-US" sz="2200" i="1" dirty="0" err="1"/>
              <a:t>thành</a:t>
            </a:r>
            <a:r>
              <a:rPr lang="en-US" sz="2200" i="1" dirty="0"/>
              <a:t> </a:t>
            </a:r>
            <a:r>
              <a:rPr lang="en-US" sz="2200" i="1" dirty="0" err="1"/>
              <a:t>một</a:t>
            </a:r>
            <a:r>
              <a:rPr lang="en-US" sz="2200" i="1" dirty="0"/>
              <a:t> </a:t>
            </a:r>
            <a:r>
              <a:rPr lang="en-US" sz="2200" i="1" dirty="0" err="1"/>
              <a:t>hệ</a:t>
            </a:r>
            <a:r>
              <a:rPr lang="en-US" sz="2200" i="1" dirty="0"/>
              <a:t> </a:t>
            </a:r>
            <a:r>
              <a:rPr lang="en-US" sz="2200" i="1" dirty="0" err="1"/>
              <a:t>thống</a:t>
            </a:r>
            <a:r>
              <a:rPr lang="en-US" sz="2200" i="1" dirty="0"/>
              <a:t> </a:t>
            </a:r>
            <a:r>
              <a:rPr lang="en-US" sz="2200" i="1" dirty="0" err="1"/>
              <a:t>theo</a:t>
            </a:r>
            <a:r>
              <a:rPr lang="en-US" sz="2200" i="1" dirty="0"/>
              <a:t> </a:t>
            </a:r>
            <a:r>
              <a:rPr lang="en-US" sz="2200" i="1" dirty="0" err="1"/>
              <a:t>quy</a:t>
            </a:r>
            <a:r>
              <a:rPr lang="en-US" sz="2200" i="1" dirty="0"/>
              <a:t> </a:t>
            </a:r>
            <a:r>
              <a:rPr lang="en-US" sz="2200" i="1" dirty="0" err="1"/>
              <a:t>luật</a:t>
            </a:r>
            <a:r>
              <a:rPr lang="en-US" sz="2200" i="1" dirty="0"/>
              <a:t> </a:t>
            </a:r>
            <a:r>
              <a:rPr lang="en-US" sz="2200" i="1" dirty="0" err="1"/>
              <a:t>riêng</a:t>
            </a:r>
            <a:r>
              <a:rPr lang="en-US" sz="2200" i="1" dirty="0"/>
              <a:t>, </a:t>
            </a:r>
            <a:r>
              <a:rPr lang="en-US" sz="2200" i="1" dirty="0" err="1"/>
              <a:t>có</a:t>
            </a:r>
            <a:r>
              <a:rPr lang="en-US" sz="2200" i="1" dirty="0"/>
              <a:t> </a:t>
            </a:r>
            <a:r>
              <a:rPr lang="en-US" sz="2200" i="1" dirty="0" err="1"/>
              <a:t>tính</a:t>
            </a:r>
            <a:r>
              <a:rPr lang="en-US" sz="2200" i="1" dirty="0"/>
              <a:t> </a:t>
            </a:r>
            <a:r>
              <a:rPr lang="en-US" sz="2200" i="1" dirty="0" err="1"/>
              <a:t>gắn</a:t>
            </a:r>
            <a:r>
              <a:rPr lang="en-US" sz="2200" i="1" dirty="0"/>
              <a:t> </a:t>
            </a:r>
            <a:r>
              <a:rPr lang="en-US" sz="2200" i="1" dirty="0" err="1"/>
              <a:t>bó</a:t>
            </a:r>
            <a:r>
              <a:rPr lang="en-US" sz="2200" i="1" dirty="0"/>
              <a:t> </a:t>
            </a:r>
            <a:r>
              <a:rPr lang="en-US" sz="2200" i="1" dirty="0" err="1"/>
              <a:t>chặt</a:t>
            </a:r>
            <a:r>
              <a:rPr lang="en-US" sz="2200" i="1" dirty="0"/>
              <a:t> </a:t>
            </a:r>
            <a:r>
              <a:rPr lang="en-US" sz="2200" i="1" dirty="0" err="1"/>
              <a:t>chẽ</a:t>
            </a:r>
            <a:r>
              <a:rPr lang="en-US" sz="2200" i="1" dirty="0"/>
              <a:t> </a:t>
            </a:r>
            <a:r>
              <a:rPr lang="en-US" sz="2200" i="1" dirty="0" err="1"/>
              <a:t>và</a:t>
            </a:r>
            <a:r>
              <a:rPr lang="en-US" sz="2200" i="1" dirty="0"/>
              <a:t> </a:t>
            </a:r>
            <a:r>
              <a:rPr lang="en-US" sz="2200" i="1" dirty="0" err="1"/>
              <a:t>lôgíc</a:t>
            </a:r>
            <a:r>
              <a:rPr lang="en-US" sz="2200" i="1" dirty="0"/>
              <a:t>, </a:t>
            </a:r>
            <a:r>
              <a:rPr lang="en-US" sz="2200" i="1" dirty="0" err="1"/>
              <a:t>diễn</a:t>
            </a:r>
            <a:r>
              <a:rPr lang="en-US" sz="2200" i="1" dirty="0"/>
              <a:t> </a:t>
            </a:r>
            <a:r>
              <a:rPr lang="en-US" sz="2200" i="1" dirty="0" err="1"/>
              <a:t>ra</a:t>
            </a:r>
            <a:r>
              <a:rPr lang="en-US" sz="2200" i="1" dirty="0"/>
              <a:t> </a:t>
            </a:r>
            <a:r>
              <a:rPr lang="en-US" sz="2200" i="1" dirty="0" err="1"/>
              <a:t>trong</a:t>
            </a:r>
            <a:r>
              <a:rPr lang="en-US" sz="2200" i="1" dirty="0"/>
              <a:t> </a:t>
            </a:r>
            <a:r>
              <a:rPr lang="en-US" sz="2200" i="1" dirty="0" err="1"/>
              <a:t>khoảng</a:t>
            </a:r>
            <a:r>
              <a:rPr lang="en-US" sz="2200" i="1" dirty="0"/>
              <a:t> </a:t>
            </a:r>
            <a:r>
              <a:rPr lang="en-US" sz="2200" i="1" dirty="0" err="1"/>
              <a:t>thời</a:t>
            </a:r>
            <a:r>
              <a:rPr lang="en-US" sz="2200" i="1" dirty="0"/>
              <a:t> </a:t>
            </a:r>
            <a:r>
              <a:rPr lang="en-US" sz="2200" i="1" dirty="0" err="1"/>
              <a:t>gian</a:t>
            </a:r>
            <a:r>
              <a:rPr lang="en-US" sz="2200" i="1" dirty="0"/>
              <a:t> </a:t>
            </a:r>
            <a:r>
              <a:rPr lang="en-US" sz="2200" i="1" dirty="0" err="1"/>
              <a:t>nhất</a:t>
            </a:r>
            <a:r>
              <a:rPr lang="en-US" sz="2200" i="1" dirty="0"/>
              <a:t> </a:t>
            </a:r>
            <a:r>
              <a:rPr lang="en-US" sz="2200" i="1" dirty="0" err="1"/>
              <a:t>định</a:t>
            </a:r>
            <a:r>
              <a:rPr lang="en-US" sz="2200" i="1" dirty="0"/>
              <a:t> </a:t>
            </a:r>
            <a:r>
              <a:rPr lang="en-US" sz="2200" i="1" dirty="0" err="1"/>
              <a:t>để</a:t>
            </a:r>
            <a:r>
              <a:rPr lang="en-US" sz="2200" i="1" dirty="0"/>
              <a:t> </a:t>
            </a:r>
            <a:r>
              <a:rPr lang="en-US" sz="2200" i="1" dirty="0" err="1"/>
              <a:t>thể</a:t>
            </a:r>
            <a:r>
              <a:rPr lang="en-US" sz="2200" i="1" dirty="0"/>
              <a:t> </a:t>
            </a:r>
            <a:r>
              <a:rPr lang="en-US" sz="2200" i="1" dirty="0" err="1"/>
              <a:t>hiện</a:t>
            </a:r>
            <a:r>
              <a:rPr lang="en-US" sz="2200" i="1" dirty="0"/>
              <a:t> </a:t>
            </a:r>
            <a:r>
              <a:rPr lang="en-US" sz="2200" i="1" dirty="0" err="1"/>
              <a:t>những</a:t>
            </a:r>
            <a:r>
              <a:rPr lang="en-US" sz="2200" i="1" dirty="0"/>
              <a:t> </a:t>
            </a:r>
            <a:r>
              <a:rPr lang="en-US" sz="2200" i="1" dirty="0" err="1"/>
              <a:t>tư</a:t>
            </a:r>
            <a:r>
              <a:rPr lang="en-US" sz="2200" i="1" dirty="0"/>
              <a:t> </a:t>
            </a:r>
            <a:r>
              <a:rPr lang="en-US" sz="2200" i="1" dirty="0" err="1"/>
              <a:t>tưởng</a:t>
            </a:r>
            <a:r>
              <a:rPr lang="en-US" sz="2200" i="1" dirty="0"/>
              <a:t>, </a:t>
            </a:r>
            <a:r>
              <a:rPr lang="en-US" sz="2200" i="1" dirty="0" err="1"/>
              <a:t>tình</a:t>
            </a:r>
            <a:r>
              <a:rPr lang="en-US" sz="2200" i="1" dirty="0"/>
              <a:t> </a:t>
            </a:r>
            <a:r>
              <a:rPr lang="en-US" sz="2200" i="1" dirty="0" err="1"/>
              <a:t>cảm</a:t>
            </a:r>
            <a:r>
              <a:rPr lang="en-US" sz="2200" i="1" dirty="0"/>
              <a:t> </a:t>
            </a:r>
            <a:r>
              <a:rPr lang="en-US" sz="2200" i="1" dirty="0" err="1"/>
              <a:t>của</a:t>
            </a:r>
            <a:r>
              <a:rPr lang="en-US" sz="2200" i="1" dirty="0"/>
              <a:t> con </a:t>
            </a:r>
            <a:r>
              <a:rPr lang="en-US" sz="2200" i="1" dirty="0" err="1"/>
              <a:t>người</a:t>
            </a:r>
            <a:endParaRPr lang="en-US" sz="2200" i="1" dirty="0"/>
          </a:p>
          <a:p>
            <a:pPr algn="l"/>
            <a:r>
              <a:rPr lang="en-US" sz="2200" b="1" i="1" dirty="0"/>
              <a:t>1.1.2 </a:t>
            </a:r>
            <a:r>
              <a:rPr lang="en-US" sz="2200" b="1" i="1" dirty="0" err="1"/>
              <a:t>Thuộc</a:t>
            </a:r>
            <a:r>
              <a:rPr lang="en-US" sz="2200" b="1" i="1" dirty="0"/>
              <a:t> </a:t>
            </a:r>
            <a:r>
              <a:rPr lang="en-US" sz="2200" b="1" i="1" dirty="0" err="1"/>
              <a:t>tính</a:t>
            </a:r>
            <a:r>
              <a:rPr lang="en-US" sz="2200" b="1" i="1" dirty="0"/>
              <a:t> </a:t>
            </a:r>
            <a:r>
              <a:rPr lang="en-US" sz="2200" b="1" i="1" dirty="0" err="1"/>
              <a:t>của</a:t>
            </a:r>
            <a:r>
              <a:rPr lang="en-US" sz="2200" b="1" i="1" dirty="0"/>
              <a:t> </a:t>
            </a:r>
            <a:r>
              <a:rPr lang="en-US" sz="2200" b="1" i="1" dirty="0" err="1"/>
              <a:t>âm</a:t>
            </a:r>
            <a:r>
              <a:rPr lang="en-US" sz="2200" b="1" i="1" dirty="0"/>
              <a:t> </a:t>
            </a:r>
            <a:r>
              <a:rPr lang="en-US" sz="2200" b="1" i="1" dirty="0" err="1"/>
              <a:t>thanh</a:t>
            </a:r>
            <a:r>
              <a:rPr lang="en-US" sz="2200" b="1" i="1" dirty="0"/>
              <a:t> </a:t>
            </a:r>
            <a:r>
              <a:rPr lang="en-US" sz="2200" b="1" i="1" dirty="0" err="1"/>
              <a:t>âm</a:t>
            </a:r>
            <a:r>
              <a:rPr lang="en-US" sz="2200" b="1" i="1" dirty="0"/>
              <a:t> </a:t>
            </a:r>
            <a:r>
              <a:rPr lang="en-US" sz="2200" b="1" i="1" dirty="0" err="1"/>
              <a:t>nhạc</a:t>
            </a:r>
            <a:endParaRPr lang="en-US" sz="2200" b="1" i="1" dirty="0"/>
          </a:p>
          <a:p>
            <a:pPr algn="l"/>
            <a:r>
              <a:rPr lang="en-US" sz="2200" i="1" dirty="0" err="1"/>
              <a:t>Âm</a:t>
            </a:r>
            <a:r>
              <a:rPr lang="en-US" sz="2200" i="1" dirty="0"/>
              <a:t> </a:t>
            </a:r>
            <a:r>
              <a:rPr lang="en-US" sz="2200" i="1" dirty="0" err="1"/>
              <a:t>thanh</a:t>
            </a:r>
            <a:r>
              <a:rPr lang="en-US" sz="2200" i="1" dirty="0"/>
              <a:t> </a:t>
            </a:r>
            <a:r>
              <a:rPr lang="en-US" sz="2200" i="1" dirty="0" err="1"/>
              <a:t>âm</a:t>
            </a:r>
            <a:r>
              <a:rPr lang="en-US" sz="2200" i="1" dirty="0"/>
              <a:t> </a:t>
            </a:r>
            <a:r>
              <a:rPr lang="en-US" sz="2200" i="1" dirty="0" err="1"/>
              <a:t>nhạc</a:t>
            </a:r>
            <a:r>
              <a:rPr lang="en-US" sz="2200" i="1" dirty="0"/>
              <a:t> </a:t>
            </a:r>
            <a:r>
              <a:rPr lang="en-US" sz="2200" i="1" dirty="0" err="1"/>
              <a:t>có</a:t>
            </a:r>
            <a:r>
              <a:rPr lang="en-US" sz="2200" i="1" dirty="0"/>
              <a:t> </a:t>
            </a:r>
            <a:r>
              <a:rPr lang="en-US" sz="2200" i="1" dirty="0" err="1"/>
              <a:t>các</a:t>
            </a:r>
            <a:r>
              <a:rPr lang="en-US" sz="2200" i="1" dirty="0"/>
              <a:t> </a:t>
            </a:r>
            <a:r>
              <a:rPr lang="en-US" sz="2200" i="1" dirty="0" err="1"/>
              <a:t>thuộc</a:t>
            </a:r>
            <a:r>
              <a:rPr lang="en-US" sz="2200" i="1" dirty="0"/>
              <a:t> </a:t>
            </a:r>
            <a:r>
              <a:rPr lang="en-US" sz="2200" i="1" dirty="0" err="1"/>
              <a:t>tính</a:t>
            </a:r>
            <a:r>
              <a:rPr lang="en-US" sz="2200" i="1" dirty="0"/>
              <a:t>:</a:t>
            </a:r>
            <a:endParaRPr lang="en-US" sz="2200" dirty="0"/>
          </a:p>
          <a:p>
            <a:pPr algn="l"/>
            <a:r>
              <a:rPr lang="en-US" sz="2200" dirty="0"/>
              <a:t>+ Cao </a:t>
            </a:r>
            <a:r>
              <a:rPr lang="en-US" sz="2200" dirty="0" err="1"/>
              <a:t>độ</a:t>
            </a:r>
            <a:endParaRPr lang="en-US" sz="2200" dirty="0"/>
          </a:p>
          <a:p>
            <a:pPr algn="l"/>
            <a:r>
              <a:rPr lang="en-US" sz="2200" dirty="0"/>
              <a:t>+ </a:t>
            </a:r>
            <a:r>
              <a:rPr lang="en-US" sz="2200" dirty="0" err="1"/>
              <a:t>Cường</a:t>
            </a:r>
            <a:r>
              <a:rPr lang="en-US" sz="2200" dirty="0"/>
              <a:t> </a:t>
            </a:r>
            <a:r>
              <a:rPr lang="en-US" sz="2200" dirty="0" err="1"/>
              <a:t>độ</a:t>
            </a:r>
            <a:endParaRPr lang="en-US" sz="2200" dirty="0"/>
          </a:p>
          <a:p>
            <a:pPr algn="l"/>
            <a:r>
              <a:rPr lang="en-US" sz="2200" dirty="0"/>
              <a:t>+ </a:t>
            </a:r>
            <a:r>
              <a:rPr lang="en-US" sz="2200" dirty="0" err="1"/>
              <a:t>Trường</a:t>
            </a:r>
            <a:r>
              <a:rPr lang="en-US" sz="2200" dirty="0"/>
              <a:t> </a:t>
            </a:r>
            <a:r>
              <a:rPr lang="en-US" sz="2200" dirty="0" err="1"/>
              <a:t>độ</a:t>
            </a:r>
            <a:endParaRPr lang="en-US" sz="2200" dirty="0"/>
          </a:p>
          <a:p>
            <a:pPr algn="l"/>
            <a:r>
              <a:rPr lang="en-US" sz="2200" dirty="0"/>
              <a:t>+ </a:t>
            </a:r>
            <a:r>
              <a:rPr lang="en-US" sz="2200" dirty="0" err="1"/>
              <a:t>Âm</a:t>
            </a:r>
            <a:r>
              <a:rPr lang="en-US" sz="2200" dirty="0"/>
              <a:t> </a:t>
            </a:r>
            <a:r>
              <a:rPr lang="en-US" sz="2200" dirty="0" err="1"/>
              <a:t>sắc</a:t>
            </a:r>
            <a:endParaRPr lang="en-US" sz="2200" dirty="0"/>
          </a:p>
          <a:p>
            <a:pPr algn="l"/>
            <a:r>
              <a:rPr lang="en-US" sz="2200" b="1" i="1" dirty="0"/>
              <a:t>1.1.3 </a:t>
            </a:r>
            <a:r>
              <a:rPr lang="en-US" sz="2200" b="1" i="1" dirty="0" err="1"/>
              <a:t>Hệ</a:t>
            </a:r>
            <a:r>
              <a:rPr lang="en-US" sz="2200" b="1" i="1" dirty="0"/>
              <a:t> </a:t>
            </a:r>
            <a:r>
              <a:rPr lang="en-US" sz="2200" b="1" i="1" dirty="0" err="1"/>
              <a:t>thống</a:t>
            </a:r>
            <a:r>
              <a:rPr lang="en-US" sz="2200" b="1" i="1" dirty="0"/>
              <a:t> </a:t>
            </a:r>
            <a:r>
              <a:rPr lang="en-US" sz="2200" b="1" i="1" dirty="0" err="1"/>
              <a:t>hàng</a:t>
            </a:r>
            <a:r>
              <a:rPr lang="en-US" sz="2200" b="1" i="1" dirty="0"/>
              <a:t> </a:t>
            </a:r>
            <a:r>
              <a:rPr lang="en-US" sz="2200" b="1" i="1" dirty="0" err="1"/>
              <a:t>âm</a:t>
            </a:r>
            <a:endParaRPr lang="en-US" sz="2200" b="1" i="1" dirty="0"/>
          </a:p>
          <a:p>
            <a:pPr algn="l" fontAlgn="t"/>
            <a:r>
              <a:rPr lang="en-US" sz="2200" dirty="0"/>
              <a:t>	- </a:t>
            </a:r>
            <a:r>
              <a:rPr lang="en-US" sz="2200" dirty="0" err="1"/>
              <a:t>Hàng</a:t>
            </a:r>
            <a:r>
              <a:rPr lang="en-US" sz="2200" dirty="0"/>
              <a:t> </a:t>
            </a:r>
            <a:r>
              <a:rPr lang="en-US" sz="2200" dirty="0" err="1"/>
              <a:t>âm</a:t>
            </a:r>
            <a:r>
              <a:rPr lang="en-US" sz="2200" dirty="0"/>
              <a:t>: </a:t>
            </a:r>
            <a:r>
              <a:rPr lang="en-US" sz="2200" dirty="0" err="1"/>
              <a:t>Là</a:t>
            </a:r>
            <a:r>
              <a:rPr lang="en-US" sz="2200" dirty="0"/>
              <a:t> </a:t>
            </a:r>
            <a:r>
              <a:rPr lang="en-US" sz="2200" dirty="0" err="1"/>
              <a:t>những</a:t>
            </a:r>
            <a:r>
              <a:rPr lang="en-US" sz="2200" dirty="0"/>
              <a:t> </a:t>
            </a:r>
            <a:r>
              <a:rPr lang="en-US" sz="2200" dirty="0" err="1"/>
              <a:t>âm</a:t>
            </a:r>
            <a:r>
              <a:rPr lang="en-US" sz="2200" dirty="0"/>
              <a:t> </a:t>
            </a:r>
            <a:r>
              <a:rPr lang="en-US" sz="2200" dirty="0" err="1"/>
              <a:t>dùng</a:t>
            </a:r>
            <a:r>
              <a:rPr lang="en-US" sz="2200" dirty="0"/>
              <a:t> </a:t>
            </a:r>
            <a:r>
              <a:rPr lang="en-US" sz="2200" dirty="0" err="1"/>
              <a:t>trong</a:t>
            </a:r>
            <a:r>
              <a:rPr lang="en-US" sz="2200" dirty="0"/>
              <a:t> </a:t>
            </a:r>
            <a:r>
              <a:rPr lang="en-US" sz="2200" dirty="0" err="1"/>
              <a:t>âm</a:t>
            </a:r>
            <a:r>
              <a:rPr lang="en-US" sz="2200" dirty="0"/>
              <a:t> </a:t>
            </a:r>
            <a:r>
              <a:rPr lang="en-US" sz="2200" dirty="0" err="1"/>
              <a:t>nhạc</a:t>
            </a:r>
            <a:r>
              <a:rPr lang="en-US" sz="2200" dirty="0"/>
              <a:t> </a:t>
            </a:r>
            <a:r>
              <a:rPr lang="en-US" sz="2200" dirty="0" err="1"/>
              <a:t>được</a:t>
            </a:r>
            <a:r>
              <a:rPr lang="en-US" sz="2200" dirty="0"/>
              <a:t> </a:t>
            </a:r>
            <a:r>
              <a:rPr lang="en-US" sz="2200" dirty="0" err="1"/>
              <a:t>sắp</a:t>
            </a:r>
            <a:r>
              <a:rPr lang="en-US" sz="2200" dirty="0"/>
              <a:t> </a:t>
            </a:r>
            <a:r>
              <a:rPr lang="en-US" sz="2200" dirty="0" err="1"/>
              <a:t>xếp</a:t>
            </a:r>
            <a:r>
              <a:rPr lang="en-US" sz="2200" dirty="0"/>
              <a:t> </a:t>
            </a:r>
            <a:r>
              <a:rPr lang="en-US" sz="2200" dirty="0" err="1"/>
              <a:t>theo</a:t>
            </a:r>
            <a:r>
              <a:rPr lang="en-US" sz="2200" dirty="0"/>
              <a:t> </a:t>
            </a:r>
            <a:r>
              <a:rPr lang="en-US" sz="2200" dirty="0" err="1"/>
              <a:t>thứ</a:t>
            </a:r>
            <a:r>
              <a:rPr lang="en-US" sz="2200" dirty="0"/>
              <a:t> </a:t>
            </a:r>
            <a:r>
              <a:rPr lang="en-US" sz="2200" dirty="0" err="1"/>
              <a:t>tự</a:t>
            </a:r>
            <a:r>
              <a:rPr lang="en-US" sz="2200" dirty="0"/>
              <a:t> </a:t>
            </a:r>
            <a:r>
              <a:rPr lang="en-US" sz="2200" dirty="0" err="1"/>
              <a:t>từ</a:t>
            </a:r>
            <a:r>
              <a:rPr lang="en-US" sz="2200" dirty="0"/>
              <a:t> </a:t>
            </a:r>
            <a:r>
              <a:rPr lang="en-US" sz="2200" dirty="0" err="1"/>
              <a:t>thấp</a:t>
            </a:r>
            <a:r>
              <a:rPr lang="en-US" sz="2200" dirty="0"/>
              <a:t> </a:t>
            </a:r>
            <a:r>
              <a:rPr lang="en-US" sz="2200" dirty="0" err="1"/>
              <a:t>lên</a:t>
            </a:r>
            <a:r>
              <a:rPr lang="en-US" sz="2200" dirty="0"/>
              <a:t> </a:t>
            </a:r>
            <a:r>
              <a:rPr lang="en-US" sz="2200" dirty="0" err="1"/>
              <a:t>cao</a:t>
            </a:r>
            <a:r>
              <a:rPr lang="en-US" sz="2200" dirty="0"/>
              <a:t>.(</a:t>
            </a:r>
            <a:r>
              <a:rPr lang="en-US" sz="2200" dirty="0" err="1"/>
              <a:t>hàng</a:t>
            </a:r>
            <a:r>
              <a:rPr lang="en-US" sz="2200" dirty="0"/>
              <a:t> </a:t>
            </a:r>
            <a:r>
              <a:rPr lang="en-US" sz="2200" dirty="0" err="1"/>
              <a:t>phím</a:t>
            </a:r>
            <a:r>
              <a:rPr lang="en-US" sz="2200" dirty="0"/>
              <a:t> piano </a:t>
            </a:r>
            <a:r>
              <a:rPr lang="en-US" sz="2200" dirty="0" err="1"/>
              <a:t>thể</a:t>
            </a:r>
            <a:r>
              <a:rPr lang="en-US" sz="2200" dirty="0"/>
              <a:t> </a:t>
            </a:r>
            <a:r>
              <a:rPr lang="en-US" sz="2200" dirty="0" err="1"/>
              <a:t>hiện</a:t>
            </a:r>
            <a:r>
              <a:rPr lang="en-US" sz="2200" dirty="0"/>
              <a:t> </a:t>
            </a:r>
            <a:r>
              <a:rPr lang="en-US" sz="2200" dirty="0" err="1"/>
              <a:t>rõ</a:t>
            </a:r>
            <a:r>
              <a:rPr lang="en-US" sz="2200" dirty="0"/>
              <a:t> </a:t>
            </a:r>
            <a:r>
              <a:rPr lang="en-US" sz="2200" dirty="0" err="1"/>
              <a:t>một</a:t>
            </a:r>
            <a:r>
              <a:rPr lang="en-US" sz="2200" dirty="0"/>
              <a:t> </a:t>
            </a:r>
            <a:r>
              <a:rPr lang="en-US" sz="2200" dirty="0" err="1"/>
              <a:t>hàng</a:t>
            </a:r>
            <a:r>
              <a:rPr lang="en-US" sz="2200" dirty="0"/>
              <a:t> </a:t>
            </a:r>
            <a:r>
              <a:rPr lang="en-US" sz="2200" dirty="0" err="1"/>
              <a:t>âm</a:t>
            </a:r>
            <a:r>
              <a:rPr lang="en-US" sz="2200" dirty="0"/>
              <a:t>). </a:t>
            </a:r>
            <a:r>
              <a:rPr lang="en-US" sz="2200" dirty="0" err="1"/>
              <a:t>Mỗi</a:t>
            </a:r>
            <a:r>
              <a:rPr lang="en-US" sz="2200" dirty="0"/>
              <a:t> </a:t>
            </a:r>
            <a:r>
              <a:rPr lang="en-US" sz="2200" dirty="0" err="1"/>
              <a:t>âm</a:t>
            </a:r>
            <a:r>
              <a:rPr lang="en-US" sz="2200" dirty="0"/>
              <a:t> </a:t>
            </a:r>
            <a:r>
              <a:rPr lang="en-US" sz="2200" dirty="0" err="1"/>
              <a:t>trong</a:t>
            </a:r>
            <a:r>
              <a:rPr lang="en-US" sz="2200" dirty="0"/>
              <a:t> </a:t>
            </a:r>
            <a:r>
              <a:rPr lang="en-US" sz="2200" dirty="0" err="1"/>
              <a:t>hàng</a:t>
            </a:r>
            <a:r>
              <a:rPr lang="en-US" sz="2200" dirty="0"/>
              <a:t> </a:t>
            </a:r>
            <a:r>
              <a:rPr lang="en-US" sz="2200" dirty="0" err="1"/>
              <a:t>âm</a:t>
            </a:r>
            <a:r>
              <a:rPr lang="en-US" sz="2200" dirty="0"/>
              <a:t> </a:t>
            </a:r>
            <a:r>
              <a:rPr lang="en-US" sz="2200" dirty="0" err="1"/>
              <a:t>được</a:t>
            </a:r>
            <a:r>
              <a:rPr lang="en-US" sz="2200" dirty="0"/>
              <a:t> </a:t>
            </a:r>
            <a:r>
              <a:rPr lang="en-US" sz="2200" dirty="0" err="1"/>
              <a:t>gọi</a:t>
            </a:r>
            <a:r>
              <a:rPr lang="en-US" sz="2200" dirty="0"/>
              <a:t> </a:t>
            </a:r>
            <a:r>
              <a:rPr lang="en-US" sz="2200" dirty="0" err="1"/>
              <a:t>là</a:t>
            </a:r>
            <a:r>
              <a:rPr lang="en-US" sz="2200" dirty="0"/>
              <a:t> </a:t>
            </a:r>
            <a:r>
              <a:rPr lang="en-US" sz="2200" dirty="0" err="1"/>
              <a:t>một</a:t>
            </a:r>
            <a:r>
              <a:rPr lang="en-US" sz="2200" dirty="0"/>
              <a:t> </a:t>
            </a:r>
            <a:r>
              <a:rPr lang="en-US" sz="2200" dirty="0" err="1"/>
              <a:t>bậc</a:t>
            </a:r>
            <a:r>
              <a:rPr lang="en-US" sz="2200" dirty="0"/>
              <a:t>.</a:t>
            </a:r>
          </a:p>
          <a:p>
            <a:pPr algn="l" fontAlgn="t"/>
            <a:r>
              <a:rPr lang="en-US" sz="2200" dirty="0"/>
              <a:t>- </a:t>
            </a:r>
            <a:r>
              <a:rPr lang="en-US" sz="2200" dirty="0" err="1"/>
              <a:t>Bậc</a:t>
            </a:r>
            <a:r>
              <a:rPr lang="en-US" sz="2200" dirty="0"/>
              <a:t> </a:t>
            </a:r>
            <a:r>
              <a:rPr lang="en-US" sz="2200" dirty="0" err="1"/>
              <a:t>cơ</a:t>
            </a:r>
            <a:r>
              <a:rPr lang="en-US" sz="2200" dirty="0"/>
              <a:t> </a:t>
            </a:r>
            <a:r>
              <a:rPr lang="en-US" sz="2200" dirty="0" err="1"/>
              <a:t>bản</a:t>
            </a:r>
            <a:endParaRPr lang="en-US" sz="2200" dirty="0"/>
          </a:p>
          <a:p>
            <a:pPr fontAlgn="t"/>
            <a:r>
              <a:rPr lang="en-US" sz="2200" dirty="0"/>
              <a:t>		</a:t>
            </a:r>
            <a:r>
              <a:rPr lang="it-IT" sz="2200" dirty="0"/>
              <a:t>Đô	Rê	Mi	Fa	Son	La	si</a:t>
            </a:r>
            <a:endParaRPr lang="en-US" sz="2200" dirty="0"/>
          </a:p>
          <a:p>
            <a:pPr fontAlgn="t"/>
            <a:r>
              <a:rPr lang="it-IT" sz="2200" dirty="0"/>
              <a:t>	Ký hiệu	C	D	E	F	G	A	B</a:t>
            </a:r>
            <a:endParaRPr lang="en-US" sz="2200" dirty="0"/>
          </a:p>
          <a:p>
            <a:pPr fontAlgn="t"/>
            <a:r>
              <a:rPr lang="it-IT" sz="2200" dirty="0"/>
              <a:t>		I	II	III	IV	V	VI	VII</a:t>
            </a:r>
            <a:endParaRPr lang="en-US" sz="2200" dirty="0"/>
          </a:p>
          <a:p>
            <a:pPr algn="l" fontAlgn="t"/>
            <a:endParaRPr lang="en-US" sz="2200" dirty="0"/>
          </a:p>
          <a:p>
            <a:pPr algn="l" fontAlgn="t"/>
            <a:endParaRPr lang="en-US" sz="1800" dirty="0"/>
          </a:p>
          <a:p>
            <a:pPr algn="l"/>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79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additive="base">
                                        <p:cTn id="6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 calcmode="lin" valueType="num">
                                      <p:cBhvr additive="base">
                                        <p:cTn id="6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0304" y="168196"/>
            <a:ext cx="11775627" cy="6344387"/>
          </a:xfrm>
        </p:spPr>
        <p:txBody>
          <a:bodyPr>
            <a:normAutofit/>
          </a:bodyPr>
          <a:lstStyle/>
          <a:p>
            <a:pPr marL="0" indent="0">
              <a:buNone/>
            </a:pPr>
            <a:endParaRPr lang="en-US" dirty="0"/>
          </a:p>
          <a:p>
            <a:r>
              <a:rPr lang="en-US" dirty="0"/>
              <a:t> * </a:t>
            </a:r>
            <a:r>
              <a:rPr lang="en-US" dirty="0" err="1"/>
              <a:t>Dấu</a:t>
            </a:r>
            <a:r>
              <a:rPr lang="en-US" dirty="0"/>
              <a:t> </a:t>
            </a:r>
            <a:r>
              <a:rPr lang="en-US" dirty="0" err="1"/>
              <a:t>nhắc</a:t>
            </a:r>
            <a:r>
              <a:rPr lang="en-US" dirty="0"/>
              <a:t> </a:t>
            </a:r>
            <a:r>
              <a:rPr lang="en-US" dirty="0" err="1"/>
              <a:t>lại</a:t>
            </a:r>
            <a:r>
              <a:rPr lang="en-US" dirty="0"/>
              <a:t> </a:t>
            </a:r>
            <a:r>
              <a:rPr lang="en-US" dirty="0" err="1"/>
              <a:t>cả</a:t>
            </a:r>
            <a:r>
              <a:rPr lang="en-US" dirty="0"/>
              <a:t> </a:t>
            </a:r>
            <a:r>
              <a:rPr lang="en-US" dirty="0" err="1"/>
              <a:t>bài</a:t>
            </a:r>
            <a:r>
              <a:rPr lang="en-US" i="1" dirty="0"/>
              <a:t> </a:t>
            </a:r>
            <a:r>
              <a:rPr lang="en-US" dirty="0"/>
              <a:t>(Segno)</a:t>
            </a:r>
          </a:p>
          <a:p>
            <a:r>
              <a:rPr lang="en-US" dirty="0" err="1"/>
              <a:t>Được</a:t>
            </a:r>
            <a:r>
              <a:rPr lang="en-US" dirty="0"/>
              <a:t> </a:t>
            </a:r>
            <a:r>
              <a:rPr lang="en-US" dirty="0" err="1"/>
              <a:t>đặt</a:t>
            </a:r>
            <a:r>
              <a:rPr lang="en-US" dirty="0"/>
              <a:t> ở ô </a:t>
            </a:r>
            <a:r>
              <a:rPr lang="en-US" dirty="0" err="1"/>
              <a:t>nhịp</a:t>
            </a:r>
            <a:r>
              <a:rPr lang="en-US" dirty="0"/>
              <a:t> </a:t>
            </a:r>
            <a:r>
              <a:rPr lang="en-US" dirty="0" err="1"/>
              <a:t>bắt</a:t>
            </a:r>
            <a:r>
              <a:rPr lang="en-US" dirty="0"/>
              <a:t> </a:t>
            </a:r>
            <a:r>
              <a:rPr lang="en-US" dirty="0" err="1"/>
              <a:t>đầu</a:t>
            </a:r>
            <a:r>
              <a:rPr lang="en-US" dirty="0"/>
              <a:t> </a:t>
            </a:r>
            <a:r>
              <a:rPr lang="en-US" dirty="0" err="1"/>
              <a:t>nhắc</a:t>
            </a:r>
            <a:r>
              <a:rPr lang="en-US" dirty="0"/>
              <a:t> </a:t>
            </a:r>
            <a:r>
              <a:rPr lang="en-US" dirty="0" err="1"/>
              <a:t>lại</a:t>
            </a:r>
            <a:r>
              <a:rPr lang="en-US" dirty="0"/>
              <a:t> </a:t>
            </a:r>
            <a:r>
              <a:rPr lang="en-US" dirty="0" err="1"/>
              <a:t>và</a:t>
            </a:r>
            <a:r>
              <a:rPr lang="en-US" dirty="0"/>
              <a:t> </a:t>
            </a:r>
            <a:r>
              <a:rPr lang="en-US" dirty="0" err="1"/>
              <a:t>cuối</a:t>
            </a:r>
            <a:r>
              <a:rPr lang="en-US" dirty="0"/>
              <a:t> </a:t>
            </a:r>
            <a:r>
              <a:rPr lang="en-US" dirty="0" err="1"/>
              <a:t>bài</a:t>
            </a:r>
            <a:r>
              <a:rPr lang="en-US" dirty="0"/>
              <a:t>, </a:t>
            </a:r>
            <a:r>
              <a:rPr lang="en-US" dirty="0" err="1"/>
              <a:t>nghĩa</a:t>
            </a:r>
            <a:r>
              <a:rPr lang="en-US" dirty="0"/>
              <a:t> </a:t>
            </a:r>
            <a:r>
              <a:rPr lang="en-US" dirty="0" err="1"/>
              <a:t>là</a:t>
            </a:r>
            <a:r>
              <a:rPr lang="en-US" dirty="0"/>
              <a:t> quay </a:t>
            </a:r>
            <a:r>
              <a:rPr lang="en-US" dirty="0" err="1"/>
              <a:t>lại</a:t>
            </a:r>
            <a:r>
              <a:rPr lang="en-US" dirty="0"/>
              <a:t> </a:t>
            </a:r>
            <a:r>
              <a:rPr lang="en-US" dirty="0" err="1"/>
              <a:t>diễn</a:t>
            </a:r>
            <a:r>
              <a:rPr lang="en-US" dirty="0"/>
              <a:t> </a:t>
            </a:r>
            <a:r>
              <a:rPr lang="en-US" dirty="0" err="1"/>
              <a:t>lần</a:t>
            </a:r>
            <a:r>
              <a:rPr lang="en-US" dirty="0"/>
              <a:t> </a:t>
            </a:r>
            <a:r>
              <a:rPr lang="en-US" dirty="0" err="1"/>
              <a:t>thứ</a:t>
            </a:r>
            <a:r>
              <a:rPr lang="en-US" dirty="0"/>
              <a:t> </a:t>
            </a:r>
            <a:r>
              <a:rPr lang="en-US" dirty="0" err="1"/>
              <a:t>hai</a:t>
            </a:r>
            <a:r>
              <a:rPr lang="en-US" dirty="0"/>
              <a:t>.</a:t>
            </a:r>
          </a:p>
          <a:p>
            <a:r>
              <a:rPr lang="fr-FR" dirty="0" err="1"/>
              <a:t>Ví</a:t>
            </a:r>
            <a:r>
              <a:rPr lang="fr-FR" dirty="0"/>
              <a:t> </a:t>
            </a:r>
            <a:r>
              <a:rPr lang="fr-FR" dirty="0" err="1"/>
              <a:t>dụ</a:t>
            </a:r>
            <a:r>
              <a:rPr lang="fr-FR" dirty="0"/>
              <a:t> “</a:t>
            </a:r>
            <a:r>
              <a:rPr lang="fr-FR" i="1" dirty="0" err="1"/>
              <a:t>Lý</a:t>
            </a:r>
            <a:r>
              <a:rPr lang="fr-FR" i="1" dirty="0"/>
              <a:t> con </a:t>
            </a:r>
            <a:r>
              <a:rPr lang="fr-FR" i="1" dirty="0" err="1"/>
              <a:t>saó</a:t>
            </a:r>
            <a:r>
              <a:rPr lang="fr-FR" i="1" dirty="0"/>
              <a:t> sang </a:t>
            </a:r>
            <a:r>
              <a:rPr lang="fr-FR" i="1" dirty="0" err="1"/>
              <a:t>sông</a:t>
            </a:r>
            <a:r>
              <a:rPr lang="fr-FR" dirty="0"/>
              <a:t>” </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l="6841" t="16440" r="90640" b="80350"/>
          <a:stretch>
            <a:fillRect/>
          </a:stretch>
        </p:blipFill>
        <p:spPr bwMode="auto">
          <a:xfrm>
            <a:off x="4932608" y="751737"/>
            <a:ext cx="525217" cy="35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82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0304" y="283336"/>
            <a:ext cx="10058399" cy="5767332"/>
          </a:xfrm>
        </p:spPr>
        <p:txBody>
          <a:bodyPr>
            <a:normAutofit/>
          </a:bodyPr>
          <a:lstStyle/>
          <a:p>
            <a:pPr marL="0" indent="0">
              <a:buNone/>
            </a:pPr>
            <a:endParaRPr lang="en-US" dirty="0"/>
          </a:p>
        </p:txBody>
      </p:sp>
      <p:pic>
        <p:nvPicPr>
          <p:cNvPr id="61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0" y="914400"/>
            <a:ext cx="8628845" cy="546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31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2276" y="656824"/>
            <a:ext cx="11037194" cy="5393844"/>
          </a:xfrm>
        </p:spPr>
        <p:txBody>
          <a:bodyPr>
            <a:normAutofit/>
          </a:bodyPr>
          <a:lstStyle/>
          <a:p>
            <a:r>
              <a:rPr lang="it-IT" dirty="0"/>
              <a:t>Dấu nhắc lại nhảy cách (còn gọi là Cô đa)         Khi bản nhạc dùng nhiều dấu nhắc lại thì Cô đa là dấu nhắc lại cuối cùng. Ví dụ</a:t>
            </a:r>
          </a:p>
          <a:p>
            <a:endParaRPr lang="it-IT" dirty="0"/>
          </a:p>
          <a:p>
            <a:endParaRPr lang="it-IT" i="1" dirty="0"/>
          </a:p>
          <a:p>
            <a:endParaRPr lang="it-IT" i="1" dirty="0"/>
          </a:p>
          <a:p>
            <a:endParaRPr lang="it-IT" i="1" dirty="0"/>
          </a:p>
          <a:p>
            <a:endParaRPr lang="it-IT" i="1" dirty="0"/>
          </a:p>
          <a:p>
            <a:r>
              <a:rPr lang="it-IT" i="1" dirty="0"/>
              <a:t>Thực hiện:</a:t>
            </a:r>
            <a:r>
              <a:rPr lang="it-IT" dirty="0"/>
              <a:t> 1- 2 - 3 - 4, gặp dấu quay lại, quay lại 1 -2 -3 (bỏ 4) đọc tiếp 5 - 6, gặp sengo, quay lại 1 -2, gặp cô đa, nhảy cách về dấu cô đa sau  đọc tiếp 7 -8</a:t>
            </a:r>
            <a:endParaRPr lang="en-US" dirty="0"/>
          </a:p>
          <a:p>
            <a:endParaRPr lang="en-US" dirty="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l="38425" t="20277" r="60028" b="78244"/>
          <a:stretch>
            <a:fillRect/>
          </a:stretch>
        </p:blipFill>
        <p:spPr bwMode="auto">
          <a:xfrm>
            <a:off x="6661553" y="656824"/>
            <a:ext cx="576374"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89" y="1562322"/>
            <a:ext cx="10187189" cy="154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3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ppt_x"/>
                                          </p:val>
                                        </p:tav>
                                        <p:tav tm="100000">
                                          <p:val>
                                            <p:strVal val="#ppt_x"/>
                                          </p:val>
                                        </p:tav>
                                      </p:tavLst>
                                    </p:anim>
                                    <p:anim calcmode="lin" valueType="num">
                                      <p:cBhvr additive="base">
                                        <p:cTn id="1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6822" y="837127"/>
            <a:ext cx="10058399" cy="6913552"/>
          </a:xfrm>
        </p:spPr>
        <p:txBody>
          <a:bodyPr>
            <a:normAutofit/>
          </a:bodyPr>
          <a:lstStyle/>
          <a:p>
            <a:pPr marL="0" indent="0">
              <a:buNone/>
            </a:pPr>
            <a:endParaRPr lang="it-IT" dirty="0"/>
          </a:p>
          <a:p>
            <a:pPr marL="0" indent="0">
              <a:buNone/>
            </a:pPr>
            <a:r>
              <a:rPr lang="it-IT" dirty="0"/>
              <a:t>* Nốt hoa mỹ (nốt tô điểm)</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l="31946" t="25769" r="65297" b="69502"/>
          <a:stretch>
            <a:fillRect/>
          </a:stretch>
        </p:blipFill>
        <p:spPr bwMode="auto">
          <a:xfrm>
            <a:off x="4910026" y="3951802"/>
            <a:ext cx="653648" cy="65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837127" y="1975088"/>
            <a:ext cx="9170841" cy="3953427"/>
          </a:xfrm>
          <a:prstGeom prst="rect">
            <a:avLst/>
          </a:prstGeom>
        </p:spPr>
      </p:pic>
    </p:spTree>
    <p:extLst>
      <p:ext uri="{BB962C8B-B14F-4D97-AF65-F5344CB8AC3E}">
        <p14:creationId xmlns:p14="http://schemas.microsoft.com/office/powerpoint/2010/main" val="3461407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0304" y="0"/>
            <a:ext cx="11745533" cy="6050668"/>
          </a:xfrm>
        </p:spPr>
        <p:txBody>
          <a:bodyPr>
            <a:normAutofit fontScale="92500" lnSpcReduction="10000"/>
          </a:bodyPr>
          <a:lstStyle/>
          <a:p>
            <a:r>
              <a:rPr lang="en-US" dirty="0"/>
              <a:t>* </a:t>
            </a:r>
            <a:r>
              <a:rPr lang="en-US" b="1" dirty="0" err="1"/>
              <a:t>Một</a:t>
            </a:r>
            <a:r>
              <a:rPr lang="en-US" b="1" dirty="0"/>
              <a:t> </a:t>
            </a:r>
            <a:r>
              <a:rPr lang="en-US" b="1" dirty="0" err="1"/>
              <a:t>số</a:t>
            </a:r>
            <a:r>
              <a:rPr lang="en-US" b="1" dirty="0"/>
              <a:t> </a:t>
            </a:r>
            <a:r>
              <a:rPr lang="en-US" b="1" dirty="0" err="1"/>
              <a:t>từ</a:t>
            </a:r>
            <a:r>
              <a:rPr lang="en-US" b="1" dirty="0"/>
              <a:t> </a:t>
            </a:r>
            <a:r>
              <a:rPr lang="en-US" b="1" dirty="0" err="1"/>
              <a:t>chỉ</a:t>
            </a:r>
            <a:r>
              <a:rPr lang="en-US" b="1" dirty="0"/>
              <a:t> </a:t>
            </a:r>
            <a:r>
              <a:rPr lang="en-US" b="1" dirty="0" err="1"/>
              <a:t>nhịp</a:t>
            </a:r>
            <a:r>
              <a:rPr lang="en-US" b="1" dirty="0"/>
              <a:t> </a:t>
            </a:r>
            <a:r>
              <a:rPr lang="en-US" b="1" dirty="0" err="1"/>
              <a:t>độ</a:t>
            </a:r>
            <a:r>
              <a:rPr lang="en-US" b="1" dirty="0"/>
              <a:t>, </a:t>
            </a:r>
            <a:r>
              <a:rPr lang="en-US" b="1" dirty="0" err="1"/>
              <a:t>cường</a:t>
            </a:r>
            <a:r>
              <a:rPr lang="en-US" b="1" dirty="0"/>
              <a:t> </a:t>
            </a:r>
            <a:r>
              <a:rPr lang="en-US" b="1" dirty="0" err="1"/>
              <a:t>độ</a:t>
            </a:r>
            <a:r>
              <a:rPr lang="en-US" b="1" dirty="0"/>
              <a:t> </a:t>
            </a:r>
            <a:r>
              <a:rPr lang="en-US" b="1" dirty="0" err="1"/>
              <a:t>sắc</a:t>
            </a:r>
            <a:r>
              <a:rPr lang="en-US" b="1" dirty="0"/>
              <a:t> </a:t>
            </a:r>
            <a:r>
              <a:rPr lang="en-US" b="1" dirty="0" err="1"/>
              <a:t>thái</a:t>
            </a:r>
            <a:r>
              <a:rPr lang="en-US" b="1" dirty="0"/>
              <a:t> (</a:t>
            </a:r>
            <a:r>
              <a:rPr lang="en-US" b="1" dirty="0" err="1"/>
              <a:t>tiếng</a:t>
            </a:r>
            <a:r>
              <a:rPr lang="en-US" b="1" dirty="0"/>
              <a:t> Ý)</a:t>
            </a:r>
          </a:p>
          <a:p>
            <a:r>
              <a:rPr lang="en-US" dirty="0" err="1"/>
              <a:t>Khi</a:t>
            </a:r>
            <a:r>
              <a:rPr lang="en-US" dirty="0"/>
              <a:t> </a:t>
            </a:r>
            <a:r>
              <a:rPr lang="en-US" dirty="0" err="1"/>
              <a:t>hát</a:t>
            </a:r>
            <a:r>
              <a:rPr lang="en-US" dirty="0"/>
              <a:t> (</a:t>
            </a:r>
            <a:r>
              <a:rPr lang="en-US" dirty="0" err="1"/>
              <a:t>đàn</a:t>
            </a:r>
            <a:r>
              <a:rPr lang="en-US" dirty="0"/>
              <a:t> </a:t>
            </a:r>
            <a:r>
              <a:rPr lang="en-US" dirty="0" err="1"/>
              <a:t>hoặc</a:t>
            </a:r>
            <a:r>
              <a:rPr lang="en-US" dirty="0"/>
              <a:t> </a:t>
            </a:r>
            <a:r>
              <a:rPr lang="en-US" dirty="0" err="1"/>
              <a:t>xướng</a:t>
            </a:r>
            <a:r>
              <a:rPr lang="en-US" dirty="0"/>
              <a:t> </a:t>
            </a:r>
            <a:r>
              <a:rPr lang="en-US" dirty="0" err="1"/>
              <a:t>âm</a:t>
            </a:r>
            <a:r>
              <a:rPr lang="en-US" dirty="0"/>
              <a:t>) </a:t>
            </a:r>
            <a:r>
              <a:rPr lang="en-US" dirty="0" err="1"/>
              <a:t>nếu</a:t>
            </a:r>
            <a:r>
              <a:rPr lang="en-US" dirty="0"/>
              <a:t> </a:t>
            </a:r>
            <a:r>
              <a:rPr lang="en-US" dirty="0" err="1"/>
              <a:t>không</a:t>
            </a:r>
            <a:r>
              <a:rPr lang="en-US" dirty="0"/>
              <a:t> </a:t>
            </a:r>
            <a:r>
              <a:rPr lang="en-US" dirty="0" err="1"/>
              <a:t>thể</a:t>
            </a:r>
            <a:r>
              <a:rPr lang="en-US" dirty="0"/>
              <a:t> </a:t>
            </a:r>
            <a:r>
              <a:rPr lang="en-US" dirty="0" err="1"/>
              <a:t>hiện</a:t>
            </a:r>
            <a:r>
              <a:rPr lang="en-US" dirty="0"/>
              <a:t> </a:t>
            </a:r>
            <a:r>
              <a:rPr lang="en-US" dirty="0" err="1"/>
              <a:t>đúng</a:t>
            </a:r>
            <a:r>
              <a:rPr lang="en-US" dirty="0"/>
              <a:t> </a:t>
            </a:r>
            <a:r>
              <a:rPr lang="en-US" dirty="0" err="1"/>
              <a:t>nhịp</a:t>
            </a:r>
            <a:r>
              <a:rPr lang="en-US" dirty="0"/>
              <a:t> </a:t>
            </a:r>
            <a:r>
              <a:rPr lang="en-US" dirty="0" err="1"/>
              <a:t>độ</a:t>
            </a:r>
            <a:r>
              <a:rPr lang="en-US" dirty="0"/>
              <a:t> </a:t>
            </a:r>
            <a:r>
              <a:rPr lang="en-US" dirty="0" err="1"/>
              <a:t>sắc</a:t>
            </a:r>
            <a:r>
              <a:rPr lang="en-US" dirty="0"/>
              <a:t> </a:t>
            </a:r>
            <a:r>
              <a:rPr lang="en-US" dirty="0" err="1"/>
              <a:t>thái</a:t>
            </a:r>
            <a:r>
              <a:rPr lang="en-US" dirty="0"/>
              <a:t>, </a:t>
            </a:r>
            <a:r>
              <a:rPr lang="en-US" dirty="0" err="1"/>
              <a:t>sẽ</a:t>
            </a:r>
            <a:r>
              <a:rPr lang="en-US" dirty="0"/>
              <a:t>  </a:t>
            </a:r>
            <a:r>
              <a:rPr lang="en-US" dirty="0" err="1"/>
              <a:t>làm</a:t>
            </a:r>
            <a:r>
              <a:rPr lang="en-US" dirty="0"/>
              <a:t> </a:t>
            </a:r>
            <a:r>
              <a:rPr lang="en-US" dirty="0" err="1"/>
              <a:t>sai</a:t>
            </a:r>
            <a:r>
              <a:rPr lang="en-US" dirty="0"/>
              <a:t> </a:t>
            </a:r>
            <a:r>
              <a:rPr lang="en-US" dirty="0" err="1"/>
              <a:t>lệch</a:t>
            </a:r>
            <a:r>
              <a:rPr lang="en-US" dirty="0"/>
              <a:t>, </a:t>
            </a:r>
            <a:r>
              <a:rPr lang="en-US" dirty="0" err="1"/>
              <a:t>méo</a:t>
            </a:r>
            <a:r>
              <a:rPr lang="en-US" dirty="0"/>
              <a:t> </a:t>
            </a:r>
            <a:r>
              <a:rPr lang="en-US" dirty="0" err="1"/>
              <a:t>mó</a:t>
            </a:r>
            <a:r>
              <a:rPr lang="en-US" dirty="0"/>
              <a:t> </a:t>
            </a:r>
            <a:r>
              <a:rPr lang="en-US" dirty="0" err="1"/>
              <a:t>nội</a:t>
            </a:r>
            <a:r>
              <a:rPr lang="en-US" dirty="0"/>
              <a:t> dung </a:t>
            </a:r>
            <a:r>
              <a:rPr lang="en-US" dirty="0" err="1"/>
              <a:t>của</a:t>
            </a:r>
            <a:r>
              <a:rPr lang="en-US" dirty="0"/>
              <a:t> </a:t>
            </a:r>
            <a:r>
              <a:rPr lang="en-US" dirty="0" err="1"/>
              <a:t>bản</a:t>
            </a:r>
            <a:r>
              <a:rPr lang="en-US" dirty="0"/>
              <a:t> </a:t>
            </a:r>
            <a:r>
              <a:rPr lang="en-US" dirty="0" err="1"/>
              <a:t>nhạc</a:t>
            </a:r>
            <a:r>
              <a:rPr lang="en-US" dirty="0"/>
              <a:t>. </a:t>
            </a:r>
            <a:r>
              <a:rPr lang="en-US" dirty="0" err="1"/>
              <a:t>Với</a:t>
            </a:r>
            <a:r>
              <a:rPr lang="en-US" dirty="0"/>
              <a:t> </a:t>
            </a:r>
            <a:r>
              <a:rPr lang="en-US" dirty="0" err="1"/>
              <a:t>bài</a:t>
            </a:r>
            <a:r>
              <a:rPr lang="en-US" dirty="0"/>
              <a:t> “</a:t>
            </a:r>
            <a:r>
              <a:rPr lang="en-US" dirty="0" err="1"/>
              <a:t>hát</a:t>
            </a:r>
            <a:r>
              <a:rPr lang="en-US" dirty="0"/>
              <a:t> </a:t>
            </a:r>
            <a:r>
              <a:rPr lang="en-US" dirty="0" err="1"/>
              <a:t>ru</a:t>
            </a:r>
            <a:r>
              <a:rPr lang="en-US" dirty="0"/>
              <a:t>” </a:t>
            </a:r>
            <a:r>
              <a:rPr lang="en-US" dirty="0" err="1"/>
              <a:t>không</a:t>
            </a:r>
            <a:r>
              <a:rPr lang="en-US" dirty="0"/>
              <a:t> </a:t>
            </a:r>
            <a:r>
              <a:rPr lang="en-US" dirty="0" err="1"/>
              <a:t>thể</a:t>
            </a:r>
            <a:r>
              <a:rPr lang="en-US" dirty="0"/>
              <a:t> </a:t>
            </a:r>
            <a:r>
              <a:rPr lang="en-US" dirty="0" err="1"/>
              <a:t>hát</a:t>
            </a:r>
            <a:r>
              <a:rPr lang="en-US" dirty="0"/>
              <a:t> </a:t>
            </a:r>
            <a:r>
              <a:rPr lang="en-US" dirty="0" err="1"/>
              <a:t>nhanh</a:t>
            </a:r>
            <a:r>
              <a:rPr lang="en-US" dirty="0"/>
              <a:t> </a:t>
            </a:r>
            <a:r>
              <a:rPr lang="en-US" dirty="0" err="1"/>
              <a:t>và</a:t>
            </a:r>
            <a:r>
              <a:rPr lang="en-US" dirty="0"/>
              <a:t> </a:t>
            </a:r>
            <a:r>
              <a:rPr lang="en-US" dirty="0" err="1"/>
              <a:t>mạnh</a:t>
            </a:r>
            <a:r>
              <a:rPr lang="en-US" dirty="0"/>
              <a:t>, </a:t>
            </a:r>
            <a:r>
              <a:rPr lang="en-US" dirty="0" err="1"/>
              <a:t>ngược</a:t>
            </a:r>
            <a:r>
              <a:rPr lang="en-US" dirty="0"/>
              <a:t> </a:t>
            </a:r>
            <a:r>
              <a:rPr lang="en-US" dirty="0" err="1"/>
              <a:t>lại</a:t>
            </a:r>
            <a:r>
              <a:rPr lang="en-US" dirty="0"/>
              <a:t> </a:t>
            </a:r>
            <a:r>
              <a:rPr lang="en-US" dirty="0" err="1"/>
              <a:t>với</a:t>
            </a:r>
            <a:r>
              <a:rPr lang="en-US" dirty="0"/>
              <a:t> </a:t>
            </a:r>
            <a:r>
              <a:rPr lang="en-US" dirty="0" err="1"/>
              <a:t>bài</a:t>
            </a:r>
            <a:r>
              <a:rPr lang="en-US" dirty="0"/>
              <a:t> “</a:t>
            </a:r>
            <a:r>
              <a:rPr lang="en-US" dirty="0" err="1"/>
              <a:t>hành</a:t>
            </a:r>
            <a:r>
              <a:rPr lang="en-US" dirty="0"/>
              <a:t> </a:t>
            </a:r>
            <a:r>
              <a:rPr lang="en-US" dirty="0" err="1"/>
              <a:t>khúc</a:t>
            </a:r>
            <a:r>
              <a:rPr lang="en-US" dirty="0"/>
              <a:t>”, </a:t>
            </a:r>
            <a:r>
              <a:rPr lang="en-US" dirty="0" err="1"/>
              <a:t>nếu</a:t>
            </a:r>
            <a:r>
              <a:rPr lang="en-US" dirty="0"/>
              <a:t> </a:t>
            </a:r>
            <a:r>
              <a:rPr lang="en-US" dirty="0" err="1"/>
              <a:t>hát</a:t>
            </a:r>
            <a:r>
              <a:rPr lang="en-US" dirty="0"/>
              <a:t> </a:t>
            </a:r>
            <a:r>
              <a:rPr lang="en-US" dirty="0" err="1"/>
              <a:t>chậm</a:t>
            </a:r>
            <a:r>
              <a:rPr lang="en-US" dirty="0"/>
              <a:t>, ề à </a:t>
            </a:r>
            <a:r>
              <a:rPr lang="en-US" dirty="0" err="1"/>
              <a:t>sẽ</a:t>
            </a:r>
            <a:r>
              <a:rPr lang="en-US" dirty="0"/>
              <a:t> </a:t>
            </a:r>
            <a:r>
              <a:rPr lang="en-US" dirty="0" err="1"/>
              <a:t>mất</a:t>
            </a:r>
            <a:r>
              <a:rPr lang="en-US" dirty="0"/>
              <a:t> </a:t>
            </a:r>
            <a:r>
              <a:rPr lang="en-US" dirty="0" err="1"/>
              <a:t>đi</a:t>
            </a:r>
            <a:r>
              <a:rPr lang="en-US" dirty="0"/>
              <a:t> </a:t>
            </a:r>
            <a:r>
              <a:rPr lang="en-US" dirty="0" err="1"/>
              <a:t>tính</a:t>
            </a:r>
            <a:r>
              <a:rPr lang="en-US" dirty="0"/>
              <a:t> </a:t>
            </a:r>
            <a:r>
              <a:rPr lang="en-US" dirty="0" err="1"/>
              <a:t>rắn</a:t>
            </a:r>
            <a:r>
              <a:rPr lang="en-US" dirty="0"/>
              <a:t> </a:t>
            </a:r>
            <a:r>
              <a:rPr lang="en-US" dirty="0" err="1"/>
              <a:t>rỏi</a:t>
            </a:r>
            <a:r>
              <a:rPr lang="en-US" dirty="0"/>
              <a:t>, </a:t>
            </a:r>
            <a:r>
              <a:rPr lang="en-US" dirty="0" err="1"/>
              <a:t>mạnh</a:t>
            </a:r>
            <a:r>
              <a:rPr lang="en-US" dirty="0"/>
              <a:t> </a:t>
            </a:r>
            <a:r>
              <a:rPr lang="en-US" dirty="0" err="1"/>
              <a:t>mẽ</a:t>
            </a:r>
            <a:r>
              <a:rPr lang="en-US" dirty="0"/>
              <a:t> </a:t>
            </a:r>
            <a:r>
              <a:rPr lang="en-US" dirty="0" err="1"/>
              <a:t>của</a:t>
            </a:r>
            <a:r>
              <a:rPr lang="en-US" dirty="0"/>
              <a:t> </a:t>
            </a:r>
            <a:r>
              <a:rPr lang="en-US" dirty="0" err="1"/>
              <a:t>bài</a:t>
            </a:r>
            <a:r>
              <a:rPr lang="en-US" dirty="0"/>
              <a:t> </a:t>
            </a:r>
            <a:r>
              <a:rPr lang="en-US" dirty="0" err="1"/>
              <a:t>hát</a:t>
            </a:r>
            <a:r>
              <a:rPr lang="en-US" dirty="0"/>
              <a:t>. </a:t>
            </a:r>
            <a:r>
              <a:rPr lang="en-US" dirty="0" err="1"/>
              <a:t>Một</a:t>
            </a:r>
            <a:r>
              <a:rPr lang="en-US" dirty="0"/>
              <a:t> </a:t>
            </a:r>
            <a:r>
              <a:rPr lang="en-US" dirty="0" err="1"/>
              <a:t>số</a:t>
            </a:r>
            <a:r>
              <a:rPr lang="en-US" dirty="0"/>
              <a:t> </a:t>
            </a:r>
            <a:r>
              <a:rPr lang="en-US" dirty="0" err="1"/>
              <a:t>bài</a:t>
            </a:r>
            <a:r>
              <a:rPr lang="en-US" dirty="0"/>
              <a:t> </a:t>
            </a:r>
            <a:r>
              <a:rPr lang="en-US" dirty="0" err="1"/>
              <a:t>không</a:t>
            </a:r>
            <a:r>
              <a:rPr lang="en-US" dirty="0"/>
              <a:t> </a:t>
            </a:r>
            <a:r>
              <a:rPr lang="en-US" dirty="0" err="1"/>
              <a:t>ghi</a:t>
            </a:r>
            <a:r>
              <a:rPr lang="en-US" dirty="0"/>
              <a:t> </a:t>
            </a:r>
            <a:r>
              <a:rPr lang="en-US" dirty="0" err="1"/>
              <a:t>nhịp</a:t>
            </a:r>
            <a:r>
              <a:rPr lang="en-US" dirty="0"/>
              <a:t> </a:t>
            </a:r>
            <a:r>
              <a:rPr lang="en-US" dirty="0" err="1"/>
              <a:t>độ</a:t>
            </a:r>
            <a:r>
              <a:rPr lang="en-US" dirty="0"/>
              <a:t>, </a:t>
            </a:r>
            <a:r>
              <a:rPr lang="en-US" dirty="0" err="1"/>
              <a:t>sắc</a:t>
            </a:r>
            <a:r>
              <a:rPr lang="en-US" dirty="0"/>
              <a:t> </a:t>
            </a:r>
            <a:r>
              <a:rPr lang="en-US" dirty="0" err="1"/>
              <a:t>thái</a:t>
            </a:r>
            <a:r>
              <a:rPr lang="en-US" dirty="0"/>
              <a:t>…ta </a:t>
            </a:r>
            <a:r>
              <a:rPr lang="en-US" dirty="0" err="1"/>
              <a:t>cần</a:t>
            </a:r>
            <a:r>
              <a:rPr lang="en-US" dirty="0"/>
              <a:t> </a:t>
            </a:r>
            <a:r>
              <a:rPr lang="en-US" dirty="0" err="1"/>
              <a:t>đọc</a:t>
            </a:r>
            <a:r>
              <a:rPr lang="en-US" dirty="0"/>
              <a:t> (</a:t>
            </a:r>
            <a:r>
              <a:rPr lang="en-US" dirty="0" err="1"/>
              <a:t>hát</a:t>
            </a:r>
            <a:r>
              <a:rPr lang="en-US" dirty="0"/>
              <a:t>) </a:t>
            </a:r>
            <a:r>
              <a:rPr lang="en-US" dirty="0" err="1"/>
              <a:t>nhiều</a:t>
            </a:r>
            <a:r>
              <a:rPr lang="en-US" dirty="0"/>
              <a:t> </a:t>
            </a:r>
            <a:r>
              <a:rPr lang="en-US" dirty="0" err="1"/>
              <a:t>lần</a:t>
            </a:r>
            <a:r>
              <a:rPr lang="en-US" dirty="0"/>
              <a:t> </a:t>
            </a:r>
            <a:r>
              <a:rPr lang="en-US" dirty="0" err="1"/>
              <a:t>rồi</a:t>
            </a:r>
            <a:r>
              <a:rPr lang="en-US" dirty="0"/>
              <a:t> </a:t>
            </a:r>
            <a:r>
              <a:rPr lang="en-US" dirty="0" err="1"/>
              <a:t>xác</a:t>
            </a:r>
            <a:r>
              <a:rPr lang="en-US" dirty="0"/>
              <a:t> </a:t>
            </a:r>
            <a:r>
              <a:rPr lang="en-US" dirty="0" err="1"/>
              <a:t>định</a:t>
            </a:r>
            <a:r>
              <a:rPr lang="en-US" dirty="0"/>
              <a:t> </a:t>
            </a:r>
            <a:r>
              <a:rPr lang="en-US" dirty="0" err="1"/>
              <a:t>nhịp</a:t>
            </a:r>
            <a:r>
              <a:rPr lang="en-US" dirty="0"/>
              <a:t> </a:t>
            </a:r>
            <a:r>
              <a:rPr lang="en-US" dirty="0" err="1"/>
              <a:t>độ</a:t>
            </a:r>
            <a:r>
              <a:rPr lang="en-US" dirty="0"/>
              <a:t> </a:t>
            </a:r>
            <a:r>
              <a:rPr lang="en-US" dirty="0" err="1"/>
              <a:t>cho</a:t>
            </a:r>
            <a:r>
              <a:rPr lang="en-US" dirty="0"/>
              <a:t> </a:t>
            </a:r>
            <a:r>
              <a:rPr lang="en-US" dirty="0" err="1"/>
              <a:t>thích</a:t>
            </a:r>
            <a:r>
              <a:rPr lang="en-US" dirty="0"/>
              <a:t> </a:t>
            </a:r>
            <a:r>
              <a:rPr lang="en-US" dirty="0" err="1"/>
              <a:t>hợp</a:t>
            </a:r>
            <a:r>
              <a:rPr lang="en-US" dirty="0"/>
              <a:t> </a:t>
            </a:r>
            <a:r>
              <a:rPr lang="en-US" dirty="0" err="1"/>
              <a:t>với</a:t>
            </a:r>
            <a:r>
              <a:rPr lang="en-US" dirty="0"/>
              <a:t> </a:t>
            </a:r>
            <a:r>
              <a:rPr lang="en-US" dirty="0" err="1"/>
              <a:t>nội</a:t>
            </a:r>
            <a:r>
              <a:rPr lang="en-US" dirty="0"/>
              <a:t> dung </a:t>
            </a:r>
            <a:r>
              <a:rPr lang="en-US" dirty="0" err="1"/>
              <a:t>của</a:t>
            </a:r>
            <a:r>
              <a:rPr lang="en-US" dirty="0"/>
              <a:t> </a:t>
            </a:r>
            <a:r>
              <a:rPr lang="en-US" dirty="0" err="1"/>
              <a:t>bài</a:t>
            </a:r>
            <a:r>
              <a:rPr lang="en-US" dirty="0"/>
              <a:t> </a:t>
            </a:r>
            <a:r>
              <a:rPr lang="en-US" dirty="0" err="1"/>
              <a:t>nhạc</a:t>
            </a:r>
            <a:r>
              <a:rPr lang="en-US" dirty="0"/>
              <a:t>.</a:t>
            </a:r>
          </a:p>
          <a:p>
            <a:r>
              <a:rPr lang="en-US" dirty="0"/>
              <a:t>	 </a:t>
            </a:r>
            <a:r>
              <a:rPr lang="en-US" dirty="0" err="1"/>
              <a:t>Nhịp</a:t>
            </a:r>
            <a:r>
              <a:rPr lang="en-US" dirty="0"/>
              <a:t> </a:t>
            </a:r>
            <a:r>
              <a:rPr lang="en-US" dirty="0" err="1"/>
              <a:t>độ</a:t>
            </a:r>
            <a:r>
              <a:rPr lang="en-US" dirty="0"/>
              <a:t>: </a:t>
            </a:r>
            <a:r>
              <a:rPr lang="en-US" dirty="0" err="1"/>
              <a:t>Là</a:t>
            </a:r>
            <a:r>
              <a:rPr lang="en-US" dirty="0"/>
              <a:t> </a:t>
            </a:r>
            <a:r>
              <a:rPr lang="en-US" dirty="0" err="1"/>
              <a:t>tốc</a:t>
            </a:r>
            <a:r>
              <a:rPr lang="en-US" dirty="0"/>
              <a:t> </a:t>
            </a:r>
            <a:r>
              <a:rPr lang="en-US" dirty="0" err="1"/>
              <a:t>độ</a:t>
            </a:r>
            <a:r>
              <a:rPr lang="en-US" dirty="0"/>
              <a:t> </a:t>
            </a:r>
            <a:r>
              <a:rPr lang="en-US" dirty="0" err="1"/>
              <a:t>chuyển</a:t>
            </a:r>
            <a:r>
              <a:rPr lang="en-US" dirty="0"/>
              <a:t> </a:t>
            </a:r>
            <a:r>
              <a:rPr lang="en-US" dirty="0" err="1"/>
              <a:t>động</a:t>
            </a:r>
            <a:r>
              <a:rPr lang="en-US" dirty="0"/>
              <a:t> </a:t>
            </a:r>
            <a:r>
              <a:rPr lang="en-US" dirty="0" err="1"/>
              <a:t>của</a:t>
            </a:r>
            <a:r>
              <a:rPr lang="en-US" dirty="0"/>
              <a:t> </a:t>
            </a:r>
            <a:r>
              <a:rPr lang="en-US" dirty="0" err="1"/>
              <a:t>các</a:t>
            </a:r>
            <a:r>
              <a:rPr lang="en-US" dirty="0"/>
              <a:t> </a:t>
            </a:r>
            <a:r>
              <a:rPr lang="en-US" dirty="0" err="1"/>
              <a:t>phách</a:t>
            </a:r>
            <a:r>
              <a:rPr lang="en-US" dirty="0"/>
              <a:t>, </a:t>
            </a:r>
            <a:r>
              <a:rPr lang="en-US" dirty="0" err="1"/>
              <a:t>nhịp</a:t>
            </a:r>
            <a:r>
              <a:rPr lang="en-US" dirty="0"/>
              <a:t> </a:t>
            </a:r>
            <a:r>
              <a:rPr lang="en-US" dirty="0" err="1"/>
              <a:t>đồng</a:t>
            </a:r>
            <a:r>
              <a:rPr lang="en-US" dirty="0"/>
              <a:t> </a:t>
            </a:r>
            <a:r>
              <a:rPr lang="en-US" dirty="0" err="1"/>
              <a:t>thời</a:t>
            </a:r>
            <a:r>
              <a:rPr lang="en-US" dirty="0"/>
              <a:t> </a:t>
            </a:r>
            <a:r>
              <a:rPr lang="en-US" dirty="0" err="1"/>
              <a:t>là</a:t>
            </a:r>
            <a:r>
              <a:rPr lang="en-US" dirty="0"/>
              <a:t> </a:t>
            </a:r>
            <a:r>
              <a:rPr lang="en-US" dirty="0" err="1"/>
              <a:t>một</a:t>
            </a:r>
            <a:r>
              <a:rPr lang="en-US" dirty="0"/>
              <a:t> </a:t>
            </a:r>
            <a:r>
              <a:rPr lang="en-US" dirty="0" err="1"/>
              <a:t>trong</a:t>
            </a:r>
            <a:r>
              <a:rPr lang="en-US" dirty="0"/>
              <a:t> </a:t>
            </a:r>
            <a:r>
              <a:rPr lang="en-US" dirty="0" err="1"/>
              <a:t>các</a:t>
            </a:r>
            <a:r>
              <a:rPr lang="en-US" dirty="0"/>
              <a:t> </a:t>
            </a:r>
            <a:r>
              <a:rPr lang="en-US" dirty="0" err="1"/>
              <a:t>phương</a:t>
            </a:r>
            <a:r>
              <a:rPr lang="en-US" dirty="0"/>
              <a:t> </a:t>
            </a:r>
            <a:r>
              <a:rPr lang="en-US" dirty="0" err="1"/>
              <a:t>tiện</a:t>
            </a:r>
            <a:r>
              <a:rPr lang="en-US" dirty="0"/>
              <a:t> </a:t>
            </a:r>
            <a:r>
              <a:rPr lang="en-US" dirty="0" err="1"/>
              <a:t>diễn</a:t>
            </a:r>
            <a:r>
              <a:rPr lang="en-US" dirty="0"/>
              <a:t> </a:t>
            </a:r>
            <a:r>
              <a:rPr lang="en-US" dirty="0" err="1"/>
              <a:t>cảm</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nội</a:t>
            </a:r>
            <a:r>
              <a:rPr lang="en-US" dirty="0"/>
              <a:t> dung </a:t>
            </a:r>
            <a:r>
              <a:rPr lang="en-US" dirty="0" err="1"/>
              <a:t>tác</a:t>
            </a:r>
            <a:r>
              <a:rPr lang="en-US" dirty="0"/>
              <a:t> </a:t>
            </a:r>
            <a:r>
              <a:rPr lang="en-US" dirty="0" err="1"/>
              <a:t>phẩm</a:t>
            </a:r>
            <a:r>
              <a:rPr lang="en-US" dirty="0"/>
              <a:t> </a:t>
            </a:r>
            <a:r>
              <a:rPr lang="en-US" dirty="0" err="1"/>
              <a:t>âm</a:t>
            </a:r>
            <a:r>
              <a:rPr lang="en-US" dirty="0"/>
              <a:t> </a:t>
            </a:r>
            <a:r>
              <a:rPr lang="en-US" dirty="0" err="1"/>
              <a:t>nhạc</a:t>
            </a:r>
            <a:r>
              <a:rPr lang="en-US" dirty="0"/>
              <a:t>. </a:t>
            </a:r>
          </a:p>
          <a:p>
            <a:r>
              <a:rPr lang="en-US" i="1" dirty="0"/>
              <a:t>- </a:t>
            </a:r>
            <a:r>
              <a:rPr lang="en-US" i="1" dirty="0" err="1"/>
              <a:t>Từ</a:t>
            </a:r>
            <a:r>
              <a:rPr lang="en-US" i="1" dirty="0"/>
              <a:t> </a:t>
            </a:r>
            <a:r>
              <a:rPr lang="en-US" i="1" dirty="0" err="1"/>
              <a:t>chỉ</a:t>
            </a:r>
            <a:r>
              <a:rPr lang="en-US" i="1" dirty="0"/>
              <a:t> </a:t>
            </a:r>
            <a:r>
              <a:rPr lang="en-US" i="1" dirty="0" err="1"/>
              <a:t>nhịp</a:t>
            </a:r>
            <a:r>
              <a:rPr lang="en-US" i="1" dirty="0"/>
              <a:t> </a:t>
            </a:r>
            <a:r>
              <a:rPr lang="en-US" i="1" dirty="0" err="1"/>
              <a:t>độ</a:t>
            </a:r>
            <a:r>
              <a:rPr lang="en-US" i="1" dirty="0"/>
              <a:t> </a:t>
            </a:r>
            <a:r>
              <a:rPr lang="en-US" i="1" dirty="0" err="1"/>
              <a:t>thường</a:t>
            </a:r>
            <a:r>
              <a:rPr lang="en-US" i="1" dirty="0"/>
              <a:t> </a:t>
            </a:r>
            <a:r>
              <a:rPr lang="en-US" i="1" dirty="0" err="1"/>
              <a:t>dùng</a:t>
            </a:r>
            <a:endParaRPr lang="en-US" dirty="0"/>
          </a:p>
          <a:p>
            <a:r>
              <a:rPr lang="en-US" dirty="0"/>
              <a:t>                       </a:t>
            </a:r>
            <a:r>
              <a:rPr lang="it-IT" dirty="0"/>
              <a:t>Adagio                       nghĩa là        Chậm</a:t>
            </a:r>
            <a:endParaRPr lang="en-US" dirty="0"/>
          </a:p>
          <a:p>
            <a:r>
              <a:rPr lang="it-IT" dirty="0"/>
              <a:t>                       Lento                             …              Chậm vừa</a:t>
            </a:r>
            <a:endParaRPr lang="en-US" dirty="0"/>
          </a:p>
          <a:p>
            <a:r>
              <a:rPr lang="it-IT" dirty="0"/>
              <a:t>                       Andante                         …              Thanh thản</a:t>
            </a:r>
            <a:endParaRPr lang="en-US" dirty="0"/>
          </a:p>
          <a:p>
            <a:r>
              <a:rPr lang="it-IT" dirty="0"/>
              <a:t>                       Moderato                       …              Vừa phải</a:t>
            </a:r>
            <a:endParaRPr lang="en-US" dirty="0"/>
          </a:p>
          <a:p>
            <a:r>
              <a:rPr lang="it-IT" dirty="0"/>
              <a:t>                       Allegro – Mode rato      …              Nhanh vừa</a:t>
            </a:r>
            <a:endParaRPr lang="en-US" dirty="0"/>
          </a:p>
          <a:p>
            <a:r>
              <a:rPr lang="it-IT" dirty="0"/>
              <a:t>                       Allegro                           …              Nhanh</a:t>
            </a:r>
            <a:endParaRPr lang="en-US" dirty="0"/>
          </a:p>
          <a:p>
            <a:pPr marL="0" indent="0">
              <a:buNone/>
            </a:pPr>
            <a:endParaRPr lang="en-US" dirty="0"/>
          </a:p>
        </p:txBody>
      </p:sp>
    </p:spTree>
    <p:extLst>
      <p:ext uri="{BB962C8B-B14F-4D97-AF65-F5344CB8AC3E}">
        <p14:creationId xmlns:p14="http://schemas.microsoft.com/office/powerpoint/2010/main" val="40415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0304" y="283336"/>
            <a:ext cx="10058399" cy="5767332"/>
          </a:xfrm>
        </p:spPr>
        <p:txBody>
          <a:bodyPr>
            <a:normAutofit fontScale="92500" lnSpcReduction="20000"/>
          </a:bodyPr>
          <a:lstStyle/>
          <a:p>
            <a:r>
              <a:rPr lang="it-IT" dirty="0"/>
              <a:t>Nhằm tăng cường tính diễn cảm khi thể hiện các tác phẩm âm nhạc, người ta dùng ký hiệu để tăng nhanh hoặc kìm lại sự chuyển động</a:t>
            </a:r>
            <a:endParaRPr lang="en-US" dirty="0"/>
          </a:p>
          <a:p>
            <a:r>
              <a:rPr lang="it-IT" dirty="0"/>
              <a:t>                     Stringehdo  (Stri)     nghĩa là       Nhanh lên</a:t>
            </a:r>
            <a:endParaRPr lang="en-US" dirty="0"/>
          </a:p>
          <a:p>
            <a:r>
              <a:rPr lang="it-IT" dirty="0"/>
              <a:t>                     Rallentando  (Rall)   …               Chậm lại</a:t>
            </a:r>
            <a:endParaRPr lang="en-US" dirty="0"/>
          </a:p>
          <a:p>
            <a:r>
              <a:rPr lang="it-IT" dirty="0"/>
              <a:t>Khi muốn trở lại nhịp độ ban đầu, người ta dùng ký hiệu:</a:t>
            </a:r>
            <a:endParaRPr lang="en-US" dirty="0"/>
          </a:p>
          <a:p>
            <a:r>
              <a:rPr lang="it-IT" dirty="0"/>
              <a:t>                      A tempo        nghĩa là        Vào nhịp</a:t>
            </a:r>
            <a:endParaRPr lang="en-US" dirty="0"/>
          </a:p>
          <a:p>
            <a:r>
              <a:rPr lang="it-IT" dirty="0"/>
              <a:t>Để quy định nhịp độ cụ thể, chính xác hơn, người ta dùng máy đập nhịp (Met’rônôm) của Men Xen để tính số phách chuyển động trong một phút.</a:t>
            </a:r>
            <a:endParaRPr lang="en-US" dirty="0"/>
          </a:p>
          <a:p>
            <a:r>
              <a:rPr lang="it-IT" dirty="0"/>
              <a:t>        Ví dụ          - Nhịp độ Allegro, MM     = 180</a:t>
            </a:r>
            <a:endParaRPr lang="en-US" dirty="0"/>
          </a:p>
          <a:p>
            <a:r>
              <a:rPr lang="it-IT" dirty="0"/>
              <a:t>    - Nhịp độ Moderato, MM  = 120</a:t>
            </a:r>
            <a:endParaRPr lang="en-US" dirty="0"/>
          </a:p>
          <a:p>
            <a:r>
              <a:rPr lang="it-IT" dirty="0"/>
              <a:t>* Ký hiệu chỉ cường độ sắc thái:</a:t>
            </a:r>
            <a:endParaRPr lang="en-US" dirty="0"/>
          </a:p>
          <a:p>
            <a:r>
              <a:rPr lang="it-IT" dirty="0"/>
              <a:t>       - pp      nghĩa là    Rất nhỏ  (khẽ)      ;       - f      nghĩa là       Mạnh</a:t>
            </a:r>
            <a:endParaRPr lang="en-US" dirty="0"/>
          </a:p>
          <a:p>
            <a:r>
              <a:rPr lang="it-IT" dirty="0"/>
              <a:t>       - p        …             Nhỏ                      ;       - ff       …               Rất mạnh</a:t>
            </a:r>
            <a:endParaRPr lang="en-US" dirty="0"/>
          </a:p>
          <a:p>
            <a:r>
              <a:rPr lang="it-IT" dirty="0"/>
              <a:t>       - mf     …              Mạnh vừa            ;       - fff      …               Cực mạnh</a:t>
            </a:r>
            <a:endParaRPr lang="en-US" dirty="0"/>
          </a:p>
        </p:txBody>
      </p:sp>
    </p:spTree>
    <p:extLst>
      <p:ext uri="{BB962C8B-B14F-4D97-AF65-F5344CB8AC3E}">
        <p14:creationId xmlns:p14="http://schemas.microsoft.com/office/powerpoint/2010/main" val="124239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0304" y="1442434"/>
            <a:ext cx="10058399" cy="4608234"/>
          </a:xfrm>
        </p:spPr>
        <p:txBody>
          <a:bodyPr>
            <a:normAutofit/>
          </a:bodyPr>
          <a:lstStyle/>
          <a:p>
            <a:pPr marL="0" indent="0">
              <a:buNone/>
            </a:pPr>
            <a:r>
              <a:rPr lang="it-IT" dirty="0"/>
              <a:t>: </a:t>
            </a: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1390919" y="1442434"/>
            <a:ext cx="9156878" cy="2581961"/>
          </a:xfrm>
          <a:prstGeom prst="rect">
            <a:avLst/>
          </a:prstGeom>
        </p:spPr>
      </p:pic>
    </p:spTree>
    <p:extLst>
      <p:ext uri="{BB962C8B-B14F-4D97-AF65-F5344CB8AC3E}">
        <p14:creationId xmlns:p14="http://schemas.microsoft.com/office/powerpoint/2010/main" val="53098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313646"/>
            <a:ext cx="10058399" cy="5767332"/>
          </a:xfrm>
        </p:spPr>
        <p:txBody>
          <a:bodyPr>
            <a:normAutofit/>
          </a:bodyPr>
          <a:lstStyle/>
          <a:p>
            <a:pPr marL="0" indent="0">
              <a:buNone/>
            </a:pPr>
            <a:endParaRPr lang="en-US" dirty="0"/>
          </a:p>
        </p:txBody>
      </p:sp>
      <p:pic>
        <p:nvPicPr>
          <p:cNvPr id="2" name="Picture 1"/>
          <p:cNvPicPr>
            <a:picLocks noChangeAspect="1"/>
          </p:cNvPicPr>
          <p:nvPr/>
        </p:nvPicPr>
        <p:blipFill>
          <a:blip r:embed="rId2"/>
          <a:stretch>
            <a:fillRect/>
          </a:stretch>
        </p:blipFill>
        <p:spPr>
          <a:xfrm>
            <a:off x="978795" y="2009577"/>
            <a:ext cx="9272788" cy="4082130"/>
          </a:xfrm>
          <a:prstGeom prst="rect">
            <a:avLst/>
          </a:prstGeom>
        </p:spPr>
      </p:pic>
    </p:spTree>
    <p:extLst>
      <p:ext uri="{BB962C8B-B14F-4D97-AF65-F5344CB8AC3E}">
        <p14:creationId xmlns:p14="http://schemas.microsoft.com/office/powerpoint/2010/main" val="1808558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8186" y="991673"/>
            <a:ext cx="10934163" cy="6102184"/>
          </a:xfrm>
        </p:spPr>
        <p:txBody>
          <a:bodyPr>
            <a:normAutofit fontScale="77500" lnSpcReduction="20000"/>
          </a:bodyPr>
          <a:lstStyle/>
          <a:p>
            <a:r>
              <a:rPr lang="de-DE" b="1" dirty="0"/>
              <a:t>Câu hỏi và bài tập</a:t>
            </a:r>
            <a:endParaRPr lang="en-US" dirty="0"/>
          </a:p>
          <a:p>
            <a:r>
              <a:rPr lang="de-DE" b="1" dirty="0"/>
              <a:t> </a:t>
            </a:r>
            <a:endParaRPr lang="en-US" dirty="0"/>
          </a:p>
          <a:p>
            <a:pPr lvl="0"/>
            <a:r>
              <a:rPr lang="de-DE" dirty="0"/>
              <a:t>Có mấy loại hình nốt cơ bản? Sự tương quan về trường độ giữa các hình nốt.</a:t>
            </a:r>
            <a:endParaRPr lang="en-US" dirty="0"/>
          </a:p>
          <a:p>
            <a:r>
              <a:rPr lang="de-DE" dirty="0"/>
              <a:t>2. Có mấy loại dấu lặng cơ bản? Sự tương quan về trường độ giữa các loại dấu lặng.</a:t>
            </a:r>
            <a:endParaRPr lang="en-US" dirty="0"/>
          </a:p>
          <a:p>
            <a:r>
              <a:rPr lang="de-DE" dirty="0"/>
              <a:t>3. Thế nào là quãng tám? chuyển các ký hiệu sau lên khuông nhạc:</a:t>
            </a:r>
            <a:endParaRPr lang="en-US" dirty="0"/>
          </a:p>
          <a:p>
            <a:r>
              <a:rPr lang="de-DE" dirty="0"/>
              <a:t> e , f, g, f, g, a, b,  ( ở quãng tám 1, hình nốt đen)</a:t>
            </a:r>
            <a:endParaRPr lang="en-US" dirty="0"/>
          </a:p>
          <a:p>
            <a:r>
              <a:rPr lang="de-DE" dirty="0"/>
              <a:t>      c, d, e, f, g, a, b  (ở quãng tám 2, hình nốt đơn)</a:t>
            </a:r>
            <a:endParaRPr lang="en-US" dirty="0"/>
          </a:p>
          <a:p>
            <a:r>
              <a:rPr lang="de-DE" dirty="0"/>
              <a:t>      c, d, e, f, g, a, b ( ở quãng tám 3, hình nốt móc kép)</a:t>
            </a:r>
            <a:endParaRPr lang="en-US" dirty="0"/>
          </a:p>
          <a:p>
            <a:r>
              <a:rPr lang="de-DE" dirty="0"/>
              <a:t>3. Bàn phím đàn organ có mấy quãng 8? Xác định vị trí các nốt C2, F2, C3, F3, B3, B4 </a:t>
            </a:r>
            <a:endParaRPr lang="en-US" dirty="0"/>
          </a:p>
          <a:p>
            <a:r>
              <a:rPr lang="de-DE" dirty="0"/>
              <a:t>2. Tập chép lại nốt nhạc bài Cô và mẹ</a:t>
            </a:r>
            <a:endParaRPr lang="en-US" dirty="0"/>
          </a:p>
          <a:p>
            <a:r>
              <a:rPr lang="de-DE" dirty="0"/>
              <a:t>4. Nêu ý nghĩa của  dấu luyến, nối, chấm dôi, quay lại. Lấy ví dụ minh hoạ</a:t>
            </a:r>
            <a:endParaRPr lang="en-US" dirty="0"/>
          </a:p>
          <a:p>
            <a:r>
              <a:rPr lang="de-DE" dirty="0"/>
              <a:t>5. Có mấy kí hiệu chỉ cường độ sắc thái cơ bản</a:t>
            </a:r>
            <a:endParaRPr lang="en-US" dirty="0"/>
          </a:p>
          <a:p>
            <a:r>
              <a:rPr lang="de-DE" dirty="0"/>
              <a:t>6. Các ký hiệu chỉ cường độ có ý nhĩa gì?</a:t>
            </a:r>
            <a:endParaRPr lang="en-US" dirty="0"/>
          </a:p>
          <a:p>
            <a:r>
              <a:rPr lang="de-DE" dirty="0"/>
              <a:t>7. Các từ chỉ nhịp độ có ý nghĩa gì?</a:t>
            </a:r>
            <a:endParaRPr lang="en-US" dirty="0"/>
          </a:p>
          <a:p>
            <a:r>
              <a:rPr lang="de-DE" dirty="0"/>
              <a:t>8. Khi chép các nốt nhạc trên khuông được qui định như thế nào?</a:t>
            </a:r>
            <a:endParaRPr lang="en-US" dirty="0"/>
          </a:p>
          <a:p>
            <a:r>
              <a:rPr lang="de-DE" dirty="0"/>
              <a:t>9. Nêu sự giống nhau và khác nhau giữa  khóa son và khóa pha</a:t>
            </a:r>
            <a:endParaRPr lang="en-US" dirty="0"/>
          </a:p>
        </p:txBody>
      </p:sp>
    </p:spTree>
    <p:extLst>
      <p:ext uri="{BB962C8B-B14F-4D97-AF65-F5344CB8AC3E}">
        <p14:creationId xmlns:p14="http://schemas.microsoft.com/office/powerpoint/2010/main" val="3262508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313646"/>
            <a:ext cx="10058399" cy="5767332"/>
          </a:xfrm>
        </p:spPr>
        <p:txBody>
          <a:bodyPr>
            <a:normAutofit/>
          </a:bodyPr>
          <a:lstStyle/>
          <a:p>
            <a:pPr marL="0" indent="0">
              <a:buNone/>
            </a:pPr>
            <a:r>
              <a:rPr lang="de-DE" dirty="0"/>
              <a:t>10. xác định tên nốt cho câu nhạc sau:</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de-DE" dirty="0"/>
              <a:t>11. Nhận biết nốt trong các bản nhạc sau (đọc tên nốt )</a:t>
            </a:r>
            <a:endParaRPr lang="en-US" dirty="0"/>
          </a:p>
          <a:p>
            <a:pPr marL="0" indent="0">
              <a:buNone/>
            </a:pPr>
            <a:endParaRPr lang="en-US" dirty="0"/>
          </a:p>
        </p:txBody>
      </p:sp>
      <p:pic>
        <p:nvPicPr>
          <p:cNvPr id="92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349" y="1872199"/>
            <a:ext cx="836650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348" y="2751426"/>
            <a:ext cx="848241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l="826" t="28174" r="54401" b="56429"/>
          <a:stretch>
            <a:fillRect/>
          </a:stretch>
        </p:blipFill>
        <p:spPr bwMode="auto">
          <a:xfrm>
            <a:off x="875763" y="4823429"/>
            <a:ext cx="10174309"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1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183" y="117809"/>
            <a:ext cx="11590986" cy="4557221"/>
          </a:xfrm>
        </p:spPr>
        <p:txBody>
          <a:bodyPr>
            <a:normAutofit fontScale="90000"/>
          </a:bodyPr>
          <a:lstStyle/>
          <a:p>
            <a:pPr algn="l"/>
            <a:br>
              <a:rPr lang="it-IT" sz="1800" dirty="0"/>
            </a:br>
            <a:br>
              <a:rPr lang="it-IT" sz="1800" dirty="0"/>
            </a:br>
            <a:br>
              <a:rPr lang="it-IT" sz="1800" dirty="0"/>
            </a:br>
            <a:br>
              <a:rPr lang="it-IT" sz="1800" dirty="0"/>
            </a:br>
            <a:br>
              <a:rPr lang="it-IT" sz="1800" dirty="0"/>
            </a:br>
            <a:r>
              <a:rPr lang="it-IT" sz="2000" dirty="0"/>
              <a:t>Bảy bậc cơ bản này được  lặp lại nhiều lần theo chu kỳ. </a:t>
            </a:r>
            <a:br>
              <a:rPr lang="it-IT" sz="2000" dirty="0"/>
            </a:br>
            <a:r>
              <a:rPr lang="it-IT" sz="2000" dirty="0"/>
              <a:t>		C  D  E  F  G  A  B  C  D  E  F  G  A  B  C  D  E  F  G  A  B </a:t>
            </a:r>
            <a:r>
              <a:rPr lang="en-US" sz="2000" dirty="0"/>
              <a:t> ( HÀNG ÂM)</a:t>
            </a:r>
            <a:br>
              <a:rPr lang="en-US" sz="20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r>
              <a:rPr lang="en-US" sz="2000" b="1" i="1" dirty="0"/>
              <a:t>1.1.4 </a:t>
            </a:r>
            <a:r>
              <a:rPr lang="en-US" sz="2000" b="1" i="1" dirty="0" err="1"/>
              <a:t>Vị</a:t>
            </a:r>
            <a:r>
              <a:rPr lang="en-US" sz="2000" b="1" i="1" dirty="0"/>
              <a:t> </a:t>
            </a:r>
            <a:r>
              <a:rPr lang="en-US" sz="2000" b="1" i="1" dirty="0" err="1"/>
              <a:t>trí</a:t>
            </a:r>
            <a:r>
              <a:rPr lang="en-US" sz="2000" b="1" i="1" dirty="0"/>
              <a:t> </a:t>
            </a:r>
            <a:r>
              <a:rPr lang="en-US" sz="2000" b="1" i="1" dirty="0" err="1"/>
              <a:t>các</a:t>
            </a:r>
            <a:r>
              <a:rPr lang="en-US" sz="2000" b="1" i="1" dirty="0"/>
              <a:t> </a:t>
            </a:r>
            <a:r>
              <a:rPr lang="en-US" sz="2000" b="1" i="1" dirty="0" err="1"/>
              <a:t>nốt</a:t>
            </a:r>
            <a:r>
              <a:rPr lang="en-US" sz="2000" b="1" i="1" dirty="0"/>
              <a:t> </a:t>
            </a:r>
            <a:r>
              <a:rPr lang="en-US" sz="2000" b="1" i="1" dirty="0" err="1"/>
              <a:t>trên</a:t>
            </a:r>
            <a:r>
              <a:rPr lang="en-US" sz="2000" b="1" i="1" dirty="0"/>
              <a:t> </a:t>
            </a:r>
            <a:r>
              <a:rPr lang="en-US" sz="2000" b="1" i="1" dirty="0" err="1"/>
              <a:t>khuông</a:t>
            </a:r>
            <a:r>
              <a:rPr lang="en-US" sz="2000" b="1" i="1" dirty="0"/>
              <a:t> </a:t>
            </a:r>
            <a:r>
              <a:rPr lang="en-US" sz="2000" b="1" i="1" dirty="0" err="1"/>
              <a:t>nhạc</a:t>
            </a:r>
            <a:br>
              <a:rPr lang="en-US" sz="2000" b="1" i="1" dirty="0"/>
            </a:br>
            <a:br>
              <a:rPr lang="en-US" sz="2000" b="1" i="1" dirty="0"/>
            </a:br>
            <a:br>
              <a:rPr lang="en-US" sz="1600" b="1" i="1" dirty="0"/>
            </a:br>
            <a:br>
              <a:rPr lang="en-US" sz="1600" b="1" i="1" dirty="0"/>
            </a:br>
            <a:br>
              <a:rPr lang="en-US" sz="1600" b="1" i="1" dirty="0"/>
            </a:br>
            <a:br>
              <a:rPr lang="en-US" sz="1600" b="1" i="1" dirty="0"/>
            </a:br>
            <a:br>
              <a:rPr lang="en-US" sz="1800" b="1" i="1" dirty="0"/>
            </a:br>
            <a:br>
              <a:rPr lang="en-US" sz="1800" dirty="0"/>
            </a:br>
            <a:endParaRPr lang="en-US" sz="1800" b="1" dirty="0">
              <a:latin typeface="Times New Roman" panose="02020603050405020304" pitchFamily="18" charset="0"/>
              <a:cs typeface="Times New Roman" panose="02020603050405020304" pitchFamily="18" charset="0"/>
            </a:endParaRPr>
          </a:p>
        </p:txBody>
      </p:sp>
      <p:sp>
        <p:nvSpPr>
          <p:cNvPr id="31" name="Rectangle 28"/>
          <p:cNvSpPr>
            <a:spLocks noChangeArrowheads="1"/>
          </p:cNvSpPr>
          <p:nvPr/>
        </p:nvSpPr>
        <p:spPr bwMode="auto">
          <a:xfrm>
            <a:off x="193183" y="1784463"/>
            <a:ext cx="11449318"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it-IT"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endParaRPr lang="it-IT" sz="1300" dirty="0">
              <a:solidFill>
                <a:srgbClr val="000000"/>
              </a:solidFill>
              <a:latin typeface="Arial" panose="020B0604020202020204" pitchFamily="34" charset="0"/>
              <a:ea typeface="Times New Roman" panose="02020603050405020304"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it-IT"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endParaRPr lang="it-IT" sz="1300" dirty="0">
              <a:solidFill>
                <a:srgbClr val="000000"/>
              </a:solidFill>
              <a:latin typeface="Arial" panose="020B0604020202020204" pitchFamily="34" charset="0"/>
              <a:ea typeface="Times New Roman" panose="02020603050405020304"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it-IT"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207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60" y="1076723"/>
            <a:ext cx="10118031" cy="128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descr="Wor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54" y="3170324"/>
            <a:ext cx="10287837" cy="172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36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79"/>
                                        </p:tgtEl>
                                        <p:attrNameLst>
                                          <p:attrName>style.visibility</p:attrName>
                                        </p:attrNameLst>
                                      </p:cBhvr>
                                      <p:to>
                                        <p:strVal val="visible"/>
                                      </p:to>
                                    </p:set>
                                    <p:anim calcmode="lin" valueType="num">
                                      <p:cBhvr additive="base">
                                        <p:cTn id="13" dur="500" fill="hold"/>
                                        <p:tgtEl>
                                          <p:spTgt spid="2079"/>
                                        </p:tgtEl>
                                        <p:attrNameLst>
                                          <p:attrName>ppt_x</p:attrName>
                                        </p:attrNameLst>
                                      </p:cBhvr>
                                      <p:tavLst>
                                        <p:tav tm="0">
                                          <p:val>
                                            <p:strVal val="#ppt_x"/>
                                          </p:val>
                                        </p:tav>
                                        <p:tav tm="100000">
                                          <p:val>
                                            <p:strVal val="#ppt_x"/>
                                          </p:val>
                                        </p:tav>
                                      </p:tavLst>
                                    </p:anim>
                                    <p:anim calcmode="lin" valueType="num">
                                      <p:cBhvr additive="base">
                                        <p:cTn id="14" dur="500" fill="hold"/>
                                        <p:tgtEl>
                                          <p:spTgt spid="20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80"/>
                                        </p:tgtEl>
                                        <p:attrNameLst>
                                          <p:attrName>style.visibility</p:attrName>
                                        </p:attrNameLst>
                                      </p:cBhvr>
                                      <p:to>
                                        <p:strVal val="visible"/>
                                      </p:to>
                                    </p:set>
                                    <p:anim calcmode="lin" valueType="num">
                                      <p:cBhvr additive="base">
                                        <p:cTn id="19" dur="500" fill="hold"/>
                                        <p:tgtEl>
                                          <p:spTgt spid="2080"/>
                                        </p:tgtEl>
                                        <p:attrNameLst>
                                          <p:attrName>ppt_x</p:attrName>
                                        </p:attrNameLst>
                                      </p:cBhvr>
                                      <p:tavLst>
                                        <p:tav tm="0">
                                          <p:val>
                                            <p:strVal val="#ppt_x"/>
                                          </p:val>
                                        </p:tav>
                                        <p:tav tm="100000">
                                          <p:val>
                                            <p:strVal val="#ppt_x"/>
                                          </p:val>
                                        </p:tav>
                                      </p:tavLst>
                                    </p:anim>
                                    <p:anim calcmode="lin" valueType="num">
                                      <p:cBhvr additive="base">
                                        <p:cTn id="20" dur="500" fill="hold"/>
                                        <p:tgtEl>
                                          <p:spTgt spid="2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0608" y="0"/>
            <a:ext cx="11333409" cy="6166578"/>
          </a:xfrm>
        </p:spPr>
        <p:txBody>
          <a:bodyPr>
            <a:normAutofit/>
          </a:bodyPr>
          <a:lstStyle/>
          <a:p>
            <a:r>
              <a:rPr lang="de-DE" b="1" dirty="0"/>
              <a:t>1.2 Phách - nhịp</a:t>
            </a:r>
            <a:r>
              <a:rPr lang="de-DE" b="1"/>
              <a:t>	- tiết tấu</a:t>
            </a:r>
            <a:r>
              <a:rPr lang="de-DE" b="1" dirty="0"/>
              <a:t>			 </a:t>
            </a:r>
            <a:endParaRPr lang="en-US" b="1" dirty="0"/>
          </a:p>
          <a:p>
            <a:r>
              <a:rPr lang="de-DE" b="1" i="1" dirty="0"/>
              <a:t>1.2.1 Khái niệm  phách</a:t>
            </a:r>
            <a:endParaRPr lang="en-US" b="1" i="1" dirty="0"/>
          </a:p>
          <a:p>
            <a:r>
              <a:rPr lang="de-DE" i="1" dirty="0"/>
              <a:t>	</a:t>
            </a:r>
            <a:r>
              <a:rPr lang="de-DE" dirty="0"/>
              <a:t> </a:t>
            </a:r>
            <a:r>
              <a:rPr lang="de-DE" i="1" dirty="0"/>
              <a:t>Phách</a:t>
            </a:r>
            <a:r>
              <a:rPr lang="de-DE" b="1" i="1" dirty="0"/>
              <a:t> </a:t>
            </a:r>
            <a:r>
              <a:rPr lang="de-DE" i="1" dirty="0"/>
              <a:t>là những khoảng thời gian bằng nhau được giới hạn bởi các tiếng gõ, nhấn đều đặn. </a:t>
            </a:r>
            <a:r>
              <a:rPr lang="de-DE" dirty="0"/>
              <a:t>Khoảng thời gian giữa các tiếng gõ, nhấn là trường độ của phách, những tiếng gõ, nhấn là điểm rơi của phách (cũng là giới hạn phách). Trong sự ngẫu nhiên đều đặn, có những phách được chú ý, nhấn rõ hơn gọi là phách mạnh (&gt;), phách không nhấn mạnh gọi là phách nhẹ ( - ) </a:t>
            </a:r>
            <a:endParaRPr lang="en-US" dirty="0"/>
          </a:p>
        </p:txBody>
      </p:sp>
      <p:pic>
        <p:nvPicPr>
          <p:cNvPr id="2" name="Picture 1"/>
          <p:cNvPicPr>
            <a:picLocks noChangeAspect="1"/>
          </p:cNvPicPr>
          <p:nvPr/>
        </p:nvPicPr>
        <p:blipFill>
          <a:blip r:embed="rId2"/>
          <a:stretch>
            <a:fillRect/>
          </a:stretch>
        </p:blipFill>
        <p:spPr>
          <a:xfrm>
            <a:off x="618186" y="3083289"/>
            <a:ext cx="10339324" cy="3419952"/>
          </a:xfrm>
          <a:prstGeom prst="rect">
            <a:avLst/>
          </a:prstGeom>
        </p:spPr>
      </p:pic>
    </p:spTree>
    <p:extLst>
      <p:ext uri="{BB962C8B-B14F-4D97-AF65-F5344CB8AC3E}">
        <p14:creationId xmlns:p14="http://schemas.microsoft.com/office/powerpoint/2010/main" val="186035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9246" y="105753"/>
            <a:ext cx="10058399" cy="6752245"/>
          </a:xfrm>
        </p:spPr>
        <p:txBody>
          <a:bodyPr>
            <a:normAutofit/>
          </a:bodyPr>
          <a:lstStyle/>
          <a:p>
            <a:r>
              <a:rPr lang="de-DE" dirty="0"/>
              <a:t>Trong mỗi phách có 2 phần. Khi thực hiện phần mạnh gõ xuống, phần nhẹ nhấc lên</a:t>
            </a:r>
            <a:endParaRPr lang="en-US" b="1" i="1" dirty="0"/>
          </a:p>
          <a:p>
            <a:r>
              <a:rPr lang="de-DE" dirty="0"/>
              <a:t>Ví dụ:</a:t>
            </a:r>
          </a:p>
          <a:p>
            <a:endParaRPr lang="de-DE" b="1" i="1" dirty="0"/>
          </a:p>
          <a:p>
            <a:endParaRPr lang="de-DE" b="1" i="1" dirty="0"/>
          </a:p>
          <a:p>
            <a:endParaRPr lang="de-DE" b="1" i="1" dirty="0"/>
          </a:p>
          <a:p>
            <a:r>
              <a:rPr lang="de-DE" b="1" i="1" dirty="0"/>
              <a:t>1.2.2 Khái niệm nhịp</a:t>
            </a:r>
            <a:endParaRPr lang="en-US" b="1" i="1" dirty="0"/>
          </a:p>
          <a:p>
            <a:r>
              <a:rPr lang="de-DE" dirty="0"/>
              <a:t>	 Nhịp là sự tuần hoàn của các phách mạnh và phách nhẹ tạo thành các khoảng thời gian bằng nhau trên một bản nhạc.    </a:t>
            </a:r>
            <a:endParaRPr lang="en-US" dirty="0"/>
          </a:p>
          <a:p>
            <a:r>
              <a:rPr lang="de-DE" dirty="0"/>
              <a:t>	Các khoảng thời gian đều nhau được gọi là ô nhịp, ô nhịp nằm giữa 2 vạch nhịp</a:t>
            </a:r>
            <a:endParaRPr lang="en-US" dirty="0"/>
          </a:p>
          <a:p>
            <a:endParaRPr lang="en-US" b="1" i="1" dirty="0"/>
          </a:p>
          <a:p>
            <a:pPr marL="0" indent="0">
              <a:buNone/>
            </a:pPr>
            <a:endParaRPr lang="en-US" dirty="0"/>
          </a:p>
        </p:txBody>
      </p:sp>
      <p:pic>
        <p:nvPicPr>
          <p:cNvPr id="1024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46" y="1365162"/>
            <a:ext cx="9581882" cy="16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Wor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552" y="5331853"/>
            <a:ext cx="9916733" cy="139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69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43"/>
                                        </p:tgtEl>
                                        <p:attrNameLst>
                                          <p:attrName>style.visibility</p:attrName>
                                        </p:attrNameLst>
                                      </p:cBhvr>
                                      <p:to>
                                        <p:strVal val="visible"/>
                                      </p:to>
                                    </p:set>
                                    <p:anim calcmode="lin" valueType="num">
                                      <p:cBhvr additive="base">
                                        <p:cTn id="35" dur="500" fill="hold"/>
                                        <p:tgtEl>
                                          <p:spTgt spid="10243"/>
                                        </p:tgtEl>
                                        <p:attrNameLst>
                                          <p:attrName>ppt_x</p:attrName>
                                        </p:attrNameLst>
                                      </p:cBhvr>
                                      <p:tavLst>
                                        <p:tav tm="0">
                                          <p:val>
                                            <p:strVal val="#ppt_x"/>
                                          </p:val>
                                        </p:tav>
                                        <p:tav tm="100000">
                                          <p:val>
                                            <p:strVal val="#ppt_x"/>
                                          </p:val>
                                        </p:tav>
                                      </p:tavLst>
                                    </p:anim>
                                    <p:anim calcmode="lin" valueType="num">
                                      <p:cBhvr additive="base">
                                        <p:cTn id="36"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6367" y="3244573"/>
            <a:ext cx="8551571" cy="3181794"/>
          </a:xfrm>
          <a:prstGeom prst="rect">
            <a:avLst/>
          </a:prstGeom>
        </p:spPr>
      </p:pic>
      <p:pic>
        <p:nvPicPr>
          <p:cNvPr id="3" name="Picture 2"/>
          <p:cNvPicPr>
            <a:picLocks noChangeAspect="1"/>
          </p:cNvPicPr>
          <p:nvPr/>
        </p:nvPicPr>
        <p:blipFill>
          <a:blip r:embed="rId3"/>
          <a:stretch>
            <a:fillRect/>
          </a:stretch>
        </p:blipFill>
        <p:spPr>
          <a:xfrm>
            <a:off x="386367" y="309093"/>
            <a:ext cx="11101588" cy="2845328"/>
          </a:xfrm>
          <a:prstGeom prst="rect">
            <a:avLst/>
          </a:prstGeom>
        </p:spPr>
      </p:pic>
    </p:spTree>
    <p:extLst>
      <p:ext uri="{BB962C8B-B14F-4D97-AF65-F5344CB8AC3E}">
        <p14:creationId xmlns:p14="http://schemas.microsoft.com/office/powerpoint/2010/main" val="222040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313646"/>
            <a:ext cx="10058399" cy="5767332"/>
          </a:xfrm>
        </p:spPr>
        <p:txBody>
          <a:bodyPr>
            <a:normAutofit/>
          </a:bodyPr>
          <a:lstStyle/>
          <a:p>
            <a:r>
              <a:rPr lang="de-DE" b="1" i="1" dirty="0"/>
              <a:t>1.2.3 Các loại nhịp</a:t>
            </a:r>
            <a:endParaRPr lang="en-US" b="1" i="1" dirty="0"/>
          </a:p>
          <a:p>
            <a:r>
              <a:rPr lang="de-DE" dirty="0"/>
              <a:t>	* </a:t>
            </a:r>
            <a:r>
              <a:rPr lang="de-DE" i="1" dirty="0"/>
              <a:t>Nhịp hai bốn</a:t>
            </a:r>
            <a:r>
              <a:rPr lang="de-DE" dirty="0"/>
              <a:t>: Là loại nhịp trong mỗi ô nhịp có 2 phách, mỗi phách được tính bằng một nốt đen. Phách thứ nhất mạnh, phách thứ 2 nhẹ. </a:t>
            </a:r>
            <a:endParaRPr lang="en-US" b="1" i="1" dirty="0"/>
          </a:p>
          <a:p>
            <a:pPr fontAlgn="t"/>
            <a:r>
              <a:rPr lang="de-DE" dirty="0"/>
              <a:t>	VD</a:t>
            </a:r>
            <a:endParaRPr lang="en-US" dirty="0"/>
          </a:p>
          <a:p>
            <a:pPr fontAlgn="t"/>
            <a:endParaRPr lang="en-US" dirty="0"/>
          </a:p>
          <a:p>
            <a:pPr marL="0" indent="0">
              <a:buNone/>
            </a:pPr>
            <a:endParaRPr lang="en-US" dirty="0"/>
          </a:p>
        </p:txBody>
      </p:sp>
      <p:pic>
        <p:nvPicPr>
          <p:cNvPr id="11266" name="Picture 2" descr="Wor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099" y="3520696"/>
            <a:ext cx="9465971" cy="160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86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6"/>
                                        </p:tgtEl>
                                        <p:attrNameLst>
                                          <p:attrName>style.visibility</p:attrName>
                                        </p:attrNameLst>
                                      </p:cBhvr>
                                      <p:to>
                                        <p:strVal val="visible"/>
                                      </p:to>
                                    </p:set>
                                    <p:anim calcmode="lin" valueType="num">
                                      <p:cBhvr additive="base">
                                        <p:cTn id="25" dur="500" fill="hold"/>
                                        <p:tgtEl>
                                          <p:spTgt spid="11266"/>
                                        </p:tgtEl>
                                        <p:attrNameLst>
                                          <p:attrName>ppt_x</p:attrName>
                                        </p:attrNameLst>
                                      </p:cBhvr>
                                      <p:tavLst>
                                        <p:tav tm="0">
                                          <p:val>
                                            <p:strVal val="#ppt_x"/>
                                          </p:val>
                                        </p:tav>
                                        <p:tav tm="100000">
                                          <p:val>
                                            <p:strVal val="#ppt_x"/>
                                          </p:val>
                                        </p:tav>
                                      </p:tavLst>
                                    </p:anim>
                                    <p:anim calcmode="lin" valueType="num">
                                      <p:cBhvr additive="base">
                                        <p:cTn id="26"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313646"/>
            <a:ext cx="10058399" cy="5767332"/>
          </a:xfrm>
        </p:spPr>
        <p:txBody>
          <a:bodyPr>
            <a:normAutofit/>
          </a:bodyPr>
          <a:lstStyle/>
          <a:p>
            <a:r>
              <a:rPr lang="de-DE" i="1" dirty="0"/>
              <a:t>Nhịp ba bốn</a:t>
            </a:r>
            <a:r>
              <a:rPr lang="de-DE" dirty="0"/>
              <a:t>: Là loại nhịp trong mỗi ô nhịp có ba phách, mỗi phách được tính bằng một nốt đen. Phách thứ nhất mạnh, phách thứ hai thứ ba nhẹ. VD</a:t>
            </a:r>
          </a:p>
          <a:p>
            <a:endParaRPr lang="de-DE" dirty="0"/>
          </a:p>
          <a:p>
            <a:endParaRPr lang="de-DE" dirty="0"/>
          </a:p>
          <a:p>
            <a:r>
              <a:rPr lang="de-DE" i="1" dirty="0"/>
              <a:t>* Nhịp bốn bốn</a:t>
            </a:r>
            <a:r>
              <a:rPr lang="de-DE" dirty="0"/>
              <a:t> (C):  Là loại nhịp trong mỗi ô nhịp có bốn phách, mỗi phách được tính bằng một nốt đen. Phách thứ nhất mạnh, phách thứ hai nhẹ, phách thứ ba mạnh vừa, phách thứ tư nhẹ.</a:t>
            </a:r>
            <a:endParaRPr lang="en-US" dirty="0"/>
          </a:p>
          <a:p>
            <a:pPr marL="0" indent="0">
              <a:buNone/>
            </a:pPr>
            <a:endParaRPr lang="en-US" dirty="0"/>
          </a:p>
        </p:txBody>
      </p:sp>
      <p:pic>
        <p:nvPicPr>
          <p:cNvPr id="12290" name="Picture 2" descr="Wor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1" y="2501677"/>
            <a:ext cx="944021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Wor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83" y="4977595"/>
            <a:ext cx="956265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40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additive="base">
                                        <p:cTn id="13" dur="500" fill="hold"/>
                                        <p:tgtEl>
                                          <p:spTgt spid="12290"/>
                                        </p:tgtEl>
                                        <p:attrNameLst>
                                          <p:attrName>ppt_x</p:attrName>
                                        </p:attrNameLst>
                                      </p:cBhvr>
                                      <p:tavLst>
                                        <p:tav tm="0">
                                          <p:val>
                                            <p:strVal val="#ppt_x"/>
                                          </p:val>
                                        </p:tav>
                                        <p:tav tm="100000">
                                          <p:val>
                                            <p:strVal val="#ppt_x"/>
                                          </p:val>
                                        </p:tav>
                                      </p:tavLst>
                                    </p:anim>
                                    <p:anim calcmode="lin" valueType="num">
                                      <p:cBhvr additive="base">
                                        <p:cTn id="14"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2"/>
                                        </p:tgtEl>
                                        <p:attrNameLst>
                                          <p:attrName>style.visibility</p:attrName>
                                        </p:attrNameLst>
                                      </p:cBhvr>
                                      <p:to>
                                        <p:strVal val="visible"/>
                                      </p:to>
                                    </p:set>
                                    <p:anim calcmode="lin" valueType="num">
                                      <p:cBhvr additive="base">
                                        <p:cTn id="25" dur="500" fill="hold"/>
                                        <p:tgtEl>
                                          <p:spTgt spid="12292"/>
                                        </p:tgtEl>
                                        <p:attrNameLst>
                                          <p:attrName>ppt_x</p:attrName>
                                        </p:attrNameLst>
                                      </p:cBhvr>
                                      <p:tavLst>
                                        <p:tav tm="0">
                                          <p:val>
                                            <p:strVal val="#ppt_x"/>
                                          </p:val>
                                        </p:tav>
                                        <p:tav tm="100000">
                                          <p:val>
                                            <p:strVal val="#ppt_x"/>
                                          </p:val>
                                        </p:tav>
                                      </p:tavLst>
                                    </p:anim>
                                    <p:anim calcmode="lin" valueType="num">
                                      <p:cBhvr additive="base">
                                        <p:cTn id="26"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2276" y="450761"/>
            <a:ext cx="10058399" cy="5767332"/>
          </a:xfrm>
        </p:spPr>
        <p:txBody>
          <a:bodyPr>
            <a:normAutofit/>
          </a:bodyPr>
          <a:lstStyle/>
          <a:p>
            <a:r>
              <a:rPr lang="de-DE" i="1" dirty="0"/>
              <a:t>Nhịp ba tám</a:t>
            </a:r>
            <a:r>
              <a:rPr lang="de-DE" dirty="0"/>
              <a:t>: Là loại nhịp trong mỗi ô nhịp có ba phách, mỗi phách được tính bằng một nốt đơn. Phách thứ nhất mạnh, phách thứ hai thứ ba nhẹ.</a:t>
            </a:r>
          </a:p>
          <a:p>
            <a:endParaRPr lang="de-DE" dirty="0"/>
          </a:p>
          <a:p>
            <a:endParaRPr lang="de-DE" dirty="0"/>
          </a:p>
          <a:p>
            <a:endParaRPr lang="de-DE" dirty="0"/>
          </a:p>
          <a:p>
            <a:r>
              <a:rPr lang="de-DE" i="1" dirty="0"/>
              <a:t>* Nhịp sáu tám</a:t>
            </a:r>
            <a:r>
              <a:rPr lang="de-DE" dirty="0"/>
              <a:t>: Là loại nhịp trong mỗi ô nhịp có sáu phách, mỗi phách được tính bằng một nốt đơn. Phách thứ nhất mạnh, phách thứ hai thứ ba nhẹ, phách thứ tư mạnh vừa, phách thứ năm, thứ sáu nhẹ</a:t>
            </a:r>
          </a:p>
          <a:p>
            <a:endParaRPr lang="en-US" dirty="0"/>
          </a:p>
          <a:p>
            <a:pPr marL="0" indent="0">
              <a:buNone/>
            </a:pPr>
            <a:endParaRPr lang="en-US" dirty="0"/>
          </a:p>
        </p:txBody>
      </p:sp>
      <p:pic>
        <p:nvPicPr>
          <p:cNvPr id="13314" name="Picture 2" descr="Wor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29" y="1680604"/>
            <a:ext cx="9028091" cy="135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162" y="4860098"/>
            <a:ext cx="893793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78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gtEl>
                                        <p:attrNameLst>
                                          <p:attrName>style.visibility</p:attrName>
                                        </p:attrNameLst>
                                      </p:cBhvr>
                                      <p:to>
                                        <p:strVal val="visible"/>
                                      </p:to>
                                    </p:set>
                                    <p:anim calcmode="lin" valueType="num">
                                      <p:cBhvr additive="base">
                                        <p:cTn id="25" dur="500" fill="hold"/>
                                        <p:tgtEl>
                                          <p:spTgt spid="13315"/>
                                        </p:tgtEl>
                                        <p:attrNameLst>
                                          <p:attrName>ppt_x</p:attrName>
                                        </p:attrNameLst>
                                      </p:cBhvr>
                                      <p:tavLst>
                                        <p:tav tm="0">
                                          <p:val>
                                            <p:strVal val="#ppt_x"/>
                                          </p:val>
                                        </p:tav>
                                        <p:tav tm="100000">
                                          <p:val>
                                            <p:strVal val="#ppt_x"/>
                                          </p:val>
                                        </p:tav>
                                      </p:tavLst>
                                    </p:anim>
                                    <p:anim calcmode="lin" valueType="num">
                                      <p:cBhvr additive="base">
                                        <p:cTn id="26"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313646"/>
            <a:ext cx="10058399" cy="5767332"/>
          </a:xfrm>
        </p:spPr>
        <p:txBody>
          <a:bodyPr>
            <a:normAutofit/>
          </a:bodyPr>
          <a:lstStyle/>
          <a:p>
            <a:pPr marL="0" indent="0">
              <a:buNone/>
            </a:pPr>
            <a:r>
              <a:rPr lang="de-DE" dirty="0"/>
              <a:t>* Nhịp hai hai : Là loại nhịp trong mỗi ô nhịp có 2 phách, mỗi phách được tính bằng một nốt trắng. Phách thứ nhất mạnh, phách thứ 2 nhẹ.</a:t>
            </a:r>
            <a:endParaRPr lang="en-US" dirty="0"/>
          </a:p>
          <a:p>
            <a:pPr marL="0" indent="0">
              <a:buNone/>
            </a:pPr>
            <a:endParaRPr lang="en-US" dirty="0"/>
          </a:p>
        </p:txBody>
      </p:sp>
      <p:pic>
        <p:nvPicPr>
          <p:cNvPr id="14338" name="Picture 2" descr="Wor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52" y="2530609"/>
            <a:ext cx="9028090" cy="133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09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500" fill="hold"/>
                                        <p:tgtEl>
                                          <p:spTgt spid="14338"/>
                                        </p:tgtEl>
                                        <p:attrNameLst>
                                          <p:attrName>ppt_x</p:attrName>
                                        </p:attrNameLst>
                                      </p:cBhvr>
                                      <p:tavLst>
                                        <p:tav tm="0">
                                          <p:val>
                                            <p:strVal val="#ppt_x"/>
                                          </p:val>
                                        </p:tav>
                                        <p:tav tm="100000">
                                          <p:val>
                                            <p:strVal val="#ppt_x"/>
                                          </p:val>
                                        </p:tav>
                                      </p:tavLst>
                                    </p:anim>
                                    <p:anim calcmode="lin" valueType="num">
                                      <p:cBhvr additive="base">
                                        <p:cTn id="14"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218941"/>
            <a:ext cx="11088709" cy="6862037"/>
          </a:xfrm>
        </p:spPr>
        <p:txBody>
          <a:bodyPr>
            <a:normAutofit/>
          </a:bodyPr>
          <a:lstStyle/>
          <a:p>
            <a:pPr marL="0" indent="0">
              <a:buNone/>
            </a:pPr>
            <a:r>
              <a:rPr lang="en-US" dirty="0" err="1"/>
              <a:t>Bài</a:t>
            </a:r>
            <a:r>
              <a:rPr lang="en-US" dirty="0"/>
              <a:t> </a:t>
            </a:r>
            <a:r>
              <a:rPr lang="en-US" dirty="0" err="1"/>
              <a:t>tập</a:t>
            </a:r>
            <a:r>
              <a:rPr lang="en-US" dirty="0"/>
              <a:t>: </a:t>
            </a:r>
            <a:r>
              <a:rPr lang="en-US" dirty="0" err="1"/>
              <a:t>Vạch</a:t>
            </a:r>
            <a:r>
              <a:rPr lang="en-US" dirty="0"/>
              <a:t> </a:t>
            </a:r>
            <a:r>
              <a:rPr lang="en-US" dirty="0" err="1"/>
              <a:t>nhịp</a:t>
            </a:r>
            <a:r>
              <a:rPr lang="en-US" dirty="0"/>
              <a:t> </a:t>
            </a:r>
            <a:r>
              <a:rPr lang="en-US" dirty="0" err="1"/>
              <a:t>phân</a:t>
            </a:r>
            <a:r>
              <a:rPr lang="en-US" dirty="0"/>
              <a:t> </a:t>
            </a:r>
            <a:r>
              <a:rPr lang="en-US" dirty="0" err="1"/>
              <a:t>phách</a:t>
            </a:r>
            <a:r>
              <a:rPr lang="en-US" dirty="0"/>
              <a:t> </a:t>
            </a:r>
            <a:r>
              <a:rPr lang="en-US" dirty="0" err="1"/>
              <a:t>cho</a:t>
            </a:r>
            <a:r>
              <a:rPr lang="en-US" dirty="0"/>
              <a:t> </a:t>
            </a:r>
            <a:r>
              <a:rPr lang="en-US" dirty="0" err="1"/>
              <a:t>tiết</a:t>
            </a:r>
            <a:r>
              <a:rPr lang="en-US" dirty="0"/>
              <a:t> </a:t>
            </a:r>
            <a:r>
              <a:rPr lang="en-US" dirty="0" err="1"/>
              <a:t>tấu</a:t>
            </a:r>
            <a:r>
              <a:rPr lang="en-US" dirty="0"/>
              <a:t> </a:t>
            </a:r>
            <a:r>
              <a:rPr lang="en-US" dirty="0" err="1"/>
              <a:t>sau</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Đáp</a:t>
            </a:r>
            <a:r>
              <a:rPr lang="en-US" dirty="0"/>
              <a:t> </a:t>
            </a:r>
            <a:r>
              <a:rPr lang="en-US" dirty="0" err="1"/>
              <a:t>án</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789856" y="3728433"/>
            <a:ext cx="10182944" cy="3129567"/>
          </a:xfrm>
          <a:prstGeom prst="rect">
            <a:avLst/>
          </a:prstGeom>
        </p:spPr>
      </p:pic>
      <p:pic>
        <p:nvPicPr>
          <p:cNvPr id="3" name="Picture 2"/>
          <p:cNvPicPr>
            <a:picLocks noChangeAspect="1"/>
          </p:cNvPicPr>
          <p:nvPr/>
        </p:nvPicPr>
        <p:blipFill>
          <a:blip r:embed="rId3"/>
          <a:stretch>
            <a:fillRect/>
          </a:stretch>
        </p:blipFill>
        <p:spPr>
          <a:xfrm>
            <a:off x="442126" y="888642"/>
            <a:ext cx="10530674" cy="2397873"/>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009080" y="884160"/>
              <a:ext cx="9992520" cy="2607840"/>
            </p14:xfrm>
          </p:contentPart>
        </mc:Choice>
        <mc:Fallback xmlns="">
          <p:pic>
            <p:nvPicPr>
              <p:cNvPr id="5" name="Ink 4"/>
              <p:cNvPicPr/>
              <p:nvPr/>
            </p:nvPicPr>
            <p:blipFill>
              <a:blip r:embed="rId5"/>
              <a:stretch>
                <a:fillRect/>
              </a:stretch>
            </p:blipFill>
            <p:spPr>
              <a:xfrm>
                <a:off x="999720" y="874800"/>
                <a:ext cx="10011240" cy="2626560"/>
              </a:xfrm>
              <a:prstGeom prst="rect">
                <a:avLst/>
              </a:prstGeom>
            </p:spPr>
          </p:pic>
        </mc:Fallback>
      </mc:AlternateContent>
    </p:spTree>
    <p:extLst>
      <p:ext uri="{BB962C8B-B14F-4D97-AF65-F5344CB8AC3E}">
        <p14:creationId xmlns:p14="http://schemas.microsoft.com/office/powerpoint/2010/main" val="351790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313646"/>
            <a:ext cx="10058399" cy="5767332"/>
          </a:xfrm>
        </p:spPr>
        <p:txBody>
          <a:bodyPr>
            <a:normAutofit/>
          </a:bodyPr>
          <a:lstStyle/>
          <a:p>
            <a:pPr fontAlgn="t"/>
            <a:r>
              <a:rPr lang="de-DE" dirty="0"/>
              <a:t>* Nhịp đủ: </a:t>
            </a:r>
            <a:endParaRPr lang="en-US" dirty="0"/>
          </a:p>
          <a:p>
            <a:pPr fontAlgn="t"/>
            <a:r>
              <a:rPr lang="de-DE" dirty="0"/>
              <a:t>Nhịp đủ là ô nhịp đủ số phách theo luật nhịp</a:t>
            </a:r>
            <a:endParaRPr lang="en-US" dirty="0"/>
          </a:p>
          <a:p>
            <a:pPr fontAlgn="t"/>
            <a:r>
              <a:rPr lang="de-DE" dirty="0"/>
              <a:t> - Luật nhịp hai bốn có 2 phách trong một ô nhịp </a:t>
            </a:r>
            <a:endParaRPr lang="en-US" dirty="0"/>
          </a:p>
          <a:p>
            <a:pPr fontAlgn="t"/>
            <a:r>
              <a:rPr lang="de-DE" dirty="0"/>
              <a:t>  -Luật nhịp ba bốn có 3 phách trong một ô nhịp</a:t>
            </a:r>
            <a:endParaRPr lang="en-US" dirty="0"/>
          </a:p>
          <a:p>
            <a:pPr fontAlgn="t"/>
            <a:r>
              <a:rPr lang="de-DE" dirty="0"/>
              <a:t> - Luật nhịp bốn bốn có 4 phách trong một ô nhịp</a:t>
            </a:r>
            <a:endParaRPr lang="en-US" dirty="0"/>
          </a:p>
          <a:p>
            <a:pPr fontAlgn="t"/>
            <a:r>
              <a:rPr lang="de-DE" dirty="0"/>
              <a:t> - Luật nhịp sáu tám có 6 phách trong một ô nhịp</a:t>
            </a:r>
          </a:p>
          <a:p>
            <a:pPr marL="0" indent="0" fontAlgn="t">
              <a:buNone/>
            </a:pPr>
            <a:r>
              <a:rPr lang="de-DE" dirty="0"/>
              <a:t>* Nhịp thiếu</a:t>
            </a:r>
            <a:r>
              <a:rPr lang="de-DE"/>
              <a:t>: nhịp </a:t>
            </a:r>
            <a:r>
              <a:rPr lang="de-DE" dirty="0"/>
              <a:t>không đủ số phách theo luật nhịp</a:t>
            </a:r>
            <a:endParaRPr lang="en-US" dirty="0"/>
          </a:p>
          <a:p>
            <a:pPr marL="0" indent="0" fontAlgn="t">
              <a:buNone/>
            </a:pPr>
            <a:endParaRPr lang="en-US" dirty="0"/>
          </a:p>
          <a:p>
            <a:pPr marL="0" indent="0" fontAlgn="t">
              <a:buNone/>
            </a:pPr>
            <a:endParaRPr lang="en-US" dirty="0"/>
          </a:p>
        </p:txBody>
      </p:sp>
    </p:spTree>
    <p:extLst>
      <p:ext uri="{BB962C8B-B14F-4D97-AF65-F5344CB8AC3E}">
        <p14:creationId xmlns:p14="http://schemas.microsoft.com/office/powerpoint/2010/main" val="3689958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721217"/>
            <a:ext cx="10058399" cy="6359761"/>
          </a:xfrm>
        </p:spPr>
        <p:txBody>
          <a:bodyPr>
            <a:normAutofit/>
          </a:bodyPr>
          <a:lstStyle/>
          <a:p>
            <a:pPr marL="0" indent="0">
              <a:buNone/>
            </a:pPr>
            <a:r>
              <a:rPr lang="en-US" dirty="0" err="1"/>
              <a:t>Ví</a:t>
            </a:r>
            <a:r>
              <a:rPr lang="en-US" dirty="0"/>
              <a:t> </a:t>
            </a:r>
            <a:r>
              <a:rPr lang="en-US" dirty="0" err="1"/>
              <a:t>dụ</a:t>
            </a:r>
            <a:r>
              <a:rPr lang="en-US" dirty="0"/>
              <a:t> </a:t>
            </a:r>
            <a:r>
              <a:rPr lang="en-US" dirty="0" err="1"/>
              <a:t>nhịp</a:t>
            </a:r>
            <a:r>
              <a:rPr lang="en-US" dirty="0"/>
              <a:t> </a:t>
            </a:r>
            <a:r>
              <a:rPr lang="en-US" dirty="0" err="1"/>
              <a:t>đủ</a:t>
            </a:r>
            <a:r>
              <a:rPr lang="en-US" dirty="0"/>
              <a:t>:                               </a:t>
            </a:r>
            <a:r>
              <a:rPr lang="en-US" dirty="0" err="1"/>
              <a:t>Chú</a:t>
            </a:r>
            <a:r>
              <a:rPr lang="en-US" dirty="0"/>
              <a:t> </a:t>
            </a:r>
            <a:r>
              <a:rPr lang="en-US" dirty="0" err="1"/>
              <a:t>bộ</a:t>
            </a:r>
            <a:r>
              <a:rPr lang="en-US" dirty="0"/>
              <a:t> </a:t>
            </a:r>
            <a:r>
              <a:rPr lang="en-US" dirty="0" err="1"/>
              <a:t>đội</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l="5659" t="23296" r="41130" b="39690"/>
          <a:stretch>
            <a:fillRect/>
          </a:stretch>
        </p:blipFill>
        <p:spPr bwMode="auto">
          <a:xfrm>
            <a:off x="309093" y="1548640"/>
            <a:ext cx="10315977" cy="427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6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231820"/>
            <a:ext cx="10761372" cy="5945143"/>
          </a:xfrm>
        </p:spPr>
        <p:txBody>
          <a:bodyPr/>
          <a:lstStyle/>
          <a:p>
            <a:endParaRPr lang="en-US" dirty="0"/>
          </a:p>
          <a:p>
            <a:pPr marL="0" indent="0">
              <a:buNone/>
            </a:pPr>
            <a:r>
              <a:rPr lang="en-US" b="1" i="1" dirty="0"/>
              <a:t>1.1.5 </a:t>
            </a:r>
            <a:r>
              <a:rPr lang="en-US" b="1" i="1" dirty="0" err="1"/>
              <a:t>Hình</a:t>
            </a:r>
            <a:r>
              <a:rPr lang="en-US" b="1" i="1" dirty="0"/>
              <a:t> </a:t>
            </a:r>
            <a:r>
              <a:rPr lang="en-US" b="1" i="1" dirty="0" err="1"/>
              <a:t>nốt</a:t>
            </a:r>
            <a:r>
              <a:rPr lang="en-US" b="1" i="1" dirty="0"/>
              <a:t>, </a:t>
            </a:r>
            <a:r>
              <a:rPr lang="en-US" b="1" i="1" dirty="0" err="1"/>
              <a:t>khuông</a:t>
            </a:r>
            <a:r>
              <a:rPr lang="en-US" b="1" i="1" dirty="0"/>
              <a:t> </a:t>
            </a:r>
            <a:r>
              <a:rPr lang="en-US" b="1" i="1" dirty="0" err="1"/>
              <a:t>nhạc</a:t>
            </a:r>
            <a:r>
              <a:rPr lang="en-US" b="1" i="1" dirty="0"/>
              <a:t>, </a:t>
            </a:r>
            <a:r>
              <a:rPr lang="en-US" b="1" i="1" dirty="0" err="1"/>
              <a:t>khóa</a:t>
            </a:r>
            <a:r>
              <a:rPr lang="en-US" b="1" i="1" dirty="0"/>
              <a:t> </a:t>
            </a:r>
            <a:r>
              <a:rPr lang="en-US" b="1" i="1" dirty="0" err="1"/>
              <a:t>nhạc</a:t>
            </a:r>
            <a:br>
              <a:rPr lang="en-US" b="1" i="1"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1043189" y="1351048"/>
            <a:ext cx="9672034" cy="4991797"/>
          </a:xfrm>
          <a:prstGeom prst="rect">
            <a:avLst/>
          </a:prstGeom>
        </p:spPr>
      </p:pic>
    </p:spTree>
    <p:extLst>
      <p:ext uri="{BB962C8B-B14F-4D97-AF65-F5344CB8AC3E}">
        <p14:creationId xmlns:p14="http://schemas.microsoft.com/office/powerpoint/2010/main" val="368867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231820"/>
            <a:ext cx="10586433" cy="6849158"/>
          </a:xfrm>
        </p:spPr>
        <p:txBody>
          <a:bodyPr>
            <a:normAutofit/>
          </a:bodyPr>
          <a:lstStyle/>
          <a:p>
            <a:pPr marL="0" indent="0">
              <a:buNone/>
            </a:pPr>
            <a:r>
              <a:rPr lang="en-US" dirty="0" err="1"/>
              <a:t>Ví</a:t>
            </a:r>
            <a:r>
              <a:rPr lang="en-US" dirty="0"/>
              <a:t> </a:t>
            </a:r>
            <a:r>
              <a:rPr lang="en-US" dirty="0" err="1"/>
              <a:t>dụ</a:t>
            </a:r>
            <a:r>
              <a:rPr lang="en-US" dirty="0"/>
              <a:t> </a:t>
            </a:r>
            <a:r>
              <a:rPr lang="en-US" dirty="0" err="1"/>
              <a:t>nhịp</a:t>
            </a:r>
            <a:r>
              <a:rPr lang="en-US" dirty="0"/>
              <a:t> </a:t>
            </a:r>
            <a:r>
              <a:rPr lang="en-US" dirty="0" err="1"/>
              <a:t>thiếu</a:t>
            </a:r>
            <a:r>
              <a:rPr lang="en-US" dirty="0"/>
              <a:t>:       </a:t>
            </a:r>
            <a:r>
              <a:rPr lang="en-US" dirty="0" err="1"/>
              <a:t>Hoa</a:t>
            </a:r>
            <a:r>
              <a:rPr lang="en-US" dirty="0"/>
              <a:t> </a:t>
            </a:r>
            <a:r>
              <a:rPr lang="en-US" dirty="0" err="1"/>
              <a:t>trường</a:t>
            </a:r>
            <a:r>
              <a:rPr lang="en-US" dirty="0"/>
              <a:t> </a:t>
            </a:r>
            <a:r>
              <a:rPr lang="en-US" dirty="0" err="1"/>
              <a:t>em</a:t>
            </a:r>
            <a:endParaRPr lang="en-US" dirty="0"/>
          </a:p>
          <a:p>
            <a:pPr marL="0" indent="0">
              <a:buNone/>
            </a:pPr>
            <a:endParaRPr lang="en-US" dirty="0"/>
          </a:p>
        </p:txBody>
      </p:sp>
      <p:pic>
        <p:nvPicPr>
          <p:cNvPr id="163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14" y="772732"/>
            <a:ext cx="9607639" cy="298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894" y="3656399"/>
            <a:ext cx="9491753" cy="306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66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3031" y="0"/>
            <a:ext cx="10058399" cy="6387921"/>
          </a:xfrm>
        </p:spPr>
        <p:txBody>
          <a:bodyPr>
            <a:normAutofit/>
          </a:bodyPr>
          <a:lstStyle/>
          <a:p>
            <a:r>
              <a:rPr lang="de-DE" b="1" i="1" dirty="0"/>
              <a:t>1.2.4  Phách nguyên, phách chia</a:t>
            </a:r>
            <a:endParaRPr lang="en-US" b="1" i="1" dirty="0"/>
          </a:p>
          <a:p>
            <a:r>
              <a:rPr lang="de-DE" dirty="0"/>
              <a:t>	* Phách nguyên mỗi phách bằng một nốt. Đối với các số nhịp có mẫu số là 4 thì phách nguyên là nốt </a:t>
            </a:r>
            <a:endParaRPr lang="en-US" dirty="0"/>
          </a:p>
          <a:p>
            <a:r>
              <a:rPr lang="de-DE" dirty="0"/>
              <a:t>các số chỉ nhịp có mẫu số là 8 thì phách nguyên là nốt </a:t>
            </a:r>
            <a:endParaRPr lang="en-US" dirty="0"/>
          </a:p>
          <a:p>
            <a:pPr fontAlgn="t"/>
            <a:r>
              <a:rPr lang="de-DE" dirty="0"/>
              <a:t>* Phách chia:</a:t>
            </a:r>
          </a:p>
          <a:p>
            <a:pPr marL="0" indent="0" fontAlgn="t">
              <a:buNone/>
            </a:pPr>
            <a:r>
              <a:rPr lang="de-DE" dirty="0"/>
              <a:t>- Phách chia 2 nốt đều nhau: Đối với các loại nhịp 2/4, 3/4, 4/4 mỗi phách là  2 nốt đơn</a:t>
            </a:r>
            <a:endParaRPr lang="en-US" dirty="0"/>
          </a:p>
          <a:p>
            <a:pPr marL="0" indent="0">
              <a:buNone/>
            </a:pPr>
            <a:r>
              <a:rPr lang="en-US" dirty="0"/>
              <a:t>                                        </a:t>
            </a:r>
          </a:p>
          <a:p>
            <a:pPr marL="0" indent="0">
              <a:buNone/>
            </a:pPr>
            <a:r>
              <a:rPr lang="de-DE" dirty="0"/>
              <a:t>- Phách chia hai nốt đều nhau gồm có 2 phần (mạnh và nhẹ), Khi thực hiện phần mạnh đập xuống, phần nhẹ nhấc lên.</a:t>
            </a:r>
            <a:endParaRPr lang="en-US" dirty="0"/>
          </a:p>
          <a:p>
            <a:pPr>
              <a:buFontTx/>
              <a:buChar char="-"/>
            </a:pPr>
            <a:r>
              <a:rPr lang="de-DE" dirty="0"/>
              <a:t>Phách chia hai nốt không đều nhau (giật sau): </a:t>
            </a:r>
            <a:r>
              <a:rPr lang="en-US" dirty="0"/>
              <a:t>                 </a:t>
            </a:r>
          </a:p>
          <a:p>
            <a:pPr>
              <a:buFontTx/>
              <a:buChar char="-"/>
            </a:pPr>
            <a:r>
              <a:rPr lang="en-US" dirty="0"/>
              <a:t>  </a:t>
            </a:r>
            <a:r>
              <a:rPr lang="de-DE" dirty="0"/>
              <a:t>- Phách chia hai nốt không đêu nhau(giật trước)</a:t>
            </a:r>
            <a:r>
              <a:rPr lang="en-US" dirty="0"/>
              <a:t>             </a:t>
            </a:r>
          </a:p>
        </p:txBody>
      </p:sp>
      <p:pic>
        <p:nvPicPr>
          <p:cNvPr id="1026" name="Picture 2" descr="Wor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787" y="1046363"/>
            <a:ext cx="23834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8648162" y="1532587"/>
            <a:ext cx="347730" cy="472269"/>
          </a:xfrm>
          <a:prstGeom prst="rect">
            <a:avLst/>
          </a:prstGeom>
        </p:spPr>
      </p:pic>
      <p:pic>
        <p:nvPicPr>
          <p:cNvPr id="3" name="Picture 2"/>
          <p:cNvPicPr>
            <a:picLocks noChangeAspect="1"/>
          </p:cNvPicPr>
          <p:nvPr/>
        </p:nvPicPr>
        <p:blipFill>
          <a:blip r:embed="rId4"/>
          <a:stretch>
            <a:fillRect/>
          </a:stretch>
        </p:blipFill>
        <p:spPr>
          <a:xfrm>
            <a:off x="3757011" y="2986698"/>
            <a:ext cx="1227114" cy="628738"/>
          </a:xfrm>
          <a:prstGeom prst="rect">
            <a:avLst/>
          </a:prstGeom>
        </p:spPr>
      </p:pic>
      <p:pic>
        <p:nvPicPr>
          <p:cNvPr id="5" name="Picture 4"/>
          <p:cNvPicPr>
            <a:picLocks noChangeAspect="1"/>
          </p:cNvPicPr>
          <p:nvPr/>
        </p:nvPicPr>
        <p:blipFill>
          <a:blip r:embed="rId5"/>
          <a:stretch>
            <a:fillRect/>
          </a:stretch>
        </p:blipFill>
        <p:spPr>
          <a:xfrm>
            <a:off x="7800758" y="4790941"/>
            <a:ext cx="1304605" cy="562421"/>
          </a:xfrm>
          <a:prstGeom prst="rect">
            <a:avLst/>
          </a:prstGeom>
        </p:spPr>
      </p:pic>
      <p:pic>
        <p:nvPicPr>
          <p:cNvPr id="1027" name="Picture 3" descr="Wor2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4924" y="5587474"/>
            <a:ext cx="1230896" cy="45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42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additive="base">
                                        <p:cTn id="4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 calcmode="lin" valueType="num">
                                      <p:cBhvr additive="base">
                                        <p:cTn id="5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additive="base">
                                        <p:cTn id="6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27"/>
                                        </p:tgtEl>
                                        <p:attrNameLst>
                                          <p:attrName>style.visibility</p:attrName>
                                        </p:attrNameLst>
                                      </p:cBhvr>
                                      <p:to>
                                        <p:strVal val="visible"/>
                                      </p:to>
                                    </p:set>
                                    <p:anim calcmode="lin" valueType="num">
                                      <p:cBhvr additive="base">
                                        <p:cTn id="69" dur="500" fill="hold"/>
                                        <p:tgtEl>
                                          <p:spTgt spid="1027"/>
                                        </p:tgtEl>
                                        <p:attrNameLst>
                                          <p:attrName>ppt_x</p:attrName>
                                        </p:attrNameLst>
                                      </p:cBhvr>
                                      <p:tavLst>
                                        <p:tav tm="0">
                                          <p:val>
                                            <p:strVal val="#ppt_x"/>
                                          </p:val>
                                        </p:tav>
                                        <p:tav tm="100000">
                                          <p:val>
                                            <p:strVal val="#ppt_x"/>
                                          </p:val>
                                        </p:tav>
                                      </p:tavLst>
                                    </p:anim>
                                    <p:anim calcmode="lin" valueType="num">
                                      <p:cBhvr additive="base">
                                        <p:cTn id="7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0761" y="540914"/>
            <a:ext cx="10058399" cy="5767332"/>
          </a:xfrm>
        </p:spPr>
        <p:txBody>
          <a:bodyPr>
            <a:normAutofit lnSpcReduction="10000"/>
          </a:bodyPr>
          <a:lstStyle/>
          <a:p>
            <a:pPr marL="0" indent="0">
              <a:buNone/>
            </a:pPr>
            <a:r>
              <a:rPr lang="de-DE" dirty="0"/>
              <a:t>- Phách chia 3 nốt đều nhau (chùm 3): chùm 3 có giá trị trường độ bằng một nốt đen</a:t>
            </a:r>
            <a:endParaRPr lang="en-US" dirty="0"/>
          </a:p>
          <a:p>
            <a:pPr>
              <a:buFontTx/>
              <a:buChar char="-"/>
            </a:pPr>
            <a:r>
              <a:rPr lang="de-DE" dirty="0"/>
              <a:t>Phách chia 3 nốt không đều nhau (giật sau) </a:t>
            </a:r>
          </a:p>
          <a:p>
            <a:pPr>
              <a:buFontTx/>
              <a:buChar char="-"/>
            </a:pPr>
            <a:r>
              <a:rPr lang="de-DE" dirty="0"/>
              <a:t> Phách chia 3 nốt không đều nhau (giật trước) </a:t>
            </a:r>
          </a:p>
          <a:p>
            <a:pPr>
              <a:buFontTx/>
              <a:buChar char="-"/>
            </a:pPr>
            <a:r>
              <a:rPr lang="de-DE" dirty="0"/>
              <a:t>Phách  chia 3 nốt không đều nhau (giật 2 đầu)</a:t>
            </a:r>
          </a:p>
          <a:p>
            <a:pPr>
              <a:buFontTx/>
              <a:buChar char="-"/>
            </a:pPr>
            <a:r>
              <a:rPr lang="en-US" dirty="0"/>
              <a:t> </a:t>
            </a:r>
            <a:r>
              <a:rPr lang="en-US" dirty="0" err="1"/>
              <a:t>Phách</a:t>
            </a:r>
            <a:r>
              <a:rPr lang="en-US" dirty="0"/>
              <a:t> chia 4 </a:t>
            </a:r>
            <a:r>
              <a:rPr lang="en-US" dirty="0" err="1"/>
              <a:t>nốt</a:t>
            </a:r>
            <a:r>
              <a:rPr lang="en-US" dirty="0"/>
              <a:t> </a:t>
            </a:r>
            <a:r>
              <a:rPr lang="en-US" dirty="0" err="1"/>
              <a:t>đều</a:t>
            </a:r>
            <a:r>
              <a:rPr lang="en-US" dirty="0"/>
              <a:t> </a:t>
            </a:r>
            <a:r>
              <a:rPr lang="en-US" dirty="0" err="1"/>
              <a:t>nhau</a:t>
            </a:r>
            <a:r>
              <a:rPr lang="en-US" dirty="0"/>
              <a:t>: </a:t>
            </a:r>
          </a:p>
          <a:p>
            <a:pPr>
              <a:buFontTx/>
              <a:buChar char="-"/>
            </a:pPr>
            <a:endParaRPr lang="en-US" dirty="0"/>
          </a:p>
          <a:p>
            <a:r>
              <a:rPr lang="en-US" b="1" i="1" dirty="0"/>
              <a:t>1.2.5 </a:t>
            </a:r>
            <a:r>
              <a:rPr lang="en-US" b="1" i="1" dirty="0" err="1"/>
              <a:t>Đảo</a:t>
            </a:r>
            <a:r>
              <a:rPr lang="en-US" b="1" i="1" dirty="0"/>
              <a:t> </a:t>
            </a:r>
            <a:r>
              <a:rPr lang="en-US" b="1" i="1" dirty="0" err="1"/>
              <a:t>phách</a:t>
            </a:r>
            <a:r>
              <a:rPr lang="en-US" b="1" i="1" dirty="0"/>
              <a:t>, </a:t>
            </a:r>
            <a:r>
              <a:rPr lang="en-US" b="1" i="1" dirty="0" err="1"/>
              <a:t>nghich</a:t>
            </a:r>
            <a:r>
              <a:rPr lang="en-US" b="1" i="1" dirty="0"/>
              <a:t> </a:t>
            </a:r>
            <a:r>
              <a:rPr lang="en-US" b="1" i="1" dirty="0" err="1"/>
              <a:t>phách</a:t>
            </a:r>
            <a:endParaRPr lang="en-US" b="1" i="1" dirty="0"/>
          </a:p>
          <a:p>
            <a:r>
              <a:rPr lang="en-US" dirty="0"/>
              <a:t>	* </a:t>
            </a:r>
            <a:r>
              <a:rPr lang="en-US" dirty="0" err="1"/>
              <a:t>Đảo</a:t>
            </a:r>
            <a:r>
              <a:rPr lang="en-US" dirty="0"/>
              <a:t> </a:t>
            </a:r>
            <a:r>
              <a:rPr lang="en-US" dirty="0" err="1"/>
              <a:t>phách</a:t>
            </a:r>
            <a:r>
              <a:rPr lang="en-US" dirty="0"/>
              <a:t>: </a:t>
            </a:r>
            <a:r>
              <a:rPr lang="en-US" dirty="0" err="1"/>
              <a:t>Là</a:t>
            </a:r>
            <a:r>
              <a:rPr lang="en-US" dirty="0"/>
              <a:t> </a:t>
            </a:r>
            <a:r>
              <a:rPr lang="en-US" dirty="0" err="1"/>
              <a:t>hiện</a:t>
            </a:r>
            <a:r>
              <a:rPr lang="en-US" dirty="0"/>
              <a:t> </a:t>
            </a:r>
            <a:r>
              <a:rPr lang="en-US" dirty="0" err="1"/>
              <a:t>tượng</a:t>
            </a:r>
            <a:r>
              <a:rPr lang="en-US" dirty="0"/>
              <a:t> </a:t>
            </a:r>
            <a:r>
              <a:rPr lang="en-US" dirty="0" err="1"/>
              <a:t>một</a:t>
            </a:r>
            <a:r>
              <a:rPr lang="en-US" dirty="0"/>
              <a:t> </a:t>
            </a:r>
            <a:r>
              <a:rPr lang="en-US" dirty="0" err="1"/>
              <a:t>âm</a:t>
            </a:r>
            <a:r>
              <a:rPr lang="en-US" dirty="0"/>
              <a:t> </a:t>
            </a:r>
            <a:r>
              <a:rPr lang="en-US" dirty="0" err="1"/>
              <a:t>vang</a:t>
            </a:r>
            <a:r>
              <a:rPr lang="en-US" dirty="0"/>
              <a:t> </a:t>
            </a:r>
            <a:r>
              <a:rPr lang="en-US" dirty="0" err="1"/>
              <a:t>lên</a:t>
            </a:r>
            <a:r>
              <a:rPr lang="en-US" dirty="0"/>
              <a:t> </a:t>
            </a:r>
            <a:r>
              <a:rPr lang="en-US" dirty="0" err="1"/>
              <a:t>từ</a:t>
            </a:r>
            <a:r>
              <a:rPr lang="en-US" dirty="0"/>
              <a:t> </a:t>
            </a:r>
            <a:r>
              <a:rPr lang="en-US" dirty="0" err="1"/>
              <a:t>phần</a:t>
            </a:r>
            <a:r>
              <a:rPr lang="en-US" dirty="0"/>
              <a:t> </a:t>
            </a:r>
            <a:r>
              <a:rPr lang="en-US" dirty="0" err="1"/>
              <a:t>nhẹ</a:t>
            </a:r>
            <a:r>
              <a:rPr lang="en-US" dirty="0"/>
              <a:t> </a:t>
            </a:r>
            <a:r>
              <a:rPr lang="en-US" dirty="0" err="1"/>
              <a:t>của</a:t>
            </a:r>
            <a:r>
              <a:rPr lang="en-US" dirty="0"/>
              <a:t> </a:t>
            </a:r>
            <a:r>
              <a:rPr lang="en-US" dirty="0" err="1"/>
              <a:t>phách</a:t>
            </a:r>
            <a:r>
              <a:rPr lang="en-US" dirty="0"/>
              <a:t> </a:t>
            </a:r>
            <a:r>
              <a:rPr lang="en-US" dirty="0" err="1"/>
              <a:t>trước</a:t>
            </a:r>
            <a:r>
              <a:rPr lang="en-US" dirty="0"/>
              <a:t> </a:t>
            </a:r>
            <a:r>
              <a:rPr lang="en-US" dirty="0" err="1"/>
              <a:t>ngân</a:t>
            </a:r>
            <a:r>
              <a:rPr lang="en-US" dirty="0"/>
              <a:t> sang </a:t>
            </a:r>
            <a:r>
              <a:rPr lang="en-US" dirty="0" err="1"/>
              <a:t>phần</a:t>
            </a:r>
            <a:r>
              <a:rPr lang="en-US" dirty="0"/>
              <a:t> </a:t>
            </a:r>
            <a:r>
              <a:rPr lang="en-US" dirty="0" err="1"/>
              <a:t>mạnh</a:t>
            </a:r>
            <a:r>
              <a:rPr lang="en-US" dirty="0"/>
              <a:t> </a:t>
            </a:r>
            <a:r>
              <a:rPr lang="en-US" dirty="0" err="1"/>
              <a:t>của</a:t>
            </a:r>
            <a:r>
              <a:rPr lang="en-US" dirty="0"/>
              <a:t> </a:t>
            </a:r>
            <a:r>
              <a:rPr lang="en-US" dirty="0" err="1"/>
              <a:t>phách</a:t>
            </a:r>
            <a:r>
              <a:rPr lang="en-US" dirty="0"/>
              <a:t> </a:t>
            </a:r>
            <a:r>
              <a:rPr lang="en-US" dirty="0" err="1"/>
              <a:t>sau</a:t>
            </a:r>
            <a:r>
              <a:rPr lang="en-US" dirty="0"/>
              <a:t> </a:t>
            </a:r>
            <a:r>
              <a:rPr lang="en-US" dirty="0" err="1"/>
              <a:t>làm</a:t>
            </a:r>
            <a:r>
              <a:rPr lang="en-US" dirty="0"/>
              <a:t> </a:t>
            </a:r>
            <a:r>
              <a:rPr lang="en-US" dirty="0" err="1"/>
              <a:t>cho</a:t>
            </a:r>
            <a:r>
              <a:rPr lang="en-US" dirty="0"/>
              <a:t> </a:t>
            </a:r>
            <a:r>
              <a:rPr lang="en-US" dirty="0" err="1"/>
              <a:t>phần</a:t>
            </a:r>
            <a:r>
              <a:rPr lang="en-US" dirty="0"/>
              <a:t> </a:t>
            </a:r>
            <a:r>
              <a:rPr lang="en-US" dirty="0" err="1"/>
              <a:t>nhẹ</a:t>
            </a:r>
            <a:r>
              <a:rPr lang="en-US" dirty="0"/>
              <a:t> </a:t>
            </a:r>
            <a:r>
              <a:rPr lang="en-US" dirty="0" err="1"/>
              <a:t>của</a:t>
            </a:r>
            <a:r>
              <a:rPr lang="en-US" dirty="0"/>
              <a:t> </a:t>
            </a:r>
            <a:r>
              <a:rPr lang="en-US" dirty="0" err="1"/>
              <a:t>phách</a:t>
            </a:r>
            <a:r>
              <a:rPr lang="en-US" dirty="0"/>
              <a:t> </a:t>
            </a:r>
            <a:r>
              <a:rPr lang="en-US" dirty="0" err="1"/>
              <a:t>trước</a:t>
            </a:r>
            <a:r>
              <a:rPr lang="en-US" dirty="0"/>
              <a:t> </a:t>
            </a:r>
            <a:r>
              <a:rPr lang="en-US" dirty="0" err="1"/>
              <a:t>có</a:t>
            </a:r>
            <a:r>
              <a:rPr lang="en-US" dirty="0"/>
              <a:t> </a:t>
            </a:r>
            <a:r>
              <a:rPr lang="en-US" dirty="0" err="1"/>
              <a:t>cảm</a:t>
            </a:r>
            <a:r>
              <a:rPr lang="en-US" dirty="0"/>
              <a:t> </a:t>
            </a:r>
            <a:r>
              <a:rPr lang="en-US" dirty="0" err="1"/>
              <a:t>giác</a:t>
            </a:r>
            <a:r>
              <a:rPr lang="en-US" dirty="0"/>
              <a:t> </a:t>
            </a:r>
            <a:r>
              <a:rPr lang="en-US" dirty="0" err="1"/>
              <a:t>mạnh</a:t>
            </a:r>
            <a:r>
              <a:rPr lang="en-US" dirty="0"/>
              <a:t> </a:t>
            </a:r>
            <a:r>
              <a:rPr lang="en-US" dirty="0" err="1"/>
              <a:t>hơn</a:t>
            </a:r>
            <a:r>
              <a:rPr lang="en-US" dirty="0"/>
              <a:t>, </a:t>
            </a:r>
            <a:r>
              <a:rPr lang="en-US" dirty="0" err="1"/>
              <a:t>phần</a:t>
            </a:r>
            <a:r>
              <a:rPr lang="en-US" dirty="0"/>
              <a:t> </a:t>
            </a:r>
            <a:r>
              <a:rPr lang="en-US" dirty="0" err="1"/>
              <a:t>mạnh</a:t>
            </a:r>
            <a:r>
              <a:rPr lang="en-US" dirty="0"/>
              <a:t> </a:t>
            </a:r>
            <a:r>
              <a:rPr lang="en-US" dirty="0" err="1"/>
              <a:t>của</a:t>
            </a:r>
            <a:r>
              <a:rPr lang="en-US" dirty="0"/>
              <a:t> </a:t>
            </a:r>
            <a:r>
              <a:rPr lang="en-US" dirty="0" err="1"/>
              <a:t>phách</a:t>
            </a:r>
            <a:r>
              <a:rPr lang="en-US" dirty="0"/>
              <a:t> </a:t>
            </a:r>
            <a:r>
              <a:rPr lang="en-US" dirty="0" err="1"/>
              <a:t>sau</a:t>
            </a:r>
            <a:r>
              <a:rPr lang="en-US" dirty="0"/>
              <a:t> </a:t>
            </a:r>
            <a:r>
              <a:rPr lang="en-US" dirty="0" err="1"/>
              <a:t>có</a:t>
            </a:r>
            <a:r>
              <a:rPr lang="en-US" dirty="0"/>
              <a:t> </a:t>
            </a:r>
            <a:r>
              <a:rPr lang="en-US" dirty="0" err="1"/>
              <a:t>cảm</a:t>
            </a:r>
            <a:r>
              <a:rPr lang="en-US" dirty="0"/>
              <a:t> </a:t>
            </a:r>
            <a:r>
              <a:rPr lang="en-US" dirty="0" err="1"/>
              <a:t>giác</a:t>
            </a:r>
            <a:r>
              <a:rPr lang="en-US" dirty="0"/>
              <a:t> </a:t>
            </a:r>
            <a:r>
              <a:rPr lang="en-US" dirty="0" err="1"/>
              <a:t>nhẹ</a:t>
            </a:r>
            <a:r>
              <a:rPr lang="en-US" dirty="0"/>
              <a:t> </a:t>
            </a:r>
            <a:r>
              <a:rPr lang="en-US" dirty="0" err="1"/>
              <a:t>hơn</a:t>
            </a:r>
            <a:r>
              <a:rPr lang="en-US" dirty="0"/>
              <a:t> (</a:t>
            </a:r>
            <a:r>
              <a:rPr lang="en-US" dirty="0" err="1"/>
              <a:t>trọng</a:t>
            </a:r>
            <a:r>
              <a:rPr lang="en-US" dirty="0"/>
              <a:t> </a:t>
            </a:r>
            <a:r>
              <a:rPr lang="en-US" dirty="0" err="1"/>
              <a:t>âm</a:t>
            </a:r>
            <a:r>
              <a:rPr lang="en-US" dirty="0"/>
              <a:t> </a:t>
            </a:r>
            <a:r>
              <a:rPr lang="en-US" dirty="0" err="1"/>
              <a:t>của</a:t>
            </a:r>
            <a:r>
              <a:rPr lang="en-US" dirty="0"/>
              <a:t> </a:t>
            </a:r>
            <a:r>
              <a:rPr lang="en-US" dirty="0" err="1"/>
              <a:t>tiết</a:t>
            </a:r>
            <a:r>
              <a:rPr lang="en-US" dirty="0"/>
              <a:t> </a:t>
            </a:r>
            <a:r>
              <a:rPr lang="en-US" dirty="0" err="1"/>
              <a:t>tấu</a:t>
            </a:r>
            <a:r>
              <a:rPr lang="en-US" dirty="0"/>
              <a:t> </a:t>
            </a:r>
            <a:r>
              <a:rPr lang="en-US" dirty="0" err="1"/>
              <a:t>không</a:t>
            </a:r>
            <a:r>
              <a:rPr lang="en-US" dirty="0"/>
              <a:t> </a:t>
            </a:r>
            <a:r>
              <a:rPr lang="en-US" dirty="0" err="1"/>
              <a:t>trùng</a:t>
            </a:r>
            <a:r>
              <a:rPr lang="en-US" dirty="0"/>
              <a:t> </a:t>
            </a:r>
            <a:r>
              <a:rPr lang="en-US" dirty="0" err="1"/>
              <a:t>với</a:t>
            </a:r>
            <a:r>
              <a:rPr lang="en-US" dirty="0"/>
              <a:t> </a:t>
            </a:r>
            <a:r>
              <a:rPr lang="en-US" dirty="0" err="1"/>
              <a:t>trọng</a:t>
            </a:r>
            <a:r>
              <a:rPr lang="en-US" dirty="0"/>
              <a:t> </a:t>
            </a:r>
            <a:r>
              <a:rPr lang="en-US" dirty="0" err="1"/>
              <a:t>âm</a:t>
            </a:r>
            <a:r>
              <a:rPr lang="en-US" dirty="0"/>
              <a:t> </a:t>
            </a:r>
            <a:r>
              <a:rPr lang="en-US" dirty="0" err="1"/>
              <a:t>của</a:t>
            </a:r>
            <a:r>
              <a:rPr lang="en-US" dirty="0"/>
              <a:t> </a:t>
            </a:r>
            <a:r>
              <a:rPr lang="en-US" dirty="0" err="1"/>
              <a:t>tiết</a:t>
            </a:r>
            <a:r>
              <a:rPr lang="en-US" dirty="0"/>
              <a:t> </a:t>
            </a:r>
            <a:r>
              <a:rPr lang="en-US" dirty="0" err="1"/>
              <a:t>nhịp</a:t>
            </a:r>
            <a:r>
              <a:rPr lang="en-US" dirty="0"/>
              <a:t>)        </a:t>
            </a:r>
          </a:p>
          <a:p>
            <a:pPr>
              <a:buFontTx/>
              <a:buChar char="-"/>
            </a:pPr>
            <a:endParaRPr lang="en-US" dirty="0"/>
          </a:p>
        </p:txBody>
      </p:sp>
      <p:pic>
        <p:nvPicPr>
          <p:cNvPr id="2050" name="Picture 2" descr="Wor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667" y="866059"/>
            <a:ext cx="1358811" cy="51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Wor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852" y="1378040"/>
            <a:ext cx="1139869" cy="45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Wor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782" y="1970469"/>
            <a:ext cx="1154335" cy="43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Wor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2202" y="2540314"/>
            <a:ext cx="1418767" cy="4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Wor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1478" y="3059455"/>
            <a:ext cx="1482201" cy="58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3"/>
                                        </p:tgtEl>
                                        <p:attrNameLst>
                                          <p:attrName>style.visibility</p:attrName>
                                        </p:attrNameLst>
                                      </p:cBhvr>
                                      <p:to>
                                        <p:strVal val="visible"/>
                                      </p:to>
                                    </p:set>
                                    <p:anim calcmode="lin" valueType="num">
                                      <p:cBhvr additive="base">
                                        <p:cTn id="37" dur="500" fill="hold"/>
                                        <p:tgtEl>
                                          <p:spTgt spid="2053"/>
                                        </p:tgtEl>
                                        <p:attrNameLst>
                                          <p:attrName>ppt_x</p:attrName>
                                        </p:attrNameLst>
                                      </p:cBhvr>
                                      <p:tavLst>
                                        <p:tav tm="0">
                                          <p:val>
                                            <p:strVal val="#ppt_x"/>
                                          </p:val>
                                        </p:tav>
                                        <p:tav tm="100000">
                                          <p:val>
                                            <p:strVal val="#ppt_x"/>
                                          </p:val>
                                        </p:tav>
                                      </p:tavLst>
                                    </p:anim>
                                    <p:anim calcmode="lin" valueType="num">
                                      <p:cBhvr additive="base">
                                        <p:cTn id="3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 calcmode="lin" valueType="num">
                                      <p:cBhvr additive="base">
                                        <p:cTn id="49" dur="500" fill="hold"/>
                                        <p:tgtEl>
                                          <p:spTgt spid="2054"/>
                                        </p:tgtEl>
                                        <p:attrNameLst>
                                          <p:attrName>ppt_x</p:attrName>
                                        </p:attrNameLst>
                                      </p:cBhvr>
                                      <p:tavLst>
                                        <p:tav tm="0">
                                          <p:val>
                                            <p:strVal val="#ppt_x"/>
                                          </p:val>
                                        </p:tav>
                                        <p:tav tm="100000">
                                          <p:val>
                                            <p:strVal val="#ppt_x"/>
                                          </p:val>
                                        </p:tav>
                                      </p:tavLst>
                                    </p:anim>
                                    <p:anim calcmode="lin" valueType="num">
                                      <p:cBhvr additive="base">
                                        <p:cTn id="5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56"/>
                                        </p:tgtEl>
                                        <p:attrNameLst>
                                          <p:attrName>style.visibility</p:attrName>
                                        </p:attrNameLst>
                                      </p:cBhvr>
                                      <p:to>
                                        <p:strVal val="visible"/>
                                      </p:to>
                                    </p:set>
                                    <p:anim calcmode="lin" valueType="num">
                                      <p:cBhvr additive="base">
                                        <p:cTn id="61" dur="500" fill="hold"/>
                                        <p:tgtEl>
                                          <p:spTgt spid="2056"/>
                                        </p:tgtEl>
                                        <p:attrNameLst>
                                          <p:attrName>ppt_x</p:attrName>
                                        </p:attrNameLst>
                                      </p:cBhvr>
                                      <p:tavLst>
                                        <p:tav tm="0">
                                          <p:val>
                                            <p:strVal val="#ppt_x"/>
                                          </p:val>
                                        </p:tav>
                                        <p:tav tm="100000">
                                          <p:val>
                                            <p:strVal val="#ppt_x"/>
                                          </p:val>
                                        </p:tav>
                                      </p:tavLst>
                                    </p:anim>
                                    <p:anim calcmode="lin" valueType="num">
                                      <p:cBhvr additive="base">
                                        <p:cTn id="6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additive="base">
                                        <p:cTn id="6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7" end="7"/>
                                            </p:txEl>
                                          </p:spTgt>
                                        </p:tgtEl>
                                        <p:attrNameLst>
                                          <p:attrName>style.visibility</p:attrName>
                                        </p:attrNameLst>
                                      </p:cBhvr>
                                      <p:to>
                                        <p:strVal val="visible"/>
                                      </p:to>
                                    </p:set>
                                    <p:anim calcmode="lin" valueType="num">
                                      <p:cBhvr additive="base">
                                        <p:cTn id="7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9550" y="412125"/>
            <a:ext cx="10058399" cy="5767332"/>
          </a:xfrm>
        </p:spPr>
        <p:txBody>
          <a:bodyPr>
            <a:normAutofit/>
          </a:bodyPr>
          <a:lstStyle/>
          <a:p>
            <a:pPr marL="0" indent="0">
              <a:buNone/>
            </a:pPr>
            <a:r>
              <a:rPr lang="en-US" dirty="0" err="1"/>
              <a:t>Ví</a:t>
            </a:r>
            <a:r>
              <a:rPr lang="en-US" dirty="0"/>
              <a:t> </a:t>
            </a:r>
            <a:r>
              <a:rPr lang="en-US" dirty="0" err="1"/>
              <a:t>dụ</a:t>
            </a:r>
            <a:r>
              <a:rPr lang="en-US" dirty="0"/>
              <a:t>:</a:t>
            </a:r>
          </a:p>
          <a:p>
            <a:pPr marL="0" indent="0">
              <a:buNone/>
            </a:pPr>
            <a:endParaRPr lang="en-US" dirty="0"/>
          </a:p>
        </p:txBody>
      </p:sp>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745" y="167426"/>
            <a:ext cx="8611204" cy="167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81" y="1841679"/>
            <a:ext cx="8327867" cy="287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963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296214"/>
            <a:ext cx="10895526" cy="6784764"/>
          </a:xfrm>
        </p:spPr>
        <p:txBody>
          <a:bodyPr>
            <a:normAutofit/>
          </a:bodyPr>
          <a:lstStyle/>
          <a:p>
            <a:pPr marL="0" indent="0">
              <a:buNone/>
            </a:pPr>
            <a:endParaRPr lang="en-US" dirty="0"/>
          </a:p>
        </p:txBody>
      </p:sp>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8" y="296214"/>
            <a:ext cx="9886212" cy="678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180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656823"/>
            <a:ext cx="10058399" cy="6424155"/>
          </a:xfrm>
        </p:spPr>
        <p:txBody>
          <a:bodyPr>
            <a:normAutofit lnSpcReduction="10000"/>
          </a:bodyPr>
          <a:lstStyle/>
          <a:p>
            <a:r>
              <a:rPr lang="de-DE" b="1" dirty="0"/>
              <a:t>Câu hỏi</a:t>
            </a:r>
            <a:endParaRPr lang="en-US" b="1" dirty="0"/>
          </a:p>
          <a:p>
            <a:r>
              <a:rPr lang="de-DE" dirty="0"/>
              <a:t> </a:t>
            </a:r>
            <a:endParaRPr lang="en-US" b="1" dirty="0"/>
          </a:p>
          <a:p>
            <a:r>
              <a:rPr lang="de-DE" dirty="0"/>
              <a:t>Câu 1: Thế nào là phách. Phách gồm có mấy phần? </a:t>
            </a:r>
            <a:endParaRPr lang="en-US" b="1" dirty="0"/>
          </a:p>
          <a:p>
            <a:r>
              <a:rPr lang="de-DE" dirty="0"/>
              <a:t>Câu 2: Phách chia 2 của nhịp 2/4, 3/4, 4/4 có các dạng nào? Cho ví dụ.</a:t>
            </a:r>
            <a:endParaRPr lang="en-US" b="1" dirty="0"/>
          </a:p>
          <a:p>
            <a:r>
              <a:rPr lang="de-DE" dirty="0"/>
              <a:t>Câu 3. Phách chia 2 của nhịp 3/8 gồm có các dạng nào? Cho ví dụ.</a:t>
            </a:r>
            <a:endParaRPr lang="en-US" b="1" dirty="0"/>
          </a:p>
          <a:p>
            <a:r>
              <a:rPr lang="de-DE" dirty="0"/>
              <a:t>Câu 4: Phách chia 3 của nhịp 2/4, 3/4, 4/4 có các dạng nào? Cho ví dụ.</a:t>
            </a:r>
            <a:endParaRPr lang="en-US" b="1" dirty="0"/>
          </a:p>
          <a:p>
            <a:r>
              <a:rPr lang="de-DE" dirty="0"/>
              <a:t>Câu 5: Thế nào là phách chia 4?</a:t>
            </a:r>
            <a:endParaRPr lang="en-US" b="1" dirty="0"/>
          </a:p>
          <a:p>
            <a:r>
              <a:rPr lang="de-DE" dirty="0"/>
              <a:t>Câu 6: Nêu ý nghĩa của số chỉ nhịp?</a:t>
            </a:r>
            <a:endParaRPr lang="en-US" b="1" dirty="0"/>
          </a:p>
          <a:p>
            <a:r>
              <a:rPr lang="de-DE" dirty="0"/>
              <a:t>Câu 7: Thế nào là nhịp? Nêu khái niệm các loại nhịp đã học.</a:t>
            </a:r>
            <a:endParaRPr lang="en-US" b="1" dirty="0"/>
          </a:p>
          <a:p>
            <a:r>
              <a:rPr lang="de-DE" dirty="0"/>
              <a:t>Câu 8: Thế nào là ô nhịp đủ, ô nhịp thiếu?</a:t>
            </a:r>
            <a:endParaRPr lang="en-US" b="1" dirty="0"/>
          </a:p>
          <a:p>
            <a:r>
              <a:rPr lang="de-DE" dirty="0"/>
              <a:t>Câu 9: Thế nào là luật nhịp? Cho ví dụ.</a:t>
            </a:r>
            <a:endParaRPr lang="en-US" b="1" dirty="0"/>
          </a:p>
          <a:p>
            <a:r>
              <a:rPr lang="de-DE" dirty="0"/>
              <a:t>Câu 10: Thế nào là đảo phách, nghịch phách? Cho ví dụ.</a:t>
            </a:r>
            <a:endParaRPr lang="en-US" b="1" dirty="0"/>
          </a:p>
          <a:p>
            <a:pPr marL="0" indent="0">
              <a:buNone/>
            </a:pPr>
            <a:endParaRPr lang="en-US" dirty="0"/>
          </a:p>
        </p:txBody>
      </p:sp>
    </p:spTree>
    <p:extLst>
      <p:ext uri="{BB962C8B-B14F-4D97-AF65-F5344CB8AC3E}">
        <p14:creationId xmlns:p14="http://schemas.microsoft.com/office/powerpoint/2010/main" val="1609575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656823"/>
            <a:ext cx="10058399" cy="6424155"/>
          </a:xfrm>
        </p:spPr>
        <p:txBody>
          <a:bodyPr>
            <a:normAutofit/>
          </a:bodyPr>
          <a:lstStyle/>
          <a:p>
            <a:pPr marL="0" indent="0">
              <a:buNone/>
            </a:pPr>
            <a:endParaRPr lang="en-US" dirty="0"/>
          </a:p>
        </p:txBody>
      </p:sp>
      <p:pic>
        <p:nvPicPr>
          <p:cNvPr id="3" name="Picture 2"/>
          <p:cNvPicPr>
            <a:picLocks noChangeAspect="1"/>
          </p:cNvPicPr>
          <p:nvPr/>
        </p:nvPicPr>
        <p:blipFill>
          <a:blip r:embed="rId2"/>
          <a:stretch>
            <a:fillRect/>
          </a:stretch>
        </p:blipFill>
        <p:spPr>
          <a:xfrm>
            <a:off x="566671" y="656823"/>
            <a:ext cx="9826580" cy="5550795"/>
          </a:xfrm>
          <a:prstGeom prst="rect">
            <a:avLst/>
          </a:prstGeom>
        </p:spPr>
      </p:pic>
    </p:spTree>
    <p:extLst>
      <p:ext uri="{BB962C8B-B14F-4D97-AF65-F5344CB8AC3E}">
        <p14:creationId xmlns:p14="http://schemas.microsoft.com/office/powerpoint/2010/main" val="1615464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656823"/>
            <a:ext cx="10805374" cy="6424155"/>
          </a:xfrm>
        </p:spPr>
        <p:txBody>
          <a:bodyPr>
            <a:normAutofit/>
          </a:bodyPr>
          <a:lstStyle/>
          <a:p>
            <a:pPr marL="0" indent="0">
              <a:buNone/>
            </a:pPr>
            <a:r>
              <a:rPr lang="de-DE" b="1" dirty="0"/>
              <a:t> </a:t>
            </a:r>
            <a:r>
              <a:rPr lang="de-DE" dirty="0"/>
              <a:t>- Chúng ta có thể quan sát hệ thống bàn phím Piano (hoặc organ) để nhận diện vị trí cung và nửa cung. Giữa 2 phím trắng cách nhau 1 cung (Đô - Rê; Rê - Mi; Fa - Son; Son - La; La –xi)</a:t>
            </a:r>
          </a:p>
          <a:p>
            <a:pPr marL="0" indent="0">
              <a:buNone/>
            </a:pPr>
            <a:r>
              <a:rPr lang="de-DE" dirty="0"/>
              <a:t>2 phím trắng cách nhau nửa cung (Mi - Fa; Xi - Đô) không có phím đen. Như vậy, bàn phím được phân thành 2 nhóm: </a:t>
            </a:r>
            <a:endParaRPr lang="en-US" dirty="0"/>
          </a:p>
          <a:p>
            <a:pPr>
              <a:buFontTx/>
              <a:buChar char="-"/>
            </a:pPr>
            <a:r>
              <a:rPr lang="de-DE" i="1" dirty="0"/>
              <a:t>Nhóm  1 </a:t>
            </a:r>
            <a:r>
              <a:rPr lang="de-DE" dirty="0"/>
              <a:t> gồm 3 phím trắng, 2 phím đen </a:t>
            </a:r>
          </a:p>
          <a:p>
            <a:pPr>
              <a:buFontTx/>
              <a:buChar char="-"/>
            </a:pPr>
            <a:endParaRPr lang="de-DE" dirty="0"/>
          </a:p>
          <a:p>
            <a:pPr>
              <a:buFontTx/>
              <a:buChar char="-"/>
            </a:pPr>
            <a:endParaRPr lang="de-DE" dirty="0"/>
          </a:p>
          <a:p>
            <a:pPr>
              <a:buFontTx/>
              <a:buChar char="-"/>
            </a:pPr>
            <a:r>
              <a:rPr lang="de-DE" i="1" dirty="0"/>
              <a:t>- Nhóm 2</a:t>
            </a:r>
            <a:r>
              <a:rPr lang="de-DE" dirty="0"/>
              <a:t> gồm 4 phím trắng và 3 phím đen. Đó cũng là cơ sở để khi mới học đàn, các bạn sinh viên dễ phân biệt được tên nốt nhạc.  </a:t>
            </a:r>
            <a:r>
              <a:rPr lang="en-US" dirty="0" err="1"/>
              <a:t>Ví</a:t>
            </a:r>
            <a:r>
              <a:rPr lang="en-US" dirty="0"/>
              <a:t> </a:t>
            </a:r>
            <a:r>
              <a:rPr lang="en-US" dirty="0" err="1"/>
              <a:t>dụ</a:t>
            </a:r>
            <a:r>
              <a:rPr lang="en-US" dirty="0"/>
              <a:t> </a:t>
            </a:r>
            <a:endParaRPr lang="de-DE" dirty="0"/>
          </a:p>
          <a:p>
            <a:pPr>
              <a:buFontTx/>
              <a:buChar char="-"/>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7263086" y="2848956"/>
            <a:ext cx="2872587" cy="1314633"/>
          </a:xfrm>
          <a:prstGeom prst="rect">
            <a:avLst/>
          </a:prstGeom>
        </p:spPr>
      </p:pic>
      <p:pic>
        <p:nvPicPr>
          <p:cNvPr id="3" name="Picture 2"/>
          <p:cNvPicPr>
            <a:picLocks noChangeAspect="1"/>
          </p:cNvPicPr>
          <p:nvPr/>
        </p:nvPicPr>
        <p:blipFill>
          <a:blip r:embed="rId3"/>
          <a:stretch>
            <a:fillRect/>
          </a:stretch>
        </p:blipFill>
        <p:spPr>
          <a:xfrm>
            <a:off x="3388817" y="5214785"/>
            <a:ext cx="1981673" cy="1219370"/>
          </a:xfrm>
          <a:prstGeom prst="rect">
            <a:avLst/>
          </a:prstGeom>
        </p:spPr>
      </p:pic>
    </p:spTree>
    <p:extLst>
      <p:ext uri="{BB962C8B-B14F-4D97-AF65-F5344CB8AC3E}">
        <p14:creationId xmlns:p14="http://schemas.microsoft.com/office/powerpoint/2010/main" val="3947994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656823"/>
            <a:ext cx="10058399" cy="6424155"/>
          </a:xfrm>
        </p:spPr>
        <p:txBody>
          <a:bodyPr>
            <a:normAutofit/>
          </a:bodyPr>
          <a:lstStyle/>
          <a:p>
            <a:r>
              <a:rPr lang="en-US" b="1" i="1" dirty="0"/>
              <a:t>1.3.2 </a:t>
            </a:r>
            <a:r>
              <a:rPr lang="en-US" b="1" i="1" dirty="0" err="1"/>
              <a:t>Dấu</a:t>
            </a:r>
            <a:r>
              <a:rPr lang="en-US" b="1" i="1" dirty="0"/>
              <a:t> </a:t>
            </a:r>
            <a:r>
              <a:rPr lang="en-US" b="1" i="1" dirty="0" err="1"/>
              <a:t>hoá</a:t>
            </a:r>
            <a:endParaRPr lang="en-US" b="1" i="1" dirty="0"/>
          </a:p>
          <a:p>
            <a:r>
              <a:rPr lang="en-US" dirty="0"/>
              <a:t>  	</a:t>
            </a:r>
            <a:r>
              <a:rPr lang="en-US" dirty="0" err="1"/>
              <a:t>Giữa</a:t>
            </a:r>
            <a:r>
              <a:rPr lang="en-US" dirty="0"/>
              <a:t> </a:t>
            </a:r>
            <a:r>
              <a:rPr lang="en-US" dirty="0" err="1"/>
              <a:t>hai</a:t>
            </a:r>
            <a:r>
              <a:rPr lang="en-US" dirty="0"/>
              <a:t> </a:t>
            </a:r>
            <a:r>
              <a:rPr lang="en-US" dirty="0" err="1"/>
              <a:t>âm</a:t>
            </a:r>
            <a:r>
              <a:rPr lang="en-US" dirty="0"/>
              <a:t> </a:t>
            </a:r>
            <a:r>
              <a:rPr lang="en-US" dirty="0" err="1"/>
              <a:t>thanh</a:t>
            </a:r>
            <a:r>
              <a:rPr lang="en-US" dirty="0"/>
              <a:t> </a:t>
            </a:r>
            <a:r>
              <a:rPr lang="en-US" dirty="0" err="1"/>
              <a:t>của</a:t>
            </a:r>
            <a:r>
              <a:rPr lang="en-US" dirty="0"/>
              <a:t> </a:t>
            </a:r>
            <a:r>
              <a:rPr lang="en-US" dirty="0" err="1"/>
              <a:t>bậc</a:t>
            </a:r>
            <a:r>
              <a:rPr lang="en-US" dirty="0"/>
              <a:t> </a:t>
            </a:r>
            <a:r>
              <a:rPr lang="en-US" dirty="0" err="1"/>
              <a:t>cơ</a:t>
            </a:r>
            <a:r>
              <a:rPr lang="en-US" dirty="0"/>
              <a:t> </a:t>
            </a:r>
            <a:r>
              <a:rPr lang="en-US" dirty="0" err="1"/>
              <a:t>bản</a:t>
            </a:r>
            <a:r>
              <a:rPr lang="en-US" dirty="0"/>
              <a:t> </a:t>
            </a:r>
            <a:r>
              <a:rPr lang="en-US" dirty="0" err="1"/>
              <a:t>cách</a:t>
            </a:r>
            <a:r>
              <a:rPr lang="en-US" dirty="0"/>
              <a:t> </a:t>
            </a:r>
            <a:r>
              <a:rPr lang="en-US" dirty="0" err="1"/>
              <a:t>nhau</a:t>
            </a:r>
            <a:r>
              <a:rPr lang="en-US" dirty="0"/>
              <a:t> 1 </a:t>
            </a:r>
            <a:r>
              <a:rPr lang="en-US" dirty="0" err="1"/>
              <a:t>cung</a:t>
            </a:r>
            <a:r>
              <a:rPr lang="en-US" dirty="0"/>
              <a:t> </a:t>
            </a:r>
            <a:r>
              <a:rPr lang="en-US" dirty="0" err="1"/>
              <a:t>có</a:t>
            </a:r>
            <a:r>
              <a:rPr lang="en-US" dirty="0"/>
              <a:t> </a:t>
            </a:r>
            <a:r>
              <a:rPr lang="en-US" dirty="0" err="1"/>
              <a:t>thể</a:t>
            </a:r>
            <a:r>
              <a:rPr lang="en-US" dirty="0"/>
              <a:t> </a:t>
            </a:r>
            <a:r>
              <a:rPr lang="en-US" dirty="0" err="1"/>
              <a:t>hình</a:t>
            </a:r>
            <a:r>
              <a:rPr lang="en-US" dirty="0"/>
              <a:t> </a:t>
            </a:r>
            <a:r>
              <a:rPr lang="en-US" dirty="0" err="1"/>
              <a:t>thành</a:t>
            </a:r>
            <a:r>
              <a:rPr lang="en-US" dirty="0"/>
              <a:t> </a:t>
            </a:r>
            <a:r>
              <a:rPr lang="en-US" dirty="0" err="1"/>
              <a:t>một</a:t>
            </a:r>
            <a:r>
              <a:rPr lang="en-US" dirty="0"/>
              <a:t> </a:t>
            </a:r>
            <a:r>
              <a:rPr lang="en-US" dirty="0" err="1"/>
              <a:t>bậc</a:t>
            </a:r>
            <a:r>
              <a:rPr lang="en-US" dirty="0"/>
              <a:t> </a:t>
            </a:r>
            <a:r>
              <a:rPr lang="en-US" dirty="0" err="1"/>
              <a:t>phụ</a:t>
            </a:r>
            <a:r>
              <a:rPr lang="en-US" dirty="0"/>
              <a:t>, </a:t>
            </a:r>
            <a:r>
              <a:rPr lang="en-US" dirty="0" err="1"/>
              <a:t>bậc</a:t>
            </a:r>
            <a:r>
              <a:rPr lang="en-US" dirty="0"/>
              <a:t> </a:t>
            </a:r>
            <a:r>
              <a:rPr lang="en-US" dirty="0" err="1"/>
              <a:t>này</a:t>
            </a:r>
            <a:r>
              <a:rPr lang="en-US" dirty="0"/>
              <a:t> </a:t>
            </a:r>
            <a:r>
              <a:rPr lang="en-US" dirty="0" err="1"/>
              <a:t>không</a:t>
            </a:r>
            <a:r>
              <a:rPr lang="en-US" dirty="0"/>
              <a:t> </a:t>
            </a:r>
            <a:r>
              <a:rPr lang="en-US" dirty="0" err="1"/>
              <a:t>có</a:t>
            </a:r>
            <a:r>
              <a:rPr lang="en-US" dirty="0"/>
              <a:t> </a:t>
            </a:r>
            <a:r>
              <a:rPr lang="en-US" dirty="0" err="1"/>
              <a:t>tên</a:t>
            </a:r>
            <a:r>
              <a:rPr lang="en-US" dirty="0"/>
              <a:t> </a:t>
            </a:r>
            <a:r>
              <a:rPr lang="en-US" dirty="0" err="1"/>
              <a:t>riêng</a:t>
            </a:r>
            <a:r>
              <a:rPr lang="en-US" dirty="0"/>
              <a:t> </a:t>
            </a:r>
            <a:r>
              <a:rPr lang="en-US" dirty="0" err="1"/>
              <a:t>mà</a:t>
            </a:r>
            <a:r>
              <a:rPr lang="en-US" dirty="0"/>
              <a:t> </a:t>
            </a:r>
            <a:r>
              <a:rPr lang="en-US" dirty="0" err="1"/>
              <a:t>được</a:t>
            </a:r>
            <a:r>
              <a:rPr lang="en-US" dirty="0"/>
              <a:t> </a:t>
            </a:r>
            <a:r>
              <a:rPr lang="en-US" dirty="0" err="1"/>
              <a:t>gọi</a:t>
            </a:r>
            <a:r>
              <a:rPr lang="en-US" dirty="0"/>
              <a:t> </a:t>
            </a:r>
            <a:r>
              <a:rPr lang="en-US" dirty="0" err="1"/>
              <a:t>theo</a:t>
            </a:r>
            <a:r>
              <a:rPr lang="en-US" dirty="0"/>
              <a:t> </a:t>
            </a:r>
            <a:r>
              <a:rPr lang="en-US" dirty="0" err="1"/>
              <a:t>tên</a:t>
            </a:r>
            <a:r>
              <a:rPr lang="en-US" dirty="0"/>
              <a:t> </a:t>
            </a:r>
            <a:r>
              <a:rPr lang="en-US" dirty="0" err="1"/>
              <a:t>của</a:t>
            </a:r>
            <a:r>
              <a:rPr lang="en-US" dirty="0"/>
              <a:t> </a:t>
            </a:r>
            <a:r>
              <a:rPr lang="en-US" dirty="0" err="1"/>
              <a:t>bậc</a:t>
            </a:r>
            <a:r>
              <a:rPr lang="en-US" dirty="0"/>
              <a:t> </a:t>
            </a:r>
            <a:r>
              <a:rPr lang="en-US" dirty="0" err="1"/>
              <a:t>cơ</a:t>
            </a:r>
            <a:r>
              <a:rPr lang="en-US" dirty="0"/>
              <a:t> </a:t>
            </a:r>
            <a:r>
              <a:rPr lang="en-US" dirty="0" err="1"/>
              <a:t>bản</a:t>
            </a:r>
            <a:r>
              <a:rPr lang="en-US" dirty="0"/>
              <a:t> </a:t>
            </a:r>
            <a:r>
              <a:rPr lang="en-US" dirty="0" err="1"/>
              <a:t>thăng</a:t>
            </a:r>
            <a:r>
              <a:rPr lang="en-US" dirty="0"/>
              <a:t> </a:t>
            </a:r>
            <a:r>
              <a:rPr lang="en-US" dirty="0" err="1"/>
              <a:t>hoặc</a:t>
            </a:r>
            <a:r>
              <a:rPr lang="en-US" dirty="0"/>
              <a:t> </a:t>
            </a:r>
            <a:r>
              <a:rPr lang="en-US" dirty="0" err="1"/>
              <a:t>giáng</a:t>
            </a:r>
            <a:r>
              <a:rPr lang="en-US" dirty="0"/>
              <a:t> (</a:t>
            </a:r>
            <a:r>
              <a:rPr lang="en-US" dirty="0" err="1"/>
              <a:t>có</a:t>
            </a:r>
            <a:r>
              <a:rPr lang="en-US" dirty="0"/>
              <a:t> </a:t>
            </a:r>
            <a:r>
              <a:rPr lang="en-US" dirty="0" err="1"/>
              <a:t>thể</a:t>
            </a:r>
            <a:r>
              <a:rPr lang="en-US" dirty="0"/>
              <a:t> </a:t>
            </a:r>
            <a:r>
              <a:rPr lang="en-US" dirty="0" err="1"/>
              <a:t>quan</a:t>
            </a:r>
            <a:r>
              <a:rPr lang="en-US" dirty="0"/>
              <a:t> </a:t>
            </a:r>
            <a:r>
              <a:rPr lang="en-US" dirty="0" err="1"/>
              <a:t>sát</a:t>
            </a:r>
            <a:r>
              <a:rPr lang="en-US" dirty="0"/>
              <a:t> </a:t>
            </a:r>
            <a:r>
              <a:rPr lang="en-US" dirty="0" err="1"/>
              <a:t>trên</a:t>
            </a:r>
            <a:r>
              <a:rPr lang="en-US" dirty="0"/>
              <a:t> </a:t>
            </a:r>
            <a:r>
              <a:rPr lang="en-US" dirty="0" err="1"/>
              <a:t>bàn</a:t>
            </a:r>
            <a:r>
              <a:rPr lang="en-US" dirty="0"/>
              <a:t> </a:t>
            </a:r>
            <a:r>
              <a:rPr lang="en-US" dirty="0" err="1"/>
              <a:t>phím</a:t>
            </a:r>
            <a:r>
              <a:rPr lang="en-US" dirty="0"/>
              <a:t> organ)</a:t>
            </a:r>
          </a:p>
          <a:p>
            <a:r>
              <a:rPr lang="en-US" dirty="0"/>
              <a:t> </a:t>
            </a:r>
            <a:r>
              <a:rPr lang="en-US" dirty="0" err="1"/>
              <a:t>Dấu</a:t>
            </a:r>
            <a:r>
              <a:rPr lang="en-US" dirty="0"/>
              <a:t> </a:t>
            </a:r>
            <a:r>
              <a:rPr lang="en-US" dirty="0" err="1"/>
              <a:t>hoá</a:t>
            </a:r>
            <a:r>
              <a:rPr lang="en-US" dirty="0"/>
              <a:t> </a:t>
            </a:r>
            <a:r>
              <a:rPr lang="en-US" dirty="0" err="1"/>
              <a:t>là</a:t>
            </a:r>
            <a:r>
              <a:rPr lang="en-US" dirty="0"/>
              <a:t> </a:t>
            </a:r>
            <a:r>
              <a:rPr lang="en-US" dirty="0" err="1"/>
              <a:t>ký</a:t>
            </a:r>
            <a:r>
              <a:rPr lang="en-US" dirty="0"/>
              <a:t> </a:t>
            </a:r>
            <a:r>
              <a:rPr lang="en-US" dirty="0" err="1"/>
              <a:t>hiệu</a:t>
            </a:r>
            <a:r>
              <a:rPr lang="en-US" dirty="0"/>
              <a:t> </a:t>
            </a:r>
            <a:r>
              <a:rPr lang="en-US" dirty="0" err="1"/>
              <a:t>dùng</a:t>
            </a:r>
            <a:r>
              <a:rPr lang="en-US" dirty="0"/>
              <a:t> </a:t>
            </a:r>
            <a:r>
              <a:rPr lang="en-US" dirty="0" err="1"/>
              <a:t>để</a:t>
            </a:r>
            <a:r>
              <a:rPr lang="en-US" dirty="0"/>
              <a:t> </a:t>
            </a:r>
            <a:r>
              <a:rPr lang="en-US" dirty="0" err="1"/>
              <a:t>nâng</a:t>
            </a:r>
            <a:r>
              <a:rPr lang="en-US" dirty="0"/>
              <a:t> </a:t>
            </a:r>
            <a:r>
              <a:rPr lang="en-US" dirty="0" err="1"/>
              <a:t>cao</a:t>
            </a:r>
            <a:r>
              <a:rPr lang="en-US" dirty="0"/>
              <a:t> </a:t>
            </a:r>
            <a:r>
              <a:rPr lang="en-US" dirty="0" err="1"/>
              <a:t>hoặc</a:t>
            </a:r>
            <a:r>
              <a:rPr lang="en-US" dirty="0"/>
              <a:t> </a:t>
            </a:r>
            <a:r>
              <a:rPr lang="en-US" dirty="0" err="1"/>
              <a:t>hạ</a:t>
            </a:r>
            <a:r>
              <a:rPr lang="en-US" dirty="0"/>
              <a:t> </a:t>
            </a:r>
            <a:r>
              <a:rPr lang="en-US" dirty="0" err="1"/>
              <a:t>thấp</a:t>
            </a:r>
            <a:r>
              <a:rPr lang="en-US" dirty="0"/>
              <a:t> </a:t>
            </a:r>
            <a:r>
              <a:rPr lang="en-US" dirty="0" err="1"/>
              <a:t>các</a:t>
            </a:r>
            <a:r>
              <a:rPr lang="en-US" dirty="0"/>
              <a:t> </a:t>
            </a:r>
            <a:r>
              <a:rPr lang="en-US" dirty="0" err="1"/>
              <a:t>bậc</a:t>
            </a:r>
            <a:r>
              <a:rPr lang="en-US" dirty="0"/>
              <a:t> </a:t>
            </a:r>
            <a:r>
              <a:rPr lang="en-US" dirty="0" err="1"/>
              <a:t>cơ</a:t>
            </a:r>
            <a:r>
              <a:rPr lang="en-US" dirty="0"/>
              <a:t> </a:t>
            </a:r>
            <a:r>
              <a:rPr lang="en-US" dirty="0" err="1"/>
              <a:t>bản</a:t>
            </a:r>
            <a:r>
              <a:rPr lang="en-US" dirty="0"/>
              <a:t>. </a:t>
            </a:r>
            <a:r>
              <a:rPr lang="en-US" dirty="0" err="1"/>
              <a:t>Có</a:t>
            </a:r>
            <a:r>
              <a:rPr lang="en-US" dirty="0"/>
              <a:t> 3 </a:t>
            </a:r>
            <a:r>
              <a:rPr lang="en-US" dirty="0" err="1"/>
              <a:t>loại</a:t>
            </a:r>
            <a:endParaRPr lang="en-US" dirty="0"/>
          </a:p>
          <a:p>
            <a:pPr marL="0" indent="0">
              <a:buNone/>
            </a:pPr>
            <a:endParaRPr lang="en-US" dirty="0"/>
          </a:p>
          <a:p>
            <a:pPr marL="0" indent="0">
              <a:buNone/>
            </a:pPr>
            <a:endParaRPr lang="en-US" dirty="0"/>
          </a:p>
          <a:p>
            <a:pPr marL="0" indent="0">
              <a:buNone/>
            </a:pPr>
            <a:r>
              <a:rPr lang="vi-VN" dirty="0"/>
              <a:t>- Dấu hoá được đặt bên cạnh khoá (theo bộ) gọi là hoá biểu, có hiệu lực trong suốt tác phẩm âm nhạc: </a:t>
            </a:r>
            <a:r>
              <a:rPr lang="en-US" dirty="0"/>
              <a:t>VD</a:t>
            </a:r>
          </a:p>
          <a:p>
            <a:pPr marL="0" indent="0">
              <a:buNone/>
            </a:pPr>
            <a:endParaRPr lang="en-US" dirty="0"/>
          </a:p>
        </p:txBody>
      </p:sp>
      <p:pic>
        <p:nvPicPr>
          <p:cNvPr id="2" name="Picture 1"/>
          <p:cNvPicPr>
            <a:picLocks noChangeAspect="1"/>
          </p:cNvPicPr>
          <p:nvPr/>
        </p:nvPicPr>
        <p:blipFill>
          <a:blip r:embed="rId2"/>
          <a:stretch>
            <a:fillRect/>
          </a:stretch>
        </p:blipFill>
        <p:spPr>
          <a:xfrm>
            <a:off x="2408349" y="3534706"/>
            <a:ext cx="7018986" cy="1243356"/>
          </a:xfrm>
          <a:prstGeom prst="rect">
            <a:avLst/>
          </a:prstGeom>
        </p:spPr>
      </p:pic>
    </p:spTree>
    <p:extLst>
      <p:ext uri="{BB962C8B-B14F-4D97-AF65-F5344CB8AC3E}">
        <p14:creationId xmlns:p14="http://schemas.microsoft.com/office/powerpoint/2010/main" val="124298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4295594" y="3135210"/>
            <a:ext cx="2600688" cy="1467055"/>
          </a:xfrm>
          <a:prstGeom prst="rect">
            <a:avLst/>
          </a:prstGeom>
        </p:spPr>
      </p:pic>
      <p:pic>
        <p:nvPicPr>
          <p:cNvPr id="2" name="Picture 1"/>
          <p:cNvPicPr>
            <a:picLocks noChangeAspect="1"/>
          </p:cNvPicPr>
          <p:nvPr/>
        </p:nvPicPr>
        <p:blipFill>
          <a:blip r:embed="rId3"/>
          <a:stretch>
            <a:fillRect/>
          </a:stretch>
        </p:blipFill>
        <p:spPr>
          <a:xfrm>
            <a:off x="1493950" y="1633287"/>
            <a:ext cx="9131120" cy="3591426"/>
          </a:xfrm>
          <a:prstGeom prst="rect">
            <a:avLst/>
          </a:prstGeom>
        </p:spPr>
      </p:pic>
    </p:spTree>
    <p:extLst>
      <p:ext uri="{BB962C8B-B14F-4D97-AF65-F5344CB8AC3E}">
        <p14:creationId xmlns:p14="http://schemas.microsoft.com/office/powerpoint/2010/main" val="16734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450761"/>
            <a:ext cx="10761372" cy="594514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 name="Picture 1"/>
          <p:cNvPicPr>
            <a:picLocks noChangeAspect="1"/>
          </p:cNvPicPr>
          <p:nvPr/>
        </p:nvPicPr>
        <p:blipFill>
          <a:blip r:embed="rId2"/>
          <a:stretch>
            <a:fillRect/>
          </a:stretch>
        </p:blipFill>
        <p:spPr>
          <a:xfrm>
            <a:off x="592428" y="450761"/>
            <a:ext cx="10761372" cy="5212163"/>
          </a:xfrm>
          <a:prstGeom prst="rect">
            <a:avLst/>
          </a:prstGeom>
        </p:spPr>
      </p:pic>
    </p:spTree>
    <p:extLst>
      <p:ext uri="{BB962C8B-B14F-4D97-AF65-F5344CB8AC3E}">
        <p14:creationId xmlns:p14="http://schemas.microsoft.com/office/powerpoint/2010/main" val="3383998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244699"/>
            <a:ext cx="10058399" cy="6836279"/>
          </a:xfrm>
        </p:spPr>
        <p:txBody>
          <a:bodyPr>
            <a:normAutofit/>
          </a:bodyPr>
          <a:lstStyle/>
          <a:p>
            <a:pPr marL="0" indent="0">
              <a:buNone/>
            </a:pPr>
            <a:r>
              <a:rPr lang="en-US" dirty="0" err="1"/>
              <a:t>Vd</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 </a:t>
            </a:r>
            <a:r>
              <a:rPr lang="en-US" dirty="0" err="1"/>
              <a:t>Dấu</a:t>
            </a:r>
            <a:r>
              <a:rPr lang="en-US" dirty="0"/>
              <a:t> </a:t>
            </a:r>
            <a:r>
              <a:rPr lang="en-US" dirty="0" err="1"/>
              <a:t>hoá</a:t>
            </a:r>
            <a:r>
              <a:rPr lang="en-US" dirty="0"/>
              <a:t> </a:t>
            </a:r>
            <a:r>
              <a:rPr lang="en-US" dirty="0" err="1"/>
              <a:t>được</a:t>
            </a:r>
            <a:r>
              <a:rPr lang="en-US" dirty="0"/>
              <a:t> </a:t>
            </a:r>
            <a:r>
              <a:rPr lang="en-US" dirty="0" err="1"/>
              <a:t>đặt</a:t>
            </a:r>
            <a:r>
              <a:rPr lang="en-US" dirty="0"/>
              <a:t> </a:t>
            </a:r>
            <a:r>
              <a:rPr lang="en-US" dirty="0" err="1"/>
              <a:t>bên</a:t>
            </a:r>
            <a:r>
              <a:rPr lang="en-US" dirty="0"/>
              <a:t> </a:t>
            </a:r>
            <a:r>
              <a:rPr lang="en-US" dirty="0" err="1"/>
              <a:t>cạnh</a:t>
            </a:r>
            <a:r>
              <a:rPr lang="en-US" dirty="0"/>
              <a:t> </a:t>
            </a:r>
            <a:r>
              <a:rPr lang="en-US" dirty="0" err="1"/>
              <a:t>nốt</a:t>
            </a:r>
            <a:r>
              <a:rPr lang="en-US" dirty="0"/>
              <a:t> </a:t>
            </a:r>
            <a:r>
              <a:rPr lang="en-US" dirty="0" err="1"/>
              <a:t>nhạc</a:t>
            </a:r>
            <a:r>
              <a:rPr lang="en-US" dirty="0"/>
              <a:t> </a:t>
            </a:r>
            <a:r>
              <a:rPr lang="en-US" dirty="0" err="1"/>
              <a:t>gọi</a:t>
            </a:r>
            <a:r>
              <a:rPr lang="en-US" dirty="0"/>
              <a:t> </a:t>
            </a:r>
            <a:r>
              <a:rPr lang="en-US" dirty="0" err="1"/>
              <a:t>là</a:t>
            </a:r>
            <a:r>
              <a:rPr lang="en-US" dirty="0"/>
              <a:t> </a:t>
            </a:r>
            <a:r>
              <a:rPr lang="en-US" dirty="0" err="1"/>
              <a:t>dấu</a:t>
            </a:r>
            <a:r>
              <a:rPr lang="en-US" dirty="0"/>
              <a:t> </a:t>
            </a:r>
            <a:r>
              <a:rPr lang="en-US" i="1" dirty="0" err="1"/>
              <a:t>hoá</a:t>
            </a:r>
            <a:r>
              <a:rPr lang="en-US" i="1" dirty="0"/>
              <a:t> </a:t>
            </a:r>
            <a:r>
              <a:rPr lang="en-US" i="1" dirty="0" err="1"/>
              <a:t>bất</a:t>
            </a:r>
            <a:r>
              <a:rPr lang="en-US" i="1" dirty="0"/>
              <a:t> </a:t>
            </a:r>
            <a:r>
              <a:rPr lang="en-US" i="1" dirty="0" err="1"/>
              <a:t>thường</a:t>
            </a:r>
            <a:r>
              <a:rPr lang="en-US" dirty="0"/>
              <a:t>, </a:t>
            </a:r>
            <a:r>
              <a:rPr lang="en-US" dirty="0" err="1"/>
              <a:t>chỉ</a:t>
            </a:r>
            <a:r>
              <a:rPr lang="en-US" dirty="0"/>
              <a:t> </a:t>
            </a:r>
            <a:r>
              <a:rPr lang="en-US" dirty="0" err="1"/>
              <a:t>có</a:t>
            </a:r>
            <a:r>
              <a:rPr lang="en-US" dirty="0"/>
              <a:t> </a:t>
            </a:r>
            <a:r>
              <a:rPr lang="en-US" dirty="0" err="1"/>
              <a:t>hiệu</a:t>
            </a:r>
            <a:r>
              <a:rPr lang="en-US" dirty="0"/>
              <a:t> </a:t>
            </a:r>
            <a:r>
              <a:rPr lang="en-US" dirty="0" err="1"/>
              <a:t>lực</a:t>
            </a:r>
            <a:r>
              <a:rPr lang="en-US" dirty="0"/>
              <a:t> </a:t>
            </a:r>
            <a:r>
              <a:rPr lang="en-US" dirty="0" err="1"/>
              <a:t>với</a:t>
            </a:r>
            <a:r>
              <a:rPr lang="en-US" dirty="0"/>
              <a:t> </a:t>
            </a:r>
            <a:r>
              <a:rPr lang="en-US" dirty="0" err="1"/>
              <a:t>nốt</a:t>
            </a:r>
            <a:r>
              <a:rPr lang="en-US" dirty="0"/>
              <a:t> </a:t>
            </a:r>
            <a:r>
              <a:rPr lang="en-US" dirty="0" err="1"/>
              <a:t>nhạc</a:t>
            </a:r>
            <a:r>
              <a:rPr lang="en-US" dirty="0"/>
              <a:t> </a:t>
            </a:r>
            <a:r>
              <a:rPr lang="en-US" dirty="0" err="1"/>
              <a:t>trong</a:t>
            </a:r>
            <a:r>
              <a:rPr lang="en-US" dirty="0"/>
              <a:t> </a:t>
            </a:r>
            <a:r>
              <a:rPr lang="en-US" dirty="0" err="1"/>
              <a:t>một</a:t>
            </a:r>
            <a:r>
              <a:rPr lang="en-US" dirty="0"/>
              <a:t> ô </a:t>
            </a:r>
            <a:r>
              <a:rPr lang="en-US" dirty="0" err="1"/>
              <a:t>nhịp</a:t>
            </a:r>
            <a:r>
              <a:rPr lang="en-US" dirty="0"/>
              <a:t> </a:t>
            </a:r>
            <a:r>
              <a:rPr lang="en-US" dirty="0" err="1"/>
              <a:t>và</a:t>
            </a:r>
            <a:r>
              <a:rPr lang="en-US" dirty="0"/>
              <a:t> </a:t>
            </a:r>
            <a:r>
              <a:rPr lang="en-US" dirty="0" err="1"/>
              <a:t>với</a:t>
            </a:r>
            <a:r>
              <a:rPr lang="en-US" dirty="0"/>
              <a:t> </a:t>
            </a:r>
            <a:r>
              <a:rPr lang="en-US" dirty="0" err="1"/>
              <a:t>mọi</a:t>
            </a:r>
            <a:r>
              <a:rPr lang="en-US" dirty="0"/>
              <a:t> </a:t>
            </a:r>
            <a:r>
              <a:rPr lang="en-US" dirty="0" err="1"/>
              <a:t>quãng</a:t>
            </a:r>
            <a:r>
              <a:rPr lang="en-US" dirty="0"/>
              <a:t> </a:t>
            </a:r>
            <a:r>
              <a:rPr lang="en-US" dirty="0" err="1"/>
              <a:t>tám</a:t>
            </a:r>
            <a:r>
              <a:rPr lang="en-US" dirty="0"/>
              <a:t>.</a:t>
            </a:r>
          </a:p>
        </p:txBody>
      </p:sp>
      <p:pic>
        <p:nvPicPr>
          <p:cNvPr id="2" name="Picture 1"/>
          <p:cNvPicPr>
            <a:picLocks noChangeAspect="1"/>
          </p:cNvPicPr>
          <p:nvPr/>
        </p:nvPicPr>
        <p:blipFill>
          <a:blip r:embed="rId2"/>
          <a:stretch>
            <a:fillRect/>
          </a:stretch>
        </p:blipFill>
        <p:spPr>
          <a:xfrm>
            <a:off x="1228207" y="428791"/>
            <a:ext cx="3637483" cy="2095468"/>
          </a:xfrm>
          <a:prstGeom prst="rect">
            <a:avLst/>
          </a:prstGeom>
        </p:spPr>
      </p:pic>
      <p:pic>
        <p:nvPicPr>
          <p:cNvPr id="3" name="Picture 2"/>
          <p:cNvPicPr>
            <a:picLocks noChangeAspect="1"/>
          </p:cNvPicPr>
          <p:nvPr/>
        </p:nvPicPr>
        <p:blipFill>
          <a:blip r:embed="rId3"/>
          <a:stretch>
            <a:fillRect/>
          </a:stretch>
        </p:blipFill>
        <p:spPr>
          <a:xfrm>
            <a:off x="5432362" y="611568"/>
            <a:ext cx="4626037" cy="1912691"/>
          </a:xfrm>
          <a:prstGeom prst="rect">
            <a:avLst/>
          </a:prstGeom>
        </p:spPr>
      </p:pic>
      <p:pic>
        <p:nvPicPr>
          <p:cNvPr id="6146" name="Picture 2" descr="Wor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364" y="4134281"/>
            <a:ext cx="882940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62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additive="base">
                                        <p:cTn id="25" dur="500" fill="hold"/>
                                        <p:tgtEl>
                                          <p:spTgt spid="6146"/>
                                        </p:tgtEl>
                                        <p:attrNameLst>
                                          <p:attrName>ppt_x</p:attrName>
                                        </p:attrNameLst>
                                      </p:cBhvr>
                                      <p:tavLst>
                                        <p:tav tm="0">
                                          <p:val>
                                            <p:strVal val="#ppt_x"/>
                                          </p:val>
                                        </p:tav>
                                        <p:tav tm="100000">
                                          <p:val>
                                            <p:strVal val="#ppt_x"/>
                                          </p:val>
                                        </p:tav>
                                      </p:tavLst>
                                    </p:anim>
                                    <p:anim calcmode="lin" valueType="num">
                                      <p:cBhvr additive="base">
                                        <p:cTn id="26"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1492" y="218941"/>
            <a:ext cx="10058399" cy="6424155"/>
          </a:xfrm>
        </p:spPr>
        <p:txBody>
          <a:bodyPr>
            <a:normAutofit/>
          </a:bodyPr>
          <a:lstStyle/>
          <a:p>
            <a:r>
              <a:rPr lang="en-US" b="1" i="1" dirty="0"/>
              <a:t>1.3.3  </a:t>
            </a:r>
            <a:r>
              <a:rPr lang="en-US" b="1" i="1" dirty="0" err="1"/>
              <a:t>Quãng</a:t>
            </a:r>
            <a:endParaRPr lang="en-US" dirty="0"/>
          </a:p>
          <a:p>
            <a:r>
              <a:rPr lang="en-US" dirty="0"/>
              <a:t>* </a:t>
            </a:r>
            <a:r>
              <a:rPr lang="en-US" dirty="0" err="1"/>
              <a:t>Khái</a:t>
            </a:r>
            <a:r>
              <a:rPr lang="en-US" dirty="0"/>
              <a:t> </a:t>
            </a:r>
            <a:r>
              <a:rPr lang="en-US" dirty="0" err="1"/>
              <a:t>niệm</a:t>
            </a:r>
            <a:r>
              <a:rPr lang="en-US" dirty="0"/>
              <a:t>: </a:t>
            </a:r>
            <a:r>
              <a:rPr lang="en-US" dirty="0" err="1"/>
              <a:t>Quãng</a:t>
            </a:r>
            <a:r>
              <a:rPr lang="en-US" dirty="0"/>
              <a:t> </a:t>
            </a:r>
            <a:r>
              <a:rPr lang="en-US" dirty="0" err="1"/>
              <a:t>là</a:t>
            </a:r>
            <a:r>
              <a:rPr lang="en-US" dirty="0"/>
              <a:t>  </a:t>
            </a:r>
            <a:r>
              <a:rPr lang="en-US" dirty="0" err="1"/>
              <a:t>sự</a:t>
            </a:r>
            <a:r>
              <a:rPr lang="en-US" dirty="0"/>
              <a:t> </a:t>
            </a:r>
            <a:r>
              <a:rPr lang="en-US" dirty="0" err="1"/>
              <a:t>kết</a:t>
            </a:r>
            <a:r>
              <a:rPr lang="en-US" dirty="0"/>
              <a:t> </a:t>
            </a:r>
            <a:r>
              <a:rPr lang="en-US" dirty="0" err="1"/>
              <a:t>hợp</a:t>
            </a:r>
            <a:r>
              <a:rPr lang="en-US" dirty="0"/>
              <a:t> </a:t>
            </a:r>
            <a:r>
              <a:rPr lang="en-US" dirty="0" err="1"/>
              <a:t>đồng</a:t>
            </a:r>
            <a:r>
              <a:rPr lang="en-US" dirty="0"/>
              <a:t> </a:t>
            </a:r>
            <a:r>
              <a:rPr lang="en-US" dirty="0" err="1"/>
              <a:t>thời</a:t>
            </a:r>
            <a:r>
              <a:rPr lang="en-US" dirty="0"/>
              <a:t> </a:t>
            </a:r>
            <a:r>
              <a:rPr lang="en-US" dirty="0" err="1"/>
              <a:t>hoặc</a:t>
            </a:r>
            <a:r>
              <a:rPr lang="en-US" dirty="0"/>
              <a:t> </a:t>
            </a:r>
            <a:r>
              <a:rPr lang="en-US" dirty="0" err="1"/>
              <a:t>nối</a:t>
            </a:r>
            <a:r>
              <a:rPr lang="en-US" dirty="0"/>
              <a:t> </a:t>
            </a:r>
            <a:r>
              <a:rPr lang="en-US" dirty="0" err="1"/>
              <a:t>tiếp</a:t>
            </a:r>
            <a:r>
              <a:rPr lang="en-US" dirty="0"/>
              <a:t> </a:t>
            </a:r>
            <a:r>
              <a:rPr lang="en-US" dirty="0" err="1"/>
              <a:t>nhau</a:t>
            </a:r>
            <a:r>
              <a:rPr lang="en-US" dirty="0"/>
              <a:t> </a:t>
            </a:r>
            <a:r>
              <a:rPr lang="en-US" dirty="0" err="1"/>
              <a:t>của</a:t>
            </a:r>
            <a:r>
              <a:rPr lang="en-US" dirty="0"/>
              <a:t> </a:t>
            </a:r>
            <a:r>
              <a:rPr lang="en-US" dirty="0" err="1"/>
              <a:t>hai</a:t>
            </a:r>
            <a:r>
              <a:rPr lang="en-US" dirty="0"/>
              <a:t> </a:t>
            </a:r>
            <a:r>
              <a:rPr lang="en-US" dirty="0" err="1"/>
              <a:t>âm</a:t>
            </a:r>
            <a:r>
              <a:rPr lang="en-US" dirty="0"/>
              <a:t> </a:t>
            </a:r>
            <a:r>
              <a:rPr lang="en-US" dirty="0" err="1"/>
              <a:t>thanh</a:t>
            </a:r>
            <a:r>
              <a:rPr lang="en-US" dirty="0"/>
              <a:t> </a:t>
            </a:r>
            <a:r>
              <a:rPr lang="en-US" dirty="0" err="1"/>
              <a:t>gọi</a:t>
            </a:r>
            <a:r>
              <a:rPr lang="en-US" dirty="0"/>
              <a:t> </a:t>
            </a:r>
            <a:r>
              <a:rPr lang="en-US" dirty="0" err="1"/>
              <a:t>là</a:t>
            </a:r>
            <a:r>
              <a:rPr lang="en-US" dirty="0"/>
              <a:t> </a:t>
            </a:r>
            <a:r>
              <a:rPr lang="en-US" dirty="0" err="1"/>
              <a:t>quãng</a:t>
            </a:r>
            <a:r>
              <a:rPr lang="en-US" dirty="0"/>
              <a:t>.</a:t>
            </a:r>
          </a:p>
          <a:p>
            <a:r>
              <a:rPr lang="en-US" dirty="0"/>
              <a:t>- </a:t>
            </a:r>
            <a:r>
              <a:rPr lang="en-US" dirty="0" err="1"/>
              <a:t>Các</a:t>
            </a:r>
            <a:r>
              <a:rPr lang="en-US" dirty="0"/>
              <a:t> </a:t>
            </a:r>
            <a:r>
              <a:rPr lang="en-US" dirty="0" err="1"/>
              <a:t>âm</a:t>
            </a:r>
            <a:r>
              <a:rPr lang="en-US" dirty="0"/>
              <a:t> </a:t>
            </a:r>
            <a:r>
              <a:rPr lang="en-US" dirty="0" err="1"/>
              <a:t>thanh</a:t>
            </a:r>
            <a:r>
              <a:rPr lang="en-US" dirty="0"/>
              <a:t> </a:t>
            </a:r>
            <a:r>
              <a:rPr lang="en-US" dirty="0" err="1"/>
              <a:t>của</a:t>
            </a:r>
            <a:r>
              <a:rPr lang="en-US" dirty="0"/>
              <a:t> </a:t>
            </a:r>
            <a:r>
              <a:rPr lang="en-US" dirty="0" err="1"/>
              <a:t>quãng</a:t>
            </a:r>
            <a:r>
              <a:rPr lang="en-US" dirty="0"/>
              <a:t> </a:t>
            </a:r>
            <a:r>
              <a:rPr lang="en-US" dirty="0" err="1"/>
              <a:t>phát</a:t>
            </a:r>
            <a:r>
              <a:rPr lang="en-US" dirty="0"/>
              <a:t> </a:t>
            </a:r>
            <a:r>
              <a:rPr lang="en-US" dirty="0" err="1"/>
              <a:t>ra</a:t>
            </a:r>
            <a:r>
              <a:rPr lang="en-US" dirty="0"/>
              <a:t> </a:t>
            </a:r>
            <a:r>
              <a:rPr lang="en-US" dirty="0" err="1"/>
              <a:t>đồng</a:t>
            </a:r>
            <a:r>
              <a:rPr lang="en-US" dirty="0"/>
              <a:t> </a:t>
            </a:r>
            <a:r>
              <a:rPr lang="en-US" dirty="0" err="1"/>
              <a:t>thời</a:t>
            </a:r>
            <a:r>
              <a:rPr lang="en-US" dirty="0"/>
              <a:t> (</a:t>
            </a:r>
            <a:r>
              <a:rPr lang="en-US" dirty="0" err="1"/>
              <a:t>cột</a:t>
            </a:r>
            <a:r>
              <a:rPr lang="en-US" dirty="0"/>
              <a:t> </a:t>
            </a:r>
            <a:r>
              <a:rPr lang="en-US" dirty="0" err="1"/>
              <a:t>dọc</a:t>
            </a:r>
            <a:r>
              <a:rPr lang="en-US" dirty="0"/>
              <a:t>) </a:t>
            </a:r>
            <a:r>
              <a:rPr lang="en-US" dirty="0" err="1"/>
              <a:t>gọi</a:t>
            </a:r>
            <a:r>
              <a:rPr lang="en-US" dirty="0"/>
              <a:t> </a:t>
            </a:r>
            <a:r>
              <a:rPr lang="en-US" dirty="0" err="1"/>
              <a:t>là</a:t>
            </a:r>
            <a:r>
              <a:rPr lang="en-US" dirty="0"/>
              <a:t> </a:t>
            </a:r>
            <a:r>
              <a:rPr lang="en-US" dirty="0" err="1"/>
              <a:t>quãng</a:t>
            </a:r>
            <a:r>
              <a:rPr lang="en-US" dirty="0"/>
              <a:t> </a:t>
            </a:r>
            <a:r>
              <a:rPr lang="en-US" dirty="0" err="1"/>
              <a:t>hoà</a:t>
            </a:r>
            <a:r>
              <a:rPr lang="en-US" dirty="0"/>
              <a:t> </a:t>
            </a:r>
            <a:r>
              <a:rPr lang="en-US" dirty="0" err="1"/>
              <a:t>âm</a:t>
            </a:r>
            <a:r>
              <a:rPr lang="en-US" dirty="0"/>
              <a:t>. </a:t>
            </a:r>
          </a:p>
          <a:p>
            <a:r>
              <a:rPr lang="en-US" dirty="0"/>
              <a:t>- </a:t>
            </a:r>
            <a:r>
              <a:rPr lang="en-US" dirty="0" err="1"/>
              <a:t>Các</a:t>
            </a:r>
            <a:r>
              <a:rPr lang="en-US" dirty="0"/>
              <a:t> </a:t>
            </a:r>
            <a:r>
              <a:rPr lang="en-US" dirty="0" err="1"/>
              <a:t>âm</a:t>
            </a:r>
            <a:r>
              <a:rPr lang="en-US" dirty="0"/>
              <a:t> </a:t>
            </a:r>
            <a:r>
              <a:rPr lang="en-US" dirty="0" err="1"/>
              <a:t>thanh</a:t>
            </a:r>
            <a:r>
              <a:rPr lang="en-US" dirty="0"/>
              <a:t> </a:t>
            </a:r>
            <a:r>
              <a:rPr lang="en-US" dirty="0" err="1"/>
              <a:t>của</a:t>
            </a:r>
            <a:r>
              <a:rPr lang="en-US" dirty="0"/>
              <a:t> </a:t>
            </a:r>
            <a:r>
              <a:rPr lang="en-US" dirty="0" err="1"/>
              <a:t>quãng</a:t>
            </a:r>
            <a:r>
              <a:rPr lang="en-US" dirty="0"/>
              <a:t> </a:t>
            </a:r>
            <a:r>
              <a:rPr lang="en-US" dirty="0" err="1"/>
              <a:t>phát</a:t>
            </a:r>
            <a:r>
              <a:rPr lang="en-US" dirty="0"/>
              <a:t> </a:t>
            </a:r>
            <a:r>
              <a:rPr lang="en-US" dirty="0" err="1"/>
              <a:t>ra</a:t>
            </a:r>
            <a:r>
              <a:rPr lang="en-US" dirty="0"/>
              <a:t> </a:t>
            </a:r>
            <a:r>
              <a:rPr lang="en-US" dirty="0" err="1"/>
              <a:t>nối</a:t>
            </a:r>
            <a:r>
              <a:rPr lang="en-US" dirty="0"/>
              <a:t> </a:t>
            </a:r>
            <a:r>
              <a:rPr lang="en-US" dirty="0" err="1"/>
              <a:t>tiếp</a:t>
            </a:r>
            <a:r>
              <a:rPr lang="en-US" dirty="0"/>
              <a:t> (</a:t>
            </a:r>
            <a:r>
              <a:rPr lang="en-US" dirty="0" err="1"/>
              <a:t>lần</a:t>
            </a:r>
            <a:r>
              <a:rPr lang="en-US" dirty="0"/>
              <a:t> </a:t>
            </a:r>
            <a:r>
              <a:rPr lang="en-US" dirty="0" err="1"/>
              <a:t>lượt</a:t>
            </a:r>
            <a:r>
              <a:rPr lang="en-US" dirty="0"/>
              <a:t>) </a:t>
            </a:r>
            <a:r>
              <a:rPr lang="en-US" dirty="0" err="1"/>
              <a:t>gọi</a:t>
            </a:r>
            <a:r>
              <a:rPr lang="en-US" dirty="0"/>
              <a:t> </a:t>
            </a:r>
            <a:r>
              <a:rPr lang="en-US" dirty="0" err="1"/>
              <a:t>là</a:t>
            </a:r>
            <a:r>
              <a:rPr lang="en-US" dirty="0"/>
              <a:t> </a:t>
            </a:r>
            <a:r>
              <a:rPr lang="en-US" dirty="0" err="1"/>
              <a:t>quãng</a:t>
            </a:r>
            <a:r>
              <a:rPr lang="en-US" dirty="0"/>
              <a:t> </a:t>
            </a:r>
            <a:r>
              <a:rPr lang="en-US" dirty="0" err="1"/>
              <a:t>giai</a:t>
            </a:r>
            <a:r>
              <a:rPr lang="en-US" dirty="0"/>
              <a:t> </a:t>
            </a:r>
            <a:r>
              <a:rPr lang="en-US" dirty="0" err="1"/>
              <a:t>điệu</a:t>
            </a:r>
            <a:r>
              <a:rPr lang="en-US" dirty="0"/>
              <a:t>.</a:t>
            </a:r>
          </a:p>
          <a:p>
            <a:r>
              <a:rPr lang="en-US" dirty="0"/>
              <a:t>- </a:t>
            </a:r>
            <a:r>
              <a:rPr lang="en-US" dirty="0" err="1"/>
              <a:t>Âm</a:t>
            </a:r>
            <a:r>
              <a:rPr lang="en-US" dirty="0"/>
              <a:t> </a:t>
            </a:r>
            <a:r>
              <a:rPr lang="en-US" dirty="0" err="1"/>
              <a:t>dưới</a:t>
            </a:r>
            <a:r>
              <a:rPr lang="en-US" dirty="0"/>
              <a:t> </a:t>
            </a:r>
            <a:r>
              <a:rPr lang="en-US" dirty="0" err="1"/>
              <a:t>của</a:t>
            </a:r>
            <a:r>
              <a:rPr lang="en-US" dirty="0"/>
              <a:t> </a:t>
            </a:r>
            <a:r>
              <a:rPr lang="en-US" dirty="0" err="1"/>
              <a:t>quãng</a:t>
            </a:r>
            <a:r>
              <a:rPr lang="en-US" dirty="0"/>
              <a:t> </a:t>
            </a:r>
            <a:r>
              <a:rPr lang="en-US" dirty="0" err="1"/>
              <a:t>gọi</a:t>
            </a:r>
            <a:r>
              <a:rPr lang="en-US" dirty="0"/>
              <a:t> </a:t>
            </a:r>
            <a:r>
              <a:rPr lang="en-US" dirty="0" err="1"/>
              <a:t>là</a:t>
            </a:r>
            <a:r>
              <a:rPr lang="en-US" dirty="0"/>
              <a:t> </a:t>
            </a:r>
            <a:r>
              <a:rPr lang="en-US" dirty="0" err="1"/>
              <a:t>âm</a:t>
            </a:r>
            <a:r>
              <a:rPr lang="en-US" dirty="0"/>
              <a:t> </a:t>
            </a:r>
            <a:r>
              <a:rPr lang="en-US" dirty="0" err="1"/>
              <a:t>gốc</a:t>
            </a:r>
            <a:r>
              <a:rPr lang="en-US" dirty="0"/>
              <a:t>, </a:t>
            </a:r>
            <a:r>
              <a:rPr lang="en-US" dirty="0" err="1"/>
              <a:t>âm</a:t>
            </a:r>
            <a:r>
              <a:rPr lang="en-US" dirty="0"/>
              <a:t> ở </a:t>
            </a:r>
            <a:r>
              <a:rPr lang="en-US" dirty="0" err="1"/>
              <a:t>trên</a:t>
            </a:r>
            <a:r>
              <a:rPr lang="en-US" dirty="0"/>
              <a:t> </a:t>
            </a:r>
            <a:r>
              <a:rPr lang="en-US" dirty="0" err="1"/>
              <a:t>là</a:t>
            </a:r>
            <a:r>
              <a:rPr lang="en-US" dirty="0"/>
              <a:t> </a:t>
            </a:r>
            <a:r>
              <a:rPr lang="en-US" dirty="0" err="1"/>
              <a:t>âm</a:t>
            </a:r>
            <a:r>
              <a:rPr lang="en-US" dirty="0"/>
              <a:t> </a:t>
            </a:r>
            <a:r>
              <a:rPr lang="en-US" dirty="0" err="1"/>
              <a:t>ngọn</a:t>
            </a:r>
            <a:r>
              <a:rPr lang="en-US" dirty="0"/>
              <a:t> (</a:t>
            </a:r>
            <a:r>
              <a:rPr lang="en-US" dirty="0" err="1"/>
              <a:t>nếu</a:t>
            </a:r>
            <a:r>
              <a:rPr lang="en-US" dirty="0"/>
              <a:t> </a:t>
            </a:r>
            <a:r>
              <a:rPr lang="en-US" dirty="0" err="1"/>
              <a:t>thực</a:t>
            </a:r>
            <a:r>
              <a:rPr lang="en-US" dirty="0"/>
              <a:t> </a:t>
            </a:r>
            <a:r>
              <a:rPr lang="en-US" dirty="0" err="1"/>
              <a:t>hiện</a:t>
            </a:r>
            <a:r>
              <a:rPr lang="en-US" dirty="0"/>
              <a:t> </a:t>
            </a:r>
            <a:r>
              <a:rPr lang="en-US" dirty="0" err="1"/>
              <a:t>trên</a:t>
            </a:r>
            <a:r>
              <a:rPr lang="en-US" dirty="0"/>
              <a:t> </a:t>
            </a:r>
            <a:r>
              <a:rPr lang="en-US" dirty="0" err="1"/>
              <a:t>đàn</a:t>
            </a:r>
            <a:r>
              <a:rPr lang="en-US" dirty="0"/>
              <a:t> </a:t>
            </a:r>
            <a:r>
              <a:rPr lang="en-US" dirty="0" err="1"/>
              <a:t>thì</a:t>
            </a:r>
            <a:r>
              <a:rPr lang="en-US" dirty="0"/>
              <a:t> </a:t>
            </a:r>
            <a:r>
              <a:rPr lang="en-US" dirty="0" err="1"/>
              <a:t>gọi</a:t>
            </a:r>
            <a:r>
              <a:rPr lang="en-US" dirty="0"/>
              <a:t> </a:t>
            </a:r>
            <a:r>
              <a:rPr lang="en-US" dirty="0" err="1"/>
              <a:t>là</a:t>
            </a:r>
            <a:r>
              <a:rPr lang="en-US" dirty="0"/>
              <a:t> </a:t>
            </a:r>
            <a:r>
              <a:rPr lang="en-US" i="1" dirty="0" err="1"/>
              <a:t>âm</a:t>
            </a:r>
            <a:r>
              <a:rPr lang="en-US" dirty="0"/>
              <a:t>, </a:t>
            </a:r>
            <a:r>
              <a:rPr lang="en-US" dirty="0" err="1"/>
              <a:t>không</a:t>
            </a:r>
            <a:r>
              <a:rPr lang="en-US" dirty="0"/>
              <a:t> </a:t>
            </a:r>
            <a:r>
              <a:rPr lang="en-US" dirty="0" err="1"/>
              <a:t>thực</a:t>
            </a:r>
            <a:r>
              <a:rPr lang="en-US" dirty="0"/>
              <a:t> </a:t>
            </a:r>
            <a:r>
              <a:rPr lang="en-US" dirty="0" err="1"/>
              <a:t>hiện</a:t>
            </a:r>
            <a:r>
              <a:rPr lang="en-US" dirty="0"/>
              <a:t> </a:t>
            </a:r>
            <a:r>
              <a:rPr lang="en-US" dirty="0" err="1"/>
              <a:t>thì</a:t>
            </a:r>
            <a:r>
              <a:rPr lang="en-US" dirty="0"/>
              <a:t> </a:t>
            </a:r>
            <a:r>
              <a:rPr lang="en-US" dirty="0" err="1"/>
              <a:t>gọi</a:t>
            </a:r>
            <a:r>
              <a:rPr lang="en-US" dirty="0"/>
              <a:t> </a:t>
            </a:r>
            <a:r>
              <a:rPr lang="en-US" dirty="0" err="1"/>
              <a:t>là</a:t>
            </a:r>
            <a:r>
              <a:rPr lang="en-US" dirty="0"/>
              <a:t> </a:t>
            </a:r>
            <a:r>
              <a:rPr lang="en-US" i="1" dirty="0" err="1"/>
              <a:t>nốt</a:t>
            </a:r>
            <a:r>
              <a:rPr lang="en-US" dirty="0"/>
              <a:t>).</a:t>
            </a:r>
          </a:p>
        </p:txBody>
      </p:sp>
      <p:pic>
        <p:nvPicPr>
          <p:cNvPr id="2" name="Picture 1"/>
          <p:cNvPicPr>
            <a:picLocks noChangeAspect="1"/>
          </p:cNvPicPr>
          <p:nvPr/>
        </p:nvPicPr>
        <p:blipFill>
          <a:blip r:embed="rId2"/>
          <a:stretch>
            <a:fillRect/>
          </a:stretch>
        </p:blipFill>
        <p:spPr>
          <a:xfrm>
            <a:off x="1017432" y="4886050"/>
            <a:ext cx="9762186" cy="1971950"/>
          </a:xfrm>
          <a:prstGeom prst="rect">
            <a:avLst/>
          </a:prstGeom>
        </p:spPr>
      </p:pic>
    </p:spTree>
    <p:extLst>
      <p:ext uri="{BB962C8B-B14F-4D97-AF65-F5344CB8AC3E}">
        <p14:creationId xmlns:p14="http://schemas.microsoft.com/office/powerpoint/2010/main" val="368530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656823"/>
            <a:ext cx="10058399" cy="6424155"/>
          </a:xfrm>
        </p:spPr>
        <p:txBody>
          <a:bodyPr>
            <a:normAutofit lnSpcReduction="10000"/>
          </a:bodyPr>
          <a:lstStyle/>
          <a:p>
            <a:r>
              <a:rPr lang="en-US" i="1" dirty="0"/>
              <a:t>-  </a:t>
            </a:r>
            <a:r>
              <a:rPr lang="en-US" i="1" dirty="0" err="1"/>
              <a:t>Yếu</a:t>
            </a:r>
            <a:r>
              <a:rPr lang="en-US" i="1" dirty="0"/>
              <a:t> </a:t>
            </a:r>
            <a:r>
              <a:rPr lang="en-US" i="1" dirty="0" err="1"/>
              <a:t>tố</a:t>
            </a:r>
            <a:r>
              <a:rPr lang="en-US" i="1" dirty="0"/>
              <a:t> </a:t>
            </a:r>
            <a:r>
              <a:rPr lang="en-US" i="1" dirty="0" err="1"/>
              <a:t>số</a:t>
            </a:r>
            <a:r>
              <a:rPr lang="en-US" i="1" dirty="0"/>
              <a:t> </a:t>
            </a:r>
            <a:r>
              <a:rPr lang="en-US" i="1" dirty="0" err="1"/>
              <a:t>lượng</a:t>
            </a:r>
            <a:r>
              <a:rPr lang="en-US" dirty="0"/>
              <a:t>  </a:t>
            </a:r>
            <a:r>
              <a:rPr lang="en-US" dirty="0" err="1"/>
              <a:t>là</a:t>
            </a:r>
            <a:r>
              <a:rPr lang="en-US" dirty="0"/>
              <a:t> </a:t>
            </a:r>
            <a:r>
              <a:rPr lang="en-US" dirty="0" err="1"/>
              <a:t>số</a:t>
            </a:r>
            <a:r>
              <a:rPr lang="en-US" dirty="0"/>
              <a:t> </a:t>
            </a:r>
            <a:r>
              <a:rPr lang="en-US" dirty="0" err="1"/>
              <a:t>bậc</a:t>
            </a:r>
            <a:r>
              <a:rPr lang="en-US" dirty="0"/>
              <a:t> </a:t>
            </a:r>
            <a:r>
              <a:rPr lang="en-US" dirty="0" err="1"/>
              <a:t>hợp</a:t>
            </a:r>
            <a:r>
              <a:rPr lang="en-US" dirty="0"/>
              <a:t> </a:t>
            </a:r>
            <a:r>
              <a:rPr lang="en-US" dirty="0" err="1"/>
              <a:t>thành</a:t>
            </a:r>
            <a:r>
              <a:rPr lang="en-US" dirty="0"/>
              <a:t> </a:t>
            </a:r>
            <a:r>
              <a:rPr lang="en-US" dirty="0" err="1"/>
              <a:t>quãng</a:t>
            </a:r>
            <a:r>
              <a:rPr lang="en-US" dirty="0"/>
              <a:t>.</a:t>
            </a:r>
          </a:p>
          <a:p>
            <a:r>
              <a:rPr lang="en-US" dirty="0" err="1"/>
              <a:t>Ví</a:t>
            </a:r>
            <a:r>
              <a:rPr lang="en-US" dirty="0"/>
              <a:t> </a:t>
            </a:r>
            <a:r>
              <a:rPr lang="en-US" dirty="0" err="1"/>
              <a:t>dụ</a:t>
            </a:r>
            <a:r>
              <a:rPr lang="en-US" dirty="0"/>
              <a:t>:    - </a:t>
            </a:r>
            <a:r>
              <a:rPr lang="en-US" dirty="0" err="1"/>
              <a:t>Từ</a:t>
            </a:r>
            <a:r>
              <a:rPr lang="en-US" dirty="0"/>
              <a:t>  </a:t>
            </a:r>
            <a:r>
              <a:rPr lang="en-US" dirty="0" err="1"/>
              <a:t>Đô</a:t>
            </a:r>
            <a:r>
              <a:rPr lang="en-US" dirty="0"/>
              <a:t> </a:t>
            </a:r>
            <a:r>
              <a:rPr lang="en-US" dirty="0" err="1"/>
              <a:t>nhắc</a:t>
            </a:r>
            <a:r>
              <a:rPr lang="en-US" dirty="0"/>
              <a:t> </a:t>
            </a:r>
            <a:r>
              <a:rPr lang="en-US" dirty="0" err="1"/>
              <a:t>lại</a:t>
            </a:r>
            <a:r>
              <a:rPr lang="en-US" dirty="0"/>
              <a:t> </a:t>
            </a:r>
            <a:r>
              <a:rPr lang="en-US" dirty="0" err="1"/>
              <a:t>Đô</a:t>
            </a:r>
            <a:r>
              <a:rPr lang="en-US" dirty="0"/>
              <a:t>  </a:t>
            </a:r>
            <a:r>
              <a:rPr lang="en-US" dirty="0" err="1"/>
              <a:t>có</a:t>
            </a:r>
            <a:r>
              <a:rPr lang="en-US" dirty="0"/>
              <a:t> 1 </a:t>
            </a:r>
            <a:r>
              <a:rPr lang="en-US" dirty="0" err="1"/>
              <a:t>bậc</a:t>
            </a:r>
            <a:r>
              <a:rPr lang="en-US" dirty="0"/>
              <a:t> </a:t>
            </a:r>
            <a:r>
              <a:rPr lang="en-US" dirty="0" err="1"/>
              <a:t>nên</a:t>
            </a:r>
            <a:r>
              <a:rPr lang="en-US" dirty="0"/>
              <a:t> </a:t>
            </a:r>
            <a:r>
              <a:rPr lang="en-US" dirty="0" err="1"/>
              <a:t>gọi</a:t>
            </a:r>
            <a:r>
              <a:rPr lang="en-US" dirty="0"/>
              <a:t> </a:t>
            </a:r>
            <a:r>
              <a:rPr lang="en-US" dirty="0" err="1"/>
              <a:t>là</a:t>
            </a:r>
            <a:r>
              <a:rPr lang="en-US" dirty="0"/>
              <a:t> </a:t>
            </a:r>
            <a:r>
              <a:rPr lang="en-US" dirty="0" err="1"/>
              <a:t>quãng</a:t>
            </a:r>
            <a:r>
              <a:rPr lang="en-US" dirty="0"/>
              <a:t> 1(q1)</a:t>
            </a:r>
          </a:p>
          <a:p>
            <a:r>
              <a:rPr lang="en-US" dirty="0"/>
              <a:t>              - </a:t>
            </a:r>
            <a:r>
              <a:rPr lang="en-US" dirty="0" err="1"/>
              <a:t>Từ</a:t>
            </a:r>
            <a:r>
              <a:rPr lang="en-US" dirty="0"/>
              <a:t> </a:t>
            </a:r>
            <a:r>
              <a:rPr lang="en-US" dirty="0" err="1"/>
              <a:t>Đô</a:t>
            </a:r>
            <a:r>
              <a:rPr lang="en-US" dirty="0"/>
              <a:t> </a:t>
            </a:r>
            <a:r>
              <a:rPr lang="en-US" dirty="0" err="1"/>
              <a:t>đến</a:t>
            </a:r>
            <a:r>
              <a:rPr lang="en-US" dirty="0"/>
              <a:t> </a:t>
            </a:r>
            <a:r>
              <a:rPr lang="en-US" dirty="0" err="1"/>
              <a:t>Rê</a:t>
            </a:r>
            <a:r>
              <a:rPr lang="en-US" dirty="0"/>
              <a:t>         </a:t>
            </a:r>
            <a:r>
              <a:rPr lang="en-US" dirty="0" err="1"/>
              <a:t>có</a:t>
            </a:r>
            <a:r>
              <a:rPr lang="en-US" dirty="0"/>
              <a:t> 2 </a:t>
            </a:r>
            <a:r>
              <a:rPr lang="en-US" dirty="0" err="1"/>
              <a:t>bậc</a:t>
            </a:r>
            <a:r>
              <a:rPr lang="en-US" dirty="0"/>
              <a:t> </a:t>
            </a:r>
            <a:r>
              <a:rPr lang="en-US" dirty="0" err="1"/>
              <a:t>nên</a:t>
            </a:r>
            <a:r>
              <a:rPr lang="en-US" dirty="0"/>
              <a:t> </a:t>
            </a:r>
            <a:r>
              <a:rPr lang="en-US" dirty="0" err="1"/>
              <a:t>gọi</a:t>
            </a:r>
            <a:r>
              <a:rPr lang="en-US" dirty="0"/>
              <a:t> </a:t>
            </a:r>
            <a:r>
              <a:rPr lang="en-US" dirty="0" err="1"/>
              <a:t>là</a:t>
            </a:r>
            <a:r>
              <a:rPr lang="en-US" dirty="0"/>
              <a:t> q2 </a:t>
            </a:r>
          </a:p>
          <a:p>
            <a:r>
              <a:rPr lang="en-US" dirty="0"/>
              <a:t>              </a:t>
            </a:r>
            <a:r>
              <a:rPr lang="fr-FR" dirty="0"/>
              <a:t>- </a:t>
            </a:r>
            <a:r>
              <a:rPr lang="fr-FR" dirty="0" err="1"/>
              <a:t>Từ</a:t>
            </a:r>
            <a:r>
              <a:rPr lang="fr-FR" dirty="0"/>
              <a:t> Mi </a:t>
            </a:r>
            <a:r>
              <a:rPr lang="fr-FR" dirty="0" err="1"/>
              <a:t>đến</a:t>
            </a:r>
            <a:r>
              <a:rPr lang="fr-FR" dirty="0"/>
              <a:t> Sol          </a:t>
            </a:r>
            <a:r>
              <a:rPr lang="fr-FR" dirty="0" err="1"/>
              <a:t>có</a:t>
            </a:r>
            <a:r>
              <a:rPr lang="fr-FR" dirty="0"/>
              <a:t> 3 </a:t>
            </a:r>
            <a:r>
              <a:rPr lang="fr-FR" dirty="0" err="1"/>
              <a:t>bậc</a:t>
            </a:r>
            <a:r>
              <a:rPr lang="fr-FR" dirty="0"/>
              <a:t> </a:t>
            </a:r>
            <a:r>
              <a:rPr lang="fr-FR" dirty="0" err="1"/>
              <a:t>nên</a:t>
            </a:r>
            <a:r>
              <a:rPr lang="fr-FR" dirty="0"/>
              <a:t> </a:t>
            </a:r>
            <a:r>
              <a:rPr lang="fr-FR" dirty="0" err="1"/>
              <a:t>gọi</a:t>
            </a:r>
            <a:r>
              <a:rPr lang="fr-FR" dirty="0"/>
              <a:t> là q3</a:t>
            </a:r>
            <a:endParaRPr lang="en-US" dirty="0"/>
          </a:p>
          <a:p>
            <a:r>
              <a:rPr lang="fr-FR" dirty="0"/>
              <a:t>              - </a:t>
            </a:r>
            <a:r>
              <a:rPr lang="fr-FR" dirty="0" err="1"/>
              <a:t>Từ</a:t>
            </a:r>
            <a:r>
              <a:rPr lang="fr-FR" dirty="0"/>
              <a:t> </a:t>
            </a:r>
            <a:r>
              <a:rPr lang="fr-FR" dirty="0" err="1"/>
              <a:t>Đô</a:t>
            </a:r>
            <a:r>
              <a:rPr lang="fr-FR" dirty="0"/>
              <a:t> </a:t>
            </a:r>
            <a:r>
              <a:rPr lang="fr-FR" dirty="0" err="1"/>
              <a:t>đến</a:t>
            </a:r>
            <a:r>
              <a:rPr lang="fr-FR" dirty="0"/>
              <a:t> </a:t>
            </a:r>
            <a:r>
              <a:rPr lang="fr-FR" dirty="0" err="1"/>
              <a:t>Đố</a:t>
            </a:r>
            <a:r>
              <a:rPr lang="fr-FR" dirty="0"/>
              <a:t>          </a:t>
            </a:r>
            <a:r>
              <a:rPr lang="fr-FR" dirty="0" err="1"/>
              <a:t>có</a:t>
            </a:r>
            <a:r>
              <a:rPr lang="fr-FR" dirty="0"/>
              <a:t> 8 </a:t>
            </a:r>
            <a:r>
              <a:rPr lang="fr-FR" dirty="0" err="1"/>
              <a:t>bậc</a:t>
            </a:r>
            <a:r>
              <a:rPr lang="fr-FR" dirty="0"/>
              <a:t> </a:t>
            </a:r>
            <a:r>
              <a:rPr lang="fr-FR" dirty="0" err="1"/>
              <a:t>nên</a:t>
            </a:r>
            <a:r>
              <a:rPr lang="fr-FR" dirty="0"/>
              <a:t> </a:t>
            </a:r>
            <a:r>
              <a:rPr lang="fr-FR" dirty="0" err="1"/>
              <a:t>gọi</a:t>
            </a:r>
            <a:r>
              <a:rPr lang="fr-FR" dirty="0"/>
              <a:t> là q8…</a:t>
            </a:r>
            <a:endParaRPr lang="en-US" dirty="0"/>
          </a:p>
          <a:p>
            <a:r>
              <a:rPr lang="fr-FR" i="1" dirty="0"/>
              <a:t>  - </a:t>
            </a:r>
            <a:r>
              <a:rPr lang="fr-FR" i="1" dirty="0" err="1"/>
              <a:t>Yếu</a:t>
            </a:r>
            <a:r>
              <a:rPr lang="fr-FR" i="1" dirty="0"/>
              <a:t> </a:t>
            </a:r>
            <a:r>
              <a:rPr lang="fr-FR" i="1" dirty="0" err="1"/>
              <a:t>tố</a:t>
            </a:r>
            <a:r>
              <a:rPr lang="fr-FR" i="1" dirty="0"/>
              <a:t> </a:t>
            </a:r>
            <a:r>
              <a:rPr lang="fr-FR" i="1" dirty="0" err="1"/>
              <a:t>chất</a:t>
            </a:r>
            <a:r>
              <a:rPr lang="fr-FR" i="1" dirty="0"/>
              <a:t> </a:t>
            </a:r>
            <a:r>
              <a:rPr lang="fr-FR" i="1" dirty="0" err="1"/>
              <a:t>lượng</a:t>
            </a:r>
            <a:r>
              <a:rPr lang="fr-FR" dirty="0"/>
              <a:t> là </a:t>
            </a:r>
            <a:r>
              <a:rPr lang="fr-FR" dirty="0" err="1"/>
              <a:t>tính</a:t>
            </a:r>
            <a:r>
              <a:rPr lang="fr-FR" dirty="0"/>
              <a:t> </a:t>
            </a:r>
            <a:r>
              <a:rPr lang="fr-FR" dirty="0" err="1"/>
              <a:t>chất</a:t>
            </a:r>
            <a:r>
              <a:rPr lang="fr-FR" dirty="0"/>
              <a:t>, </a:t>
            </a:r>
            <a:r>
              <a:rPr lang="fr-FR" dirty="0" err="1"/>
              <a:t>màu</a:t>
            </a:r>
            <a:r>
              <a:rPr lang="fr-FR" dirty="0"/>
              <a:t> </a:t>
            </a:r>
            <a:r>
              <a:rPr lang="fr-FR" dirty="0" err="1"/>
              <a:t>sắc</a:t>
            </a:r>
            <a:r>
              <a:rPr lang="fr-FR" dirty="0"/>
              <a:t>: </a:t>
            </a:r>
            <a:r>
              <a:rPr lang="fr-FR" dirty="0" err="1"/>
              <a:t>trong</a:t>
            </a:r>
            <a:r>
              <a:rPr lang="fr-FR" dirty="0"/>
              <a:t>, </a:t>
            </a:r>
            <a:r>
              <a:rPr lang="fr-FR" dirty="0" err="1"/>
              <a:t>đục</a:t>
            </a:r>
            <a:r>
              <a:rPr lang="fr-FR" dirty="0"/>
              <a:t>, </a:t>
            </a:r>
            <a:r>
              <a:rPr lang="fr-FR" dirty="0" err="1"/>
              <a:t>sáng</a:t>
            </a:r>
            <a:r>
              <a:rPr lang="fr-FR" dirty="0"/>
              <a:t>, </a:t>
            </a:r>
            <a:r>
              <a:rPr lang="fr-FR" dirty="0" err="1"/>
              <a:t>tối</a:t>
            </a:r>
            <a:r>
              <a:rPr lang="fr-FR" dirty="0"/>
              <a:t>…do </a:t>
            </a:r>
            <a:r>
              <a:rPr lang="fr-FR" dirty="0" err="1"/>
              <a:t>số</a:t>
            </a:r>
            <a:r>
              <a:rPr lang="fr-FR" dirty="0"/>
              <a:t> </a:t>
            </a:r>
            <a:r>
              <a:rPr lang="fr-FR" dirty="0" err="1"/>
              <a:t>lượng</a:t>
            </a:r>
            <a:r>
              <a:rPr lang="fr-FR" dirty="0"/>
              <a:t> </a:t>
            </a:r>
            <a:r>
              <a:rPr lang="fr-FR" dirty="0" err="1"/>
              <a:t>nguyên</a:t>
            </a:r>
            <a:r>
              <a:rPr lang="fr-FR" dirty="0"/>
              <a:t> </a:t>
            </a:r>
            <a:r>
              <a:rPr lang="fr-FR" dirty="0" err="1"/>
              <a:t>cung</a:t>
            </a:r>
            <a:r>
              <a:rPr lang="fr-FR" dirty="0"/>
              <a:t> </a:t>
            </a:r>
            <a:r>
              <a:rPr lang="fr-FR" dirty="0" err="1"/>
              <a:t>và</a:t>
            </a:r>
            <a:r>
              <a:rPr lang="fr-FR" dirty="0"/>
              <a:t> </a:t>
            </a:r>
            <a:r>
              <a:rPr lang="fr-FR" dirty="0" err="1"/>
              <a:t>nửa</a:t>
            </a:r>
            <a:r>
              <a:rPr lang="fr-FR" dirty="0"/>
              <a:t> </a:t>
            </a:r>
            <a:r>
              <a:rPr lang="fr-FR" dirty="0" err="1"/>
              <a:t>cung</a:t>
            </a:r>
            <a:r>
              <a:rPr lang="fr-FR" dirty="0"/>
              <a:t> </a:t>
            </a:r>
            <a:r>
              <a:rPr lang="fr-FR" dirty="0" err="1"/>
              <a:t>trong</a:t>
            </a:r>
            <a:r>
              <a:rPr lang="fr-FR" dirty="0"/>
              <a:t> </a:t>
            </a:r>
            <a:r>
              <a:rPr lang="fr-FR" dirty="0" err="1"/>
              <a:t>quãng</a:t>
            </a:r>
            <a:r>
              <a:rPr lang="fr-FR" dirty="0"/>
              <a:t> </a:t>
            </a:r>
            <a:r>
              <a:rPr lang="fr-FR" dirty="0" err="1"/>
              <a:t>tạo</a:t>
            </a:r>
            <a:r>
              <a:rPr lang="fr-FR" dirty="0"/>
              <a:t> </a:t>
            </a:r>
            <a:r>
              <a:rPr lang="fr-FR" dirty="0" err="1"/>
              <a:t>nên</a:t>
            </a:r>
            <a:endParaRPr lang="en-US" dirty="0"/>
          </a:p>
          <a:p>
            <a:r>
              <a:rPr lang="fr-FR" dirty="0"/>
              <a:t>             - </a:t>
            </a:r>
            <a:r>
              <a:rPr lang="fr-FR" dirty="0" err="1"/>
              <a:t>Quãng</a:t>
            </a:r>
            <a:r>
              <a:rPr lang="fr-FR" dirty="0"/>
              <a:t> </a:t>
            </a:r>
            <a:r>
              <a:rPr lang="fr-FR" dirty="0" err="1"/>
              <a:t>có</a:t>
            </a:r>
            <a:r>
              <a:rPr lang="fr-FR" dirty="0"/>
              <a:t> </a:t>
            </a:r>
            <a:r>
              <a:rPr lang="fr-FR" dirty="0" err="1"/>
              <a:t>tính</a:t>
            </a:r>
            <a:r>
              <a:rPr lang="fr-FR" dirty="0"/>
              <a:t> </a:t>
            </a:r>
            <a:r>
              <a:rPr lang="fr-FR" dirty="0" err="1"/>
              <a:t>chất</a:t>
            </a:r>
            <a:r>
              <a:rPr lang="fr-FR" dirty="0"/>
              <a:t> </a:t>
            </a:r>
            <a:r>
              <a:rPr lang="fr-FR" dirty="0" err="1"/>
              <a:t>trong</a:t>
            </a:r>
            <a:r>
              <a:rPr lang="fr-FR" dirty="0"/>
              <a:t> </a:t>
            </a:r>
            <a:r>
              <a:rPr lang="fr-FR" dirty="0" err="1"/>
              <a:t>sáng</a:t>
            </a:r>
            <a:r>
              <a:rPr lang="fr-FR" dirty="0"/>
              <a:t> </a:t>
            </a:r>
            <a:r>
              <a:rPr lang="fr-FR" dirty="0" err="1"/>
              <a:t>gọi</a:t>
            </a:r>
            <a:r>
              <a:rPr lang="fr-FR" dirty="0"/>
              <a:t> là </a:t>
            </a:r>
            <a:r>
              <a:rPr lang="fr-FR" dirty="0" err="1"/>
              <a:t>quãng</a:t>
            </a:r>
            <a:r>
              <a:rPr lang="fr-FR" dirty="0"/>
              <a:t> </a:t>
            </a:r>
            <a:r>
              <a:rPr lang="fr-FR" i="1" dirty="0" err="1"/>
              <a:t>trưởng</a:t>
            </a:r>
            <a:r>
              <a:rPr lang="fr-FR" i="1" dirty="0"/>
              <a:t> </a:t>
            </a:r>
            <a:r>
              <a:rPr lang="fr-FR" dirty="0"/>
              <a:t>(T)</a:t>
            </a:r>
            <a:endParaRPr lang="en-US" dirty="0"/>
          </a:p>
          <a:p>
            <a:r>
              <a:rPr lang="fr-FR" dirty="0"/>
              <a:t>             - </a:t>
            </a:r>
            <a:r>
              <a:rPr lang="fr-FR" dirty="0" err="1"/>
              <a:t>Quãng</a:t>
            </a:r>
            <a:r>
              <a:rPr lang="fr-FR" dirty="0"/>
              <a:t> </a:t>
            </a:r>
            <a:r>
              <a:rPr lang="fr-FR" dirty="0" err="1"/>
              <a:t>có</a:t>
            </a:r>
            <a:r>
              <a:rPr lang="fr-FR" dirty="0"/>
              <a:t> </a:t>
            </a:r>
            <a:r>
              <a:rPr lang="fr-FR" dirty="0" err="1"/>
              <a:t>tính</a:t>
            </a:r>
            <a:r>
              <a:rPr lang="fr-FR" dirty="0"/>
              <a:t> </a:t>
            </a:r>
            <a:r>
              <a:rPr lang="fr-FR" dirty="0" err="1"/>
              <a:t>chất</a:t>
            </a:r>
            <a:r>
              <a:rPr lang="fr-FR" dirty="0"/>
              <a:t> </a:t>
            </a:r>
            <a:r>
              <a:rPr lang="fr-FR" dirty="0" err="1"/>
              <a:t>dịu</a:t>
            </a:r>
            <a:r>
              <a:rPr lang="fr-FR" dirty="0"/>
              <a:t> </a:t>
            </a:r>
            <a:r>
              <a:rPr lang="fr-FR" dirty="0" err="1"/>
              <a:t>tối</a:t>
            </a:r>
            <a:r>
              <a:rPr lang="fr-FR" dirty="0"/>
              <a:t> </a:t>
            </a:r>
            <a:r>
              <a:rPr lang="fr-FR" dirty="0" err="1"/>
              <a:t>gọi</a:t>
            </a:r>
            <a:r>
              <a:rPr lang="fr-FR" dirty="0"/>
              <a:t> là </a:t>
            </a:r>
            <a:r>
              <a:rPr lang="fr-FR" dirty="0" err="1"/>
              <a:t>quãng</a:t>
            </a:r>
            <a:r>
              <a:rPr lang="fr-FR" dirty="0"/>
              <a:t> </a:t>
            </a:r>
            <a:r>
              <a:rPr lang="fr-FR" i="1" dirty="0" err="1"/>
              <a:t>thứ</a:t>
            </a:r>
            <a:r>
              <a:rPr lang="fr-FR" dirty="0"/>
              <a:t>  (t)</a:t>
            </a:r>
            <a:endParaRPr lang="en-US" dirty="0"/>
          </a:p>
          <a:p>
            <a:r>
              <a:rPr lang="fr-FR" dirty="0"/>
              <a:t>             - </a:t>
            </a:r>
            <a:r>
              <a:rPr lang="fr-FR" dirty="0" err="1"/>
              <a:t>Quãng</a:t>
            </a:r>
            <a:r>
              <a:rPr lang="fr-FR" dirty="0"/>
              <a:t> </a:t>
            </a:r>
            <a:r>
              <a:rPr lang="fr-FR" dirty="0" err="1"/>
              <a:t>có</a:t>
            </a:r>
            <a:r>
              <a:rPr lang="fr-FR" dirty="0"/>
              <a:t> </a:t>
            </a:r>
            <a:r>
              <a:rPr lang="fr-FR" dirty="0" err="1"/>
              <a:t>tính</a:t>
            </a:r>
            <a:r>
              <a:rPr lang="fr-FR" dirty="0"/>
              <a:t> </a:t>
            </a:r>
            <a:r>
              <a:rPr lang="fr-FR" dirty="0" err="1"/>
              <a:t>chất</a:t>
            </a:r>
            <a:r>
              <a:rPr lang="fr-FR" dirty="0"/>
              <a:t> </a:t>
            </a:r>
            <a:r>
              <a:rPr lang="fr-FR" dirty="0" err="1"/>
              <a:t>đầy</a:t>
            </a:r>
            <a:r>
              <a:rPr lang="fr-FR" dirty="0"/>
              <a:t> </a:t>
            </a:r>
            <a:r>
              <a:rPr lang="fr-FR" dirty="0" err="1"/>
              <a:t>đặn</a:t>
            </a:r>
            <a:r>
              <a:rPr lang="fr-FR" dirty="0"/>
              <a:t> </a:t>
            </a:r>
            <a:r>
              <a:rPr lang="fr-FR" dirty="0" err="1"/>
              <a:t>gọi</a:t>
            </a:r>
            <a:r>
              <a:rPr lang="fr-FR" dirty="0"/>
              <a:t> là </a:t>
            </a:r>
            <a:r>
              <a:rPr lang="fr-FR" dirty="0" err="1"/>
              <a:t>quãng</a:t>
            </a:r>
            <a:r>
              <a:rPr lang="fr-FR" dirty="0"/>
              <a:t> </a:t>
            </a:r>
            <a:r>
              <a:rPr lang="fr-FR" i="1" dirty="0" err="1"/>
              <a:t>đúng</a:t>
            </a:r>
            <a:r>
              <a:rPr lang="fr-FR" dirty="0"/>
              <a:t> (Đ)</a:t>
            </a:r>
            <a:endParaRPr lang="en-US" dirty="0"/>
          </a:p>
          <a:p>
            <a:r>
              <a:rPr lang="fr-FR" dirty="0"/>
              <a:t>             - </a:t>
            </a:r>
            <a:r>
              <a:rPr lang="fr-FR" dirty="0" err="1"/>
              <a:t>Quãng</a:t>
            </a:r>
            <a:r>
              <a:rPr lang="fr-FR" dirty="0"/>
              <a:t> </a:t>
            </a:r>
            <a:r>
              <a:rPr lang="fr-FR" dirty="0" err="1"/>
              <a:t>có</a:t>
            </a:r>
            <a:r>
              <a:rPr lang="fr-FR" dirty="0"/>
              <a:t> </a:t>
            </a:r>
            <a:r>
              <a:rPr lang="fr-FR" dirty="0" err="1"/>
              <a:t>tính</a:t>
            </a:r>
            <a:r>
              <a:rPr lang="fr-FR" dirty="0"/>
              <a:t> </a:t>
            </a:r>
            <a:r>
              <a:rPr lang="fr-FR" dirty="0" err="1"/>
              <a:t>chất</a:t>
            </a:r>
            <a:r>
              <a:rPr lang="fr-FR" dirty="0"/>
              <a:t> </a:t>
            </a:r>
            <a:r>
              <a:rPr lang="fr-FR" dirty="0" err="1"/>
              <a:t>căng</a:t>
            </a:r>
            <a:r>
              <a:rPr lang="fr-FR" dirty="0"/>
              <a:t>, </a:t>
            </a:r>
            <a:r>
              <a:rPr lang="fr-FR" dirty="0" err="1"/>
              <a:t>chói</a:t>
            </a:r>
            <a:r>
              <a:rPr lang="fr-FR" dirty="0"/>
              <a:t> tai </a:t>
            </a:r>
            <a:r>
              <a:rPr lang="fr-FR" dirty="0" err="1"/>
              <a:t>gọi</a:t>
            </a:r>
            <a:r>
              <a:rPr lang="fr-FR" dirty="0"/>
              <a:t> là </a:t>
            </a:r>
            <a:r>
              <a:rPr lang="fr-FR" dirty="0" err="1"/>
              <a:t>quãng</a:t>
            </a:r>
            <a:r>
              <a:rPr lang="fr-FR" dirty="0"/>
              <a:t> </a:t>
            </a:r>
            <a:r>
              <a:rPr lang="fr-FR" i="1" dirty="0" err="1"/>
              <a:t>tăng</a:t>
            </a:r>
            <a:r>
              <a:rPr lang="fr-FR" dirty="0"/>
              <a:t> (+)</a:t>
            </a:r>
            <a:endParaRPr lang="en-US" dirty="0"/>
          </a:p>
          <a:p>
            <a:r>
              <a:rPr lang="fr-FR" dirty="0"/>
              <a:t>             - </a:t>
            </a:r>
            <a:r>
              <a:rPr lang="fr-FR" dirty="0" err="1"/>
              <a:t>Quãng</a:t>
            </a:r>
            <a:r>
              <a:rPr lang="fr-FR" dirty="0"/>
              <a:t> </a:t>
            </a:r>
            <a:r>
              <a:rPr lang="fr-FR" dirty="0" err="1"/>
              <a:t>có</a:t>
            </a:r>
            <a:r>
              <a:rPr lang="fr-FR" dirty="0"/>
              <a:t> </a:t>
            </a:r>
            <a:r>
              <a:rPr lang="fr-FR" dirty="0" err="1"/>
              <a:t>tính</a:t>
            </a:r>
            <a:r>
              <a:rPr lang="fr-FR" dirty="0"/>
              <a:t> </a:t>
            </a:r>
            <a:r>
              <a:rPr lang="fr-FR" dirty="0" err="1"/>
              <a:t>chất</a:t>
            </a:r>
            <a:r>
              <a:rPr lang="fr-FR" dirty="0"/>
              <a:t> </a:t>
            </a:r>
            <a:r>
              <a:rPr lang="fr-FR" dirty="0" err="1"/>
              <a:t>thiếu</a:t>
            </a:r>
            <a:r>
              <a:rPr lang="fr-FR" dirty="0"/>
              <a:t>, </a:t>
            </a:r>
            <a:r>
              <a:rPr lang="fr-FR" dirty="0" err="1"/>
              <a:t>hẫng</a:t>
            </a:r>
            <a:r>
              <a:rPr lang="fr-FR" dirty="0"/>
              <a:t> </a:t>
            </a:r>
            <a:r>
              <a:rPr lang="fr-FR" dirty="0" err="1"/>
              <a:t>hụt</a:t>
            </a:r>
            <a:r>
              <a:rPr lang="fr-FR" dirty="0"/>
              <a:t> </a:t>
            </a:r>
            <a:r>
              <a:rPr lang="fr-FR" dirty="0" err="1"/>
              <a:t>gọi</a:t>
            </a:r>
            <a:r>
              <a:rPr lang="fr-FR" dirty="0"/>
              <a:t> là </a:t>
            </a:r>
            <a:r>
              <a:rPr lang="fr-FR" dirty="0" err="1"/>
              <a:t>quãng</a:t>
            </a:r>
            <a:r>
              <a:rPr lang="fr-FR" dirty="0"/>
              <a:t> </a:t>
            </a:r>
            <a:r>
              <a:rPr lang="fr-FR" i="1" dirty="0" err="1"/>
              <a:t>giảm</a:t>
            </a:r>
            <a:r>
              <a:rPr lang="fr-FR" dirty="0"/>
              <a:t> ( - )</a:t>
            </a:r>
            <a:endParaRPr lang="en-US" dirty="0"/>
          </a:p>
          <a:p>
            <a:r>
              <a:rPr lang="fr-FR" dirty="0" err="1"/>
              <a:t>Giữa</a:t>
            </a:r>
            <a:r>
              <a:rPr lang="fr-FR" dirty="0"/>
              <a:t> </a:t>
            </a:r>
            <a:r>
              <a:rPr lang="fr-FR" dirty="0" err="1"/>
              <a:t>các</a:t>
            </a:r>
            <a:r>
              <a:rPr lang="fr-FR" dirty="0"/>
              <a:t> </a:t>
            </a:r>
            <a:r>
              <a:rPr lang="fr-FR" dirty="0" err="1"/>
              <a:t>bậc</a:t>
            </a:r>
            <a:r>
              <a:rPr lang="fr-FR" dirty="0"/>
              <a:t> </a:t>
            </a:r>
            <a:r>
              <a:rPr lang="fr-FR" dirty="0" err="1"/>
              <a:t>cơ</a:t>
            </a:r>
            <a:r>
              <a:rPr lang="fr-FR" dirty="0"/>
              <a:t> </a:t>
            </a:r>
            <a:r>
              <a:rPr lang="fr-FR" dirty="0" err="1"/>
              <a:t>bản</a:t>
            </a:r>
            <a:r>
              <a:rPr lang="fr-FR" dirty="0"/>
              <a:t> </a:t>
            </a:r>
            <a:r>
              <a:rPr lang="fr-FR" dirty="0" err="1"/>
              <a:t>của</a:t>
            </a:r>
            <a:r>
              <a:rPr lang="fr-FR" dirty="0"/>
              <a:t> </a:t>
            </a:r>
            <a:r>
              <a:rPr lang="fr-FR" dirty="0" err="1"/>
              <a:t>hàng</a:t>
            </a:r>
            <a:r>
              <a:rPr lang="fr-FR" dirty="0"/>
              <a:t> </a:t>
            </a:r>
            <a:r>
              <a:rPr lang="fr-FR" dirty="0" err="1"/>
              <a:t>âm</a:t>
            </a:r>
            <a:r>
              <a:rPr lang="fr-FR" dirty="0"/>
              <a:t> (</a:t>
            </a:r>
            <a:r>
              <a:rPr lang="fr-FR" dirty="0" err="1"/>
              <a:t>trong</a:t>
            </a:r>
            <a:r>
              <a:rPr lang="fr-FR" dirty="0"/>
              <a:t> </a:t>
            </a:r>
            <a:r>
              <a:rPr lang="fr-FR" dirty="0" err="1"/>
              <a:t>phạm</a:t>
            </a:r>
            <a:r>
              <a:rPr lang="fr-FR" dirty="0"/>
              <a:t> vi </a:t>
            </a:r>
            <a:r>
              <a:rPr lang="fr-FR" dirty="0" err="1"/>
              <a:t>quãng</a:t>
            </a:r>
            <a:r>
              <a:rPr lang="fr-FR" dirty="0"/>
              <a:t> </a:t>
            </a:r>
            <a:r>
              <a:rPr lang="fr-FR" dirty="0" err="1"/>
              <a:t>tám</a:t>
            </a:r>
            <a:r>
              <a:rPr lang="fr-FR" dirty="0"/>
              <a:t>) </a:t>
            </a:r>
            <a:r>
              <a:rPr lang="fr-FR" dirty="0" err="1"/>
              <a:t>hình</a:t>
            </a:r>
            <a:r>
              <a:rPr lang="fr-FR" dirty="0"/>
              <a:t> </a:t>
            </a:r>
            <a:r>
              <a:rPr lang="fr-FR" dirty="0" err="1"/>
              <a:t>thành</a:t>
            </a:r>
            <a:r>
              <a:rPr lang="fr-FR" dirty="0"/>
              <a:t> </a:t>
            </a:r>
            <a:r>
              <a:rPr lang="fr-FR" dirty="0" err="1"/>
              <a:t>các</a:t>
            </a:r>
            <a:r>
              <a:rPr lang="fr-FR" dirty="0"/>
              <a:t> </a:t>
            </a:r>
            <a:r>
              <a:rPr lang="fr-FR" dirty="0" err="1"/>
              <a:t>quãng</a:t>
            </a:r>
            <a:r>
              <a:rPr lang="fr-FR" dirty="0"/>
              <a:t> </a:t>
            </a:r>
            <a:r>
              <a:rPr lang="fr-FR" dirty="0" err="1"/>
              <a:t>đơn</a:t>
            </a:r>
            <a:r>
              <a:rPr lang="fr-FR" dirty="0"/>
              <a:t> </a:t>
            </a:r>
            <a:r>
              <a:rPr lang="fr-FR" dirty="0" err="1"/>
              <a:t>sau</a:t>
            </a:r>
            <a:r>
              <a:rPr lang="fr-FR" dirty="0"/>
              <a:t>: </a:t>
            </a:r>
            <a:endParaRPr lang="en-US" dirty="0"/>
          </a:p>
          <a:p>
            <a:pPr marL="0" indent="0">
              <a:buNone/>
            </a:pPr>
            <a:endParaRPr lang="en-US" dirty="0"/>
          </a:p>
        </p:txBody>
      </p:sp>
    </p:spTree>
    <p:extLst>
      <p:ext uri="{BB962C8B-B14F-4D97-AF65-F5344CB8AC3E}">
        <p14:creationId xmlns:p14="http://schemas.microsoft.com/office/powerpoint/2010/main" val="2329198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2"/>
          <a:stretch>
            <a:fillRect/>
          </a:stretch>
        </p:blipFill>
        <p:spPr>
          <a:xfrm>
            <a:off x="1410401" y="104931"/>
            <a:ext cx="9214669" cy="4261008"/>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900" t="37029" r="54100" b="46001"/>
          <a:stretch>
            <a:fillRect/>
          </a:stretch>
        </p:blipFill>
        <p:spPr bwMode="auto">
          <a:xfrm>
            <a:off x="1606721" y="4937125"/>
            <a:ext cx="882202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88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3792" y="334851"/>
            <a:ext cx="10058399" cy="6952189"/>
          </a:xfrm>
        </p:spPr>
        <p:txBody>
          <a:bodyPr>
            <a:normAutofit/>
          </a:bodyPr>
          <a:lstStyle/>
          <a:p>
            <a:pPr marL="0" indent="0">
              <a:buNone/>
            </a:pPr>
            <a:endParaRPr lang="en-US" dirty="0"/>
          </a:p>
          <a:p>
            <a:pPr marL="0" indent="0">
              <a:buNone/>
            </a:pPr>
            <a:endParaRPr lang="en-US" dirty="0"/>
          </a:p>
          <a:p>
            <a:r>
              <a:rPr lang="en-US" dirty="0"/>
              <a:t>* </a:t>
            </a:r>
            <a:r>
              <a:rPr lang="en-US" dirty="0" err="1"/>
              <a:t>Thành</a:t>
            </a:r>
            <a:r>
              <a:rPr lang="en-US" dirty="0"/>
              <a:t> </a:t>
            </a:r>
            <a:r>
              <a:rPr lang="en-US" dirty="0" err="1"/>
              <a:t>lập</a:t>
            </a:r>
            <a:r>
              <a:rPr lang="en-US" dirty="0"/>
              <a:t> </a:t>
            </a:r>
            <a:r>
              <a:rPr lang="en-US" dirty="0" err="1"/>
              <a:t>quãng</a:t>
            </a:r>
            <a:r>
              <a:rPr lang="en-US" dirty="0"/>
              <a:t>:	</a:t>
            </a:r>
          </a:p>
          <a:p>
            <a:r>
              <a:rPr lang="en-US" dirty="0"/>
              <a:t>	</a:t>
            </a:r>
            <a:r>
              <a:rPr lang="en-US" dirty="0" err="1"/>
              <a:t>Từ</a:t>
            </a:r>
            <a:r>
              <a:rPr lang="en-US" dirty="0"/>
              <a:t> </a:t>
            </a:r>
            <a:r>
              <a:rPr lang="en-US" dirty="0" err="1"/>
              <a:t>các</a:t>
            </a:r>
            <a:r>
              <a:rPr lang="en-US" dirty="0"/>
              <a:t> </a:t>
            </a:r>
            <a:r>
              <a:rPr lang="en-US" dirty="0" err="1"/>
              <a:t>quãng</a:t>
            </a:r>
            <a:r>
              <a:rPr lang="en-US" dirty="0"/>
              <a:t> </a:t>
            </a:r>
            <a:r>
              <a:rPr lang="en-US" dirty="0" err="1"/>
              <a:t>cơ</a:t>
            </a:r>
            <a:r>
              <a:rPr lang="en-US" dirty="0"/>
              <a:t> </a:t>
            </a:r>
            <a:r>
              <a:rPr lang="en-US" dirty="0" err="1"/>
              <a:t>bản</a:t>
            </a:r>
            <a:r>
              <a:rPr lang="en-US" dirty="0"/>
              <a:t> </a:t>
            </a:r>
            <a:r>
              <a:rPr lang="en-US" dirty="0" err="1"/>
              <a:t>trên</a:t>
            </a:r>
            <a:r>
              <a:rPr lang="en-US" dirty="0"/>
              <a:t>, </a:t>
            </a:r>
            <a:r>
              <a:rPr lang="en-US" dirty="0" err="1"/>
              <a:t>người</a:t>
            </a:r>
            <a:r>
              <a:rPr lang="en-US" dirty="0"/>
              <a:t> ta </a:t>
            </a:r>
            <a:r>
              <a:rPr lang="en-US" dirty="0" err="1"/>
              <a:t>có</a:t>
            </a:r>
            <a:r>
              <a:rPr lang="en-US" dirty="0"/>
              <a:t> </a:t>
            </a:r>
            <a:r>
              <a:rPr lang="en-US" dirty="0" err="1"/>
              <a:t>thể</a:t>
            </a:r>
            <a:r>
              <a:rPr lang="en-US" dirty="0"/>
              <a:t> </a:t>
            </a:r>
            <a:r>
              <a:rPr lang="en-US" dirty="0" err="1"/>
              <a:t>tạo</a:t>
            </a:r>
            <a:r>
              <a:rPr lang="en-US" dirty="0"/>
              <a:t> </a:t>
            </a:r>
            <a:r>
              <a:rPr lang="en-US" dirty="0" err="1"/>
              <a:t>ra</a:t>
            </a:r>
            <a:r>
              <a:rPr lang="en-US" dirty="0"/>
              <a:t> </a:t>
            </a:r>
            <a:r>
              <a:rPr lang="en-US" dirty="0" err="1"/>
              <a:t>các</a:t>
            </a:r>
            <a:r>
              <a:rPr lang="en-US" dirty="0"/>
              <a:t> </a:t>
            </a:r>
            <a:r>
              <a:rPr lang="en-US" dirty="0" err="1"/>
              <a:t>quãng</a:t>
            </a:r>
            <a:r>
              <a:rPr lang="en-US" dirty="0"/>
              <a:t> </a:t>
            </a:r>
            <a:r>
              <a:rPr lang="en-US" dirty="0" err="1"/>
              <a:t>khác</a:t>
            </a:r>
            <a:r>
              <a:rPr lang="en-US" dirty="0"/>
              <a:t> </a:t>
            </a:r>
            <a:r>
              <a:rPr lang="en-US" dirty="0" err="1"/>
              <a:t>bằng</a:t>
            </a:r>
            <a:r>
              <a:rPr lang="en-US" dirty="0"/>
              <a:t> </a:t>
            </a:r>
            <a:r>
              <a:rPr lang="en-US" dirty="0" err="1"/>
              <a:t>cách</a:t>
            </a:r>
            <a:r>
              <a:rPr lang="en-US" dirty="0"/>
              <a:t> </a:t>
            </a:r>
            <a:r>
              <a:rPr lang="en-US" dirty="0" err="1"/>
              <a:t>dùng</a:t>
            </a:r>
            <a:r>
              <a:rPr lang="en-US" dirty="0"/>
              <a:t> </a:t>
            </a:r>
            <a:r>
              <a:rPr lang="en-US" dirty="0" err="1"/>
              <a:t>dấu</a:t>
            </a:r>
            <a:r>
              <a:rPr lang="en-US" dirty="0"/>
              <a:t> </a:t>
            </a:r>
            <a:r>
              <a:rPr lang="en-US" dirty="0" err="1"/>
              <a:t>hoá</a:t>
            </a:r>
            <a:r>
              <a:rPr lang="en-US" dirty="0"/>
              <a:t> </a:t>
            </a:r>
            <a:r>
              <a:rPr lang="en-US" dirty="0" err="1"/>
              <a:t>để</a:t>
            </a:r>
            <a:r>
              <a:rPr lang="en-US" dirty="0"/>
              <a:t> </a:t>
            </a:r>
            <a:r>
              <a:rPr lang="en-US" dirty="0" err="1"/>
              <a:t>nâng</a:t>
            </a:r>
            <a:r>
              <a:rPr lang="en-US" dirty="0"/>
              <a:t> </a:t>
            </a:r>
            <a:r>
              <a:rPr lang="en-US" dirty="0" err="1"/>
              <a:t>cao</a:t>
            </a:r>
            <a:r>
              <a:rPr lang="en-US" dirty="0"/>
              <a:t> </a:t>
            </a:r>
            <a:r>
              <a:rPr lang="en-US" dirty="0" err="1"/>
              <a:t>âm</a:t>
            </a:r>
            <a:r>
              <a:rPr lang="en-US" dirty="0"/>
              <a:t> </a:t>
            </a:r>
            <a:r>
              <a:rPr lang="en-US" dirty="0" err="1"/>
              <a:t>ngọn</a:t>
            </a:r>
            <a:r>
              <a:rPr lang="en-US" dirty="0"/>
              <a:t>, </a:t>
            </a:r>
            <a:r>
              <a:rPr lang="en-US" dirty="0" err="1"/>
              <a:t>hạ</a:t>
            </a:r>
            <a:r>
              <a:rPr lang="en-US" dirty="0"/>
              <a:t> </a:t>
            </a:r>
            <a:r>
              <a:rPr lang="en-US" dirty="0" err="1"/>
              <a:t>thấp</a:t>
            </a:r>
            <a:r>
              <a:rPr lang="en-US" dirty="0"/>
              <a:t> </a:t>
            </a:r>
            <a:r>
              <a:rPr lang="en-US" dirty="0" err="1"/>
              <a:t>âm</a:t>
            </a:r>
            <a:r>
              <a:rPr lang="en-US" dirty="0"/>
              <a:t> </a:t>
            </a:r>
            <a:r>
              <a:rPr lang="en-US" dirty="0" err="1"/>
              <a:t>gốc</a:t>
            </a:r>
            <a:r>
              <a:rPr lang="en-US" dirty="0"/>
              <a:t> </a:t>
            </a:r>
            <a:r>
              <a:rPr lang="en-US" dirty="0" err="1"/>
              <a:t>và</a:t>
            </a:r>
            <a:r>
              <a:rPr lang="en-US" dirty="0"/>
              <a:t> </a:t>
            </a:r>
            <a:r>
              <a:rPr lang="en-US" dirty="0" err="1"/>
              <a:t>hình</a:t>
            </a:r>
            <a:r>
              <a:rPr lang="en-US" dirty="0"/>
              <a:t> </a:t>
            </a:r>
            <a:r>
              <a:rPr lang="en-US" dirty="0" err="1"/>
              <a:t>thành</a:t>
            </a:r>
            <a:r>
              <a:rPr lang="en-US" dirty="0"/>
              <a:t> </a:t>
            </a:r>
            <a:r>
              <a:rPr lang="en-US" dirty="0" err="1"/>
              <a:t>các</a:t>
            </a:r>
            <a:r>
              <a:rPr lang="en-US" dirty="0"/>
              <a:t> </a:t>
            </a:r>
            <a:r>
              <a:rPr lang="en-US" dirty="0" err="1"/>
              <a:t>quãng</a:t>
            </a:r>
            <a:r>
              <a:rPr lang="en-US" dirty="0"/>
              <a:t> </a:t>
            </a:r>
            <a:r>
              <a:rPr lang="en-US" dirty="0" err="1"/>
              <a:t>tăng</a:t>
            </a:r>
            <a:r>
              <a:rPr lang="en-US" dirty="0"/>
              <a:t>, </a:t>
            </a:r>
            <a:r>
              <a:rPr lang="en-US" dirty="0" err="1"/>
              <a:t>quãng</a:t>
            </a:r>
            <a:r>
              <a:rPr lang="en-US" dirty="0"/>
              <a:t> </a:t>
            </a:r>
            <a:r>
              <a:rPr lang="en-US" dirty="0" err="1"/>
              <a:t>giảm</a:t>
            </a:r>
            <a:r>
              <a:rPr lang="en-US" dirty="0"/>
              <a:t> </a:t>
            </a:r>
            <a:r>
              <a:rPr lang="en-US" dirty="0" err="1"/>
              <a:t>khác</a:t>
            </a:r>
            <a:r>
              <a:rPr lang="en-US" dirty="0"/>
              <a:t>	</a:t>
            </a:r>
          </a:p>
          <a:p>
            <a:r>
              <a:rPr lang="en-US" dirty="0"/>
              <a:t>- </a:t>
            </a:r>
            <a:r>
              <a:rPr lang="en-US" dirty="0" err="1"/>
              <a:t>Quãng</a:t>
            </a:r>
            <a:r>
              <a:rPr lang="en-US" dirty="0"/>
              <a:t> </a:t>
            </a:r>
            <a:r>
              <a:rPr lang="en-US" dirty="0" err="1"/>
              <a:t>giảm</a:t>
            </a:r>
            <a:r>
              <a:rPr lang="en-US" dirty="0"/>
              <a:t> </a:t>
            </a:r>
            <a:r>
              <a:rPr lang="en-US" dirty="0" err="1"/>
              <a:t>nhỏ</a:t>
            </a:r>
            <a:r>
              <a:rPr lang="en-US" dirty="0"/>
              <a:t> </a:t>
            </a:r>
            <a:r>
              <a:rPr lang="en-US" dirty="0" err="1"/>
              <a:t>hơn</a:t>
            </a:r>
            <a:r>
              <a:rPr lang="en-US" dirty="0"/>
              <a:t> </a:t>
            </a:r>
            <a:r>
              <a:rPr lang="en-US" dirty="0" err="1"/>
              <a:t>quãng</a:t>
            </a:r>
            <a:r>
              <a:rPr lang="en-US" dirty="0"/>
              <a:t> </a:t>
            </a:r>
            <a:r>
              <a:rPr lang="en-US" dirty="0" err="1"/>
              <a:t>thứ</a:t>
            </a:r>
            <a:r>
              <a:rPr lang="en-US" dirty="0"/>
              <a:t>, </a:t>
            </a:r>
            <a:r>
              <a:rPr lang="en-US" dirty="0" err="1"/>
              <a:t>quãng</a:t>
            </a:r>
            <a:r>
              <a:rPr lang="en-US" dirty="0"/>
              <a:t> </a:t>
            </a:r>
            <a:r>
              <a:rPr lang="en-US" dirty="0" err="1"/>
              <a:t>đúng</a:t>
            </a:r>
            <a:r>
              <a:rPr lang="en-US" dirty="0"/>
              <a:t> </a:t>
            </a:r>
            <a:r>
              <a:rPr lang="en-US" dirty="0" err="1"/>
              <a:t>cùng</a:t>
            </a:r>
            <a:r>
              <a:rPr lang="en-US" dirty="0"/>
              <a:t> </a:t>
            </a:r>
            <a:r>
              <a:rPr lang="en-US" dirty="0" err="1"/>
              <a:t>tên</a:t>
            </a:r>
            <a:r>
              <a:rPr lang="en-US" dirty="0"/>
              <a:t> 1/2 </a:t>
            </a:r>
            <a:r>
              <a:rPr lang="en-US" dirty="0" err="1"/>
              <a:t>cung</a:t>
            </a:r>
            <a:r>
              <a:rPr lang="en-US" dirty="0"/>
              <a:t> (</a:t>
            </a:r>
            <a:r>
              <a:rPr lang="en-US" dirty="0" err="1"/>
              <a:t>trừ</a:t>
            </a:r>
            <a:r>
              <a:rPr lang="en-US" dirty="0"/>
              <a:t> q1Đ)</a:t>
            </a:r>
          </a:p>
          <a:p>
            <a:r>
              <a:rPr lang="en-US" dirty="0"/>
              <a:t>- </a:t>
            </a:r>
            <a:r>
              <a:rPr lang="en-US" dirty="0" err="1"/>
              <a:t>Quãng</a:t>
            </a:r>
            <a:r>
              <a:rPr lang="en-US" dirty="0"/>
              <a:t> </a:t>
            </a:r>
            <a:r>
              <a:rPr lang="en-US" dirty="0" err="1"/>
              <a:t>tăng</a:t>
            </a:r>
            <a:r>
              <a:rPr lang="en-US" dirty="0"/>
              <a:t> </a:t>
            </a:r>
            <a:r>
              <a:rPr lang="en-US" dirty="0" err="1"/>
              <a:t>lớn</a:t>
            </a:r>
            <a:r>
              <a:rPr lang="en-US" dirty="0"/>
              <a:t> </a:t>
            </a:r>
            <a:r>
              <a:rPr lang="en-US" dirty="0" err="1"/>
              <a:t>hơn</a:t>
            </a:r>
            <a:r>
              <a:rPr lang="en-US" dirty="0"/>
              <a:t> </a:t>
            </a:r>
            <a:r>
              <a:rPr lang="en-US" dirty="0" err="1"/>
              <a:t>quãng</a:t>
            </a:r>
            <a:r>
              <a:rPr lang="en-US" dirty="0"/>
              <a:t> </a:t>
            </a:r>
            <a:r>
              <a:rPr lang="en-US" dirty="0" err="1"/>
              <a:t>trưởng</a:t>
            </a:r>
            <a:r>
              <a:rPr lang="en-US" dirty="0"/>
              <a:t>, </a:t>
            </a:r>
            <a:r>
              <a:rPr lang="en-US" dirty="0" err="1"/>
              <a:t>quãng</a:t>
            </a:r>
            <a:r>
              <a:rPr lang="en-US" dirty="0"/>
              <a:t> </a:t>
            </a:r>
            <a:r>
              <a:rPr lang="en-US" dirty="0" err="1"/>
              <a:t>đúng</a:t>
            </a:r>
            <a:r>
              <a:rPr lang="en-US" dirty="0"/>
              <a:t> </a:t>
            </a:r>
            <a:r>
              <a:rPr lang="en-US" dirty="0" err="1"/>
              <a:t>cùng</a:t>
            </a:r>
            <a:r>
              <a:rPr lang="en-US" dirty="0"/>
              <a:t> </a:t>
            </a:r>
            <a:r>
              <a:rPr lang="en-US" dirty="0" err="1"/>
              <a:t>tên</a:t>
            </a:r>
            <a:r>
              <a:rPr lang="en-US" dirty="0"/>
              <a:t> 1/2 </a:t>
            </a:r>
            <a:r>
              <a:rPr lang="en-US" dirty="0" err="1"/>
              <a:t>cung</a:t>
            </a:r>
            <a:endParaRPr lang="en-US" dirty="0"/>
          </a:p>
          <a:p>
            <a:r>
              <a:rPr lang="en-US" dirty="0"/>
              <a:t>- </a:t>
            </a:r>
            <a:r>
              <a:rPr lang="en-US" dirty="0" err="1"/>
              <a:t>Quãng</a:t>
            </a:r>
            <a:r>
              <a:rPr lang="en-US" dirty="0"/>
              <a:t> </a:t>
            </a:r>
            <a:r>
              <a:rPr lang="en-US" dirty="0" err="1"/>
              <a:t>cùng</a:t>
            </a:r>
            <a:r>
              <a:rPr lang="en-US" dirty="0"/>
              <a:t> </a:t>
            </a:r>
            <a:r>
              <a:rPr lang="en-US" dirty="0" err="1"/>
              <a:t>tên</a:t>
            </a:r>
            <a:r>
              <a:rPr lang="en-US" dirty="0"/>
              <a:t> </a:t>
            </a:r>
            <a:r>
              <a:rPr lang="en-US" dirty="0" err="1"/>
              <a:t>nhưng</a:t>
            </a:r>
            <a:r>
              <a:rPr lang="en-US" dirty="0"/>
              <a:t> </a:t>
            </a:r>
            <a:r>
              <a:rPr lang="en-US" dirty="0" err="1"/>
              <a:t>số</a:t>
            </a:r>
            <a:r>
              <a:rPr lang="en-US" dirty="0"/>
              <a:t> </a:t>
            </a:r>
            <a:r>
              <a:rPr lang="en-US" dirty="0" err="1"/>
              <a:t>cung</a:t>
            </a:r>
            <a:r>
              <a:rPr lang="en-US" dirty="0"/>
              <a:t> </a:t>
            </a:r>
            <a:r>
              <a:rPr lang="en-US" dirty="0" err="1"/>
              <a:t>tăng</a:t>
            </a:r>
            <a:r>
              <a:rPr lang="en-US" dirty="0"/>
              <a:t> </a:t>
            </a:r>
            <a:r>
              <a:rPr lang="en-US" dirty="0" err="1"/>
              <a:t>dần</a:t>
            </a:r>
            <a:r>
              <a:rPr lang="en-US" dirty="0"/>
              <a:t> </a:t>
            </a:r>
            <a:r>
              <a:rPr lang="en-US" dirty="0" err="1"/>
              <a:t>nên</a:t>
            </a:r>
            <a:r>
              <a:rPr lang="en-US" dirty="0"/>
              <a:t> </a:t>
            </a:r>
            <a:r>
              <a:rPr lang="en-US" dirty="0" err="1"/>
              <a:t>tính</a:t>
            </a:r>
            <a:r>
              <a:rPr lang="en-US" dirty="0"/>
              <a:t> </a:t>
            </a:r>
            <a:r>
              <a:rPr lang="en-US" dirty="0" err="1"/>
              <a:t>chất</a:t>
            </a:r>
            <a:r>
              <a:rPr lang="en-US" dirty="0"/>
              <a:t> </a:t>
            </a:r>
            <a:r>
              <a:rPr lang="en-US" dirty="0" err="1"/>
              <a:t>thay</a:t>
            </a:r>
            <a:r>
              <a:rPr lang="en-US" dirty="0"/>
              <a:t> </a:t>
            </a:r>
            <a:r>
              <a:rPr lang="en-US" dirty="0" err="1"/>
              <a:t>đổi</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l="841" t="30829" r="54401" b="59679"/>
          <a:stretch>
            <a:fillRect/>
          </a:stretch>
        </p:blipFill>
        <p:spPr bwMode="auto">
          <a:xfrm>
            <a:off x="1756290" y="334851"/>
            <a:ext cx="8855901"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l="2127" t="35405" r="43015" b="58876"/>
          <a:stretch>
            <a:fillRect/>
          </a:stretch>
        </p:blipFill>
        <p:spPr bwMode="auto">
          <a:xfrm>
            <a:off x="1756290" y="5660175"/>
            <a:ext cx="8044533" cy="77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4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gtEl>
                                        <p:attrNameLst>
                                          <p:attrName>style.visibility</p:attrName>
                                        </p:attrNameLst>
                                      </p:cBhvr>
                                      <p:to>
                                        <p:strVal val="visible"/>
                                      </p:to>
                                    </p:set>
                                    <p:anim calcmode="lin" valueType="num">
                                      <p:cBhvr additive="base">
                                        <p:cTn id="37" dur="500" fill="hold"/>
                                        <p:tgtEl>
                                          <p:spTgt spid="8195"/>
                                        </p:tgtEl>
                                        <p:attrNameLst>
                                          <p:attrName>ppt_x</p:attrName>
                                        </p:attrNameLst>
                                      </p:cBhvr>
                                      <p:tavLst>
                                        <p:tav tm="0">
                                          <p:val>
                                            <p:strVal val="#ppt_x"/>
                                          </p:val>
                                        </p:tav>
                                        <p:tav tm="100000">
                                          <p:val>
                                            <p:strVal val="#ppt_x"/>
                                          </p:val>
                                        </p:tav>
                                      </p:tavLst>
                                    </p:anim>
                                    <p:anim calcmode="lin" valueType="num">
                                      <p:cBhvr additive="base">
                                        <p:cTn id="3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r>
              <a:rPr lang="de-DE" b="1" dirty="0"/>
              <a:t>Câu hỏi và bài tập</a:t>
            </a:r>
            <a:endParaRPr lang="en-US" dirty="0"/>
          </a:p>
          <a:p>
            <a:r>
              <a:rPr lang="de-DE" dirty="0"/>
              <a:t>1. Nêu khái niệm về quãng và giải thích tên gọi của quãng.</a:t>
            </a:r>
            <a:endParaRPr lang="en-US" dirty="0"/>
          </a:p>
          <a:p>
            <a:r>
              <a:rPr lang="de-DE" dirty="0"/>
              <a:t>2. Nêu tên và số cung các quãng trong phạm vi quãng 8 đô - đố.</a:t>
            </a:r>
            <a:endParaRPr lang="en-US" dirty="0"/>
          </a:p>
          <a:p>
            <a:r>
              <a:rPr lang="de-DE" dirty="0"/>
              <a:t>3. </a:t>
            </a:r>
            <a:r>
              <a:rPr lang="fr-FR" dirty="0" err="1"/>
              <a:t>Thành</a:t>
            </a:r>
            <a:r>
              <a:rPr lang="fr-FR" dirty="0"/>
              <a:t> </a:t>
            </a:r>
            <a:r>
              <a:rPr lang="fr-FR" dirty="0" err="1"/>
              <a:t>lập</a:t>
            </a:r>
            <a:r>
              <a:rPr lang="fr-FR" dirty="0"/>
              <a:t> </a:t>
            </a:r>
            <a:r>
              <a:rPr lang="fr-FR" dirty="0" err="1"/>
              <a:t>các</a:t>
            </a:r>
            <a:r>
              <a:rPr lang="fr-FR" dirty="0"/>
              <a:t> </a:t>
            </a:r>
            <a:r>
              <a:rPr lang="fr-FR" dirty="0" err="1"/>
              <a:t>quãng</a:t>
            </a:r>
            <a:r>
              <a:rPr lang="fr-FR" dirty="0"/>
              <a:t> 2t, 2T, 3t, 3T, 3+, 3-,  4Đ, 4+, 5Đ, 5-, 6t, 6T, 7t, 7T,  </a:t>
            </a:r>
            <a:r>
              <a:rPr lang="fr-FR" dirty="0" err="1"/>
              <a:t>từ</a:t>
            </a:r>
            <a:r>
              <a:rPr lang="fr-FR" dirty="0"/>
              <a:t> </a:t>
            </a:r>
            <a:r>
              <a:rPr lang="fr-FR" dirty="0" err="1"/>
              <a:t>nốt</a:t>
            </a:r>
            <a:r>
              <a:rPr lang="fr-FR" dirty="0"/>
              <a:t>: </a:t>
            </a:r>
            <a:r>
              <a:rPr lang="fr-FR" dirty="0" err="1"/>
              <a:t>đô</a:t>
            </a:r>
            <a:r>
              <a:rPr lang="fr-FR" dirty="0"/>
              <a:t>, </a:t>
            </a:r>
            <a:r>
              <a:rPr lang="fr-FR" dirty="0" err="1"/>
              <a:t>đô</a:t>
            </a:r>
            <a:r>
              <a:rPr lang="fr-FR" dirty="0"/>
              <a:t> </a:t>
            </a:r>
            <a:r>
              <a:rPr lang="fr-FR" dirty="0" err="1"/>
              <a:t>thăng</a:t>
            </a:r>
            <a:r>
              <a:rPr lang="fr-FR" dirty="0"/>
              <a:t>, </a:t>
            </a:r>
            <a:r>
              <a:rPr lang="fr-FR" dirty="0" err="1"/>
              <a:t>rê</a:t>
            </a:r>
            <a:r>
              <a:rPr lang="fr-FR" dirty="0"/>
              <a:t>, </a:t>
            </a:r>
            <a:r>
              <a:rPr lang="fr-FR" dirty="0" err="1"/>
              <a:t>rê</a:t>
            </a:r>
            <a:r>
              <a:rPr lang="fr-FR" dirty="0"/>
              <a:t> </a:t>
            </a:r>
            <a:r>
              <a:rPr lang="fr-FR" dirty="0" err="1"/>
              <a:t>thăng</a:t>
            </a:r>
            <a:endParaRPr lang="en-US" dirty="0"/>
          </a:p>
          <a:p>
            <a:r>
              <a:rPr lang="fr-FR" dirty="0"/>
              <a:t>4. </a:t>
            </a:r>
            <a:r>
              <a:rPr lang="fr-FR" dirty="0" err="1"/>
              <a:t>Xác</a:t>
            </a:r>
            <a:r>
              <a:rPr lang="fr-FR" dirty="0"/>
              <a:t> </a:t>
            </a:r>
            <a:r>
              <a:rPr lang="fr-FR" dirty="0" err="1"/>
              <a:t>định</a:t>
            </a:r>
            <a:r>
              <a:rPr lang="fr-FR" dirty="0"/>
              <a:t> </a:t>
            </a:r>
            <a:r>
              <a:rPr lang="fr-FR" dirty="0" err="1"/>
              <a:t>tên</a:t>
            </a:r>
            <a:r>
              <a:rPr lang="fr-FR" dirty="0"/>
              <a:t> </a:t>
            </a:r>
            <a:r>
              <a:rPr lang="fr-FR" dirty="0" err="1"/>
              <a:t>cho</a:t>
            </a:r>
            <a:r>
              <a:rPr lang="fr-FR" dirty="0"/>
              <a:t> </a:t>
            </a:r>
            <a:r>
              <a:rPr lang="fr-FR" dirty="0" err="1"/>
              <a:t>các</a:t>
            </a:r>
            <a:r>
              <a:rPr lang="fr-FR" dirty="0"/>
              <a:t> </a:t>
            </a:r>
            <a:r>
              <a:rPr lang="fr-FR" dirty="0" err="1"/>
              <a:t>quãng</a:t>
            </a:r>
            <a:r>
              <a:rPr lang="fr-FR" dirty="0"/>
              <a:t> </a:t>
            </a:r>
            <a:r>
              <a:rPr lang="fr-FR" dirty="0" err="1"/>
              <a:t>sau</a:t>
            </a:r>
            <a:r>
              <a:rPr lang="fr-FR" dirty="0"/>
              <a:t>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92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946" y="2936383"/>
            <a:ext cx="9556123" cy="379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51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r>
              <a:rPr lang="de-DE" dirty="0"/>
              <a:t>. Xác định các quãng có trong giai điệu của bài:</a:t>
            </a:r>
            <a:endParaRPr lang="en-US" dirty="0"/>
          </a:p>
          <a:p>
            <a:r>
              <a:rPr lang="de-DE" dirty="0"/>
              <a:t> </a:t>
            </a:r>
            <a:endParaRPr lang="en-US" dirty="0"/>
          </a:p>
          <a:p>
            <a:r>
              <a:rPr lang="de-DE" b="1" dirty="0"/>
              <a:t>TẬP TẦM VÔNG</a:t>
            </a:r>
            <a:endParaRPr lang="en-US" dirty="0"/>
          </a:p>
          <a:p>
            <a:r>
              <a:rPr lang="de-DE" dirty="0"/>
              <a:t>                                                                                    Lê Hữu Lộc</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566671" y="2210912"/>
            <a:ext cx="10844011" cy="423921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7572240" y="4759560"/>
              <a:ext cx="360" cy="360"/>
            </p14:xfrm>
          </p:contentPart>
        </mc:Choice>
        <mc:Fallback xmlns="">
          <p:pic>
            <p:nvPicPr>
              <p:cNvPr id="3" name="Ink 2"/>
              <p:cNvPicPr/>
              <p:nvPr/>
            </p:nvPicPr>
            <p:blipFill>
              <a:blip r:embed="rId4"/>
              <a:stretch>
                <a:fillRect/>
              </a:stretch>
            </p:blipFill>
            <p:spPr>
              <a:xfrm>
                <a:off x="7562880" y="4750200"/>
                <a:ext cx="19080" cy="19080"/>
              </a:xfrm>
              <a:prstGeom prst="rect">
                <a:avLst/>
              </a:prstGeom>
            </p:spPr>
          </p:pic>
        </mc:Fallback>
      </mc:AlternateContent>
    </p:spTree>
    <p:extLst>
      <p:ext uri="{BB962C8B-B14F-4D97-AF65-F5344CB8AC3E}">
        <p14:creationId xmlns:p14="http://schemas.microsoft.com/office/powerpoint/2010/main" val="64125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901521" y="927279"/>
            <a:ext cx="10058399" cy="412119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8438400" y="5848920"/>
              <a:ext cx="1679400" cy="554040"/>
            </p14:xfrm>
          </p:contentPart>
        </mc:Choice>
        <mc:Fallback xmlns="">
          <p:pic>
            <p:nvPicPr>
              <p:cNvPr id="3" name="Ink 2"/>
              <p:cNvPicPr/>
              <p:nvPr/>
            </p:nvPicPr>
            <p:blipFill>
              <a:blip r:embed="rId4"/>
              <a:stretch>
                <a:fillRect/>
              </a:stretch>
            </p:blipFill>
            <p:spPr>
              <a:xfrm>
                <a:off x="8429040" y="5839560"/>
                <a:ext cx="1698120" cy="572760"/>
              </a:xfrm>
              <a:prstGeom prst="rect">
                <a:avLst/>
              </a:prstGeom>
            </p:spPr>
          </p:pic>
        </mc:Fallback>
      </mc:AlternateContent>
    </p:spTree>
    <p:extLst>
      <p:ext uri="{BB962C8B-B14F-4D97-AF65-F5344CB8AC3E}">
        <p14:creationId xmlns:p14="http://schemas.microsoft.com/office/powerpoint/2010/main" val="2709628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r>
              <a:rPr lang="en-US" dirty="0" err="1"/>
              <a:t>Tập</a:t>
            </a:r>
            <a:r>
              <a:rPr lang="en-US" dirty="0"/>
              <a:t> </a:t>
            </a:r>
            <a:r>
              <a:rPr lang="en-US" dirty="0" err="1"/>
              <a:t>xướng</a:t>
            </a:r>
            <a:r>
              <a:rPr lang="en-US" dirty="0"/>
              <a:t> </a:t>
            </a:r>
            <a:r>
              <a:rPr lang="en-US" dirty="0" err="1"/>
              <a:t>âm</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12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465" y="841888"/>
            <a:ext cx="9019270" cy="358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233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r>
              <a:rPr lang="en-US" b="1" dirty="0"/>
              <a:t>1.5 </a:t>
            </a:r>
            <a:r>
              <a:rPr lang="en-US" b="1" dirty="0" err="1"/>
              <a:t>Hợp</a:t>
            </a:r>
            <a:r>
              <a:rPr lang="en-US" b="1" dirty="0"/>
              <a:t> </a:t>
            </a:r>
            <a:r>
              <a:rPr lang="en-US" b="1" dirty="0" err="1"/>
              <a:t>âm</a:t>
            </a:r>
            <a:endParaRPr lang="en-US" b="1" dirty="0"/>
          </a:p>
          <a:p>
            <a:r>
              <a:rPr lang="en-US" b="1" i="1" dirty="0"/>
              <a:t>1.5.1 </a:t>
            </a:r>
            <a:r>
              <a:rPr lang="en-US" b="1" i="1" dirty="0" err="1"/>
              <a:t>Khái</a:t>
            </a:r>
            <a:r>
              <a:rPr lang="en-US" b="1" i="1" dirty="0"/>
              <a:t> </a:t>
            </a:r>
            <a:r>
              <a:rPr lang="en-US" b="1" i="1" dirty="0" err="1"/>
              <a:t>niệm</a:t>
            </a:r>
            <a:endParaRPr lang="en-US" b="1" i="1" dirty="0"/>
          </a:p>
          <a:p>
            <a:r>
              <a:rPr lang="en-US" dirty="0"/>
              <a:t>    </a:t>
            </a:r>
            <a:r>
              <a:rPr lang="en-US" i="1" dirty="0" err="1"/>
              <a:t>Hợp</a:t>
            </a:r>
            <a:r>
              <a:rPr lang="en-US" i="1" dirty="0"/>
              <a:t> </a:t>
            </a:r>
            <a:r>
              <a:rPr lang="en-US" i="1" dirty="0" err="1"/>
              <a:t>âm</a:t>
            </a:r>
            <a:r>
              <a:rPr lang="en-US" i="1" dirty="0"/>
              <a:t> </a:t>
            </a:r>
            <a:r>
              <a:rPr lang="en-US" i="1" dirty="0" err="1"/>
              <a:t>là</a:t>
            </a:r>
            <a:r>
              <a:rPr lang="en-US" i="1" dirty="0"/>
              <a:t> </a:t>
            </a:r>
            <a:r>
              <a:rPr lang="en-US" i="1" dirty="0" err="1"/>
              <a:t>một</a:t>
            </a:r>
            <a:r>
              <a:rPr lang="en-US" i="1" dirty="0"/>
              <a:t> </a:t>
            </a:r>
            <a:r>
              <a:rPr lang="en-US" i="1" dirty="0" err="1"/>
              <a:t>chồng</a:t>
            </a:r>
            <a:r>
              <a:rPr lang="en-US" i="1" dirty="0"/>
              <a:t> </a:t>
            </a:r>
            <a:r>
              <a:rPr lang="en-US" i="1" dirty="0" err="1"/>
              <a:t>âm</a:t>
            </a:r>
            <a:r>
              <a:rPr lang="en-US" i="1" dirty="0"/>
              <a:t> </a:t>
            </a:r>
            <a:r>
              <a:rPr lang="en-US" i="1" dirty="0" err="1"/>
              <a:t>có</a:t>
            </a:r>
            <a:r>
              <a:rPr lang="en-US" i="1" dirty="0"/>
              <a:t> </a:t>
            </a:r>
            <a:r>
              <a:rPr lang="en-US" i="1" dirty="0" err="1"/>
              <a:t>từ</a:t>
            </a:r>
            <a:r>
              <a:rPr lang="en-US" i="1" dirty="0"/>
              <a:t> </a:t>
            </a:r>
            <a:r>
              <a:rPr lang="en-US" i="1" dirty="0" err="1"/>
              <a:t>ba</a:t>
            </a:r>
            <a:r>
              <a:rPr lang="en-US" i="1" dirty="0"/>
              <a:t> </a:t>
            </a:r>
            <a:r>
              <a:rPr lang="en-US" i="1" dirty="0" err="1"/>
              <a:t>âm</a:t>
            </a:r>
            <a:r>
              <a:rPr lang="en-US" i="1" dirty="0"/>
              <a:t> </a:t>
            </a:r>
            <a:r>
              <a:rPr lang="en-US" i="1" dirty="0" err="1"/>
              <a:t>trở</a:t>
            </a:r>
            <a:r>
              <a:rPr lang="en-US" i="1" dirty="0"/>
              <a:t> </a:t>
            </a:r>
            <a:r>
              <a:rPr lang="en-US" i="1" dirty="0" err="1"/>
              <a:t>lên</a:t>
            </a:r>
            <a:r>
              <a:rPr lang="en-US" i="1" dirty="0"/>
              <a:t>, </a:t>
            </a:r>
            <a:r>
              <a:rPr lang="en-US" i="1" dirty="0" err="1"/>
              <a:t>liên</a:t>
            </a:r>
            <a:r>
              <a:rPr lang="en-US" i="1" dirty="0"/>
              <a:t> </a:t>
            </a:r>
            <a:r>
              <a:rPr lang="en-US" i="1" dirty="0" err="1"/>
              <a:t>kết</a:t>
            </a:r>
            <a:r>
              <a:rPr lang="en-US" i="1" dirty="0"/>
              <a:t> </a:t>
            </a:r>
            <a:r>
              <a:rPr lang="en-US" i="1" dirty="0" err="1"/>
              <a:t>với</a:t>
            </a:r>
            <a:r>
              <a:rPr lang="en-US" i="1" dirty="0"/>
              <a:t> </a:t>
            </a:r>
            <a:r>
              <a:rPr lang="en-US" i="1" dirty="0" err="1"/>
              <a:t>nhau</a:t>
            </a:r>
            <a:r>
              <a:rPr lang="en-US" i="1" dirty="0"/>
              <a:t> </a:t>
            </a:r>
            <a:r>
              <a:rPr lang="en-US" i="1" dirty="0" err="1"/>
              <a:t>theo</a:t>
            </a:r>
            <a:r>
              <a:rPr lang="en-US" i="1" dirty="0"/>
              <a:t> </a:t>
            </a:r>
            <a:r>
              <a:rPr lang="en-US" i="1" dirty="0" err="1"/>
              <a:t>lỗi</a:t>
            </a:r>
            <a:r>
              <a:rPr lang="en-US" i="1" dirty="0"/>
              <a:t> </a:t>
            </a:r>
            <a:r>
              <a:rPr lang="en-US" i="1" dirty="0" err="1"/>
              <a:t>quãng</a:t>
            </a:r>
            <a:r>
              <a:rPr lang="en-US" i="1" dirty="0"/>
              <a:t> 3. </a:t>
            </a:r>
            <a:r>
              <a:rPr lang="en-US" i="1" dirty="0" err="1"/>
              <a:t>Hợp</a:t>
            </a:r>
            <a:r>
              <a:rPr lang="en-US" i="1" dirty="0"/>
              <a:t> </a:t>
            </a:r>
            <a:r>
              <a:rPr lang="en-US" i="1" dirty="0" err="1"/>
              <a:t>âm</a:t>
            </a:r>
            <a:r>
              <a:rPr lang="en-US" i="1" dirty="0"/>
              <a:t> </a:t>
            </a:r>
            <a:r>
              <a:rPr lang="en-US" i="1" dirty="0" err="1"/>
              <a:t>có</a:t>
            </a:r>
            <a:r>
              <a:rPr lang="en-US" i="1" dirty="0"/>
              <a:t> 3 </a:t>
            </a:r>
            <a:r>
              <a:rPr lang="en-US" i="1" dirty="0" err="1"/>
              <a:t>âm</a:t>
            </a:r>
            <a:r>
              <a:rPr lang="en-US" i="1" dirty="0"/>
              <a:t> </a:t>
            </a:r>
            <a:r>
              <a:rPr lang="en-US" i="1" dirty="0" err="1"/>
              <a:t>gọi</a:t>
            </a:r>
            <a:r>
              <a:rPr lang="en-US" i="1" dirty="0"/>
              <a:t> </a:t>
            </a:r>
            <a:r>
              <a:rPr lang="en-US" i="1" dirty="0" err="1"/>
              <a:t>là</a:t>
            </a:r>
            <a:r>
              <a:rPr lang="en-US" i="1" dirty="0"/>
              <a:t> </a:t>
            </a:r>
            <a:r>
              <a:rPr lang="en-US" i="1" dirty="0" err="1"/>
              <a:t>hợp</a:t>
            </a:r>
            <a:r>
              <a:rPr lang="en-US" i="1" dirty="0"/>
              <a:t> </a:t>
            </a:r>
            <a:r>
              <a:rPr lang="en-US" i="1" dirty="0" err="1"/>
              <a:t>âm</a:t>
            </a:r>
            <a:r>
              <a:rPr lang="en-US" i="1" dirty="0"/>
              <a:t> </a:t>
            </a:r>
            <a:r>
              <a:rPr lang="en-US" i="1" dirty="0" err="1"/>
              <a:t>ba</a:t>
            </a:r>
            <a:r>
              <a:rPr lang="en-US" i="1" dirty="0"/>
              <a:t>. </a:t>
            </a:r>
            <a:r>
              <a:rPr lang="en-US" i="1" dirty="0" err="1"/>
              <a:t>Hợp</a:t>
            </a:r>
            <a:r>
              <a:rPr lang="en-US" i="1" dirty="0"/>
              <a:t> </a:t>
            </a:r>
            <a:r>
              <a:rPr lang="en-US" i="1" dirty="0" err="1"/>
              <a:t>âm</a:t>
            </a:r>
            <a:r>
              <a:rPr lang="en-US" i="1" dirty="0"/>
              <a:t> </a:t>
            </a:r>
            <a:r>
              <a:rPr lang="en-US" i="1" dirty="0" err="1"/>
              <a:t>có</a:t>
            </a:r>
            <a:r>
              <a:rPr lang="en-US" i="1" dirty="0"/>
              <a:t> 4 </a:t>
            </a:r>
            <a:r>
              <a:rPr lang="en-US" i="1" dirty="0" err="1"/>
              <a:t>âm</a:t>
            </a:r>
            <a:r>
              <a:rPr lang="en-US" i="1" dirty="0"/>
              <a:t> </a:t>
            </a:r>
            <a:r>
              <a:rPr lang="en-US" i="1" dirty="0" err="1"/>
              <a:t>gọi</a:t>
            </a:r>
            <a:r>
              <a:rPr lang="en-US" i="1" dirty="0"/>
              <a:t> </a:t>
            </a:r>
            <a:r>
              <a:rPr lang="en-US" i="1" dirty="0" err="1"/>
              <a:t>là</a:t>
            </a:r>
            <a:r>
              <a:rPr lang="en-US" i="1" dirty="0"/>
              <a:t> </a:t>
            </a:r>
            <a:r>
              <a:rPr lang="en-US" i="1" dirty="0" err="1"/>
              <a:t>hợp</a:t>
            </a:r>
            <a:r>
              <a:rPr lang="en-US" i="1" dirty="0"/>
              <a:t> </a:t>
            </a:r>
            <a:r>
              <a:rPr lang="en-US" i="1" dirty="0" err="1"/>
              <a:t>âm</a:t>
            </a:r>
            <a:r>
              <a:rPr lang="en-US" i="1" dirty="0"/>
              <a:t> </a:t>
            </a:r>
            <a:r>
              <a:rPr lang="en-US" i="1" dirty="0" err="1"/>
              <a:t>bảy</a:t>
            </a:r>
            <a:endParaRPr lang="en-US" dirty="0"/>
          </a:p>
          <a:p>
            <a:pPr marL="0" indent="0">
              <a:buNone/>
            </a:pPr>
            <a:endParaRPr lang="en-US" dirty="0"/>
          </a:p>
          <a:p>
            <a:pPr marL="0" indent="0">
              <a:buNone/>
            </a:pPr>
            <a:endParaRPr lang="en-US" dirty="0"/>
          </a:p>
          <a:p>
            <a:r>
              <a:rPr lang="en-US" b="1" i="1" dirty="0"/>
              <a:t>1.5.2 </a:t>
            </a:r>
            <a:r>
              <a:rPr lang="en-US" b="1" i="1" dirty="0" err="1"/>
              <a:t>Các</a:t>
            </a:r>
            <a:r>
              <a:rPr lang="en-US" b="1" i="1" dirty="0"/>
              <a:t> </a:t>
            </a:r>
            <a:r>
              <a:rPr lang="en-US" b="1" i="1" dirty="0" err="1"/>
              <a:t>loại</a:t>
            </a:r>
            <a:r>
              <a:rPr lang="en-US" b="1" i="1" dirty="0"/>
              <a:t> </a:t>
            </a:r>
            <a:r>
              <a:rPr lang="en-US" b="1" i="1" dirty="0" err="1"/>
              <a:t>hợp</a:t>
            </a:r>
            <a:r>
              <a:rPr lang="en-US" b="1" i="1" dirty="0"/>
              <a:t> </a:t>
            </a:r>
            <a:r>
              <a:rPr lang="en-US" b="1" i="1" dirty="0" err="1"/>
              <a:t>âm</a:t>
            </a:r>
            <a:endParaRPr lang="en-US" b="1" i="1" dirty="0"/>
          </a:p>
          <a:p>
            <a:r>
              <a:rPr lang="en-US" dirty="0"/>
              <a:t>* </a:t>
            </a:r>
            <a:r>
              <a:rPr lang="en-US" dirty="0" err="1"/>
              <a:t>Hợp</a:t>
            </a:r>
            <a:r>
              <a:rPr lang="en-US" dirty="0"/>
              <a:t> </a:t>
            </a:r>
            <a:r>
              <a:rPr lang="en-US" dirty="0" err="1"/>
              <a:t>âm</a:t>
            </a:r>
            <a:r>
              <a:rPr lang="en-US" dirty="0"/>
              <a:t> </a:t>
            </a:r>
            <a:r>
              <a:rPr lang="en-US" dirty="0" err="1"/>
              <a:t>ba</a:t>
            </a:r>
            <a:r>
              <a:rPr lang="en-US" dirty="0"/>
              <a:t> </a:t>
            </a:r>
            <a:r>
              <a:rPr lang="en-US" dirty="0" err="1"/>
              <a:t>trưởng</a:t>
            </a:r>
            <a:r>
              <a:rPr lang="en-US" dirty="0"/>
              <a:t>:</a:t>
            </a:r>
          </a:p>
          <a:p>
            <a:r>
              <a:rPr lang="en-US" dirty="0"/>
              <a:t>  - </a:t>
            </a:r>
            <a:r>
              <a:rPr lang="en-US" dirty="0" err="1"/>
              <a:t>Cấu</a:t>
            </a:r>
            <a:r>
              <a:rPr lang="en-US" dirty="0"/>
              <a:t> </a:t>
            </a:r>
            <a:r>
              <a:rPr lang="en-US" dirty="0" err="1"/>
              <a:t>tạo</a:t>
            </a:r>
            <a:r>
              <a:rPr lang="en-US" dirty="0"/>
              <a:t>: </a:t>
            </a:r>
            <a:r>
              <a:rPr lang="en-US" dirty="0" err="1"/>
              <a:t>Hợp</a:t>
            </a:r>
            <a:r>
              <a:rPr lang="en-US" dirty="0"/>
              <a:t> </a:t>
            </a:r>
            <a:r>
              <a:rPr lang="en-US" dirty="0" err="1"/>
              <a:t>âm</a:t>
            </a:r>
            <a:r>
              <a:rPr lang="en-US" dirty="0"/>
              <a:t> </a:t>
            </a:r>
            <a:r>
              <a:rPr lang="en-US" dirty="0" err="1"/>
              <a:t>ba</a:t>
            </a:r>
            <a:r>
              <a:rPr lang="en-US" dirty="0"/>
              <a:t> </a:t>
            </a:r>
            <a:r>
              <a:rPr lang="en-US" dirty="0" err="1"/>
              <a:t>trưởng</a:t>
            </a:r>
            <a:r>
              <a:rPr lang="en-US" dirty="0"/>
              <a:t> </a:t>
            </a:r>
            <a:r>
              <a:rPr lang="en-US" dirty="0" err="1"/>
              <a:t>gồm</a:t>
            </a:r>
            <a:r>
              <a:rPr lang="en-US" dirty="0"/>
              <a:t> </a:t>
            </a:r>
            <a:r>
              <a:rPr lang="en-US" dirty="0" err="1"/>
              <a:t>có</a:t>
            </a:r>
            <a:r>
              <a:rPr lang="en-US" dirty="0"/>
              <a:t> 3 </a:t>
            </a:r>
            <a:r>
              <a:rPr lang="en-US" dirty="0" err="1"/>
              <a:t>âm</a:t>
            </a:r>
            <a:r>
              <a:rPr lang="en-US" dirty="0"/>
              <a:t> </a:t>
            </a:r>
            <a:r>
              <a:rPr lang="en-US" dirty="0" err="1"/>
              <a:t>sắp</a:t>
            </a:r>
            <a:r>
              <a:rPr lang="en-US" dirty="0"/>
              <a:t> </a:t>
            </a:r>
            <a:r>
              <a:rPr lang="en-US" dirty="0" err="1"/>
              <a:t>xếp</a:t>
            </a:r>
            <a:r>
              <a:rPr lang="en-US" dirty="0"/>
              <a:t> </a:t>
            </a:r>
            <a:r>
              <a:rPr lang="en-US" dirty="0" err="1"/>
              <a:t>theo</a:t>
            </a:r>
            <a:r>
              <a:rPr lang="en-US" dirty="0"/>
              <a:t> </a:t>
            </a:r>
            <a:r>
              <a:rPr lang="en-US" dirty="0" err="1"/>
              <a:t>quãng</a:t>
            </a:r>
            <a:r>
              <a:rPr lang="en-US" dirty="0"/>
              <a:t> 3. </a:t>
            </a:r>
            <a:r>
              <a:rPr lang="en-US" dirty="0" err="1"/>
              <a:t>Âm</a:t>
            </a:r>
            <a:r>
              <a:rPr lang="en-US" dirty="0"/>
              <a:t> 3 </a:t>
            </a:r>
            <a:r>
              <a:rPr lang="en-US" dirty="0" err="1"/>
              <a:t>cách</a:t>
            </a:r>
            <a:r>
              <a:rPr lang="en-US" dirty="0"/>
              <a:t> </a:t>
            </a:r>
            <a:r>
              <a:rPr lang="en-US" dirty="0" err="1"/>
              <a:t>âm</a:t>
            </a:r>
            <a:r>
              <a:rPr lang="en-US" dirty="0"/>
              <a:t> 1 </a:t>
            </a:r>
            <a:r>
              <a:rPr lang="en-US" dirty="0" err="1"/>
              <a:t>một</a:t>
            </a:r>
            <a:r>
              <a:rPr lang="en-US" dirty="0"/>
              <a:t> </a:t>
            </a:r>
            <a:r>
              <a:rPr lang="en-US" dirty="0" err="1"/>
              <a:t>quãng</a:t>
            </a:r>
            <a:r>
              <a:rPr lang="en-US" dirty="0"/>
              <a:t> 3 </a:t>
            </a:r>
            <a:r>
              <a:rPr lang="en-US" dirty="0" err="1"/>
              <a:t>trưởng</a:t>
            </a:r>
            <a:r>
              <a:rPr lang="en-US" dirty="0"/>
              <a:t>, </a:t>
            </a:r>
            <a:r>
              <a:rPr lang="en-US" dirty="0" err="1"/>
              <a:t>âm</a:t>
            </a:r>
            <a:r>
              <a:rPr lang="en-US" dirty="0"/>
              <a:t> 5 </a:t>
            </a:r>
            <a:r>
              <a:rPr lang="en-US" dirty="0" err="1"/>
              <a:t>cách</a:t>
            </a:r>
            <a:r>
              <a:rPr lang="en-US" dirty="0"/>
              <a:t> </a:t>
            </a:r>
            <a:r>
              <a:rPr lang="en-US" dirty="0" err="1"/>
              <a:t>âm</a:t>
            </a:r>
            <a:r>
              <a:rPr lang="en-US" dirty="0"/>
              <a:t> 3 </a:t>
            </a:r>
            <a:r>
              <a:rPr lang="en-US" dirty="0" err="1"/>
              <a:t>một</a:t>
            </a:r>
            <a:r>
              <a:rPr lang="en-US" dirty="0"/>
              <a:t> </a:t>
            </a:r>
            <a:r>
              <a:rPr lang="en-US" dirty="0" err="1"/>
              <a:t>quãng</a:t>
            </a:r>
            <a:r>
              <a:rPr lang="en-US" dirty="0"/>
              <a:t> 3 </a:t>
            </a:r>
            <a:r>
              <a:rPr lang="en-US" dirty="0" err="1"/>
              <a:t>thứ</a:t>
            </a:r>
            <a:r>
              <a:rPr lang="en-US" dirty="0"/>
              <a:t>.  VD    </a:t>
            </a:r>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324" y="2275235"/>
            <a:ext cx="5882471" cy="132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359772" y="5409127"/>
            <a:ext cx="2392532" cy="1113251"/>
          </a:xfrm>
          <a:prstGeom prst="rect">
            <a:avLst/>
          </a:prstGeom>
        </p:spPr>
      </p:pic>
      <p:pic>
        <p:nvPicPr>
          <p:cNvPr id="3" name="Picture 2"/>
          <p:cNvPicPr>
            <a:picLocks noChangeAspect="1"/>
          </p:cNvPicPr>
          <p:nvPr/>
        </p:nvPicPr>
        <p:blipFill>
          <a:blip r:embed="rId4"/>
          <a:stretch>
            <a:fillRect/>
          </a:stretch>
        </p:blipFill>
        <p:spPr>
          <a:xfrm>
            <a:off x="5042077" y="5337014"/>
            <a:ext cx="2646609" cy="1257475"/>
          </a:xfrm>
          <a:prstGeom prst="rect">
            <a:avLst/>
          </a:prstGeom>
        </p:spPr>
      </p:pic>
    </p:spTree>
    <p:extLst>
      <p:ext uri="{BB962C8B-B14F-4D97-AF65-F5344CB8AC3E}">
        <p14:creationId xmlns:p14="http://schemas.microsoft.com/office/powerpoint/2010/main" val="141599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186" y="729746"/>
            <a:ext cx="10761372" cy="594514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3"/>
          <p:cNvSpPr/>
          <p:nvPr/>
        </p:nvSpPr>
        <p:spPr>
          <a:xfrm>
            <a:off x="425003" y="590047"/>
            <a:ext cx="11449318" cy="5909310"/>
          </a:xfrm>
          <a:prstGeom prst="rect">
            <a:avLst/>
          </a:prstGeom>
        </p:spPr>
        <p:txBody>
          <a:bodyPr wrap="square">
            <a:spAutoFit/>
          </a:bodyPr>
          <a:lstStyle/>
          <a:p>
            <a:r>
              <a:rPr lang="vi-VN" dirty="0"/>
              <a:t>- Hình nốt là ký hiệu dùng để diễn tả thời gian ngân vang của âm thanh</a:t>
            </a:r>
          </a:p>
          <a:p>
            <a:r>
              <a:rPr lang="vi-VN" dirty="0"/>
              <a:t>* Dấu chấm dôi: Được đặt cạnh sau nốt nhạc, hoặc sau dấu lặng có tác dụng làm tăng thêm trường độ cho nốt nhạc hoặc dấu lặng đứng trước đó và có giá trị trường độ bằng 1/2  nốt hoặc dấu lặng đứng trước.</a:t>
            </a:r>
          </a:p>
          <a:p>
            <a:r>
              <a:rPr lang="vi-VN" dirty="0"/>
              <a:t>	Ví dụ:   </a:t>
            </a:r>
            <a:r>
              <a:rPr lang="en-US" dirty="0"/>
              <a:t>    </a:t>
            </a:r>
          </a:p>
          <a:p>
            <a:endParaRPr lang="en-US" dirty="0"/>
          </a:p>
          <a:p>
            <a:endParaRPr lang="en-US" dirty="0"/>
          </a:p>
          <a:p>
            <a:endParaRPr lang="vi-VN" dirty="0"/>
          </a:p>
          <a:p>
            <a:r>
              <a:rPr lang="vi-VN" dirty="0"/>
              <a:t>- Dấu lặng là ký hiệu dùng để diễn tả sự ngừng nghỉ của âm thanh</a:t>
            </a:r>
          </a:p>
          <a:p>
            <a:r>
              <a:rPr lang="vi-VN" dirty="0"/>
              <a:t>	Hình nốt và dấu lặng là chất liệu để xây dựng hình tượng cho tác phẩm âm nhạc.</a:t>
            </a:r>
          </a:p>
          <a:p>
            <a:r>
              <a:rPr lang="vi-VN" dirty="0"/>
              <a:t>* Khuông nhạc, khóa nhạc:</a:t>
            </a:r>
          </a:p>
          <a:p>
            <a:r>
              <a:rPr lang="vi-VN" dirty="0"/>
              <a:t>- Khuông nhạc: </a:t>
            </a:r>
          </a:p>
          <a:p>
            <a:r>
              <a:rPr lang="vi-VN" dirty="0"/>
              <a:t>	Để diễn tả độ cao của âm thanh, người ta dùng khuông nhạc. Khuông nhạc </a:t>
            </a:r>
          </a:p>
          <a:p>
            <a:r>
              <a:rPr lang="vi-VN" dirty="0"/>
              <a:t>gồm 5 dòng kẻ song song cách đều và 4 khe được tính thứ tự từ dưới lên </a:t>
            </a:r>
            <a:endParaRPr lang="en-US" dirty="0"/>
          </a:p>
          <a:p>
            <a:endParaRPr lang="en-US" dirty="0"/>
          </a:p>
          <a:p>
            <a:r>
              <a:rPr lang="en-US" dirty="0"/>
              <a:t>- </a:t>
            </a:r>
            <a:r>
              <a:rPr lang="en-US" dirty="0" err="1"/>
              <a:t>Các</a:t>
            </a:r>
            <a:r>
              <a:rPr lang="en-US" dirty="0"/>
              <a:t>  </a:t>
            </a:r>
            <a:r>
              <a:rPr lang="en-US" dirty="0" err="1"/>
              <a:t>nốt</a:t>
            </a:r>
            <a:r>
              <a:rPr lang="en-US" dirty="0"/>
              <a:t> </a:t>
            </a:r>
            <a:r>
              <a:rPr lang="en-US" dirty="0" err="1"/>
              <a:t>nhạc</a:t>
            </a:r>
            <a:r>
              <a:rPr lang="en-US" dirty="0"/>
              <a:t> </a:t>
            </a:r>
            <a:r>
              <a:rPr lang="en-US" dirty="0" err="1"/>
              <a:t>được</a:t>
            </a:r>
            <a:r>
              <a:rPr lang="en-US" dirty="0"/>
              <a:t> </a:t>
            </a:r>
            <a:r>
              <a:rPr lang="en-US" dirty="0" err="1"/>
              <a:t>ghi</a:t>
            </a:r>
            <a:r>
              <a:rPr lang="en-US" dirty="0"/>
              <a:t> </a:t>
            </a:r>
            <a:r>
              <a:rPr lang="en-US" dirty="0" err="1"/>
              <a:t>lên</a:t>
            </a:r>
            <a:r>
              <a:rPr lang="en-US" dirty="0"/>
              <a:t> </a:t>
            </a:r>
            <a:r>
              <a:rPr lang="en-US" dirty="0" err="1"/>
              <a:t>các</a:t>
            </a:r>
            <a:r>
              <a:rPr lang="en-US" dirty="0"/>
              <a:t> </a:t>
            </a:r>
            <a:r>
              <a:rPr lang="en-US" dirty="0" err="1"/>
              <a:t>dòng</a:t>
            </a:r>
            <a:r>
              <a:rPr lang="en-US" dirty="0"/>
              <a:t> </a:t>
            </a:r>
            <a:r>
              <a:rPr lang="en-US" dirty="0" err="1"/>
              <a:t>kẻ</a:t>
            </a:r>
            <a:r>
              <a:rPr lang="en-US" dirty="0"/>
              <a:t> </a:t>
            </a:r>
            <a:r>
              <a:rPr lang="en-US" dirty="0" err="1"/>
              <a:t>hoặc</a:t>
            </a:r>
            <a:r>
              <a:rPr lang="en-US" dirty="0"/>
              <a:t> </a:t>
            </a:r>
            <a:r>
              <a:rPr lang="en-US" dirty="0" err="1"/>
              <a:t>vào</a:t>
            </a:r>
            <a:r>
              <a:rPr lang="en-US" dirty="0"/>
              <a:t> </a:t>
            </a:r>
            <a:r>
              <a:rPr lang="en-US" dirty="0" err="1"/>
              <a:t>các</a:t>
            </a:r>
            <a:r>
              <a:rPr lang="en-US" dirty="0"/>
              <a:t> </a:t>
            </a:r>
            <a:r>
              <a:rPr lang="en-US" dirty="0" err="1"/>
              <a:t>khe</a:t>
            </a:r>
            <a:endParaRPr lang="en-US" dirty="0"/>
          </a:p>
          <a:p>
            <a:endParaRPr lang="en-US" dirty="0"/>
          </a:p>
          <a:p>
            <a:endParaRPr lang="en-US" dirty="0"/>
          </a:p>
          <a:p>
            <a:endParaRPr lang="en-US" dirty="0"/>
          </a:p>
          <a:p>
            <a:endParaRPr lang="en-US" dirty="0"/>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9772" t="34988" r="63908" b="60951"/>
          <a:stretch>
            <a:fillRect/>
          </a:stretch>
        </p:blipFill>
        <p:spPr bwMode="auto">
          <a:xfrm>
            <a:off x="1897655" y="4946610"/>
            <a:ext cx="6383159" cy="105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Wor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871" y="1571223"/>
            <a:ext cx="4451326" cy="56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542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BT: </a:t>
            </a:r>
            <a:r>
              <a:rPr lang="en-US" dirty="0" err="1"/>
              <a:t>Thành</a:t>
            </a:r>
            <a:r>
              <a:rPr lang="en-US" dirty="0"/>
              <a:t> </a:t>
            </a:r>
            <a:r>
              <a:rPr lang="en-US" dirty="0" err="1"/>
              <a:t>lập</a:t>
            </a:r>
            <a:r>
              <a:rPr lang="en-US" dirty="0"/>
              <a:t> </a:t>
            </a:r>
            <a:r>
              <a:rPr lang="en-US" dirty="0" err="1"/>
              <a:t>các</a:t>
            </a:r>
            <a:r>
              <a:rPr lang="en-US" dirty="0"/>
              <a:t> </a:t>
            </a:r>
            <a:r>
              <a:rPr lang="en-US" dirty="0" err="1"/>
              <a:t>hợp</a:t>
            </a:r>
            <a:r>
              <a:rPr lang="en-US" dirty="0"/>
              <a:t> </a:t>
            </a:r>
            <a:r>
              <a:rPr lang="en-US" dirty="0" err="1"/>
              <a:t>âm</a:t>
            </a:r>
            <a:r>
              <a:rPr lang="en-US" dirty="0"/>
              <a:t> : G,  D, E, A</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2"/>
          <a:stretch>
            <a:fillRect/>
          </a:stretch>
        </p:blipFill>
        <p:spPr>
          <a:xfrm>
            <a:off x="1880315" y="521580"/>
            <a:ext cx="8435662" cy="1783738"/>
          </a:xfrm>
          <a:prstGeom prst="rect">
            <a:avLst/>
          </a:prstGeom>
        </p:spPr>
      </p:pic>
    </p:spTree>
    <p:extLst>
      <p:ext uri="{BB962C8B-B14F-4D97-AF65-F5344CB8AC3E}">
        <p14:creationId xmlns:p14="http://schemas.microsoft.com/office/powerpoint/2010/main" val="54098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endParaRPr lang="en-US" dirty="0"/>
          </a:p>
          <a:p>
            <a:r>
              <a:rPr lang="en-US" dirty="0"/>
              <a:t>* </a:t>
            </a:r>
            <a:r>
              <a:rPr lang="en-US" dirty="0" err="1"/>
              <a:t>Hợp</a:t>
            </a:r>
            <a:r>
              <a:rPr lang="en-US" dirty="0"/>
              <a:t> </a:t>
            </a:r>
            <a:r>
              <a:rPr lang="en-US" dirty="0" err="1"/>
              <a:t>âm</a:t>
            </a:r>
            <a:r>
              <a:rPr lang="en-US" dirty="0"/>
              <a:t> </a:t>
            </a:r>
            <a:r>
              <a:rPr lang="en-US" dirty="0" err="1"/>
              <a:t>ba</a:t>
            </a:r>
            <a:r>
              <a:rPr lang="en-US" dirty="0"/>
              <a:t> </a:t>
            </a:r>
            <a:r>
              <a:rPr lang="en-US" dirty="0" err="1"/>
              <a:t>thứ</a:t>
            </a:r>
            <a:r>
              <a:rPr lang="en-US" dirty="0"/>
              <a:t>:</a:t>
            </a:r>
          </a:p>
          <a:p>
            <a:r>
              <a:rPr lang="en-US" dirty="0"/>
              <a:t>- </a:t>
            </a:r>
            <a:r>
              <a:rPr lang="en-US" dirty="0" err="1"/>
              <a:t>Cấu</a:t>
            </a:r>
            <a:r>
              <a:rPr lang="en-US" dirty="0"/>
              <a:t> </a:t>
            </a:r>
            <a:r>
              <a:rPr lang="en-US" dirty="0" err="1"/>
              <a:t>tạo</a:t>
            </a:r>
            <a:r>
              <a:rPr lang="en-US" dirty="0"/>
              <a:t>: </a:t>
            </a:r>
            <a:r>
              <a:rPr lang="en-US" dirty="0" err="1"/>
              <a:t>Hợp</a:t>
            </a:r>
            <a:r>
              <a:rPr lang="en-US" dirty="0"/>
              <a:t> </a:t>
            </a:r>
            <a:r>
              <a:rPr lang="en-US" dirty="0" err="1"/>
              <a:t>âm</a:t>
            </a:r>
            <a:r>
              <a:rPr lang="en-US" dirty="0"/>
              <a:t> </a:t>
            </a:r>
            <a:r>
              <a:rPr lang="en-US" dirty="0" err="1"/>
              <a:t>ba</a:t>
            </a:r>
            <a:r>
              <a:rPr lang="en-US" dirty="0"/>
              <a:t> </a:t>
            </a:r>
            <a:r>
              <a:rPr lang="en-US" dirty="0" err="1"/>
              <a:t>thứ</a:t>
            </a:r>
            <a:r>
              <a:rPr lang="en-US" dirty="0"/>
              <a:t> </a:t>
            </a:r>
            <a:r>
              <a:rPr lang="en-US" dirty="0" err="1"/>
              <a:t>gồm</a:t>
            </a:r>
            <a:r>
              <a:rPr lang="en-US" dirty="0"/>
              <a:t> </a:t>
            </a:r>
            <a:r>
              <a:rPr lang="en-US" dirty="0" err="1"/>
              <a:t>có</a:t>
            </a:r>
            <a:r>
              <a:rPr lang="en-US" dirty="0"/>
              <a:t> 3 </a:t>
            </a:r>
            <a:r>
              <a:rPr lang="en-US" dirty="0" err="1"/>
              <a:t>âm</a:t>
            </a:r>
            <a:r>
              <a:rPr lang="en-US" dirty="0"/>
              <a:t> </a:t>
            </a:r>
            <a:r>
              <a:rPr lang="en-US" dirty="0" err="1"/>
              <a:t>sắp</a:t>
            </a:r>
            <a:r>
              <a:rPr lang="en-US" dirty="0"/>
              <a:t> </a:t>
            </a:r>
            <a:r>
              <a:rPr lang="en-US" dirty="0" err="1"/>
              <a:t>xếp</a:t>
            </a:r>
            <a:r>
              <a:rPr lang="en-US" dirty="0"/>
              <a:t> </a:t>
            </a:r>
            <a:r>
              <a:rPr lang="en-US" dirty="0" err="1"/>
              <a:t>theo</a:t>
            </a:r>
            <a:r>
              <a:rPr lang="en-US" dirty="0"/>
              <a:t> </a:t>
            </a:r>
            <a:r>
              <a:rPr lang="en-US" dirty="0" err="1"/>
              <a:t>quãng</a:t>
            </a:r>
            <a:r>
              <a:rPr lang="en-US" dirty="0"/>
              <a:t> 3. </a:t>
            </a:r>
            <a:r>
              <a:rPr lang="en-US" dirty="0" err="1"/>
              <a:t>Âm</a:t>
            </a:r>
            <a:r>
              <a:rPr lang="en-US" dirty="0"/>
              <a:t> 3 </a:t>
            </a:r>
            <a:r>
              <a:rPr lang="en-US" dirty="0" err="1"/>
              <a:t>cách</a:t>
            </a:r>
            <a:r>
              <a:rPr lang="en-US" dirty="0"/>
              <a:t> </a:t>
            </a:r>
            <a:r>
              <a:rPr lang="en-US" dirty="0" err="1"/>
              <a:t>âm</a:t>
            </a:r>
            <a:r>
              <a:rPr lang="en-US" dirty="0"/>
              <a:t> 1 </a:t>
            </a:r>
            <a:r>
              <a:rPr lang="en-US" dirty="0" err="1"/>
              <a:t>một</a:t>
            </a:r>
            <a:r>
              <a:rPr lang="en-US" dirty="0"/>
              <a:t> </a:t>
            </a:r>
            <a:r>
              <a:rPr lang="en-US" dirty="0" err="1"/>
              <a:t>quãng</a:t>
            </a:r>
            <a:r>
              <a:rPr lang="en-US" dirty="0"/>
              <a:t> 3 </a:t>
            </a:r>
            <a:r>
              <a:rPr lang="en-US" dirty="0" err="1"/>
              <a:t>thứ</a:t>
            </a:r>
            <a:r>
              <a:rPr lang="en-US" dirty="0"/>
              <a:t>, </a:t>
            </a:r>
            <a:r>
              <a:rPr lang="en-US" dirty="0" err="1"/>
              <a:t>âm</a:t>
            </a:r>
            <a:r>
              <a:rPr lang="en-US" dirty="0"/>
              <a:t> 5 </a:t>
            </a:r>
            <a:r>
              <a:rPr lang="en-US" dirty="0" err="1"/>
              <a:t>cách</a:t>
            </a:r>
            <a:r>
              <a:rPr lang="en-US" dirty="0"/>
              <a:t> </a:t>
            </a:r>
            <a:r>
              <a:rPr lang="en-US" dirty="0" err="1"/>
              <a:t>âm</a:t>
            </a:r>
            <a:r>
              <a:rPr lang="en-US" dirty="0"/>
              <a:t> 3 </a:t>
            </a:r>
            <a:r>
              <a:rPr lang="en-US" dirty="0" err="1"/>
              <a:t>một</a:t>
            </a:r>
            <a:r>
              <a:rPr lang="en-US" dirty="0"/>
              <a:t> </a:t>
            </a:r>
            <a:r>
              <a:rPr lang="en-US" dirty="0" err="1"/>
              <a:t>quãng</a:t>
            </a:r>
            <a:r>
              <a:rPr lang="en-US" dirty="0"/>
              <a:t> 3 </a:t>
            </a:r>
            <a:r>
              <a:rPr lang="en-US" dirty="0" err="1"/>
              <a:t>trưởng</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1893194" y="2279561"/>
            <a:ext cx="7997781" cy="2059203"/>
          </a:xfrm>
          <a:prstGeom prst="rect">
            <a:avLst/>
          </a:prstGeom>
        </p:spPr>
      </p:pic>
      <p:pic>
        <p:nvPicPr>
          <p:cNvPr id="3" name="Picture 2"/>
          <p:cNvPicPr>
            <a:picLocks noChangeAspect="1"/>
          </p:cNvPicPr>
          <p:nvPr/>
        </p:nvPicPr>
        <p:blipFill>
          <a:blip r:embed="rId3"/>
          <a:stretch>
            <a:fillRect/>
          </a:stretch>
        </p:blipFill>
        <p:spPr>
          <a:xfrm>
            <a:off x="1416676" y="4860698"/>
            <a:ext cx="8641724" cy="1218130"/>
          </a:xfrm>
          <a:prstGeom prst="rect">
            <a:avLst/>
          </a:prstGeom>
        </p:spPr>
      </p:pic>
    </p:spTree>
    <p:extLst>
      <p:ext uri="{BB962C8B-B14F-4D97-AF65-F5344CB8AC3E}">
        <p14:creationId xmlns:p14="http://schemas.microsoft.com/office/powerpoint/2010/main" val="3693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257577"/>
            <a:ext cx="10058399" cy="7003705"/>
          </a:xfrm>
        </p:spPr>
        <p:txBody>
          <a:bodyPr>
            <a:normAutofit/>
          </a:bodyPr>
          <a:lstStyle/>
          <a:p>
            <a:pPr marL="0" indent="0">
              <a:buNone/>
            </a:pPr>
            <a:r>
              <a:rPr lang="en-US" dirty="0" err="1"/>
              <a:t>BT:Thành</a:t>
            </a:r>
            <a:r>
              <a:rPr lang="en-US" dirty="0"/>
              <a:t> </a:t>
            </a:r>
            <a:r>
              <a:rPr lang="en-US" dirty="0" err="1"/>
              <a:t>lập</a:t>
            </a:r>
            <a:r>
              <a:rPr lang="en-US" dirty="0"/>
              <a:t> </a:t>
            </a:r>
            <a:r>
              <a:rPr lang="en-US" dirty="0" err="1"/>
              <a:t>các</a:t>
            </a:r>
            <a:r>
              <a:rPr lang="en-US" dirty="0"/>
              <a:t> </a:t>
            </a:r>
            <a:r>
              <a:rPr lang="en-US" dirty="0" err="1"/>
              <a:t>hợp</a:t>
            </a:r>
            <a:r>
              <a:rPr lang="en-US" dirty="0"/>
              <a:t> </a:t>
            </a:r>
            <a:r>
              <a:rPr lang="en-US" dirty="0" err="1"/>
              <a:t>âm</a:t>
            </a:r>
            <a:r>
              <a:rPr lang="en-US" dirty="0"/>
              <a:t>:  </a:t>
            </a:r>
            <a:r>
              <a:rPr lang="en-US" dirty="0" err="1"/>
              <a:t>Dm</a:t>
            </a:r>
            <a:r>
              <a:rPr lang="en-US" dirty="0"/>
              <a:t>,  </a:t>
            </a:r>
            <a:r>
              <a:rPr lang="en-US" dirty="0" err="1"/>
              <a:t>Gm</a:t>
            </a:r>
            <a:r>
              <a:rPr lang="en-US" dirty="0"/>
              <a:t>,   </a:t>
            </a:r>
            <a:r>
              <a:rPr lang="en-US" dirty="0" err="1"/>
              <a:t>Fm</a:t>
            </a:r>
            <a:r>
              <a:rPr lang="en-US" dirty="0"/>
              <a:t>, </a:t>
            </a:r>
            <a:r>
              <a:rPr lang="en-US" dirty="0" err="1"/>
              <a:t>Bm</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err="1"/>
              <a:t>Hợp</a:t>
            </a:r>
            <a:r>
              <a:rPr lang="en-US" dirty="0"/>
              <a:t> </a:t>
            </a:r>
            <a:r>
              <a:rPr lang="en-US" dirty="0" err="1"/>
              <a:t>âm</a:t>
            </a:r>
            <a:r>
              <a:rPr lang="en-US" dirty="0"/>
              <a:t> </a:t>
            </a:r>
            <a:r>
              <a:rPr lang="en-US" dirty="0" err="1"/>
              <a:t>bảy</a:t>
            </a:r>
            <a:r>
              <a:rPr lang="en-US" dirty="0"/>
              <a:t> : </a:t>
            </a:r>
            <a:r>
              <a:rPr lang="en-US" dirty="0" err="1"/>
              <a:t>gồm</a:t>
            </a:r>
            <a:r>
              <a:rPr lang="en-US" dirty="0"/>
              <a:t> </a:t>
            </a:r>
            <a:r>
              <a:rPr lang="en-US" dirty="0" err="1"/>
              <a:t>có</a:t>
            </a:r>
            <a:r>
              <a:rPr lang="en-US" dirty="0"/>
              <a:t> 4 </a:t>
            </a:r>
            <a:r>
              <a:rPr lang="en-US" dirty="0" err="1"/>
              <a:t>âm</a:t>
            </a:r>
            <a:r>
              <a:rPr lang="en-US" dirty="0"/>
              <a:t> </a:t>
            </a:r>
            <a:r>
              <a:rPr lang="en-US" dirty="0" err="1"/>
              <a:t>sắp</a:t>
            </a:r>
            <a:r>
              <a:rPr lang="en-US" dirty="0"/>
              <a:t> </a:t>
            </a:r>
            <a:r>
              <a:rPr lang="en-US" dirty="0" err="1"/>
              <a:t>xếp</a:t>
            </a:r>
            <a:r>
              <a:rPr lang="en-US" dirty="0"/>
              <a:t> </a:t>
            </a:r>
            <a:r>
              <a:rPr lang="en-US" dirty="0" err="1"/>
              <a:t>theo</a:t>
            </a:r>
            <a:r>
              <a:rPr lang="en-US" dirty="0"/>
              <a:t> </a:t>
            </a:r>
            <a:r>
              <a:rPr lang="en-US" dirty="0" err="1"/>
              <a:t>quãng</a:t>
            </a:r>
            <a:r>
              <a:rPr lang="en-US" dirty="0"/>
              <a:t> 3, </a:t>
            </a:r>
            <a:r>
              <a:rPr lang="en-US" dirty="0" err="1"/>
              <a:t>có</a:t>
            </a:r>
            <a:r>
              <a:rPr lang="en-US" dirty="0"/>
              <a:t> </a:t>
            </a:r>
            <a:r>
              <a:rPr lang="en-US" dirty="0" err="1"/>
              <a:t>thể</a:t>
            </a:r>
            <a:r>
              <a:rPr lang="en-US" dirty="0"/>
              <a:t> </a:t>
            </a:r>
            <a:r>
              <a:rPr lang="en-US" dirty="0" err="1"/>
              <a:t>coi</a:t>
            </a:r>
            <a:r>
              <a:rPr lang="en-US" dirty="0"/>
              <a:t> </a:t>
            </a:r>
            <a:r>
              <a:rPr lang="en-US" dirty="0" err="1"/>
              <a:t>hợp</a:t>
            </a:r>
            <a:r>
              <a:rPr lang="en-US" dirty="0"/>
              <a:t> </a:t>
            </a:r>
            <a:r>
              <a:rPr lang="en-US" dirty="0" err="1"/>
              <a:t>âm</a:t>
            </a:r>
            <a:r>
              <a:rPr lang="en-US" dirty="0"/>
              <a:t> </a:t>
            </a:r>
            <a:r>
              <a:rPr lang="en-US" dirty="0" err="1"/>
              <a:t>bảy</a:t>
            </a:r>
            <a:r>
              <a:rPr lang="en-US" dirty="0"/>
              <a:t> </a:t>
            </a:r>
            <a:r>
              <a:rPr lang="en-US" dirty="0" err="1"/>
              <a:t>là</a:t>
            </a:r>
            <a:r>
              <a:rPr lang="en-US" dirty="0"/>
              <a:t> </a:t>
            </a:r>
            <a:r>
              <a:rPr lang="en-US" dirty="0" err="1"/>
              <a:t>hợp</a:t>
            </a:r>
            <a:r>
              <a:rPr lang="en-US" dirty="0"/>
              <a:t> </a:t>
            </a:r>
            <a:r>
              <a:rPr lang="en-US" dirty="0" err="1"/>
              <a:t>âm</a:t>
            </a:r>
            <a:r>
              <a:rPr lang="en-US" dirty="0"/>
              <a:t> </a:t>
            </a:r>
            <a:r>
              <a:rPr lang="en-US" dirty="0" err="1"/>
              <a:t>ba</a:t>
            </a:r>
            <a:r>
              <a:rPr lang="en-US" dirty="0"/>
              <a:t> </a:t>
            </a:r>
            <a:r>
              <a:rPr lang="en-US" dirty="0" err="1"/>
              <a:t>có</a:t>
            </a:r>
            <a:r>
              <a:rPr lang="en-US" dirty="0"/>
              <a:t> </a:t>
            </a:r>
            <a:r>
              <a:rPr lang="en-US" dirty="0" err="1"/>
              <a:t>thêm</a:t>
            </a:r>
            <a:r>
              <a:rPr lang="en-US" dirty="0"/>
              <a:t> </a:t>
            </a:r>
            <a:r>
              <a:rPr lang="en-US" dirty="0" err="1"/>
              <a:t>âm</a:t>
            </a:r>
            <a:r>
              <a:rPr lang="en-US" dirty="0"/>
              <a:t> </a:t>
            </a:r>
            <a:r>
              <a:rPr lang="en-US" dirty="0" err="1"/>
              <a:t>thứ</a:t>
            </a:r>
            <a:r>
              <a:rPr lang="en-US" dirty="0"/>
              <a:t> </a:t>
            </a:r>
            <a:r>
              <a:rPr lang="en-US" dirty="0" err="1"/>
              <a:t>tư</a:t>
            </a:r>
            <a:r>
              <a:rPr lang="en-US" dirty="0"/>
              <a:t> (</a:t>
            </a:r>
            <a:r>
              <a:rPr lang="en-US" dirty="0" err="1"/>
              <a:t>âm</a:t>
            </a:r>
            <a:r>
              <a:rPr lang="en-US" dirty="0"/>
              <a:t> </a:t>
            </a:r>
            <a:r>
              <a:rPr lang="en-US" dirty="0" err="1"/>
              <a:t>thứ</a:t>
            </a:r>
            <a:r>
              <a:rPr lang="en-US" dirty="0"/>
              <a:t> </a:t>
            </a:r>
            <a:r>
              <a:rPr lang="en-US" dirty="0" err="1"/>
              <a:t>tư</a:t>
            </a:r>
            <a:r>
              <a:rPr lang="en-US" dirty="0"/>
              <a:t> </a:t>
            </a:r>
            <a:r>
              <a:rPr lang="en-US" dirty="0" err="1"/>
              <a:t>này</a:t>
            </a:r>
            <a:r>
              <a:rPr lang="en-US" dirty="0"/>
              <a:t> </a:t>
            </a:r>
            <a:r>
              <a:rPr lang="en-US" dirty="0" err="1"/>
              <a:t>là</a:t>
            </a:r>
            <a:r>
              <a:rPr lang="en-US" dirty="0"/>
              <a:t> </a:t>
            </a:r>
            <a:r>
              <a:rPr lang="en-US" dirty="0" err="1"/>
              <a:t>âm</a:t>
            </a:r>
            <a:r>
              <a:rPr lang="en-US" dirty="0"/>
              <a:t> </a:t>
            </a:r>
            <a:r>
              <a:rPr lang="en-US" dirty="0" err="1"/>
              <a:t>bảy</a:t>
            </a:r>
            <a:r>
              <a:rPr lang="en-US" dirty="0"/>
              <a:t> </a:t>
            </a:r>
            <a:r>
              <a:rPr lang="en-US" dirty="0" err="1"/>
              <a:t>của</a:t>
            </a:r>
            <a:r>
              <a:rPr lang="en-US" dirty="0"/>
              <a:t> gam </a:t>
            </a:r>
            <a:r>
              <a:rPr lang="en-US" dirty="0" err="1"/>
              <a:t>cùng</a:t>
            </a:r>
            <a:r>
              <a:rPr lang="en-US" dirty="0"/>
              <a:t> </a:t>
            </a:r>
            <a:r>
              <a:rPr lang="en-US" dirty="0" err="1"/>
              <a:t>tên</a:t>
            </a:r>
            <a:r>
              <a:rPr lang="en-US" dirty="0"/>
              <a:t> </a:t>
            </a:r>
            <a:r>
              <a:rPr lang="en-US" dirty="0" err="1"/>
              <a:t>với</a:t>
            </a:r>
            <a:r>
              <a:rPr lang="en-US" dirty="0"/>
              <a:t> </a:t>
            </a:r>
            <a:r>
              <a:rPr lang="en-US" dirty="0" err="1"/>
              <a:t>âm</a:t>
            </a:r>
            <a:r>
              <a:rPr lang="en-US" dirty="0"/>
              <a:t> 1 </a:t>
            </a:r>
            <a:r>
              <a:rPr lang="en-US" dirty="0" err="1"/>
              <a:t>của</a:t>
            </a:r>
            <a:r>
              <a:rPr lang="en-US" dirty="0"/>
              <a:t> </a:t>
            </a:r>
            <a:r>
              <a:rPr lang="en-US" dirty="0" err="1"/>
              <a:t>hợp</a:t>
            </a:r>
            <a:r>
              <a:rPr lang="en-US" dirty="0"/>
              <a:t> </a:t>
            </a:r>
            <a:r>
              <a:rPr lang="en-US" dirty="0" err="1"/>
              <a:t>âm</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2"/>
          <a:stretch>
            <a:fillRect/>
          </a:stretch>
        </p:blipFill>
        <p:spPr>
          <a:xfrm>
            <a:off x="1700011" y="4123943"/>
            <a:ext cx="8165206" cy="2734057"/>
          </a:xfrm>
          <a:prstGeom prst="rect">
            <a:avLst/>
          </a:prstGeom>
        </p:spPr>
      </p:pic>
    </p:spTree>
    <p:extLst>
      <p:ext uri="{BB962C8B-B14F-4D97-AF65-F5344CB8AC3E}">
        <p14:creationId xmlns:p14="http://schemas.microsoft.com/office/powerpoint/2010/main" val="14422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err="1"/>
              <a:t>Vd</a:t>
            </a:r>
            <a:r>
              <a:rPr lang="en-US" dirty="0"/>
              <a:t>:</a:t>
            </a:r>
            <a:br>
              <a:rPr lang="en-US" dirty="0"/>
            </a:br>
            <a:br>
              <a:rPr lang="en-US" dirty="0"/>
            </a:br>
            <a:br>
              <a:rPr lang="en-US" dirty="0"/>
            </a:br>
            <a:br>
              <a:rPr lang="en-US" dirty="0"/>
            </a:br>
            <a:r>
              <a:rPr lang="en-US" dirty="0"/>
              <a:t>BT: </a:t>
            </a:r>
            <a:r>
              <a:rPr lang="en-US" dirty="0" err="1"/>
              <a:t>Thành</a:t>
            </a:r>
            <a:r>
              <a:rPr lang="en-US" dirty="0"/>
              <a:t> </a:t>
            </a:r>
            <a:r>
              <a:rPr lang="en-US" dirty="0" err="1"/>
              <a:t>lập</a:t>
            </a:r>
            <a:r>
              <a:rPr lang="en-US" dirty="0"/>
              <a:t> </a:t>
            </a:r>
            <a:r>
              <a:rPr lang="en-US" dirty="0" err="1"/>
              <a:t>các</a:t>
            </a:r>
            <a:r>
              <a:rPr lang="en-US" dirty="0"/>
              <a:t> </a:t>
            </a:r>
            <a:r>
              <a:rPr lang="en-US" dirty="0" err="1"/>
              <a:t>hợp</a:t>
            </a:r>
            <a:r>
              <a:rPr lang="en-US" dirty="0"/>
              <a:t> </a:t>
            </a:r>
            <a:r>
              <a:rPr lang="en-US" dirty="0" err="1"/>
              <a:t>âm</a:t>
            </a:r>
            <a:r>
              <a:rPr lang="en-US" dirty="0"/>
              <a:t> </a:t>
            </a:r>
            <a:r>
              <a:rPr lang="en-US" sz="2700" dirty="0"/>
              <a:t>G</a:t>
            </a:r>
            <a:r>
              <a:rPr lang="en-US" sz="2200" dirty="0"/>
              <a:t>M7</a:t>
            </a:r>
            <a:r>
              <a:rPr lang="en-US" dirty="0"/>
              <a:t>, </a:t>
            </a:r>
            <a:r>
              <a:rPr lang="en-US" sz="2700" dirty="0"/>
              <a:t>D</a:t>
            </a:r>
            <a:r>
              <a:rPr lang="en-US" sz="2200" dirty="0"/>
              <a:t>M7, </a:t>
            </a:r>
            <a:r>
              <a:rPr lang="en-US" sz="2400" dirty="0"/>
              <a:t>AM7</a:t>
            </a:r>
            <a:br>
              <a:rPr lang="en-US" sz="2200" dirty="0"/>
            </a:br>
            <a:br>
              <a:rPr lang="en-US"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42" y="751490"/>
            <a:ext cx="784323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10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a:buFontTx/>
              <a:buChar char="-"/>
            </a:pPr>
            <a:r>
              <a:rPr lang="en-US" dirty="0" err="1"/>
              <a:t>Hợp</a:t>
            </a:r>
            <a:r>
              <a:rPr lang="en-US" dirty="0"/>
              <a:t> </a:t>
            </a:r>
            <a:r>
              <a:rPr lang="en-US" dirty="0" err="1"/>
              <a:t>âm</a:t>
            </a:r>
            <a:r>
              <a:rPr lang="en-US" dirty="0"/>
              <a:t> 7 </a:t>
            </a:r>
            <a:r>
              <a:rPr lang="en-US" dirty="0" err="1"/>
              <a:t>trưởng</a:t>
            </a:r>
            <a:r>
              <a:rPr lang="en-US" dirty="0"/>
              <a:t> </a:t>
            </a:r>
            <a:r>
              <a:rPr lang="en-US" dirty="0" err="1"/>
              <a:t>thứ</a:t>
            </a:r>
            <a:r>
              <a:rPr lang="en-US" dirty="0"/>
              <a:t>: </a:t>
            </a:r>
            <a:r>
              <a:rPr lang="en-US" dirty="0" err="1"/>
              <a:t>Gồm</a:t>
            </a:r>
            <a:r>
              <a:rPr lang="en-US" dirty="0"/>
              <a:t> 3 </a:t>
            </a:r>
            <a:r>
              <a:rPr lang="en-US" dirty="0" err="1"/>
              <a:t>quãng</a:t>
            </a:r>
            <a:r>
              <a:rPr lang="en-US" dirty="0"/>
              <a:t> 3 </a:t>
            </a:r>
            <a:r>
              <a:rPr lang="en-US" dirty="0" err="1"/>
              <a:t>chồng</a:t>
            </a:r>
            <a:r>
              <a:rPr lang="en-US" dirty="0"/>
              <a:t> </a:t>
            </a:r>
            <a:r>
              <a:rPr lang="en-US" dirty="0" err="1"/>
              <a:t>lên</a:t>
            </a:r>
            <a:r>
              <a:rPr lang="en-US" dirty="0"/>
              <a:t> </a:t>
            </a:r>
            <a:r>
              <a:rPr lang="en-US" dirty="0" err="1"/>
              <a:t>nhau</a:t>
            </a: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marL="0" indent="0">
              <a:buNone/>
            </a:pPr>
            <a:r>
              <a:rPr lang="en-US" dirty="0"/>
              <a:t>BT: </a:t>
            </a:r>
            <a:r>
              <a:rPr lang="en-US" dirty="0" err="1"/>
              <a:t>Thành</a:t>
            </a:r>
            <a:r>
              <a:rPr lang="en-US" dirty="0"/>
              <a:t> </a:t>
            </a:r>
            <a:r>
              <a:rPr lang="en-US" dirty="0" err="1"/>
              <a:t>lập</a:t>
            </a:r>
            <a:r>
              <a:rPr lang="en-US" dirty="0"/>
              <a:t> </a:t>
            </a:r>
            <a:r>
              <a:rPr lang="en-US" dirty="0" err="1"/>
              <a:t>các</a:t>
            </a:r>
            <a:r>
              <a:rPr lang="en-US" dirty="0"/>
              <a:t> </a:t>
            </a:r>
            <a:r>
              <a:rPr lang="en-US" dirty="0" err="1"/>
              <a:t>hợp</a:t>
            </a:r>
            <a:r>
              <a:rPr lang="en-US" dirty="0"/>
              <a:t> </a:t>
            </a:r>
            <a:r>
              <a:rPr lang="en-US" dirty="0" err="1"/>
              <a:t>âm</a:t>
            </a:r>
            <a:r>
              <a:rPr lang="en-US" dirty="0"/>
              <a:t>: G7, A7, D7</a:t>
            </a:r>
          </a:p>
          <a:p>
            <a:pPr>
              <a:buFontTx/>
              <a:buChar char="-"/>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2"/>
          <a:stretch>
            <a:fillRect/>
          </a:stretch>
        </p:blipFill>
        <p:spPr>
          <a:xfrm>
            <a:off x="2023946" y="904264"/>
            <a:ext cx="7143847" cy="2405605"/>
          </a:xfrm>
          <a:prstGeom prst="rect">
            <a:avLst/>
          </a:prstGeom>
        </p:spPr>
      </p:pic>
    </p:spTree>
    <p:extLst>
      <p:ext uri="{BB962C8B-B14F-4D97-AF65-F5344CB8AC3E}">
        <p14:creationId xmlns:p14="http://schemas.microsoft.com/office/powerpoint/2010/main" val="32510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r>
              <a:rPr lang="fr-FR" dirty="0"/>
              <a:t>- </a:t>
            </a:r>
            <a:r>
              <a:rPr lang="fr-FR" dirty="0" err="1"/>
              <a:t>Hợp</a:t>
            </a:r>
            <a:r>
              <a:rPr lang="fr-FR" dirty="0"/>
              <a:t> </a:t>
            </a:r>
            <a:r>
              <a:rPr lang="fr-FR" dirty="0" err="1"/>
              <a:t>âm</a:t>
            </a:r>
            <a:r>
              <a:rPr lang="fr-FR" dirty="0"/>
              <a:t> </a:t>
            </a:r>
            <a:r>
              <a:rPr lang="fr-FR" dirty="0" err="1"/>
              <a:t>bảy</a:t>
            </a:r>
            <a:r>
              <a:rPr lang="fr-FR" dirty="0"/>
              <a:t> </a:t>
            </a:r>
            <a:r>
              <a:rPr lang="fr-FR" dirty="0" err="1"/>
              <a:t>thứ</a:t>
            </a:r>
            <a:r>
              <a:rPr lang="fr-FR" dirty="0"/>
              <a:t>:</a:t>
            </a:r>
            <a:endParaRPr lang="en-US" dirty="0"/>
          </a:p>
          <a:p>
            <a:r>
              <a:rPr lang="fr-FR" dirty="0" err="1"/>
              <a:t>Gồm</a:t>
            </a:r>
            <a:r>
              <a:rPr lang="fr-FR" dirty="0"/>
              <a:t> 3 </a:t>
            </a:r>
            <a:r>
              <a:rPr lang="fr-FR" dirty="0" err="1"/>
              <a:t>quãng</a:t>
            </a:r>
            <a:r>
              <a:rPr lang="fr-FR" dirty="0"/>
              <a:t> 3 </a:t>
            </a:r>
            <a:r>
              <a:rPr lang="fr-FR" dirty="0" err="1"/>
              <a:t>chồng</a:t>
            </a:r>
            <a:r>
              <a:rPr lang="fr-FR" dirty="0"/>
              <a:t> </a:t>
            </a:r>
            <a:r>
              <a:rPr lang="fr-FR" dirty="0" err="1"/>
              <a:t>lên</a:t>
            </a:r>
            <a:r>
              <a:rPr lang="fr-FR" dirty="0"/>
              <a:t> </a:t>
            </a:r>
            <a:r>
              <a:rPr lang="fr-FR" dirty="0" err="1"/>
              <a:t>nhau</a:t>
            </a:r>
            <a:r>
              <a:rPr lang="fr-FR" dirty="0"/>
              <a:t>:</a:t>
            </a:r>
          </a:p>
          <a:p>
            <a:endParaRPr lang="fr-FR" dirty="0"/>
          </a:p>
          <a:p>
            <a:endParaRPr lang="fr-FR" dirty="0"/>
          </a:p>
          <a:p>
            <a:endParaRPr lang="fr-FR" dirty="0"/>
          </a:p>
          <a:p>
            <a:endParaRPr lang="fr-FR" dirty="0"/>
          </a:p>
          <a:p>
            <a:endParaRPr lang="fr-FR" dirty="0"/>
          </a:p>
          <a:p>
            <a:r>
              <a:rPr lang="fr-FR" dirty="0"/>
              <a:t>BT: </a:t>
            </a:r>
            <a:r>
              <a:rPr lang="fr-FR" dirty="0" err="1"/>
              <a:t>Thành</a:t>
            </a:r>
            <a:r>
              <a:rPr lang="fr-FR" dirty="0"/>
              <a:t> </a:t>
            </a:r>
            <a:r>
              <a:rPr lang="fr-FR" dirty="0" err="1"/>
              <a:t>lập</a:t>
            </a:r>
            <a:r>
              <a:rPr lang="fr-FR" dirty="0"/>
              <a:t> </a:t>
            </a:r>
            <a:r>
              <a:rPr lang="fr-FR" dirty="0" err="1"/>
              <a:t>các</a:t>
            </a:r>
            <a:r>
              <a:rPr lang="fr-FR" dirty="0"/>
              <a:t> </a:t>
            </a:r>
            <a:r>
              <a:rPr lang="fr-FR" dirty="0" err="1"/>
              <a:t>hợp</a:t>
            </a:r>
            <a:r>
              <a:rPr lang="fr-FR" dirty="0"/>
              <a:t> </a:t>
            </a:r>
            <a:r>
              <a:rPr lang="fr-FR" dirty="0" err="1"/>
              <a:t>âm</a:t>
            </a:r>
            <a:r>
              <a:rPr lang="fr-FR" dirty="0"/>
              <a:t>: Am7, Dm7, Fm7</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2588654" y="1251880"/>
            <a:ext cx="7276563" cy="235300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Viết tay 2">
                <a:extLst>
                  <a:ext uri="{FF2B5EF4-FFF2-40B4-BE49-F238E27FC236}">
                    <a16:creationId xmlns:a16="http://schemas.microsoft.com/office/drawing/2014/main" id="{0DEE59AA-83A9-B88C-6BD3-B5903B64F116}"/>
                  </a:ext>
                </a:extLst>
              </p14:cNvPr>
              <p14:cNvContentPartPr/>
              <p14:nvPr/>
            </p14:nvContentPartPr>
            <p14:xfrm>
              <a:off x="4607640" y="1143000"/>
              <a:ext cx="464760" cy="667080"/>
            </p14:xfrm>
          </p:contentPart>
        </mc:Choice>
        <mc:Fallback xmlns="">
          <p:pic>
            <p:nvPicPr>
              <p:cNvPr id="3" name="Viết tay 2">
                <a:extLst>
                  <a:ext uri="{FF2B5EF4-FFF2-40B4-BE49-F238E27FC236}">
                    <a16:creationId xmlns:a16="http://schemas.microsoft.com/office/drawing/2014/main" id="{0DEE59AA-83A9-B88C-6BD3-B5903B64F116}"/>
                  </a:ext>
                </a:extLst>
              </p:cNvPr>
              <p:cNvPicPr/>
              <p:nvPr/>
            </p:nvPicPr>
            <p:blipFill>
              <a:blip r:embed="rId4"/>
              <a:stretch>
                <a:fillRect/>
              </a:stretch>
            </p:blipFill>
            <p:spPr>
              <a:xfrm>
                <a:off x="4598280" y="1133640"/>
                <a:ext cx="483480" cy="685800"/>
              </a:xfrm>
              <a:prstGeom prst="rect">
                <a:avLst/>
              </a:prstGeom>
            </p:spPr>
          </p:pic>
        </mc:Fallback>
      </mc:AlternateContent>
    </p:spTree>
    <p:extLst>
      <p:ext uri="{BB962C8B-B14F-4D97-AF65-F5344CB8AC3E}">
        <p14:creationId xmlns:p14="http://schemas.microsoft.com/office/powerpoint/2010/main" val="56537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r>
              <a:rPr lang="en-US" b="1" i="1" dirty="0"/>
              <a:t>1.5.4 </a:t>
            </a:r>
            <a:r>
              <a:rPr lang="en-US" b="1" i="1" dirty="0" err="1"/>
              <a:t>Đảo</a:t>
            </a:r>
            <a:r>
              <a:rPr lang="en-US" b="1" i="1" dirty="0"/>
              <a:t> </a:t>
            </a:r>
            <a:r>
              <a:rPr lang="en-US" b="1" i="1" dirty="0" err="1"/>
              <a:t>hợp</a:t>
            </a:r>
            <a:r>
              <a:rPr lang="en-US" b="1" i="1" dirty="0"/>
              <a:t> </a:t>
            </a:r>
            <a:r>
              <a:rPr lang="en-US" b="1" i="1" dirty="0" err="1"/>
              <a:t>âm</a:t>
            </a:r>
            <a:endParaRPr lang="en-US" b="1" i="1" dirty="0"/>
          </a:p>
          <a:p>
            <a:r>
              <a:rPr lang="en-US" dirty="0"/>
              <a:t> </a:t>
            </a:r>
            <a:r>
              <a:rPr lang="en-US" dirty="0" err="1"/>
              <a:t>Đảo</a:t>
            </a:r>
            <a:r>
              <a:rPr lang="en-US" dirty="0"/>
              <a:t> </a:t>
            </a:r>
            <a:r>
              <a:rPr lang="en-US" dirty="0" err="1"/>
              <a:t>hợp</a:t>
            </a:r>
            <a:r>
              <a:rPr lang="en-US" dirty="0"/>
              <a:t> </a:t>
            </a:r>
            <a:r>
              <a:rPr lang="en-US" dirty="0" err="1"/>
              <a:t>âm</a:t>
            </a:r>
            <a:r>
              <a:rPr lang="en-US" dirty="0"/>
              <a:t> </a:t>
            </a:r>
            <a:r>
              <a:rPr lang="en-US" dirty="0" err="1"/>
              <a:t>là</a:t>
            </a:r>
            <a:r>
              <a:rPr lang="en-US" dirty="0"/>
              <a:t> </a:t>
            </a:r>
            <a:r>
              <a:rPr lang="en-US" dirty="0" err="1"/>
              <a:t>thay</a:t>
            </a:r>
            <a:r>
              <a:rPr lang="en-US" dirty="0"/>
              <a:t> </a:t>
            </a:r>
            <a:r>
              <a:rPr lang="en-US" dirty="0" err="1"/>
              <a:t>đổi</a:t>
            </a:r>
            <a:r>
              <a:rPr lang="en-US" dirty="0"/>
              <a:t> </a:t>
            </a:r>
            <a:r>
              <a:rPr lang="en-US" dirty="0" err="1"/>
              <a:t>vị</a:t>
            </a:r>
            <a:r>
              <a:rPr lang="en-US" dirty="0"/>
              <a:t> </a:t>
            </a:r>
            <a:r>
              <a:rPr lang="en-US" dirty="0" err="1"/>
              <a:t>trí</a:t>
            </a:r>
            <a:r>
              <a:rPr lang="en-US" dirty="0"/>
              <a:t> </a:t>
            </a:r>
            <a:r>
              <a:rPr lang="en-US" dirty="0" err="1"/>
              <a:t>các</a:t>
            </a:r>
            <a:r>
              <a:rPr lang="en-US" dirty="0"/>
              <a:t> </a:t>
            </a:r>
            <a:r>
              <a:rPr lang="en-US" dirty="0" err="1"/>
              <a:t>nốt</a:t>
            </a:r>
            <a:r>
              <a:rPr lang="en-US" dirty="0"/>
              <a:t> </a:t>
            </a:r>
            <a:r>
              <a:rPr lang="en-US" dirty="0" err="1"/>
              <a:t>của</a:t>
            </a:r>
            <a:r>
              <a:rPr lang="en-US" dirty="0"/>
              <a:t> </a:t>
            </a:r>
            <a:r>
              <a:rPr lang="en-US" dirty="0" err="1"/>
              <a:t>hợp</a:t>
            </a:r>
            <a:r>
              <a:rPr lang="en-US" dirty="0"/>
              <a:t> </a:t>
            </a:r>
            <a:r>
              <a:rPr lang="en-US" dirty="0" err="1"/>
              <a:t>âm</a:t>
            </a:r>
            <a:r>
              <a:rPr lang="en-US" dirty="0"/>
              <a:t>. </a:t>
            </a:r>
            <a:r>
              <a:rPr lang="en-US" dirty="0" err="1"/>
              <a:t>có</a:t>
            </a:r>
            <a:r>
              <a:rPr lang="en-US" dirty="0"/>
              <a:t> </a:t>
            </a:r>
            <a:r>
              <a:rPr lang="en-US" dirty="0" err="1"/>
              <a:t>nhiều</a:t>
            </a:r>
            <a:r>
              <a:rPr lang="en-US" dirty="0"/>
              <a:t> </a:t>
            </a:r>
            <a:r>
              <a:rPr lang="en-US" dirty="0" err="1"/>
              <a:t>lý</a:t>
            </a:r>
            <a:r>
              <a:rPr lang="en-US" dirty="0"/>
              <a:t> do </a:t>
            </a:r>
            <a:r>
              <a:rPr lang="en-US" dirty="0" err="1"/>
              <a:t>người</a:t>
            </a:r>
            <a:r>
              <a:rPr lang="en-US" dirty="0"/>
              <a:t> ta </a:t>
            </a:r>
            <a:r>
              <a:rPr lang="en-US" dirty="0" err="1"/>
              <a:t>phải</a:t>
            </a:r>
            <a:r>
              <a:rPr lang="en-US" dirty="0"/>
              <a:t> </a:t>
            </a:r>
            <a:r>
              <a:rPr lang="en-US" dirty="0" err="1"/>
              <a:t>đảo</a:t>
            </a:r>
            <a:r>
              <a:rPr lang="en-US" dirty="0"/>
              <a:t> </a:t>
            </a:r>
            <a:r>
              <a:rPr lang="en-US" dirty="0" err="1"/>
              <a:t>hợp</a:t>
            </a:r>
            <a:r>
              <a:rPr lang="en-US" dirty="0"/>
              <a:t> </a:t>
            </a:r>
            <a:r>
              <a:rPr lang="en-US" dirty="0" err="1"/>
              <a:t>âm</a:t>
            </a:r>
            <a:r>
              <a:rPr lang="en-US" dirty="0"/>
              <a:t>:</a:t>
            </a:r>
          </a:p>
          <a:p>
            <a:r>
              <a:rPr lang="en-US" dirty="0"/>
              <a:t>   + </a:t>
            </a:r>
            <a:r>
              <a:rPr lang="en-US" dirty="0" err="1"/>
              <a:t>Tạo</a:t>
            </a:r>
            <a:r>
              <a:rPr lang="en-US" dirty="0"/>
              <a:t> </a:t>
            </a:r>
            <a:r>
              <a:rPr lang="en-US" dirty="0" err="1"/>
              <a:t>cảm</a:t>
            </a:r>
            <a:r>
              <a:rPr lang="en-US" dirty="0"/>
              <a:t> </a:t>
            </a:r>
            <a:r>
              <a:rPr lang="en-US" dirty="0" err="1"/>
              <a:t>giác</a:t>
            </a:r>
            <a:r>
              <a:rPr lang="en-US" dirty="0"/>
              <a:t> </a:t>
            </a:r>
            <a:r>
              <a:rPr lang="en-US" dirty="0" err="1"/>
              <a:t>mới</a:t>
            </a:r>
            <a:r>
              <a:rPr lang="en-US" dirty="0"/>
              <a:t> </a:t>
            </a:r>
            <a:r>
              <a:rPr lang="en-US" dirty="0" err="1"/>
              <a:t>lạ</a:t>
            </a:r>
            <a:endParaRPr lang="en-US" dirty="0"/>
          </a:p>
          <a:p>
            <a:r>
              <a:rPr lang="en-US" dirty="0"/>
              <a:t>   + </a:t>
            </a:r>
            <a:r>
              <a:rPr lang="en-US" dirty="0" err="1"/>
              <a:t>Thuận</a:t>
            </a:r>
            <a:r>
              <a:rPr lang="en-US" dirty="0"/>
              <a:t> </a:t>
            </a:r>
            <a:r>
              <a:rPr lang="en-US" dirty="0" err="1"/>
              <a:t>lợi</a:t>
            </a:r>
            <a:r>
              <a:rPr lang="en-US" dirty="0"/>
              <a:t> </a:t>
            </a:r>
            <a:r>
              <a:rPr lang="en-US" dirty="0" err="1"/>
              <a:t>trong</a:t>
            </a:r>
            <a:r>
              <a:rPr lang="en-US" dirty="0"/>
              <a:t> </a:t>
            </a:r>
            <a:r>
              <a:rPr lang="en-US" dirty="0" err="1"/>
              <a:t>việc</a:t>
            </a:r>
            <a:r>
              <a:rPr lang="en-US" dirty="0"/>
              <a:t> </a:t>
            </a:r>
            <a:r>
              <a:rPr lang="en-US" dirty="0" err="1"/>
              <a:t>bấm</a:t>
            </a:r>
            <a:r>
              <a:rPr lang="en-US" dirty="0"/>
              <a:t> </a:t>
            </a:r>
            <a:r>
              <a:rPr lang="en-US" dirty="0" err="1"/>
              <a:t>liên</a:t>
            </a:r>
            <a:r>
              <a:rPr lang="en-US" dirty="0"/>
              <a:t> </a:t>
            </a:r>
            <a:r>
              <a:rPr lang="en-US" dirty="0" err="1"/>
              <a:t>kết</a:t>
            </a:r>
            <a:r>
              <a:rPr lang="en-US" dirty="0"/>
              <a:t> </a:t>
            </a:r>
            <a:r>
              <a:rPr lang="en-US" dirty="0" err="1"/>
              <a:t>các</a:t>
            </a:r>
            <a:r>
              <a:rPr lang="en-US" dirty="0"/>
              <a:t> </a:t>
            </a:r>
            <a:r>
              <a:rPr lang="en-US" dirty="0" err="1"/>
              <a:t>hợp</a:t>
            </a:r>
            <a:r>
              <a:rPr lang="en-US" dirty="0"/>
              <a:t> </a:t>
            </a:r>
            <a:r>
              <a:rPr lang="en-US" dirty="0" err="1"/>
              <a:t>âm</a:t>
            </a:r>
            <a:endParaRPr lang="en-US" dirty="0"/>
          </a:p>
          <a:p>
            <a:r>
              <a:rPr lang="en-US" dirty="0"/>
              <a:t>   + </a:t>
            </a:r>
            <a:r>
              <a:rPr lang="en-US" dirty="0" err="1"/>
              <a:t>Để</a:t>
            </a:r>
            <a:r>
              <a:rPr lang="en-US" dirty="0"/>
              <a:t> </a:t>
            </a:r>
            <a:r>
              <a:rPr lang="en-US" dirty="0" err="1"/>
              <a:t>tránh</a:t>
            </a:r>
            <a:r>
              <a:rPr lang="en-US" dirty="0"/>
              <a:t> </a:t>
            </a:r>
            <a:r>
              <a:rPr lang="en-US" dirty="0" err="1"/>
              <a:t>lỗi</a:t>
            </a:r>
            <a:r>
              <a:rPr lang="en-US" dirty="0"/>
              <a:t> </a:t>
            </a:r>
            <a:r>
              <a:rPr lang="en-US" dirty="0" err="1"/>
              <a:t>trong</a:t>
            </a:r>
            <a:r>
              <a:rPr lang="en-US" dirty="0"/>
              <a:t> </a:t>
            </a:r>
            <a:r>
              <a:rPr lang="en-US" dirty="0" err="1"/>
              <a:t>khi</a:t>
            </a:r>
            <a:r>
              <a:rPr lang="en-US" dirty="0"/>
              <a:t> </a:t>
            </a:r>
            <a:r>
              <a:rPr lang="en-US" dirty="0" err="1"/>
              <a:t>phối</a:t>
            </a:r>
            <a:r>
              <a:rPr lang="en-US" dirty="0"/>
              <a:t> 4 </a:t>
            </a:r>
            <a:r>
              <a:rPr lang="en-US" dirty="0" err="1"/>
              <a:t>bè</a:t>
            </a:r>
            <a:r>
              <a:rPr lang="en-US" dirty="0"/>
              <a:t>.</a:t>
            </a:r>
          </a:p>
          <a:p>
            <a:r>
              <a:rPr lang="en-US" dirty="0"/>
              <a:t>* </a:t>
            </a:r>
            <a:r>
              <a:rPr lang="en-US" dirty="0" err="1"/>
              <a:t>Đảo</a:t>
            </a:r>
            <a:r>
              <a:rPr lang="en-US" dirty="0"/>
              <a:t> </a:t>
            </a:r>
            <a:r>
              <a:rPr lang="en-US" dirty="0" err="1"/>
              <a:t>hợp</a:t>
            </a:r>
            <a:r>
              <a:rPr lang="en-US" dirty="0"/>
              <a:t> </a:t>
            </a:r>
            <a:r>
              <a:rPr lang="en-US" dirty="0" err="1"/>
              <a:t>âm</a:t>
            </a:r>
            <a:r>
              <a:rPr lang="en-US" dirty="0"/>
              <a:t> </a:t>
            </a:r>
            <a:r>
              <a:rPr lang="en-US" dirty="0" err="1"/>
              <a:t>ba</a:t>
            </a:r>
            <a:r>
              <a:rPr lang="en-US" dirty="0"/>
              <a:t>: </a:t>
            </a:r>
          </a:p>
          <a:p>
            <a:r>
              <a:rPr lang="en-US" dirty="0"/>
              <a:t>    </a:t>
            </a:r>
            <a:r>
              <a:rPr lang="en-US" dirty="0" err="1"/>
              <a:t>Hợp</a:t>
            </a:r>
            <a:r>
              <a:rPr lang="en-US" dirty="0"/>
              <a:t> </a:t>
            </a:r>
            <a:r>
              <a:rPr lang="en-US" dirty="0" err="1"/>
              <a:t>âm</a:t>
            </a:r>
            <a:r>
              <a:rPr lang="en-US" dirty="0"/>
              <a:t> </a:t>
            </a:r>
            <a:r>
              <a:rPr lang="en-US" dirty="0" err="1"/>
              <a:t>ba</a:t>
            </a:r>
            <a:r>
              <a:rPr lang="en-US" dirty="0"/>
              <a:t> </a:t>
            </a:r>
            <a:r>
              <a:rPr lang="en-US" dirty="0" err="1"/>
              <a:t>có</a:t>
            </a:r>
            <a:r>
              <a:rPr lang="en-US" dirty="0"/>
              <a:t> </a:t>
            </a:r>
            <a:r>
              <a:rPr lang="en-US" dirty="0" err="1"/>
              <a:t>hai</a:t>
            </a:r>
            <a:r>
              <a:rPr lang="en-US" dirty="0"/>
              <a:t> </a:t>
            </a:r>
            <a:r>
              <a:rPr lang="en-US" dirty="0" err="1"/>
              <a:t>thể</a:t>
            </a:r>
            <a:r>
              <a:rPr lang="en-US" dirty="0"/>
              <a:t> </a:t>
            </a:r>
            <a:r>
              <a:rPr lang="en-US" dirty="0" err="1"/>
              <a:t>đảo</a:t>
            </a:r>
            <a:r>
              <a:rPr lang="en-US" dirty="0"/>
              <a:t>:</a:t>
            </a:r>
          </a:p>
          <a:p>
            <a:r>
              <a:rPr lang="en-US" dirty="0"/>
              <a:t>  - </a:t>
            </a:r>
            <a:r>
              <a:rPr lang="en-US" dirty="0" err="1"/>
              <a:t>Thể</a:t>
            </a:r>
            <a:r>
              <a:rPr lang="en-US" dirty="0"/>
              <a:t> </a:t>
            </a:r>
            <a:r>
              <a:rPr lang="en-US" dirty="0" err="1"/>
              <a:t>đảo</a:t>
            </a:r>
            <a:r>
              <a:rPr lang="en-US" dirty="0"/>
              <a:t> 1(</a:t>
            </a:r>
            <a:r>
              <a:rPr lang="en-US" dirty="0" err="1"/>
              <a:t>gọi</a:t>
            </a:r>
            <a:r>
              <a:rPr lang="en-US" dirty="0"/>
              <a:t> </a:t>
            </a:r>
            <a:r>
              <a:rPr lang="en-US" dirty="0" err="1"/>
              <a:t>là</a:t>
            </a:r>
            <a:r>
              <a:rPr lang="en-US" dirty="0"/>
              <a:t> </a:t>
            </a:r>
            <a:r>
              <a:rPr lang="en-US" dirty="0" err="1"/>
              <a:t>hợp</a:t>
            </a:r>
            <a:r>
              <a:rPr lang="en-US" dirty="0"/>
              <a:t> </a:t>
            </a:r>
            <a:r>
              <a:rPr lang="en-US" dirty="0" err="1"/>
              <a:t>âm</a:t>
            </a:r>
            <a:r>
              <a:rPr lang="en-US" dirty="0"/>
              <a:t> 6): </a:t>
            </a:r>
            <a:r>
              <a:rPr lang="en-US" dirty="0" err="1"/>
              <a:t>âm</a:t>
            </a:r>
            <a:r>
              <a:rPr lang="en-US" dirty="0"/>
              <a:t> 3 </a:t>
            </a:r>
            <a:r>
              <a:rPr lang="en-US" dirty="0" err="1"/>
              <a:t>làm</a:t>
            </a:r>
            <a:r>
              <a:rPr lang="en-US" dirty="0"/>
              <a:t> </a:t>
            </a:r>
            <a:r>
              <a:rPr lang="en-US" dirty="0" err="1"/>
              <a:t>âm</a:t>
            </a:r>
            <a:r>
              <a:rPr lang="en-US" dirty="0"/>
              <a:t> </a:t>
            </a:r>
            <a:r>
              <a:rPr lang="en-US" dirty="0" err="1"/>
              <a:t>trầm</a:t>
            </a:r>
            <a:r>
              <a:rPr lang="en-US" dirty="0"/>
              <a:t>, </a:t>
            </a:r>
            <a:r>
              <a:rPr lang="en-US" dirty="0" err="1"/>
              <a:t>đưa</a:t>
            </a:r>
            <a:r>
              <a:rPr lang="en-US" dirty="0"/>
              <a:t> </a:t>
            </a:r>
            <a:r>
              <a:rPr lang="en-US" dirty="0" err="1"/>
              <a:t>âm</a:t>
            </a:r>
            <a:r>
              <a:rPr lang="en-US" dirty="0"/>
              <a:t> 1 </a:t>
            </a:r>
            <a:r>
              <a:rPr lang="en-US" dirty="0" err="1"/>
              <a:t>lên</a:t>
            </a:r>
            <a:r>
              <a:rPr lang="en-US" dirty="0"/>
              <a:t> 1q8</a:t>
            </a:r>
          </a:p>
          <a:p>
            <a:r>
              <a:rPr lang="en-US" dirty="0"/>
              <a:t>  - </a:t>
            </a:r>
            <a:r>
              <a:rPr lang="en-US" dirty="0" err="1"/>
              <a:t>Thể</a:t>
            </a:r>
            <a:r>
              <a:rPr lang="en-US" dirty="0"/>
              <a:t> </a:t>
            </a:r>
            <a:r>
              <a:rPr lang="en-US" dirty="0" err="1"/>
              <a:t>đảo</a:t>
            </a:r>
            <a:r>
              <a:rPr lang="en-US" dirty="0"/>
              <a:t> 2 ( </a:t>
            </a:r>
            <a:r>
              <a:rPr lang="en-US" dirty="0" err="1"/>
              <a:t>gọi</a:t>
            </a:r>
            <a:r>
              <a:rPr lang="en-US" dirty="0"/>
              <a:t> </a:t>
            </a:r>
            <a:r>
              <a:rPr lang="en-US" dirty="0" err="1"/>
              <a:t>là</a:t>
            </a:r>
            <a:r>
              <a:rPr lang="en-US" dirty="0"/>
              <a:t> </a:t>
            </a:r>
            <a:r>
              <a:rPr lang="en-US" dirty="0" err="1"/>
              <a:t>hợp</a:t>
            </a:r>
            <a:r>
              <a:rPr lang="en-US" dirty="0"/>
              <a:t> </a:t>
            </a:r>
            <a:r>
              <a:rPr lang="en-US" dirty="0" err="1"/>
              <a:t>âm</a:t>
            </a:r>
            <a:r>
              <a:rPr lang="en-US" dirty="0"/>
              <a:t> 6/4): </a:t>
            </a:r>
            <a:r>
              <a:rPr lang="en-US" dirty="0" err="1"/>
              <a:t>âm</a:t>
            </a:r>
            <a:r>
              <a:rPr lang="en-US" dirty="0"/>
              <a:t> 5 </a:t>
            </a:r>
            <a:r>
              <a:rPr lang="en-US" dirty="0" err="1"/>
              <a:t>làm</a:t>
            </a:r>
            <a:r>
              <a:rPr lang="en-US" dirty="0"/>
              <a:t> </a:t>
            </a:r>
            <a:r>
              <a:rPr lang="en-US" dirty="0" err="1"/>
              <a:t>âm</a:t>
            </a:r>
            <a:r>
              <a:rPr lang="en-US" dirty="0"/>
              <a:t> </a:t>
            </a:r>
            <a:r>
              <a:rPr lang="en-US" dirty="0" err="1"/>
              <a:t>trầm</a:t>
            </a:r>
            <a:r>
              <a:rPr lang="en-US" dirty="0"/>
              <a:t>, </a:t>
            </a:r>
            <a:r>
              <a:rPr lang="en-US" dirty="0" err="1"/>
              <a:t>đưa</a:t>
            </a:r>
            <a:r>
              <a:rPr lang="en-US" dirty="0"/>
              <a:t> </a:t>
            </a:r>
            <a:r>
              <a:rPr lang="en-US" dirty="0" err="1"/>
              <a:t>âm</a:t>
            </a:r>
            <a:r>
              <a:rPr lang="en-US" dirty="0"/>
              <a:t> 1, 3 </a:t>
            </a:r>
            <a:r>
              <a:rPr lang="en-US" dirty="0" err="1"/>
              <a:t>lên</a:t>
            </a:r>
            <a:r>
              <a:rPr lang="en-US" dirty="0"/>
              <a:t> 1 q8 </a:t>
            </a:r>
            <a:r>
              <a:rPr lang="en-US" dirty="0" err="1"/>
              <a:t>hoặc</a:t>
            </a:r>
            <a:r>
              <a:rPr lang="en-US" dirty="0"/>
              <a:t> </a:t>
            </a:r>
            <a:r>
              <a:rPr lang="en-US" dirty="0" err="1"/>
              <a:t>giữ</a:t>
            </a:r>
            <a:r>
              <a:rPr lang="en-US" dirty="0"/>
              <a:t> </a:t>
            </a:r>
            <a:r>
              <a:rPr lang="en-US" dirty="0" err="1"/>
              <a:t>nguyên</a:t>
            </a:r>
            <a:r>
              <a:rPr lang="en-US" dirty="0"/>
              <a:t> </a:t>
            </a:r>
            <a:r>
              <a:rPr lang="en-US" dirty="0" err="1"/>
              <a:t>âm</a:t>
            </a:r>
            <a:r>
              <a:rPr lang="en-US" dirty="0"/>
              <a:t> 1,3 </a:t>
            </a:r>
            <a:r>
              <a:rPr lang="en-US" dirty="0" err="1"/>
              <a:t>và</a:t>
            </a:r>
            <a:r>
              <a:rPr lang="en-US" dirty="0"/>
              <a:t> </a:t>
            </a:r>
            <a:r>
              <a:rPr lang="en-US" dirty="0" err="1"/>
              <a:t>đưa</a:t>
            </a:r>
            <a:r>
              <a:rPr lang="en-US" dirty="0"/>
              <a:t> </a:t>
            </a:r>
            <a:r>
              <a:rPr lang="en-US" dirty="0" err="1"/>
              <a:t>âm</a:t>
            </a:r>
            <a:r>
              <a:rPr lang="en-US" dirty="0"/>
              <a:t> 5 </a:t>
            </a:r>
            <a:r>
              <a:rPr lang="en-US" dirty="0" err="1"/>
              <a:t>xuống</a:t>
            </a:r>
            <a:r>
              <a:rPr lang="en-US" dirty="0"/>
              <a:t> 1q8.</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3971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additive="base">
                                        <p:cTn id="5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r>
              <a:rPr lang="en-US" dirty="0"/>
              <a:t>VD: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 </a:t>
            </a:r>
            <a:r>
              <a:rPr lang="en-US" dirty="0" err="1"/>
              <a:t>Đảo</a:t>
            </a:r>
            <a:r>
              <a:rPr lang="en-US" dirty="0"/>
              <a:t> </a:t>
            </a:r>
            <a:r>
              <a:rPr lang="en-US" dirty="0" err="1"/>
              <a:t>hợp</a:t>
            </a:r>
            <a:r>
              <a:rPr lang="en-US" dirty="0"/>
              <a:t> </a:t>
            </a:r>
            <a:r>
              <a:rPr lang="en-US" dirty="0" err="1"/>
              <a:t>âm</a:t>
            </a:r>
            <a:r>
              <a:rPr lang="en-US" dirty="0"/>
              <a:t> </a:t>
            </a:r>
            <a:r>
              <a:rPr lang="en-US" dirty="0" err="1"/>
              <a:t>bảy</a:t>
            </a:r>
            <a:r>
              <a:rPr lang="en-US" dirty="0"/>
              <a:t>: </a:t>
            </a:r>
            <a:r>
              <a:rPr lang="en-US" dirty="0" err="1"/>
              <a:t>hợp</a:t>
            </a:r>
            <a:r>
              <a:rPr lang="en-US" dirty="0"/>
              <a:t> </a:t>
            </a:r>
            <a:r>
              <a:rPr lang="en-US" dirty="0" err="1"/>
              <a:t>âm</a:t>
            </a:r>
            <a:r>
              <a:rPr lang="en-US" dirty="0"/>
              <a:t> </a:t>
            </a:r>
            <a:r>
              <a:rPr lang="en-US" dirty="0" err="1"/>
              <a:t>bảy</a:t>
            </a:r>
            <a:r>
              <a:rPr lang="en-US" dirty="0"/>
              <a:t> </a:t>
            </a:r>
            <a:r>
              <a:rPr lang="en-US" dirty="0" err="1"/>
              <a:t>có</a:t>
            </a:r>
            <a:r>
              <a:rPr lang="en-US" dirty="0"/>
              <a:t> 3 </a:t>
            </a:r>
            <a:r>
              <a:rPr lang="en-US" dirty="0" err="1"/>
              <a:t>thể</a:t>
            </a:r>
            <a:r>
              <a:rPr lang="en-US" dirty="0"/>
              <a:t> </a:t>
            </a:r>
            <a:r>
              <a:rPr lang="en-US" dirty="0" err="1"/>
              <a:t>đảo</a:t>
            </a:r>
            <a:r>
              <a:rPr lang="en-US" dirty="0"/>
              <a:t>:</a:t>
            </a:r>
          </a:p>
          <a:p>
            <a:r>
              <a:rPr lang="en-US" dirty="0"/>
              <a:t>    + </a:t>
            </a:r>
            <a:r>
              <a:rPr lang="en-US" dirty="0" err="1"/>
              <a:t>Thể</a:t>
            </a:r>
            <a:r>
              <a:rPr lang="en-US" dirty="0"/>
              <a:t> </a:t>
            </a:r>
            <a:r>
              <a:rPr lang="en-US" dirty="0" err="1"/>
              <a:t>đảo</a:t>
            </a:r>
            <a:r>
              <a:rPr lang="en-US" dirty="0"/>
              <a:t> 1 (</a:t>
            </a:r>
            <a:r>
              <a:rPr lang="en-US" dirty="0" err="1"/>
              <a:t>gọi</a:t>
            </a:r>
            <a:r>
              <a:rPr lang="en-US" dirty="0"/>
              <a:t> </a:t>
            </a:r>
            <a:r>
              <a:rPr lang="en-US" dirty="0" err="1"/>
              <a:t>là</a:t>
            </a:r>
            <a:r>
              <a:rPr lang="en-US" dirty="0"/>
              <a:t> </a:t>
            </a:r>
            <a:r>
              <a:rPr lang="en-US" dirty="0" err="1"/>
              <a:t>hợp</a:t>
            </a:r>
            <a:r>
              <a:rPr lang="en-US" dirty="0"/>
              <a:t> </a:t>
            </a:r>
            <a:r>
              <a:rPr lang="en-US" dirty="0" err="1"/>
              <a:t>âm</a:t>
            </a:r>
            <a:r>
              <a:rPr lang="en-US" dirty="0"/>
              <a:t> 6/5): </a:t>
            </a:r>
            <a:r>
              <a:rPr lang="en-US" dirty="0" err="1"/>
              <a:t>lấy</a:t>
            </a:r>
            <a:r>
              <a:rPr lang="en-US" dirty="0"/>
              <a:t> </a:t>
            </a:r>
            <a:r>
              <a:rPr lang="en-US" dirty="0" err="1"/>
              <a:t>âm</a:t>
            </a:r>
            <a:r>
              <a:rPr lang="en-US" dirty="0"/>
              <a:t> 3 </a:t>
            </a:r>
            <a:r>
              <a:rPr lang="en-US" dirty="0" err="1"/>
              <a:t>làm</a:t>
            </a:r>
            <a:r>
              <a:rPr lang="en-US" dirty="0"/>
              <a:t> </a:t>
            </a:r>
            <a:r>
              <a:rPr lang="en-US" dirty="0" err="1"/>
              <a:t>âm</a:t>
            </a:r>
            <a:r>
              <a:rPr lang="en-US" dirty="0"/>
              <a:t> </a:t>
            </a:r>
            <a:r>
              <a:rPr lang="en-US" dirty="0" err="1"/>
              <a:t>trầm</a:t>
            </a:r>
            <a:r>
              <a:rPr lang="en-US" dirty="0"/>
              <a:t>, </a:t>
            </a:r>
            <a:r>
              <a:rPr lang="en-US" dirty="0" err="1"/>
              <a:t>âm</a:t>
            </a:r>
            <a:r>
              <a:rPr lang="en-US" dirty="0"/>
              <a:t> 1 </a:t>
            </a:r>
            <a:r>
              <a:rPr lang="en-US" dirty="0" err="1"/>
              <a:t>đưa</a:t>
            </a:r>
            <a:r>
              <a:rPr lang="en-US" dirty="0"/>
              <a:t> </a:t>
            </a:r>
            <a:r>
              <a:rPr lang="en-US" dirty="0" err="1"/>
              <a:t>lên</a:t>
            </a:r>
            <a:r>
              <a:rPr lang="en-US" dirty="0"/>
              <a:t> 1q8</a:t>
            </a:r>
          </a:p>
          <a:p>
            <a:r>
              <a:rPr lang="en-US" dirty="0"/>
              <a:t>    + </a:t>
            </a:r>
            <a:r>
              <a:rPr lang="en-US" dirty="0" err="1"/>
              <a:t>Thể</a:t>
            </a:r>
            <a:r>
              <a:rPr lang="en-US" dirty="0"/>
              <a:t> </a:t>
            </a:r>
            <a:r>
              <a:rPr lang="en-US" dirty="0" err="1"/>
              <a:t>đảo</a:t>
            </a:r>
            <a:r>
              <a:rPr lang="en-US" dirty="0"/>
              <a:t> 2(</a:t>
            </a:r>
            <a:r>
              <a:rPr lang="en-US" dirty="0" err="1"/>
              <a:t>gọi</a:t>
            </a:r>
            <a:r>
              <a:rPr lang="en-US" dirty="0"/>
              <a:t> </a:t>
            </a:r>
            <a:r>
              <a:rPr lang="en-US" dirty="0" err="1"/>
              <a:t>là</a:t>
            </a:r>
            <a:r>
              <a:rPr lang="en-US" dirty="0"/>
              <a:t> </a:t>
            </a:r>
            <a:r>
              <a:rPr lang="en-US" dirty="0" err="1"/>
              <a:t>hợp</a:t>
            </a:r>
            <a:r>
              <a:rPr lang="en-US" dirty="0"/>
              <a:t> </a:t>
            </a:r>
            <a:r>
              <a:rPr lang="en-US" dirty="0" err="1"/>
              <a:t>âm</a:t>
            </a:r>
            <a:r>
              <a:rPr lang="en-US" dirty="0"/>
              <a:t> 4/3):</a:t>
            </a:r>
            <a:r>
              <a:rPr lang="en-US" dirty="0" err="1"/>
              <a:t>lấy</a:t>
            </a:r>
            <a:r>
              <a:rPr lang="en-US" dirty="0"/>
              <a:t> </a:t>
            </a:r>
            <a:r>
              <a:rPr lang="en-US" dirty="0" err="1"/>
              <a:t>âm</a:t>
            </a:r>
            <a:r>
              <a:rPr lang="en-US" dirty="0"/>
              <a:t> 5 </a:t>
            </a:r>
            <a:r>
              <a:rPr lang="en-US" dirty="0" err="1"/>
              <a:t>làm</a:t>
            </a:r>
            <a:r>
              <a:rPr lang="en-US" dirty="0"/>
              <a:t> </a:t>
            </a:r>
            <a:r>
              <a:rPr lang="en-US" dirty="0" err="1"/>
              <a:t>âm</a:t>
            </a:r>
            <a:r>
              <a:rPr lang="en-US" dirty="0"/>
              <a:t> </a:t>
            </a:r>
            <a:r>
              <a:rPr lang="en-US" dirty="0" err="1"/>
              <a:t>trầm</a:t>
            </a:r>
            <a:r>
              <a:rPr lang="en-US" dirty="0"/>
              <a:t>, </a:t>
            </a:r>
            <a:r>
              <a:rPr lang="en-US" dirty="0" err="1"/>
              <a:t>âm</a:t>
            </a:r>
            <a:r>
              <a:rPr lang="en-US" dirty="0"/>
              <a:t> 1,3 </a:t>
            </a:r>
            <a:r>
              <a:rPr lang="en-US" dirty="0" err="1"/>
              <a:t>đưa</a:t>
            </a:r>
            <a:r>
              <a:rPr lang="en-US" dirty="0"/>
              <a:t> </a:t>
            </a:r>
            <a:r>
              <a:rPr lang="en-US" dirty="0" err="1"/>
              <a:t>lên</a:t>
            </a:r>
            <a:r>
              <a:rPr lang="en-US" dirty="0"/>
              <a:t> 1q8</a:t>
            </a:r>
          </a:p>
          <a:p>
            <a:r>
              <a:rPr lang="en-US" dirty="0"/>
              <a:t>    + </a:t>
            </a:r>
            <a:r>
              <a:rPr lang="en-US" dirty="0" err="1"/>
              <a:t>Thể</a:t>
            </a:r>
            <a:r>
              <a:rPr lang="en-US" dirty="0"/>
              <a:t> </a:t>
            </a:r>
            <a:r>
              <a:rPr lang="en-US" dirty="0" err="1"/>
              <a:t>đảo</a:t>
            </a:r>
            <a:r>
              <a:rPr lang="en-US" dirty="0"/>
              <a:t> 3( </a:t>
            </a:r>
            <a:r>
              <a:rPr lang="en-US" dirty="0" err="1"/>
              <a:t>gọi</a:t>
            </a:r>
            <a:r>
              <a:rPr lang="en-US" dirty="0"/>
              <a:t> </a:t>
            </a:r>
            <a:r>
              <a:rPr lang="en-US" dirty="0" err="1"/>
              <a:t>là</a:t>
            </a:r>
            <a:r>
              <a:rPr lang="en-US" dirty="0"/>
              <a:t> </a:t>
            </a:r>
            <a:r>
              <a:rPr lang="en-US" dirty="0" err="1"/>
              <a:t>hợp</a:t>
            </a:r>
            <a:r>
              <a:rPr lang="en-US" dirty="0"/>
              <a:t> </a:t>
            </a:r>
            <a:r>
              <a:rPr lang="en-US" dirty="0" err="1"/>
              <a:t>âm</a:t>
            </a:r>
            <a:r>
              <a:rPr lang="en-US" dirty="0"/>
              <a:t> 2) : </a:t>
            </a:r>
            <a:r>
              <a:rPr lang="en-US" dirty="0" err="1"/>
              <a:t>lấy</a:t>
            </a:r>
            <a:r>
              <a:rPr lang="en-US" dirty="0"/>
              <a:t> </a:t>
            </a:r>
            <a:r>
              <a:rPr lang="en-US" dirty="0" err="1"/>
              <a:t>âm</a:t>
            </a:r>
            <a:r>
              <a:rPr lang="en-US" dirty="0"/>
              <a:t> 7 </a:t>
            </a:r>
            <a:r>
              <a:rPr lang="en-US" dirty="0" err="1"/>
              <a:t>làm</a:t>
            </a:r>
            <a:r>
              <a:rPr lang="en-US" dirty="0"/>
              <a:t> </a:t>
            </a:r>
            <a:r>
              <a:rPr lang="en-US" dirty="0" err="1"/>
              <a:t>âm</a:t>
            </a:r>
            <a:r>
              <a:rPr lang="en-US" dirty="0"/>
              <a:t> </a:t>
            </a:r>
            <a:r>
              <a:rPr lang="en-US" dirty="0" err="1"/>
              <a:t>trầm</a:t>
            </a:r>
            <a:r>
              <a:rPr lang="en-US" dirty="0"/>
              <a:t>, </a:t>
            </a:r>
            <a:r>
              <a:rPr lang="en-US" dirty="0" err="1"/>
              <a:t>âm</a:t>
            </a:r>
            <a:r>
              <a:rPr lang="en-US" dirty="0"/>
              <a:t> 1,3,5 </a:t>
            </a:r>
            <a:r>
              <a:rPr lang="en-US" dirty="0" err="1"/>
              <a:t>đưa</a:t>
            </a:r>
            <a:r>
              <a:rPr lang="en-US" dirty="0"/>
              <a:t> </a:t>
            </a:r>
            <a:r>
              <a:rPr lang="en-US" dirty="0" err="1"/>
              <a:t>lên</a:t>
            </a:r>
            <a:r>
              <a:rPr lang="en-US" dirty="0"/>
              <a:t> 1q8.</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109" y="288099"/>
            <a:ext cx="7349074" cy="132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395470" y="1609859"/>
            <a:ext cx="7052499" cy="1267002"/>
          </a:xfrm>
          <a:prstGeom prst="rect">
            <a:avLst/>
          </a:prstGeom>
        </p:spPr>
      </p:pic>
    </p:spTree>
    <p:extLst>
      <p:ext uri="{BB962C8B-B14F-4D97-AF65-F5344CB8AC3E}">
        <p14:creationId xmlns:p14="http://schemas.microsoft.com/office/powerpoint/2010/main" val="76138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r>
              <a:rPr lang="en-US" dirty="0"/>
              <a:t>VD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1828801" y="128789"/>
            <a:ext cx="7856112" cy="2176529"/>
          </a:xfrm>
          <a:prstGeom prst="rect">
            <a:avLst/>
          </a:prstGeom>
        </p:spPr>
      </p:pic>
      <p:pic>
        <p:nvPicPr>
          <p:cNvPr id="3" name="Picture 2"/>
          <p:cNvPicPr>
            <a:picLocks noChangeAspect="1"/>
          </p:cNvPicPr>
          <p:nvPr/>
        </p:nvPicPr>
        <p:blipFill>
          <a:blip r:embed="rId3"/>
          <a:stretch>
            <a:fillRect/>
          </a:stretch>
        </p:blipFill>
        <p:spPr>
          <a:xfrm>
            <a:off x="1926315" y="2292512"/>
            <a:ext cx="7758598" cy="1200318"/>
          </a:xfrm>
          <a:prstGeom prst="rect">
            <a:avLst/>
          </a:prstGeom>
        </p:spPr>
      </p:pic>
      <p:pic>
        <p:nvPicPr>
          <p:cNvPr id="5" name="Picture 4"/>
          <p:cNvPicPr>
            <a:picLocks noChangeAspect="1"/>
          </p:cNvPicPr>
          <p:nvPr/>
        </p:nvPicPr>
        <p:blipFill>
          <a:blip r:embed="rId4"/>
          <a:stretch>
            <a:fillRect/>
          </a:stretch>
        </p:blipFill>
        <p:spPr>
          <a:xfrm>
            <a:off x="1828801" y="4203824"/>
            <a:ext cx="7856112" cy="1219370"/>
          </a:xfrm>
          <a:prstGeom prst="rect">
            <a:avLst/>
          </a:prstGeom>
        </p:spPr>
      </p:pic>
    </p:spTree>
    <p:extLst>
      <p:ext uri="{BB962C8B-B14F-4D97-AF65-F5344CB8AC3E}">
        <p14:creationId xmlns:p14="http://schemas.microsoft.com/office/powerpoint/2010/main" val="386724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r>
              <a:rPr lang="en-US" b="1" i="1" dirty="0"/>
              <a:t>1.5.5 </a:t>
            </a:r>
            <a:r>
              <a:rPr lang="en-US" b="1" i="1" dirty="0" err="1"/>
              <a:t>Tác</a:t>
            </a:r>
            <a:r>
              <a:rPr lang="en-US" b="1" i="1" dirty="0"/>
              <a:t> </a:t>
            </a:r>
            <a:r>
              <a:rPr lang="en-US" b="1" i="1" dirty="0" err="1"/>
              <a:t>dụng</a:t>
            </a:r>
            <a:r>
              <a:rPr lang="en-US" b="1" i="1" dirty="0"/>
              <a:t> </a:t>
            </a:r>
            <a:r>
              <a:rPr lang="en-US" b="1" i="1" dirty="0" err="1"/>
              <a:t>của</a:t>
            </a:r>
            <a:r>
              <a:rPr lang="en-US" b="1" i="1" dirty="0"/>
              <a:t> </a:t>
            </a:r>
            <a:r>
              <a:rPr lang="en-US" b="1" i="1" dirty="0" err="1"/>
              <a:t>hợp</a:t>
            </a:r>
            <a:r>
              <a:rPr lang="en-US" b="1" i="1" dirty="0"/>
              <a:t> </a:t>
            </a:r>
            <a:r>
              <a:rPr lang="en-US" b="1" i="1" dirty="0" err="1"/>
              <a:t>âm</a:t>
            </a:r>
            <a:r>
              <a:rPr lang="en-US" b="1" i="1" dirty="0"/>
              <a:t>  </a:t>
            </a:r>
          </a:p>
          <a:p>
            <a:r>
              <a:rPr lang="en-US" dirty="0"/>
              <a:t> - </a:t>
            </a:r>
            <a:r>
              <a:rPr lang="en-US" dirty="0" err="1"/>
              <a:t>Hợp</a:t>
            </a:r>
            <a:r>
              <a:rPr lang="en-US" dirty="0"/>
              <a:t> </a:t>
            </a:r>
            <a:r>
              <a:rPr lang="en-US" dirty="0" err="1"/>
              <a:t>âm</a:t>
            </a:r>
            <a:r>
              <a:rPr lang="en-US" dirty="0"/>
              <a:t> </a:t>
            </a:r>
            <a:r>
              <a:rPr lang="en-US" dirty="0" err="1"/>
              <a:t>có</a:t>
            </a:r>
            <a:r>
              <a:rPr lang="en-US" dirty="0"/>
              <a:t> ý </a:t>
            </a:r>
            <a:r>
              <a:rPr lang="en-US" dirty="0" err="1"/>
              <a:t>nghĩa</a:t>
            </a:r>
            <a:r>
              <a:rPr lang="en-US" dirty="0"/>
              <a:t> </a:t>
            </a:r>
            <a:r>
              <a:rPr lang="en-US" dirty="0" err="1"/>
              <a:t>rất</a:t>
            </a:r>
            <a:r>
              <a:rPr lang="en-US" dirty="0"/>
              <a:t> </a:t>
            </a:r>
            <a:r>
              <a:rPr lang="en-US" dirty="0" err="1"/>
              <a:t>quan</a:t>
            </a:r>
            <a:r>
              <a:rPr lang="en-US" dirty="0"/>
              <a:t> </a:t>
            </a:r>
            <a:r>
              <a:rPr lang="en-US" dirty="0" err="1"/>
              <a:t>trọng</a:t>
            </a:r>
            <a:r>
              <a:rPr lang="en-US" dirty="0"/>
              <a:t> </a:t>
            </a:r>
            <a:r>
              <a:rPr lang="en-US" dirty="0" err="1"/>
              <a:t>trong</a:t>
            </a:r>
            <a:r>
              <a:rPr lang="en-US" dirty="0"/>
              <a:t> </a:t>
            </a:r>
            <a:r>
              <a:rPr lang="en-US" dirty="0" err="1"/>
              <a:t>âm</a:t>
            </a:r>
            <a:r>
              <a:rPr lang="en-US" dirty="0"/>
              <a:t> </a:t>
            </a:r>
            <a:r>
              <a:rPr lang="en-US" dirty="0" err="1"/>
              <a:t>nhạc</a:t>
            </a:r>
            <a:r>
              <a:rPr lang="en-US" dirty="0"/>
              <a:t>, </a:t>
            </a:r>
            <a:r>
              <a:rPr lang="en-US" dirty="0" err="1"/>
              <a:t>nó</a:t>
            </a:r>
            <a:r>
              <a:rPr lang="en-US" dirty="0"/>
              <a:t> </a:t>
            </a:r>
            <a:r>
              <a:rPr lang="en-US" dirty="0" err="1"/>
              <a:t>dùng</a:t>
            </a:r>
            <a:r>
              <a:rPr lang="en-US" dirty="0"/>
              <a:t> </a:t>
            </a:r>
            <a:r>
              <a:rPr lang="en-US" dirty="0" err="1"/>
              <a:t>làm</a:t>
            </a:r>
            <a:r>
              <a:rPr lang="en-US" dirty="0"/>
              <a:t> </a:t>
            </a:r>
            <a:r>
              <a:rPr lang="en-US" dirty="0" err="1"/>
              <a:t>phần</a:t>
            </a:r>
            <a:r>
              <a:rPr lang="en-US" dirty="0"/>
              <a:t> </a:t>
            </a:r>
            <a:r>
              <a:rPr lang="en-US" dirty="0" err="1"/>
              <a:t>đệm</a:t>
            </a:r>
            <a:r>
              <a:rPr lang="en-US" dirty="0"/>
              <a:t> </a:t>
            </a:r>
            <a:r>
              <a:rPr lang="en-US" dirty="0" err="1"/>
              <a:t>cho</a:t>
            </a:r>
            <a:r>
              <a:rPr lang="en-US" dirty="0"/>
              <a:t> </a:t>
            </a:r>
            <a:r>
              <a:rPr lang="en-US" dirty="0" err="1"/>
              <a:t>một</a:t>
            </a:r>
            <a:r>
              <a:rPr lang="en-US" dirty="0"/>
              <a:t> </a:t>
            </a:r>
            <a:r>
              <a:rPr lang="en-US" dirty="0" err="1"/>
              <a:t>giai</a:t>
            </a:r>
            <a:r>
              <a:rPr lang="en-US" dirty="0"/>
              <a:t> </a:t>
            </a:r>
            <a:r>
              <a:rPr lang="en-US" dirty="0" err="1"/>
              <a:t>điệu</a:t>
            </a:r>
            <a:r>
              <a:rPr lang="en-US" dirty="0"/>
              <a:t>, </a:t>
            </a:r>
            <a:r>
              <a:rPr lang="en-US" dirty="0" err="1"/>
              <a:t>dựa</a:t>
            </a:r>
            <a:r>
              <a:rPr lang="en-US" dirty="0"/>
              <a:t> </a:t>
            </a:r>
            <a:r>
              <a:rPr lang="en-US" dirty="0" err="1"/>
              <a:t>vào</a:t>
            </a:r>
            <a:r>
              <a:rPr lang="en-US" dirty="0"/>
              <a:t> </a:t>
            </a:r>
            <a:r>
              <a:rPr lang="en-US" dirty="0" err="1"/>
              <a:t>các</a:t>
            </a:r>
            <a:r>
              <a:rPr lang="en-US" dirty="0"/>
              <a:t> </a:t>
            </a:r>
            <a:r>
              <a:rPr lang="en-US" dirty="0" err="1"/>
              <a:t>nốt</a:t>
            </a:r>
            <a:r>
              <a:rPr lang="en-US" dirty="0"/>
              <a:t> </a:t>
            </a:r>
            <a:r>
              <a:rPr lang="en-US" dirty="0" err="1"/>
              <a:t>của</a:t>
            </a:r>
            <a:r>
              <a:rPr lang="en-US" dirty="0"/>
              <a:t> </a:t>
            </a:r>
            <a:r>
              <a:rPr lang="en-US" dirty="0" err="1"/>
              <a:t>hợp</a:t>
            </a:r>
            <a:r>
              <a:rPr lang="en-US" dirty="0"/>
              <a:t> </a:t>
            </a:r>
            <a:r>
              <a:rPr lang="en-US" dirty="0" err="1"/>
              <a:t>âm</a:t>
            </a:r>
            <a:r>
              <a:rPr lang="en-US" dirty="0"/>
              <a:t> </a:t>
            </a:r>
            <a:r>
              <a:rPr lang="en-US" dirty="0" err="1"/>
              <a:t>để</a:t>
            </a:r>
            <a:r>
              <a:rPr lang="en-US" dirty="0"/>
              <a:t> </a:t>
            </a:r>
            <a:r>
              <a:rPr lang="en-US" dirty="0" err="1"/>
              <a:t>phối</a:t>
            </a:r>
            <a:r>
              <a:rPr lang="en-US" dirty="0"/>
              <a:t> </a:t>
            </a:r>
            <a:r>
              <a:rPr lang="en-US" dirty="0" err="1"/>
              <a:t>các</a:t>
            </a:r>
            <a:r>
              <a:rPr lang="en-US" dirty="0"/>
              <a:t> </a:t>
            </a:r>
            <a:r>
              <a:rPr lang="en-US" dirty="0" err="1"/>
              <a:t>bè</a:t>
            </a:r>
            <a:r>
              <a:rPr lang="en-US" dirty="0"/>
              <a:t> </a:t>
            </a:r>
            <a:r>
              <a:rPr lang="en-US" dirty="0" err="1"/>
              <a:t>phụ</a:t>
            </a:r>
            <a:r>
              <a:rPr lang="en-US" dirty="0"/>
              <a:t>.</a:t>
            </a:r>
          </a:p>
          <a:p>
            <a:r>
              <a:rPr lang="en-US" dirty="0" err="1"/>
              <a:t>cho</a:t>
            </a:r>
            <a:r>
              <a:rPr lang="en-US" dirty="0"/>
              <a:t> </a:t>
            </a:r>
            <a:r>
              <a:rPr lang="en-US" dirty="0" err="1"/>
              <a:t>nghe</a:t>
            </a:r>
            <a:r>
              <a:rPr lang="en-US" dirty="0"/>
              <a:t> </a:t>
            </a:r>
            <a:r>
              <a:rPr lang="en-US" dirty="0" err="1"/>
              <a:t>ví</a:t>
            </a:r>
            <a:r>
              <a:rPr lang="en-US" dirty="0"/>
              <a:t> </a:t>
            </a:r>
            <a:r>
              <a:rPr lang="en-US" dirty="0" err="1"/>
              <a:t>dụ</a:t>
            </a:r>
            <a:r>
              <a:rPr lang="en-US" dirty="0"/>
              <a:t> :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2586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7743" y="180304"/>
            <a:ext cx="10515600" cy="6086811"/>
          </a:xfrm>
        </p:spPr>
        <p:txBody>
          <a:bodyPr/>
          <a:lstStyle/>
          <a:p>
            <a:r>
              <a:rPr lang="en-US" dirty="0" err="1"/>
              <a:t>Cách</a:t>
            </a:r>
            <a:r>
              <a:rPr lang="en-US" dirty="0"/>
              <a:t> </a:t>
            </a:r>
            <a:r>
              <a:rPr lang="en-US" dirty="0" err="1"/>
              <a:t>chép</a:t>
            </a:r>
            <a:r>
              <a:rPr lang="en-US" dirty="0"/>
              <a:t> </a:t>
            </a:r>
            <a:r>
              <a:rPr lang="en-US" dirty="0" err="1"/>
              <a:t>nốt</a:t>
            </a:r>
            <a:r>
              <a:rPr lang="en-US" dirty="0"/>
              <a:t> </a:t>
            </a:r>
            <a:r>
              <a:rPr lang="en-US" dirty="0" err="1"/>
              <a:t>nhạc</a:t>
            </a:r>
            <a:r>
              <a:rPr lang="en-US" dirty="0"/>
              <a:t> </a:t>
            </a:r>
            <a:r>
              <a:rPr lang="en-US" dirty="0" err="1"/>
              <a:t>trên</a:t>
            </a:r>
            <a:r>
              <a:rPr lang="en-US" dirty="0"/>
              <a:t> </a:t>
            </a:r>
            <a:r>
              <a:rPr lang="en-US" dirty="0" err="1"/>
              <a:t>khuông</a:t>
            </a:r>
            <a:r>
              <a:rPr lang="en-US" dirty="0"/>
              <a:t>: </a:t>
            </a:r>
            <a:r>
              <a:rPr lang="en-US" dirty="0" err="1"/>
              <a:t>các</a:t>
            </a:r>
            <a:r>
              <a:rPr lang="en-US" dirty="0"/>
              <a:t> </a:t>
            </a:r>
            <a:r>
              <a:rPr lang="en-US" dirty="0" err="1"/>
              <a:t>nốt</a:t>
            </a:r>
            <a:r>
              <a:rPr lang="en-US" dirty="0"/>
              <a:t> </a:t>
            </a:r>
            <a:r>
              <a:rPr lang="en-US" dirty="0" err="1"/>
              <a:t>từ</a:t>
            </a:r>
            <a:r>
              <a:rPr lang="en-US" dirty="0"/>
              <a:t> </a:t>
            </a:r>
            <a:r>
              <a:rPr lang="en-US" dirty="0" err="1"/>
              <a:t>nốt</a:t>
            </a:r>
            <a:r>
              <a:rPr lang="en-US" dirty="0"/>
              <a:t> </a:t>
            </a:r>
            <a:r>
              <a:rPr lang="en-US" dirty="0" err="1"/>
              <a:t>đố</a:t>
            </a:r>
            <a:r>
              <a:rPr lang="en-US" dirty="0"/>
              <a:t> </a:t>
            </a:r>
            <a:r>
              <a:rPr lang="en-US" dirty="0" err="1"/>
              <a:t>trở</a:t>
            </a:r>
            <a:r>
              <a:rPr lang="en-US" dirty="0"/>
              <a:t> </a:t>
            </a:r>
            <a:r>
              <a:rPr lang="en-US" dirty="0" err="1"/>
              <a:t>lên</a:t>
            </a:r>
            <a:r>
              <a:rPr lang="en-US" dirty="0"/>
              <a:t> </a:t>
            </a:r>
            <a:r>
              <a:rPr lang="en-US" dirty="0" err="1"/>
              <a:t>viết</a:t>
            </a:r>
            <a:r>
              <a:rPr lang="en-US" dirty="0"/>
              <a:t> </a:t>
            </a:r>
            <a:r>
              <a:rPr lang="en-US" dirty="0" err="1"/>
              <a:t>đuôi</a:t>
            </a:r>
            <a:r>
              <a:rPr lang="en-US" dirty="0"/>
              <a:t> quay </a:t>
            </a:r>
            <a:r>
              <a:rPr lang="en-US" dirty="0" err="1"/>
              <a:t>xuông</a:t>
            </a:r>
            <a:r>
              <a:rPr lang="en-US" dirty="0"/>
              <a:t>, </a:t>
            </a:r>
            <a:r>
              <a:rPr lang="en-US" dirty="0" err="1"/>
              <a:t>từ</a:t>
            </a:r>
            <a:r>
              <a:rPr lang="en-US" dirty="0"/>
              <a:t> </a:t>
            </a:r>
            <a:r>
              <a:rPr lang="en-US" dirty="0" err="1"/>
              <a:t>nốt</a:t>
            </a:r>
            <a:r>
              <a:rPr lang="en-US" dirty="0"/>
              <a:t> la </a:t>
            </a:r>
            <a:r>
              <a:rPr lang="en-US" dirty="0" err="1"/>
              <a:t>trở</a:t>
            </a:r>
            <a:r>
              <a:rPr lang="en-US" dirty="0"/>
              <a:t> </a:t>
            </a:r>
            <a:r>
              <a:rPr lang="en-US" dirty="0" err="1"/>
              <a:t>xuỗng</a:t>
            </a:r>
            <a:r>
              <a:rPr lang="en-US" dirty="0"/>
              <a:t> </a:t>
            </a:r>
            <a:r>
              <a:rPr lang="en-US" dirty="0" err="1"/>
              <a:t>viết</a:t>
            </a:r>
            <a:r>
              <a:rPr lang="en-US" dirty="0"/>
              <a:t> </a:t>
            </a:r>
            <a:r>
              <a:rPr lang="en-US" dirty="0" err="1"/>
              <a:t>đuuôi</a:t>
            </a:r>
            <a:r>
              <a:rPr lang="en-US" dirty="0"/>
              <a:t> quay </a:t>
            </a:r>
            <a:r>
              <a:rPr lang="en-US" dirty="0" err="1"/>
              <a:t>lên</a:t>
            </a:r>
            <a:r>
              <a:rPr lang="en-US" dirty="0"/>
              <a:t>, </a:t>
            </a:r>
            <a:r>
              <a:rPr lang="en-US" dirty="0" err="1"/>
              <a:t>nốt</a:t>
            </a:r>
            <a:r>
              <a:rPr lang="en-US" dirty="0"/>
              <a:t> xi </a:t>
            </a:r>
            <a:r>
              <a:rPr lang="en-US" dirty="0" err="1"/>
              <a:t>có</a:t>
            </a:r>
            <a:r>
              <a:rPr lang="en-US" dirty="0"/>
              <a:t> </a:t>
            </a:r>
            <a:r>
              <a:rPr lang="en-US" dirty="0" err="1"/>
              <a:t>thể</a:t>
            </a:r>
            <a:r>
              <a:rPr lang="en-US" dirty="0"/>
              <a:t> quay </a:t>
            </a:r>
            <a:r>
              <a:rPr lang="en-US" dirty="0" err="1"/>
              <a:t>lên</a:t>
            </a:r>
            <a:r>
              <a:rPr lang="en-US" dirty="0"/>
              <a:t> </a:t>
            </a:r>
            <a:r>
              <a:rPr lang="en-US" dirty="0" err="1"/>
              <a:t>hoặc</a:t>
            </a:r>
            <a:r>
              <a:rPr lang="en-US" dirty="0"/>
              <a:t> quay </a:t>
            </a:r>
            <a:r>
              <a:rPr lang="en-US" dirty="0" err="1"/>
              <a:t>xuống</a:t>
            </a:r>
            <a:r>
              <a:rPr lang="en-US" dirty="0"/>
              <a:t> </a:t>
            </a:r>
          </a:p>
          <a:p>
            <a:endParaRPr lang="en-US" dirty="0"/>
          </a:p>
          <a:p>
            <a:endParaRPr lang="en-US" dirty="0"/>
          </a:p>
          <a:p>
            <a:pPr marL="0" indent="0">
              <a:buNone/>
            </a:pPr>
            <a:r>
              <a:rPr lang="en-US" dirty="0"/>
              <a:t>- </a:t>
            </a:r>
            <a:r>
              <a:rPr lang="en-US" dirty="0" err="1"/>
              <a:t>Khoá</a:t>
            </a:r>
            <a:r>
              <a:rPr lang="en-US" dirty="0"/>
              <a:t> </a:t>
            </a:r>
            <a:r>
              <a:rPr lang="en-US" dirty="0" err="1"/>
              <a:t>nhạc</a:t>
            </a:r>
            <a:r>
              <a:rPr lang="en-US" dirty="0"/>
              <a:t>:  </a:t>
            </a:r>
            <a:r>
              <a:rPr lang="en-US" dirty="0" err="1"/>
              <a:t>là</a:t>
            </a:r>
            <a:r>
              <a:rPr lang="en-US" dirty="0"/>
              <a:t> </a:t>
            </a:r>
            <a:r>
              <a:rPr lang="en-US" dirty="0" err="1"/>
              <a:t>ký</a:t>
            </a:r>
            <a:r>
              <a:rPr lang="en-US" dirty="0"/>
              <a:t> </a:t>
            </a:r>
            <a:r>
              <a:rPr lang="en-US" dirty="0" err="1"/>
              <a:t>hiệu</a:t>
            </a:r>
            <a:r>
              <a:rPr lang="en-US" dirty="0"/>
              <a:t> </a:t>
            </a:r>
            <a:r>
              <a:rPr lang="en-US" dirty="0" err="1"/>
              <a:t>đặt</a:t>
            </a:r>
            <a:r>
              <a:rPr lang="en-US" dirty="0"/>
              <a:t> </a:t>
            </a:r>
            <a:r>
              <a:rPr lang="en-US" dirty="0" err="1"/>
              <a:t>đầu</a:t>
            </a:r>
            <a:r>
              <a:rPr lang="en-US" dirty="0"/>
              <a:t> </a:t>
            </a:r>
            <a:r>
              <a:rPr lang="en-US" dirty="0" err="1"/>
              <a:t>khuông</a:t>
            </a:r>
            <a:r>
              <a:rPr lang="en-US" dirty="0"/>
              <a:t>, </a:t>
            </a:r>
            <a:r>
              <a:rPr lang="en-US" dirty="0" err="1"/>
              <a:t>tuỳ</a:t>
            </a:r>
            <a:r>
              <a:rPr lang="en-US" dirty="0"/>
              <a:t> </a:t>
            </a:r>
            <a:r>
              <a:rPr lang="en-US" dirty="0" err="1"/>
              <a:t>vào</a:t>
            </a:r>
            <a:r>
              <a:rPr lang="en-US" dirty="0"/>
              <a:t> </a:t>
            </a:r>
            <a:r>
              <a:rPr lang="en-US" dirty="0" err="1"/>
              <a:t>vị</a:t>
            </a:r>
            <a:r>
              <a:rPr lang="en-US" dirty="0"/>
              <a:t> </a:t>
            </a:r>
            <a:r>
              <a:rPr lang="en-US" dirty="0" err="1"/>
              <a:t>trí</a:t>
            </a:r>
            <a:r>
              <a:rPr lang="en-US" dirty="0"/>
              <a:t> (</a:t>
            </a:r>
            <a:r>
              <a:rPr lang="en-US" dirty="0" err="1"/>
              <a:t>dòng</a:t>
            </a:r>
            <a:r>
              <a:rPr lang="en-US" dirty="0"/>
              <a:t> </a:t>
            </a:r>
            <a:r>
              <a:rPr lang="en-US" dirty="0" err="1"/>
              <a:t>kẻ</a:t>
            </a:r>
            <a:r>
              <a:rPr lang="en-US" dirty="0"/>
              <a:t>) </a:t>
            </a:r>
            <a:r>
              <a:rPr lang="en-US" dirty="0" err="1"/>
              <a:t>để</a:t>
            </a:r>
            <a:r>
              <a:rPr lang="en-US" dirty="0"/>
              <a:t> </a:t>
            </a:r>
            <a:r>
              <a:rPr lang="en-US" dirty="0" err="1"/>
              <a:t>xác</a:t>
            </a:r>
            <a:r>
              <a:rPr lang="en-US" dirty="0"/>
              <a:t> </a:t>
            </a:r>
            <a:r>
              <a:rPr lang="en-US" dirty="0" err="1"/>
              <a:t>định</a:t>
            </a:r>
            <a:r>
              <a:rPr lang="en-US" dirty="0"/>
              <a:t> </a:t>
            </a:r>
            <a:r>
              <a:rPr lang="en-US" dirty="0" err="1"/>
              <a:t>tên</a:t>
            </a:r>
            <a:r>
              <a:rPr lang="en-US" dirty="0"/>
              <a:t> </a:t>
            </a:r>
            <a:r>
              <a:rPr lang="en-US" dirty="0" err="1"/>
              <a:t>nốt</a:t>
            </a:r>
            <a:r>
              <a:rPr lang="en-US" dirty="0"/>
              <a:t> </a:t>
            </a:r>
            <a:r>
              <a:rPr lang="en-US" dirty="0" err="1"/>
              <a:t>nhạc</a:t>
            </a:r>
            <a:r>
              <a:rPr lang="en-US" dirty="0"/>
              <a:t> </a:t>
            </a:r>
            <a:r>
              <a:rPr lang="en-US" dirty="0" err="1"/>
              <a:t>từ</a:t>
            </a:r>
            <a:r>
              <a:rPr lang="en-US" dirty="0"/>
              <a:t> </a:t>
            </a:r>
            <a:r>
              <a:rPr lang="en-US" dirty="0" err="1"/>
              <a:t>đó</a:t>
            </a:r>
            <a:r>
              <a:rPr lang="en-US" dirty="0"/>
              <a:t> </a:t>
            </a:r>
            <a:r>
              <a:rPr lang="en-US" dirty="0" err="1"/>
              <a:t>sẽ</a:t>
            </a:r>
            <a:r>
              <a:rPr lang="en-US" dirty="0"/>
              <a:t> </a:t>
            </a:r>
            <a:r>
              <a:rPr lang="en-US" dirty="0" err="1"/>
              <a:t>biết</a:t>
            </a:r>
            <a:r>
              <a:rPr lang="en-US" dirty="0"/>
              <a:t> </a:t>
            </a:r>
            <a:r>
              <a:rPr lang="en-US" dirty="0" err="1"/>
              <a:t>các</a:t>
            </a:r>
            <a:r>
              <a:rPr lang="en-US" dirty="0"/>
              <a:t> </a:t>
            </a:r>
            <a:r>
              <a:rPr lang="en-US" dirty="0" err="1"/>
              <a:t>nốt</a:t>
            </a:r>
            <a:r>
              <a:rPr lang="en-US" dirty="0"/>
              <a:t> </a:t>
            </a:r>
            <a:r>
              <a:rPr lang="en-US" dirty="0" err="1"/>
              <a:t>khác</a:t>
            </a:r>
            <a:r>
              <a:rPr lang="en-US" dirty="0"/>
              <a:t> (</a:t>
            </a:r>
            <a:r>
              <a:rPr lang="en-US" dirty="0" err="1"/>
              <a:t>âm</a:t>
            </a:r>
            <a:r>
              <a:rPr lang="en-US" dirty="0"/>
              <a:t> </a:t>
            </a:r>
            <a:r>
              <a:rPr lang="en-US" dirty="0" err="1"/>
              <a:t>khác</a:t>
            </a:r>
            <a:r>
              <a:rPr lang="en-US" dirty="0"/>
              <a:t>) </a:t>
            </a:r>
            <a:r>
              <a:rPr lang="en-US" dirty="0" err="1"/>
              <a:t>của</a:t>
            </a:r>
            <a:r>
              <a:rPr lang="en-US" dirty="0"/>
              <a:t> </a:t>
            </a:r>
            <a:r>
              <a:rPr lang="en-US" dirty="0" err="1"/>
              <a:t>thang</a:t>
            </a:r>
            <a:r>
              <a:rPr lang="en-US" dirty="0"/>
              <a:t> </a:t>
            </a:r>
            <a:r>
              <a:rPr lang="en-US" dirty="0" err="1"/>
              <a:t>âm</a:t>
            </a:r>
            <a:endParaRPr lang="en-US" dirty="0"/>
          </a:p>
          <a:p>
            <a:r>
              <a:rPr lang="en-US" dirty="0" err="1"/>
              <a:t>Có</a:t>
            </a:r>
            <a:r>
              <a:rPr lang="en-US" dirty="0"/>
              <a:t> 3 </a:t>
            </a:r>
            <a:r>
              <a:rPr lang="en-US" dirty="0" err="1"/>
              <a:t>loại</a:t>
            </a:r>
            <a:r>
              <a:rPr lang="en-US" dirty="0"/>
              <a:t> </a:t>
            </a:r>
            <a:r>
              <a:rPr lang="en-US" dirty="0" err="1"/>
              <a:t>khoá</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l="3432" t="33078" r="57056" b="61411"/>
          <a:stretch>
            <a:fillRect/>
          </a:stretch>
        </p:blipFill>
        <p:spPr bwMode="auto">
          <a:xfrm>
            <a:off x="1474540" y="1442434"/>
            <a:ext cx="7051274" cy="82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850006" y="3825025"/>
            <a:ext cx="10233337" cy="2947925"/>
          </a:xfrm>
          <a:prstGeom prst="rect">
            <a:avLst/>
          </a:prstGeom>
        </p:spPr>
      </p:pic>
    </p:spTree>
    <p:extLst>
      <p:ext uri="{BB962C8B-B14F-4D97-AF65-F5344CB8AC3E}">
        <p14:creationId xmlns:p14="http://schemas.microsoft.com/office/powerpoint/2010/main" val="9113031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r>
              <a:rPr lang="en-US" dirty="0" err="1"/>
              <a:t>Bài</a:t>
            </a:r>
            <a:r>
              <a:rPr lang="en-US" dirty="0"/>
              <a:t> </a:t>
            </a:r>
            <a:r>
              <a:rPr lang="en-US" dirty="0" err="1"/>
              <a:t>tập</a:t>
            </a:r>
            <a:r>
              <a:rPr lang="en-US" dirty="0"/>
              <a:t>: </a:t>
            </a:r>
            <a:r>
              <a:rPr lang="en-US" dirty="0" err="1"/>
              <a:t>Viết</a:t>
            </a:r>
            <a:r>
              <a:rPr lang="en-US" dirty="0"/>
              <a:t> </a:t>
            </a:r>
            <a:r>
              <a:rPr lang="en-US" dirty="0" err="1"/>
              <a:t>thể</a:t>
            </a:r>
            <a:r>
              <a:rPr lang="en-US" dirty="0"/>
              <a:t> </a:t>
            </a:r>
            <a:r>
              <a:rPr lang="en-US" dirty="0" err="1"/>
              <a:t>gốc</a:t>
            </a:r>
            <a:r>
              <a:rPr lang="en-US" dirty="0"/>
              <a:t> </a:t>
            </a:r>
            <a:r>
              <a:rPr lang="en-US" dirty="0" err="1"/>
              <a:t>và</a:t>
            </a:r>
            <a:r>
              <a:rPr lang="en-US" dirty="0"/>
              <a:t> </a:t>
            </a:r>
            <a:r>
              <a:rPr lang="en-US" dirty="0" err="1"/>
              <a:t>các</a:t>
            </a:r>
            <a:r>
              <a:rPr lang="en-US" dirty="0"/>
              <a:t> </a:t>
            </a:r>
            <a:r>
              <a:rPr lang="en-US" dirty="0" err="1"/>
              <a:t>thể</a:t>
            </a:r>
            <a:r>
              <a:rPr lang="en-US" dirty="0"/>
              <a:t> </a:t>
            </a:r>
            <a:r>
              <a:rPr lang="en-US" dirty="0" err="1"/>
              <a:t>đảo</a:t>
            </a:r>
            <a:r>
              <a:rPr lang="en-US" dirty="0"/>
              <a:t> </a:t>
            </a:r>
            <a:r>
              <a:rPr lang="en-US" dirty="0" err="1"/>
              <a:t>các</a:t>
            </a:r>
            <a:r>
              <a:rPr lang="en-US" dirty="0"/>
              <a:t> </a:t>
            </a:r>
            <a:r>
              <a:rPr lang="en-US" dirty="0" err="1"/>
              <a:t>hợp</a:t>
            </a:r>
            <a:r>
              <a:rPr lang="en-US" dirty="0"/>
              <a:t> </a:t>
            </a:r>
            <a:r>
              <a:rPr lang="en-US" dirty="0" err="1"/>
              <a:t>âm</a:t>
            </a:r>
            <a:r>
              <a:rPr lang="en-US" dirty="0"/>
              <a:t>: D, D6,D6/4, </a:t>
            </a:r>
          </a:p>
          <a:p>
            <a:pPr marL="0" indent="0">
              <a:buNone/>
            </a:pPr>
            <a:r>
              <a:rPr lang="en-US" dirty="0"/>
              <a:t>D6/5, D4/3, D2</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50416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766" y="494162"/>
            <a:ext cx="8615966" cy="61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552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fontAlgn="t"/>
            <a:r>
              <a:rPr lang="en-US" b="1" dirty="0" err="1"/>
              <a:t>Câu</a:t>
            </a:r>
            <a:r>
              <a:rPr lang="en-US" b="1" dirty="0"/>
              <a:t> </a:t>
            </a:r>
            <a:r>
              <a:rPr lang="en-US" b="1" dirty="0" err="1"/>
              <a:t>hỏi</a:t>
            </a:r>
            <a:r>
              <a:rPr lang="en-US" b="1" dirty="0"/>
              <a:t> </a:t>
            </a:r>
            <a:r>
              <a:rPr lang="en-US" b="1" dirty="0" err="1"/>
              <a:t>và</a:t>
            </a:r>
            <a:r>
              <a:rPr lang="en-US" b="1" dirty="0"/>
              <a:t> </a:t>
            </a:r>
            <a:r>
              <a:rPr lang="en-US" b="1" dirty="0" err="1"/>
              <a:t>bài</a:t>
            </a:r>
            <a:r>
              <a:rPr lang="en-US" b="1" dirty="0"/>
              <a:t> </a:t>
            </a:r>
            <a:r>
              <a:rPr lang="en-US" b="1" dirty="0" err="1"/>
              <a:t>tập</a:t>
            </a:r>
            <a:endParaRPr lang="en-US" dirty="0"/>
          </a:p>
          <a:p>
            <a:r>
              <a:rPr lang="en-US" dirty="0"/>
              <a:t>     1. </a:t>
            </a:r>
            <a:r>
              <a:rPr lang="en-US" dirty="0" err="1"/>
              <a:t>Nêu</a:t>
            </a:r>
            <a:r>
              <a:rPr lang="en-US" dirty="0"/>
              <a:t> </a:t>
            </a:r>
            <a:r>
              <a:rPr lang="en-US" dirty="0" err="1"/>
              <a:t>khái</a:t>
            </a:r>
            <a:r>
              <a:rPr lang="en-US" dirty="0"/>
              <a:t> </a:t>
            </a:r>
            <a:r>
              <a:rPr lang="en-US" dirty="0" err="1"/>
              <a:t>niệm</a:t>
            </a:r>
            <a:r>
              <a:rPr lang="en-US" dirty="0"/>
              <a:t> </a:t>
            </a:r>
            <a:r>
              <a:rPr lang="en-US" dirty="0" err="1"/>
              <a:t>hợp</a:t>
            </a:r>
            <a:r>
              <a:rPr lang="en-US" dirty="0"/>
              <a:t> </a:t>
            </a:r>
            <a:r>
              <a:rPr lang="en-US" dirty="0" err="1"/>
              <a:t>âm</a:t>
            </a:r>
            <a:endParaRPr lang="en-US" dirty="0"/>
          </a:p>
          <a:p>
            <a:r>
              <a:rPr lang="en-US" dirty="0"/>
              <a:t>     2. </a:t>
            </a:r>
            <a:r>
              <a:rPr lang="en-US" dirty="0" err="1"/>
              <a:t>Thế</a:t>
            </a:r>
            <a:r>
              <a:rPr lang="en-US" dirty="0"/>
              <a:t> </a:t>
            </a:r>
            <a:r>
              <a:rPr lang="en-US" dirty="0" err="1"/>
              <a:t>nào</a:t>
            </a:r>
            <a:r>
              <a:rPr lang="en-US" dirty="0"/>
              <a:t> </a:t>
            </a:r>
            <a:r>
              <a:rPr lang="en-US" dirty="0" err="1"/>
              <a:t>là</a:t>
            </a:r>
            <a:r>
              <a:rPr lang="en-US" dirty="0"/>
              <a:t> </a:t>
            </a:r>
            <a:r>
              <a:rPr lang="en-US" dirty="0" err="1"/>
              <a:t>hợp</a:t>
            </a:r>
            <a:r>
              <a:rPr lang="en-US" dirty="0"/>
              <a:t> </a:t>
            </a:r>
            <a:r>
              <a:rPr lang="en-US" dirty="0" err="1"/>
              <a:t>âm</a:t>
            </a:r>
            <a:r>
              <a:rPr lang="en-US" dirty="0"/>
              <a:t> 3? </a:t>
            </a:r>
            <a:r>
              <a:rPr lang="en-US" dirty="0" err="1"/>
              <a:t>cho</a:t>
            </a:r>
            <a:r>
              <a:rPr lang="en-US" dirty="0"/>
              <a:t> </a:t>
            </a:r>
            <a:r>
              <a:rPr lang="en-US" dirty="0" err="1"/>
              <a:t>ví</a:t>
            </a:r>
            <a:r>
              <a:rPr lang="en-US" dirty="0"/>
              <a:t> </a:t>
            </a:r>
            <a:r>
              <a:rPr lang="en-US" dirty="0" err="1"/>
              <a:t>dụ</a:t>
            </a:r>
            <a:r>
              <a:rPr lang="en-US" dirty="0"/>
              <a:t>.</a:t>
            </a:r>
          </a:p>
          <a:p>
            <a:r>
              <a:rPr lang="en-US" dirty="0"/>
              <a:t>    3. </a:t>
            </a:r>
            <a:r>
              <a:rPr lang="en-US" dirty="0" err="1"/>
              <a:t>Thế</a:t>
            </a:r>
            <a:r>
              <a:rPr lang="en-US" dirty="0"/>
              <a:t> </a:t>
            </a:r>
            <a:r>
              <a:rPr lang="en-US" dirty="0" err="1"/>
              <a:t>nào</a:t>
            </a:r>
            <a:r>
              <a:rPr lang="en-US" dirty="0"/>
              <a:t> </a:t>
            </a:r>
            <a:r>
              <a:rPr lang="en-US" dirty="0" err="1"/>
              <a:t>là</a:t>
            </a:r>
            <a:r>
              <a:rPr lang="en-US" dirty="0"/>
              <a:t> </a:t>
            </a:r>
            <a:r>
              <a:rPr lang="en-US" dirty="0" err="1"/>
              <a:t>hợp</a:t>
            </a:r>
            <a:r>
              <a:rPr lang="en-US" dirty="0"/>
              <a:t> </a:t>
            </a:r>
            <a:r>
              <a:rPr lang="en-US" dirty="0" err="1"/>
              <a:t>âm</a:t>
            </a:r>
            <a:r>
              <a:rPr lang="en-US" dirty="0"/>
              <a:t> 7? </a:t>
            </a:r>
            <a:r>
              <a:rPr lang="en-US" dirty="0" err="1"/>
              <a:t>cho</a:t>
            </a:r>
            <a:r>
              <a:rPr lang="en-US" dirty="0"/>
              <a:t> </a:t>
            </a:r>
            <a:r>
              <a:rPr lang="en-US" dirty="0" err="1"/>
              <a:t>ví</a:t>
            </a:r>
            <a:r>
              <a:rPr lang="en-US" dirty="0"/>
              <a:t> </a:t>
            </a:r>
            <a:r>
              <a:rPr lang="en-US" dirty="0" err="1"/>
              <a:t>dụ</a:t>
            </a:r>
            <a:r>
              <a:rPr lang="en-US" dirty="0"/>
              <a:t>.</a:t>
            </a:r>
          </a:p>
          <a:p>
            <a:r>
              <a:rPr lang="en-US" dirty="0"/>
              <a:t>4. </a:t>
            </a:r>
            <a:r>
              <a:rPr lang="en-US" dirty="0" err="1"/>
              <a:t>Nêu</a:t>
            </a:r>
            <a:r>
              <a:rPr lang="en-US" dirty="0"/>
              <a:t> </a:t>
            </a:r>
            <a:r>
              <a:rPr lang="en-US" dirty="0" err="1"/>
              <a:t>cấu</a:t>
            </a:r>
            <a:r>
              <a:rPr lang="en-US" dirty="0"/>
              <a:t> </a:t>
            </a:r>
            <a:r>
              <a:rPr lang="en-US" dirty="0" err="1"/>
              <a:t>tạo</a:t>
            </a:r>
            <a:r>
              <a:rPr lang="en-US" dirty="0"/>
              <a:t> </a:t>
            </a:r>
            <a:r>
              <a:rPr lang="en-US" dirty="0" err="1"/>
              <a:t>của</a:t>
            </a:r>
            <a:r>
              <a:rPr lang="en-US" dirty="0"/>
              <a:t> </a:t>
            </a:r>
            <a:r>
              <a:rPr lang="en-US" dirty="0" err="1"/>
              <a:t>hợp</a:t>
            </a:r>
            <a:r>
              <a:rPr lang="en-US" dirty="0"/>
              <a:t> </a:t>
            </a:r>
            <a:r>
              <a:rPr lang="en-US" dirty="0" err="1"/>
              <a:t>âm</a:t>
            </a:r>
            <a:r>
              <a:rPr lang="en-US" dirty="0"/>
              <a:t> 3 </a:t>
            </a:r>
            <a:r>
              <a:rPr lang="en-US" dirty="0" err="1"/>
              <a:t>trưởng</a:t>
            </a:r>
            <a:r>
              <a:rPr lang="en-US" dirty="0"/>
              <a:t>. Cho </a:t>
            </a:r>
            <a:r>
              <a:rPr lang="en-US" dirty="0" err="1"/>
              <a:t>ví</a:t>
            </a:r>
            <a:r>
              <a:rPr lang="en-US" dirty="0"/>
              <a:t> </a:t>
            </a:r>
            <a:r>
              <a:rPr lang="en-US" dirty="0" err="1"/>
              <a:t>dụ</a:t>
            </a:r>
            <a:endParaRPr lang="en-US" dirty="0"/>
          </a:p>
          <a:p>
            <a:r>
              <a:rPr lang="en-US" dirty="0"/>
              <a:t>5. </a:t>
            </a:r>
            <a:r>
              <a:rPr lang="en-US" dirty="0" err="1"/>
              <a:t>Nêu</a:t>
            </a:r>
            <a:r>
              <a:rPr lang="en-US" dirty="0"/>
              <a:t> </a:t>
            </a:r>
            <a:r>
              <a:rPr lang="en-US" dirty="0" err="1"/>
              <a:t>cấu</a:t>
            </a:r>
            <a:r>
              <a:rPr lang="en-US" dirty="0"/>
              <a:t> </a:t>
            </a:r>
            <a:r>
              <a:rPr lang="en-US" dirty="0" err="1"/>
              <a:t>tạo</a:t>
            </a:r>
            <a:r>
              <a:rPr lang="en-US" dirty="0"/>
              <a:t> </a:t>
            </a:r>
            <a:r>
              <a:rPr lang="en-US" dirty="0" err="1"/>
              <a:t>của</a:t>
            </a:r>
            <a:r>
              <a:rPr lang="en-US" dirty="0"/>
              <a:t> </a:t>
            </a:r>
            <a:r>
              <a:rPr lang="en-US" dirty="0" err="1"/>
              <a:t>hợp</a:t>
            </a:r>
            <a:r>
              <a:rPr lang="en-US" dirty="0"/>
              <a:t> </a:t>
            </a:r>
            <a:r>
              <a:rPr lang="en-US" dirty="0" err="1"/>
              <a:t>âm</a:t>
            </a:r>
            <a:r>
              <a:rPr lang="en-US" dirty="0"/>
              <a:t> 3 </a:t>
            </a:r>
            <a:r>
              <a:rPr lang="en-US" dirty="0" err="1"/>
              <a:t>thứ</a:t>
            </a:r>
            <a:r>
              <a:rPr lang="en-US" dirty="0"/>
              <a:t>. Cho </a:t>
            </a:r>
            <a:r>
              <a:rPr lang="en-US" dirty="0" err="1"/>
              <a:t>ví</a:t>
            </a:r>
            <a:r>
              <a:rPr lang="en-US" dirty="0"/>
              <a:t> </a:t>
            </a:r>
            <a:r>
              <a:rPr lang="en-US" dirty="0" err="1"/>
              <a:t>dụ</a:t>
            </a:r>
            <a:endParaRPr lang="en-US" dirty="0"/>
          </a:p>
          <a:p>
            <a:r>
              <a:rPr lang="en-US" dirty="0"/>
              <a:t>6. </a:t>
            </a:r>
            <a:r>
              <a:rPr lang="en-US" dirty="0" err="1"/>
              <a:t>Nêu</a:t>
            </a:r>
            <a:r>
              <a:rPr lang="en-US" dirty="0"/>
              <a:t> </a:t>
            </a:r>
            <a:r>
              <a:rPr lang="en-US" dirty="0" err="1"/>
              <a:t>cấu</a:t>
            </a:r>
            <a:r>
              <a:rPr lang="en-US" dirty="0"/>
              <a:t> </a:t>
            </a:r>
            <a:r>
              <a:rPr lang="en-US" dirty="0" err="1"/>
              <a:t>tạo</a:t>
            </a:r>
            <a:r>
              <a:rPr lang="en-US" dirty="0"/>
              <a:t> </a:t>
            </a:r>
            <a:r>
              <a:rPr lang="en-US" dirty="0" err="1"/>
              <a:t>của</a:t>
            </a:r>
            <a:r>
              <a:rPr lang="en-US" dirty="0"/>
              <a:t> </a:t>
            </a:r>
            <a:r>
              <a:rPr lang="en-US" dirty="0" err="1"/>
              <a:t>hợp</a:t>
            </a:r>
            <a:r>
              <a:rPr lang="en-US" dirty="0"/>
              <a:t> </a:t>
            </a:r>
            <a:r>
              <a:rPr lang="en-US" dirty="0" err="1"/>
              <a:t>âm</a:t>
            </a:r>
            <a:r>
              <a:rPr lang="en-US" dirty="0"/>
              <a:t> 7 </a:t>
            </a:r>
            <a:r>
              <a:rPr lang="en-US" dirty="0" err="1"/>
              <a:t>trưởng</a:t>
            </a:r>
            <a:r>
              <a:rPr lang="en-US" dirty="0"/>
              <a:t>. Cho </a:t>
            </a:r>
            <a:r>
              <a:rPr lang="en-US" dirty="0" err="1"/>
              <a:t>ví</a:t>
            </a:r>
            <a:r>
              <a:rPr lang="en-US" dirty="0"/>
              <a:t> </a:t>
            </a:r>
            <a:r>
              <a:rPr lang="en-US" dirty="0" err="1"/>
              <a:t>dụ</a:t>
            </a:r>
            <a:endParaRPr lang="en-US" dirty="0"/>
          </a:p>
          <a:p>
            <a:r>
              <a:rPr lang="en-US" dirty="0"/>
              <a:t>7. </a:t>
            </a:r>
            <a:r>
              <a:rPr lang="en-US" dirty="0" err="1"/>
              <a:t>Nêu</a:t>
            </a:r>
            <a:r>
              <a:rPr lang="en-US" dirty="0"/>
              <a:t> </a:t>
            </a:r>
            <a:r>
              <a:rPr lang="en-US" dirty="0" err="1"/>
              <a:t>cấu</a:t>
            </a:r>
            <a:r>
              <a:rPr lang="en-US" dirty="0"/>
              <a:t> </a:t>
            </a:r>
            <a:r>
              <a:rPr lang="en-US" dirty="0" err="1"/>
              <a:t>tạo</a:t>
            </a:r>
            <a:r>
              <a:rPr lang="en-US" dirty="0"/>
              <a:t> </a:t>
            </a:r>
            <a:r>
              <a:rPr lang="en-US" dirty="0" err="1"/>
              <a:t>của</a:t>
            </a:r>
            <a:r>
              <a:rPr lang="en-US" dirty="0"/>
              <a:t> </a:t>
            </a:r>
            <a:r>
              <a:rPr lang="en-US" dirty="0" err="1"/>
              <a:t>hợp</a:t>
            </a:r>
            <a:r>
              <a:rPr lang="en-US" dirty="0"/>
              <a:t> </a:t>
            </a:r>
            <a:r>
              <a:rPr lang="en-US" dirty="0" err="1"/>
              <a:t>âm</a:t>
            </a:r>
            <a:r>
              <a:rPr lang="en-US" dirty="0"/>
              <a:t> 7 </a:t>
            </a:r>
            <a:r>
              <a:rPr lang="en-US" dirty="0" err="1"/>
              <a:t>trưởng</a:t>
            </a:r>
            <a:r>
              <a:rPr lang="en-US" dirty="0"/>
              <a:t> </a:t>
            </a:r>
            <a:r>
              <a:rPr lang="en-US" dirty="0" err="1"/>
              <a:t>thứ</a:t>
            </a:r>
            <a:r>
              <a:rPr lang="en-US" dirty="0"/>
              <a:t>. Cho </a:t>
            </a:r>
            <a:r>
              <a:rPr lang="en-US" dirty="0" err="1"/>
              <a:t>ví</a:t>
            </a:r>
            <a:r>
              <a:rPr lang="en-US" dirty="0"/>
              <a:t> </a:t>
            </a:r>
            <a:r>
              <a:rPr lang="en-US" dirty="0" err="1"/>
              <a:t>dụ</a:t>
            </a:r>
            <a:endParaRPr lang="en-US" dirty="0"/>
          </a:p>
          <a:p>
            <a:r>
              <a:rPr lang="en-US" dirty="0"/>
              <a:t>8. </a:t>
            </a:r>
            <a:r>
              <a:rPr lang="en-US" dirty="0" err="1"/>
              <a:t>Nêu</a:t>
            </a:r>
            <a:r>
              <a:rPr lang="en-US" dirty="0"/>
              <a:t> </a:t>
            </a:r>
            <a:r>
              <a:rPr lang="en-US" dirty="0" err="1"/>
              <a:t>cấu</a:t>
            </a:r>
            <a:r>
              <a:rPr lang="en-US" dirty="0"/>
              <a:t> </a:t>
            </a:r>
            <a:r>
              <a:rPr lang="en-US" dirty="0" err="1"/>
              <a:t>tạo</a:t>
            </a:r>
            <a:r>
              <a:rPr lang="en-US" dirty="0"/>
              <a:t> </a:t>
            </a:r>
            <a:r>
              <a:rPr lang="en-US" dirty="0" err="1"/>
              <a:t>của</a:t>
            </a:r>
            <a:r>
              <a:rPr lang="en-US" dirty="0"/>
              <a:t> </a:t>
            </a:r>
            <a:r>
              <a:rPr lang="en-US" dirty="0" err="1"/>
              <a:t>hợp</a:t>
            </a:r>
            <a:r>
              <a:rPr lang="en-US" dirty="0"/>
              <a:t> </a:t>
            </a:r>
            <a:r>
              <a:rPr lang="en-US" dirty="0" err="1"/>
              <a:t>âm</a:t>
            </a:r>
            <a:r>
              <a:rPr lang="en-US" dirty="0"/>
              <a:t> 7  </a:t>
            </a:r>
            <a:r>
              <a:rPr lang="en-US" dirty="0" err="1"/>
              <a:t>thứ</a:t>
            </a:r>
            <a:r>
              <a:rPr lang="en-US" dirty="0"/>
              <a:t>. Cho </a:t>
            </a:r>
            <a:r>
              <a:rPr lang="en-US" dirty="0" err="1"/>
              <a:t>ví</a:t>
            </a:r>
            <a:r>
              <a:rPr lang="en-US" dirty="0"/>
              <a:t> </a:t>
            </a:r>
            <a:r>
              <a:rPr lang="en-US" dirty="0" err="1"/>
              <a:t>dụ</a:t>
            </a:r>
            <a:endParaRPr lang="en-US" dirty="0"/>
          </a:p>
          <a:p>
            <a:r>
              <a:rPr lang="en-US" dirty="0"/>
              <a:t>     9. </a:t>
            </a:r>
            <a:r>
              <a:rPr lang="en-US" dirty="0" err="1"/>
              <a:t>xác</a:t>
            </a:r>
            <a:r>
              <a:rPr lang="en-US" dirty="0"/>
              <a:t> </a:t>
            </a:r>
            <a:r>
              <a:rPr lang="en-US" dirty="0" err="1"/>
              <a:t>định</a:t>
            </a:r>
            <a:r>
              <a:rPr lang="en-US" dirty="0"/>
              <a:t> </a:t>
            </a:r>
            <a:r>
              <a:rPr lang="en-US" dirty="0" err="1"/>
              <a:t>các</a:t>
            </a:r>
            <a:r>
              <a:rPr lang="en-US" dirty="0"/>
              <a:t> </a:t>
            </a:r>
            <a:r>
              <a:rPr lang="en-US" dirty="0" err="1"/>
              <a:t>hợp</a:t>
            </a:r>
            <a:r>
              <a:rPr lang="en-US" dirty="0"/>
              <a:t> </a:t>
            </a:r>
            <a:r>
              <a:rPr lang="en-US" dirty="0" err="1"/>
              <a:t>âm</a:t>
            </a:r>
            <a:r>
              <a:rPr lang="en-US" dirty="0"/>
              <a:t> </a:t>
            </a:r>
            <a:r>
              <a:rPr lang="en-US" dirty="0" err="1"/>
              <a:t>ba</a:t>
            </a:r>
            <a:r>
              <a:rPr lang="en-US" dirty="0"/>
              <a:t> </a:t>
            </a:r>
            <a:r>
              <a:rPr lang="en-US" dirty="0" err="1"/>
              <a:t>chính</a:t>
            </a:r>
            <a:r>
              <a:rPr lang="en-US" dirty="0"/>
              <a:t> </a:t>
            </a:r>
            <a:r>
              <a:rPr lang="en-US" dirty="0" err="1"/>
              <a:t>của</a:t>
            </a:r>
            <a:r>
              <a:rPr lang="en-US" dirty="0"/>
              <a:t> </a:t>
            </a:r>
            <a:r>
              <a:rPr lang="en-US" dirty="0" err="1"/>
              <a:t>các</a:t>
            </a:r>
            <a:r>
              <a:rPr lang="en-US" dirty="0"/>
              <a:t> </a:t>
            </a:r>
            <a:r>
              <a:rPr lang="en-US" dirty="0" err="1"/>
              <a:t>giọng</a:t>
            </a:r>
            <a:r>
              <a:rPr lang="en-US" dirty="0"/>
              <a:t>: G </a:t>
            </a:r>
            <a:r>
              <a:rPr lang="en-US" dirty="0" err="1"/>
              <a:t>dur</a:t>
            </a:r>
            <a:r>
              <a:rPr lang="en-US" dirty="0"/>
              <a:t>, G moll, </a:t>
            </a:r>
            <a:r>
              <a:rPr lang="en-US" dirty="0" err="1"/>
              <a:t>Ddur</a:t>
            </a:r>
            <a:r>
              <a:rPr lang="en-US" dirty="0"/>
              <a:t>, </a:t>
            </a:r>
            <a:r>
              <a:rPr lang="en-US" dirty="0" err="1"/>
              <a:t>Dmoll</a:t>
            </a:r>
            <a:r>
              <a:rPr lang="en-US" dirty="0"/>
              <a:t>.</a:t>
            </a:r>
          </a:p>
          <a:p>
            <a:r>
              <a:rPr lang="en-US" dirty="0"/>
              <a:t>    10. </a:t>
            </a:r>
            <a:r>
              <a:rPr lang="en-US" dirty="0" err="1"/>
              <a:t>Thành</a:t>
            </a:r>
            <a:r>
              <a:rPr lang="en-US" dirty="0"/>
              <a:t> </a:t>
            </a:r>
            <a:r>
              <a:rPr lang="en-US" dirty="0" err="1"/>
              <a:t>lập</a:t>
            </a:r>
            <a:r>
              <a:rPr lang="en-US" dirty="0"/>
              <a:t> </a:t>
            </a:r>
            <a:r>
              <a:rPr lang="en-US" dirty="0" err="1"/>
              <a:t>các</a:t>
            </a:r>
            <a:r>
              <a:rPr lang="en-US" dirty="0"/>
              <a:t> </a:t>
            </a:r>
            <a:r>
              <a:rPr lang="en-US" dirty="0" err="1"/>
              <a:t>hợp</a:t>
            </a:r>
            <a:r>
              <a:rPr lang="en-US" dirty="0"/>
              <a:t> </a:t>
            </a:r>
            <a:r>
              <a:rPr lang="en-US" dirty="0" err="1"/>
              <a:t>âm</a:t>
            </a:r>
            <a:r>
              <a:rPr lang="en-US" dirty="0"/>
              <a:t> </a:t>
            </a:r>
            <a:r>
              <a:rPr lang="en-US" dirty="0" err="1"/>
              <a:t>sau</a:t>
            </a:r>
            <a:r>
              <a:rPr lang="en-US" dirty="0"/>
              <a:t>: </a:t>
            </a:r>
            <a:r>
              <a:rPr lang="en-US" dirty="0" err="1"/>
              <a:t>Gm</a:t>
            </a:r>
            <a:r>
              <a:rPr lang="en-US" dirty="0"/>
              <a:t>, </a:t>
            </a:r>
            <a:r>
              <a:rPr lang="en-US" dirty="0" err="1"/>
              <a:t>Bm</a:t>
            </a:r>
            <a:r>
              <a:rPr lang="en-US" dirty="0"/>
              <a:t>, A, E, </a:t>
            </a:r>
            <a:r>
              <a:rPr lang="en-US" dirty="0" err="1"/>
              <a:t>F#m</a:t>
            </a:r>
            <a:r>
              <a:rPr lang="en-US" dirty="0"/>
              <a:t>, </a:t>
            </a:r>
            <a:r>
              <a:rPr lang="en-US" dirty="0" err="1"/>
              <a:t>Fm</a:t>
            </a:r>
            <a:r>
              <a:rPr lang="en-US" dirty="0"/>
              <a:t>, Cm, </a:t>
            </a:r>
            <a:r>
              <a:rPr lang="en-US" dirty="0" err="1"/>
              <a:t>C#m</a:t>
            </a:r>
            <a:r>
              <a:rPr lang="en-US" dirty="0"/>
              <a:t>, </a:t>
            </a:r>
            <a:r>
              <a:rPr lang="en-US" dirty="0" err="1"/>
              <a:t>Ab</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34234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r>
              <a:rPr lang="en-US" dirty="0"/>
              <a:t>11. </a:t>
            </a:r>
            <a:r>
              <a:rPr lang="en-US" dirty="0" err="1"/>
              <a:t>xác</a:t>
            </a:r>
            <a:r>
              <a:rPr lang="en-US" dirty="0"/>
              <a:t> </a:t>
            </a:r>
            <a:r>
              <a:rPr lang="en-US" dirty="0" err="1"/>
              <a:t>định</a:t>
            </a:r>
            <a:r>
              <a:rPr lang="en-US" dirty="0"/>
              <a:t> </a:t>
            </a:r>
            <a:r>
              <a:rPr lang="en-US" dirty="0" err="1"/>
              <a:t>tên</a:t>
            </a:r>
            <a:r>
              <a:rPr lang="en-US" dirty="0"/>
              <a:t> </a:t>
            </a:r>
            <a:r>
              <a:rPr lang="en-US" dirty="0" err="1"/>
              <a:t>cho</a:t>
            </a:r>
            <a:r>
              <a:rPr lang="en-US" dirty="0"/>
              <a:t> </a:t>
            </a:r>
            <a:r>
              <a:rPr lang="en-US" dirty="0" err="1"/>
              <a:t>các</a:t>
            </a:r>
            <a:r>
              <a:rPr lang="en-US" dirty="0"/>
              <a:t> </a:t>
            </a:r>
            <a:r>
              <a:rPr lang="en-US" dirty="0" err="1"/>
              <a:t>hợp</a:t>
            </a:r>
            <a:r>
              <a:rPr lang="en-US" dirty="0"/>
              <a:t> </a:t>
            </a:r>
            <a:r>
              <a:rPr lang="en-US" dirty="0" err="1"/>
              <a:t>âm</a:t>
            </a:r>
            <a:r>
              <a:rPr lang="en-US" dirty="0"/>
              <a:t> </a:t>
            </a:r>
            <a:r>
              <a:rPr lang="en-US" dirty="0" err="1"/>
              <a:t>sau</a:t>
            </a:r>
            <a:r>
              <a:rPr lang="en-US" dirty="0"/>
              <a:t> (</a:t>
            </a:r>
            <a:r>
              <a:rPr lang="en-US" dirty="0" err="1"/>
              <a:t>ghi</a:t>
            </a:r>
            <a:r>
              <a:rPr lang="en-US" dirty="0"/>
              <a:t> </a:t>
            </a:r>
            <a:r>
              <a:rPr lang="en-US" dirty="0" err="1"/>
              <a:t>bằng</a:t>
            </a:r>
            <a:r>
              <a:rPr lang="en-US" dirty="0"/>
              <a:t> </a:t>
            </a:r>
            <a:r>
              <a:rPr lang="en-US" dirty="0" err="1"/>
              <a:t>ký</a:t>
            </a:r>
            <a:r>
              <a:rPr lang="en-US" dirty="0"/>
              <a:t> </a:t>
            </a:r>
            <a:r>
              <a:rPr lang="en-US" dirty="0" err="1"/>
              <a:t>hiệu</a:t>
            </a:r>
            <a:r>
              <a:rPr lang="en-US" dirty="0"/>
              <a:t> </a:t>
            </a:r>
            <a:r>
              <a:rPr lang="en-US" dirty="0" err="1"/>
              <a:t>hợp</a:t>
            </a:r>
            <a:r>
              <a:rPr lang="en-US" dirty="0"/>
              <a:t> </a:t>
            </a:r>
            <a:r>
              <a:rPr lang="en-US" dirty="0" err="1"/>
              <a:t>âm</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166" y="827423"/>
            <a:ext cx="8559688" cy="116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367" y="1996225"/>
            <a:ext cx="8432487" cy="269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792" y="4687910"/>
            <a:ext cx="8265062" cy="136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612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0058399" cy="6952189"/>
          </a:xfrm>
        </p:spPr>
        <p:txBody>
          <a:bodyPr>
            <a:normAutofit/>
          </a:bodyPr>
          <a:lstStyle/>
          <a:p>
            <a:pPr marL="0" indent="0">
              <a:buNone/>
            </a:pPr>
            <a:r>
              <a:rPr lang="de-DE" b="1" dirty="0"/>
              <a:t>1.4.   Gam - Giọng – Điệu thức</a:t>
            </a:r>
          </a:p>
          <a:p>
            <a:pPr marL="0" indent="0">
              <a:buNone/>
            </a:pPr>
            <a:r>
              <a:rPr lang="pt-BR" b="1" i="1" dirty="0"/>
              <a:t>1.4.1 Gam (hay còn gọi là âm  giai, thang âm)</a:t>
            </a:r>
          </a:p>
          <a:p>
            <a:r>
              <a:rPr lang="pt-BR" i="1" dirty="0"/>
              <a:t>Khái niệm</a:t>
            </a:r>
            <a:r>
              <a:rPr lang="pt-BR" dirty="0"/>
              <a:t>:</a:t>
            </a:r>
            <a:r>
              <a:rPr lang="pt-BR" i="1" dirty="0"/>
              <a:t> Sự sắp xếp các âm thanh theo thứ tự độ cao đi lên hoặc đi xuống, bắt đầu từ âm chủ đến âm chủ của quãng tám tiếp theo gọi là Gam.</a:t>
            </a:r>
            <a:r>
              <a:rPr lang="pt-BR" dirty="0"/>
              <a:t> Tên gam là tên âm chủ </a:t>
            </a:r>
          </a:p>
          <a:p>
            <a:r>
              <a:rPr lang="pt-BR" dirty="0"/>
              <a:t>Vd; gam đô ( âm chủ (I) là đô)</a:t>
            </a:r>
          </a:p>
          <a:p>
            <a:endParaRPr lang="pt-BR" i="1" dirty="0"/>
          </a:p>
          <a:p>
            <a:pPr marL="0" indent="0">
              <a:buNone/>
            </a:pPr>
            <a:endParaRPr lang="en-US" b="1"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l="848" t="37221" r="54401" b="52365"/>
          <a:stretch>
            <a:fillRect/>
          </a:stretch>
        </p:blipFill>
        <p:spPr bwMode="auto">
          <a:xfrm>
            <a:off x="1782048" y="2879607"/>
            <a:ext cx="6949828" cy="145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l="1105" t="35652" r="54401" b="55367"/>
          <a:stretch>
            <a:fillRect/>
          </a:stretch>
        </p:blipFill>
        <p:spPr bwMode="auto">
          <a:xfrm>
            <a:off x="1782048" y="4781237"/>
            <a:ext cx="6949828" cy="10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0189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1101588" cy="6952189"/>
          </a:xfrm>
        </p:spPr>
        <p:txBody>
          <a:bodyPr>
            <a:normAutofit/>
          </a:bodyPr>
          <a:lstStyle/>
          <a:p>
            <a:r>
              <a:rPr lang="en-US" b="1" i="1" dirty="0"/>
              <a:t>1.4.2. </a:t>
            </a:r>
            <a:r>
              <a:rPr lang="en-US" b="1" i="1" dirty="0" err="1"/>
              <a:t>Giọng</a:t>
            </a:r>
            <a:r>
              <a:rPr lang="en-US" b="1" i="1" dirty="0"/>
              <a:t> </a:t>
            </a:r>
          </a:p>
          <a:p>
            <a:r>
              <a:rPr lang="en-US" dirty="0"/>
              <a:t>*</a:t>
            </a:r>
            <a:r>
              <a:rPr lang="en-US" i="1" dirty="0" err="1"/>
              <a:t>Khái</a:t>
            </a:r>
            <a:r>
              <a:rPr lang="en-US" i="1" dirty="0"/>
              <a:t> </a:t>
            </a:r>
            <a:r>
              <a:rPr lang="en-US" i="1" dirty="0" err="1"/>
              <a:t>niệm</a:t>
            </a:r>
            <a:r>
              <a:rPr lang="en-US" dirty="0"/>
              <a:t>:  </a:t>
            </a:r>
            <a:r>
              <a:rPr lang="en-US" dirty="0" err="1"/>
              <a:t>Giọng</a:t>
            </a:r>
            <a:r>
              <a:rPr lang="en-US" dirty="0"/>
              <a:t> </a:t>
            </a:r>
            <a:r>
              <a:rPr lang="en-US" dirty="0" err="1"/>
              <a:t>là</a:t>
            </a:r>
            <a:r>
              <a:rPr lang="en-US" dirty="0"/>
              <a:t> </a:t>
            </a:r>
            <a:r>
              <a:rPr lang="en-US" dirty="0" err="1"/>
              <a:t>độ</a:t>
            </a:r>
            <a:r>
              <a:rPr lang="en-US" dirty="0"/>
              <a:t> </a:t>
            </a:r>
            <a:r>
              <a:rPr lang="en-US" dirty="0" err="1"/>
              <a:t>cao</a:t>
            </a:r>
            <a:r>
              <a:rPr lang="en-US" dirty="0"/>
              <a:t> </a:t>
            </a:r>
            <a:r>
              <a:rPr lang="en-US" dirty="0" err="1"/>
              <a:t>của</a:t>
            </a:r>
            <a:r>
              <a:rPr lang="en-US" dirty="0"/>
              <a:t> </a:t>
            </a:r>
            <a:r>
              <a:rPr lang="en-US" dirty="0" err="1"/>
              <a:t>một</a:t>
            </a:r>
            <a:r>
              <a:rPr lang="en-US" dirty="0"/>
              <a:t> </a:t>
            </a:r>
            <a:r>
              <a:rPr lang="en-US" dirty="0" err="1"/>
              <a:t>âm</a:t>
            </a:r>
            <a:r>
              <a:rPr lang="en-US" dirty="0"/>
              <a:t> (</a:t>
            </a:r>
            <a:r>
              <a:rPr lang="en-US" dirty="0" err="1"/>
              <a:t>âm</a:t>
            </a:r>
            <a:r>
              <a:rPr lang="en-US" dirty="0"/>
              <a:t> </a:t>
            </a:r>
            <a:r>
              <a:rPr lang="en-US" dirty="0" err="1"/>
              <a:t>chủ</a:t>
            </a:r>
            <a:r>
              <a:rPr lang="en-US" dirty="0"/>
              <a:t>) </a:t>
            </a:r>
            <a:r>
              <a:rPr lang="en-US" dirty="0" err="1"/>
              <a:t>để</a:t>
            </a:r>
            <a:r>
              <a:rPr lang="en-US" dirty="0"/>
              <a:t> </a:t>
            </a:r>
            <a:r>
              <a:rPr lang="en-US" dirty="0" err="1"/>
              <a:t>từ</a:t>
            </a:r>
            <a:r>
              <a:rPr lang="en-US" dirty="0"/>
              <a:t> </a:t>
            </a:r>
            <a:r>
              <a:rPr lang="en-US" dirty="0" err="1"/>
              <a:t>đó</a:t>
            </a:r>
            <a:r>
              <a:rPr lang="en-US" dirty="0"/>
              <a:t> </a:t>
            </a:r>
            <a:r>
              <a:rPr lang="en-US" dirty="0" err="1"/>
              <a:t>hình</a:t>
            </a:r>
            <a:r>
              <a:rPr lang="en-US" dirty="0"/>
              <a:t> </a:t>
            </a:r>
            <a:r>
              <a:rPr lang="en-US" dirty="0" err="1"/>
              <a:t>thành</a:t>
            </a:r>
            <a:r>
              <a:rPr lang="en-US" dirty="0"/>
              <a:t> gam </a:t>
            </a:r>
            <a:r>
              <a:rPr lang="en-US" dirty="0" err="1"/>
              <a:t>và</a:t>
            </a:r>
            <a:r>
              <a:rPr lang="en-US" dirty="0"/>
              <a:t> </a:t>
            </a:r>
            <a:r>
              <a:rPr lang="en-US" dirty="0" err="1"/>
              <a:t>sắp</a:t>
            </a:r>
            <a:r>
              <a:rPr lang="en-US" dirty="0"/>
              <a:t> </a:t>
            </a:r>
            <a:r>
              <a:rPr lang="en-US" dirty="0" err="1"/>
              <a:t>xếp</a:t>
            </a:r>
            <a:r>
              <a:rPr lang="en-US" dirty="0"/>
              <a:t> </a:t>
            </a:r>
            <a:r>
              <a:rPr lang="en-US" dirty="0" err="1"/>
              <a:t>điệu</a:t>
            </a:r>
            <a:r>
              <a:rPr lang="en-US" dirty="0"/>
              <a:t> </a:t>
            </a:r>
            <a:r>
              <a:rPr lang="en-US" dirty="0" err="1"/>
              <a:t>thức</a:t>
            </a:r>
            <a:endParaRPr lang="en-US" dirty="0"/>
          </a:p>
          <a:p>
            <a:pPr marL="0" indent="0">
              <a:buNone/>
            </a:pPr>
            <a:r>
              <a:rPr lang="en-US" dirty="0"/>
              <a:t>VD : Gam </a:t>
            </a:r>
            <a:r>
              <a:rPr lang="en-US" dirty="0" err="1"/>
              <a:t>giọng</a:t>
            </a:r>
            <a:r>
              <a:rPr lang="en-US" dirty="0"/>
              <a:t> </a:t>
            </a:r>
            <a:r>
              <a:rPr lang="en-US" dirty="0" err="1"/>
              <a:t>đô</a:t>
            </a:r>
            <a:r>
              <a:rPr lang="en-US" dirty="0"/>
              <a:t>:</a:t>
            </a:r>
          </a:p>
          <a:p>
            <a:pPr marL="0" indent="0">
              <a:buNone/>
            </a:pPr>
            <a:endParaRPr lang="en-US" dirty="0"/>
          </a:p>
          <a:p>
            <a:pPr marL="0" indent="0">
              <a:buNone/>
            </a:pPr>
            <a:endParaRPr lang="en-US" dirty="0"/>
          </a:p>
          <a:p>
            <a:pPr marL="0" indent="0">
              <a:buNone/>
            </a:pPr>
            <a:r>
              <a:rPr lang="en-US" dirty="0"/>
              <a:t>Gam </a:t>
            </a:r>
            <a:r>
              <a:rPr lang="en-US" dirty="0" err="1"/>
              <a:t>giọng</a:t>
            </a:r>
            <a:r>
              <a:rPr lang="en-US" dirty="0"/>
              <a:t> la: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848" t="37221" r="54401" b="52365"/>
          <a:stretch>
            <a:fillRect/>
          </a:stretch>
        </p:blipFill>
        <p:spPr bwMode="auto">
          <a:xfrm>
            <a:off x="3675242" y="1543379"/>
            <a:ext cx="7606651" cy="157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1105" t="35652" r="54401" b="55367"/>
          <a:stretch>
            <a:fillRect/>
          </a:stretch>
        </p:blipFill>
        <p:spPr bwMode="auto">
          <a:xfrm>
            <a:off x="3675242" y="3338803"/>
            <a:ext cx="7799834" cy="132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69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671" y="128789"/>
            <a:ext cx="11625329" cy="6952189"/>
          </a:xfrm>
        </p:spPr>
        <p:txBody>
          <a:bodyPr>
            <a:normAutofit/>
          </a:bodyPr>
          <a:lstStyle/>
          <a:p>
            <a:r>
              <a:rPr lang="de-DE" b="1" i="1" dirty="0"/>
              <a:t>1.4.3 Điệu thức</a:t>
            </a:r>
            <a:endParaRPr lang="en-US" b="1" i="1" dirty="0"/>
          </a:p>
          <a:p>
            <a:r>
              <a:rPr lang="en-US" dirty="0"/>
              <a:t>,</a:t>
            </a:r>
            <a:r>
              <a:rPr lang="en-US" i="1" dirty="0"/>
              <a:t> </a:t>
            </a:r>
            <a:r>
              <a:rPr lang="en-US" i="1" dirty="0" err="1"/>
              <a:t>Điệu</a:t>
            </a:r>
            <a:r>
              <a:rPr lang="en-US" i="1" dirty="0"/>
              <a:t> </a:t>
            </a:r>
            <a:r>
              <a:rPr lang="en-US" i="1" dirty="0" err="1"/>
              <a:t>thức</a:t>
            </a:r>
            <a:r>
              <a:rPr lang="en-US" i="1" dirty="0"/>
              <a:t> </a:t>
            </a:r>
            <a:r>
              <a:rPr lang="en-US" i="1" dirty="0" err="1"/>
              <a:t>là</a:t>
            </a:r>
            <a:r>
              <a:rPr lang="en-US" i="1" dirty="0"/>
              <a:t> </a:t>
            </a:r>
            <a:r>
              <a:rPr lang="en-US" i="1" dirty="0" err="1"/>
              <a:t>mối</a:t>
            </a:r>
            <a:r>
              <a:rPr lang="en-US" i="1" dirty="0"/>
              <a:t> </a:t>
            </a:r>
            <a:r>
              <a:rPr lang="en-US" i="1" dirty="0" err="1"/>
              <a:t>quan</a:t>
            </a:r>
            <a:r>
              <a:rPr lang="en-US" i="1" dirty="0"/>
              <a:t> </a:t>
            </a:r>
            <a:r>
              <a:rPr lang="en-US" i="1" dirty="0" err="1"/>
              <a:t>hệ</a:t>
            </a:r>
            <a:r>
              <a:rPr lang="en-US" dirty="0"/>
              <a:t> (1/2cung, 1cung, 1,5cung) </a:t>
            </a:r>
            <a:r>
              <a:rPr lang="en-US" i="1" dirty="0" err="1"/>
              <a:t>giữa</a:t>
            </a:r>
            <a:r>
              <a:rPr lang="en-US" i="1" dirty="0"/>
              <a:t> </a:t>
            </a:r>
            <a:r>
              <a:rPr lang="en-US" i="1" dirty="0" err="1"/>
              <a:t>các</a:t>
            </a:r>
            <a:r>
              <a:rPr lang="en-US" i="1" dirty="0"/>
              <a:t> </a:t>
            </a:r>
            <a:r>
              <a:rPr lang="en-US" i="1" dirty="0" err="1"/>
              <a:t>âm</a:t>
            </a:r>
            <a:r>
              <a:rPr lang="en-US" i="1" dirty="0"/>
              <a:t> </a:t>
            </a:r>
            <a:r>
              <a:rPr lang="en-US" i="1" dirty="0" err="1"/>
              <a:t>ổn</a:t>
            </a:r>
            <a:r>
              <a:rPr lang="en-US" i="1" dirty="0"/>
              <a:t> </a:t>
            </a:r>
            <a:r>
              <a:rPr lang="en-US" i="1" dirty="0" err="1"/>
              <a:t>định</a:t>
            </a:r>
            <a:r>
              <a:rPr lang="en-US" i="1" dirty="0"/>
              <a:t> </a:t>
            </a:r>
            <a:r>
              <a:rPr lang="en-US" i="1" dirty="0" err="1"/>
              <a:t>và</a:t>
            </a:r>
            <a:r>
              <a:rPr lang="en-US" i="1" dirty="0"/>
              <a:t> </a:t>
            </a:r>
            <a:r>
              <a:rPr lang="en-US" i="1" dirty="0" err="1"/>
              <a:t>không</a:t>
            </a:r>
            <a:r>
              <a:rPr lang="en-US" i="1" dirty="0"/>
              <a:t> </a:t>
            </a:r>
            <a:r>
              <a:rPr lang="en-US" i="1" dirty="0" err="1"/>
              <a:t>ổn</a:t>
            </a:r>
            <a:r>
              <a:rPr lang="en-US" i="1" dirty="0"/>
              <a:t> </a:t>
            </a:r>
            <a:r>
              <a:rPr lang="en-US" i="1" dirty="0" err="1"/>
              <a:t>định</a:t>
            </a:r>
            <a:r>
              <a:rPr lang="en-US" i="1" dirty="0"/>
              <a:t> </a:t>
            </a:r>
            <a:r>
              <a:rPr lang="en-US" i="1" dirty="0" err="1"/>
              <a:t>tạo</a:t>
            </a:r>
            <a:r>
              <a:rPr lang="en-US" i="1" dirty="0"/>
              <a:t> </a:t>
            </a:r>
            <a:r>
              <a:rPr lang="en-US" i="1" dirty="0" err="1"/>
              <a:t>nên</a:t>
            </a:r>
            <a:r>
              <a:rPr lang="en-US" i="1" dirty="0"/>
              <a:t> </a:t>
            </a:r>
            <a:r>
              <a:rPr lang="en-US" i="1" dirty="0" err="1"/>
              <a:t>tính</a:t>
            </a:r>
            <a:r>
              <a:rPr lang="en-US" i="1" dirty="0"/>
              <a:t> </a:t>
            </a:r>
            <a:r>
              <a:rPr lang="en-US" i="1" dirty="0" err="1"/>
              <a:t>chất</a:t>
            </a:r>
            <a:r>
              <a:rPr lang="en-US" i="1" dirty="0"/>
              <a:t> </a:t>
            </a:r>
            <a:r>
              <a:rPr lang="en-US" i="1" dirty="0" err="1"/>
              <a:t>vui</a:t>
            </a:r>
            <a:r>
              <a:rPr lang="en-US" i="1" dirty="0"/>
              <a:t> </a:t>
            </a:r>
            <a:r>
              <a:rPr lang="en-US" i="1" dirty="0" err="1"/>
              <a:t>tuơi</a:t>
            </a:r>
            <a:r>
              <a:rPr lang="en-US" i="1" dirty="0"/>
              <a:t>, </a:t>
            </a:r>
            <a:r>
              <a:rPr lang="en-US" i="1" dirty="0" err="1"/>
              <a:t>trong</a:t>
            </a:r>
            <a:r>
              <a:rPr lang="en-US" i="1" dirty="0"/>
              <a:t> </a:t>
            </a:r>
            <a:r>
              <a:rPr lang="en-US" i="1" dirty="0" err="1"/>
              <a:t>sáng</a:t>
            </a:r>
            <a:r>
              <a:rPr lang="en-US" i="1" dirty="0"/>
              <a:t> hay u </a:t>
            </a:r>
            <a:r>
              <a:rPr lang="en-US" i="1" dirty="0" err="1"/>
              <a:t>buồn</a:t>
            </a:r>
            <a:r>
              <a:rPr lang="en-US" i="1" dirty="0"/>
              <a:t>, du </a:t>
            </a:r>
            <a:r>
              <a:rPr lang="en-US" i="1" dirty="0" err="1"/>
              <a:t>dương</a:t>
            </a:r>
            <a:r>
              <a:rPr lang="en-US" i="1" dirty="0"/>
              <a:t> …</a:t>
            </a:r>
            <a:r>
              <a:rPr lang="en-US" i="1" dirty="0" err="1"/>
              <a:t>cho</a:t>
            </a:r>
            <a:r>
              <a:rPr lang="en-US" i="1" dirty="0"/>
              <a:t> </a:t>
            </a:r>
            <a:r>
              <a:rPr lang="en-US" i="1" dirty="0" err="1"/>
              <a:t>tác</a:t>
            </a:r>
            <a:r>
              <a:rPr lang="en-US" i="1" dirty="0"/>
              <a:t> </a:t>
            </a:r>
            <a:r>
              <a:rPr lang="en-US" i="1" dirty="0" err="1"/>
              <a:t>phẩm</a:t>
            </a:r>
            <a:r>
              <a:rPr lang="en-US" i="1" dirty="0"/>
              <a:t> </a:t>
            </a:r>
            <a:r>
              <a:rPr lang="en-US" i="1" dirty="0" err="1"/>
              <a:t>âm</a:t>
            </a:r>
            <a:r>
              <a:rPr lang="en-US" i="1" dirty="0"/>
              <a:t> </a:t>
            </a:r>
            <a:r>
              <a:rPr lang="en-US" i="1" dirty="0" err="1"/>
              <a:t>nhạc</a:t>
            </a:r>
            <a:r>
              <a:rPr lang="en-US" i="1" dirty="0"/>
              <a:t>.</a:t>
            </a:r>
          </a:p>
          <a:p>
            <a:r>
              <a:rPr lang="en-US" b="1" dirty="0" err="1"/>
              <a:t>Điệu</a:t>
            </a:r>
            <a:r>
              <a:rPr lang="en-US" b="1" dirty="0"/>
              <a:t> </a:t>
            </a:r>
            <a:r>
              <a:rPr lang="en-US" b="1" dirty="0" err="1"/>
              <a:t>thức</a:t>
            </a:r>
            <a:r>
              <a:rPr lang="en-US" b="1" dirty="0"/>
              <a:t> </a:t>
            </a:r>
            <a:r>
              <a:rPr lang="en-US" b="1" dirty="0" err="1"/>
              <a:t>trưởng</a:t>
            </a:r>
            <a:r>
              <a:rPr lang="en-US" b="1" dirty="0"/>
              <a:t>: </a:t>
            </a:r>
            <a:r>
              <a:rPr lang="en-US" dirty="0" err="1"/>
              <a:t>Gồm</a:t>
            </a:r>
            <a:r>
              <a:rPr lang="en-US" dirty="0"/>
              <a:t> </a:t>
            </a:r>
            <a:r>
              <a:rPr lang="en-US" dirty="0" err="1"/>
              <a:t>có</a:t>
            </a:r>
            <a:r>
              <a:rPr lang="en-US" dirty="0"/>
              <a:t> 7 </a:t>
            </a:r>
            <a:r>
              <a:rPr lang="en-US" dirty="0" err="1"/>
              <a:t>âm</a:t>
            </a:r>
            <a:r>
              <a:rPr lang="en-US" dirty="0"/>
              <a:t> </a:t>
            </a:r>
            <a:r>
              <a:rPr lang="en-US" dirty="0" err="1"/>
              <a:t>sắp</a:t>
            </a:r>
            <a:r>
              <a:rPr lang="en-US" dirty="0"/>
              <a:t> </a:t>
            </a:r>
            <a:r>
              <a:rPr lang="en-US" dirty="0" err="1"/>
              <a:t>xếp</a:t>
            </a:r>
            <a:r>
              <a:rPr lang="en-US" dirty="0"/>
              <a:t> </a:t>
            </a:r>
            <a:r>
              <a:rPr lang="en-US" dirty="0" err="1"/>
              <a:t>liền</a:t>
            </a:r>
            <a:r>
              <a:rPr lang="en-US" dirty="0"/>
              <a:t> </a:t>
            </a:r>
            <a:r>
              <a:rPr lang="en-US" dirty="0" err="1"/>
              <a:t>bậc</a:t>
            </a:r>
            <a:r>
              <a:rPr lang="en-US" dirty="0"/>
              <a:t> </a:t>
            </a:r>
            <a:r>
              <a:rPr lang="en-US" dirty="0" err="1"/>
              <a:t>bắt</a:t>
            </a:r>
            <a:r>
              <a:rPr lang="en-US" dirty="0"/>
              <a:t> </a:t>
            </a:r>
            <a:r>
              <a:rPr lang="en-US" dirty="0" err="1"/>
              <a:t>đầu</a:t>
            </a:r>
            <a:r>
              <a:rPr lang="en-US" dirty="0"/>
              <a:t> </a:t>
            </a:r>
            <a:r>
              <a:rPr lang="en-US" dirty="0" err="1"/>
              <a:t>từ</a:t>
            </a:r>
            <a:r>
              <a:rPr lang="en-US" dirty="0"/>
              <a:t> </a:t>
            </a:r>
            <a:r>
              <a:rPr lang="en-US" dirty="0" err="1"/>
              <a:t>âm</a:t>
            </a:r>
            <a:r>
              <a:rPr lang="en-US" dirty="0"/>
              <a:t> </a:t>
            </a:r>
            <a:r>
              <a:rPr lang="en-US" dirty="0" err="1"/>
              <a:t>chủ</a:t>
            </a:r>
            <a:r>
              <a:rPr lang="en-US" dirty="0"/>
              <a:t>(I) </a:t>
            </a:r>
            <a:r>
              <a:rPr lang="en-US" dirty="0" err="1"/>
              <a:t>và</a:t>
            </a:r>
            <a:r>
              <a:rPr lang="en-US" dirty="0"/>
              <a:t> </a:t>
            </a:r>
            <a:r>
              <a:rPr lang="en-US" dirty="0" err="1"/>
              <a:t>kết</a:t>
            </a:r>
            <a:r>
              <a:rPr lang="en-US" dirty="0"/>
              <a:t> </a:t>
            </a:r>
            <a:r>
              <a:rPr lang="en-US" dirty="0" err="1"/>
              <a:t>thúc</a:t>
            </a:r>
            <a:r>
              <a:rPr lang="en-US" dirty="0"/>
              <a:t> ở </a:t>
            </a:r>
            <a:r>
              <a:rPr lang="en-US" dirty="0" err="1"/>
              <a:t>âm</a:t>
            </a:r>
            <a:r>
              <a:rPr lang="en-US" dirty="0"/>
              <a:t> </a:t>
            </a:r>
            <a:r>
              <a:rPr lang="en-US" dirty="0" err="1"/>
              <a:t>chủ</a:t>
            </a:r>
            <a:r>
              <a:rPr lang="en-US" dirty="0"/>
              <a:t>. </a:t>
            </a:r>
            <a:r>
              <a:rPr lang="en-US" dirty="0" err="1"/>
              <a:t>Bảy</a:t>
            </a:r>
            <a:r>
              <a:rPr lang="en-US" dirty="0"/>
              <a:t> </a:t>
            </a:r>
            <a:r>
              <a:rPr lang="en-US" dirty="0" err="1"/>
              <a:t>âm</a:t>
            </a:r>
            <a:r>
              <a:rPr lang="en-US" dirty="0"/>
              <a:t> </a:t>
            </a:r>
            <a:r>
              <a:rPr lang="en-US" dirty="0" err="1"/>
              <a:t>đó</a:t>
            </a:r>
            <a:r>
              <a:rPr lang="en-US" dirty="0"/>
              <a:t> </a:t>
            </a:r>
            <a:r>
              <a:rPr lang="en-US" dirty="0" err="1"/>
              <a:t>có</a:t>
            </a:r>
            <a:r>
              <a:rPr lang="en-US" dirty="0"/>
              <a:t> qui </a:t>
            </a:r>
            <a:r>
              <a:rPr lang="en-US" dirty="0" err="1"/>
              <a:t>luật</a:t>
            </a:r>
            <a:r>
              <a:rPr lang="en-US" dirty="0"/>
              <a:t> </a:t>
            </a:r>
            <a:r>
              <a:rPr lang="en-US" dirty="0" err="1"/>
              <a:t>cung</a:t>
            </a:r>
            <a:r>
              <a:rPr lang="en-US" dirty="0"/>
              <a:t> </a:t>
            </a:r>
            <a:r>
              <a:rPr lang="en-US" dirty="0" err="1"/>
              <a:t>và</a:t>
            </a:r>
            <a:r>
              <a:rPr lang="en-US" dirty="0"/>
              <a:t> </a:t>
            </a:r>
            <a:r>
              <a:rPr lang="en-US" dirty="0" err="1"/>
              <a:t>nửa</a:t>
            </a:r>
            <a:r>
              <a:rPr lang="en-US" dirty="0"/>
              <a:t> </a:t>
            </a:r>
            <a:r>
              <a:rPr lang="en-US" dirty="0" err="1"/>
              <a:t>cung</a:t>
            </a:r>
            <a:r>
              <a:rPr lang="en-US" dirty="0"/>
              <a:t> </a:t>
            </a:r>
            <a:r>
              <a:rPr lang="en-US" dirty="0" err="1"/>
              <a:t>như</a:t>
            </a:r>
            <a:r>
              <a:rPr lang="en-US" dirty="0"/>
              <a:t> </a:t>
            </a:r>
            <a:r>
              <a:rPr lang="en-US" dirty="0" err="1"/>
              <a:t>sau</a:t>
            </a:r>
            <a:r>
              <a:rPr lang="en-US" dirty="0"/>
              <a:t>: </a:t>
            </a:r>
          </a:p>
          <a:p>
            <a:endParaRPr lang="en-US" dirty="0"/>
          </a:p>
          <a:p>
            <a:endParaRPr lang="en-US" dirty="0"/>
          </a:p>
          <a:p>
            <a:endParaRPr lang="en-US" dirty="0"/>
          </a:p>
          <a:p>
            <a:r>
              <a:rPr lang="en-US" dirty="0" err="1"/>
              <a:t>Khi</a:t>
            </a:r>
            <a:r>
              <a:rPr lang="en-US" dirty="0"/>
              <a:t> </a:t>
            </a:r>
            <a:r>
              <a:rPr lang="en-US" dirty="0" err="1"/>
              <a:t>một</a:t>
            </a:r>
            <a:r>
              <a:rPr lang="en-US" dirty="0"/>
              <a:t> gam </a:t>
            </a:r>
            <a:r>
              <a:rPr lang="en-US" dirty="0" err="1"/>
              <a:t>có</a:t>
            </a:r>
            <a:r>
              <a:rPr lang="en-US" dirty="0"/>
              <a:t> qui </a:t>
            </a:r>
            <a:r>
              <a:rPr lang="en-US" dirty="0" err="1"/>
              <a:t>luật</a:t>
            </a:r>
            <a:r>
              <a:rPr lang="en-US" dirty="0"/>
              <a:t> </a:t>
            </a:r>
            <a:r>
              <a:rPr lang="en-US" dirty="0" err="1"/>
              <a:t>cung</a:t>
            </a:r>
            <a:r>
              <a:rPr lang="en-US" dirty="0"/>
              <a:t> </a:t>
            </a:r>
            <a:r>
              <a:rPr lang="en-US" dirty="0" err="1"/>
              <a:t>và</a:t>
            </a:r>
            <a:r>
              <a:rPr lang="en-US" dirty="0"/>
              <a:t> </a:t>
            </a:r>
            <a:r>
              <a:rPr lang="en-US" dirty="0" err="1"/>
              <a:t>nửa</a:t>
            </a:r>
            <a:r>
              <a:rPr lang="en-US" dirty="0"/>
              <a:t> </a:t>
            </a:r>
            <a:r>
              <a:rPr lang="en-US" dirty="0" err="1"/>
              <a:t>cung</a:t>
            </a:r>
            <a:r>
              <a:rPr lang="en-US" dirty="0"/>
              <a:t> </a:t>
            </a:r>
            <a:r>
              <a:rPr lang="en-US" dirty="0" err="1"/>
              <a:t>như</a:t>
            </a:r>
            <a:r>
              <a:rPr lang="en-US" dirty="0"/>
              <a:t> </a:t>
            </a:r>
            <a:r>
              <a:rPr lang="en-US" dirty="0" err="1"/>
              <a:t>trên</a:t>
            </a:r>
            <a:r>
              <a:rPr lang="en-US" dirty="0"/>
              <a:t> </a:t>
            </a:r>
            <a:r>
              <a:rPr lang="en-US" dirty="0" err="1"/>
              <a:t>được</a:t>
            </a:r>
            <a:r>
              <a:rPr lang="en-US" dirty="0"/>
              <a:t> </a:t>
            </a:r>
            <a:r>
              <a:rPr lang="en-US" dirty="0" err="1"/>
              <a:t>gọi</a:t>
            </a:r>
            <a:r>
              <a:rPr lang="en-US" dirty="0"/>
              <a:t> </a:t>
            </a:r>
            <a:r>
              <a:rPr lang="en-US" dirty="0" err="1"/>
              <a:t>là</a:t>
            </a:r>
            <a:r>
              <a:rPr lang="en-US" dirty="0"/>
              <a:t> gam </a:t>
            </a:r>
            <a:r>
              <a:rPr lang="en-US" dirty="0" err="1"/>
              <a:t>trưởng</a:t>
            </a:r>
            <a:r>
              <a:rPr lang="en-US" dirty="0"/>
              <a:t>, </a:t>
            </a:r>
            <a:r>
              <a:rPr lang="en-US" dirty="0" err="1"/>
              <a:t>tên</a:t>
            </a:r>
            <a:r>
              <a:rPr lang="en-US" dirty="0"/>
              <a:t> gam </a:t>
            </a:r>
            <a:r>
              <a:rPr lang="en-US" dirty="0" err="1"/>
              <a:t>gọi</a:t>
            </a:r>
            <a:r>
              <a:rPr lang="en-US" dirty="0"/>
              <a:t> </a:t>
            </a:r>
            <a:r>
              <a:rPr lang="en-US" dirty="0" err="1"/>
              <a:t>và</a:t>
            </a:r>
            <a:r>
              <a:rPr lang="en-US" dirty="0"/>
              <a:t> </a:t>
            </a:r>
            <a:r>
              <a:rPr lang="en-US" dirty="0" err="1"/>
              <a:t>ký</a:t>
            </a:r>
            <a:r>
              <a:rPr lang="en-US" dirty="0"/>
              <a:t> </a:t>
            </a:r>
            <a:r>
              <a:rPr lang="en-US" dirty="0" err="1"/>
              <a:t>hiệu</a:t>
            </a:r>
            <a:r>
              <a:rPr lang="en-US" dirty="0"/>
              <a:t> </a:t>
            </a:r>
            <a:r>
              <a:rPr lang="en-US" dirty="0" err="1"/>
              <a:t>theo</a:t>
            </a:r>
            <a:r>
              <a:rPr lang="en-US" dirty="0"/>
              <a:t> </a:t>
            </a:r>
            <a:r>
              <a:rPr lang="en-US" dirty="0" err="1"/>
              <a:t>âm</a:t>
            </a:r>
            <a:r>
              <a:rPr lang="en-US" dirty="0"/>
              <a:t> I </a:t>
            </a:r>
            <a:r>
              <a:rPr lang="en-US" dirty="0" err="1"/>
              <a:t>và</a:t>
            </a:r>
            <a:r>
              <a:rPr lang="en-US" dirty="0"/>
              <a:t> </a:t>
            </a:r>
            <a:r>
              <a:rPr lang="en-US" dirty="0" err="1"/>
              <a:t>kèm</a:t>
            </a:r>
            <a:r>
              <a:rPr lang="en-US" dirty="0"/>
              <a:t> </a:t>
            </a:r>
            <a:r>
              <a:rPr lang="en-US" dirty="0" err="1"/>
              <a:t>theo</a:t>
            </a:r>
            <a:r>
              <a:rPr lang="en-US" dirty="0"/>
              <a:t> </a:t>
            </a:r>
            <a:r>
              <a:rPr lang="en-US" dirty="0" err="1"/>
              <a:t>chữ</a:t>
            </a:r>
            <a:r>
              <a:rPr lang="en-US" dirty="0"/>
              <a:t> </a:t>
            </a:r>
            <a:r>
              <a:rPr lang="en-US" dirty="0" err="1"/>
              <a:t>dur</a:t>
            </a:r>
            <a:r>
              <a:rPr lang="en-US" dirty="0"/>
              <a:t> (</a:t>
            </a:r>
            <a:r>
              <a:rPr lang="en-US" dirty="0" err="1"/>
              <a:t>trưởng</a:t>
            </a:r>
            <a:r>
              <a:rPr lang="en-US" dirty="0"/>
              <a:t>)</a:t>
            </a:r>
          </a:p>
          <a:p>
            <a:pPr marL="0" indent="0">
              <a:buNone/>
            </a:pPr>
            <a:r>
              <a:rPr lang="en-US" b="1" dirty="0"/>
              <a:t>	VD:</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866" y="3104194"/>
            <a:ext cx="6812924" cy="100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3"/>
          <a:stretch>
            <a:fillRect/>
          </a:stretch>
        </p:blipFill>
        <p:spPr>
          <a:xfrm>
            <a:off x="2459866" y="5267459"/>
            <a:ext cx="6812924" cy="1378040"/>
          </a:xfrm>
          <a:prstGeom prst="rect">
            <a:avLst/>
          </a:prstGeom>
        </p:spPr>
      </p:pic>
    </p:spTree>
    <p:extLst>
      <p:ext uri="{BB962C8B-B14F-4D97-AF65-F5344CB8AC3E}">
        <p14:creationId xmlns:p14="http://schemas.microsoft.com/office/powerpoint/2010/main" val="24989664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0305" y="128789"/>
            <a:ext cx="11848564" cy="6729211"/>
          </a:xfrm>
        </p:spPr>
        <p:txBody>
          <a:bodyPr>
            <a:normAutofit/>
          </a:bodyPr>
          <a:lstStyle/>
          <a:p>
            <a:pPr>
              <a:buFontTx/>
              <a:buChar char="-"/>
            </a:pPr>
            <a:r>
              <a:rPr lang="de-DE" b="1" dirty="0"/>
              <a:t>Thành lập gam trưởng có hóa biểu là dấu # ( theo qui luật q5)</a:t>
            </a:r>
          </a:p>
          <a:p>
            <a:pPr>
              <a:buFontTx/>
              <a:buChar char="-"/>
            </a:pPr>
            <a:r>
              <a:rPr lang="en-US" i="1" dirty="0"/>
              <a:t>+ </a:t>
            </a:r>
            <a:r>
              <a:rPr lang="en-US" i="1" dirty="0" err="1"/>
              <a:t>Lấy</a:t>
            </a:r>
            <a:r>
              <a:rPr lang="en-US" i="1" dirty="0"/>
              <a:t> </a:t>
            </a:r>
            <a:r>
              <a:rPr lang="en-US" i="1" dirty="0" err="1"/>
              <a:t>âm</a:t>
            </a:r>
            <a:r>
              <a:rPr lang="en-US" i="1" dirty="0"/>
              <a:t> </a:t>
            </a:r>
            <a:r>
              <a:rPr lang="en-US" i="1" dirty="0" err="1"/>
              <a:t>bậc</a:t>
            </a:r>
            <a:r>
              <a:rPr lang="en-US" i="1" dirty="0"/>
              <a:t> V </a:t>
            </a:r>
            <a:r>
              <a:rPr lang="en-US" i="1" dirty="0" err="1"/>
              <a:t>của</a:t>
            </a:r>
            <a:r>
              <a:rPr lang="en-US" i="1" dirty="0"/>
              <a:t> </a:t>
            </a:r>
            <a:r>
              <a:rPr lang="en-US" i="1" dirty="0" err="1"/>
              <a:t>giọng</a:t>
            </a:r>
            <a:r>
              <a:rPr lang="en-US" i="1" dirty="0"/>
              <a:t> </a:t>
            </a:r>
            <a:r>
              <a:rPr lang="en-US" i="1" dirty="0" err="1"/>
              <a:t>trưởng</a:t>
            </a:r>
            <a:r>
              <a:rPr lang="en-US" i="1" dirty="0"/>
              <a:t> </a:t>
            </a:r>
            <a:r>
              <a:rPr lang="en-US" i="1" dirty="0" err="1"/>
              <a:t>trước</a:t>
            </a:r>
            <a:r>
              <a:rPr lang="en-US" i="1" dirty="0"/>
              <a:t> </a:t>
            </a:r>
            <a:r>
              <a:rPr lang="en-US" i="1" dirty="0" err="1"/>
              <a:t>làm</a:t>
            </a:r>
            <a:r>
              <a:rPr lang="en-US" i="1" dirty="0"/>
              <a:t> </a:t>
            </a:r>
            <a:r>
              <a:rPr lang="en-US" i="1" dirty="0" err="1"/>
              <a:t>âm</a:t>
            </a:r>
            <a:r>
              <a:rPr lang="en-US" i="1" dirty="0"/>
              <a:t> </a:t>
            </a:r>
            <a:r>
              <a:rPr lang="en-US" i="1" dirty="0" err="1"/>
              <a:t>chủ</a:t>
            </a:r>
            <a:r>
              <a:rPr lang="en-US" i="1" dirty="0"/>
              <a:t> </a:t>
            </a:r>
            <a:r>
              <a:rPr lang="en-US" i="1" dirty="0" err="1"/>
              <a:t>cho</a:t>
            </a:r>
            <a:r>
              <a:rPr lang="en-US" i="1" dirty="0"/>
              <a:t> </a:t>
            </a:r>
            <a:r>
              <a:rPr lang="en-US" i="1" dirty="0" err="1"/>
              <a:t>giọng</a:t>
            </a:r>
            <a:r>
              <a:rPr lang="en-US" i="1" dirty="0"/>
              <a:t> </a:t>
            </a:r>
            <a:r>
              <a:rPr lang="en-US" i="1" dirty="0" err="1"/>
              <a:t>trưởng</a:t>
            </a:r>
            <a:r>
              <a:rPr lang="en-US" i="1" dirty="0"/>
              <a:t> </a:t>
            </a:r>
            <a:r>
              <a:rPr lang="en-US" i="1" dirty="0" err="1"/>
              <a:t>mới</a:t>
            </a:r>
            <a:r>
              <a:rPr lang="en-US" i="1" dirty="0"/>
              <a:t> ta </a:t>
            </a:r>
            <a:r>
              <a:rPr lang="en-US" i="1" dirty="0" err="1"/>
              <a:t>thành</a:t>
            </a:r>
            <a:r>
              <a:rPr lang="en-US" i="1" dirty="0"/>
              <a:t> </a:t>
            </a:r>
            <a:r>
              <a:rPr lang="en-US" i="1" dirty="0" err="1"/>
              <a:t>lập</a:t>
            </a:r>
            <a:r>
              <a:rPr lang="en-US" i="1" dirty="0"/>
              <a:t> </a:t>
            </a:r>
            <a:r>
              <a:rPr lang="en-US" i="1" dirty="0" err="1"/>
              <a:t>được</a:t>
            </a:r>
            <a:r>
              <a:rPr lang="en-US" i="1" dirty="0"/>
              <a:t> </a:t>
            </a:r>
            <a:r>
              <a:rPr lang="en-US" i="1" dirty="0" err="1"/>
              <a:t>một</a:t>
            </a:r>
            <a:r>
              <a:rPr lang="en-US" i="1" dirty="0"/>
              <a:t> </a:t>
            </a:r>
            <a:r>
              <a:rPr lang="en-US" i="1" dirty="0" err="1"/>
              <a:t>giọng</a:t>
            </a:r>
            <a:r>
              <a:rPr lang="en-US" i="1" dirty="0"/>
              <a:t> </a:t>
            </a:r>
            <a:r>
              <a:rPr lang="en-US" i="1" dirty="0" err="1"/>
              <a:t>trưởng</a:t>
            </a:r>
            <a:r>
              <a:rPr lang="en-US" i="1" dirty="0"/>
              <a:t> </a:t>
            </a:r>
            <a:r>
              <a:rPr lang="en-US" i="1" dirty="0" err="1"/>
              <a:t>có</a:t>
            </a:r>
            <a:r>
              <a:rPr lang="en-US" i="1" dirty="0"/>
              <a:t> </a:t>
            </a:r>
            <a:r>
              <a:rPr lang="en-US" i="1" dirty="0" err="1"/>
              <a:t>số</a:t>
            </a:r>
            <a:r>
              <a:rPr lang="en-US" i="1" dirty="0"/>
              <a:t> </a:t>
            </a:r>
            <a:r>
              <a:rPr lang="en-US" i="1" dirty="0" err="1"/>
              <a:t>hóa</a:t>
            </a:r>
            <a:r>
              <a:rPr lang="en-US" i="1" dirty="0"/>
              <a:t> </a:t>
            </a:r>
            <a:r>
              <a:rPr lang="en-US" i="1" dirty="0" err="1"/>
              <a:t>biểu</a:t>
            </a:r>
            <a:r>
              <a:rPr lang="en-US" i="1" dirty="0"/>
              <a:t> </a:t>
            </a:r>
            <a:r>
              <a:rPr lang="en-US" i="1" dirty="0" err="1"/>
              <a:t>nhiều</a:t>
            </a:r>
            <a:r>
              <a:rPr lang="en-US" i="1" dirty="0"/>
              <a:t> </a:t>
            </a:r>
            <a:r>
              <a:rPr lang="en-US" i="1" dirty="0" err="1"/>
              <a:t>hơn</a:t>
            </a:r>
            <a:r>
              <a:rPr lang="en-US" i="1" dirty="0"/>
              <a:t> </a:t>
            </a:r>
            <a:r>
              <a:rPr lang="en-US" i="1" dirty="0" err="1"/>
              <a:t>giọng</a:t>
            </a:r>
            <a:r>
              <a:rPr lang="en-US" i="1" dirty="0"/>
              <a:t> </a:t>
            </a:r>
            <a:r>
              <a:rPr lang="en-US" i="1" dirty="0" err="1"/>
              <a:t>trước</a:t>
            </a:r>
            <a:r>
              <a:rPr lang="en-US" i="1" dirty="0"/>
              <a:t> </a:t>
            </a:r>
            <a:r>
              <a:rPr lang="en-US" i="1" dirty="0" err="1"/>
              <a:t>là</a:t>
            </a:r>
            <a:r>
              <a:rPr lang="en-US" i="1" dirty="0"/>
              <a:t> 1. </a:t>
            </a:r>
            <a:r>
              <a:rPr lang="en-US" i="1" dirty="0" err="1"/>
              <a:t>Vd</a:t>
            </a:r>
            <a:endParaRPr lang="en-US" i="1" dirty="0"/>
          </a:p>
          <a:p>
            <a:pPr marL="0" indent="0">
              <a:buNone/>
            </a:pPr>
            <a:r>
              <a:rPr lang="it-IT" dirty="0"/>
              <a:t> Lấy âm bậc V của gam Cdur  làm âm chủ ta thành lập được  gam Gdur ( 1# F#)</a:t>
            </a:r>
          </a:p>
          <a:p>
            <a:pPr>
              <a:buFontTx/>
              <a:buChar char="-"/>
            </a:pPr>
            <a:endParaRPr lang="it-IT" dirty="0"/>
          </a:p>
          <a:p>
            <a:pPr marL="0" indent="0">
              <a:buNone/>
            </a:pPr>
            <a:endParaRPr lang="it-IT" dirty="0"/>
          </a:p>
          <a:p>
            <a:pPr>
              <a:buFontTx/>
              <a:buChar char="-"/>
            </a:pPr>
            <a:endParaRPr lang="it-IT" dirty="0"/>
          </a:p>
          <a:p>
            <a:pPr marL="0" indent="0">
              <a:buNone/>
            </a:pPr>
            <a:endParaRPr lang="en-US" dirty="0"/>
          </a:p>
          <a:p>
            <a:pPr>
              <a:buFontTx/>
              <a:buChar char="-"/>
            </a:pPr>
            <a:r>
              <a:rPr lang="it-IT" dirty="0"/>
              <a:t> Lấy âm bậc V của gam Gdur  làm âm chủ ta thành lập được  gam Ddur(có 2 dấu # ở nốt F#, C#)</a:t>
            </a:r>
            <a:endParaRPr lang="en-US" dirty="0"/>
          </a:p>
          <a:p>
            <a:pPr>
              <a:buFontTx/>
              <a:buChar char="-"/>
            </a:pPr>
            <a:endParaRPr lang="en-US" b="1" dirty="0"/>
          </a:p>
          <a:p>
            <a:pPr>
              <a:buFontTx/>
              <a:buChar char="-"/>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620" y="2402066"/>
            <a:ext cx="7868991" cy="21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473" y="5158145"/>
            <a:ext cx="8087933" cy="14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222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1972" y="270457"/>
            <a:ext cx="11681137" cy="6952189"/>
          </a:xfrm>
        </p:spPr>
        <p:txBody>
          <a:bodyPr>
            <a:normAutofit/>
          </a:bodyPr>
          <a:lstStyle/>
          <a:p>
            <a:pPr>
              <a:buFontTx/>
              <a:buChar char="-"/>
            </a:pPr>
            <a:r>
              <a:rPr lang="de-DE" dirty="0"/>
              <a:t>Tương tự theo qui luật q5 ta sẽ thành lập được các gam trưởng có số dấu thăng tăng dần đến 7#</a:t>
            </a:r>
          </a:p>
          <a:p>
            <a:pPr marL="0" indent="0">
              <a:buNone/>
            </a:pPr>
            <a:r>
              <a:rPr lang="de-DE" b="1" dirty="0"/>
              <a:t>			Các gam trưởng có hóa biểu là dấu thăng</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2833352" y="1817749"/>
            <a:ext cx="7817476" cy="1282592"/>
          </a:xfrm>
          <a:prstGeom prst="rect">
            <a:avLst/>
          </a:prstGeom>
        </p:spPr>
      </p:pic>
      <p:pic>
        <p:nvPicPr>
          <p:cNvPr id="3" name="Picture 2"/>
          <p:cNvPicPr>
            <a:picLocks noChangeAspect="1"/>
          </p:cNvPicPr>
          <p:nvPr/>
        </p:nvPicPr>
        <p:blipFill>
          <a:blip r:embed="rId3"/>
          <a:stretch>
            <a:fillRect/>
          </a:stretch>
        </p:blipFill>
        <p:spPr>
          <a:xfrm>
            <a:off x="2923504" y="3100341"/>
            <a:ext cx="7727324" cy="1214082"/>
          </a:xfrm>
          <a:prstGeom prst="rect">
            <a:avLst/>
          </a:prstGeom>
        </p:spPr>
      </p:pic>
      <p:pic>
        <p:nvPicPr>
          <p:cNvPr id="6" name="Picture 5"/>
          <p:cNvPicPr>
            <a:picLocks noChangeAspect="1"/>
          </p:cNvPicPr>
          <p:nvPr/>
        </p:nvPicPr>
        <p:blipFill>
          <a:blip r:embed="rId4"/>
          <a:stretch>
            <a:fillRect/>
          </a:stretch>
        </p:blipFill>
        <p:spPr>
          <a:xfrm>
            <a:off x="2923504" y="4382933"/>
            <a:ext cx="7856113" cy="1619769"/>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5411520" y="2580840"/>
              <a:ext cx="3697200" cy="3268440"/>
            </p14:xfrm>
          </p:contentPart>
        </mc:Choice>
        <mc:Fallback xmlns="">
          <p:pic>
            <p:nvPicPr>
              <p:cNvPr id="8" name="Ink 7"/>
              <p:cNvPicPr/>
              <p:nvPr/>
            </p:nvPicPr>
            <p:blipFill>
              <a:blip r:embed="rId6"/>
              <a:stretch>
                <a:fillRect/>
              </a:stretch>
            </p:blipFill>
            <p:spPr>
              <a:xfrm>
                <a:off x="5402160" y="2571480"/>
                <a:ext cx="3715920" cy="3287160"/>
              </a:xfrm>
              <a:prstGeom prst="rect">
                <a:avLst/>
              </a:prstGeom>
            </p:spPr>
          </p:pic>
        </mc:Fallback>
      </mc:AlternateContent>
    </p:spTree>
    <p:extLst>
      <p:ext uri="{BB962C8B-B14F-4D97-AF65-F5344CB8AC3E}">
        <p14:creationId xmlns:p14="http://schemas.microsoft.com/office/powerpoint/2010/main" val="1679751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1972" y="270457"/>
            <a:ext cx="11681137" cy="6952189"/>
          </a:xfrm>
        </p:spPr>
        <p:txBody>
          <a:bodyPr>
            <a:normAutofit/>
          </a:bodyPr>
          <a:lstStyle/>
          <a:p>
            <a:pPr marL="0" indent="0">
              <a:buNone/>
            </a:pPr>
            <a:endParaRPr lang="de-DE" dirty="0"/>
          </a:p>
          <a:p>
            <a:pPr marL="0" indent="0">
              <a:buNone/>
            </a:pPr>
            <a:r>
              <a:rPr lang="de-DE" b="1" dirty="0"/>
              <a:t>			Các gam trưởng có hóa biểu là dấu thăng</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2575776" y="1352283"/>
            <a:ext cx="8049294" cy="1330912"/>
          </a:xfrm>
          <a:prstGeom prst="rect">
            <a:avLst/>
          </a:prstGeom>
        </p:spPr>
      </p:pic>
      <p:pic>
        <p:nvPicPr>
          <p:cNvPr id="7" name="Picture 6"/>
          <p:cNvPicPr>
            <a:picLocks noChangeAspect="1"/>
          </p:cNvPicPr>
          <p:nvPr/>
        </p:nvPicPr>
        <p:blipFill>
          <a:blip r:embed="rId3"/>
          <a:stretch>
            <a:fillRect/>
          </a:stretch>
        </p:blipFill>
        <p:spPr>
          <a:xfrm>
            <a:off x="2575776" y="2859111"/>
            <a:ext cx="7894748" cy="1284072"/>
          </a:xfrm>
          <a:prstGeom prst="rect">
            <a:avLst/>
          </a:prstGeom>
        </p:spPr>
      </p:pic>
      <p:pic>
        <p:nvPicPr>
          <p:cNvPr id="9" name="Picture 8"/>
          <p:cNvPicPr>
            <a:picLocks noChangeAspect="1"/>
          </p:cNvPicPr>
          <p:nvPr/>
        </p:nvPicPr>
        <p:blipFill>
          <a:blip r:embed="rId4"/>
          <a:stretch>
            <a:fillRect/>
          </a:stretch>
        </p:blipFill>
        <p:spPr>
          <a:xfrm>
            <a:off x="2575776" y="4353060"/>
            <a:ext cx="7894747" cy="1700010"/>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5241600" y="2098440"/>
              <a:ext cx="3768840" cy="3768840"/>
            </p14:xfrm>
          </p:contentPart>
        </mc:Choice>
        <mc:Fallback xmlns="">
          <p:pic>
            <p:nvPicPr>
              <p:cNvPr id="10" name="Ink 9"/>
              <p:cNvPicPr/>
              <p:nvPr/>
            </p:nvPicPr>
            <p:blipFill>
              <a:blip r:embed="rId6"/>
              <a:stretch>
                <a:fillRect/>
              </a:stretch>
            </p:blipFill>
            <p:spPr>
              <a:xfrm>
                <a:off x="5232240" y="2089080"/>
                <a:ext cx="3787560" cy="3787560"/>
              </a:xfrm>
              <a:prstGeom prst="rect">
                <a:avLst/>
              </a:prstGeom>
            </p:spPr>
          </p:pic>
        </mc:Fallback>
      </mc:AlternateContent>
    </p:spTree>
    <p:extLst>
      <p:ext uri="{BB962C8B-B14F-4D97-AF65-F5344CB8AC3E}">
        <p14:creationId xmlns:p14="http://schemas.microsoft.com/office/powerpoint/2010/main" val="88728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0" y="251138"/>
            <a:ext cx="10980313" cy="6606862"/>
          </a:xfrm>
        </p:spPr>
        <p:txBody>
          <a:bodyPr/>
          <a:lstStyle/>
          <a:p>
            <a:pPr marL="0" indent="0">
              <a:buNone/>
            </a:pPr>
            <a:r>
              <a:rPr lang="en-US" b="1" i="1" dirty="0"/>
              <a:t>1.1.6 </a:t>
            </a:r>
            <a:r>
              <a:rPr lang="en-US" b="1" i="1" dirty="0" err="1"/>
              <a:t>Một</a:t>
            </a:r>
            <a:r>
              <a:rPr lang="en-US" b="1" i="1" dirty="0"/>
              <a:t> </a:t>
            </a:r>
            <a:r>
              <a:rPr lang="en-US" b="1" i="1" dirty="0" err="1"/>
              <a:t>số</a:t>
            </a:r>
            <a:r>
              <a:rPr lang="en-US" b="1" i="1" dirty="0"/>
              <a:t> </a:t>
            </a:r>
            <a:r>
              <a:rPr lang="en-US" b="1" i="1" dirty="0" err="1"/>
              <a:t>ký</a:t>
            </a:r>
            <a:r>
              <a:rPr lang="en-US" b="1" i="1" dirty="0"/>
              <a:t> </a:t>
            </a:r>
            <a:r>
              <a:rPr lang="en-US" b="1" i="1" dirty="0" err="1"/>
              <a:t>hiệu</a:t>
            </a:r>
            <a:r>
              <a:rPr lang="en-US" b="1" i="1" dirty="0"/>
              <a:t> </a:t>
            </a:r>
            <a:r>
              <a:rPr lang="en-US" b="1" i="1" dirty="0" err="1"/>
              <a:t>th</a:t>
            </a:r>
            <a:r>
              <a:rPr lang="vi-VN" b="1" i="1" dirty="0"/>
              <a:t>ường dùng</a:t>
            </a:r>
            <a:endParaRPr lang="en-US" b="1" i="1" dirty="0"/>
          </a:p>
          <a:p>
            <a:r>
              <a:rPr lang="en-US" dirty="0"/>
              <a:t>* </a:t>
            </a:r>
            <a:r>
              <a:rPr lang="en-US" dirty="0" err="1"/>
              <a:t>Dấu</a:t>
            </a:r>
            <a:r>
              <a:rPr lang="en-US" dirty="0"/>
              <a:t> </a:t>
            </a:r>
            <a:r>
              <a:rPr lang="en-US" dirty="0" err="1"/>
              <a:t>nối</a:t>
            </a:r>
            <a:r>
              <a:rPr lang="en-US" dirty="0"/>
              <a:t>:  </a:t>
            </a:r>
            <a:r>
              <a:rPr lang="en-US" dirty="0" err="1"/>
              <a:t>hình</a:t>
            </a:r>
            <a:r>
              <a:rPr lang="en-US" dirty="0"/>
              <a:t> </a:t>
            </a:r>
            <a:r>
              <a:rPr lang="en-US" dirty="0" err="1"/>
              <a:t>vòng</a:t>
            </a:r>
            <a:r>
              <a:rPr lang="en-US" dirty="0"/>
              <a:t> </a:t>
            </a:r>
            <a:r>
              <a:rPr lang="en-US" dirty="0" err="1"/>
              <a:t>cung</a:t>
            </a:r>
            <a:r>
              <a:rPr lang="en-US" dirty="0"/>
              <a:t> </a:t>
            </a:r>
            <a:r>
              <a:rPr lang="en-US" dirty="0" err="1"/>
              <a:t>nối</a:t>
            </a:r>
            <a:r>
              <a:rPr lang="en-US" dirty="0"/>
              <a:t> </a:t>
            </a:r>
            <a:r>
              <a:rPr lang="en-US" dirty="0" err="1"/>
              <a:t>hai</a:t>
            </a:r>
            <a:r>
              <a:rPr lang="en-US" dirty="0"/>
              <a:t> </a:t>
            </a:r>
            <a:r>
              <a:rPr lang="en-US" dirty="0" err="1"/>
              <a:t>hoặc</a:t>
            </a:r>
            <a:r>
              <a:rPr lang="en-US" dirty="0"/>
              <a:t> </a:t>
            </a:r>
            <a:r>
              <a:rPr lang="en-US" dirty="0" err="1"/>
              <a:t>nhiều</a:t>
            </a:r>
            <a:r>
              <a:rPr lang="en-US" dirty="0"/>
              <a:t> </a:t>
            </a:r>
            <a:r>
              <a:rPr lang="en-US" dirty="0" err="1"/>
              <a:t>nốt</a:t>
            </a:r>
            <a:r>
              <a:rPr lang="en-US" dirty="0"/>
              <a:t> </a:t>
            </a:r>
            <a:r>
              <a:rPr lang="en-US" dirty="0" err="1"/>
              <a:t>cùng</a:t>
            </a:r>
            <a:r>
              <a:rPr lang="en-US" dirty="0"/>
              <a:t> </a:t>
            </a:r>
            <a:r>
              <a:rPr lang="en-US" dirty="0" err="1"/>
              <a:t>độ</a:t>
            </a:r>
            <a:r>
              <a:rPr lang="en-US" dirty="0"/>
              <a:t> </a:t>
            </a:r>
            <a:r>
              <a:rPr lang="en-US" dirty="0" err="1"/>
              <a:t>cao</a:t>
            </a:r>
            <a:r>
              <a:rPr lang="en-US" dirty="0"/>
              <a:t> </a:t>
            </a:r>
            <a:r>
              <a:rPr lang="en-US" dirty="0" err="1"/>
              <a:t>nằm</a:t>
            </a:r>
            <a:r>
              <a:rPr lang="en-US" dirty="0"/>
              <a:t> </a:t>
            </a:r>
            <a:r>
              <a:rPr lang="en-US" dirty="0" err="1"/>
              <a:t>cạnh</a:t>
            </a:r>
            <a:r>
              <a:rPr lang="en-US" dirty="0"/>
              <a:t> </a:t>
            </a:r>
            <a:r>
              <a:rPr lang="en-US" dirty="0" err="1"/>
              <a:t>nhau</a:t>
            </a:r>
            <a:r>
              <a:rPr lang="en-US" dirty="0"/>
              <a:t> </a:t>
            </a:r>
            <a:r>
              <a:rPr lang="en-US" dirty="0" err="1"/>
              <a:t>thành</a:t>
            </a:r>
            <a:r>
              <a:rPr lang="en-US" dirty="0"/>
              <a:t> </a:t>
            </a:r>
            <a:r>
              <a:rPr lang="en-US" dirty="0" err="1"/>
              <a:t>một</a:t>
            </a:r>
            <a:r>
              <a:rPr lang="en-US" dirty="0"/>
              <a:t> </a:t>
            </a:r>
            <a:r>
              <a:rPr lang="en-US" dirty="0" err="1"/>
              <a:t>nốt</a:t>
            </a:r>
            <a:r>
              <a:rPr lang="en-US" dirty="0"/>
              <a:t> </a:t>
            </a:r>
            <a:r>
              <a:rPr lang="en-US" dirty="0" err="1"/>
              <a:t>có</a:t>
            </a:r>
            <a:r>
              <a:rPr lang="en-US" dirty="0"/>
              <a:t> </a:t>
            </a:r>
            <a:r>
              <a:rPr lang="en-US" dirty="0" err="1"/>
              <a:t>trường</a:t>
            </a:r>
            <a:r>
              <a:rPr lang="en-US" dirty="0"/>
              <a:t> </a:t>
            </a:r>
            <a:r>
              <a:rPr lang="en-US" dirty="0" err="1"/>
              <a:t>độ</a:t>
            </a:r>
            <a:r>
              <a:rPr lang="en-US" dirty="0"/>
              <a:t> </a:t>
            </a:r>
            <a:r>
              <a:rPr lang="en-US" dirty="0" err="1"/>
              <a:t>bằng</a:t>
            </a:r>
            <a:r>
              <a:rPr lang="en-US" dirty="0"/>
              <a:t> </a:t>
            </a:r>
            <a:r>
              <a:rPr lang="en-US" dirty="0" err="1"/>
              <a:t>tổng</a:t>
            </a:r>
            <a:r>
              <a:rPr lang="en-US" dirty="0"/>
              <a:t> </a:t>
            </a:r>
            <a:r>
              <a:rPr lang="en-US" dirty="0" err="1"/>
              <a:t>các</a:t>
            </a:r>
            <a:r>
              <a:rPr lang="en-US" dirty="0"/>
              <a:t> </a:t>
            </a:r>
            <a:r>
              <a:rPr lang="en-US" dirty="0" err="1"/>
              <a:t>nốt</a:t>
            </a:r>
            <a:r>
              <a:rPr lang="en-US" dirty="0"/>
              <a:t> </a:t>
            </a:r>
            <a:r>
              <a:rPr lang="en-US" dirty="0" err="1"/>
              <a:t>cộng</a:t>
            </a:r>
            <a:r>
              <a:rPr lang="en-US" dirty="0"/>
              <a:t> </a:t>
            </a:r>
            <a:r>
              <a:rPr lang="en-US" dirty="0" err="1"/>
              <a:t>lại</a:t>
            </a:r>
            <a:r>
              <a:rPr lang="en-US" dirty="0"/>
              <a:t>. </a:t>
            </a:r>
            <a:r>
              <a:rPr lang="en-US" dirty="0" err="1"/>
              <a:t>Dấu</a:t>
            </a:r>
            <a:r>
              <a:rPr lang="en-US" dirty="0"/>
              <a:t> </a:t>
            </a:r>
            <a:r>
              <a:rPr lang="en-US" dirty="0" err="1"/>
              <a:t>nối</a:t>
            </a:r>
            <a:r>
              <a:rPr lang="en-US" dirty="0"/>
              <a:t> </a:t>
            </a:r>
            <a:r>
              <a:rPr lang="en-US" dirty="0" err="1"/>
              <a:t>có</a:t>
            </a:r>
            <a:r>
              <a:rPr lang="en-US" dirty="0"/>
              <a:t> </a:t>
            </a:r>
            <a:r>
              <a:rPr lang="en-US" dirty="0" err="1"/>
              <a:t>thể</a:t>
            </a:r>
            <a:r>
              <a:rPr lang="en-US" dirty="0"/>
              <a:t> </a:t>
            </a:r>
            <a:r>
              <a:rPr lang="en-US" dirty="0" err="1"/>
              <a:t>nối</a:t>
            </a:r>
            <a:r>
              <a:rPr lang="en-US" dirty="0"/>
              <a:t>  2 </a:t>
            </a:r>
            <a:r>
              <a:rPr lang="en-US" dirty="0" err="1"/>
              <a:t>hoặc</a:t>
            </a:r>
            <a:r>
              <a:rPr lang="en-US" dirty="0"/>
              <a:t> </a:t>
            </a:r>
            <a:r>
              <a:rPr lang="en-US" dirty="0" err="1"/>
              <a:t>nhiều</a:t>
            </a:r>
            <a:r>
              <a:rPr lang="en-US" dirty="0"/>
              <a:t> </a:t>
            </a:r>
            <a:r>
              <a:rPr lang="en-US" dirty="0" err="1"/>
              <a:t>nốt</a:t>
            </a:r>
            <a:r>
              <a:rPr lang="en-US" dirty="0"/>
              <a:t> </a:t>
            </a:r>
            <a:r>
              <a:rPr lang="en-US" dirty="0" err="1"/>
              <a:t>có</a:t>
            </a:r>
            <a:r>
              <a:rPr lang="en-US" dirty="0"/>
              <a:t> </a:t>
            </a:r>
            <a:r>
              <a:rPr lang="en-US" dirty="0" err="1"/>
              <a:t>cùng</a:t>
            </a:r>
            <a:r>
              <a:rPr lang="en-US" dirty="0"/>
              <a:t> </a:t>
            </a:r>
            <a:r>
              <a:rPr lang="en-US" dirty="0" err="1"/>
              <a:t>cao</a:t>
            </a:r>
            <a:r>
              <a:rPr lang="en-US" dirty="0"/>
              <a:t> </a:t>
            </a:r>
            <a:r>
              <a:rPr lang="en-US" dirty="0" err="1"/>
              <a:t>độ</a:t>
            </a:r>
            <a:r>
              <a:rPr lang="en-US" dirty="0"/>
              <a:t> </a:t>
            </a:r>
            <a:r>
              <a:rPr lang="en-US" dirty="0" err="1"/>
              <a:t>trong</a:t>
            </a:r>
            <a:r>
              <a:rPr lang="en-US" dirty="0"/>
              <a:t> </a:t>
            </a:r>
            <a:r>
              <a:rPr lang="en-US" dirty="0" err="1"/>
              <a:t>một</a:t>
            </a:r>
            <a:r>
              <a:rPr lang="en-US" dirty="0"/>
              <a:t>  ô </a:t>
            </a:r>
            <a:r>
              <a:rPr lang="en-US" dirty="0" err="1"/>
              <a:t>nhịp</a:t>
            </a:r>
            <a:r>
              <a:rPr lang="en-US" dirty="0"/>
              <a:t> </a:t>
            </a:r>
            <a:r>
              <a:rPr lang="en-US" dirty="0" err="1"/>
              <a:t>hoặc</a:t>
            </a:r>
            <a:r>
              <a:rPr lang="en-US" dirty="0"/>
              <a:t> </a:t>
            </a:r>
            <a:r>
              <a:rPr lang="en-US" dirty="0" err="1"/>
              <a:t>khác</a:t>
            </a:r>
            <a:r>
              <a:rPr lang="en-US" dirty="0"/>
              <a:t> ô </a:t>
            </a:r>
            <a:r>
              <a:rPr lang="en-US" dirty="0" err="1"/>
              <a:t>nhịp</a:t>
            </a:r>
            <a:endParaRPr lang="en-US" dirty="0"/>
          </a:p>
          <a:p>
            <a:endParaRPr lang="en-US" b="1" i="1" dirty="0"/>
          </a:p>
          <a:p>
            <a:endParaRPr lang="en-US" b="1" i="1" dirty="0"/>
          </a:p>
          <a:p>
            <a:endParaRPr lang="en-US" b="1" i="1" dirty="0"/>
          </a:p>
          <a:p>
            <a:r>
              <a:rPr lang="en-US" dirty="0" err="1"/>
              <a:t>Dấu</a:t>
            </a:r>
            <a:r>
              <a:rPr lang="en-US" dirty="0"/>
              <a:t> </a:t>
            </a:r>
            <a:r>
              <a:rPr lang="en-US" dirty="0" err="1"/>
              <a:t>luyến</a:t>
            </a:r>
            <a:r>
              <a:rPr lang="en-US" dirty="0"/>
              <a:t>:</a:t>
            </a:r>
            <a:r>
              <a:rPr lang="en-US" b="1" i="1" dirty="0"/>
              <a:t> </a:t>
            </a:r>
            <a:r>
              <a:rPr lang="en-US" dirty="0" err="1"/>
              <a:t>Hình</a:t>
            </a:r>
            <a:r>
              <a:rPr lang="en-US" dirty="0"/>
              <a:t> </a:t>
            </a:r>
            <a:r>
              <a:rPr lang="en-US" dirty="0" err="1"/>
              <a:t>vòng</a:t>
            </a:r>
            <a:r>
              <a:rPr lang="en-US" dirty="0"/>
              <a:t> </a:t>
            </a:r>
            <a:r>
              <a:rPr lang="en-US" dirty="0" err="1"/>
              <a:t>cung</a:t>
            </a:r>
            <a:r>
              <a:rPr lang="en-US" dirty="0"/>
              <a:t> </a:t>
            </a:r>
            <a:r>
              <a:rPr lang="en-US" dirty="0" err="1"/>
              <a:t>liên</a:t>
            </a:r>
            <a:r>
              <a:rPr lang="en-US" dirty="0"/>
              <a:t> </a:t>
            </a:r>
            <a:r>
              <a:rPr lang="en-US" dirty="0" err="1"/>
              <a:t>kết</a:t>
            </a:r>
            <a:r>
              <a:rPr lang="en-US" dirty="0"/>
              <a:t> </a:t>
            </a:r>
            <a:r>
              <a:rPr lang="en-US" dirty="0" err="1"/>
              <a:t>các</a:t>
            </a:r>
            <a:r>
              <a:rPr lang="en-US" dirty="0"/>
              <a:t> </a:t>
            </a:r>
            <a:r>
              <a:rPr lang="en-US" dirty="0" err="1"/>
              <a:t>nốt</a:t>
            </a:r>
            <a:r>
              <a:rPr lang="en-US" dirty="0"/>
              <a:t> </a:t>
            </a:r>
            <a:r>
              <a:rPr lang="en-US" dirty="0" err="1"/>
              <a:t>khác</a:t>
            </a:r>
            <a:r>
              <a:rPr lang="en-US" dirty="0"/>
              <a:t> </a:t>
            </a:r>
            <a:r>
              <a:rPr lang="en-US" dirty="0" err="1"/>
              <a:t>độ</a:t>
            </a:r>
            <a:r>
              <a:rPr lang="en-US" dirty="0"/>
              <a:t> </a:t>
            </a:r>
            <a:r>
              <a:rPr lang="en-US" dirty="0" err="1"/>
              <a:t>cao</a:t>
            </a:r>
            <a:r>
              <a:rPr lang="en-US" dirty="0"/>
              <a:t>. </a:t>
            </a:r>
            <a:r>
              <a:rPr lang="en-US" dirty="0" err="1"/>
              <a:t>Gặp</a:t>
            </a:r>
            <a:r>
              <a:rPr lang="en-US" dirty="0"/>
              <a:t> </a:t>
            </a:r>
            <a:r>
              <a:rPr lang="en-US" dirty="0" err="1"/>
              <a:t>dấu</a:t>
            </a:r>
            <a:r>
              <a:rPr lang="en-US" dirty="0"/>
              <a:t> </a:t>
            </a:r>
            <a:r>
              <a:rPr lang="en-US" dirty="0" err="1"/>
              <a:t>này</a:t>
            </a:r>
            <a:r>
              <a:rPr lang="en-US" dirty="0"/>
              <a:t> </a:t>
            </a:r>
            <a:r>
              <a:rPr lang="en-US" dirty="0" err="1"/>
              <a:t>người</a:t>
            </a:r>
            <a:r>
              <a:rPr lang="en-US" dirty="0"/>
              <a:t> </a:t>
            </a:r>
            <a:r>
              <a:rPr lang="en-US" dirty="0" err="1"/>
              <a:t>biểu</a:t>
            </a:r>
            <a:r>
              <a:rPr lang="en-US" dirty="0"/>
              <a:t> </a:t>
            </a:r>
            <a:r>
              <a:rPr lang="en-US" dirty="0" err="1"/>
              <a:t>diễn</a:t>
            </a:r>
            <a:r>
              <a:rPr lang="en-US" dirty="0"/>
              <a:t> </a:t>
            </a:r>
            <a:r>
              <a:rPr lang="en-US" dirty="0" err="1"/>
              <a:t>phải</a:t>
            </a:r>
            <a:r>
              <a:rPr lang="en-US" dirty="0"/>
              <a:t> </a:t>
            </a:r>
            <a:r>
              <a:rPr lang="en-US" dirty="0" err="1"/>
              <a:t>luyến</a:t>
            </a:r>
            <a:r>
              <a:rPr lang="en-US" dirty="0"/>
              <a:t> </a:t>
            </a:r>
            <a:r>
              <a:rPr lang="en-US" dirty="0" err="1"/>
              <a:t>mềm</a:t>
            </a:r>
            <a:r>
              <a:rPr lang="en-US" dirty="0"/>
              <a:t> </a:t>
            </a:r>
            <a:r>
              <a:rPr lang="en-US" dirty="0" err="1"/>
              <a:t>mại</a:t>
            </a:r>
            <a:r>
              <a:rPr lang="en-US" dirty="0"/>
              <a:t> qua </a:t>
            </a:r>
            <a:r>
              <a:rPr lang="en-US" dirty="0" err="1"/>
              <a:t>tất</a:t>
            </a:r>
            <a:r>
              <a:rPr lang="en-US" dirty="0"/>
              <a:t> </a:t>
            </a:r>
            <a:r>
              <a:rPr lang="en-US" dirty="0" err="1"/>
              <a:t>cả</a:t>
            </a:r>
            <a:r>
              <a:rPr lang="en-US" dirty="0"/>
              <a:t> </a:t>
            </a:r>
            <a:r>
              <a:rPr lang="en-US" dirty="0" err="1"/>
              <a:t>các</a:t>
            </a:r>
            <a:r>
              <a:rPr lang="en-US" dirty="0"/>
              <a:t> </a:t>
            </a:r>
            <a:r>
              <a:rPr lang="en-US" dirty="0" err="1"/>
              <a:t>nốt</a:t>
            </a:r>
            <a:r>
              <a:rPr lang="en-US" dirty="0"/>
              <a:t>. </a:t>
            </a:r>
          </a:p>
          <a:p>
            <a:endParaRPr lang="en-US" dirty="0"/>
          </a:p>
          <a:p>
            <a:r>
              <a:rPr lang="en-US" dirty="0"/>
              <a:t> </a:t>
            </a:r>
          </a:p>
          <a:p>
            <a:endParaRPr lang="en-US" b="1" i="1" dirty="0"/>
          </a:p>
          <a:p>
            <a:endParaRPr lang="en-US" b="1"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8"/>
          <p:cNvPicPr>
            <a:picLocks noChangeAspect="1"/>
          </p:cNvPicPr>
          <p:nvPr/>
        </p:nvPicPr>
        <p:blipFill>
          <a:blip r:embed="rId2"/>
          <a:stretch>
            <a:fillRect/>
          </a:stretch>
        </p:blipFill>
        <p:spPr>
          <a:xfrm>
            <a:off x="1481070" y="2047461"/>
            <a:ext cx="10187189" cy="1635897"/>
          </a:xfrm>
          <a:prstGeom prst="rect">
            <a:avLst/>
          </a:prstGeom>
        </p:spPr>
      </p:pic>
      <p:pic>
        <p:nvPicPr>
          <p:cNvPr id="5130" name="Picture 10"/>
          <p:cNvPicPr>
            <a:picLocks noChangeAspect="1" noChangeArrowheads="1"/>
          </p:cNvPicPr>
          <p:nvPr/>
        </p:nvPicPr>
        <p:blipFill>
          <a:blip r:embed="rId3">
            <a:extLst>
              <a:ext uri="{28A0092B-C50C-407E-A947-70E740481C1C}">
                <a14:useLocalDpi xmlns:a14="http://schemas.microsoft.com/office/drawing/2010/main" val="0"/>
              </a:ext>
            </a:extLst>
          </a:blip>
          <a:srcRect l="911" t="28528" r="54695" b="61771"/>
          <a:stretch>
            <a:fillRect/>
          </a:stretch>
        </p:blipFill>
        <p:spPr bwMode="auto">
          <a:xfrm>
            <a:off x="1120462" y="4913289"/>
            <a:ext cx="10444766" cy="129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61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30"/>
                                        </p:tgtEl>
                                        <p:attrNameLst>
                                          <p:attrName>style.visibility</p:attrName>
                                        </p:attrNameLst>
                                      </p:cBhvr>
                                      <p:to>
                                        <p:strVal val="visible"/>
                                      </p:to>
                                    </p:set>
                                    <p:anim calcmode="lin" valueType="num">
                                      <p:cBhvr additive="base">
                                        <p:cTn id="32" dur="500" fill="hold"/>
                                        <p:tgtEl>
                                          <p:spTgt spid="5130"/>
                                        </p:tgtEl>
                                        <p:attrNameLst>
                                          <p:attrName>ppt_x</p:attrName>
                                        </p:attrNameLst>
                                      </p:cBhvr>
                                      <p:tavLst>
                                        <p:tav tm="0">
                                          <p:val>
                                            <p:strVal val="#ppt_x"/>
                                          </p:val>
                                        </p:tav>
                                        <p:tav tm="100000">
                                          <p:val>
                                            <p:strVal val="#ppt_x"/>
                                          </p:val>
                                        </p:tav>
                                      </p:tavLst>
                                    </p:anim>
                                    <p:anim calcmode="lin" valueType="num">
                                      <p:cBhvr additive="base">
                                        <p:cTn id="33"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1972" y="270457"/>
            <a:ext cx="11681137" cy="6952189"/>
          </a:xfrm>
        </p:spPr>
        <p:txBody>
          <a:bodyPr>
            <a:normAutofit/>
          </a:bodyPr>
          <a:lstStyle/>
          <a:p>
            <a:pPr marL="0" indent="0">
              <a:buNone/>
            </a:pPr>
            <a:endParaRPr lang="de-DE" dirty="0"/>
          </a:p>
          <a:p>
            <a:pPr marL="0" indent="0">
              <a:buNone/>
            </a:pPr>
            <a:r>
              <a:rPr lang="de-DE" b="1" dirty="0"/>
              <a:t>			Các gam trưởng có hóa biểu là dấu thăng</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2369714" y="1381116"/>
            <a:ext cx="7353836" cy="1774208"/>
          </a:xfrm>
          <a:prstGeom prst="rect">
            <a:avLst/>
          </a:prstGeom>
        </p:spPr>
      </p:pic>
      <p:pic>
        <p:nvPicPr>
          <p:cNvPr id="6" name="Picture 5"/>
          <p:cNvPicPr>
            <a:picLocks noChangeAspect="1"/>
          </p:cNvPicPr>
          <p:nvPr/>
        </p:nvPicPr>
        <p:blipFill>
          <a:blip r:embed="rId3"/>
          <a:stretch>
            <a:fillRect/>
          </a:stretch>
        </p:blipFill>
        <p:spPr>
          <a:xfrm>
            <a:off x="2369715" y="3437192"/>
            <a:ext cx="7353836" cy="175299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223960" y="2295000"/>
              <a:ext cx="3420360" cy="2804040"/>
            </p14:xfrm>
          </p:contentPart>
        </mc:Choice>
        <mc:Fallback xmlns="">
          <p:pic>
            <p:nvPicPr>
              <p:cNvPr id="8" name="Ink 7"/>
              <p:cNvPicPr/>
              <p:nvPr/>
            </p:nvPicPr>
            <p:blipFill>
              <a:blip r:embed="rId5"/>
              <a:stretch>
                <a:fillRect/>
              </a:stretch>
            </p:blipFill>
            <p:spPr>
              <a:xfrm>
                <a:off x="5214600" y="2285640"/>
                <a:ext cx="3439080" cy="2822760"/>
              </a:xfrm>
              <a:prstGeom prst="rect">
                <a:avLst/>
              </a:prstGeom>
            </p:spPr>
          </p:pic>
        </mc:Fallback>
      </mc:AlternateContent>
    </p:spTree>
    <p:extLst>
      <p:ext uri="{BB962C8B-B14F-4D97-AF65-F5344CB8AC3E}">
        <p14:creationId xmlns:p14="http://schemas.microsoft.com/office/powerpoint/2010/main" val="12990678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1972" y="270457"/>
            <a:ext cx="11681137" cy="6952189"/>
          </a:xfrm>
        </p:spPr>
        <p:txBody>
          <a:bodyPr>
            <a:normAutofit/>
          </a:bodyPr>
          <a:lstStyle/>
          <a:p>
            <a:pPr marL="0" indent="0">
              <a:buNone/>
            </a:pPr>
            <a:endParaRPr lang="de-DE" dirty="0"/>
          </a:p>
          <a:p>
            <a:pPr marL="0" indent="0">
              <a:buNone/>
            </a:pPr>
            <a:r>
              <a:rPr lang="de-DE" b="1" dirty="0"/>
              <a:t>			Các gam trưởng có hóa biểu là dấu giáng (qui luật q4)</a:t>
            </a:r>
          </a:p>
          <a:p>
            <a:pPr marL="0" indent="0">
              <a:buNone/>
            </a:pPr>
            <a:r>
              <a:rPr lang="en-US" i="1" dirty="0"/>
              <a:t>+ </a:t>
            </a:r>
            <a:r>
              <a:rPr lang="en-US" i="1" dirty="0" err="1"/>
              <a:t>Lấy</a:t>
            </a:r>
            <a:r>
              <a:rPr lang="en-US" i="1" dirty="0"/>
              <a:t> </a:t>
            </a:r>
            <a:r>
              <a:rPr lang="en-US" i="1" dirty="0" err="1"/>
              <a:t>âm</a:t>
            </a:r>
            <a:r>
              <a:rPr lang="en-US" i="1" dirty="0"/>
              <a:t> </a:t>
            </a:r>
            <a:r>
              <a:rPr lang="en-US" i="1" dirty="0" err="1"/>
              <a:t>bậc</a:t>
            </a:r>
            <a:r>
              <a:rPr lang="en-US" i="1" dirty="0"/>
              <a:t> IV </a:t>
            </a:r>
            <a:r>
              <a:rPr lang="en-US" i="1" dirty="0" err="1"/>
              <a:t>của</a:t>
            </a:r>
            <a:r>
              <a:rPr lang="en-US" i="1" dirty="0"/>
              <a:t> </a:t>
            </a:r>
            <a:r>
              <a:rPr lang="en-US" i="1" dirty="0" err="1"/>
              <a:t>giọng</a:t>
            </a:r>
            <a:r>
              <a:rPr lang="en-US" i="1" dirty="0"/>
              <a:t> </a:t>
            </a:r>
            <a:r>
              <a:rPr lang="en-US" i="1" dirty="0" err="1"/>
              <a:t>trưởng</a:t>
            </a:r>
            <a:r>
              <a:rPr lang="en-US" i="1" dirty="0"/>
              <a:t> </a:t>
            </a:r>
            <a:r>
              <a:rPr lang="en-US" i="1" dirty="0" err="1"/>
              <a:t>trước</a:t>
            </a:r>
            <a:r>
              <a:rPr lang="en-US" i="1" dirty="0"/>
              <a:t> </a:t>
            </a:r>
            <a:r>
              <a:rPr lang="en-US" i="1" dirty="0" err="1"/>
              <a:t>làm</a:t>
            </a:r>
            <a:r>
              <a:rPr lang="en-US" i="1" dirty="0"/>
              <a:t> </a:t>
            </a:r>
            <a:r>
              <a:rPr lang="en-US" i="1" dirty="0" err="1"/>
              <a:t>âm</a:t>
            </a:r>
            <a:r>
              <a:rPr lang="en-US" i="1" dirty="0"/>
              <a:t> </a:t>
            </a:r>
            <a:r>
              <a:rPr lang="en-US" i="1" dirty="0" err="1"/>
              <a:t>chủ</a:t>
            </a:r>
            <a:r>
              <a:rPr lang="en-US" i="1" dirty="0"/>
              <a:t> </a:t>
            </a:r>
            <a:r>
              <a:rPr lang="en-US" i="1" dirty="0" err="1"/>
              <a:t>cho</a:t>
            </a:r>
            <a:r>
              <a:rPr lang="en-US" i="1" dirty="0"/>
              <a:t> </a:t>
            </a:r>
            <a:r>
              <a:rPr lang="en-US" i="1" dirty="0" err="1"/>
              <a:t>giọng</a:t>
            </a:r>
            <a:r>
              <a:rPr lang="en-US" i="1" dirty="0"/>
              <a:t> </a:t>
            </a:r>
            <a:r>
              <a:rPr lang="en-US" i="1" dirty="0" err="1"/>
              <a:t>trưởng</a:t>
            </a:r>
            <a:r>
              <a:rPr lang="en-US" i="1" dirty="0"/>
              <a:t> </a:t>
            </a:r>
            <a:r>
              <a:rPr lang="en-US" i="1" dirty="0" err="1"/>
              <a:t>mới</a:t>
            </a:r>
            <a:r>
              <a:rPr lang="en-US" i="1" dirty="0"/>
              <a:t> ta </a:t>
            </a:r>
            <a:r>
              <a:rPr lang="en-US" i="1" dirty="0" err="1"/>
              <a:t>thành</a:t>
            </a:r>
            <a:r>
              <a:rPr lang="en-US" i="1" dirty="0"/>
              <a:t> </a:t>
            </a:r>
            <a:r>
              <a:rPr lang="en-US" i="1" dirty="0" err="1"/>
              <a:t>lập</a:t>
            </a:r>
            <a:r>
              <a:rPr lang="en-US" i="1" dirty="0"/>
              <a:t> </a:t>
            </a:r>
            <a:r>
              <a:rPr lang="en-US" i="1" dirty="0" err="1"/>
              <a:t>được</a:t>
            </a:r>
            <a:r>
              <a:rPr lang="en-US" i="1" dirty="0"/>
              <a:t> </a:t>
            </a:r>
            <a:r>
              <a:rPr lang="en-US" i="1" dirty="0" err="1"/>
              <a:t>một</a:t>
            </a:r>
            <a:r>
              <a:rPr lang="en-US" i="1" dirty="0"/>
              <a:t> </a:t>
            </a:r>
            <a:r>
              <a:rPr lang="en-US" i="1" dirty="0" err="1"/>
              <a:t>giọng</a:t>
            </a:r>
            <a:r>
              <a:rPr lang="en-US" i="1" dirty="0"/>
              <a:t> </a:t>
            </a:r>
            <a:r>
              <a:rPr lang="en-US" i="1" dirty="0" err="1"/>
              <a:t>trưởng</a:t>
            </a:r>
            <a:r>
              <a:rPr lang="en-US" i="1" dirty="0"/>
              <a:t> </a:t>
            </a:r>
            <a:r>
              <a:rPr lang="en-US" i="1" dirty="0" err="1"/>
              <a:t>có</a:t>
            </a:r>
            <a:r>
              <a:rPr lang="en-US" i="1" dirty="0"/>
              <a:t> </a:t>
            </a:r>
            <a:r>
              <a:rPr lang="en-US" i="1" dirty="0" err="1"/>
              <a:t>số</a:t>
            </a:r>
            <a:r>
              <a:rPr lang="en-US" i="1" dirty="0"/>
              <a:t> </a:t>
            </a:r>
            <a:r>
              <a:rPr lang="en-US" i="1" dirty="0" err="1"/>
              <a:t>hóa</a:t>
            </a:r>
            <a:r>
              <a:rPr lang="en-US" i="1" dirty="0"/>
              <a:t> </a:t>
            </a:r>
            <a:r>
              <a:rPr lang="en-US" i="1" dirty="0" err="1"/>
              <a:t>biểu</a:t>
            </a:r>
            <a:r>
              <a:rPr lang="en-US" i="1" dirty="0"/>
              <a:t> </a:t>
            </a:r>
            <a:r>
              <a:rPr lang="en-US" i="1" dirty="0" err="1"/>
              <a:t>nhiều</a:t>
            </a:r>
            <a:r>
              <a:rPr lang="en-US" i="1" dirty="0"/>
              <a:t> </a:t>
            </a:r>
            <a:r>
              <a:rPr lang="en-US" i="1" dirty="0" err="1"/>
              <a:t>hơn</a:t>
            </a:r>
            <a:r>
              <a:rPr lang="en-US" i="1" dirty="0"/>
              <a:t> </a:t>
            </a:r>
            <a:r>
              <a:rPr lang="en-US" i="1" dirty="0" err="1"/>
              <a:t>giọng</a:t>
            </a:r>
            <a:r>
              <a:rPr lang="en-US" i="1" dirty="0"/>
              <a:t> </a:t>
            </a:r>
            <a:r>
              <a:rPr lang="en-US" i="1" dirty="0" err="1"/>
              <a:t>trước</a:t>
            </a:r>
            <a:r>
              <a:rPr lang="en-US" i="1" dirty="0"/>
              <a:t> </a:t>
            </a:r>
            <a:r>
              <a:rPr lang="en-US" i="1" dirty="0" err="1"/>
              <a:t>là</a:t>
            </a:r>
            <a:r>
              <a:rPr lang="en-US" i="1" dirty="0"/>
              <a:t> 1 </a:t>
            </a:r>
          </a:p>
          <a:p>
            <a:pPr marL="0" indent="0">
              <a:buNone/>
            </a:pPr>
            <a:r>
              <a:rPr lang="de-DE" b="1" i="1" dirty="0"/>
              <a:t>vd</a:t>
            </a:r>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r>
              <a:rPr lang="en-US" i="1" dirty="0"/>
              <a:t>Theo qui </a:t>
            </a:r>
            <a:r>
              <a:rPr lang="en-US" i="1" dirty="0" err="1"/>
              <a:t>luật</a:t>
            </a:r>
            <a:r>
              <a:rPr lang="en-US" i="1" dirty="0"/>
              <a:t> </a:t>
            </a:r>
            <a:r>
              <a:rPr lang="en-US" i="1" dirty="0" err="1"/>
              <a:t>quãng</a:t>
            </a:r>
            <a:r>
              <a:rPr lang="en-US" i="1" dirty="0"/>
              <a:t> 4 ta </a:t>
            </a:r>
            <a:r>
              <a:rPr lang="en-US" i="1" dirty="0" err="1"/>
              <a:t>sẽ</a:t>
            </a:r>
            <a:r>
              <a:rPr lang="en-US" i="1" dirty="0"/>
              <a:t> </a:t>
            </a:r>
            <a:r>
              <a:rPr lang="en-US" i="1" dirty="0" err="1"/>
              <a:t>thành</a:t>
            </a:r>
            <a:r>
              <a:rPr lang="en-US" i="1" dirty="0"/>
              <a:t> </a:t>
            </a:r>
            <a:r>
              <a:rPr lang="en-US" i="1" dirty="0" err="1"/>
              <a:t>lập</a:t>
            </a:r>
            <a:r>
              <a:rPr lang="en-US" i="1" dirty="0"/>
              <a:t> </a:t>
            </a:r>
            <a:r>
              <a:rPr lang="en-US" i="1" dirty="0" err="1"/>
              <a:t>được</a:t>
            </a:r>
            <a:r>
              <a:rPr lang="en-US" i="1" dirty="0"/>
              <a:t> </a:t>
            </a:r>
            <a:r>
              <a:rPr lang="en-US" i="1" dirty="0" err="1"/>
              <a:t>các</a:t>
            </a:r>
            <a:r>
              <a:rPr lang="en-US" i="1" dirty="0"/>
              <a:t> </a:t>
            </a:r>
            <a:r>
              <a:rPr lang="en-US" i="1" dirty="0" err="1"/>
              <a:t>giọng</a:t>
            </a:r>
            <a:r>
              <a:rPr lang="en-US" i="1" dirty="0"/>
              <a:t> </a:t>
            </a:r>
            <a:r>
              <a:rPr lang="en-US" i="1" dirty="0" err="1"/>
              <a:t>trưởng</a:t>
            </a:r>
            <a:r>
              <a:rPr lang="en-US" i="1" dirty="0"/>
              <a:t> </a:t>
            </a:r>
            <a:r>
              <a:rPr lang="en-US" i="1" dirty="0" err="1"/>
              <a:t>từ</a:t>
            </a:r>
            <a:r>
              <a:rPr lang="en-US" i="1" dirty="0"/>
              <a:t> </a:t>
            </a:r>
            <a:r>
              <a:rPr lang="en-US" i="1" dirty="0" err="1"/>
              <a:t>có</a:t>
            </a:r>
            <a:r>
              <a:rPr lang="en-US" i="1" dirty="0"/>
              <a:t> 1 </a:t>
            </a:r>
            <a:r>
              <a:rPr lang="en-US" i="1" dirty="0" err="1"/>
              <a:t>dấu</a:t>
            </a:r>
            <a:r>
              <a:rPr lang="en-US" i="1" dirty="0"/>
              <a:t> </a:t>
            </a:r>
            <a:r>
              <a:rPr lang="en-US" i="1" dirty="0" err="1"/>
              <a:t>giáng</a:t>
            </a:r>
            <a:r>
              <a:rPr lang="en-US" i="1" dirty="0"/>
              <a:t> </a:t>
            </a:r>
            <a:r>
              <a:rPr lang="en-US" i="1" dirty="0" err="1"/>
              <a:t>đến</a:t>
            </a:r>
            <a:r>
              <a:rPr lang="en-US" i="1" dirty="0"/>
              <a:t> 7 </a:t>
            </a:r>
            <a:r>
              <a:rPr lang="en-US" i="1" dirty="0" err="1"/>
              <a:t>dấu</a:t>
            </a:r>
            <a:r>
              <a:rPr lang="en-US" i="1" dirty="0"/>
              <a:t> </a:t>
            </a:r>
            <a:r>
              <a:rPr lang="en-US" i="1" dirty="0" err="1"/>
              <a:t>giáng</a:t>
            </a:r>
            <a:r>
              <a:rPr lang="en-US" i="1" dirty="0"/>
              <a:t>.</a:t>
            </a:r>
            <a:endParaRPr lang="de-DE"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05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4" y="2182879"/>
            <a:ext cx="8216721"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267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de-DE" b="1" dirty="0"/>
              <a:t>Các gam trưởng có hóa biểu là dấu giáng (qui luật q4)</a:t>
            </a:r>
          </a:p>
          <a:p>
            <a:pPr marL="0" indent="0">
              <a:buNone/>
            </a:pPr>
            <a:endParaRPr lang="de-DE" b="1" i="1" dirty="0"/>
          </a:p>
          <a:p>
            <a:pPr marL="0" indent="0">
              <a:buNone/>
            </a:pPr>
            <a:endParaRPr lang="de-DE" b="1" i="1"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p:nvPr/>
        </p:nvPicPr>
        <p:blipFill>
          <a:blip r:embed="rId2"/>
          <a:stretch>
            <a:fillRect/>
          </a:stretch>
        </p:blipFill>
        <p:spPr>
          <a:xfrm>
            <a:off x="2549346" y="893874"/>
            <a:ext cx="6981020" cy="1166745"/>
          </a:xfrm>
          <a:prstGeom prst="rect">
            <a:avLst/>
          </a:prstGeom>
        </p:spPr>
      </p:pic>
      <p:pic>
        <p:nvPicPr>
          <p:cNvPr id="6" name="Picture 5"/>
          <p:cNvPicPr/>
          <p:nvPr/>
        </p:nvPicPr>
        <p:blipFill>
          <a:blip r:embed="rId3"/>
          <a:stretch>
            <a:fillRect/>
          </a:stretch>
        </p:blipFill>
        <p:spPr>
          <a:xfrm>
            <a:off x="2549346" y="2060619"/>
            <a:ext cx="6852231" cy="1310072"/>
          </a:xfrm>
          <a:prstGeom prst="rect">
            <a:avLst/>
          </a:prstGeom>
        </p:spPr>
      </p:pic>
      <p:pic>
        <p:nvPicPr>
          <p:cNvPr id="7" name="Picture 6"/>
          <p:cNvPicPr/>
          <p:nvPr/>
        </p:nvPicPr>
        <p:blipFill>
          <a:blip r:embed="rId4"/>
          <a:stretch>
            <a:fillRect/>
          </a:stretch>
        </p:blipFill>
        <p:spPr>
          <a:xfrm>
            <a:off x="2421228" y="3696237"/>
            <a:ext cx="6890197" cy="1261383"/>
          </a:xfrm>
          <a:prstGeom prst="rect">
            <a:avLst/>
          </a:prstGeom>
        </p:spPr>
      </p:pic>
      <p:pic>
        <p:nvPicPr>
          <p:cNvPr id="8" name="Picture 7"/>
          <p:cNvPicPr/>
          <p:nvPr/>
        </p:nvPicPr>
        <p:blipFill>
          <a:blip r:embed="rId5"/>
          <a:stretch>
            <a:fillRect/>
          </a:stretch>
        </p:blipFill>
        <p:spPr>
          <a:xfrm>
            <a:off x="2549346" y="5283166"/>
            <a:ext cx="6852231" cy="1310072"/>
          </a:xfrm>
          <a:prstGeom prst="rect">
            <a:avLst/>
          </a:prstGeom>
        </p:spPr>
      </p:pic>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4321800" y="2419920"/>
              <a:ext cx="2768760" cy="3965040"/>
            </p14:xfrm>
          </p:contentPart>
        </mc:Choice>
        <mc:Fallback xmlns="">
          <p:pic>
            <p:nvPicPr>
              <p:cNvPr id="2" name="Ink 1"/>
              <p:cNvPicPr/>
              <p:nvPr/>
            </p:nvPicPr>
            <p:blipFill>
              <a:blip r:embed="rId7"/>
              <a:stretch>
                <a:fillRect/>
              </a:stretch>
            </p:blipFill>
            <p:spPr>
              <a:xfrm>
                <a:off x="4312440" y="2410560"/>
                <a:ext cx="2787480" cy="3983760"/>
              </a:xfrm>
              <a:prstGeom prst="rect">
                <a:avLst/>
              </a:prstGeom>
            </p:spPr>
          </p:pic>
        </mc:Fallback>
      </mc:AlternateContent>
    </p:spTree>
    <p:extLst>
      <p:ext uri="{BB962C8B-B14F-4D97-AF65-F5344CB8AC3E}">
        <p14:creationId xmlns:p14="http://schemas.microsoft.com/office/powerpoint/2010/main" val="1088347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de-DE" b="1" dirty="0"/>
              <a:t>Các gam trưởng có hóa biểu là dấu giáng (qui luật q4)</a:t>
            </a:r>
          </a:p>
          <a:p>
            <a:pPr marL="0" indent="0">
              <a:buNone/>
            </a:pPr>
            <a:endParaRPr lang="de-DE" b="1" i="1" dirty="0"/>
          </a:p>
          <a:p>
            <a:pPr marL="0" indent="0">
              <a:buNone/>
            </a:pPr>
            <a:endParaRPr lang="de-DE" b="1" i="1"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p:nvPr/>
        </p:nvPicPr>
        <p:blipFill>
          <a:blip r:embed="rId2"/>
          <a:stretch>
            <a:fillRect/>
          </a:stretch>
        </p:blipFill>
        <p:spPr>
          <a:xfrm>
            <a:off x="2587244" y="865031"/>
            <a:ext cx="6840091" cy="1221346"/>
          </a:xfrm>
          <a:prstGeom prst="rect">
            <a:avLst/>
          </a:prstGeom>
        </p:spPr>
      </p:pic>
      <p:pic>
        <p:nvPicPr>
          <p:cNvPr id="5" name="Picture 4"/>
          <p:cNvPicPr/>
          <p:nvPr/>
        </p:nvPicPr>
        <p:blipFill>
          <a:blip r:embed="rId3"/>
          <a:stretch>
            <a:fillRect/>
          </a:stretch>
        </p:blipFill>
        <p:spPr>
          <a:xfrm>
            <a:off x="2458456" y="2086377"/>
            <a:ext cx="6968879" cy="1365161"/>
          </a:xfrm>
          <a:prstGeom prst="rect">
            <a:avLst/>
          </a:prstGeom>
        </p:spPr>
      </p:pic>
      <p:pic>
        <p:nvPicPr>
          <p:cNvPr id="6" name="Picture 5"/>
          <p:cNvPicPr/>
          <p:nvPr/>
        </p:nvPicPr>
        <p:blipFill>
          <a:blip r:embed="rId4"/>
          <a:stretch>
            <a:fillRect/>
          </a:stretch>
        </p:blipFill>
        <p:spPr>
          <a:xfrm>
            <a:off x="2458456" y="3307723"/>
            <a:ext cx="6968879" cy="1278900"/>
          </a:xfrm>
          <a:prstGeom prst="rect">
            <a:avLst/>
          </a:prstGeom>
        </p:spPr>
      </p:pic>
      <p:pic>
        <p:nvPicPr>
          <p:cNvPr id="7" name="Picture 6"/>
          <p:cNvPicPr/>
          <p:nvPr/>
        </p:nvPicPr>
        <p:blipFill>
          <a:blip r:embed="rId5"/>
          <a:stretch>
            <a:fillRect/>
          </a:stretch>
        </p:blipFill>
        <p:spPr>
          <a:xfrm>
            <a:off x="2458455" y="4855335"/>
            <a:ext cx="6968879" cy="1642321"/>
          </a:xfrm>
          <a:prstGeom prst="rect">
            <a:avLst/>
          </a:prstGeom>
        </p:spPr>
      </p:pic>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4536360" y="1607400"/>
              <a:ext cx="3527640" cy="4777560"/>
            </p14:xfrm>
          </p:contentPart>
        </mc:Choice>
        <mc:Fallback xmlns="">
          <p:pic>
            <p:nvPicPr>
              <p:cNvPr id="2" name="Ink 1"/>
              <p:cNvPicPr/>
              <p:nvPr/>
            </p:nvPicPr>
            <p:blipFill>
              <a:blip r:embed="rId7"/>
              <a:stretch>
                <a:fillRect/>
              </a:stretch>
            </p:blipFill>
            <p:spPr>
              <a:xfrm>
                <a:off x="4527000" y="1598040"/>
                <a:ext cx="3546360" cy="4796280"/>
              </a:xfrm>
              <a:prstGeom prst="rect">
                <a:avLst/>
              </a:prstGeom>
            </p:spPr>
          </p:pic>
        </mc:Fallback>
      </mc:AlternateContent>
    </p:spTree>
    <p:extLst>
      <p:ext uri="{BB962C8B-B14F-4D97-AF65-F5344CB8AC3E}">
        <p14:creationId xmlns:p14="http://schemas.microsoft.com/office/powerpoint/2010/main" val="17940073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de-DE" b="1" dirty="0"/>
              <a:t>Điệu thức thứ - gam thứ</a:t>
            </a:r>
          </a:p>
          <a:p>
            <a:pPr marL="0" indent="0">
              <a:buNone/>
            </a:pPr>
            <a:r>
              <a:rPr lang="de-DE" dirty="0"/>
              <a:t>- Điệu thứ gồm có 7 âm sắp xếp liền bậc bắt đầu từ âm chủ (I) và kết thúc ở âm chủ (I). </a:t>
            </a:r>
            <a:r>
              <a:rPr lang="en-US" dirty="0" err="1"/>
              <a:t>Bảy</a:t>
            </a:r>
            <a:r>
              <a:rPr lang="en-US" dirty="0"/>
              <a:t> </a:t>
            </a:r>
            <a:r>
              <a:rPr lang="en-US" dirty="0" err="1"/>
              <a:t>âm</a:t>
            </a:r>
            <a:r>
              <a:rPr lang="en-US" dirty="0"/>
              <a:t> </a:t>
            </a:r>
            <a:r>
              <a:rPr lang="en-US" dirty="0" err="1"/>
              <a:t>đó</a:t>
            </a:r>
            <a:r>
              <a:rPr lang="en-US" dirty="0"/>
              <a:t> </a:t>
            </a:r>
            <a:r>
              <a:rPr lang="en-US" dirty="0" err="1"/>
              <a:t>có</a:t>
            </a:r>
            <a:r>
              <a:rPr lang="en-US" dirty="0"/>
              <a:t> qui </a:t>
            </a:r>
            <a:r>
              <a:rPr lang="en-US" dirty="0" err="1"/>
              <a:t>luật</a:t>
            </a:r>
            <a:r>
              <a:rPr lang="en-US" dirty="0"/>
              <a:t> </a:t>
            </a:r>
            <a:r>
              <a:rPr lang="en-US" dirty="0" err="1"/>
              <a:t>cung</a:t>
            </a:r>
            <a:r>
              <a:rPr lang="en-US" dirty="0"/>
              <a:t> </a:t>
            </a:r>
            <a:r>
              <a:rPr lang="en-US" dirty="0" err="1"/>
              <a:t>và</a:t>
            </a:r>
            <a:r>
              <a:rPr lang="en-US" dirty="0"/>
              <a:t> </a:t>
            </a:r>
            <a:r>
              <a:rPr lang="en-US" dirty="0" err="1"/>
              <a:t>nửa</a:t>
            </a:r>
            <a:r>
              <a:rPr lang="en-US" dirty="0"/>
              <a:t> </a:t>
            </a:r>
            <a:r>
              <a:rPr lang="en-US" dirty="0" err="1"/>
              <a:t>cung</a:t>
            </a:r>
            <a:r>
              <a:rPr lang="en-US" dirty="0"/>
              <a:t> </a:t>
            </a:r>
            <a:r>
              <a:rPr lang="en-US" dirty="0" err="1"/>
              <a:t>như</a:t>
            </a:r>
            <a:r>
              <a:rPr lang="en-US" dirty="0"/>
              <a:t> </a:t>
            </a:r>
            <a:r>
              <a:rPr lang="en-US" dirty="0" err="1"/>
              <a:t>sau</a:t>
            </a:r>
            <a:r>
              <a:rPr lang="en-US" dirty="0"/>
              <a:t>: </a:t>
            </a:r>
          </a:p>
          <a:p>
            <a:pPr marL="0" indent="0">
              <a:buNone/>
            </a:pPr>
            <a:r>
              <a:rPr lang="de-DE" dirty="0"/>
              <a:t>	I	II	III	IV	V	VI	VII	I</a:t>
            </a:r>
          </a:p>
          <a:p>
            <a:pPr marL="0" indent="0">
              <a:buNone/>
            </a:pPr>
            <a:endParaRPr lang="de-DE" dirty="0"/>
          </a:p>
          <a:p>
            <a:pPr marL="0" indent="0">
              <a:buNone/>
            </a:pPr>
            <a:r>
              <a:rPr lang="de-DE" dirty="0"/>
              <a:t>Khi 1 gam có qui luật cung và nửa cung như trên được gọi là gam thứ. Tên của gam gọi theo âm I (moll thứ)</a:t>
            </a:r>
          </a:p>
          <a:p>
            <a:pPr marL="0" indent="0">
              <a:buNone/>
            </a:pPr>
            <a:r>
              <a:rPr lang="de-DE" dirty="0"/>
              <a:t>Vd </a:t>
            </a:r>
          </a:p>
          <a:p>
            <a:pPr marL="0" indent="0">
              <a:buNone/>
            </a:pPr>
            <a:endParaRPr lang="de-DE" b="1" i="1" dirty="0"/>
          </a:p>
          <a:p>
            <a:pPr marL="0" indent="0">
              <a:buNone/>
            </a:pPr>
            <a:endParaRPr lang="de-DE" b="1" i="1"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267920" y="2009160"/>
              <a:ext cx="6340680" cy="455760"/>
            </p14:xfrm>
          </p:contentPart>
        </mc:Choice>
        <mc:Fallback xmlns="">
          <p:pic>
            <p:nvPicPr>
              <p:cNvPr id="2" name="Ink 1"/>
              <p:cNvPicPr/>
              <p:nvPr/>
            </p:nvPicPr>
            <p:blipFill>
              <a:blip r:embed="rId3"/>
              <a:stretch>
                <a:fillRect/>
              </a:stretch>
            </p:blipFill>
            <p:spPr>
              <a:xfrm>
                <a:off x="1258560" y="1999800"/>
                <a:ext cx="6359400" cy="474480"/>
              </a:xfrm>
              <a:prstGeom prst="rect">
                <a:avLst/>
              </a:prstGeom>
            </p:spPr>
          </p:pic>
        </mc:Fallback>
      </mc:AlternateContent>
      <p:pic>
        <p:nvPicPr>
          <p:cNvPr id="6" name="Picture 5"/>
          <p:cNvPicPr/>
          <p:nvPr/>
        </p:nvPicPr>
        <p:blipFill>
          <a:blip r:embed="rId4"/>
          <a:stretch>
            <a:fillRect/>
          </a:stretch>
        </p:blipFill>
        <p:spPr>
          <a:xfrm>
            <a:off x="2487706" y="3746551"/>
            <a:ext cx="6320117" cy="1416687"/>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705840" y="4652280"/>
              <a:ext cx="5822640" cy="1259640"/>
            </p14:xfrm>
          </p:contentPart>
        </mc:Choice>
        <mc:Fallback xmlns="">
          <p:pic>
            <p:nvPicPr>
              <p:cNvPr id="3" name="Ink 2"/>
              <p:cNvPicPr/>
              <p:nvPr/>
            </p:nvPicPr>
            <p:blipFill>
              <a:blip r:embed="rId6"/>
              <a:stretch>
                <a:fillRect/>
              </a:stretch>
            </p:blipFill>
            <p:spPr>
              <a:xfrm>
                <a:off x="3696480" y="4642920"/>
                <a:ext cx="5841360" cy="1278360"/>
              </a:xfrm>
              <a:prstGeom prst="rect">
                <a:avLst/>
              </a:prstGeom>
            </p:spPr>
          </p:pic>
        </mc:Fallback>
      </mc:AlternateContent>
    </p:spTree>
    <p:extLst>
      <p:ext uri="{BB962C8B-B14F-4D97-AF65-F5344CB8AC3E}">
        <p14:creationId xmlns:p14="http://schemas.microsoft.com/office/powerpoint/2010/main" val="3499157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de-DE" b="1" dirty="0"/>
              <a:t>Các gam thứ có hóa biểu là dấu thăng (qui luật q5 tương tự như ở gam trưởng)</a:t>
            </a:r>
          </a:p>
          <a:p>
            <a:pPr marL="0" indent="0">
              <a:buNone/>
            </a:pPr>
            <a:endParaRPr lang="de-DE" b="1" dirty="0"/>
          </a:p>
          <a:p>
            <a:pPr marL="0" indent="0">
              <a:buNone/>
            </a:pPr>
            <a:endParaRPr lang="de-DE" b="1" dirty="0"/>
          </a:p>
          <a:p>
            <a:pPr marL="0" indent="0">
              <a:buNone/>
            </a:pPr>
            <a:endParaRPr lang="de-DE" b="1" dirty="0"/>
          </a:p>
          <a:p>
            <a:pPr marL="0" indent="0">
              <a:buNone/>
            </a:pPr>
            <a:endParaRPr lang="de-DE" b="1" dirty="0"/>
          </a:p>
          <a:p>
            <a:pPr marL="0" indent="0">
              <a:buNone/>
            </a:pPr>
            <a:endParaRPr lang="de-DE" b="1" i="1"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1555762" y="1178146"/>
            <a:ext cx="6944294" cy="1355015"/>
          </a:xfrm>
          <a:prstGeom prst="rect">
            <a:avLst/>
          </a:prstGeom>
        </p:spPr>
      </p:pic>
      <p:pic>
        <p:nvPicPr>
          <p:cNvPr id="8" name="Picture 7"/>
          <p:cNvPicPr>
            <a:picLocks noChangeAspect="1"/>
          </p:cNvPicPr>
          <p:nvPr/>
        </p:nvPicPr>
        <p:blipFill>
          <a:blip r:embed="rId3"/>
          <a:stretch>
            <a:fillRect/>
          </a:stretch>
        </p:blipFill>
        <p:spPr>
          <a:xfrm>
            <a:off x="1555761" y="2764043"/>
            <a:ext cx="6776869" cy="1176892"/>
          </a:xfrm>
          <a:prstGeom prst="rect">
            <a:avLst/>
          </a:prstGeom>
        </p:spPr>
      </p:pic>
      <p:pic>
        <p:nvPicPr>
          <p:cNvPr id="9" name="Picture 8"/>
          <p:cNvPicPr>
            <a:picLocks noChangeAspect="1"/>
          </p:cNvPicPr>
          <p:nvPr/>
        </p:nvPicPr>
        <p:blipFill>
          <a:blip r:embed="rId4"/>
          <a:stretch>
            <a:fillRect/>
          </a:stretch>
        </p:blipFill>
        <p:spPr>
          <a:xfrm>
            <a:off x="1641499" y="4171817"/>
            <a:ext cx="7013104" cy="1520645"/>
          </a:xfrm>
          <a:prstGeom prst="rect">
            <a:avLst/>
          </a:prstGeom>
        </p:spPr>
      </p:pic>
    </p:spTree>
    <p:extLst>
      <p:ext uri="{BB962C8B-B14F-4D97-AF65-F5344CB8AC3E}">
        <p14:creationId xmlns:p14="http://schemas.microsoft.com/office/powerpoint/2010/main" val="31423750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de-DE" b="1" dirty="0"/>
              <a:t>Các gam thứ có hóa biểu là dấu thăng (qui luật q5)</a:t>
            </a:r>
          </a:p>
          <a:p>
            <a:pPr marL="0" indent="0">
              <a:buNone/>
            </a:pPr>
            <a:endParaRPr lang="de-DE" b="1" i="1" dirty="0"/>
          </a:p>
          <a:p>
            <a:pPr marL="0" indent="0">
              <a:buNone/>
            </a:pPr>
            <a:endParaRPr lang="de-DE" b="1" i="1"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2329275" y="840795"/>
            <a:ext cx="6134956" cy="876422"/>
          </a:xfrm>
          <a:prstGeom prst="rect">
            <a:avLst/>
          </a:prstGeom>
        </p:spPr>
      </p:pic>
      <p:pic>
        <p:nvPicPr>
          <p:cNvPr id="3" name="Picture 2"/>
          <p:cNvPicPr>
            <a:picLocks noChangeAspect="1"/>
          </p:cNvPicPr>
          <p:nvPr/>
        </p:nvPicPr>
        <p:blipFill>
          <a:blip r:embed="rId3"/>
          <a:stretch>
            <a:fillRect/>
          </a:stretch>
        </p:blipFill>
        <p:spPr>
          <a:xfrm>
            <a:off x="2291170" y="2287554"/>
            <a:ext cx="6173061" cy="905001"/>
          </a:xfrm>
          <a:prstGeom prst="rect">
            <a:avLst/>
          </a:prstGeom>
        </p:spPr>
      </p:pic>
      <p:pic>
        <p:nvPicPr>
          <p:cNvPr id="5" name="Picture 4"/>
          <p:cNvPicPr>
            <a:picLocks noChangeAspect="1"/>
          </p:cNvPicPr>
          <p:nvPr/>
        </p:nvPicPr>
        <p:blipFill>
          <a:blip r:embed="rId4"/>
          <a:stretch>
            <a:fillRect/>
          </a:stretch>
        </p:blipFill>
        <p:spPr>
          <a:xfrm>
            <a:off x="2291170" y="3539877"/>
            <a:ext cx="6115904" cy="857370"/>
          </a:xfrm>
          <a:prstGeom prst="rect">
            <a:avLst/>
          </a:prstGeom>
        </p:spPr>
      </p:pic>
      <p:pic>
        <p:nvPicPr>
          <p:cNvPr id="6" name="Picture 5"/>
          <p:cNvPicPr>
            <a:picLocks noChangeAspect="1"/>
          </p:cNvPicPr>
          <p:nvPr/>
        </p:nvPicPr>
        <p:blipFill>
          <a:blip r:embed="rId5"/>
          <a:stretch>
            <a:fillRect/>
          </a:stretch>
        </p:blipFill>
        <p:spPr>
          <a:xfrm>
            <a:off x="2481697" y="4680634"/>
            <a:ext cx="5925377" cy="876422"/>
          </a:xfrm>
          <a:prstGeom prst="rect">
            <a:avLst/>
          </a:prstGeom>
        </p:spPr>
      </p:pic>
    </p:spTree>
    <p:extLst>
      <p:ext uri="{BB962C8B-B14F-4D97-AF65-F5344CB8AC3E}">
        <p14:creationId xmlns:p14="http://schemas.microsoft.com/office/powerpoint/2010/main" val="4163051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de-DE" b="1" dirty="0"/>
              <a:t>Các gam thứ có hóa biểu là dấu thăng (qui luật q5)</a:t>
            </a:r>
            <a:endParaRPr lang="de-DE" b="1" i="1"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2138228" y="1215777"/>
            <a:ext cx="5925377" cy="876422"/>
          </a:xfrm>
          <a:prstGeom prst="rect">
            <a:avLst/>
          </a:prstGeom>
        </p:spPr>
      </p:pic>
      <p:pic>
        <p:nvPicPr>
          <p:cNvPr id="3" name="Picture 2"/>
          <p:cNvPicPr>
            <a:picLocks noChangeAspect="1"/>
          </p:cNvPicPr>
          <p:nvPr/>
        </p:nvPicPr>
        <p:blipFill>
          <a:blip r:embed="rId3"/>
          <a:stretch>
            <a:fillRect/>
          </a:stretch>
        </p:blipFill>
        <p:spPr>
          <a:xfrm>
            <a:off x="2033438" y="2489755"/>
            <a:ext cx="6030167" cy="1095528"/>
          </a:xfrm>
          <a:prstGeom prst="rect">
            <a:avLst/>
          </a:prstGeom>
        </p:spPr>
      </p:pic>
    </p:spTree>
    <p:extLst>
      <p:ext uri="{BB962C8B-B14F-4D97-AF65-F5344CB8AC3E}">
        <p14:creationId xmlns:p14="http://schemas.microsoft.com/office/powerpoint/2010/main" val="7060130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de-DE" b="1" dirty="0"/>
              <a:t>Các gam tthứ có hóa biểu là dấu giáng (qui luật q4)</a:t>
            </a:r>
          </a:p>
          <a:p>
            <a:pPr marL="0" indent="0">
              <a:buNone/>
            </a:pPr>
            <a:endParaRPr lang="de-DE" b="1" i="1" dirty="0"/>
          </a:p>
          <a:p>
            <a:pPr marL="0" indent="0">
              <a:buNone/>
            </a:pPr>
            <a:endParaRPr lang="de-DE" b="1" i="1"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1555762" y="2187937"/>
            <a:ext cx="7821319" cy="1362087"/>
          </a:xfrm>
          <a:prstGeom prst="rect">
            <a:avLst/>
          </a:prstGeom>
        </p:spPr>
      </p:pic>
      <p:pic>
        <p:nvPicPr>
          <p:cNvPr id="5" name="Picture 4"/>
          <p:cNvPicPr>
            <a:picLocks noChangeAspect="1"/>
          </p:cNvPicPr>
          <p:nvPr/>
        </p:nvPicPr>
        <p:blipFill>
          <a:blip r:embed="rId3"/>
          <a:stretch>
            <a:fillRect/>
          </a:stretch>
        </p:blipFill>
        <p:spPr>
          <a:xfrm>
            <a:off x="1479562" y="719524"/>
            <a:ext cx="7897520" cy="1312071"/>
          </a:xfrm>
          <a:prstGeom prst="rect">
            <a:avLst/>
          </a:prstGeom>
        </p:spPr>
      </p:pic>
      <p:pic>
        <p:nvPicPr>
          <p:cNvPr id="3" name="Picture 2"/>
          <p:cNvPicPr>
            <a:picLocks noChangeAspect="1"/>
          </p:cNvPicPr>
          <p:nvPr/>
        </p:nvPicPr>
        <p:blipFill>
          <a:blip r:embed="rId4"/>
          <a:stretch>
            <a:fillRect/>
          </a:stretch>
        </p:blipFill>
        <p:spPr>
          <a:xfrm>
            <a:off x="1825990" y="3595221"/>
            <a:ext cx="7551091" cy="1125296"/>
          </a:xfrm>
          <a:prstGeom prst="rect">
            <a:avLst/>
          </a:prstGeom>
        </p:spPr>
      </p:pic>
      <p:pic>
        <p:nvPicPr>
          <p:cNvPr id="6" name="Picture 5"/>
          <p:cNvPicPr>
            <a:picLocks noChangeAspect="1"/>
          </p:cNvPicPr>
          <p:nvPr/>
        </p:nvPicPr>
        <p:blipFill>
          <a:blip r:embed="rId5"/>
          <a:stretch>
            <a:fillRect/>
          </a:stretch>
        </p:blipFill>
        <p:spPr>
          <a:xfrm>
            <a:off x="1825990" y="5054322"/>
            <a:ext cx="7654186" cy="1279243"/>
          </a:xfrm>
          <a:prstGeom prst="rect">
            <a:avLst/>
          </a:prstGeom>
        </p:spPr>
      </p:pic>
    </p:spTree>
    <p:extLst>
      <p:ext uri="{BB962C8B-B14F-4D97-AF65-F5344CB8AC3E}">
        <p14:creationId xmlns:p14="http://schemas.microsoft.com/office/powerpoint/2010/main" val="1276073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de-DE" b="1" dirty="0"/>
              <a:t>Các gam thứ có hóa biểu là dấu giáng (qui luật q4)</a:t>
            </a:r>
          </a:p>
          <a:p>
            <a:pPr marL="0" indent="0">
              <a:buNone/>
            </a:pPr>
            <a:endParaRPr lang="de-DE" b="1" i="1" dirty="0"/>
          </a:p>
          <a:p>
            <a:pPr marL="0" indent="0">
              <a:buNone/>
            </a:pPr>
            <a:endParaRPr lang="de-DE" b="1" i="1"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2419483" y="883299"/>
            <a:ext cx="7800282" cy="1026183"/>
          </a:xfrm>
          <a:prstGeom prst="rect">
            <a:avLst/>
          </a:prstGeom>
        </p:spPr>
      </p:pic>
      <p:pic>
        <p:nvPicPr>
          <p:cNvPr id="3" name="Picture 2"/>
          <p:cNvPicPr>
            <a:picLocks noChangeAspect="1"/>
          </p:cNvPicPr>
          <p:nvPr/>
        </p:nvPicPr>
        <p:blipFill>
          <a:blip r:embed="rId3"/>
          <a:stretch>
            <a:fillRect/>
          </a:stretch>
        </p:blipFill>
        <p:spPr>
          <a:xfrm>
            <a:off x="2293437" y="2038283"/>
            <a:ext cx="7926328" cy="1215905"/>
          </a:xfrm>
          <a:prstGeom prst="rect">
            <a:avLst/>
          </a:prstGeom>
        </p:spPr>
      </p:pic>
      <p:pic>
        <p:nvPicPr>
          <p:cNvPr id="5" name="Picture 4"/>
          <p:cNvPicPr>
            <a:picLocks noChangeAspect="1"/>
          </p:cNvPicPr>
          <p:nvPr/>
        </p:nvPicPr>
        <p:blipFill>
          <a:blip r:embed="rId4"/>
          <a:stretch>
            <a:fillRect/>
          </a:stretch>
        </p:blipFill>
        <p:spPr>
          <a:xfrm>
            <a:off x="2293437" y="3431425"/>
            <a:ext cx="7926328" cy="1180916"/>
          </a:xfrm>
          <a:prstGeom prst="rect">
            <a:avLst/>
          </a:prstGeom>
        </p:spPr>
      </p:pic>
      <p:pic>
        <p:nvPicPr>
          <p:cNvPr id="6" name="Picture 5"/>
          <p:cNvPicPr>
            <a:picLocks noChangeAspect="1"/>
          </p:cNvPicPr>
          <p:nvPr/>
        </p:nvPicPr>
        <p:blipFill>
          <a:blip r:embed="rId5"/>
          <a:stretch>
            <a:fillRect/>
          </a:stretch>
        </p:blipFill>
        <p:spPr>
          <a:xfrm>
            <a:off x="2486168" y="5071034"/>
            <a:ext cx="7733597" cy="1383554"/>
          </a:xfrm>
          <a:prstGeom prst="rect">
            <a:avLst/>
          </a:prstGeom>
        </p:spPr>
      </p:pic>
    </p:spTree>
    <p:extLst>
      <p:ext uri="{BB962C8B-B14F-4D97-AF65-F5344CB8AC3E}">
        <p14:creationId xmlns:p14="http://schemas.microsoft.com/office/powerpoint/2010/main" val="146749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064" y="1312974"/>
            <a:ext cx="10359748" cy="6848365"/>
          </a:xfrm>
        </p:spPr>
        <p:txBody>
          <a:bodyPr/>
          <a:lstStyle/>
          <a:p>
            <a:pPr marL="0" indent="0">
              <a:buNone/>
            </a:pPr>
            <a:r>
              <a:rPr lang="en-US" dirty="0" err="1"/>
              <a:t>Dấu</a:t>
            </a:r>
            <a:r>
              <a:rPr lang="en-US" dirty="0"/>
              <a:t> </a:t>
            </a:r>
            <a:r>
              <a:rPr lang="en-US" dirty="0" err="1"/>
              <a:t>miễn</a:t>
            </a:r>
            <a:r>
              <a:rPr lang="en-US" dirty="0"/>
              <a:t> </a:t>
            </a:r>
            <a:r>
              <a:rPr lang="en-US" dirty="0" err="1"/>
              <a:t>nhịp</a:t>
            </a:r>
            <a:r>
              <a:rPr lang="en-US" dirty="0"/>
              <a:t>          : </a:t>
            </a:r>
            <a:r>
              <a:rPr lang="en-US" dirty="0" err="1"/>
              <a:t>là</a:t>
            </a:r>
            <a:r>
              <a:rPr lang="en-US" dirty="0"/>
              <a:t> </a:t>
            </a:r>
            <a:r>
              <a:rPr lang="en-US" dirty="0" err="1"/>
              <a:t>dấu</a:t>
            </a:r>
            <a:r>
              <a:rPr lang="en-US" dirty="0"/>
              <a:t> </a:t>
            </a:r>
            <a:r>
              <a:rPr lang="en-US" dirty="0" err="1"/>
              <a:t>cho</a:t>
            </a:r>
            <a:r>
              <a:rPr lang="en-US" dirty="0"/>
              <a:t> </a:t>
            </a:r>
            <a:r>
              <a:rPr lang="en-US" dirty="0" err="1"/>
              <a:t>phép</a:t>
            </a:r>
            <a:r>
              <a:rPr lang="en-US" dirty="0"/>
              <a:t> </a:t>
            </a:r>
            <a:r>
              <a:rPr lang="en-US" dirty="0" err="1"/>
              <a:t>tăng</a:t>
            </a:r>
            <a:r>
              <a:rPr lang="en-US" dirty="0"/>
              <a:t> </a:t>
            </a:r>
            <a:r>
              <a:rPr lang="en-US" dirty="0" err="1"/>
              <a:t>độ</a:t>
            </a:r>
            <a:r>
              <a:rPr lang="en-US" dirty="0"/>
              <a:t> </a:t>
            </a:r>
            <a:r>
              <a:rPr lang="en-US" dirty="0" err="1"/>
              <a:t>dài</a:t>
            </a:r>
            <a:r>
              <a:rPr lang="en-US" dirty="0"/>
              <a:t> </a:t>
            </a:r>
            <a:r>
              <a:rPr lang="en-US" dirty="0" err="1"/>
              <a:t>nốt</a:t>
            </a:r>
            <a:r>
              <a:rPr lang="en-US" dirty="0"/>
              <a:t> </a:t>
            </a:r>
            <a:r>
              <a:rPr lang="en-US" dirty="0" err="1"/>
              <a:t>nhạc</a:t>
            </a:r>
            <a:r>
              <a:rPr lang="en-US" dirty="0"/>
              <a:t> </a:t>
            </a:r>
            <a:r>
              <a:rPr lang="en-US" dirty="0" err="1"/>
              <a:t>không</a:t>
            </a:r>
            <a:r>
              <a:rPr lang="en-US" dirty="0"/>
              <a:t> </a:t>
            </a:r>
            <a:r>
              <a:rPr lang="en-US" dirty="0" err="1"/>
              <a:t>hạn</a:t>
            </a:r>
            <a:r>
              <a:rPr lang="en-US" dirty="0"/>
              <a:t> </a:t>
            </a:r>
            <a:r>
              <a:rPr lang="en-US" dirty="0" err="1"/>
              <a:t>định</a:t>
            </a:r>
            <a:r>
              <a:rPr lang="en-US" dirty="0"/>
              <a:t>, </a:t>
            </a:r>
            <a:r>
              <a:rPr lang="en-US" dirty="0" err="1"/>
              <a:t>được</a:t>
            </a:r>
            <a:r>
              <a:rPr lang="en-US" dirty="0"/>
              <a:t> </a:t>
            </a:r>
            <a:r>
              <a:rPr lang="en-US" dirty="0" err="1"/>
              <a:t>đặt</a:t>
            </a:r>
            <a:r>
              <a:rPr lang="en-US" dirty="0"/>
              <a:t> </a:t>
            </a:r>
            <a:r>
              <a:rPr lang="en-US" dirty="0" err="1"/>
              <a:t>trên</a:t>
            </a:r>
            <a:r>
              <a:rPr lang="en-US" dirty="0"/>
              <a:t> </a:t>
            </a:r>
            <a:r>
              <a:rPr lang="en-US" dirty="0" err="1"/>
              <a:t>hoặc</a:t>
            </a:r>
            <a:r>
              <a:rPr lang="en-US" dirty="0"/>
              <a:t> </a:t>
            </a:r>
            <a:r>
              <a:rPr lang="en-US" dirty="0" err="1"/>
              <a:t>dưới</a:t>
            </a:r>
            <a:r>
              <a:rPr lang="en-US" dirty="0"/>
              <a:t> </a:t>
            </a:r>
            <a:r>
              <a:rPr lang="en-US" dirty="0" err="1"/>
              <a:t>nốt</a:t>
            </a:r>
            <a:r>
              <a:rPr lang="en-US" dirty="0"/>
              <a:t> </a:t>
            </a:r>
            <a:r>
              <a:rPr lang="en-US" dirty="0" err="1"/>
              <a:t>nhạc</a:t>
            </a:r>
            <a:r>
              <a:rPr lang="en-US" dirty="0"/>
              <a:t> (</a:t>
            </a:r>
            <a:r>
              <a:rPr lang="en-US" dirty="0" err="1"/>
              <a:t>kể</a:t>
            </a:r>
            <a:r>
              <a:rPr lang="en-US" dirty="0"/>
              <a:t> </a:t>
            </a:r>
            <a:r>
              <a:rPr lang="en-US" dirty="0" err="1"/>
              <a:t>cả</a:t>
            </a:r>
            <a:r>
              <a:rPr lang="en-US" dirty="0"/>
              <a:t> </a:t>
            </a:r>
            <a:r>
              <a:rPr lang="en-US" dirty="0" err="1"/>
              <a:t>dấu</a:t>
            </a:r>
            <a:r>
              <a:rPr lang="en-US" dirty="0"/>
              <a:t> </a:t>
            </a:r>
            <a:r>
              <a:rPr lang="en-US" dirty="0" err="1"/>
              <a:t>lặng</a:t>
            </a:r>
            <a:r>
              <a:rPr lang="en-US" dirty="0"/>
              <a:t>)</a:t>
            </a:r>
          </a:p>
          <a:p>
            <a:pPr marL="0" indent="0">
              <a:buNone/>
            </a:pPr>
            <a:endParaRPr lang="en-US" dirty="0"/>
          </a:p>
          <a:p>
            <a:pPr marL="0" indent="0">
              <a:buNone/>
            </a:pPr>
            <a:endParaRPr lang="en-US" dirty="0"/>
          </a:p>
          <a:p>
            <a:pPr marL="0" indent="0">
              <a:buNone/>
            </a:pPr>
            <a:endParaRPr lang="en-US" dirty="0"/>
          </a:p>
          <a:p>
            <a:pPr algn="r"/>
            <a:r>
              <a:rPr lang="en-US" dirty="0" err="1"/>
              <a:t>Dấu</a:t>
            </a:r>
            <a:r>
              <a:rPr lang="en-US" dirty="0"/>
              <a:t> </a:t>
            </a:r>
            <a:r>
              <a:rPr lang="en-US" dirty="0" err="1"/>
              <a:t>nhắc</a:t>
            </a:r>
            <a:r>
              <a:rPr lang="en-US" dirty="0"/>
              <a:t> </a:t>
            </a:r>
            <a:r>
              <a:rPr lang="en-US" dirty="0" err="1"/>
              <a:t>lại</a:t>
            </a:r>
            <a:r>
              <a:rPr lang="en-US" dirty="0"/>
              <a:t> </a:t>
            </a:r>
            <a:r>
              <a:rPr lang="en-US" dirty="0" err="1"/>
              <a:t>từng</a:t>
            </a:r>
            <a:r>
              <a:rPr lang="en-US" dirty="0"/>
              <a:t> </a:t>
            </a:r>
            <a:r>
              <a:rPr lang="en-US" dirty="0" err="1"/>
              <a:t>bộ</a:t>
            </a:r>
            <a:r>
              <a:rPr lang="en-US" dirty="0"/>
              <a:t> </a:t>
            </a:r>
            <a:r>
              <a:rPr lang="en-US" dirty="0" err="1"/>
              <a:t>phận</a:t>
            </a:r>
            <a:r>
              <a:rPr lang="en-US" i="1" dirty="0"/>
              <a:t>                      </a:t>
            </a:r>
            <a:r>
              <a:rPr lang="en-US" dirty="0"/>
              <a:t>(</a:t>
            </a:r>
            <a:r>
              <a:rPr lang="en-US" dirty="0" err="1"/>
              <a:t>dấu</a:t>
            </a:r>
            <a:r>
              <a:rPr lang="en-US" dirty="0"/>
              <a:t> </a:t>
            </a:r>
            <a:r>
              <a:rPr lang="en-US" dirty="0" err="1"/>
              <a:t>tái</a:t>
            </a:r>
            <a:r>
              <a:rPr lang="en-US" dirty="0"/>
              <a:t> </a:t>
            </a:r>
            <a:r>
              <a:rPr lang="en-US" dirty="0" err="1"/>
              <a:t>hiện</a:t>
            </a:r>
            <a:r>
              <a:rPr lang="en-US" dirty="0"/>
              <a:t>)</a:t>
            </a:r>
            <a:r>
              <a:rPr lang="en-US" dirty="0" err="1"/>
              <a:t>Trong</a:t>
            </a:r>
            <a:r>
              <a:rPr lang="en-US" dirty="0"/>
              <a:t> </a:t>
            </a:r>
            <a:r>
              <a:rPr lang="en-US" dirty="0" err="1"/>
              <a:t>khi</a:t>
            </a:r>
            <a:r>
              <a:rPr lang="en-US" dirty="0"/>
              <a:t> </a:t>
            </a:r>
            <a:r>
              <a:rPr lang="en-US" dirty="0" err="1"/>
              <a:t>trình</a:t>
            </a:r>
            <a:r>
              <a:rPr lang="en-US" dirty="0"/>
              <a:t> </a:t>
            </a:r>
            <a:r>
              <a:rPr lang="en-US" dirty="0" err="1"/>
              <a:t>tấu</a:t>
            </a:r>
            <a:r>
              <a:rPr lang="en-US" dirty="0"/>
              <a:t>, </a:t>
            </a:r>
            <a:r>
              <a:rPr lang="en-US" dirty="0" err="1"/>
              <a:t>nếu</a:t>
            </a:r>
            <a:r>
              <a:rPr lang="en-US" dirty="0"/>
              <a:t> </a:t>
            </a:r>
            <a:r>
              <a:rPr lang="en-US" dirty="0" err="1"/>
              <a:t>gặp</a:t>
            </a:r>
            <a:r>
              <a:rPr lang="en-US" dirty="0"/>
              <a:t> </a:t>
            </a:r>
            <a:r>
              <a:rPr lang="en-US" dirty="0" err="1"/>
              <a:t>dấu</a:t>
            </a:r>
            <a:r>
              <a:rPr lang="en-US" dirty="0"/>
              <a:t> </a:t>
            </a:r>
            <a:r>
              <a:rPr lang="en-US" dirty="0" err="1"/>
              <a:t>này</a:t>
            </a:r>
            <a:r>
              <a:rPr lang="en-US" dirty="0"/>
              <a:t> </a:t>
            </a:r>
            <a:r>
              <a:rPr lang="en-US" dirty="0" err="1"/>
              <a:t>thì</a:t>
            </a:r>
            <a:r>
              <a:rPr lang="en-US" dirty="0"/>
              <a:t> </a:t>
            </a:r>
            <a:r>
              <a:rPr lang="en-US" dirty="0" err="1"/>
              <a:t>phải</a:t>
            </a:r>
            <a:r>
              <a:rPr lang="en-US" dirty="0"/>
              <a:t> </a:t>
            </a:r>
            <a:r>
              <a:rPr lang="en-US" dirty="0" err="1"/>
              <a:t>nhắc</a:t>
            </a:r>
            <a:r>
              <a:rPr lang="en-US" dirty="0"/>
              <a:t> </a:t>
            </a:r>
            <a:r>
              <a:rPr lang="en-US" dirty="0" err="1"/>
              <a:t>lại</a:t>
            </a:r>
            <a:r>
              <a:rPr lang="en-US" dirty="0"/>
              <a:t> </a:t>
            </a:r>
            <a:r>
              <a:rPr lang="en-US" dirty="0" err="1"/>
              <a:t>bộ</a:t>
            </a:r>
            <a:r>
              <a:rPr lang="en-US" dirty="0"/>
              <a:t> </a:t>
            </a:r>
            <a:r>
              <a:rPr lang="en-US" dirty="0" err="1"/>
              <a:t>phận</a:t>
            </a:r>
            <a:r>
              <a:rPr lang="en-US" dirty="0"/>
              <a:t> </a:t>
            </a:r>
            <a:r>
              <a:rPr lang="en-US" dirty="0" err="1"/>
              <a:t>âm</a:t>
            </a:r>
            <a:r>
              <a:rPr lang="en-US" dirty="0"/>
              <a:t> </a:t>
            </a:r>
            <a:r>
              <a:rPr lang="en-US" dirty="0" err="1"/>
              <a:t>nhạc</a:t>
            </a:r>
            <a:r>
              <a:rPr lang="en-US" dirty="0"/>
              <a:t> </a:t>
            </a:r>
            <a:r>
              <a:rPr lang="en-US" dirty="0" err="1"/>
              <a:t>đó</a:t>
            </a:r>
            <a:r>
              <a:rPr lang="en-US" dirty="0"/>
              <a:t>. </a:t>
            </a:r>
            <a:r>
              <a:rPr lang="en-US" dirty="0" err="1"/>
              <a:t>Khi</a:t>
            </a:r>
            <a:r>
              <a:rPr lang="en-US" dirty="0"/>
              <a:t> </a:t>
            </a:r>
            <a:r>
              <a:rPr lang="en-US" dirty="0" err="1"/>
              <a:t>nhắc</a:t>
            </a:r>
            <a:r>
              <a:rPr lang="en-US" dirty="0"/>
              <a:t> </a:t>
            </a:r>
            <a:r>
              <a:rPr lang="en-US" dirty="0" err="1"/>
              <a:t>lại</a:t>
            </a:r>
            <a:r>
              <a:rPr lang="en-US" dirty="0"/>
              <a:t>, </a:t>
            </a:r>
            <a:r>
              <a:rPr lang="en-US" dirty="0" err="1"/>
              <a:t>nếu</a:t>
            </a:r>
            <a:r>
              <a:rPr lang="en-US" dirty="0"/>
              <a:t> </a:t>
            </a:r>
            <a:r>
              <a:rPr lang="en-US" dirty="0" err="1"/>
              <a:t>cuối</a:t>
            </a:r>
            <a:r>
              <a:rPr lang="en-US" dirty="0"/>
              <a:t> </a:t>
            </a:r>
            <a:r>
              <a:rPr lang="en-US" dirty="0" err="1"/>
              <a:t>tác</a:t>
            </a:r>
            <a:r>
              <a:rPr lang="en-US" dirty="0"/>
              <a:t> </a:t>
            </a:r>
            <a:r>
              <a:rPr lang="en-US" dirty="0" err="1"/>
              <a:t>phẩm</a:t>
            </a:r>
            <a:r>
              <a:rPr lang="en-US" dirty="0"/>
              <a:t> </a:t>
            </a:r>
            <a:r>
              <a:rPr lang="en-US" dirty="0" err="1"/>
              <a:t>có</a:t>
            </a:r>
            <a:r>
              <a:rPr lang="en-US" dirty="0"/>
              <a:t> </a:t>
            </a:r>
            <a:r>
              <a:rPr lang="en-US" dirty="0" err="1"/>
              <a:t>sự</a:t>
            </a:r>
            <a:r>
              <a:rPr lang="en-US" dirty="0"/>
              <a:t> </a:t>
            </a:r>
            <a:r>
              <a:rPr lang="en-US" dirty="0" err="1"/>
              <a:t>thay</a:t>
            </a:r>
            <a:r>
              <a:rPr lang="en-US" dirty="0"/>
              <a:t> </a:t>
            </a:r>
            <a:r>
              <a:rPr lang="en-US" dirty="0" err="1"/>
              <a:t>đổi</a:t>
            </a:r>
            <a:r>
              <a:rPr lang="en-US" dirty="0"/>
              <a:t> </a:t>
            </a:r>
            <a:r>
              <a:rPr lang="en-US" dirty="0" err="1"/>
              <a:t>thì</a:t>
            </a:r>
            <a:r>
              <a:rPr lang="en-US" dirty="0"/>
              <a:t> </a:t>
            </a:r>
            <a:r>
              <a:rPr lang="en-US" dirty="0" err="1"/>
              <a:t>trên</a:t>
            </a:r>
            <a:r>
              <a:rPr lang="en-US" dirty="0"/>
              <a:t> </a:t>
            </a:r>
            <a:r>
              <a:rPr lang="en-US" dirty="0" err="1"/>
              <a:t>các</a:t>
            </a:r>
            <a:r>
              <a:rPr lang="en-US" dirty="0"/>
              <a:t> ô </a:t>
            </a:r>
            <a:r>
              <a:rPr lang="en-US" dirty="0" err="1"/>
              <a:t>nhịp</a:t>
            </a:r>
            <a:r>
              <a:rPr lang="en-US" dirty="0"/>
              <a:t> </a:t>
            </a:r>
            <a:r>
              <a:rPr lang="en-US" dirty="0" err="1"/>
              <a:t>thay</a:t>
            </a:r>
            <a:r>
              <a:rPr lang="en-US" dirty="0"/>
              <a:t> </a:t>
            </a:r>
            <a:r>
              <a:rPr lang="en-US" dirty="0" err="1"/>
              <a:t>đổi</a:t>
            </a:r>
            <a:r>
              <a:rPr lang="en-US" dirty="0"/>
              <a:t> </a:t>
            </a:r>
            <a:r>
              <a:rPr lang="en-US" dirty="0" err="1"/>
              <a:t>sẽ</a:t>
            </a:r>
            <a:r>
              <a:rPr lang="en-US" dirty="0"/>
              <a:t> </a:t>
            </a:r>
            <a:r>
              <a:rPr lang="en-US" dirty="0" err="1"/>
              <a:t>có</a:t>
            </a:r>
            <a:r>
              <a:rPr lang="en-US" dirty="0"/>
              <a:t> </a:t>
            </a:r>
            <a:r>
              <a:rPr lang="en-US" dirty="0" err="1"/>
              <a:t>dấu</a:t>
            </a:r>
            <a:r>
              <a:rPr lang="en-US" dirty="0"/>
              <a:t> </a:t>
            </a:r>
            <a:r>
              <a:rPr lang="en-US" dirty="0" err="1"/>
              <a:t>ngoặc</a:t>
            </a:r>
            <a:r>
              <a:rPr lang="en-US" dirty="0"/>
              <a:t> </a:t>
            </a:r>
            <a:r>
              <a:rPr lang="en-US" dirty="0" err="1"/>
              <a:t>vuông</a:t>
            </a:r>
            <a:r>
              <a:rPr lang="en-US" dirty="0"/>
              <a:t> (</a:t>
            </a:r>
            <a:r>
              <a:rPr lang="en-US" dirty="0" err="1"/>
              <a:t>còn</a:t>
            </a:r>
            <a:r>
              <a:rPr lang="en-US" dirty="0"/>
              <a:t> </a:t>
            </a:r>
            <a:r>
              <a:rPr lang="en-US" dirty="0" err="1"/>
              <a:t>gọi</a:t>
            </a:r>
            <a:r>
              <a:rPr lang="en-US" dirty="0"/>
              <a:t> </a:t>
            </a:r>
            <a:r>
              <a:rPr lang="en-US" dirty="0" err="1"/>
              <a:t>là</a:t>
            </a:r>
            <a:r>
              <a:rPr lang="en-US" dirty="0"/>
              <a:t> </a:t>
            </a:r>
            <a:r>
              <a:rPr lang="en-US" dirty="0" err="1"/>
              <a:t>dấu</a:t>
            </a:r>
            <a:r>
              <a:rPr lang="en-US" dirty="0"/>
              <a:t> </a:t>
            </a:r>
            <a:r>
              <a:rPr lang="en-US" dirty="0" err="1"/>
              <a:t>nhảy</a:t>
            </a:r>
            <a:r>
              <a:rPr lang="en-US" dirty="0"/>
              <a:t> von ta), </a:t>
            </a:r>
            <a:r>
              <a:rPr lang="en-US" dirty="0" err="1"/>
              <a:t>dưới</a:t>
            </a:r>
            <a:r>
              <a:rPr lang="en-US" dirty="0"/>
              <a:t> </a:t>
            </a:r>
            <a:r>
              <a:rPr lang="en-US" dirty="0" err="1"/>
              <a:t>dấu</a:t>
            </a:r>
            <a:r>
              <a:rPr lang="en-US" dirty="0"/>
              <a:t> </a:t>
            </a:r>
            <a:r>
              <a:rPr lang="en-US" dirty="0" err="1"/>
              <a:t>ngoặc</a:t>
            </a:r>
            <a:r>
              <a:rPr lang="en-US" dirty="0"/>
              <a:t> </a:t>
            </a:r>
            <a:r>
              <a:rPr lang="en-US" dirty="0" err="1"/>
              <a:t>vuông</a:t>
            </a:r>
            <a:r>
              <a:rPr lang="en-US" dirty="0"/>
              <a:t> </a:t>
            </a:r>
            <a:r>
              <a:rPr lang="en-US" dirty="0" err="1"/>
              <a:t>có</a:t>
            </a:r>
            <a:r>
              <a:rPr lang="en-US" dirty="0"/>
              <a:t> </a:t>
            </a:r>
            <a:r>
              <a:rPr lang="en-US" dirty="0" err="1"/>
              <a:t>ghi</a:t>
            </a:r>
            <a:r>
              <a:rPr lang="en-US" dirty="0"/>
              <a:t> </a:t>
            </a:r>
            <a:r>
              <a:rPr lang="en-US" dirty="0" err="1"/>
              <a:t>số</a:t>
            </a:r>
            <a:r>
              <a:rPr lang="en-US" dirty="0"/>
              <a:t> 1 (</a:t>
            </a:r>
            <a:r>
              <a:rPr lang="en-US" dirty="0" err="1"/>
              <a:t>lần</a:t>
            </a:r>
            <a:r>
              <a:rPr lang="en-US" dirty="0"/>
              <a:t> 1), </a:t>
            </a:r>
            <a:r>
              <a:rPr lang="en-US" dirty="0" err="1"/>
              <a:t>số</a:t>
            </a:r>
            <a:r>
              <a:rPr lang="en-US" dirty="0"/>
              <a:t> 2 (</a:t>
            </a:r>
            <a:r>
              <a:rPr lang="en-US" dirty="0" err="1"/>
              <a:t>lần</a:t>
            </a:r>
            <a:r>
              <a:rPr lang="en-US" dirty="0"/>
              <a:t> 2).</a:t>
            </a:r>
            <a:r>
              <a:rPr lang="en-US" dirty="0" err="1"/>
              <a:t>Ví</a:t>
            </a:r>
            <a:r>
              <a:rPr lang="en-US" dirty="0"/>
              <a:t> </a:t>
            </a:r>
            <a:r>
              <a:rPr lang="en-US" dirty="0" err="1"/>
              <a:t>dụ</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l="31303" t="41034" r="66713" b="57263"/>
          <a:stretch>
            <a:fillRect/>
          </a:stretch>
        </p:blipFill>
        <p:spPr bwMode="auto">
          <a:xfrm>
            <a:off x="3229284" y="1343919"/>
            <a:ext cx="525266" cy="18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l="700" t="44196" r="62083" b="47270"/>
          <a:stretch>
            <a:fillRect/>
          </a:stretch>
        </p:blipFill>
        <p:spPr bwMode="auto">
          <a:xfrm>
            <a:off x="1339403" y="2228044"/>
            <a:ext cx="8139447" cy="13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l="10768" t="65440" r="81311" b="29953"/>
          <a:stretch>
            <a:fillRect/>
          </a:stretch>
        </p:blipFill>
        <p:spPr bwMode="auto">
          <a:xfrm>
            <a:off x="5522489" y="3567447"/>
            <a:ext cx="1390917" cy="5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07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ppt_x"/>
                                          </p:val>
                                        </p:tav>
                                        <p:tav tm="100000">
                                          <p:val>
                                            <p:strVal val="#ppt_x"/>
                                          </p:val>
                                        </p:tav>
                                      </p:tavLst>
                                    </p:anim>
                                    <p:anim calcmode="lin" valueType="num">
                                      <p:cBhvr additive="base">
                                        <p:cTn id="1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en-US" b="1" i="1" dirty="0"/>
              <a:t>1.4.5  </a:t>
            </a:r>
            <a:r>
              <a:rPr lang="en-US" b="1" i="1" dirty="0" err="1"/>
              <a:t>Cách</a:t>
            </a:r>
            <a:r>
              <a:rPr lang="en-US" b="1" i="1" dirty="0"/>
              <a:t> </a:t>
            </a:r>
            <a:r>
              <a:rPr lang="en-US" b="1" i="1" dirty="0" err="1"/>
              <a:t>viết</a:t>
            </a:r>
            <a:r>
              <a:rPr lang="en-US" b="1" i="1" dirty="0"/>
              <a:t> </a:t>
            </a:r>
            <a:r>
              <a:rPr lang="en-US" b="1" i="1" dirty="0" err="1"/>
              <a:t>hóa</a:t>
            </a:r>
            <a:r>
              <a:rPr lang="en-US" b="1" i="1" dirty="0"/>
              <a:t> </a:t>
            </a:r>
            <a:r>
              <a:rPr lang="en-US" b="1" i="1" dirty="0" err="1"/>
              <a:t>biểu</a:t>
            </a:r>
            <a:endParaRPr lang="en-US" b="1" i="1" dirty="0"/>
          </a:p>
          <a:p>
            <a:r>
              <a:rPr lang="en-US" dirty="0"/>
              <a:t>*</a:t>
            </a:r>
            <a:r>
              <a:rPr lang="en-US" dirty="0" err="1"/>
              <a:t>Hóa</a:t>
            </a:r>
            <a:r>
              <a:rPr lang="en-US" dirty="0"/>
              <a:t> </a:t>
            </a:r>
            <a:r>
              <a:rPr lang="en-US" dirty="0" err="1"/>
              <a:t>biểu</a:t>
            </a:r>
            <a:r>
              <a:rPr lang="en-US" dirty="0"/>
              <a:t> </a:t>
            </a:r>
            <a:r>
              <a:rPr lang="en-US" dirty="0" err="1"/>
              <a:t>dấu</a:t>
            </a:r>
            <a:r>
              <a:rPr lang="en-US" dirty="0"/>
              <a:t> </a:t>
            </a:r>
            <a:r>
              <a:rPr lang="en-US" dirty="0" err="1"/>
              <a:t>thăng</a:t>
            </a:r>
            <a:r>
              <a:rPr lang="en-US" dirty="0"/>
              <a:t>:</a:t>
            </a:r>
          </a:p>
          <a:p>
            <a:r>
              <a:rPr lang="en-US" dirty="0"/>
              <a:t>- </a:t>
            </a:r>
            <a:r>
              <a:rPr lang="en-US" dirty="0" err="1"/>
              <a:t>Dấu</a:t>
            </a:r>
            <a:r>
              <a:rPr lang="en-US" dirty="0"/>
              <a:t> </a:t>
            </a:r>
            <a:r>
              <a:rPr lang="en-US" dirty="0" err="1"/>
              <a:t>thăng</a:t>
            </a:r>
            <a:r>
              <a:rPr lang="en-US" dirty="0"/>
              <a:t> </a:t>
            </a:r>
            <a:r>
              <a:rPr lang="en-US" dirty="0" err="1"/>
              <a:t>thứ</a:t>
            </a:r>
            <a:r>
              <a:rPr lang="en-US" dirty="0"/>
              <a:t> </a:t>
            </a:r>
            <a:r>
              <a:rPr lang="en-US" dirty="0" err="1"/>
              <a:t>nhất</a:t>
            </a:r>
            <a:r>
              <a:rPr lang="en-US" dirty="0"/>
              <a:t> </a:t>
            </a:r>
            <a:r>
              <a:rPr lang="en-US" dirty="0" err="1"/>
              <a:t>xuất</a:t>
            </a:r>
            <a:r>
              <a:rPr lang="en-US" dirty="0"/>
              <a:t> </a:t>
            </a:r>
            <a:r>
              <a:rPr lang="en-US" dirty="0" err="1"/>
              <a:t>hiện</a:t>
            </a:r>
            <a:r>
              <a:rPr lang="en-US" dirty="0"/>
              <a:t> ở </a:t>
            </a:r>
            <a:r>
              <a:rPr lang="en-US" dirty="0" err="1"/>
              <a:t>nốt</a:t>
            </a:r>
            <a:r>
              <a:rPr lang="en-US" dirty="0"/>
              <a:t> </a:t>
            </a:r>
            <a:r>
              <a:rPr lang="en-US" dirty="0" err="1"/>
              <a:t>fa</a:t>
            </a:r>
            <a:r>
              <a:rPr lang="en-US" dirty="0"/>
              <a:t>, </a:t>
            </a:r>
            <a:r>
              <a:rPr lang="en-US" dirty="0" err="1"/>
              <a:t>tính</a:t>
            </a:r>
            <a:r>
              <a:rPr lang="en-US" dirty="0"/>
              <a:t> </a:t>
            </a:r>
            <a:r>
              <a:rPr lang="en-US" dirty="0" err="1"/>
              <a:t>theo</a:t>
            </a:r>
            <a:r>
              <a:rPr lang="en-US" dirty="0"/>
              <a:t> qui </a:t>
            </a:r>
            <a:r>
              <a:rPr lang="en-US" dirty="0" err="1"/>
              <a:t>luật</a:t>
            </a:r>
            <a:r>
              <a:rPr lang="en-US" dirty="0"/>
              <a:t> </a:t>
            </a:r>
            <a:r>
              <a:rPr lang="en-US" dirty="0" err="1"/>
              <a:t>quãng</a:t>
            </a:r>
            <a:r>
              <a:rPr lang="en-US" dirty="0"/>
              <a:t> 5 ta </a:t>
            </a:r>
            <a:r>
              <a:rPr lang="en-US" dirty="0" err="1"/>
              <a:t>sẽ</a:t>
            </a:r>
            <a:r>
              <a:rPr lang="en-US" dirty="0"/>
              <a:t> </a:t>
            </a:r>
            <a:r>
              <a:rPr lang="en-US" dirty="0" err="1"/>
              <a:t>có</a:t>
            </a:r>
            <a:r>
              <a:rPr lang="en-US" dirty="0"/>
              <a:t> </a:t>
            </a:r>
            <a:r>
              <a:rPr lang="en-US" dirty="0" err="1"/>
              <a:t>các</a:t>
            </a:r>
            <a:r>
              <a:rPr lang="en-US" dirty="0"/>
              <a:t> </a:t>
            </a:r>
            <a:r>
              <a:rPr lang="en-US" dirty="0" err="1"/>
              <a:t>dấu</a:t>
            </a:r>
            <a:r>
              <a:rPr lang="en-US" dirty="0"/>
              <a:t> </a:t>
            </a:r>
            <a:r>
              <a:rPr lang="en-US" dirty="0" err="1"/>
              <a:t>thăng</a:t>
            </a:r>
            <a:r>
              <a:rPr lang="en-US" dirty="0"/>
              <a:t> </a:t>
            </a:r>
            <a:r>
              <a:rPr lang="en-US" dirty="0" err="1"/>
              <a:t>tiếp</a:t>
            </a:r>
            <a:r>
              <a:rPr lang="en-US" dirty="0"/>
              <a:t> </a:t>
            </a:r>
            <a:r>
              <a:rPr lang="en-US" dirty="0" err="1"/>
              <a:t>theo</a:t>
            </a:r>
            <a:r>
              <a:rPr lang="en-US" dirty="0"/>
              <a:t>: </a:t>
            </a:r>
          </a:p>
          <a:p>
            <a:pPr marL="0" indent="0">
              <a:buNone/>
            </a:pPr>
            <a:endParaRPr lang="en-US" b="1" i="1" dirty="0"/>
          </a:p>
          <a:p>
            <a:pPr marL="0" indent="0">
              <a:buNone/>
            </a:pPr>
            <a:r>
              <a:rPr lang="de-DE" b="1" dirty="0"/>
              <a:t>	</a:t>
            </a:r>
            <a:r>
              <a:rPr lang="de-DE" dirty="0"/>
              <a:t>F#	C#	G#	D#	A#	E#	B#</a:t>
            </a:r>
          </a:p>
          <a:p>
            <a:pPr marL="0" indent="0">
              <a:buNone/>
            </a:pPr>
            <a:r>
              <a:rPr lang="de-DE" b="1" dirty="0"/>
              <a:t>	</a:t>
            </a:r>
            <a:r>
              <a:rPr lang="de-DE" dirty="0"/>
              <a:t>1	2	3	4	5	6	7 </a:t>
            </a:r>
            <a:endParaRPr lang="en-US" i="1" dirty="0"/>
          </a:p>
          <a:p>
            <a:r>
              <a:rPr lang="it-IT" dirty="0"/>
              <a:t>*Hóa biểu dấu giáng:</a:t>
            </a:r>
            <a:endParaRPr lang="en-US" dirty="0"/>
          </a:p>
          <a:p>
            <a:r>
              <a:rPr lang="it-IT" dirty="0"/>
              <a:t>- Dấu giáng thứ nhất xuất hiện ở nốt xi. Tính theo qui luật quỳng 4 ta sẽ có các dấu giáng tiếp theo.</a:t>
            </a:r>
            <a:endParaRPr lang="en-US" dirty="0"/>
          </a:p>
          <a:p>
            <a:pPr marL="0" indent="0">
              <a:buNone/>
            </a:pPr>
            <a:r>
              <a:rPr lang="da-DK" dirty="0"/>
              <a:t>Bb  –  Eb  – Ab  –   Db   – Gb   –  Cb  –  Fb </a:t>
            </a:r>
          </a:p>
          <a:p>
            <a:pPr marL="0" indent="0">
              <a:buNone/>
            </a:pPr>
            <a:r>
              <a:rPr lang="da-DK" i="1" dirty="0"/>
              <a:t>1	2	3	4	5	6	7</a:t>
            </a: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587" y="1956174"/>
            <a:ext cx="3385484" cy="160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188" y="4634887"/>
            <a:ext cx="2826530" cy="177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853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endParaRPr lang="de-DE" b="1" i="1" dirty="0"/>
          </a:p>
          <a:p>
            <a:pPr marL="0" indent="0">
              <a:buNone/>
            </a:pPr>
            <a:r>
              <a:rPr lang="en-US" b="1" i="1" dirty="0"/>
              <a:t>1.4.6 </a:t>
            </a:r>
            <a:r>
              <a:rPr lang="en-US" b="1" i="1" dirty="0" err="1"/>
              <a:t>Tìm</a:t>
            </a:r>
            <a:r>
              <a:rPr lang="en-US" b="1" i="1" dirty="0"/>
              <a:t> </a:t>
            </a:r>
            <a:r>
              <a:rPr lang="en-US" b="1" i="1" dirty="0" err="1"/>
              <a:t>tên</a:t>
            </a:r>
            <a:r>
              <a:rPr lang="en-US" b="1" i="1" dirty="0"/>
              <a:t> </a:t>
            </a:r>
            <a:r>
              <a:rPr lang="en-US" b="1" i="1" dirty="0" err="1"/>
              <a:t>giọng</a:t>
            </a:r>
            <a:r>
              <a:rPr lang="en-US" b="1" i="1" dirty="0"/>
              <a:t> </a:t>
            </a:r>
            <a:r>
              <a:rPr lang="en-US" b="1" i="1" dirty="0" err="1"/>
              <a:t>theo</a:t>
            </a:r>
            <a:r>
              <a:rPr lang="en-US" b="1" i="1" dirty="0"/>
              <a:t> </a:t>
            </a:r>
            <a:r>
              <a:rPr lang="en-US" b="1" i="1" dirty="0" err="1"/>
              <a:t>hóa</a:t>
            </a:r>
            <a:r>
              <a:rPr lang="en-US" b="1" i="1" dirty="0"/>
              <a:t> </a:t>
            </a:r>
            <a:r>
              <a:rPr lang="en-US" b="1" i="1" dirty="0" err="1"/>
              <a:t>biểu</a:t>
            </a:r>
            <a:r>
              <a:rPr lang="en-US" b="1" i="1" dirty="0"/>
              <a:t> </a:t>
            </a:r>
          </a:p>
          <a:p>
            <a:r>
              <a:rPr lang="da-DK" dirty="0"/>
              <a:t>* </a:t>
            </a:r>
            <a:r>
              <a:rPr lang="da-DK" b="1" dirty="0"/>
              <a:t>Tên của giọng trưởng theo hóa biểu là dấu thăng và dấu giáng:</a:t>
            </a:r>
            <a:endParaRPr lang="en-US" b="1" dirty="0"/>
          </a:p>
          <a:p>
            <a:r>
              <a:rPr lang="da-DK" i="1" dirty="0"/>
              <a:t>- Tên của giọng trưởng theo dấu thăng:</a:t>
            </a:r>
            <a:r>
              <a:rPr lang="da-DK" dirty="0"/>
              <a:t> muốn biết tên giọng trưởng ta lấy dấu thăng cuối cùng tính lên 1 quãng 2 thứ sẽ trùng với tên giọng trưởng.</a:t>
            </a:r>
            <a:endParaRPr lang="en-US" dirty="0"/>
          </a:p>
          <a:p>
            <a:pPr marL="0" indent="0">
              <a:buNone/>
            </a:pPr>
            <a:endParaRPr lang="en-US" b="1" i="1" dirty="0"/>
          </a:p>
          <a:p>
            <a:pPr marL="0" indent="0">
              <a:buNone/>
            </a:pPr>
            <a:r>
              <a:rPr lang="de-DE" b="1" i="1" dirty="0"/>
              <a:t>Vd                               </a:t>
            </a:r>
            <a:r>
              <a:rPr lang="da-DK" dirty="0"/>
              <a:t>dấu cuối cùng (c#) tính lên quãng 2 thứ sẽ là (D). vậy giọng trưởng có 2 dấu thăng là rê trưởng.</a:t>
            </a:r>
            <a:endParaRPr lang="en-US" dirty="0"/>
          </a:p>
          <a:p>
            <a:pPr marL="0" indent="0">
              <a:buNone/>
            </a:pPr>
            <a:endParaRPr lang="de-DE" b="1" i="1" dirty="0"/>
          </a:p>
          <a:p>
            <a:pPr marL="0" indent="0">
              <a:buNone/>
            </a:pPr>
            <a:r>
              <a:rPr lang="da-DK" dirty="0"/>
              <a:t>                             dấu cuối cùng (G#) tính lên quãng 2 thứ sẽ là (A). vậy giọng trưởng có 3 dấu thăng là la trưởng.</a:t>
            </a:r>
            <a:endParaRPr lang="de-DE" b="1" i="1"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25" y="2705431"/>
            <a:ext cx="1716461" cy="85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14" y="3964668"/>
            <a:ext cx="1837485" cy="104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6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additive="base">
                                        <p:cTn id="1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additive="base">
                                        <p:cTn id="2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 calcmode="lin" valueType="num">
                                      <p:cBhvr additive="base">
                                        <p:cTn id="32" dur="500" fill="hold"/>
                                        <p:tgtEl>
                                          <p:spTgt spid="2051"/>
                                        </p:tgtEl>
                                        <p:attrNameLst>
                                          <p:attrName>ppt_x</p:attrName>
                                        </p:attrNameLst>
                                      </p:cBhvr>
                                      <p:tavLst>
                                        <p:tav tm="0">
                                          <p:val>
                                            <p:strVal val="#ppt_x"/>
                                          </p:val>
                                        </p:tav>
                                        <p:tav tm="100000">
                                          <p:val>
                                            <p:strVal val="#ppt_x"/>
                                          </p:val>
                                        </p:tav>
                                      </p:tavLst>
                                    </p:anim>
                                    <p:anim calcmode="lin" valueType="num">
                                      <p:cBhvr additive="base">
                                        <p:cTn id="3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 calcmode="lin" valueType="num">
                                      <p:cBhvr additive="base">
                                        <p:cTn id="3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en-US" b="1" i="1" dirty="0"/>
              <a:t>1.4.6 </a:t>
            </a:r>
            <a:r>
              <a:rPr lang="en-US" b="1" i="1" dirty="0" err="1"/>
              <a:t>Tìm</a:t>
            </a:r>
            <a:r>
              <a:rPr lang="en-US" b="1" i="1" dirty="0"/>
              <a:t> </a:t>
            </a:r>
            <a:r>
              <a:rPr lang="en-US" b="1" i="1" dirty="0" err="1"/>
              <a:t>tên</a:t>
            </a:r>
            <a:r>
              <a:rPr lang="en-US" b="1" i="1" dirty="0"/>
              <a:t> </a:t>
            </a:r>
            <a:r>
              <a:rPr lang="en-US" b="1" i="1" dirty="0" err="1"/>
              <a:t>giọng</a:t>
            </a:r>
            <a:r>
              <a:rPr lang="en-US" b="1" i="1" dirty="0"/>
              <a:t> </a:t>
            </a:r>
            <a:r>
              <a:rPr lang="en-US" b="1" i="1" dirty="0" err="1"/>
              <a:t>theo</a:t>
            </a:r>
            <a:r>
              <a:rPr lang="en-US" b="1" i="1" dirty="0"/>
              <a:t> </a:t>
            </a:r>
            <a:r>
              <a:rPr lang="en-US" b="1" i="1" dirty="0" err="1"/>
              <a:t>hóa</a:t>
            </a:r>
            <a:r>
              <a:rPr lang="en-US" b="1" i="1" dirty="0"/>
              <a:t> </a:t>
            </a:r>
            <a:r>
              <a:rPr lang="en-US" b="1" i="1" dirty="0" err="1"/>
              <a:t>biểu</a:t>
            </a:r>
            <a:r>
              <a:rPr lang="en-US" b="1" i="1" dirty="0"/>
              <a:t> </a:t>
            </a:r>
          </a:p>
          <a:p>
            <a:pPr marL="0" indent="0">
              <a:buNone/>
            </a:pPr>
            <a:r>
              <a:rPr lang="de-DE" b="1" i="1" dirty="0"/>
              <a:t>                  </a:t>
            </a:r>
          </a:p>
          <a:p>
            <a:pPr marL="0" indent="0">
              <a:buNone/>
            </a:pPr>
            <a:r>
              <a:rPr lang="de-DE" b="1" i="1" dirty="0"/>
              <a:t>	            </a:t>
            </a:r>
            <a:r>
              <a:rPr lang="da-DK" dirty="0"/>
              <a:t>dấu cuối cùng là (G#) tính lên quãng 2 thứ sẽ là (A) vậy giọng trưởng có 3 dấu thăng là la trưởng.</a:t>
            </a:r>
            <a:endParaRPr lang="de-DE" b="1" i="1" dirty="0"/>
          </a:p>
          <a:p>
            <a:pPr marL="0" indent="0">
              <a:buNone/>
            </a:pPr>
            <a:r>
              <a:rPr lang="de-DE" b="1" i="1" dirty="0"/>
              <a:t>                       </a:t>
            </a:r>
          </a:p>
          <a:p>
            <a:pPr marL="0" indent="0">
              <a:buNone/>
            </a:pPr>
            <a:r>
              <a:rPr lang="de-DE" b="1" i="1" dirty="0"/>
              <a:t>                          </a:t>
            </a:r>
          </a:p>
          <a:p>
            <a:pPr marL="0" indent="0">
              <a:buNone/>
            </a:pPr>
            <a:r>
              <a:rPr lang="de-DE" b="1" i="1" dirty="0"/>
              <a:t>                        </a:t>
            </a:r>
            <a:r>
              <a:rPr lang="da-DK" dirty="0"/>
              <a:t>dấu cuối cùng (D#) tính lên quãng 2 thứ sẽ là (E). vậy giọng trưởng có 4 dấu thăng là mi trưởng.</a:t>
            </a:r>
            <a:endParaRPr lang="de-DE" b="1" i="1" dirty="0"/>
          </a:p>
          <a:p>
            <a:pPr marL="0" indent="0">
              <a:buNone/>
            </a:pPr>
            <a:endParaRPr lang="en-US" i="1" dirty="0"/>
          </a:p>
          <a:p>
            <a:pPr marL="0" indent="0">
              <a:buNone/>
            </a:pPr>
            <a:endParaRPr lang="en-US" i="1" dirty="0"/>
          </a:p>
          <a:p>
            <a:pPr marL="0" indent="0">
              <a:buNone/>
            </a:pPr>
            <a:r>
              <a:rPr lang="en-US" i="1" dirty="0"/>
              <a:t>		   </a:t>
            </a:r>
            <a:r>
              <a:rPr lang="da-DK" dirty="0"/>
              <a:t>dấu cuối cùng (A#) tính lên quãng 2 thứ sẽ là (B). vậy giọng trưởng có 5 dấu thăng là xi trưởng.</a:t>
            </a: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15" y="652385"/>
            <a:ext cx="1501307" cy="101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55" y="2070847"/>
            <a:ext cx="2025745" cy="133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15" y="4201427"/>
            <a:ext cx="1837485" cy="109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12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ppt_x"/>
                                          </p:val>
                                        </p:tav>
                                        <p:tav tm="100000">
                                          <p:val>
                                            <p:strVal val="#ppt_x"/>
                                          </p:val>
                                        </p:tav>
                                      </p:tavLst>
                                    </p:anim>
                                    <p:anim calcmode="lin" valueType="num">
                                      <p:cBhvr additive="base">
                                        <p:cTn id="3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en-US" b="1" i="1" dirty="0"/>
              <a:t>1.4.6 </a:t>
            </a:r>
            <a:r>
              <a:rPr lang="en-US" b="1" i="1" dirty="0" err="1"/>
              <a:t>Tìm</a:t>
            </a:r>
            <a:r>
              <a:rPr lang="en-US" b="1" i="1" dirty="0"/>
              <a:t> </a:t>
            </a:r>
            <a:r>
              <a:rPr lang="en-US" b="1" i="1" dirty="0" err="1"/>
              <a:t>tên</a:t>
            </a:r>
            <a:r>
              <a:rPr lang="en-US" b="1" i="1" dirty="0"/>
              <a:t> </a:t>
            </a:r>
            <a:r>
              <a:rPr lang="en-US" b="1" i="1" dirty="0" err="1"/>
              <a:t>giọng</a:t>
            </a:r>
            <a:r>
              <a:rPr lang="en-US" b="1" i="1" dirty="0"/>
              <a:t> </a:t>
            </a:r>
            <a:r>
              <a:rPr lang="en-US" b="1" i="1" dirty="0" err="1"/>
              <a:t>theo</a:t>
            </a:r>
            <a:r>
              <a:rPr lang="en-US" b="1" i="1" dirty="0"/>
              <a:t> </a:t>
            </a:r>
            <a:r>
              <a:rPr lang="en-US" b="1" i="1" dirty="0" err="1"/>
              <a:t>hóa</a:t>
            </a:r>
            <a:r>
              <a:rPr lang="en-US" b="1" i="1" dirty="0"/>
              <a:t> </a:t>
            </a:r>
            <a:r>
              <a:rPr lang="en-US" b="1" i="1" dirty="0" err="1"/>
              <a:t>biểu</a:t>
            </a:r>
            <a:endParaRPr lang="en-US" b="1" i="1" dirty="0"/>
          </a:p>
          <a:p>
            <a:pPr marL="0" indent="0">
              <a:buNone/>
            </a:pPr>
            <a:r>
              <a:rPr lang="en-US" b="1" i="1" dirty="0"/>
              <a:t> </a:t>
            </a:r>
          </a:p>
          <a:p>
            <a:pPr marL="0" indent="0">
              <a:buNone/>
            </a:pPr>
            <a:r>
              <a:rPr lang="de-DE" b="1" i="1" dirty="0"/>
              <a:t>                         </a:t>
            </a:r>
            <a:r>
              <a:rPr lang="da-DK" dirty="0"/>
              <a:t>dấu cuối cùng (E#) tính lên quãng 2 thứ sẽ là (F#). vậy giọng trưởng có 6 dấu thăng là pha thăng  trưởng.</a:t>
            </a:r>
            <a:endParaRPr lang="en-US" dirty="0"/>
          </a:p>
          <a:p>
            <a:pPr marL="0" indent="0">
              <a:buNone/>
            </a:pPr>
            <a:endParaRPr lang="de-DE" b="1" i="1" dirty="0"/>
          </a:p>
          <a:p>
            <a:pPr marL="0" indent="0">
              <a:buNone/>
            </a:pPr>
            <a:r>
              <a:rPr lang="de-DE" b="1" i="1" dirty="0"/>
              <a:t>                      </a:t>
            </a:r>
          </a:p>
          <a:p>
            <a:pPr marL="0" indent="0">
              <a:buNone/>
            </a:pPr>
            <a:r>
              <a:rPr lang="da-DK" dirty="0"/>
              <a:t>		dấu cuối cùng (B#) tính lên quãng 2 thứ sẽ là (C#). vậy giọng trưởng có 7 dấu thăng là đô thăng  trưởng</a:t>
            </a:r>
            <a:endParaRPr lang="de-DE" b="1" i="1" dirty="0"/>
          </a:p>
          <a:p>
            <a:pPr marL="0" indent="0">
              <a:buNone/>
            </a:pPr>
            <a:endParaRPr lang="de-DE" b="1" i="1"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22" y="594846"/>
            <a:ext cx="1871196" cy="107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21" y="2017058"/>
            <a:ext cx="1871197" cy="134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75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154547"/>
            <a:ext cx="11681137" cy="7068100"/>
          </a:xfrm>
        </p:spPr>
        <p:txBody>
          <a:bodyPr>
            <a:normAutofit/>
          </a:bodyPr>
          <a:lstStyle/>
          <a:p>
            <a:pPr marL="0" indent="0">
              <a:buNone/>
            </a:pPr>
            <a:r>
              <a:rPr lang="en-US" b="1" i="1" dirty="0"/>
              <a:t>1.4.6 </a:t>
            </a:r>
            <a:r>
              <a:rPr lang="en-US" b="1" i="1" dirty="0" err="1"/>
              <a:t>Tìm</a:t>
            </a:r>
            <a:r>
              <a:rPr lang="en-US" b="1" i="1" dirty="0"/>
              <a:t> </a:t>
            </a:r>
            <a:r>
              <a:rPr lang="en-US" b="1" i="1" dirty="0" err="1"/>
              <a:t>tên</a:t>
            </a:r>
            <a:r>
              <a:rPr lang="en-US" b="1" i="1" dirty="0"/>
              <a:t> </a:t>
            </a:r>
            <a:r>
              <a:rPr lang="en-US" b="1" i="1" dirty="0" err="1"/>
              <a:t>giọng</a:t>
            </a:r>
            <a:r>
              <a:rPr lang="en-US" b="1" i="1" dirty="0"/>
              <a:t> </a:t>
            </a:r>
            <a:r>
              <a:rPr lang="en-US" b="1" i="1" dirty="0" err="1"/>
              <a:t>theo</a:t>
            </a:r>
            <a:r>
              <a:rPr lang="en-US" b="1" i="1" dirty="0"/>
              <a:t> </a:t>
            </a:r>
            <a:r>
              <a:rPr lang="en-US" b="1" i="1" dirty="0" err="1"/>
              <a:t>hóa</a:t>
            </a:r>
            <a:r>
              <a:rPr lang="en-US" b="1" i="1" dirty="0"/>
              <a:t> </a:t>
            </a:r>
            <a:r>
              <a:rPr lang="en-US" b="1" i="1" dirty="0" err="1"/>
              <a:t>biểu</a:t>
            </a:r>
            <a:r>
              <a:rPr lang="en-US" b="1" i="1" dirty="0"/>
              <a:t> </a:t>
            </a:r>
            <a:r>
              <a:rPr lang="en-US" b="1" i="1" dirty="0" err="1"/>
              <a:t>là</a:t>
            </a:r>
            <a:r>
              <a:rPr lang="en-US" b="1" i="1" dirty="0"/>
              <a:t> </a:t>
            </a:r>
            <a:r>
              <a:rPr lang="en-US" b="1" i="1" dirty="0" err="1"/>
              <a:t>dấu</a:t>
            </a:r>
            <a:r>
              <a:rPr lang="en-US" b="1" i="1" dirty="0"/>
              <a:t> </a:t>
            </a:r>
            <a:r>
              <a:rPr lang="en-US" b="1" i="1" dirty="0" err="1"/>
              <a:t>giáng</a:t>
            </a:r>
            <a:endParaRPr lang="en-US" b="1" i="1" dirty="0"/>
          </a:p>
          <a:p>
            <a:pPr marL="0" indent="0">
              <a:buNone/>
            </a:pPr>
            <a:r>
              <a:rPr lang="en-US" b="1" i="1" dirty="0"/>
              <a:t> </a:t>
            </a:r>
            <a:r>
              <a:rPr lang="da-DK" dirty="0"/>
              <a:t>- </a:t>
            </a:r>
            <a:r>
              <a:rPr lang="da-DK" i="1" dirty="0"/>
              <a:t>Tên giọng trưởng theo dấu giáng</a:t>
            </a:r>
            <a:r>
              <a:rPr lang="da-DK" dirty="0"/>
              <a:t>: tên giọng trưởng chính là tên dấu giáng giáp cùng của hoá biểu (đối với hoá biểu là 1 dấu giáng thì giọng trưởng là fa trưởng)</a:t>
            </a:r>
          </a:p>
          <a:p>
            <a:pPr marL="0" indent="0">
              <a:buNone/>
            </a:pPr>
            <a:r>
              <a:rPr lang="da-DK" dirty="0"/>
              <a:t>                        giọng F dur </a:t>
            </a:r>
          </a:p>
          <a:p>
            <a:pPr marL="0" indent="0">
              <a:buNone/>
            </a:pPr>
            <a:r>
              <a:rPr lang="da-DK" dirty="0"/>
              <a:t>                     </a:t>
            </a:r>
            <a:endParaRPr lang="en-US" dirty="0"/>
          </a:p>
          <a:p>
            <a:pPr marL="0" indent="0">
              <a:buNone/>
            </a:pPr>
            <a:endParaRPr lang="en-US" b="1" i="1" dirty="0"/>
          </a:p>
          <a:p>
            <a:pPr marL="0" indent="0">
              <a:buNone/>
            </a:pPr>
            <a:r>
              <a:rPr lang="de-DE" b="1" i="1" dirty="0"/>
              <a:t>	              </a:t>
            </a:r>
            <a:r>
              <a:rPr lang="da-DK" dirty="0"/>
              <a:t>dấu b giáp cùng (Bb) nên tên giọng là xi giáng trưởng</a:t>
            </a:r>
            <a:r>
              <a:rPr lang="de-DE" b="1" i="1" dirty="0"/>
              <a:t>		  </a:t>
            </a:r>
          </a:p>
          <a:p>
            <a:pPr marL="0" indent="0">
              <a:buNone/>
            </a:pPr>
            <a:endParaRPr lang="en-US" i="1" dirty="0"/>
          </a:p>
          <a:p>
            <a:pPr marL="0" indent="0">
              <a:buNone/>
            </a:pPr>
            <a:r>
              <a:rPr lang="en-US" i="1" dirty="0"/>
              <a:t>		   </a:t>
            </a:r>
            <a:r>
              <a:rPr lang="da-DK" dirty="0"/>
              <a:t>dấu giáp cùng (Eb)  nên tên giọng là mi giáng trưởng</a:t>
            </a:r>
          </a:p>
          <a:p>
            <a:pPr marL="0" indent="0">
              <a:buNone/>
            </a:pPr>
            <a:endParaRPr lang="da-DK" i="1" dirty="0"/>
          </a:p>
          <a:p>
            <a:pPr marL="0" indent="0">
              <a:buNone/>
            </a:pPr>
            <a:r>
              <a:rPr lang="da-DK" i="1" dirty="0"/>
              <a:t>                                                                                          </a:t>
            </a:r>
          </a:p>
          <a:p>
            <a:pPr marL="0" indent="0">
              <a:buNone/>
            </a:pPr>
            <a:r>
              <a:rPr lang="da-DK" i="1" dirty="0"/>
              <a:t>                                                                                            </a:t>
            </a: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12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16" y="2006787"/>
            <a:ext cx="1570131" cy="100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81" y="3109445"/>
            <a:ext cx="1901172" cy="12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62" y="4316506"/>
            <a:ext cx="1809891" cy="123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75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5"/>
                                        </p:tgtEl>
                                        <p:attrNameLst>
                                          <p:attrName>style.visibility</p:attrName>
                                        </p:attrNameLst>
                                      </p:cBhvr>
                                      <p:to>
                                        <p:strVal val="visible"/>
                                      </p:to>
                                    </p:set>
                                    <p:anim calcmode="lin" valueType="num">
                                      <p:cBhvr additive="base">
                                        <p:cTn id="25" dur="500" fill="hold"/>
                                        <p:tgtEl>
                                          <p:spTgt spid="5125"/>
                                        </p:tgtEl>
                                        <p:attrNameLst>
                                          <p:attrName>ppt_x</p:attrName>
                                        </p:attrNameLst>
                                      </p:cBhvr>
                                      <p:tavLst>
                                        <p:tav tm="0">
                                          <p:val>
                                            <p:strVal val="#ppt_x"/>
                                          </p:val>
                                        </p:tav>
                                        <p:tav tm="100000">
                                          <p:val>
                                            <p:strVal val="#ppt_x"/>
                                          </p:val>
                                        </p:tav>
                                      </p:tavLst>
                                    </p:anim>
                                    <p:anim calcmode="lin" valueType="num">
                                      <p:cBhvr additive="base">
                                        <p:cTn id="26"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6"/>
                                        </p:tgtEl>
                                        <p:attrNameLst>
                                          <p:attrName>style.visibility</p:attrName>
                                        </p:attrNameLst>
                                      </p:cBhvr>
                                      <p:to>
                                        <p:strVal val="visible"/>
                                      </p:to>
                                    </p:set>
                                    <p:anim calcmode="lin" valueType="num">
                                      <p:cBhvr additive="base">
                                        <p:cTn id="37" dur="500" fill="hold"/>
                                        <p:tgtEl>
                                          <p:spTgt spid="5126"/>
                                        </p:tgtEl>
                                        <p:attrNameLst>
                                          <p:attrName>ppt_x</p:attrName>
                                        </p:attrNameLst>
                                      </p:cBhvr>
                                      <p:tavLst>
                                        <p:tav tm="0">
                                          <p:val>
                                            <p:strVal val="#ppt_x"/>
                                          </p:val>
                                        </p:tav>
                                        <p:tav tm="100000">
                                          <p:val>
                                            <p:strVal val="#ppt_x"/>
                                          </p:val>
                                        </p:tav>
                                      </p:tavLst>
                                    </p:anim>
                                    <p:anim calcmode="lin" valueType="num">
                                      <p:cBhvr additive="base">
                                        <p:cTn id="3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b="1" i="1" dirty="0"/>
              <a:t>	</a:t>
            </a:r>
            <a:r>
              <a:rPr lang="en-US" b="1" i="1" dirty="0"/>
              <a:t>1.4.6 </a:t>
            </a:r>
            <a:r>
              <a:rPr lang="en-US" b="1" i="1" dirty="0" err="1"/>
              <a:t>Tìm</a:t>
            </a:r>
            <a:r>
              <a:rPr lang="en-US" b="1" i="1" dirty="0"/>
              <a:t> </a:t>
            </a:r>
            <a:r>
              <a:rPr lang="en-US" b="1" i="1" dirty="0" err="1"/>
              <a:t>tên</a:t>
            </a:r>
            <a:r>
              <a:rPr lang="en-US" b="1" i="1" dirty="0"/>
              <a:t> </a:t>
            </a:r>
            <a:r>
              <a:rPr lang="en-US" b="1" i="1" dirty="0" err="1"/>
              <a:t>giọng</a:t>
            </a:r>
            <a:r>
              <a:rPr lang="en-US" b="1" i="1" dirty="0"/>
              <a:t> </a:t>
            </a:r>
            <a:r>
              <a:rPr lang="en-US" b="1" i="1" dirty="0" err="1"/>
              <a:t>theo</a:t>
            </a:r>
            <a:r>
              <a:rPr lang="en-US" b="1" i="1" dirty="0"/>
              <a:t> </a:t>
            </a:r>
            <a:r>
              <a:rPr lang="en-US" b="1" i="1" dirty="0" err="1"/>
              <a:t>hóa</a:t>
            </a:r>
            <a:r>
              <a:rPr lang="en-US" b="1" i="1" dirty="0"/>
              <a:t> </a:t>
            </a:r>
            <a:r>
              <a:rPr lang="en-US" b="1" i="1" dirty="0" err="1"/>
              <a:t>biểu</a:t>
            </a:r>
            <a:r>
              <a:rPr lang="en-US" b="1" i="1" dirty="0"/>
              <a:t> </a:t>
            </a:r>
            <a:r>
              <a:rPr lang="en-US" b="1" i="1" dirty="0" err="1"/>
              <a:t>là</a:t>
            </a:r>
            <a:r>
              <a:rPr lang="en-US" b="1" i="1" dirty="0"/>
              <a:t> </a:t>
            </a:r>
            <a:r>
              <a:rPr lang="en-US" b="1" i="1" dirty="0" err="1"/>
              <a:t>dấu</a:t>
            </a:r>
            <a:r>
              <a:rPr lang="en-US" b="1" i="1" dirty="0"/>
              <a:t> </a:t>
            </a:r>
            <a:r>
              <a:rPr lang="en-US" b="1" i="1" dirty="0" err="1"/>
              <a:t>giáng</a:t>
            </a:r>
            <a:endParaRPr lang="en-US" b="1" i="1" dirty="0"/>
          </a:p>
          <a:p>
            <a:pPr marL="0" indent="0">
              <a:buNone/>
            </a:pPr>
            <a:r>
              <a:rPr lang="de-DE" b="1" i="1" dirty="0"/>
              <a:t>	</a:t>
            </a:r>
          </a:p>
          <a:p>
            <a:pPr marL="0" indent="0">
              <a:buNone/>
            </a:pPr>
            <a:endParaRPr lang="de-DE" b="1" i="1" dirty="0"/>
          </a:p>
          <a:p>
            <a:pPr marL="0" indent="0">
              <a:buNone/>
            </a:pPr>
            <a:r>
              <a:rPr lang="de-DE" b="1" i="1" dirty="0"/>
              <a:t>                        </a:t>
            </a:r>
            <a:r>
              <a:rPr lang="da-DK" dirty="0"/>
              <a:t>dấu giáp cùng (Ab) nên tên giọng là la giáng trưởng</a:t>
            </a:r>
            <a:endParaRPr lang="de-DE" b="1" i="1" dirty="0"/>
          </a:p>
          <a:p>
            <a:pPr marL="0" indent="0">
              <a:buNone/>
            </a:pPr>
            <a:endParaRPr lang="de-DE" b="1" i="1"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1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6" y="1135452"/>
            <a:ext cx="1798731" cy="113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45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en-US" b="1" i="1" dirty="0"/>
              <a:t>1.4.6 </a:t>
            </a:r>
            <a:r>
              <a:rPr lang="en-US" b="1" i="1" dirty="0" err="1"/>
              <a:t>Tìm</a:t>
            </a:r>
            <a:r>
              <a:rPr lang="en-US" b="1" i="1" dirty="0"/>
              <a:t> </a:t>
            </a:r>
            <a:r>
              <a:rPr lang="en-US" b="1" i="1" dirty="0" err="1"/>
              <a:t>tên</a:t>
            </a:r>
            <a:r>
              <a:rPr lang="en-US" b="1" i="1" dirty="0"/>
              <a:t> </a:t>
            </a:r>
            <a:r>
              <a:rPr lang="en-US" b="1" i="1" dirty="0" err="1"/>
              <a:t>giọng</a:t>
            </a:r>
            <a:r>
              <a:rPr lang="en-US" b="1" i="1" dirty="0"/>
              <a:t> </a:t>
            </a:r>
            <a:r>
              <a:rPr lang="en-US" b="1" i="1" dirty="0" err="1"/>
              <a:t>theo</a:t>
            </a:r>
            <a:r>
              <a:rPr lang="en-US" b="1" i="1" dirty="0"/>
              <a:t> </a:t>
            </a:r>
            <a:r>
              <a:rPr lang="en-US" b="1" i="1" dirty="0" err="1"/>
              <a:t>hóa</a:t>
            </a:r>
            <a:r>
              <a:rPr lang="en-US" b="1" i="1" dirty="0"/>
              <a:t> </a:t>
            </a:r>
            <a:r>
              <a:rPr lang="en-US" b="1" i="1" dirty="0" err="1"/>
              <a:t>biểu</a:t>
            </a:r>
            <a:r>
              <a:rPr lang="en-US" b="1" i="1" dirty="0"/>
              <a:t> </a:t>
            </a:r>
            <a:r>
              <a:rPr lang="en-US" b="1" i="1" dirty="0" err="1"/>
              <a:t>là</a:t>
            </a:r>
            <a:r>
              <a:rPr lang="en-US" b="1" i="1" dirty="0"/>
              <a:t> </a:t>
            </a:r>
            <a:r>
              <a:rPr lang="en-US" b="1" i="1" dirty="0" err="1"/>
              <a:t>dấu</a:t>
            </a:r>
            <a:r>
              <a:rPr lang="en-US" b="1" i="1" dirty="0"/>
              <a:t> </a:t>
            </a:r>
            <a:r>
              <a:rPr lang="en-US" b="1" i="1" dirty="0" err="1"/>
              <a:t>giáng</a:t>
            </a:r>
            <a:endParaRPr lang="en-US" b="1" i="1" dirty="0"/>
          </a:p>
          <a:p>
            <a:pPr marL="0" indent="0">
              <a:buNone/>
            </a:pPr>
            <a:r>
              <a:rPr lang="de-DE" b="1" i="1" dirty="0"/>
              <a:t>		     </a:t>
            </a:r>
            <a:r>
              <a:rPr lang="da-DK" dirty="0"/>
              <a:t>dấu giáp cùng (Db)   nên tên giọng là rê giáng trưởng</a:t>
            </a:r>
            <a:endParaRPr lang="de-DE" b="1" i="1" dirty="0"/>
          </a:p>
          <a:p>
            <a:pPr marL="0" indent="0">
              <a:buNone/>
            </a:pPr>
            <a:endParaRPr lang="de-DE" b="1" i="1" dirty="0"/>
          </a:p>
          <a:p>
            <a:pPr marL="0" indent="0">
              <a:buNone/>
            </a:pPr>
            <a:r>
              <a:rPr lang="en-US" i="1" dirty="0"/>
              <a:t>		    </a:t>
            </a:r>
          </a:p>
          <a:p>
            <a:pPr marL="0" indent="0">
              <a:buNone/>
            </a:pPr>
            <a:r>
              <a:rPr lang="en-US" i="1" dirty="0"/>
              <a:t>                             </a:t>
            </a:r>
            <a:r>
              <a:rPr lang="da-DK" dirty="0"/>
              <a:t>dấu giáp cùng (Gb)  Tên giọng là son giáng trưởng</a:t>
            </a:r>
            <a:endParaRPr lang="en-US" dirty="0"/>
          </a:p>
          <a:p>
            <a:pPr marL="0" indent="0">
              <a:buNone/>
            </a:pPr>
            <a:endParaRPr lang="en-US" i="1" dirty="0"/>
          </a:p>
          <a:p>
            <a:pPr marL="0" indent="0">
              <a:buNone/>
            </a:pPr>
            <a:endParaRPr lang="en-US" i="1" dirty="0"/>
          </a:p>
          <a:p>
            <a:pPr marL="0" indent="0">
              <a:buNone/>
            </a:pPr>
            <a:r>
              <a:rPr lang="en-US" i="1" dirty="0"/>
              <a:t>                           </a:t>
            </a:r>
            <a:r>
              <a:rPr lang="da-DK" dirty="0"/>
              <a:t>dấu giáp cùng (Cb)            Tên giọng là đô giáng trưởng</a:t>
            </a: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17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58" y="932610"/>
            <a:ext cx="1795278" cy="121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82" y="1983419"/>
            <a:ext cx="1674254" cy="135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40" y="3296904"/>
            <a:ext cx="1694519" cy="9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1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ppt_x"/>
                                          </p:val>
                                        </p:tav>
                                        <p:tav tm="100000">
                                          <p:val>
                                            <p:strVal val="#ppt_x"/>
                                          </p:val>
                                        </p:tav>
                                      </p:tavLst>
                                    </p:anim>
                                    <p:anim calcmode="lin" valueType="num">
                                      <p:cBhvr additive="base">
                                        <p:cTn id="20"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anim calcmode="lin" valueType="num">
                                      <p:cBhvr additive="base">
                                        <p:cTn id="31" dur="500" fill="hold"/>
                                        <p:tgtEl>
                                          <p:spTgt spid="7174"/>
                                        </p:tgtEl>
                                        <p:attrNameLst>
                                          <p:attrName>ppt_x</p:attrName>
                                        </p:attrNameLst>
                                      </p:cBhvr>
                                      <p:tavLst>
                                        <p:tav tm="0">
                                          <p:val>
                                            <p:strVal val="#ppt_x"/>
                                          </p:val>
                                        </p:tav>
                                        <p:tav tm="100000">
                                          <p:val>
                                            <p:strVal val="#ppt_x"/>
                                          </p:val>
                                        </p:tav>
                                      </p:tavLst>
                                    </p:anim>
                                    <p:anim calcmode="lin" valueType="num">
                                      <p:cBhvr additive="base">
                                        <p:cTn id="32"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2037454" cy="6952189"/>
          </a:xfrm>
        </p:spPr>
        <p:txBody>
          <a:bodyPr>
            <a:normAutofit/>
          </a:bodyPr>
          <a:lstStyle/>
          <a:p>
            <a:pPr marL="0" indent="0">
              <a:buNone/>
            </a:pPr>
            <a:r>
              <a:rPr lang="de-DE" dirty="0"/>
              <a:t>                                        </a:t>
            </a:r>
            <a:r>
              <a:rPr lang="de-DE" b="1" dirty="0"/>
              <a:t>Tìm tên giọng thứ</a:t>
            </a:r>
            <a:endParaRPr lang="de-DE" b="1" i="1" dirty="0"/>
          </a:p>
          <a:p>
            <a:pPr>
              <a:buFontTx/>
              <a:buChar char="-"/>
            </a:pPr>
            <a:r>
              <a:rPr lang="de-DE" i="1" dirty="0"/>
              <a:t>Bước 1: Xác định tên giọng trưởng theo hóa biểu</a:t>
            </a:r>
          </a:p>
          <a:p>
            <a:pPr>
              <a:buFontTx/>
              <a:buChar char="-"/>
            </a:pPr>
            <a:r>
              <a:rPr lang="de-DE" i="1" dirty="0"/>
              <a:t>Bước 2: Từ tên giọng trưởng ta tính xuống 1 quãng 3 thứ ta sẽ xác định được tên </a:t>
            </a:r>
            <a:r>
              <a:rPr lang="de-DE" i="1"/>
              <a:t>giọng thứ.</a:t>
            </a:r>
            <a:endParaRPr lang="de-DE" i="1" dirty="0"/>
          </a:p>
          <a:p>
            <a:pPr>
              <a:buFontTx/>
              <a:buChar char="-"/>
            </a:pPr>
            <a:r>
              <a:rPr lang="de-DE" i="1" dirty="0"/>
              <a:t>Vd: </a:t>
            </a:r>
            <a:endParaRPr lang="de-DE" dirty="0"/>
          </a:p>
          <a:p>
            <a:pPr marL="0" indent="0">
              <a:buNone/>
            </a:pPr>
            <a:r>
              <a:rPr lang="en-US" i="1" dirty="0"/>
              <a:t>                       F </a:t>
            </a:r>
            <a:r>
              <a:rPr lang="en-US" i="1" dirty="0" err="1"/>
              <a:t>dur</a:t>
            </a:r>
            <a:r>
              <a:rPr lang="en-US" i="1" dirty="0"/>
              <a:t>, </a:t>
            </a:r>
            <a:r>
              <a:rPr lang="en-US" i="1" dirty="0" err="1"/>
              <a:t>từ</a:t>
            </a:r>
            <a:r>
              <a:rPr lang="en-US" i="1" dirty="0"/>
              <a:t> F ta </a:t>
            </a:r>
            <a:r>
              <a:rPr lang="en-US" i="1" dirty="0" err="1"/>
              <a:t>tính</a:t>
            </a:r>
            <a:r>
              <a:rPr lang="en-US" i="1" dirty="0"/>
              <a:t> </a:t>
            </a:r>
            <a:r>
              <a:rPr lang="en-US" i="1" dirty="0" err="1"/>
              <a:t>xuống</a:t>
            </a:r>
            <a:r>
              <a:rPr lang="en-US" i="1" dirty="0"/>
              <a:t> 1 q3t : F – E – D </a:t>
            </a:r>
            <a:r>
              <a:rPr lang="en-US" i="1" dirty="0" err="1"/>
              <a:t>vậy</a:t>
            </a:r>
            <a:r>
              <a:rPr lang="en-US" i="1" dirty="0"/>
              <a:t> </a:t>
            </a:r>
            <a:r>
              <a:rPr lang="en-US" i="1" dirty="0" err="1"/>
              <a:t>giọng</a:t>
            </a:r>
            <a:r>
              <a:rPr lang="en-US" i="1" dirty="0"/>
              <a:t> </a:t>
            </a:r>
            <a:r>
              <a:rPr lang="en-US" i="1" dirty="0" err="1"/>
              <a:t>thứ</a:t>
            </a:r>
            <a:r>
              <a:rPr lang="en-US" i="1" dirty="0"/>
              <a:t> </a:t>
            </a:r>
            <a:r>
              <a:rPr lang="en-US" i="1" dirty="0" err="1"/>
              <a:t>sẽ</a:t>
            </a:r>
            <a:r>
              <a:rPr lang="en-US" i="1" dirty="0"/>
              <a:t> </a:t>
            </a:r>
            <a:r>
              <a:rPr lang="en-US" i="1" dirty="0" err="1"/>
              <a:t>là</a:t>
            </a:r>
            <a:r>
              <a:rPr lang="en-US" i="1" dirty="0"/>
              <a:t> </a:t>
            </a:r>
            <a:r>
              <a:rPr lang="en-US" i="1" dirty="0" err="1"/>
              <a:t>Dmoll</a:t>
            </a:r>
            <a:endParaRPr lang="en-US" i="1" dirty="0"/>
          </a:p>
          <a:p>
            <a:pPr marL="0" indent="0">
              <a:buNone/>
            </a:pPr>
            <a:endParaRPr lang="en-US" i="1" dirty="0"/>
          </a:p>
          <a:p>
            <a:pPr marL="0" indent="0">
              <a:buNone/>
            </a:pPr>
            <a:r>
              <a:rPr lang="en-US" i="1" dirty="0"/>
              <a:t>                                                                                       Bb - A - G </a:t>
            </a:r>
            <a:r>
              <a:rPr lang="en-US" i="1" dirty="0" err="1"/>
              <a:t>vậy</a:t>
            </a:r>
            <a:r>
              <a:rPr lang="en-US" i="1" dirty="0"/>
              <a:t> </a:t>
            </a:r>
            <a:r>
              <a:rPr lang="en-US" i="1" dirty="0" err="1"/>
              <a:t>giọng</a:t>
            </a:r>
            <a:r>
              <a:rPr lang="en-US" i="1" dirty="0"/>
              <a:t> </a:t>
            </a:r>
            <a:r>
              <a:rPr lang="en-US" i="1" dirty="0" err="1"/>
              <a:t>thứ</a:t>
            </a:r>
            <a:r>
              <a:rPr lang="en-US" i="1" dirty="0"/>
              <a:t> </a:t>
            </a:r>
            <a:r>
              <a:rPr lang="en-US" i="1" dirty="0" err="1"/>
              <a:t>là</a:t>
            </a:r>
            <a:r>
              <a:rPr lang="en-US" i="1" dirty="0"/>
              <a:t> </a:t>
            </a:r>
            <a:r>
              <a:rPr lang="en-US" i="1" dirty="0" err="1"/>
              <a:t>Gmoll</a:t>
            </a:r>
            <a:endParaRPr lang="en-US" i="1" dirty="0"/>
          </a:p>
          <a:p>
            <a:pPr marL="0" indent="0">
              <a:buNone/>
            </a:pPr>
            <a:endParaRPr lang="en-US" i="1" dirty="0"/>
          </a:p>
          <a:p>
            <a:pPr marL="0" indent="0">
              <a:buNone/>
            </a:pPr>
            <a:r>
              <a:rPr lang="en-US" i="1" dirty="0"/>
              <a:t>                                                                                                    </a:t>
            </a:r>
          </a:p>
          <a:p>
            <a:pPr marL="0" indent="0">
              <a:buNone/>
            </a:pPr>
            <a:endParaRPr lang="en-US" i="1" dirty="0"/>
          </a:p>
          <a:p>
            <a:pPr marL="0" indent="0">
              <a:buNone/>
            </a:pPr>
            <a:r>
              <a:rPr lang="en-US" i="1" dirty="0"/>
              <a:t>                                           </a:t>
            </a:r>
            <a:r>
              <a:rPr lang="en-US" i="1" dirty="0" err="1"/>
              <a:t>từ</a:t>
            </a:r>
            <a:r>
              <a:rPr lang="en-US" i="1" dirty="0"/>
              <a:t> A – G – F# </a:t>
            </a:r>
            <a:r>
              <a:rPr lang="en-US" i="1" dirty="0" err="1"/>
              <a:t>vậy</a:t>
            </a:r>
            <a:r>
              <a:rPr lang="en-US" i="1" dirty="0"/>
              <a:t> </a:t>
            </a:r>
            <a:r>
              <a:rPr lang="en-US" i="1" dirty="0" err="1"/>
              <a:t>giọng</a:t>
            </a:r>
            <a:r>
              <a:rPr lang="en-US" i="1" dirty="0"/>
              <a:t> </a:t>
            </a:r>
            <a:r>
              <a:rPr lang="en-US" i="1" dirty="0" err="1"/>
              <a:t>trưởng</a:t>
            </a:r>
            <a:r>
              <a:rPr lang="en-US" i="1" dirty="0"/>
              <a:t> </a:t>
            </a:r>
            <a:r>
              <a:rPr lang="en-US" i="1" dirty="0" err="1"/>
              <a:t>là</a:t>
            </a:r>
            <a:r>
              <a:rPr lang="en-US" i="1" dirty="0"/>
              <a:t> F# moll</a:t>
            </a:r>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37" y="2580590"/>
            <a:ext cx="1711230" cy="100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54546" y="3341682"/>
            <a:ext cx="7106642" cy="859244"/>
          </a:xfrm>
          <a:prstGeom prst="rect">
            <a:avLst/>
          </a:prstGeom>
        </p:spPr>
      </p:pic>
      <p:pic>
        <p:nvPicPr>
          <p:cNvPr id="2" name="Picture 1"/>
          <p:cNvPicPr>
            <a:picLocks noChangeAspect="1"/>
          </p:cNvPicPr>
          <p:nvPr/>
        </p:nvPicPr>
        <p:blipFill>
          <a:blip r:embed="rId4"/>
          <a:stretch>
            <a:fillRect/>
          </a:stretch>
        </p:blipFill>
        <p:spPr>
          <a:xfrm>
            <a:off x="154546" y="4200926"/>
            <a:ext cx="8125959" cy="1401384"/>
          </a:xfrm>
          <a:prstGeom prst="rect">
            <a:avLst/>
          </a:prstGeom>
        </p:spPr>
      </p:pic>
    </p:spTree>
    <p:extLst>
      <p:ext uri="{BB962C8B-B14F-4D97-AF65-F5344CB8AC3E}">
        <p14:creationId xmlns:p14="http://schemas.microsoft.com/office/powerpoint/2010/main" val="21592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latin typeface="Times New Roman" panose="02020603050405020304" pitchFamily="18" charset="0"/>
                <a:cs typeface="Times New Roman" panose="02020603050405020304" pitchFamily="18" charset="0"/>
              </a:rPr>
              <a:t>              TÊN GỌI CÁC BẬC TRONG </a:t>
            </a:r>
            <a:r>
              <a:rPr lang="de-DE">
                <a:latin typeface="Times New Roman" panose="02020603050405020304" pitchFamily="18" charset="0"/>
                <a:cs typeface="Times New Roman" panose="02020603050405020304" pitchFamily="18" charset="0"/>
              </a:rPr>
              <a:t>ĐIỆU THỨC ( trong gam)</a:t>
            </a:r>
            <a:endParaRPr lang="de-DE" dirty="0">
              <a:latin typeface="Times New Roman" panose="02020603050405020304" pitchFamily="18" charset="0"/>
              <a:cs typeface="Times New Roman" panose="02020603050405020304" pitchFamily="18" charset="0"/>
            </a:endParaRPr>
          </a:p>
          <a:p>
            <a:pPr marL="0" indent="0">
              <a:buNone/>
            </a:pPr>
            <a:r>
              <a:rPr lang="de-DE" dirty="0">
                <a:latin typeface="Times New Roman" panose="02020603050405020304" pitchFamily="18" charset="0"/>
                <a:cs typeface="Times New Roman" panose="02020603050405020304" pitchFamily="18" charset="0"/>
              </a:rPr>
              <a:t>Bậc  I gọi là âm chủ, ký hiệu (T)</a:t>
            </a:r>
          </a:p>
          <a:p>
            <a:pPr marL="0" indent="0">
              <a:buNone/>
            </a:pPr>
            <a:r>
              <a:rPr lang="de-DE" dirty="0">
                <a:latin typeface="Times New Roman" panose="02020603050405020304" pitchFamily="18" charset="0"/>
                <a:cs typeface="Times New Roman" panose="02020603050405020304" pitchFamily="18" charset="0"/>
              </a:rPr>
              <a:t>Bậc  II gọi là âm dẫn xuống, ký hiệu (SII)</a:t>
            </a:r>
          </a:p>
          <a:p>
            <a:pPr marL="0" indent="0">
              <a:buNone/>
            </a:pPr>
            <a:r>
              <a:rPr lang="de-DE" dirty="0">
                <a:latin typeface="Times New Roman" panose="02020603050405020304" pitchFamily="18" charset="0"/>
                <a:cs typeface="Times New Roman" panose="02020603050405020304" pitchFamily="18" charset="0"/>
              </a:rPr>
              <a:t>Bậc  III gọi là âm  trung, ký hiệu (DTIII)</a:t>
            </a:r>
          </a:p>
          <a:p>
            <a:pPr marL="0" indent="0">
              <a:buNone/>
            </a:pPr>
            <a:r>
              <a:rPr lang="de-DE" dirty="0">
                <a:latin typeface="Times New Roman" panose="02020603050405020304" pitchFamily="18" charset="0"/>
                <a:cs typeface="Times New Roman" panose="02020603050405020304" pitchFamily="18" charset="0"/>
              </a:rPr>
              <a:t>Bậc  IV gọi là âm hạ át, ký hiệu (S)</a:t>
            </a:r>
          </a:p>
          <a:p>
            <a:pPr marL="0" indent="0">
              <a:buNone/>
            </a:pPr>
            <a:r>
              <a:rPr lang="de-DE" dirty="0">
                <a:latin typeface="Times New Roman" panose="02020603050405020304" pitchFamily="18" charset="0"/>
                <a:cs typeface="Times New Roman" panose="02020603050405020304" pitchFamily="18" charset="0"/>
              </a:rPr>
              <a:t>Bậc  V gọi là âm át, ký hiệu (D)</a:t>
            </a:r>
          </a:p>
          <a:p>
            <a:pPr marL="0" indent="0">
              <a:buNone/>
            </a:pPr>
            <a:r>
              <a:rPr lang="de-DE" dirty="0">
                <a:latin typeface="Times New Roman" panose="02020603050405020304" pitchFamily="18" charset="0"/>
                <a:cs typeface="Times New Roman" panose="02020603050405020304" pitchFamily="18" charset="0"/>
              </a:rPr>
              <a:t>Bậc  VI gọi là âm thượng át , ký hiệu (TSVI)</a:t>
            </a:r>
          </a:p>
          <a:p>
            <a:pPr marL="0" indent="0">
              <a:buNone/>
            </a:pPr>
            <a:r>
              <a:rPr lang="de-DE" dirty="0">
                <a:latin typeface="Times New Roman" panose="02020603050405020304" pitchFamily="18" charset="0"/>
                <a:cs typeface="Times New Roman" panose="02020603050405020304" pitchFamily="18" charset="0"/>
              </a:rPr>
              <a:t>Bậc  VII gọi là âm dẫn lên, ký hiệu (DVII</a:t>
            </a:r>
            <a:r>
              <a:rPr lang="de-DE" dirty="0"/>
              <a:t>)</a:t>
            </a:r>
          </a:p>
          <a:p>
            <a:pPr marL="0" indent="0">
              <a:buNone/>
            </a:pPr>
            <a:r>
              <a:rPr lang="de-DE" dirty="0"/>
              <a:t>	CÁC BẬC CHÍNH TRONG ĐIỆU THỨC LÀ: I  -  IV  - V</a:t>
            </a:r>
          </a:p>
          <a:p>
            <a:pPr marL="0" indent="0">
              <a:buNone/>
            </a:pPr>
            <a:r>
              <a:rPr lang="de-DE" b="1" dirty="0">
                <a:latin typeface="Times New Roman" panose="02020603050405020304" pitchFamily="18" charset="0"/>
                <a:cs typeface="Times New Roman" panose="02020603050405020304" pitchFamily="18" charset="0"/>
              </a:rPr>
              <a:t>1.4.7.Các hợp âm chính trong điệu thức</a:t>
            </a:r>
            <a:r>
              <a:rPr lang="de-DE" dirty="0">
                <a:latin typeface="Times New Roman" panose="02020603050405020304" pitchFamily="18" charset="0"/>
                <a:cs typeface="Times New Roman" panose="02020603050405020304" pitchFamily="18" charset="0"/>
              </a:rPr>
              <a:t>: là các hợp âm được xây dựng trên các bậc chính ( I – IV – V) của gam trưởng hoặc gam thứ </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446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de-DE" b="1" dirty="0">
                <a:latin typeface="Times New Roman" panose="02020603050405020304" pitchFamily="18" charset="0"/>
                <a:cs typeface="Times New Roman" panose="02020603050405020304" pitchFamily="18" charset="0"/>
              </a:rPr>
              <a:t>1.4.7.Các hợp âm chính trong điệu thức</a:t>
            </a:r>
            <a:endParaRPr lang="de-DE" b="1" i="1" dirty="0"/>
          </a:p>
          <a:p>
            <a:pPr marL="0" indent="0">
              <a:buNone/>
            </a:pPr>
            <a:r>
              <a:rPr lang="de-DE" b="1" i="1" dirty="0"/>
              <a:t>-</a:t>
            </a:r>
            <a:r>
              <a:rPr lang="de-DE" i="1" dirty="0"/>
              <a:t> </a:t>
            </a:r>
            <a:r>
              <a:rPr lang="de-DE" dirty="0"/>
              <a:t>Hợp âm ở bậc I gọi là 3 chủ, Ký hiệu là (T).  Ở giọng trưởng nó có cấu tạo là hợp âm 3 trưởng. Ở giọng thứ nó có cấu tạo là hợp âm 3 thứ</a:t>
            </a:r>
            <a:endParaRPr lang="de-DE" b="1" i="1" dirty="0"/>
          </a:p>
          <a:p>
            <a:pPr marL="0" indent="0">
              <a:buNone/>
            </a:pPr>
            <a:r>
              <a:rPr lang="de-DE" b="1" i="1" dirty="0"/>
              <a:t>-</a:t>
            </a:r>
            <a:r>
              <a:rPr lang="de-DE" i="1" dirty="0"/>
              <a:t> </a:t>
            </a:r>
            <a:r>
              <a:rPr lang="de-DE" dirty="0"/>
              <a:t>Hợp âm ở bậc IV gọi là 3 hạ át, Ký hiệu là (S).  Ở giọng trưởng nó có cấu tạo là hợp âm 3 trưởng. Ở giọng thứ nó có cấu tạo là hợp âm 3 thứ</a:t>
            </a:r>
            <a:endParaRPr lang="de-DE" b="1" i="1" dirty="0"/>
          </a:p>
          <a:p>
            <a:pPr>
              <a:buFontTx/>
              <a:buChar char="-"/>
            </a:pPr>
            <a:r>
              <a:rPr lang="de-DE" dirty="0"/>
              <a:t>Hợp âm ở bậc V gọi là 7 át, Ký hiệu là (D7).  Thường là ở giọng trưởng  và giọng thứ đều  có cấu tạo là hợp âm 7 trưởng thứ. </a:t>
            </a:r>
          </a:p>
          <a:p>
            <a:pPr>
              <a:buFontTx/>
              <a:buChar char="-"/>
            </a:pPr>
            <a:r>
              <a:rPr lang="de-DE" b="1" i="1" dirty="0"/>
              <a:t>Vd: </a:t>
            </a:r>
            <a:r>
              <a:rPr lang="de-DE" dirty="0"/>
              <a:t>Hợp âm 3 chủ, 3 hạ át, 7 át của giọng C dur:</a:t>
            </a:r>
          </a:p>
          <a:p>
            <a:pPr lvl="1">
              <a:buFontTx/>
              <a:buChar char="-"/>
            </a:pPr>
            <a:r>
              <a:rPr lang="de-DE" dirty="0"/>
              <a:t>3 chủ  ơ bậc I (T) là hợp âm C</a:t>
            </a:r>
          </a:p>
          <a:p>
            <a:pPr lvl="1">
              <a:buFontTx/>
              <a:buChar char="-"/>
            </a:pPr>
            <a:r>
              <a:rPr lang="de-DE" dirty="0"/>
              <a:t>3 hạ át ở bậc IV  (S) là hợp âm F</a:t>
            </a:r>
          </a:p>
          <a:p>
            <a:pPr lvl="1">
              <a:buFontTx/>
              <a:buChar char="-"/>
            </a:pPr>
            <a:r>
              <a:rPr lang="de-DE" dirty="0"/>
              <a:t>Hợp âm 7 át ở bậc V (D7) là G7</a:t>
            </a:r>
          </a:p>
          <a:p>
            <a:pPr marL="457200" lvl="1" indent="0">
              <a:buNone/>
            </a:pPr>
            <a:endParaRPr lang="de-DE"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5082949" y="4056845"/>
            <a:ext cx="6752734" cy="2318197"/>
          </a:xfrm>
          <a:prstGeom prst="rect">
            <a:avLst/>
          </a:prstGeom>
        </p:spPr>
      </p:pic>
    </p:spTree>
    <p:extLst>
      <p:ext uri="{BB962C8B-B14F-4D97-AF65-F5344CB8AC3E}">
        <p14:creationId xmlns:p14="http://schemas.microsoft.com/office/powerpoint/2010/main" val="219072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334851"/>
            <a:ext cx="10515600" cy="5842112"/>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Thực</a:t>
            </a:r>
            <a:r>
              <a:rPr lang="en-US" dirty="0"/>
              <a:t> </a:t>
            </a:r>
            <a:r>
              <a:rPr lang="en-US" dirty="0" err="1"/>
              <a:t>hiện</a:t>
            </a:r>
            <a:r>
              <a:rPr lang="en-US" dirty="0"/>
              <a:t> </a:t>
            </a:r>
            <a:r>
              <a:rPr lang="en-US" dirty="0" err="1"/>
              <a:t>là</a:t>
            </a:r>
            <a:r>
              <a:rPr lang="en-US" dirty="0"/>
              <a:t>:</a:t>
            </a:r>
            <a:r>
              <a:rPr lang="en-US" i="1" dirty="0"/>
              <a:t> </a:t>
            </a:r>
            <a:r>
              <a:rPr lang="en-US" dirty="0" err="1"/>
              <a:t>Lần</a:t>
            </a:r>
            <a:r>
              <a:rPr lang="en-US" dirty="0"/>
              <a:t> 1 </a:t>
            </a:r>
            <a:r>
              <a:rPr lang="en-US" dirty="0" err="1"/>
              <a:t>từ</a:t>
            </a:r>
            <a:r>
              <a:rPr lang="en-US" dirty="0"/>
              <a:t> </a:t>
            </a:r>
            <a:r>
              <a:rPr lang="en-US" dirty="0" err="1"/>
              <a:t>đầu</a:t>
            </a:r>
            <a:r>
              <a:rPr lang="en-US" dirty="0"/>
              <a:t> </a:t>
            </a:r>
            <a:r>
              <a:rPr lang="en-US" dirty="0" err="1"/>
              <a:t>cho</a:t>
            </a:r>
            <a:r>
              <a:rPr lang="en-US" dirty="0"/>
              <a:t> </a:t>
            </a:r>
            <a:r>
              <a:rPr lang="en-US" dirty="0" err="1"/>
              <a:t>đến</a:t>
            </a:r>
            <a:r>
              <a:rPr lang="en-US" dirty="0"/>
              <a:t> </a:t>
            </a:r>
            <a:r>
              <a:rPr lang="en-US" dirty="0" err="1"/>
              <a:t>xòe</a:t>
            </a:r>
            <a:r>
              <a:rPr lang="en-US" dirty="0"/>
              <a:t> </a:t>
            </a:r>
            <a:r>
              <a:rPr lang="en-US" dirty="0" err="1"/>
              <a:t>hoa</a:t>
            </a:r>
            <a:r>
              <a:rPr lang="en-US" dirty="0"/>
              <a:t> 1, quay </a:t>
            </a:r>
            <a:r>
              <a:rPr lang="en-US" dirty="0" err="1"/>
              <a:t>lại</a:t>
            </a:r>
            <a:r>
              <a:rPr lang="en-US" dirty="0"/>
              <a:t> </a:t>
            </a:r>
            <a:r>
              <a:rPr lang="en-US" dirty="0" err="1"/>
              <a:t>từ</a:t>
            </a:r>
            <a:r>
              <a:rPr lang="en-US" dirty="0"/>
              <a:t> </a:t>
            </a:r>
            <a:r>
              <a:rPr lang="en-US" dirty="0" err="1"/>
              <a:t>đầu</a:t>
            </a:r>
            <a:r>
              <a:rPr lang="en-US" dirty="0"/>
              <a:t> </a:t>
            </a:r>
            <a:r>
              <a:rPr lang="en-US" dirty="0" err="1"/>
              <a:t>đến</a:t>
            </a:r>
            <a:r>
              <a:rPr lang="en-US" dirty="0"/>
              <a:t> </a:t>
            </a:r>
            <a:r>
              <a:rPr lang="en-US" dirty="0" err="1"/>
              <a:t>xòa</a:t>
            </a:r>
            <a:r>
              <a:rPr lang="en-US" dirty="0"/>
              <a:t> </a:t>
            </a:r>
            <a:r>
              <a:rPr lang="en-US" dirty="0" err="1"/>
              <a:t>hoa</a:t>
            </a:r>
            <a:r>
              <a:rPr lang="en-US" dirty="0"/>
              <a:t> 2 (</a:t>
            </a:r>
            <a:r>
              <a:rPr lang="en-US" dirty="0" err="1"/>
              <a:t>bỏ</a:t>
            </a:r>
            <a:r>
              <a:rPr lang="en-US" dirty="0"/>
              <a:t> 1 </a:t>
            </a:r>
            <a:r>
              <a:rPr lang="en-US" dirty="0" err="1"/>
              <a:t>nhảy</a:t>
            </a:r>
            <a:r>
              <a:rPr lang="en-US" dirty="0"/>
              <a:t> sang 2)</a:t>
            </a:r>
          </a:p>
          <a:p>
            <a:pPr marL="0" indent="0">
              <a:buNone/>
            </a:pPr>
            <a:endParaRPr lang="en-US" dirty="0"/>
          </a:p>
        </p:txBody>
      </p:sp>
      <p:pic>
        <p:nvPicPr>
          <p:cNvPr id="5" name="Picture 4"/>
          <p:cNvPicPr>
            <a:picLocks noChangeAspect="1"/>
          </p:cNvPicPr>
          <p:nvPr/>
        </p:nvPicPr>
        <p:blipFill>
          <a:blip r:embed="rId2"/>
          <a:stretch>
            <a:fillRect/>
          </a:stretch>
        </p:blipFill>
        <p:spPr>
          <a:xfrm>
            <a:off x="838199" y="0"/>
            <a:ext cx="9889901" cy="4971245"/>
          </a:xfrm>
          <a:prstGeom prst="rect">
            <a:avLst/>
          </a:prstGeom>
        </p:spPr>
      </p:pic>
    </p:spTree>
    <p:extLst>
      <p:ext uri="{BB962C8B-B14F-4D97-AF65-F5344CB8AC3E}">
        <p14:creationId xmlns:p14="http://schemas.microsoft.com/office/powerpoint/2010/main" val="3742309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de-DE" b="1" dirty="0">
                <a:latin typeface="Times New Roman" panose="02020603050405020304" pitchFamily="18" charset="0"/>
                <a:cs typeface="Times New Roman" panose="02020603050405020304" pitchFamily="18" charset="0"/>
              </a:rPr>
              <a:t>1.4.7.Các hợp âm chính trong điệu thức</a:t>
            </a:r>
            <a:endParaRPr lang="de-DE" b="1" i="1" dirty="0"/>
          </a:p>
          <a:p>
            <a:pPr>
              <a:buFontTx/>
              <a:buChar char="-"/>
            </a:pPr>
            <a:r>
              <a:rPr lang="de-DE" b="1" i="1" dirty="0"/>
              <a:t>Vd: </a:t>
            </a:r>
            <a:r>
              <a:rPr lang="de-DE" dirty="0"/>
              <a:t>Hợp âm 3 chủ, 3 hạ át, 7 át của giọng C moll:</a:t>
            </a:r>
          </a:p>
          <a:p>
            <a:pPr lvl="1">
              <a:buFontTx/>
              <a:buChar char="-"/>
            </a:pPr>
            <a:r>
              <a:rPr lang="de-DE" dirty="0"/>
              <a:t>3 chủ ở bậc I (t) là hợp âm Cm</a:t>
            </a:r>
          </a:p>
          <a:p>
            <a:pPr lvl="1">
              <a:buFontTx/>
              <a:buChar char="-"/>
            </a:pPr>
            <a:r>
              <a:rPr lang="de-DE" dirty="0"/>
              <a:t>3 hạ át ở bậc IV  (s) là hợp âm Fm</a:t>
            </a:r>
          </a:p>
          <a:p>
            <a:pPr lvl="1">
              <a:buFontTx/>
              <a:buChar char="-"/>
            </a:pPr>
            <a:r>
              <a:rPr lang="de-DE" dirty="0"/>
              <a:t>Hợp âm 7 át ở bậc V (D7) là G7</a:t>
            </a:r>
          </a:p>
          <a:p>
            <a:pPr marL="457200" lvl="1" indent="0">
              <a:buNone/>
            </a:pPr>
            <a:endParaRPr lang="de-DE" dirty="0"/>
          </a:p>
          <a:p>
            <a:pPr marL="0" indent="0">
              <a:buNone/>
            </a:pP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2"/>
          <a:stretch>
            <a:fillRect/>
          </a:stretch>
        </p:blipFill>
        <p:spPr>
          <a:xfrm>
            <a:off x="3792240" y="2318199"/>
            <a:ext cx="6935862" cy="2382590"/>
          </a:xfrm>
          <a:prstGeom prst="rect">
            <a:avLst/>
          </a:prstGeom>
        </p:spPr>
      </p:pic>
    </p:spTree>
    <p:extLst>
      <p:ext uri="{BB962C8B-B14F-4D97-AF65-F5344CB8AC3E}">
        <p14:creationId xmlns:p14="http://schemas.microsoft.com/office/powerpoint/2010/main" val="13973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BÀI TẬP: Viết trên khuông nhạc cấu tạo các hợp âm 3 chủ, 3 hạ át, 7 át của giọng G dur, G moll, F dur, Fmoll, Dur, Dmoll</a:t>
            </a:r>
            <a:endParaRPr lang="de-DE" b="1"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412479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en-US" dirty="0"/>
              <a:t>ĐÁP ÁN:</a:t>
            </a: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2051027" y="191163"/>
            <a:ext cx="6130849" cy="1262130"/>
          </a:xfrm>
          <a:prstGeom prst="rect">
            <a:avLst/>
          </a:prstGeom>
        </p:spPr>
      </p:pic>
      <p:pic>
        <p:nvPicPr>
          <p:cNvPr id="3" name="Picture 2"/>
          <p:cNvPicPr>
            <a:picLocks noChangeAspect="1"/>
          </p:cNvPicPr>
          <p:nvPr/>
        </p:nvPicPr>
        <p:blipFill>
          <a:blip r:embed="rId3"/>
          <a:stretch>
            <a:fillRect/>
          </a:stretch>
        </p:blipFill>
        <p:spPr>
          <a:xfrm>
            <a:off x="1951789" y="1485107"/>
            <a:ext cx="6329326" cy="1249249"/>
          </a:xfrm>
          <a:prstGeom prst="rect">
            <a:avLst/>
          </a:prstGeom>
        </p:spPr>
      </p:pic>
      <p:pic>
        <p:nvPicPr>
          <p:cNvPr id="5" name="Picture 4"/>
          <p:cNvPicPr>
            <a:picLocks noChangeAspect="1"/>
          </p:cNvPicPr>
          <p:nvPr/>
        </p:nvPicPr>
        <p:blipFill>
          <a:blip r:embed="rId4"/>
          <a:stretch>
            <a:fillRect/>
          </a:stretch>
        </p:blipFill>
        <p:spPr>
          <a:xfrm>
            <a:off x="2176022" y="3189924"/>
            <a:ext cx="6105093" cy="1532588"/>
          </a:xfrm>
          <a:prstGeom prst="rect">
            <a:avLst/>
          </a:prstGeom>
        </p:spPr>
      </p:pic>
      <p:pic>
        <p:nvPicPr>
          <p:cNvPr id="6" name="Picture 5"/>
          <p:cNvPicPr>
            <a:picLocks noChangeAspect="1"/>
          </p:cNvPicPr>
          <p:nvPr/>
        </p:nvPicPr>
        <p:blipFill>
          <a:blip r:embed="rId5"/>
          <a:stretch>
            <a:fillRect/>
          </a:stretch>
        </p:blipFill>
        <p:spPr>
          <a:xfrm>
            <a:off x="1951789" y="4945489"/>
            <a:ext cx="6329326" cy="1287886"/>
          </a:xfrm>
          <a:prstGeom prst="rect">
            <a:avLst/>
          </a:prstGeom>
        </p:spPr>
      </p:pic>
    </p:spTree>
    <p:extLst>
      <p:ext uri="{BB962C8B-B14F-4D97-AF65-F5344CB8AC3E}">
        <p14:creationId xmlns:p14="http://schemas.microsoft.com/office/powerpoint/2010/main" val="10355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546" y="270457"/>
            <a:ext cx="11681137" cy="6952189"/>
          </a:xfrm>
        </p:spPr>
        <p:txBody>
          <a:bodyPr>
            <a:normAutofit/>
          </a:bodyPr>
          <a:lstStyle/>
          <a:p>
            <a:pPr marL="0" indent="0">
              <a:buNone/>
            </a:pPr>
            <a:r>
              <a:rPr lang="de-DE" dirty="0"/>
              <a:t> </a:t>
            </a:r>
            <a:r>
              <a:rPr lang="en-US" sz="2400" dirty="0"/>
              <a:t>XÁC ĐỊNH TÊN CHO CÁC QUÃNG SAU</a:t>
            </a:r>
            <a:endParaRPr lang="en-US" sz="5400" b="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Hình ảnh 1">
            <a:extLst>
              <a:ext uri="{FF2B5EF4-FFF2-40B4-BE49-F238E27FC236}">
                <a16:creationId xmlns:a16="http://schemas.microsoft.com/office/drawing/2014/main" id="{8F0C0173-6920-FC7A-CF63-03EDF31D3311}"/>
              </a:ext>
            </a:extLst>
          </p:cNvPr>
          <p:cNvPicPr>
            <a:picLocks noChangeAspect="1"/>
          </p:cNvPicPr>
          <p:nvPr/>
        </p:nvPicPr>
        <p:blipFill>
          <a:blip r:embed="rId2"/>
          <a:stretch>
            <a:fillRect/>
          </a:stretch>
        </p:blipFill>
        <p:spPr>
          <a:xfrm>
            <a:off x="1809290" y="1293223"/>
            <a:ext cx="6715125" cy="1084007"/>
          </a:xfrm>
          <a:prstGeom prst="rect">
            <a:avLst/>
          </a:prstGeom>
        </p:spPr>
      </p:pic>
      <p:pic>
        <p:nvPicPr>
          <p:cNvPr id="3" name="Hình ảnh 2">
            <a:extLst>
              <a:ext uri="{FF2B5EF4-FFF2-40B4-BE49-F238E27FC236}">
                <a16:creationId xmlns:a16="http://schemas.microsoft.com/office/drawing/2014/main" id="{FD7C9781-7290-A81C-C615-7207D88E53EB}"/>
              </a:ext>
            </a:extLst>
          </p:cNvPr>
          <p:cNvPicPr>
            <a:picLocks noChangeAspect="1"/>
          </p:cNvPicPr>
          <p:nvPr/>
        </p:nvPicPr>
        <p:blipFill>
          <a:blip r:embed="rId3"/>
          <a:stretch>
            <a:fillRect/>
          </a:stretch>
        </p:blipFill>
        <p:spPr>
          <a:xfrm>
            <a:off x="2543944" y="2877871"/>
            <a:ext cx="6543675" cy="1308735"/>
          </a:xfrm>
          <a:prstGeom prst="rect">
            <a:avLst/>
          </a:prstGeom>
        </p:spPr>
      </p:pic>
      <p:pic>
        <p:nvPicPr>
          <p:cNvPr id="6" name="Hình ảnh 5">
            <a:extLst>
              <a:ext uri="{FF2B5EF4-FFF2-40B4-BE49-F238E27FC236}">
                <a16:creationId xmlns:a16="http://schemas.microsoft.com/office/drawing/2014/main" id="{EA243F56-493B-B7FF-1885-4E5028AB782D}"/>
              </a:ext>
            </a:extLst>
          </p:cNvPr>
          <p:cNvPicPr>
            <a:picLocks noChangeAspect="1"/>
          </p:cNvPicPr>
          <p:nvPr/>
        </p:nvPicPr>
        <p:blipFill>
          <a:blip r:embed="rId4"/>
          <a:stretch>
            <a:fillRect/>
          </a:stretch>
        </p:blipFill>
        <p:spPr>
          <a:xfrm>
            <a:off x="2271252" y="540536"/>
            <a:ext cx="6172046" cy="482608"/>
          </a:xfrm>
          <a:prstGeom prst="rect">
            <a:avLst/>
          </a:prstGeom>
        </p:spPr>
      </p:pic>
    </p:spTree>
    <p:extLst>
      <p:ext uri="{BB962C8B-B14F-4D97-AF65-F5344CB8AC3E}">
        <p14:creationId xmlns:p14="http://schemas.microsoft.com/office/powerpoint/2010/main" val="99713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F5957-A33B-7F02-C26B-AB877DA6168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0DBEB-89BE-EDAC-341B-306A18C5CEBA}"/>
              </a:ext>
            </a:extLst>
          </p:cNvPr>
          <p:cNvSpPr>
            <a:spLocks noGrp="1"/>
          </p:cNvSpPr>
          <p:nvPr>
            <p:ph idx="1"/>
          </p:nvPr>
        </p:nvSpPr>
        <p:spPr>
          <a:xfrm>
            <a:off x="154546" y="270457"/>
            <a:ext cx="11681137" cy="6952189"/>
          </a:xfrm>
        </p:spPr>
        <p:txBody>
          <a:bodyPr>
            <a:normAutofit/>
          </a:bodyPr>
          <a:lstStyle/>
          <a:p>
            <a:pPr marL="0" indent="0">
              <a:buNone/>
            </a:pPr>
            <a:r>
              <a:rPr lang="de-DE" dirty="0"/>
              <a:t> </a:t>
            </a:r>
            <a:r>
              <a:rPr lang="en-US" dirty="0"/>
              <a:t>CÁCH XÁC ĐỊNH GIỌNG CHO 1 BẢN NHẠC</a:t>
            </a:r>
          </a:p>
          <a:p>
            <a:pPr>
              <a:buFontTx/>
              <a:buChar char="-"/>
            </a:pPr>
            <a:r>
              <a:rPr lang="en-US" i="1" dirty="0"/>
              <a:t>CĂN CỨ VÀO HÓA BIỂU</a:t>
            </a:r>
          </a:p>
          <a:p>
            <a:pPr>
              <a:buFontTx/>
              <a:buChar char="-"/>
            </a:pPr>
            <a:r>
              <a:rPr lang="en-US" i="1" dirty="0"/>
              <a:t> CĂN CỨ VÀO ÂM KẾT THÚC CỦA BÀI</a:t>
            </a:r>
          </a:p>
          <a:p>
            <a:pPr>
              <a:buFontTx/>
              <a:buChar char="-"/>
            </a:pPr>
            <a:endParaRPr lang="en-US" i="1" dirty="0"/>
          </a:p>
          <a:p>
            <a:pPr marL="0" indent="0" algn="ctr">
              <a:buNone/>
            </a:pPr>
            <a:endParaRPr lang="en-US" sz="5400" b="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81841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5921</Words>
  <Application>Microsoft Office PowerPoint</Application>
  <PresentationFormat>Màn hình rộng</PresentationFormat>
  <Paragraphs>1121</Paragraphs>
  <Slides>94</Slides>
  <Notes>1</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94</vt:i4>
      </vt:variant>
    </vt:vector>
  </HeadingPairs>
  <TitlesOfParts>
    <vt:vector size="99" baseType="lpstr">
      <vt:lpstr>Arial</vt:lpstr>
      <vt:lpstr>Calibri</vt:lpstr>
      <vt:lpstr>Calibri Light</vt:lpstr>
      <vt:lpstr>Times New Roman</vt:lpstr>
      <vt:lpstr>Office Theme</vt:lpstr>
      <vt:lpstr>LÝ THUYẾT ÂM NHẠC CƠ BẢN</vt:lpstr>
      <vt:lpstr>     Bảy bậc cơ bản này được  lặp lại nhiều lần theo chu kỳ.    C  D  E  F  G  A  B  C  D  E  F  G  A  B  C  D  E  F  G  A  B  ( HÀNG ÂM)          1.1.4 Vị trí các nốt trên khuông nhạc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    Vd:    BT: Thành lập các hợp âm GM7, DM7, AM7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LÝ THUYẾT ÂM NHẠC CƠ BẢN</dc:title>
  <dc:creator>Owner</dc:creator>
  <cp:lastModifiedBy>Võ Trọng Vinh</cp:lastModifiedBy>
  <cp:revision>231</cp:revision>
  <dcterms:created xsi:type="dcterms:W3CDTF">2021-09-02T14:12:59Z</dcterms:created>
  <dcterms:modified xsi:type="dcterms:W3CDTF">2025-08-16T02:55:33Z</dcterms:modified>
</cp:coreProperties>
</file>