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notesMasterIdLst>
    <p:notesMasterId r:id="rId6"/>
  </p:notesMasterIdLst>
  <p:sldIdLst>
    <p:sldId id="1299" r:id="rId2"/>
    <p:sldId id="1300" r:id="rId3"/>
    <p:sldId id="1302" r:id="rId4"/>
    <p:sldId id="1301"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08"/>
    <p:restoredTop sz="95109"/>
  </p:normalViewPr>
  <p:slideViewPr>
    <p:cSldViewPr snapToGrid="0">
      <p:cViewPr>
        <p:scale>
          <a:sx n="47" d="100"/>
          <a:sy n="47" d="100"/>
        </p:scale>
        <p:origin x="1788" y="111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V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884A6E-B4C3-C943-A869-53D80A4E4ABD}" type="datetimeFigureOut">
              <a:rPr lang="en-VN" smtClean="0"/>
              <a:t>02/23/2025</a:t>
            </a:fld>
            <a:endParaRPr lang="en-V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V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V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V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8381A4-2EEB-2B47-96C9-7ADA07BA213F}" type="slidenum">
              <a:rPr lang="en-VN" smtClean="0"/>
              <a:t>‹#›</a:t>
            </a:fld>
            <a:endParaRPr lang="en-VN"/>
          </a:p>
        </p:txBody>
      </p:sp>
    </p:spTree>
    <p:extLst>
      <p:ext uri="{BB962C8B-B14F-4D97-AF65-F5344CB8AC3E}">
        <p14:creationId xmlns:p14="http://schemas.microsoft.com/office/powerpoint/2010/main" val="10634748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8"/>
        <p:cNvGrpSpPr/>
        <p:nvPr/>
      </p:nvGrpSpPr>
      <p:grpSpPr>
        <a:xfrm>
          <a:off x="0" y="0"/>
          <a:ext cx="0" cy="0"/>
          <a:chOff x="0" y="0"/>
          <a:chExt cx="0" cy="0"/>
        </a:xfrm>
      </p:grpSpPr>
      <p:sp>
        <p:nvSpPr>
          <p:cNvPr id="689" name="Google Shape;689;p1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90" name="Google Shape;690;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040943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8"/>
        <p:cNvGrpSpPr/>
        <p:nvPr/>
      </p:nvGrpSpPr>
      <p:grpSpPr>
        <a:xfrm>
          <a:off x="0" y="0"/>
          <a:ext cx="0" cy="0"/>
          <a:chOff x="0" y="0"/>
          <a:chExt cx="0" cy="0"/>
        </a:xfrm>
      </p:grpSpPr>
      <p:sp>
        <p:nvSpPr>
          <p:cNvPr id="689" name="Google Shape;689;p1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90" name="Google Shape;690;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7736456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66"/>
        <p:cNvGrpSpPr/>
        <p:nvPr/>
      </p:nvGrpSpPr>
      <p:grpSpPr>
        <a:xfrm>
          <a:off x="0" y="0"/>
          <a:ext cx="0" cy="0"/>
          <a:chOff x="0" y="0"/>
          <a:chExt cx="0" cy="0"/>
        </a:xfrm>
      </p:grpSpPr>
      <p:sp>
        <p:nvSpPr>
          <p:cNvPr id="167" name="Google Shape;167;p3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8" name="Google Shape;168;p3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9" name="Google Shape;169;p3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pic>
        <p:nvPicPr>
          <p:cNvPr id="170" name="Google Shape;170;p30"/>
          <p:cNvPicPr preferRelativeResize="0"/>
          <p:nvPr/>
        </p:nvPicPr>
        <p:blipFill rotWithShape="1">
          <a:blip r:embed="rId2">
            <a:alphaModFix/>
          </a:blip>
          <a:srcRect/>
          <a:stretch/>
        </p:blipFill>
        <p:spPr>
          <a:xfrm>
            <a:off x="175153" y="105239"/>
            <a:ext cx="1795316" cy="640080"/>
          </a:xfrm>
          <a:prstGeom prst="rect">
            <a:avLst/>
          </a:prstGeom>
          <a:noFill/>
          <a:ln>
            <a:noFill/>
          </a:ln>
        </p:spPr>
      </p:pic>
    </p:spTree>
    <p:extLst>
      <p:ext uri="{BB962C8B-B14F-4D97-AF65-F5344CB8AC3E}">
        <p14:creationId xmlns:p14="http://schemas.microsoft.com/office/powerpoint/2010/main" val="1217475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Picture with Caption" type="picTx">
  <p:cSld name="Picture with Caption">
    <p:spTree>
      <p:nvGrpSpPr>
        <p:cNvPr id="1" name="Shape 221"/>
        <p:cNvGrpSpPr/>
        <p:nvPr/>
      </p:nvGrpSpPr>
      <p:grpSpPr>
        <a:xfrm>
          <a:off x="0" y="0"/>
          <a:ext cx="0" cy="0"/>
          <a:chOff x="0" y="0"/>
          <a:chExt cx="0" cy="0"/>
        </a:xfrm>
      </p:grpSpPr>
      <p:sp>
        <p:nvSpPr>
          <p:cNvPr id="222" name="Google Shape;222;p53"/>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23" name="Google Shape;223;p53"/>
          <p:cNvSpPr>
            <a:spLocks noGrp="1"/>
          </p:cNvSpPr>
          <p:nvPr>
            <p:ph type="pic" idx="2"/>
          </p:nvPr>
        </p:nvSpPr>
        <p:spPr>
          <a:xfrm>
            <a:off x="5183188" y="987425"/>
            <a:ext cx="6172200" cy="4873625"/>
          </a:xfrm>
          <a:prstGeom prst="rect">
            <a:avLst/>
          </a:prstGeom>
          <a:noFill/>
          <a:ln>
            <a:noFill/>
          </a:ln>
        </p:spPr>
      </p:sp>
      <p:sp>
        <p:nvSpPr>
          <p:cNvPr id="224" name="Google Shape;224;p53"/>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225" name="Google Shape;225;p5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6" name="Google Shape;226;p5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7" name="Google Shape;227;p5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49524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Vertical Text" type="vertTx">
  <p:cSld name="Title and Vertical Text">
    <p:spTree>
      <p:nvGrpSpPr>
        <p:cNvPr id="1" name="Shape 228"/>
        <p:cNvGrpSpPr/>
        <p:nvPr/>
      </p:nvGrpSpPr>
      <p:grpSpPr>
        <a:xfrm>
          <a:off x="0" y="0"/>
          <a:ext cx="0" cy="0"/>
          <a:chOff x="0" y="0"/>
          <a:chExt cx="0" cy="0"/>
        </a:xfrm>
      </p:grpSpPr>
      <p:sp>
        <p:nvSpPr>
          <p:cNvPr id="229" name="Google Shape;229;p5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0" name="Google Shape;230;p54"/>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31" name="Google Shape;231;p5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2" name="Google Shape;232;p5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3" name="Google Shape;233;p5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22334897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 Title and Text">
    <p:spTree>
      <p:nvGrpSpPr>
        <p:cNvPr id="1" name="Shape 234"/>
        <p:cNvGrpSpPr/>
        <p:nvPr/>
      </p:nvGrpSpPr>
      <p:grpSpPr>
        <a:xfrm>
          <a:off x="0" y="0"/>
          <a:ext cx="0" cy="0"/>
          <a:chOff x="0" y="0"/>
          <a:chExt cx="0" cy="0"/>
        </a:xfrm>
      </p:grpSpPr>
      <p:sp>
        <p:nvSpPr>
          <p:cNvPr id="235" name="Google Shape;235;p55"/>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6" name="Google Shape;236;p55"/>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37" name="Google Shape;237;p5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8" name="Google Shape;238;p5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9" name="Google Shape;239;p5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16455175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1_Title Slide">
  <p:cSld name="1_Title Slide">
    <p:spTree>
      <p:nvGrpSpPr>
        <p:cNvPr id="1" name="Shape 171"/>
        <p:cNvGrpSpPr/>
        <p:nvPr/>
      </p:nvGrpSpPr>
      <p:grpSpPr>
        <a:xfrm>
          <a:off x="0" y="0"/>
          <a:ext cx="0" cy="0"/>
          <a:chOff x="0" y="0"/>
          <a:chExt cx="0" cy="0"/>
        </a:xfrm>
      </p:grpSpPr>
      <p:sp>
        <p:nvSpPr>
          <p:cNvPr id="172" name="Google Shape;172;p31"/>
          <p:cNvSpPr txBox="1"/>
          <p:nvPr/>
        </p:nvSpPr>
        <p:spPr>
          <a:xfrm>
            <a:off x="0" y="6477000"/>
            <a:ext cx="12192000" cy="381200"/>
          </a:xfrm>
          <a:prstGeom prst="rect">
            <a:avLst/>
          </a:prstGeom>
          <a:solidFill>
            <a:srgbClr val="00B050"/>
          </a:solidFill>
          <a:ln>
            <a:noFill/>
          </a:ln>
        </p:spPr>
        <p:txBody>
          <a:bodyPr spcFirstLastPara="1" wrap="square" lIns="121900" tIns="60925" rIns="121900" bIns="60925" anchor="ctr" anchorCtr="0">
            <a:normAutofit fontScale="92500" lnSpcReduction="20000"/>
          </a:bodyPr>
          <a:lstStyle/>
          <a:p>
            <a:pPr marL="0" marR="0" lvl="0" indent="0" algn="ctr" rtl="0">
              <a:lnSpc>
                <a:spcPct val="80000"/>
              </a:lnSpc>
              <a:spcBef>
                <a:spcPts val="0"/>
              </a:spcBef>
              <a:spcAft>
                <a:spcPts val="0"/>
              </a:spcAft>
              <a:buClr>
                <a:srgbClr val="000000"/>
              </a:buClr>
              <a:buSzPct val="100000"/>
              <a:buFont typeface="Calibri"/>
              <a:buNone/>
            </a:pPr>
            <a:endParaRPr sz="2960" b="1" i="1" u="none" strike="noStrike" cap="none">
              <a:solidFill>
                <a:srgbClr val="000000"/>
              </a:solidFill>
              <a:latin typeface="Arial"/>
              <a:ea typeface="Arial"/>
              <a:cs typeface="Arial"/>
              <a:sym typeface="Arial"/>
            </a:endParaRPr>
          </a:p>
        </p:txBody>
      </p:sp>
      <p:pic>
        <p:nvPicPr>
          <p:cNvPr id="173" name="Google Shape;173;p31"/>
          <p:cNvPicPr preferRelativeResize="0"/>
          <p:nvPr/>
        </p:nvPicPr>
        <p:blipFill rotWithShape="1">
          <a:blip r:embed="rId2">
            <a:alphaModFix/>
          </a:blip>
          <a:srcRect/>
          <a:stretch/>
        </p:blipFill>
        <p:spPr>
          <a:xfrm>
            <a:off x="123322" y="39413"/>
            <a:ext cx="1908175" cy="609600"/>
          </a:xfrm>
          <a:prstGeom prst="rect">
            <a:avLst/>
          </a:prstGeom>
          <a:noFill/>
          <a:ln>
            <a:noFill/>
          </a:ln>
        </p:spPr>
      </p:pic>
    </p:spTree>
    <p:extLst>
      <p:ext uri="{BB962C8B-B14F-4D97-AF65-F5344CB8AC3E}">
        <p14:creationId xmlns:p14="http://schemas.microsoft.com/office/powerpoint/2010/main" val="18888390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174"/>
        <p:cNvGrpSpPr/>
        <p:nvPr/>
      </p:nvGrpSpPr>
      <p:grpSpPr>
        <a:xfrm>
          <a:off x="0" y="0"/>
          <a:ext cx="0" cy="0"/>
          <a:chOff x="0" y="0"/>
          <a:chExt cx="0" cy="0"/>
        </a:xfrm>
      </p:grpSpPr>
      <p:sp>
        <p:nvSpPr>
          <p:cNvPr id="175" name="Google Shape;175;p46"/>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6" name="Google Shape;176;p46"/>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77" name="Google Shape;177;p4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8" name="Google Shape;178;p4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9" name="Google Shape;179;p4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30085396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180"/>
        <p:cNvGrpSpPr/>
        <p:nvPr/>
      </p:nvGrpSpPr>
      <p:grpSpPr>
        <a:xfrm>
          <a:off x="0" y="0"/>
          <a:ext cx="0" cy="0"/>
          <a:chOff x="0" y="0"/>
          <a:chExt cx="0" cy="0"/>
        </a:xfrm>
      </p:grpSpPr>
      <p:sp>
        <p:nvSpPr>
          <p:cNvPr id="181" name="Google Shape;181;p4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2" name="Google Shape;182;p4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83" name="Google Shape;183;p4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4" name="Google Shape;184;p4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5" name="Google Shape;185;p4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8321007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186"/>
        <p:cNvGrpSpPr/>
        <p:nvPr/>
      </p:nvGrpSpPr>
      <p:grpSpPr>
        <a:xfrm>
          <a:off x="0" y="0"/>
          <a:ext cx="0" cy="0"/>
          <a:chOff x="0" y="0"/>
          <a:chExt cx="0" cy="0"/>
        </a:xfrm>
      </p:grpSpPr>
      <p:sp>
        <p:nvSpPr>
          <p:cNvPr id="187" name="Google Shape;187;p48"/>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8" name="Google Shape;188;p48"/>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189" name="Google Shape;189;p4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0" name="Google Shape;190;p4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1" name="Google Shape;191;p4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3351628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wo Content" type="twoObj">
  <p:cSld name="Two Content">
    <p:spTree>
      <p:nvGrpSpPr>
        <p:cNvPr id="1" name="Shape 192"/>
        <p:cNvGrpSpPr/>
        <p:nvPr/>
      </p:nvGrpSpPr>
      <p:grpSpPr>
        <a:xfrm>
          <a:off x="0" y="0"/>
          <a:ext cx="0" cy="0"/>
          <a:chOff x="0" y="0"/>
          <a:chExt cx="0" cy="0"/>
        </a:xfrm>
      </p:grpSpPr>
      <p:sp>
        <p:nvSpPr>
          <p:cNvPr id="193" name="Google Shape;193;p4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4" name="Google Shape;194;p49"/>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95" name="Google Shape;195;p49"/>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96" name="Google Shape;196;p4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7" name="Google Shape;197;p4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8" name="Google Shape;198;p4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28716921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mparison" type="twoTxTwoObj">
  <p:cSld name="Comparison">
    <p:spTree>
      <p:nvGrpSpPr>
        <p:cNvPr id="1" name="Shape 199"/>
        <p:cNvGrpSpPr/>
        <p:nvPr/>
      </p:nvGrpSpPr>
      <p:grpSpPr>
        <a:xfrm>
          <a:off x="0" y="0"/>
          <a:ext cx="0" cy="0"/>
          <a:chOff x="0" y="0"/>
          <a:chExt cx="0" cy="0"/>
        </a:xfrm>
      </p:grpSpPr>
      <p:sp>
        <p:nvSpPr>
          <p:cNvPr id="200" name="Google Shape;200;p50"/>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01" name="Google Shape;201;p50"/>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202" name="Google Shape;202;p50"/>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03" name="Google Shape;203;p50"/>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204" name="Google Shape;204;p50"/>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05" name="Google Shape;205;p5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6" name="Google Shape;206;p5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7" name="Google Shape;207;p5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15529024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208"/>
        <p:cNvGrpSpPr/>
        <p:nvPr/>
      </p:nvGrpSpPr>
      <p:grpSpPr>
        <a:xfrm>
          <a:off x="0" y="0"/>
          <a:ext cx="0" cy="0"/>
          <a:chOff x="0" y="0"/>
          <a:chExt cx="0" cy="0"/>
        </a:xfrm>
      </p:grpSpPr>
      <p:sp>
        <p:nvSpPr>
          <p:cNvPr id="209" name="Google Shape;209;p5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10" name="Google Shape;210;p5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1" name="Google Shape;211;p5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2" name="Google Shape;212;p5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2932309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ontent with Caption" type="objTx">
  <p:cSld name="Content with Caption">
    <p:spTree>
      <p:nvGrpSpPr>
        <p:cNvPr id="1" name="Shape 213"/>
        <p:cNvGrpSpPr/>
        <p:nvPr/>
      </p:nvGrpSpPr>
      <p:grpSpPr>
        <a:xfrm>
          <a:off x="0" y="0"/>
          <a:ext cx="0" cy="0"/>
          <a:chOff x="0" y="0"/>
          <a:chExt cx="0" cy="0"/>
        </a:xfrm>
      </p:grpSpPr>
      <p:sp>
        <p:nvSpPr>
          <p:cNvPr id="214" name="Google Shape;214;p5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15" name="Google Shape;215;p52"/>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216" name="Google Shape;216;p52"/>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217" name="Google Shape;217;p5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8" name="Google Shape;218;p5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9" name="Google Shape;219;p5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pic>
        <p:nvPicPr>
          <p:cNvPr id="220" name="Google Shape;220;p52"/>
          <p:cNvPicPr preferRelativeResize="0"/>
          <p:nvPr/>
        </p:nvPicPr>
        <p:blipFill rotWithShape="1">
          <a:blip r:embed="rId2">
            <a:alphaModFix/>
          </a:blip>
          <a:srcRect/>
          <a:stretch/>
        </p:blipFill>
        <p:spPr>
          <a:xfrm>
            <a:off x="175153" y="105239"/>
            <a:ext cx="2366279" cy="640080"/>
          </a:xfrm>
          <a:prstGeom prst="rect">
            <a:avLst/>
          </a:prstGeom>
          <a:noFill/>
          <a:ln>
            <a:noFill/>
          </a:ln>
        </p:spPr>
      </p:pic>
    </p:spTree>
    <p:extLst>
      <p:ext uri="{BB962C8B-B14F-4D97-AF65-F5344CB8AC3E}">
        <p14:creationId xmlns:p14="http://schemas.microsoft.com/office/powerpoint/2010/main" val="32729952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60"/>
        <p:cNvGrpSpPr/>
        <p:nvPr/>
      </p:nvGrpSpPr>
      <p:grpSpPr>
        <a:xfrm>
          <a:off x="0" y="0"/>
          <a:ext cx="0" cy="0"/>
          <a:chOff x="0" y="0"/>
          <a:chExt cx="0" cy="0"/>
        </a:xfrm>
      </p:grpSpPr>
      <p:sp>
        <p:nvSpPr>
          <p:cNvPr id="161" name="Google Shape;161;p2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62" name="Google Shape;162;p29"/>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63" name="Google Shape;163;p2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64" name="Google Shape;164;p2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65" name="Google Shape;165;p2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1859376976"/>
      </p:ext>
    </p:extLst>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91"/>
        <p:cNvGrpSpPr/>
        <p:nvPr/>
      </p:nvGrpSpPr>
      <p:grpSpPr>
        <a:xfrm>
          <a:off x="0" y="0"/>
          <a:ext cx="0" cy="0"/>
          <a:chOff x="0" y="0"/>
          <a:chExt cx="0" cy="0"/>
        </a:xfrm>
      </p:grpSpPr>
      <p:sp>
        <p:nvSpPr>
          <p:cNvPr id="692" name="Google Shape;692;p14"/>
          <p:cNvSpPr txBox="1"/>
          <p:nvPr/>
        </p:nvSpPr>
        <p:spPr>
          <a:xfrm>
            <a:off x="3276269" y="80688"/>
            <a:ext cx="8795657" cy="510439"/>
          </a:xfrm>
          <a:prstGeom prst="rect">
            <a:avLst/>
          </a:prstGeom>
          <a:solidFill>
            <a:srgbClr val="76D6FF"/>
          </a:solidFill>
          <a:ln>
            <a:noFill/>
          </a:ln>
          <a:effectLst>
            <a:outerShdw blurRad="50800" dist="38100" dir="2700000" algn="tl" rotWithShape="0">
              <a:srgbClr val="000000">
                <a:alpha val="40000"/>
              </a:srgbClr>
            </a:outerShdw>
          </a:effectLst>
        </p:spPr>
        <p:txBody>
          <a:bodyPr spcFirstLastPara="1" wrap="square" lIns="68550" tIns="34275" rIns="68550" bIns="34275" anchor="ctr" anchorCtr="0">
            <a:noAutofit/>
          </a:bodyPr>
          <a:lstStyle/>
          <a:p>
            <a:pPr marL="0" marR="0" lvl="0" indent="0" algn="ctr" defTabSz="914400" rtl="0" eaLnBrk="1" fontAlgn="auto" latinLnBrk="0" hangingPunct="1">
              <a:lnSpc>
                <a:spcPct val="100000"/>
              </a:lnSpc>
              <a:spcBef>
                <a:spcPts val="0"/>
              </a:spcBef>
              <a:spcAft>
                <a:spcPts val="0"/>
              </a:spcAft>
              <a:buClr>
                <a:srgbClr val="FFFFFF"/>
              </a:buClr>
              <a:buSzPts val="2400"/>
              <a:buFont typeface="Arial"/>
              <a:buNone/>
              <a:tabLst/>
              <a:defRPr/>
            </a:pPr>
            <a:r>
              <a:rPr kumimoji="0" lang="en-US" sz="2400" b="1" i="0" u="none" strike="noStrike" kern="0" cap="none" spc="0" normalizeH="0" baseline="0" noProof="0" dirty="0">
                <a:ln>
                  <a:noFill/>
                </a:ln>
                <a:solidFill>
                  <a:srgbClr val="002060"/>
                </a:solidFill>
                <a:effectLst/>
                <a:uLnTx/>
                <a:uFillTx/>
                <a:latin typeface="Arial"/>
                <a:ea typeface="Arial"/>
                <a:cs typeface="Arial"/>
                <a:sym typeface="Arial"/>
              </a:rPr>
              <a:t>CHẤT LƯỢNG ĐỘI NGŨ GIẢNG VIÊN</a:t>
            </a:r>
            <a:endParaRPr kumimoji="0" sz="2400" b="1" i="0" u="none" strike="noStrike" kern="0" cap="none" spc="0" normalizeH="0" baseline="0" noProof="0" dirty="0">
              <a:ln>
                <a:noFill/>
              </a:ln>
              <a:solidFill>
                <a:srgbClr val="002060"/>
              </a:solidFill>
              <a:effectLst/>
              <a:uLnTx/>
              <a:uFillTx/>
              <a:latin typeface="Arial"/>
              <a:ea typeface="Arial"/>
              <a:cs typeface="Arial"/>
              <a:sym typeface="Arial"/>
            </a:endParaRPr>
          </a:p>
        </p:txBody>
      </p:sp>
      <p:graphicFrame>
        <p:nvGraphicFramePr>
          <p:cNvPr id="693" name="Google Shape;693;p14"/>
          <p:cNvGraphicFramePr/>
          <p:nvPr/>
        </p:nvGraphicFramePr>
        <p:xfrm>
          <a:off x="157650" y="657225"/>
          <a:ext cx="11914279" cy="5880735"/>
        </p:xfrm>
        <a:graphic>
          <a:graphicData uri="http://schemas.openxmlformats.org/drawingml/2006/table">
            <a:tbl>
              <a:tblPr>
                <a:noFill/>
              </a:tblPr>
              <a:tblGrid>
                <a:gridCol w="11914279">
                  <a:extLst>
                    <a:ext uri="{9D8B030D-6E8A-4147-A177-3AD203B41FA5}">
                      <a16:colId xmlns:a16="http://schemas.microsoft.com/office/drawing/2014/main" val="20000"/>
                    </a:ext>
                  </a:extLst>
                </a:gridCol>
              </a:tblGrid>
              <a:tr h="5880735">
                <a:tc>
                  <a:txBody>
                    <a:bodyPr/>
                    <a:lstStyle/>
                    <a:p>
                      <a:pPr marL="0" marR="0" lvl="0" indent="0" algn="ctr" rtl="0">
                        <a:lnSpc>
                          <a:spcPct val="100000"/>
                        </a:lnSpc>
                        <a:spcBef>
                          <a:spcPts val="0"/>
                        </a:spcBef>
                        <a:spcAft>
                          <a:spcPts val="0"/>
                        </a:spcAft>
                        <a:buClr>
                          <a:schemeClr val="dk1"/>
                        </a:buClr>
                        <a:buSzPts val="1600"/>
                        <a:buFont typeface="Arial"/>
                        <a:buNone/>
                      </a:pPr>
                      <a:endParaRPr sz="1600" b="1" u="none" strike="noStrike" cap="none" dirty="0">
                        <a:latin typeface="Calibri"/>
                        <a:cs typeface="Calibri"/>
                        <a:sym typeface="Calibri"/>
                      </a:endParaRPr>
                    </a:p>
                  </a:txBody>
                  <a:tcPr marL="91450" marR="91450" marT="45725" marB="45725" anchor="ctr">
                    <a:lnL w="28575" cap="flat" cmpd="sng">
                      <a:solidFill>
                        <a:schemeClr val="lt1"/>
                      </a:solidFill>
                      <a:prstDash val="solid"/>
                      <a:round/>
                      <a:headEnd type="none" w="sm" len="sm"/>
                      <a:tailEnd type="none" w="sm" len="sm"/>
                    </a:lnL>
                    <a:lnT w="28575" cap="flat" cmpd="sng">
                      <a:solidFill>
                        <a:schemeClr val="lt1"/>
                      </a:solidFill>
                      <a:prstDash val="solid"/>
                      <a:round/>
                      <a:headEnd type="none" w="sm" len="sm"/>
                      <a:tailEnd type="none" w="sm" len="sm"/>
                    </a:lnT>
                    <a:lnB w="28575" cap="flat" cmpd="sng">
                      <a:solidFill>
                        <a:schemeClr val="lt1"/>
                      </a:solidFill>
                      <a:prstDash val="solid"/>
                      <a:round/>
                      <a:headEnd type="none" w="sm" len="sm"/>
                      <a:tailEnd type="none" w="sm" len="sm"/>
                    </a:lnB>
                    <a:solidFill>
                      <a:schemeClr val="accent4">
                        <a:lumMod val="20000"/>
                        <a:lumOff val="80000"/>
                      </a:schemeClr>
                    </a:solidFill>
                  </a:tcPr>
                </a:tc>
                <a:extLst>
                  <a:ext uri="{0D108BD9-81ED-4DB2-BD59-A6C34878D82A}">
                    <a16:rowId xmlns:a16="http://schemas.microsoft.com/office/drawing/2014/main" val="10000"/>
                  </a:ext>
                </a:extLst>
              </a:tr>
            </a:tbl>
          </a:graphicData>
        </a:graphic>
      </p:graphicFrame>
      <p:graphicFrame>
        <p:nvGraphicFramePr>
          <p:cNvPr id="2" name="Table 1">
            <a:extLst>
              <a:ext uri="{FF2B5EF4-FFF2-40B4-BE49-F238E27FC236}">
                <a16:creationId xmlns:a16="http://schemas.microsoft.com/office/drawing/2014/main" id="{B762DC36-04F8-6513-290C-513DEEA0A4D7}"/>
              </a:ext>
            </a:extLst>
          </p:cNvPr>
          <p:cNvGraphicFramePr>
            <a:graphicFrameLocks noGrp="1"/>
          </p:cNvGraphicFramePr>
          <p:nvPr>
            <p:extLst>
              <p:ext uri="{D42A27DB-BD31-4B8C-83A1-F6EECF244321}">
                <p14:modId xmlns:p14="http://schemas.microsoft.com/office/powerpoint/2010/main" val="3866079365"/>
              </p:ext>
            </p:extLst>
          </p:nvPr>
        </p:nvGraphicFramePr>
        <p:xfrm>
          <a:off x="157654" y="719666"/>
          <a:ext cx="11876696" cy="5440400"/>
        </p:xfrm>
        <a:graphic>
          <a:graphicData uri="http://schemas.openxmlformats.org/drawingml/2006/table">
            <a:tbl>
              <a:tblPr firstRow="1" bandRow="1">
                <a:tableStyleId>{5C22544A-7EE6-4342-B048-85BDC9FD1C3A}</a:tableStyleId>
              </a:tblPr>
              <a:tblGrid>
                <a:gridCol w="2463626">
                  <a:extLst>
                    <a:ext uri="{9D8B030D-6E8A-4147-A177-3AD203B41FA5}">
                      <a16:colId xmlns:a16="http://schemas.microsoft.com/office/drawing/2014/main" val="1438972870"/>
                    </a:ext>
                  </a:extLst>
                </a:gridCol>
                <a:gridCol w="1280160">
                  <a:extLst>
                    <a:ext uri="{9D8B030D-6E8A-4147-A177-3AD203B41FA5}">
                      <a16:colId xmlns:a16="http://schemas.microsoft.com/office/drawing/2014/main" val="4271402415"/>
                    </a:ext>
                  </a:extLst>
                </a:gridCol>
                <a:gridCol w="1417320">
                  <a:extLst>
                    <a:ext uri="{9D8B030D-6E8A-4147-A177-3AD203B41FA5}">
                      <a16:colId xmlns:a16="http://schemas.microsoft.com/office/drawing/2014/main" val="2141654692"/>
                    </a:ext>
                  </a:extLst>
                </a:gridCol>
                <a:gridCol w="1188720">
                  <a:extLst>
                    <a:ext uri="{9D8B030D-6E8A-4147-A177-3AD203B41FA5}">
                      <a16:colId xmlns:a16="http://schemas.microsoft.com/office/drawing/2014/main" val="2879555111"/>
                    </a:ext>
                  </a:extLst>
                </a:gridCol>
                <a:gridCol w="1493520">
                  <a:extLst>
                    <a:ext uri="{9D8B030D-6E8A-4147-A177-3AD203B41FA5}">
                      <a16:colId xmlns:a16="http://schemas.microsoft.com/office/drawing/2014/main" val="1655539605"/>
                    </a:ext>
                  </a:extLst>
                </a:gridCol>
                <a:gridCol w="1356360">
                  <a:extLst>
                    <a:ext uri="{9D8B030D-6E8A-4147-A177-3AD203B41FA5}">
                      <a16:colId xmlns:a16="http://schemas.microsoft.com/office/drawing/2014/main" val="2458382593"/>
                    </a:ext>
                  </a:extLst>
                </a:gridCol>
                <a:gridCol w="1234440">
                  <a:extLst>
                    <a:ext uri="{9D8B030D-6E8A-4147-A177-3AD203B41FA5}">
                      <a16:colId xmlns:a16="http://schemas.microsoft.com/office/drawing/2014/main" val="188101553"/>
                    </a:ext>
                  </a:extLst>
                </a:gridCol>
                <a:gridCol w="1442550">
                  <a:extLst>
                    <a:ext uri="{9D8B030D-6E8A-4147-A177-3AD203B41FA5}">
                      <a16:colId xmlns:a16="http://schemas.microsoft.com/office/drawing/2014/main" val="3851133360"/>
                    </a:ext>
                  </a:extLst>
                </a:gridCol>
              </a:tblGrid>
              <a:tr h="680050">
                <a:tc>
                  <a:txBody>
                    <a:bodyPr/>
                    <a:lstStyle/>
                    <a:p>
                      <a:pPr algn="ctr"/>
                      <a:r>
                        <a:rPr lang="en-VN" dirty="0">
                          <a:solidFill>
                            <a:srgbClr val="002060"/>
                          </a:solidFill>
                        </a:rPr>
                        <a:t>THÔNG TIN</a:t>
                      </a:r>
                    </a:p>
                  </a:txBody>
                  <a:tcPr>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400" b="1" u="none" strike="noStrike" cap="none" dirty="0">
                          <a:solidFill>
                            <a:srgbClr val="002060"/>
                          </a:solidFill>
                          <a:latin typeface="+mn-lt"/>
                          <a:ea typeface="Arial"/>
                          <a:cs typeface="Arial"/>
                          <a:sym typeface="Arial"/>
                        </a:rPr>
                        <a:t>CNKT ÔTÔ</a:t>
                      </a:r>
                      <a:endParaRPr lang="en-US" dirty="0">
                        <a:solidFill>
                          <a:srgbClr val="002060"/>
                        </a:solidFill>
                      </a:endParaRPr>
                    </a:p>
                    <a:p>
                      <a:pPr algn="ctr"/>
                      <a:endParaRPr lang="en-VN" dirty="0">
                        <a:solidFill>
                          <a:srgbClr val="002060"/>
                        </a:solidFill>
                      </a:endParaRPr>
                    </a:p>
                  </a:txBody>
                  <a:tcPr>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vi-VN" sz="1400" b="1" u="none" strike="noStrike" cap="none" dirty="0">
                          <a:solidFill>
                            <a:srgbClr val="002060"/>
                          </a:solidFill>
                          <a:latin typeface="Arial"/>
                          <a:ea typeface="Arial"/>
                          <a:cs typeface="Arial"/>
                          <a:sym typeface="Arial"/>
                        </a:rPr>
                        <a:t>ĐIỀU DƯỠNG</a:t>
                      </a:r>
                      <a:endParaRPr lang="vi-VN" dirty="0">
                        <a:solidFill>
                          <a:srgbClr val="002060"/>
                        </a:solidFill>
                      </a:endParaRPr>
                    </a:p>
                    <a:p>
                      <a:pPr algn="ctr"/>
                      <a:endParaRPr lang="en-VN" dirty="0">
                        <a:solidFill>
                          <a:srgbClr val="002060"/>
                        </a:solidFill>
                      </a:endParaRPr>
                    </a:p>
                  </a:txBody>
                  <a:tcPr>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400" b="1" u="none" strike="noStrike" cap="none" dirty="0">
                          <a:solidFill>
                            <a:srgbClr val="002060"/>
                          </a:solidFill>
                          <a:latin typeface="+mn-lt"/>
                          <a:ea typeface="Arial"/>
                          <a:cs typeface="Arial"/>
                          <a:sym typeface="Arial"/>
                        </a:rPr>
                        <a:t>NN  ANH</a:t>
                      </a:r>
                    </a:p>
                    <a:p>
                      <a:pPr algn="ctr"/>
                      <a:endParaRPr lang="en-VN" dirty="0">
                        <a:solidFill>
                          <a:srgbClr val="002060"/>
                        </a:solidFill>
                      </a:endParaRPr>
                    </a:p>
                  </a:txBody>
                  <a:tcPr>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400" b="1" u="none" strike="noStrike" cap="none" dirty="0">
                          <a:solidFill>
                            <a:srgbClr val="002060"/>
                          </a:solidFill>
                          <a:latin typeface="+mn-lt"/>
                          <a:ea typeface="Arial"/>
                          <a:cs typeface="Arial"/>
                          <a:sym typeface="Arial"/>
                        </a:rPr>
                        <a:t>KT XÂY DỰNG</a:t>
                      </a:r>
                    </a:p>
                    <a:p>
                      <a:pPr algn="ctr"/>
                      <a:endParaRPr lang="en-VN" dirty="0">
                        <a:solidFill>
                          <a:srgbClr val="002060"/>
                        </a:solidFill>
                      </a:endParaRPr>
                    </a:p>
                  </a:txBody>
                  <a:tcPr>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vi-VN" sz="1400" b="1" u="none" strike="noStrike" cap="none" dirty="0">
                          <a:solidFill>
                            <a:srgbClr val="002060"/>
                          </a:solidFill>
                          <a:latin typeface="Arial"/>
                          <a:ea typeface="Arial"/>
                          <a:cs typeface="Arial"/>
                          <a:sym typeface="Arial"/>
                        </a:rPr>
                        <a:t>QUẢN LÝ NN</a:t>
                      </a:r>
                    </a:p>
                    <a:p>
                      <a:pPr algn="ctr"/>
                      <a:endParaRPr lang="en-VN" dirty="0">
                        <a:solidFill>
                          <a:srgbClr val="002060"/>
                        </a:solidFill>
                      </a:endParaRPr>
                    </a:p>
                  </a:txBody>
                  <a:tcPr>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vi-VN" sz="1400" b="1" u="none" strike="noStrike" cap="none" dirty="0">
                          <a:solidFill>
                            <a:srgbClr val="002060"/>
                          </a:solidFill>
                          <a:latin typeface="Arial"/>
                          <a:ea typeface="Arial"/>
                          <a:cs typeface="Arial"/>
                          <a:sym typeface="Arial"/>
                        </a:rPr>
                        <a:t>SP TIN HỌC</a:t>
                      </a:r>
                    </a:p>
                    <a:p>
                      <a:pPr algn="ctr"/>
                      <a:endParaRPr lang="en-VN" dirty="0">
                        <a:solidFill>
                          <a:srgbClr val="002060"/>
                        </a:solidFill>
                      </a:endParaRPr>
                    </a:p>
                  </a:txBody>
                  <a:tcPr>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vi-VN" sz="1400" b="1" u="none" strike="noStrike" cap="none" dirty="0">
                          <a:solidFill>
                            <a:srgbClr val="002060"/>
                          </a:solidFill>
                          <a:latin typeface="Arial"/>
                          <a:ea typeface="Arial"/>
                          <a:cs typeface="Arial"/>
                          <a:sym typeface="Arial"/>
                        </a:rPr>
                        <a:t>SP VẬT LÝ</a:t>
                      </a:r>
                    </a:p>
                    <a:p>
                      <a:pPr algn="ctr"/>
                      <a:endParaRPr lang="en-VN" dirty="0">
                        <a:solidFill>
                          <a:srgbClr val="002060"/>
                        </a:solidFill>
                      </a:endParaRPr>
                    </a:p>
                  </a:txBody>
                  <a:tcPr>
                    <a:solidFill>
                      <a:schemeClr val="accent2">
                        <a:lumMod val="40000"/>
                        <a:lumOff val="60000"/>
                      </a:schemeClr>
                    </a:solidFill>
                  </a:tcPr>
                </a:tc>
                <a:extLst>
                  <a:ext uri="{0D108BD9-81ED-4DB2-BD59-A6C34878D82A}">
                    <a16:rowId xmlns:a16="http://schemas.microsoft.com/office/drawing/2014/main" val="2114431304"/>
                  </a:ext>
                </a:extLst>
              </a:tr>
              <a:tr h="680050">
                <a:tc>
                  <a:txBody>
                    <a:bodyPr/>
                    <a:lstStyle/>
                    <a:p>
                      <a:r>
                        <a:rPr lang="en-VN" sz="1800" dirty="0"/>
                        <a:t>Số GV cơ hữu giảng dạy chuyên môn</a:t>
                      </a:r>
                    </a:p>
                  </a:txBody>
                  <a:tcPr>
                    <a:solidFill>
                      <a:schemeClr val="accent1">
                        <a:lumMod val="20000"/>
                        <a:lumOff val="80000"/>
                      </a:schemeClr>
                    </a:solidFill>
                  </a:tcPr>
                </a:tc>
                <a:tc>
                  <a:txBody>
                    <a:bodyPr/>
                    <a:lstStyle/>
                    <a:p>
                      <a:pPr algn="ctr"/>
                      <a:r>
                        <a:rPr lang="en-VN" sz="1800" dirty="0"/>
                        <a:t>14</a:t>
                      </a:r>
                    </a:p>
                  </a:txBody>
                  <a:tcPr>
                    <a:solidFill>
                      <a:schemeClr val="accent1">
                        <a:lumMod val="20000"/>
                        <a:lumOff val="80000"/>
                      </a:schemeClr>
                    </a:solidFill>
                  </a:tcPr>
                </a:tc>
                <a:tc>
                  <a:txBody>
                    <a:bodyPr/>
                    <a:lstStyle/>
                    <a:p>
                      <a:pPr algn="ctr"/>
                      <a:r>
                        <a:rPr lang="en-US" sz="1800" dirty="0" smtClean="0">
                          <a:solidFill>
                            <a:srgbClr val="FF0000"/>
                          </a:solidFill>
                        </a:rPr>
                        <a:t>27</a:t>
                      </a:r>
                      <a:endParaRPr lang="en-VN" sz="1800" dirty="0">
                        <a:solidFill>
                          <a:srgbClr val="FF0000"/>
                        </a:solidFill>
                      </a:endParaRPr>
                    </a:p>
                  </a:txBody>
                  <a:tcPr>
                    <a:solidFill>
                      <a:schemeClr val="accent1">
                        <a:lumMod val="20000"/>
                        <a:lumOff val="80000"/>
                      </a:schemeClr>
                    </a:solidFill>
                  </a:tcPr>
                </a:tc>
                <a:tc>
                  <a:txBody>
                    <a:bodyPr/>
                    <a:lstStyle/>
                    <a:p>
                      <a:pPr algn="ctr"/>
                      <a:r>
                        <a:rPr lang="en-VN" sz="1800" dirty="0"/>
                        <a:t>52</a:t>
                      </a:r>
                    </a:p>
                  </a:txBody>
                  <a:tcPr>
                    <a:solidFill>
                      <a:schemeClr val="accent1">
                        <a:lumMod val="20000"/>
                        <a:lumOff val="80000"/>
                      </a:schemeClr>
                    </a:solidFill>
                  </a:tcPr>
                </a:tc>
                <a:tc>
                  <a:txBody>
                    <a:bodyPr/>
                    <a:lstStyle/>
                    <a:p>
                      <a:pPr algn="ctr"/>
                      <a:r>
                        <a:rPr lang="en-VN" sz="1800" dirty="0"/>
                        <a:t>30</a:t>
                      </a:r>
                    </a:p>
                  </a:txBody>
                  <a:tcPr>
                    <a:solidFill>
                      <a:schemeClr val="accent1">
                        <a:lumMod val="20000"/>
                        <a:lumOff val="80000"/>
                      </a:schemeClr>
                    </a:solidFill>
                  </a:tcPr>
                </a:tc>
                <a:tc>
                  <a:txBody>
                    <a:bodyPr/>
                    <a:lstStyle/>
                    <a:p>
                      <a:pPr algn="ctr"/>
                      <a:r>
                        <a:rPr lang="en-VN" sz="1800" dirty="0"/>
                        <a:t>11</a:t>
                      </a:r>
                    </a:p>
                  </a:txBody>
                  <a:tcPr>
                    <a:solidFill>
                      <a:schemeClr val="accent1">
                        <a:lumMod val="20000"/>
                        <a:lumOff val="80000"/>
                      </a:schemeClr>
                    </a:solidFill>
                  </a:tcPr>
                </a:tc>
                <a:tc>
                  <a:txBody>
                    <a:bodyPr/>
                    <a:lstStyle/>
                    <a:p>
                      <a:pPr algn="ctr"/>
                      <a:r>
                        <a:rPr lang="en-VN" sz="1800" dirty="0"/>
                        <a:t>22</a:t>
                      </a:r>
                    </a:p>
                  </a:txBody>
                  <a:tcPr>
                    <a:solidFill>
                      <a:schemeClr val="accent1">
                        <a:lumMod val="20000"/>
                        <a:lumOff val="80000"/>
                      </a:schemeClr>
                    </a:solidFill>
                  </a:tcPr>
                </a:tc>
                <a:tc>
                  <a:txBody>
                    <a:bodyPr/>
                    <a:lstStyle/>
                    <a:p>
                      <a:r>
                        <a:rPr lang="en-VN" sz="1800" dirty="0"/>
                        <a:t>21</a:t>
                      </a:r>
                    </a:p>
                  </a:txBody>
                  <a:tcPr>
                    <a:solidFill>
                      <a:schemeClr val="accent1">
                        <a:lumMod val="20000"/>
                        <a:lumOff val="80000"/>
                      </a:schemeClr>
                    </a:solidFill>
                  </a:tcPr>
                </a:tc>
                <a:extLst>
                  <a:ext uri="{0D108BD9-81ED-4DB2-BD59-A6C34878D82A}">
                    <a16:rowId xmlns:a16="http://schemas.microsoft.com/office/drawing/2014/main" val="1225372281"/>
                  </a:ext>
                </a:extLst>
              </a:tr>
              <a:tr h="680050">
                <a:tc>
                  <a:txBody>
                    <a:bodyPr/>
                    <a:lstStyle/>
                    <a:p>
                      <a:r>
                        <a:rPr lang="en-VN" dirty="0"/>
                        <a:t> </a:t>
                      </a:r>
                      <a:r>
                        <a:rPr lang="en-VN" sz="1800" dirty="0"/>
                        <a:t>Số GV cơ hữu là PGS/GS GD CTĐT</a:t>
                      </a:r>
                    </a:p>
                  </a:txBody>
                  <a:tcPr>
                    <a:solidFill>
                      <a:schemeClr val="accent4">
                        <a:lumMod val="40000"/>
                        <a:lumOff val="60000"/>
                      </a:schemeClr>
                    </a:solidFill>
                  </a:tcPr>
                </a:tc>
                <a:tc>
                  <a:txBody>
                    <a:bodyPr/>
                    <a:lstStyle/>
                    <a:p>
                      <a:pPr algn="ctr"/>
                      <a:r>
                        <a:rPr lang="en-VN" sz="1800" dirty="0"/>
                        <a:t>01</a:t>
                      </a:r>
                    </a:p>
                  </a:txBody>
                  <a:tcPr>
                    <a:solidFill>
                      <a:schemeClr val="accent4">
                        <a:lumMod val="40000"/>
                        <a:lumOff val="60000"/>
                      </a:schemeClr>
                    </a:solidFill>
                  </a:tcPr>
                </a:tc>
                <a:tc>
                  <a:txBody>
                    <a:bodyPr/>
                    <a:lstStyle/>
                    <a:p>
                      <a:pPr algn="ctr"/>
                      <a:r>
                        <a:rPr lang="en-VN" sz="1800" dirty="0" smtClean="0">
                          <a:solidFill>
                            <a:srgbClr val="FF0000"/>
                          </a:solidFill>
                        </a:rPr>
                        <a:t>0</a:t>
                      </a:r>
                      <a:r>
                        <a:rPr lang="en-US" sz="1800" dirty="0" smtClean="0">
                          <a:solidFill>
                            <a:srgbClr val="FF0000"/>
                          </a:solidFill>
                        </a:rPr>
                        <a:t>3</a:t>
                      </a:r>
                      <a:endParaRPr lang="en-VN" sz="1800" dirty="0">
                        <a:solidFill>
                          <a:srgbClr val="FF0000"/>
                        </a:solidFill>
                      </a:endParaRPr>
                    </a:p>
                  </a:txBody>
                  <a:tcPr>
                    <a:solidFill>
                      <a:schemeClr val="accent4">
                        <a:lumMod val="40000"/>
                        <a:lumOff val="60000"/>
                      </a:schemeClr>
                    </a:solidFill>
                  </a:tcPr>
                </a:tc>
                <a:tc>
                  <a:txBody>
                    <a:bodyPr/>
                    <a:lstStyle/>
                    <a:p>
                      <a:pPr algn="ctr"/>
                      <a:r>
                        <a:rPr lang="en-VN" sz="1800" dirty="0"/>
                        <a:t>03</a:t>
                      </a:r>
                    </a:p>
                  </a:txBody>
                  <a:tcPr>
                    <a:solidFill>
                      <a:schemeClr val="accent4">
                        <a:lumMod val="40000"/>
                        <a:lumOff val="60000"/>
                      </a:schemeClr>
                    </a:solidFill>
                  </a:tcPr>
                </a:tc>
                <a:tc>
                  <a:txBody>
                    <a:bodyPr/>
                    <a:lstStyle/>
                    <a:p>
                      <a:pPr algn="ctr"/>
                      <a:r>
                        <a:rPr lang="en-VN" sz="1800" dirty="0"/>
                        <a:t>03</a:t>
                      </a:r>
                    </a:p>
                  </a:txBody>
                  <a:tcPr>
                    <a:solidFill>
                      <a:schemeClr val="accent4">
                        <a:lumMod val="40000"/>
                        <a:lumOff val="60000"/>
                      </a:schemeClr>
                    </a:solidFill>
                  </a:tcPr>
                </a:tc>
                <a:tc>
                  <a:txBody>
                    <a:bodyPr/>
                    <a:lstStyle/>
                    <a:p>
                      <a:pPr algn="ctr"/>
                      <a:r>
                        <a:rPr lang="en-VN" sz="1800" dirty="0"/>
                        <a:t>02</a:t>
                      </a:r>
                    </a:p>
                  </a:txBody>
                  <a:tcPr>
                    <a:solidFill>
                      <a:schemeClr val="accent4">
                        <a:lumMod val="40000"/>
                        <a:lumOff val="60000"/>
                      </a:schemeClr>
                    </a:solidFill>
                  </a:tcPr>
                </a:tc>
                <a:tc>
                  <a:txBody>
                    <a:bodyPr/>
                    <a:lstStyle/>
                    <a:p>
                      <a:pPr algn="ctr"/>
                      <a:r>
                        <a:rPr lang="en-VN" sz="1800" dirty="0"/>
                        <a:t>01 </a:t>
                      </a:r>
                    </a:p>
                  </a:txBody>
                  <a:tcPr>
                    <a:solidFill>
                      <a:schemeClr val="accent4">
                        <a:lumMod val="40000"/>
                        <a:lumOff val="60000"/>
                      </a:schemeClr>
                    </a:solidFill>
                  </a:tcPr>
                </a:tc>
                <a:tc>
                  <a:txBody>
                    <a:bodyPr/>
                    <a:lstStyle/>
                    <a:p>
                      <a:pPr algn="ctr"/>
                      <a:r>
                        <a:rPr lang="en-VN" sz="1800" dirty="0"/>
                        <a:t>2 GS và </a:t>
                      </a:r>
                    </a:p>
                    <a:p>
                      <a:pPr algn="ctr"/>
                      <a:r>
                        <a:rPr lang="en-VN" sz="1800" dirty="0"/>
                        <a:t>7 PGS</a:t>
                      </a:r>
                    </a:p>
                  </a:txBody>
                  <a:tcPr>
                    <a:solidFill>
                      <a:schemeClr val="accent4">
                        <a:lumMod val="40000"/>
                        <a:lumOff val="60000"/>
                      </a:schemeClr>
                    </a:solidFill>
                  </a:tcPr>
                </a:tc>
                <a:extLst>
                  <a:ext uri="{0D108BD9-81ED-4DB2-BD59-A6C34878D82A}">
                    <a16:rowId xmlns:a16="http://schemas.microsoft.com/office/drawing/2014/main" val="179444025"/>
                  </a:ext>
                </a:extLst>
              </a:tr>
              <a:tr h="680050">
                <a:tc>
                  <a:txBody>
                    <a:bodyPr/>
                    <a:lstStyle/>
                    <a:p>
                      <a:r>
                        <a:rPr lang="en-VN" sz="1800" dirty="0"/>
                        <a:t>Tỉ </a:t>
                      </a:r>
                      <a:r>
                        <a:rPr lang="en-VN" sz="1800"/>
                        <a:t>lệ % GV </a:t>
                      </a:r>
                      <a:r>
                        <a:rPr lang="en-VN" sz="1800" dirty="0"/>
                        <a:t>cơ hữu là </a:t>
                      </a:r>
                      <a:r>
                        <a:rPr lang="en-VN" sz="1800"/>
                        <a:t>TS (tính cả GS/PGS)</a:t>
                      </a:r>
                      <a:endParaRPr lang="en-VN" sz="1800" dirty="0"/>
                    </a:p>
                  </a:txBody>
                  <a:tcPr>
                    <a:solidFill>
                      <a:schemeClr val="accent4">
                        <a:lumMod val="20000"/>
                        <a:lumOff val="80000"/>
                      </a:schemeClr>
                    </a:solidFill>
                  </a:tcPr>
                </a:tc>
                <a:tc>
                  <a:txBody>
                    <a:bodyPr/>
                    <a:lstStyle/>
                    <a:p>
                      <a:pPr algn="ctr"/>
                      <a:r>
                        <a:rPr lang="en-VN" sz="1800" dirty="0"/>
                        <a:t>28,6</a:t>
                      </a:r>
                    </a:p>
                  </a:txBody>
                  <a:tcPr>
                    <a:solidFill>
                      <a:schemeClr val="accent4">
                        <a:lumMod val="20000"/>
                        <a:lumOff val="80000"/>
                      </a:schemeClr>
                    </a:solidFill>
                  </a:tcPr>
                </a:tc>
                <a:tc>
                  <a:txBody>
                    <a:bodyPr/>
                    <a:lstStyle/>
                    <a:p>
                      <a:pPr algn="ctr"/>
                      <a:r>
                        <a:rPr lang="en-US" sz="1800" dirty="0" smtClean="0">
                          <a:solidFill>
                            <a:srgbClr val="FF0000"/>
                          </a:solidFill>
                        </a:rPr>
                        <a:t>55,5%</a:t>
                      </a:r>
                      <a:endParaRPr lang="en-VN" sz="1800" dirty="0">
                        <a:solidFill>
                          <a:srgbClr val="FF0000"/>
                        </a:solidFill>
                      </a:endParaRPr>
                    </a:p>
                  </a:txBody>
                  <a:tcPr>
                    <a:solidFill>
                      <a:schemeClr val="accent4">
                        <a:lumMod val="20000"/>
                        <a:lumOff val="80000"/>
                      </a:schemeClr>
                    </a:solidFill>
                  </a:tcPr>
                </a:tc>
                <a:tc>
                  <a:txBody>
                    <a:bodyPr/>
                    <a:lstStyle/>
                    <a:p>
                      <a:pPr algn="ctr"/>
                      <a:r>
                        <a:rPr lang="en-VN" sz="1800" dirty="0"/>
                        <a:t>19,2</a:t>
                      </a:r>
                    </a:p>
                  </a:txBody>
                  <a:tcPr>
                    <a:solidFill>
                      <a:schemeClr val="accent4">
                        <a:lumMod val="20000"/>
                        <a:lumOff val="80000"/>
                      </a:schemeClr>
                    </a:solidFill>
                  </a:tcPr>
                </a:tc>
                <a:tc>
                  <a:txBody>
                    <a:bodyPr/>
                    <a:lstStyle/>
                    <a:p>
                      <a:pPr algn="ctr"/>
                      <a:r>
                        <a:rPr lang="en-US" sz="1800" dirty="0"/>
                        <a:t> </a:t>
                      </a:r>
                      <a:r>
                        <a:rPr lang="en-US" sz="1800" dirty="0">
                          <a:solidFill>
                            <a:srgbClr val="FF0000"/>
                          </a:solidFill>
                        </a:rPr>
                        <a:t>C</a:t>
                      </a:r>
                      <a:r>
                        <a:rPr lang="en-VN" sz="1800" dirty="0">
                          <a:solidFill>
                            <a:srgbClr val="FF0000"/>
                          </a:solidFill>
                        </a:rPr>
                        <a:t>hưa có số liệu</a:t>
                      </a:r>
                    </a:p>
                  </a:txBody>
                  <a:tcPr>
                    <a:solidFill>
                      <a:schemeClr val="accent4">
                        <a:lumMod val="20000"/>
                        <a:lumOff val="80000"/>
                      </a:schemeClr>
                    </a:solidFill>
                  </a:tcPr>
                </a:tc>
                <a:tc>
                  <a:txBody>
                    <a:bodyPr/>
                    <a:lstStyle/>
                    <a:p>
                      <a:pPr algn="ctr"/>
                      <a:r>
                        <a:rPr lang="en-VN" sz="1800" dirty="0"/>
                        <a:t>100</a:t>
                      </a:r>
                    </a:p>
                  </a:txBody>
                  <a:tcPr>
                    <a:solidFill>
                      <a:schemeClr val="accent4">
                        <a:lumMod val="20000"/>
                        <a:lumOff val="80000"/>
                      </a:schemeClr>
                    </a:solidFill>
                  </a:tcPr>
                </a:tc>
                <a:tc>
                  <a:txBody>
                    <a:bodyPr/>
                    <a:lstStyle/>
                    <a:p>
                      <a:pPr algn="ctr"/>
                      <a:r>
                        <a:rPr lang="en-VN" sz="1800" dirty="0"/>
                        <a:t>54,5</a:t>
                      </a:r>
                    </a:p>
                  </a:txBody>
                  <a:tcPr>
                    <a:solidFill>
                      <a:schemeClr val="accent4">
                        <a:lumMod val="20000"/>
                        <a:lumOff val="80000"/>
                      </a:schemeClr>
                    </a:solidFill>
                  </a:tcPr>
                </a:tc>
                <a:tc>
                  <a:txBody>
                    <a:bodyPr/>
                    <a:lstStyle/>
                    <a:p>
                      <a:pPr algn="ctr"/>
                      <a:r>
                        <a:rPr lang="en-VN" sz="1800" dirty="0"/>
                        <a:t>95,2</a:t>
                      </a:r>
                    </a:p>
                  </a:txBody>
                  <a:tcPr>
                    <a:solidFill>
                      <a:schemeClr val="accent4">
                        <a:lumMod val="20000"/>
                        <a:lumOff val="80000"/>
                      </a:schemeClr>
                    </a:solidFill>
                  </a:tcPr>
                </a:tc>
                <a:extLst>
                  <a:ext uri="{0D108BD9-81ED-4DB2-BD59-A6C34878D82A}">
                    <a16:rowId xmlns:a16="http://schemas.microsoft.com/office/drawing/2014/main" val="2178438422"/>
                  </a:ext>
                </a:extLst>
              </a:tr>
              <a:tr h="680050">
                <a:tc>
                  <a:txBody>
                    <a:bodyPr/>
                    <a:lstStyle/>
                    <a:p>
                      <a:r>
                        <a:rPr lang="en-VN" sz="1800" dirty="0"/>
                        <a:t>GV cơ hữu có trình độ TS đúng và phù hợp</a:t>
                      </a:r>
                    </a:p>
                  </a:txBody>
                  <a:tcPr/>
                </a:tc>
                <a:tc>
                  <a:txBody>
                    <a:bodyPr/>
                    <a:lstStyle/>
                    <a:p>
                      <a:pPr algn="ctr"/>
                      <a:r>
                        <a:rPr lang="en-VN" sz="1800" dirty="0"/>
                        <a:t>01</a:t>
                      </a:r>
                    </a:p>
                  </a:txBody>
                  <a:tcPr/>
                </a:tc>
                <a:tc>
                  <a:txBody>
                    <a:bodyPr/>
                    <a:lstStyle/>
                    <a:p>
                      <a:pPr algn="ctr"/>
                      <a:r>
                        <a:rPr lang="en-VN" sz="1800" dirty="0" smtClean="0">
                          <a:solidFill>
                            <a:srgbClr val="FF0000"/>
                          </a:solidFill>
                        </a:rPr>
                        <a:t>0</a:t>
                      </a:r>
                      <a:r>
                        <a:rPr lang="en-US" sz="1800" dirty="0" smtClean="0">
                          <a:solidFill>
                            <a:srgbClr val="FF0000"/>
                          </a:solidFill>
                        </a:rPr>
                        <a:t>3</a:t>
                      </a:r>
                      <a:endParaRPr lang="en-VN" sz="1800" dirty="0">
                        <a:solidFill>
                          <a:srgbClr val="FF0000"/>
                        </a:solidFill>
                      </a:endParaRPr>
                    </a:p>
                  </a:txBody>
                  <a:tcPr/>
                </a:tc>
                <a:tc>
                  <a:txBody>
                    <a:bodyPr/>
                    <a:lstStyle/>
                    <a:p>
                      <a:pPr algn="ctr"/>
                      <a:r>
                        <a:rPr lang="en-VN" sz="1800" dirty="0"/>
                        <a:t>07</a:t>
                      </a:r>
                    </a:p>
                  </a:txBody>
                  <a:tcPr/>
                </a:tc>
                <a:tc>
                  <a:txBody>
                    <a:bodyPr/>
                    <a:lstStyle/>
                    <a:p>
                      <a:pPr algn="ctr"/>
                      <a:r>
                        <a:rPr lang="en-VN" sz="1800" dirty="0"/>
                        <a:t>10</a:t>
                      </a:r>
                    </a:p>
                  </a:txBody>
                  <a:tcPr/>
                </a:tc>
                <a:tc>
                  <a:txBody>
                    <a:bodyPr/>
                    <a:lstStyle/>
                    <a:p>
                      <a:pPr algn="ctr"/>
                      <a:endParaRPr lang="en-VN" sz="1800" dirty="0"/>
                    </a:p>
                  </a:txBody>
                  <a:tcPr/>
                </a:tc>
                <a:tc>
                  <a:txBody>
                    <a:bodyPr/>
                    <a:lstStyle/>
                    <a:p>
                      <a:pPr algn="ctr"/>
                      <a:r>
                        <a:rPr lang="en-VN" sz="1800" dirty="0"/>
                        <a:t>08</a:t>
                      </a:r>
                    </a:p>
                  </a:txBody>
                  <a:tcPr/>
                </a:tc>
                <a:tc>
                  <a:txBody>
                    <a:bodyPr/>
                    <a:lstStyle/>
                    <a:p>
                      <a:pPr algn="ctr"/>
                      <a:r>
                        <a:rPr lang="en-VN" sz="1800" dirty="0"/>
                        <a:t>20</a:t>
                      </a:r>
                    </a:p>
                  </a:txBody>
                  <a:tcPr/>
                </a:tc>
                <a:extLst>
                  <a:ext uri="{0D108BD9-81ED-4DB2-BD59-A6C34878D82A}">
                    <a16:rowId xmlns:a16="http://schemas.microsoft.com/office/drawing/2014/main" val="4066532588"/>
                  </a:ext>
                </a:extLst>
              </a:tr>
              <a:tr h="680050">
                <a:tc>
                  <a:txBody>
                    <a:bodyPr/>
                    <a:lstStyle/>
                    <a:p>
                      <a:r>
                        <a:rPr lang="en-VN" sz="1800" dirty="0"/>
                        <a:t>Số GV tuyển mới</a:t>
                      </a:r>
                    </a:p>
                  </a:txBody>
                  <a:tcPr>
                    <a:solidFill>
                      <a:schemeClr val="accent4">
                        <a:lumMod val="20000"/>
                        <a:lumOff val="80000"/>
                      </a:schemeClr>
                    </a:solidFill>
                  </a:tcPr>
                </a:tc>
                <a:tc>
                  <a:txBody>
                    <a:bodyPr/>
                    <a:lstStyle/>
                    <a:p>
                      <a:pPr algn="l"/>
                      <a:r>
                        <a:rPr lang="en-VN" sz="1800" dirty="0"/>
                        <a:t>1ThS+5 ĐH/6</a:t>
                      </a:r>
                    </a:p>
                  </a:txBody>
                  <a:tcPr>
                    <a:solidFill>
                      <a:schemeClr val="accent4">
                        <a:lumMod val="20000"/>
                        <a:lumOff val="80000"/>
                      </a:schemeClr>
                    </a:solidFill>
                  </a:tcPr>
                </a:tc>
                <a:tc>
                  <a:txBody>
                    <a:bodyPr/>
                    <a:lstStyle/>
                    <a:p>
                      <a:pPr algn="ctr"/>
                      <a:r>
                        <a:rPr lang="en-VN" sz="1800" dirty="0">
                          <a:solidFill>
                            <a:srgbClr val="FF0000"/>
                          </a:solidFill>
                        </a:rPr>
                        <a:t>2 ĐH/10</a:t>
                      </a:r>
                    </a:p>
                  </a:txBody>
                  <a:tcPr>
                    <a:solidFill>
                      <a:schemeClr val="accent4">
                        <a:lumMod val="20000"/>
                        <a:lumOff val="80000"/>
                      </a:schemeClr>
                    </a:solidFill>
                  </a:tcPr>
                </a:tc>
                <a:tc>
                  <a:txBody>
                    <a:bodyPr/>
                    <a:lstStyle/>
                    <a:p>
                      <a:pPr algn="l"/>
                      <a:r>
                        <a:rPr lang="en-VN" sz="1800" dirty="0"/>
                        <a:t>3 ThS+1 ĐH/4</a:t>
                      </a:r>
                    </a:p>
                  </a:txBody>
                  <a:tcPr>
                    <a:solidFill>
                      <a:schemeClr val="accent4">
                        <a:lumMod val="20000"/>
                        <a:lumOff val="80000"/>
                      </a:schemeClr>
                    </a:solidFill>
                  </a:tcPr>
                </a:tc>
                <a:tc>
                  <a:txBody>
                    <a:bodyPr/>
                    <a:lstStyle/>
                    <a:p>
                      <a:pPr algn="ctr"/>
                      <a:r>
                        <a:rPr lang="en-VN" sz="1800" dirty="0"/>
                        <a:t>0/0</a:t>
                      </a:r>
                    </a:p>
                  </a:txBody>
                  <a:tcPr>
                    <a:solidFill>
                      <a:schemeClr val="accent4">
                        <a:lumMod val="20000"/>
                        <a:lumOff val="80000"/>
                      </a:schemeClr>
                    </a:solidFill>
                  </a:tcPr>
                </a:tc>
                <a:tc>
                  <a:txBody>
                    <a:bodyPr/>
                    <a:lstStyle/>
                    <a:p>
                      <a:pPr algn="ctr"/>
                      <a:r>
                        <a:rPr lang="en-VN" sz="1800" dirty="0"/>
                        <a:t>0/0</a:t>
                      </a:r>
                    </a:p>
                  </a:txBody>
                  <a:tcPr>
                    <a:solidFill>
                      <a:schemeClr val="accent4">
                        <a:lumMod val="20000"/>
                        <a:lumOff val="80000"/>
                      </a:schemeClr>
                    </a:solidFill>
                  </a:tcPr>
                </a:tc>
                <a:tc>
                  <a:txBody>
                    <a:bodyPr/>
                    <a:lstStyle/>
                    <a:p>
                      <a:pPr algn="l"/>
                      <a:r>
                        <a:rPr lang="en-VN" sz="1800" dirty="0"/>
                        <a:t>1TS+1 ThS/4</a:t>
                      </a:r>
                    </a:p>
                  </a:txBody>
                  <a:tcPr>
                    <a:solidFill>
                      <a:schemeClr val="accent4">
                        <a:lumMod val="20000"/>
                        <a:lumOff val="80000"/>
                      </a:schemeClr>
                    </a:solidFill>
                  </a:tcPr>
                </a:tc>
                <a:tc>
                  <a:txBody>
                    <a:bodyPr/>
                    <a:lstStyle/>
                    <a:p>
                      <a:pPr algn="ctr"/>
                      <a:r>
                        <a:rPr lang="en-VN" sz="1800" dirty="0"/>
                        <a:t>0/0</a:t>
                      </a:r>
                    </a:p>
                  </a:txBody>
                  <a:tcPr>
                    <a:solidFill>
                      <a:schemeClr val="accent4">
                        <a:lumMod val="20000"/>
                        <a:lumOff val="80000"/>
                      </a:schemeClr>
                    </a:solidFill>
                  </a:tcPr>
                </a:tc>
                <a:extLst>
                  <a:ext uri="{0D108BD9-81ED-4DB2-BD59-A6C34878D82A}">
                    <a16:rowId xmlns:a16="http://schemas.microsoft.com/office/drawing/2014/main" val="3717995232"/>
                  </a:ext>
                </a:extLst>
              </a:tr>
              <a:tr h="680050">
                <a:tc>
                  <a:txBody>
                    <a:bodyPr/>
                    <a:lstStyle/>
                    <a:p>
                      <a:r>
                        <a:rPr lang="en-VN" sz="1800" dirty="0"/>
                        <a:t>GV được cử đi NCS</a:t>
                      </a:r>
                    </a:p>
                  </a:txBody>
                  <a:tcPr/>
                </a:tc>
                <a:tc>
                  <a:txBody>
                    <a:bodyPr/>
                    <a:lstStyle/>
                    <a:p>
                      <a:pPr algn="ctr"/>
                      <a:r>
                        <a:rPr lang="en-VN" sz="1800" dirty="0"/>
                        <a:t>2 (1 NN)</a:t>
                      </a:r>
                    </a:p>
                  </a:txBody>
                  <a:tcPr/>
                </a:tc>
                <a:tc>
                  <a:txBody>
                    <a:bodyPr/>
                    <a:lstStyle/>
                    <a:p>
                      <a:pPr algn="ctr"/>
                      <a:r>
                        <a:rPr lang="en-VN" sz="1800" dirty="0">
                          <a:solidFill>
                            <a:srgbClr val="FF0000"/>
                          </a:solidFill>
                        </a:rPr>
                        <a:t>03</a:t>
                      </a:r>
                    </a:p>
                  </a:txBody>
                  <a:tcPr/>
                </a:tc>
                <a:tc>
                  <a:txBody>
                    <a:bodyPr/>
                    <a:lstStyle/>
                    <a:p>
                      <a:pPr algn="ctr"/>
                      <a:r>
                        <a:rPr lang="en-VN" sz="1800" dirty="0"/>
                        <a:t>9 (1 NN)</a:t>
                      </a:r>
                    </a:p>
                  </a:txBody>
                  <a:tcPr/>
                </a:tc>
                <a:tc>
                  <a:txBody>
                    <a:bodyPr/>
                    <a:lstStyle/>
                    <a:p>
                      <a:pPr algn="ctr"/>
                      <a:r>
                        <a:rPr lang="en-VN" sz="1800" dirty="0"/>
                        <a:t>4 (3 NN)</a:t>
                      </a:r>
                    </a:p>
                  </a:txBody>
                  <a:tcPr/>
                </a:tc>
                <a:tc>
                  <a:txBody>
                    <a:bodyPr/>
                    <a:lstStyle/>
                    <a:p>
                      <a:pPr algn="ctr"/>
                      <a:r>
                        <a:rPr lang="en-VN" sz="1800" dirty="0"/>
                        <a:t>03</a:t>
                      </a:r>
                    </a:p>
                  </a:txBody>
                  <a:tcPr/>
                </a:tc>
                <a:tc>
                  <a:txBody>
                    <a:bodyPr/>
                    <a:lstStyle/>
                    <a:p>
                      <a:pPr algn="ctr"/>
                      <a:r>
                        <a:rPr lang="en-VN" sz="1800" dirty="0"/>
                        <a:t>04</a:t>
                      </a:r>
                    </a:p>
                  </a:txBody>
                  <a:tcPr/>
                </a:tc>
                <a:tc>
                  <a:txBody>
                    <a:bodyPr/>
                    <a:lstStyle/>
                    <a:p>
                      <a:pPr algn="ctr"/>
                      <a:r>
                        <a:rPr lang="en-VN" sz="1800" dirty="0"/>
                        <a:t>2 (1 NN)</a:t>
                      </a:r>
                    </a:p>
                  </a:txBody>
                  <a:tcPr/>
                </a:tc>
                <a:extLst>
                  <a:ext uri="{0D108BD9-81ED-4DB2-BD59-A6C34878D82A}">
                    <a16:rowId xmlns:a16="http://schemas.microsoft.com/office/drawing/2014/main" val="3749886493"/>
                  </a:ext>
                </a:extLst>
              </a:tr>
              <a:tr h="680050">
                <a:tc>
                  <a:txBody>
                    <a:bodyPr/>
                    <a:lstStyle/>
                    <a:p>
                      <a:r>
                        <a:rPr lang="en-VN" sz="1800" dirty="0"/>
                        <a:t>Số tốt nghiệp TS trong chu kì đánh giá</a:t>
                      </a:r>
                    </a:p>
                  </a:txBody>
                  <a:tcPr>
                    <a:solidFill>
                      <a:schemeClr val="accent4">
                        <a:lumMod val="20000"/>
                        <a:lumOff val="80000"/>
                      </a:schemeClr>
                    </a:solidFill>
                  </a:tcPr>
                </a:tc>
                <a:tc>
                  <a:txBody>
                    <a:bodyPr/>
                    <a:lstStyle/>
                    <a:p>
                      <a:pPr algn="ctr"/>
                      <a:r>
                        <a:rPr lang="en-VN" sz="1800" dirty="0"/>
                        <a:t>01</a:t>
                      </a:r>
                    </a:p>
                  </a:txBody>
                  <a:tcPr>
                    <a:solidFill>
                      <a:schemeClr val="accent4">
                        <a:lumMod val="20000"/>
                        <a:lumOff val="80000"/>
                      </a:schemeClr>
                    </a:solidFill>
                  </a:tcPr>
                </a:tc>
                <a:tc>
                  <a:txBody>
                    <a:bodyPr/>
                    <a:lstStyle/>
                    <a:p>
                      <a:pPr algn="ctr"/>
                      <a:r>
                        <a:rPr lang="en-VN" sz="1800" dirty="0">
                          <a:solidFill>
                            <a:srgbClr val="FF0000"/>
                          </a:solidFill>
                        </a:rPr>
                        <a:t>03</a:t>
                      </a:r>
                    </a:p>
                  </a:txBody>
                  <a:tcPr>
                    <a:solidFill>
                      <a:schemeClr val="accent4">
                        <a:lumMod val="20000"/>
                        <a:lumOff val="80000"/>
                      </a:schemeClr>
                    </a:solidFill>
                  </a:tcPr>
                </a:tc>
                <a:tc>
                  <a:txBody>
                    <a:bodyPr/>
                    <a:lstStyle/>
                    <a:p>
                      <a:pPr algn="ctr"/>
                      <a:r>
                        <a:rPr lang="en-VN" sz="1800" dirty="0"/>
                        <a:t>02</a:t>
                      </a:r>
                    </a:p>
                  </a:txBody>
                  <a:tcPr>
                    <a:solidFill>
                      <a:schemeClr val="accent4">
                        <a:lumMod val="20000"/>
                        <a:lumOff val="80000"/>
                      </a:schemeClr>
                    </a:solidFill>
                  </a:tcPr>
                </a:tc>
                <a:tc>
                  <a:txBody>
                    <a:bodyPr/>
                    <a:lstStyle/>
                    <a:p>
                      <a:pPr algn="ctr"/>
                      <a:r>
                        <a:rPr lang="en-VN" sz="1800" dirty="0"/>
                        <a:t>03</a:t>
                      </a:r>
                    </a:p>
                  </a:txBody>
                  <a:tcPr>
                    <a:solidFill>
                      <a:schemeClr val="accent4">
                        <a:lumMod val="20000"/>
                        <a:lumOff val="80000"/>
                      </a:schemeClr>
                    </a:solidFill>
                  </a:tcPr>
                </a:tc>
                <a:tc>
                  <a:txBody>
                    <a:bodyPr/>
                    <a:lstStyle/>
                    <a:p>
                      <a:pPr algn="ctr"/>
                      <a:r>
                        <a:rPr lang="en-VN" sz="1800" dirty="0"/>
                        <a:t>04</a:t>
                      </a:r>
                    </a:p>
                  </a:txBody>
                  <a:tcPr>
                    <a:solidFill>
                      <a:schemeClr val="accent4">
                        <a:lumMod val="20000"/>
                        <a:lumOff val="80000"/>
                      </a:schemeClr>
                    </a:solidFill>
                  </a:tcPr>
                </a:tc>
                <a:tc>
                  <a:txBody>
                    <a:bodyPr/>
                    <a:lstStyle/>
                    <a:p>
                      <a:pPr algn="ctr"/>
                      <a:r>
                        <a:rPr lang="en-VN" sz="1800" dirty="0"/>
                        <a:t>03</a:t>
                      </a:r>
                    </a:p>
                  </a:txBody>
                  <a:tcPr>
                    <a:solidFill>
                      <a:schemeClr val="accent4">
                        <a:lumMod val="20000"/>
                        <a:lumOff val="80000"/>
                      </a:schemeClr>
                    </a:solidFill>
                  </a:tcPr>
                </a:tc>
                <a:tc>
                  <a:txBody>
                    <a:bodyPr/>
                    <a:lstStyle/>
                    <a:p>
                      <a:pPr algn="ctr"/>
                      <a:r>
                        <a:rPr lang="en-VN" sz="1800" dirty="0"/>
                        <a:t>02</a:t>
                      </a:r>
                    </a:p>
                  </a:txBody>
                  <a:tcPr>
                    <a:solidFill>
                      <a:schemeClr val="accent4">
                        <a:lumMod val="20000"/>
                        <a:lumOff val="80000"/>
                      </a:schemeClr>
                    </a:solidFill>
                  </a:tcPr>
                </a:tc>
                <a:extLst>
                  <a:ext uri="{0D108BD9-81ED-4DB2-BD59-A6C34878D82A}">
                    <a16:rowId xmlns:a16="http://schemas.microsoft.com/office/drawing/2014/main" val="753193287"/>
                  </a:ext>
                </a:extLst>
              </a:tr>
            </a:tbl>
          </a:graphicData>
        </a:graphic>
      </p:graphicFrame>
    </p:spTree>
    <p:extLst>
      <p:ext uri="{BB962C8B-B14F-4D97-AF65-F5344CB8AC3E}">
        <p14:creationId xmlns:p14="http://schemas.microsoft.com/office/powerpoint/2010/main" val="35911083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91"/>
        <p:cNvGrpSpPr/>
        <p:nvPr/>
      </p:nvGrpSpPr>
      <p:grpSpPr>
        <a:xfrm>
          <a:off x="0" y="0"/>
          <a:ext cx="0" cy="0"/>
          <a:chOff x="0" y="0"/>
          <a:chExt cx="0" cy="0"/>
        </a:xfrm>
      </p:grpSpPr>
      <p:sp>
        <p:nvSpPr>
          <p:cNvPr id="692" name="Google Shape;692;p14"/>
          <p:cNvSpPr txBox="1"/>
          <p:nvPr/>
        </p:nvSpPr>
        <p:spPr>
          <a:xfrm>
            <a:off x="3276269" y="80688"/>
            <a:ext cx="8795657" cy="510439"/>
          </a:xfrm>
          <a:prstGeom prst="rect">
            <a:avLst/>
          </a:prstGeom>
          <a:solidFill>
            <a:srgbClr val="76D6FF"/>
          </a:solidFill>
          <a:ln>
            <a:noFill/>
          </a:ln>
          <a:effectLst>
            <a:outerShdw blurRad="50800" dist="38100" dir="2700000" algn="tl" rotWithShape="0">
              <a:srgbClr val="000000">
                <a:alpha val="40000"/>
              </a:srgbClr>
            </a:outerShdw>
          </a:effectLst>
        </p:spPr>
        <p:txBody>
          <a:bodyPr spcFirstLastPara="1" wrap="square" lIns="68550" tIns="34275" rIns="68550" bIns="34275" anchor="ctr" anchorCtr="0">
            <a:noAutofit/>
          </a:bodyPr>
          <a:lstStyle/>
          <a:p>
            <a:pPr marL="0" marR="0" lvl="0" indent="0" algn="ctr" defTabSz="914400" rtl="0" eaLnBrk="1" fontAlgn="auto" latinLnBrk="0" hangingPunct="1">
              <a:lnSpc>
                <a:spcPct val="100000"/>
              </a:lnSpc>
              <a:spcBef>
                <a:spcPts val="0"/>
              </a:spcBef>
              <a:spcAft>
                <a:spcPts val="0"/>
              </a:spcAft>
              <a:buClr>
                <a:srgbClr val="FFFFFF"/>
              </a:buClr>
              <a:buSzPts val="2400"/>
              <a:buFont typeface="Arial"/>
              <a:buNone/>
              <a:tabLst/>
              <a:defRPr/>
            </a:pPr>
            <a:r>
              <a:rPr kumimoji="0" lang="en-US" sz="2400" b="1" i="0" u="none" strike="noStrike" kern="0" cap="none" spc="0" normalizeH="0" baseline="0" noProof="0" dirty="0">
                <a:ln>
                  <a:noFill/>
                </a:ln>
                <a:solidFill>
                  <a:srgbClr val="002060"/>
                </a:solidFill>
                <a:effectLst/>
                <a:uLnTx/>
                <a:uFillTx/>
                <a:latin typeface="Arial"/>
                <a:ea typeface="Arial"/>
                <a:cs typeface="Arial"/>
                <a:sym typeface="Arial"/>
              </a:rPr>
              <a:t>KẾT QUẢ NGHIÊN CỨU KHOA HỌC CỦA GV</a:t>
            </a:r>
            <a:endParaRPr kumimoji="0" sz="2400" b="1" i="0" u="none" strike="noStrike" kern="0" cap="none" spc="0" normalizeH="0" baseline="0" noProof="0" dirty="0">
              <a:ln>
                <a:noFill/>
              </a:ln>
              <a:solidFill>
                <a:srgbClr val="002060"/>
              </a:solidFill>
              <a:effectLst/>
              <a:uLnTx/>
              <a:uFillTx/>
              <a:latin typeface="Arial"/>
              <a:ea typeface="Arial"/>
              <a:cs typeface="Arial"/>
              <a:sym typeface="Arial"/>
            </a:endParaRPr>
          </a:p>
        </p:txBody>
      </p:sp>
      <p:graphicFrame>
        <p:nvGraphicFramePr>
          <p:cNvPr id="693" name="Google Shape;693;p14"/>
          <p:cNvGraphicFramePr/>
          <p:nvPr/>
        </p:nvGraphicFramePr>
        <p:xfrm>
          <a:off x="157650" y="657225"/>
          <a:ext cx="11914279" cy="5880735"/>
        </p:xfrm>
        <a:graphic>
          <a:graphicData uri="http://schemas.openxmlformats.org/drawingml/2006/table">
            <a:tbl>
              <a:tblPr>
                <a:noFill/>
              </a:tblPr>
              <a:tblGrid>
                <a:gridCol w="11914279">
                  <a:extLst>
                    <a:ext uri="{9D8B030D-6E8A-4147-A177-3AD203B41FA5}">
                      <a16:colId xmlns:a16="http://schemas.microsoft.com/office/drawing/2014/main" val="20000"/>
                    </a:ext>
                  </a:extLst>
                </a:gridCol>
              </a:tblGrid>
              <a:tr h="5880735">
                <a:tc>
                  <a:txBody>
                    <a:bodyPr/>
                    <a:lstStyle/>
                    <a:p>
                      <a:pPr marL="0" marR="0" lvl="0" indent="0" algn="ctr" rtl="0">
                        <a:lnSpc>
                          <a:spcPct val="100000"/>
                        </a:lnSpc>
                        <a:spcBef>
                          <a:spcPts val="0"/>
                        </a:spcBef>
                        <a:spcAft>
                          <a:spcPts val="0"/>
                        </a:spcAft>
                        <a:buClr>
                          <a:schemeClr val="dk1"/>
                        </a:buClr>
                        <a:buSzPts val="1600"/>
                        <a:buFont typeface="Arial"/>
                        <a:buNone/>
                      </a:pPr>
                      <a:endParaRPr sz="1600" b="1" u="none" strike="noStrike" cap="none" dirty="0">
                        <a:latin typeface="Calibri"/>
                        <a:cs typeface="Calibri"/>
                        <a:sym typeface="Calibri"/>
                      </a:endParaRPr>
                    </a:p>
                  </a:txBody>
                  <a:tcPr marL="91450" marR="91450" marT="45725" marB="45725" anchor="ctr">
                    <a:lnL w="28575" cap="flat" cmpd="sng">
                      <a:solidFill>
                        <a:schemeClr val="lt1"/>
                      </a:solidFill>
                      <a:prstDash val="solid"/>
                      <a:round/>
                      <a:headEnd type="none" w="sm" len="sm"/>
                      <a:tailEnd type="none" w="sm" len="sm"/>
                    </a:lnL>
                    <a:lnT w="28575" cap="flat" cmpd="sng">
                      <a:solidFill>
                        <a:schemeClr val="lt1"/>
                      </a:solidFill>
                      <a:prstDash val="solid"/>
                      <a:round/>
                      <a:headEnd type="none" w="sm" len="sm"/>
                      <a:tailEnd type="none" w="sm" len="sm"/>
                    </a:lnT>
                    <a:lnB w="28575" cap="flat" cmpd="sng">
                      <a:solidFill>
                        <a:schemeClr val="lt1"/>
                      </a:solidFill>
                      <a:prstDash val="solid"/>
                      <a:round/>
                      <a:headEnd type="none" w="sm" len="sm"/>
                      <a:tailEnd type="none" w="sm" len="sm"/>
                    </a:lnB>
                    <a:solidFill>
                      <a:schemeClr val="accent4">
                        <a:lumMod val="20000"/>
                        <a:lumOff val="80000"/>
                      </a:schemeClr>
                    </a:solidFill>
                  </a:tcPr>
                </a:tc>
                <a:extLst>
                  <a:ext uri="{0D108BD9-81ED-4DB2-BD59-A6C34878D82A}">
                    <a16:rowId xmlns:a16="http://schemas.microsoft.com/office/drawing/2014/main" val="10000"/>
                  </a:ext>
                </a:extLst>
              </a:tr>
            </a:tbl>
          </a:graphicData>
        </a:graphic>
      </p:graphicFrame>
      <p:graphicFrame>
        <p:nvGraphicFramePr>
          <p:cNvPr id="2" name="Table 1">
            <a:extLst>
              <a:ext uri="{FF2B5EF4-FFF2-40B4-BE49-F238E27FC236}">
                <a16:creationId xmlns:a16="http://schemas.microsoft.com/office/drawing/2014/main" id="{B762DC36-04F8-6513-290C-513DEEA0A4D7}"/>
              </a:ext>
            </a:extLst>
          </p:cNvPr>
          <p:cNvGraphicFramePr>
            <a:graphicFrameLocks noGrp="1"/>
          </p:cNvGraphicFramePr>
          <p:nvPr>
            <p:extLst>
              <p:ext uri="{D42A27DB-BD31-4B8C-83A1-F6EECF244321}">
                <p14:modId xmlns:p14="http://schemas.microsoft.com/office/powerpoint/2010/main" val="1445378812"/>
              </p:ext>
            </p:extLst>
          </p:nvPr>
        </p:nvGraphicFramePr>
        <p:xfrm>
          <a:off x="157654" y="719666"/>
          <a:ext cx="11876696" cy="6120450"/>
        </p:xfrm>
        <a:graphic>
          <a:graphicData uri="http://schemas.openxmlformats.org/drawingml/2006/table">
            <a:tbl>
              <a:tblPr firstRow="1" bandRow="1">
                <a:tableStyleId>{5C22544A-7EE6-4342-B048-85BDC9FD1C3A}</a:tableStyleId>
              </a:tblPr>
              <a:tblGrid>
                <a:gridCol w="2463626">
                  <a:extLst>
                    <a:ext uri="{9D8B030D-6E8A-4147-A177-3AD203B41FA5}">
                      <a16:colId xmlns:a16="http://schemas.microsoft.com/office/drawing/2014/main" val="1438972870"/>
                    </a:ext>
                  </a:extLst>
                </a:gridCol>
                <a:gridCol w="1280160">
                  <a:extLst>
                    <a:ext uri="{9D8B030D-6E8A-4147-A177-3AD203B41FA5}">
                      <a16:colId xmlns:a16="http://schemas.microsoft.com/office/drawing/2014/main" val="4271402415"/>
                    </a:ext>
                  </a:extLst>
                </a:gridCol>
                <a:gridCol w="1417320">
                  <a:extLst>
                    <a:ext uri="{9D8B030D-6E8A-4147-A177-3AD203B41FA5}">
                      <a16:colId xmlns:a16="http://schemas.microsoft.com/office/drawing/2014/main" val="2141654692"/>
                    </a:ext>
                  </a:extLst>
                </a:gridCol>
                <a:gridCol w="1188720">
                  <a:extLst>
                    <a:ext uri="{9D8B030D-6E8A-4147-A177-3AD203B41FA5}">
                      <a16:colId xmlns:a16="http://schemas.microsoft.com/office/drawing/2014/main" val="2879555111"/>
                    </a:ext>
                  </a:extLst>
                </a:gridCol>
                <a:gridCol w="1493520">
                  <a:extLst>
                    <a:ext uri="{9D8B030D-6E8A-4147-A177-3AD203B41FA5}">
                      <a16:colId xmlns:a16="http://schemas.microsoft.com/office/drawing/2014/main" val="1655539605"/>
                    </a:ext>
                  </a:extLst>
                </a:gridCol>
                <a:gridCol w="1356360">
                  <a:extLst>
                    <a:ext uri="{9D8B030D-6E8A-4147-A177-3AD203B41FA5}">
                      <a16:colId xmlns:a16="http://schemas.microsoft.com/office/drawing/2014/main" val="2458382593"/>
                    </a:ext>
                  </a:extLst>
                </a:gridCol>
                <a:gridCol w="1234440">
                  <a:extLst>
                    <a:ext uri="{9D8B030D-6E8A-4147-A177-3AD203B41FA5}">
                      <a16:colId xmlns:a16="http://schemas.microsoft.com/office/drawing/2014/main" val="188101553"/>
                    </a:ext>
                  </a:extLst>
                </a:gridCol>
                <a:gridCol w="1442550">
                  <a:extLst>
                    <a:ext uri="{9D8B030D-6E8A-4147-A177-3AD203B41FA5}">
                      <a16:colId xmlns:a16="http://schemas.microsoft.com/office/drawing/2014/main" val="3851133360"/>
                    </a:ext>
                  </a:extLst>
                </a:gridCol>
              </a:tblGrid>
              <a:tr h="680050">
                <a:tc>
                  <a:txBody>
                    <a:bodyPr/>
                    <a:lstStyle/>
                    <a:p>
                      <a:pPr algn="ctr"/>
                      <a:r>
                        <a:rPr lang="en-VN" dirty="0">
                          <a:solidFill>
                            <a:srgbClr val="002060"/>
                          </a:solidFill>
                        </a:rPr>
                        <a:t>THÔNG TIN</a:t>
                      </a:r>
                    </a:p>
                  </a:txBody>
                  <a:tcPr>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400" b="1" u="none" strike="noStrike" cap="none" dirty="0">
                          <a:solidFill>
                            <a:srgbClr val="002060"/>
                          </a:solidFill>
                          <a:latin typeface="+mn-lt"/>
                          <a:ea typeface="Arial"/>
                          <a:cs typeface="Arial"/>
                          <a:sym typeface="Arial"/>
                        </a:rPr>
                        <a:t>CNKT ÔTÔ</a:t>
                      </a:r>
                      <a:endParaRPr lang="en-US" dirty="0">
                        <a:solidFill>
                          <a:srgbClr val="002060"/>
                        </a:solidFill>
                      </a:endParaRPr>
                    </a:p>
                    <a:p>
                      <a:pPr algn="ctr"/>
                      <a:endParaRPr lang="en-VN" dirty="0">
                        <a:solidFill>
                          <a:srgbClr val="002060"/>
                        </a:solidFill>
                      </a:endParaRPr>
                    </a:p>
                  </a:txBody>
                  <a:tcPr>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vi-VN" sz="1400" b="1" u="none" strike="noStrike" cap="none" dirty="0">
                          <a:solidFill>
                            <a:srgbClr val="002060"/>
                          </a:solidFill>
                          <a:latin typeface="Arial"/>
                          <a:ea typeface="Arial"/>
                          <a:cs typeface="Arial"/>
                          <a:sym typeface="Arial"/>
                        </a:rPr>
                        <a:t>ĐIỀU DƯỠNG</a:t>
                      </a:r>
                      <a:endParaRPr lang="vi-VN" dirty="0">
                        <a:solidFill>
                          <a:srgbClr val="002060"/>
                        </a:solidFill>
                      </a:endParaRPr>
                    </a:p>
                    <a:p>
                      <a:pPr algn="ctr"/>
                      <a:endParaRPr lang="en-VN" dirty="0">
                        <a:solidFill>
                          <a:srgbClr val="002060"/>
                        </a:solidFill>
                      </a:endParaRPr>
                    </a:p>
                  </a:txBody>
                  <a:tcPr>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400" b="1" u="none" strike="noStrike" cap="none" dirty="0">
                          <a:solidFill>
                            <a:srgbClr val="002060"/>
                          </a:solidFill>
                          <a:latin typeface="+mn-lt"/>
                          <a:ea typeface="Arial"/>
                          <a:cs typeface="Arial"/>
                          <a:sym typeface="Arial"/>
                        </a:rPr>
                        <a:t>NN  ANH</a:t>
                      </a:r>
                    </a:p>
                    <a:p>
                      <a:pPr algn="ctr"/>
                      <a:endParaRPr lang="en-VN" dirty="0">
                        <a:solidFill>
                          <a:srgbClr val="002060"/>
                        </a:solidFill>
                      </a:endParaRPr>
                    </a:p>
                  </a:txBody>
                  <a:tcPr>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400" b="1" u="none" strike="noStrike" cap="none" dirty="0">
                          <a:solidFill>
                            <a:srgbClr val="002060"/>
                          </a:solidFill>
                          <a:latin typeface="+mn-lt"/>
                          <a:ea typeface="Arial"/>
                          <a:cs typeface="Arial"/>
                          <a:sym typeface="Arial"/>
                        </a:rPr>
                        <a:t>KT XÂY DỰNG</a:t>
                      </a:r>
                    </a:p>
                    <a:p>
                      <a:pPr algn="ctr"/>
                      <a:endParaRPr lang="en-VN" dirty="0">
                        <a:solidFill>
                          <a:srgbClr val="002060"/>
                        </a:solidFill>
                      </a:endParaRPr>
                    </a:p>
                  </a:txBody>
                  <a:tcPr>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vi-VN" sz="1400" b="1" u="none" strike="noStrike" cap="none" dirty="0">
                          <a:solidFill>
                            <a:srgbClr val="002060"/>
                          </a:solidFill>
                          <a:latin typeface="Arial"/>
                          <a:ea typeface="Arial"/>
                          <a:cs typeface="Arial"/>
                          <a:sym typeface="Arial"/>
                        </a:rPr>
                        <a:t>QUẢN LÝ NN</a:t>
                      </a:r>
                    </a:p>
                    <a:p>
                      <a:pPr algn="ctr"/>
                      <a:endParaRPr lang="en-VN" dirty="0">
                        <a:solidFill>
                          <a:srgbClr val="002060"/>
                        </a:solidFill>
                      </a:endParaRPr>
                    </a:p>
                  </a:txBody>
                  <a:tcPr>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vi-VN" sz="1400" b="1" u="none" strike="noStrike" cap="none" dirty="0">
                          <a:solidFill>
                            <a:srgbClr val="002060"/>
                          </a:solidFill>
                          <a:latin typeface="Arial"/>
                          <a:ea typeface="Arial"/>
                          <a:cs typeface="Arial"/>
                          <a:sym typeface="Arial"/>
                        </a:rPr>
                        <a:t>SP TIN HỌC</a:t>
                      </a:r>
                    </a:p>
                    <a:p>
                      <a:pPr algn="ctr"/>
                      <a:endParaRPr lang="en-VN" dirty="0">
                        <a:solidFill>
                          <a:srgbClr val="002060"/>
                        </a:solidFill>
                      </a:endParaRPr>
                    </a:p>
                  </a:txBody>
                  <a:tcPr>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vi-VN" sz="1400" b="1" u="none" strike="noStrike" cap="none" dirty="0">
                          <a:solidFill>
                            <a:srgbClr val="002060"/>
                          </a:solidFill>
                          <a:latin typeface="Arial"/>
                          <a:ea typeface="Arial"/>
                          <a:cs typeface="Arial"/>
                          <a:sym typeface="Arial"/>
                        </a:rPr>
                        <a:t>SP VẬT LÝ</a:t>
                      </a:r>
                    </a:p>
                    <a:p>
                      <a:pPr algn="ctr"/>
                      <a:endParaRPr lang="en-VN" dirty="0">
                        <a:solidFill>
                          <a:srgbClr val="002060"/>
                        </a:solidFill>
                      </a:endParaRPr>
                    </a:p>
                  </a:txBody>
                  <a:tcPr>
                    <a:solidFill>
                      <a:schemeClr val="accent2">
                        <a:lumMod val="40000"/>
                        <a:lumOff val="60000"/>
                      </a:schemeClr>
                    </a:solidFill>
                  </a:tcPr>
                </a:tc>
                <a:extLst>
                  <a:ext uri="{0D108BD9-81ED-4DB2-BD59-A6C34878D82A}">
                    <a16:rowId xmlns:a16="http://schemas.microsoft.com/office/drawing/2014/main" val="2114431304"/>
                  </a:ext>
                </a:extLst>
              </a:tr>
              <a:tr h="680050">
                <a:tc>
                  <a:txBody>
                    <a:bodyPr/>
                    <a:lstStyle/>
                    <a:p>
                      <a:r>
                        <a:rPr lang="en-VN" sz="1800" dirty="0"/>
                        <a:t>Đề tài cấp NN/cấp bộ</a:t>
                      </a:r>
                    </a:p>
                  </a:txBody>
                  <a:tcPr>
                    <a:solidFill>
                      <a:schemeClr val="accent1">
                        <a:lumMod val="20000"/>
                        <a:lumOff val="80000"/>
                      </a:schemeClr>
                    </a:solidFill>
                  </a:tcPr>
                </a:tc>
                <a:tc>
                  <a:txBody>
                    <a:bodyPr/>
                    <a:lstStyle/>
                    <a:p>
                      <a:pPr algn="ctr"/>
                      <a:r>
                        <a:rPr lang="en-VN" sz="1800" dirty="0"/>
                        <a:t>0/3</a:t>
                      </a:r>
                    </a:p>
                  </a:txBody>
                  <a:tcPr>
                    <a:solidFill>
                      <a:schemeClr val="accent1">
                        <a:lumMod val="20000"/>
                        <a:lumOff val="80000"/>
                      </a:schemeClr>
                    </a:solidFill>
                  </a:tcPr>
                </a:tc>
                <a:tc>
                  <a:txBody>
                    <a:bodyPr/>
                    <a:lstStyle/>
                    <a:p>
                      <a:pPr algn="ctr"/>
                      <a:r>
                        <a:rPr lang="en-VN" sz="1800" dirty="0" smtClean="0">
                          <a:solidFill>
                            <a:srgbClr val="FF0000"/>
                          </a:solidFill>
                        </a:rPr>
                        <a:t>0/</a:t>
                      </a:r>
                      <a:r>
                        <a:rPr lang="en-US" sz="1800" dirty="0" smtClean="0">
                          <a:solidFill>
                            <a:srgbClr val="FF0000"/>
                          </a:solidFill>
                        </a:rPr>
                        <a:t>7</a:t>
                      </a:r>
                      <a:endParaRPr lang="en-VN" sz="1800" dirty="0">
                        <a:solidFill>
                          <a:srgbClr val="FF0000"/>
                        </a:solidFill>
                      </a:endParaRPr>
                    </a:p>
                  </a:txBody>
                  <a:tcPr>
                    <a:solidFill>
                      <a:schemeClr val="accent1">
                        <a:lumMod val="20000"/>
                        <a:lumOff val="80000"/>
                      </a:schemeClr>
                    </a:solidFill>
                  </a:tcPr>
                </a:tc>
                <a:tc>
                  <a:txBody>
                    <a:bodyPr/>
                    <a:lstStyle/>
                    <a:p>
                      <a:pPr algn="ctr"/>
                      <a:r>
                        <a:rPr lang="en-VN" sz="1800" dirty="0"/>
                        <a:t>0/2</a:t>
                      </a:r>
                    </a:p>
                  </a:txBody>
                  <a:tcPr>
                    <a:solidFill>
                      <a:schemeClr val="accent1">
                        <a:lumMod val="20000"/>
                        <a:lumOff val="80000"/>
                      </a:schemeClr>
                    </a:solidFill>
                  </a:tcPr>
                </a:tc>
                <a:tc>
                  <a:txBody>
                    <a:bodyPr/>
                    <a:lstStyle/>
                    <a:p>
                      <a:pPr algn="ctr"/>
                      <a:r>
                        <a:rPr lang="en-VN" sz="1800" dirty="0"/>
                        <a:t>0/4</a:t>
                      </a:r>
                    </a:p>
                  </a:txBody>
                  <a:tcPr>
                    <a:solidFill>
                      <a:schemeClr val="accent1">
                        <a:lumMod val="20000"/>
                        <a:lumOff val="80000"/>
                      </a:schemeClr>
                    </a:solidFill>
                  </a:tcPr>
                </a:tc>
                <a:tc>
                  <a:txBody>
                    <a:bodyPr/>
                    <a:lstStyle/>
                    <a:p>
                      <a:pPr algn="ctr"/>
                      <a:r>
                        <a:rPr lang="en-US" sz="1800" dirty="0"/>
                        <a:t>C</a:t>
                      </a:r>
                      <a:r>
                        <a:rPr lang="en-VN" sz="1800" dirty="0"/>
                        <a:t>hưa có số liệu</a:t>
                      </a:r>
                    </a:p>
                  </a:txBody>
                  <a:tcPr>
                    <a:solidFill>
                      <a:schemeClr val="accent1">
                        <a:lumMod val="20000"/>
                        <a:lumOff val="80000"/>
                      </a:schemeClr>
                    </a:solidFill>
                  </a:tcPr>
                </a:tc>
                <a:tc>
                  <a:txBody>
                    <a:bodyPr/>
                    <a:lstStyle/>
                    <a:p>
                      <a:pPr algn="ctr"/>
                      <a:r>
                        <a:rPr lang="en-VN" sz="1800" dirty="0"/>
                        <a:t>0/0</a:t>
                      </a:r>
                    </a:p>
                  </a:txBody>
                  <a:tcPr>
                    <a:solidFill>
                      <a:schemeClr val="accent1">
                        <a:lumMod val="20000"/>
                        <a:lumOff val="80000"/>
                      </a:schemeClr>
                    </a:solidFill>
                  </a:tcPr>
                </a:tc>
                <a:tc>
                  <a:txBody>
                    <a:bodyPr/>
                    <a:lstStyle/>
                    <a:p>
                      <a:r>
                        <a:rPr lang="en-VN" sz="1800" dirty="0"/>
                        <a:t>2/6</a:t>
                      </a:r>
                    </a:p>
                  </a:txBody>
                  <a:tcPr>
                    <a:solidFill>
                      <a:schemeClr val="accent1">
                        <a:lumMod val="20000"/>
                        <a:lumOff val="80000"/>
                      </a:schemeClr>
                    </a:solidFill>
                  </a:tcPr>
                </a:tc>
                <a:extLst>
                  <a:ext uri="{0D108BD9-81ED-4DB2-BD59-A6C34878D82A}">
                    <a16:rowId xmlns:a16="http://schemas.microsoft.com/office/drawing/2014/main" val="1225372281"/>
                  </a:ext>
                </a:extLst>
              </a:tr>
              <a:tr h="680050">
                <a:tc>
                  <a:txBody>
                    <a:bodyPr/>
                    <a:lstStyle/>
                    <a:p>
                      <a:r>
                        <a:rPr lang="en-VN" dirty="0"/>
                        <a:t> </a:t>
                      </a:r>
                      <a:r>
                        <a:rPr lang="en-VN" sz="1800" dirty="0"/>
                        <a:t>Đề tài cấp tỉnh/Nafosted</a:t>
                      </a:r>
                    </a:p>
                  </a:txBody>
                  <a:tcPr>
                    <a:solidFill>
                      <a:schemeClr val="accent4">
                        <a:lumMod val="40000"/>
                        <a:lumOff val="60000"/>
                      </a:schemeClr>
                    </a:solidFill>
                  </a:tcPr>
                </a:tc>
                <a:tc>
                  <a:txBody>
                    <a:bodyPr/>
                    <a:lstStyle/>
                    <a:p>
                      <a:pPr algn="ctr"/>
                      <a:r>
                        <a:rPr lang="en-VN" sz="1800" dirty="0"/>
                        <a:t>0/0</a:t>
                      </a:r>
                    </a:p>
                  </a:txBody>
                  <a:tcPr>
                    <a:solidFill>
                      <a:schemeClr val="accent4">
                        <a:lumMod val="40000"/>
                        <a:lumOff val="60000"/>
                      </a:schemeClr>
                    </a:solidFill>
                  </a:tcPr>
                </a:tc>
                <a:tc>
                  <a:txBody>
                    <a:bodyPr/>
                    <a:lstStyle/>
                    <a:p>
                      <a:pPr algn="ctr"/>
                      <a:r>
                        <a:rPr lang="en-VN" sz="1800" dirty="0">
                          <a:solidFill>
                            <a:srgbClr val="FF0000"/>
                          </a:solidFill>
                        </a:rPr>
                        <a:t>2/0</a:t>
                      </a:r>
                    </a:p>
                  </a:txBody>
                  <a:tcPr>
                    <a:solidFill>
                      <a:schemeClr val="accent4">
                        <a:lumMod val="40000"/>
                        <a:lumOff val="60000"/>
                      </a:schemeClr>
                    </a:solidFill>
                  </a:tcPr>
                </a:tc>
                <a:tc>
                  <a:txBody>
                    <a:bodyPr/>
                    <a:lstStyle/>
                    <a:p>
                      <a:pPr algn="ctr"/>
                      <a:r>
                        <a:rPr lang="en-VN" sz="1800" dirty="0"/>
                        <a:t>1/0</a:t>
                      </a:r>
                    </a:p>
                  </a:txBody>
                  <a:tcPr>
                    <a:solidFill>
                      <a:schemeClr val="accent4">
                        <a:lumMod val="40000"/>
                        <a:lumOff val="60000"/>
                      </a:schemeClr>
                    </a:solidFill>
                  </a:tcPr>
                </a:tc>
                <a:tc>
                  <a:txBody>
                    <a:bodyPr/>
                    <a:lstStyle/>
                    <a:p>
                      <a:pPr algn="ctr"/>
                      <a:r>
                        <a:rPr lang="en-VN" sz="1800" dirty="0"/>
                        <a:t>1/0</a:t>
                      </a:r>
                    </a:p>
                  </a:txBody>
                  <a:tcPr>
                    <a:solidFill>
                      <a:schemeClr val="accent4">
                        <a:lumMod val="40000"/>
                        <a:lumOff val="60000"/>
                      </a:schemeClr>
                    </a:solidFill>
                  </a:tcPr>
                </a:tc>
                <a:tc>
                  <a:txBody>
                    <a:bodyPr/>
                    <a:lstStyle/>
                    <a:p>
                      <a:pPr algn="ctr"/>
                      <a:r>
                        <a:rPr lang="en-VN" sz="1800" dirty="0"/>
                        <a:t>-</a:t>
                      </a:r>
                    </a:p>
                  </a:txBody>
                  <a:tcPr>
                    <a:solidFill>
                      <a:schemeClr val="accent4">
                        <a:lumMod val="40000"/>
                        <a:lumOff val="60000"/>
                      </a:schemeClr>
                    </a:solidFill>
                  </a:tcPr>
                </a:tc>
                <a:tc>
                  <a:txBody>
                    <a:bodyPr/>
                    <a:lstStyle/>
                    <a:p>
                      <a:pPr algn="ctr"/>
                      <a:r>
                        <a:rPr lang="en-VN" sz="1800" dirty="0"/>
                        <a:t>0/0 </a:t>
                      </a:r>
                    </a:p>
                  </a:txBody>
                  <a:tcPr>
                    <a:solidFill>
                      <a:schemeClr val="accent4">
                        <a:lumMod val="40000"/>
                        <a:lumOff val="60000"/>
                      </a:schemeClr>
                    </a:solidFill>
                  </a:tcPr>
                </a:tc>
                <a:tc>
                  <a:txBody>
                    <a:bodyPr/>
                    <a:lstStyle/>
                    <a:p>
                      <a:pPr algn="ctr"/>
                      <a:r>
                        <a:rPr lang="en-VN" sz="1800" dirty="0"/>
                        <a:t>0/3</a:t>
                      </a:r>
                    </a:p>
                  </a:txBody>
                  <a:tcPr>
                    <a:solidFill>
                      <a:schemeClr val="accent4">
                        <a:lumMod val="40000"/>
                        <a:lumOff val="60000"/>
                      </a:schemeClr>
                    </a:solidFill>
                  </a:tcPr>
                </a:tc>
                <a:extLst>
                  <a:ext uri="{0D108BD9-81ED-4DB2-BD59-A6C34878D82A}">
                    <a16:rowId xmlns:a16="http://schemas.microsoft.com/office/drawing/2014/main" val="179444025"/>
                  </a:ext>
                </a:extLst>
              </a:tr>
              <a:tr h="680050">
                <a:tc>
                  <a:txBody>
                    <a:bodyPr/>
                    <a:lstStyle/>
                    <a:p>
                      <a:r>
                        <a:rPr lang="en-VN" sz="1800" dirty="0"/>
                        <a:t>Dự án hợp tác nghiên cứu quốc tế/cơ sở</a:t>
                      </a:r>
                    </a:p>
                  </a:txBody>
                  <a:tcPr>
                    <a:solidFill>
                      <a:schemeClr val="accent4">
                        <a:lumMod val="20000"/>
                        <a:lumOff val="80000"/>
                      </a:schemeClr>
                    </a:solidFill>
                  </a:tcPr>
                </a:tc>
                <a:tc>
                  <a:txBody>
                    <a:bodyPr/>
                    <a:lstStyle/>
                    <a:p>
                      <a:pPr algn="ctr"/>
                      <a:r>
                        <a:rPr lang="en-VN" sz="1800" dirty="0"/>
                        <a:t>0/9</a:t>
                      </a:r>
                    </a:p>
                  </a:txBody>
                  <a:tcPr>
                    <a:solidFill>
                      <a:schemeClr val="accent4">
                        <a:lumMod val="20000"/>
                        <a:lumOff val="80000"/>
                      </a:schemeClr>
                    </a:solidFill>
                  </a:tcPr>
                </a:tc>
                <a:tc>
                  <a:txBody>
                    <a:bodyPr/>
                    <a:lstStyle/>
                    <a:p>
                      <a:pPr algn="ctr"/>
                      <a:r>
                        <a:rPr lang="en-VN" sz="1800" dirty="0" smtClean="0">
                          <a:solidFill>
                            <a:srgbClr val="FF0000"/>
                          </a:solidFill>
                        </a:rPr>
                        <a:t>3/</a:t>
                      </a:r>
                      <a:r>
                        <a:rPr lang="en-US" sz="1800" dirty="0" smtClean="0">
                          <a:solidFill>
                            <a:srgbClr val="FF0000"/>
                          </a:solidFill>
                        </a:rPr>
                        <a:t>8</a:t>
                      </a:r>
                      <a:endParaRPr lang="en-VN" sz="1800" dirty="0">
                        <a:solidFill>
                          <a:srgbClr val="FF0000"/>
                        </a:solidFill>
                      </a:endParaRPr>
                    </a:p>
                  </a:txBody>
                  <a:tcPr>
                    <a:solidFill>
                      <a:schemeClr val="accent4">
                        <a:lumMod val="20000"/>
                        <a:lumOff val="80000"/>
                      </a:schemeClr>
                    </a:solidFill>
                  </a:tcPr>
                </a:tc>
                <a:tc>
                  <a:txBody>
                    <a:bodyPr/>
                    <a:lstStyle/>
                    <a:p>
                      <a:pPr algn="ctr"/>
                      <a:r>
                        <a:rPr lang="en-VN" sz="1800" dirty="0"/>
                        <a:t>0/25</a:t>
                      </a:r>
                    </a:p>
                  </a:txBody>
                  <a:tcPr>
                    <a:solidFill>
                      <a:schemeClr val="accent4">
                        <a:lumMod val="20000"/>
                        <a:lumOff val="80000"/>
                      </a:schemeClr>
                    </a:solidFill>
                  </a:tcPr>
                </a:tc>
                <a:tc>
                  <a:txBody>
                    <a:bodyPr/>
                    <a:lstStyle/>
                    <a:p>
                      <a:pPr algn="ctr"/>
                      <a:r>
                        <a:rPr lang="en-VN" sz="1800" dirty="0"/>
                        <a:t>0/12</a:t>
                      </a:r>
                    </a:p>
                  </a:txBody>
                  <a:tcPr>
                    <a:solidFill>
                      <a:schemeClr val="accent4">
                        <a:lumMod val="20000"/>
                        <a:lumOff val="80000"/>
                      </a:schemeClr>
                    </a:solidFill>
                  </a:tcPr>
                </a:tc>
                <a:tc>
                  <a:txBody>
                    <a:bodyPr/>
                    <a:lstStyle/>
                    <a:p>
                      <a:pPr algn="ctr"/>
                      <a:r>
                        <a:rPr lang="en-VN" sz="1800" dirty="0"/>
                        <a:t>-</a:t>
                      </a:r>
                    </a:p>
                  </a:txBody>
                  <a:tcPr>
                    <a:solidFill>
                      <a:schemeClr val="accent4">
                        <a:lumMod val="20000"/>
                        <a:lumOff val="80000"/>
                      </a:schemeClr>
                    </a:solidFill>
                  </a:tcPr>
                </a:tc>
                <a:tc>
                  <a:txBody>
                    <a:bodyPr/>
                    <a:lstStyle/>
                    <a:p>
                      <a:pPr algn="ctr"/>
                      <a:r>
                        <a:rPr lang="en-VN" sz="1800" dirty="0"/>
                        <a:t>0/0</a:t>
                      </a:r>
                    </a:p>
                  </a:txBody>
                  <a:tcPr>
                    <a:solidFill>
                      <a:schemeClr val="accent4">
                        <a:lumMod val="20000"/>
                        <a:lumOff val="80000"/>
                      </a:schemeClr>
                    </a:solidFill>
                  </a:tcPr>
                </a:tc>
                <a:tc>
                  <a:txBody>
                    <a:bodyPr/>
                    <a:lstStyle/>
                    <a:p>
                      <a:pPr algn="ctr"/>
                      <a:r>
                        <a:rPr lang="en-VN" sz="1800" dirty="0"/>
                        <a:t>1/7</a:t>
                      </a:r>
                    </a:p>
                  </a:txBody>
                  <a:tcPr>
                    <a:solidFill>
                      <a:schemeClr val="accent4">
                        <a:lumMod val="20000"/>
                        <a:lumOff val="80000"/>
                      </a:schemeClr>
                    </a:solidFill>
                  </a:tcPr>
                </a:tc>
                <a:extLst>
                  <a:ext uri="{0D108BD9-81ED-4DB2-BD59-A6C34878D82A}">
                    <a16:rowId xmlns:a16="http://schemas.microsoft.com/office/drawing/2014/main" val="2178438422"/>
                  </a:ext>
                </a:extLst>
              </a:tr>
              <a:tr h="680050">
                <a:tc>
                  <a:txBody>
                    <a:bodyPr/>
                    <a:lstStyle/>
                    <a:p>
                      <a:r>
                        <a:rPr lang="en-VN" sz="1800" dirty="0"/>
                        <a:t>Sản phẩm chuyển giao công nghệ</a:t>
                      </a:r>
                    </a:p>
                  </a:txBody>
                  <a:tcPr>
                    <a:solidFill>
                      <a:schemeClr val="accent4">
                        <a:lumMod val="20000"/>
                        <a:lumOff val="80000"/>
                      </a:schemeClr>
                    </a:solidFill>
                  </a:tcPr>
                </a:tc>
                <a:tc>
                  <a:txBody>
                    <a:bodyPr/>
                    <a:lstStyle/>
                    <a:p>
                      <a:pPr algn="ctr"/>
                      <a:r>
                        <a:rPr lang="en-VN" sz="1800" dirty="0"/>
                        <a:t>2</a:t>
                      </a:r>
                    </a:p>
                  </a:txBody>
                  <a:tcPr>
                    <a:solidFill>
                      <a:schemeClr val="accent4">
                        <a:lumMod val="20000"/>
                        <a:lumOff val="80000"/>
                      </a:schemeClr>
                    </a:solidFill>
                  </a:tcPr>
                </a:tc>
                <a:tc>
                  <a:txBody>
                    <a:bodyPr/>
                    <a:lstStyle/>
                    <a:p>
                      <a:pPr algn="ctr"/>
                      <a:r>
                        <a:rPr lang="en-US" sz="1800" dirty="0" smtClean="0">
                          <a:solidFill>
                            <a:srgbClr val="FF0000"/>
                          </a:solidFill>
                        </a:rPr>
                        <a:t>2</a:t>
                      </a:r>
                      <a:endParaRPr lang="en-VN" sz="1800" dirty="0">
                        <a:solidFill>
                          <a:srgbClr val="FF0000"/>
                        </a:solidFill>
                      </a:endParaRPr>
                    </a:p>
                  </a:txBody>
                  <a:tcPr>
                    <a:solidFill>
                      <a:schemeClr val="accent4">
                        <a:lumMod val="20000"/>
                        <a:lumOff val="80000"/>
                      </a:schemeClr>
                    </a:solidFill>
                  </a:tcPr>
                </a:tc>
                <a:tc>
                  <a:txBody>
                    <a:bodyPr/>
                    <a:lstStyle/>
                    <a:p>
                      <a:pPr algn="ctr"/>
                      <a:r>
                        <a:rPr lang="en-VN" sz="1800" dirty="0">
                          <a:solidFill>
                            <a:srgbClr val="FF0000"/>
                          </a:solidFill>
                        </a:rPr>
                        <a:t>25</a:t>
                      </a:r>
                    </a:p>
                  </a:txBody>
                  <a:tcPr>
                    <a:solidFill>
                      <a:schemeClr val="accent4">
                        <a:lumMod val="20000"/>
                        <a:lumOff val="80000"/>
                      </a:schemeClr>
                    </a:solidFill>
                  </a:tcPr>
                </a:tc>
                <a:tc>
                  <a:txBody>
                    <a:bodyPr/>
                    <a:lstStyle/>
                    <a:p>
                      <a:pPr algn="ctr"/>
                      <a:r>
                        <a:rPr lang="en-VN" sz="1800" dirty="0"/>
                        <a:t>0</a:t>
                      </a:r>
                    </a:p>
                  </a:txBody>
                  <a:tcPr>
                    <a:solidFill>
                      <a:schemeClr val="accent4">
                        <a:lumMod val="20000"/>
                        <a:lumOff val="80000"/>
                      </a:schemeClr>
                    </a:solidFill>
                  </a:tcPr>
                </a:tc>
                <a:tc>
                  <a:txBody>
                    <a:bodyPr/>
                    <a:lstStyle/>
                    <a:p>
                      <a:pPr algn="ctr"/>
                      <a:r>
                        <a:rPr lang="en-VN" sz="1800" dirty="0"/>
                        <a:t>-</a:t>
                      </a:r>
                    </a:p>
                  </a:txBody>
                  <a:tcPr>
                    <a:solidFill>
                      <a:schemeClr val="accent4">
                        <a:lumMod val="20000"/>
                        <a:lumOff val="80000"/>
                      </a:schemeClr>
                    </a:solidFill>
                  </a:tcPr>
                </a:tc>
                <a:tc>
                  <a:txBody>
                    <a:bodyPr/>
                    <a:lstStyle/>
                    <a:p>
                      <a:pPr algn="ctr"/>
                      <a:r>
                        <a:rPr lang="en-VN" sz="1800" dirty="0"/>
                        <a:t>0</a:t>
                      </a:r>
                    </a:p>
                  </a:txBody>
                  <a:tcPr>
                    <a:solidFill>
                      <a:schemeClr val="accent4">
                        <a:lumMod val="20000"/>
                        <a:lumOff val="80000"/>
                      </a:schemeClr>
                    </a:solidFill>
                  </a:tcPr>
                </a:tc>
                <a:tc>
                  <a:txBody>
                    <a:bodyPr/>
                    <a:lstStyle/>
                    <a:p>
                      <a:pPr algn="ctr"/>
                      <a:r>
                        <a:rPr lang="en-VN" sz="1800" dirty="0"/>
                        <a:t>2</a:t>
                      </a:r>
                    </a:p>
                  </a:txBody>
                  <a:tcPr>
                    <a:solidFill>
                      <a:schemeClr val="accent4">
                        <a:lumMod val="20000"/>
                        <a:lumOff val="80000"/>
                      </a:schemeClr>
                    </a:solidFill>
                  </a:tcPr>
                </a:tc>
                <a:extLst>
                  <a:ext uri="{0D108BD9-81ED-4DB2-BD59-A6C34878D82A}">
                    <a16:rowId xmlns:a16="http://schemas.microsoft.com/office/drawing/2014/main" val="3397442087"/>
                  </a:ext>
                </a:extLst>
              </a:tr>
              <a:tr h="680050">
                <a:tc>
                  <a:txBody>
                    <a:bodyPr/>
                    <a:lstStyle/>
                    <a:p>
                      <a:r>
                        <a:rPr lang="en-VN" sz="1800" dirty="0"/>
                        <a:t>Bài báo ISI/Scopus</a:t>
                      </a:r>
                    </a:p>
                  </a:txBody>
                  <a:tcPr/>
                </a:tc>
                <a:tc>
                  <a:txBody>
                    <a:bodyPr/>
                    <a:lstStyle/>
                    <a:p>
                      <a:pPr algn="ctr"/>
                      <a:r>
                        <a:rPr lang="en-VN" sz="1800" dirty="0"/>
                        <a:t>56</a:t>
                      </a:r>
                    </a:p>
                  </a:txBody>
                  <a:tcPr/>
                </a:tc>
                <a:tc>
                  <a:txBody>
                    <a:bodyPr/>
                    <a:lstStyle/>
                    <a:p>
                      <a:pPr algn="ctr"/>
                      <a:r>
                        <a:rPr lang="en-VN" sz="1800" dirty="0">
                          <a:solidFill>
                            <a:srgbClr val="FF0000"/>
                          </a:solidFill>
                        </a:rPr>
                        <a:t>55</a:t>
                      </a:r>
                    </a:p>
                  </a:txBody>
                  <a:tcPr/>
                </a:tc>
                <a:tc>
                  <a:txBody>
                    <a:bodyPr/>
                    <a:lstStyle/>
                    <a:p>
                      <a:pPr algn="ctr"/>
                      <a:r>
                        <a:rPr lang="en-VN" sz="1800" dirty="0"/>
                        <a:t>15</a:t>
                      </a:r>
                    </a:p>
                  </a:txBody>
                  <a:tcPr/>
                </a:tc>
                <a:tc>
                  <a:txBody>
                    <a:bodyPr/>
                    <a:lstStyle/>
                    <a:p>
                      <a:pPr algn="ctr"/>
                      <a:r>
                        <a:rPr lang="en-VN" sz="1800" dirty="0">
                          <a:solidFill>
                            <a:srgbClr val="FF0000"/>
                          </a:solidFill>
                        </a:rPr>
                        <a:t>173</a:t>
                      </a:r>
                    </a:p>
                  </a:txBody>
                  <a:tcPr/>
                </a:tc>
                <a:tc>
                  <a:txBody>
                    <a:bodyPr/>
                    <a:lstStyle/>
                    <a:p>
                      <a:pPr algn="ctr"/>
                      <a:r>
                        <a:rPr lang="en-VN" sz="1800" dirty="0"/>
                        <a:t>-</a:t>
                      </a:r>
                    </a:p>
                  </a:txBody>
                  <a:tcPr/>
                </a:tc>
                <a:tc>
                  <a:txBody>
                    <a:bodyPr/>
                    <a:lstStyle/>
                    <a:p>
                      <a:pPr algn="ctr"/>
                      <a:r>
                        <a:rPr lang="en-VN" sz="1800" dirty="0"/>
                        <a:t>13</a:t>
                      </a:r>
                    </a:p>
                  </a:txBody>
                  <a:tcPr/>
                </a:tc>
                <a:tc>
                  <a:txBody>
                    <a:bodyPr/>
                    <a:lstStyle/>
                    <a:p>
                      <a:pPr algn="ctr"/>
                      <a:r>
                        <a:rPr lang="en-VN" sz="1800" dirty="0"/>
                        <a:t>113</a:t>
                      </a:r>
                    </a:p>
                  </a:txBody>
                  <a:tcPr/>
                </a:tc>
                <a:extLst>
                  <a:ext uri="{0D108BD9-81ED-4DB2-BD59-A6C34878D82A}">
                    <a16:rowId xmlns:a16="http://schemas.microsoft.com/office/drawing/2014/main" val="4066532588"/>
                  </a:ext>
                </a:extLst>
              </a:tr>
              <a:tr h="680050">
                <a:tc>
                  <a:txBody>
                    <a:bodyPr/>
                    <a:lstStyle/>
                    <a:p>
                      <a:r>
                        <a:rPr lang="en-VN" sz="1800" dirty="0"/>
                        <a:t>Bài báo trong nước</a:t>
                      </a:r>
                    </a:p>
                  </a:txBody>
                  <a:tcPr>
                    <a:solidFill>
                      <a:schemeClr val="accent4">
                        <a:lumMod val="20000"/>
                        <a:lumOff val="80000"/>
                      </a:schemeClr>
                    </a:solidFill>
                  </a:tcPr>
                </a:tc>
                <a:tc>
                  <a:txBody>
                    <a:bodyPr/>
                    <a:lstStyle/>
                    <a:p>
                      <a:pPr algn="ctr"/>
                      <a:r>
                        <a:rPr lang="en-VN" sz="1800" dirty="0"/>
                        <a:t>10</a:t>
                      </a:r>
                    </a:p>
                  </a:txBody>
                  <a:tcPr>
                    <a:solidFill>
                      <a:schemeClr val="accent4">
                        <a:lumMod val="20000"/>
                        <a:lumOff val="80000"/>
                      </a:schemeClr>
                    </a:solidFill>
                  </a:tcPr>
                </a:tc>
                <a:tc>
                  <a:txBody>
                    <a:bodyPr/>
                    <a:lstStyle/>
                    <a:p>
                      <a:pPr algn="ctr"/>
                      <a:r>
                        <a:rPr lang="en-VN" sz="1800" dirty="0">
                          <a:solidFill>
                            <a:srgbClr val="FF0000"/>
                          </a:solidFill>
                        </a:rPr>
                        <a:t>40</a:t>
                      </a:r>
                    </a:p>
                  </a:txBody>
                  <a:tcPr>
                    <a:solidFill>
                      <a:schemeClr val="accent4">
                        <a:lumMod val="20000"/>
                        <a:lumOff val="80000"/>
                      </a:schemeClr>
                    </a:solidFill>
                  </a:tcPr>
                </a:tc>
                <a:tc>
                  <a:txBody>
                    <a:bodyPr/>
                    <a:lstStyle/>
                    <a:p>
                      <a:pPr algn="ctr"/>
                      <a:r>
                        <a:rPr lang="en-VN" sz="1800" dirty="0"/>
                        <a:t>38</a:t>
                      </a:r>
                    </a:p>
                  </a:txBody>
                  <a:tcPr>
                    <a:solidFill>
                      <a:schemeClr val="accent4">
                        <a:lumMod val="20000"/>
                        <a:lumOff val="80000"/>
                      </a:schemeClr>
                    </a:solidFill>
                  </a:tcPr>
                </a:tc>
                <a:tc>
                  <a:txBody>
                    <a:bodyPr/>
                    <a:lstStyle/>
                    <a:p>
                      <a:pPr algn="ctr"/>
                      <a:r>
                        <a:rPr lang="en-VN" sz="1800" dirty="0"/>
                        <a:t>16</a:t>
                      </a:r>
                    </a:p>
                  </a:txBody>
                  <a:tcPr>
                    <a:solidFill>
                      <a:schemeClr val="accent4">
                        <a:lumMod val="20000"/>
                        <a:lumOff val="80000"/>
                      </a:schemeClr>
                    </a:solidFill>
                  </a:tcPr>
                </a:tc>
                <a:tc>
                  <a:txBody>
                    <a:bodyPr/>
                    <a:lstStyle/>
                    <a:p>
                      <a:pPr algn="ctr"/>
                      <a:r>
                        <a:rPr lang="en-VN" sz="1800" dirty="0"/>
                        <a:t>-</a:t>
                      </a:r>
                    </a:p>
                  </a:txBody>
                  <a:tcPr>
                    <a:solidFill>
                      <a:schemeClr val="accent4">
                        <a:lumMod val="20000"/>
                        <a:lumOff val="80000"/>
                      </a:schemeClr>
                    </a:solidFill>
                  </a:tcPr>
                </a:tc>
                <a:tc>
                  <a:txBody>
                    <a:bodyPr/>
                    <a:lstStyle/>
                    <a:p>
                      <a:pPr algn="ctr"/>
                      <a:r>
                        <a:rPr lang="en-VN" sz="1800" dirty="0"/>
                        <a:t>29</a:t>
                      </a:r>
                    </a:p>
                  </a:txBody>
                  <a:tcPr>
                    <a:solidFill>
                      <a:schemeClr val="accent4">
                        <a:lumMod val="20000"/>
                        <a:lumOff val="80000"/>
                      </a:schemeClr>
                    </a:solidFill>
                  </a:tcPr>
                </a:tc>
                <a:tc>
                  <a:txBody>
                    <a:bodyPr/>
                    <a:lstStyle/>
                    <a:p>
                      <a:pPr algn="ctr"/>
                      <a:r>
                        <a:rPr lang="en-VN" sz="1800" dirty="0"/>
                        <a:t>91</a:t>
                      </a:r>
                    </a:p>
                  </a:txBody>
                  <a:tcPr>
                    <a:solidFill>
                      <a:schemeClr val="accent4">
                        <a:lumMod val="20000"/>
                        <a:lumOff val="80000"/>
                      </a:schemeClr>
                    </a:solidFill>
                  </a:tcPr>
                </a:tc>
                <a:extLst>
                  <a:ext uri="{0D108BD9-81ED-4DB2-BD59-A6C34878D82A}">
                    <a16:rowId xmlns:a16="http://schemas.microsoft.com/office/drawing/2014/main" val="3717995232"/>
                  </a:ext>
                </a:extLst>
              </a:tr>
              <a:tr h="680050">
                <a:tc>
                  <a:txBody>
                    <a:bodyPr/>
                    <a:lstStyle/>
                    <a:p>
                      <a:r>
                        <a:rPr lang="en-VN" sz="1800" dirty="0"/>
                        <a:t>Giáo trình &amp; sách xuất bản</a:t>
                      </a:r>
                    </a:p>
                  </a:txBody>
                  <a:tcPr/>
                </a:tc>
                <a:tc>
                  <a:txBody>
                    <a:bodyPr/>
                    <a:lstStyle/>
                    <a:p>
                      <a:pPr algn="ctr"/>
                      <a:r>
                        <a:rPr lang="en-VN" sz="1800" dirty="0"/>
                        <a:t>2</a:t>
                      </a:r>
                    </a:p>
                  </a:txBody>
                  <a:tcPr/>
                </a:tc>
                <a:tc>
                  <a:txBody>
                    <a:bodyPr/>
                    <a:lstStyle/>
                    <a:p>
                      <a:pPr algn="ctr"/>
                      <a:r>
                        <a:rPr lang="en-US" sz="1800" dirty="0" smtClean="0">
                          <a:solidFill>
                            <a:srgbClr val="FF0000"/>
                          </a:solidFill>
                        </a:rPr>
                        <a:t>7</a:t>
                      </a:r>
                      <a:endParaRPr lang="en-VN" sz="1800" dirty="0">
                        <a:solidFill>
                          <a:srgbClr val="FF0000"/>
                        </a:solidFill>
                      </a:endParaRPr>
                    </a:p>
                  </a:txBody>
                  <a:tcPr/>
                </a:tc>
                <a:tc>
                  <a:txBody>
                    <a:bodyPr/>
                    <a:lstStyle/>
                    <a:p>
                      <a:pPr algn="ctr"/>
                      <a:r>
                        <a:rPr lang="en-VN" sz="1800" dirty="0"/>
                        <a:t>7</a:t>
                      </a:r>
                    </a:p>
                  </a:txBody>
                  <a:tcPr/>
                </a:tc>
                <a:tc>
                  <a:txBody>
                    <a:bodyPr/>
                    <a:lstStyle/>
                    <a:p>
                      <a:pPr algn="ctr"/>
                      <a:r>
                        <a:rPr lang="en-VN" sz="1800" dirty="0"/>
                        <a:t>8</a:t>
                      </a:r>
                    </a:p>
                  </a:txBody>
                  <a:tcPr/>
                </a:tc>
                <a:tc>
                  <a:txBody>
                    <a:bodyPr/>
                    <a:lstStyle/>
                    <a:p>
                      <a:pPr algn="ctr"/>
                      <a:r>
                        <a:rPr lang="en-VN" sz="1800" dirty="0"/>
                        <a:t>-</a:t>
                      </a:r>
                    </a:p>
                  </a:txBody>
                  <a:tcPr/>
                </a:tc>
                <a:tc>
                  <a:txBody>
                    <a:bodyPr/>
                    <a:lstStyle/>
                    <a:p>
                      <a:pPr algn="ctr"/>
                      <a:r>
                        <a:rPr lang="en-VN" sz="1800" dirty="0"/>
                        <a:t>10</a:t>
                      </a:r>
                    </a:p>
                  </a:txBody>
                  <a:tcPr/>
                </a:tc>
                <a:tc>
                  <a:txBody>
                    <a:bodyPr/>
                    <a:lstStyle/>
                    <a:p>
                      <a:pPr algn="ctr"/>
                      <a:r>
                        <a:rPr lang="en-VN" sz="1800" dirty="0"/>
                        <a:t>12</a:t>
                      </a:r>
                    </a:p>
                  </a:txBody>
                  <a:tcPr/>
                </a:tc>
                <a:extLst>
                  <a:ext uri="{0D108BD9-81ED-4DB2-BD59-A6C34878D82A}">
                    <a16:rowId xmlns:a16="http://schemas.microsoft.com/office/drawing/2014/main" val="3749886493"/>
                  </a:ext>
                </a:extLst>
              </a:tr>
              <a:tr h="680050">
                <a:tc>
                  <a:txBody>
                    <a:bodyPr/>
                    <a:lstStyle/>
                    <a:p>
                      <a:r>
                        <a:rPr lang="en-VN" sz="1800" dirty="0"/>
                        <a:t>Giải thưởng NCKH</a:t>
                      </a:r>
                    </a:p>
                  </a:txBody>
                  <a:tcPr>
                    <a:solidFill>
                      <a:schemeClr val="accent4">
                        <a:lumMod val="20000"/>
                        <a:lumOff val="80000"/>
                      </a:schemeClr>
                    </a:solidFill>
                  </a:tcPr>
                </a:tc>
                <a:tc>
                  <a:txBody>
                    <a:bodyPr/>
                    <a:lstStyle/>
                    <a:p>
                      <a:pPr algn="ctr"/>
                      <a:r>
                        <a:rPr lang="en-VN" sz="1800" dirty="0"/>
                        <a:t>2 (ĐHV)</a:t>
                      </a:r>
                    </a:p>
                  </a:txBody>
                  <a:tcPr>
                    <a:solidFill>
                      <a:schemeClr val="accent4">
                        <a:lumMod val="20000"/>
                        <a:lumOff val="80000"/>
                      </a:schemeClr>
                    </a:solidFill>
                  </a:tcPr>
                </a:tc>
                <a:tc>
                  <a:txBody>
                    <a:bodyPr/>
                    <a:lstStyle/>
                    <a:p>
                      <a:pPr algn="ctr"/>
                      <a:r>
                        <a:rPr lang="en-US" sz="1800" dirty="0" smtClean="0">
                          <a:solidFill>
                            <a:srgbClr val="FF0000"/>
                          </a:solidFill>
                        </a:rPr>
                        <a:t>5</a:t>
                      </a:r>
                      <a:r>
                        <a:rPr lang="en-VN" sz="1800" dirty="0" smtClean="0">
                          <a:solidFill>
                            <a:srgbClr val="FF0000"/>
                          </a:solidFill>
                        </a:rPr>
                        <a:t> </a:t>
                      </a:r>
                      <a:endParaRPr lang="en-VN" sz="1800" dirty="0">
                        <a:solidFill>
                          <a:srgbClr val="FF0000"/>
                        </a:solidFill>
                      </a:endParaRPr>
                    </a:p>
                  </a:txBody>
                  <a:tcPr>
                    <a:solidFill>
                      <a:schemeClr val="accent4">
                        <a:lumMod val="20000"/>
                        <a:lumOff val="80000"/>
                      </a:schemeClr>
                    </a:solidFill>
                  </a:tcPr>
                </a:tc>
                <a:tc>
                  <a:txBody>
                    <a:bodyPr/>
                    <a:lstStyle/>
                    <a:p>
                      <a:pPr algn="ctr"/>
                      <a:r>
                        <a:rPr lang="en-VN" sz="1800" dirty="0"/>
                        <a:t>0</a:t>
                      </a:r>
                    </a:p>
                  </a:txBody>
                  <a:tcPr>
                    <a:solidFill>
                      <a:schemeClr val="accent4">
                        <a:lumMod val="20000"/>
                        <a:lumOff val="80000"/>
                      </a:schemeClr>
                    </a:solidFill>
                  </a:tcPr>
                </a:tc>
                <a:tc>
                  <a:txBody>
                    <a:bodyPr/>
                    <a:lstStyle/>
                    <a:p>
                      <a:pPr algn="ctr"/>
                      <a:r>
                        <a:rPr lang="en-VN" sz="1800" dirty="0"/>
                        <a:t>0</a:t>
                      </a:r>
                    </a:p>
                  </a:txBody>
                  <a:tcPr>
                    <a:solidFill>
                      <a:schemeClr val="accent4">
                        <a:lumMod val="20000"/>
                        <a:lumOff val="80000"/>
                      </a:schemeClr>
                    </a:solidFill>
                  </a:tcPr>
                </a:tc>
                <a:tc>
                  <a:txBody>
                    <a:bodyPr/>
                    <a:lstStyle/>
                    <a:p>
                      <a:pPr algn="ctr"/>
                      <a:r>
                        <a:rPr lang="en-VN" sz="1800" dirty="0"/>
                        <a:t>-</a:t>
                      </a:r>
                    </a:p>
                  </a:txBody>
                  <a:tcPr>
                    <a:solidFill>
                      <a:schemeClr val="accent4">
                        <a:lumMod val="20000"/>
                        <a:lumOff val="80000"/>
                      </a:schemeClr>
                    </a:solidFill>
                  </a:tcPr>
                </a:tc>
                <a:tc>
                  <a:txBody>
                    <a:bodyPr/>
                    <a:lstStyle/>
                    <a:p>
                      <a:pPr algn="ctr"/>
                      <a:r>
                        <a:rPr lang="en-VN" sz="1800" dirty="0"/>
                        <a:t>0</a:t>
                      </a:r>
                    </a:p>
                  </a:txBody>
                  <a:tcPr>
                    <a:solidFill>
                      <a:schemeClr val="accent4">
                        <a:lumMod val="20000"/>
                        <a:lumOff val="80000"/>
                      </a:schemeClr>
                    </a:solidFill>
                  </a:tcPr>
                </a:tc>
                <a:tc>
                  <a:txBody>
                    <a:bodyPr/>
                    <a:lstStyle/>
                    <a:p>
                      <a:pPr algn="ctr"/>
                      <a:r>
                        <a:rPr lang="en-VN" sz="1800" dirty="0"/>
                        <a:t>2 (Bộ), </a:t>
                      </a:r>
                    </a:p>
                    <a:p>
                      <a:pPr algn="ctr"/>
                      <a:r>
                        <a:rPr lang="en-VN" sz="1800" dirty="0"/>
                        <a:t>6 (ĐHV)</a:t>
                      </a:r>
                    </a:p>
                  </a:txBody>
                  <a:tcPr>
                    <a:solidFill>
                      <a:schemeClr val="accent4">
                        <a:lumMod val="20000"/>
                        <a:lumOff val="80000"/>
                      </a:schemeClr>
                    </a:solidFill>
                  </a:tcPr>
                </a:tc>
                <a:extLst>
                  <a:ext uri="{0D108BD9-81ED-4DB2-BD59-A6C34878D82A}">
                    <a16:rowId xmlns:a16="http://schemas.microsoft.com/office/drawing/2014/main" val="753193287"/>
                  </a:ext>
                </a:extLst>
              </a:tr>
            </a:tbl>
          </a:graphicData>
        </a:graphic>
      </p:graphicFrame>
    </p:spTree>
    <p:extLst>
      <p:ext uri="{BB962C8B-B14F-4D97-AF65-F5344CB8AC3E}">
        <p14:creationId xmlns:p14="http://schemas.microsoft.com/office/powerpoint/2010/main" val="28070485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507184670"/>
              </p:ext>
            </p:extLst>
          </p:nvPr>
        </p:nvGraphicFramePr>
        <p:xfrm>
          <a:off x="1371600" y="3000280"/>
          <a:ext cx="9357359" cy="1622520"/>
        </p:xfrm>
        <a:graphic>
          <a:graphicData uri="http://schemas.openxmlformats.org/drawingml/2006/table">
            <a:tbl>
              <a:tblPr firstRow="1" firstCol="1" bandRow="1">
                <a:tableStyleId>{5C22544A-7EE6-4342-B048-85BDC9FD1C3A}</a:tableStyleId>
              </a:tblPr>
              <a:tblGrid>
                <a:gridCol w="1533494">
                  <a:extLst>
                    <a:ext uri="{9D8B030D-6E8A-4147-A177-3AD203B41FA5}">
                      <a16:colId xmlns:a16="http://schemas.microsoft.com/office/drawing/2014/main" val="1141615194"/>
                    </a:ext>
                  </a:extLst>
                </a:gridCol>
                <a:gridCol w="1260308">
                  <a:extLst>
                    <a:ext uri="{9D8B030D-6E8A-4147-A177-3AD203B41FA5}">
                      <a16:colId xmlns:a16="http://schemas.microsoft.com/office/drawing/2014/main" val="3110031036"/>
                    </a:ext>
                  </a:extLst>
                </a:gridCol>
                <a:gridCol w="978999">
                  <a:extLst>
                    <a:ext uri="{9D8B030D-6E8A-4147-A177-3AD203B41FA5}">
                      <a16:colId xmlns:a16="http://schemas.microsoft.com/office/drawing/2014/main" val="3624799819"/>
                    </a:ext>
                  </a:extLst>
                </a:gridCol>
                <a:gridCol w="777918">
                  <a:extLst>
                    <a:ext uri="{9D8B030D-6E8A-4147-A177-3AD203B41FA5}">
                      <a16:colId xmlns:a16="http://schemas.microsoft.com/office/drawing/2014/main" val="334610317"/>
                    </a:ext>
                  </a:extLst>
                </a:gridCol>
                <a:gridCol w="954626">
                  <a:extLst>
                    <a:ext uri="{9D8B030D-6E8A-4147-A177-3AD203B41FA5}">
                      <a16:colId xmlns:a16="http://schemas.microsoft.com/office/drawing/2014/main" val="2730667408"/>
                    </a:ext>
                  </a:extLst>
                </a:gridCol>
                <a:gridCol w="828696">
                  <a:extLst>
                    <a:ext uri="{9D8B030D-6E8A-4147-A177-3AD203B41FA5}">
                      <a16:colId xmlns:a16="http://schemas.microsoft.com/office/drawing/2014/main" val="875230572"/>
                    </a:ext>
                  </a:extLst>
                </a:gridCol>
                <a:gridCol w="1007434">
                  <a:extLst>
                    <a:ext uri="{9D8B030D-6E8A-4147-A177-3AD203B41FA5}">
                      <a16:colId xmlns:a16="http://schemas.microsoft.com/office/drawing/2014/main" val="2449495577"/>
                    </a:ext>
                  </a:extLst>
                </a:gridCol>
                <a:gridCol w="2015884">
                  <a:extLst>
                    <a:ext uri="{9D8B030D-6E8A-4147-A177-3AD203B41FA5}">
                      <a16:colId xmlns:a16="http://schemas.microsoft.com/office/drawing/2014/main" val="2255996312"/>
                    </a:ext>
                  </a:extLst>
                </a:gridCol>
              </a:tblGrid>
              <a:tr h="811260">
                <a:tc>
                  <a:txBody>
                    <a:bodyPr/>
                    <a:lstStyle/>
                    <a:p>
                      <a:pPr algn="ctr">
                        <a:lnSpc>
                          <a:spcPct val="107000"/>
                        </a:lnSpc>
                        <a:spcAft>
                          <a:spcPts val="0"/>
                        </a:spcAft>
                      </a:pPr>
                      <a:r>
                        <a:rPr lang="vi-VN" sz="1600">
                          <a:effectLst/>
                        </a:rPr>
                        <a:t>Thời điểm</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vi-VN" sz="1600" dirty="0">
                          <a:effectLst/>
                        </a:rPr>
                        <a:t>Tổng số GV</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vi-VN" sz="1600">
                          <a:effectLst/>
                        </a:rPr>
                        <a:t>GS</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vi-VN" sz="1600">
                          <a:effectLst/>
                        </a:rPr>
                        <a:t>PGS</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vi-VN" sz="1600">
                          <a:effectLst/>
                        </a:rPr>
                        <a:t>TS</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vi-VN" sz="1600">
                          <a:effectLst/>
                        </a:rPr>
                        <a:t>ThS</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vi-VN" sz="1600">
                          <a:effectLst/>
                        </a:rPr>
                        <a:t>ĐH</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vi-VN" sz="1600">
                          <a:effectLst/>
                        </a:rPr>
                        <a:t>Tổng số </a:t>
                      </a:r>
                      <a:br>
                        <a:rPr lang="vi-VN" sz="1600">
                          <a:effectLst/>
                        </a:rPr>
                      </a:br>
                      <a:r>
                        <a:rPr lang="vi-VN" sz="1600">
                          <a:effectLst/>
                        </a:rPr>
                        <a:t>GV quy đổi</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880505277"/>
                  </a:ext>
                </a:extLst>
              </a:tr>
              <a:tr h="811260">
                <a:tc>
                  <a:txBody>
                    <a:bodyPr/>
                    <a:lstStyle/>
                    <a:p>
                      <a:pPr>
                        <a:lnSpc>
                          <a:spcPct val="107000"/>
                        </a:lnSpc>
                        <a:spcAft>
                          <a:spcPts val="0"/>
                        </a:spcAft>
                      </a:pPr>
                      <a:r>
                        <a:rPr lang="vi-VN" sz="1600" dirty="0">
                          <a:effectLst/>
                        </a:rPr>
                        <a:t>31/12/2024</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1600" dirty="0">
                          <a:effectLst/>
                        </a:rPr>
                        <a:t>2</a:t>
                      </a:r>
                      <a:r>
                        <a:rPr lang="vi-VN" sz="1600" dirty="0">
                          <a:effectLst/>
                        </a:rPr>
                        <a:t>7</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vi-VN" sz="1600">
                          <a:effectLst/>
                        </a:rPr>
                        <a:t>0</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600" dirty="0" smtClean="0">
                          <a:effectLst/>
                          <a:latin typeface="+mn-lt"/>
                          <a:ea typeface="+mn-ea"/>
                          <a:cs typeface="+mn-cs"/>
                        </a:rPr>
                        <a:t>3</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600" dirty="0" smtClean="0">
                          <a:effectLst/>
                        </a:rPr>
                        <a:t>15</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600" dirty="0" smtClean="0">
                          <a:effectLst/>
                          <a:latin typeface="+mn-lt"/>
                          <a:ea typeface="+mn-ea"/>
                          <a:cs typeface="+mn-cs"/>
                        </a:rPr>
                        <a:t>8</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vi-VN" sz="1600">
                          <a:effectLst/>
                        </a:rPr>
                        <a:t>1</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vi-VN" sz="1600" dirty="0" smtClean="0">
                          <a:effectLst/>
                        </a:rPr>
                        <a:t>4</a:t>
                      </a:r>
                      <a:r>
                        <a:rPr lang="en-US" sz="1600" dirty="0" smtClean="0">
                          <a:effectLst/>
                        </a:rPr>
                        <a:t>7,3</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03368049"/>
                  </a:ext>
                </a:extLst>
              </a:tr>
            </a:tbl>
          </a:graphicData>
        </a:graphic>
      </p:graphicFrame>
      <p:sp>
        <p:nvSpPr>
          <p:cNvPr id="3" name="Rectangle 1"/>
          <p:cNvSpPr>
            <a:spLocks noChangeArrowheads="1"/>
          </p:cNvSpPr>
          <p:nvPr/>
        </p:nvSpPr>
        <p:spPr bwMode="auto">
          <a:xfrm>
            <a:off x="3962718" y="2153672"/>
            <a:ext cx="2994922"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vi-VN" altLang="en-US" sz="2000" b="1" i="0" u="none" strike="noStrike" cap="none" normalizeH="0" baseline="0" dirty="0" smtClean="0">
                <a:ln>
                  <a:noFill/>
                </a:ln>
                <a:solidFill>
                  <a:schemeClr val="tx1"/>
                </a:solidFill>
                <a:effectLst/>
                <a:latin typeface="+mj-lt"/>
                <a:ea typeface="Times New Roman" panose="02020603050405020304" pitchFamily="18" charset="0"/>
                <a:cs typeface="Times New Roman" panose="02020603050405020304" pitchFamily="18" charset="0"/>
              </a:rPr>
              <a:t>Tên CTĐT:</a:t>
            </a:r>
            <a:r>
              <a:rPr kumimoji="0" lang="en-US" altLang="en-US" sz="2000" b="1" i="0" u="none" strike="noStrike" cap="none" normalizeH="0" baseline="0" dirty="0" smtClean="0">
                <a:ln>
                  <a:noFill/>
                </a:ln>
                <a:solidFill>
                  <a:schemeClr val="tx1"/>
                </a:solidFill>
                <a:effectLst/>
                <a:latin typeface="+mj-lt"/>
                <a:ea typeface="Times New Roman" panose="02020603050405020304" pitchFamily="18" charset="0"/>
                <a:cs typeface="Times New Roman" panose="02020603050405020304" pitchFamily="18" charset="0"/>
              </a:rPr>
              <a:t> </a:t>
            </a:r>
            <a:r>
              <a:rPr kumimoji="0" lang="en-US" altLang="en-US" sz="2000" b="1" i="0" u="none" strike="noStrike" cap="none" normalizeH="0" baseline="0" dirty="0" err="1" smtClean="0">
                <a:ln>
                  <a:noFill/>
                </a:ln>
                <a:solidFill>
                  <a:schemeClr val="tx1"/>
                </a:solidFill>
                <a:effectLst/>
                <a:latin typeface="+mj-lt"/>
                <a:ea typeface="Times New Roman" panose="02020603050405020304" pitchFamily="18" charset="0"/>
                <a:cs typeface="Times New Roman" panose="02020603050405020304" pitchFamily="18" charset="0"/>
              </a:rPr>
              <a:t>Điều</a:t>
            </a:r>
            <a:r>
              <a:rPr kumimoji="0" lang="en-US" altLang="en-US" sz="2000" b="1" i="0" u="none" strike="noStrike" cap="none" normalizeH="0" baseline="0" dirty="0" smtClean="0">
                <a:ln>
                  <a:noFill/>
                </a:ln>
                <a:solidFill>
                  <a:schemeClr val="tx1"/>
                </a:solidFill>
                <a:effectLst/>
                <a:latin typeface="+mj-lt"/>
                <a:ea typeface="Times New Roman" panose="02020603050405020304" pitchFamily="18" charset="0"/>
                <a:cs typeface="Times New Roman" panose="02020603050405020304" pitchFamily="18" charset="0"/>
              </a:rPr>
              <a:t> </a:t>
            </a:r>
            <a:r>
              <a:rPr kumimoji="0" lang="en-US" altLang="en-US" sz="2000" b="1" i="0" u="none" strike="noStrike" cap="none" normalizeH="0" baseline="0" dirty="0" err="1" smtClean="0">
                <a:ln>
                  <a:noFill/>
                </a:ln>
                <a:solidFill>
                  <a:schemeClr val="tx1"/>
                </a:solidFill>
                <a:effectLst/>
                <a:latin typeface="+mj-lt"/>
                <a:ea typeface="Times New Roman" panose="02020603050405020304" pitchFamily="18" charset="0"/>
                <a:cs typeface="Times New Roman" panose="02020603050405020304" pitchFamily="18" charset="0"/>
              </a:rPr>
              <a:t>dưỡng</a:t>
            </a:r>
            <a:endParaRPr kumimoji="0" lang="en-US" altLang="en-US" sz="2000" b="0" i="0" u="none" strike="noStrike" cap="none" normalizeH="0" baseline="0" dirty="0" smtClean="0">
              <a:ln>
                <a:noFill/>
              </a:ln>
              <a:solidFill>
                <a:schemeClr val="tx1"/>
              </a:solidFill>
              <a:effectLst/>
              <a:latin typeface="+mj-lt"/>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smtClean="0">
              <a:ln>
                <a:noFill/>
              </a:ln>
              <a:solidFill>
                <a:schemeClr val="tx1"/>
              </a:solidFill>
              <a:effectLst/>
              <a:latin typeface="+mj-lt"/>
            </a:endParaRPr>
          </a:p>
        </p:txBody>
      </p:sp>
    </p:spTree>
    <p:extLst>
      <p:ext uri="{BB962C8B-B14F-4D97-AF65-F5344CB8AC3E}">
        <p14:creationId xmlns:p14="http://schemas.microsoft.com/office/powerpoint/2010/main" val="30459161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38D732D-539A-C139-3180-1DF2E090ED58}"/>
              </a:ext>
            </a:extLst>
          </p:cNvPr>
          <p:cNvSpPr txBox="1"/>
          <p:nvPr/>
        </p:nvSpPr>
        <p:spPr>
          <a:xfrm>
            <a:off x="731520" y="990600"/>
            <a:ext cx="9525000" cy="1200329"/>
          </a:xfrm>
          <a:prstGeom prst="rect">
            <a:avLst/>
          </a:prstGeom>
          <a:noFill/>
        </p:spPr>
        <p:txBody>
          <a:bodyPr wrap="square" rtlCol="0">
            <a:spAutoFit/>
          </a:bodyPr>
          <a:lstStyle/>
          <a:p>
            <a:r>
              <a:rPr lang="en-VN" dirty="0"/>
              <a:t>Đề nghị xem lại số liệu GV cơ hữu của ngành Điều dưỡng (đề nghị không tính GV thỉnh giảng) và số liệu của ngành Kĩ thuật xây dựng (như file dưới đây) ví tổng không đúng vói số liệu chi tiết</a:t>
            </a:r>
          </a:p>
          <a:p>
            <a:endParaRPr lang="en-VN" dirty="0"/>
          </a:p>
        </p:txBody>
      </p:sp>
      <p:pic>
        <p:nvPicPr>
          <p:cNvPr id="4" name="Picture 3">
            <a:extLst>
              <a:ext uri="{FF2B5EF4-FFF2-40B4-BE49-F238E27FC236}">
                <a16:creationId xmlns:a16="http://schemas.microsoft.com/office/drawing/2014/main" id="{5066BDCE-0C78-854C-4DD0-DAA213C96BA6}"/>
              </a:ext>
            </a:extLst>
          </p:cNvPr>
          <p:cNvPicPr>
            <a:picLocks noChangeAspect="1"/>
          </p:cNvPicPr>
          <p:nvPr/>
        </p:nvPicPr>
        <p:blipFill>
          <a:blip r:embed="rId2"/>
          <a:stretch>
            <a:fillRect/>
          </a:stretch>
        </p:blipFill>
        <p:spPr>
          <a:xfrm>
            <a:off x="1249680" y="1999348"/>
            <a:ext cx="8686800" cy="3868051"/>
          </a:xfrm>
          <a:prstGeom prst="rect">
            <a:avLst/>
          </a:prstGeom>
        </p:spPr>
      </p:pic>
    </p:spTree>
    <p:extLst>
      <p:ext uri="{BB962C8B-B14F-4D97-AF65-F5344CB8AC3E}">
        <p14:creationId xmlns:p14="http://schemas.microsoft.com/office/powerpoint/2010/main" val="1143841081"/>
      </p:ext>
    </p:extLst>
  </p:cSld>
  <p:clrMapOvr>
    <a:masterClrMapping/>
  </p:clrMapOvr>
</p:sld>
</file>

<file path=ppt/theme/theme1.xml><?xml version="1.0" encoding="utf-8"?>
<a:theme xmlns:a="http://schemas.openxmlformats.org/drawingml/2006/main" name="1_Office Theme">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117</TotalTime>
  <Words>380</Words>
  <Application>Microsoft Office PowerPoint</Application>
  <PresentationFormat>Widescreen</PresentationFormat>
  <Paragraphs>157</Paragraphs>
  <Slides>4</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Times New Roman</vt:lpstr>
      <vt:lpstr>1_Office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Cam Bui</dc:creator>
  <cp:lastModifiedBy>Dien Nguyen</cp:lastModifiedBy>
  <cp:revision>6</cp:revision>
  <dcterms:created xsi:type="dcterms:W3CDTF">2025-02-23T01:30:56Z</dcterms:created>
  <dcterms:modified xsi:type="dcterms:W3CDTF">2025-02-23T03:49:34Z</dcterms:modified>
</cp:coreProperties>
</file>