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902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74764"/>
            <a:ext cx="1554480" cy="64008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38100" dist="635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74765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kumimoji="0" lang="en-US" sz="6200" b="0" i="0" u="none" strike="noStrike" kern="1200" cap="all" spc="-100" normalizeH="0" baseline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34222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786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54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51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77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74764"/>
            <a:ext cx="1554480" cy="64008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38100" dist="635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74765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kumimoji="0" lang="en-US" sz="6200" b="0" i="0" u="none" strike="noStrike" kern="1200" cap="all" spc="-100" normalizeH="0" baseline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32914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AD085-E8A6-8845-BD4E-CB4CCA059FC4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41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320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183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5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07336" y="292608"/>
            <a:ext cx="6163056" cy="6272784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noFill/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505454" y="6265818"/>
            <a:ext cx="3950208" cy="274320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84162" y="292608"/>
            <a:ext cx="1956816" cy="6272784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7609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6884162" y="292608"/>
            <a:ext cx="1956816" cy="6272784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bg1">
              <a:lumMod val="50000"/>
              <a:lumOff val="5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BCAD085-E8A6-8845-BD4E-CB4CCA059FC4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69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9" name="Rectangle 8"/>
          <p:cNvSpPr/>
          <p:nvPr/>
        </p:nvSpPr>
        <p:spPr>
          <a:xfrm>
            <a:off x="292608" y="292608"/>
            <a:ext cx="8558784" cy="6272784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7338" y="6265818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265818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3555" y="6265818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9811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THỰC TẾ CHUYÊN MÔN CÔNG TÁC XÃ HỘI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dirty="0" smtClean="0"/>
              <a:t>SOW30012</a:t>
            </a:r>
            <a:endParaRPr dirty="0"/>
          </a:p>
          <a:p>
            <a:r>
              <a:rPr dirty="0" err="1"/>
              <a:t>Khoa</a:t>
            </a:r>
            <a:r>
              <a:rPr dirty="0"/>
              <a:t> Du </a:t>
            </a:r>
            <a:r>
              <a:rPr dirty="0" err="1"/>
              <a:t>lịch</a:t>
            </a:r>
            <a:r>
              <a:rPr dirty="0"/>
              <a:t> &amp; </a:t>
            </a:r>
            <a:r>
              <a:rPr dirty="0" err="1"/>
              <a:t>Công</a:t>
            </a:r>
            <a:r>
              <a:rPr dirty="0"/>
              <a:t> </a:t>
            </a:r>
            <a:r>
              <a:rPr dirty="0" err="1"/>
              <a:t>tác</a:t>
            </a:r>
            <a:r>
              <a:rPr dirty="0"/>
              <a:t> </a:t>
            </a:r>
            <a:r>
              <a:rPr dirty="0" err="1"/>
              <a:t>xã</a:t>
            </a:r>
            <a:r>
              <a:rPr dirty="0"/>
              <a:t> </a:t>
            </a:r>
            <a:r>
              <a:rPr dirty="0" err="1"/>
              <a:t>hội</a:t>
            </a:r>
            <a:r>
              <a:rPr dirty="0"/>
              <a:t> - </a:t>
            </a:r>
            <a:r>
              <a:rPr dirty="0" err="1"/>
              <a:t>Trường</a:t>
            </a:r>
            <a:r>
              <a:rPr dirty="0"/>
              <a:t> </a:t>
            </a:r>
            <a:r>
              <a:rPr dirty="0" err="1"/>
              <a:t>Đại</a:t>
            </a:r>
            <a:r>
              <a:rPr dirty="0"/>
              <a:t> </a:t>
            </a:r>
            <a:r>
              <a:rPr dirty="0" err="1"/>
              <a:t>học</a:t>
            </a:r>
            <a:r>
              <a:rPr dirty="0"/>
              <a:t> </a:t>
            </a:r>
            <a:r>
              <a:rPr dirty="0" err="1"/>
              <a:t>Vinh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400">
                <a:latin typeface="Arial"/>
              </a:defRPr>
            </a:pPr>
            <a:r>
              <a:t>Tích cực chủ động trong mọi hoạt động thực tế</a:t>
            </a:r>
          </a:p>
          <a:p>
            <a:pPr>
              <a:defRPr sz="1400">
                <a:latin typeface="Arial"/>
              </a:defRPr>
            </a:pPr>
            <a:r>
              <a:t>Giữ thái độ nghề nghiệp và đạo đức trong công việc</a:t>
            </a:r>
          </a:p>
          <a:p>
            <a:pPr>
              <a:defRPr sz="1400">
                <a:latin typeface="Arial"/>
              </a:defRPr>
            </a:pPr>
            <a:r>
              <a:t>Phối hợp tốt với nhóm và cơ sở thực tế</a:t>
            </a:r>
          </a:p>
          <a:p>
            <a:pPr>
              <a:defRPr sz="1400">
                <a:latin typeface="Arial"/>
              </a:defRPr>
            </a:pPr>
            <a:r>
              <a:t>Học hỏi từ trải nghiệm để phát triển kỹ năng nghề nghiệp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400">
                <a:latin typeface="Arial"/>
              </a:defRPr>
            </a:pPr>
            <a:r>
              <a:t>Vận dụng kiến thức, kỹ năng công tác xã hội vào thực tiễn</a:t>
            </a:r>
          </a:p>
          <a:p>
            <a:pPr>
              <a:defRPr sz="1400">
                <a:latin typeface="Arial"/>
              </a:defRPr>
            </a:pPr>
            <a:r>
              <a:t>Hiểu, phân tích vấn đề của đối tượng yếu thế</a:t>
            </a:r>
          </a:p>
          <a:p>
            <a:pPr>
              <a:defRPr sz="1400">
                <a:latin typeface="Arial"/>
              </a:defRPr>
            </a:pPr>
            <a:r>
              <a:t>Đánh giá chính sách, dịch vụ và nguồn lực trợ giúp</a:t>
            </a:r>
          </a:p>
          <a:p>
            <a:pPr>
              <a:defRPr sz="1400">
                <a:latin typeface="Arial"/>
              </a:defRPr>
            </a:pPr>
            <a:r>
              <a:t>Nâng cao kỹ năng đánh giá, tổ chức hoạt động và xây dựng giải pháp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(CLO)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400">
                <a:latin typeface="Arial"/>
              </a:defRPr>
            </a:pPr>
            <a:r>
              <a:t>CLO1.2: Vận dụng kiến thức chính sách, an sinh xã hội</a:t>
            </a:r>
          </a:p>
          <a:p>
            <a:pPr>
              <a:defRPr sz="1400">
                <a:latin typeface="Arial"/>
              </a:defRPr>
            </a:pPr>
            <a:r>
              <a:t>CLO2.1 &amp; CLO2.2: Đạo đức nghề nghiệp, tư duy sáng tạo, phản biện</a:t>
            </a:r>
          </a:p>
          <a:p>
            <a:pPr>
              <a:defRPr sz="1400">
                <a:latin typeface="Arial"/>
              </a:defRPr>
            </a:pPr>
            <a:r>
              <a:t>CLO3.2: Kỹ năng giao tiếp và ứng xử phù hợp</a:t>
            </a:r>
          </a:p>
          <a:p>
            <a:pPr>
              <a:defRPr sz="1400">
                <a:latin typeface="Arial"/>
              </a:defRPr>
            </a:pPr>
            <a:r>
              <a:t>CLO4.1 – CLO4.4: Xác định, đánh giá vấn đề và xây dựng hoạt động trợ giúp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Nội dung tổng quan học phần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400">
                <a:latin typeface="Arial"/>
              </a:defRPr>
            </a:pPr>
            <a:r>
              <a:t>Giới thiệu, mô tả học phần</a:t>
            </a:r>
          </a:p>
          <a:p>
            <a:pPr>
              <a:defRPr sz="1400">
                <a:latin typeface="Arial"/>
              </a:defRPr>
            </a:pPr>
            <a:r>
              <a:t>Vai trò của học phần trong công tác xã hội</a:t>
            </a:r>
          </a:p>
          <a:p>
            <a:pPr>
              <a:defRPr sz="1400">
                <a:latin typeface="Arial"/>
              </a:defRPr>
            </a:pPr>
            <a:r>
              <a:t>Mối liên hệ với các học phần trước và đồ án cuối khóa</a:t>
            </a:r>
          </a:p>
          <a:p>
            <a:pPr>
              <a:defRPr sz="1400">
                <a:latin typeface="Arial"/>
              </a:defRPr>
            </a:pPr>
            <a:r>
              <a:t>Địa điểm, hình thức thực tế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Kế hoạch thực tế (Tuần 1–4)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400">
                <a:latin typeface="Arial"/>
              </a:defRPr>
            </a:pPr>
            <a:r>
              <a:t>Tìm hiểu cơ sở thực tế (lịch sử, chức năng, thuận lợi/khó khăn)</a:t>
            </a:r>
          </a:p>
          <a:p>
            <a:pPr>
              <a:defRPr sz="1400">
                <a:latin typeface="Arial"/>
              </a:defRPr>
            </a:pPr>
            <a:r>
              <a:t>Hệ thống tổ chức, nhân sự, cơ sở vật chất</a:t>
            </a:r>
          </a:p>
          <a:p>
            <a:pPr>
              <a:defRPr sz="1400">
                <a:latin typeface="Arial"/>
              </a:defRPr>
            </a:pPr>
            <a:r>
              <a:t>Đối tượng can thiệp và trợ giúp</a:t>
            </a:r>
          </a:p>
          <a:p>
            <a:pPr>
              <a:defRPr sz="1400">
                <a:latin typeface="Arial"/>
              </a:defRPr>
            </a:pPr>
            <a:r>
              <a:t>Lập kế hoạch đồ án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Kế hoạch thực tế (Tuần 5–8)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400">
                <a:latin typeface="Arial"/>
              </a:defRPr>
            </a:pPr>
            <a:r>
              <a:t>Seminar đề tài &amp; kế hoạch đồ án</a:t>
            </a:r>
          </a:p>
          <a:p>
            <a:pPr>
              <a:defRPr sz="1400">
                <a:latin typeface="Arial"/>
              </a:defRPr>
            </a:pPr>
            <a:r>
              <a:t>Phân tích hoàn cảnh, nguyên nhân khó khăn</a:t>
            </a:r>
          </a:p>
          <a:p>
            <a:pPr>
              <a:defRPr sz="1400">
                <a:latin typeface="Arial"/>
              </a:defRPr>
            </a:pPr>
            <a:r>
              <a:t>Chính sách, dịch vụ và nguồn lực trợ giúp xã hội</a:t>
            </a:r>
          </a:p>
          <a:p>
            <a:pPr>
              <a:defRPr sz="1400">
                <a:latin typeface="Arial"/>
              </a:defRPr>
            </a:pPr>
            <a:r>
              <a:t>Triển khai các hoạt động đồ án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9–12)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400">
                <a:latin typeface="Arial"/>
              </a:defRPr>
            </a:pPr>
            <a:r>
              <a:t>Tiếp tục triển khai và đánh giá các nguồn lực trợ giúp</a:t>
            </a:r>
          </a:p>
          <a:p>
            <a:pPr>
              <a:defRPr sz="1400">
                <a:latin typeface="Arial"/>
              </a:defRPr>
            </a:pPr>
            <a:r>
              <a:t>Nhận xét, đánh giá chính sách, dịch vụ</a:t>
            </a:r>
          </a:p>
          <a:p>
            <a:pPr>
              <a:defRPr sz="1400">
                <a:latin typeface="Arial"/>
              </a:defRPr>
            </a:pPr>
            <a:r>
              <a:t>Tổng kết tại cơ sở thực tế</a:t>
            </a:r>
          </a:p>
          <a:p>
            <a:pPr>
              <a:defRPr sz="1400">
                <a:latin typeface="Arial"/>
              </a:defRPr>
            </a:pPr>
            <a:r>
              <a:t>Viết báo cáo đồ án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13–15)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400">
                <a:latin typeface="Arial"/>
              </a:defRPr>
            </a:pPr>
            <a:r>
              <a:t>Hoàn thiện báo cáo Word và slide PowerPoint</a:t>
            </a:r>
          </a:p>
          <a:p>
            <a:pPr>
              <a:defRPr sz="1400">
                <a:latin typeface="Arial"/>
              </a:defRPr>
            </a:pPr>
            <a:r>
              <a:t>Xin góp ý và chỉnh sửa</a:t>
            </a:r>
          </a:p>
          <a:p>
            <a:pPr>
              <a:defRPr sz="1400">
                <a:latin typeface="Arial"/>
              </a:defRPr>
            </a:pPr>
            <a:r>
              <a:t>Nộp sản phẩm và bảo vệ trước hội đồng</a:t>
            </a:r>
          </a:p>
          <a:p>
            <a:pPr>
              <a:defRPr sz="1400">
                <a:latin typeface="Arial"/>
              </a:defRPr>
            </a:pPr>
            <a:r>
              <a:t>Tiêu chí đánh giá cuối kỳ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400">
                <a:latin typeface="Arial"/>
              </a:defRPr>
            </a:pPr>
            <a:r>
              <a:t>A1: Đánh giá thường xuyên (50%) – thái độ, tiến độ đồ án, seminar</a:t>
            </a:r>
          </a:p>
          <a:p>
            <a:pPr>
              <a:defRPr sz="1400">
                <a:latin typeface="Arial"/>
              </a:defRPr>
            </a:pPr>
            <a:r>
              <a:t>A2: Đánh giá cuối kỳ (50%) – báo cáo đồ án, trình bày, phản biện</a:t>
            </a:r>
          </a:p>
          <a:p>
            <a:pPr>
              <a:defRPr sz="1400">
                <a:latin typeface="Arial"/>
              </a:defRPr>
            </a:pPr>
            <a:r>
              <a:t>Công cụ: Rubric 1–4</a:t>
            </a:r>
          </a:p>
          <a:p>
            <a:pPr>
              <a:defRPr sz="1400">
                <a:latin typeface="Arial"/>
              </a:defRPr>
            </a:pPr>
            <a:r>
              <a:t>Yêu cầu tham gia ≥ 80% thời lượng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</TotalTime>
  <Words>470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Times New Roman</vt:lpstr>
      <vt:lpstr>Savon</vt:lpstr>
      <vt:lpstr>THỰC TẾ CHUYÊN MÔN CÔNG TÁC XÃ HỘI</vt:lpstr>
      <vt:lpstr>Mục tiêu học phần</vt:lpstr>
      <vt:lpstr>Chuẩn đầu ra (CLO) chính</vt:lpstr>
      <vt:lpstr>Nội dung tổng quan học phần</vt:lpstr>
      <vt:lpstr>Kế hoạch thực tế (Tuần 1–4)</vt:lpstr>
      <vt:lpstr>Kế hoạch thực tế (Tuần 5–8)</vt:lpstr>
      <vt:lpstr>Kế hoạch thực tế (Tuần 9–12)</vt:lpstr>
      <vt:lpstr>Kế hoạch hoàn thiện sản phẩm (Tuần 13–15)</vt:lpstr>
      <vt:lpstr>Phương pháp &amp; hình thức đánh giá</vt:lpstr>
      <vt:lpstr>Kỳ vọng và thông điệp cuối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THỰC TẾ CHUYÊN MÔN CÔNG TÁC XÃ HỘI</dc:title>
  <dc:subject/>
  <dc:creator/>
  <cp:keywords/>
  <dc:description>generated using python-pptx</dc:description>
  <cp:lastModifiedBy>HOAI AN</cp:lastModifiedBy>
  <cp:revision>3</cp:revision>
  <dcterms:created xsi:type="dcterms:W3CDTF">2013-01-27T09:14:16Z</dcterms:created>
  <dcterms:modified xsi:type="dcterms:W3CDTF">2025-08-10T05:07:48Z</dcterms:modified>
  <cp:category/>
</cp:coreProperties>
</file>