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7"/>
  </p:notesMasterIdLst>
  <p:handoutMasterIdLst>
    <p:handoutMasterId r:id="rId18"/>
  </p:handoutMasterIdLst>
  <p:sldIdLst>
    <p:sldId id="308" r:id="rId2"/>
    <p:sldId id="267" r:id="rId3"/>
    <p:sldId id="268" r:id="rId4"/>
    <p:sldId id="270" r:id="rId5"/>
    <p:sldId id="271" r:id="rId6"/>
    <p:sldId id="273" r:id="rId7"/>
    <p:sldId id="274" r:id="rId8"/>
    <p:sldId id="275" r:id="rId9"/>
    <p:sldId id="279" r:id="rId10"/>
    <p:sldId id="299" r:id="rId11"/>
    <p:sldId id="293" r:id="rId12"/>
    <p:sldId id="304" r:id="rId13"/>
    <p:sldId id="305" r:id="rId14"/>
    <p:sldId id="307" r:id="rId15"/>
    <p:sldId id="298"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nArial" pitchFamily="34" charset="0"/>
        <a:ea typeface="+mn-ea"/>
        <a:cs typeface="+mn-cs"/>
      </a:defRPr>
    </a:lvl1pPr>
    <a:lvl2pPr marL="457200" algn="l" rtl="0" eaLnBrk="0" fontAlgn="base" hangingPunct="0">
      <a:spcBef>
        <a:spcPct val="0"/>
      </a:spcBef>
      <a:spcAft>
        <a:spcPct val="0"/>
      </a:spcAft>
      <a:defRPr kern="1200">
        <a:solidFill>
          <a:schemeClr val="tx1"/>
        </a:solidFill>
        <a:latin typeface=".VnArial" pitchFamily="34" charset="0"/>
        <a:ea typeface="+mn-ea"/>
        <a:cs typeface="+mn-cs"/>
      </a:defRPr>
    </a:lvl2pPr>
    <a:lvl3pPr marL="914400" algn="l" rtl="0" eaLnBrk="0" fontAlgn="base" hangingPunct="0">
      <a:spcBef>
        <a:spcPct val="0"/>
      </a:spcBef>
      <a:spcAft>
        <a:spcPct val="0"/>
      </a:spcAft>
      <a:defRPr kern="1200">
        <a:solidFill>
          <a:schemeClr val="tx1"/>
        </a:solidFill>
        <a:latin typeface=".VnArial" pitchFamily="34" charset="0"/>
        <a:ea typeface="+mn-ea"/>
        <a:cs typeface="+mn-cs"/>
      </a:defRPr>
    </a:lvl3pPr>
    <a:lvl4pPr marL="1371600" algn="l" rtl="0" eaLnBrk="0" fontAlgn="base" hangingPunct="0">
      <a:spcBef>
        <a:spcPct val="0"/>
      </a:spcBef>
      <a:spcAft>
        <a:spcPct val="0"/>
      </a:spcAft>
      <a:defRPr kern="1200">
        <a:solidFill>
          <a:schemeClr val="tx1"/>
        </a:solidFill>
        <a:latin typeface=".VnArial" pitchFamily="34" charset="0"/>
        <a:ea typeface="+mn-ea"/>
        <a:cs typeface="+mn-cs"/>
      </a:defRPr>
    </a:lvl4pPr>
    <a:lvl5pPr marL="1828800" algn="l" rtl="0" eaLnBrk="0" fontAlgn="base" hangingPunct="0">
      <a:spcBef>
        <a:spcPct val="0"/>
      </a:spcBef>
      <a:spcAft>
        <a:spcPct val="0"/>
      </a:spcAft>
      <a:defRPr kern="1200">
        <a:solidFill>
          <a:schemeClr val="tx1"/>
        </a:solidFill>
        <a:latin typeface=".VnArial" pitchFamily="34" charset="0"/>
        <a:ea typeface="+mn-ea"/>
        <a:cs typeface="+mn-cs"/>
      </a:defRPr>
    </a:lvl5pPr>
    <a:lvl6pPr marL="2286000" algn="l" defTabSz="914400" rtl="0" eaLnBrk="1" latinLnBrk="0" hangingPunct="1">
      <a:defRPr kern="1200">
        <a:solidFill>
          <a:schemeClr val="tx1"/>
        </a:solidFill>
        <a:latin typeface=".VnArial" pitchFamily="34" charset="0"/>
        <a:ea typeface="+mn-ea"/>
        <a:cs typeface="+mn-cs"/>
      </a:defRPr>
    </a:lvl6pPr>
    <a:lvl7pPr marL="2743200" algn="l" defTabSz="914400" rtl="0" eaLnBrk="1" latinLnBrk="0" hangingPunct="1">
      <a:defRPr kern="1200">
        <a:solidFill>
          <a:schemeClr val="tx1"/>
        </a:solidFill>
        <a:latin typeface=".VnArial" pitchFamily="34" charset="0"/>
        <a:ea typeface="+mn-ea"/>
        <a:cs typeface="+mn-cs"/>
      </a:defRPr>
    </a:lvl7pPr>
    <a:lvl8pPr marL="3200400" algn="l" defTabSz="914400" rtl="0" eaLnBrk="1" latinLnBrk="0" hangingPunct="1">
      <a:defRPr kern="1200">
        <a:solidFill>
          <a:schemeClr val="tx1"/>
        </a:solidFill>
        <a:latin typeface=".VnArial" pitchFamily="34" charset="0"/>
        <a:ea typeface="+mn-ea"/>
        <a:cs typeface="+mn-cs"/>
      </a:defRPr>
    </a:lvl8pPr>
    <a:lvl9pPr marL="3657600" algn="l" defTabSz="914400" rtl="0" eaLnBrk="1" latinLnBrk="0" hangingPunct="1">
      <a:defRPr kern="1200">
        <a:solidFill>
          <a:schemeClr val="tx1"/>
        </a:solidFill>
        <a:latin typeface=".Vn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00FF"/>
    <a:srgbClr val="FF3300"/>
    <a:srgbClr val="FF6600"/>
    <a:srgbClr val="339933"/>
    <a:srgbClr val="0099FF"/>
    <a:srgbClr val="95FFE3"/>
    <a:srgbClr val="00CC99"/>
    <a:srgbClr val="003399"/>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2" autoAdjust="0"/>
    <p:restoredTop sz="94320" autoAdjust="0"/>
  </p:normalViewPr>
  <p:slideViewPr>
    <p:cSldViewPr>
      <p:cViewPr varScale="1">
        <p:scale>
          <a:sx n="64" d="100"/>
          <a:sy n="64" d="100"/>
        </p:scale>
        <p:origin x="13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00"/>
    </p:cViewPr>
  </p:sorterViewPr>
  <p:notesViewPr>
    <p:cSldViewPr>
      <p:cViewPr>
        <p:scale>
          <a:sx n="75" d="100"/>
          <a:sy n="75" d="100"/>
        </p:scale>
        <p:origin x="-140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9E954A4E-6807-4575-8676-8BBCD8DB6F0E}" type="slidenum">
              <a:rPr lang="en-US"/>
              <a:pPr>
                <a:defRPr/>
              </a:pPr>
              <a:t>‹#›</a:t>
            </a:fld>
            <a:endParaRPr lang="en-US"/>
          </a:p>
        </p:txBody>
      </p:sp>
    </p:spTree>
    <p:extLst>
      <p:ext uri="{BB962C8B-B14F-4D97-AF65-F5344CB8AC3E}">
        <p14:creationId xmlns:p14="http://schemas.microsoft.com/office/powerpoint/2010/main" val="4895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F8AC218C-F03A-4E8E-9387-15A604361150}" type="slidenum">
              <a:rPr lang="en-US"/>
              <a:pPr>
                <a:defRPr/>
              </a:pPr>
              <a:t>‹#›</a:t>
            </a:fld>
            <a:endParaRPr lang="en-US"/>
          </a:p>
        </p:txBody>
      </p:sp>
    </p:spTree>
    <p:extLst>
      <p:ext uri="{BB962C8B-B14F-4D97-AF65-F5344CB8AC3E}">
        <p14:creationId xmlns:p14="http://schemas.microsoft.com/office/powerpoint/2010/main" val="41510609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n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n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n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n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n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subTitle" idx="1"/>
          </p:nvPr>
        </p:nvSpPr>
        <p:spPr>
          <a:xfrm>
            <a:off x="2895600" y="3810000"/>
            <a:ext cx="5638800" cy="1905000"/>
          </a:xfrm>
        </p:spPr>
        <p:txBody>
          <a:bodyPr/>
          <a:lstStyle>
            <a:lvl1pPr marL="0" indent="0">
              <a:buFont typeface="Wingdings" pitchFamily="2" charset="2"/>
              <a:buNone/>
              <a:defRPr/>
            </a:lvl1pPr>
          </a:lstStyle>
          <a:p>
            <a:r>
              <a:rPr lang="en-US"/>
              <a:t>Click to edit Master subtitle style</a:t>
            </a:r>
          </a:p>
        </p:txBody>
      </p:sp>
      <p:sp>
        <p:nvSpPr>
          <p:cNvPr id="17420" name="Rectangle 12"/>
          <p:cNvSpPr>
            <a:spLocks noGrp="1" noChangeArrowheads="1"/>
          </p:cNvSpPr>
          <p:nvPr>
            <p:ph type="ctrTitle"/>
          </p:nvPr>
        </p:nvSpPr>
        <p:spPr>
          <a:xfrm>
            <a:off x="990600" y="2112963"/>
            <a:ext cx="7086600" cy="1992312"/>
          </a:xfrm>
        </p:spPr>
        <p:txBody>
          <a:bodyPr anchor="ctr"/>
          <a:lstStyle>
            <a:lvl1pPr>
              <a:defRPr/>
            </a:lvl1pPr>
          </a:lstStyle>
          <a:p>
            <a:r>
              <a:rPr lang="en-US"/>
              <a:t>Click to edit Master title style</a:t>
            </a:r>
          </a:p>
        </p:txBody>
      </p:sp>
      <p:sp>
        <p:nvSpPr>
          <p:cNvPr id="4" name="Rectangle 5"/>
          <p:cNvSpPr>
            <a:spLocks noGrp="1" noChangeArrowheads="1"/>
          </p:cNvSpPr>
          <p:nvPr>
            <p:ph type="sldNum" sz="quarter" idx="10"/>
          </p:nvPr>
        </p:nvSpPr>
        <p:spPr>
          <a:xfrm>
            <a:off x="6553200" y="6248400"/>
            <a:ext cx="1905000" cy="457200"/>
          </a:xfrm>
        </p:spPr>
        <p:txBody>
          <a:bodyPr/>
          <a:lstStyle>
            <a:lvl1pPr>
              <a:defRPr/>
            </a:lvl1pPr>
          </a:lstStyle>
          <a:p>
            <a:pPr>
              <a:defRPr/>
            </a:pPr>
            <a:fld id="{5C554182-3CCE-4798-9436-608F3147E6D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sldNum" sz="quarter" idx="10"/>
          </p:nvPr>
        </p:nvSpPr>
        <p:spPr/>
        <p:txBody>
          <a:bodyPr/>
          <a:lstStyle>
            <a:lvl1pPr>
              <a:defRPr/>
            </a:lvl1pPr>
          </a:lstStyle>
          <a:p>
            <a:pPr>
              <a:defRPr/>
            </a:pPr>
            <a:fld id="{5B938941-F24C-4509-9FC7-2C91D4FE2E37}"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381000"/>
            <a:ext cx="2208212" cy="6858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963" y="-381000"/>
            <a:ext cx="6473825" cy="685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sldNum" sz="quarter" idx="10"/>
          </p:nvPr>
        </p:nvSpPr>
        <p:spPr/>
        <p:txBody>
          <a:bodyPr/>
          <a:lstStyle>
            <a:lvl1pPr>
              <a:defRPr/>
            </a:lvl1pPr>
          </a:lstStyle>
          <a:p>
            <a:pPr>
              <a:defRPr/>
            </a:pPr>
            <a:fld id="{31F18681-CD8A-428A-97A9-6E601E3B4F0C}"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803275"/>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sldNum" sz="quarter" idx="10"/>
          </p:nvPr>
        </p:nvSpPr>
        <p:spPr>
          <a:ln/>
        </p:spPr>
        <p:txBody>
          <a:bodyPr/>
          <a:lstStyle>
            <a:lvl1pPr>
              <a:defRPr/>
            </a:lvl1pPr>
          </a:lstStyle>
          <a:p>
            <a:pPr>
              <a:defRPr/>
            </a:pPr>
            <a:fld id="{EB0C8ED9-83A5-4590-BE05-F482EE398F28}" type="slidenum">
              <a:rPr lang="en-US"/>
              <a:pPr>
                <a:defRPr/>
              </a:pPr>
              <a:t>‹#›</a:t>
            </a:fld>
            <a:endParaRPr lang="en-US"/>
          </a:p>
        </p:txBody>
      </p:sp>
      <p:sp>
        <p:nvSpPr>
          <p:cNvPr id="5" name="Rectangle 6"/>
          <p:cNvSpPr>
            <a:spLocks noGrp="1" noChangeArrowheads="1"/>
          </p:cNvSpPr>
          <p:nvPr>
            <p:ph type="dt" sz="half" idx="11"/>
          </p:nvPr>
        </p:nvSpPr>
        <p:spPr/>
        <p:txBody>
          <a:bodyPr/>
          <a:lstStyle>
            <a:lvl1pPr>
              <a:defRPr/>
            </a:lvl1pPr>
          </a:lstStyle>
          <a:p>
            <a:pPr>
              <a:defRPr/>
            </a:pPr>
            <a:fld id="{78FD0B4F-8323-4804-971F-51D95BDD13CB}" type="datetime1">
              <a:rPr lang="en-US"/>
              <a:pPr>
                <a:defRPr/>
              </a:pPr>
              <a:t>10/08/2025</a:t>
            </a:fld>
            <a:endParaRPr lang="en-US"/>
          </a:p>
        </p:txBody>
      </p:sp>
      <p:sp>
        <p:nvSpPr>
          <p:cNvPr id="6" name="Rectangle 7"/>
          <p:cNvSpPr>
            <a:spLocks noGrp="1" noChangeArrowheads="1"/>
          </p:cNvSpPr>
          <p:nvPr>
            <p:ph type="ftr" sz="quarter" idx="12"/>
          </p:nvPr>
        </p:nvSpPr>
        <p:spPr/>
        <p:txBody>
          <a:bodyPr/>
          <a:lstStyle>
            <a:lvl1pPr>
              <a:defRPr/>
            </a:lvl1pPr>
          </a:lstStyle>
          <a:p>
            <a:pPr>
              <a:defRPr/>
            </a:pPr>
            <a:r>
              <a:rPr lang="en-US"/>
              <a:t>Phïng V¨n Nam – Tr­êng §¹i häc Vinh</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p:txBody>
          <a:bodyPr/>
          <a:lstStyle>
            <a:lvl1pPr>
              <a:defRPr/>
            </a:lvl1pPr>
          </a:lstStyle>
          <a:p>
            <a:pPr>
              <a:defRPr/>
            </a:pPr>
            <a:fld id="{E25AB128-943E-4454-8205-8230187FA23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524000"/>
            <a:ext cx="42291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524000"/>
            <a:ext cx="42291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sldNum" sz="quarter" idx="10"/>
          </p:nvPr>
        </p:nvSpPr>
        <p:spPr/>
        <p:txBody>
          <a:bodyPr/>
          <a:lstStyle>
            <a:lvl1pPr>
              <a:defRPr/>
            </a:lvl1pPr>
          </a:lstStyle>
          <a:p>
            <a:pPr>
              <a:defRPr/>
            </a:pPr>
            <a:fld id="{7DD542E7-3138-4357-BE16-7AC84342592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p:txBody>
          <a:bodyPr/>
          <a:lstStyle>
            <a:lvl1pPr>
              <a:defRPr/>
            </a:lvl1pPr>
          </a:lstStyle>
          <a:p>
            <a:pPr>
              <a:defRPr/>
            </a:pPr>
            <a:fld id="{063B825A-AA00-4CF6-B57F-3AEC276AA0F1}"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sldNum" sz="quarter" idx="10"/>
          </p:nvPr>
        </p:nvSpPr>
        <p:spPr/>
        <p:txBody>
          <a:bodyPr/>
          <a:lstStyle>
            <a:lvl1pPr>
              <a:defRPr/>
            </a:lvl1pPr>
          </a:lstStyle>
          <a:p>
            <a:pPr>
              <a:defRPr/>
            </a:pPr>
            <a:fld id="{302A9757-87CF-4C7F-BA7F-CC188E55578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xfrm>
            <a:off x="381000" y="6553200"/>
            <a:ext cx="1905000" cy="457200"/>
          </a:xfrm>
        </p:spPr>
        <p:txBody>
          <a:bodyPr/>
          <a:lstStyle>
            <a:lvl1pPr>
              <a:defRPr/>
            </a:lvl1pPr>
          </a:lstStyle>
          <a:p>
            <a:pPr>
              <a:defRPr/>
            </a:pPr>
            <a:fld id="{31A019A3-07AE-46F6-90CC-736F607B1C74}" type="datetime1">
              <a:rPr lang="en-US"/>
              <a:pPr>
                <a:defRPr/>
              </a:pPr>
              <a:t>10/08/2025</a:t>
            </a:fld>
            <a:endParaRPr lang="en-US"/>
          </a:p>
        </p:txBody>
      </p:sp>
      <p:sp>
        <p:nvSpPr>
          <p:cNvPr id="3" name="Rectangle 7"/>
          <p:cNvSpPr>
            <a:spLocks noGrp="1" noChangeArrowheads="1"/>
          </p:cNvSpPr>
          <p:nvPr>
            <p:ph type="ftr" sz="quarter" idx="11"/>
          </p:nvPr>
        </p:nvSpPr>
        <p:spPr/>
        <p:txBody>
          <a:bodyPr/>
          <a:lstStyle>
            <a:lvl1pPr>
              <a:defRPr/>
            </a:lvl1pPr>
          </a:lstStyle>
          <a:p>
            <a:pPr>
              <a:defRPr/>
            </a:pPr>
            <a:r>
              <a:rPr lang="en-US"/>
              <a:t>@ T¹ H¶i Giang – Khoa GD§B -§HSP Hµ Néi</a:t>
            </a:r>
          </a:p>
        </p:txBody>
      </p:sp>
      <p:sp>
        <p:nvSpPr>
          <p:cNvPr id="4" name="Rectangle 8"/>
          <p:cNvSpPr>
            <a:spLocks noGrp="1" noChangeArrowheads="1"/>
          </p:cNvSpPr>
          <p:nvPr>
            <p:ph type="sldNum" sz="quarter" idx="12"/>
          </p:nvPr>
        </p:nvSpPr>
        <p:spPr/>
        <p:txBody>
          <a:bodyPr/>
          <a:lstStyle>
            <a:lvl1pPr>
              <a:defRPr/>
            </a:lvl1pPr>
          </a:lstStyle>
          <a:p>
            <a:pPr>
              <a:defRPr/>
            </a:pPr>
            <a:fld id="{20E19153-E340-4567-92C6-4180BE72B80C}"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p:txBody>
          <a:bodyPr/>
          <a:lstStyle>
            <a:lvl1pPr>
              <a:defRPr/>
            </a:lvl1pPr>
          </a:lstStyle>
          <a:p>
            <a:pPr>
              <a:defRPr/>
            </a:pPr>
            <a:fld id="{B24BFDF1-B5BD-45F8-9CC6-8A5B736C2C7F}"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p:txBody>
          <a:bodyPr/>
          <a:lstStyle>
            <a:lvl1pPr>
              <a:defRPr/>
            </a:lvl1pPr>
          </a:lstStyle>
          <a:p>
            <a:pPr>
              <a:defRPr/>
            </a:pPr>
            <a:fld id="{EC24D9DA-B89E-4AB6-805B-EE3B0FCC31CF}"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grpSp>
        <p:nvGrpSpPr>
          <p:cNvPr id="1026" name="Group 10"/>
          <p:cNvGrpSpPr>
            <a:grpSpLocks/>
          </p:cNvGrpSpPr>
          <p:nvPr userDrawn="1"/>
        </p:nvGrpSpPr>
        <p:grpSpPr bwMode="auto">
          <a:xfrm>
            <a:off x="0" y="1219200"/>
            <a:ext cx="8686800" cy="101600"/>
            <a:chOff x="0" y="1219200"/>
            <a:chExt cx="8686800" cy="101600"/>
          </a:xfrm>
        </p:grpSpPr>
        <p:sp>
          <p:nvSpPr>
            <p:cNvPr id="16386" name="Rectangle 2"/>
            <p:cNvSpPr>
              <a:spLocks noChangeArrowheads="1"/>
            </p:cNvSpPr>
            <p:nvPr/>
          </p:nvSpPr>
          <p:spPr bwMode="auto">
            <a:xfrm>
              <a:off x="0" y="1219200"/>
              <a:ext cx="2133600" cy="1016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6387" name="Rectangle 3"/>
            <p:cNvSpPr>
              <a:spLocks noChangeArrowheads="1"/>
            </p:cNvSpPr>
            <p:nvPr/>
          </p:nvSpPr>
          <p:spPr bwMode="auto">
            <a:xfrm>
              <a:off x="1447800" y="121920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grpSp>
      <p:sp>
        <p:nvSpPr>
          <p:cNvPr id="1027" name="Rectangle 4"/>
          <p:cNvSpPr>
            <a:spLocks noGrp="1" noChangeArrowheads="1"/>
          </p:cNvSpPr>
          <p:nvPr>
            <p:ph type="title"/>
          </p:nvPr>
        </p:nvSpPr>
        <p:spPr bwMode="auto">
          <a:xfrm>
            <a:off x="80963" y="-381000"/>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5"/>
          <p:cNvSpPr>
            <a:spLocks noGrp="1" noChangeArrowheads="1"/>
          </p:cNvSpPr>
          <p:nvPr>
            <p:ph type="body" idx="1"/>
          </p:nvPr>
        </p:nvSpPr>
        <p:spPr bwMode="auto">
          <a:xfrm>
            <a:off x="304800" y="1524000"/>
            <a:ext cx="86106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392" name="Rectangle 8"/>
          <p:cNvSpPr>
            <a:spLocks noGrp="1" noChangeArrowheads="1"/>
          </p:cNvSpPr>
          <p:nvPr>
            <p:ph type="sldNum" sz="quarter" idx="4"/>
          </p:nvPr>
        </p:nvSpPr>
        <p:spPr bwMode="auto">
          <a:xfrm>
            <a:off x="7010400" y="6477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8A558E2C-D37F-4EB7-97A6-636724D66D3C}" type="slidenum">
              <a:rPr lang="en-US"/>
              <a:pPr>
                <a:defRPr/>
              </a:pPr>
              <a:t>‹#›</a:t>
            </a:fld>
            <a:endParaRPr lang="en-US"/>
          </a:p>
        </p:txBody>
      </p:sp>
      <p:sp>
        <p:nvSpPr>
          <p:cNvPr id="9" name="Rectangle 6"/>
          <p:cNvSpPr>
            <a:spLocks noGrp="1" noChangeArrowheads="1"/>
          </p:cNvSpPr>
          <p:nvPr>
            <p:ph type="dt" sz="half" idx="2"/>
          </p:nvPr>
        </p:nvSpPr>
        <p:spPr>
          <a:xfrm>
            <a:off x="320675" y="6477000"/>
            <a:ext cx="1905000" cy="457200"/>
          </a:xfrm>
          <a:prstGeom prst="rect">
            <a:avLst/>
          </a:prstGeom>
          <a:ln/>
        </p:spPr>
        <p:txBody>
          <a:bodyPr/>
          <a:lstStyle>
            <a:lvl1pPr>
              <a:defRPr/>
            </a:lvl1pPr>
          </a:lstStyle>
          <a:p>
            <a:pPr>
              <a:defRPr/>
            </a:pPr>
            <a:fld id="{DB37C0FA-1565-49D8-AE8B-E3E18F761B6B}" type="datetime1">
              <a:rPr lang="en-US"/>
              <a:pPr>
                <a:defRPr/>
              </a:pPr>
              <a:t>10/08/2025</a:t>
            </a:fld>
            <a:endParaRPr lang="en-US"/>
          </a:p>
        </p:txBody>
      </p:sp>
      <p:sp>
        <p:nvSpPr>
          <p:cNvPr id="10" name="Rectangle 7"/>
          <p:cNvSpPr>
            <a:spLocks noGrp="1" noChangeArrowheads="1"/>
          </p:cNvSpPr>
          <p:nvPr>
            <p:ph type="ftr" sz="quarter" idx="3"/>
          </p:nvPr>
        </p:nvSpPr>
        <p:spPr>
          <a:xfrm>
            <a:off x="2362200" y="6477000"/>
            <a:ext cx="4648200" cy="457200"/>
          </a:xfrm>
          <a:prstGeom prst="rect">
            <a:avLst/>
          </a:prstGeom>
          <a:ln/>
        </p:spPr>
        <p:txBody>
          <a:bodyPr/>
          <a:lstStyle>
            <a:lvl1pPr>
              <a:defRPr/>
            </a:lvl1pPr>
          </a:lstStyle>
          <a:p>
            <a:pPr>
              <a:defRPr/>
            </a:pPr>
            <a:r>
              <a:rPr lang="en-US"/>
              <a:t>Phïng V¨n Nam – Tr­êng §¹i häc Vinh</a:t>
            </a:r>
          </a:p>
        </p:txBody>
      </p:sp>
    </p:spTree>
  </p:cSld>
  <p:clrMap bg1="lt1" tx1="dk1" bg2="lt2" tx2="dk2" accent1="accent1" accent2="accent2" accent3="accent3" accent4="accent4" accent5="accent5" accent6="accent6" hlink="hlink" folHlink="folHlink"/>
  <p:sldLayoutIdLst>
    <p:sldLayoutId id="2147483867" r:id="rId1"/>
    <p:sldLayoutId id="2147483866"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p:txStyles>
    <p:titleStyle>
      <a:lvl1pPr algn="l" rtl="0" eaLnBrk="0" fontAlgn="base" hangingPunct="0">
        <a:spcBef>
          <a:spcPct val="0"/>
        </a:spcBef>
        <a:spcAft>
          <a:spcPct val="0"/>
        </a:spcAft>
        <a:defRPr sz="3200" b="1">
          <a:solidFill>
            <a:srgbClr val="000099"/>
          </a:solidFill>
          <a:latin typeface="+mj-lt"/>
          <a:ea typeface="+mj-ea"/>
          <a:cs typeface="+mj-cs"/>
        </a:defRPr>
      </a:lvl1pPr>
      <a:lvl2pPr algn="l" rtl="0" eaLnBrk="0" fontAlgn="base" hangingPunct="0">
        <a:spcBef>
          <a:spcPct val="0"/>
        </a:spcBef>
        <a:spcAft>
          <a:spcPct val="0"/>
        </a:spcAft>
        <a:defRPr sz="3200" b="1">
          <a:solidFill>
            <a:srgbClr val="000099"/>
          </a:solidFill>
          <a:latin typeface="Arial" charset="0"/>
        </a:defRPr>
      </a:lvl2pPr>
      <a:lvl3pPr algn="l" rtl="0" eaLnBrk="0" fontAlgn="base" hangingPunct="0">
        <a:spcBef>
          <a:spcPct val="0"/>
        </a:spcBef>
        <a:spcAft>
          <a:spcPct val="0"/>
        </a:spcAft>
        <a:defRPr sz="3200" b="1">
          <a:solidFill>
            <a:srgbClr val="000099"/>
          </a:solidFill>
          <a:latin typeface="Arial" charset="0"/>
        </a:defRPr>
      </a:lvl3pPr>
      <a:lvl4pPr algn="l" rtl="0" eaLnBrk="0" fontAlgn="base" hangingPunct="0">
        <a:spcBef>
          <a:spcPct val="0"/>
        </a:spcBef>
        <a:spcAft>
          <a:spcPct val="0"/>
        </a:spcAft>
        <a:defRPr sz="3200" b="1">
          <a:solidFill>
            <a:srgbClr val="000099"/>
          </a:solidFill>
          <a:latin typeface="Arial" charset="0"/>
        </a:defRPr>
      </a:lvl4pPr>
      <a:lvl5pPr algn="l" rtl="0" eaLnBrk="0" fontAlgn="base" hangingPunct="0">
        <a:spcBef>
          <a:spcPct val="0"/>
        </a:spcBef>
        <a:spcAft>
          <a:spcPct val="0"/>
        </a:spcAft>
        <a:defRPr sz="3200" b="1">
          <a:solidFill>
            <a:srgbClr val="000099"/>
          </a:solidFill>
          <a:latin typeface="Arial" charset="0"/>
        </a:defRPr>
      </a:lvl5pPr>
      <a:lvl6pPr marL="457200" algn="l" rtl="0" fontAlgn="base">
        <a:spcBef>
          <a:spcPct val="0"/>
        </a:spcBef>
        <a:spcAft>
          <a:spcPct val="0"/>
        </a:spcAft>
        <a:defRPr sz="3200" b="1">
          <a:solidFill>
            <a:srgbClr val="000099"/>
          </a:solidFill>
          <a:latin typeface="Arial" charset="0"/>
        </a:defRPr>
      </a:lvl6pPr>
      <a:lvl7pPr marL="914400" algn="l" rtl="0" fontAlgn="base">
        <a:spcBef>
          <a:spcPct val="0"/>
        </a:spcBef>
        <a:spcAft>
          <a:spcPct val="0"/>
        </a:spcAft>
        <a:defRPr sz="3200" b="1">
          <a:solidFill>
            <a:srgbClr val="000099"/>
          </a:solidFill>
          <a:latin typeface="Arial" charset="0"/>
        </a:defRPr>
      </a:lvl7pPr>
      <a:lvl8pPr marL="1371600" algn="l" rtl="0" fontAlgn="base">
        <a:spcBef>
          <a:spcPct val="0"/>
        </a:spcBef>
        <a:spcAft>
          <a:spcPct val="0"/>
        </a:spcAft>
        <a:defRPr sz="3200" b="1">
          <a:solidFill>
            <a:srgbClr val="000099"/>
          </a:solidFill>
          <a:latin typeface="Arial" charset="0"/>
        </a:defRPr>
      </a:lvl8pPr>
      <a:lvl9pPr marL="1828800" algn="l" rtl="0" fontAlgn="base">
        <a:spcBef>
          <a:spcPct val="0"/>
        </a:spcBef>
        <a:spcAft>
          <a:spcPct val="0"/>
        </a:spcAft>
        <a:defRPr sz="3200" b="1">
          <a:solidFill>
            <a:srgbClr val="000099"/>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2800">
          <a:solidFill>
            <a:srgbClr val="003399"/>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400">
          <a:solidFill>
            <a:srgbClr val="003399"/>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rgbClr val="003399"/>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rgbClr val="003399"/>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rgbClr val="003399"/>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rgbClr val="003399"/>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rgbClr val="003399"/>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rgbClr val="003399"/>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nl-NL" b="1" dirty="0">
                <a:latin typeface="Times"/>
              </a:rPr>
              <a:t>Chương 1:</a:t>
            </a:r>
          </a:p>
          <a:p>
            <a:pPr algn="ctr"/>
            <a:endParaRPr lang="nl-NL" b="1" dirty="0">
              <a:latin typeface="Times"/>
            </a:endParaRPr>
          </a:p>
          <a:p>
            <a:pPr algn="ctr"/>
            <a:r>
              <a:rPr lang="nl-NL" b="1" dirty="0">
                <a:latin typeface="Times"/>
              </a:rPr>
              <a:t> KHÁI QUÁT CHUNG VỀ LÝ THUYẾT CÔNG TÁC XÃ HỘI </a:t>
            </a:r>
          </a:p>
          <a:p>
            <a:pPr marL="0" indent="0" algn="ctr">
              <a:buNone/>
            </a:pPr>
            <a:endParaRPr lang="nl-NL" b="1" dirty="0">
              <a:latin typeface="Times"/>
            </a:endParaRPr>
          </a:p>
          <a:p>
            <a:pPr marL="0" indent="0" algn="ctr">
              <a:buNone/>
            </a:pPr>
            <a:endParaRPr lang="nl-NL" b="1" dirty="0">
              <a:latin typeface="Times"/>
            </a:endParaRPr>
          </a:p>
          <a:p>
            <a:pPr marL="0" indent="0" algn="ctr">
              <a:buNone/>
            </a:pPr>
            <a:r>
              <a:rPr lang="nl-NL" b="1" dirty="0">
                <a:latin typeface="Times"/>
              </a:rPr>
              <a:t>Giảng viên: Phạm Thị Oanh</a:t>
            </a:r>
          </a:p>
          <a:p>
            <a:pPr marL="0" indent="0" algn="ctr">
              <a:buNone/>
            </a:pPr>
            <a:r>
              <a:rPr lang="nl-NL" b="1" dirty="0">
                <a:latin typeface="Times"/>
              </a:rPr>
              <a:t>SĐT: 0986529426</a:t>
            </a:r>
          </a:p>
          <a:p>
            <a:pPr marL="0" indent="0" algn="ctr">
              <a:buNone/>
            </a:pPr>
            <a:r>
              <a:rPr lang="nl-NL" b="1" dirty="0">
                <a:latin typeface="Times"/>
              </a:rPr>
              <a:t>mail: ngocoanh242@gmail.com</a:t>
            </a:r>
            <a:br>
              <a:rPr lang="en-US" dirty="0">
                <a:latin typeface="Times"/>
              </a:rPr>
            </a:br>
            <a:endParaRPr lang="en-US" dirty="0"/>
          </a:p>
        </p:txBody>
      </p:sp>
      <p:sp>
        <p:nvSpPr>
          <p:cNvPr id="4" name="Slide Number Placeholder 3"/>
          <p:cNvSpPr>
            <a:spLocks noGrp="1"/>
          </p:cNvSpPr>
          <p:nvPr>
            <p:ph type="sldNum" sz="quarter" idx="10"/>
          </p:nvPr>
        </p:nvSpPr>
        <p:spPr/>
        <p:txBody>
          <a:bodyPr/>
          <a:lstStyle/>
          <a:p>
            <a:pPr>
              <a:defRPr/>
            </a:pPr>
            <a:fld id="{EB0C8ED9-83A5-4590-BE05-F482EE398F28}" type="slidenum">
              <a:rPr lang="en-US" smtClean="0"/>
              <a:pPr>
                <a:defRPr/>
              </a:pPr>
              <a:t>1</a:t>
            </a:fld>
            <a:endParaRPr lang="en-US"/>
          </a:p>
        </p:txBody>
      </p:sp>
      <p:sp>
        <p:nvSpPr>
          <p:cNvPr id="5" name="Date Placeholder 4"/>
          <p:cNvSpPr>
            <a:spLocks noGrp="1"/>
          </p:cNvSpPr>
          <p:nvPr>
            <p:ph type="dt" sz="half" idx="11"/>
          </p:nvPr>
        </p:nvSpPr>
        <p:spPr/>
        <p:txBody>
          <a:bodyPr/>
          <a:lstStyle/>
          <a:p>
            <a:pPr>
              <a:defRPr/>
            </a:pPr>
            <a:fld id="{78FD0B4F-8323-4804-971F-51D95BDD13CB}" type="datetime1">
              <a:rPr lang="en-US" smtClean="0"/>
              <a:pPr>
                <a:defRPr/>
              </a:pPr>
              <a:t>10/08/2025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err="1"/>
              <a:t>Khái</a:t>
            </a:r>
            <a:r>
              <a:rPr lang="en-US" dirty="0"/>
              <a:t> </a:t>
            </a:r>
            <a:r>
              <a:rPr lang="en-US" dirty="0" err="1"/>
              <a:t>niệm</a:t>
            </a:r>
            <a:r>
              <a:rPr lang="en-US" dirty="0"/>
              <a:t> </a:t>
            </a:r>
            <a:r>
              <a:rPr lang="en-US" dirty="0" err="1"/>
              <a:t>nghề</a:t>
            </a:r>
            <a:r>
              <a:rPr lang="en-US" dirty="0"/>
              <a:t> CTXH</a:t>
            </a:r>
          </a:p>
        </p:txBody>
      </p:sp>
      <p:sp>
        <p:nvSpPr>
          <p:cNvPr id="3" name="Content Placeholder 2"/>
          <p:cNvSpPr>
            <a:spLocks noGrp="1"/>
          </p:cNvSpPr>
          <p:nvPr>
            <p:ph idx="1"/>
          </p:nvPr>
        </p:nvSpPr>
        <p:spPr/>
        <p:txBody>
          <a:bodyPr/>
          <a:lstStyle/>
          <a:p>
            <a:r>
              <a:rPr lang="en-US" b="1" dirty="0" err="1"/>
              <a:t>Như</a:t>
            </a:r>
            <a:r>
              <a:rPr lang="en-US" b="1" dirty="0"/>
              <a:t> </a:t>
            </a:r>
            <a:r>
              <a:rPr lang="en-US" b="1" dirty="0" err="1"/>
              <a:t>thế</a:t>
            </a:r>
            <a:r>
              <a:rPr lang="en-US" b="1" dirty="0"/>
              <a:t> </a:t>
            </a:r>
            <a:r>
              <a:rPr lang="en-US" b="1" dirty="0" err="1"/>
              <a:t>nào</a:t>
            </a:r>
            <a:r>
              <a:rPr lang="en-US" b="1" dirty="0"/>
              <a:t> </a:t>
            </a:r>
            <a:r>
              <a:rPr lang="en-US" b="1" dirty="0" err="1"/>
              <a:t>là</a:t>
            </a:r>
            <a:r>
              <a:rPr lang="en-US" b="1" dirty="0"/>
              <a:t> </a:t>
            </a:r>
            <a:r>
              <a:rPr lang="en-US" b="1" dirty="0" err="1"/>
              <a:t>Nghề</a:t>
            </a:r>
            <a:r>
              <a:rPr lang="en-US" b="1" dirty="0"/>
              <a:t>?</a:t>
            </a:r>
          </a:p>
          <a:p>
            <a:r>
              <a:rPr lang="nl-NL" dirty="0"/>
              <a:t>Theo từ điển tiếng Việt căn bản: </a:t>
            </a:r>
            <a:r>
              <a:rPr lang="nl-NL" i="1" dirty="0"/>
              <a:t>“Nghề là công việc chuyên môn theo sở trường hoặc theo sự phân công của xã hội và nghiệp được coi là nghề làm ăn, sinh sống”.</a:t>
            </a:r>
          </a:p>
          <a:p>
            <a:r>
              <a:rPr lang="nl-NL" dirty="0"/>
              <a:t>Trong nhiều từ điển khác: </a:t>
            </a:r>
            <a:r>
              <a:rPr lang="nl-NL" i="1" dirty="0"/>
              <a:t>“Nghề được xem như một hoạt động có nhiệm vụ cung cấp dịch vụ cho xã hội và bao gồm hệ thống kiến thức với những tiêu chuẩn nhất định trong tuyển dụng và nhu cầu xã hội”</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EB0C8ED9-83A5-4590-BE05-F482EE398F28}" type="slidenum">
              <a:rPr lang="en-US" smtClean="0"/>
              <a:pPr>
                <a:defRPr/>
              </a:pPr>
              <a:t>10</a:t>
            </a:fld>
            <a:endParaRPr lang="en-US"/>
          </a:p>
        </p:txBody>
      </p:sp>
      <p:sp>
        <p:nvSpPr>
          <p:cNvPr id="5" name="Date Placeholder 4"/>
          <p:cNvSpPr>
            <a:spLocks noGrp="1"/>
          </p:cNvSpPr>
          <p:nvPr>
            <p:ph type="dt" sz="half" idx="11"/>
          </p:nvPr>
        </p:nvSpPr>
        <p:spPr/>
        <p:txBody>
          <a:bodyPr/>
          <a:lstStyle/>
          <a:p>
            <a:pPr>
              <a:defRPr/>
            </a:pPr>
            <a:fld id="{78FD0B4F-8323-4804-971F-51D95BDD13CB}" type="datetime1">
              <a:rPr lang="en-US" smtClean="0"/>
              <a:pPr>
                <a:defRPr/>
              </a:pPr>
              <a:t>10/08/2025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457200" y="304800"/>
            <a:ext cx="8229600" cy="742950"/>
          </a:xfrm>
          <a:prstGeom prst="rect">
            <a:avLst/>
          </a:prstGeom>
          <a:noFill/>
          <a:ln w="9525">
            <a:noFill/>
            <a:miter lim="800000"/>
            <a:headEnd/>
            <a:tailEnd/>
          </a:ln>
          <a:effectLst/>
        </p:spPr>
        <p:txBody>
          <a:bodyPr lIns="45720" rIns="45720" anchor="ctr"/>
          <a:lstStyle/>
          <a:p>
            <a:pPr algn="ctr">
              <a:defRPr/>
            </a:pPr>
            <a:r>
              <a:rPr lang="nl-NL" sz="2800" b="1" dirty="0">
                <a:latin typeface="+mj-lt"/>
              </a:rPr>
              <a:t>1.1. Khái niệm về lý thuyết công tác xã hội</a:t>
            </a:r>
            <a:endParaRPr lang="en-US" sz="2800" i="1" kern="0" dirty="0">
              <a:solidFill>
                <a:schemeClr val="tx2"/>
              </a:solidFill>
              <a:effectLst>
                <a:outerShdw blurRad="38100" dist="38100" dir="2700000" algn="tl">
                  <a:srgbClr val="000000"/>
                </a:outerShdw>
              </a:effectLst>
              <a:latin typeface="+mj-lt"/>
              <a:ea typeface="+mj-ea"/>
              <a:cs typeface="Times New Roman" pitchFamily="18" charset="0"/>
            </a:endParaRPr>
          </a:p>
        </p:txBody>
      </p:sp>
      <p:sp>
        <p:nvSpPr>
          <p:cNvPr id="3" name="Rectangle 3"/>
          <p:cNvSpPr txBox="1">
            <a:spLocks noChangeArrowheads="1"/>
          </p:cNvSpPr>
          <p:nvPr/>
        </p:nvSpPr>
        <p:spPr bwMode="auto">
          <a:xfrm>
            <a:off x="457200" y="1219200"/>
            <a:ext cx="8229600" cy="5029200"/>
          </a:xfrm>
          <a:prstGeom prst="rect">
            <a:avLst/>
          </a:prstGeom>
          <a:noFill/>
          <a:ln w="9525">
            <a:noFill/>
            <a:miter lim="800000"/>
            <a:headEnd/>
            <a:tailEnd/>
          </a:ln>
          <a:effectLst/>
        </p:spPr>
        <p:txBody>
          <a:bodyPr/>
          <a:lstStyle/>
          <a:p>
            <a:pPr marL="342900" indent="-342900" algn="just">
              <a:spcBef>
                <a:spcPct val="20000"/>
              </a:spcBef>
              <a:buClr>
                <a:schemeClr val="hlink"/>
              </a:buClr>
              <a:buSzPct val="70000"/>
              <a:buFont typeface="Wingdings" pitchFamily="2" charset="2"/>
              <a:buChar char="n"/>
              <a:defRPr/>
            </a:pPr>
            <a:endParaRPr lang="en-US" sz="3000" kern="0" dirty="0">
              <a:effectLst>
                <a:outerShdw blurRad="38100" dist="38100" dir="2700000" algn="tl">
                  <a:srgbClr val="000000"/>
                </a:outerShdw>
              </a:effectLst>
              <a:latin typeface="Times New Roman" pitchFamily="18" charset="0"/>
              <a:cs typeface="Times New Roman" pitchFamily="18" charset="0"/>
            </a:endParaRPr>
          </a:p>
          <a:p>
            <a:pPr marL="342900" indent="-342900" algn="just">
              <a:spcBef>
                <a:spcPct val="20000"/>
              </a:spcBef>
              <a:buClr>
                <a:schemeClr val="hlink"/>
              </a:buClr>
              <a:buSzPct val="70000"/>
              <a:buFont typeface="Wingdings" pitchFamily="2" charset="2"/>
              <a:buChar char="n"/>
              <a:defRPr/>
            </a:pP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Khái</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niệm</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lý</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thuyết</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p>
          <a:p>
            <a:pPr marL="342900" indent="-342900" algn="just">
              <a:spcBef>
                <a:spcPct val="20000"/>
              </a:spcBef>
              <a:buClr>
                <a:schemeClr val="hlink"/>
              </a:buClr>
              <a:buSzPct val="70000"/>
              <a:buFont typeface="Wingdings" pitchFamily="2" charset="2"/>
              <a:buChar char="n"/>
              <a:defRPr/>
            </a:pP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Lý</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thuyết</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vi-VN" sz="3000" kern="0" dirty="0">
                <a:solidFill>
                  <a:srgbClr val="0000FF"/>
                </a:solidFill>
                <a:effectLst>
                  <a:outerShdw blurRad="38100" dist="38100" dir="2700000" algn="tl">
                    <a:srgbClr val="000000"/>
                  </a:outerShdw>
                </a:effectLst>
                <a:latin typeface="Times New Roman" pitchFamily="18" charset="0"/>
                <a:cs typeface="Times New Roman" pitchFamily="18" charset="0"/>
              </a:rPr>
              <a:t>được</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hiểu</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là</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một</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loạt</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các</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khái</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niệm</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ý t</a:t>
            </a:r>
            <a:r>
              <a:rPr lang="vi-VN" sz="3000" kern="0" dirty="0">
                <a:solidFill>
                  <a:srgbClr val="0000FF"/>
                </a:solidFill>
                <a:effectLst>
                  <a:outerShdw blurRad="38100" dist="38100" dir="2700000" algn="tl">
                    <a:srgbClr val="000000"/>
                  </a:outerShdw>
                </a:effectLst>
                <a:latin typeface="Times New Roman" pitchFamily="18" charset="0"/>
                <a:cs typeface="Times New Roman" pitchFamily="18" charset="0"/>
              </a:rPr>
              <a:t>ưởng</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nhằm</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giải</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thích</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các</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sự</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vật</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hiện</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t</a:t>
            </a:r>
            <a:r>
              <a:rPr lang="vi-VN" sz="3000" kern="0" dirty="0">
                <a:solidFill>
                  <a:srgbClr val="0000FF"/>
                </a:solidFill>
                <a:effectLst>
                  <a:outerShdw blurRad="38100" dist="38100" dir="2700000" algn="tl">
                    <a:srgbClr val="000000"/>
                  </a:outerShdw>
                </a:effectLst>
                <a:latin typeface="Times New Roman" pitchFamily="18" charset="0"/>
                <a:cs typeface="Times New Roman" pitchFamily="18" charset="0"/>
              </a:rPr>
              <a:t>ượng</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và</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các</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hành</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vi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trong</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xã</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hội</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một</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a:t>
            </a:r>
            <a:r>
              <a:rPr lang="en-US" sz="3000" kern="0" dirty="0" err="1">
                <a:solidFill>
                  <a:srgbClr val="0000FF"/>
                </a:solidFill>
                <a:effectLst>
                  <a:outerShdw blurRad="38100" dist="38100" dir="2700000" algn="tl">
                    <a:srgbClr val="000000"/>
                  </a:outerShdw>
                </a:effectLst>
                <a:latin typeface="Times New Roman" pitchFamily="18" charset="0"/>
                <a:cs typeface="Times New Roman" pitchFamily="18" charset="0"/>
              </a:rPr>
              <a:t>cách</a:t>
            </a:r>
            <a:r>
              <a:rPr lang="en-US" sz="3000" kern="0" dirty="0">
                <a:solidFill>
                  <a:srgbClr val="0000FF"/>
                </a:solidFill>
                <a:effectLst>
                  <a:outerShdw blurRad="38100" dist="38100" dir="2700000" algn="tl">
                    <a:srgbClr val="000000"/>
                  </a:outerShdw>
                </a:effectLst>
                <a:latin typeface="Times New Roman" pitchFamily="18" charset="0"/>
                <a:cs typeface="Times New Roman" pitchFamily="18" charset="0"/>
              </a:rPr>
              <a:t> logic</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sz="2800" dirty="0" err="1">
                <a:solidFill>
                  <a:srgbClr val="FF0000"/>
                </a:solidFill>
              </a:rPr>
              <a:t>Khái</a:t>
            </a:r>
            <a:r>
              <a:rPr lang="en-US" sz="2800" dirty="0">
                <a:solidFill>
                  <a:srgbClr val="FF0000"/>
                </a:solidFill>
              </a:rPr>
              <a:t> </a:t>
            </a:r>
            <a:r>
              <a:rPr lang="en-US" sz="2800" dirty="0" err="1">
                <a:solidFill>
                  <a:srgbClr val="FF0000"/>
                </a:solidFill>
              </a:rPr>
              <a:t>niệm</a:t>
            </a:r>
            <a:r>
              <a:rPr lang="en-US" sz="2800" dirty="0">
                <a:solidFill>
                  <a:srgbClr val="FF0000"/>
                </a:solidFill>
              </a:rPr>
              <a:t> </a:t>
            </a:r>
            <a:r>
              <a:rPr lang="en-US" sz="2800" dirty="0" err="1">
                <a:solidFill>
                  <a:srgbClr val="FF0000"/>
                </a:solidFill>
              </a:rPr>
              <a:t>lý</a:t>
            </a:r>
            <a:r>
              <a:rPr lang="en-US" sz="2800" dirty="0">
                <a:solidFill>
                  <a:srgbClr val="FF0000"/>
                </a:solidFill>
              </a:rPr>
              <a:t> </a:t>
            </a:r>
            <a:r>
              <a:rPr lang="en-US" sz="2800" dirty="0" err="1">
                <a:solidFill>
                  <a:srgbClr val="FF0000"/>
                </a:solidFill>
              </a:rPr>
              <a:t>thuyết</a:t>
            </a:r>
            <a:endParaRPr lang="en-US" sz="2800" dirty="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12</a:t>
            </a:fld>
            <a:endParaRPr lang="en-US"/>
          </a:p>
        </p:txBody>
      </p:sp>
      <p:sp>
        <p:nvSpPr>
          <p:cNvPr id="7" name="Rectangle 6"/>
          <p:cNvSpPr/>
          <p:nvPr/>
        </p:nvSpPr>
        <p:spPr bwMode="auto">
          <a:xfrm>
            <a:off x="4038600" y="1600200"/>
            <a:ext cx="4724400" cy="42672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2100" dirty="0">
                <a:solidFill>
                  <a:srgbClr val="FF0000"/>
                </a:solidFill>
                <a:latin typeface="+mj-lt"/>
              </a:rPr>
              <a:t>Theo </a:t>
            </a:r>
            <a:r>
              <a:rPr lang="nl-NL" sz="2400" dirty="0">
                <a:solidFill>
                  <a:srgbClr val="FF0000"/>
                </a:solidFill>
                <a:latin typeface="+mj-lt"/>
              </a:rPr>
              <a:t>Cottrell (1995) định nghĩa</a:t>
            </a:r>
            <a:r>
              <a:rPr lang="en-US" sz="2100" dirty="0">
                <a:solidFill>
                  <a:srgbClr val="FF0000"/>
                </a:solidFill>
                <a:latin typeface="+mj-lt"/>
              </a:rPr>
              <a:t>:</a:t>
            </a:r>
            <a:r>
              <a:rPr lang="nl-NL" sz="2400" i="1" dirty="0">
                <a:latin typeface="+mj-lt"/>
              </a:rPr>
              <a:t>Lý thuyết là một loạt các khái niệm, quan niệm được hệ thống giúp chúng ta giải thích tại sao một số việc hoặc hành vi xảy ra và từ đó dự đoán những hệ quả của nó trong tương lai. Lý thuyết được mô tả dựa trên các chứng cứ thực tiễn tuy nhiên nó vẫn cần được chứng minh một cách thuyết phục.</a:t>
            </a:r>
            <a:endParaRPr lang="en-US" sz="2400" dirty="0">
              <a:latin typeface="+mj-lt"/>
            </a:endParaRPr>
          </a:p>
          <a:p>
            <a:pPr algn="just"/>
            <a:r>
              <a:rPr lang="en-US" sz="2100" dirty="0">
                <a:latin typeface="Arial" charset="0"/>
              </a:rPr>
              <a:t>.</a:t>
            </a:r>
            <a:endParaRPr lang="en-US" sz="2100" dirty="0">
              <a:solidFill>
                <a:srgbClr val="FF0000"/>
              </a:solidFill>
              <a:latin typeface="Arial"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276600"/>
            <a:ext cx="3476686" cy="25908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4394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 calcmode="lin" valueType="num">
                                      <p:cBhvr>
                                        <p:cTn id="11" dur="500" fill="hold"/>
                                        <p:tgtEl>
                                          <p:spTgt spid="4098"/>
                                        </p:tgtEl>
                                        <p:attrNameLst>
                                          <p:attrName>ppt_w</p:attrName>
                                        </p:attrNameLst>
                                      </p:cBhvr>
                                      <p:tavLst>
                                        <p:tav tm="0">
                                          <p:val>
                                            <p:fltVal val="0"/>
                                          </p:val>
                                        </p:tav>
                                        <p:tav tm="100000">
                                          <p:val>
                                            <p:strVal val="#ppt_w"/>
                                          </p:val>
                                        </p:tav>
                                      </p:tavLst>
                                    </p:anim>
                                    <p:anim calcmode="lin" valueType="num">
                                      <p:cBhvr>
                                        <p:cTn id="12" dur="500" fill="hold"/>
                                        <p:tgtEl>
                                          <p:spTgt spid="4098"/>
                                        </p:tgtEl>
                                        <p:attrNameLst>
                                          <p:attrName>ppt_h</p:attrName>
                                        </p:attrNameLst>
                                      </p:cBhvr>
                                      <p:tavLst>
                                        <p:tav tm="0">
                                          <p:val>
                                            <p:fltVal val="0"/>
                                          </p:val>
                                        </p:tav>
                                        <p:tav tm="100000">
                                          <p:val>
                                            <p:strVal val="#ppt_h"/>
                                          </p:val>
                                        </p:tav>
                                      </p:tavLst>
                                    </p:anim>
                                    <p:animEffect transition="in" filter="fade">
                                      <p:cBhvr>
                                        <p:cTn id="13"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dirty="0">
                <a:solidFill>
                  <a:srgbClr val="FF0000"/>
                </a:solidFill>
              </a:rPr>
              <a:t>. Khái niệm lý thuyết </a:t>
            </a:r>
            <a:endParaRPr lang="en-US" sz="2800" dirty="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13</a:t>
            </a:fld>
            <a:endParaRPr lang="en-US"/>
          </a:p>
        </p:txBody>
      </p:sp>
      <p:sp>
        <p:nvSpPr>
          <p:cNvPr id="7" name="Rectangle 6"/>
          <p:cNvSpPr/>
          <p:nvPr/>
        </p:nvSpPr>
        <p:spPr bwMode="auto">
          <a:xfrm>
            <a:off x="457199" y="1676400"/>
            <a:ext cx="5181601" cy="31242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2100" dirty="0">
                <a:solidFill>
                  <a:srgbClr val="FF0000"/>
                </a:solidFill>
                <a:latin typeface="Arial" charset="0"/>
              </a:rPr>
              <a:t>Theo Thompson.</a:t>
            </a:r>
            <a:r>
              <a:rPr lang="nl-NL" sz="2400" i="1" dirty="0"/>
              <a:t> </a:t>
            </a:r>
            <a:r>
              <a:rPr lang="nl-NL" sz="2400" i="1" dirty="0">
                <a:latin typeface="+mj-lt"/>
              </a:rPr>
              <a:t>Lý thuyết là một nỗ lực nhằm lý giải một cách logic và cung cấp một mô hình cho những ý hiểu chung; kết nối những quan điểm, ý tưởng để giúp chúng ta nhìn nhận thấu đáo một vấn đề cụ thể nào đó</a:t>
            </a:r>
            <a:r>
              <a:rPr lang="en-US" sz="2100" dirty="0">
                <a:latin typeface="+mj-lt"/>
              </a:rPr>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343400"/>
            <a:ext cx="4567671"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35609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074"/>
                                        </p:tgtEl>
                                        <p:attrNameLst>
                                          <p:attrName>style.visibility</p:attrName>
                                        </p:attrNameLst>
                                      </p:cBhvr>
                                      <p:to>
                                        <p:strVal val="visible"/>
                                      </p:to>
                                    </p:set>
                                    <p:animEffect transition="in" filter="randombar(horizontal)">
                                      <p:cBhvr>
                                        <p:cTn id="11"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dirty="0">
                <a:solidFill>
                  <a:srgbClr val="FF0000"/>
                </a:solidFill>
              </a:rPr>
              <a:t> Khái niệm lý thuyết CTXH </a:t>
            </a:r>
            <a:endParaRPr lang="en-US" sz="2800" dirty="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14</a:t>
            </a:fld>
            <a:endParaRPr lang="en-US"/>
          </a:p>
        </p:txBody>
      </p:sp>
      <p:sp>
        <p:nvSpPr>
          <p:cNvPr id="7" name="Rectangle 6"/>
          <p:cNvSpPr/>
          <p:nvPr/>
        </p:nvSpPr>
        <p:spPr bwMode="auto">
          <a:xfrm>
            <a:off x="3733800" y="1600200"/>
            <a:ext cx="5029200" cy="46482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nl-NL" sz="2400" i="1" dirty="0">
                <a:latin typeface="+mj-lt"/>
              </a:rPr>
              <a:t>Lý thuyết CTXH được hiểu là những quan điểm được vận dụng một cách khoa học nhằm giải thích các vấn đề và hành vi của thân chủ hay một hệ thống thân chủ trong bối cảnh đặc thù của CTXH. Lý thuyết CTXH được hình thành thông qua những kiểm nghiệm thực chứng và định hướng cho các hoạt động thực hành của nhân viên CTXH</a:t>
            </a:r>
            <a:endParaRPr lang="en-US" sz="2400" dirty="0">
              <a:latin typeface="+mj-lt"/>
            </a:endParaRPr>
          </a:p>
          <a:p>
            <a:pPr algn="just"/>
            <a:endParaRPr lang="en-US" sz="2100" dirty="0">
              <a:solidFill>
                <a:srgbClr val="FF0000"/>
              </a:solidFill>
              <a:latin typeface="+mj-l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895600"/>
            <a:ext cx="2757488"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30288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 calcmode="lin" valueType="num">
                                      <p:cBhvr>
                                        <p:cTn id="11" dur="500" fill="hold"/>
                                        <p:tgtEl>
                                          <p:spTgt spid="2050"/>
                                        </p:tgtEl>
                                        <p:attrNameLst>
                                          <p:attrName>ppt_w</p:attrName>
                                        </p:attrNameLst>
                                      </p:cBhvr>
                                      <p:tavLst>
                                        <p:tav tm="0">
                                          <p:val>
                                            <p:fltVal val="0"/>
                                          </p:val>
                                        </p:tav>
                                        <p:tav tm="100000">
                                          <p:val>
                                            <p:strVal val="#ppt_w"/>
                                          </p:val>
                                        </p:tav>
                                      </p:tavLst>
                                    </p:anim>
                                    <p:anim calcmode="lin" valueType="num">
                                      <p:cBhvr>
                                        <p:cTn id="12" dur="500" fill="hold"/>
                                        <p:tgtEl>
                                          <p:spTgt spid="2050"/>
                                        </p:tgtEl>
                                        <p:attrNameLst>
                                          <p:attrName>ppt_h</p:attrName>
                                        </p:attrNameLst>
                                      </p:cBhvr>
                                      <p:tavLst>
                                        <p:tav tm="0">
                                          <p:val>
                                            <p:fltVal val="0"/>
                                          </p:val>
                                        </p:tav>
                                        <p:tav tm="100000">
                                          <p:val>
                                            <p:strVal val="#ppt_h"/>
                                          </p:val>
                                        </p:tav>
                                      </p:tavLst>
                                    </p:anim>
                                    <p:animEffect transition="in" filter="fade">
                                      <p:cBhvr>
                                        <p:cTn id="13"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8428" y="-152400"/>
            <a:ext cx="8077200" cy="2895600"/>
          </a:xfrm>
        </p:spPr>
        <p:txBody>
          <a:bodyPr lIns="45720" rIns="45720"/>
          <a:lstStyle/>
          <a:p>
            <a:pPr eaLnBrk="1" hangingPunct="1">
              <a:defRPr/>
            </a:pPr>
            <a:r>
              <a:rPr lang="en-US" dirty="0" err="1">
                <a:solidFill>
                  <a:srgbClr val="FF0000"/>
                </a:solidFill>
                <a:latin typeface="Times New Roman" pitchFamily="18" charset="0"/>
                <a:cs typeface="Times New Roman" pitchFamily="18" charset="0"/>
              </a:rPr>
              <a:t>Phân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loại</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lý</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thuyết</a:t>
            </a:r>
            <a:r>
              <a:rPr lang="en-US" dirty="0">
                <a:solidFill>
                  <a:srgbClr val="FF0000"/>
                </a:solidFill>
                <a:latin typeface="Times New Roman" pitchFamily="18" charset="0"/>
                <a:cs typeface="Times New Roman" pitchFamily="18" charset="0"/>
              </a:rPr>
              <a:t> CTXH</a:t>
            </a:r>
            <a:br>
              <a:rPr lang="en-US" b="0" dirty="0">
                <a:latin typeface="Times New Roman" pitchFamily="18" charset="0"/>
                <a:cs typeface="Times New Roman" pitchFamily="18" charset="0"/>
              </a:rPr>
            </a:br>
            <a:r>
              <a:rPr lang="en-US" sz="3200" b="0" dirty="0" err="1">
                <a:latin typeface="Times New Roman" pitchFamily="18" charset="0"/>
                <a:cs typeface="Times New Roman" pitchFamily="18" charset="0"/>
              </a:rPr>
              <a:t>Lý</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thuyết</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nói</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lên</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công</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tác</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xã</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hội</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là</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gì</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thực</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hiện</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công</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tác</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xã</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hôi</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như</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thế</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nào</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và</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lý</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thuyết</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của</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thế</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giới</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khách</a:t>
            </a:r>
            <a:r>
              <a:rPr lang="en-US" sz="3200" b="0" dirty="0">
                <a:latin typeface="Times New Roman" pitchFamily="18" charset="0"/>
                <a:cs typeface="Times New Roman" pitchFamily="18" charset="0"/>
              </a:rPr>
              <a:t> </a:t>
            </a:r>
            <a:r>
              <a:rPr lang="en-US" sz="3200" b="0" dirty="0" err="1">
                <a:latin typeface="Times New Roman" pitchFamily="18" charset="0"/>
                <a:cs typeface="Times New Roman" pitchFamily="18" charset="0"/>
              </a:rPr>
              <a:t>hàng</a:t>
            </a:r>
            <a:r>
              <a:rPr lang="en-US" sz="3200" b="0" dirty="0">
                <a:latin typeface="Times New Roman" pitchFamily="18" charset="0"/>
                <a:cs typeface="Times New Roman" pitchFamily="18" charset="0"/>
              </a:rPr>
              <a:t>.</a:t>
            </a:r>
          </a:p>
        </p:txBody>
      </p:sp>
      <p:sp>
        <p:nvSpPr>
          <p:cNvPr id="3" name="Content Placeholder 2"/>
          <p:cNvSpPr>
            <a:spLocks noGrp="1"/>
          </p:cNvSpPr>
          <p:nvPr>
            <p:ph idx="4294967295"/>
          </p:nvPr>
        </p:nvSpPr>
        <p:spPr>
          <a:xfrm>
            <a:off x="457200" y="2743200"/>
            <a:ext cx="8229600" cy="3581400"/>
          </a:xfrm>
        </p:spPr>
        <p:txBody>
          <a:bodyPr/>
          <a:lstStyle/>
          <a:p>
            <a:pPr eaLnBrk="1" hangingPunct="1">
              <a:buFont typeface="Wingdings" pitchFamily="2" charset="2"/>
              <a:buNone/>
              <a:defRPr/>
            </a:pP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2 </a:t>
            </a:r>
            <a:r>
              <a:rPr lang="en-US" sz="3000" dirty="0" err="1">
                <a:latin typeface="Times New Roman" pitchFamily="18" charset="0"/>
                <a:cs typeface="Times New Roman" pitchFamily="18" charset="0"/>
              </a:rPr>
              <a:t>loại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thuyết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p>
          <a:p>
            <a:pPr algn="just" eaLnBrk="1" hangingPunct="1">
              <a:defRPr/>
            </a:pPr>
            <a:r>
              <a:rPr lang="en-US" sz="3000" dirty="0" err="1">
                <a:latin typeface="Times New Roman" pitchFamily="18" charset="0"/>
                <a:cs typeface="Times New Roman" pitchFamily="18" charset="0"/>
              </a:rPr>
              <a:t>Lý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thuyết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thức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thuyết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được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được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tranh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luận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chuyên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môn</a:t>
            </a:r>
            <a:r>
              <a:rPr lang="en-US" sz="3000" dirty="0">
                <a:latin typeface="Times New Roman" pitchFamily="18" charset="0"/>
                <a:cs typeface="Times New Roman" pitchFamily="18" charset="0"/>
              </a:rPr>
              <a:t>. </a:t>
            </a:r>
          </a:p>
          <a:p>
            <a:pPr algn="just" eaLnBrk="1" hangingPunct="1">
              <a:defRPr/>
            </a:pPr>
            <a:r>
              <a:rPr lang="en-US" sz="3000" dirty="0" err="1">
                <a:latin typeface="Times New Roman" pitchFamily="18" charset="0"/>
                <a:cs typeface="Times New Roman" pitchFamily="18" charset="0"/>
              </a:rPr>
              <a:t>Lý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thuyết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thức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thuyết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đúc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rút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từ</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nghiệm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từ</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dân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thuyết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thức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mang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nạp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quát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hóa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một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trường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hợp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cụ</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dirty="0">
                <a:latin typeface="Times New Roman" pitchFamily="18" charset="0"/>
                <a:cs typeface="Times New Roman" pitchFamily="18" charset="0"/>
              </a:rPr>
              <a:t>.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a:solidFill>
                  <a:srgbClr val="FF0000"/>
                </a:solidFill>
              </a:rPr>
              <a:t>1.1.1. Khái niệm CTXH và một số khái niệm...</a:t>
            </a:r>
            <a:endParaRPr lang="en-US" sz="280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2</a:t>
            </a:fld>
            <a:endParaRPr lang="en-US"/>
          </a:p>
        </p:txBody>
      </p:sp>
      <p:sp>
        <p:nvSpPr>
          <p:cNvPr id="6" name="Oval 5"/>
          <p:cNvSpPr/>
          <p:nvPr/>
        </p:nvSpPr>
        <p:spPr bwMode="auto">
          <a:xfrm>
            <a:off x="-1447800" y="1600200"/>
            <a:ext cx="4419600" cy="4038600"/>
          </a:xfrm>
          <a:prstGeom prst="ellipse">
            <a:avLst/>
          </a:prstGeom>
          <a:noFill/>
          <a:ln w="317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nvGrpSpPr>
          <p:cNvPr id="2" name="Group 1"/>
          <p:cNvGrpSpPr/>
          <p:nvPr/>
        </p:nvGrpSpPr>
        <p:grpSpPr>
          <a:xfrm>
            <a:off x="746760" y="2514600"/>
            <a:ext cx="7100887" cy="685800"/>
            <a:chOff x="746760" y="2514600"/>
            <a:chExt cx="7100887" cy="685800"/>
          </a:xfrm>
        </p:grpSpPr>
        <p:sp>
          <p:nvSpPr>
            <p:cNvPr id="7" name="AutoShape 47"/>
            <p:cNvSpPr>
              <a:spLocks noChangeArrowheads="1"/>
            </p:cNvSpPr>
            <p:nvPr/>
          </p:nvSpPr>
          <p:spPr bwMode="gray">
            <a:xfrm>
              <a:off x="746760" y="2514600"/>
              <a:ext cx="7100887" cy="685800"/>
            </a:xfrm>
            <a:prstGeom prst="roundRect">
              <a:avLst>
                <a:gd name="adj" fmla="val 16667"/>
              </a:avLst>
            </a:prstGeom>
            <a:gradFill flip="none" rotWithShape="1">
              <a:gsLst>
                <a:gs pos="0">
                  <a:schemeClr val="accent2"/>
                </a:gs>
                <a:gs pos="100000">
                  <a:schemeClr val="bg1"/>
                </a:gs>
                <a:gs pos="0">
                  <a:schemeClr val="accent2"/>
                </a:gs>
              </a:gsLst>
              <a:lin ang="0" scaled="1"/>
              <a:tileRect/>
            </a:gradFill>
            <a:ln w="12700" algn="ctr">
              <a:solidFill>
                <a:schemeClr val="bg1"/>
              </a:solidFill>
              <a:round/>
              <a:headEnd/>
              <a:tailEnd/>
            </a:ln>
            <a:effectLst/>
          </p:spPr>
          <p:txBody>
            <a:bodyPr wrap="none" anchor="ctr"/>
            <a:lstStyle/>
            <a:p>
              <a:pPr>
                <a:defRPr/>
              </a:pPr>
              <a:endParaRPr lang="en-US"/>
            </a:p>
          </p:txBody>
        </p:sp>
        <p:sp>
          <p:nvSpPr>
            <p:cNvPr id="10" name="Text Box 49"/>
            <p:cNvSpPr txBox="1">
              <a:spLocks noChangeArrowheads="1"/>
            </p:cNvSpPr>
            <p:nvPr/>
          </p:nvSpPr>
          <p:spPr bwMode="gray">
            <a:xfrm>
              <a:off x="914400" y="2662143"/>
              <a:ext cx="58674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pt-BR" sz="2200" b="1" dirty="0"/>
                <a:t>1.1.1.1. Khái niệm CTXH </a:t>
              </a:r>
              <a:endParaRPr lang="en-US" sz="2200" b="1" dirty="0"/>
            </a:p>
          </p:txBody>
        </p:sp>
      </p:grpSp>
      <p:grpSp>
        <p:nvGrpSpPr>
          <p:cNvPr id="3" name="Group 2"/>
          <p:cNvGrpSpPr/>
          <p:nvPr/>
        </p:nvGrpSpPr>
        <p:grpSpPr>
          <a:xfrm>
            <a:off x="762000" y="3576480"/>
            <a:ext cx="7276623" cy="685800"/>
            <a:chOff x="762000" y="3576480"/>
            <a:chExt cx="7276623" cy="685800"/>
          </a:xfrm>
        </p:grpSpPr>
        <p:sp>
          <p:nvSpPr>
            <p:cNvPr id="11" name="AutoShape 52"/>
            <p:cNvSpPr>
              <a:spLocks noChangeArrowheads="1"/>
            </p:cNvSpPr>
            <p:nvPr/>
          </p:nvSpPr>
          <p:spPr bwMode="gray">
            <a:xfrm>
              <a:off x="762000" y="3576480"/>
              <a:ext cx="7100887" cy="685800"/>
            </a:xfrm>
            <a:prstGeom prst="roundRect">
              <a:avLst>
                <a:gd name="adj" fmla="val 16667"/>
              </a:avLst>
            </a:prstGeom>
            <a:gradFill flip="none" rotWithShape="1">
              <a:gsLst>
                <a:gs pos="0">
                  <a:srgbClr val="FF3300"/>
                </a:gs>
                <a:gs pos="99000">
                  <a:schemeClr val="bg1"/>
                </a:gs>
                <a:gs pos="0">
                  <a:schemeClr val="accent1"/>
                </a:gs>
              </a:gsLst>
              <a:lin ang="0" scaled="1"/>
              <a:tileRect/>
            </a:gradFill>
            <a:ln w="12700" algn="ctr">
              <a:solidFill>
                <a:schemeClr val="bg1"/>
              </a:solidFill>
              <a:round/>
              <a:headEnd/>
              <a:tailEnd/>
            </a:ln>
            <a:effectLst/>
          </p:spPr>
          <p:txBody>
            <a:bodyPr wrap="none" anchor="ctr"/>
            <a:lstStyle/>
            <a:p>
              <a:pPr>
                <a:defRPr/>
              </a:pPr>
              <a:endParaRPr lang="en-US"/>
            </a:p>
          </p:txBody>
        </p:sp>
        <p:sp>
          <p:nvSpPr>
            <p:cNvPr id="12" name="Text Box 54"/>
            <p:cNvSpPr txBox="1">
              <a:spLocks noChangeArrowheads="1"/>
            </p:cNvSpPr>
            <p:nvPr/>
          </p:nvSpPr>
          <p:spPr bwMode="gray">
            <a:xfrm>
              <a:off x="1105376" y="3831393"/>
              <a:ext cx="693324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pt-BR" sz="2200" b="1" dirty="0"/>
                <a:t>1.1.1.2. Một số khái niệm Lý thuyết CTXH</a:t>
              </a:r>
              <a:endParaRPr lang="en-US" sz="2200" b="1" dirty="0"/>
            </a:p>
          </p:txBody>
        </p:sp>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wipe(down)">
                                      <p:cBhvr>
                                        <p:cTn id="7" dur="500"/>
                                        <p:tgtEl>
                                          <p:spTgt spid="1229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a:solidFill>
                  <a:srgbClr val="FF0000"/>
                </a:solidFill>
              </a:rPr>
              <a:t>1.1.1.1. Khái niệm CTXH </a:t>
            </a:r>
            <a:endParaRPr lang="en-US" sz="280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3</a:t>
            </a:fld>
            <a:endParaRPr lang="en-US"/>
          </a:p>
        </p:txBody>
      </p:sp>
      <p:sp>
        <p:nvSpPr>
          <p:cNvPr id="7" name="Rectangle 6"/>
          <p:cNvSpPr/>
          <p:nvPr/>
        </p:nvSpPr>
        <p:spPr bwMode="auto">
          <a:xfrm>
            <a:off x="457200" y="1676400"/>
            <a:ext cx="4876800" cy="30480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2800" dirty="0" err="1">
                <a:latin typeface="Arial" charset="0"/>
              </a:rPr>
              <a:t>Hiện</a:t>
            </a:r>
            <a:r>
              <a:rPr lang="en-US" sz="2800" dirty="0">
                <a:latin typeface="Arial" charset="0"/>
              </a:rPr>
              <a:t> nay, </a:t>
            </a:r>
            <a:r>
              <a:rPr lang="en-US" sz="2800" dirty="0" err="1">
                <a:latin typeface="Arial" charset="0"/>
              </a:rPr>
              <a:t>có</a:t>
            </a:r>
            <a:r>
              <a:rPr lang="en-US" sz="2800" dirty="0">
                <a:latin typeface="Arial" charset="0"/>
              </a:rPr>
              <a:t> </a:t>
            </a:r>
            <a:r>
              <a:rPr lang="en-US" sz="2800" dirty="0" err="1">
                <a:latin typeface="Arial" charset="0"/>
              </a:rPr>
              <a:t>rất</a:t>
            </a:r>
            <a:r>
              <a:rPr lang="en-US" sz="2800" dirty="0">
                <a:latin typeface="Arial" charset="0"/>
              </a:rPr>
              <a:t> </a:t>
            </a:r>
            <a:r>
              <a:rPr lang="en-US" sz="2800" dirty="0" err="1">
                <a:latin typeface="Arial" charset="0"/>
              </a:rPr>
              <a:t>nhiều</a:t>
            </a:r>
            <a:r>
              <a:rPr lang="en-US" sz="2800" dirty="0">
                <a:latin typeface="Arial" charset="0"/>
              </a:rPr>
              <a:t> </a:t>
            </a:r>
            <a:r>
              <a:rPr lang="en-US" sz="2800" dirty="0" err="1">
                <a:latin typeface="Arial" charset="0"/>
              </a:rPr>
              <a:t>quan</a:t>
            </a:r>
            <a:r>
              <a:rPr lang="en-US" sz="2800" dirty="0">
                <a:latin typeface="Arial" charset="0"/>
              </a:rPr>
              <a:t> </a:t>
            </a:r>
            <a:r>
              <a:rPr lang="en-US" sz="2800" dirty="0" err="1">
                <a:latin typeface="Arial" charset="0"/>
              </a:rPr>
              <a:t>niệm</a:t>
            </a:r>
            <a:r>
              <a:rPr lang="en-US" sz="2800" dirty="0">
                <a:latin typeface="Arial" charset="0"/>
              </a:rPr>
              <a:t>, </a:t>
            </a:r>
            <a:r>
              <a:rPr lang="en-US" sz="2800" dirty="0" err="1">
                <a:latin typeface="Arial" charset="0"/>
              </a:rPr>
              <a:t>khái</a:t>
            </a:r>
            <a:r>
              <a:rPr lang="en-US" sz="2800" dirty="0">
                <a:latin typeface="Arial" charset="0"/>
              </a:rPr>
              <a:t> </a:t>
            </a:r>
            <a:r>
              <a:rPr lang="en-US" sz="2800" dirty="0" err="1">
                <a:latin typeface="Arial" charset="0"/>
              </a:rPr>
              <a:t>niệm</a:t>
            </a:r>
            <a:r>
              <a:rPr lang="en-US" sz="2800" dirty="0">
                <a:latin typeface="Arial" charset="0"/>
              </a:rPr>
              <a:t> </a:t>
            </a:r>
            <a:r>
              <a:rPr lang="en-US" sz="2800" dirty="0" err="1">
                <a:latin typeface="Arial" charset="0"/>
              </a:rPr>
              <a:t>về</a:t>
            </a:r>
            <a:r>
              <a:rPr lang="en-US" sz="2800" dirty="0">
                <a:latin typeface="Arial" charset="0"/>
              </a:rPr>
              <a:t> CTXH </a:t>
            </a:r>
            <a:r>
              <a:rPr lang="en-US" sz="2800" dirty="0" err="1">
                <a:latin typeface="Arial" charset="0"/>
              </a:rPr>
              <a:t>được</a:t>
            </a:r>
            <a:r>
              <a:rPr lang="en-US" sz="2800" dirty="0">
                <a:latin typeface="Arial" charset="0"/>
              </a:rPr>
              <a:t> </a:t>
            </a:r>
            <a:r>
              <a:rPr lang="en-US" sz="2800" dirty="0" err="1">
                <a:latin typeface="Arial" charset="0"/>
              </a:rPr>
              <a:t>đưa</a:t>
            </a:r>
            <a:r>
              <a:rPr lang="en-US" sz="2800" dirty="0">
                <a:latin typeface="Arial" charset="0"/>
              </a:rPr>
              <a:t> </a:t>
            </a:r>
            <a:r>
              <a:rPr lang="en-US" sz="2800" dirty="0" err="1">
                <a:latin typeface="Arial" charset="0"/>
              </a:rPr>
              <a:t>ra</a:t>
            </a:r>
            <a:r>
              <a:rPr lang="en-US" sz="2800" dirty="0">
                <a:latin typeface="Arial" charset="0"/>
              </a:rPr>
              <a:t> </a:t>
            </a:r>
            <a:r>
              <a:rPr lang="en-US" sz="2800" dirty="0" err="1">
                <a:latin typeface="Arial" charset="0"/>
              </a:rPr>
              <a:t>dưới</a:t>
            </a:r>
            <a:r>
              <a:rPr lang="en-US" sz="2800" dirty="0">
                <a:latin typeface="Arial" charset="0"/>
              </a:rPr>
              <a:t> </a:t>
            </a:r>
            <a:r>
              <a:rPr lang="en-US" sz="2800" dirty="0" err="1">
                <a:latin typeface="Arial" charset="0"/>
              </a:rPr>
              <a:t>nhiều</a:t>
            </a:r>
            <a:r>
              <a:rPr lang="en-US" sz="2800" dirty="0">
                <a:latin typeface="Arial" charset="0"/>
              </a:rPr>
              <a:t> </a:t>
            </a:r>
            <a:r>
              <a:rPr lang="en-US" sz="2800" dirty="0" err="1">
                <a:latin typeface="Arial" charset="0"/>
              </a:rPr>
              <a:t>góc</a:t>
            </a:r>
            <a:r>
              <a:rPr lang="en-US" sz="2800" dirty="0">
                <a:latin typeface="Arial" charset="0"/>
              </a:rPr>
              <a:t> </a:t>
            </a:r>
            <a:r>
              <a:rPr lang="en-US" sz="2800" dirty="0" err="1">
                <a:latin typeface="Arial" charset="0"/>
              </a:rPr>
              <a:t>độ</a:t>
            </a:r>
            <a:r>
              <a:rPr lang="en-US" sz="2800" dirty="0">
                <a:latin typeface="Arial" charset="0"/>
              </a:rPr>
              <a:t> </a:t>
            </a:r>
            <a:r>
              <a:rPr lang="en-US" sz="2800" dirty="0" err="1">
                <a:latin typeface="Arial" charset="0"/>
              </a:rPr>
              <a:t>khác</a:t>
            </a:r>
            <a:r>
              <a:rPr lang="en-US" sz="2800" dirty="0">
                <a:latin typeface="Arial" charset="0"/>
              </a:rPr>
              <a:t> </a:t>
            </a:r>
            <a:r>
              <a:rPr lang="en-US" sz="2800" dirty="0" err="1">
                <a:latin typeface="Arial" charset="0"/>
              </a:rPr>
              <a:t>nhau</a:t>
            </a:r>
            <a:r>
              <a:rPr lang="en-US" sz="2800" dirty="0">
                <a:latin typeface="Arial" charset="0"/>
              </a:rPr>
              <a:t>: </a:t>
            </a:r>
            <a:r>
              <a:rPr lang="en-US" sz="2800" dirty="0" err="1">
                <a:latin typeface="Arial" charset="0"/>
              </a:rPr>
              <a:t>Hiệp</a:t>
            </a:r>
            <a:r>
              <a:rPr lang="en-US" sz="2800" dirty="0">
                <a:latin typeface="Arial" charset="0"/>
              </a:rPr>
              <a:t> </a:t>
            </a:r>
            <a:r>
              <a:rPr lang="en-US" sz="2800" dirty="0" err="1">
                <a:latin typeface="Arial" charset="0"/>
              </a:rPr>
              <a:t>hội</a:t>
            </a:r>
            <a:r>
              <a:rPr lang="en-US" sz="2800" dirty="0">
                <a:latin typeface="Arial" charset="0"/>
              </a:rPr>
              <a:t> CTXH </a:t>
            </a:r>
            <a:r>
              <a:rPr lang="en-US" sz="2800" dirty="0" err="1">
                <a:latin typeface="Arial" charset="0"/>
              </a:rPr>
              <a:t>và</a:t>
            </a:r>
            <a:r>
              <a:rPr lang="en-US" sz="2800" dirty="0">
                <a:latin typeface="Arial" charset="0"/>
              </a:rPr>
              <a:t> </a:t>
            </a:r>
            <a:r>
              <a:rPr lang="en-US" sz="2800" dirty="0" err="1">
                <a:latin typeface="Arial" charset="0"/>
              </a:rPr>
              <a:t>các</a:t>
            </a:r>
            <a:r>
              <a:rPr lang="en-US" sz="2800" dirty="0">
                <a:latin typeface="Arial" charset="0"/>
              </a:rPr>
              <a:t> </a:t>
            </a:r>
            <a:r>
              <a:rPr lang="en-US" sz="2800" dirty="0" err="1">
                <a:latin typeface="Arial" charset="0"/>
              </a:rPr>
              <a:t>trường</a:t>
            </a:r>
            <a:r>
              <a:rPr lang="en-US" sz="2800" dirty="0">
                <a:latin typeface="Arial" charset="0"/>
              </a:rPr>
              <a:t> </a:t>
            </a:r>
            <a:r>
              <a:rPr lang="en-US" sz="2800" dirty="0" err="1">
                <a:latin typeface="Arial" charset="0"/>
              </a:rPr>
              <a:t>đào</a:t>
            </a:r>
            <a:r>
              <a:rPr lang="en-US" sz="2800" dirty="0">
                <a:latin typeface="Arial" charset="0"/>
              </a:rPr>
              <a:t> </a:t>
            </a:r>
            <a:r>
              <a:rPr lang="en-US" sz="2800" dirty="0" err="1">
                <a:latin typeface="Arial" charset="0"/>
              </a:rPr>
              <a:t>tạo</a:t>
            </a:r>
            <a:r>
              <a:rPr lang="en-US" sz="2800" dirty="0">
                <a:latin typeface="Arial" charset="0"/>
              </a:rPr>
              <a:t> CTXH </a:t>
            </a:r>
            <a:r>
              <a:rPr lang="en-US" sz="2800" dirty="0" err="1">
                <a:latin typeface="Arial" charset="0"/>
              </a:rPr>
              <a:t>quốc</a:t>
            </a:r>
            <a:r>
              <a:rPr lang="en-US" sz="2800" dirty="0">
                <a:latin typeface="Arial" charset="0"/>
              </a:rPr>
              <a:t> </a:t>
            </a:r>
            <a:r>
              <a:rPr lang="en-US" sz="2800" dirty="0" err="1">
                <a:latin typeface="Arial" charset="0"/>
              </a:rPr>
              <a:t>tế</a:t>
            </a:r>
            <a:r>
              <a:rPr lang="en-US" sz="2800" dirty="0">
                <a:latin typeface="Arial" charset="0"/>
              </a:rPr>
              <a:t>, </a:t>
            </a:r>
            <a:r>
              <a:rPr lang="en-US" sz="2800" dirty="0" err="1">
                <a:latin typeface="Arial" charset="0"/>
              </a:rPr>
              <a:t>các</a:t>
            </a:r>
            <a:r>
              <a:rPr lang="en-US" sz="2800" dirty="0">
                <a:latin typeface="Arial" charset="0"/>
              </a:rPr>
              <a:t> </a:t>
            </a:r>
            <a:r>
              <a:rPr lang="en-US" sz="2800" dirty="0" err="1">
                <a:latin typeface="Arial" charset="0"/>
              </a:rPr>
              <a:t>chuyên</a:t>
            </a:r>
            <a:r>
              <a:rPr lang="en-US" sz="2800" dirty="0">
                <a:latin typeface="Arial" charset="0"/>
              </a:rPr>
              <a:t> </a:t>
            </a:r>
            <a:r>
              <a:rPr lang="en-US" sz="2800" dirty="0" err="1">
                <a:latin typeface="Arial" charset="0"/>
              </a:rPr>
              <a:t>gia</a:t>
            </a:r>
            <a:r>
              <a:rPr lang="en-US" sz="2800" dirty="0">
                <a:latin typeface="Arial" charset="0"/>
              </a:rPr>
              <a:t> </a:t>
            </a:r>
            <a:r>
              <a:rPr lang="en-US" sz="2800" dirty="0" err="1">
                <a:latin typeface="Arial" charset="0"/>
              </a:rPr>
              <a:t>Philippin</a:t>
            </a:r>
            <a:r>
              <a:rPr lang="en-US" sz="2800" dirty="0">
                <a:latin typeface="Arial" charset="0"/>
              </a:rPr>
              <a:t>, </a:t>
            </a:r>
            <a:r>
              <a:rPr lang="en-US" sz="2800" dirty="0" err="1">
                <a:latin typeface="Arial" charset="0"/>
              </a:rPr>
              <a:t>Hội</a:t>
            </a:r>
            <a:r>
              <a:rPr lang="en-US" sz="2800" dirty="0">
                <a:latin typeface="Arial" charset="0"/>
              </a:rPr>
              <a:t> </a:t>
            </a:r>
            <a:r>
              <a:rPr lang="en-US" sz="2800" dirty="0" err="1">
                <a:latin typeface="Arial" charset="0"/>
              </a:rPr>
              <a:t>đồng</a:t>
            </a:r>
            <a:r>
              <a:rPr lang="en-US" sz="2800" dirty="0">
                <a:latin typeface="Arial" charset="0"/>
              </a:rPr>
              <a:t> </a:t>
            </a:r>
            <a:r>
              <a:rPr lang="en-US" sz="2800" dirty="0" err="1">
                <a:latin typeface="Arial" charset="0"/>
              </a:rPr>
              <a:t>đào</a:t>
            </a:r>
            <a:r>
              <a:rPr lang="en-US" sz="2800" dirty="0">
                <a:latin typeface="Arial" charset="0"/>
              </a:rPr>
              <a:t> </a:t>
            </a:r>
            <a:r>
              <a:rPr lang="en-US" sz="2800" dirty="0" err="1">
                <a:latin typeface="Arial" charset="0"/>
              </a:rPr>
              <a:t>tạo</a:t>
            </a:r>
            <a:r>
              <a:rPr lang="en-US" sz="2800" dirty="0">
                <a:latin typeface="Arial" charset="0"/>
              </a:rPr>
              <a:t> CTXH </a:t>
            </a:r>
            <a:r>
              <a:rPr lang="en-US" sz="2800" dirty="0" err="1">
                <a:latin typeface="Arial" charset="0"/>
              </a:rPr>
              <a:t>Mỹ</a:t>
            </a:r>
            <a:r>
              <a:rPr lang="en-US" sz="2800" dirty="0">
                <a:latin typeface="Arial" charset="0"/>
              </a:rPr>
              <a:t>, </a:t>
            </a:r>
            <a:r>
              <a:rPr lang="en-US" sz="2800" dirty="0" err="1">
                <a:latin typeface="Arial" charset="0"/>
              </a:rPr>
              <a:t>Ths</a:t>
            </a:r>
            <a:r>
              <a:rPr lang="en-US" sz="2800" dirty="0">
                <a:latin typeface="Arial" charset="0"/>
              </a:rPr>
              <a:t>. </a:t>
            </a:r>
            <a:r>
              <a:rPr lang="en-US" sz="2800" dirty="0" err="1">
                <a:latin typeface="Arial" charset="0"/>
              </a:rPr>
              <a:t>Nguyễn</a:t>
            </a:r>
            <a:r>
              <a:rPr lang="en-US" sz="2800" dirty="0">
                <a:latin typeface="Arial" charset="0"/>
              </a:rPr>
              <a:t> </a:t>
            </a:r>
            <a:r>
              <a:rPr lang="en-US" sz="2800" dirty="0" err="1">
                <a:latin typeface="Arial" charset="0"/>
              </a:rPr>
              <a:t>Thị</a:t>
            </a:r>
            <a:r>
              <a:rPr lang="en-US" sz="2800" dirty="0">
                <a:latin typeface="Arial" charset="0"/>
              </a:rPr>
              <a:t> Oanh…</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198" t="6819" r="5372" b="6405"/>
          <a:stretch/>
        </p:blipFill>
        <p:spPr bwMode="auto">
          <a:xfrm>
            <a:off x="5410200" y="2743200"/>
            <a:ext cx="3422073" cy="3358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wipe(down)">
                                      <p:cBhvr>
                                        <p:cTn id="7" dur="500"/>
                                        <p:tgtEl>
                                          <p:spTgt spid="1229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a:solidFill>
                  <a:srgbClr val="FF0000"/>
                </a:solidFill>
              </a:rPr>
              <a:t>1.1.1.1. Khái niệm CTXH </a:t>
            </a:r>
            <a:endParaRPr lang="en-US" sz="280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4</a:t>
            </a:fld>
            <a:endParaRPr lang="en-US"/>
          </a:p>
        </p:txBody>
      </p:sp>
      <p:sp>
        <p:nvSpPr>
          <p:cNvPr id="7" name="Rectangle 6"/>
          <p:cNvSpPr/>
          <p:nvPr/>
        </p:nvSpPr>
        <p:spPr bwMode="auto">
          <a:xfrm>
            <a:off x="4038600" y="1600200"/>
            <a:ext cx="4724400" cy="42672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2400" dirty="0" err="1">
                <a:solidFill>
                  <a:srgbClr val="FF0000"/>
                </a:solidFill>
                <a:latin typeface="Arial" charset="0"/>
              </a:rPr>
              <a:t>Có</a:t>
            </a:r>
            <a:r>
              <a:rPr lang="en-US" sz="2400" dirty="0">
                <a:solidFill>
                  <a:srgbClr val="FF0000"/>
                </a:solidFill>
                <a:latin typeface="Arial" charset="0"/>
              </a:rPr>
              <a:t> </a:t>
            </a:r>
            <a:r>
              <a:rPr lang="en-US" sz="2400" dirty="0" err="1">
                <a:solidFill>
                  <a:srgbClr val="FF0000"/>
                </a:solidFill>
                <a:latin typeface="Arial" charset="0"/>
              </a:rPr>
              <a:t>quan</a:t>
            </a:r>
            <a:r>
              <a:rPr lang="en-US" sz="2400" dirty="0">
                <a:solidFill>
                  <a:srgbClr val="FF0000"/>
                </a:solidFill>
                <a:latin typeface="Arial" charset="0"/>
              </a:rPr>
              <a:t> </a:t>
            </a:r>
            <a:r>
              <a:rPr lang="en-US" sz="2400" dirty="0" err="1">
                <a:solidFill>
                  <a:srgbClr val="FF0000"/>
                </a:solidFill>
                <a:latin typeface="Arial" charset="0"/>
              </a:rPr>
              <a:t>niệm</a:t>
            </a:r>
            <a:r>
              <a:rPr lang="en-US" sz="2400" dirty="0">
                <a:solidFill>
                  <a:srgbClr val="FF0000"/>
                </a:solidFill>
                <a:latin typeface="Arial" charset="0"/>
              </a:rPr>
              <a:t> </a:t>
            </a:r>
            <a:r>
              <a:rPr lang="en-US" sz="2400" dirty="0" err="1">
                <a:solidFill>
                  <a:srgbClr val="FF0000"/>
                </a:solidFill>
                <a:latin typeface="Arial" charset="0"/>
              </a:rPr>
              <a:t>cho</a:t>
            </a:r>
            <a:r>
              <a:rPr lang="en-US" sz="2400" dirty="0">
                <a:solidFill>
                  <a:srgbClr val="FF0000"/>
                </a:solidFill>
                <a:latin typeface="Arial" charset="0"/>
              </a:rPr>
              <a:t> </a:t>
            </a:r>
            <a:r>
              <a:rPr lang="en-US" sz="2400" dirty="0" err="1">
                <a:solidFill>
                  <a:srgbClr val="FF0000"/>
                </a:solidFill>
                <a:latin typeface="Arial" charset="0"/>
              </a:rPr>
              <a:t>rằng</a:t>
            </a:r>
            <a:r>
              <a:rPr lang="en-US" sz="2400" dirty="0">
                <a:solidFill>
                  <a:srgbClr val="FF0000"/>
                </a:solidFill>
                <a:latin typeface="Arial" charset="0"/>
              </a:rPr>
              <a:t>:</a:t>
            </a:r>
            <a:r>
              <a:rPr lang="en-US" sz="2400" dirty="0">
                <a:latin typeface="Arial" charset="0"/>
              </a:rPr>
              <a:t> CTXH </a:t>
            </a:r>
            <a:r>
              <a:rPr lang="en-US" sz="2400" dirty="0" err="1">
                <a:latin typeface="Arial" charset="0"/>
              </a:rPr>
              <a:t>là</a:t>
            </a:r>
            <a:r>
              <a:rPr lang="en-US" sz="2400" dirty="0">
                <a:latin typeface="Arial" charset="0"/>
              </a:rPr>
              <a:t> </a:t>
            </a:r>
            <a:r>
              <a:rPr lang="en-US" sz="2400" dirty="0" err="1">
                <a:latin typeface="Arial" charset="0"/>
              </a:rPr>
              <a:t>một</a:t>
            </a:r>
            <a:r>
              <a:rPr lang="en-US" sz="2400" dirty="0">
                <a:latin typeface="Arial" charset="0"/>
              </a:rPr>
              <a:t> </a:t>
            </a:r>
            <a:r>
              <a:rPr lang="en-US" sz="2400" dirty="0" err="1">
                <a:latin typeface="Arial" charset="0"/>
              </a:rPr>
              <a:t>dạng</a:t>
            </a:r>
            <a:r>
              <a:rPr lang="en-US" sz="2400" dirty="0">
                <a:latin typeface="Arial" charset="0"/>
              </a:rPr>
              <a:t> </a:t>
            </a:r>
            <a:r>
              <a:rPr lang="en-US" sz="2400" dirty="0" err="1">
                <a:latin typeface="Arial" charset="0"/>
              </a:rPr>
              <a:t>trợ</a:t>
            </a:r>
            <a:r>
              <a:rPr lang="en-US" sz="2400" dirty="0">
                <a:latin typeface="Arial" charset="0"/>
              </a:rPr>
              <a:t> </a:t>
            </a:r>
            <a:r>
              <a:rPr lang="en-US" sz="2400" dirty="0" err="1">
                <a:latin typeface="Arial" charset="0"/>
              </a:rPr>
              <a:t>giúp</a:t>
            </a:r>
            <a:r>
              <a:rPr lang="en-US" sz="2400" dirty="0">
                <a:latin typeface="Arial" charset="0"/>
              </a:rPr>
              <a:t>, </a:t>
            </a:r>
            <a:r>
              <a:rPr lang="en-US" sz="2400" dirty="0" err="1">
                <a:latin typeface="Arial" charset="0"/>
              </a:rPr>
              <a:t>giống</a:t>
            </a:r>
            <a:r>
              <a:rPr lang="en-US" sz="2400" dirty="0">
                <a:latin typeface="Arial" charset="0"/>
              </a:rPr>
              <a:t> </a:t>
            </a:r>
            <a:r>
              <a:rPr lang="en-US" sz="2400" dirty="0" err="1">
                <a:latin typeface="Arial" charset="0"/>
              </a:rPr>
              <a:t>như</a:t>
            </a:r>
            <a:r>
              <a:rPr lang="en-US" sz="2400" dirty="0">
                <a:latin typeface="Arial" charset="0"/>
              </a:rPr>
              <a:t> </a:t>
            </a:r>
            <a:r>
              <a:rPr lang="en-US" sz="2400" dirty="0" err="1">
                <a:latin typeface="Arial" charset="0"/>
              </a:rPr>
              <a:t>việc</a:t>
            </a:r>
            <a:r>
              <a:rPr lang="en-US" sz="2400" dirty="0">
                <a:latin typeface="Arial" charset="0"/>
              </a:rPr>
              <a:t> </a:t>
            </a:r>
            <a:r>
              <a:rPr lang="en-US" sz="2400" dirty="0" err="1">
                <a:latin typeface="Arial" charset="0"/>
              </a:rPr>
              <a:t>đưa</a:t>
            </a:r>
            <a:r>
              <a:rPr lang="en-US" sz="2400" dirty="0">
                <a:latin typeface="Arial" charset="0"/>
              </a:rPr>
              <a:t> </a:t>
            </a:r>
            <a:r>
              <a:rPr lang="en-US" sz="2400" dirty="0" err="1">
                <a:latin typeface="Arial" charset="0"/>
              </a:rPr>
              <a:t>bàn</a:t>
            </a:r>
            <a:r>
              <a:rPr lang="en-US" sz="2400" dirty="0">
                <a:latin typeface="Arial" charset="0"/>
              </a:rPr>
              <a:t> </a:t>
            </a:r>
            <a:r>
              <a:rPr lang="en-US" sz="2400" dirty="0" err="1">
                <a:latin typeface="Arial" charset="0"/>
              </a:rPr>
              <a:t>tay</a:t>
            </a:r>
            <a:r>
              <a:rPr lang="en-US" sz="2400" dirty="0">
                <a:latin typeface="Arial" charset="0"/>
              </a:rPr>
              <a:t> </a:t>
            </a:r>
            <a:r>
              <a:rPr lang="en-US" sz="2400" dirty="0" err="1">
                <a:latin typeface="Arial" charset="0"/>
              </a:rPr>
              <a:t>giúp</a:t>
            </a:r>
            <a:r>
              <a:rPr lang="en-US" sz="2400" dirty="0">
                <a:latin typeface="Arial" charset="0"/>
              </a:rPr>
              <a:t> </a:t>
            </a:r>
            <a:r>
              <a:rPr lang="en-US" sz="2400" dirty="0" err="1">
                <a:latin typeface="Arial" charset="0"/>
              </a:rPr>
              <a:t>đỡ</a:t>
            </a:r>
            <a:r>
              <a:rPr lang="en-US" sz="2400" dirty="0">
                <a:latin typeface="Arial" charset="0"/>
              </a:rPr>
              <a:t> </a:t>
            </a:r>
            <a:r>
              <a:rPr lang="en-US" sz="2400" dirty="0" err="1">
                <a:latin typeface="Arial" charset="0"/>
              </a:rPr>
              <a:t>cho</a:t>
            </a:r>
            <a:r>
              <a:rPr lang="en-US" sz="2400" dirty="0">
                <a:latin typeface="Arial" charset="0"/>
              </a:rPr>
              <a:t> </a:t>
            </a:r>
            <a:r>
              <a:rPr lang="en-US" sz="2400" dirty="0" err="1">
                <a:latin typeface="Arial" charset="0"/>
              </a:rPr>
              <a:t>những</a:t>
            </a:r>
            <a:r>
              <a:rPr lang="en-US" sz="2400" dirty="0">
                <a:latin typeface="Arial" charset="0"/>
              </a:rPr>
              <a:t> </a:t>
            </a:r>
            <a:r>
              <a:rPr lang="en-US" sz="2400" dirty="0" err="1">
                <a:latin typeface="Arial" charset="0"/>
              </a:rPr>
              <a:t>người</a:t>
            </a:r>
            <a:r>
              <a:rPr lang="en-US" sz="2400" dirty="0">
                <a:latin typeface="Arial" charset="0"/>
              </a:rPr>
              <a:t> </a:t>
            </a:r>
            <a:r>
              <a:rPr lang="en-US" sz="2400" dirty="0" err="1">
                <a:latin typeface="Arial" charset="0"/>
              </a:rPr>
              <a:t>nghèo</a:t>
            </a:r>
            <a:r>
              <a:rPr lang="en-US" sz="2400" dirty="0">
                <a:latin typeface="Arial" charset="0"/>
              </a:rPr>
              <a:t> </a:t>
            </a:r>
            <a:r>
              <a:rPr lang="en-US" sz="2400" dirty="0" err="1">
                <a:latin typeface="Arial" charset="0"/>
              </a:rPr>
              <a:t>khó</a:t>
            </a:r>
            <a:r>
              <a:rPr lang="en-US" sz="2400" dirty="0">
                <a:latin typeface="Arial" charset="0"/>
              </a:rPr>
              <a:t>, </a:t>
            </a:r>
            <a:r>
              <a:rPr lang="en-US" sz="2400" dirty="0" err="1">
                <a:latin typeface="Arial" charset="0"/>
              </a:rPr>
              <a:t>cá</a:t>
            </a:r>
            <a:r>
              <a:rPr lang="en-US" sz="2400" dirty="0">
                <a:latin typeface="Arial" charset="0"/>
              </a:rPr>
              <a:t> </a:t>
            </a:r>
            <a:r>
              <a:rPr lang="en-US" sz="2400" dirty="0" err="1">
                <a:latin typeface="Arial" charset="0"/>
              </a:rPr>
              <a:t>nhân</a:t>
            </a:r>
            <a:r>
              <a:rPr lang="en-US" sz="2400" dirty="0">
                <a:latin typeface="Arial" charset="0"/>
              </a:rPr>
              <a:t>, </a:t>
            </a:r>
            <a:r>
              <a:rPr lang="en-US" sz="2400" dirty="0" err="1">
                <a:latin typeface="Arial" charset="0"/>
              </a:rPr>
              <a:t>gia</a:t>
            </a:r>
            <a:r>
              <a:rPr lang="en-US" sz="2400" dirty="0">
                <a:latin typeface="Arial" charset="0"/>
              </a:rPr>
              <a:t> </a:t>
            </a:r>
            <a:r>
              <a:rPr lang="en-US" sz="2400" dirty="0" err="1">
                <a:latin typeface="Arial" charset="0"/>
              </a:rPr>
              <a:t>đình</a:t>
            </a:r>
            <a:r>
              <a:rPr lang="en-US" sz="2400" dirty="0">
                <a:latin typeface="Arial" charset="0"/>
              </a:rPr>
              <a:t> </a:t>
            </a:r>
            <a:r>
              <a:rPr lang="en-US" sz="2400" dirty="0" err="1">
                <a:latin typeface="Arial" charset="0"/>
              </a:rPr>
              <a:t>có</a:t>
            </a:r>
            <a:r>
              <a:rPr lang="en-US" sz="2400" dirty="0">
                <a:latin typeface="Arial" charset="0"/>
              </a:rPr>
              <a:t> </a:t>
            </a:r>
            <a:r>
              <a:rPr lang="en-US" sz="2400" dirty="0" err="1">
                <a:latin typeface="Arial" charset="0"/>
              </a:rPr>
              <a:t>khó</a:t>
            </a:r>
            <a:r>
              <a:rPr lang="en-US" sz="2400" dirty="0">
                <a:latin typeface="Arial" charset="0"/>
              </a:rPr>
              <a:t> </a:t>
            </a:r>
            <a:r>
              <a:rPr lang="en-US" sz="2400" dirty="0" err="1">
                <a:latin typeface="Arial" charset="0"/>
              </a:rPr>
              <a:t>khăn</a:t>
            </a:r>
            <a:r>
              <a:rPr lang="en-US" sz="2400" dirty="0">
                <a:latin typeface="Arial" charset="0"/>
              </a:rPr>
              <a:t> </a:t>
            </a:r>
            <a:r>
              <a:rPr lang="en-US" sz="2400" dirty="0" err="1">
                <a:latin typeface="Arial" charset="0"/>
              </a:rPr>
              <a:t>về</a:t>
            </a:r>
            <a:r>
              <a:rPr lang="en-US" sz="2400" dirty="0">
                <a:latin typeface="Arial" charset="0"/>
              </a:rPr>
              <a:t> KT, </a:t>
            </a:r>
            <a:r>
              <a:rPr lang="en-US" sz="2400" dirty="0" err="1">
                <a:latin typeface="Arial" charset="0"/>
              </a:rPr>
              <a:t>về</a:t>
            </a:r>
            <a:r>
              <a:rPr lang="en-US" sz="2400" dirty="0">
                <a:latin typeface="Arial" charset="0"/>
              </a:rPr>
              <a:t> </a:t>
            </a:r>
            <a:r>
              <a:rPr lang="en-US" sz="2400" dirty="0" err="1">
                <a:latin typeface="Arial" charset="0"/>
              </a:rPr>
              <a:t>tình</a:t>
            </a:r>
            <a:r>
              <a:rPr lang="en-US" sz="2400" dirty="0">
                <a:latin typeface="Arial" charset="0"/>
              </a:rPr>
              <a:t> </a:t>
            </a:r>
            <a:r>
              <a:rPr lang="en-US" sz="2400" dirty="0" err="1">
                <a:latin typeface="Arial" charset="0"/>
              </a:rPr>
              <a:t>cảm</a:t>
            </a:r>
            <a:r>
              <a:rPr lang="en-US" sz="2400" dirty="0">
                <a:latin typeface="Arial" charset="0"/>
              </a:rPr>
              <a:t>, </a:t>
            </a:r>
            <a:r>
              <a:rPr lang="en-US" sz="2400" dirty="0" err="1">
                <a:latin typeface="Arial" charset="0"/>
              </a:rPr>
              <a:t>về</a:t>
            </a:r>
            <a:r>
              <a:rPr lang="en-US" sz="2400" dirty="0">
                <a:latin typeface="Arial" charset="0"/>
              </a:rPr>
              <a:t> </a:t>
            </a:r>
            <a:r>
              <a:rPr lang="en-US" sz="2400" dirty="0" err="1">
                <a:latin typeface="Arial" charset="0"/>
              </a:rPr>
              <a:t>quan</a:t>
            </a:r>
            <a:r>
              <a:rPr lang="en-US" sz="2400" dirty="0">
                <a:latin typeface="Arial" charset="0"/>
              </a:rPr>
              <a:t> </a:t>
            </a:r>
            <a:r>
              <a:rPr lang="en-US" sz="2400" dirty="0" err="1">
                <a:latin typeface="Arial" charset="0"/>
              </a:rPr>
              <a:t>hệ</a:t>
            </a:r>
            <a:r>
              <a:rPr lang="en-US" sz="2400" dirty="0">
                <a:latin typeface="Arial" charset="0"/>
              </a:rPr>
              <a:t> XH </a:t>
            </a:r>
            <a:r>
              <a:rPr lang="en-US" sz="2400" dirty="0" err="1">
                <a:latin typeface="Arial" charset="0"/>
              </a:rPr>
              <a:t>trong</a:t>
            </a:r>
            <a:r>
              <a:rPr lang="en-US" sz="2400" dirty="0">
                <a:latin typeface="Arial" charset="0"/>
              </a:rPr>
              <a:t> </a:t>
            </a:r>
            <a:r>
              <a:rPr lang="en-US" sz="2400" dirty="0" err="1">
                <a:latin typeface="Arial" charset="0"/>
              </a:rPr>
              <a:t>các</a:t>
            </a:r>
            <a:r>
              <a:rPr lang="en-US" sz="2400" dirty="0">
                <a:latin typeface="Arial" charset="0"/>
              </a:rPr>
              <a:t> </a:t>
            </a:r>
            <a:r>
              <a:rPr lang="en-US" sz="2400" dirty="0" err="1">
                <a:latin typeface="Arial" charset="0"/>
              </a:rPr>
              <a:t>cơ</a:t>
            </a:r>
            <a:r>
              <a:rPr lang="en-US" sz="2400" dirty="0">
                <a:latin typeface="Arial" charset="0"/>
              </a:rPr>
              <a:t> </a:t>
            </a:r>
            <a:r>
              <a:rPr lang="en-US" sz="2400" dirty="0" err="1">
                <a:latin typeface="Arial" charset="0"/>
              </a:rPr>
              <a:t>sở</a:t>
            </a:r>
            <a:r>
              <a:rPr lang="en-US" sz="2400" dirty="0">
                <a:latin typeface="Arial" charset="0"/>
              </a:rPr>
              <a:t> XH, y </a:t>
            </a:r>
            <a:r>
              <a:rPr lang="en-US" sz="2400" dirty="0" err="1">
                <a:latin typeface="Arial" charset="0"/>
              </a:rPr>
              <a:t>tế</a:t>
            </a:r>
            <a:r>
              <a:rPr lang="en-US" sz="2400" dirty="0">
                <a:latin typeface="Arial" charset="0"/>
              </a:rPr>
              <a:t> hay </a:t>
            </a:r>
            <a:r>
              <a:rPr lang="en-US" sz="2400" dirty="0" err="1">
                <a:latin typeface="Arial" charset="0"/>
              </a:rPr>
              <a:t>giáo</a:t>
            </a:r>
            <a:r>
              <a:rPr lang="en-US" sz="2400" dirty="0">
                <a:latin typeface="Arial" charset="0"/>
              </a:rPr>
              <a:t> </a:t>
            </a:r>
            <a:r>
              <a:rPr lang="en-US" sz="2400" dirty="0" err="1">
                <a:latin typeface="Arial" charset="0"/>
              </a:rPr>
              <a:t>dục</a:t>
            </a:r>
            <a:r>
              <a:rPr lang="en-US" sz="2400" dirty="0">
                <a:latin typeface="Arial" charset="0"/>
              </a:rPr>
              <a:t>. CTXH </a:t>
            </a:r>
            <a:r>
              <a:rPr lang="en-US" sz="2400" dirty="0" err="1">
                <a:latin typeface="Arial" charset="0"/>
              </a:rPr>
              <a:t>giúp</a:t>
            </a:r>
            <a:r>
              <a:rPr lang="en-US" sz="2400" dirty="0">
                <a:latin typeface="Arial" charset="0"/>
              </a:rPr>
              <a:t> </a:t>
            </a:r>
            <a:r>
              <a:rPr lang="en-US" sz="2400" dirty="0" err="1">
                <a:latin typeface="Arial" charset="0"/>
              </a:rPr>
              <a:t>cộng</a:t>
            </a:r>
            <a:r>
              <a:rPr lang="en-US" sz="2400" dirty="0">
                <a:latin typeface="Arial" charset="0"/>
              </a:rPr>
              <a:t> </a:t>
            </a:r>
            <a:r>
              <a:rPr lang="en-US" sz="2400" dirty="0" err="1">
                <a:latin typeface="Arial" charset="0"/>
              </a:rPr>
              <a:t>đồng</a:t>
            </a:r>
            <a:r>
              <a:rPr lang="en-US" sz="2400" dirty="0">
                <a:latin typeface="Arial" charset="0"/>
              </a:rPr>
              <a:t> </a:t>
            </a:r>
            <a:r>
              <a:rPr lang="en-US" sz="2400" dirty="0" err="1">
                <a:latin typeface="Arial" charset="0"/>
              </a:rPr>
              <a:t>tiếp</a:t>
            </a:r>
            <a:r>
              <a:rPr lang="en-US" sz="2400" dirty="0">
                <a:latin typeface="Arial" charset="0"/>
              </a:rPr>
              <a:t> </a:t>
            </a:r>
            <a:r>
              <a:rPr lang="en-US" sz="2400" dirty="0" err="1">
                <a:latin typeface="Arial" charset="0"/>
              </a:rPr>
              <a:t>cận</a:t>
            </a:r>
            <a:r>
              <a:rPr lang="en-US" sz="2400" dirty="0">
                <a:latin typeface="Arial" charset="0"/>
              </a:rPr>
              <a:t> </a:t>
            </a:r>
            <a:r>
              <a:rPr lang="en-US" sz="2400" dirty="0" err="1">
                <a:latin typeface="Arial" charset="0"/>
              </a:rPr>
              <a:t>với</a:t>
            </a:r>
            <a:r>
              <a:rPr lang="en-US" sz="2400" dirty="0">
                <a:latin typeface="Arial" charset="0"/>
              </a:rPr>
              <a:t> </a:t>
            </a:r>
            <a:r>
              <a:rPr lang="en-US" sz="2400" dirty="0" err="1">
                <a:latin typeface="Arial" charset="0"/>
              </a:rPr>
              <a:t>các</a:t>
            </a:r>
            <a:r>
              <a:rPr lang="en-US" sz="2400" dirty="0">
                <a:latin typeface="Arial" charset="0"/>
              </a:rPr>
              <a:t> </a:t>
            </a:r>
            <a:r>
              <a:rPr lang="en-US" sz="2400" dirty="0" err="1">
                <a:latin typeface="Arial" charset="0"/>
              </a:rPr>
              <a:t>dịch</a:t>
            </a:r>
            <a:r>
              <a:rPr lang="en-US" sz="2400" dirty="0">
                <a:latin typeface="Arial" charset="0"/>
              </a:rPr>
              <a:t> </a:t>
            </a:r>
            <a:r>
              <a:rPr lang="en-US" sz="2400" dirty="0" err="1">
                <a:latin typeface="Arial" charset="0"/>
              </a:rPr>
              <a:t>vụ</a:t>
            </a:r>
            <a:r>
              <a:rPr lang="en-US" sz="2400" dirty="0">
                <a:latin typeface="Arial" charset="0"/>
              </a:rPr>
              <a:t> </a:t>
            </a:r>
            <a:r>
              <a:rPr lang="en-US" sz="2400" dirty="0" err="1">
                <a:latin typeface="Arial" charset="0"/>
              </a:rPr>
              <a:t>để</a:t>
            </a:r>
            <a:r>
              <a:rPr lang="en-US" sz="2400" dirty="0">
                <a:latin typeface="Arial" charset="0"/>
              </a:rPr>
              <a:t> </a:t>
            </a:r>
            <a:r>
              <a:rPr lang="en-US" sz="2400" dirty="0" err="1">
                <a:latin typeface="Arial" charset="0"/>
              </a:rPr>
              <a:t>đảm</a:t>
            </a:r>
            <a:r>
              <a:rPr lang="en-US" sz="2400" dirty="0">
                <a:latin typeface="Arial" charset="0"/>
              </a:rPr>
              <a:t> </a:t>
            </a:r>
            <a:r>
              <a:rPr lang="en-US" sz="2400" dirty="0" err="1">
                <a:latin typeface="Arial" charset="0"/>
              </a:rPr>
              <a:t>bảo</a:t>
            </a:r>
            <a:r>
              <a:rPr lang="en-US" sz="2400" dirty="0">
                <a:latin typeface="Arial" charset="0"/>
              </a:rPr>
              <a:t> </a:t>
            </a:r>
            <a:r>
              <a:rPr lang="en-US" sz="2400" dirty="0" err="1">
                <a:latin typeface="Arial" charset="0"/>
              </a:rPr>
              <a:t>nhu</a:t>
            </a:r>
            <a:r>
              <a:rPr lang="en-US" sz="2400" dirty="0">
                <a:latin typeface="Arial" charset="0"/>
              </a:rPr>
              <a:t> </a:t>
            </a:r>
            <a:r>
              <a:rPr lang="en-US" sz="2400" dirty="0" err="1">
                <a:latin typeface="Arial" charset="0"/>
              </a:rPr>
              <a:t>cầu</a:t>
            </a:r>
            <a:r>
              <a:rPr lang="en-US" sz="2400" dirty="0">
                <a:latin typeface="Arial" charset="0"/>
              </a:rPr>
              <a:t> </a:t>
            </a:r>
            <a:r>
              <a:rPr lang="en-US" sz="2400" dirty="0" err="1">
                <a:latin typeface="Arial" charset="0"/>
              </a:rPr>
              <a:t>và</a:t>
            </a:r>
            <a:r>
              <a:rPr lang="en-US" sz="2400" dirty="0">
                <a:latin typeface="Arial" charset="0"/>
              </a:rPr>
              <a:t> </a:t>
            </a:r>
            <a:r>
              <a:rPr lang="en-US" sz="2400" dirty="0" err="1">
                <a:latin typeface="Arial" charset="0"/>
              </a:rPr>
              <a:t>đảm</a:t>
            </a:r>
            <a:r>
              <a:rPr lang="en-US" sz="2400" dirty="0">
                <a:latin typeface="Arial" charset="0"/>
              </a:rPr>
              <a:t> </a:t>
            </a:r>
            <a:r>
              <a:rPr lang="en-US" sz="2400" dirty="0" err="1">
                <a:latin typeface="Arial" charset="0"/>
              </a:rPr>
              <a:t>bảo</a:t>
            </a:r>
            <a:r>
              <a:rPr lang="en-US" sz="2400" dirty="0">
                <a:latin typeface="Arial" charset="0"/>
              </a:rPr>
              <a:t> ASXH (</a:t>
            </a:r>
            <a:r>
              <a:rPr lang="en-US" sz="2400" dirty="0" err="1">
                <a:latin typeface="Arial" charset="0"/>
              </a:rPr>
              <a:t>A.Skidmore</a:t>
            </a:r>
            <a:r>
              <a:rPr lang="en-US" sz="2400" dirty="0">
                <a:latin typeface="Arial" charset="0"/>
              </a:rPr>
              <a:t>, 1997)</a:t>
            </a:r>
            <a:endParaRPr lang="en-US" sz="2400" dirty="0">
              <a:solidFill>
                <a:srgbClr val="FF0000"/>
              </a:solidFill>
              <a:latin typeface="Arial"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637"/>
          <a:stretch/>
        </p:blipFill>
        <p:spPr bwMode="auto">
          <a:xfrm>
            <a:off x="381000" y="2819400"/>
            <a:ext cx="3276600" cy="347703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28037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p:cTn id="11" dur="500" fill="hold"/>
                                        <p:tgtEl>
                                          <p:spTgt spid="1026"/>
                                        </p:tgtEl>
                                        <p:attrNameLst>
                                          <p:attrName>ppt_w</p:attrName>
                                        </p:attrNameLst>
                                      </p:cBhvr>
                                      <p:tavLst>
                                        <p:tav tm="0">
                                          <p:val>
                                            <p:fltVal val="0"/>
                                          </p:val>
                                        </p:tav>
                                        <p:tav tm="100000">
                                          <p:val>
                                            <p:strVal val="#ppt_w"/>
                                          </p:val>
                                        </p:tav>
                                      </p:tavLst>
                                    </p:anim>
                                    <p:anim calcmode="lin" valueType="num">
                                      <p:cBhvr>
                                        <p:cTn id="12" dur="500" fill="hold"/>
                                        <p:tgtEl>
                                          <p:spTgt spid="1026"/>
                                        </p:tgtEl>
                                        <p:attrNameLst>
                                          <p:attrName>ppt_h</p:attrName>
                                        </p:attrNameLst>
                                      </p:cBhvr>
                                      <p:tavLst>
                                        <p:tav tm="0">
                                          <p:val>
                                            <p:fltVal val="0"/>
                                          </p:val>
                                        </p:tav>
                                        <p:tav tm="100000">
                                          <p:val>
                                            <p:strVal val="#ppt_h"/>
                                          </p:val>
                                        </p:tav>
                                      </p:tavLst>
                                    </p:anim>
                                    <p:animEffect transition="in" filter="fade">
                                      <p:cBhvr>
                                        <p:cTn id="1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a:solidFill>
                  <a:srgbClr val="FF0000"/>
                </a:solidFill>
              </a:rPr>
              <a:t>1.1.1.1. Khái niệm CTXH </a:t>
            </a:r>
            <a:endParaRPr lang="en-US" sz="280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5</a:t>
            </a:fld>
            <a:endParaRPr lang="en-US"/>
          </a:p>
        </p:txBody>
      </p:sp>
      <p:sp>
        <p:nvSpPr>
          <p:cNvPr id="7" name="Rectangle 6"/>
          <p:cNvSpPr/>
          <p:nvPr/>
        </p:nvSpPr>
        <p:spPr bwMode="auto">
          <a:xfrm>
            <a:off x="457200" y="1676400"/>
            <a:ext cx="4267200" cy="40386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2400" dirty="0">
                <a:solidFill>
                  <a:srgbClr val="FF0000"/>
                </a:solidFill>
                <a:latin typeface="Arial" charset="0"/>
              </a:rPr>
              <a:t>Theo </a:t>
            </a:r>
            <a:r>
              <a:rPr lang="en-US" sz="2400" dirty="0" err="1">
                <a:solidFill>
                  <a:srgbClr val="FF0000"/>
                </a:solidFill>
                <a:latin typeface="Arial" charset="0"/>
              </a:rPr>
              <a:t>Từ</a:t>
            </a:r>
            <a:r>
              <a:rPr lang="en-US" sz="2400" dirty="0">
                <a:solidFill>
                  <a:srgbClr val="FF0000"/>
                </a:solidFill>
                <a:latin typeface="Arial" charset="0"/>
              </a:rPr>
              <a:t> </a:t>
            </a:r>
            <a:r>
              <a:rPr lang="en-US" sz="2400" dirty="0" err="1">
                <a:solidFill>
                  <a:srgbClr val="FF0000"/>
                </a:solidFill>
                <a:latin typeface="Arial" charset="0"/>
              </a:rPr>
              <a:t>điển</a:t>
            </a:r>
            <a:r>
              <a:rPr lang="en-US" sz="2400" dirty="0">
                <a:solidFill>
                  <a:srgbClr val="FF0000"/>
                </a:solidFill>
                <a:latin typeface="Arial" charset="0"/>
              </a:rPr>
              <a:t> </a:t>
            </a:r>
            <a:r>
              <a:rPr lang="en-US" sz="2400" dirty="0" err="1">
                <a:solidFill>
                  <a:srgbClr val="FF0000"/>
                </a:solidFill>
                <a:latin typeface="Arial" charset="0"/>
              </a:rPr>
              <a:t>Bách</a:t>
            </a:r>
            <a:r>
              <a:rPr lang="en-US" sz="2400" dirty="0">
                <a:solidFill>
                  <a:srgbClr val="FF0000"/>
                </a:solidFill>
                <a:latin typeface="Arial" charset="0"/>
              </a:rPr>
              <a:t> khoa </a:t>
            </a:r>
            <a:r>
              <a:rPr lang="en-US" sz="2400" dirty="0" err="1">
                <a:solidFill>
                  <a:srgbClr val="FF0000"/>
                </a:solidFill>
                <a:latin typeface="Arial" charset="0"/>
              </a:rPr>
              <a:t>ngành</a:t>
            </a:r>
            <a:r>
              <a:rPr lang="en-US" sz="2400" dirty="0">
                <a:solidFill>
                  <a:srgbClr val="FF0000"/>
                </a:solidFill>
                <a:latin typeface="Arial" charset="0"/>
              </a:rPr>
              <a:t> CTXH (1995): </a:t>
            </a:r>
            <a:r>
              <a:rPr lang="en-US" sz="2400" dirty="0">
                <a:latin typeface="Arial" charset="0"/>
              </a:rPr>
              <a:t>CTXH </a:t>
            </a:r>
            <a:r>
              <a:rPr lang="en-US" sz="2400" dirty="0" err="1">
                <a:latin typeface="Arial" charset="0"/>
              </a:rPr>
              <a:t>là</a:t>
            </a:r>
            <a:r>
              <a:rPr lang="en-US" sz="2400" dirty="0">
                <a:latin typeface="Arial" charset="0"/>
              </a:rPr>
              <a:t> </a:t>
            </a:r>
            <a:r>
              <a:rPr lang="en-US" sz="2400" dirty="0" err="1">
                <a:latin typeface="Arial" charset="0"/>
              </a:rPr>
              <a:t>một</a:t>
            </a:r>
            <a:r>
              <a:rPr lang="en-US" sz="2400" dirty="0">
                <a:latin typeface="Arial" charset="0"/>
              </a:rPr>
              <a:t> khoa </a:t>
            </a:r>
            <a:r>
              <a:rPr lang="en-US" sz="2400" dirty="0" err="1">
                <a:latin typeface="Arial" charset="0"/>
              </a:rPr>
              <a:t>học</a:t>
            </a:r>
            <a:r>
              <a:rPr lang="en-US" sz="2400" dirty="0">
                <a:latin typeface="Arial" charset="0"/>
              </a:rPr>
              <a:t> </a:t>
            </a:r>
            <a:r>
              <a:rPr lang="en-US" sz="2400" dirty="0" err="1">
                <a:latin typeface="Arial" charset="0"/>
              </a:rPr>
              <a:t>ứng</a:t>
            </a:r>
            <a:r>
              <a:rPr lang="en-US" sz="2400" dirty="0">
                <a:latin typeface="Arial" charset="0"/>
              </a:rPr>
              <a:t> </a:t>
            </a:r>
            <a:r>
              <a:rPr lang="en-US" sz="2400" dirty="0" err="1">
                <a:latin typeface="Arial" charset="0"/>
              </a:rPr>
              <a:t>dụng</a:t>
            </a:r>
            <a:r>
              <a:rPr lang="en-US" sz="2400" dirty="0">
                <a:latin typeface="Arial" charset="0"/>
              </a:rPr>
              <a:t> </a:t>
            </a:r>
            <a:r>
              <a:rPr lang="en-US" sz="2400" dirty="0" err="1">
                <a:latin typeface="Arial" charset="0"/>
              </a:rPr>
              <a:t>nhằm</a:t>
            </a:r>
            <a:r>
              <a:rPr lang="en-US" sz="2400" dirty="0">
                <a:latin typeface="Arial" charset="0"/>
              </a:rPr>
              <a:t> </a:t>
            </a:r>
            <a:r>
              <a:rPr lang="en-US" sz="2400" dirty="0" err="1">
                <a:latin typeface="Arial" charset="0"/>
              </a:rPr>
              <a:t>tăng</a:t>
            </a:r>
            <a:r>
              <a:rPr lang="en-US" sz="2400" dirty="0">
                <a:latin typeface="Arial" charset="0"/>
              </a:rPr>
              <a:t> </a:t>
            </a:r>
            <a:r>
              <a:rPr lang="en-US" sz="2400" dirty="0" err="1">
                <a:latin typeface="Arial" charset="0"/>
              </a:rPr>
              <a:t>cường</a:t>
            </a:r>
            <a:r>
              <a:rPr lang="en-US" sz="2400" dirty="0">
                <a:latin typeface="Arial" charset="0"/>
              </a:rPr>
              <a:t> </a:t>
            </a:r>
            <a:r>
              <a:rPr lang="en-US" sz="2400" dirty="0" err="1">
                <a:latin typeface="Arial" charset="0"/>
              </a:rPr>
              <a:t>hiệu</a:t>
            </a:r>
            <a:r>
              <a:rPr lang="en-US" sz="2400" dirty="0">
                <a:latin typeface="Arial" charset="0"/>
              </a:rPr>
              <a:t> </a:t>
            </a:r>
            <a:r>
              <a:rPr lang="en-US" sz="2400" dirty="0" err="1">
                <a:latin typeface="Arial" charset="0"/>
              </a:rPr>
              <a:t>quả</a:t>
            </a:r>
            <a:r>
              <a:rPr lang="en-US" sz="2400" dirty="0">
                <a:latin typeface="Arial" charset="0"/>
              </a:rPr>
              <a:t> </a:t>
            </a:r>
            <a:r>
              <a:rPr lang="en-US" sz="2400" dirty="0" err="1">
                <a:latin typeface="Arial" charset="0"/>
              </a:rPr>
              <a:t>hoạt</a:t>
            </a:r>
            <a:r>
              <a:rPr lang="en-US" sz="2400" dirty="0">
                <a:latin typeface="Arial" charset="0"/>
              </a:rPr>
              <a:t> </a:t>
            </a:r>
            <a:r>
              <a:rPr lang="en-US" sz="2400" dirty="0" err="1">
                <a:latin typeface="Arial" charset="0"/>
              </a:rPr>
              <a:t>động</a:t>
            </a:r>
            <a:r>
              <a:rPr lang="en-US" sz="2400" dirty="0">
                <a:latin typeface="Arial" charset="0"/>
              </a:rPr>
              <a:t> </a:t>
            </a:r>
            <a:r>
              <a:rPr lang="en-US" sz="2400" dirty="0" err="1">
                <a:latin typeface="Arial" charset="0"/>
              </a:rPr>
              <a:t>của</a:t>
            </a:r>
            <a:r>
              <a:rPr lang="en-US" sz="2400" dirty="0">
                <a:latin typeface="Arial" charset="0"/>
              </a:rPr>
              <a:t> con </a:t>
            </a:r>
            <a:r>
              <a:rPr lang="en-US" sz="2400" dirty="0" err="1">
                <a:latin typeface="Arial" charset="0"/>
              </a:rPr>
              <a:t>người</a:t>
            </a:r>
            <a:r>
              <a:rPr lang="en-US" sz="2400" dirty="0">
                <a:latin typeface="Arial" charset="0"/>
              </a:rPr>
              <a:t>, </a:t>
            </a:r>
            <a:r>
              <a:rPr lang="en-US" sz="2400" dirty="0" err="1">
                <a:latin typeface="Arial" charset="0"/>
              </a:rPr>
              <a:t>tạo</a:t>
            </a:r>
            <a:r>
              <a:rPr lang="en-US" sz="2400" dirty="0">
                <a:latin typeface="Arial" charset="0"/>
              </a:rPr>
              <a:t> </a:t>
            </a:r>
            <a:r>
              <a:rPr lang="en-US" sz="2400" dirty="0" err="1">
                <a:latin typeface="Arial" charset="0"/>
              </a:rPr>
              <a:t>ra</a:t>
            </a:r>
            <a:r>
              <a:rPr lang="en-US" sz="2400" dirty="0">
                <a:latin typeface="Arial" charset="0"/>
              </a:rPr>
              <a:t> </a:t>
            </a:r>
            <a:r>
              <a:rPr lang="en-US" sz="2400" dirty="0" err="1">
                <a:latin typeface="Arial" charset="0"/>
              </a:rPr>
              <a:t>những</a:t>
            </a:r>
            <a:r>
              <a:rPr lang="en-US" sz="2400" dirty="0">
                <a:latin typeface="Arial" charset="0"/>
              </a:rPr>
              <a:t> </a:t>
            </a:r>
            <a:r>
              <a:rPr lang="en-US" sz="2400" dirty="0" err="1">
                <a:latin typeface="Arial" charset="0"/>
              </a:rPr>
              <a:t>chuyển</a:t>
            </a:r>
            <a:r>
              <a:rPr lang="en-US" sz="2400" dirty="0">
                <a:latin typeface="Arial" charset="0"/>
              </a:rPr>
              <a:t> </a:t>
            </a:r>
            <a:r>
              <a:rPr lang="en-US" sz="2400" dirty="0" err="1">
                <a:latin typeface="Arial" charset="0"/>
              </a:rPr>
              <a:t>biến</a:t>
            </a:r>
            <a:r>
              <a:rPr lang="en-US" sz="2400" dirty="0">
                <a:latin typeface="Arial" charset="0"/>
              </a:rPr>
              <a:t> </a:t>
            </a:r>
            <a:r>
              <a:rPr lang="en-US" sz="2400" dirty="0" err="1">
                <a:latin typeface="Arial" charset="0"/>
              </a:rPr>
              <a:t>xã</a:t>
            </a:r>
            <a:r>
              <a:rPr lang="en-US" sz="2400" dirty="0">
                <a:latin typeface="Arial" charset="0"/>
              </a:rPr>
              <a:t> </a:t>
            </a:r>
            <a:r>
              <a:rPr lang="en-US" sz="2400" dirty="0" err="1">
                <a:latin typeface="Arial" charset="0"/>
              </a:rPr>
              <a:t>hội</a:t>
            </a:r>
            <a:r>
              <a:rPr lang="en-US" sz="2400" dirty="0">
                <a:latin typeface="Arial" charset="0"/>
              </a:rPr>
              <a:t> </a:t>
            </a:r>
            <a:r>
              <a:rPr lang="en-US" sz="2400" dirty="0" err="1">
                <a:latin typeface="Arial" charset="0"/>
              </a:rPr>
              <a:t>và</a:t>
            </a:r>
            <a:r>
              <a:rPr lang="en-US" sz="2400" dirty="0">
                <a:latin typeface="Arial" charset="0"/>
              </a:rPr>
              <a:t> </a:t>
            </a:r>
            <a:r>
              <a:rPr lang="en-US" sz="2400" dirty="0" err="1">
                <a:latin typeface="Arial" charset="0"/>
              </a:rPr>
              <a:t>đem</a:t>
            </a:r>
            <a:r>
              <a:rPr lang="en-US" sz="2400" dirty="0">
                <a:latin typeface="Arial" charset="0"/>
              </a:rPr>
              <a:t> </a:t>
            </a:r>
            <a:r>
              <a:rPr lang="en-US" sz="2400" dirty="0" err="1">
                <a:latin typeface="Arial" charset="0"/>
              </a:rPr>
              <a:t>lại</a:t>
            </a:r>
            <a:r>
              <a:rPr lang="en-US" sz="2400" dirty="0">
                <a:latin typeface="Arial" charset="0"/>
              </a:rPr>
              <a:t> </a:t>
            </a:r>
            <a:r>
              <a:rPr lang="en-US" sz="2400" dirty="0" err="1">
                <a:latin typeface="Arial" charset="0"/>
              </a:rPr>
              <a:t>nền</a:t>
            </a:r>
            <a:r>
              <a:rPr lang="en-US" sz="2400" dirty="0">
                <a:latin typeface="Arial" charset="0"/>
              </a:rPr>
              <a:t> ASXH </a:t>
            </a:r>
            <a:r>
              <a:rPr lang="en-US" sz="2400" dirty="0" err="1">
                <a:latin typeface="Arial" charset="0"/>
              </a:rPr>
              <a:t>cho</a:t>
            </a:r>
            <a:r>
              <a:rPr lang="en-US" sz="2400" dirty="0">
                <a:latin typeface="Arial" charset="0"/>
              </a:rPr>
              <a:t> </a:t>
            </a:r>
            <a:r>
              <a:rPr lang="en-US" sz="2400" dirty="0" err="1">
                <a:latin typeface="Arial" charset="0"/>
              </a:rPr>
              <a:t>người</a:t>
            </a:r>
            <a:r>
              <a:rPr lang="en-US" sz="2400" dirty="0">
                <a:latin typeface="Arial" charset="0"/>
              </a:rPr>
              <a:t> </a:t>
            </a:r>
            <a:r>
              <a:rPr lang="en-US" sz="2400" dirty="0" err="1">
                <a:latin typeface="Arial" charset="0"/>
              </a:rPr>
              <a:t>dân</a:t>
            </a:r>
            <a:r>
              <a:rPr lang="en-US" sz="2400" dirty="0">
                <a:latin typeface="Arial" charset="0"/>
              </a:rPr>
              <a:t> </a:t>
            </a:r>
            <a:r>
              <a:rPr lang="en-US" sz="2400" dirty="0" err="1">
                <a:latin typeface="Arial" charset="0"/>
              </a:rPr>
              <a:t>trong</a:t>
            </a:r>
            <a:r>
              <a:rPr lang="en-US" sz="2400" dirty="0">
                <a:latin typeface="Arial" charset="0"/>
              </a:rPr>
              <a:t> </a:t>
            </a:r>
            <a:r>
              <a:rPr lang="en-US" sz="2400" dirty="0" err="1">
                <a:latin typeface="Arial" charset="0"/>
              </a:rPr>
              <a:t>xã</a:t>
            </a:r>
            <a:r>
              <a:rPr lang="en-US" sz="2400" dirty="0">
                <a:latin typeface="Arial" charset="0"/>
              </a:rPr>
              <a:t> </a:t>
            </a:r>
            <a:r>
              <a:rPr lang="en-US" sz="2400" dirty="0" err="1">
                <a:latin typeface="Arial" charset="0"/>
              </a:rPr>
              <a:t>hội</a:t>
            </a:r>
            <a:r>
              <a:rPr lang="en-US" sz="2100" dirty="0">
                <a:latin typeface="Arial" charset="0"/>
              </a:rPr>
              <a:t>.</a:t>
            </a:r>
          </a:p>
        </p:txBody>
      </p:sp>
      <p:pic>
        <p:nvPicPr>
          <p:cNvPr id="2050" name="Picture 2"/>
          <p:cNvPicPr>
            <a:picLocks noChangeAspect="1" noChangeArrowheads="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7716" r="5601"/>
          <a:stretch/>
        </p:blipFill>
        <p:spPr bwMode="auto">
          <a:xfrm>
            <a:off x="4973783" y="2806289"/>
            <a:ext cx="3657600" cy="3379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8619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randombar(horizontal)">
                                      <p:cBhvr>
                                        <p:cTn id="11"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a:solidFill>
                  <a:srgbClr val="FF0000"/>
                </a:solidFill>
              </a:rPr>
              <a:t>1.1.1.1. Khái niệm CTXH </a:t>
            </a:r>
            <a:endParaRPr lang="en-US" sz="280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6</a:t>
            </a:fld>
            <a:endParaRPr lang="en-US"/>
          </a:p>
        </p:txBody>
      </p:sp>
      <p:sp>
        <p:nvSpPr>
          <p:cNvPr id="7" name="Rectangle 6"/>
          <p:cNvSpPr/>
          <p:nvPr/>
        </p:nvSpPr>
        <p:spPr bwMode="auto">
          <a:xfrm>
            <a:off x="457199" y="1676400"/>
            <a:ext cx="4876801" cy="20574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2100" dirty="0">
                <a:solidFill>
                  <a:srgbClr val="FF0000"/>
                </a:solidFill>
                <a:latin typeface="Arial" charset="0"/>
              </a:rPr>
              <a:t>Theo </a:t>
            </a:r>
            <a:r>
              <a:rPr lang="en-US" sz="2100" dirty="0" err="1">
                <a:solidFill>
                  <a:srgbClr val="FF0000"/>
                </a:solidFill>
                <a:latin typeface="Arial" charset="0"/>
              </a:rPr>
              <a:t>các</a:t>
            </a:r>
            <a:r>
              <a:rPr lang="en-US" sz="2100" dirty="0">
                <a:solidFill>
                  <a:srgbClr val="FF0000"/>
                </a:solidFill>
                <a:latin typeface="Arial" charset="0"/>
              </a:rPr>
              <a:t> </a:t>
            </a:r>
            <a:r>
              <a:rPr lang="en-US" sz="2100" dirty="0" err="1">
                <a:solidFill>
                  <a:srgbClr val="FF0000"/>
                </a:solidFill>
                <a:latin typeface="Arial" charset="0"/>
              </a:rPr>
              <a:t>chuyên</a:t>
            </a:r>
            <a:r>
              <a:rPr lang="en-US" sz="2100" dirty="0">
                <a:solidFill>
                  <a:srgbClr val="FF0000"/>
                </a:solidFill>
                <a:latin typeface="Arial" charset="0"/>
              </a:rPr>
              <a:t> </a:t>
            </a:r>
            <a:r>
              <a:rPr lang="en-US" sz="2100" dirty="0" err="1">
                <a:solidFill>
                  <a:srgbClr val="FF0000"/>
                </a:solidFill>
                <a:latin typeface="Arial" charset="0"/>
              </a:rPr>
              <a:t>gia</a:t>
            </a:r>
            <a:r>
              <a:rPr lang="en-US" sz="2100" dirty="0">
                <a:solidFill>
                  <a:srgbClr val="FF0000"/>
                </a:solidFill>
                <a:latin typeface="Arial" charset="0"/>
              </a:rPr>
              <a:t> </a:t>
            </a:r>
            <a:r>
              <a:rPr lang="en-US" sz="2100" dirty="0" err="1">
                <a:solidFill>
                  <a:srgbClr val="FF0000"/>
                </a:solidFill>
                <a:latin typeface="Arial" charset="0"/>
              </a:rPr>
              <a:t>Philipines</a:t>
            </a:r>
            <a:r>
              <a:rPr lang="en-US" sz="2100" dirty="0">
                <a:solidFill>
                  <a:srgbClr val="FF0000"/>
                </a:solidFill>
                <a:latin typeface="Arial" charset="0"/>
              </a:rPr>
              <a:t>: </a:t>
            </a:r>
            <a:r>
              <a:rPr lang="en-US" sz="2100" dirty="0">
                <a:latin typeface="Arial" charset="0"/>
              </a:rPr>
              <a:t>CTXH </a:t>
            </a:r>
            <a:r>
              <a:rPr lang="en-US" sz="2100" dirty="0" err="1">
                <a:latin typeface="Arial" charset="0"/>
              </a:rPr>
              <a:t>là</a:t>
            </a:r>
            <a:r>
              <a:rPr lang="en-US" sz="2100" dirty="0">
                <a:latin typeface="Arial" charset="0"/>
              </a:rPr>
              <a:t> </a:t>
            </a:r>
            <a:r>
              <a:rPr lang="en-US" sz="2100" dirty="0" err="1">
                <a:latin typeface="Arial" charset="0"/>
              </a:rPr>
              <a:t>một</a:t>
            </a:r>
            <a:r>
              <a:rPr lang="en-US" sz="2100" dirty="0">
                <a:latin typeface="Arial" charset="0"/>
              </a:rPr>
              <a:t> </a:t>
            </a:r>
            <a:r>
              <a:rPr lang="en-US" sz="2100" dirty="0" err="1">
                <a:latin typeface="Arial" charset="0"/>
              </a:rPr>
              <a:t>nghề</a:t>
            </a:r>
            <a:r>
              <a:rPr lang="en-US" sz="2100" dirty="0">
                <a:latin typeface="Arial" charset="0"/>
              </a:rPr>
              <a:t> bao </a:t>
            </a:r>
            <a:r>
              <a:rPr lang="en-US" sz="2100" dirty="0" err="1">
                <a:latin typeface="Arial" charset="0"/>
              </a:rPr>
              <a:t>gồm</a:t>
            </a:r>
            <a:r>
              <a:rPr lang="en-US" sz="2100" dirty="0">
                <a:latin typeface="Arial" charset="0"/>
              </a:rPr>
              <a:t> </a:t>
            </a:r>
            <a:r>
              <a:rPr lang="en-US" sz="2100" dirty="0" err="1">
                <a:latin typeface="Arial" charset="0"/>
              </a:rPr>
              <a:t>các</a:t>
            </a:r>
            <a:r>
              <a:rPr lang="en-US" sz="2100" dirty="0">
                <a:latin typeface="Arial" charset="0"/>
              </a:rPr>
              <a:t> </a:t>
            </a:r>
            <a:r>
              <a:rPr lang="en-US" sz="2100" dirty="0" err="1">
                <a:latin typeface="Arial" charset="0"/>
              </a:rPr>
              <a:t>hoạt</a:t>
            </a:r>
            <a:r>
              <a:rPr lang="en-US" sz="2100" dirty="0">
                <a:latin typeface="Arial" charset="0"/>
              </a:rPr>
              <a:t> </a:t>
            </a:r>
            <a:r>
              <a:rPr lang="en-US" sz="2100" dirty="0" err="1">
                <a:latin typeface="Arial" charset="0"/>
              </a:rPr>
              <a:t>động</a:t>
            </a:r>
            <a:r>
              <a:rPr lang="en-US" sz="2100" dirty="0">
                <a:latin typeface="Arial" charset="0"/>
              </a:rPr>
              <a:t> </a:t>
            </a:r>
            <a:r>
              <a:rPr lang="en-US" sz="2100" dirty="0" err="1">
                <a:latin typeface="Arial" charset="0"/>
              </a:rPr>
              <a:t>cung</a:t>
            </a:r>
            <a:r>
              <a:rPr lang="en-US" sz="2100" dirty="0">
                <a:latin typeface="Arial" charset="0"/>
              </a:rPr>
              <a:t> </a:t>
            </a:r>
            <a:r>
              <a:rPr lang="en-US" sz="2100" dirty="0" err="1">
                <a:latin typeface="Arial" charset="0"/>
              </a:rPr>
              <a:t>cấp</a:t>
            </a:r>
            <a:r>
              <a:rPr lang="en-US" sz="2100" dirty="0">
                <a:latin typeface="Arial" charset="0"/>
              </a:rPr>
              <a:t> </a:t>
            </a:r>
            <a:r>
              <a:rPr lang="en-US" sz="2100" dirty="0" err="1">
                <a:latin typeface="Arial" charset="0"/>
              </a:rPr>
              <a:t>các</a:t>
            </a:r>
            <a:r>
              <a:rPr lang="en-US" sz="2100" dirty="0">
                <a:latin typeface="Arial" charset="0"/>
              </a:rPr>
              <a:t> </a:t>
            </a:r>
            <a:r>
              <a:rPr lang="en-US" sz="2100" dirty="0" err="1">
                <a:latin typeface="Arial" charset="0"/>
              </a:rPr>
              <a:t>dịch</a:t>
            </a:r>
            <a:r>
              <a:rPr lang="en-US" sz="2100" dirty="0">
                <a:latin typeface="Arial" charset="0"/>
              </a:rPr>
              <a:t> </a:t>
            </a:r>
            <a:r>
              <a:rPr lang="en-US" sz="2100" dirty="0" err="1">
                <a:latin typeface="Arial" charset="0"/>
              </a:rPr>
              <a:t>vụ</a:t>
            </a:r>
            <a:r>
              <a:rPr lang="en-US" sz="2100" dirty="0">
                <a:latin typeface="Arial" charset="0"/>
              </a:rPr>
              <a:t> </a:t>
            </a:r>
            <a:r>
              <a:rPr lang="en-US" sz="2100" dirty="0" err="1">
                <a:latin typeface="Arial" charset="0"/>
              </a:rPr>
              <a:t>nhằm</a:t>
            </a:r>
            <a:r>
              <a:rPr lang="en-US" sz="2100" dirty="0">
                <a:latin typeface="Arial" charset="0"/>
              </a:rPr>
              <a:t> </a:t>
            </a:r>
            <a:r>
              <a:rPr lang="en-US" sz="2100" dirty="0" err="1">
                <a:latin typeface="Arial" charset="0"/>
              </a:rPr>
              <a:t>thúc</a:t>
            </a:r>
            <a:r>
              <a:rPr lang="en-US" sz="2100" dirty="0">
                <a:latin typeface="Arial" charset="0"/>
              </a:rPr>
              <a:t> </a:t>
            </a:r>
            <a:r>
              <a:rPr lang="en-US" sz="2100" dirty="0" err="1">
                <a:latin typeface="Arial" charset="0"/>
              </a:rPr>
              <a:t>đẩy</a:t>
            </a:r>
            <a:r>
              <a:rPr lang="en-US" sz="2100" dirty="0">
                <a:latin typeface="Arial" charset="0"/>
              </a:rPr>
              <a:t> hay </a:t>
            </a:r>
            <a:r>
              <a:rPr lang="en-US" sz="2100" dirty="0" err="1">
                <a:latin typeface="Arial" charset="0"/>
              </a:rPr>
              <a:t>điều</a:t>
            </a:r>
            <a:r>
              <a:rPr lang="en-US" sz="2100" dirty="0">
                <a:latin typeface="Arial" charset="0"/>
              </a:rPr>
              <a:t> </a:t>
            </a:r>
            <a:r>
              <a:rPr lang="en-US" sz="2100" dirty="0" err="1">
                <a:latin typeface="Arial" charset="0"/>
              </a:rPr>
              <a:t>phối</a:t>
            </a:r>
            <a:r>
              <a:rPr lang="en-US" sz="2100" dirty="0">
                <a:latin typeface="Arial" charset="0"/>
              </a:rPr>
              <a:t> </a:t>
            </a:r>
            <a:r>
              <a:rPr lang="en-US" sz="2100" dirty="0" err="1">
                <a:latin typeface="Arial" charset="0"/>
              </a:rPr>
              <a:t>các</a:t>
            </a:r>
            <a:r>
              <a:rPr lang="en-US" sz="2100" dirty="0">
                <a:latin typeface="Arial" charset="0"/>
              </a:rPr>
              <a:t> </a:t>
            </a:r>
            <a:r>
              <a:rPr lang="en-US" sz="2100" dirty="0" err="1">
                <a:latin typeface="Arial" charset="0"/>
              </a:rPr>
              <a:t>mối</a:t>
            </a:r>
            <a:r>
              <a:rPr lang="en-US" sz="2100" dirty="0">
                <a:latin typeface="Arial" charset="0"/>
              </a:rPr>
              <a:t> </a:t>
            </a:r>
            <a:r>
              <a:rPr lang="en-US" sz="2100" dirty="0" err="1">
                <a:latin typeface="Arial" charset="0"/>
              </a:rPr>
              <a:t>quan</a:t>
            </a:r>
            <a:r>
              <a:rPr lang="en-US" sz="2100" dirty="0">
                <a:latin typeface="Arial" charset="0"/>
              </a:rPr>
              <a:t> </a:t>
            </a:r>
            <a:r>
              <a:rPr lang="en-US" sz="2100" dirty="0" err="1">
                <a:latin typeface="Arial" charset="0"/>
              </a:rPr>
              <a:t>hệ</a:t>
            </a:r>
            <a:r>
              <a:rPr lang="en-US" sz="2100" dirty="0">
                <a:latin typeface="Arial" charset="0"/>
              </a:rPr>
              <a:t> XH </a:t>
            </a:r>
            <a:r>
              <a:rPr lang="en-US" sz="2100" dirty="0" err="1">
                <a:latin typeface="Arial" charset="0"/>
              </a:rPr>
              <a:t>và</a:t>
            </a:r>
            <a:r>
              <a:rPr lang="en-US" sz="2100" dirty="0">
                <a:latin typeface="Arial" charset="0"/>
              </a:rPr>
              <a:t> </a:t>
            </a:r>
            <a:r>
              <a:rPr lang="en-US" sz="2100" dirty="0" err="1">
                <a:latin typeface="Arial" charset="0"/>
              </a:rPr>
              <a:t>sự</a:t>
            </a:r>
            <a:r>
              <a:rPr lang="en-US" sz="2100" dirty="0">
                <a:latin typeface="Arial" charset="0"/>
              </a:rPr>
              <a:t> </a:t>
            </a:r>
            <a:r>
              <a:rPr lang="en-US" sz="2100" dirty="0" err="1">
                <a:latin typeface="Arial" charset="0"/>
              </a:rPr>
              <a:t>điều</a:t>
            </a:r>
            <a:r>
              <a:rPr lang="en-US" sz="2100" dirty="0">
                <a:latin typeface="Arial" charset="0"/>
              </a:rPr>
              <a:t> </a:t>
            </a:r>
            <a:r>
              <a:rPr lang="en-US" sz="2100" dirty="0" err="1">
                <a:latin typeface="Arial" charset="0"/>
              </a:rPr>
              <a:t>chỉnh</a:t>
            </a:r>
            <a:r>
              <a:rPr lang="en-US" sz="2100" dirty="0">
                <a:latin typeface="Arial" charset="0"/>
              </a:rPr>
              <a:t> </a:t>
            </a:r>
            <a:r>
              <a:rPr lang="en-US" sz="2100" dirty="0" err="1">
                <a:latin typeface="Arial" charset="0"/>
              </a:rPr>
              <a:t>hòa</a:t>
            </a:r>
            <a:r>
              <a:rPr lang="en-US" sz="2100" dirty="0">
                <a:latin typeface="Arial" charset="0"/>
              </a:rPr>
              <a:t> </a:t>
            </a:r>
            <a:r>
              <a:rPr lang="en-US" sz="2100" dirty="0" err="1">
                <a:latin typeface="Arial" charset="0"/>
              </a:rPr>
              <a:t>hợp</a:t>
            </a:r>
            <a:r>
              <a:rPr lang="en-US" sz="2100" dirty="0">
                <a:latin typeface="Arial" charset="0"/>
              </a:rPr>
              <a:t> </a:t>
            </a:r>
            <a:r>
              <a:rPr lang="en-US" sz="2100" dirty="0" err="1">
                <a:latin typeface="Arial" charset="0"/>
              </a:rPr>
              <a:t>giữa</a:t>
            </a:r>
            <a:r>
              <a:rPr lang="en-US" sz="2100" dirty="0">
                <a:latin typeface="Arial" charset="0"/>
              </a:rPr>
              <a:t> </a:t>
            </a:r>
            <a:r>
              <a:rPr lang="en-US" sz="2100" dirty="0" err="1">
                <a:latin typeface="Arial" charset="0"/>
              </a:rPr>
              <a:t>cá</a:t>
            </a:r>
            <a:r>
              <a:rPr lang="en-US" sz="2100" dirty="0">
                <a:latin typeface="Arial" charset="0"/>
              </a:rPr>
              <a:t> </a:t>
            </a:r>
            <a:r>
              <a:rPr lang="en-US" sz="2100" dirty="0" err="1">
                <a:latin typeface="Arial" charset="0"/>
              </a:rPr>
              <a:t>nhân</a:t>
            </a:r>
            <a:r>
              <a:rPr lang="en-US" sz="2100" dirty="0">
                <a:latin typeface="Arial" charset="0"/>
              </a:rPr>
              <a:t> </a:t>
            </a:r>
            <a:r>
              <a:rPr lang="en-US" sz="2100" dirty="0" err="1">
                <a:latin typeface="Arial" charset="0"/>
              </a:rPr>
              <a:t>và</a:t>
            </a:r>
            <a:r>
              <a:rPr lang="en-US" sz="2100" dirty="0">
                <a:latin typeface="Arial" charset="0"/>
              </a:rPr>
              <a:t> </a:t>
            </a:r>
            <a:r>
              <a:rPr lang="en-US" sz="2100" dirty="0" err="1">
                <a:latin typeface="Arial" charset="0"/>
              </a:rPr>
              <a:t>môi</a:t>
            </a:r>
            <a:r>
              <a:rPr lang="en-US" sz="2100" dirty="0">
                <a:latin typeface="Arial" charset="0"/>
              </a:rPr>
              <a:t> </a:t>
            </a:r>
            <a:r>
              <a:rPr lang="en-US" sz="2100" dirty="0" err="1">
                <a:latin typeface="Arial" charset="0"/>
              </a:rPr>
              <a:t>trường</a:t>
            </a:r>
            <a:r>
              <a:rPr lang="en-US" sz="2100" dirty="0">
                <a:latin typeface="Arial" charset="0"/>
              </a:rPr>
              <a:t> XH </a:t>
            </a:r>
            <a:r>
              <a:rPr lang="en-US" sz="2100" dirty="0" err="1">
                <a:latin typeface="Arial" charset="0"/>
              </a:rPr>
              <a:t>để</a:t>
            </a:r>
            <a:r>
              <a:rPr lang="en-US" sz="2100" dirty="0">
                <a:latin typeface="Arial" charset="0"/>
              </a:rPr>
              <a:t> </a:t>
            </a:r>
            <a:r>
              <a:rPr lang="en-US" sz="2100" dirty="0" err="1">
                <a:latin typeface="Arial" charset="0"/>
              </a:rPr>
              <a:t>có</a:t>
            </a:r>
            <a:r>
              <a:rPr lang="en-US" sz="2100" dirty="0">
                <a:latin typeface="Arial" charset="0"/>
              </a:rPr>
              <a:t> XH </a:t>
            </a:r>
            <a:r>
              <a:rPr lang="en-US" sz="2100" dirty="0" err="1">
                <a:latin typeface="Arial" charset="0"/>
              </a:rPr>
              <a:t>tốt</a:t>
            </a:r>
            <a:r>
              <a:rPr lang="en-US" sz="2100" dirty="0">
                <a:latin typeface="Arial" charset="0"/>
              </a:rPr>
              <a:t> </a:t>
            </a:r>
            <a:r>
              <a:rPr lang="en-US" sz="2100" dirty="0" err="1">
                <a:latin typeface="Arial" charset="0"/>
              </a:rPr>
              <a:t>đẹp</a:t>
            </a:r>
            <a:r>
              <a:rPr lang="en-US" sz="2100" dirty="0">
                <a:latin typeface="Arial" charset="0"/>
              </a:rPr>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4038600"/>
            <a:ext cx="4667250" cy="2350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5866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randombar(horizontal)">
                                      <p:cBhvr>
                                        <p:cTn id="11"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a:solidFill>
                  <a:srgbClr val="FF0000"/>
                </a:solidFill>
              </a:rPr>
              <a:t>1.1.1.1. Khái niệm CTXH </a:t>
            </a:r>
            <a:endParaRPr lang="en-US" sz="280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7</a:t>
            </a:fld>
            <a:endParaRPr lang="en-US"/>
          </a:p>
        </p:txBody>
      </p:sp>
      <p:sp>
        <p:nvSpPr>
          <p:cNvPr id="7" name="Rectangle 6"/>
          <p:cNvSpPr/>
          <p:nvPr/>
        </p:nvSpPr>
        <p:spPr bwMode="auto">
          <a:xfrm>
            <a:off x="4038600" y="1600200"/>
            <a:ext cx="4724400" cy="23622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2100">
                <a:solidFill>
                  <a:srgbClr val="FF0000"/>
                </a:solidFill>
                <a:latin typeface="Arial" charset="0"/>
              </a:rPr>
              <a:t>Theo Hội đồng đào tạo CTXH Mỹ:</a:t>
            </a:r>
            <a:r>
              <a:rPr lang="en-US" sz="2100">
                <a:latin typeface="Arial" charset="0"/>
              </a:rPr>
              <a:t> CTXH là một nghề nhằm tăng cường các chức năng XH của cá nhân, hay nhóm người bằng những hoạt động tập trung vào can thiệp mối quan hệ XH để thiết lập sự tương tác giữa con người và môi trường có hiệu quả.</a:t>
            </a:r>
            <a:endParaRPr lang="en-US" sz="2100">
              <a:solidFill>
                <a:srgbClr val="FF0000"/>
              </a:solidFill>
              <a:latin typeface="Arial"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29000"/>
            <a:ext cx="3476686" cy="25908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4394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 calcmode="lin" valueType="num">
                                      <p:cBhvr>
                                        <p:cTn id="11" dur="500" fill="hold"/>
                                        <p:tgtEl>
                                          <p:spTgt spid="4098"/>
                                        </p:tgtEl>
                                        <p:attrNameLst>
                                          <p:attrName>ppt_w</p:attrName>
                                        </p:attrNameLst>
                                      </p:cBhvr>
                                      <p:tavLst>
                                        <p:tav tm="0">
                                          <p:val>
                                            <p:fltVal val="0"/>
                                          </p:val>
                                        </p:tav>
                                        <p:tav tm="100000">
                                          <p:val>
                                            <p:strVal val="#ppt_w"/>
                                          </p:val>
                                        </p:tav>
                                      </p:tavLst>
                                    </p:anim>
                                    <p:anim calcmode="lin" valueType="num">
                                      <p:cBhvr>
                                        <p:cTn id="12" dur="500" fill="hold"/>
                                        <p:tgtEl>
                                          <p:spTgt spid="4098"/>
                                        </p:tgtEl>
                                        <p:attrNameLst>
                                          <p:attrName>ppt_h</p:attrName>
                                        </p:attrNameLst>
                                      </p:cBhvr>
                                      <p:tavLst>
                                        <p:tav tm="0">
                                          <p:val>
                                            <p:fltVal val="0"/>
                                          </p:val>
                                        </p:tav>
                                        <p:tav tm="100000">
                                          <p:val>
                                            <p:strVal val="#ppt_h"/>
                                          </p:val>
                                        </p:tav>
                                      </p:tavLst>
                                    </p:anim>
                                    <p:animEffect transition="in" filter="fade">
                                      <p:cBhvr>
                                        <p:cTn id="13"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a:solidFill>
                  <a:srgbClr val="FF0000"/>
                </a:solidFill>
              </a:rPr>
              <a:t>1.1.1.1. Khái niệm CTXH </a:t>
            </a:r>
            <a:endParaRPr lang="en-US" sz="280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8</a:t>
            </a:fld>
            <a:endParaRPr lang="en-US"/>
          </a:p>
        </p:txBody>
      </p:sp>
      <p:sp>
        <p:nvSpPr>
          <p:cNvPr id="7" name="Rectangle 6"/>
          <p:cNvSpPr/>
          <p:nvPr/>
        </p:nvSpPr>
        <p:spPr bwMode="auto">
          <a:xfrm>
            <a:off x="457199" y="1676400"/>
            <a:ext cx="5181601" cy="23622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2100">
                <a:solidFill>
                  <a:srgbClr val="FF0000"/>
                </a:solidFill>
                <a:latin typeface="Arial" charset="0"/>
              </a:rPr>
              <a:t>Theo Ths. Nguyễn Thị Oanh: </a:t>
            </a:r>
            <a:r>
              <a:rPr lang="en-US" sz="2100">
                <a:latin typeface="Arial" charset="0"/>
              </a:rPr>
              <a:t>CTXH là hoạt động thực tiễn, mang tính tổng hợp được thực hiện và chi phối bởi các nguyên tắc, phương pháp hỗ trợ cá nhân, nhóm và cộng đồng giải quyết vấn đề. CTXH theo đuổi mục tiêu vì phúc lợi, hạnh phúc con người và tiến bộ XH.</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343400"/>
            <a:ext cx="4567671"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35609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074"/>
                                        </p:tgtEl>
                                        <p:attrNameLst>
                                          <p:attrName>style.visibility</p:attrName>
                                        </p:attrNameLst>
                                      </p:cBhvr>
                                      <p:to>
                                        <p:strVal val="visible"/>
                                      </p:to>
                                    </p:set>
                                    <p:animEffect transition="in" filter="randombar(horizontal)">
                                      <p:cBhvr>
                                        <p:cTn id="11"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pt-BR" sz="2800">
                <a:solidFill>
                  <a:srgbClr val="FF0000"/>
                </a:solidFill>
              </a:rPr>
              <a:t>1.1.1.1. Khái niệm CTXH </a:t>
            </a:r>
            <a:endParaRPr lang="en-US" sz="2800">
              <a:solidFill>
                <a:srgbClr val="FF0000"/>
              </a:solidFill>
            </a:endParaRPr>
          </a:p>
        </p:txBody>
      </p:sp>
      <p:sp>
        <p:nvSpPr>
          <p:cNvPr id="21" name="Slide Number Placeholder 5"/>
          <p:cNvSpPr>
            <a:spLocks noGrp="1"/>
          </p:cNvSpPr>
          <p:nvPr>
            <p:ph type="sldNum" sz="quarter" idx="10"/>
          </p:nvPr>
        </p:nvSpPr>
        <p:spPr/>
        <p:txBody>
          <a:bodyPr/>
          <a:lstStyle/>
          <a:p>
            <a:pPr>
              <a:defRPr/>
            </a:pPr>
            <a:fld id="{4165EE78-7522-4AC6-BF44-9C54013AF4FF}" type="slidenum">
              <a:rPr lang="en-US"/>
              <a:pPr>
                <a:defRPr/>
              </a:pPr>
              <a:t>9</a:t>
            </a:fld>
            <a:endParaRPr lang="en-US"/>
          </a:p>
        </p:txBody>
      </p:sp>
      <p:sp>
        <p:nvSpPr>
          <p:cNvPr id="7" name="Rectangle 6"/>
          <p:cNvSpPr/>
          <p:nvPr/>
        </p:nvSpPr>
        <p:spPr bwMode="auto">
          <a:xfrm>
            <a:off x="467029" y="1676400"/>
            <a:ext cx="4800600" cy="2743200"/>
          </a:xfrm>
          <a:prstGeom prst="rect">
            <a:avLst/>
          </a:prstGeom>
          <a:noFill/>
          <a:ln w="31750" cap="flat" cmpd="sng" algn="ctr">
            <a:solidFill>
              <a:srgbClr val="00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2100" dirty="0" err="1">
                <a:solidFill>
                  <a:srgbClr val="FF0000"/>
                </a:solidFill>
                <a:latin typeface="Arial" charset="0"/>
              </a:rPr>
              <a:t>Tóm</a:t>
            </a:r>
            <a:r>
              <a:rPr lang="en-US" sz="2100" dirty="0">
                <a:solidFill>
                  <a:srgbClr val="FF0000"/>
                </a:solidFill>
                <a:latin typeface="Arial" charset="0"/>
              </a:rPr>
              <a:t> </a:t>
            </a:r>
            <a:r>
              <a:rPr lang="en-US" sz="2100" dirty="0" err="1">
                <a:solidFill>
                  <a:srgbClr val="FF0000"/>
                </a:solidFill>
                <a:latin typeface="Arial" charset="0"/>
              </a:rPr>
              <a:t>lại</a:t>
            </a:r>
            <a:r>
              <a:rPr lang="en-US" sz="2100" dirty="0">
                <a:solidFill>
                  <a:srgbClr val="FF0000"/>
                </a:solidFill>
                <a:latin typeface="Arial" charset="0"/>
              </a:rPr>
              <a:t>: </a:t>
            </a:r>
            <a:r>
              <a:rPr lang="vi-VN" sz="2100" dirty="0">
                <a:solidFill>
                  <a:srgbClr val="FF0000"/>
                </a:solidFill>
                <a:latin typeface="Arial" charset="0"/>
              </a:rPr>
              <a:t>C</a:t>
            </a:r>
            <a:r>
              <a:rPr lang="en-US" sz="2100" dirty="0">
                <a:solidFill>
                  <a:srgbClr val="FF0000"/>
                </a:solidFill>
                <a:latin typeface="Arial" charset="0"/>
              </a:rPr>
              <a:t>TXH </a:t>
            </a:r>
            <a:r>
              <a:rPr lang="en-US" sz="2100" dirty="0" err="1">
                <a:solidFill>
                  <a:srgbClr val="FF0000"/>
                </a:solidFill>
                <a:latin typeface="Arial" charset="0"/>
              </a:rPr>
              <a:t>là</a:t>
            </a:r>
            <a:r>
              <a:rPr lang="vi-VN" sz="2100" dirty="0">
                <a:solidFill>
                  <a:srgbClr val="FF0000"/>
                </a:solidFill>
                <a:latin typeface="Arial" charset="0"/>
              </a:rPr>
              <a:t> một nghề</a:t>
            </a:r>
            <a:r>
              <a:rPr lang="en-US" sz="2100" dirty="0">
                <a:solidFill>
                  <a:srgbClr val="FF0000"/>
                </a:solidFill>
                <a:latin typeface="Arial" charset="0"/>
              </a:rPr>
              <a:t>, </a:t>
            </a:r>
            <a:r>
              <a:rPr lang="en-US" sz="2100" dirty="0" err="1">
                <a:solidFill>
                  <a:srgbClr val="FF0000"/>
                </a:solidFill>
                <a:latin typeface="Arial" charset="0"/>
              </a:rPr>
              <a:t>một</a:t>
            </a:r>
            <a:r>
              <a:rPr lang="en-US" sz="2100" dirty="0">
                <a:solidFill>
                  <a:srgbClr val="FF0000"/>
                </a:solidFill>
                <a:latin typeface="Arial" charset="0"/>
              </a:rPr>
              <a:t> </a:t>
            </a:r>
            <a:r>
              <a:rPr lang="en-US" sz="2100" dirty="0" err="1">
                <a:solidFill>
                  <a:srgbClr val="FF0000"/>
                </a:solidFill>
                <a:latin typeface="Arial" charset="0"/>
              </a:rPr>
              <a:t>hoạt</a:t>
            </a:r>
            <a:r>
              <a:rPr lang="en-US" sz="2100" dirty="0">
                <a:solidFill>
                  <a:srgbClr val="FF0000"/>
                </a:solidFill>
                <a:latin typeface="Arial" charset="0"/>
              </a:rPr>
              <a:t> </a:t>
            </a:r>
            <a:r>
              <a:rPr lang="en-US" sz="2100" dirty="0" err="1">
                <a:solidFill>
                  <a:srgbClr val="FF0000"/>
                </a:solidFill>
                <a:latin typeface="Arial" charset="0"/>
              </a:rPr>
              <a:t>động</a:t>
            </a:r>
            <a:r>
              <a:rPr lang="en-US" sz="2100" dirty="0">
                <a:solidFill>
                  <a:srgbClr val="FF0000"/>
                </a:solidFill>
                <a:latin typeface="Arial" charset="0"/>
              </a:rPr>
              <a:t> </a:t>
            </a:r>
            <a:r>
              <a:rPr lang="en-US" sz="2100" dirty="0" err="1">
                <a:solidFill>
                  <a:srgbClr val="FF0000"/>
                </a:solidFill>
                <a:latin typeface="Arial" charset="0"/>
              </a:rPr>
              <a:t>chuyên</a:t>
            </a:r>
            <a:r>
              <a:rPr lang="en-US" sz="2100" dirty="0">
                <a:solidFill>
                  <a:srgbClr val="FF0000"/>
                </a:solidFill>
                <a:latin typeface="Arial" charset="0"/>
              </a:rPr>
              <a:t> </a:t>
            </a:r>
            <a:r>
              <a:rPr lang="en-US" sz="2100" dirty="0" err="1">
                <a:solidFill>
                  <a:srgbClr val="FF0000"/>
                </a:solidFill>
                <a:latin typeface="Arial" charset="0"/>
              </a:rPr>
              <a:t>nghiệp</a:t>
            </a:r>
            <a:r>
              <a:rPr lang="vi-VN" sz="2100" dirty="0">
                <a:solidFill>
                  <a:srgbClr val="FF0000"/>
                </a:solidFill>
                <a:latin typeface="Arial" charset="0"/>
              </a:rPr>
              <a:t> nhằm trợ giúp </a:t>
            </a:r>
            <a:r>
              <a:rPr lang="en-US" sz="2100" dirty="0" err="1">
                <a:solidFill>
                  <a:srgbClr val="FF0000"/>
                </a:solidFill>
                <a:latin typeface="Arial" charset="0"/>
              </a:rPr>
              <a:t>các</a:t>
            </a:r>
            <a:r>
              <a:rPr lang="en-US" sz="2100" dirty="0">
                <a:solidFill>
                  <a:srgbClr val="FF0000"/>
                </a:solidFill>
                <a:latin typeface="Arial" charset="0"/>
              </a:rPr>
              <a:t> </a:t>
            </a:r>
            <a:r>
              <a:rPr lang="vi-VN" sz="2100" dirty="0">
                <a:solidFill>
                  <a:srgbClr val="FF0000"/>
                </a:solidFill>
                <a:latin typeface="Arial" charset="0"/>
              </a:rPr>
              <a:t>cá nhân, nhóm và cộng đồng nâng cao năng lực, tăng cường các chức năng </a:t>
            </a:r>
            <a:r>
              <a:rPr lang="en-US" sz="2100" dirty="0">
                <a:solidFill>
                  <a:srgbClr val="FF0000"/>
                </a:solidFill>
                <a:latin typeface="Arial" charset="0"/>
              </a:rPr>
              <a:t>XH</a:t>
            </a:r>
            <a:r>
              <a:rPr lang="vi-VN" sz="2100" dirty="0">
                <a:solidFill>
                  <a:srgbClr val="FF0000"/>
                </a:solidFill>
                <a:latin typeface="Arial" charset="0"/>
              </a:rPr>
              <a:t> và thúc đẩy môi trường </a:t>
            </a:r>
            <a:r>
              <a:rPr lang="en-US" sz="2100" dirty="0">
                <a:solidFill>
                  <a:srgbClr val="FF0000"/>
                </a:solidFill>
                <a:latin typeface="Arial" charset="0"/>
              </a:rPr>
              <a:t>XH</a:t>
            </a:r>
            <a:r>
              <a:rPr lang="vi-VN" sz="2100" dirty="0">
                <a:solidFill>
                  <a:srgbClr val="FF0000"/>
                </a:solidFill>
                <a:latin typeface="Arial" charset="0"/>
              </a:rPr>
              <a:t> </a:t>
            </a:r>
            <a:r>
              <a:rPr lang="en-US" sz="2100" dirty="0" err="1">
                <a:solidFill>
                  <a:srgbClr val="FF0000"/>
                </a:solidFill>
                <a:latin typeface="Arial" charset="0"/>
              </a:rPr>
              <a:t>về</a:t>
            </a:r>
            <a:r>
              <a:rPr lang="en-US" sz="2100" dirty="0">
                <a:solidFill>
                  <a:srgbClr val="FF0000"/>
                </a:solidFill>
                <a:latin typeface="Arial" charset="0"/>
              </a:rPr>
              <a:t> </a:t>
            </a:r>
            <a:r>
              <a:rPr lang="vi-VN" sz="2100" dirty="0">
                <a:solidFill>
                  <a:srgbClr val="FF0000"/>
                </a:solidFill>
                <a:latin typeface="Arial" charset="0"/>
              </a:rPr>
              <a:t>chính sách, nguồn lực, dịch vụ</a:t>
            </a:r>
            <a:r>
              <a:rPr lang="en-US" sz="2100" dirty="0">
                <a:solidFill>
                  <a:srgbClr val="FF0000"/>
                </a:solidFill>
                <a:latin typeface="Arial" charset="0"/>
              </a:rPr>
              <a:t> </a:t>
            </a:r>
            <a:r>
              <a:rPr lang="vi-VN" sz="2100" dirty="0">
                <a:solidFill>
                  <a:srgbClr val="FF0000"/>
                </a:solidFill>
                <a:latin typeface="Arial" charset="0"/>
              </a:rPr>
              <a:t>để giải quyết các vấn đề, đáp ứng nhu cầu của họ</a:t>
            </a:r>
            <a:r>
              <a:rPr lang="en-US" sz="2100" dirty="0">
                <a:solidFill>
                  <a:srgbClr val="FF0000"/>
                </a:solidFill>
                <a:latin typeface="Arial" charset="0"/>
              </a:rPr>
              <a:t>, </a:t>
            </a:r>
            <a:r>
              <a:rPr lang="en-US" sz="2100" dirty="0" err="1">
                <a:solidFill>
                  <a:srgbClr val="FF0000"/>
                </a:solidFill>
                <a:latin typeface="Arial" charset="0"/>
              </a:rPr>
              <a:t>góp</a:t>
            </a:r>
            <a:r>
              <a:rPr lang="en-US" sz="2100" dirty="0">
                <a:solidFill>
                  <a:srgbClr val="FF0000"/>
                </a:solidFill>
                <a:latin typeface="Arial" charset="0"/>
              </a:rPr>
              <a:t> </a:t>
            </a:r>
            <a:r>
              <a:rPr lang="en-US" sz="2100" dirty="0" err="1">
                <a:solidFill>
                  <a:srgbClr val="FF0000"/>
                </a:solidFill>
                <a:latin typeface="Arial" charset="0"/>
              </a:rPr>
              <a:t>phần</a:t>
            </a:r>
            <a:r>
              <a:rPr lang="en-US" sz="2100" dirty="0">
                <a:solidFill>
                  <a:srgbClr val="FF0000"/>
                </a:solidFill>
                <a:latin typeface="Arial" charset="0"/>
              </a:rPr>
              <a:t> </a:t>
            </a:r>
            <a:r>
              <a:rPr lang="en-US" sz="2100" dirty="0" err="1">
                <a:solidFill>
                  <a:srgbClr val="FF0000"/>
                </a:solidFill>
                <a:latin typeface="Arial" charset="0"/>
              </a:rPr>
              <a:t>đảm</a:t>
            </a:r>
            <a:r>
              <a:rPr lang="en-US" sz="2100" dirty="0">
                <a:solidFill>
                  <a:srgbClr val="FF0000"/>
                </a:solidFill>
                <a:latin typeface="Arial" charset="0"/>
              </a:rPr>
              <a:t> </a:t>
            </a:r>
            <a:r>
              <a:rPr lang="en-US" sz="2100" dirty="0" err="1">
                <a:solidFill>
                  <a:srgbClr val="FF0000"/>
                </a:solidFill>
                <a:latin typeface="Arial" charset="0"/>
              </a:rPr>
              <a:t>bảo</a:t>
            </a:r>
            <a:r>
              <a:rPr lang="en-US" sz="2100" dirty="0">
                <a:solidFill>
                  <a:srgbClr val="FF0000"/>
                </a:solidFill>
                <a:latin typeface="Arial" charset="0"/>
              </a:rPr>
              <a:t> ASXH.</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048000"/>
            <a:ext cx="3379214" cy="310453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58633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122"/>
                                        </p:tgtEl>
                                        <p:attrNameLst>
                                          <p:attrName>style.visibility</p:attrName>
                                        </p:attrNameLst>
                                      </p:cBhvr>
                                      <p:to>
                                        <p:strVal val="visible"/>
                                      </p:to>
                                    </p:set>
                                    <p:animEffect transition="in" filter="wipe(down)">
                                      <p:cBhvr>
                                        <p:cTn id="11"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Arial" pitchFamily="34"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2257</TotalTime>
  <Words>986</Words>
  <Application>Microsoft Office PowerPoint</Application>
  <PresentationFormat>On-screen Show (4:3)</PresentationFormat>
  <Paragraphs>59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.VnArial</vt:lpstr>
      <vt:lpstr>Arial</vt:lpstr>
      <vt:lpstr>Times</vt:lpstr>
      <vt:lpstr>Times New Roman</vt:lpstr>
      <vt:lpstr>Wingdings</vt:lpstr>
      <vt:lpstr>Axis</vt:lpstr>
      <vt:lpstr>PowerPoint Presentation</vt:lpstr>
      <vt:lpstr>1.1.1. Khái niệm CTXH và một số khái niệm...</vt:lpstr>
      <vt:lpstr>1.1.1.1. Khái niệm CTXH </vt:lpstr>
      <vt:lpstr>1.1.1.1. Khái niệm CTXH </vt:lpstr>
      <vt:lpstr>1.1.1.1. Khái niệm CTXH </vt:lpstr>
      <vt:lpstr>1.1.1.1. Khái niệm CTXH </vt:lpstr>
      <vt:lpstr>1.1.1.1. Khái niệm CTXH </vt:lpstr>
      <vt:lpstr>1.1.1.1. Khái niệm CTXH </vt:lpstr>
      <vt:lpstr>1.1.1.1. Khái niệm CTXH </vt:lpstr>
      <vt:lpstr>* Khái niệm nghề CTXH</vt:lpstr>
      <vt:lpstr>PowerPoint Presentation</vt:lpstr>
      <vt:lpstr>Khái niệm lý thuyết</vt:lpstr>
      <vt:lpstr>. Khái niệm lý thuyết </vt:lpstr>
      <vt:lpstr> Khái niệm lý thuyết CTXH </vt:lpstr>
      <vt:lpstr>Phân loại lý thuyết CTXH Lý thuyết nói lên công tác xã hội là gì, thực hiện công tác xã hôi như thế nào, và lý thuyết của thế giới khách hàng.</vt:lpstr>
    </vt:vector>
  </TitlesOfParts>
  <Company>VPC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Admin</cp:lastModifiedBy>
  <cp:revision>269</cp:revision>
  <dcterms:created xsi:type="dcterms:W3CDTF">2007-06-01T02:39:17Z</dcterms:created>
  <dcterms:modified xsi:type="dcterms:W3CDTF">2025-08-10T04:41:58Z</dcterms:modified>
</cp:coreProperties>
</file>