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45CFE5-6089-4B40-B4D2-9DE3CADCBF0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9F8DF21-BA2B-4B1A-95F6-37CDA149469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CBE9217-496E-4660-8693-44221C9DA8A0}" type="parTrans" cxnId="{827F0932-EEF2-4D7B-8F4B-E4D2E5B8CFB5}">
      <dgm:prSet/>
      <dgm:spPr/>
      <dgm:t>
        <a:bodyPr/>
        <a:lstStyle/>
        <a:p>
          <a:endParaRPr lang="en-US"/>
        </a:p>
      </dgm:t>
    </dgm:pt>
    <dgm:pt modelId="{7C55E49C-AAE4-4F2B-B774-83172395BA51}" type="sibTrans" cxnId="{827F0932-EEF2-4D7B-8F4B-E4D2E5B8CFB5}">
      <dgm:prSet/>
      <dgm:spPr/>
      <dgm:t>
        <a:bodyPr/>
        <a:lstStyle/>
        <a:p>
          <a:endParaRPr lang="en-US"/>
        </a:p>
      </dgm:t>
    </dgm:pt>
    <dgm:pt modelId="{94C2C6D5-9A92-4773-9600-02A991B177B7}">
      <dgm:prSet phldrT="[Text]" custT="1"/>
      <dgm:spPr/>
      <dgm:t>
        <a:bodyPr/>
        <a:lstStyle/>
        <a:p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chính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đến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cầu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cơ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khách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hàng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như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thực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phẩm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an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toàn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nhà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ở...</a:t>
          </a:r>
          <a:endParaRPr lang="en-US" sz="2400" dirty="0"/>
        </a:p>
      </dgm:t>
    </dgm:pt>
    <dgm:pt modelId="{D4DA90F7-F5D0-461C-A8D0-21B365306BA8}" type="parTrans" cxnId="{DAED0922-BC27-4EF3-8C45-8733D0DDF6A9}">
      <dgm:prSet/>
      <dgm:spPr/>
      <dgm:t>
        <a:bodyPr/>
        <a:lstStyle/>
        <a:p>
          <a:endParaRPr lang="en-US"/>
        </a:p>
      </dgm:t>
    </dgm:pt>
    <dgm:pt modelId="{A3CDE920-2CF8-41ED-AE6D-7A9A287BD6D7}" type="sibTrans" cxnId="{DAED0922-BC27-4EF3-8C45-8733D0DDF6A9}">
      <dgm:prSet/>
      <dgm:spPr/>
      <dgm:t>
        <a:bodyPr/>
        <a:lstStyle/>
        <a:p>
          <a:endParaRPr lang="en-US"/>
        </a:p>
      </dgm:t>
    </dgm:pt>
    <dgm:pt modelId="{841A14C0-EFCD-496F-8AC6-C149B3C33D35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6402852C-F5C2-418D-9234-6F48FEA90761}" type="parTrans" cxnId="{AA141968-60BA-4753-9575-B9B3F55B2D32}">
      <dgm:prSet/>
      <dgm:spPr/>
      <dgm:t>
        <a:bodyPr/>
        <a:lstStyle/>
        <a:p>
          <a:endParaRPr lang="en-US"/>
        </a:p>
      </dgm:t>
    </dgm:pt>
    <dgm:pt modelId="{CB7D2345-5D6C-42D8-9AA8-FA386828C2F3}" type="sibTrans" cxnId="{AA141968-60BA-4753-9575-B9B3F55B2D32}">
      <dgm:prSet/>
      <dgm:spPr/>
      <dgm:t>
        <a:bodyPr/>
        <a:lstStyle/>
        <a:p>
          <a:endParaRPr lang="en-US"/>
        </a:p>
      </dgm:t>
    </dgm:pt>
    <dgm:pt modelId="{B3F668BD-D44B-4074-BF95-71D4DBD8BF98}">
      <dgm:prSet phldrT="[Text]" custT="1"/>
      <dgm:spPr/>
      <dgm:t>
        <a:bodyPr/>
        <a:lstStyle/>
        <a:p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trọng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thứ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đến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những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nhu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cầu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tinh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thần:mẫu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thuẫn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vợ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chồng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khó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khăn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về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con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cái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phiền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não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cha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mẹ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...</a:t>
          </a:r>
          <a:endParaRPr lang="en-US" sz="2400" dirty="0"/>
        </a:p>
      </dgm:t>
    </dgm:pt>
    <dgm:pt modelId="{FC081D46-8C7F-4493-8490-0C914AB3BB19}" type="parTrans" cxnId="{EA27F89F-DEFE-48EA-B600-AA3CCCB82A79}">
      <dgm:prSet/>
      <dgm:spPr/>
      <dgm:t>
        <a:bodyPr/>
        <a:lstStyle/>
        <a:p>
          <a:endParaRPr lang="en-US"/>
        </a:p>
      </dgm:t>
    </dgm:pt>
    <dgm:pt modelId="{92D0F557-070B-4051-87F7-692359411498}" type="sibTrans" cxnId="{EA27F89F-DEFE-48EA-B600-AA3CCCB82A79}">
      <dgm:prSet/>
      <dgm:spPr/>
      <dgm:t>
        <a:bodyPr/>
        <a:lstStyle/>
        <a:p>
          <a:endParaRPr lang="en-US"/>
        </a:p>
      </dgm:t>
    </dgm:pt>
    <dgm:pt modelId="{C25F7B1D-4A6F-415E-B096-6BFEC1973D78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DB09DDDD-C9DF-46B0-A9F0-E607AAA53750}" type="parTrans" cxnId="{C1F287B8-E2E6-4185-A8FC-CE73763DB5A3}">
      <dgm:prSet/>
      <dgm:spPr/>
      <dgm:t>
        <a:bodyPr/>
        <a:lstStyle/>
        <a:p>
          <a:endParaRPr lang="en-US"/>
        </a:p>
      </dgm:t>
    </dgm:pt>
    <dgm:pt modelId="{7EB2988A-7408-4CE3-BA59-1BEA6A0343E2}" type="sibTrans" cxnId="{C1F287B8-E2E6-4185-A8FC-CE73763DB5A3}">
      <dgm:prSet/>
      <dgm:spPr/>
      <dgm:t>
        <a:bodyPr/>
        <a:lstStyle/>
        <a:p>
          <a:endParaRPr lang="en-US"/>
        </a:p>
      </dgm:t>
    </dgm:pt>
    <dgm:pt modelId="{A5640B49-945E-4876-BB37-9F054A34EC37}">
      <dgm:prSet phldrT="[Text]" custT="1"/>
      <dgm:spPr/>
      <dgm:t>
        <a:bodyPr/>
        <a:lstStyle/>
        <a:p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Vấn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ít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trọng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chán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việc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đang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muốn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đổi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đi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chỗ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khác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hay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mâu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thuẫn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với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bạn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bè</a:t>
          </a:r>
          <a:r>
            <a: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...</a:t>
          </a:r>
          <a:endParaRPr lang="en-US" sz="2400" dirty="0"/>
        </a:p>
      </dgm:t>
    </dgm:pt>
    <dgm:pt modelId="{8EA2D795-255C-4A24-BB44-5C80D6752887}" type="parTrans" cxnId="{FEF020F9-BFBA-4567-9C2A-4FFED47DC3A6}">
      <dgm:prSet/>
      <dgm:spPr/>
      <dgm:t>
        <a:bodyPr/>
        <a:lstStyle/>
        <a:p>
          <a:endParaRPr lang="en-US"/>
        </a:p>
      </dgm:t>
    </dgm:pt>
    <dgm:pt modelId="{CA6CCDEE-4994-4D20-9041-A8DF4FB92C03}" type="sibTrans" cxnId="{FEF020F9-BFBA-4567-9C2A-4FFED47DC3A6}">
      <dgm:prSet/>
      <dgm:spPr/>
      <dgm:t>
        <a:bodyPr/>
        <a:lstStyle/>
        <a:p>
          <a:endParaRPr lang="en-US"/>
        </a:p>
      </dgm:t>
    </dgm:pt>
    <dgm:pt modelId="{13F16EB4-3FF1-4A45-A57A-4F4BDD71ED82}" type="pres">
      <dgm:prSet presAssocID="{6345CFE5-6089-4B40-B4D2-9DE3CADCBF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8DCF94-626E-41A2-B5EF-724A0DD2D7DB}" type="pres">
      <dgm:prSet presAssocID="{09F8DF21-BA2B-4B1A-95F6-37CDA1494691}" presName="linNode" presStyleCnt="0"/>
      <dgm:spPr/>
    </dgm:pt>
    <dgm:pt modelId="{B8F44B19-1C57-4C82-8E99-9FDB62460F17}" type="pres">
      <dgm:prSet presAssocID="{09F8DF21-BA2B-4B1A-95F6-37CDA1494691}" presName="parentText" presStyleLbl="node1" presStyleIdx="0" presStyleCnt="3" custScaleX="542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687CE-ABBD-4905-89DB-C21BC1045C4F}" type="pres">
      <dgm:prSet presAssocID="{09F8DF21-BA2B-4B1A-95F6-37CDA1494691}" presName="descendantText" presStyleLbl="alignAccFollowNode1" presStyleIdx="0" presStyleCnt="3" custAng="0" custScaleX="117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76EC9-A356-44C9-B1E2-BE74EA63844B}" type="pres">
      <dgm:prSet presAssocID="{7C55E49C-AAE4-4F2B-B774-83172395BA51}" presName="sp" presStyleCnt="0"/>
      <dgm:spPr/>
    </dgm:pt>
    <dgm:pt modelId="{979D5DAF-D1BF-45D5-92FF-22265565DCC6}" type="pres">
      <dgm:prSet presAssocID="{841A14C0-EFCD-496F-8AC6-C149B3C33D35}" presName="linNode" presStyleCnt="0"/>
      <dgm:spPr/>
    </dgm:pt>
    <dgm:pt modelId="{04D4F061-6A84-4F73-964B-7F6DD50E2013}" type="pres">
      <dgm:prSet presAssocID="{841A14C0-EFCD-496F-8AC6-C149B3C33D35}" presName="parentText" presStyleLbl="node1" presStyleIdx="1" presStyleCnt="3" custScaleX="588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72F40-11E4-4362-AC72-DCC1B5A12F65}" type="pres">
      <dgm:prSet presAssocID="{841A14C0-EFCD-496F-8AC6-C149B3C33D35}" presName="descendantText" presStyleLbl="alignAccFollowNode1" presStyleIdx="1" presStyleCnt="3" custScaleX="114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A5CFF-EE2C-425C-B376-EC7A5B1E1097}" type="pres">
      <dgm:prSet presAssocID="{CB7D2345-5D6C-42D8-9AA8-FA386828C2F3}" presName="sp" presStyleCnt="0"/>
      <dgm:spPr/>
    </dgm:pt>
    <dgm:pt modelId="{9D61D2E7-35FA-4EFA-85D4-246B8B0A6F8F}" type="pres">
      <dgm:prSet presAssocID="{C25F7B1D-4A6F-415E-B096-6BFEC1973D78}" presName="linNode" presStyleCnt="0"/>
      <dgm:spPr/>
    </dgm:pt>
    <dgm:pt modelId="{FD96B79A-8EC4-4CDF-9F8F-6E22C374C6B2}" type="pres">
      <dgm:prSet presAssocID="{C25F7B1D-4A6F-415E-B096-6BFEC1973D78}" presName="parentText" presStyleLbl="node1" presStyleIdx="2" presStyleCnt="3" custScaleX="536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F6163-DDA8-4809-B8A6-A17DBA882127}" type="pres">
      <dgm:prSet presAssocID="{C25F7B1D-4A6F-415E-B096-6BFEC1973D78}" presName="descendantText" presStyleLbl="alignAccFollowNode1" presStyleIdx="2" presStyleCnt="3" custScaleX="114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F020F9-BFBA-4567-9C2A-4FFED47DC3A6}" srcId="{C25F7B1D-4A6F-415E-B096-6BFEC1973D78}" destId="{A5640B49-945E-4876-BB37-9F054A34EC37}" srcOrd="0" destOrd="0" parTransId="{8EA2D795-255C-4A24-BB44-5C80D6752887}" sibTransId="{CA6CCDEE-4994-4D20-9041-A8DF4FB92C03}"/>
    <dgm:cxn modelId="{A0DE65BE-927B-4682-A1D8-9B987881795A}" type="presOf" srcId="{94C2C6D5-9A92-4773-9600-02A991B177B7}" destId="{BEA687CE-ABBD-4905-89DB-C21BC1045C4F}" srcOrd="0" destOrd="0" presId="urn:microsoft.com/office/officeart/2005/8/layout/vList5"/>
    <dgm:cxn modelId="{AA141968-60BA-4753-9575-B9B3F55B2D32}" srcId="{6345CFE5-6089-4B40-B4D2-9DE3CADCBF0A}" destId="{841A14C0-EFCD-496F-8AC6-C149B3C33D35}" srcOrd="1" destOrd="0" parTransId="{6402852C-F5C2-418D-9234-6F48FEA90761}" sibTransId="{CB7D2345-5D6C-42D8-9AA8-FA386828C2F3}"/>
    <dgm:cxn modelId="{EA27F89F-DEFE-48EA-B600-AA3CCCB82A79}" srcId="{841A14C0-EFCD-496F-8AC6-C149B3C33D35}" destId="{B3F668BD-D44B-4074-BF95-71D4DBD8BF98}" srcOrd="0" destOrd="0" parTransId="{FC081D46-8C7F-4493-8490-0C914AB3BB19}" sibTransId="{92D0F557-070B-4051-87F7-692359411498}"/>
    <dgm:cxn modelId="{DAED0922-BC27-4EF3-8C45-8733D0DDF6A9}" srcId="{09F8DF21-BA2B-4B1A-95F6-37CDA1494691}" destId="{94C2C6D5-9A92-4773-9600-02A991B177B7}" srcOrd="0" destOrd="0" parTransId="{D4DA90F7-F5D0-461C-A8D0-21B365306BA8}" sibTransId="{A3CDE920-2CF8-41ED-AE6D-7A9A287BD6D7}"/>
    <dgm:cxn modelId="{7FEB475D-5C08-42FE-84F2-94F161BC0AD2}" type="presOf" srcId="{841A14C0-EFCD-496F-8AC6-C149B3C33D35}" destId="{04D4F061-6A84-4F73-964B-7F6DD50E2013}" srcOrd="0" destOrd="0" presId="urn:microsoft.com/office/officeart/2005/8/layout/vList5"/>
    <dgm:cxn modelId="{70F23E79-5FC1-494E-A5BC-AB804209F028}" type="presOf" srcId="{A5640B49-945E-4876-BB37-9F054A34EC37}" destId="{04EF6163-DDA8-4809-B8A6-A17DBA882127}" srcOrd="0" destOrd="0" presId="urn:microsoft.com/office/officeart/2005/8/layout/vList5"/>
    <dgm:cxn modelId="{827F0932-EEF2-4D7B-8F4B-E4D2E5B8CFB5}" srcId="{6345CFE5-6089-4B40-B4D2-9DE3CADCBF0A}" destId="{09F8DF21-BA2B-4B1A-95F6-37CDA1494691}" srcOrd="0" destOrd="0" parTransId="{7CBE9217-496E-4660-8693-44221C9DA8A0}" sibTransId="{7C55E49C-AAE4-4F2B-B774-83172395BA51}"/>
    <dgm:cxn modelId="{37933723-2B05-42F7-93A2-A416EA75F2A1}" type="presOf" srcId="{09F8DF21-BA2B-4B1A-95F6-37CDA1494691}" destId="{B8F44B19-1C57-4C82-8E99-9FDB62460F17}" srcOrd="0" destOrd="0" presId="urn:microsoft.com/office/officeart/2005/8/layout/vList5"/>
    <dgm:cxn modelId="{88B18482-88C5-4E50-B0EB-5E590B3902D9}" type="presOf" srcId="{C25F7B1D-4A6F-415E-B096-6BFEC1973D78}" destId="{FD96B79A-8EC4-4CDF-9F8F-6E22C374C6B2}" srcOrd="0" destOrd="0" presId="urn:microsoft.com/office/officeart/2005/8/layout/vList5"/>
    <dgm:cxn modelId="{04BB3460-B49F-4606-9C71-98792F12753C}" type="presOf" srcId="{B3F668BD-D44B-4074-BF95-71D4DBD8BF98}" destId="{1AB72F40-11E4-4362-AC72-DCC1B5A12F65}" srcOrd="0" destOrd="0" presId="urn:microsoft.com/office/officeart/2005/8/layout/vList5"/>
    <dgm:cxn modelId="{C1F287B8-E2E6-4185-A8FC-CE73763DB5A3}" srcId="{6345CFE5-6089-4B40-B4D2-9DE3CADCBF0A}" destId="{C25F7B1D-4A6F-415E-B096-6BFEC1973D78}" srcOrd="2" destOrd="0" parTransId="{DB09DDDD-C9DF-46B0-A9F0-E607AAA53750}" sibTransId="{7EB2988A-7408-4CE3-BA59-1BEA6A0343E2}"/>
    <dgm:cxn modelId="{EC5DEA71-93DF-4658-9C94-800BF3C13BC7}" type="presOf" srcId="{6345CFE5-6089-4B40-B4D2-9DE3CADCBF0A}" destId="{13F16EB4-3FF1-4A45-A57A-4F4BDD71ED82}" srcOrd="0" destOrd="0" presId="urn:microsoft.com/office/officeart/2005/8/layout/vList5"/>
    <dgm:cxn modelId="{943F1AEB-B72E-45A3-97A3-4AE31EEF4A8E}" type="presParOf" srcId="{13F16EB4-3FF1-4A45-A57A-4F4BDD71ED82}" destId="{178DCF94-626E-41A2-B5EF-724A0DD2D7DB}" srcOrd="0" destOrd="0" presId="urn:microsoft.com/office/officeart/2005/8/layout/vList5"/>
    <dgm:cxn modelId="{9AD7D24A-3653-49C8-9AD8-BFEA81480DBE}" type="presParOf" srcId="{178DCF94-626E-41A2-B5EF-724A0DD2D7DB}" destId="{B8F44B19-1C57-4C82-8E99-9FDB62460F17}" srcOrd="0" destOrd="0" presId="urn:microsoft.com/office/officeart/2005/8/layout/vList5"/>
    <dgm:cxn modelId="{B79686B4-A15B-4847-AF31-66C0D9163F2F}" type="presParOf" srcId="{178DCF94-626E-41A2-B5EF-724A0DD2D7DB}" destId="{BEA687CE-ABBD-4905-89DB-C21BC1045C4F}" srcOrd="1" destOrd="0" presId="urn:microsoft.com/office/officeart/2005/8/layout/vList5"/>
    <dgm:cxn modelId="{9043F2BA-41D7-4DE2-88B6-B24AF891EAA8}" type="presParOf" srcId="{13F16EB4-3FF1-4A45-A57A-4F4BDD71ED82}" destId="{A0376EC9-A356-44C9-B1E2-BE74EA63844B}" srcOrd="1" destOrd="0" presId="urn:microsoft.com/office/officeart/2005/8/layout/vList5"/>
    <dgm:cxn modelId="{72D6CB8E-71CF-4D54-8A32-3E26E8FC89D1}" type="presParOf" srcId="{13F16EB4-3FF1-4A45-A57A-4F4BDD71ED82}" destId="{979D5DAF-D1BF-45D5-92FF-22265565DCC6}" srcOrd="2" destOrd="0" presId="urn:microsoft.com/office/officeart/2005/8/layout/vList5"/>
    <dgm:cxn modelId="{F6DAAE0B-CC44-404E-9890-934CDDC9D52B}" type="presParOf" srcId="{979D5DAF-D1BF-45D5-92FF-22265565DCC6}" destId="{04D4F061-6A84-4F73-964B-7F6DD50E2013}" srcOrd="0" destOrd="0" presId="urn:microsoft.com/office/officeart/2005/8/layout/vList5"/>
    <dgm:cxn modelId="{50726B95-76A2-4F40-8634-A898E7E4FDB8}" type="presParOf" srcId="{979D5DAF-D1BF-45D5-92FF-22265565DCC6}" destId="{1AB72F40-11E4-4362-AC72-DCC1B5A12F65}" srcOrd="1" destOrd="0" presId="urn:microsoft.com/office/officeart/2005/8/layout/vList5"/>
    <dgm:cxn modelId="{4F896894-392E-4B00-B6BE-B37B28E906F9}" type="presParOf" srcId="{13F16EB4-3FF1-4A45-A57A-4F4BDD71ED82}" destId="{A75A5CFF-EE2C-425C-B376-EC7A5B1E1097}" srcOrd="3" destOrd="0" presId="urn:microsoft.com/office/officeart/2005/8/layout/vList5"/>
    <dgm:cxn modelId="{1EC23200-1E3B-4F86-AE62-483AA7C2200C}" type="presParOf" srcId="{13F16EB4-3FF1-4A45-A57A-4F4BDD71ED82}" destId="{9D61D2E7-35FA-4EFA-85D4-246B8B0A6F8F}" srcOrd="4" destOrd="0" presId="urn:microsoft.com/office/officeart/2005/8/layout/vList5"/>
    <dgm:cxn modelId="{9D32E6D4-2DEE-4922-9B1E-9572E16C0E67}" type="presParOf" srcId="{9D61D2E7-35FA-4EFA-85D4-246B8B0A6F8F}" destId="{FD96B79A-8EC4-4CDF-9F8F-6E22C374C6B2}" srcOrd="0" destOrd="0" presId="urn:microsoft.com/office/officeart/2005/8/layout/vList5"/>
    <dgm:cxn modelId="{BE4DAFC6-905C-4DA0-829D-DFEA29B799A8}" type="presParOf" srcId="{9D61D2E7-35FA-4EFA-85D4-246B8B0A6F8F}" destId="{04EF6163-DDA8-4809-B8A6-A17DBA882127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8A9B4-AF76-4D86-A73B-928A50E4D58C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DC66A-A125-4BEF-AC73-B9ACB5E1D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B737CD-7D55-4CB5-AF47-725BA76A13D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E91B3-48E1-4DC7-AC23-A2F411CB4258}" type="slidenum">
              <a:rPr lang="vi-VN" smtClean="0"/>
              <a:pPr/>
              <a:t>3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lipArt Placeholder 11"/>
          <p:cNvSpPr>
            <a:spLocks noGrp="1"/>
          </p:cNvSpPr>
          <p:nvPr>
            <p:ph type="clipArt" sz="quarter" idx="10"/>
          </p:nvPr>
        </p:nvSpPr>
        <p:spPr>
          <a:xfrm>
            <a:off x="6858000" y="0"/>
            <a:ext cx="2286000" cy="1676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935162"/>
          </a:xfrm>
        </p:spPr>
        <p:txBody>
          <a:bodyPr>
            <a:noAutofit/>
          </a:bodyPr>
          <a:lstStyle/>
          <a:p>
            <a:pPr marL="114300" indent="0"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TIẾN TRÌNH CÔNG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TÁC XÃ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HỘI CÁ NHÂN VỚI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NGƯỜI NGHÈO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200" dirty="0">
                <a:latin typeface="Times New Roman" pitchFamily="18" charset="0"/>
                <a:cs typeface="Times New Roman" pitchFamily="18" charset="0"/>
              </a:rPr>
            </a:br>
            <a:endParaRPr lang="vi-V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620000" cy="41910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nghèo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NVXH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ctr">
              <a:buNone/>
            </a:pP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0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 GIÁ &amp;  XÁC ĐỊNH VẤN ĐỀ</a:t>
            </a:r>
            <a:endParaRPr lang="en-US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991600" cy="5181600"/>
          </a:xfrm>
        </p:spPr>
        <p:txBody>
          <a:bodyPr/>
          <a:lstStyle/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NVXH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752600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800" dirty="0" err="1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800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752600"/>
          <a:ext cx="7848600" cy="4510831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3924300"/>
                <a:gridCol w="3924300"/>
              </a:tblGrid>
              <a:tr h="910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mạnh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60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869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05840">
                <a:tc>
                  <a:txBody>
                    <a:bodyPr/>
                    <a:lstStyle/>
                    <a:p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97000"/>
          <a:ext cx="8229600" cy="4851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702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Thân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Bố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thân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Mẹ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thân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Vợ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thân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chủ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9702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mạnh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0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0280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02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276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7467600" cy="3883152"/>
          </a:xfrm>
        </p:spPr>
        <p:txBody>
          <a:bodyPr/>
          <a:lstStyle/>
          <a:p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sắp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nghiêm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hưởng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Giai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đoạn</a:t>
            </a:r>
            <a:r>
              <a:rPr lang="en-US" b="1" dirty="0" smtClean="0">
                <a:solidFill>
                  <a:srgbClr val="FF0000"/>
                </a:solidFill>
              </a:rPr>
              <a:t> 4 : </a:t>
            </a:r>
            <a:r>
              <a:rPr lang="en-US" b="1" dirty="0" err="1" smtClean="0">
                <a:solidFill>
                  <a:srgbClr val="FF0000"/>
                </a:solidFill>
              </a:rPr>
              <a:t>Lập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hoạch</a:t>
            </a:r>
            <a:r>
              <a:rPr lang="en-US" b="1" dirty="0" smtClean="0">
                <a:solidFill>
                  <a:srgbClr val="FF0000"/>
                </a:solidFill>
              </a:rPr>
              <a:t> can </a:t>
            </a:r>
            <a:r>
              <a:rPr lang="en-US" b="1" dirty="0" err="1" smtClean="0">
                <a:solidFill>
                  <a:srgbClr val="FF0000"/>
                </a:solidFill>
              </a:rPr>
              <a:t>thiệp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4.1. </a:t>
            </a:r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phải</a:t>
            </a:r>
            <a:r>
              <a:rPr lang="en-US" b="1" dirty="0" smtClean="0"/>
              <a:t> </a:t>
            </a:r>
            <a:r>
              <a:rPr lang="en-US" b="1" dirty="0" err="1" smtClean="0"/>
              <a:t>gắn</a:t>
            </a:r>
            <a:r>
              <a:rPr lang="en-US" b="1" dirty="0" smtClean="0"/>
              <a:t> </a:t>
            </a:r>
            <a:r>
              <a:rPr lang="en-US" b="1" dirty="0" err="1" smtClean="0"/>
              <a:t>liền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nhu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thân</a:t>
            </a:r>
            <a:r>
              <a:rPr lang="en-US" b="1" dirty="0" smtClean="0"/>
              <a:t> </a:t>
            </a:r>
            <a:r>
              <a:rPr lang="en-US" b="1" dirty="0" err="1" smtClean="0"/>
              <a:t>chủ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khả</a:t>
            </a:r>
            <a:r>
              <a:rPr lang="en-US" b="1" dirty="0" smtClean="0"/>
              <a:t> </a:t>
            </a:r>
            <a:r>
              <a:rPr lang="en-US" b="1" dirty="0" err="1" smtClean="0"/>
              <a:t>thi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/>
              <a:t>Mục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phải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NVXH </a:t>
            </a:r>
            <a:r>
              <a:rPr lang="en-US" b="1" dirty="0" err="1" smtClean="0"/>
              <a:t>thảo</a:t>
            </a:r>
            <a:r>
              <a:rPr lang="en-US" b="1" dirty="0" smtClean="0"/>
              <a:t> </a:t>
            </a:r>
            <a:r>
              <a:rPr lang="en-US" b="1" dirty="0" err="1" smtClean="0"/>
              <a:t>luận</a:t>
            </a:r>
            <a:r>
              <a:rPr lang="en-US" b="1" dirty="0" smtClean="0"/>
              <a:t> </a:t>
            </a:r>
            <a:r>
              <a:rPr lang="en-US" b="1" dirty="0" err="1" smtClean="0"/>
              <a:t>cùng</a:t>
            </a:r>
            <a:r>
              <a:rPr lang="en-US" b="1" dirty="0" smtClean="0"/>
              <a:t> </a:t>
            </a:r>
            <a:r>
              <a:rPr lang="en-US" b="1" dirty="0" err="1" smtClean="0"/>
              <a:t>thân</a:t>
            </a:r>
            <a:r>
              <a:rPr lang="en-US" b="1" dirty="0" smtClean="0"/>
              <a:t> </a:t>
            </a:r>
            <a:r>
              <a:rPr lang="en-US" b="1" dirty="0" err="1" smtClean="0"/>
              <a:t>chủ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được</a:t>
            </a:r>
            <a:r>
              <a:rPr lang="en-US" b="1" dirty="0" smtClean="0"/>
              <a:t> </a:t>
            </a:r>
            <a:r>
              <a:rPr lang="en-US" b="1" dirty="0" err="1" smtClean="0"/>
              <a:t>thân</a:t>
            </a:r>
            <a:r>
              <a:rPr lang="en-US" b="1" dirty="0" smtClean="0"/>
              <a:t> </a:t>
            </a:r>
            <a:r>
              <a:rPr lang="en-US" b="1" dirty="0" err="1" smtClean="0"/>
              <a:t>chủ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ý.</a:t>
            </a:r>
          </a:p>
          <a:p>
            <a:pPr>
              <a:buNone/>
            </a:pPr>
            <a:r>
              <a:rPr lang="en-US" b="1" dirty="0" smtClean="0"/>
              <a:t>4.2. </a:t>
            </a:r>
            <a:r>
              <a:rPr lang="en-US" b="1" dirty="0" err="1" smtClean="0"/>
              <a:t>Xác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hoạt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can </a:t>
            </a:r>
            <a:r>
              <a:rPr lang="en-US" b="1" dirty="0" err="1" smtClean="0"/>
              <a:t>thiệp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can </a:t>
            </a:r>
            <a:r>
              <a:rPr lang="en-US" dirty="0" err="1" smtClean="0"/>
              <a:t>thiệp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077202" cy="386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/>
                <a:gridCol w="1621972"/>
                <a:gridCol w="1153886"/>
                <a:gridCol w="1153886"/>
                <a:gridCol w="1153886"/>
                <a:gridCol w="1153886"/>
                <a:gridCol w="1153886"/>
              </a:tblGrid>
              <a:tr h="370840">
                <a:tc gridSpan="7">
                  <a:txBody>
                    <a:bodyPr/>
                    <a:lstStyle/>
                    <a:p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.........................</a:t>
                      </a:r>
                    </a:p>
                    <a:p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...................................</a:t>
                      </a:r>
                    </a:p>
                    <a:p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viên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</a:t>
                      </a:r>
                    </a:p>
                    <a:p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.....................................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Địa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..........................................</a:t>
                      </a:r>
                    </a:p>
                    <a:p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kumimoji="0"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hoạch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cụ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Nguồn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lực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Ngoại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mong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đợi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5.1 </a:t>
            </a:r>
            <a:r>
              <a:rPr lang="en-US" b="1" dirty="0" err="1" smtClean="0"/>
              <a:t>Chuẩn</a:t>
            </a:r>
            <a:r>
              <a:rPr lang="en-US" b="1" dirty="0" smtClean="0"/>
              <a:t> </a:t>
            </a:r>
            <a:r>
              <a:rPr lang="en-US" b="1" dirty="0" err="1" smtClean="0"/>
              <a:t>bị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kiện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thiết</a:t>
            </a:r>
            <a:r>
              <a:rPr lang="en-US" b="1" dirty="0" smtClean="0"/>
              <a:t>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hiện</a:t>
            </a:r>
            <a:r>
              <a:rPr lang="en-US" b="1" dirty="0" smtClean="0"/>
              <a:t> </a:t>
            </a:r>
            <a:r>
              <a:rPr lang="en-US" b="1" dirty="0" err="1" smtClean="0"/>
              <a:t>kế</a:t>
            </a:r>
            <a:r>
              <a:rPr lang="en-US" b="1" dirty="0" smtClean="0"/>
              <a:t> </a:t>
            </a:r>
            <a:r>
              <a:rPr lang="en-US" b="1" dirty="0" err="1" smtClean="0"/>
              <a:t>hoạch</a:t>
            </a:r>
            <a:endParaRPr lang="en-US" dirty="0" smtClean="0"/>
          </a:p>
          <a:p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sẵn</a:t>
            </a:r>
            <a:r>
              <a:rPr lang="en-US" dirty="0" smtClean="0"/>
              <a:t> </a:t>
            </a:r>
            <a:r>
              <a:rPr lang="en-US" dirty="0" err="1" smtClean="0"/>
              <a:t>sàng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: </a:t>
            </a:r>
            <a:r>
              <a:rPr lang="en-US" dirty="0" err="1" smtClean="0"/>
              <a:t>khích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mạnh</a:t>
            </a:r>
            <a:r>
              <a:rPr lang="en-US" dirty="0" smtClean="0"/>
              <a:t> </a:t>
            </a:r>
            <a:r>
              <a:rPr lang="en-US" dirty="0" err="1" smtClean="0"/>
              <a:t>đên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luôn</a:t>
            </a:r>
            <a:r>
              <a:rPr lang="en-US" dirty="0" smtClean="0"/>
              <a:t> ở </a:t>
            </a:r>
            <a:r>
              <a:rPr lang="en-US" dirty="0" err="1" smtClean="0"/>
              <a:t>bên</a:t>
            </a:r>
            <a:r>
              <a:rPr lang="en-US" dirty="0" smtClean="0"/>
              <a:t> </a:t>
            </a:r>
            <a:r>
              <a:rPr lang="en-US" dirty="0" err="1" smtClean="0"/>
              <a:t>cạnh</a:t>
            </a:r>
            <a:r>
              <a:rPr lang="en-US" dirty="0" smtClean="0"/>
              <a:t> </a:t>
            </a:r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đỡ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tượng.Xác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khó</a:t>
            </a:r>
            <a:r>
              <a:rPr lang="en-US" dirty="0" smtClean="0"/>
              <a:t> </a:t>
            </a:r>
            <a:r>
              <a:rPr lang="en-US" dirty="0" err="1" smtClean="0"/>
              <a:t>khăn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cản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gặp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NVXH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bè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khích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5.2.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đựơc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khuyến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can </a:t>
            </a:r>
            <a:r>
              <a:rPr lang="en-US" dirty="0" err="1" smtClean="0"/>
              <a:t>thiệp</a:t>
            </a:r>
            <a:r>
              <a:rPr lang="en-US" dirty="0" smtClean="0"/>
              <a:t>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?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đâu</a:t>
            </a:r>
            <a:r>
              <a:rPr lang="en-US" dirty="0" smtClean="0"/>
              <a:t>?</a:t>
            </a:r>
          </a:p>
          <a:p>
            <a:pPr lvl="0"/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: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can </a:t>
            </a:r>
            <a:r>
              <a:rPr lang="en-US" dirty="0" err="1" smtClean="0"/>
              <a:t>thiệp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, </a:t>
            </a:r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.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nhược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NVXH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sửa</a:t>
            </a:r>
            <a:r>
              <a:rPr lang="en-US" dirty="0" smtClean="0"/>
              <a:t> </a:t>
            </a:r>
            <a:r>
              <a:rPr lang="en-US" dirty="0" err="1" smtClean="0"/>
              <a:t>phù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,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Tiến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tác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xã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hội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cá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người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ea typeface="PMingLiU-ExtB" pitchFamily="18" charset="-120"/>
                <a:cs typeface="Times New Roman" pitchFamily="18" charset="0"/>
              </a:rPr>
              <a:t>nghèo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ea typeface="PMingLiU-ExtB" pitchFamily="18" charset="-120"/>
              <a:cs typeface="Times New Roman" pitchFamily="18" charset="0"/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559" y="2155828"/>
            <a:ext cx="3888641" cy="496888"/>
            <a:chOff x="1393" y="1886"/>
            <a:chExt cx="2466" cy="313"/>
          </a:xfrm>
        </p:grpSpPr>
        <p:sp>
          <p:nvSpPr>
            <p:cNvPr id="12326" name="Text Box 7"/>
            <p:cNvSpPr txBox="1">
              <a:spLocks noChangeArrowheads="1"/>
            </p:cNvSpPr>
            <p:nvPr/>
          </p:nvSpPr>
          <p:spPr bwMode="gray">
            <a:xfrm>
              <a:off x="1699" y="1968"/>
              <a:ext cx="216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2327" name="Text Box 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133600" y="1371600"/>
            <a:ext cx="4800600" cy="990600"/>
            <a:chOff x="1296" y="1824"/>
            <a:chExt cx="2976" cy="432"/>
          </a:xfrm>
        </p:grpSpPr>
        <p:sp>
          <p:nvSpPr>
            <p:cNvPr id="79882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21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TIẾP CẬN THÂN CHỦ</a:t>
              </a:r>
            </a:p>
          </p:txBody>
        </p:sp>
        <p:sp>
          <p:nvSpPr>
            <p:cNvPr id="12323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133600" y="3429000"/>
            <a:ext cx="4724400" cy="1075267"/>
            <a:chOff x="1296" y="1824"/>
            <a:chExt cx="2976" cy="508"/>
          </a:xfrm>
        </p:grpSpPr>
        <p:sp>
          <p:nvSpPr>
            <p:cNvPr id="79887" name="AutoShape 15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/>
                </a:gs>
                <a:gs pos="5000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7" name="AutoShape 16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Text Box 17"/>
            <p:cNvSpPr txBox="1">
              <a:spLocks noChangeArrowheads="1"/>
            </p:cNvSpPr>
            <p:nvPr/>
          </p:nvSpPr>
          <p:spPr bwMode="gray">
            <a:xfrm>
              <a:off x="1680" y="1896"/>
              <a:ext cx="2160" cy="4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00"/>
                  </a:solidFill>
                </a:rPr>
                <a:t>ĐÁNH GIÁ VÀ XÁC ĐỊNH VẤN ĐỀ </a:t>
              </a:r>
            </a:p>
            <a:p>
              <a:pPr algn="ctr"/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12319" name="Text Box 1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3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133600" y="4267200"/>
            <a:ext cx="4724400" cy="914400"/>
            <a:chOff x="1296" y="1824"/>
            <a:chExt cx="2976" cy="432"/>
          </a:xfrm>
        </p:grpSpPr>
        <p:sp>
          <p:nvSpPr>
            <p:cNvPr id="79892" name="AutoShape 2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13" name="AutoShape 2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Text Box 22"/>
            <p:cNvSpPr txBox="1">
              <a:spLocks noChangeArrowheads="1"/>
            </p:cNvSpPr>
            <p:nvPr/>
          </p:nvSpPr>
          <p:spPr bwMode="gray">
            <a:xfrm>
              <a:off x="1680" y="1920"/>
              <a:ext cx="2160" cy="23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000000"/>
                  </a:solidFill>
                </a:rPr>
                <a:t>LÊN KẾ HOẠCH TRỊ LIỆU </a:t>
              </a:r>
            </a:p>
          </p:txBody>
        </p:sp>
        <p:sp>
          <p:nvSpPr>
            <p:cNvPr id="12315" name="Text Box 2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4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133600" y="5181600"/>
            <a:ext cx="4800600" cy="838200"/>
            <a:chOff x="1296" y="1824"/>
            <a:chExt cx="2928" cy="432"/>
          </a:xfrm>
        </p:grpSpPr>
        <p:sp>
          <p:nvSpPr>
            <p:cNvPr id="27" name="AutoShape 20"/>
            <p:cNvSpPr>
              <a:spLocks noChangeArrowheads="1"/>
            </p:cNvSpPr>
            <p:nvPr/>
          </p:nvSpPr>
          <p:spPr bwMode="gray">
            <a:xfrm>
              <a:off x="1488" y="1872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CC00"/>
                </a:solidFill>
              </a:endParaRPr>
            </a:p>
          </p:txBody>
        </p:sp>
        <p:sp>
          <p:nvSpPr>
            <p:cNvPr id="12309" name="AutoShape 2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gray">
            <a:xfrm>
              <a:off x="1680" y="1872"/>
              <a:ext cx="216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TRỊ LIỆU</a:t>
              </a:r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5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246313" y="5867400"/>
            <a:ext cx="4724400" cy="879475"/>
            <a:chOff x="1296" y="1824"/>
            <a:chExt cx="2976" cy="432"/>
          </a:xfrm>
        </p:grpSpPr>
        <p:sp>
          <p:nvSpPr>
            <p:cNvPr id="32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5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LƯỢNG GIÁ VÀ KẾT THÚC</a:t>
              </a:r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6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133600" y="2362200"/>
            <a:ext cx="4724400" cy="1143000"/>
            <a:chOff x="1296" y="1824"/>
            <a:chExt cx="2976" cy="432"/>
          </a:xfrm>
        </p:grpSpPr>
        <p:sp>
          <p:nvSpPr>
            <p:cNvPr id="37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1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</a:rPr>
                <a:t>THU THẬP THÔNG TIN</a:t>
              </a:r>
            </a:p>
          </p:txBody>
        </p:sp>
        <p:sp>
          <p:nvSpPr>
            <p:cNvPr id="12303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:  </a:t>
            </a:r>
            <a:r>
              <a:rPr lang="en-US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/>
              <a:t>Cách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endParaRPr lang="en-US" sz="2800" dirty="0" smtClean="0"/>
          </a:p>
          <a:p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nhu</a:t>
            </a:r>
            <a:r>
              <a:rPr lang="en-US" sz="2800" dirty="0" smtClean="0"/>
              <a:t> </a:t>
            </a:r>
            <a:r>
              <a:rPr lang="en-US" sz="2800" dirty="0" err="1" smtClean="0"/>
              <a:t>cầu</a:t>
            </a:r>
            <a:r>
              <a:rPr lang="en-US" sz="2800" dirty="0" smtClean="0"/>
              <a:t> </a:t>
            </a:r>
            <a:r>
              <a:rPr lang="en-US" sz="2800" dirty="0" err="1" smtClean="0"/>
              <a:t>hỗ</a:t>
            </a:r>
            <a:r>
              <a:rPr lang="en-US" sz="2800" dirty="0" smtClean="0"/>
              <a:t> </a:t>
            </a:r>
            <a:r>
              <a:rPr lang="en-US" sz="2800" dirty="0" err="1" smtClean="0"/>
              <a:t>trợ</a:t>
            </a:r>
            <a:r>
              <a:rPr lang="en-US" sz="2800" dirty="0" smtClean="0"/>
              <a:t> </a:t>
            </a:r>
            <a:r>
              <a:rPr lang="en-US" sz="2800" dirty="0" err="1" smtClean="0"/>
              <a:t>khẩn</a:t>
            </a:r>
            <a:r>
              <a:rPr lang="en-US" sz="2800" dirty="0" smtClean="0"/>
              <a:t> </a:t>
            </a:r>
            <a:r>
              <a:rPr lang="en-US" sz="2800" dirty="0" err="1" smtClean="0"/>
              <a:t>cấp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endParaRPr lang="en-US" sz="2800" dirty="0" smtClean="0"/>
          </a:p>
          <a:p>
            <a:r>
              <a:rPr lang="en-US" sz="2800" dirty="0" err="1" smtClean="0"/>
              <a:t>Thông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vai</a:t>
            </a:r>
            <a:r>
              <a:rPr lang="en-US" sz="2800" dirty="0" smtClean="0"/>
              <a:t> </a:t>
            </a:r>
            <a:r>
              <a:rPr lang="en-US" sz="2800" dirty="0" err="1" smtClean="0"/>
              <a:t>trò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tiêu</a:t>
            </a:r>
            <a:r>
              <a:rPr lang="en-US" sz="2800" dirty="0" smtClean="0"/>
              <a:t> </a:t>
            </a:r>
            <a:r>
              <a:rPr lang="en-US" sz="2800" dirty="0" err="1" smtClean="0"/>
              <a:t>hỗ</a:t>
            </a:r>
            <a:r>
              <a:rPr lang="en-US" sz="2800" dirty="0" smtClean="0"/>
              <a:t> </a:t>
            </a:r>
            <a:r>
              <a:rPr lang="en-US" sz="2800" dirty="0" err="1" smtClean="0"/>
              <a:t>trợ</a:t>
            </a:r>
            <a:endParaRPr lang="en-US" sz="2800" dirty="0" smtClean="0"/>
          </a:p>
          <a:p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ban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endParaRPr lang="en-US" sz="2800" dirty="0" smtClean="0"/>
          </a:p>
          <a:p>
            <a:r>
              <a:rPr lang="en-US" sz="2800" dirty="0" err="1" smtClean="0"/>
              <a:t>Ghi</a:t>
            </a:r>
            <a:r>
              <a:rPr lang="en-US" sz="2800" dirty="0" smtClean="0"/>
              <a:t> </a:t>
            </a:r>
            <a:r>
              <a:rPr lang="en-US" sz="2800" dirty="0" err="1" smtClean="0"/>
              <a:t>hồ</a:t>
            </a:r>
            <a:r>
              <a:rPr lang="en-US" sz="2800" dirty="0" smtClean="0"/>
              <a:t> </a:t>
            </a:r>
            <a:r>
              <a:rPr lang="en-US" sz="2800" dirty="0" err="1" smtClean="0"/>
              <a:t>sơ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ban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2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.Thu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tin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b="1" dirty="0" smtClean="0"/>
              <a:t>2.1.Những </a:t>
            </a:r>
            <a:r>
              <a:rPr lang="en-US" sz="2800" b="1" dirty="0" err="1" smtClean="0"/>
              <a:t>nội</a:t>
            </a:r>
            <a:r>
              <a:rPr lang="en-US" sz="2800" b="1" dirty="0" smtClean="0"/>
              <a:t> dung </a:t>
            </a:r>
            <a:r>
              <a:rPr lang="en-US" sz="2800" b="1" dirty="0" err="1" smtClean="0"/>
              <a:t>thông</a:t>
            </a:r>
            <a:r>
              <a:rPr lang="en-US" sz="2800" b="1" dirty="0" smtClean="0"/>
              <a:t> tin </a:t>
            </a:r>
            <a:r>
              <a:rPr lang="en-US" sz="2800" b="1" dirty="0" err="1" smtClean="0"/>
              <a:t>cần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thập</a:t>
            </a:r>
            <a:endParaRPr lang="en-US" sz="2800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Thu </a:t>
            </a:r>
            <a:r>
              <a:rPr lang="en-US" sz="2800" dirty="0" err="1" smtClean="0"/>
              <a:t>thập</a:t>
            </a:r>
            <a:r>
              <a:rPr lang="en-US" sz="2800" dirty="0" smtClean="0"/>
              <a:t>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liên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chủ</a:t>
            </a:r>
            <a:r>
              <a:rPr lang="en-US" sz="2800" dirty="0" smtClean="0"/>
              <a:t> </a:t>
            </a:r>
            <a:r>
              <a:rPr lang="en-US" sz="2800" dirty="0" err="1" smtClean="0"/>
              <a:t>thuộc</a:t>
            </a:r>
            <a:r>
              <a:rPr lang="en-US" sz="2800" dirty="0" smtClean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:</a:t>
            </a:r>
            <a:r>
              <a:rPr lang="en-US" sz="2800" dirty="0" err="1" smtClean="0"/>
              <a:t>kinh</a:t>
            </a:r>
            <a:r>
              <a:rPr lang="en-US" sz="2800" dirty="0" smtClean="0"/>
              <a:t> </a:t>
            </a:r>
            <a:r>
              <a:rPr lang="en-US" sz="2800" dirty="0" err="1" smtClean="0"/>
              <a:t>tế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kèm</a:t>
            </a:r>
            <a:r>
              <a:rPr lang="en-US" sz="2800" dirty="0" smtClean="0"/>
              <a:t> </a:t>
            </a:r>
            <a:r>
              <a:rPr lang="en-US" sz="2800" dirty="0" err="1" smtClean="0"/>
              <a:t>thèo</a:t>
            </a:r>
            <a:r>
              <a:rPr lang="en-US" sz="2800" dirty="0" smtClean="0"/>
              <a:t>: </a:t>
            </a:r>
            <a:r>
              <a:rPr lang="en-US" sz="2800" dirty="0" err="1" smtClean="0"/>
              <a:t>tâm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, </a:t>
            </a:r>
            <a:r>
              <a:rPr lang="en-US" sz="2800" dirty="0" err="1" smtClean="0"/>
              <a:t>mẫu</a:t>
            </a:r>
            <a:r>
              <a:rPr lang="en-US" sz="2800" dirty="0" smtClean="0"/>
              <a:t> </a:t>
            </a:r>
            <a:r>
              <a:rPr lang="en-US" sz="2800" dirty="0" err="1" smtClean="0"/>
              <a:t>thuẫn</a:t>
            </a:r>
            <a:r>
              <a:rPr lang="en-US" sz="2800" dirty="0" smtClean="0"/>
              <a:t>…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xuất</a:t>
            </a:r>
            <a:r>
              <a:rPr lang="en-US" sz="2800" dirty="0" smtClean="0"/>
              <a:t> </a:t>
            </a:r>
            <a:r>
              <a:rPr lang="en-US" sz="2800" dirty="0" err="1" smtClean="0"/>
              <a:t>phát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Nguyên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</a:t>
            </a:r>
            <a:r>
              <a:rPr lang="en-US" sz="2800" dirty="0" err="1" smtClean="0"/>
              <a:t>cốt</a:t>
            </a:r>
            <a:r>
              <a:rPr lang="en-US" sz="2800" dirty="0" smtClean="0"/>
              <a:t> </a:t>
            </a:r>
            <a:r>
              <a:rPr lang="en-US" sz="2800" dirty="0" err="1" smtClean="0"/>
              <a:t>lõi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?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can </a:t>
            </a:r>
            <a:r>
              <a:rPr lang="en-US" sz="2800" dirty="0" err="1" smtClean="0"/>
              <a:t>thiệp</a:t>
            </a:r>
            <a:r>
              <a:rPr lang="en-US" sz="2800" dirty="0" smtClean="0"/>
              <a:t> </a:t>
            </a:r>
            <a:r>
              <a:rPr lang="en-US" sz="2800" dirty="0" err="1" smtClean="0"/>
              <a:t>gì</a:t>
            </a:r>
            <a:r>
              <a:rPr lang="en-US" sz="2800" dirty="0" smtClean="0"/>
              <a:t> </a:t>
            </a:r>
            <a:r>
              <a:rPr lang="en-US" sz="2800" dirty="0" err="1" smtClean="0"/>
              <a:t>chưa</a:t>
            </a:r>
            <a:r>
              <a:rPr lang="en-US" sz="2800" dirty="0" smtClean="0"/>
              <a:t>?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ảnh</a:t>
            </a:r>
            <a:r>
              <a:rPr lang="en-US" sz="2800" dirty="0" smtClean="0"/>
              <a:t> </a:t>
            </a:r>
            <a:r>
              <a:rPr lang="en-US" sz="2800" dirty="0" err="1" smtClean="0"/>
              <a:t>hưởng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tới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,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xã</a:t>
            </a:r>
            <a:r>
              <a:rPr lang="en-US" sz="2800" dirty="0" smtClean="0"/>
              <a:t> </a:t>
            </a:r>
            <a:r>
              <a:rPr lang="en-US" sz="2800" dirty="0" err="1" smtClean="0"/>
              <a:t>hội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hoàn</a:t>
            </a:r>
            <a:r>
              <a:rPr lang="en-US" sz="2800" dirty="0" smtClean="0"/>
              <a:t> </a:t>
            </a:r>
            <a:r>
              <a:rPr lang="en-US" sz="2800" dirty="0" err="1" smtClean="0"/>
              <a:t>cảnh</a:t>
            </a:r>
            <a:r>
              <a:rPr lang="en-US" sz="2800" dirty="0" smtClean="0"/>
              <a:t>,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xét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nhưng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bạn</a:t>
            </a:r>
            <a:r>
              <a:rPr lang="en-US" sz="2800" dirty="0" smtClean="0"/>
              <a:t> </a:t>
            </a:r>
            <a:r>
              <a:rPr lang="en-US" sz="2800" dirty="0" err="1" smtClean="0"/>
              <a:t>bè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đôi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Thông</a:t>
            </a:r>
            <a:r>
              <a:rPr lang="en-US" sz="2800" dirty="0" smtClean="0"/>
              <a:t> tin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chương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đói</a:t>
            </a:r>
            <a:r>
              <a:rPr lang="en-US" sz="2800" dirty="0" smtClean="0"/>
              <a:t> </a:t>
            </a:r>
            <a:r>
              <a:rPr lang="en-US" sz="2800" dirty="0" err="1" smtClean="0"/>
              <a:t>giảm</a:t>
            </a:r>
            <a:r>
              <a:rPr lang="en-US" sz="2800" dirty="0" smtClean="0"/>
              <a:t> </a:t>
            </a:r>
            <a:r>
              <a:rPr lang="en-US" sz="2800" dirty="0" err="1" smtClean="0"/>
              <a:t>nghèo</a:t>
            </a:r>
            <a:r>
              <a:rPr lang="en-US" sz="2800" dirty="0" smtClean="0"/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2.2.1.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2.2.4.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7239000"/>
          </a:xfrm>
        </p:spPr>
        <p:txBody>
          <a:bodyPr/>
          <a:lstStyle/>
          <a:p>
            <a:pPr eaLnBrk="1" hangingPunct="1"/>
            <a:r>
              <a:rPr lang="en-US" smtClean="0"/>
              <a:t>Sơ đồ sinh thái</a:t>
            </a:r>
          </a:p>
        </p:txBody>
      </p:sp>
      <p:sp>
        <p:nvSpPr>
          <p:cNvPr id="33795" name="Oval 5"/>
          <p:cNvSpPr>
            <a:spLocks noChangeArrowheads="1"/>
          </p:cNvSpPr>
          <p:nvPr/>
        </p:nvSpPr>
        <p:spPr bwMode="auto">
          <a:xfrm>
            <a:off x="3429000" y="5257800"/>
            <a:ext cx="17526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/>
              <a:t>Thanh </a:t>
            </a:r>
          </a:p>
          <a:p>
            <a:pPr algn="ctr" eaLnBrk="1" hangingPunct="1"/>
            <a:r>
              <a:rPr lang="en-US" sz="2800"/>
              <a:t>niên</a:t>
            </a:r>
          </a:p>
        </p:txBody>
      </p:sp>
      <p:sp>
        <p:nvSpPr>
          <p:cNvPr id="33796" name="Oval 6"/>
          <p:cNvSpPr>
            <a:spLocks noChangeArrowheads="1"/>
          </p:cNvSpPr>
          <p:nvPr/>
        </p:nvSpPr>
        <p:spPr bwMode="auto">
          <a:xfrm>
            <a:off x="3581400" y="2590800"/>
            <a:ext cx="1905000" cy="1828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/>
              <a:t>TC</a:t>
            </a:r>
          </a:p>
        </p:txBody>
      </p:sp>
      <p:sp>
        <p:nvSpPr>
          <p:cNvPr id="33797" name="Oval 7"/>
          <p:cNvSpPr>
            <a:spLocks noChangeArrowheads="1"/>
          </p:cNvSpPr>
          <p:nvPr/>
        </p:nvSpPr>
        <p:spPr bwMode="auto">
          <a:xfrm>
            <a:off x="1371600" y="533400"/>
            <a:ext cx="16002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/>
              <a:t>Y tế</a:t>
            </a:r>
            <a:r>
              <a:rPr lang="en-US">
                <a:latin typeface="Garamond" pitchFamily="18" charset="0"/>
              </a:rPr>
              <a:t> </a:t>
            </a:r>
          </a:p>
        </p:txBody>
      </p:sp>
      <p:sp>
        <p:nvSpPr>
          <p:cNvPr id="33798" name="Oval 8"/>
          <p:cNvSpPr>
            <a:spLocks noChangeArrowheads="1"/>
          </p:cNvSpPr>
          <p:nvPr/>
        </p:nvSpPr>
        <p:spPr bwMode="auto">
          <a:xfrm>
            <a:off x="3810000" y="0"/>
            <a:ext cx="20574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/>
              <a:t>Gia đình</a:t>
            </a:r>
          </a:p>
        </p:txBody>
      </p:sp>
      <p:sp>
        <p:nvSpPr>
          <p:cNvPr id="33799" name="Oval 9"/>
          <p:cNvSpPr>
            <a:spLocks noChangeArrowheads="1"/>
          </p:cNvSpPr>
          <p:nvPr/>
        </p:nvSpPr>
        <p:spPr bwMode="auto">
          <a:xfrm>
            <a:off x="7010400" y="2971800"/>
            <a:ext cx="18288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/>
              <a:t>Chính </a:t>
            </a:r>
          </a:p>
          <a:p>
            <a:pPr algn="ctr" eaLnBrk="1" hangingPunct="1"/>
            <a:r>
              <a:rPr lang="en-US" sz="2400"/>
              <a:t>quyền</a:t>
            </a:r>
          </a:p>
        </p:txBody>
      </p:sp>
      <p:sp>
        <p:nvSpPr>
          <p:cNvPr id="33800" name="Oval 10"/>
          <p:cNvSpPr>
            <a:spLocks noChangeArrowheads="1"/>
          </p:cNvSpPr>
          <p:nvPr/>
        </p:nvSpPr>
        <p:spPr bwMode="auto">
          <a:xfrm>
            <a:off x="6324600" y="685800"/>
            <a:ext cx="22098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Trường học</a:t>
            </a:r>
            <a:r>
              <a:rPr lang="en-US">
                <a:latin typeface="Garamond" pitchFamily="18" charset="0"/>
              </a:rPr>
              <a:t> </a:t>
            </a:r>
          </a:p>
        </p:txBody>
      </p:sp>
      <p:sp>
        <p:nvSpPr>
          <p:cNvPr id="33801" name="Oval 11"/>
          <p:cNvSpPr>
            <a:spLocks noChangeArrowheads="1"/>
          </p:cNvSpPr>
          <p:nvPr/>
        </p:nvSpPr>
        <p:spPr bwMode="auto">
          <a:xfrm>
            <a:off x="0" y="2209800"/>
            <a:ext cx="18288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/>
              <a:t>Tổ chức</a:t>
            </a:r>
          </a:p>
          <a:p>
            <a:pPr algn="ctr" eaLnBrk="1" hangingPunct="1"/>
            <a:r>
              <a:rPr lang="en-US" sz="2400"/>
              <a:t> xã hội</a:t>
            </a:r>
          </a:p>
        </p:txBody>
      </p:sp>
      <p:sp>
        <p:nvSpPr>
          <p:cNvPr id="33802" name="Oval 12"/>
          <p:cNvSpPr>
            <a:spLocks noChangeArrowheads="1"/>
          </p:cNvSpPr>
          <p:nvPr/>
        </p:nvSpPr>
        <p:spPr bwMode="auto">
          <a:xfrm>
            <a:off x="533400" y="4038600"/>
            <a:ext cx="2286000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/>
              <a:t>Phụ nữ </a:t>
            </a:r>
          </a:p>
        </p:txBody>
      </p:sp>
      <p:sp>
        <p:nvSpPr>
          <p:cNvPr id="33803" name="Oval 13"/>
          <p:cNvSpPr>
            <a:spLocks noChangeArrowheads="1"/>
          </p:cNvSpPr>
          <p:nvPr/>
        </p:nvSpPr>
        <p:spPr bwMode="auto">
          <a:xfrm>
            <a:off x="6324600" y="5257800"/>
            <a:ext cx="16764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/>
              <a:t>Bạn bè</a:t>
            </a:r>
          </a:p>
        </p:txBody>
      </p:sp>
      <p:sp>
        <p:nvSpPr>
          <p:cNvPr id="33804" name="Line 20"/>
          <p:cNvSpPr>
            <a:spLocks noChangeShapeType="1"/>
          </p:cNvSpPr>
          <p:nvPr/>
        </p:nvSpPr>
        <p:spPr bwMode="auto">
          <a:xfrm>
            <a:off x="2743200" y="18288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Line 21"/>
          <p:cNvSpPr>
            <a:spLocks noChangeShapeType="1"/>
          </p:cNvSpPr>
          <p:nvPr/>
        </p:nvSpPr>
        <p:spPr bwMode="auto">
          <a:xfrm>
            <a:off x="1828800" y="3200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Line 22"/>
          <p:cNvSpPr>
            <a:spLocks noChangeShapeType="1"/>
          </p:cNvSpPr>
          <p:nvPr/>
        </p:nvSpPr>
        <p:spPr bwMode="auto">
          <a:xfrm>
            <a:off x="5181600" y="4191000"/>
            <a:ext cx="137160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Line 24"/>
          <p:cNvSpPr>
            <a:spLocks noChangeShapeType="1"/>
          </p:cNvSpPr>
          <p:nvPr/>
        </p:nvSpPr>
        <p:spPr bwMode="auto">
          <a:xfrm flipH="1">
            <a:off x="5334000" y="20574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8" name="Line 25"/>
          <p:cNvSpPr>
            <a:spLocks noChangeShapeType="1"/>
          </p:cNvSpPr>
          <p:nvPr/>
        </p:nvSpPr>
        <p:spPr bwMode="auto">
          <a:xfrm flipH="1" flipV="1">
            <a:off x="5486400" y="3657600"/>
            <a:ext cx="15240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9" name="Line 27"/>
          <p:cNvSpPr>
            <a:spLocks noChangeShapeType="1"/>
          </p:cNvSpPr>
          <p:nvPr/>
        </p:nvSpPr>
        <p:spPr bwMode="auto">
          <a:xfrm flipV="1">
            <a:off x="4267200" y="44196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0" name="Line 33"/>
          <p:cNvSpPr>
            <a:spLocks noChangeShapeType="1"/>
          </p:cNvSpPr>
          <p:nvPr/>
        </p:nvSpPr>
        <p:spPr bwMode="auto">
          <a:xfrm flipH="1">
            <a:off x="27432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3811" name="AutoShape 34"/>
          <p:cNvCxnSpPr>
            <a:cxnSpLocks noChangeShapeType="1"/>
            <a:stCxn id="33798" idx="4"/>
            <a:endCxn id="33796" idx="0"/>
          </p:cNvCxnSpPr>
          <p:nvPr/>
        </p:nvCxnSpPr>
        <p:spPr bwMode="auto">
          <a:xfrm flipH="1">
            <a:off x="4533900" y="2209800"/>
            <a:ext cx="3048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tin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Thu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Nvxh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2.4.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tin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ĐÁNH GIÁ &amp;  XÁC ĐỊNH VẤN ĐỀ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8686800" cy="57150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n-US" sz="3200" b="1" dirty="0" smtClean="0"/>
              <a:t>3.1. </a:t>
            </a:r>
            <a:r>
              <a:rPr lang="en-US" sz="3200" b="1" dirty="0" err="1" smtClean="0"/>
              <a:t>Đánh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giá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thông</a:t>
            </a:r>
            <a:r>
              <a:rPr lang="en-US" sz="3200" b="1" dirty="0" smtClean="0"/>
              <a:t> tin</a:t>
            </a:r>
            <a:endParaRPr lang="en-US" sz="3200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3200" b="1" dirty="0" smtClean="0"/>
              <a:t>3.2. </a:t>
            </a:r>
            <a:r>
              <a:rPr lang="en-US" sz="3200" b="1" dirty="0" err="1" smtClean="0"/>
              <a:t>Xác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định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vấn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?…)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1119</Words>
  <Application>Microsoft Office PowerPoint</Application>
  <PresentationFormat>On-screen Show (4:3)</PresentationFormat>
  <Paragraphs>135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Chương 4 TIẾN TRÌNH CÔNG TÁC XÃ HỘI CÁ NHÂN VỚI NGƯỜI NGHÈO </vt:lpstr>
      <vt:lpstr>Tiến trình công tác xã hội cá nhân với người nghèo</vt:lpstr>
      <vt:lpstr>Bước 1 :  Tiếp cận thân chủ</vt:lpstr>
      <vt:lpstr>2 .Thu thập thông tin </vt:lpstr>
      <vt:lpstr>Slide 5</vt:lpstr>
      <vt:lpstr>Slide 6</vt:lpstr>
      <vt:lpstr>Slide 7</vt:lpstr>
      <vt:lpstr>Slide 8</vt:lpstr>
      <vt:lpstr>3. ĐÁNH GIÁ &amp;  XÁC ĐỊNH VẤN ĐỀ</vt:lpstr>
      <vt:lpstr>Bước 3 : ĐÁNH GIÁ &amp;  XÁC ĐỊNH VẤN ĐỀ</vt:lpstr>
      <vt:lpstr>           Phân loại vấn đề </vt:lpstr>
      <vt:lpstr>3.3. Phân tích những điểm mạnh và điểm hạn chế </vt:lpstr>
      <vt:lpstr>3.4. Sắp xếp thứ tự ưu tiên của vấn đề  </vt:lpstr>
      <vt:lpstr>Giai đoạn 4 : Lập kế hoạch can thiệp  </vt:lpstr>
      <vt:lpstr>Bảng kế hoạch can thiệp</vt:lpstr>
      <vt:lpstr>Giai đoạn 5: Triển khai thực hiện kế hoạch</vt:lpstr>
      <vt:lpstr>5.2. Hỗ trợ đối tượng thực hiện kế hoạch</vt:lpstr>
      <vt:lpstr>6. Lượng giá và kết thúc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4 TIẾN TRÌNH CÔNG TÁC XÃ HỘI CÁ NHÂN VỚI NGƯỜI NGHÈO </dc:title>
  <dc:creator>Admin</dc:creator>
  <cp:lastModifiedBy>HongHa</cp:lastModifiedBy>
  <cp:revision>2</cp:revision>
  <dcterms:created xsi:type="dcterms:W3CDTF">2006-08-16T00:00:00Z</dcterms:created>
  <dcterms:modified xsi:type="dcterms:W3CDTF">2016-10-09T10:37:42Z</dcterms:modified>
</cp:coreProperties>
</file>