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6" r:id="rId1"/>
  </p:sldMasterIdLst>
  <p:notesMasterIdLst>
    <p:notesMasterId r:id="rId27"/>
  </p:notesMasterIdLst>
  <p:sldIdLst>
    <p:sldId id="256" r:id="rId2"/>
    <p:sldId id="258" r:id="rId3"/>
    <p:sldId id="259" r:id="rId4"/>
    <p:sldId id="260" r:id="rId5"/>
    <p:sldId id="261" r:id="rId6"/>
    <p:sldId id="263" r:id="rId7"/>
    <p:sldId id="264" r:id="rId8"/>
    <p:sldId id="262"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05" autoAdjust="0"/>
    <p:restoredTop sz="94660"/>
  </p:normalViewPr>
  <p:slideViewPr>
    <p:cSldViewPr snapToGrid="0" showGuides="1">
      <p:cViewPr varScale="1">
        <p:scale>
          <a:sx n="67" d="100"/>
          <a:sy n="67" d="100"/>
        </p:scale>
        <p:origin x="19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AECC1EA-3627-4BBD-9004-90E1B4A2A5CF}" type="datetimeFigureOut">
              <a:rPr lang="en-US" smtClean="0"/>
              <a:t>8/10/2025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788E2E5-7269-482A-9AE5-7D2713F50653}" type="slidenum">
              <a:rPr lang="en-US" smtClean="0"/>
              <a:t>‹#›</a:t>
            </a:fld>
            <a:endParaRPr lang="en-US"/>
          </a:p>
        </p:txBody>
      </p:sp>
    </p:spTree>
    <p:extLst>
      <p:ext uri="{BB962C8B-B14F-4D97-AF65-F5344CB8AC3E}">
        <p14:creationId xmlns:p14="http://schemas.microsoft.com/office/powerpoint/2010/main" val="1737057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7951AED-2D1D-4F5D-96FC-493564D1A936}" type="slidenum">
              <a:rPr lang="en-US" smtClean="0"/>
              <a:t>3</a:t>
            </a:fld>
            <a:endParaRPr lang="en-US"/>
          </a:p>
        </p:txBody>
      </p:sp>
    </p:spTree>
    <p:extLst>
      <p:ext uri="{BB962C8B-B14F-4D97-AF65-F5344CB8AC3E}">
        <p14:creationId xmlns:p14="http://schemas.microsoft.com/office/powerpoint/2010/main" val="22430044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ABC</a:t>
            </a:r>
            <a:endParaRPr lang="en-US"/>
          </a:p>
        </p:txBody>
      </p:sp>
      <p:sp>
        <p:nvSpPr>
          <p:cNvPr id="4" name="Slide Number Placeholder 3"/>
          <p:cNvSpPr>
            <a:spLocks noGrp="1"/>
          </p:cNvSpPr>
          <p:nvPr>
            <p:ph type="sldNum" sz="quarter" idx="10"/>
          </p:nvPr>
        </p:nvSpPr>
        <p:spPr/>
        <p:txBody>
          <a:bodyPr/>
          <a:lstStyle/>
          <a:p>
            <a:fld id="{44007F16-2330-46D6-9692-4B0009208AF2}" type="slidenum">
              <a:rPr lang="en-US" smtClean="0"/>
              <a:t>5</a:t>
            </a:fld>
            <a:endParaRPr lang="en-US"/>
          </a:p>
        </p:txBody>
      </p:sp>
    </p:spTree>
    <p:extLst>
      <p:ext uri="{BB962C8B-B14F-4D97-AF65-F5344CB8AC3E}">
        <p14:creationId xmlns:p14="http://schemas.microsoft.com/office/powerpoint/2010/main" val="31152940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29606398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64C89-63A7-47E4-B76A-B8E1115C018D}" type="datetimeFigureOut">
              <a:rPr lang="en-US" smtClean="0"/>
              <a:t>8/10/2025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1444573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3481990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2210346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984101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34985202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2043368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9381271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4089099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lvl1pPr>
              <a:buClr>
                <a:schemeClr val="accent1">
                  <a:lumMod val="75000"/>
                </a:schemeClr>
              </a:buClr>
              <a:defRPr/>
            </a:lvl1pPr>
            <a:lvl2pPr>
              <a:buClr>
                <a:schemeClr val="accent1">
                  <a:lumMod val="75000"/>
                </a:schemeClr>
              </a:buClr>
              <a:defRPr/>
            </a:lvl2pPr>
            <a:lvl3pPr>
              <a:buClr>
                <a:schemeClr val="accent1">
                  <a:lumMod val="75000"/>
                </a:schemeClr>
              </a:buClr>
              <a:defRPr/>
            </a:lvl3pPr>
            <a:lvl4pPr>
              <a:buClr>
                <a:schemeClr val="accent1">
                  <a:lumMod val="75000"/>
                </a:schemeClr>
              </a:buClr>
              <a:defRPr/>
            </a:lvl4pPr>
            <a:lvl5pPr>
              <a:buClr>
                <a:schemeClr val="accent1">
                  <a:lumMod val="75000"/>
                </a:schemeClr>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3489901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FC64C89-63A7-47E4-B76A-B8E1115C018D}" type="datetimeFigureOut">
              <a:rPr lang="en-US" smtClean="0"/>
              <a:t>8/10/2025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26259819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FC64C89-63A7-47E4-B76A-B8E1115C018D}" type="datetimeFigureOut">
              <a:rPr lang="en-US" smtClean="0"/>
              <a:t>8/10/2025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4287745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buClr>
                <a:schemeClr val="accent1">
                  <a:lumMod val="75000"/>
                </a:schemeClr>
              </a:buClr>
              <a:defRPr sz="1800"/>
            </a:lvl1pPr>
            <a:lvl2pPr>
              <a:buClr>
                <a:schemeClr val="accent1">
                  <a:lumMod val="75000"/>
                </a:schemeClr>
              </a:buClr>
              <a:defRPr sz="1600"/>
            </a:lvl2pPr>
            <a:lvl3pPr>
              <a:buClr>
                <a:schemeClr val="accent1">
                  <a:lumMod val="75000"/>
                </a:schemeClr>
              </a:buClr>
              <a:defRPr sz="1400"/>
            </a:lvl3pPr>
            <a:lvl4pPr>
              <a:buClr>
                <a:schemeClr val="accent1">
                  <a:lumMod val="75000"/>
                </a:schemeClr>
              </a:buClr>
              <a:defRPr sz="1200"/>
            </a:lvl4pPr>
            <a:lvl5pPr>
              <a:buClr>
                <a:schemeClr val="accent1">
                  <a:lumMod val="75000"/>
                </a:schemeClr>
              </a:buCl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FC64C89-63A7-47E4-B76A-B8E1115C018D}" type="datetimeFigureOut">
              <a:rPr lang="en-US" smtClean="0"/>
              <a:t>8/10/2025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23792068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FC64C89-63A7-47E4-B76A-B8E1115C018D}" type="datetimeFigureOut">
              <a:rPr lang="en-US" smtClean="0"/>
              <a:t>8/10/2025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1464373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FC64C89-63A7-47E4-B76A-B8E1115C018D}" type="datetimeFigureOut">
              <a:rPr lang="en-US" smtClean="0"/>
              <a:t>8/10/2025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3433071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64C89-63A7-47E4-B76A-B8E1115C018D}" type="datetimeFigureOut">
              <a:rPr lang="en-US" smtClean="0"/>
              <a:t>8/10/2025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359317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FC64C89-63A7-47E4-B76A-B8E1115C018D}" type="datetimeFigureOut">
              <a:rPr lang="en-US" smtClean="0"/>
              <a:t>8/10/2025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90A7CCA-AF1B-4E5F-974F-E3937563C3FD}" type="slidenum">
              <a:rPr lang="en-US" smtClean="0"/>
              <a:t>‹#›</a:t>
            </a:fld>
            <a:endParaRPr lang="en-US"/>
          </a:p>
        </p:txBody>
      </p:sp>
    </p:spTree>
    <p:extLst>
      <p:ext uri="{BB962C8B-B14F-4D97-AF65-F5344CB8AC3E}">
        <p14:creationId xmlns:p14="http://schemas.microsoft.com/office/powerpoint/2010/main" val="33035258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CFC64C89-63A7-47E4-B76A-B8E1115C018D}" type="datetimeFigureOut">
              <a:rPr lang="en-US" smtClean="0"/>
              <a:t>8/10/2025</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90A7CCA-AF1B-4E5F-974F-E3937563C3FD}" type="slidenum">
              <a:rPr lang="en-US" smtClean="0"/>
              <a:t>‹#›</a:t>
            </a:fld>
            <a:endParaRPr lang="en-US"/>
          </a:p>
        </p:txBody>
      </p:sp>
    </p:spTree>
    <p:extLst>
      <p:ext uri="{BB962C8B-B14F-4D97-AF65-F5344CB8AC3E}">
        <p14:creationId xmlns:p14="http://schemas.microsoft.com/office/powerpoint/2010/main" val="4169264598"/>
      </p:ext>
    </p:extLst>
  </p:cSld>
  <p:clrMap bg1="lt1" tx1="dk1" bg2="lt2" tx2="dk2" accent1="accent1" accent2="accent2" accent3="accent3" accent4="accent4" accent5="accent5" accent6="accent6" hlink="hlink" folHlink="folHlink"/>
  <p:sldLayoutIdLst>
    <p:sldLayoutId id="2147483787" r:id="rId1"/>
    <p:sldLayoutId id="2147483788" r:id="rId2"/>
    <p:sldLayoutId id="2147483789" r:id="rId3"/>
    <p:sldLayoutId id="2147483790" r:id="rId4"/>
    <p:sldLayoutId id="2147483791" r:id="rId5"/>
    <p:sldLayoutId id="2147483792" r:id="rId6"/>
    <p:sldLayoutId id="2147483793" r:id="rId7"/>
    <p:sldLayoutId id="2147483794" r:id="rId8"/>
    <p:sldLayoutId id="2147483795" r:id="rId9"/>
    <p:sldLayoutId id="2147483796" r:id="rId10"/>
    <p:sldLayoutId id="2147483797" r:id="rId11"/>
    <p:sldLayoutId id="2147483798" r:id="rId12"/>
    <p:sldLayoutId id="2147483799" r:id="rId13"/>
    <p:sldLayoutId id="2147483800" r:id="rId14"/>
    <p:sldLayoutId id="2147483801" r:id="rId15"/>
    <p:sldLayoutId id="2147483802" r:id="rId16"/>
    <p:sldLayoutId id="2147483803"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1.1.%20Khai%20niem%20va%20cac%20khai%20niem%20lien%20quan%20ASXH.pptx" TargetMode="External"/><Relationship Id="rId7" Type="http://schemas.openxmlformats.org/officeDocument/2006/relationships/hyperlink" Target="1.5.%20Moi%20quan%20he%20ASXH%20voi%20mot%20so%20linh%20vuc.pptx"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1.4.%20Vai%20tro%20cua%20cac%20thanh%20phan%20trong%20phat%20trien%20ASXH.pptx" TargetMode="External"/><Relationship Id="rId5" Type="http://schemas.openxmlformats.org/officeDocument/2006/relationships/hyperlink" Target="1.3.%20Chuc%20nang%20vai%20tro%20va%20cac%20nguyen%20tac%20cua%20ASXH.pptx" TargetMode="External"/><Relationship Id="rId4" Type="http://schemas.openxmlformats.org/officeDocument/2006/relationships/hyperlink" Target="1.2.%20Doi%20tuong,%20noi%20dung%20nghien%20cuu%20ASXH.ppt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1.1.1.1.2.%20Theo%20UNDP.pptx" TargetMode="External"/><Relationship Id="rId2" Type="http://schemas.openxmlformats.org/officeDocument/2006/relationships/hyperlink" Target="1.1.1.1.1.%20Theo%20ILO.pptx" TargetMode="External"/><Relationship Id="rId1" Type="http://schemas.openxmlformats.org/officeDocument/2006/relationships/slideLayout" Target="../slideLayouts/slideLayout2.xml"/><Relationship Id="rId6" Type="http://schemas.openxmlformats.org/officeDocument/2006/relationships/hyperlink" Target="1.1.1.1.5.%20Theo%20cac%20chuyen%20gia%20VN.pptx" TargetMode="External"/><Relationship Id="rId5" Type="http://schemas.openxmlformats.org/officeDocument/2006/relationships/hyperlink" Target="1.1.1.1.4.%20Theo%20hiep%20hoi%20ASXH%20the%20gioi.pptx" TargetMode="External"/><Relationship Id="rId4" Type="http://schemas.openxmlformats.org/officeDocument/2006/relationships/hyperlink" Target="1.1.1.1.3.%20Theo%20WB.ppt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1.1.2.%20Cac%20khai%20niem,%20thuat%20ngu%20lien%20quan%20ASXH.pptx" TargetMode="External"/><Relationship Id="rId2" Type="http://schemas.openxmlformats.org/officeDocument/2006/relationships/hyperlink" Target="1.1.1.%20Khai%20niem%20ASXH.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9978" y="475989"/>
            <a:ext cx="11812044" cy="2367419"/>
          </a:xfrm>
        </p:spPr>
        <p:txBody>
          <a:bodyPr>
            <a:normAutofit/>
          </a:bodyPr>
          <a:lstStyle/>
          <a:p>
            <a:pPr>
              <a:lnSpc>
                <a:spcPct val="150000"/>
              </a:lnSpc>
            </a:pPr>
            <a:r>
              <a:rPr lang="en-US" sz="5400" b="1" dirty="0" smtClean="0">
                <a:latin typeface="Times New Roman" panose="02020603050405020304" pitchFamily="18" charset="0"/>
                <a:cs typeface="Times New Roman" panose="02020603050405020304" pitchFamily="18" charset="0"/>
              </a:rPr>
              <a:t>AN SINH XÃ HỘI</a:t>
            </a:r>
            <a:endParaRPr lang="en-US" sz="5400"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8932" y="3206663"/>
            <a:ext cx="11285950" cy="2931089"/>
          </a:xfrm>
        </p:spPr>
        <p:txBody>
          <a:bodyPr>
            <a:normAutofit/>
          </a:bodyPr>
          <a:lstStyle/>
          <a:p>
            <a:endParaRPr lang="en-US" i="1" dirty="0"/>
          </a:p>
          <a:p>
            <a:endParaRPr lang="en-US" i="1" dirty="0" smtClean="0"/>
          </a:p>
          <a:p>
            <a:endParaRPr lang="en-US" i="1" dirty="0"/>
          </a:p>
          <a:p>
            <a:r>
              <a:rPr lang="en-US" i="1" dirty="0" err="1" smtClean="0"/>
              <a:t>Giảng</a:t>
            </a:r>
            <a:r>
              <a:rPr lang="en-US" i="1" dirty="0" smtClean="0"/>
              <a:t> </a:t>
            </a:r>
            <a:r>
              <a:rPr lang="en-US" i="1" dirty="0" err="1" smtClean="0"/>
              <a:t>viên</a:t>
            </a:r>
            <a:r>
              <a:rPr lang="en-US" i="1" dirty="0" smtClean="0"/>
              <a:t>: </a:t>
            </a:r>
            <a:r>
              <a:rPr lang="en-US" i="1" dirty="0" err="1" smtClean="0"/>
              <a:t>Th</a:t>
            </a:r>
            <a:r>
              <a:rPr lang="en-US" i="1" dirty="0" err="1" smtClean="0"/>
              <a:t>S</a:t>
            </a:r>
            <a:r>
              <a:rPr lang="en-US" i="1" dirty="0" smtClean="0"/>
              <a:t>.</a:t>
            </a:r>
            <a:r>
              <a:rPr lang="en-US" i="1" dirty="0" smtClean="0"/>
              <a:t> </a:t>
            </a:r>
            <a:r>
              <a:rPr lang="en-US" i="1" dirty="0" err="1" smtClean="0"/>
              <a:t>Nguyễn</a:t>
            </a:r>
            <a:r>
              <a:rPr lang="en-US" i="1" dirty="0" smtClean="0"/>
              <a:t> </a:t>
            </a:r>
            <a:r>
              <a:rPr lang="en-US" i="1" dirty="0" err="1" smtClean="0"/>
              <a:t>Thị</a:t>
            </a:r>
            <a:r>
              <a:rPr lang="en-US" i="1" dirty="0" smtClean="0"/>
              <a:t> </a:t>
            </a:r>
            <a:r>
              <a:rPr lang="en-US" i="1" dirty="0" err="1" smtClean="0"/>
              <a:t>Hoài</a:t>
            </a:r>
            <a:r>
              <a:rPr lang="en-US" i="1" dirty="0" smtClean="0"/>
              <a:t> An</a:t>
            </a:r>
          </a:p>
          <a:p>
            <a:r>
              <a:rPr lang="en-US" i="1" dirty="0" smtClean="0"/>
              <a:t>                   </a:t>
            </a:r>
            <a:r>
              <a:rPr lang="en-US" i="1" dirty="0" err="1" smtClean="0"/>
              <a:t>Khoa</a:t>
            </a:r>
            <a:r>
              <a:rPr lang="en-US" i="1" dirty="0" smtClean="0"/>
              <a:t> Du </a:t>
            </a:r>
            <a:r>
              <a:rPr lang="en-US" i="1" dirty="0" err="1" smtClean="0"/>
              <a:t>lịch</a:t>
            </a:r>
            <a:r>
              <a:rPr lang="en-US" i="1" dirty="0" smtClean="0"/>
              <a:t>- </a:t>
            </a:r>
            <a:r>
              <a:rPr lang="en-US" i="1" dirty="0" err="1" smtClean="0"/>
              <a:t>Công</a:t>
            </a:r>
            <a:r>
              <a:rPr lang="en-US" i="1" dirty="0" smtClean="0"/>
              <a:t> </a:t>
            </a:r>
            <a:r>
              <a:rPr lang="en-US" i="1" dirty="0" err="1" smtClean="0"/>
              <a:t>tác</a:t>
            </a:r>
            <a:r>
              <a:rPr lang="en-US" i="1" dirty="0" smtClean="0"/>
              <a:t> </a:t>
            </a:r>
            <a:r>
              <a:rPr lang="en-US" i="1" dirty="0" err="1" smtClean="0"/>
              <a:t>xã</a:t>
            </a:r>
            <a:r>
              <a:rPr lang="en-US" i="1" dirty="0" smtClean="0"/>
              <a:t> </a:t>
            </a:r>
            <a:r>
              <a:rPr lang="en-US" i="1" dirty="0" err="1" smtClean="0"/>
              <a:t>hội</a:t>
            </a:r>
            <a:r>
              <a:rPr lang="en-US" i="1" smtClean="0"/>
              <a:t>, </a:t>
            </a:r>
            <a:r>
              <a:rPr lang="en-US" i="1" smtClean="0"/>
              <a:t> </a:t>
            </a:r>
            <a:r>
              <a:rPr lang="en-US" i="1" dirty="0" err="1" smtClean="0"/>
              <a:t>Trường</a:t>
            </a:r>
            <a:r>
              <a:rPr lang="en-US" i="1" dirty="0" smtClean="0"/>
              <a:t> KHXHNV</a:t>
            </a:r>
            <a:endParaRPr lang="en-US" i="1" dirty="0"/>
          </a:p>
        </p:txBody>
      </p:sp>
    </p:spTree>
    <p:extLst>
      <p:ext uri="{BB962C8B-B14F-4D97-AF65-F5344CB8AC3E}">
        <p14:creationId xmlns:p14="http://schemas.microsoft.com/office/powerpoint/2010/main" val="40655215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1981200" y="533401"/>
            <a:ext cx="8686800" cy="563563"/>
          </a:xfrm>
        </p:spPr>
        <p:txBody>
          <a:bodyPr/>
          <a:lstStyle/>
          <a:p>
            <a:r>
              <a:rPr lang="vi-VN" sz="2800">
                <a:solidFill>
                  <a:srgbClr val="FF0000"/>
                </a:solidFill>
                <a:latin typeface="Constantia" panose="02030602050306030303" pitchFamily="18" charset="0"/>
              </a:rPr>
              <a:t>(2) Theo cơ quan Phát triển LHQ (UNDP)</a:t>
            </a:r>
            <a:endParaRPr lang="en-US" sz="2800">
              <a:solidFill>
                <a:srgbClr val="FF0000"/>
              </a:solidFill>
              <a:latin typeface="Constantia" panose="02030602050306030303" pitchFamily="18" charset="0"/>
            </a:endParaRPr>
          </a:p>
        </p:txBody>
      </p:sp>
      <p:sp>
        <p:nvSpPr>
          <p:cNvPr id="24" name="Striped Right Arrow 23"/>
          <p:cNvSpPr/>
          <p:nvPr/>
        </p:nvSpPr>
        <p:spPr>
          <a:xfrm>
            <a:off x="1552864" y="2209800"/>
            <a:ext cx="3124200" cy="3038476"/>
          </a:xfrm>
          <a:prstGeom prst="stripedRightArrow">
            <a:avLst>
              <a:gd name="adj1" fmla="val 85132"/>
              <a:gd name="adj2" fmla="val 28368"/>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defRPr/>
            </a:pPr>
            <a:r>
              <a:rPr lang="en-US" sz="2200" b="1" kern="0">
                <a:solidFill>
                  <a:srgbClr val="000000"/>
                </a:solidFill>
                <a:latin typeface="Constantia" panose="02030602050306030303" pitchFamily="18" charset="0"/>
              </a:rPr>
              <a:t>Hệ thống ASXH có ba trụ cột quan trọng xuyên suốt cả ba hợp phần</a:t>
            </a:r>
          </a:p>
        </p:txBody>
      </p:sp>
      <p:sp>
        <p:nvSpPr>
          <p:cNvPr id="25" name="Left Brace 24"/>
          <p:cNvSpPr/>
          <p:nvPr/>
        </p:nvSpPr>
        <p:spPr>
          <a:xfrm>
            <a:off x="4677064" y="1866900"/>
            <a:ext cx="362528" cy="3724276"/>
          </a:xfrm>
          <a:prstGeom prst="leftBrace">
            <a:avLst/>
          </a:prstGeom>
          <a:noFill/>
          <a:ln w="31750" cap="flat" cmpd="sng" algn="ctr">
            <a:solidFill>
              <a:srgbClr val="65D135">
                <a:shade val="95000"/>
                <a:satMod val="105000"/>
              </a:srgbClr>
            </a:solidFill>
            <a:prstDash val="solid"/>
          </a:ln>
          <a:effectLst/>
        </p:spPr>
        <p:txBody>
          <a:bodyPr rtlCol="0" anchor="ctr"/>
          <a:lstStyle/>
          <a:p>
            <a:pPr algn="ctr">
              <a:defRPr/>
            </a:pPr>
            <a:endParaRPr lang="en-US" sz="2200" kern="0">
              <a:solidFill>
                <a:srgbClr val="000000"/>
              </a:solidFill>
              <a:latin typeface="Constantia" panose="02030602050306030303" pitchFamily="18" charset="0"/>
            </a:endParaRPr>
          </a:p>
        </p:txBody>
      </p:sp>
      <p:sp>
        <p:nvSpPr>
          <p:cNvPr id="26" name="Rounded Rectangle 25"/>
          <p:cNvSpPr/>
          <p:nvPr/>
        </p:nvSpPr>
        <p:spPr>
          <a:xfrm>
            <a:off x="5016757" y="2237426"/>
            <a:ext cx="5432170" cy="731520"/>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es-ES" sz="2200" b="1" kern="0">
                <a:solidFill>
                  <a:srgbClr val="000000"/>
                </a:solidFill>
                <a:latin typeface="Constantia" panose="02030602050306030303" pitchFamily="18" charset="0"/>
              </a:rPr>
              <a:t>1. Thể chế chính sách</a:t>
            </a:r>
          </a:p>
        </p:txBody>
      </p:sp>
      <p:sp>
        <p:nvSpPr>
          <p:cNvPr id="27" name="Rounded Rectangle 26"/>
          <p:cNvSpPr/>
          <p:nvPr/>
        </p:nvSpPr>
        <p:spPr>
          <a:xfrm>
            <a:off x="5002470" y="3373123"/>
            <a:ext cx="5432170" cy="731520"/>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vi-VN" sz="2200" b="1" kern="0">
                <a:solidFill>
                  <a:srgbClr val="000000"/>
                </a:solidFill>
                <a:latin typeface="Constantia" panose="02030602050306030303" pitchFamily="18" charset="0"/>
              </a:rPr>
              <a:t>2. </a:t>
            </a:r>
            <a:r>
              <a:rPr lang="en-US" sz="2200" b="1" kern="0">
                <a:solidFill>
                  <a:srgbClr val="000000"/>
                </a:solidFill>
                <a:latin typeface="Constantia" panose="02030602050306030303" pitchFamily="18" charset="0"/>
              </a:rPr>
              <a:t>T</a:t>
            </a:r>
            <a:r>
              <a:rPr lang="vi-VN" sz="2200" b="1" kern="0">
                <a:solidFill>
                  <a:srgbClr val="000000"/>
                </a:solidFill>
                <a:latin typeface="Constantia" panose="02030602050306030303" pitchFamily="18" charset="0"/>
              </a:rPr>
              <a:t>hể chế về tài chính </a:t>
            </a:r>
          </a:p>
        </p:txBody>
      </p:sp>
      <p:sp>
        <p:nvSpPr>
          <p:cNvPr id="28" name="Rounded Rectangle 27"/>
          <p:cNvSpPr/>
          <p:nvPr/>
        </p:nvSpPr>
        <p:spPr>
          <a:xfrm>
            <a:off x="5016757" y="4539301"/>
            <a:ext cx="5432170" cy="731520"/>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vi-VN" sz="2200" b="1" kern="0">
                <a:solidFill>
                  <a:srgbClr val="000000"/>
                </a:solidFill>
                <a:latin typeface="Constantia" panose="02030602050306030303" pitchFamily="18" charset="0"/>
              </a:rPr>
              <a:t>3. </a:t>
            </a:r>
            <a:r>
              <a:rPr lang="en-US" sz="2200" b="1" kern="0">
                <a:solidFill>
                  <a:srgbClr val="000000"/>
                </a:solidFill>
                <a:latin typeface="Constantia" panose="02030602050306030303" pitchFamily="18" charset="0"/>
              </a:rPr>
              <a:t>T</a:t>
            </a:r>
            <a:r>
              <a:rPr lang="vi-VN" sz="2200" b="1" kern="0">
                <a:solidFill>
                  <a:srgbClr val="000000"/>
                </a:solidFill>
                <a:latin typeface="Constantia" panose="02030602050306030303" pitchFamily="18" charset="0"/>
              </a:rPr>
              <a:t>hể chế về tổ chức bộ máy và cán bộ</a:t>
            </a:r>
          </a:p>
        </p:txBody>
      </p:sp>
    </p:spTree>
    <p:extLst>
      <p:ext uri="{BB962C8B-B14F-4D97-AF65-F5344CB8AC3E}">
        <p14:creationId xmlns:p14="http://schemas.microsoft.com/office/powerpoint/2010/main" val="663904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wipe(left)">
                                      <p:cBhvr>
                                        <p:cTn id="7" dur="500"/>
                                        <p:tgtEl>
                                          <p:spTgt spid="24"/>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5"/>
                                        </p:tgtEl>
                                        <p:attrNameLst>
                                          <p:attrName>style.visibility</p:attrName>
                                        </p:attrNameLst>
                                      </p:cBhvr>
                                      <p:to>
                                        <p:strVal val="visible"/>
                                      </p:to>
                                    </p:set>
                                    <p:animEffect transition="in" filter="wipe(left)">
                                      <p:cBhvr>
                                        <p:cTn id="11" dur="500"/>
                                        <p:tgtEl>
                                          <p:spTgt spid="25"/>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wipe(left)">
                                      <p:cBhvr>
                                        <p:cTn id="16" dur="500"/>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7"/>
                                        </p:tgtEl>
                                        <p:attrNameLst>
                                          <p:attrName>style.visibility</p:attrName>
                                        </p:attrNameLst>
                                      </p:cBhvr>
                                      <p:to>
                                        <p:strVal val="visible"/>
                                      </p:to>
                                    </p:set>
                                    <p:animEffect transition="in" filter="wipe(left)">
                                      <p:cBhvr>
                                        <p:cTn id="21" dur="500"/>
                                        <p:tgtEl>
                                          <p:spTgt spid="27"/>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28"/>
                                        </p:tgtEl>
                                        <p:attrNameLst>
                                          <p:attrName>style.visibility</p:attrName>
                                        </p:attrNameLst>
                                      </p:cBhvr>
                                      <p:to>
                                        <p:strVal val="visible"/>
                                      </p:to>
                                    </p:set>
                                    <p:animEffect transition="in" filter="wipe(left)">
                                      <p:cBhvr>
                                        <p:cTn id="26"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26" grpId="0" animBg="1"/>
      <p:bldP spid="27" grpId="0" animBg="1"/>
      <p:bldP spid="2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(3) Theo Ngân hàng thế giới (WB)</a:t>
            </a:r>
          </a:p>
        </p:txBody>
      </p:sp>
      <p:sp>
        <p:nvSpPr>
          <p:cNvPr id="27" name="Down Arrow 26"/>
          <p:cNvSpPr/>
          <p:nvPr/>
        </p:nvSpPr>
        <p:spPr bwMode="auto">
          <a:xfrm>
            <a:off x="1905000" y="1603378"/>
            <a:ext cx="8305800" cy="982662"/>
          </a:xfrm>
          <a:prstGeom prst="downArrow">
            <a:avLst>
              <a:gd name="adj1" fmla="val 75115"/>
              <a:gd name="adj2" fmla="val 50000"/>
            </a:avLst>
          </a:pr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cap="flat" cmpd="sng" algn="ctr">
                <a:solidFill>
                  <a:srgbClr val="00A06C"/>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a:spcBef>
                <a:spcPts val="600"/>
              </a:spcBef>
            </a:pPr>
            <a:r>
              <a:rPr lang="en-US" sz="2200" b="1" dirty="0" smtClean="0">
                <a:solidFill>
                  <a:schemeClr val="bg1"/>
                </a:solidFill>
                <a:latin typeface="Constantia" panose="02030602050306030303" pitchFamily="18" charset="0"/>
              </a:rPr>
              <a:t>                          ASXH </a:t>
            </a:r>
            <a:r>
              <a:rPr lang="en-US" sz="2200" b="1" dirty="0" err="1">
                <a:solidFill>
                  <a:schemeClr val="bg1"/>
                </a:solidFill>
                <a:latin typeface="Constantia" panose="02030602050306030303" pitchFamily="18" charset="0"/>
              </a:rPr>
              <a:t>có</a:t>
            </a:r>
            <a:r>
              <a:rPr lang="en-US" sz="2200" b="1" dirty="0">
                <a:solidFill>
                  <a:schemeClr val="bg1"/>
                </a:solidFill>
                <a:latin typeface="Constantia" panose="02030602050306030303" pitchFamily="18" charset="0"/>
              </a:rPr>
              <a:t> 4 </a:t>
            </a:r>
            <a:r>
              <a:rPr lang="en-US" sz="2200" b="1" dirty="0" err="1">
                <a:solidFill>
                  <a:schemeClr val="bg1"/>
                </a:solidFill>
                <a:latin typeface="Constantia" panose="02030602050306030303" pitchFamily="18" charset="0"/>
              </a:rPr>
              <a:t>vấn</a:t>
            </a:r>
            <a:r>
              <a:rPr lang="en-US" sz="2200" b="1" dirty="0">
                <a:solidFill>
                  <a:schemeClr val="bg1"/>
                </a:solidFill>
                <a:latin typeface="Constantia" panose="02030602050306030303" pitchFamily="18" charset="0"/>
              </a:rPr>
              <a:t> </a:t>
            </a:r>
            <a:r>
              <a:rPr lang="en-US" sz="2200" b="1" dirty="0" err="1">
                <a:solidFill>
                  <a:schemeClr val="bg1"/>
                </a:solidFill>
                <a:latin typeface="Constantia" panose="02030602050306030303" pitchFamily="18" charset="0"/>
              </a:rPr>
              <a:t>đề</a:t>
            </a:r>
            <a:r>
              <a:rPr lang="en-US" sz="2200" b="1" dirty="0">
                <a:solidFill>
                  <a:schemeClr val="bg1"/>
                </a:solidFill>
                <a:latin typeface="Constantia" panose="02030602050306030303" pitchFamily="18" charset="0"/>
              </a:rPr>
              <a:t>:</a:t>
            </a:r>
          </a:p>
        </p:txBody>
      </p:sp>
      <p:grpSp>
        <p:nvGrpSpPr>
          <p:cNvPr id="3" name="Group 2"/>
          <p:cNvGrpSpPr/>
          <p:nvPr/>
        </p:nvGrpSpPr>
        <p:grpSpPr>
          <a:xfrm>
            <a:off x="1752600" y="2870200"/>
            <a:ext cx="2057400" cy="2273300"/>
            <a:chOff x="228600" y="2870200"/>
            <a:chExt cx="2057400" cy="2273300"/>
          </a:xfrm>
        </p:grpSpPr>
        <p:sp>
          <p:nvSpPr>
            <p:cNvPr id="28" name="AutoShape 4"/>
            <p:cNvSpPr>
              <a:spLocks noChangeArrowheads="1"/>
            </p:cNvSpPr>
            <p:nvPr/>
          </p:nvSpPr>
          <p:spPr bwMode="auto">
            <a:xfrm>
              <a:off x="228600" y="2870200"/>
              <a:ext cx="2057400" cy="22733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29" name="Text Box 5"/>
            <p:cNvSpPr txBox="1">
              <a:spLocks noChangeArrowheads="1"/>
            </p:cNvSpPr>
            <p:nvPr/>
          </p:nvSpPr>
          <p:spPr bwMode="auto">
            <a:xfrm>
              <a:off x="304800" y="2946400"/>
              <a:ext cx="1905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1. </a:t>
              </a:r>
              <a:r>
                <a:rPr lang="en-US" b="1">
                  <a:solidFill>
                    <a:srgbClr val="000000"/>
                  </a:solidFill>
                  <a:latin typeface="Constantia" panose="02030602050306030303" pitchFamily="18" charset="0"/>
                </a:rPr>
                <a:t>Chính sách trợ cấp đối với người nghèo, người dễ bị tổn thương</a:t>
              </a:r>
            </a:p>
          </p:txBody>
        </p:sp>
      </p:grpSp>
      <p:grpSp>
        <p:nvGrpSpPr>
          <p:cNvPr id="4" name="Group 3"/>
          <p:cNvGrpSpPr/>
          <p:nvPr/>
        </p:nvGrpSpPr>
        <p:grpSpPr>
          <a:xfrm>
            <a:off x="3962400" y="2870200"/>
            <a:ext cx="2057400" cy="2273300"/>
            <a:chOff x="2438400" y="2870200"/>
            <a:chExt cx="2057400" cy="2273300"/>
          </a:xfrm>
        </p:grpSpPr>
        <p:sp>
          <p:nvSpPr>
            <p:cNvPr id="30" name="AutoShape 25"/>
            <p:cNvSpPr>
              <a:spLocks noChangeArrowheads="1"/>
            </p:cNvSpPr>
            <p:nvPr/>
          </p:nvSpPr>
          <p:spPr bwMode="auto">
            <a:xfrm>
              <a:off x="2438400" y="2870200"/>
              <a:ext cx="2057400" cy="22733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31" name="Text Box 26"/>
            <p:cNvSpPr txBox="1">
              <a:spLocks noChangeArrowheads="1"/>
            </p:cNvSpPr>
            <p:nvPr/>
          </p:nvSpPr>
          <p:spPr bwMode="auto">
            <a:xfrm>
              <a:off x="2514600" y="2946400"/>
              <a:ext cx="19050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2. </a:t>
              </a:r>
              <a:r>
                <a:rPr lang="en-US" b="1">
                  <a:solidFill>
                    <a:srgbClr val="000000"/>
                  </a:solidFill>
                  <a:latin typeface="Constantia" panose="02030602050306030303" pitchFamily="18" charset="0"/>
                </a:rPr>
                <a:t>Tạo điều kiện cho người nghèo tham gia thị trường nông sản, thị trường lao động </a:t>
              </a:r>
            </a:p>
          </p:txBody>
        </p:sp>
      </p:grpSp>
      <p:grpSp>
        <p:nvGrpSpPr>
          <p:cNvPr id="5" name="Group 4"/>
          <p:cNvGrpSpPr/>
          <p:nvPr/>
        </p:nvGrpSpPr>
        <p:grpSpPr>
          <a:xfrm>
            <a:off x="6170613" y="2908300"/>
            <a:ext cx="2057400" cy="2273300"/>
            <a:chOff x="4646613" y="2908300"/>
            <a:chExt cx="2057400" cy="2273300"/>
          </a:xfrm>
        </p:grpSpPr>
        <p:sp>
          <p:nvSpPr>
            <p:cNvPr id="32" name="AutoShape 27"/>
            <p:cNvSpPr>
              <a:spLocks noChangeArrowheads="1"/>
            </p:cNvSpPr>
            <p:nvPr/>
          </p:nvSpPr>
          <p:spPr bwMode="auto">
            <a:xfrm>
              <a:off x="4646613" y="2908300"/>
              <a:ext cx="2057400" cy="22733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33" name="Text Box 28"/>
            <p:cNvSpPr txBox="1">
              <a:spLocks noChangeArrowheads="1"/>
            </p:cNvSpPr>
            <p:nvPr/>
          </p:nvSpPr>
          <p:spPr bwMode="auto">
            <a:xfrm>
              <a:off x="4722813" y="2984500"/>
              <a:ext cx="19050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3. </a:t>
              </a:r>
              <a:r>
                <a:rPr lang="en-US" b="1">
                  <a:solidFill>
                    <a:srgbClr val="000000"/>
                  </a:solidFill>
                  <a:latin typeface="Constantia" panose="02030602050306030303" pitchFamily="18" charset="0"/>
                </a:rPr>
                <a:t>Bảo vệ trẻ em và vị thành niên</a:t>
              </a:r>
              <a:r>
                <a:rPr lang="en-US">
                  <a:solidFill>
                    <a:srgbClr val="000000"/>
                  </a:solidFill>
                </a:rPr>
                <a:t> </a:t>
              </a:r>
            </a:p>
          </p:txBody>
        </p:sp>
      </p:grpSp>
      <p:grpSp>
        <p:nvGrpSpPr>
          <p:cNvPr id="6" name="Group 5"/>
          <p:cNvGrpSpPr/>
          <p:nvPr/>
        </p:nvGrpSpPr>
        <p:grpSpPr>
          <a:xfrm>
            <a:off x="8380413" y="2908300"/>
            <a:ext cx="2057400" cy="2273300"/>
            <a:chOff x="6856413" y="2908300"/>
            <a:chExt cx="2057400" cy="2273300"/>
          </a:xfrm>
        </p:grpSpPr>
        <p:sp>
          <p:nvSpPr>
            <p:cNvPr id="34" name="AutoShape 30"/>
            <p:cNvSpPr>
              <a:spLocks noChangeArrowheads="1"/>
            </p:cNvSpPr>
            <p:nvPr/>
          </p:nvSpPr>
          <p:spPr bwMode="auto">
            <a:xfrm>
              <a:off x="6856413" y="2908300"/>
              <a:ext cx="2057400" cy="22733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35" name="Text Box 31"/>
            <p:cNvSpPr txBox="1">
              <a:spLocks noChangeArrowheads="1"/>
            </p:cNvSpPr>
            <p:nvPr/>
          </p:nvSpPr>
          <p:spPr bwMode="auto">
            <a:xfrm>
              <a:off x="6932613" y="2984500"/>
              <a:ext cx="19050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4. </a:t>
              </a:r>
              <a:r>
                <a:rPr lang="en-US" b="1">
                  <a:solidFill>
                    <a:srgbClr val="000000"/>
                  </a:solidFill>
                  <a:latin typeface="Constantia" panose="02030602050306030303" pitchFamily="18" charset="0"/>
                </a:rPr>
                <a:t>Các giải pháp trợ giúp đột xuất</a:t>
              </a:r>
              <a:r>
                <a:rPr lang="en-US">
                  <a:solidFill>
                    <a:srgbClr val="000000"/>
                  </a:solidFill>
                </a:rPr>
                <a:t> </a:t>
              </a:r>
            </a:p>
          </p:txBody>
        </p:sp>
      </p:grpSp>
    </p:spTree>
    <p:extLst>
      <p:ext uri="{BB962C8B-B14F-4D97-AF65-F5344CB8AC3E}">
        <p14:creationId xmlns:p14="http://schemas.microsoft.com/office/powerpoint/2010/main" val="884743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up)">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up)">
                                      <p:cBhvr>
                                        <p:cTn id="2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(3) Theo Ngân hàng thế giới (WB)</a:t>
            </a:r>
          </a:p>
        </p:txBody>
      </p:sp>
      <p:sp>
        <p:nvSpPr>
          <p:cNvPr id="3" name="Down Arrow 2"/>
          <p:cNvSpPr/>
          <p:nvPr/>
        </p:nvSpPr>
        <p:spPr bwMode="auto">
          <a:xfrm>
            <a:off x="1905000" y="1603378"/>
            <a:ext cx="8305800" cy="982662"/>
          </a:xfrm>
          <a:prstGeom prst="downArrow">
            <a:avLst>
              <a:gd name="adj1" fmla="val 75115"/>
              <a:gd name="adj2" fmla="val 50000"/>
            </a:avLst>
          </a:pr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cap="flat" cmpd="sng" algn="ctr">
                <a:solidFill>
                  <a:srgbClr val="00A06C"/>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a:spcBef>
                <a:spcPts val="600"/>
              </a:spcBef>
            </a:pPr>
            <a:r>
              <a:rPr lang="en-US" sz="2200" b="1">
                <a:solidFill>
                  <a:schemeClr val="bg1"/>
                </a:solidFill>
                <a:latin typeface="Constantia" panose="02030602050306030303" pitchFamily="18" charset="0"/>
              </a:rPr>
              <a:t>WB đề cập đến 3 chính sách phát triển ASXH:</a:t>
            </a:r>
          </a:p>
        </p:txBody>
      </p:sp>
      <p:grpSp>
        <p:nvGrpSpPr>
          <p:cNvPr id="12" name="Group 11"/>
          <p:cNvGrpSpPr/>
          <p:nvPr/>
        </p:nvGrpSpPr>
        <p:grpSpPr>
          <a:xfrm>
            <a:off x="1828800" y="2866572"/>
            <a:ext cx="2667000" cy="2833914"/>
            <a:chOff x="457200" y="3124200"/>
            <a:chExt cx="2667000" cy="2833914"/>
          </a:xfrm>
        </p:grpSpPr>
        <p:sp>
          <p:nvSpPr>
            <p:cNvPr id="5" name="AutoShape 26"/>
            <p:cNvSpPr>
              <a:spLocks noChangeArrowheads="1"/>
            </p:cNvSpPr>
            <p:nvPr/>
          </p:nvSpPr>
          <p:spPr bwMode="auto">
            <a:xfrm>
              <a:off x="457200" y="3124200"/>
              <a:ext cx="2667000" cy="2833914"/>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50000"/>
                  </a:schemeClr>
                </a:solidFill>
                <a:latin typeface="Verdana" panose="020B0604030504040204" pitchFamily="34" charset="0"/>
              </a:endParaRPr>
            </a:p>
          </p:txBody>
        </p:sp>
        <p:sp>
          <p:nvSpPr>
            <p:cNvPr id="6" name="Text Box 27"/>
            <p:cNvSpPr txBox="1">
              <a:spLocks noChangeArrowheads="1"/>
            </p:cNvSpPr>
            <p:nvPr/>
          </p:nvSpPr>
          <p:spPr bwMode="auto">
            <a:xfrm>
              <a:off x="533400" y="3225800"/>
              <a:ext cx="25146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1. </a:t>
              </a:r>
              <a:r>
                <a:rPr lang="en-US" b="1">
                  <a:solidFill>
                    <a:schemeClr val="tx1">
                      <a:lumMod val="50000"/>
                    </a:schemeClr>
                  </a:solidFill>
                  <a:latin typeface="Constantia" panose="02030602050306030303" pitchFamily="18" charset="0"/>
                </a:rPr>
                <a:t>Giảm thiểu các tác động xã hội tới người nghèo trong quá trình cải cách, quá trình đổi mới…</a:t>
              </a:r>
            </a:p>
          </p:txBody>
        </p:sp>
      </p:grpSp>
      <p:grpSp>
        <p:nvGrpSpPr>
          <p:cNvPr id="13" name="Group 12"/>
          <p:cNvGrpSpPr/>
          <p:nvPr/>
        </p:nvGrpSpPr>
        <p:grpSpPr>
          <a:xfrm>
            <a:off x="7620000" y="2866572"/>
            <a:ext cx="2667000" cy="2833914"/>
            <a:chOff x="6248400" y="3124200"/>
            <a:chExt cx="2667000" cy="2833914"/>
          </a:xfrm>
        </p:grpSpPr>
        <p:sp>
          <p:nvSpPr>
            <p:cNvPr id="4" name="AutoShape 25"/>
            <p:cNvSpPr>
              <a:spLocks noChangeArrowheads="1"/>
            </p:cNvSpPr>
            <p:nvPr/>
          </p:nvSpPr>
          <p:spPr bwMode="auto">
            <a:xfrm>
              <a:off x="6248400" y="3124200"/>
              <a:ext cx="2667000" cy="2833914"/>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50000"/>
                  </a:schemeClr>
                </a:solidFill>
                <a:latin typeface="Verdana" panose="020B0604030504040204" pitchFamily="34" charset="0"/>
              </a:endParaRPr>
            </a:p>
          </p:txBody>
        </p:sp>
        <p:sp>
          <p:nvSpPr>
            <p:cNvPr id="8" name="Text Box 34"/>
            <p:cNvSpPr txBox="1">
              <a:spLocks noChangeArrowheads="1"/>
            </p:cNvSpPr>
            <p:nvPr/>
          </p:nvSpPr>
          <p:spPr bwMode="auto">
            <a:xfrm>
              <a:off x="6324600" y="3209925"/>
              <a:ext cx="25146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3. </a:t>
              </a:r>
              <a:r>
                <a:rPr lang="en-US" b="1">
                  <a:solidFill>
                    <a:schemeClr val="tx1">
                      <a:lumMod val="50000"/>
                    </a:schemeClr>
                  </a:solidFill>
                  <a:latin typeface="Constantia" panose="02030602050306030303" pitchFamily="18" charset="0"/>
                </a:rPr>
                <a:t>Củng cố vai trò của công đoàn các cấp để bảo vệ quyền lợi và điều kiện làm việc của công nhân trong nền kinh tế thị trường </a:t>
              </a:r>
            </a:p>
          </p:txBody>
        </p:sp>
      </p:grpSp>
      <p:grpSp>
        <p:nvGrpSpPr>
          <p:cNvPr id="2" name="Group 1"/>
          <p:cNvGrpSpPr/>
          <p:nvPr/>
        </p:nvGrpSpPr>
        <p:grpSpPr>
          <a:xfrm>
            <a:off x="4724400" y="2881086"/>
            <a:ext cx="2743200" cy="2819400"/>
            <a:chOff x="3352800" y="3448050"/>
            <a:chExt cx="2743200" cy="2819400"/>
          </a:xfrm>
        </p:grpSpPr>
        <p:sp>
          <p:nvSpPr>
            <p:cNvPr id="9" name="AutoShape 35"/>
            <p:cNvSpPr>
              <a:spLocks noChangeArrowheads="1"/>
            </p:cNvSpPr>
            <p:nvPr/>
          </p:nvSpPr>
          <p:spPr bwMode="auto">
            <a:xfrm>
              <a:off x="3352800" y="3448050"/>
              <a:ext cx="2743200" cy="28194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50000"/>
                  </a:schemeClr>
                </a:solidFill>
                <a:latin typeface="Verdana" panose="020B0604030504040204" pitchFamily="34" charset="0"/>
              </a:endParaRPr>
            </a:p>
          </p:txBody>
        </p:sp>
        <p:sp>
          <p:nvSpPr>
            <p:cNvPr id="10" name="Text Box 36"/>
            <p:cNvSpPr txBox="1">
              <a:spLocks noChangeArrowheads="1"/>
            </p:cNvSpPr>
            <p:nvPr/>
          </p:nvSpPr>
          <p:spPr bwMode="auto">
            <a:xfrm>
              <a:off x="3429000" y="3524250"/>
              <a:ext cx="2590800"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2. </a:t>
              </a:r>
              <a:r>
                <a:rPr lang="en-US" b="1">
                  <a:solidFill>
                    <a:schemeClr val="tx1">
                      <a:lumMod val="50000"/>
                    </a:schemeClr>
                  </a:solidFill>
                  <a:latin typeface="Constantia" panose="02030602050306030303" pitchFamily="18" charset="0"/>
                </a:rPr>
                <a:t>Xây dựng giải pháp trợ giúp xã hội đột xuất hữu hiệu đối với người nghèo, người dễ bị tổn thương khi gặp rủi ro thiên tai, tai nạn </a:t>
              </a:r>
            </a:p>
          </p:txBody>
        </p:sp>
      </p:grpSp>
    </p:spTree>
    <p:extLst>
      <p:ext uri="{BB962C8B-B14F-4D97-AF65-F5344CB8AC3E}">
        <p14:creationId xmlns:p14="http://schemas.microsoft.com/office/powerpoint/2010/main" val="741804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up)">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up)">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up)">
                                      <p:cBhvr>
                                        <p:cTn id="2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(4) </a:t>
            </a:r>
            <a:r>
              <a:rPr lang="nl-NL" sz="2800">
                <a:solidFill>
                  <a:srgbClr val="FF0000"/>
                </a:solidFill>
                <a:latin typeface="Constantia" panose="02030602050306030303" pitchFamily="18" charset="0"/>
              </a:rPr>
              <a:t>Theo Hiệp hội ASXH thế giới </a:t>
            </a:r>
            <a:endParaRPr lang="en-US" sz="2800">
              <a:solidFill>
                <a:srgbClr val="FF0000"/>
              </a:solidFill>
              <a:latin typeface="Constantia" panose="02030602050306030303" pitchFamily="18" charset="0"/>
            </a:endParaRPr>
          </a:p>
        </p:txBody>
      </p:sp>
      <p:sp>
        <p:nvSpPr>
          <p:cNvPr id="5" name="TextBox 4"/>
          <p:cNvSpPr txBox="1"/>
          <p:nvPr/>
        </p:nvSpPr>
        <p:spPr>
          <a:xfrm>
            <a:off x="2133600" y="1676400"/>
            <a:ext cx="5638800" cy="2123658"/>
          </a:xfrm>
          <a:prstGeom prst="rect">
            <a:avLst/>
          </a:prstGeom>
          <a:noFill/>
          <a:ln w="28575">
            <a:solidFill>
              <a:srgbClr val="FF0000"/>
            </a:solidFill>
          </a:ln>
        </p:spPr>
        <p:txBody>
          <a:bodyPr wrap="square" rtlCol="0">
            <a:spAutoFit/>
          </a:bodyPr>
          <a:lstStyle/>
          <a:p>
            <a:pPr algn="just"/>
            <a:r>
              <a:rPr lang="vi-VN" sz="2200" b="1">
                <a:solidFill>
                  <a:srgbClr val="000000"/>
                </a:solidFill>
                <a:latin typeface="Constantia" panose="02030602050306030303" pitchFamily="18" charset="0"/>
                <a:cs typeface="Times New Roman" panose="02020603050405020304" pitchFamily="18" charset="0"/>
              </a:rPr>
              <a:t>ASXH giống như</a:t>
            </a:r>
            <a:r>
              <a:rPr lang="en-US" sz="2200" b="1">
                <a:solidFill>
                  <a:srgbClr val="000000"/>
                </a:solidFill>
                <a:latin typeface="Constantia" panose="02030602050306030303" pitchFamily="18" charset="0"/>
                <a:cs typeface="Times New Roman" panose="02020603050405020304" pitchFamily="18" charset="0"/>
              </a:rPr>
              <a:t> l</a:t>
            </a:r>
            <a:r>
              <a:rPr lang="vi-VN" sz="2200" b="1">
                <a:solidFill>
                  <a:srgbClr val="000000"/>
                </a:solidFill>
                <a:latin typeface="Constantia" panose="02030602050306030303" pitchFamily="18" charset="0"/>
                <a:cs typeface="Times New Roman" panose="02020603050405020304" pitchFamily="18" charset="0"/>
              </a:rPr>
              <a:t>à sự phối kết hợp các thành tố của chính sách côn</a:t>
            </a:r>
            <a:r>
              <a:rPr lang="en-US" sz="2200" b="1">
                <a:solidFill>
                  <a:srgbClr val="000000"/>
                </a:solidFill>
                <a:latin typeface="Constantia" panose="02030602050306030303" pitchFamily="18" charset="0"/>
                <a:cs typeface="Times New Roman" panose="02020603050405020304" pitchFamily="18" charset="0"/>
              </a:rPr>
              <a:t>g, c</a:t>
            </a:r>
            <a:r>
              <a:rPr lang="vi-VN" sz="2200" b="1">
                <a:solidFill>
                  <a:srgbClr val="000000"/>
                </a:solidFill>
                <a:latin typeface="Constantia" panose="02030602050306030303" pitchFamily="18" charset="0"/>
                <a:cs typeface="Times New Roman" panose="02020603050405020304" pitchFamily="18" charset="0"/>
              </a:rPr>
              <a:t>ó thể điều chỉnh đáp ứng nhu cầu của những người công nhân, các công dân trong bối cảnh toàn cầu </a:t>
            </a:r>
            <a:r>
              <a:rPr lang="en-US" sz="2200" b="1">
                <a:solidFill>
                  <a:srgbClr val="000000"/>
                </a:solidFill>
                <a:latin typeface="Constantia" panose="02030602050306030303" pitchFamily="18" charset="0"/>
                <a:cs typeface="Times New Roman" panose="02020603050405020304" pitchFamily="18" charset="0"/>
              </a:rPr>
              <a:t>v</a:t>
            </a:r>
            <a:r>
              <a:rPr lang="vi-VN" sz="2200" b="1">
                <a:solidFill>
                  <a:srgbClr val="000000"/>
                </a:solidFill>
                <a:latin typeface="Constantia" panose="02030602050306030303" pitchFamily="18" charset="0"/>
                <a:cs typeface="Times New Roman" panose="02020603050405020304" pitchFamily="18" charset="0"/>
              </a:rPr>
              <a:t>ới sự thay đổi về kinh tế, xã hội, nhân khẩu học chưa từng xẩy ra.</a:t>
            </a:r>
          </a:p>
        </p:txBody>
      </p:sp>
    </p:spTree>
    <p:extLst>
      <p:ext uri="{BB962C8B-B14F-4D97-AF65-F5344CB8AC3E}">
        <p14:creationId xmlns:p14="http://schemas.microsoft.com/office/powerpoint/2010/main" val="20072801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1858"/>
                                        </p:tgtEl>
                                        <p:attrNameLst>
                                          <p:attrName>style.visibility</p:attrName>
                                        </p:attrNameLst>
                                      </p:cBhvr>
                                      <p:to>
                                        <p:strVal val="visible"/>
                                      </p:to>
                                    </p:set>
                                    <p:animEffect transition="in" filter="wipe(left)">
                                      <p:cBhvr>
                                        <p:cTn id="7" dur="500"/>
                                        <p:tgtEl>
                                          <p:spTgt spid="12185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58" grpId="0"/>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(4) Theo Hiệp hội ASXH thế giới </a:t>
            </a:r>
          </a:p>
        </p:txBody>
      </p:sp>
      <p:sp>
        <p:nvSpPr>
          <p:cNvPr id="5" name="Striped Right Arrow 4"/>
          <p:cNvSpPr/>
          <p:nvPr/>
        </p:nvSpPr>
        <p:spPr>
          <a:xfrm>
            <a:off x="1752600" y="2490107"/>
            <a:ext cx="2634638" cy="2449286"/>
          </a:xfrm>
          <a:prstGeom prst="stripedRightArrow">
            <a:avLst>
              <a:gd name="adj1" fmla="val 61885"/>
              <a:gd name="adj2" fmla="val 28368"/>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defRPr/>
            </a:pPr>
            <a:r>
              <a:rPr lang="en-US" sz="2200" b="1" kern="0">
                <a:solidFill>
                  <a:srgbClr val="000000"/>
                </a:solidFill>
                <a:latin typeface="Constantia" panose="02030602050306030303" pitchFamily="18" charset="0"/>
              </a:rPr>
              <a:t>Những vấn đề quan tâm trong ASXH:</a:t>
            </a:r>
          </a:p>
        </p:txBody>
      </p:sp>
      <p:sp>
        <p:nvSpPr>
          <p:cNvPr id="6" name="Left Brace 5"/>
          <p:cNvSpPr/>
          <p:nvPr/>
        </p:nvSpPr>
        <p:spPr>
          <a:xfrm>
            <a:off x="4495800" y="1700212"/>
            <a:ext cx="362528" cy="4000500"/>
          </a:xfrm>
          <a:prstGeom prst="leftBrace">
            <a:avLst/>
          </a:prstGeom>
          <a:noFill/>
          <a:ln w="31750" cap="flat" cmpd="sng" algn="ctr">
            <a:solidFill>
              <a:srgbClr val="65D135">
                <a:shade val="95000"/>
                <a:satMod val="105000"/>
              </a:srgbClr>
            </a:solidFill>
            <a:prstDash val="solid"/>
          </a:ln>
          <a:effectLst/>
        </p:spPr>
        <p:txBody>
          <a:bodyPr rtlCol="0" anchor="ctr"/>
          <a:lstStyle/>
          <a:p>
            <a:pPr algn="ctr">
              <a:defRPr/>
            </a:pPr>
            <a:endParaRPr lang="en-US" sz="2200" kern="0">
              <a:solidFill>
                <a:srgbClr val="000000"/>
              </a:solidFill>
              <a:latin typeface="Constantia" panose="02030602050306030303" pitchFamily="18" charset="0"/>
            </a:endParaRPr>
          </a:p>
        </p:txBody>
      </p:sp>
      <p:sp>
        <p:nvSpPr>
          <p:cNvPr id="7" name="Rounded Rectangle 6"/>
          <p:cNvSpPr/>
          <p:nvPr/>
        </p:nvSpPr>
        <p:spPr>
          <a:xfrm>
            <a:off x="4931030" y="1847848"/>
            <a:ext cx="5051170" cy="822960"/>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en-US" sz="2200" b="1" kern="0">
                <a:solidFill>
                  <a:srgbClr val="000000"/>
                </a:solidFill>
                <a:latin typeface="Constantia" panose="02030602050306030303" pitchFamily="18" charset="0"/>
              </a:rPr>
              <a:t>Chăm sóc sức khoẻ thông qua bảo hiểm y tế.</a:t>
            </a:r>
          </a:p>
        </p:txBody>
      </p:sp>
      <p:sp>
        <p:nvSpPr>
          <p:cNvPr id="8" name="Rounded Rectangle 7"/>
          <p:cNvSpPr/>
          <p:nvPr/>
        </p:nvSpPr>
        <p:spPr>
          <a:xfrm>
            <a:off x="4931030" y="2864611"/>
            <a:ext cx="5051170" cy="822960"/>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vi-VN" sz="2200" b="1" kern="0">
                <a:solidFill>
                  <a:srgbClr val="000000"/>
                </a:solidFill>
                <a:latin typeface="Constantia" panose="02030602050306030303" pitchFamily="18" charset="0"/>
              </a:rPr>
              <a:t>Hệ thống lương hưu và chăm sóc tuổi già.</a:t>
            </a:r>
          </a:p>
        </p:txBody>
      </p:sp>
      <p:sp>
        <p:nvSpPr>
          <p:cNvPr id="9" name="Rounded Rectangle 8"/>
          <p:cNvSpPr/>
          <p:nvPr/>
        </p:nvSpPr>
        <p:spPr>
          <a:xfrm>
            <a:off x="4931030" y="3855211"/>
            <a:ext cx="5051170" cy="822960"/>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vi-VN" sz="2200" b="1" kern="0">
                <a:solidFill>
                  <a:srgbClr val="000000"/>
                </a:solidFill>
                <a:latin typeface="Constantia" panose="02030602050306030303" pitchFamily="18" charset="0"/>
              </a:rPr>
              <a:t>Phòng chống tai nạn lao động</a:t>
            </a:r>
            <a:r>
              <a:rPr lang="en-US" sz="2200" b="1" kern="0">
                <a:solidFill>
                  <a:srgbClr val="000000"/>
                </a:solidFill>
                <a:latin typeface="Constantia" panose="02030602050306030303" pitchFamily="18" charset="0"/>
              </a:rPr>
              <a:t>,</a:t>
            </a:r>
            <a:r>
              <a:rPr lang="vi-VN" sz="2200" b="1" kern="0">
                <a:solidFill>
                  <a:srgbClr val="000000"/>
                </a:solidFill>
                <a:latin typeface="Constantia" panose="02030602050306030303" pitchFamily="18" charset="0"/>
              </a:rPr>
              <a:t> bệnh nghề nghiệp.</a:t>
            </a:r>
          </a:p>
        </p:txBody>
      </p:sp>
      <p:sp>
        <p:nvSpPr>
          <p:cNvPr id="10" name="Rounded Rectangle 9"/>
          <p:cNvSpPr/>
          <p:nvPr/>
        </p:nvSpPr>
        <p:spPr>
          <a:xfrm>
            <a:off x="4934528" y="4860099"/>
            <a:ext cx="5051170" cy="713232"/>
          </a:xfrm>
          <a:prstGeom prst="roundRect">
            <a:avLst/>
          </a:prstGeom>
          <a:solidFill>
            <a:schemeClr val="bg1">
              <a:lumMod val="85000"/>
            </a:schemeClr>
          </a:solidFill>
          <a:ln w="25400" cap="flat" cmpd="sng" algn="ctr">
            <a:solidFill>
              <a:srgbClr val="65D135">
                <a:shade val="50000"/>
              </a:srgbClr>
            </a:solidFill>
            <a:prstDash val="solid"/>
          </a:ln>
          <a:effectLst/>
        </p:spPr>
        <p:txBody>
          <a:bodyPr rtlCol="0" anchor="ctr"/>
          <a:lstStyle/>
          <a:p>
            <a:pPr algn="just">
              <a:defRPr/>
            </a:pPr>
            <a:r>
              <a:rPr lang="vi-VN" sz="2200" b="1" kern="0">
                <a:solidFill>
                  <a:srgbClr val="000000"/>
                </a:solidFill>
                <a:latin typeface="Constantia" panose="02030602050306030303" pitchFamily="18" charset="0"/>
              </a:rPr>
              <a:t>Trợ giúp xã hội.</a:t>
            </a:r>
          </a:p>
        </p:txBody>
      </p:sp>
    </p:spTree>
    <p:extLst>
      <p:ext uri="{BB962C8B-B14F-4D97-AF65-F5344CB8AC3E}">
        <p14:creationId xmlns:p14="http://schemas.microsoft.com/office/powerpoint/2010/main" val="182015866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left)">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wipe(left)">
                                      <p:cBhvr>
                                        <p:cTn id="21" dur="500"/>
                                        <p:tgtEl>
                                          <p:spTgt spid="8"/>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wipe(left)">
                                      <p:cBhvr>
                                        <p:cTn id="26" dur="500"/>
                                        <p:tgtEl>
                                          <p:spTgt spid="9"/>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ipe(left)">
                                      <p:cBhvr>
                                        <p:cTn id="31"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(5) </a:t>
            </a:r>
            <a:r>
              <a:rPr lang="nl-NL" sz="2800">
                <a:solidFill>
                  <a:srgbClr val="FF0000"/>
                </a:solidFill>
                <a:latin typeface="Constantia" panose="02030602050306030303" pitchFamily="18" charset="0"/>
              </a:rPr>
              <a:t>Theo các chuyên gia VN về ASXH </a:t>
            </a:r>
            <a:endParaRPr lang="en-US" sz="2800">
              <a:solidFill>
                <a:srgbClr val="FF0000"/>
              </a:solidFill>
              <a:latin typeface="Constantia" panose="02030602050306030303" pitchFamily="18" charset="0"/>
            </a:endParaRPr>
          </a:p>
        </p:txBody>
      </p:sp>
      <p:grpSp>
        <p:nvGrpSpPr>
          <p:cNvPr id="24" name="Group 23"/>
          <p:cNvGrpSpPr/>
          <p:nvPr/>
        </p:nvGrpSpPr>
        <p:grpSpPr>
          <a:xfrm>
            <a:off x="4191000" y="2209800"/>
            <a:ext cx="3886200" cy="2057400"/>
            <a:chOff x="4648200" y="3657600"/>
            <a:chExt cx="3886200" cy="2057400"/>
          </a:xfrm>
        </p:grpSpPr>
        <p:sp>
          <p:nvSpPr>
            <p:cNvPr id="25" name="Cloud Callout 24"/>
            <p:cNvSpPr/>
            <p:nvPr/>
          </p:nvSpPr>
          <p:spPr bwMode="auto">
            <a:xfrm>
              <a:off x="4648200" y="3657600"/>
              <a:ext cx="3886200" cy="2057400"/>
            </a:xfrm>
            <a:prstGeom prst="cloudCallout">
              <a:avLst>
                <a:gd name="adj1" fmla="val 3883"/>
                <a:gd name="adj2" fmla="val -5000"/>
              </a:avLst>
            </a:prstGeom>
            <a:solidFill>
              <a:schemeClr val="accent2">
                <a:lumMod val="60000"/>
                <a:lumOff val="40000"/>
              </a:schemeClr>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solidFill>
                  <a:srgbClr val="000000"/>
                </a:solidFill>
                <a:latin typeface="Arial" panose="020B0604020202020204" pitchFamily="34" charset="0"/>
              </a:endParaRPr>
            </a:p>
          </p:txBody>
        </p:sp>
        <p:sp>
          <p:nvSpPr>
            <p:cNvPr id="26" name="Rectangle 25"/>
            <p:cNvSpPr/>
            <p:nvPr/>
          </p:nvSpPr>
          <p:spPr>
            <a:xfrm>
              <a:off x="5153024" y="4191000"/>
              <a:ext cx="2876552" cy="990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a:solidFill>
                    <a:srgbClr val="000000"/>
                  </a:solidFill>
                  <a:latin typeface="Constantia" panose="02030602050306030303" pitchFamily="18" charset="0"/>
                </a:rPr>
                <a:t>Có 2 quan niệm về ASXH theo các chuyên gia VN?</a:t>
              </a:r>
            </a:p>
          </p:txBody>
        </p:sp>
      </p:grpSp>
    </p:spTree>
    <p:extLst>
      <p:ext uri="{BB962C8B-B14F-4D97-AF65-F5344CB8AC3E}">
        <p14:creationId xmlns:p14="http://schemas.microsoft.com/office/powerpoint/2010/main" val="4087652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2"/>
                                        </p:tgtEl>
                                        <p:attrNameLst>
                                          <p:attrName>style.visibility</p:attrName>
                                        </p:attrNameLst>
                                      </p:cBhvr>
                                      <p:to>
                                        <p:strVal val="visible"/>
                                      </p:to>
                                    </p:set>
                                    <p:animEffect transition="in" filter="wipe(left)">
                                      <p:cBhvr>
                                        <p:cTn id="7" dur="500"/>
                                        <p:tgtEl>
                                          <p:spTgt spid="122882"/>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24"/>
                                        </p:tgtEl>
                                        <p:attrNameLst>
                                          <p:attrName>style.visibility</p:attrName>
                                        </p:attrNameLst>
                                      </p:cBhvr>
                                      <p:to>
                                        <p:strVal val="visible"/>
                                      </p:to>
                                    </p:set>
                                    <p:anim calcmode="lin" valueType="num">
                                      <p:cBhvr>
                                        <p:cTn id="12" dur="500" fill="hold"/>
                                        <p:tgtEl>
                                          <p:spTgt spid="24"/>
                                        </p:tgtEl>
                                        <p:attrNameLst>
                                          <p:attrName>ppt_w</p:attrName>
                                        </p:attrNameLst>
                                      </p:cBhvr>
                                      <p:tavLst>
                                        <p:tav tm="0">
                                          <p:val>
                                            <p:fltVal val="0"/>
                                          </p:val>
                                        </p:tav>
                                        <p:tav tm="100000">
                                          <p:val>
                                            <p:strVal val="#ppt_w"/>
                                          </p:val>
                                        </p:tav>
                                      </p:tavLst>
                                    </p:anim>
                                    <p:anim calcmode="lin" valueType="num">
                                      <p:cBhvr>
                                        <p:cTn id="13" dur="500" fill="hold"/>
                                        <p:tgtEl>
                                          <p:spTgt spid="24"/>
                                        </p:tgtEl>
                                        <p:attrNameLst>
                                          <p:attrName>ppt_h</p:attrName>
                                        </p:attrNameLst>
                                      </p:cBhvr>
                                      <p:tavLst>
                                        <p:tav tm="0">
                                          <p:val>
                                            <p:fltVal val="0"/>
                                          </p:val>
                                        </p:tav>
                                        <p:tav tm="100000">
                                          <p:val>
                                            <p:strVal val="#ppt_h"/>
                                          </p:val>
                                        </p:tav>
                                      </p:tavLst>
                                    </p:anim>
                                    <p:animEffect transition="in" filter="fade">
                                      <p:cBhvr>
                                        <p:cTn id="14"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Quan niệm thứ nhất</a:t>
            </a:r>
          </a:p>
        </p:txBody>
      </p:sp>
      <p:sp>
        <p:nvSpPr>
          <p:cNvPr id="122885" name="Freeform 5"/>
          <p:cNvSpPr>
            <a:spLocks noEditPoints="1"/>
          </p:cNvSpPr>
          <p:nvPr/>
        </p:nvSpPr>
        <p:spPr bwMode="gray">
          <a:xfrm rot="-1358056">
            <a:off x="3568701" y="2475907"/>
            <a:ext cx="5776913" cy="2168525"/>
          </a:xfrm>
          <a:custGeom>
            <a:avLst/>
            <a:gdLst>
              <a:gd name="T0" fmla="*/ 1692 w 4040"/>
              <a:gd name="T1" fmla="*/ 12 h 1888"/>
              <a:gd name="T2" fmla="*/ 1234 w 4040"/>
              <a:gd name="T3" fmla="*/ 74 h 1888"/>
              <a:gd name="T4" fmla="*/ 828 w 4040"/>
              <a:gd name="T5" fmla="*/ 182 h 1888"/>
              <a:gd name="T6" fmla="*/ 486 w 4040"/>
              <a:gd name="T7" fmla="*/ 330 h 1888"/>
              <a:gd name="T8" fmla="*/ 226 w 4040"/>
              <a:gd name="T9" fmla="*/ 510 h 1888"/>
              <a:gd name="T10" fmla="*/ 58 w 4040"/>
              <a:gd name="T11" fmla="*/ 718 h 1888"/>
              <a:gd name="T12" fmla="*/ 0 w 4040"/>
              <a:gd name="T13" fmla="*/ 944 h 1888"/>
              <a:gd name="T14" fmla="*/ 58 w 4040"/>
              <a:gd name="T15" fmla="*/ 1170 h 1888"/>
              <a:gd name="T16" fmla="*/ 226 w 4040"/>
              <a:gd name="T17" fmla="*/ 1378 h 1888"/>
              <a:gd name="T18" fmla="*/ 486 w 4040"/>
              <a:gd name="T19" fmla="*/ 1558 h 1888"/>
              <a:gd name="T20" fmla="*/ 828 w 4040"/>
              <a:gd name="T21" fmla="*/ 1706 h 1888"/>
              <a:gd name="T22" fmla="*/ 1234 w 4040"/>
              <a:gd name="T23" fmla="*/ 1814 h 1888"/>
              <a:gd name="T24" fmla="*/ 1692 w 4040"/>
              <a:gd name="T25" fmla="*/ 1876 h 1888"/>
              <a:gd name="T26" fmla="*/ 2186 w 4040"/>
              <a:gd name="T27" fmla="*/ 1884 h 1888"/>
              <a:gd name="T28" fmla="*/ 2658 w 4040"/>
              <a:gd name="T29" fmla="*/ 1840 h 1888"/>
              <a:gd name="T30" fmla="*/ 3084 w 4040"/>
              <a:gd name="T31" fmla="*/ 1746 h 1888"/>
              <a:gd name="T32" fmla="*/ 3448 w 4040"/>
              <a:gd name="T33" fmla="*/ 1612 h 1888"/>
              <a:gd name="T34" fmla="*/ 3738 w 4040"/>
              <a:gd name="T35" fmla="*/ 1442 h 1888"/>
              <a:gd name="T36" fmla="*/ 3938 w 4040"/>
              <a:gd name="T37" fmla="*/ 1242 h 1888"/>
              <a:gd name="T38" fmla="*/ 4034 w 4040"/>
              <a:gd name="T39" fmla="*/ 1022 h 1888"/>
              <a:gd name="T40" fmla="*/ 4014 w 4040"/>
              <a:gd name="T41" fmla="*/ 790 h 1888"/>
              <a:gd name="T42" fmla="*/ 3882 w 4040"/>
              <a:gd name="T43" fmla="*/ 576 h 1888"/>
              <a:gd name="T44" fmla="*/ 3650 w 4040"/>
              <a:gd name="T45" fmla="*/ 386 h 1888"/>
              <a:gd name="T46" fmla="*/ 3334 w 4040"/>
              <a:gd name="T47" fmla="*/ 228 h 1888"/>
              <a:gd name="T48" fmla="*/ 2948 w 4040"/>
              <a:gd name="T49" fmla="*/ 106 h 1888"/>
              <a:gd name="T50" fmla="*/ 2506 w 4040"/>
              <a:gd name="T51" fmla="*/ 28 h 1888"/>
              <a:gd name="T52" fmla="*/ 2020 w 4040"/>
              <a:gd name="T53" fmla="*/ 0 h 1888"/>
              <a:gd name="T54" fmla="*/ 1606 w 4040"/>
              <a:gd name="T55" fmla="*/ 1736 h 1888"/>
              <a:gd name="T56" fmla="*/ 1164 w 4040"/>
              <a:gd name="T57" fmla="*/ 1678 h 1888"/>
              <a:gd name="T58" fmla="*/ 776 w 4040"/>
              <a:gd name="T59" fmla="*/ 1576 h 1888"/>
              <a:gd name="T60" fmla="*/ 458 w 4040"/>
              <a:gd name="T61" fmla="*/ 1436 h 1888"/>
              <a:gd name="T62" fmla="*/ 224 w 4040"/>
              <a:gd name="T63" fmla="*/ 1266 h 1888"/>
              <a:gd name="T64" fmla="*/ 88 w 4040"/>
              <a:gd name="T65" fmla="*/ 1074 h 1888"/>
              <a:gd name="T66" fmla="*/ 68 w 4040"/>
              <a:gd name="T67" fmla="*/ 864 h 1888"/>
              <a:gd name="T68" fmla="*/ 166 w 4040"/>
              <a:gd name="T69" fmla="*/ 664 h 1888"/>
              <a:gd name="T70" fmla="*/ 370 w 4040"/>
              <a:gd name="T71" fmla="*/ 486 h 1888"/>
              <a:gd name="T72" fmla="*/ 662 w 4040"/>
              <a:gd name="T73" fmla="*/ 336 h 1888"/>
              <a:gd name="T74" fmla="*/ 1028 w 4040"/>
              <a:gd name="T75" fmla="*/ 222 h 1888"/>
              <a:gd name="T76" fmla="*/ 1454 w 4040"/>
              <a:gd name="T77" fmla="*/ 148 h 1888"/>
              <a:gd name="T78" fmla="*/ 1922 w 4040"/>
              <a:gd name="T79" fmla="*/ 120 h 1888"/>
              <a:gd name="T80" fmla="*/ 2392 w 4040"/>
              <a:gd name="T81" fmla="*/ 148 h 1888"/>
              <a:gd name="T82" fmla="*/ 2818 w 4040"/>
              <a:gd name="T83" fmla="*/ 222 h 1888"/>
              <a:gd name="T84" fmla="*/ 3184 w 4040"/>
              <a:gd name="T85" fmla="*/ 336 h 1888"/>
              <a:gd name="T86" fmla="*/ 3476 w 4040"/>
              <a:gd name="T87" fmla="*/ 486 h 1888"/>
              <a:gd name="T88" fmla="*/ 3680 w 4040"/>
              <a:gd name="T89" fmla="*/ 664 h 1888"/>
              <a:gd name="T90" fmla="*/ 3778 w 4040"/>
              <a:gd name="T91" fmla="*/ 864 h 1888"/>
              <a:gd name="T92" fmla="*/ 3758 w 4040"/>
              <a:gd name="T93" fmla="*/ 1074 h 1888"/>
              <a:gd name="T94" fmla="*/ 3622 w 4040"/>
              <a:gd name="T95" fmla="*/ 1266 h 1888"/>
              <a:gd name="T96" fmla="*/ 3388 w 4040"/>
              <a:gd name="T97" fmla="*/ 1436 h 1888"/>
              <a:gd name="T98" fmla="*/ 3070 w 4040"/>
              <a:gd name="T99" fmla="*/ 1576 h 1888"/>
              <a:gd name="T100" fmla="*/ 2682 w 4040"/>
              <a:gd name="T101" fmla="*/ 1678 h 1888"/>
              <a:gd name="T102" fmla="*/ 2240 w 4040"/>
              <a:gd name="T103" fmla="*/ 1736 h 1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42353"/>
                  <a:invGamma/>
                  <a:alpha val="36000"/>
                </a:schemeClr>
              </a:gs>
              <a:gs pos="100000">
                <a:schemeClr val="bg2"/>
              </a:gs>
            </a:gsLst>
            <a:lin ang="0" scaled="1"/>
          </a:gradFill>
          <a:ln>
            <a:noFill/>
          </a:ln>
          <a:extLst>
            <a:ext uri="{91240B29-F687-4F45-9708-019B960494DF}">
              <a14:hiddenLine xmlns:a14="http://schemas.microsoft.com/office/drawing/2010/main" w="0">
                <a:solidFill>
                  <a:srgbClr val="F7C16B"/>
                </a:solidFill>
                <a:prstDash val="solid"/>
                <a:round/>
                <a:headEnd/>
                <a:tailEnd/>
              </a14:hiddenLine>
            </a:ext>
          </a:extLst>
        </p:spPr>
        <p:txBody>
          <a:bodyPr/>
          <a:lstStyle/>
          <a:p>
            <a:endParaRPr lang="en-US"/>
          </a:p>
        </p:txBody>
      </p:sp>
      <p:sp>
        <p:nvSpPr>
          <p:cNvPr id="122886" name="Oval 6"/>
          <p:cNvSpPr>
            <a:spLocks noChangeArrowheads="1"/>
          </p:cNvSpPr>
          <p:nvPr/>
        </p:nvSpPr>
        <p:spPr bwMode="gray">
          <a:xfrm rot="-1543677">
            <a:off x="6438900" y="2355256"/>
            <a:ext cx="1011238" cy="273050"/>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87" name="Oval 7"/>
          <p:cNvSpPr>
            <a:spLocks noChangeArrowheads="1"/>
          </p:cNvSpPr>
          <p:nvPr/>
        </p:nvSpPr>
        <p:spPr bwMode="gray">
          <a:xfrm rot="-1543677">
            <a:off x="8518525" y="3526831"/>
            <a:ext cx="1011238" cy="273050"/>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89" name="Oval 9"/>
          <p:cNvSpPr>
            <a:spLocks noChangeArrowheads="1"/>
          </p:cNvSpPr>
          <p:nvPr/>
        </p:nvSpPr>
        <p:spPr bwMode="gray">
          <a:xfrm rot="-1543677">
            <a:off x="6100764" y="4812706"/>
            <a:ext cx="1011237" cy="27146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90" name="Oval 10"/>
          <p:cNvSpPr>
            <a:spLocks noChangeArrowheads="1"/>
          </p:cNvSpPr>
          <p:nvPr/>
        </p:nvSpPr>
        <p:spPr bwMode="gray">
          <a:xfrm rot="-1543677">
            <a:off x="4271964" y="3582393"/>
            <a:ext cx="1011237" cy="273050"/>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2891" name="Oval 11"/>
          <p:cNvSpPr>
            <a:spLocks noChangeArrowheads="1"/>
          </p:cNvSpPr>
          <p:nvPr/>
        </p:nvSpPr>
        <p:spPr bwMode="gray">
          <a:xfrm>
            <a:off x="5867401" y="1810743"/>
            <a:ext cx="1082675" cy="985838"/>
          </a:xfrm>
          <a:prstGeom prst="ellipse">
            <a:avLst/>
          </a:prstGeom>
          <a:ln/>
          <a:extLst/>
        </p:spPr>
        <p:style>
          <a:lnRef idx="1">
            <a:schemeClr val="accent1"/>
          </a:lnRef>
          <a:fillRef idx="3">
            <a:schemeClr val="accent1"/>
          </a:fillRef>
          <a:effectRef idx="2">
            <a:schemeClr val="accent1"/>
          </a:effectRef>
          <a:fontRef idx="minor">
            <a:schemeClr val="lt1"/>
          </a:fontRef>
        </p:style>
        <p:txBody>
          <a:bodyPr wrap="none" anchor="ctr"/>
          <a:lstStyle/>
          <a:p>
            <a:pPr eaLnBrk="1" hangingPunct="1"/>
            <a:r>
              <a:rPr lang="en-US" sz="3200" b="1">
                <a:solidFill>
                  <a:srgbClr val="FFFF00"/>
                </a:solidFill>
                <a:latin typeface=".VnBodoniH" panose="020B7200000000000000" pitchFamily="34" charset="0"/>
              </a:rPr>
              <a:t>1</a:t>
            </a:r>
          </a:p>
        </p:txBody>
      </p:sp>
      <p:sp>
        <p:nvSpPr>
          <p:cNvPr id="122892" name="Oval 12"/>
          <p:cNvSpPr>
            <a:spLocks noChangeArrowheads="1"/>
          </p:cNvSpPr>
          <p:nvPr/>
        </p:nvSpPr>
        <p:spPr bwMode="gray">
          <a:xfrm>
            <a:off x="3733801" y="2953743"/>
            <a:ext cx="1082675" cy="985838"/>
          </a:xfrm>
          <a:prstGeom prst="ellipse">
            <a:avLst/>
          </a:prstGeom>
          <a:ln/>
          <a:extLst/>
        </p:spPr>
        <p:style>
          <a:lnRef idx="1">
            <a:schemeClr val="accent1"/>
          </a:lnRef>
          <a:fillRef idx="3">
            <a:schemeClr val="accent1"/>
          </a:fillRef>
          <a:effectRef idx="2">
            <a:schemeClr val="accent1"/>
          </a:effectRef>
          <a:fontRef idx="minor">
            <a:schemeClr val="lt1"/>
          </a:fontRef>
        </p:style>
        <p:txBody>
          <a:bodyPr wrap="none" anchor="ctr"/>
          <a:lstStyle/>
          <a:p>
            <a:pPr eaLnBrk="1" hangingPunct="1"/>
            <a:r>
              <a:rPr lang="en-US" sz="3200" b="1" dirty="0" smtClean="0">
                <a:solidFill>
                  <a:srgbClr val="FFFF00"/>
                </a:solidFill>
                <a:latin typeface=".VnBodoniH" panose="020B7200000000000000" pitchFamily="34" charset="0"/>
              </a:rPr>
              <a:t> 2</a:t>
            </a:r>
            <a:endParaRPr lang="en-US" sz="3200" b="1" dirty="0">
              <a:solidFill>
                <a:srgbClr val="FFFF00"/>
              </a:solidFill>
              <a:latin typeface=".VnBodoniH" panose="020B7200000000000000" pitchFamily="34" charset="0"/>
            </a:endParaRPr>
          </a:p>
        </p:txBody>
      </p:sp>
      <p:sp>
        <p:nvSpPr>
          <p:cNvPr id="122894" name="Oval 14"/>
          <p:cNvSpPr>
            <a:spLocks noChangeArrowheads="1"/>
          </p:cNvSpPr>
          <p:nvPr/>
        </p:nvSpPr>
        <p:spPr bwMode="gray">
          <a:xfrm>
            <a:off x="5486401" y="4249143"/>
            <a:ext cx="1082675" cy="984250"/>
          </a:xfrm>
          <a:prstGeom prst="ellipse">
            <a:avLst/>
          </a:prstGeom>
          <a:ln/>
          <a:extLst/>
        </p:spPr>
        <p:style>
          <a:lnRef idx="1">
            <a:schemeClr val="accent1"/>
          </a:lnRef>
          <a:fillRef idx="3">
            <a:schemeClr val="accent1"/>
          </a:fillRef>
          <a:effectRef idx="2">
            <a:schemeClr val="accent1"/>
          </a:effectRef>
          <a:fontRef idx="minor">
            <a:schemeClr val="lt1"/>
          </a:fontRef>
        </p:style>
        <p:txBody>
          <a:bodyPr wrap="none" anchor="ctr"/>
          <a:lstStyle/>
          <a:p>
            <a:pPr eaLnBrk="1" hangingPunct="1"/>
            <a:r>
              <a:rPr lang="en-US" sz="3200" b="1" dirty="0">
                <a:solidFill>
                  <a:srgbClr val="FFFF00"/>
                </a:solidFill>
                <a:latin typeface=".VnBodoniH" panose="020B7200000000000000" pitchFamily="34" charset="0"/>
              </a:rPr>
              <a:t> </a:t>
            </a:r>
            <a:r>
              <a:rPr lang="en-US" sz="3200" b="1" dirty="0" smtClean="0">
                <a:solidFill>
                  <a:srgbClr val="FFFF00"/>
                </a:solidFill>
                <a:latin typeface=".VnBodoniH" panose="020B7200000000000000" pitchFamily="34" charset="0"/>
              </a:rPr>
              <a:t>3</a:t>
            </a:r>
            <a:endParaRPr lang="en-US" sz="3200" b="1" dirty="0">
              <a:solidFill>
                <a:srgbClr val="FFFF00"/>
              </a:solidFill>
              <a:latin typeface=".VnBodoniH" panose="020B7200000000000000" pitchFamily="34" charset="0"/>
            </a:endParaRPr>
          </a:p>
        </p:txBody>
      </p:sp>
      <p:sp>
        <p:nvSpPr>
          <p:cNvPr id="122895" name="Oval 15"/>
          <p:cNvSpPr>
            <a:spLocks noChangeArrowheads="1"/>
          </p:cNvSpPr>
          <p:nvPr/>
        </p:nvSpPr>
        <p:spPr bwMode="gray">
          <a:xfrm>
            <a:off x="8001000" y="2953743"/>
            <a:ext cx="1023938" cy="985838"/>
          </a:xfrm>
          <a:prstGeom prst="ellipse">
            <a:avLst/>
          </a:prstGeom>
          <a:ln/>
          <a:extLst/>
        </p:spPr>
        <p:style>
          <a:lnRef idx="1">
            <a:schemeClr val="accent1"/>
          </a:lnRef>
          <a:fillRef idx="3">
            <a:schemeClr val="accent1"/>
          </a:fillRef>
          <a:effectRef idx="2">
            <a:schemeClr val="accent1"/>
          </a:effectRef>
          <a:fontRef idx="minor">
            <a:schemeClr val="lt1"/>
          </a:fontRef>
        </p:style>
        <p:txBody>
          <a:bodyPr wrap="none" anchor="ctr"/>
          <a:lstStyle/>
          <a:p>
            <a:pPr eaLnBrk="1" hangingPunct="1"/>
            <a:r>
              <a:rPr lang="en-US" sz="3200" b="1" dirty="0">
                <a:solidFill>
                  <a:srgbClr val="FFFF00"/>
                </a:solidFill>
                <a:latin typeface=".VnBodoniH" panose="020B7200000000000000" pitchFamily="34" charset="0"/>
              </a:rPr>
              <a:t>4</a:t>
            </a:r>
          </a:p>
        </p:txBody>
      </p:sp>
      <p:sp>
        <p:nvSpPr>
          <p:cNvPr id="122896" name="Text Box 16"/>
          <p:cNvSpPr txBox="1">
            <a:spLocks noChangeArrowheads="1"/>
          </p:cNvSpPr>
          <p:nvPr/>
        </p:nvSpPr>
        <p:spPr bwMode="gray">
          <a:xfrm>
            <a:off x="1600201" y="3253781"/>
            <a:ext cx="2060575"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algn="l"/>
            <a:r>
              <a:rPr lang="en-US" b="1">
                <a:solidFill>
                  <a:srgbClr val="0000FF"/>
                </a:solidFill>
                <a:latin typeface="Constantia" panose="02030602050306030303" pitchFamily="18" charset="0"/>
              </a:rPr>
              <a:t>Giảm thiểu rủi ro</a:t>
            </a:r>
          </a:p>
        </p:txBody>
      </p:sp>
      <p:sp>
        <p:nvSpPr>
          <p:cNvPr id="122897" name="Text Box 17"/>
          <p:cNvSpPr txBox="1">
            <a:spLocks noChangeArrowheads="1"/>
          </p:cNvSpPr>
          <p:nvPr/>
        </p:nvSpPr>
        <p:spPr bwMode="gray">
          <a:xfrm>
            <a:off x="3657600" y="2128243"/>
            <a:ext cx="217805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a:spAutoFit/>
          </a:bodyPr>
          <a:lstStyle/>
          <a:p>
            <a:pPr algn="r" eaLnBrk="1" hangingPunct="1">
              <a:lnSpc>
                <a:spcPct val="80000"/>
              </a:lnSpc>
              <a:spcBef>
                <a:spcPct val="20000"/>
              </a:spcBef>
              <a:buClr>
                <a:schemeClr val="hlink"/>
              </a:buClr>
              <a:buFont typeface="Wingdings" panose="05000000000000000000" pitchFamily="2" charset="2"/>
              <a:buNone/>
            </a:pPr>
            <a:r>
              <a:rPr lang="en-US" b="1">
                <a:solidFill>
                  <a:srgbClr val="0000FF"/>
                </a:solidFill>
                <a:latin typeface="Constantia" panose="02030602050306030303" pitchFamily="18" charset="0"/>
              </a:rPr>
              <a:t>Phòng ngừa rủi ro</a:t>
            </a:r>
            <a:endParaRPr lang="en-US" b="1">
              <a:solidFill>
                <a:schemeClr val="bg1"/>
              </a:solidFill>
              <a:latin typeface="Verdana" panose="020B0604030504040204" pitchFamily="34" charset="0"/>
            </a:endParaRPr>
          </a:p>
        </p:txBody>
      </p:sp>
      <p:sp>
        <p:nvSpPr>
          <p:cNvPr id="122898" name="Text Box 18"/>
          <p:cNvSpPr txBox="1">
            <a:spLocks noChangeArrowheads="1"/>
          </p:cNvSpPr>
          <p:nvPr/>
        </p:nvSpPr>
        <p:spPr bwMode="gray">
          <a:xfrm>
            <a:off x="7086600" y="4028481"/>
            <a:ext cx="273843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algn="l"/>
            <a:r>
              <a:rPr lang="en-US" b="1">
                <a:solidFill>
                  <a:srgbClr val="0000FF"/>
                </a:solidFill>
                <a:latin typeface="Constantia" panose="02030602050306030303" pitchFamily="18" charset="0"/>
              </a:rPr>
              <a:t>Bảo vệ người gặp rủi ro</a:t>
            </a:r>
          </a:p>
        </p:txBody>
      </p:sp>
      <p:sp>
        <p:nvSpPr>
          <p:cNvPr id="122899" name="Text Box 19"/>
          <p:cNvSpPr txBox="1">
            <a:spLocks noChangeArrowheads="1"/>
          </p:cNvSpPr>
          <p:nvPr/>
        </p:nvSpPr>
        <p:spPr bwMode="gray">
          <a:xfrm>
            <a:off x="2438401" y="4638081"/>
            <a:ext cx="2982913"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algn="l"/>
            <a:r>
              <a:rPr lang="en-US" b="1">
                <a:solidFill>
                  <a:srgbClr val="0000FF"/>
                </a:solidFill>
                <a:latin typeface="Constantia" panose="02030602050306030303" pitchFamily="18" charset="0"/>
              </a:rPr>
              <a:t>Trợ giúp người gặp rủi ro</a:t>
            </a:r>
          </a:p>
        </p:txBody>
      </p:sp>
      <p:sp>
        <p:nvSpPr>
          <p:cNvPr id="122901" name="Text Box 21"/>
          <p:cNvSpPr txBox="1">
            <a:spLocks noChangeArrowheads="1"/>
          </p:cNvSpPr>
          <p:nvPr/>
        </p:nvSpPr>
        <p:spPr bwMode="gray">
          <a:xfrm>
            <a:off x="5486400" y="3029944"/>
            <a:ext cx="2184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r>
              <a:rPr lang="en-US" sz="2000" b="1">
                <a:solidFill>
                  <a:srgbClr val="FF0000"/>
                </a:solidFill>
                <a:latin typeface="Constantia" panose="02030602050306030303" pitchFamily="18" charset="0"/>
              </a:rPr>
              <a:t>ASXH được thiết kế theo 4 nguyên tắc</a:t>
            </a:r>
          </a:p>
        </p:txBody>
      </p:sp>
    </p:spTree>
    <p:extLst>
      <p:ext uri="{BB962C8B-B14F-4D97-AF65-F5344CB8AC3E}">
        <p14:creationId xmlns:p14="http://schemas.microsoft.com/office/powerpoint/2010/main" val="23580329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2"/>
                                        </p:tgtEl>
                                        <p:attrNameLst>
                                          <p:attrName>style.visibility</p:attrName>
                                        </p:attrNameLst>
                                      </p:cBhvr>
                                      <p:to>
                                        <p:strVal val="visible"/>
                                      </p:to>
                                    </p:set>
                                    <p:animEffect transition="in" filter="wipe(left)">
                                      <p:cBhvr>
                                        <p:cTn id="7" dur="500"/>
                                        <p:tgtEl>
                                          <p:spTgt spid="1228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3" presetClass="entr" presetSubtype="16" fill="hold" nodeType="clickEffect">
                                  <p:stCondLst>
                                    <p:cond delay="0"/>
                                  </p:stCondLst>
                                  <p:childTnLst>
                                    <p:set>
                                      <p:cBhvr>
                                        <p:cTn id="11" dur="1" fill="hold">
                                          <p:stCondLst>
                                            <p:cond delay="0"/>
                                          </p:stCondLst>
                                        </p:cTn>
                                        <p:tgtEl>
                                          <p:spTgt spid="122901">
                                            <p:txEl>
                                              <p:pRg st="0" end="0"/>
                                            </p:txEl>
                                          </p:spTgt>
                                        </p:tgtEl>
                                        <p:attrNameLst>
                                          <p:attrName>style.visibility</p:attrName>
                                        </p:attrNameLst>
                                      </p:cBhvr>
                                      <p:to>
                                        <p:strVal val="visible"/>
                                      </p:to>
                                    </p:set>
                                    <p:anim calcmode="lin" valueType="num">
                                      <p:cBhvr>
                                        <p:cTn id="12" dur="500" fill="hold"/>
                                        <p:tgtEl>
                                          <p:spTgt spid="122901">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22901">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2290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2885"/>
                                        </p:tgtEl>
                                        <p:attrNameLst>
                                          <p:attrName>style.visibility</p:attrName>
                                        </p:attrNameLst>
                                      </p:cBhvr>
                                      <p:to>
                                        <p:strVal val="visible"/>
                                      </p:to>
                                    </p:set>
                                    <p:animEffect transition="in" filter="fade">
                                      <p:cBhvr>
                                        <p:cTn id="19" dur="2000"/>
                                        <p:tgtEl>
                                          <p:spTgt spid="122885"/>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2886"/>
                                        </p:tgtEl>
                                        <p:attrNameLst>
                                          <p:attrName>style.visibility</p:attrName>
                                        </p:attrNameLst>
                                      </p:cBhvr>
                                      <p:to>
                                        <p:strVal val="visible"/>
                                      </p:to>
                                    </p:set>
                                    <p:animEffect transition="in" filter="fade">
                                      <p:cBhvr>
                                        <p:cTn id="22" dur="2000"/>
                                        <p:tgtEl>
                                          <p:spTgt spid="122886"/>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2887"/>
                                        </p:tgtEl>
                                        <p:attrNameLst>
                                          <p:attrName>style.visibility</p:attrName>
                                        </p:attrNameLst>
                                      </p:cBhvr>
                                      <p:to>
                                        <p:strVal val="visible"/>
                                      </p:to>
                                    </p:set>
                                    <p:animEffect transition="in" filter="fade">
                                      <p:cBhvr>
                                        <p:cTn id="25" dur="2000"/>
                                        <p:tgtEl>
                                          <p:spTgt spid="12288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2889"/>
                                        </p:tgtEl>
                                        <p:attrNameLst>
                                          <p:attrName>style.visibility</p:attrName>
                                        </p:attrNameLst>
                                      </p:cBhvr>
                                      <p:to>
                                        <p:strVal val="visible"/>
                                      </p:to>
                                    </p:set>
                                    <p:animEffect transition="in" filter="fade">
                                      <p:cBhvr>
                                        <p:cTn id="28" dur="2000"/>
                                        <p:tgtEl>
                                          <p:spTgt spid="12288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2890"/>
                                        </p:tgtEl>
                                        <p:attrNameLst>
                                          <p:attrName>style.visibility</p:attrName>
                                        </p:attrNameLst>
                                      </p:cBhvr>
                                      <p:to>
                                        <p:strVal val="visible"/>
                                      </p:to>
                                    </p:set>
                                    <p:animEffect transition="in" filter="fade">
                                      <p:cBhvr>
                                        <p:cTn id="31" dur="2000"/>
                                        <p:tgtEl>
                                          <p:spTgt spid="12289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2891"/>
                                        </p:tgtEl>
                                        <p:attrNameLst>
                                          <p:attrName>style.visibility</p:attrName>
                                        </p:attrNameLst>
                                      </p:cBhvr>
                                      <p:to>
                                        <p:strVal val="visible"/>
                                      </p:to>
                                    </p:set>
                                    <p:animEffect transition="in" filter="fade">
                                      <p:cBhvr>
                                        <p:cTn id="34" dur="2000"/>
                                        <p:tgtEl>
                                          <p:spTgt spid="12289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2892"/>
                                        </p:tgtEl>
                                        <p:attrNameLst>
                                          <p:attrName>style.visibility</p:attrName>
                                        </p:attrNameLst>
                                      </p:cBhvr>
                                      <p:to>
                                        <p:strVal val="visible"/>
                                      </p:to>
                                    </p:set>
                                    <p:animEffect transition="in" filter="fade">
                                      <p:cBhvr>
                                        <p:cTn id="37" dur="2000"/>
                                        <p:tgtEl>
                                          <p:spTgt spid="12289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2894"/>
                                        </p:tgtEl>
                                        <p:attrNameLst>
                                          <p:attrName>style.visibility</p:attrName>
                                        </p:attrNameLst>
                                      </p:cBhvr>
                                      <p:to>
                                        <p:strVal val="visible"/>
                                      </p:to>
                                    </p:set>
                                    <p:animEffect transition="in" filter="fade">
                                      <p:cBhvr>
                                        <p:cTn id="40" dur="2000"/>
                                        <p:tgtEl>
                                          <p:spTgt spid="122894"/>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2895"/>
                                        </p:tgtEl>
                                        <p:attrNameLst>
                                          <p:attrName>style.visibility</p:attrName>
                                        </p:attrNameLst>
                                      </p:cBhvr>
                                      <p:to>
                                        <p:strVal val="visible"/>
                                      </p:to>
                                    </p:set>
                                    <p:animEffect transition="in" filter="fade">
                                      <p:cBhvr>
                                        <p:cTn id="43" dur="2000"/>
                                        <p:tgtEl>
                                          <p:spTgt spid="122895"/>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2896"/>
                                        </p:tgtEl>
                                        <p:attrNameLst>
                                          <p:attrName>style.visibility</p:attrName>
                                        </p:attrNameLst>
                                      </p:cBhvr>
                                      <p:to>
                                        <p:strVal val="visible"/>
                                      </p:to>
                                    </p:set>
                                    <p:animEffect transition="in" filter="fade">
                                      <p:cBhvr>
                                        <p:cTn id="46" dur="2000"/>
                                        <p:tgtEl>
                                          <p:spTgt spid="122896"/>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2897"/>
                                        </p:tgtEl>
                                        <p:attrNameLst>
                                          <p:attrName>style.visibility</p:attrName>
                                        </p:attrNameLst>
                                      </p:cBhvr>
                                      <p:to>
                                        <p:strVal val="visible"/>
                                      </p:to>
                                    </p:set>
                                    <p:animEffect transition="in" filter="fade">
                                      <p:cBhvr>
                                        <p:cTn id="49" dur="2000"/>
                                        <p:tgtEl>
                                          <p:spTgt spid="122897"/>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2898"/>
                                        </p:tgtEl>
                                        <p:attrNameLst>
                                          <p:attrName>style.visibility</p:attrName>
                                        </p:attrNameLst>
                                      </p:cBhvr>
                                      <p:to>
                                        <p:strVal val="visible"/>
                                      </p:to>
                                    </p:set>
                                    <p:animEffect transition="in" filter="fade">
                                      <p:cBhvr>
                                        <p:cTn id="52" dur="2000"/>
                                        <p:tgtEl>
                                          <p:spTgt spid="122898"/>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2899"/>
                                        </p:tgtEl>
                                        <p:attrNameLst>
                                          <p:attrName>style.visibility</p:attrName>
                                        </p:attrNameLst>
                                      </p:cBhvr>
                                      <p:to>
                                        <p:strVal val="visible"/>
                                      </p:to>
                                    </p:set>
                                    <p:animEffect transition="in" filter="fade">
                                      <p:cBhvr>
                                        <p:cTn id="55" dur="2000"/>
                                        <p:tgtEl>
                                          <p:spTgt spid="122899"/>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2901"/>
                                        </p:tgtEl>
                                        <p:attrNameLst>
                                          <p:attrName>style.visibility</p:attrName>
                                        </p:attrNameLst>
                                      </p:cBhvr>
                                      <p:to>
                                        <p:strVal val="visible"/>
                                      </p:to>
                                    </p:set>
                                    <p:animEffect transition="in" filter="fade">
                                      <p:cBhvr>
                                        <p:cTn id="58" dur="2000"/>
                                        <p:tgtEl>
                                          <p:spTgt spid="1229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2" grpId="0"/>
      <p:bldP spid="122885" grpId="0" animBg="1"/>
      <p:bldP spid="122886" grpId="0" animBg="1"/>
      <p:bldP spid="122887" grpId="0" animBg="1"/>
      <p:bldP spid="122889" grpId="0" animBg="1"/>
      <p:bldP spid="122890" grpId="0" animBg="1"/>
      <p:bldP spid="122891" grpId="0" animBg="1"/>
      <p:bldP spid="122892" grpId="0" animBg="1"/>
      <p:bldP spid="122894" grpId="0" animBg="1"/>
      <p:bldP spid="122895" grpId="0" animBg="1"/>
      <p:bldP spid="122896" grpId="0"/>
      <p:bldP spid="122897" grpId="0"/>
      <p:bldP spid="122898" grpId="0"/>
      <p:bldP spid="122899" grpId="0"/>
      <p:bldP spid="122901"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Quan niệm thứ nhất</a:t>
            </a:r>
          </a:p>
        </p:txBody>
      </p:sp>
      <p:sp>
        <p:nvSpPr>
          <p:cNvPr id="23" name="Down Arrow 22"/>
          <p:cNvSpPr/>
          <p:nvPr/>
        </p:nvSpPr>
        <p:spPr bwMode="auto">
          <a:xfrm>
            <a:off x="1990725" y="1503364"/>
            <a:ext cx="8305800" cy="982662"/>
          </a:xfrm>
          <a:prstGeom prst="downArrow">
            <a:avLst>
              <a:gd name="adj1" fmla="val 75115"/>
              <a:gd name="adj2" fmla="val 50000"/>
            </a:avLst>
          </a:pr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cap="flat" cmpd="sng" algn="ctr">
                <a:solidFill>
                  <a:srgbClr val="00A06C"/>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a:spcBef>
                <a:spcPts val="600"/>
              </a:spcBef>
            </a:pPr>
            <a:r>
              <a:rPr lang="en-US" sz="2200" b="1" dirty="0" smtClean="0">
                <a:solidFill>
                  <a:srgbClr val="FF0000"/>
                </a:solidFill>
                <a:latin typeface="Constantia" panose="02030602050306030303" pitchFamily="18" charset="0"/>
              </a:rPr>
              <a:t>                ASXH </a:t>
            </a:r>
            <a:r>
              <a:rPr lang="en-US" sz="2200" b="1" dirty="0" err="1">
                <a:solidFill>
                  <a:srgbClr val="FF0000"/>
                </a:solidFill>
                <a:latin typeface="Constantia" panose="02030602050306030303" pitchFamily="18" charset="0"/>
              </a:rPr>
              <a:t>có</a:t>
            </a:r>
            <a:r>
              <a:rPr lang="en-US" sz="2200" b="1" dirty="0">
                <a:solidFill>
                  <a:srgbClr val="FF0000"/>
                </a:solidFill>
                <a:latin typeface="Constantia" panose="02030602050306030303" pitchFamily="18" charset="0"/>
              </a:rPr>
              <a:t> 3 </a:t>
            </a:r>
            <a:r>
              <a:rPr lang="en-US" sz="2200" b="1" dirty="0" err="1">
                <a:solidFill>
                  <a:srgbClr val="FF0000"/>
                </a:solidFill>
                <a:latin typeface="Constantia" panose="02030602050306030303" pitchFamily="18" charset="0"/>
              </a:rPr>
              <a:t>hợp</a:t>
            </a:r>
            <a:r>
              <a:rPr lang="en-US" sz="2200" b="1" dirty="0">
                <a:solidFill>
                  <a:srgbClr val="FF0000"/>
                </a:solidFill>
                <a:latin typeface="Constantia" panose="02030602050306030303" pitchFamily="18" charset="0"/>
              </a:rPr>
              <a:t> </a:t>
            </a:r>
            <a:r>
              <a:rPr lang="en-US" sz="2200" b="1" dirty="0" err="1">
                <a:solidFill>
                  <a:srgbClr val="FF0000"/>
                </a:solidFill>
                <a:latin typeface="Constantia" panose="02030602050306030303" pitchFamily="18" charset="0"/>
              </a:rPr>
              <a:t>phần</a:t>
            </a:r>
            <a:r>
              <a:rPr lang="en-US" sz="2200" b="1" dirty="0">
                <a:solidFill>
                  <a:srgbClr val="FF0000"/>
                </a:solidFill>
                <a:latin typeface="Constantia" panose="02030602050306030303" pitchFamily="18" charset="0"/>
              </a:rPr>
              <a:t> </a:t>
            </a:r>
            <a:r>
              <a:rPr lang="en-US" sz="2200" b="1" dirty="0" err="1">
                <a:solidFill>
                  <a:srgbClr val="FF0000"/>
                </a:solidFill>
                <a:latin typeface="Constantia" panose="02030602050306030303" pitchFamily="18" charset="0"/>
              </a:rPr>
              <a:t>chính</a:t>
            </a:r>
            <a:r>
              <a:rPr lang="en-US" sz="2200" b="1" dirty="0">
                <a:solidFill>
                  <a:srgbClr val="FF0000"/>
                </a:solidFill>
                <a:latin typeface="Constantia" panose="02030602050306030303" pitchFamily="18" charset="0"/>
              </a:rPr>
              <a:t>: </a:t>
            </a:r>
          </a:p>
        </p:txBody>
      </p:sp>
      <p:grpSp>
        <p:nvGrpSpPr>
          <p:cNvPr id="3" name="Group 2"/>
          <p:cNvGrpSpPr/>
          <p:nvPr/>
        </p:nvGrpSpPr>
        <p:grpSpPr>
          <a:xfrm>
            <a:off x="2286000" y="2819400"/>
            <a:ext cx="1981200" cy="3276600"/>
            <a:chOff x="762000" y="2819400"/>
            <a:chExt cx="1981200" cy="3276600"/>
          </a:xfrm>
        </p:grpSpPr>
        <p:sp>
          <p:nvSpPr>
            <p:cNvPr id="25" name="AutoShape 27"/>
            <p:cNvSpPr>
              <a:spLocks noChangeArrowheads="1"/>
            </p:cNvSpPr>
            <p:nvPr/>
          </p:nvSpPr>
          <p:spPr bwMode="auto">
            <a:xfrm>
              <a:off x="762000" y="2819400"/>
              <a:ext cx="1981200" cy="32766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Verdana" panose="020B0604030504040204" pitchFamily="34" charset="0"/>
              </a:endParaRPr>
            </a:p>
          </p:txBody>
        </p:sp>
        <p:sp>
          <p:nvSpPr>
            <p:cNvPr id="26" name="Text Box 28"/>
            <p:cNvSpPr txBox="1">
              <a:spLocks noChangeArrowheads="1"/>
            </p:cNvSpPr>
            <p:nvPr/>
          </p:nvSpPr>
          <p:spPr bwMode="auto">
            <a:xfrm>
              <a:off x="838200" y="2895600"/>
              <a:ext cx="180975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a:solidFill>
                    <a:srgbClr val="FF0000"/>
                  </a:solidFill>
                  <a:latin typeface="Constantia" panose="02030602050306030303" pitchFamily="18" charset="0"/>
                </a:rPr>
                <a:t>1.</a:t>
              </a:r>
              <a:r>
                <a:rPr lang="en-US" b="1">
                  <a:solidFill>
                    <a:srgbClr val="0000FF"/>
                  </a:solidFill>
                  <a:latin typeface="Constantia" panose="02030602050306030303" pitchFamily="18" charset="0"/>
                </a:rPr>
                <a:t> </a:t>
              </a:r>
              <a:r>
                <a:rPr lang="en-US" b="1">
                  <a:solidFill>
                    <a:srgbClr val="000000"/>
                  </a:solidFill>
                  <a:latin typeface="Constantia" panose="02030602050306030303" pitchFamily="18" charset="0"/>
                </a:rPr>
                <a:t>Hệ thống chính sách và các chương trình về thị trường lao động</a:t>
              </a:r>
            </a:p>
          </p:txBody>
        </p:sp>
      </p:grpSp>
      <p:grpSp>
        <p:nvGrpSpPr>
          <p:cNvPr id="5" name="Group 4"/>
          <p:cNvGrpSpPr/>
          <p:nvPr/>
        </p:nvGrpSpPr>
        <p:grpSpPr>
          <a:xfrm>
            <a:off x="7391400" y="2743200"/>
            <a:ext cx="2590800" cy="3352800"/>
            <a:chOff x="5867400" y="2743200"/>
            <a:chExt cx="2590800" cy="3352800"/>
          </a:xfrm>
        </p:grpSpPr>
        <p:sp>
          <p:nvSpPr>
            <p:cNvPr id="24" name="AutoShape 26"/>
            <p:cNvSpPr>
              <a:spLocks noChangeArrowheads="1"/>
            </p:cNvSpPr>
            <p:nvPr/>
          </p:nvSpPr>
          <p:spPr bwMode="auto">
            <a:xfrm>
              <a:off x="5867400" y="2743200"/>
              <a:ext cx="2590800" cy="33528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Verdana" panose="020B0604030504040204" pitchFamily="34" charset="0"/>
              </a:endParaRPr>
            </a:p>
          </p:txBody>
        </p:sp>
        <p:sp>
          <p:nvSpPr>
            <p:cNvPr id="27" name="Text Box 30"/>
            <p:cNvSpPr txBox="1">
              <a:spLocks noChangeArrowheads="1"/>
            </p:cNvSpPr>
            <p:nvPr/>
          </p:nvSpPr>
          <p:spPr bwMode="auto">
            <a:xfrm>
              <a:off x="5943600" y="2819400"/>
              <a:ext cx="25146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a:solidFill>
                    <a:srgbClr val="FF0000"/>
                  </a:solidFill>
                  <a:latin typeface="Constantia" panose="02030602050306030303" pitchFamily="18" charset="0"/>
                </a:rPr>
                <a:t>3.</a:t>
              </a:r>
              <a:r>
                <a:rPr lang="en-US" b="1">
                  <a:solidFill>
                    <a:srgbClr val="0000FF"/>
                  </a:solidFill>
                  <a:latin typeface="Constantia" panose="02030602050306030303" pitchFamily="18" charset="0"/>
                </a:rPr>
                <a:t> </a:t>
              </a:r>
              <a:r>
                <a:rPr lang="en-US" b="1">
                  <a:solidFill>
                    <a:srgbClr val="000000"/>
                  </a:solidFill>
                  <a:latin typeface="Constantia" panose="02030602050306030303" pitchFamily="18" charset="0"/>
                </a:rPr>
                <a:t>Hệ thống chính sách và các chương trình trợ giúp xã hội</a:t>
              </a:r>
            </a:p>
          </p:txBody>
        </p:sp>
      </p:grpSp>
      <p:grpSp>
        <p:nvGrpSpPr>
          <p:cNvPr id="4" name="Group 3"/>
          <p:cNvGrpSpPr/>
          <p:nvPr/>
        </p:nvGrpSpPr>
        <p:grpSpPr>
          <a:xfrm>
            <a:off x="4648200" y="2743200"/>
            <a:ext cx="2438400" cy="3352800"/>
            <a:chOff x="3124200" y="2743200"/>
            <a:chExt cx="2438400" cy="3352800"/>
          </a:xfrm>
        </p:grpSpPr>
        <p:sp>
          <p:nvSpPr>
            <p:cNvPr id="28" name="AutoShape 31"/>
            <p:cNvSpPr>
              <a:spLocks noChangeArrowheads="1"/>
            </p:cNvSpPr>
            <p:nvPr/>
          </p:nvSpPr>
          <p:spPr bwMode="auto">
            <a:xfrm>
              <a:off x="3124200" y="2743200"/>
              <a:ext cx="2438400" cy="33528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Verdana" panose="020B0604030504040204" pitchFamily="34" charset="0"/>
              </a:endParaRPr>
            </a:p>
          </p:txBody>
        </p:sp>
        <p:sp>
          <p:nvSpPr>
            <p:cNvPr id="29" name="Text Box 32"/>
            <p:cNvSpPr txBox="1">
              <a:spLocks noChangeArrowheads="1"/>
            </p:cNvSpPr>
            <p:nvPr/>
          </p:nvSpPr>
          <p:spPr bwMode="auto">
            <a:xfrm>
              <a:off x="3200400" y="2819400"/>
              <a:ext cx="2286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b="1">
                  <a:solidFill>
                    <a:srgbClr val="FF0000"/>
                  </a:solidFill>
                  <a:latin typeface="Constantia" panose="02030602050306030303" pitchFamily="18" charset="0"/>
                </a:rPr>
                <a:t>2.</a:t>
              </a:r>
              <a:r>
                <a:rPr lang="en-US" b="1">
                  <a:solidFill>
                    <a:srgbClr val="0000FF"/>
                  </a:solidFill>
                  <a:latin typeface="Constantia" panose="02030602050306030303" pitchFamily="18" charset="0"/>
                </a:rPr>
                <a:t> </a:t>
              </a:r>
              <a:r>
                <a:rPr lang="en-US" b="1">
                  <a:solidFill>
                    <a:srgbClr val="000000"/>
                  </a:solidFill>
                  <a:latin typeface="Constantia" panose="02030602050306030303" pitchFamily="18" charset="0"/>
                </a:rPr>
                <a:t>Hệ thống Bảo hiểm xã hội</a:t>
              </a:r>
            </a:p>
          </p:txBody>
        </p:sp>
      </p:grpSp>
    </p:spTree>
    <p:extLst>
      <p:ext uri="{BB962C8B-B14F-4D97-AF65-F5344CB8AC3E}">
        <p14:creationId xmlns:p14="http://schemas.microsoft.com/office/powerpoint/2010/main" val="578288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up)">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up)">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up)">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Quan niệm thứ hai</a:t>
            </a:r>
          </a:p>
        </p:txBody>
      </p:sp>
      <p:sp>
        <p:nvSpPr>
          <p:cNvPr id="125956" name="Freeform 4"/>
          <p:cNvSpPr>
            <a:spLocks noEditPoints="1"/>
          </p:cNvSpPr>
          <p:nvPr/>
        </p:nvSpPr>
        <p:spPr bwMode="gray">
          <a:xfrm rot="-1358056">
            <a:off x="4102101" y="2399707"/>
            <a:ext cx="5776913" cy="2168525"/>
          </a:xfrm>
          <a:custGeom>
            <a:avLst/>
            <a:gdLst>
              <a:gd name="T0" fmla="*/ 1692 w 4040"/>
              <a:gd name="T1" fmla="*/ 12 h 1888"/>
              <a:gd name="T2" fmla="*/ 1234 w 4040"/>
              <a:gd name="T3" fmla="*/ 74 h 1888"/>
              <a:gd name="T4" fmla="*/ 828 w 4040"/>
              <a:gd name="T5" fmla="*/ 182 h 1888"/>
              <a:gd name="T6" fmla="*/ 486 w 4040"/>
              <a:gd name="T7" fmla="*/ 330 h 1888"/>
              <a:gd name="T8" fmla="*/ 226 w 4040"/>
              <a:gd name="T9" fmla="*/ 510 h 1888"/>
              <a:gd name="T10" fmla="*/ 58 w 4040"/>
              <a:gd name="T11" fmla="*/ 718 h 1888"/>
              <a:gd name="T12" fmla="*/ 0 w 4040"/>
              <a:gd name="T13" fmla="*/ 944 h 1888"/>
              <a:gd name="T14" fmla="*/ 58 w 4040"/>
              <a:gd name="T15" fmla="*/ 1170 h 1888"/>
              <a:gd name="T16" fmla="*/ 226 w 4040"/>
              <a:gd name="T17" fmla="*/ 1378 h 1888"/>
              <a:gd name="T18" fmla="*/ 486 w 4040"/>
              <a:gd name="T19" fmla="*/ 1558 h 1888"/>
              <a:gd name="T20" fmla="*/ 828 w 4040"/>
              <a:gd name="T21" fmla="*/ 1706 h 1888"/>
              <a:gd name="T22" fmla="*/ 1234 w 4040"/>
              <a:gd name="T23" fmla="*/ 1814 h 1888"/>
              <a:gd name="T24" fmla="*/ 1692 w 4040"/>
              <a:gd name="T25" fmla="*/ 1876 h 1888"/>
              <a:gd name="T26" fmla="*/ 2186 w 4040"/>
              <a:gd name="T27" fmla="*/ 1884 h 1888"/>
              <a:gd name="T28" fmla="*/ 2658 w 4040"/>
              <a:gd name="T29" fmla="*/ 1840 h 1888"/>
              <a:gd name="T30" fmla="*/ 3084 w 4040"/>
              <a:gd name="T31" fmla="*/ 1746 h 1888"/>
              <a:gd name="T32" fmla="*/ 3448 w 4040"/>
              <a:gd name="T33" fmla="*/ 1612 h 1888"/>
              <a:gd name="T34" fmla="*/ 3738 w 4040"/>
              <a:gd name="T35" fmla="*/ 1442 h 1888"/>
              <a:gd name="T36" fmla="*/ 3938 w 4040"/>
              <a:gd name="T37" fmla="*/ 1242 h 1888"/>
              <a:gd name="T38" fmla="*/ 4034 w 4040"/>
              <a:gd name="T39" fmla="*/ 1022 h 1888"/>
              <a:gd name="T40" fmla="*/ 4014 w 4040"/>
              <a:gd name="T41" fmla="*/ 790 h 1888"/>
              <a:gd name="T42" fmla="*/ 3882 w 4040"/>
              <a:gd name="T43" fmla="*/ 576 h 1888"/>
              <a:gd name="T44" fmla="*/ 3650 w 4040"/>
              <a:gd name="T45" fmla="*/ 386 h 1888"/>
              <a:gd name="T46" fmla="*/ 3334 w 4040"/>
              <a:gd name="T47" fmla="*/ 228 h 1888"/>
              <a:gd name="T48" fmla="*/ 2948 w 4040"/>
              <a:gd name="T49" fmla="*/ 106 h 1888"/>
              <a:gd name="T50" fmla="*/ 2506 w 4040"/>
              <a:gd name="T51" fmla="*/ 28 h 1888"/>
              <a:gd name="T52" fmla="*/ 2020 w 4040"/>
              <a:gd name="T53" fmla="*/ 0 h 1888"/>
              <a:gd name="T54" fmla="*/ 1606 w 4040"/>
              <a:gd name="T55" fmla="*/ 1736 h 1888"/>
              <a:gd name="T56" fmla="*/ 1164 w 4040"/>
              <a:gd name="T57" fmla="*/ 1678 h 1888"/>
              <a:gd name="T58" fmla="*/ 776 w 4040"/>
              <a:gd name="T59" fmla="*/ 1576 h 1888"/>
              <a:gd name="T60" fmla="*/ 458 w 4040"/>
              <a:gd name="T61" fmla="*/ 1436 h 1888"/>
              <a:gd name="T62" fmla="*/ 224 w 4040"/>
              <a:gd name="T63" fmla="*/ 1266 h 1888"/>
              <a:gd name="T64" fmla="*/ 88 w 4040"/>
              <a:gd name="T65" fmla="*/ 1074 h 1888"/>
              <a:gd name="T66" fmla="*/ 68 w 4040"/>
              <a:gd name="T67" fmla="*/ 864 h 1888"/>
              <a:gd name="T68" fmla="*/ 166 w 4040"/>
              <a:gd name="T69" fmla="*/ 664 h 1888"/>
              <a:gd name="T70" fmla="*/ 370 w 4040"/>
              <a:gd name="T71" fmla="*/ 486 h 1888"/>
              <a:gd name="T72" fmla="*/ 662 w 4040"/>
              <a:gd name="T73" fmla="*/ 336 h 1888"/>
              <a:gd name="T74" fmla="*/ 1028 w 4040"/>
              <a:gd name="T75" fmla="*/ 222 h 1888"/>
              <a:gd name="T76" fmla="*/ 1454 w 4040"/>
              <a:gd name="T77" fmla="*/ 148 h 1888"/>
              <a:gd name="T78" fmla="*/ 1922 w 4040"/>
              <a:gd name="T79" fmla="*/ 120 h 1888"/>
              <a:gd name="T80" fmla="*/ 2392 w 4040"/>
              <a:gd name="T81" fmla="*/ 148 h 1888"/>
              <a:gd name="T82" fmla="*/ 2818 w 4040"/>
              <a:gd name="T83" fmla="*/ 222 h 1888"/>
              <a:gd name="T84" fmla="*/ 3184 w 4040"/>
              <a:gd name="T85" fmla="*/ 336 h 1888"/>
              <a:gd name="T86" fmla="*/ 3476 w 4040"/>
              <a:gd name="T87" fmla="*/ 486 h 1888"/>
              <a:gd name="T88" fmla="*/ 3680 w 4040"/>
              <a:gd name="T89" fmla="*/ 664 h 1888"/>
              <a:gd name="T90" fmla="*/ 3778 w 4040"/>
              <a:gd name="T91" fmla="*/ 864 h 1888"/>
              <a:gd name="T92" fmla="*/ 3758 w 4040"/>
              <a:gd name="T93" fmla="*/ 1074 h 1888"/>
              <a:gd name="T94" fmla="*/ 3622 w 4040"/>
              <a:gd name="T95" fmla="*/ 1266 h 1888"/>
              <a:gd name="T96" fmla="*/ 3388 w 4040"/>
              <a:gd name="T97" fmla="*/ 1436 h 1888"/>
              <a:gd name="T98" fmla="*/ 3070 w 4040"/>
              <a:gd name="T99" fmla="*/ 1576 h 1888"/>
              <a:gd name="T100" fmla="*/ 2682 w 4040"/>
              <a:gd name="T101" fmla="*/ 1678 h 1888"/>
              <a:gd name="T102" fmla="*/ 2240 w 4040"/>
              <a:gd name="T103" fmla="*/ 1736 h 18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4040" h="1888">
                <a:moveTo>
                  <a:pt x="2020" y="0"/>
                </a:moveTo>
                <a:lnTo>
                  <a:pt x="1854" y="4"/>
                </a:lnTo>
                <a:lnTo>
                  <a:pt x="1692" y="12"/>
                </a:lnTo>
                <a:lnTo>
                  <a:pt x="1534" y="28"/>
                </a:lnTo>
                <a:lnTo>
                  <a:pt x="1382" y="48"/>
                </a:lnTo>
                <a:lnTo>
                  <a:pt x="1234" y="74"/>
                </a:lnTo>
                <a:lnTo>
                  <a:pt x="1092" y="106"/>
                </a:lnTo>
                <a:lnTo>
                  <a:pt x="956" y="142"/>
                </a:lnTo>
                <a:lnTo>
                  <a:pt x="828" y="182"/>
                </a:lnTo>
                <a:lnTo>
                  <a:pt x="706" y="228"/>
                </a:lnTo>
                <a:lnTo>
                  <a:pt x="592" y="276"/>
                </a:lnTo>
                <a:lnTo>
                  <a:pt x="486" y="330"/>
                </a:lnTo>
                <a:lnTo>
                  <a:pt x="390" y="386"/>
                </a:lnTo>
                <a:lnTo>
                  <a:pt x="302" y="446"/>
                </a:lnTo>
                <a:lnTo>
                  <a:pt x="226" y="510"/>
                </a:lnTo>
                <a:lnTo>
                  <a:pt x="158" y="576"/>
                </a:lnTo>
                <a:lnTo>
                  <a:pt x="102" y="646"/>
                </a:lnTo>
                <a:lnTo>
                  <a:pt x="58" y="718"/>
                </a:lnTo>
                <a:lnTo>
                  <a:pt x="26" y="790"/>
                </a:lnTo>
                <a:lnTo>
                  <a:pt x="6" y="866"/>
                </a:lnTo>
                <a:lnTo>
                  <a:pt x="0" y="944"/>
                </a:lnTo>
                <a:lnTo>
                  <a:pt x="6" y="1022"/>
                </a:lnTo>
                <a:lnTo>
                  <a:pt x="26" y="1098"/>
                </a:lnTo>
                <a:lnTo>
                  <a:pt x="58" y="1170"/>
                </a:lnTo>
                <a:lnTo>
                  <a:pt x="102" y="1242"/>
                </a:lnTo>
                <a:lnTo>
                  <a:pt x="158" y="1312"/>
                </a:lnTo>
                <a:lnTo>
                  <a:pt x="226" y="1378"/>
                </a:lnTo>
                <a:lnTo>
                  <a:pt x="302" y="1442"/>
                </a:lnTo>
                <a:lnTo>
                  <a:pt x="390" y="1502"/>
                </a:lnTo>
                <a:lnTo>
                  <a:pt x="486" y="1558"/>
                </a:lnTo>
                <a:lnTo>
                  <a:pt x="592" y="1612"/>
                </a:lnTo>
                <a:lnTo>
                  <a:pt x="706" y="1660"/>
                </a:lnTo>
                <a:lnTo>
                  <a:pt x="828" y="1706"/>
                </a:lnTo>
                <a:lnTo>
                  <a:pt x="956" y="1746"/>
                </a:lnTo>
                <a:lnTo>
                  <a:pt x="1092" y="1782"/>
                </a:lnTo>
                <a:lnTo>
                  <a:pt x="1234" y="1814"/>
                </a:lnTo>
                <a:lnTo>
                  <a:pt x="1382" y="1840"/>
                </a:lnTo>
                <a:lnTo>
                  <a:pt x="1534" y="1860"/>
                </a:lnTo>
                <a:lnTo>
                  <a:pt x="1692" y="1876"/>
                </a:lnTo>
                <a:lnTo>
                  <a:pt x="1854" y="1884"/>
                </a:lnTo>
                <a:lnTo>
                  <a:pt x="2020" y="1888"/>
                </a:lnTo>
                <a:lnTo>
                  <a:pt x="2186" y="1884"/>
                </a:lnTo>
                <a:lnTo>
                  <a:pt x="2348" y="1876"/>
                </a:lnTo>
                <a:lnTo>
                  <a:pt x="2506" y="1860"/>
                </a:lnTo>
                <a:lnTo>
                  <a:pt x="2658" y="1840"/>
                </a:lnTo>
                <a:lnTo>
                  <a:pt x="2806" y="1814"/>
                </a:lnTo>
                <a:lnTo>
                  <a:pt x="2948" y="1782"/>
                </a:lnTo>
                <a:lnTo>
                  <a:pt x="3084" y="1746"/>
                </a:lnTo>
                <a:lnTo>
                  <a:pt x="3212" y="1706"/>
                </a:lnTo>
                <a:lnTo>
                  <a:pt x="3334" y="1660"/>
                </a:lnTo>
                <a:lnTo>
                  <a:pt x="3448" y="1612"/>
                </a:lnTo>
                <a:lnTo>
                  <a:pt x="3554" y="1558"/>
                </a:lnTo>
                <a:lnTo>
                  <a:pt x="3650" y="1502"/>
                </a:lnTo>
                <a:lnTo>
                  <a:pt x="3738" y="1442"/>
                </a:lnTo>
                <a:lnTo>
                  <a:pt x="3814" y="1378"/>
                </a:lnTo>
                <a:lnTo>
                  <a:pt x="3882" y="1312"/>
                </a:lnTo>
                <a:lnTo>
                  <a:pt x="3938" y="1242"/>
                </a:lnTo>
                <a:lnTo>
                  <a:pt x="3982" y="1170"/>
                </a:lnTo>
                <a:lnTo>
                  <a:pt x="4014" y="1098"/>
                </a:lnTo>
                <a:lnTo>
                  <a:pt x="4034" y="1022"/>
                </a:lnTo>
                <a:lnTo>
                  <a:pt x="4040" y="944"/>
                </a:lnTo>
                <a:lnTo>
                  <a:pt x="4034" y="866"/>
                </a:lnTo>
                <a:lnTo>
                  <a:pt x="4014" y="790"/>
                </a:lnTo>
                <a:lnTo>
                  <a:pt x="3982" y="718"/>
                </a:lnTo>
                <a:lnTo>
                  <a:pt x="3938" y="646"/>
                </a:lnTo>
                <a:lnTo>
                  <a:pt x="3882" y="576"/>
                </a:lnTo>
                <a:lnTo>
                  <a:pt x="3814" y="510"/>
                </a:lnTo>
                <a:lnTo>
                  <a:pt x="3738" y="446"/>
                </a:lnTo>
                <a:lnTo>
                  <a:pt x="3650" y="386"/>
                </a:lnTo>
                <a:lnTo>
                  <a:pt x="3554" y="330"/>
                </a:lnTo>
                <a:lnTo>
                  <a:pt x="3448" y="276"/>
                </a:lnTo>
                <a:lnTo>
                  <a:pt x="3334" y="228"/>
                </a:lnTo>
                <a:lnTo>
                  <a:pt x="3212" y="182"/>
                </a:lnTo>
                <a:lnTo>
                  <a:pt x="3084" y="142"/>
                </a:lnTo>
                <a:lnTo>
                  <a:pt x="2948" y="106"/>
                </a:lnTo>
                <a:lnTo>
                  <a:pt x="2806" y="74"/>
                </a:lnTo>
                <a:lnTo>
                  <a:pt x="2658" y="48"/>
                </a:lnTo>
                <a:lnTo>
                  <a:pt x="2506" y="28"/>
                </a:lnTo>
                <a:lnTo>
                  <a:pt x="2348" y="12"/>
                </a:lnTo>
                <a:lnTo>
                  <a:pt x="2186" y="4"/>
                </a:lnTo>
                <a:lnTo>
                  <a:pt x="2020" y="0"/>
                </a:lnTo>
                <a:close/>
                <a:moveTo>
                  <a:pt x="1922" y="1748"/>
                </a:moveTo>
                <a:lnTo>
                  <a:pt x="1762" y="1746"/>
                </a:lnTo>
                <a:lnTo>
                  <a:pt x="1606" y="1736"/>
                </a:lnTo>
                <a:lnTo>
                  <a:pt x="1454" y="1722"/>
                </a:lnTo>
                <a:lnTo>
                  <a:pt x="1306" y="1702"/>
                </a:lnTo>
                <a:lnTo>
                  <a:pt x="1164" y="1678"/>
                </a:lnTo>
                <a:lnTo>
                  <a:pt x="1028" y="1648"/>
                </a:lnTo>
                <a:lnTo>
                  <a:pt x="898" y="1614"/>
                </a:lnTo>
                <a:lnTo>
                  <a:pt x="776" y="1576"/>
                </a:lnTo>
                <a:lnTo>
                  <a:pt x="662" y="1532"/>
                </a:lnTo>
                <a:lnTo>
                  <a:pt x="554" y="1486"/>
                </a:lnTo>
                <a:lnTo>
                  <a:pt x="458" y="1436"/>
                </a:lnTo>
                <a:lnTo>
                  <a:pt x="370" y="1382"/>
                </a:lnTo>
                <a:lnTo>
                  <a:pt x="292" y="1326"/>
                </a:lnTo>
                <a:lnTo>
                  <a:pt x="224" y="1266"/>
                </a:lnTo>
                <a:lnTo>
                  <a:pt x="166" y="1204"/>
                </a:lnTo>
                <a:lnTo>
                  <a:pt x="122" y="1140"/>
                </a:lnTo>
                <a:lnTo>
                  <a:pt x="88" y="1074"/>
                </a:lnTo>
                <a:lnTo>
                  <a:pt x="68" y="1004"/>
                </a:lnTo>
                <a:lnTo>
                  <a:pt x="62" y="934"/>
                </a:lnTo>
                <a:lnTo>
                  <a:pt x="68" y="864"/>
                </a:lnTo>
                <a:lnTo>
                  <a:pt x="88" y="796"/>
                </a:lnTo>
                <a:lnTo>
                  <a:pt x="122" y="730"/>
                </a:lnTo>
                <a:lnTo>
                  <a:pt x="166" y="664"/>
                </a:lnTo>
                <a:lnTo>
                  <a:pt x="224" y="602"/>
                </a:lnTo>
                <a:lnTo>
                  <a:pt x="292" y="544"/>
                </a:lnTo>
                <a:lnTo>
                  <a:pt x="370" y="486"/>
                </a:lnTo>
                <a:lnTo>
                  <a:pt x="458" y="434"/>
                </a:lnTo>
                <a:lnTo>
                  <a:pt x="554" y="382"/>
                </a:lnTo>
                <a:lnTo>
                  <a:pt x="662" y="336"/>
                </a:lnTo>
                <a:lnTo>
                  <a:pt x="776" y="294"/>
                </a:lnTo>
                <a:lnTo>
                  <a:pt x="898" y="256"/>
                </a:lnTo>
                <a:lnTo>
                  <a:pt x="1028" y="222"/>
                </a:lnTo>
                <a:lnTo>
                  <a:pt x="1164" y="192"/>
                </a:lnTo>
                <a:lnTo>
                  <a:pt x="1306" y="166"/>
                </a:lnTo>
                <a:lnTo>
                  <a:pt x="1454" y="148"/>
                </a:lnTo>
                <a:lnTo>
                  <a:pt x="1606" y="132"/>
                </a:lnTo>
                <a:lnTo>
                  <a:pt x="1762" y="124"/>
                </a:lnTo>
                <a:lnTo>
                  <a:pt x="1922" y="120"/>
                </a:lnTo>
                <a:lnTo>
                  <a:pt x="2084" y="124"/>
                </a:lnTo>
                <a:lnTo>
                  <a:pt x="2240" y="132"/>
                </a:lnTo>
                <a:lnTo>
                  <a:pt x="2392" y="148"/>
                </a:lnTo>
                <a:lnTo>
                  <a:pt x="2540" y="166"/>
                </a:lnTo>
                <a:lnTo>
                  <a:pt x="2682" y="192"/>
                </a:lnTo>
                <a:lnTo>
                  <a:pt x="2818" y="222"/>
                </a:lnTo>
                <a:lnTo>
                  <a:pt x="2948" y="256"/>
                </a:lnTo>
                <a:lnTo>
                  <a:pt x="3070" y="294"/>
                </a:lnTo>
                <a:lnTo>
                  <a:pt x="3184" y="336"/>
                </a:lnTo>
                <a:lnTo>
                  <a:pt x="3292" y="382"/>
                </a:lnTo>
                <a:lnTo>
                  <a:pt x="3388" y="434"/>
                </a:lnTo>
                <a:lnTo>
                  <a:pt x="3476" y="486"/>
                </a:lnTo>
                <a:lnTo>
                  <a:pt x="3554" y="544"/>
                </a:lnTo>
                <a:lnTo>
                  <a:pt x="3622" y="602"/>
                </a:lnTo>
                <a:lnTo>
                  <a:pt x="3680" y="664"/>
                </a:lnTo>
                <a:lnTo>
                  <a:pt x="3724" y="730"/>
                </a:lnTo>
                <a:lnTo>
                  <a:pt x="3758" y="796"/>
                </a:lnTo>
                <a:lnTo>
                  <a:pt x="3778" y="864"/>
                </a:lnTo>
                <a:lnTo>
                  <a:pt x="3784" y="934"/>
                </a:lnTo>
                <a:lnTo>
                  <a:pt x="3778" y="1004"/>
                </a:lnTo>
                <a:lnTo>
                  <a:pt x="3758" y="1074"/>
                </a:lnTo>
                <a:lnTo>
                  <a:pt x="3724" y="1140"/>
                </a:lnTo>
                <a:lnTo>
                  <a:pt x="3680" y="1204"/>
                </a:lnTo>
                <a:lnTo>
                  <a:pt x="3622" y="1266"/>
                </a:lnTo>
                <a:lnTo>
                  <a:pt x="3554" y="1326"/>
                </a:lnTo>
                <a:lnTo>
                  <a:pt x="3476" y="1382"/>
                </a:lnTo>
                <a:lnTo>
                  <a:pt x="3388" y="1436"/>
                </a:lnTo>
                <a:lnTo>
                  <a:pt x="3292" y="1486"/>
                </a:lnTo>
                <a:lnTo>
                  <a:pt x="3184" y="1532"/>
                </a:lnTo>
                <a:lnTo>
                  <a:pt x="3070" y="1576"/>
                </a:lnTo>
                <a:lnTo>
                  <a:pt x="2948" y="1614"/>
                </a:lnTo>
                <a:lnTo>
                  <a:pt x="2818" y="1648"/>
                </a:lnTo>
                <a:lnTo>
                  <a:pt x="2682" y="1678"/>
                </a:lnTo>
                <a:lnTo>
                  <a:pt x="2540" y="1702"/>
                </a:lnTo>
                <a:lnTo>
                  <a:pt x="2392" y="1722"/>
                </a:lnTo>
                <a:lnTo>
                  <a:pt x="2240" y="1736"/>
                </a:lnTo>
                <a:lnTo>
                  <a:pt x="2084" y="1746"/>
                </a:lnTo>
                <a:lnTo>
                  <a:pt x="1922" y="1748"/>
                </a:lnTo>
                <a:close/>
              </a:path>
            </a:pathLst>
          </a:custGeom>
          <a:gradFill rotWithShape="1">
            <a:gsLst>
              <a:gs pos="0">
                <a:schemeClr val="bg2">
                  <a:gamma/>
                  <a:tint val="42353"/>
                  <a:invGamma/>
                  <a:alpha val="36000"/>
                </a:schemeClr>
              </a:gs>
              <a:gs pos="100000">
                <a:schemeClr val="bg2"/>
              </a:gs>
            </a:gsLst>
            <a:lin ang="0" scaled="1"/>
          </a:gradFill>
          <a:ln>
            <a:noFill/>
          </a:ln>
          <a:extLst>
            <a:ext uri="{91240B29-F687-4F45-9708-019B960494DF}">
              <a14:hiddenLine xmlns:a14="http://schemas.microsoft.com/office/drawing/2010/main" w="0">
                <a:solidFill>
                  <a:srgbClr val="F7C16B"/>
                </a:solidFill>
                <a:prstDash val="solid"/>
                <a:round/>
                <a:headEnd/>
                <a:tailEnd/>
              </a14:hiddenLine>
            </a:ext>
          </a:extLst>
        </p:spPr>
        <p:txBody>
          <a:bodyPr/>
          <a:lstStyle/>
          <a:p>
            <a:endParaRPr lang="en-US"/>
          </a:p>
        </p:txBody>
      </p:sp>
      <p:sp>
        <p:nvSpPr>
          <p:cNvPr id="125957" name="Oval 5"/>
          <p:cNvSpPr>
            <a:spLocks noChangeArrowheads="1"/>
          </p:cNvSpPr>
          <p:nvPr/>
        </p:nvSpPr>
        <p:spPr bwMode="gray">
          <a:xfrm rot="-1543677">
            <a:off x="6972300" y="2279056"/>
            <a:ext cx="1011238" cy="273050"/>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958" name="Oval 6"/>
          <p:cNvSpPr>
            <a:spLocks noChangeArrowheads="1"/>
          </p:cNvSpPr>
          <p:nvPr/>
        </p:nvSpPr>
        <p:spPr bwMode="gray">
          <a:xfrm rot="-1543677">
            <a:off x="9051925" y="3450631"/>
            <a:ext cx="1011238" cy="273050"/>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959" name="Oval 7"/>
          <p:cNvSpPr>
            <a:spLocks noChangeArrowheads="1"/>
          </p:cNvSpPr>
          <p:nvPr/>
        </p:nvSpPr>
        <p:spPr bwMode="gray">
          <a:xfrm rot="-1543677">
            <a:off x="6634164" y="4736506"/>
            <a:ext cx="1011237" cy="271462"/>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960" name="Oval 8"/>
          <p:cNvSpPr>
            <a:spLocks noChangeArrowheads="1"/>
          </p:cNvSpPr>
          <p:nvPr/>
        </p:nvSpPr>
        <p:spPr bwMode="gray">
          <a:xfrm rot="-1543677">
            <a:off x="4805364" y="3506193"/>
            <a:ext cx="1011237" cy="273050"/>
          </a:xfrm>
          <a:prstGeom prst="ellipse">
            <a:avLst/>
          </a:prstGeom>
          <a:gradFill rotWithShape="1">
            <a:gsLst>
              <a:gs pos="0">
                <a:srgbClr val="5F5F5F"/>
              </a:gs>
              <a:gs pos="100000">
                <a:srgbClr val="84A5CA"/>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5961" name="Oval 9"/>
          <p:cNvSpPr>
            <a:spLocks noChangeArrowheads="1"/>
          </p:cNvSpPr>
          <p:nvPr/>
        </p:nvSpPr>
        <p:spPr bwMode="gray">
          <a:xfrm>
            <a:off x="6400801" y="1734543"/>
            <a:ext cx="1082675" cy="985838"/>
          </a:xfrm>
          <a:prstGeom prst="ellipse">
            <a:avLst/>
          </a:prstGeom>
          <a:ln/>
          <a:extLst/>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eaLnBrk="1" hangingPunct="1"/>
            <a:r>
              <a:rPr lang="en-US" sz="3200" b="1">
                <a:solidFill>
                  <a:srgbClr val="FFFF00"/>
                </a:solidFill>
                <a:latin typeface=".VnBodoniH" panose="020B7200000000000000" pitchFamily="34" charset="0"/>
              </a:rPr>
              <a:t>1</a:t>
            </a:r>
          </a:p>
        </p:txBody>
      </p:sp>
      <p:sp>
        <p:nvSpPr>
          <p:cNvPr id="125962" name="Oval 10"/>
          <p:cNvSpPr>
            <a:spLocks noChangeArrowheads="1"/>
          </p:cNvSpPr>
          <p:nvPr/>
        </p:nvSpPr>
        <p:spPr bwMode="gray">
          <a:xfrm>
            <a:off x="4267201" y="2877543"/>
            <a:ext cx="1082675" cy="985838"/>
          </a:xfrm>
          <a:prstGeom prst="ellipse">
            <a:avLst/>
          </a:prstGeom>
          <a:ln/>
          <a:extLst/>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eaLnBrk="1" hangingPunct="1"/>
            <a:r>
              <a:rPr lang="en-US" sz="3200" b="1">
                <a:solidFill>
                  <a:srgbClr val="FFFF00"/>
                </a:solidFill>
                <a:latin typeface=".VnBodoniH" panose="020B7200000000000000" pitchFamily="34" charset="0"/>
              </a:rPr>
              <a:t>2</a:t>
            </a:r>
          </a:p>
        </p:txBody>
      </p:sp>
      <p:sp>
        <p:nvSpPr>
          <p:cNvPr id="125963" name="Oval 11"/>
          <p:cNvSpPr>
            <a:spLocks noChangeArrowheads="1"/>
          </p:cNvSpPr>
          <p:nvPr/>
        </p:nvSpPr>
        <p:spPr bwMode="gray">
          <a:xfrm>
            <a:off x="6019801" y="4172943"/>
            <a:ext cx="1082675" cy="984250"/>
          </a:xfrm>
          <a:prstGeom prst="ellipse">
            <a:avLst/>
          </a:prstGeom>
          <a:ln/>
          <a:extLst/>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eaLnBrk="1" hangingPunct="1"/>
            <a:r>
              <a:rPr lang="en-US" sz="3200" b="1">
                <a:solidFill>
                  <a:srgbClr val="FFFF00"/>
                </a:solidFill>
                <a:latin typeface=".VnBodoniH" panose="020B7200000000000000" pitchFamily="34" charset="0"/>
              </a:rPr>
              <a:t>3</a:t>
            </a:r>
          </a:p>
        </p:txBody>
      </p:sp>
      <p:sp>
        <p:nvSpPr>
          <p:cNvPr id="125964" name="Oval 12"/>
          <p:cNvSpPr>
            <a:spLocks noChangeArrowheads="1"/>
          </p:cNvSpPr>
          <p:nvPr/>
        </p:nvSpPr>
        <p:spPr bwMode="gray">
          <a:xfrm>
            <a:off x="8534400" y="2877543"/>
            <a:ext cx="1023938" cy="985838"/>
          </a:xfrm>
          <a:prstGeom prst="ellipse">
            <a:avLst/>
          </a:prstGeom>
          <a:ln/>
          <a:extLst/>
        </p:spPr>
        <p:style>
          <a:lnRef idx="2">
            <a:schemeClr val="accent2">
              <a:shade val="50000"/>
            </a:schemeClr>
          </a:lnRef>
          <a:fillRef idx="1">
            <a:schemeClr val="accent2"/>
          </a:fillRef>
          <a:effectRef idx="0">
            <a:schemeClr val="accent2"/>
          </a:effectRef>
          <a:fontRef idx="minor">
            <a:schemeClr val="lt1"/>
          </a:fontRef>
        </p:style>
        <p:txBody>
          <a:bodyPr wrap="none" anchor="ctr"/>
          <a:lstStyle/>
          <a:p>
            <a:pPr eaLnBrk="1" hangingPunct="1"/>
            <a:r>
              <a:rPr lang="en-US" sz="3200" b="1">
                <a:solidFill>
                  <a:srgbClr val="FFFF00"/>
                </a:solidFill>
                <a:latin typeface=".VnBodoniH" panose="020B7200000000000000" pitchFamily="34" charset="0"/>
              </a:rPr>
              <a:t>4</a:t>
            </a:r>
          </a:p>
        </p:txBody>
      </p:sp>
      <p:sp>
        <p:nvSpPr>
          <p:cNvPr id="125965" name="Text Box 13"/>
          <p:cNvSpPr txBox="1">
            <a:spLocks noChangeArrowheads="1"/>
          </p:cNvSpPr>
          <p:nvPr/>
        </p:nvSpPr>
        <p:spPr bwMode="gray">
          <a:xfrm>
            <a:off x="1536700" y="3080743"/>
            <a:ext cx="265588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algn="r"/>
            <a:r>
              <a:rPr lang="en-US" b="1">
                <a:solidFill>
                  <a:srgbClr val="0000FF"/>
                </a:solidFill>
                <a:latin typeface="Constantia" panose="02030602050306030303" pitchFamily="18" charset="0"/>
              </a:rPr>
              <a:t>Có mqh ràng buộc </a:t>
            </a:r>
          </a:p>
          <a:p>
            <a:pPr algn="r"/>
            <a:r>
              <a:rPr lang="en-US" b="1">
                <a:solidFill>
                  <a:srgbClr val="0000FF"/>
                </a:solidFill>
                <a:latin typeface="Constantia" panose="02030602050306030303" pitchFamily="18" charset="0"/>
              </a:rPr>
              <a:t>chặt chẽ về mức chuẩn</a:t>
            </a:r>
          </a:p>
        </p:txBody>
      </p:sp>
      <p:sp>
        <p:nvSpPr>
          <p:cNvPr id="125966" name="Text Box 14"/>
          <p:cNvSpPr txBox="1">
            <a:spLocks noChangeArrowheads="1"/>
          </p:cNvSpPr>
          <p:nvPr/>
        </p:nvSpPr>
        <p:spPr bwMode="gray">
          <a:xfrm>
            <a:off x="4191000" y="2115543"/>
            <a:ext cx="2178050" cy="31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a:spAutoFit/>
          </a:bodyPr>
          <a:lstStyle/>
          <a:p>
            <a:pPr algn="r" eaLnBrk="1" hangingPunct="1">
              <a:lnSpc>
                <a:spcPct val="80000"/>
              </a:lnSpc>
              <a:spcBef>
                <a:spcPct val="20000"/>
              </a:spcBef>
              <a:buClr>
                <a:schemeClr val="hlink"/>
              </a:buClr>
              <a:buFont typeface="Wingdings" panose="05000000000000000000" pitchFamily="2" charset="2"/>
              <a:buNone/>
            </a:pPr>
            <a:r>
              <a:rPr lang="en-US" b="1">
                <a:solidFill>
                  <a:srgbClr val="0000FF"/>
                </a:solidFill>
                <a:latin typeface="Constantia" panose="02030602050306030303" pitchFamily="18" charset="0"/>
              </a:rPr>
              <a:t>Có tính hệ thống</a:t>
            </a:r>
            <a:endParaRPr lang="en-US" b="1">
              <a:solidFill>
                <a:schemeClr val="bg1"/>
              </a:solidFill>
              <a:latin typeface="Verdana" panose="020B0604030504040204" pitchFamily="34" charset="0"/>
            </a:endParaRPr>
          </a:p>
        </p:txBody>
      </p:sp>
      <p:sp>
        <p:nvSpPr>
          <p:cNvPr id="125967" name="Text Box 15"/>
          <p:cNvSpPr txBox="1">
            <a:spLocks noChangeArrowheads="1"/>
          </p:cNvSpPr>
          <p:nvPr/>
        </p:nvSpPr>
        <p:spPr bwMode="gray">
          <a:xfrm>
            <a:off x="7430678" y="3944344"/>
            <a:ext cx="3131371"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r>
              <a:rPr lang="en-US" b="1">
                <a:solidFill>
                  <a:srgbClr val="0000FF"/>
                </a:solidFill>
                <a:latin typeface="Constantia" panose="02030602050306030303" pitchFamily="18" charset="0"/>
              </a:rPr>
              <a:t>Hướng tới đối tượng </a:t>
            </a:r>
          </a:p>
          <a:p>
            <a:r>
              <a:rPr lang="en-US" b="1">
                <a:solidFill>
                  <a:srgbClr val="0000FF"/>
                </a:solidFill>
                <a:latin typeface="Constantia" panose="02030602050306030303" pitchFamily="18" charset="0"/>
              </a:rPr>
              <a:t>là mọi thành viên trong XH</a:t>
            </a:r>
          </a:p>
        </p:txBody>
      </p:sp>
      <p:sp>
        <p:nvSpPr>
          <p:cNvPr id="125968" name="Text Box 16"/>
          <p:cNvSpPr txBox="1">
            <a:spLocks noChangeArrowheads="1"/>
          </p:cNvSpPr>
          <p:nvPr/>
        </p:nvSpPr>
        <p:spPr bwMode="gray">
          <a:xfrm>
            <a:off x="2387600" y="4515844"/>
            <a:ext cx="3549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817" dir="2708076" algn="ctr" rotWithShape="0">
                    <a:schemeClr val="bg2"/>
                  </a:outerShdw>
                </a:effectLst>
              </a14:hiddenEffects>
            </a:ext>
          </a:extLst>
        </p:spPr>
        <p:txBody>
          <a:bodyPr wrap="none">
            <a:spAutoFit/>
          </a:bodyPr>
          <a:lstStyle/>
          <a:p>
            <a:pPr algn="r"/>
            <a:r>
              <a:rPr lang="en-US" b="1">
                <a:solidFill>
                  <a:srgbClr val="0000FF"/>
                </a:solidFill>
                <a:latin typeface="Constantia" panose="02030602050306030303" pitchFamily="18" charset="0"/>
              </a:rPr>
              <a:t>Đảm bảo bền vững về tài chính</a:t>
            </a:r>
          </a:p>
        </p:txBody>
      </p:sp>
      <p:sp>
        <p:nvSpPr>
          <p:cNvPr id="125969" name="Text Box 17"/>
          <p:cNvSpPr txBox="1">
            <a:spLocks noChangeArrowheads="1"/>
          </p:cNvSpPr>
          <p:nvPr/>
        </p:nvSpPr>
        <p:spPr bwMode="gray">
          <a:xfrm>
            <a:off x="6019800" y="2953744"/>
            <a:ext cx="2184400"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a:spAutoFit/>
          </a:bodyPr>
          <a:lstStyle/>
          <a:p>
            <a:r>
              <a:rPr lang="vi-VN" sz="2000" b="1">
                <a:solidFill>
                  <a:srgbClr val="FF0000"/>
                </a:solidFill>
                <a:latin typeface="Constantia" panose="02030602050306030303" pitchFamily="18" charset="0"/>
              </a:rPr>
              <a:t>ASXH được thiết kế theo 4 nguyên tắc </a:t>
            </a:r>
            <a:endParaRPr lang="en-US" sz="2000" b="1">
              <a:solidFill>
                <a:srgbClr val="FF0000"/>
              </a:solidFill>
              <a:latin typeface="Constantia" panose="02030602050306030303" pitchFamily="18" charset="0"/>
            </a:endParaRPr>
          </a:p>
        </p:txBody>
      </p:sp>
    </p:spTree>
    <p:extLst>
      <p:ext uri="{BB962C8B-B14F-4D97-AF65-F5344CB8AC3E}">
        <p14:creationId xmlns:p14="http://schemas.microsoft.com/office/powerpoint/2010/main" val="14392852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954"/>
                                        </p:tgtEl>
                                        <p:attrNameLst>
                                          <p:attrName>style.visibility</p:attrName>
                                        </p:attrNameLst>
                                      </p:cBhvr>
                                      <p:to>
                                        <p:strVal val="visible"/>
                                      </p:to>
                                    </p:set>
                                    <p:animEffect transition="in" filter="wipe(left)">
                                      <p:cBhvr>
                                        <p:cTn id="7" dur="500"/>
                                        <p:tgtEl>
                                          <p:spTgt spid="12595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16" fill="hold" nodeType="clickEffect">
                                  <p:stCondLst>
                                    <p:cond delay="0"/>
                                  </p:stCondLst>
                                  <p:childTnLst>
                                    <p:set>
                                      <p:cBhvr>
                                        <p:cTn id="11" dur="1" fill="hold">
                                          <p:stCondLst>
                                            <p:cond delay="0"/>
                                          </p:stCondLst>
                                        </p:cTn>
                                        <p:tgtEl>
                                          <p:spTgt spid="125969">
                                            <p:txEl>
                                              <p:pRg st="0" end="0"/>
                                            </p:txEl>
                                          </p:spTgt>
                                        </p:tgtEl>
                                        <p:attrNameLst>
                                          <p:attrName>style.visibility</p:attrName>
                                        </p:attrNameLst>
                                      </p:cBhvr>
                                      <p:to>
                                        <p:strVal val="visible"/>
                                      </p:to>
                                    </p:set>
                                    <p:anim calcmode="lin" valueType="num">
                                      <p:cBhvr>
                                        <p:cTn id="12" dur="500" fill="hold"/>
                                        <p:tgtEl>
                                          <p:spTgt spid="125969">
                                            <p:txEl>
                                              <p:pRg st="0" end="0"/>
                                            </p:txEl>
                                          </p:spTgt>
                                        </p:tgtEl>
                                        <p:attrNameLst>
                                          <p:attrName>ppt_w</p:attrName>
                                        </p:attrNameLst>
                                      </p:cBhvr>
                                      <p:tavLst>
                                        <p:tav tm="0">
                                          <p:val>
                                            <p:fltVal val="0"/>
                                          </p:val>
                                        </p:tav>
                                        <p:tav tm="100000">
                                          <p:val>
                                            <p:strVal val="#ppt_w"/>
                                          </p:val>
                                        </p:tav>
                                      </p:tavLst>
                                    </p:anim>
                                    <p:anim calcmode="lin" valueType="num">
                                      <p:cBhvr>
                                        <p:cTn id="13" dur="500" fill="hold"/>
                                        <p:tgtEl>
                                          <p:spTgt spid="125969">
                                            <p:txEl>
                                              <p:pRg st="0" end="0"/>
                                            </p:txEl>
                                          </p:spTgt>
                                        </p:tgtEl>
                                        <p:attrNameLst>
                                          <p:attrName>ppt_h</p:attrName>
                                        </p:attrNameLst>
                                      </p:cBhvr>
                                      <p:tavLst>
                                        <p:tav tm="0">
                                          <p:val>
                                            <p:fltVal val="0"/>
                                          </p:val>
                                        </p:tav>
                                        <p:tav tm="100000">
                                          <p:val>
                                            <p:strVal val="#ppt_h"/>
                                          </p:val>
                                        </p:tav>
                                      </p:tavLst>
                                    </p:anim>
                                    <p:animEffect transition="in" filter="fade">
                                      <p:cBhvr>
                                        <p:cTn id="14" dur="500"/>
                                        <p:tgtEl>
                                          <p:spTgt spid="125969">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125956"/>
                                        </p:tgtEl>
                                        <p:attrNameLst>
                                          <p:attrName>style.visibility</p:attrName>
                                        </p:attrNameLst>
                                      </p:cBhvr>
                                      <p:to>
                                        <p:strVal val="visible"/>
                                      </p:to>
                                    </p:set>
                                    <p:animEffect transition="in" filter="fade">
                                      <p:cBhvr>
                                        <p:cTn id="19" dur="2000"/>
                                        <p:tgtEl>
                                          <p:spTgt spid="12595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5957"/>
                                        </p:tgtEl>
                                        <p:attrNameLst>
                                          <p:attrName>style.visibility</p:attrName>
                                        </p:attrNameLst>
                                      </p:cBhvr>
                                      <p:to>
                                        <p:strVal val="visible"/>
                                      </p:to>
                                    </p:set>
                                    <p:animEffect transition="in" filter="fade">
                                      <p:cBhvr>
                                        <p:cTn id="22" dur="2000"/>
                                        <p:tgtEl>
                                          <p:spTgt spid="125957"/>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5958"/>
                                        </p:tgtEl>
                                        <p:attrNameLst>
                                          <p:attrName>style.visibility</p:attrName>
                                        </p:attrNameLst>
                                      </p:cBhvr>
                                      <p:to>
                                        <p:strVal val="visible"/>
                                      </p:to>
                                    </p:set>
                                    <p:animEffect transition="in" filter="fade">
                                      <p:cBhvr>
                                        <p:cTn id="25" dur="2000"/>
                                        <p:tgtEl>
                                          <p:spTgt spid="125958"/>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5959"/>
                                        </p:tgtEl>
                                        <p:attrNameLst>
                                          <p:attrName>style.visibility</p:attrName>
                                        </p:attrNameLst>
                                      </p:cBhvr>
                                      <p:to>
                                        <p:strVal val="visible"/>
                                      </p:to>
                                    </p:set>
                                    <p:animEffect transition="in" filter="fade">
                                      <p:cBhvr>
                                        <p:cTn id="28" dur="2000"/>
                                        <p:tgtEl>
                                          <p:spTgt spid="125959"/>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25960"/>
                                        </p:tgtEl>
                                        <p:attrNameLst>
                                          <p:attrName>style.visibility</p:attrName>
                                        </p:attrNameLst>
                                      </p:cBhvr>
                                      <p:to>
                                        <p:strVal val="visible"/>
                                      </p:to>
                                    </p:set>
                                    <p:animEffect transition="in" filter="fade">
                                      <p:cBhvr>
                                        <p:cTn id="31" dur="2000"/>
                                        <p:tgtEl>
                                          <p:spTgt spid="12596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125961"/>
                                        </p:tgtEl>
                                        <p:attrNameLst>
                                          <p:attrName>style.visibility</p:attrName>
                                        </p:attrNameLst>
                                      </p:cBhvr>
                                      <p:to>
                                        <p:strVal val="visible"/>
                                      </p:to>
                                    </p:set>
                                    <p:animEffect transition="in" filter="fade">
                                      <p:cBhvr>
                                        <p:cTn id="34" dur="2000"/>
                                        <p:tgtEl>
                                          <p:spTgt spid="12596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125962"/>
                                        </p:tgtEl>
                                        <p:attrNameLst>
                                          <p:attrName>style.visibility</p:attrName>
                                        </p:attrNameLst>
                                      </p:cBhvr>
                                      <p:to>
                                        <p:strVal val="visible"/>
                                      </p:to>
                                    </p:set>
                                    <p:animEffect transition="in" filter="fade">
                                      <p:cBhvr>
                                        <p:cTn id="37" dur="2000"/>
                                        <p:tgtEl>
                                          <p:spTgt spid="125962"/>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25963"/>
                                        </p:tgtEl>
                                        <p:attrNameLst>
                                          <p:attrName>style.visibility</p:attrName>
                                        </p:attrNameLst>
                                      </p:cBhvr>
                                      <p:to>
                                        <p:strVal val="visible"/>
                                      </p:to>
                                    </p:set>
                                    <p:animEffect transition="in" filter="fade">
                                      <p:cBhvr>
                                        <p:cTn id="40" dur="2000"/>
                                        <p:tgtEl>
                                          <p:spTgt spid="125963"/>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125964"/>
                                        </p:tgtEl>
                                        <p:attrNameLst>
                                          <p:attrName>style.visibility</p:attrName>
                                        </p:attrNameLst>
                                      </p:cBhvr>
                                      <p:to>
                                        <p:strVal val="visible"/>
                                      </p:to>
                                    </p:set>
                                    <p:animEffect transition="in" filter="fade">
                                      <p:cBhvr>
                                        <p:cTn id="43" dur="2000"/>
                                        <p:tgtEl>
                                          <p:spTgt spid="125964"/>
                                        </p:tgtEl>
                                      </p:cBhvr>
                                    </p:animEffect>
                                  </p:childTnLst>
                                </p:cTn>
                              </p:par>
                              <p:par>
                                <p:cTn id="44" presetID="10" presetClass="entr" presetSubtype="0" fill="hold" grpId="0" nodeType="withEffect">
                                  <p:stCondLst>
                                    <p:cond delay="0"/>
                                  </p:stCondLst>
                                  <p:childTnLst>
                                    <p:set>
                                      <p:cBhvr>
                                        <p:cTn id="45" dur="1" fill="hold">
                                          <p:stCondLst>
                                            <p:cond delay="0"/>
                                          </p:stCondLst>
                                        </p:cTn>
                                        <p:tgtEl>
                                          <p:spTgt spid="125965"/>
                                        </p:tgtEl>
                                        <p:attrNameLst>
                                          <p:attrName>style.visibility</p:attrName>
                                        </p:attrNameLst>
                                      </p:cBhvr>
                                      <p:to>
                                        <p:strVal val="visible"/>
                                      </p:to>
                                    </p:set>
                                    <p:animEffect transition="in" filter="fade">
                                      <p:cBhvr>
                                        <p:cTn id="46" dur="2000"/>
                                        <p:tgtEl>
                                          <p:spTgt spid="125965"/>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25966"/>
                                        </p:tgtEl>
                                        <p:attrNameLst>
                                          <p:attrName>style.visibility</p:attrName>
                                        </p:attrNameLst>
                                      </p:cBhvr>
                                      <p:to>
                                        <p:strVal val="visible"/>
                                      </p:to>
                                    </p:set>
                                    <p:animEffect transition="in" filter="fade">
                                      <p:cBhvr>
                                        <p:cTn id="49" dur="2000"/>
                                        <p:tgtEl>
                                          <p:spTgt spid="125966"/>
                                        </p:tgtEl>
                                      </p:cBhvr>
                                    </p:animEffect>
                                  </p:childTnLst>
                                </p:cTn>
                              </p:par>
                              <p:par>
                                <p:cTn id="50" presetID="10" presetClass="entr" presetSubtype="0" fill="hold" grpId="0" nodeType="withEffect">
                                  <p:stCondLst>
                                    <p:cond delay="0"/>
                                  </p:stCondLst>
                                  <p:childTnLst>
                                    <p:set>
                                      <p:cBhvr>
                                        <p:cTn id="51" dur="1" fill="hold">
                                          <p:stCondLst>
                                            <p:cond delay="0"/>
                                          </p:stCondLst>
                                        </p:cTn>
                                        <p:tgtEl>
                                          <p:spTgt spid="125967"/>
                                        </p:tgtEl>
                                        <p:attrNameLst>
                                          <p:attrName>style.visibility</p:attrName>
                                        </p:attrNameLst>
                                      </p:cBhvr>
                                      <p:to>
                                        <p:strVal val="visible"/>
                                      </p:to>
                                    </p:set>
                                    <p:animEffect transition="in" filter="fade">
                                      <p:cBhvr>
                                        <p:cTn id="52" dur="2000"/>
                                        <p:tgtEl>
                                          <p:spTgt spid="125967"/>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125968"/>
                                        </p:tgtEl>
                                        <p:attrNameLst>
                                          <p:attrName>style.visibility</p:attrName>
                                        </p:attrNameLst>
                                      </p:cBhvr>
                                      <p:to>
                                        <p:strVal val="visible"/>
                                      </p:to>
                                    </p:set>
                                    <p:animEffect transition="in" filter="fade">
                                      <p:cBhvr>
                                        <p:cTn id="55" dur="2000"/>
                                        <p:tgtEl>
                                          <p:spTgt spid="125968"/>
                                        </p:tgtEl>
                                      </p:cBhvr>
                                    </p:animEffect>
                                  </p:childTnLst>
                                </p:cTn>
                              </p:par>
                              <p:par>
                                <p:cTn id="56" presetID="10" presetClass="entr" presetSubtype="0" fill="hold" grpId="0" nodeType="withEffect">
                                  <p:stCondLst>
                                    <p:cond delay="0"/>
                                  </p:stCondLst>
                                  <p:childTnLst>
                                    <p:set>
                                      <p:cBhvr>
                                        <p:cTn id="57" dur="1" fill="hold">
                                          <p:stCondLst>
                                            <p:cond delay="0"/>
                                          </p:stCondLst>
                                        </p:cTn>
                                        <p:tgtEl>
                                          <p:spTgt spid="125969"/>
                                        </p:tgtEl>
                                        <p:attrNameLst>
                                          <p:attrName>style.visibility</p:attrName>
                                        </p:attrNameLst>
                                      </p:cBhvr>
                                      <p:to>
                                        <p:strVal val="visible"/>
                                      </p:to>
                                    </p:set>
                                    <p:animEffect transition="in" filter="fade">
                                      <p:cBhvr>
                                        <p:cTn id="58" dur="2000"/>
                                        <p:tgtEl>
                                          <p:spTgt spid="1259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4" grpId="0"/>
      <p:bldP spid="125956" grpId="0" animBg="1"/>
      <p:bldP spid="125957" grpId="0" animBg="1"/>
      <p:bldP spid="125958" grpId="0" animBg="1"/>
      <p:bldP spid="125959" grpId="0" animBg="1"/>
      <p:bldP spid="125960" grpId="0" animBg="1"/>
      <p:bldP spid="125961" grpId="0" animBg="1"/>
      <p:bldP spid="125962" grpId="0" animBg="1"/>
      <p:bldP spid="125963" grpId="0" animBg="1"/>
      <p:bldP spid="125964" grpId="0" animBg="1"/>
      <p:bldP spid="125965" grpId="0"/>
      <p:bldP spid="125966" grpId="0"/>
      <p:bldP spid="125967" grpId="0"/>
      <p:bldP spid="125968" grpId="0"/>
      <p:bldP spid="12596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Quan niệm thứ hai</a:t>
            </a:r>
          </a:p>
        </p:txBody>
      </p:sp>
      <p:sp>
        <p:nvSpPr>
          <p:cNvPr id="138243" name="Rectangle 3"/>
          <p:cNvSpPr>
            <a:spLocks noGrp="1" noChangeArrowheads="1"/>
          </p:cNvSpPr>
          <p:nvPr>
            <p:ph type="body" idx="1"/>
          </p:nvPr>
        </p:nvSpPr>
        <p:spPr>
          <a:xfrm>
            <a:off x="5289947" y="3269700"/>
            <a:ext cx="1807368" cy="687938"/>
          </a:xfrm>
          <a:noFill/>
          <a:ln/>
        </p:spPr>
        <p:txBody>
          <a:bodyPr anchor="ctr"/>
          <a:lstStyle/>
          <a:p>
            <a:pPr marL="0" indent="0" algn="ctr">
              <a:lnSpc>
                <a:spcPct val="80000"/>
              </a:lnSpc>
              <a:buNone/>
            </a:pPr>
            <a:r>
              <a:rPr lang="en-US">
                <a:solidFill>
                  <a:srgbClr val="FF0000"/>
                </a:solidFill>
                <a:latin typeface="Constantia" panose="02030602050306030303" pitchFamily="18" charset="0"/>
              </a:rPr>
              <a:t>ASXH có 3 chức năng </a:t>
            </a:r>
          </a:p>
        </p:txBody>
      </p:sp>
      <p:sp>
        <p:nvSpPr>
          <p:cNvPr id="138289" name="Freeform 49"/>
          <p:cNvSpPr>
            <a:spLocks/>
          </p:cNvSpPr>
          <p:nvPr/>
        </p:nvSpPr>
        <p:spPr bwMode="gray">
          <a:xfrm rot="20418901">
            <a:off x="5441114" y="3950040"/>
            <a:ext cx="1265237" cy="2844800"/>
          </a:xfrm>
          <a:custGeom>
            <a:avLst/>
            <a:gdLst>
              <a:gd name="T0" fmla="*/ 451 w 501"/>
              <a:gd name="T1" fmla="*/ 1158 h 1198"/>
              <a:gd name="T2" fmla="*/ 359 w 501"/>
              <a:gd name="T3" fmla="*/ 1072 h 1198"/>
              <a:gd name="T4" fmla="*/ 281 w 501"/>
              <a:gd name="T5" fmla="*/ 983 h 1198"/>
              <a:gd name="T6" fmla="*/ 217 w 501"/>
              <a:gd name="T7" fmla="*/ 896 h 1198"/>
              <a:gd name="T8" fmla="*/ 167 w 501"/>
              <a:gd name="T9" fmla="*/ 814 h 1198"/>
              <a:gd name="T10" fmla="*/ 129 w 501"/>
              <a:gd name="T11" fmla="*/ 743 h 1198"/>
              <a:gd name="T12" fmla="*/ 105 w 501"/>
              <a:gd name="T13" fmla="*/ 689 h 1198"/>
              <a:gd name="T14" fmla="*/ 92 w 501"/>
              <a:gd name="T15" fmla="*/ 654 h 1198"/>
              <a:gd name="T16" fmla="*/ 56 w 501"/>
              <a:gd name="T17" fmla="*/ 518 h 1198"/>
              <a:gd name="T18" fmla="*/ 39 w 501"/>
              <a:gd name="T19" fmla="*/ 396 h 1198"/>
              <a:gd name="T20" fmla="*/ 36 w 501"/>
              <a:gd name="T21" fmla="*/ 294 h 1198"/>
              <a:gd name="T22" fmla="*/ 41 w 501"/>
              <a:gd name="T23" fmla="*/ 212 h 1198"/>
              <a:gd name="T24" fmla="*/ 52 w 501"/>
              <a:gd name="T25" fmla="*/ 151 h 1198"/>
              <a:gd name="T26" fmla="*/ 61 w 501"/>
              <a:gd name="T27" fmla="*/ 114 h 1198"/>
              <a:gd name="T28" fmla="*/ 66 w 501"/>
              <a:gd name="T29" fmla="*/ 101 h 1198"/>
              <a:gd name="T30" fmla="*/ 241 w 501"/>
              <a:gd name="T31" fmla="*/ 0 h 1198"/>
              <a:gd name="T32" fmla="*/ 230 w 501"/>
              <a:gd name="T33" fmla="*/ 200 h 1198"/>
              <a:gd name="T34" fmla="*/ 226 w 501"/>
              <a:gd name="T35" fmla="*/ 208 h 1198"/>
              <a:gd name="T36" fmla="*/ 216 w 501"/>
              <a:gd name="T37" fmla="*/ 231 h 1198"/>
              <a:gd name="T38" fmla="*/ 203 w 501"/>
              <a:gd name="T39" fmla="*/ 272 h 1198"/>
              <a:gd name="T40" fmla="*/ 192 w 501"/>
              <a:gd name="T41" fmla="*/ 332 h 1198"/>
              <a:gd name="T42" fmla="*/ 187 w 501"/>
              <a:gd name="T43" fmla="*/ 413 h 1198"/>
              <a:gd name="T44" fmla="*/ 191 w 501"/>
              <a:gd name="T45" fmla="*/ 516 h 1198"/>
              <a:gd name="T46" fmla="*/ 209 w 501"/>
              <a:gd name="T47" fmla="*/ 638 h 1198"/>
              <a:gd name="T48" fmla="*/ 239 w 501"/>
              <a:gd name="T49" fmla="*/ 751 h 1198"/>
              <a:gd name="T50" fmla="*/ 278 w 501"/>
              <a:gd name="T51" fmla="*/ 854 h 1198"/>
              <a:gd name="T52" fmla="*/ 323 w 501"/>
              <a:gd name="T53" fmla="*/ 946 h 1198"/>
              <a:gd name="T54" fmla="*/ 369 w 501"/>
              <a:gd name="T55" fmla="*/ 1025 h 1198"/>
              <a:gd name="T56" fmla="*/ 414 w 501"/>
              <a:gd name="T57" fmla="*/ 1091 h 1198"/>
              <a:gd name="T58" fmla="*/ 453 w 501"/>
              <a:gd name="T59" fmla="*/ 1142 h 1198"/>
              <a:gd name="T60" fmla="*/ 483 w 501"/>
              <a:gd name="T61" fmla="*/ 1178 h 1198"/>
              <a:gd name="T62" fmla="*/ 500 w 501"/>
              <a:gd name="T63" fmla="*/ 1196 h 11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01" h="1198">
                <a:moveTo>
                  <a:pt x="501" y="1198"/>
                </a:moveTo>
                <a:lnTo>
                  <a:pt x="451" y="1158"/>
                </a:lnTo>
                <a:lnTo>
                  <a:pt x="403" y="1115"/>
                </a:lnTo>
                <a:lnTo>
                  <a:pt x="359" y="1072"/>
                </a:lnTo>
                <a:lnTo>
                  <a:pt x="318" y="1027"/>
                </a:lnTo>
                <a:lnTo>
                  <a:pt x="281" y="983"/>
                </a:lnTo>
                <a:lnTo>
                  <a:pt x="248" y="938"/>
                </a:lnTo>
                <a:lnTo>
                  <a:pt x="217" y="896"/>
                </a:lnTo>
                <a:lnTo>
                  <a:pt x="190" y="853"/>
                </a:lnTo>
                <a:lnTo>
                  <a:pt x="167" y="814"/>
                </a:lnTo>
                <a:lnTo>
                  <a:pt x="147" y="777"/>
                </a:lnTo>
                <a:lnTo>
                  <a:pt x="129" y="743"/>
                </a:lnTo>
                <a:lnTo>
                  <a:pt x="115" y="714"/>
                </a:lnTo>
                <a:lnTo>
                  <a:pt x="105" y="689"/>
                </a:lnTo>
                <a:lnTo>
                  <a:pt x="97" y="669"/>
                </a:lnTo>
                <a:lnTo>
                  <a:pt x="92" y="654"/>
                </a:lnTo>
                <a:lnTo>
                  <a:pt x="71" y="583"/>
                </a:lnTo>
                <a:lnTo>
                  <a:pt x="56" y="518"/>
                </a:lnTo>
                <a:lnTo>
                  <a:pt x="45" y="454"/>
                </a:lnTo>
                <a:lnTo>
                  <a:pt x="39" y="396"/>
                </a:lnTo>
                <a:lnTo>
                  <a:pt x="36" y="343"/>
                </a:lnTo>
                <a:lnTo>
                  <a:pt x="36" y="294"/>
                </a:lnTo>
                <a:lnTo>
                  <a:pt x="37" y="251"/>
                </a:lnTo>
                <a:lnTo>
                  <a:pt x="41" y="212"/>
                </a:lnTo>
                <a:lnTo>
                  <a:pt x="46" y="180"/>
                </a:lnTo>
                <a:lnTo>
                  <a:pt x="52" y="151"/>
                </a:lnTo>
                <a:lnTo>
                  <a:pt x="57" y="129"/>
                </a:lnTo>
                <a:lnTo>
                  <a:pt x="61" y="114"/>
                </a:lnTo>
                <a:lnTo>
                  <a:pt x="65" y="105"/>
                </a:lnTo>
                <a:lnTo>
                  <a:pt x="66" y="101"/>
                </a:lnTo>
                <a:lnTo>
                  <a:pt x="0" y="63"/>
                </a:lnTo>
                <a:lnTo>
                  <a:pt x="241" y="0"/>
                </a:lnTo>
                <a:lnTo>
                  <a:pt x="306" y="245"/>
                </a:lnTo>
                <a:lnTo>
                  <a:pt x="230" y="200"/>
                </a:lnTo>
                <a:lnTo>
                  <a:pt x="229" y="203"/>
                </a:lnTo>
                <a:lnTo>
                  <a:pt x="226" y="208"/>
                </a:lnTo>
                <a:lnTo>
                  <a:pt x="221" y="217"/>
                </a:lnTo>
                <a:lnTo>
                  <a:pt x="216" y="231"/>
                </a:lnTo>
                <a:lnTo>
                  <a:pt x="209" y="249"/>
                </a:lnTo>
                <a:lnTo>
                  <a:pt x="203" y="272"/>
                </a:lnTo>
                <a:lnTo>
                  <a:pt x="196" y="300"/>
                </a:lnTo>
                <a:lnTo>
                  <a:pt x="192" y="332"/>
                </a:lnTo>
                <a:lnTo>
                  <a:pt x="189" y="369"/>
                </a:lnTo>
                <a:lnTo>
                  <a:pt x="187" y="413"/>
                </a:lnTo>
                <a:lnTo>
                  <a:pt x="187" y="462"/>
                </a:lnTo>
                <a:lnTo>
                  <a:pt x="191" y="516"/>
                </a:lnTo>
                <a:lnTo>
                  <a:pt x="199" y="578"/>
                </a:lnTo>
                <a:lnTo>
                  <a:pt x="209" y="638"/>
                </a:lnTo>
                <a:lnTo>
                  <a:pt x="222" y="696"/>
                </a:lnTo>
                <a:lnTo>
                  <a:pt x="239" y="751"/>
                </a:lnTo>
                <a:lnTo>
                  <a:pt x="257" y="804"/>
                </a:lnTo>
                <a:lnTo>
                  <a:pt x="278" y="854"/>
                </a:lnTo>
                <a:lnTo>
                  <a:pt x="300" y="901"/>
                </a:lnTo>
                <a:lnTo>
                  <a:pt x="323" y="946"/>
                </a:lnTo>
                <a:lnTo>
                  <a:pt x="346" y="987"/>
                </a:lnTo>
                <a:lnTo>
                  <a:pt x="369" y="1025"/>
                </a:lnTo>
                <a:lnTo>
                  <a:pt x="392" y="1060"/>
                </a:lnTo>
                <a:lnTo>
                  <a:pt x="414" y="1091"/>
                </a:lnTo>
                <a:lnTo>
                  <a:pt x="434" y="1119"/>
                </a:lnTo>
                <a:lnTo>
                  <a:pt x="453" y="1142"/>
                </a:lnTo>
                <a:lnTo>
                  <a:pt x="469" y="1161"/>
                </a:lnTo>
                <a:lnTo>
                  <a:pt x="483" y="1178"/>
                </a:lnTo>
                <a:lnTo>
                  <a:pt x="493" y="1189"/>
                </a:lnTo>
                <a:lnTo>
                  <a:pt x="500" y="1196"/>
                </a:lnTo>
                <a:lnTo>
                  <a:pt x="501" y="1198"/>
                </a:lnTo>
                <a:close/>
              </a:path>
            </a:pathLst>
          </a:custGeom>
          <a:gradFill rotWithShape="1">
            <a:gsLst>
              <a:gs pos="0">
                <a:srgbClr val="53E1B8"/>
              </a:gs>
              <a:gs pos="100000">
                <a:srgbClr val="008080"/>
              </a:gs>
            </a:gsLst>
            <a:lin ang="5400000" scaled="1"/>
          </a:gradFill>
          <a:ln>
            <a:noFill/>
          </a:ln>
          <a:effectLst>
            <a:outerShdw dist="107763" dir="2700000" algn="ctr" rotWithShape="0">
              <a:srgbClr val="000000">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en-US"/>
          </a:p>
        </p:txBody>
      </p:sp>
      <p:sp>
        <p:nvSpPr>
          <p:cNvPr id="138290" name="Freeform 50"/>
          <p:cNvSpPr>
            <a:spLocks/>
          </p:cNvSpPr>
          <p:nvPr/>
        </p:nvSpPr>
        <p:spPr bwMode="gray">
          <a:xfrm>
            <a:off x="2645570" y="1891548"/>
            <a:ext cx="3101975" cy="1104900"/>
          </a:xfrm>
          <a:custGeom>
            <a:avLst/>
            <a:gdLst>
              <a:gd name="T0" fmla="*/ 2 w 1225"/>
              <a:gd name="T1" fmla="*/ 102 h 467"/>
              <a:gd name="T2" fmla="*/ 26 w 1225"/>
              <a:gd name="T3" fmla="*/ 91 h 467"/>
              <a:gd name="T4" fmla="*/ 71 w 1225"/>
              <a:gd name="T5" fmla="*/ 71 h 467"/>
              <a:gd name="T6" fmla="*/ 135 w 1225"/>
              <a:gd name="T7" fmla="*/ 49 h 467"/>
              <a:gd name="T8" fmla="*/ 218 w 1225"/>
              <a:gd name="T9" fmla="*/ 27 h 467"/>
              <a:gd name="T10" fmla="*/ 316 w 1225"/>
              <a:gd name="T11" fmla="*/ 9 h 467"/>
              <a:gd name="T12" fmla="*/ 427 w 1225"/>
              <a:gd name="T13" fmla="*/ 0 h 467"/>
              <a:gd name="T14" fmla="*/ 552 w 1225"/>
              <a:gd name="T15" fmla="*/ 3 h 467"/>
              <a:gd name="T16" fmla="*/ 687 w 1225"/>
              <a:gd name="T17" fmla="*/ 22 h 467"/>
              <a:gd name="T18" fmla="*/ 821 w 1225"/>
              <a:gd name="T19" fmla="*/ 60 h 467"/>
              <a:gd name="T20" fmla="*/ 929 w 1225"/>
              <a:gd name="T21" fmla="*/ 104 h 467"/>
              <a:gd name="T22" fmla="*/ 1015 w 1225"/>
              <a:gd name="T23" fmla="*/ 150 h 467"/>
              <a:gd name="T24" fmla="*/ 1078 w 1225"/>
              <a:gd name="T25" fmla="*/ 195 h 467"/>
              <a:gd name="T26" fmla="*/ 1122 w 1225"/>
              <a:gd name="T27" fmla="*/ 233 h 467"/>
              <a:gd name="T28" fmla="*/ 1146 w 1225"/>
              <a:gd name="T29" fmla="*/ 258 h 467"/>
              <a:gd name="T30" fmla="*/ 1154 w 1225"/>
              <a:gd name="T31" fmla="*/ 269 h 467"/>
              <a:gd name="T32" fmla="*/ 1162 w 1225"/>
              <a:gd name="T33" fmla="*/ 467 h 467"/>
              <a:gd name="T34" fmla="*/ 990 w 1225"/>
              <a:gd name="T35" fmla="*/ 356 h 467"/>
              <a:gd name="T36" fmla="*/ 982 w 1225"/>
              <a:gd name="T37" fmla="*/ 346 h 467"/>
              <a:gd name="T38" fmla="*/ 960 w 1225"/>
              <a:gd name="T39" fmla="*/ 319 h 467"/>
              <a:gd name="T40" fmla="*/ 922 w 1225"/>
              <a:gd name="T41" fmla="*/ 280 h 467"/>
              <a:gd name="T42" fmla="*/ 863 w 1225"/>
              <a:gd name="T43" fmla="*/ 235 h 467"/>
              <a:gd name="T44" fmla="*/ 785 w 1225"/>
              <a:gd name="T45" fmla="*/ 187 h 467"/>
              <a:gd name="T46" fmla="*/ 683 w 1225"/>
              <a:gd name="T47" fmla="*/ 142 h 467"/>
              <a:gd name="T48" fmla="*/ 554 w 1225"/>
              <a:gd name="T49" fmla="*/ 106 h 467"/>
              <a:gd name="T50" fmla="*/ 425 w 1225"/>
              <a:gd name="T51" fmla="*/ 83 h 467"/>
              <a:gd name="T52" fmla="*/ 307 w 1225"/>
              <a:gd name="T53" fmla="*/ 74 h 467"/>
              <a:gd name="T54" fmla="*/ 205 w 1225"/>
              <a:gd name="T55" fmla="*/ 75 h 467"/>
              <a:gd name="T56" fmla="*/ 120 w 1225"/>
              <a:gd name="T57" fmla="*/ 82 h 467"/>
              <a:gd name="T58" fmla="*/ 55 w 1225"/>
              <a:gd name="T59" fmla="*/ 92 h 467"/>
              <a:gd name="T60" fmla="*/ 14 w 1225"/>
              <a:gd name="T61" fmla="*/ 100 h 467"/>
              <a:gd name="T62" fmla="*/ 0 w 1225"/>
              <a:gd name="T63" fmla="*/ 104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25" h="467">
                <a:moveTo>
                  <a:pt x="0" y="104"/>
                </a:moveTo>
                <a:lnTo>
                  <a:pt x="2" y="102"/>
                </a:lnTo>
                <a:lnTo>
                  <a:pt x="11" y="97"/>
                </a:lnTo>
                <a:lnTo>
                  <a:pt x="26" y="91"/>
                </a:lnTo>
                <a:lnTo>
                  <a:pt x="46" y="82"/>
                </a:lnTo>
                <a:lnTo>
                  <a:pt x="71" y="71"/>
                </a:lnTo>
                <a:lnTo>
                  <a:pt x="100" y="61"/>
                </a:lnTo>
                <a:lnTo>
                  <a:pt x="135" y="49"/>
                </a:lnTo>
                <a:lnTo>
                  <a:pt x="174" y="38"/>
                </a:lnTo>
                <a:lnTo>
                  <a:pt x="218" y="27"/>
                </a:lnTo>
                <a:lnTo>
                  <a:pt x="264" y="17"/>
                </a:lnTo>
                <a:lnTo>
                  <a:pt x="316" y="9"/>
                </a:lnTo>
                <a:lnTo>
                  <a:pt x="370" y="3"/>
                </a:lnTo>
                <a:lnTo>
                  <a:pt x="427" y="0"/>
                </a:lnTo>
                <a:lnTo>
                  <a:pt x="489" y="0"/>
                </a:lnTo>
                <a:lnTo>
                  <a:pt x="552" y="3"/>
                </a:lnTo>
                <a:lnTo>
                  <a:pt x="618" y="11"/>
                </a:lnTo>
                <a:lnTo>
                  <a:pt x="687" y="22"/>
                </a:lnTo>
                <a:lnTo>
                  <a:pt x="758" y="40"/>
                </a:lnTo>
                <a:lnTo>
                  <a:pt x="821" y="60"/>
                </a:lnTo>
                <a:lnTo>
                  <a:pt x="879" y="80"/>
                </a:lnTo>
                <a:lnTo>
                  <a:pt x="929" y="104"/>
                </a:lnTo>
                <a:lnTo>
                  <a:pt x="975" y="127"/>
                </a:lnTo>
                <a:lnTo>
                  <a:pt x="1015" y="150"/>
                </a:lnTo>
                <a:lnTo>
                  <a:pt x="1049" y="173"/>
                </a:lnTo>
                <a:lnTo>
                  <a:pt x="1078" y="195"/>
                </a:lnTo>
                <a:lnTo>
                  <a:pt x="1102" y="214"/>
                </a:lnTo>
                <a:lnTo>
                  <a:pt x="1122" y="233"/>
                </a:lnTo>
                <a:lnTo>
                  <a:pt x="1136" y="247"/>
                </a:lnTo>
                <a:lnTo>
                  <a:pt x="1146" y="258"/>
                </a:lnTo>
                <a:lnTo>
                  <a:pt x="1153" y="266"/>
                </a:lnTo>
                <a:lnTo>
                  <a:pt x="1154" y="269"/>
                </a:lnTo>
                <a:lnTo>
                  <a:pt x="1225" y="227"/>
                </a:lnTo>
                <a:lnTo>
                  <a:pt x="1162" y="467"/>
                </a:lnTo>
                <a:lnTo>
                  <a:pt x="916" y="407"/>
                </a:lnTo>
                <a:lnTo>
                  <a:pt x="990" y="356"/>
                </a:lnTo>
                <a:lnTo>
                  <a:pt x="987" y="354"/>
                </a:lnTo>
                <a:lnTo>
                  <a:pt x="982" y="346"/>
                </a:lnTo>
                <a:lnTo>
                  <a:pt x="973" y="334"/>
                </a:lnTo>
                <a:lnTo>
                  <a:pt x="960" y="319"/>
                </a:lnTo>
                <a:lnTo>
                  <a:pt x="944" y="301"/>
                </a:lnTo>
                <a:lnTo>
                  <a:pt x="922" y="280"/>
                </a:lnTo>
                <a:lnTo>
                  <a:pt x="896" y="258"/>
                </a:lnTo>
                <a:lnTo>
                  <a:pt x="863" y="235"/>
                </a:lnTo>
                <a:lnTo>
                  <a:pt x="827" y="211"/>
                </a:lnTo>
                <a:lnTo>
                  <a:pt x="785" y="187"/>
                </a:lnTo>
                <a:lnTo>
                  <a:pt x="737" y="164"/>
                </a:lnTo>
                <a:lnTo>
                  <a:pt x="683" y="142"/>
                </a:lnTo>
                <a:lnTo>
                  <a:pt x="622" y="123"/>
                </a:lnTo>
                <a:lnTo>
                  <a:pt x="554" y="106"/>
                </a:lnTo>
                <a:lnTo>
                  <a:pt x="488" y="92"/>
                </a:lnTo>
                <a:lnTo>
                  <a:pt x="425" y="83"/>
                </a:lnTo>
                <a:lnTo>
                  <a:pt x="365" y="76"/>
                </a:lnTo>
                <a:lnTo>
                  <a:pt x="307" y="74"/>
                </a:lnTo>
                <a:lnTo>
                  <a:pt x="254" y="73"/>
                </a:lnTo>
                <a:lnTo>
                  <a:pt x="205" y="75"/>
                </a:lnTo>
                <a:lnTo>
                  <a:pt x="160" y="78"/>
                </a:lnTo>
                <a:lnTo>
                  <a:pt x="120" y="82"/>
                </a:lnTo>
                <a:lnTo>
                  <a:pt x="85" y="87"/>
                </a:lnTo>
                <a:lnTo>
                  <a:pt x="55" y="92"/>
                </a:lnTo>
                <a:lnTo>
                  <a:pt x="31" y="96"/>
                </a:lnTo>
                <a:lnTo>
                  <a:pt x="14" y="100"/>
                </a:lnTo>
                <a:lnTo>
                  <a:pt x="4" y="102"/>
                </a:lnTo>
                <a:lnTo>
                  <a:pt x="0" y="104"/>
                </a:lnTo>
                <a:close/>
              </a:path>
            </a:pathLst>
          </a:custGeom>
          <a:gradFill rotWithShape="1">
            <a:gsLst>
              <a:gs pos="0">
                <a:srgbClr val="CC6600"/>
              </a:gs>
              <a:gs pos="100000">
                <a:srgbClr val="CCCC00"/>
              </a:gs>
            </a:gsLst>
            <a:lin ang="0" scaled="1"/>
          </a:gradFill>
          <a:ln>
            <a:noFill/>
          </a:ln>
          <a:effectLst>
            <a:outerShdw dist="107763" dir="2700000" algn="ctr" rotWithShape="0">
              <a:srgbClr val="000000">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en-US"/>
          </a:p>
        </p:txBody>
      </p:sp>
      <p:sp>
        <p:nvSpPr>
          <p:cNvPr id="138291" name="Freeform 51"/>
          <p:cNvSpPr>
            <a:spLocks/>
          </p:cNvSpPr>
          <p:nvPr/>
        </p:nvSpPr>
        <p:spPr bwMode="gray">
          <a:xfrm>
            <a:off x="7024292" y="1571105"/>
            <a:ext cx="2408237" cy="2251075"/>
          </a:xfrm>
          <a:custGeom>
            <a:avLst/>
            <a:gdLst>
              <a:gd name="T0" fmla="*/ 0 w 952"/>
              <a:gd name="T1" fmla="*/ 756 h 947"/>
              <a:gd name="T2" fmla="*/ 191 w 952"/>
              <a:gd name="T3" fmla="*/ 591 h 947"/>
              <a:gd name="T4" fmla="*/ 190 w 952"/>
              <a:gd name="T5" fmla="*/ 672 h 947"/>
              <a:gd name="T6" fmla="*/ 194 w 952"/>
              <a:gd name="T7" fmla="*/ 672 h 947"/>
              <a:gd name="T8" fmla="*/ 205 w 952"/>
              <a:gd name="T9" fmla="*/ 672 h 947"/>
              <a:gd name="T10" fmla="*/ 225 w 952"/>
              <a:gd name="T11" fmla="*/ 671 h 947"/>
              <a:gd name="T12" fmla="*/ 250 w 952"/>
              <a:gd name="T13" fmla="*/ 667 h 947"/>
              <a:gd name="T14" fmla="*/ 281 w 952"/>
              <a:gd name="T15" fmla="*/ 662 h 947"/>
              <a:gd name="T16" fmla="*/ 316 w 952"/>
              <a:gd name="T17" fmla="*/ 653 h 947"/>
              <a:gd name="T18" fmla="*/ 356 w 952"/>
              <a:gd name="T19" fmla="*/ 641 h 947"/>
              <a:gd name="T20" fmla="*/ 399 w 952"/>
              <a:gd name="T21" fmla="*/ 626 h 947"/>
              <a:gd name="T22" fmla="*/ 444 w 952"/>
              <a:gd name="T23" fmla="*/ 605 h 947"/>
              <a:gd name="T24" fmla="*/ 492 w 952"/>
              <a:gd name="T25" fmla="*/ 578 h 947"/>
              <a:gd name="T26" fmla="*/ 540 w 952"/>
              <a:gd name="T27" fmla="*/ 547 h 947"/>
              <a:gd name="T28" fmla="*/ 587 w 952"/>
              <a:gd name="T29" fmla="*/ 508 h 947"/>
              <a:gd name="T30" fmla="*/ 635 w 952"/>
              <a:gd name="T31" fmla="*/ 463 h 947"/>
              <a:gd name="T32" fmla="*/ 689 w 952"/>
              <a:gd name="T33" fmla="*/ 405 h 947"/>
              <a:gd name="T34" fmla="*/ 737 w 952"/>
              <a:gd name="T35" fmla="*/ 350 h 947"/>
              <a:gd name="T36" fmla="*/ 780 w 952"/>
              <a:gd name="T37" fmla="*/ 298 h 947"/>
              <a:gd name="T38" fmla="*/ 816 w 952"/>
              <a:gd name="T39" fmla="*/ 249 h 947"/>
              <a:gd name="T40" fmla="*/ 847 w 952"/>
              <a:gd name="T41" fmla="*/ 204 h 947"/>
              <a:gd name="T42" fmla="*/ 873 w 952"/>
              <a:gd name="T43" fmla="*/ 164 h 947"/>
              <a:gd name="T44" fmla="*/ 895 w 952"/>
              <a:gd name="T45" fmla="*/ 126 h 947"/>
              <a:gd name="T46" fmla="*/ 913 w 952"/>
              <a:gd name="T47" fmla="*/ 94 h 947"/>
              <a:gd name="T48" fmla="*/ 926 w 952"/>
              <a:gd name="T49" fmla="*/ 66 h 947"/>
              <a:gd name="T50" fmla="*/ 936 w 952"/>
              <a:gd name="T51" fmla="*/ 42 h 947"/>
              <a:gd name="T52" fmla="*/ 944 w 952"/>
              <a:gd name="T53" fmla="*/ 24 h 947"/>
              <a:gd name="T54" fmla="*/ 949 w 952"/>
              <a:gd name="T55" fmla="*/ 12 h 947"/>
              <a:gd name="T56" fmla="*/ 952 w 952"/>
              <a:gd name="T57" fmla="*/ 2 h 947"/>
              <a:gd name="T58" fmla="*/ 952 w 952"/>
              <a:gd name="T59" fmla="*/ 0 h 947"/>
              <a:gd name="T60" fmla="*/ 952 w 952"/>
              <a:gd name="T61" fmla="*/ 4 h 947"/>
              <a:gd name="T62" fmla="*/ 950 w 952"/>
              <a:gd name="T63" fmla="*/ 17 h 947"/>
              <a:gd name="T64" fmla="*/ 948 w 952"/>
              <a:gd name="T65" fmla="*/ 36 h 947"/>
              <a:gd name="T66" fmla="*/ 942 w 952"/>
              <a:gd name="T67" fmla="*/ 62 h 947"/>
              <a:gd name="T68" fmla="*/ 936 w 952"/>
              <a:gd name="T69" fmla="*/ 93 h 947"/>
              <a:gd name="T70" fmla="*/ 927 w 952"/>
              <a:gd name="T71" fmla="*/ 130 h 947"/>
              <a:gd name="T72" fmla="*/ 914 w 952"/>
              <a:gd name="T73" fmla="*/ 172 h 947"/>
              <a:gd name="T74" fmla="*/ 899 w 952"/>
              <a:gd name="T75" fmla="*/ 217 h 947"/>
              <a:gd name="T76" fmla="*/ 881 w 952"/>
              <a:gd name="T77" fmla="*/ 264 h 947"/>
              <a:gd name="T78" fmla="*/ 857 w 952"/>
              <a:gd name="T79" fmla="*/ 315 h 947"/>
              <a:gd name="T80" fmla="*/ 830 w 952"/>
              <a:gd name="T81" fmla="*/ 368 h 947"/>
              <a:gd name="T82" fmla="*/ 798 w 952"/>
              <a:gd name="T83" fmla="*/ 421 h 947"/>
              <a:gd name="T84" fmla="*/ 762 w 952"/>
              <a:gd name="T85" fmla="*/ 475 h 947"/>
              <a:gd name="T86" fmla="*/ 719 w 952"/>
              <a:gd name="T87" fmla="*/ 529 h 947"/>
              <a:gd name="T88" fmla="*/ 671 w 952"/>
              <a:gd name="T89" fmla="*/ 582 h 947"/>
              <a:gd name="T90" fmla="*/ 613 w 952"/>
              <a:gd name="T91" fmla="*/ 637 h 947"/>
              <a:gd name="T92" fmla="*/ 555 w 952"/>
              <a:gd name="T93" fmla="*/ 685 h 947"/>
              <a:gd name="T94" fmla="*/ 500 w 952"/>
              <a:gd name="T95" fmla="*/ 726 h 947"/>
              <a:gd name="T96" fmla="*/ 447 w 952"/>
              <a:gd name="T97" fmla="*/ 761 h 947"/>
              <a:gd name="T98" fmla="*/ 396 w 952"/>
              <a:gd name="T99" fmla="*/ 790 h 947"/>
              <a:gd name="T100" fmla="*/ 350 w 952"/>
              <a:gd name="T101" fmla="*/ 813 h 947"/>
              <a:gd name="T102" fmla="*/ 307 w 952"/>
              <a:gd name="T103" fmla="*/ 831 h 947"/>
              <a:gd name="T104" fmla="*/ 270 w 952"/>
              <a:gd name="T105" fmla="*/ 845 h 947"/>
              <a:gd name="T106" fmla="*/ 238 w 952"/>
              <a:gd name="T107" fmla="*/ 855 h 947"/>
              <a:gd name="T108" fmla="*/ 212 w 952"/>
              <a:gd name="T109" fmla="*/ 862 h 947"/>
              <a:gd name="T110" fmla="*/ 192 w 952"/>
              <a:gd name="T111" fmla="*/ 866 h 947"/>
              <a:gd name="T112" fmla="*/ 181 w 952"/>
              <a:gd name="T113" fmla="*/ 868 h 947"/>
              <a:gd name="T114" fmla="*/ 176 w 952"/>
              <a:gd name="T115" fmla="*/ 868 h 947"/>
              <a:gd name="T116" fmla="*/ 167 w 952"/>
              <a:gd name="T117" fmla="*/ 947 h 947"/>
              <a:gd name="T118" fmla="*/ 0 w 952"/>
              <a:gd name="T119" fmla="*/ 756 h 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952" h="947">
                <a:moveTo>
                  <a:pt x="0" y="756"/>
                </a:moveTo>
                <a:lnTo>
                  <a:pt x="191" y="591"/>
                </a:lnTo>
                <a:lnTo>
                  <a:pt x="190" y="672"/>
                </a:lnTo>
                <a:lnTo>
                  <a:pt x="194" y="672"/>
                </a:lnTo>
                <a:lnTo>
                  <a:pt x="205" y="672"/>
                </a:lnTo>
                <a:lnTo>
                  <a:pt x="225" y="671"/>
                </a:lnTo>
                <a:lnTo>
                  <a:pt x="250" y="667"/>
                </a:lnTo>
                <a:lnTo>
                  <a:pt x="281" y="662"/>
                </a:lnTo>
                <a:lnTo>
                  <a:pt x="316" y="653"/>
                </a:lnTo>
                <a:lnTo>
                  <a:pt x="356" y="641"/>
                </a:lnTo>
                <a:lnTo>
                  <a:pt x="399" y="626"/>
                </a:lnTo>
                <a:lnTo>
                  <a:pt x="444" y="605"/>
                </a:lnTo>
                <a:lnTo>
                  <a:pt x="492" y="578"/>
                </a:lnTo>
                <a:lnTo>
                  <a:pt x="540" y="547"/>
                </a:lnTo>
                <a:lnTo>
                  <a:pt x="587" y="508"/>
                </a:lnTo>
                <a:lnTo>
                  <a:pt x="635" y="463"/>
                </a:lnTo>
                <a:lnTo>
                  <a:pt x="689" y="405"/>
                </a:lnTo>
                <a:lnTo>
                  <a:pt x="737" y="350"/>
                </a:lnTo>
                <a:lnTo>
                  <a:pt x="780" y="298"/>
                </a:lnTo>
                <a:lnTo>
                  <a:pt x="816" y="249"/>
                </a:lnTo>
                <a:lnTo>
                  <a:pt x="847" y="204"/>
                </a:lnTo>
                <a:lnTo>
                  <a:pt x="873" y="164"/>
                </a:lnTo>
                <a:lnTo>
                  <a:pt x="895" y="126"/>
                </a:lnTo>
                <a:lnTo>
                  <a:pt x="913" y="94"/>
                </a:lnTo>
                <a:lnTo>
                  <a:pt x="926" y="66"/>
                </a:lnTo>
                <a:lnTo>
                  <a:pt x="936" y="42"/>
                </a:lnTo>
                <a:lnTo>
                  <a:pt x="944" y="24"/>
                </a:lnTo>
                <a:lnTo>
                  <a:pt x="949" y="12"/>
                </a:lnTo>
                <a:lnTo>
                  <a:pt x="952" y="2"/>
                </a:lnTo>
                <a:lnTo>
                  <a:pt x="952" y="0"/>
                </a:lnTo>
                <a:lnTo>
                  <a:pt x="952" y="4"/>
                </a:lnTo>
                <a:lnTo>
                  <a:pt x="950" y="17"/>
                </a:lnTo>
                <a:lnTo>
                  <a:pt x="948" y="36"/>
                </a:lnTo>
                <a:lnTo>
                  <a:pt x="942" y="62"/>
                </a:lnTo>
                <a:lnTo>
                  <a:pt x="936" y="93"/>
                </a:lnTo>
                <a:lnTo>
                  <a:pt x="927" y="130"/>
                </a:lnTo>
                <a:lnTo>
                  <a:pt x="914" y="172"/>
                </a:lnTo>
                <a:lnTo>
                  <a:pt x="899" y="217"/>
                </a:lnTo>
                <a:lnTo>
                  <a:pt x="881" y="264"/>
                </a:lnTo>
                <a:lnTo>
                  <a:pt x="857" y="315"/>
                </a:lnTo>
                <a:lnTo>
                  <a:pt x="830" y="368"/>
                </a:lnTo>
                <a:lnTo>
                  <a:pt x="798" y="421"/>
                </a:lnTo>
                <a:lnTo>
                  <a:pt x="762" y="475"/>
                </a:lnTo>
                <a:lnTo>
                  <a:pt x="719" y="529"/>
                </a:lnTo>
                <a:lnTo>
                  <a:pt x="671" y="582"/>
                </a:lnTo>
                <a:lnTo>
                  <a:pt x="613" y="637"/>
                </a:lnTo>
                <a:lnTo>
                  <a:pt x="555" y="685"/>
                </a:lnTo>
                <a:lnTo>
                  <a:pt x="500" y="726"/>
                </a:lnTo>
                <a:lnTo>
                  <a:pt x="447" y="761"/>
                </a:lnTo>
                <a:lnTo>
                  <a:pt x="396" y="790"/>
                </a:lnTo>
                <a:lnTo>
                  <a:pt x="350" y="813"/>
                </a:lnTo>
                <a:lnTo>
                  <a:pt x="307" y="831"/>
                </a:lnTo>
                <a:lnTo>
                  <a:pt x="270" y="845"/>
                </a:lnTo>
                <a:lnTo>
                  <a:pt x="238" y="855"/>
                </a:lnTo>
                <a:lnTo>
                  <a:pt x="212" y="862"/>
                </a:lnTo>
                <a:lnTo>
                  <a:pt x="192" y="866"/>
                </a:lnTo>
                <a:lnTo>
                  <a:pt x="181" y="868"/>
                </a:lnTo>
                <a:lnTo>
                  <a:pt x="176" y="868"/>
                </a:lnTo>
                <a:lnTo>
                  <a:pt x="167" y="947"/>
                </a:lnTo>
                <a:lnTo>
                  <a:pt x="0" y="756"/>
                </a:lnTo>
                <a:close/>
              </a:path>
            </a:pathLst>
          </a:custGeom>
          <a:gradFill rotWithShape="1">
            <a:gsLst>
              <a:gs pos="0">
                <a:srgbClr val="66CCFF"/>
              </a:gs>
              <a:gs pos="100000">
                <a:srgbClr val="3366FF"/>
              </a:gs>
            </a:gsLst>
            <a:lin ang="0" scaled="1"/>
          </a:gradFill>
          <a:ln>
            <a:noFill/>
          </a:ln>
          <a:effectLst>
            <a:outerShdw dist="107763" dir="2700000" algn="ctr" rotWithShape="0">
              <a:srgbClr val="000000">
                <a:alpha val="50000"/>
              </a:srgbClr>
            </a:outerShdw>
          </a:effectLst>
          <a:extLst>
            <a:ext uri="{91240B29-F687-4F45-9708-019B960494DF}">
              <a14:hiddenLine xmlns:a14="http://schemas.microsoft.com/office/drawing/2010/main" w="0">
                <a:solidFill>
                  <a:srgbClr val="BBF6EE"/>
                </a:solidFill>
                <a:prstDash val="solid"/>
                <a:round/>
                <a:headEnd/>
                <a:tailEnd/>
              </a14:hiddenLine>
            </a:ext>
          </a:extLst>
        </p:spPr>
        <p:txBody>
          <a:bodyPr/>
          <a:lstStyle/>
          <a:p>
            <a:endParaRPr lang="en-US"/>
          </a:p>
        </p:txBody>
      </p:sp>
      <p:sp>
        <p:nvSpPr>
          <p:cNvPr id="138292" name="Text Box 52"/>
          <p:cNvSpPr txBox="1">
            <a:spLocks noChangeArrowheads="1"/>
          </p:cNvSpPr>
          <p:nvPr/>
        </p:nvSpPr>
        <p:spPr bwMode="auto">
          <a:xfrm>
            <a:off x="2425700" y="4552890"/>
            <a:ext cx="2370138"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solidFill>
                  <a:schemeClr val="tx1">
                    <a:lumMod val="50000"/>
                  </a:schemeClr>
                </a:solidFill>
                <a:latin typeface="Constantia" panose="02030602050306030303" pitchFamily="18" charset="0"/>
              </a:rPr>
              <a:t>2. Hạn chế rủi ro</a:t>
            </a:r>
          </a:p>
        </p:txBody>
      </p:sp>
      <p:sp>
        <p:nvSpPr>
          <p:cNvPr id="138293" name="AutoShape 53"/>
          <p:cNvSpPr>
            <a:spLocks noChangeArrowheads="1"/>
          </p:cNvSpPr>
          <p:nvPr/>
        </p:nvSpPr>
        <p:spPr bwMode="auto">
          <a:xfrm>
            <a:off x="2438400" y="4495740"/>
            <a:ext cx="2362200" cy="457200"/>
          </a:xfrm>
          <a:prstGeom prst="roundRect">
            <a:avLst>
              <a:gd name="adj" fmla="val 50000"/>
            </a:avLst>
          </a:prstGeom>
          <a:noFill/>
          <a:ln w="28575" algn="ctr">
            <a:solidFill>
              <a:srgbClr val="FF33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50000"/>
                </a:schemeClr>
              </a:solidFill>
            </a:endParaRPr>
          </a:p>
        </p:txBody>
      </p:sp>
      <p:sp>
        <p:nvSpPr>
          <p:cNvPr id="138295" name="Text Box 55"/>
          <p:cNvSpPr txBox="1">
            <a:spLocks noChangeArrowheads="1"/>
          </p:cNvSpPr>
          <p:nvPr/>
        </p:nvSpPr>
        <p:spPr bwMode="auto">
          <a:xfrm>
            <a:off x="5289947" y="1618297"/>
            <a:ext cx="3048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solidFill>
                  <a:schemeClr val="tx1">
                    <a:lumMod val="50000"/>
                  </a:schemeClr>
                </a:solidFill>
                <a:latin typeface="Constantia" panose="02030602050306030303" pitchFamily="18" charset="0"/>
              </a:rPr>
              <a:t>1. Phòng ngừa rủi ro</a:t>
            </a:r>
          </a:p>
        </p:txBody>
      </p:sp>
      <p:sp>
        <p:nvSpPr>
          <p:cNvPr id="138296" name="AutoShape 56"/>
          <p:cNvSpPr>
            <a:spLocks noChangeArrowheads="1"/>
          </p:cNvSpPr>
          <p:nvPr/>
        </p:nvSpPr>
        <p:spPr bwMode="auto">
          <a:xfrm>
            <a:off x="5289947" y="1613533"/>
            <a:ext cx="2895600" cy="457200"/>
          </a:xfrm>
          <a:prstGeom prst="roundRect">
            <a:avLst>
              <a:gd name="adj" fmla="val 50000"/>
            </a:avLst>
          </a:prstGeom>
          <a:noFill/>
          <a:ln w="28575" algn="ctr">
            <a:solidFill>
              <a:srgbClr val="FF9900"/>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chemeClr val="tx1">
                  <a:lumMod val="50000"/>
                </a:schemeClr>
              </a:solidFill>
            </a:endParaRPr>
          </a:p>
        </p:txBody>
      </p:sp>
      <p:sp>
        <p:nvSpPr>
          <p:cNvPr id="138297" name="Text Box 57"/>
          <p:cNvSpPr txBox="1">
            <a:spLocks noChangeArrowheads="1"/>
          </p:cNvSpPr>
          <p:nvPr/>
        </p:nvSpPr>
        <p:spPr bwMode="auto">
          <a:xfrm>
            <a:off x="7767639" y="3896270"/>
            <a:ext cx="2446337"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000" b="1">
                <a:solidFill>
                  <a:srgbClr val="000000"/>
                </a:solidFill>
                <a:latin typeface="Constantia" panose="02030602050306030303" pitchFamily="18" charset="0"/>
              </a:rPr>
              <a:t>3. Khắc phục rủi ro</a:t>
            </a:r>
          </a:p>
        </p:txBody>
      </p:sp>
      <p:sp>
        <p:nvSpPr>
          <p:cNvPr id="138298" name="AutoShape 58"/>
          <p:cNvSpPr>
            <a:spLocks noChangeArrowheads="1"/>
          </p:cNvSpPr>
          <p:nvPr/>
        </p:nvSpPr>
        <p:spPr bwMode="auto">
          <a:xfrm>
            <a:off x="7794625" y="3839120"/>
            <a:ext cx="2362200" cy="457200"/>
          </a:xfrm>
          <a:prstGeom prst="roundRect">
            <a:avLst>
              <a:gd name="adj" fmla="val 50000"/>
            </a:avLst>
          </a:prstGeom>
          <a:noFill/>
          <a:ln w="28575"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Tree>
    <p:extLst>
      <p:ext uri="{BB962C8B-B14F-4D97-AF65-F5344CB8AC3E}">
        <p14:creationId xmlns:p14="http://schemas.microsoft.com/office/powerpoint/2010/main" val="316974506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138243">
                                            <p:txEl>
                                              <p:pRg st="0" end="0"/>
                                            </p:txEl>
                                          </p:spTgt>
                                        </p:tgtEl>
                                        <p:attrNameLst>
                                          <p:attrName>style.visibility</p:attrName>
                                        </p:attrNameLst>
                                      </p:cBhvr>
                                      <p:to>
                                        <p:strVal val="visible"/>
                                      </p:to>
                                    </p:set>
                                    <p:anim calcmode="lin" valueType="num">
                                      <p:cBhvr>
                                        <p:cTn id="7" dur="500" fill="hold"/>
                                        <p:tgtEl>
                                          <p:spTgt spid="13824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13824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138243">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138289"/>
                                        </p:tgtEl>
                                        <p:attrNameLst>
                                          <p:attrName>style.visibility</p:attrName>
                                        </p:attrNameLst>
                                      </p:cBhvr>
                                      <p:to>
                                        <p:strVal val="visible"/>
                                      </p:to>
                                    </p:set>
                                    <p:animEffect transition="in" filter="fade">
                                      <p:cBhvr>
                                        <p:cTn id="14" dur="2000"/>
                                        <p:tgtEl>
                                          <p:spTgt spid="138289"/>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138290"/>
                                        </p:tgtEl>
                                        <p:attrNameLst>
                                          <p:attrName>style.visibility</p:attrName>
                                        </p:attrNameLst>
                                      </p:cBhvr>
                                      <p:to>
                                        <p:strVal val="visible"/>
                                      </p:to>
                                    </p:set>
                                    <p:animEffect transition="in" filter="fade">
                                      <p:cBhvr>
                                        <p:cTn id="17" dur="2000"/>
                                        <p:tgtEl>
                                          <p:spTgt spid="138290"/>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138291"/>
                                        </p:tgtEl>
                                        <p:attrNameLst>
                                          <p:attrName>style.visibility</p:attrName>
                                        </p:attrNameLst>
                                      </p:cBhvr>
                                      <p:to>
                                        <p:strVal val="visible"/>
                                      </p:to>
                                    </p:set>
                                    <p:animEffect transition="in" filter="fade">
                                      <p:cBhvr>
                                        <p:cTn id="20" dur="2000"/>
                                        <p:tgtEl>
                                          <p:spTgt spid="138291"/>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138292"/>
                                        </p:tgtEl>
                                        <p:attrNameLst>
                                          <p:attrName>style.visibility</p:attrName>
                                        </p:attrNameLst>
                                      </p:cBhvr>
                                      <p:to>
                                        <p:strVal val="visible"/>
                                      </p:to>
                                    </p:set>
                                    <p:animEffect transition="in" filter="fade">
                                      <p:cBhvr>
                                        <p:cTn id="23" dur="2000"/>
                                        <p:tgtEl>
                                          <p:spTgt spid="138292"/>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8293"/>
                                        </p:tgtEl>
                                        <p:attrNameLst>
                                          <p:attrName>style.visibility</p:attrName>
                                        </p:attrNameLst>
                                      </p:cBhvr>
                                      <p:to>
                                        <p:strVal val="visible"/>
                                      </p:to>
                                    </p:set>
                                    <p:animEffect transition="in" filter="fade">
                                      <p:cBhvr>
                                        <p:cTn id="26" dur="2000"/>
                                        <p:tgtEl>
                                          <p:spTgt spid="138293"/>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8295"/>
                                        </p:tgtEl>
                                        <p:attrNameLst>
                                          <p:attrName>style.visibility</p:attrName>
                                        </p:attrNameLst>
                                      </p:cBhvr>
                                      <p:to>
                                        <p:strVal val="visible"/>
                                      </p:to>
                                    </p:set>
                                    <p:animEffect transition="in" filter="fade">
                                      <p:cBhvr>
                                        <p:cTn id="29" dur="2000"/>
                                        <p:tgtEl>
                                          <p:spTgt spid="13829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8296"/>
                                        </p:tgtEl>
                                        <p:attrNameLst>
                                          <p:attrName>style.visibility</p:attrName>
                                        </p:attrNameLst>
                                      </p:cBhvr>
                                      <p:to>
                                        <p:strVal val="visible"/>
                                      </p:to>
                                    </p:set>
                                    <p:animEffect transition="in" filter="fade">
                                      <p:cBhvr>
                                        <p:cTn id="32" dur="2000"/>
                                        <p:tgtEl>
                                          <p:spTgt spid="138296"/>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38297"/>
                                        </p:tgtEl>
                                        <p:attrNameLst>
                                          <p:attrName>style.visibility</p:attrName>
                                        </p:attrNameLst>
                                      </p:cBhvr>
                                      <p:to>
                                        <p:strVal val="visible"/>
                                      </p:to>
                                    </p:set>
                                    <p:animEffect transition="in" filter="fade">
                                      <p:cBhvr>
                                        <p:cTn id="35" dur="2000"/>
                                        <p:tgtEl>
                                          <p:spTgt spid="138297"/>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8298"/>
                                        </p:tgtEl>
                                        <p:attrNameLst>
                                          <p:attrName>style.visibility</p:attrName>
                                        </p:attrNameLst>
                                      </p:cBhvr>
                                      <p:to>
                                        <p:strVal val="visible"/>
                                      </p:to>
                                    </p:set>
                                    <p:animEffect transition="in" filter="fade">
                                      <p:cBhvr>
                                        <p:cTn id="38" dur="2000"/>
                                        <p:tgtEl>
                                          <p:spTgt spid="138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89" grpId="0" animBg="1"/>
      <p:bldP spid="138290" grpId="0" animBg="1"/>
      <p:bldP spid="138291" grpId="0" animBg="1"/>
      <p:bldP spid="138292" grpId="0"/>
      <p:bldP spid="138293" grpId="0" animBg="1"/>
      <p:bldP spid="138295" grpId="0"/>
      <p:bldP spid="138296" grpId="0" animBg="1"/>
      <p:bldP spid="138297" grpId="0"/>
      <p:bldP spid="13829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484311" y="335071"/>
            <a:ext cx="10018713" cy="1067844"/>
          </a:xfrm>
        </p:spPr>
        <p:txBody>
          <a:bodyPr/>
          <a:lstStyle/>
          <a:p>
            <a:pPr eaLnBrk="1" hangingPunct="1"/>
            <a:r>
              <a:rPr lang="en-US" sz="2800" dirty="0" err="1">
                <a:solidFill>
                  <a:srgbClr val="FF0000"/>
                </a:solidFill>
                <a:latin typeface="Constantia" panose="02030602050306030303" pitchFamily="18" charset="0"/>
              </a:rPr>
              <a:t>Tài</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liệu</a:t>
            </a:r>
            <a:r>
              <a:rPr lang="en-US" sz="2800" dirty="0">
                <a:solidFill>
                  <a:srgbClr val="FF0000"/>
                </a:solidFill>
                <a:latin typeface="Constantia" panose="02030602050306030303" pitchFamily="18" charset="0"/>
              </a:rPr>
              <a:t>:</a:t>
            </a:r>
          </a:p>
        </p:txBody>
      </p:sp>
      <p:sp>
        <p:nvSpPr>
          <p:cNvPr id="4100" name="Text Box 21"/>
          <p:cNvSpPr txBox="1">
            <a:spLocks noChangeArrowheads="1"/>
          </p:cNvSpPr>
          <p:nvPr/>
        </p:nvSpPr>
        <p:spPr bwMode="auto">
          <a:xfrm>
            <a:off x="1936271" y="1645398"/>
            <a:ext cx="9566753" cy="4561249"/>
          </a:xfrm>
          <a:prstGeom prst="rect">
            <a:avLst/>
          </a:prstGeom>
          <a:noFill/>
          <a:ln w="9525">
            <a:noFill/>
            <a:miter lim="800000"/>
            <a:headEnd/>
            <a:tailEnd/>
          </a:ln>
        </p:spPr>
        <p:txBody>
          <a:bodyPr wrap="square">
            <a:spAutoFit/>
          </a:bodyPr>
          <a:lstStyle/>
          <a:p>
            <a:pPr algn="just">
              <a:lnSpc>
                <a:spcPct val="120000"/>
              </a:lnSpc>
            </a:pPr>
            <a:r>
              <a:rPr lang="nl-NL" sz="2200" b="1" dirty="0">
                <a:solidFill>
                  <a:srgbClr val="FF0000"/>
                </a:solidFill>
                <a:latin typeface="Constantia" panose="02030602050306030303" pitchFamily="18" charset="0"/>
              </a:rPr>
              <a:t>1.</a:t>
            </a:r>
            <a:r>
              <a:rPr lang="nl-NL" sz="2200" b="1" dirty="0">
                <a:solidFill>
                  <a:srgbClr val="0000FF"/>
                </a:solidFill>
                <a:latin typeface="Constantia" panose="02030602050306030303" pitchFamily="18" charset="0"/>
              </a:rPr>
              <a:t> </a:t>
            </a:r>
            <a:r>
              <a:rPr lang="nl-NL" sz="2200" b="1" dirty="0">
                <a:solidFill>
                  <a:srgbClr val="FF0000"/>
                </a:solidFill>
                <a:latin typeface="Constantia" panose="02030602050306030303" pitchFamily="18" charset="0"/>
              </a:rPr>
              <a:t>Nguyễn Hải Hữu (Chủ </a:t>
            </a:r>
            <a:r>
              <a:rPr lang="nl-NL" sz="2200" b="1" dirty="0" smtClean="0">
                <a:solidFill>
                  <a:srgbClr val="FF0000"/>
                </a:solidFill>
                <a:latin typeface="Constantia" panose="02030602050306030303" pitchFamily="18" charset="0"/>
              </a:rPr>
              <a:t>biên, 2012), </a:t>
            </a:r>
            <a:r>
              <a:rPr lang="nl-NL" sz="2200" b="1" i="1" dirty="0" smtClean="0">
                <a:solidFill>
                  <a:srgbClr val="FF0000"/>
                </a:solidFill>
                <a:latin typeface="Constantia" panose="02030602050306030303" pitchFamily="18" charset="0"/>
              </a:rPr>
              <a:t>Giáo </a:t>
            </a:r>
            <a:r>
              <a:rPr lang="nl-NL" sz="2200" b="1" i="1" dirty="0">
                <a:solidFill>
                  <a:srgbClr val="FF0000"/>
                </a:solidFill>
                <a:latin typeface="Constantia" panose="02030602050306030303" pitchFamily="18" charset="0"/>
              </a:rPr>
              <a:t>trình nhập môn an sinh </a:t>
            </a:r>
            <a:r>
              <a:rPr lang="nl-NL" sz="2200" b="1" dirty="0">
                <a:solidFill>
                  <a:srgbClr val="FF0000"/>
                </a:solidFill>
                <a:latin typeface="Constantia" panose="02030602050306030303" pitchFamily="18" charset="0"/>
              </a:rPr>
              <a:t>xã hội, NXB Lao động – Xã hội, Hà Nội.</a:t>
            </a:r>
            <a:r>
              <a:rPr lang="en-US" sz="2200" b="1" dirty="0">
                <a:solidFill>
                  <a:srgbClr val="FF0000"/>
                </a:solidFill>
                <a:latin typeface="Constantia" panose="02030602050306030303" pitchFamily="18" charset="0"/>
              </a:rPr>
              <a:t> </a:t>
            </a:r>
          </a:p>
          <a:p>
            <a:pPr algn="just">
              <a:lnSpc>
                <a:spcPct val="120000"/>
              </a:lnSpc>
            </a:pPr>
            <a:r>
              <a:rPr lang="en-US" sz="2200" b="1" dirty="0">
                <a:solidFill>
                  <a:srgbClr val="FF0000"/>
                </a:solidFill>
                <a:latin typeface="Constantia" panose="02030602050306030303" pitchFamily="18" charset="0"/>
              </a:rPr>
              <a:t>2</a:t>
            </a:r>
            <a:r>
              <a:rPr lang="pt-BR" sz="2200" b="1" dirty="0">
                <a:solidFill>
                  <a:srgbClr val="FF0000"/>
                </a:solidFill>
                <a:latin typeface="Constantia" panose="02030602050306030303" pitchFamily="18" charset="0"/>
              </a:rPr>
              <a:t>.</a:t>
            </a:r>
            <a:r>
              <a:rPr lang="pt-BR" sz="2200" b="1" dirty="0">
                <a:solidFill>
                  <a:srgbClr val="0000FF"/>
                </a:solidFill>
                <a:latin typeface="Constantia" panose="02030602050306030303" pitchFamily="18" charset="0"/>
              </a:rPr>
              <a:t> </a:t>
            </a:r>
            <a:r>
              <a:rPr lang="nl-NL" sz="2200" b="1" dirty="0">
                <a:solidFill>
                  <a:srgbClr val="FF0000"/>
                </a:solidFill>
                <a:latin typeface="Constantia" panose="02030602050306030303" pitchFamily="18" charset="0"/>
              </a:rPr>
              <a:t>Nguyễn Văn Định (2008), </a:t>
            </a:r>
            <a:r>
              <a:rPr lang="nl-NL" sz="2200" b="1" i="1" dirty="0">
                <a:solidFill>
                  <a:srgbClr val="FF0000"/>
                </a:solidFill>
                <a:latin typeface="Constantia" panose="02030602050306030303" pitchFamily="18" charset="0"/>
              </a:rPr>
              <a:t>Giáo trình An sinh </a:t>
            </a:r>
            <a:r>
              <a:rPr lang="nl-NL" sz="2200" b="1" dirty="0">
                <a:solidFill>
                  <a:srgbClr val="FF0000"/>
                </a:solidFill>
                <a:latin typeface="Constantia" panose="02030602050306030303" pitchFamily="18" charset="0"/>
              </a:rPr>
              <a:t>xã hội, NXB Đại học kinh tế quốc dân, Hà Nội.</a:t>
            </a:r>
            <a:r>
              <a:rPr lang="en-US" sz="2200" b="1" dirty="0">
                <a:solidFill>
                  <a:srgbClr val="FF0000"/>
                </a:solidFill>
                <a:latin typeface="Constantia" panose="02030602050306030303" pitchFamily="18" charset="0"/>
              </a:rPr>
              <a:t> </a:t>
            </a:r>
            <a:endParaRPr lang="pt-BR" sz="2200" b="1" dirty="0">
              <a:solidFill>
                <a:srgbClr val="FF0000"/>
              </a:solidFill>
              <a:latin typeface="Constantia" panose="02030602050306030303" pitchFamily="18" charset="0"/>
            </a:endParaRPr>
          </a:p>
          <a:p>
            <a:pPr algn="just">
              <a:lnSpc>
                <a:spcPct val="120000"/>
              </a:lnSpc>
            </a:pPr>
            <a:r>
              <a:rPr lang="nl-NL" sz="2200" b="1" dirty="0">
                <a:solidFill>
                  <a:srgbClr val="FF0000"/>
                </a:solidFill>
                <a:latin typeface="Constantia" panose="02030602050306030303" pitchFamily="18" charset="0"/>
              </a:rPr>
              <a:t>3.</a:t>
            </a:r>
            <a:r>
              <a:rPr lang="nl-NL" sz="2200" b="1" dirty="0">
                <a:solidFill>
                  <a:srgbClr val="0000FF"/>
                </a:solidFill>
                <a:latin typeface="Constantia" panose="02030602050306030303" pitchFamily="18" charset="0"/>
              </a:rPr>
              <a:t> </a:t>
            </a:r>
            <a:r>
              <a:rPr lang="nl-NL" sz="2200" b="1" dirty="0">
                <a:solidFill>
                  <a:schemeClr val="tx1">
                    <a:lumMod val="50000"/>
                  </a:schemeClr>
                </a:solidFill>
                <a:latin typeface="Constantia" panose="02030602050306030303" pitchFamily="18" charset="0"/>
              </a:rPr>
              <a:t>Luật Bảo hiểm xã hội 2014</a:t>
            </a:r>
            <a:r>
              <a:rPr lang="pt-BR" sz="2200" b="1" dirty="0">
                <a:solidFill>
                  <a:schemeClr val="tx1">
                    <a:lumMod val="50000"/>
                  </a:schemeClr>
                </a:solidFill>
                <a:latin typeface="Constantia" panose="02030602050306030303" pitchFamily="18" charset="0"/>
              </a:rPr>
              <a:t>.</a:t>
            </a:r>
          </a:p>
          <a:p>
            <a:pPr algn="just">
              <a:lnSpc>
                <a:spcPct val="120000"/>
              </a:lnSpc>
            </a:pPr>
            <a:r>
              <a:rPr lang="pt-BR" sz="2200" b="1" dirty="0">
                <a:solidFill>
                  <a:srgbClr val="FF0000"/>
                </a:solidFill>
                <a:latin typeface="Constantia" panose="02030602050306030303" pitchFamily="18" charset="0"/>
              </a:rPr>
              <a:t>4.</a:t>
            </a:r>
            <a:r>
              <a:rPr lang="pt-BR" sz="2200" b="1" dirty="0">
                <a:solidFill>
                  <a:srgbClr val="0000FF"/>
                </a:solidFill>
                <a:latin typeface="Constantia" panose="02030602050306030303" pitchFamily="18" charset="0"/>
              </a:rPr>
              <a:t> </a:t>
            </a:r>
            <a:r>
              <a:rPr lang="pt-BR" sz="2200" b="1" dirty="0">
                <a:solidFill>
                  <a:schemeClr val="tx1">
                    <a:lumMod val="50000"/>
                  </a:schemeClr>
                </a:solidFill>
                <a:latin typeface="Constantia" panose="02030602050306030303" pitchFamily="18" charset="0"/>
              </a:rPr>
              <a:t>Luật Bảo hiểm y tế 2008, Luật sửa đổi, bổ sung một số điều của luật bảo hiểm y tế 2014.</a:t>
            </a:r>
          </a:p>
          <a:p>
            <a:pPr algn="just">
              <a:lnSpc>
                <a:spcPct val="120000"/>
              </a:lnSpc>
            </a:pPr>
            <a:r>
              <a:rPr lang="nl-NL" sz="2200" b="1" dirty="0">
                <a:solidFill>
                  <a:srgbClr val="FF0000"/>
                </a:solidFill>
                <a:latin typeface="Constantia" panose="02030602050306030303" pitchFamily="18" charset="0"/>
              </a:rPr>
              <a:t>5.</a:t>
            </a:r>
            <a:r>
              <a:rPr lang="nl-NL" sz="2200" b="1" dirty="0">
                <a:solidFill>
                  <a:srgbClr val="0000FF"/>
                </a:solidFill>
                <a:latin typeface="Constantia" panose="02030602050306030303" pitchFamily="18" charset="0"/>
              </a:rPr>
              <a:t> </a:t>
            </a:r>
            <a:r>
              <a:rPr lang="nl-NL" sz="2200" b="1" dirty="0">
                <a:solidFill>
                  <a:schemeClr val="tx1">
                    <a:lumMod val="50000"/>
                  </a:schemeClr>
                </a:solidFill>
                <a:latin typeface="Constantia" panose="02030602050306030303" pitchFamily="18" charset="0"/>
              </a:rPr>
              <a:t>Luật Việc làm 2013</a:t>
            </a:r>
            <a:r>
              <a:rPr lang="pt-BR" sz="2200" b="1" dirty="0">
                <a:solidFill>
                  <a:schemeClr val="tx1">
                    <a:lumMod val="50000"/>
                  </a:schemeClr>
                </a:solidFill>
                <a:latin typeface="Constantia" panose="02030602050306030303" pitchFamily="18" charset="0"/>
              </a:rPr>
              <a:t>.</a:t>
            </a:r>
          </a:p>
          <a:p>
            <a:pPr algn="just">
              <a:lnSpc>
                <a:spcPct val="120000"/>
              </a:lnSpc>
            </a:pPr>
            <a:r>
              <a:rPr lang="pt-BR" sz="2200" b="1" dirty="0">
                <a:solidFill>
                  <a:srgbClr val="FF0000"/>
                </a:solidFill>
                <a:latin typeface="Constantia" panose="02030602050306030303" pitchFamily="18" charset="0"/>
              </a:rPr>
              <a:t>6.</a:t>
            </a:r>
            <a:r>
              <a:rPr lang="pt-BR" sz="2200" b="1" dirty="0">
                <a:solidFill>
                  <a:srgbClr val="0000FF"/>
                </a:solidFill>
                <a:latin typeface="Constantia" panose="02030602050306030303" pitchFamily="18" charset="0"/>
              </a:rPr>
              <a:t> </a:t>
            </a:r>
            <a:r>
              <a:rPr lang="en-US" sz="2200" b="1" dirty="0">
                <a:solidFill>
                  <a:schemeClr val="tx1">
                    <a:lumMod val="50000"/>
                  </a:schemeClr>
                </a:solidFill>
                <a:latin typeface="Constantia" panose="02030602050306030303" pitchFamily="18" charset="0"/>
              </a:rPr>
              <a:t>Pháp lệnh ưu đãi người có công với cách mạng ngày 29/6/2005 và Pháp lệnh sửa đổi, bổ sung một số điều của Pháp lệnh ưu đãi người có công với cách mạng </a:t>
            </a:r>
            <a:r>
              <a:rPr lang="en-US" sz="2200" b="1" dirty="0" err="1">
                <a:solidFill>
                  <a:schemeClr val="tx1">
                    <a:lumMod val="50000"/>
                  </a:schemeClr>
                </a:solidFill>
                <a:latin typeface="Constantia" panose="02030602050306030303" pitchFamily="18" charset="0"/>
              </a:rPr>
              <a:t>ngày</a:t>
            </a:r>
            <a:r>
              <a:rPr lang="en-US" sz="2200" b="1" dirty="0">
                <a:solidFill>
                  <a:schemeClr val="tx1">
                    <a:lumMod val="50000"/>
                  </a:schemeClr>
                </a:solidFill>
                <a:latin typeface="Constantia" panose="02030602050306030303" pitchFamily="18" charset="0"/>
              </a:rPr>
              <a:t> 16/7/2012.</a:t>
            </a:r>
          </a:p>
        </p:txBody>
      </p:sp>
    </p:spTree>
    <p:extLst>
      <p:ext uri="{BB962C8B-B14F-4D97-AF65-F5344CB8AC3E}">
        <p14:creationId xmlns:p14="http://schemas.microsoft.com/office/powerpoint/2010/main" val="17636943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100">
                                            <p:txEl>
                                              <p:pRg st="0" end="0"/>
                                            </p:txEl>
                                          </p:spTgt>
                                        </p:tgtEl>
                                        <p:attrNameLst>
                                          <p:attrName>style.visibility</p:attrName>
                                        </p:attrNameLst>
                                      </p:cBhvr>
                                      <p:to>
                                        <p:strVal val="visible"/>
                                      </p:to>
                                    </p:set>
                                    <p:animEffect transition="in" filter="wipe(left)">
                                      <p:cBhvr>
                                        <p:cTn id="7" dur="500"/>
                                        <p:tgtEl>
                                          <p:spTgt spid="410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100">
                                            <p:txEl>
                                              <p:pRg st="1" end="1"/>
                                            </p:txEl>
                                          </p:spTgt>
                                        </p:tgtEl>
                                        <p:attrNameLst>
                                          <p:attrName>style.visibility</p:attrName>
                                        </p:attrNameLst>
                                      </p:cBhvr>
                                      <p:to>
                                        <p:strVal val="visible"/>
                                      </p:to>
                                    </p:set>
                                    <p:animEffect transition="in" filter="wipe(left)">
                                      <p:cBhvr>
                                        <p:cTn id="12" dur="500"/>
                                        <p:tgtEl>
                                          <p:spTgt spid="4100">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100">
                                            <p:txEl>
                                              <p:pRg st="2" end="2"/>
                                            </p:txEl>
                                          </p:spTgt>
                                        </p:tgtEl>
                                        <p:attrNameLst>
                                          <p:attrName>style.visibility</p:attrName>
                                        </p:attrNameLst>
                                      </p:cBhvr>
                                      <p:to>
                                        <p:strVal val="visible"/>
                                      </p:to>
                                    </p:set>
                                    <p:animEffect transition="in" filter="wipe(left)">
                                      <p:cBhvr>
                                        <p:cTn id="17" dur="500"/>
                                        <p:tgtEl>
                                          <p:spTgt spid="4100">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100">
                                            <p:txEl>
                                              <p:pRg st="3" end="3"/>
                                            </p:txEl>
                                          </p:spTgt>
                                        </p:tgtEl>
                                        <p:attrNameLst>
                                          <p:attrName>style.visibility</p:attrName>
                                        </p:attrNameLst>
                                      </p:cBhvr>
                                      <p:to>
                                        <p:strVal val="visible"/>
                                      </p:to>
                                    </p:set>
                                    <p:animEffect transition="in" filter="wipe(left)">
                                      <p:cBhvr>
                                        <p:cTn id="22" dur="500"/>
                                        <p:tgtEl>
                                          <p:spTgt spid="4100">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4100">
                                            <p:txEl>
                                              <p:pRg st="4" end="4"/>
                                            </p:txEl>
                                          </p:spTgt>
                                        </p:tgtEl>
                                        <p:attrNameLst>
                                          <p:attrName>style.visibility</p:attrName>
                                        </p:attrNameLst>
                                      </p:cBhvr>
                                      <p:to>
                                        <p:strVal val="visible"/>
                                      </p:to>
                                    </p:set>
                                    <p:animEffect transition="in" filter="wipe(left)">
                                      <p:cBhvr>
                                        <p:cTn id="27" dur="500"/>
                                        <p:tgtEl>
                                          <p:spTgt spid="4100">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4100">
                                            <p:txEl>
                                              <p:pRg st="5" end="5"/>
                                            </p:txEl>
                                          </p:spTgt>
                                        </p:tgtEl>
                                        <p:attrNameLst>
                                          <p:attrName>style.visibility</p:attrName>
                                        </p:attrNameLst>
                                      </p:cBhvr>
                                      <p:to>
                                        <p:strVal val="visible"/>
                                      </p:to>
                                    </p:set>
                                    <p:animEffect transition="in" filter="wipe(left)">
                                      <p:cBhvr>
                                        <p:cTn id="32" dur="500"/>
                                        <p:tgtEl>
                                          <p:spTgt spid="410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Quan niệm thứ hai</a:t>
            </a:r>
          </a:p>
        </p:txBody>
      </p:sp>
      <p:grpSp>
        <p:nvGrpSpPr>
          <p:cNvPr id="4" name="Group 3"/>
          <p:cNvGrpSpPr/>
          <p:nvPr/>
        </p:nvGrpSpPr>
        <p:grpSpPr>
          <a:xfrm>
            <a:off x="1752601" y="2387600"/>
            <a:ext cx="1387475" cy="2738438"/>
            <a:chOff x="228600" y="2387600"/>
            <a:chExt cx="1387475" cy="2738438"/>
          </a:xfrm>
        </p:grpSpPr>
        <p:sp>
          <p:nvSpPr>
            <p:cNvPr id="129116" name="AutoShape 92"/>
            <p:cNvSpPr>
              <a:spLocks noChangeArrowheads="1"/>
            </p:cNvSpPr>
            <p:nvPr/>
          </p:nvSpPr>
          <p:spPr bwMode="auto">
            <a:xfrm>
              <a:off x="228600" y="2387600"/>
              <a:ext cx="1387475"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1" name="Rectangle 117"/>
            <p:cNvSpPr>
              <a:spLocks noChangeArrowheads="1"/>
            </p:cNvSpPr>
            <p:nvPr/>
          </p:nvSpPr>
          <p:spPr bwMode="auto">
            <a:xfrm>
              <a:off x="279400" y="2451100"/>
              <a:ext cx="1282700" cy="1923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1. CS và các chương trình thị trường lao động tích cực: Chế độ thất nghiệp</a:t>
              </a:r>
              <a:r>
                <a:rPr lang="en-US" sz="1700">
                  <a:solidFill>
                    <a:srgbClr val="000000"/>
                  </a:solidFill>
                </a:rPr>
                <a:t> </a:t>
              </a:r>
            </a:p>
          </p:txBody>
        </p:sp>
      </p:grpSp>
      <p:grpSp>
        <p:nvGrpSpPr>
          <p:cNvPr id="5" name="Group 4"/>
          <p:cNvGrpSpPr/>
          <p:nvPr/>
        </p:nvGrpSpPr>
        <p:grpSpPr>
          <a:xfrm>
            <a:off x="3251201" y="2362200"/>
            <a:ext cx="1338263" cy="2738438"/>
            <a:chOff x="1727200" y="2362200"/>
            <a:chExt cx="1338263" cy="2738438"/>
          </a:xfrm>
        </p:grpSpPr>
        <p:sp>
          <p:nvSpPr>
            <p:cNvPr id="129115" name="AutoShape 91"/>
            <p:cNvSpPr>
              <a:spLocks noChangeArrowheads="1"/>
            </p:cNvSpPr>
            <p:nvPr/>
          </p:nvSpPr>
          <p:spPr bwMode="auto">
            <a:xfrm>
              <a:off x="1727200" y="2362200"/>
              <a:ext cx="1338263"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2" name="Rectangle 118"/>
            <p:cNvSpPr>
              <a:spLocks noChangeArrowheads="1"/>
            </p:cNvSpPr>
            <p:nvPr/>
          </p:nvSpPr>
          <p:spPr bwMode="auto">
            <a:xfrm>
              <a:off x="1739900" y="2463800"/>
              <a:ext cx="12192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2. Chính sách bảo hiểm xã hội</a:t>
              </a:r>
              <a:r>
                <a:rPr lang="en-US" sz="1700">
                  <a:solidFill>
                    <a:srgbClr val="000000"/>
                  </a:solidFill>
                </a:rPr>
                <a:t> </a:t>
              </a:r>
            </a:p>
          </p:txBody>
        </p:sp>
      </p:grpSp>
      <p:grpSp>
        <p:nvGrpSpPr>
          <p:cNvPr id="6" name="Group 5"/>
          <p:cNvGrpSpPr/>
          <p:nvPr/>
        </p:nvGrpSpPr>
        <p:grpSpPr>
          <a:xfrm>
            <a:off x="4652964" y="2387600"/>
            <a:ext cx="1379537" cy="2738438"/>
            <a:chOff x="3128963" y="2387600"/>
            <a:chExt cx="1379537" cy="2738438"/>
          </a:xfrm>
        </p:grpSpPr>
        <p:sp>
          <p:nvSpPr>
            <p:cNvPr id="129114" name="AutoShape 90"/>
            <p:cNvSpPr>
              <a:spLocks noChangeArrowheads="1"/>
            </p:cNvSpPr>
            <p:nvPr/>
          </p:nvSpPr>
          <p:spPr bwMode="auto">
            <a:xfrm>
              <a:off x="3128963" y="2387600"/>
              <a:ext cx="1379537"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3" name="Rectangle 119"/>
            <p:cNvSpPr>
              <a:spLocks noChangeArrowheads="1"/>
            </p:cNvSpPr>
            <p:nvPr/>
          </p:nvSpPr>
          <p:spPr bwMode="auto">
            <a:xfrm>
              <a:off x="3187700" y="2489200"/>
              <a:ext cx="1219200"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3. Chính sách bảo hiểm y tế</a:t>
              </a:r>
              <a:r>
                <a:rPr lang="en-US" sz="1700">
                  <a:solidFill>
                    <a:srgbClr val="000000"/>
                  </a:solidFill>
                </a:rPr>
                <a:t> </a:t>
              </a:r>
            </a:p>
          </p:txBody>
        </p:sp>
      </p:grpSp>
      <p:grpSp>
        <p:nvGrpSpPr>
          <p:cNvPr id="7" name="Group 6"/>
          <p:cNvGrpSpPr/>
          <p:nvPr/>
        </p:nvGrpSpPr>
        <p:grpSpPr>
          <a:xfrm>
            <a:off x="6103939" y="2387600"/>
            <a:ext cx="1387475" cy="2738438"/>
            <a:chOff x="4579938" y="2387600"/>
            <a:chExt cx="1387475" cy="2738438"/>
          </a:xfrm>
        </p:grpSpPr>
        <p:sp>
          <p:nvSpPr>
            <p:cNvPr id="129113" name="AutoShape 89"/>
            <p:cNvSpPr>
              <a:spLocks noChangeArrowheads="1"/>
            </p:cNvSpPr>
            <p:nvPr/>
          </p:nvSpPr>
          <p:spPr bwMode="auto">
            <a:xfrm>
              <a:off x="4579938" y="2387600"/>
              <a:ext cx="1387475"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4" name="Rectangle 120"/>
            <p:cNvSpPr>
              <a:spLocks noChangeArrowheads="1"/>
            </p:cNvSpPr>
            <p:nvPr/>
          </p:nvSpPr>
          <p:spPr bwMode="auto">
            <a:xfrm>
              <a:off x="4635500" y="2463800"/>
              <a:ext cx="12192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4. Chính sách trợ giúp đặc biệt</a:t>
              </a:r>
              <a:r>
                <a:rPr lang="en-US" sz="1700">
                  <a:solidFill>
                    <a:srgbClr val="000000"/>
                  </a:solidFill>
                </a:rPr>
                <a:t> </a:t>
              </a:r>
            </a:p>
          </p:txBody>
        </p:sp>
      </p:grpSp>
      <p:grpSp>
        <p:nvGrpSpPr>
          <p:cNvPr id="8" name="Group 7"/>
          <p:cNvGrpSpPr/>
          <p:nvPr/>
        </p:nvGrpSpPr>
        <p:grpSpPr>
          <a:xfrm>
            <a:off x="7564439" y="2387600"/>
            <a:ext cx="1387475" cy="2738438"/>
            <a:chOff x="6040438" y="2387600"/>
            <a:chExt cx="1387475" cy="2738438"/>
          </a:xfrm>
        </p:grpSpPr>
        <p:sp>
          <p:nvSpPr>
            <p:cNvPr id="129147" name="AutoShape 123"/>
            <p:cNvSpPr>
              <a:spLocks noChangeArrowheads="1"/>
            </p:cNvSpPr>
            <p:nvPr/>
          </p:nvSpPr>
          <p:spPr bwMode="auto">
            <a:xfrm>
              <a:off x="6040438" y="2387600"/>
              <a:ext cx="1387475"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8" name="Rectangle 124"/>
            <p:cNvSpPr>
              <a:spLocks noChangeArrowheads="1"/>
            </p:cNvSpPr>
            <p:nvPr/>
          </p:nvSpPr>
          <p:spPr bwMode="auto">
            <a:xfrm>
              <a:off x="6083300" y="2463800"/>
              <a:ext cx="1295400" cy="19236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5. Trợ giúp xã hội cho các đối tượng yếu thế (đối tượng xã hội)</a:t>
              </a:r>
              <a:r>
                <a:rPr lang="en-US" sz="1700">
                  <a:solidFill>
                    <a:srgbClr val="000000"/>
                  </a:solidFill>
                </a:rPr>
                <a:t> </a:t>
              </a:r>
            </a:p>
          </p:txBody>
        </p:sp>
      </p:grpSp>
      <p:grpSp>
        <p:nvGrpSpPr>
          <p:cNvPr id="9" name="Group 8"/>
          <p:cNvGrpSpPr/>
          <p:nvPr/>
        </p:nvGrpSpPr>
        <p:grpSpPr>
          <a:xfrm>
            <a:off x="9024938" y="2387600"/>
            <a:ext cx="1338262" cy="2738438"/>
            <a:chOff x="7500938" y="2387600"/>
            <a:chExt cx="1338262" cy="2738438"/>
          </a:xfrm>
        </p:grpSpPr>
        <p:sp>
          <p:nvSpPr>
            <p:cNvPr id="129146" name="AutoShape 122"/>
            <p:cNvSpPr>
              <a:spLocks noChangeArrowheads="1"/>
            </p:cNvSpPr>
            <p:nvPr/>
          </p:nvSpPr>
          <p:spPr bwMode="auto">
            <a:xfrm>
              <a:off x="7500938" y="2387600"/>
              <a:ext cx="1338262"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9" name="Rectangle 125"/>
            <p:cNvSpPr>
              <a:spLocks noChangeArrowheads="1"/>
            </p:cNvSpPr>
            <p:nvPr/>
          </p:nvSpPr>
          <p:spPr bwMode="auto">
            <a:xfrm>
              <a:off x="7531100" y="2463800"/>
              <a:ext cx="1295400"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6. Chính sách và các chương trình trợ giúp người nghèo</a:t>
              </a:r>
              <a:r>
                <a:rPr lang="en-US" sz="1700">
                  <a:solidFill>
                    <a:srgbClr val="000000"/>
                  </a:solidFill>
                </a:rPr>
                <a:t> </a:t>
              </a:r>
            </a:p>
          </p:txBody>
        </p:sp>
      </p:grpSp>
      <p:sp>
        <p:nvSpPr>
          <p:cNvPr id="129164" name="AutoShape 140"/>
          <p:cNvSpPr>
            <a:spLocks noChangeArrowheads="1"/>
          </p:cNvSpPr>
          <p:nvPr/>
        </p:nvSpPr>
        <p:spPr bwMode="gray">
          <a:xfrm flipV="1">
            <a:off x="2489200" y="4953000"/>
            <a:ext cx="1524000" cy="533400"/>
          </a:xfrm>
          <a:custGeom>
            <a:avLst/>
            <a:gdLst>
              <a:gd name="G0" fmla="+- -1385520 0 0"/>
              <a:gd name="G1" fmla="+- -11796480 0 0"/>
              <a:gd name="G2" fmla="+- -1385520 0 -11796480"/>
              <a:gd name="G3" fmla="+- 10800 0 0"/>
              <a:gd name="G4" fmla="+- 0 0 -1385520"/>
              <a:gd name="T0" fmla="*/ 360 256 1"/>
              <a:gd name="T1" fmla="*/ 0 256 1"/>
              <a:gd name="G5" fmla="+- G2 T0 T1"/>
              <a:gd name="G6" fmla="?: G2 G2 G5"/>
              <a:gd name="G7" fmla="+- 0 0 G6"/>
              <a:gd name="G8" fmla="+- 6060 0 0"/>
              <a:gd name="G9" fmla="+- 0 0 -11796480"/>
              <a:gd name="G10" fmla="+- 6060 0 2700"/>
              <a:gd name="G11" fmla="cos G10 -1385520"/>
              <a:gd name="G12" fmla="sin G10 -1385520"/>
              <a:gd name="G13" fmla="cos 13500 -1385520"/>
              <a:gd name="G14" fmla="sin 13500 -1385520"/>
              <a:gd name="G15" fmla="+- G11 10800 0"/>
              <a:gd name="G16" fmla="+- G12 10800 0"/>
              <a:gd name="G17" fmla="+- G13 10800 0"/>
              <a:gd name="G18" fmla="+- G14 10800 0"/>
              <a:gd name="G19" fmla="*/ 6060 1 2"/>
              <a:gd name="G20" fmla="+- G19 5400 0"/>
              <a:gd name="G21" fmla="cos G20 -1385520"/>
              <a:gd name="G22" fmla="sin G20 -1385520"/>
              <a:gd name="G23" fmla="+- G21 10800 0"/>
              <a:gd name="G24" fmla="+- G12 G23 G22"/>
              <a:gd name="G25" fmla="+- G22 G23 G11"/>
              <a:gd name="G26" fmla="cos 10800 -1385520"/>
              <a:gd name="G27" fmla="sin 10800 -1385520"/>
              <a:gd name="G28" fmla="cos 6060 -1385520"/>
              <a:gd name="G29" fmla="sin 6060 -1385520"/>
              <a:gd name="G30" fmla="+- G26 10800 0"/>
              <a:gd name="G31" fmla="+- G27 10800 0"/>
              <a:gd name="G32" fmla="+- G28 10800 0"/>
              <a:gd name="G33" fmla="+- G29 10800 0"/>
              <a:gd name="G34" fmla="+- G19 5400 0"/>
              <a:gd name="G35" fmla="cos G34 -11796480"/>
              <a:gd name="G36" fmla="sin G34 -11796480"/>
              <a:gd name="G37" fmla="+/ -11796480 -1385520 2"/>
              <a:gd name="T2" fmla="*/ 180 256 1"/>
              <a:gd name="T3" fmla="*/ 0 256 1"/>
              <a:gd name="G38" fmla="+- G37 T2 T3"/>
              <a:gd name="G39" fmla="?: G2 G37 G38"/>
              <a:gd name="G40" fmla="cos 10800 G39"/>
              <a:gd name="G41" fmla="sin 10800 G39"/>
              <a:gd name="G42" fmla="cos 6060 G39"/>
              <a:gd name="G43" fmla="sin 6060 G39"/>
              <a:gd name="G44" fmla="+- G40 10800 0"/>
              <a:gd name="G45" fmla="+- G41 10800 0"/>
              <a:gd name="G46" fmla="+- G42 10800 0"/>
              <a:gd name="G47" fmla="+- G43 10800 0"/>
              <a:gd name="G48" fmla="+- G35 10800 0"/>
              <a:gd name="G49" fmla="+- G36 10800 0"/>
              <a:gd name="T4" fmla="*/ 8818 w 21600"/>
              <a:gd name="T5" fmla="*/ 183 h 21600"/>
              <a:gd name="T6" fmla="*/ 2370 w 21600"/>
              <a:gd name="T7" fmla="*/ 10800 h 21600"/>
              <a:gd name="T8" fmla="*/ 9688 w 21600"/>
              <a:gd name="T9" fmla="*/ 4842 h 21600"/>
              <a:gd name="T10" fmla="*/ 23391 w 21600"/>
              <a:gd name="T11" fmla="*/ 5930 h 21600"/>
              <a:gd name="T12" fmla="*/ 20491 w 21600"/>
              <a:gd name="T13" fmla="*/ 12488 h 21600"/>
              <a:gd name="T14" fmla="*/ 13933 w 21600"/>
              <a:gd name="T15" fmla="*/ 958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452" y="8614"/>
                </a:moveTo>
                <a:cubicBezTo>
                  <a:pt x="15549" y="6279"/>
                  <a:pt x="13303" y="4740"/>
                  <a:pt x="10800" y="4740"/>
                </a:cubicBezTo>
                <a:cubicBezTo>
                  <a:pt x="7453" y="4740"/>
                  <a:pt x="4740" y="7453"/>
                  <a:pt x="4740" y="10800"/>
                </a:cubicBezTo>
                <a:lnTo>
                  <a:pt x="0" y="10800"/>
                </a:lnTo>
                <a:cubicBezTo>
                  <a:pt x="0" y="4835"/>
                  <a:pt x="4835" y="0"/>
                  <a:pt x="10800" y="0"/>
                </a:cubicBezTo>
                <a:cubicBezTo>
                  <a:pt x="15261" y="0"/>
                  <a:pt x="19263" y="2743"/>
                  <a:pt x="20873" y="6904"/>
                </a:cubicBezTo>
                <a:lnTo>
                  <a:pt x="23391" y="5930"/>
                </a:lnTo>
                <a:lnTo>
                  <a:pt x="20491" y="12488"/>
                </a:lnTo>
                <a:lnTo>
                  <a:pt x="13933" y="9588"/>
                </a:lnTo>
                <a:lnTo>
                  <a:pt x="16452" y="8614"/>
                </a:lnTo>
                <a:close/>
              </a:path>
            </a:pathLst>
          </a:cu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algn="ctr">
                <a:solidFill>
                  <a:srgbClr val="00A06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rgbClr val="000000"/>
              </a:solidFill>
            </a:endParaRPr>
          </a:p>
        </p:txBody>
      </p:sp>
      <p:sp>
        <p:nvSpPr>
          <p:cNvPr id="129165" name="AutoShape 141"/>
          <p:cNvSpPr>
            <a:spLocks noChangeArrowheads="1"/>
          </p:cNvSpPr>
          <p:nvPr/>
        </p:nvSpPr>
        <p:spPr bwMode="gray">
          <a:xfrm flipH="1" flipV="1">
            <a:off x="8356600" y="4953000"/>
            <a:ext cx="1524000" cy="533400"/>
          </a:xfrm>
          <a:custGeom>
            <a:avLst/>
            <a:gdLst>
              <a:gd name="G0" fmla="+- -1385520 0 0"/>
              <a:gd name="G1" fmla="+- -11796480 0 0"/>
              <a:gd name="G2" fmla="+- -1385520 0 -11796480"/>
              <a:gd name="G3" fmla="+- 10800 0 0"/>
              <a:gd name="G4" fmla="+- 0 0 -1385520"/>
              <a:gd name="T0" fmla="*/ 360 256 1"/>
              <a:gd name="T1" fmla="*/ 0 256 1"/>
              <a:gd name="G5" fmla="+- G2 T0 T1"/>
              <a:gd name="G6" fmla="?: G2 G2 G5"/>
              <a:gd name="G7" fmla="+- 0 0 G6"/>
              <a:gd name="G8" fmla="+- 6060 0 0"/>
              <a:gd name="G9" fmla="+- 0 0 -11796480"/>
              <a:gd name="G10" fmla="+- 6060 0 2700"/>
              <a:gd name="G11" fmla="cos G10 -1385520"/>
              <a:gd name="G12" fmla="sin G10 -1385520"/>
              <a:gd name="G13" fmla="cos 13500 -1385520"/>
              <a:gd name="G14" fmla="sin 13500 -1385520"/>
              <a:gd name="G15" fmla="+- G11 10800 0"/>
              <a:gd name="G16" fmla="+- G12 10800 0"/>
              <a:gd name="G17" fmla="+- G13 10800 0"/>
              <a:gd name="G18" fmla="+- G14 10800 0"/>
              <a:gd name="G19" fmla="*/ 6060 1 2"/>
              <a:gd name="G20" fmla="+- G19 5400 0"/>
              <a:gd name="G21" fmla="cos G20 -1385520"/>
              <a:gd name="G22" fmla="sin G20 -1385520"/>
              <a:gd name="G23" fmla="+- G21 10800 0"/>
              <a:gd name="G24" fmla="+- G12 G23 G22"/>
              <a:gd name="G25" fmla="+- G22 G23 G11"/>
              <a:gd name="G26" fmla="cos 10800 -1385520"/>
              <a:gd name="G27" fmla="sin 10800 -1385520"/>
              <a:gd name="G28" fmla="cos 6060 -1385520"/>
              <a:gd name="G29" fmla="sin 6060 -1385520"/>
              <a:gd name="G30" fmla="+- G26 10800 0"/>
              <a:gd name="G31" fmla="+- G27 10800 0"/>
              <a:gd name="G32" fmla="+- G28 10800 0"/>
              <a:gd name="G33" fmla="+- G29 10800 0"/>
              <a:gd name="G34" fmla="+- G19 5400 0"/>
              <a:gd name="G35" fmla="cos G34 -11796480"/>
              <a:gd name="G36" fmla="sin G34 -11796480"/>
              <a:gd name="G37" fmla="+/ -11796480 -1385520 2"/>
              <a:gd name="T2" fmla="*/ 180 256 1"/>
              <a:gd name="T3" fmla="*/ 0 256 1"/>
              <a:gd name="G38" fmla="+- G37 T2 T3"/>
              <a:gd name="G39" fmla="?: G2 G37 G38"/>
              <a:gd name="G40" fmla="cos 10800 G39"/>
              <a:gd name="G41" fmla="sin 10800 G39"/>
              <a:gd name="G42" fmla="cos 6060 G39"/>
              <a:gd name="G43" fmla="sin 6060 G39"/>
              <a:gd name="G44" fmla="+- G40 10800 0"/>
              <a:gd name="G45" fmla="+- G41 10800 0"/>
              <a:gd name="G46" fmla="+- G42 10800 0"/>
              <a:gd name="G47" fmla="+- G43 10800 0"/>
              <a:gd name="G48" fmla="+- G35 10800 0"/>
              <a:gd name="G49" fmla="+- G36 10800 0"/>
              <a:gd name="T4" fmla="*/ 8818 w 21600"/>
              <a:gd name="T5" fmla="*/ 183 h 21600"/>
              <a:gd name="T6" fmla="*/ 2370 w 21600"/>
              <a:gd name="T7" fmla="*/ 10800 h 21600"/>
              <a:gd name="T8" fmla="*/ 9688 w 21600"/>
              <a:gd name="T9" fmla="*/ 4842 h 21600"/>
              <a:gd name="T10" fmla="*/ 23391 w 21600"/>
              <a:gd name="T11" fmla="*/ 5930 h 21600"/>
              <a:gd name="T12" fmla="*/ 20491 w 21600"/>
              <a:gd name="T13" fmla="*/ 12488 h 21600"/>
              <a:gd name="T14" fmla="*/ 13933 w 21600"/>
              <a:gd name="T15" fmla="*/ 9588 h 21600"/>
              <a:gd name="T16" fmla="*/ 3163 w 21600"/>
              <a:gd name="T17" fmla="*/ 3163 h 21600"/>
              <a:gd name="T18" fmla="*/ 18437 w 21600"/>
              <a:gd name="T19" fmla="*/ 18437 h 21600"/>
            </a:gdLst>
            <a:ahLst/>
            <a:cxnLst>
              <a:cxn ang="0">
                <a:pos x="T4" y="T5"/>
              </a:cxn>
              <a:cxn ang="0">
                <a:pos x="T6" y="T7"/>
              </a:cxn>
              <a:cxn ang="0">
                <a:pos x="T8" y="T9"/>
              </a:cxn>
              <a:cxn ang="0">
                <a:pos x="T10" y="T11"/>
              </a:cxn>
              <a:cxn ang="0">
                <a:pos x="T12" y="T13"/>
              </a:cxn>
              <a:cxn ang="0">
                <a:pos x="T14" y="T15"/>
              </a:cxn>
            </a:cxnLst>
            <a:rect l="T16" t="T17" r="T18" b="T19"/>
            <a:pathLst>
              <a:path w="21600" h="21600">
                <a:moveTo>
                  <a:pt x="16452" y="8614"/>
                </a:moveTo>
                <a:cubicBezTo>
                  <a:pt x="15549" y="6279"/>
                  <a:pt x="13303" y="4740"/>
                  <a:pt x="10800" y="4740"/>
                </a:cubicBezTo>
                <a:cubicBezTo>
                  <a:pt x="7453" y="4740"/>
                  <a:pt x="4740" y="7453"/>
                  <a:pt x="4740" y="10800"/>
                </a:cubicBezTo>
                <a:lnTo>
                  <a:pt x="0" y="10800"/>
                </a:lnTo>
                <a:cubicBezTo>
                  <a:pt x="0" y="4835"/>
                  <a:pt x="4835" y="0"/>
                  <a:pt x="10800" y="0"/>
                </a:cubicBezTo>
                <a:cubicBezTo>
                  <a:pt x="15261" y="0"/>
                  <a:pt x="19263" y="2743"/>
                  <a:pt x="20873" y="6904"/>
                </a:cubicBezTo>
                <a:lnTo>
                  <a:pt x="23391" y="5930"/>
                </a:lnTo>
                <a:lnTo>
                  <a:pt x="20491" y="12488"/>
                </a:lnTo>
                <a:lnTo>
                  <a:pt x="13933" y="9588"/>
                </a:lnTo>
                <a:lnTo>
                  <a:pt x="16452" y="8614"/>
                </a:lnTo>
                <a:close/>
              </a:path>
            </a:pathLst>
          </a:cu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algn="ctr">
                <a:solidFill>
                  <a:srgbClr val="00A06C"/>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solidFill>
                <a:srgbClr val="000000"/>
              </a:solidFill>
            </a:endParaRPr>
          </a:p>
        </p:txBody>
      </p:sp>
      <p:grpSp>
        <p:nvGrpSpPr>
          <p:cNvPr id="3" name="Group 2"/>
          <p:cNvGrpSpPr/>
          <p:nvPr/>
        </p:nvGrpSpPr>
        <p:grpSpPr>
          <a:xfrm>
            <a:off x="1816100" y="1534349"/>
            <a:ext cx="8534400" cy="651639"/>
            <a:chOff x="292100" y="1534348"/>
            <a:chExt cx="8534400" cy="651639"/>
          </a:xfrm>
        </p:grpSpPr>
        <p:sp>
          <p:nvSpPr>
            <p:cNvPr id="129169" name="AutoShape 145"/>
            <p:cNvSpPr>
              <a:spLocks noChangeArrowheads="1"/>
            </p:cNvSpPr>
            <p:nvPr/>
          </p:nvSpPr>
          <p:spPr bwMode="auto">
            <a:xfrm>
              <a:off x="292100" y="1534348"/>
              <a:ext cx="8534400" cy="651639"/>
            </a:xfrm>
            <a:prstGeom prst="roundRect">
              <a:avLst>
                <a:gd name="adj" fmla="val 13745"/>
              </a:avLst>
            </a:prstGeom>
            <a:solidFill>
              <a:srgbClr val="CCFFFF"/>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170" name="Text Box 146"/>
            <p:cNvSpPr txBox="1">
              <a:spLocks noChangeArrowheads="1"/>
            </p:cNvSpPr>
            <p:nvPr/>
          </p:nvSpPr>
          <p:spPr bwMode="gray">
            <a:xfrm>
              <a:off x="2517775" y="1607312"/>
              <a:ext cx="4508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400" b="1">
                  <a:solidFill>
                    <a:srgbClr val="FF0000"/>
                  </a:solidFill>
                  <a:latin typeface="Constantia" panose="02030602050306030303" pitchFamily="18" charset="0"/>
                </a:rPr>
                <a:t>An sinh xã hội có 6 hợp phần</a:t>
              </a:r>
            </a:p>
          </p:txBody>
        </p:sp>
      </p:grpSp>
    </p:spTree>
    <p:extLst>
      <p:ext uri="{BB962C8B-B14F-4D97-AF65-F5344CB8AC3E}">
        <p14:creationId xmlns:p14="http://schemas.microsoft.com/office/powerpoint/2010/main" val="2538222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up)">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up)">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up)">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nodeType="clickEffect">
                                  <p:stCondLst>
                                    <p:cond delay="0"/>
                                  </p:stCondLst>
                                  <p:childTnLst>
                                    <p:set>
                                      <p:cBhvr>
                                        <p:cTn id="36" dur="1" fill="hold">
                                          <p:stCondLst>
                                            <p:cond delay="0"/>
                                          </p:stCondLst>
                                        </p:cTn>
                                        <p:tgtEl>
                                          <p:spTgt spid="9"/>
                                        </p:tgtEl>
                                        <p:attrNameLst>
                                          <p:attrName>style.visibility</p:attrName>
                                        </p:attrNameLst>
                                      </p:cBhvr>
                                      <p:to>
                                        <p:strVal val="visible"/>
                                      </p:to>
                                    </p:set>
                                    <p:animEffect transition="in" filter="wipe(up)">
                                      <p:cBhvr>
                                        <p:cTn id="37" dur="500"/>
                                        <p:tgtEl>
                                          <p:spTgt spid="9"/>
                                        </p:tgtEl>
                                      </p:cBhvr>
                                    </p:animEffect>
                                  </p:childTnLst>
                                </p:cTn>
                              </p:par>
                            </p:childTnLst>
                          </p:cTn>
                        </p:par>
                        <p:par>
                          <p:cTn id="38" fill="hold">
                            <p:stCondLst>
                              <p:cond delay="500"/>
                            </p:stCondLst>
                            <p:childTnLst>
                              <p:par>
                                <p:cTn id="39" presetID="22" presetClass="entr" presetSubtype="8" fill="hold" grpId="0" nodeType="afterEffect">
                                  <p:stCondLst>
                                    <p:cond delay="0"/>
                                  </p:stCondLst>
                                  <p:childTnLst>
                                    <p:set>
                                      <p:cBhvr>
                                        <p:cTn id="40" dur="1" fill="hold">
                                          <p:stCondLst>
                                            <p:cond delay="0"/>
                                          </p:stCondLst>
                                        </p:cTn>
                                        <p:tgtEl>
                                          <p:spTgt spid="129164"/>
                                        </p:tgtEl>
                                        <p:attrNameLst>
                                          <p:attrName>style.visibility</p:attrName>
                                        </p:attrNameLst>
                                      </p:cBhvr>
                                      <p:to>
                                        <p:strVal val="visible"/>
                                      </p:to>
                                    </p:set>
                                    <p:animEffect transition="in" filter="wipe(left)">
                                      <p:cBhvr>
                                        <p:cTn id="41" dur="500"/>
                                        <p:tgtEl>
                                          <p:spTgt spid="129164"/>
                                        </p:tgtEl>
                                      </p:cBhvr>
                                    </p:animEffect>
                                  </p:childTnLst>
                                </p:cTn>
                              </p:par>
                            </p:childTnLst>
                          </p:cTn>
                        </p:par>
                        <p:par>
                          <p:cTn id="42" fill="hold">
                            <p:stCondLst>
                              <p:cond delay="1000"/>
                            </p:stCondLst>
                            <p:childTnLst>
                              <p:par>
                                <p:cTn id="43" presetID="22" presetClass="entr" presetSubtype="2" fill="hold" grpId="0" nodeType="afterEffect">
                                  <p:stCondLst>
                                    <p:cond delay="0"/>
                                  </p:stCondLst>
                                  <p:childTnLst>
                                    <p:set>
                                      <p:cBhvr>
                                        <p:cTn id="44" dur="1" fill="hold">
                                          <p:stCondLst>
                                            <p:cond delay="0"/>
                                          </p:stCondLst>
                                        </p:cTn>
                                        <p:tgtEl>
                                          <p:spTgt spid="129165"/>
                                        </p:tgtEl>
                                        <p:attrNameLst>
                                          <p:attrName>style.visibility</p:attrName>
                                        </p:attrNameLst>
                                      </p:cBhvr>
                                      <p:to>
                                        <p:strVal val="visible"/>
                                      </p:to>
                                    </p:set>
                                    <p:animEffect transition="in" filter="wipe(right)">
                                      <p:cBhvr>
                                        <p:cTn id="45" dur="500"/>
                                        <p:tgtEl>
                                          <p:spTgt spid="1291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164" grpId="0" animBg="1"/>
      <p:bldP spid="129165"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Quan niệm thứ hai</a:t>
            </a:r>
          </a:p>
        </p:txBody>
      </p:sp>
      <p:sp>
        <p:nvSpPr>
          <p:cNvPr id="129113" name="AutoShape 89"/>
          <p:cNvSpPr>
            <a:spLocks noChangeArrowheads="1"/>
          </p:cNvSpPr>
          <p:nvPr/>
        </p:nvSpPr>
        <p:spPr bwMode="auto">
          <a:xfrm>
            <a:off x="6103939" y="2387600"/>
            <a:ext cx="1387475"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14" name="AutoShape 90"/>
          <p:cNvSpPr>
            <a:spLocks noChangeArrowheads="1"/>
          </p:cNvSpPr>
          <p:nvPr/>
        </p:nvSpPr>
        <p:spPr bwMode="auto">
          <a:xfrm>
            <a:off x="4652964" y="2387600"/>
            <a:ext cx="1379537"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15" name="AutoShape 91"/>
          <p:cNvSpPr>
            <a:spLocks noChangeArrowheads="1"/>
          </p:cNvSpPr>
          <p:nvPr/>
        </p:nvSpPr>
        <p:spPr bwMode="auto">
          <a:xfrm>
            <a:off x="3251201" y="2362200"/>
            <a:ext cx="1338263"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2" name="Rectangle 118"/>
          <p:cNvSpPr>
            <a:spLocks noChangeArrowheads="1"/>
          </p:cNvSpPr>
          <p:nvPr/>
        </p:nvSpPr>
        <p:spPr bwMode="auto">
          <a:xfrm>
            <a:off x="3263900" y="2463801"/>
            <a:ext cx="12192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1. Chính sách bảo hiểm xã hội </a:t>
            </a:r>
          </a:p>
        </p:txBody>
      </p:sp>
      <p:sp>
        <p:nvSpPr>
          <p:cNvPr id="129143" name="Rectangle 119"/>
          <p:cNvSpPr>
            <a:spLocks noChangeArrowheads="1"/>
          </p:cNvSpPr>
          <p:nvPr/>
        </p:nvSpPr>
        <p:spPr bwMode="auto">
          <a:xfrm>
            <a:off x="4711700" y="2489201"/>
            <a:ext cx="1219200"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2. Chính sách bảo hiểm y tế </a:t>
            </a:r>
          </a:p>
        </p:txBody>
      </p:sp>
      <p:sp>
        <p:nvSpPr>
          <p:cNvPr id="129144" name="Rectangle 120"/>
          <p:cNvSpPr>
            <a:spLocks noChangeArrowheads="1"/>
          </p:cNvSpPr>
          <p:nvPr/>
        </p:nvSpPr>
        <p:spPr bwMode="auto">
          <a:xfrm>
            <a:off x="6159500" y="2463801"/>
            <a:ext cx="1219200" cy="11387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1700" b="1">
                <a:solidFill>
                  <a:srgbClr val="000000"/>
                </a:solidFill>
              </a:rPr>
              <a:t>3. Chính sách trợ giúp đặc biệt </a:t>
            </a:r>
          </a:p>
        </p:txBody>
      </p:sp>
      <p:sp>
        <p:nvSpPr>
          <p:cNvPr id="129147" name="AutoShape 123"/>
          <p:cNvSpPr>
            <a:spLocks noChangeArrowheads="1"/>
          </p:cNvSpPr>
          <p:nvPr/>
        </p:nvSpPr>
        <p:spPr bwMode="auto">
          <a:xfrm>
            <a:off x="7564439" y="2387600"/>
            <a:ext cx="1387475" cy="2738438"/>
          </a:xfrm>
          <a:prstGeom prst="roundRect">
            <a:avLst>
              <a:gd name="adj" fmla="val 13745"/>
            </a:avLst>
          </a:prstGeom>
          <a:noFill/>
          <a:ln w="38100">
            <a:solidFill>
              <a:schemeClr val="tx1"/>
            </a:solidFill>
            <a:round/>
            <a:headEnd/>
            <a:tailEnd/>
          </a:ln>
          <a:effectLst/>
          <a:extLst>
            <a:ext uri="{909E8E84-426E-40DD-AFC4-6F175D3DCCD1}">
              <a14:hiddenFill xmlns:a14="http://schemas.microsoft.com/office/drawing/2010/main">
                <a:solidFill>
                  <a:schemeClr val="tx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endParaRPr>
          </a:p>
        </p:txBody>
      </p:sp>
      <p:sp>
        <p:nvSpPr>
          <p:cNvPr id="129148" name="Rectangle 124"/>
          <p:cNvSpPr>
            <a:spLocks noChangeArrowheads="1"/>
          </p:cNvSpPr>
          <p:nvPr/>
        </p:nvSpPr>
        <p:spPr bwMode="auto">
          <a:xfrm>
            <a:off x="7607300" y="2463800"/>
            <a:ext cx="1295400" cy="21852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vi-VN" sz="1700" b="1">
                <a:solidFill>
                  <a:srgbClr val="000000"/>
                </a:solidFill>
              </a:rPr>
              <a:t>4. Trợ giúp xã hội cho các đối tượng yếu thế (đối tượng xã hội) </a:t>
            </a:r>
          </a:p>
        </p:txBody>
      </p:sp>
      <p:sp>
        <p:nvSpPr>
          <p:cNvPr id="129169" name="AutoShape 145"/>
          <p:cNvSpPr>
            <a:spLocks noChangeArrowheads="1"/>
          </p:cNvSpPr>
          <p:nvPr/>
        </p:nvSpPr>
        <p:spPr bwMode="auto">
          <a:xfrm>
            <a:off x="3251201" y="1534349"/>
            <a:ext cx="5700713" cy="651639"/>
          </a:xfrm>
          <a:prstGeom prst="roundRect">
            <a:avLst>
              <a:gd name="adj" fmla="val 13745"/>
            </a:avLst>
          </a:prstGeom>
          <a:solidFill>
            <a:srgbClr val="CCFFFF"/>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29170" name="Text Box 146"/>
          <p:cNvSpPr txBox="1">
            <a:spLocks noChangeArrowheads="1"/>
          </p:cNvSpPr>
          <p:nvPr/>
        </p:nvSpPr>
        <p:spPr bwMode="gray">
          <a:xfrm>
            <a:off x="4041775" y="1607313"/>
            <a:ext cx="45085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r>
              <a:rPr lang="en-US" sz="2400" b="1">
                <a:solidFill>
                  <a:srgbClr val="FF0000"/>
                </a:solidFill>
                <a:latin typeface="Constantia" panose="02030602050306030303" pitchFamily="18" charset="0"/>
              </a:rPr>
              <a:t>An sinh xã hội có 4 hợp phần</a:t>
            </a:r>
          </a:p>
        </p:txBody>
      </p:sp>
    </p:spTree>
    <p:extLst>
      <p:ext uri="{BB962C8B-B14F-4D97-AF65-F5344CB8AC3E}">
        <p14:creationId xmlns:p14="http://schemas.microsoft.com/office/powerpoint/2010/main" val="11637076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1.1.1.2. </a:t>
            </a:r>
            <a:r>
              <a:rPr lang="nl-NL" sz="2800">
                <a:solidFill>
                  <a:srgbClr val="FF0000"/>
                </a:solidFill>
                <a:latin typeface="Constantia" panose="02030602050306030303" pitchFamily="18" charset="0"/>
              </a:rPr>
              <a:t>Khái niệm ASXH tổng quát </a:t>
            </a:r>
            <a:endParaRPr lang="en-US" sz="2800">
              <a:solidFill>
                <a:srgbClr val="FF0000"/>
              </a:solidFill>
              <a:latin typeface="Constantia" panose="02030602050306030303" pitchFamily="18" charset="0"/>
            </a:endParaRPr>
          </a:p>
        </p:txBody>
      </p:sp>
      <p:sp>
        <p:nvSpPr>
          <p:cNvPr id="3" name="Folded Corner 2"/>
          <p:cNvSpPr/>
          <p:nvPr/>
        </p:nvSpPr>
        <p:spPr bwMode="auto">
          <a:xfrm>
            <a:off x="1981200" y="1524000"/>
            <a:ext cx="8153400" cy="4267200"/>
          </a:xfrm>
          <a:prstGeom prst="foldedCorner">
            <a:avLst/>
          </a:prstGeom>
          <a:solidFill>
            <a:srgbClr val="DDDDDD"/>
          </a:solidFill>
          <a:ln>
            <a:noFill/>
          </a:ln>
          <a:effectLst/>
          <a:extLst/>
        </p:spPr>
        <p:txBody>
          <a:bodyPr vert="horz" wrap="square" lIns="91440" tIns="45720" rIns="91440" bIns="45720" numCol="1" rtlCol="0" anchor="t" anchorCtr="0" compatLnSpc="1">
            <a:prstTxWarp prst="textNoShape">
              <a:avLst/>
            </a:prstTxWarp>
          </a:bodyPr>
          <a:lstStyle/>
          <a:p>
            <a:pPr algn="just"/>
            <a:r>
              <a:rPr lang="vi-VN" sz="2200" b="1">
                <a:solidFill>
                  <a:srgbClr val="FF0000"/>
                </a:solidFill>
                <a:latin typeface="Constantia" panose="02030602050306030303" pitchFamily="18" charset="0"/>
              </a:rPr>
              <a:t>ASXH là một hệ thống các cơ chế, chính sách, các giải pháp của Nhà nước và cộng đồng; nhằm trợ giúp mọi thành viên trong xã hội đối phó với các rủi ro, các cú sốc về kinh tế- xã hội làm cho họ suy giảm hoặc mất nguồn thu nhập do bị ốm đau, thai sản, tai nạn lao động, bệnh nghề nghiệp, già cả không còn sức lao động</a:t>
            </a:r>
            <a:r>
              <a:rPr lang="en-US" sz="2200" b="1">
                <a:solidFill>
                  <a:srgbClr val="FF0000"/>
                </a:solidFill>
                <a:latin typeface="Constantia" panose="02030602050306030303" pitchFamily="18" charset="0"/>
              </a:rPr>
              <a:t>, thất nghiệp</a:t>
            </a:r>
            <a:r>
              <a:rPr lang="vi-VN" sz="2200" b="1">
                <a:solidFill>
                  <a:srgbClr val="FF0000"/>
                </a:solidFill>
                <a:latin typeface="Constantia" panose="02030602050306030303" pitchFamily="18" charset="0"/>
              </a:rPr>
              <a:t> hoặc vì các nguyên nhân khách quan khác rơi vào cảnh nghèo khổ, bần cùng hoá và cung cấp dịch vụ chăm sóc sức khoẻ cho cộng đồng thông qua các hệ thống chính sách về: </a:t>
            </a:r>
            <a:r>
              <a:rPr lang="en-US" sz="2200" b="1">
                <a:solidFill>
                  <a:srgbClr val="FF0000"/>
                </a:solidFill>
                <a:latin typeface="Constantia" panose="02030602050306030303" pitchFamily="18" charset="0"/>
              </a:rPr>
              <a:t>Bảo hiểm thất nghiệp, </a:t>
            </a:r>
            <a:r>
              <a:rPr lang="vi-VN" sz="2200" b="1">
                <a:solidFill>
                  <a:srgbClr val="FF0000"/>
                </a:solidFill>
                <a:latin typeface="Constantia" panose="02030602050306030303" pitchFamily="18" charset="0"/>
              </a:rPr>
              <a:t>Bảo hiểm xã hội, Bảo hiểm y tế,</a:t>
            </a:r>
            <a:r>
              <a:rPr lang="en-US" sz="2200" b="1">
                <a:solidFill>
                  <a:srgbClr val="FF0000"/>
                </a:solidFill>
                <a:latin typeface="Constantia" panose="02030602050306030303" pitchFamily="18" charset="0"/>
              </a:rPr>
              <a:t> Ưu đãi xã hội, </a:t>
            </a:r>
            <a:r>
              <a:rPr lang="vi-VN" sz="2200" b="1">
                <a:solidFill>
                  <a:srgbClr val="FF0000"/>
                </a:solidFill>
                <a:latin typeface="Constantia" panose="02030602050306030303" pitchFamily="18" charset="0"/>
              </a:rPr>
              <a:t>Trợ giúp xã hội.</a:t>
            </a:r>
          </a:p>
        </p:txBody>
      </p:sp>
    </p:spTree>
    <p:extLst>
      <p:ext uri="{BB962C8B-B14F-4D97-AF65-F5344CB8AC3E}">
        <p14:creationId xmlns:p14="http://schemas.microsoft.com/office/powerpoint/2010/main" val="4184111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Nội hàm khái niệm ASXH gồm: </a:t>
            </a:r>
          </a:p>
        </p:txBody>
      </p:sp>
      <p:sp>
        <p:nvSpPr>
          <p:cNvPr id="133123" name="Rectangle 3"/>
          <p:cNvSpPr>
            <a:spLocks noGrp="1" noChangeArrowheads="1"/>
          </p:cNvSpPr>
          <p:nvPr>
            <p:ph type="body" idx="1"/>
          </p:nvPr>
        </p:nvSpPr>
        <p:spPr>
          <a:xfrm>
            <a:off x="1981200" y="1295400"/>
            <a:ext cx="8229600" cy="4953000"/>
          </a:xfrm>
          <a:noFill/>
          <a:ln/>
        </p:spPr>
        <p:txBody>
          <a:bodyPr/>
          <a:lstStyle/>
          <a:p>
            <a:pPr marL="0" indent="0" algn="just">
              <a:buNone/>
            </a:pPr>
            <a:r>
              <a:rPr lang="en-US" smtClean="0">
                <a:solidFill>
                  <a:srgbClr val="FF0000"/>
                </a:solidFill>
                <a:latin typeface="Constantia" panose="02030602050306030303" pitchFamily="18" charset="0"/>
              </a:rPr>
              <a:t>1.</a:t>
            </a:r>
            <a:r>
              <a:rPr lang="en-US" sz="2000">
                <a:solidFill>
                  <a:srgbClr val="0000FF"/>
                </a:solidFill>
                <a:latin typeface="Constantia" panose="02030602050306030303" pitchFamily="18" charset="0"/>
              </a:rPr>
              <a:t> ASXH không chỉ là cơ chế, chính sách của Nhà nước mà còn bao gồm cả các giải pháp của cộng đồng nhằm bảo vệ các thành viên trong xã hội trước các nguy cơ rủi ro.</a:t>
            </a:r>
          </a:p>
          <a:p>
            <a:pPr marL="0" indent="0" algn="just">
              <a:buNone/>
            </a:pPr>
            <a:r>
              <a:rPr lang="en-US" sz="2000">
                <a:solidFill>
                  <a:srgbClr val="0000FF"/>
                </a:solidFill>
                <a:latin typeface="Constantia" panose="02030602050306030303" pitchFamily="18" charset="0"/>
              </a:rPr>
              <a:t>- Cộng đồng ở đây bao gồm:</a:t>
            </a:r>
          </a:p>
          <a:p>
            <a:pPr marL="0" indent="0" algn="just">
              <a:buNone/>
            </a:pPr>
            <a:endParaRPr lang="en-US"/>
          </a:p>
        </p:txBody>
      </p:sp>
      <p:grpSp>
        <p:nvGrpSpPr>
          <p:cNvPr id="133124" name="Group 4"/>
          <p:cNvGrpSpPr>
            <a:grpSpLocks/>
          </p:cNvGrpSpPr>
          <p:nvPr/>
        </p:nvGrpSpPr>
        <p:grpSpPr bwMode="auto">
          <a:xfrm>
            <a:off x="2725585" y="2895601"/>
            <a:ext cx="6810783" cy="3012403"/>
            <a:chOff x="677" y="1254"/>
            <a:chExt cx="5176" cy="2407"/>
          </a:xfrm>
        </p:grpSpPr>
        <p:sp>
          <p:nvSpPr>
            <p:cNvPr id="133125" name="AutoShape 5"/>
            <p:cNvSpPr>
              <a:spLocks noChangeArrowheads="1"/>
            </p:cNvSpPr>
            <p:nvPr/>
          </p:nvSpPr>
          <p:spPr bwMode="gray">
            <a:xfrm rot="39573186">
              <a:off x="2907" y="1686"/>
              <a:ext cx="499" cy="182"/>
            </a:xfrm>
            <a:prstGeom prst="rightArrow">
              <a:avLst>
                <a:gd name="adj1" fmla="val 35167"/>
                <a:gd name="adj2" fmla="val 111029"/>
              </a:avLst>
            </a:prstGeom>
            <a:gradFill rotWithShape="1">
              <a:gsLst>
                <a:gs pos="0">
                  <a:schemeClr val="accent1">
                    <a:gamma/>
                    <a:shade val="89020"/>
                    <a:invGamma/>
                    <a:alpha val="0"/>
                  </a:schemeClr>
                </a:gs>
                <a:gs pos="100000">
                  <a:schemeClr val="accent1"/>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126" name="AutoShape 6"/>
            <p:cNvSpPr>
              <a:spLocks noChangeArrowheads="1"/>
            </p:cNvSpPr>
            <p:nvPr/>
          </p:nvSpPr>
          <p:spPr bwMode="gray">
            <a:xfrm rot="3465783">
              <a:off x="2907" y="3049"/>
              <a:ext cx="499" cy="182"/>
            </a:xfrm>
            <a:prstGeom prst="rightArrow">
              <a:avLst>
                <a:gd name="adj1" fmla="val 35167"/>
                <a:gd name="adj2" fmla="val 111029"/>
              </a:avLst>
            </a:prstGeom>
            <a:gradFill rotWithShape="1">
              <a:gsLst>
                <a:gs pos="0">
                  <a:schemeClr val="accent1">
                    <a:gamma/>
                    <a:shade val="89020"/>
                    <a:invGamma/>
                    <a:alpha val="0"/>
                  </a:schemeClr>
                </a:gs>
                <a:gs pos="100000">
                  <a:schemeClr val="accent1"/>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127" name="AutoShape 7"/>
            <p:cNvSpPr>
              <a:spLocks noChangeArrowheads="1"/>
            </p:cNvSpPr>
            <p:nvPr/>
          </p:nvSpPr>
          <p:spPr bwMode="gray">
            <a:xfrm rot="35969022">
              <a:off x="2139" y="1734"/>
              <a:ext cx="499" cy="182"/>
            </a:xfrm>
            <a:prstGeom prst="rightArrow">
              <a:avLst>
                <a:gd name="adj1" fmla="val 35167"/>
                <a:gd name="adj2" fmla="val 111029"/>
              </a:avLst>
            </a:prstGeom>
            <a:gradFill rotWithShape="1">
              <a:gsLst>
                <a:gs pos="0">
                  <a:schemeClr val="accent1">
                    <a:gamma/>
                    <a:shade val="89020"/>
                    <a:invGamma/>
                    <a:alpha val="0"/>
                  </a:schemeClr>
                </a:gs>
                <a:gs pos="100000">
                  <a:schemeClr val="accent1"/>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128" name="AutoShape 8"/>
            <p:cNvSpPr>
              <a:spLocks noChangeArrowheads="1"/>
            </p:cNvSpPr>
            <p:nvPr/>
          </p:nvSpPr>
          <p:spPr bwMode="gray">
            <a:xfrm rot="7535209">
              <a:off x="2115" y="3028"/>
              <a:ext cx="499" cy="182"/>
            </a:xfrm>
            <a:prstGeom prst="rightArrow">
              <a:avLst>
                <a:gd name="adj1" fmla="val 35167"/>
                <a:gd name="adj2" fmla="val 111029"/>
              </a:avLst>
            </a:prstGeom>
            <a:gradFill rotWithShape="1">
              <a:gsLst>
                <a:gs pos="0">
                  <a:schemeClr val="accent1">
                    <a:gamma/>
                    <a:shade val="89020"/>
                    <a:invGamma/>
                    <a:alpha val="0"/>
                  </a:schemeClr>
                </a:gs>
                <a:gs pos="100000">
                  <a:schemeClr val="accent1"/>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129" name="AutoShape 9"/>
            <p:cNvSpPr>
              <a:spLocks noChangeArrowheads="1"/>
            </p:cNvSpPr>
            <p:nvPr/>
          </p:nvSpPr>
          <p:spPr bwMode="gray">
            <a:xfrm>
              <a:off x="3272" y="2396"/>
              <a:ext cx="499" cy="182"/>
            </a:xfrm>
            <a:prstGeom prst="rightArrow">
              <a:avLst>
                <a:gd name="adj1" fmla="val 35167"/>
                <a:gd name="adj2" fmla="val 111029"/>
              </a:avLst>
            </a:prstGeom>
            <a:gradFill rotWithShape="1">
              <a:gsLst>
                <a:gs pos="0">
                  <a:schemeClr val="accent1">
                    <a:gamma/>
                    <a:shade val="89020"/>
                    <a:invGamma/>
                    <a:alpha val="0"/>
                  </a:schemeClr>
                </a:gs>
                <a:gs pos="100000">
                  <a:schemeClr val="accent1"/>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130" name="AutoShape 10"/>
            <p:cNvSpPr>
              <a:spLocks noChangeArrowheads="1"/>
            </p:cNvSpPr>
            <p:nvPr/>
          </p:nvSpPr>
          <p:spPr bwMode="gray">
            <a:xfrm rot="-10800000">
              <a:off x="1754" y="2392"/>
              <a:ext cx="544" cy="182"/>
            </a:xfrm>
            <a:prstGeom prst="rightArrow">
              <a:avLst>
                <a:gd name="adj1" fmla="val 35167"/>
                <a:gd name="adj2" fmla="val 121041"/>
              </a:avLst>
            </a:prstGeom>
            <a:gradFill rotWithShape="1">
              <a:gsLst>
                <a:gs pos="0">
                  <a:schemeClr val="accent1">
                    <a:gamma/>
                    <a:shade val="89020"/>
                    <a:invGamma/>
                    <a:alpha val="0"/>
                  </a:schemeClr>
                </a:gs>
                <a:gs pos="100000">
                  <a:schemeClr val="accent1"/>
                </a:gs>
              </a:gsLst>
              <a:lin ang="0" scaled="1"/>
            </a:gradFill>
            <a:ln>
              <a:noFill/>
            </a:ln>
            <a:effectLst/>
            <a:extLst>
              <a:ext uri="{91240B29-F687-4F45-9708-019B960494DF}">
                <a14:hiddenLine xmlns:a14="http://schemas.microsoft.com/office/drawing/2010/main" w="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133131" name="Oval 11"/>
            <p:cNvSpPr>
              <a:spLocks noChangeArrowheads="1"/>
            </p:cNvSpPr>
            <p:nvPr/>
          </p:nvSpPr>
          <p:spPr bwMode="auto">
            <a:xfrm>
              <a:off x="1578" y="2261"/>
              <a:ext cx="2358" cy="415"/>
            </a:xfrm>
            <a:prstGeom prst="ellipse">
              <a:avLst/>
            </a:prstGeom>
            <a:noFill/>
            <a:ln w="38100" algn="ctr">
              <a:solidFill>
                <a:schemeClr val="bg2"/>
              </a:solidFill>
              <a:round/>
              <a:headEnd/>
              <a:tailEnd/>
            </a:ln>
            <a:effectLst/>
            <a:extLst>
              <a:ext uri="{909E8E84-426E-40DD-AFC4-6F175D3DCCD1}">
                <a14:hiddenFill xmlns:a14="http://schemas.microsoft.com/office/drawing/2010/main">
                  <a:solidFill>
                    <a:schemeClr val="bg2"/>
                  </a:solidFill>
                </a14:hiddenFill>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grpSp>
          <p:nvGrpSpPr>
            <p:cNvPr id="133132" name="Group 12"/>
            <p:cNvGrpSpPr>
              <a:grpSpLocks/>
            </p:cNvGrpSpPr>
            <p:nvPr/>
          </p:nvGrpSpPr>
          <p:grpSpPr bwMode="auto">
            <a:xfrm>
              <a:off x="2058" y="1319"/>
              <a:ext cx="227" cy="227"/>
              <a:chOff x="1973" y="1706"/>
              <a:chExt cx="227" cy="227"/>
            </a:xfrm>
          </p:grpSpPr>
          <p:sp>
            <p:nvSpPr>
              <p:cNvPr id="133133" name="Oval 13"/>
              <p:cNvSpPr>
                <a:spLocks noChangeArrowheads="1"/>
              </p:cNvSpPr>
              <p:nvPr/>
            </p:nvSpPr>
            <p:spPr bwMode="gray">
              <a:xfrm>
                <a:off x="1973" y="1706"/>
                <a:ext cx="227" cy="227"/>
              </a:xfrm>
              <a:prstGeom prst="ellipse">
                <a:avLst/>
              </a:prstGeom>
              <a:gradFill rotWithShape="1">
                <a:gsLst>
                  <a:gs pos="0">
                    <a:schemeClr val="accent2">
                      <a:gamma/>
                      <a:tint val="33725"/>
                      <a:invGamma/>
                    </a:schemeClr>
                  </a:gs>
                  <a:gs pos="100000">
                    <a:schemeClr val="accent2"/>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133134" name="Oval 14"/>
              <p:cNvSpPr>
                <a:spLocks noChangeArrowheads="1"/>
              </p:cNvSpPr>
              <p:nvPr/>
            </p:nvSpPr>
            <p:spPr bwMode="gray">
              <a:xfrm>
                <a:off x="1983" y="1725"/>
                <a:ext cx="141" cy="142"/>
              </a:xfrm>
              <a:prstGeom prst="ellipse">
                <a:avLst/>
              </a:prstGeom>
              <a:gradFill rotWithShape="1">
                <a:gsLst>
                  <a:gs pos="0">
                    <a:schemeClr val="accent2">
                      <a:gamma/>
                      <a:tint val="33725"/>
                      <a:invGamma/>
                    </a:schemeClr>
                  </a:gs>
                  <a:gs pos="100000">
                    <a:schemeClr val="accent2">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133135" name="Group 15"/>
            <p:cNvGrpSpPr>
              <a:grpSpLocks/>
            </p:cNvGrpSpPr>
            <p:nvPr/>
          </p:nvGrpSpPr>
          <p:grpSpPr bwMode="auto">
            <a:xfrm>
              <a:off x="1463" y="2362"/>
              <a:ext cx="227" cy="227"/>
              <a:chOff x="1565" y="2659"/>
              <a:chExt cx="227" cy="227"/>
            </a:xfrm>
          </p:grpSpPr>
          <p:sp>
            <p:nvSpPr>
              <p:cNvPr id="133136" name="Oval 16"/>
              <p:cNvSpPr>
                <a:spLocks noChangeArrowheads="1"/>
              </p:cNvSpPr>
              <p:nvPr/>
            </p:nvSpPr>
            <p:spPr bwMode="gray">
              <a:xfrm>
                <a:off x="1565" y="2659"/>
                <a:ext cx="227" cy="227"/>
              </a:xfrm>
              <a:prstGeom prst="ellipse">
                <a:avLst/>
              </a:prstGeom>
              <a:gradFill rotWithShape="1">
                <a:gsLst>
                  <a:gs pos="0">
                    <a:schemeClr val="accent2">
                      <a:gamma/>
                      <a:tint val="33725"/>
                      <a:invGamma/>
                    </a:schemeClr>
                  </a:gs>
                  <a:gs pos="100000">
                    <a:schemeClr val="accent2"/>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133137" name="Oval 17"/>
              <p:cNvSpPr>
                <a:spLocks noChangeArrowheads="1"/>
              </p:cNvSpPr>
              <p:nvPr/>
            </p:nvSpPr>
            <p:spPr bwMode="gray">
              <a:xfrm>
                <a:off x="1575" y="2678"/>
                <a:ext cx="141" cy="142"/>
              </a:xfrm>
              <a:prstGeom prst="ellipse">
                <a:avLst/>
              </a:prstGeom>
              <a:gradFill rotWithShape="1">
                <a:gsLst>
                  <a:gs pos="0">
                    <a:schemeClr val="accent2">
                      <a:gamma/>
                      <a:tint val="33725"/>
                      <a:invGamma/>
                    </a:schemeClr>
                  </a:gs>
                  <a:gs pos="100000">
                    <a:schemeClr val="accent2">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133138" name="Group 18"/>
            <p:cNvGrpSpPr>
              <a:grpSpLocks/>
            </p:cNvGrpSpPr>
            <p:nvPr/>
          </p:nvGrpSpPr>
          <p:grpSpPr bwMode="auto">
            <a:xfrm>
              <a:off x="2007" y="3334"/>
              <a:ext cx="227" cy="227"/>
              <a:chOff x="2109" y="3612"/>
              <a:chExt cx="227" cy="227"/>
            </a:xfrm>
          </p:grpSpPr>
          <p:sp>
            <p:nvSpPr>
              <p:cNvPr id="133139" name="Oval 19"/>
              <p:cNvSpPr>
                <a:spLocks noChangeArrowheads="1"/>
              </p:cNvSpPr>
              <p:nvPr/>
            </p:nvSpPr>
            <p:spPr bwMode="gray">
              <a:xfrm>
                <a:off x="2109" y="3612"/>
                <a:ext cx="227" cy="227"/>
              </a:xfrm>
              <a:prstGeom prst="ellipse">
                <a:avLst/>
              </a:prstGeom>
              <a:gradFill rotWithShape="1">
                <a:gsLst>
                  <a:gs pos="0">
                    <a:schemeClr val="accent2">
                      <a:gamma/>
                      <a:tint val="33725"/>
                      <a:invGamma/>
                    </a:schemeClr>
                  </a:gs>
                  <a:gs pos="100000">
                    <a:schemeClr val="accent2"/>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133140" name="Oval 20"/>
              <p:cNvSpPr>
                <a:spLocks noChangeArrowheads="1"/>
              </p:cNvSpPr>
              <p:nvPr/>
            </p:nvSpPr>
            <p:spPr bwMode="gray">
              <a:xfrm>
                <a:off x="2119" y="3631"/>
                <a:ext cx="141" cy="142"/>
              </a:xfrm>
              <a:prstGeom prst="ellipse">
                <a:avLst/>
              </a:prstGeom>
              <a:gradFill rotWithShape="1">
                <a:gsLst>
                  <a:gs pos="0">
                    <a:schemeClr val="accent2">
                      <a:gamma/>
                      <a:tint val="33725"/>
                      <a:invGamma/>
                    </a:schemeClr>
                  </a:gs>
                  <a:gs pos="100000">
                    <a:schemeClr val="accent2">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133141" name="Group 21"/>
            <p:cNvGrpSpPr>
              <a:grpSpLocks/>
            </p:cNvGrpSpPr>
            <p:nvPr/>
          </p:nvGrpSpPr>
          <p:grpSpPr bwMode="auto">
            <a:xfrm>
              <a:off x="3223" y="1306"/>
              <a:ext cx="227" cy="227"/>
              <a:chOff x="3470" y="1706"/>
              <a:chExt cx="227" cy="227"/>
            </a:xfrm>
          </p:grpSpPr>
          <p:sp>
            <p:nvSpPr>
              <p:cNvPr id="133142" name="Oval 22"/>
              <p:cNvSpPr>
                <a:spLocks noChangeArrowheads="1"/>
              </p:cNvSpPr>
              <p:nvPr/>
            </p:nvSpPr>
            <p:spPr bwMode="gray">
              <a:xfrm>
                <a:off x="3470" y="1706"/>
                <a:ext cx="227" cy="227"/>
              </a:xfrm>
              <a:prstGeom prst="ellipse">
                <a:avLst/>
              </a:prstGeom>
              <a:gradFill rotWithShape="1">
                <a:gsLst>
                  <a:gs pos="0">
                    <a:schemeClr val="accent2">
                      <a:gamma/>
                      <a:tint val="33725"/>
                      <a:invGamma/>
                    </a:schemeClr>
                  </a:gs>
                  <a:gs pos="100000">
                    <a:schemeClr val="accent2"/>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133143" name="Oval 23"/>
              <p:cNvSpPr>
                <a:spLocks noChangeArrowheads="1"/>
              </p:cNvSpPr>
              <p:nvPr/>
            </p:nvSpPr>
            <p:spPr bwMode="gray">
              <a:xfrm>
                <a:off x="3480" y="1725"/>
                <a:ext cx="141" cy="142"/>
              </a:xfrm>
              <a:prstGeom prst="ellipse">
                <a:avLst/>
              </a:prstGeom>
              <a:gradFill rotWithShape="1">
                <a:gsLst>
                  <a:gs pos="0">
                    <a:schemeClr val="accent2">
                      <a:gamma/>
                      <a:tint val="33725"/>
                      <a:invGamma/>
                    </a:schemeClr>
                  </a:gs>
                  <a:gs pos="100000">
                    <a:schemeClr val="accent2">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133144" name="Group 24"/>
            <p:cNvGrpSpPr>
              <a:grpSpLocks/>
            </p:cNvGrpSpPr>
            <p:nvPr/>
          </p:nvGrpSpPr>
          <p:grpSpPr bwMode="auto">
            <a:xfrm>
              <a:off x="3821" y="2362"/>
              <a:ext cx="227" cy="227"/>
              <a:chOff x="3923" y="2659"/>
              <a:chExt cx="227" cy="227"/>
            </a:xfrm>
          </p:grpSpPr>
          <p:sp>
            <p:nvSpPr>
              <p:cNvPr id="133145" name="Oval 25"/>
              <p:cNvSpPr>
                <a:spLocks noChangeArrowheads="1"/>
              </p:cNvSpPr>
              <p:nvPr/>
            </p:nvSpPr>
            <p:spPr bwMode="gray">
              <a:xfrm>
                <a:off x="3923" y="2659"/>
                <a:ext cx="227" cy="227"/>
              </a:xfrm>
              <a:prstGeom prst="ellipse">
                <a:avLst/>
              </a:prstGeom>
              <a:gradFill rotWithShape="1">
                <a:gsLst>
                  <a:gs pos="0">
                    <a:schemeClr val="accent2">
                      <a:gamma/>
                      <a:tint val="33725"/>
                      <a:invGamma/>
                    </a:schemeClr>
                  </a:gs>
                  <a:gs pos="100000">
                    <a:schemeClr val="accent2"/>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133146" name="Oval 26"/>
              <p:cNvSpPr>
                <a:spLocks noChangeArrowheads="1"/>
              </p:cNvSpPr>
              <p:nvPr/>
            </p:nvSpPr>
            <p:spPr bwMode="gray">
              <a:xfrm>
                <a:off x="3933" y="2678"/>
                <a:ext cx="141" cy="142"/>
              </a:xfrm>
              <a:prstGeom prst="ellipse">
                <a:avLst/>
              </a:prstGeom>
              <a:gradFill rotWithShape="1">
                <a:gsLst>
                  <a:gs pos="0">
                    <a:schemeClr val="accent2">
                      <a:gamma/>
                      <a:tint val="33725"/>
                      <a:invGamma/>
                    </a:schemeClr>
                  </a:gs>
                  <a:gs pos="100000">
                    <a:schemeClr val="accent2">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grpSp>
          <p:nvGrpSpPr>
            <p:cNvPr id="133147" name="Group 27"/>
            <p:cNvGrpSpPr>
              <a:grpSpLocks/>
            </p:cNvGrpSpPr>
            <p:nvPr/>
          </p:nvGrpSpPr>
          <p:grpSpPr bwMode="auto">
            <a:xfrm>
              <a:off x="3258" y="3370"/>
              <a:ext cx="227" cy="227"/>
              <a:chOff x="3515" y="3521"/>
              <a:chExt cx="227" cy="227"/>
            </a:xfrm>
          </p:grpSpPr>
          <p:sp>
            <p:nvSpPr>
              <p:cNvPr id="133148" name="Oval 28"/>
              <p:cNvSpPr>
                <a:spLocks noChangeArrowheads="1"/>
              </p:cNvSpPr>
              <p:nvPr/>
            </p:nvSpPr>
            <p:spPr bwMode="gray">
              <a:xfrm>
                <a:off x="3515" y="3521"/>
                <a:ext cx="227" cy="227"/>
              </a:xfrm>
              <a:prstGeom prst="ellipse">
                <a:avLst/>
              </a:prstGeom>
              <a:gradFill rotWithShape="1">
                <a:gsLst>
                  <a:gs pos="0">
                    <a:schemeClr val="accent2">
                      <a:gamma/>
                      <a:tint val="33725"/>
                      <a:invGamma/>
                    </a:schemeClr>
                  </a:gs>
                  <a:gs pos="100000">
                    <a:schemeClr val="accent2"/>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152400" dir="16200000" sy="-100000" rotWithShape="0">
                        <a:schemeClr val="bg2">
                          <a:alpha val="50000"/>
                        </a:schemeClr>
                      </a:outerShdw>
                    </a:effectLst>
                  </a14:hiddenEffects>
                </a:ext>
              </a:extLst>
            </p:spPr>
            <p:txBody>
              <a:bodyPr wrap="none" anchor="ctr"/>
              <a:lstStyle/>
              <a:p>
                <a:endParaRPr lang="en-US"/>
              </a:p>
            </p:txBody>
          </p:sp>
          <p:sp>
            <p:nvSpPr>
              <p:cNvPr id="133149" name="Oval 29"/>
              <p:cNvSpPr>
                <a:spLocks noChangeArrowheads="1"/>
              </p:cNvSpPr>
              <p:nvPr/>
            </p:nvSpPr>
            <p:spPr bwMode="gray">
              <a:xfrm>
                <a:off x="3525" y="3540"/>
                <a:ext cx="141" cy="142"/>
              </a:xfrm>
              <a:prstGeom prst="ellipse">
                <a:avLst/>
              </a:prstGeom>
              <a:gradFill rotWithShape="1">
                <a:gsLst>
                  <a:gs pos="0">
                    <a:schemeClr val="accent2">
                      <a:gamma/>
                      <a:tint val="33725"/>
                      <a:invGamma/>
                    </a:schemeClr>
                  </a:gs>
                  <a:gs pos="100000">
                    <a:schemeClr val="accent2">
                      <a:alpha val="0"/>
                    </a:schemeClr>
                  </a:gs>
                </a:gsLst>
                <a:path path="shape">
                  <a:fillToRect l="50000" t="50000" r="50000" b="50000"/>
                </a:path>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76200" dir="10800000" kx="-3284103" algn="br" rotWithShape="0">
                        <a:schemeClr val="bg2">
                          <a:alpha val="50000"/>
                        </a:schemeClr>
                      </a:outerShdw>
                    </a:effectLst>
                  </a14:hiddenEffects>
                </a:ext>
              </a:extLst>
            </p:spPr>
            <p:txBody>
              <a:bodyPr wrap="none" anchor="ctr"/>
              <a:lstStyle/>
              <a:p>
                <a:endParaRPr lang="en-US"/>
              </a:p>
            </p:txBody>
          </p:sp>
        </p:grpSp>
        <p:sp>
          <p:nvSpPr>
            <p:cNvPr id="133150" name="Oval 30"/>
            <p:cNvSpPr>
              <a:spLocks noChangeArrowheads="1"/>
            </p:cNvSpPr>
            <p:nvPr/>
          </p:nvSpPr>
          <p:spPr bwMode="gray">
            <a:xfrm>
              <a:off x="2181" y="2287"/>
              <a:ext cx="197" cy="415"/>
            </a:xfrm>
            <a:prstGeom prst="ellipse">
              <a:avLst/>
            </a:prstGeom>
            <a:gradFill rotWithShape="1">
              <a:gsLst>
                <a:gs pos="0">
                  <a:schemeClr val="hlink">
                    <a:gamma/>
                    <a:tint val="0"/>
                    <a:invGamma/>
                  </a:schemeClr>
                </a:gs>
                <a:gs pos="50000">
                  <a:schemeClr val="hlink"/>
                </a:gs>
                <a:gs pos="100000">
                  <a:schemeClr val="hlink">
                    <a:gamma/>
                    <a:tint val="0"/>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133151" name="Oval 31"/>
            <p:cNvSpPr>
              <a:spLocks noChangeArrowheads="1"/>
            </p:cNvSpPr>
            <p:nvPr/>
          </p:nvSpPr>
          <p:spPr bwMode="gray">
            <a:xfrm>
              <a:off x="2177" y="2277"/>
              <a:ext cx="197" cy="415"/>
            </a:xfrm>
            <a:prstGeom prst="ellipse">
              <a:avLst/>
            </a:prstGeom>
            <a:gradFill rotWithShape="1">
              <a:gsLst>
                <a:gs pos="0">
                  <a:schemeClr val="hlink">
                    <a:alpha val="32001"/>
                  </a:schemeClr>
                </a:gs>
                <a:gs pos="100000">
                  <a:schemeClr val="hlink">
                    <a:gamma/>
                    <a:shade val="46275"/>
                    <a:invGamma/>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wrap="none" anchor="ctr">
              <a:spAutoFit/>
            </a:bodyPr>
            <a:lstStyle/>
            <a:p>
              <a:endParaRPr lang="en-US"/>
            </a:p>
          </p:txBody>
        </p:sp>
        <p:sp>
          <p:nvSpPr>
            <p:cNvPr id="133152" name="Oval 32"/>
            <p:cNvSpPr>
              <a:spLocks noChangeArrowheads="1"/>
            </p:cNvSpPr>
            <p:nvPr/>
          </p:nvSpPr>
          <p:spPr bwMode="gray">
            <a:xfrm>
              <a:off x="2261" y="2287"/>
              <a:ext cx="1065" cy="415"/>
            </a:xfrm>
            <a:prstGeom prst="ellipse">
              <a:avLst/>
            </a:prstGeom>
            <a:gradFill rotWithShape="1">
              <a:gsLst>
                <a:gs pos="0">
                  <a:schemeClr val="hlink">
                    <a:gamma/>
                    <a:shade val="54118"/>
                    <a:invGamma/>
                  </a:schemeClr>
                </a:gs>
                <a:gs pos="50000">
                  <a:schemeClr val="hlink"/>
                </a:gs>
                <a:gs pos="100000">
                  <a:schemeClr val="hlink">
                    <a:gamma/>
                    <a:shade val="54118"/>
                    <a:invGamma/>
                  </a:schemeClr>
                </a:gs>
              </a:gsLst>
              <a:lin ang="189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133153" name="Oval 33"/>
            <p:cNvSpPr>
              <a:spLocks noChangeArrowheads="1"/>
            </p:cNvSpPr>
            <p:nvPr/>
          </p:nvSpPr>
          <p:spPr bwMode="gray">
            <a:xfrm>
              <a:off x="2256" y="2293"/>
              <a:ext cx="1065" cy="415"/>
            </a:xfrm>
            <a:prstGeom prst="ellipse">
              <a:avLst/>
            </a:prstGeom>
            <a:gradFill rotWithShape="1">
              <a:gsLst>
                <a:gs pos="0">
                  <a:schemeClr val="hlink">
                    <a:gamma/>
                    <a:shade val="63529"/>
                    <a:invGamma/>
                  </a:schemeClr>
                </a:gs>
                <a:gs pos="100000">
                  <a:schemeClr val="hlink">
                    <a:alpha val="0"/>
                  </a:schemeClr>
                </a:gs>
              </a:gsLst>
              <a:lin ang="2700000" scaled="1"/>
            </a:gra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133154" name="Oval 34"/>
            <p:cNvSpPr>
              <a:spLocks noChangeArrowheads="1"/>
            </p:cNvSpPr>
            <p:nvPr/>
          </p:nvSpPr>
          <p:spPr bwMode="gray">
            <a:xfrm>
              <a:off x="2314" y="2287"/>
              <a:ext cx="959" cy="415"/>
            </a:xfrm>
            <a:prstGeom prst="ellipse">
              <a:avLst/>
            </a:prstGeom>
            <a:solidFill>
              <a:srgbClr val="333333"/>
            </a:solidFill>
            <a:ln>
              <a:noFill/>
            </a:ln>
            <a:effectLst/>
            <a:extLst>
              <a:ext uri="{91240B29-F687-4F45-9708-019B960494DF}">
                <a14:hiddenLine xmlns:a14="http://schemas.microsoft.com/office/drawing/2010/main" w="38100" algn="ctr">
                  <a:solidFill>
                    <a:schemeClr val="bg1"/>
                  </a:solidFill>
                  <a:round/>
                  <a:headEnd/>
                  <a:tailEnd/>
                </a14:hiddenLine>
              </a:ext>
              <a:ext uri="{AF507438-7753-43E0-B8FC-AC1667EBCBE1}">
                <a14:hiddenEffects xmlns:a14="http://schemas.microsoft.com/office/drawing/2010/main">
                  <a:effectLst>
                    <a:outerShdw dist="109250" dir="3267739" algn="ctr" rotWithShape="0">
                      <a:srgbClr val="808080">
                        <a:alpha val="50000"/>
                      </a:srgbClr>
                    </a:outerShdw>
                  </a:effectLst>
                </a14:hiddenEffects>
              </a:ext>
            </a:extLst>
          </p:spPr>
          <p:txBody>
            <a:bodyPr anchor="ctr">
              <a:spAutoFit/>
            </a:bodyPr>
            <a:lstStyle/>
            <a:p>
              <a:endParaRPr lang="en-US"/>
            </a:p>
          </p:txBody>
        </p:sp>
        <p:sp>
          <p:nvSpPr>
            <p:cNvPr id="133155" name="Oval 35"/>
            <p:cNvSpPr>
              <a:spLocks noChangeArrowheads="1"/>
            </p:cNvSpPr>
            <p:nvPr/>
          </p:nvSpPr>
          <p:spPr bwMode="gray">
            <a:xfrm>
              <a:off x="2328" y="2027"/>
              <a:ext cx="927" cy="928"/>
            </a:xfrm>
            <a:prstGeom prst="ellipse">
              <a:avLst/>
            </a:prstGeom>
            <a:gradFill rotWithShape="1">
              <a:gsLst>
                <a:gs pos="0">
                  <a:srgbClr val="D6E1E2">
                    <a:gamma/>
                    <a:shade val="46275"/>
                    <a:invGamma/>
                  </a:srgbClr>
                </a:gs>
                <a:gs pos="100000">
                  <a:srgbClr val="D6E1E2"/>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33156" name="Oval 36"/>
            <p:cNvSpPr>
              <a:spLocks noChangeArrowheads="1"/>
            </p:cNvSpPr>
            <p:nvPr/>
          </p:nvSpPr>
          <p:spPr bwMode="gray">
            <a:xfrm>
              <a:off x="2339" y="2033"/>
              <a:ext cx="906" cy="904"/>
            </a:xfrm>
            <a:prstGeom prst="ellipse">
              <a:avLst/>
            </a:prstGeom>
            <a:gradFill rotWithShape="1">
              <a:gsLst>
                <a:gs pos="0">
                  <a:srgbClr val="D6E1E2">
                    <a:alpha val="0"/>
                  </a:srgbClr>
                </a:gs>
                <a:gs pos="100000">
                  <a:srgbClr val="D6E1E2">
                    <a:gamma/>
                    <a:tint val="34902"/>
                    <a:invGamma/>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33157" name="Oval 37"/>
            <p:cNvSpPr>
              <a:spLocks noChangeArrowheads="1"/>
            </p:cNvSpPr>
            <p:nvPr/>
          </p:nvSpPr>
          <p:spPr bwMode="gray">
            <a:xfrm>
              <a:off x="2349" y="2042"/>
              <a:ext cx="861" cy="845"/>
            </a:xfrm>
            <a:prstGeom prst="ellipse">
              <a:avLst/>
            </a:prstGeom>
            <a:gradFill rotWithShape="1">
              <a:gsLst>
                <a:gs pos="0">
                  <a:srgbClr val="D6E1E2">
                    <a:gamma/>
                    <a:shade val="79216"/>
                    <a:invGamma/>
                  </a:srgbClr>
                </a:gs>
                <a:gs pos="100000">
                  <a:srgbClr val="D6E1E2">
                    <a:alpha val="4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33158" name="Oval 38"/>
            <p:cNvSpPr>
              <a:spLocks noChangeArrowheads="1"/>
            </p:cNvSpPr>
            <p:nvPr/>
          </p:nvSpPr>
          <p:spPr bwMode="gray">
            <a:xfrm>
              <a:off x="2400" y="2065"/>
              <a:ext cx="765" cy="687"/>
            </a:xfrm>
            <a:prstGeom prst="ellipse">
              <a:avLst/>
            </a:prstGeom>
            <a:gradFill rotWithShape="1">
              <a:gsLst>
                <a:gs pos="0">
                  <a:srgbClr val="D6E1E2">
                    <a:gamma/>
                    <a:tint val="0"/>
                    <a:invGamma/>
                  </a:srgbClr>
                </a:gs>
                <a:gs pos="100000">
                  <a:srgbClr val="D6E1E2">
                    <a:alpha val="38000"/>
                  </a:srgbClr>
                </a:gs>
              </a:gsLst>
              <a:lin ang="54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en-US"/>
            </a:p>
          </p:txBody>
        </p:sp>
        <p:sp>
          <p:nvSpPr>
            <p:cNvPr id="133159" name="Text Box 39"/>
            <p:cNvSpPr txBox="1">
              <a:spLocks noChangeArrowheads="1"/>
            </p:cNvSpPr>
            <p:nvPr/>
          </p:nvSpPr>
          <p:spPr bwMode="gray">
            <a:xfrm>
              <a:off x="2525" y="2323"/>
              <a:ext cx="497" cy="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solidFill>
                    <a:srgbClr val="FF3300"/>
                  </a:solidFill>
                </a:rPr>
                <a:t>CĐ</a:t>
              </a:r>
            </a:p>
          </p:txBody>
        </p:sp>
        <p:sp>
          <p:nvSpPr>
            <p:cNvPr id="133160" name="Text Box 40"/>
            <p:cNvSpPr txBox="1">
              <a:spLocks noChangeArrowheads="1"/>
            </p:cNvSpPr>
            <p:nvPr/>
          </p:nvSpPr>
          <p:spPr bwMode="auto">
            <a:xfrm>
              <a:off x="3497" y="1273"/>
              <a:ext cx="276" cy="2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sz="1600" b="1"/>
                <a:t>...</a:t>
              </a:r>
            </a:p>
          </p:txBody>
        </p:sp>
        <p:sp>
          <p:nvSpPr>
            <p:cNvPr id="133161" name="Text Box 41"/>
            <p:cNvSpPr txBox="1">
              <a:spLocks noChangeArrowheads="1"/>
            </p:cNvSpPr>
            <p:nvPr/>
          </p:nvSpPr>
          <p:spPr bwMode="auto">
            <a:xfrm>
              <a:off x="1272" y="1254"/>
              <a:ext cx="767"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b="1">
                  <a:solidFill>
                    <a:srgbClr val="0000FF"/>
                  </a:solidFill>
                </a:rPr>
                <a:t>Gia đình</a:t>
              </a:r>
            </a:p>
          </p:txBody>
        </p:sp>
        <p:sp>
          <p:nvSpPr>
            <p:cNvPr id="133162" name="Text Box 42"/>
            <p:cNvSpPr txBox="1">
              <a:spLocks noChangeArrowheads="1"/>
            </p:cNvSpPr>
            <p:nvPr/>
          </p:nvSpPr>
          <p:spPr bwMode="auto">
            <a:xfrm>
              <a:off x="4074" y="2358"/>
              <a:ext cx="1779"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b="1">
                  <a:solidFill>
                    <a:srgbClr val="0000FF"/>
                  </a:solidFill>
                </a:rPr>
                <a:t>Tổ chức xã hội dân sự</a:t>
              </a:r>
            </a:p>
          </p:txBody>
        </p:sp>
        <p:sp>
          <p:nvSpPr>
            <p:cNvPr id="133163" name="Text Box 43"/>
            <p:cNvSpPr txBox="1">
              <a:spLocks noChangeArrowheads="1"/>
            </p:cNvSpPr>
            <p:nvPr/>
          </p:nvSpPr>
          <p:spPr bwMode="auto">
            <a:xfrm>
              <a:off x="3498" y="3366"/>
              <a:ext cx="1729"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en-US" b="1">
                  <a:solidFill>
                    <a:srgbClr val="0000FF"/>
                  </a:solidFill>
                </a:rPr>
                <a:t>Các tổ chức đoàn thể</a:t>
              </a:r>
            </a:p>
          </p:txBody>
        </p:sp>
        <p:sp>
          <p:nvSpPr>
            <p:cNvPr id="133164" name="Text Box 44"/>
            <p:cNvSpPr txBox="1">
              <a:spLocks noChangeArrowheads="1"/>
            </p:cNvSpPr>
            <p:nvPr/>
          </p:nvSpPr>
          <p:spPr bwMode="auto">
            <a:xfrm>
              <a:off x="677" y="2358"/>
              <a:ext cx="785"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b="1">
                  <a:solidFill>
                    <a:srgbClr val="0000FF"/>
                  </a:solidFill>
                </a:rPr>
                <a:t>Dòng họ</a:t>
              </a:r>
            </a:p>
          </p:txBody>
        </p:sp>
        <p:sp>
          <p:nvSpPr>
            <p:cNvPr id="133165" name="Text Box 45"/>
            <p:cNvSpPr txBox="1">
              <a:spLocks noChangeArrowheads="1"/>
            </p:cNvSpPr>
            <p:nvPr/>
          </p:nvSpPr>
          <p:spPr bwMode="auto">
            <a:xfrm>
              <a:off x="1099" y="3327"/>
              <a:ext cx="891" cy="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en-US" b="1">
                  <a:solidFill>
                    <a:srgbClr val="0000FF"/>
                  </a:solidFill>
                </a:rPr>
                <a:t>Làng xóm</a:t>
              </a:r>
            </a:p>
          </p:txBody>
        </p:sp>
      </p:grpSp>
    </p:spTree>
    <p:extLst>
      <p:ext uri="{BB962C8B-B14F-4D97-AF65-F5344CB8AC3E}">
        <p14:creationId xmlns:p14="http://schemas.microsoft.com/office/powerpoint/2010/main" val="159695070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withEffect">
                                  <p:stCondLst>
                                    <p:cond delay="0"/>
                                  </p:stCondLst>
                                  <p:childTnLst>
                                    <p:set>
                                      <p:cBhvr>
                                        <p:cTn id="6" dur="1" fill="hold">
                                          <p:stCondLst>
                                            <p:cond delay="0"/>
                                          </p:stCondLst>
                                        </p:cTn>
                                        <p:tgtEl>
                                          <p:spTgt spid="133123">
                                            <p:txEl>
                                              <p:pRg st="0" end="0"/>
                                            </p:txEl>
                                          </p:spTgt>
                                        </p:tgtEl>
                                        <p:attrNameLst>
                                          <p:attrName>style.visibility</p:attrName>
                                        </p:attrNameLst>
                                      </p:cBhvr>
                                      <p:to>
                                        <p:strVal val="visible"/>
                                      </p:to>
                                    </p:set>
                                    <p:animEffect transition="in" filter="fade">
                                      <p:cBhvr>
                                        <p:cTn id="7" dur="1000"/>
                                        <p:tgtEl>
                                          <p:spTgt spid="133123">
                                            <p:txEl>
                                              <p:pRg st="0" end="0"/>
                                            </p:txEl>
                                          </p:spTgt>
                                        </p:tgtEl>
                                      </p:cBhvr>
                                    </p:animEffect>
                                    <p:anim calcmode="lin" valueType="num">
                                      <p:cBhvr>
                                        <p:cTn id="8" dur="1000" fill="hold"/>
                                        <p:tgtEl>
                                          <p:spTgt spid="1331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331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312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33123">
                                            <p:txEl>
                                              <p:pRg st="1" end="1"/>
                                            </p:txEl>
                                          </p:spTgt>
                                        </p:tgtEl>
                                        <p:attrNameLst>
                                          <p:attrName>style.visibility</p:attrName>
                                        </p:attrNameLst>
                                      </p:cBhvr>
                                      <p:to>
                                        <p:strVal val="visible"/>
                                      </p:to>
                                    </p:set>
                                    <p:anim calcmode="lin" valueType="num">
                                      <p:cBhvr>
                                        <p:cTn id="15" dur="1000" fill="hold"/>
                                        <p:tgtEl>
                                          <p:spTgt spid="133123">
                                            <p:txEl>
                                              <p:pRg st="1" end="1"/>
                                            </p:txEl>
                                          </p:spTgt>
                                        </p:tgtEl>
                                        <p:attrNameLst>
                                          <p:attrName>ppt_x</p:attrName>
                                        </p:attrNameLst>
                                      </p:cBhvr>
                                      <p:tavLst>
                                        <p:tav tm="0">
                                          <p:val>
                                            <p:strVal val="#ppt_x-.2"/>
                                          </p:val>
                                        </p:tav>
                                        <p:tav tm="100000">
                                          <p:val>
                                            <p:strVal val="#ppt_x"/>
                                          </p:val>
                                        </p:tav>
                                      </p:tavLst>
                                    </p:anim>
                                    <p:anim calcmode="lin" valueType="num">
                                      <p:cBhvr>
                                        <p:cTn id="16" dur="1000" fill="hold"/>
                                        <p:tgtEl>
                                          <p:spTgt spid="13312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33123">
                                            <p:txEl>
                                              <p:pRg st="1" end="1"/>
                                            </p:txEl>
                                          </p:spTgt>
                                        </p:tgtEl>
                                      </p:cBhvr>
                                    </p:animEffect>
                                  </p:childTnLst>
                                </p:cTn>
                              </p:par>
                            </p:childTnLst>
                          </p:cTn>
                        </p:par>
                        <p:par>
                          <p:cTn id="18" fill="hold" nodeType="afterGroup">
                            <p:stCondLst>
                              <p:cond delay="1000"/>
                            </p:stCondLst>
                            <p:childTnLst>
                              <p:par>
                                <p:cTn id="19" presetID="10" presetClass="entr" presetSubtype="0" fill="hold" nodeType="afterEffect">
                                  <p:stCondLst>
                                    <p:cond delay="0"/>
                                  </p:stCondLst>
                                  <p:childTnLst>
                                    <p:set>
                                      <p:cBhvr>
                                        <p:cTn id="20" dur="1" fill="hold">
                                          <p:stCondLst>
                                            <p:cond delay="0"/>
                                          </p:stCondLst>
                                        </p:cTn>
                                        <p:tgtEl>
                                          <p:spTgt spid="133124"/>
                                        </p:tgtEl>
                                        <p:attrNameLst>
                                          <p:attrName>style.visibility</p:attrName>
                                        </p:attrNameLst>
                                      </p:cBhvr>
                                      <p:to>
                                        <p:strVal val="visible"/>
                                      </p:to>
                                    </p:set>
                                    <p:animEffect transition="in" filter="fade">
                                      <p:cBhvr>
                                        <p:cTn id="21" dur="1000"/>
                                        <p:tgtEl>
                                          <p:spTgt spid="133124"/>
                                        </p:tgtEl>
                                      </p:cBhvr>
                                    </p:animEffect>
                                  </p:childTnLst>
                                </p:cTn>
                              </p:par>
                            </p:childTnLst>
                          </p:cTn>
                        </p:par>
                      </p:childTnLst>
                    </p:cTn>
                  </p:par>
                  <p:par>
                    <p:cTn id="22" fill="hold">
                      <p:stCondLst>
                        <p:cond delay="indefinite"/>
                      </p:stCondLst>
                      <p:childTnLst>
                        <p:par>
                          <p:cTn id="23" fill="hold">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33122"/>
                                        </p:tgtEl>
                                        <p:attrNameLst>
                                          <p:attrName>style.visibility</p:attrName>
                                        </p:attrNameLst>
                                      </p:cBhvr>
                                      <p:to>
                                        <p:strVal val="visible"/>
                                      </p:to>
                                    </p:set>
                                    <p:animEffect transition="in" filter="wipe(left)">
                                      <p:cBhvr>
                                        <p:cTn id="26" dur="500"/>
                                        <p:tgtEl>
                                          <p:spTgt spid="133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Nội hàm khái niệm ASXH gồm: </a:t>
            </a:r>
          </a:p>
        </p:txBody>
      </p:sp>
      <p:sp>
        <p:nvSpPr>
          <p:cNvPr id="134147" name="Rectangle 3"/>
          <p:cNvSpPr>
            <a:spLocks noGrp="1" noChangeArrowheads="1"/>
          </p:cNvSpPr>
          <p:nvPr>
            <p:ph type="body" idx="1"/>
          </p:nvPr>
        </p:nvSpPr>
        <p:spPr>
          <a:xfrm>
            <a:off x="1981200" y="1524000"/>
            <a:ext cx="8229600" cy="4953000"/>
          </a:xfrm>
          <a:noFill/>
          <a:ln/>
        </p:spPr>
        <p:txBody>
          <a:bodyPr/>
          <a:lstStyle/>
          <a:p>
            <a:pPr marL="0" indent="0" algn="just">
              <a:buNone/>
            </a:pPr>
            <a:r>
              <a:rPr lang="en-US">
                <a:solidFill>
                  <a:srgbClr val="FF0000"/>
                </a:solidFill>
                <a:latin typeface="Constantia" panose="02030602050306030303" pitchFamily="18" charset="0"/>
              </a:rPr>
              <a:t>2. </a:t>
            </a:r>
            <a:r>
              <a:rPr lang="en-US" sz="2000">
                <a:solidFill>
                  <a:srgbClr val="0000FF"/>
                </a:solidFill>
                <a:latin typeface="Constantia" panose="02030602050306030303" pitchFamily="18" charset="0"/>
              </a:rPr>
              <a:t>Đối tượng của an sinh xã hội là các thành viên trong xã hội, nhất là khi họ gặp phải rủi ro trong cuộc sống có nguy cơ suy giảm hoặc mất nguồn thu nhập do các cú sốc về kinh tế - xã hội hoặc do già cả, bị ốm đau, thai sản, tai nạn lao động, bệnh nghề nghiệp, thất nghiệp hoặc vì các nguyên nhân khách quan khác như thiên tai bão lụt, hạn hán dẫn đến mất mùa</a:t>
            </a:r>
            <a:endParaRPr lang="en-US"/>
          </a:p>
        </p:txBody>
      </p:sp>
    </p:spTree>
    <p:extLst>
      <p:ext uri="{BB962C8B-B14F-4D97-AF65-F5344CB8AC3E}">
        <p14:creationId xmlns:p14="http://schemas.microsoft.com/office/powerpoint/2010/main" val="35322592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nodeType="withEffect">
                                  <p:stCondLst>
                                    <p:cond delay="0"/>
                                  </p:stCondLst>
                                  <p:childTnLst>
                                    <p:set>
                                      <p:cBhvr>
                                        <p:cTn id="6" dur="1" fill="hold">
                                          <p:stCondLst>
                                            <p:cond delay="0"/>
                                          </p:stCondLst>
                                        </p:cTn>
                                        <p:tgtEl>
                                          <p:spTgt spid="134147">
                                            <p:txEl>
                                              <p:pRg st="0" end="0"/>
                                            </p:txEl>
                                          </p:spTgt>
                                        </p:tgtEl>
                                        <p:attrNameLst>
                                          <p:attrName>style.visibility</p:attrName>
                                        </p:attrNameLst>
                                      </p:cBhvr>
                                      <p:to>
                                        <p:strVal val="visible"/>
                                      </p:to>
                                    </p:set>
                                    <p:animEffect transition="in" filter="fade">
                                      <p:cBhvr>
                                        <p:cTn id="7" dur="1000"/>
                                        <p:tgtEl>
                                          <p:spTgt spid="134147">
                                            <p:txEl>
                                              <p:pRg st="0" end="0"/>
                                            </p:txEl>
                                          </p:spTgt>
                                        </p:tgtEl>
                                      </p:cBhvr>
                                    </p:animEffect>
                                    <p:anim calcmode="lin" valueType="num">
                                      <p:cBhvr>
                                        <p:cTn id="8" dur="1000" fill="hold"/>
                                        <p:tgtEl>
                                          <p:spTgt spid="134147">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34147">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34147">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ChangeArrowheads="1"/>
          </p:cNvSpPr>
          <p:nvPr>
            <p:ph type="title"/>
          </p:nvPr>
        </p:nvSpPr>
        <p:spPr>
          <a:xfrm>
            <a:off x="1981200" y="533401"/>
            <a:ext cx="8686800" cy="563563"/>
          </a:xfrm>
        </p:spPr>
        <p:txBody>
          <a:bodyPr/>
          <a:lstStyle/>
          <a:p>
            <a:r>
              <a:rPr lang="en-US" sz="2800">
                <a:solidFill>
                  <a:srgbClr val="FF0000"/>
                </a:solidFill>
                <a:latin typeface="Constantia" panose="02030602050306030303" pitchFamily="18" charset="0"/>
              </a:rPr>
              <a:t>* Nội hàm khái niệm ASXH gồm: </a:t>
            </a:r>
          </a:p>
        </p:txBody>
      </p:sp>
      <p:sp>
        <p:nvSpPr>
          <p:cNvPr id="135171" name="Rectangle 3"/>
          <p:cNvSpPr>
            <a:spLocks noGrp="1" noChangeArrowheads="1"/>
          </p:cNvSpPr>
          <p:nvPr>
            <p:ph type="body" idx="1"/>
          </p:nvPr>
        </p:nvSpPr>
        <p:spPr>
          <a:xfrm>
            <a:off x="1981200" y="1447800"/>
            <a:ext cx="8229600" cy="519490"/>
          </a:xfrm>
          <a:noFill/>
          <a:ln/>
        </p:spPr>
        <p:txBody>
          <a:bodyPr/>
          <a:lstStyle/>
          <a:p>
            <a:pPr marL="0" indent="0">
              <a:buNone/>
            </a:pPr>
            <a:r>
              <a:rPr lang="en-US">
                <a:solidFill>
                  <a:srgbClr val="FF0000"/>
                </a:solidFill>
                <a:latin typeface="Constantia" panose="02030602050306030303" pitchFamily="18" charset="0"/>
              </a:rPr>
              <a:t>3. </a:t>
            </a:r>
            <a:r>
              <a:rPr lang="en-US" sz="2000">
                <a:solidFill>
                  <a:srgbClr val="0000FF"/>
                </a:solidFill>
                <a:latin typeface="Constantia" panose="02030602050306030303" pitchFamily="18" charset="0"/>
              </a:rPr>
              <a:t>An sinh xã hội bao gồm 5 hợp phần cơ bản đó là:</a:t>
            </a:r>
          </a:p>
        </p:txBody>
      </p:sp>
      <p:grpSp>
        <p:nvGrpSpPr>
          <p:cNvPr id="6" name="Group 5"/>
          <p:cNvGrpSpPr/>
          <p:nvPr/>
        </p:nvGrpSpPr>
        <p:grpSpPr>
          <a:xfrm>
            <a:off x="1981200" y="2057400"/>
            <a:ext cx="8686800" cy="4234218"/>
            <a:chOff x="457200" y="2057400"/>
            <a:chExt cx="8686800" cy="4234218"/>
          </a:xfrm>
        </p:grpSpPr>
        <p:sp>
          <p:nvSpPr>
            <p:cNvPr id="3" name="Left Arrow 2"/>
            <p:cNvSpPr/>
            <p:nvPr/>
          </p:nvSpPr>
          <p:spPr bwMode="auto">
            <a:xfrm rot="5400000">
              <a:off x="2971800" y="-457200"/>
              <a:ext cx="3657600" cy="8686800"/>
            </a:xfrm>
            <a:prstGeom prst="leftArrow">
              <a:avLst>
                <a:gd name="adj1" fmla="val 87199"/>
                <a:gd name="adj2" fmla="val 38433"/>
              </a:avLst>
            </a:prstGeom>
            <a:solidFill>
              <a:schemeClr val="accent6">
                <a:lumMod val="40000"/>
                <a:lumOff val="60000"/>
              </a:schemeClr>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atin typeface="Arial" panose="020B0604020202020204" pitchFamily="34" charset="0"/>
              </a:endParaRPr>
            </a:p>
          </p:txBody>
        </p:sp>
        <p:sp>
          <p:nvSpPr>
            <p:cNvPr id="20" name="Can 19"/>
            <p:cNvSpPr/>
            <p:nvPr/>
          </p:nvSpPr>
          <p:spPr bwMode="auto">
            <a:xfrm>
              <a:off x="1181100" y="3498116"/>
              <a:ext cx="1295400" cy="2082989"/>
            </a:xfrm>
            <a:prstGeom prst="can">
              <a:avLst/>
            </a:prstGeom>
            <a:solidFill>
              <a:srgbClr val="00B050"/>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atin typeface="Arial" panose="020B0604020202020204" pitchFamily="34" charset="0"/>
              </a:endParaRPr>
            </a:p>
          </p:txBody>
        </p:sp>
        <p:sp>
          <p:nvSpPr>
            <p:cNvPr id="21" name="Can 20"/>
            <p:cNvSpPr/>
            <p:nvPr/>
          </p:nvSpPr>
          <p:spPr bwMode="auto">
            <a:xfrm>
              <a:off x="2628900" y="3489017"/>
              <a:ext cx="1295400" cy="2082989"/>
            </a:xfrm>
            <a:prstGeom prst="can">
              <a:avLst/>
            </a:prstGeom>
            <a:solidFill>
              <a:srgbClr val="FF0000"/>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atin typeface="Arial" panose="020B0604020202020204" pitchFamily="34" charset="0"/>
              </a:endParaRPr>
            </a:p>
          </p:txBody>
        </p:sp>
        <p:sp>
          <p:nvSpPr>
            <p:cNvPr id="22" name="Can 21"/>
            <p:cNvSpPr/>
            <p:nvPr/>
          </p:nvSpPr>
          <p:spPr bwMode="auto">
            <a:xfrm>
              <a:off x="4076700" y="3516313"/>
              <a:ext cx="1295400" cy="2082989"/>
            </a:xfrm>
            <a:prstGeom prst="can">
              <a:avLst/>
            </a:prstGeom>
            <a:solidFill>
              <a:schemeClr val="bg1">
                <a:lumMod val="95000"/>
              </a:schemeClr>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atin typeface="Arial" panose="020B0604020202020204" pitchFamily="34" charset="0"/>
              </a:endParaRPr>
            </a:p>
          </p:txBody>
        </p:sp>
        <p:sp>
          <p:nvSpPr>
            <p:cNvPr id="23" name="Can 22"/>
            <p:cNvSpPr/>
            <p:nvPr/>
          </p:nvSpPr>
          <p:spPr bwMode="auto">
            <a:xfrm>
              <a:off x="5526775" y="3516313"/>
              <a:ext cx="1295400" cy="2082989"/>
            </a:xfrm>
            <a:prstGeom prst="can">
              <a:avLst/>
            </a:prstGeom>
            <a:solidFill>
              <a:srgbClr val="0070C0"/>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atin typeface="Arial" panose="020B0604020202020204" pitchFamily="34" charset="0"/>
              </a:endParaRPr>
            </a:p>
          </p:txBody>
        </p:sp>
        <p:sp>
          <p:nvSpPr>
            <p:cNvPr id="24" name="Can 23"/>
            <p:cNvSpPr/>
            <p:nvPr/>
          </p:nvSpPr>
          <p:spPr bwMode="auto">
            <a:xfrm>
              <a:off x="6972300" y="3541902"/>
              <a:ext cx="1295400" cy="2082989"/>
            </a:xfrm>
            <a:prstGeom prst="can">
              <a:avLst/>
            </a:prstGeom>
            <a:solidFill>
              <a:srgbClr val="FFC000"/>
            </a:solidFill>
            <a:ln>
              <a:noFill/>
            </a:ln>
            <a:effectLst/>
            <a:extLst/>
          </p:spPr>
          <p:txBody>
            <a:bodyPr vert="horz" wrap="square" lIns="91440" tIns="45720" rIns="91440" bIns="45720" numCol="1" rtlCol="0" anchor="t" anchorCtr="0" compatLnSpc="1">
              <a:prstTxWarp prst="textNoShape">
                <a:avLst/>
              </a:prstTxWarp>
            </a:bodyPr>
            <a:lstStyle/>
            <a:p>
              <a:pPr algn="ctr" eaLnBrk="0" fontAlgn="base" hangingPunct="0">
                <a:spcBef>
                  <a:spcPct val="0"/>
                </a:spcBef>
                <a:spcAft>
                  <a:spcPct val="0"/>
                </a:spcAft>
              </a:pPr>
              <a:endParaRPr lang="en-US">
                <a:latin typeface="Arial" panose="020B0604020202020204" pitchFamily="34" charset="0"/>
              </a:endParaRPr>
            </a:p>
          </p:txBody>
        </p:sp>
        <p:sp>
          <p:nvSpPr>
            <p:cNvPr id="4" name="TextBox 3"/>
            <p:cNvSpPr txBox="1"/>
            <p:nvPr/>
          </p:nvSpPr>
          <p:spPr>
            <a:xfrm>
              <a:off x="3666988" y="2754313"/>
              <a:ext cx="2267224" cy="461665"/>
            </a:xfrm>
            <a:prstGeom prst="rect">
              <a:avLst/>
            </a:prstGeom>
            <a:noFill/>
          </p:spPr>
          <p:txBody>
            <a:bodyPr wrap="none" rtlCol="0">
              <a:spAutoFit/>
            </a:bodyPr>
            <a:lstStyle/>
            <a:p>
              <a:r>
                <a:rPr lang="en-US" sz="2400" b="1">
                  <a:solidFill>
                    <a:srgbClr val="FF0000"/>
                  </a:solidFill>
                  <a:latin typeface="Constantia" panose="02030602050306030303" pitchFamily="18" charset="0"/>
                </a:rPr>
                <a:t>Mái nhà ASXH</a:t>
              </a:r>
            </a:p>
          </p:txBody>
        </p:sp>
        <p:sp>
          <p:nvSpPr>
            <p:cNvPr id="26" name="TextBox 25"/>
            <p:cNvSpPr txBox="1"/>
            <p:nvPr/>
          </p:nvSpPr>
          <p:spPr>
            <a:xfrm>
              <a:off x="1375791" y="4108119"/>
              <a:ext cx="906017" cy="1077218"/>
            </a:xfrm>
            <a:prstGeom prst="rect">
              <a:avLst/>
            </a:prstGeom>
            <a:noFill/>
          </p:spPr>
          <p:txBody>
            <a:bodyPr wrap="none" rtlCol="0">
              <a:spAutoFit/>
            </a:bodyPr>
            <a:lstStyle/>
            <a:p>
              <a:r>
                <a:rPr lang="en-US" sz="1600" b="1">
                  <a:solidFill>
                    <a:schemeClr val="bg1"/>
                  </a:solidFill>
                  <a:latin typeface="Constantia" panose="02030602050306030303" pitchFamily="18" charset="0"/>
                </a:rPr>
                <a:t>Thị </a:t>
              </a:r>
            </a:p>
            <a:p>
              <a:r>
                <a:rPr lang="en-US" sz="1600" b="1">
                  <a:solidFill>
                    <a:schemeClr val="bg1"/>
                  </a:solidFill>
                  <a:latin typeface="Constantia" panose="02030602050306030303" pitchFamily="18" charset="0"/>
                </a:rPr>
                <a:t>trường</a:t>
              </a:r>
            </a:p>
            <a:p>
              <a:r>
                <a:rPr lang="en-US" sz="1600" b="1">
                  <a:solidFill>
                    <a:schemeClr val="bg1"/>
                  </a:solidFill>
                  <a:latin typeface="Constantia" panose="02030602050306030303" pitchFamily="18" charset="0"/>
                </a:rPr>
                <a:t>lao </a:t>
              </a:r>
            </a:p>
            <a:p>
              <a:r>
                <a:rPr lang="en-US" sz="1600" b="1">
                  <a:solidFill>
                    <a:schemeClr val="bg1"/>
                  </a:solidFill>
                  <a:latin typeface="Constantia" panose="02030602050306030303" pitchFamily="18" charset="0"/>
                </a:rPr>
                <a:t>động</a:t>
              </a:r>
            </a:p>
          </p:txBody>
        </p:sp>
        <p:sp>
          <p:nvSpPr>
            <p:cNvPr id="27" name="TextBox 26"/>
            <p:cNvSpPr txBox="1"/>
            <p:nvPr/>
          </p:nvSpPr>
          <p:spPr>
            <a:xfrm>
              <a:off x="2918539" y="4108119"/>
              <a:ext cx="686406" cy="1077218"/>
            </a:xfrm>
            <a:prstGeom prst="rect">
              <a:avLst/>
            </a:prstGeom>
            <a:noFill/>
          </p:spPr>
          <p:txBody>
            <a:bodyPr wrap="none" rtlCol="0">
              <a:spAutoFit/>
            </a:bodyPr>
            <a:lstStyle/>
            <a:p>
              <a:r>
                <a:rPr lang="en-US" sz="1600" b="1">
                  <a:solidFill>
                    <a:schemeClr val="bg1"/>
                  </a:solidFill>
                  <a:latin typeface="Constantia" panose="02030602050306030303" pitchFamily="18" charset="0"/>
                </a:rPr>
                <a:t>Bảo</a:t>
              </a:r>
            </a:p>
            <a:p>
              <a:r>
                <a:rPr lang="en-US" sz="1600" b="1">
                  <a:solidFill>
                    <a:schemeClr val="bg1"/>
                  </a:solidFill>
                  <a:latin typeface="Constantia" panose="02030602050306030303" pitchFamily="18" charset="0"/>
                </a:rPr>
                <a:t>hiểm</a:t>
              </a:r>
            </a:p>
            <a:p>
              <a:r>
                <a:rPr lang="en-US" sz="1600" b="1">
                  <a:solidFill>
                    <a:schemeClr val="bg1"/>
                  </a:solidFill>
                  <a:latin typeface="Constantia" panose="02030602050306030303" pitchFamily="18" charset="0"/>
                </a:rPr>
                <a:t>xã</a:t>
              </a:r>
            </a:p>
            <a:p>
              <a:r>
                <a:rPr lang="en-US" sz="1600" b="1">
                  <a:solidFill>
                    <a:schemeClr val="bg1"/>
                  </a:solidFill>
                  <a:latin typeface="Constantia" panose="02030602050306030303" pitchFamily="18" charset="0"/>
                </a:rPr>
                <a:t>hội</a:t>
              </a:r>
            </a:p>
          </p:txBody>
        </p:sp>
        <p:sp>
          <p:nvSpPr>
            <p:cNvPr id="28" name="TextBox 27"/>
            <p:cNvSpPr txBox="1"/>
            <p:nvPr/>
          </p:nvSpPr>
          <p:spPr>
            <a:xfrm>
              <a:off x="4364426" y="4108376"/>
              <a:ext cx="686406" cy="1077218"/>
            </a:xfrm>
            <a:prstGeom prst="rect">
              <a:avLst/>
            </a:prstGeom>
            <a:noFill/>
          </p:spPr>
          <p:txBody>
            <a:bodyPr wrap="none" rtlCol="0">
              <a:spAutoFit/>
            </a:bodyPr>
            <a:lstStyle/>
            <a:p>
              <a:r>
                <a:rPr lang="en-US" sz="1600" b="1">
                  <a:solidFill>
                    <a:srgbClr val="FF0000"/>
                  </a:solidFill>
                  <a:latin typeface="Constantia" panose="02030602050306030303" pitchFamily="18" charset="0"/>
                </a:rPr>
                <a:t>Bảo</a:t>
              </a:r>
            </a:p>
            <a:p>
              <a:r>
                <a:rPr lang="en-US" sz="1600" b="1">
                  <a:solidFill>
                    <a:srgbClr val="FF0000"/>
                  </a:solidFill>
                  <a:latin typeface="Constantia" panose="02030602050306030303" pitchFamily="18" charset="0"/>
                </a:rPr>
                <a:t>hiểm</a:t>
              </a:r>
            </a:p>
            <a:p>
              <a:r>
                <a:rPr lang="en-US" sz="1600" b="1">
                  <a:solidFill>
                    <a:srgbClr val="FF0000"/>
                  </a:solidFill>
                  <a:latin typeface="Constantia" panose="02030602050306030303" pitchFamily="18" charset="0"/>
                </a:rPr>
                <a:t>y</a:t>
              </a:r>
            </a:p>
            <a:p>
              <a:r>
                <a:rPr lang="en-US" sz="1600" b="1">
                  <a:solidFill>
                    <a:srgbClr val="FF0000"/>
                  </a:solidFill>
                  <a:latin typeface="Constantia" panose="02030602050306030303" pitchFamily="18" charset="0"/>
                </a:rPr>
                <a:t>tế</a:t>
              </a:r>
            </a:p>
          </p:txBody>
        </p:sp>
        <p:sp>
          <p:nvSpPr>
            <p:cNvPr id="29" name="TextBox 28"/>
            <p:cNvSpPr txBox="1"/>
            <p:nvPr/>
          </p:nvSpPr>
          <p:spPr>
            <a:xfrm>
              <a:off x="5896928" y="4102633"/>
              <a:ext cx="542969" cy="1077218"/>
            </a:xfrm>
            <a:prstGeom prst="rect">
              <a:avLst/>
            </a:prstGeom>
            <a:noFill/>
          </p:spPr>
          <p:txBody>
            <a:bodyPr wrap="none" rtlCol="0">
              <a:spAutoFit/>
            </a:bodyPr>
            <a:lstStyle/>
            <a:p>
              <a:r>
                <a:rPr lang="en-US" sz="1600" b="1">
                  <a:solidFill>
                    <a:schemeClr val="bg1"/>
                  </a:solidFill>
                  <a:latin typeface="Constantia" panose="02030602050306030303" pitchFamily="18" charset="0"/>
                </a:rPr>
                <a:t>Ưu </a:t>
              </a:r>
            </a:p>
            <a:p>
              <a:r>
                <a:rPr lang="en-US" sz="1600" b="1">
                  <a:solidFill>
                    <a:schemeClr val="bg1"/>
                  </a:solidFill>
                  <a:latin typeface="Constantia" panose="02030602050306030303" pitchFamily="18" charset="0"/>
                </a:rPr>
                <a:t>đãi</a:t>
              </a:r>
            </a:p>
            <a:p>
              <a:r>
                <a:rPr lang="en-US" sz="1600" b="1">
                  <a:solidFill>
                    <a:schemeClr val="bg1"/>
                  </a:solidFill>
                  <a:latin typeface="Constantia" panose="02030602050306030303" pitchFamily="18" charset="0"/>
                </a:rPr>
                <a:t>xã</a:t>
              </a:r>
            </a:p>
            <a:p>
              <a:r>
                <a:rPr lang="en-US" sz="1600" b="1">
                  <a:solidFill>
                    <a:schemeClr val="bg1"/>
                  </a:solidFill>
                  <a:latin typeface="Constantia" panose="02030602050306030303" pitchFamily="18" charset="0"/>
                </a:rPr>
                <a:t>hội</a:t>
              </a:r>
            </a:p>
          </p:txBody>
        </p:sp>
        <p:sp>
          <p:nvSpPr>
            <p:cNvPr id="30" name="TextBox 29"/>
            <p:cNvSpPr txBox="1"/>
            <p:nvPr/>
          </p:nvSpPr>
          <p:spPr>
            <a:xfrm>
              <a:off x="7344244" y="4102633"/>
              <a:ext cx="617478" cy="1077218"/>
            </a:xfrm>
            <a:prstGeom prst="rect">
              <a:avLst/>
            </a:prstGeom>
            <a:noFill/>
          </p:spPr>
          <p:txBody>
            <a:bodyPr wrap="none" rtlCol="0">
              <a:spAutoFit/>
            </a:bodyPr>
            <a:lstStyle/>
            <a:p>
              <a:r>
                <a:rPr lang="en-US" sz="1600" b="1">
                  <a:solidFill>
                    <a:schemeClr val="bg1"/>
                  </a:solidFill>
                  <a:latin typeface="Constantia" panose="02030602050306030303" pitchFamily="18" charset="0"/>
                </a:rPr>
                <a:t>Trợ</a:t>
              </a:r>
            </a:p>
            <a:p>
              <a:r>
                <a:rPr lang="en-US" sz="1600" b="1">
                  <a:solidFill>
                    <a:schemeClr val="bg1"/>
                  </a:solidFill>
                  <a:latin typeface="Constantia" panose="02030602050306030303" pitchFamily="18" charset="0"/>
                </a:rPr>
                <a:t>giúp</a:t>
              </a:r>
            </a:p>
            <a:p>
              <a:r>
                <a:rPr lang="en-US" sz="1600" b="1">
                  <a:solidFill>
                    <a:schemeClr val="bg1"/>
                  </a:solidFill>
                  <a:latin typeface="Constantia" panose="02030602050306030303" pitchFamily="18" charset="0"/>
                </a:rPr>
                <a:t>xã</a:t>
              </a:r>
            </a:p>
            <a:p>
              <a:r>
                <a:rPr lang="en-US" sz="1600" b="1">
                  <a:solidFill>
                    <a:schemeClr val="bg1"/>
                  </a:solidFill>
                  <a:latin typeface="Constantia" panose="02030602050306030303" pitchFamily="18" charset="0"/>
                </a:rPr>
                <a:t>hội</a:t>
              </a:r>
            </a:p>
          </p:txBody>
        </p:sp>
        <p:sp>
          <p:nvSpPr>
            <p:cNvPr id="5" name="Rectangle 4"/>
            <p:cNvSpPr/>
            <p:nvPr/>
          </p:nvSpPr>
          <p:spPr bwMode="auto">
            <a:xfrm>
              <a:off x="990600" y="5867400"/>
              <a:ext cx="7543800" cy="424218"/>
            </a:xfrm>
            <a:prstGeom prst="rect">
              <a:avLst/>
            </a:pr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cap="flat" cmpd="sng" algn="ctr">
                  <a:solidFill>
                    <a:srgbClr val="00A06C"/>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2000" b="1">
                  <a:solidFill>
                    <a:srgbClr val="FF0000"/>
                  </a:solidFill>
                  <a:latin typeface="Constantia" panose="02030602050306030303" pitchFamily="18" charset="0"/>
                </a:rPr>
                <a:t>ASXH toàn dân</a:t>
              </a:r>
            </a:p>
          </p:txBody>
        </p:sp>
      </p:grpSp>
    </p:spTree>
    <p:extLst>
      <p:ext uri="{BB962C8B-B14F-4D97-AF65-F5344CB8AC3E}">
        <p14:creationId xmlns:p14="http://schemas.microsoft.com/office/powerpoint/2010/main" val="36293964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withEffect">
                                  <p:stCondLst>
                                    <p:cond delay="0"/>
                                  </p:stCondLst>
                                  <p:childTnLst>
                                    <p:set>
                                      <p:cBhvr>
                                        <p:cTn id="6" dur="1" fill="hold">
                                          <p:stCondLst>
                                            <p:cond delay="0"/>
                                          </p:stCondLst>
                                        </p:cTn>
                                        <p:tgtEl>
                                          <p:spTgt spid="135171">
                                            <p:txEl>
                                              <p:pRg st="0" end="0"/>
                                            </p:txEl>
                                          </p:spTgt>
                                        </p:tgtEl>
                                        <p:attrNameLst>
                                          <p:attrName>style.visibility</p:attrName>
                                        </p:attrNameLst>
                                      </p:cBhvr>
                                      <p:to>
                                        <p:strVal val="visible"/>
                                      </p:to>
                                    </p:set>
                                    <p:animEffect transition="in" filter="wipe(left)">
                                      <p:cBhvr>
                                        <p:cTn id="7" dur="500"/>
                                        <p:tgtEl>
                                          <p:spTgt spid="13517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634623" y="397702"/>
            <a:ext cx="10018713" cy="1055317"/>
          </a:xfrm>
        </p:spPr>
        <p:txBody>
          <a:bodyPr/>
          <a:lstStyle/>
          <a:p>
            <a:pPr eaLnBrk="1" hangingPunct="1"/>
            <a:r>
              <a:rPr lang="en-US" sz="2800" dirty="0" err="1">
                <a:solidFill>
                  <a:srgbClr val="FF0000"/>
                </a:solidFill>
                <a:latin typeface="Constantia" panose="02030602050306030303" pitchFamily="18" charset="0"/>
              </a:rPr>
              <a:t>Tài</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liệu</a:t>
            </a:r>
            <a:r>
              <a:rPr lang="en-US" sz="2800" dirty="0">
                <a:solidFill>
                  <a:srgbClr val="FF0000"/>
                </a:solidFill>
                <a:latin typeface="Constantia" panose="02030602050306030303" pitchFamily="18" charset="0"/>
              </a:rPr>
              <a:t>:</a:t>
            </a:r>
          </a:p>
        </p:txBody>
      </p:sp>
      <p:sp>
        <p:nvSpPr>
          <p:cNvPr id="5124" name="Text Box 4"/>
          <p:cNvSpPr txBox="1">
            <a:spLocks noChangeArrowheads="1"/>
          </p:cNvSpPr>
          <p:nvPr/>
        </p:nvSpPr>
        <p:spPr bwMode="auto">
          <a:xfrm>
            <a:off x="2157607" y="1837150"/>
            <a:ext cx="9216025" cy="2868478"/>
          </a:xfrm>
          <a:prstGeom prst="rect">
            <a:avLst/>
          </a:prstGeom>
          <a:noFill/>
          <a:ln w="9525">
            <a:noFill/>
            <a:miter lim="800000"/>
            <a:headEnd/>
            <a:tailEnd/>
          </a:ln>
        </p:spPr>
        <p:txBody>
          <a:bodyPr wrap="square">
            <a:spAutoFit/>
          </a:bodyPr>
          <a:lstStyle/>
          <a:p>
            <a:pPr algn="just"/>
            <a:r>
              <a:rPr lang="pt-BR" sz="2200" b="1" dirty="0">
                <a:solidFill>
                  <a:srgbClr val="FF0000"/>
                </a:solidFill>
                <a:latin typeface="Constantia" panose="02030602050306030303" pitchFamily="18" charset="0"/>
              </a:rPr>
              <a:t>7.</a:t>
            </a:r>
            <a:r>
              <a:rPr lang="pt-BR" sz="2200" b="1" dirty="0">
                <a:solidFill>
                  <a:srgbClr val="0000FF"/>
                </a:solidFill>
                <a:latin typeface="Constantia" panose="02030602050306030303" pitchFamily="18" charset="0"/>
              </a:rPr>
              <a:t> </a:t>
            </a:r>
            <a:r>
              <a:rPr lang="nl-NL" sz="2200" b="1" dirty="0">
                <a:solidFill>
                  <a:schemeClr val="tx1">
                    <a:lumMod val="50000"/>
                  </a:schemeClr>
                </a:solidFill>
                <a:latin typeface="Constantia" panose="02030602050306030303" pitchFamily="18" charset="0"/>
              </a:rPr>
              <a:t>Nghị định số </a:t>
            </a:r>
            <a:r>
              <a:rPr lang="en-US" sz="2200" b="1" dirty="0">
                <a:solidFill>
                  <a:schemeClr val="tx1">
                    <a:lumMod val="50000"/>
                  </a:schemeClr>
                </a:solidFill>
                <a:latin typeface="Constantia" panose="02030602050306030303" pitchFamily="18" charset="0"/>
              </a:rPr>
              <a:t>136</a:t>
            </a:r>
            <a:r>
              <a:rPr lang="vi-VN" sz="2200" b="1" dirty="0">
                <a:solidFill>
                  <a:schemeClr val="tx1">
                    <a:lumMod val="50000"/>
                  </a:schemeClr>
                </a:solidFill>
                <a:latin typeface="Constantia" panose="02030602050306030303" pitchFamily="18" charset="0"/>
              </a:rPr>
              <a:t>/2013/NĐ-CP</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ngày</a:t>
            </a:r>
            <a:r>
              <a:rPr lang="en-US" sz="2200" b="1" dirty="0">
                <a:solidFill>
                  <a:schemeClr val="tx1">
                    <a:lumMod val="50000"/>
                  </a:schemeClr>
                </a:solidFill>
                <a:latin typeface="Constantia" panose="02030602050306030303" pitchFamily="18" charset="0"/>
              </a:rPr>
              <a:t> 21/10/2013 </a:t>
            </a:r>
            <a:r>
              <a:rPr lang="en-US" sz="2200" b="1" dirty="0" err="1">
                <a:solidFill>
                  <a:schemeClr val="tx1">
                    <a:lumMod val="50000"/>
                  </a:schemeClr>
                </a:solidFill>
                <a:latin typeface="Constantia" panose="02030602050306030303" pitchFamily="18" charset="0"/>
              </a:rPr>
              <a:t>của</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Chính</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phủ</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về</a:t>
            </a:r>
            <a:r>
              <a:rPr lang="en-US" sz="2200" b="1" dirty="0">
                <a:solidFill>
                  <a:schemeClr val="tx1">
                    <a:lumMod val="50000"/>
                  </a:schemeClr>
                </a:solidFill>
                <a:latin typeface="Constantia" panose="02030602050306030303" pitchFamily="18" charset="0"/>
              </a:rPr>
              <a:t> q</a:t>
            </a:r>
            <a:r>
              <a:rPr lang="vi-VN" sz="2200" b="1" dirty="0">
                <a:solidFill>
                  <a:schemeClr val="tx1">
                    <a:lumMod val="50000"/>
                  </a:schemeClr>
                </a:solidFill>
                <a:latin typeface="Constantia" panose="02030602050306030303" pitchFamily="18" charset="0"/>
              </a:rPr>
              <a:t>uy định chính sách trợ giúp xã hội đối với đối tượng bảo trợ xã hội</a:t>
            </a:r>
            <a:r>
              <a:rPr lang="pt-BR" sz="2200" b="1" dirty="0">
                <a:solidFill>
                  <a:schemeClr val="tx1">
                    <a:lumMod val="50000"/>
                  </a:schemeClr>
                </a:solidFill>
                <a:latin typeface="Constantia" panose="02030602050306030303" pitchFamily="18" charset="0"/>
              </a:rPr>
              <a:t>.</a:t>
            </a:r>
          </a:p>
          <a:p>
            <a:pPr algn="just"/>
            <a:r>
              <a:rPr lang="pt-BR" sz="2200" b="1" dirty="0">
                <a:solidFill>
                  <a:srgbClr val="FF0000"/>
                </a:solidFill>
                <a:latin typeface="Constantia" panose="02030602050306030303" pitchFamily="18" charset="0"/>
              </a:rPr>
              <a:t>8.</a:t>
            </a:r>
            <a:r>
              <a:rPr lang="pt-BR" sz="2200" b="1" dirty="0">
                <a:solidFill>
                  <a:srgbClr val="0000FF"/>
                </a:solidFill>
                <a:latin typeface="Constantia" panose="02030602050306030303" pitchFamily="18" charset="0"/>
              </a:rPr>
              <a:t> </a:t>
            </a:r>
            <a:r>
              <a:rPr lang="nl-NL" sz="2200" b="1" dirty="0">
                <a:solidFill>
                  <a:schemeClr val="tx1">
                    <a:lumMod val="50000"/>
                  </a:schemeClr>
                </a:solidFill>
                <a:latin typeface="Constantia" panose="02030602050306030303" pitchFamily="18" charset="0"/>
              </a:rPr>
              <a:t>Nghị định số </a:t>
            </a:r>
            <a:r>
              <a:rPr lang="en-US" sz="2200" b="1" dirty="0">
                <a:solidFill>
                  <a:schemeClr val="tx1">
                    <a:lumMod val="50000"/>
                  </a:schemeClr>
                </a:solidFill>
                <a:latin typeface="Constantia" panose="02030602050306030303" pitchFamily="18" charset="0"/>
              </a:rPr>
              <a:t>28</a:t>
            </a:r>
            <a:r>
              <a:rPr lang="vi-VN" sz="2200" b="1" dirty="0">
                <a:solidFill>
                  <a:schemeClr val="tx1">
                    <a:lumMod val="50000"/>
                  </a:schemeClr>
                </a:solidFill>
                <a:latin typeface="Constantia" panose="02030602050306030303" pitchFamily="18" charset="0"/>
              </a:rPr>
              <a:t>/201</a:t>
            </a:r>
            <a:r>
              <a:rPr lang="en-US" sz="2200" b="1" dirty="0">
                <a:solidFill>
                  <a:schemeClr val="tx1">
                    <a:lumMod val="50000"/>
                  </a:schemeClr>
                </a:solidFill>
                <a:latin typeface="Constantia" panose="02030602050306030303" pitchFamily="18" charset="0"/>
              </a:rPr>
              <a:t>5</a:t>
            </a:r>
            <a:r>
              <a:rPr lang="vi-VN" sz="2200" b="1" dirty="0">
                <a:solidFill>
                  <a:schemeClr val="tx1">
                    <a:lumMod val="50000"/>
                  </a:schemeClr>
                </a:solidFill>
                <a:latin typeface="Constantia" panose="02030602050306030303" pitchFamily="18" charset="0"/>
              </a:rPr>
              <a:t>/NĐ-CP</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ngày</a:t>
            </a:r>
            <a:r>
              <a:rPr lang="en-US" sz="2200" b="1" dirty="0">
                <a:solidFill>
                  <a:schemeClr val="tx1">
                    <a:lumMod val="50000"/>
                  </a:schemeClr>
                </a:solidFill>
                <a:latin typeface="Constantia" panose="02030602050306030303" pitchFamily="18" charset="0"/>
              </a:rPr>
              <a:t> 12/03/2015 </a:t>
            </a:r>
            <a:r>
              <a:rPr lang="en-US" sz="2200" b="1" dirty="0" err="1">
                <a:solidFill>
                  <a:schemeClr val="tx1">
                    <a:lumMod val="50000"/>
                  </a:schemeClr>
                </a:solidFill>
                <a:latin typeface="Constantia" panose="02030602050306030303" pitchFamily="18" charset="0"/>
              </a:rPr>
              <a:t>của</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Chính</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phủ</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về</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quy</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định</a:t>
            </a:r>
            <a:r>
              <a:rPr lang="en-US" sz="2200" b="1" dirty="0">
                <a:solidFill>
                  <a:schemeClr val="tx1">
                    <a:lumMod val="50000"/>
                  </a:schemeClr>
                </a:solidFill>
                <a:latin typeface="Constantia" panose="02030602050306030303" pitchFamily="18" charset="0"/>
              </a:rPr>
              <a:t> chi </a:t>
            </a:r>
            <a:r>
              <a:rPr lang="en-US" sz="2200" b="1" dirty="0" err="1">
                <a:solidFill>
                  <a:schemeClr val="tx1">
                    <a:lumMod val="50000"/>
                  </a:schemeClr>
                </a:solidFill>
                <a:latin typeface="Constantia" panose="02030602050306030303" pitchFamily="18" charset="0"/>
              </a:rPr>
              <a:t>tiết</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thi</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hành</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một</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số</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điều</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của</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Luật</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Việc</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làm</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về</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bảo</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hiểm</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thất</a:t>
            </a:r>
            <a:r>
              <a:rPr lang="en-US" sz="2200" b="1" dirty="0">
                <a:solidFill>
                  <a:schemeClr val="tx1">
                    <a:lumMod val="50000"/>
                  </a:schemeClr>
                </a:solidFill>
                <a:latin typeface="Constantia" panose="02030602050306030303" pitchFamily="18" charset="0"/>
              </a:rPr>
              <a:t> </a:t>
            </a:r>
            <a:r>
              <a:rPr lang="en-US" sz="2200" b="1" dirty="0" err="1">
                <a:solidFill>
                  <a:schemeClr val="tx1">
                    <a:lumMod val="50000"/>
                  </a:schemeClr>
                </a:solidFill>
                <a:latin typeface="Constantia" panose="02030602050306030303" pitchFamily="18" charset="0"/>
              </a:rPr>
              <a:t>nghiệp</a:t>
            </a:r>
            <a:r>
              <a:rPr lang="en-US" sz="2200" b="1" dirty="0">
                <a:solidFill>
                  <a:schemeClr val="tx1">
                    <a:lumMod val="50000"/>
                  </a:schemeClr>
                </a:solidFill>
                <a:latin typeface="Constantia" panose="02030602050306030303" pitchFamily="18" charset="0"/>
              </a:rPr>
              <a:t>.</a:t>
            </a:r>
            <a:endParaRPr lang="pt-BR" sz="2200" b="1" dirty="0">
              <a:solidFill>
                <a:schemeClr val="tx1">
                  <a:lumMod val="50000"/>
                </a:schemeClr>
              </a:solidFill>
              <a:latin typeface="Constantia" panose="02030602050306030303" pitchFamily="18" charset="0"/>
            </a:endParaRPr>
          </a:p>
          <a:p>
            <a:pPr algn="just"/>
            <a:r>
              <a:rPr lang="pt-BR" sz="2200" b="1" dirty="0">
                <a:solidFill>
                  <a:srgbClr val="FF0000"/>
                </a:solidFill>
                <a:latin typeface="Constantia" panose="02030602050306030303" pitchFamily="18" charset="0"/>
              </a:rPr>
              <a:t>9.</a:t>
            </a:r>
            <a:r>
              <a:rPr lang="pt-BR" sz="2200" b="1" dirty="0">
                <a:solidFill>
                  <a:srgbClr val="0000FF"/>
                </a:solidFill>
                <a:latin typeface="Constantia" panose="02030602050306030303" pitchFamily="18" charset="0"/>
              </a:rPr>
              <a:t> </a:t>
            </a:r>
            <a:r>
              <a:rPr lang="pt-BR" sz="2200" b="1" dirty="0">
                <a:solidFill>
                  <a:schemeClr val="tx1">
                    <a:lumMod val="50000"/>
                  </a:schemeClr>
                </a:solidFill>
                <a:latin typeface="Constantia" panose="02030602050306030303" pitchFamily="18" charset="0"/>
              </a:rPr>
              <a:t>Các Nghị định, Thông tư hướng dẫn các Luật, Pháp lệnh nêu trên</a:t>
            </a:r>
            <a:r>
              <a:rPr lang="en-US" sz="2200" b="1" dirty="0">
                <a:solidFill>
                  <a:schemeClr val="tx1">
                    <a:lumMod val="50000"/>
                  </a:schemeClr>
                </a:solidFill>
                <a:latin typeface="Constantia" panose="02030602050306030303" pitchFamily="18" charset="0"/>
              </a:rPr>
              <a:t>. </a:t>
            </a:r>
          </a:p>
          <a:p>
            <a:pPr algn="just"/>
            <a:r>
              <a:rPr lang="pt-BR" sz="2200" b="1" dirty="0">
                <a:solidFill>
                  <a:schemeClr val="tx1">
                    <a:lumMod val="50000"/>
                  </a:schemeClr>
                </a:solidFill>
                <a:latin typeface="Constantia" panose="02030602050306030303" pitchFamily="18" charset="0"/>
              </a:rPr>
              <a:t>...</a:t>
            </a:r>
          </a:p>
          <a:p>
            <a:pPr algn="just">
              <a:lnSpc>
                <a:spcPct val="120000"/>
              </a:lnSpc>
            </a:pPr>
            <a:endParaRPr lang="en-US" sz="2200" b="1" dirty="0">
              <a:solidFill>
                <a:srgbClr val="0000FF"/>
              </a:solidFill>
              <a:latin typeface="Constantia" panose="02030602050306030303" pitchFamily="18" charset="0"/>
            </a:endParaRPr>
          </a:p>
        </p:txBody>
      </p:sp>
    </p:spTree>
    <p:extLst>
      <p:ext uri="{BB962C8B-B14F-4D97-AF65-F5344CB8AC3E}">
        <p14:creationId xmlns:p14="http://schemas.microsoft.com/office/powerpoint/2010/main" val="9642228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124">
                                            <p:txEl>
                                              <p:pRg st="0" end="0"/>
                                            </p:txEl>
                                          </p:spTgt>
                                        </p:tgtEl>
                                        <p:attrNameLst>
                                          <p:attrName>style.visibility</p:attrName>
                                        </p:attrNameLst>
                                      </p:cBhvr>
                                      <p:to>
                                        <p:strVal val="visible"/>
                                      </p:to>
                                    </p:set>
                                    <p:animEffect transition="in" filter="wipe(left)">
                                      <p:cBhvr>
                                        <p:cTn id="7" dur="500"/>
                                        <p:tgtEl>
                                          <p:spTgt spid="512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124">
                                            <p:txEl>
                                              <p:pRg st="1" end="1"/>
                                            </p:txEl>
                                          </p:spTgt>
                                        </p:tgtEl>
                                        <p:attrNameLst>
                                          <p:attrName>style.visibility</p:attrName>
                                        </p:attrNameLst>
                                      </p:cBhvr>
                                      <p:to>
                                        <p:strVal val="visible"/>
                                      </p:to>
                                    </p:set>
                                    <p:animEffect transition="in" filter="wipe(left)">
                                      <p:cBhvr>
                                        <p:cTn id="12" dur="500"/>
                                        <p:tgtEl>
                                          <p:spTgt spid="512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124">
                                            <p:txEl>
                                              <p:pRg st="2" end="2"/>
                                            </p:txEl>
                                          </p:spTgt>
                                        </p:tgtEl>
                                        <p:attrNameLst>
                                          <p:attrName>style.visibility</p:attrName>
                                        </p:attrNameLst>
                                      </p:cBhvr>
                                      <p:to>
                                        <p:strVal val="visible"/>
                                      </p:to>
                                    </p:set>
                                    <p:animEffect transition="in" filter="wipe(left)">
                                      <p:cBhvr>
                                        <p:cTn id="17" dur="500"/>
                                        <p:tgtEl>
                                          <p:spTgt spid="5124">
                                            <p:txEl>
                                              <p:pRg st="2" end="2"/>
                                            </p:txEl>
                                          </p:spTgt>
                                        </p:tgtEl>
                                      </p:cBhvr>
                                    </p:animEffect>
                                  </p:childTnLst>
                                </p:cTn>
                              </p:par>
                            </p:childTnLst>
                          </p:cTn>
                        </p:par>
                        <p:par>
                          <p:cTn id="18" fill="hold">
                            <p:stCondLst>
                              <p:cond delay="500"/>
                            </p:stCondLst>
                            <p:childTnLst>
                              <p:par>
                                <p:cTn id="19" presetID="22" presetClass="entr" presetSubtype="8" fill="hold" nodeType="afterEffect">
                                  <p:stCondLst>
                                    <p:cond delay="0"/>
                                  </p:stCondLst>
                                  <p:childTnLst>
                                    <p:set>
                                      <p:cBhvr>
                                        <p:cTn id="20" dur="1" fill="hold">
                                          <p:stCondLst>
                                            <p:cond delay="0"/>
                                          </p:stCondLst>
                                        </p:cTn>
                                        <p:tgtEl>
                                          <p:spTgt spid="5124">
                                            <p:txEl>
                                              <p:pRg st="3" end="3"/>
                                            </p:txEl>
                                          </p:spTgt>
                                        </p:tgtEl>
                                        <p:attrNameLst>
                                          <p:attrName>style.visibility</p:attrName>
                                        </p:attrNameLst>
                                      </p:cBhvr>
                                      <p:to>
                                        <p:strVal val="visible"/>
                                      </p:to>
                                    </p:set>
                                    <p:animEffect transition="in" filter="wipe(left)">
                                      <p:cBhvr>
                                        <p:cTn id="21" dur="500"/>
                                        <p:tgtEl>
                                          <p:spTgt spid="512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2800">
                <a:solidFill>
                  <a:srgbClr val="FF0000"/>
                </a:solidFill>
                <a:latin typeface="Constantia" panose="02030602050306030303" pitchFamily="18" charset="0"/>
                <a:ea typeface="+mn-ea"/>
                <a:cs typeface="+mn-cs"/>
              </a:rPr>
              <a:t>Nội dung:</a:t>
            </a:r>
          </a:p>
        </p:txBody>
      </p:sp>
      <p:sp>
        <p:nvSpPr>
          <p:cNvPr id="7187" name="Text Box 66"/>
          <p:cNvSpPr txBox="1">
            <a:spLocks noChangeArrowheads="1"/>
          </p:cNvSpPr>
          <p:nvPr/>
        </p:nvSpPr>
        <p:spPr bwMode="auto">
          <a:xfrm>
            <a:off x="1524000" y="2286000"/>
            <a:ext cx="9144000" cy="2332946"/>
          </a:xfrm>
          <a:prstGeom prst="rect">
            <a:avLst/>
          </a:prstGeom>
          <a:noFill/>
          <a:ln w="9525">
            <a:noFill/>
            <a:miter lim="800000"/>
            <a:headEnd/>
            <a:tailEnd/>
          </a:ln>
        </p:spPr>
        <p:txBody>
          <a:bodyPr wrap="square">
            <a:spAutoFit/>
          </a:bodyPr>
          <a:lstStyle/>
          <a:p>
            <a:pPr algn="ctr">
              <a:lnSpc>
                <a:spcPct val="130000"/>
              </a:lnSpc>
            </a:pPr>
            <a:r>
              <a:rPr lang="nl-NL" sz="2800" b="1">
                <a:solidFill>
                  <a:srgbClr val="000000"/>
                </a:solidFill>
                <a:latin typeface="Constantia" panose="02030602050306030303" pitchFamily="18" charset="0"/>
              </a:rPr>
              <a:t>Chương 1</a:t>
            </a:r>
            <a:endParaRPr lang="nl-NL" sz="2800" b="1" dirty="0">
              <a:solidFill>
                <a:srgbClr val="000000"/>
              </a:solidFill>
              <a:latin typeface="Constantia" panose="02030602050306030303" pitchFamily="18" charset="0"/>
            </a:endParaRPr>
          </a:p>
          <a:p>
            <a:pPr algn="ctr">
              <a:lnSpc>
                <a:spcPct val="130000"/>
              </a:lnSpc>
            </a:pPr>
            <a:r>
              <a:rPr lang="nl-NL" sz="2800" b="1">
                <a:solidFill>
                  <a:srgbClr val="FF0000"/>
                </a:solidFill>
                <a:latin typeface="Constantia" panose="02030602050306030303" pitchFamily="18" charset="0"/>
              </a:rPr>
              <a:t>KHÁI NIỆM, CHỨC NĂNG, VAI TRÒ, NGUYÊN TẮC </a:t>
            </a:r>
          </a:p>
          <a:p>
            <a:pPr algn="ctr">
              <a:lnSpc>
                <a:spcPct val="130000"/>
              </a:lnSpc>
            </a:pPr>
            <a:r>
              <a:rPr lang="nl-NL" sz="2800" b="1">
                <a:solidFill>
                  <a:srgbClr val="FF0000"/>
                </a:solidFill>
                <a:latin typeface="Constantia" panose="02030602050306030303" pitchFamily="18" charset="0"/>
              </a:rPr>
              <a:t>VÀ MQH CỦA ASXH VỚI MỘT SỐ LĨNH VỰC KHÁC</a:t>
            </a:r>
          </a:p>
          <a:p>
            <a:pPr algn="ctr">
              <a:lnSpc>
                <a:spcPct val="130000"/>
              </a:lnSpc>
            </a:pPr>
            <a:endParaRPr lang="en-US" sz="2800" b="1" dirty="0">
              <a:solidFill>
                <a:srgbClr val="FF0000"/>
              </a:solidFill>
              <a:latin typeface="Constantia" panose="02030602050306030303" pitchFamily="18" charset="0"/>
            </a:endParaRPr>
          </a:p>
        </p:txBody>
      </p:sp>
      <p:cxnSp>
        <p:nvCxnSpPr>
          <p:cNvPr id="3" name="Straight Connector 2"/>
          <p:cNvCxnSpPr/>
          <p:nvPr/>
        </p:nvCxnSpPr>
        <p:spPr bwMode="auto">
          <a:xfrm>
            <a:off x="3962400" y="3971928"/>
            <a:ext cx="4724400" cy="0"/>
          </a:xfrm>
          <a:prstGeom prst="line">
            <a:avLst/>
          </a:prstGeom>
          <a:solidFill>
            <a:schemeClr val="accent1"/>
          </a:solidFill>
          <a:ln w="38100"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305256105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87">
                                            <p:txEl>
                                              <p:pRg st="0" end="0"/>
                                            </p:txEl>
                                          </p:spTgt>
                                        </p:tgtEl>
                                        <p:attrNameLst>
                                          <p:attrName>style.visibility</p:attrName>
                                        </p:attrNameLst>
                                      </p:cBhvr>
                                      <p:to>
                                        <p:strVal val="visible"/>
                                      </p:to>
                                    </p:set>
                                    <p:animEffect transition="in" filter="fade">
                                      <p:cBhvr>
                                        <p:cTn id="7" dur="500"/>
                                        <p:tgtEl>
                                          <p:spTgt spid="7187">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187">
                                            <p:txEl>
                                              <p:pRg st="1" end="1"/>
                                            </p:txEl>
                                          </p:spTgt>
                                        </p:tgtEl>
                                        <p:attrNameLst>
                                          <p:attrName>style.visibility</p:attrName>
                                        </p:attrNameLst>
                                      </p:cBhvr>
                                      <p:to>
                                        <p:strVal val="visible"/>
                                      </p:to>
                                    </p:set>
                                    <p:animEffect transition="in" filter="fade">
                                      <p:cBhvr>
                                        <p:cTn id="10" dur="500"/>
                                        <p:tgtEl>
                                          <p:spTgt spid="7187">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7187">
                                            <p:txEl>
                                              <p:pRg st="2" end="2"/>
                                            </p:txEl>
                                          </p:spTgt>
                                        </p:tgtEl>
                                        <p:attrNameLst>
                                          <p:attrName>style.visibility</p:attrName>
                                        </p:attrNameLst>
                                      </p:cBhvr>
                                      <p:to>
                                        <p:strVal val="visible"/>
                                      </p:to>
                                    </p:set>
                                    <p:animEffect transition="in" filter="fade">
                                      <p:cBhvr>
                                        <p:cTn id="13" dur="500"/>
                                        <p:tgtEl>
                                          <p:spTgt spid="7187">
                                            <p:txEl>
                                              <p:pRg st="2" end="2"/>
                                            </p:txEl>
                                          </p:spTgt>
                                        </p:tgtEl>
                                      </p:cBhvr>
                                    </p:animEffect>
                                  </p:childTnLst>
                                </p:cTn>
                              </p:par>
                            </p:childTnLst>
                          </p:cTn>
                        </p:par>
                        <p:par>
                          <p:cTn id="14" fill="hold">
                            <p:stCondLst>
                              <p:cond delay="500"/>
                            </p:stCondLst>
                            <p:childTnLst>
                              <p:par>
                                <p:cTn id="15" presetID="22" presetClass="entr" presetSubtype="8"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US" sz="2800">
                <a:solidFill>
                  <a:srgbClr val="FF0000"/>
                </a:solidFill>
                <a:latin typeface="Constantia" panose="02030602050306030303" pitchFamily="18" charset="0"/>
                <a:ea typeface="+mn-ea"/>
                <a:cs typeface="+mn-cs"/>
              </a:rPr>
              <a:t>Chương 1:</a:t>
            </a:r>
          </a:p>
        </p:txBody>
      </p:sp>
      <p:sp>
        <p:nvSpPr>
          <p:cNvPr id="2" name="Oval 1"/>
          <p:cNvSpPr/>
          <p:nvPr/>
        </p:nvSpPr>
        <p:spPr bwMode="auto">
          <a:xfrm>
            <a:off x="-838200" y="1600200"/>
            <a:ext cx="4800600" cy="42672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latin typeface="Arial" charset="0"/>
            </a:endParaRPr>
          </a:p>
        </p:txBody>
      </p:sp>
      <p:sp>
        <p:nvSpPr>
          <p:cNvPr id="17" name="AutoShape 8"/>
          <p:cNvSpPr>
            <a:spLocks noChangeArrowheads="1"/>
          </p:cNvSpPr>
          <p:nvPr/>
        </p:nvSpPr>
        <p:spPr bwMode="gray">
          <a:xfrm>
            <a:off x="1905000" y="1828800"/>
            <a:ext cx="8445134" cy="59436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r>
              <a:rPr lang="en-US" sz="3200">
                <a:solidFill>
                  <a:srgbClr val="000000"/>
                </a:solidFill>
                <a:latin typeface="Constantia" panose="02030602050306030303" pitchFamily="18" charset="0"/>
                <a:hlinkClick r:id="rId3" action="ppaction://hlinkpres?slideindex=1&amp;slidetitle="/>
              </a:rPr>
              <a:t>1.1.</a:t>
            </a:r>
            <a:r>
              <a:rPr lang="en-US" sz="2600">
                <a:solidFill>
                  <a:srgbClr val="000000"/>
                </a:solidFill>
                <a:latin typeface="Constantia" panose="02030602050306030303" pitchFamily="18" charset="0"/>
              </a:rPr>
              <a:t> Khái niệm và các khái niệm có liên quan ASXH</a:t>
            </a:r>
          </a:p>
        </p:txBody>
      </p:sp>
      <p:sp>
        <p:nvSpPr>
          <p:cNvPr id="18" name="AutoShape 7"/>
          <p:cNvSpPr>
            <a:spLocks noChangeArrowheads="1"/>
          </p:cNvSpPr>
          <p:nvPr/>
        </p:nvSpPr>
        <p:spPr bwMode="gray">
          <a:xfrm>
            <a:off x="1919971" y="2649671"/>
            <a:ext cx="8445134" cy="59436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r>
              <a:rPr lang="it-IT" sz="3200">
                <a:solidFill>
                  <a:srgbClr val="000000"/>
                </a:solidFill>
                <a:latin typeface="Constantia" panose="02030602050306030303" pitchFamily="18" charset="0"/>
                <a:hlinkClick r:id="rId4" action="ppaction://hlinkpres?slideindex=1&amp;slidetitle="/>
              </a:rPr>
              <a:t>1.2.</a:t>
            </a:r>
            <a:r>
              <a:rPr lang="it-IT" sz="2600">
                <a:solidFill>
                  <a:srgbClr val="000000"/>
                </a:solidFill>
                <a:latin typeface="Constantia" panose="02030602050306030303" pitchFamily="18" charset="0"/>
              </a:rPr>
              <a:t> </a:t>
            </a:r>
            <a:r>
              <a:rPr lang="vi-VN" sz="2600">
                <a:solidFill>
                  <a:srgbClr val="000000"/>
                </a:solidFill>
                <a:latin typeface="Constantia" panose="02030602050306030303" pitchFamily="18" charset="0"/>
              </a:rPr>
              <a:t>Đối tượng, nội dung, </a:t>
            </a:r>
            <a:r>
              <a:rPr lang="en-US" sz="2600">
                <a:solidFill>
                  <a:srgbClr val="000000"/>
                </a:solidFill>
                <a:latin typeface="Constantia" panose="02030602050306030303" pitchFamily="18" charset="0"/>
              </a:rPr>
              <a:t>PPNC </a:t>
            </a:r>
            <a:r>
              <a:rPr lang="vi-VN" sz="2600">
                <a:solidFill>
                  <a:srgbClr val="000000"/>
                </a:solidFill>
                <a:latin typeface="Constantia" panose="02030602050306030303" pitchFamily="18" charset="0"/>
              </a:rPr>
              <a:t>của</a:t>
            </a:r>
            <a:r>
              <a:rPr lang="en-US" sz="2600">
                <a:solidFill>
                  <a:srgbClr val="000000"/>
                </a:solidFill>
                <a:latin typeface="Constantia" panose="02030602050306030303" pitchFamily="18" charset="0"/>
              </a:rPr>
              <a:t> </a:t>
            </a:r>
            <a:r>
              <a:rPr lang="it-IT" sz="2600">
                <a:solidFill>
                  <a:srgbClr val="000000"/>
                </a:solidFill>
                <a:latin typeface="Constantia" panose="02030602050306030303" pitchFamily="18" charset="0"/>
              </a:rPr>
              <a:t>ASXH</a:t>
            </a:r>
          </a:p>
        </p:txBody>
      </p:sp>
      <p:sp>
        <p:nvSpPr>
          <p:cNvPr id="19" name="AutoShape 6"/>
          <p:cNvSpPr>
            <a:spLocks noChangeArrowheads="1"/>
          </p:cNvSpPr>
          <p:nvPr/>
        </p:nvSpPr>
        <p:spPr bwMode="gray">
          <a:xfrm>
            <a:off x="1923145" y="3456255"/>
            <a:ext cx="8445134" cy="59436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r>
              <a:rPr lang="en-US" sz="3200">
                <a:solidFill>
                  <a:srgbClr val="000000"/>
                </a:solidFill>
                <a:latin typeface="Constantia" panose="02030602050306030303" pitchFamily="18" charset="0"/>
                <a:hlinkClick r:id="rId5" action="ppaction://hlinkpres?slideindex=1&amp;slidetitle="/>
              </a:rPr>
              <a:t>1.3.</a:t>
            </a:r>
            <a:r>
              <a:rPr lang="en-US" sz="2600">
                <a:solidFill>
                  <a:srgbClr val="000000"/>
                </a:solidFill>
                <a:latin typeface="Constantia" panose="02030602050306030303" pitchFamily="18" charset="0"/>
              </a:rPr>
              <a:t> </a:t>
            </a:r>
            <a:r>
              <a:rPr lang="vi-VN" sz="2600">
                <a:solidFill>
                  <a:srgbClr val="000000"/>
                </a:solidFill>
                <a:latin typeface="Constantia" panose="02030602050306030303" pitchFamily="18" charset="0"/>
              </a:rPr>
              <a:t>Chức năng, vai trò và các nguyên tắc </a:t>
            </a:r>
            <a:r>
              <a:rPr lang="en-US" sz="2600">
                <a:solidFill>
                  <a:srgbClr val="000000"/>
                </a:solidFill>
                <a:latin typeface="Constantia" panose="02030602050306030303" pitchFamily="18" charset="0"/>
              </a:rPr>
              <a:t>CB</a:t>
            </a:r>
            <a:r>
              <a:rPr lang="vi-VN" sz="2600">
                <a:solidFill>
                  <a:srgbClr val="000000"/>
                </a:solidFill>
                <a:latin typeface="Constantia" panose="02030602050306030303" pitchFamily="18" charset="0"/>
              </a:rPr>
              <a:t> của</a:t>
            </a:r>
            <a:r>
              <a:rPr lang="en-US" sz="2600">
                <a:solidFill>
                  <a:srgbClr val="000000"/>
                </a:solidFill>
                <a:latin typeface="Constantia" panose="02030602050306030303" pitchFamily="18" charset="0"/>
              </a:rPr>
              <a:t> </a:t>
            </a:r>
            <a:r>
              <a:rPr lang="vi-VN" sz="2600">
                <a:solidFill>
                  <a:srgbClr val="000000"/>
                </a:solidFill>
                <a:latin typeface="Constantia" panose="02030602050306030303" pitchFamily="18" charset="0"/>
              </a:rPr>
              <a:t>ASXH</a:t>
            </a:r>
          </a:p>
        </p:txBody>
      </p:sp>
      <p:sp>
        <p:nvSpPr>
          <p:cNvPr id="20" name="AutoShape 6"/>
          <p:cNvSpPr>
            <a:spLocks noChangeArrowheads="1"/>
          </p:cNvSpPr>
          <p:nvPr/>
        </p:nvSpPr>
        <p:spPr bwMode="gray">
          <a:xfrm>
            <a:off x="1933576" y="4306249"/>
            <a:ext cx="8445134" cy="59436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r>
              <a:rPr lang="en-US" sz="3200">
                <a:solidFill>
                  <a:srgbClr val="000000"/>
                </a:solidFill>
                <a:latin typeface="Constantia" panose="02030602050306030303" pitchFamily="18" charset="0"/>
                <a:hlinkClick r:id="rId6" action="ppaction://hlinkpres?slideindex=1&amp;slidetitle="/>
              </a:rPr>
              <a:t>1.4.</a:t>
            </a:r>
            <a:r>
              <a:rPr lang="en-US" sz="2600">
                <a:solidFill>
                  <a:srgbClr val="000000"/>
                </a:solidFill>
                <a:latin typeface="Constantia" panose="02030602050306030303" pitchFamily="18" charset="0"/>
                <a:hlinkClick r:id="rId6" action="ppaction://hlinkpres?slideindex=1&amp;slidetitle="/>
              </a:rPr>
              <a:t> </a:t>
            </a:r>
            <a:r>
              <a:rPr lang="vi-VN" sz="2600">
                <a:solidFill>
                  <a:srgbClr val="000000"/>
                </a:solidFill>
                <a:latin typeface="Constantia" panose="02030602050306030303" pitchFamily="18" charset="0"/>
              </a:rPr>
              <a:t>Vai trò của các thành phần </a:t>
            </a:r>
            <a:r>
              <a:rPr lang="en-US" sz="2600">
                <a:solidFill>
                  <a:srgbClr val="000000"/>
                </a:solidFill>
                <a:latin typeface="Constantia" panose="02030602050306030303" pitchFamily="18" charset="0"/>
              </a:rPr>
              <a:t>trong việc PT</a:t>
            </a:r>
            <a:r>
              <a:rPr lang="vi-VN" sz="2600">
                <a:solidFill>
                  <a:srgbClr val="000000"/>
                </a:solidFill>
                <a:latin typeface="Constantia" panose="02030602050306030303" pitchFamily="18" charset="0"/>
              </a:rPr>
              <a:t> </a:t>
            </a:r>
            <a:r>
              <a:rPr lang="en-US" sz="2600">
                <a:solidFill>
                  <a:srgbClr val="000000"/>
                </a:solidFill>
                <a:latin typeface="Constantia" panose="02030602050306030303" pitchFamily="18" charset="0"/>
              </a:rPr>
              <a:t>ASXH</a:t>
            </a:r>
            <a:endParaRPr lang="vi-VN" sz="2600">
              <a:solidFill>
                <a:srgbClr val="000000"/>
              </a:solidFill>
              <a:latin typeface="Constantia" panose="02030602050306030303" pitchFamily="18" charset="0"/>
            </a:endParaRPr>
          </a:p>
        </p:txBody>
      </p:sp>
      <p:sp>
        <p:nvSpPr>
          <p:cNvPr id="8" name="AutoShape 6"/>
          <p:cNvSpPr>
            <a:spLocks noChangeArrowheads="1"/>
          </p:cNvSpPr>
          <p:nvPr/>
        </p:nvSpPr>
        <p:spPr bwMode="gray">
          <a:xfrm>
            <a:off x="1942717" y="5128079"/>
            <a:ext cx="8445134" cy="59436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r>
              <a:rPr lang="en-US" sz="3200">
                <a:solidFill>
                  <a:srgbClr val="000000"/>
                </a:solidFill>
                <a:latin typeface="Constantia" panose="02030602050306030303" pitchFamily="18" charset="0"/>
                <a:hlinkClick r:id="rId7" action="ppaction://hlinkpres?slideindex=1&amp;slidetitle="/>
              </a:rPr>
              <a:t>1.5.</a:t>
            </a:r>
            <a:r>
              <a:rPr lang="en-US" sz="2600">
                <a:solidFill>
                  <a:srgbClr val="000000"/>
                </a:solidFill>
                <a:latin typeface="Constantia" panose="02030602050306030303" pitchFamily="18" charset="0"/>
                <a:hlinkClick r:id="rId7" action="ppaction://hlinkpres?slideindex=1&amp;slidetitle="/>
              </a:rPr>
              <a:t> </a:t>
            </a:r>
            <a:r>
              <a:rPr lang="vi-VN" sz="2600">
                <a:solidFill>
                  <a:srgbClr val="000000"/>
                </a:solidFill>
                <a:latin typeface="Constantia" panose="02030602050306030303" pitchFamily="18" charset="0"/>
              </a:rPr>
              <a:t>Mối quan hệ của </a:t>
            </a:r>
            <a:r>
              <a:rPr lang="en-US" sz="2600">
                <a:solidFill>
                  <a:srgbClr val="000000"/>
                </a:solidFill>
                <a:latin typeface="Constantia" panose="02030602050306030303" pitchFamily="18" charset="0"/>
              </a:rPr>
              <a:t>ASXH</a:t>
            </a:r>
            <a:r>
              <a:rPr lang="vi-VN" sz="2600">
                <a:solidFill>
                  <a:srgbClr val="000000"/>
                </a:solidFill>
                <a:latin typeface="Constantia" panose="02030602050306030303" pitchFamily="18" charset="0"/>
              </a:rPr>
              <a:t> với một số lĩnh vực khác</a:t>
            </a:r>
          </a:p>
        </p:txBody>
      </p:sp>
    </p:spTree>
    <p:extLst>
      <p:ext uri="{BB962C8B-B14F-4D97-AF65-F5344CB8AC3E}">
        <p14:creationId xmlns:p14="http://schemas.microsoft.com/office/powerpoint/2010/main" val="1402972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left)">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left)">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wipe(left)">
                                      <p:cBhvr>
                                        <p:cTn id="2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20"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981200" y="533401"/>
            <a:ext cx="8534400" cy="563563"/>
          </a:xfrm>
        </p:spPr>
        <p:txBody>
          <a:bodyPr/>
          <a:lstStyle/>
          <a:p>
            <a:r>
              <a:rPr lang="en-US" sz="2800">
                <a:solidFill>
                  <a:srgbClr val="FF0000"/>
                </a:solidFill>
                <a:latin typeface="Constantia" panose="02030602050306030303" pitchFamily="18" charset="0"/>
              </a:rPr>
              <a:t>1.1.1.1. Các quan niệm về ASXH</a:t>
            </a:r>
          </a:p>
        </p:txBody>
      </p:sp>
      <p:sp>
        <p:nvSpPr>
          <p:cNvPr id="5" name="Oval 4"/>
          <p:cNvSpPr/>
          <p:nvPr/>
        </p:nvSpPr>
        <p:spPr bwMode="auto">
          <a:xfrm>
            <a:off x="-304800" y="1676400"/>
            <a:ext cx="4381500" cy="41910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latin typeface="Arial" charset="0"/>
            </a:endParaRPr>
          </a:p>
        </p:txBody>
      </p:sp>
      <p:sp>
        <p:nvSpPr>
          <p:cNvPr id="6" name="AutoShape 8"/>
          <p:cNvSpPr>
            <a:spLocks noChangeArrowheads="1"/>
          </p:cNvSpPr>
          <p:nvPr/>
        </p:nvSpPr>
        <p:spPr bwMode="gray">
          <a:xfrm>
            <a:off x="2057401" y="1905000"/>
            <a:ext cx="7906655"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en-US" sz="2600">
                <a:solidFill>
                  <a:srgbClr val="000000"/>
                </a:solidFill>
                <a:latin typeface="Constantia" panose="02030602050306030303" pitchFamily="18" charset="0"/>
                <a:hlinkClick r:id="rId2" action="ppaction://hlinkpres?slideindex=1&amp;slidetitle="/>
              </a:rPr>
              <a:t>(1)</a:t>
            </a:r>
            <a:r>
              <a:rPr lang="en-US" sz="2600">
                <a:solidFill>
                  <a:srgbClr val="000000"/>
                </a:solidFill>
                <a:latin typeface="Constantia" panose="02030602050306030303" pitchFamily="18" charset="0"/>
              </a:rPr>
              <a:t> Theo Tổ chức Lao động quốc tế (ILO)</a:t>
            </a:r>
          </a:p>
        </p:txBody>
      </p:sp>
      <p:sp>
        <p:nvSpPr>
          <p:cNvPr id="7" name="AutoShape 7"/>
          <p:cNvSpPr>
            <a:spLocks noChangeArrowheads="1"/>
          </p:cNvSpPr>
          <p:nvPr/>
        </p:nvSpPr>
        <p:spPr bwMode="gray">
          <a:xfrm>
            <a:off x="2072372" y="2682240"/>
            <a:ext cx="7906655"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it-IT" sz="2600">
                <a:solidFill>
                  <a:srgbClr val="000000"/>
                </a:solidFill>
                <a:latin typeface="Constantia" panose="02030602050306030303" pitchFamily="18" charset="0"/>
                <a:hlinkClick r:id="rId3" action="ppaction://hlinkpres?slideindex=1&amp;slidetitle="/>
              </a:rPr>
              <a:t>(2)</a:t>
            </a:r>
            <a:r>
              <a:rPr lang="it-IT" sz="2600">
                <a:solidFill>
                  <a:srgbClr val="000000"/>
                </a:solidFill>
                <a:latin typeface="Constantia" panose="02030602050306030303" pitchFamily="18" charset="0"/>
              </a:rPr>
              <a:t> </a:t>
            </a:r>
            <a:r>
              <a:rPr lang="vi-VN" sz="2600">
                <a:solidFill>
                  <a:srgbClr val="000000"/>
                </a:solidFill>
                <a:latin typeface="Constantia" panose="02030602050306030303" pitchFamily="18" charset="0"/>
              </a:rPr>
              <a:t>Theo cơ quan Phát triển LHQ (UNDP)</a:t>
            </a:r>
            <a:endParaRPr lang="it-IT" sz="2600">
              <a:solidFill>
                <a:srgbClr val="000000"/>
              </a:solidFill>
              <a:latin typeface="Constantia" panose="02030602050306030303" pitchFamily="18" charset="0"/>
            </a:endParaRPr>
          </a:p>
        </p:txBody>
      </p:sp>
      <p:sp>
        <p:nvSpPr>
          <p:cNvPr id="10" name="AutoShape 8"/>
          <p:cNvSpPr>
            <a:spLocks noChangeArrowheads="1"/>
          </p:cNvSpPr>
          <p:nvPr/>
        </p:nvSpPr>
        <p:spPr bwMode="gray">
          <a:xfrm>
            <a:off x="2072372" y="3440430"/>
            <a:ext cx="7906655"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en-US" sz="2600">
                <a:solidFill>
                  <a:srgbClr val="000000"/>
                </a:solidFill>
                <a:latin typeface="Constantia" panose="02030602050306030303" pitchFamily="18" charset="0"/>
                <a:hlinkClick r:id="rId4" action="ppaction://hlinkpres?slideindex=1&amp;slidetitle="/>
              </a:rPr>
              <a:t>(3) </a:t>
            </a:r>
            <a:r>
              <a:rPr lang="en-US" sz="2600">
                <a:solidFill>
                  <a:srgbClr val="000000"/>
                </a:solidFill>
                <a:latin typeface="Constantia" panose="02030602050306030303" pitchFamily="18" charset="0"/>
              </a:rPr>
              <a:t>Theo Ngân hàng thế giới (WB)</a:t>
            </a:r>
          </a:p>
        </p:txBody>
      </p:sp>
      <p:sp>
        <p:nvSpPr>
          <p:cNvPr id="11" name="AutoShape 7"/>
          <p:cNvSpPr>
            <a:spLocks noChangeArrowheads="1"/>
          </p:cNvSpPr>
          <p:nvPr/>
        </p:nvSpPr>
        <p:spPr bwMode="gray">
          <a:xfrm>
            <a:off x="2087343" y="4217670"/>
            <a:ext cx="7906655"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it-IT" sz="2600">
                <a:solidFill>
                  <a:srgbClr val="000000"/>
                </a:solidFill>
                <a:latin typeface="Constantia" panose="02030602050306030303" pitchFamily="18" charset="0"/>
                <a:hlinkClick r:id="rId5" action="ppaction://hlinkpres?slideindex=1&amp;slidetitle="/>
              </a:rPr>
              <a:t>(4)</a:t>
            </a:r>
            <a:r>
              <a:rPr lang="it-IT" sz="2600">
                <a:solidFill>
                  <a:srgbClr val="000000"/>
                </a:solidFill>
                <a:latin typeface="Constantia" panose="02030602050306030303" pitchFamily="18" charset="0"/>
              </a:rPr>
              <a:t> </a:t>
            </a:r>
            <a:r>
              <a:rPr lang="vi-VN" sz="2600">
                <a:solidFill>
                  <a:srgbClr val="000000"/>
                </a:solidFill>
                <a:latin typeface="Constantia" panose="02030602050306030303" pitchFamily="18" charset="0"/>
              </a:rPr>
              <a:t>Theo Hiệp hội ASXH thế giới </a:t>
            </a:r>
            <a:endParaRPr lang="it-IT" sz="2600">
              <a:solidFill>
                <a:srgbClr val="000000"/>
              </a:solidFill>
              <a:latin typeface="Constantia" panose="02030602050306030303" pitchFamily="18" charset="0"/>
            </a:endParaRPr>
          </a:p>
        </p:txBody>
      </p:sp>
      <p:sp>
        <p:nvSpPr>
          <p:cNvPr id="12" name="AutoShape 7"/>
          <p:cNvSpPr>
            <a:spLocks noChangeArrowheads="1"/>
          </p:cNvSpPr>
          <p:nvPr/>
        </p:nvSpPr>
        <p:spPr bwMode="gray">
          <a:xfrm>
            <a:off x="2096866" y="4994910"/>
            <a:ext cx="7906655"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it-IT" sz="2600">
                <a:solidFill>
                  <a:srgbClr val="000000"/>
                </a:solidFill>
                <a:latin typeface="Constantia" panose="02030602050306030303" pitchFamily="18" charset="0"/>
                <a:hlinkClick r:id="rId6" action="ppaction://hlinkpres?slideindex=1&amp;slidetitle="/>
              </a:rPr>
              <a:t>(5)</a:t>
            </a:r>
            <a:r>
              <a:rPr lang="it-IT" sz="2600">
                <a:solidFill>
                  <a:srgbClr val="000000"/>
                </a:solidFill>
                <a:latin typeface="Constantia" panose="02030602050306030303" pitchFamily="18" charset="0"/>
              </a:rPr>
              <a:t> </a:t>
            </a:r>
            <a:r>
              <a:rPr lang="vi-VN" sz="2600">
                <a:solidFill>
                  <a:srgbClr val="000000"/>
                </a:solidFill>
                <a:latin typeface="Constantia" panose="02030602050306030303" pitchFamily="18" charset="0"/>
              </a:rPr>
              <a:t>Theo các chuyên gia VN về ASXH </a:t>
            </a:r>
            <a:endParaRPr lang="it-IT" sz="2600">
              <a:solidFill>
                <a:srgbClr val="000000"/>
              </a:solidFill>
              <a:latin typeface="Constantia" panose="02030602050306030303" pitchFamily="18" charset="0"/>
            </a:endParaRPr>
          </a:p>
        </p:txBody>
      </p:sp>
    </p:spTree>
    <p:extLst>
      <p:ext uri="{BB962C8B-B14F-4D97-AF65-F5344CB8AC3E}">
        <p14:creationId xmlns:p14="http://schemas.microsoft.com/office/powerpoint/2010/main" val="527775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wipe(left)">
                                      <p:cBhvr>
                                        <p:cTn id="2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10" grpId="0" animBg="1"/>
      <p:bldP spid="11" grpId="0" animBg="1"/>
      <p:bldP spid="1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333999" y="275573"/>
            <a:ext cx="10018713" cy="989556"/>
          </a:xfrm>
        </p:spPr>
        <p:txBody>
          <a:bodyPr/>
          <a:lstStyle/>
          <a:p>
            <a:r>
              <a:rPr lang="en-US" sz="2800" dirty="0">
                <a:solidFill>
                  <a:srgbClr val="FF0000"/>
                </a:solidFill>
                <a:latin typeface="Constantia" panose="02030602050306030303" pitchFamily="18" charset="0"/>
              </a:rPr>
              <a:t>(1) Theo </a:t>
            </a:r>
            <a:r>
              <a:rPr lang="en-US" sz="2800" dirty="0" err="1">
                <a:solidFill>
                  <a:srgbClr val="FF0000"/>
                </a:solidFill>
                <a:latin typeface="Constantia" panose="02030602050306030303" pitchFamily="18" charset="0"/>
              </a:rPr>
              <a:t>tổ</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chức</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lao</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động</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quốc</a:t>
            </a:r>
            <a:r>
              <a:rPr lang="en-US" sz="2800" dirty="0">
                <a:solidFill>
                  <a:srgbClr val="FF0000"/>
                </a:solidFill>
                <a:latin typeface="Constantia" panose="02030602050306030303" pitchFamily="18" charset="0"/>
              </a:rPr>
              <a:t> </a:t>
            </a:r>
            <a:r>
              <a:rPr lang="en-US" sz="2800" dirty="0" err="1">
                <a:solidFill>
                  <a:srgbClr val="FF0000"/>
                </a:solidFill>
                <a:latin typeface="Constantia" panose="02030602050306030303" pitchFamily="18" charset="0"/>
              </a:rPr>
              <a:t>tế</a:t>
            </a:r>
            <a:r>
              <a:rPr lang="en-US" sz="2800" dirty="0">
                <a:solidFill>
                  <a:srgbClr val="FF0000"/>
                </a:solidFill>
                <a:latin typeface="Constantia" panose="02030602050306030303" pitchFamily="18" charset="0"/>
              </a:rPr>
              <a:t> (ILO)</a:t>
            </a:r>
          </a:p>
        </p:txBody>
      </p:sp>
      <p:sp>
        <p:nvSpPr>
          <p:cNvPr id="5" name="TextBox 4"/>
          <p:cNvSpPr txBox="1"/>
          <p:nvPr/>
        </p:nvSpPr>
        <p:spPr>
          <a:xfrm>
            <a:off x="2004164" y="1788092"/>
            <a:ext cx="9569885" cy="2123658"/>
          </a:xfrm>
          <a:prstGeom prst="rect">
            <a:avLst/>
          </a:prstGeom>
          <a:noFill/>
          <a:ln w="28575">
            <a:solidFill>
              <a:srgbClr val="FF0000"/>
            </a:solidFill>
          </a:ln>
        </p:spPr>
        <p:txBody>
          <a:bodyPr wrap="square" rtlCol="0">
            <a:spAutoFit/>
          </a:bodyPr>
          <a:lstStyle/>
          <a:p>
            <a:pPr algn="just"/>
            <a:r>
              <a:rPr lang="vi-VN" sz="2200" b="1" dirty="0">
                <a:solidFill>
                  <a:srgbClr val="000000"/>
                </a:solidFill>
                <a:latin typeface="Constantia" panose="02030602050306030303" pitchFamily="18" charset="0"/>
                <a:cs typeface="Times New Roman" panose="02020603050405020304" pitchFamily="18" charset="0"/>
              </a:rPr>
              <a:t>A</a:t>
            </a:r>
            <a:r>
              <a:rPr lang="en-US" sz="2200" b="1" dirty="0">
                <a:solidFill>
                  <a:srgbClr val="000000"/>
                </a:solidFill>
                <a:latin typeface="Constantia" panose="02030602050306030303" pitchFamily="18" charset="0"/>
                <a:cs typeface="Times New Roman" panose="02020603050405020304" pitchFamily="18" charset="0"/>
              </a:rPr>
              <a:t>SXH </a:t>
            </a:r>
            <a:r>
              <a:rPr lang="vi-VN" sz="2200" b="1" dirty="0">
                <a:solidFill>
                  <a:srgbClr val="000000"/>
                </a:solidFill>
                <a:latin typeface="Constantia" panose="02030602050306030303" pitchFamily="18" charset="0"/>
                <a:cs typeface="Times New Roman" panose="02020603050405020304" pitchFamily="18" charset="0"/>
              </a:rPr>
              <a:t>là</a:t>
            </a:r>
            <a:r>
              <a:rPr lang="en-US" sz="2200" b="1" dirty="0">
                <a:solidFill>
                  <a:srgbClr val="000000"/>
                </a:solidFill>
                <a:latin typeface="Constantia" panose="02030602050306030303" pitchFamily="18" charset="0"/>
                <a:cs typeface="Times New Roman" panose="02020603050405020304" pitchFamily="18" charset="0"/>
              </a:rPr>
              <a:t> m</a:t>
            </a:r>
            <a:r>
              <a:rPr lang="vi-VN" sz="2200" b="1" dirty="0">
                <a:solidFill>
                  <a:srgbClr val="000000"/>
                </a:solidFill>
                <a:latin typeface="Constantia" panose="02030602050306030303" pitchFamily="18" charset="0"/>
                <a:cs typeface="Times New Roman" panose="02020603050405020304" pitchFamily="18" charset="0"/>
              </a:rPr>
              <a:t>ột sự bảo vệ mà </a:t>
            </a:r>
            <a:r>
              <a:rPr lang="en-US" sz="2200" b="1" dirty="0">
                <a:solidFill>
                  <a:srgbClr val="000000"/>
                </a:solidFill>
                <a:latin typeface="Constantia" panose="02030602050306030303" pitchFamily="18" charset="0"/>
                <a:cs typeface="Times New Roman" panose="02020603050405020304" pitchFamily="18" charset="0"/>
              </a:rPr>
              <a:t>XH</a:t>
            </a:r>
            <a:r>
              <a:rPr lang="vi-VN" sz="2200" b="1" dirty="0">
                <a:solidFill>
                  <a:srgbClr val="000000"/>
                </a:solidFill>
                <a:latin typeface="Constantia" panose="02030602050306030303" pitchFamily="18" charset="0"/>
                <a:cs typeface="Times New Roman" panose="02020603050405020304" pitchFamily="18" charset="0"/>
              </a:rPr>
              <a:t> cung cấp cho các thành viên thông qua một số biện pháp được áp dụng rộng rãi, để đương đầu với những khó khăn, các cú sốc về KT-XH, làm mất hoặc suy giảm nghiêm trọng nguồn thu nhập do ốm đau, thai sản, thương tật do lao động, mất sức lao động hoặc tử vong và cung cấp chăm sóc y tế và trợ cấp cho các gia đình nạn nhân có trẻ em.</a:t>
            </a:r>
          </a:p>
        </p:txBody>
      </p:sp>
    </p:spTree>
    <p:extLst>
      <p:ext uri="{BB962C8B-B14F-4D97-AF65-F5344CB8AC3E}">
        <p14:creationId xmlns:p14="http://schemas.microsoft.com/office/powerpoint/2010/main" val="1141216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6498"/>
                                        </p:tgtEl>
                                        <p:attrNameLst>
                                          <p:attrName>style.visibility</p:attrName>
                                        </p:attrNameLst>
                                      </p:cBhvr>
                                      <p:to>
                                        <p:strVal val="visible"/>
                                      </p:to>
                                    </p:set>
                                    <p:animEffect transition="in" filter="wipe(left)">
                                      <p:cBhvr>
                                        <p:cTn id="7" dur="500"/>
                                        <p:tgtEl>
                                          <p:spTgt spid="10649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left)">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8" grpId="0"/>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a:xfrm>
            <a:off x="1981200" y="533401"/>
            <a:ext cx="8534400" cy="563563"/>
          </a:xfrm>
        </p:spPr>
        <p:txBody>
          <a:bodyPr/>
          <a:lstStyle/>
          <a:p>
            <a:r>
              <a:rPr lang="en-US" sz="2800">
                <a:solidFill>
                  <a:srgbClr val="FF0000"/>
                </a:solidFill>
                <a:latin typeface="Constantia" panose="02030602050306030303" pitchFamily="18" charset="0"/>
              </a:rPr>
              <a:t>1.1. Khái niệm và các khái niệm có liên quan ASXH</a:t>
            </a:r>
          </a:p>
        </p:txBody>
      </p:sp>
      <p:sp>
        <p:nvSpPr>
          <p:cNvPr id="5" name="Oval 4"/>
          <p:cNvSpPr/>
          <p:nvPr/>
        </p:nvSpPr>
        <p:spPr bwMode="auto">
          <a:xfrm>
            <a:off x="-304800" y="1676400"/>
            <a:ext cx="4381500" cy="4191000"/>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a:latin typeface="Arial" charset="0"/>
            </a:endParaRPr>
          </a:p>
        </p:txBody>
      </p:sp>
      <p:sp>
        <p:nvSpPr>
          <p:cNvPr id="6" name="AutoShape 8"/>
          <p:cNvSpPr>
            <a:spLocks noChangeArrowheads="1"/>
          </p:cNvSpPr>
          <p:nvPr/>
        </p:nvSpPr>
        <p:spPr bwMode="gray">
          <a:xfrm>
            <a:off x="2060574" y="2727960"/>
            <a:ext cx="7997826"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en-US" sz="3200">
                <a:solidFill>
                  <a:srgbClr val="000000"/>
                </a:solidFill>
                <a:latin typeface="Constantia" panose="02030602050306030303" pitchFamily="18" charset="0"/>
                <a:hlinkClick r:id="rId2" action="ppaction://hlinkpres?slideindex=1&amp;slidetitle="/>
              </a:rPr>
              <a:t>1.1.1.</a:t>
            </a:r>
            <a:r>
              <a:rPr lang="en-US" sz="3200">
                <a:solidFill>
                  <a:srgbClr val="000000"/>
                </a:solidFill>
                <a:latin typeface="Constantia" panose="02030602050306030303" pitchFamily="18" charset="0"/>
              </a:rPr>
              <a:t> </a:t>
            </a:r>
            <a:r>
              <a:rPr lang="en-US" sz="2600">
                <a:solidFill>
                  <a:srgbClr val="000000"/>
                </a:solidFill>
                <a:latin typeface="Constantia" panose="02030602050306030303" pitchFamily="18" charset="0"/>
              </a:rPr>
              <a:t>Khái niệm ASXH</a:t>
            </a:r>
          </a:p>
        </p:txBody>
      </p:sp>
      <p:sp>
        <p:nvSpPr>
          <p:cNvPr id="7" name="AutoShape 7"/>
          <p:cNvSpPr>
            <a:spLocks noChangeArrowheads="1"/>
          </p:cNvSpPr>
          <p:nvPr/>
        </p:nvSpPr>
        <p:spPr bwMode="gray">
          <a:xfrm>
            <a:off x="2075545" y="3718560"/>
            <a:ext cx="7997826" cy="548640"/>
          </a:xfrm>
          <a:prstGeom prst="roundRect">
            <a:avLst/>
          </a:prstGeom>
          <a:solidFill>
            <a:srgbClr val="FFC000"/>
          </a:solidFill>
          <a:ln w="28575" algn="ctr">
            <a:noFill/>
            <a:round/>
            <a:headEnd/>
            <a:tailEnd/>
          </a:ln>
          <a:effectLst/>
          <a:extLst/>
        </p:spPr>
        <p:txBody>
          <a:bodyPr wrap="none" anchor="ctr"/>
          <a:lstStyle>
            <a:lvl1pPr>
              <a:defRPr sz="2800" b="1">
                <a:solidFill>
                  <a:schemeClr val="tx1"/>
                </a:solidFill>
                <a:latin typeface="Times New Roman" panose="02020603050405020304" pitchFamily="18" charset="0"/>
              </a:defRPr>
            </a:lvl1pPr>
            <a:lvl2pPr marL="742950" indent="-285750">
              <a:defRPr sz="2800" b="1">
                <a:solidFill>
                  <a:schemeClr val="tx1"/>
                </a:solidFill>
                <a:latin typeface="Times New Roman" panose="02020603050405020304" pitchFamily="18" charset="0"/>
              </a:defRPr>
            </a:lvl2pPr>
            <a:lvl3pPr marL="1143000" indent="-228600">
              <a:defRPr sz="2800" b="1">
                <a:solidFill>
                  <a:schemeClr val="tx1"/>
                </a:solidFill>
                <a:latin typeface="Times New Roman" panose="02020603050405020304" pitchFamily="18" charset="0"/>
              </a:defRPr>
            </a:lvl3pPr>
            <a:lvl4pPr marL="1600200" indent="-228600">
              <a:defRPr sz="2800" b="1">
                <a:solidFill>
                  <a:schemeClr val="tx1"/>
                </a:solidFill>
                <a:latin typeface="Times New Roman" panose="02020603050405020304" pitchFamily="18" charset="0"/>
              </a:defRPr>
            </a:lvl4pPr>
            <a:lvl5pPr marL="2057400" indent="-22860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l"/>
            <a:r>
              <a:rPr lang="it-IT" sz="3200">
                <a:solidFill>
                  <a:srgbClr val="000000"/>
                </a:solidFill>
                <a:latin typeface="Constantia" panose="02030602050306030303" pitchFamily="18" charset="0"/>
                <a:hlinkClick r:id="rId3" action="ppaction://hlinkpres?slideindex=1&amp;slidetitle="/>
              </a:rPr>
              <a:t>1.1.2.</a:t>
            </a:r>
            <a:r>
              <a:rPr lang="it-IT" sz="2600">
                <a:solidFill>
                  <a:srgbClr val="000000"/>
                </a:solidFill>
                <a:latin typeface="Constantia" panose="02030602050306030303" pitchFamily="18" charset="0"/>
              </a:rPr>
              <a:t> </a:t>
            </a:r>
            <a:r>
              <a:rPr lang="en-US" sz="2600">
                <a:solidFill>
                  <a:srgbClr val="000000"/>
                </a:solidFill>
                <a:latin typeface="Constantia" panose="02030602050306030303" pitchFamily="18" charset="0"/>
              </a:rPr>
              <a:t>Các khái niệm, thuật ngữ có liên quan ASXH</a:t>
            </a:r>
            <a:endParaRPr lang="it-IT" sz="2600">
              <a:solidFill>
                <a:srgbClr val="000000"/>
              </a:solidFill>
              <a:latin typeface="Constantia" panose="02030602050306030303" pitchFamily="18" charset="0"/>
            </a:endParaRPr>
          </a:p>
        </p:txBody>
      </p:sp>
    </p:spTree>
    <p:extLst>
      <p:ext uri="{BB962C8B-B14F-4D97-AF65-F5344CB8AC3E}">
        <p14:creationId xmlns:p14="http://schemas.microsoft.com/office/powerpoint/2010/main" val="3097651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981200" y="533401"/>
            <a:ext cx="8686800" cy="563563"/>
          </a:xfrm>
        </p:spPr>
        <p:txBody>
          <a:bodyPr/>
          <a:lstStyle/>
          <a:p>
            <a:r>
              <a:rPr lang="vi-VN" sz="2800">
                <a:solidFill>
                  <a:srgbClr val="FF0000"/>
                </a:solidFill>
                <a:latin typeface="Constantia" panose="02030602050306030303" pitchFamily="18" charset="0"/>
              </a:rPr>
              <a:t>(2) Theo cơ quan Phát triển LHQ (UNDP)</a:t>
            </a:r>
            <a:endParaRPr lang="en-US" sz="2800">
              <a:solidFill>
                <a:srgbClr val="FF0000"/>
              </a:solidFill>
              <a:latin typeface="Constantia" panose="02030602050306030303" pitchFamily="18" charset="0"/>
            </a:endParaRPr>
          </a:p>
        </p:txBody>
      </p:sp>
      <p:grpSp>
        <p:nvGrpSpPr>
          <p:cNvPr id="4" name="Group 3"/>
          <p:cNvGrpSpPr/>
          <p:nvPr/>
        </p:nvGrpSpPr>
        <p:grpSpPr>
          <a:xfrm>
            <a:off x="1828800" y="2743200"/>
            <a:ext cx="2667000" cy="2819400"/>
            <a:chOff x="304800" y="2743200"/>
            <a:chExt cx="2667000" cy="2819400"/>
          </a:xfrm>
        </p:grpSpPr>
        <p:sp>
          <p:nvSpPr>
            <p:cNvPr id="110598" name="AutoShape 6"/>
            <p:cNvSpPr>
              <a:spLocks noChangeArrowheads="1"/>
            </p:cNvSpPr>
            <p:nvPr/>
          </p:nvSpPr>
          <p:spPr bwMode="auto">
            <a:xfrm>
              <a:off x="304800" y="2743200"/>
              <a:ext cx="2667000" cy="28194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110599" name="Text Box 7"/>
            <p:cNvSpPr txBox="1">
              <a:spLocks noChangeArrowheads="1"/>
            </p:cNvSpPr>
            <p:nvPr/>
          </p:nvSpPr>
          <p:spPr bwMode="auto">
            <a:xfrm>
              <a:off x="381000" y="2844800"/>
              <a:ext cx="25146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1. </a:t>
              </a:r>
              <a:r>
                <a:rPr lang="en-US" b="1">
                  <a:solidFill>
                    <a:srgbClr val="000000"/>
                  </a:solidFill>
                  <a:latin typeface="Constantia" panose="02030602050306030303" pitchFamily="18" charset="0"/>
                </a:rPr>
                <a:t>Bảo hiểm xã hội.</a:t>
              </a:r>
            </a:p>
            <a:p>
              <a:pPr algn="l"/>
              <a:r>
                <a:rPr lang="en-US" b="1">
                  <a:solidFill>
                    <a:srgbClr val="000000"/>
                  </a:solidFill>
                  <a:latin typeface="Constantia" panose="02030602050306030303" pitchFamily="18" charset="0"/>
                </a:rPr>
                <a:t>Bao gồm cả:</a:t>
              </a:r>
            </a:p>
            <a:p>
              <a:pPr algn="l"/>
              <a:r>
                <a:rPr lang="en-US" b="1">
                  <a:solidFill>
                    <a:srgbClr val="000000"/>
                  </a:solidFill>
                  <a:latin typeface="Constantia" panose="02030602050306030303" pitchFamily="18" charset="0"/>
                </a:rPr>
                <a:t>- Bảo hiểm y tế</a:t>
              </a:r>
            </a:p>
            <a:p>
              <a:pPr algn="l"/>
              <a:r>
                <a:rPr lang="en-US" b="1">
                  <a:solidFill>
                    <a:srgbClr val="000000"/>
                  </a:solidFill>
                  <a:latin typeface="Constantia" panose="02030602050306030303" pitchFamily="18" charset="0"/>
                </a:rPr>
                <a:t>- Chăm sóc sức khỏe</a:t>
              </a:r>
            </a:p>
          </p:txBody>
        </p:sp>
      </p:grpSp>
      <p:grpSp>
        <p:nvGrpSpPr>
          <p:cNvPr id="6" name="Group 5"/>
          <p:cNvGrpSpPr/>
          <p:nvPr/>
        </p:nvGrpSpPr>
        <p:grpSpPr>
          <a:xfrm>
            <a:off x="7620000" y="2743200"/>
            <a:ext cx="2667000" cy="2819400"/>
            <a:chOff x="6096000" y="2743200"/>
            <a:chExt cx="2667000" cy="2819400"/>
          </a:xfrm>
        </p:grpSpPr>
        <p:sp>
          <p:nvSpPr>
            <p:cNvPr id="110597" name="AutoShape 5"/>
            <p:cNvSpPr>
              <a:spLocks noChangeArrowheads="1"/>
            </p:cNvSpPr>
            <p:nvPr/>
          </p:nvSpPr>
          <p:spPr bwMode="auto">
            <a:xfrm>
              <a:off x="6096000" y="2743200"/>
              <a:ext cx="2667000" cy="28194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110611" name="Text Box 19"/>
            <p:cNvSpPr txBox="1">
              <a:spLocks noChangeArrowheads="1"/>
            </p:cNvSpPr>
            <p:nvPr/>
          </p:nvSpPr>
          <p:spPr bwMode="auto">
            <a:xfrm>
              <a:off x="6172200" y="2828925"/>
              <a:ext cx="25146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eaLnBrk="1" hangingPunct="1"/>
              <a:r>
                <a:rPr lang="en-US" sz="2400" b="1">
                  <a:solidFill>
                    <a:srgbClr val="FF0000"/>
                  </a:solidFill>
                  <a:latin typeface="Constantia" panose="02030602050306030303" pitchFamily="18" charset="0"/>
                </a:rPr>
                <a:t>3. </a:t>
              </a:r>
              <a:r>
                <a:rPr lang="en-US" b="1">
                  <a:solidFill>
                    <a:srgbClr val="000000"/>
                  </a:solidFill>
                  <a:latin typeface="Constantia" panose="02030602050306030303" pitchFamily="18" charset="0"/>
                </a:rPr>
                <a:t>Trợ cấp dưới hình thức chuyển khoản cho từng người: </a:t>
              </a:r>
            </a:p>
            <a:p>
              <a:pPr algn="l" eaLnBrk="1" hangingPunct="1"/>
              <a:r>
                <a:rPr lang="en-US" b="1">
                  <a:solidFill>
                    <a:srgbClr val="000000"/>
                  </a:solidFill>
                  <a:latin typeface="Constantia" panose="02030602050306030303" pitchFamily="18" charset="0"/>
                </a:rPr>
                <a:t>- Người già sống độc thân.</a:t>
              </a:r>
            </a:p>
            <a:p>
              <a:pPr algn="l" eaLnBrk="1" hangingPunct="1"/>
              <a:r>
                <a:rPr lang="en-US" b="1">
                  <a:solidFill>
                    <a:srgbClr val="000000"/>
                  </a:solidFill>
                  <a:latin typeface="Constantia" panose="02030602050306030303" pitchFamily="18" charset="0"/>
                </a:rPr>
                <a:t>- Người tàn tật nặng.</a:t>
              </a:r>
            </a:p>
            <a:p>
              <a:pPr algn="l" eaLnBrk="1" hangingPunct="1"/>
              <a:r>
                <a:rPr lang="en-US" b="1">
                  <a:solidFill>
                    <a:srgbClr val="000000"/>
                  </a:solidFill>
                  <a:latin typeface="Constantia" panose="02030602050306030303" pitchFamily="18" charset="0"/>
                </a:rPr>
                <a:t>- Trẻ em cần sự bảo vệ đặc biệt</a:t>
              </a:r>
            </a:p>
            <a:p>
              <a:pPr algn="l" eaLnBrk="1" hangingPunct="1"/>
              <a:r>
                <a:rPr lang="en-US" b="1">
                  <a:solidFill>
                    <a:srgbClr val="000000"/>
                  </a:solidFill>
                  <a:latin typeface="Constantia" panose="02030602050306030303" pitchFamily="18" charset="0"/>
                </a:rPr>
                <a:t>- Người nuôi con nhỏ </a:t>
              </a:r>
            </a:p>
          </p:txBody>
        </p:sp>
      </p:grpSp>
      <p:grpSp>
        <p:nvGrpSpPr>
          <p:cNvPr id="2" name="Group 1"/>
          <p:cNvGrpSpPr/>
          <p:nvPr/>
        </p:nvGrpSpPr>
        <p:grpSpPr>
          <a:xfrm>
            <a:off x="4724400" y="2743200"/>
            <a:ext cx="2743200" cy="2819400"/>
            <a:chOff x="3200400" y="2743200"/>
            <a:chExt cx="2743200" cy="2819400"/>
          </a:xfrm>
        </p:grpSpPr>
        <p:sp>
          <p:nvSpPr>
            <p:cNvPr id="110612" name="AutoShape 20"/>
            <p:cNvSpPr>
              <a:spLocks noChangeArrowheads="1"/>
            </p:cNvSpPr>
            <p:nvPr/>
          </p:nvSpPr>
          <p:spPr bwMode="auto">
            <a:xfrm>
              <a:off x="3200400" y="2743200"/>
              <a:ext cx="2743200" cy="2819400"/>
            </a:xfrm>
            <a:prstGeom prst="roundRect">
              <a:avLst>
                <a:gd name="adj" fmla="val 16667"/>
              </a:avLst>
            </a:prstGeom>
            <a:noFill/>
            <a:ln w="38100">
              <a:solidFill>
                <a:schemeClr val="tx1"/>
              </a:solidFill>
              <a:round/>
              <a:headEnd/>
              <a:tailEnd/>
            </a:ln>
            <a:effectLst/>
            <a:extLst>
              <a:ext uri="{909E8E84-426E-40DD-AFC4-6F175D3DCCD1}">
                <a14:hiddenFill xmlns:a14="http://schemas.microsoft.com/office/drawing/2010/main">
                  <a:gradFill rotWithShape="1">
                    <a:gsLst>
                      <a:gs pos="0">
                        <a:srgbClr val="99CCFF"/>
                      </a:gs>
                      <a:gs pos="100000">
                        <a:srgbClr val="99CCFF">
                          <a:gamma/>
                          <a:tint val="27451"/>
                          <a:invGamma/>
                        </a:srgbClr>
                      </a:gs>
                    </a:gsLst>
                    <a:lin ang="5400000" scaled="1"/>
                  </a:gra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solidFill>
                  <a:srgbClr val="000000"/>
                </a:solidFill>
                <a:latin typeface="Verdana" panose="020B0604030504040204" pitchFamily="34" charset="0"/>
              </a:endParaRPr>
            </a:p>
          </p:txBody>
        </p:sp>
        <p:sp>
          <p:nvSpPr>
            <p:cNvPr id="110613" name="Text Box 21"/>
            <p:cNvSpPr txBox="1">
              <a:spLocks noChangeArrowheads="1"/>
            </p:cNvSpPr>
            <p:nvPr/>
          </p:nvSpPr>
          <p:spPr bwMode="auto">
            <a:xfrm>
              <a:off x="3276600" y="2819400"/>
              <a:ext cx="2590800" cy="24006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en-US" sz="2400" b="1">
                  <a:solidFill>
                    <a:srgbClr val="FF0000"/>
                  </a:solidFill>
                  <a:latin typeface="Constantia" panose="02030602050306030303" pitchFamily="18" charset="0"/>
                </a:rPr>
                <a:t>2</a:t>
              </a:r>
              <a:r>
                <a:rPr lang="en-US" sz="2400" b="1">
                  <a:solidFill>
                    <a:srgbClr val="000000"/>
                  </a:solidFill>
                  <a:latin typeface="Constantia" panose="02030602050306030303" pitchFamily="18" charset="0"/>
                </a:rPr>
                <a:t>. </a:t>
              </a:r>
              <a:r>
                <a:rPr lang="en-US" b="1">
                  <a:solidFill>
                    <a:srgbClr val="000000"/>
                  </a:solidFill>
                  <a:latin typeface="Constantia" panose="02030602050306030303" pitchFamily="18" charset="0"/>
                </a:rPr>
                <a:t>Trợ giúp xã hội :</a:t>
              </a:r>
            </a:p>
            <a:p>
              <a:pPr algn="l"/>
              <a:r>
                <a:rPr lang="en-US" b="1">
                  <a:solidFill>
                    <a:srgbClr val="000000"/>
                  </a:solidFill>
                  <a:latin typeface="Constantia" panose="02030602050306030303" pitchFamily="18" charset="0"/>
                </a:rPr>
                <a:t>Nhà nước hoặc cộng đồng có chính sách hoặc biện pháp trợ giúp cho người tàn tật, mồ côi, già cả để bảo đảm cuộc sống và hoà nhập cộng đồng </a:t>
              </a:r>
            </a:p>
          </p:txBody>
        </p:sp>
      </p:grpSp>
      <p:sp>
        <p:nvSpPr>
          <p:cNvPr id="3" name="Down Arrow 2"/>
          <p:cNvSpPr/>
          <p:nvPr/>
        </p:nvSpPr>
        <p:spPr bwMode="auto">
          <a:xfrm>
            <a:off x="1990725" y="1503364"/>
            <a:ext cx="8305800" cy="982662"/>
          </a:xfrm>
          <a:prstGeom prst="downArrow">
            <a:avLst>
              <a:gd name="adj1" fmla="val 75115"/>
              <a:gd name="adj2" fmla="val 50000"/>
            </a:avLst>
          </a:prstGeom>
          <a:gradFill rotWithShape="1">
            <a:gsLst>
              <a:gs pos="0">
                <a:schemeClr val="accent2"/>
              </a:gs>
              <a:gs pos="100000">
                <a:schemeClr val="accent2">
                  <a:gamma/>
                  <a:tint val="63529"/>
                  <a:invGamma/>
                </a:schemeClr>
              </a:gs>
            </a:gsLst>
            <a:lin ang="0" scaled="1"/>
          </a:gradFill>
          <a:ln>
            <a:noFill/>
          </a:ln>
          <a:effectLst/>
          <a:extLst>
            <a:ext uri="{91240B29-F687-4F45-9708-019B960494DF}">
              <a14:hiddenLine xmlns:a14="http://schemas.microsoft.com/office/drawing/2010/main" w="0" cap="flat" cmpd="sng" algn="ctr">
                <a:solidFill>
                  <a:srgbClr val="00A06C"/>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vert="horz" wrap="square" lIns="91440" tIns="45720" rIns="91440" bIns="45720" numCol="1" rtlCol="0" anchor="ctr" anchorCtr="0" compatLnSpc="1">
            <a:prstTxWarp prst="textNoShape">
              <a:avLst/>
            </a:prstTxWarp>
          </a:bodyPr>
          <a:lstStyle/>
          <a:p>
            <a:pPr algn="ctr" eaLnBrk="0" fontAlgn="base" hangingPunct="0">
              <a:spcBef>
                <a:spcPts val="600"/>
              </a:spcBef>
              <a:spcAft>
                <a:spcPct val="0"/>
              </a:spcAft>
            </a:pPr>
            <a:r>
              <a:rPr lang="en-US" sz="2200" b="1">
                <a:solidFill>
                  <a:srgbClr val="FF0000"/>
                </a:solidFill>
                <a:latin typeface="Constantia" panose="02030602050306030303" pitchFamily="18" charset="0"/>
              </a:rPr>
              <a:t>ASXH có 3 hợp phần:</a:t>
            </a:r>
          </a:p>
        </p:txBody>
      </p:sp>
    </p:spTree>
    <p:extLst>
      <p:ext uri="{BB962C8B-B14F-4D97-AF65-F5344CB8AC3E}">
        <p14:creationId xmlns:p14="http://schemas.microsoft.com/office/powerpoint/2010/main" val="26289074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up)">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up)">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wipe(up)">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EB8F22"/>
      </a:accent1>
      <a:accent2>
        <a:srgbClr val="CD4223"/>
      </a:accent2>
      <a:accent3>
        <a:srgbClr val="A89374"/>
      </a:accent3>
      <a:accent4>
        <a:srgbClr val="83AA67"/>
      </a:accent4>
      <a:accent5>
        <a:srgbClr val="4FA9C1"/>
      </a:accent5>
      <a:accent6>
        <a:srgbClr val="9390AF"/>
      </a:accent6>
      <a:hlink>
        <a:srgbClr val="EC7220"/>
      </a:hlink>
      <a:folHlink>
        <a:srgbClr val="F09355"/>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EBEC8F79-A447-43FC-8E81-85E8468AF3F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TM03457496[[fn=Parallax]]</Template>
  <TotalTime>82</TotalTime>
  <Words>1724</Words>
  <Application>Microsoft Office PowerPoint</Application>
  <PresentationFormat>Widescreen</PresentationFormat>
  <Paragraphs>165</Paragraphs>
  <Slides>25</Slides>
  <Notes>2</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.VnBodoniH</vt:lpstr>
      <vt:lpstr>Arial</vt:lpstr>
      <vt:lpstr>Calibri</vt:lpstr>
      <vt:lpstr>Constantia</vt:lpstr>
      <vt:lpstr>Corbel</vt:lpstr>
      <vt:lpstr>Times New Roman</vt:lpstr>
      <vt:lpstr>Verdana</vt:lpstr>
      <vt:lpstr>Wingdings</vt:lpstr>
      <vt:lpstr>Parallax</vt:lpstr>
      <vt:lpstr>AN SINH XÃ HỘI</vt:lpstr>
      <vt:lpstr>Tài liệu:</vt:lpstr>
      <vt:lpstr>Tài liệu:</vt:lpstr>
      <vt:lpstr>Nội dung:</vt:lpstr>
      <vt:lpstr>Chương 1:</vt:lpstr>
      <vt:lpstr>1.1.1.1. Các quan niệm về ASXH</vt:lpstr>
      <vt:lpstr>(1) Theo tổ chức lao động quốc tế (ILO)</vt:lpstr>
      <vt:lpstr>1.1. Khái niệm và các khái niệm có liên quan ASXH</vt:lpstr>
      <vt:lpstr>(2) Theo cơ quan Phát triển LHQ (UNDP)</vt:lpstr>
      <vt:lpstr>(2) Theo cơ quan Phát triển LHQ (UNDP)</vt:lpstr>
      <vt:lpstr>(3) Theo Ngân hàng thế giới (WB)</vt:lpstr>
      <vt:lpstr>(3) Theo Ngân hàng thế giới (WB)</vt:lpstr>
      <vt:lpstr>(4) Theo Hiệp hội ASXH thế giới </vt:lpstr>
      <vt:lpstr>(4) Theo Hiệp hội ASXH thế giới </vt:lpstr>
      <vt:lpstr>(5) Theo các chuyên gia VN về ASXH </vt:lpstr>
      <vt:lpstr>- Quan niệm thứ nhất</vt:lpstr>
      <vt:lpstr>- Quan niệm thứ nhất</vt:lpstr>
      <vt:lpstr>- Quan niệm thứ hai</vt:lpstr>
      <vt:lpstr>- Quan niệm thứ hai</vt:lpstr>
      <vt:lpstr>- Quan niệm thứ hai</vt:lpstr>
      <vt:lpstr>- Quan niệm thứ hai</vt:lpstr>
      <vt:lpstr>1.1.1.2. Khái niệm ASXH tổng quát </vt:lpstr>
      <vt:lpstr>* Nội hàm khái niệm ASXH gồm: </vt:lpstr>
      <vt:lpstr>* Nội hàm khái niệm ASXH gồm: </vt:lpstr>
      <vt:lpstr>* Nội hàm khái niệm ASXH gồm: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SINH XÃ HỘI</dc:title>
  <dc:creator>Admin</dc:creator>
  <cp:lastModifiedBy>HOAI AN</cp:lastModifiedBy>
  <cp:revision>17</cp:revision>
  <dcterms:created xsi:type="dcterms:W3CDTF">2022-02-06T15:06:50Z</dcterms:created>
  <dcterms:modified xsi:type="dcterms:W3CDTF">2025-08-10T04:35:49Z</dcterms:modified>
</cp:coreProperties>
</file>