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24" r:id="rId2"/>
    <p:sldId id="304" r:id="rId3"/>
    <p:sldId id="297" r:id="rId4"/>
    <p:sldId id="299" r:id="rId5"/>
    <p:sldId id="300" r:id="rId6"/>
    <p:sldId id="305" r:id="rId7"/>
    <p:sldId id="311" r:id="rId8"/>
    <p:sldId id="309" r:id="rId9"/>
    <p:sldId id="318" r:id="rId10"/>
    <p:sldId id="319" r:id="rId11"/>
    <p:sldId id="320" r:id="rId12"/>
    <p:sldId id="321" r:id="rId13"/>
    <p:sldId id="322" r:id="rId14"/>
    <p:sldId id="323" r:id="rId15"/>
    <p:sldId id="263" r:id="rId16"/>
  </p:sldIdLst>
  <p:sldSz cx="9144000" cy="5143500" type="screen16x9"/>
  <p:notesSz cx="6858000" cy="9144000"/>
  <p:embeddedFontLst>
    <p:embeddedFont>
      <p:font typeface="UTM Swiss Condensed" panose="02000500000000000000" charset="0"/>
      <p:regular r:id="rId18"/>
      <p:bold r:id="rId19"/>
    </p:embeddedFont>
    <p:embeddedFont>
      <p:font typeface="Edwardian Script ITC" panose="030303020407070D0804" pitchFamily="66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00" autoAdjust="0"/>
  </p:normalViewPr>
  <p:slideViewPr>
    <p:cSldViewPr>
      <p:cViewPr varScale="1">
        <p:scale>
          <a:sx n="130" d="100"/>
          <a:sy n="130" d="100"/>
        </p:scale>
        <p:origin x="11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00AD-E896-4269-AF2A-CE0A2985B0B2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05E0-9724-45AA-927A-CAD65B7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0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6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68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45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39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7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2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1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2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5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DD5E-724A-4C7E-9CA3-B84014C5E7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77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129" y="1342187"/>
            <a:ext cx="7772400" cy="991343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HỌC PHẦN&gt;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82"/>
            <a:ext cx="9180512" cy="133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266950"/>
            <a:ext cx="7772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sinh viên Khoa/Ngành..…..)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048000" y="2724150"/>
            <a:ext cx="3048000" cy="20574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235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596313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785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478706" y="3501450"/>
            <a:ext cx="4032448" cy="79992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000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31" y="4329346"/>
            <a:ext cx="3672407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90" y="3663487"/>
            <a:ext cx="801797" cy="9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6" y="3677377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3651870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36512" y="0"/>
            <a:ext cx="9215682" cy="33638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11561" y="1203598"/>
            <a:ext cx="7729020" cy="629183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792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>
            <a:off x="-14288" y="748904"/>
            <a:ext cx="9144001" cy="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18"/>
          <p:cNvSpPr>
            <a:spLocks noChangeArrowheads="1"/>
          </p:cNvSpPr>
          <p:nvPr/>
        </p:nvSpPr>
        <p:spPr bwMode="auto">
          <a:xfrm>
            <a:off x="1" y="4816079"/>
            <a:ext cx="9129713" cy="33218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buFont typeface="Arial" panose="020B0604020202020204" pitchFamily="34" charset="0"/>
              <a:buNone/>
              <a:defRPr/>
            </a:pPr>
            <a:endParaRPr lang="en-GB" altLang="en-US">
              <a:solidFill>
                <a:schemeClr val="bg1"/>
              </a:solidFill>
              <a:latin typeface="Minio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208721"/>
            <a:ext cx="8401878" cy="54226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954157"/>
            <a:ext cx="8401878" cy="367856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CEE14-D8F2-453E-9CEE-A88B1918F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798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A6B23-1301-4ED0-854B-000FB9EF3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66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chung về học phần&gt;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74008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5344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19822"/>
            <a:ext cx="8712968" cy="40506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24884"/>
            <a:ext cx="8712968" cy="7067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79512" y="4340920"/>
            <a:ext cx="8712968" cy="4559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" y="26749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31840" y="206152"/>
            <a:ext cx="5760640" cy="301366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75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1729" y="590550"/>
            <a:ext cx="8839200" cy="1981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52400" y="2647950"/>
            <a:ext cx="8839200" cy="201203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20000" y="8191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9527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52400" y="5905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52400" y="27241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4803998"/>
            <a:ext cx="8839200" cy="28235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61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4714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9154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89831"/>
            <a:ext cx="2209800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0"/>
            <a:ext cx="2164432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7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863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</p:spTree>
    <p:extLst>
      <p:ext uri="{BB962C8B-B14F-4D97-AF65-F5344CB8AC3E}">
        <p14:creationId xmlns:p14="http://schemas.microsoft.com/office/powerpoint/2010/main" val="39981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90550"/>
            <a:ext cx="8839200" cy="400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4818186"/>
            <a:ext cx="129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1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60" r:id="rId6"/>
    <p:sldLayoutId id="2147483664" r:id="rId7"/>
    <p:sldLayoutId id="2147483661" r:id="rId8"/>
    <p:sldLayoutId id="2147483662" r:id="rId9"/>
    <p:sldLayoutId id="2147483654" r:id="rId10"/>
    <p:sldLayoutId id="2147483655" r:id="rId11"/>
    <p:sldLayoutId id="2147483663" r:id="rId12"/>
    <p:sldLayoutId id="2147483667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TM Swiss Condensed" pitchFamily="2" charset="-93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81150"/>
            <a:ext cx="8991600" cy="99134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NGHIÊN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CỨU CTXH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3400" y="2952750"/>
            <a:ext cx="7772400" cy="381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Ông Thị Mai Thương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0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8721"/>
            <a:ext cx="8763000" cy="542267"/>
          </a:xfrm>
        </p:spPr>
        <p:txBody>
          <a:bodyPr/>
          <a:lstStyle/>
          <a:p>
            <a:r>
              <a:rPr lang="en-US"/>
              <a:t>Bước 2: Thời gian, địa điểm và thời điểm quan sát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885949"/>
            <a:ext cx="8401878" cy="2746773"/>
          </a:xfrm>
        </p:spPr>
        <p:txBody>
          <a:bodyPr/>
          <a:lstStyle/>
          <a:p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1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Bước 3: Lựa chọn cách thức quan sát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276349"/>
            <a:ext cx="8401878" cy="3356373"/>
          </a:xfrm>
        </p:spPr>
        <p:txBody>
          <a:bodyPr/>
          <a:lstStyle/>
          <a:p>
            <a:r>
              <a:rPr lang="en-US"/>
              <a:t>Căn cứ vào:</a:t>
            </a:r>
          </a:p>
          <a:p>
            <a:pPr lvl="1"/>
            <a:r>
              <a:rPr lang="en-US"/>
              <a:t>Chương trình nghiên cứu</a:t>
            </a:r>
          </a:p>
          <a:p>
            <a:pPr lvl="1"/>
            <a:r>
              <a:rPr lang="en-US"/>
              <a:t>Đối tượng và khách thể nghiên cứu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2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Bước 4: Tiến trình quan sát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200149"/>
            <a:ext cx="4936435" cy="3432573"/>
          </a:xfrm>
        </p:spPr>
        <p:txBody>
          <a:bodyPr/>
          <a:lstStyle/>
          <a:p>
            <a:r>
              <a:rPr lang="en-US"/>
              <a:t>Quan sát môi trường (bối cảnh) xung quanh đối tượng được quan sát và mối quan hệ của đối tượng với môi trường đó.</a:t>
            </a:r>
          </a:p>
          <a:p>
            <a:r>
              <a:rPr lang="en-US"/>
              <a:t>Tiến hành quan sát: ghi nhận những hành vi của đối tượng được quan sát (qua hành động, ngôn từ…)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0015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8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Bước 5: ghi chép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Ghi chép công khai trước mặt đối tượng</a:t>
            </a:r>
          </a:p>
          <a:p>
            <a:r>
              <a:rPr lang="en-US"/>
              <a:t>Hồi tưởng</a:t>
            </a:r>
          </a:p>
          <a:p>
            <a:r>
              <a:rPr lang="en-US"/>
              <a:t>Ghi chép vắn tắt dạng tốc kí</a:t>
            </a:r>
          </a:p>
          <a:p>
            <a:r>
              <a:rPr lang="en-US"/>
              <a:t>Ghi chép theo dạng bảng hỏi</a:t>
            </a:r>
          </a:p>
          <a:p>
            <a:r>
              <a:rPr lang="en-US"/>
              <a:t>Ghi theo dạng nhật kí</a:t>
            </a:r>
          </a:p>
          <a:p>
            <a:r>
              <a:rPr lang="en-US"/>
              <a:t>Ghi bằng các phương tiện kĩ thuật…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7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Bước 6: tiến hành kiểm 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428749"/>
            <a:ext cx="8401878" cy="3203973"/>
          </a:xfrm>
        </p:spPr>
        <p:txBody>
          <a:bodyPr/>
          <a:lstStyle/>
          <a:p>
            <a:r>
              <a:rPr lang="en-US"/>
              <a:t>Trò chuyện, trao đổi với những người có trong tình huống quan sát</a:t>
            </a:r>
          </a:p>
          <a:p>
            <a:r>
              <a:rPr lang="en-US"/>
              <a:t>Sử dụng những tài liệu có liên quan đến sự kiện đó</a:t>
            </a:r>
          </a:p>
          <a:p>
            <a:r>
              <a:rPr lang="en-US"/>
              <a:t>Bằng sự quan sát lại của những người quan sát khác ở trình độ cao hơn</a:t>
            </a:r>
          </a:p>
          <a:p>
            <a:r>
              <a:rPr lang="en-US"/>
              <a:t>Bằng hình thức quan sát lặp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200150"/>
            <a:ext cx="7729020" cy="629183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Edwardian Script ITC" panose="030303020407070D0804" pitchFamily="66" charset="0"/>
              </a:rPr>
              <a:t>Thank you!</a:t>
            </a:r>
            <a:endParaRPr lang="vi-VN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304800" y="16618"/>
            <a:ext cx="8153400" cy="1056085"/>
          </a:xfrm>
        </p:spPr>
        <p:txBody>
          <a:bodyPr/>
          <a:lstStyle/>
          <a:p>
            <a:pPr algn="l"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4.1. Phương pháp quan sát trong nghiên cứu CTXH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4724400" cy="375285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4.1.1.   Khái niệm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4.1.2. Các bước thực hiện quan sát trong nghiên cứu CTXH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4.1.3.    Các loại quan sát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4.1.4. Ưu nhược điểm của phương pháp quan sát</a:t>
            </a:r>
          </a:p>
          <a:p>
            <a:pPr algn="just"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23950"/>
            <a:ext cx="37623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7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>
                <a:latin typeface="Times New Roman" pitchFamily="18" charset="0"/>
                <a:cs typeface="Times New Roman" pitchFamily="18" charset="0"/>
              </a:rPr>
              <a:t>4.1.1.   Khái niệm quan sát trong nghiên cứu CTXH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23950"/>
            <a:ext cx="4648200" cy="3429000"/>
          </a:xfrm>
        </p:spPr>
        <p:txBody>
          <a:bodyPr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 quá trình tri giác và việc ghi chép mọi yếu tố có liên quan đến đối tượng nghiên cứu phù hợp với đề tài và mục tiêu nghiên cứu.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tính hệ thống, mục đích và kế hoạch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>
              <a:solidFill>
                <a:schemeClr val="accent2">
                  <a:lumMod val="75000"/>
                </a:schemeClr>
              </a:solidFill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Khái niệm quan sát trong nghiên cứu CTXH</a:t>
            </a:r>
          </a:p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09850"/>
            <a:ext cx="3352800" cy="186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66750"/>
            <a:ext cx="3352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2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Times New Roman" pitchFamily="18" charset="0"/>
                <a:cs typeface="Times New Roman" pitchFamily="18" charset="0"/>
              </a:rPr>
              <a:t>Đặc điểm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123950"/>
            <a:ext cx="5181600" cy="35814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Cần tuân theo mục tiêu nghiên cứu nhất định</a:t>
            </a:r>
          </a:p>
          <a:p>
            <a:pPr marL="457200" indent="-457200">
              <a:buAutoNum type="arabicPeriod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Cần được thực hiện theo cách thức nhất định</a:t>
            </a:r>
          </a:p>
          <a:p>
            <a:pPr marL="457200" indent="-457200">
              <a:buAutoNum type="arabicPeriod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Thông tin thu được cần ghi chép cẩn thận</a:t>
            </a:r>
          </a:p>
          <a:p>
            <a:pPr marL="457200" indent="-457200">
              <a:buAutoNum type="arabicPeriod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Thông tin thu được từ quan sát cần được kiểm tra về tính ổn định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Khái niệm quan sát trong nghiên cứu CTXH</a:t>
            </a:r>
          </a:p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52550"/>
            <a:ext cx="3200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4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Nguồn thông tin trong quan sát CTXH </a:t>
            </a:r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01810"/>
            <a:ext cx="3581400" cy="209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52750"/>
            <a:ext cx="3505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28750"/>
            <a:ext cx="4343400" cy="3231232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7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71550"/>
            <a:ext cx="4191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609600" y="971550"/>
            <a:ext cx="3505200" cy="3200400"/>
          </a:xfrm>
          <a:prstGeom prst="wedgeEllipseCallout">
            <a:avLst>
              <a:gd name="adj1" fmla="val -49344"/>
              <a:gd name="adj2" fmla="val 47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Những khó khăn của quan sát trong nghiên cứu CTXH???</a:t>
            </a:r>
          </a:p>
          <a:p>
            <a:pPr algn="ctr"/>
            <a:endParaRPr lang="en-US" sz="2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7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Những khó khăn khi quan sát trong nghiên cứu CTXH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76350"/>
            <a:ext cx="4343400" cy="3383632"/>
          </a:xfrm>
        </p:spPr>
        <p:txBody>
          <a:bodyPr>
            <a:normAutofit/>
          </a:bodyPr>
          <a:lstStyle/>
          <a:p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kinh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cứu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cứu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52550"/>
            <a:ext cx="4343400" cy="3307432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Khách quan:</a:t>
            </a:r>
          </a:p>
          <a:p>
            <a:pPr marL="400050" lvl="2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Xẩy ra từ đối tượng nghiên cứu, vì không phải mọi vấn đề, mọi tình huống đều có thể thực hiện quan sát được.</a:t>
            </a:r>
          </a:p>
          <a:p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2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532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4.1.2.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sát trong nghiên cứu CTXH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4286250"/>
            <a:ext cx="8229600" cy="450670"/>
            <a:chOff x="0" y="4578255"/>
            <a:chExt cx="8229600" cy="600893"/>
          </a:xfrm>
        </p:grpSpPr>
        <p:sp>
          <p:nvSpPr>
            <p:cNvPr id="23" name="Rectangle 22"/>
            <p:cNvSpPr/>
            <p:nvPr/>
          </p:nvSpPr>
          <p:spPr>
            <a:xfrm>
              <a:off x="0" y="4578255"/>
              <a:ext cx="8229600" cy="600893"/>
            </a:xfrm>
            <a:prstGeom prst="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0" y="4578255"/>
              <a:ext cx="8229600" cy="600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B6: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tra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3599879"/>
            <a:ext cx="8229600" cy="693131"/>
            <a:chOff x="0" y="3663094"/>
            <a:chExt cx="8229600" cy="924174"/>
          </a:xfrm>
        </p:grpSpPr>
        <p:sp>
          <p:nvSpPr>
            <p:cNvPr id="21" name="Up Arrow Callout 20"/>
            <p:cNvSpPr/>
            <p:nvPr/>
          </p:nvSpPr>
          <p:spPr>
            <a:xfrm rot="10800000">
              <a:off x="0" y="3663094"/>
              <a:ext cx="8229600" cy="924174"/>
            </a:xfrm>
            <a:prstGeom prst="upArrowCallou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Up Arrow Callout 6"/>
            <p:cNvSpPr/>
            <p:nvPr/>
          </p:nvSpPr>
          <p:spPr>
            <a:xfrm rot="21600000">
              <a:off x="0" y="3663094"/>
              <a:ext cx="8229600" cy="60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B5: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ấn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sát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" y="2913508"/>
            <a:ext cx="8229600" cy="693131"/>
            <a:chOff x="0" y="2747933"/>
            <a:chExt cx="8229600" cy="924174"/>
          </a:xfrm>
        </p:grpSpPr>
        <p:sp>
          <p:nvSpPr>
            <p:cNvPr id="19" name="Up Arrow Callout 18"/>
            <p:cNvSpPr/>
            <p:nvPr/>
          </p:nvSpPr>
          <p:spPr>
            <a:xfrm rot="10800000">
              <a:off x="0" y="2747933"/>
              <a:ext cx="8229600" cy="924174"/>
            </a:xfrm>
            <a:prstGeom prst="upArrowCallou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Up Arrow Callout 8"/>
            <p:cNvSpPr/>
            <p:nvPr/>
          </p:nvSpPr>
          <p:spPr>
            <a:xfrm rot="21600000">
              <a:off x="0" y="2747933"/>
              <a:ext cx="8229600" cy="60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B4: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sát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2227138"/>
            <a:ext cx="8229600" cy="693131"/>
            <a:chOff x="0" y="1832772"/>
            <a:chExt cx="8229600" cy="924174"/>
          </a:xfrm>
        </p:grpSpPr>
        <p:sp>
          <p:nvSpPr>
            <p:cNvPr id="17" name="Up Arrow Callout 16"/>
            <p:cNvSpPr/>
            <p:nvPr/>
          </p:nvSpPr>
          <p:spPr>
            <a:xfrm rot="10800000">
              <a:off x="0" y="1832772"/>
              <a:ext cx="8229600" cy="924174"/>
            </a:xfrm>
            <a:prstGeom prst="upArrowCallou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Up Arrow Callout 10"/>
            <p:cNvSpPr/>
            <p:nvPr/>
          </p:nvSpPr>
          <p:spPr>
            <a:xfrm rot="21600000">
              <a:off x="0" y="1832772"/>
              <a:ext cx="8229600" cy="60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B3: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sát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1540767"/>
            <a:ext cx="8229600" cy="693131"/>
            <a:chOff x="0" y="917611"/>
            <a:chExt cx="8229600" cy="924174"/>
          </a:xfrm>
        </p:grpSpPr>
        <p:sp>
          <p:nvSpPr>
            <p:cNvPr id="15" name="Up Arrow Callout 14"/>
            <p:cNvSpPr/>
            <p:nvPr/>
          </p:nvSpPr>
          <p:spPr>
            <a:xfrm rot="10800000">
              <a:off x="0" y="917611"/>
              <a:ext cx="8229600" cy="924174"/>
            </a:xfrm>
            <a:prstGeom prst="upArrowCallou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Up Arrow Callout 12"/>
            <p:cNvSpPr/>
            <p:nvPr/>
          </p:nvSpPr>
          <p:spPr>
            <a:xfrm rot="21600000">
              <a:off x="0" y="917611"/>
              <a:ext cx="8229600" cy="60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B2: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cận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854397"/>
            <a:ext cx="8229600" cy="693131"/>
            <a:chOff x="0" y="2451"/>
            <a:chExt cx="8229600" cy="924174"/>
          </a:xfrm>
        </p:grpSpPr>
        <p:sp>
          <p:nvSpPr>
            <p:cNvPr id="13" name="Up Arrow Callout 12"/>
            <p:cNvSpPr/>
            <p:nvPr/>
          </p:nvSpPr>
          <p:spPr>
            <a:xfrm rot="10800000">
              <a:off x="0" y="2451"/>
              <a:ext cx="8229600" cy="924174"/>
            </a:xfrm>
            <a:prstGeom prst="upArrowCallou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Up Arrow Callout 14"/>
            <p:cNvSpPr/>
            <p:nvPr/>
          </p:nvSpPr>
          <p:spPr>
            <a:xfrm rot="21600000">
              <a:off x="0" y="2451"/>
              <a:ext cx="8229600" cy="60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B1: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sát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57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Bước 1: Xác định khách thể quan sát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2114550"/>
            <a:ext cx="4326835" cy="2518172"/>
          </a:xfrm>
        </p:spPr>
        <p:txBody>
          <a:bodyPr/>
          <a:lstStyle/>
          <a:p>
            <a:r>
              <a:rPr lang="en-US"/>
              <a:t>Quan sát Ai?</a:t>
            </a:r>
          </a:p>
          <a:p>
            <a:r>
              <a:rPr lang="en-US"/>
              <a:t>Quan sát cái gì?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94539"/>
            <a:ext cx="3552825" cy="27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22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5421&quot;&gt;&lt;/object&gt;&lt;object type=&quot;2&quot; unique_id=&quot;15422&quot;&gt;&lt;object type=&quot;3&quot; unique_id=&quot;15433&quot;&gt;&lt;property id=&quot;20148&quot; value=&quot;5&quot;/&gt;&lt;property id=&quot;20300&quot; value=&quot;Slide 10 - &amp;quot;Thank you!&amp;quot;&quot;/&gt;&lt;property id=&quot;20307&quot; value=&quot;263&quot;/&gt;&lt;/object&gt;&lt;object type=&quot;3&quot; unique_id=&quot;16321&quot;&gt;&lt;property id=&quot;20148&quot; value=&quot;5&quot;/&gt;&lt;property id=&quot;20300&quot; value=&quot;Slide 1&quot;/&gt;&lt;property id=&quot;20307&quot; value=&quot;276&quot;/&gt;&lt;/object&gt;&lt;object type=&quot;3&quot; unique_id=&quot;16322&quot;&gt;&lt;property id=&quot;20148&quot; value=&quot;5&quot;/&gt;&lt;property id=&quot;20300&quot; value=&quot;Slide 2&quot;/&gt;&lt;property id=&quot;20307&quot; value=&quot;279&quot;/&gt;&lt;/object&gt;&lt;object type=&quot;3&quot; unique_id=&quot;16323&quot;&gt;&lt;property id=&quot;20148&quot; value=&quot;5&quot;/&gt;&lt;property id=&quot;20300&quot; value=&quot;Slide 3&quot;/&gt;&lt;property id=&quot;20307&quot; value=&quot;278&quot;/&gt;&lt;/object&gt;&lt;object type=&quot;3&quot; unique_id=&quot;16329&quot;&gt;&lt;property id=&quot;20148&quot; value=&quot;5&quot;/&gt;&lt;property id=&quot;20300&quot; value=&quot;Slide 8&quot;/&gt;&lt;property id=&quot;20307&quot; value=&quot;284&quot;/&gt;&lt;/object&gt;&lt;object type=&quot;3&quot; unique_id=&quot;16414&quot;&gt;&lt;property id=&quot;20148&quot; value=&quot;5&quot;/&gt;&lt;property id=&quot;20300&quot; value=&quot;Slide 9&quot;/&gt;&lt;property id=&quot;20307&quot; value=&quot;292&quot;/&gt;&lt;/object&gt;&lt;object type=&quot;3&quot; unique_id=&quot;17674&quot;&gt;&lt;property id=&quot;20148&quot; value=&quot;5&quot;/&gt;&lt;property id=&quot;20300&quot; value=&quot;Slide 4&quot;/&gt;&lt;property id=&quot;20307&quot; value=&quot;293&quot;/&gt;&lt;/object&gt;&lt;object type=&quot;3&quot; unique_id=&quot;17675&quot;&gt;&lt;property id=&quot;20148&quot; value=&quot;5&quot;/&gt;&lt;property id=&quot;20300&quot; value=&quot;Slide 5&quot;/&gt;&lt;property id=&quot;20307&quot; value=&quot;294&quot;/&gt;&lt;/object&gt;&lt;object type=&quot;3&quot; unique_id=&quot;17676&quot;&gt;&lt;property id=&quot;20148&quot; value=&quot;5&quot;/&gt;&lt;property id=&quot;20300&quot; value=&quot;Slide 6&quot;/&gt;&lt;property id=&quot;20307&quot; value=&quot;295&quot;/&gt;&lt;/object&gt;&lt;object type=&quot;3&quot; unique_id=&quot;17677&quot;&gt;&lt;property id=&quot;20148&quot; value=&quot;5&quot;/&gt;&lt;property id=&quot;20300&quot; value=&quot;Slide 7&quot;/&gt;&lt;property id=&quot;20307&quot; value=&quot;296&quot;/&gt;&lt;/object&gt;&lt;/object&gt;&lt;/object&gt;&lt;/database&gt;"/>
  <p:tag name="SECTOMILLISECCONVERTED" val="1"/>
  <p:tag name="ISPRING_UUID" val="{A2C9BD59-E169-4C5F-83E2-5EDD65C2FC7D}"/>
  <p:tag name="ISPRING_RESOURCE_FOLDER" val="D:\C.THUONG.2023\PP nc CTXH\THIET KE NGHIEN CUU CTXH.TU XA\PHUONG PHAP QUAN SAT TRONG NGHIEN CUU CTXH\"/>
  <p:tag name="ISPRING_PRESENTATION_PATH" val="D:\C.THUONG.2023\PP nc CTXH\THIET KE NGHIEN CUU CTXH.TU XA\PHUONG PHAP QUAN SAT TRONG NGHIEN CUU CTXH.pptx"/>
  <p:tag name="ISPRING_PROJECT_VERSION" val="9.3"/>
  <p:tag name="ISPRING_PROJECT_FOLDER_UPDATED" val="1"/>
  <p:tag name="ISPRING_SCREEN_RECS_UPDATED" val="D:\C.THUONG.2023\PP nc CTXH\THIET KE NGHIEN CUU CTXH.TU XA\PHUONG PHAP QUAN SAT TRONG NGHIEN CUU CTXH\"/>
  <p:tag name="FLASHSPRING_ZOOM_TAG" val="64"/>
  <p:tag name="ISPRING_PRESENTATION_INFO_2" val="&lt;?xml version=&quot;1.0&quot; encoding=&quot;UTF-8&quot; standalone=&quot;no&quot; ?&gt;&#10;&lt;presentation2&gt;&#10;&#10;  &lt;slides&gt;&#10;    &lt;slide id=&quot;{1763ACEA-93E6-49DE-B6F2-0AB092EA9AF4}&quot; pptId=&quot;304&quot;/&gt;&#10;    &lt;slide id=&quot;{39041A9D-BB7C-408B-9980-AC8A6AB1A22A}&quot; pptId=&quot;297&quot;/&gt;&#10;    &lt;slide id=&quot;{EB3752D0-CAEB-4704-99E0-739BADB65883}&quot; pptId=&quot;299&quot;/&gt;&#10;    &lt;slide id=&quot;{56177EC2-7634-40C2-94A8-E81D2D479A2C}&quot; pptId=&quot;300&quot;/&gt;&#10;    &lt;slide id=&quot;{75F3EA1F-D588-463A-A537-BA315D731C56}&quot; pptId=&quot;305&quot;/&gt;&#10;    &lt;slide id=&quot;{B007081A-DB0F-45DF-AF76-7ADE45F2873B}&quot; pptId=&quot;311&quot;/&gt;&#10;    &lt;slide id=&quot;{9123736A-88DE-4F80-95DF-4F0DBCF25E97}&quot; pptId=&quot;309&quot;/&gt;&#10;    &lt;slide id=&quot;{5368168F-CFAC-4590-A349-20CFD81D8CFB}&quot; pptId=&quot;318&quot;/&gt;&#10;    &lt;slide id=&quot;{650B421D-BE33-4830-A2AC-9DF735208604}&quot; pptId=&quot;319&quot;/&gt;&#10;    &lt;slide id=&quot;{72DABE61-4DCA-4461-8C59-0E6E6B3BD81E}&quot; pptId=&quot;320&quot;/&gt;&#10;    &lt;slide id=&quot;{0A6AA088-562A-4A59-86A0-3B0D16FA4934}&quot; pptId=&quot;321&quot;/&gt;&#10;    &lt;slide id=&quot;{7EAF0EDD-C402-4865-89B9-2F8E6A729B54}&quot; pptId=&quot;322&quot;/&gt;&#10;    &lt;slide id=&quot;{49700E2D-DF32-4BF3-B11A-030D53111F20}&quot; pptId=&quot;323&quot;/&gt;&#10;    &lt;slide id=&quot;{71F2B207-4A9D-4AEA-81FA-E793AA9887CB}&quot; pptId=&quot;263&quot;/&gt;&#10;  &lt;/slides&gt;&#10;&#10;  &lt;narration&gt;&#10;    &lt;audioTracks&gt;&#10;      &lt;audioTrack muted=&quot;false&quot; name=&quot;Âm thanh 1&quot; resource=&quot;d00c03c8&quot; slideId=&quot;{1763ACEA-93E6-49DE-B6F2-0AB092EA9AF4}&quot; startTime=&quot;0&quot; volume=&quot;1&quot;&gt;&#10;        &lt;audio channels=&quot;1&quot; format=&quot;s16&quot; sampleRate=&quot;44100&quot;/&gt;&#10;      &lt;/audioTrack&gt;&#10;      &lt;audioTrack muted=&quot;false&quot; name=&quot;Âm thanh 2&quot; resource=&quot;4c140f81&quot; slideId=&quot;{39041A9D-BB7C-408B-9980-AC8A6AB1A22A}&quot; startTime=&quot;0&quot; volume=&quot;1&quot;&gt;&#10;        &lt;audio channels=&quot;1&quot; format=&quot;s16&quot; sampleRate=&quot;44100&quot;/&gt;&#10;      &lt;/audioTrack&gt;&#10;      &lt;audioTrack muted=&quot;false&quot; name=&quot;Âm thanh 3&quot; resource=&quot;95bd220c&quot; slideId=&quot;{EB3752D0-CAEB-4704-99E0-739BADB65883}&quot; startTime=&quot;0&quot; volume=&quot;1&quot;&gt;&#10;        &lt;audio channels=&quot;1&quot; format=&quot;s16&quot; sampleRate=&quot;44100&quot;/&gt;&#10;      &lt;/audioTrack&gt;&#10;      &lt;audioTrack muted=&quot;false&quot; name=&quot;Âm thanh 4&quot; resource=&quot;f39f1c2c&quot; slideId=&quot;{56177EC2-7634-40C2-94A8-E81D2D479A2C}&quot; startTime=&quot;0&quot; volume=&quot;1&quot;&gt;&#10;        &lt;audio channels=&quot;1&quot; format=&quot;s16&quot; sampleRate=&quot;44100&quot;/&gt;&#10;      &lt;/audioTrack&gt;&#10;      &lt;audioTrack muted=&quot;false&quot; name=&quot;Âm thanh 5&quot; resource=&quot;d52c456a&quot; slideId=&quot;{75F3EA1F-D588-463A-A537-BA315D731C56}&quot; startTime=&quot;0&quot; volume=&quot;1&quot;&gt;&#10;        &lt;audio channels=&quot;1&quot; format=&quot;s16&quot; sampleRate=&quot;44100&quot;/&gt;&#10;      &lt;/audioTrack&gt;&#10;      &lt;audioTrack muted=&quot;false&quot; name=&quot;Âm thanh 6&quot; resource=&quot;15f67c65&quot; slideId=&quot;{9123736A-88DE-4F80-95DF-4F0DBCF25E97}&quot; startTime=&quot;0&quot; volume=&quot;1&quot;&gt;&#10;        &lt;audio channels=&quot;1&quot; format=&quot;s16&quot; sampleRate=&quot;44100&quot;/&gt;&#10;      &lt;/audioTrack&gt;&#10;      &lt;audioTrack muted=&quot;false&quot; name=&quot;Âm thanh 7&quot; resource=&quot;021186e0&quot; slideId=&quot;{650B421D-BE33-4830-A2AC-9DF735208604}&quot; startTime=&quot;0&quot; volume=&quot;1&quot;&gt;&#10;        &lt;audio channels=&quot;1&quot; format=&quot;s16&quot; sampleRate=&quot;44100&quot;/&gt;&#10;      &lt;/audioTrack&gt;&#10;      &lt;audioTrack muted=&quot;false&quot; name=&quot;Âm thanh 8&quot; resource=&quot;74273abc&quot; slideId=&quot;{72DABE61-4DCA-4461-8C59-0E6E6B3BD81E}&quot; startTime=&quot;0&quot; volume=&quot;1&quot;&gt;&#10;        &lt;audio channels=&quot;1&quot; format=&quot;s16&quot; sampleRate=&quot;44100&quot;/&gt;&#10;      &lt;/audioTrack&gt;&#10;      &lt;audioTrack muted=&quot;false&quot; name=&quot;Âm thanh 9&quot; resource=&quot;f86f0494&quot; slideId=&quot;{0A6AA088-562A-4A59-86A0-3B0D16FA4934}&quot; startTime=&quot;0&quot; volume=&quot;1&quot;&gt;&#10;        &lt;audio channels=&quot;1&quot; format=&quot;s16&quot; sampleRate=&quot;44100&quot;/&gt;&#10;      &lt;/audioTrack&gt;&#10;      &lt;audioTrack muted=&quot;false&quot; name=&quot;Âm thanh 10&quot; resource=&quot;4fb09f36&quot; slideId=&quot;{7EAF0EDD-C402-4865-89B9-2F8E6A729B54}&quot; startTime=&quot;0&quot; volume=&quot;1&quot;&gt;&#10;        &lt;audio channels=&quot;1&quot; format=&quot;s16&quot; sampleRate=&quot;44100&quot;/&gt;&#10;      &lt;/audioTrack&gt;&#10;      &lt;audioTrack muted=&quot;false&quot; name=&quot;Âm thanh 11&quot; resource=&quot;5752107e&quot; slideId=&quot;{49700E2D-DF32-4BF3-B11A-030D53111F20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ULTRA_SCORM_COURSE_ID" val="C4A155F5-4300-4476-9908-CE4C761363B0"/>
  <p:tag name="ISPRING_CMI5_LAUNCH_METHOD" val="any window"/>
  <p:tag name="ISPRINGCLOUDFOLDERID" val="1"/>
  <p:tag name="ISPRINGONLINEFOLDERID" val="1"/>
  <p:tag name="ISPRING_OUTPUT_FOLDER" val="[[&quot;\uFFFD\uFFFD\u0014{D4AF3332-9160-4906-8A92-A6613B19B1B4}&quot;,&quot;D:\\C.THUONG.2023\\PP nc CTXH\\THIET KE NGHIEN CUU CTXH.TU XA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PRESENTATION_TITLE" val="PHUONG PHAP QUAN SAT TRONG NGHIEN CUU CTXH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_SCORM_RATE_QUIZZES" val="0"/>
  <p:tag name="ISPRING_SCORM_PASSING_SCORE" val="100.000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368168F-CFAC-4590-A349-20CFD81D8CFB}"/>
  <p:tag name="GENSWF_ADVANCE_TIME" val="13.694"/>
  <p:tag name="GENSWF_SLIDE_UID" val="{FC55773A-E5E8-44D8-86A7-FD21367785B7}:3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50B421D-BE33-4830-A2AC-9DF735208604}"/>
  <p:tag name="GENSWF_ADVANCE_TIME" val="25.273"/>
  <p:tag name="GENSWF_SLIDE_UID" val="{EB221D50-302B-4AFB-A5FA-6C7AFBDCED91}:3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2DABE61-4DCA-4461-8C59-0E6E6B3BD81E}"/>
  <p:tag name="GENSWF_ADVANCE_TIME" val="17.517"/>
  <p:tag name="GENSWF_SLIDE_UID" val="{E189D07E-610E-4A8C-8263-3BE1200E7BDD}:3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A6AA088-562A-4A59-86A0-3B0D16FA4934}"/>
  <p:tag name="GENSWF_ADVANCE_TIME" val="58.872"/>
  <p:tag name="GENSWF_SLIDE_UID" val="{6B7B5B32-622C-401E-9C08-8E45677448E0}:3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EAF0EDD-C402-4865-89B9-2F8E6A729B54}"/>
  <p:tag name="GENSWF_ADVANCE_TIME" val="61.710"/>
  <p:tag name="GENSWF_SLIDE_UID" val="{3CCF8F01-1C9C-4278-8156-7E6D7F911DDF}:3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9700E2D-DF32-4BF3-B11A-030D53111F20}"/>
  <p:tag name="GENSWF_ADVANCE_TIME" val="42.418"/>
  <p:tag name="GENSWF_SLIDE_UID" val="{B57B41B0-B505-4B55-9325-0AC4B0CD37E1}:3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71F2B207-4A9D-4AEA-81FA-E793AA9887CB}"/>
  <p:tag name="GENSWF_SLIDE_UID" val="{FFED1CD9-96F6-4DAE-B42D-FE6BDC1AFC14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1.028"/>
  <p:tag name="ISPRING_SLIDE_ID_2" val="{3571871F-82E0-4F1E-A187-DF0AF6B6963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3.398"/>
  <p:tag name="ISPRING_CUSTOM_TIMING_USED" val="1"/>
  <p:tag name="ISPRING_SLIDE_ID_2" val="{1763ACEA-93E6-49DE-B6F2-0AB092EA9AF4}"/>
  <p:tag name="GENSWF_SLIDE_UID" val="{EE192C59-B3C6-4494-816F-7A9EF726A642}:3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7.021"/>
  <p:tag name="TIMING" val="|60.606|1.207|8.034|25.236"/>
  <p:tag name="ISPRING_CUSTOM_TIMING_USED" val="1"/>
  <p:tag name="ISPRING_SLIDE_ID_2" val="{39041A9D-BB7C-408B-9980-AC8A6AB1A22A}"/>
  <p:tag name="GENSWF_SLIDE_UID" val="{8482F94E-4C1E-407B-9ED5-2C7D22C120C9}:2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7.070"/>
  <p:tag name="TIMING" val="|12.768|6.146|3.771|5.583"/>
  <p:tag name="ISPRING_CUSTOM_TIMING_USED" val="1"/>
  <p:tag name="ISPRING_SLIDE_ID_2" val="{EB3752D0-CAEB-4704-99E0-739BADB65883}"/>
  <p:tag name="GENSWF_SLIDE_UID" val="{DFBE59EE-4C4F-40FE-BB56-855FAB79E2B1}: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6.211"/>
  <p:tag name="ISPRING_CUSTOM_TIMING_USED" val="1"/>
  <p:tag name="ISPRING_SLIDE_ID_2" val="{56177EC2-7634-40C2-94A8-E81D2D479A2C}"/>
  <p:tag name="GENSWF_SLIDE_UID" val="{A5051A19-8932-445D-B332-5A6C6268B8CB}:3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685"/>
  <p:tag name="ISPRING_CUSTOM_TIMING_USED" val="1"/>
  <p:tag name="ISPRING_SLIDE_ID_2" val="{75F3EA1F-D588-463A-A537-BA315D731C56}"/>
  <p:tag name="GENSWF_SLIDE_UID" val="{4ACA56FD-0293-4A1C-9757-8A5DD0313615}:3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8.607"/>
  <p:tag name="TIMING" val="|1.9|1.405"/>
  <p:tag name="ISPRING_CUSTOM_TIMING_USED" val="1"/>
  <p:tag name="ISPRING_SLIDE_ID_2" val="{B007081A-DB0F-45DF-AF76-7ADE45F2873B}"/>
  <p:tag name="GENSWF_SLIDE_UID" val="{C2C85276-1DB5-4A4C-98E6-BAB80EDBFCE1}:3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123736A-88DE-4F80-95DF-4F0DBCF25E97}"/>
  <p:tag name="GENSWF_ADVANCE_TIME" val="35.584"/>
  <p:tag name="TIMING" val="|2.59|5.816|3.006|5.856|5.522|5.096"/>
  <p:tag name="GENSWF_SLIDE_UID" val="{DAF9B127-F421-4E3D-82DC-1D8966C95492}:309"/>
</p:tagLst>
</file>

<file path=ppt/theme/theme1.xml><?xml version="1.0" encoding="utf-8"?>
<a:theme xmlns:a="http://schemas.openxmlformats.org/drawingml/2006/main" name="VinhUni (16-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hUni Fonts">
      <a:majorFont>
        <a:latin typeface="UTM Swiss Condensed"/>
        <a:ea typeface=""/>
        <a:cs typeface=""/>
      </a:majorFont>
      <a:minorFont>
        <a:latin typeface="UTM Swis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 Mẫu Presentation.potx" id="{E89C0247-89E1-4F81-A2B6-8F1C94A65A65}" vid="{2F9F0F4D-34C0-4E55-B2AE-54E024C04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Mẫu Presentation</Template>
  <TotalTime>2290</TotalTime>
  <Words>622</Words>
  <Application>Microsoft Office PowerPoint</Application>
  <PresentationFormat>On-screen Show (16:9)</PresentationFormat>
  <Paragraphs>89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Times New Roman</vt:lpstr>
      <vt:lpstr>UTM Swiss Condensed</vt:lpstr>
      <vt:lpstr>Arial</vt:lpstr>
      <vt:lpstr>Minion</vt:lpstr>
      <vt:lpstr>Edwardian Script ITC</vt:lpstr>
      <vt:lpstr>Wingdings</vt:lpstr>
      <vt:lpstr>Calibri</vt:lpstr>
      <vt:lpstr>Verdana</vt:lpstr>
      <vt:lpstr>VinhUni (16-9)</vt:lpstr>
      <vt:lpstr>THIẾT KẾ NGHIÊN CỨU CTXH</vt:lpstr>
      <vt:lpstr>4.1. Phương pháp quan sát trong nghiên cứu CTXH</vt:lpstr>
      <vt:lpstr>4.1.1.   Khái niệm quan sát trong nghiên cứu CTXH</vt:lpstr>
      <vt:lpstr>Đặc điểm</vt:lpstr>
      <vt:lpstr>Nguồn thông tin trong quan sát CTXH </vt:lpstr>
      <vt:lpstr>PowerPoint Presentation</vt:lpstr>
      <vt:lpstr>Những khó khăn khi quan sát trong nghiên cứu CTXH</vt:lpstr>
      <vt:lpstr>4.1.2. Các bước thực hiện quan sát trong nghiên cứu CTXH</vt:lpstr>
      <vt:lpstr>Bước 1: Xác định khách thể quan sát</vt:lpstr>
      <vt:lpstr>Bước 2: Thời gian, địa điểm và thời điểm quan sát</vt:lpstr>
      <vt:lpstr>Bước 3: Lựa chọn cách thức quan sát</vt:lpstr>
      <vt:lpstr>Bước 4: Tiến trình quan sát</vt:lpstr>
      <vt:lpstr>Bước 5: ghi chép</vt:lpstr>
      <vt:lpstr>Bước 6: tiến hành kiểm tra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PHUONG PHAP QUAN SAT TRONG NGHIEN CUU CTXH</dc:title>
  <dc:creator>HH</dc:creator>
  <cp:lastModifiedBy>DMX</cp:lastModifiedBy>
  <cp:revision>58</cp:revision>
  <dcterms:created xsi:type="dcterms:W3CDTF">2021-09-10T09:18:21Z</dcterms:created>
  <dcterms:modified xsi:type="dcterms:W3CDTF">2025-08-08T07:35:39Z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