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416" r:id="rId3"/>
    <p:sldId id="418" r:id="rId4"/>
    <p:sldId id="419" r:id="rId5"/>
    <p:sldId id="420" r:id="rId6"/>
    <p:sldId id="421" r:id="rId7"/>
    <p:sldId id="422" r:id="rId8"/>
    <p:sldId id="287" r:id="rId9"/>
    <p:sldId id="425" r:id="rId10"/>
    <p:sldId id="426" r:id="rId11"/>
    <p:sldId id="389" r:id="rId12"/>
    <p:sldId id="427" r:id="rId13"/>
    <p:sldId id="280" r:id="rId14"/>
    <p:sldId id="423" r:id="rId15"/>
    <p:sldId id="298" r:id="rId16"/>
    <p:sldId id="297" r:id="rId17"/>
    <p:sldId id="424" r:id="rId18"/>
    <p:sldId id="428" r:id="rId19"/>
    <p:sldId id="429" r:id="rId20"/>
  </p:sldIdLst>
  <p:sldSz cx="18288000" cy="10287000"/>
  <p:notesSz cx="6858000" cy="9144000"/>
  <p:embeddedFontLst>
    <p:embeddedFont>
      <p:font typeface="MS Mincho" panose="02020609040205080304" pitchFamily="49" charset="-128"/>
      <p:regular r:id="rId22"/>
    </p:embeddedFont>
    <p:embeddedFont>
      <p:font typeface="Edwardian Script ITC" panose="030303020407070D0804" pitchFamily="66" charset="0"/>
      <p:regular r:id="rId23"/>
    </p:embeddedFont>
    <p:embeddedFont>
      <p:font typeface="Calibri" panose="020F050202020403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
      <p:font typeface="MS Gothic" panose="020B0609070205080204" pitchFamily="49" charset="-128"/>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22" autoAdjust="0"/>
  </p:normalViewPr>
  <p:slideViewPr>
    <p:cSldViewPr>
      <p:cViewPr varScale="1">
        <p:scale>
          <a:sx n="48" d="100"/>
          <a:sy n="48" d="100"/>
        </p:scale>
        <p:origin x="102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C67BD-9348-4780-B9B1-89C9AA6028FC}"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29B2C-D388-4B9D-B23B-7D38E547741F}" type="slidenum">
              <a:rPr lang="en-US" smtClean="0"/>
              <a:t>‹#›</a:t>
            </a:fld>
            <a:endParaRPr lang="en-US"/>
          </a:p>
        </p:txBody>
      </p:sp>
    </p:spTree>
    <p:extLst>
      <p:ext uri="{BB962C8B-B14F-4D97-AF65-F5344CB8AC3E}">
        <p14:creationId xmlns:p14="http://schemas.microsoft.com/office/powerpoint/2010/main" val="201744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19</a:t>
            </a:fld>
            <a:endParaRPr lang="en-US"/>
          </a:p>
        </p:txBody>
      </p:sp>
    </p:spTree>
    <p:extLst>
      <p:ext uri="{BB962C8B-B14F-4D97-AF65-F5344CB8AC3E}">
        <p14:creationId xmlns:p14="http://schemas.microsoft.com/office/powerpoint/2010/main" val="293939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73024" y="9607996"/>
            <a:ext cx="18431364" cy="679004"/>
          </a:xfrm>
          <a:prstGeom prst="rect">
            <a:avLst/>
          </a:prstGeom>
          <a:solidFill>
            <a:srgbClr val="0070C0"/>
          </a:solidFill>
          <a:ln>
            <a:noFill/>
          </a:ln>
          <a:effectLst/>
        </p:spPr>
        <p:txBody>
          <a:bodyPr vert="horz" wrap="square" lIns="182880" tIns="91440" rIns="182880" bIns="91440" numCol="1" rtlCol="0" anchor="t" anchorCtr="0" compatLnSpc="1">
            <a:prstTxWarp prst="textNoShape">
              <a:avLst/>
            </a:prstTxWarp>
          </a:bodyPr>
          <a:lstStyle/>
          <a:p>
            <a:pPr marL="0" marR="0" indent="0" algn="l" defTabSz="1828800" rtl="0" eaLnBrk="1" fontAlgn="base" latinLnBrk="0" hangingPunct="1">
              <a:lnSpc>
                <a:spcPct val="95000"/>
              </a:lnSpc>
              <a:spcBef>
                <a:spcPct val="0"/>
              </a:spcBef>
              <a:spcAft>
                <a:spcPct val="0"/>
              </a:spcAft>
              <a:buClrTx/>
              <a:buSzTx/>
              <a:buFont typeface="Arial" charset="0"/>
              <a:buNone/>
              <a:tabLst/>
            </a:pPr>
            <a:endParaRPr kumimoji="0" lang="en-GB" sz="36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072" y="7015708"/>
            <a:ext cx="2399944" cy="2399944"/>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2957412" y="7002900"/>
            <a:ext cx="8064896" cy="1599848"/>
          </a:xfrm>
          <a:prstGeom prst="rect">
            <a:avLst/>
          </a:prstGeom>
          <a:noFill/>
        </p:spPr>
        <p:txBody>
          <a:bodyPr wrap="square" lIns="216000" tIns="216000" rIns="216000" bIns="216000" rtlCol="0">
            <a:noAutofit/>
          </a:bodyPr>
          <a:lstStyle/>
          <a:p>
            <a:pPr algn="ctr"/>
            <a:r>
              <a:rPr lang="en-US" sz="4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4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4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4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9463" y="8658693"/>
            <a:ext cx="7344814" cy="66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520781" y="7326975"/>
            <a:ext cx="1603594" cy="187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150292" y="7354754"/>
            <a:ext cx="975600" cy="189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574702" y="7303740"/>
            <a:ext cx="975600" cy="189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73024" y="0"/>
            <a:ext cx="18431364" cy="6727676"/>
          </a:xfrm>
          <a:prstGeom prst="rect">
            <a:avLst/>
          </a:prstGeom>
          <a:solidFill>
            <a:srgbClr val="0070C0"/>
          </a:solidFill>
          <a:ln>
            <a:noFill/>
          </a:ln>
          <a:effectLst/>
        </p:spPr>
        <p:txBody>
          <a:bodyPr vert="horz" wrap="square" lIns="182880" tIns="91440" rIns="182880" bIns="91440" numCol="1" rtlCol="0" anchor="t" anchorCtr="0" compatLnSpc="1">
            <a:prstTxWarp prst="textNoShape">
              <a:avLst/>
            </a:prstTxWarp>
          </a:bodyPr>
          <a:lstStyle/>
          <a:p>
            <a:pPr marL="0" marR="0" indent="0" algn="l" defTabSz="1828800" rtl="0" eaLnBrk="1" fontAlgn="base" latinLnBrk="0" hangingPunct="1">
              <a:lnSpc>
                <a:spcPct val="95000"/>
              </a:lnSpc>
              <a:spcBef>
                <a:spcPct val="0"/>
              </a:spcBef>
              <a:spcAft>
                <a:spcPct val="0"/>
              </a:spcAft>
              <a:buClrTx/>
              <a:buSzTx/>
              <a:buFont typeface="Arial" charset="0"/>
              <a:buNone/>
              <a:tabLst/>
            </a:pPr>
            <a:endParaRPr kumimoji="0" lang="en-GB" sz="36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1223122" y="2407197"/>
            <a:ext cx="15458040" cy="1258366"/>
          </a:xfrm>
        </p:spPr>
        <p:txBody>
          <a:bodyPr/>
          <a:lstStyle>
            <a:lvl1pPr algn="l">
              <a:defRPr sz="8800">
                <a:solidFill>
                  <a:schemeClr val="bg1"/>
                </a:solidFill>
              </a:defRPr>
            </a:lvl1pPr>
          </a:lstStyle>
          <a:p>
            <a:r>
              <a:rPr lang="en-GB" noProof="0" dirty="0"/>
              <a:t>Title closure</a:t>
            </a:r>
          </a:p>
        </p:txBody>
      </p:sp>
    </p:spTree>
    <p:extLst>
      <p:ext uri="{BB962C8B-B14F-4D97-AF65-F5344CB8AC3E}">
        <p14:creationId xmlns:p14="http://schemas.microsoft.com/office/powerpoint/2010/main" val="25144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sv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81.svg"/><Relationship Id="rId3" Type="http://schemas.openxmlformats.org/officeDocument/2006/relationships/image" Target="../media/image261.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1.svg"/></Relationships>
</file>

<file path=ppt/slides/_rels/slide11.xml.rels><?xml version="1.0" encoding="UTF-8" standalone="yes"?>
<Relationships xmlns="http://schemas.openxmlformats.org/package/2006/relationships"><Relationship Id="rId8" Type="http://schemas.openxmlformats.org/officeDocument/2006/relationships/image" Target="../media/image280.svg"/><Relationship Id="rId3" Type="http://schemas.openxmlformats.org/officeDocument/2006/relationships/image" Target="../media/image260.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17.svg"/><Relationship Id="rId12" Type="http://schemas.openxmlformats.org/officeDocument/2006/relationships/image" Target="../media/image2400.svg"/><Relationship Id="rId2"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image" Target="../media/image131.svg"/><Relationship Id="rId10" Type="http://schemas.openxmlformats.org/officeDocument/2006/relationships/image" Target="../media/image220.svg"/><Relationship Id="rId4" Type="http://schemas.openxmlformats.org/officeDocument/2006/relationships/image" Target="../media/image31.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0.svg"/><Relationship Id="rId5" Type="http://schemas.openxmlformats.org/officeDocument/2006/relationships/image" Target="../media/image28.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0.svg"/><Relationship Id="rId5" Type="http://schemas.openxmlformats.org/officeDocument/2006/relationships/image" Target="../media/image28.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17.svg"/><Relationship Id="rId12" Type="http://schemas.openxmlformats.org/officeDocument/2006/relationships/image" Target="../media/image2400.svg"/><Relationship Id="rId2"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image" Target="../media/image131.svg"/><Relationship Id="rId10" Type="http://schemas.openxmlformats.org/officeDocument/2006/relationships/image" Target="../media/image220.svg"/><Relationship Id="rId4" Type="http://schemas.openxmlformats.org/officeDocument/2006/relationships/image" Target="../media/image31.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8" Type="http://schemas.openxmlformats.org/officeDocument/2006/relationships/image" Target="../media/image130.svg"/><Relationship Id="rId3"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40.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0.svg"/><Relationship Id="rId5" Type="http://schemas.openxmlformats.org/officeDocument/2006/relationships/image" Target="../media/image28.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2.svg"/><Relationship Id="rId4" Type="http://schemas.openxmlformats.org/officeDocument/2006/relationships/image" Target="../media/image24.png"/><Relationship Id="rId9" Type="http://schemas.openxmlformats.org/officeDocument/2006/relationships/image" Target="../media/image46.svg"/></Relationships>
</file>

<file path=ppt/slides/_rels/slide8.xml.rels><?xml version="1.0" encoding="UTF-8" standalone="yes"?>
<Relationships xmlns="http://schemas.openxmlformats.org/package/2006/relationships"><Relationship Id="rId8" Type="http://schemas.openxmlformats.org/officeDocument/2006/relationships/image" Target="../media/image280.svg"/><Relationship Id="rId3" Type="http://schemas.openxmlformats.org/officeDocument/2006/relationships/image" Target="../media/image260.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131.svg"/><Relationship Id="rId10" Type="http://schemas.openxmlformats.org/officeDocument/2006/relationships/image" Target="../media/image29.png"/><Relationship Id="rId9"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sp>
      <p:sp>
        <p:nvSpPr>
          <p:cNvPr id="3" name="Freeform 3"/>
          <p:cNvSpPr/>
          <p:nvPr/>
        </p:nvSpPr>
        <p:spPr>
          <a:xfrm rot="-5400000">
            <a:off x="5203617" y="-2511546"/>
            <a:ext cx="7880764" cy="15050069"/>
          </a:xfrm>
          <a:custGeom>
            <a:avLst/>
            <a:gdLst/>
            <a:ahLst/>
            <a:cxnLst/>
            <a:rect l="l" t="t" r="r" b="b"/>
            <a:pathLst>
              <a:path w="7880764" h="15050069">
                <a:moveTo>
                  <a:pt x="0" y="0"/>
                </a:moveTo>
                <a:lnTo>
                  <a:pt x="7880764" y="0"/>
                </a:lnTo>
                <a:lnTo>
                  <a:pt x="7880764" y="15050069"/>
                </a:lnTo>
                <a:lnTo>
                  <a:pt x="0" y="15050069"/>
                </a:lnTo>
                <a:lnTo>
                  <a:pt x="0" y="0"/>
                </a:lnTo>
                <a:close/>
              </a:path>
            </a:pathLst>
          </a:custGeom>
          <a:blipFill>
            <a:blip r:embed="rId3">
              <a:extLst>
                <a:ext uri="{BEBA8EAE-BF5A-486C-A8C5-ECC9F3942E4B}">
                  <a14:imgProps xmlns:a14="http://schemas.microsoft.com/office/drawing/2010/main">
                    <a14:imgLayer r:embed="rId4">
                      <a14:imgEffect>
                        <a14:brightnessContrast bright="-40000"/>
                      </a14:imgEffect>
                    </a14:imgLayer>
                  </a14:imgProps>
                </a:ext>
                <a:ext uri="{96DAC541-7B7A-43D3-8B79-37D633B846F1}">
                  <asvg:svgBlip xmlns:asvg="http://schemas.microsoft.com/office/drawing/2016/SVG/main" xmlns="" r:embed="rId5"/>
                </a:ext>
              </a:extLst>
            </a:blip>
            <a:stretch>
              <a:fillRect/>
            </a:stretch>
          </a:blipFill>
          <a:ln>
            <a:solidFill>
              <a:schemeClr val="accent6">
                <a:lumMod val="40000"/>
                <a:lumOff val="60000"/>
              </a:schemeClr>
            </a:solidFill>
          </a:ln>
        </p:spPr>
      </p:sp>
      <p:sp>
        <p:nvSpPr>
          <p:cNvPr id="5" name="TextBox 5"/>
          <p:cNvSpPr txBox="1"/>
          <p:nvPr/>
        </p:nvSpPr>
        <p:spPr>
          <a:xfrm>
            <a:off x="3333651" y="3797656"/>
            <a:ext cx="11296749" cy="1107996"/>
          </a:xfrm>
          <a:prstGeom prst="rect">
            <a:avLst/>
          </a:prstGeom>
        </p:spPr>
        <p:txBody>
          <a:bodyPr wrap="square" lIns="0" tIns="0" rIns="0" bIns="0" rtlCol="0" anchor="t">
            <a:spAutoFit/>
          </a:bodyPr>
          <a:lstStyle/>
          <a:p>
            <a:pPr lvl="0" algn="ctr">
              <a:spcBef>
                <a:spcPct val="0"/>
              </a:spcBef>
            </a:pPr>
            <a:r>
              <a:rPr lang="en-US" sz="7200" b="1" dirty="0" smtClean="0">
                <a:solidFill>
                  <a:srgbClr val="FFFFFF"/>
                </a:solidFill>
                <a:latin typeface="Times New Roman" panose="02020603050405020304" pitchFamily="18" charset="0"/>
                <a:cs typeface="Times New Roman" panose="02020603050405020304" pitchFamily="18" charset="0"/>
              </a:rPr>
              <a:t>1.2. </a:t>
            </a:r>
            <a:r>
              <a:rPr lang="nl-NL" sz="7200" b="1" dirty="0" smtClean="0">
                <a:solidFill>
                  <a:schemeClr val="bg1"/>
                </a:solidFill>
                <a:latin typeface="Times New Roman" panose="02020603050405020304" pitchFamily="18" charset="0"/>
                <a:cs typeface="Times New Roman" panose="02020603050405020304" pitchFamily="18" charset="0"/>
              </a:rPr>
              <a:t>Giới và giới tính</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7" name="Freeform 7"/>
          <p:cNvSpPr/>
          <p:nvPr/>
        </p:nvSpPr>
        <p:spPr>
          <a:xfrm>
            <a:off x="2065121" y="5419027"/>
            <a:ext cx="4585293" cy="3534844"/>
          </a:xfrm>
          <a:custGeom>
            <a:avLst/>
            <a:gdLst/>
            <a:ahLst/>
            <a:cxnLst/>
            <a:rect l="l" t="t" r="r" b="b"/>
            <a:pathLst>
              <a:path w="4585293" h="3534844">
                <a:moveTo>
                  <a:pt x="0" y="0"/>
                </a:moveTo>
                <a:lnTo>
                  <a:pt x="4585293" y="0"/>
                </a:lnTo>
                <a:lnTo>
                  <a:pt x="4585293" y="3534844"/>
                </a:lnTo>
                <a:lnTo>
                  <a:pt x="0" y="35348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3195043" y="5143500"/>
            <a:ext cx="2908176" cy="3469625"/>
          </a:xfrm>
          <a:custGeom>
            <a:avLst/>
            <a:gdLst/>
            <a:ahLst/>
            <a:cxnLst/>
            <a:rect l="l" t="t" r="r" b="b"/>
            <a:pathLst>
              <a:path w="2908176" h="3469625">
                <a:moveTo>
                  <a:pt x="0" y="0"/>
                </a:moveTo>
                <a:lnTo>
                  <a:pt x="2908177" y="0"/>
                </a:lnTo>
                <a:lnTo>
                  <a:pt x="2908177" y="3469625"/>
                </a:lnTo>
                <a:lnTo>
                  <a:pt x="0" y="346962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234652" y="1599034"/>
            <a:ext cx="1818696" cy="1636827"/>
          </a:xfrm>
          <a:custGeom>
            <a:avLst/>
            <a:gdLst/>
            <a:ahLst/>
            <a:cxnLst/>
            <a:rect l="l" t="t" r="r" b="b"/>
            <a:pathLst>
              <a:path w="1818696" h="1636827">
                <a:moveTo>
                  <a:pt x="0" y="0"/>
                </a:moveTo>
                <a:lnTo>
                  <a:pt x="1818696" y="0"/>
                </a:lnTo>
                <a:lnTo>
                  <a:pt x="1818696" y="1636826"/>
                </a:lnTo>
                <a:lnTo>
                  <a:pt x="0" y="1636826"/>
                </a:lnTo>
                <a:lnTo>
                  <a:pt x="0" y="0"/>
                </a:lnTo>
                <a:close/>
              </a:path>
            </a:pathLst>
          </a:custGeom>
          <a:blipFill>
            <a:blip r:embed="rId10"/>
            <a:stretch>
              <a:fillRect/>
            </a:stretch>
          </a:blipFill>
        </p:spPr>
      </p:sp>
      <p:sp>
        <p:nvSpPr>
          <p:cNvPr id="10" name="TextBox 5"/>
          <p:cNvSpPr txBox="1"/>
          <p:nvPr/>
        </p:nvSpPr>
        <p:spPr>
          <a:xfrm>
            <a:off x="5826680" y="5632509"/>
            <a:ext cx="11296749" cy="615553"/>
          </a:xfrm>
          <a:prstGeom prst="rect">
            <a:avLst/>
          </a:prstGeom>
        </p:spPr>
        <p:txBody>
          <a:bodyPr wrap="square" lIns="0" tIns="0" rIns="0" bIns="0" rtlCol="0" anchor="t">
            <a:spAutoFit/>
          </a:bodyPr>
          <a:lstStyle/>
          <a:p>
            <a:pPr lvl="0" algn="ctr">
              <a:spcBef>
                <a:spcPct val="0"/>
              </a:spcBef>
            </a:pPr>
            <a:r>
              <a:rPr lang="en-US" sz="4000" b="1" i="1" dirty="0" smtClean="0">
                <a:solidFill>
                  <a:srgbClr val="FFC000"/>
                </a:solidFill>
                <a:latin typeface="Times New Roman" panose="02020603050405020304" pitchFamily="18" charset="0"/>
                <a:cs typeface="Times New Roman" panose="02020603050405020304" pitchFamily="18" charset="0"/>
              </a:rPr>
              <a:t>GV: Phan </a:t>
            </a:r>
            <a:r>
              <a:rPr lang="en-US" sz="4000" b="1" i="1" dirty="0" err="1" smtClean="0">
                <a:solidFill>
                  <a:srgbClr val="FFC000"/>
                </a:solidFill>
                <a:latin typeface="Times New Roman" panose="02020603050405020304" pitchFamily="18" charset="0"/>
                <a:cs typeface="Times New Roman" panose="02020603050405020304" pitchFamily="18" charset="0"/>
              </a:rPr>
              <a:t>Thị</a:t>
            </a:r>
            <a:r>
              <a:rPr lang="en-US" sz="4000" b="1" i="1" dirty="0" smtClean="0">
                <a:solidFill>
                  <a:srgbClr val="FFC000"/>
                </a:solidFill>
                <a:latin typeface="Times New Roman" panose="02020603050405020304" pitchFamily="18" charset="0"/>
                <a:cs typeface="Times New Roman" panose="02020603050405020304" pitchFamily="18" charset="0"/>
              </a:rPr>
              <a:t> </a:t>
            </a:r>
            <a:r>
              <a:rPr lang="en-US" sz="4000" b="1" i="1" dirty="0" err="1" smtClean="0">
                <a:solidFill>
                  <a:srgbClr val="FFC000"/>
                </a:solidFill>
                <a:latin typeface="Times New Roman" panose="02020603050405020304" pitchFamily="18" charset="0"/>
                <a:cs typeface="Times New Roman" panose="02020603050405020304" pitchFamily="18" charset="0"/>
              </a:rPr>
              <a:t>Thúy</a:t>
            </a:r>
            <a:r>
              <a:rPr lang="en-US" sz="4000" b="1" i="1" dirty="0" smtClean="0">
                <a:solidFill>
                  <a:srgbClr val="FFC000"/>
                </a:solidFill>
                <a:latin typeface="Times New Roman" panose="02020603050405020304" pitchFamily="18" charset="0"/>
                <a:cs typeface="Times New Roman" panose="02020603050405020304" pitchFamily="18" charset="0"/>
              </a:rPr>
              <a:t> Hà</a:t>
            </a:r>
            <a:endParaRPr lang="en-US" sz="4000" b="1" i="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049000" y="-209551"/>
            <a:ext cx="0" cy="10172700"/>
          </a:xfrm>
          <a:prstGeom prst="line">
            <a:avLst/>
          </a:prstGeom>
          <a:ln w="9525" cap="flat">
            <a:solidFill>
              <a:srgbClr val="F2AC34"/>
            </a:solidFill>
            <a:prstDash val="solid"/>
            <a:headEnd type="none" w="sm" len="sm"/>
            <a:tailEnd type="none" w="sm" len="sm"/>
          </a:ln>
        </p:spPr>
      </p:sp>
      <p:sp>
        <p:nvSpPr>
          <p:cNvPr id="3" name="AutoShape 3"/>
          <p:cNvSpPr/>
          <p:nvPr/>
        </p:nvSpPr>
        <p:spPr>
          <a:xfrm flipV="1">
            <a:off x="25613" y="1992535"/>
            <a:ext cx="10813837" cy="85012"/>
          </a:xfrm>
          <a:prstGeom prst="line">
            <a:avLst/>
          </a:prstGeom>
          <a:ln w="9525" cap="flat">
            <a:solidFill>
              <a:srgbClr val="F2AC34"/>
            </a:solidFill>
            <a:prstDash val="solid"/>
            <a:headEnd type="none" w="sm" len="sm"/>
            <a:tailEnd type="none" w="sm" len="sm"/>
          </a:ln>
        </p:spPr>
      </p:sp>
      <p:sp>
        <p:nvSpPr>
          <p:cNvPr id="4" name="TextBox 4"/>
          <p:cNvSpPr txBox="1"/>
          <p:nvPr/>
        </p:nvSpPr>
        <p:spPr>
          <a:xfrm>
            <a:off x="1656601" y="925030"/>
            <a:ext cx="9182849" cy="861774"/>
          </a:xfrm>
          <a:prstGeom prst="rect">
            <a:avLst/>
          </a:prstGeom>
        </p:spPr>
        <p:txBody>
          <a:bodyPr wrap="square" lIns="0" tIns="0" rIns="0" bIns="0" rtlCol="0" anchor="t">
            <a:spAutoFit/>
          </a:bodyPr>
          <a:lstStyle/>
          <a:p>
            <a:pPr lvl="0">
              <a:spcBef>
                <a:spcPct val="0"/>
              </a:spcBef>
            </a:pPr>
            <a:r>
              <a:rPr lang="en-US" sz="2800" b="1" i="1" u="sng" dirty="0" err="1">
                <a:latin typeface="Times New Roman" panose="02020603050405020304" pitchFamily="18" charset="0"/>
                <a:cs typeface="Times New Roman" panose="02020603050405020304" pitchFamily="18" charset="0"/>
              </a:rPr>
              <a:t>Chương</a:t>
            </a:r>
            <a:r>
              <a:rPr lang="en-US" sz="2800" b="1" i="1" u="sng" dirty="0">
                <a:latin typeface="Times New Roman" panose="02020603050405020304" pitchFamily="18" charset="0"/>
                <a:cs typeface="Times New Roman" panose="02020603050405020304" pitchFamily="18" charset="0"/>
              </a:rPr>
              <a:t> 1:</a:t>
            </a:r>
            <a:r>
              <a:rPr lang="en-US" sz="2800" b="1" i="1" dirty="0">
                <a:latin typeface="Times New Roman" panose="02020603050405020304" pitchFamily="18" charset="0"/>
                <a:cs typeface="Times New Roman" panose="02020603050405020304" pitchFamily="18" charset="0"/>
              </a:rPr>
              <a:t> </a:t>
            </a:r>
            <a:r>
              <a:rPr lang="nl-NL" sz="2800" b="1" dirty="0">
                <a:latin typeface="Times New Roman" panose="02020603050405020304" pitchFamily="18" charset="0"/>
                <a:cs typeface="Times New Roman" panose="02020603050405020304" pitchFamily="18" charset="0"/>
              </a:rPr>
              <a:t>GIỚI VÀ QUÁ TRÌNH PHÁT TRIỂN CỦA KHOA HỌC NGHIÊN CỨU VỀ GIỚI</a:t>
            </a:r>
            <a:endParaRPr lang="en-US" sz="2800" b="1" dirty="0">
              <a:latin typeface="Times New Roman" panose="02020603050405020304" pitchFamily="18" charset="0"/>
              <a:cs typeface="Times New Roman" panose="02020603050405020304" pitchFamily="18" charset="0"/>
            </a:endParaRPr>
          </a:p>
        </p:txBody>
      </p:sp>
      <p:sp>
        <p:nvSpPr>
          <p:cNvPr id="5" name="Freeform 5"/>
          <p:cNvSpPr/>
          <p:nvPr/>
        </p:nvSpPr>
        <p:spPr>
          <a:xfrm>
            <a:off x="6563" y="9639299"/>
            <a:ext cx="18281437" cy="647701"/>
          </a:xfrm>
          <a:custGeom>
            <a:avLst/>
            <a:gdLst/>
            <a:ahLst/>
            <a:cxnLst/>
            <a:rect l="l" t="t" r="r" b="b"/>
            <a:pathLst>
              <a:path w="11062406" h="817551">
                <a:moveTo>
                  <a:pt x="0" y="0"/>
                </a:moveTo>
                <a:lnTo>
                  <a:pt x="11062405" y="0"/>
                </a:lnTo>
                <a:lnTo>
                  <a:pt x="11062405" y="817551"/>
                </a:lnTo>
                <a:lnTo>
                  <a:pt x="0" y="817551"/>
                </a:lnTo>
                <a:lnTo>
                  <a:pt x="0" y="0"/>
                </a:lnTo>
                <a:close/>
              </a:path>
            </a:pathLst>
          </a:custGeom>
          <a:solidFill>
            <a:srgbClr val="FFCC66"/>
          </a:solidFill>
        </p:spPr>
      </p:sp>
      <p:grpSp>
        <p:nvGrpSpPr>
          <p:cNvPr id="6" name="Group 6"/>
          <p:cNvGrpSpPr/>
          <p:nvPr/>
        </p:nvGrpSpPr>
        <p:grpSpPr>
          <a:xfrm>
            <a:off x="552222" y="945787"/>
            <a:ext cx="3233025" cy="617623"/>
            <a:chOff x="0" y="0"/>
            <a:chExt cx="4310700" cy="823498"/>
          </a:xfrm>
        </p:grpSpPr>
        <p:sp>
          <p:nvSpPr>
            <p:cNvPr id="7" name="TextBox 7"/>
            <p:cNvSpPr txBox="1"/>
            <p:nvPr/>
          </p:nvSpPr>
          <p:spPr>
            <a:xfrm>
              <a:off x="1186753" y="71155"/>
              <a:ext cx="3123947" cy="752343"/>
            </a:xfrm>
            <a:prstGeom prst="rect">
              <a:avLst/>
            </a:prstGeom>
          </p:spPr>
          <p:txBody>
            <a:bodyPr lIns="0" tIns="0" rIns="0" bIns="0" rtlCol="0" anchor="t">
              <a:spAutoFit/>
            </a:bodyPr>
            <a:lstStyle/>
            <a:p>
              <a:pPr>
                <a:lnSpc>
                  <a:spcPts val="4376"/>
                </a:lnSpc>
              </a:pPr>
              <a:endParaRPr>
                <a:latin typeface="Times New Roman" panose="02020603050405020304" pitchFamily="18" charset="0"/>
                <a:cs typeface="Times New Roman" panose="02020603050405020304" pitchFamily="18" charset="0"/>
              </a:endParaRPr>
            </a:p>
          </p:txBody>
        </p:sp>
        <p:sp>
          <p:nvSpPr>
            <p:cNvPr id="8" name="Freeform 8"/>
            <p:cNvSpPr/>
            <p:nvPr/>
          </p:nvSpPr>
          <p:spPr>
            <a:xfrm rot="5400000">
              <a:off x="7041" y="-7041"/>
              <a:ext cx="760457" cy="774540"/>
            </a:xfrm>
            <a:custGeom>
              <a:avLst/>
              <a:gdLst/>
              <a:ahLst/>
              <a:cxnLst/>
              <a:rect l="l" t="t" r="r" b="b"/>
              <a:pathLst>
                <a:path w="760457" h="774540">
                  <a:moveTo>
                    <a:pt x="0" y="0"/>
                  </a:moveTo>
                  <a:lnTo>
                    <a:pt x="760458" y="0"/>
                  </a:lnTo>
                  <a:lnTo>
                    <a:pt x="760458" y="774540"/>
                  </a:lnTo>
                  <a:lnTo>
                    <a:pt x="0" y="77454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sp>
        <p:nvSpPr>
          <p:cNvPr id="11" name="TextBox 11"/>
          <p:cNvSpPr txBox="1"/>
          <p:nvPr/>
        </p:nvSpPr>
        <p:spPr>
          <a:xfrm>
            <a:off x="571272" y="7810999"/>
            <a:ext cx="3086101" cy="3266927"/>
          </a:xfrm>
          <a:prstGeom prst="rect">
            <a:avLst/>
          </a:prstGeom>
        </p:spPr>
        <p:txBody>
          <a:bodyPr lIns="50800" tIns="50800" rIns="50800" bIns="50800" rtlCol="0" anchor="ctr"/>
          <a:lstStyle/>
          <a:p>
            <a:pPr algn="ctr">
              <a:lnSpc>
                <a:spcPts val="3359"/>
              </a:lnSpc>
            </a:pPr>
            <a:endParaRPr>
              <a:latin typeface="Times New Roman" panose="02020603050405020304" pitchFamily="18" charset="0"/>
              <a:cs typeface="Times New Roman" panose="02020603050405020304" pitchFamily="18" charset="0"/>
            </a:endParaRPr>
          </a:p>
        </p:txBody>
      </p:sp>
      <p:sp>
        <p:nvSpPr>
          <p:cNvPr id="13" name="TextBox 13"/>
          <p:cNvSpPr txBox="1"/>
          <p:nvPr/>
        </p:nvSpPr>
        <p:spPr>
          <a:xfrm>
            <a:off x="11931932" y="672811"/>
            <a:ext cx="5901998" cy="692497"/>
          </a:xfrm>
          <a:prstGeom prst="rect">
            <a:avLst/>
          </a:prstGeom>
        </p:spPr>
        <p:txBody>
          <a:bodyPr wrap="square" lIns="0" tIns="0" rIns="0" bIns="0" rtlCol="0" anchor="t">
            <a:spAutoFit/>
          </a:bodyPr>
          <a:lstStyle/>
          <a:p>
            <a:pPr algn="just">
              <a:lnSpc>
                <a:spcPts val="5389"/>
              </a:lnSpc>
            </a:pPr>
            <a:r>
              <a:rPr lang="en-US" sz="3499" b="1" u="sng" dirty="0" err="1" smtClean="0">
                <a:solidFill>
                  <a:srgbClr val="1C2120"/>
                </a:solidFill>
                <a:latin typeface="Times New Roman" panose="02020603050405020304" pitchFamily="18" charset="0"/>
                <a:cs typeface="Times New Roman" panose="02020603050405020304" pitchFamily="18" charset="0"/>
              </a:rPr>
              <a:t>Nội</a:t>
            </a:r>
            <a:r>
              <a:rPr lang="en-US" sz="3499" b="1" u="sng" dirty="0" smtClean="0">
                <a:solidFill>
                  <a:srgbClr val="1C2120"/>
                </a:solidFill>
                <a:latin typeface="Times New Roman" panose="02020603050405020304" pitchFamily="18" charset="0"/>
                <a:cs typeface="Times New Roman" panose="02020603050405020304" pitchFamily="18" charset="0"/>
              </a:rPr>
              <a:t> dung </a:t>
            </a:r>
            <a:r>
              <a:rPr lang="en-US" sz="3499" b="1" u="sng" dirty="0" err="1" smtClean="0">
                <a:solidFill>
                  <a:srgbClr val="1C2120"/>
                </a:solidFill>
                <a:latin typeface="Times New Roman" panose="02020603050405020304" pitchFamily="18" charset="0"/>
                <a:cs typeface="Times New Roman" panose="02020603050405020304" pitchFamily="18" charset="0"/>
              </a:rPr>
              <a:t>chương</a:t>
            </a:r>
            <a:r>
              <a:rPr lang="en-US" sz="3499" b="1" u="sng" dirty="0" smtClean="0">
                <a:solidFill>
                  <a:srgbClr val="1C2120"/>
                </a:solidFill>
                <a:latin typeface="Times New Roman" panose="02020603050405020304" pitchFamily="18" charset="0"/>
                <a:cs typeface="Times New Roman" panose="02020603050405020304" pitchFamily="18" charset="0"/>
              </a:rPr>
              <a:t> 1</a:t>
            </a:r>
            <a:r>
              <a:rPr lang="en-US" sz="3499" b="1" dirty="0" smtClean="0">
                <a:solidFill>
                  <a:srgbClr val="1C2120"/>
                </a:solidFill>
                <a:latin typeface="Times New Roman" panose="02020603050405020304" pitchFamily="18" charset="0"/>
                <a:cs typeface="Times New Roman" panose="02020603050405020304" pitchFamily="18" charset="0"/>
              </a:rPr>
              <a:t>:</a:t>
            </a:r>
            <a:endParaRPr lang="en-US" sz="3499" b="1" dirty="0">
              <a:solidFill>
                <a:srgbClr val="1C212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31794" y="2688335"/>
            <a:ext cx="9994594" cy="1569660"/>
          </a:xfrm>
          <a:prstGeom prst="rect">
            <a:avLst/>
          </a:prstGeom>
        </p:spPr>
        <p:txBody>
          <a:bodyPr wrap="square">
            <a:spAutoFit/>
          </a:bodyPr>
          <a:lstStyle/>
          <a:p>
            <a:pPr algn="just">
              <a:lnSpc>
                <a:spcPct val="150000"/>
              </a:lnSpc>
            </a:pPr>
            <a:r>
              <a:rPr lang="it-IT" sz="3200" b="1" i="1" dirty="0">
                <a:latin typeface="Times New Roman" panose="02020603050405020304" pitchFamily="18" charset="0"/>
                <a:cs typeface="Times New Roman" panose="02020603050405020304" pitchFamily="18" charset="0"/>
              </a:rPr>
              <a:t>1.2. </a:t>
            </a:r>
            <a:r>
              <a:rPr lang="it-IT" sz="3200" b="1" i="1" dirty="0" smtClean="0">
                <a:latin typeface="Times New Roman" panose="02020603050405020304" pitchFamily="18" charset="0"/>
                <a:cs typeface="Times New Roman" panose="02020603050405020304" pitchFamily="18" charset="0"/>
              </a:rPr>
              <a:t>Giới và giới tính</a:t>
            </a:r>
          </a:p>
          <a:p>
            <a:pPr marL="0" lvl="2" algn="just">
              <a:lnSpc>
                <a:spcPct val="150000"/>
              </a:lnSpc>
            </a:pPr>
            <a:r>
              <a:rPr lang="it-IT" sz="3200" dirty="0">
                <a:latin typeface="Times New Roman" panose="02020603050405020304" pitchFamily="18" charset="0"/>
                <a:cs typeface="Times New Roman" panose="02020603050405020304" pitchFamily="18" charset="0"/>
              </a:rPr>
              <a:t>1.2.1. </a:t>
            </a:r>
            <a:r>
              <a:rPr lang="en-US" sz="3200" dirty="0" err="1" smtClean="0">
                <a:solidFill>
                  <a:srgbClr val="000000"/>
                </a:solidFill>
                <a:latin typeface="Times New Roman" panose="02020603050405020304" pitchFamily="18" charset="0"/>
                <a:cs typeface="Times New Roman" panose="02020603050405020304" pitchFamily="18" charset="0"/>
              </a:rPr>
              <a:t>Giới</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362200" y="3944421"/>
            <a:ext cx="7248443" cy="547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1368185" y="8425640"/>
            <a:ext cx="9935053" cy="547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Freeform 3"/>
          <p:cNvSpPr/>
          <p:nvPr/>
        </p:nvSpPr>
        <p:spPr>
          <a:xfrm>
            <a:off x="7417900" y="3517779"/>
            <a:ext cx="3039355" cy="5945918"/>
          </a:xfrm>
          <a:custGeom>
            <a:avLst/>
            <a:gdLst/>
            <a:ahLst/>
            <a:cxnLst/>
            <a:rect l="l" t="t" r="r" b="b"/>
            <a:pathLst>
              <a:path w="2335012" h="5178455">
                <a:moveTo>
                  <a:pt x="0" y="0"/>
                </a:moveTo>
                <a:lnTo>
                  <a:pt x="2335012" y="0"/>
                </a:lnTo>
                <a:lnTo>
                  <a:pt x="2335012" y="5178455"/>
                </a:lnTo>
                <a:lnTo>
                  <a:pt x="0" y="5178455"/>
                </a:lnTo>
                <a:lnTo>
                  <a:pt x="0" y="0"/>
                </a:lnTo>
                <a:close/>
              </a:path>
            </a:pathLst>
          </a:custGeom>
          <a:blipFill>
            <a:blip r:embed="rId6">
              <a:extLst>
                <a:ext uri="{96DAC541-7B7A-43D3-8B79-37D633B846F1}">
                  <asvg:svgBlip xmlns:asvg="http://schemas.microsoft.com/office/drawing/2016/SVG/main" xmlns="" r:embed="rId3"/>
                </a:ext>
              </a:extLst>
            </a:blip>
            <a:stretch>
              <a:fillRect/>
            </a:stretch>
          </a:blipFill>
        </p:spPr>
      </p:sp>
      <p:sp>
        <p:nvSpPr>
          <p:cNvPr id="20" name="Freeform 4"/>
          <p:cNvSpPr/>
          <p:nvPr/>
        </p:nvSpPr>
        <p:spPr>
          <a:xfrm flipH="1">
            <a:off x="5143550" y="3596055"/>
            <a:ext cx="2573648" cy="5945918"/>
          </a:xfrm>
          <a:custGeom>
            <a:avLst/>
            <a:gdLst/>
            <a:ahLst/>
            <a:cxnLst/>
            <a:rect l="l" t="t" r="r" b="b"/>
            <a:pathLst>
              <a:path w="1977228" h="5178455">
                <a:moveTo>
                  <a:pt x="1977228" y="0"/>
                </a:moveTo>
                <a:lnTo>
                  <a:pt x="0" y="0"/>
                </a:lnTo>
                <a:lnTo>
                  <a:pt x="0" y="5178455"/>
                </a:lnTo>
                <a:lnTo>
                  <a:pt x="1977228" y="5178455"/>
                </a:lnTo>
                <a:lnTo>
                  <a:pt x="1977228"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TextBox 16"/>
          <p:cNvSpPr txBox="1"/>
          <p:nvPr/>
        </p:nvSpPr>
        <p:spPr>
          <a:xfrm>
            <a:off x="11667529" y="2101133"/>
            <a:ext cx="5744965" cy="5661806"/>
          </a:xfrm>
          <a:prstGeom prst="rect">
            <a:avLst/>
          </a:prstGeom>
        </p:spPr>
        <p:txBody>
          <a:bodyPr wrap="square" lIns="0" tIns="0" rIns="0" bIns="0" rtlCol="0" anchor="t">
            <a:spAutoFit/>
          </a:bodyPr>
          <a:lstStyle/>
          <a:p>
            <a:pPr lvl="1" indent="-457200" algn="just">
              <a:spcBef>
                <a:spcPts val="600"/>
              </a:spcBef>
              <a:spcAft>
                <a:spcPts val="1200"/>
              </a:spcAf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1.1. </a:t>
            </a:r>
            <a:r>
              <a:rPr lang="it-IT" sz="3200" b="1" i="1" dirty="0">
                <a:latin typeface="Times New Roman" panose="02020603050405020304" pitchFamily="18" charset="0"/>
                <a:cs typeface="Times New Roman" panose="02020603050405020304" pitchFamily="18" charset="0"/>
              </a:rPr>
              <a:t>Đối tượng và phương pháp nghiên cứu của môn học</a:t>
            </a:r>
            <a:r>
              <a:rPr lang="it-IT" sz="3200" b="1" i="1" dirty="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1.2. Giới và giới tính</a:t>
            </a:r>
          </a:p>
          <a:p>
            <a:pPr lvl="1">
              <a:lnSpc>
                <a:spcPct val="150000"/>
              </a:lnSpc>
            </a:pPr>
            <a:r>
              <a:rPr lang="it-IT" sz="3200" dirty="0">
                <a:latin typeface="Times New Roman" panose="02020603050405020304" pitchFamily="18" charset="0"/>
                <a:cs typeface="Times New Roman" panose="02020603050405020304" pitchFamily="18" charset="0"/>
              </a:rPr>
              <a:t>1.2.1. </a:t>
            </a:r>
            <a:r>
              <a:rPr lang="it-IT" sz="3200" dirty="0" smtClean="0">
                <a:latin typeface="Times New Roman" panose="02020603050405020304" pitchFamily="18" charset="0"/>
                <a:cs typeface="Times New Roman" panose="02020603050405020304" pitchFamily="18" charset="0"/>
              </a:rPr>
              <a:t>Giới tính</a:t>
            </a:r>
            <a:endParaRPr lang="vi-VN" sz="3200" dirty="0">
              <a:latin typeface="Times New Roman" panose="02020603050405020304" pitchFamily="18" charset="0"/>
              <a:cs typeface="Times New Roman" panose="02020603050405020304" pitchFamily="18" charset="0"/>
            </a:endParaRPr>
          </a:p>
          <a:p>
            <a:pPr lvl="1">
              <a:lnSpc>
                <a:spcPct val="150000"/>
              </a:lnSpc>
            </a:pPr>
            <a:r>
              <a:rPr lang="it-IT" sz="3200" dirty="0">
                <a:latin typeface="Times New Roman" panose="02020603050405020304" pitchFamily="18" charset="0"/>
                <a:cs typeface="Times New Roman" panose="02020603050405020304" pitchFamily="18" charset="0"/>
              </a:rPr>
              <a:t>1</a:t>
            </a:r>
            <a:r>
              <a:rPr lang="it-IT" sz="3200" dirty="0" smtClean="0">
                <a:latin typeface="Times New Roman" panose="02020603050405020304" pitchFamily="18" charset="0"/>
                <a:cs typeface="Times New Roman" panose="02020603050405020304" pitchFamily="18" charset="0"/>
              </a:rPr>
              <a:t>.2.2</a:t>
            </a:r>
            <a:r>
              <a:rPr lang="it-IT" sz="3200" dirty="0">
                <a:latin typeface="Times New Roman" panose="02020603050405020304" pitchFamily="18" charset="0"/>
                <a:cs typeface="Times New Roman" panose="02020603050405020304" pitchFamily="18" charset="0"/>
              </a:rPr>
              <a:t>. </a:t>
            </a:r>
            <a:r>
              <a:rPr lang="it-IT" sz="3200" dirty="0" smtClean="0">
                <a:latin typeface="Times New Roman" panose="02020603050405020304" pitchFamily="18" charset="0"/>
                <a:cs typeface="Times New Roman" panose="02020603050405020304" pitchFamily="18" charset="0"/>
              </a:rPr>
              <a:t>Giới</a:t>
            </a:r>
            <a:endParaRPr lang="it-IT" sz="3200" b="1" i="1" dirty="0" smtClean="0">
              <a:latin typeface="Times New Roman" panose="02020603050405020304" pitchFamily="18" charset="0"/>
              <a:cs typeface="Times New Roman" panose="02020603050405020304" pitchFamily="18" charset="0"/>
            </a:endParaRPr>
          </a:p>
          <a:p>
            <a:pPr marL="457200" indent="-457200" algn="just">
              <a:lnSpc>
                <a:spcPct val="114000"/>
              </a:lnSpc>
              <a:spcBef>
                <a:spcPts val="600"/>
              </a:spcBef>
              <a:spcAft>
                <a:spcPts val="1200"/>
              </a:spcAf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1.3</a:t>
            </a:r>
            <a:r>
              <a:rPr lang="it-IT" sz="3200" b="1" i="1" dirty="0">
                <a:latin typeface="Times New Roman" panose="02020603050405020304" pitchFamily="18" charset="0"/>
                <a:cs typeface="Times New Roman" panose="02020603050405020304" pitchFamily="18" charset="0"/>
              </a:rPr>
              <a:t>. </a:t>
            </a:r>
            <a:r>
              <a:rPr lang="it-IT" sz="3200" b="1" i="1" dirty="0" smtClean="0">
                <a:latin typeface="Times New Roman" panose="02020603050405020304" pitchFamily="18" charset="0"/>
                <a:cs typeface="Times New Roman" panose="02020603050405020304" pitchFamily="18" charset="0"/>
              </a:rPr>
              <a:t>Quá trình phát triển của khoa học nghiên cứu về giới</a:t>
            </a:r>
          </a:p>
          <a:p>
            <a:pPr marL="457200" indent="-457200" algn="just">
              <a:lnSpc>
                <a:spcPct val="114000"/>
              </a:lnSpc>
              <a:spcBef>
                <a:spcPts val="600"/>
              </a:spcBef>
              <a:spcAft>
                <a:spcPts val="1200"/>
              </a:spcAf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1.4. Mối quan hệ giữa giới và phát truển</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90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049000" y="-209551"/>
            <a:ext cx="0" cy="10172700"/>
          </a:xfrm>
          <a:prstGeom prst="line">
            <a:avLst/>
          </a:prstGeom>
          <a:ln w="9525" cap="flat">
            <a:solidFill>
              <a:srgbClr val="F2AC34"/>
            </a:solidFill>
            <a:prstDash val="solid"/>
            <a:headEnd type="none" w="sm" len="sm"/>
            <a:tailEnd type="none" w="sm" len="sm"/>
          </a:ln>
        </p:spPr>
      </p:sp>
      <p:sp>
        <p:nvSpPr>
          <p:cNvPr id="3" name="AutoShape 3"/>
          <p:cNvSpPr/>
          <p:nvPr/>
        </p:nvSpPr>
        <p:spPr>
          <a:xfrm flipV="1">
            <a:off x="25613" y="1992535"/>
            <a:ext cx="10813837" cy="85012"/>
          </a:xfrm>
          <a:prstGeom prst="line">
            <a:avLst/>
          </a:prstGeom>
          <a:ln w="9525" cap="flat">
            <a:solidFill>
              <a:srgbClr val="F2AC34"/>
            </a:solidFill>
            <a:prstDash val="solid"/>
            <a:headEnd type="none" w="sm" len="sm"/>
            <a:tailEnd type="none" w="sm" len="sm"/>
          </a:ln>
        </p:spPr>
      </p:sp>
      <p:sp>
        <p:nvSpPr>
          <p:cNvPr id="4" name="TextBox 4"/>
          <p:cNvSpPr txBox="1"/>
          <p:nvPr/>
        </p:nvSpPr>
        <p:spPr>
          <a:xfrm>
            <a:off x="1656601" y="925030"/>
            <a:ext cx="9182849" cy="861774"/>
          </a:xfrm>
          <a:prstGeom prst="rect">
            <a:avLst/>
          </a:prstGeom>
        </p:spPr>
        <p:txBody>
          <a:bodyPr wrap="square" lIns="0" tIns="0" rIns="0" bIns="0" rtlCol="0" anchor="t">
            <a:spAutoFit/>
          </a:bodyPr>
          <a:lstStyle/>
          <a:p>
            <a:pPr lvl="0">
              <a:spcBef>
                <a:spcPct val="0"/>
              </a:spcBef>
            </a:pPr>
            <a:r>
              <a:rPr lang="en-US" sz="2800" b="1" i="1" u="sng" dirty="0" err="1">
                <a:latin typeface="Times New Roman" panose="02020603050405020304" pitchFamily="18" charset="0"/>
                <a:cs typeface="Times New Roman" panose="02020603050405020304" pitchFamily="18" charset="0"/>
              </a:rPr>
              <a:t>Chương</a:t>
            </a:r>
            <a:r>
              <a:rPr lang="en-US" sz="2800" b="1" i="1" u="sng" dirty="0">
                <a:latin typeface="Times New Roman" panose="02020603050405020304" pitchFamily="18" charset="0"/>
                <a:cs typeface="Times New Roman" panose="02020603050405020304" pitchFamily="18" charset="0"/>
              </a:rPr>
              <a:t> 1:</a:t>
            </a:r>
            <a:r>
              <a:rPr lang="en-US" sz="2800" b="1" i="1" dirty="0">
                <a:latin typeface="Times New Roman" panose="02020603050405020304" pitchFamily="18" charset="0"/>
                <a:cs typeface="Times New Roman" panose="02020603050405020304" pitchFamily="18" charset="0"/>
              </a:rPr>
              <a:t> </a:t>
            </a:r>
            <a:r>
              <a:rPr lang="nl-NL" sz="2800" b="1" dirty="0">
                <a:latin typeface="Times New Roman" panose="02020603050405020304" pitchFamily="18" charset="0"/>
                <a:cs typeface="Times New Roman" panose="02020603050405020304" pitchFamily="18" charset="0"/>
              </a:rPr>
              <a:t>GIỚI VÀ QUÁ TRÌNH PHÁT TRIỂN CỦA KHOA HỌC NGHIÊN CỨU VỀ GIỚI</a:t>
            </a:r>
            <a:endParaRPr lang="en-US" sz="2800" b="1" dirty="0">
              <a:latin typeface="Times New Roman" panose="02020603050405020304" pitchFamily="18" charset="0"/>
              <a:cs typeface="Times New Roman" panose="02020603050405020304" pitchFamily="18" charset="0"/>
            </a:endParaRPr>
          </a:p>
        </p:txBody>
      </p:sp>
      <p:sp>
        <p:nvSpPr>
          <p:cNvPr id="5" name="Freeform 5"/>
          <p:cNvSpPr/>
          <p:nvPr/>
        </p:nvSpPr>
        <p:spPr>
          <a:xfrm>
            <a:off x="6563" y="9639299"/>
            <a:ext cx="18281437" cy="647701"/>
          </a:xfrm>
          <a:custGeom>
            <a:avLst/>
            <a:gdLst/>
            <a:ahLst/>
            <a:cxnLst/>
            <a:rect l="l" t="t" r="r" b="b"/>
            <a:pathLst>
              <a:path w="11062406" h="817551">
                <a:moveTo>
                  <a:pt x="0" y="0"/>
                </a:moveTo>
                <a:lnTo>
                  <a:pt x="11062405" y="0"/>
                </a:lnTo>
                <a:lnTo>
                  <a:pt x="11062405" y="817551"/>
                </a:lnTo>
                <a:lnTo>
                  <a:pt x="0" y="817551"/>
                </a:lnTo>
                <a:lnTo>
                  <a:pt x="0" y="0"/>
                </a:lnTo>
                <a:close/>
              </a:path>
            </a:pathLst>
          </a:custGeom>
          <a:solidFill>
            <a:srgbClr val="FFCC66"/>
          </a:solidFill>
        </p:spPr>
      </p:sp>
      <p:grpSp>
        <p:nvGrpSpPr>
          <p:cNvPr id="6" name="Group 6"/>
          <p:cNvGrpSpPr/>
          <p:nvPr/>
        </p:nvGrpSpPr>
        <p:grpSpPr>
          <a:xfrm>
            <a:off x="552222" y="945787"/>
            <a:ext cx="3233025" cy="617623"/>
            <a:chOff x="0" y="0"/>
            <a:chExt cx="4310700" cy="823498"/>
          </a:xfrm>
        </p:grpSpPr>
        <p:sp>
          <p:nvSpPr>
            <p:cNvPr id="7" name="TextBox 7"/>
            <p:cNvSpPr txBox="1"/>
            <p:nvPr/>
          </p:nvSpPr>
          <p:spPr>
            <a:xfrm>
              <a:off x="1186753" y="71155"/>
              <a:ext cx="3123947" cy="752343"/>
            </a:xfrm>
            <a:prstGeom prst="rect">
              <a:avLst/>
            </a:prstGeom>
          </p:spPr>
          <p:txBody>
            <a:bodyPr lIns="0" tIns="0" rIns="0" bIns="0" rtlCol="0" anchor="t">
              <a:spAutoFit/>
            </a:bodyPr>
            <a:lstStyle/>
            <a:p>
              <a:pPr>
                <a:lnSpc>
                  <a:spcPts val="4376"/>
                </a:lnSpc>
              </a:pPr>
              <a:endParaRPr>
                <a:latin typeface="Times New Roman" panose="02020603050405020304" pitchFamily="18" charset="0"/>
                <a:cs typeface="Times New Roman" panose="02020603050405020304" pitchFamily="18" charset="0"/>
              </a:endParaRPr>
            </a:p>
          </p:txBody>
        </p:sp>
        <p:sp>
          <p:nvSpPr>
            <p:cNvPr id="8" name="Freeform 8"/>
            <p:cNvSpPr/>
            <p:nvPr/>
          </p:nvSpPr>
          <p:spPr>
            <a:xfrm rot="5400000">
              <a:off x="7041" y="-7041"/>
              <a:ext cx="760457" cy="774540"/>
            </a:xfrm>
            <a:custGeom>
              <a:avLst/>
              <a:gdLst/>
              <a:ahLst/>
              <a:cxnLst/>
              <a:rect l="l" t="t" r="r" b="b"/>
              <a:pathLst>
                <a:path w="760457" h="774540">
                  <a:moveTo>
                    <a:pt x="0" y="0"/>
                  </a:moveTo>
                  <a:lnTo>
                    <a:pt x="760458" y="0"/>
                  </a:lnTo>
                  <a:lnTo>
                    <a:pt x="760458" y="774540"/>
                  </a:lnTo>
                  <a:lnTo>
                    <a:pt x="0" y="77454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grpSp>
      <p:sp>
        <p:nvSpPr>
          <p:cNvPr id="11" name="TextBox 11"/>
          <p:cNvSpPr txBox="1"/>
          <p:nvPr/>
        </p:nvSpPr>
        <p:spPr>
          <a:xfrm>
            <a:off x="571272" y="7810999"/>
            <a:ext cx="3086101" cy="3266927"/>
          </a:xfrm>
          <a:prstGeom prst="rect">
            <a:avLst/>
          </a:prstGeom>
        </p:spPr>
        <p:txBody>
          <a:bodyPr lIns="50800" tIns="50800" rIns="50800" bIns="50800" rtlCol="0" anchor="ctr"/>
          <a:lstStyle/>
          <a:p>
            <a:pPr algn="ctr">
              <a:lnSpc>
                <a:spcPts val="3359"/>
              </a:lnSpc>
            </a:pPr>
            <a:endParaRPr>
              <a:latin typeface="Times New Roman" panose="02020603050405020304" pitchFamily="18" charset="0"/>
              <a:cs typeface="Times New Roman" panose="02020603050405020304" pitchFamily="18" charset="0"/>
            </a:endParaRPr>
          </a:p>
        </p:txBody>
      </p:sp>
      <p:sp>
        <p:nvSpPr>
          <p:cNvPr id="13" name="TextBox 13"/>
          <p:cNvSpPr txBox="1"/>
          <p:nvPr/>
        </p:nvSpPr>
        <p:spPr>
          <a:xfrm>
            <a:off x="11931932" y="672811"/>
            <a:ext cx="5901998" cy="692497"/>
          </a:xfrm>
          <a:prstGeom prst="rect">
            <a:avLst/>
          </a:prstGeom>
        </p:spPr>
        <p:txBody>
          <a:bodyPr wrap="square" lIns="0" tIns="0" rIns="0" bIns="0" rtlCol="0" anchor="t">
            <a:spAutoFit/>
          </a:bodyPr>
          <a:lstStyle/>
          <a:p>
            <a:pPr algn="just">
              <a:lnSpc>
                <a:spcPts val="5389"/>
              </a:lnSpc>
            </a:pPr>
            <a:r>
              <a:rPr lang="en-US" sz="3499" b="1" u="sng" dirty="0" err="1" smtClean="0">
                <a:solidFill>
                  <a:srgbClr val="1C2120"/>
                </a:solidFill>
                <a:latin typeface="Times New Roman" panose="02020603050405020304" pitchFamily="18" charset="0"/>
                <a:cs typeface="Times New Roman" panose="02020603050405020304" pitchFamily="18" charset="0"/>
              </a:rPr>
              <a:t>Nội</a:t>
            </a:r>
            <a:r>
              <a:rPr lang="en-US" sz="3499" b="1" u="sng" dirty="0" smtClean="0">
                <a:solidFill>
                  <a:srgbClr val="1C2120"/>
                </a:solidFill>
                <a:latin typeface="Times New Roman" panose="02020603050405020304" pitchFamily="18" charset="0"/>
                <a:cs typeface="Times New Roman" panose="02020603050405020304" pitchFamily="18" charset="0"/>
              </a:rPr>
              <a:t> dung </a:t>
            </a:r>
            <a:r>
              <a:rPr lang="en-US" sz="3499" b="1" u="sng" dirty="0" err="1" smtClean="0">
                <a:solidFill>
                  <a:srgbClr val="1C2120"/>
                </a:solidFill>
                <a:latin typeface="Times New Roman" panose="02020603050405020304" pitchFamily="18" charset="0"/>
                <a:cs typeface="Times New Roman" panose="02020603050405020304" pitchFamily="18" charset="0"/>
              </a:rPr>
              <a:t>chương</a:t>
            </a:r>
            <a:r>
              <a:rPr lang="en-US" sz="3499" b="1" u="sng" dirty="0" smtClean="0">
                <a:solidFill>
                  <a:srgbClr val="1C2120"/>
                </a:solidFill>
                <a:latin typeface="Times New Roman" panose="02020603050405020304" pitchFamily="18" charset="0"/>
                <a:cs typeface="Times New Roman" panose="02020603050405020304" pitchFamily="18" charset="0"/>
              </a:rPr>
              <a:t> 1</a:t>
            </a:r>
            <a:r>
              <a:rPr lang="en-US" sz="3499" b="1" dirty="0" smtClean="0">
                <a:solidFill>
                  <a:srgbClr val="1C2120"/>
                </a:solidFill>
                <a:latin typeface="Times New Roman" panose="02020603050405020304" pitchFamily="18" charset="0"/>
                <a:cs typeface="Times New Roman" panose="02020603050405020304" pitchFamily="18" charset="0"/>
              </a:rPr>
              <a:t>:</a:t>
            </a:r>
            <a:endParaRPr lang="en-US" sz="3499" b="1" dirty="0">
              <a:solidFill>
                <a:srgbClr val="1C212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31794" y="2688335"/>
            <a:ext cx="9994594" cy="1569660"/>
          </a:xfrm>
          <a:prstGeom prst="rect">
            <a:avLst/>
          </a:prstGeom>
        </p:spPr>
        <p:txBody>
          <a:bodyPr wrap="square">
            <a:spAutoFit/>
          </a:bodyPr>
          <a:lstStyle/>
          <a:p>
            <a:pPr algn="just">
              <a:lnSpc>
                <a:spcPct val="150000"/>
              </a:lnSpc>
            </a:pPr>
            <a:r>
              <a:rPr lang="it-IT" sz="3200" b="1" i="1" dirty="0">
                <a:latin typeface="Times New Roman" panose="02020603050405020304" pitchFamily="18" charset="0"/>
                <a:cs typeface="Times New Roman" panose="02020603050405020304" pitchFamily="18" charset="0"/>
              </a:rPr>
              <a:t>1.2. </a:t>
            </a:r>
            <a:r>
              <a:rPr lang="it-IT" sz="3200" b="1" i="1" dirty="0" smtClean="0">
                <a:latin typeface="Times New Roman" panose="02020603050405020304" pitchFamily="18" charset="0"/>
                <a:cs typeface="Times New Roman" panose="02020603050405020304" pitchFamily="18" charset="0"/>
              </a:rPr>
              <a:t>Giới và giới tính</a:t>
            </a:r>
          </a:p>
          <a:p>
            <a:pPr marL="0" lvl="2" algn="just">
              <a:lnSpc>
                <a:spcPct val="150000"/>
              </a:lnSpc>
            </a:pPr>
            <a:r>
              <a:rPr lang="it-IT" sz="3200" dirty="0">
                <a:latin typeface="Times New Roman" panose="02020603050405020304" pitchFamily="18" charset="0"/>
                <a:cs typeface="Times New Roman" panose="02020603050405020304" pitchFamily="18" charset="0"/>
              </a:rPr>
              <a:t>1.2.1. </a:t>
            </a:r>
            <a:r>
              <a:rPr lang="en-US" sz="3200" dirty="0" err="1" smtClean="0">
                <a:solidFill>
                  <a:srgbClr val="000000"/>
                </a:solidFill>
                <a:latin typeface="Times New Roman" panose="02020603050405020304" pitchFamily="18" charset="0"/>
                <a:cs typeface="Times New Roman" panose="02020603050405020304" pitchFamily="18" charset="0"/>
              </a:rPr>
              <a:t>Giới</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362200" y="3944421"/>
            <a:ext cx="7248443" cy="547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1368185" y="8425640"/>
            <a:ext cx="9935053" cy="547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Freeform 3"/>
          <p:cNvSpPr/>
          <p:nvPr/>
        </p:nvSpPr>
        <p:spPr>
          <a:xfrm>
            <a:off x="7417900" y="3517779"/>
            <a:ext cx="3039355" cy="5945918"/>
          </a:xfrm>
          <a:custGeom>
            <a:avLst/>
            <a:gdLst/>
            <a:ahLst/>
            <a:cxnLst/>
            <a:rect l="l" t="t" r="r" b="b"/>
            <a:pathLst>
              <a:path w="2335012" h="5178455">
                <a:moveTo>
                  <a:pt x="0" y="0"/>
                </a:moveTo>
                <a:lnTo>
                  <a:pt x="2335012" y="0"/>
                </a:lnTo>
                <a:lnTo>
                  <a:pt x="2335012" y="5178455"/>
                </a:lnTo>
                <a:lnTo>
                  <a:pt x="0" y="5178455"/>
                </a:lnTo>
                <a:lnTo>
                  <a:pt x="0" y="0"/>
                </a:lnTo>
                <a:close/>
              </a:path>
            </a:pathLst>
          </a:custGeom>
          <a:blipFill>
            <a:blip r:embed="rId6">
              <a:extLst>
                <a:ext uri="{96DAC541-7B7A-43D3-8B79-37D633B846F1}">
                  <asvg:svgBlip xmlns="" xmlns:asvg="http://schemas.microsoft.com/office/drawing/2016/SVG/main" r:embed="rId3"/>
                </a:ext>
              </a:extLst>
            </a:blip>
            <a:stretch>
              <a:fillRect/>
            </a:stretch>
          </a:blipFill>
        </p:spPr>
      </p:sp>
      <p:sp>
        <p:nvSpPr>
          <p:cNvPr id="20" name="Freeform 4"/>
          <p:cNvSpPr/>
          <p:nvPr/>
        </p:nvSpPr>
        <p:spPr>
          <a:xfrm flipH="1">
            <a:off x="5143550" y="3596055"/>
            <a:ext cx="2573648" cy="5945918"/>
          </a:xfrm>
          <a:custGeom>
            <a:avLst/>
            <a:gdLst/>
            <a:ahLst/>
            <a:cxnLst/>
            <a:rect l="l" t="t" r="r" b="b"/>
            <a:pathLst>
              <a:path w="1977228" h="5178455">
                <a:moveTo>
                  <a:pt x="1977228" y="0"/>
                </a:moveTo>
                <a:lnTo>
                  <a:pt x="0" y="0"/>
                </a:lnTo>
                <a:lnTo>
                  <a:pt x="0" y="5178455"/>
                </a:lnTo>
                <a:lnTo>
                  <a:pt x="1977228" y="5178455"/>
                </a:lnTo>
                <a:lnTo>
                  <a:pt x="1977228"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7" name="TextBox 16"/>
          <p:cNvSpPr txBox="1"/>
          <p:nvPr/>
        </p:nvSpPr>
        <p:spPr>
          <a:xfrm>
            <a:off x="11667529" y="2101133"/>
            <a:ext cx="5744965" cy="5661806"/>
          </a:xfrm>
          <a:prstGeom prst="rect">
            <a:avLst/>
          </a:prstGeom>
        </p:spPr>
        <p:txBody>
          <a:bodyPr wrap="square" lIns="0" tIns="0" rIns="0" bIns="0" rtlCol="0" anchor="t">
            <a:spAutoFit/>
          </a:bodyPr>
          <a:lstStyle/>
          <a:p>
            <a:pPr lvl="1" indent="-457200" algn="just">
              <a:spcBef>
                <a:spcPts val="600"/>
              </a:spcBef>
              <a:spcAft>
                <a:spcPts val="1200"/>
              </a:spcAf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1.1. </a:t>
            </a:r>
            <a:r>
              <a:rPr lang="it-IT" sz="3200" b="1" i="1" dirty="0">
                <a:latin typeface="Times New Roman" panose="02020603050405020304" pitchFamily="18" charset="0"/>
                <a:cs typeface="Times New Roman" panose="02020603050405020304" pitchFamily="18" charset="0"/>
              </a:rPr>
              <a:t>Đối tượng và phương pháp nghiên cứu của môn học</a:t>
            </a:r>
            <a:r>
              <a:rPr lang="it-IT" sz="3200" b="1" i="1" dirty="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1.2. Giới và giới tính</a:t>
            </a:r>
          </a:p>
          <a:p>
            <a:pPr lvl="1">
              <a:lnSpc>
                <a:spcPct val="150000"/>
              </a:lnSpc>
            </a:pPr>
            <a:r>
              <a:rPr lang="it-IT" sz="3200" dirty="0">
                <a:latin typeface="Times New Roman" panose="02020603050405020304" pitchFamily="18" charset="0"/>
                <a:cs typeface="Times New Roman" panose="02020603050405020304" pitchFamily="18" charset="0"/>
              </a:rPr>
              <a:t>1.2.1. </a:t>
            </a:r>
            <a:r>
              <a:rPr lang="it-IT" sz="3200" dirty="0" smtClean="0">
                <a:latin typeface="Times New Roman" panose="02020603050405020304" pitchFamily="18" charset="0"/>
                <a:cs typeface="Times New Roman" panose="02020603050405020304" pitchFamily="18" charset="0"/>
              </a:rPr>
              <a:t>Giới tính</a:t>
            </a:r>
            <a:endParaRPr lang="vi-VN" sz="3200" dirty="0">
              <a:latin typeface="Times New Roman" panose="02020603050405020304" pitchFamily="18" charset="0"/>
              <a:cs typeface="Times New Roman" panose="02020603050405020304" pitchFamily="18" charset="0"/>
            </a:endParaRPr>
          </a:p>
          <a:p>
            <a:pPr lvl="1">
              <a:lnSpc>
                <a:spcPct val="150000"/>
              </a:lnSpc>
            </a:pPr>
            <a:r>
              <a:rPr lang="it-IT" sz="3200" dirty="0">
                <a:latin typeface="Times New Roman" panose="02020603050405020304" pitchFamily="18" charset="0"/>
                <a:cs typeface="Times New Roman" panose="02020603050405020304" pitchFamily="18" charset="0"/>
              </a:rPr>
              <a:t>1</a:t>
            </a:r>
            <a:r>
              <a:rPr lang="it-IT" sz="3200" dirty="0" smtClean="0">
                <a:latin typeface="Times New Roman" panose="02020603050405020304" pitchFamily="18" charset="0"/>
                <a:cs typeface="Times New Roman" panose="02020603050405020304" pitchFamily="18" charset="0"/>
              </a:rPr>
              <a:t>.2.2</a:t>
            </a:r>
            <a:r>
              <a:rPr lang="it-IT" sz="3200" dirty="0">
                <a:latin typeface="Times New Roman" panose="02020603050405020304" pitchFamily="18" charset="0"/>
                <a:cs typeface="Times New Roman" panose="02020603050405020304" pitchFamily="18" charset="0"/>
              </a:rPr>
              <a:t>. </a:t>
            </a:r>
            <a:r>
              <a:rPr lang="it-IT" sz="3200" dirty="0" smtClean="0">
                <a:latin typeface="Times New Roman" panose="02020603050405020304" pitchFamily="18" charset="0"/>
                <a:cs typeface="Times New Roman" panose="02020603050405020304" pitchFamily="18" charset="0"/>
              </a:rPr>
              <a:t>Giới</a:t>
            </a:r>
            <a:endParaRPr lang="it-IT" sz="3200" b="1" i="1" dirty="0" smtClean="0">
              <a:latin typeface="Times New Roman" panose="02020603050405020304" pitchFamily="18" charset="0"/>
              <a:cs typeface="Times New Roman" panose="02020603050405020304" pitchFamily="18" charset="0"/>
            </a:endParaRPr>
          </a:p>
          <a:p>
            <a:pPr marL="457200" indent="-457200" algn="just">
              <a:lnSpc>
                <a:spcPct val="114000"/>
              </a:lnSpc>
              <a:spcBef>
                <a:spcPts val="600"/>
              </a:spcBef>
              <a:spcAft>
                <a:spcPts val="1200"/>
              </a:spcAf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1.3</a:t>
            </a:r>
            <a:r>
              <a:rPr lang="it-IT" sz="3200" b="1" i="1" dirty="0">
                <a:latin typeface="Times New Roman" panose="02020603050405020304" pitchFamily="18" charset="0"/>
                <a:cs typeface="Times New Roman" panose="02020603050405020304" pitchFamily="18" charset="0"/>
              </a:rPr>
              <a:t>. </a:t>
            </a:r>
            <a:r>
              <a:rPr lang="it-IT" sz="3200" b="1" i="1" dirty="0" smtClean="0">
                <a:latin typeface="Times New Roman" panose="02020603050405020304" pitchFamily="18" charset="0"/>
                <a:cs typeface="Times New Roman" panose="02020603050405020304" pitchFamily="18" charset="0"/>
              </a:rPr>
              <a:t>Quá trình phát triển của khoa học nghiên cứu về giới</a:t>
            </a:r>
          </a:p>
          <a:p>
            <a:pPr marL="457200" indent="-457200" algn="just">
              <a:lnSpc>
                <a:spcPct val="114000"/>
              </a:lnSpc>
              <a:spcBef>
                <a:spcPts val="600"/>
              </a:spcBef>
              <a:spcAft>
                <a:spcPts val="1200"/>
              </a:spcAf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1.4. Mối quan hệ giữa giới và phát truển</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21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9308206" y="0"/>
            <a:ext cx="0" cy="9866215"/>
          </a:xfrm>
          <a:prstGeom prst="line">
            <a:avLst/>
          </a:prstGeom>
          <a:ln w="9525" cap="flat">
            <a:solidFill>
              <a:srgbClr val="F2AC34"/>
            </a:solidFill>
            <a:prstDash val="solid"/>
            <a:headEnd type="none" w="sm" len="sm"/>
            <a:tailEnd type="none" w="sm" len="sm"/>
          </a:ln>
        </p:spPr>
      </p:sp>
      <p:sp>
        <p:nvSpPr>
          <p:cNvPr id="4" name="Freeform 4"/>
          <p:cNvSpPr/>
          <p:nvPr/>
        </p:nvSpPr>
        <p:spPr>
          <a:xfrm>
            <a:off x="1" y="9586923"/>
            <a:ext cx="18288000" cy="700078"/>
          </a:xfrm>
          <a:custGeom>
            <a:avLst/>
            <a:gdLst/>
            <a:ahLst/>
            <a:cxnLst/>
            <a:rect l="l" t="t" r="r" b="b"/>
            <a:pathLst>
              <a:path w="18456323" h="1363987">
                <a:moveTo>
                  <a:pt x="0" y="0"/>
                </a:moveTo>
                <a:lnTo>
                  <a:pt x="18456323" y="0"/>
                </a:lnTo>
                <a:lnTo>
                  <a:pt x="18456323" y="1363988"/>
                </a:lnTo>
                <a:lnTo>
                  <a:pt x="0" y="1363988"/>
                </a:lnTo>
                <a:lnTo>
                  <a:pt x="0" y="0"/>
                </a:lnTo>
                <a:close/>
              </a:path>
            </a:pathLst>
          </a:custGeom>
          <a:blipFill>
            <a:blip r:embed="rId2">
              <a:extLst>
                <a:ext uri="{96DAC541-7B7A-43D3-8B79-37D633B846F1}">
                  <asvg:svgBlip xmlns:asvg="http://schemas.microsoft.com/office/drawing/2016/SVG/main" xmlns="" r:embed="rId3"/>
                </a:ext>
              </a:extLst>
            </a:blip>
            <a:stretch>
              <a:fillRect l="-171" t="-308623" r="-7088" b="-1042730"/>
            </a:stretch>
          </a:blipFill>
          <a:ln>
            <a:solidFill>
              <a:srgbClr val="FFC000"/>
            </a:solidFill>
          </a:ln>
        </p:spPr>
      </p:sp>
      <p:sp>
        <p:nvSpPr>
          <p:cNvPr id="13" name="Freeform 13"/>
          <p:cNvSpPr/>
          <p:nvPr/>
        </p:nvSpPr>
        <p:spPr>
          <a:xfrm>
            <a:off x="0" y="0"/>
            <a:ext cx="10890652" cy="804857"/>
          </a:xfrm>
          <a:custGeom>
            <a:avLst/>
            <a:gdLst/>
            <a:ahLst/>
            <a:cxnLst/>
            <a:rect l="l" t="t" r="r" b="b"/>
            <a:pathLst>
              <a:path w="10890652" h="804857">
                <a:moveTo>
                  <a:pt x="0" y="0"/>
                </a:moveTo>
                <a:lnTo>
                  <a:pt x="10890652" y="0"/>
                </a:lnTo>
                <a:lnTo>
                  <a:pt x="10890652" y="804857"/>
                </a:lnTo>
                <a:lnTo>
                  <a:pt x="0" y="804857"/>
                </a:lnTo>
                <a:lnTo>
                  <a:pt x="0" y="0"/>
                </a:lnTo>
                <a:close/>
              </a:path>
            </a:pathLst>
          </a:custGeom>
          <a:blipFill>
            <a:blip r:embed="rId4">
              <a:extLst>
                <a:ext uri="{96DAC541-7B7A-43D3-8B79-37D633B846F1}">
                  <asvg:svgBlip xmlns:asvg="http://schemas.microsoft.com/office/drawing/2016/SVG/main" xmlns="" r:embed="rId7"/>
                </a:ext>
              </a:extLst>
            </a:blip>
            <a:stretch>
              <a:fillRect l="-171" t="-308623" r="-7088" b="-1042730"/>
            </a:stretch>
          </a:blipFill>
        </p:spPr>
      </p:sp>
      <p:grpSp>
        <p:nvGrpSpPr>
          <p:cNvPr id="14" name="Group 14"/>
          <p:cNvGrpSpPr/>
          <p:nvPr/>
        </p:nvGrpSpPr>
        <p:grpSpPr>
          <a:xfrm>
            <a:off x="328409" y="342783"/>
            <a:ext cx="17959591" cy="685917"/>
            <a:chOff x="0" y="0"/>
            <a:chExt cx="7040310" cy="268885"/>
          </a:xfrm>
        </p:grpSpPr>
        <p:sp>
          <p:nvSpPr>
            <p:cNvPr id="15" name="Freeform 15"/>
            <p:cNvSpPr/>
            <p:nvPr/>
          </p:nvSpPr>
          <p:spPr>
            <a:xfrm>
              <a:off x="0" y="0"/>
              <a:ext cx="7040311" cy="268885"/>
            </a:xfrm>
            <a:custGeom>
              <a:avLst/>
              <a:gdLst/>
              <a:ahLst/>
              <a:cxnLst/>
              <a:rect l="l" t="t" r="r" b="b"/>
              <a:pathLst>
                <a:path w="7040311" h="268885">
                  <a:moveTo>
                    <a:pt x="21985" y="0"/>
                  </a:moveTo>
                  <a:lnTo>
                    <a:pt x="7018326" y="0"/>
                  </a:lnTo>
                  <a:cubicBezTo>
                    <a:pt x="7030468" y="0"/>
                    <a:pt x="7040311" y="9843"/>
                    <a:pt x="7040311" y="21985"/>
                  </a:cubicBezTo>
                  <a:lnTo>
                    <a:pt x="7040311" y="246900"/>
                  </a:lnTo>
                  <a:cubicBezTo>
                    <a:pt x="7040311" y="252731"/>
                    <a:pt x="7037994" y="258323"/>
                    <a:pt x="7033871" y="262446"/>
                  </a:cubicBezTo>
                  <a:cubicBezTo>
                    <a:pt x="7029748" y="266569"/>
                    <a:pt x="7024157" y="268885"/>
                    <a:pt x="7018326" y="268885"/>
                  </a:cubicBezTo>
                  <a:lnTo>
                    <a:pt x="21985" y="268885"/>
                  </a:lnTo>
                  <a:cubicBezTo>
                    <a:pt x="16154" y="268885"/>
                    <a:pt x="10562" y="266569"/>
                    <a:pt x="6439" y="262446"/>
                  </a:cubicBezTo>
                  <a:cubicBezTo>
                    <a:pt x="2316" y="258323"/>
                    <a:pt x="0" y="252731"/>
                    <a:pt x="0" y="246900"/>
                  </a:cubicBezTo>
                  <a:lnTo>
                    <a:pt x="0" y="21985"/>
                  </a:lnTo>
                  <a:cubicBezTo>
                    <a:pt x="0" y="16154"/>
                    <a:pt x="2316" y="10562"/>
                    <a:pt x="6439" y="6439"/>
                  </a:cubicBezTo>
                  <a:cubicBezTo>
                    <a:pt x="10562" y="2316"/>
                    <a:pt x="16154" y="0"/>
                    <a:pt x="21985" y="0"/>
                  </a:cubicBezTo>
                  <a:close/>
                </a:path>
              </a:pathLst>
            </a:custGeom>
            <a:solidFill>
              <a:srgbClr val="FFFFFF"/>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3359"/>
                </a:lnSpc>
              </a:pPr>
              <a:endParaRPr>
                <a:latin typeface="Times New Roman" panose="02020603050405020304" pitchFamily="18" charset="0"/>
                <a:cs typeface="Times New Roman" panose="02020603050405020304" pitchFamily="18" charset="0"/>
              </a:endParaRPr>
            </a:p>
          </p:txBody>
        </p:sp>
      </p:grpSp>
      <p:sp>
        <p:nvSpPr>
          <p:cNvPr id="38" name="AutoShape 3"/>
          <p:cNvSpPr/>
          <p:nvPr/>
        </p:nvSpPr>
        <p:spPr>
          <a:xfrm flipV="1">
            <a:off x="14097" y="1689360"/>
            <a:ext cx="6158103" cy="44419"/>
          </a:xfrm>
          <a:prstGeom prst="line">
            <a:avLst/>
          </a:prstGeom>
          <a:ln w="9525" cap="flat">
            <a:solidFill>
              <a:srgbClr val="F2AC34"/>
            </a:solidFill>
            <a:prstDash val="solid"/>
            <a:headEnd type="none" w="sm" len="sm"/>
            <a:tailEnd type="none" w="sm" len="sm"/>
          </a:ln>
        </p:spPr>
      </p:sp>
      <p:grpSp>
        <p:nvGrpSpPr>
          <p:cNvPr id="39" name="Group 6"/>
          <p:cNvGrpSpPr/>
          <p:nvPr/>
        </p:nvGrpSpPr>
        <p:grpSpPr>
          <a:xfrm>
            <a:off x="557779" y="684830"/>
            <a:ext cx="3233025" cy="617623"/>
            <a:chOff x="0" y="0"/>
            <a:chExt cx="4310700" cy="823498"/>
          </a:xfrm>
        </p:grpSpPr>
        <p:sp>
          <p:nvSpPr>
            <p:cNvPr id="40" name="TextBox 7"/>
            <p:cNvSpPr txBox="1"/>
            <p:nvPr/>
          </p:nvSpPr>
          <p:spPr>
            <a:xfrm>
              <a:off x="1186753" y="71155"/>
              <a:ext cx="3123947" cy="752343"/>
            </a:xfrm>
            <a:prstGeom prst="rect">
              <a:avLst/>
            </a:prstGeom>
          </p:spPr>
          <p:txBody>
            <a:bodyPr lIns="0" tIns="0" rIns="0" bIns="0" rtlCol="0" anchor="t">
              <a:spAutoFit/>
            </a:bodyPr>
            <a:lstStyle/>
            <a:p>
              <a:pPr>
                <a:lnSpc>
                  <a:spcPts val="4376"/>
                </a:lnSpc>
              </a:pPr>
              <a:endParaRPr>
                <a:latin typeface="Times New Roman" panose="02020603050405020304" pitchFamily="18" charset="0"/>
                <a:cs typeface="Times New Roman" panose="02020603050405020304" pitchFamily="18" charset="0"/>
              </a:endParaRPr>
            </a:p>
          </p:txBody>
        </p:sp>
        <p:sp>
          <p:nvSpPr>
            <p:cNvPr id="41" name="Freeform 8"/>
            <p:cNvSpPr/>
            <p:nvPr/>
          </p:nvSpPr>
          <p:spPr>
            <a:xfrm rot="5400000">
              <a:off x="7041" y="-7041"/>
              <a:ext cx="760457" cy="774540"/>
            </a:xfrm>
            <a:custGeom>
              <a:avLst/>
              <a:gdLst/>
              <a:ahLst/>
              <a:cxnLst/>
              <a:rect l="l" t="t" r="r" b="b"/>
              <a:pathLst>
                <a:path w="760457" h="774540">
                  <a:moveTo>
                    <a:pt x="0" y="0"/>
                  </a:moveTo>
                  <a:lnTo>
                    <a:pt x="760458" y="0"/>
                  </a:lnTo>
                  <a:lnTo>
                    <a:pt x="760458" y="774540"/>
                  </a:lnTo>
                  <a:lnTo>
                    <a:pt x="0" y="774540"/>
                  </a:lnTo>
                  <a:lnTo>
                    <a:pt x="0" y="0"/>
                  </a:lnTo>
                  <a:close/>
                </a:path>
              </a:pathLst>
            </a:custGeom>
            <a:blipFill>
              <a:blip r:embed="rId8">
                <a:extLst>
                  <a:ext uri="{96DAC541-7B7A-43D3-8B79-37D633B846F1}">
                    <asvg:svgBlip xmlns:asvg="http://schemas.microsoft.com/office/drawing/2016/SVG/main" xmlns="" r:embed="rId5"/>
                  </a:ext>
                </a:extLst>
              </a:blip>
              <a:stretch>
                <a:fillRect/>
              </a:stretch>
            </a:blipFill>
          </p:spPr>
        </p:sp>
      </p:grpSp>
      <p:sp>
        <p:nvSpPr>
          <p:cNvPr id="42" name="Rectangle 41"/>
          <p:cNvSpPr/>
          <p:nvPr/>
        </p:nvSpPr>
        <p:spPr>
          <a:xfrm>
            <a:off x="1481327" y="665218"/>
            <a:ext cx="4209295" cy="584775"/>
          </a:xfrm>
          <a:prstGeom prst="rect">
            <a:avLst/>
          </a:prstGeom>
        </p:spPr>
        <p:txBody>
          <a:bodyPr wrap="square">
            <a:spAutoFit/>
          </a:bodyPr>
          <a:lstStyle/>
          <a:p>
            <a:pPr marL="0" lvl="2" algn="just"/>
            <a:r>
              <a:rPr lang="it-IT" sz="3200" b="1" dirty="0" smtClean="0">
                <a:latin typeface="Times New Roman" panose="02020603050405020304" pitchFamily="18" charset="0"/>
                <a:cs typeface="Times New Roman" panose="02020603050405020304" pitchFamily="18" charset="0"/>
              </a:rPr>
              <a:t>1.2.2. </a:t>
            </a:r>
            <a:r>
              <a:rPr lang="en-US" sz="3200" b="1" dirty="0" err="1" smtClean="0">
                <a:solidFill>
                  <a:srgbClr val="000000"/>
                </a:solidFill>
                <a:latin typeface="Times New Roman" panose="02020603050405020304" pitchFamily="18" charset="0"/>
                <a:cs typeface="Times New Roman" panose="02020603050405020304" pitchFamily="18" charset="0"/>
              </a:rPr>
              <a:t>Giới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76827" y="2042056"/>
            <a:ext cx="8558589" cy="7038850"/>
          </a:xfrm>
          <a:prstGeom prst="rect">
            <a:avLst/>
          </a:prstGeom>
        </p:spPr>
        <p:txBody>
          <a:bodyPr wrap="square">
            <a:spAutoFit/>
          </a:bodyPr>
          <a:lstStyle/>
          <a:p>
            <a:pPr>
              <a:buFontTx/>
              <a:buNone/>
            </a:pP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Giới</a:t>
            </a:r>
            <a:r>
              <a:rPr lang="en-US" sz="3200" b="1" dirty="0">
                <a:latin typeface="Times New Roman" pitchFamily="18" charset="0"/>
                <a:cs typeface="Times New Roman" pitchFamily="18" charset="0"/>
              </a:rPr>
              <a:t> (gender):</a:t>
            </a:r>
          </a:p>
          <a:p>
            <a:pPr algn="just">
              <a:lnSpc>
                <a:spcPct val="130000"/>
              </a:lnSpc>
              <a:spcBef>
                <a:spcPts val="1800"/>
              </a:spcBef>
              <a:buFontTx/>
              <a:buNone/>
            </a:pP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p>
          <a:p>
            <a:pPr algn="just">
              <a:lnSpc>
                <a:spcPct val="130000"/>
              </a:lnSpc>
              <a:spcBef>
                <a:spcPts val="1800"/>
              </a:spcBef>
              <a:buFontTx/>
              <a:buNone/>
            </a:pPr>
            <a:r>
              <a:rPr lang="en-US" sz="3200" b="1" dirty="0" err="1">
                <a:latin typeface="Times New Roman" pitchFamily="18" charset="0"/>
                <a:cs typeface="Times New Roman" pitchFamily="18" charset="0"/>
              </a:rPr>
              <a:t>Luật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đẳng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giới</a:t>
            </a:r>
            <a:r>
              <a:rPr lang="en-US" sz="3200" b="1" dirty="0">
                <a:latin typeface="Times New Roman" pitchFamily="18" charset="0"/>
                <a:cs typeface="Times New Roman" pitchFamily="18" charset="0"/>
              </a:rPr>
              <a:t> 2006</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vị</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trí</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vai</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trò</a:t>
            </a:r>
            <a:r>
              <a:rPr lang="en-US" sz="3200" u="sng"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anose="02020603050405020304" pitchFamily="18" charset="0"/>
                <a:cs typeface="Times New Roman" pitchFamily="18" charset="0"/>
              </a:rPr>
              <a:t>mối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smtClean="0">
                <a:latin typeface="Times New Roman" pitchFamily="18" charset="0"/>
                <a:cs typeface="Times New Roman" pitchFamily="18" charset="0"/>
              </a:rPr>
              <a:t>”.</a:t>
            </a:r>
          </a:p>
          <a:p>
            <a:pPr marL="457200" indent="-457200" algn="just">
              <a:lnSpc>
                <a:spcPct val="130000"/>
              </a:lnSpc>
              <a:spcBef>
                <a:spcPts val="1800"/>
              </a:spcBef>
              <a:buFont typeface="Wingdings" panose="05000000000000000000" pitchFamily="2" charset="2"/>
              <a:buChar char="Ø"/>
            </a:pPr>
            <a:r>
              <a:rPr lang="en-US" sz="3200" b="1" i="1" dirty="0" err="1">
                <a:latin typeface="Times New Roman" panose="02020603050405020304" pitchFamily="18" charset="0"/>
                <a:cs typeface="Times New Roman" panose="02020603050405020304" pitchFamily="18" charset="0"/>
              </a:rPr>
              <a:t>Giới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mang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tính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xã</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hội</a:t>
            </a:r>
            <a:endParaRPr lang="en-US" sz="3200" b="1" i="1" dirty="0" smtClean="0">
              <a:latin typeface="Times New Roman" panose="02020603050405020304" pitchFamily="18" charset="0"/>
              <a:cs typeface="Times New Roman" panose="02020603050405020304" pitchFamily="18" charset="0"/>
            </a:endParaRPr>
          </a:p>
          <a:p>
            <a:pPr marL="457200" indent="-457200" algn="just">
              <a:lnSpc>
                <a:spcPct val="130000"/>
              </a:lnSpc>
              <a:buFont typeface="Wingdings" panose="05000000000000000000" pitchFamily="2" charset="2"/>
              <a:buChar char="Ø"/>
            </a:pPr>
            <a:r>
              <a:rPr lang="en-US" sz="3200" b="1" i="1" dirty="0" err="1">
                <a:latin typeface="Times New Roman" panose="02020603050405020304" pitchFamily="18" charset="0"/>
                <a:cs typeface="Times New Roman" panose="02020603050405020304" pitchFamily="18" charset="0"/>
              </a:rPr>
              <a:t>Những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đặc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trưng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bản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của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giới</a:t>
            </a:r>
            <a:r>
              <a:rPr lang="en-US" sz="3200" b="1" i="1" dirty="0">
                <a:latin typeface="Times New Roman" panose="02020603050405020304" pitchFamily="18" charset="0"/>
                <a:cs typeface="Times New Roman" panose="02020603050405020304" pitchFamily="18" charset="0"/>
              </a:rPr>
              <a:t> do </a:t>
            </a:r>
            <a:r>
              <a:rPr lang="en-US" sz="3200" b="1" i="1" dirty="0" err="1">
                <a:latin typeface="Times New Roman" panose="02020603050405020304" pitchFamily="18" charset="0"/>
                <a:cs typeface="Times New Roman" panose="02020603050405020304" pitchFamily="18" charset="0"/>
              </a:rPr>
              <a:t>dạy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có</a:t>
            </a:r>
            <a:endParaRPr lang="en-US" sz="3200" dirty="0">
              <a:latin typeface="Times New Roman" pitchFamily="18" charset="0"/>
              <a:cs typeface="Times New Roman" pitchFamily="18" charset="0"/>
            </a:endParaRPr>
          </a:p>
        </p:txBody>
      </p:sp>
      <p:sp>
        <p:nvSpPr>
          <p:cNvPr id="6" name="Rectangle 5"/>
          <p:cNvSpPr/>
          <p:nvPr/>
        </p:nvSpPr>
        <p:spPr>
          <a:xfrm>
            <a:off x="9497017" y="2269617"/>
            <a:ext cx="7086600" cy="5693866"/>
          </a:xfrm>
          <a:prstGeom prst="rect">
            <a:avLst/>
          </a:prstGeom>
        </p:spPr>
        <p:txBody>
          <a:bodyPr wrap="square">
            <a:spAutoFit/>
          </a:bodyPr>
          <a:lstStyle/>
          <a:p>
            <a:pPr marL="457200" indent="-457200">
              <a:lnSpc>
                <a:spcPct val="130000"/>
              </a:lnSpc>
              <a:buFont typeface="Wingdings" panose="05000000000000000000" pitchFamily="2" charset="2"/>
              <a:buChar char="ü"/>
            </a:pP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endParaRPr lang="en-US" sz="2800" dirty="0" smtClean="0">
              <a:latin typeface="Times New Roman" pitchFamily="18" charset="0"/>
              <a:cs typeface="Times New Roman" pitchFamily="18" charset="0"/>
            </a:endParaRPr>
          </a:p>
          <a:p>
            <a:pPr marL="457200" indent="-457200">
              <a:lnSpc>
                <a:spcPct val="130000"/>
              </a:lnSpc>
              <a:buFont typeface="Wingdings" panose="05000000000000000000" pitchFamily="2" charset="2"/>
              <a:buChar char="ü"/>
            </a:pPr>
            <a:endParaRPr lang="en-US" sz="2800" dirty="0">
              <a:latin typeface="Times New Roman" pitchFamily="18" charset="0"/>
              <a:cs typeface="Times New Roman" pitchFamily="18" charset="0"/>
            </a:endParaRPr>
          </a:p>
          <a:p>
            <a:pPr marL="457200" indent="-457200">
              <a:lnSpc>
                <a:spcPct val="130000"/>
              </a:lnSpc>
              <a:buFont typeface="Wingdings" panose="05000000000000000000" pitchFamily="2" charset="2"/>
              <a:buChar char="ü"/>
            </a:pP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tưởng</a:t>
            </a:r>
            <a:endParaRPr lang="en-US" sz="2800" dirty="0" smtClean="0">
              <a:latin typeface="Times New Roman" pitchFamily="18" charset="0"/>
              <a:cs typeface="Times New Roman" pitchFamily="18" charset="0"/>
            </a:endParaRPr>
          </a:p>
          <a:p>
            <a:pPr marL="457200" indent="-457200">
              <a:lnSpc>
                <a:spcPct val="130000"/>
              </a:lnSpc>
              <a:buFont typeface="Wingdings" panose="05000000000000000000" pitchFamily="2" charset="2"/>
              <a:buChar char="ü"/>
            </a:pPr>
            <a:endParaRPr lang="en-US" sz="2800" dirty="0">
              <a:latin typeface="Times New Roman" pitchFamily="18" charset="0"/>
              <a:cs typeface="Times New Roman" pitchFamily="18" charset="0"/>
            </a:endParaRPr>
          </a:p>
          <a:p>
            <a:pPr marL="457200" indent="-457200">
              <a:lnSpc>
                <a:spcPct val="130000"/>
              </a:lnSpc>
              <a:buFont typeface="Wingdings" panose="05000000000000000000" pitchFamily="2" charset="2"/>
              <a:buChar char="ü"/>
            </a:pP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a:t>
            </a:r>
          </a:p>
          <a:p>
            <a:pPr marL="914400" lvl="1" indent="-457200">
              <a:lnSpc>
                <a:spcPct val="130000"/>
              </a:lnSpc>
              <a:buFont typeface="Times New Roman" panose="02020603050405020304" pitchFamily="18" charset="0"/>
              <a:buChar char="­"/>
            </a:pP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sx</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sx</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a:t>
            </a:r>
          </a:p>
          <a:p>
            <a:pPr marL="914400" lvl="1" indent="-457200">
              <a:lnSpc>
                <a:spcPct val="130000"/>
              </a:lnSpc>
              <a:buFont typeface="Times New Roman" panose="02020603050405020304" pitchFamily="18" charset="0"/>
              <a:buChar char="­"/>
            </a:pP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sx</a:t>
            </a:r>
            <a:r>
              <a:rPr lang="en-US" sz="2800" dirty="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lao</a:t>
            </a:r>
            <a:endParaRPr lang="en-US" sz="2800" dirty="0" smtClean="0">
              <a:latin typeface="Times New Roman" pitchFamily="18" charset="0"/>
              <a:cs typeface="Times New Roman" pitchFamily="18" charset="0"/>
            </a:endParaRPr>
          </a:p>
          <a:p>
            <a:pPr lvl="1">
              <a:lnSpc>
                <a:spcPct val="130000"/>
              </a:lnSpc>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p>
        </p:txBody>
      </p:sp>
      <p:sp>
        <p:nvSpPr>
          <p:cNvPr id="43" name="Freeform 2"/>
          <p:cNvSpPr/>
          <p:nvPr/>
        </p:nvSpPr>
        <p:spPr>
          <a:xfrm>
            <a:off x="16230600" y="6134100"/>
            <a:ext cx="1600200" cy="3194107"/>
          </a:xfrm>
          <a:custGeom>
            <a:avLst/>
            <a:gdLst/>
            <a:ahLst/>
            <a:cxnLst/>
            <a:rect l="l" t="t" r="r" b="b"/>
            <a:pathLst>
              <a:path w="2083230" h="3349061">
                <a:moveTo>
                  <a:pt x="0" y="0"/>
                </a:moveTo>
                <a:lnTo>
                  <a:pt x="2083230" y="0"/>
                </a:lnTo>
                <a:lnTo>
                  <a:pt x="2083230" y="3349062"/>
                </a:lnTo>
                <a:lnTo>
                  <a:pt x="0" y="334906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44" name="Freeform 3"/>
          <p:cNvSpPr/>
          <p:nvPr/>
        </p:nvSpPr>
        <p:spPr>
          <a:xfrm>
            <a:off x="14401800" y="6667500"/>
            <a:ext cx="3895726" cy="3619500"/>
          </a:xfrm>
          <a:custGeom>
            <a:avLst/>
            <a:gdLst/>
            <a:ahLst/>
            <a:cxnLst/>
            <a:rect l="l" t="t" r="r" b="b"/>
            <a:pathLst>
              <a:path w="4920989" h="3842096">
                <a:moveTo>
                  <a:pt x="0" y="0"/>
                </a:moveTo>
                <a:lnTo>
                  <a:pt x="4920989" y="0"/>
                </a:lnTo>
                <a:lnTo>
                  <a:pt x="4920989" y="3842096"/>
                </a:lnTo>
                <a:lnTo>
                  <a:pt x="0" y="3842096"/>
                </a:lnTo>
                <a:lnTo>
                  <a:pt x="0" y="0"/>
                </a:lnTo>
                <a:close/>
              </a:path>
            </a:pathLst>
          </a:custGeom>
          <a:blipFill>
            <a:blip r:embed="rId11">
              <a:extLst>
                <a:ext uri="{96DAC541-7B7A-43D3-8B79-37D633B846F1}">
                  <asvg:svgBlip xmlns="" xmlns:asvg="http://schemas.microsoft.com/office/drawing/2016/SVG/main" r:embed="rId12"/>
                </a:ext>
              </a:extLst>
            </a:blip>
            <a:stretch>
              <a:fillRect r="-11661" b="-66650"/>
            </a:stretch>
          </a:blipFill>
        </p:spPr>
      </p:sp>
      <p:sp>
        <p:nvSpPr>
          <p:cNvPr id="7" name="Rectangle 6"/>
          <p:cNvSpPr/>
          <p:nvPr/>
        </p:nvSpPr>
        <p:spPr>
          <a:xfrm>
            <a:off x="9677400" y="1356771"/>
            <a:ext cx="4006225" cy="584775"/>
          </a:xfrm>
          <a:prstGeom prst="rect">
            <a:avLst/>
          </a:prstGeom>
        </p:spPr>
        <p:txBody>
          <a:bodyPr wrap="none">
            <a:spAutoFit/>
          </a:bodyPr>
          <a:lstStyle/>
          <a:p>
            <a:r>
              <a:rPr lang="en-US" sz="3200" b="1" i="1" u="sng" dirty="0" err="1">
                <a:latin typeface="Times New Roman" panose="02020603050405020304" pitchFamily="18" charset="0"/>
                <a:cs typeface="Times New Roman" panose="02020603050405020304" pitchFamily="18" charset="0"/>
              </a:rPr>
              <a:t>Các</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biểu</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hiện</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của</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giới</a:t>
            </a:r>
            <a:endParaRPr lang="en-US" sz="3200" b="1" i="1" u="sng" dirty="0">
              <a:latin typeface="Times New Roman" panose="02020603050405020304" pitchFamily="18" charset="0"/>
              <a:cs typeface="Times New Roman" panose="02020603050405020304" pitchFamily="18" charset="0"/>
            </a:endParaRPr>
          </a:p>
        </p:txBody>
      </p:sp>
      <p:sp>
        <p:nvSpPr>
          <p:cNvPr id="45" name="Freeform 9"/>
          <p:cNvSpPr/>
          <p:nvPr/>
        </p:nvSpPr>
        <p:spPr>
          <a:xfrm>
            <a:off x="81528" y="9117541"/>
            <a:ext cx="1227139" cy="1180600"/>
          </a:xfrm>
          <a:custGeom>
            <a:avLst/>
            <a:gdLst/>
            <a:ahLst/>
            <a:cxnLst/>
            <a:rect l="l" t="t" r="r" b="b"/>
            <a:pathLst>
              <a:path w="1818696" h="1636827">
                <a:moveTo>
                  <a:pt x="0" y="0"/>
                </a:moveTo>
                <a:lnTo>
                  <a:pt x="1818696" y="0"/>
                </a:lnTo>
                <a:lnTo>
                  <a:pt x="1818696" y="1636826"/>
                </a:lnTo>
                <a:lnTo>
                  <a:pt x="0" y="1636826"/>
                </a:lnTo>
                <a:lnTo>
                  <a:pt x="0" y="0"/>
                </a:lnTo>
                <a:close/>
              </a:path>
            </a:pathLst>
          </a:custGeom>
          <a:blipFill>
            <a:blip r:embed="rId13"/>
            <a:stretch>
              <a:fillRect/>
            </a:stretch>
          </a:blipFill>
        </p:spPr>
      </p:sp>
    </p:spTree>
    <p:extLst>
      <p:ext uri="{BB962C8B-B14F-4D97-AF65-F5344CB8AC3E}">
        <p14:creationId xmlns:p14="http://schemas.microsoft.com/office/powerpoint/2010/main" val="331892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 calcmode="lin" valueType="num">
                                      <p:cBhvr additive="base">
                                        <p:cTn id="5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 calcmode="lin" valueType="num">
                                      <p:cBhvr additive="base">
                                        <p:cTn id="5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additive="base">
                                        <p:cTn id="6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62600" y="0"/>
            <a:ext cx="11897699" cy="10553700"/>
          </a:xfrm>
          <a:custGeom>
            <a:avLst/>
            <a:gdLst/>
            <a:ahLst/>
            <a:cxnLst/>
            <a:rect l="l" t="t" r="r" b="b"/>
            <a:pathLst>
              <a:path w="11897699" h="10287000">
                <a:moveTo>
                  <a:pt x="0" y="0"/>
                </a:moveTo>
                <a:lnTo>
                  <a:pt x="11897700" y="0"/>
                </a:lnTo>
                <a:lnTo>
                  <a:pt x="11897700" y="10287000"/>
                </a:lnTo>
                <a:lnTo>
                  <a:pt x="0" y="10287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84051" y="1013936"/>
            <a:ext cx="17602301" cy="1231106"/>
          </a:xfrm>
          <a:prstGeom prst="rect">
            <a:avLst/>
          </a:prstGeom>
        </p:spPr>
        <p:txBody>
          <a:bodyPr lIns="0" tIns="0" rIns="0" bIns="0" rtlCol="0" anchor="t">
            <a:spAutoFit/>
          </a:bodyPr>
          <a:lstStyle/>
          <a:p>
            <a:pPr algn="ctr"/>
            <a:r>
              <a:rPr lang="en-US" sz="4000" b="1" i="1" dirty="0" err="1">
                <a:latin typeface="Times New Roman" panose="02020603050405020304" pitchFamily="18" charset="0"/>
                <a:cs typeface="Times New Roman" panose="02020603050405020304" pitchFamily="18" charset="0"/>
              </a:rPr>
              <a:t>Nghiên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cứu</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cho</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thấy</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những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khác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biệt</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về</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giải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phẫu</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học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cơ</a:t>
            </a:r>
            <a:r>
              <a:rPr lang="en-US" sz="4000" b="1" i="1" dirty="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thể</a:t>
            </a:r>
            <a:endParaRPr lang="en-US" sz="4000" b="1" i="1" dirty="0" smtClean="0">
              <a:latin typeface="Times New Roman" panose="02020603050405020304" pitchFamily="18" charset="0"/>
              <a:cs typeface="Times New Roman" panose="02020603050405020304" pitchFamily="18" charset="0"/>
            </a:endParaRPr>
          </a:p>
          <a:p>
            <a:pPr algn="ctr"/>
            <a:r>
              <a:rPr lang="en-US" sz="4000" b="1" i="1" dirty="0" smtClean="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của</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nam</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giới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nữ</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giới</a:t>
            </a:r>
            <a:r>
              <a:rPr lang="en-US" sz="4000" b="1" i="1" dirty="0">
                <a:latin typeface="Times New Roman" panose="02020603050405020304" pitchFamily="18" charset="0"/>
                <a:cs typeface="Times New Roman" panose="02020603050405020304" pitchFamily="18" charset="0"/>
              </a:rPr>
              <a:t>:</a:t>
            </a:r>
            <a:endParaRPr lang="en-US" sz="4000" b="1" i="1" u="sng" dirty="0">
              <a:latin typeface="Times New Roman" panose="02020603050405020304" pitchFamily="18" charset="0"/>
              <a:cs typeface="Times New Roman" panose="02020603050405020304" pitchFamily="18"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616493676"/>
              </p:ext>
            </p:extLst>
          </p:nvPr>
        </p:nvGraphicFramePr>
        <p:xfrm>
          <a:off x="304800" y="3467100"/>
          <a:ext cx="17481552" cy="5617368"/>
        </p:xfrm>
        <a:graphic>
          <a:graphicData uri="http://schemas.openxmlformats.org/drawingml/2006/table">
            <a:tbl>
              <a:tblPr firstRow="1" firstCol="1" lastRow="1" lastCol="1" bandRow="1" bandCol="1">
                <a:tableStyleId>{72833802-FEF1-4C79-8D5D-14CF1EAF98D9}</a:tableStyleId>
              </a:tblPr>
              <a:tblGrid>
                <a:gridCol w="2913592">
                  <a:extLst>
                    <a:ext uri="{9D8B030D-6E8A-4147-A177-3AD203B41FA5}">
                      <a16:colId xmlns:a16="http://schemas.microsoft.com/office/drawing/2014/main" val="20000"/>
                    </a:ext>
                  </a:extLst>
                </a:gridCol>
                <a:gridCol w="2913592">
                  <a:extLst>
                    <a:ext uri="{9D8B030D-6E8A-4147-A177-3AD203B41FA5}">
                      <a16:colId xmlns:a16="http://schemas.microsoft.com/office/drawing/2014/main" val="20001"/>
                    </a:ext>
                  </a:extLst>
                </a:gridCol>
                <a:gridCol w="2913592">
                  <a:extLst>
                    <a:ext uri="{9D8B030D-6E8A-4147-A177-3AD203B41FA5}">
                      <a16:colId xmlns:a16="http://schemas.microsoft.com/office/drawing/2014/main" val="20002"/>
                    </a:ext>
                  </a:extLst>
                </a:gridCol>
                <a:gridCol w="2913592">
                  <a:extLst>
                    <a:ext uri="{9D8B030D-6E8A-4147-A177-3AD203B41FA5}">
                      <a16:colId xmlns:a16="http://schemas.microsoft.com/office/drawing/2014/main" val="20003"/>
                    </a:ext>
                  </a:extLst>
                </a:gridCol>
                <a:gridCol w="2913592">
                  <a:extLst>
                    <a:ext uri="{9D8B030D-6E8A-4147-A177-3AD203B41FA5}">
                      <a16:colId xmlns:a16="http://schemas.microsoft.com/office/drawing/2014/main" val="20004"/>
                    </a:ext>
                  </a:extLst>
                </a:gridCol>
                <a:gridCol w="2913592">
                  <a:extLst>
                    <a:ext uri="{9D8B030D-6E8A-4147-A177-3AD203B41FA5}">
                      <a16:colId xmlns:a16="http://schemas.microsoft.com/office/drawing/2014/main" val="20005"/>
                    </a:ext>
                  </a:extLst>
                </a:gridCol>
              </a:tblGrid>
              <a:tr h="1872456">
                <a:tc>
                  <a:txBody>
                    <a:bodyPr/>
                    <a:lstStyle/>
                    <a:p>
                      <a:pPr marL="0" marR="0" algn="ctr">
                        <a:lnSpc>
                          <a:spcPct val="150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Giới</a:t>
                      </a:r>
                      <a:endParaRPr lang="en-US" sz="3200" dirty="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Xương</a:t>
                      </a:r>
                      <a:endParaRPr lang="en-US" sz="3200" dirty="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a:effectLst/>
                          <a:latin typeface="Times New Roman" panose="02020603050405020304" pitchFamily="18" charset="0"/>
                          <a:cs typeface="Times New Roman" panose="02020603050405020304" pitchFamily="18" charset="0"/>
                        </a:rPr>
                        <a:t>Cơ</a:t>
                      </a:r>
                      <a:endParaRPr lang="en-US" sz="320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Mỡ</a:t>
                      </a:r>
                      <a:endParaRPr lang="en-US" sz="3200" dirty="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a:effectLst/>
                          <a:latin typeface="Times New Roman" panose="02020603050405020304" pitchFamily="18" charset="0"/>
                          <a:cs typeface="Times New Roman" panose="02020603050405020304" pitchFamily="18" charset="0"/>
                        </a:rPr>
                        <a:t>Nội tạng</a:t>
                      </a:r>
                      <a:endParaRPr lang="en-US" sz="320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a:effectLst/>
                          <a:latin typeface="Times New Roman" panose="02020603050405020304" pitchFamily="18" charset="0"/>
                          <a:cs typeface="Times New Roman" panose="02020603050405020304" pitchFamily="18" charset="0"/>
                        </a:rPr>
                        <a:t>Máu</a:t>
                      </a:r>
                      <a:endParaRPr lang="en-US" sz="3200">
                        <a:effectLst/>
                        <a:latin typeface="Times New Roman" panose="02020603050405020304" pitchFamily="18" charset="0"/>
                        <a:ea typeface="Times New Roman"/>
                        <a:cs typeface="Times New Roman" panose="02020603050405020304" pitchFamily="18" charset="0"/>
                      </a:endParaRPr>
                    </a:p>
                  </a:txBody>
                  <a:tcPr marL="154162" marR="154162" marT="0" marB="0"/>
                </a:tc>
                <a:extLst>
                  <a:ext uri="{0D108BD9-81ED-4DB2-BD59-A6C34878D82A}">
                    <a16:rowId xmlns:a16="http://schemas.microsoft.com/office/drawing/2014/main" val="10000"/>
                  </a:ext>
                </a:extLst>
              </a:tr>
              <a:tr h="1872456">
                <a:tc>
                  <a:txBody>
                    <a:bodyPr/>
                    <a:lstStyle/>
                    <a:p>
                      <a:pPr marL="0" marR="0" algn="ctr">
                        <a:lnSpc>
                          <a:spcPct val="150000"/>
                        </a:lnSpc>
                        <a:spcBef>
                          <a:spcPts val="0"/>
                        </a:spcBef>
                        <a:spcAft>
                          <a:spcPts val="0"/>
                        </a:spcAft>
                      </a:pPr>
                      <a:r>
                        <a:rPr lang="en-US" sz="3200" b="0" dirty="0" err="1">
                          <a:effectLst/>
                          <a:latin typeface="Times New Roman" panose="02020603050405020304" pitchFamily="18" charset="0"/>
                          <a:cs typeface="Times New Roman" panose="02020603050405020304" pitchFamily="18" charset="0"/>
                        </a:rPr>
                        <a:t>Nữ</a:t>
                      </a:r>
                      <a:endParaRPr lang="en-US" sz="3200" b="0" dirty="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dirty="0">
                          <a:effectLst/>
                          <a:latin typeface="Times New Roman" panose="02020603050405020304" pitchFamily="18" charset="0"/>
                          <a:cs typeface="Times New Roman" panose="02020603050405020304" pitchFamily="18" charset="0"/>
                        </a:rPr>
                        <a:t>15</a:t>
                      </a:r>
                      <a:endParaRPr lang="en-US" sz="3200" b="0" dirty="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dirty="0">
                          <a:effectLst/>
                          <a:latin typeface="Times New Roman" panose="02020603050405020304" pitchFamily="18" charset="0"/>
                          <a:cs typeface="Times New Roman" panose="02020603050405020304" pitchFamily="18" charset="0"/>
                        </a:rPr>
                        <a:t>36</a:t>
                      </a:r>
                      <a:endParaRPr lang="en-US" sz="3200" b="0" dirty="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dirty="0">
                          <a:effectLst/>
                          <a:latin typeface="Times New Roman" panose="02020603050405020304" pitchFamily="18" charset="0"/>
                          <a:cs typeface="Times New Roman" panose="02020603050405020304" pitchFamily="18" charset="0"/>
                        </a:rPr>
                        <a:t>30</a:t>
                      </a:r>
                      <a:endParaRPr lang="en-US" sz="3200" b="0" dirty="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a:effectLst/>
                          <a:latin typeface="Times New Roman" panose="02020603050405020304" pitchFamily="18" charset="0"/>
                          <a:cs typeface="Times New Roman" panose="02020603050405020304" pitchFamily="18" charset="0"/>
                        </a:rPr>
                        <a:t>12</a:t>
                      </a:r>
                      <a:endParaRPr lang="en-US" sz="3200" b="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a:effectLst/>
                          <a:latin typeface="Times New Roman" panose="02020603050405020304" pitchFamily="18" charset="0"/>
                          <a:cs typeface="Times New Roman" panose="02020603050405020304" pitchFamily="18" charset="0"/>
                        </a:rPr>
                        <a:t>7</a:t>
                      </a:r>
                      <a:endParaRPr lang="en-US" sz="3200" b="0">
                        <a:effectLst/>
                        <a:latin typeface="Times New Roman" panose="02020603050405020304" pitchFamily="18" charset="0"/>
                        <a:ea typeface="Times New Roman"/>
                        <a:cs typeface="Times New Roman" panose="02020603050405020304" pitchFamily="18" charset="0"/>
                      </a:endParaRPr>
                    </a:p>
                  </a:txBody>
                  <a:tcPr marL="154162" marR="154162" marT="0" marB="0"/>
                </a:tc>
                <a:extLst>
                  <a:ext uri="{0D108BD9-81ED-4DB2-BD59-A6C34878D82A}">
                    <a16:rowId xmlns:a16="http://schemas.microsoft.com/office/drawing/2014/main" val="10001"/>
                  </a:ext>
                </a:extLst>
              </a:tr>
              <a:tr h="1872456">
                <a:tc>
                  <a:txBody>
                    <a:bodyPr/>
                    <a:lstStyle/>
                    <a:p>
                      <a:pPr marL="0" marR="0" algn="ctr">
                        <a:lnSpc>
                          <a:spcPct val="150000"/>
                        </a:lnSpc>
                        <a:spcBef>
                          <a:spcPts val="0"/>
                        </a:spcBef>
                        <a:spcAft>
                          <a:spcPts val="0"/>
                        </a:spcAft>
                      </a:pPr>
                      <a:r>
                        <a:rPr lang="en-US" sz="3200" b="0">
                          <a:effectLst/>
                          <a:latin typeface="Times New Roman" panose="02020603050405020304" pitchFamily="18" charset="0"/>
                          <a:cs typeface="Times New Roman" panose="02020603050405020304" pitchFamily="18" charset="0"/>
                        </a:rPr>
                        <a:t>Nam</a:t>
                      </a:r>
                      <a:endParaRPr lang="en-US" sz="3200" b="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dirty="0">
                          <a:effectLst/>
                          <a:latin typeface="Times New Roman" panose="02020603050405020304" pitchFamily="18" charset="0"/>
                          <a:cs typeface="Times New Roman" panose="02020603050405020304" pitchFamily="18" charset="0"/>
                        </a:rPr>
                        <a:t>20</a:t>
                      </a:r>
                      <a:endParaRPr lang="en-US" sz="3200" b="0" dirty="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a:effectLst/>
                          <a:latin typeface="Times New Roman" panose="02020603050405020304" pitchFamily="18" charset="0"/>
                          <a:cs typeface="Times New Roman" panose="02020603050405020304" pitchFamily="18" charset="0"/>
                        </a:rPr>
                        <a:t>40</a:t>
                      </a:r>
                      <a:endParaRPr lang="en-US" sz="3200" b="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a:effectLst/>
                          <a:latin typeface="Times New Roman" panose="02020603050405020304" pitchFamily="18" charset="0"/>
                          <a:cs typeface="Times New Roman" panose="02020603050405020304" pitchFamily="18" charset="0"/>
                        </a:rPr>
                        <a:t>20</a:t>
                      </a:r>
                      <a:endParaRPr lang="en-US" sz="3200" b="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dirty="0">
                          <a:effectLst/>
                          <a:latin typeface="Times New Roman" panose="02020603050405020304" pitchFamily="18" charset="0"/>
                          <a:cs typeface="Times New Roman" panose="02020603050405020304" pitchFamily="18" charset="0"/>
                        </a:rPr>
                        <a:t>12</a:t>
                      </a:r>
                      <a:endParaRPr lang="en-US" sz="3200" b="0" dirty="0">
                        <a:effectLst/>
                        <a:latin typeface="Times New Roman" panose="02020603050405020304" pitchFamily="18" charset="0"/>
                        <a:ea typeface="Times New Roman"/>
                        <a:cs typeface="Times New Roman" panose="02020603050405020304" pitchFamily="18" charset="0"/>
                      </a:endParaRPr>
                    </a:p>
                  </a:txBody>
                  <a:tcPr marL="154162" marR="154162" marT="0" marB="0"/>
                </a:tc>
                <a:tc>
                  <a:txBody>
                    <a:bodyPr/>
                    <a:lstStyle/>
                    <a:p>
                      <a:pPr marL="0" marR="0" algn="ctr">
                        <a:lnSpc>
                          <a:spcPct val="150000"/>
                        </a:lnSpc>
                        <a:spcBef>
                          <a:spcPts val="0"/>
                        </a:spcBef>
                        <a:spcAft>
                          <a:spcPts val="0"/>
                        </a:spcAft>
                      </a:pPr>
                      <a:r>
                        <a:rPr lang="en-US" sz="3200" b="0" dirty="0">
                          <a:effectLst/>
                          <a:latin typeface="Times New Roman" panose="02020603050405020304" pitchFamily="18" charset="0"/>
                          <a:cs typeface="Times New Roman" panose="02020603050405020304" pitchFamily="18" charset="0"/>
                        </a:rPr>
                        <a:t>8</a:t>
                      </a:r>
                      <a:endParaRPr lang="en-US" sz="3200" b="0" dirty="0">
                        <a:effectLst/>
                        <a:latin typeface="Times New Roman" panose="02020603050405020304" pitchFamily="18" charset="0"/>
                        <a:ea typeface="Times New Roman"/>
                        <a:cs typeface="Times New Roman" panose="02020603050405020304" pitchFamily="18" charset="0"/>
                      </a:endParaRPr>
                    </a:p>
                  </a:txBody>
                  <a:tcPr marL="154162" marR="154162"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164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661023" y="3644252"/>
            <a:ext cx="2335012" cy="5178455"/>
          </a:xfrm>
          <a:custGeom>
            <a:avLst/>
            <a:gdLst/>
            <a:ahLst/>
            <a:cxnLst/>
            <a:rect l="l" t="t" r="r" b="b"/>
            <a:pathLst>
              <a:path w="2335012" h="5178455">
                <a:moveTo>
                  <a:pt x="0" y="0"/>
                </a:moveTo>
                <a:lnTo>
                  <a:pt x="2335012" y="0"/>
                </a:lnTo>
                <a:lnTo>
                  <a:pt x="2335012" y="5178455"/>
                </a:lnTo>
                <a:lnTo>
                  <a:pt x="0" y="517845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H="1">
            <a:off x="1971493" y="3644252"/>
            <a:ext cx="1977228" cy="5178455"/>
          </a:xfrm>
          <a:custGeom>
            <a:avLst/>
            <a:gdLst/>
            <a:ahLst/>
            <a:cxnLst/>
            <a:rect l="l" t="t" r="r" b="b"/>
            <a:pathLst>
              <a:path w="1977228" h="5178455">
                <a:moveTo>
                  <a:pt x="1977228" y="0"/>
                </a:moveTo>
                <a:lnTo>
                  <a:pt x="0" y="0"/>
                </a:lnTo>
                <a:lnTo>
                  <a:pt x="0" y="5178455"/>
                </a:lnTo>
                <a:lnTo>
                  <a:pt x="1977228" y="5178455"/>
                </a:lnTo>
                <a:lnTo>
                  <a:pt x="1977228"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872106" y="3031181"/>
            <a:ext cx="1523454" cy="1531809"/>
          </a:xfrm>
          <a:custGeom>
            <a:avLst/>
            <a:gdLst/>
            <a:ahLst/>
            <a:cxnLst/>
            <a:rect l="l" t="t" r="r" b="b"/>
            <a:pathLst>
              <a:path w="1523454" h="1531809">
                <a:moveTo>
                  <a:pt x="0" y="0"/>
                </a:moveTo>
                <a:lnTo>
                  <a:pt x="1523454" y="0"/>
                </a:lnTo>
                <a:lnTo>
                  <a:pt x="1523454" y="1531809"/>
                </a:lnTo>
                <a:lnTo>
                  <a:pt x="0" y="15318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804202" y="5850527"/>
            <a:ext cx="2198198" cy="2122260"/>
          </a:xfrm>
          <a:custGeom>
            <a:avLst/>
            <a:gdLst/>
            <a:ahLst/>
            <a:cxnLst/>
            <a:rect l="l" t="t" r="r" b="b"/>
            <a:pathLst>
              <a:path w="2198198" h="2122260">
                <a:moveTo>
                  <a:pt x="0" y="0"/>
                </a:moveTo>
                <a:lnTo>
                  <a:pt x="2198198" y="0"/>
                </a:lnTo>
                <a:lnTo>
                  <a:pt x="2198198" y="2122260"/>
                </a:lnTo>
                <a:lnTo>
                  <a:pt x="0" y="212226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62722">
            <a:off x="5392033" y="3025071"/>
            <a:ext cx="348725" cy="537252"/>
          </a:xfrm>
          <a:custGeom>
            <a:avLst/>
            <a:gdLst/>
            <a:ahLst/>
            <a:cxnLst/>
            <a:rect l="l" t="t" r="r" b="b"/>
            <a:pathLst>
              <a:path w="348725" h="537252">
                <a:moveTo>
                  <a:pt x="0" y="0"/>
                </a:moveTo>
                <a:lnTo>
                  <a:pt x="348725" y="0"/>
                </a:lnTo>
                <a:lnTo>
                  <a:pt x="348725" y="537251"/>
                </a:lnTo>
                <a:lnTo>
                  <a:pt x="0" y="5372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flipH="1">
            <a:off x="3548034" y="2297653"/>
            <a:ext cx="626713" cy="645490"/>
          </a:xfrm>
          <a:custGeom>
            <a:avLst/>
            <a:gdLst/>
            <a:ahLst/>
            <a:cxnLst/>
            <a:rect l="l" t="t" r="r" b="b"/>
            <a:pathLst>
              <a:path w="626713" h="645490">
                <a:moveTo>
                  <a:pt x="626712" y="0"/>
                </a:moveTo>
                <a:lnTo>
                  <a:pt x="0" y="0"/>
                </a:lnTo>
                <a:lnTo>
                  <a:pt x="0" y="645490"/>
                </a:lnTo>
                <a:lnTo>
                  <a:pt x="626712" y="645490"/>
                </a:lnTo>
                <a:lnTo>
                  <a:pt x="626712"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TextBox 2"/>
          <p:cNvSpPr txBox="1"/>
          <p:nvPr/>
        </p:nvSpPr>
        <p:spPr>
          <a:xfrm>
            <a:off x="9525000" y="2022826"/>
            <a:ext cx="4825428" cy="920317"/>
          </a:xfrm>
          <a:prstGeom prst="rect">
            <a:avLst/>
          </a:prstGeom>
        </p:spPr>
        <p:txBody>
          <a:bodyPr wrap="square" lIns="0" tIns="0" rIns="0" bIns="0" rtlCol="0" anchor="t">
            <a:spAutoFit/>
          </a:bodyPr>
          <a:lstStyle/>
          <a:p>
            <a:pPr>
              <a:lnSpc>
                <a:spcPts val="7559"/>
              </a:lnSpc>
            </a:pPr>
            <a:r>
              <a:rPr lang="en-US" sz="6300" b="1" u="sng" dirty="0" smtClean="0">
                <a:solidFill>
                  <a:srgbClr val="000000"/>
                </a:solidFill>
                <a:latin typeface="Times New Roman" panose="02020603050405020304" pitchFamily="18" charset="0"/>
                <a:cs typeface="Times New Roman" panose="02020603050405020304" pitchFamily="18" charset="0"/>
              </a:rPr>
              <a:t>BÀI TẬP</a:t>
            </a:r>
            <a:endParaRPr lang="en-US" sz="63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79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
          <p:cNvSpPr/>
          <p:nvPr/>
        </p:nvSpPr>
        <p:spPr>
          <a:xfrm>
            <a:off x="-5562600" y="0"/>
            <a:ext cx="11897699" cy="10553700"/>
          </a:xfrm>
          <a:custGeom>
            <a:avLst/>
            <a:gdLst/>
            <a:ahLst/>
            <a:cxnLst/>
            <a:rect l="l" t="t" r="r" b="b"/>
            <a:pathLst>
              <a:path w="11897699" h="10287000">
                <a:moveTo>
                  <a:pt x="0" y="0"/>
                </a:moveTo>
                <a:lnTo>
                  <a:pt x="11897700" y="0"/>
                </a:lnTo>
                <a:lnTo>
                  <a:pt x="11897700" y="10287000"/>
                </a:lnTo>
                <a:lnTo>
                  <a:pt x="0" y="10287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 name="Group 5"/>
          <p:cNvGrpSpPr/>
          <p:nvPr/>
        </p:nvGrpSpPr>
        <p:grpSpPr>
          <a:xfrm>
            <a:off x="4267200" y="0"/>
            <a:ext cx="13106400" cy="876300"/>
            <a:chOff x="-10555939" y="-1726962"/>
            <a:chExt cx="20395795" cy="4261198"/>
          </a:xfrm>
        </p:grpSpPr>
        <p:sp>
          <p:nvSpPr>
            <p:cNvPr id="6" name="TextBox 6"/>
            <p:cNvSpPr txBox="1"/>
            <p:nvPr/>
          </p:nvSpPr>
          <p:spPr>
            <a:xfrm>
              <a:off x="-10555939" y="-1726962"/>
              <a:ext cx="20395795" cy="974624"/>
            </a:xfrm>
            <a:prstGeom prst="rect">
              <a:avLst/>
            </a:prstGeom>
          </p:spPr>
          <p:txBody>
            <a:bodyPr wrap="square" lIns="0" tIns="0" rIns="0" bIns="0" rtlCol="0" anchor="t">
              <a:spAutoFit/>
            </a:bodyPr>
            <a:lstStyle/>
            <a:p>
              <a:pPr lvl="0">
                <a:lnSpc>
                  <a:spcPts val="5652"/>
                </a:lnSpc>
              </a:pP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7" name="AutoShape 7"/>
            <p:cNvSpPr/>
            <p:nvPr/>
          </p:nvSpPr>
          <p:spPr>
            <a:xfrm>
              <a:off x="0" y="2534236"/>
              <a:ext cx="9839856" cy="0"/>
            </a:xfrm>
            <a:prstGeom prst="line">
              <a:avLst/>
            </a:prstGeom>
            <a:ln w="27378" cap="flat">
              <a:solidFill>
                <a:srgbClr val="FFB923"/>
              </a:solidFill>
              <a:prstDash val="solid"/>
              <a:headEnd type="none" w="sm" len="sm"/>
              <a:tailEnd type="none" w="sm" len="sm"/>
            </a:ln>
          </p:spPr>
        </p:sp>
      </p:grpSp>
      <p:graphicFrame>
        <p:nvGraphicFramePr>
          <p:cNvPr id="11" name="Content Placeholder 3"/>
          <p:cNvGraphicFramePr>
            <a:graphicFrameLocks/>
          </p:cNvGraphicFramePr>
          <p:nvPr>
            <p:extLst>
              <p:ext uri="{D42A27DB-BD31-4B8C-83A1-F6EECF244321}">
                <p14:modId xmlns:p14="http://schemas.microsoft.com/office/powerpoint/2010/main" val="1070019668"/>
              </p:ext>
            </p:extLst>
          </p:nvPr>
        </p:nvGraphicFramePr>
        <p:xfrm>
          <a:off x="1905000" y="675033"/>
          <a:ext cx="16001999" cy="9718246"/>
        </p:xfrm>
        <a:graphic>
          <a:graphicData uri="http://schemas.openxmlformats.org/drawingml/2006/table">
            <a:tbl>
              <a:tblPr firstRow="1" firstCol="1" lastRow="1" lastCol="1" bandRow="1" bandCol="1">
                <a:tableStyleId>{72833802-FEF1-4C79-8D5D-14CF1EAF98D9}</a:tableStyleId>
              </a:tblPr>
              <a:tblGrid>
                <a:gridCol w="4233484">
                  <a:extLst>
                    <a:ext uri="{9D8B030D-6E8A-4147-A177-3AD203B41FA5}">
                      <a16:colId xmlns:a16="http://schemas.microsoft.com/office/drawing/2014/main" val="20000"/>
                    </a:ext>
                  </a:extLst>
                </a:gridCol>
                <a:gridCol w="2028166">
                  <a:extLst>
                    <a:ext uri="{9D8B030D-6E8A-4147-A177-3AD203B41FA5}">
                      <a16:colId xmlns:a16="http://schemas.microsoft.com/office/drawing/2014/main" val="20001"/>
                    </a:ext>
                  </a:extLst>
                </a:gridCol>
                <a:gridCol w="1739347">
                  <a:extLst>
                    <a:ext uri="{9D8B030D-6E8A-4147-A177-3AD203B41FA5}">
                      <a16:colId xmlns:a16="http://schemas.microsoft.com/office/drawing/2014/main" val="20002"/>
                    </a:ext>
                  </a:extLst>
                </a:gridCol>
                <a:gridCol w="4325907">
                  <a:extLst>
                    <a:ext uri="{9D8B030D-6E8A-4147-A177-3AD203B41FA5}">
                      <a16:colId xmlns:a16="http://schemas.microsoft.com/office/drawing/2014/main" val="20003"/>
                    </a:ext>
                  </a:extLst>
                </a:gridCol>
                <a:gridCol w="1867712">
                  <a:extLst>
                    <a:ext uri="{9D8B030D-6E8A-4147-A177-3AD203B41FA5}">
                      <a16:colId xmlns:a16="http://schemas.microsoft.com/office/drawing/2014/main" val="20004"/>
                    </a:ext>
                  </a:extLst>
                </a:gridCol>
                <a:gridCol w="1807383">
                  <a:extLst>
                    <a:ext uri="{9D8B030D-6E8A-4147-A177-3AD203B41FA5}">
                      <a16:colId xmlns:a16="http://schemas.microsoft.com/office/drawing/2014/main" val="20005"/>
                    </a:ext>
                  </a:extLst>
                </a:gridCol>
              </a:tblGrid>
              <a:tr h="698603">
                <a:tc>
                  <a:txBody>
                    <a:bodyPr/>
                    <a:lstStyle/>
                    <a:p>
                      <a:pPr marL="0" marR="0" algn="just">
                        <a:lnSpc>
                          <a:spcPct val="150000"/>
                        </a:lnSpc>
                        <a:spcBef>
                          <a:spcPts val="0"/>
                        </a:spcBef>
                        <a:spcAft>
                          <a:spcPts val="0"/>
                        </a:spcAf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từ</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err="1">
                          <a:effectLst/>
                          <a:latin typeface="Times New Roman" pitchFamily="18" charset="0"/>
                          <a:cs typeface="Times New Roman" pitchFamily="18" charset="0"/>
                        </a:rPr>
                        <a:t>Giới</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err="1">
                          <a:effectLst/>
                          <a:latin typeface="Times New Roman" pitchFamily="18" charset="0"/>
                          <a:cs typeface="Times New Roman" pitchFamily="18" charset="0"/>
                        </a:rPr>
                        <a:t>Giới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tính</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từ</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err="1">
                          <a:effectLst/>
                          <a:latin typeface="Times New Roman" pitchFamily="18" charset="0"/>
                          <a:cs typeface="Times New Roman" pitchFamily="18" charset="0"/>
                        </a:rPr>
                        <a:t>Giới</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err="1">
                          <a:effectLst/>
                          <a:latin typeface="Times New Roman" pitchFamily="18" charset="0"/>
                          <a:cs typeface="Times New Roman" pitchFamily="18" charset="0"/>
                        </a:rPr>
                        <a:t>Giới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tính</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0"/>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1. </a:t>
                      </a:r>
                      <a:r>
                        <a:rPr lang="en-US" sz="2800" dirty="0" err="1" smtClean="0">
                          <a:effectLst/>
                          <a:latin typeface="Times New Roman" pitchFamily="18" charset="0"/>
                          <a:cs typeface="Times New Roman" pitchFamily="18" charset="0"/>
                        </a:rPr>
                        <a:t>Dịu</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dàng</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15.</a:t>
                      </a:r>
                      <a:r>
                        <a:rPr lang="en-US" sz="2800" b="1" baseline="0" dirty="0" smtClean="0">
                          <a:effectLst/>
                          <a:latin typeface="Times New Roman" pitchFamily="18" charset="0"/>
                          <a:cs typeface="Times New Roman" pitchFamily="18" charset="0"/>
                        </a:rPr>
                        <a:t> </a:t>
                      </a:r>
                      <a:r>
                        <a:rPr lang="en-US" sz="2800" b="1" dirty="0" smtClean="0">
                          <a:effectLst/>
                          <a:latin typeface="Times New Roman" pitchFamily="18" charset="0"/>
                          <a:cs typeface="Times New Roman" pitchFamily="18" charset="0"/>
                        </a:rPr>
                        <a:t>Cho </a:t>
                      </a:r>
                      <a:r>
                        <a:rPr lang="en-US" sz="2800" b="1" dirty="0">
                          <a:effectLst/>
                          <a:latin typeface="Times New Roman" pitchFamily="18" charset="0"/>
                          <a:cs typeface="Times New Roman" pitchFamily="18" charset="0"/>
                        </a:rPr>
                        <a:t>con </a:t>
                      </a:r>
                      <a:r>
                        <a:rPr lang="en-US" sz="2800" b="1" dirty="0" err="1">
                          <a:effectLst/>
                          <a:latin typeface="Times New Roman" pitchFamily="18" charset="0"/>
                          <a:cs typeface="Times New Roman" pitchFamily="18" charset="0"/>
                        </a:rPr>
                        <a:t>bú</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1"/>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2. </a:t>
                      </a:r>
                      <a:r>
                        <a:rPr lang="en-US" sz="2800" dirty="0" err="1" smtClean="0">
                          <a:effectLst/>
                          <a:latin typeface="Times New Roman" pitchFamily="18" charset="0"/>
                          <a:cs typeface="Times New Roman" pitchFamily="18" charset="0"/>
                        </a:rPr>
                        <a:t>Mạnh</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mẽ</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16. </a:t>
                      </a:r>
                      <a:r>
                        <a:rPr lang="en-US" sz="2800" b="1" dirty="0" err="1" smtClean="0">
                          <a:effectLst/>
                          <a:latin typeface="Times New Roman" pitchFamily="18" charset="0"/>
                          <a:cs typeface="Times New Roman" pitchFamily="18" charset="0"/>
                        </a:rPr>
                        <a:t>Chủ</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gia</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đình</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2"/>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3. </a:t>
                      </a:r>
                      <a:r>
                        <a:rPr lang="en-US" sz="2800" dirty="0" err="1" smtClean="0">
                          <a:effectLst/>
                          <a:latin typeface="Times New Roman" pitchFamily="18" charset="0"/>
                          <a:cs typeface="Times New Roman" pitchFamily="18" charset="0"/>
                        </a:rPr>
                        <a:t>Đa</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cảm</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17.</a:t>
                      </a:r>
                      <a:r>
                        <a:rPr lang="en-US" sz="2800" b="1" baseline="0" dirty="0" smtClean="0">
                          <a:effectLst/>
                          <a:latin typeface="Times New Roman" pitchFamily="18" charset="0"/>
                          <a:cs typeface="Times New Roman" pitchFamily="18" charset="0"/>
                        </a:rPr>
                        <a:t> </a:t>
                      </a:r>
                      <a:r>
                        <a:rPr lang="en-US" sz="2800" b="1" dirty="0" err="1" smtClean="0">
                          <a:effectLst/>
                          <a:latin typeface="Times New Roman" pitchFamily="18" charset="0"/>
                          <a:cs typeface="Times New Roman" pitchFamily="18" charset="0"/>
                        </a:rPr>
                        <a:t>Cơ</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bắp</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3"/>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4. </a:t>
                      </a:r>
                      <a:r>
                        <a:rPr lang="en-US" sz="2800" dirty="0" err="1" smtClean="0">
                          <a:effectLst/>
                          <a:latin typeface="Times New Roman" pitchFamily="18" charset="0"/>
                          <a:cs typeface="Times New Roman" pitchFamily="18" charset="0"/>
                        </a:rPr>
                        <a:t>Cứng</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cỏi</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18. </a:t>
                      </a:r>
                      <a:r>
                        <a:rPr lang="en-US" sz="2800" b="1" dirty="0" err="1" smtClean="0">
                          <a:effectLst/>
                          <a:latin typeface="Times New Roman" pitchFamily="18" charset="0"/>
                          <a:cs typeface="Times New Roman" pitchFamily="18" charset="0"/>
                        </a:rPr>
                        <a:t>Nhạy</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cảm</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4"/>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5. </a:t>
                      </a:r>
                      <a:r>
                        <a:rPr lang="en-US" sz="2800" dirty="0" err="1" smtClean="0">
                          <a:effectLst/>
                          <a:latin typeface="Times New Roman" pitchFamily="18" charset="0"/>
                          <a:cs typeface="Times New Roman" pitchFamily="18" charset="0"/>
                        </a:rPr>
                        <a:t>Thông</a:t>
                      </a:r>
                      <a:r>
                        <a:rPr lang="en-US" sz="2800" dirty="0" smtClean="0">
                          <a:effectLst/>
                          <a:latin typeface="Times New Roman" pitchFamily="18" charset="0"/>
                          <a:cs typeface="Times New Roman" pitchFamily="18" charset="0"/>
                        </a:rPr>
                        <a:t> </a:t>
                      </a:r>
                      <a:r>
                        <a:rPr lang="en-US" sz="2800" dirty="0">
                          <a:effectLst/>
                          <a:latin typeface="Times New Roman" pitchFamily="18" charset="0"/>
                          <a:cs typeface="Times New Roman" pitchFamily="18" charset="0"/>
                        </a:rPr>
                        <a:t>minh</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19. </a:t>
                      </a:r>
                      <a:r>
                        <a:rPr lang="en-US" sz="2800" b="1" dirty="0" err="1" smtClean="0">
                          <a:effectLst/>
                          <a:latin typeface="Times New Roman" pitchFamily="18" charset="0"/>
                          <a:cs typeface="Times New Roman" pitchFamily="18" charset="0"/>
                        </a:rPr>
                        <a:t>Xinh</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đẹp</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5"/>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6. </a:t>
                      </a:r>
                      <a:r>
                        <a:rPr lang="en-US" sz="2800" dirty="0" err="1" smtClean="0">
                          <a:effectLst/>
                          <a:latin typeface="Times New Roman" pitchFamily="18" charset="0"/>
                          <a:cs typeface="Times New Roman" pitchFamily="18" charset="0"/>
                        </a:rPr>
                        <a:t>Chậm</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hiểu</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20. </a:t>
                      </a:r>
                      <a:r>
                        <a:rPr lang="en-US" sz="2800" b="1" dirty="0" err="1" smtClean="0">
                          <a:effectLst/>
                          <a:latin typeface="Times New Roman" pitchFamily="18" charset="0"/>
                          <a:cs typeface="Times New Roman" pitchFamily="18" charset="0"/>
                        </a:rPr>
                        <a:t>Xấu</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xí</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6"/>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7. To </a:t>
                      </a:r>
                      <a:r>
                        <a:rPr lang="en-US" sz="2800" dirty="0" err="1">
                          <a:effectLst/>
                          <a:latin typeface="Times New Roman" pitchFamily="18" charset="0"/>
                          <a:cs typeface="Times New Roman" pitchFamily="18" charset="0"/>
                        </a:rPr>
                        <a:t>khoẻ</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21. </a:t>
                      </a:r>
                      <a:r>
                        <a:rPr lang="en-US" sz="2800" b="1" dirty="0" err="1" smtClean="0">
                          <a:effectLst/>
                          <a:latin typeface="Times New Roman" pitchFamily="18" charset="0"/>
                          <a:cs typeface="Times New Roman" pitchFamily="18" charset="0"/>
                        </a:rPr>
                        <a:t>Nói</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nhiều</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7"/>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8. </a:t>
                      </a:r>
                      <a:r>
                        <a:rPr lang="en-US" sz="2800" dirty="0" err="1" smtClean="0">
                          <a:effectLst/>
                          <a:latin typeface="Times New Roman" pitchFamily="18" charset="0"/>
                          <a:cs typeface="Times New Roman" pitchFamily="18" charset="0"/>
                        </a:rPr>
                        <a:t>Mang</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thai</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22. </a:t>
                      </a:r>
                      <a:r>
                        <a:rPr lang="en-US" sz="2800" b="1" dirty="0" err="1" smtClean="0">
                          <a:effectLst/>
                          <a:latin typeface="Times New Roman" pitchFamily="18" charset="0"/>
                          <a:cs typeface="Times New Roman" pitchFamily="18" charset="0"/>
                        </a:rPr>
                        <a:t>Bạo</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lực</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8"/>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9. </a:t>
                      </a:r>
                      <a:r>
                        <a:rPr lang="en-US" sz="2800" dirty="0" err="1" smtClean="0">
                          <a:effectLst/>
                          <a:latin typeface="Times New Roman" pitchFamily="18" charset="0"/>
                          <a:cs typeface="Times New Roman" pitchFamily="18" charset="0"/>
                        </a:rPr>
                        <a:t>Quyết</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đoán</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23. </a:t>
                      </a:r>
                      <a:r>
                        <a:rPr lang="en-US" sz="2800" b="1" dirty="0" err="1" smtClean="0">
                          <a:effectLst/>
                          <a:latin typeface="Times New Roman" pitchFamily="18" charset="0"/>
                          <a:cs typeface="Times New Roman" pitchFamily="18" charset="0"/>
                        </a:rPr>
                        <a:t>Ngiện</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rượu</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09"/>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10. </a:t>
                      </a:r>
                      <a:r>
                        <a:rPr lang="en-US" sz="2800" dirty="0" err="1" smtClean="0">
                          <a:effectLst/>
                          <a:latin typeface="Times New Roman" pitchFamily="18" charset="0"/>
                          <a:cs typeface="Times New Roman" pitchFamily="18" charset="0"/>
                        </a:rPr>
                        <a:t>Nhu</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Nhược</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24. </a:t>
                      </a:r>
                      <a:r>
                        <a:rPr lang="en-US" sz="2800" b="1" dirty="0" err="1" smtClean="0">
                          <a:effectLst/>
                          <a:latin typeface="Times New Roman" pitchFamily="18" charset="0"/>
                          <a:cs typeface="Times New Roman" pitchFamily="18" charset="0"/>
                        </a:rPr>
                        <a:t>Trang</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điểm</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10"/>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11. Ria </a:t>
                      </a:r>
                      <a:r>
                        <a:rPr lang="en-US" sz="2800" dirty="0" err="1">
                          <a:effectLst/>
                          <a:latin typeface="Times New Roman" pitchFamily="18" charset="0"/>
                          <a:cs typeface="Times New Roman" pitchFamily="18" charset="0"/>
                        </a:rPr>
                        <a:t>mép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râu</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25. </a:t>
                      </a:r>
                      <a:r>
                        <a:rPr lang="en-US" sz="2800" b="1" dirty="0" err="1" smtClean="0">
                          <a:effectLst/>
                          <a:latin typeface="Times New Roman" pitchFamily="18" charset="0"/>
                          <a:cs typeface="Times New Roman" pitchFamily="18" charset="0"/>
                        </a:rPr>
                        <a:t>Ích</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kỷ</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11"/>
                  </a:ext>
                </a:extLst>
              </a:tr>
              <a:tr h="69860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12. </a:t>
                      </a:r>
                      <a:r>
                        <a:rPr lang="en-US" sz="2800" dirty="0" err="1" smtClean="0">
                          <a:effectLst/>
                          <a:latin typeface="Times New Roman" pitchFamily="18" charset="0"/>
                          <a:cs typeface="Times New Roman" pitchFamily="18" charset="0"/>
                        </a:rPr>
                        <a:t>Ngực</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nở</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eo</a:t>
                      </a:r>
                      <a:r>
                        <a:rPr lang="en-US" sz="2800" dirty="0">
                          <a:effectLst/>
                          <a:latin typeface="Times New Roman" pitchFamily="18" charset="0"/>
                          <a:cs typeface="Times New Roman" pitchFamily="18" charset="0"/>
                        </a:rPr>
                        <a:t> thon</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26. </a:t>
                      </a:r>
                      <a:r>
                        <a:rPr lang="en-US" sz="2800" b="1" dirty="0" err="1" smtClean="0">
                          <a:effectLst/>
                          <a:latin typeface="Times New Roman" pitchFamily="18" charset="0"/>
                          <a:cs typeface="Times New Roman" pitchFamily="18" charset="0"/>
                        </a:rPr>
                        <a:t>Vị</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tha</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12"/>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13. </a:t>
                      </a:r>
                      <a:r>
                        <a:rPr lang="en-US" sz="2800" dirty="0" err="1" smtClean="0">
                          <a:effectLst/>
                          <a:latin typeface="Times New Roman" pitchFamily="18" charset="0"/>
                          <a:cs typeface="Times New Roman" pitchFamily="18" charset="0"/>
                        </a:rPr>
                        <a:t>Kỹ</a:t>
                      </a:r>
                      <a:r>
                        <a:rPr lang="en-US" sz="2800" dirty="0" smtClean="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sư</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27. </a:t>
                      </a:r>
                      <a:r>
                        <a:rPr lang="en-US" sz="2800" b="1" dirty="0" err="1" smtClean="0">
                          <a:effectLst/>
                          <a:latin typeface="Times New Roman" pitchFamily="18" charset="0"/>
                          <a:cs typeface="Times New Roman" pitchFamily="18" charset="0"/>
                        </a:rPr>
                        <a:t>Lười</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biếng</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13"/>
                  </a:ext>
                </a:extLst>
              </a:tr>
              <a:tr h="563613">
                <a:tc>
                  <a:txBody>
                    <a:bodyPr/>
                    <a:lstStyle/>
                    <a:p>
                      <a:pPr marL="0" marR="0" algn="just">
                        <a:lnSpc>
                          <a:spcPct val="150000"/>
                        </a:lnSpc>
                        <a:spcBef>
                          <a:spcPts val="0"/>
                        </a:spcBef>
                        <a:spcAft>
                          <a:spcPts val="0"/>
                        </a:spcAft>
                      </a:pPr>
                      <a:r>
                        <a:rPr lang="en-US" sz="2800" dirty="0" smtClean="0">
                          <a:effectLst/>
                          <a:latin typeface="Times New Roman" pitchFamily="18" charset="0"/>
                          <a:cs typeface="Times New Roman" pitchFamily="18" charset="0"/>
                        </a:rPr>
                        <a:t>14. Y </a:t>
                      </a:r>
                      <a:r>
                        <a:rPr lang="en-US" sz="2800" dirty="0" err="1">
                          <a:effectLst/>
                          <a:latin typeface="Times New Roman" pitchFamily="18" charset="0"/>
                          <a:cs typeface="Times New Roman" pitchFamily="18" charset="0"/>
                        </a:rPr>
                        <a:t>tá</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b="1" dirty="0" smtClean="0">
                          <a:effectLst/>
                          <a:latin typeface="Times New Roman" pitchFamily="18" charset="0"/>
                          <a:cs typeface="Times New Roman" pitchFamily="18" charset="0"/>
                        </a:rPr>
                        <a:t>28. </a:t>
                      </a:r>
                      <a:r>
                        <a:rPr lang="en-US" sz="2800" b="1" dirty="0" err="1" smtClean="0">
                          <a:effectLst/>
                          <a:latin typeface="Times New Roman" pitchFamily="18" charset="0"/>
                          <a:cs typeface="Times New Roman" pitchFamily="18" charset="0"/>
                        </a:rPr>
                        <a:t>Chăm</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chỉ</a:t>
                      </a:r>
                      <a:endParaRPr lang="en-US" sz="2800" b="1" dirty="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Times New Roman"/>
                        <a:cs typeface="Times New Roman" pitchFamily="18" charset="0"/>
                      </a:endParaRPr>
                    </a:p>
                  </a:txBody>
                  <a:tcPr marL="129312" marR="129312" marT="0" marB="0"/>
                </a:tc>
                <a:tc>
                  <a:txBody>
                    <a:bodyPr/>
                    <a:lstStyle/>
                    <a:p>
                      <a:pPr marL="0" marR="0" algn="just">
                        <a:lnSpc>
                          <a:spcPct val="150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129312" marR="129312"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88172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5562600" y="0"/>
            <a:ext cx="11897699" cy="10553700"/>
          </a:xfrm>
          <a:custGeom>
            <a:avLst/>
            <a:gdLst/>
            <a:ahLst/>
            <a:cxnLst/>
            <a:rect l="l" t="t" r="r" b="b"/>
            <a:pathLst>
              <a:path w="11897699" h="10287000">
                <a:moveTo>
                  <a:pt x="0" y="0"/>
                </a:moveTo>
                <a:lnTo>
                  <a:pt x="11897700" y="0"/>
                </a:lnTo>
                <a:lnTo>
                  <a:pt x="11897700" y="10287000"/>
                </a:lnTo>
                <a:lnTo>
                  <a:pt x="0" y="10287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4" name="Content Placeholder 3"/>
          <p:cNvGraphicFramePr>
            <a:graphicFrameLocks noGrp="1"/>
          </p:cNvGraphicFramePr>
          <p:nvPr>
            <p:ph idx="1"/>
            <p:extLst>
              <p:ext uri="{D42A27DB-BD31-4B8C-83A1-F6EECF244321}">
                <p14:modId xmlns:p14="http://schemas.microsoft.com/office/powerpoint/2010/main" val="462831957"/>
              </p:ext>
            </p:extLst>
          </p:nvPr>
        </p:nvGraphicFramePr>
        <p:xfrm>
          <a:off x="1447800" y="413781"/>
          <a:ext cx="16560800" cy="9873219"/>
        </p:xfrm>
        <a:graphic>
          <a:graphicData uri="http://schemas.openxmlformats.org/drawingml/2006/table">
            <a:tbl>
              <a:tblPr firstRow="1" firstCol="1" lastRow="1" lastCol="1" bandRow="1" bandCol="1">
                <a:tableStyleId>{72833802-FEF1-4C79-8D5D-14CF1EAF98D9}</a:tableStyleId>
              </a:tblPr>
              <a:tblGrid>
                <a:gridCol w="11794224">
                  <a:extLst>
                    <a:ext uri="{9D8B030D-6E8A-4147-A177-3AD203B41FA5}">
                      <a16:colId xmlns:a16="http://schemas.microsoft.com/office/drawing/2014/main" val="20000"/>
                    </a:ext>
                  </a:extLst>
                </a:gridCol>
                <a:gridCol w="2444398">
                  <a:extLst>
                    <a:ext uri="{9D8B030D-6E8A-4147-A177-3AD203B41FA5}">
                      <a16:colId xmlns:a16="http://schemas.microsoft.com/office/drawing/2014/main" val="20001"/>
                    </a:ext>
                  </a:extLst>
                </a:gridCol>
                <a:gridCol w="2322178">
                  <a:extLst>
                    <a:ext uri="{9D8B030D-6E8A-4147-A177-3AD203B41FA5}">
                      <a16:colId xmlns:a16="http://schemas.microsoft.com/office/drawing/2014/main" val="20002"/>
                    </a:ext>
                  </a:extLst>
                </a:gridCol>
              </a:tblGrid>
              <a:tr h="468332">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Giới tính</a:t>
                      </a:r>
                      <a:endParaRPr lang="en-US" sz="2800" b="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Giới</a:t>
                      </a:r>
                      <a:endParaRPr lang="en-US" sz="2800" b="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0"/>
                  </a:ext>
                </a:extLst>
              </a:tr>
              <a:tr h="468332">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29. </a:t>
                      </a:r>
                      <a:r>
                        <a:rPr lang="en-US" sz="2800" b="1" i="1" dirty="0" err="1" smtClean="0">
                          <a:effectLst/>
                          <a:latin typeface="Times New Roman" pitchFamily="18" charset="0"/>
                          <a:cs typeface="Times New Roman" pitchFamily="18" charset="0"/>
                        </a:rPr>
                        <a:t>Phụ</a:t>
                      </a:r>
                      <a:r>
                        <a:rPr lang="en-US" sz="2800" b="1" i="1" dirty="0" smtClean="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nữ</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đẻ</a:t>
                      </a:r>
                      <a:r>
                        <a:rPr lang="en-US" sz="2800" b="1" i="1" dirty="0">
                          <a:effectLst/>
                          <a:latin typeface="Times New Roman" pitchFamily="18" charset="0"/>
                          <a:cs typeface="Times New Roman" pitchFamily="18" charset="0"/>
                        </a:rPr>
                        <a:t> con, </a:t>
                      </a:r>
                      <a:r>
                        <a:rPr lang="en-US" sz="2800" b="1" i="1" dirty="0" err="1">
                          <a:effectLst/>
                          <a:latin typeface="Times New Roman" pitchFamily="18" charset="0"/>
                          <a:cs typeface="Times New Roman" pitchFamily="18" charset="0"/>
                        </a:rPr>
                        <a:t>nam</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giới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thì</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không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thể</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 </a:t>
                      </a:r>
                      <a:endParaRPr lang="en-US" sz="2800" b="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1"/>
                  </a:ext>
                </a:extLst>
              </a:tr>
              <a:tr h="906921">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30.</a:t>
                      </a:r>
                      <a:r>
                        <a:rPr lang="en-US" sz="2800" b="1" i="1" baseline="0" dirty="0" smtClean="0">
                          <a:effectLst/>
                          <a:latin typeface="Times New Roman" pitchFamily="18" charset="0"/>
                          <a:cs typeface="Times New Roman" pitchFamily="18" charset="0"/>
                        </a:rPr>
                        <a:t> </a:t>
                      </a:r>
                      <a:r>
                        <a:rPr lang="en-US" sz="2800" b="1" i="1" dirty="0" err="1" smtClean="0">
                          <a:effectLst/>
                          <a:latin typeface="Times New Roman" pitchFamily="18" charset="0"/>
                          <a:cs typeface="Times New Roman" pitchFamily="18" charset="0"/>
                        </a:rPr>
                        <a:t>Trẻ</a:t>
                      </a:r>
                      <a:r>
                        <a:rPr lang="en-US" sz="2800" b="1" i="1" dirty="0" smtClean="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em</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gái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hiền</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lành</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hoà</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nhã</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Trẻ</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em</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trai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cứng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rắn</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 </a:t>
                      </a:r>
                      <a:endParaRPr lang="en-US" sz="2800" b="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2"/>
                  </a:ext>
                </a:extLst>
              </a:tr>
              <a:tr h="1389479">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31. Ở </a:t>
                      </a:r>
                      <a:r>
                        <a:rPr lang="en-US" sz="2800" b="1" i="1" dirty="0" err="1">
                          <a:effectLst/>
                          <a:latin typeface="Times New Roman" pitchFamily="18" charset="0"/>
                          <a:cs typeface="Times New Roman" pitchFamily="18" charset="0"/>
                        </a:rPr>
                        <a:t>một</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số</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nước</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công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việc</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ngang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nhau</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nhưng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lương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của</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phụ</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nữ</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chỉ</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chiếm</a:t>
                      </a:r>
                      <a:r>
                        <a:rPr lang="en-US" sz="2800" b="1" i="1" dirty="0">
                          <a:effectLst/>
                          <a:latin typeface="Times New Roman" pitchFamily="18" charset="0"/>
                          <a:cs typeface="Times New Roman" pitchFamily="18" charset="0"/>
                        </a:rPr>
                        <a:t> 70-80% </a:t>
                      </a:r>
                      <a:r>
                        <a:rPr lang="en-US" sz="2800" b="1" i="1" dirty="0" err="1">
                          <a:effectLst/>
                          <a:latin typeface="Times New Roman" pitchFamily="18" charset="0"/>
                          <a:cs typeface="Times New Roman" pitchFamily="18" charset="0"/>
                        </a:rPr>
                        <a:t>lương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của</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nam</a:t>
                      </a:r>
                      <a:r>
                        <a:rPr lang="en-US" sz="2800" b="1" i="1" dirty="0">
                          <a:effectLst/>
                          <a:latin typeface="Times New Roman" pitchFamily="18" charset="0"/>
                          <a:cs typeface="Times New Roman" pitchFamily="18" charset="0"/>
                        </a:rPr>
                        <a:t> </a:t>
                      </a:r>
                      <a:r>
                        <a:rPr lang="en-US" sz="2800" b="1" i="1" dirty="0" err="1" smtClean="0">
                          <a:effectLst/>
                          <a:latin typeface="Times New Roman" pitchFamily="18" charset="0"/>
                          <a:cs typeface="Times New Roman" pitchFamily="18" charset="0"/>
                        </a:rPr>
                        <a:t>giới</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 </a:t>
                      </a:r>
                      <a:endParaRPr lang="en-US" sz="2800" b="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3"/>
                  </a:ext>
                </a:extLst>
              </a:tr>
              <a:tr h="936663">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32. </a:t>
                      </a:r>
                      <a:r>
                        <a:rPr lang="en-US" sz="2800" b="1" i="1" dirty="0" err="1" smtClean="0">
                          <a:effectLst/>
                          <a:latin typeface="Times New Roman" pitchFamily="18" charset="0"/>
                          <a:cs typeface="Times New Roman" pitchFamily="18" charset="0"/>
                        </a:rPr>
                        <a:t>Phụ</a:t>
                      </a:r>
                      <a:r>
                        <a:rPr lang="en-US" sz="2800" b="1" i="1" dirty="0" smtClean="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nữ</a:t>
                      </a:r>
                      <a:r>
                        <a:rPr lang="en-US" sz="2800" b="1" i="1" dirty="0">
                          <a:effectLst/>
                          <a:latin typeface="Times New Roman" pitchFamily="18" charset="0"/>
                          <a:cs typeface="Times New Roman" pitchFamily="18" charset="0"/>
                        </a:rPr>
                        <a:t> c ó </a:t>
                      </a:r>
                      <a:r>
                        <a:rPr lang="en-US" sz="2800" b="1" i="1" dirty="0" err="1">
                          <a:effectLst/>
                          <a:latin typeface="Times New Roman" pitchFamily="18" charset="0"/>
                          <a:cs typeface="Times New Roman" pitchFamily="18" charset="0"/>
                        </a:rPr>
                        <a:t>thể</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cho</a:t>
                      </a:r>
                      <a:r>
                        <a:rPr lang="en-US" sz="2800" b="1" i="1" dirty="0">
                          <a:effectLst/>
                          <a:latin typeface="Times New Roman" pitchFamily="18" charset="0"/>
                          <a:cs typeface="Times New Roman" pitchFamily="18" charset="0"/>
                        </a:rPr>
                        <a:t> con </a:t>
                      </a:r>
                      <a:r>
                        <a:rPr lang="en-US" sz="2800" b="1" i="1" dirty="0" err="1">
                          <a:effectLst/>
                          <a:latin typeface="Times New Roman" pitchFamily="18" charset="0"/>
                          <a:cs typeface="Times New Roman" pitchFamily="18" charset="0"/>
                        </a:rPr>
                        <a:t>bú</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bằng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sữa</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của</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mình</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nam</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giới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có</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thể</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cho</a:t>
                      </a:r>
                      <a:r>
                        <a:rPr lang="en-US" sz="2800" b="1" i="1" dirty="0">
                          <a:effectLst/>
                          <a:latin typeface="Times New Roman" pitchFamily="18" charset="0"/>
                          <a:cs typeface="Times New Roman" pitchFamily="18" charset="0"/>
                        </a:rPr>
                        <a:t> con </a:t>
                      </a:r>
                      <a:r>
                        <a:rPr lang="en-US" sz="2800" b="1" i="1" dirty="0" err="1">
                          <a:effectLst/>
                          <a:latin typeface="Times New Roman" pitchFamily="18" charset="0"/>
                          <a:cs typeface="Times New Roman" pitchFamily="18" charset="0"/>
                        </a:rPr>
                        <a:t>bú</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bằng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sữa</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bình</a:t>
                      </a:r>
                      <a:r>
                        <a:rPr lang="en-US" sz="2800" b="1" i="1" dirty="0">
                          <a:effectLst/>
                          <a:latin typeface="Times New Roman" pitchFamily="18" charset="0"/>
                          <a:cs typeface="Times New Roman" pitchFamily="18" charset="0"/>
                        </a:rPr>
                        <a:t>.</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 </a:t>
                      </a:r>
                      <a:endParaRPr lang="en-US" sz="2800" b="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4"/>
                  </a:ext>
                </a:extLst>
              </a:tr>
              <a:tr h="626109">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33. </a:t>
                      </a:r>
                      <a:r>
                        <a:rPr lang="en-US" sz="2800" b="1" i="1" dirty="0" err="1" smtClean="0">
                          <a:effectLst/>
                          <a:latin typeface="Times New Roman" pitchFamily="18" charset="0"/>
                          <a:cs typeface="Times New Roman" pitchFamily="18" charset="0"/>
                        </a:rPr>
                        <a:t>Những</a:t>
                      </a:r>
                      <a:r>
                        <a:rPr lang="en-US" sz="2800" b="1" i="1" dirty="0" smtClean="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người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thợ</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xây</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dựng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chủ</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yếu</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là</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nam</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 </a:t>
                      </a:r>
                      <a:endParaRPr lang="en-US" sz="2800" b="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5"/>
                  </a:ext>
                </a:extLst>
              </a:tr>
              <a:tr h="685800">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34. </a:t>
                      </a:r>
                      <a:r>
                        <a:rPr lang="en-US" sz="2800" b="1" i="1" dirty="0" err="1" smtClean="0">
                          <a:effectLst/>
                          <a:latin typeface="Times New Roman" pitchFamily="18" charset="0"/>
                          <a:cs typeface="Times New Roman" pitchFamily="18" charset="0"/>
                        </a:rPr>
                        <a:t>Những</a:t>
                      </a:r>
                      <a:r>
                        <a:rPr lang="en-US" sz="2800" b="1" i="1" dirty="0" smtClean="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người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đan</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len</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thêu</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thùa</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chủ</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yếu</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là</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nữ</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6"/>
                  </a:ext>
                </a:extLst>
              </a:tr>
              <a:tr h="1143000">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35. Ở </a:t>
                      </a:r>
                      <a:r>
                        <a:rPr lang="en-US" sz="2800" b="1" i="1" dirty="0" err="1">
                          <a:effectLst/>
                          <a:latin typeface="Times New Roman" pitchFamily="18" charset="0"/>
                          <a:cs typeface="Times New Roman" pitchFamily="18" charset="0"/>
                        </a:rPr>
                        <a:t>một</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số</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xã</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của</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tính</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Thanh</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Hoá</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phụ</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nữ</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làm</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đồng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còn</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nam</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giới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trông</a:t>
                      </a:r>
                      <a:r>
                        <a:rPr lang="en-US" sz="2800" b="1" i="1" dirty="0">
                          <a:effectLst/>
                          <a:latin typeface="Times New Roman" pitchFamily="18" charset="0"/>
                          <a:cs typeface="Times New Roman" pitchFamily="18" charset="0"/>
                        </a:rPr>
                        <a:t> con </a:t>
                      </a:r>
                      <a:r>
                        <a:rPr lang="en-US" sz="2800" b="1" i="1" dirty="0" err="1">
                          <a:effectLst/>
                          <a:latin typeface="Times New Roman" pitchFamily="18" charset="0"/>
                          <a:cs typeface="Times New Roman" pitchFamily="18" charset="0"/>
                        </a:rPr>
                        <a:t>và</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làm</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việc</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nhà</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7"/>
                  </a:ext>
                </a:extLst>
              </a:tr>
              <a:tr h="906921">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36. Nam </a:t>
                      </a:r>
                      <a:r>
                        <a:rPr lang="en-US" sz="2800" b="1" i="1" dirty="0" err="1">
                          <a:effectLst/>
                          <a:latin typeface="Times New Roman" pitchFamily="18" charset="0"/>
                          <a:cs typeface="Times New Roman" pitchFamily="18" charset="0"/>
                        </a:rPr>
                        <a:t>giới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vỡ</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giọng</a:t>
                      </a:r>
                      <a:r>
                        <a:rPr lang="en-US" sz="2800" b="1" i="1" dirty="0">
                          <a:effectLst/>
                          <a:latin typeface="Times New Roman" pitchFamily="18" charset="0"/>
                          <a:cs typeface="Times New Roman" pitchFamily="18" charset="0"/>
                        </a:rPr>
                        <a:t> ở </a:t>
                      </a:r>
                      <a:r>
                        <a:rPr lang="en-US" sz="2800" b="1" i="1" dirty="0" err="1">
                          <a:effectLst/>
                          <a:latin typeface="Times New Roman" pitchFamily="18" charset="0"/>
                          <a:cs typeface="Times New Roman" pitchFamily="18" charset="0"/>
                        </a:rPr>
                        <a:t>tuổi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dậy</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thì</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phụ</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nữ</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thì</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không</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 </a:t>
                      </a:r>
                      <a:endParaRPr lang="en-US" sz="2800" b="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8"/>
                  </a:ext>
                </a:extLst>
              </a:tr>
              <a:tr h="936663">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37. </a:t>
                      </a:r>
                      <a:r>
                        <a:rPr lang="en-US" sz="2800" b="1" i="1" dirty="0" err="1" smtClean="0">
                          <a:effectLst/>
                          <a:latin typeface="Times New Roman" pitchFamily="18" charset="0"/>
                          <a:cs typeface="Times New Roman" pitchFamily="18" charset="0"/>
                        </a:rPr>
                        <a:t>Phụ</a:t>
                      </a:r>
                      <a:r>
                        <a:rPr lang="en-US" sz="2800" b="1" i="1" dirty="0" smtClean="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nữ</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Nhật</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Bản</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làm</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việc</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nhà</a:t>
                      </a:r>
                      <a:r>
                        <a:rPr lang="en-US" sz="2800" b="1" i="1" dirty="0">
                          <a:effectLst/>
                          <a:latin typeface="Times New Roman" pitchFamily="18" charset="0"/>
                          <a:cs typeface="Times New Roman" pitchFamily="18" charset="0"/>
                        </a:rPr>
                        <a:t> 3 </a:t>
                      </a:r>
                      <a:r>
                        <a:rPr lang="en-US" sz="2800" b="1" i="1" dirty="0" err="1">
                          <a:effectLst/>
                          <a:latin typeface="Times New Roman" pitchFamily="18" charset="0"/>
                          <a:cs typeface="Times New Roman" pitchFamily="18" charset="0"/>
                        </a:rPr>
                        <a:t>tiếng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còn</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nam</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giới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thì</a:t>
                      </a:r>
                      <a:r>
                        <a:rPr lang="en-US" sz="2800" b="1" i="1" dirty="0">
                          <a:effectLst/>
                          <a:latin typeface="Times New Roman" pitchFamily="18" charset="0"/>
                          <a:cs typeface="Times New Roman" pitchFamily="18" charset="0"/>
                        </a:rPr>
                        <a:t> 15 </a:t>
                      </a:r>
                      <a:r>
                        <a:rPr lang="en-US" sz="2800" b="1" i="1" dirty="0" err="1">
                          <a:effectLst/>
                          <a:latin typeface="Times New Roman" pitchFamily="18" charset="0"/>
                          <a:cs typeface="Times New Roman" pitchFamily="18" charset="0"/>
                        </a:rPr>
                        <a:t>phút</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 </a:t>
                      </a:r>
                      <a:endParaRPr lang="en-US" sz="2800" b="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09"/>
                  </a:ext>
                </a:extLst>
              </a:tr>
              <a:tr h="1404999">
                <a:tc>
                  <a:txBody>
                    <a:bodyPr/>
                    <a:lstStyle/>
                    <a:p>
                      <a:pPr marL="0" marR="0" algn="l">
                        <a:lnSpc>
                          <a:spcPct val="100000"/>
                        </a:lnSpc>
                        <a:spcBef>
                          <a:spcPts val="0"/>
                        </a:spcBef>
                        <a:spcAft>
                          <a:spcPts val="0"/>
                        </a:spcAft>
                      </a:pPr>
                      <a:r>
                        <a:rPr lang="en-US" sz="2800" b="1" i="1" dirty="0" smtClean="0">
                          <a:effectLst/>
                          <a:latin typeface="Times New Roman" pitchFamily="18" charset="0"/>
                          <a:cs typeface="Times New Roman" pitchFamily="18" charset="0"/>
                        </a:rPr>
                        <a:t>38. Theo </a:t>
                      </a:r>
                      <a:r>
                        <a:rPr lang="en-US" sz="2800" b="1" i="1" dirty="0" err="1">
                          <a:effectLst/>
                          <a:latin typeface="Times New Roman" pitchFamily="18" charset="0"/>
                          <a:cs typeface="Times New Roman" pitchFamily="18" charset="0"/>
                        </a:rPr>
                        <a:t>thống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kê</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của</a:t>
                      </a:r>
                      <a:r>
                        <a:rPr lang="en-US" sz="2800" b="1" i="1" dirty="0">
                          <a:effectLst/>
                          <a:latin typeface="Times New Roman" pitchFamily="18" charset="0"/>
                          <a:cs typeface="Times New Roman" pitchFamily="18" charset="0"/>
                        </a:rPr>
                        <a:t> LHQ: </a:t>
                      </a:r>
                      <a:r>
                        <a:rPr lang="en-US" sz="2800" b="1" i="1" dirty="0" err="1">
                          <a:effectLst/>
                          <a:latin typeface="Times New Roman" pitchFamily="18" charset="0"/>
                          <a:cs typeface="Times New Roman" pitchFamily="18" charset="0"/>
                        </a:rPr>
                        <a:t>phụ</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nữ</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lao</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động</a:t>
                      </a:r>
                      <a:r>
                        <a:rPr lang="en-US" sz="2800" b="1" i="1" dirty="0">
                          <a:effectLst/>
                          <a:latin typeface="Times New Roman" pitchFamily="18" charset="0"/>
                          <a:cs typeface="Times New Roman" pitchFamily="18" charset="0"/>
                        </a:rPr>
                        <a:t> 67% </a:t>
                      </a:r>
                      <a:r>
                        <a:rPr lang="en-US" sz="2800" b="1" i="1" dirty="0" err="1">
                          <a:effectLst/>
                          <a:latin typeface="Times New Roman" pitchFamily="18" charset="0"/>
                          <a:cs typeface="Times New Roman" pitchFamily="18" charset="0"/>
                        </a:rPr>
                        <a:t>các</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công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việc</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của</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thế</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giới</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nhưng</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chỉ</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nhận</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được</a:t>
                      </a:r>
                      <a:r>
                        <a:rPr lang="en-US" sz="2800" b="1" i="1" dirty="0">
                          <a:effectLst/>
                          <a:latin typeface="Times New Roman" pitchFamily="18" charset="0"/>
                          <a:cs typeface="Times New Roman" pitchFamily="18" charset="0"/>
                        </a:rPr>
                        <a:t> 10% </a:t>
                      </a:r>
                      <a:r>
                        <a:rPr lang="en-US" sz="2800" b="1" i="1" dirty="0" err="1">
                          <a:effectLst/>
                          <a:latin typeface="Times New Roman" pitchFamily="18" charset="0"/>
                          <a:cs typeface="Times New Roman" pitchFamily="18" charset="0"/>
                        </a:rPr>
                        <a:t>thu</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nhập</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của</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thế</a:t>
                      </a:r>
                      <a:r>
                        <a:rPr lang="en-US" sz="2800" b="1" i="1" dirty="0">
                          <a:effectLst/>
                          <a:latin typeface="Times New Roman" pitchFamily="18" charset="0"/>
                          <a:cs typeface="Times New Roman" pitchFamily="18" charset="0"/>
                        </a:rPr>
                        <a:t> </a:t>
                      </a:r>
                      <a:r>
                        <a:rPr lang="en-US" sz="2800" b="1" i="1" dirty="0" err="1">
                          <a:effectLst/>
                          <a:latin typeface="Times New Roman" pitchFamily="18" charset="0"/>
                          <a:cs typeface="Times New Roman" pitchFamily="18" charset="0"/>
                        </a:rPr>
                        <a:t>giới</a:t>
                      </a:r>
                      <a:r>
                        <a:rPr lang="en-US" sz="2800" b="1" i="1" dirty="0">
                          <a:effectLst/>
                          <a:latin typeface="Times New Roman" pitchFamily="18" charset="0"/>
                          <a:cs typeface="Times New Roman" pitchFamily="18" charset="0"/>
                        </a:rPr>
                        <a:t>.</a:t>
                      </a:r>
                      <a:endParaRPr lang="en-US" sz="2800" b="1" i="1" dirty="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a:effectLst/>
                          <a:latin typeface="Times New Roman" pitchFamily="18" charset="0"/>
                          <a:cs typeface="Times New Roman" pitchFamily="18" charset="0"/>
                        </a:rPr>
                        <a:t> </a:t>
                      </a:r>
                      <a:endParaRPr lang="en-US" sz="2800" b="0">
                        <a:effectLst/>
                        <a:latin typeface="Times New Roman" pitchFamily="18" charset="0"/>
                        <a:ea typeface="Times New Roman"/>
                        <a:cs typeface="Times New Roman" pitchFamily="18" charset="0"/>
                      </a:endParaRPr>
                    </a:p>
                  </a:txBody>
                  <a:tcPr marL="114092" marR="114092" marT="0" marB="0" anchor="ctr"/>
                </a:tc>
                <a:tc>
                  <a:txBody>
                    <a:bodyPr/>
                    <a:lstStyle/>
                    <a:p>
                      <a:pPr marL="0" marR="0" algn="l">
                        <a:lnSpc>
                          <a:spcPct val="100000"/>
                        </a:lnSpc>
                        <a:spcBef>
                          <a:spcPts val="0"/>
                        </a:spcBef>
                        <a:spcAft>
                          <a:spcPts val="0"/>
                        </a:spcAft>
                      </a:pPr>
                      <a:r>
                        <a:rPr lang="en-US" sz="2800" b="0" dirty="0">
                          <a:effectLst/>
                          <a:latin typeface="Times New Roman" pitchFamily="18" charset="0"/>
                          <a:cs typeface="Times New Roman" pitchFamily="18" charset="0"/>
                        </a:rPr>
                        <a:t> </a:t>
                      </a:r>
                      <a:endParaRPr lang="en-US" sz="2800" b="0" dirty="0">
                        <a:effectLst/>
                        <a:latin typeface="Times New Roman" pitchFamily="18" charset="0"/>
                        <a:ea typeface="Times New Roman"/>
                        <a:cs typeface="Times New Roman" pitchFamily="18" charset="0"/>
                      </a:endParaRPr>
                    </a:p>
                  </a:txBody>
                  <a:tcPr marL="114092" marR="114092"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280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594590" y="3595746"/>
            <a:ext cx="2335012" cy="5178455"/>
          </a:xfrm>
          <a:custGeom>
            <a:avLst/>
            <a:gdLst/>
            <a:ahLst/>
            <a:cxnLst/>
            <a:rect l="l" t="t" r="r" b="b"/>
            <a:pathLst>
              <a:path w="2335012" h="5178455">
                <a:moveTo>
                  <a:pt x="0" y="0"/>
                </a:moveTo>
                <a:lnTo>
                  <a:pt x="2335012" y="0"/>
                </a:lnTo>
                <a:lnTo>
                  <a:pt x="2335012" y="5178455"/>
                </a:lnTo>
                <a:lnTo>
                  <a:pt x="0" y="517845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H="1">
            <a:off x="702011" y="3595747"/>
            <a:ext cx="1977228" cy="5178455"/>
          </a:xfrm>
          <a:custGeom>
            <a:avLst/>
            <a:gdLst/>
            <a:ahLst/>
            <a:cxnLst/>
            <a:rect l="l" t="t" r="r" b="b"/>
            <a:pathLst>
              <a:path w="1977228" h="5178455">
                <a:moveTo>
                  <a:pt x="1977228" y="0"/>
                </a:moveTo>
                <a:lnTo>
                  <a:pt x="0" y="0"/>
                </a:lnTo>
                <a:lnTo>
                  <a:pt x="0" y="5178455"/>
                </a:lnTo>
                <a:lnTo>
                  <a:pt x="1977228" y="5178455"/>
                </a:lnTo>
                <a:lnTo>
                  <a:pt x="1977228"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395228" y="1922233"/>
            <a:ext cx="1523454" cy="1531809"/>
          </a:xfrm>
          <a:custGeom>
            <a:avLst/>
            <a:gdLst/>
            <a:ahLst/>
            <a:cxnLst/>
            <a:rect l="l" t="t" r="r" b="b"/>
            <a:pathLst>
              <a:path w="1523454" h="1531809">
                <a:moveTo>
                  <a:pt x="0" y="0"/>
                </a:moveTo>
                <a:lnTo>
                  <a:pt x="1523454" y="0"/>
                </a:lnTo>
                <a:lnTo>
                  <a:pt x="1523454" y="1531809"/>
                </a:lnTo>
                <a:lnTo>
                  <a:pt x="0" y="15318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032538" y="4066478"/>
            <a:ext cx="2198198" cy="2122260"/>
          </a:xfrm>
          <a:custGeom>
            <a:avLst/>
            <a:gdLst/>
            <a:ahLst/>
            <a:cxnLst/>
            <a:rect l="l" t="t" r="r" b="b"/>
            <a:pathLst>
              <a:path w="2198198" h="2122260">
                <a:moveTo>
                  <a:pt x="0" y="0"/>
                </a:moveTo>
                <a:lnTo>
                  <a:pt x="2198198" y="0"/>
                </a:lnTo>
                <a:lnTo>
                  <a:pt x="2198198" y="2122260"/>
                </a:lnTo>
                <a:lnTo>
                  <a:pt x="0" y="212226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62722">
            <a:off x="5392033" y="3025071"/>
            <a:ext cx="348725" cy="537252"/>
          </a:xfrm>
          <a:custGeom>
            <a:avLst/>
            <a:gdLst/>
            <a:ahLst/>
            <a:cxnLst/>
            <a:rect l="l" t="t" r="r" b="b"/>
            <a:pathLst>
              <a:path w="348725" h="537252">
                <a:moveTo>
                  <a:pt x="0" y="0"/>
                </a:moveTo>
                <a:lnTo>
                  <a:pt x="348725" y="0"/>
                </a:lnTo>
                <a:lnTo>
                  <a:pt x="348725" y="537251"/>
                </a:lnTo>
                <a:lnTo>
                  <a:pt x="0" y="5372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flipH="1">
            <a:off x="3548034" y="2297653"/>
            <a:ext cx="626713" cy="645490"/>
          </a:xfrm>
          <a:custGeom>
            <a:avLst/>
            <a:gdLst/>
            <a:ahLst/>
            <a:cxnLst/>
            <a:rect l="l" t="t" r="r" b="b"/>
            <a:pathLst>
              <a:path w="626713" h="645490">
                <a:moveTo>
                  <a:pt x="626712" y="0"/>
                </a:moveTo>
                <a:lnTo>
                  <a:pt x="0" y="0"/>
                </a:lnTo>
                <a:lnTo>
                  <a:pt x="0" y="645490"/>
                </a:lnTo>
                <a:lnTo>
                  <a:pt x="626712" y="645490"/>
                </a:lnTo>
                <a:lnTo>
                  <a:pt x="626712"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TextBox 2"/>
          <p:cNvSpPr txBox="1"/>
          <p:nvPr/>
        </p:nvSpPr>
        <p:spPr>
          <a:xfrm>
            <a:off x="1066800" y="485160"/>
            <a:ext cx="8077200" cy="974626"/>
          </a:xfrm>
          <a:prstGeom prst="rect">
            <a:avLst/>
          </a:prstGeom>
        </p:spPr>
        <p:txBody>
          <a:bodyPr wrap="square" lIns="0" tIns="0" rIns="0" bIns="0" rtlCol="0" anchor="t">
            <a:spAutoFit/>
          </a:bodyPr>
          <a:lstStyle/>
          <a:p>
            <a:pPr>
              <a:lnSpc>
                <a:spcPts val="7559"/>
              </a:lnSpc>
            </a:pPr>
            <a:r>
              <a:rPr lang="en-US" sz="6300" b="1" u="sng" dirty="0" smtClean="0">
                <a:solidFill>
                  <a:srgbClr val="000000"/>
                </a:solidFill>
                <a:latin typeface="Times New Roman" panose="02020603050405020304" pitchFamily="18" charset="0"/>
                <a:cs typeface="Times New Roman" panose="02020603050405020304" pitchFamily="18" charset="0"/>
              </a:rPr>
              <a:t>HOẠT ĐỘNG NHÓM</a:t>
            </a:r>
            <a:endParaRPr lang="en-US" sz="6300" b="1" u="sng" dirty="0">
              <a:solidFill>
                <a:srgbClr val="0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25710" y="1922233"/>
            <a:ext cx="10052689" cy="2948499"/>
          </a:xfrm>
          <a:prstGeom prst="rect">
            <a:avLst/>
          </a:prstGeom>
        </p:spPr>
        <p:txBody>
          <a:bodyPr wrap="square">
            <a:spAutoFit/>
          </a:bodyPr>
          <a:lstStyle/>
          <a:p>
            <a:pPr marL="342900" lvl="0" indent="-342900" algn="just">
              <a:lnSpc>
                <a:spcPct val="115000"/>
              </a:lnSpc>
              <a:spcBef>
                <a:spcPts val="600"/>
              </a:spcBef>
              <a:spcAft>
                <a:spcPts val="600"/>
              </a:spcAft>
              <a:buFont typeface="Symbol" panose="05050102010706020507" pitchFamily="18" charset="2"/>
              <a:buChar char=""/>
              <a:tabLst>
                <a:tab pos="228600" algn="l"/>
              </a:tabLst>
            </a:pPr>
            <a:r>
              <a:rPr lang="en-US" sz="3600" dirty="0" err="1" smtClean="0">
                <a:latin typeface="Times New Roman" panose="02020603050405020304" pitchFamily="18" charset="0"/>
                <a:ea typeface="MS Mincho" panose="02020609040205080304" pitchFamily="49" charset="-128"/>
                <a:cs typeface="Times New Roman" panose="02020603050405020304" pitchFamily="18" charset="0"/>
              </a:rPr>
              <a:t>Mỗi</a:t>
            </a:r>
            <a:r>
              <a:rPr lang="en-US" sz="3600"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nhóm</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chọn</a:t>
            </a:r>
            <a:r>
              <a:rPr lang="en-US" sz="3600" dirty="0">
                <a:latin typeface="Times New Roman" panose="02020603050405020304" pitchFamily="18" charset="0"/>
                <a:ea typeface="MS Mincho" panose="02020609040205080304" pitchFamily="49" charset="-128"/>
                <a:cs typeface="Times New Roman" panose="02020603050405020304" pitchFamily="18" charset="0"/>
              </a:rPr>
              <a:t> 1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yếu</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tố</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chính</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phân</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tích</a:t>
            </a:r>
            <a:endParaRPr lang="vi-VN" sz="3600"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tabLst>
                <a:tab pos="228600" algn="l"/>
              </a:tabLst>
            </a:pPr>
            <a:r>
              <a:rPr lang="en-US" sz="3600" dirty="0" err="1">
                <a:latin typeface="Times New Roman" panose="02020603050405020304" pitchFamily="18" charset="0"/>
                <a:ea typeface="MS Mincho" panose="02020609040205080304" pitchFamily="49" charset="-128"/>
                <a:cs typeface="Times New Roman" panose="02020603050405020304" pitchFamily="18" charset="0"/>
              </a:rPr>
              <a:t>Sử</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dụng</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tình</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huống</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tế</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được</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cung</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cấp</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áp</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dụng</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khung</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phân</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tích</a:t>
            </a:r>
            <a:endParaRPr lang="vi-VN" sz="3600"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tabLst>
                <a:tab pos="228600" algn="l"/>
              </a:tabLst>
            </a:pPr>
            <a:r>
              <a:rPr lang="en-US" sz="3600" dirty="0" err="1">
                <a:latin typeface="Times New Roman" panose="02020603050405020304" pitchFamily="18" charset="0"/>
                <a:ea typeface="MS Mincho" panose="02020609040205080304" pitchFamily="49" charset="-128"/>
                <a:cs typeface="Times New Roman" panose="02020603050405020304" pitchFamily="18" charset="0"/>
              </a:rPr>
              <a:t>Trình</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bày</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kết</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quả</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trên</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giấy</a:t>
            </a:r>
            <a:r>
              <a:rPr lang="en-US" sz="3600" dirty="0">
                <a:latin typeface="Times New Roman" panose="02020603050405020304" pitchFamily="18" charset="0"/>
                <a:ea typeface="MS Mincho" panose="02020609040205080304" pitchFamily="49" charset="-128"/>
                <a:cs typeface="Times New Roman" panose="02020603050405020304" pitchFamily="18" charset="0"/>
              </a:rPr>
              <a:t> A3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và</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thuyết</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trình</a:t>
            </a:r>
            <a:endParaRPr lang="vi-VN" sz="3600"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0" name="Rectangle 9"/>
          <p:cNvSpPr/>
          <p:nvPr/>
        </p:nvSpPr>
        <p:spPr>
          <a:xfrm>
            <a:off x="7319255" y="6155111"/>
            <a:ext cx="10954329" cy="3477875"/>
          </a:xfrm>
          <a:prstGeom prst="rect">
            <a:avLst/>
          </a:prstGeom>
        </p:spPr>
        <p:txBody>
          <a:bodyPr wrap="square">
            <a:spAutoFit/>
          </a:bodyPr>
          <a:lstStyle/>
          <a:p>
            <a:pPr>
              <a:spcBef>
                <a:spcPts val="600"/>
              </a:spcBef>
              <a:spcAft>
                <a:spcPts val="600"/>
              </a:spcAft>
            </a:pPr>
            <a:r>
              <a:rPr lang="en-US" sz="3600" b="1" dirty="0" err="1">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Tiêu</a:t>
            </a:r>
            <a:r>
              <a:rPr lang="en-US" sz="36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 </a:t>
            </a:r>
            <a:r>
              <a:rPr lang="en-US" sz="3600" b="1" dirty="0" err="1">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chí</a:t>
            </a:r>
            <a:r>
              <a:rPr lang="en-US" sz="36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 </a:t>
            </a:r>
            <a:r>
              <a:rPr lang="en-US" sz="3600" b="1" dirty="0" err="1">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đánh</a:t>
            </a:r>
            <a:r>
              <a:rPr lang="en-US" sz="36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 </a:t>
            </a:r>
            <a:r>
              <a:rPr lang="en-US" sz="3600" b="1" dirty="0" err="1">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giá</a:t>
            </a:r>
            <a:endParaRPr lang="vi-VN" sz="36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lvl="0">
              <a:spcBef>
                <a:spcPts val="600"/>
              </a:spcBef>
              <a:spcAft>
                <a:spcPts val="600"/>
              </a:spcAft>
              <a:tabLst>
                <a:tab pos="228600" algn="l"/>
              </a:tabLst>
            </a:pPr>
            <a:r>
              <a:rPr lang="en-US" sz="3600" dirty="0">
                <a:latin typeface="Times New Roman" panose="02020603050405020304" pitchFamily="18" charset="0"/>
                <a:ea typeface="MS Mincho" panose="02020609040205080304" pitchFamily="49" charset="-128"/>
                <a:cs typeface="Times New Roman" panose="02020603050405020304" pitchFamily="18" charset="0"/>
              </a:rPr>
              <a:t>1.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Nhận</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diện</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đủ</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yếu</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tố</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liên</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quan</a:t>
            </a:r>
            <a:r>
              <a:rPr lang="en-US" sz="3600" dirty="0">
                <a:latin typeface="Times New Roman" panose="02020603050405020304" pitchFamily="18" charset="0"/>
                <a:ea typeface="MS Mincho" panose="02020609040205080304" pitchFamily="49" charset="-128"/>
                <a:cs typeface="Times New Roman" panose="02020603050405020304" pitchFamily="18" charset="0"/>
              </a:rPr>
              <a:t> (2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điểm</a:t>
            </a:r>
            <a:r>
              <a:rPr lang="en-US" sz="3600" dirty="0">
                <a:latin typeface="Times New Roman" panose="02020603050405020304" pitchFamily="18" charset="0"/>
                <a:ea typeface="MS Mincho" panose="02020609040205080304" pitchFamily="49" charset="-128"/>
                <a:cs typeface="Times New Roman" panose="02020603050405020304" pitchFamily="18" charset="0"/>
              </a:rPr>
              <a:t>)</a:t>
            </a:r>
            <a:endParaRPr lang="vi-VN" sz="3600" dirty="0">
              <a:latin typeface="Times New Roman" panose="02020603050405020304" pitchFamily="18" charset="0"/>
              <a:ea typeface="MS Mincho" panose="02020609040205080304" pitchFamily="49" charset="-128"/>
              <a:cs typeface="Times New Roman" panose="02020603050405020304" pitchFamily="18" charset="0"/>
            </a:endParaRPr>
          </a:p>
          <a:p>
            <a:pPr lvl="0">
              <a:spcBef>
                <a:spcPts val="600"/>
              </a:spcBef>
              <a:spcAft>
                <a:spcPts val="600"/>
              </a:spcAft>
              <a:tabLst>
                <a:tab pos="228600" algn="l"/>
              </a:tabLst>
            </a:pPr>
            <a:r>
              <a:rPr lang="en-US" sz="3600" dirty="0">
                <a:latin typeface="Times New Roman" panose="02020603050405020304" pitchFamily="18" charset="0"/>
                <a:ea typeface="MS Mincho" panose="02020609040205080304" pitchFamily="49" charset="-128"/>
                <a:cs typeface="Times New Roman" panose="02020603050405020304" pitchFamily="18" charset="0"/>
              </a:rPr>
              <a:t>2.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Giải</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thích</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mối</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quan</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hệ</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yếu</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tố</a:t>
            </a:r>
            <a:r>
              <a:rPr lang="en-US" sz="3600" dirty="0">
                <a:latin typeface="Times New Roman" panose="02020603050405020304" pitchFamily="18" charset="0"/>
                <a:ea typeface="MS Mincho" panose="02020609040205080304" pitchFamily="49" charset="-128"/>
                <a:cs typeface="Times New Roman" panose="02020603050405020304" pitchFamily="18" charset="0"/>
              </a:rPr>
              <a:t> –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hành</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giới</a:t>
            </a:r>
            <a:r>
              <a:rPr lang="en-US" sz="3600" dirty="0">
                <a:latin typeface="Times New Roman" panose="02020603050405020304" pitchFamily="18" charset="0"/>
                <a:ea typeface="MS Mincho" panose="02020609040205080304" pitchFamily="49" charset="-128"/>
                <a:cs typeface="Times New Roman" panose="02020603050405020304" pitchFamily="18" charset="0"/>
              </a:rPr>
              <a:t> (3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điểm</a:t>
            </a:r>
            <a:r>
              <a:rPr lang="en-US" sz="3600" dirty="0">
                <a:latin typeface="Times New Roman" panose="02020603050405020304" pitchFamily="18" charset="0"/>
                <a:ea typeface="MS Mincho" panose="02020609040205080304" pitchFamily="49" charset="-128"/>
                <a:cs typeface="Times New Roman" panose="02020603050405020304" pitchFamily="18" charset="0"/>
              </a:rPr>
              <a:t>)</a:t>
            </a:r>
            <a:endParaRPr lang="vi-VN" sz="3600" dirty="0">
              <a:latin typeface="Times New Roman" panose="02020603050405020304" pitchFamily="18" charset="0"/>
              <a:ea typeface="MS Mincho" panose="02020609040205080304" pitchFamily="49" charset="-128"/>
              <a:cs typeface="Times New Roman" panose="02020603050405020304" pitchFamily="18" charset="0"/>
            </a:endParaRPr>
          </a:p>
          <a:p>
            <a:pPr lvl="0">
              <a:spcBef>
                <a:spcPts val="600"/>
              </a:spcBef>
              <a:spcAft>
                <a:spcPts val="600"/>
              </a:spcAft>
              <a:tabLst>
                <a:tab pos="228600" algn="l"/>
              </a:tabLst>
            </a:pPr>
            <a:r>
              <a:rPr lang="en-US" sz="3600" dirty="0">
                <a:latin typeface="Times New Roman" panose="02020603050405020304" pitchFamily="18" charset="0"/>
                <a:ea typeface="MS Mincho" panose="02020609040205080304" pitchFamily="49" charset="-128"/>
                <a:cs typeface="Times New Roman" panose="02020603050405020304" pitchFamily="18" charset="0"/>
              </a:rPr>
              <a:t>3.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Phân</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tích</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sâu</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có</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dẫn</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chứng</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tế</a:t>
            </a:r>
            <a:r>
              <a:rPr lang="en-US" sz="3600" dirty="0">
                <a:latin typeface="Times New Roman" panose="02020603050405020304" pitchFamily="18" charset="0"/>
                <a:ea typeface="MS Mincho" panose="02020609040205080304" pitchFamily="49" charset="-128"/>
                <a:cs typeface="Times New Roman" panose="02020603050405020304" pitchFamily="18" charset="0"/>
              </a:rPr>
              <a:t> (3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điểm</a:t>
            </a:r>
            <a:r>
              <a:rPr lang="en-US" sz="3600" dirty="0">
                <a:latin typeface="Times New Roman" panose="02020603050405020304" pitchFamily="18" charset="0"/>
                <a:ea typeface="MS Mincho" panose="02020609040205080304" pitchFamily="49" charset="-128"/>
                <a:cs typeface="Times New Roman" panose="02020603050405020304" pitchFamily="18" charset="0"/>
              </a:rPr>
              <a:t>)</a:t>
            </a:r>
            <a:endParaRPr lang="vi-VN" sz="3600" dirty="0">
              <a:latin typeface="Times New Roman" panose="02020603050405020304" pitchFamily="18" charset="0"/>
              <a:ea typeface="MS Mincho" panose="02020609040205080304" pitchFamily="49" charset="-128"/>
              <a:cs typeface="Times New Roman" panose="02020603050405020304" pitchFamily="18" charset="0"/>
            </a:endParaRPr>
          </a:p>
          <a:p>
            <a:pPr lvl="0">
              <a:spcBef>
                <a:spcPts val="600"/>
              </a:spcBef>
              <a:spcAft>
                <a:spcPts val="600"/>
              </a:spcAft>
              <a:tabLst>
                <a:tab pos="228600" algn="l"/>
              </a:tabLst>
            </a:pPr>
            <a:r>
              <a:rPr lang="en-US" sz="3600" dirty="0">
                <a:latin typeface="Times New Roman" panose="02020603050405020304" pitchFamily="18" charset="0"/>
                <a:ea typeface="MS Mincho" panose="02020609040205080304" pitchFamily="49" charset="-128"/>
                <a:cs typeface="Times New Roman" panose="02020603050405020304" pitchFamily="18" charset="0"/>
              </a:rPr>
              <a:t>4.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Trình</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bày</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rõ</a:t>
            </a:r>
            <a:r>
              <a:rPr lang="en-US" sz="36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ràng</a:t>
            </a:r>
            <a:r>
              <a:rPr lang="en-US" sz="3600" dirty="0">
                <a:latin typeface="Times New Roman" panose="02020603050405020304" pitchFamily="18" charset="0"/>
                <a:ea typeface="MS Mincho" panose="02020609040205080304" pitchFamily="49" charset="-128"/>
                <a:cs typeface="Times New Roman" panose="02020603050405020304" pitchFamily="18" charset="0"/>
              </a:rPr>
              <a:t>, logic (2 </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điểm</a:t>
            </a:r>
            <a:r>
              <a:rPr lang="en-US" sz="3600" dirty="0">
                <a:latin typeface="Times New Roman" panose="02020603050405020304" pitchFamily="18" charset="0"/>
                <a:ea typeface="MS Mincho" panose="02020609040205080304" pitchFamily="49" charset="-128"/>
                <a:cs typeface="Times New Roman" panose="02020603050405020304" pitchFamily="18" charset="0"/>
              </a:rPr>
              <a:t>)</a:t>
            </a:r>
            <a:endParaRPr lang="vi-VN" sz="3600"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5972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9308206" y="0"/>
            <a:ext cx="0" cy="9866215"/>
          </a:xfrm>
          <a:prstGeom prst="line">
            <a:avLst/>
          </a:prstGeom>
          <a:ln w="9525" cap="flat">
            <a:solidFill>
              <a:srgbClr val="F2AC34"/>
            </a:solidFill>
            <a:prstDash val="solid"/>
            <a:headEnd type="none" w="sm" len="sm"/>
            <a:tailEnd type="none" w="sm" len="sm"/>
          </a:ln>
        </p:spPr>
      </p:sp>
      <p:sp>
        <p:nvSpPr>
          <p:cNvPr id="4" name="Freeform 4"/>
          <p:cNvSpPr/>
          <p:nvPr/>
        </p:nvSpPr>
        <p:spPr>
          <a:xfrm>
            <a:off x="1" y="9586923"/>
            <a:ext cx="18288000" cy="700078"/>
          </a:xfrm>
          <a:custGeom>
            <a:avLst/>
            <a:gdLst/>
            <a:ahLst/>
            <a:cxnLst/>
            <a:rect l="l" t="t" r="r" b="b"/>
            <a:pathLst>
              <a:path w="18456323" h="1363987">
                <a:moveTo>
                  <a:pt x="0" y="0"/>
                </a:moveTo>
                <a:lnTo>
                  <a:pt x="18456323" y="0"/>
                </a:lnTo>
                <a:lnTo>
                  <a:pt x="18456323" y="1363988"/>
                </a:lnTo>
                <a:lnTo>
                  <a:pt x="0" y="1363988"/>
                </a:lnTo>
                <a:lnTo>
                  <a:pt x="0" y="0"/>
                </a:lnTo>
                <a:close/>
              </a:path>
            </a:pathLst>
          </a:custGeom>
          <a:blipFill>
            <a:blip r:embed="rId2">
              <a:extLst>
                <a:ext uri="{96DAC541-7B7A-43D3-8B79-37D633B846F1}">
                  <asvg:svgBlip xmlns:asvg="http://schemas.microsoft.com/office/drawing/2016/SVG/main" xmlns="" r:embed="rId3"/>
                </a:ext>
              </a:extLst>
            </a:blip>
            <a:stretch>
              <a:fillRect l="-171" t="-308623" r="-7088" b="-1042730"/>
            </a:stretch>
          </a:blipFill>
          <a:ln>
            <a:solidFill>
              <a:srgbClr val="FFC000"/>
            </a:solidFill>
          </a:ln>
        </p:spPr>
      </p:sp>
      <p:sp>
        <p:nvSpPr>
          <p:cNvPr id="13" name="Freeform 13"/>
          <p:cNvSpPr/>
          <p:nvPr/>
        </p:nvSpPr>
        <p:spPr>
          <a:xfrm>
            <a:off x="0" y="0"/>
            <a:ext cx="10890652" cy="804857"/>
          </a:xfrm>
          <a:custGeom>
            <a:avLst/>
            <a:gdLst/>
            <a:ahLst/>
            <a:cxnLst/>
            <a:rect l="l" t="t" r="r" b="b"/>
            <a:pathLst>
              <a:path w="10890652" h="804857">
                <a:moveTo>
                  <a:pt x="0" y="0"/>
                </a:moveTo>
                <a:lnTo>
                  <a:pt x="10890652" y="0"/>
                </a:lnTo>
                <a:lnTo>
                  <a:pt x="10890652" y="804857"/>
                </a:lnTo>
                <a:lnTo>
                  <a:pt x="0" y="804857"/>
                </a:lnTo>
                <a:lnTo>
                  <a:pt x="0" y="0"/>
                </a:lnTo>
                <a:close/>
              </a:path>
            </a:pathLst>
          </a:custGeom>
          <a:blipFill>
            <a:blip r:embed="rId4">
              <a:extLst>
                <a:ext uri="{96DAC541-7B7A-43D3-8B79-37D633B846F1}">
                  <asvg:svgBlip xmlns:asvg="http://schemas.microsoft.com/office/drawing/2016/SVG/main" xmlns="" r:embed="rId7"/>
                </a:ext>
              </a:extLst>
            </a:blip>
            <a:stretch>
              <a:fillRect l="-171" t="-308623" r="-7088" b="-1042730"/>
            </a:stretch>
          </a:blipFill>
        </p:spPr>
      </p:sp>
      <p:grpSp>
        <p:nvGrpSpPr>
          <p:cNvPr id="14" name="Group 14"/>
          <p:cNvGrpSpPr/>
          <p:nvPr/>
        </p:nvGrpSpPr>
        <p:grpSpPr>
          <a:xfrm>
            <a:off x="328409" y="342783"/>
            <a:ext cx="17959591" cy="685917"/>
            <a:chOff x="0" y="0"/>
            <a:chExt cx="7040310" cy="268885"/>
          </a:xfrm>
        </p:grpSpPr>
        <p:sp>
          <p:nvSpPr>
            <p:cNvPr id="15" name="Freeform 15"/>
            <p:cNvSpPr/>
            <p:nvPr/>
          </p:nvSpPr>
          <p:spPr>
            <a:xfrm>
              <a:off x="0" y="0"/>
              <a:ext cx="7040311" cy="268885"/>
            </a:xfrm>
            <a:custGeom>
              <a:avLst/>
              <a:gdLst/>
              <a:ahLst/>
              <a:cxnLst/>
              <a:rect l="l" t="t" r="r" b="b"/>
              <a:pathLst>
                <a:path w="7040311" h="268885">
                  <a:moveTo>
                    <a:pt x="21985" y="0"/>
                  </a:moveTo>
                  <a:lnTo>
                    <a:pt x="7018326" y="0"/>
                  </a:lnTo>
                  <a:cubicBezTo>
                    <a:pt x="7030468" y="0"/>
                    <a:pt x="7040311" y="9843"/>
                    <a:pt x="7040311" y="21985"/>
                  </a:cubicBezTo>
                  <a:lnTo>
                    <a:pt x="7040311" y="246900"/>
                  </a:lnTo>
                  <a:cubicBezTo>
                    <a:pt x="7040311" y="252731"/>
                    <a:pt x="7037994" y="258323"/>
                    <a:pt x="7033871" y="262446"/>
                  </a:cubicBezTo>
                  <a:cubicBezTo>
                    <a:pt x="7029748" y="266569"/>
                    <a:pt x="7024157" y="268885"/>
                    <a:pt x="7018326" y="268885"/>
                  </a:cubicBezTo>
                  <a:lnTo>
                    <a:pt x="21985" y="268885"/>
                  </a:lnTo>
                  <a:cubicBezTo>
                    <a:pt x="16154" y="268885"/>
                    <a:pt x="10562" y="266569"/>
                    <a:pt x="6439" y="262446"/>
                  </a:cubicBezTo>
                  <a:cubicBezTo>
                    <a:pt x="2316" y="258323"/>
                    <a:pt x="0" y="252731"/>
                    <a:pt x="0" y="246900"/>
                  </a:cubicBezTo>
                  <a:lnTo>
                    <a:pt x="0" y="21985"/>
                  </a:lnTo>
                  <a:cubicBezTo>
                    <a:pt x="0" y="16154"/>
                    <a:pt x="2316" y="10562"/>
                    <a:pt x="6439" y="6439"/>
                  </a:cubicBezTo>
                  <a:cubicBezTo>
                    <a:pt x="10562" y="2316"/>
                    <a:pt x="16154" y="0"/>
                    <a:pt x="21985" y="0"/>
                  </a:cubicBezTo>
                  <a:close/>
                </a:path>
              </a:pathLst>
            </a:custGeom>
            <a:solidFill>
              <a:srgbClr val="FFFFFF"/>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3359"/>
                </a:lnSpc>
              </a:pPr>
              <a:endParaRPr>
                <a:latin typeface="Times New Roman" panose="02020603050405020304" pitchFamily="18" charset="0"/>
                <a:cs typeface="Times New Roman" panose="02020603050405020304" pitchFamily="18" charset="0"/>
              </a:endParaRPr>
            </a:p>
          </p:txBody>
        </p:sp>
      </p:grpSp>
      <p:sp>
        <p:nvSpPr>
          <p:cNvPr id="38" name="AutoShape 3"/>
          <p:cNvSpPr/>
          <p:nvPr/>
        </p:nvSpPr>
        <p:spPr>
          <a:xfrm flipV="1">
            <a:off x="14097" y="1689360"/>
            <a:ext cx="6158103" cy="44419"/>
          </a:xfrm>
          <a:prstGeom prst="line">
            <a:avLst/>
          </a:prstGeom>
          <a:ln w="9525" cap="flat">
            <a:solidFill>
              <a:srgbClr val="F2AC34"/>
            </a:solidFill>
            <a:prstDash val="solid"/>
            <a:headEnd type="none" w="sm" len="sm"/>
            <a:tailEnd type="none" w="sm" len="sm"/>
          </a:ln>
        </p:spPr>
      </p:sp>
      <p:grpSp>
        <p:nvGrpSpPr>
          <p:cNvPr id="39" name="Group 6"/>
          <p:cNvGrpSpPr/>
          <p:nvPr/>
        </p:nvGrpSpPr>
        <p:grpSpPr>
          <a:xfrm>
            <a:off x="557779" y="684830"/>
            <a:ext cx="3233025" cy="617623"/>
            <a:chOff x="0" y="0"/>
            <a:chExt cx="4310700" cy="823498"/>
          </a:xfrm>
        </p:grpSpPr>
        <p:sp>
          <p:nvSpPr>
            <p:cNvPr id="40" name="TextBox 7"/>
            <p:cNvSpPr txBox="1"/>
            <p:nvPr/>
          </p:nvSpPr>
          <p:spPr>
            <a:xfrm>
              <a:off x="1186753" y="71155"/>
              <a:ext cx="3123947" cy="752343"/>
            </a:xfrm>
            <a:prstGeom prst="rect">
              <a:avLst/>
            </a:prstGeom>
          </p:spPr>
          <p:txBody>
            <a:bodyPr lIns="0" tIns="0" rIns="0" bIns="0" rtlCol="0" anchor="t">
              <a:spAutoFit/>
            </a:bodyPr>
            <a:lstStyle/>
            <a:p>
              <a:pPr>
                <a:lnSpc>
                  <a:spcPts val="4376"/>
                </a:lnSpc>
              </a:pPr>
              <a:endParaRPr>
                <a:latin typeface="Times New Roman" panose="02020603050405020304" pitchFamily="18" charset="0"/>
                <a:cs typeface="Times New Roman" panose="02020603050405020304" pitchFamily="18" charset="0"/>
              </a:endParaRPr>
            </a:p>
          </p:txBody>
        </p:sp>
        <p:sp>
          <p:nvSpPr>
            <p:cNvPr id="41" name="Freeform 8"/>
            <p:cNvSpPr/>
            <p:nvPr/>
          </p:nvSpPr>
          <p:spPr>
            <a:xfrm rot="5400000">
              <a:off x="7041" y="-7041"/>
              <a:ext cx="760457" cy="774540"/>
            </a:xfrm>
            <a:custGeom>
              <a:avLst/>
              <a:gdLst/>
              <a:ahLst/>
              <a:cxnLst/>
              <a:rect l="l" t="t" r="r" b="b"/>
              <a:pathLst>
                <a:path w="760457" h="774540">
                  <a:moveTo>
                    <a:pt x="0" y="0"/>
                  </a:moveTo>
                  <a:lnTo>
                    <a:pt x="760458" y="0"/>
                  </a:lnTo>
                  <a:lnTo>
                    <a:pt x="760458" y="774540"/>
                  </a:lnTo>
                  <a:lnTo>
                    <a:pt x="0" y="774540"/>
                  </a:lnTo>
                  <a:lnTo>
                    <a:pt x="0" y="0"/>
                  </a:lnTo>
                  <a:close/>
                </a:path>
              </a:pathLst>
            </a:custGeom>
            <a:blipFill>
              <a:blip r:embed="rId8">
                <a:extLst>
                  <a:ext uri="{96DAC541-7B7A-43D3-8B79-37D633B846F1}">
                    <asvg:svgBlip xmlns:asvg="http://schemas.microsoft.com/office/drawing/2016/SVG/main" xmlns="" r:embed="rId5"/>
                  </a:ext>
                </a:extLst>
              </a:blip>
              <a:stretch>
                <a:fillRect/>
              </a:stretch>
            </a:blipFill>
          </p:spPr>
        </p:sp>
      </p:grpSp>
      <p:sp>
        <p:nvSpPr>
          <p:cNvPr id="42" name="Rectangle 41"/>
          <p:cNvSpPr/>
          <p:nvPr/>
        </p:nvSpPr>
        <p:spPr>
          <a:xfrm>
            <a:off x="1481327" y="665218"/>
            <a:ext cx="7205473" cy="812530"/>
          </a:xfrm>
          <a:prstGeom prst="rect">
            <a:avLst/>
          </a:prstGeom>
        </p:spPr>
        <p:txBody>
          <a:bodyPr wrap="square">
            <a:spAutoFit/>
          </a:bodyPr>
          <a:lstStyle/>
          <a:p>
            <a:pPr algn="just">
              <a:lnSpc>
                <a:spcPct val="130000"/>
              </a:lnSpc>
            </a:pPr>
            <a:r>
              <a:rPr lang="en-US" sz="3600" b="1" dirty="0" err="1">
                <a:latin typeface="Times New Roman" panose="02020603050405020304" pitchFamily="18" charset="0"/>
                <a:cs typeface="Times New Roman" panose="02020603050405020304" pitchFamily="18" charset="0"/>
              </a:rPr>
              <a:t>Phiếu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huống</a:t>
            </a:r>
            <a:endParaRPr lang="vi-VN"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74809" y="2138408"/>
            <a:ext cx="8558589" cy="6574107"/>
          </a:xfrm>
          <a:prstGeom prst="rect">
            <a:avLst/>
          </a:prstGeom>
        </p:spPr>
        <p:txBody>
          <a:bodyPr wrap="square">
            <a:spAutoFit/>
          </a:bodyPr>
          <a:lstStyle/>
          <a:p>
            <a:pPr algn="just">
              <a:lnSpc>
                <a:spcPct val="130000"/>
              </a:lnSpc>
            </a:pP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ổn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nghề</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hỗ</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9908828" y="2474946"/>
            <a:ext cx="7398918" cy="5133713"/>
          </a:xfrm>
          <a:prstGeom prst="rect">
            <a:avLst/>
          </a:prstGeom>
        </p:spPr>
        <p:txBody>
          <a:bodyPr wrap="square">
            <a:spAutoFit/>
          </a:bodyPr>
          <a:lstStyle/>
          <a:p>
            <a:pPr lvl="0" algn="just">
              <a:lnSpc>
                <a:spcPct val="130000"/>
              </a:lnSpc>
            </a:pPr>
            <a:r>
              <a:rPr lang="en-US" sz="3600" dirty="0" smtClean="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huống</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lvl="0" algn="just">
              <a:lnSpc>
                <a:spcPct val="130000"/>
              </a:lnSpc>
            </a:pPr>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giới</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lvl="0" algn="just">
              <a:lnSpc>
                <a:spcPct val="130000"/>
              </a:lnSpc>
            </a:pPr>
            <a:r>
              <a:rPr lang="en-US"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can </a:t>
            </a:r>
            <a:r>
              <a:rPr lang="en-US" sz="3600" dirty="0" err="1">
                <a:latin typeface="Times New Roman" panose="02020603050405020304" pitchFamily="18" charset="0"/>
                <a:cs typeface="Times New Roman" panose="02020603050405020304" pitchFamily="18" charset="0"/>
              </a:rPr>
              <a:t>thiệp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43" name="Freeform 2"/>
          <p:cNvSpPr/>
          <p:nvPr/>
        </p:nvSpPr>
        <p:spPr>
          <a:xfrm>
            <a:off x="16214579" y="6591300"/>
            <a:ext cx="1600200" cy="3116541"/>
          </a:xfrm>
          <a:custGeom>
            <a:avLst/>
            <a:gdLst/>
            <a:ahLst/>
            <a:cxnLst/>
            <a:rect l="l" t="t" r="r" b="b"/>
            <a:pathLst>
              <a:path w="2083230" h="3349061">
                <a:moveTo>
                  <a:pt x="0" y="0"/>
                </a:moveTo>
                <a:lnTo>
                  <a:pt x="2083230" y="0"/>
                </a:lnTo>
                <a:lnTo>
                  <a:pt x="2083230" y="3349062"/>
                </a:lnTo>
                <a:lnTo>
                  <a:pt x="0" y="334906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44" name="Freeform 3"/>
          <p:cNvSpPr/>
          <p:nvPr/>
        </p:nvSpPr>
        <p:spPr>
          <a:xfrm>
            <a:off x="14554200" y="7200900"/>
            <a:ext cx="3743326" cy="3086100"/>
          </a:xfrm>
          <a:custGeom>
            <a:avLst/>
            <a:gdLst/>
            <a:ahLst/>
            <a:cxnLst/>
            <a:rect l="l" t="t" r="r" b="b"/>
            <a:pathLst>
              <a:path w="4920989" h="3842096">
                <a:moveTo>
                  <a:pt x="0" y="0"/>
                </a:moveTo>
                <a:lnTo>
                  <a:pt x="4920989" y="0"/>
                </a:lnTo>
                <a:lnTo>
                  <a:pt x="4920989" y="3842096"/>
                </a:lnTo>
                <a:lnTo>
                  <a:pt x="0" y="3842096"/>
                </a:lnTo>
                <a:lnTo>
                  <a:pt x="0" y="0"/>
                </a:lnTo>
                <a:close/>
              </a:path>
            </a:pathLst>
          </a:custGeom>
          <a:blipFill>
            <a:blip r:embed="rId11">
              <a:extLst>
                <a:ext uri="{96DAC541-7B7A-43D3-8B79-37D633B846F1}">
                  <asvg:svgBlip xmlns="" xmlns:asvg="http://schemas.microsoft.com/office/drawing/2016/SVG/main" r:embed="rId12"/>
                </a:ext>
              </a:extLst>
            </a:blip>
            <a:stretch>
              <a:fillRect r="-11661" b="-66650"/>
            </a:stretch>
          </a:blipFill>
        </p:spPr>
      </p:sp>
      <p:sp>
        <p:nvSpPr>
          <p:cNvPr id="7" name="Rectangle 6"/>
          <p:cNvSpPr/>
          <p:nvPr/>
        </p:nvSpPr>
        <p:spPr>
          <a:xfrm>
            <a:off x="10611951" y="1356771"/>
            <a:ext cx="2137124" cy="707886"/>
          </a:xfrm>
          <a:prstGeom prst="rect">
            <a:avLst/>
          </a:prstGeom>
        </p:spPr>
        <p:txBody>
          <a:bodyPr wrap="none">
            <a:spAutoFit/>
          </a:bodyPr>
          <a:lstStyle/>
          <a:p>
            <a:pPr algn="just"/>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b="1" dirty="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45" name="Freeform 9"/>
          <p:cNvSpPr/>
          <p:nvPr/>
        </p:nvSpPr>
        <p:spPr>
          <a:xfrm>
            <a:off x="81528" y="9117541"/>
            <a:ext cx="1227139" cy="1180600"/>
          </a:xfrm>
          <a:custGeom>
            <a:avLst/>
            <a:gdLst/>
            <a:ahLst/>
            <a:cxnLst/>
            <a:rect l="l" t="t" r="r" b="b"/>
            <a:pathLst>
              <a:path w="1818696" h="1636827">
                <a:moveTo>
                  <a:pt x="0" y="0"/>
                </a:moveTo>
                <a:lnTo>
                  <a:pt x="1818696" y="0"/>
                </a:lnTo>
                <a:lnTo>
                  <a:pt x="1818696" y="1636826"/>
                </a:lnTo>
                <a:lnTo>
                  <a:pt x="0" y="1636826"/>
                </a:lnTo>
                <a:lnTo>
                  <a:pt x="0" y="0"/>
                </a:lnTo>
                <a:close/>
              </a:path>
            </a:pathLst>
          </a:custGeom>
          <a:blipFill>
            <a:blip r:embed="rId13"/>
            <a:stretch>
              <a:fillRect/>
            </a:stretch>
          </a:blipFill>
        </p:spPr>
      </p:sp>
    </p:spTree>
    <p:extLst>
      <p:ext uri="{BB962C8B-B14F-4D97-AF65-F5344CB8AC3E}">
        <p14:creationId xmlns:p14="http://schemas.microsoft.com/office/powerpoint/2010/main" val="398547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2400301"/>
            <a:ext cx="15458040" cy="1258366"/>
          </a:xfrm>
        </p:spPr>
        <p:txBody>
          <a:bodyPr>
            <a:noAutofit/>
          </a:bodyPr>
          <a:lstStyle/>
          <a:p>
            <a:r>
              <a:rPr lang="en-US" sz="12000" b="1" dirty="0">
                <a:latin typeface="Edwardian Script ITC" panose="030303020407070D0804" pitchFamily="66" charset="0"/>
              </a:rPr>
              <a:t>Thank you!</a:t>
            </a:r>
            <a:endParaRPr lang="vi-VN" sz="12000" b="1" dirty="0"/>
          </a:p>
        </p:txBody>
      </p:sp>
    </p:spTree>
    <p:custDataLst>
      <p:tags r:id="rId1"/>
    </p:custDataLst>
    <p:extLst>
      <p:ext uri="{BB962C8B-B14F-4D97-AF65-F5344CB8AC3E}">
        <p14:creationId xmlns:p14="http://schemas.microsoft.com/office/powerpoint/2010/main" val="8661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61670" y="6667500"/>
            <a:ext cx="1414272" cy="2853432"/>
          </a:xfrm>
          <a:custGeom>
            <a:avLst/>
            <a:gdLst/>
            <a:ahLst/>
            <a:cxnLst/>
            <a:rect l="l" t="t" r="r" b="b"/>
            <a:pathLst>
              <a:path w="2083230" h="3349061">
                <a:moveTo>
                  <a:pt x="0" y="0"/>
                </a:moveTo>
                <a:lnTo>
                  <a:pt x="2083230" y="0"/>
                </a:lnTo>
                <a:lnTo>
                  <a:pt x="2083230" y="3349062"/>
                </a:lnTo>
                <a:lnTo>
                  <a:pt x="0" y="33490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706600" y="7277100"/>
            <a:ext cx="3546764" cy="3009902"/>
          </a:xfrm>
          <a:custGeom>
            <a:avLst/>
            <a:gdLst/>
            <a:ahLst/>
            <a:cxnLst/>
            <a:rect l="l" t="t" r="r" b="b"/>
            <a:pathLst>
              <a:path w="4920989" h="3842096">
                <a:moveTo>
                  <a:pt x="0" y="0"/>
                </a:moveTo>
                <a:lnTo>
                  <a:pt x="4920989" y="0"/>
                </a:lnTo>
                <a:lnTo>
                  <a:pt x="4920989" y="3842096"/>
                </a:lnTo>
                <a:lnTo>
                  <a:pt x="0" y="3842096"/>
                </a:lnTo>
                <a:lnTo>
                  <a:pt x="0" y="0"/>
                </a:lnTo>
                <a:close/>
              </a:path>
            </a:pathLst>
          </a:custGeom>
          <a:blipFill>
            <a:blip r:embed="rId4">
              <a:extLst>
                <a:ext uri="{96DAC541-7B7A-43D3-8B79-37D633B846F1}">
                  <asvg:svgBlip xmlns:asvg="http://schemas.microsoft.com/office/drawing/2016/SVG/main" xmlns="" r:embed="rId5"/>
                </a:ext>
              </a:extLst>
            </a:blip>
            <a:stretch>
              <a:fillRect r="-11661" b="-66650"/>
            </a:stretch>
          </a:blipFill>
        </p:spPr>
      </p:sp>
      <p:sp>
        <p:nvSpPr>
          <p:cNvPr id="6" name="Rectangle 5"/>
          <p:cNvSpPr/>
          <p:nvPr/>
        </p:nvSpPr>
        <p:spPr>
          <a:xfrm>
            <a:off x="760894" y="1409700"/>
            <a:ext cx="16231706" cy="7201972"/>
          </a:xfrm>
          <a:prstGeom prst="rect">
            <a:avLst/>
          </a:prstGeom>
        </p:spPr>
        <p:txBody>
          <a:bodyPr wrap="square">
            <a:spAutoFit/>
          </a:bodyPr>
          <a:lstStyle/>
          <a:p>
            <a:pPr algn="just">
              <a:lnSpc>
                <a:spcPct val="150000"/>
              </a:lnSpc>
            </a:pPr>
            <a:r>
              <a:rPr lang="vi-VN" sz="2800" b="1" dirty="0">
                <a:latin typeface="+mj-lt"/>
              </a:rPr>
              <a:t>Sau khi hoàn thành bài học, sinh viên có thể:</a:t>
            </a:r>
          </a:p>
          <a:p>
            <a:pPr algn="just">
              <a:lnSpc>
                <a:spcPct val="150000"/>
              </a:lnSpc>
            </a:pPr>
            <a:r>
              <a:rPr lang="vi-VN" sz="2800" b="1" dirty="0" smtClean="0">
                <a:latin typeface="+mj-lt"/>
              </a:rPr>
              <a:t>Nhớ</a:t>
            </a:r>
            <a:r>
              <a:rPr lang="vi-VN" sz="2800" dirty="0" smtClean="0">
                <a:latin typeface="+mj-lt"/>
              </a:rPr>
              <a:t>: </a:t>
            </a:r>
            <a:r>
              <a:rPr lang="vi-VN" sz="2800" dirty="0">
                <a:latin typeface="+mj-lt"/>
              </a:rPr>
              <a:t>Trình bày được các khái niệm cơ bản về giới, giới tính, vai trò giới và bình đẳng giới trong bối cảnh xã hội học.</a:t>
            </a:r>
          </a:p>
          <a:p>
            <a:pPr algn="just">
              <a:lnSpc>
                <a:spcPct val="150000"/>
              </a:lnSpc>
            </a:pPr>
            <a:r>
              <a:rPr lang="vi-VN" sz="2800" b="1" dirty="0" smtClean="0">
                <a:latin typeface="+mj-lt"/>
              </a:rPr>
              <a:t>Hiểu</a:t>
            </a:r>
            <a:r>
              <a:rPr lang="vi-VN" sz="2800" dirty="0" smtClean="0">
                <a:latin typeface="+mj-lt"/>
              </a:rPr>
              <a:t>: </a:t>
            </a:r>
            <a:r>
              <a:rPr lang="vi-VN" sz="2800" dirty="0">
                <a:latin typeface="+mj-lt"/>
              </a:rPr>
              <a:t>Giải thích được sự khác biệt giữa giới (gender) và giới tính (sex), cũng như mối quan hệ giữa chúng trong đời sống xã hội.</a:t>
            </a:r>
          </a:p>
          <a:p>
            <a:pPr algn="just">
              <a:lnSpc>
                <a:spcPct val="150000"/>
              </a:lnSpc>
            </a:pPr>
            <a:r>
              <a:rPr lang="vi-VN" sz="2800" b="1" dirty="0">
                <a:latin typeface="+mj-lt"/>
              </a:rPr>
              <a:t>Vận </a:t>
            </a:r>
            <a:r>
              <a:rPr lang="vi-VN" sz="2800" b="1" dirty="0" smtClean="0">
                <a:latin typeface="+mj-lt"/>
              </a:rPr>
              <a:t>dụnG</a:t>
            </a:r>
            <a:r>
              <a:rPr lang="vi-VN" sz="2800" dirty="0" smtClean="0">
                <a:latin typeface="+mj-lt"/>
              </a:rPr>
              <a:t>: </a:t>
            </a:r>
            <a:r>
              <a:rPr lang="vi-VN" sz="2800" dirty="0">
                <a:latin typeface="+mj-lt"/>
              </a:rPr>
              <a:t>Vận dụng kiến thức về giới và giới tính để phân tích một tình huống thực tiễn liên quan đến công tác xã hội.</a:t>
            </a:r>
          </a:p>
          <a:p>
            <a:pPr algn="just">
              <a:lnSpc>
                <a:spcPct val="150000"/>
              </a:lnSpc>
            </a:pPr>
            <a:r>
              <a:rPr lang="vi-VN" sz="2800" b="1" dirty="0">
                <a:latin typeface="+mj-lt"/>
              </a:rPr>
              <a:t>Phân </a:t>
            </a:r>
            <a:r>
              <a:rPr lang="vi-VN" sz="2800" b="1" dirty="0" smtClean="0">
                <a:latin typeface="+mj-lt"/>
              </a:rPr>
              <a:t>tích</a:t>
            </a:r>
            <a:r>
              <a:rPr lang="vi-VN" sz="2800" dirty="0" smtClean="0">
                <a:latin typeface="+mj-lt"/>
              </a:rPr>
              <a:t>: </a:t>
            </a:r>
            <a:r>
              <a:rPr lang="vi-VN" sz="2800" dirty="0">
                <a:latin typeface="+mj-lt"/>
              </a:rPr>
              <a:t>Phân tích các yếu tố văn hóa, kinh tế, pháp luật và chính sách ảnh hưởng đến nhận thức và thực hành về giới.</a:t>
            </a:r>
          </a:p>
          <a:p>
            <a:pPr algn="just">
              <a:lnSpc>
                <a:spcPct val="150000"/>
              </a:lnSpc>
            </a:pPr>
            <a:r>
              <a:rPr lang="vi-VN" sz="2800" b="1" dirty="0" smtClean="0">
                <a:latin typeface="+mj-lt"/>
              </a:rPr>
              <a:t>Sáng tạo</a:t>
            </a:r>
            <a:r>
              <a:rPr lang="vi-VN" sz="2800" dirty="0" smtClean="0">
                <a:latin typeface="+mj-lt"/>
              </a:rPr>
              <a:t>: </a:t>
            </a:r>
            <a:r>
              <a:rPr lang="vi-VN" sz="2800" dirty="0">
                <a:latin typeface="+mj-lt"/>
              </a:rPr>
              <a:t>Thiết kế một kế hoạch can thiệp hoặc truyền thông cộng đồng nhằm thúc đẩy bình đẳng giới và giảm thiểu định kiến giới trong lĩnh vực cụ thể mà sinh viên lựa chọn.</a:t>
            </a:r>
          </a:p>
        </p:txBody>
      </p:sp>
      <p:sp>
        <p:nvSpPr>
          <p:cNvPr id="4" name="Rectangle 3"/>
          <p:cNvSpPr/>
          <p:nvPr/>
        </p:nvSpPr>
        <p:spPr>
          <a:xfrm>
            <a:off x="2391158" y="299568"/>
            <a:ext cx="2706190" cy="905056"/>
          </a:xfrm>
          <a:prstGeom prst="rect">
            <a:avLst/>
          </a:prstGeom>
        </p:spPr>
        <p:txBody>
          <a:bodyPr wrap="none">
            <a:spAutoFit/>
          </a:bodyPr>
          <a:lstStyle/>
          <a:p>
            <a:pPr>
              <a:lnSpc>
                <a:spcPct val="150000"/>
              </a:lnSpc>
            </a:pPr>
            <a:r>
              <a:rPr lang="en-US" altLang="en-US" sz="4000" b="1" i="1" dirty="0" smtClean="0">
                <a:latin typeface="Times New Roman" panose="02020603050405020304" pitchFamily="18" charset="0"/>
                <a:cs typeface="Times New Roman" panose="02020603050405020304" pitchFamily="18" charset="0"/>
              </a:rPr>
              <a:t>MỤC TIÊU</a:t>
            </a:r>
            <a:endParaRPr lang="en-US" altLang="en-US" sz="4000" b="1" i="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1472391" y="643501"/>
            <a:ext cx="3334909" cy="617709"/>
            <a:chOff x="0" y="0"/>
            <a:chExt cx="4310700" cy="822298"/>
          </a:xfrm>
        </p:grpSpPr>
        <p:sp>
          <p:nvSpPr>
            <p:cNvPr id="8" name="TextBox 7"/>
            <p:cNvSpPr txBox="1"/>
            <p:nvPr/>
          </p:nvSpPr>
          <p:spPr>
            <a:xfrm>
              <a:off x="1186752" y="71156"/>
              <a:ext cx="3123948" cy="751142"/>
            </a:xfrm>
            <a:prstGeom prst="rect">
              <a:avLst/>
            </a:prstGeom>
          </p:spPr>
          <p:txBody>
            <a:bodyPr lIns="0" tIns="0" rIns="0" bIns="0" rtlCol="0" anchor="t">
              <a:spAutoFit/>
            </a:bodyPr>
            <a:lstStyle/>
            <a:p>
              <a:pPr>
                <a:lnSpc>
                  <a:spcPts val="4376"/>
                </a:lnSpc>
              </a:pPr>
              <a:endParaRPr sz="3200">
                <a:latin typeface="Times New Roman" panose="02020603050405020304" pitchFamily="18" charset="0"/>
                <a:cs typeface="Times New Roman" panose="02020603050405020304" pitchFamily="18" charset="0"/>
              </a:endParaRPr>
            </a:p>
          </p:txBody>
        </p:sp>
        <p:sp>
          <p:nvSpPr>
            <p:cNvPr id="9" name="Freeform 8"/>
            <p:cNvSpPr/>
            <p:nvPr/>
          </p:nvSpPr>
          <p:spPr>
            <a:xfrm rot="5400000">
              <a:off x="7041" y="-7041"/>
              <a:ext cx="760457" cy="774540"/>
            </a:xfrm>
            <a:custGeom>
              <a:avLst/>
              <a:gdLst/>
              <a:ahLst/>
              <a:cxnLst/>
              <a:rect l="l" t="t" r="r" b="b"/>
              <a:pathLst>
                <a:path w="760457" h="774540">
                  <a:moveTo>
                    <a:pt x="0" y="0"/>
                  </a:moveTo>
                  <a:lnTo>
                    <a:pt x="760458" y="0"/>
                  </a:lnTo>
                  <a:lnTo>
                    <a:pt x="760458" y="774540"/>
                  </a:lnTo>
                  <a:lnTo>
                    <a:pt x="0" y="774540"/>
                  </a:lnTo>
                  <a:lnTo>
                    <a:pt x="0" y="0"/>
                  </a:lnTo>
                  <a:close/>
                </a:path>
              </a:pathLst>
            </a:custGeom>
            <a:blipFill>
              <a:blip r:embed="rId6">
                <a:extLst>
                  <a:ext uri="{96DAC541-7B7A-43D3-8B79-37D633B846F1}">
                    <asvg:svgBlip xmlns="" xmlns:asvg="http://schemas.microsoft.com/office/drawing/2016/SVG/main" r:embed="rId18"/>
                  </a:ext>
                </a:extLst>
              </a:blip>
              <a:stretch>
                <a:fillRect/>
              </a:stretch>
            </a:blipFill>
          </p:spPr>
        </p:sp>
      </p:grpSp>
      <p:sp>
        <p:nvSpPr>
          <p:cNvPr id="10" name="Freeform 9"/>
          <p:cNvSpPr/>
          <p:nvPr/>
        </p:nvSpPr>
        <p:spPr>
          <a:xfrm>
            <a:off x="6564" y="9639300"/>
            <a:ext cx="18281437" cy="647701"/>
          </a:xfrm>
          <a:custGeom>
            <a:avLst/>
            <a:gdLst/>
            <a:ahLst/>
            <a:cxnLst/>
            <a:rect l="l" t="t" r="r" b="b"/>
            <a:pathLst>
              <a:path w="11062406" h="817551">
                <a:moveTo>
                  <a:pt x="0" y="0"/>
                </a:moveTo>
                <a:lnTo>
                  <a:pt x="11062405" y="0"/>
                </a:lnTo>
                <a:lnTo>
                  <a:pt x="11062405" y="817551"/>
                </a:lnTo>
                <a:lnTo>
                  <a:pt x="0" y="817551"/>
                </a:lnTo>
                <a:lnTo>
                  <a:pt x="0" y="0"/>
                </a:lnTo>
                <a:close/>
              </a:path>
            </a:pathLst>
          </a:custGeom>
          <a:solidFill>
            <a:srgbClr val="FFCC66"/>
          </a:solidFill>
        </p:spPr>
      </p:sp>
    </p:spTree>
    <p:extLst>
      <p:ext uri="{BB962C8B-B14F-4D97-AF65-F5344CB8AC3E}">
        <p14:creationId xmlns:p14="http://schemas.microsoft.com/office/powerpoint/2010/main" val="122646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51458"/>
            <a:ext cx="16611600" cy="10184083"/>
          </a:xfrm>
          <a:prstGeom prst="rect">
            <a:avLst/>
          </a:prstGeom>
        </p:spPr>
      </p:pic>
    </p:spTree>
    <p:extLst>
      <p:ext uri="{BB962C8B-B14F-4D97-AF65-F5344CB8AC3E}">
        <p14:creationId xmlns:p14="http://schemas.microsoft.com/office/powerpoint/2010/main" val="387180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82000" y="1863560"/>
            <a:ext cx="8989660" cy="866263"/>
          </a:xfrm>
          <a:prstGeom prst="rect">
            <a:avLst/>
          </a:prstGeom>
        </p:spPr>
        <p:txBody>
          <a:bodyPr wrap="square" lIns="0" tIns="0" rIns="0" bIns="0" rtlCol="0" anchor="t">
            <a:spAutoFit/>
          </a:bodyPr>
          <a:lstStyle/>
          <a:p>
            <a:pPr>
              <a:lnSpc>
                <a:spcPts val="7559"/>
              </a:lnSpc>
            </a:pPr>
            <a:r>
              <a:rPr lang="en-US" sz="4500" b="1" dirty="0" err="1" smtClean="0">
                <a:solidFill>
                  <a:srgbClr val="000000"/>
                </a:solidFill>
                <a:latin typeface="Times New Roman" panose="02020603050405020304" pitchFamily="18" charset="0"/>
                <a:cs typeface="Times New Roman" panose="02020603050405020304" pitchFamily="18" charset="0"/>
              </a:rPr>
              <a:t>Câu</a:t>
            </a:r>
            <a:r>
              <a:rPr lang="en-US" sz="4500" b="1" dirty="0" smtClean="0">
                <a:solidFill>
                  <a:srgbClr val="000000"/>
                </a:solidFill>
                <a:latin typeface="Times New Roman" panose="02020603050405020304" pitchFamily="18" charset="0"/>
                <a:cs typeface="Times New Roman" panose="02020603050405020304" pitchFamily="18" charset="0"/>
              </a:rPr>
              <a:t> </a:t>
            </a:r>
            <a:r>
              <a:rPr lang="en-US" sz="4500" b="1" dirty="0" err="1" smtClean="0">
                <a:solidFill>
                  <a:srgbClr val="000000"/>
                </a:solidFill>
                <a:latin typeface="Times New Roman" panose="02020603050405020304" pitchFamily="18" charset="0"/>
                <a:cs typeface="Times New Roman" panose="02020603050405020304" pitchFamily="18" charset="0"/>
              </a:rPr>
              <a:t>chuyện</a:t>
            </a:r>
            <a:r>
              <a:rPr lang="en-US" sz="4500" b="1" dirty="0" smtClean="0">
                <a:solidFill>
                  <a:srgbClr val="000000"/>
                </a:solidFill>
                <a:latin typeface="Times New Roman" panose="02020603050405020304" pitchFamily="18" charset="0"/>
                <a:cs typeface="Times New Roman" panose="02020603050405020304" pitchFamily="18" charset="0"/>
              </a:rPr>
              <a:t>: </a:t>
            </a:r>
            <a:r>
              <a:rPr lang="en-US" sz="4500" b="1" dirty="0" err="1" smtClean="0">
                <a:solidFill>
                  <a:srgbClr val="000000"/>
                </a:solidFill>
                <a:latin typeface="Times New Roman" panose="02020603050405020304" pitchFamily="18" charset="0"/>
                <a:cs typeface="Times New Roman" panose="02020603050405020304" pitchFamily="18" charset="0"/>
              </a:rPr>
              <a:t>Cây</a:t>
            </a:r>
            <a:r>
              <a:rPr lang="en-US" sz="4500" b="1" dirty="0" smtClean="0">
                <a:solidFill>
                  <a:srgbClr val="000000"/>
                </a:solidFill>
                <a:latin typeface="Times New Roman" panose="02020603050405020304" pitchFamily="18" charset="0"/>
                <a:cs typeface="Times New Roman" panose="02020603050405020304" pitchFamily="18" charset="0"/>
              </a:rPr>
              <a:t> </a:t>
            </a:r>
            <a:r>
              <a:rPr lang="en-US" sz="4500" b="1" dirty="0" err="1" smtClean="0">
                <a:solidFill>
                  <a:srgbClr val="000000"/>
                </a:solidFill>
                <a:latin typeface="Times New Roman" panose="02020603050405020304" pitchFamily="18" charset="0"/>
                <a:cs typeface="Times New Roman" panose="02020603050405020304" pitchFamily="18" charset="0"/>
              </a:rPr>
              <a:t>Xoài</a:t>
            </a:r>
            <a:r>
              <a:rPr lang="en-US" sz="4500" b="1" dirty="0" smtClean="0">
                <a:solidFill>
                  <a:srgbClr val="000000"/>
                </a:solidFill>
                <a:latin typeface="Times New Roman" panose="02020603050405020304" pitchFamily="18" charset="0"/>
                <a:cs typeface="Times New Roman" panose="02020603050405020304" pitchFamily="18" charset="0"/>
              </a:rPr>
              <a:t> </a:t>
            </a:r>
            <a:r>
              <a:rPr lang="en-US" sz="4500" b="1" dirty="0" err="1" smtClean="0">
                <a:solidFill>
                  <a:srgbClr val="000000"/>
                </a:solidFill>
                <a:latin typeface="Times New Roman" panose="02020603050405020304" pitchFamily="18" charset="0"/>
                <a:cs typeface="Times New Roman" panose="02020603050405020304" pitchFamily="18" charset="0"/>
              </a:rPr>
              <a:t>và</a:t>
            </a:r>
            <a:r>
              <a:rPr lang="en-US" sz="4500" b="1" dirty="0" smtClean="0">
                <a:solidFill>
                  <a:srgbClr val="000000"/>
                </a:solidFill>
                <a:latin typeface="Times New Roman" panose="02020603050405020304" pitchFamily="18" charset="0"/>
                <a:cs typeface="Times New Roman" panose="02020603050405020304" pitchFamily="18" charset="0"/>
              </a:rPr>
              <a:t> </a:t>
            </a:r>
            <a:r>
              <a:rPr lang="en-US" sz="4500" b="1" dirty="0" err="1" smtClean="0">
                <a:solidFill>
                  <a:srgbClr val="000000"/>
                </a:solidFill>
                <a:latin typeface="Times New Roman" panose="02020603050405020304" pitchFamily="18" charset="0"/>
                <a:cs typeface="Times New Roman" panose="02020603050405020304" pitchFamily="18" charset="0"/>
              </a:rPr>
              <a:t>Cây</a:t>
            </a:r>
            <a:r>
              <a:rPr lang="en-US" sz="4500" b="1" dirty="0" smtClean="0">
                <a:solidFill>
                  <a:srgbClr val="000000"/>
                </a:solidFill>
                <a:latin typeface="Times New Roman" panose="02020603050405020304" pitchFamily="18" charset="0"/>
                <a:cs typeface="Times New Roman" panose="02020603050405020304" pitchFamily="18" charset="0"/>
              </a:rPr>
              <a:t> </a:t>
            </a:r>
            <a:r>
              <a:rPr lang="en-US" sz="4500" b="1" dirty="0" err="1" smtClean="0">
                <a:solidFill>
                  <a:srgbClr val="000000"/>
                </a:solidFill>
                <a:latin typeface="Times New Roman" panose="02020603050405020304" pitchFamily="18" charset="0"/>
                <a:cs typeface="Times New Roman" panose="02020603050405020304" pitchFamily="18" charset="0"/>
              </a:rPr>
              <a:t>chuối</a:t>
            </a:r>
            <a:endParaRPr lang="en-US" sz="4500" b="1" dirty="0">
              <a:solidFill>
                <a:srgbClr val="000000"/>
              </a:solidFill>
              <a:latin typeface="Times New Roman" panose="02020603050405020304" pitchFamily="18" charset="0"/>
              <a:cs typeface="Times New Roman" panose="02020603050405020304" pitchFamily="18" charset="0"/>
            </a:endParaRPr>
          </a:p>
        </p:txBody>
      </p:sp>
      <p:sp>
        <p:nvSpPr>
          <p:cNvPr id="3" name="Freeform 3"/>
          <p:cNvSpPr/>
          <p:nvPr/>
        </p:nvSpPr>
        <p:spPr>
          <a:xfrm>
            <a:off x="3661023" y="3644252"/>
            <a:ext cx="2335012" cy="5178455"/>
          </a:xfrm>
          <a:custGeom>
            <a:avLst/>
            <a:gdLst/>
            <a:ahLst/>
            <a:cxnLst/>
            <a:rect l="l" t="t" r="r" b="b"/>
            <a:pathLst>
              <a:path w="2335012" h="5178455">
                <a:moveTo>
                  <a:pt x="0" y="0"/>
                </a:moveTo>
                <a:lnTo>
                  <a:pt x="2335012" y="0"/>
                </a:lnTo>
                <a:lnTo>
                  <a:pt x="2335012" y="5178455"/>
                </a:lnTo>
                <a:lnTo>
                  <a:pt x="0" y="517845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H="1">
            <a:off x="1971493" y="3644252"/>
            <a:ext cx="1977228" cy="5178455"/>
          </a:xfrm>
          <a:custGeom>
            <a:avLst/>
            <a:gdLst/>
            <a:ahLst/>
            <a:cxnLst/>
            <a:rect l="l" t="t" r="r" b="b"/>
            <a:pathLst>
              <a:path w="1977228" h="5178455">
                <a:moveTo>
                  <a:pt x="1977228" y="0"/>
                </a:moveTo>
                <a:lnTo>
                  <a:pt x="0" y="0"/>
                </a:lnTo>
                <a:lnTo>
                  <a:pt x="0" y="5178455"/>
                </a:lnTo>
                <a:lnTo>
                  <a:pt x="1977228" y="5178455"/>
                </a:lnTo>
                <a:lnTo>
                  <a:pt x="1977228"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872106" y="3031181"/>
            <a:ext cx="1523454" cy="1531809"/>
          </a:xfrm>
          <a:custGeom>
            <a:avLst/>
            <a:gdLst/>
            <a:ahLst/>
            <a:cxnLst/>
            <a:rect l="l" t="t" r="r" b="b"/>
            <a:pathLst>
              <a:path w="1523454" h="1531809">
                <a:moveTo>
                  <a:pt x="0" y="0"/>
                </a:moveTo>
                <a:lnTo>
                  <a:pt x="1523454" y="0"/>
                </a:lnTo>
                <a:lnTo>
                  <a:pt x="1523454" y="1531809"/>
                </a:lnTo>
                <a:lnTo>
                  <a:pt x="0" y="15318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804202" y="5850527"/>
            <a:ext cx="2198198" cy="2122260"/>
          </a:xfrm>
          <a:custGeom>
            <a:avLst/>
            <a:gdLst/>
            <a:ahLst/>
            <a:cxnLst/>
            <a:rect l="l" t="t" r="r" b="b"/>
            <a:pathLst>
              <a:path w="2198198" h="2122260">
                <a:moveTo>
                  <a:pt x="0" y="0"/>
                </a:moveTo>
                <a:lnTo>
                  <a:pt x="2198198" y="0"/>
                </a:lnTo>
                <a:lnTo>
                  <a:pt x="2198198" y="2122260"/>
                </a:lnTo>
                <a:lnTo>
                  <a:pt x="0" y="212226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962722">
            <a:off x="5392033" y="3025071"/>
            <a:ext cx="348725" cy="537252"/>
          </a:xfrm>
          <a:custGeom>
            <a:avLst/>
            <a:gdLst/>
            <a:ahLst/>
            <a:cxnLst/>
            <a:rect l="l" t="t" r="r" b="b"/>
            <a:pathLst>
              <a:path w="348725" h="537252">
                <a:moveTo>
                  <a:pt x="0" y="0"/>
                </a:moveTo>
                <a:lnTo>
                  <a:pt x="348725" y="0"/>
                </a:lnTo>
                <a:lnTo>
                  <a:pt x="348725" y="537251"/>
                </a:lnTo>
                <a:lnTo>
                  <a:pt x="0" y="5372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flipH="1">
            <a:off x="3548034" y="2297653"/>
            <a:ext cx="626713" cy="645490"/>
          </a:xfrm>
          <a:custGeom>
            <a:avLst/>
            <a:gdLst/>
            <a:ahLst/>
            <a:cxnLst/>
            <a:rect l="l" t="t" r="r" b="b"/>
            <a:pathLst>
              <a:path w="626713" h="645490">
                <a:moveTo>
                  <a:pt x="626712" y="0"/>
                </a:moveTo>
                <a:lnTo>
                  <a:pt x="0" y="0"/>
                </a:lnTo>
                <a:lnTo>
                  <a:pt x="0" y="645490"/>
                </a:lnTo>
                <a:lnTo>
                  <a:pt x="626712" y="645490"/>
                </a:lnTo>
                <a:lnTo>
                  <a:pt x="626712"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TextBox 2"/>
          <p:cNvSpPr txBox="1"/>
          <p:nvPr/>
        </p:nvSpPr>
        <p:spPr>
          <a:xfrm>
            <a:off x="1880172" y="895078"/>
            <a:ext cx="7848060" cy="920317"/>
          </a:xfrm>
          <a:prstGeom prst="rect">
            <a:avLst/>
          </a:prstGeom>
        </p:spPr>
        <p:txBody>
          <a:bodyPr lIns="0" tIns="0" rIns="0" bIns="0" rtlCol="0" anchor="t">
            <a:spAutoFit/>
          </a:bodyPr>
          <a:lstStyle/>
          <a:p>
            <a:pPr>
              <a:lnSpc>
                <a:spcPts val="7559"/>
              </a:lnSpc>
            </a:pPr>
            <a:r>
              <a:rPr lang="en-US" sz="6300" b="1" dirty="0" smtClean="0">
                <a:solidFill>
                  <a:srgbClr val="000000"/>
                </a:solidFill>
                <a:latin typeface="Times New Roman" panose="02020603050405020304" pitchFamily="18" charset="0"/>
                <a:cs typeface="Times New Roman" panose="02020603050405020304" pitchFamily="18" charset="0"/>
              </a:rPr>
              <a:t>KHỞI ĐỘNG</a:t>
            </a:r>
            <a:endParaRPr lang="en-US" sz="63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34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495299"/>
            <a:ext cx="7427548" cy="4775749"/>
          </a:xfrm>
          <a:prstGeom prst="rect">
            <a:avLst/>
          </a:prstGeom>
        </p:spPr>
      </p:pic>
      <p:sp>
        <p:nvSpPr>
          <p:cNvPr id="3" name="Freeform 5"/>
          <p:cNvSpPr/>
          <p:nvPr/>
        </p:nvSpPr>
        <p:spPr>
          <a:xfrm>
            <a:off x="6563" y="9639299"/>
            <a:ext cx="18281437" cy="647701"/>
          </a:xfrm>
          <a:custGeom>
            <a:avLst/>
            <a:gdLst/>
            <a:ahLst/>
            <a:cxnLst/>
            <a:rect l="l" t="t" r="r" b="b"/>
            <a:pathLst>
              <a:path w="11062406" h="817551">
                <a:moveTo>
                  <a:pt x="0" y="0"/>
                </a:moveTo>
                <a:lnTo>
                  <a:pt x="11062405" y="0"/>
                </a:lnTo>
                <a:lnTo>
                  <a:pt x="11062405" y="817551"/>
                </a:lnTo>
                <a:lnTo>
                  <a:pt x="0" y="817551"/>
                </a:lnTo>
                <a:lnTo>
                  <a:pt x="0" y="0"/>
                </a:lnTo>
                <a:close/>
              </a:path>
            </a:pathLst>
          </a:custGeom>
          <a:solidFill>
            <a:srgbClr val="FFCC66"/>
          </a:solidFill>
        </p:spPr>
      </p:sp>
      <p:sp>
        <p:nvSpPr>
          <p:cNvPr id="4" name="AutoShape 2"/>
          <p:cNvSpPr/>
          <p:nvPr/>
        </p:nvSpPr>
        <p:spPr>
          <a:xfrm>
            <a:off x="8001000" y="114300"/>
            <a:ext cx="0" cy="10172700"/>
          </a:xfrm>
          <a:prstGeom prst="line">
            <a:avLst/>
          </a:prstGeom>
          <a:ln w="9525" cap="flat">
            <a:solidFill>
              <a:srgbClr val="F2AC34"/>
            </a:solidFill>
            <a:prstDash val="solid"/>
            <a:headEnd type="none" w="sm" len="sm"/>
            <a:tailEnd type="none" w="sm" len="sm"/>
          </a:ln>
        </p:spPr>
      </p:sp>
      <p:sp>
        <p:nvSpPr>
          <p:cNvPr id="5" name="Rectangle 4"/>
          <p:cNvSpPr/>
          <p:nvPr/>
        </p:nvSpPr>
        <p:spPr>
          <a:xfrm>
            <a:off x="8425355" y="461318"/>
            <a:ext cx="9144000" cy="9017853"/>
          </a:xfrm>
          <a:prstGeom prst="rect">
            <a:avLst/>
          </a:prstGeom>
        </p:spPr>
        <p:txBody>
          <a:bodyPr>
            <a:spAutoFit/>
          </a:bodyPr>
          <a:lstStyle/>
          <a:p>
            <a:pPr algn="just">
              <a:spcBef>
                <a:spcPts val="600"/>
              </a:spcBef>
              <a:spcAft>
                <a:spcPts val="600"/>
              </a:spcAft>
            </a:pPr>
            <a:r>
              <a:rPr lang="vi-VN" sz="3500" dirty="0" smtClean="0">
                <a:latin typeface="+mj-lt"/>
                <a:ea typeface="Times New Roman" panose="02020603050405020304" pitchFamily="18" charset="0"/>
              </a:rPr>
              <a:t>	Ngày </a:t>
            </a:r>
            <a:r>
              <a:rPr lang="vi-VN" sz="3500" dirty="0">
                <a:latin typeface="+mj-lt"/>
                <a:ea typeface="Times New Roman" panose="02020603050405020304" pitchFamily="18" charset="0"/>
              </a:rPr>
              <a:t>xửa ngày xưa, trong một khu vườn xanh tươi, có hai người bạn thân thiết là Cây Xoài và Cây Chuối. Cả hai cùng được trồng và lớn lên trên mảnh đất màu mỡ, cùng nhận ánh nắng mặt trời và nguồn nước từ dòng </a:t>
            </a:r>
            <a:r>
              <a:rPr lang="vi-VN" sz="3500" dirty="0" smtClean="0">
                <a:latin typeface="+mj-lt"/>
                <a:ea typeface="Times New Roman" panose="02020603050405020304" pitchFamily="18" charset="0"/>
              </a:rPr>
              <a:t>suối.</a:t>
            </a:r>
          </a:p>
          <a:p>
            <a:pPr algn="just">
              <a:spcBef>
                <a:spcPts val="600"/>
              </a:spcBef>
              <a:spcAft>
                <a:spcPts val="600"/>
              </a:spcAft>
            </a:pPr>
            <a:r>
              <a:rPr lang="vi-VN" sz="3500" dirty="0" smtClean="0">
                <a:latin typeface="+mj-lt"/>
              </a:rPr>
              <a:t>	Cây </a:t>
            </a:r>
            <a:r>
              <a:rPr lang="vi-VN" sz="3500" dirty="0">
                <a:latin typeface="+mj-lt"/>
              </a:rPr>
              <a:t>Xoài có dáng vóc cao lớn, thân cây vững chãi, rễ bám sâu vào lòng đất. Đến mùa, Cây Xoài trĩu quả ngọt, bóng mát của nó che phủ một khoảng không gian rộng lớn, là nơi mọi người đến nghỉ ngơi và thưởng thức trái ngọt.</a:t>
            </a:r>
          </a:p>
          <a:p>
            <a:pPr algn="just">
              <a:spcBef>
                <a:spcPts val="600"/>
              </a:spcBef>
              <a:spcAft>
                <a:spcPts val="600"/>
              </a:spcAft>
            </a:pPr>
            <a:r>
              <a:rPr lang="vi-VN" sz="3500" dirty="0" smtClean="0">
                <a:latin typeface="+mj-lt"/>
              </a:rPr>
              <a:t>	Cây </a:t>
            </a:r>
            <a:r>
              <a:rPr lang="vi-VN" sz="3500" dirty="0">
                <a:latin typeface="+mj-lt"/>
              </a:rPr>
              <a:t>Chuối thì khác. Thân cây mềm mại, lớn nhanh nhưng cũng dễ gãy trước gió lớn. Cây Chuối cũng ra quả, những buồng chuối vàng óng, ngọt ngào, nhưng chỉ sau một mùa quả, cây mẹ thường lụi tàn và những cây con mới tiếp tục vòng đời.</a:t>
            </a:r>
          </a:p>
        </p:txBody>
      </p:sp>
      <p:pic>
        <p:nvPicPr>
          <p:cNvPr id="6" name="Picture 5"/>
          <p:cNvPicPr>
            <a:picLocks noChangeAspect="1"/>
          </p:cNvPicPr>
          <p:nvPr/>
        </p:nvPicPr>
        <p:blipFill>
          <a:blip r:embed="rId3"/>
          <a:stretch>
            <a:fillRect/>
          </a:stretch>
        </p:blipFill>
        <p:spPr>
          <a:xfrm>
            <a:off x="457200" y="5524500"/>
            <a:ext cx="7427548" cy="3657600"/>
          </a:xfrm>
          <a:prstGeom prst="rect">
            <a:avLst/>
          </a:prstGeom>
        </p:spPr>
      </p:pic>
    </p:spTree>
    <p:extLst>
      <p:ext uri="{BB962C8B-B14F-4D97-AF65-F5344CB8AC3E}">
        <p14:creationId xmlns:p14="http://schemas.microsoft.com/office/powerpoint/2010/main" val="71190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a:xfrm>
            <a:off x="6563" y="9639299"/>
            <a:ext cx="18281437" cy="647701"/>
          </a:xfrm>
          <a:custGeom>
            <a:avLst/>
            <a:gdLst/>
            <a:ahLst/>
            <a:cxnLst/>
            <a:rect l="l" t="t" r="r" b="b"/>
            <a:pathLst>
              <a:path w="11062406" h="817551">
                <a:moveTo>
                  <a:pt x="0" y="0"/>
                </a:moveTo>
                <a:lnTo>
                  <a:pt x="11062405" y="0"/>
                </a:lnTo>
                <a:lnTo>
                  <a:pt x="11062405" y="817551"/>
                </a:lnTo>
                <a:lnTo>
                  <a:pt x="0" y="817551"/>
                </a:lnTo>
                <a:lnTo>
                  <a:pt x="0" y="0"/>
                </a:lnTo>
                <a:close/>
              </a:path>
            </a:pathLst>
          </a:custGeom>
          <a:solidFill>
            <a:srgbClr val="FFCC66"/>
          </a:solidFill>
        </p:spPr>
      </p:sp>
      <p:sp>
        <p:nvSpPr>
          <p:cNvPr id="5" name="Rectangle 4"/>
          <p:cNvSpPr/>
          <p:nvPr/>
        </p:nvSpPr>
        <p:spPr>
          <a:xfrm>
            <a:off x="578062" y="6811324"/>
            <a:ext cx="17138437" cy="1846659"/>
          </a:xfrm>
          <a:prstGeom prst="rect">
            <a:avLst/>
          </a:prstGeom>
        </p:spPr>
        <p:txBody>
          <a:bodyPr wrap="square">
            <a:spAutoFit/>
          </a:bodyPr>
          <a:lstStyle/>
          <a:p>
            <a:pPr algn="just">
              <a:spcBef>
                <a:spcPts val="600"/>
              </a:spcBef>
              <a:spcAft>
                <a:spcPts val="600"/>
              </a:spcAft>
            </a:pPr>
            <a:r>
              <a:rPr lang="vi-VN" sz="3800" dirty="0" smtClean="0">
                <a:latin typeface="+mj-lt"/>
              </a:rPr>
              <a:t>	Khi </a:t>
            </a:r>
            <a:r>
              <a:rPr lang="vi-VN" sz="3800" dirty="0">
                <a:latin typeface="+mj-lt"/>
              </a:rPr>
              <a:t>có gió bão, người ta lo lắng cho Cây Chuối nhiều hơn, phải tìm cách che chắn, bảo vệ. Đến mùa thu hoạch, quả xoài có thể để được lâu và mang đi xa, còn chuối thì cần thu hoạch nhanh và tiêu thụ tại </a:t>
            </a:r>
            <a:r>
              <a:rPr lang="vi-VN" sz="3800" dirty="0" smtClean="0">
                <a:latin typeface="+mj-lt"/>
              </a:rPr>
              <a:t>chỗ.</a:t>
            </a:r>
            <a:endParaRPr lang="vi-VN" sz="3800" dirty="0">
              <a:latin typeface="+mj-lt"/>
            </a:endParaRPr>
          </a:p>
        </p:txBody>
      </p:sp>
      <p:pic>
        <p:nvPicPr>
          <p:cNvPr id="7" name="Picture 6"/>
          <p:cNvPicPr>
            <a:picLocks noChangeAspect="1"/>
          </p:cNvPicPr>
          <p:nvPr/>
        </p:nvPicPr>
        <p:blipFill>
          <a:blip r:embed="rId2"/>
          <a:stretch>
            <a:fillRect/>
          </a:stretch>
        </p:blipFill>
        <p:spPr>
          <a:xfrm>
            <a:off x="573943" y="755320"/>
            <a:ext cx="11389628" cy="5653843"/>
          </a:xfrm>
          <a:prstGeom prst="rect">
            <a:avLst/>
          </a:prstGeom>
        </p:spPr>
      </p:pic>
      <p:sp>
        <p:nvSpPr>
          <p:cNvPr id="8" name="Rectangle 7"/>
          <p:cNvSpPr/>
          <p:nvPr/>
        </p:nvSpPr>
        <p:spPr>
          <a:xfrm>
            <a:off x="12268200" y="1236465"/>
            <a:ext cx="5106862" cy="4770537"/>
          </a:xfrm>
          <a:prstGeom prst="rect">
            <a:avLst/>
          </a:prstGeom>
        </p:spPr>
        <p:txBody>
          <a:bodyPr wrap="square">
            <a:spAutoFit/>
          </a:bodyPr>
          <a:lstStyle/>
          <a:p>
            <a:pPr algn="just">
              <a:spcBef>
                <a:spcPts val="600"/>
              </a:spcBef>
              <a:spcAft>
                <a:spcPts val="600"/>
              </a:spcAft>
            </a:pPr>
            <a:r>
              <a:rPr lang="vi-VN" sz="3800" dirty="0" smtClean="0">
                <a:latin typeface="+mj-lt"/>
              </a:rPr>
              <a:t>	Người </a:t>
            </a:r>
            <a:r>
              <a:rPr lang="vi-VN" sz="3800" dirty="0">
                <a:latin typeface="+mj-lt"/>
              </a:rPr>
              <a:t>làm vườn luôn chăm sóc cả hai cây. Tuy nhiên, đôi khi, vì Cây Xoài cao lớn và cho bóng mát, người ta thường đến gần nó hơn để nghỉ ngơi và trò chuyện. </a:t>
            </a:r>
            <a:endParaRPr lang="vi-VN" sz="3800" dirty="0" smtClean="0">
              <a:latin typeface="+mj-lt"/>
            </a:endParaRPr>
          </a:p>
        </p:txBody>
      </p:sp>
    </p:spTree>
    <p:extLst>
      <p:ext uri="{BB962C8B-B14F-4D97-AF65-F5344CB8AC3E}">
        <p14:creationId xmlns:p14="http://schemas.microsoft.com/office/powerpoint/2010/main" val="4273877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62977" y="495300"/>
            <a:ext cx="11811000" cy="8309967"/>
          </a:xfrm>
          <a:prstGeom prst="rect">
            <a:avLst/>
          </a:prstGeom>
        </p:spPr>
        <p:txBody>
          <a:bodyPr wrap="square" lIns="0" tIns="0" rIns="0" bIns="0" rtlCol="0" anchor="t">
            <a:spAutoFit/>
          </a:bodyPr>
          <a:lstStyle/>
          <a:p>
            <a:pPr marL="742950" indent="-742950" algn="just">
              <a:spcBef>
                <a:spcPts val="1200"/>
              </a:spcBef>
              <a:spcAft>
                <a:spcPts val="600"/>
              </a:spcAft>
              <a:buFont typeface="+mj-lt"/>
              <a:buAutoNum type="arabicPeriod"/>
            </a:pPr>
            <a:endParaRPr lang="vi-VN" sz="4000" dirty="0">
              <a:latin typeface="+mj-lt"/>
            </a:endParaRPr>
          </a:p>
          <a:p>
            <a:pPr marL="1657350" lvl="2" indent="-742950" algn="just">
              <a:spcBef>
                <a:spcPts val="1200"/>
              </a:spcBef>
              <a:spcAft>
                <a:spcPts val="600"/>
              </a:spcAft>
              <a:buFont typeface="+mj-lt"/>
              <a:buAutoNum type="arabicPeriod"/>
            </a:pPr>
            <a:r>
              <a:rPr lang="vi-VN" sz="4000" dirty="0">
                <a:latin typeface="+mj-lt"/>
              </a:rPr>
              <a:t>Trong câu chuyện này, bạn thấy Cây Xoài và Cây Chuối có những đặc điểm gì khác nhau</a:t>
            </a:r>
            <a:r>
              <a:rPr lang="vi-VN" sz="4000" dirty="0" smtClean="0">
                <a:latin typeface="+mj-lt"/>
              </a:rPr>
              <a:t>?</a:t>
            </a:r>
          </a:p>
          <a:p>
            <a:pPr marL="1657350" lvl="2" indent="-742950" algn="just">
              <a:spcBef>
                <a:spcPts val="1200"/>
              </a:spcBef>
              <a:spcAft>
                <a:spcPts val="600"/>
              </a:spcAft>
              <a:buFont typeface="+mj-lt"/>
              <a:buAutoNum type="arabicPeriod"/>
            </a:pPr>
            <a:r>
              <a:rPr lang="vi-VN" sz="4000" dirty="0" smtClean="0">
                <a:latin typeface="+mj-lt"/>
              </a:rPr>
              <a:t>Bạn </a:t>
            </a:r>
            <a:r>
              <a:rPr lang="vi-VN" sz="4000" dirty="0">
                <a:latin typeface="+mj-lt"/>
              </a:rPr>
              <a:t>có nhận thấy sự khác biệt nào trong cách người làm vườn 'tương tác' với hai loại cây này không</a:t>
            </a:r>
            <a:r>
              <a:rPr lang="vi-VN" sz="4000" dirty="0" smtClean="0">
                <a:latin typeface="+mj-lt"/>
              </a:rPr>
              <a:t>?</a:t>
            </a:r>
          </a:p>
          <a:p>
            <a:pPr marL="1657350" lvl="2" indent="-742950" algn="just">
              <a:spcBef>
                <a:spcPts val="1200"/>
              </a:spcBef>
              <a:spcAft>
                <a:spcPts val="600"/>
              </a:spcAft>
              <a:buFont typeface="+mj-lt"/>
              <a:buAutoNum type="arabicPeriod"/>
            </a:pPr>
            <a:r>
              <a:rPr lang="vi-VN" sz="4000" dirty="0" smtClean="0">
                <a:latin typeface="+mj-lt"/>
              </a:rPr>
              <a:t>Liệu </a:t>
            </a:r>
            <a:r>
              <a:rPr lang="vi-VN" sz="4000" dirty="0">
                <a:latin typeface="+mj-lt"/>
              </a:rPr>
              <a:t>có thể coi Cây Xoài và Cây Chuối đại diện cho những nhóm người khác nhau trong xã hội không? Nếu có, bạn liên tưởng đến điều gì</a:t>
            </a:r>
            <a:r>
              <a:rPr lang="vi-VN" sz="4000" dirty="0" smtClean="0">
                <a:latin typeface="+mj-lt"/>
              </a:rPr>
              <a:t>?</a:t>
            </a:r>
          </a:p>
          <a:p>
            <a:pPr marL="1657350" lvl="2" indent="-742950" algn="just">
              <a:spcBef>
                <a:spcPts val="1200"/>
              </a:spcBef>
              <a:spcAft>
                <a:spcPts val="600"/>
              </a:spcAft>
              <a:buFont typeface="+mj-lt"/>
              <a:buAutoNum type="arabicPeriod"/>
            </a:pPr>
            <a:r>
              <a:rPr lang="vi-VN" sz="4000" dirty="0" smtClean="0">
                <a:latin typeface="+mj-lt"/>
              </a:rPr>
              <a:t>Câu </a:t>
            </a:r>
            <a:r>
              <a:rPr lang="vi-VN" sz="4000" dirty="0">
                <a:latin typeface="+mj-lt"/>
              </a:rPr>
              <a:t>chuyện này gợi cho bạn suy nghĩ gì về mối liên hệ giữa những đặc điểm khác nhau và sự 'phát triển' của mỗi cây (hoặc mỗi nhóm người</a:t>
            </a:r>
            <a:r>
              <a:rPr lang="vi-VN" sz="4000" dirty="0" smtClean="0">
                <a:latin typeface="+mj-lt"/>
              </a:rPr>
              <a:t>)?</a:t>
            </a:r>
            <a:endParaRPr lang="vi-VN" sz="4000" dirty="0">
              <a:latin typeface="+mj-lt"/>
            </a:endParaRPr>
          </a:p>
        </p:txBody>
      </p:sp>
      <p:sp>
        <p:nvSpPr>
          <p:cNvPr id="9" name="Freeform 12"/>
          <p:cNvSpPr/>
          <p:nvPr/>
        </p:nvSpPr>
        <p:spPr>
          <a:xfrm>
            <a:off x="2396782" y="2981199"/>
            <a:ext cx="2057400" cy="4343400"/>
          </a:xfrm>
          <a:custGeom>
            <a:avLst/>
            <a:gdLst/>
            <a:ahLst/>
            <a:cxnLst/>
            <a:rect l="l" t="t" r="r" b="b"/>
            <a:pathLst>
              <a:path w="1886080" h="4068015">
                <a:moveTo>
                  <a:pt x="0" y="0"/>
                </a:moveTo>
                <a:lnTo>
                  <a:pt x="1886079" y="0"/>
                </a:lnTo>
                <a:lnTo>
                  <a:pt x="1886079" y="4068014"/>
                </a:lnTo>
                <a:lnTo>
                  <a:pt x="0" y="40680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3"/>
          <p:cNvSpPr/>
          <p:nvPr/>
        </p:nvSpPr>
        <p:spPr>
          <a:xfrm>
            <a:off x="417339" y="2087171"/>
            <a:ext cx="2133982" cy="4270610"/>
          </a:xfrm>
          <a:custGeom>
            <a:avLst/>
            <a:gdLst/>
            <a:ahLst/>
            <a:cxnLst/>
            <a:rect l="l" t="t" r="r" b="b"/>
            <a:pathLst>
              <a:path w="1956285" h="3999840">
                <a:moveTo>
                  <a:pt x="0" y="0"/>
                </a:moveTo>
                <a:lnTo>
                  <a:pt x="1956285" y="0"/>
                </a:lnTo>
                <a:lnTo>
                  <a:pt x="1956285" y="3999840"/>
                </a:lnTo>
                <a:lnTo>
                  <a:pt x="0" y="399984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4"/>
          <p:cNvSpPr/>
          <p:nvPr/>
        </p:nvSpPr>
        <p:spPr>
          <a:xfrm>
            <a:off x="1287987" y="5152899"/>
            <a:ext cx="1126210" cy="2305233"/>
          </a:xfrm>
          <a:custGeom>
            <a:avLst/>
            <a:gdLst/>
            <a:ahLst/>
            <a:cxnLst/>
            <a:rect l="l" t="t" r="r" b="b"/>
            <a:pathLst>
              <a:path w="1032430" h="2159074">
                <a:moveTo>
                  <a:pt x="0" y="0"/>
                </a:moveTo>
                <a:lnTo>
                  <a:pt x="1032430" y="0"/>
                </a:lnTo>
                <a:lnTo>
                  <a:pt x="1032430" y="2159074"/>
                </a:lnTo>
                <a:lnTo>
                  <a:pt x="0" y="215907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5"/>
          <p:cNvSpPr/>
          <p:nvPr/>
        </p:nvSpPr>
        <p:spPr>
          <a:xfrm rot="665861">
            <a:off x="3214975" y="2056200"/>
            <a:ext cx="575553" cy="743021"/>
          </a:xfrm>
          <a:custGeom>
            <a:avLst/>
            <a:gdLst/>
            <a:ahLst/>
            <a:cxnLst/>
            <a:rect l="l" t="t" r="r" b="b"/>
            <a:pathLst>
              <a:path w="527627" h="695911">
                <a:moveTo>
                  <a:pt x="0" y="0"/>
                </a:moveTo>
                <a:lnTo>
                  <a:pt x="527627" y="0"/>
                </a:lnTo>
                <a:lnTo>
                  <a:pt x="527627" y="695911"/>
                </a:lnTo>
                <a:lnTo>
                  <a:pt x="0" y="69591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AutoShape 2"/>
          <p:cNvSpPr/>
          <p:nvPr/>
        </p:nvSpPr>
        <p:spPr>
          <a:xfrm>
            <a:off x="5585440" y="0"/>
            <a:ext cx="0" cy="10172700"/>
          </a:xfrm>
          <a:prstGeom prst="line">
            <a:avLst/>
          </a:prstGeom>
          <a:ln w="9525" cap="flat">
            <a:solidFill>
              <a:srgbClr val="F2AC34"/>
            </a:solidFill>
            <a:prstDash val="solid"/>
            <a:headEnd type="none" w="sm" len="sm"/>
            <a:tailEnd type="none" w="sm" len="sm"/>
          </a:ln>
        </p:spPr>
      </p:sp>
      <p:sp>
        <p:nvSpPr>
          <p:cNvPr id="8" name="Freeform 5"/>
          <p:cNvSpPr/>
          <p:nvPr/>
        </p:nvSpPr>
        <p:spPr>
          <a:xfrm>
            <a:off x="6563" y="9639299"/>
            <a:ext cx="18281437" cy="647701"/>
          </a:xfrm>
          <a:custGeom>
            <a:avLst/>
            <a:gdLst/>
            <a:ahLst/>
            <a:cxnLst/>
            <a:rect l="l" t="t" r="r" b="b"/>
            <a:pathLst>
              <a:path w="11062406" h="817551">
                <a:moveTo>
                  <a:pt x="0" y="0"/>
                </a:moveTo>
                <a:lnTo>
                  <a:pt x="11062405" y="0"/>
                </a:lnTo>
                <a:lnTo>
                  <a:pt x="11062405" y="817551"/>
                </a:lnTo>
                <a:lnTo>
                  <a:pt x="0" y="817551"/>
                </a:lnTo>
                <a:lnTo>
                  <a:pt x="0" y="0"/>
                </a:lnTo>
                <a:close/>
              </a:path>
            </a:pathLst>
          </a:custGeom>
          <a:solidFill>
            <a:srgbClr val="FFCC66"/>
          </a:solidFill>
        </p:spPr>
      </p:sp>
    </p:spTree>
    <p:extLst>
      <p:ext uri="{BB962C8B-B14F-4D97-AF65-F5344CB8AC3E}">
        <p14:creationId xmlns:p14="http://schemas.microsoft.com/office/powerpoint/2010/main" val="238472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049000" y="-209551"/>
            <a:ext cx="0" cy="10172700"/>
          </a:xfrm>
          <a:prstGeom prst="line">
            <a:avLst/>
          </a:prstGeom>
          <a:ln w="9525" cap="flat">
            <a:solidFill>
              <a:srgbClr val="F2AC34"/>
            </a:solidFill>
            <a:prstDash val="solid"/>
            <a:headEnd type="none" w="sm" len="sm"/>
            <a:tailEnd type="none" w="sm" len="sm"/>
          </a:ln>
        </p:spPr>
      </p:sp>
      <p:sp>
        <p:nvSpPr>
          <p:cNvPr id="3" name="AutoShape 3"/>
          <p:cNvSpPr/>
          <p:nvPr/>
        </p:nvSpPr>
        <p:spPr>
          <a:xfrm flipV="1">
            <a:off x="25613" y="1992535"/>
            <a:ext cx="10813837" cy="85012"/>
          </a:xfrm>
          <a:prstGeom prst="line">
            <a:avLst/>
          </a:prstGeom>
          <a:ln w="9525" cap="flat">
            <a:solidFill>
              <a:srgbClr val="F2AC34"/>
            </a:solidFill>
            <a:prstDash val="solid"/>
            <a:headEnd type="none" w="sm" len="sm"/>
            <a:tailEnd type="none" w="sm" len="sm"/>
          </a:ln>
        </p:spPr>
      </p:sp>
      <p:sp>
        <p:nvSpPr>
          <p:cNvPr id="4" name="TextBox 4"/>
          <p:cNvSpPr txBox="1"/>
          <p:nvPr/>
        </p:nvSpPr>
        <p:spPr>
          <a:xfrm>
            <a:off x="1656601" y="925030"/>
            <a:ext cx="9182849" cy="861774"/>
          </a:xfrm>
          <a:prstGeom prst="rect">
            <a:avLst/>
          </a:prstGeom>
        </p:spPr>
        <p:txBody>
          <a:bodyPr wrap="square" lIns="0" tIns="0" rIns="0" bIns="0" rtlCol="0" anchor="t">
            <a:spAutoFit/>
          </a:bodyPr>
          <a:lstStyle/>
          <a:p>
            <a:pPr lvl="0">
              <a:spcBef>
                <a:spcPct val="0"/>
              </a:spcBef>
            </a:pPr>
            <a:r>
              <a:rPr lang="en-US" sz="2800" b="1" i="1" u="sng" dirty="0" err="1">
                <a:latin typeface="Times New Roman" panose="02020603050405020304" pitchFamily="18" charset="0"/>
                <a:cs typeface="Times New Roman" panose="02020603050405020304" pitchFamily="18" charset="0"/>
              </a:rPr>
              <a:t>Chương</a:t>
            </a:r>
            <a:r>
              <a:rPr lang="en-US" sz="2800" b="1" i="1" u="sng" dirty="0">
                <a:latin typeface="Times New Roman" panose="02020603050405020304" pitchFamily="18" charset="0"/>
                <a:cs typeface="Times New Roman" panose="02020603050405020304" pitchFamily="18" charset="0"/>
              </a:rPr>
              <a:t> 1:</a:t>
            </a:r>
            <a:r>
              <a:rPr lang="en-US" sz="2800" b="1" i="1" dirty="0">
                <a:latin typeface="Times New Roman" panose="02020603050405020304" pitchFamily="18" charset="0"/>
                <a:cs typeface="Times New Roman" panose="02020603050405020304" pitchFamily="18" charset="0"/>
              </a:rPr>
              <a:t> </a:t>
            </a:r>
            <a:r>
              <a:rPr lang="nl-NL" sz="2800" b="1" dirty="0">
                <a:latin typeface="Times New Roman" panose="02020603050405020304" pitchFamily="18" charset="0"/>
                <a:cs typeface="Times New Roman" panose="02020603050405020304" pitchFamily="18" charset="0"/>
              </a:rPr>
              <a:t>GIỚI VÀ QUÁ TRÌNH PHÁT TRIỂN CỦA KHOA HỌC NGHIÊN CỨU VỀ GIỚI</a:t>
            </a:r>
            <a:endParaRPr lang="en-US" sz="2800" b="1" dirty="0">
              <a:latin typeface="Times New Roman" panose="02020603050405020304" pitchFamily="18" charset="0"/>
              <a:cs typeface="Times New Roman" panose="02020603050405020304" pitchFamily="18" charset="0"/>
            </a:endParaRPr>
          </a:p>
        </p:txBody>
      </p:sp>
      <p:sp>
        <p:nvSpPr>
          <p:cNvPr id="5" name="Freeform 5"/>
          <p:cNvSpPr/>
          <p:nvPr/>
        </p:nvSpPr>
        <p:spPr>
          <a:xfrm>
            <a:off x="6563" y="9639299"/>
            <a:ext cx="18281437" cy="647701"/>
          </a:xfrm>
          <a:custGeom>
            <a:avLst/>
            <a:gdLst/>
            <a:ahLst/>
            <a:cxnLst/>
            <a:rect l="l" t="t" r="r" b="b"/>
            <a:pathLst>
              <a:path w="11062406" h="817551">
                <a:moveTo>
                  <a:pt x="0" y="0"/>
                </a:moveTo>
                <a:lnTo>
                  <a:pt x="11062405" y="0"/>
                </a:lnTo>
                <a:lnTo>
                  <a:pt x="11062405" y="817551"/>
                </a:lnTo>
                <a:lnTo>
                  <a:pt x="0" y="817551"/>
                </a:lnTo>
                <a:lnTo>
                  <a:pt x="0" y="0"/>
                </a:lnTo>
                <a:close/>
              </a:path>
            </a:pathLst>
          </a:custGeom>
          <a:solidFill>
            <a:srgbClr val="FFCC66"/>
          </a:solidFill>
        </p:spPr>
      </p:sp>
      <p:grpSp>
        <p:nvGrpSpPr>
          <p:cNvPr id="6" name="Group 6"/>
          <p:cNvGrpSpPr/>
          <p:nvPr/>
        </p:nvGrpSpPr>
        <p:grpSpPr>
          <a:xfrm>
            <a:off x="552222" y="945787"/>
            <a:ext cx="3233025" cy="617623"/>
            <a:chOff x="0" y="0"/>
            <a:chExt cx="4310700" cy="823498"/>
          </a:xfrm>
        </p:grpSpPr>
        <p:sp>
          <p:nvSpPr>
            <p:cNvPr id="7" name="TextBox 7"/>
            <p:cNvSpPr txBox="1"/>
            <p:nvPr/>
          </p:nvSpPr>
          <p:spPr>
            <a:xfrm>
              <a:off x="1186753" y="71155"/>
              <a:ext cx="3123947" cy="752343"/>
            </a:xfrm>
            <a:prstGeom prst="rect">
              <a:avLst/>
            </a:prstGeom>
          </p:spPr>
          <p:txBody>
            <a:bodyPr lIns="0" tIns="0" rIns="0" bIns="0" rtlCol="0" anchor="t">
              <a:spAutoFit/>
            </a:bodyPr>
            <a:lstStyle/>
            <a:p>
              <a:pPr>
                <a:lnSpc>
                  <a:spcPts val="4376"/>
                </a:lnSpc>
              </a:pPr>
              <a:endParaRPr>
                <a:latin typeface="Times New Roman" panose="02020603050405020304" pitchFamily="18" charset="0"/>
                <a:cs typeface="Times New Roman" panose="02020603050405020304" pitchFamily="18" charset="0"/>
              </a:endParaRPr>
            </a:p>
          </p:txBody>
        </p:sp>
        <p:sp>
          <p:nvSpPr>
            <p:cNvPr id="8" name="Freeform 8"/>
            <p:cNvSpPr/>
            <p:nvPr/>
          </p:nvSpPr>
          <p:spPr>
            <a:xfrm rot="5400000">
              <a:off x="7041" y="-7041"/>
              <a:ext cx="760457" cy="774540"/>
            </a:xfrm>
            <a:custGeom>
              <a:avLst/>
              <a:gdLst/>
              <a:ahLst/>
              <a:cxnLst/>
              <a:rect l="l" t="t" r="r" b="b"/>
              <a:pathLst>
                <a:path w="760457" h="774540">
                  <a:moveTo>
                    <a:pt x="0" y="0"/>
                  </a:moveTo>
                  <a:lnTo>
                    <a:pt x="760458" y="0"/>
                  </a:lnTo>
                  <a:lnTo>
                    <a:pt x="760458" y="774540"/>
                  </a:lnTo>
                  <a:lnTo>
                    <a:pt x="0" y="77454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grpSp>
      <p:sp>
        <p:nvSpPr>
          <p:cNvPr id="11" name="TextBox 11"/>
          <p:cNvSpPr txBox="1"/>
          <p:nvPr/>
        </p:nvSpPr>
        <p:spPr>
          <a:xfrm>
            <a:off x="571272" y="7810999"/>
            <a:ext cx="3086101" cy="3266927"/>
          </a:xfrm>
          <a:prstGeom prst="rect">
            <a:avLst/>
          </a:prstGeom>
        </p:spPr>
        <p:txBody>
          <a:bodyPr lIns="50800" tIns="50800" rIns="50800" bIns="50800" rtlCol="0" anchor="ctr"/>
          <a:lstStyle/>
          <a:p>
            <a:pPr algn="ctr">
              <a:lnSpc>
                <a:spcPts val="3359"/>
              </a:lnSpc>
            </a:pPr>
            <a:endParaRPr>
              <a:latin typeface="Times New Roman" panose="02020603050405020304" pitchFamily="18" charset="0"/>
              <a:cs typeface="Times New Roman" panose="02020603050405020304" pitchFamily="18" charset="0"/>
            </a:endParaRPr>
          </a:p>
        </p:txBody>
      </p:sp>
      <p:sp>
        <p:nvSpPr>
          <p:cNvPr id="13" name="TextBox 13"/>
          <p:cNvSpPr txBox="1"/>
          <p:nvPr/>
        </p:nvSpPr>
        <p:spPr>
          <a:xfrm>
            <a:off x="11931932" y="672811"/>
            <a:ext cx="5901998" cy="692497"/>
          </a:xfrm>
          <a:prstGeom prst="rect">
            <a:avLst/>
          </a:prstGeom>
        </p:spPr>
        <p:txBody>
          <a:bodyPr wrap="square" lIns="0" tIns="0" rIns="0" bIns="0" rtlCol="0" anchor="t">
            <a:spAutoFit/>
          </a:bodyPr>
          <a:lstStyle/>
          <a:p>
            <a:pPr algn="just">
              <a:lnSpc>
                <a:spcPts val="5389"/>
              </a:lnSpc>
            </a:pPr>
            <a:r>
              <a:rPr lang="en-US" sz="3499" b="1" u="sng" dirty="0" err="1" smtClean="0">
                <a:solidFill>
                  <a:srgbClr val="1C2120"/>
                </a:solidFill>
                <a:latin typeface="Times New Roman" panose="02020603050405020304" pitchFamily="18" charset="0"/>
                <a:cs typeface="Times New Roman" panose="02020603050405020304" pitchFamily="18" charset="0"/>
              </a:rPr>
              <a:t>Nội</a:t>
            </a:r>
            <a:r>
              <a:rPr lang="en-US" sz="3499" b="1" u="sng" dirty="0" smtClean="0">
                <a:solidFill>
                  <a:srgbClr val="1C2120"/>
                </a:solidFill>
                <a:latin typeface="Times New Roman" panose="02020603050405020304" pitchFamily="18" charset="0"/>
                <a:cs typeface="Times New Roman" panose="02020603050405020304" pitchFamily="18" charset="0"/>
              </a:rPr>
              <a:t> dung </a:t>
            </a:r>
            <a:r>
              <a:rPr lang="en-US" sz="3499" b="1" u="sng" dirty="0" err="1" smtClean="0">
                <a:solidFill>
                  <a:srgbClr val="1C2120"/>
                </a:solidFill>
                <a:latin typeface="Times New Roman" panose="02020603050405020304" pitchFamily="18" charset="0"/>
                <a:cs typeface="Times New Roman" panose="02020603050405020304" pitchFamily="18" charset="0"/>
              </a:rPr>
              <a:t>chương</a:t>
            </a:r>
            <a:r>
              <a:rPr lang="en-US" sz="3499" b="1" u="sng" dirty="0" smtClean="0">
                <a:solidFill>
                  <a:srgbClr val="1C2120"/>
                </a:solidFill>
                <a:latin typeface="Times New Roman" panose="02020603050405020304" pitchFamily="18" charset="0"/>
                <a:cs typeface="Times New Roman" panose="02020603050405020304" pitchFamily="18" charset="0"/>
              </a:rPr>
              <a:t> 1</a:t>
            </a:r>
            <a:r>
              <a:rPr lang="en-US" sz="3499" b="1" dirty="0" smtClean="0">
                <a:solidFill>
                  <a:srgbClr val="1C2120"/>
                </a:solidFill>
                <a:latin typeface="Times New Roman" panose="02020603050405020304" pitchFamily="18" charset="0"/>
                <a:cs typeface="Times New Roman" panose="02020603050405020304" pitchFamily="18" charset="0"/>
              </a:rPr>
              <a:t>:</a:t>
            </a:r>
            <a:endParaRPr lang="en-US" sz="3499" b="1" dirty="0">
              <a:solidFill>
                <a:srgbClr val="1C212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31794" y="2688335"/>
            <a:ext cx="9994594" cy="1569660"/>
          </a:xfrm>
          <a:prstGeom prst="rect">
            <a:avLst/>
          </a:prstGeom>
        </p:spPr>
        <p:txBody>
          <a:bodyPr wrap="square">
            <a:spAutoFit/>
          </a:bodyPr>
          <a:lstStyle/>
          <a:p>
            <a:pPr algn="just">
              <a:lnSpc>
                <a:spcPct val="150000"/>
              </a:lnSpc>
            </a:pPr>
            <a:r>
              <a:rPr lang="it-IT" sz="3200" b="1" i="1" dirty="0">
                <a:latin typeface="Times New Roman" panose="02020603050405020304" pitchFamily="18" charset="0"/>
                <a:cs typeface="Times New Roman" panose="02020603050405020304" pitchFamily="18" charset="0"/>
              </a:rPr>
              <a:t>1.2. </a:t>
            </a:r>
            <a:r>
              <a:rPr lang="it-IT" sz="3200" b="1" i="1" dirty="0" smtClean="0">
                <a:latin typeface="Times New Roman" panose="02020603050405020304" pitchFamily="18" charset="0"/>
                <a:cs typeface="Times New Roman" panose="02020603050405020304" pitchFamily="18" charset="0"/>
              </a:rPr>
              <a:t>Giới và giới tính</a:t>
            </a:r>
          </a:p>
          <a:p>
            <a:pPr marL="0" lvl="2" algn="just">
              <a:lnSpc>
                <a:spcPct val="150000"/>
              </a:lnSpc>
            </a:pPr>
            <a:r>
              <a:rPr lang="it-IT" sz="3200" dirty="0">
                <a:latin typeface="Times New Roman" panose="02020603050405020304" pitchFamily="18" charset="0"/>
                <a:cs typeface="Times New Roman" panose="02020603050405020304" pitchFamily="18" charset="0"/>
              </a:rPr>
              <a:t>1.2.1. </a:t>
            </a:r>
            <a:r>
              <a:rPr lang="en-US" sz="3200" dirty="0" err="1" smtClean="0">
                <a:solidFill>
                  <a:srgbClr val="000000"/>
                </a:solidFill>
                <a:latin typeface="Times New Roman" panose="02020603050405020304" pitchFamily="18" charset="0"/>
                <a:cs typeface="Times New Roman" panose="02020603050405020304" pitchFamily="18" charset="0"/>
              </a:rPr>
              <a:t>Giới</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tính</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362200" y="3944421"/>
            <a:ext cx="7248443" cy="547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1368185" y="8425640"/>
            <a:ext cx="9935053" cy="547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Freeform 3"/>
          <p:cNvSpPr/>
          <p:nvPr/>
        </p:nvSpPr>
        <p:spPr>
          <a:xfrm>
            <a:off x="7417900" y="3517779"/>
            <a:ext cx="3039355" cy="5945918"/>
          </a:xfrm>
          <a:custGeom>
            <a:avLst/>
            <a:gdLst/>
            <a:ahLst/>
            <a:cxnLst/>
            <a:rect l="l" t="t" r="r" b="b"/>
            <a:pathLst>
              <a:path w="2335012" h="5178455">
                <a:moveTo>
                  <a:pt x="0" y="0"/>
                </a:moveTo>
                <a:lnTo>
                  <a:pt x="2335012" y="0"/>
                </a:lnTo>
                <a:lnTo>
                  <a:pt x="2335012" y="5178455"/>
                </a:lnTo>
                <a:lnTo>
                  <a:pt x="0" y="5178455"/>
                </a:lnTo>
                <a:lnTo>
                  <a:pt x="0" y="0"/>
                </a:lnTo>
                <a:close/>
              </a:path>
            </a:pathLst>
          </a:custGeom>
          <a:blipFill>
            <a:blip r:embed="rId6">
              <a:extLst>
                <a:ext uri="{96DAC541-7B7A-43D3-8B79-37D633B846F1}">
                  <asvg:svgBlip xmlns="" xmlns:asvg="http://schemas.microsoft.com/office/drawing/2016/SVG/main" r:embed="rId3"/>
                </a:ext>
              </a:extLst>
            </a:blip>
            <a:stretch>
              <a:fillRect/>
            </a:stretch>
          </a:blipFill>
        </p:spPr>
      </p:sp>
      <p:sp>
        <p:nvSpPr>
          <p:cNvPr id="20" name="Freeform 4"/>
          <p:cNvSpPr/>
          <p:nvPr/>
        </p:nvSpPr>
        <p:spPr>
          <a:xfrm flipH="1">
            <a:off x="5143550" y="3596055"/>
            <a:ext cx="2573648" cy="5945918"/>
          </a:xfrm>
          <a:custGeom>
            <a:avLst/>
            <a:gdLst/>
            <a:ahLst/>
            <a:cxnLst/>
            <a:rect l="l" t="t" r="r" b="b"/>
            <a:pathLst>
              <a:path w="1977228" h="5178455">
                <a:moveTo>
                  <a:pt x="1977228" y="0"/>
                </a:moveTo>
                <a:lnTo>
                  <a:pt x="0" y="0"/>
                </a:lnTo>
                <a:lnTo>
                  <a:pt x="0" y="5178455"/>
                </a:lnTo>
                <a:lnTo>
                  <a:pt x="1977228" y="5178455"/>
                </a:lnTo>
                <a:lnTo>
                  <a:pt x="1977228"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7" name="TextBox 16"/>
          <p:cNvSpPr txBox="1"/>
          <p:nvPr/>
        </p:nvSpPr>
        <p:spPr>
          <a:xfrm>
            <a:off x="11667529" y="2101133"/>
            <a:ext cx="5744965" cy="5661806"/>
          </a:xfrm>
          <a:prstGeom prst="rect">
            <a:avLst/>
          </a:prstGeom>
        </p:spPr>
        <p:txBody>
          <a:bodyPr wrap="square" lIns="0" tIns="0" rIns="0" bIns="0" rtlCol="0" anchor="t">
            <a:spAutoFit/>
          </a:bodyPr>
          <a:lstStyle/>
          <a:p>
            <a:pPr lvl="1" indent="-457200" algn="just">
              <a:spcBef>
                <a:spcPts val="600"/>
              </a:spcBef>
              <a:spcAft>
                <a:spcPts val="1200"/>
              </a:spcAf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1.1. </a:t>
            </a:r>
            <a:r>
              <a:rPr lang="it-IT" sz="3200" b="1" i="1" dirty="0">
                <a:latin typeface="Times New Roman" panose="02020603050405020304" pitchFamily="18" charset="0"/>
                <a:cs typeface="Times New Roman" panose="02020603050405020304" pitchFamily="18" charset="0"/>
              </a:rPr>
              <a:t>Đối tượng và phương pháp nghiên cứu của môn học</a:t>
            </a:r>
            <a:r>
              <a:rPr lang="it-IT" sz="3200" b="1" i="1" dirty="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1.2. Giới và giới tính</a:t>
            </a:r>
          </a:p>
          <a:p>
            <a:pPr lvl="1">
              <a:lnSpc>
                <a:spcPct val="150000"/>
              </a:lnSpc>
            </a:pPr>
            <a:r>
              <a:rPr lang="it-IT" sz="3200" dirty="0">
                <a:latin typeface="Times New Roman" panose="02020603050405020304" pitchFamily="18" charset="0"/>
                <a:cs typeface="Times New Roman" panose="02020603050405020304" pitchFamily="18" charset="0"/>
              </a:rPr>
              <a:t>1.2.1. </a:t>
            </a:r>
            <a:r>
              <a:rPr lang="it-IT" sz="3200" dirty="0" smtClean="0">
                <a:latin typeface="Times New Roman" panose="02020603050405020304" pitchFamily="18" charset="0"/>
                <a:cs typeface="Times New Roman" panose="02020603050405020304" pitchFamily="18" charset="0"/>
              </a:rPr>
              <a:t>Giới tính</a:t>
            </a:r>
            <a:endParaRPr lang="vi-VN" sz="3200" dirty="0">
              <a:latin typeface="Times New Roman" panose="02020603050405020304" pitchFamily="18" charset="0"/>
              <a:cs typeface="Times New Roman" panose="02020603050405020304" pitchFamily="18" charset="0"/>
            </a:endParaRPr>
          </a:p>
          <a:p>
            <a:pPr lvl="1">
              <a:lnSpc>
                <a:spcPct val="150000"/>
              </a:lnSpc>
            </a:pPr>
            <a:r>
              <a:rPr lang="it-IT" sz="3200" dirty="0">
                <a:latin typeface="Times New Roman" panose="02020603050405020304" pitchFamily="18" charset="0"/>
                <a:cs typeface="Times New Roman" panose="02020603050405020304" pitchFamily="18" charset="0"/>
              </a:rPr>
              <a:t>1</a:t>
            </a:r>
            <a:r>
              <a:rPr lang="it-IT" sz="3200" dirty="0" smtClean="0">
                <a:latin typeface="Times New Roman" panose="02020603050405020304" pitchFamily="18" charset="0"/>
                <a:cs typeface="Times New Roman" panose="02020603050405020304" pitchFamily="18" charset="0"/>
              </a:rPr>
              <a:t>.2.2</a:t>
            </a:r>
            <a:r>
              <a:rPr lang="it-IT" sz="3200" dirty="0">
                <a:latin typeface="Times New Roman" panose="02020603050405020304" pitchFamily="18" charset="0"/>
                <a:cs typeface="Times New Roman" panose="02020603050405020304" pitchFamily="18" charset="0"/>
              </a:rPr>
              <a:t>. </a:t>
            </a:r>
            <a:r>
              <a:rPr lang="it-IT" sz="3200" dirty="0" smtClean="0">
                <a:latin typeface="Times New Roman" panose="02020603050405020304" pitchFamily="18" charset="0"/>
                <a:cs typeface="Times New Roman" panose="02020603050405020304" pitchFamily="18" charset="0"/>
              </a:rPr>
              <a:t>Giới</a:t>
            </a:r>
            <a:endParaRPr lang="it-IT" sz="3200" b="1" i="1" dirty="0" smtClean="0">
              <a:latin typeface="Times New Roman" panose="02020603050405020304" pitchFamily="18" charset="0"/>
              <a:cs typeface="Times New Roman" panose="02020603050405020304" pitchFamily="18" charset="0"/>
            </a:endParaRPr>
          </a:p>
          <a:p>
            <a:pPr marL="457200" indent="-457200" algn="just">
              <a:lnSpc>
                <a:spcPct val="114000"/>
              </a:lnSpc>
              <a:spcBef>
                <a:spcPts val="600"/>
              </a:spcBef>
              <a:spcAft>
                <a:spcPts val="1200"/>
              </a:spcAf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1.3</a:t>
            </a:r>
            <a:r>
              <a:rPr lang="it-IT" sz="3200" b="1" i="1" dirty="0">
                <a:latin typeface="Times New Roman" panose="02020603050405020304" pitchFamily="18" charset="0"/>
                <a:cs typeface="Times New Roman" panose="02020603050405020304" pitchFamily="18" charset="0"/>
              </a:rPr>
              <a:t>. </a:t>
            </a:r>
            <a:r>
              <a:rPr lang="it-IT" sz="3200" b="1" i="1" dirty="0" smtClean="0">
                <a:latin typeface="Times New Roman" panose="02020603050405020304" pitchFamily="18" charset="0"/>
                <a:cs typeface="Times New Roman" panose="02020603050405020304" pitchFamily="18" charset="0"/>
              </a:rPr>
              <a:t>Quá trình phát triển của khoa học nghiên cứu về giới</a:t>
            </a:r>
          </a:p>
          <a:p>
            <a:pPr marL="457200" indent="-457200" algn="just">
              <a:lnSpc>
                <a:spcPct val="114000"/>
              </a:lnSpc>
              <a:spcBef>
                <a:spcPts val="600"/>
              </a:spcBef>
              <a:spcAft>
                <a:spcPts val="1200"/>
              </a:spcAft>
              <a:buFont typeface="Wingdings" panose="05000000000000000000" pitchFamily="2" charset="2"/>
              <a:buChar char="ü"/>
            </a:pPr>
            <a:r>
              <a:rPr lang="it-IT" sz="3200" b="1" i="1" dirty="0" smtClean="0">
                <a:latin typeface="Times New Roman" panose="02020603050405020304" pitchFamily="18" charset="0"/>
                <a:cs typeface="Times New Roman" panose="02020603050405020304" pitchFamily="18" charset="0"/>
              </a:rPr>
              <a:t>1.4. Mối quan hệ giữa giới và phát truển</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11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125200" y="0"/>
            <a:ext cx="0" cy="10172700"/>
          </a:xfrm>
          <a:prstGeom prst="line">
            <a:avLst/>
          </a:prstGeom>
          <a:ln w="9525" cap="flat">
            <a:solidFill>
              <a:srgbClr val="F2AC34"/>
            </a:solidFill>
            <a:prstDash val="solid"/>
            <a:headEnd type="none" w="sm" len="sm"/>
            <a:tailEnd type="none" w="sm" len="sm"/>
          </a:ln>
        </p:spPr>
      </p:sp>
      <p:sp>
        <p:nvSpPr>
          <p:cNvPr id="3" name="AutoShape 3"/>
          <p:cNvSpPr/>
          <p:nvPr/>
        </p:nvSpPr>
        <p:spPr>
          <a:xfrm flipV="1">
            <a:off x="14097" y="1653850"/>
            <a:ext cx="11081124" cy="79930"/>
          </a:xfrm>
          <a:prstGeom prst="line">
            <a:avLst/>
          </a:prstGeom>
          <a:ln w="9525" cap="flat">
            <a:solidFill>
              <a:srgbClr val="F2AC34"/>
            </a:solidFill>
            <a:prstDash val="solid"/>
            <a:headEnd type="none" w="sm" len="sm"/>
            <a:tailEnd type="none" w="sm" len="sm"/>
          </a:ln>
        </p:spPr>
      </p:sp>
      <p:sp>
        <p:nvSpPr>
          <p:cNvPr id="5" name="Freeform 5"/>
          <p:cNvSpPr/>
          <p:nvPr/>
        </p:nvSpPr>
        <p:spPr>
          <a:xfrm>
            <a:off x="6563" y="9639299"/>
            <a:ext cx="18281437" cy="647701"/>
          </a:xfrm>
          <a:custGeom>
            <a:avLst/>
            <a:gdLst/>
            <a:ahLst/>
            <a:cxnLst/>
            <a:rect l="l" t="t" r="r" b="b"/>
            <a:pathLst>
              <a:path w="11062406" h="817551">
                <a:moveTo>
                  <a:pt x="0" y="0"/>
                </a:moveTo>
                <a:lnTo>
                  <a:pt x="11062405" y="0"/>
                </a:lnTo>
                <a:lnTo>
                  <a:pt x="11062405" y="817551"/>
                </a:lnTo>
                <a:lnTo>
                  <a:pt x="0" y="817551"/>
                </a:lnTo>
                <a:lnTo>
                  <a:pt x="0" y="0"/>
                </a:lnTo>
                <a:close/>
              </a:path>
            </a:pathLst>
          </a:custGeom>
          <a:solidFill>
            <a:srgbClr val="FFCC66"/>
          </a:solidFill>
        </p:spPr>
      </p:sp>
      <p:grpSp>
        <p:nvGrpSpPr>
          <p:cNvPr id="6" name="Group 6"/>
          <p:cNvGrpSpPr/>
          <p:nvPr/>
        </p:nvGrpSpPr>
        <p:grpSpPr>
          <a:xfrm>
            <a:off x="838200" y="636851"/>
            <a:ext cx="3233025" cy="617623"/>
            <a:chOff x="0" y="0"/>
            <a:chExt cx="4310700" cy="823498"/>
          </a:xfrm>
        </p:grpSpPr>
        <p:sp>
          <p:nvSpPr>
            <p:cNvPr id="7" name="TextBox 7"/>
            <p:cNvSpPr txBox="1"/>
            <p:nvPr/>
          </p:nvSpPr>
          <p:spPr>
            <a:xfrm>
              <a:off x="1186753" y="71155"/>
              <a:ext cx="3123947" cy="752343"/>
            </a:xfrm>
            <a:prstGeom prst="rect">
              <a:avLst/>
            </a:prstGeom>
          </p:spPr>
          <p:txBody>
            <a:bodyPr lIns="0" tIns="0" rIns="0" bIns="0" rtlCol="0" anchor="t">
              <a:spAutoFit/>
            </a:bodyPr>
            <a:lstStyle/>
            <a:p>
              <a:pPr>
                <a:lnSpc>
                  <a:spcPts val="4376"/>
                </a:lnSpc>
              </a:pPr>
              <a:endParaRPr>
                <a:latin typeface="Times New Roman" panose="02020603050405020304" pitchFamily="18" charset="0"/>
                <a:cs typeface="Times New Roman" panose="02020603050405020304" pitchFamily="18" charset="0"/>
              </a:endParaRPr>
            </a:p>
          </p:txBody>
        </p:sp>
        <p:sp>
          <p:nvSpPr>
            <p:cNvPr id="8" name="Freeform 8"/>
            <p:cNvSpPr/>
            <p:nvPr/>
          </p:nvSpPr>
          <p:spPr>
            <a:xfrm rot="5400000">
              <a:off x="7041" y="-7041"/>
              <a:ext cx="760457" cy="774540"/>
            </a:xfrm>
            <a:custGeom>
              <a:avLst/>
              <a:gdLst/>
              <a:ahLst/>
              <a:cxnLst/>
              <a:rect l="l" t="t" r="r" b="b"/>
              <a:pathLst>
                <a:path w="760457" h="774540">
                  <a:moveTo>
                    <a:pt x="0" y="0"/>
                  </a:moveTo>
                  <a:lnTo>
                    <a:pt x="760458" y="0"/>
                  </a:lnTo>
                  <a:lnTo>
                    <a:pt x="760458" y="774540"/>
                  </a:lnTo>
                  <a:lnTo>
                    <a:pt x="0" y="77454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sp>
        <p:nvSpPr>
          <p:cNvPr id="11" name="TextBox 11"/>
          <p:cNvSpPr txBox="1"/>
          <p:nvPr/>
        </p:nvSpPr>
        <p:spPr>
          <a:xfrm>
            <a:off x="571272" y="7810999"/>
            <a:ext cx="3086101" cy="3266927"/>
          </a:xfrm>
          <a:prstGeom prst="rect">
            <a:avLst/>
          </a:prstGeom>
        </p:spPr>
        <p:txBody>
          <a:bodyPr lIns="50800" tIns="50800" rIns="50800" bIns="50800" rtlCol="0" anchor="ctr"/>
          <a:lstStyle/>
          <a:p>
            <a:pPr algn="ctr">
              <a:lnSpc>
                <a:spcPts val="3359"/>
              </a:lnSpc>
            </a:pPr>
            <a:endParaRPr>
              <a:latin typeface="Times New Roman" panose="02020603050405020304" pitchFamily="18" charset="0"/>
              <a:cs typeface="Times New Roman" panose="02020603050405020304" pitchFamily="18" charset="0"/>
            </a:endParaRPr>
          </a:p>
        </p:txBody>
      </p:sp>
      <p:sp>
        <p:nvSpPr>
          <p:cNvPr id="13" name="TextBox 13"/>
          <p:cNvSpPr txBox="1"/>
          <p:nvPr/>
        </p:nvSpPr>
        <p:spPr>
          <a:xfrm>
            <a:off x="12039600" y="1250974"/>
            <a:ext cx="5901998" cy="624595"/>
          </a:xfrm>
          <a:prstGeom prst="rect">
            <a:avLst/>
          </a:prstGeom>
        </p:spPr>
        <p:txBody>
          <a:bodyPr wrap="square" lIns="0" tIns="0" rIns="0" bIns="0" rtlCol="0" anchor="t">
            <a:spAutoFit/>
          </a:bodyPr>
          <a:lstStyle/>
          <a:p>
            <a:pPr algn="just">
              <a:lnSpc>
                <a:spcPts val="5389"/>
              </a:lnSpc>
            </a:pPr>
            <a:r>
              <a:rPr lang="en-US" sz="3499" b="1" u="sng" dirty="0" err="1" smtClean="0">
                <a:solidFill>
                  <a:srgbClr val="1C2120"/>
                </a:solidFill>
                <a:latin typeface="Times New Roman" panose="02020603050405020304" pitchFamily="18" charset="0"/>
                <a:cs typeface="Times New Roman" panose="02020603050405020304" pitchFamily="18" charset="0"/>
              </a:rPr>
              <a:t>Đặc</a:t>
            </a:r>
            <a:r>
              <a:rPr lang="en-US" sz="3499" b="1" u="sng" dirty="0" smtClean="0">
                <a:solidFill>
                  <a:srgbClr val="1C2120"/>
                </a:solidFill>
                <a:latin typeface="Times New Roman" panose="02020603050405020304" pitchFamily="18" charset="0"/>
                <a:cs typeface="Times New Roman" panose="02020603050405020304" pitchFamily="18" charset="0"/>
              </a:rPr>
              <a:t> </a:t>
            </a:r>
            <a:r>
              <a:rPr lang="en-US" sz="3499" b="1" u="sng" dirty="0" err="1" smtClean="0">
                <a:solidFill>
                  <a:srgbClr val="1C2120"/>
                </a:solidFill>
                <a:latin typeface="Times New Roman" panose="02020603050405020304" pitchFamily="18" charset="0"/>
                <a:cs typeface="Times New Roman" panose="02020603050405020304" pitchFamily="18" charset="0"/>
              </a:rPr>
              <a:t>điểm</a:t>
            </a:r>
            <a:endParaRPr lang="en-US" sz="3499" b="1" dirty="0">
              <a:solidFill>
                <a:srgbClr val="1C2120"/>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1666362" y="2492230"/>
            <a:ext cx="6228967" cy="3841052"/>
          </a:xfrm>
          <a:prstGeom prst="rect">
            <a:avLst/>
          </a:prstGeom>
        </p:spPr>
        <p:txBody>
          <a:bodyPr wrap="square" lIns="0" tIns="0" rIns="0" bIns="0" rtlCol="0" anchor="t">
            <a:spAutoFit/>
          </a:bodyPr>
          <a:lstStyle/>
          <a:p>
            <a:pPr marL="457200" indent="-457200">
              <a:lnSpc>
                <a:spcPct val="130000"/>
              </a:lnSpc>
              <a:buFont typeface="Wingdings" panose="05000000000000000000" pitchFamily="2" charset="2"/>
              <a:buChar char="F"/>
            </a:pPr>
            <a:r>
              <a:rPr lang="en-US" sz="3200" b="1" i="1" dirty="0" err="1" smtClean="0">
                <a:latin typeface="Times New Roman" pitchFamily="18" charset="0"/>
                <a:cs typeface="Times New Roman" pitchFamily="18" charset="0"/>
              </a:rPr>
              <a:t>Đặc</a:t>
            </a:r>
            <a:r>
              <a:rPr lang="en-US" sz="3200" b="1" i="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trưng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mang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bẩm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học</a:t>
            </a:r>
            <a:endParaRPr lang="en-US" sz="3200" b="1" i="1" dirty="0" smtClean="0">
              <a:latin typeface="Times New Roman" pitchFamily="18" charset="0"/>
              <a:cs typeface="Times New Roman" pitchFamily="18" charset="0"/>
            </a:endParaRPr>
          </a:p>
          <a:p>
            <a:pPr marL="457200" indent="-457200">
              <a:lnSpc>
                <a:spcPct val="130000"/>
              </a:lnSpc>
              <a:buFont typeface="Wingdings" panose="05000000000000000000" pitchFamily="2" charset="2"/>
              <a:buChar char="F"/>
            </a:pPr>
            <a:endParaRPr lang="en-US" sz="3200" b="1" i="1" dirty="0">
              <a:latin typeface="Times New Roman" pitchFamily="18" charset="0"/>
              <a:cs typeface="Times New Roman" pitchFamily="18" charset="0"/>
            </a:endParaRPr>
          </a:p>
          <a:p>
            <a:pPr marL="457200" indent="-457200">
              <a:lnSpc>
                <a:spcPct val="130000"/>
              </a:lnSpc>
              <a:buFont typeface="Wingdings" panose="05000000000000000000" pitchFamily="2" charset="2"/>
              <a:buChar char="F"/>
            </a:pPr>
            <a:r>
              <a:rPr lang="en-US" sz="3200" b="1" i="1" dirty="0" err="1" smtClean="0">
                <a:latin typeface="Times New Roman" pitchFamily="18" charset="0"/>
                <a:cs typeface="Times New Roman" pitchFamily="18" charset="0"/>
              </a:rPr>
              <a:t>Đồng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nhất</a:t>
            </a:r>
            <a:endParaRPr lang="en-US" sz="3200" b="1" dirty="0" smtClean="0">
              <a:latin typeface="Times New Roman" pitchFamily="18" charset="0"/>
              <a:cs typeface="Times New Roman" pitchFamily="18" charset="0"/>
            </a:endParaRPr>
          </a:p>
          <a:p>
            <a:pPr marL="457200" indent="-457200">
              <a:lnSpc>
                <a:spcPct val="130000"/>
              </a:lnSpc>
              <a:buFont typeface="Wingdings" panose="05000000000000000000" pitchFamily="2" charset="2"/>
              <a:buChar char="F"/>
            </a:pPr>
            <a:endParaRPr lang="en-US" sz="3200" b="1" i="1" dirty="0">
              <a:latin typeface="Times New Roman" pitchFamily="18" charset="0"/>
              <a:cs typeface="Times New Roman" pitchFamily="18" charset="0"/>
            </a:endParaRPr>
          </a:p>
          <a:p>
            <a:pPr>
              <a:lnSpc>
                <a:spcPct val="130000"/>
              </a:lnSpc>
              <a:buFontTx/>
              <a:buNone/>
            </a:pPr>
            <a:r>
              <a:rPr lang="en-US" sz="3200" b="1" i="1" dirty="0">
                <a:latin typeface="Times New Roman" pitchFamily="18" charset="0"/>
                <a:cs typeface="Times New Roman" pitchFamily="18" charset="0"/>
                <a:sym typeface="Wingdings" pitchFamily="2" charset="2"/>
              </a:rPr>
              <a:t> </a:t>
            </a:r>
            <a:r>
              <a:rPr lang="en-US" sz="3200" b="1" i="1" dirty="0" err="1">
                <a:latin typeface="Times New Roman" pitchFamily="18" charset="0"/>
                <a:cs typeface="Times New Roman" pitchFamily="18" charset="0"/>
              </a:rPr>
              <a:t>Không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biến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đổi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bất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biến</a:t>
            </a:r>
            <a:r>
              <a:rPr lang="en-US" sz="3200" b="1" i="1" dirty="0">
                <a:latin typeface="Times New Roman" pitchFamily="18" charset="0"/>
                <a:cs typeface="Times New Roman" pitchFamily="18" charset="0"/>
              </a:rPr>
              <a:t>)</a:t>
            </a:r>
          </a:p>
        </p:txBody>
      </p:sp>
      <p:sp>
        <p:nvSpPr>
          <p:cNvPr id="12" name="Rectangle 11"/>
          <p:cNvSpPr/>
          <p:nvPr/>
        </p:nvSpPr>
        <p:spPr>
          <a:xfrm>
            <a:off x="702884" y="2269020"/>
            <a:ext cx="10319099" cy="6124754"/>
          </a:xfrm>
          <a:prstGeom prst="rect">
            <a:avLst/>
          </a:prstGeom>
        </p:spPr>
        <p:txBody>
          <a:bodyPr wrap="square">
            <a:spAutoFit/>
          </a:bodyPr>
          <a:lstStyle/>
          <a:p>
            <a:pPr>
              <a:buFontTx/>
              <a:buNone/>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Giới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(sex):</a:t>
            </a:r>
          </a:p>
          <a:p>
            <a:pPr>
              <a:lnSpc>
                <a:spcPct val="130000"/>
              </a:lnSpc>
              <a:buFontTx/>
              <a:buNone/>
            </a:pP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nSpc>
                <a:spcPct val="130000"/>
              </a:lnSpc>
              <a:buFontTx/>
              <a:buNone/>
            </a:pPr>
            <a:endParaRPr lang="en-US" sz="2800" dirty="0">
              <a:latin typeface="Times New Roman" pitchFamily="18" charset="0"/>
              <a:cs typeface="Times New Roman" pitchFamily="18" charset="0"/>
            </a:endParaRPr>
          </a:p>
          <a:p>
            <a:pPr>
              <a:lnSpc>
                <a:spcPct val="130000"/>
              </a:lnSpc>
            </a:pPr>
            <a:r>
              <a:rPr lang="en-US" sz="2800" b="1" u="sng" dirty="0">
                <a:latin typeface="Times New Roman" pitchFamily="18" charset="0"/>
                <a:cs typeface="Times New Roman" pitchFamily="18" charset="0"/>
              </a:rPr>
              <a:t>Ann Oakley: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smtClean="0">
                <a:latin typeface="Times New Roman" pitchFamily="18" charset="0"/>
                <a:cs typeface="Times New Roman" pitchFamily="18" charset="0"/>
              </a:rPr>
              <a:t>.</a:t>
            </a:r>
          </a:p>
          <a:p>
            <a:pPr>
              <a:lnSpc>
                <a:spcPct val="130000"/>
              </a:lnSpc>
            </a:pPr>
            <a:endParaRPr lang="en-US" sz="2800" dirty="0">
              <a:latin typeface="Times New Roman" pitchFamily="18" charset="0"/>
              <a:cs typeface="Times New Roman" pitchFamily="18" charset="0"/>
            </a:endParaRPr>
          </a:p>
          <a:p>
            <a:pPr>
              <a:lnSpc>
                <a:spcPct val="130000"/>
              </a:lnSpc>
            </a:pPr>
            <a:r>
              <a:rPr lang="en-US" sz="2800" b="1" u="sng" dirty="0" err="1">
                <a:latin typeface="Times New Roman" pitchFamily="18" charset="0"/>
                <a:cs typeface="Times New Roman" pitchFamily="18" charset="0"/>
              </a:rPr>
              <a:t>Luật</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bình</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đẳng</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giới</a:t>
            </a:r>
            <a:r>
              <a:rPr lang="en-US" sz="2800" b="1" u="sng" dirty="0">
                <a:latin typeface="Times New Roman" pitchFamily="18" charset="0"/>
                <a:cs typeface="Times New Roman" pitchFamily="18" charset="0"/>
              </a:rPr>
              <a:t> 2006:</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chỉ</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những</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đặc</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điểm</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sinh</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học</a:t>
            </a:r>
            <a:r>
              <a:rPr lang="en-US" sz="2800" u="sng"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nữ</a:t>
            </a:r>
            <a:r>
              <a:rPr lang="en-US" sz="2800" dirty="0">
                <a:latin typeface="Times New Roman" pitchFamily="18" charset="0"/>
                <a:cs typeface="Times New Roman" pitchFamily="18" charset="0"/>
              </a:rPr>
              <a:t>.</a:t>
            </a:r>
          </a:p>
        </p:txBody>
      </p:sp>
      <p:sp>
        <p:nvSpPr>
          <p:cNvPr id="38" name="Rectangle 37"/>
          <p:cNvSpPr/>
          <p:nvPr/>
        </p:nvSpPr>
        <p:spPr>
          <a:xfrm>
            <a:off x="3377945" y="3904177"/>
            <a:ext cx="7248443" cy="547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1446761" y="8550914"/>
            <a:ext cx="9935053" cy="547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1761748" y="617239"/>
            <a:ext cx="4209295" cy="584775"/>
          </a:xfrm>
          <a:prstGeom prst="rect">
            <a:avLst/>
          </a:prstGeom>
        </p:spPr>
        <p:txBody>
          <a:bodyPr wrap="square">
            <a:spAutoFit/>
          </a:bodyPr>
          <a:lstStyle/>
          <a:p>
            <a:pPr marL="0" lvl="2" algn="just"/>
            <a:r>
              <a:rPr lang="it-IT" sz="3200" b="1" dirty="0" smtClean="0">
                <a:latin typeface="Times New Roman" panose="02020603050405020304" pitchFamily="18" charset="0"/>
                <a:cs typeface="Times New Roman" panose="02020603050405020304" pitchFamily="18" charset="0"/>
              </a:rPr>
              <a:t>1.2.1</a:t>
            </a:r>
            <a:r>
              <a:rPr lang="it-IT" sz="3200" b="1" dirty="0">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Giới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tính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8" name="Freeform 9"/>
          <p:cNvSpPr/>
          <p:nvPr/>
        </p:nvSpPr>
        <p:spPr>
          <a:xfrm>
            <a:off x="501126" y="8880519"/>
            <a:ext cx="1227139" cy="1180600"/>
          </a:xfrm>
          <a:custGeom>
            <a:avLst/>
            <a:gdLst/>
            <a:ahLst/>
            <a:cxnLst/>
            <a:rect l="l" t="t" r="r" b="b"/>
            <a:pathLst>
              <a:path w="1818696" h="1636827">
                <a:moveTo>
                  <a:pt x="0" y="0"/>
                </a:moveTo>
                <a:lnTo>
                  <a:pt x="1818696" y="0"/>
                </a:lnTo>
                <a:lnTo>
                  <a:pt x="1818696" y="1636826"/>
                </a:lnTo>
                <a:lnTo>
                  <a:pt x="0" y="1636826"/>
                </a:lnTo>
                <a:lnTo>
                  <a:pt x="0" y="0"/>
                </a:lnTo>
                <a:close/>
              </a:path>
            </a:pathLst>
          </a:custGeom>
          <a:blipFill>
            <a:blip r:embed="rId6"/>
            <a:stretch>
              <a:fillRect/>
            </a:stretch>
          </a:blipFill>
        </p:spPr>
      </p:sp>
      <p:sp>
        <p:nvSpPr>
          <p:cNvPr id="19" name="Freeform 9"/>
          <p:cNvSpPr/>
          <p:nvPr/>
        </p:nvSpPr>
        <p:spPr>
          <a:xfrm>
            <a:off x="11666362" y="7415392"/>
            <a:ext cx="1531984" cy="2645727"/>
          </a:xfrm>
          <a:custGeom>
            <a:avLst/>
            <a:gdLst/>
            <a:ahLst/>
            <a:cxnLst/>
            <a:rect l="l" t="t" r="r" b="b"/>
            <a:pathLst>
              <a:path w="1797942" h="5316494">
                <a:moveTo>
                  <a:pt x="0" y="0"/>
                </a:moveTo>
                <a:lnTo>
                  <a:pt x="1797941" y="0"/>
                </a:lnTo>
                <a:lnTo>
                  <a:pt x="1797941" y="5316494"/>
                </a:lnTo>
                <a:lnTo>
                  <a:pt x="0" y="5316494"/>
                </a:lnTo>
                <a:lnTo>
                  <a:pt x="0" y="0"/>
                </a:lnTo>
                <a:close/>
              </a:path>
            </a:pathLst>
          </a:custGeom>
          <a:blipFill>
            <a:blip r:embed="rId7">
              <a:extLst>
                <a:ext uri="{96DAC541-7B7A-43D3-8B79-37D633B846F1}">
                  <asvg:svgBlip xmlns:asvg="http://schemas.microsoft.com/office/drawing/2016/SVG/main" xmlns="" r:embed="rId3"/>
                </a:ext>
              </a:extLst>
            </a:blip>
            <a:stretch>
              <a:fillRect/>
            </a:stretch>
          </a:blipFill>
        </p:spPr>
      </p:sp>
      <p:sp>
        <p:nvSpPr>
          <p:cNvPr id="20" name="Freeform 10"/>
          <p:cNvSpPr/>
          <p:nvPr/>
        </p:nvSpPr>
        <p:spPr>
          <a:xfrm>
            <a:off x="15913177" y="7475078"/>
            <a:ext cx="1562638" cy="2586041"/>
          </a:xfrm>
          <a:custGeom>
            <a:avLst/>
            <a:gdLst/>
            <a:ahLst/>
            <a:cxnLst/>
            <a:rect l="l" t="t" r="r" b="b"/>
            <a:pathLst>
              <a:path w="2029934" h="5316494">
                <a:moveTo>
                  <a:pt x="0" y="0"/>
                </a:moveTo>
                <a:lnTo>
                  <a:pt x="2029934" y="0"/>
                </a:lnTo>
                <a:lnTo>
                  <a:pt x="2029934" y="5316494"/>
                </a:lnTo>
                <a:lnTo>
                  <a:pt x="0" y="531649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Freeform 11"/>
          <p:cNvSpPr/>
          <p:nvPr/>
        </p:nvSpPr>
        <p:spPr>
          <a:xfrm>
            <a:off x="13646212" y="7949292"/>
            <a:ext cx="2017559" cy="2246802"/>
          </a:xfrm>
          <a:custGeom>
            <a:avLst/>
            <a:gdLst/>
            <a:ahLst/>
            <a:cxnLst/>
            <a:rect l="l" t="t" r="r" b="b"/>
            <a:pathLst>
              <a:path w="3094722" h="4676091">
                <a:moveTo>
                  <a:pt x="0" y="0"/>
                </a:moveTo>
                <a:lnTo>
                  <a:pt x="3094722" y="0"/>
                </a:lnTo>
                <a:lnTo>
                  <a:pt x="3094722" y="4676092"/>
                </a:lnTo>
                <a:lnTo>
                  <a:pt x="0" y="467609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extLst>
      <p:ext uri="{BB962C8B-B14F-4D97-AF65-F5344CB8AC3E}">
        <p14:creationId xmlns:p14="http://schemas.microsoft.com/office/powerpoint/2010/main" val="423243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 calcmode="lin" valueType="num">
                                      <p:cBhvr additive="base">
                                        <p:cTn id="1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 calcmode="lin" valueType="num">
                                      <p:cBhvr additive="base">
                                        <p:cTn id="2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 calcmode="lin" valueType="num">
                                      <p:cBhvr additive="base">
                                        <p:cTn id="3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 calcmode="lin" valueType="num">
                                      <p:cBhvr additive="base">
                                        <p:cTn id="4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xEl>
                                              <p:pRg st="4" end="4"/>
                                            </p:txEl>
                                          </p:spTgt>
                                        </p:tgtEl>
                                        <p:attrNameLst>
                                          <p:attrName>style.visibility</p:attrName>
                                        </p:attrNameLst>
                                      </p:cBhvr>
                                      <p:to>
                                        <p:strVal val="visible"/>
                                      </p:to>
                                    </p:set>
                                    <p:anim calcmode="lin" valueType="num">
                                      <p:cBhvr additive="base">
                                        <p:cTn id="4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0D001AC2-D3D4-4FB4-B759-7941E5F4128E}"/>
  <p:tag name="ISPRING_RESOURCE_FOLDER" val="F:\4. BÀI GIẢNG\4. GIỚI VÀ PHÁT TRIỂN\K63 CTXH\Chương 1\"/>
  <p:tag name="ISPRING_PRESENTATION_PATH" val="F:\4. BÀI GIẢNG\4. GIỚI VÀ PHÁT TRIỂN\K63 CTXH\Chương 1.pptx"/>
  <p:tag name="ISPRING_PROJECT_VERSION" val="9.3"/>
  <p:tag name="ISPRING_PROJECT_FOLDER_UPDATED" val="1"/>
  <p:tag name="ISPRING_SCREEN_RECS_UPDATED" val="F:\4. BÀI GIẢNG\4. GIỚI VÀ PHÁT TRIỂN\K63 CTXH\Chương 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2.070"/>
  <p:tag name="ISPRING_SLIDE_ID_2" val="{3170CE9B-37B2-4B6D-94E4-D5D50CCBAD67}"/>
  <p:tag name="GENSWF_SLIDE_UID" val="{9E30AB2A-7ABC-49EA-91A7-D201956A53B5}: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8797</TotalTime>
  <Words>1381</Words>
  <Application>Microsoft Office PowerPoint</Application>
  <PresentationFormat>Custom</PresentationFormat>
  <Paragraphs>240</Paragraphs>
  <Slides>19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Times New Roman</vt:lpstr>
      <vt:lpstr>Arial</vt:lpstr>
      <vt:lpstr>Symbol</vt:lpstr>
      <vt:lpstr>MS Mincho</vt:lpstr>
      <vt:lpstr>Edwardian Script ITC</vt:lpstr>
      <vt:lpstr>Wingdings</vt:lpstr>
      <vt:lpstr>Calibri</vt:lpstr>
      <vt:lpstr>Minion</vt:lpstr>
      <vt:lpstr>Verdana</vt:lpstr>
      <vt:lpstr>MS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Hồng và Trắng Trừu tượng Họa tiết và Hình dạng Dự án Nhóm Trống Bản thuyết trình Giáo dục</dc:title>
  <dc:creator>default</dc:creator>
  <cp:lastModifiedBy>Phan Hà</cp:lastModifiedBy>
  <cp:revision>134</cp:revision>
  <dcterms:created xsi:type="dcterms:W3CDTF">2006-08-16T00:00:00Z</dcterms:created>
  <dcterms:modified xsi:type="dcterms:W3CDTF">2025-08-14T03:46:25Z</dcterms:modified>
  <dc:identifier>DAFS3a8-2yg</dc:identifier>
</cp:coreProperties>
</file>