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457" r:id="rId2"/>
    <p:sldId id="511" r:id="rId3"/>
    <p:sldId id="515" r:id="rId4"/>
    <p:sldId id="516" r:id="rId5"/>
    <p:sldId id="519" r:id="rId6"/>
    <p:sldId id="537" r:id="rId7"/>
    <p:sldId id="538" r:id="rId8"/>
    <p:sldId id="556" r:id="rId9"/>
    <p:sldId id="558" r:id="rId10"/>
    <p:sldId id="563" r:id="rId11"/>
    <p:sldId id="594" r:id="rId12"/>
    <p:sldId id="263" r:id="rId13"/>
  </p:sldIdLst>
  <p:sldSz cx="9144000" cy="5143500" type="screen16x9"/>
  <p:notesSz cx="6858000" cy="9144000"/>
  <p:embeddedFontLst>
    <p:embeddedFont>
      <p:font typeface=".VnArial" panose="020B7200000000000000" pitchFamily="34" charset="0"/>
      <p:regular r:id="rId15"/>
      <p:bold r:id="rId16"/>
      <p:italic r:id="rId17"/>
      <p:boldItalic r:id="rId18"/>
    </p:embeddedFont>
    <p:embeddedFont>
      <p:font typeface="Edwardian Script ITC" panose="030303020407070D0804" pitchFamily="66" charset="0"/>
      <p:regular r:id="rId19"/>
    </p:embeddedFont>
    <p:embeddedFont>
      <p:font typeface="UTM Swiss Condensed" panose="020B0604020202020204" charset="0"/>
      <p:regular r:id="rId20"/>
      <p:bold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VNI-Vari" pitchFamily="2" charset="0"/>
      <p:bold r:id="rId26"/>
    </p:embeddedFont>
  </p:embeddedFontLst>
  <p:custDataLst>
    <p:tags r:id="rId2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86423" autoAdjust="0"/>
  </p:normalViewPr>
  <p:slideViewPr>
    <p:cSldViewPr>
      <p:cViewPr varScale="1">
        <p:scale>
          <a:sx n="78" d="100"/>
          <a:sy n="78" d="100"/>
        </p:scale>
        <p:origin x="120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D9B6B-6721-4600-B69F-3EE328C918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6F3DF5-5434-4988-AD39-791397299916}">
      <dgm:prSet phldrT="[Text]"/>
      <dgm:spPr/>
      <dgm:t>
        <a:bodyPr lIns="645916"/>
        <a:lstStyle/>
        <a:p>
          <a:r>
            <a:rPr lang="en-US" dirty="0"/>
            <a:t>1. </a:t>
          </a:r>
          <a:r>
            <a:rPr lang="en-US" dirty="0" err="1"/>
            <a:t>Khái</a:t>
          </a:r>
          <a:r>
            <a:rPr lang="en-US" dirty="0"/>
            <a:t> </a:t>
          </a:r>
          <a:r>
            <a:rPr lang="en-US" dirty="0" err="1"/>
            <a:t>niệm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tác</a:t>
          </a:r>
          <a:r>
            <a:rPr lang="en-US" dirty="0"/>
            <a:t> </a:t>
          </a:r>
          <a:r>
            <a:rPr lang="en-US" dirty="0" err="1"/>
            <a:t>xã</a:t>
          </a:r>
          <a:r>
            <a:rPr lang="en-US" dirty="0"/>
            <a:t> </a:t>
          </a:r>
          <a:r>
            <a:rPr lang="en-US" dirty="0" err="1"/>
            <a:t>hội</a:t>
          </a:r>
          <a:r>
            <a:rPr lang="en-US" dirty="0"/>
            <a:t> </a:t>
          </a:r>
          <a:r>
            <a:rPr lang="en-US" dirty="0" err="1"/>
            <a:t>với</a:t>
          </a:r>
          <a:r>
            <a:rPr lang="en-US" dirty="0"/>
            <a:t> </a:t>
          </a:r>
          <a:r>
            <a:rPr lang="en-US" dirty="0" err="1"/>
            <a:t>trẻ</a:t>
          </a:r>
          <a:r>
            <a:rPr lang="en-US" dirty="0"/>
            <a:t> </a:t>
          </a:r>
          <a:r>
            <a:rPr lang="en-US" dirty="0" err="1"/>
            <a:t>em</a:t>
          </a:r>
          <a:endParaRPr lang="en-US" dirty="0"/>
        </a:p>
      </dgm:t>
    </dgm:pt>
    <dgm:pt modelId="{01B30BAF-92AA-4DA1-8F99-E869709E4368}" type="parTrans" cxnId="{D788F01F-8509-4078-A242-B5EC69867FE7}">
      <dgm:prSet/>
      <dgm:spPr/>
      <dgm:t>
        <a:bodyPr/>
        <a:lstStyle/>
        <a:p>
          <a:endParaRPr lang="en-US"/>
        </a:p>
      </dgm:t>
    </dgm:pt>
    <dgm:pt modelId="{478E6E2D-9D73-41C2-AA8A-6E9E36E531B3}" type="sibTrans" cxnId="{D788F01F-8509-4078-A242-B5EC69867FE7}">
      <dgm:prSet/>
      <dgm:spPr/>
      <dgm:t>
        <a:bodyPr/>
        <a:lstStyle/>
        <a:p>
          <a:endParaRPr lang="en-US"/>
        </a:p>
      </dgm:t>
    </dgm:pt>
    <dgm:pt modelId="{CD28D24A-BBE7-4C73-8C19-3AD55F26A53F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tác</a:t>
          </a:r>
          <a:r>
            <a:rPr lang="en-US" dirty="0"/>
            <a:t> </a:t>
          </a:r>
          <a:r>
            <a:rPr lang="en-US" dirty="0" err="1"/>
            <a:t>xã</a:t>
          </a:r>
          <a:r>
            <a:rPr lang="en-US" dirty="0"/>
            <a:t> </a:t>
          </a:r>
          <a:r>
            <a:rPr lang="en-US" dirty="0" err="1"/>
            <a:t>hội</a:t>
          </a:r>
          <a:r>
            <a:rPr lang="en-US" dirty="0"/>
            <a:t> </a:t>
          </a:r>
          <a:r>
            <a:rPr lang="en-US" dirty="0" err="1"/>
            <a:t>bảo</a:t>
          </a:r>
          <a:r>
            <a:rPr lang="en-US" dirty="0"/>
            <a:t> </a:t>
          </a:r>
          <a:r>
            <a:rPr lang="en-US" dirty="0" err="1"/>
            <a:t>vệ</a:t>
          </a:r>
          <a:r>
            <a:rPr lang="en-US" dirty="0"/>
            <a:t> </a:t>
          </a:r>
          <a:r>
            <a:rPr lang="en-US" dirty="0" err="1"/>
            <a:t>trẻ</a:t>
          </a:r>
          <a:r>
            <a:rPr lang="en-US" dirty="0"/>
            <a:t> </a:t>
          </a:r>
          <a:r>
            <a:rPr lang="en-US" dirty="0" err="1"/>
            <a:t>em</a:t>
          </a:r>
          <a:endParaRPr lang="en-US" dirty="0"/>
        </a:p>
      </dgm:t>
    </dgm:pt>
    <dgm:pt modelId="{3DFD7887-4906-42A6-AB3E-E57A9CC94C7E}" type="parTrans" cxnId="{D27E7B99-5F8C-4DE9-9100-0728BEE35060}">
      <dgm:prSet/>
      <dgm:spPr/>
      <dgm:t>
        <a:bodyPr/>
        <a:lstStyle/>
        <a:p>
          <a:endParaRPr lang="en-US"/>
        </a:p>
      </dgm:t>
    </dgm:pt>
    <dgm:pt modelId="{136D3D73-EA12-4108-BBED-53F8307B2009}" type="sibTrans" cxnId="{D27E7B99-5F8C-4DE9-9100-0728BEE35060}">
      <dgm:prSet/>
      <dgm:spPr/>
      <dgm:t>
        <a:bodyPr/>
        <a:lstStyle/>
        <a:p>
          <a:endParaRPr lang="en-US"/>
        </a:p>
      </dgm:t>
    </dgm:pt>
    <dgm:pt modelId="{574003C2-E674-4493-8E8B-CFBB1D020B10}">
      <dgm:prSet phldrT="[Text]"/>
      <dgm:spPr/>
      <dgm:t>
        <a:bodyPr/>
        <a:lstStyle/>
        <a:p>
          <a:r>
            <a:rPr lang="en-US" dirty="0">
              <a:effectLst/>
            </a:rPr>
            <a:t>3. </a:t>
          </a:r>
          <a:r>
            <a:rPr lang="en-US" dirty="0" err="1">
              <a:effectLst/>
            </a:rPr>
            <a:t>Các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loại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hình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dịch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vụ</a:t>
          </a:r>
          <a:r>
            <a:rPr lang="en-US" dirty="0">
              <a:effectLst/>
            </a:rPr>
            <a:t> an </a:t>
          </a:r>
          <a:r>
            <a:rPr lang="en-US" dirty="0" err="1">
              <a:effectLst/>
            </a:rPr>
            <a:t>sinh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trẻ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em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trong</a:t>
          </a:r>
          <a:r>
            <a:rPr lang="en-US" dirty="0">
              <a:effectLst/>
            </a:rPr>
            <a:t> CTXH</a:t>
          </a:r>
          <a:endParaRPr lang="en-US" dirty="0"/>
        </a:p>
      </dgm:t>
    </dgm:pt>
    <dgm:pt modelId="{9EFAB5B9-A74C-4CE3-9496-90DB6926732E}" type="parTrans" cxnId="{BA047F2E-5F65-4580-A2D0-DD5CB9A5D9CE}">
      <dgm:prSet/>
      <dgm:spPr/>
      <dgm:t>
        <a:bodyPr/>
        <a:lstStyle/>
        <a:p>
          <a:endParaRPr lang="en-US"/>
        </a:p>
      </dgm:t>
    </dgm:pt>
    <dgm:pt modelId="{90378F90-0573-4DFA-867E-15B8A8D670D1}" type="sibTrans" cxnId="{BA047F2E-5F65-4580-A2D0-DD5CB9A5D9CE}">
      <dgm:prSet/>
      <dgm:spPr/>
      <dgm:t>
        <a:bodyPr/>
        <a:lstStyle/>
        <a:p>
          <a:endParaRPr lang="en-US"/>
        </a:p>
      </dgm:t>
    </dgm:pt>
    <dgm:pt modelId="{FE10E106-7AD1-4164-BA19-24166A6916C1}" type="pres">
      <dgm:prSet presAssocID="{234D9B6B-6721-4600-B69F-3EE328C9188B}" presName="Name0" presStyleCnt="0">
        <dgm:presLayoutVars>
          <dgm:chMax val="7"/>
          <dgm:chPref val="7"/>
          <dgm:dir/>
        </dgm:presLayoutVars>
      </dgm:prSet>
      <dgm:spPr/>
    </dgm:pt>
    <dgm:pt modelId="{B366CE4F-1B3C-45DC-90F5-FC2837CC9520}" type="pres">
      <dgm:prSet presAssocID="{234D9B6B-6721-4600-B69F-3EE328C9188B}" presName="Name1" presStyleCnt="0"/>
      <dgm:spPr/>
    </dgm:pt>
    <dgm:pt modelId="{2CA52F62-CFBE-42B9-B0E5-6DBC59CB87CE}" type="pres">
      <dgm:prSet presAssocID="{234D9B6B-6721-4600-B69F-3EE328C9188B}" presName="cycle" presStyleCnt="0"/>
      <dgm:spPr/>
    </dgm:pt>
    <dgm:pt modelId="{03FE9C63-796B-4719-B09F-23A2E5F9F0AF}" type="pres">
      <dgm:prSet presAssocID="{234D9B6B-6721-4600-B69F-3EE328C9188B}" presName="srcNode" presStyleLbl="node1" presStyleIdx="0" presStyleCnt="3"/>
      <dgm:spPr/>
    </dgm:pt>
    <dgm:pt modelId="{C265CB2A-73EF-4F27-86F7-F9BD3EBB563B}" type="pres">
      <dgm:prSet presAssocID="{234D9B6B-6721-4600-B69F-3EE328C9188B}" presName="conn" presStyleLbl="parChTrans1D2" presStyleIdx="0" presStyleCnt="1"/>
      <dgm:spPr/>
    </dgm:pt>
    <dgm:pt modelId="{40592A6C-72B9-40D7-80B6-64882CEE7BB9}" type="pres">
      <dgm:prSet presAssocID="{234D9B6B-6721-4600-B69F-3EE328C9188B}" presName="extraNode" presStyleLbl="node1" presStyleIdx="0" presStyleCnt="3"/>
      <dgm:spPr/>
    </dgm:pt>
    <dgm:pt modelId="{269DBB09-676C-4563-AC97-66E340E6AFC0}" type="pres">
      <dgm:prSet presAssocID="{234D9B6B-6721-4600-B69F-3EE328C9188B}" presName="dstNode" presStyleLbl="node1" presStyleIdx="0" presStyleCnt="3"/>
      <dgm:spPr/>
    </dgm:pt>
    <dgm:pt modelId="{F643B56C-2051-48C6-95D3-50127430E731}" type="pres">
      <dgm:prSet presAssocID="{606F3DF5-5434-4988-AD39-791397299916}" presName="text_1" presStyleLbl="node1" presStyleIdx="0" presStyleCnt="3">
        <dgm:presLayoutVars>
          <dgm:bulletEnabled val="1"/>
        </dgm:presLayoutVars>
      </dgm:prSet>
      <dgm:spPr/>
    </dgm:pt>
    <dgm:pt modelId="{FE3FE635-1C7C-4E8E-A6F6-B0017C14D313}" type="pres">
      <dgm:prSet presAssocID="{606F3DF5-5434-4988-AD39-791397299916}" presName="accent_1" presStyleCnt="0"/>
      <dgm:spPr/>
    </dgm:pt>
    <dgm:pt modelId="{90FFA6DD-5405-4125-B0A8-079ACD27DEA6}" type="pres">
      <dgm:prSet presAssocID="{606F3DF5-5434-4988-AD39-791397299916}" presName="accentRepeatNode" presStyleLbl="solidFgAcc1" presStyleIdx="0" presStyleCnt="3"/>
      <dgm:spPr/>
    </dgm:pt>
    <dgm:pt modelId="{0C9EBEC7-F72B-4E0E-9F19-5FBC01388C50}" type="pres">
      <dgm:prSet presAssocID="{CD28D24A-BBE7-4C73-8C19-3AD55F26A53F}" presName="text_2" presStyleLbl="node1" presStyleIdx="1" presStyleCnt="3">
        <dgm:presLayoutVars>
          <dgm:bulletEnabled val="1"/>
        </dgm:presLayoutVars>
      </dgm:prSet>
      <dgm:spPr/>
    </dgm:pt>
    <dgm:pt modelId="{05FD750C-9E39-49A9-A33A-A2CB4AB08F12}" type="pres">
      <dgm:prSet presAssocID="{CD28D24A-BBE7-4C73-8C19-3AD55F26A53F}" presName="accent_2" presStyleCnt="0"/>
      <dgm:spPr/>
    </dgm:pt>
    <dgm:pt modelId="{377BBBB5-0794-46C8-9D9E-3E5BAFEAADBD}" type="pres">
      <dgm:prSet presAssocID="{CD28D24A-BBE7-4C73-8C19-3AD55F26A53F}" presName="accentRepeatNode" presStyleLbl="solidFgAcc1" presStyleIdx="1" presStyleCnt="3"/>
      <dgm:spPr/>
    </dgm:pt>
    <dgm:pt modelId="{76B3FD58-5244-483D-BD40-E6AB9C8750CA}" type="pres">
      <dgm:prSet presAssocID="{574003C2-E674-4493-8E8B-CFBB1D020B10}" presName="text_3" presStyleLbl="node1" presStyleIdx="2" presStyleCnt="3">
        <dgm:presLayoutVars>
          <dgm:bulletEnabled val="1"/>
        </dgm:presLayoutVars>
      </dgm:prSet>
      <dgm:spPr/>
    </dgm:pt>
    <dgm:pt modelId="{DF9C9DEC-6C37-431C-B971-08EEAA339278}" type="pres">
      <dgm:prSet presAssocID="{574003C2-E674-4493-8E8B-CFBB1D020B10}" presName="accent_3" presStyleCnt="0"/>
      <dgm:spPr/>
    </dgm:pt>
    <dgm:pt modelId="{7301F184-BCC8-4B2B-B02C-66D983F63F61}" type="pres">
      <dgm:prSet presAssocID="{574003C2-E674-4493-8E8B-CFBB1D020B10}" presName="accentRepeatNode" presStyleLbl="solidFgAcc1" presStyleIdx="2" presStyleCnt="3"/>
      <dgm:spPr/>
    </dgm:pt>
  </dgm:ptLst>
  <dgm:cxnLst>
    <dgm:cxn modelId="{D788F01F-8509-4078-A242-B5EC69867FE7}" srcId="{234D9B6B-6721-4600-B69F-3EE328C9188B}" destId="{606F3DF5-5434-4988-AD39-791397299916}" srcOrd="0" destOrd="0" parTransId="{01B30BAF-92AA-4DA1-8F99-E869709E4368}" sibTransId="{478E6E2D-9D73-41C2-AA8A-6E9E36E531B3}"/>
    <dgm:cxn modelId="{BA047F2E-5F65-4580-A2D0-DD5CB9A5D9CE}" srcId="{234D9B6B-6721-4600-B69F-3EE328C9188B}" destId="{574003C2-E674-4493-8E8B-CFBB1D020B10}" srcOrd="2" destOrd="0" parTransId="{9EFAB5B9-A74C-4CE3-9496-90DB6926732E}" sibTransId="{90378F90-0573-4DFA-867E-15B8A8D670D1}"/>
    <dgm:cxn modelId="{25D97A3F-9C31-4BDE-B23F-D07C1BB3AA38}" type="presOf" srcId="{234D9B6B-6721-4600-B69F-3EE328C9188B}" destId="{FE10E106-7AD1-4164-BA19-24166A6916C1}" srcOrd="0" destOrd="0" presId="urn:microsoft.com/office/officeart/2008/layout/VerticalCurvedList"/>
    <dgm:cxn modelId="{7154AB72-5D86-49C5-9D2D-28F3F58FD66F}" type="presOf" srcId="{CD28D24A-BBE7-4C73-8C19-3AD55F26A53F}" destId="{0C9EBEC7-F72B-4E0E-9F19-5FBC01388C50}" srcOrd="0" destOrd="0" presId="urn:microsoft.com/office/officeart/2008/layout/VerticalCurvedList"/>
    <dgm:cxn modelId="{D27E7B99-5F8C-4DE9-9100-0728BEE35060}" srcId="{234D9B6B-6721-4600-B69F-3EE328C9188B}" destId="{CD28D24A-BBE7-4C73-8C19-3AD55F26A53F}" srcOrd="1" destOrd="0" parTransId="{3DFD7887-4906-42A6-AB3E-E57A9CC94C7E}" sibTransId="{136D3D73-EA12-4108-BBED-53F8307B2009}"/>
    <dgm:cxn modelId="{D0A49CA3-6F85-4183-8A5F-E81E2C3BD7C0}" type="presOf" srcId="{574003C2-E674-4493-8E8B-CFBB1D020B10}" destId="{76B3FD58-5244-483D-BD40-E6AB9C8750CA}" srcOrd="0" destOrd="0" presId="urn:microsoft.com/office/officeart/2008/layout/VerticalCurvedList"/>
    <dgm:cxn modelId="{190EDFDF-99D4-4899-93D8-D2F7426B71B7}" type="presOf" srcId="{478E6E2D-9D73-41C2-AA8A-6E9E36E531B3}" destId="{C265CB2A-73EF-4F27-86F7-F9BD3EBB563B}" srcOrd="0" destOrd="0" presId="urn:microsoft.com/office/officeart/2008/layout/VerticalCurvedList"/>
    <dgm:cxn modelId="{CC53F9E7-D8F5-410C-9033-E0B4BB4F6C87}" type="presOf" srcId="{606F3DF5-5434-4988-AD39-791397299916}" destId="{F643B56C-2051-48C6-95D3-50127430E731}" srcOrd="0" destOrd="0" presId="urn:microsoft.com/office/officeart/2008/layout/VerticalCurvedList"/>
    <dgm:cxn modelId="{E1AE7930-3F4D-4954-A96F-609CE205EF02}" type="presParOf" srcId="{FE10E106-7AD1-4164-BA19-24166A6916C1}" destId="{B366CE4F-1B3C-45DC-90F5-FC2837CC9520}" srcOrd="0" destOrd="0" presId="urn:microsoft.com/office/officeart/2008/layout/VerticalCurvedList"/>
    <dgm:cxn modelId="{4412D085-4046-4142-A92B-4E31B64CD35B}" type="presParOf" srcId="{B366CE4F-1B3C-45DC-90F5-FC2837CC9520}" destId="{2CA52F62-CFBE-42B9-B0E5-6DBC59CB87CE}" srcOrd="0" destOrd="0" presId="urn:microsoft.com/office/officeart/2008/layout/VerticalCurvedList"/>
    <dgm:cxn modelId="{3F4C2901-2854-43F8-8A09-B82ACB443E71}" type="presParOf" srcId="{2CA52F62-CFBE-42B9-B0E5-6DBC59CB87CE}" destId="{03FE9C63-796B-4719-B09F-23A2E5F9F0AF}" srcOrd="0" destOrd="0" presId="urn:microsoft.com/office/officeart/2008/layout/VerticalCurvedList"/>
    <dgm:cxn modelId="{038DE968-B19E-4D69-83F8-19E57082D57D}" type="presParOf" srcId="{2CA52F62-CFBE-42B9-B0E5-6DBC59CB87CE}" destId="{C265CB2A-73EF-4F27-86F7-F9BD3EBB563B}" srcOrd="1" destOrd="0" presId="urn:microsoft.com/office/officeart/2008/layout/VerticalCurvedList"/>
    <dgm:cxn modelId="{EC0E2EF2-D0CB-4ACE-B2C8-4276EC87BC01}" type="presParOf" srcId="{2CA52F62-CFBE-42B9-B0E5-6DBC59CB87CE}" destId="{40592A6C-72B9-40D7-80B6-64882CEE7BB9}" srcOrd="2" destOrd="0" presId="urn:microsoft.com/office/officeart/2008/layout/VerticalCurvedList"/>
    <dgm:cxn modelId="{B62BB6BB-0C55-4A69-AE9F-FACD9126AEA8}" type="presParOf" srcId="{2CA52F62-CFBE-42B9-B0E5-6DBC59CB87CE}" destId="{269DBB09-676C-4563-AC97-66E340E6AFC0}" srcOrd="3" destOrd="0" presId="urn:microsoft.com/office/officeart/2008/layout/VerticalCurvedList"/>
    <dgm:cxn modelId="{6F3FAF07-AD78-40B2-B8FA-958B4E421A43}" type="presParOf" srcId="{B366CE4F-1B3C-45DC-90F5-FC2837CC9520}" destId="{F643B56C-2051-48C6-95D3-50127430E731}" srcOrd="1" destOrd="0" presId="urn:microsoft.com/office/officeart/2008/layout/VerticalCurvedList"/>
    <dgm:cxn modelId="{E472298D-FFBB-4BF7-8AAD-A4D9DB074411}" type="presParOf" srcId="{B366CE4F-1B3C-45DC-90F5-FC2837CC9520}" destId="{FE3FE635-1C7C-4E8E-A6F6-B0017C14D313}" srcOrd="2" destOrd="0" presId="urn:microsoft.com/office/officeart/2008/layout/VerticalCurvedList"/>
    <dgm:cxn modelId="{A6C259B5-830C-4E49-A8AA-688E7F6A9DEC}" type="presParOf" srcId="{FE3FE635-1C7C-4E8E-A6F6-B0017C14D313}" destId="{90FFA6DD-5405-4125-B0A8-079ACD27DEA6}" srcOrd="0" destOrd="0" presId="urn:microsoft.com/office/officeart/2008/layout/VerticalCurvedList"/>
    <dgm:cxn modelId="{0DF5255C-CB7E-4532-BE0B-4BC6CD05A0D3}" type="presParOf" srcId="{B366CE4F-1B3C-45DC-90F5-FC2837CC9520}" destId="{0C9EBEC7-F72B-4E0E-9F19-5FBC01388C50}" srcOrd="3" destOrd="0" presId="urn:microsoft.com/office/officeart/2008/layout/VerticalCurvedList"/>
    <dgm:cxn modelId="{6BB5F9EF-A6EE-42A6-9CA7-DB911A1CB960}" type="presParOf" srcId="{B366CE4F-1B3C-45DC-90F5-FC2837CC9520}" destId="{05FD750C-9E39-49A9-A33A-A2CB4AB08F12}" srcOrd="4" destOrd="0" presId="urn:microsoft.com/office/officeart/2008/layout/VerticalCurvedList"/>
    <dgm:cxn modelId="{FD994ADA-59D0-427B-8D3F-DC1BC59339EB}" type="presParOf" srcId="{05FD750C-9E39-49A9-A33A-A2CB4AB08F12}" destId="{377BBBB5-0794-46C8-9D9E-3E5BAFEAADBD}" srcOrd="0" destOrd="0" presId="urn:microsoft.com/office/officeart/2008/layout/VerticalCurvedList"/>
    <dgm:cxn modelId="{D4D73A20-858B-40FB-9F57-80DA8FFF7653}" type="presParOf" srcId="{B366CE4F-1B3C-45DC-90F5-FC2837CC9520}" destId="{76B3FD58-5244-483D-BD40-E6AB9C8750CA}" srcOrd="5" destOrd="0" presId="urn:microsoft.com/office/officeart/2008/layout/VerticalCurvedList"/>
    <dgm:cxn modelId="{0B213C83-988B-480F-B4C9-D77E72B7CE1D}" type="presParOf" srcId="{B366CE4F-1B3C-45DC-90F5-FC2837CC9520}" destId="{DF9C9DEC-6C37-431C-B971-08EEAA339278}" srcOrd="6" destOrd="0" presId="urn:microsoft.com/office/officeart/2008/layout/VerticalCurvedList"/>
    <dgm:cxn modelId="{67F43A69-6014-4E55-A280-3B6D5EC8000A}" type="presParOf" srcId="{DF9C9DEC-6C37-431C-B971-08EEAA339278}" destId="{7301F184-BCC8-4B2B-B02C-66D983F63F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5CB2A-73EF-4F27-86F7-F9BD3EBB563B}">
      <dsp:nvSpPr>
        <dsp:cNvPr id="0" name=""/>
        <dsp:cNvSpPr/>
      </dsp:nvSpPr>
      <dsp:spPr>
        <a:xfrm>
          <a:off x="-4599724" y="-705227"/>
          <a:ext cx="5479217" cy="5479217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3B56C-2051-48C6-95D3-50127430E731}">
      <dsp:nvSpPr>
        <dsp:cNvPr id="0" name=""/>
        <dsp:cNvSpPr/>
      </dsp:nvSpPr>
      <dsp:spPr>
        <a:xfrm>
          <a:off x="565631" y="406876"/>
          <a:ext cx="8119881" cy="813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91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1. </a:t>
          </a:r>
          <a:r>
            <a:rPr lang="en-US" sz="3000" kern="1200" dirty="0" err="1"/>
            <a:t>Khái</a:t>
          </a:r>
          <a:r>
            <a:rPr lang="en-US" sz="3000" kern="1200" dirty="0"/>
            <a:t> </a:t>
          </a:r>
          <a:r>
            <a:rPr lang="en-US" sz="3000" kern="1200" dirty="0" err="1"/>
            <a:t>niệm</a:t>
          </a:r>
          <a:r>
            <a:rPr lang="en-US" sz="3000" kern="1200" dirty="0"/>
            <a:t> </a:t>
          </a:r>
          <a:r>
            <a:rPr lang="en-US" sz="3000" kern="1200" dirty="0" err="1"/>
            <a:t>công</a:t>
          </a:r>
          <a:r>
            <a:rPr lang="en-US" sz="3000" kern="1200" dirty="0"/>
            <a:t> </a:t>
          </a:r>
          <a:r>
            <a:rPr lang="en-US" sz="3000" kern="1200" dirty="0" err="1"/>
            <a:t>tác</a:t>
          </a:r>
          <a:r>
            <a:rPr lang="en-US" sz="3000" kern="1200" dirty="0"/>
            <a:t> </a:t>
          </a:r>
          <a:r>
            <a:rPr lang="en-US" sz="3000" kern="1200" dirty="0" err="1"/>
            <a:t>xã</a:t>
          </a:r>
          <a:r>
            <a:rPr lang="en-US" sz="3000" kern="1200" dirty="0"/>
            <a:t> </a:t>
          </a:r>
          <a:r>
            <a:rPr lang="en-US" sz="3000" kern="1200" dirty="0" err="1"/>
            <a:t>hội</a:t>
          </a:r>
          <a:r>
            <a:rPr lang="en-US" sz="3000" kern="1200" dirty="0"/>
            <a:t> </a:t>
          </a:r>
          <a:r>
            <a:rPr lang="en-US" sz="3000" kern="1200" dirty="0" err="1"/>
            <a:t>với</a:t>
          </a:r>
          <a:r>
            <a:rPr lang="en-US" sz="3000" kern="1200" dirty="0"/>
            <a:t> </a:t>
          </a:r>
          <a:r>
            <a:rPr lang="en-US" sz="3000" kern="1200" dirty="0" err="1"/>
            <a:t>trẻ</a:t>
          </a:r>
          <a:r>
            <a:rPr lang="en-US" sz="3000" kern="1200" dirty="0"/>
            <a:t> </a:t>
          </a:r>
          <a:r>
            <a:rPr lang="en-US" sz="3000" kern="1200" dirty="0" err="1"/>
            <a:t>em</a:t>
          </a:r>
          <a:endParaRPr lang="en-US" sz="3000" kern="1200" dirty="0"/>
        </a:p>
      </dsp:txBody>
      <dsp:txXfrm>
        <a:off x="565631" y="406876"/>
        <a:ext cx="8119881" cy="813752"/>
      </dsp:txXfrm>
    </dsp:sp>
    <dsp:sp modelId="{90FFA6DD-5405-4125-B0A8-079ACD27DEA6}">
      <dsp:nvSpPr>
        <dsp:cNvPr id="0" name=""/>
        <dsp:cNvSpPr/>
      </dsp:nvSpPr>
      <dsp:spPr>
        <a:xfrm>
          <a:off x="57036" y="305157"/>
          <a:ext cx="1017190" cy="1017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EBEC7-F72B-4E0E-9F19-5FBC01388C50}">
      <dsp:nvSpPr>
        <dsp:cNvPr id="0" name=""/>
        <dsp:cNvSpPr/>
      </dsp:nvSpPr>
      <dsp:spPr>
        <a:xfrm>
          <a:off x="861430" y="1627505"/>
          <a:ext cx="7824082" cy="813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91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2. </a:t>
          </a:r>
          <a:r>
            <a:rPr lang="en-US" sz="3000" kern="1200" dirty="0" err="1"/>
            <a:t>Công</a:t>
          </a:r>
          <a:r>
            <a:rPr lang="en-US" sz="3000" kern="1200" dirty="0"/>
            <a:t> </a:t>
          </a:r>
          <a:r>
            <a:rPr lang="en-US" sz="3000" kern="1200" dirty="0" err="1"/>
            <a:t>tác</a:t>
          </a:r>
          <a:r>
            <a:rPr lang="en-US" sz="3000" kern="1200" dirty="0"/>
            <a:t> </a:t>
          </a:r>
          <a:r>
            <a:rPr lang="en-US" sz="3000" kern="1200" dirty="0" err="1"/>
            <a:t>xã</a:t>
          </a:r>
          <a:r>
            <a:rPr lang="en-US" sz="3000" kern="1200" dirty="0"/>
            <a:t> </a:t>
          </a:r>
          <a:r>
            <a:rPr lang="en-US" sz="3000" kern="1200" dirty="0" err="1"/>
            <a:t>hội</a:t>
          </a:r>
          <a:r>
            <a:rPr lang="en-US" sz="3000" kern="1200" dirty="0"/>
            <a:t> </a:t>
          </a:r>
          <a:r>
            <a:rPr lang="en-US" sz="3000" kern="1200" dirty="0" err="1"/>
            <a:t>bảo</a:t>
          </a:r>
          <a:r>
            <a:rPr lang="en-US" sz="3000" kern="1200" dirty="0"/>
            <a:t> </a:t>
          </a:r>
          <a:r>
            <a:rPr lang="en-US" sz="3000" kern="1200" dirty="0" err="1"/>
            <a:t>vệ</a:t>
          </a:r>
          <a:r>
            <a:rPr lang="en-US" sz="3000" kern="1200" dirty="0"/>
            <a:t> </a:t>
          </a:r>
          <a:r>
            <a:rPr lang="en-US" sz="3000" kern="1200" dirty="0" err="1"/>
            <a:t>trẻ</a:t>
          </a:r>
          <a:r>
            <a:rPr lang="en-US" sz="3000" kern="1200" dirty="0"/>
            <a:t> </a:t>
          </a:r>
          <a:r>
            <a:rPr lang="en-US" sz="3000" kern="1200" dirty="0" err="1"/>
            <a:t>em</a:t>
          </a:r>
          <a:endParaRPr lang="en-US" sz="3000" kern="1200" dirty="0"/>
        </a:p>
      </dsp:txBody>
      <dsp:txXfrm>
        <a:off x="861430" y="1627505"/>
        <a:ext cx="7824082" cy="813752"/>
      </dsp:txXfrm>
    </dsp:sp>
    <dsp:sp modelId="{377BBBB5-0794-46C8-9D9E-3E5BAFEAADBD}">
      <dsp:nvSpPr>
        <dsp:cNvPr id="0" name=""/>
        <dsp:cNvSpPr/>
      </dsp:nvSpPr>
      <dsp:spPr>
        <a:xfrm>
          <a:off x="352835" y="1525786"/>
          <a:ext cx="1017190" cy="1017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3FD58-5244-483D-BD40-E6AB9C8750CA}">
      <dsp:nvSpPr>
        <dsp:cNvPr id="0" name=""/>
        <dsp:cNvSpPr/>
      </dsp:nvSpPr>
      <dsp:spPr>
        <a:xfrm>
          <a:off x="565631" y="2848134"/>
          <a:ext cx="8119881" cy="813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91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effectLst/>
            </a:rPr>
            <a:t>3. </a:t>
          </a:r>
          <a:r>
            <a:rPr lang="en-US" sz="3000" kern="1200" dirty="0" err="1">
              <a:effectLst/>
            </a:rPr>
            <a:t>Các</a:t>
          </a:r>
          <a:r>
            <a:rPr lang="en-US" sz="3000" kern="1200" dirty="0">
              <a:effectLst/>
            </a:rPr>
            <a:t> </a:t>
          </a:r>
          <a:r>
            <a:rPr lang="en-US" sz="3000" kern="1200" dirty="0" err="1">
              <a:effectLst/>
            </a:rPr>
            <a:t>loại</a:t>
          </a:r>
          <a:r>
            <a:rPr lang="en-US" sz="3000" kern="1200" dirty="0">
              <a:effectLst/>
            </a:rPr>
            <a:t> </a:t>
          </a:r>
          <a:r>
            <a:rPr lang="en-US" sz="3000" kern="1200" dirty="0" err="1">
              <a:effectLst/>
            </a:rPr>
            <a:t>hình</a:t>
          </a:r>
          <a:r>
            <a:rPr lang="en-US" sz="3000" kern="1200" dirty="0">
              <a:effectLst/>
            </a:rPr>
            <a:t> </a:t>
          </a:r>
          <a:r>
            <a:rPr lang="en-US" sz="3000" kern="1200" dirty="0" err="1">
              <a:effectLst/>
            </a:rPr>
            <a:t>dịch</a:t>
          </a:r>
          <a:r>
            <a:rPr lang="en-US" sz="3000" kern="1200" dirty="0">
              <a:effectLst/>
            </a:rPr>
            <a:t> </a:t>
          </a:r>
          <a:r>
            <a:rPr lang="en-US" sz="3000" kern="1200" dirty="0" err="1">
              <a:effectLst/>
            </a:rPr>
            <a:t>vụ</a:t>
          </a:r>
          <a:r>
            <a:rPr lang="en-US" sz="3000" kern="1200" dirty="0">
              <a:effectLst/>
            </a:rPr>
            <a:t> an </a:t>
          </a:r>
          <a:r>
            <a:rPr lang="en-US" sz="3000" kern="1200" dirty="0" err="1">
              <a:effectLst/>
            </a:rPr>
            <a:t>sinh</a:t>
          </a:r>
          <a:r>
            <a:rPr lang="en-US" sz="3000" kern="1200" dirty="0">
              <a:effectLst/>
            </a:rPr>
            <a:t> </a:t>
          </a:r>
          <a:r>
            <a:rPr lang="en-US" sz="3000" kern="1200" dirty="0" err="1">
              <a:effectLst/>
            </a:rPr>
            <a:t>trẻ</a:t>
          </a:r>
          <a:r>
            <a:rPr lang="en-US" sz="3000" kern="1200" dirty="0">
              <a:effectLst/>
            </a:rPr>
            <a:t> </a:t>
          </a:r>
          <a:r>
            <a:rPr lang="en-US" sz="3000" kern="1200" dirty="0" err="1">
              <a:effectLst/>
            </a:rPr>
            <a:t>em</a:t>
          </a:r>
          <a:r>
            <a:rPr lang="en-US" sz="3000" kern="1200" dirty="0">
              <a:effectLst/>
            </a:rPr>
            <a:t> </a:t>
          </a:r>
          <a:r>
            <a:rPr lang="en-US" sz="3000" kern="1200" dirty="0" err="1">
              <a:effectLst/>
            </a:rPr>
            <a:t>trong</a:t>
          </a:r>
          <a:r>
            <a:rPr lang="en-US" sz="3000" kern="1200" dirty="0">
              <a:effectLst/>
            </a:rPr>
            <a:t> CTXH</a:t>
          </a:r>
          <a:endParaRPr lang="en-US" sz="3000" kern="1200" dirty="0"/>
        </a:p>
      </dsp:txBody>
      <dsp:txXfrm>
        <a:off x="565631" y="2848134"/>
        <a:ext cx="8119881" cy="813752"/>
      </dsp:txXfrm>
    </dsp:sp>
    <dsp:sp modelId="{7301F184-BCC8-4B2B-B02C-66D983F63F61}">
      <dsp:nvSpPr>
        <dsp:cNvPr id="0" name=""/>
        <dsp:cNvSpPr/>
      </dsp:nvSpPr>
      <dsp:spPr>
        <a:xfrm>
          <a:off x="57036" y="2746415"/>
          <a:ext cx="1017190" cy="1017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00AD-E896-4269-AF2A-CE0A2985B0B2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05E0-9724-45AA-927A-CAD65B7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8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0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8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1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7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4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7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129" y="1342187"/>
            <a:ext cx="7772400" cy="991343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HỌC PHẦN&gt;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82"/>
            <a:ext cx="9180512" cy="133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266950"/>
            <a:ext cx="7772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sinh viên Khoa/Ngành..…..)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048000" y="2724150"/>
            <a:ext cx="3048000" cy="20574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235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596313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785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478706" y="3501450"/>
            <a:ext cx="4032448" cy="79992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000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31" y="4329346"/>
            <a:ext cx="3672407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90" y="3663487"/>
            <a:ext cx="801797" cy="9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6" y="3677377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3651870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36512" y="0"/>
            <a:ext cx="9215682" cy="33638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11561" y="1203598"/>
            <a:ext cx="7729020" cy="629183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792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0450"/>
            <a:ext cx="6347714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457200"/>
            <a:ext cx="6347714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025504"/>
            <a:ext cx="6347714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/>
          <a:lstStyle/>
          <a:p>
            <a:fld id="{FB13F36F-B171-434C-809F-F1D07FF58228}" type="datetimeFigureOut">
              <a:rPr lang="en-US" smtClean="0"/>
              <a:t>10/08/2025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4531023"/>
            <a:ext cx="462297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4A36-2F7D-4273-A0A2-4B7A5709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68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7A585-EE08-4332-920C-E5B888C3FC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65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09/2021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K59. CTXH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AB73-80C6-43DF-AD9C-06A80FF30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41679"/>
      </p:ext>
    </p:extLst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chung về học phần&gt;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74008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5344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&lt;Tên học phần&gt;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19822"/>
            <a:ext cx="8712968" cy="40506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24884"/>
            <a:ext cx="8712968" cy="7067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79512" y="4340920"/>
            <a:ext cx="8712968" cy="4559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" y="26749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31840" y="206152"/>
            <a:ext cx="5760640" cy="301366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75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1729" y="590550"/>
            <a:ext cx="8839200" cy="1981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52400" y="2647950"/>
            <a:ext cx="8839200" cy="201203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20000" y="8191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9527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52400" y="5905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52400" y="2724150"/>
            <a:ext cx="7162800" cy="1981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4803998"/>
            <a:ext cx="8839200" cy="28235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61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4714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9154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89831"/>
            <a:ext cx="2209800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0"/>
            <a:ext cx="2164432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7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863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vi-VN"/>
              <a:t>Bấm biểu tượng để thêm hình ảnh</a:t>
            </a:r>
          </a:p>
        </p:txBody>
      </p:sp>
    </p:spTree>
    <p:extLst>
      <p:ext uri="{BB962C8B-B14F-4D97-AF65-F5344CB8AC3E}">
        <p14:creationId xmlns:p14="http://schemas.microsoft.com/office/powerpoint/2010/main" val="39981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90550"/>
            <a:ext cx="8839200" cy="400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4818186"/>
            <a:ext cx="129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1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60" r:id="rId6"/>
    <p:sldLayoutId id="2147483664" r:id="rId7"/>
    <p:sldLayoutId id="2147483661" r:id="rId8"/>
    <p:sldLayoutId id="2147483662" r:id="rId9"/>
    <p:sldLayoutId id="2147483654" r:id="rId10"/>
    <p:sldLayoutId id="2147483655" r:id="rId11"/>
    <p:sldLayoutId id="2147483663" r:id="rId12"/>
    <p:sldLayoutId id="2147483670" r:id="rId13"/>
    <p:sldLayoutId id="2147483671" r:id="rId14"/>
    <p:sldLayoutId id="2147483672" r:id="rId15"/>
    <p:sldLayoutId id="214748367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TM Swiss Condensed" pitchFamily="2" charset="-93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CÔNG TÁC XÃ HỘI VỚI TRẺ EM</a:t>
            </a:r>
            <a:endParaRPr lang="vi-VN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endParaRPr lang="vi-V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Vinh</a:t>
            </a:r>
            <a:r>
              <a:rPr lang="en-US" dirty="0"/>
              <a:t>, </a:t>
            </a:r>
            <a:r>
              <a:rPr lang="en-US" dirty="0" err="1"/>
              <a:t>tháng</a:t>
            </a:r>
            <a:r>
              <a:rPr lang="en-US" dirty="0"/>
              <a:t> 01 </a:t>
            </a:r>
            <a:r>
              <a:rPr lang="en-US" dirty="0" err="1"/>
              <a:t>năm</a:t>
            </a:r>
            <a:r>
              <a:rPr lang="en-US" dirty="0"/>
              <a:t> 2025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>
                <a:solidFill>
                  <a:srgbClr val="FFFF00"/>
                </a:solidFill>
              </a:rPr>
              <a:t>1</a:t>
            </a:fld>
            <a:endParaRPr lang="vi-VN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" b="1632"/>
          <a:stretch>
            <a:fillRect/>
          </a:stretch>
        </p:blipFill>
        <p:spPr bwMode="auto">
          <a:xfrm>
            <a:off x="2667000" y="2724150"/>
            <a:ext cx="3810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8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>
                <a:effectLst/>
              </a:rPr>
              <a:t> 1.1.2.3. </a:t>
            </a:r>
            <a:r>
              <a:rPr lang="en-US" sz="2400" dirty="0" err="1">
                <a:effectLst/>
              </a:rPr>
              <a:t>Các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loại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hình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dịch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vụ</a:t>
            </a:r>
            <a:r>
              <a:rPr lang="en-US" sz="2400" dirty="0">
                <a:effectLst/>
              </a:rPr>
              <a:t> an </a:t>
            </a:r>
            <a:r>
              <a:rPr lang="en-US" sz="2400" dirty="0" err="1">
                <a:effectLst/>
              </a:rPr>
              <a:t>sinh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trẻ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trong</a:t>
            </a:r>
            <a:r>
              <a:rPr lang="en-US" sz="2400" dirty="0">
                <a:effectLst/>
              </a:rPr>
              <a:t> CTXH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895350"/>
            <a:ext cx="6096528" cy="353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8356-0AF8-422F-A443-723C5D5F6A6B}" type="slidenum">
              <a:rPr lang="en-US" smtClean="0"/>
              <a:t>10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Các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loại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hình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dịch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vụ</a:t>
            </a:r>
            <a:r>
              <a:rPr lang="en-US" dirty="0">
                <a:effectLst/>
              </a:rPr>
              <a:t> an </a:t>
            </a:r>
            <a:r>
              <a:rPr lang="en-US" dirty="0" err="1">
                <a:effectLst/>
              </a:rPr>
              <a:t>sinh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trẻ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trong</a:t>
            </a:r>
            <a:r>
              <a:rPr lang="en-US" dirty="0">
                <a:effectLst/>
              </a:rPr>
              <a:t> CTXH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857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ffectLst/>
              </a:rPr>
              <a:t>1.3. </a:t>
            </a:r>
            <a:r>
              <a:rPr lang="en-US" sz="2400" dirty="0" err="1">
                <a:effectLst/>
              </a:rPr>
              <a:t>Các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lý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thuyết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vận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dụng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trong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công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tác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xã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hội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với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trẻ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em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Chương</a:t>
            </a:r>
            <a:r>
              <a:rPr lang="en-US" dirty="0"/>
              <a:t> 1/1.4/1.4.1.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Maslow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-1447800" y="1200150"/>
            <a:ext cx="4419600" cy="302895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3902" y="908369"/>
            <a:ext cx="7100887" cy="519601"/>
            <a:chOff x="746760" y="2507600"/>
            <a:chExt cx="7100887" cy="692800"/>
          </a:xfrm>
        </p:grpSpPr>
        <p:sp>
          <p:nvSpPr>
            <p:cNvPr id="7" name="AutoShape 47"/>
            <p:cNvSpPr>
              <a:spLocks noChangeArrowheads="1"/>
            </p:cNvSpPr>
            <p:nvPr/>
          </p:nvSpPr>
          <p:spPr bwMode="gray">
            <a:xfrm>
              <a:off x="746760" y="2514600"/>
              <a:ext cx="7100887" cy="685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  <a:gs pos="0">
                  <a:schemeClr val="accent2"/>
                </a:gs>
              </a:gsLst>
              <a:lin ang="0" scaled="1"/>
              <a:tileRect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49"/>
            <p:cNvSpPr txBox="1">
              <a:spLocks noChangeArrowheads="1"/>
            </p:cNvSpPr>
            <p:nvPr/>
          </p:nvSpPr>
          <p:spPr bwMode="gray">
            <a:xfrm>
              <a:off x="970348" y="2507600"/>
              <a:ext cx="6870514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dirty="0" err="1">
                  <a:solidFill>
                    <a:schemeClr val="bg1"/>
                  </a:solidFill>
                </a:rPr>
                <a:t>Thuyết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nhu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cầu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maslow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2F622D-02D9-23A6-29C4-24CDD160416E}"/>
              </a:ext>
            </a:extLst>
          </p:cNvPr>
          <p:cNvGrpSpPr/>
          <p:nvPr/>
        </p:nvGrpSpPr>
        <p:grpSpPr>
          <a:xfrm>
            <a:off x="913902" y="1904655"/>
            <a:ext cx="7102946" cy="571499"/>
            <a:chOff x="746760" y="2514600"/>
            <a:chExt cx="7100887" cy="685800"/>
          </a:xfrm>
          <a:solidFill>
            <a:srgbClr val="99FFCC"/>
          </a:solidFill>
        </p:grpSpPr>
        <p:sp>
          <p:nvSpPr>
            <p:cNvPr id="9" name="AutoShape 47">
              <a:extLst>
                <a:ext uri="{FF2B5EF4-FFF2-40B4-BE49-F238E27FC236}">
                  <a16:creationId xmlns:a16="http://schemas.microsoft.com/office/drawing/2014/main" id="{D54F9771-2E89-3513-73F8-B9C3C0F8DA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6760" y="2514600"/>
              <a:ext cx="7100887" cy="68580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49">
              <a:extLst>
                <a:ext uri="{FF2B5EF4-FFF2-40B4-BE49-F238E27FC236}">
                  <a16:creationId xmlns:a16="http://schemas.microsoft.com/office/drawing/2014/main" id="{9330D755-6743-EB00-0C29-09BB6CA5E7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14400" y="2662144"/>
              <a:ext cx="6529731" cy="4801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 err="1">
                  <a:solidFill>
                    <a:srgbClr val="C00000"/>
                  </a:solidFill>
                </a:rPr>
                <a:t>Thuyết</a:t>
              </a:r>
              <a:r>
                <a:rPr lang="en-US" sz="2000" b="1" dirty="0">
                  <a:solidFill>
                    <a:srgbClr val="C00000"/>
                  </a:solidFill>
                </a:rPr>
                <a:t> về </a:t>
              </a:r>
              <a:r>
                <a:rPr lang="en-US" sz="2000" b="1" dirty="0" err="1">
                  <a:solidFill>
                    <a:srgbClr val="C00000"/>
                  </a:solidFill>
                </a:rPr>
                <a:t>các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giai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đoạn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phát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triển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của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fr-FR" sz="2000" b="1" dirty="0" err="1">
                  <a:solidFill>
                    <a:srgbClr val="C00000"/>
                  </a:solidFill>
                </a:rPr>
                <a:t>E.Erikson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4F1744-E81A-B873-C54A-5D2AEA726446}"/>
              </a:ext>
            </a:extLst>
          </p:cNvPr>
          <p:cNvGrpSpPr/>
          <p:nvPr/>
        </p:nvGrpSpPr>
        <p:grpSpPr>
          <a:xfrm>
            <a:off x="915961" y="3809947"/>
            <a:ext cx="7401446" cy="514350"/>
            <a:chOff x="704883" y="4452292"/>
            <a:chExt cx="7401446" cy="685800"/>
          </a:xfrm>
        </p:grpSpPr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id="{BC0FB18C-D406-1793-44D2-6CFC1A9155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4883" y="4452292"/>
              <a:ext cx="7100887" cy="6858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3300"/>
                </a:gs>
                <a:gs pos="99000">
                  <a:schemeClr val="bg1"/>
                </a:gs>
                <a:gs pos="0">
                  <a:schemeClr val="accent1"/>
                </a:gs>
              </a:gsLst>
              <a:lin ang="0" scaled="1"/>
              <a:tileRect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54">
              <a:extLst>
                <a:ext uri="{FF2B5EF4-FFF2-40B4-BE49-F238E27FC236}">
                  <a16:creationId xmlns:a16="http://schemas.microsoft.com/office/drawing/2014/main" id="{000169AF-0C6F-D09F-0191-686E0C00FC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11616" y="4528452"/>
              <a:ext cx="7294713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>
                  <a:solidFill>
                    <a:srgbClr val="C00000"/>
                  </a:solidFill>
                </a:rPr>
                <a:t>T</a:t>
              </a:r>
              <a:r>
                <a:rPr lang="vi-VN" sz="2000" b="1" dirty="0">
                  <a:solidFill>
                    <a:srgbClr val="C00000"/>
                  </a:solidFill>
                </a:rPr>
                <a:t>huyết năng động tâm lý/ trường phái phân tâm học</a:t>
              </a:r>
              <a:r>
                <a:rPr lang="en-US" sz="2000" b="1" dirty="0">
                  <a:solidFill>
                    <a:srgbClr val="C00000"/>
                  </a:solidFill>
                </a:rPr>
                <a:t> Freud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AutoShape 52">
            <a:extLst>
              <a:ext uri="{FF2B5EF4-FFF2-40B4-BE49-F238E27FC236}">
                <a16:creationId xmlns:a16="http://schemas.microsoft.com/office/drawing/2014/main" id="{BC0FB18C-D406-1793-44D2-6CFC1A915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1579" y="2800350"/>
            <a:ext cx="7100887" cy="5143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3300"/>
              </a:gs>
              <a:gs pos="99000">
                <a:schemeClr val="bg1"/>
              </a:gs>
              <a:gs pos="0">
                <a:schemeClr val="accent1"/>
              </a:gs>
            </a:gsLst>
            <a:lin ang="0" scaled="1"/>
            <a:tileRect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dirty="0" err="1">
                <a:solidFill>
                  <a:srgbClr val="FFFFCC"/>
                </a:solidFill>
              </a:rPr>
              <a:t>Lý</a:t>
            </a:r>
            <a:r>
              <a:rPr lang="en-US" b="1" dirty="0">
                <a:solidFill>
                  <a:srgbClr val="FFFFCC"/>
                </a:solidFill>
              </a:rPr>
              <a:t> </a:t>
            </a:r>
            <a:r>
              <a:rPr lang="en-US" b="1" dirty="0" err="1">
                <a:solidFill>
                  <a:srgbClr val="FFFFCC"/>
                </a:solidFill>
              </a:rPr>
              <a:t>thuyết</a:t>
            </a:r>
            <a:r>
              <a:rPr lang="en-US" b="1" dirty="0">
                <a:solidFill>
                  <a:srgbClr val="FFFFCC"/>
                </a:solidFill>
              </a:rPr>
              <a:t> </a:t>
            </a:r>
            <a:r>
              <a:rPr lang="en-US" b="1" dirty="0" err="1">
                <a:solidFill>
                  <a:srgbClr val="FFFFCC"/>
                </a:solidFill>
              </a:rPr>
              <a:t>gắn</a:t>
            </a:r>
            <a:r>
              <a:rPr lang="en-US" b="1" dirty="0">
                <a:solidFill>
                  <a:srgbClr val="FFFFCC"/>
                </a:solidFill>
              </a:rPr>
              <a:t> </a:t>
            </a:r>
            <a:r>
              <a:rPr lang="en-US" b="1" dirty="0" err="1">
                <a:solidFill>
                  <a:srgbClr val="FFFFCC"/>
                </a:solidFill>
              </a:rPr>
              <a:t>bó</a:t>
            </a:r>
            <a:r>
              <a:rPr lang="en-US" b="1" dirty="0">
                <a:solidFill>
                  <a:srgbClr val="FFFFCC"/>
                </a:solidFill>
              </a:rPr>
              <a:t> </a:t>
            </a:r>
            <a:r>
              <a:rPr lang="en-US" b="1" dirty="0" err="1">
                <a:solidFill>
                  <a:srgbClr val="FFFFCC"/>
                </a:solidFill>
              </a:rPr>
              <a:t>của</a:t>
            </a:r>
            <a:r>
              <a:rPr lang="en-US" b="1" dirty="0">
                <a:solidFill>
                  <a:srgbClr val="FFFFCC"/>
                </a:solidFill>
              </a:rPr>
              <a:t> </a:t>
            </a:r>
            <a:r>
              <a:rPr lang="x-none" b="1">
                <a:solidFill>
                  <a:srgbClr val="FFFFCC"/>
                </a:solidFill>
              </a:rPr>
              <a:t>J.BOWBLY </a:t>
            </a:r>
            <a:endParaRPr lang="en-US" dirty="0">
              <a:solidFill>
                <a:srgbClr val="FFFF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7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200150"/>
            <a:ext cx="7729020" cy="629183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Edwardian Script ITC" panose="030303020407070D0804" pitchFamily="66" charset="0"/>
              </a:rPr>
              <a:t>Thank you!</a:t>
            </a:r>
            <a:endParaRPr lang="vi-VN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/>
              <a:t>CÔNG TÁC XÃ HỘI VỚI TRẺ 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88C93-78F6-443B-AB4E-AC5967D52B3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Content Placeholder 7" descr="te-lien-17.6.15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143000"/>
            <a:ext cx="4267200" cy="35433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62000" y="3867150"/>
            <a:ext cx="335280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K59. CTXH</a:t>
            </a:r>
          </a:p>
        </p:txBody>
      </p:sp>
      <p:pic>
        <p:nvPicPr>
          <p:cNvPr id="6152" name="Picture 2" descr="C:\Users\KOKO _KIRO\Desktop\tre_em_vung_cao_6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3950"/>
            <a:ext cx="4038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 rot="-5400000">
            <a:off x="-896937" y="2359025"/>
            <a:ext cx="2571750" cy="3683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VNI-Vari" pitchFamily="2" charset="0"/>
              </a:rPr>
              <a:t>CTXH VỚI TRẺ EM</a:t>
            </a:r>
            <a:endParaRPr lang="en-US" b="1" dirty="0">
              <a:latin typeface=".VnArial" pitchFamily="34" charset="0"/>
            </a:endParaRPr>
          </a:p>
        </p:txBody>
      </p:sp>
      <p:sp>
        <p:nvSpPr>
          <p:cNvPr id="278531" name="Line 3"/>
          <p:cNvSpPr>
            <a:spLocks noChangeShapeType="1"/>
          </p:cNvSpPr>
          <p:nvPr/>
        </p:nvSpPr>
        <p:spPr bwMode="auto">
          <a:xfrm>
            <a:off x="381000" y="800100"/>
            <a:ext cx="0" cy="4572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32" name="Line 4"/>
          <p:cNvSpPr>
            <a:spLocks noChangeShapeType="1"/>
          </p:cNvSpPr>
          <p:nvPr/>
        </p:nvSpPr>
        <p:spPr bwMode="auto">
          <a:xfrm>
            <a:off x="381000" y="800100"/>
            <a:ext cx="8382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1167063" y="1013660"/>
            <a:ext cx="7543800" cy="685800"/>
          </a:xfrm>
          <a:prstGeom prst="rect">
            <a:avLst/>
          </a:prstGeom>
          <a:solidFill>
            <a:srgbClr val="FF0066"/>
          </a:solidFill>
          <a:ln w="762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err="1"/>
              <a:t>Chương</a:t>
            </a:r>
            <a:r>
              <a:rPr lang="en-US" dirty="0"/>
              <a:t> 1: TỔNG QUAN VỀ CÔNG TÁC XÃ HỘI VỚI TRẺ EM</a:t>
            </a:r>
          </a:p>
        </p:txBody>
      </p:sp>
      <p:sp>
        <p:nvSpPr>
          <p:cNvPr id="278534" name="Line 6"/>
          <p:cNvSpPr>
            <a:spLocks noChangeShapeType="1"/>
          </p:cNvSpPr>
          <p:nvPr/>
        </p:nvSpPr>
        <p:spPr bwMode="auto">
          <a:xfrm>
            <a:off x="685800" y="200025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1167063" y="2171700"/>
            <a:ext cx="7620000" cy="742950"/>
          </a:xfrm>
          <a:prstGeom prst="rect">
            <a:avLst/>
          </a:prstGeom>
          <a:solidFill>
            <a:srgbClr val="FF0066"/>
          </a:solidFill>
          <a:ln w="762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err="1"/>
              <a:t>Chương</a:t>
            </a:r>
            <a:r>
              <a:rPr lang="en-US" dirty="0"/>
              <a:t> 2: CTXH VỚI TRẺ EM CÓ HOÀN CẢNH ĐẶC BIỆT VÀ </a:t>
            </a:r>
          </a:p>
          <a:p>
            <a:r>
              <a:rPr lang="en-US" dirty="0"/>
              <a:t>		THỰC HÀNH CTXH VỚI TRẺ EM</a:t>
            </a:r>
          </a:p>
        </p:txBody>
      </p:sp>
      <p:sp>
        <p:nvSpPr>
          <p:cNvPr id="278536" name="Line 8"/>
          <p:cNvSpPr>
            <a:spLocks noChangeShapeType="1"/>
          </p:cNvSpPr>
          <p:nvPr/>
        </p:nvSpPr>
        <p:spPr bwMode="auto">
          <a:xfrm>
            <a:off x="685800" y="30861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37" name="Rectangle 9"/>
          <p:cNvSpPr>
            <a:spLocks noChangeArrowheads="1"/>
          </p:cNvSpPr>
          <p:nvPr/>
        </p:nvSpPr>
        <p:spPr bwMode="auto">
          <a:xfrm>
            <a:off x="1181100" y="3371850"/>
            <a:ext cx="7620000" cy="628650"/>
          </a:xfrm>
          <a:prstGeom prst="rect">
            <a:avLst/>
          </a:prstGeom>
          <a:solidFill>
            <a:srgbClr val="FF0066"/>
          </a:solidFill>
          <a:ln w="762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dirty="0" err="1"/>
              <a:t>Chương</a:t>
            </a:r>
            <a:r>
              <a:rPr lang="en-US" dirty="0"/>
              <a:t> 3: TRẺ EM BỊ LẠM DỤNG VÀ QUY TRÌNH QUẢN LÝ TRƯỜNG HỢP</a:t>
            </a:r>
          </a:p>
          <a:p>
            <a:pPr algn="ctr">
              <a:lnSpc>
                <a:spcPct val="90000"/>
              </a:lnSpc>
              <a:defRPr/>
            </a:pPr>
            <a:r>
              <a:rPr lang="en-US" dirty="0"/>
              <a:t> BẢO VỆ TRẺ EM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b="1" dirty="0">
              <a:solidFill>
                <a:srgbClr val="FFFFFF"/>
              </a:solidFill>
              <a:latin typeface="VNI-Vari" pitchFamily="2" charset="0"/>
            </a:endParaRPr>
          </a:p>
        </p:txBody>
      </p:sp>
      <p:sp>
        <p:nvSpPr>
          <p:cNvPr id="278540" name="Line 12"/>
          <p:cNvSpPr>
            <a:spLocks noChangeShapeType="1"/>
          </p:cNvSpPr>
          <p:nvPr/>
        </p:nvSpPr>
        <p:spPr bwMode="auto">
          <a:xfrm>
            <a:off x="381000" y="3829050"/>
            <a:ext cx="0" cy="400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41" name="Line 13"/>
          <p:cNvSpPr>
            <a:spLocks noChangeShapeType="1"/>
          </p:cNvSpPr>
          <p:nvPr/>
        </p:nvSpPr>
        <p:spPr bwMode="auto">
          <a:xfrm>
            <a:off x="381000" y="4229100"/>
            <a:ext cx="8382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NỘI DUNG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508459"/>
            <a:ext cx="8740080" cy="4069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87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7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  <p:bldP spid="278531" grpId="0" animBg="1"/>
      <p:bldP spid="278532" grpId="0" animBg="1"/>
      <p:bldP spid="278533" grpId="0" animBg="1"/>
      <p:bldP spid="278534" grpId="0" animBg="1"/>
      <p:bldP spid="278535" grpId="0" animBg="1"/>
      <p:bldP spid="278536" grpId="0" animBg="1"/>
      <p:bldP spid="278537" grpId="0" animBg="1"/>
      <p:bldP spid="278540" grpId="0" animBg="1"/>
      <p:bldP spid="2785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763190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Chương</a:t>
            </a:r>
            <a:r>
              <a:rPr lang="en-US" sz="3200" dirty="0"/>
              <a:t> 1: TỔNG QUAN VỀ CÔNG TÁC XÃ HỘI VỚI TRẺ EM</a:t>
            </a:r>
          </a:p>
        </p:txBody>
      </p:sp>
      <p:pic>
        <p:nvPicPr>
          <p:cNvPr id="11267" name="Content Placeholder 6" descr="te-lien-17.6.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85900"/>
            <a:ext cx="7467600" cy="3200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58BD7-5BE7-49F8-9A83-691397A571F1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Chương</a:t>
            </a:r>
            <a:r>
              <a:rPr lang="en-US" sz="2000" dirty="0"/>
              <a:t> 1: TỔNG QUAN VỀ CÔNG TÁC XÃ HỘI VỚI TRẺ 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DF95571-60BB-49CE-B471-547246D386A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 rot="-5400000">
            <a:off x="-805656" y="2250787"/>
            <a:ext cx="2571750" cy="584775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VNI-Vari" pitchFamily="2" charset="0"/>
              </a:rPr>
              <a:t>Nội dung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81000" y="800100"/>
            <a:ext cx="0" cy="4572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81000" y="800100"/>
            <a:ext cx="8382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19200" y="685800"/>
            <a:ext cx="7543800" cy="6858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1.1.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niệm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838200" y="2457450"/>
            <a:ext cx="4572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295400" y="2114550"/>
            <a:ext cx="7620000" cy="8382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/>
            <a:r>
              <a:rPr lang="en-US" b="1" dirty="0"/>
              <a:t>1.2. </a:t>
            </a:r>
            <a:r>
              <a:rPr lang="en-US" b="1" dirty="0" err="1"/>
              <a:t>Mục</a:t>
            </a:r>
            <a:r>
              <a:rPr lang="en-US" b="1" dirty="0"/>
              <a:t> </a:t>
            </a:r>
            <a:r>
              <a:rPr lang="en-US" b="1" dirty="0" err="1"/>
              <a:t>đích</a:t>
            </a:r>
            <a:r>
              <a:rPr lang="en-US" b="1" dirty="0"/>
              <a:t>, </a:t>
            </a:r>
            <a:r>
              <a:rPr lang="en-US" b="1" dirty="0" err="1"/>
              <a:t>vai</a:t>
            </a:r>
            <a:r>
              <a:rPr lang="en-US" b="1" dirty="0"/>
              <a:t> </a:t>
            </a:r>
            <a:r>
              <a:rPr lang="en-US" b="1" dirty="0" err="1"/>
              <a:t>trò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nguyên</a:t>
            </a:r>
            <a:r>
              <a:rPr lang="en-US" b="1" dirty="0"/>
              <a:t> </a:t>
            </a:r>
            <a:r>
              <a:rPr lang="en-US" b="1" dirty="0" err="1"/>
              <a:t>tắc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CTXHVTE</a:t>
            </a:r>
            <a:endParaRPr lang="en-US" sz="1600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381000" y="3829050"/>
            <a:ext cx="0" cy="400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381000" y="4229100"/>
            <a:ext cx="8382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219200" y="3771900"/>
            <a:ext cx="7620000" cy="8001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        1.3. </a:t>
            </a:r>
            <a:r>
              <a:rPr lang="en-US" b="1" dirty="0" err="1"/>
              <a:t>Lý</a:t>
            </a:r>
            <a:r>
              <a:rPr lang="en-US" b="1" dirty="0"/>
              <a:t> </a:t>
            </a:r>
            <a:r>
              <a:rPr lang="en-US" b="1" dirty="0" err="1"/>
              <a:t>thuyết</a:t>
            </a:r>
            <a:r>
              <a:rPr lang="en-US" b="1" dirty="0"/>
              <a:t> </a:t>
            </a:r>
            <a:r>
              <a:rPr lang="en-US" b="1" dirty="0" err="1"/>
              <a:t>vận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CTXHVTE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80" grpId="0" animBg="1"/>
      <p:bldP spid="3081" grpId="0" animBg="1"/>
      <p:bldP spid="3082" grpId="0" animBg="1"/>
      <p:bldP spid="3083" grpId="0" animBg="1"/>
      <p:bldP spid="30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470"/>
            <a:ext cx="8839200" cy="61528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5EE78-7522-4AC6-BF44-9C54013AF4F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Chương</a:t>
            </a:r>
            <a:r>
              <a:rPr lang="en-US" dirty="0"/>
              <a:t> 1/1.1. </a:t>
            </a:r>
            <a:r>
              <a:rPr lang="en-US" dirty="0" err="1"/>
              <a:t>Hiểu</a:t>
            </a:r>
            <a:r>
              <a:rPr lang="en-US" dirty="0"/>
              <a:t> về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-1447800" y="1200150"/>
            <a:ext cx="4419600" cy="302895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110" y="1581150"/>
            <a:ext cx="7109093" cy="514350"/>
            <a:chOff x="762000" y="3576480"/>
            <a:chExt cx="7109093" cy="685800"/>
          </a:xfrm>
        </p:grpSpPr>
        <p:sp>
          <p:nvSpPr>
            <p:cNvPr id="11" name="AutoShape 52"/>
            <p:cNvSpPr>
              <a:spLocks noChangeArrowheads="1"/>
            </p:cNvSpPr>
            <p:nvPr/>
          </p:nvSpPr>
          <p:spPr bwMode="gray">
            <a:xfrm>
              <a:off x="762000" y="3576480"/>
              <a:ext cx="7100887" cy="6858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gray">
            <a:xfrm>
              <a:off x="937846" y="3673216"/>
              <a:ext cx="6933247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sz="2200" b="1" dirty="0">
                  <a:solidFill>
                    <a:srgbClr val="FFFFCC"/>
                  </a:solidFill>
                </a:rPr>
                <a:t>1.1.1. Hiểu về trẻ em</a:t>
              </a:r>
              <a:endParaRPr lang="en-US" sz="2200" b="1" dirty="0">
                <a:solidFill>
                  <a:srgbClr val="FFFFCC"/>
                </a:solidFill>
              </a:endParaRPr>
            </a:p>
          </p:txBody>
        </p:sp>
      </p:grpSp>
      <p:sp>
        <p:nvSpPr>
          <p:cNvPr id="13" name="Text Box 49">
            <a:extLst>
              <a:ext uri="{FF2B5EF4-FFF2-40B4-BE49-F238E27FC236}">
                <a16:creationId xmlns:a16="http://schemas.microsoft.com/office/drawing/2014/main" id="{9330D755-6743-EB00-0C29-09BB6CA5E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06682" y="2885787"/>
            <a:ext cx="7013315" cy="430887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indent="0"/>
            <a:r>
              <a:rPr lang="en-US" sz="2200" b="1" dirty="0">
                <a:solidFill>
                  <a:srgbClr val="FF0000"/>
                </a:solidFill>
              </a:rPr>
              <a:t>1.1.2.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8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10" y="234315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1.1.1. Hiểu về trẻ em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C8ED9-83A5-4590-BE05-F482EE398F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err="1"/>
              <a:t>Nội</a:t>
            </a:r>
            <a:r>
              <a:rPr lang="en-US" dirty="0"/>
              <a:t> dung 1:</a:t>
            </a:r>
            <a:endParaRPr lang="vi-V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0" y="4803775"/>
            <a:ext cx="8740775" cy="288925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Khái niệm trẻ em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19600" y="1161306"/>
            <a:ext cx="2641706" cy="922844"/>
            <a:chOff x="4223861" y="1375938"/>
            <a:chExt cx="2334991" cy="1369345"/>
          </a:xfrm>
        </p:grpSpPr>
        <p:sp>
          <p:nvSpPr>
            <p:cNvPr id="35" name="Cloud Callout 34"/>
            <p:cNvSpPr/>
            <p:nvPr/>
          </p:nvSpPr>
          <p:spPr>
            <a:xfrm rot="21306847">
              <a:off x="4223861" y="1375938"/>
              <a:ext cx="2334991" cy="1369345"/>
            </a:xfrm>
            <a:prstGeom prst="cloudCallout">
              <a:avLst>
                <a:gd name="adj1" fmla="val -95270"/>
                <a:gd name="adj2" fmla="val 24534"/>
              </a:avLst>
            </a:prstGeom>
            <a:solidFill>
              <a:srgbClr val="00B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300" b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21135304">
              <a:off x="4519472" y="1666202"/>
              <a:ext cx="1747616" cy="9191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Trẻ</a:t>
              </a:r>
              <a:r>
                <a: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em</a:t>
              </a:r>
              <a:r>
                <a: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?</a:t>
              </a: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7150"/>
            <a:ext cx="32766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9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1.1.2. CTXH VỚI TRẺ EM VÀ CTXH BẢO VỆ TRẺ EM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857159"/>
              </p:ext>
            </p:extLst>
          </p:nvPr>
        </p:nvGraphicFramePr>
        <p:xfrm>
          <a:off x="152400" y="590550"/>
          <a:ext cx="8740775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8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Chương</a:t>
            </a:r>
            <a:r>
              <a:rPr lang="en-US" dirty="0"/>
              <a:t> 1/1.2.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1.1.2.1.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5105400" cy="4069432"/>
          </a:xfrm>
        </p:spPr>
        <p:txBody>
          <a:bodyPr>
            <a:normAutofit/>
          </a:bodyPr>
          <a:lstStyle/>
          <a:p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19150"/>
            <a:ext cx="3592244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02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5421&quot;&gt;&lt;/object&gt;&lt;object type=&quot;2&quot; unique_id=&quot;15422&quot;&gt;&lt;object type=&quot;3&quot; unique_id=&quot;15433&quot;&gt;&lt;property id=&quot;20148&quot; value=&quot;5&quot;/&gt;&lt;property id=&quot;20300&quot; value=&quot;Slide 10 - &amp;quot;Thank you!&amp;quot;&quot;/&gt;&lt;property id=&quot;20307&quot; value=&quot;263&quot;/&gt;&lt;/object&gt;&lt;object type=&quot;3&quot; unique_id=&quot;16321&quot;&gt;&lt;property id=&quot;20148&quot; value=&quot;5&quot;/&gt;&lt;property id=&quot;20300&quot; value=&quot;Slide 1&quot;/&gt;&lt;property id=&quot;20307&quot; value=&quot;276&quot;/&gt;&lt;/object&gt;&lt;object type=&quot;3&quot; unique_id=&quot;16322&quot;&gt;&lt;property id=&quot;20148&quot; value=&quot;5&quot;/&gt;&lt;property id=&quot;20300&quot; value=&quot;Slide 2&quot;/&gt;&lt;property id=&quot;20307&quot; value=&quot;279&quot;/&gt;&lt;/object&gt;&lt;object type=&quot;3&quot; unique_id=&quot;16323&quot;&gt;&lt;property id=&quot;20148&quot; value=&quot;5&quot;/&gt;&lt;property id=&quot;20300&quot; value=&quot;Slide 3&quot;/&gt;&lt;property id=&quot;20307&quot; value=&quot;278&quot;/&gt;&lt;/object&gt;&lt;object type=&quot;3&quot; unique_id=&quot;16329&quot;&gt;&lt;property id=&quot;20148&quot; value=&quot;5&quot;/&gt;&lt;property id=&quot;20300&quot; value=&quot;Slide 8&quot;/&gt;&lt;property id=&quot;20307&quot; value=&quot;284&quot;/&gt;&lt;/object&gt;&lt;object type=&quot;3&quot; unique_id=&quot;16414&quot;&gt;&lt;property id=&quot;20148&quot; value=&quot;5&quot;/&gt;&lt;property id=&quot;20300&quot; value=&quot;Slide 9&quot;/&gt;&lt;property id=&quot;20307&quot; value=&quot;292&quot;/&gt;&lt;/object&gt;&lt;object type=&quot;3&quot; unique_id=&quot;17674&quot;&gt;&lt;property id=&quot;20148&quot; value=&quot;5&quot;/&gt;&lt;property id=&quot;20300&quot; value=&quot;Slide 4&quot;/&gt;&lt;property id=&quot;20307&quot; value=&quot;293&quot;/&gt;&lt;/object&gt;&lt;object type=&quot;3&quot; unique_id=&quot;17675&quot;&gt;&lt;property id=&quot;20148&quot; value=&quot;5&quot;/&gt;&lt;property id=&quot;20300&quot; value=&quot;Slide 5&quot;/&gt;&lt;property id=&quot;20307&quot; value=&quot;294&quot;/&gt;&lt;/object&gt;&lt;object type=&quot;3&quot; unique_id=&quot;17676&quot;&gt;&lt;property id=&quot;20148&quot; value=&quot;5&quot;/&gt;&lt;property id=&quot;20300&quot; value=&quot;Slide 6&quot;/&gt;&lt;property id=&quot;20307&quot; value=&quot;295&quot;/&gt;&lt;/object&gt;&lt;object type=&quot;3&quot; unique_id=&quot;17677&quot;&gt;&lt;property id=&quot;20148&quot; value=&quot;5&quot;/&gt;&lt;property id=&quot;20300&quot; value=&quot;Slide 7&quot;/&gt;&lt;property id=&quot;20307&quot; value=&quot;296&quot;/&gt;&lt;/object&gt;&lt;/object&gt;&lt;/object&gt;&lt;/database&gt;"/>
  <p:tag name="SECTOMILLISECCONVERTED" val="1"/>
  <p:tag name="ISPRING_PROJECT_VERSION" val="9.3"/>
  <p:tag name="ISPRING_PROJECT_FOLDER_UPDATED" val="1"/>
  <p:tag name="ISPRING_FIRST_PUBLISH" val="1"/>
  <p:tag name="ISPRING_LMS_API_VERSION" val="SCORM 2004 (2nd edition)"/>
  <p:tag name="ISPRING_ULTRA_SCORM_COURSE_ID" val="E4DD3E25-03F5-40E9-A485-4A8F6C7BE2EF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CURRENT_PLAYER_ID" val="universal"/>
  <p:tag name="ISPRING_SCORM_RATE_QUIZZES" val="1"/>
  <p:tag name="ISPRING_SCORM_PASSING_SCORE" val="80.000000"/>
  <p:tag name="ISPRING_UUID" val="{7C44F77E-30A2-4212-B11C-4F29EDF25026}"/>
  <p:tag name="ISPRING_RESOURCE_FOLDER" val="C:\Users\pv\Desktop\Nhập môn CTXH từ xa\Hoàn thiện NMCTXH KDung\Chương 1\Khái niệm Công tác xã hội\"/>
  <p:tag name="ISPRING_PRESENTATION_PATH" val="C:\Users\pv\Desktop\Nhập môn CTXH từ xa\Hoàn thiện NMCTXH KDung\Chương 1\Khái niệm Công tác xã hội.pptx"/>
  <p:tag name="ISPRING_SCREEN_RECS_UPDATED" val="C:\Users\pv\Desktop\Nhập môn CTXH từ xa\Hoàn thiện NMCTXH KDung\Chương 1\Khái niệm Công tác xã hội\"/>
  <p:tag name="ISPRING_PRESENTATION_INFO_2" val="&lt;?xml version=&quot;1.0&quot; encoding=&quot;UTF-8&quot; standalone=&quot;no&quot; ?&gt;&#10;&lt;presentation2&gt;&#10;&#10;  &lt;slides&gt;&#10;    &lt;slide id=&quot;{4CA624D8-2748-40A2-97D0-97AA157B29CE}&quot; pptId=&quot;454&quot;/&gt;&#10;    &lt;slide id=&quot;{E83E12A1-D624-43F8-9CC4-2D6BD3FC03F4}&quot; pptId=&quot;453&quot;/&gt;&#10;    &lt;slide id=&quot;{FC50DB59-21C3-494E-A3E1-C056FDC95C48}&quot; pptId=&quot;412&quot;/&gt;&#10;    &lt;slide id=&quot;{AE91A2F6-D5B6-4B4A-910E-DFCEE404C32D}&quot; pptId=&quot;406&quot;/&gt;&#10;    &lt;slide id=&quot;{7326711D-B9D0-4433-AC67-D2A5B6CA53BF}&quot; pptId=&quot;407&quot;/&gt;&#10;    &lt;slide id=&quot;{16DFA975-CB77-4BD0-90AF-8C8E50C0421F}&quot; pptId=&quot;408&quot;/&gt;&#10;    &lt;slide id=&quot;{80ECC2E1-BFFE-4B57-A5F7-65944720EAA8}&quot; pptId=&quot;409&quot;/&gt;&#10;    &lt;slide id=&quot;{2ECD0035-4736-4A4C-B1F2-6671AB3259B8}&quot; pptId=&quot;445&quot;/&gt;&#10;    &lt;slide id=&quot;{116C1AA7-83CD-4AD6-9262-A97CFF57813E}&quot; pptId=&quot;449&quot;/&gt;&#10;    &lt;slide id=&quot;{EBEBF700-57F6-4CB6-A7BC-ABE190512BE0}&quot; pptId=&quot;411&quot;/&gt;&#10;    &lt;slide id=&quot;{FA213E07-D381-4A39-BD26-1C54A0CD74F8}&quot; pptId=&quot;414&quot;/&gt;&#10;    &lt;slide id=&quot;{B6E523E4-9848-4E92-AE94-094914737D66}&quot; pptId=&quot;415&quot;/&gt;&#10;    &lt;slide id=&quot;{2277615C-3E63-43F2-B009-6B1C3DB958BD}&quot; pptId=&quot;418&quot;/&gt;&#10;    &lt;slide id=&quot;{E3978D24-A8FE-4F0F-B569-0144C254707E}&quot; pptId=&quot;440&quot;/&gt;&#10;    &lt;slide id=&quot;{33C63429-DF12-4485-8328-D66E8DCE90D4}&quot; pptId=&quot;451&quot;/&gt;&#10;    &lt;slide id=&quot;{DD304605-C0DF-427D-9721-4720DA821E16}&quot; pptId=&quot;447&quot;/&gt;&#10;    &lt;slide id=&quot;{CD537E72-D36F-4E4B-8F4B-2BB7F53D89BD}&quot; pptId=&quot;263&quot;/&gt;&#10;  &lt;/slides&gt;&#10;&#10;  &lt;narration&gt;&#10;    &lt;audioTracks&gt;&#10;      &lt;audioTrack muted=&quot;false&quot; name=&quot;Âm thanh 1&quot; resource=&quot;27ae63df&quot; slideId=&quot;{4CA624D8-2748-40A2-97D0-97AA157B29CE}&quot; startTime=&quot;0&quot; volume=&quot;1&quot;&gt;&#10;        &lt;audio channels=&quot;1&quot; format=&quot;s16&quot; sampleRate=&quot;44100&quot;/&gt;&#10;      &lt;/audioTrack&gt;&#10;      &lt;audioTrack muted=&quot;false&quot; name=&quot;Âm thanh 4&quot; resource=&quot;c60086b9&quot; slideId=&quot;{E83E12A1-D624-43F8-9CC4-2D6BD3FC03F4}&quot; startTime=&quot;0&quot; volume=&quot;1&quot;&gt;&#10;        &lt;audio channels=&quot;1&quot; format=&quot;s16&quot; sampleRate=&quot;44100&quot;/&gt;&#10;      &lt;/audioTrack&gt;&#10;      &lt;audioTrack muted=&quot;false&quot; name=&quot;Âm thanh 5&quot; resource=&quot;5ccf6674&quot; slideId=&quot;{FC50DB59-21C3-494E-A3E1-C056FDC95C48}&quot; startTime=&quot;0&quot; volume=&quot;1&quot;&gt;&#10;        &lt;audio channels=&quot;1&quot; format=&quot;s16&quot; sampleRate=&quot;44100&quot;/&gt;&#10;      &lt;/audioTrack&gt;&#10;      &lt;audioTrack muted=&quot;false&quot; name=&quot;Âm thanh 10&quot; resource=&quot;d7fe27a4&quot; slideId=&quot;{AE91A2F6-D5B6-4B4A-910E-DFCEE404C32D}&quot; startTime=&quot;0&quot; volume=&quot;1&quot;&gt;&#10;        &lt;audio channels=&quot;1&quot; format=&quot;s16&quot; sampleRate=&quot;44100&quot;/&gt;&#10;      &lt;/audioTrack&gt;&#10;      &lt;audioTrack muted=&quot;false&quot; name=&quot;Âm thanh 11&quot; resource=&quot;55707890&quot; slideId=&quot;{7326711D-B9D0-4433-AC67-D2A5B6CA53BF}&quot; startTime=&quot;0&quot; volume=&quot;1&quot;&gt;&#10;        &lt;audio channels=&quot;1&quot; format=&quot;s16&quot; sampleRate=&quot;44100&quot;/&gt;&#10;      &lt;/audioTrack&gt;&#10;      &lt;audioTrack muted=&quot;false&quot; name=&quot;Âm thanh 12&quot; resource=&quot;5c78d27e&quot; slideId=&quot;{16DFA975-CB77-4BD0-90AF-8C8E50C0421F}&quot; startTime=&quot;0&quot; volume=&quot;1&quot;&gt;&#10;        &lt;audio channels=&quot;1&quot; format=&quot;s16&quot; sampleRate=&quot;44100&quot;/&gt;&#10;      &lt;/audioTrack&gt;&#10;      &lt;audioTrack muted=&quot;false&quot; name=&quot;Âm thanh 13&quot; resource=&quot;89c052ee&quot; slideId=&quot;{80ECC2E1-BFFE-4B57-A5F7-65944720EAA8}&quot; startTime=&quot;0&quot; volume=&quot;1&quot;&gt;&#10;        &lt;audio channels=&quot;1&quot; format=&quot;s16&quot; sampleRate=&quot;44100&quot;/&gt;&#10;      &lt;/audioTrack&gt;&#10;      &lt;audioTrack muted=&quot;false&quot; name=&quot;Âm thanh 14&quot; resource=&quot;fce68cb4&quot; slideId=&quot;{2ECD0035-4736-4A4C-B1F2-6671AB3259B8}&quot; startTime=&quot;0&quot; volume=&quot;1&quot;&gt;&#10;        &lt;audio channels=&quot;1&quot; format=&quot;s16&quot; sampleRate=&quot;44100&quot;/&gt;&#10;      &lt;/audioTrack&gt;&#10;      &lt;audioTrack muted=&quot;false&quot; name=&quot;Âm thanh 15&quot; resource=&quot;479c7bcf&quot; slideId=&quot;{116C1AA7-83CD-4AD6-9262-A97CFF57813E}&quot; startTime=&quot;0&quot; volume=&quot;1&quot;&gt;&#10;        &lt;audio channels=&quot;1&quot; format=&quot;s16&quot; sampleRate=&quot;44100&quot;/&gt;&#10;      &lt;/audioTrack&gt;&#10;      &lt;audioTrack muted=&quot;false&quot; name=&quot;Âm thanh 18&quot; resource=&quot;b0769849&quot; slideId=&quot;{EBEBF700-57F6-4CB6-A7BC-ABE190512BE0}&quot; startTime=&quot;0&quot; volume=&quot;1&quot;&gt;&#10;        &lt;audio channels=&quot;1&quot; format=&quot;s16&quot; sampleRate=&quot;44100&quot;/&gt;&#10;      &lt;/audioTrack&gt;&#10;      &lt;audioTrack muted=&quot;false&quot; name=&quot;Âm thanh 21&quot; resource=&quot;ff4a5212&quot; slideId=&quot;{FA213E07-D381-4A39-BD26-1C54A0CD74F8}&quot; startTime=&quot;0&quot; volume=&quot;1&quot;&gt;&#10;        &lt;audio channels=&quot;1&quot; format=&quot;s16&quot; sampleRate=&quot;44100&quot;/&gt;&#10;      &lt;/audioTrack&gt;&#10;      &lt;audioTrack muted=&quot;false&quot; name=&quot;Âm thanh 22&quot; resource=&quot;97f2694f&quot; slideId=&quot;{B6E523E4-9848-4E92-AE94-094914737D66}&quot; startTime=&quot;0&quot; volume=&quot;1&quot;&gt;&#10;        &lt;audio channels=&quot;1&quot; format=&quot;s16&quot; sampleRate=&quot;44100&quot;/&gt;&#10;      &lt;/audioTrack&gt;&#10;      &lt;audioTrack muted=&quot;false&quot; name=&quot;Âm thanh 25&quot; resource=&quot;51a31eb6&quot; slideId=&quot;{2277615C-3E63-43F2-B009-6B1C3DB958BD}&quot; startTime=&quot;0&quot; volume=&quot;1&quot;&gt;&#10;        &lt;audio channels=&quot;1&quot; format=&quot;s16&quot; sampleRate=&quot;44100&quot;/&gt;&#10;      &lt;/audioTrack&gt;&#10;      &lt;audioTrack muted=&quot;false&quot; name=&quot;Âm thanh 26&quot; resource=&quot;ca53b852&quot; slideId=&quot;{E3978D24-A8FE-4F0F-B569-0144C254707E}&quot; startTime=&quot;0&quot; volume=&quot;1&quot;&gt;&#10;        &lt;audio channels=&quot;1&quot; format=&quot;s16&quot; sampleRate=&quot;44100&quot;/&gt;&#10;      &lt;/audioTrack&gt;&#10;      &lt;audioTrack muted=&quot;false&quot; name=&quot;Âm thanh 27&quot; resource=&quot;cab501c6&quot; slideId=&quot;{33C63429-DF12-4485-8328-D66E8DCE90D4}&quot; startTime=&quot;0&quot; volume=&quot;1&quot;&gt;&#10;        &lt;audio channels=&quot;1&quot; format=&quot;s16&quot; sampleRate=&quot;44100&quot;/&gt;&#10;      &lt;/audioTrack&gt;&#10;      &lt;audioTrack muted=&quot;false&quot; name=&quot;Âm thanh 28&quot; resource=&quot;bdc7e7b4&quot; slideId=&quot;{DD304605-C0DF-427D-9721-4720DA821E16}&quot; startTime=&quot;0&quot; volume=&quot;1&quot;&gt;&#10;        &lt;audio channels=&quot;1&quot; format=&quot;s16&quot; sampleRate=&quot;44100&quot;/&gt;&#10;      &lt;/audioTrack&gt;&#10;      &lt;audioTrack muted=&quot;false&quot; name=&quot;Âm thanh 29&quot; resource=&quot;cee138cd&quot; slideId=&quot;{CD537E72-D36F-4E4B-8F4B-2BB7F53D89BD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ULTRA_SCORM_COURCE_TITLE" val="Khái niệm công tác xã hội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/\uFFFD\uFFFD\u0000{477AEAD0-0B4B-4A4C-9570-A9B805DCAF1C}&quot;,&quot;C:\\Users\\pv\\Desktop\\Nhập môn CTXH từ xa\\Hoàn thiện NMCTXH KDung\\Chương 1&quot;]]"/>
  <p:tag name="ISPRING_PRESENTATION_TITLE" val="Khái niệm công tác xã hộ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6628BA9B-6D77-401F-B86B-367A0A5AFEAE}:276"/>
  <p:tag name="ISPRING_SLIDE_ID_2" val="{29CDBE62-547C-46F7-AEA3-5DB08F5F9FFE}"/>
  <p:tag name="GENSWF_ADVANCE_TIME" val="12.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9A7528-210E-4BBF-B0A4-B2A2732D562D}"/>
  <p:tag name="GENSWF_ADVANCE_TIME" val="16.042"/>
  <p:tag name="TIMING" val="|0.268|2.869|2.188"/>
  <p:tag name="GENSWF_SLIDE_UID" val="{F3719D08-F3FD-474C-81C4-1995BBEB4F61}:4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95D8DE-30BB-4371-985C-F2CCB8DE9B38}"/>
  <p:tag name="GENSWF_ADVANCE_TIME" val="35.278"/>
  <p:tag name="TIMING" val="|0.58|2.191"/>
  <p:tag name="GENSWF_SLIDE_UID" val="{3F13B58C-781B-46A3-B006-771150AA8FEF}:3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8CDDDA5-B1E8-4096-9879-7DC174532EAB}"/>
  <p:tag name="GENSWF_ADVANCE_TIME" val="19.885"/>
  <p:tag name="TIMING" val="|0.33|1.124"/>
  <p:tag name="GENSWF_SLIDE_UID" val="{C76BEEDC-C87E-4695-B94B-2173E8EB21D5}:4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903559A-2F8B-465F-88D2-A97EECDACC56}"/>
  <p:tag name="GENSWF_ADVANCE_TIME" val="74.614"/>
  <p:tag name="TIMING" val="|0.953|0.876|1.226"/>
  <p:tag name="ISPRING_CUSTOM_TIMING_USED" val="1"/>
  <p:tag name="GENSWF_SLIDE_UID" val="{2ABEA6C3-5E43-40A5-8CFF-2A314EFB59DC}:3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AD550E-40BB-45E3-A36C-9F9A8D0CBC73}"/>
  <p:tag name="GENSWF_ADVANCE_TIME" val="65.951"/>
  <p:tag name="TIMING" val="|0.472|11.364"/>
  <p:tag name="ISPRING_CUSTOM_TIMING_USED" val="1"/>
  <p:tag name="GENSWF_SLIDE_UID" val="{7B1536F1-7774-4A05-AC3B-38B69F43D8CB}:4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A65DD3-C6A7-4798-8944-61CA8C639051}"/>
  <p:tag name="GENSWF_ADVANCE_TIME" val="37.650"/>
  <p:tag name="TIMING" val="|0.774|21.45|3.46|3.747|1.215"/>
  <p:tag name="GENSWF_SLIDE_UID" val="{6C058BFC-0065-4241-B32C-4AC505ABAFF8}:3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9.712"/>
  <p:tag name="ISPRING_CUSTOM_TIMING_USED" val="1"/>
  <p:tag name="GENSWF_SLIDE_UID" val="{34F9C08E-9D36-4E74-927E-6D5A279E2EA5}:263"/>
  <p:tag name="ISPRING_SLIDE_ID_2" val="{CD537E72-D36F-4E4B-8F4B-2BB7F53D89BD}"/>
</p:tagLst>
</file>

<file path=ppt/theme/theme1.xml><?xml version="1.0" encoding="utf-8"?>
<a:theme xmlns:a="http://schemas.openxmlformats.org/drawingml/2006/main" name="VinhUni (16-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hUni Fonts">
      <a:majorFont>
        <a:latin typeface="UTM Swiss Condensed"/>
        <a:ea typeface=""/>
        <a:cs typeface=""/>
      </a:majorFont>
      <a:minorFont>
        <a:latin typeface="UTM Swis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 Mẫu Presentation.potx" id="{E89C0247-89E1-4F81-A2B6-8F1C94A65A65}" vid="{2F9F0F4D-34C0-4E55-B2AE-54E024C04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Mẫu Presentation</Template>
  <TotalTime>5412</TotalTime>
  <Words>396</Words>
  <Application>Microsoft Office PowerPoint</Application>
  <PresentationFormat>On-screen Show (16:9)</PresentationFormat>
  <Paragraphs>61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Edwardian Script ITC</vt:lpstr>
      <vt:lpstr>Times New Roman</vt:lpstr>
      <vt:lpstr>UTM Swiss Condensed</vt:lpstr>
      <vt:lpstr>VNI-Vari</vt:lpstr>
      <vt:lpstr>Minion</vt:lpstr>
      <vt:lpstr>Verdana</vt:lpstr>
      <vt:lpstr>.VnArial</vt:lpstr>
      <vt:lpstr>Wingdings</vt:lpstr>
      <vt:lpstr>Arial</vt:lpstr>
      <vt:lpstr>Calibri</vt:lpstr>
      <vt:lpstr>VinhUni (16-9)</vt:lpstr>
      <vt:lpstr>CÔNG TÁC XÃ HỘI VỚI TRẺ EM</vt:lpstr>
      <vt:lpstr>CÔNG TÁC XÃ HỘI VỚI TRẺ EM</vt:lpstr>
      <vt:lpstr>NỘI DUNG</vt:lpstr>
      <vt:lpstr>Chương 1: TỔNG QUAN VỀ CÔNG TÁC XÃ HỘI VỚI TRẺ EM</vt:lpstr>
      <vt:lpstr>Chương 1: TỔNG QUAN VỀ CÔNG TÁC XÃ HỘI VỚI TRẺ EM</vt:lpstr>
      <vt:lpstr>1.1. Khái niệm</vt:lpstr>
      <vt:lpstr>1.1.1. Hiểu về trẻ em</vt:lpstr>
      <vt:lpstr>1.1.2. CTXH VỚI TRẺ EM VÀ CTXH BẢO VỆ TRẺ EM</vt:lpstr>
      <vt:lpstr>1.1.2.1. Công tác xã hội với trẻ em</vt:lpstr>
      <vt:lpstr> 1.1.2.3. Các loại hình dịch vụ an sinh trẻ em trong CTXH</vt:lpstr>
      <vt:lpstr>1.3. Các lý thuyết vận dụng trong công tác xã hội với trẻ em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Khái niệm công tác xã hội</dc:title>
  <dc:creator>HH</dc:creator>
  <cp:lastModifiedBy>Admin</cp:lastModifiedBy>
  <cp:revision>220</cp:revision>
  <dcterms:created xsi:type="dcterms:W3CDTF">2021-09-10T09:18:21Z</dcterms:created>
  <dcterms:modified xsi:type="dcterms:W3CDTF">2025-08-10T03:38:36Z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