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1" r:id="rId2"/>
    <p:sldId id="320" r:id="rId3"/>
    <p:sldId id="307" r:id="rId4"/>
    <p:sldId id="310" r:id="rId5"/>
    <p:sldId id="308" r:id="rId6"/>
    <p:sldId id="312" r:id="rId7"/>
    <p:sldId id="313" r:id="rId8"/>
    <p:sldId id="309" r:id="rId9"/>
    <p:sldId id="315" r:id="rId10"/>
    <p:sldId id="324" r:id="rId11"/>
    <p:sldId id="314" r:id="rId12"/>
    <p:sldId id="319" r:id="rId13"/>
    <p:sldId id="263" r:id="rId14"/>
  </p:sldIdLst>
  <p:sldSz cx="9144000" cy="5143500" type="screen16x9"/>
  <p:notesSz cx="7010400" cy="9296400"/>
  <p:embeddedFontLst>
    <p:embeddedFont>
      <p:font typeface="Edwardian Script ITC" panose="030303020407070D0804" pitchFamily="66" charset="0"/>
      <p:regular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UTM Swiss Condensed" panose="02000500000000000000" pitchFamily="2" charset="0"/>
      <p:regular r:id="rId30"/>
      <p:bold r:id="rId31"/>
    </p:embeddedFont>
    <p:embeddedFont>
      <p:font typeface="Segoe UI Semibold" panose="020B0702040204020203" pitchFamily="34" charset="0"/>
      <p:bold r:id="rId32"/>
      <p:boldItalic r:id="rId33"/>
    </p:embeddedFont>
  </p:embeddedFontLst>
  <p:custDataLst>
    <p:tags r:id="rId3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6400" autoAdjust="0"/>
  </p:normalViewPr>
  <p:slideViewPr>
    <p:cSldViewPr>
      <p:cViewPr varScale="1">
        <p:scale>
          <a:sx n="98" d="100"/>
          <a:sy n="98" d="100"/>
        </p:scale>
        <p:origin x="47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8A24A-993B-47C0-AC03-AD90B8831DD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2376B-DCE3-422E-B9C8-C48E3718A6E4}">
      <dgm:prSet phldrT="[Text]"/>
      <dgm:spPr>
        <a:solidFill>
          <a:schemeClr val="accent4"/>
        </a:solidFill>
      </dgm:spPr>
      <dgm:t>
        <a:bodyPr lIns="68580"/>
        <a:lstStyle/>
        <a:p>
          <a:r>
            <a:rPr lang="en-US" smtClean="0"/>
            <a:t>Năm 500 TCN, khái niệm “từ thiện”(philanthrophy) tiếng Hy Lạp “thể hiện tình yêu nhân loại”.</a:t>
          </a:r>
          <a:endParaRPr lang="en-US"/>
        </a:p>
      </dgm:t>
    </dgm:pt>
    <dgm:pt modelId="{E7157E8A-B17A-4AC0-A651-6D70E6F214A5}" type="parTrans" cxnId="{3178DBB1-E7F2-44B2-8A06-6DAD2ED1EF7D}">
      <dgm:prSet/>
      <dgm:spPr/>
      <dgm:t>
        <a:bodyPr/>
        <a:lstStyle/>
        <a:p>
          <a:endParaRPr lang="en-US"/>
        </a:p>
      </dgm:t>
    </dgm:pt>
    <dgm:pt modelId="{88CEB7F1-DBE3-4D82-AE66-5004C2E69628}" type="sibTrans" cxnId="{3178DBB1-E7F2-44B2-8A06-6DAD2ED1EF7D}">
      <dgm:prSet/>
      <dgm:spPr/>
      <dgm:t>
        <a:bodyPr/>
        <a:lstStyle/>
        <a:p>
          <a:endParaRPr lang="en-US"/>
        </a:p>
      </dgm:t>
    </dgm:pt>
    <dgm:pt modelId="{A08A9A54-6155-42A3-BEF6-8C5967358BEB}">
      <dgm:prSet phldrT="[Text]"/>
      <dgm:spPr/>
      <dgm:t>
        <a:bodyPr/>
        <a:lstStyle/>
        <a:p>
          <a:r>
            <a:rPr lang="en-US" smtClean="0"/>
            <a:t>1601, Anh, đạo luật Elizabeth, điều lệ về tinh thần hỗ trợ những người nghèo và người yếu thế</a:t>
          </a:r>
          <a:endParaRPr lang="en-US"/>
        </a:p>
      </dgm:t>
    </dgm:pt>
    <dgm:pt modelId="{8B3538EC-AA7C-4421-9C29-8E5913A8F3F3}" type="parTrans" cxnId="{9D48B696-7F9C-40E9-9518-C417632B5436}">
      <dgm:prSet/>
      <dgm:spPr/>
      <dgm:t>
        <a:bodyPr/>
        <a:lstStyle/>
        <a:p>
          <a:endParaRPr lang="en-US"/>
        </a:p>
      </dgm:t>
    </dgm:pt>
    <dgm:pt modelId="{B4B91314-D67F-4D57-A8E9-569B67FC4E39}" type="sibTrans" cxnId="{9D48B696-7F9C-40E9-9518-C417632B5436}">
      <dgm:prSet/>
      <dgm:spPr/>
      <dgm:t>
        <a:bodyPr/>
        <a:lstStyle/>
        <a:p>
          <a:endParaRPr lang="en-US"/>
        </a:p>
      </dgm:t>
    </dgm:pt>
    <dgm:pt modelId="{A7FBF2DC-1C4B-47AD-9984-C936A8E9EE54}">
      <dgm:prSet phldrT="[Text]"/>
      <dgm:spPr>
        <a:solidFill>
          <a:srgbClr val="FFC000"/>
        </a:solidFill>
      </dgm:spPr>
      <dgm:t>
        <a:bodyPr/>
        <a:lstStyle/>
        <a:p>
          <a:r>
            <a:rPr lang="en-US" smtClean="0"/>
            <a:t>Hiệp hội tổ chức từ thiện COS 1869, giúp đỡ cá nhân yếu thế thông qua đánh giá tình trạng nghèo đói.</a:t>
          </a:r>
          <a:endParaRPr lang="en-US"/>
        </a:p>
      </dgm:t>
    </dgm:pt>
    <dgm:pt modelId="{7E726E8E-14D8-4627-BB5F-0DAD8A4ADACA}" type="parTrans" cxnId="{272FE133-28E4-4D10-9B91-7BCD2A975091}">
      <dgm:prSet/>
      <dgm:spPr/>
      <dgm:t>
        <a:bodyPr/>
        <a:lstStyle/>
        <a:p>
          <a:endParaRPr lang="en-US"/>
        </a:p>
      </dgm:t>
    </dgm:pt>
    <dgm:pt modelId="{CB4FAC19-4A0A-43DE-A9FF-AFF7E2F9112E}" type="sibTrans" cxnId="{272FE133-28E4-4D10-9B91-7BCD2A975091}">
      <dgm:prSet/>
      <dgm:spPr/>
      <dgm:t>
        <a:bodyPr/>
        <a:lstStyle/>
        <a:p>
          <a:endParaRPr lang="en-US"/>
        </a:p>
      </dgm:t>
    </dgm:pt>
    <dgm:pt modelId="{7820C21E-C757-49E3-A718-79883F53B290}">
      <dgm:prSet/>
      <dgm:spPr>
        <a:solidFill>
          <a:srgbClr val="FF0000"/>
        </a:solidFill>
      </dgm:spPr>
      <dgm:t>
        <a:bodyPr/>
        <a:lstStyle/>
        <a:p>
          <a:r>
            <a:rPr lang="en-US" smtClean="0"/>
            <a:t>Hiệp hội cải thiện các điều kiện cho người nghèo (AICP) 1843</a:t>
          </a:r>
          <a:endParaRPr lang="en-US"/>
        </a:p>
      </dgm:t>
    </dgm:pt>
    <dgm:pt modelId="{07B49556-1283-42D1-87D9-86E85466C48B}" type="parTrans" cxnId="{895FF71F-8F4D-44E7-B0C6-8E70DDD2A612}">
      <dgm:prSet/>
      <dgm:spPr/>
      <dgm:t>
        <a:bodyPr/>
        <a:lstStyle/>
        <a:p>
          <a:endParaRPr lang="en-US"/>
        </a:p>
      </dgm:t>
    </dgm:pt>
    <dgm:pt modelId="{D434F886-EB1C-4208-A3CF-A3EFF5E0BBE6}" type="sibTrans" cxnId="{895FF71F-8F4D-44E7-B0C6-8E70DDD2A612}">
      <dgm:prSet/>
      <dgm:spPr/>
      <dgm:t>
        <a:bodyPr/>
        <a:lstStyle/>
        <a:p>
          <a:endParaRPr lang="en-US"/>
        </a:p>
      </dgm:t>
    </dgm:pt>
    <dgm:pt modelId="{703EE36E-6E16-4686-A4FC-2A8693B9C7FF}" type="pres">
      <dgm:prSet presAssocID="{52B8A24A-993B-47C0-AC03-AD90B8831D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8B7E14-4F0B-47BE-861A-D27CD9A8FBA6}" type="pres">
      <dgm:prSet presAssocID="{52B8A24A-993B-47C0-AC03-AD90B8831DD2}" presName="dummyMaxCanvas" presStyleCnt="0">
        <dgm:presLayoutVars/>
      </dgm:prSet>
      <dgm:spPr/>
    </dgm:pt>
    <dgm:pt modelId="{AE263938-539C-4008-A3A5-1A5F2BFF1894}" type="pres">
      <dgm:prSet presAssocID="{52B8A24A-993B-47C0-AC03-AD90B8831DD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0832C-5DFD-4679-B0D9-E9BFB32EBFA7}" type="pres">
      <dgm:prSet presAssocID="{52B8A24A-993B-47C0-AC03-AD90B8831DD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270B5-FD2D-442F-A061-4D3EA9720212}" type="pres">
      <dgm:prSet presAssocID="{52B8A24A-993B-47C0-AC03-AD90B8831DD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F3F03-6DC0-4E6E-B91B-54BF4C3E1BD3}" type="pres">
      <dgm:prSet presAssocID="{52B8A24A-993B-47C0-AC03-AD90B8831DD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0CBAE-09CB-4E16-9879-6CCE08A72E34}" type="pres">
      <dgm:prSet presAssocID="{52B8A24A-993B-47C0-AC03-AD90B8831DD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9DC5A-1109-4047-B296-47CB2700FBEA}" type="pres">
      <dgm:prSet presAssocID="{52B8A24A-993B-47C0-AC03-AD90B8831DD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5EB3B-721B-4A28-85C7-10E3B2CF1EA2}" type="pres">
      <dgm:prSet presAssocID="{52B8A24A-993B-47C0-AC03-AD90B8831DD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C8842-37B4-4B53-9358-5ECAD1770F4E}" type="pres">
      <dgm:prSet presAssocID="{52B8A24A-993B-47C0-AC03-AD90B8831DD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B4AD0-3AC2-49EF-B226-3B6ACCB1032D}" type="pres">
      <dgm:prSet presAssocID="{52B8A24A-993B-47C0-AC03-AD90B8831DD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3E150-1914-4BA6-A9AB-5C7D27130FF1}" type="pres">
      <dgm:prSet presAssocID="{52B8A24A-993B-47C0-AC03-AD90B8831DD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612ED-72E1-44A2-9B33-C7D189D0AD59}" type="pres">
      <dgm:prSet presAssocID="{52B8A24A-993B-47C0-AC03-AD90B8831DD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F3A4FE-27E6-4E13-9505-37E73D626941}" type="presOf" srcId="{88CEB7F1-DBE3-4D82-AE66-5004C2E69628}" destId="{D3C0CBAE-09CB-4E16-9879-6CCE08A72E34}" srcOrd="0" destOrd="0" presId="urn:microsoft.com/office/officeart/2005/8/layout/vProcess5"/>
    <dgm:cxn modelId="{82D66018-D0A2-47CC-90D9-4BE4B4B37E93}" type="presOf" srcId="{7282376B-DCE3-422E-B9C8-C48E3718A6E4}" destId="{D3EC8842-37B4-4B53-9358-5ECAD1770F4E}" srcOrd="1" destOrd="0" presId="urn:microsoft.com/office/officeart/2005/8/layout/vProcess5"/>
    <dgm:cxn modelId="{BD92E0F8-C32F-4C43-9DE0-DC59E5AD16C4}" type="presOf" srcId="{A08A9A54-6155-42A3-BEF6-8C5967358BEB}" destId="{9D6B4AD0-3AC2-49EF-B226-3B6ACCB1032D}" srcOrd="1" destOrd="0" presId="urn:microsoft.com/office/officeart/2005/8/layout/vProcess5"/>
    <dgm:cxn modelId="{504A704D-A67D-4FB2-8D24-A8F2F68EE999}" type="presOf" srcId="{7820C21E-C757-49E3-A718-79883F53B290}" destId="{0CDF3F03-6DC0-4E6E-B91B-54BF4C3E1BD3}" srcOrd="0" destOrd="0" presId="urn:microsoft.com/office/officeart/2005/8/layout/vProcess5"/>
    <dgm:cxn modelId="{272FE133-28E4-4D10-9B91-7BCD2A975091}" srcId="{52B8A24A-993B-47C0-AC03-AD90B8831DD2}" destId="{A7FBF2DC-1C4B-47AD-9984-C936A8E9EE54}" srcOrd="2" destOrd="0" parTransId="{7E726E8E-14D8-4627-BB5F-0DAD8A4ADACA}" sibTransId="{CB4FAC19-4A0A-43DE-A9FF-AFF7E2F9112E}"/>
    <dgm:cxn modelId="{EED9DE9C-32FC-4FE4-81C5-8A92DC1393DA}" type="presOf" srcId="{7282376B-DCE3-422E-B9C8-C48E3718A6E4}" destId="{AE263938-539C-4008-A3A5-1A5F2BFF1894}" srcOrd="0" destOrd="0" presId="urn:microsoft.com/office/officeart/2005/8/layout/vProcess5"/>
    <dgm:cxn modelId="{930B1499-8980-4E9F-B584-4F14F1DFFC1C}" type="presOf" srcId="{A08A9A54-6155-42A3-BEF6-8C5967358BEB}" destId="{88E0832C-5DFD-4679-B0D9-E9BFB32EBFA7}" srcOrd="0" destOrd="0" presId="urn:microsoft.com/office/officeart/2005/8/layout/vProcess5"/>
    <dgm:cxn modelId="{9829BF98-78E5-433A-9ADE-05C9093E5791}" type="presOf" srcId="{52B8A24A-993B-47C0-AC03-AD90B8831DD2}" destId="{703EE36E-6E16-4686-A4FC-2A8693B9C7FF}" srcOrd="0" destOrd="0" presId="urn:microsoft.com/office/officeart/2005/8/layout/vProcess5"/>
    <dgm:cxn modelId="{895FF71F-8F4D-44E7-B0C6-8E70DDD2A612}" srcId="{52B8A24A-993B-47C0-AC03-AD90B8831DD2}" destId="{7820C21E-C757-49E3-A718-79883F53B290}" srcOrd="3" destOrd="0" parTransId="{07B49556-1283-42D1-87D9-86E85466C48B}" sibTransId="{D434F886-EB1C-4208-A3CF-A3EFF5E0BBE6}"/>
    <dgm:cxn modelId="{8DE50F80-8940-49A2-B990-63E1CD465DDC}" type="presOf" srcId="{CB4FAC19-4A0A-43DE-A9FF-AFF7E2F9112E}" destId="{95C5EB3B-721B-4A28-85C7-10E3B2CF1EA2}" srcOrd="0" destOrd="0" presId="urn:microsoft.com/office/officeart/2005/8/layout/vProcess5"/>
    <dgm:cxn modelId="{12799230-BF88-400A-9E0E-1AE71E1B6F9A}" type="presOf" srcId="{A7FBF2DC-1C4B-47AD-9984-C936A8E9EE54}" destId="{73B270B5-FD2D-442F-A061-4D3EA9720212}" srcOrd="0" destOrd="0" presId="urn:microsoft.com/office/officeart/2005/8/layout/vProcess5"/>
    <dgm:cxn modelId="{9D48B696-7F9C-40E9-9518-C417632B5436}" srcId="{52B8A24A-993B-47C0-AC03-AD90B8831DD2}" destId="{A08A9A54-6155-42A3-BEF6-8C5967358BEB}" srcOrd="1" destOrd="0" parTransId="{8B3538EC-AA7C-4421-9C29-8E5913A8F3F3}" sibTransId="{B4B91314-D67F-4D57-A8E9-569B67FC4E39}"/>
    <dgm:cxn modelId="{3178DBB1-E7F2-44B2-8A06-6DAD2ED1EF7D}" srcId="{52B8A24A-993B-47C0-AC03-AD90B8831DD2}" destId="{7282376B-DCE3-422E-B9C8-C48E3718A6E4}" srcOrd="0" destOrd="0" parTransId="{E7157E8A-B17A-4AC0-A651-6D70E6F214A5}" sibTransId="{88CEB7F1-DBE3-4D82-AE66-5004C2E69628}"/>
    <dgm:cxn modelId="{F23822EE-9AC4-4D43-8C8D-00DF6AD5ABDA}" type="presOf" srcId="{A7FBF2DC-1C4B-47AD-9984-C936A8E9EE54}" destId="{8023E150-1914-4BA6-A9AB-5C7D27130FF1}" srcOrd="1" destOrd="0" presId="urn:microsoft.com/office/officeart/2005/8/layout/vProcess5"/>
    <dgm:cxn modelId="{A7A6F030-A0B5-41D8-B8AD-599C6B404D94}" type="presOf" srcId="{7820C21E-C757-49E3-A718-79883F53B290}" destId="{7B3612ED-72E1-44A2-9B33-C7D189D0AD59}" srcOrd="1" destOrd="0" presId="urn:microsoft.com/office/officeart/2005/8/layout/vProcess5"/>
    <dgm:cxn modelId="{59F87CA7-1D19-4D42-BE52-BAB380CE1BCE}" type="presOf" srcId="{B4B91314-D67F-4D57-A8E9-569B67FC4E39}" destId="{17F9DC5A-1109-4047-B296-47CB2700FBEA}" srcOrd="0" destOrd="0" presId="urn:microsoft.com/office/officeart/2005/8/layout/vProcess5"/>
    <dgm:cxn modelId="{68DE7E09-DD6E-4C86-B0F5-CF869FD83DA2}" type="presParOf" srcId="{703EE36E-6E16-4686-A4FC-2A8693B9C7FF}" destId="{248B7E14-4F0B-47BE-861A-D27CD9A8FBA6}" srcOrd="0" destOrd="0" presId="urn:microsoft.com/office/officeart/2005/8/layout/vProcess5"/>
    <dgm:cxn modelId="{8F37C293-EB9F-440B-8479-21BB5125284D}" type="presParOf" srcId="{703EE36E-6E16-4686-A4FC-2A8693B9C7FF}" destId="{AE263938-539C-4008-A3A5-1A5F2BFF1894}" srcOrd="1" destOrd="0" presId="urn:microsoft.com/office/officeart/2005/8/layout/vProcess5"/>
    <dgm:cxn modelId="{3B35B0A1-B6C2-44F5-BC30-4BC0CF70EDA1}" type="presParOf" srcId="{703EE36E-6E16-4686-A4FC-2A8693B9C7FF}" destId="{88E0832C-5DFD-4679-B0D9-E9BFB32EBFA7}" srcOrd="2" destOrd="0" presId="urn:microsoft.com/office/officeart/2005/8/layout/vProcess5"/>
    <dgm:cxn modelId="{3505F479-7D5A-49CE-A6F4-F8899EF03953}" type="presParOf" srcId="{703EE36E-6E16-4686-A4FC-2A8693B9C7FF}" destId="{73B270B5-FD2D-442F-A061-4D3EA9720212}" srcOrd="3" destOrd="0" presId="urn:microsoft.com/office/officeart/2005/8/layout/vProcess5"/>
    <dgm:cxn modelId="{98C6E6BB-4633-4DD7-9C3C-65CF9BE3FAC4}" type="presParOf" srcId="{703EE36E-6E16-4686-A4FC-2A8693B9C7FF}" destId="{0CDF3F03-6DC0-4E6E-B91B-54BF4C3E1BD3}" srcOrd="4" destOrd="0" presId="urn:microsoft.com/office/officeart/2005/8/layout/vProcess5"/>
    <dgm:cxn modelId="{044B6D45-9E40-44E7-BC78-19A4BCDC4829}" type="presParOf" srcId="{703EE36E-6E16-4686-A4FC-2A8693B9C7FF}" destId="{D3C0CBAE-09CB-4E16-9879-6CCE08A72E34}" srcOrd="5" destOrd="0" presId="urn:microsoft.com/office/officeart/2005/8/layout/vProcess5"/>
    <dgm:cxn modelId="{8BB70549-CE0F-4BC3-A1FA-4AFA58EDEE48}" type="presParOf" srcId="{703EE36E-6E16-4686-A4FC-2A8693B9C7FF}" destId="{17F9DC5A-1109-4047-B296-47CB2700FBEA}" srcOrd="6" destOrd="0" presId="urn:microsoft.com/office/officeart/2005/8/layout/vProcess5"/>
    <dgm:cxn modelId="{9C9DDF4C-3CD6-4C79-970D-40B8CA9EC9EE}" type="presParOf" srcId="{703EE36E-6E16-4686-A4FC-2A8693B9C7FF}" destId="{95C5EB3B-721B-4A28-85C7-10E3B2CF1EA2}" srcOrd="7" destOrd="0" presId="urn:microsoft.com/office/officeart/2005/8/layout/vProcess5"/>
    <dgm:cxn modelId="{283F3D3B-2481-4647-AA6C-E6DC22F32CD7}" type="presParOf" srcId="{703EE36E-6E16-4686-A4FC-2A8693B9C7FF}" destId="{D3EC8842-37B4-4B53-9358-5ECAD1770F4E}" srcOrd="8" destOrd="0" presId="urn:microsoft.com/office/officeart/2005/8/layout/vProcess5"/>
    <dgm:cxn modelId="{548776BC-6E6D-4A64-9205-11F9549D2E71}" type="presParOf" srcId="{703EE36E-6E16-4686-A4FC-2A8693B9C7FF}" destId="{9D6B4AD0-3AC2-49EF-B226-3B6ACCB1032D}" srcOrd="9" destOrd="0" presId="urn:microsoft.com/office/officeart/2005/8/layout/vProcess5"/>
    <dgm:cxn modelId="{8D412CB2-601F-4F24-9BF4-08589CBD0038}" type="presParOf" srcId="{703EE36E-6E16-4686-A4FC-2A8693B9C7FF}" destId="{8023E150-1914-4BA6-A9AB-5C7D27130FF1}" srcOrd="10" destOrd="0" presId="urn:microsoft.com/office/officeart/2005/8/layout/vProcess5"/>
    <dgm:cxn modelId="{0CF05077-9FC2-449B-8635-7A63E6A4494C}" type="presParOf" srcId="{703EE36E-6E16-4686-A4FC-2A8693B9C7FF}" destId="{7B3612ED-72E1-44A2-9B33-C7D189D0AD5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E5745-80D6-457D-BC84-ABC3D561341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7B2A3-0DFC-467F-BFB7-8E34B48AB800}">
      <dgm:prSet phldrT="[Text]"/>
      <dgm:spPr>
        <a:solidFill>
          <a:srgbClr val="C00000"/>
        </a:solidFill>
      </dgm:spPr>
      <dgm:t>
        <a:bodyPr/>
        <a:lstStyle/>
        <a:p>
          <a:r>
            <a:rPr lang="en-US" smtClean="0"/>
            <a:t>Nhà định cư “Toynbee hall” thành lập 1884 ở Anh và Mỹ tại NewYork năm 1886 do Jane Addams và Ellen Gates thành lập năm 1890 đã có những ảnh hưởng tạo sức lan tỏa ở Mỹ</a:t>
          </a:r>
          <a:endParaRPr lang="en-US"/>
        </a:p>
      </dgm:t>
    </dgm:pt>
    <dgm:pt modelId="{7940846A-2C34-41CF-9BD2-C7595CFD398B}" type="parTrans" cxnId="{EE343FD0-045C-4DDB-A71A-7F9CECF4CA28}">
      <dgm:prSet/>
      <dgm:spPr/>
      <dgm:t>
        <a:bodyPr/>
        <a:lstStyle/>
        <a:p>
          <a:endParaRPr lang="en-US"/>
        </a:p>
      </dgm:t>
    </dgm:pt>
    <dgm:pt modelId="{D68D524B-FD4C-43C1-9030-2A87E14C5BFF}" type="sibTrans" cxnId="{EE343FD0-045C-4DDB-A71A-7F9CECF4CA28}">
      <dgm:prSet/>
      <dgm:spPr/>
      <dgm:t>
        <a:bodyPr/>
        <a:lstStyle/>
        <a:p>
          <a:endParaRPr lang="en-US"/>
        </a:p>
      </dgm:t>
    </dgm:pt>
    <dgm:pt modelId="{D5E17C2D-9852-47D9-9838-26F36B11FD08}">
      <dgm:prSet phldrT="[Text]"/>
      <dgm:spPr/>
      <dgm:t>
        <a:bodyPr/>
        <a:lstStyle/>
        <a:p>
          <a:r>
            <a:rPr lang="en-US" smtClean="0"/>
            <a:t>Khởi đầu bằng những bài giảng cho nhân viên xã hội tại Anh của tổ chức Octavia Hill 1873</a:t>
          </a:r>
          <a:endParaRPr lang="en-US"/>
        </a:p>
      </dgm:t>
    </dgm:pt>
    <dgm:pt modelId="{EE3AA664-FE0A-46B5-BFA8-D3106F506F37}" type="parTrans" cxnId="{42B92EE6-D772-46AB-9566-2C9F02A05D47}">
      <dgm:prSet/>
      <dgm:spPr/>
      <dgm:t>
        <a:bodyPr/>
        <a:lstStyle/>
        <a:p>
          <a:endParaRPr lang="en-US"/>
        </a:p>
      </dgm:t>
    </dgm:pt>
    <dgm:pt modelId="{472173C7-51DA-47D4-9CAE-F0523E295C6C}" type="sibTrans" cxnId="{42B92EE6-D772-46AB-9566-2C9F02A05D47}">
      <dgm:prSet/>
      <dgm:spPr/>
      <dgm:t>
        <a:bodyPr/>
        <a:lstStyle/>
        <a:p>
          <a:endParaRPr lang="en-US"/>
        </a:p>
      </dgm:t>
    </dgm:pt>
    <dgm:pt modelId="{23A93C07-73F9-45C1-8EA5-39BF15E7B946}">
      <dgm:prSet phldrT="[Text]"/>
      <dgm:spPr>
        <a:solidFill>
          <a:srgbClr val="002060"/>
        </a:solidFill>
      </dgm:spPr>
      <dgm:t>
        <a:bodyPr/>
        <a:lstStyle/>
        <a:p>
          <a:r>
            <a:rPr lang="en-US" smtClean="0"/>
            <a:t>Viện đào tạo CTXH được thành lập tại Amsterdam năm 1899 cung cấp chương trình 2 năm nhằm đào tạo về phương pháp, lý thuyết và thực hành cho những người mong muốn cống hiến cho xã hội</a:t>
          </a:r>
          <a:endParaRPr lang="en-US"/>
        </a:p>
      </dgm:t>
    </dgm:pt>
    <dgm:pt modelId="{EFA6AFC9-FCEE-4855-AF83-E054A1274F5D}" type="parTrans" cxnId="{E2F08E67-551B-4533-92BA-0DA92075CA88}">
      <dgm:prSet/>
      <dgm:spPr/>
      <dgm:t>
        <a:bodyPr/>
        <a:lstStyle/>
        <a:p>
          <a:endParaRPr lang="en-US"/>
        </a:p>
      </dgm:t>
    </dgm:pt>
    <dgm:pt modelId="{DEC977E4-5343-4DD9-9A69-AEF2CDA82A37}" type="sibTrans" cxnId="{E2F08E67-551B-4533-92BA-0DA92075CA88}">
      <dgm:prSet/>
      <dgm:spPr/>
      <dgm:t>
        <a:bodyPr/>
        <a:lstStyle/>
        <a:p>
          <a:endParaRPr lang="en-US"/>
        </a:p>
      </dgm:t>
    </dgm:pt>
    <dgm:pt modelId="{C21A264B-1E8C-4990-827F-8D3140A566BC}">
      <dgm:prSet/>
      <dgm:spPr>
        <a:solidFill>
          <a:srgbClr val="7030A0"/>
        </a:solidFill>
      </dgm:spPr>
      <dgm:t>
        <a:bodyPr/>
        <a:lstStyle/>
        <a:p>
          <a:r>
            <a:rPr lang="en-US" smtClean="0"/>
            <a:t>1895 khóa học mùa hè ở Chicago. 1898, Trường từ thiện NewYork. Trường đầu tiên ở Mỹ chính thức giảng dạy về công tác xã hội</a:t>
          </a:r>
          <a:endParaRPr lang="en-US"/>
        </a:p>
      </dgm:t>
    </dgm:pt>
    <dgm:pt modelId="{60C5AEB9-0E5B-45EF-ACF1-22B3895373B5}" type="parTrans" cxnId="{7B08AA64-80CC-4DA0-B955-9EDA50660175}">
      <dgm:prSet/>
      <dgm:spPr/>
      <dgm:t>
        <a:bodyPr/>
        <a:lstStyle/>
        <a:p>
          <a:endParaRPr lang="en-US"/>
        </a:p>
      </dgm:t>
    </dgm:pt>
    <dgm:pt modelId="{D646852F-180A-4395-AEF1-83838A9B7085}" type="sibTrans" cxnId="{7B08AA64-80CC-4DA0-B955-9EDA50660175}">
      <dgm:prSet/>
      <dgm:spPr/>
      <dgm:t>
        <a:bodyPr/>
        <a:lstStyle/>
        <a:p>
          <a:endParaRPr lang="en-US"/>
        </a:p>
      </dgm:t>
    </dgm:pt>
    <dgm:pt modelId="{D8547788-320F-4AC5-810D-F0694529FBD3}" type="pres">
      <dgm:prSet presAssocID="{279E5745-80D6-457D-BC84-ABC3D56134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8A0FA-5072-4F20-A0B7-EE0739BCB1CA}" type="pres">
      <dgm:prSet presAssocID="{279E5745-80D6-457D-BC84-ABC3D5613416}" presName="dummyMaxCanvas" presStyleCnt="0">
        <dgm:presLayoutVars/>
      </dgm:prSet>
      <dgm:spPr/>
    </dgm:pt>
    <dgm:pt modelId="{1A66FDE7-8079-482C-A61B-DAA4725685B2}" type="pres">
      <dgm:prSet presAssocID="{279E5745-80D6-457D-BC84-ABC3D561341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09AC8-73A2-4565-B914-C870EBA9E7E5}" type="pres">
      <dgm:prSet presAssocID="{279E5745-80D6-457D-BC84-ABC3D561341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C3242-0D06-487E-9FF7-4A732C111E37}" type="pres">
      <dgm:prSet presAssocID="{279E5745-80D6-457D-BC84-ABC3D561341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5A9BF-D78A-40E4-88B0-7183B3133C80}" type="pres">
      <dgm:prSet presAssocID="{279E5745-80D6-457D-BC84-ABC3D561341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D49D8-8C0D-47D4-A5E1-BEE0110E1499}" type="pres">
      <dgm:prSet presAssocID="{279E5745-80D6-457D-BC84-ABC3D561341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66784-B485-4BEF-84A6-77E23B3C9617}" type="pres">
      <dgm:prSet presAssocID="{279E5745-80D6-457D-BC84-ABC3D561341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14F16-A7B7-4A1E-9904-841BD0859836}" type="pres">
      <dgm:prSet presAssocID="{279E5745-80D6-457D-BC84-ABC3D561341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088B2-6016-4920-9533-9B7599BD3F49}" type="pres">
      <dgm:prSet presAssocID="{279E5745-80D6-457D-BC84-ABC3D561341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899A2-56F3-49D1-B84C-2D4AF0BF90F9}" type="pres">
      <dgm:prSet presAssocID="{279E5745-80D6-457D-BC84-ABC3D561341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A6254-BA51-45C1-AE5A-5B06919A1886}" type="pres">
      <dgm:prSet presAssocID="{279E5745-80D6-457D-BC84-ABC3D561341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0A5E3-16CA-4A33-A3BD-1F425E263C69}" type="pres">
      <dgm:prSet presAssocID="{279E5745-80D6-457D-BC84-ABC3D561341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D886B-EDE2-45A1-B544-FEBD79DE9564}" type="presOf" srcId="{B917B2A3-0DFC-467F-BFB7-8E34B48AB800}" destId="{1A66FDE7-8079-482C-A61B-DAA4725685B2}" srcOrd="0" destOrd="0" presId="urn:microsoft.com/office/officeart/2005/8/layout/vProcess5"/>
    <dgm:cxn modelId="{E2F08E67-551B-4533-92BA-0DA92075CA88}" srcId="{279E5745-80D6-457D-BC84-ABC3D5613416}" destId="{23A93C07-73F9-45C1-8EA5-39BF15E7B946}" srcOrd="3" destOrd="0" parTransId="{EFA6AFC9-FCEE-4855-AF83-E054A1274F5D}" sibTransId="{DEC977E4-5343-4DD9-9A69-AEF2CDA82A37}"/>
    <dgm:cxn modelId="{42B92EE6-D772-46AB-9566-2C9F02A05D47}" srcId="{279E5745-80D6-457D-BC84-ABC3D5613416}" destId="{D5E17C2D-9852-47D9-9838-26F36B11FD08}" srcOrd="1" destOrd="0" parTransId="{EE3AA664-FE0A-46B5-BFA8-D3106F506F37}" sibTransId="{472173C7-51DA-47D4-9CAE-F0523E295C6C}"/>
    <dgm:cxn modelId="{717CDDFF-EA58-42FA-B0AF-3EDB1C30F91D}" type="presOf" srcId="{472173C7-51DA-47D4-9CAE-F0523E295C6C}" destId="{FFD66784-B485-4BEF-84A6-77E23B3C9617}" srcOrd="0" destOrd="0" presId="urn:microsoft.com/office/officeart/2005/8/layout/vProcess5"/>
    <dgm:cxn modelId="{8162E54A-0798-4626-995C-E3C9DB9A1A59}" type="presOf" srcId="{D5E17C2D-9852-47D9-9838-26F36B11FD08}" destId="{B7909AC8-73A2-4565-B914-C870EBA9E7E5}" srcOrd="0" destOrd="0" presId="urn:microsoft.com/office/officeart/2005/8/layout/vProcess5"/>
    <dgm:cxn modelId="{91DFD944-F8F5-4FD9-9D13-D77EEBB1979A}" type="presOf" srcId="{B917B2A3-0DFC-467F-BFB7-8E34B48AB800}" destId="{CAD088B2-6016-4920-9533-9B7599BD3F49}" srcOrd="1" destOrd="0" presId="urn:microsoft.com/office/officeart/2005/8/layout/vProcess5"/>
    <dgm:cxn modelId="{48CB8CE4-0C4A-4239-8381-C3392E626602}" type="presOf" srcId="{23A93C07-73F9-45C1-8EA5-39BF15E7B946}" destId="{5310A5E3-16CA-4A33-A3BD-1F425E263C69}" srcOrd="1" destOrd="0" presId="urn:microsoft.com/office/officeart/2005/8/layout/vProcess5"/>
    <dgm:cxn modelId="{7B08AA64-80CC-4DA0-B955-9EDA50660175}" srcId="{279E5745-80D6-457D-BC84-ABC3D5613416}" destId="{C21A264B-1E8C-4990-827F-8D3140A566BC}" srcOrd="2" destOrd="0" parTransId="{60C5AEB9-0E5B-45EF-ACF1-22B3895373B5}" sibTransId="{D646852F-180A-4395-AEF1-83838A9B7085}"/>
    <dgm:cxn modelId="{CD908967-419E-4B8B-B288-2281E012D858}" type="presOf" srcId="{C21A264B-1E8C-4990-827F-8D3140A566BC}" destId="{AC1C3242-0D06-487E-9FF7-4A732C111E37}" srcOrd="0" destOrd="0" presId="urn:microsoft.com/office/officeart/2005/8/layout/vProcess5"/>
    <dgm:cxn modelId="{70713865-1855-4D54-9C68-B12D24BFB448}" type="presOf" srcId="{23A93C07-73F9-45C1-8EA5-39BF15E7B946}" destId="{E365A9BF-D78A-40E4-88B0-7183B3133C80}" srcOrd="0" destOrd="0" presId="urn:microsoft.com/office/officeart/2005/8/layout/vProcess5"/>
    <dgm:cxn modelId="{CD6AA715-BBDC-4317-B75E-AF157F6E513A}" type="presOf" srcId="{D5E17C2D-9852-47D9-9838-26F36B11FD08}" destId="{242899A2-56F3-49D1-B84C-2D4AF0BF90F9}" srcOrd="1" destOrd="0" presId="urn:microsoft.com/office/officeart/2005/8/layout/vProcess5"/>
    <dgm:cxn modelId="{EE343FD0-045C-4DDB-A71A-7F9CECF4CA28}" srcId="{279E5745-80D6-457D-BC84-ABC3D5613416}" destId="{B917B2A3-0DFC-467F-BFB7-8E34B48AB800}" srcOrd="0" destOrd="0" parTransId="{7940846A-2C34-41CF-9BD2-C7595CFD398B}" sibTransId="{D68D524B-FD4C-43C1-9030-2A87E14C5BFF}"/>
    <dgm:cxn modelId="{9E814E6D-32B4-46E8-B372-E58FBFA747A0}" type="presOf" srcId="{C21A264B-1E8C-4990-827F-8D3140A566BC}" destId="{D05A6254-BA51-45C1-AE5A-5B06919A1886}" srcOrd="1" destOrd="0" presId="urn:microsoft.com/office/officeart/2005/8/layout/vProcess5"/>
    <dgm:cxn modelId="{BC120431-2E8B-47D0-B601-5F46BC3B4196}" type="presOf" srcId="{279E5745-80D6-457D-BC84-ABC3D5613416}" destId="{D8547788-320F-4AC5-810D-F0694529FBD3}" srcOrd="0" destOrd="0" presId="urn:microsoft.com/office/officeart/2005/8/layout/vProcess5"/>
    <dgm:cxn modelId="{5CC7A12B-B929-4D8C-AAA0-CC8339F4CB54}" type="presOf" srcId="{D68D524B-FD4C-43C1-9030-2A87E14C5BFF}" destId="{2CBD49D8-8C0D-47D4-A5E1-BEE0110E1499}" srcOrd="0" destOrd="0" presId="urn:microsoft.com/office/officeart/2005/8/layout/vProcess5"/>
    <dgm:cxn modelId="{32B17A13-CD82-4DBE-A201-1EFAFFBD129E}" type="presOf" srcId="{D646852F-180A-4395-AEF1-83838A9B7085}" destId="{30114F16-A7B7-4A1E-9904-841BD0859836}" srcOrd="0" destOrd="0" presId="urn:microsoft.com/office/officeart/2005/8/layout/vProcess5"/>
    <dgm:cxn modelId="{30C51C51-DCF3-4AB0-8CDB-29A6770E879D}" type="presParOf" srcId="{D8547788-320F-4AC5-810D-F0694529FBD3}" destId="{F278A0FA-5072-4F20-A0B7-EE0739BCB1CA}" srcOrd="0" destOrd="0" presId="urn:microsoft.com/office/officeart/2005/8/layout/vProcess5"/>
    <dgm:cxn modelId="{58DA4996-3638-467F-9D23-A02D82A40C95}" type="presParOf" srcId="{D8547788-320F-4AC5-810D-F0694529FBD3}" destId="{1A66FDE7-8079-482C-A61B-DAA4725685B2}" srcOrd="1" destOrd="0" presId="urn:microsoft.com/office/officeart/2005/8/layout/vProcess5"/>
    <dgm:cxn modelId="{44A1C971-DE1B-4A10-A726-A5622F7C1AF8}" type="presParOf" srcId="{D8547788-320F-4AC5-810D-F0694529FBD3}" destId="{B7909AC8-73A2-4565-B914-C870EBA9E7E5}" srcOrd="2" destOrd="0" presId="urn:microsoft.com/office/officeart/2005/8/layout/vProcess5"/>
    <dgm:cxn modelId="{3F0964F0-16C8-4019-809F-BCF754DA10D1}" type="presParOf" srcId="{D8547788-320F-4AC5-810D-F0694529FBD3}" destId="{AC1C3242-0D06-487E-9FF7-4A732C111E37}" srcOrd="3" destOrd="0" presId="urn:microsoft.com/office/officeart/2005/8/layout/vProcess5"/>
    <dgm:cxn modelId="{4E423BA5-2B48-4C82-B871-DAEEEDA766AB}" type="presParOf" srcId="{D8547788-320F-4AC5-810D-F0694529FBD3}" destId="{E365A9BF-D78A-40E4-88B0-7183B3133C80}" srcOrd="4" destOrd="0" presId="urn:microsoft.com/office/officeart/2005/8/layout/vProcess5"/>
    <dgm:cxn modelId="{886785E7-5239-4BC0-84EE-E68F0B7E1D8D}" type="presParOf" srcId="{D8547788-320F-4AC5-810D-F0694529FBD3}" destId="{2CBD49D8-8C0D-47D4-A5E1-BEE0110E1499}" srcOrd="5" destOrd="0" presId="urn:microsoft.com/office/officeart/2005/8/layout/vProcess5"/>
    <dgm:cxn modelId="{E9CE8B87-E5A9-40E8-BB8F-4A2B75BB923F}" type="presParOf" srcId="{D8547788-320F-4AC5-810D-F0694529FBD3}" destId="{FFD66784-B485-4BEF-84A6-77E23B3C9617}" srcOrd="6" destOrd="0" presId="urn:microsoft.com/office/officeart/2005/8/layout/vProcess5"/>
    <dgm:cxn modelId="{9C42A860-586D-412C-92DB-ACE6653F0F89}" type="presParOf" srcId="{D8547788-320F-4AC5-810D-F0694529FBD3}" destId="{30114F16-A7B7-4A1E-9904-841BD0859836}" srcOrd="7" destOrd="0" presId="urn:microsoft.com/office/officeart/2005/8/layout/vProcess5"/>
    <dgm:cxn modelId="{287D5C9B-50B7-470B-991C-8712B006B8BA}" type="presParOf" srcId="{D8547788-320F-4AC5-810D-F0694529FBD3}" destId="{CAD088B2-6016-4920-9533-9B7599BD3F49}" srcOrd="8" destOrd="0" presId="urn:microsoft.com/office/officeart/2005/8/layout/vProcess5"/>
    <dgm:cxn modelId="{9A3AEA6C-D9FD-474D-A925-C4229D4611F6}" type="presParOf" srcId="{D8547788-320F-4AC5-810D-F0694529FBD3}" destId="{242899A2-56F3-49D1-B84C-2D4AF0BF90F9}" srcOrd="9" destOrd="0" presId="urn:microsoft.com/office/officeart/2005/8/layout/vProcess5"/>
    <dgm:cxn modelId="{34D04CCD-3771-4274-AC74-9C67A3A578E3}" type="presParOf" srcId="{D8547788-320F-4AC5-810D-F0694529FBD3}" destId="{D05A6254-BA51-45C1-AE5A-5B06919A1886}" srcOrd="10" destOrd="0" presId="urn:microsoft.com/office/officeart/2005/8/layout/vProcess5"/>
    <dgm:cxn modelId="{5643BBBB-E15A-40D0-9EF0-36D9463141CF}" type="presParOf" srcId="{D8547788-320F-4AC5-810D-F0694529FBD3}" destId="{5310A5E3-16CA-4A33-A3BD-1F425E263C6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310FB-4B83-4343-A2E6-DF753D3D9F6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592C1-5F72-482C-A712-F28BA10C3C84}">
      <dgm:prSet phldrT="[Text]"/>
      <dgm:spPr/>
      <dgm:t>
        <a:bodyPr/>
        <a:lstStyle/>
        <a:p>
          <a:r>
            <a:rPr lang="en-US" smtClean="0"/>
            <a:t>1905, Nhân viên CTXH được tuyển dụng tại bệnh viên Masachuset, Mỹ </a:t>
          </a:r>
          <a:endParaRPr lang="en-US"/>
        </a:p>
      </dgm:t>
    </dgm:pt>
    <dgm:pt modelId="{5E3CB299-288C-4E42-8D80-A27363E430DE}" type="parTrans" cxnId="{AA800DB4-B85F-452B-A16B-8AD14F7CEFB7}">
      <dgm:prSet/>
      <dgm:spPr/>
      <dgm:t>
        <a:bodyPr/>
        <a:lstStyle/>
        <a:p>
          <a:endParaRPr lang="en-US"/>
        </a:p>
      </dgm:t>
    </dgm:pt>
    <dgm:pt modelId="{FD9A2916-B270-4C03-B2CF-680139FC68C2}" type="sibTrans" cxnId="{AA800DB4-B85F-452B-A16B-8AD14F7CEFB7}">
      <dgm:prSet/>
      <dgm:spPr/>
      <dgm:t>
        <a:bodyPr/>
        <a:lstStyle/>
        <a:p>
          <a:endParaRPr lang="en-US"/>
        </a:p>
      </dgm:t>
    </dgm:pt>
    <dgm:pt modelId="{54AFD0C5-AAE8-4E24-AA06-EA6CABA1368E}">
      <dgm:prSet phldrT="[Text]"/>
      <dgm:spPr/>
      <dgm:t>
        <a:bodyPr/>
        <a:lstStyle/>
        <a:p>
          <a:pPr algn="just"/>
          <a:r>
            <a:rPr lang="en-US" smtClean="0"/>
            <a:t>1917, Mary</a:t>
          </a:r>
          <a:r>
            <a:rPr lang="vi-VN" smtClean="0"/>
            <a:t> Richmon viết cuốn Chẩn đoán xã hội. Ba giai đoạn: Nghiên cứu, Chẩn đoán  và trị liệu. </a:t>
          </a:r>
          <a:r>
            <a:rPr lang="en-US" smtClean="0"/>
            <a:t> </a:t>
          </a:r>
          <a:endParaRPr lang="en-US"/>
        </a:p>
      </dgm:t>
    </dgm:pt>
    <dgm:pt modelId="{BC7AD464-7080-44AD-ACA7-8D8F22EE2B6D}" type="parTrans" cxnId="{E27C4E54-773B-412C-9858-928B3604289F}">
      <dgm:prSet/>
      <dgm:spPr/>
      <dgm:t>
        <a:bodyPr/>
        <a:lstStyle/>
        <a:p>
          <a:endParaRPr lang="en-US"/>
        </a:p>
      </dgm:t>
    </dgm:pt>
    <dgm:pt modelId="{5555B099-784F-4875-A2ED-53E034112ADE}" type="sibTrans" cxnId="{E27C4E54-773B-412C-9858-928B3604289F}">
      <dgm:prSet/>
      <dgm:spPr/>
      <dgm:t>
        <a:bodyPr/>
        <a:lstStyle/>
        <a:p>
          <a:endParaRPr lang="en-US"/>
        </a:p>
      </dgm:t>
    </dgm:pt>
    <dgm:pt modelId="{FDBB42BE-F8F7-42DD-BCCB-FE49B7096FB2}">
      <dgm:prSet phldrT="[Text]"/>
      <dgm:spPr/>
      <dgm:t>
        <a:bodyPr/>
        <a:lstStyle/>
        <a:p>
          <a:r>
            <a:rPr lang="vi-VN" smtClean="0"/>
            <a:t>1919, Hiệp hội các trường </a:t>
          </a:r>
          <a:r>
            <a:rPr lang="en-US" smtClean="0"/>
            <a:t>đào tạo CTXH tại Mỹ và Canada hình thành tiêu chuẩn chung về đào tạo công tác xã hội chuyên nghiệp</a:t>
          </a:r>
          <a:endParaRPr lang="en-US"/>
        </a:p>
      </dgm:t>
    </dgm:pt>
    <dgm:pt modelId="{F43EA0DB-5608-453E-BE13-E9F49C838FE4}" type="parTrans" cxnId="{75476AFC-93AF-4112-BF12-45B36607C215}">
      <dgm:prSet/>
      <dgm:spPr/>
      <dgm:t>
        <a:bodyPr/>
        <a:lstStyle/>
        <a:p>
          <a:endParaRPr lang="en-US"/>
        </a:p>
      </dgm:t>
    </dgm:pt>
    <dgm:pt modelId="{BEC25032-9F31-4826-BD26-82C65FC6B8C0}" type="sibTrans" cxnId="{75476AFC-93AF-4112-BF12-45B36607C215}">
      <dgm:prSet/>
      <dgm:spPr/>
      <dgm:t>
        <a:bodyPr/>
        <a:lstStyle/>
        <a:p>
          <a:endParaRPr lang="en-US"/>
        </a:p>
      </dgm:t>
    </dgm:pt>
    <dgm:pt modelId="{2865D3F8-A956-466E-B031-A16EA9F5C789}" type="pres">
      <dgm:prSet presAssocID="{2AE310FB-4B83-4343-A2E6-DF753D3D9F6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FF3C2-9263-4405-B3CE-91EBF954AFB3}" type="pres">
      <dgm:prSet presAssocID="{2AE310FB-4B83-4343-A2E6-DF753D3D9F69}" presName="arrow" presStyleLbl="bgShp" presStyleIdx="0" presStyleCnt="1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6B824C2F-5667-4564-B2BE-FCBE14BF81AD}" type="pres">
      <dgm:prSet presAssocID="{2AE310FB-4B83-4343-A2E6-DF753D3D9F69}" presName="arrowDiagram3" presStyleCnt="0"/>
      <dgm:spPr/>
    </dgm:pt>
    <dgm:pt modelId="{56392F12-8137-468E-87A2-D86E14453F2E}" type="pres">
      <dgm:prSet presAssocID="{6FE592C1-5F72-482C-A712-F28BA10C3C84}" presName="bullet3a" presStyleLbl="node1" presStyleIdx="0" presStyleCnt="3"/>
      <dgm:spPr>
        <a:solidFill>
          <a:srgbClr val="FFFF00"/>
        </a:solidFill>
      </dgm:spPr>
    </dgm:pt>
    <dgm:pt modelId="{5F2DC43B-CD10-418B-8EFC-413FE6E02DFE}" type="pres">
      <dgm:prSet presAssocID="{6FE592C1-5F72-482C-A712-F28BA10C3C8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F1294-DEB1-4F46-A6C7-CA0647134865}" type="pres">
      <dgm:prSet presAssocID="{54AFD0C5-AAE8-4E24-AA06-EA6CABA1368E}" presName="bullet3b" presStyleLbl="node1" presStyleIdx="1" presStyleCnt="3"/>
      <dgm:spPr>
        <a:solidFill>
          <a:srgbClr val="FFC000"/>
        </a:solidFill>
      </dgm:spPr>
    </dgm:pt>
    <dgm:pt modelId="{2EC683AC-A50B-4248-8E59-CBEC32BE0D2B}" type="pres">
      <dgm:prSet presAssocID="{54AFD0C5-AAE8-4E24-AA06-EA6CABA1368E}" presName="textBox3b" presStyleLbl="revTx" presStyleIdx="1" presStyleCnt="3" custScaleX="94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D7235-F1A2-4F6E-A425-AE7BBD2E22CD}" type="pres">
      <dgm:prSet presAssocID="{FDBB42BE-F8F7-42DD-BCCB-FE49B7096FB2}" presName="bullet3c" presStyleLbl="node1" presStyleIdx="2" presStyleCnt="3"/>
      <dgm:spPr>
        <a:solidFill>
          <a:schemeClr val="accent2"/>
        </a:solidFill>
      </dgm:spPr>
    </dgm:pt>
    <dgm:pt modelId="{A70BEBFA-2D37-4723-B52E-AC205E7C8DD3}" type="pres">
      <dgm:prSet presAssocID="{FDBB42BE-F8F7-42DD-BCCB-FE49B7096FB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5C3B1-3034-4319-8618-6D06C4072758}" type="presOf" srcId="{FDBB42BE-F8F7-42DD-BCCB-FE49B7096FB2}" destId="{A70BEBFA-2D37-4723-B52E-AC205E7C8DD3}" srcOrd="0" destOrd="0" presId="urn:microsoft.com/office/officeart/2005/8/layout/arrow2"/>
    <dgm:cxn modelId="{E27C4E54-773B-412C-9858-928B3604289F}" srcId="{2AE310FB-4B83-4343-A2E6-DF753D3D9F69}" destId="{54AFD0C5-AAE8-4E24-AA06-EA6CABA1368E}" srcOrd="1" destOrd="0" parTransId="{BC7AD464-7080-44AD-ACA7-8D8F22EE2B6D}" sibTransId="{5555B099-784F-4875-A2ED-53E034112ADE}"/>
    <dgm:cxn modelId="{7BF49C75-F15F-4AE0-855F-90D4BECDDF3A}" type="presOf" srcId="{2AE310FB-4B83-4343-A2E6-DF753D3D9F69}" destId="{2865D3F8-A956-466E-B031-A16EA9F5C789}" srcOrd="0" destOrd="0" presId="urn:microsoft.com/office/officeart/2005/8/layout/arrow2"/>
    <dgm:cxn modelId="{75476AFC-93AF-4112-BF12-45B36607C215}" srcId="{2AE310FB-4B83-4343-A2E6-DF753D3D9F69}" destId="{FDBB42BE-F8F7-42DD-BCCB-FE49B7096FB2}" srcOrd="2" destOrd="0" parTransId="{F43EA0DB-5608-453E-BE13-E9F49C838FE4}" sibTransId="{BEC25032-9F31-4826-BD26-82C65FC6B8C0}"/>
    <dgm:cxn modelId="{AA800DB4-B85F-452B-A16B-8AD14F7CEFB7}" srcId="{2AE310FB-4B83-4343-A2E6-DF753D3D9F69}" destId="{6FE592C1-5F72-482C-A712-F28BA10C3C84}" srcOrd="0" destOrd="0" parTransId="{5E3CB299-288C-4E42-8D80-A27363E430DE}" sibTransId="{FD9A2916-B270-4C03-B2CF-680139FC68C2}"/>
    <dgm:cxn modelId="{DEA3DD7B-D9DC-42BF-BD4D-9B5C97C43327}" type="presOf" srcId="{54AFD0C5-AAE8-4E24-AA06-EA6CABA1368E}" destId="{2EC683AC-A50B-4248-8E59-CBEC32BE0D2B}" srcOrd="0" destOrd="0" presId="urn:microsoft.com/office/officeart/2005/8/layout/arrow2"/>
    <dgm:cxn modelId="{B7121A15-C554-42E5-B141-4335140C8991}" type="presOf" srcId="{6FE592C1-5F72-482C-A712-F28BA10C3C84}" destId="{5F2DC43B-CD10-418B-8EFC-413FE6E02DFE}" srcOrd="0" destOrd="0" presId="urn:microsoft.com/office/officeart/2005/8/layout/arrow2"/>
    <dgm:cxn modelId="{BAEC97EF-C02B-4965-B151-DE64FD33EC5F}" type="presParOf" srcId="{2865D3F8-A956-466E-B031-A16EA9F5C789}" destId="{E07FF3C2-9263-4405-B3CE-91EBF954AFB3}" srcOrd="0" destOrd="0" presId="urn:microsoft.com/office/officeart/2005/8/layout/arrow2"/>
    <dgm:cxn modelId="{99FF125E-5DF5-4BA8-B906-0DA4CED86371}" type="presParOf" srcId="{2865D3F8-A956-466E-B031-A16EA9F5C789}" destId="{6B824C2F-5667-4564-B2BE-FCBE14BF81AD}" srcOrd="1" destOrd="0" presId="urn:microsoft.com/office/officeart/2005/8/layout/arrow2"/>
    <dgm:cxn modelId="{2864F16A-A038-4DE7-B303-C20A786D4BAF}" type="presParOf" srcId="{6B824C2F-5667-4564-B2BE-FCBE14BF81AD}" destId="{56392F12-8137-468E-87A2-D86E14453F2E}" srcOrd="0" destOrd="0" presId="urn:microsoft.com/office/officeart/2005/8/layout/arrow2"/>
    <dgm:cxn modelId="{2261A577-9088-44BE-9B8E-7AAC35E3D04D}" type="presParOf" srcId="{6B824C2F-5667-4564-B2BE-FCBE14BF81AD}" destId="{5F2DC43B-CD10-418B-8EFC-413FE6E02DFE}" srcOrd="1" destOrd="0" presId="urn:microsoft.com/office/officeart/2005/8/layout/arrow2"/>
    <dgm:cxn modelId="{96D2756B-D0FC-47F4-B9BF-1AED1C1CDCCC}" type="presParOf" srcId="{6B824C2F-5667-4564-B2BE-FCBE14BF81AD}" destId="{333F1294-DEB1-4F46-A6C7-CA0647134865}" srcOrd="2" destOrd="0" presId="urn:microsoft.com/office/officeart/2005/8/layout/arrow2"/>
    <dgm:cxn modelId="{146E8F0B-13FE-4F29-953E-1EC92599E7AE}" type="presParOf" srcId="{6B824C2F-5667-4564-B2BE-FCBE14BF81AD}" destId="{2EC683AC-A50B-4248-8E59-CBEC32BE0D2B}" srcOrd="3" destOrd="0" presId="urn:microsoft.com/office/officeart/2005/8/layout/arrow2"/>
    <dgm:cxn modelId="{C0A0FD97-BF5E-4A22-8277-26B9B62417CF}" type="presParOf" srcId="{6B824C2F-5667-4564-B2BE-FCBE14BF81AD}" destId="{4F3D7235-F1A2-4F6E-A425-AE7BBD2E22CD}" srcOrd="4" destOrd="0" presId="urn:microsoft.com/office/officeart/2005/8/layout/arrow2"/>
    <dgm:cxn modelId="{3CD32870-28C8-4DC8-911D-4F29A8065C7F}" type="presParOf" srcId="{6B824C2F-5667-4564-B2BE-FCBE14BF81AD}" destId="{A70BEBFA-2D37-4723-B52E-AC205E7C8DD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7B742A-E050-4843-8531-73A628810E3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887EBA0-AC7F-4A9E-84F7-8FBABE443A06}">
      <dgm:prSet phldrT="[Text]"/>
      <dgm:spPr/>
      <dgm:t>
        <a:bodyPr/>
        <a:lstStyle/>
        <a:p>
          <a:r>
            <a:rPr lang="en-US" smtClean="0"/>
            <a:t>1921, Trường Phụ nữ Nhật Bản thành lập</a:t>
          </a:r>
          <a:endParaRPr lang="en-US"/>
        </a:p>
      </dgm:t>
    </dgm:pt>
    <dgm:pt modelId="{FA98806B-59D7-4221-B39E-2D02CA9E34D8}" type="parTrans" cxnId="{F4BE2B17-1DEA-41C8-A580-6DE6C4D69A96}">
      <dgm:prSet/>
      <dgm:spPr/>
      <dgm:t>
        <a:bodyPr/>
        <a:lstStyle/>
        <a:p>
          <a:endParaRPr lang="en-US"/>
        </a:p>
      </dgm:t>
    </dgm:pt>
    <dgm:pt modelId="{2261D074-07C5-4661-9CD9-A613012D5C51}" type="sibTrans" cxnId="{F4BE2B17-1DEA-41C8-A580-6DE6C4D69A96}">
      <dgm:prSet/>
      <dgm:spPr/>
      <dgm:t>
        <a:bodyPr/>
        <a:lstStyle/>
        <a:p>
          <a:endParaRPr lang="en-US"/>
        </a:p>
      </dgm:t>
    </dgm:pt>
    <dgm:pt modelId="{27C66F7D-7808-4B2B-BAC8-6D8A55E58B3F}">
      <dgm:prSet phldrT="[Text]"/>
      <dgm:spPr/>
      <dgm:t>
        <a:bodyPr/>
        <a:lstStyle/>
        <a:p>
          <a:r>
            <a:rPr lang="en-US" smtClean="0"/>
            <a:t>1923 Bản báo cáo của Tufts H.James nhấn mạnh đào tạo CTXH</a:t>
          </a:r>
          <a:endParaRPr lang="en-US"/>
        </a:p>
      </dgm:t>
    </dgm:pt>
    <dgm:pt modelId="{4BD1754F-7D43-435B-92A1-FADD0CDA389A}" type="parTrans" cxnId="{93FD0044-F603-4538-A285-31E8E4FC95CB}">
      <dgm:prSet/>
      <dgm:spPr/>
      <dgm:t>
        <a:bodyPr/>
        <a:lstStyle/>
        <a:p>
          <a:endParaRPr lang="en-US"/>
        </a:p>
      </dgm:t>
    </dgm:pt>
    <dgm:pt modelId="{A0179751-A2C8-40F1-B0B8-AD523317AEF8}" type="sibTrans" cxnId="{93FD0044-F603-4538-A285-31E8E4FC95CB}">
      <dgm:prSet/>
      <dgm:spPr/>
      <dgm:t>
        <a:bodyPr/>
        <a:lstStyle/>
        <a:p>
          <a:endParaRPr lang="en-US"/>
        </a:p>
      </dgm:t>
    </dgm:pt>
    <dgm:pt modelId="{66DA3C05-72A0-41C3-A188-F9457B94A0EC}">
      <dgm:prSet phldrT="[Text]"/>
      <dgm:spPr/>
      <dgm:t>
        <a:bodyPr/>
        <a:lstStyle/>
        <a:p>
          <a:r>
            <a:rPr lang="en-US" smtClean="0"/>
            <a:t>1926, Hiệp hội Nhân viên xã hội giúp đỡ trẻ em của Mỹ (AAPSW) thành lập tăng cường tầm quan trọng của NVCTXH trong thực hành thực địa </a:t>
          </a:r>
          <a:endParaRPr lang="en-US"/>
        </a:p>
      </dgm:t>
    </dgm:pt>
    <dgm:pt modelId="{D5351B03-CD47-400E-92BF-E631973DF5F6}" type="parTrans" cxnId="{B823EDCA-AA58-4449-8FF4-C9D02BEEE498}">
      <dgm:prSet/>
      <dgm:spPr/>
      <dgm:t>
        <a:bodyPr/>
        <a:lstStyle/>
        <a:p>
          <a:endParaRPr lang="en-US"/>
        </a:p>
      </dgm:t>
    </dgm:pt>
    <dgm:pt modelId="{93324548-3A9B-4077-9BDB-77B7AE323836}" type="sibTrans" cxnId="{B823EDCA-AA58-4449-8FF4-C9D02BEEE498}">
      <dgm:prSet/>
      <dgm:spPr/>
      <dgm:t>
        <a:bodyPr/>
        <a:lstStyle/>
        <a:p>
          <a:endParaRPr lang="en-US"/>
        </a:p>
      </dgm:t>
    </dgm:pt>
    <dgm:pt modelId="{F81400F2-11A9-4AB0-AE1D-16DADDE63170}" type="pres">
      <dgm:prSet presAssocID="{527B742A-E050-4843-8531-73A628810E3D}" presName="arrowDiagram" presStyleCnt="0">
        <dgm:presLayoutVars>
          <dgm:chMax val="5"/>
          <dgm:dir/>
          <dgm:resizeHandles val="exact"/>
        </dgm:presLayoutVars>
      </dgm:prSet>
      <dgm:spPr/>
    </dgm:pt>
    <dgm:pt modelId="{F4033C4D-C77B-41ED-B2BA-A97933644C3C}" type="pres">
      <dgm:prSet presAssocID="{527B742A-E050-4843-8531-73A628810E3D}" presName="arrow" presStyleLbl="bgShp" presStyleIdx="0" presStyleCnt="1"/>
      <dgm:spPr>
        <a:ln>
          <a:solidFill>
            <a:srgbClr val="92D050"/>
          </a:solidFill>
        </a:ln>
      </dgm:spPr>
    </dgm:pt>
    <dgm:pt modelId="{8A288C6A-5937-419A-A575-B5ACD67EC789}" type="pres">
      <dgm:prSet presAssocID="{527B742A-E050-4843-8531-73A628810E3D}" presName="arrowDiagram3" presStyleCnt="0"/>
      <dgm:spPr/>
    </dgm:pt>
    <dgm:pt modelId="{C43AD472-D3BC-475C-B4DA-24C9121C4D79}" type="pres">
      <dgm:prSet presAssocID="{1887EBA0-AC7F-4A9E-84F7-8FBABE443A06}" presName="bullet3a" presStyleLbl="node1" presStyleIdx="0" presStyleCnt="3"/>
      <dgm:spPr/>
    </dgm:pt>
    <dgm:pt modelId="{43EDB5DF-0DE5-4124-92E7-9898359CB72E}" type="pres">
      <dgm:prSet presAssocID="{1887EBA0-AC7F-4A9E-84F7-8FBABE443A0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FBD07-BD87-4ED9-A965-FE1AE182AC67}" type="pres">
      <dgm:prSet presAssocID="{27C66F7D-7808-4B2B-BAC8-6D8A55E58B3F}" presName="bullet3b" presStyleLbl="node1" presStyleIdx="1" presStyleCnt="3"/>
      <dgm:spPr>
        <a:solidFill>
          <a:srgbClr val="92D050"/>
        </a:solidFill>
      </dgm:spPr>
    </dgm:pt>
    <dgm:pt modelId="{832F0CCE-0275-498B-AFC1-685620FFFB08}" type="pres">
      <dgm:prSet presAssocID="{27C66F7D-7808-4B2B-BAC8-6D8A55E58B3F}" presName="textBox3b" presStyleLbl="revTx" presStyleIdx="1" presStyleCnt="3" custScaleX="113596" custLinFactNeighborX="6300" custLinFactNeighborY="-4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680F8-BE13-40EA-B421-C711879D298E}" type="pres">
      <dgm:prSet presAssocID="{66DA3C05-72A0-41C3-A188-F9457B94A0EC}" presName="bullet3c" presStyleLbl="node1" presStyleIdx="2" presStyleCnt="3"/>
      <dgm:spPr>
        <a:solidFill>
          <a:srgbClr val="FFC000"/>
        </a:solidFill>
      </dgm:spPr>
    </dgm:pt>
    <dgm:pt modelId="{2E937AAB-C4D7-4945-8EAE-66FA6AA5227A}" type="pres">
      <dgm:prSet presAssocID="{66DA3C05-72A0-41C3-A188-F9457B94A0EC}" presName="textBox3c" presStyleLbl="revTx" presStyleIdx="2" presStyleCnt="3" custScaleX="168722" custLinFactNeighborX="37040" custLinFactNeighborY="-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300285-BC48-4B05-A67B-2ECA10F0D698}" type="presOf" srcId="{527B742A-E050-4843-8531-73A628810E3D}" destId="{F81400F2-11A9-4AB0-AE1D-16DADDE63170}" srcOrd="0" destOrd="0" presId="urn:microsoft.com/office/officeart/2005/8/layout/arrow2"/>
    <dgm:cxn modelId="{8C81EC96-2919-4CDD-B29C-30EB0C193667}" type="presOf" srcId="{66DA3C05-72A0-41C3-A188-F9457B94A0EC}" destId="{2E937AAB-C4D7-4945-8EAE-66FA6AA5227A}" srcOrd="0" destOrd="0" presId="urn:microsoft.com/office/officeart/2005/8/layout/arrow2"/>
    <dgm:cxn modelId="{B823EDCA-AA58-4449-8FF4-C9D02BEEE498}" srcId="{527B742A-E050-4843-8531-73A628810E3D}" destId="{66DA3C05-72A0-41C3-A188-F9457B94A0EC}" srcOrd="2" destOrd="0" parTransId="{D5351B03-CD47-400E-92BF-E631973DF5F6}" sibTransId="{93324548-3A9B-4077-9BDB-77B7AE323836}"/>
    <dgm:cxn modelId="{93FD0044-F603-4538-A285-31E8E4FC95CB}" srcId="{527B742A-E050-4843-8531-73A628810E3D}" destId="{27C66F7D-7808-4B2B-BAC8-6D8A55E58B3F}" srcOrd="1" destOrd="0" parTransId="{4BD1754F-7D43-435B-92A1-FADD0CDA389A}" sibTransId="{A0179751-A2C8-40F1-B0B8-AD523317AEF8}"/>
    <dgm:cxn modelId="{F4BE2B17-1DEA-41C8-A580-6DE6C4D69A96}" srcId="{527B742A-E050-4843-8531-73A628810E3D}" destId="{1887EBA0-AC7F-4A9E-84F7-8FBABE443A06}" srcOrd="0" destOrd="0" parTransId="{FA98806B-59D7-4221-B39E-2D02CA9E34D8}" sibTransId="{2261D074-07C5-4661-9CD9-A613012D5C51}"/>
    <dgm:cxn modelId="{CC1930F7-6C78-4CF7-A4BE-A6188F7F0A96}" type="presOf" srcId="{1887EBA0-AC7F-4A9E-84F7-8FBABE443A06}" destId="{43EDB5DF-0DE5-4124-92E7-9898359CB72E}" srcOrd="0" destOrd="0" presId="urn:microsoft.com/office/officeart/2005/8/layout/arrow2"/>
    <dgm:cxn modelId="{A8165DEB-609C-4174-BC3F-E907FA5C028E}" type="presOf" srcId="{27C66F7D-7808-4B2B-BAC8-6D8A55E58B3F}" destId="{832F0CCE-0275-498B-AFC1-685620FFFB08}" srcOrd="0" destOrd="0" presId="urn:microsoft.com/office/officeart/2005/8/layout/arrow2"/>
    <dgm:cxn modelId="{A69CA1B0-1D0D-4335-93C1-810AB189E0E4}" type="presParOf" srcId="{F81400F2-11A9-4AB0-AE1D-16DADDE63170}" destId="{F4033C4D-C77B-41ED-B2BA-A97933644C3C}" srcOrd="0" destOrd="0" presId="urn:microsoft.com/office/officeart/2005/8/layout/arrow2"/>
    <dgm:cxn modelId="{BBD027ED-DFFC-4BA9-946E-564EAFFE677F}" type="presParOf" srcId="{F81400F2-11A9-4AB0-AE1D-16DADDE63170}" destId="{8A288C6A-5937-419A-A575-B5ACD67EC789}" srcOrd="1" destOrd="0" presId="urn:microsoft.com/office/officeart/2005/8/layout/arrow2"/>
    <dgm:cxn modelId="{41BA725D-0742-44FA-9A04-ECC79C082F9D}" type="presParOf" srcId="{8A288C6A-5937-419A-A575-B5ACD67EC789}" destId="{C43AD472-D3BC-475C-B4DA-24C9121C4D79}" srcOrd="0" destOrd="0" presId="urn:microsoft.com/office/officeart/2005/8/layout/arrow2"/>
    <dgm:cxn modelId="{9F3F865F-DFE0-4192-A1EA-ACBB57930384}" type="presParOf" srcId="{8A288C6A-5937-419A-A575-B5ACD67EC789}" destId="{43EDB5DF-0DE5-4124-92E7-9898359CB72E}" srcOrd="1" destOrd="0" presId="urn:microsoft.com/office/officeart/2005/8/layout/arrow2"/>
    <dgm:cxn modelId="{94469DF6-C39F-4A85-B000-0422667639FB}" type="presParOf" srcId="{8A288C6A-5937-419A-A575-B5ACD67EC789}" destId="{A86FBD07-BD87-4ED9-A965-FE1AE182AC67}" srcOrd="2" destOrd="0" presId="urn:microsoft.com/office/officeart/2005/8/layout/arrow2"/>
    <dgm:cxn modelId="{6592FD56-AF34-42E6-9F42-3A7F77D5C6D2}" type="presParOf" srcId="{8A288C6A-5937-419A-A575-B5ACD67EC789}" destId="{832F0CCE-0275-498B-AFC1-685620FFFB08}" srcOrd="3" destOrd="0" presId="urn:microsoft.com/office/officeart/2005/8/layout/arrow2"/>
    <dgm:cxn modelId="{2C0D3C14-BDDF-475A-A423-ECB60D1C88A1}" type="presParOf" srcId="{8A288C6A-5937-419A-A575-B5ACD67EC789}" destId="{71E680F8-BE13-40EA-B421-C711879D298E}" srcOrd="4" destOrd="0" presId="urn:microsoft.com/office/officeart/2005/8/layout/arrow2"/>
    <dgm:cxn modelId="{D21E9752-D91E-45AB-880B-88A6D9F776C1}" type="presParOf" srcId="{8A288C6A-5937-419A-A575-B5ACD67EC789}" destId="{2E937AAB-C4D7-4945-8EAE-66FA6AA5227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E72ECD-2AB6-43CF-85EA-AEB71A11F8D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F21B06-A120-4B28-87BE-E9534BB0600F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pPr algn="just"/>
          <a:r>
            <a:rPr lang="vi-VN" sz="1600" smtClean="0"/>
            <a:t>1950 Nhật Bản có chương trình đào tạo về thạc sỹ về CTXH. 1977, nhóm thúc đẩy đạo tạo trình độ tiến sỹ về CTXH thành lập</a:t>
          </a:r>
          <a:endParaRPr lang="en-US" sz="1600"/>
        </a:p>
      </dgm:t>
    </dgm:pt>
    <dgm:pt modelId="{1AC31068-56B1-4D34-9CF7-B7D4D9781526}" type="parTrans" cxnId="{61142FA6-0EE6-4BA1-A3F9-F4E1AF2BDC77}">
      <dgm:prSet/>
      <dgm:spPr/>
      <dgm:t>
        <a:bodyPr/>
        <a:lstStyle/>
        <a:p>
          <a:endParaRPr lang="en-US"/>
        </a:p>
      </dgm:t>
    </dgm:pt>
    <dgm:pt modelId="{F84A5002-6C58-4DF8-B115-F5E378E6FCB6}" type="sibTrans" cxnId="{61142FA6-0EE6-4BA1-A3F9-F4E1AF2BDC77}">
      <dgm:prSet/>
      <dgm:spPr/>
      <dgm:t>
        <a:bodyPr/>
        <a:lstStyle/>
        <a:p>
          <a:endParaRPr lang="en-US"/>
        </a:p>
      </dgm:t>
    </dgm:pt>
    <dgm:pt modelId="{F20B4A03-F421-4D2F-A4DB-6DBC312B663E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pPr algn="just"/>
          <a:r>
            <a:rPr lang="vi-VN" sz="2000" smtClean="0"/>
            <a:t>1952, Hội đồng đào tạo CTXH xây dựng các tiêu chuẩn cho các trường đào tạo về CTXH</a:t>
          </a:r>
          <a:endParaRPr lang="en-US" sz="2000"/>
        </a:p>
      </dgm:t>
    </dgm:pt>
    <dgm:pt modelId="{2A53D33C-3A0A-4925-A747-7F26C4AAE30D}" type="parTrans" cxnId="{8C1F5838-7E1F-43EB-A10E-B71B1B5B31FE}">
      <dgm:prSet/>
      <dgm:spPr/>
      <dgm:t>
        <a:bodyPr/>
        <a:lstStyle/>
        <a:p>
          <a:endParaRPr lang="en-US"/>
        </a:p>
      </dgm:t>
    </dgm:pt>
    <dgm:pt modelId="{B0D7925B-0E19-4803-BA24-FC7F7F8A41AE}" type="sibTrans" cxnId="{8C1F5838-7E1F-43EB-A10E-B71B1B5B31FE}">
      <dgm:prSet/>
      <dgm:spPr/>
      <dgm:t>
        <a:bodyPr/>
        <a:lstStyle/>
        <a:p>
          <a:endParaRPr lang="en-US"/>
        </a:p>
      </dgm:t>
    </dgm:pt>
    <dgm:pt modelId="{F037BE69-11D8-4862-ACE8-7A08BC0299BA}">
      <dgm:prSet/>
      <dgm:spPr/>
      <dgm:t>
        <a:bodyPr/>
        <a:lstStyle/>
        <a:p>
          <a:r>
            <a:rPr lang="vi-VN" smtClean="0"/>
            <a:t>1956 Hiệp đoàn quốc tế của Nhân viên xã hội thành lập NASW. 1970 Ấn độ thành lập hiệp hội quốc gia của NVXH</a:t>
          </a:r>
          <a:endParaRPr lang="en-US"/>
        </a:p>
      </dgm:t>
    </dgm:pt>
    <dgm:pt modelId="{F2C64756-F8A4-4C5D-BA40-6BFD52806A92}" type="parTrans" cxnId="{F5032873-C75B-404E-9DEB-82F6CE5E8EEA}">
      <dgm:prSet/>
      <dgm:spPr/>
      <dgm:t>
        <a:bodyPr/>
        <a:lstStyle/>
        <a:p>
          <a:endParaRPr lang="en-US"/>
        </a:p>
      </dgm:t>
    </dgm:pt>
    <dgm:pt modelId="{31F99A58-19C9-4255-8A22-24ACEA0B96F3}" type="sibTrans" cxnId="{F5032873-C75B-404E-9DEB-82F6CE5E8EEA}">
      <dgm:prSet/>
      <dgm:spPr/>
      <dgm:t>
        <a:bodyPr/>
        <a:lstStyle/>
        <a:p>
          <a:endParaRPr lang="en-US"/>
        </a:p>
      </dgm:t>
    </dgm:pt>
    <dgm:pt modelId="{BBACDDBD-9326-442D-B190-9AF5E4B08C17}" type="pres">
      <dgm:prSet presAssocID="{A8E72ECD-2AB6-43CF-85EA-AEB71A11F8D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07A32D-A4F5-4AFD-8FDA-78CFF63B30C7}" type="pres">
      <dgm:prSet presAssocID="{A8E72ECD-2AB6-43CF-85EA-AEB71A11F8DB}" presName="arrow" presStyleLbl="bgShp" presStyleIdx="0" presStyleCnt="1" custScaleX="128092" custLinFactNeighborX="1595" custLinFactNeighborY="-5086"/>
      <dgm:spPr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0ACD7517-4D87-4A86-8822-6913F434358A}" type="pres">
      <dgm:prSet presAssocID="{A8E72ECD-2AB6-43CF-85EA-AEB71A11F8DB}" presName="arrowDiagram3" presStyleCnt="0"/>
      <dgm:spPr/>
    </dgm:pt>
    <dgm:pt modelId="{8B3215C8-95A9-4EC9-8D4A-2D978AF2FEB5}" type="pres">
      <dgm:prSet presAssocID="{4BF21B06-A120-4B28-87BE-E9534BB0600F}" presName="bullet3a" presStyleLbl="node1" presStyleIdx="0" presStyleCnt="3" custLinFactX="-150214" custLinFactNeighborX="-200000" custLinFactNeighborY="1938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8E5A98B9-35EB-43CC-B6A6-DA7079B59E69}" type="pres">
      <dgm:prSet presAssocID="{4BF21B06-A120-4B28-87BE-E9534BB0600F}" presName="textBox3a" presStyleLbl="revTx" presStyleIdx="0" presStyleCnt="3" custScaleX="121039" custScaleY="124476" custLinFactNeighborX="-19069" custLinFactNeighborY="12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199CD-EA5D-4D03-B576-CBF120F30337}" type="pres">
      <dgm:prSet presAssocID="{F20B4A03-F421-4D2F-A4DB-6DBC312B663E}" presName="bullet3b" presStyleLbl="node1" presStyleIdx="1" presStyleCnt="3"/>
      <dgm:spPr>
        <a:solidFill>
          <a:srgbClr val="FF0000"/>
        </a:solidFill>
      </dgm:spPr>
    </dgm:pt>
    <dgm:pt modelId="{49426089-E82A-4477-9C17-A51E5E3CDEE7}" type="pres">
      <dgm:prSet presAssocID="{F20B4A03-F421-4D2F-A4DB-6DBC312B663E}" presName="textBox3b" presStyleLbl="revTx" presStyleIdx="1" presStyleCnt="3" custScaleX="130260" custLinFactNeighborX="9754" custLinFactNeighborY="-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6B2EA-B971-43E2-82E0-FA351B9EFDC8}" type="pres">
      <dgm:prSet presAssocID="{F037BE69-11D8-4862-ACE8-7A08BC0299BA}" presName="bullet3c" presStyleLbl="node1" presStyleIdx="2" presStyleCnt="3" custLinFactX="13916" custLinFactNeighborX="100000" custLinFactNeighborY="-22056"/>
      <dgm:spPr/>
      <dgm:t>
        <a:bodyPr/>
        <a:lstStyle/>
        <a:p>
          <a:endParaRPr lang="en-US"/>
        </a:p>
      </dgm:t>
    </dgm:pt>
    <dgm:pt modelId="{A72C3733-FB92-4F3E-9CAE-4121D89C6A3A}" type="pres">
      <dgm:prSet presAssocID="{F037BE69-11D8-4862-ACE8-7A08BC0299BA}" presName="textBox3c" presStyleLbl="revTx" presStyleIdx="2" presStyleCnt="3" custScaleX="150764" custScaleY="85665" custLinFactNeighborX="46147" custLinFactNeighborY="-5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1F5838-7E1F-43EB-A10E-B71B1B5B31FE}" srcId="{A8E72ECD-2AB6-43CF-85EA-AEB71A11F8DB}" destId="{F20B4A03-F421-4D2F-A4DB-6DBC312B663E}" srcOrd="1" destOrd="0" parTransId="{2A53D33C-3A0A-4925-A747-7F26C4AAE30D}" sibTransId="{B0D7925B-0E19-4803-BA24-FC7F7F8A41AE}"/>
    <dgm:cxn modelId="{AE0490FB-0EB2-45E9-957C-7FD20F8C362A}" type="presOf" srcId="{A8E72ECD-2AB6-43CF-85EA-AEB71A11F8DB}" destId="{BBACDDBD-9326-442D-B190-9AF5E4B08C17}" srcOrd="0" destOrd="0" presId="urn:microsoft.com/office/officeart/2005/8/layout/arrow2"/>
    <dgm:cxn modelId="{CF822B46-7D6D-4C1E-AAF8-A76014F4CECA}" type="presOf" srcId="{F20B4A03-F421-4D2F-A4DB-6DBC312B663E}" destId="{49426089-E82A-4477-9C17-A51E5E3CDEE7}" srcOrd="0" destOrd="0" presId="urn:microsoft.com/office/officeart/2005/8/layout/arrow2"/>
    <dgm:cxn modelId="{61142FA6-0EE6-4BA1-A3F9-F4E1AF2BDC77}" srcId="{A8E72ECD-2AB6-43CF-85EA-AEB71A11F8DB}" destId="{4BF21B06-A120-4B28-87BE-E9534BB0600F}" srcOrd="0" destOrd="0" parTransId="{1AC31068-56B1-4D34-9CF7-B7D4D9781526}" sibTransId="{F84A5002-6C58-4DF8-B115-F5E378E6FCB6}"/>
    <dgm:cxn modelId="{F5032873-C75B-404E-9DEB-82F6CE5E8EEA}" srcId="{A8E72ECD-2AB6-43CF-85EA-AEB71A11F8DB}" destId="{F037BE69-11D8-4862-ACE8-7A08BC0299BA}" srcOrd="2" destOrd="0" parTransId="{F2C64756-F8A4-4C5D-BA40-6BFD52806A92}" sibTransId="{31F99A58-19C9-4255-8A22-24ACEA0B96F3}"/>
    <dgm:cxn modelId="{6F1D100A-F8E4-4C69-8B87-C74E98305E78}" type="presOf" srcId="{4BF21B06-A120-4B28-87BE-E9534BB0600F}" destId="{8E5A98B9-35EB-43CC-B6A6-DA7079B59E69}" srcOrd="0" destOrd="0" presId="urn:microsoft.com/office/officeart/2005/8/layout/arrow2"/>
    <dgm:cxn modelId="{91F8BBE1-297D-463C-90A4-CACFE76BD376}" type="presOf" srcId="{F037BE69-11D8-4862-ACE8-7A08BC0299BA}" destId="{A72C3733-FB92-4F3E-9CAE-4121D89C6A3A}" srcOrd="0" destOrd="0" presId="urn:microsoft.com/office/officeart/2005/8/layout/arrow2"/>
    <dgm:cxn modelId="{A2ED72FE-0208-4A0C-883C-2D731064DCFE}" type="presParOf" srcId="{BBACDDBD-9326-442D-B190-9AF5E4B08C17}" destId="{6807A32D-A4F5-4AFD-8FDA-78CFF63B30C7}" srcOrd="0" destOrd="0" presId="urn:microsoft.com/office/officeart/2005/8/layout/arrow2"/>
    <dgm:cxn modelId="{C2385790-8ADD-4060-8B3C-275607A16A89}" type="presParOf" srcId="{BBACDDBD-9326-442D-B190-9AF5E4B08C17}" destId="{0ACD7517-4D87-4A86-8822-6913F434358A}" srcOrd="1" destOrd="0" presId="urn:microsoft.com/office/officeart/2005/8/layout/arrow2"/>
    <dgm:cxn modelId="{965C31B2-FAC2-4620-94A3-3937A093A327}" type="presParOf" srcId="{0ACD7517-4D87-4A86-8822-6913F434358A}" destId="{8B3215C8-95A9-4EC9-8D4A-2D978AF2FEB5}" srcOrd="0" destOrd="0" presId="urn:microsoft.com/office/officeart/2005/8/layout/arrow2"/>
    <dgm:cxn modelId="{912FB14D-A3BE-41DD-944B-86BB664A98ED}" type="presParOf" srcId="{0ACD7517-4D87-4A86-8822-6913F434358A}" destId="{8E5A98B9-35EB-43CC-B6A6-DA7079B59E69}" srcOrd="1" destOrd="0" presId="urn:microsoft.com/office/officeart/2005/8/layout/arrow2"/>
    <dgm:cxn modelId="{B4267947-BE6B-46D4-813B-A4C1E3D27F8C}" type="presParOf" srcId="{0ACD7517-4D87-4A86-8822-6913F434358A}" destId="{663199CD-EA5D-4D03-B576-CBF120F30337}" srcOrd="2" destOrd="0" presId="urn:microsoft.com/office/officeart/2005/8/layout/arrow2"/>
    <dgm:cxn modelId="{09FA8A76-CBD5-4BCD-BEB6-C9129A4405BF}" type="presParOf" srcId="{0ACD7517-4D87-4A86-8822-6913F434358A}" destId="{49426089-E82A-4477-9C17-A51E5E3CDEE7}" srcOrd="3" destOrd="0" presId="urn:microsoft.com/office/officeart/2005/8/layout/arrow2"/>
    <dgm:cxn modelId="{A2557696-12DB-45E7-8C2D-17E2CCDFEB1D}" type="presParOf" srcId="{0ACD7517-4D87-4A86-8822-6913F434358A}" destId="{F0B6B2EA-B971-43E2-82E0-FA351B9EFDC8}" srcOrd="4" destOrd="0" presId="urn:microsoft.com/office/officeart/2005/8/layout/arrow2"/>
    <dgm:cxn modelId="{D892E190-6851-4A8F-B2B1-543A968FBCB6}" type="presParOf" srcId="{0ACD7517-4D87-4A86-8822-6913F434358A}" destId="{A72C3733-FB92-4F3E-9CAE-4121D89C6A3A}" srcOrd="5" destOrd="0" presId="urn:microsoft.com/office/officeart/2005/8/layout/arrow2"/>
  </dgm:cxnLst>
  <dgm:bg/>
  <dgm:whole>
    <a:ln>
      <a:solidFill>
        <a:schemeClr val="accent3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A6B47A-8A1B-4757-9A0D-2D0A10A0199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6FA5D5-B146-44A8-AADE-28A64DC1D3E7}">
      <dgm:prSet phldrT="[Text]"/>
      <dgm:spPr>
        <a:solidFill>
          <a:srgbClr val="C00000"/>
        </a:solidFill>
      </dgm:spPr>
      <dgm:t>
        <a:bodyPr/>
        <a:lstStyle/>
        <a:p>
          <a:r>
            <a:rPr lang="vi-VN" smtClean="0"/>
            <a:t>Các mô hình tiếp cận được phát triển theo nhiều trường phái khác nhau</a:t>
          </a:r>
          <a:endParaRPr lang="en-US"/>
        </a:p>
      </dgm:t>
    </dgm:pt>
    <dgm:pt modelId="{14BC3C81-EF03-48AC-A041-0FF87E4590BA}" type="parTrans" cxnId="{9054FA26-FEDF-466F-AB0D-06DA9C664713}">
      <dgm:prSet/>
      <dgm:spPr/>
      <dgm:t>
        <a:bodyPr/>
        <a:lstStyle/>
        <a:p>
          <a:endParaRPr lang="en-US"/>
        </a:p>
      </dgm:t>
    </dgm:pt>
    <dgm:pt modelId="{CC44BC7C-DC6D-4028-994F-52B8B6CE4280}" type="sibTrans" cxnId="{9054FA26-FEDF-466F-AB0D-06DA9C664713}">
      <dgm:prSet/>
      <dgm:spPr/>
      <dgm:t>
        <a:bodyPr/>
        <a:lstStyle/>
        <a:p>
          <a:endParaRPr lang="en-US"/>
        </a:p>
      </dgm:t>
    </dgm:pt>
    <dgm:pt modelId="{18D210F5-DD9E-4FD7-9AE8-8D83A93491AB}">
      <dgm:prSet phldrT="[Text]"/>
      <dgm:spPr>
        <a:solidFill>
          <a:srgbClr val="7030A0"/>
        </a:solidFill>
      </dgm:spPr>
      <dgm:t>
        <a:bodyPr lIns="76200"/>
        <a:lstStyle/>
        <a:p>
          <a:r>
            <a:rPr lang="vi-VN" smtClean="0"/>
            <a:t>Phương pháp giúp đỡ cá nhân thay đổi mạnh mẽ  </a:t>
          </a:r>
          <a:endParaRPr lang="en-US"/>
        </a:p>
      </dgm:t>
    </dgm:pt>
    <dgm:pt modelId="{BEBB429F-B122-4509-A636-90CDE379B072}" type="sibTrans" cxnId="{7D08F458-0322-4D2D-BC04-62EC7F221352}">
      <dgm:prSet/>
      <dgm:spPr/>
      <dgm:t>
        <a:bodyPr/>
        <a:lstStyle/>
        <a:p>
          <a:endParaRPr lang="en-US"/>
        </a:p>
      </dgm:t>
    </dgm:pt>
    <dgm:pt modelId="{9DB8C8AB-49C6-4615-99D3-42EB532BA544}" type="parTrans" cxnId="{7D08F458-0322-4D2D-BC04-62EC7F221352}">
      <dgm:prSet/>
      <dgm:spPr/>
      <dgm:t>
        <a:bodyPr/>
        <a:lstStyle/>
        <a:p>
          <a:endParaRPr lang="en-US"/>
        </a:p>
      </dgm:t>
    </dgm:pt>
    <dgm:pt modelId="{D9E5F9C2-311F-4A83-9715-626F5FEDB8B8}" type="pres">
      <dgm:prSet presAssocID="{86A6B47A-8A1B-4757-9A0D-2D0A10A0199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6972C6-6FE4-4892-AC52-6CFF6A7FEDC1}" type="pres">
      <dgm:prSet presAssocID="{18D210F5-DD9E-4FD7-9AE8-8D83A93491AB}" presName="composite" presStyleCnt="0"/>
      <dgm:spPr/>
    </dgm:pt>
    <dgm:pt modelId="{E5783C3A-F6C2-4280-BEE1-5B2980E618E2}" type="pres">
      <dgm:prSet presAssocID="{18D210F5-DD9E-4FD7-9AE8-8D83A93491AB}" presName="bentUpArrow1" presStyleLbl="alignImgPlace1" presStyleIdx="0" presStyleCnt="1" custScaleX="37633" custScaleY="70947" custLinFactX="-10885" custLinFactNeighborX="-100000" custLinFactNeighborY="-63431"/>
      <dgm:spPr/>
      <dgm:t>
        <a:bodyPr/>
        <a:lstStyle/>
        <a:p>
          <a:endParaRPr lang="en-US"/>
        </a:p>
      </dgm:t>
    </dgm:pt>
    <dgm:pt modelId="{45892CC7-3553-4F4E-A5B1-97D486EA7506}" type="pres">
      <dgm:prSet presAssocID="{18D210F5-DD9E-4FD7-9AE8-8D83A93491AB}" presName="ParentText" presStyleLbl="node1" presStyleIdx="0" presStyleCnt="2" custScaleX="114504" custScaleY="60345" custLinFactNeighborX="-37255" custLinFactNeighborY="-85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DC1E1-F8B9-4B5F-B153-31A804C4AB06}" type="pres">
      <dgm:prSet presAssocID="{18D210F5-DD9E-4FD7-9AE8-8D83A93491AB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8C02A-7217-4D67-8278-4D760FF3997C}" type="pres">
      <dgm:prSet presAssocID="{BEBB429F-B122-4509-A636-90CDE379B072}" presName="sibTrans" presStyleCnt="0"/>
      <dgm:spPr/>
    </dgm:pt>
    <dgm:pt modelId="{C8082019-CD6F-446B-BD45-7415EE89114F}" type="pres">
      <dgm:prSet presAssocID="{B16FA5D5-B146-44A8-AADE-28A64DC1D3E7}" presName="composite" presStyleCnt="0"/>
      <dgm:spPr/>
    </dgm:pt>
    <dgm:pt modelId="{A4528443-D549-40BB-AEDD-16101805276C}" type="pres">
      <dgm:prSet presAssocID="{B16FA5D5-B146-44A8-AADE-28A64DC1D3E7}" presName="ParentText" presStyleLbl="node1" presStyleIdx="1" presStyleCnt="2" custScaleX="110272" custScaleY="62310" custLinFactX="-7665" custLinFactNeighborX="-100000" custLinFactNeighborY="-267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4955D0-79B5-4934-9C36-E5F1EA8B93C3}" type="presOf" srcId="{86A6B47A-8A1B-4757-9A0D-2D0A10A01992}" destId="{D9E5F9C2-311F-4A83-9715-626F5FEDB8B8}" srcOrd="0" destOrd="0" presId="urn:microsoft.com/office/officeart/2005/8/layout/StepDownProcess"/>
    <dgm:cxn modelId="{A66B2FD8-E0ED-402C-8B24-B5A3406FBC6F}" type="presOf" srcId="{18D210F5-DD9E-4FD7-9AE8-8D83A93491AB}" destId="{45892CC7-3553-4F4E-A5B1-97D486EA7506}" srcOrd="0" destOrd="0" presId="urn:microsoft.com/office/officeart/2005/8/layout/StepDownProcess"/>
    <dgm:cxn modelId="{D38A1C80-FEBB-46FC-A762-20CE4D466F06}" type="presOf" srcId="{B16FA5D5-B146-44A8-AADE-28A64DC1D3E7}" destId="{A4528443-D549-40BB-AEDD-16101805276C}" srcOrd="0" destOrd="0" presId="urn:microsoft.com/office/officeart/2005/8/layout/StepDownProcess"/>
    <dgm:cxn modelId="{7D08F458-0322-4D2D-BC04-62EC7F221352}" srcId="{86A6B47A-8A1B-4757-9A0D-2D0A10A01992}" destId="{18D210F5-DD9E-4FD7-9AE8-8D83A93491AB}" srcOrd="0" destOrd="0" parTransId="{9DB8C8AB-49C6-4615-99D3-42EB532BA544}" sibTransId="{BEBB429F-B122-4509-A636-90CDE379B072}"/>
    <dgm:cxn modelId="{9054FA26-FEDF-466F-AB0D-06DA9C664713}" srcId="{86A6B47A-8A1B-4757-9A0D-2D0A10A01992}" destId="{B16FA5D5-B146-44A8-AADE-28A64DC1D3E7}" srcOrd="1" destOrd="0" parTransId="{14BC3C81-EF03-48AC-A041-0FF87E4590BA}" sibTransId="{CC44BC7C-DC6D-4028-994F-52B8B6CE4280}"/>
    <dgm:cxn modelId="{B3E0AF2F-5D80-4EFC-BDAB-28B9EAB48116}" type="presParOf" srcId="{D9E5F9C2-311F-4A83-9715-626F5FEDB8B8}" destId="{EE6972C6-6FE4-4892-AC52-6CFF6A7FEDC1}" srcOrd="0" destOrd="0" presId="urn:microsoft.com/office/officeart/2005/8/layout/StepDownProcess"/>
    <dgm:cxn modelId="{9871DA1D-297E-43CF-9465-0A57EC58CD3A}" type="presParOf" srcId="{EE6972C6-6FE4-4892-AC52-6CFF6A7FEDC1}" destId="{E5783C3A-F6C2-4280-BEE1-5B2980E618E2}" srcOrd="0" destOrd="0" presId="urn:microsoft.com/office/officeart/2005/8/layout/StepDownProcess"/>
    <dgm:cxn modelId="{BD73F2B4-2789-4808-AC25-769381A80CE5}" type="presParOf" srcId="{EE6972C6-6FE4-4892-AC52-6CFF6A7FEDC1}" destId="{45892CC7-3553-4F4E-A5B1-97D486EA7506}" srcOrd="1" destOrd="0" presId="urn:microsoft.com/office/officeart/2005/8/layout/StepDownProcess"/>
    <dgm:cxn modelId="{43131FBE-C5C4-49B9-9A58-F7DB1671EE48}" type="presParOf" srcId="{EE6972C6-6FE4-4892-AC52-6CFF6A7FEDC1}" destId="{90EDC1E1-F8B9-4B5F-B153-31A804C4AB06}" srcOrd="2" destOrd="0" presId="urn:microsoft.com/office/officeart/2005/8/layout/StepDownProcess"/>
    <dgm:cxn modelId="{E9DE8465-A0AC-4535-8752-A20EFDDC47A4}" type="presParOf" srcId="{D9E5F9C2-311F-4A83-9715-626F5FEDB8B8}" destId="{A9F8C02A-7217-4D67-8278-4D760FF3997C}" srcOrd="1" destOrd="0" presId="urn:microsoft.com/office/officeart/2005/8/layout/StepDownProcess"/>
    <dgm:cxn modelId="{052FCBF6-E6B8-451D-B88D-FA58F20F8239}" type="presParOf" srcId="{D9E5F9C2-311F-4A83-9715-626F5FEDB8B8}" destId="{C8082019-CD6F-446B-BD45-7415EE89114F}" srcOrd="2" destOrd="0" presId="urn:microsoft.com/office/officeart/2005/8/layout/StepDownProcess"/>
    <dgm:cxn modelId="{37EFE580-C631-4B03-AF50-91254E8BD2E1}" type="presParOf" srcId="{C8082019-CD6F-446B-BD45-7415EE89114F}" destId="{A4528443-D549-40BB-AEDD-16101805276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3938-539C-4008-A3A5-1A5F2BFF1894}">
      <dsp:nvSpPr>
        <dsp:cNvPr id="0" name=""/>
        <dsp:cNvSpPr/>
      </dsp:nvSpPr>
      <dsp:spPr>
        <a:xfrm>
          <a:off x="0" y="0"/>
          <a:ext cx="6035040" cy="90564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Năm 500 TCN, khái niệm “từ thiện”(philanthrophy) tiếng Hy Lạp “thể hiện tình yêu nhân loại”.</a:t>
          </a:r>
          <a:endParaRPr lang="en-US" sz="1800" kern="1200"/>
        </a:p>
      </dsp:txBody>
      <dsp:txXfrm>
        <a:off x="26525" y="26525"/>
        <a:ext cx="4981249" cy="852597"/>
      </dsp:txXfrm>
    </dsp:sp>
    <dsp:sp modelId="{88E0832C-5DFD-4679-B0D9-E9BFB32EBFA7}">
      <dsp:nvSpPr>
        <dsp:cNvPr id="0" name=""/>
        <dsp:cNvSpPr/>
      </dsp:nvSpPr>
      <dsp:spPr>
        <a:xfrm>
          <a:off x="505434" y="1070310"/>
          <a:ext cx="6035040" cy="905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1601, Anh, đạo luật Elizabeth, điều lệ về tinh thần hỗ trợ những người nghèo và người yếu thế</a:t>
          </a:r>
          <a:endParaRPr lang="en-US" sz="1800" kern="1200"/>
        </a:p>
      </dsp:txBody>
      <dsp:txXfrm>
        <a:off x="531959" y="1096835"/>
        <a:ext cx="4887884" cy="852597"/>
      </dsp:txXfrm>
    </dsp:sp>
    <dsp:sp modelId="{73B270B5-FD2D-442F-A061-4D3EA9720212}">
      <dsp:nvSpPr>
        <dsp:cNvPr id="0" name=""/>
        <dsp:cNvSpPr/>
      </dsp:nvSpPr>
      <dsp:spPr>
        <a:xfrm>
          <a:off x="1003325" y="2140620"/>
          <a:ext cx="6035040" cy="90564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Hiệp hội tổ chức từ thiện COS 1869, giúp đỡ cá nhân yếu thế thông qua đánh giá tình trạng nghèo đói.</a:t>
          </a:r>
          <a:endParaRPr lang="en-US" sz="1800" kern="1200"/>
        </a:p>
      </dsp:txBody>
      <dsp:txXfrm>
        <a:off x="1029850" y="2167145"/>
        <a:ext cx="4895428" cy="852597"/>
      </dsp:txXfrm>
    </dsp:sp>
    <dsp:sp modelId="{0CDF3F03-6DC0-4E6E-B91B-54BF4C3E1BD3}">
      <dsp:nvSpPr>
        <dsp:cNvPr id="0" name=""/>
        <dsp:cNvSpPr/>
      </dsp:nvSpPr>
      <dsp:spPr>
        <a:xfrm>
          <a:off x="1508759" y="3210930"/>
          <a:ext cx="6035040" cy="9056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Hiệp hội cải thiện các điều kiện cho người nghèo (AICP) 1843</a:t>
          </a:r>
          <a:endParaRPr lang="en-US" sz="1800" kern="1200"/>
        </a:p>
      </dsp:txBody>
      <dsp:txXfrm>
        <a:off x="1535284" y="3237455"/>
        <a:ext cx="4887884" cy="852597"/>
      </dsp:txXfrm>
    </dsp:sp>
    <dsp:sp modelId="{D3C0CBAE-09CB-4E16-9879-6CCE08A72E34}">
      <dsp:nvSpPr>
        <dsp:cNvPr id="0" name=""/>
        <dsp:cNvSpPr/>
      </dsp:nvSpPr>
      <dsp:spPr>
        <a:xfrm>
          <a:off x="5446369" y="693643"/>
          <a:ext cx="588670" cy="588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578820" y="693643"/>
        <a:ext cx="323768" cy="442974"/>
      </dsp:txXfrm>
    </dsp:sp>
    <dsp:sp modelId="{17F9DC5A-1109-4047-B296-47CB2700FBEA}">
      <dsp:nvSpPr>
        <dsp:cNvPr id="0" name=""/>
        <dsp:cNvSpPr/>
      </dsp:nvSpPr>
      <dsp:spPr>
        <a:xfrm>
          <a:off x="5951803" y="1763953"/>
          <a:ext cx="588670" cy="588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084254" y="1763953"/>
        <a:ext cx="323768" cy="442974"/>
      </dsp:txXfrm>
    </dsp:sp>
    <dsp:sp modelId="{95C5EB3B-721B-4A28-85C7-10E3B2CF1EA2}">
      <dsp:nvSpPr>
        <dsp:cNvPr id="0" name=""/>
        <dsp:cNvSpPr/>
      </dsp:nvSpPr>
      <dsp:spPr>
        <a:xfrm>
          <a:off x="6449694" y="2834263"/>
          <a:ext cx="588670" cy="588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582145" y="2834263"/>
        <a:ext cx="323768" cy="442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6FDE7-8079-482C-A61B-DAA4725685B2}">
      <dsp:nvSpPr>
        <dsp:cNvPr id="0" name=""/>
        <dsp:cNvSpPr/>
      </dsp:nvSpPr>
      <dsp:spPr>
        <a:xfrm>
          <a:off x="0" y="0"/>
          <a:ext cx="6992620" cy="99696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Nhà định cư “Toynbee hall” thành lập 1884 ở Anh và Mỹ tại NewYork năm 1886 do Jane Addams và Ellen Gates thành lập năm 1890 đã có những ảnh hưởng tạo sức lan tỏa ở Mỹ</a:t>
          </a:r>
          <a:endParaRPr lang="en-US" sz="1700" kern="1200"/>
        </a:p>
      </dsp:txBody>
      <dsp:txXfrm>
        <a:off x="29200" y="29200"/>
        <a:ext cx="5832577" cy="938561"/>
      </dsp:txXfrm>
    </dsp:sp>
    <dsp:sp modelId="{B7909AC8-73A2-4565-B914-C870EBA9E7E5}">
      <dsp:nvSpPr>
        <dsp:cNvPr id="0" name=""/>
        <dsp:cNvSpPr/>
      </dsp:nvSpPr>
      <dsp:spPr>
        <a:xfrm>
          <a:off x="585631" y="1178227"/>
          <a:ext cx="6992620" cy="996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Khởi đầu bằng những bài giảng cho nhân viên xã hội tại Anh của tổ chức Octavia Hill 1873</a:t>
          </a:r>
          <a:endParaRPr lang="en-US" sz="1700" kern="1200"/>
        </a:p>
      </dsp:txBody>
      <dsp:txXfrm>
        <a:off x="614831" y="1207427"/>
        <a:ext cx="5700563" cy="938561"/>
      </dsp:txXfrm>
    </dsp:sp>
    <dsp:sp modelId="{AC1C3242-0D06-487E-9FF7-4A732C111E37}">
      <dsp:nvSpPr>
        <dsp:cNvPr id="0" name=""/>
        <dsp:cNvSpPr/>
      </dsp:nvSpPr>
      <dsp:spPr>
        <a:xfrm>
          <a:off x="1162523" y="2356454"/>
          <a:ext cx="6992620" cy="99696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1895 khóa học mùa hè ở Chicago. 1898, Trường từ thiện NewYork. Trường đầu tiên ở Mỹ chính thức giảng dạy về công tác xã hội</a:t>
          </a:r>
          <a:endParaRPr lang="en-US" sz="1700" kern="1200"/>
        </a:p>
      </dsp:txBody>
      <dsp:txXfrm>
        <a:off x="1191723" y="2385654"/>
        <a:ext cx="5709303" cy="938561"/>
      </dsp:txXfrm>
    </dsp:sp>
    <dsp:sp modelId="{E365A9BF-D78A-40E4-88B0-7183B3133C80}">
      <dsp:nvSpPr>
        <dsp:cNvPr id="0" name=""/>
        <dsp:cNvSpPr/>
      </dsp:nvSpPr>
      <dsp:spPr>
        <a:xfrm>
          <a:off x="1748154" y="3534681"/>
          <a:ext cx="6992620" cy="9969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Viện đào tạo CTXH được thành lập tại Amsterdam năm 1899 cung cấp chương trình 2 năm nhằm đào tạo về phương pháp, lý thuyết và thực hành cho những người mong muốn cống hiến cho xã hội</a:t>
          </a:r>
          <a:endParaRPr lang="en-US" sz="1700" kern="1200"/>
        </a:p>
      </dsp:txBody>
      <dsp:txXfrm>
        <a:off x="1777354" y="3563881"/>
        <a:ext cx="5700563" cy="938561"/>
      </dsp:txXfrm>
    </dsp:sp>
    <dsp:sp modelId="{2CBD49D8-8C0D-47D4-A5E1-BEE0110E1499}">
      <dsp:nvSpPr>
        <dsp:cNvPr id="0" name=""/>
        <dsp:cNvSpPr/>
      </dsp:nvSpPr>
      <dsp:spPr>
        <a:xfrm>
          <a:off x="6344595" y="763581"/>
          <a:ext cx="648024" cy="6480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490400" y="763581"/>
        <a:ext cx="356414" cy="487638"/>
      </dsp:txXfrm>
    </dsp:sp>
    <dsp:sp modelId="{FFD66784-B485-4BEF-84A6-77E23B3C9617}">
      <dsp:nvSpPr>
        <dsp:cNvPr id="0" name=""/>
        <dsp:cNvSpPr/>
      </dsp:nvSpPr>
      <dsp:spPr>
        <a:xfrm>
          <a:off x="6930226" y="1941809"/>
          <a:ext cx="648024" cy="6480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076031" y="1941809"/>
        <a:ext cx="356414" cy="487638"/>
      </dsp:txXfrm>
    </dsp:sp>
    <dsp:sp modelId="{30114F16-A7B7-4A1E-9904-841BD0859836}">
      <dsp:nvSpPr>
        <dsp:cNvPr id="0" name=""/>
        <dsp:cNvSpPr/>
      </dsp:nvSpPr>
      <dsp:spPr>
        <a:xfrm>
          <a:off x="7507118" y="3120036"/>
          <a:ext cx="648024" cy="6480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652923" y="3120036"/>
        <a:ext cx="356414" cy="487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FF3C2-9263-4405-B3CE-91EBF954AFB3}">
      <dsp:nvSpPr>
        <dsp:cNvPr id="0" name=""/>
        <dsp:cNvSpPr/>
      </dsp:nvSpPr>
      <dsp:spPr>
        <a:xfrm>
          <a:off x="1115377" y="0"/>
          <a:ext cx="6510020" cy="4068763"/>
        </a:xfrm>
        <a:prstGeom prst="swooshArrow">
          <a:avLst>
            <a:gd name="adj1" fmla="val 25000"/>
            <a:gd name="adj2" fmla="val 25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92F12-8137-468E-87A2-D86E14453F2E}">
      <dsp:nvSpPr>
        <dsp:cNvPr id="0" name=""/>
        <dsp:cNvSpPr/>
      </dsp:nvSpPr>
      <dsp:spPr>
        <a:xfrm>
          <a:off x="1942149" y="2808260"/>
          <a:ext cx="169260" cy="16926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DC43B-CD10-418B-8EFC-413FE6E02DFE}">
      <dsp:nvSpPr>
        <dsp:cNvPr id="0" name=""/>
        <dsp:cNvSpPr/>
      </dsp:nvSpPr>
      <dsp:spPr>
        <a:xfrm>
          <a:off x="2026780" y="2892890"/>
          <a:ext cx="1516834" cy="117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8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1905, Nhân viên CTXH được tuyển dụng tại bệnh viên Masachuset, Mỹ </a:t>
          </a:r>
          <a:endParaRPr lang="en-US" sz="1600" kern="1200"/>
        </a:p>
      </dsp:txBody>
      <dsp:txXfrm>
        <a:off x="2026780" y="2892890"/>
        <a:ext cx="1516834" cy="1175872"/>
      </dsp:txXfrm>
    </dsp:sp>
    <dsp:sp modelId="{333F1294-DEB1-4F46-A6C7-CA0647134865}">
      <dsp:nvSpPr>
        <dsp:cNvPr id="0" name=""/>
        <dsp:cNvSpPr/>
      </dsp:nvSpPr>
      <dsp:spPr>
        <a:xfrm>
          <a:off x="3436199" y="1702370"/>
          <a:ext cx="305970" cy="30597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683AC-A50B-4248-8E59-CBEC32BE0D2B}">
      <dsp:nvSpPr>
        <dsp:cNvPr id="0" name=""/>
        <dsp:cNvSpPr/>
      </dsp:nvSpPr>
      <dsp:spPr>
        <a:xfrm>
          <a:off x="3635377" y="1855355"/>
          <a:ext cx="1470019" cy="221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28" tIns="0" rIns="0" bIns="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1917, Mary</a:t>
          </a:r>
          <a:r>
            <a:rPr lang="vi-VN" sz="1600" kern="1200" smtClean="0"/>
            <a:t> Richmon viết cuốn Chẩn đoán xã hội. Ba giai đoạn: Nghiên cứu, Chẩn đoán  và trị liệu. </a:t>
          </a:r>
          <a:r>
            <a:rPr lang="en-US" sz="1600" kern="1200" smtClean="0"/>
            <a:t> </a:t>
          </a:r>
          <a:endParaRPr lang="en-US" sz="1600" kern="1200"/>
        </a:p>
      </dsp:txBody>
      <dsp:txXfrm>
        <a:off x="3635377" y="1855355"/>
        <a:ext cx="1470019" cy="2213407"/>
      </dsp:txXfrm>
    </dsp:sp>
    <dsp:sp modelId="{4F3D7235-F1A2-4F6E-A425-AE7BBD2E22CD}">
      <dsp:nvSpPr>
        <dsp:cNvPr id="0" name=""/>
        <dsp:cNvSpPr/>
      </dsp:nvSpPr>
      <dsp:spPr>
        <a:xfrm>
          <a:off x="5232965" y="1029397"/>
          <a:ext cx="423151" cy="42315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BEBFA-2D37-4723-B52E-AC205E7C8DD3}">
      <dsp:nvSpPr>
        <dsp:cNvPr id="0" name=""/>
        <dsp:cNvSpPr/>
      </dsp:nvSpPr>
      <dsp:spPr>
        <a:xfrm>
          <a:off x="5444540" y="1240972"/>
          <a:ext cx="1562404" cy="282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21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/>
            <a:t>1919, Hiệp hội các trường </a:t>
          </a:r>
          <a:r>
            <a:rPr lang="en-US" sz="1600" kern="1200" smtClean="0"/>
            <a:t>đào tạo CTXH tại Mỹ và Canada hình thành tiêu chuẩn chung về đào tạo công tác xã hội chuyên nghiệp</a:t>
          </a:r>
          <a:endParaRPr lang="en-US" sz="1600" kern="1200"/>
        </a:p>
      </dsp:txBody>
      <dsp:txXfrm>
        <a:off x="5444540" y="1240972"/>
        <a:ext cx="1562404" cy="2827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33C4D-C77B-41ED-B2BA-A97933644C3C}">
      <dsp:nvSpPr>
        <dsp:cNvPr id="0" name=""/>
        <dsp:cNvSpPr/>
      </dsp:nvSpPr>
      <dsp:spPr>
        <a:xfrm>
          <a:off x="1115377" y="0"/>
          <a:ext cx="6510020" cy="40687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AD472-D3BC-475C-B4DA-24C9121C4D79}">
      <dsp:nvSpPr>
        <dsp:cNvPr id="0" name=""/>
        <dsp:cNvSpPr/>
      </dsp:nvSpPr>
      <dsp:spPr>
        <a:xfrm>
          <a:off x="1942149" y="2808260"/>
          <a:ext cx="169260" cy="169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DB5DF-0DE5-4124-92E7-9898359CB72E}">
      <dsp:nvSpPr>
        <dsp:cNvPr id="0" name=""/>
        <dsp:cNvSpPr/>
      </dsp:nvSpPr>
      <dsp:spPr>
        <a:xfrm>
          <a:off x="2026780" y="2892890"/>
          <a:ext cx="1516834" cy="117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88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1921, Trường Phụ nữ Nhật Bản thành lập</a:t>
          </a:r>
          <a:endParaRPr lang="en-US" sz="1900" kern="1200"/>
        </a:p>
      </dsp:txBody>
      <dsp:txXfrm>
        <a:off x="2026780" y="2892890"/>
        <a:ext cx="1516834" cy="1175872"/>
      </dsp:txXfrm>
    </dsp:sp>
    <dsp:sp modelId="{A86FBD07-BD87-4ED9-A965-FE1AE182AC67}">
      <dsp:nvSpPr>
        <dsp:cNvPr id="0" name=""/>
        <dsp:cNvSpPr/>
      </dsp:nvSpPr>
      <dsp:spPr>
        <a:xfrm>
          <a:off x="3436199" y="1702370"/>
          <a:ext cx="305970" cy="30597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F0CCE-0275-498B-AFC1-685620FFFB08}">
      <dsp:nvSpPr>
        <dsp:cNvPr id="0" name=""/>
        <dsp:cNvSpPr/>
      </dsp:nvSpPr>
      <dsp:spPr>
        <a:xfrm>
          <a:off x="3581404" y="1752609"/>
          <a:ext cx="1774829" cy="221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28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1923 Bản báo cáo của Tufts H.James nhấn mạnh đào tạo CTXH</a:t>
          </a:r>
          <a:endParaRPr lang="en-US" sz="1900" kern="1200"/>
        </a:p>
      </dsp:txBody>
      <dsp:txXfrm>
        <a:off x="3581404" y="1752609"/>
        <a:ext cx="1774829" cy="2213407"/>
      </dsp:txXfrm>
    </dsp:sp>
    <dsp:sp modelId="{71E680F8-BE13-40EA-B421-C711879D298E}">
      <dsp:nvSpPr>
        <dsp:cNvPr id="0" name=""/>
        <dsp:cNvSpPr/>
      </dsp:nvSpPr>
      <dsp:spPr>
        <a:xfrm>
          <a:off x="5232965" y="1029397"/>
          <a:ext cx="423151" cy="42315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37AAB-C4D7-4945-8EAE-66FA6AA5227A}">
      <dsp:nvSpPr>
        <dsp:cNvPr id="0" name=""/>
        <dsp:cNvSpPr/>
      </dsp:nvSpPr>
      <dsp:spPr>
        <a:xfrm>
          <a:off x="5486397" y="1219198"/>
          <a:ext cx="2636120" cy="282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21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1926, Hiệp hội Nhân viên xã hội giúp đỡ trẻ em của Mỹ (AAPSW) thành lập tăng cường tầm quan trọng của NVCTXH trong thực hành thực địa </a:t>
          </a:r>
          <a:endParaRPr lang="en-US" sz="1900" kern="1200"/>
        </a:p>
      </dsp:txBody>
      <dsp:txXfrm>
        <a:off x="5486397" y="1219198"/>
        <a:ext cx="2636120" cy="28277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7A32D-A4F5-4AFD-8FDA-78CFF63B30C7}">
      <dsp:nvSpPr>
        <dsp:cNvPr id="0" name=""/>
        <dsp:cNvSpPr/>
      </dsp:nvSpPr>
      <dsp:spPr>
        <a:xfrm>
          <a:off x="304814" y="-71951"/>
          <a:ext cx="8338815" cy="40687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215C8-95A9-4EC9-8D4A-2D978AF2FEB5}">
      <dsp:nvSpPr>
        <dsp:cNvPr id="0" name=""/>
        <dsp:cNvSpPr/>
      </dsp:nvSpPr>
      <dsp:spPr>
        <a:xfrm>
          <a:off x="1349375" y="2769112"/>
          <a:ext cx="169260" cy="16926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A98B9-35EB-43CC-B6A6-DA7079B59E69}">
      <dsp:nvSpPr>
        <dsp:cNvPr id="0" name=""/>
        <dsp:cNvSpPr/>
      </dsp:nvSpPr>
      <dsp:spPr>
        <a:xfrm>
          <a:off x="1577971" y="2677035"/>
          <a:ext cx="1835961" cy="1463679"/>
        </a:xfrm>
        <a:prstGeom prst="rect">
          <a:avLst/>
        </a:prstGeom>
        <a:noFill/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88" tIns="0" rIns="0" bIns="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/>
            <a:t>1950 Nhật Bản có chương trình đào tạo về thạc sỹ về CTXH. 1977, nhóm thúc đẩy đạo tạo trình độ tiến sỹ về CTXH thành lập</a:t>
          </a:r>
          <a:endParaRPr lang="en-US" sz="1600" kern="1200"/>
        </a:p>
      </dsp:txBody>
      <dsp:txXfrm>
        <a:off x="1577971" y="2677035"/>
        <a:ext cx="1835961" cy="1463679"/>
      </dsp:txXfrm>
    </dsp:sp>
    <dsp:sp modelId="{663199CD-EA5D-4D03-B576-CBF120F30337}">
      <dsp:nvSpPr>
        <dsp:cNvPr id="0" name=""/>
        <dsp:cNvSpPr/>
      </dsp:nvSpPr>
      <dsp:spPr>
        <a:xfrm>
          <a:off x="3436199" y="1630418"/>
          <a:ext cx="305970" cy="30597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26089-E82A-4477-9C17-A51E5E3CDEE7}">
      <dsp:nvSpPr>
        <dsp:cNvPr id="0" name=""/>
        <dsp:cNvSpPr/>
      </dsp:nvSpPr>
      <dsp:spPr>
        <a:xfrm>
          <a:off x="3505190" y="1778512"/>
          <a:ext cx="2035188" cy="2213407"/>
        </a:xfrm>
        <a:prstGeom prst="rect">
          <a:avLst/>
        </a:prstGeom>
        <a:noFill/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28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smtClean="0"/>
            <a:t>1952, Hội đồng đào tạo CTXH xây dựng các tiêu chuẩn cho các trường đào tạo về CTXH</a:t>
          </a:r>
          <a:endParaRPr lang="en-US" sz="2000" kern="1200"/>
        </a:p>
      </dsp:txBody>
      <dsp:txXfrm>
        <a:off x="3505190" y="1778512"/>
        <a:ext cx="2035188" cy="2213407"/>
      </dsp:txXfrm>
    </dsp:sp>
    <dsp:sp modelId="{F0B6B2EA-B971-43E2-82E0-FA351B9EFDC8}">
      <dsp:nvSpPr>
        <dsp:cNvPr id="0" name=""/>
        <dsp:cNvSpPr/>
      </dsp:nvSpPr>
      <dsp:spPr>
        <a:xfrm>
          <a:off x="5715002" y="864115"/>
          <a:ext cx="423151" cy="423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C3733-FB92-4F3E-9CAE-4121D89C6A3A}">
      <dsp:nvSpPr>
        <dsp:cNvPr id="0" name=""/>
        <dsp:cNvSpPr/>
      </dsp:nvSpPr>
      <dsp:spPr>
        <a:xfrm>
          <a:off x="5768974" y="1219200"/>
          <a:ext cx="2355544" cy="2422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21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kern="1200" smtClean="0"/>
            <a:t>1956 Hiệp đoàn quốc tế của Nhân viên xã hội thành lập NASW. 1970 Ấn độ thành lập hiệp hội quốc gia của NVXH</a:t>
          </a:r>
          <a:endParaRPr lang="en-US" sz="2200" kern="1200"/>
        </a:p>
      </dsp:txBody>
      <dsp:txXfrm>
        <a:off x="5768974" y="1219200"/>
        <a:ext cx="2355544" cy="24224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83C3A-F6C2-4280-BEE1-5B2980E618E2}">
      <dsp:nvSpPr>
        <dsp:cNvPr id="0" name=""/>
        <dsp:cNvSpPr/>
      </dsp:nvSpPr>
      <dsp:spPr>
        <a:xfrm rot="5400000">
          <a:off x="313812" y="1672763"/>
          <a:ext cx="1212399" cy="7321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92CC7-3553-4F4E-A5B1-97D486EA7506}">
      <dsp:nvSpPr>
        <dsp:cNvPr id="0" name=""/>
        <dsp:cNvSpPr/>
      </dsp:nvSpPr>
      <dsp:spPr>
        <a:xfrm>
          <a:off x="469896" y="362527"/>
          <a:ext cx="3293992" cy="1215125"/>
        </a:xfrm>
        <a:prstGeom prst="roundRect">
          <a:avLst>
            <a:gd name="adj" fmla="val 166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smtClean="0"/>
            <a:t>Phương pháp giúp đỡ cá nhân thay đổi mạnh mẽ  </a:t>
          </a:r>
          <a:endParaRPr lang="en-US" sz="2000" kern="1200"/>
        </a:p>
      </dsp:txBody>
      <dsp:txXfrm>
        <a:off x="529224" y="421855"/>
        <a:ext cx="3175336" cy="1096469"/>
      </dsp:txXfrm>
    </dsp:sp>
    <dsp:sp modelId="{90EDC1E1-F8B9-4B5F-B153-31A804C4AB06}">
      <dsp:nvSpPr>
        <dsp:cNvPr id="0" name=""/>
        <dsp:cNvSpPr/>
      </dsp:nvSpPr>
      <dsp:spPr>
        <a:xfrm>
          <a:off x="4626999" y="339764"/>
          <a:ext cx="2092272" cy="1627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28443-D549-40BB-AEDD-16101805276C}">
      <dsp:nvSpPr>
        <dsp:cNvPr id="0" name=""/>
        <dsp:cNvSpPr/>
      </dsp:nvSpPr>
      <dsp:spPr>
        <a:xfrm>
          <a:off x="929646" y="1643879"/>
          <a:ext cx="3172248" cy="1254693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smtClean="0"/>
            <a:t>Các mô hình tiếp cận được phát triển theo nhiều trường phái khác nhau</a:t>
          </a:r>
          <a:endParaRPr lang="en-US" sz="2000" kern="1200"/>
        </a:p>
      </dsp:txBody>
      <dsp:txXfrm>
        <a:off x="990906" y="1705139"/>
        <a:ext cx="3049728" cy="1132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3F4CA9-8BD0-40E7-B1CB-5516E7D793CA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AFFB6-6AFF-4A1D-8F0E-5C12EA1E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AD00AD-E896-4269-AF2A-CE0A2985B0B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0105E0-9724-45AA-927A-CAD65B7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EB442-7C6A-4DE3-9C58-33B88A349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5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00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3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83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1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0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4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1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1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3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1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129" y="1342187"/>
            <a:ext cx="7772400" cy="991343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HỌC PHẦN&gt;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82"/>
            <a:ext cx="9180512" cy="133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266950"/>
            <a:ext cx="7772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sinh viên Khoa/Ngành..…..)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048000" y="2724150"/>
            <a:ext cx="3048000" cy="20574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235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596313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785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478706" y="3501450"/>
            <a:ext cx="4032448" cy="79992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000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31" y="4329346"/>
            <a:ext cx="3672407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90" y="3663487"/>
            <a:ext cx="801797" cy="9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6" y="3677377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3651870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36512" y="0"/>
            <a:ext cx="9215682" cy="33638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11561" y="1203598"/>
            <a:ext cx="7729020" cy="629183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792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5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>
            <a:extLst>
              <a:ext uri="{FF2B5EF4-FFF2-40B4-BE49-F238E27FC236}">
                <a16:creationId xmlns="" xmlns:a16="http://schemas.microsoft.com/office/drawing/2014/main" id="{4F76FE1B-95E4-4334-9377-08263419CC41}"/>
              </a:ext>
            </a:extLst>
          </p:cNvPr>
          <p:cNvSpPr/>
          <p:nvPr userDrawn="1"/>
        </p:nvSpPr>
        <p:spPr bwMode="auto">
          <a:xfrm>
            <a:off x="0" y="0"/>
            <a:ext cx="9215682" cy="16573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34729"/>
            <a:ext cx="7749480" cy="477264"/>
          </a:xfrm>
        </p:spPr>
        <p:txBody>
          <a:bodyPr anchor="b"/>
          <a:lstStyle>
            <a:lvl1pPr marL="0" indent="0" algn="r">
              <a:buNone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711994"/>
            <a:ext cx="7749479" cy="869156"/>
          </a:xfrm>
        </p:spPr>
        <p:txBody>
          <a:bodyPr anchor="t">
            <a:normAutofit/>
          </a:bodyPr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944CA-A907-417F-967F-70B622D42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733550"/>
            <a:ext cx="8740775" cy="30194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62187C2-7C0F-4A89-A604-4F9D3C539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6721"/>
            <a:ext cx="990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9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1A412A-8CCF-4119-8468-DAA00EF08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DCFDD49-D258-4EFA-B813-54479FA48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7B84F9-8913-4536-A2D7-17F28565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70E81AD-2A6F-4E2C-9648-345AFCDB67CE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756C2C-9385-4B81-BBF5-A80CE823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65489C-CA45-4E64-ACC4-815F9617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B739-9F27-4D48-8306-5AD73A12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chung về học phần&gt;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74008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5344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19822"/>
            <a:ext cx="8712968" cy="40506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24884"/>
            <a:ext cx="8712968" cy="7067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79512" y="4340920"/>
            <a:ext cx="8712968" cy="4559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" y="26749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31840" y="206152"/>
            <a:ext cx="5760640" cy="301366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75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1729" y="590550"/>
            <a:ext cx="8839200" cy="1981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52400" y="2647950"/>
            <a:ext cx="8839200" cy="201203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20000" y="8191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9527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52400" y="5905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52400" y="27241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4803998"/>
            <a:ext cx="8839200" cy="28235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61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4714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9154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89831"/>
            <a:ext cx="2209800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0"/>
            <a:ext cx="2164432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7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863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</p:spTree>
    <p:extLst>
      <p:ext uri="{BB962C8B-B14F-4D97-AF65-F5344CB8AC3E}">
        <p14:creationId xmlns:p14="http://schemas.microsoft.com/office/powerpoint/2010/main" val="39981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90550"/>
            <a:ext cx="8839200" cy="400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4818186"/>
            <a:ext cx="129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1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60" r:id="rId6"/>
    <p:sldLayoutId id="2147483664" r:id="rId7"/>
    <p:sldLayoutId id="2147483661" r:id="rId8"/>
    <p:sldLayoutId id="2147483662" r:id="rId9"/>
    <p:sldLayoutId id="2147483654" r:id="rId10"/>
    <p:sldLayoutId id="2147483655" r:id="rId11"/>
    <p:sldLayoutId id="2147483663" r:id="rId12"/>
    <p:sldLayoutId id="2147483668" r:id="rId13"/>
    <p:sldLayoutId id="2147483669" r:id="rId14"/>
    <p:sldLayoutId id="214748367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TM Swiss Condensed" pitchFamily="2" charset="-93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725402-0982-4609-893A-0B5BD3F30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48"/>
            <a:ext cx="9144000" cy="1244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C3CD2F-AEBD-458D-BFDA-42D6F9329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19297"/>
            <a:ext cx="9144000" cy="488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AAC4CF-7131-4DDD-BA58-88002602F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1114" y="803755"/>
            <a:ext cx="2911079" cy="464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3A13FFA-E7EF-481C-95D8-4933381A1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3884" y="115114"/>
            <a:ext cx="4345544" cy="778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3AF3F4C-15DF-4A6B-AC28-CCAD0FB1E4D7}"/>
              </a:ext>
            </a:extLst>
          </p:cNvPr>
          <p:cNvSpPr txBox="1"/>
          <p:nvPr/>
        </p:nvSpPr>
        <p:spPr>
          <a:xfrm>
            <a:off x="1407676" y="137200"/>
            <a:ext cx="606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BỘ GIÁO DỤC VÀ ĐÀO TẠO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ĐẠI HỌC VINH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smtClean="0">
                <a:solidFill>
                  <a:srgbClr val="FF0000"/>
                </a:solidFill>
              </a:rPr>
              <a:t>BÀI GIẢNG CÔNG TÁC XÃ HỘI VỚI CÁ NHÂN</a:t>
            </a:r>
          </a:p>
          <a:p>
            <a:pPr marL="0" indent="0" algn="ctr">
              <a:buNone/>
            </a:pPr>
            <a:r>
              <a:rPr lang="en-US" sz="2800" smtClean="0">
                <a:solidFill>
                  <a:srgbClr val="FF0000"/>
                </a:solidFill>
              </a:rPr>
              <a:t>TS. Võ Thị Cẩm Ly</a:t>
            </a:r>
          </a:p>
          <a:p>
            <a:pPr marL="0" indent="0" algn="ctr">
              <a:buNone/>
            </a:pPr>
            <a:r>
              <a:rPr lang="en-US" sz="2800" smtClean="0">
                <a:solidFill>
                  <a:srgbClr val="FF0000"/>
                </a:solidFill>
              </a:rPr>
              <a:t>Tell: 0962248209 email: vocamly1978@gmail.com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68"/>
    </mc:Choice>
    <mc:Fallback>
      <p:transition spd="slow" advTm="176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c.</a:t>
            </a:r>
            <a:r>
              <a:rPr lang="en-US"/>
              <a:t>GĐ</a:t>
            </a:r>
            <a:r>
              <a:rPr lang="vi-VN"/>
              <a:t> </a:t>
            </a:r>
            <a:r>
              <a:rPr lang="en-US"/>
              <a:t>phát</a:t>
            </a:r>
            <a:r>
              <a:rPr lang="vi-VN"/>
              <a:t> </a:t>
            </a:r>
            <a:r>
              <a:rPr lang="en-US"/>
              <a:t>triển</a:t>
            </a:r>
            <a:r>
              <a:rPr lang="vi-VN"/>
              <a:t> </a:t>
            </a:r>
            <a:r>
              <a:rPr lang="en-US"/>
              <a:t>chuyên</a:t>
            </a:r>
            <a:r>
              <a:rPr lang="vi-VN"/>
              <a:t> </a:t>
            </a:r>
            <a:r>
              <a:rPr lang="en-US"/>
              <a:t>nghiệp</a:t>
            </a:r>
            <a:r>
              <a:rPr lang="vi-VN"/>
              <a:t> </a:t>
            </a:r>
            <a:r>
              <a:rPr lang="en-US"/>
              <a:t>(những</a:t>
            </a:r>
            <a:r>
              <a:rPr lang="vi-VN"/>
              <a:t>  </a:t>
            </a:r>
            <a:r>
              <a:rPr lang="en-US"/>
              <a:t>năm</a:t>
            </a:r>
            <a:r>
              <a:rPr lang="vi-VN"/>
              <a:t> </a:t>
            </a:r>
            <a:r>
              <a:rPr lang="en-US"/>
              <a:t>1950</a:t>
            </a:r>
            <a:r>
              <a:rPr lang="vi-VN"/>
              <a:t> </a:t>
            </a:r>
            <a:r>
              <a:rPr lang="en-US"/>
              <a:t>đến</a:t>
            </a:r>
            <a:r>
              <a:rPr lang="vi-VN"/>
              <a:t> </a:t>
            </a:r>
            <a:r>
              <a:rPr lang="en-US"/>
              <a:t>nay</a:t>
            </a:r>
            <a:r>
              <a:rPr lang="vi-VN"/>
              <a:t>)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775810"/>
              </p:ext>
            </p:extLst>
          </p:nvPr>
        </p:nvGraphicFramePr>
        <p:xfrm>
          <a:off x="152400" y="590550"/>
          <a:ext cx="8740775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2431" y="804590"/>
            <a:ext cx="47625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/>
              <a:t>Trường phái chức năng tập trung vào can thiệp cá nhân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71481" y="1567588"/>
            <a:ext cx="47244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/>
              <a:t>Trường phái chẩn đoán tập trung vào hướng tâm lý xã hội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20136" y="1100832"/>
            <a:ext cx="557719" cy="514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90142" y="1663712"/>
            <a:ext cx="609600" cy="18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12532" y="2485948"/>
            <a:ext cx="4572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smtClean="0"/>
              <a:t>Tiếp cận giải quyết vấn đề do Perlman đưa ra ở trường Chicago 1957</a:t>
            </a:r>
            <a:endParaRPr lang="en-US" sz="1600"/>
          </a:p>
        </p:txBody>
      </p:sp>
      <p:sp>
        <p:nvSpPr>
          <p:cNvPr id="21" name="Rectangle 20"/>
          <p:cNvSpPr/>
          <p:nvPr/>
        </p:nvSpPr>
        <p:spPr>
          <a:xfrm>
            <a:off x="4596319" y="3203799"/>
            <a:ext cx="4572000" cy="582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smtClean="0"/>
              <a:t>Tiếp cận hành vi do Pablov và Skinner đưa ra giúp cá nhân sẽ được điều chỉnh hành vi qua việc học tập</a:t>
            </a:r>
            <a:endParaRPr lang="en-US" sz="1600"/>
          </a:p>
        </p:txBody>
      </p:sp>
      <p:sp>
        <p:nvSpPr>
          <p:cNvPr id="25" name="Rectangle 24"/>
          <p:cNvSpPr/>
          <p:nvPr/>
        </p:nvSpPr>
        <p:spPr>
          <a:xfrm>
            <a:off x="4596319" y="4132977"/>
            <a:ext cx="4572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smtClean="0"/>
              <a:t>Tiếp cận tập trung vào nhiệm vụ được phát triển tại ĐH Chicago </a:t>
            </a:r>
            <a:endParaRPr lang="en-US" sz="160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209645" y="2615183"/>
            <a:ext cx="3810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15319" y="3093584"/>
            <a:ext cx="3810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1"/>
          </p:cNvCxnSpPr>
          <p:nvPr/>
        </p:nvCxnSpPr>
        <p:spPr>
          <a:xfrm>
            <a:off x="4215319" y="3370977"/>
            <a:ext cx="3810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86927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20" grpId="0" animBg="1"/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c.</a:t>
            </a:r>
            <a:r>
              <a:rPr lang="en-US" smtClean="0"/>
              <a:t>GĐ</a:t>
            </a:r>
            <a:r>
              <a:rPr lang="vi-VN" smtClean="0"/>
              <a:t> </a:t>
            </a:r>
            <a:r>
              <a:rPr lang="en-US"/>
              <a:t>phát</a:t>
            </a:r>
            <a:r>
              <a:rPr lang="vi-VN"/>
              <a:t> </a:t>
            </a:r>
            <a:r>
              <a:rPr lang="en-US"/>
              <a:t>triển</a:t>
            </a:r>
            <a:r>
              <a:rPr lang="vi-VN"/>
              <a:t> </a:t>
            </a:r>
            <a:r>
              <a:rPr lang="en-US"/>
              <a:t>chuyên</a:t>
            </a:r>
            <a:r>
              <a:rPr lang="vi-VN"/>
              <a:t> </a:t>
            </a:r>
            <a:r>
              <a:rPr lang="en-US"/>
              <a:t>nghiệp</a:t>
            </a:r>
            <a:r>
              <a:rPr lang="vi-VN"/>
              <a:t> </a:t>
            </a:r>
            <a:r>
              <a:rPr lang="en-US" smtClean="0"/>
              <a:t>(</a:t>
            </a:r>
            <a:r>
              <a:rPr lang="en-US"/>
              <a:t>những</a:t>
            </a:r>
            <a:r>
              <a:rPr lang="vi-VN"/>
              <a:t> </a:t>
            </a:r>
            <a:r>
              <a:rPr lang="en-US" smtClean="0"/>
              <a:t>năm</a:t>
            </a:r>
            <a:r>
              <a:rPr lang="vi-VN" smtClean="0"/>
              <a:t> </a:t>
            </a:r>
            <a:r>
              <a:rPr lang="en-US"/>
              <a:t>1950</a:t>
            </a:r>
            <a:r>
              <a:rPr lang="vi-VN"/>
              <a:t> </a:t>
            </a:r>
            <a:r>
              <a:rPr lang="en-US"/>
              <a:t>đến</a:t>
            </a:r>
            <a:r>
              <a:rPr lang="vi-VN"/>
              <a:t> </a:t>
            </a:r>
            <a:r>
              <a:rPr lang="en-US" smtClean="0"/>
              <a:t>nay</a:t>
            </a:r>
            <a:r>
              <a:rPr lang="vi-VN" smtClean="0"/>
              <a:t>)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 smtClean="0"/>
              <a:t>Thay</a:t>
            </a:r>
            <a:r>
              <a:rPr lang="vi-VN" smtClean="0"/>
              <a:t> </a:t>
            </a:r>
            <a:r>
              <a:rPr lang="en-US" smtClean="0"/>
              <a:t>đổi</a:t>
            </a:r>
            <a:r>
              <a:rPr lang="vi-VN" smtClean="0"/>
              <a:t> </a:t>
            </a:r>
            <a:r>
              <a:rPr lang="en-US" smtClean="0"/>
              <a:t>chuyên</a:t>
            </a:r>
            <a:r>
              <a:rPr lang="vi-VN" smtClean="0"/>
              <a:t> </a:t>
            </a:r>
            <a:r>
              <a:rPr lang="en-US" smtClean="0"/>
              <a:t>nghiệp</a:t>
            </a:r>
            <a:r>
              <a:rPr lang="vi-VN" smtClean="0"/>
              <a:t> </a:t>
            </a:r>
            <a:r>
              <a:rPr lang="en-US" smtClean="0"/>
              <a:t>về</a:t>
            </a:r>
            <a:r>
              <a:rPr lang="vi-VN" smtClean="0"/>
              <a:t> </a:t>
            </a:r>
            <a:r>
              <a:rPr lang="en-US" smtClean="0"/>
              <a:t>tổ</a:t>
            </a:r>
            <a:r>
              <a:rPr lang="vi-VN" smtClean="0"/>
              <a:t> </a:t>
            </a:r>
            <a:r>
              <a:rPr lang="en-US" smtClean="0"/>
              <a:t>chức</a:t>
            </a:r>
            <a:r>
              <a:rPr lang="vi-VN" smtClean="0"/>
              <a:t> </a:t>
            </a:r>
            <a:endParaRPr lang="en-US"/>
          </a:p>
          <a:p>
            <a:r>
              <a:rPr lang="en-US" smtClean="0"/>
              <a:t>Sự</a:t>
            </a:r>
            <a:r>
              <a:rPr lang="vi-VN" smtClean="0"/>
              <a:t> </a:t>
            </a:r>
            <a:r>
              <a:rPr lang="en-US" smtClean="0"/>
              <a:t>thay</a:t>
            </a:r>
            <a:r>
              <a:rPr lang="vi-VN" smtClean="0"/>
              <a:t> </a:t>
            </a:r>
            <a:r>
              <a:rPr lang="en-US" smtClean="0"/>
              <a:t>đổi</a:t>
            </a:r>
            <a:r>
              <a:rPr lang="vi-VN" smtClean="0"/>
              <a:t> </a:t>
            </a:r>
            <a:r>
              <a:rPr lang="en-US" smtClean="0"/>
              <a:t>phong</a:t>
            </a:r>
            <a:r>
              <a:rPr lang="vi-VN" smtClean="0"/>
              <a:t> </a:t>
            </a:r>
            <a:r>
              <a:rPr lang="en-US" smtClean="0"/>
              <a:t>phú</a:t>
            </a:r>
            <a:r>
              <a:rPr lang="vi-VN" smtClean="0"/>
              <a:t> </a:t>
            </a:r>
            <a:r>
              <a:rPr lang="en-US" smtClean="0"/>
              <a:t>về</a:t>
            </a:r>
            <a:r>
              <a:rPr lang="vi-VN" smtClean="0"/>
              <a:t> </a:t>
            </a:r>
            <a:r>
              <a:rPr lang="en-US" smtClean="0"/>
              <a:t>cách</a:t>
            </a:r>
            <a:r>
              <a:rPr lang="vi-VN" smtClean="0"/>
              <a:t> </a:t>
            </a:r>
            <a:r>
              <a:rPr lang="en-US" smtClean="0"/>
              <a:t>thức</a:t>
            </a:r>
            <a:r>
              <a:rPr lang="vi-VN" smtClean="0"/>
              <a:t> </a:t>
            </a:r>
            <a:r>
              <a:rPr lang="en-US" smtClean="0"/>
              <a:t>tiếp</a:t>
            </a:r>
            <a:r>
              <a:rPr lang="vi-VN" smtClean="0"/>
              <a:t> </a:t>
            </a:r>
            <a:r>
              <a:rPr lang="en-US" smtClean="0"/>
              <a:t>cận</a:t>
            </a:r>
            <a:r>
              <a:rPr lang="vi-VN" smtClean="0"/>
              <a:t> </a:t>
            </a:r>
            <a:r>
              <a:rPr lang="en-US" smtClean="0"/>
              <a:t>hỗ</a:t>
            </a:r>
            <a:r>
              <a:rPr lang="vi-VN" smtClean="0"/>
              <a:t> </a:t>
            </a:r>
            <a:r>
              <a:rPr lang="en-US" smtClean="0"/>
              <a:t>trợ</a:t>
            </a:r>
            <a:r>
              <a:rPr lang="vi-VN"/>
              <a:t> </a:t>
            </a:r>
            <a:r>
              <a:rPr lang="vi-VN" smtClean="0"/>
              <a:t>c</a:t>
            </a:r>
            <a:r>
              <a:rPr lang="en-US" smtClean="0"/>
              <a:t>á</a:t>
            </a:r>
            <a:r>
              <a:rPr lang="vi-VN" smtClean="0"/>
              <a:t> </a:t>
            </a:r>
            <a:r>
              <a:rPr lang="en-US" smtClean="0"/>
              <a:t>nhân</a:t>
            </a:r>
            <a:r>
              <a:rPr lang="vi-VN" smtClean="0"/>
              <a:t> hướng đến trao quyền, tăng cường năng lực giải quyết vấn đề của đối tượng</a:t>
            </a:r>
            <a:endParaRPr lang="en-US"/>
          </a:p>
          <a:p>
            <a:r>
              <a:rPr lang="en-US" smtClean="0"/>
              <a:t>Sự</a:t>
            </a:r>
            <a:r>
              <a:rPr lang="vi-VN" smtClean="0"/>
              <a:t> </a:t>
            </a:r>
            <a:r>
              <a:rPr lang="en-US" smtClean="0"/>
              <a:t>phát</a:t>
            </a:r>
            <a:r>
              <a:rPr lang="vi-VN" smtClean="0"/>
              <a:t> </a:t>
            </a:r>
            <a:r>
              <a:rPr lang="en-US" smtClean="0"/>
              <a:t>triển</a:t>
            </a:r>
            <a:r>
              <a:rPr lang="vi-VN" smtClean="0"/>
              <a:t> của nghề CTXH ở các quốc gia trên </a:t>
            </a:r>
            <a:r>
              <a:rPr lang="en-US" smtClean="0"/>
              <a:t>khắp</a:t>
            </a:r>
            <a:r>
              <a:rPr lang="vi-VN" smtClean="0"/>
              <a:t> </a:t>
            </a:r>
            <a:r>
              <a:rPr lang="en-US" smtClean="0"/>
              <a:t>trên</a:t>
            </a:r>
            <a:r>
              <a:rPr lang="vi-VN" smtClean="0"/>
              <a:t> </a:t>
            </a:r>
            <a:r>
              <a:rPr lang="en-US" smtClean="0"/>
              <a:t>thế</a:t>
            </a:r>
            <a:r>
              <a:rPr lang="vi-VN" smtClean="0"/>
              <a:t> </a:t>
            </a:r>
            <a:r>
              <a:rPr lang="en-US" smtClean="0"/>
              <a:t>giớ</a:t>
            </a:r>
            <a:r>
              <a:rPr lang="vi-VN" smtClean="0"/>
              <a:t>i</a:t>
            </a:r>
            <a:endParaRPr lang="en-US"/>
          </a:p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57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PRING_QUIZ_SHAPE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5440" y="1388745"/>
            <a:ext cx="5918200" cy="33274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7" name="ISPRING_QUIZ_SHAPE2"/>
          <p:cNvSpPr txBox="1"/>
          <p:nvPr/>
        </p:nvSpPr>
        <p:spPr>
          <a:xfrm>
            <a:off x="548640" y="30861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37973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548640" y="82296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07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200150"/>
            <a:ext cx="7729020" cy="629183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Edwardian Script ITC" panose="030303020407070D0804" pitchFamily="66" charset="0"/>
              </a:rPr>
              <a:t>Thank you!</a:t>
            </a:r>
            <a:endParaRPr lang="vi-VN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8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/>
              <a:t>Chương</a:t>
            </a:r>
            <a:r>
              <a:rPr lang="en-US" dirty="0"/>
              <a:t> 1</a:t>
            </a:r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400">
                <a:effectLst/>
              </a:rPr>
              <a:t>Những vấn đề chung về công tác xã hội với cá nhân</a:t>
            </a:r>
            <a:r>
              <a:rPr lang="en-US" sz="2400">
                <a:effectLst/>
              </a:rPr>
              <a:t/>
            </a:r>
            <a:br>
              <a:rPr lang="en-US" sz="2400">
                <a:effectLst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5AE6951-5D88-4222-9750-E0C7BF74D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2000" b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2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 sử hình thành và phát triển của công tác xã hội với cá </a:t>
            </a:r>
            <a:r>
              <a:rPr lang="en-US" sz="2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 trên thế giới trong các giai đoạn phát triển bao gồm: </a:t>
            </a:r>
          </a:p>
          <a:p>
            <a:r>
              <a:rPr lang="en-US" sz="2000" smtClean="0"/>
              <a:t>GĐ </a:t>
            </a:r>
            <a:r>
              <a:rPr lang="en-US" sz="2000"/>
              <a:t>1: </a:t>
            </a:r>
            <a:r>
              <a:rPr lang="vi-VN" sz="2000"/>
              <a:t>GĐ từ trợ giúp từ thiện đến từ thiện khoa học(đến TK XIX)</a:t>
            </a:r>
            <a:endParaRPr lang="en-US" sz="2000"/>
          </a:p>
          <a:p>
            <a:r>
              <a:rPr lang="vi-VN" sz="2000" smtClean="0"/>
              <a:t>GĐ </a:t>
            </a:r>
            <a:r>
              <a:rPr lang="vi-VN" sz="2000"/>
              <a:t>2: </a:t>
            </a:r>
            <a:r>
              <a:rPr lang="en-US" sz="2000"/>
              <a:t>GĐ hình thành cơ sở khoa học PP CTXH cá nhân (đầu TK XX - năm 50)</a:t>
            </a:r>
          </a:p>
          <a:p>
            <a:r>
              <a:rPr lang="en-US" sz="2000" smtClean="0"/>
              <a:t>GĐ </a:t>
            </a:r>
            <a:r>
              <a:rPr lang="en-US" sz="2000"/>
              <a:t>3: </a:t>
            </a:r>
            <a:r>
              <a:rPr lang="vi-VN" sz="2000"/>
              <a:t>GĐ phát triển chuyên nghiệp (năm 50 – nay)</a:t>
            </a:r>
            <a:endParaRPr lang="en-US" sz="2000"/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sz="2000" b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37E35B3-5856-4FA3-88F6-F8644C5A2E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Chương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06B4B76-A4FC-4D45-9C44-99A967BD8387}"/>
              </a:ext>
            </a:extLst>
          </p:cNvPr>
          <p:cNvSpPr txBox="1">
            <a:spLocks/>
          </p:cNvSpPr>
          <p:nvPr/>
        </p:nvSpPr>
        <p:spPr>
          <a:xfrm>
            <a:off x="152400" y="2419350"/>
            <a:ext cx="8839200" cy="2240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ea typeface="+mn-ea"/>
                <a:cs typeface="Arial" pitchFamily="34" charset="0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i="0" u="none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UTM Swiss Condensed" panose="02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545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0" smtClean="0"/>
              <a:t>1.1.1GĐ </a:t>
            </a:r>
            <a:r>
              <a:rPr lang="en-US" b="0"/>
              <a:t>từ trợ </a:t>
            </a:r>
            <a:r>
              <a:rPr lang="en-US" b="0">
                <a:effectLst/>
              </a:rPr>
              <a:t>giúp</a:t>
            </a:r>
            <a:r>
              <a:rPr lang="en-US" b="0"/>
              <a:t> từ thiện đến từ thiện khoa học(đến TK XIX</a:t>
            </a:r>
            <a:r>
              <a:rPr lang="en-US" b="0" smtClean="0"/>
              <a:t>)</a:t>
            </a:r>
            <a:endParaRPr lang="en-US" b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4" name="Diagram 4"/>
          <p:cNvGraphicFramePr/>
          <p:nvPr>
            <p:extLst>
              <p:ext uri="{D42A27DB-BD31-4B8C-83A1-F6EECF244321}">
                <p14:modId xmlns:p14="http://schemas.microsoft.com/office/powerpoint/2010/main" val="3443879678"/>
              </p:ext>
            </p:extLst>
          </p:nvPr>
        </p:nvGraphicFramePr>
        <p:xfrm>
          <a:off x="762000" y="666750"/>
          <a:ext cx="7543800" cy="411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6267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963287"/>
              </p:ext>
            </p:extLst>
          </p:nvPr>
        </p:nvGraphicFramePr>
        <p:xfrm>
          <a:off x="262064" y="51470"/>
          <a:ext cx="8740775" cy="453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61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1.1.</a:t>
            </a:r>
            <a:r>
              <a:rPr lang="vi-VN" smtClean="0"/>
              <a:t>Lịch </a:t>
            </a:r>
            <a:r>
              <a:rPr lang="vi-VN"/>
              <a:t>sử hình thành công tác xã hội cá nhân trên thế </a:t>
            </a:r>
            <a:r>
              <a:rPr lang="vi-VN" smtClean="0"/>
              <a:t>giới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mtClean="0"/>
              <a:t>a. </a:t>
            </a:r>
            <a:r>
              <a:rPr lang="en-US" smtClean="0"/>
              <a:t>GĐ từ trợ giúp từ thiện đến từ thiện khoa học (Trước TK XIX)</a:t>
            </a:r>
            <a:endParaRPr lang="en-US"/>
          </a:p>
          <a:p>
            <a:pPr marL="0" indent="0">
              <a:buNone/>
            </a:pPr>
            <a:r>
              <a:rPr lang="en-US" smtClean="0"/>
              <a:t>Giúp đỡ cá nhân mang tính cấp phát cho ban tặng cho/chia sẻ</a:t>
            </a:r>
            <a:endParaRPr lang="en-US"/>
          </a:p>
          <a:p>
            <a:r>
              <a:rPr lang="en-US" smtClean="0"/>
              <a:t>Vật chất</a:t>
            </a:r>
            <a:endParaRPr lang="en-US"/>
          </a:p>
          <a:p>
            <a:r>
              <a:rPr lang="en-US" smtClean="0"/>
              <a:t>Sự thông thái</a:t>
            </a:r>
            <a:endParaRPr lang="en-US"/>
          </a:p>
          <a:p>
            <a:r>
              <a:rPr lang="en-US" smtClean="0"/>
              <a:t>Tình cảm</a:t>
            </a:r>
            <a:endParaRPr lang="en-US"/>
          </a:p>
          <a:p>
            <a:r>
              <a:rPr lang="en-US" smtClean="0"/>
              <a:t>Thân thiện</a:t>
            </a:r>
            <a:endParaRPr lang="vi-VN" smtClean="0"/>
          </a:p>
          <a:p>
            <a:r>
              <a:rPr lang="vi-VN" smtClean="0"/>
              <a:t>Thời gian</a:t>
            </a:r>
            <a:endParaRPr lang="en-US"/>
          </a:p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19150"/>
            <a:ext cx="4343400" cy="343455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10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767680"/>
          </a:xfrm>
        </p:spPr>
        <p:txBody>
          <a:bodyPr/>
          <a:lstStyle/>
          <a:p>
            <a:pPr lvl="0"/>
            <a:r>
              <a:rPr lang="vi-VN" b="0" smtClean="0">
                <a:effectLst/>
              </a:rPr>
              <a:t>b. </a:t>
            </a:r>
            <a:r>
              <a:rPr lang="en-US" b="0" smtClean="0">
                <a:effectLst/>
              </a:rPr>
              <a:t>GĐ </a:t>
            </a:r>
            <a:r>
              <a:rPr lang="en-US" b="0">
                <a:effectLst/>
              </a:rPr>
              <a:t>hình thành cơ sở khoa học PP CTXH cá nhân (đầu TK XX - năm 50)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609056"/>
              </p:ext>
            </p:extLst>
          </p:nvPr>
        </p:nvGraphicFramePr>
        <p:xfrm>
          <a:off x="152400" y="590550"/>
          <a:ext cx="8740775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45560"/>
            <a:ext cx="3086100" cy="259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58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691480"/>
          </a:xfrm>
        </p:spPr>
        <p:txBody>
          <a:bodyPr/>
          <a:lstStyle/>
          <a:p>
            <a:r>
              <a:rPr lang="vi-VN" b="0">
                <a:effectLst/>
              </a:rPr>
              <a:t>b. </a:t>
            </a:r>
            <a:r>
              <a:rPr lang="en-US" b="0">
                <a:effectLst/>
              </a:rPr>
              <a:t>GĐ hình thành cơ sở khoa học PP CTXH cá nhân (đầu TK XX - năm 50)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314382"/>
              </p:ext>
            </p:extLst>
          </p:nvPr>
        </p:nvGraphicFramePr>
        <p:xfrm>
          <a:off x="152400" y="590550"/>
          <a:ext cx="8740775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6750"/>
            <a:ext cx="2819400" cy="2215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738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852262"/>
          </a:xfrm>
        </p:spPr>
        <p:txBody>
          <a:bodyPr/>
          <a:lstStyle/>
          <a:p>
            <a:r>
              <a:rPr lang="vi-VN" b="0">
                <a:effectLst/>
              </a:rPr>
              <a:t>b. </a:t>
            </a:r>
            <a:r>
              <a:rPr lang="en-US" b="0">
                <a:effectLst/>
              </a:rPr>
              <a:t>GĐ hình thành cơ sở khoa học PP CTXH cá nhân (đầu TK XX - năm 50)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343400" cy="361223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/>
              <a:t>GĐ hình thành cơ sở khoa học PP CTXH cá nhân (đầu TK XX - năm 50)</a:t>
            </a:r>
          </a:p>
          <a:p>
            <a:r>
              <a:rPr lang="en-US" smtClean="0"/>
              <a:t>Nền móng khoa học đào tạo</a:t>
            </a:r>
          </a:p>
          <a:p>
            <a:r>
              <a:rPr lang="en-US" smtClean="0"/>
              <a:t>Hình thành và hoàn thiện các hiệp hội nghề nghiệp</a:t>
            </a:r>
            <a:endParaRPr lang="en-US"/>
          </a:p>
          <a:p>
            <a:r>
              <a:rPr lang="en-US" smtClean="0"/>
              <a:t>Ứng dụng KHXH vào thực hành CTXH</a:t>
            </a:r>
            <a:endParaRPr lang="en-US"/>
          </a:p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760313"/>
            <a:ext cx="3352799" cy="3129756"/>
          </a:xfrm>
          <a:ln>
            <a:solidFill>
              <a:schemeClr val="tx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52499" y="4136033"/>
            <a:ext cx="2743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Marry Richmond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51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- GĐ 3: </a:t>
            </a:r>
            <a:r>
              <a:rPr lang="vi-VN">
                <a:effectLst/>
              </a:rPr>
              <a:t>GĐ phát triển chuyên nghiệp (năm 50 – nay)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575190"/>
              </p:ext>
            </p:extLst>
          </p:nvPr>
        </p:nvGraphicFramePr>
        <p:xfrm>
          <a:off x="403225" y="438150"/>
          <a:ext cx="8740775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6818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5421&quot;&gt;&lt;/object&gt;&lt;object type=&quot;2&quot; unique_id=&quot;15422&quot;&gt;&lt;object type=&quot;3&quot; unique_id=&quot;15433&quot;&gt;&lt;property id=&quot;20148&quot; value=&quot;5&quot;/&gt;&lt;property id=&quot;20300&quot; value=&quot;Slide 10 - &amp;quot;Thank you!&amp;quot;&quot;/&gt;&lt;property id=&quot;20307&quot; value=&quot;263&quot;/&gt;&lt;/object&gt;&lt;object type=&quot;3&quot; unique_id=&quot;16321&quot;&gt;&lt;property id=&quot;20148&quot; value=&quot;5&quot;/&gt;&lt;property id=&quot;20300&quot; value=&quot;Slide 1&quot;/&gt;&lt;property id=&quot;20307&quot; value=&quot;276&quot;/&gt;&lt;/object&gt;&lt;object type=&quot;3&quot; unique_id=&quot;16322&quot;&gt;&lt;property id=&quot;20148&quot; value=&quot;5&quot;/&gt;&lt;property id=&quot;20300&quot; value=&quot;Slide 2&quot;/&gt;&lt;property id=&quot;20307&quot; value=&quot;279&quot;/&gt;&lt;/object&gt;&lt;object type=&quot;3&quot; unique_id=&quot;16323&quot;&gt;&lt;property id=&quot;20148&quot; value=&quot;5&quot;/&gt;&lt;property id=&quot;20300&quot; value=&quot;Slide 3&quot;/&gt;&lt;property id=&quot;20307&quot; value=&quot;278&quot;/&gt;&lt;/object&gt;&lt;object type=&quot;3&quot; unique_id=&quot;16329&quot;&gt;&lt;property id=&quot;20148&quot; value=&quot;5&quot;/&gt;&lt;property id=&quot;20300&quot; value=&quot;Slide 8&quot;/&gt;&lt;property id=&quot;20307&quot; value=&quot;284&quot;/&gt;&lt;/object&gt;&lt;object type=&quot;3&quot; unique_id=&quot;16414&quot;&gt;&lt;property id=&quot;20148&quot; value=&quot;5&quot;/&gt;&lt;property id=&quot;20300&quot; value=&quot;Slide 9&quot;/&gt;&lt;property id=&quot;20307&quot; value=&quot;292&quot;/&gt;&lt;/object&gt;&lt;object type=&quot;3&quot; unique_id=&quot;17674&quot;&gt;&lt;property id=&quot;20148&quot; value=&quot;5&quot;/&gt;&lt;property id=&quot;20300&quot; value=&quot;Slide 4&quot;/&gt;&lt;property id=&quot;20307&quot; value=&quot;293&quot;/&gt;&lt;/object&gt;&lt;object type=&quot;3&quot; unique_id=&quot;17675&quot;&gt;&lt;property id=&quot;20148&quot; value=&quot;5&quot;/&gt;&lt;property id=&quot;20300&quot; value=&quot;Slide 5&quot;/&gt;&lt;property id=&quot;20307&quot; value=&quot;294&quot;/&gt;&lt;/object&gt;&lt;object type=&quot;3&quot; unique_id=&quot;17676&quot;&gt;&lt;property id=&quot;20148&quot; value=&quot;5&quot;/&gt;&lt;property id=&quot;20300&quot; value=&quot;Slide 6&quot;/&gt;&lt;property id=&quot;20307&quot; value=&quot;295&quot;/&gt;&lt;/object&gt;&lt;object type=&quot;3&quot; unique_id=&quot;17677&quot;&gt;&lt;property id=&quot;20148&quot; value=&quot;5&quot;/&gt;&lt;property id=&quot;20300&quot; value=&quot;Slide 7&quot;/&gt;&lt;property id=&quot;20307&quot; value=&quot;296&quot;/&gt;&lt;/object&gt;&lt;/object&gt;&lt;/object&gt;&lt;/database&gt;"/>
  <p:tag name="SECTOMILLISECCONVERTED" val="1"/>
  <p:tag name="ISPRING_PROJECT_VERSION" val="9.3"/>
  <p:tag name="ISPRING_PROJECT_FOLDER_UPDATED" val="1"/>
  <p:tag name="ISPRING_PRESENTATION_TITLE" val="bai giang.tuan 1"/>
  <p:tag name="ISPRING_FIRST_PUBLISH" val="1"/>
  <p:tag name="ISPRING_ULTRA_SCORM_COURSE_ID" val="DE4681DC-E525-4CE7-9C47-DBF40C60E198"/>
  <p:tag name="ISPRING_CMI5_LAUNCH_METHOD" val="any window"/>
  <p:tag name="ISPRINGCLOUDFOLDERID" val="1"/>
  <p:tag name="ISPRINGONLINEFOLDERID" val="1"/>
  <p:tag name="ISPRING_CURRENT_PLAYER_ID" val="universal"/>
  <p:tag name="ISPRING_UUID" val="{758B6F94-078A-47FF-855A-14528BB05DE3}"/>
  <p:tag name="FLASHSPRING_ZOOM_TAG" val="62"/>
  <p:tag name="ISPRING_LMS_API_VERSION" val="SCORM 2004 (4th edition)"/>
  <p:tag name="ISPRING_SCORM_RATE_SLIDES" val="1"/>
  <p:tag name="ISPRING_SCORM_USE_CUSTOM_PASSING_SCORE" val="1"/>
  <p:tag name="ISPRING_SCORM_PASSING_SCORE" val="100.000000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}}"/>
  <p:tag name="ISPRING_RESOURCE_FOLDER" val="E:\tai lieu\tai lieu giang day\cong tac xh ca nhan\Bai giang tu xa ctxh ca nhan\giao an ctxh ca nhan\Chuong 1\Bai giang 1 chuong 1"/>
  <p:tag name="ISPRING_PRESENTATION_PATH" val="E:\tai lieu\tai lieu giang day\cong tac xh ca nhan\Bai giang tu xa ctxh ca nhan\giao an ctxh ca nhan\Chuong 1\Bai giang 1 chuong 1.pptx"/>
  <p:tag name="ISPRING_SCREEN_RECS_UPDATED" val="E:\tai lieu\tai lieu giang day\cong tac xh ca nhan\Bai giang tu xa ctxh ca nhan\giao an ctxh ca nhan\Chuong 1\Bai giang 1 chuong 1"/>
  <p:tag name="ISPRING_PRESENTATION_INFO_2" val="&lt;?xml version=&quot;1.0&quot; encoding=&quot;UTF-8&quot; standalone=&quot;no&quot; ?&gt;&#10;&lt;presentation2&gt;&#10;&#10;  &lt;slides&gt;&#10;    &lt;slide id=&quot;{E357F578-DDFC-4DD5-BD5E-43C30ACF7334}&quot; pptId=&quot;321&quot;/&gt;&#10;    &lt;slide id=&quot;{C302FF1C-B448-44D1-AACF-5532C947D01B}&quot; pptId=&quot;320&quot;/&gt;&#10;    &lt;slide id=&quot;{22E1FFB5-9BF0-4F48-A309-6C44FFFD6979}&quot; pptId=&quot;307&quot;/&gt;&#10;    &lt;slide id=&quot;{6480A122-0487-49CD-9177-43D74C8DB0DB}&quot; pptId=&quot;310&quot;/&gt;&#10;    &lt;slide id=&quot;{ABC8DE3E-5F6B-4EDE-84AB-3CE0FC24F3DA}&quot; pptId=&quot;308&quot;/&gt;&#10;    &lt;slide id=&quot;{5747041E-CB36-4451-9870-47482568D662}&quot; pptId=&quot;312&quot;/&gt;&#10;    &lt;slide id=&quot;{A9A13B98-18FE-42B0-87A9-7B2CA4158C17}&quot; pptId=&quot;313&quot;/&gt;&#10;    &lt;slide id=&quot;{3FD47DCA-ECDF-4AA2-B177-B2DBC9EACA0B}&quot; pptId=&quot;309&quot;/&gt;&#10;    &lt;slide id=&quot;{57F361B5-3529-4451-AF72-6FC33212DBED}&quot; pptId=&quot;315&quot;/&gt;&#10;    &lt;slide id=&quot;{4AD7F5AE-985B-4500-AB53-9587545D0DFF}&quot; pptId=&quot;316&quot;/&gt;&#10;    &lt;slide id=&quot;{231FFDCB-12E8-4E5E-BE93-14284D411A42}&quot; pptId=&quot;314&quot;/&gt;&#10;    &lt;slide id=&quot;{A703D01B-4C89-443A-B226-5C49C5B23ECA}&quot; pptId=&quot;319&quot;/&gt;&#10;    &lt;slide id=&quot;{C4711ACB-4A1E-4FAA-9007-9FD3C454D4F7}&quot; pptId=&quot;263&quot;/&gt;&#10;  &lt;/slides&gt;&#10;&#10;  &lt;narration&gt;&#10;    &lt;audioTracks&gt;&#10;      &lt;audioTrack muted=&quot;false&quot; name=&quot;Audio 2&quot; resource=&quot;c63fc06e&quot; slideId=&quot;&quot; startTime=&quot;0&quot; volume=&quot;1&quot;&gt;&#10;        &lt;audio channels=&quot;1&quot; format=&quot;s16&quot; sampleRate=&quot;44100&quot;/&gt;&#10;      &lt;/audioTrack&gt;&#10;      &lt;audioTrack muted=&quot;false&quot; name=&quot;Audio 3&quot; resource=&quot;03a285eb&quot; slideId=&quot;&quot; startTime=&quot;22617&quot; volume=&quot;1&quot;&gt;&#10;        &lt;audio channels=&quot;1&quot; format=&quot;s16&quot; sampleRate=&quot;44100&quot;/&gt;&#10;      &lt;/audioTrack&gt;&#10;      &lt;audioTrack muted=&quot;false&quot; name=&quot;Audio 4&quot; resource=&quot;1b82e4c3&quot; slideId=&quot;&quot; startTime=&quot;51086&quot; volume=&quot;1&quot;&gt;&#10;        &lt;audio channels=&quot;1&quot; format=&quot;s16&quot; sampleRate=&quot;44100&quot;/&gt;&#10;      &lt;/audioTrack&gt;&#10;      &lt;audioTrack muted=&quot;false&quot; name=&quot;Audio 5&quot; resource=&quot;7d98c4c1&quot; slideId=&quot;&quot; startTime=&quot;84500&quot; volume=&quot;1&quot;&gt;&#10;        &lt;audio channels=&quot;1&quot; format=&quot;s16&quot; sampleRate=&quot;44100&quot;/&gt;&#10;      &lt;/audioTrack&gt;&#10;      &lt;audioTrack muted=&quot;false&quot; name=&quot;Audio 6&quot; resource=&quot;8bd925c6&quot; slideId=&quot;&quot; startTime=&quot;95102&quot; volume=&quot;1&quot;&gt;&#10;        &lt;audio channels=&quot;1&quot; format=&quot;s16&quot; sampleRate=&quot;44100&quot;/&gt;&#10;      &lt;/audioTrack&gt;&#10;      &lt;audioTrack muted=&quot;false&quot; name=&quot;Audio 7&quot; resource=&quot;ed57bc57&quot; slideId=&quot;&quot; startTime=&quot;155708&quot; volume=&quot;1&quot;&gt;&#10;        &lt;audio channels=&quot;1&quot; format=&quot;s16&quot; sampleRate=&quot;44100&quot;/&gt;&#10;      &lt;/audioTrack&gt;&#10;      &lt;audioTrack muted=&quot;false&quot; name=&quot;Audio 8&quot; resource=&quot;0110a20c&quot; slideId=&quot;&quot; startTime=&quot;387604&quot; volume=&quot;1&quot;&gt;&#10;        &lt;audio channels=&quot;1&quot; format=&quot;s16&quot; sampleRate=&quot;44100&quot;/&gt;&#10;      &lt;/audioTrack&gt;&#10;      &lt;audioTrack muted=&quot;false&quot; name=&quot;Audio 9&quot; resource=&quot;1e0f4309&quot; slideId=&quot;{E357F578-DDFC-4DD5-BD5E-43C30ACF733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ae246a83&quot; slideId=&quot;{C302FF1C-B448-44D1-AACF-5532C947D01B}&quot; startTime=&quot;0&quot; volume=&quot;1&quot;&gt;&#10;        &lt;audio channels=&quot;1&quot; format=&quot;s16&quot; sampleRate=&quot;44100&quot;/&gt;&#10;      &lt;/audioTrack&gt;&#10;      &lt;audioTrack muted=&quot;false&quot; name=&quot;Audio 11&quot; resource=&quot;44304386&quot; slideId=&quot;&quot; startTime=&quot;808641&quot; volume=&quot;1&quot;&gt;&#10;        &lt;audio channels=&quot;1&quot; format=&quot;s16&quot; sampleRate=&quot;44100&quot;/&gt;&#10;      &lt;/audioTrack&gt;&#10;      &lt;audioTrack muted=&quot;false&quot; name=&quot;Audio 12&quot; resource=&quot;4ef52487&quot; slideId=&quot;{22E1FFB5-9BF0-4F48-A309-6C44FFFD6979}&quot; startTime=&quot;0&quot; volume=&quot;1&quot;&gt;&#10;        &lt;audio channels=&quot;1&quot; format=&quot;s16&quot; sampleRate=&quot;44100&quot;/&gt;&#10;      &lt;/audioTrack&gt;&#10;      &lt;audioTrack muted=&quot;false&quot; name=&quot;Audio 13&quot; resource=&quot;b4a811ae&quot; slideId=&quot;{6480A122-0487-49CD-9177-43D74C8DB0DB}&quot; startTime=&quot;0&quot; volume=&quot;1&quot;&gt;&#10;        &lt;audio channels=&quot;1&quot; format=&quot;s16&quot; sampleRate=&quot;44100&quot;/&gt;&#10;      &lt;/audioTrack&gt;&#10;      &lt;audioTrack muted=&quot;false&quot; name=&quot;Audio 14&quot; resource=&quot;0b3df87b&quot; slideId=&quot;{ABC8DE3E-5F6B-4EDE-84AB-3CE0FC24F3DA}&quot; startTime=&quot;0&quot; volume=&quot;1&quot;&gt;&#10;        &lt;audio channels=&quot;1&quot; format=&quot;s16&quot; sampleRate=&quot;44100&quot;/&gt;&#10;      &lt;/audioTrack&gt;&#10;      &lt;audioTrack muted=&quot;false&quot; name=&quot;Audio 15&quot; resource=&quot;ca886917&quot; slideId=&quot;{5747041E-CB36-4451-9870-47482568D662}&quot; startTime=&quot;0&quot; volume=&quot;1&quot;&gt;&#10;        &lt;audio channels=&quot;1&quot; format=&quot;s16&quot; sampleRate=&quot;44100&quot;/&gt;&#10;      &lt;/audioTrack&gt;&#10;      &lt;audioTrack muted=&quot;false&quot; name=&quot;Audio 16&quot; resource=&quot;f5c327ac&quot; slideId=&quot;{A9A13B98-18FE-42B0-87A9-7B2CA4158C17}&quot; startTime=&quot;0&quot; volume=&quot;1&quot;&gt;&#10;        &lt;audio channels=&quot;1&quot; format=&quot;s16&quot; sampleRate=&quot;44100&quot;/&gt;&#10;      &lt;/audioTrack&gt;&#10;      &lt;audioTrack muted=&quot;false&quot; name=&quot;Audio 17&quot; resource=&quot;730b794e&quot; slideId=&quot;{3FD47DCA-ECDF-4AA2-B177-B2DBC9EACA0B}&quot; startTime=&quot;0&quot; volume=&quot;1&quot;&gt;&#10;        &lt;audio channels=&quot;1&quot; format=&quot;s16&quot; sampleRate=&quot;44100&quot;/&gt;&#10;      &lt;/audioTrack&gt;&#10;      &lt;audioTrack muted=&quot;false&quot; name=&quot;Audio 18&quot; resource=&quot;d513e2fc&quot; slideId=&quot;{57F361B5-3529-4451-AF72-6FC33212DBED}&quot; startTime=&quot;0&quot; volume=&quot;1&quot;&gt;&#10;        &lt;audio channels=&quot;1&quot; format=&quot;s16&quot; sampleRate=&quot;44100&quot;/&gt;&#10;      &lt;/audioTrack&gt;&#10;      &lt;audioTrack muted=&quot;false&quot; name=&quot;Audio 19&quot; resource=&quot;9c3e4215&quot; slideId=&quot;{4AD7F5AE-985B-4500-AB53-9587545D0DFF}&quot; startTime=&quot;0&quot; volume=&quot;1&quot;&gt;&#10;        &lt;audio channels=&quot;1&quot; format=&quot;s16&quot; sampleRate=&quot;44100&quot;/&gt;&#10;      &lt;/audioTrack&gt;&#10;      &lt;audioTrack muted=&quot;false&quot; name=&quot;Audio 20&quot; resource=&quot;84387b4e&quot; slideId=&quot;{231FFDCB-12E8-4E5E-BE93-14284D411A42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OUTPUT_FOLDER" val="[[&quot;\uFFFD\uFFFD4\uFFFD{95126FF6-CC27-43E6-90D1-EE3EBA00F6DC}&quot;,&quot;E:\\tai lieu\\tai lieu giang day\\cong tac xh ca nhan\\Bai giang tu xa ctxh ca nhan\\giao an ctxh ca nhan\\Chuong 1&quot;],[&quot;\uFFFD\uFFFD\u001F\f{3EF6C185-707F-4275-8C80-12731013A493}&quot;,&quot;E:\\C.THUONG.2021\\CONG TAC XA HOI CA NHAN.2021\\E.LEARNING CTXH CA NHAN&quot;]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3.732"/>
  <p:tag name="TIMING" val="|1.464|7.521"/>
  <p:tag name="ISPRING_SLIDE_ID_2" val="{57F361B5-3529-4451-AF72-6FC33212DBED}"/>
  <p:tag name="GENSWF_SLIDE_UID" val="{71F41C13-2341-44C8-8301-51023452930E}:3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1.662"/>
  <p:tag name="TIMING" val="|5.984|7.579|12.683|6.29|23.98|32.781"/>
  <p:tag name="ISPRING_SLIDE_ID_2" val="{4AD7F5AE-985B-4500-AB53-9587545D0DFF}"/>
  <p:tag name="GENSWF_SLIDE_UID" val="{C954A680-BC29-4CA2-B353-4EEC2A97DC13}:3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31FFDCB-12E8-4E5E-BE93-14284D411A42}"/>
  <p:tag name="GENSWF_ADVANCE_TIME" val="176.866"/>
  <p:tag name="TIMING" val="|2.126|4.241|10.19|41.325"/>
  <p:tag name="GENSWF_SLIDE_UID" val="{A0E35BD4-EC01-4CCF-8C9B-1DC76D44F5B2}:3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Bai giang 1 chuong 1\quiz\quiz1.quiz"/>
  <p:tag name="ISPRING_QUIZ_FULL_PATH" val="E:\tai lieu\tai lieu giang day\cong tac xh ca nhan\Bai giang tu xa ctxh ca nhan\giao an ctxh ca nhan\Chuong 1\Bai giang 1 chuong 1\quiz\quiz1.quiz"/>
  <p:tag name="GENSWF_ADVANCE_TIME" val="5.000"/>
  <p:tag name="ISPRING_CUSTOM_TIMING_USED" val="1"/>
  <p:tag name="ISPRING_SLIDE_ID_2" val="{A703D01B-4C89-443A-B226-5C49C5B23ECA}"/>
  <p:tag name="GENSWF_SLIDE_UID" val="{A9411185-5941-41D7-876A-ACA9B4F2D927}:3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18155C19-7135-492B-87C0-D6A094F7FE94}:263"/>
  <p:tag name="ISPRING_SLIDE_ID_2" val="{C4711ACB-4A1E-4FAA-9007-9FD3C454D4F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.668"/>
  <p:tag name="ISPRING_SLIDE_ID_2" val="{E357F578-DDFC-4DD5-BD5E-43C30ACF7334}"/>
  <p:tag name="GENSWF_SLIDE_UID" val="{0492F431-77FF-4AEE-9087-37CF8026B57A}:3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1.086"/>
  <p:tag name="TIMING" val="|5.325|3.632|10.414|28.082|25.333"/>
  <p:tag name="ISPRING_SLIDE_ID_2" val="{C302FF1C-B448-44D1-AACF-5532C947D01B}"/>
  <p:tag name="GENSWF_SLIDE_UID" val="{3298A842-3D4F-4728-B0DC-6437683B58D4}:3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0.859"/>
  <p:tag name="TIMING" val="|1.826|10.236"/>
  <p:tag name="ISPRING_SLIDE_ID_2" val="{22E1FFB5-9BF0-4F48-A309-6C44FFFD6979}"/>
  <p:tag name="GENSWF_SLIDE_UID" val="{349D2D14-9C8E-4C04-8E0F-F6BD5C6D7F05}:3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1.274"/>
  <p:tag name="ISPRING_SLIDE_ID_2" val="{6480A122-0487-49CD-9177-43D74C8DB0DB}"/>
  <p:tag name="GENSWF_SLIDE_UID" val="{79746C4C-32CF-4047-BD50-0ED9455AA67C}:3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1.307"/>
  <p:tag name="TIMING" val="|1.447|2.079|8.689|6.075|3.361|2.907|3.152|2.303"/>
  <p:tag name="ISPRING_SLIDE_ID_2" val="{ABC8DE3E-5F6B-4EDE-84AB-3CE0FC24F3DA}"/>
  <p:tag name="GENSWF_SLIDE_UID" val="{9FF433F6-3D2C-47EA-936F-062E664953CC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4.538"/>
  <p:tag name="TIMING" val="|15.299"/>
  <p:tag name="ISPRING_SLIDE_ID_2" val="{5747041E-CB36-4451-9870-47482568D662}"/>
  <p:tag name="GENSWF_SLIDE_UID" val="{2ECA5E8F-544E-42A1-96CB-AA7781BFE89A}:3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7.315"/>
  <p:tag name="TIMING" val="|33.645|4.197"/>
  <p:tag name="ISPRING_SLIDE_ID_2" val="{A9A13B98-18FE-42B0-87A9-7B2CA4158C17}"/>
  <p:tag name="GENSWF_SLIDE_UID" val="{8B8F640A-CA07-4444-870D-64C40A95BBCF}:3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8.251"/>
  <p:tag name="TIMING" val="|3.931|18.426|6.722|3.525|4.554|5.557"/>
  <p:tag name="ISPRING_SLIDE_ID_2" val="{3FD47DCA-ECDF-4AA2-B177-B2DBC9EACA0B}"/>
  <p:tag name="GENSWF_SLIDE_UID" val="{736635F1-60F3-4BFD-B145-BC0CBDD0AE68}:309"/>
</p:tagLst>
</file>

<file path=ppt/theme/theme1.xml><?xml version="1.0" encoding="utf-8"?>
<a:theme xmlns:a="http://schemas.openxmlformats.org/drawingml/2006/main" name="VinhUni (16-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hUni Fonts">
      <a:majorFont>
        <a:latin typeface="UTM Swiss Condensed"/>
        <a:ea typeface=""/>
        <a:cs typeface=""/>
      </a:majorFont>
      <a:minorFont>
        <a:latin typeface="UTM Swis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 Mẫu Presentation.potx" id="{E89C0247-89E1-4F81-A2B6-8F1C94A65A65}" vid="{2F9F0F4D-34C0-4E55-B2AE-54E024C04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926</Words>
  <Application>Microsoft Office PowerPoint</Application>
  <PresentationFormat>On-screen Show (16:9)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Edwardian Script ITC</vt:lpstr>
      <vt:lpstr>Minion</vt:lpstr>
      <vt:lpstr>Segoe UI</vt:lpstr>
      <vt:lpstr>Calibri</vt:lpstr>
      <vt:lpstr>Verdana</vt:lpstr>
      <vt:lpstr>Times New Roman</vt:lpstr>
      <vt:lpstr>Arial</vt:lpstr>
      <vt:lpstr>UTM Swiss Condensed</vt:lpstr>
      <vt:lpstr>Segoe UI Semibold</vt:lpstr>
      <vt:lpstr>VinhUni (16-9)</vt:lpstr>
      <vt:lpstr>PowerPoint Presentation</vt:lpstr>
      <vt:lpstr>Những vấn đề chung về công tác xã hội với cá nhân  </vt:lpstr>
      <vt:lpstr>1.1.1GĐ từ trợ giúp từ thiện đến từ thiện khoa học(đến TK XIX)</vt:lpstr>
      <vt:lpstr>PowerPoint Presentation</vt:lpstr>
      <vt:lpstr>1.1.Lịch sử hình thành công tác xã hội cá nhân trên thế giới</vt:lpstr>
      <vt:lpstr>b. GĐ hình thành cơ sở khoa học PP CTXH cá nhân (đầu TK XX - năm 50)</vt:lpstr>
      <vt:lpstr>b. GĐ hình thành cơ sở khoa học PP CTXH cá nhân (đầu TK XX - năm 50)</vt:lpstr>
      <vt:lpstr>b. GĐ hình thành cơ sở khoa học PP CTXH cá nhân (đầu TK XX - năm 50)</vt:lpstr>
      <vt:lpstr>- GĐ 3: GĐ phát triển chuyên nghiệp (năm 50 – nay)</vt:lpstr>
      <vt:lpstr>c.GĐ phát triển chuyên nghiệp (những  năm 1950 đến nay)</vt:lpstr>
      <vt:lpstr>c.GĐ phát triển chuyên nghiệp (những năm 1950 đến nay)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giang.tuan 1</dc:title>
  <dc:creator>HH</dc:creator>
  <cp:lastModifiedBy>Microsoft account</cp:lastModifiedBy>
  <cp:revision>171</cp:revision>
  <cp:lastPrinted>2021-09-28T16:46:09Z</cp:lastPrinted>
  <dcterms:created xsi:type="dcterms:W3CDTF">2021-09-10T09:18:21Z</dcterms:created>
  <dcterms:modified xsi:type="dcterms:W3CDTF">2023-04-01T15:39:09Z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