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Muli Bold" charset="1" panose="00000800000000000000"/>
      <p:regular r:id="rId20"/>
    </p:embeddedFont>
    <p:embeddedFont>
      <p:font typeface="Muli Ultra-Bold" charset="1" panose="00000900000000000000"/>
      <p:regular r:id="rId21"/>
    </p:embeddedFont>
    <p:embeddedFont>
      <p:font typeface="DejaVu Serif Bold" charset="1" panose="02060803050605020204"/>
      <p:regular r:id="rId22"/>
    </p:embeddedFont>
    <p:embeddedFont>
      <p:font typeface="Muli" charset="1" panose="000005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slide4.xml" Type="http://schemas.openxmlformats.org/officeDocument/2006/relationships/slide"/><Relationship Id="rId5" Target="../media/image42.png" Type="http://schemas.openxmlformats.org/officeDocument/2006/relationships/image"/><Relationship Id="rId6" Target="../media/image4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51.png" Type="http://schemas.openxmlformats.org/officeDocument/2006/relationships/image"/><Relationship Id="rId12" Target="../media/image52.svg" Type="http://schemas.openxmlformats.org/officeDocument/2006/relationships/image"/><Relationship Id="rId13" Target="slide4.xml" Type="http://schemas.openxmlformats.org/officeDocument/2006/relationships/slide"/><Relationship Id="rId2" Target="../media/image44.png" Type="http://schemas.openxmlformats.org/officeDocument/2006/relationships/image"/><Relationship Id="rId3" Target="../media/image45.png" Type="http://schemas.openxmlformats.org/officeDocument/2006/relationships/image"/><Relationship Id="rId4" Target="../media/image46.png" Type="http://schemas.openxmlformats.org/officeDocument/2006/relationships/image"/><Relationship Id="rId5" Target="../media/image47.jpeg" Type="http://schemas.openxmlformats.org/officeDocument/2006/relationships/image"/><Relationship Id="rId6" Target="../media/image48.png" Type="http://schemas.openxmlformats.org/officeDocument/2006/relationships/image"/><Relationship Id="rId7" Target="../media/image49.png" Type="http://schemas.openxmlformats.org/officeDocument/2006/relationships/image"/><Relationship Id="rId8" Target="../media/image50.png" Type="http://schemas.openxmlformats.org/officeDocument/2006/relationships/image"/><Relationship Id="rId9" Target="../media/image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61.png" Type="http://schemas.openxmlformats.org/officeDocument/2006/relationships/image"/><Relationship Id="rId13" Target="../media/image5.png" Type="http://schemas.openxmlformats.org/officeDocument/2006/relationships/image"/><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 Id="rId8" Target="../media/image59.png" Type="http://schemas.openxmlformats.org/officeDocument/2006/relationships/image"/><Relationship Id="rId9" Target="../media/image60.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svg" Type="http://schemas.openxmlformats.org/officeDocument/2006/relationships/image"/><Relationship Id="rId4" Target="../media/image4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sv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2" Target="../media/image14.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VAGRMGi01TE.mp4" Type="http://schemas.openxmlformats.org/officeDocument/2006/relationships/video"/><Relationship Id="rId4" Target="../media/VAGRMGi01TE.mp4" Type="http://schemas.microsoft.com/office/2007/relationships/media"/></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7.png" Type="http://schemas.openxmlformats.org/officeDocument/2006/relationships/image"/><Relationship Id="rId5" Target="../media/image2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slide4.xml" Type="http://schemas.openxmlformats.org/officeDocument/2006/relationships/slide"/><Relationship Id="rId5" Target="../media/image31.png" Type="http://schemas.openxmlformats.org/officeDocument/2006/relationships/image"/><Relationship Id="rId6" Target="../media/image32.svg" Type="http://schemas.openxmlformats.org/officeDocument/2006/relationships/image"/><Relationship Id="rId7" Target="../media/image33.png" Type="http://schemas.openxmlformats.org/officeDocument/2006/relationships/image"/><Relationship Id="rId8" Target="../media/image34.svg" Type="http://schemas.openxmlformats.org/officeDocument/2006/relationships/image"/><Relationship Id="rId9" Target="../media/image3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slide4.xml" Type="http://schemas.openxmlformats.org/officeDocument/2006/relationships/slid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slide4.xml" Type="http://schemas.openxmlformats.org/officeDocument/2006/relationships/slid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slide4.xml" Type="http://schemas.openxmlformats.org/officeDocument/2006/relationships/slid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grpSp>
        <p:nvGrpSpPr>
          <p:cNvPr name="Group 2" id="2"/>
          <p:cNvGrpSpPr/>
          <p:nvPr/>
        </p:nvGrpSpPr>
        <p:grpSpPr>
          <a:xfrm rot="0">
            <a:off x="590697" y="741649"/>
            <a:ext cx="8553303" cy="8803702"/>
            <a:chOff x="0" y="0"/>
            <a:chExt cx="3120268" cy="3211614"/>
          </a:xfrm>
        </p:grpSpPr>
        <p:sp>
          <p:nvSpPr>
            <p:cNvPr name="Freeform 3" id="3"/>
            <p:cNvSpPr/>
            <p:nvPr/>
          </p:nvSpPr>
          <p:spPr>
            <a:xfrm flipH="false" flipV="false" rot="0">
              <a:off x="0" y="0"/>
              <a:ext cx="3120268" cy="3211614"/>
            </a:xfrm>
            <a:custGeom>
              <a:avLst/>
              <a:gdLst/>
              <a:ahLst/>
              <a:cxnLst/>
              <a:rect r="r" b="b" t="t" l="l"/>
              <a:pathLst>
                <a:path h="3211614" w="3120268">
                  <a:moveTo>
                    <a:pt x="2995808" y="3211614"/>
                  </a:moveTo>
                  <a:lnTo>
                    <a:pt x="124460" y="3211614"/>
                  </a:lnTo>
                  <a:cubicBezTo>
                    <a:pt x="55880" y="3211614"/>
                    <a:pt x="0" y="3155734"/>
                    <a:pt x="0" y="3087154"/>
                  </a:cubicBezTo>
                  <a:lnTo>
                    <a:pt x="0" y="124460"/>
                  </a:lnTo>
                  <a:cubicBezTo>
                    <a:pt x="0" y="55880"/>
                    <a:pt x="55880" y="0"/>
                    <a:pt x="124460" y="0"/>
                  </a:cubicBezTo>
                  <a:lnTo>
                    <a:pt x="2995808" y="0"/>
                  </a:lnTo>
                  <a:cubicBezTo>
                    <a:pt x="3064388" y="0"/>
                    <a:pt x="3120268" y="55880"/>
                    <a:pt x="3120268" y="124460"/>
                  </a:cubicBezTo>
                  <a:lnTo>
                    <a:pt x="3120268" y="3087154"/>
                  </a:lnTo>
                  <a:cubicBezTo>
                    <a:pt x="3120268" y="3155734"/>
                    <a:pt x="3064388" y="3211614"/>
                    <a:pt x="2995808" y="3211614"/>
                  </a:cubicBezTo>
                  <a:close/>
                </a:path>
              </a:pathLst>
            </a:custGeom>
            <a:solidFill>
              <a:srgbClr val="FFFFEF"/>
            </a:solidFill>
            <a:ln w="47625" cap="sq">
              <a:solidFill>
                <a:srgbClr val="00492C"/>
              </a:solidFill>
              <a:prstDash val="solid"/>
              <a:miter/>
            </a:ln>
          </p:spPr>
        </p:sp>
      </p:grpSp>
      <p:grpSp>
        <p:nvGrpSpPr>
          <p:cNvPr name="Group 4" id="4"/>
          <p:cNvGrpSpPr/>
          <p:nvPr/>
        </p:nvGrpSpPr>
        <p:grpSpPr>
          <a:xfrm rot="0">
            <a:off x="842496" y="1068157"/>
            <a:ext cx="1778141" cy="1814362"/>
            <a:chOff x="0" y="0"/>
            <a:chExt cx="2370855" cy="2419149"/>
          </a:xfrm>
        </p:grpSpPr>
        <p:sp>
          <p:nvSpPr>
            <p:cNvPr name="Freeform 5" id="5"/>
            <p:cNvSpPr/>
            <p:nvPr/>
          </p:nvSpPr>
          <p:spPr>
            <a:xfrm flipH="false" flipV="false" rot="0">
              <a:off x="0" y="0"/>
              <a:ext cx="2370855" cy="2419149"/>
            </a:xfrm>
            <a:custGeom>
              <a:avLst/>
              <a:gdLst/>
              <a:ahLst/>
              <a:cxnLst/>
              <a:rect r="r" b="b" t="t" l="l"/>
              <a:pathLst>
                <a:path h="2419149" w="2370855">
                  <a:moveTo>
                    <a:pt x="0" y="0"/>
                  </a:moveTo>
                  <a:lnTo>
                    <a:pt x="2370855" y="0"/>
                  </a:lnTo>
                  <a:lnTo>
                    <a:pt x="2370855" y="2419149"/>
                  </a:lnTo>
                  <a:lnTo>
                    <a:pt x="0" y="2419149"/>
                  </a:lnTo>
                  <a:lnTo>
                    <a:pt x="0" y="0"/>
                  </a:lnTo>
                  <a:close/>
                </a:path>
              </a:pathLst>
            </a:custGeom>
            <a:blipFill>
              <a:blip r:embed="rId2">
                <a:extLst>
                  <a:ext uri="{96DAC541-7B7A-43D3-8B79-37D633B846F1}">
                    <asvg:svgBlip xmlns:asvg="http://schemas.microsoft.com/office/drawing/2016/SVG/main" r:embed="rId3"/>
                  </a:ext>
                </a:extLst>
              </a:blip>
              <a:stretch>
                <a:fillRect l="-1018" t="0" r="-1018" b="0"/>
              </a:stretch>
            </a:blipFill>
          </p:spPr>
        </p:sp>
        <p:sp>
          <p:nvSpPr>
            <p:cNvPr name="TextBox 6" id="6"/>
            <p:cNvSpPr txBox="true"/>
            <p:nvPr/>
          </p:nvSpPr>
          <p:spPr>
            <a:xfrm rot="0">
              <a:off x="554275" y="176616"/>
              <a:ext cx="1262305" cy="579673"/>
            </a:xfrm>
            <a:prstGeom prst="rect">
              <a:avLst/>
            </a:prstGeom>
          </p:spPr>
          <p:txBody>
            <a:bodyPr anchor="t" rtlCol="false" tIns="0" lIns="0" bIns="0" rIns="0">
              <a:spAutoFit/>
            </a:bodyPr>
            <a:lstStyle/>
            <a:p>
              <a:pPr algn="ctr">
                <a:lnSpc>
                  <a:spcPts val="2586"/>
                </a:lnSpc>
              </a:pPr>
              <a:r>
                <a:rPr lang="en-US" b="true" sz="1847" spc="559">
                  <a:solidFill>
                    <a:srgbClr val="00492C"/>
                  </a:solidFill>
                  <a:latin typeface="Muli Bold"/>
                  <a:ea typeface="Muli Bold"/>
                  <a:cs typeface="Muli Bold"/>
                  <a:sym typeface="Muli Bold"/>
                </a:rPr>
                <a:t>CTXH</a:t>
              </a:r>
            </a:p>
          </p:txBody>
        </p:sp>
        <p:sp>
          <p:nvSpPr>
            <p:cNvPr name="TextBox 7" id="7"/>
            <p:cNvSpPr txBox="true"/>
            <p:nvPr/>
          </p:nvSpPr>
          <p:spPr>
            <a:xfrm rot="0">
              <a:off x="206438" y="1310329"/>
              <a:ext cx="1957979" cy="965422"/>
            </a:xfrm>
            <a:prstGeom prst="rect">
              <a:avLst/>
            </a:prstGeom>
          </p:spPr>
          <p:txBody>
            <a:bodyPr anchor="t" rtlCol="false" tIns="0" lIns="0" bIns="0" rIns="0">
              <a:spAutoFit/>
            </a:bodyPr>
            <a:lstStyle/>
            <a:p>
              <a:pPr algn="ctr">
                <a:lnSpc>
                  <a:spcPts val="2590"/>
                </a:lnSpc>
              </a:pPr>
              <a:r>
                <a:rPr lang="en-US" b="true" sz="1850" spc="647">
                  <a:solidFill>
                    <a:srgbClr val="00492C"/>
                  </a:solidFill>
                  <a:latin typeface="Muli Bold"/>
                  <a:ea typeface="Muli Bold"/>
                  <a:cs typeface="Muli Bold"/>
                  <a:sym typeface="Muli Bold"/>
                </a:rPr>
                <a:t>NAM VIỆT</a:t>
              </a:r>
            </a:p>
          </p:txBody>
        </p:sp>
        <p:sp>
          <p:nvSpPr>
            <p:cNvPr name="TextBox 8" id="8"/>
            <p:cNvSpPr txBox="true"/>
            <p:nvPr/>
          </p:nvSpPr>
          <p:spPr>
            <a:xfrm rot="0">
              <a:off x="721777" y="863987"/>
              <a:ext cx="927301" cy="690213"/>
            </a:xfrm>
            <a:prstGeom prst="rect">
              <a:avLst/>
            </a:prstGeom>
          </p:spPr>
          <p:txBody>
            <a:bodyPr anchor="t" rtlCol="false" tIns="0" lIns="0" bIns="0" rIns="0">
              <a:spAutoFit/>
            </a:bodyPr>
            <a:lstStyle/>
            <a:p>
              <a:pPr algn="ctr">
                <a:lnSpc>
                  <a:spcPts val="4462"/>
                </a:lnSpc>
                <a:spcBef>
                  <a:spcPct val="0"/>
                </a:spcBef>
              </a:pPr>
              <a:r>
                <a:rPr lang="en-US" b="true" sz="2974">
                  <a:solidFill>
                    <a:srgbClr val="00492C"/>
                  </a:solidFill>
                  <a:latin typeface="Muli Bold"/>
                  <a:ea typeface="Muli Bold"/>
                  <a:cs typeface="Muli Bold"/>
                  <a:sym typeface="Muli Bold"/>
                </a:rPr>
                <a:t>NV</a:t>
              </a:r>
            </a:p>
          </p:txBody>
        </p:sp>
      </p:grpSp>
      <p:grpSp>
        <p:nvGrpSpPr>
          <p:cNvPr name="Group 9" id="9"/>
          <p:cNvGrpSpPr/>
          <p:nvPr/>
        </p:nvGrpSpPr>
        <p:grpSpPr>
          <a:xfrm rot="0">
            <a:off x="9830174" y="4579972"/>
            <a:ext cx="3109948" cy="3109948"/>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4"/>
              <a:stretch>
                <a:fillRect l="-24503" t="0" r="-24503" b="0"/>
              </a:stretch>
            </a:blipFill>
          </p:spPr>
        </p:sp>
      </p:grpSp>
      <p:grpSp>
        <p:nvGrpSpPr>
          <p:cNvPr name="Group 11" id="11"/>
          <p:cNvGrpSpPr/>
          <p:nvPr/>
        </p:nvGrpSpPr>
        <p:grpSpPr>
          <a:xfrm rot="0">
            <a:off x="13223216" y="3134104"/>
            <a:ext cx="3109948" cy="4664922"/>
            <a:chOff x="0" y="0"/>
            <a:chExt cx="6350000" cy="9525000"/>
          </a:xfrm>
        </p:grpSpPr>
        <p:sp>
          <p:nvSpPr>
            <p:cNvPr name="Freeform 12" id="12"/>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solidFill>
              <a:srgbClr val="00492C"/>
            </a:solidFill>
            <a:ln w="12700">
              <a:solidFill>
                <a:srgbClr val="000000"/>
              </a:solidFill>
            </a:ln>
          </p:spPr>
        </p:sp>
      </p:grpSp>
      <p:grpSp>
        <p:nvGrpSpPr>
          <p:cNvPr name="Group 13" id="13"/>
          <p:cNvGrpSpPr/>
          <p:nvPr/>
        </p:nvGrpSpPr>
        <p:grpSpPr>
          <a:xfrm rot="0">
            <a:off x="16877707" y="3024998"/>
            <a:ext cx="3109948" cy="4664922"/>
            <a:chOff x="0" y="0"/>
            <a:chExt cx="6350000" cy="9525000"/>
          </a:xfrm>
        </p:grpSpPr>
        <p:sp>
          <p:nvSpPr>
            <p:cNvPr name="Freeform 14" id="14"/>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70000" t="0" r="-70000" b="0"/>
              </a:stretch>
            </a:blipFill>
          </p:spPr>
        </p:sp>
      </p:grpSp>
      <p:grpSp>
        <p:nvGrpSpPr>
          <p:cNvPr name="Group 15" id="15"/>
          <p:cNvGrpSpPr/>
          <p:nvPr/>
        </p:nvGrpSpPr>
        <p:grpSpPr>
          <a:xfrm rot="0">
            <a:off x="9830174" y="-408800"/>
            <a:ext cx="3109948" cy="4664922"/>
            <a:chOff x="0" y="0"/>
            <a:chExt cx="6350000" cy="9525000"/>
          </a:xfrm>
        </p:grpSpPr>
        <p:sp>
          <p:nvSpPr>
            <p:cNvPr name="Freeform 16" id="16"/>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6"/>
              <a:stretch>
                <a:fillRect l="-25000" t="0" r="-25000" b="0"/>
              </a:stretch>
            </a:blipFill>
          </p:spPr>
        </p:sp>
      </p:grpSp>
      <p:grpSp>
        <p:nvGrpSpPr>
          <p:cNvPr name="Group 17" id="17"/>
          <p:cNvGrpSpPr/>
          <p:nvPr/>
        </p:nvGrpSpPr>
        <p:grpSpPr>
          <a:xfrm rot="0">
            <a:off x="13223216" y="-408800"/>
            <a:ext cx="5485531" cy="3291319"/>
            <a:chOff x="0" y="0"/>
            <a:chExt cx="6350000" cy="3810000"/>
          </a:xfrm>
        </p:grpSpPr>
        <p:sp>
          <p:nvSpPr>
            <p:cNvPr name="Freeform 18" id="18"/>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7"/>
              <a:stretch>
                <a:fillRect l="-3333" t="0" r="-3333" b="0"/>
              </a:stretch>
            </a:blipFill>
          </p:spPr>
        </p:sp>
      </p:grpSp>
      <p:grpSp>
        <p:nvGrpSpPr>
          <p:cNvPr name="Group 19" id="19"/>
          <p:cNvGrpSpPr/>
          <p:nvPr/>
        </p:nvGrpSpPr>
        <p:grpSpPr>
          <a:xfrm rot="0">
            <a:off x="14733280" y="8012908"/>
            <a:ext cx="4995582" cy="2997349"/>
            <a:chOff x="0" y="0"/>
            <a:chExt cx="6350000" cy="3810000"/>
          </a:xfrm>
        </p:grpSpPr>
        <p:sp>
          <p:nvSpPr>
            <p:cNvPr name="Freeform 20" id="20"/>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8"/>
              <a:stretch>
                <a:fillRect l="-7142" t="0" r="-7142" b="0"/>
              </a:stretch>
            </a:blipFill>
          </p:spPr>
        </p:sp>
      </p:grpSp>
      <p:grpSp>
        <p:nvGrpSpPr>
          <p:cNvPr name="Group 21" id="21"/>
          <p:cNvGrpSpPr/>
          <p:nvPr/>
        </p:nvGrpSpPr>
        <p:grpSpPr>
          <a:xfrm rot="0">
            <a:off x="9830174" y="8012908"/>
            <a:ext cx="4586568" cy="2751941"/>
            <a:chOff x="0" y="0"/>
            <a:chExt cx="6350000" cy="3810000"/>
          </a:xfrm>
        </p:grpSpPr>
        <p:sp>
          <p:nvSpPr>
            <p:cNvPr name="Freeform 22" id="22"/>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9"/>
              <a:stretch>
                <a:fillRect l="0" t="-6532" r="0" b="-6532"/>
              </a:stretch>
            </a:blipFill>
          </p:spPr>
        </p:sp>
      </p:grpSp>
      <p:sp>
        <p:nvSpPr>
          <p:cNvPr name="Freeform 23" id="23"/>
          <p:cNvSpPr/>
          <p:nvPr/>
        </p:nvSpPr>
        <p:spPr>
          <a:xfrm flipH="false" flipV="false" rot="0">
            <a:off x="14252436" y="3134104"/>
            <a:ext cx="1468572" cy="837537"/>
          </a:xfrm>
          <a:custGeom>
            <a:avLst/>
            <a:gdLst/>
            <a:ahLst/>
            <a:cxnLst/>
            <a:rect r="r" b="b" t="t" l="l"/>
            <a:pathLst>
              <a:path h="837537" w="1468572">
                <a:moveTo>
                  <a:pt x="0" y="0"/>
                </a:moveTo>
                <a:lnTo>
                  <a:pt x="1468571" y="0"/>
                </a:lnTo>
                <a:lnTo>
                  <a:pt x="1468571" y="837537"/>
                </a:lnTo>
                <a:lnTo>
                  <a:pt x="0" y="837537"/>
                </a:lnTo>
                <a:lnTo>
                  <a:pt x="0" y="0"/>
                </a:lnTo>
                <a:close/>
              </a:path>
            </a:pathLst>
          </a:custGeom>
          <a:blipFill>
            <a:blip r:embed="rId10">
              <a:extLst>
                <a:ext uri="{96DAC541-7B7A-43D3-8B79-37D633B846F1}">
                  <asvg:svgBlip xmlns:asvg="http://schemas.microsoft.com/office/drawing/2016/SVG/main" r:embed="rId11"/>
                </a:ext>
              </a:extLst>
            </a:blip>
            <a:stretch>
              <a:fillRect l="0" t="-87260" r="0" b="0"/>
            </a:stretch>
          </a:blipFill>
        </p:spPr>
      </p:sp>
      <p:sp>
        <p:nvSpPr>
          <p:cNvPr name="Freeform 24" id="24"/>
          <p:cNvSpPr/>
          <p:nvPr/>
        </p:nvSpPr>
        <p:spPr>
          <a:xfrm flipH="false" flipV="false" rot="0">
            <a:off x="13633329" y="5285986"/>
            <a:ext cx="2289722" cy="2513041"/>
          </a:xfrm>
          <a:custGeom>
            <a:avLst/>
            <a:gdLst/>
            <a:ahLst/>
            <a:cxnLst/>
            <a:rect r="r" b="b" t="t" l="l"/>
            <a:pathLst>
              <a:path h="2513041" w="2289722">
                <a:moveTo>
                  <a:pt x="0" y="0"/>
                </a:moveTo>
                <a:lnTo>
                  <a:pt x="2289722" y="0"/>
                </a:lnTo>
                <a:lnTo>
                  <a:pt x="2289722" y="2513040"/>
                </a:lnTo>
                <a:lnTo>
                  <a:pt x="0" y="2513040"/>
                </a:lnTo>
                <a:lnTo>
                  <a:pt x="0" y="0"/>
                </a:lnTo>
                <a:close/>
              </a:path>
            </a:pathLst>
          </a:custGeom>
          <a:blipFill>
            <a:blip r:embed="rId12">
              <a:extLst>
                <a:ext uri="{96DAC541-7B7A-43D3-8B79-37D633B846F1}">
                  <asvg:svgBlip xmlns:asvg="http://schemas.microsoft.com/office/drawing/2016/SVG/main" r:embed="rId13"/>
                </a:ext>
              </a:extLst>
            </a:blip>
            <a:stretch>
              <a:fillRect l="0" t="0" r="-1561" b="-17000"/>
            </a:stretch>
          </a:blipFill>
        </p:spPr>
      </p:sp>
      <p:sp>
        <p:nvSpPr>
          <p:cNvPr name="AutoShape 25" id="25"/>
          <p:cNvSpPr/>
          <p:nvPr/>
        </p:nvSpPr>
        <p:spPr>
          <a:xfrm rot="0">
            <a:off x="590697" y="7244653"/>
            <a:ext cx="8553303" cy="0"/>
          </a:xfrm>
          <a:prstGeom prst="line">
            <a:avLst/>
          </a:prstGeom>
          <a:ln cap="flat" w="47625">
            <a:solidFill>
              <a:srgbClr val="00492C"/>
            </a:solidFill>
            <a:prstDash val="solid"/>
            <a:headEnd type="none" len="sm" w="sm"/>
            <a:tailEnd type="none" len="sm" w="sm"/>
          </a:ln>
        </p:spPr>
      </p:sp>
      <p:sp>
        <p:nvSpPr>
          <p:cNvPr name="Freeform 26" id="26"/>
          <p:cNvSpPr/>
          <p:nvPr/>
        </p:nvSpPr>
        <p:spPr>
          <a:xfrm flipH="false" flipV="false" rot="0">
            <a:off x="13214883" y="3134104"/>
            <a:ext cx="3519448" cy="4664922"/>
          </a:xfrm>
          <a:custGeom>
            <a:avLst/>
            <a:gdLst/>
            <a:ahLst/>
            <a:cxnLst/>
            <a:rect r="r" b="b" t="t" l="l"/>
            <a:pathLst>
              <a:path h="4664922" w="3519448">
                <a:moveTo>
                  <a:pt x="0" y="0"/>
                </a:moveTo>
                <a:lnTo>
                  <a:pt x="3519448" y="0"/>
                </a:lnTo>
                <a:lnTo>
                  <a:pt x="3519448" y="4664922"/>
                </a:lnTo>
                <a:lnTo>
                  <a:pt x="0" y="4664922"/>
                </a:lnTo>
                <a:lnTo>
                  <a:pt x="0" y="0"/>
                </a:lnTo>
                <a:close/>
              </a:path>
            </a:pathLst>
          </a:custGeom>
          <a:blipFill>
            <a:blip r:embed="rId14"/>
            <a:stretch>
              <a:fillRect l="-33313" t="0" r="-47329" b="0"/>
            </a:stretch>
          </a:blipFill>
        </p:spPr>
      </p:sp>
      <p:sp>
        <p:nvSpPr>
          <p:cNvPr name="TextBox 27" id="27"/>
          <p:cNvSpPr txBox="true"/>
          <p:nvPr/>
        </p:nvSpPr>
        <p:spPr>
          <a:xfrm rot="0">
            <a:off x="1445138" y="3247137"/>
            <a:ext cx="7165723" cy="2887809"/>
          </a:xfrm>
          <a:prstGeom prst="rect">
            <a:avLst/>
          </a:prstGeom>
        </p:spPr>
        <p:txBody>
          <a:bodyPr anchor="t" rtlCol="false" tIns="0" lIns="0" bIns="0" rIns="0">
            <a:spAutoFit/>
          </a:bodyPr>
          <a:lstStyle/>
          <a:p>
            <a:pPr algn="l">
              <a:lnSpc>
                <a:spcPts val="11406"/>
              </a:lnSpc>
            </a:pPr>
            <a:r>
              <a:rPr lang="en-US" sz="9427" b="true">
                <a:solidFill>
                  <a:srgbClr val="00492C"/>
                </a:solidFill>
                <a:latin typeface="Muli Bold"/>
                <a:ea typeface="Muli Bold"/>
                <a:cs typeface="Muli Bold"/>
                <a:sym typeface="Muli Bold"/>
              </a:rPr>
              <a:t>Công tác xã hội với NKT</a:t>
            </a:r>
          </a:p>
        </p:txBody>
      </p:sp>
      <p:sp>
        <p:nvSpPr>
          <p:cNvPr name="TextBox 28" id="28"/>
          <p:cNvSpPr txBox="true"/>
          <p:nvPr/>
        </p:nvSpPr>
        <p:spPr>
          <a:xfrm rot="0">
            <a:off x="3172610" y="7956620"/>
            <a:ext cx="3130684" cy="603885"/>
          </a:xfrm>
          <a:prstGeom prst="rect">
            <a:avLst/>
          </a:prstGeom>
        </p:spPr>
        <p:txBody>
          <a:bodyPr anchor="t" rtlCol="false" tIns="0" lIns="0" bIns="0" rIns="0">
            <a:spAutoFit/>
          </a:bodyPr>
          <a:lstStyle/>
          <a:p>
            <a:pPr algn="l">
              <a:lnSpc>
                <a:spcPts val="5040"/>
              </a:lnSpc>
            </a:pPr>
            <a:r>
              <a:rPr lang="en-US" sz="3600" b="true">
                <a:solidFill>
                  <a:srgbClr val="303030"/>
                </a:solidFill>
                <a:latin typeface="Muli Bold"/>
                <a:ea typeface="Muli Bold"/>
                <a:cs typeface="Muli Bold"/>
                <a:sym typeface="Muli Bold"/>
              </a:rPr>
              <a:t>NHÓM J 5 CỦ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sp>
        <p:nvSpPr>
          <p:cNvPr name="Freeform 2" id="2"/>
          <p:cNvSpPr/>
          <p:nvPr/>
        </p:nvSpPr>
        <p:spPr>
          <a:xfrm flipH="false" flipV="false" rot="0">
            <a:off x="3859119" y="820007"/>
            <a:ext cx="1437662" cy="1312193"/>
          </a:xfrm>
          <a:custGeom>
            <a:avLst/>
            <a:gdLst/>
            <a:ahLst/>
            <a:cxnLst/>
            <a:rect r="r" b="b" t="t" l="l"/>
            <a:pathLst>
              <a:path h="1312193" w="1437662">
                <a:moveTo>
                  <a:pt x="0" y="0"/>
                </a:moveTo>
                <a:lnTo>
                  <a:pt x="1437662" y="0"/>
                </a:lnTo>
                <a:lnTo>
                  <a:pt x="1437662" y="1312193"/>
                </a:lnTo>
                <a:lnTo>
                  <a:pt x="0" y="13121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269102" y="8173942"/>
            <a:ext cx="2617696" cy="1627632"/>
            <a:chOff x="0" y="0"/>
            <a:chExt cx="769848" cy="478676"/>
          </a:xfrm>
        </p:grpSpPr>
        <p:sp>
          <p:nvSpPr>
            <p:cNvPr name="Freeform 4" id="4">
              <a:hlinkClick r:id="rId4" action="ppaction://hlinksldjump"/>
            </p:cNvPr>
            <p:cNvSpPr/>
            <p:nvPr/>
          </p:nvSpPr>
          <p:spPr>
            <a:xfrm flipH="false" flipV="false" rot="0">
              <a:off x="0" y="0"/>
              <a:ext cx="769848" cy="478676"/>
            </a:xfrm>
            <a:custGeom>
              <a:avLst/>
              <a:gdLst/>
              <a:ahLst/>
              <a:cxnLst/>
              <a:rect r="r" b="b" t="t" l="l"/>
              <a:pathLst>
                <a:path h="478676" w="769848">
                  <a:moveTo>
                    <a:pt x="384924" y="0"/>
                  </a:moveTo>
                  <a:cubicBezTo>
                    <a:pt x="172336" y="0"/>
                    <a:pt x="0" y="107155"/>
                    <a:pt x="0" y="239338"/>
                  </a:cubicBezTo>
                  <a:cubicBezTo>
                    <a:pt x="0" y="371521"/>
                    <a:pt x="172336" y="478676"/>
                    <a:pt x="384924" y="478676"/>
                  </a:cubicBezTo>
                  <a:cubicBezTo>
                    <a:pt x="597511" y="478676"/>
                    <a:pt x="769848" y="371521"/>
                    <a:pt x="769848" y="239338"/>
                  </a:cubicBezTo>
                  <a:cubicBezTo>
                    <a:pt x="769848" y="107155"/>
                    <a:pt x="597511" y="0"/>
                    <a:pt x="384924" y="0"/>
                  </a:cubicBezTo>
                  <a:lnTo>
                    <a:pt x="384924" y="0"/>
                  </a:lnTo>
                  <a:close/>
                </a:path>
              </a:pathLst>
            </a:custGeom>
            <a:solidFill>
              <a:srgbClr val="E6E1FF"/>
            </a:solidFill>
            <a:ln w="38100" cap="rnd">
              <a:solidFill>
                <a:srgbClr val="00492C"/>
              </a:solidFill>
              <a:prstDash val="solid"/>
              <a:round/>
            </a:ln>
          </p:spPr>
        </p:sp>
        <p:sp>
          <p:nvSpPr>
            <p:cNvPr name="TextBox 5" id="5"/>
            <p:cNvSpPr txBox="true"/>
            <p:nvPr/>
          </p:nvSpPr>
          <p:spPr>
            <a:xfrm>
              <a:off x="72173" y="16301"/>
              <a:ext cx="625501" cy="417499"/>
            </a:xfrm>
            <a:prstGeom prst="rect">
              <a:avLst/>
            </a:prstGeom>
          </p:spPr>
          <p:txBody>
            <a:bodyPr anchor="ctr" rtlCol="false" tIns="254000" lIns="254000" bIns="254000" rIns="254000"/>
            <a:lstStyle/>
            <a:p>
              <a:pPr algn="ctr" marL="0" indent="0" lvl="0">
                <a:lnSpc>
                  <a:spcPts val="2239"/>
                </a:lnSpc>
              </a:pPr>
              <a:r>
                <a:rPr lang="en-US" sz="1599" u="none">
                  <a:solidFill>
                    <a:srgbClr val="00492C"/>
                  </a:solidFill>
                  <a:latin typeface="Muli"/>
                  <a:ea typeface="Muli"/>
                  <a:cs typeface="Muli"/>
                  <a:sym typeface="Muli"/>
                </a:rPr>
                <a:t>Quay lại</a:t>
              </a:r>
            </a:p>
            <a:p>
              <a:pPr algn="ctr" marL="0" indent="0" lvl="0">
                <a:lnSpc>
                  <a:spcPts val="2239"/>
                </a:lnSpc>
              </a:pPr>
              <a:r>
                <a:rPr lang="en-US" b="true" sz="1599" u="none">
                  <a:solidFill>
                    <a:srgbClr val="00492C"/>
                  </a:solidFill>
                  <a:latin typeface="Muli Bold"/>
                  <a:ea typeface="Muli Bold"/>
                  <a:cs typeface="Muli Bold"/>
                  <a:sym typeface="Muli Bold"/>
                </a:rPr>
                <a:t>Trang Điều hướng</a:t>
              </a:r>
            </a:p>
          </p:txBody>
        </p:sp>
      </p:grpSp>
      <p:grpSp>
        <p:nvGrpSpPr>
          <p:cNvPr name="Group 6" id="6"/>
          <p:cNvGrpSpPr/>
          <p:nvPr/>
        </p:nvGrpSpPr>
        <p:grpSpPr>
          <a:xfrm rot="0">
            <a:off x="9762779" y="3436246"/>
            <a:ext cx="5059334" cy="505933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35195" y="0"/>
                  </a:moveTo>
                  <a:lnTo>
                    <a:pt x="777605" y="0"/>
                  </a:lnTo>
                  <a:cubicBezTo>
                    <a:pt x="797043" y="0"/>
                    <a:pt x="812800" y="15757"/>
                    <a:pt x="812800" y="35195"/>
                  </a:cubicBezTo>
                  <a:lnTo>
                    <a:pt x="812800" y="777605"/>
                  </a:lnTo>
                  <a:cubicBezTo>
                    <a:pt x="812800" y="797043"/>
                    <a:pt x="797043" y="812800"/>
                    <a:pt x="777605" y="812800"/>
                  </a:cubicBezTo>
                  <a:lnTo>
                    <a:pt x="35195" y="812800"/>
                  </a:lnTo>
                  <a:cubicBezTo>
                    <a:pt x="15757" y="812800"/>
                    <a:pt x="0" y="797043"/>
                    <a:pt x="0" y="777605"/>
                  </a:cubicBezTo>
                  <a:lnTo>
                    <a:pt x="0" y="35195"/>
                  </a:lnTo>
                  <a:cubicBezTo>
                    <a:pt x="0" y="15757"/>
                    <a:pt x="15757" y="0"/>
                    <a:pt x="35195" y="0"/>
                  </a:cubicBezTo>
                  <a:close/>
                </a:path>
              </a:pathLst>
            </a:custGeom>
            <a:blipFill>
              <a:blip r:embed="rId5"/>
              <a:stretch>
                <a:fillRect l="-15901" t="0" r="-15901" b="0"/>
              </a:stretch>
            </a:blipFill>
          </p:spPr>
        </p:sp>
      </p:grpSp>
      <p:grpSp>
        <p:nvGrpSpPr>
          <p:cNvPr name="Group 8" id="8"/>
          <p:cNvGrpSpPr/>
          <p:nvPr/>
        </p:nvGrpSpPr>
        <p:grpSpPr>
          <a:xfrm rot="0">
            <a:off x="12900833" y="717166"/>
            <a:ext cx="4794885" cy="479488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37136" y="0"/>
                  </a:moveTo>
                  <a:lnTo>
                    <a:pt x="775664" y="0"/>
                  </a:lnTo>
                  <a:cubicBezTo>
                    <a:pt x="785513" y="0"/>
                    <a:pt x="794959" y="3913"/>
                    <a:pt x="801923" y="10877"/>
                  </a:cubicBezTo>
                  <a:cubicBezTo>
                    <a:pt x="808887" y="17841"/>
                    <a:pt x="812800" y="27287"/>
                    <a:pt x="812800" y="37136"/>
                  </a:cubicBezTo>
                  <a:lnTo>
                    <a:pt x="812800" y="775664"/>
                  </a:lnTo>
                  <a:cubicBezTo>
                    <a:pt x="812800" y="785513"/>
                    <a:pt x="808887" y="794959"/>
                    <a:pt x="801923" y="801923"/>
                  </a:cubicBezTo>
                  <a:cubicBezTo>
                    <a:pt x="794959" y="808887"/>
                    <a:pt x="785513" y="812800"/>
                    <a:pt x="775664" y="812800"/>
                  </a:cubicBezTo>
                  <a:lnTo>
                    <a:pt x="37136" y="812800"/>
                  </a:lnTo>
                  <a:cubicBezTo>
                    <a:pt x="27287" y="812800"/>
                    <a:pt x="17841" y="808887"/>
                    <a:pt x="10877" y="801923"/>
                  </a:cubicBezTo>
                  <a:cubicBezTo>
                    <a:pt x="3913" y="794959"/>
                    <a:pt x="0" y="785513"/>
                    <a:pt x="0" y="775664"/>
                  </a:cubicBezTo>
                  <a:lnTo>
                    <a:pt x="0" y="37136"/>
                  </a:lnTo>
                  <a:cubicBezTo>
                    <a:pt x="0" y="27287"/>
                    <a:pt x="3913" y="17841"/>
                    <a:pt x="10877" y="10877"/>
                  </a:cubicBezTo>
                  <a:cubicBezTo>
                    <a:pt x="17841" y="3913"/>
                    <a:pt x="27287" y="0"/>
                    <a:pt x="37136" y="0"/>
                  </a:cubicBezTo>
                  <a:close/>
                </a:path>
              </a:pathLst>
            </a:custGeom>
            <a:blipFill>
              <a:blip r:embed="rId6"/>
              <a:stretch>
                <a:fillRect l="-16666" t="0" r="-16666" b="0"/>
              </a:stretch>
            </a:blipFill>
          </p:spPr>
        </p:sp>
      </p:grpSp>
      <p:sp>
        <p:nvSpPr>
          <p:cNvPr name="TextBox 10" id="10"/>
          <p:cNvSpPr txBox="true"/>
          <p:nvPr/>
        </p:nvSpPr>
        <p:spPr>
          <a:xfrm rot="0">
            <a:off x="814624" y="4344912"/>
            <a:ext cx="7059731" cy="3310890"/>
          </a:xfrm>
          <a:prstGeom prst="rect">
            <a:avLst/>
          </a:prstGeom>
        </p:spPr>
        <p:txBody>
          <a:bodyPr anchor="t" rtlCol="false" tIns="0" lIns="0" bIns="0" rIns="0">
            <a:spAutoFit/>
          </a:bodyPr>
          <a:lstStyle/>
          <a:p>
            <a:pPr algn="just" marL="566738" indent="-283369" lvl="1">
              <a:lnSpc>
                <a:spcPts val="3779"/>
              </a:lnSpc>
              <a:buFont typeface="Arial"/>
              <a:buChar char="•"/>
            </a:pPr>
            <a:r>
              <a:rPr lang="en-US" sz="2625">
                <a:solidFill>
                  <a:srgbClr val="303030"/>
                </a:solidFill>
                <a:latin typeface="Muli"/>
                <a:ea typeface="Muli"/>
                <a:cs typeface="Muli"/>
                <a:sym typeface="Muli"/>
              </a:rPr>
              <a:t>Bẩm sinh: Do dị tật bẩm sinh, nhiễm sắc thể bất thường, hoặc các yếu tố di truyền.</a:t>
            </a:r>
          </a:p>
          <a:p>
            <a:pPr algn="just" marL="566738" indent="-283369" lvl="1">
              <a:lnSpc>
                <a:spcPts val="3779"/>
              </a:lnSpc>
              <a:buFont typeface="Arial"/>
              <a:buChar char="•"/>
            </a:pPr>
            <a:r>
              <a:rPr lang="en-US" sz="2625">
                <a:solidFill>
                  <a:srgbClr val="303030"/>
                </a:solidFill>
                <a:latin typeface="Muli"/>
                <a:ea typeface="Muli"/>
                <a:cs typeface="Muli"/>
                <a:sym typeface="Muli"/>
              </a:rPr>
              <a:t>Thu được: Do chấn thương, bệnh tật (như đục thủy tinh thể, glaucoma, viêm võng mạc...), hoặc do các tác nhân môi trường.</a:t>
            </a:r>
          </a:p>
          <a:p>
            <a:pPr algn="just" marL="566738" indent="-283369" lvl="1">
              <a:lnSpc>
                <a:spcPts val="3779"/>
              </a:lnSpc>
              <a:buFont typeface="Arial"/>
              <a:buChar char="•"/>
            </a:pPr>
            <a:r>
              <a:rPr lang="en-US" sz="2625">
                <a:solidFill>
                  <a:srgbClr val="303030"/>
                </a:solidFill>
                <a:latin typeface="Muli"/>
                <a:ea typeface="Muli"/>
                <a:cs typeface="Muli"/>
                <a:sym typeface="Muli"/>
              </a:rPr>
              <a:t>Thoái hóa: Do quá trình lão hóa tự nhiên hoặc các bệnh lý thoái hóa mắt.</a:t>
            </a:r>
          </a:p>
        </p:txBody>
      </p:sp>
      <p:sp>
        <p:nvSpPr>
          <p:cNvPr name="TextBox 11" id="11"/>
          <p:cNvSpPr txBox="true"/>
          <p:nvPr/>
        </p:nvSpPr>
        <p:spPr>
          <a:xfrm rot="0">
            <a:off x="1230261" y="3219393"/>
            <a:ext cx="7111015" cy="471805"/>
          </a:xfrm>
          <a:prstGeom prst="rect">
            <a:avLst/>
          </a:prstGeom>
        </p:spPr>
        <p:txBody>
          <a:bodyPr anchor="t" rtlCol="false" tIns="0" lIns="0" bIns="0" rIns="0">
            <a:spAutoFit/>
          </a:bodyPr>
          <a:lstStyle/>
          <a:p>
            <a:pPr algn="l" marL="0" indent="0" lvl="0">
              <a:lnSpc>
                <a:spcPts val="3739"/>
              </a:lnSpc>
              <a:spcBef>
                <a:spcPct val="0"/>
              </a:spcBef>
            </a:pPr>
            <a:r>
              <a:rPr lang="en-US" b="true" sz="3399">
                <a:solidFill>
                  <a:srgbClr val="00492C"/>
                </a:solidFill>
                <a:latin typeface="Muli Ultra-Bold"/>
                <a:ea typeface="Muli Ultra-Bold"/>
                <a:cs typeface="Muli Ultra-Bold"/>
                <a:sym typeface="Muli Ultra-Bold"/>
              </a:rPr>
              <a:t>Khuyết tật tầm nhìn</a:t>
            </a:r>
          </a:p>
        </p:txBody>
      </p:sp>
      <p:sp>
        <p:nvSpPr>
          <p:cNvPr name="Freeform 12" id="12"/>
          <p:cNvSpPr/>
          <p:nvPr/>
        </p:nvSpPr>
        <p:spPr>
          <a:xfrm flipH="false" flipV="false" rot="0">
            <a:off x="511429" y="8602203"/>
            <a:ext cx="1437662" cy="1312193"/>
          </a:xfrm>
          <a:custGeom>
            <a:avLst/>
            <a:gdLst/>
            <a:ahLst/>
            <a:cxnLst/>
            <a:rect r="r" b="b" t="t" l="l"/>
            <a:pathLst>
              <a:path h="1312193" w="1437662">
                <a:moveTo>
                  <a:pt x="0" y="0"/>
                </a:moveTo>
                <a:lnTo>
                  <a:pt x="1437663" y="0"/>
                </a:lnTo>
                <a:lnTo>
                  <a:pt x="1437663" y="1312194"/>
                </a:lnTo>
                <a:lnTo>
                  <a:pt x="0" y="13121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6397482" y="8602203"/>
            <a:ext cx="1437662" cy="1312193"/>
          </a:xfrm>
          <a:custGeom>
            <a:avLst/>
            <a:gdLst/>
            <a:ahLst/>
            <a:cxnLst/>
            <a:rect r="r" b="b" t="t" l="l"/>
            <a:pathLst>
              <a:path h="1312193" w="1437662">
                <a:moveTo>
                  <a:pt x="0" y="0"/>
                </a:moveTo>
                <a:lnTo>
                  <a:pt x="1437662" y="0"/>
                </a:lnTo>
                <a:lnTo>
                  <a:pt x="1437662" y="1312194"/>
                </a:lnTo>
                <a:lnTo>
                  <a:pt x="0" y="13121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grpSp>
        <p:nvGrpSpPr>
          <p:cNvPr name="Group 2" id="2"/>
          <p:cNvGrpSpPr/>
          <p:nvPr/>
        </p:nvGrpSpPr>
        <p:grpSpPr>
          <a:xfrm rot="0">
            <a:off x="9144000" y="2924374"/>
            <a:ext cx="6910589" cy="4690110"/>
            <a:chOff x="0" y="0"/>
            <a:chExt cx="9214119" cy="6253480"/>
          </a:xfrm>
        </p:grpSpPr>
        <p:sp>
          <p:nvSpPr>
            <p:cNvPr name="TextBox 3" id="3"/>
            <p:cNvSpPr txBox="true"/>
            <p:nvPr/>
          </p:nvSpPr>
          <p:spPr>
            <a:xfrm rot="0">
              <a:off x="0" y="9525"/>
              <a:ext cx="9214119" cy="714375"/>
            </a:xfrm>
            <a:prstGeom prst="rect">
              <a:avLst/>
            </a:prstGeom>
          </p:spPr>
          <p:txBody>
            <a:bodyPr anchor="t" rtlCol="false" tIns="0" lIns="0" bIns="0" rIns="0">
              <a:spAutoFit/>
            </a:bodyPr>
            <a:lstStyle/>
            <a:p>
              <a:pPr algn="l">
                <a:lnSpc>
                  <a:spcPts val="4320"/>
                </a:lnSpc>
              </a:pPr>
              <a:r>
                <a:rPr lang="en-US" sz="3600" b="true">
                  <a:solidFill>
                    <a:srgbClr val="00492C"/>
                  </a:solidFill>
                  <a:latin typeface="Muli Ultra-Bold"/>
                  <a:ea typeface="Muli Ultra-Bold"/>
                  <a:cs typeface="Muli Ultra-Bold"/>
                  <a:sym typeface="Muli Ultra-Bold"/>
                </a:rPr>
                <a:t>Khuyết tật vận động</a:t>
              </a:r>
            </a:p>
          </p:txBody>
        </p:sp>
        <p:sp>
          <p:nvSpPr>
            <p:cNvPr name="TextBox 4" id="4"/>
            <p:cNvSpPr txBox="true"/>
            <p:nvPr/>
          </p:nvSpPr>
          <p:spPr>
            <a:xfrm rot="0">
              <a:off x="0" y="1422400"/>
              <a:ext cx="9214119" cy="4831080"/>
            </a:xfrm>
            <a:prstGeom prst="rect">
              <a:avLst/>
            </a:prstGeom>
          </p:spPr>
          <p:txBody>
            <a:bodyPr anchor="t" rtlCol="false" tIns="0" lIns="0" bIns="0" rIns="0">
              <a:spAutoFit/>
            </a:bodyPr>
            <a:lstStyle/>
            <a:p>
              <a:pPr algn="just" marL="518160" indent="-259080" lvl="1">
                <a:lnSpc>
                  <a:spcPts val="3600"/>
                </a:lnSpc>
                <a:buFont typeface="Arial"/>
                <a:buChar char="•"/>
              </a:pPr>
              <a:r>
                <a:rPr lang="en-US" sz="2400">
                  <a:solidFill>
                    <a:srgbClr val="00492C"/>
                  </a:solidFill>
                  <a:latin typeface="Muli"/>
                  <a:ea typeface="Muli"/>
                  <a:cs typeface="Muli"/>
                  <a:sym typeface="Muli"/>
                </a:rPr>
                <a:t>Vật lý trị liệu: Giúp cải thiện chức năng vận động và tăng cường sức mạnh cơ bắp.</a:t>
              </a:r>
            </a:p>
            <a:p>
              <a:pPr algn="just" marL="518160" indent="-259080" lvl="1">
                <a:lnSpc>
                  <a:spcPts val="3600"/>
                </a:lnSpc>
                <a:buFont typeface="Arial"/>
                <a:buChar char="•"/>
              </a:pPr>
              <a:r>
                <a:rPr lang="en-US" sz="2400">
                  <a:solidFill>
                    <a:srgbClr val="00492C"/>
                  </a:solidFill>
                  <a:latin typeface="Muli"/>
                  <a:ea typeface="Muli"/>
                  <a:cs typeface="Muli"/>
                  <a:sym typeface="Muli"/>
                </a:rPr>
                <a:t>Thiết bị hỗ trợ: Sử dụng gậy, xe lăn, hoặc thiết bị hỗ trợ khác để giúp di chuyển và thực hiện các hoạt động hàng ngày.</a:t>
              </a:r>
            </a:p>
            <a:p>
              <a:pPr algn="just" marL="518160" indent="-259080" lvl="1">
                <a:lnSpc>
                  <a:spcPts val="3600"/>
                </a:lnSpc>
                <a:buFont typeface="Arial"/>
                <a:buChar char="•"/>
              </a:pPr>
              <a:r>
                <a:rPr lang="en-US" sz="2400">
                  <a:solidFill>
                    <a:srgbClr val="00492C"/>
                  </a:solidFill>
                  <a:latin typeface="Muli"/>
                  <a:ea typeface="Muli"/>
                  <a:cs typeface="Muli"/>
                  <a:sym typeface="Muli"/>
                </a:rPr>
                <a:t>Can thiệp sớm: Đặc biệt quan trọng trong trường hợp khuyết tật bẩm sinh để phát triển khả năng vận động.</a:t>
              </a:r>
            </a:p>
          </p:txBody>
        </p:sp>
      </p:grpSp>
      <p:grpSp>
        <p:nvGrpSpPr>
          <p:cNvPr name="Group 5" id="5"/>
          <p:cNvGrpSpPr/>
          <p:nvPr/>
        </p:nvGrpSpPr>
        <p:grpSpPr>
          <a:xfrm rot="0">
            <a:off x="3611093" y="2260047"/>
            <a:ext cx="3844604" cy="5766906"/>
            <a:chOff x="0" y="0"/>
            <a:chExt cx="6350000" cy="9525000"/>
          </a:xfrm>
        </p:grpSpPr>
        <p:sp>
          <p:nvSpPr>
            <p:cNvPr name="Freeform 6" id="6"/>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0" t="-574" r="0" b="-574"/>
              </a:stretch>
            </a:blipFill>
          </p:spPr>
        </p:sp>
      </p:grpSp>
      <p:grpSp>
        <p:nvGrpSpPr>
          <p:cNvPr name="Group 7" id="7"/>
          <p:cNvGrpSpPr/>
          <p:nvPr/>
        </p:nvGrpSpPr>
        <p:grpSpPr>
          <a:xfrm rot="0">
            <a:off x="-326049" y="4527790"/>
            <a:ext cx="3623180" cy="3623180"/>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3"/>
              <a:stretch>
                <a:fillRect l="-18229" t="0" r="-18229" b="0"/>
              </a:stretch>
            </a:blipFill>
          </p:spPr>
        </p:sp>
      </p:grpSp>
      <p:grpSp>
        <p:nvGrpSpPr>
          <p:cNvPr name="Group 9" id="9"/>
          <p:cNvGrpSpPr/>
          <p:nvPr/>
        </p:nvGrpSpPr>
        <p:grpSpPr>
          <a:xfrm rot="0">
            <a:off x="3611093" y="8232398"/>
            <a:ext cx="3844604" cy="2306762"/>
            <a:chOff x="0" y="0"/>
            <a:chExt cx="6350000" cy="3810000"/>
          </a:xfrm>
        </p:grpSpPr>
        <p:sp>
          <p:nvSpPr>
            <p:cNvPr name="Freeform 10" id="10"/>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4"/>
              <a:stretch>
                <a:fillRect l="0" t="-4026" r="0" b="-4026"/>
              </a:stretch>
            </a:blipFill>
          </p:spPr>
        </p:sp>
      </p:grpSp>
      <p:grpSp>
        <p:nvGrpSpPr>
          <p:cNvPr name="Group 11" id="11"/>
          <p:cNvGrpSpPr/>
          <p:nvPr/>
        </p:nvGrpSpPr>
        <p:grpSpPr>
          <a:xfrm rot="0">
            <a:off x="3611093" y="-252160"/>
            <a:ext cx="3844604" cy="2306762"/>
            <a:chOff x="0" y="0"/>
            <a:chExt cx="6350000" cy="3810000"/>
          </a:xfrm>
        </p:grpSpPr>
        <p:sp>
          <p:nvSpPr>
            <p:cNvPr name="Freeform 12" id="12"/>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5"/>
              <a:stretch>
                <a:fillRect l="0" t="-10833" r="0" b="0"/>
              </a:stretch>
            </a:blipFill>
          </p:spPr>
        </p:sp>
      </p:grpSp>
      <p:grpSp>
        <p:nvGrpSpPr>
          <p:cNvPr name="Group 13" id="13"/>
          <p:cNvGrpSpPr/>
          <p:nvPr/>
        </p:nvGrpSpPr>
        <p:grpSpPr>
          <a:xfrm rot="0">
            <a:off x="-326049" y="2136029"/>
            <a:ext cx="3623180" cy="2173908"/>
            <a:chOff x="0" y="0"/>
            <a:chExt cx="6350000" cy="3810000"/>
          </a:xfrm>
        </p:grpSpPr>
        <p:sp>
          <p:nvSpPr>
            <p:cNvPr name="Freeform 14" id="14"/>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6"/>
              <a:stretch>
                <a:fillRect l="0" t="-3759" r="0" b="-3759"/>
              </a:stretch>
            </a:blipFill>
          </p:spPr>
        </p:sp>
      </p:grpSp>
      <p:grpSp>
        <p:nvGrpSpPr>
          <p:cNvPr name="Group 15" id="15"/>
          <p:cNvGrpSpPr/>
          <p:nvPr/>
        </p:nvGrpSpPr>
        <p:grpSpPr>
          <a:xfrm rot="0">
            <a:off x="-326049" y="8365252"/>
            <a:ext cx="3623180" cy="2173908"/>
            <a:chOff x="0" y="0"/>
            <a:chExt cx="6350000" cy="3810000"/>
          </a:xfrm>
        </p:grpSpPr>
        <p:sp>
          <p:nvSpPr>
            <p:cNvPr name="Freeform 16" id="16"/>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7"/>
              <a:stretch>
                <a:fillRect l="0" t="-2083" r="0" b="-2083"/>
              </a:stretch>
            </a:blipFill>
          </p:spPr>
        </p:sp>
      </p:grpSp>
      <p:grpSp>
        <p:nvGrpSpPr>
          <p:cNvPr name="Group 17" id="17"/>
          <p:cNvGrpSpPr/>
          <p:nvPr/>
        </p:nvGrpSpPr>
        <p:grpSpPr>
          <a:xfrm rot="0">
            <a:off x="-326049" y="-252160"/>
            <a:ext cx="3623180" cy="2173908"/>
            <a:chOff x="0" y="0"/>
            <a:chExt cx="6350000" cy="3810000"/>
          </a:xfrm>
        </p:grpSpPr>
        <p:sp>
          <p:nvSpPr>
            <p:cNvPr name="Freeform 18" id="18"/>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8"/>
              <a:stretch>
                <a:fillRect l="0" t="-119" r="0" b="-119"/>
              </a:stretch>
            </a:blipFill>
          </p:spPr>
        </p:sp>
      </p:grpSp>
      <p:sp>
        <p:nvSpPr>
          <p:cNvPr name="Freeform 19" id="19"/>
          <p:cNvSpPr/>
          <p:nvPr/>
        </p:nvSpPr>
        <p:spPr>
          <a:xfrm flipH="false" flipV="false" rot="390589">
            <a:off x="15392550" y="7221707"/>
            <a:ext cx="5157664" cy="5508185"/>
          </a:xfrm>
          <a:custGeom>
            <a:avLst/>
            <a:gdLst/>
            <a:ahLst/>
            <a:cxnLst/>
            <a:rect r="r" b="b" t="t" l="l"/>
            <a:pathLst>
              <a:path h="5508185" w="5157664">
                <a:moveTo>
                  <a:pt x="0" y="0"/>
                </a:moveTo>
                <a:lnTo>
                  <a:pt x="5157665" y="0"/>
                </a:lnTo>
                <a:lnTo>
                  <a:pt x="5157665" y="5508186"/>
                </a:lnTo>
                <a:lnTo>
                  <a:pt x="0" y="550818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15549338" y="7614484"/>
            <a:ext cx="1010502" cy="824937"/>
          </a:xfrm>
          <a:custGeom>
            <a:avLst/>
            <a:gdLst/>
            <a:ahLst/>
            <a:cxnLst/>
            <a:rect r="r" b="b" t="t" l="l"/>
            <a:pathLst>
              <a:path h="824937" w="1010502">
                <a:moveTo>
                  <a:pt x="0" y="0"/>
                </a:moveTo>
                <a:lnTo>
                  <a:pt x="1010503" y="0"/>
                </a:lnTo>
                <a:lnTo>
                  <a:pt x="1010503" y="824938"/>
                </a:lnTo>
                <a:lnTo>
                  <a:pt x="0" y="82493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1" id="21"/>
          <p:cNvGrpSpPr/>
          <p:nvPr/>
        </p:nvGrpSpPr>
        <p:grpSpPr>
          <a:xfrm rot="0">
            <a:off x="9144000" y="7984392"/>
            <a:ext cx="2617696" cy="1627632"/>
            <a:chOff x="0" y="0"/>
            <a:chExt cx="769848" cy="478676"/>
          </a:xfrm>
        </p:grpSpPr>
        <p:sp>
          <p:nvSpPr>
            <p:cNvPr name="Freeform 22" id="22">
              <a:hlinkClick r:id="rId13" action="ppaction://hlinksldjump"/>
            </p:cNvPr>
            <p:cNvSpPr/>
            <p:nvPr/>
          </p:nvSpPr>
          <p:spPr>
            <a:xfrm flipH="false" flipV="false" rot="0">
              <a:off x="0" y="0"/>
              <a:ext cx="769848" cy="478676"/>
            </a:xfrm>
            <a:custGeom>
              <a:avLst/>
              <a:gdLst/>
              <a:ahLst/>
              <a:cxnLst/>
              <a:rect r="r" b="b" t="t" l="l"/>
              <a:pathLst>
                <a:path h="478676" w="769848">
                  <a:moveTo>
                    <a:pt x="384924" y="0"/>
                  </a:moveTo>
                  <a:cubicBezTo>
                    <a:pt x="172336" y="0"/>
                    <a:pt x="0" y="107155"/>
                    <a:pt x="0" y="239338"/>
                  </a:cubicBezTo>
                  <a:cubicBezTo>
                    <a:pt x="0" y="371521"/>
                    <a:pt x="172336" y="478676"/>
                    <a:pt x="384924" y="478676"/>
                  </a:cubicBezTo>
                  <a:cubicBezTo>
                    <a:pt x="597511" y="478676"/>
                    <a:pt x="769848" y="371521"/>
                    <a:pt x="769848" y="239338"/>
                  </a:cubicBezTo>
                  <a:cubicBezTo>
                    <a:pt x="769848" y="107155"/>
                    <a:pt x="597511" y="0"/>
                    <a:pt x="384924" y="0"/>
                  </a:cubicBezTo>
                  <a:lnTo>
                    <a:pt x="384924" y="0"/>
                  </a:lnTo>
                  <a:close/>
                </a:path>
              </a:pathLst>
            </a:custGeom>
            <a:solidFill>
              <a:srgbClr val="E6E1FF"/>
            </a:solidFill>
            <a:ln w="38100" cap="rnd">
              <a:solidFill>
                <a:srgbClr val="00492C"/>
              </a:solidFill>
              <a:prstDash val="solid"/>
              <a:round/>
            </a:ln>
          </p:spPr>
        </p:sp>
        <p:sp>
          <p:nvSpPr>
            <p:cNvPr name="TextBox 23" id="23"/>
            <p:cNvSpPr txBox="true"/>
            <p:nvPr/>
          </p:nvSpPr>
          <p:spPr>
            <a:xfrm>
              <a:off x="72173" y="16301"/>
              <a:ext cx="625501" cy="417499"/>
            </a:xfrm>
            <a:prstGeom prst="rect">
              <a:avLst/>
            </a:prstGeom>
          </p:spPr>
          <p:txBody>
            <a:bodyPr anchor="ctr" rtlCol="false" tIns="254000" lIns="254000" bIns="254000" rIns="254000"/>
            <a:lstStyle/>
            <a:p>
              <a:pPr algn="ctr" marL="0" indent="0" lvl="0">
                <a:lnSpc>
                  <a:spcPts val="2239"/>
                </a:lnSpc>
              </a:pPr>
              <a:r>
                <a:rPr lang="en-US" sz="1599" u="none">
                  <a:solidFill>
                    <a:srgbClr val="00492C"/>
                  </a:solidFill>
                  <a:latin typeface="Muli"/>
                  <a:ea typeface="Muli"/>
                  <a:cs typeface="Muli"/>
                  <a:sym typeface="Muli"/>
                </a:rPr>
                <a:t>Quay lại</a:t>
              </a:r>
            </a:p>
            <a:p>
              <a:pPr algn="ctr" marL="0" indent="0" lvl="0">
                <a:lnSpc>
                  <a:spcPts val="2239"/>
                </a:lnSpc>
              </a:pPr>
              <a:r>
                <a:rPr lang="en-US" b="true" sz="1599" u="none">
                  <a:solidFill>
                    <a:srgbClr val="00492C"/>
                  </a:solidFill>
                  <a:latin typeface="Muli Bold"/>
                  <a:ea typeface="Muli Bold"/>
                  <a:cs typeface="Muli Bold"/>
                  <a:sym typeface="Muli Bold"/>
                </a:rPr>
                <a:t>Trang Điều hướng</a:t>
              </a:r>
            </a:p>
          </p:txBody>
        </p:sp>
      </p:grpSp>
      <p:sp>
        <p:nvSpPr>
          <p:cNvPr name="TextBox 24" id="24"/>
          <p:cNvSpPr txBox="true"/>
          <p:nvPr/>
        </p:nvSpPr>
        <p:spPr>
          <a:xfrm rot="0">
            <a:off x="9144000" y="1533048"/>
            <a:ext cx="7899998" cy="931415"/>
          </a:xfrm>
          <a:prstGeom prst="rect">
            <a:avLst/>
          </a:prstGeom>
        </p:spPr>
        <p:txBody>
          <a:bodyPr anchor="t" rtlCol="false" tIns="0" lIns="0" bIns="0" rIns="0">
            <a:spAutoFit/>
          </a:bodyPr>
          <a:lstStyle/>
          <a:p>
            <a:pPr algn="l" marL="0" indent="0" lvl="0">
              <a:lnSpc>
                <a:spcPts val="7248"/>
              </a:lnSpc>
              <a:spcBef>
                <a:spcPct val="0"/>
              </a:spcBef>
            </a:pPr>
            <a:r>
              <a:rPr lang="en-US" b="true" sz="6589">
                <a:solidFill>
                  <a:srgbClr val="00492C"/>
                </a:solidFill>
                <a:latin typeface="Muli Ultra-Bold"/>
                <a:ea typeface="Muli Ultra-Bold"/>
                <a:cs typeface="Muli Ultra-Bold"/>
                <a:sym typeface="Muli Ultra-Bold"/>
              </a:rPr>
              <a:t>5. Giai pháp hỗ trợ</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sp>
        <p:nvSpPr>
          <p:cNvPr name="Freeform 2" id="2"/>
          <p:cNvSpPr/>
          <p:nvPr/>
        </p:nvSpPr>
        <p:spPr>
          <a:xfrm flipH="false" flipV="false" rot="1094316">
            <a:off x="16626238" y="8162892"/>
            <a:ext cx="1416993" cy="1791600"/>
          </a:xfrm>
          <a:custGeom>
            <a:avLst/>
            <a:gdLst/>
            <a:ahLst/>
            <a:cxnLst/>
            <a:rect r="r" b="b" t="t" l="l"/>
            <a:pathLst>
              <a:path h="1791600" w="1416993">
                <a:moveTo>
                  <a:pt x="0" y="0"/>
                </a:moveTo>
                <a:lnTo>
                  <a:pt x="1416993" y="0"/>
                </a:lnTo>
                <a:lnTo>
                  <a:pt x="1416993" y="1791600"/>
                </a:lnTo>
                <a:lnTo>
                  <a:pt x="0" y="17916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277530" y="272768"/>
            <a:ext cx="1539862" cy="1511865"/>
          </a:xfrm>
          <a:custGeom>
            <a:avLst/>
            <a:gdLst/>
            <a:ahLst/>
            <a:cxnLst/>
            <a:rect r="r" b="b" t="t" l="l"/>
            <a:pathLst>
              <a:path h="1511865" w="1539862">
                <a:moveTo>
                  <a:pt x="0" y="0"/>
                </a:moveTo>
                <a:lnTo>
                  <a:pt x="1539862" y="0"/>
                </a:lnTo>
                <a:lnTo>
                  <a:pt x="1539862" y="1511864"/>
                </a:lnTo>
                <a:lnTo>
                  <a:pt x="0" y="15118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489298" y="8495893"/>
            <a:ext cx="1222624" cy="1524815"/>
          </a:xfrm>
          <a:custGeom>
            <a:avLst/>
            <a:gdLst/>
            <a:ahLst/>
            <a:cxnLst/>
            <a:rect r="r" b="b" t="t" l="l"/>
            <a:pathLst>
              <a:path h="1524815" w="1222624">
                <a:moveTo>
                  <a:pt x="0" y="0"/>
                </a:moveTo>
                <a:lnTo>
                  <a:pt x="1222624" y="0"/>
                </a:lnTo>
                <a:lnTo>
                  <a:pt x="1222624" y="1524814"/>
                </a:lnTo>
                <a:lnTo>
                  <a:pt x="0" y="15248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701835" y="490803"/>
            <a:ext cx="1411100" cy="1717047"/>
          </a:xfrm>
          <a:custGeom>
            <a:avLst/>
            <a:gdLst/>
            <a:ahLst/>
            <a:cxnLst/>
            <a:rect r="r" b="b" t="t" l="l"/>
            <a:pathLst>
              <a:path h="1717047" w="1411100">
                <a:moveTo>
                  <a:pt x="0" y="0"/>
                </a:moveTo>
                <a:lnTo>
                  <a:pt x="1411101" y="0"/>
                </a:lnTo>
                <a:lnTo>
                  <a:pt x="1411101" y="1717047"/>
                </a:lnTo>
                <a:lnTo>
                  <a:pt x="0" y="17170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237649" y="8336678"/>
            <a:ext cx="1582103" cy="1444028"/>
          </a:xfrm>
          <a:custGeom>
            <a:avLst/>
            <a:gdLst/>
            <a:ahLst/>
            <a:cxnLst/>
            <a:rect r="r" b="b" t="t" l="l"/>
            <a:pathLst>
              <a:path h="1444028" w="1582103">
                <a:moveTo>
                  <a:pt x="0" y="0"/>
                </a:moveTo>
                <a:lnTo>
                  <a:pt x="1582102" y="0"/>
                </a:lnTo>
                <a:lnTo>
                  <a:pt x="1582102" y="1444028"/>
                </a:lnTo>
                <a:lnTo>
                  <a:pt x="0" y="144402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7" id="7"/>
          <p:cNvGrpSpPr>
            <a:grpSpLocks noChangeAspect="true"/>
          </p:cNvGrpSpPr>
          <p:nvPr/>
        </p:nvGrpSpPr>
        <p:grpSpPr>
          <a:xfrm rot="0">
            <a:off x="7187677" y="3568564"/>
            <a:ext cx="4536100" cy="5246370"/>
            <a:chOff x="0" y="0"/>
            <a:chExt cx="4428490" cy="5121910"/>
          </a:xfrm>
        </p:grpSpPr>
        <p:sp>
          <p:nvSpPr>
            <p:cNvPr name="Freeform 8" id="8"/>
            <p:cNvSpPr/>
            <p:nvPr/>
          </p:nvSpPr>
          <p:spPr>
            <a:xfrm flipH="false" flipV="false" rot="0">
              <a:off x="325120" y="509270"/>
              <a:ext cx="3675380" cy="3553460"/>
            </a:xfrm>
            <a:custGeom>
              <a:avLst/>
              <a:gdLst/>
              <a:ahLst/>
              <a:cxnLst/>
              <a:rect r="r" b="b" t="t" l="l"/>
              <a:pathLst>
                <a:path h="3553460" w="3675380">
                  <a:moveTo>
                    <a:pt x="3382010" y="1270"/>
                  </a:moveTo>
                  <a:lnTo>
                    <a:pt x="12700" y="290830"/>
                  </a:lnTo>
                  <a:cubicBezTo>
                    <a:pt x="5080" y="290830"/>
                    <a:pt x="0" y="298450"/>
                    <a:pt x="0" y="306070"/>
                  </a:cubicBezTo>
                  <a:lnTo>
                    <a:pt x="278130" y="3540760"/>
                  </a:lnTo>
                  <a:cubicBezTo>
                    <a:pt x="279400" y="3548380"/>
                    <a:pt x="285750" y="3553460"/>
                    <a:pt x="293370" y="3553460"/>
                  </a:cubicBezTo>
                  <a:lnTo>
                    <a:pt x="3662680" y="3262630"/>
                  </a:lnTo>
                  <a:cubicBezTo>
                    <a:pt x="3670300" y="3261360"/>
                    <a:pt x="3675380" y="3255010"/>
                    <a:pt x="3675380" y="3247390"/>
                  </a:cubicBezTo>
                  <a:lnTo>
                    <a:pt x="3397250" y="13970"/>
                  </a:lnTo>
                  <a:cubicBezTo>
                    <a:pt x="3395980" y="6350"/>
                    <a:pt x="3389630" y="0"/>
                    <a:pt x="3382010" y="1270"/>
                  </a:cubicBezTo>
                  <a:close/>
                </a:path>
              </a:pathLst>
            </a:custGeom>
            <a:solidFill>
              <a:srgbClr val="000000">
                <a:alpha val="0"/>
              </a:srgbClr>
            </a:solidFill>
            <a:ln w="12700">
              <a:solidFill>
                <a:srgbClr val="000000"/>
              </a:solidFill>
            </a:ln>
          </p:spPr>
        </p:sp>
        <p:sp>
          <p:nvSpPr>
            <p:cNvPr name="Freeform 9" id="9"/>
            <p:cNvSpPr/>
            <p:nvPr/>
          </p:nvSpPr>
          <p:spPr>
            <a:xfrm flipH="false" flipV="false" rot="0">
              <a:off x="-2540" y="172720"/>
              <a:ext cx="4295140" cy="4847590"/>
            </a:xfrm>
            <a:custGeom>
              <a:avLst/>
              <a:gdLst/>
              <a:ahLst/>
              <a:cxnLst/>
              <a:rect r="r" b="b" t="t" l="l"/>
              <a:pathLst>
                <a:path h="4847590" w="429514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F2F1EB"/>
            </a:solidFill>
          </p:spPr>
        </p:sp>
        <p:sp>
          <p:nvSpPr>
            <p:cNvPr name="Freeform 10" id="10"/>
            <p:cNvSpPr/>
            <p:nvPr/>
          </p:nvSpPr>
          <p:spPr>
            <a:xfrm flipH="false" flipV="false" rot="0">
              <a:off x="172720" y="378460"/>
              <a:ext cx="3409950" cy="3274060"/>
            </a:xfrm>
            <a:custGeom>
              <a:avLst/>
              <a:gdLst/>
              <a:ahLst/>
              <a:cxnLst/>
              <a:rect r="r" b="b" t="t" l="l"/>
              <a:pathLst>
                <a:path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8680" y="6350"/>
                    <a:pt x="3402330" y="0"/>
                    <a:pt x="3395980" y="0"/>
                  </a:cubicBezTo>
                  <a:close/>
                </a:path>
              </a:pathLst>
            </a:custGeom>
            <a:blipFill>
              <a:blip r:embed="rId12"/>
              <a:stretch>
                <a:fillRect l="-35450" t="0" r="-35450" b="0"/>
              </a:stretch>
            </a:blipFill>
          </p:spPr>
        </p:sp>
        <p:sp>
          <p:nvSpPr>
            <p:cNvPr name="Freeform 11" id="11"/>
            <p:cNvSpPr/>
            <p:nvPr/>
          </p:nvSpPr>
          <p:spPr>
            <a:xfrm flipH="false" flipV="false" rot="0">
              <a:off x="1270" y="177800"/>
              <a:ext cx="4305300" cy="4842510"/>
            </a:xfrm>
            <a:custGeom>
              <a:avLst/>
              <a:gdLst/>
              <a:ahLst/>
              <a:cxnLst/>
              <a:rect r="r" b="b" t="t" l="l"/>
              <a:pathLst>
                <a:path h="4842510" w="430530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3C3333"/>
            </a:solidFill>
          </p:spPr>
        </p:sp>
        <p:sp>
          <p:nvSpPr>
            <p:cNvPr name="Freeform 12" id="12"/>
            <p:cNvSpPr/>
            <p:nvPr/>
          </p:nvSpPr>
          <p:spPr>
            <a:xfrm flipH="false" flipV="false" rot="0">
              <a:off x="5080" y="172720"/>
              <a:ext cx="4305300" cy="4519930"/>
            </a:xfrm>
            <a:custGeom>
              <a:avLst/>
              <a:gdLst/>
              <a:ahLst/>
              <a:cxnLst/>
              <a:rect r="r" b="b" t="t" l="l"/>
              <a:pathLst>
                <a:path h="4519930" w="430530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p:spPr>
        </p:sp>
        <p:sp>
          <p:nvSpPr>
            <p:cNvPr name="Freeform 13" id="13"/>
            <p:cNvSpPr/>
            <p:nvPr/>
          </p:nvSpPr>
          <p:spPr>
            <a:xfrm flipH="false" flipV="false" rot="0">
              <a:off x="3409951" y="0"/>
              <a:ext cx="274319" cy="1045210"/>
            </a:xfrm>
            <a:custGeom>
              <a:avLst/>
              <a:gdLst/>
              <a:ahLst/>
              <a:cxnLst/>
              <a:rect r="r" b="b" t="t" l="l"/>
              <a:pathLst>
                <a:path h="1045210" w="274319">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close/>
                </a:path>
              </a:pathLst>
            </a:custGeom>
            <a:solidFill>
              <a:srgbClr val="A99D9D"/>
            </a:solidFill>
          </p:spPr>
        </p:sp>
        <p:sp>
          <p:nvSpPr>
            <p:cNvPr name="Freeform 14" id="14"/>
            <p:cNvSpPr/>
            <p:nvPr/>
          </p:nvSpPr>
          <p:spPr>
            <a:xfrm flipH="false" flipV="false" rot="0">
              <a:off x="3415028" y="15240"/>
              <a:ext cx="266700" cy="1032510"/>
            </a:xfrm>
            <a:custGeom>
              <a:avLst/>
              <a:gdLst/>
              <a:ahLst/>
              <a:cxnLst/>
              <a:rect r="r" b="b" t="t" l="l"/>
              <a:pathLst>
                <a:path h="1032510" w="26670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close/>
                </a:path>
              </a:pathLst>
            </a:custGeom>
            <a:solidFill>
              <a:srgbClr val="E2DADA"/>
            </a:solidFill>
          </p:spPr>
        </p:sp>
      </p:grpSp>
      <p:grpSp>
        <p:nvGrpSpPr>
          <p:cNvPr name="Group 15" id="15"/>
          <p:cNvGrpSpPr>
            <a:grpSpLocks noChangeAspect="true"/>
          </p:cNvGrpSpPr>
          <p:nvPr/>
        </p:nvGrpSpPr>
        <p:grpSpPr>
          <a:xfrm rot="0">
            <a:off x="11634267" y="1821164"/>
            <a:ext cx="4945131" cy="5719448"/>
            <a:chOff x="0" y="0"/>
            <a:chExt cx="4428490" cy="5121910"/>
          </a:xfrm>
        </p:grpSpPr>
        <p:sp>
          <p:nvSpPr>
            <p:cNvPr name="Freeform 16" id="16"/>
            <p:cNvSpPr/>
            <p:nvPr/>
          </p:nvSpPr>
          <p:spPr>
            <a:xfrm flipH="false" flipV="false" rot="0">
              <a:off x="325120" y="509270"/>
              <a:ext cx="3675380" cy="3553460"/>
            </a:xfrm>
            <a:custGeom>
              <a:avLst/>
              <a:gdLst/>
              <a:ahLst/>
              <a:cxnLst/>
              <a:rect r="r" b="b" t="t" l="l"/>
              <a:pathLst>
                <a:path h="3553460" w="3675380">
                  <a:moveTo>
                    <a:pt x="3382010" y="1270"/>
                  </a:moveTo>
                  <a:lnTo>
                    <a:pt x="12700" y="290830"/>
                  </a:lnTo>
                  <a:cubicBezTo>
                    <a:pt x="5080" y="290830"/>
                    <a:pt x="0" y="298450"/>
                    <a:pt x="0" y="306070"/>
                  </a:cubicBezTo>
                  <a:lnTo>
                    <a:pt x="278130" y="3540760"/>
                  </a:lnTo>
                  <a:cubicBezTo>
                    <a:pt x="279400" y="3548380"/>
                    <a:pt x="285750" y="3553460"/>
                    <a:pt x="293370" y="3553460"/>
                  </a:cubicBezTo>
                  <a:lnTo>
                    <a:pt x="3662680" y="3262630"/>
                  </a:lnTo>
                  <a:cubicBezTo>
                    <a:pt x="3670300" y="3261360"/>
                    <a:pt x="3675380" y="3255010"/>
                    <a:pt x="3675380" y="3247390"/>
                  </a:cubicBezTo>
                  <a:lnTo>
                    <a:pt x="3397250" y="13970"/>
                  </a:lnTo>
                  <a:cubicBezTo>
                    <a:pt x="3395980" y="6350"/>
                    <a:pt x="3389630" y="0"/>
                    <a:pt x="3382010" y="1270"/>
                  </a:cubicBezTo>
                  <a:close/>
                </a:path>
              </a:pathLst>
            </a:custGeom>
            <a:solidFill>
              <a:srgbClr val="000000">
                <a:alpha val="0"/>
              </a:srgbClr>
            </a:solidFill>
            <a:ln w="12700">
              <a:solidFill>
                <a:srgbClr val="000000"/>
              </a:solidFill>
            </a:ln>
          </p:spPr>
        </p:sp>
        <p:sp>
          <p:nvSpPr>
            <p:cNvPr name="Freeform 17" id="17"/>
            <p:cNvSpPr/>
            <p:nvPr/>
          </p:nvSpPr>
          <p:spPr>
            <a:xfrm flipH="false" flipV="false" rot="0">
              <a:off x="-2540" y="172720"/>
              <a:ext cx="4295140" cy="4847590"/>
            </a:xfrm>
            <a:custGeom>
              <a:avLst/>
              <a:gdLst/>
              <a:ahLst/>
              <a:cxnLst/>
              <a:rect r="r" b="b" t="t" l="l"/>
              <a:pathLst>
                <a:path h="4847590" w="429514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F2F1EB"/>
            </a:solidFill>
          </p:spPr>
        </p:sp>
        <p:sp>
          <p:nvSpPr>
            <p:cNvPr name="Freeform 18" id="18"/>
            <p:cNvSpPr/>
            <p:nvPr/>
          </p:nvSpPr>
          <p:spPr>
            <a:xfrm flipH="false" flipV="false" rot="0">
              <a:off x="172720" y="378460"/>
              <a:ext cx="3409950" cy="3274060"/>
            </a:xfrm>
            <a:custGeom>
              <a:avLst/>
              <a:gdLst/>
              <a:ahLst/>
              <a:cxnLst/>
              <a:rect r="r" b="b" t="t" l="l"/>
              <a:pathLst>
                <a:path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8680" y="6350"/>
                    <a:pt x="3402330" y="0"/>
                    <a:pt x="3395980" y="0"/>
                  </a:cubicBezTo>
                  <a:close/>
                </a:path>
              </a:pathLst>
            </a:custGeom>
            <a:blipFill>
              <a:blip r:embed="rId13"/>
              <a:stretch>
                <a:fillRect l="0" t="-2075" r="0" b="-2075"/>
              </a:stretch>
            </a:blipFill>
          </p:spPr>
        </p:sp>
        <p:sp>
          <p:nvSpPr>
            <p:cNvPr name="Freeform 19" id="19"/>
            <p:cNvSpPr/>
            <p:nvPr/>
          </p:nvSpPr>
          <p:spPr>
            <a:xfrm flipH="false" flipV="false" rot="0">
              <a:off x="1270" y="177800"/>
              <a:ext cx="4305300" cy="4842510"/>
            </a:xfrm>
            <a:custGeom>
              <a:avLst/>
              <a:gdLst/>
              <a:ahLst/>
              <a:cxnLst/>
              <a:rect r="r" b="b" t="t" l="l"/>
              <a:pathLst>
                <a:path h="4842510" w="430530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3C3333"/>
            </a:solidFill>
          </p:spPr>
        </p:sp>
        <p:sp>
          <p:nvSpPr>
            <p:cNvPr name="Freeform 20" id="20"/>
            <p:cNvSpPr/>
            <p:nvPr/>
          </p:nvSpPr>
          <p:spPr>
            <a:xfrm flipH="false" flipV="false" rot="0">
              <a:off x="5080" y="172720"/>
              <a:ext cx="4305300" cy="4519930"/>
            </a:xfrm>
            <a:custGeom>
              <a:avLst/>
              <a:gdLst/>
              <a:ahLst/>
              <a:cxnLst/>
              <a:rect r="r" b="b" t="t" l="l"/>
              <a:pathLst>
                <a:path h="4519930" w="430530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p:spPr>
        </p:sp>
        <p:sp>
          <p:nvSpPr>
            <p:cNvPr name="Freeform 21" id="21"/>
            <p:cNvSpPr/>
            <p:nvPr/>
          </p:nvSpPr>
          <p:spPr>
            <a:xfrm flipH="false" flipV="false" rot="0">
              <a:off x="3409951" y="0"/>
              <a:ext cx="274319" cy="1045210"/>
            </a:xfrm>
            <a:custGeom>
              <a:avLst/>
              <a:gdLst/>
              <a:ahLst/>
              <a:cxnLst/>
              <a:rect r="r" b="b" t="t" l="l"/>
              <a:pathLst>
                <a:path h="1045210" w="274319">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close/>
                </a:path>
              </a:pathLst>
            </a:custGeom>
            <a:solidFill>
              <a:srgbClr val="A99D9D"/>
            </a:solidFill>
          </p:spPr>
        </p:sp>
        <p:sp>
          <p:nvSpPr>
            <p:cNvPr name="Freeform 22" id="22"/>
            <p:cNvSpPr/>
            <p:nvPr/>
          </p:nvSpPr>
          <p:spPr>
            <a:xfrm flipH="false" flipV="false" rot="0">
              <a:off x="3415028" y="15240"/>
              <a:ext cx="266700" cy="1032510"/>
            </a:xfrm>
            <a:custGeom>
              <a:avLst/>
              <a:gdLst/>
              <a:ahLst/>
              <a:cxnLst/>
              <a:rect r="r" b="b" t="t" l="l"/>
              <a:pathLst>
                <a:path h="1032510" w="26670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close/>
                </a:path>
              </a:pathLst>
            </a:custGeom>
            <a:solidFill>
              <a:srgbClr val="E2DADA"/>
            </a:solidFill>
          </p:spPr>
        </p:sp>
      </p:grpSp>
      <p:sp>
        <p:nvSpPr>
          <p:cNvPr name="TextBox 23" id="23"/>
          <p:cNvSpPr txBox="true"/>
          <p:nvPr/>
        </p:nvSpPr>
        <p:spPr>
          <a:xfrm rot="0">
            <a:off x="920901" y="4546584"/>
            <a:ext cx="5243646" cy="2520950"/>
          </a:xfrm>
          <a:prstGeom prst="rect">
            <a:avLst/>
          </a:prstGeom>
        </p:spPr>
        <p:txBody>
          <a:bodyPr anchor="t" rtlCol="false" tIns="0" lIns="0" bIns="0" rIns="0">
            <a:spAutoFit/>
          </a:bodyPr>
          <a:lstStyle/>
          <a:p>
            <a:pPr algn="just" marL="572131" indent="-286066" lvl="1">
              <a:lnSpc>
                <a:spcPts val="3444"/>
              </a:lnSpc>
              <a:buFont typeface="Arial"/>
              <a:buChar char="•"/>
            </a:pPr>
            <a:r>
              <a:rPr lang="en-US" b="true" sz="2649">
                <a:solidFill>
                  <a:srgbClr val="303030"/>
                </a:solidFill>
                <a:latin typeface="Muli Bold"/>
                <a:ea typeface="Muli Bold"/>
                <a:cs typeface="Muli Bold"/>
                <a:sym typeface="Muli Bold"/>
              </a:rPr>
              <a:t> </a:t>
            </a:r>
            <a:r>
              <a:rPr lang="en-US" sz="2649">
                <a:solidFill>
                  <a:srgbClr val="303030"/>
                </a:solidFill>
                <a:latin typeface="Muli"/>
                <a:ea typeface="Muli"/>
                <a:cs typeface="Muli"/>
                <a:sym typeface="Muli"/>
              </a:rPr>
              <a:t>Giáo dục đặc biệt</a:t>
            </a:r>
          </a:p>
          <a:p>
            <a:pPr algn="just" marL="572131" indent="-286066" lvl="1">
              <a:lnSpc>
                <a:spcPts val="3444"/>
              </a:lnSpc>
              <a:buFont typeface="Arial"/>
              <a:buChar char="•"/>
            </a:pPr>
            <a:r>
              <a:rPr lang="en-US" sz="2649">
                <a:solidFill>
                  <a:srgbClr val="303030"/>
                </a:solidFill>
                <a:latin typeface="Muli"/>
                <a:ea typeface="Muli"/>
                <a:cs typeface="Muli"/>
                <a:sym typeface="Muli"/>
              </a:rPr>
              <a:t> Can thiệp sớm</a:t>
            </a:r>
          </a:p>
          <a:p>
            <a:pPr algn="just" marL="572131" indent="-286066" lvl="1">
              <a:lnSpc>
                <a:spcPts val="3444"/>
              </a:lnSpc>
              <a:buFont typeface="Arial"/>
              <a:buChar char="•"/>
            </a:pPr>
            <a:r>
              <a:rPr lang="en-US" sz="2649">
                <a:solidFill>
                  <a:srgbClr val="303030"/>
                </a:solidFill>
                <a:latin typeface="Muli"/>
                <a:ea typeface="Muli"/>
                <a:cs typeface="Muli"/>
                <a:sym typeface="Muli"/>
              </a:rPr>
              <a:t>Hỗ trợ tâm lý</a:t>
            </a:r>
          </a:p>
          <a:p>
            <a:pPr algn="just" marL="572131" indent="-286066" lvl="1">
              <a:lnSpc>
                <a:spcPts val="3444"/>
              </a:lnSpc>
              <a:buFont typeface="Arial"/>
              <a:buChar char="•"/>
            </a:pPr>
            <a:r>
              <a:rPr lang="en-US" sz="2649">
                <a:solidFill>
                  <a:srgbClr val="303030"/>
                </a:solidFill>
                <a:latin typeface="Muli"/>
                <a:ea typeface="Muli"/>
                <a:cs typeface="Muli"/>
                <a:sym typeface="Muli"/>
              </a:rPr>
              <a:t>Đào tạo kỹ năng sống</a:t>
            </a:r>
          </a:p>
          <a:p>
            <a:pPr algn="just" marL="572131" indent="-286066" lvl="1">
              <a:lnSpc>
                <a:spcPts val="3444"/>
              </a:lnSpc>
              <a:buFont typeface="Arial"/>
              <a:buChar char="•"/>
            </a:pPr>
            <a:r>
              <a:rPr lang="en-US" sz="2649">
                <a:solidFill>
                  <a:srgbClr val="303030"/>
                </a:solidFill>
                <a:latin typeface="Muli"/>
                <a:ea typeface="Muli"/>
                <a:cs typeface="Muli"/>
                <a:sym typeface="Muli"/>
              </a:rPr>
              <a:t>Tạo môi trường hòa nhập</a:t>
            </a:r>
          </a:p>
          <a:p>
            <a:pPr algn="just">
              <a:lnSpc>
                <a:spcPts val="3054"/>
              </a:lnSpc>
            </a:pPr>
          </a:p>
        </p:txBody>
      </p:sp>
      <p:sp>
        <p:nvSpPr>
          <p:cNvPr name="TextBox 24" id="24"/>
          <p:cNvSpPr txBox="true"/>
          <p:nvPr/>
        </p:nvSpPr>
        <p:spPr>
          <a:xfrm rot="0">
            <a:off x="1407385" y="3482839"/>
            <a:ext cx="4486275" cy="632459"/>
          </a:xfrm>
          <a:prstGeom prst="rect">
            <a:avLst/>
          </a:prstGeom>
        </p:spPr>
        <p:txBody>
          <a:bodyPr anchor="t" rtlCol="false" tIns="0" lIns="0" bIns="0" rIns="0">
            <a:spAutoFit/>
          </a:bodyPr>
          <a:lstStyle/>
          <a:p>
            <a:pPr algn="ctr">
              <a:lnSpc>
                <a:spcPts val="5040"/>
              </a:lnSpc>
            </a:pPr>
            <a:r>
              <a:rPr lang="en-US" sz="3600" b="true">
                <a:solidFill>
                  <a:srgbClr val="303030"/>
                </a:solidFill>
                <a:latin typeface="DejaVu Serif Bold"/>
                <a:ea typeface="DejaVu Serif Bold"/>
                <a:cs typeface="DejaVu Serif Bold"/>
                <a:sym typeface="DejaVu Serif Bold"/>
              </a:rPr>
              <a:t>Khuyết tật trí tuệ</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sp>
        <p:nvSpPr>
          <p:cNvPr name="Freeform 2" id="2"/>
          <p:cNvSpPr/>
          <p:nvPr/>
        </p:nvSpPr>
        <p:spPr>
          <a:xfrm flipH="false" flipV="false" rot="0">
            <a:off x="237649" y="8336678"/>
            <a:ext cx="1582103" cy="1444028"/>
          </a:xfrm>
          <a:custGeom>
            <a:avLst/>
            <a:gdLst/>
            <a:ahLst/>
            <a:cxnLst/>
            <a:rect r="r" b="b" t="t" l="l"/>
            <a:pathLst>
              <a:path h="1444028" w="1582103">
                <a:moveTo>
                  <a:pt x="0" y="0"/>
                </a:moveTo>
                <a:lnTo>
                  <a:pt x="1582102" y="0"/>
                </a:lnTo>
                <a:lnTo>
                  <a:pt x="1582102" y="1444028"/>
                </a:lnTo>
                <a:lnTo>
                  <a:pt x="0" y="14440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468249" y="306686"/>
            <a:ext cx="1582103" cy="1444028"/>
          </a:xfrm>
          <a:custGeom>
            <a:avLst/>
            <a:gdLst/>
            <a:ahLst/>
            <a:cxnLst/>
            <a:rect r="r" b="b" t="t" l="l"/>
            <a:pathLst>
              <a:path h="1444028" w="1582103">
                <a:moveTo>
                  <a:pt x="0" y="0"/>
                </a:moveTo>
                <a:lnTo>
                  <a:pt x="1582102" y="0"/>
                </a:lnTo>
                <a:lnTo>
                  <a:pt x="1582102" y="1444028"/>
                </a:lnTo>
                <a:lnTo>
                  <a:pt x="0" y="14440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11094659" y="1750714"/>
            <a:ext cx="6017396" cy="6959610"/>
            <a:chOff x="0" y="0"/>
            <a:chExt cx="4428490" cy="5121910"/>
          </a:xfrm>
        </p:grpSpPr>
        <p:sp>
          <p:nvSpPr>
            <p:cNvPr name="Freeform 5" id="5"/>
            <p:cNvSpPr/>
            <p:nvPr/>
          </p:nvSpPr>
          <p:spPr>
            <a:xfrm flipH="false" flipV="false" rot="0">
              <a:off x="325120" y="509270"/>
              <a:ext cx="3675380" cy="3553460"/>
            </a:xfrm>
            <a:custGeom>
              <a:avLst/>
              <a:gdLst/>
              <a:ahLst/>
              <a:cxnLst/>
              <a:rect r="r" b="b" t="t" l="l"/>
              <a:pathLst>
                <a:path h="3553460" w="3675380">
                  <a:moveTo>
                    <a:pt x="3382010" y="1270"/>
                  </a:moveTo>
                  <a:lnTo>
                    <a:pt x="12700" y="290830"/>
                  </a:lnTo>
                  <a:cubicBezTo>
                    <a:pt x="5080" y="290830"/>
                    <a:pt x="0" y="298450"/>
                    <a:pt x="0" y="306070"/>
                  </a:cubicBezTo>
                  <a:lnTo>
                    <a:pt x="278130" y="3540760"/>
                  </a:lnTo>
                  <a:cubicBezTo>
                    <a:pt x="279400" y="3548380"/>
                    <a:pt x="285750" y="3553460"/>
                    <a:pt x="293370" y="3553460"/>
                  </a:cubicBezTo>
                  <a:lnTo>
                    <a:pt x="3662680" y="3262630"/>
                  </a:lnTo>
                  <a:cubicBezTo>
                    <a:pt x="3670300" y="3261360"/>
                    <a:pt x="3675380" y="3255010"/>
                    <a:pt x="3675380" y="3247390"/>
                  </a:cubicBezTo>
                  <a:lnTo>
                    <a:pt x="3397250" y="13970"/>
                  </a:lnTo>
                  <a:cubicBezTo>
                    <a:pt x="3395980" y="6350"/>
                    <a:pt x="3389630" y="0"/>
                    <a:pt x="3382010" y="1270"/>
                  </a:cubicBezTo>
                  <a:close/>
                </a:path>
              </a:pathLst>
            </a:custGeom>
            <a:solidFill>
              <a:srgbClr val="000000">
                <a:alpha val="0"/>
              </a:srgbClr>
            </a:solidFill>
            <a:ln w="12700">
              <a:solidFill>
                <a:srgbClr val="000000"/>
              </a:solidFill>
            </a:ln>
          </p:spPr>
        </p:sp>
        <p:sp>
          <p:nvSpPr>
            <p:cNvPr name="Freeform 6" id="6"/>
            <p:cNvSpPr/>
            <p:nvPr/>
          </p:nvSpPr>
          <p:spPr>
            <a:xfrm flipH="false" flipV="false" rot="0">
              <a:off x="-2540" y="172720"/>
              <a:ext cx="4295140" cy="4847590"/>
            </a:xfrm>
            <a:custGeom>
              <a:avLst/>
              <a:gdLst/>
              <a:ahLst/>
              <a:cxnLst/>
              <a:rect r="r" b="b" t="t" l="l"/>
              <a:pathLst>
                <a:path h="4847590" w="429514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F2F1EB"/>
            </a:solidFill>
          </p:spPr>
        </p:sp>
        <p:sp>
          <p:nvSpPr>
            <p:cNvPr name="Freeform 7" id="7"/>
            <p:cNvSpPr/>
            <p:nvPr/>
          </p:nvSpPr>
          <p:spPr>
            <a:xfrm flipH="false" flipV="false" rot="0">
              <a:off x="172720" y="378460"/>
              <a:ext cx="3409950" cy="3274060"/>
            </a:xfrm>
            <a:custGeom>
              <a:avLst/>
              <a:gdLst/>
              <a:ahLst/>
              <a:cxnLst/>
              <a:rect r="r" b="b" t="t" l="l"/>
              <a:pathLst>
                <a:path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8680" y="6350"/>
                    <a:pt x="3402330" y="0"/>
                    <a:pt x="3395980" y="0"/>
                  </a:cubicBezTo>
                  <a:close/>
                </a:path>
              </a:pathLst>
            </a:custGeom>
            <a:blipFill>
              <a:blip r:embed="rId4"/>
              <a:stretch>
                <a:fillRect l="-14009" t="0" r="-14009" b="0"/>
              </a:stretch>
            </a:blipFill>
          </p:spPr>
        </p:sp>
        <p:sp>
          <p:nvSpPr>
            <p:cNvPr name="Freeform 8" id="8"/>
            <p:cNvSpPr/>
            <p:nvPr/>
          </p:nvSpPr>
          <p:spPr>
            <a:xfrm flipH="false" flipV="false" rot="0">
              <a:off x="1270" y="177800"/>
              <a:ext cx="4305300" cy="4842510"/>
            </a:xfrm>
            <a:custGeom>
              <a:avLst/>
              <a:gdLst/>
              <a:ahLst/>
              <a:cxnLst/>
              <a:rect r="r" b="b" t="t" l="l"/>
              <a:pathLst>
                <a:path h="4842510" w="430530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3C3333"/>
            </a:solidFill>
          </p:spPr>
        </p:sp>
        <p:sp>
          <p:nvSpPr>
            <p:cNvPr name="Freeform 9" id="9"/>
            <p:cNvSpPr/>
            <p:nvPr/>
          </p:nvSpPr>
          <p:spPr>
            <a:xfrm flipH="false" flipV="false" rot="0">
              <a:off x="5080" y="172720"/>
              <a:ext cx="4305300" cy="4519930"/>
            </a:xfrm>
            <a:custGeom>
              <a:avLst/>
              <a:gdLst/>
              <a:ahLst/>
              <a:cxnLst/>
              <a:rect r="r" b="b" t="t" l="l"/>
              <a:pathLst>
                <a:path h="4519930" w="430530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p:spPr>
        </p:sp>
        <p:sp>
          <p:nvSpPr>
            <p:cNvPr name="Freeform 10" id="10"/>
            <p:cNvSpPr/>
            <p:nvPr/>
          </p:nvSpPr>
          <p:spPr>
            <a:xfrm flipH="false" flipV="false" rot="0">
              <a:off x="3409951" y="0"/>
              <a:ext cx="274319" cy="1045210"/>
            </a:xfrm>
            <a:custGeom>
              <a:avLst/>
              <a:gdLst/>
              <a:ahLst/>
              <a:cxnLst/>
              <a:rect r="r" b="b" t="t" l="l"/>
              <a:pathLst>
                <a:path h="1045210" w="274319">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close/>
                </a:path>
              </a:pathLst>
            </a:custGeom>
            <a:solidFill>
              <a:srgbClr val="A99D9D"/>
            </a:solidFill>
          </p:spPr>
        </p:sp>
        <p:sp>
          <p:nvSpPr>
            <p:cNvPr name="Freeform 11" id="11"/>
            <p:cNvSpPr/>
            <p:nvPr/>
          </p:nvSpPr>
          <p:spPr>
            <a:xfrm flipH="false" flipV="false" rot="0">
              <a:off x="3415028" y="15240"/>
              <a:ext cx="266700" cy="1032510"/>
            </a:xfrm>
            <a:custGeom>
              <a:avLst/>
              <a:gdLst/>
              <a:ahLst/>
              <a:cxnLst/>
              <a:rect r="r" b="b" t="t" l="l"/>
              <a:pathLst>
                <a:path h="1032510" w="26670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close/>
                </a:path>
              </a:pathLst>
            </a:custGeom>
            <a:solidFill>
              <a:srgbClr val="E2DADA"/>
            </a:solidFill>
          </p:spPr>
        </p:sp>
      </p:grpSp>
      <p:sp>
        <p:nvSpPr>
          <p:cNvPr name="TextBox 12" id="12"/>
          <p:cNvSpPr txBox="true"/>
          <p:nvPr/>
        </p:nvSpPr>
        <p:spPr>
          <a:xfrm rot="0">
            <a:off x="1819751" y="1507827"/>
            <a:ext cx="5059131" cy="485775"/>
          </a:xfrm>
          <a:prstGeom prst="rect">
            <a:avLst/>
          </a:prstGeom>
        </p:spPr>
        <p:txBody>
          <a:bodyPr anchor="t" rtlCol="false" tIns="0" lIns="0" bIns="0" rIns="0">
            <a:spAutoFit/>
          </a:bodyPr>
          <a:lstStyle/>
          <a:p>
            <a:pPr algn="l">
              <a:lnSpc>
                <a:spcPts val="3839"/>
              </a:lnSpc>
            </a:pPr>
            <a:r>
              <a:rPr lang="en-US" sz="3199" b="true">
                <a:solidFill>
                  <a:srgbClr val="00492C"/>
                </a:solidFill>
                <a:latin typeface="Muli Ultra-Bold"/>
                <a:ea typeface="Muli Ultra-Bold"/>
                <a:cs typeface="Muli Ultra-Bold"/>
                <a:sym typeface="Muli Ultra-Bold"/>
              </a:rPr>
              <a:t>Khuyết tật tầm nhìn</a:t>
            </a:r>
          </a:p>
        </p:txBody>
      </p:sp>
      <p:sp>
        <p:nvSpPr>
          <p:cNvPr name="TextBox 13" id="13"/>
          <p:cNvSpPr txBox="true"/>
          <p:nvPr/>
        </p:nvSpPr>
        <p:spPr>
          <a:xfrm rot="0">
            <a:off x="1302627" y="2393078"/>
            <a:ext cx="7841373" cy="5943600"/>
          </a:xfrm>
          <a:prstGeom prst="rect">
            <a:avLst/>
          </a:prstGeom>
        </p:spPr>
        <p:txBody>
          <a:bodyPr anchor="t" rtlCol="false" tIns="0" lIns="0" bIns="0" rIns="0">
            <a:spAutoFit/>
          </a:bodyPr>
          <a:lstStyle/>
          <a:p>
            <a:pPr algn="just" marL="485775" indent="-242888" lvl="1">
              <a:lnSpc>
                <a:spcPts val="2925"/>
              </a:lnSpc>
              <a:buFont typeface="Arial"/>
              <a:buChar char="•"/>
            </a:pPr>
            <a:r>
              <a:rPr lang="en-US" b="true" sz="2250">
                <a:solidFill>
                  <a:srgbClr val="303030"/>
                </a:solidFill>
                <a:latin typeface="Muli Bold"/>
                <a:ea typeface="Muli Bold"/>
                <a:cs typeface="Muli Bold"/>
                <a:sym typeface="Muli Bold"/>
              </a:rPr>
              <a:t>Thiết bị hỗ trợ: Cung cấp các thiết bị như kính lúp, máy đọc chữ và phần mềm hỗ trợ.</a:t>
            </a:r>
          </a:p>
          <a:p>
            <a:pPr algn="just" marL="485775" indent="-242888" lvl="1">
              <a:lnSpc>
                <a:spcPts val="2925"/>
              </a:lnSpc>
              <a:buFont typeface="Arial"/>
              <a:buChar char="•"/>
            </a:pPr>
            <a:r>
              <a:rPr lang="en-US" b="true" sz="2250">
                <a:solidFill>
                  <a:srgbClr val="303030"/>
                </a:solidFill>
                <a:latin typeface="Muli Bold"/>
                <a:ea typeface="Muli Bold"/>
                <a:cs typeface="Muli Bold"/>
                <a:sym typeface="Muli Bold"/>
              </a:rPr>
              <a:t>Đào tạo kỹ năng: Hỗ trợ người khiếm thị học kỹ năng di chuyển an toàn và tự lập.</a:t>
            </a:r>
          </a:p>
          <a:p>
            <a:pPr algn="just" marL="485775" indent="-242888" lvl="1">
              <a:lnSpc>
                <a:spcPts val="2925"/>
              </a:lnSpc>
              <a:buFont typeface="Arial"/>
              <a:buChar char="•"/>
            </a:pPr>
            <a:r>
              <a:rPr lang="en-US" b="true" sz="2250">
                <a:solidFill>
                  <a:srgbClr val="303030"/>
                </a:solidFill>
                <a:latin typeface="Muli Bold"/>
                <a:ea typeface="Muli Bold"/>
                <a:cs typeface="Muli Bold"/>
                <a:sym typeface="Muli Bold"/>
              </a:rPr>
              <a:t> Can thiệp giáo dục: Sử dụng phương pháp giảng dạy phù hợp để giúp họ tiếp thu kiến thức hiệu quả.</a:t>
            </a:r>
          </a:p>
          <a:p>
            <a:pPr algn="just" marL="485775" indent="-242888" lvl="1">
              <a:lnSpc>
                <a:spcPts val="2925"/>
              </a:lnSpc>
              <a:buFont typeface="Arial"/>
              <a:buChar char="•"/>
            </a:pPr>
            <a:r>
              <a:rPr lang="en-US" b="true" sz="2250">
                <a:solidFill>
                  <a:srgbClr val="303030"/>
                </a:solidFill>
                <a:latin typeface="Muli Bold"/>
                <a:ea typeface="Muli Bold"/>
                <a:cs typeface="Muli Bold"/>
                <a:sym typeface="Muli Bold"/>
              </a:rPr>
              <a:t>Tạo môi trường thân thiện, thuận lợi: Thiết kế không gian sống và làm việc dễ tiếp cận, an toàn, xây dựng các công trình công cộng có biển báo bằng chữ nổi, âm thanh hoặc các vật liệu có độ tương phản cao</a:t>
            </a:r>
          </a:p>
          <a:p>
            <a:pPr algn="just" marL="485775" indent="-242888" lvl="1">
              <a:lnSpc>
                <a:spcPts val="2925"/>
              </a:lnSpc>
              <a:buFont typeface="Arial"/>
              <a:buChar char="•"/>
            </a:pPr>
            <a:r>
              <a:rPr lang="en-US" b="true" sz="2250">
                <a:solidFill>
                  <a:srgbClr val="303030"/>
                </a:solidFill>
                <a:latin typeface="Muli Bold"/>
                <a:ea typeface="Muli Bold"/>
                <a:cs typeface="Muli Bold"/>
                <a:sym typeface="Muli Bold"/>
              </a:rPr>
              <a:t>Hỗ trợ tâm lý: Cung cấp dịch vụ tư vấn để giúp họ đối phó với áp lực tâm lý và cải thiện chất lượng cuộc sống.</a:t>
            </a:r>
          </a:p>
          <a:p>
            <a:pPr algn="just" marL="485775" indent="-242888" lvl="1">
              <a:lnSpc>
                <a:spcPts val="2925"/>
              </a:lnSpc>
              <a:buFont typeface="Arial"/>
              <a:buChar char="•"/>
            </a:pPr>
            <a:r>
              <a:rPr lang="en-US" b="true" sz="2250">
                <a:solidFill>
                  <a:srgbClr val="303030"/>
                </a:solidFill>
                <a:latin typeface="Muli Bold"/>
                <a:ea typeface="Muli Bold"/>
                <a:cs typeface="Muli Bold"/>
                <a:sym typeface="Muli Bold"/>
              </a:rPr>
              <a:t>Tạo các nhóm hỗ trợ: tạo cơ hội cho người khuyết tật thị giác chia sẻ kinh nghiệm, học hỏi lẫn nhau và tìm kiếm sự giúp đỡ.</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sp>
        <p:nvSpPr>
          <p:cNvPr name="Freeform 2" id="2"/>
          <p:cNvSpPr/>
          <p:nvPr/>
        </p:nvSpPr>
        <p:spPr>
          <a:xfrm flipH="false" flipV="false" rot="0">
            <a:off x="5332316" y="2088573"/>
            <a:ext cx="6251768" cy="4114800"/>
          </a:xfrm>
          <a:custGeom>
            <a:avLst/>
            <a:gdLst/>
            <a:ahLst/>
            <a:cxnLst/>
            <a:rect r="r" b="b" t="t" l="l"/>
            <a:pathLst>
              <a:path h="4114800" w="6251768">
                <a:moveTo>
                  <a:pt x="0" y="0"/>
                </a:moveTo>
                <a:lnTo>
                  <a:pt x="6251768" y="0"/>
                </a:lnTo>
                <a:lnTo>
                  <a:pt x="62517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277877" y="6203373"/>
            <a:ext cx="3172137" cy="4114800"/>
          </a:xfrm>
          <a:custGeom>
            <a:avLst/>
            <a:gdLst/>
            <a:ahLst/>
            <a:cxnLst/>
            <a:rect r="r" b="b" t="t" l="l"/>
            <a:pathLst>
              <a:path h="4114800" w="3172137">
                <a:moveTo>
                  <a:pt x="0" y="0"/>
                </a:moveTo>
                <a:lnTo>
                  <a:pt x="3172137" y="0"/>
                </a:lnTo>
                <a:lnTo>
                  <a:pt x="317213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grpSp>
        <p:nvGrpSpPr>
          <p:cNvPr name="Group 2" id="2"/>
          <p:cNvGrpSpPr/>
          <p:nvPr/>
        </p:nvGrpSpPr>
        <p:grpSpPr>
          <a:xfrm rot="0">
            <a:off x="10365100" y="7950606"/>
            <a:ext cx="4646770" cy="3014698"/>
            <a:chOff x="0" y="0"/>
            <a:chExt cx="1987545" cy="1289465"/>
          </a:xfrm>
        </p:grpSpPr>
        <p:sp>
          <p:nvSpPr>
            <p:cNvPr name="Freeform 3" id="3"/>
            <p:cNvSpPr/>
            <p:nvPr/>
          </p:nvSpPr>
          <p:spPr>
            <a:xfrm flipH="false" flipV="false" rot="0">
              <a:off x="0" y="0"/>
              <a:ext cx="1987545" cy="1289465"/>
            </a:xfrm>
            <a:custGeom>
              <a:avLst/>
              <a:gdLst/>
              <a:ahLst/>
              <a:cxnLst/>
              <a:rect r="r" b="b" t="t" l="l"/>
              <a:pathLst>
                <a:path h="1289465" w="1987545">
                  <a:moveTo>
                    <a:pt x="1863085" y="1289465"/>
                  </a:moveTo>
                  <a:lnTo>
                    <a:pt x="124460" y="1289465"/>
                  </a:lnTo>
                  <a:cubicBezTo>
                    <a:pt x="55880" y="1289465"/>
                    <a:pt x="0" y="1233585"/>
                    <a:pt x="0" y="1165005"/>
                  </a:cubicBezTo>
                  <a:lnTo>
                    <a:pt x="0" y="124460"/>
                  </a:lnTo>
                  <a:cubicBezTo>
                    <a:pt x="0" y="55880"/>
                    <a:pt x="55880" y="0"/>
                    <a:pt x="124460" y="0"/>
                  </a:cubicBezTo>
                  <a:lnTo>
                    <a:pt x="1863085" y="0"/>
                  </a:lnTo>
                  <a:cubicBezTo>
                    <a:pt x="1931665" y="0"/>
                    <a:pt x="1987545" y="55880"/>
                    <a:pt x="1987545" y="124460"/>
                  </a:cubicBezTo>
                  <a:lnTo>
                    <a:pt x="1987545" y="1165005"/>
                  </a:lnTo>
                  <a:cubicBezTo>
                    <a:pt x="1987545" y="1233585"/>
                    <a:pt x="1931665" y="1289465"/>
                    <a:pt x="1863085" y="1289465"/>
                  </a:cubicBezTo>
                  <a:close/>
                </a:path>
              </a:pathLst>
            </a:custGeom>
            <a:solidFill>
              <a:srgbClr val="000000">
                <a:alpha val="0"/>
              </a:srgbClr>
            </a:solidFill>
          </p:spPr>
        </p:sp>
      </p:grpSp>
      <p:grpSp>
        <p:nvGrpSpPr>
          <p:cNvPr name="Group 4" id="4"/>
          <p:cNvGrpSpPr/>
          <p:nvPr/>
        </p:nvGrpSpPr>
        <p:grpSpPr>
          <a:xfrm rot="0">
            <a:off x="9507850" y="4455704"/>
            <a:ext cx="3109948" cy="3109948"/>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0" t="-38888" r="0" b="-38888"/>
              </a:stretch>
            </a:blipFill>
          </p:spPr>
        </p:sp>
      </p:grpSp>
      <p:grpSp>
        <p:nvGrpSpPr>
          <p:cNvPr name="Group 6" id="6"/>
          <p:cNvGrpSpPr/>
          <p:nvPr/>
        </p:nvGrpSpPr>
        <p:grpSpPr>
          <a:xfrm rot="0">
            <a:off x="9507850" y="-485443"/>
            <a:ext cx="3109948" cy="4664922"/>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50" t="0" r="-6250" b="0"/>
              </a:stretch>
            </a:blipFill>
          </p:spPr>
        </p:sp>
      </p:grpSp>
      <p:grpSp>
        <p:nvGrpSpPr>
          <p:cNvPr name="Group 8" id="8"/>
          <p:cNvGrpSpPr/>
          <p:nvPr/>
        </p:nvGrpSpPr>
        <p:grpSpPr>
          <a:xfrm rot="0">
            <a:off x="13532080" y="2783029"/>
            <a:ext cx="3445051" cy="5167577"/>
            <a:chOff x="0" y="0"/>
            <a:chExt cx="6350000" cy="9525000"/>
          </a:xfrm>
        </p:grpSpPr>
        <p:sp>
          <p:nvSpPr>
            <p:cNvPr name="Freeform 9" id="9"/>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6249" t="0" r="-6250" b="0"/>
              </a:stretch>
            </a:blipFill>
          </p:spPr>
        </p:sp>
      </p:grpSp>
      <p:grpSp>
        <p:nvGrpSpPr>
          <p:cNvPr name="Group 10" id="10"/>
          <p:cNvGrpSpPr/>
          <p:nvPr/>
        </p:nvGrpSpPr>
        <p:grpSpPr>
          <a:xfrm rot="0">
            <a:off x="14407188" y="7882330"/>
            <a:ext cx="4586568" cy="2751941"/>
            <a:chOff x="0" y="0"/>
            <a:chExt cx="6350000" cy="3810000"/>
          </a:xfrm>
        </p:grpSpPr>
        <p:sp>
          <p:nvSpPr>
            <p:cNvPr name="Freeform 11" id="11"/>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5"/>
              <a:stretch>
                <a:fillRect l="0" t="-94249" r="0" b="-94249"/>
              </a:stretch>
            </a:blipFill>
          </p:spPr>
        </p:sp>
      </p:grpSp>
      <p:grpSp>
        <p:nvGrpSpPr>
          <p:cNvPr name="Group 12" id="12"/>
          <p:cNvGrpSpPr/>
          <p:nvPr/>
        </p:nvGrpSpPr>
        <p:grpSpPr>
          <a:xfrm rot="0">
            <a:off x="12885099" y="-827364"/>
            <a:ext cx="5813612" cy="3488167"/>
            <a:chOff x="0" y="0"/>
            <a:chExt cx="6350000" cy="3810000"/>
          </a:xfrm>
        </p:grpSpPr>
        <p:sp>
          <p:nvSpPr>
            <p:cNvPr name="Freeform 13" id="13"/>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6"/>
              <a:stretch>
                <a:fillRect l="0" t="-12500" r="0" b="-12500"/>
              </a:stretch>
            </a:blipFill>
          </p:spPr>
        </p:sp>
      </p:grpSp>
      <p:grpSp>
        <p:nvGrpSpPr>
          <p:cNvPr name="Group 14" id="14"/>
          <p:cNvGrpSpPr/>
          <p:nvPr/>
        </p:nvGrpSpPr>
        <p:grpSpPr>
          <a:xfrm rot="0">
            <a:off x="9507850" y="7882330"/>
            <a:ext cx="4586568" cy="2751941"/>
            <a:chOff x="0" y="0"/>
            <a:chExt cx="6350000" cy="3810000"/>
          </a:xfrm>
        </p:grpSpPr>
        <p:sp>
          <p:nvSpPr>
            <p:cNvPr name="Freeform 15" id="15"/>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7"/>
              <a:stretch>
                <a:fillRect l="0" t="-34175" r="0" b="-34175"/>
              </a:stretch>
            </a:blipFill>
          </p:spPr>
        </p:sp>
      </p:grpSp>
      <p:sp>
        <p:nvSpPr>
          <p:cNvPr name="Freeform 16" id="16"/>
          <p:cNvSpPr/>
          <p:nvPr/>
        </p:nvSpPr>
        <p:spPr>
          <a:xfrm flipH="false" flipV="false" rot="1819304">
            <a:off x="-107830" y="7533550"/>
            <a:ext cx="1940369" cy="3014698"/>
          </a:xfrm>
          <a:custGeom>
            <a:avLst/>
            <a:gdLst/>
            <a:ahLst/>
            <a:cxnLst/>
            <a:rect r="r" b="b" t="t" l="l"/>
            <a:pathLst>
              <a:path h="3014698" w="1940369">
                <a:moveTo>
                  <a:pt x="0" y="0"/>
                </a:moveTo>
                <a:lnTo>
                  <a:pt x="1940369" y="0"/>
                </a:lnTo>
                <a:lnTo>
                  <a:pt x="1940369" y="3014698"/>
                </a:lnTo>
                <a:lnTo>
                  <a:pt x="0" y="301469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7" id="17"/>
          <p:cNvGrpSpPr/>
          <p:nvPr/>
        </p:nvGrpSpPr>
        <p:grpSpPr>
          <a:xfrm rot="0">
            <a:off x="474166" y="-1283801"/>
            <a:ext cx="7160072" cy="4211304"/>
            <a:chOff x="0" y="0"/>
            <a:chExt cx="9546762" cy="5615072"/>
          </a:xfrm>
        </p:grpSpPr>
        <p:sp>
          <p:nvSpPr>
            <p:cNvPr name="Freeform 18" id="18"/>
            <p:cNvSpPr/>
            <p:nvPr/>
          </p:nvSpPr>
          <p:spPr>
            <a:xfrm flipH="false" flipV="false" rot="0">
              <a:off x="3700779" y="0"/>
              <a:ext cx="2145204" cy="1957986"/>
            </a:xfrm>
            <a:custGeom>
              <a:avLst/>
              <a:gdLst/>
              <a:ahLst/>
              <a:cxnLst/>
              <a:rect r="r" b="b" t="t" l="l"/>
              <a:pathLst>
                <a:path h="1957986" w="2145204">
                  <a:moveTo>
                    <a:pt x="0" y="0"/>
                  </a:moveTo>
                  <a:lnTo>
                    <a:pt x="2145204" y="0"/>
                  </a:lnTo>
                  <a:lnTo>
                    <a:pt x="2145204" y="1957986"/>
                  </a:lnTo>
                  <a:lnTo>
                    <a:pt x="0" y="195798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0" y="2654732"/>
              <a:ext cx="9546762" cy="2960340"/>
            </a:xfrm>
            <a:prstGeom prst="rect">
              <a:avLst/>
            </a:prstGeom>
          </p:spPr>
          <p:txBody>
            <a:bodyPr anchor="t" rtlCol="false" tIns="0" lIns="0" bIns="0" rIns="0">
              <a:spAutoFit/>
            </a:bodyPr>
            <a:lstStyle/>
            <a:p>
              <a:pPr algn="ctr">
                <a:lnSpc>
                  <a:spcPts val="8599"/>
                </a:lnSpc>
              </a:pPr>
              <a:r>
                <a:rPr lang="en-US" sz="7817" b="true">
                  <a:solidFill>
                    <a:srgbClr val="00492C"/>
                  </a:solidFill>
                  <a:latin typeface="Muli Ultra-Bold"/>
                  <a:ea typeface="Muli Ultra-Bold"/>
                  <a:cs typeface="Muli Ultra-Bold"/>
                  <a:sym typeface="Muli Ultra-Bold"/>
                </a:rPr>
                <a:t>Thành viên nhóm</a:t>
              </a:r>
            </a:p>
          </p:txBody>
        </p:sp>
      </p:grpSp>
      <p:sp>
        <p:nvSpPr>
          <p:cNvPr name="TextBox 20" id="20"/>
          <p:cNvSpPr txBox="true"/>
          <p:nvPr/>
        </p:nvSpPr>
        <p:spPr>
          <a:xfrm rot="0">
            <a:off x="474166" y="3464206"/>
            <a:ext cx="4963478" cy="3785741"/>
          </a:xfrm>
          <a:prstGeom prst="rect">
            <a:avLst/>
          </a:prstGeom>
        </p:spPr>
        <p:txBody>
          <a:bodyPr anchor="t" rtlCol="false" tIns="0" lIns="0" bIns="0" rIns="0">
            <a:spAutoFit/>
          </a:bodyPr>
          <a:lstStyle/>
          <a:p>
            <a:pPr algn="l" marL="934868" indent="-467434" lvl="1">
              <a:lnSpc>
                <a:spcPts val="6062"/>
              </a:lnSpc>
              <a:buFont typeface="Arial"/>
              <a:buChar char="•"/>
            </a:pPr>
            <a:r>
              <a:rPr lang="en-US" b="true" sz="4330">
                <a:solidFill>
                  <a:srgbClr val="00492C"/>
                </a:solidFill>
                <a:latin typeface="DejaVu Serif Bold"/>
                <a:ea typeface="DejaVu Serif Bold"/>
                <a:cs typeface="DejaVu Serif Bold"/>
                <a:sym typeface="DejaVu Serif Bold"/>
              </a:rPr>
              <a:t>Quỳnh Trang</a:t>
            </a:r>
          </a:p>
          <a:p>
            <a:pPr algn="l" marL="934868" indent="-467434" lvl="1">
              <a:lnSpc>
                <a:spcPts val="6062"/>
              </a:lnSpc>
              <a:buFont typeface="Arial"/>
              <a:buChar char="•"/>
            </a:pPr>
            <a:r>
              <a:rPr lang="en-US" b="true" sz="4330">
                <a:solidFill>
                  <a:srgbClr val="00492C"/>
                </a:solidFill>
                <a:latin typeface="DejaVu Serif Bold"/>
                <a:ea typeface="DejaVu Serif Bold"/>
                <a:cs typeface="DejaVu Serif Bold"/>
                <a:sym typeface="DejaVu Serif Bold"/>
              </a:rPr>
              <a:t>Vân Anh</a:t>
            </a:r>
          </a:p>
          <a:p>
            <a:pPr algn="l" marL="934868" indent="-467434" lvl="1">
              <a:lnSpc>
                <a:spcPts val="6062"/>
              </a:lnSpc>
              <a:buFont typeface="Arial"/>
              <a:buChar char="•"/>
            </a:pPr>
            <a:r>
              <a:rPr lang="en-US" b="true" sz="4330">
                <a:solidFill>
                  <a:srgbClr val="00492C"/>
                </a:solidFill>
                <a:latin typeface="DejaVu Serif Bold"/>
                <a:ea typeface="DejaVu Serif Bold"/>
                <a:cs typeface="DejaVu Serif Bold"/>
                <a:sym typeface="DejaVu Serif Bold"/>
              </a:rPr>
              <a:t>Bùi Nhâm</a:t>
            </a:r>
          </a:p>
          <a:p>
            <a:pPr algn="l" marL="934868" indent="-467434" lvl="1">
              <a:lnSpc>
                <a:spcPts val="6062"/>
              </a:lnSpc>
              <a:buFont typeface="Arial"/>
              <a:buChar char="•"/>
            </a:pPr>
            <a:r>
              <a:rPr lang="en-US" b="true" sz="4330">
                <a:solidFill>
                  <a:srgbClr val="00492C"/>
                </a:solidFill>
                <a:latin typeface="DejaVu Serif Bold"/>
                <a:ea typeface="DejaVu Serif Bold"/>
                <a:cs typeface="DejaVu Serif Bold"/>
                <a:sym typeface="DejaVu Serif Bold"/>
              </a:rPr>
              <a:t>Hồ My</a:t>
            </a:r>
          </a:p>
          <a:p>
            <a:pPr algn="l" marL="934868" indent="-467434" lvl="1">
              <a:lnSpc>
                <a:spcPts val="6062"/>
              </a:lnSpc>
              <a:buFont typeface="Arial"/>
              <a:buChar char="•"/>
            </a:pPr>
            <a:r>
              <a:rPr lang="en-US" b="true" sz="4330">
                <a:solidFill>
                  <a:srgbClr val="00492C"/>
                </a:solidFill>
                <a:latin typeface="DejaVu Serif Bold"/>
                <a:ea typeface="DejaVu Serif Bold"/>
                <a:cs typeface="DejaVu Serif Bold"/>
                <a:sym typeface="DejaVu Serif Bold"/>
              </a:rPr>
              <a:t>Cụt My</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77423"/>
            <a:ext cx="18150359" cy="10209577"/>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4.xml><?xml version="1.0" encoding="utf-8"?>
<p:sld xmlns:p="http://schemas.openxmlformats.org/presentationml/2006/main" xmlns:a="http://schemas.openxmlformats.org/drawingml/2006/main">
  <p:cSld>
    <p:bg>
      <p:bgPr>
        <a:solidFill>
          <a:srgbClr val="EAEBC4"/>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0200216" cy="11362622"/>
          </a:xfrm>
        </p:grpSpPr>
        <p:sp>
          <p:nvSpPr>
            <p:cNvPr name="Freeform 3" id="3"/>
            <p:cNvSpPr/>
            <p:nvPr/>
          </p:nvSpPr>
          <p:spPr>
            <a:xfrm flipH="false" flipV="false" rot="0">
              <a:off x="0" y="0"/>
              <a:ext cx="20200217" cy="11362622"/>
            </a:xfrm>
            <a:custGeom>
              <a:avLst/>
              <a:gdLst/>
              <a:ahLst/>
              <a:cxnLst/>
              <a:rect r="r" b="b" t="t" l="l"/>
              <a:pathLst>
                <a:path h="11362622" w="20200217">
                  <a:moveTo>
                    <a:pt x="19974156" y="0"/>
                  </a:moveTo>
                  <a:lnTo>
                    <a:pt x="0" y="0"/>
                  </a:lnTo>
                  <a:lnTo>
                    <a:pt x="0" y="11362622"/>
                  </a:lnTo>
                  <a:lnTo>
                    <a:pt x="20200217" y="11362622"/>
                  </a:lnTo>
                  <a:lnTo>
                    <a:pt x="20200217" y="0"/>
                  </a:lnTo>
                  <a:lnTo>
                    <a:pt x="19974156" y="0"/>
                  </a:lnTo>
                  <a:close/>
                  <a:moveTo>
                    <a:pt x="19974156" y="11136562"/>
                  </a:moveTo>
                  <a:lnTo>
                    <a:pt x="228600" y="11136562"/>
                  </a:lnTo>
                  <a:lnTo>
                    <a:pt x="228600" y="228600"/>
                  </a:lnTo>
                  <a:lnTo>
                    <a:pt x="19974156" y="228600"/>
                  </a:lnTo>
                  <a:lnTo>
                    <a:pt x="19974156" y="11136562"/>
                  </a:lnTo>
                  <a:close/>
                </a:path>
              </a:pathLst>
            </a:custGeom>
            <a:solidFill>
              <a:srgbClr val="FFFFEF"/>
            </a:solidFill>
          </p:spPr>
        </p:sp>
      </p:grpSp>
      <p:graphicFrame>
        <p:nvGraphicFramePr>
          <p:cNvPr name="Table 4" id="4"/>
          <p:cNvGraphicFramePr>
            <a:graphicFrameLocks noGrp="true"/>
          </p:cNvGraphicFramePr>
          <p:nvPr/>
        </p:nvGraphicFramePr>
        <p:xfrm>
          <a:off x="3823529" y="2840607"/>
          <a:ext cx="10080225" cy="7000875"/>
        </p:xfrm>
        <a:graphic>
          <a:graphicData uri="http://schemas.openxmlformats.org/drawingml/2006/table">
            <a:tbl>
              <a:tblPr/>
              <a:tblGrid>
                <a:gridCol w="1569375"/>
                <a:gridCol w="8510849"/>
              </a:tblGrid>
              <a:tr h="1030101">
                <a:tc>
                  <a:txBody>
                    <a:bodyPr anchor="t" rtlCol="false"/>
                    <a:lstStyle/>
                    <a:p>
                      <a:pPr algn="ctr" marL="0" indent="0" lvl="1">
                        <a:lnSpc>
                          <a:spcPts val="3919"/>
                        </a:lnSpc>
                        <a:spcBef>
                          <a:spcPct val="0"/>
                        </a:spcBef>
                        <a:defRPr/>
                      </a:pPr>
                      <a:r>
                        <a:rPr lang="en-US" b="true" sz="2799">
                          <a:solidFill>
                            <a:srgbClr val="00492C"/>
                          </a:solidFill>
                          <a:latin typeface="Muli Bold"/>
                          <a:ea typeface="Muli Bold"/>
                          <a:cs typeface="Muli Bold"/>
                          <a:sym typeface="Muli Bold"/>
                        </a:rPr>
                        <a:t>1</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marL="0" indent="0" lvl="1">
                        <a:lnSpc>
                          <a:spcPts val="4480"/>
                        </a:lnSpc>
                        <a:spcBef>
                          <a:spcPct val="0"/>
                        </a:spcBef>
                        <a:defRPr/>
                      </a:pPr>
                      <a:r>
                        <a:rPr lang="en-US" b="true" sz="3200">
                          <a:solidFill>
                            <a:srgbClr val="00492C"/>
                          </a:solidFill>
                          <a:latin typeface="Muli Bold"/>
                          <a:ea typeface="Muli Bold"/>
                          <a:cs typeface="Muli Bold"/>
                          <a:sym typeface="Muli Bold"/>
                        </a:rPr>
                        <a:t>KHÁI NIỆM </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1039639">
                <a:tc>
                  <a:txBody>
                    <a:bodyPr anchor="t" rtlCol="false"/>
                    <a:lstStyle/>
                    <a:p>
                      <a:pPr algn="ctr" marL="0" indent="0" lvl="1">
                        <a:lnSpc>
                          <a:spcPts val="3919"/>
                        </a:lnSpc>
                        <a:spcBef>
                          <a:spcPct val="0"/>
                        </a:spcBef>
                        <a:defRPr/>
                      </a:pPr>
                      <a:r>
                        <a:rPr lang="en-US" b="true" sz="2799">
                          <a:solidFill>
                            <a:srgbClr val="00492C"/>
                          </a:solidFill>
                          <a:latin typeface="Muli Bold"/>
                          <a:ea typeface="Muli Bold"/>
                          <a:cs typeface="Muli Bold"/>
                          <a:sym typeface="Muli Bold"/>
                        </a:rPr>
                        <a:t>2</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marL="0" indent="0" lvl="1">
                        <a:lnSpc>
                          <a:spcPts val="4480"/>
                        </a:lnSpc>
                        <a:spcBef>
                          <a:spcPct val="0"/>
                        </a:spcBef>
                        <a:defRPr/>
                      </a:pPr>
                      <a:r>
                        <a:rPr lang="en-US" b="true" sz="3200">
                          <a:solidFill>
                            <a:srgbClr val="00492C"/>
                          </a:solidFill>
                          <a:latin typeface="Muli Bold"/>
                          <a:ea typeface="Muli Bold"/>
                          <a:cs typeface="Muli Bold"/>
                          <a:sym typeface="Muli Bold"/>
                        </a:rPr>
                        <a:t>ĐẶC ĐIỂM</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1039639">
                <a:tc>
                  <a:txBody>
                    <a:bodyPr anchor="t" rtlCol="false"/>
                    <a:lstStyle/>
                    <a:p>
                      <a:pPr algn="ctr" marL="0" indent="0" lvl="1">
                        <a:lnSpc>
                          <a:spcPts val="3919"/>
                        </a:lnSpc>
                        <a:spcBef>
                          <a:spcPct val="0"/>
                        </a:spcBef>
                        <a:defRPr/>
                      </a:pPr>
                      <a:r>
                        <a:rPr lang="en-US" b="true" sz="2799">
                          <a:solidFill>
                            <a:srgbClr val="00492C"/>
                          </a:solidFill>
                          <a:latin typeface="Muli Bold"/>
                          <a:ea typeface="Muli Bold"/>
                          <a:cs typeface="Muli Bold"/>
                          <a:sym typeface="Muli Bold"/>
                        </a:rPr>
                        <a:t>3</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marL="0" indent="0" lvl="1">
                        <a:lnSpc>
                          <a:spcPts val="4480"/>
                        </a:lnSpc>
                        <a:spcBef>
                          <a:spcPct val="0"/>
                        </a:spcBef>
                        <a:defRPr/>
                      </a:pPr>
                      <a:r>
                        <a:rPr lang="en-US" b="true" sz="3200">
                          <a:solidFill>
                            <a:srgbClr val="00492C"/>
                          </a:solidFill>
                          <a:latin typeface="Muli Bold"/>
                          <a:ea typeface="Muli Bold"/>
                          <a:cs typeface="Muli Bold"/>
                          <a:sym typeface="Muli Bold"/>
                        </a:rPr>
                        <a:t>BIỂU HIỆN</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1039639">
                <a:tc>
                  <a:txBody>
                    <a:bodyPr anchor="t" rtlCol="false"/>
                    <a:lstStyle/>
                    <a:p>
                      <a:pPr algn="ctr" marL="0" indent="0" lvl="1">
                        <a:lnSpc>
                          <a:spcPts val="3919"/>
                        </a:lnSpc>
                        <a:spcBef>
                          <a:spcPct val="0"/>
                        </a:spcBef>
                        <a:defRPr/>
                      </a:pPr>
                      <a:r>
                        <a:rPr lang="en-US" b="true" sz="2799">
                          <a:solidFill>
                            <a:srgbClr val="00492C"/>
                          </a:solidFill>
                          <a:latin typeface="Muli Bold"/>
                          <a:ea typeface="Muli Bold"/>
                          <a:cs typeface="Muli Bold"/>
                          <a:sym typeface="Muli Bold"/>
                        </a:rPr>
                        <a:t>4</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marL="0" indent="0" lvl="1">
                        <a:lnSpc>
                          <a:spcPts val="4480"/>
                        </a:lnSpc>
                        <a:spcBef>
                          <a:spcPct val="0"/>
                        </a:spcBef>
                        <a:defRPr/>
                      </a:pPr>
                      <a:r>
                        <a:rPr lang="en-US" b="true" sz="3200">
                          <a:solidFill>
                            <a:srgbClr val="00492C"/>
                          </a:solidFill>
                          <a:latin typeface="Muli Bold"/>
                          <a:ea typeface="Muli Bold"/>
                          <a:cs typeface="Muli Bold"/>
                          <a:sym typeface="Muli Bold"/>
                        </a:rPr>
                        <a:t>NGUYÊN NHÂN</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1039639">
                <a:tc>
                  <a:txBody>
                    <a:bodyPr anchor="t" rtlCol="false"/>
                    <a:lstStyle/>
                    <a:p>
                      <a:pPr algn="ctr" marL="0" indent="0" lvl="1">
                        <a:lnSpc>
                          <a:spcPts val="3919"/>
                        </a:lnSpc>
                        <a:spcBef>
                          <a:spcPct val="0"/>
                        </a:spcBef>
                        <a:defRPr/>
                      </a:pPr>
                      <a:r>
                        <a:rPr lang="en-US" b="true" sz="2799">
                          <a:solidFill>
                            <a:srgbClr val="00492C"/>
                          </a:solidFill>
                          <a:latin typeface="Muli Bold"/>
                          <a:ea typeface="Muli Bold"/>
                          <a:cs typeface="Muli Bold"/>
                          <a:sym typeface="Muli Bold"/>
                        </a:rPr>
                        <a:t>5</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marL="0" indent="0" lvl="1">
                        <a:lnSpc>
                          <a:spcPts val="4480"/>
                        </a:lnSpc>
                        <a:spcBef>
                          <a:spcPct val="0"/>
                        </a:spcBef>
                        <a:defRPr/>
                      </a:pPr>
                      <a:r>
                        <a:rPr lang="en-US" b="true" sz="3200">
                          <a:solidFill>
                            <a:srgbClr val="00492C"/>
                          </a:solidFill>
                          <a:latin typeface="Muli Bold"/>
                          <a:ea typeface="Muli Bold"/>
                          <a:cs typeface="Muli Bold"/>
                          <a:sym typeface="Muli Bold"/>
                        </a:rPr>
                        <a:t>GIẢI PHÁP HỖ TRỢ</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906108">
                <a:tc>
                  <a:txBody>
                    <a:bodyPr anchor="t" rtlCol="false"/>
                    <a:lstStyle/>
                    <a:p>
                      <a:pPr algn="ctr" marL="0" indent="0" lvl="1">
                        <a:lnSpc>
                          <a:spcPts val="3359"/>
                        </a:lnSpc>
                        <a:spcBef>
                          <a:spcPct val="0"/>
                        </a:spcBef>
                        <a:defRPr/>
                      </a:pP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marL="0" indent="0" lvl="1">
                        <a:lnSpc>
                          <a:spcPts val="3079"/>
                        </a:lnSpc>
                        <a:spcBef>
                          <a:spcPct val="0"/>
                        </a:spcBef>
                        <a:defRPr/>
                      </a:pP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906108">
                <a:tc gridSpan="2">
                  <a:txBody>
                    <a:bodyPr anchor="t" rtlCol="false"/>
                    <a:lstStyle/>
                    <a:p>
                      <a:pPr algn="ctr" marL="0" indent="0" lvl="1">
                        <a:lnSpc>
                          <a:spcPts val="3359"/>
                        </a:lnSpc>
                        <a:spcBef>
                          <a:spcPct val="0"/>
                        </a:spcBef>
                        <a:defRPr/>
                      </a:pP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hMerge="true">
                  <a:txBody>
                    <a:bodyPr anchor="t" rtlCol="false"/>
                    <a:lstStyle/>
                    <a:p>
                      <a:pPr algn="ctr" marL="0" indent="0" lvl="1">
                        <a:lnSpc>
                          <a:spcPts val="3359"/>
                        </a:lnSpc>
                        <a:spcBef>
                          <a:spcPct val="0"/>
                        </a:spcBef>
                        <a:defRPr/>
                      </a:pP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bl>
          </a:graphicData>
        </a:graphic>
      </p:graphicFrame>
      <p:sp>
        <p:nvSpPr>
          <p:cNvPr name="TextBox 5" id="5"/>
          <p:cNvSpPr txBox="true"/>
          <p:nvPr/>
        </p:nvSpPr>
        <p:spPr>
          <a:xfrm rot="0">
            <a:off x="4651794" y="879715"/>
            <a:ext cx="6863533" cy="2223770"/>
          </a:xfrm>
          <a:prstGeom prst="rect">
            <a:avLst/>
          </a:prstGeom>
        </p:spPr>
        <p:txBody>
          <a:bodyPr anchor="t" rtlCol="false" tIns="0" lIns="0" bIns="0" rIns="0">
            <a:spAutoFit/>
          </a:bodyPr>
          <a:lstStyle/>
          <a:p>
            <a:pPr algn="l" marL="0" indent="0" lvl="0">
              <a:lnSpc>
                <a:spcPts val="8635"/>
              </a:lnSpc>
              <a:spcBef>
                <a:spcPct val="0"/>
              </a:spcBef>
            </a:pPr>
            <a:r>
              <a:rPr lang="en-US" b="true" sz="7850">
                <a:solidFill>
                  <a:srgbClr val="00492C"/>
                </a:solidFill>
                <a:latin typeface="Muli Ultra-Bold"/>
                <a:ea typeface="Muli Ultra-Bold"/>
                <a:cs typeface="Muli Ultra-Bold"/>
                <a:sym typeface="Muli Ultra-Bold"/>
              </a:rPr>
              <a:t>Nội Dung Chính</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sp>
        <p:nvSpPr>
          <p:cNvPr name="Freeform 2" id="2"/>
          <p:cNvSpPr/>
          <p:nvPr/>
        </p:nvSpPr>
        <p:spPr>
          <a:xfrm flipH="false" flipV="false" rot="2304174">
            <a:off x="-2894748" y="6370421"/>
            <a:ext cx="5305909" cy="5286615"/>
          </a:xfrm>
          <a:custGeom>
            <a:avLst/>
            <a:gdLst/>
            <a:ahLst/>
            <a:cxnLst/>
            <a:rect r="r" b="b" t="t" l="l"/>
            <a:pathLst>
              <a:path h="5286615" w="5305909">
                <a:moveTo>
                  <a:pt x="0" y="0"/>
                </a:moveTo>
                <a:lnTo>
                  <a:pt x="5305910" y="0"/>
                </a:lnTo>
                <a:lnTo>
                  <a:pt x="5305910" y="5286615"/>
                </a:lnTo>
                <a:lnTo>
                  <a:pt x="0" y="52866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051072" y="-1137508"/>
            <a:ext cx="5109266" cy="5090686"/>
          </a:xfrm>
          <a:custGeom>
            <a:avLst/>
            <a:gdLst/>
            <a:ahLst/>
            <a:cxnLst/>
            <a:rect r="r" b="b" t="t" l="l"/>
            <a:pathLst>
              <a:path h="5090686" w="5109266">
                <a:moveTo>
                  <a:pt x="0" y="0"/>
                </a:moveTo>
                <a:lnTo>
                  <a:pt x="5109266" y="0"/>
                </a:lnTo>
                <a:lnTo>
                  <a:pt x="5109266" y="5090687"/>
                </a:lnTo>
                <a:lnTo>
                  <a:pt x="0" y="50906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601482" y="2396848"/>
            <a:ext cx="15657818" cy="6994802"/>
            <a:chOff x="0" y="0"/>
            <a:chExt cx="5712014" cy="2551723"/>
          </a:xfrm>
        </p:grpSpPr>
        <p:sp>
          <p:nvSpPr>
            <p:cNvPr name="Freeform 5" id="5"/>
            <p:cNvSpPr/>
            <p:nvPr/>
          </p:nvSpPr>
          <p:spPr>
            <a:xfrm flipH="false" flipV="false" rot="0">
              <a:off x="0" y="0"/>
              <a:ext cx="5712015" cy="2551723"/>
            </a:xfrm>
            <a:custGeom>
              <a:avLst/>
              <a:gdLst/>
              <a:ahLst/>
              <a:cxnLst/>
              <a:rect r="r" b="b" t="t" l="l"/>
              <a:pathLst>
                <a:path h="2551723" w="5712015">
                  <a:moveTo>
                    <a:pt x="5587554" y="2551723"/>
                  </a:moveTo>
                  <a:lnTo>
                    <a:pt x="124460" y="2551723"/>
                  </a:lnTo>
                  <a:cubicBezTo>
                    <a:pt x="55880" y="2551723"/>
                    <a:pt x="0" y="2495843"/>
                    <a:pt x="0" y="2427263"/>
                  </a:cubicBezTo>
                  <a:lnTo>
                    <a:pt x="0" y="124460"/>
                  </a:lnTo>
                  <a:cubicBezTo>
                    <a:pt x="0" y="55880"/>
                    <a:pt x="55880" y="0"/>
                    <a:pt x="124460" y="0"/>
                  </a:cubicBezTo>
                  <a:lnTo>
                    <a:pt x="5587555" y="0"/>
                  </a:lnTo>
                  <a:cubicBezTo>
                    <a:pt x="5656135" y="0"/>
                    <a:pt x="5712015" y="55880"/>
                    <a:pt x="5712015" y="124460"/>
                  </a:cubicBezTo>
                  <a:lnTo>
                    <a:pt x="5712015" y="2427263"/>
                  </a:lnTo>
                  <a:cubicBezTo>
                    <a:pt x="5712015" y="2495843"/>
                    <a:pt x="5656135" y="2551723"/>
                    <a:pt x="5587555" y="2551723"/>
                  </a:cubicBezTo>
                  <a:close/>
                </a:path>
              </a:pathLst>
            </a:custGeom>
            <a:solidFill>
              <a:srgbClr val="FFFFEF"/>
            </a:solidFill>
            <a:ln w="47625" cap="sq">
              <a:solidFill>
                <a:srgbClr val="00492C"/>
              </a:solidFill>
              <a:prstDash val="solid"/>
              <a:miter/>
            </a:ln>
          </p:spPr>
        </p:sp>
      </p:grpSp>
      <p:grpSp>
        <p:nvGrpSpPr>
          <p:cNvPr name="Group 6" id="6"/>
          <p:cNvGrpSpPr/>
          <p:nvPr/>
        </p:nvGrpSpPr>
        <p:grpSpPr>
          <a:xfrm rot="0">
            <a:off x="1315091" y="9391650"/>
            <a:ext cx="15657818" cy="701929"/>
            <a:chOff x="0" y="0"/>
            <a:chExt cx="10870499" cy="487317"/>
          </a:xfrm>
        </p:grpSpPr>
        <p:sp>
          <p:nvSpPr>
            <p:cNvPr name="Freeform 7" id="7"/>
            <p:cNvSpPr/>
            <p:nvPr/>
          </p:nvSpPr>
          <p:spPr>
            <a:xfrm flipH="false" flipV="false" rot="0">
              <a:off x="0" y="0"/>
              <a:ext cx="10870499" cy="487317"/>
            </a:xfrm>
            <a:custGeom>
              <a:avLst/>
              <a:gdLst/>
              <a:ahLst/>
              <a:cxnLst/>
              <a:rect r="r" b="b" t="t" l="l"/>
              <a:pathLst>
                <a:path h="487317" w="10870499">
                  <a:moveTo>
                    <a:pt x="14833" y="0"/>
                  </a:moveTo>
                  <a:lnTo>
                    <a:pt x="10855666" y="0"/>
                  </a:lnTo>
                  <a:cubicBezTo>
                    <a:pt x="10863858" y="0"/>
                    <a:pt x="10870499" y="6641"/>
                    <a:pt x="10870499" y="14833"/>
                  </a:cubicBezTo>
                  <a:lnTo>
                    <a:pt x="10870499" y="472483"/>
                  </a:lnTo>
                  <a:cubicBezTo>
                    <a:pt x="10870499" y="480676"/>
                    <a:pt x="10863858" y="487317"/>
                    <a:pt x="10855666" y="487317"/>
                  </a:cubicBezTo>
                  <a:lnTo>
                    <a:pt x="14833" y="487317"/>
                  </a:lnTo>
                  <a:cubicBezTo>
                    <a:pt x="6641" y="487317"/>
                    <a:pt x="0" y="480676"/>
                    <a:pt x="0" y="472483"/>
                  </a:cubicBezTo>
                  <a:lnTo>
                    <a:pt x="0" y="14833"/>
                  </a:lnTo>
                  <a:cubicBezTo>
                    <a:pt x="0" y="6641"/>
                    <a:pt x="6641" y="0"/>
                    <a:pt x="14833" y="0"/>
                  </a:cubicBezTo>
                  <a:close/>
                </a:path>
              </a:pathLst>
            </a:custGeom>
            <a:solidFill>
              <a:srgbClr val="FFFFEF"/>
            </a:solidFill>
            <a:ln cap="rnd">
              <a:noFill/>
              <a:prstDash val="sysDot"/>
              <a:round/>
            </a:ln>
          </p:spPr>
        </p:sp>
        <p:sp>
          <p:nvSpPr>
            <p:cNvPr name="TextBox 8" id="8"/>
            <p:cNvSpPr txBox="true"/>
            <p:nvPr/>
          </p:nvSpPr>
          <p:spPr>
            <a:xfrm>
              <a:off x="0" y="-28575"/>
              <a:ext cx="10870499" cy="515892"/>
            </a:xfrm>
            <a:prstGeom prst="rect">
              <a:avLst/>
            </a:prstGeom>
          </p:spPr>
          <p:txBody>
            <a:bodyPr anchor="ctr" rtlCol="false" tIns="254000" lIns="254000" bIns="254000" rIns="254000"/>
            <a:lstStyle/>
            <a:p>
              <a:pPr algn="ctr">
                <a:lnSpc>
                  <a:spcPts val="2239"/>
                </a:lnSpc>
              </a:pPr>
              <a:r>
                <a:rPr lang="en-US" b="true" sz="1599">
                  <a:solidFill>
                    <a:srgbClr val="303030"/>
                  </a:solidFill>
                  <a:latin typeface="Muli Bold"/>
                  <a:ea typeface="Muli Bold"/>
                  <a:cs typeface="Muli Bold"/>
                  <a:sym typeface="Muli Bold"/>
                </a:rPr>
                <a:t>Kéo và thả ảnh hoặc video của bạn! Nhấp </a:t>
              </a:r>
              <a:r>
                <a:rPr lang="en-US" sz="1599">
                  <a:solidFill>
                    <a:srgbClr val="303030"/>
                  </a:solidFill>
                  <a:latin typeface="Muli"/>
                  <a:ea typeface="Muli"/>
                  <a:cs typeface="Muli"/>
                  <a:sym typeface="Muli"/>
                </a:rPr>
                <a:t>vào ảnh hoặc video mẫu và</a:t>
              </a:r>
              <a:r>
                <a:rPr lang="en-US" b="true" sz="1599">
                  <a:solidFill>
                    <a:srgbClr val="303030"/>
                  </a:solidFill>
                  <a:latin typeface="Muli Bold"/>
                  <a:ea typeface="Muli Bold"/>
                  <a:cs typeface="Muli Bold"/>
                  <a:sym typeface="Muli Bold"/>
                </a:rPr>
                <a:t> xóa. Chọn </a:t>
              </a:r>
              <a:r>
                <a:rPr lang="en-US" sz="1599">
                  <a:solidFill>
                    <a:srgbClr val="303030"/>
                  </a:solidFill>
                  <a:latin typeface="Muli"/>
                  <a:ea typeface="Muli"/>
                  <a:cs typeface="Muli"/>
                  <a:sym typeface="Muli"/>
                </a:rPr>
                <a:t>mục của bạn từ thẻ Tải lên, </a:t>
              </a:r>
              <a:r>
                <a:rPr lang="en-US" b="true" sz="1599">
                  <a:solidFill>
                    <a:srgbClr val="303030"/>
                  </a:solidFill>
                  <a:latin typeface="Muli Bold"/>
                  <a:ea typeface="Muli Bold"/>
                  <a:cs typeface="Muli Bold"/>
                  <a:sym typeface="Muli Bold"/>
                </a:rPr>
                <a:t>kéo và sau đó thả </a:t>
              </a:r>
              <a:r>
                <a:rPr lang="en-US" sz="1599">
                  <a:solidFill>
                    <a:srgbClr val="303030"/>
                  </a:solidFill>
                  <a:latin typeface="Muli"/>
                  <a:ea typeface="Muli"/>
                  <a:cs typeface="Muli"/>
                  <a:sym typeface="Muli"/>
                </a:rPr>
                <a:t>vào khung!</a:t>
              </a:r>
            </a:p>
          </p:txBody>
        </p:sp>
      </p:grpSp>
      <p:grpSp>
        <p:nvGrpSpPr>
          <p:cNvPr name="Group 9" id="9"/>
          <p:cNvGrpSpPr/>
          <p:nvPr/>
        </p:nvGrpSpPr>
        <p:grpSpPr>
          <a:xfrm rot="0">
            <a:off x="2077113" y="2910797"/>
            <a:ext cx="4586568" cy="2751941"/>
            <a:chOff x="0" y="0"/>
            <a:chExt cx="6350000" cy="3810000"/>
          </a:xfrm>
        </p:grpSpPr>
        <p:sp>
          <p:nvSpPr>
            <p:cNvPr name="Freeform 10" id="10"/>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4"/>
              <a:stretch>
                <a:fillRect l="0" t="-5624" r="0" b="-5625"/>
              </a:stretch>
            </a:blipFill>
          </p:spPr>
        </p:sp>
      </p:grpSp>
      <p:grpSp>
        <p:nvGrpSpPr>
          <p:cNvPr name="Group 11" id="11"/>
          <p:cNvGrpSpPr/>
          <p:nvPr/>
        </p:nvGrpSpPr>
        <p:grpSpPr>
          <a:xfrm rot="0">
            <a:off x="2077113" y="5859060"/>
            <a:ext cx="4586568" cy="2751941"/>
            <a:chOff x="0" y="0"/>
            <a:chExt cx="6350000" cy="3810000"/>
          </a:xfrm>
        </p:grpSpPr>
        <p:sp>
          <p:nvSpPr>
            <p:cNvPr name="Freeform 12" id="12"/>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5"/>
              <a:stretch>
                <a:fillRect l="0" t="-12500" r="0" b="-12500"/>
              </a:stretch>
            </a:blipFill>
          </p:spPr>
        </p:sp>
      </p:grpSp>
      <p:grpSp>
        <p:nvGrpSpPr>
          <p:cNvPr name="Group 13" id="13"/>
          <p:cNvGrpSpPr/>
          <p:nvPr/>
        </p:nvGrpSpPr>
        <p:grpSpPr>
          <a:xfrm rot="0">
            <a:off x="7556463" y="2910797"/>
            <a:ext cx="8285834" cy="1976113"/>
            <a:chOff x="0" y="0"/>
            <a:chExt cx="11047779" cy="2634817"/>
          </a:xfrm>
        </p:grpSpPr>
        <p:sp>
          <p:nvSpPr>
            <p:cNvPr name="TextBox 14" id="14"/>
            <p:cNvSpPr txBox="true"/>
            <p:nvPr/>
          </p:nvSpPr>
          <p:spPr>
            <a:xfrm rot="0">
              <a:off x="0" y="824855"/>
              <a:ext cx="11047779" cy="1809962"/>
            </a:xfrm>
            <a:prstGeom prst="rect">
              <a:avLst/>
            </a:prstGeom>
          </p:spPr>
          <p:txBody>
            <a:bodyPr anchor="t" rtlCol="false" tIns="0" lIns="0" bIns="0" rIns="0">
              <a:spAutoFit/>
            </a:bodyPr>
            <a:lstStyle/>
            <a:p>
              <a:pPr algn="l">
                <a:lnSpc>
                  <a:spcPts val="3639"/>
                </a:lnSpc>
              </a:pPr>
              <a:r>
                <a:rPr lang="en-US" sz="2799">
                  <a:solidFill>
                    <a:srgbClr val="303030"/>
                  </a:solidFill>
                  <a:latin typeface="Muli"/>
                  <a:ea typeface="Muli"/>
                  <a:cs typeface="Muli"/>
                  <a:sym typeface="Muli"/>
                </a:rPr>
                <a:t> tình trạng giảm hoặc mất chức năng cử động đầu, cổ, chân, tay, thân mình dẫn đến hạn chế trọng vận động, di chuyển.</a:t>
              </a:r>
            </a:p>
          </p:txBody>
        </p:sp>
        <p:sp>
          <p:nvSpPr>
            <p:cNvPr name="TextBox 15" id="15"/>
            <p:cNvSpPr txBox="true"/>
            <p:nvPr/>
          </p:nvSpPr>
          <p:spPr>
            <a:xfrm rot="0">
              <a:off x="0" y="-19050"/>
              <a:ext cx="11047779" cy="663363"/>
            </a:xfrm>
            <a:prstGeom prst="rect">
              <a:avLst/>
            </a:prstGeom>
          </p:spPr>
          <p:txBody>
            <a:bodyPr anchor="t" rtlCol="false" tIns="0" lIns="0" bIns="0" rIns="0">
              <a:spAutoFit/>
            </a:bodyPr>
            <a:lstStyle/>
            <a:p>
              <a:pPr algn="l" marL="0" indent="0" lvl="0">
                <a:lnSpc>
                  <a:spcPts val="4160"/>
                </a:lnSpc>
                <a:spcBef>
                  <a:spcPct val="0"/>
                </a:spcBef>
              </a:pPr>
              <a:r>
                <a:rPr lang="en-US" b="true" sz="3200">
                  <a:solidFill>
                    <a:srgbClr val="00492C"/>
                  </a:solidFill>
                  <a:latin typeface="Muli Bold"/>
                  <a:ea typeface="Muli Bold"/>
                  <a:cs typeface="Muli Bold"/>
                  <a:sym typeface="Muli Bold"/>
                </a:rPr>
                <a:t>Khuyết tật vận động</a:t>
              </a:r>
            </a:p>
          </p:txBody>
        </p:sp>
      </p:grpSp>
      <p:grpSp>
        <p:nvGrpSpPr>
          <p:cNvPr name="Group 16" id="16"/>
          <p:cNvGrpSpPr/>
          <p:nvPr/>
        </p:nvGrpSpPr>
        <p:grpSpPr>
          <a:xfrm rot="0">
            <a:off x="7556463" y="5143500"/>
            <a:ext cx="8285834" cy="1936874"/>
            <a:chOff x="0" y="0"/>
            <a:chExt cx="11047779" cy="2582499"/>
          </a:xfrm>
        </p:grpSpPr>
        <p:sp>
          <p:nvSpPr>
            <p:cNvPr name="TextBox 17" id="17"/>
            <p:cNvSpPr txBox="true"/>
            <p:nvPr/>
          </p:nvSpPr>
          <p:spPr>
            <a:xfrm rot="0">
              <a:off x="0" y="772537"/>
              <a:ext cx="11047779" cy="1809962"/>
            </a:xfrm>
            <a:prstGeom prst="rect">
              <a:avLst/>
            </a:prstGeom>
          </p:spPr>
          <p:txBody>
            <a:bodyPr anchor="t" rtlCol="false" tIns="0" lIns="0" bIns="0" rIns="0">
              <a:spAutoFit/>
            </a:bodyPr>
            <a:lstStyle/>
            <a:p>
              <a:pPr algn="l">
                <a:lnSpc>
                  <a:spcPts val="3639"/>
                </a:lnSpc>
              </a:pPr>
              <a:r>
                <a:rPr lang="en-US" sz="2799">
                  <a:solidFill>
                    <a:srgbClr val="303030"/>
                  </a:solidFill>
                  <a:latin typeface="Muli"/>
                  <a:ea typeface="Muli"/>
                  <a:cs typeface="Muli"/>
                  <a:sym typeface="Muli"/>
                </a:rPr>
                <a:t> tình trạng giảm hoặc mất khả năng nhìn và cảm nhận ánh sáng, màu sắc, hình ảnh, sự vật trong điều kiện ánh sáng và môi trường bình thường.</a:t>
              </a:r>
            </a:p>
          </p:txBody>
        </p:sp>
        <p:sp>
          <p:nvSpPr>
            <p:cNvPr name="TextBox 18" id="18"/>
            <p:cNvSpPr txBox="true"/>
            <p:nvPr/>
          </p:nvSpPr>
          <p:spPr>
            <a:xfrm rot="0">
              <a:off x="0" y="-19050"/>
              <a:ext cx="11047779" cy="663363"/>
            </a:xfrm>
            <a:prstGeom prst="rect">
              <a:avLst/>
            </a:prstGeom>
          </p:spPr>
          <p:txBody>
            <a:bodyPr anchor="t" rtlCol="false" tIns="0" lIns="0" bIns="0" rIns="0">
              <a:spAutoFit/>
            </a:bodyPr>
            <a:lstStyle/>
            <a:p>
              <a:pPr algn="l">
                <a:lnSpc>
                  <a:spcPts val="4160"/>
                </a:lnSpc>
              </a:pPr>
              <a:r>
                <a:rPr lang="en-US" sz="3200" b="true">
                  <a:solidFill>
                    <a:srgbClr val="00492C"/>
                  </a:solidFill>
                  <a:latin typeface="Muli Bold"/>
                  <a:ea typeface="Muli Bold"/>
                  <a:cs typeface="Muli Bold"/>
                  <a:sym typeface="Muli Bold"/>
                </a:rPr>
                <a:t>Khuyết tật trí tuệ</a:t>
              </a:r>
            </a:p>
          </p:txBody>
        </p:sp>
      </p:grpSp>
      <p:grpSp>
        <p:nvGrpSpPr>
          <p:cNvPr name="Group 19" id="19"/>
          <p:cNvGrpSpPr/>
          <p:nvPr/>
        </p:nvGrpSpPr>
        <p:grpSpPr>
          <a:xfrm rot="0">
            <a:off x="7556463" y="7385247"/>
            <a:ext cx="8285834" cy="979818"/>
            <a:chOff x="0" y="0"/>
            <a:chExt cx="11047779" cy="1306424"/>
          </a:xfrm>
        </p:grpSpPr>
        <p:sp>
          <p:nvSpPr>
            <p:cNvPr name="TextBox 20" id="20"/>
            <p:cNvSpPr txBox="true"/>
            <p:nvPr/>
          </p:nvSpPr>
          <p:spPr>
            <a:xfrm rot="0">
              <a:off x="0" y="842027"/>
              <a:ext cx="11047779" cy="464397"/>
            </a:xfrm>
            <a:prstGeom prst="rect">
              <a:avLst/>
            </a:prstGeom>
          </p:spPr>
          <p:txBody>
            <a:bodyPr anchor="t" rtlCol="false" tIns="0" lIns="0" bIns="0" rIns="0">
              <a:spAutoFit/>
            </a:bodyPr>
            <a:lstStyle/>
            <a:p>
              <a:pPr algn="l">
                <a:lnSpc>
                  <a:spcPts val="2859"/>
                </a:lnSpc>
              </a:pPr>
            </a:p>
          </p:txBody>
        </p:sp>
        <p:sp>
          <p:nvSpPr>
            <p:cNvPr name="TextBox 21" id="21"/>
            <p:cNvSpPr txBox="true"/>
            <p:nvPr/>
          </p:nvSpPr>
          <p:spPr>
            <a:xfrm rot="0">
              <a:off x="0" y="-19050"/>
              <a:ext cx="11047779" cy="663363"/>
            </a:xfrm>
            <a:prstGeom prst="rect">
              <a:avLst/>
            </a:prstGeom>
          </p:spPr>
          <p:txBody>
            <a:bodyPr anchor="t" rtlCol="false" tIns="0" lIns="0" bIns="0" rIns="0">
              <a:spAutoFit/>
            </a:bodyPr>
            <a:lstStyle/>
            <a:p>
              <a:pPr algn="l" marL="0" indent="0" lvl="0">
                <a:lnSpc>
                  <a:spcPts val="4160"/>
                </a:lnSpc>
                <a:spcBef>
                  <a:spcPct val="0"/>
                </a:spcBef>
              </a:pPr>
              <a:r>
                <a:rPr lang="en-US" b="true" sz="3200">
                  <a:solidFill>
                    <a:srgbClr val="00492C"/>
                  </a:solidFill>
                  <a:latin typeface="Muli Bold"/>
                  <a:ea typeface="Muli Bold"/>
                  <a:cs typeface="Muli Bold"/>
                  <a:sym typeface="Muli Bold"/>
                </a:rPr>
                <a:t>khuyết tật tầm nhìn</a:t>
              </a:r>
            </a:p>
          </p:txBody>
        </p:sp>
      </p:grpSp>
      <p:sp>
        <p:nvSpPr>
          <p:cNvPr name="TextBox 22" id="22"/>
          <p:cNvSpPr txBox="true"/>
          <p:nvPr/>
        </p:nvSpPr>
        <p:spPr>
          <a:xfrm rot="0">
            <a:off x="1315091" y="885548"/>
            <a:ext cx="11546886" cy="1019073"/>
          </a:xfrm>
          <a:prstGeom prst="rect">
            <a:avLst/>
          </a:prstGeom>
        </p:spPr>
        <p:txBody>
          <a:bodyPr anchor="t" rtlCol="false" tIns="0" lIns="0" bIns="0" rIns="0">
            <a:spAutoFit/>
          </a:bodyPr>
          <a:lstStyle/>
          <a:p>
            <a:pPr algn="l" marL="1569221" indent="-784611" lvl="1">
              <a:lnSpc>
                <a:spcPts val="7995"/>
              </a:lnSpc>
              <a:spcBef>
                <a:spcPct val="0"/>
              </a:spcBef>
              <a:buAutoNum type="arabicPeriod" startAt="1"/>
            </a:pPr>
            <a:r>
              <a:rPr lang="en-US" b="true" sz="7268">
                <a:solidFill>
                  <a:srgbClr val="00492C"/>
                </a:solidFill>
                <a:latin typeface="Muli Ultra-Bold"/>
                <a:ea typeface="Muli Ultra-Bold"/>
                <a:cs typeface="Muli Ultra-Bold"/>
                <a:sym typeface="Muli Ultra-Bold"/>
              </a:rPr>
              <a:t>Khái niệm</a:t>
            </a:r>
          </a:p>
        </p:txBody>
      </p:sp>
      <p:sp>
        <p:nvSpPr>
          <p:cNvPr name="TextBox 23" id="23"/>
          <p:cNvSpPr txBox="true"/>
          <p:nvPr/>
        </p:nvSpPr>
        <p:spPr>
          <a:xfrm rot="0">
            <a:off x="7556463" y="7980677"/>
            <a:ext cx="8955735" cy="1213023"/>
          </a:xfrm>
          <a:prstGeom prst="rect">
            <a:avLst/>
          </a:prstGeom>
        </p:spPr>
        <p:txBody>
          <a:bodyPr anchor="t" rtlCol="false" tIns="0" lIns="0" bIns="0" rIns="0">
            <a:spAutoFit/>
          </a:bodyPr>
          <a:lstStyle/>
          <a:p>
            <a:pPr algn="just">
              <a:lnSpc>
                <a:spcPts val="3273"/>
              </a:lnSpc>
              <a:spcBef>
                <a:spcPct val="0"/>
              </a:spcBef>
            </a:pPr>
            <a:r>
              <a:rPr lang="en-US" sz="2337">
                <a:solidFill>
                  <a:srgbClr val="000000"/>
                </a:solidFill>
                <a:latin typeface="Muli"/>
                <a:ea typeface="Muli"/>
                <a:cs typeface="Muli"/>
                <a:sym typeface="Muli"/>
              </a:rPr>
              <a:t>tình trạng giảm hoặc mất khả năng nhận thức, tư duy biểu hiện bằng việc chậm hoặc không thể suy nghĩ, phân tích về sự vật, hiện tượng, giải quyết sự việc.</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grpSp>
        <p:nvGrpSpPr>
          <p:cNvPr name="Group 2" id="2"/>
          <p:cNvGrpSpPr/>
          <p:nvPr/>
        </p:nvGrpSpPr>
        <p:grpSpPr>
          <a:xfrm rot="0">
            <a:off x="1028700" y="2561027"/>
            <a:ext cx="4989818" cy="6666049"/>
            <a:chOff x="0" y="0"/>
            <a:chExt cx="1820299" cy="2431793"/>
          </a:xfrm>
        </p:grpSpPr>
        <p:sp>
          <p:nvSpPr>
            <p:cNvPr name="Freeform 3" id="3"/>
            <p:cNvSpPr/>
            <p:nvPr/>
          </p:nvSpPr>
          <p:spPr>
            <a:xfrm flipH="false" flipV="false" rot="0">
              <a:off x="0" y="0"/>
              <a:ext cx="1820299" cy="2431793"/>
            </a:xfrm>
            <a:custGeom>
              <a:avLst/>
              <a:gdLst/>
              <a:ahLst/>
              <a:cxnLst/>
              <a:rect r="r" b="b" t="t" l="l"/>
              <a:pathLst>
                <a:path h="2431793" w="1820299">
                  <a:moveTo>
                    <a:pt x="1695839" y="2431793"/>
                  </a:moveTo>
                  <a:lnTo>
                    <a:pt x="124460" y="2431793"/>
                  </a:lnTo>
                  <a:cubicBezTo>
                    <a:pt x="55880" y="2431793"/>
                    <a:pt x="0" y="2375913"/>
                    <a:pt x="0" y="2307333"/>
                  </a:cubicBezTo>
                  <a:lnTo>
                    <a:pt x="0" y="124460"/>
                  </a:lnTo>
                  <a:cubicBezTo>
                    <a:pt x="0" y="55880"/>
                    <a:pt x="55880" y="0"/>
                    <a:pt x="124460" y="0"/>
                  </a:cubicBezTo>
                  <a:lnTo>
                    <a:pt x="1695839" y="0"/>
                  </a:lnTo>
                  <a:cubicBezTo>
                    <a:pt x="1764419" y="0"/>
                    <a:pt x="1820299" y="55880"/>
                    <a:pt x="1820299" y="124460"/>
                  </a:cubicBezTo>
                  <a:lnTo>
                    <a:pt x="1820299" y="2307333"/>
                  </a:lnTo>
                  <a:cubicBezTo>
                    <a:pt x="1820299" y="2375913"/>
                    <a:pt x="1764419" y="2431793"/>
                    <a:pt x="1695839" y="2431793"/>
                  </a:cubicBezTo>
                  <a:close/>
                </a:path>
              </a:pathLst>
            </a:custGeom>
            <a:solidFill>
              <a:srgbClr val="FFFFEF"/>
            </a:solidFill>
            <a:ln w="47625" cap="sq">
              <a:solidFill>
                <a:srgbClr val="00492C"/>
              </a:solidFill>
              <a:prstDash val="solid"/>
              <a:miter/>
            </a:ln>
          </p:spPr>
        </p:sp>
      </p:grpSp>
      <p:grpSp>
        <p:nvGrpSpPr>
          <p:cNvPr name="Group 4" id="4"/>
          <p:cNvGrpSpPr/>
          <p:nvPr/>
        </p:nvGrpSpPr>
        <p:grpSpPr>
          <a:xfrm rot="0">
            <a:off x="6649091" y="2561027"/>
            <a:ext cx="4989818" cy="6666049"/>
            <a:chOff x="0" y="0"/>
            <a:chExt cx="1820299" cy="2431793"/>
          </a:xfrm>
        </p:grpSpPr>
        <p:sp>
          <p:nvSpPr>
            <p:cNvPr name="Freeform 5" id="5"/>
            <p:cNvSpPr/>
            <p:nvPr/>
          </p:nvSpPr>
          <p:spPr>
            <a:xfrm flipH="false" flipV="false" rot="0">
              <a:off x="0" y="0"/>
              <a:ext cx="1820299" cy="2431793"/>
            </a:xfrm>
            <a:custGeom>
              <a:avLst/>
              <a:gdLst/>
              <a:ahLst/>
              <a:cxnLst/>
              <a:rect r="r" b="b" t="t" l="l"/>
              <a:pathLst>
                <a:path h="2431793" w="1820299">
                  <a:moveTo>
                    <a:pt x="1695839" y="2431793"/>
                  </a:moveTo>
                  <a:lnTo>
                    <a:pt x="124460" y="2431793"/>
                  </a:lnTo>
                  <a:cubicBezTo>
                    <a:pt x="55880" y="2431793"/>
                    <a:pt x="0" y="2375913"/>
                    <a:pt x="0" y="2307333"/>
                  </a:cubicBezTo>
                  <a:lnTo>
                    <a:pt x="0" y="124460"/>
                  </a:lnTo>
                  <a:cubicBezTo>
                    <a:pt x="0" y="55880"/>
                    <a:pt x="55880" y="0"/>
                    <a:pt x="124460" y="0"/>
                  </a:cubicBezTo>
                  <a:lnTo>
                    <a:pt x="1695839" y="0"/>
                  </a:lnTo>
                  <a:cubicBezTo>
                    <a:pt x="1764419" y="0"/>
                    <a:pt x="1820299" y="55880"/>
                    <a:pt x="1820299" y="124460"/>
                  </a:cubicBezTo>
                  <a:lnTo>
                    <a:pt x="1820299" y="2307333"/>
                  </a:lnTo>
                  <a:cubicBezTo>
                    <a:pt x="1820299" y="2375913"/>
                    <a:pt x="1764419" y="2431793"/>
                    <a:pt x="1695839" y="2431793"/>
                  </a:cubicBezTo>
                  <a:close/>
                </a:path>
              </a:pathLst>
            </a:custGeom>
            <a:solidFill>
              <a:srgbClr val="FFFFEF"/>
            </a:solidFill>
            <a:ln w="47625" cap="sq">
              <a:solidFill>
                <a:srgbClr val="00492C"/>
              </a:solidFill>
              <a:prstDash val="solid"/>
              <a:miter/>
            </a:ln>
          </p:spPr>
        </p:sp>
      </p:grpSp>
      <p:grpSp>
        <p:nvGrpSpPr>
          <p:cNvPr name="Group 6" id="6"/>
          <p:cNvGrpSpPr/>
          <p:nvPr/>
        </p:nvGrpSpPr>
        <p:grpSpPr>
          <a:xfrm rot="0">
            <a:off x="12267559" y="2561027"/>
            <a:ext cx="4989818" cy="6666049"/>
            <a:chOff x="0" y="0"/>
            <a:chExt cx="1820299" cy="2431793"/>
          </a:xfrm>
        </p:grpSpPr>
        <p:sp>
          <p:nvSpPr>
            <p:cNvPr name="Freeform 7" id="7"/>
            <p:cNvSpPr/>
            <p:nvPr/>
          </p:nvSpPr>
          <p:spPr>
            <a:xfrm flipH="false" flipV="false" rot="0">
              <a:off x="0" y="0"/>
              <a:ext cx="1820299" cy="2431793"/>
            </a:xfrm>
            <a:custGeom>
              <a:avLst/>
              <a:gdLst/>
              <a:ahLst/>
              <a:cxnLst/>
              <a:rect r="r" b="b" t="t" l="l"/>
              <a:pathLst>
                <a:path h="2431793" w="1820299">
                  <a:moveTo>
                    <a:pt x="1695839" y="2431793"/>
                  </a:moveTo>
                  <a:lnTo>
                    <a:pt x="124460" y="2431793"/>
                  </a:lnTo>
                  <a:cubicBezTo>
                    <a:pt x="55880" y="2431793"/>
                    <a:pt x="0" y="2375913"/>
                    <a:pt x="0" y="2307333"/>
                  </a:cubicBezTo>
                  <a:lnTo>
                    <a:pt x="0" y="124460"/>
                  </a:lnTo>
                  <a:cubicBezTo>
                    <a:pt x="0" y="55880"/>
                    <a:pt x="55880" y="0"/>
                    <a:pt x="124460" y="0"/>
                  </a:cubicBezTo>
                  <a:lnTo>
                    <a:pt x="1695839" y="0"/>
                  </a:lnTo>
                  <a:cubicBezTo>
                    <a:pt x="1764419" y="0"/>
                    <a:pt x="1820299" y="55880"/>
                    <a:pt x="1820299" y="124460"/>
                  </a:cubicBezTo>
                  <a:lnTo>
                    <a:pt x="1820299" y="2307333"/>
                  </a:lnTo>
                  <a:cubicBezTo>
                    <a:pt x="1820299" y="2375913"/>
                    <a:pt x="1764419" y="2431793"/>
                    <a:pt x="1695839" y="2431793"/>
                  </a:cubicBezTo>
                  <a:close/>
                </a:path>
              </a:pathLst>
            </a:custGeom>
            <a:solidFill>
              <a:srgbClr val="FFFFEF"/>
            </a:solidFill>
            <a:ln w="47625" cap="sq">
              <a:solidFill>
                <a:srgbClr val="00492C"/>
              </a:solidFill>
              <a:prstDash val="solid"/>
              <a:miter/>
            </a:ln>
          </p:spPr>
        </p:sp>
      </p:grpSp>
      <p:sp>
        <p:nvSpPr>
          <p:cNvPr name="Freeform 8" id="8"/>
          <p:cNvSpPr/>
          <p:nvPr/>
        </p:nvSpPr>
        <p:spPr>
          <a:xfrm flipH="false" flipV="false" rot="0">
            <a:off x="-587222" y="8154239"/>
            <a:ext cx="2626608" cy="2464236"/>
          </a:xfrm>
          <a:custGeom>
            <a:avLst/>
            <a:gdLst/>
            <a:ahLst/>
            <a:cxnLst/>
            <a:rect r="r" b="b" t="t" l="l"/>
            <a:pathLst>
              <a:path h="2464236" w="2626608">
                <a:moveTo>
                  <a:pt x="0" y="0"/>
                </a:moveTo>
                <a:lnTo>
                  <a:pt x="2626608" y="0"/>
                </a:lnTo>
                <a:lnTo>
                  <a:pt x="2626608" y="2464235"/>
                </a:lnTo>
                <a:lnTo>
                  <a:pt x="0" y="24642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6248614" y="8154239"/>
            <a:ext cx="2626608" cy="2464236"/>
          </a:xfrm>
          <a:custGeom>
            <a:avLst/>
            <a:gdLst/>
            <a:ahLst/>
            <a:cxnLst/>
            <a:rect r="r" b="b" t="t" l="l"/>
            <a:pathLst>
              <a:path h="2464236" w="2626608">
                <a:moveTo>
                  <a:pt x="0" y="0"/>
                </a:moveTo>
                <a:lnTo>
                  <a:pt x="2626608" y="0"/>
                </a:lnTo>
                <a:lnTo>
                  <a:pt x="2626608" y="2464235"/>
                </a:lnTo>
                <a:lnTo>
                  <a:pt x="0" y="24642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p:nvPr/>
        </p:nvGrpSpPr>
        <p:grpSpPr>
          <a:xfrm rot="0">
            <a:off x="14641604" y="587394"/>
            <a:ext cx="2617696" cy="1627632"/>
            <a:chOff x="0" y="0"/>
            <a:chExt cx="769848" cy="478676"/>
          </a:xfrm>
        </p:grpSpPr>
        <p:sp>
          <p:nvSpPr>
            <p:cNvPr name="Freeform 11" id="11">
              <a:hlinkClick r:id="rId4" action="ppaction://hlinksldjump"/>
            </p:cNvPr>
            <p:cNvSpPr/>
            <p:nvPr/>
          </p:nvSpPr>
          <p:spPr>
            <a:xfrm flipH="false" flipV="false" rot="0">
              <a:off x="0" y="0"/>
              <a:ext cx="769848" cy="478676"/>
            </a:xfrm>
            <a:custGeom>
              <a:avLst/>
              <a:gdLst/>
              <a:ahLst/>
              <a:cxnLst/>
              <a:rect r="r" b="b" t="t" l="l"/>
              <a:pathLst>
                <a:path h="478676" w="769848">
                  <a:moveTo>
                    <a:pt x="384924" y="0"/>
                  </a:moveTo>
                  <a:cubicBezTo>
                    <a:pt x="172336" y="0"/>
                    <a:pt x="0" y="107155"/>
                    <a:pt x="0" y="239338"/>
                  </a:cubicBezTo>
                  <a:cubicBezTo>
                    <a:pt x="0" y="371521"/>
                    <a:pt x="172336" y="478676"/>
                    <a:pt x="384924" y="478676"/>
                  </a:cubicBezTo>
                  <a:cubicBezTo>
                    <a:pt x="597511" y="478676"/>
                    <a:pt x="769848" y="371521"/>
                    <a:pt x="769848" y="239338"/>
                  </a:cubicBezTo>
                  <a:cubicBezTo>
                    <a:pt x="769848" y="107155"/>
                    <a:pt x="597511" y="0"/>
                    <a:pt x="384924" y="0"/>
                  </a:cubicBezTo>
                  <a:lnTo>
                    <a:pt x="384924" y="0"/>
                  </a:lnTo>
                  <a:close/>
                </a:path>
              </a:pathLst>
            </a:custGeom>
            <a:solidFill>
              <a:srgbClr val="E6E1FF"/>
            </a:solidFill>
            <a:ln w="38100" cap="rnd">
              <a:solidFill>
                <a:srgbClr val="00492C"/>
              </a:solidFill>
              <a:prstDash val="solid"/>
              <a:round/>
            </a:ln>
          </p:spPr>
        </p:sp>
        <p:sp>
          <p:nvSpPr>
            <p:cNvPr name="TextBox 12" id="12"/>
            <p:cNvSpPr txBox="true"/>
            <p:nvPr/>
          </p:nvSpPr>
          <p:spPr>
            <a:xfrm>
              <a:off x="72173" y="16301"/>
              <a:ext cx="625501" cy="417499"/>
            </a:xfrm>
            <a:prstGeom prst="rect">
              <a:avLst/>
            </a:prstGeom>
          </p:spPr>
          <p:txBody>
            <a:bodyPr anchor="ctr" rtlCol="false" tIns="254000" lIns="254000" bIns="254000" rIns="254000"/>
            <a:lstStyle/>
            <a:p>
              <a:pPr algn="ctr" marL="0" indent="0" lvl="0">
                <a:lnSpc>
                  <a:spcPts val="2239"/>
                </a:lnSpc>
              </a:pPr>
              <a:r>
                <a:rPr lang="en-US" sz="1599" u="none">
                  <a:solidFill>
                    <a:srgbClr val="00492C"/>
                  </a:solidFill>
                  <a:latin typeface="Muli"/>
                  <a:ea typeface="Muli"/>
                  <a:cs typeface="Muli"/>
                  <a:sym typeface="Muli"/>
                </a:rPr>
                <a:t>Quay lại</a:t>
              </a:r>
            </a:p>
            <a:p>
              <a:pPr algn="ctr" marL="0" indent="0" lvl="0">
                <a:lnSpc>
                  <a:spcPts val="2239"/>
                </a:lnSpc>
              </a:pPr>
              <a:r>
                <a:rPr lang="en-US" b="true" sz="1599" u="none">
                  <a:solidFill>
                    <a:srgbClr val="00492C"/>
                  </a:solidFill>
                  <a:latin typeface="Muli Bold"/>
                  <a:ea typeface="Muli Bold"/>
                  <a:cs typeface="Muli Bold"/>
                  <a:sym typeface="Muli Bold"/>
                </a:rPr>
                <a:t>Trang Điều hướng</a:t>
              </a:r>
            </a:p>
          </p:txBody>
        </p:sp>
      </p:grpSp>
      <p:sp>
        <p:nvSpPr>
          <p:cNvPr name="Freeform 13" id="13"/>
          <p:cNvSpPr/>
          <p:nvPr/>
        </p:nvSpPr>
        <p:spPr>
          <a:xfrm flipH="false" flipV="false" rot="0">
            <a:off x="2590243" y="3703278"/>
            <a:ext cx="1864773" cy="1759668"/>
          </a:xfrm>
          <a:custGeom>
            <a:avLst/>
            <a:gdLst/>
            <a:ahLst/>
            <a:cxnLst/>
            <a:rect r="r" b="b" t="t" l="l"/>
            <a:pathLst>
              <a:path h="1759668" w="1864773">
                <a:moveTo>
                  <a:pt x="0" y="0"/>
                </a:moveTo>
                <a:lnTo>
                  <a:pt x="1864773" y="0"/>
                </a:lnTo>
                <a:lnTo>
                  <a:pt x="1864773" y="1759667"/>
                </a:lnTo>
                <a:lnTo>
                  <a:pt x="0" y="17596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8171738" y="3703278"/>
            <a:ext cx="1990721" cy="2081552"/>
          </a:xfrm>
          <a:custGeom>
            <a:avLst/>
            <a:gdLst/>
            <a:ahLst/>
            <a:cxnLst/>
            <a:rect r="r" b="b" t="t" l="l"/>
            <a:pathLst>
              <a:path h="2081552" w="1990721">
                <a:moveTo>
                  <a:pt x="0" y="0"/>
                </a:moveTo>
                <a:lnTo>
                  <a:pt x="1990721" y="0"/>
                </a:lnTo>
                <a:lnTo>
                  <a:pt x="1990721" y="2081552"/>
                </a:lnTo>
                <a:lnTo>
                  <a:pt x="0" y="208155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13716245" y="3844164"/>
            <a:ext cx="1850719" cy="2233146"/>
          </a:xfrm>
          <a:custGeom>
            <a:avLst/>
            <a:gdLst/>
            <a:ahLst/>
            <a:cxnLst/>
            <a:rect r="r" b="b" t="t" l="l"/>
            <a:pathLst>
              <a:path h="2233146" w="1850719">
                <a:moveTo>
                  <a:pt x="0" y="0"/>
                </a:moveTo>
                <a:lnTo>
                  <a:pt x="1850719" y="0"/>
                </a:lnTo>
                <a:lnTo>
                  <a:pt x="1850719" y="2233145"/>
                </a:lnTo>
                <a:lnTo>
                  <a:pt x="0" y="2233145"/>
                </a:lnTo>
                <a:lnTo>
                  <a:pt x="0" y="0"/>
                </a:lnTo>
                <a:close/>
              </a:path>
            </a:pathLst>
          </a:custGeom>
          <a:blipFill>
            <a:blip r:embed="rId9"/>
            <a:stretch>
              <a:fillRect l="0" t="0" r="0" b="0"/>
            </a:stretch>
          </a:blipFill>
        </p:spPr>
      </p:sp>
      <p:sp>
        <p:nvSpPr>
          <p:cNvPr name="TextBox 16" id="16"/>
          <p:cNvSpPr txBox="true"/>
          <p:nvPr/>
        </p:nvSpPr>
        <p:spPr>
          <a:xfrm rot="0">
            <a:off x="1327453" y="5615345"/>
            <a:ext cx="4390352" cy="2501342"/>
          </a:xfrm>
          <a:prstGeom prst="rect">
            <a:avLst/>
          </a:prstGeom>
        </p:spPr>
        <p:txBody>
          <a:bodyPr anchor="t" rtlCol="false" tIns="0" lIns="0" bIns="0" rIns="0">
            <a:spAutoFit/>
          </a:bodyPr>
          <a:lstStyle/>
          <a:p>
            <a:pPr algn="just" marL="517509" indent="-258755" lvl="1">
              <a:lnSpc>
                <a:spcPts val="3355"/>
              </a:lnSpc>
              <a:buFont typeface="Arial"/>
              <a:buChar char="•"/>
            </a:pPr>
            <a:r>
              <a:rPr lang="en-US" sz="2396">
                <a:solidFill>
                  <a:srgbClr val="303030"/>
                </a:solidFill>
                <a:latin typeface="Muli"/>
                <a:ea typeface="Muli"/>
                <a:cs typeface="Muli"/>
                <a:sym typeface="Muli"/>
              </a:rPr>
              <a:t>khó khăn trong việc di chuyển và sử dụng cơ thể.</a:t>
            </a:r>
          </a:p>
          <a:p>
            <a:pPr algn="just" marL="517509" indent="-258755" lvl="1">
              <a:lnSpc>
                <a:spcPts val="3355"/>
              </a:lnSpc>
              <a:buFont typeface="Arial"/>
              <a:buChar char="•"/>
            </a:pPr>
            <a:r>
              <a:rPr lang="en-US" sz="2396">
                <a:solidFill>
                  <a:srgbClr val="303030"/>
                </a:solidFill>
                <a:latin typeface="Muli"/>
                <a:ea typeface="Muli"/>
                <a:cs typeface="Muli"/>
                <a:sym typeface="Muli"/>
              </a:rPr>
              <a:t> Nó có thể ảnh hưởng đến khả năng đi lại, cầm nắm đồ vật, và thực hiện các hoạt động hàng ngày.</a:t>
            </a:r>
          </a:p>
        </p:txBody>
      </p:sp>
      <p:sp>
        <p:nvSpPr>
          <p:cNvPr name="TextBox 17" id="17"/>
          <p:cNvSpPr txBox="true"/>
          <p:nvPr/>
        </p:nvSpPr>
        <p:spPr>
          <a:xfrm rot="0">
            <a:off x="1434393" y="2996048"/>
            <a:ext cx="4176473" cy="503237"/>
          </a:xfrm>
          <a:prstGeom prst="rect">
            <a:avLst/>
          </a:prstGeom>
        </p:spPr>
        <p:txBody>
          <a:bodyPr anchor="t" rtlCol="false" tIns="0" lIns="0" bIns="0" rIns="0">
            <a:spAutoFit/>
          </a:bodyPr>
          <a:lstStyle/>
          <a:p>
            <a:pPr algn="ctr">
              <a:lnSpc>
                <a:spcPts val="4062"/>
              </a:lnSpc>
            </a:pPr>
            <a:r>
              <a:rPr lang="en-US" sz="3125">
                <a:solidFill>
                  <a:srgbClr val="00492C"/>
                </a:solidFill>
                <a:latin typeface="Muli"/>
                <a:ea typeface="Muli"/>
                <a:cs typeface="Muli"/>
                <a:sym typeface="Muli"/>
              </a:rPr>
              <a:t>Khyết tật vận động</a:t>
            </a:r>
          </a:p>
        </p:txBody>
      </p:sp>
      <p:sp>
        <p:nvSpPr>
          <p:cNvPr name="TextBox 18" id="18"/>
          <p:cNvSpPr txBox="true"/>
          <p:nvPr/>
        </p:nvSpPr>
        <p:spPr>
          <a:xfrm rot="0">
            <a:off x="6904446" y="5946755"/>
            <a:ext cx="4176473" cy="2976880"/>
          </a:xfrm>
          <a:prstGeom prst="rect">
            <a:avLst/>
          </a:prstGeom>
        </p:spPr>
        <p:txBody>
          <a:bodyPr anchor="t" rtlCol="false" tIns="0" lIns="0" bIns="0" rIns="0">
            <a:spAutoFit/>
          </a:bodyPr>
          <a:lstStyle/>
          <a:p>
            <a:pPr algn="just" marL="523557" indent="-261778" lvl="1">
              <a:lnSpc>
                <a:spcPts val="3394"/>
              </a:lnSpc>
              <a:buFont typeface="Arial"/>
              <a:buChar char="•"/>
            </a:pPr>
            <a:r>
              <a:rPr lang="en-US" sz="2424">
                <a:solidFill>
                  <a:srgbClr val="303030"/>
                </a:solidFill>
                <a:latin typeface="Muli"/>
                <a:ea typeface="Muli"/>
                <a:cs typeface="Muli"/>
                <a:sym typeface="Muli"/>
              </a:rPr>
              <a:t> Giảm khả năng nhận thức</a:t>
            </a:r>
          </a:p>
          <a:p>
            <a:pPr algn="just" marL="523557" indent="-261778" lvl="1">
              <a:lnSpc>
                <a:spcPts val="3394"/>
              </a:lnSpc>
              <a:buFont typeface="Arial"/>
              <a:buChar char="•"/>
            </a:pPr>
            <a:r>
              <a:rPr lang="en-US" sz="2424">
                <a:solidFill>
                  <a:srgbClr val="303030"/>
                </a:solidFill>
                <a:latin typeface="Muli"/>
                <a:ea typeface="Muli"/>
                <a:cs typeface="Muli"/>
                <a:sym typeface="Muli"/>
              </a:rPr>
              <a:t>Khó khăn trong kỹ năng sống hàng ngày</a:t>
            </a:r>
          </a:p>
          <a:p>
            <a:pPr algn="just" marL="523557" indent="-261778" lvl="1">
              <a:lnSpc>
                <a:spcPts val="3394"/>
              </a:lnSpc>
              <a:buFont typeface="Arial"/>
              <a:buChar char="•"/>
            </a:pPr>
            <a:r>
              <a:rPr lang="en-US" sz="2424">
                <a:solidFill>
                  <a:srgbClr val="303030"/>
                </a:solidFill>
                <a:latin typeface="Muli"/>
                <a:ea typeface="Muli"/>
                <a:cs typeface="Muli"/>
                <a:sym typeface="Muli"/>
              </a:rPr>
              <a:t>Hạn chế trong giao tiếp</a:t>
            </a:r>
          </a:p>
          <a:p>
            <a:pPr algn="just" marL="523557" indent="-261778" lvl="1">
              <a:lnSpc>
                <a:spcPts val="3394"/>
              </a:lnSpc>
              <a:buFont typeface="Arial"/>
              <a:buChar char="•"/>
            </a:pPr>
            <a:r>
              <a:rPr lang="en-US" sz="2424">
                <a:solidFill>
                  <a:srgbClr val="303030"/>
                </a:solidFill>
                <a:latin typeface="Muli"/>
                <a:ea typeface="Muli"/>
                <a:cs typeface="Muli"/>
                <a:sym typeface="Muli"/>
              </a:rPr>
              <a:t>Khả năng học tập hạn chế</a:t>
            </a:r>
          </a:p>
        </p:txBody>
      </p:sp>
      <p:sp>
        <p:nvSpPr>
          <p:cNvPr name="TextBox 19" id="19"/>
          <p:cNvSpPr txBox="true"/>
          <p:nvPr/>
        </p:nvSpPr>
        <p:spPr>
          <a:xfrm rot="0">
            <a:off x="6985682" y="2996048"/>
            <a:ext cx="4362832" cy="503237"/>
          </a:xfrm>
          <a:prstGeom prst="rect">
            <a:avLst/>
          </a:prstGeom>
        </p:spPr>
        <p:txBody>
          <a:bodyPr anchor="t" rtlCol="false" tIns="0" lIns="0" bIns="0" rIns="0">
            <a:spAutoFit/>
          </a:bodyPr>
          <a:lstStyle/>
          <a:p>
            <a:pPr algn="ctr" marL="0" indent="0" lvl="1">
              <a:lnSpc>
                <a:spcPts val="4062"/>
              </a:lnSpc>
              <a:spcBef>
                <a:spcPct val="0"/>
              </a:spcBef>
            </a:pPr>
            <a:r>
              <a:rPr lang="en-US" sz="3125">
                <a:solidFill>
                  <a:srgbClr val="00492C"/>
                </a:solidFill>
                <a:latin typeface="Muli"/>
                <a:ea typeface="Muli"/>
                <a:cs typeface="Muli"/>
                <a:sym typeface="Muli"/>
              </a:rPr>
              <a:t>Khuyết tật trí tuệ</a:t>
            </a:r>
          </a:p>
        </p:txBody>
      </p:sp>
      <p:sp>
        <p:nvSpPr>
          <p:cNvPr name="TextBox 20" id="20"/>
          <p:cNvSpPr txBox="true"/>
          <p:nvPr/>
        </p:nvSpPr>
        <p:spPr>
          <a:xfrm rot="0">
            <a:off x="12829534" y="6608107"/>
            <a:ext cx="4176473" cy="1644650"/>
          </a:xfrm>
          <a:prstGeom prst="rect">
            <a:avLst/>
          </a:prstGeom>
        </p:spPr>
        <p:txBody>
          <a:bodyPr anchor="t" rtlCol="false" tIns="0" lIns="0" bIns="0" rIns="0">
            <a:spAutoFit/>
          </a:bodyPr>
          <a:lstStyle/>
          <a:p>
            <a:pPr algn="just" marL="501968" indent="-250984" lvl="1">
              <a:lnSpc>
                <a:spcPts val="3254"/>
              </a:lnSpc>
              <a:buFont typeface="Arial"/>
              <a:buChar char="•"/>
            </a:pPr>
            <a:r>
              <a:rPr lang="en-US" sz="2325">
                <a:solidFill>
                  <a:srgbClr val="303030"/>
                </a:solidFill>
                <a:latin typeface="Muli"/>
                <a:ea typeface="Muli"/>
                <a:cs typeface="Muli"/>
                <a:sym typeface="Muli"/>
              </a:rPr>
              <a:t>Giảm thị lực, mù lòa</a:t>
            </a:r>
          </a:p>
          <a:p>
            <a:pPr algn="just" marL="501968" indent="-250984" lvl="1">
              <a:lnSpc>
                <a:spcPts val="3254"/>
              </a:lnSpc>
              <a:buFont typeface="Arial"/>
              <a:buChar char="•"/>
            </a:pPr>
            <a:r>
              <a:rPr lang="en-US" sz="2325">
                <a:solidFill>
                  <a:srgbClr val="303030"/>
                </a:solidFill>
                <a:latin typeface="Muli"/>
                <a:ea typeface="Muli"/>
                <a:cs typeface="Muli"/>
                <a:sym typeface="Muli"/>
              </a:rPr>
              <a:t>Hạn chế tầm nhìn, nhảy cảm với ánh sáng</a:t>
            </a:r>
          </a:p>
          <a:p>
            <a:pPr algn="just">
              <a:lnSpc>
                <a:spcPts val="3394"/>
              </a:lnSpc>
            </a:pPr>
          </a:p>
        </p:txBody>
      </p:sp>
      <p:sp>
        <p:nvSpPr>
          <p:cNvPr name="TextBox 21" id="21"/>
          <p:cNvSpPr txBox="true"/>
          <p:nvPr/>
        </p:nvSpPr>
        <p:spPr>
          <a:xfrm rot="0">
            <a:off x="12674231" y="2996048"/>
            <a:ext cx="4176473" cy="503237"/>
          </a:xfrm>
          <a:prstGeom prst="rect">
            <a:avLst/>
          </a:prstGeom>
        </p:spPr>
        <p:txBody>
          <a:bodyPr anchor="t" rtlCol="false" tIns="0" lIns="0" bIns="0" rIns="0">
            <a:spAutoFit/>
          </a:bodyPr>
          <a:lstStyle/>
          <a:p>
            <a:pPr algn="ctr" marL="0" indent="0" lvl="1">
              <a:lnSpc>
                <a:spcPts val="4062"/>
              </a:lnSpc>
              <a:spcBef>
                <a:spcPct val="0"/>
              </a:spcBef>
            </a:pPr>
            <a:r>
              <a:rPr lang="en-US" sz="3125">
                <a:solidFill>
                  <a:srgbClr val="00492C"/>
                </a:solidFill>
                <a:latin typeface="Muli"/>
                <a:ea typeface="Muli"/>
                <a:cs typeface="Muli"/>
                <a:sym typeface="Muli"/>
              </a:rPr>
              <a:t>Khuyết tật tầm nhìn</a:t>
            </a:r>
          </a:p>
        </p:txBody>
      </p:sp>
      <p:sp>
        <p:nvSpPr>
          <p:cNvPr name="TextBox 22" id="22"/>
          <p:cNvSpPr txBox="true"/>
          <p:nvPr/>
        </p:nvSpPr>
        <p:spPr>
          <a:xfrm rot="0">
            <a:off x="1028700" y="906851"/>
            <a:ext cx="10610209" cy="1149350"/>
          </a:xfrm>
          <a:prstGeom prst="rect">
            <a:avLst/>
          </a:prstGeom>
        </p:spPr>
        <p:txBody>
          <a:bodyPr anchor="t" rtlCol="false" tIns="0" lIns="0" bIns="0" rIns="0">
            <a:spAutoFit/>
          </a:bodyPr>
          <a:lstStyle/>
          <a:p>
            <a:pPr algn="l" marL="0" indent="0" lvl="0">
              <a:lnSpc>
                <a:spcPts val="8800"/>
              </a:lnSpc>
              <a:spcBef>
                <a:spcPct val="0"/>
              </a:spcBef>
            </a:pPr>
            <a:r>
              <a:rPr lang="en-US" b="true" sz="8000">
                <a:solidFill>
                  <a:srgbClr val="00492C"/>
                </a:solidFill>
                <a:latin typeface="Muli Ultra-Bold"/>
                <a:ea typeface="Muli Ultra-Bold"/>
                <a:cs typeface="Muli Ultra-Bold"/>
                <a:sym typeface="Muli Ultra-Bold"/>
              </a:rPr>
              <a:t>2. Đặc điểm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sp>
        <p:nvSpPr>
          <p:cNvPr name="Freeform 2" id="2"/>
          <p:cNvSpPr/>
          <p:nvPr/>
        </p:nvSpPr>
        <p:spPr>
          <a:xfrm flipH="false" flipV="false" rot="1333528">
            <a:off x="-2540170" y="6925217"/>
            <a:ext cx="5080339" cy="5061865"/>
          </a:xfrm>
          <a:custGeom>
            <a:avLst/>
            <a:gdLst/>
            <a:ahLst/>
            <a:cxnLst/>
            <a:rect r="r" b="b" t="t" l="l"/>
            <a:pathLst>
              <a:path h="5061865" w="5080339">
                <a:moveTo>
                  <a:pt x="0" y="0"/>
                </a:moveTo>
                <a:lnTo>
                  <a:pt x="5080340" y="0"/>
                </a:lnTo>
                <a:lnTo>
                  <a:pt x="5080340" y="5061866"/>
                </a:lnTo>
                <a:lnTo>
                  <a:pt x="0" y="50618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342161" y="-1112985"/>
            <a:ext cx="5109266" cy="5090686"/>
          </a:xfrm>
          <a:custGeom>
            <a:avLst/>
            <a:gdLst/>
            <a:ahLst/>
            <a:cxnLst/>
            <a:rect r="r" b="b" t="t" l="l"/>
            <a:pathLst>
              <a:path h="5090686" w="5109266">
                <a:moveTo>
                  <a:pt x="0" y="0"/>
                </a:moveTo>
                <a:lnTo>
                  <a:pt x="5109265" y="0"/>
                </a:lnTo>
                <a:lnTo>
                  <a:pt x="5109265" y="5090687"/>
                </a:lnTo>
                <a:lnTo>
                  <a:pt x="0" y="50906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Table 4" id="4"/>
          <p:cNvGraphicFramePr>
            <a:graphicFrameLocks noGrp="true"/>
          </p:cNvGraphicFramePr>
          <p:nvPr/>
        </p:nvGraphicFramePr>
        <p:xfrm>
          <a:off x="883227" y="2497365"/>
          <a:ext cx="16240125" cy="6554075"/>
        </p:xfrm>
        <a:graphic>
          <a:graphicData uri="http://schemas.openxmlformats.org/drawingml/2006/table">
            <a:tbl>
              <a:tblPr/>
              <a:tblGrid>
                <a:gridCol w="4352690"/>
                <a:gridCol w="11887435"/>
              </a:tblGrid>
              <a:tr h="1755834">
                <a:tc>
                  <a:txBody>
                    <a:bodyPr anchor="t" rtlCol="false"/>
                    <a:lstStyle/>
                    <a:p>
                      <a:pPr algn="ctr">
                        <a:lnSpc>
                          <a:spcPts val="4199"/>
                        </a:lnSpc>
                        <a:defRPr/>
                      </a:pPr>
                      <a:r>
                        <a:rPr lang="en-US" sz="2999">
                          <a:solidFill>
                            <a:srgbClr val="303030"/>
                          </a:solidFill>
                          <a:latin typeface="Muli"/>
                          <a:ea typeface="Muli"/>
                          <a:cs typeface="Muli"/>
                          <a:sym typeface="Muli"/>
                        </a:rPr>
                        <a:t>Khuyết tật vận động</a:t>
                      </a:r>
                      <a:endParaRPr lang="en-US" sz="1100"/>
                    </a:p>
                  </a:txBody>
                  <a:tcPr marL="190500" marR="190500" marT="190500" marB="190500" anchor="ctr">
                    <a:lnL cmpd="sng" algn="ctr" cap="flat" w="47625">
                      <a:solidFill>
                        <a:srgbClr val="00492C"/>
                      </a:solidFill>
                      <a:prstDash val="solid"/>
                      <a:round/>
                      <a:headEnd type="none" w="med" len="med"/>
                      <a:tailEnd type="none" w="med" len="med"/>
                    </a:lnL>
                    <a:lnR cmpd="sng" algn="ctr" cap="flat" w="47625">
                      <a:solidFill>
                        <a:srgbClr val="00492C"/>
                      </a:solidFill>
                      <a:prstDash val="solid"/>
                      <a:round/>
                      <a:headEnd type="none" w="med" len="med"/>
                      <a:tailEnd type="none" w="med" len="med"/>
                    </a:lnR>
                    <a:lnT cmpd="sng" algn="ctr" cap="flat" w="47625">
                      <a:solidFill>
                        <a:srgbClr val="00492C"/>
                      </a:solidFill>
                      <a:prstDash val="solid"/>
                      <a:round/>
                      <a:headEnd type="none" w="med" len="med"/>
                      <a:tailEnd type="none" w="med" len="med"/>
                    </a:lnT>
                    <a:lnB cmpd="sng" algn="ctr" cap="flat" w="47625">
                      <a:solidFill>
                        <a:srgbClr val="00492C"/>
                      </a:solidFill>
                      <a:prstDash val="solid"/>
                      <a:round/>
                      <a:headEnd type="none" w="med" len="med"/>
                      <a:tailEnd type="none" w="med" len="med"/>
                    </a:lnB>
                    <a:solidFill>
                      <a:srgbClr val="FFFFEF"/>
                    </a:solidFill>
                  </a:tcPr>
                </a:tc>
                <a:tc>
                  <a:txBody>
                    <a:bodyPr anchor="t" rtlCol="false"/>
                    <a:lstStyle/>
                    <a:p>
                      <a:pPr algn="l" marL="518158" indent="-259079" lvl="1">
                        <a:lnSpc>
                          <a:spcPts val="3359"/>
                        </a:lnSpc>
                        <a:buFont typeface="Arial"/>
                        <a:buChar char="•"/>
                        <a:defRPr/>
                      </a:pPr>
                      <a:r>
                        <a:rPr lang="en-US" sz="2399">
                          <a:solidFill>
                            <a:srgbClr val="303030"/>
                          </a:solidFill>
                          <a:latin typeface="Muli"/>
                          <a:ea typeface="Muli"/>
                          <a:cs typeface="Muli"/>
                          <a:sym typeface="Muli"/>
                        </a:rPr>
                        <a:t>Khó khăn trong việc đi lại, mất thăng bằng, hoặc cần sự hỗ trợ để di chuyển.</a:t>
                      </a:r>
                      <a:endParaRPr lang="en-US" sz="1100"/>
                    </a:p>
                    <a:p>
                      <a:pPr algn="l" marL="518158" indent="-259079" lvl="1">
                        <a:lnSpc>
                          <a:spcPts val="3359"/>
                        </a:lnSpc>
                        <a:buFont typeface="Arial"/>
                        <a:buChar char="•"/>
                      </a:pPr>
                      <a:r>
                        <a:rPr lang="en-US" sz="2399">
                          <a:solidFill>
                            <a:srgbClr val="303030"/>
                          </a:solidFill>
                          <a:latin typeface="Muli"/>
                          <a:ea typeface="Muli"/>
                          <a:cs typeface="Muli"/>
                          <a:sym typeface="Muli"/>
                        </a:rPr>
                        <a:t>Khả năng cầm nắm và thao tác bị hạn chế.</a:t>
                      </a:r>
                    </a:p>
                    <a:p>
                      <a:pPr algn="l" marL="518158" indent="-259079" lvl="1">
                        <a:lnSpc>
                          <a:spcPts val="3359"/>
                        </a:lnSpc>
                        <a:buFont typeface="Arial"/>
                        <a:buChar char="•"/>
                      </a:pPr>
                      <a:r>
                        <a:rPr lang="en-US" sz="2399">
                          <a:solidFill>
                            <a:srgbClr val="303030"/>
                          </a:solidFill>
                          <a:latin typeface="Muli"/>
                          <a:ea typeface="Muli"/>
                          <a:cs typeface="Muli"/>
                          <a:sym typeface="Muli"/>
                        </a:rPr>
                        <a:t>Cần sự hỗ trợ trong các hoạt động hàng ngày như tắm rửa, ăn uống</a:t>
                      </a:r>
                    </a:p>
                  </a:txBody>
                  <a:tcPr marL="190500" marR="190500" marT="190500" marB="190500" anchor="ctr">
                    <a:lnL cmpd="sng" algn="ctr" cap="flat" w="47625">
                      <a:solidFill>
                        <a:srgbClr val="00492C"/>
                      </a:solidFill>
                      <a:prstDash val="solid"/>
                      <a:round/>
                      <a:headEnd type="none" w="med" len="med"/>
                      <a:tailEnd type="none" w="med" len="med"/>
                    </a:lnL>
                    <a:lnR cmpd="sng" algn="ctr" cap="flat" w="47625">
                      <a:solidFill>
                        <a:srgbClr val="00492C"/>
                      </a:solidFill>
                      <a:prstDash val="solid"/>
                      <a:round/>
                      <a:headEnd type="none" w="med" len="med"/>
                      <a:tailEnd type="none" w="med" len="med"/>
                    </a:lnR>
                    <a:lnT cmpd="sng" algn="ctr" cap="flat" w="47625">
                      <a:solidFill>
                        <a:srgbClr val="00492C"/>
                      </a:solidFill>
                      <a:prstDash val="solid"/>
                      <a:round/>
                      <a:headEnd type="none" w="med" len="med"/>
                      <a:tailEnd type="none" w="med" len="med"/>
                    </a:lnT>
                    <a:lnB cmpd="sng" algn="ctr" cap="flat" w="47625">
                      <a:solidFill>
                        <a:srgbClr val="00492C"/>
                      </a:solidFill>
                      <a:prstDash val="solid"/>
                      <a:round/>
                      <a:headEnd type="none" w="med" len="med"/>
                      <a:tailEnd type="none" w="med" len="med"/>
                    </a:lnB>
                    <a:solidFill>
                      <a:srgbClr val="FFFFEF"/>
                    </a:solidFill>
                  </a:tcPr>
                </a:tc>
              </a:tr>
              <a:tr h="1562135">
                <a:tc>
                  <a:txBody>
                    <a:bodyPr anchor="t" rtlCol="false"/>
                    <a:lstStyle/>
                    <a:p>
                      <a:pPr algn="ctr">
                        <a:lnSpc>
                          <a:spcPts val="4199"/>
                        </a:lnSpc>
                        <a:defRPr/>
                      </a:pPr>
                      <a:r>
                        <a:rPr lang="en-US" sz="2999">
                          <a:solidFill>
                            <a:srgbClr val="303030"/>
                          </a:solidFill>
                          <a:latin typeface="Muli"/>
                          <a:ea typeface="Muli"/>
                          <a:cs typeface="Muli"/>
                          <a:sym typeface="Muli"/>
                        </a:rPr>
                        <a:t>Khuyết tật trí tuệ</a:t>
                      </a:r>
                      <a:endParaRPr lang="en-US" sz="1100"/>
                    </a:p>
                  </a:txBody>
                  <a:tcPr marL="190500" marR="190500" marT="190500" marB="190500" anchor="ctr">
                    <a:lnL cmpd="sng" algn="ctr" cap="flat" w="47625">
                      <a:solidFill>
                        <a:srgbClr val="00492C"/>
                      </a:solidFill>
                      <a:prstDash val="solid"/>
                      <a:round/>
                      <a:headEnd type="none" w="med" len="med"/>
                      <a:tailEnd type="none" w="med" len="med"/>
                    </a:lnL>
                    <a:lnR cmpd="sng" algn="ctr" cap="flat" w="47625">
                      <a:solidFill>
                        <a:srgbClr val="00492C"/>
                      </a:solidFill>
                      <a:prstDash val="solid"/>
                      <a:round/>
                      <a:headEnd type="none" w="med" len="med"/>
                      <a:tailEnd type="none" w="med" len="med"/>
                    </a:lnR>
                    <a:lnT cmpd="sng" algn="ctr" cap="flat" w="47625">
                      <a:solidFill>
                        <a:srgbClr val="00492C"/>
                      </a:solidFill>
                      <a:prstDash val="solid"/>
                      <a:round/>
                      <a:headEnd type="none" w="med" len="med"/>
                      <a:tailEnd type="none" w="med" len="med"/>
                    </a:lnT>
                    <a:lnB cmpd="sng" algn="ctr" cap="flat" w="47625">
                      <a:solidFill>
                        <a:srgbClr val="00492C"/>
                      </a:solidFill>
                      <a:prstDash val="solid"/>
                      <a:round/>
                      <a:headEnd type="none" w="med" len="med"/>
                      <a:tailEnd type="none" w="med" len="med"/>
                    </a:lnB>
                    <a:solidFill>
                      <a:srgbClr val="FFFFEF"/>
                    </a:solidFill>
                  </a:tcPr>
                </a:tc>
                <a:tc>
                  <a:txBody>
                    <a:bodyPr anchor="t" rtlCol="false"/>
                    <a:lstStyle/>
                    <a:p>
                      <a:pPr algn="just" marL="518158" indent="-259079" lvl="1">
                        <a:lnSpc>
                          <a:spcPts val="3359"/>
                        </a:lnSpc>
                        <a:buFont typeface="Arial"/>
                        <a:buChar char="•"/>
                        <a:defRPr/>
                      </a:pPr>
                      <a:r>
                        <a:rPr lang="en-US" sz="2399">
                          <a:solidFill>
                            <a:srgbClr val="303030"/>
                          </a:solidFill>
                          <a:latin typeface="Muli"/>
                          <a:ea typeface="Muli"/>
                          <a:cs typeface="Muli"/>
                          <a:sym typeface="Muli"/>
                        </a:rPr>
                        <a:t>Chậm phát triển ngôn ngữ, Khó khăn trong việc hiểu các khái niệm trừu tượng, Thói quen lặp đi lặp lại, Phản ứng cảm xúc không phù hợp</a:t>
                      </a:r>
                      <a:endParaRPr lang="en-US" sz="1100"/>
                    </a:p>
                  </a:txBody>
                  <a:tcPr marL="190500" marR="190500" marT="190500" marB="190500" anchor="ctr">
                    <a:lnL cmpd="sng" algn="ctr" cap="flat" w="47625">
                      <a:solidFill>
                        <a:srgbClr val="00492C"/>
                      </a:solidFill>
                      <a:prstDash val="solid"/>
                      <a:round/>
                      <a:headEnd type="none" w="med" len="med"/>
                      <a:tailEnd type="none" w="med" len="med"/>
                    </a:lnL>
                    <a:lnR cmpd="sng" algn="ctr" cap="flat" w="47625">
                      <a:solidFill>
                        <a:srgbClr val="00492C"/>
                      </a:solidFill>
                      <a:prstDash val="solid"/>
                      <a:round/>
                      <a:headEnd type="none" w="med" len="med"/>
                      <a:tailEnd type="none" w="med" len="med"/>
                    </a:lnR>
                    <a:lnT cmpd="sng" algn="ctr" cap="flat" w="47625">
                      <a:solidFill>
                        <a:srgbClr val="00492C"/>
                      </a:solidFill>
                      <a:prstDash val="solid"/>
                      <a:round/>
                      <a:headEnd type="none" w="med" len="med"/>
                      <a:tailEnd type="none" w="med" len="med"/>
                    </a:lnT>
                    <a:lnB cmpd="sng" algn="ctr" cap="flat" w="47625">
                      <a:solidFill>
                        <a:srgbClr val="00492C"/>
                      </a:solidFill>
                      <a:prstDash val="solid"/>
                      <a:round/>
                      <a:headEnd type="none" w="med" len="med"/>
                      <a:tailEnd type="none" w="med" len="med"/>
                    </a:lnB>
                    <a:solidFill>
                      <a:srgbClr val="FFFFEF"/>
                    </a:solidFill>
                  </a:tcPr>
                </a:tc>
              </a:tr>
              <a:tr h="3236107">
                <a:tc>
                  <a:txBody>
                    <a:bodyPr anchor="t" rtlCol="false"/>
                    <a:lstStyle/>
                    <a:p>
                      <a:pPr algn="ctr">
                        <a:lnSpc>
                          <a:spcPts val="4199"/>
                        </a:lnSpc>
                        <a:defRPr/>
                      </a:pPr>
                      <a:r>
                        <a:rPr lang="en-US" sz="2999">
                          <a:solidFill>
                            <a:srgbClr val="303030"/>
                          </a:solidFill>
                          <a:latin typeface="Muli"/>
                          <a:ea typeface="Muli"/>
                          <a:cs typeface="Muli"/>
                          <a:sym typeface="Muli"/>
                        </a:rPr>
                        <a:t>Khuyết tật tầm nhìn</a:t>
                      </a:r>
                      <a:endParaRPr lang="en-US" sz="1100"/>
                    </a:p>
                  </a:txBody>
                  <a:tcPr marL="190500" marR="190500" marT="190500" marB="190500" anchor="ctr">
                    <a:lnL cmpd="sng" algn="ctr" cap="flat" w="47625">
                      <a:solidFill>
                        <a:srgbClr val="00492C"/>
                      </a:solidFill>
                      <a:prstDash val="solid"/>
                      <a:round/>
                      <a:headEnd type="none" w="med" len="med"/>
                      <a:tailEnd type="none" w="med" len="med"/>
                    </a:lnL>
                    <a:lnR cmpd="sng" algn="ctr" cap="flat" w="47625">
                      <a:solidFill>
                        <a:srgbClr val="00492C"/>
                      </a:solidFill>
                      <a:prstDash val="solid"/>
                      <a:round/>
                      <a:headEnd type="none" w="med" len="med"/>
                      <a:tailEnd type="none" w="med" len="med"/>
                    </a:lnR>
                    <a:lnT cmpd="sng" algn="ctr" cap="flat" w="47625">
                      <a:solidFill>
                        <a:srgbClr val="00492C"/>
                      </a:solidFill>
                      <a:prstDash val="solid"/>
                      <a:round/>
                      <a:headEnd type="none" w="med" len="med"/>
                      <a:tailEnd type="none" w="med" len="med"/>
                    </a:lnT>
                    <a:lnB cmpd="sng" algn="ctr" cap="flat" w="47625">
                      <a:solidFill>
                        <a:srgbClr val="00492C"/>
                      </a:solidFill>
                      <a:prstDash val="solid"/>
                      <a:round/>
                      <a:headEnd type="none" w="med" len="med"/>
                      <a:tailEnd type="none" w="med" len="med"/>
                    </a:lnB>
                    <a:solidFill>
                      <a:srgbClr val="FFFFEF"/>
                    </a:solidFill>
                  </a:tcPr>
                </a:tc>
                <a:tc>
                  <a:txBody>
                    <a:bodyPr anchor="t" rtlCol="false"/>
                    <a:lstStyle/>
                    <a:p>
                      <a:pPr algn="just" marL="518158" indent="-259079" lvl="1">
                        <a:lnSpc>
                          <a:spcPts val="3359"/>
                        </a:lnSpc>
                        <a:buFont typeface="Arial"/>
                        <a:buChar char="•"/>
                        <a:defRPr/>
                      </a:pPr>
                      <a:r>
                        <a:rPr lang="en-US" sz="2399">
                          <a:solidFill>
                            <a:srgbClr val="303030"/>
                          </a:solidFill>
                          <a:latin typeface="Muli"/>
                          <a:ea typeface="Muli"/>
                          <a:cs typeface="Muli"/>
                          <a:sym typeface="Muli"/>
                        </a:rPr>
                        <a:t>Khó khăn trong việc đọc, viết: Chữ viết mờ nhạt, khó phân biệt các chữ cái.</a:t>
                      </a:r>
                      <a:endParaRPr lang="en-US" sz="1100"/>
                    </a:p>
                    <a:p>
                      <a:pPr algn="just" marL="518158" indent="-259079" lvl="1">
                        <a:lnSpc>
                          <a:spcPts val="3359"/>
                        </a:lnSpc>
                        <a:buFont typeface="Arial"/>
                        <a:buChar char="•"/>
                      </a:pPr>
                      <a:r>
                        <a:rPr lang="en-US" sz="2399">
                          <a:solidFill>
                            <a:srgbClr val="303030"/>
                          </a:solidFill>
                          <a:latin typeface="Muli"/>
                          <a:ea typeface="Muli"/>
                          <a:cs typeface="Muli"/>
                          <a:sym typeface="Muli"/>
                        </a:rPr>
                        <a:t>Khó khăn trong việc di chuyển: Vấp ngã, va chạm vào vật cản.</a:t>
                      </a:r>
                    </a:p>
                    <a:p>
                      <a:pPr algn="just" marL="518158" indent="-259079" lvl="1">
                        <a:lnSpc>
                          <a:spcPts val="3359"/>
                        </a:lnSpc>
                        <a:buFont typeface="Arial"/>
                        <a:buChar char="•"/>
                      </a:pPr>
                      <a:r>
                        <a:rPr lang="en-US" sz="2399">
                          <a:solidFill>
                            <a:srgbClr val="303030"/>
                          </a:solidFill>
                          <a:latin typeface="Muli"/>
                          <a:ea typeface="Muli"/>
                          <a:cs typeface="Muli"/>
                          <a:sym typeface="Muli"/>
                        </a:rPr>
                        <a:t>Khó khăn trong việc nhận biết màu sắc: Khó phân biệt các màu sắc với nhau.</a:t>
                      </a:r>
                    </a:p>
                    <a:p>
                      <a:pPr algn="just" marL="518158" indent="-259079" lvl="1">
                        <a:lnSpc>
                          <a:spcPts val="3359"/>
                        </a:lnSpc>
                        <a:buFont typeface="Arial"/>
                        <a:buChar char="•"/>
                      </a:pPr>
                      <a:r>
                        <a:rPr lang="en-US" sz="2399">
                          <a:solidFill>
                            <a:srgbClr val="303030"/>
                          </a:solidFill>
                          <a:latin typeface="Muli"/>
                          <a:ea typeface="Muli"/>
                          <a:cs typeface="Muli"/>
                          <a:sym typeface="Muli"/>
                        </a:rPr>
                        <a:t>Mỏi mắt, nhức đầu: Khi cố gắng nhìn rõ các vật thể.</a:t>
                      </a:r>
                    </a:p>
                  </a:txBody>
                  <a:tcPr marL="190500" marR="190500" marT="190500" marB="190500" anchor="ctr">
                    <a:lnL cmpd="sng" algn="ctr" cap="flat" w="47625">
                      <a:solidFill>
                        <a:srgbClr val="00492C"/>
                      </a:solidFill>
                      <a:prstDash val="solid"/>
                      <a:round/>
                      <a:headEnd type="none" w="med" len="med"/>
                      <a:tailEnd type="none" w="med" len="med"/>
                    </a:lnL>
                    <a:lnR cmpd="sng" algn="ctr" cap="flat" w="47625">
                      <a:solidFill>
                        <a:srgbClr val="00492C"/>
                      </a:solidFill>
                      <a:prstDash val="solid"/>
                      <a:round/>
                      <a:headEnd type="none" w="med" len="med"/>
                      <a:tailEnd type="none" w="med" len="med"/>
                    </a:lnR>
                    <a:lnT cmpd="sng" algn="ctr" cap="flat" w="47625">
                      <a:solidFill>
                        <a:srgbClr val="00492C"/>
                      </a:solidFill>
                      <a:prstDash val="solid"/>
                      <a:round/>
                      <a:headEnd type="none" w="med" len="med"/>
                      <a:tailEnd type="none" w="med" len="med"/>
                    </a:lnT>
                    <a:lnB cmpd="sng" algn="ctr" cap="flat" w="47625">
                      <a:solidFill>
                        <a:srgbClr val="00492C"/>
                      </a:solidFill>
                      <a:prstDash val="solid"/>
                      <a:round/>
                      <a:headEnd type="none" w="med" len="med"/>
                      <a:tailEnd type="none" w="med" len="med"/>
                    </a:lnB>
                    <a:solidFill>
                      <a:srgbClr val="FFFFEF"/>
                    </a:solidFill>
                  </a:tcPr>
                </a:tc>
              </a:tr>
            </a:tbl>
          </a:graphicData>
        </a:graphic>
      </p:graphicFrame>
      <p:sp>
        <p:nvSpPr>
          <p:cNvPr name="TextBox 5" id="5"/>
          <p:cNvSpPr txBox="true"/>
          <p:nvPr/>
        </p:nvSpPr>
        <p:spPr>
          <a:xfrm rot="0">
            <a:off x="1028700" y="887843"/>
            <a:ext cx="10482865" cy="1149350"/>
          </a:xfrm>
          <a:prstGeom prst="rect">
            <a:avLst/>
          </a:prstGeom>
        </p:spPr>
        <p:txBody>
          <a:bodyPr anchor="t" rtlCol="false" tIns="0" lIns="0" bIns="0" rIns="0">
            <a:spAutoFit/>
          </a:bodyPr>
          <a:lstStyle/>
          <a:p>
            <a:pPr algn="l" marL="0" indent="0" lvl="0">
              <a:lnSpc>
                <a:spcPts val="8800"/>
              </a:lnSpc>
              <a:spcBef>
                <a:spcPct val="0"/>
              </a:spcBef>
            </a:pPr>
            <a:r>
              <a:rPr lang="en-US" b="true" sz="8000">
                <a:solidFill>
                  <a:srgbClr val="00492C"/>
                </a:solidFill>
                <a:latin typeface="Muli Ultra-Bold"/>
                <a:ea typeface="Muli Ultra-Bold"/>
                <a:cs typeface="Muli Ultra-Bold"/>
                <a:sym typeface="Muli Ultra-Bold"/>
              </a:rPr>
              <a:t>3. Biểu hiện</a:t>
            </a:r>
          </a:p>
        </p:txBody>
      </p:sp>
      <p:sp>
        <p:nvSpPr>
          <p:cNvPr name="Freeform 6" id="6"/>
          <p:cNvSpPr/>
          <p:nvPr/>
        </p:nvSpPr>
        <p:spPr>
          <a:xfrm flipH="false" flipV="false" rot="0">
            <a:off x="11149414" y="8786864"/>
            <a:ext cx="1891620" cy="1774684"/>
          </a:xfrm>
          <a:custGeom>
            <a:avLst/>
            <a:gdLst/>
            <a:ahLst/>
            <a:cxnLst/>
            <a:rect r="r" b="b" t="t" l="l"/>
            <a:pathLst>
              <a:path h="1774684" w="1891620">
                <a:moveTo>
                  <a:pt x="0" y="0"/>
                </a:moveTo>
                <a:lnTo>
                  <a:pt x="1891621" y="0"/>
                </a:lnTo>
                <a:lnTo>
                  <a:pt x="1891621" y="1774684"/>
                </a:lnTo>
                <a:lnTo>
                  <a:pt x="0" y="17746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5246965" y="8786864"/>
            <a:ext cx="1891620" cy="1774684"/>
          </a:xfrm>
          <a:custGeom>
            <a:avLst/>
            <a:gdLst/>
            <a:ahLst/>
            <a:cxnLst/>
            <a:rect r="r" b="b" t="t" l="l"/>
            <a:pathLst>
              <a:path h="1774684" w="1891620">
                <a:moveTo>
                  <a:pt x="0" y="0"/>
                </a:moveTo>
                <a:lnTo>
                  <a:pt x="1891621" y="0"/>
                </a:lnTo>
                <a:lnTo>
                  <a:pt x="1891621" y="1774684"/>
                </a:lnTo>
                <a:lnTo>
                  <a:pt x="0" y="17746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198190" y="8786864"/>
            <a:ext cx="1891620" cy="1774684"/>
          </a:xfrm>
          <a:custGeom>
            <a:avLst/>
            <a:gdLst/>
            <a:ahLst/>
            <a:cxnLst/>
            <a:rect r="r" b="b" t="t" l="l"/>
            <a:pathLst>
              <a:path h="1774684" w="1891620">
                <a:moveTo>
                  <a:pt x="0" y="0"/>
                </a:moveTo>
                <a:lnTo>
                  <a:pt x="1891620" y="0"/>
                </a:lnTo>
                <a:lnTo>
                  <a:pt x="1891620" y="1774684"/>
                </a:lnTo>
                <a:lnTo>
                  <a:pt x="0" y="17746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14505657" y="409562"/>
            <a:ext cx="2617696" cy="1627632"/>
            <a:chOff x="0" y="0"/>
            <a:chExt cx="769848" cy="478676"/>
          </a:xfrm>
        </p:grpSpPr>
        <p:sp>
          <p:nvSpPr>
            <p:cNvPr name="Freeform 10" id="10">
              <a:hlinkClick r:id="rId6" action="ppaction://hlinksldjump"/>
            </p:cNvPr>
            <p:cNvSpPr/>
            <p:nvPr/>
          </p:nvSpPr>
          <p:spPr>
            <a:xfrm flipH="false" flipV="false" rot="0">
              <a:off x="0" y="0"/>
              <a:ext cx="769848" cy="478676"/>
            </a:xfrm>
            <a:custGeom>
              <a:avLst/>
              <a:gdLst/>
              <a:ahLst/>
              <a:cxnLst/>
              <a:rect r="r" b="b" t="t" l="l"/>
              <a:pathLst>
                <a:path h="478676" w="769848">
                  <a:moveTo>
                    <a:pt x="384924" y="0"/>
                  </a:moveTo>
                  <a:cubicBezTo>
                    <a:pt x="172336" y="0"/>
                    <a:pt x="0" y="107155"/>
                    <a:pt x="0" y="239338"/>
                  </a:cubicBezTo>
                  <a:cubicBezTo>
                    <a:pt x="0" y="371521"/>
                    <a:pt x="172336" y="478676"/>
                    <a:pt x="384924" y="478676"/>
                  </a:cubicBezTo>
                  <a:cubicBezTo>
                    <a:pt x="597511" y="478676"/>
                    <a:pt x="769848" y="371521"/>
                    <a:pt x="769848" y="239338"/>
                  </a:cubicBezTo>
                  <a:cubicBezTo>
                    <a:pt x="769848" y="107155"/>
                    <a:pt x="597511" y="0"/>
                    <a:pt x="384924" y="0"/>
                  </a:cubicBezTo>
                  <a:lnTo>
                    <a:pt x="384924" y="0"/>
                  </a:lnTo>
                  <a:close/>
                </a:path>
              </a:pathLst>
            </a:custGeom>
            <a:solidFill>
              <a:srgbClr val="E6E1FF"/>
            </a:solidFill>
            <a:ln w="38100" cap="rnd">
              <a:solidFill>
                <a:srgbClr val="00492C"/>
              </a:solidFill>
              <a:prstDash val="solid"/>
              <a:round/>
            </a:ln>
          </p:spPr>
        </p:sp>
        <p:sp>
          <p:nvSpPr>
            <p:cNvPr name="TextBox 11" id="11"/>
            <p:cNvSpPr txBox="true"/>
            <p:nvPr/>
          </p:nvSpPr>
          <p:spPr>
            <a:xfrm>
              <a:off x="72173" y="16301"/>
              <a:ext cx="625501" cy="417499"/>
            </a:xfrm>
            <a:prstGeom prst="rect">
              <a:avLst/>
            </a:prstGeom>
          </p:spPr>
          <p:txBody>
            <a:bodyPr anchor="ctr" rtlCol="false" tIns="254000" lIns="254000" bIns="254000" rIns="254000"/>
            <a:lstStyle/>
            <a:p>
              <a:pPr algn="ctr" marL="0" indent="0" lvl="0">
                <a:lnSpc>
                  <a:spcPts val="2239"/>
                </a:lnSpc>
              </a:pPr>
              <a:r>
                <a:rPr lang="en-US" sz="1599" u="none">
                  <a:solidFill>
                    <a:srgbClr val="00492C"/>
                  </a:solidFill>
                  <a:latin typeface="Muli"/>
                  <a:ea typeface="Muli"/>
                  <a:cs typeface="Muli"/>
                  <a:sym typeface="Muli"/>
                </a:rPr>
                <a:t>Quay lại</a:t>
              </a:r>
            </a:p>
            <a:p>
              <a:pPr algn="ctr" marL="0" indent="0" lvl="0">
                <a:lnSpc>
                  <a:spcPts val="2239"/>
                </a:lnSpc>
              </a:pPr>
              <a:r>
                <a:rPr lang="en-US" b="true" sz="1599" u="none">
                  <a:solidFill>
                    <a:srgbClr val="00492C"/>
                  </a:solidFill>
                  <a:latin typeface="Muli Bold"/>
                  <a:ea typeface="Muli Bold"/>
                  <a:cs typeface="Muli Bold"/>
                  <a:sym typeface="Muli Bold"/>
                </a:rPr>
                <a:t>Trang Điều hướng</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grpSp>
        <p:nvGrpSpPr>
          <p:cNvPr name="Group 2" id="2"/>
          <p:cNvGrpSpPr/>
          <p:nvPr/>
        </p:nvGrpSpPr>
        <p:grpSpPr>
          <a:xfrm rot="0">
            <a:off x="550718" y="2353209"/>
            <a:ext cx="10103902" cy="6073209"/>
            <a:chOff x="0" y="0"/>
            <a:chExt cx="4045735" cy="2431793"/>
          </a:xfrm>
        </p:grpSpPr>
        <p:sp>
          <p:nvSpPr>
            <p:cNvPr name="Freeform 3" id="3"/>
            <p:cNvSpPr/>
            <p:nvPr/>
          </p:nvSpPr>
          <p:spPr>
            <a:xfrm flipH="false" flipV="false" rot="0">
              <a:off x="0" y="0"/>
              <a:ext cx="4045735" cy="2431793"/>
            </a:xfrm>
            <a:custGeom>
              <a:avLst/>
              <a:gdLst/>
              <a:ahLst/>
              <a:cxnLst/>
              <a:rect r="r" b="b" t="t" l="l"/>
              <a:pathLst>
                <a:path h="2431793" w="4045735">
                  <a:moveTo>
                    <a:pt x="3921275" y="2431793"/>
                  </a:moveTo>
                  <a:lnTo>
                    <a:pt x="124460" y="2431793"/>
                  </a:lnTo>
                  <a:cubicBezTo>
                    <a:pt x="55880" y="2431793"/>
                    <a:pt x="0" y="2375913"/>
                    <a:pt x="0" y="2307333"/>
                  </a:cubicBezTo>
                  <a:lnTo>
                    <a:pt x="0" y="124460"/>
                  </a:lnTo>
                  <a:cubicBezTo>
                    <a:pt x="0" y="55880"/>
                    <a:pt x="55880" y="0"/>
                    <a:pt x="124460" y="0"/>
                  </a:cubicBezTo>
                  <a:lnTo>
                    <a:pt x="3921275" y="0"/>
                  </a:lnTo>
                  <a:cubicBezTo>
                    <a:pt x="3989855" y="0"/>
                    <a:pt x="4045735" y="55880"/>
                    <a:pt x="4045735" y="124460"/>
                  </a:cubicBezTo>
                  <a:lnTo>
                    <a:pt x="4045735" y="2307333"/>
                  </a:lnTo>
                  <a:cubicBezTo>
                    <a:pt x="4045735" y="2375913"/>
                    <a:pt x="3989855" y="2431793"/>
                    <a:pt x="3921275" y="2431793"/>
                  </a:cubicBezTo>
                  <a:close/>
                </a:path>
              </a:pathLst>
            </a:custGeom>
            <a:solidFill>
              <a:srgbClr val="FFFFEF"/>
            </a:solidFill>
            <a:ln w="47625" cap="sq">
              <a:solidFill>
                <a:srgbClr val="00492C"/>
              </a:solidFill>
              <a:prstDash val="solid"/>
              <a:miter/>
            </a:ln>
          </p:spPr>
        </p:sp>
      </p:grpSp>
      <p:grpSp>
        <p:nvGrpSpPr>
          <p:cNvPr name="Group 4" id="4"/>
          <p:cNvGrpSpPr/>
          <p:nvPr/>
        </p:nvGrpSpPr>
        <p:grpSpPr>
          <a:xfrm rot="0">
            <a:off x="12221190" y="2353209"/>
            <a:ext cx="5260119" cy="3156072"/>
            <a:chOff x="0" y="0"/>
            <a:chExt cx="6350000" cy="3810000"/>
          </a:xfrm>
        </p:grpSpPr>
        <p:sp>
          <p:nvSpPr>
            <p:cNvPr name="Freeform 5" id="5"/>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2"/>
              <a:stretch>
                <a:fillRect l="0" t="-12500" r="0" b="-12500"/>
              </a:stretch>
            </a:blipFill>
          </p:spPr>
        </p:sp>
      </p:grpSp>
      <p:grpSp>
        <p:nvGrpSpPr>
          <p:cNvPr name="Group 6" id="6"/>
          <p:cNvGrpSpPr/>
          <p:nvPr/>
        </p:nvGrpSpPr>
        <p:grpSpPr>
          <a:xfrm rot="0">
            <a:off x="12118900" y="5799987"/>
            <a:ext cx="5140400" cy="3084240"/>
            <a:chOff x="0" y="0"/>
            <a:chExt cx="6350000" cy="3810000"/>
          </a:xfrm>
        </p:grpSpPr>
        <p:sp>
          <p:nvSpPr>
            <p:cNvPr name="Freeform 7" id="7"/>
            <p:cNvSpPr/>
            <p:nvPr/>
          </p:nvSpPr>
          <p:spPr>
            <a:xfrm flipH="false" flipV="false" rot="0">
              <a:off x="0" y="0"/>
              <a:ext cx="6350000" cy="3810000"/>
            </a:xfrm>
            <a:custGeom>
              <a:avLst/>
              <a:gdLst/>
              <a:ahLst/>
              <a:cxnLst/>
              <a:rect r="r" b="b" t="t" l="l"/>
              <a:pathLst>
                <a:path h="3810000" w="635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3"/>
              <a:stretch>
                <a:fillRect l="0" t="-16666" r="0" b="-16666"/>
              </a:stretch>
            </a:blipFill>
          </p:spPr>
        </p:sp>
      </p:grpSp>
      <p:sp>
        <p:nvSpPr>
          <p:cNvPr name="Freeform 8" id="8"/>
          <p:cNvSpPr/>
          <p:nvPr/>
        </p:nvSpPr>
        <p:spPr>
          <a:xfrm flipH="false" flipV="false" rot="0">
            <a:off x="-404351" y="8319903"/>
            <a:ext cx="2411941" cy="3049580"/>
          </a:xfrm>
          <a:custGeom>
            <a:avLst/>
            <a:gdLst/>
            <a:ahLst/>
            <a:cxnLst/>
            <a:rect r="r" b="b" t="t" l="l"/>
            <a:pathLst>
              <a:path h="3049580" w="2411941">
                <a:moveTo>
                  <a:pt x="0" y="0"/>
                </a:moveTo>
                <a:lnTo>
                  <a:pt x="2411941" y="0"/>
                </a:lnTo>
                <a:lnTo>
                  <a:pt x="2411941" y="3049580"/>
                </a:lnTo>
                <a:lnTo>
                  <a:pt x="0" y="30495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1857042">
            <a:off x="16539143" y="4611471"/>
            <a:ext cx="1453226" cy="1551988"/>
          </a:xfrm>
          <a:custGeom>
            <a:avLst/>
            <a:gdLst/>
            <a:ahLst/>
            <a:cxnLst/>
            <a:rect r="r" b="b" t="t" l="l"/>
            <a:pathLst>
              <a:path h="1551988" w="1453226">
                <a:moveTo>
                  <a:pt x="0" y="0"/>
                </a:moveTo>
                <a:lnTo>
                  <a:pt x="1453225" y="0"/>
                </a:lnTo>
                <a:lnTo>
                  <a:pt x="1453225" y="1551989"/>
                </a:lnTo>
                <a:lnTo>
                  <a:pt x="0" y="155198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0" id="10"/>
          <p:cNvGrpSpPr/>
          <p:nvPr/>
        </p:nvGrpSpPr>
        <p:grpSpPr>
          <a:xfrm rot="0">
            <a:off x="14863614" y="936648"/>
            <a:ext cx="2617696" cy="1627632"/>
            <a:chOff x="0" y="0"/>
            <a:chExt cx="769848" cy="478676"/>
          </a:xfrm>
        </p:grpSpPr>
        <p:sp>
          <p:nvSpPr>
            <p:cNvPr name="Freeform 11" id="11">
              <a:hlinkClick r:id="rId8" action="ppaction://hlinksldjump"/>
            </p:cNvPr>
            <p:cNvSpPr/>
            <p:nvPr/>
          </p:nvSpPr>
          <p:spPr>
            <a:xfrm flipH="false" flipV="false" rot="0">
              <a:off x="0" y="0"/>
              <a:ext cx="769848" cy="478676"/>
            </a:xfrm>
            <a:custGeom>
              <a:avLst/>
              <a:gdLst/>
              <a:ahLst/>
              <a:cxnLst/>
              <a:rect r="r" b="b" t="t" l="l"/>
              <a:pathLst>
                <a:path h="478676" w="769848">
                  <a:moveTo>
                    <a:pt x="384924" y="0"/>
                  </a:moveTo>
                  <a:cubicBezTo>
                    <a:pt x="172336" y="0"/>
                    <a:pt x="0" y="107155"/>
                    <a:pt x="0" y="239338"/>
                  </a:cubicBezTo>
                  <a:cubicBezTo>
                    <a:pt x="0" y="371521"/>
                    <a:pt x="172336" y="478676"/>
                    <a:pt x="384924" y="478676"/>
                  </a:cubicBezTo>
                  <a:cubicBezTo>
                    <a:pt x="597511" y="478676"/>
                    <a:pt x="769848" y="371521"/>
                    <a:pt x="769848" y="239338"/>
                  </a:cubicBezTo>
                  <a:cubicBezTo>
                    <a:pt x="769848" y="107155"/>
                    <a:pt x="597511" y="0"/>
                    <a:pt x="384924" y="0"/>
                  </a:cubicBezTo>
                  <a:lnTo>
                    <a:pt x="384924" y="0"/>
                  </a:lnTo>
                  <a:close/>
                </a:path>
              </a:pathLst>
            </a:custGeom>
            <a:solidFill>
              <a:srgbClr val="E6E1FF"/>
            </a:solidFill>
            <a:ln w="38100" cap="rnd">
              <a:solidFill>
                <a:srgbClr val="00492C"/>
              </a:solidFill>
              <a:prstDash val="solid"/>
              <a:round/>
            </a:ln>
          </p:spPr>
        </p:sp>
        <p:sp>
          <p:nvSpPr>
            <p:cNvPr name="TextBox 12" id="12"/>
            <p:cNvSpPr txBox="true"/>
            <p:nvPr/>
          </p:nvSpPr>
          <p:spPr>
            <a:xfrm>
              <a:off x="72173" y="16301"/>
              <a:ext cx="625501" cy="417499"/>
            </a:xfrm>
            <a:prstGeom prst="rect">
              <a:avLst/>
            </a:prstGeom>
          </p:spPr>
          <p:txBody>
            <a:bodyPr anchor="ctr" rtlCol="false" tIns="254000" lIns="254000" bIns="254000" rIns="254000"/>
            <a:lstStyle/>
            <a:p>
              <a:pPr algn="ctr" marL="0" indent="0" lvl="0">
                <a:lnSpc>
                  <a:spcPts val="2239"/>
                </a:lnSpc>
              </a:pPr>
              <a:r>
                <a:rPr lang="en-US" sz="1599" u="none">
                  <a:solidFill>
                    <a:srgbClr val="00492C"/>
                  </a:solidFill>
                  <a:latin typeface="Muli"/>
                  <a:ea typeface="Muli"/>
                  <a:cs typeface="Muli"/>
                  <a:sym typeface="Muli"/>
                </a:rPr>
                <a:t>Quay lại</a:t>
              </a:r>
            </a:p>
            <a:p>
              <a:pPr algn="ctr" marL="0" indent="0" lvl="0">
                <a:lnSpc>
                  <a:spcPts val="2239"/>
                </a:lnSpc>
              </a:pPr>
              <a:r>
                <a:rPr lang="en-US" b="true" sz="1599" u="none">
                  <a:solidFill>
                    <a:srgbClr val="00492C"/>
                  </a:solidFill>
                  <a:latin typeface="Muli Bold"/>
                  <a:ea typeface="Muli Bold"/>
                  <a:cs typeface="Muli Bold"/>
                  <a:sym typeface="Muli Bold"/>
                </a:rPr>
                <a:t>Trang Điều hướng</a:t>
              </a:r>
            </a:p>
          </p:txBody>
        </p:sp>
      </p:grpSp>
      <p:sp>
        <p:nvSpPr>
          <p:cNvPr name="TextBox 13" id="13"/>
          <p:cNvSpPr txBox="true"/>
          <p:nvPr/>
        </p:nvSpPr>
        <p:spPr>
          <a:xfrm rot="0">
            <a:off x="1436921" y="3090111"/>
            <a:ext cx="5187936" cy="542925"/>
          </a:xfrm>
          <a:prstGeom prst="rect">
            <a:avLst/>
          </a:prstGeom>
        </p:spPr>
        <p:txBody>
          <a:bodyPr anchor="t" rtlCol="false" tIns="0" lIns="0" bIns="0" rIns="0">
            <a:spAutoFit/>
          </a:bodyPr>
          <a:lstStyle/>
          <a:p>
            <a:pPr algn="ctr" marL="0" indent="0" lvl="0">
              <a:lnSpc>
                <a:spcPts val="4319"/>
              </a:lnSpc>
              <a:spcBef>
                <a:spcPct val="0"/>
              </a:spcBef>
            </a:pPr>
            <a:r>
              <a:rPr lang="en-US" sz="3599">
                <a:solidFill>
                  <a:srgbClr val="00492C"/>
                </a:solidFill>
                <a:latin typeface="Muli"/>
                <a:ea typeface="Muli"/>
                <a:cs typeface="Muli"/>
                <a:sym typeface="Muli"/>
              </a:rPr>
              <a:t>Khuyết tật vận động</a:t>
            </a:r>
          </a:p>
        </p:txBody>
      </p:sp>
      <p:sp>
        <p:nvSpPr>
          <p:cNvPr name="TextBox 14" id="14"/>
          <p:cNvSpPr txBox="true"/>
          <p:nvPr/>
        </p:nvSpPr>
        <p:spPr>
          <a:xfrm rot="0">
            <a:off x="1436921" y="4202555"/>
            <a:ext cx="7392471" cy="2341245"/>
          </a:xfrm>
          <a:prstGeom prst="rect">
            <a:avLst/>
          </a:prstGeom>
        </p:spPr>
        <p:txBody>
          <a:bodyPr anchor="t" rtlCol="false" tIns="0" lIns="0" bIns="0" rIns="0">
            <a:spAutoFit/>
          </a:bodyPr>
          <a:lstStyle/>
          <a:p>
            <a:pPr algn="just" marL="518160" indent="-259080" lvl="1">
              <a:lnSpc>
                <a:spcPts val="3120"/>
              </a:lnSpc>
              <a:buFont typeface="Arial"/>
              <a:buChar char="•"/>
            </a:pPr>
            <a:r>
              <a:rPr lang="en-US" sz="2400">
                <a:solidFill>
                  <a:srgbClr val="303030"/>
                </a:solidFill>
                <a:latin typeface="Muli"/>
                <a:ea typeface="Muli"/>
                <a:cs typeface="Muli"/>
                <a:sym typeface="Muli"/>
              </a:rPr>
              <a:t>Bệnh lý bẩm sinh (như bại não, hội chứng Down). </a:t>
            </a:r>
          </a:p>
          <a:p>
            <a:pPr algn="just" marL="518160" indent="-259080" lvl="1">
              <a:lnSpc>
                <a:spcPts val="3120"/>
              </a:lnSpc>
              <a:buFont typeface="Arial"/>
              <a:buChar char="•"/>
            </a:pPr>
            <a:r>
              <a:rPr lang="en-US" sz="2400">
                <a:solidFill>
                  <a:srgbClr val="303030"/>
                </a:solidFill>
                <a:latin typeface="Muli"/>
                <a:ea typeface="Muli"/>
                <a:cs typeface="Muli"/>
                <a:sym typeface="Muli"/>
              </a:rPr>
              <a:t>Tai nạn hoặc chấn thương gây tổn thương tủy sống.</a:t>
            </a:r>
          </a:p>
          <a:p>
            <a:pPr algn="just" marL="518160" indent="-259080" lvl="1">
              <a:lnSpc>
                <a:spcPts val="3120"/>
              </a:lnSpc>
              <a:buFont typeface="Arial"/>
              <a:buChar char="•"/>
            </a:pPr>
            <a:r>
              <a:rPr lang="en-US" sz="2400">
                <a:solidFill>
                  <a:srgbClr val="303030"/>
                </a:solidFill>
                <a:latin typeface="Muli"/>
                <a:ea typeface="Muli"/>
                <a:cs typeface="Muli"/>
                <a:sym typeface="Muli"/>
              </a:rPr>
              <a:t>Bệnh lý thần kinh (như xơ cứng động mạch, Parkinson).</a:t>
            </a:r>
          </a:p>
        </p:txBody>
      </p:sp>
      <p:sp>
        <p:nvSpPr>
          <p:cNvPr name="TextBox 15" id="15"/>
          <p:cNvSpPr txBox="true"/>
          <p:nvPr/>
        </p:nvSpPr>
        <p:spPr>
          <a:xfrm rot="0">
            <a:off x="1028700" y="1224352"/>
            <a:ext cx="11090200" cy="931545"/>
          </a:xfrm>
          <a:prstGeom prst="rect">
            <a:avLst/>
          </a:prstGeom>
        </p:spPr>
        <p:txBody>
          <a:bodyPr anchor="t" rtlCol="false" tIns="0" lIns="0" bIns="0" rIns="0">
            <a:spAutoFit/>
          </a:bodyPr>
          <a:lstStyle/>
          <a:p>
            <a:pPr algn="l" marL="0" indent="0" lvl="0">
              <a:lnSpc>
                <a:spcPts val="7259"/>
              </a:lnSpc>
              <a:spcBef>
                <a:spcPct val="0"/>
              </a:spcBef>
            </a:pPr>
            <a:r>
              <a:rPr lang="en-US" b="true" sz="6599">
                <a:solidFill>
                  <a:srgbClr val="00492C"/>
                </a:solidFill>
                <a:latin typeface="Muli Ultra-Bold"/>
                <a:ea typeface="Muli Ultra-Bold"/>
                <a:cs typeface="Muli Ultra-Bold"/>
                <a:sym typeface="Muli Ultra-Bold"/>
              </a:rPr>
              <a:t>4. Nguyên nhân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AEBC4"/>
        </a:solidFill>
      </p:bgPr>
    </p:bg>
    <p:spTree>
      <p:nvGrpSpPr>
        <p:cNvPr id="1" name=""/>
        <p:cNvGrpSpPr/>
        <p:nvPr/>
      </p:nvGrpSpPr>
      <p:grpSpPr>
        <a:xfrm>
          <a:off x="0" y="0"/>
          <a:ext cx="0" cy="0"/>
          <a:chOff x="0" y="0"/>
          <a:chExt cx="0" cy="0"/>
        </a:xfrm>
      </p:grpSpPr>
      <p:grpSp>
        <p:nvGrpSpPr>
          <p:cNvPr name="Group 2" id="2"/>
          <p:cNvGrpSpPr/>
          <p:nvPr/>
        </p:nvGrpSpPr>
        <p:grpSpPr>
          <a:xfrm rot="0">
            <a:off x="526562" y="1943857"/>
            <a:ext cx="5893934" cy="7313798"/>
            <a:chOff x="0" y="0"/>
            <a:chExt cx="2677128" cy="3322055"/>
          </a:xfrm>
        </p:grpSpPr>
        <p:sp>
          <p:nvSpPr>
            <p:cNvPr name="Freeform 3" id="3"/>
            <p:cNvSpPr/>
            <p:nvPr/>
          </p:nvSpPr>
          <p:spPr>
            <a:xfrm flipH="false" flipV="false" rot="0">
              <a:off x="0" y="0"/>
              <a:ext cx="2677128" cy="3322055"/>
            </a:xfrm>
            <a:custGeom>
              <a:avLst/>
              <a:gdLst/>
              <a:ahLst/>
              <a:cxnLst/>
              <a:rect r="r" b="b" t="t" l="l"/>
              <a:pathLst>
                <a:path h="3322055" w="2677128">
                  <a:moveTo>
                    <a:pt x="2552668" y="3322055"/>
                  </a:moveTo>
                  <a:lnTo>
                    <a:pt x="124460" y="3322055"/>
                  </a:lnTo>
                  <a:cubicBezTo>
                    <a:pt x="55880" y="3322055"/>
                    <a:pt x="0" y="3266175"/>
                    <a:pt x="0" y="3197595"/>
                  </a:cubicBezTo>
                  <a:lnTo>
                    <a:pt x="0" y="124460"/>
                  </a:lnTo>
                  <a:cubicBezTo>
                    <a:pt x="0" y="55880"/>
                    <a:pt x="55880" y="0"/>
                    <a:pt x="124460" y="0"/>
                  </a:cubicBezTo>
                  <a:lnTo>
                    <a:pt x="2552668" y="0"/>
                  </a:lnTo>
                  <a:cubicBezTo>
                    <a:pt x="2621248" y="0"/>
                    <a:pt x="2677128" y="55880"/>
                    <a:pt x="2677128" y="124460"/>
                  </a:cubicBezTo>
                  <a:lnTo>
                    <a:pt x="2677128" y="3197595"/>
                  </a:lnTo>
                  <a:cubicBezTo>
                    <a:pt x="2677128" y="3266175"/>
                    <a:pt x="2621248" y="3322055"/>
                    <a:pt x="2552668" y="3322055"/>
                  </a:cubicBezTo>
                  <a:close/>
                </a:path>
              </a:pathLst>
            </a:custGeom>
            <a:solidFill>
              <a:srgbClr val="FFFFEF"/>
            </a:solidFill>
            <a:ln w="47625" cap="sq">
              <a:solidFill>
                <a:srgbClr val="00492C"/>
              </a:solidFill>
              <a:prstDash val="solid"/>
              <a:miter/>
            </a:ln>
          </p:spPr>
        </p:sp>
      </p:grpSp>
      <p:grpSp>
        <p:nvGrpSpPr>
          <p:cNvPr name="Group 4" id="4"/>
          <p:cNvGrpSpPr/>
          <p:nvPr/>
        </p:nvGrpSpPr>
        <p:grpSpPr>
          <a:xfrm rot="0">
            <a:off x="12192892" y="2020426"/>
            <a:ext cx="5893934" cy="7313798"/>
            <a:chOff x="0" y="0"/>
            <a:chExt cx="2677128" cy="3322055"/>
          </a:xfrm>
        </p:grpSpPr>
        <p:sp>
          <p:nvSpPr>
            <p:cNvPr name="Freeform 5" id="5"/>
            <p:cNvSpPr/>
            <p:nvPr/>
          </p:nvSpPr>
          <p:spPr>
            <a:xfrm flipH="false" flipV="false" rot="0">
              <a:off x="0" y="0"/>
              <a:ext cx="2677128" cy="3322055"/>
            </a:xfrm>
            <a:custGeom>
              <a:avLst/>
              <a:gdLst/>
              <a:ahLst/>
              <a:cxnLst/>
              <a:rect r="r" b="b" t="t" l="l"/>
              <a:pathLst>
                <a:path h="3322055" w="2677128">
                  <a:moveTo>
                    <a:pt x="2552668" y="3322055"/>
                  </a:moveTo>
                  <a:lnTo>
                    <a:pt x="124460" y="3322055"/>
                  </a:lnTo>
                  <a:cubicBezTo>
                    <a:pt x="55880" y="3322055"/>
                    <a:pt x="0" y="3266175"/>
                    <a:pt x="0" y="3197595"/>
                  </a:cubicBezTo>
                  <a:lnTo>
                    <a:pt x="0" y="124460"/>
                  </a:lnTo>
                  <a:cubicBezTo>
                    <a:pt x="0" y="55880"/>
                    <a:pt x="55880" y="0"/>
                    <a:pt x="124460" y="0"/>
                  </a:cubicBezTo>
                  <a:lnTo>
                    <a:pt x="2552668" y="0"/>
                  </a:lnTo>
                  <a:cubicBezTo>
                    <a:pt x="2621248" y="0"/>
                    <a:pt x="2677128" y="55880"/>
                    <a:pt x="2677128" y="124460"/>
                  </a:cubicBezTo>
                  <a:lnTo>
                    <a:pt x="2677128" y="3197595"/>
                  </a:lnTo>
                  <a:cubicBezTo>
                    <a:pt x="2677128" y="3266175"/>
                    <a:pt x="2621248" y="3322055"/>
                    <a:pt x="2552668" y="3322055"/>
                  </a:cubicBezTo>
                  <a:close/>
                </a:path>
              </a:pathLst>
            </a:custGeom>
            <a:solidFill>
              <a:srgbClr val="FFFFEF"/>
            </a:solidFill>
            <a:ln w="47625" cap="sq">
              <a:solidFill>
                <a:srgbClr val="00492C"/>
              </a:solidFill>
              <a:prstDash val="solid"/>
              <a:miter/>
            </a:ln>
          </p:spPr>
        </p:sp>
      </p:grpSp>
      <p:grpSp>
        <p:nvGrpSpPr>
          <p:cNvPr name="Group 6" id="6"/>
          <p:cNvGrpSpPr/>
          <p:nvPr/>
        </p:nvGrpSpPr>
        <p:grpSpPr>
          <a:xfrm rot="0">
            <a:off x="6705888" y="1943857"/>
            <a:ext cx="4875866" cy="7313798"/>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1754" t="0" r="-61754" b="0"/>
              </a:stretch>
            </a:blipFill>
          </p:spPr>
        </p:sp>
      </p:grpSp>
      <p:sp>
        <p:nvSpPr>
          <p:cNvPr name="Freeform 8" id="8"/>
          <p:cNvSpPr/>
          <p:nvPr/>
        </p:nvSpPr>
        <p:spPr>
          <a:xfrm flipH="false" flipV="false" rot="0">
            <a:off x="2911261" y="3554304"/>
            <a:ext cx="1124536" cy="1200961"/>
          </a:xfrm>
          <a:custGeom>
            <a:avLst/>
            <a:gdLst/>
            <a:ahLst/>
            <a:cxnLst/>
            <a:rect r="r" b="b" t="t" l="l"/>
            <a:pathLst>
              <a:path h="1200961" w="1124536">
                <a:moveTo>
                  <a:pt x="0" y="0"/>
                </a:moveTo>
                <a:lnTo>
                  <a:pt x="1124537" y="0"/>
                </a:lnTo>
                <a:lnTo>
                  <a:pt x="1124537" y="1200962"/>
                </a:lnTo>
                <a:lnTo>
                  <a:pt x="0" y="12009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4156574" y="3554304"/>
            <a:ext cx="1315794" cy="1200961"/>
          </a:xfrm>
          <a:custGeom>
            <a:avLst/>
            <a:gdLst/>
            <a:ahLst/>
            <a:cxnLst/>
            <a:rect r="r" b="b" t="t" l="l"/>
            <a:pathLst>
              <a:path h="1200961" w="1315794">
                <a:moveTo>
                  <a:pt x="0" y="0"/>
                </a:moveTo>
                <a:lnTo>
                  <a:pt x="1315794" y="0"/>
                </a:lnTo>
                <a:lnTo>
                  <a:pt x="1315794" y="1200962"/>
                </a:lnTo>
                <a:lnTo>
                  <a:pt x="0" y="12009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0" id="10"/>
          <p:cNvGrpSpPr/>
          <p:nvPr/>
        </p:nvGrpSpPr>
        <p:grpSpPr>
          <a:xfrm rot="0">
            <a:off x="7834973" y="8620701"/>
            <a:ext cx="2617696" cy="1627632"/>
            <a:chOff x="0" y="0"/>
            <a:chExt cx="769848" cy="478676"/>
          </a:xfrm>
        </p:grpSpPr>
        <p:sp>
          <p:nvSpPr>
            <p:cNvPr name="Freeform 11" id="11">
              <a:hlinkClick r:id="rId7" action="ppaction://hlinksldjump"/>
            </p:cNvPr>
            <p:cNvSpPr/>
            <p:nvPr/>
          </p:nvSpPr>
          <p:spPr>
            <a:xfrm flipH="false" flipV="false" rot="0">
              <a:off x="0" y="0"/>
              <a:ext cx="769848" cy="478676"/>
            </a:xfrm>
            <a:custGeom>
              <a:avLst/>
              <a:gdLst/>
              <a:ahLst/>
              <a:cxnLst/>
              <a:rect r="r" b="b" t="t" l="l"/>
              <a:pathLst>
                <a:path h="478676" w="769848">
                  <a:moveTo>
                    <a:pt x="384924" y="0"/>
                  </a:moveTo>
                  <a:cubicBezTo>
                    <a:pt x="172336" y="0"/>
                    <a:pt x="0" y="107155"/>
                    <a:pt x="0" y="239338"/>
                  </a:cubicBezTo>
                  <a:cubicBezTo>
                    <a:pt x="0" y="371521"/>
                    <a:pt x="172336" y="478676"/>
                    <a:pt x="384924" y="478676"/>
                  </a:cubicBezTo>
                  <a:cubicBezTo>
                    <a:pt x="597511" y="478676"/>
                    <a:pt x="769848" y="371521"/>
                    <a:pt x="769848" y="239338"/>
                  </a:cubicBezTo>
                  <a:cubicBezTo>
                    <a:pt x="769848" y="107155"/>
                    <a:pt x="597511" y="0"/>
                    <a:pt x="384924" y="0"/>
                  </a:cubicBezTo>
                  <a:lnTo>
                    <a:pt x="384924" y="0"/>
                  </a:lnTo>
                  <a:close/>
                </a:path>
              </a:pathLst>
            </a:custGeom>
            <a:solidFill>
              <a:srgbClr val="E6E1FF"/>
            </a:solidFill>
            <a:ln w="38100" cap="rnd">
              <a:solidFill>
                <a:srgbClr val="00492C"/>
              </a:solidFill>
              <a:prstDash val="solid"/>
              <a:round/>
            </a:ln>
          </p:spPr>
        </p:sp>
        <p:sp>
          <p:nvSpPr>
            <p:cNvPr name="TextBox 12" id="12"/>
            <p:cNvSpPr txBox="true"/>
            <p:nvPr/>
          </p:nvSpPr>
          <p:spPr>
            <a:xfrm>
              <a:off x="72173" y="16301"/>
              <a:ext cx="625501" cy="417499"/>
            </a:xfrm>
            <a:prstGeom prst="rect">
              <a:avLst/>
            </a:prstGeom>
          </p:spPr>
          <p:txBody>
            <a:bodyPr anchor="ctr" rtlCol="false" tIns="254000" lIns="254000" bIns="254000" rIns="254000"/>
            <a:lstStyle/>
            <a:p>
              <a:pPr algn="ctr" marL="0" indent="0" lvl="0">
                <a:lnSpc>
                  <a:spcPts val="2239"/>
                </a:lnSpc>
              </a:pPr>
              <a:r>
                <a:rPr lang="en-US" sz="1599" u="none">
                  <a:solidFill>
                    <a:srgbClr val="00492C"/>
                  </a:solidFill>
                  <a:latin typeface="Muli"/>
                  <a:ea typeface="Muli"/>
                  <a:cs typeface="Muli"/>
                  <a:sym typeface="Muli"/>
                </a:rPr>
                <a:t>Quay lại</a:t>
              </a:r>
            </a:p>
            <a:p>
              <a:pPr algn="ctr" marL="0" indent="0" lvl="0">
                <a:lnSpc>
                  <a:spcPts val="2239"/>
                </a:lnSpc>
              </a:pPr>
              <a:r>
                <a:rPr lang="en-US" b="true" sz="1599" u="none">
                  <a:solidFill>
                    <a:srgbClr val="00492C"/>
                  </a:solidFill>
                  <a:latin typeface="Muli Bold"/>
                  <a:ea typeface="Muli Bold"/>
                  <a:cs typeface="Muli Bold"/>
                  <a:sym typeface="Muli Bold"/>
                </a:rPr>
                <a:t>Trang Điều hướng</a:t>
              </a:r>
            </a:p>
          </p:txBody>
        </p:sp>
      </p:grpSp>
      <p:sp>
        <p:nvSpPr>
          <p:cNvPr name="TextBox 13" id="13"/>
          <p:cNvSpPr txBox="true"/>
          <p:nvPr/>
        </p:nvSpPr>
        <p:spPr>
          <a:xfrm rot="0">
            <a:off x="2947820" y="728980"/>
            <a:ext cx="12392003" cy="648970"/>
          </a:xfrm>
          <a:prstGeom prst="rect">
            <a:avLst/>
          </a:prstGeom>
        </p:spPr>
        <p:txBody>
          <a:bodyPr anchor="t" rtlCol="false" tIns="0" lIns="0" bIns="0" rIns="0">
            <a:spAutoFit/>
          </a:bodyPr>
          <a:lstStyle/>
          <a:p>
            <a:pPr algn="ctr" marL="0" indent="0" lvl="0">
              <a:lnSpc>
                <a:spcPts val="5060"/>
              </a:lnSpc>
              <a:spcBef>
                <a:spcPct val="0"/>
              </a:spcBef>
            </a:pPr>
            <a:r>
              <a:rPr lang="en-US" b="true" sz="4600">
                <a:solidFill>
                  <a:srgbClr val="00492C"/>
                </a:solidFill>
                <a:latin typeface="Muli Ultra-Bold"/>
                <a:ea typeface="Muli Ultra-Bold"/>
                <a:cs typeface="Muli Ultra-Bold"/>
                <a:sym typeface="Muli Ultra-Bold"/>
              </a:rPr>
              <a:t>Khuyết tật trí tuệ</a:t>
            </a:r>
          </a:p>
        </p:txBody>
      </p:sp>
      <p:sp>
        <p:nvSpPr>
          <p:cNvPr name="TextBox 14" id="14"/>
          <p:cNvSpPr txBox="true"/>
          <p:nvPr/>
        </p:nvSpPr>
        <p:spPr>
          <a:xfrm rot="0">
            <a:off x="1028700" y="5629701"/>
            <a:ext cx="4934238" cy="1407795"/>
          </a:xfrm>
          <a:prstGeom prst="rect">
            <a:avLst/>
          </a:prstGeom>
        </p:spPr>
        <p:txBody>
          <a:bodyPr anchor="t" rtlCol="false" tIns="0" lIns="0" bIns="0" rIns="0">
            <a:spAutoFit/>
          </a:bodyPr>
          <a:lstStyle/>
          <a:p>
            <a:pPr algn="just" marL="582927" indent="-291463" lvl="1">
              <a:lnSpc>
                <a:spcPts val="3779"/>
              </a:lnSpc>
              <a:buFont typeface="Arial"/>
              <a:buChar char="•"/>
            </a:pPr>
            <a:r>
              <a:rPr lang="en-US" sz="2699">
                <a:solidFill>
                  <a:srgbClr val="303030"/>
                </a:solidFill>
                <a:latin typeface="Muli"/>
                <a:ea typeface="Muli"/>
                <a:cs typeface="Muli"/>
                <a:sym typeface="Muli"/>
              </a:rPr>
              <a:t>Yếu tố di truyền: Một số khuyết tật trí tuệ có thể do gen di truyền.</a:t>
            </a:r>
          </a:p>
        </p:txBody>
      </p:sp>
      <p:sp>
        <p:nvSpPr>
          <p:cNvPr name="TextBox 15" id="15"/>
          <p:cNvSpPr txBox="true"/>
          <p:nvPr/>
        </p:nvSpPr>
        <p:spPr>
          <a:xfrm rot="0">
            <a:off x="12652901" y="5095875"/>
            <a:ext cx="4973915" cy="3758565"/>
          </a:xfrm>
          <a:prstGeom prst="rect">
            <a:avLst/>
          </a:prstGeom>
        </p:spPr>
        <p:txBody>
          <a:bodyPr anchor="t" rtlCol="false" tIns="0" lIns="0" bIns="0" rIns="0">
            <a:spAutoFit/>
          </a:bodyPr>
          <a:lstStyle/>
          <a:p>
            <a:pPr algn="l" marL="518158" indent="-259079" lvl="1">
              <a:lnSpc>
                <a:spcPts val="3359"/>
              </a:lnSpc>
              <a:buFont typeface="Arial"/>
              <a:buChar char="•"/>
            </a:pPr>
            <a:r>
              <a:rPr lang="en-US" sz="2399">
                <a:solidFill>
                  <a:srgbClr val="303030"/>
                </a:solidFill>
                <a:latin typeface="Muli"/>
                <a:ea typeface="Muli"/>
                <a:cs typeface="Muli"/>
                <a:sym typeface="Muli"/>
              </a:rPr>
              <a:t>Tác động môi trường: Các yếu tố như dinh dưỡng kém, ô nhiễm, hoặc chấn thương não trong thời kỳ mang thai hoặc khi sinh.</a:t>
            </a:r>
          </a:p>
          <a:p>
            <a:pPr algn="l" marL="518158" indent="-259079" lvl="1">
              <a:lnSpc>
                <a:spcPts val="3359"/>
              </a:lnSpc>
              <a:buFont typeface="Arial"/>
              <a:buChar char="•"/>
            </a:pPr>
            <a:r>
              <a:rPr lang="en-US" sz="2399">
                <a:solidFill>
                  <a:srgbClr val="303030"/>
                </a:solidFill>
                <a:latin typeface="Muli"/>
                <a:ea typeface="Muli"/>
                <a:cs typeface="Muli"/>
                <a:sym typeface="Muli"/>
              </a:rPr>
              <a:t>Bệnh lý: Một số bệnh có thể ảnh hưởng đến sự phát triển của não bộ, như bệnh Down, Fragile X.</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DAGQm1albCI</dc:identifier>
  <dcterms:modified xsi:type="dcterms:W3CDTF">2011-08-01T06:04:30Z</dcterms:modified>
  <cp:revision>1</cp:revision>
  <dc:title>Nâu nhạt Màu be Hợp xu hướng Biểu tượng Sáng tạo Bản thuyết trình</dc:title>
</cp:coreProperties>
</file>