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17" r:id="rId2"/>
    <p:sldId id="274" r:id="rId3"/>
    <p:sldId id="272" r:id="rId4"/>
    <p:sldId id="288" r:id="rId5"/>
    <p:sldId id="289" r:id="rId6"/>
    <p:sldId id="257" r:id="rId7"/>
    <p:sldId id="261" r:id="rId8"/>
    <p:sldId id="258" r:id="rId9"/>
    <p:sldId id="259" r:id="rId10"/>
    <p:sldId id="313" r:id="rId11"/>
    <p:sldId id="262" r:id="rId12"/>
    <p:sldId id="263" r:id="rId13"/>
    <p:sldId id="265" r:id="rId14"/>
    <p:sldId id="267" r:id="rId15"/>
    <p:sldId id="315" r:id="rId16"/>
  </p:sldIdLst>
  <p:sldSz cx="9144000" cy="6858000" type="screen4x3"/>
  <p:notesSz cx="6858000" cy="9144000"/>
  <p:custDataLst>
    <p:tags r:id="rId18"/>
  </p:custDataLst>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ettel16" initials="v"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5" autoAdjust="0"/>
    <p:restoredTop sz="94660"/>
  </p:normalViewPr>
  <p:slideViewPr>
    <p:cSldViewPr>
      <p:cViewPr varScale="1">
        <p:scale>
          <a:sx n="93" d="100"/>
          <a:sy n="93" d="100"/>
        </p:scale>
        <p:origin x="1157"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255CEC-7DF1-4BE5-B3B5-F74659E66826}" type="datetimeFigureOut">
              <a:rPr lang="en-US" smtClean="0"/>
              <a:t>8/8/2025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45BE6D-E6BD-41CA-B1A6-7A33456714CA}" type="slidenum">
              <a:rPr lang="en-US" smtClean="0"/>
              <a:t>‹#›</a:t>
            </a:fld>
            <a:endParaRPr lang="en-US"/>
          </a:p>
        </p:txBody>
      </p:sp>
    </p:spTree>
    <p:extLst>
      <p:ext uri="{BB962C8B-B14F-4D97-AF65-F5344CB8AC3E}">
        <p14:creationId xmlns:p14="http://schemas.microsoft.com/office/powerpoint/2010/main" val="717407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0105E0-9724-45AA-927A-CAD65B74E560}" type="slidenum">
              <a:rPr lang="en-US" smtClean="0"/>
              <a:t>1</a:t>
            </a:fld>
            <a:endParaRPr lang="en-US"/>
          </a:p>
        </p:txBody>
      </p:sp>
    </p:spTree>
    <p:extLst>
      <p:ext uri="{BB962C8B-B14F-4D97-AF65-F5344CB8AC3E}">
        <p14:creationId xmlns:p14="http://schemas.microsoft.com/office/powerpoint/2010/main" val="39350398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10</a:t>
            </a:fld>
            <a:endParaRPr lang="en-US"/>
          </a:p>
        </p:txBody>
      </p:sp>
    </p:spTree>
    <p:extLst>
      <p:ext uri="{BB962C8B-B14F-4D97-AF65-F5344CB8AC3E}">
        <p14:creationId xmlns:p14="http://schemas.microsoft.com/office/powerpoint/2010/main" val="6771233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11</a:t>
            </a:fld>
            <a:endParaRPr lang="en-US"/>
          </a:p>
        </p:txBody>
      </p:sp>
    </p:spTree>
    <p:extLst>
      <p:ext uri="{BB962C8B-B14F-4D97-AF65-F5344CB8AC3E}">
        <p14:creationId xmlns:p14="http://schemas.microsoft.com/office/powerpoint/2010/main" val="27164951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12</a:t>
            </a:fld>
            <a:endParaRPr lang="en-US"/>
          </a:p>
        </p:txBody>
      </p:sp>
    </p:spTree>
    <p:extLst>
      <p:ext uri="{BB962C8B-B14F-4D97-AF65-F5344CB8AC3E}">
        <p14:creationId xmlns:p14="http://schemas.microsoft.com/office/powerpoint/2010/main" val="796427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13</a:t>
            </a:fld>
            <a:endParaRPr lang="en-US"/>
          </a:p>
        </p:txBody>
      </p:sp>
    </p:spTree>
    <p:extLst>
      <p:ext uri="{BB962C8B-B14F-4D97-AF65-F5344CB8AC3E}">
        <p14:creationId xmlns:p14="http://schemas.microsoft.com/office/powerpoint/2010/main" val="3085362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14</a:t>
            </a:fld>
            <a:endParaRPr lang="en-US"/>
          </a:p>
        </p:txBody>
      </p:sp>
    </p:spTree>
    <p:extLst>
      <p:ext uri="{BB962C8B-B14F-4D97-AF65-F5344CB8AC3E}">
        <p14:creationId xmlns:p14="http://schemas.microsoft.com/office/powerpoint/2010/main" val="39925149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15</a:t>
            </a:fld>
            <a:endParaRPr lang="en-US"/>
          </a:p>
        </p:txBody>
      </p:sp>
    </p:spTree>
    <p:extLst>
      <p:ext uri="{BB962C8B-B14F-4D97-AF65-F5344CB8AC3E}">
        <p14:creationId xmlns:p14="http://schemas.microsoft.com/office/powerpoint/2010/main" val="403892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2</a:t>
            </a:fld>
            <a:endParaRPr lang="en-US"/>
          </a:p>
        </p:txBody>
      </p:sp>
    </p:spTree>
    <p:extLst>
      <p:ext uri="{BB962C8B-B14F-4D97-AF65-F5344CB8AC3E}">
        <p14:creationId xmlns:p14="http://schemas.microsoft.com/office/powerpoint/2010/main" val="2906089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3</a:t>
            </a:fld>
            <a:endParaRPr lang="en-US"/>
          </a:p>
        </p:txBody>
      </p:sp>
    </p:spTree>
    <p:extLst>
      <p:ext uri="{BB962C8B-B14F-4D97-AF65-F5344CB8AC3E}">
        <p14:creationId xmlns:p14="http://schemas.microsoft.com/office/powerpoint/2010/main" val="3647677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4</a:t>
            </a:fld>
            <a:endParaRPr lang="en-US"/>
          </a:p>
        </p:txBody>
      </p:sp>
    </p:spTree>
    <p:extLst>
      <p:ext uri="{BB962C8B-B14F-4D97-AF65-F5344CB8AC3E}">
        <p14:creationId xmlns:p14="http://schemas.microsoft.com/office/powerpoint/2010/main" val="2492210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5</a:t>
            </a:fld>
            <a:endParaRPr lang="en-US"/>
          </a:p>
        </p:txBody>
      </p:sp>
    </p:spTree>
    <p:extLst>
      <p:ext uri="{BB962C8B-B14F-4D97-AF65-F5344CB8AC3E}">
        <p14:creationId xmlns:p14="http://schemas.microsoft.com/office/powerpoint/2010/main" val="267209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6</a:t>
            </a:fld>
            <a:endParaRPr lang="en-US"/>
          </a:p>
        </p:txBody>
      </p:sp>
    </p:spTree>
    <p:extLst>
      <p:ext uri="{BB962C8B-B14F-4D97-AF65-F5344CB8AC3E}">
        <p14:creationId xmlns:p14="http://schemas.microsoft.com/office/powerpoint/2010/main" val="2974146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7</a:t>
            </a:fld>
            <a:endParaRPr lang="en-US"/>
          </a:p>
        </p:txBody>
      </p:sp>
    </p:spTree>
    <p:extLst>
      <p:ext uri="{BB962C8B-B14F-4D97-AF65-F5344CB8AC3E}">
        <p14:creationId xmlns:p14="http://schemas.microsoft.com/office/powerpoint/2010/main" val="3795510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8</a:t>
            </a:fld>
            <a:endParaRPr lang="en-US"/>
          </a:p>
        </p:txBody>
      </p:sp>
    </p:spTree>
    <p:extLst>
      <p:ext uri="{BB962C8B-B14F-4D97-AF65-F5344CB8AC3E}">
        <p14:creationId xmlns:p14="http://schemas.microsoft.com/office/powerpoint/2010/main" val="2784407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45BE6D-E6BD-41CA-B1A6-7A33456714CA}" type="slidenum">
              <a:rPr lang="en-US" smtClean="0"/>
              <a:t>9</a:t>
            </a:fld>
            <a:endParaRPr lang="en-US"/>
          </a:p>
        </p:txBody>
      </p:sp>
    </p:spTree>
    <p:extLst>
      <p:ext uri="{BB962C8B-B14F-4D97-AF65-F5344CB8AC3E}">
        <p14:creationId xmlns:p14="http://schemas.microsoft.com/office/powerpoint/2010/main" val="1891215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Tiêu đề Bản chiếu">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129" y="1789583"/>
            <a:ext cx="7772400" cy="1321791"/>
          </a:xfrm>
        </p:spPr>
        <p:txBody>
          <a:bodyPr>
            <a:normAutofit/>
          </a:bodyPr>
          <a:lstStyle>
            <a:lvl1pPr>
              <a:defRPr sz="5400" b="1" baseline="0">
                <a:solidFill>
                  <a:srgbClr val="FF0000"/>
                </a:solidFill>
                <a:effectLst>
                  <a:outerShdw blurRad="38100" dist="38100" dir="2700000" algn="tl">
                    <a:srgbClr val="000000">
                      <a:alpha val="43137"/>
                    </a:srgbClr>
                  </a:outerShdw>
                </a:effectLst>
                <a:latin typeface="UTM Swiss Condensed" pitchFamily="2" charset="-93"/>
              </a:defRPr>
            </a:lvl1pPr>
          </a:lstStyle>
          <a:p>
            <a:r>
              <a:rPr lang="en-US"/>
              <a:t>&lt;TÊN HỌC PHẦN&gt;</a:t>
            </a:r>
            <a:endParaRPr lang="vi-VN"/>
          </a:p>
        </p:txBody>
      </p:sp>
      <p:sp>
        <p:nvSpPr>
          <p:cNvPr id="9" name="Rechthoek 18"/>
          <p:cNvSpPr/>
          <p:nvPr userDrawn="1"/>
        </p:nvSpPr>
        <p:spPr bwMode="auto">
          <a:xfrm>
            <a:off x="-36512" y="6405331"/>
            <a:ext cx="9215682" cy="452669"/>
          </a:xfrm>
          <a:prstGeom prst="rect">
            <a:avLst/>
          </a:prstGeom>
          <a:solidFill>
            <a:srgbClr val="0070C0"/>
          </a:solidFill>
          <a:ln>
            <a:noFill/>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5000"/>
              </a:lnSpc>
              <a:spcBef>
                <a:spcPct val="0"/>
              </a:spcBef>
              <a:spcAft>
                <a:spcPct val="0"/>
              </a:spcAft>
              <a:buClrTx/>
              <a:buSzTx/>
              <a:buFont typeface="Arial" charset="0"/>
              <a:buNone/>
              <a:tabLst/>
            </a:pPr>
            <a:endParaRPr kumimoji="0" lang="en-GB" sz="2000" b="0" i="0" u="none" strike="noStrike" cap="none" normalizeH="0" baseline="0" noProof="0" dirty="0">
              <a:ln>
                <a:noFill/>
              </a:ln>
              <a:solidFill>
                <a:schemeClr val="bg1"/>
              </a:solidFill>
              <a:effectLst/>
              <a:latin typeface="Minion" pitchFamily="2" charset="0"/>
            </a:endParaRPr>
          </a:p>
        </p:txBody>
      </p:sp>
      <p:pic>
        <p:nvPicPr>
          <p:cNvPr id="5"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512" y="3043"/>
            <a:ext cx="9180512" cy="1786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lide Number Placeholder 5"/>
          <p:cNvSpPr>
            <a:spLocks noGrp="1"/>
          </p:cNvSpPr>
          <p:nvPr>
            <p:ph type="sldNum" sz="quarter" idx="11"/>
          </p:nvPr>
        </p:nvSpPr>
        <p:spPr/>
        <p:txBody>
          <a:bodyPr/>
          <a:lstStyle/>
          <a:p>
            <a:fld id="{15BFCA54-6B67-44C2-89EB-D6940E9985E7}" type="slidenum">
              <a:rPr lang="vi-VN" smtClean="0"/>
              <a:t>‹#›</a:t>
            </a:fld>
            <a:endParaRPr lang="vi-VN"/>
          </a:p>
        </p:txBody>
      </p:sp>
      <p:sp>
        <p:nvSpPr>
          <p:cNvPr id="13" name="Text Placeholder 12"/>
          <p:cNvSpPr>
            <a:spLocks noGrp="1"/>
          </p:cNvSpPr>
          <p:nvPr>
            <p:ph type="body" sz="quarter" idx="12" hasCustomPrompt="1"/>
          </p:nvPr>
        </p:nvSpPr>
        <p:spPr>
          <a:xfrm>
            <a:off x="685800" y="3022600"/>
            <a:ext cx="7772400" cy="508000"/>
          </a:xfrm>
        </p:spPr>
        <p:txBody>
          <a:bodyPr>
            <a:noAutofit/>
          </a:bodyPr>
          <a:lstStyle>
            <a:lvl1pPr marL="0" indent="0" algn="ctr">
              <a:buNone/>
              <a:defRPr sz="2400" b="1" baseline="0">
                <a:solidFill>
                  <a:schemeClr val="tx1"/>
                </a:solidFill>
                <a:effectLst>
                  <a:outerShdw blurRad="38100" dist="38100" dir="2700000" algn="tl">
                    <a:srgbClr val="000000">
                      <a:alpha val="43137"/>
                    </a:srgbClr>
                  </a:outerShdw>
                </a:effectLst>
                <a:latin typeface="UTM Swiss Condensed" pitchFamily="2" charset="-93"/>
              </a:defRPr>
            </a:lvl1pPr>
          </a:lstStyle>
          <a:p>
            <a:pPr lvl="0"/>
            <a:r>
              <a:rPr lang="en-US"/>
              <a:t>(Dành cho sinh viên Khoa/Ngành..…..)</a:t>
            </a:r>
            <a:endParaRPr lang="vi-VN"/>
          </a:p>
        </p:txBody>
      </p:sp>
      <p:sp>
        <p:nvSpPr>
          <p:cNvPr id="22" name="Picture Placeholder 21"/>
          <p:cNvSpPr>
            <a:spLocks noGrp="1"/>
          </p:cNvSpPr>
          <p:nvPr>
            <p:ph type="pic" sz="quarter" idx="13"/>
          </p:nvPr>
        </p:nvSpPr>
        <p:spPr>
          <a:xfrm>
            <a:off x="3048000" y="3632200"/>
            <a:ext cx="3048000" cy="2743200"/>
          </a:xfrm>
        </p:spPr>
        <p:txBody>
          <a:bodyPr>
            <a:normAutofit/>
          </a:bodyPr>
          <a:lstStyle>
            <a:lvl1pPr>
              <a:defRPr sz="1800"/>
            </a:lvl1pPr>
          </a:lstStyle>
          <a:p>
            <a:r>
              <a:rPr lang="vi-VN"/>
              <a:t>Bấm biểu tượng để thêm hình ảnh</a:t>
            </a:r>
          </a:p>
        </p:txBody>
      </p:sp>
      <p:sp>
        <p:nvSpPr>
          <p:cNvPr id="25" name="Text Placeholder 9"/>
          <p:cNvSpPr>
            <a:spLocks noGrp="1"/>
          </p:cNvSpPr>
          <p:nvPr>
            <p:ph type="body" sz="quarter" idx="15" hasCustomPrompt="1"/>
          </p:nvPr>
        </p:nvSpPr>
        <p:spPr>
          <a:xfrm>
            <a:off x="152400" y="6405332"/>
            <a:ext cx="8740080" cy="384936"/>
          </a:xfrm>
        </p:spPr>
        <p:txBody>
          <a:bodyPr>
            <a:noAutofit/>
          </a:bodyPr>
          <a:lstStyle>
            <a:lvl1pPr marL="0" indent="0" algn="ctr">
              <a:buNone/>
              <a:defRPr sz="1400" b="1">
                <a:solidFill>
                  <a:srgbClr val="FFFF00"/>
                </a:solidFill>
                <a:effectLst>
                  <a:outerShdw blurRad="38100" dist="38100" dir="2700000" algn="tl">
                    <a:srgbClr val="000000">
                      <a:alpha val="43137"/>
                    </a:srgbClr>
                  </a:outerShdw>
                </a:effectLst>
              </a:defRPr>
            </a:lvl1pPr>
          </a:lstStyle>
          <a:p>
            <a:pPr lvl="0"/>
            <a:r>
              <a:rPr lang="en-US" dirty="0"/>
              <a:t>Click to add text</a:t>
            </a:r>
          </a:p>
        </p:txBody>
      </p:sp>
    </p:spTree>
    <p:extLst>
      <p:ext uri="{BB962C8B-B14F-4D97-AF65-F5344CB8AC3E}">
        <p14:creationId xmlns:p14="http://schemas.microsoft.com/office/powerpoint/2010/main" val="4189757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4CEB57-30DB-45E7-BCF4-3554EFC7D0D0}" type="datetimeFigureOut">
              <a:rPr lang="vi-VN" smtClean="0"/>
              <a:pPr/>
              <a:t>08/08/2025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2CF7BC4-83EB-4D49-821E-B080272F22DC}" type="slidenum">
              <a:rPr lang="vi-VN" smtClean="0"/>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4CEB57-30DB-45E7-BCF4-3554EFC7D0D0}" type="datetimeFigureOut">
              <a:rPr lang="vi-VN" smtClean="0"/>
              <a:pPr/>
              <a:t>08/08/2025</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CF7BC4-83EB-4D49-821E-B080272F22DC}" type="slidenum">
              <a:rPr lang="vi-VN" smtClean="0"/>
              <a:pPr/>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9.jfi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0.jfi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1.jfi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tags" Target="../tags/tag16.xml"/><Relationship Id="rId4" Type="http://schemas.openxmlformats.org/officeDocument/2006/relationships/image" Target="../media/image12.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3.jfi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4.jfi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4.jfi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5.jfi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6.jfi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 Id="rId5" Type="http://schemas.openxmlformats.org/officeDocument/2006/relationships/image" Target="../media/image8.jfif"/><Relationship Id="rId4" Type="http://schemas.openxmlformats.org/officeDocument/2006/relationships/image" Target="../media/image7.jf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99438"/>
            <a:ext cx="8991600" cy="991343"/>
          </a:xfrm>
        </p:spPr>
        <p:txBody>
          <a:bodyPr>
            <a:normAutofit/>
          </a:bodyPr>
          <a:lstStyle/>
          <a:p>
            <a:r>
              <a:rPr lang="en-US">
                <a:latin typeface="Times New Roman" pitchFamily="18" charset="0"/>
                <a:cs typeface="Times New Roman" pitchFamily="18" charset="0"/>
              </a:rPr>
              <a:t>CHÍNH SÁCH XÃ HỘI</a:t>
            </a:r>
            <a:endParaRPr lang="vi-VN" dirty="0">
              <a:latin typeface="Times New Roman" pitchFamily="18" charset="0"/>
              <a:cs typeface="Times New Roman" pitchFamily="18" charset="0"/>
            </a:endParaRPr>
          </a:p>
        </p:txBody>
      </p:sp>
      <p:sp>
        <p:nvSpPr>
          <p:cNvPr id="3" name="Text Placeholder 2"/>
          <p:cNvSpPr>
            <a:spLocks noGrp="1"/>
          </p:cNvSpPr>
          <p:nvPr>
            <p:ph type="body" sz="quarter" idx="12"/>
          </p:nvPr>
        </p:nvSpPr>
        <p:spPr/>
        <p:txBody>
          <a:bodyPr/>
          <a:lstStyle/>
          <a:p>
            <a:r>
              <a:rPr lang="en-US" dirty="0" err="1">
                <a:latin typeface="Times New Roman" pitchFamily="18" charset="0"/>
                <a:cs typeface="Times New Roman" pitchFamily="18" charset="0"/>
              </a:rPr>
              <a:t>Dành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endParaRPr lang="vi-VN" dirty="0">
              <a:latin typeface="Times New Roman" pitchFamily="18" charset="0"/>
              <a:cs typeface="Times New Roman" pitchFamily="18" charset="0"/>
            </a:endParaRPr>
          </a:p>
        </p:txBody>
      </p:sp>
      <p:sp>
        <p:nvSpPr>
          <p:cNvPr id="10" name="Text Placeholder 9"/>
          <p:cNvSpPr>
            <a:spLocks noGrp="1"/>
          </p:cNvSpPr>
          <p:nvPr>
            <p:ph type="body" sz="quarter" idx="15"/>
          </p:nvPr>
        </p:nvSpPr>
        <p:spPr/>
        <p:txBody>
          <a:bodyPr/>
          <a:lstStyle/>
          <a:p>
            <a:r>
              <a:rPr lang="en-US" dirty="0"/>
              <a:t>Vinh, 2023</a:t>
            </a:r>
            <a:endParaRPr lang="vi-VN" dirty="0"/>
          </a:p>
        </p:txBody>
      </p:sp>
      <p:pic>
        <p:nvPicPr>
          <p:cNvPr id="1026" name="Picture 2" descr="E:\C.THUONG.2021\CONG TAC XA HOI CA NHAN.2021\E.LEARNING CTXH CA NHAN\images.jpg"/>
          <p:cNvPicPr>
            <a:picLocks noGrp="1" noChangeAspect="1" noChangeArrowheads="1"/>
          </p:cNvPicPr>
          <p:nvPr>
            <p:ph type="pic" sz="quarter" idx="13"/>
          </p:nvPr>
        </p:nvPicPr>
        <p:blipFill>
          <a:blip r:embed="rId4">
            <a:extLst>
              <a:ext uri="{28A0092B-C50C-407E-A947-70E740481C1C}">
                <a14:useLocalDpi xmlns:a14="http://schemas.microsoft.com/office/drawing/2010/main" val="0"/>
              </a:ext>
            </a:extLst>
          </a:blip>
          <a:srcRect t="16250" b="16250"/>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424073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latin typeface="Times New Roman" panose="02020603050405020304" pitchFamily="18" charset="0"/>
                <a:cs typeface="Times New Roman" panose="02020603050405020304" pitchFamily="18" charset="0"/>
              </a:rPr>
              <a:t>Tóm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lại</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2132856"/>
            <a:ext cx="8229600" cy="3993307"/>
          </a:xfrm>
        </p:spPr>
        <p:txBody>
          <a:bodyPr/>
          <a:lstStyle/>
          <a:p>
            <a:pPr algn="just"/>
            <a:r>
              <a:rPr lang="en-US" dirty="0" err="1">
                <a:latin typeface="Times New Roman" panose="02020603050405020304" pitchFamily="18" charset="0"/>
                <a:cs typeface="Times New Roman" panose="02020603050405020304" pitchFamily="18" charset="0"/>
              </a:rPr>
              <a:t>Dù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 hay </a:t>
            </a:r>
            <a:r>
              <a:rPr lang="en-US" dirty="0" err="1">
                <a:latin typeface="Times New Roman" panose="02020603050405020304" pitchFamily="18" charset="0"/>
                <a:cs typeface="Times New Roman" panose="02020603050405020304" pitchFamily="18" charset="0"/>
              </a:rPr>
              <a:t>gián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diễn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nhằm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chúng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ghép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hỗ</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nhau</a:t>
            </a:r>
            <a:r>
              <a:rPr lang="en-US" dirty="0">
                <a:latin typeface="Times New Roman" panose="02020603050405020304" pitchFamily="18" charset="0"/>
                <a:cs typeface="Times New Roman" panose="02020603050405020304" pitchFamily="18" charset="0"/>
              </a:rPr>
              <a:t>.</a:t>
            </a:r>
          </a:p>
        </p:txBody>
      </p:sp>
    </p:spTree>
    <p:custDataLst>
      <p:tags r:id="rId1"/>
    </p:custDataLst>
    <p:extLst>
      <p:ext uri="{BB962C8B-B14F-4D97-AF65-F5344CB8AC3E}">
        <p14:creationId xmlns:p14="http://schemas.microsoft.com/office/powerpoint/2010/main" val="2615320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424936" cy="1368152"/>
          </a:xfrm>
        </p:spPr>
        <p:txBody>
          <a:bodyPr>
            <a:noAutofit/>
          </a:bodyPr>
          <a:lstStyle/>
          <a:p>
            <a:r>
              <a:rPr lang="vi-VN" sz="3200" b="1" dirty="0"/>
              <a:t>2. Phân loại chính sách dân số theo các yếu tố cơ bản của quá trình biến đổi dân số</a:t>
            </a:r>
          </a:p>
        </p:txBody>
      </p:sp>
      <p:sp>
        <p:nvSpPr>
          <p:cNvPr id="3" name="Content Placeholder 2"/>
          <p:cNvSpPr>
            <a:spLocks noGrp="1"/>
          </p:cNvSpPr>
          <p:nvPr>
            <p:ph idx="1"/>
          </p:nvPr>
        </p:nvSpPr>
        <p:spPr>
          <a:xfrm>
            <a:off x="323528" y="2492896"/>
            <a:ext cx="8363272" cy="3633267"/>
          </a:xfrm>
        </p:spPr>
        <p:txBody>
          <a:bodyPr>
            <a:normAutofit/>
          </a:bodyPr>
          <a:lstStyle/>
          <a:p>
            <a:r>
              <a:rPr lang="vi-VN" sz="2800" dirty="0">
                <a:latin typeface="+mj-lt"/>
              </a:rPr>
              <a:t>Các chính sách tác động đến mức sinh</a:t>
            </a:r>
          </a:p>
          <a:p>
            <a:r>
              <a:rPr lang="vi-VN" sz="2800" dirty="0">
                <a:latin typeface="+mj-lt"/>
              </a:rPr>
              <a:t>Các chính sách tác động tới mức tử vong</a:t>
            </a:r>
          </a:p>
          <a:p>
            <a:r>
              <a:rPr lang="vi-VN" sz="2800" dirty="0">
                <a:latin typeface="+mj-lt"/>
              </a:rPr>
              <a:t>Các chính sách tác động tới sự di dân</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64488" cy="1143000"/>
          </a:xfrm>
        </p:spPr>
        <p:txBody>
          <a:bodyPr>
            <a:normAutofit/>
          </a:bodyPr>
          <a:lstStyle/>
          <a:p>
            <a:r>
              <a:rPr lang="vi-VN" sz="3600" b="1" dirty="0"/>
              <a:t>2.1. Các chính sách tác động tới mức sinh</a:t>
            </a:r>
          </a:p>
        </p:txBody>
      </p:sp>
      <p:sp>
        <p:nvSpPr>
          <p:cNvPr id="3" name="Content Placeholder 2"/>
          <p:cNvSpPr>
            <a:spLocks noGrp="1"/>
          </p:cNvSpPr>
          <p:nvPr>
            <p:ph idx="1"/>
          </p:nvPr>
        </p:nvSpPr>
        <p:spPr>
          <a:xfrm>
            <a:off x="457200" y="2132856"/>
            <a:ext cx="8229600" cy="3993307"/>
          </a:xfrm>
        </p:spPr>
        <p:txBody>
          <a:bodyPr>
            <a:normAutofit/>
          </a:bodyPr>
          <a:lstStyle/>
          <a:p>
            <a:pPr algn="just"/>
            <a:r>
              <a:rPr lang="vi-VN" dirty="0">
                <a:latin typeface="+mj-lt"/>
              </a:rPr>
              <a:t>Các chính sách tác động tới mức sinh có thể theo 2 chiều hướng là: khuyến khích tăng tỷ suất sinh hoặc khuyến khích giảm tỷ suất sinh.</a:t>
            </a:r>
          </a:p>
        </p:txBody>
      </p:sp>
      <p:pic>
        <p:nvPicPr>
          <p:cNvPr id="5" name="Picture 4">
            <a:extLst>
              <a:ext uri="{FF2B5EF4-FFF2-40B4-BE49-F238E27FC236}">
                <a16:creationId xmlns:a16="http://schemas.microsoft.com/office/drawing/2014/main" id="{55347025-FDF7-44DD-B72C-D14BB9933A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87624" y="3933056"/>
            <a:ext cx="7200800" cy="2232247"/>
          </a:xfrm>
          <a:prstGeom prst="rect">
            <a:avLst/>
          </a:prstGeom>
        </p:spPr>
      </p:pic>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19" y="188640"/>
            <a:ext cx="8712968" cy="1143000"/>
          </a:xfrm>
        </p:spPr>
        <p:txBody>
          <a:bodyPr>
            <a:noAutofit/>
          </a:bodyPr>
          <a:lstStyle/>
          <a:p>
            <a:r>
              <a:rPr lang="vi-VN" sz="3600" b="1" dirty="0"/>
              <a:t/>
            </a:r>
            <a:br>
              <a:rPr lang="vi-VN" sz="3600" b="1" dirty="0"/>
            </a:br>
            <a:r>
              <a:rPr lang="vi-VN" sz="3600" b="1" dirty="0"/>
              <a:t>2.2. Các chính sách tác động tới </a:t>
            </a:r>
            <a:r>
              <a:rPr lang="en-US" sz="3600" b="1" dirty="0"/>
              <a:t/>
            </a:r>
            <a:br>
              <a:rPr lang="en-US" sz="3600" b="1" dirty="0"/>
            </a:br>
            <a:r>
              <a:rPr lang="vi-VN" sz="3600" b="1" dirty="0"/>
              <a:t>mức tử vong</a:t>
            </a:r>
            <a:br>
              <a:rPr lang="vi-VN" sz="3600" b="1" dirty="0"/>
            </a:br>
            <a:endParaRPr lang="vi-VN" sz="3600" b="1" dirty="0"/>
          </a:p>
        </p:txBody>
      </p:sp>
      <p:sp>
        <p:nvSpPr>
          <p:cNvPr id="3" name="Content Placeholder 2"/>
          <p:cNvSpPr>
            <a:spLocks noGrp="1"/>
          </p:cNvSpPr>
          <p:nvPr>
            <p:ph idx="1"/>
          </p:nvPr>
        </p:nvSpPr>
        <p:spPr>
          <a:xfrm>
            <a:off x="251519" y="1484784"/>
            <a:ext cx="8435280" cy="4248472"/>
          </a:xfrm>
        </p:spPr>
        <p:txBody>
          <a:bodyPr>
            <a:noAutofit/>
          </a:bodyPr>
          <a:lstStyle/>
          <a:p>
            <a:pPr algn="just"/>
            <a:r>
              <a:rPr lang="en-US" sz="2800" dirty="0" err="1">
                <a:latin typeface="Times New Roman" panose="02020603050405020304" pitchFamily="18" charset="0"/>
                <a:cs typeface="Times New Roman" panose="02020603050405020304" pitchFamily="18" charset="0"/>
              </a:rPr>
              <a:t>Tất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quốc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phấn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nâng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thọ</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cư</a:t>
            </a:r>
            <a:endParaRPr lang="en-US" sz="2800" dirty="0">
              <a:latin typeface="Times New Roman" panose="02020603050405020304" pitchFamily="18" charset="0"/>
              <a:cs typeface="Times New Roman" panose="02020603050405020304" pitchFamily="18" charset="0"/>
            </a:endParaRPr>
          </a:p>
          <a:p>
            <a:pPr algn="just"/>
            <a:r>
              <a:rPr lang="vi-VN" sz="2800" dirty="0">
                <a:latin typeface="Times New Roman" panose="02020603050405020304" pitchFamily="18" charset="0"/>
                <a:cs typeface="Times New Roman" panose="02020603050405020304" pitchFamily="18" charset="0"/>
              </a:rPr>
              <a:t>Tỷ lệ chết và tuổi thọ bình quân là một chỉ tiêu cơ bản thể hiện chất lượng cuộc sống, trình độ phát triển con người và trình độ phát triển kinh tế - xã hội của một quốc gia. </a:t>
            </a:r>
          </a:p>
        </p:txBody>
      </p:sp>
      <p:pic>
        <p:nvPicPr>
          <p:cNvPr id="5" name="Picture 4">
            <a:extLst>
              <a:ext uri="{FF2B5EF4-FFF2-40B4-BE49-F238E27FC236}">
                <a16:creationId xmlns:a16="http://schemas.microsoft.com/office/drawing/2014/main" id="{D2CAC331-A954-4192-9E78-268DC2FFAE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568" y="4437112"/>
            <a:ext cx="7920880" cy="2232248"/>
          </a:xfrm>
          <a:prstGeom prst="rect">
            <a:avLst/>
          </a:prstGeom>
        </p:spPr>
      </p:pic>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568952" cy="778098"/>
          </a:xfrm>
        </p:spPr>
        <p:txBody>
          <a:bodyPr>
            <a:normAutofit fontScale="90000"/>
          </a:bodyPr>
          <a:lstStyle/>
          <a:p>
            <a:r>
              <a:rPr lang="vi-VN" b="1" dirty="0"/>
              <a:t>2.3. Các chính sách tác động tới di dân</a:t>
            </a:r>
          </a:p>
        </p:txBody>
      </p:sp>
      <p:sp>
        <p:nvSpPr>
          <p:cNvPr id="3" name="Content Placeholder 2"/>
          <p:cNvSpPr>
            <a:spLocks noGrp="1"/>
          </p:cNvSpPr>
          <p:nvPr>
            <p:ph idx="1"/>
          </p:nvPr>
        </p:nvSpPr>
        <p:spPr>
          <a:xfrm>
            <a:off x="590872" y="1360338"/>
            <a:ext cx="8229600" cy="4137323"/>
          </a:xfrm>
        </p:spPr>
        <p:txBody>
          <a:bodyPr>
            <a:normAutofit/>
          </a:bodyPr>
          <a:lstStyle/>
          <a:p>
            <a:pPr algn="just"/>
            <a:r>
              <a:rPr lang="vi-VN" dirty="0">
                <a:latin typeface="+mj-lt"/>
              </a:rPr>
              <a:t>Bao gồm những chính sách liên quan đến di dân trong nước và di dân quốc tế.</a:t>
            </a:r>
          </a:p>
          <a:p>
            <a:pPr algn="just"/>
            <a:r>
              <a:rPr lang="vi-VN" dirty="0">
                <a:latin typeface="+mj-lt"/>
              </a:rPr>
              <a:t>Các chính sách này không chỉ tác động đến sự thay đổi phân bố dân cư mà còn ảnh hưởng đến cơ cấu dân số và quy mô dân số.</a:t>
            </a:r>
          </a:p>
        </p:txBody>
      </p:sp>
      <p:pic>
        <p:nvPicPr>
          <p:cNvPr id="5" name="Picture 4">
            <a:extLst>
              <a:ext uri="{FF2B5EF4-FFF2-40B4-BE49-F238E27FC236}">
                <a16:creationId xmlns:a16="http://schemas.microsoft.com/office/drawing/2014/main" id="{CF6D1E48-BA27-4308-B4B4-E29E0D9873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616" y="4437112"/>
            <a:ext cx="7437512" cy="2168251"/>
          </a:xfrm>
          <a:prstGeom prst="rect">
            <a:avLst/>
          </a:prstGeom>
        </p:spPr>
      </p:pic>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CÁC LOẠI CHÍNH SÁCH DÂN SỐ</a:t>
            </a:r>
          </a:p>
        </p:txBody>
      </p:sp>
      <p:sp>
        <p:nvSpPr>
          <p:cNvPr id="3" name="Content Placeholder 2"/>
          <p:cNvSpPr>
            <a:spLocks noGrp="1"/>
          </p:cNvSpPr>
          <p:nvPr>
            <p:ph sz="half" idx="1"/>
          </p:nvPr>
        </p:nvSpPr>
        <p:spPr>
          <a:xfrm>
            <a:off x="107504" y="1600200"/>
            <a:ext cx="4032448" cy="3389313"/>
          </a:xfrm>
        </p:spPr>
        <p:txBody>
          <a:bodyPr>
            <a:normAutofit fontScale="85000" lnSpcReduction="20000"/>
          </a:bodyPr>
          <a:lstStyle/>
          <a:p>
            <a:r>
              <a:rPr lang="en-US" dirty="0"/>
              <a:t>Theo </a:t>
            </a:r>
            <a:r>
              <a:rPr lang="en-US" dirty="0" err="1"/>
              <a:t>hình</a:t>
            </a:r>
            <a:r>
              <a:rPr lang="en-US" dirty="0"/>
              <a:t> </a:t>
            </a:r>
            <a:r>
              <a:rPr lang="en-US" dirty="0" err="1"/>
              <a:t>thức</a:t>
            </a:r>
            <a:r>
              <a:rPr lang="en-US" dirty="0"/>
              <a:t> </a:t>
            </a:r>
            <a:r>
              <a:rPr lang="en-US" dirty="0" err="1"/>
              <a:t>tác</a:t>
            </a:r>
            <a:r>
              <a:rPr lang="en-US" dirty="0"/>
              <a:t> </a:t>
            </a:r>
            <a:r>
              <a:rPr lang="en-US" dirty="0" err="1"/>
              <a:t>động</a:t>
            </a:r>
            <a:r>
              <a:rPr lang="en-US" dirty="0"/>
              <a:t>:</a:t>
            </a:r>
          </a:p>
          <a:p>
            <a:pPr marL="0" indent="0">
              <a:buNone/>
            </a:pPr>
            <a:r>
              <a:rPr lang="en-US" dirty="0"/>
              <a:t>	- CSDS </a:t>
            </a:r>
            <a:r>
              <a:rPr lang="en-US" dirty="0" err="1"/>
              <a:t>tác</a:t>
            </a:r>
            <a:r>
              <a:rPr lang="en-US" dirty="0"/>
              <a:t> </a:t>
            </a:r>
            <a:r>
              <a:rPr lang="en-US" dirty="0" err="1"/>
              <a:t>động</a:t>
            </a:r>
            <a:r>
              <a:rPr lang="en-US" dirty="0"/>
              <a:t> 	</a:t>
            </a:r>
            <a:r>
              <a:rPr lang="en-US" dirty="0" err="1"/>
              <a:t>trực</a:t>
            </a:r>
            <a:r>
              <a:rPr lang="en-US" dirty="0"/>
              <a:t> </a:t>
            </a:r>
            <a:r>
              <a:rPr lang="en-US" dirty="0" err="1"/>
              <a:t>tiếp</a:t>
            </a:r>
            <a:endParaRPr lang="en-US" dirty="0"/>
          </a:p>
          <a:p>
            <a:pPr marL="0" indent="0">
              <a:buNone/>
            </a:pPr>
            <a:r>
              <a:rPr lang="en-US" dirty="0"/>
              <a:t>	- CSDS </a:t>
            </a:r>
            <a:r>
              <a:rPr lang="en-US" dirty="0" err="1"/>
              <a:t>tác</a:t>
            </a:r>
            <a:r>
              <a:rPr lang="en-US" dirty="0"/>
              <a:t> </a:t>
            </a:r>
            <a:r>
              <a:rPr lang="en-US" dirty="0" err="1"/>
              <a:t>động</a:t>
            </a:r>
            <a:r>
              <a:rPr lang="en-US" dirty="0"/>
              <a:t> 	</a:t>
            </a:r>
            <a:r>
              <a:rPr lang="en-US" dirty="0" err="1"/>
              <a:t>gián</a:t>
            </a:r>
            <a:r>
              <a:rPr lang="en-US" dirty="0"/>
              <a:t> </a:t>
            </a:r>
            <a:r>
              <a:rPr lang="en-US" dirty="0" err="1"/>
              <a:t>tiếp</a:t>
            </a:r>
            <a:endParaRPr lang="en-US" dirty="0"/>
          </a:p>
          <a:p>
            <a:endParaRPr lang="en-US" dirty="0"/>
          </a:p>
        </p:txBody>
      </p:sp>
      <p:sp>
        <p:nvSpPr>
          <p:cNvPr id="4" name="Content Placeholder 3"/>
          <p:cNvSpPr>
            <a:spLocks noGrp="1"/>
          </p:cNvSpPr>
          <p:nvPr>
            <p:ph sz="half" idx="2"/>
          </p:nvPr>
        </p:nvSpPr>
        <p:spPr>
          <a:xfrm>
            <a:off x="4860032" y="1600201"/>
            <a:ext cx="4248472" cy="2764904"/>
          </a:xfrm>
        </p:spPr>
        <p:txBody>
          <a:bodyPr>
            <a:normAutofit fontScale="85000" lnSpcReduction="20000"/>
          </a:bodyPr>
          <a:lstStyle/>
          <a:p>
            <a:r>
              <a:rPr lang="en-US" dirty="0"/>
              <a:t>Theo </a:t>
            </a:r>
            <a:r>
              <a:rPr lang="en-US" dirty="0" err="1"/>
              <a:t>các</a:t>
            </a:r>
            <a:r>
              <a:rPr lang="en-US" dirty="0"/>
              <a:t> </a:t>
            </a:r>
            <a:r>
              <a:rPr lang="en-US" dirty="0" err="1"/>
              <a:t>yếu</a:t>
            </a:r>
            <a:r>
              <a:rPr lang="en-US" dirty="0"/>
              <a:t> </a:t>
            </a:r>
            <a:r>
              <a:rPr lang="en-US" dirty="0" err="1"/>
              <a:t>tố</a:t>
            </a:r>
            <a:r>
              <a:rPr lang="en-US" dirty="0"/>
              <a:t> </a:t>
            </a:r>
            <a:r>
              <a:rPr lang="en-US" dirty="0" err="1"/>
              <a:t>cơ</a:t>
            </a:r>
            <a:r>
              <a:rPr lang="en-US" dirty="0"/>
              <a:t> </a:t>
            </a:r>
            <a:r>
              <a:rPr lang="en-US" dirty="0" err="1"/>
              <a:t>bản</a:t>
            </a:r>
            <a:r>
              <a:rPr lang="en-US" dirty="0"/>
              <a:t> </a:t>
            </a:r>
            <a:r>
              <a:rPr lang="en-US" dirty="0" err="1"/>
              <a:t>của</a:t>
            </a:r>
            <a:r>
              <a:rPr lang="en-US" dirty="0"/>
              <a:t> </a:t>
            </a:r>
            <a:r>
              <a:rPr lang="en-US" dirty="0" err="1"/>
              <a:t>quá</a:t>
            </a:r>
            <a:r>
              <a:rPr lang="en-US" dirty="0"/>
              <a:t> </a:t>
            </a:r>
            <a:r>
              <a:rPr lang="en-US" dirty="0" err="1"/>
              <a:t>trình</a:t>
            </a:r>
            <a:r>
              <a:rPr lang="en-US" dirty="0"/>
              <a:t> </a:t>
            </a:r>
            <a:r>
              <a:rPr lang="en-US" dirty="0" err="1"/>
              <a:t>biến</a:t>
            </a:r>
            <a:r>
              <a:rPr lang="en-US" dirty="0"/>
              <a:t> </a:t>
            </a:r>
            <a:r>
              <a:rPr lang="en-US" dirty="0" err="1"/>
              <a:t>đổi</a:t>
            </a:r>
            <a:r>
              <a:rPr lang="en-US" dirty="0"/>
              <a:t> </a:t>
            </a:r>
            <a:r>
              <a:rPr lang="en-US" dirty="0" err="1"/>
              <a:t>dân</a:t>
            </a:r>
            <a:r>
              <a:rPr lang="en-US" dirty="0"/>
              <a:t> </a:t>
            </a:r>
            <a:r>
              <a:rPr lang="en-US" dirty="0" err="1"/>
              <a:t>số</a:t>
            </a:r>
            <a:r>
              <a:rPr lang="en-US" dirty="0"/>
              <a:t>:</a:t>
            </a:r>
          </a:p>
          <a:p>
            <a:pPr marL="0" indent="0" algn="just">
              <a:buNone/>
            </a:pPr>
            <a:r>
              <a:rPr lang="en-US" dirty="0"/>
              <a:t>	- </a:t>
            </a:r>
            <a:r>
              <a:rPr lang="en-US" dirty="0" err="1"/>
              <a:t>Các</a:t>
            </a:r>
            <a:r>
              <a:rPr lang="en-US" dirty="0"/>
              <a:t> </a:t>
            </a:r>
            <a:r>
              <a:rPr lang="en-US" dirty="0" err="1"/>
              <a:t>chính</a:t>
            </a:r>
            <a:r>
              <a:rPr lang="en-US" dirty="0"/>
              <a:t> </a:t>
            </a:r>
            <a:r>
              <a:rPr lang="en-US" dirty="0" err="1"/>
              <a:t>sách</a:t>
            </a:r>
            <a:r>
              <a:rPr lang="en-US" dirty="0"/>
              <a:t> </a:t>
            </a:r>
            <a:r>
              <a:rPr lang="en-US" dirty="0" err="1"/>
              <a:t>tác</a:t>
            </a:r>
            <a:r>
              <a:rPr lang="en-US" dirty="0"/>
              <a:t> 	</a:t>
            </a:r>
            <a:r>
              <a:rPr lang="en-US" dirty="0" err="1"/>
              <a:t>động</a:t>
            </a:r>
            <a:r>
              <a:rPr lang="en-US" dirty="0"/>
              <a:t> </a:t>
            </a:r>
            <a:r>
              <a:rPr lang="en-US" dirty="0" err="1"/>
              <a:t>mức</a:t>
            </a:r>
            <a:r>
              <a:rPr lang="en-US" dirty="0"/>
              <a:t> </a:t>
            </a:r>
            <a:r>
              <a:rPr lang="en-US" dirty="0" err="1"/>
              <a:t>sinh</a:t>
            </a:r>
            <a:endParaRPr lang="en-US" dirty="0"/>
          </a:p>
          <a:p>
            <a:pPr marL="0" indent="0" algn="just">
              <a:buNone/>
            </a:pPr>
            <a:r>
              <a:rPr lang="en-US" dirty="0"/>
              <a:t>	- </a:t>
            </a:r>
            <a:r>
              <a:rPr lang="en-US" dirty="0" err="1"/>
              <a:t>Các</a:t>
            </a:r>
            <a:r>
              <a:rPr lang="en-US" dirty="0"/>
              <a:t> </a:t>
            </a:r>
            <a:r>
              <a:rPr lang="en-US" dirty="0" err="1"/>
              <a:t>chính</a:t>
            </a:r>
            <a:r>
              <a:rPr lang="en-US" dirty="0"/>
              <a:t> </a:t>
            </a:r>
            <a:r>
              <a:rPr lang="en-US" dirty="0" err="1"/>
              <a:t>sách</a:t>
            </a:r>
            <a:r>
              <a:rPr lang="en-US" dirty="0"/>
              <a:t> </a:t>
            </a:r>
            <a:r>
              <a:rPr lang="en-US" dirty="0" err="1"/>
              <a:t>tác</a:t>
            </a:r>
            <a:r>
              <a:rPr lang="en-US" dirty="0"/>
              <a:t> 	</a:t>
            </a:r>
            <a:r>
              <a:rPr lang="en-US" dirty="0" err="1"/>
              <a:t>động</a:t>
            </a:r>
            <a:r>
              <a:rPr lang="en-US" dirty="0"/>
              <a:t> </a:t>
            </a:r>
            <a:r>
              <a:rPr lang="en-US" dirty="0" err="1"/>
              <a:t>mức</a:t>
            </a:r>
            <a:r>
              <a:rPr lang="en-US" dirty="0"/>
              <a:t> </a:t>
            </a:r>
            <a:r>
              <a:rPr lang="en-US" dirty="0" err="1"/>
              <a:t>tử</a:t>
            </a:r>
            <a:r>
              <a:rPr lang="en-US" dirty="0"/>
              <a:t> </a:t>
            </a:r>
            <a:r>
              <a:rPr lang="en-US" dirty="0" err="1"/>
              <a:t>vong</a:t>
            </a:r>
            <a:endParaRPr lang="en-US" dirty="0"/>
          </a:p>
          <a:p>
            <a:pPr marL="0" indent="0" algn="just">
              <a:buNone/>
            </a:pPr>
            <a:r>
              <a:rPr lang="en-US" dirty="0"/>
              <a:t>	- </a:t>
            </a:r>
            <a:r>
              <a:rPr lang="en-US" dirty="0" err="1"/>
              <a:t>Các</a:t>
            </a:r>
            <a:r>
              <a:rPr lang="en-US" dirty="0"/>
              <a:t> </a:t>
            </a:r>
            <a:r>
              <a:rPr lang="en-US" dirty="0" err="1"/>
              <a:t>chính</a:t>
            </a:r>
            <a:r>
              <a:rPr lang="en-US" dirty="0"/>
              <a:t> </a:t>
            </a:r>
            <a:r>
              <a:rPr lang="en-US" dirty="0" err="1"/>
              <a:t>sách</a:t>
            </a:r>
            <a:r>
              <a:rPr lang="en-US" dirty="0"/>
              <a:t> </a:t>
            </a:r>
            <a:r>
              <a:rPr lang="en-US" dirty="0" err="1"/>
              <a:t>tác</a:t>
            </a:r>
            <a:r>
              <a:rPr lang="en-US" dirty="0"/>
              <a:t> 	</a:t>
            </a:r>
            <a:r>
              <a:rPr lang="en-US" dirty="0" err="1"/>
              <a:t>động</a:t>
            </a:r>
            <a:r>
              <a:rPr lang="en-US" dirty="0"/>
              <a:t> </a:t>
            </a:r>
            <a:r>
              <a:rPr lang="en-US" dirty="0" err="1"/>
              <a:t>tới</a:t>
            </a:r>
            <a:r>
              <a:rPr lang="en-US" dirty="0"/>
              <a:t> di </a:t>
            </a:r>
            <a:r>
              <a:rPr lang="en-US" dirty="0" err="1"/>
              <a:t>dân</a:t>
            </a:r>
            <a:endParaRPr lang="en-US" dirty="0"/>
          </a:p>
          <a:p>
            <a:endParaRPr lang="en-US"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05320" y="4989513"/>
            <a:ext cx="5436096" cy="1685925"/>
          </a:xfrm>
          <a:prstGeom prst="rect">
            <a:avLst/>
          </a:prstGeom>
        </p:spPr>
      </p:pic>
    </p:spTree>
    <p:custDataLst>
      <p:tags r:id="rId1"/>
    </p:custDataLst>
    <p:extLst>
      <p:ext uri="{BB962C8B-B14F-4D97-AF65-F5344CB8AC3E}">
        <p14:creationId xmlns:p14="http://schemas.microsoft.com/office/powerpoint/2010/main" val="1899413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a:t>3.1. CHÍNH SÁCH DÂN SỐ</a:t>
            </a:r>
            <a:endParaRPr lang="vi-VN"/>
          </a:p>
        </p:txBody>
      </p:sp>
      <p:sp>
        <p:nvSpPr>
          <p:cNvPr id="3" name="Content Placeholder 2"/>
          <p:cNvSpPr>
            <a:spLocks noGrp="1"/>
          </p:cNvSpPr>
          <p:nvPr>
            <p:ph idx="1"/>
          </p:nvPr>
        </p:nvSpPr>
        <p:spPr>
          <a:xfrm>
            <a:off x="457200" y="1600201"/>
            <a:ext cx="8229600" cy="1612776"/>
          </a:xfrm>
        </p:spPr>
        <p:txBody>
          <a:bodyPr>
            <a:noAutofit/>
          </a:bodyPr>
          <a:lstStyle/>
          <a:p>
            <a:pPr algn="just"/>
            <a:r>
              <a:rPr lang="vi-VN" sz="3000" dirty="0">
                <a:latin typeface="+mj-lt"/>
              </a:rPr>
              <a:t>Khái niệm</a:t>
            </a:r>
            <a:r>
              <a:rPr lang="en-US" sz="3000" dirty="0">
                <a:latin typeface="+mj-lt"/>
              </a:rPr>
              <a:t>, </a:t>
            </a:r>
            <a:r>
              <a:rPr lang="en-US" sz="3000" dirty="0" err="1">
                <a:latin typeface="Times New Roman" panose="02020603050405020304" pitchFamily="18" charset="0"/>
                <a:cs typeface="Times New Roman" panose="02020603050405020304" pitchFamily="18" charset="0"/>
              </a:rPr>
              <a:t>mục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tiêu</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chính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sách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dân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số</a:t>
            </a:r>
            <a:r>
              <a:rPr lang="en-US" sz="3000" dirty="0">
                <a:latin typeface="Times New Roman" panose="02020603050405020304" pitchFamily="18" charset="0"/>
                <a:cs typeface="Times New Roman" panose="02020603050405020304" pitchFamily="18" charset="0"/>
              </a:rPr>
              <a:t> ở </a:t>
            </a:r>
            <a:r>
              <a:rPr lang="en-US" sz="3000" dirty="0" err="1">
                <a:latin typeface="Times New Roman" panose="02020603050405020304" pitchFamily="18" charset="0"/>
                <a:cs typeface="Times New Roman" panose="02020603050405020304" pitchFamily="18" charset="0"/>
              </a:rPr>
              <a:t>Việt</a:t>
            </a:r>
            <a:r>
              <a:rPr lang="en-US" sz="3000" dirty="0">
                <a:latin typeface="Times New Roman" panose="02020603050405020304" pitchFamily="18" charset="0"/>
                <a:cs typeface="Times New Roman" panose="02020603050405020304" pitchFamily="18" charset="0"/>
              </a:rPr>
              <a:t> Nam</a:t>
            </a:r>
            <a:endParaRPr lang="vi-VN" sz="3000" dirty="0">
              <a:latin typeface="Times New Roman" panose="02020603050405020304" pitchFamily="18" charset="0"/>
              <a:cs typeface="Times New Roman" panose="02020603050405020304" pitchFamily="18" charset="0"/>
            </a:endParaRPr>
          </a:p>
          <a:p>
            <a:pPr algn="just"/>
            <a:r>
              <a:rPr lang="vi-VN" sz="3000" dirty="0">
                <a:latin typeface="+mj-lt"/>
              </a:rPr>
              <a:t>Phân loại chính sách dân số</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645024"/>
            <a:ext cx="9144000" cy="3212976"/>
          </a:xfrm>
          <a:prstGeom prst="rect">
            <a:avLst/>
          </a:prstGeom>
        </p:spPr>
      </p:pic>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08912" cy="792088"/>
          </a:xfrm>
        </p:spPr>
        <p:txBody>
          <a:bodyPr>
            <a:normAutofit fontScale="90000"/>
          </a:bodyPr>
          <a:lstStyle/>
          <a:p>
            <a:pPr algn="l"/>
            <a:r>
              <a:rPr lang="vi-VN" b="1" dirty="0"/>
              <a:t/>
            </a:r>
            <a:br>
              <a:rPr lang="vi-VN" b="1" dirty="0"/>
            </a:br>
            <a:r>
              <a:rPr lang="nl-NL" b="1" dirty="0"/>
              <a:t>3.1.1. Khái niệm</a:t>
            </a:r>
            <a:r>
              <a:rPr lang="vi-VN" dirty="0"/>
              <a:t/>
            </a:r>
            <a:br>
              <a:rPr lang="vi-VN" dirty="0"/>
            </a:br>
            <a:endParaRPr lang="vi-VN" dirty="0"/>
          </a:p>
        </p:txBody>
      </p:sp>
      <p:sp>
        <p:nvSpPr>
          <p:cNvPr id="3" name="Content Placeholder 2"/>
          <p:cNvSpPr>
            <a:spLocks noGrp="1"/>
          </p:cNvSpPr>
          <p:nvPr>
            <p:ph idx="1"/>
          </p:nvPr>
        </p:nvSpPr>
        <p:spPr>
          <a:xfrm>
            <a:off x="251520" y="1340768"/>
            <a:ext cx="8640960" cy="5256584"/>
          </a:xfrm>
        </p:spPr>
        <p:txBody>
          <a:bodyPr>
            <a:normAutofit/>
          </a:bodyPr>
          <a:lstStyle/>
          <a:p>
            <a:pPr algn="just"/>
            <a:r>
              <a:rPr lang="nl-NL" dirty="0">
                <a:latin typeface="Times New Roman" panose="02020603050405020304" pitchFamily="18" charset="0"/>
                <a:cs typeface="Times New Roman" panose="02020603050405020304" pitchFamily="18" charset="0"/>
              </a:rPr>
              <a:t>Chính sách dân số (CSDS) là một CSXH nhằm chủ động tác động vào quá trình dân số tạo điều kiện cho phát triển nguồn nhân lực hợp lý và thúc đẩy sự phát triển kinh tế - xã hội của một quốc gia. </a:t>
            </a:r>
            <a:endParaRPr lang="vi-VN" dirty="0">
              <a:latin typeface="Times New Roman" panose="02020603050405020304" pitchFamily="18" charset="0"/>
              <a:cs typeface="Times New Roman" panose="02020603050405020304" pitchFamily="18" charset="0"/>
            </a:endParaRPr>
          </a:p>
          <a:p>
            <a:pPr algn="just">
              <a:buNone/>
            </a:pPr>
            <a:r>
              <a:rPr lang="nl-NL" dirty="0"/>
              <a:t>Như vậy, CSDS là một </a:t>
            </a:r>
            <a:r>
              <a:rPr lang="nl-NL" b="1" u="sng" dirty="0"/>
              <a:t>hệ thống các mục tiêu dân số </a:t>
            </a:r>
            <a:r>
              <a:rPr lang="nl-NL" dirty="0"/>
              <a:t>được đề ra một cách có ý thức và có cơ sở khoa học về quy mô, tốc độ tăng trưởng dân số và sự phân bố dân cư cùng hệ thống các biện pháp nhằm thực hiện các mục tiêu đề ra.</a:t>
            </a:r>
            <a:endParaRPr lang="vi-VN"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546848" cy="1143000"/>
          </a:xfrm>
        </p:spPr>
        <p:txBody>
          <a:bodyPr>
            <a:normAutofit fontScale="90000"/>
          </a:bodyPr>
          <a:lstStyle/>
          <a:p>
            <a:r>
              <a:rPr lang="en-US" b="1" dirty="0" err="1"/>
              <a:t>Mục</a:t>
            </a:r>
            <a:r>
              <a:rPr lang="en-US" b="1" dirty="0"/>
              <a:t> </a:t>
            </a:r>
            <a:r>
              <a:rPr lang="en-US" b="1" dirty="0" err="1"/>
              <a:t>tiêu</a:t>
            </a:r>
            <a:r>
              <a:rPr lang="en-US" b="1" dirty="0"/>
              <a:t> </a:t>
            </a:r>
            <a:r>
              <a:rPr lang="en-US" b="1" dirty="0" err="1"/>
              <a:t>của</a:t>
            </a:r>
            <a:r>
              <a:rPr lang="en-US" b="1" dirty="0"/>
              <a:t> </a:t>
            </a:r>
            <a:r>
              <a:rPr lang="en-US" b="1" dirty="0" err="1"/>
              <a:t>chính</a:t>
            </a:r>
            <a:r>
              <a:rPr lang="en-US" b="1" dirty="0"/>
              <a:t> </a:t>
            </a:r>
            <a:r>
              <a:rPr lang="en-US" b="1" dirty="0" err="1"/>
              <a:t>sách</a:t>
            </a:r>
            <a:r>
              <a:rPr lang="en-US" b="1" dirty="0"/>
              <a:t> </a:t>
            </a:r>
            <a:r>
              <a:rPr lang="en-US" b="1" dirty="0" err="1"/>
              <a:t>dân</a:t>
            </a:r>
            <a:r>
              <a:rPr lang="en-US" b="1" dirty="0"/>
              <a:t> </a:t>
            </a:r>
            <a:r>
              <a:rPr lang="en-US" b="1" dirty="0" err="1"/>
              <a:t>số</a:t>
            </a:r>
            <a:endParaRPr lang="en-US" b="1" dirty="0"/>
          </a:p>
        </p:txBody>
      </p:sp>
      <p:sp>
        <p:nvSpPr>
          <p:cNvPr id="3" name="Content Placeholder 2"/>
          <p:cNvSpPr>
            <a:spLocks noGrp="1"/>
          </p:cNvSpPr>
          <p:nvPr>
            <p:ph idx="1"/>
          </p:nvPr>
        </p:nvSpPr>
        <p:spPr>
          <a:xfrm>
            <a:off x="457200" y="2996952"/>
            <a:ext cx="8229600" cy="3861048"/>
          </a:xfrm>
        </p:spPr>
        <p:txBody>
          <a:bodyPr>
            <a:normAutofit/>
          </a:bodyPr>
          <a:lstStyle/>
          <a:p>
            <a:pPr algn="just"/>
            <a:r>
              <a:rPr lang="en-US" sz="2800" dirty="0" err="1">
                <a:latin typeface="Times New Roman" panose="02020603050405020304" pitchFamily="18" charset="0"/>
                <a:cs typeface="Times New Roman" panose="02020603050405020304" pitchFamily="18" charset="0"/>
              </a:rPr>
              <a:t>Mục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CSDS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trưởng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di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nâng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a:t>
            </a:r>
          </a:p>
          <a:p>
            <a:pPr algn="just"/>
            <a:endParaRPr lang="en-US" sz="28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6136" y="8"/>
            <a:ext cx="3347864" cy="2276864"/>
          </a:xfrm>
          <a:prstGeom prst="rect">
            <a:avLst/>
          </a:prstGeom>
        </p:spPr>
      </p:pic>
    </p:spTree>
    <p:custDataLst>
      <p:tags r:id="rId1"/>
    </p:custDataLst>
    <p:extLst>
      <p:ext uri="{BB962C8B-B14F-4D97-AF65-F5344CB8AC3E}">
        <p14:creationId xmlns:p14="http://schemas.microsoft.com/office/powerpoint/2010/main" val="2066402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Mục</a:t>
            </a:r>
            <a:r>
              <a:rPr lang="en-US" b="1" dirty="0"/>
              <a:t> </a:t>
            </a:r>
            <a:r>
              <a:rPr lang="en-US" b="1" dirty="0" err="1"/>
              <a:t>tiêu</a:t>
            </a:r>
            <a:r>
              <a:rPr lang="en-US" b="1" dirty="0"/>
              <a:t> </a:t>
            </a:r>
            <a:r>
              <a:rPr lang="en-US" b="1" dirty="0" err="1"/>
              <a:t>của</a:t>
            </a:r>
            <a:r>
              <a:rPr lang="en-US" b="1" dirty="0"/>
              <a:t> </a:t>
            </a:r>
            <a:r>
              <a:rPr lang="en-US" b="1" dirty="0" err="1"/>
              <a:t>chính</a:t>
            </a:r>
            <a:r>
              <a:rPr lang="en-US" b="1" dirty="0"/>
              <a:t> </a:t>
            </a:r>
            <a:r>
              <a:rPr lang="en-US" b="1" dirty="0" err="1"/>
              <a:t>sách</a:t>
            </a:r>
            <a:r>
              <a:rPr lang="en-US" b="1" dirty="0"/>
              <a:t> </a:t>
            </a:r>
            <a:r>
              <a:rPr lang="en-US" b="1" dirty="0" err="1"/>
              <a:t>dân</a:t>
            </a:r>
            <a:r>
              <a:rPr lang="en-US" b="1" dirty="0"/>
              <a:t> </a:t>
            </a:r>
            <a:r>
              <a:rPr lang="en-US" b="1" dirty="0" err="1"/>
              <a:t>số</a:t>
            </a:r>
            <a:r>
              <a:rPr lang="en-US" b="1" dirty="0"/>
              <a:t> (</a:t>
            </a:r>
            <a:r>
              <a:rPr lang="en-US" b="1" dirty="0" err="1"/>
              <a:t>tiếp</a:t>
            </a:r>
            <a:r>
              <a:rPr lang="en-US" b="1" dirty="0"/>
              <a:t>)</a:t>
            </a:r>
            <a:endParaRPr lang="en-US" dirty="0"/>
          </a:p>
        </p:txBody>
      </p:sp>
      <p:sp>
        <p:nvSpPr>
          <p:cNvPr id="3" name="Content Placeholder 2"/>
          <p:cNvSpPr>
            <a:spLocks noGrp="1"/>
          </p:cNvSpPr>
          <p:nvPr>
            <p:ph idx="1"/>
          </p:nvPr>
        </p:nvSpPr>
        <p:spPr>
          <a:xfrm>
            <a:off x="457200" y="2204864"/>
            <a:ext cx="4762872" cy="3921299"/>
          </a:xfrm>
        </p:spPr>
        <p:txBody>
          <a:bodyPr>
            <a:normAutofit/>
          </a:bodyPr>
          <a:lstStyle/>
          <a:p>
            <a:pPr marL="0" indent="0" algn="just">
              <a:buNone/>
            </a:pPr>
            <a:r>
              <a:rPr lang="en-US" sz="2800" dirty="0" err="1">
                <a:latin typeface="Times New Roman" panose="02020603050405020304" pitchFamily="18" charset="0"/>
                <a:cs typeface="Times New Roman" panose="02020603050405020304" pitchFamily="18" charset="0"/>
              </a:rPr>
              <a:t>Mục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CSDS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quốc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kiện</a:t>
            </a:r>
            <a:r>
              <a:rPr lang="en-US" sz="2800" dirty="0">
                <a:latin typeface="Times New Roman" panose="02020603050405020304" pitchFamily="18" charset="0"/>
                <a:cs typeface="Times New Roman" panose="02020603050405020304" pitchFamily="18" charset="0"/>
              </a:rPr>
              <a:t> KT-XH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quốc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0112" y="2276873"/>
            <a:ext cx="3456384" cy="3849290"/>
          </a:xfrm>
          <a:prstGeom prst="rect">
            <a:avLst/>
          </a:prstGeom>
        </p:spPr>
      </p:pic>
    </p:spTree>
    <p:custDataLst>
      <p:tags r:id="rId1"/>
    </p:custDataLst>
    <p:extLst>
      <p:ext uri="{BB962C8B-B14F-4D97-AF65-F5344CB8AC3E}">
        <p14:creationId xmlns:p14="http://schemas.microsoft.com/office/powerpoint/2010/main" val="1389032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t>3.</a:t>
            </a:r>
            <a:r>
              <a:rPr lang="en-US" b="1" dirty="0"/>
              <a:t>1.</a:t>
            </a:r>
            <a:r>
              <a:rPr lang="vi-VN" b="1" dirty="0"/>
              <a:t>2. Phân loại chính sách dân số</a:t>
            </a:r>
          </a:p>
        </p:txBody>
      </p:sp>
      <p:sp>
        <p:nvSpPr>
          <p:cNvPr id="3" name="Content Placeholder 2"/>
          <p:cNvSpPr>
            <a:spLocks noGrp="1"/>
          </p:cNvSpPr>
          <p:nvPr>
            <p:ph idx="1"/>
          </p:nvPr>
        </p:nvSpPr>
        <p:spPr>
          <a:xfrm>
            <a:off x="457200" y="2204864"/>
            <a:ext cx="8229600" cy="3921299"/>
          </a:xfrm>
        </p:spPr>
        <p:txBody>
          <a:bodyPr/>
          <a:lstStyle/>
          <a:p>
            <a:pPr marL="514350" indent="-514350">
              <a:buAutoNum type="arabicPeriod"/>
            </a:pPr>
            <a:r>
              <a:rPr lang="vi-VN" dirty="0">
                <a:latin typeface="+mj-lt"/>
              </a:rPr>
              <a:t>Phân loại chính sách dân số theo hình thức tác động </a:t>
            </a:r>
          </a:p>
          <a:p>
            <a:pPr marL="514350" indent="-514350">
              <a:buAutoNum type="arabicPeriod"/>
            </a:pPr>
            <a:r>
              <a:rPr lang="vi-VN" dirty="0">
                <a:latin typeface="+mj-lt"/>
              </a:rPr>
              <a:t>Phân loại chính sách dân số theo các yếu tố cơ bản của quá trình biến đổi dân số.</a:t>
            </a:r>
          </a:p>
          <a:p>
            <a:pPr marL="514350" indent="-514350">
              <a:buFontTx/>
              <a:buChar char="-"/>
            </a:pPr>
            <a:endParaRPr lang="vi-VN" dirty="0">
              <a:latin typeface="+mj-lt"/>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4258816" cy="5433467"/>
          </a:xfrm>
        </p:spPr>
        <p:txBody>
          <a:bodyPr>
            <a:normAutofit/>
          </a:bodyPr>
          <a:lstStyle/>
          <a:p>
            <a:pPr marL="514350" indent="-514350">
              <a:buAutoNum type="arabicPeriod"/>
            </a:pPr>
            <a:r>
              <a:rPr lang="vi-VN" b="1" dirty="0">
                <a:latin typeface="+mj-lt"/>
              </a:rPr>
              <a:t>Phân loại chính sách dân số theo hình thức tác động</a:t>
            </a:r>
            <a:r>
              <a:rPr lang="en-US" dirty="0">
                <a:latin typeface="+mj-lt"/>
              </a:rPr>
              <a:t>:</a:t>
            </a:r>
          </a:p>
          <a:p>
            <a:pPr>
              <a:buFontTx/>
              <a:buChar char="-"/>
            </a:pPr>
            <a:endParaRPr lang="en-US" sz="2800" dirty="0">
              <a:latin typeface="+mj-lt"/>
            </a:endParaRPr>
          </a:p>
          <a:p>
            <a:pPr>
              <a:buFontTx/>
              <a:buChar char="-"/>
            </a:pPr>
            <a:r>
              <a:rPr lang="vi-VN" sz="2800" dirty="0">
                <a:latin typeface="+mj-lt"/>
              </a:rPr>
              <a:t>Chính sách dân số tác động trực tiếp</a:t>
            </a:r>
            <a:endParaRPr lang="en-US" sz="2800" dirty="0">
              <a:latin typeface="+mj-lt"/>
            </a:endParaRPr>
          </a:p>
          <a:p>
            <a:pPr>
              <a:buFontTx/>
              <a:buChar char="-"/>
            </a:pPr>
            <a:r>
              <a:rPr lang="vi-VN" sz="2800" dirty="0">
                <a:latin typeface="+mj-lt"/>
              </a:rPr>
              <a:t>Chính sách dân số tác động gián tiếp (chính sách thích ứng)</a:t>
            </a:r>
          </a:p>
          <a:p>
            <a:pPr>
              <a:buNone/>
            </a:pPr>
            <a:endParaRPr lang="vi-VN" dirty="0">
              <a:latin typeface="+mj-lt"/>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48064" y="1196752"/>
            <a:ext cx="3878160" cy="4725144"/>
          </a:xfrm>
          <a:prstGeom prst="rect">
            <a:avLst/>
          </a:prstGeom>
        </p:spPr>
      </p:pic>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778098"/>
          </a:xfrm>
        </p:spPr>
        <p:txBody>
          <a:bodyPr>
            <a:normAutofit/>
          </a:bodyPr>
          <a:lstStyle/>
          <a:p>
            <a:r>
              <a:rPr lang="vi-VN" sz="3600" b="1" dirty="0"/>
              <a:t>Chính sách dân số tác động trực tiếp</a:t>
            </a:r>
          </a:p>
        </p:txBody>
      </p:sp>
      <p:sp>
        <p:nvSpPr>
          <p:cNvPr id="3" name="Content Placeholder 2"/>
          <p:cNvSpPr>
            <a:spLocks noGrp="1"/>
          </p:cNvSpPr>
          <p:nvPr>
            <p:ph idx="1"/>
          </p:nvPr>
        </p:nvSpPr>
        <p:spPr>
          <a:xfrm>
            <a:off x="179512" y="2285112"/>
            <a:ext cx="8784976" cy="4149080"/>
          </a:xfrm>
        </p:spPr>
        <p:txBody>
          <a:bodyPr>
            <a:normAutofit/>
          </a:bodyPr>
          <a:lstStyle/>
          <a:p>
            <a:pPr algn="just"/>
            <a:r>
              <a:rPr lang="vi-VN" dirty="0">
                <a:latin typeface="+mj-lt"/>
              </a:rPr>
              <a:t>Bao gồm các biện pháp và chương trình nhằm tác động trực tiếp đến quá trình biến đổi dân số (sinh đẻ, tử vong, di dân).</a:t>
            </a:r>
          </a:p>
          <a:p>
            <a:endParaRPr lang="en-US" sz="1400" dirty="0">
              <a:latin typeface="+mj-lt"/>
            </a:endParaRPr>
          </a:p>
          <a:p>
            <a:endParaRPr lang="vi-VN" sz="1000" dirty="0">
              <a:latin typeface="+mj-lt"/>
            </a:endParaRPr>
          </a:p>
          <a:p>
            <a:pPr>
              <a:buNone/>
            </a:pPr>
            <a:endParaRPr lang="vi-VN" sz="1000" dirty="0">
              <a:latin typeface="+mj-lt"/>
            </a:endParaRPr>
          </a:p>
        </p:txBody>
      </p:sp>
      <p:pic>
        <p:nvPicPr>
          <p:cNvPr id="5" name="Picture 4">
            <a:extLst>
              <a:ext uri="{FF2B5EF4-FFF2-40B4-BE49-F238E27FC236}">
                <a16:creationId xmlns:a16="http://schemas.microsoft.com/office/drawing/2014/main" id="{623388F4-16AB-446F-BBEA-96337BF6C5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 y="4005064"/>
            <a:ext cx="8435280" cy="2464296"/>
          </a:xfrm>
          <a:prstGeom prst="rect">
            <a:avLst/>
          </a:prstGeom>
        </p:spPr>
      </p:pic>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dirty="0"/>
              <a:t>Chính sách dân số tác động gián tiếp</a:t>
            </a:r>
          </a:p>
        </p:txBody>
      </p:sp>
      <p:sp>
        <p:nvSpPr>
          <p:cNvPr id="3" name="Content Placeholder 2"/>
          <p:cNvSpPr>
            <a:spLocks noGrp="1"/>
          </p:cNvSpPr>
          <p:nvPr>
            <p:ph idx="1"/>
          </p:nvPr>
        </p:nvSpPr>
        <p:spPr>
          <a:xfrm>
            <a:off x="462920" y="1988840"/>
            <a:ext cx="8229600" cy="3561259"/>
          </a:xfrm>
        </p:spPr>
        <p:txBody>
          <a:bodyPr>
            <a:normAutofit/>
          </a:bodyPr>
          <a:lstStyle/>
          <a:p>
            <a:pPr algn="just"/>
            <a:r>
              <a:rPr lang="vi-VN" sz="2800" dirty="0">
                <a:latin typeface="+mj-lt"/>
              </a:rPr>
              <a:t>Bao gồm một loạt các chính sách, biện pháp kinh tế-xã hội tác động gián tiếp đến quá trình biến đổi dân số thông qua việc tạo ra những điều kiện KT-XH-VH cần thiết cho sự vận động của các quá trình dân số phù hợp với quy luật và định hướng mục tiêu.</a:t>
            </a:r>
          </a:p>
        </p:txBody>
      </p:sp>
      <p:pic>
        <p:nvPicPr>
          <p:cNvPr id="4" name="Picture 3">
            <a:extLst>
              <a:ext uri="{FF2B5EF4-FFF2-40B4-BE49-F238E27FC236}">
                <a16:creationId xmlns:a16="http://schemas.microsoft.com/office/drawing/2014/main" id="{905C3431-7EDF-4DAF-8929-9C570257CE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568" y="4626174"/>
            <a:ext cx="3816424" cy="1847850"/>
          </a:xfrm>
          <a:prstGeom prst="rect">
            <a:avLst/>
          </a:prstGeom>
        </p:spPr>
      </p:pic>
      <p:pic>
        <p:nvPicPr>
          <p:cNvPr id="6" name="Picture 5">
            <a:extLst>
              <a:ext uri="{FF2B5EF4-FFF2-40B4-BE49-F238E27FC236}">
                <a16:creationId xmlns:a16="http://schemas.microsoft.com/office/drawing/2014/main" id="{7433D393-C662-4A9D-B644-508208EEFC2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44010" y="4626174"/>
            <a:ext cx="3960438" cy="1847850"/>
          </a:xfrm>
          <a:prstGeom prst="rect">
            <a:avLst/>
          </a:prstGeom>
        </p:spPr>
      </p:pic>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UUID" val="{92AFA8DA-0AD5-40A9-8F73-27CCB1F808E8}"/>
  <p:tag name="ISPRING_PROJECT_VERSION" val="9"/>
  <p:tag name="ISPRING_PROJECT_FOLDER_UPDATED" val="1"/>
  <p:tag name="FLASHSPRING_ZOOM_TAG" val="50"/>
  <p:tag name="ISPRING_FIRST_PUBLISH" val="1"/>
  <p:tag name="ISPRING_ULTRA_SCORM_COURSE_ID" val="BE558B1B-A78A-4E04-93D5-AACCEDE36A6D"/>
  <p:tag name="ISPRING_CMI5_LAUNCH_METHOD" val="any window"/>
  <p:tag name="ISPRINGCLOUDFOLDERID" val="1"/>
  <p:tag name="ISPRINGONLINEFOLDERID" val="1"/>
  <p:tag name="ISPRING_CURRENT_PLAYER_ID" val="universal"/>
  <p:tag name="ISPRING_SCORM_RATE_SLIDES" val="1"/>
  <p:tag name="ISPRING_SCORM_PASSING_SCORE" val="100.000000"/>
  <p:tag name="ISPRING_LMS_API_VERSION" val="SCORM 2004 (4th edition)"/>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publishDestination&quot;:&quot;LMS&quot;,&quot;wordSettings&quot;:{&quot;printCopies&quot;:1},&quot;studioSettings&quot;:{&quot;onlineDestinationFolderId&quot;:&quot;1&quot;}}"/>
  <p:tag name="ISPRING_ULTRA_SCORM_COURCE_TITLE" val="KHAI NIEM.MUC TIEU CUA CHINH SACH DAN SO"/>
  <p:tag name="ISPRING_PRESENTATION_TITLE" val="KHAI NIEM.MUC TIEU CUA CHINH SACH DAN SO"/>
  <p:tag name="ISPRING_PRESENTATION_INFO_2" val="&lt;?xml version=&quot;1.0&quot; encoding=&quot;UTF-8&quot; standalone=&quot;no&quot; ?&gt;&#10;&lt;presentation2&gt;&#10;&#10;  &lt;slides&gt;&#10;    &lt;slide id=&quot;{199105AD-3D94-4E05-A864-20511BC8B590}&quot; pptId=&quot;274&quot;/&gt;&#10;    &lt;slide id=&quot;{95BD765F-5C21-43AB-9BDC-AA18F7340131}&quot; pptId=&quot;272&quot;/&gt;&#10;    &lt;slide id=&quot;{57D16526-1EDA-4D9D-A016-3E86461A4A7D}&quot; pptId=&quot;273&quot;/&gt;&#10;    &lt;slide id=&quot;{89A796B7-E850-4530-BD3F-6448D1BD397A}&quot; pptId=&quot;288&quot;/&gt;&#10;    &lt;slide id=&quot;{E51A00FE-1717-4398-BD43-821B93EEB228}&quot; pptId=&quot;289&quot;/&gt;&#10;    &lt;slide id=&quot;{E128454E-5997-49ED-947B-5D84AEACBF2D}&quot; pptId=&quot;257&quot;/&gt;&#10;    &lt;slide id=&quot;{C9F4F537-8DBC-40AB-B68A-11498C6A567F}&quot; pptId=&quot;261&quot;/&gt;&#10;    &lt;slide id=&quot;{4BCE4EC1-5572-4477-A3FB-596FC5CD6247}&quot; pptId=&quot;258&quot;/&gt;&#10;    &lt;slide id=&quot;{5AB61E69-7421-4CE5-B0F7-C90F2E752720}&quot; pptId=&quot;259&quot;/&gt;&#10;    &lt;slide id=&quot;{F15E5C16-20BF-4EF6-AD19-A35E42D27F4A}&quot; pptId=&quot;313&quot;/&gt;&#10;    &lt;slide id=&quot;{FB27CAD1-2F05-4343-B5DC-2E93F87EC659}&quot; pptId=&quot;262&quot;/&gt;&#10;    &lt;slide id=&quot;{181A141D-F9A0-4F06-B0E5-A266CA4AB556}&quot; pptId=&quot;263&quot;/&gt;&#10;    &lt;slide id=&quot;{CE248F5D-016A-4BB5-9E79-75B70DFADFC2}&quot; pptId=&quot;265&quot;/&gt;&#10;    &lt;slide id=&quot;{BE05EA9B-D3F1-439D-AAA7-0DBC6CBB526F}&quot; pptId=&quot;267&quot;/&gt;&#10;    &lt;slide id=&quot;{8D0BD926-DF9D-41A4-B01A-E7B511102DDA}&quot; pptId=&quot;315&quot;/&gt;&#10;  &lt;/slides&gt;&#10;&#10;  &lt;narration&gt;&#10;    &lt;audioTracks&gt;&#10;      &lt;audioTrack muted=&quot;false&quot; name=&quot;Audio 3&quot; resource=&quot;e10141b3&quot; slideId=&quot;{95BD765F-5C21-43AB-9BDC-AA18F7340131}&quot; startTime=&quot;0&quot; stepIndex=&quot;0&quot; volume=&quot;1&quot;&gt;&#10;        &lt;audio channels=&quot;1&quot; format=&quot;s16&quot; sampleRate=&quot;44100&quot;/&gt;&#10;      &lt;/audioTrack&gt;&#10;      &lt;audioTrack muted=&quot;false&quot; name=&quot;Audio 4&quot; resource=&quot;aeafb289&quot; slideId=&quot;{57D16526-1EDA-4D9D-A016-3E86461A4A7D}&quot; startTime=&quot;0&quot; stepIndex=&quot;0&quot; volume=&quot;1&quot;&gt;&#10;        &lt;audio channels=&quot;1&quot; format=&quot;s16&quot; sampleRate=&quot;44100&quot;/&gt;&#10;      &lt;/audioTrack&gt;&#10;      &lt;audioTrack muted=&quot;false&quot; name=&quot;Âm thanh 1&quot; resource=&quot;8c4eb205&quot; slideId=&quot;{199105AD-3D94-4E05-A864-20511BC8B590}&quot; startTime=&quot;0&quot; stepIndex=&quot;0&quot; volume=&quot;1&quot;&gt;&#10;        &lt;audio channels=&quot;1&quot; format=&quot;s16&quot; sampleRate=&quot;44100&quot;/&gt;&#10;      &lt;/audioTrack&gt;&#10;      &lt;audioTrack muted=&quot;false&quot; name=&quot;Âm thanh 2&quot; resource=&quot;e3a201b1&quot; slideId=&quot;{89A796B7-E850-4530-BD3F-6448D1BD397A}&quot; startTime=&quot;0&quot; stepIndex=&quot;0&quot; volume=&quot;1&quot;&gt;&#10;        &lt;audio channels=&quot;1&quot; format=&quot;s16&quot; sampleRate=&quot;44100&quot;/&gt;&#10;      &lt;/audioTrack&gt;&#10;      &lt;audioTrack muted=&quot;false&quot; name=&quot;Âm thanh 3&quot; resource=&quot;6ceb646d&quot; slideId=&quot;{E51A00FE-1717-4398-BD43-821B93EEB228}&quot; startTime=&quot;0&quot; stepIndex=&quot;0&quot; volume=&quot;1&quot;&gt;&#10;        &lt;audio channels=&quot;1&quot; format=&quot;s16&quot; sampleRate=&quot;44100&quot;/&gt;&#10;      &lt;/audioTrack&gt;&#10;      &lt;audioTrack muted=&quot;false&quot; name=&quot;Âm thanh 4&quot; resource=&quot;0b1c8142&quot; slideId=&quot;{E128454E-5997-49ED-947B-5D84AEACBF2D}&quot; startTime=&quot;0&quot; stepIndex=&quot;0&quot; volume=&quot;1&quot;&gt;&#10;        &lt;audio channels=&quot;1&quot; format=&quot;s16&quot; sampleRate=&quot;44100&quot;/&gt;&#10;      &lt;/audioTrack&gt;&#10;      &lt;audioTrack muted=&quot;false&quot; name=&quot;Âm thanh 5&quot; resource=&quot;1cafd2ed&quot; slideId=&quot;{C9F4F537-8DBC-40AB-B68A-11498C6A567F}&quot; startTime=&quot;1&quot; stepIndex=&quot;0&quot; volume=&quot;1&quot;&gt;&#10;        &lt;audio channels=&quot;1&quot; format=&quot;s16&quot; sampleRate=&quot;44100&quot;/&gt;&#10;      &lt;/audioTrack&gt;&#10;      &lt;audioTrack muted=&quot;false&quot; name=&quot;Âm thanh 6&quot; resource=&quot;0168c96d&quot; slideId=&quot;{4BCE4EC1-5572-4477-A3FB-596FC5CD6247}&quot; startTime=&quot;0&quot; stepIndex=&quot;0&quot; volume=&quot;1&quot;&gt;&#10;        &lt;audio channels=&quot;1&quot; format=&quot;s16&quot; sampleRate=&quot;44100&quot;/&gt;&#10;      &lt;/audioTrack&gt;&#10;      &lt;audioTrack muted=&quot;false&quot; name=&quot;Âm thanh 7&quot; resource=&quot;44afd151&quot; slideId=&quot;{5AB61E69-7421-4CE5-B0F7-C90F2E752720}&quot; startTime=&quot;0&quot; stepIndex=&quot;0&quot; volume=&quot;1&quot;&gt;&#10;        &lt;audio channels=&quot;1&quot; format=&quot;s16&quot; sampleRate=&quot;44100&quot;/&gt;&#10;      &lt;/audioTrack&gt;&#10;      &lt;audioTrack muted=&quot;false&quot; name=&quot;Âm thanh 8&quot; resource=&quot;b14e2a1f&quot; slideId=&quot;{F15E5C16-20BF-4EF6-AD19-A35E42D27F4A}&quot; startTime=&quot;0&quot; stepIndex=&quot;0&quot; volume=&quot;1&quot;&gt;&#10;        &lt;audio channels=&quot;1&quot; format=&quot;s16&quot; sampleRate=&quot;44100&quot;/&gt;&#10;      &lt;/audioTrack&gt;&#10;      &lt;audioTrack muted=&quot;false&quot; name=&quot;Âm thanh 9&quot; resource=&quot;e2a0dbcf&quot; slideId=&quot;{FB27CAD1-2F05-4343-B5DC-2E93F87EC659}&quot; startTime=&quot;0&quot; stepIndex=&quot;0&quot; volume=&quot;1&quot;&gt;&#10;        &lt;audio channels=&quot;1&quot; format=&quot;s16&quot; sampleRate=&quot;44100&quot;/&gt;&#10;      &lt;/audioTrack&gt;&#10;      &lt;audioTrack muted=&quot;false&quot; name=&quot;Âm thanh 10&quot; resource=&quot;0e465e2b&quot; slideId=&quot;{181A141D-F9A0-4F06-B0E5-A266CA4AB556}&quot; startTime=&quot;0&quot; stepIndex=&quot;0&quot; volume=&quot;1&quot;&gt;&#10;        &lt;audio channels=&quot;1&quot; format=&quot;s16&quot; sampleRate=&quot;44100&quot;/&gt;&#10;      &lt;/audioTrack&gt;&#10;      &lt;audioTrack muted=&quot;false&quot; name=&quot;Âm thanh 11&quot; resource=&quot;ab90a478&quot; slideId=&quot;{CE248F5D-016A-4BB5-9E79-75B70DFADFC2}&quot; startTime=&quot;0&quot; stepIndex=&quot;0&quot; volume=&quot;1&quot;&gt;&#10;        &lt;audio channels=&quot;1&quot; format=&quot;s16&quot; sampleRate=&quot;44100&quot;/&gt;&#10;      &lt;/audioTrack&gt;&#10;      &lt;audioTrack muted=&quot;false&quot; name=&quot;Âm thanh 12&quot; resource=&quot;6f133808&quot; slideId=&quot;{BE05EA9B-D3F1-439D-AAA7-0DBC6CBB526F}&quot; startTime=&quot;0&quot; stepIndex=&quot;0&quot; volume=&quot;1&quot;&gt;&#10;        &lt;audio channels=&quot;1&quot; format=&quot;s16&quot; sampleRate=&quot;44100&quot;/&gt;&#10;      &lt;/audioTrack&gt;&#10;      &lt;audioTrack muted=&quot;false&quot; name=&quot;Âm thanh 13&quot; resource=&quot;179d55c9&quot; slideId=&quot;{8D0BD926-DF9D-41A4-B01A-E7B511102DDA}&quot; startTime=&quot;0&quot; stepIndex=&quot;0&quot; volume=&quot;1&quot;&gt;&#10;        &lt;audio channels=&quot;1&quot; format=&quot;s16&quot; sampleRate=&quot;44100&quot;/&gt;&#10;      &lt;/audioTrack&gt;&#10;    &lt;/audioTracks&gt;&#10;    &lt;videoTracks/&gt;&#10;  &lt;/narration&gt;&#10;&#10;&lt;/presentation2&gt;&#10;"/>
  <p:tag name="ISPRING_SCREEN_RECS_UPDATED" val="D:\C.THUONG.2023\chinh sach xa hoi _ CDIO\CSXH.TỪ XA\CHINH SACH XA HOI.gui thay Truong\tin chi 2\noi dung chuong 3\KHAI NIEM.MUC TIEU CUA CHINH SACH DAN SO\"/>
  <p:tag name="ISPRING_RESOURCE_FOLDER" val="D:\C.THUONG.2023\chinh sach xa hoi _ CDIO\CSXH.TỪ XA\CHINH SACH XA HOI.gui thay Truong\tin chi 2\noi dung chuong 3\KHAI NIEM.MUC TIEU CUA CHINH SACH DAN SO\"/>
  <p:tag name="ISPRING_PRESENTATION_PATH" val="D:\C.THUONG.2023\chinh sach xa hoi _ CDIO\CSXH.TỪ XA\CHINH SACH XA HOI.gui thay Truong\tin chi 2\noi dung chuong 3\KHAI NIEM.MUC TIEU CUA CHINH SACH DAN SO.pptx"/>
  <p:tag name="ISPRING_SCORM_ENDPOINT" val="&lt;endpoint&gt;&lt;enable&gt;0&lt;/enable&gt;&lt;lrs&gt;http://&lt;/lrs&gt;&lt;auth&gt;0&lt;/auth&gt;&lt;login&gt;&lt;/login&gt;&lt;password&gt;&lt;/password&gt;&lt;key&gt;&lt;/key&gt;&lt;name&gt;&lt;/name&gt;&lt;email&gt;&lt;/email&gt;&lt;/endpoint&gt;&#10;"/>
  <p:tag name="ISPRING_OUTPUT_FOLDER" val="[[&quot;\uFFFD\uFFFD\u0014{D4AF3332-9160-4906-8A92-A6613B19B1B4}&quot;,&quot;D:\\C.THUONG.2023\\chinh sach xa hoi _ CDIO\\CSXH.TỪ XA\\CHINH SACH XA HOI.gui thay Truong\\tin chi 2\\noi dung chuong 3&quot;]]"/>
</p:tagLst>
</file>

<file path=ppt/tags/tag10.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28.009"/>
  <p:tag name="GENSWF_SLIDE_UID" val="{9AD6B2D8-B81E-44CE-A441-34D6D1FDEC30}:259"/>
  <p:tag name="ISPRING_SLIDE_ID_2" val="{5AB61E69-7421-4CE5-B0F7-C90F2E752720}"/>
</p:tagLst>
</file>

<file path=ppt/tags/tag11.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45.749"/>
  <p:tag name="GENSWF_SLIDE_UID" val="{2A42A194-7C6A-43B3-BE7D-A2BD5BADF81D}:313"/>
  <p:tag name="ISPRING_SLIDE_ID_2" val="{F15E5C16-20BF-4EF6-AD19-A35E42D27F4A}"/>
</p:tagLst>
</file>

<file path=ppt/tags/tag12.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21.614"/>
  <p:tag name="GENSWF_SLIDE_UID" val="{072FF43D-F2C6-4866-9C41-90BE483171A4}:262"/>
  <p:tag name="ISPRING_SLIDE_ID_2" val="{FB27CAD1-2F05-4343-B5DC-2E93F87EC659}"/>
</p:tagLst>
</file>

<file path=ppt/tags/tag13.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39.234"/>
  <p:tag name="GENSWF_SLIDE_UID" val="{7930C15C-9478-44D2-B3DA-022112E88CA3}:263"/>
  <p:tag name="ISPRING_SLIDE_ID_2" val="{181A141D-F9A0-4F06-B0E5-A266CA4AB556}"/>
</p:tagLst>
</file>

<file path=ppt/tags/tag14.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27.419"/>
  <p:tag name="GENSWF_SLIDE_UID" val="{7970B888-8D35-4A39-915A-3FE1FB9A9ABA}:265"/>
  <p:tag name="ISPRING_SLIDE_ID_2" val="{CE248F5D-016A-4BB5-9E79-75B70DFADFC2}"/>
</p:tagLst>
</file>

<file path=ppt/tags/tag15.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24.683"/>
  <p:tag name="GENSWF_SLIDE_UID" val="{F78A4D12-4A8D-4351-A189-61AFD4D56731}:267"/>
  <p:tag name="ISPRING_SLIDE_ID_2" val="{BE05EA9B-D3F1-439D-AAA7-0DBC6CBB526F}"/>
</p:tagLst>
</file>

<file path=ppt/tags/tag16.xml><?xml version="1.0" encoding="utf-8"?>
<p:tagLst xmlns:a="http://schemas.openxmlformats.org/drawingml/2006/main" xmlns:r="http://schemas.openxmlformats.org/officeDocument/2006/relationships" xmlns:p="http://schemas.openxmlformats.org/presentationml/2006/main">
  <p:tag name="GENSWF_ADVANCE_TIME" val="39.912"/>
  <p:tag name="ISPRING_CUSTOM_TIMING_USED" val="1"/>
  <p:tag name="GENSWF_SLIDE_UID" val="{9F1B4E66-299E-42CD-A8F4-BEB9B1A75C4F}:315"/>
  <p:tag name="ISPRING_SLIDE_ID_2" val="{8D0BD926-DF9D-41A4-B01A-E7B511102DDA}"/>
</p:tagLst>
</file>

<file path=ppt/tags/tag2.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51.028"/>
  <p:tag name="ISPRING_SLIDE_ID_2" val="{3571871F-82E0-4F1E-A187-DF0AF6B69638}"/>
</p:tagLst>
</file>

<file path=ppt/tags/tag3.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24.880"/>
  <p:tag name="GENSWF_SLIDE_UID" val="{27F86F02-FBD1-4EA6-9C2F-8FA6741B5650}:274"/>
  <p:tag name="ISPRING_SLIDE_ID_2" val="{199105AD-3D94-4E05-A864-20511BC8B590}"/>
</p:tagLst>
</file>

<file path=ppt/tags/tag4.xml><?xml version="1.0" encoding="utf-8"?>
<p:tagLst xmlns:a="http://schemas.openxmlformats.org/drawingml/2006/main" xmlns:r="http://schemas.openxmlformats.org/officeDocument/2006/relationships" xmlns:p="http://schemas.openxmlformats.org/presentationml/2006/main">
  <p:tag name="GENSWF_ADVANCE_TIME" val="82.492"/>
  <p:tag name="ISPRING_CUSTOM_TIMING_USED" val="1"/>
  <p:tag name="GENSWF_SLIDE_UID" val="{1F530C5F-8688-4C41-8336-3C6BF11A1C15}:272"/>
  <p:tag name="ISPRING_SLIDE_ID_2" val="{95BD765F-5C21-43AB-9BDC-AA18F7340131}"/>
</p:tagLst>
</file>

<file path=ppt/tags/tag5.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86.607"/>
  <p:tag name="GENSWF_SLIDE_UID" val="{03E45A2C-7FBD-4C77-AD2B-B40546746173}:288"/>
  <p:tag name="ISPRING_SLIDE_ID_2" val="{89A796B7-E850-4530-BD3F-6448D1BD397A}"/>
</p:tagLst>
</file>

<file path=ppt/tags/tag6.xml><?xml version="1.0" encoding="utf-8"?>
<p:tagLst xmlns:a="http://schemas.openxmlformats.org/drawingml/2006/main" xmlns:r="http://schemas.openxmlformats.org/officeDocument/2006/relationships" xmlns:p="http://schemas.openxmlformats.org/presentationml/2006/main">
  <p:tag name="GENSWF_ADVANCE_TIME" val="72.723"/>
  <p:tag name="ISPRING_CUSTOM_TIMING_USED" val="1"/>
  <p:tag name="GENSWF_SLIDE_UID" val="{345E5E75-2BC2-4996-A752-904F62E3784B}:289"/>
  <p:tag name="ISPRING_SLIDE_ID_2" val="{E51A00FE-1717-4398-BD43-821B93EEB228}"/>
</p:tagLst>
</file>

<file path=ppt/tags/tag7.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25.512"/>
  <p:tag name="GENSWF_SLIDE_UID" val="{B6341EEE-BD53-45A1-B383-8C735B620D82}:257"/>
  <p:tag name="ISPRING_SLIDE_ID_2" val="{E128454E-5997-49ED-947B-5D84AEACBF2D}"/>
</p:tagLst>
</file>

<file path=ppt/tags/tag8.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19.426"/>
  <p:tag name="GENSWF_SLIDE_UID" val="{9D975907-056B-4A2D-BD0E-CAE19181894E}:261"/>
  <p:tag name="ISPRING_SLIDE_ID_2" val="{C9F4F537-8DBC-40AB-B68A-11498C6A567F}"/>
</p:tagLst>
</file>

<file path=ppt/tags/tag9.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22.454"/>
  <p:tag name="GENSWF_SLIDE_UID" val="{53ED90D6-2873-450B-98C6-4DDE07A637CF}:258"/>
  <p:tag name="ISPRING_SLIDE_ID_2" val="{4BCE4EC1-5572-4477-A3FB-596FC5CD624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1362</TotalTime>
  <Words>735</Words>
  <Application>Microsoft Office PowerPoint</Application>
  <PresentationFormat>On-screen Show (4:3)</PresentationFormat>
  <Paragraphs>62</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Minion</vt:lpstr>
      <vt:lpstr>Times New Roman</vt:lpstr>
      <vt:lpstr>UTM Swiss Condensed</vt:lpstr>
      <vt:lpstr>Office Theme</vt:lpstr>
      <vt:lpstr>CHÍNH SÁCH XÃ HỘI</vt:lpstr>
      <vt:lpstr>3.1. CHÍNH SÁCH DÂN SỐ</vt:lpstr>
      <vt:lpstr> 3.1.1. Khái niệm </vt:lpstr>
      <vt:lpstr>Mục tiêu của chính sách dân số</vt:lpstr>
      <vt:lpstr>Mục tiêu của chính sách dân số (tiếp)</vt:lpstr>
      <vt:lpstr>3.1.2. Phân loại chính sách dân số</vt:lpstr>
      <vt:lpstr>PowerPoint Presentation</vt:lpstr>
      <vt:lpstr>Chính sách dân số tác động trực tiếp</vt:lpstr>
      <vt:lpstr>Chính sách dân số tác động gián tiếp</vt:lpstr>
      <vt:lpstr>Tóm lại</vt:lpstr>
      <vt:lpstr>2. Phân loại chính sách dân số theo các yếu tố cơ bản của quá trình biến đổi dân số</vt:lpstr>
      <vt:lpstr>2.1. Các chính sách tác động tới mức sinh</vt:lpstr>
      <vt:lpstr> 2.2. Các chính sách tác động tới  mức tử vong </vt:lpstr>
      <vt:lpstr>2.3. Các chính sách tác động tới di dân</vt:lpstr>
      <vt:lpstr>CÁC LOẠI CHÍNH SÁCH DÂN SỐ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KHAI NIEM.MUC TIEU CUA CHINH SACH DAN SO</dc:title>
  <dc:creator>viettel16</dc:creator>
  <cp:lastModifiedBy>DMX</cp:lastModifiedBy>
  <cp:revision>142</cp:revision>
  <dcterms:created xsi:type="dcterms:W3CDTF">2016-04-07T04:07:24Z</dcterms:created>
  <dcterms:modified xsi:type="dcterms:W3CDTF">2025-08-08T07:33:09Z</dcterms:modified>
</cp:coreProperties>
</file>