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80" r:id="rId9"/>
    <p:sldId id="281" r:id="rId10"/>
    <p:sldId id="271" r:id="rId11"/>
    <p:sldId id="276" r:id="rId12"/>
    <p:sldId id="265" r:id="rId13"/>
    <p:sldId id="266" r:id="rId14"/>
    <p:sldId id="267" r:id="rId15"/>
    <p:sldId id="282" r:id="rId16"/>
    <p:sldId id="268" r:id="rId17"/>
    <p:sldId id="283" r:id="rId18"/>
    <p:sldId id="284" r:id="rId19"/>
    <p:sldId id="291" r:id="rId20"/>
  </p:sldIdLst>
  <p:sldSz cx="18288000" cy="10287000"/>
  <p:notesSz cx="6858000" cy="9144000"/>
  <p:embeddedFontLst>
    <p:embeddedFont>
      <p:font typeface="Edwardian Script ITC" panose="030303020407070D0804" pitchFamily="66" charset="0"/>
      <p:regular r:id="rId22"/>
    </p:embeddedFont>
    <p:embeddedFont>
      <p:font typeface="Calibri" panose="020F0502020204030204" pitchFamily="34"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4622" autoAdjust="0"/>
  </p:normalViewPr>
  <p:slideViewPr>
    <p:cSldViewPr>
      <p:cViewPr varScale="1">
        <p:scale>
          <a:sx n="51" d="100"/>
          <a:sy n="51" d="100"/>
        </p:scale>
        <p:origin x="85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A556C-0EA9-43A4-85E1-66931F1EC621}" type="datetimeFigureOut">
              <a:rPr lang="vi-VN" smtClean="0"/>
              <a:t>14/08/2025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8340B-B6E7-4B22-B877-E012A4A84558}" type="slidenum">
              <a:rPr lang="vi-VN" smtClean="0"/>
              <a:t>‹#›</a:t>
            </a:fld>
            <a:endParaRPr lang="vi-VN"/>
          </a:p>
        </p:txBody>
      </p:sp>
    </p:spTree>
    <p:extLst>
      <p:ext uri="{BB962C8B-B14F-4D97-AF65-F5344CB8AC3E}">
        <p14:creationId xmlns:p14="http://schemas.microsoft.com/office/powerpoint/2010/main" val="106637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19</a:t>
            </a:fld>
            <a:endParaRPr lang="en-US"/>
          </a:p>
        </p:txBody>
      </p:sp>
    </p:spTree>
    <p:extLst>
      <p:ext uri="{BB962C8B-B14F-4D97-AF65-F5344CB8AC3E}">
        <p14:creationId xmlns:p14="http://schemas.microsoft.com/office/powerpoint/2010/main" val="346972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73024" y="9607996"/>
            <a:ext cx="18431364" cy="679004"/>
          </a:xfrm>
          <a:prstGeom prst="rect">
            <a:avLst/>
          </a:prstGeom>
          <a:solidFill>
            <a:srgbClr val="0070C0"/>
          </a:solidFill>
          <a:ln>
            <a:noFill/>
          </a:ln>
          <a:effectLst/>
        </p:spPr>
        <p:txBody>
          <a:bodyPr vert="horz" wrap="square" lIns="182880" tIns="91440" rIns="182880" bIns="91440" numCol="1" rtlCol="0" anchor="t" anchorCtr="0" compatLnSpc="1">
            <a:prstTxWarp prst="textNoShape">
              <a:avLst/>
            </a:prstTxWarp>
          </a:bodyPr>
          <a:lstStyle/>
          <a:p>
            <a:pPr marL="0" marR="0" indent="0" algn="l" defTabSz="1828800" rtl="0" eaLnBrk="1" fontAlgn="base" latinLnBrk="0" hangingPunct="1">
              <a:lnSpc>
                <a:spcPct val="95000"/>
              </a:lnSpc>
              <a:spcBef>
                <a:spcPct val="0"/>
              </a:spcBef>
              <a:spcAft>
                <a:spcPct val="0"/>
              </a:spcAft>
              <a:buClrTx/>
              <a:buSzTx/>
              <a:buFont typeface="Arial" charset="0"/>
              <a:buNone/>
              <a:tabLst/>
            </a:pPr>
            <a:endParaRPr kumimoji="0" lang="en-GB" sz="36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072" y="7015708"/>
            <a:ext cx="2399944" cy="2399944"/>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2957412" y="7002900"/>
            <a:ext cx="8064896" cy="1599848"/>
          </a:xfrm>
          <a:prstGeom prst="rect">
            <a:avLst/>
          </a:prstGeom>
          <a:noFill/>
        </p:spPr>
        <p:txBody>
          <a:bodyPr wrap="square" lIns="216000" tIns="216000" rIns="216000" bIns="216000" rtlCol="0">
            <a:noAutofit/>
          </a:bodyPr>
          <a:lstStyle/>
          <a:p>
            <a:pPr algn="ctr"/>
            <a:r>
              <a:rPr lang="en-US" sz="40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4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4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4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9463" y="8658693"/>
            <a:ext cx="7344814" cy="66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520781" y="7326975"/>
            <a:ext cx="1603594" cy="187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150292" y="7354754"/>
            <a:ext cx="975600" cy="189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574702" y="7303740"/>
            <a:ext cx="975600" cy="189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73024" y="0"/>
            <a:ext cx="18431364" cy="6727676"/>
          </a:xfrm>
          <a:prstGeom prst="rect">
            <a:avLst/>
          </a:prstGeom>
          <a:solidFill>
            <a:srgbClr val="0070C0"/>
          </a:solidFill>
          <a:ln>
            <a:noFill/>
          </a:ln>
          <a:effectLst/>
        </p:spPr>
        <p:txBody>
          <a:bodyPr vert="horz" wrap="square" lIns="182880" tIns="91440" rIns="182880" bIns="91440" numCol="1" rtlCol="0" anchor="t" anchorCtr="0" compatLnSpc="1">
            <a:prstTxWarp prst="textNoShape">
              <a:avLst/>
            </a:prstTxWarp>
          </a:bodyPr>
          <a:lstStyle/>
          <a:p>
            <a:pPr marL="0" marR="0" indent="0" algn="l" defTabSz="1828800" rtl="0" eaLnBrk="1" fontAlgn="base" latinLnBrk="0" hangingPunct="1">
              <a:lnSpc>
                <a:spcPct val="95000"/>
              </a:lnSpc>
              <a:spcBef>
                <a:spcPct val="0"/>
              </a:spcBef>
              <a:spcAft>
                <a:spcPct val="0"/>
              </a:spcAft>
              <a:buClrTx/>
              <a:buSzTx/>
              <a:buFont typeface="Arial" charset="0"/>
              <a:buNone/>
              <a:tabLst/>
            </a:pPr>
            <a:endParaRPr kumimoji="0" lang="en-GB" sz="36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1223122" y="2407197"/>
            <a:ext cx="15458040" cy="1258366"/>
          </a:xfrm>
        </p:spPr>
        <p:txBody>
          <a:bodyPr/>
          <a:lstStyle>
            <a:lvl1pPr algn="l">
              <a:defRPr sz="8800">
                <a:solidFill>
                  <a:schemeClr val="bg1"/>
                </a:solidFill>
              </a:defRPr>
            </a:lvl1pPr>
          </a:lstStyle>
          <a:p>
            <a:r>
              <a:rPr lang="en-GB" noProof="0" dirty="0"/>
              <a:t>Title closure</a:t>
            </a:r>
          </a:p>
        </p:txBody>
      </p:sp>
    </p:spTree>
    <p:extLst>
      <p:ext uri="{BB962C8B-B14F-4D97-AF65-F5344CB8AC3E}">
        <p14:creationId xmlns:p14="http://schemas.microsoft.com/office/powerpoint/2010/main" val="283793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2A6"/>
        </a:solidFill>
        <a:effectLst/>
      </p:bgPr>
    </p:bg>
    <p:spTree>
      <p:nvGrpSpPr>
        <p:cNvPr id="1" name=""/>
        <p:cNvGrpSpPr/>
        <p:nvPr/>
      </p:nvGrpSpPr>
      <p:grpSpPr>
        <a:xfrm>
          <a:off x="0" y="0"/>
          <a:ext cx="0" cy="0"/>
          <a:chOff x="0" y="0"/>
          <a:chExt cx="0" cy="0"/>
        </a:xfrm>
      </p:grpSpPr>
      <p:sp>
        <p:nvSpPr>
          <p:cNvPr id="2" name="Freeform 2"/>
          <p:cNvSpPr/>
          <p:nvPr/>
        </p:nvSpPr>
        <p:spPr>
          <a:xfrm rot="5400000">
            <a:off x="-4359593" y="616418"/>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flipV="1">
            <a:off x="10874657" y="616418"/>
            <a:ext cx="11772936" cy="12597500"/>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4254387" y="5002704"/>
            <a:ext cx="9779226" cy="7798932"/>
          </a:xfrm>
          <a:custGeom>
            <a:avLst/>
            <a:gdLst/>
            <a:ahLst/>
            <a:cxnLst/>
            <a:rect l="l" t="t" r="r" b="b"/>
            <a:pathLst>
              <a:path w="9779226" h="7798932">
                <a:moveTo>
                  <a:pt x="0" y="0"/>
                </a:moveTo>
                <a:lnTo>
                  <a:pt x="9779226" y="0"/>
                </a:lnTo>
                <a:lnTo>
                  <a:pt x="9779226" y="7798932"/>
                </a:lnTo>
                <a:lnTo>
                  <a:pt x="0" y="7798932"/>
                </a:lnTo>
                <a:lnTo>
                  <a:pt x="0" y="0"/>
                </a:lnTo>
                <a:close/>
              </a:path>
            </a:pathLst>
          </a:custGeom>
          <a:blipFill>
            <a:blip r:embed="rId4"/>
            <a:stretch>
              <a:fillRect/>
            </a:stretch>
          </a:blipFill>
        </p:spPr>
      </p:sp>
      <p:sp>
        <p:nvSpPr>
          <p:cNvPr id="5" name="TextBox 5"/>
          <p:cNvSpPr txBox="1"/>
          <p:nvPr/>
        </p:nvSpPr>
        <p:spPr>
          <a:xfrm>
            <a:off x="1905001" y="1488986"/>
            <a:ext cx="14477999" cy="1088888"/>
          </a:xfrm>
          <a:prstGeom prst="rect">
            <a:avLst/>
          </a:prstGeom>
        </p:spPr>
        <p:txBody>
          <a:bodyPr wrap="square" lIns="0" tIns="0" rIns="0" bIns="0" rtlCol="0" anchor="t">
            <a:spAutoFit/>
          </a:bodyPr>
          <a:lstStyle/>
          <a:p>
            <a:pPr algn="ctr">
              <a:lnSpc>
                <a:spcPts val="9520"/>
              </a:lnSpc>
            </a:pPr>
            <a:r>
              <a:rPr lang="en-US" sz="6000" b="1" dirty="0" smtClean="0">
                <a:solidFill>
                  <a:srgbClr val="3A6367"/>
                </a:solidFill>
                <a:latin typeface="League Spartan Bold"/>
              </a:rPr>
              <a:t>THAM VẤN TRONG CÔNG TÁC XÃ HỘI</a:t>
            </a:r>
            <a:endParaRPr lang="en-US" sz="6000" b="1" dirty="0">
              <a:solidFill>
                <a:srgbClr val="3A6367"/>
              </a:solidFill>
              <a:latin typeface="League Spartan Bold"/>
            </a:endParaRPr>
          </a:p>
        </p:txBody>
      </p:sp>
      <p:sp>
        <p:nvSpPr>
          <p:cNvPr id="6" name="TextBox 6"/>
          <p:cNvSpPr txBox="1"/>
          <p:nvPr/>
        </p:nvSpPr>
        <p:spPr>
          <a:xfrm>
            <a:off x="5751913" y="3188136"/>
            <a:ext cx="9420923" cy="718145"/>
          </a:xfrm>
          <a:prstGeom prst="rect">
            <a:avLst/>
          </a:prstGeom>
        </p:spPr>
        <p:txBody>
          <a:bodyPr lIns="0" tIns="0" rIns="0" bIns="0" rtlCol="0" anchor="t">
            <a:spAutoFit/>
          </a:bodyPr>
          <a:lstStyle/>
          <a:p>
            <a:pPr algn="r">
              <a:lnSpc>
                <a:spcPts val="5600"/>
              </a:lnSpc>
            </a:pPr>
            <a:r>
              <a:rPr lang="en-US" sz="5400" b="1" i="1" dirty="0" err="1" smtClean="0">
                <a:solidFill>
                  <a:srgbClr val="000000"/>
                </a:solidFill>
                <a:latin typeface="Times New Roman" panose="02020603050405020304" pitchFamily="18" charset="0"/>
                <a:cs typeface="Times New Roman" panose="02020603050405020304" pitchFamily="18" charset="0"/>
              </a:rPr>
              <a:t>Giảng</a:t>
            </a:r>
            <a:r>
              <a:rPr lang="en-US" sz="5400" b="1" i="1" dirty="0" smtClean="0">
                <a:solidFill>
                  <a:srgbClr val="000000"/>
                </a:solidFill>
                <a:latin typeface="Times New Roman" panose="02020603050405020304" pitchFamily="18" charset="0"/>
                <a:cs typeface="Times New Roman" panose="02020603050405020304" pitchFamily="18" charset="0"/>
              </a:rPr>
              <a:t> </a:t>
            </a:r>
            <a:r>
              <a:rPr lang="en-US" sz="5400" b="1" i="1" dirty="0" err="1" smtClean="0">
                <a:solidFill>
                  <a:srgbClr val="000000"/>
                </a:solidFill>
                <a:latin typeface="Times New Roman" panose="02020603050405020304" pitchFamily="18" charset="0"/>
                <a:cs typeface="Times New Roman" panose="02020603050405020304" pitchFamily="18" charset="0"/>
              </a:rPr>
              <a:t>viên</a:t>
            </a:r>
            <a:r>
              <a:rPr lang="en-US" sz="5400" b="1" i="1" dirty="0" smtClean="0">
                <a:solidFill>
                  <a:srgbClr val="000000"/>
                </a:solidFill>
                <a:latin typeface="Times New Roman" panose="02020603050405020304" pitchFamily="18" charset="0"/>
                <a:cs typeface="Times New Roman" panose="02020603050405020304" pitchFamily="18" charset="0"/>
              </a:rPr>
              <a:t>: Phan </a:t>
            </a:r>
            <a:r>
              <a:rPr lang="en-US" sz="5400" b="1" i="1" dirty="0" err="1" smtClean="0">
                <a:solidFill>
                  <a:srgbClr val="000000"/>
                </a:solidFill>
                <a:latin typeface="Times New Roman" panose="02020603050405020304" pitchFamily="18" charset="0"/>
                <a:cs typeface="Times New Roman" panose="02020603050405020304" pitchFamily="18" charset="0"/>
              </a:rPr>
              <a:t>Thị</a:t>
            </a:r>
            <a:r>
              <a:rPr lang="en-US" sz="5400" b="1" i="1" dirty="0" smtClean="0">
                <a:solidFill>
                  <a:srgbClr val="000000"/>
                </a:solidFill>
                <a:latin typeface="Times New Roman" panose="02020603050405020304" pitchFamily="18" charset="0"/>
                <a:cs typeface="Times New Roman" panose="02020603050405020304" pitchFamily="18" charset="0"/>
              </a:rPr>
              <a:t> </a:t>
            </a:r>
            <a:r>
              <a:rPr lang="en-US" sz="5400" b="1" i="1" dirty="0" err="1" smtClean="0">
                <a:solidFill>
                  <a:srgbClr val="000000"/>
                </a:solidFill>
                <a:latin typeface="Times New Roman" panose="02020603050405020304" pitchFamily="18" charset="0"/>
                <a:cs typeface="Times New Roman" panose="02020603050405020304" pitchFamily="18" charset="0"/>
              </a:rPr>
              <a:t>Thúy</a:t>
            </a:r>
            <a:r>
              <a:rPr lang="en-US" sz="5400" b="1" i="1" dirty="0" smtClean="0">
                <a:solidFill>
                  <a:srgbClr val="000000"/>
                </a:solidFill>
                <a:latin typeface="Times New Roman" panose="02020603050405020304" pitchFamily="18" charset="0"/>
                <a:cs typeface="Times New Roman" panose="02020603050405020304" pitchFamily="18" charset="0"/>
              </a:rPr>
              <a:t> Hà</a:t>
            </a:r>
            <a:endParaRPr lang="en-US" sz="5400" b="1" i="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359593" y="616418"/>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63969" y="622815"/>
            <a:ext cx="8848898" cy="971356"/>
          </a:xfrm>
          <a:prstGeom prst="rect">
            <a:avLst/>
          </a:prstGeom>
        </p:spPr>
        <p:txBody>
          <a:bodyPr lIns="0" tIns="0" rIns="0" bIns="0" rtlCol="0" anchor="t">
            <a:spAutoFit/>
          </a:bodyPr>
          <a:lstStyle/>
          <a:p>
            <a:pPr>
              <a:lnSpc>
                <a:spcPts val="8400"/>
              </a:lnSpc>
            </a:pPr>
            <a:r>
              <a:rPr lang="en-US" sz="5600" dirty="0" smtClean="0">
                <a:solidFill>
                  <a:srgbClr val="3A6367"/>
                </a:solidFill>
                <a:latin typeface="League Spartan Bold"/>
              </a:rPr>
              <a:t>1.1.1. </a:t>
            </a:r>
            <a:r>
              <a:rPr lang="en-US" sz="5600" dirty="0" err="1" smtClean="0">
                <a:solidFill>
                  <a:srgbClr val="3A6367"/>
                </a:solidFill>
                <a:latin typeface="League Spartan Bold"/>
              </a:rPr>
              <a:t>Khái</a:t>
            </a:r>
            <a:r>
              <a:rPr lang="en-US" sz="5600" dirty="0" smtClean="0">
                <a:solidFill>
                  <a:srgbClr val="3A6367"/>
                </a:solidFill>
                <a:latin typeface="League Spartan Bold"/>
              </a:rPr>
              <a:t> </a:t>
            </a:r>
            <a:r>
              <a:rPr lang="en-US" sz="5600" dirty="0" err="1" smtClean="0">
                <a:solidFill>
                  <a:srgbClr val="3A6367"/>
                </a:solidFill>
                <a:latin typeface="League Spartan Bold"/>
              </a:rPr>
              <a:t>niệm</a:t>
            </a:r>
            <a:r>
              <a:rPr lang="en-US" sz="5600" dirty="0" smtClean="0">
                <a:solidFill>
                  <a:srgbClr val="3A6367"/>
                </a:solidFill>
                <a:latin typeface="League Spartan Bold"/>
              </a:rPr>
              <a:t> </a:t>
            </a:r>
            <a:r>
              <a:rPr lang="en-US" sz="5600" dirty="0" err="1" smtClean="0">
                <a:solidFill>
                  <a:srgbClr val="3A6367"/>
                </a:solidFill>
                <a:latin typeface="League Spartan Bold"/>
              </a:rPr>
              <a:t>tham</a:t>
            </a:r>
            <a:r>
              <a:rPr lang="en-US" sz="5600" dirty="0" smtClean="0">
                <a:solidFill>
                  <a:srgbClr val="3A6367"/>
                </a:solidFill>
                <a:latin typeface="League Spartan Bold"/>
              </a:rPr>
              <a:t> </a:t>
            </a:r>
            <a:r>
              <a:rPr lang="en-US" sz="5600" dirty="0" err="1" smtClean="0">
                <a:solidFill>
                  <a:srgbClr val="3A6367"/>
                </a:solidFill>
                <a:latin typeface="League Spartan Bold"/>
              </a:rPr>
              <a:t>vấn</a:t>
            </a:r>
            <a:endParaRPr lang="en-US" sz="5600" dirty="0">
              <a:solidFill>
                <a:srgbClr val="3A6367"/>
              </a:solidFill>
              <a:latin typeface="League Spartan Bold"/>
            </a:endParaRPr>
          </a:p>
        </p:txBody>
      </p:sp>
      <p:grpSp>
        <p:nvGrpSpPr>
          <p:cNvPr id="4" name="Group 4"/>
          <p:cNvGrpSpPr/>
          <p:nvPr/>
        </p:nvGrpSpPr>
        <p:grpSpPr>
          <a:xfrm>
            <a:off x="9312867" y="0"/>
            <a:ext cx="8975133" cy="10287000"/>
            <a:chOff x="0" y="0"/>
            <a:chExt cx="3567681" cy="4459601"/>
          </a:xfrm>
        </p:grpSpPr>
        <p:sp>
          <p:nvSpPr>
            <p:cNvPr id="5" name="Freeform 5"/>
            <p:cNvSpPr/>
            <p:nvPr/>
          </p:nvSpPr>
          <p:spPr>
            <a:xfrm>
              <a:off x="0" y="0"/>
              <a:ext cx="3567681" cy="4459601"/>
            </a:xfrm>
            <a:custGeom>
              <a:avLst/>
              <a:gdLst/>
              <a:ahLst/>
              <a:cxnLst/>
              <a:rect l="l" t="t" r="r" b="b"/>
              <a:pathLst>
                <a:path w="3567681" h="4459601">
                  <a:moveTo>
                    <a:pt x="0" y="0"/>
                  </a:moveTo>
                  <a:lnTo>
                    <a:pt x="3567681" y="0"/>
                  </a:lnTo>
                  <a:lnTo>
                    <a:pt x="3567681" y="4459601"/>
                  </a:lnTo>
                  <a:lnTo>
                    <a:pt x="0" y="4459601"/>
                  </a:lnTo>
                  <a:close/>
                </a:path>
              </a:pathLst>
            </a:custGeom>
            <a:solidFill>
              <a:srgbClr val="3A6367"/>
            </a:solidFill>
          </p:spPr>
        </p:sp>
      </p:grpSp>
      <p:sp>
        <p:nvSpPr>
          <p:cNvPr id="6" name="TextBox 6"/>
          <p:cNvSpPr txBox="1"/>
          <p:nvPr/>
        </p:nvSpPr>
        <p:spPr>
          <a:xfrm>
            <a:off x="10577653" y="942975"/>
            <a:ext cx="6492240" cy="553998"/>
          </a:xfrm>
          <a:prstGeom prst="rect">
            <a:avLst/>
          </a:prstGeom>
        </p:spPr>
        <p:txBody>
          <a:bodyPr lIns="0" tIns="0" rIns="0" bIns="0" rtlCol="0" anchor="t">
            <a:spAutoFit/>
          </a:bodyPr>
          <a:lstStyle/>
          <a:p>
            <a:pPr algn="ctr" defTabSz="1911350">
              <a:lnSpc>
                <a:spcPct val="90000"/>
              </a:lnSpc>
              <a:spcAft>
                <a:spcPct val="35000"/>
              </a:spcAft>
              <a:defRPr/>
            </a:pPr>
            <a:r>
              <a:rPr lang="it-IT" sz="4000" b="1" i="1" dirty="0">
                <a:solidFill>
                  <a:schemeClr val="bg1"/>
                </a:solidFill>
              </a:rPr>
              <a:t>J. Mielke (1999)</a:t>
            </a:r>
            <a:endParaRPr lang="en-US" sz="4000" dirty="0">
              <a:solidFill>
                <a:schemeClr val="bg1"/>
              </a:solidFill>
            </a:endParaRPr>
          </a:p>
        </p:txBody>
      </p:sp>
      <p:sp>
        <p:nvSpPr>
          <p:cNvPr id="7" name="TextBox 7"/>
          <p:cNvSpPr txBox="1"/>
          <p:nvPr/>
        </p:nvSpPr>
        <p:spPr>
          <a:xfrm>
            <a:off x="9197120" y="2887325"/>
            <a:ext cx="8594133" cy="6370975"/>
          </a:xfrm>
          <a:prstGeom prst="rect">
            <a:avLst/>
          </a:prstGeom>
        </p:spPr>
        <p:txBody>
          <a:bodyPr wrap="square" lIns="0" tIns="0" rIns="0" bIns="0" rtlCol="0" anchor="t">
            <a:spAutoFit/>
          </a:bodyPr>
          <a:lstStyle/>
          <a:p>
            <a:pPr marL="742950" lvl="2" indent="-285750" algn="just" defTabSz="1289050">
              <a:lnSpc>
                <a:spcPct val="150000"/>
              </a:lnSpc>
              <a:spcAft>
                <a:spcPct val="15000"/>
              </a:spcAft>
              <a:buFontTx/>
              <a:buChar char="••"/>
              <a:defRPr/>
            </a:pPr>
            <a:r>
              <a:rPr lang="it-IT" sz="4600" dirty="0">
                <a:solidFill>
                  <a:schemeClr val="bg1"/>
                </a:solidFill>
              </a:rPr>
              <a:t>Tham vấn là một </a:t>
            </a:r>
            <a:r>
              <a:rPr lang="it-IT" sz="4600" b="1" u="sng" dirty="0">
                <a:solidFill>
                  <a:schemeClr val="bg1"/>
                </a:solidFill>
              </a:rPr>
              <a:t>quá trình</a:t>
            </a:r>
            <a:r>
              <a:rPr lang="it-IT" sz="4600" dirty="0">
                <a:solidFill>
                  <a:schemeClr val="bg1"/>
                </a:solidFill>
              </a:rPr>
              <a:t>, một </a:t>
            </a:r>
            <a:r>
              <a:rPr lang="it-IT" sz="4600" b="1" u="sng" dirty="0">
                <a:solidFill>
                  <a:schemeClr val="bg1"/>
                </a:solidFill>
              </a:rPr>
              <a:t>mối quan hệ </a:t>
            </a:r>
            <a:r>
              <a:rPr lang="it-IT" sz="4600" dirty="0">
                <a:solidFill>
                  <a:schemeClr val="bg1"/>
                </a:solidFill>
              </a:rPr>
              <a:t>nhằm </a:t>
            </a:r>
            <a:r>
              <a:rPr lang="it-IT" sz="4600" b="1" u="sng" dirty="0">
                <a:solidFill>
                  <a:schemeClr val="bg1"/>
                </a:solidFill>
              </a:rPr>
              <a:t>giúp đỡ</a:t>
            </a:r>
            <a:r>
              <a:rPr lang="it-IT" sz="4600" dirty="0">
                <a:solidFill>
                  <a:schemeClr val="bg1"/>
                </a:solidFill>
              </a:rPr>
              <a:t> </a:t>
            </a:r>
            <a:r>
              <a:rPr lang="it-IT" sz="4600" b="1" u="sng" dirty="0">
                <a:solidFill>
                  <a:schemeClr val="bg1"/>
                </a:solidFill>
              </a:rPr>
              <a:t>thân chủ cải thiện cuộc sống</a:t>
            </a:r>
            <a:r>
              <a:rPr lang="it-IT" sz="4600" dirty="0">
                <a:solidFill>
                  <a:schemeClr val="bg1"/>
                </a:solidFill>
              </a:rPr>
              <a:t> của họ bằng cách </a:t>
            </a:r>
            <a:r>
              <a:rPr lang="it-IT" sz="4600" b="1" u="sng" dirty="0">
                <a:solidFill>
                  <a:schemeClr val="bg1"/>
                </a:solidFill>
              </a:rPr>
              <a:t>khai thác</a:t>
            </a:r>
            <a:r>
              <a:rPr lang="it-IT" sz="4600" dirty="0">
                <a:solidFill>
                  <a:schemeClr val="bg1"/>
                </a:solidFill>
              </a:rPr>
              <a:t>, </a:t>
            </a:r>
            <a:r>
              <a:rPr lang="it-IT" sz="4600" b="1" u="sng" dirty="0">
                <a:solidFill>
                  <a:schemeClr val="bg1"/>
                </a:solidFill>
              </a:rPr>
              <a:t>nhận thức</a:t>
            </a:r>
            <a:r>
              <a:rPr lang="it-IT" sz="4600" dirty="0">
                <a:solidFill>
                  <a:schemeClr val="bg1"/>
                </a:solidFill>
              </a:rPr>
              <a:t> và </a:t>
            </a:r>
            <a:r>
              <a:rPr lang="it-IT" sz="4600" b="1" u="sng" dirty="0">
                <a:solidFill>
                  <a:schemeClr val="bg1"/>
                </a:solidFill>
              </a:rPr>
              <a:t>thấu hiểu</a:t>
            </a:r>
            <a:r>
              <a:rPr lang="it-IT" sz="4600" dirty="0">
                <a:solidFill>
                  <a:schemeClr val="bg1"/>
                </a:solidFill>
              </a:rPr>
              <a:t> nhưng </a:t>
            </a:r>
            <a:r>
              <a:rPr lang="it-IT" sz="4600" b="1" u="sng" dirty="0">
                <a:solidFill>
                  <a:schemeClr val="bg1"/>
                </a:solidFill>
              </a:rPr>
              <a:t>suy nghĩ</a:t>
            </a:r>
            <a:r>
              <a:rPr lang="it-IT" sz="4600" dirty="0">
                <a:solidFill>
                  <a:schemeClr val="bg1"/>
                </a:solidFill>
              </a:rPr>
              <a:t> và </a:t>
            </a:r>
            <a:r>
              <a:rPr lang="it-IT" sz="4600" b="1" u="sng" dirty="0">
                <a:solidFill>
                  <a:schemeClr val="bg1"/>
                </a:solidFill>
              </a:rPr>
              <a:t>cảm xúc</a:t>
            </a:r>
            <a:r>
              <a:rPr lang="it-IT" sz="4600" dirty="0">
                <a:solidFill>
                  <a:schemeClr val="bg1"/>
                </a:solidFill>
              </a:rPr>
              <a:t> </a:t>
            </a:r>
            <a:r>
              <a:rPr lang="it-IT" sz="4600" b="1" u="sng" dirty="0">
                <a:solidFill>
                  <a:schemeClr val="bg1"/>
                </a:solidFill>
              </a:rPr>
              <a:t>hành vi</a:t>
            </a:r>
            <a:r>
              <a:rPr lang="it-IT" sz="4600" dirty="0">
                <a:solidFill>
                  <a:schemeClr val="bg1"/>
                </a:solidFill>
              </a:rPr>
              <a:t> của thân chủ.</a:t>
            </a:r>
            <a:endParaRPr lang="en-US" sz="4600" dirty="0">
              <a:solidFill>
                <a:schemeClr val="bg1"/>
              </a:solidFill>
            </a:endParaRPr>
          </a:p>
        </p:txBody>
      </p:sp>
      <p:sp>
        <p:nvSpPr>
          <p:cNvPr id="8" name="AutoShape 8"/>
          <p:cNvSpPr/>
          <p:nvPr/>
        </p:nvSpPr>
        <p:spPr>
          <a:xfrm>
            <a:off x="10927080" y="2400300"/>
            <a:ext cx="6492240" cy="0"/>
          </a:xfrm>
          <a:prstGeom prst="line">
            <a:avLst/>
          </a:prstGeom>
          <a:ln w="47625" cap="flat">
            <a:solidFill>
              <a:srgbClr val="ABD3D0"/>
            </a:solidFill>
            <a:prstDash val="solid"/>
            <a:headEnd type="none" w="sm" len="sm"/>
            <a:tailEnd type="none" w="sm" len="sm"/>
          </a:ln>
        </p:spPr>
      </p:sp>
      <p:sp>
        <p:nvSpPr>
          <p:cNvPr id="9" name="Freeform 9"/>
          <p:cNvSpPr/>
          <p:nvPr/>
        </p:nvSpPr>
        <p:spPr>
          <a:xfrm>
            <a:off x="1028700" y="3130998"/>
            <a:ext cx="7719436" cy="6127302"/>
          </a:xfrm>
          <a:custGeom>
            <a:avLst/>
            <a:gdLst/>
            <a:ahLst/>
            <a:cxnLst/>
            <a:rect l="l" t="t" r="r" b="b"/>
            <a:pathLst>
              <a:path w="7719436" h="6127302">
                <a:moveTo>
                  <a:pt x="0" y="0"/>
                </a:moveTo>
                <a:lnTo>
                  <a:pt x="7719436" y="0"/>
                </a:lnTo>
                <a:lnTo>
                  <a:pt x="7719436" y="6127302"/>
                </a:lnTo>
                <a:lnTo>
                  <a:pt x="0" y="6127302"/>
                </a:lnTo>
                <a:lnTo>
                  <a:pt x="0" y="0"/>
                </a:lnTo>
                <a:close/>
              </a:path>
            </a:pathLst>
          </a:custGeom>
          <a:blipFill>
            <a:blip r:embed="rId4"/>
            <a:stretch>
              <a:fillRect/>
            </a:stretch>
          </a:blipFill>
        </p:spPr>
      </p:sp>
    </p:spTree>
    <p:extLst>
      <p:ext uri="{BB962C8B-B14F-4D97-AF65-F5344CB8AC3E}">
        <p14:creationId xmlns:p14="http://schemas.microsoft.com/office/powerpoint/2010/main" val="2862720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359593" y="616418"/>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9359546" y="0"/>
            <a:ext cx="8928454" cy="10287000"/>
            <a:chOff x="0" y="0"/>
            <a:chExt cx="3567681" cy="4459601"/>
          </a:xfrm>
        </p:grpSpPr>
        <p:sp>
          <p:nvSpPr>
            <p:cNvPr id="4" name="Freeform 4"/>
            <p:cNvSpPr/>
            <p:nvPr/>
          </p:nvSpPr>
          <p:spPr>
            <a:xfrm>
              <a:off x="0" y="0"/>
              <a:ext cx="3567681" cy="4459601"/>
            </a:xfrm>
            <a:custGeom>
              <a:avLst/>
              <a:gdLst/>
              <a:ahLst/>
              <a:cxnLst/>
              <a:rect l="l" t="t" r="r" b="b"/>
              <a:pathLst>
                <a:path w="3567681" h="4459601">
                  <a:moveTo>
                    <a:pt x="0" y="0"/>
                  </a:moveTo>
                  <a:lnTo>
                    <a:pt x="3567681" y="0"/>
                  </a:lnTo>
                  <a:lnTo>
                    <a:pt x="3567681" y="4459601"/>
                  </a:lnTo>
                  <a:lnTo>
                    <a:pt x="0" y="4459601"/>
                  </a:lnTo>
                  <a:close/>
                </a:path>
              </a:pathLst>
            </a:custGeom>
            <a:solidFill>
              <a:srgbClr val="3A6367"/>
            </a:solidFill>
          </p:spPr>
        </p:sp>
      </p:grpSp>
      <p:sp>
        <p:nvSpPr>
          <p:cNvPr id="5" name="AutoShape 5"/>
          <p:cNvSpPr/>
          <p:nvPr/>
        </p:nvSpPr>
        <p:spPr>
          <a:xfrm>
            <a:off x="10577653" y="1938765"/>
            <a:ext cx="6492240" cy="0"/>
          </a:xfrm>
          <a:prstGeom prst="line">
            <a:avLst/>
          </a:prstGeom>
          <a:ln w="47625" cap="flat">
            <a:solidFill>
              <a:srgbClr val="FAB7D1"/>
            </a:solidFill>
            <a:prstDash val="solid"/>
            <a:headEnd type="none" w="sm" len="sm"/>
            <a:tailEnd type="none" w="sm" len="sm"/>
          </a:ln>
        </p:spPr>
      </p:sp>
      <p:sp>
        <p:nvSpPr>
          <p:cNvPr id="6" name="Freeform 6"/>
          <p:cNvSpPr/>
          <p:nvPr/>
        </p:nvSpPr>
        <p:spPr>
          <a:xfrm>
            <a:off x="1028700" y="3195719"/>
            <a:ext cx="6598727" cy="6062581"/>
          </a:xfrm>
          <a:custGeom>
            <a:avLst/>
            <a:gdLst/>
            <a:ahLst/>
            <a:cxnLst/>
            <a:rect l="l" t="t" r="r" b="b"/>
            <a:pathLst>
              <a:path w="6598727" h="6062581">
                <a:moveTo>
                  <a:pt x="0" y="0"/>
                </a:moveTo>
                <a:lnTo>
                  <a:pt x="6598727" y="0"/>
                </a:lnTo>
                <a:lnTo>
                  <a:pt x="6598727" y="6062581"/>
                </a:lnTo>
                <a:lnTo>
                  <a:pt x="0" y="6062581"/>
                </a:lnTo>
                <a:lnTo>
                  <a:pt x="0" y="0"/>
                </a:lnTo>
                <a:close/>
              </a:path>
            </a:pathLst>
          </a:custGeom>
          <a:blipFill>
            <a:blip r:embed="rId4"/>
            <a:stretch>
              <a:fillRect/>
            </a:stretch>
          </a:blipFill>
        </p:spPr>
      </p:sp>
      <p:sp>
        <p:nvSpPr>
          <p:cNvPr id="7" name="TextBox 7"/>
          <p:cNvSpPr txBox="1"/>
          <p:nvPr/>
        </p:nvSpPr>
        <p:spPr>
          <a:xfrm>
            <a:off x="160679" y="728429"/>
            <a:ext cx="8857653" cy="983090"/>
          </a:xfrm>
          <a:prstGeom prst="rect">
            <a:avLst/>
          </a:prstGeom>
        </p:spPr>
        <p:txBody>
          <a:bodyPr lIns="0" tIns="0" rIns="0" bIns="0" rtlCol="0" anchor="t">
            <a:spAutoFit/>
          </a:bodyPr>
          <a:lstStyle/>
          <a:p>
            <a:pPr>
              <a:lnSpc>
                <a:spcPts val="8400"/>
              </a:lnSpc>
            </a:pPr>
            <a:r>
              <a:rPr lang="en-US" sz="5400" dirty="0">
                <a:solidFill>
                  <a:srgbClr val="3A6367"/>
                </a:solidFill>
                <a:latin typeface="League Spartan Bold"/>
              </a:rPr>
              <a:t>1.1.1. </a:t>
            </a:r>
            <a:r>
              <a:rPr lang="en-US" sz="5400" dirty="0" err="1">
                <a:solidFill>
                  <a:srgbClr val="3A6367"/>
                </a:solidFill>
                <a:latin typeface="League Spartan Bold"/>
              </a:rPr>
              <a:t>Khái</a:t>
            </a:r>
            <a:r>
              <a:rPr lang="en-US" sz="5400" dirty="0">
                <a:solidFill>
                  <a:srgbClr val="3A6367"/>
                </a:solidFill>
                <a:latin typeface="League Spartan Bold"/>
              </a:rPr>
              <a:t> </a:t>
            </a:r>
            <a:r>
              <a:rPr lang="en-US" sz="5400" dirty="0" err="1">
                <a:solidFill>
                  <a:srgbClr val="3A6367"/>
                </a:solidFill>
                <a:latin typeface="League Spartan Bold"/>
              </a:rPr>
              <a:t>niệm</a:t>
            </a:r>
            <a:r>
              <a:rPr lang="en-US" sz="5400" dirty="0">
                <a:solidFill>
                  <a:srgbClr val="3A6367"/>
                </a:solidFill>
                <a:latin typeface="League Spartan Bold"/>
              </a:rPr>
              <a:t> </a:t>
            </a:r>
            <a:r>
              <a:rPr lang="en-US" sz="5400" dirty="0" err="1">
                <a:solidFill>
                  <a:srgbClr val="3A6367"/>
                </a:solidFill>
                <a:latin typeface="League Spartan Bold"/>
              </a:rPr>
              <a:t>tham</a:t>
            </a:r>
            <a:r>
              <a:rPr lang="en-US" sz="5400" dirty="0">
                <a:solidFill>
                  <a:srgbClr val="3A6367"/>
                </a:solidFill>
                <a:latin typeface="League Spartan Bold"/>
              </a:rPr>
              <a:t> </a:t>
            </a:r>
            <a:r>
              <a:rPr lang="en-US" sz="5400" dirty="0" err="1">
                <a:solidFill>
                  <a:srgbClr val="3A6367"/>
                </a:solidFill>
                <a:latin typeface="League Spartan Bold"/>
              </a:rPr>
              <a:t>vấn</a:t>
            </a:r>
            <a:endParaRPr lang="en-US" sz="5400" dirty="0">
              <a:solidFill>
                <a:srgbClr val="3A6367"/>
              </a:solidFill>
              <a:latin typeface="League Spartan Bold"/>
            </a:endParaRPr>
          </a:p>
        </p:txBody>
      </p:sp>
      <p:sp>
        <p:nvSpPr>
          <p:cNvPr id="8" name="TextBox 8"/>
          <p:cNvSpPr txBox="1"/>
          <p:nvPr/>
        </p:nvSpPr>
        <p:spPr>
          <a:xfrm>
            <a:off x="10577653" y="942975"/>
            <a:ext cx="6492240" cy="553998"/>
          </a:xfrm>
          <a:prstGeom prst="rect">
            <a:avLst/>
          </a:prstGeom>
        </p:spPr>
        <p:txBody>
          <a:bodyPr lIns="0" tIns="0" rIns="0" bIns="0" rtlCol="0" anchor="t">
            <a:spAutoFit/>
          </a:bodyPr>
          <a:lstStyle/>
          <a:p>
            <a:pPr algn="ctr" defTabSz="1733550">
              <a:lnSpc>
                <a:spcPct val="90000"/>
              </a:lnSpc>
              <a:spcAft>
                <a:spcPct val="35000"/>
              </a:spcAft>
              <a:defRPr/>
            </a:pPr>
            <a:r>
              <a:rPr lang="it-IT" sz="4000" b="1" i="1" dirty="0">
                <a:solidFill>
                  <a:schemeClr val="bg1"/>
                </a:solidFill>
              </a:rPr>
              <a:t>Rogers, Jenny</a:t>
            </a:r>
            <a:endParaRPr lang="en-US" sz="4000" dirty="0">
              <a:solidFill>
                <a:schemeClr val="bg1"/>
              </a:solidFill>
            </a:endParaRPr>
          </a:p>
        </p:txBody>
      </p:sp>
      <p:sp>
        <p:nvSpPr>
          <p:cNvPr id="9" name="TextBox 9"/>
          <p:cNvSpPr txBox="1"/>
          <p:nvPr/>
        </p:nvSpPr>
        <p:spPr>
          <a:xfrm>
            <a:off x="9829800" y="2675343"/>
            <a:ext cx="8000999" cy="6441763"/>
          </a:xfrm>
          <a:prstGeom prst="rect">
            <a:avLst/>
          </a:prstGeom>
        </p:spPr>
        <p:txBody>
          <a:bodyPr wrap="square" lIns="0" tIns="0" rIns="0" bIns="0" rtlCol="0" anchor="t">
            <a:spAutoFit/>
          </a:bodyPr>
          <a:lstStyle/>
          <a:p>
            <a:pPr marL="228600" lvl="1" indent="-228600" algn="just" defTabSz="1111250">
              <a:lnSpc>
                <a:spcPct val="130000"/>
              </a:lnSpc>
              <a:buFontTx/>
              <a:buChar char="••"/>
              <a:defRPr/>
            </a:pPr>
            <a:r>
              <a:rPr lang="it-IT" sz="4600" dirty="0">
                <a:solidFill>
                  <a:schemeClr val="bg1"/>
                </a:solidFill>
              </a:rPr>
              <a:t>Tham vấn là </a:t>
            </a:r>
            <a:r>
              <a:rPr lang="it-IT" sz="4600" b="1" u="sng" dirty="0">
                <a:solidFill>
                  <a:schemeClr val="bg1"/>
                </a:solidFill>
              </a:rPr>
              <a:t>hoạt động</a:t>
            </a:r>
            <a:r>
              <a:rPr lang="it-IT" sz="4600" dirty="0">
                <a:solidFill>
                  <a:schemeClr val="bg1"/>
                </a:solidFill>
              </a:rPr>
              <a:t> giúp đỡ con người </a:t>
            </a:r>
            <a:r>
              <a:rPr lang="it-IT" sz="4600" b="1" u="sng" dirty="0">
                <a:solidFill>
                  <a:schemeClr val="bg1"/>
                </a:solidFill>
              </a:rPr>
              <a:t>tự giúp chính họ</a:t>
            </a:r>
            <a:r>
              <a:rPr lang="it-IT" sz="4600" dirty="0">
                <a:solidFill>
                  <a:schemeClr val="bg1"/>
                </a:solidFill>
              </a:rPr>
              <a:t>. Hoạt động tham vấn sẽ giúp họ </a:t>
            </a:r>
            <a:r>
              <a:rPr lang="it-IT" sz="4600" b="1" u="sng" dirty="0">
                <a:solidFill>
                  <a:schemeClr val="bg1"/>
                </a:solidFill>
              </a:rPr>
              <a:t>nâng cao khả năng</a:t>
            </a:r>
            <a:r>
              <a:rPr lang="it-IT" sz="4600" dirty="0">
                <a:solidFill>
                  <a:schemeClr val="bg1"/>
                </a:solidFill>
              </a:rPr>
              <a:t> tự tìm giải pháp đối phó với vấn đề và </a:t>
            </a:r>
            <a:r>
              <a:rPr lang="it-IT" sz="4600" b="1" u="sng" dirty="0">
                <a:solidFill>
                  <a:schemeClr val="bg1"/>
                </a:solidFill>
              </a:rPr>
              <a:t>thực hiện tốt chức năng</a:t>
            </a:r>
            <a:r>
              <a:rPr lang="it-IT" sz="4600" dirty="0">
                <a:solidFill>
                  <a:schemeClr val="bg1"/>
                </a:solidFill>
              </a:rPr>
              <a:t> của mình trong cuộc sống.</a:t>
            </a:r>
            <a:endParaRPr lang="en-US" sz="4600" dirty="0">
              <a:solidFill>
                <a:schemeClr val="bg1"/>
              </a:solidFill>
            </a:endParaRPr>
          </a:p>
        </p:txBody>
      </p:sp>
    </p:spTree>
    <p:extLst>
      <p:ext uri="{BB962C8B-B14F-4D97-AF65-F5344CB8AC3E}">
        <p14:creationId xmlns:p14="http://schemas.microsoft.com/office/powerpoint/2010/main" val="2585943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2A6"/>
        </a:solidFill>
        <a:effectLst/>
      </p:bgPr>
    </p:bg>
    <p:spTree>
      <p:nvGrpSpPr>
        <p:cNvPr id="1" name=""/>
        <p:cNvGrpSpPr/>
        <p:nvPr/>
      </p:nvGrpSpPr>
      <p:grpSpPr>
        <a:xfrm>
          <a:off x="0" y="0"/>
          <a:ext cx="0" cy="0"/>
          <a:chOff x="0" y="0"/>
          <a:chExt cx="0" cy="0"/>
        </a:xfrm>
      </p:grpSpPr>
      <p:sp>
        <p:nvSpPr>
          <p:cNvPr id="2" name="Freeform 2"/>
          <p:cNvSpPr/>
          <p:nvPr/>
        </p:nvSpPr>
        <p:spPr>
          <a:xfrm rot="5400000">
            <a:off x="-4359593" y="616418"/>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8700" y="3206874"/>
            <a:ext cx="6876620" cy="6051426"/>
          </a:xfrm>
          <a:custGeom>
            <a:avLst/>
            <a:gdLst/>
            <a:ahLst/>
            <a:cxnLst/>
            <a:rect l="l" t="t" r="r" b="b"/>
            <a:pathLst>
              <a:path w="6876620" h="6051426">
                <a:moveTo>
                  <a:pt x="0" y="0"/>
                </a:moveTo>
                <a:lnTo>
                  <a:pt x="6876620" y="0"/>
                </a:lnTo>
                <a:lnTo>
                  <a:pt x="6876620" y="6051426"/>
                </a:lnTo>
                <a:lnTo>
                  <a:pt x="0" y="6051426"/>
                </a:lnTo>
                <a:lnTo>
                  <a:pt x="0" y="0"/>
                </a:lnTo>
                <a:close/>
              </a:path>
            </a:pathLst>
          </a:custGeom>
          <a:blipFill>
            <a:blip r:embed="rId4"/>
            <a:stretch>
              <a:fillRect/>
            </a:stretch>
          </a:blipFill>
        </p:spPr>
      </p:sp>
      <p:sp>
        <p:nvSpPr>
          <p:cNvPr id="4" name="TextBox 4"/>
          <p:cNvSpPr txBox="1"/>
          <p:nvPr/>
        </p:nvSpPr>
        <p:spPr>
          <a:xfrm>
            <a:off x="685800" y="631140"/>
            <a:ext cx="6515100" cy="2154436"/>
          </a:xfrm>
          <a:prstGeom prst="rect">
            <a:avLst/>
          </a:prstGeom>
        </p:spPr>
        <p:txBody>
          <a:bodyPr wrap="square" lIns="0" tIns="0" rIns="0" bIns="0" rtlCol="0" anchor="t">
            <a:spAutoFit/>
          </a:bodyPr>
          <a:lstStyle/>
          <a:p>
            <a:pPr>
              <a:lnSpc>
                <a:spcPts val="8400"/>
              </a:lnSpc>
            </a:pPr>
            <a:r>
              <a:rPr lang="en-US" sz="6000" dirty="0">
                <a:solidFill>
                  <a:srgbClr val="3A6367"/>
                </a:solidFill>
                <a:latin typeface="League Spartan Bold"/>
              </a:rPr>
              <a:t>1.1.1. </a:t>
            </a:r>
            <a:r>
              <a:rPr lang="en-US" sz="6000" dirty="0" err="1">
                <a:solidFill>
                  <a:srgbClr val="3A6367"/>
                </a:solidFill>
                <a:latin typeface="League Spartan Bold"/>
              </a:rPr>
              <a:t>Khái</a:t>
            </a:r>
            <a:r>
              <a:rPr lang="en-US" sz="6000" dirty="0">
                <a:solidFill>
                  <a:srgbClr val="3A6367"/>
                </a:solidFill>
                <a:latin typeface="League Spartan Bold"/>
              </a:rPr>
              <a:t> </a:t>
            </a:r>
            <a:r>
              <a:rPr lang="en-US" sz="6000" dirty="0" err="1">
                <a:solidFill>
                  <a:srgbClr val="3A6367"/>
                </a:solidFill>
                <a:latin typeface="League Spartan Bold"/>
              </a:rPr>
              <a:t>niệm</a:t>
            </a:r>
            <a:r>
              <a:rPr lang="en-US" sz="6000" dirty="0">
                <a:solidFill>
                  <a:srgbClr val="3A6367"/>
                </a:solidFill>
                <a:latin typeface="League Spartan Bold"/>
              </a:rPr>
              <a:t> </a:t>
            </a:r>
            <a:r>
              <a:rPr lang="en-US" sz="6000" dirty="0" err="1">
                <a:solidFill>
                  <a:srgbClr val="3A6367"/>
                </a:solidFill>
                <a:latin typeface="League Spartan Bold"/>
              </a:rPr>
              <a:t>tham</a:t>
            </a:r>
            <a:r>
              <a:rPr lang="en-US" sz="6000" dirty="0">
                <a:solidFill>
                  <a:srgbClr val="3A6367"/>
                </a:solidFill>
                <a:latin typeface="League Spartan Bold"/>
              </a:rPr>
              <a:t> </a:t>
            </a:r>
            <a:r>
              <a:rPr lang="en-US" sz="6000" dirty="0" err="1">
                <a:solidFill>
                  <a:srgbClr val="3A6367"/>
                </a:solidFill>
                <a:latin typeface="League Spartan Bold"/>
              </a:rPr>
              <a:t>vấn</a:t>
            </a:r>
            <a:endParaRPr lang="en-US" sz="6000" dirty="0">
              <a:solidFill>
                <a:srgbClr val="3A6367"/>
              </a:solidFill>
              <a:latin typeface="League Spartan Bold"/>
            </a:endParaRPr>
          </a:p>
        </p:txBody>
      </p:sp>
      <p:grpSp>
        <p:nvGrpSpPr>
          <p:cNvPr id="5" name="Group 5"/>
          <p:cNvGrpSpPr/>
          <p:nvPr/>
        </p:nvGrpSpPr>
        <p:grpSpPr>
          <a:xfrm>
            <a:off x="8229600" y="0"/>
            <a:ext cx="10058400" cy="10287000"/>
            <a:chOff x="0" y="0"/>
            <a:chExt cx="3567681" cy="4459601"/>
          </a:xfrm>
        </p:grpSpPr>
        <p:sp>
          <p:nvSpPr>
            <p:cNvPr id="6" name="Freeform 6"/>
            <p:cNvSpPr/>
            <p:nvPr/>
          </p:nvSpPr>
          <p:spPr>
            <a:xfrm>
              <a:off x="0" y="0"/>
              <a:ext cx="3567681" cy="4459601"/>
            </a:xfrm>
            <a:custGeom>
              <a:avLst/>
              <a:gdLst/>
              <a:ahLst/>
              <a:cxnLst/>
              <a:rect l="l" t="t" r="r" b="b"/>
              <a:pathLst>
                <a:path w="3567681" h="4459601">
                  <a:moveTo>
                    <a:pt x="0" y="0"/>
                  </a:moveTo>
                  <a:lnTo>
                    <a:pt x="3567681" y="0"/>
                  </a:lnTo>
                  <a:lnTo>
                    <a:pt x="3567681" y="4459601"/>
                  </a:lnTo>
                  <a:lnTo>
                    <a:pt x="0" y="4459601"/>
                  </a:lnTo>
                  <a:close/>
                </a:path>
              </a:pathLst>
            </a:custGeom>
            <a:solidFill>
              <a:srgbClr val="3A6367"/>
            </a:solidFill>
          </p:spPr>
        </p:sp>
      </p:grpSp>
      <p:sp>
        <p:nvSpPr>
          <p:cNvPr id="8" name="TextBox 8"/>
          <p:cNvSpPr txBox="1"/>
          <p:nvPr/>
        </p:nvSpPr>
        <p:spPr>
          <a:xfrm>
            <a:off x="8283895" y="542240"/>
            <a:ext cx="9541214" cy="9110699"/>
          </a:xfrm>
          <a:prstGeom prst="rect">
            <a:avLst/>
          </a:prstGeom>
        </p:spPr>
        <p:txBody>
          <a:bodyPr wrap="square" lIns="0" tIns="0" rIns="0" bIns="0" rtlCol="0" anchor="t">
            <a:spAutoFit/>
          </a:bodyPr>
          <a:lstStyle/>
          <a:p>
            <a:pPr marL="685800" indent="-685800" algn="just" defTabSz="1333500">
              <a:lnSpc>
                <a:spcPct val="130000"/>
              </a:lnSpc>
              <a:spcAft>
                <a:spcPct val="35000"/>
              </a:spcAft>
              <a:buFont typeface="Wingdings" panose="05000000000000000000" pitchFamily="2" charset="2"/>
              <a:buChar char="Ø"/>
              <a:defRPr/>
            </a:pPr>
            <a:r>
              <a:rPr lang="en-US" sz="4600" b="1" i="1" dirty="0" err="1">
                <a:solidFill>
                  <a:schemeClr val="bg1"/>
                </a:solidFill>
                <a:latin typeface="Times New Roman" pitchFamily="18" charset="0"/>
                <a:cs typeface="Times New Roman" pitchFamily="18" charset="0"/>
              </a:rPr>
              <a:t>Tham</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vấn</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là</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một</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quá</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trình</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trợ</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giúp</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trong</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đó</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nhà</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tham</a:t>
            </a:r>
            <a:r>
              <a:rPr lang="en-US" sz="4600" b="1" i="1" dirty="0">
                <a:solidFill>
                  <a:schemeClr val="bg1"/>
                </a:solidFill>
                <a:latin typeface="Times New Roman" pitchFamily="18" charset="0"/>
                <a:cs typeface="Times New Roman" pitchFamily="18" charset="0"/>
              </a:rPr>
              <a:t> </a:t>
            </a:r>
            <a:r>
              <a:rPr lang="en-US" sz="4600" b="1" i="1" dirty="0" err="1" smtClean="0">
                <a:solidFill>
                  <a:schemeClr val="bg1"/>
                </a:solidFill>
                <a:latin typeface="Times New Roman" pitchFamily="18" charset="0"/>
                <a:cs typeface="Times New Roman" pitchFamily="18" charset="0"/>
              </a:rPr>
              <a:t>vấn</a:t>
            </a:r>
            <a:r>
              <a:rPr lang="en-US" sz="4600" b="1" i="1" dirty="0" smtClean="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sử</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dụng</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kiến</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thức</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kỹ</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năng</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chuyên</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môn</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và</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thái</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độ</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nghề</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nghiệp</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để</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thiết</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lập</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mối</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quan</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hệ</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tương</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tác</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tích</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cực</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với</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thân</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chủ</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nhằm</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giúp</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họ</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nhận</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thức</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được</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hoàn</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cảnh</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vấn</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đề</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để</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thay</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đổi</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cảm</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xúc</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suy</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nghĩ</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và</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hành</a:t>
            </a:r>
            <a:r>
              <a:rPr lang="en-US" sz="4600" b="1" i="1" dirty="0">
                <a:solidFill>
                  <a:schemeClr val="bg1"/>
                </a:solidFill>
                <a:latin typeface="Times New Roman" pitchFamily="18" charset="0"/>
                <a:cs typeface="Times New Roman" pitchFamily="18" charset="0"/>
              </a:rPr>
              <a:t> vi </a:t>
            </a:r>
            <a:r>
              <a:rPr lang="en-US" sz="4600" b="1" i="1" dirty="0" err="1">
                <a:solidFill>
                  <a:schemeClr val="bg1"/>
                </a:solidFill>
                <a:latin typeface="Times New Roman" pitchFamily="18" charset="0"/>
                <a:cs typeface="Times New Roman" pitchFamily="18" charset="0"/>
              </a:rPr>
              <a:t>ko</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hợp</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lý</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hướng</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đến</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việc</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tìm</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kiếm</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giải</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pháp</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cho</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vấn</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đề</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của</a:t>
            </a:r>
            <a:r>
              <a:rPr lang="en-US" sz="4600" b="1" i="1" dirty="0">
                <a:solidFill>
                  <a:schemeClr val="bg1"/>
                </a:solidFill>
                <a:latin typeface="Times New Roman" pitchFamily="18" charset="0"/>
                <a:cs typeface="Times New Roman" pitchFamily="18" charset="0"/>
              </a:rPr>
              <a:t> </a:t>
            </a:r>
            <a:r>
              <a:rPr lang="en-US" sz="4600" b="1" i="1" dirty="0" err="1">
                <a:solidFill>
                  <a:schemeClr val="bg1"/>
                </a:solidFill>
                <a:latin typeface="Times New Roman" pitchFamily="18" charset="0"/>
                <a:cs typeface="Times New Roman" pitchFamily="18" charset="0"/>
              </a:rPr>
              <a:t>mình</a:t>
            </a:r>
            <a:r>
              <a:rPr lang="en-US" sz="4600" b="1" i="1" dirty="0">
                <a:solidFill>
                  <a:schemeClr val="bg1"/>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BD3D0"/>
        </a:solidFill>
        <a:effectLst/>
      </p:bgPr>
    </p:bg>
    <p:spTree>
      <p:nvGrpSpPr>
        <p:cNvPr id="1" name=""/>
        <p:cNvGrpSpPr/>
        <p:nvPr/>
      </p:nvGrpSpPr>
      <p:grpSpPr>
        <a:xfrm>
          <a:off x="0" y="0"/>
          <a:ext cx="0" cy="0"/>
          <a:chOff x="0" y="0"/>
          <a:chExt cx="0" cy="0"/>
        </a:xfrm>
      </p:grpSpPr>
      <p:grpSp>
        <p:nvGrpSpPr>
          <p:cNvPr id="2" name="Group 2"/>
          <p:cNvGrpSpPr/>
          <p:nvPr/>
        </p:nvGrpSpPr>
        <p:grpSpPr>
          <a:xfrm>
            <a:off x="8305800" y="0"/>
            <a:ext cx="9982200" cy="10287000"/>
            <a:chOff x="0" y="0"/>
            <a:chExt cx="3567681" cy="4459601"/>
          </a:xfrm>
        </p:grpSpPr>
        <p:sp>
          <p:nvSpPr>
            <p:cNvPr id="3" name="Freeform 3"/>
            <p:cNvSpPr/>
            <p:nvPr/>
          </p:nvSpPr>
          <p:spPr>
            <a:xfrm>
              <a:off x="0" y="0"/>
              <a:ext cx="3567681" cy="4459601"/>
            </a:xfrm>
            <a:custGeom>
              <a:avLst/>
              <a:gdLst/>
              <a:ahLst/>
              <a:cxnLst/>
              <a:rect l="l" t="t" r="r" b="b"/>
              <a:pathLst>
                <a:path w="3567681" h="4459601">
                  <a:moveTo>
                    <a:pt x="0" y="0"/>
                  </a:moveTo>
                  <a:lnTo>
                    <a:pt x="3567681" y="0"/>
                  </a:lnTo>
                  <a:lnTo>
                    <a:pt x="3567681" y="4459601"/>
                  </a:lnTo>
                  <a:lnTo>
                    <a:pt x="0" y="4459601"/>
                  </a:lnTo>
                  <a:close/>
                </a:path>
              </a:pathLst>
            </a:custGeom>
            <a:solidFill>
              <a:srgbClr val="3A6367"/>
            </a:solidFill>
          </p:spPr>
        </p:sp>
      </p:grpSp>
      <p:sp>
        <p:nvSpPr>
          <p:cNvPr id="5" name="Freeform 5"/>
          <p:cNvSpPr/>
          <p:nvPr/>
        </p:nvSpPr>
        <p:spPr>
          <a:xfrm rot="5400000">
            <a:off x="-4359593" y="616418"/>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028700" y="3193673"/>
            <a:ext cx="6921115" cy="6064627"/>
          </a:xfrm>
          <a:custGeom>
            <a:avLst/>
            <a:gdLst/>
            <a:ahLst/>
            <a:cxnLst/>
            <a:rect l="l" t="t" r="r" b="b"/>
            <a:pathLst>
              <a:path w="6921115" h="6064627">
                <a:moveTo>
                  <a:pt x="0" y="0"/>
                </a:moveTo>
                <a:lnTo>
                  <a:pt x="6921115" y="0"/>
                </a:lnTo>
                <a:lnTo>
                  <a:pt x="6921115" y="6064627"/>
                </a:lnTo>
                <a:lnTo>
                  <a:pt x="0" y="6064627"/>
                </a:lnTo>
                <a:lnTo>
                  <a:pt x="0" y="0"/>
                </a:lnTo>
                <a:close/>
              </a:path>
            </a:pathLst>
          </a:custGeom>
          <a:blipFill>
            <a:blip r:embed="rId4"/>
            <a:stretch>
              <a:fillRect/>
            </a:stretch>
          </a:blipFill>
        </p:spPr>
      </p:sp>
      <p:sp>
        <p:nvSpPr>
          <p:cNvPr id="7" name="TextBox 7"/>
          <p:cNvSpPr txBox="1"/>
          <p:nvPr/>
        </p:nvSpPr>
        <p:spPr>
          <a:xfrm>
            <a:off x="571542" y="571500"/>
            <a:ext cx="6667458" cy="2154436"/>
          </a:xfrm>
          <a:prstGeom prst="rect">
            <a:avLst/>
          </a:prstGeom>
        </p:spPr>
        <p:txBody>
          <a:bodyPr wrap="square" lIns="0" tIns="0" rIns="0" bIns="0" rtlCol="0" anchor="t">
            <a:spAutoFit/>
          </a:bodyPr>
          <a:lstStyle/>
          <a:p>
            <a:pPr algn="just">
              <a:lnSpc>
                <a:spcPts val="8400"/>
              </a:lnSpc>
            </a:pPr>
            <a:r>
              <a:rPr lang="en-US" sz="5400" b="1" dirty="0" smtClean="0">
                <a:solidFill>
                  <a:srgbClr val="3A6367"/>
                </a:solidFill>
                <a:latin typeface="League Spartan Bold"/>
              </a:rPr>
              <a:t>* CÁC ĐẶC TRƯNG CỦA THAM VẤN</a:t>
            </a:r>
            <a:endParaRPr lang="en-US" sz="5400" b="1" dirty="0">
              <a:solidFill>
                <a:srgbClr val="3A6367"/>
              </a:solidFill>
              <a:latin typeface="League Spartan Bold"/>
            </a:endParaRPr>
          </a:p>
        </p:txBody>
      </p:sp>
      <p:sp>
        <p:nvSpPr>
          <p:cNvPr id="9" name="TextBox 9"/>
          <p:cNvSpPr txBox="1"/>
          <p:nvPr/>
        </p:nvSpPr>
        <p:spPr>
          <a:xfrm>
            <a:off x="8783423" y="533400"/>
            <a:ext cx="9026954" cy="8771632"/>
          </a:xfrm>
          <a:prstGeom prst="rect">
            <a:avLst/>
          </a:prstGeom>
        </p:spPr>
        <p:txBody>
          <a:bodyPr wrap="square" lIns="0" tIns="0" rIns="0" bIns="0" rtlCol="0" anchor="t">
            <a:spAutoFit/>
          </a:bodyPr>
          <a:lstStyle/>
          <a:p>
            <a:pPr marL="571500" indent="-571500" algn="just" defTabSz="933450">
              <a:spcBef>
                <a:spcPts val="1800"/>
              </a:spcBef>
              <a:spcAft>
                <a:spcPts val="1800"/>
              </a:spcAft>
              <a:buFont typeface="Wingdings" panose="05000000000000000000" pitchFamily="2" charset="2"/>
              <a:buChar char="Ø"/>
              <a:defRPr/>
            </a:pPr>
            <a:r>
              <a:rPr lang="it-IT" sz="4000" dirty="0" smtClean="0">
                <a:solidFill>
                  <a:schemeClr val="bg1"/>
                </a:solidFill>
                <a:latin typeface="Times New Roman" pitchFamily="18" charset="0"/>
                <a:cs typeface="Times New Roman" pitchFamily="18" charset="0"/>
              </a:rPr>
              <a:t> </a:t>
            </a:r>
            <a:r>
              <a:rPr lang="it-IT" sz="4000" dirty="0">
                <a:solidFill>
                  <a:schemeClr val="bg1"/>
                </a:solidFill>
                <a:latin typeface="Times New Roman" pitchFamily="18" charset="0"/>
                <a:cs typeface="Times New Roman" pitchFamily="18" charset="0"/>
              </a:rPr>
              <a:t>Tham vấn là một quá trình: có mở đầu, có diễn biến và có kết thúc</a:t>
            </a:r>
            <a:endParaRPr lang="en-US" sz="4000" dirty="0">
              <a:solidFill>
                <a:schemeClr val="bg1"/>
              </a:solidFill>
              <a:latin typeface="Times New Roman" pitchFamily="18" charset="0"/>
              <a:cs typeface="Times New Roman" pitchFamily="18" charset="0"/>
            </a:endParaRPr>
          </a:p>
          <a:p>
            <a:pPr marL="571500" indent="-571500" algn="just" defTabSz="933450">
              <a:spcBef>
                <a:spcPts val="1800"/>
              </a:spcBef>
              <a:spcAft>
                <a:spcPts val="1800"/>
              </a:spcAft>
              <a:buFont typeface="Wingdings" panose="05000000000000000000" pitchFamily="2" charset="2"/>
              <a:buChar char="Ø"/>
              <a:defRPr/>
            </a:pPr>
            <a:r>
              <a:rPr lang="it-IT" sz="4000" dirty="0" smtClean="0">
                <a:solidFill>
                  <a:schemeClr val="bg1"/>
                </a:solidFill>
                <a:latin typeface="Times New Roman" pitchFamily="18" charset="0"/>
                <a:cs typeface="Times New Roman" pitchFamily="18" charset="0"/>
              </a:rPr>
              <a:t> Hoạt </a:t>
            </a:r>
            <a:r>
              <a:rPr lang="it-IT" sz="4000" dirty="0">
                <a:solidFill>
                  <a:schemeClr val="bg1"/>
                </a:solidFill>
                <a:latin typeface="Times New Roman" pitchFamily="18" charset="0"/>
                <a:cs typeface="Times New Roman" pitchFamily="18" charset="0"/>
              </a:rPr>
              <a:t>động tham vấn nhằm giúp con người tự giải quyết vấn đề tâm lý xã hội của chính họ </a:t>
            </a:r>
            <a:endParaRPr lang="it-IT" sz="4000" dirty="0" smtClean="0">
              <a:solidFill>
                <a:schemeClr val="bg1"/>
              </a:solidFill>
              <a:latin typeface="Times New Roman" pitchFamily="18" charset="0"/>
              <a:cs typeface="Times New Roman" pitchFamily="18" charset="0"/>
            </a:endParaRPr>
          </a:p>
          <a:p>
            <a:pPr marL="571500" indent="-571500" algn="just" defTabSz="933450">
              <a:spcBef>
                <a:spcPts val="1800"/>
              </a:spcBef>
              <a:spcAft>
                <a:spcPts val="1800"/>
              </a:spcAft>
              <a:buFont typeface="Wingdings" panose="05000000000000000000" pitchFamily="2" charset="2"/>
              <a:buChar char="Ø"/>
              <a:defRPr/>
            </a:pPr>
            <a:r>
              <a:rPr lang="it-IT" sz="4000" dirty="0" smtClean="0">
                <a:solidFill>
                  <a:schemeClr val="bg1"/>
                </a:solidFill>
                <a:latin typeface="Times New Roman" pitchFamily="18" charset="0"/>
                <a:cs typeface="Times New Roman" pitchFamily="18" charset="0"/>
              </a:rPr>
              <a:t> </a:t>
            </a:r>
            <a:r>
              <a:rPr lang="it-IT" sz="4000" dirty="0">
                <a:solidFill>
                  <a:schemeClr val="bg1"/>
                </a:solidFill>
                <a:latin typeface="Times New Roman" pitchFamily="18" charset="0"/>
                <a:cs typeface="Times New Roman" pitchFamily="18" charset="0"/>
              </a:rPr>
              <a:t>Thông qua tham vấn giúp thân chủ nâng cao khả năng thích nghi và phát huy được tiềm năng </a:t>
            </a:r>
            <a:r>
              <a:rPr lang="it-IT" sz="4000" dirty="0" smtClean="0">
                <a:solidFill>
                  <a:schemeClr val="bg1"/>
                </a:solidFill>
                <a:latin typeface="Times New Roman" pitchFamily="18" charset="0"/>
                <a:cs typeface="Times New Roman" pitchFamily="18" charset="0"/>
              </a:rPr>
              <a:t>nhằm </a:t>
            </a:r>
            <a:r>
              <a:rPr lang="it-IT" sz="4000" dirty="0">
                <a:solidFill>
                  <a:schemeClr val="bg1"/>
                </a:solidFill>
                <a:latin typeface="Times New Roman" pitchFamily="18" charset="0"/>
                <a:cs typeface="Times New Roman" pitchFamily="18" charset="0"/>
              </a:rPr>
              <a:t>hướng đến sự tự giải quyết vấn đề, cải thiện cuộc </a:t>
            </a:r>
            <a:r>
              <a:rPr lang="it-IT" sz="4000" dirty="0" smtClean="0">
                <a:solidFill>
                  <a:schemeClr val="bg1"/>
                </a:solidFill>
                <a:latin typeface="Times New Roman" pitchFamily="18" charset="0"/>
                <a:cs typeface="Times New Roman" pitchFamily="18" charset="0"/>
              </a:rPr>
              <a:t>sống.</a:t>
            </a:r>
            <a:endParaRPr lang="en-US" sz="4000" dirty="0">
              <a:solidFill>
                <a:schemeClr val="bg1"/>
              </a:solidFill>
              <a:latin typeface="Times New Roman" pitchFamily="18" charset="0"/>
              <a:cs typeface="Times New Roman" pitchFamily="18" charset="0"/>
            </a:endParaRPr>
          </a:p>
          <a:p>
            <a:pPr marL="571500" indent="-571500" algn="just" defTabSz="933450">
              <a:spcBef>
                <a:spcPts val="1800"/>
              </a:spcBef>
              <a:spcAft>
                <a:spcPts val="1800"/>
              </a:spcAft>
              <a:buFont typeface="Wingdings" panose="05000000000000000000" pitchFamily="2" charset="2"/>
              <a:buChar char="Ø"/>
              <a:defRPr/>
            </a:pPr>
            <a:r>
              <a:rPr lang="it-IT" sz="4000" dirty="0" smtClean="0">
                <a:solidFill>
                  <a:schemeClr val="bg1"/>
                </a:solidFill>
                <a:latin typeface="Times New Roman" pitchFamily="18" charset="0"/>
                <a:cs typeface="Times New Roman" pitchFamily="18" charset="0"/>
              </a:rPr>
              <a:t> </a:t>
            </a:r>
            <a:r>
              <a:rPr lang="it-IT" sz="4000" dirty="0">
                <a:solidFill>
                  <a:schemeClr val="bg1"/>
                </a:solidFill>
                <a:latin typeface="Times New Roman" pitchFamily="18" charset="0"/>
                <a:cs typeface="Times New Roman" pitchFamily="18" charset="0"/>
              </a:rPr>
              <a:t>Nhà Tham vấn cần được đào tạo và trang bị kiến thức, kỹ năng và thái độ nghề nghiệp tham vấn.</a:t>
            </a:r>
            <a:endParaRPr 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B7D1"/>
        </a:solidFill>
        <a:effectLst/>
      </p:bgPr>
    </p:bg>
    <p:spTree>
      <p:nvGrpSpPr>
        <p:cNvPr id="1" name=""/>
        <p:cNvGrpSpPr/>
        <p:nvPr/>
      </p:nvGrpSpPr>
      <p:grpSpPr>
        <a:xfrm>
          <a:off x="0" y="0"/>
          <a:ext cx="0" cy="0"/>
          <a:chOff x="0" y="0"/>
          <a:chExt cx="0" cy="0"/>
        </a:xfrm>
      </p:grpSpPr>
      <p:grpSp>
        <p:nvGrpSpPr>
          <p:cNvPr id="2" name="Group 2"/>
          <p:cNvGrpSpPr/>
          <p:nvPr/>
        </p:nvGrpSpPr>
        <p:grpSpPr>
          <a:xfrm>
            <a:off x="7086600" y="0"/>
            <a:ext cx="11201400" cy="10287000"/>
            <a:chOff x="0" y="0"/>
            <a:chExt cx="3567681" cy="4459601"/>
          </a:xfrm>
        </p:grpSpPr>
        <p:sp>
          <p:nvSpPr>
            <p:cNvPr id="3" name="Freeform 3"/>
            <p:cNvSpPr/>
            <p:nvPr/>
          </p:nvSpPr>
          <p:spPr>
            <a:xfrm>
              <a:off x="0" y="0"/>
              <a:ext cx="3567681" cy="4459601"/>
            </a:xfrm>
            <a:custGeom>
              <a:avLst/>
              <a:gdLst/>
              <a:ahLst/>
              <a:cxnLst/>
              <a:rect l="l" t="t" r="r" b="b"/>
              <a:pathLst>
                <a:path w="3567681" h="4459601">
                  <a:moveTo>
                    <a:pt x="0" y="0"/>
                  </a:moveTo>
                  <a:lnTo>
                    <a:pt x="3567681" y="0"/>
                  </a:lnTo>
                  <a:lnTo>
                    <a:pt x="3567681" y="4459601"/>
                  </a:lnTo>
                  <a:lnTo>
                    <a:pt x="0" y="4459601"/>
                  </a:lnTo>
                  <a:close/>
                </a:path>
              </a:pathLst>
            </a:custGeom>
            <a:solidFill>
              <a:srgbClr val="3A6367"/>
            </a:solidFill>
          </p:spPr>
        </p:sp>
      </p:grpSp>
      <p:sp>
        <p:nvSpPr>
          <p:cNvPr id="4" name="AutoShape 4"/>
          <p:cNvSpPr/>
          <p:nvPr/>
        </p:nvSpPr>
        <p:spPr>
          <a:xfrm>
            <a:off x="8068137" y="7200900"/>
            <a:ext cx="9166975" cy="0"/>
          </a:xfrm>
          <a:prstGeom prst="line">
            <a:avLst/>
          </a:prstGeom>
          <a:ln w="47625" cap="flat">
            <a:solidFill>
              <a:srgbClr val="FAB7D1"/>
            </a:solidFill>
            <a:prstDash val="solid"/>
            <a:headEnd type="none" w="sm" len="sm"/>
            <a:tailEnd type="none" w="sm" len="sm"/>
          </a:ln>
        </p:spPr>
      </p:sp>
      <p:sp>
        <p:nvSpPr>
          <p:cNvPr id="5" name="Freeform 5"/>
          <p:cNvSpPr/>
          <p:nvPr/>
        </p:nvSpPr>
        <p:spPr>
          <a:xfrm rot="5400000">
            <a:off x="-4359593" y="616418"/>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0" y="3238500"/>
            <a:ext cx="6984607" cy="6337669"/>
          </a:xfrm>
          <a:custGeom>
            <a:avLst/>
            <a:gdLst/>
            <a:ahLst/>
            <a:cxnLst/>
            <a:rect l="l" t="t" r="r" b="b"/>
            <a:pathLst>
              <a:path w="7531490" h="7164329">
                <a:moveTo>
                  <a:pt x="0" y="0"/>
                </a:moveTo>
                <a:lnTo>
                  <a:pt x="7531490" y="0"/>
                </a:lnTo>
                <a:lnTo>
                  <a:pt x="7531490" y="7164329"/>
                </a:lnTo>
                <a:lnTo>
                  <a:pt x="0" y="7164329"/>
                </a:lnTo>
                <a:lnTo>
                  <a:pt x="0" y="0"/>
                </a:lnTo>
                <a:close/>
              </a:path>
            </a:pathLst>
          </a:custGeom>
          <a:blipFill>
            <a:blip r:embed="rId4"/>
            <a:stretch>
              <a:fillRect/>
            </a:stretch>
          </a:blipFill>
        </p:spPr>
      </p:sp>
      <p:sp>
        <p:nvSpPr>
          <p:cNvPr id="7" name="TextBox 7"/>
          <p:cNvSpPr txBox="1"/>
          <p:nvPr/>
        </p:nvSpPr>
        <p:spPr>
          <a:xfrm>
            <a:off x="584609" y="723900"/>
            <a:ext cx="5815388" cy="1077218"/>
          </a:xfrm>
          <a:prstGeom prst="rect">
            <a:avLst/>
          </a:prstGeom>
        </p:spPr>
        <p:txBody>
          <a:bodyPr wrap="square" lIns="0" tIns="0" rIns="0" bIns="0" rtlCol="0" anchor="t">
            <a:spAutoFit/>
          </a:bodyPr>
          <a:lstStyle/>
          <a:p>
            <a:pPr>
              <a:lnSpc>
                <a:spcPts val="8400"/>
              </a:lnSpc>
            </a:pPr>
            <a:r>
              <a:rPr lang="en-US" sz="4800" b="1" u="sng" dirty="0" smtClean="0">
                <a:solidFill>
                  <a:srgbClr val="3A6367"/>
                </a:solidFill>
                <a:latin typeface="League Spartan Bold"/>
              </a:rPr>
              <a:t>HOẠT ĐỘNG 2 (5p)</a:t>
            </a:r>
            <a:endParaRPr lang="en-US" sz="4800" b="1" u="sng" dirty="0">
              <a:solidFill>
                <a:srgbClr val="3A6367"/>
              </a:solidFill>
              <a:latin typeface="League Spartan Bold"/>
            </a:endParaRPr>
          </a:p>
        </p:txBody>
      </p:sp>
      <p:sp>
        <p:nvSpPr>
          <p:cNvPr id="8" name="TextBox 8"/>
          <p:cNvSpPr txBox="1"/>
          <p:nvPr/>
        </p:nvSpPr>
        <p:spPr>
          <a:xfrm>
            <a:off x="7543801" y="334343"/>
            <a:ext cx="10299894" cy="6463308"/>
          </a:xfrm>
          <a:prstGeom prst="rect">
            <a:avLst/>
          </a:prstGeom>
        </p:spPr>
        <p:txBody>
          <a:bodyPr wrap="square" lIns="0" tIns="0" rIns="0" bIns="0" rtlCol="0" anchor="t">
            <a:spAutoFit/>
          </a:bodyPr>
          <a:lstStyle/>
          <a:p>
            <a:pPr algn="just">
              <a:lnSpc>
                <a:spcPct val="150000"/>
              </a:lnSpc>
            </a:pPr>
            <a:r>
              <a:rPr lang="it-IT" sz="4000" dirty="0" smtClean="0">
                <a:solidFill>
                  <a:schemeClr val="bg1"/>
                </a:solidFill>
                <a:latin typeface="Times New Roman" panose="02020603050405020304" pitchFamily="18" charset="0"/>
                <a:cs typeface="Times New Roman" panose="02020603050405020304" pitchFamily="18" charset="0"/>
              </a:rPr>
              <a:t>TÌNH HUỐNG:</a:t>
            </a:r>
          </a:p>
          <a:p>
            <a:pPr algn="just">
              <a:lnSpc>
                <a:spcPct val="150000"/>
              </a:lnSpc>
            </a:pPr>
            <a:r>
              <a:rPr lang="it-IT" sz="4000" dirty="0">
                <a:solidFill>
                  <a:schemeClr val="bg1"/>
                </a:solidFill>
                <a:latin typeface="Times New Roman" panose="02020603050405020304" pitchFamily="18" charset="0"/>
                <a:cs typeface="Times New Roman" panose="02020603050405020304" pitchFamily="18" charset="0"/>
              </a:rPr>
              <a:t>	</a:t>
            </a:r>
            <a:r>
              <a:rPr lang="it-IT" sz="4000" dirty="0" smtClean="0">
                <a:solidFill>
                  <a:schemeClr val="bg1"/>
                </a:solidFill>
                <a:latin typeface="Times New Roman" panose="02020603050405020304" pitchFamily="18" charset="0"/>
                <a:cs typeface="Times New Roman" panose="02020603050405020304" pitchFamily="18" charset="0"/>
              </a:rPr>
              <a:t>Một </a:t>
            </a:r>
            <a:r>
              <a:rPr lang="it-IT" sz="4000" dirty="0">
                <a:solidFill>
                  <a:schemeClr val="bg1"/>
                </a:solidFill>
                <a:latin typeface="Times New Roman" panose="02020603050405020304" pitchFamily="18" charset="0"/>
                <a:cs typeface="Times New Roman" panose="02020603050405020304" pitchFamily="18" charset="0"/>
              </a:rPr>
              <a:t>cô gái phát hiện anh người yêu của mình “bắt cá hai tay”. Cô đau khổ, bị tổn thương và tức giận vì bị người yêu lừa dối. Cô chỉ muốn xông </a:t>
            </a:r>
            <a:r>
              <a:rPr lang="it-IT" sz="4000" dirty="0" smtClean="0">
                <a:solidFill>
                  <a:schemeClr val="bg1"/>
                </a:solidFill>
                <a:latin typeface="Times New Roman" panose="02020603050405020304" pitchFamily="18" charset="0"/>
                <a:cs typeface="Times New Roman" panose="02020603050405020304" pitchFamily="18" charset="0"/>
              </a:rPr>
              <a:t> </a:t>
            </a:r>
            <a:r>
              <a:rPr lang="it-IT" sz="4000" dirty="0">
                <a:solidFill>
                  <a:schemeClr val="bg1"/>
                </a:solidFill>
                <a:latin typeface="Times New Roman" panose="02020603050405020304" pitchFamily="18" charset="0"/>
                <a:cs typeface="Times New Roman" panose="02020603050405020304" pitchFamily="18" charset="0"/>
              </a:rPr>
              <a:t>tới đâm anh ta một nhát dao cho hả dạ, nhưng mặt khác, cô lại sợ mất anh, cô vẫn rất yêu anh và không thể sống thiếu anh.</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7660526" y="7888424"/>
            <a:ext cx="9982199" cy="1282402"/>
          </a:xfrm>
          <a:prstGeom prst="rect">
            <a:avLst/>
          </a:prstGeom>
        </p:spPr>
        <p:txBody>
          <a:bodyPr wrap="square" lIns="0" tIns="0" rIns="0" bIns="0" rtlCol="0" anchor="t">
            <a:spAutoFit/>
          </a:bodyPr>
          <a:lstStyle/>
          <a:p>
            <a:pPr marL="571500" indent="-571500" algn="just">
              <a:lnSpc>
                <a:spcPts val="5040"/>
              </a:lnSpc>
              <a:buFont typeface="Wingdings" panose="05000000000000000000" pitchFamily="2" charset="2"/>
              <a:buChar char="Ø"/>
            </a:pPr>
            <a:r>
              <a:rPr lang="it-IT" sz="4000" b="1" i="1" dirty="0">
                <a:solidFill>
                  <a:schemeClr val="bg1"/>
                </a:solidFill>
                <a:latin typeface="Times New Roman" panose="02020603050405020304" pitchFamily="18" charset="0"/>
                <a:cs typeface="Times New Roman" panose="02020603050405020304" pitchFamily="18" charset="0"/>
              </a:rPr>
              <a:t>Nếu cô gái đó </a:t>
            </a:r>
            <a:r>
              <a:rPr lang="it-IT" sz="4000" b="1" i="1" dirty="0" smtClean="0">
                <a:solidFill>
                  <a:schemeClr val="bg1"/>
                </a:solidFill>
                <a:latin typeface="Times New Roman" panose="02020603050405020304" pitchFamily="18" charset="0"/>
                <a:cs typeface="Times New Roman" panose="02020603050405020304" pitchFamily="18" charset="0"/>
              </a:rPr>
              <a:t>đến </a:t>
            </a:r>
            <a:r>
              <a:rPr lang="it-IT" sz="4000" b="1" i="1" dirty="0">
                <a:solidFill>
                  <a:schemeClr val="bg1"/>
                </a:solidFill>
                <a:latin typeface="Times New Roman" panose="02020603050405020304" pitchFamily="18" charset="0"/>
                <a:cs typeface="Times New Roman" panose="02020603050405020304" pitchFamily="18" charset="0"/>
              </a:rPr>
              <a:t>nhờ bạn </a:t>
            </a:r>
            <a:r>
              <a:rPr lang="it-IT" sz="4000" b="1" i="1" dirty="0" smtClean="0">
                <a:solidFill>
                  <a:schemeClr val="bg1"/>
                </a:solidFill>
                <a:latin typeface="Times New Roman" panose="02020603050405020304" pitchFamily="18" charset="0"/>
                <a:cs typeface="Times New Roman" panose="02020603050405020304" pitchFamily="18" charset="0"/>
              </a:rPr>
              <a:t>giúp đỡ, </a:t>
            </a:r>
            <a:r>
              <a:rPr lang="it-IT" sz="4000" b="1" i="1" dirty="0">
                <a:solidFill>
                  <a:schemeClr val="bg1"/>
                </a:solidFill>
                <a:latin typeface="Times New Roman" panose="02020603050405020304" pitchFamily="18" charset="0"/>
                <a:cs typeface="Times New Roman" panose="02020603050405020304" pitchFamily="18" charset="0"/>
              </a:rPr>
              <a:t>bạn sẽ giúp đỡ cô gái như thế nào?</a:t>
            </a:r>
            <a:endParaRPr lang="en-US" sz="4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490913" y="0"/>
            <a:ext cx="11797087" cy="10287000"/>
            <a:chOff x="0" y="0"/>
            <a:chExt cx="3567681" cy="4459601"/>
          </a:xfrm>
        </p:grpSpPr>
        <p:sp>
          <p:nvSpPr>
            <p:cNvPr id="3" name="Freeform 3"/>
            <p:cNvSpPr/>
            <p:nvPr/>
          </p:nvSpPr>
          <p:spPr>
            <a:xfrm>
              <a:off x="0" y="0"/>
              <a:ext cx="3567681" cy="4459601"/>
            </a:xfrm>
            <a:custGeom>
              <a:avLst/>
              <a:gdLst/>
              <a:ahLst/>
              <a:cxnLst/>
              <a:rect l="l" t="t" r="r" b="b"/>
              <a:pathLst>
                <a:path w="3567681" h="4459601">
                  <a:moveTo>
                    <a:pt x="0" y="0"/>
                  </a:moveTo>
                  <a:lnTo>
                    <a:pt x="3567681" y="0"/>
                  </a:lnTo>
                  <a:lnTo>
                    <a:pt x="3567681" y="4459601"/>
                  </a:lnTo>
                  <a:lnTo>
                    <a:pt x="0" y="4459601"/>
                  </a:lnTo>
                  <a:close/>
                </a:path>
              </a:pathLst>
            </a:custGeom>
            <a:solidFill>
              <a:srgbClr val="3A6367"/>
            </a:solidFill>
          </p:spPr>
        </p:sp>
      </p:grpSp>
      <p:sp>
        <p:nvSpPr>
          <p:cNvPr id="4" name="AutoShape 4"/>
          <p:cNvSpPr/>
          <p:nvPr/>
        </p:nvSpPr>
        <p:spPr>
          <a:xfrm>
            <a:off x="7825625" y="5067300"/>
            <a:ext cx="9166975" cy="0"/>
          </a:xfrm>
          <a:prstGeom prst="line">
            <a:avLst/>
          </a:prstGeom>
          <a:ln w="47625" cap="flat">
            <a:solidFill>
              <a:srgbClr val="FAB7D1"/>
            </a:solidFill>
            <a:prstDash val="solid"/>
            <a:headEnd type="none" w="sm" len="sm"/>
            <a:tailEnd type="none" w="sm" len="sm"/>
          </a:ln>
        </p:spPr>
      </p:sp>
      <p:sp>
        <p:nvSpPr>
          <p:cNvPr id="5" name="Freeform 5"/>
          <p:cNvSpPr/>
          <p:nvPr/>
        </p:nvSpPr>
        <p:spPr>
          <a:xfrm rot="5400000">
            <a:off x="-5497455" y="311618"/>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0" y="4610100"/>
            <a:ext cx="6109913" cy="4966069"/>
          </a:xfrm>
          <a:custGeom>
            <a:avLst/>
            <a:gdLst/>
            <a:ahLst/>
            <a:cxnLst/>
            <a:rect l="l" t="t" r="r" b="b"/>
            <a:pathLst>
              <a:path w="7531490" h="7164329">
                <a:moveTo>
                  <a:pt x="0" y="0"/>
                </a:moveTo>
                <a:lnTo>
                  <a:pt x="7531490" y="0"/>
                </a:lnTo>
                <a:lnTo>
                  <a:pt x="7531490" y="7164329"/>
                </a:lnTo>
                <a:lnTo>
                  <a:pt x="0" y="7164329"/>
                </a:lnTo>
                <a:lnTo>
                  <a:pt x="0" y="0"/>
                </a:lnTo>
                <a:close/>
              </a:path>
            </a:pathLst>
          </a:custGeom>
          <a:blipFill>
            <a:blip r:embed="rId4"/>
            <a:stretch>
              <a:fillRect/>
            </a:stretch>
          </a:blipFill>
        </p:spPr>
      </p:sp>
      <p:sp>
        <p:nvSpPr>
          <p:cNvPr id="7" name="TextBox 7"/>
          <p:cNvSpPr txBox="1"/>
          <p:nvPr/>
        </p:nvSpPr>
        <p:spPr>
          <a:xfrm>
            <a:off x="584608" y="723900"/>
            <a:ext cx="5906305" cy="1723549"/>
          </a:xfrm>
          <a:prstGeom prst="rect">
            <a:avLst/>
          </a:prstGeom>
        </p:spPr>
        <p:txBody>
          <a:bodyPr wrap="square" lIns="0" tIns="0" rIns="0" bIns="0" rtlCol="0" anchor="t">
            <a:spAutoFit/>
          </a:bodyPr>
          <a:lstStyle/>
          <a:p>
            <a:r>
              <a:rPr lang="en-US" sz="5600" dirty="0" smtClean="0">
                <a:solidFill>
                  <a:srgbClr val="3A6367"/>
                </a:solidFill>
                <a:latin typeface="Times New Roman" panose="02020603050405020304" pitchFamily="18" charset="0"/>
                <a:cs typeface="Times New Roman" panose="02020603050405020304" pitchFamily="18" charset="0"/>
              </a:rPr>
              <a:t>1.1.2. </a:t>
            </a:r>
            <a:r>
              <a:rPr lang="en-US" sz="5600" dirty="0" err="1" smtClean="0">
                <a:solidFill>
                  <a:srgbClr val="3A6367"/>
                </a:solidFill>
                <a:latin typeface="Times New Roman" panose="02020603050405020304" pitchFamily="18" charset="0"/>
                <a:cs typeface="Times New Roman" panose="02020603050405020304" pitchFamily="18" charset="0"/>
              </a:rPr>
              <a:t>Một</a:t>
            </a:r>
            <a:r>
              <a:rPr lang="en-US" sz="5600" dirty="0" smtClean="0">
                <a:solidFill>
                  <a:srgbClr val="3A6367"/>
                </a:solidFill>
                <a:latin typeface="Times New Roman" panose="02020603050405020304" pitchFamily="18" charset="0"/>
                <a:cs typeface="Times New Roman" panose="02020603050405020304" pitchFamily="18" charset="0"/>
              </a:rPr>
              <a:t> </a:t>
            </a:r>
            <a:r>
              <a:rPr lang="en-US" sz="5600" dirty="0" err="1" smtClean="0">
                <a:solidFill>
                  <a:srgbClr val="3A6367"/>
                </a:solidFill>
                <a:latin typeface="Times New Roman" panose="02020603050405020304" pitchFamily="18" charset="0"/>
                <a:cs typeface="Times New Roman" panose="02020603050405020304" pitchFamily="18" charset="0"/>
              </a:rPr>
              <a:t>số</a:t>
            </a:r>
            <a:r>
              <a:rPr lang="en-US" sz="5600" dirty="0" smtClean="0">
                <a:solidFill>
                  <a:srgbClr val="3A6367"/>
                </a:solidFill>
                <a:latin typeface="Times New Roman" panose="02020603050405020304" pitchFamily="18" charset="0"/>
                <a:cs typeface="Times New Roman" panose="02020603050405020304" pitchFamily="18" charset="0"/>
              </a:rPr>
              <a:t> </a:t>
            </a:r>
            <a:r>
              <a:rPr lang="en-US" sz="5600" dirty="0" err="1" smtClean="0">
                <a:solidFill>
                  <a:srgbClr val="3A6367"/>
                </a:solidFill>
                <a:latin typeface="Times New Roman" panose="02020603050405020304" pitchFamily="18" charset="0"/>
                <a:cs typeface="Times New Roman" panose="02020603050405020304" pitchFamily="18" charset="0"/>
              </a:rPr>
              <a:t>khái</a:t>
            </a:r>
            <a:r>
              <a:rPr lang="en-US" sz="5600" dirty="0" smtClean="0">
                <a:solidFill>
                  <a:srgbClr val="3A6367"/>
                </a:solidFill>
                <a:latin typeface="Times New Roman" panose="02020603050405020304" pitchFamily="18" charset="0"/>
                <a:cs typeface="Times New Roman" panose="02020603050405020304" pitchFamily="18" charset="0"/>
              </a:rPr>
              <a:t> </a:t>
            </a:r>
            <a:r>
              <a:rPr lang="en-US" sz="5600" dirty="0" err="1" smtClean="0">
                <a:solidFill>
                  <a:srgbClr val="3A6367"/>
                </a:solidFill>
                <a:latin typeface="Times New Roman" panose="02020603050405020304" pitchFamily="18" charset="0"/>
                <a:cs typeface="Times New Roman" panose="02020603050405020304" pitchFamily="18" charset="0"/>
              </a:rPr>
              <a:t>niệm</a:t>
            </a:r>
            <a:r>
              <a:rPr lang="en-US" sz="5600" dirty="0" smtClean="0">
                <a:solidFill>
                  <a:srgbClr val="3A6367"/>
                </a:solidFill>
                <a:latin typeface="Times New Roman" panose="02020603050405020304" pitchFamily="18" charset="0"/>
                <a:cs typeface="Times New Roman" panose="02020603050405020304" pitchFamily="18" charset="0"/>
              </a:rPr>
              <a:t> </a:t>
            </a:r>
            <a:r>
              <a:rPr lang="en-US" sz="5600" dirty="0" err="1" smtClean="0">
                <a:solidFill>
                  <a:srgbClr val="3A6367"/>
                </a:solidFill>
                <a:latin typeface="Times New Roman" panose="02020603050405020304" pitchFamily="18" charset="0"/>
                <a:cs typeface="Times New Roman" panose="02020603050405020304" pitchFamily="18" charset="0"/>
              </a:rPr>
              <a:t>liên</a:t>
            </a:r>
            <a:r>
              <a:rPr lang="en-US" sz="5600" dirty="0" smtClean="0">
                <a:solidFill>
                  <a:srgbClr val="3A6367"/>
                </a:solidFill>
                <a:latin typeface="Times New Roman" panose="02020603050405020304" pitchFamily="18" charset="0"/>
                <a:cs typeface="Times New Roman" panose="02020603050405020304" pitchFamily="18" charset="0"/>
              </a:rPr>
              <a:t> </a:t>
            </a:r>
            <a:r>
              <a:rPr lang="en-US" sz="5600" dirty="0" err="1" smtClean="0">
                <a:solidFill>
                  <a:srgbClr val="3A6367"/>
                </a:solidFill>
                <a:latin typeface="Times New Roman" panose="02020603050405020304" pitchFamily="18" charset="0"/>
                <a:cs typeface="Times New Roman" panose="02020603050405020304" pitchFamily="18" charset="0"/>
              </a:rPr>
              <a:t>quan</a:t>
            </a:r>
            <a:endParaRPr lang="en-US" sz="5600" dirty="0">
              <a:solidFill>
                <a:srgbClr val="3A6367"/>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6858000" y="165100"/>
            <a:ext cx="11049000" cy="4616648"/>
          </a:xfrm>
          <a:prstGeom prst="rect">
            <a:avLst/>
          </a:prstGeom>
        </p:spPr>
        <p:txBody>
          <a:bodyPr wrap="square" lIns="0" tIns="0" rIns="0" bIns="0" rtlCol="0" anchor="t">
            <a:spAutoFit/>
          </a:bodyPr>
          <a:lstStyle/>
          <a:p>
            <a:pPr algn="just">
              <a:lnSpc>
                <a:spcPct val="150000"/>
              </a:lnSpc>
            </a:pPr>
            <a:r>
              <a:rPr lang="it-IT" sz="4000" b="1" u="sng" dirty="0" smtClean="0">
                <a:solidFill>
                  <a:schemeClr val="bg1"/>
                </a:solidFill>
                <a:latin typeface="Times New Roman" panose="02020603050405020304" pitchFamily="18" charset="0"/>
                <a:cs typeface="Times New Roman" panose="02020603050405020304" pitchFamily="18" charset="0"/>
              </a:rPr>
              <a:t>TƯ VẤN:</a:t>
            </a:r>
          </a:p>
          <a:p>
            <a:pPr algn="just">
              <a:lnSpc>
                <a:spcPct val="150000"/>
              </a:lnSpc>
            </a:pPr>
            <a:r>
              <a:rPr lang="it-IT" sz="4000" dirty="0">
                <a:solidFill>
                  <a:schemeClr val="bg1"/>
                </a:solidFill>
                <a:latin typeface="Times New Roman" panose="02020603050405020304" pitchFamily="18" charset="0"/>
                <a:cs typeface="Times New Roman" panose="02020603050405020304" pitchFamily="18" charset="0"/>
              </a:rPr>
              <a:t>	L</a:t>
            </a:r>
            <a:r>
              <a:rPr lang="it-IT" sz="4000" dirty="0" smtClean="0">
                <a:solidFill>
                  <a:schemeClr val="bg1"/>
                </a:solidFill>
                <a:latin typeface="Times New Roman" panose="02020603050405020304" pitchFamily="18" charset="0"/>
                <a:cs typeface="Times New Roman" panose="02020603050405020304" pitchFamily="18" charset="0"/>
              </a:rPr>
              <a:t>à </a:t>
            </a:r>
            <a:r>
              <a:rPr lang="it-IT" sz="4000" dirty="0">
                <a:solidFill>
                  <a:schemeClr val="bg1"/>
                </a:solidFill>
                <a:latin typeface="Times New Roman" panose="02020603050405020304" pitchFamily="18" charset="0"/>
                <a:cs typeface="Times New Roman" panose="02020603050405020304" pitchFamily="18" charset="0"/>
              </a:rPr>
              <a:t>một quá trình mà một cá </a:t>
            </a:r>
            <a:r>
              <a:rPr lang="it-IT" sz="4000" dirty="0" smtClean="0">
                <a:solidFill>
                  <a:schemeClr val="bg1"/>
                </a:solidFill>
                <a:latin typeface="Times New Roman" panose="02020603050405020304" pitchFamily="18" charset="0"/>
                <a:cs typeface="Times New Roman" panose="02020603050405020304" pitchFamily="18" charset="0"/>
              </a:rPr>
              <a:t>nhân (NHÀ TƯ VẤN) </a:t>
            </a:r>
            <a:r>
              <a:rPr lang="it-IT" sz="4000" dirty="0">
                <a:solidFill>
                  <a:schemeClr val="bg1"/>
                </a:solidFill>
                <a:latin typeface="Times New Roman" panose="02020603050405020304" pitchFamily="18" charset="0"/>
                <a:cs typeface="Times New Roman" panose="02020603050405020304" pitchFamily="18" charset="0"/>
              </a:rPr>
              <a:t>dựa trên sự hiểu biết của mình về một lĩnh vực nào đó đã ra những hướng dẫn, chỉ bảo, lời </a:t>
            </a:r>
            <a:r>
              <a:rPr lang="it-IT" sz="4000" dirty="0" smtClean="0">
                <a:solidFill>
                  <a:schemeClr val="bg1"/>
                </a:solidFill>
                <a:latin typeface="Times New Roman" panose="02020603050405020304" pitchFamily="18" charset="0"/>
                <a:cs typeface="Times New Roman" panose="02020603050405020304" pitchFamily="18" charset="0"/>
              </a:rPr>
              <a:t>khuyên (CHO THÂN CHỦ/ NGƯỜI XIN TƯ VẤN).</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10" name="TextBox 8"/>
          <p:cNvSpPr txBox="1"/>
          <p:nvPr/>
        </p:nvSpPr>
        <p:spPr>
          <a:xfrm>
            <a:off x="6884612" y="5248374"/>
            <a:ext cx="11049000" cy="4616648"/>
          </a:xfrm>
          <a:prstGeom prst="rect">
            <a:avLst/>
          </a:prstGeom>
        </p:spPr>
        <p:txBody>
          <a:bodyPr wrap="square" lIns="0" tIns="0" rIns="0" bIns="0" rtlCol="0" anchor="t">
            <a:spAutoFit/>
          </a:bodyPr>
          <a:lstStyle/>
          <a:p>
            <a:pPr algn="just">
              <a:lnSpc>
                <a:spcPct val="150000"/>
              </a:lnSpc>
            </a:pPr>
            <a:r>
              <a:rPr lang="it-IT" sz="4000" b="1" u="sng" dirty="0" smtClean="0">
                <a:solidFill>
                  <a:schemeClr val="bg1"/>
                </a:solidFill>
                <a:latin typeface="Times New Roman" panose="02020603050405020304" pitchFamily="18" charset="0"/>
                <a:cs typeface="Times New Roman" panose="02020603050405020304" pitchFamily="18" charset="0"/>
              </a:rPr>
              <a:t>CỐ VẤN:</a:t>
            </a:r>
          </a:p>
          <a:p>
            <a:pPr algn="just">
              <a:lnSpc>
                <a:spcPct val="150000"/>
              </a:lnSpc>
            </a:pPr>
            <a:r>
              <a:rPr lang="it-IT" sz="4000" dirty="0">
                <a:solidFill>
                  <a:schemeClr val="bg1"/>
                </a:solidFill>
                <a:latin typeface="Times New Roman" panose="02020603050405020304" pitchFamily="18" charset="0"/>
                <a:cs typeface="Times New Roman" panose="02020603050405020304" pitchFamily="18" charset="0"/>
              </a:rPr>
              <a:t>	L</a:t>
            </a:r>
            <a:r>
              <a:rPr lang="it-IT" sz="4000" dirty="0" smtClean="0">
                <a:solidFill>
                  <a:schemeClr val="bg1"/>
                </a:solidFill>
                <a:latin typeface="Times New Roman" panose="02020603050405020304" pitchFamily="18" charset="0"/>
                <a:cs typeface="Times New Roman" panose="02020603050405020304" pitchFamily="18" charset="0"/>
              </a:rPr>
              <a:t>à </a:t>
            </a:r>
            <a:r>
              <a:rPr lang="it-IT" sz="4000" dirty="0">
                <a:solidFill>
                  <a:schemeClr val="bg1"/>
                </a:solidFill>
                <a:latin typeface="Times New Roman" panose="02020603050405020304" pitchFamily="18" charset="0"/>
                <a:cs typeface="Times New Roman" panose="02020603050405020304" pitchFamily="18" charset="0"/>
              </a:rPr>
              <a:t>một quá trình mà một </a:t>
            </a:r>
            <a:r>
              <a:rPr lang="it-IT" sz="4000" dirty="0" smtClean="0">
                <a:solidFill>
                  <a:schemeClr val="bg1"/>
                </a:solidFill>
                <a:latin typeface="Times New Roman" panose="02020603050405020304" pitchFamily="18" charset="0"/>
                <a:cs typeface="Times New Roman" panose="02020603050405020304" pitchFamily="18" charset="0"/>
              </a:rPr>
              <a:t>chuyên gia (NHÀ CỐ VẤN) dựa trên những hiểu biết chuyên môn sâu sắc của mình đã tham mưu về </a:t>
            </a:r>
            <a:r>
              <a:rPr lang="it-IT" sz="4000" dirty="0">
                <a:solidFill>
                  <a:schemeClr val="bg1"/>
                </a:solidFill>
                <a:latin typeface="Times New Roman" panose="02020603050405020304" pitchFamily="18" charset="0"/>
                <a:cs typeface="Times New Roman" panose="02020603050405020304" pitchFamily="18" charset="0"/>
              </a:rPr>
              <a:t>một lĩnh vực </a:t>
            </a:r>
            <a:r>
              <a:rPr lang="it-IT" sz="4000" dirty="0" smtClean="0">
                <a:solidFill>
                  <a:schemeClr val="bg1"/>
                </a:solidFill>
                <a:latin typeface="Times New Roman" panose="02020603050405020304" pitchFamily="18" charset="0"/>
                <a:cs typeface="Times New Roman" panose="02020603050405020304" pitchFamily="18" charset="0"/>
              </a:rPr>
              <a:t>hoạt động nào đó (</a:t>
            </a:r>
            <a:r>
              <a:rPr lang="it-IT" sz="4000" dirty="0">
                <a:solidFill>
                  <a:schemeClr val="bg1"/>
                </a:solidFill>
                <a:latin typeface="Times New Roman" panose="02020603050405020304" pitchFamily="18" charset="0"/>
                <a:cs typeface="Times New Roman" panose="02020603050405020304" pitchFamily="18" charset="0"/>
              </a:rPr>
              <a:t>CHO THÂN </a:t>
            </a:r>
            <a:r>
              <a:rPr lang="it-IT" sz="4000" dirty="0" smtClean="0">
                <a:solidFill>
                  <a:schemeClr val="bg1"/>
                </a:solidFill>
                <a:latin typeface="Times New Roman" panose="02020603050405020304" pitchFamily="18" charset="0"/>
                <a:cs typeface="Times New Roman" panose="02020603050405020304" pitchFamily="18" charset="0"/>
              </a:rPr>
              <a:t>CHỦ</a:t>
            </a:r>
            <a:r>
              <a:rPr lang="it-IT" sz="4000" dirty="0">
                <a:solidFill>
                  <a:schemeClr val="bg1"/>
                </a:solidFill>
                <a:latin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87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2A6"/>
        </a:solidFill>
        <a:effectLst/>
      </p:bgPr>
    </p:bg>
    <p:spTree>
      <p:nvGrpSpPr>
        <p:cNvPr id="1" name=""/>
        <p:cNvGrpSpPr/>
        <p:nvPr/>
      </p:nvGrpSpPr>
      <p:grpSpPr>
        <a:xfrm>
          <a:off x="0" y="0"/>
          <a:ext cx="0" cy="0"/>
          <a:chOff x="0" y="0"/>
          <a:chExt cx="0" cy="0"/>
        </a:xfrm>
      </p:grpSpPr>
      <p:sp>
        <p:nvSpPr>
          <p:cNvPr id="2" name="Freeform 2"/>
          <p:cNvSpPr/>
          <p:nvPr/>
        </p:nvSpPr>
        <p:spPr>
          <a:xfrm rot="5400000">
            <a:off x="-4359593" y="616418"/>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flipV="1">
            <a:off x="10874657" y="616418"/>
            <a:ext cx="11772936" cy="12597500"/>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87655" y="2945710"/>
            <a:ext cx="10712691" cy="8543371"/>
          </a:xfrm>
          <a:custGeom>
            <a:avLst/>
            <a:gdLst/>
            <a:ahLst/>
            <a:cxnLst/>
            <a:rect l="l" t="t" r="r" b="b"/>
            <a:pathLst>
              <a:path w="10712691" h="8543371">
                <a:moveTo>
                  <a:pt x="0" y="0"/>
                </a:moveTo>
                <a:lnTo>
                  <a:pt x="10712690" y="0"/>
                </a:lnTo>
                <a:lnTo>
                  <a:pt x="10712690" y="8543371"/>
                </a:lnTo>
                <a:lnTo>
                  <a:pt x="0" y="8543371"/>
                </a:lnTo>
                <a:lnTo>
                  <a:pt x="0" y="0"/>
                </a:lnTo>
                <a:close/>
              </a:path>
            </a:pathLst>
          </a:custGeom>
          <a:blipFill>
            <a:blip r:embed="rId4"/>
            <a:stretch>
              <a:fillRect/>
            </a:stretch>
          </a:blipFill>
        </p:spPr>
      </p:sp>
      <p:sp>
        <p:nvSpPr>
          <p:cNvPr id="5" name="TextBox 5"/>
          <p:cNvSpPr txBox="1"/>
          <p:nvPr/>
        </p:nvSpPr>
        <p:spPr>
          <a:xfrm>
            <a:off x="530525" y="554141"/>
            <a:ext cx="16230600" cy="2308324"/>
          </a:xfrm>
          <a:prstGeom prst="rect">
            <a:avLst/>
          </a:prstGeom>
        </p:spPr>
        <p:txBody>
          <a:bodyPr lIns="0" tIns="0" rIns="0" bIns="0" rtlCol="0" anchor="t">
            <a:spAutoFit/>
          </a:bodyPr>
          <a:lstStyle/>
          <a:p>
            <a:pPr algn="ctr">
              <a:lnSpc>
                <a:spcPts val="8960"/>
              </a:lnSpc>
            </a:pPr>
            <a:r>
              <a:rPr lang="en-US" sz="4600" b="1" u="sng" dirty="0" smtClean="0">
                <a:solidFill>
                  <a:schemeClr val="accent5">
                    <a:lumMod val="50000"/>
                  </a:schemeClr>
                </a:solidFill>
                <a:latin typeface="Times New Roman" panose="02020603050405020304" pitchFamily="18" charset="0"/>
                <a:cs typeface="Times New Roman" panose="02020603050405020304" pitchFamily="18" charset="0"/>
              </a:rPr>
              <a:t>HOẠT ĐỘNG 3 (5 PHÚT):</a:t>
            </a:r>
          </a:p>
          <a:p>
            <a:pPr algn="ctr">
              <a:lnSpc>
                <a:spcPts val="8960"/>
              </a:lnSpc>
            </a:pPr>
            <a:r>
              <a:rPr lang="en-US" sz="4600" b="1" dirty="0">
                <a:solidFill>
                  <a:schemeClr val="accent5">
                    <a:lumMod val="50000"/>
                  </a:schemeClr>
                </a:solidFill>
                <a:latin typeface="Times New Roman" panose="02020603050405020304" pitchFamily="18" charset="0"/>
                <a:cs typeface="Times New Roman" panose="02020603050405020304" pitchFamily="18" charset="0"/>
              </a:rPr>
              <a:t>PHÂN BIỆT THAM VẤN HAY TƯ VẤN/CỐ VẤN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5"/>
          <p:cNvSpPr txBox="1"/>
          <p:nvPr/>
        </p:nvSpPr>
        <p:spPr>
          <a:xfrm>
            <a:off x="186315" y="38100"/>
            <a:ext cx="17466685" cy="1003865"/>
          </a:xfrm>
          <a:prstGeom prst="rect">
            <a:avLst/>
          </a:prstGeom>
        </p:spPr>
        <p:txBody>
          <a:bodyPr wrap="square" lIns="0" tIns="0" rIns="0" bIns="0" rtlCol="0" anchor="t">
            <a:spAutoFit/>
          </a:bodyPr>
          <a:lstStyle/>
          <a:p>
            <a:pPr algn="ctr">
              <a:lnSpc>
                <a:spcPts val="8960"/>
              </a:lnSpc>
            </a:pPr>
            <a:r>
              <a:rPr lang="en-US" sz="4600" b="1" dirty="0" smtClean="0">
                <a:solidFill>
                  <a:schemeClr val="accent5">
                    <a:lumMod val="50000"/>
                  </a:schemeClr>
                </a:solidFill>
                <a:latin typeface="Times New Roman" panose="02020603050405020304" pitchFamily="18" charset="0"/>
                <a:cs typeface="Times New Roman" panose="02020603050405020304" pitchFamily="18" charset="0"/>
              </a:rPr>
              <a:t>PHÂN </a:t>
            </a:r>
            <a:r>
              <a:rPr lang="en-US" sz="4600" b="1" dirty="0">
                <a:solidFill>
                  <a:schemeClr val="accent5">
                    <a:lumMod val="50000"/>
                  </a:schemeClr>
                </a:solidFill>
                <a:latin typeface="Times New Roman" panose="02020603050405020304" pitchFamily="18" charset="0"/>
                <a:cs typeface="Times New Roman" panose="02020603050405020304" pitchFamily="18" charset="0"/>
              </a:rPr>
              <a:t>BIỆT THAM VẤN HAY TƯ VẤN/CỐ VẤN</a:t>
            </a:r>
          </a:p>
        </p:txBody>
      </p:sp>
      <p:sp>
        <p:nvSpPr>
          <p:cNvPr id="4" name="Rectangle 3"/>
          <p:cNvSpPr/>
          <p:nvPr/>
        </p:nvSpPr>
        <p:spPr>
          <a:xfrm>
            <a:off x="646570" y="1548729"/>
            <a:ext cx="17031830" cy="7583807"/>
          </a:xfrm>
          <a:prstGeom prst="rect">
            <a:avLst/>
          </a:prstGeom>
        </p:spPr>
        <p:txBody>
          <a:bodyPr wrap="square">
            <a:spAutoFit/>
          </a:bodyPr>
          <a:lstStyle/>
          <a:p>
            <a:pPr marL="228600" algn="just">
              <a:lnSpc>
                <a:spcPct val="114000"/>
              </a:lnSpc>
              <a:spcBef>
                <a:spcPts val="1200"/>
              </a:spcBef>
              <a:spcAft>
                <a:spcPts val="1200"/>
              </a:spcAft>
            </a:pPr>
            <a:r>
              <a:rPr lang="en-US" sz="4000" dirty="0">
                <a:latin typeface="Times New Roman" panose="02020603050405020304" pitchFamily="18" charset="0"/>
                <a:ea typeface="Times New Roman" panose="02020603050405020304" pitchFamily="18" charset="0"/>
              </a:rPr>
              <a:t>1. </a:t>
            </a:r>
            <a:r>
              <a:rPr lang="en-US" sz="4000" dirty="0" err="1">
                <a:latin typeface="Times New Roman" panose="02020603050405020304" pitchFamily="18" charset="0"/>
                <a:ea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cuộc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trò</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chuyện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với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một</a:t>
            </a:r>
            <a:r>
              <a:rPr lang="en-US" sz="4000" dirty="0">
                <a:latin typeface="Times New Roman" panose="02020603050405020304" pitchFamily="18" charset="0"/>
                <a:ea typeface="Times New Roman" panose="02020603050405020304" pitchFamily="18" charset="0"/>
              </a:rPr>
              <a:t> hay </a:t>
            </a:r>
            <a:r>
              <a:rPr lang="en-US" sz="4000" dirty="0" err="1">
                <a:latin typeface="Times New Roman" panose="02020603050405020304" pitchFamily="18" charset="0"/>
                <a:ea typeface="Times New Roman" panose="02020603050405020304" pitchFamily="18" charset="0"/>
              </a:rPr>
              <a:t>nhiều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người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đang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cần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sự</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chỉ</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dẫn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một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lĩnh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vực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cụ</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thể</a:t>
            </a:r>
            <a:r>
              <a:rPr lang="en-US" sz="4000" dirty="0">
                <a:latin typeface="Times New Roman" panose="02020603050405020304" pitchFamily="18" charset="0"/>
                <a:ea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pPr marL="228600" algn="just">
              <a:lnSpc>
                <a:spcPct val="114000"/>
              </a:lnSpc>
              <a:spcBef>
                <a:spcPts val="1200"/>
              </a:spcBef>
              <a:spcAft>
                <a:spcPts val="1200"/>
              </a:spcAft>
            </a:pPr>
            <a:r>
              <a:rPr lang="en-US" sz="4000" dirty="0">
                <a:latin typeface="Times New Roman" panose="02020603050405020304" pitchFamily="18" charset="0"/>
                <a:ea typeface="Times New Roman" panose="02020603050405020304" pitchFamily="18" charset="0"/>
              </a:rPr>
              <a:t>2. </a:t>
            </a:r>
            <a:r>
              <a:rPr lang="en-US" sz="4000" dirty="0" err="1">
                <a:latin typeface="Times New Roman" panose="02020603050405020304" pitchFamily="18" charset="0"/>
                <a:ea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một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quá</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trình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gồm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nhiều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cuộc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nói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chuyện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liên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tiếp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để</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đối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tượng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nhận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biết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đương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dầu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với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vấn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chính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mình</a:t>
            </a:r>
            <a:r>
              <a:rPr lang="en-US" sz="4000" dirty="0">
                <a:latin typeface="Times New Roman" panose="02020603050405020304" pitchFamily="18" charset="0"/>
                <a:ea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pPr marL="228600" algn="just">
              <a:lnSpc>
                <a:spcPct val="114000"/>
              </a:lnSpc>
              <a:spcBef>
                <a:spcPts val="1200"/>
              </a:spcBef>
              <a:spcAft>
                <a:spcPts val="1200"/>
              </a:spcAft>
            </a:pPr>
            <a:r>
              <a:rPr lang="en-US" sz="4000" dirty="0">
                <a:latin typeface="Times New Roman" panose="02020603050405020304" pitchFamily="18" charset="0"/>
                <a:ea typeface="Times New Roman" panose="02020603050405020304" pitchFamily="18" charset="0"/>
              </a:rPr>
              <a:t>3. </a:t>
            </a:r>
            <a:r>
              <a:rPr lang="en-US" sz="4000" dirty="0" err="1">
                <a:latin typeface="Times New Roman" panose="02020603050405020304" pitchFamily="18" charset="0"/>
                <a:ea typeface="Times New Roman" panose="02020603050405020304" pitchFamily="18" charset="0"/>
              </a:rPr>
              <a:t>Mối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quan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hệ</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trợ</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không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quyết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kết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quả</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trợ</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mà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kiến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thức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hiểu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biết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người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trợ</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mới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yếu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tố</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quyết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pPr marL="228600" algn="just">
              <a:lnSpc>
                <a:spcPct val="114000"/>
              </a:lnSpc>
              <a:spcBef>
                <a:spcPts val="1200"/>
              </a:spcBef>
              <a:spcAft>
                <a:spcPts val="1200"/>
              </a:spcAft>
            </a:pPr>
            <a:r>
              <a:rPr lang="en-US" sz="4000" dirty="0">
                <a:latin typeface="Times New Roman" panose="02020603050405020304" pitchFamily="18" charset="0"/>
                <a:ea typeface="Times New Roman" panose="02020603050405020304" pitchFamily="18" charset="0"/>
              </a:rPr>
              <a:t>4.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đối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tượng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sáng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tỏ</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vấn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xem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xét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giải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pháp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khả</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đưa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lựa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chọn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tối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ưu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nhất</a:t>
            </a:r>
            <a:r>
              <a:rPr lang="en-US" sz="4000" dirty="0">
                <a:latin typeface="Times New Roman" panose="02020603050405020304" pitchFamily="18" charset="0"/>
                <a:ea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pPr marL="228600" algn="just">
              <a:lnSpc>
                <a:spcPct val="114000"/>
              </a:lnSpc>
              <a:spcBef>
                <a:spcPts val="1200"/>
              </a:spcBef>
              <a:spcAft>
                <a:spcPts val="1200"/>
              </a:spcAft>
            </a:pPr>
            <a:r>
              <a:rPr lang="en-US" sz="4000" dirty="0">
                <a:latin typeface="Times New Roman" panose="02020603050405020304" pitchFamily="18" charset="0"/>
                <a:ea typeface="Times New Roman" panose="02020603050405020304" pitchFamily="18" charset="0"/>
              </a:rPr>
              <a:t>5. </a:t>
            </a:r>
            <a:r>
              <a:rPr lang="en-US" sz="4000" dirty="0" err="1">
                <a:latin typeface="Times New Roman" panose="02020603050405020304" pitchFamily="18" charset="0"/>
                <a:ea typeface="Times New Roman" panose="02020603050405020304" pitchFamily="18" charset="0"/>
              </a:rPr>
              <a:t>Trọng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tâm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cuộc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đỡ</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tập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trung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phụ</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thuộc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người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đỡ</a:t>
            </a:r>
            <a:r>
              <a:rPr lang="en-US" sz="4000" dirty="0">
                <a:latin typeface="Times New Roman" panose="02020603050405020304" pitchFamily="18" charset="0"/>
                <a:ea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p:txBody>
      </p:sp>
      <p:sp>
        <p:nvSpPr>
          <p:cNvPr id="5" name="Rectangle 4"/>
          <p:cNvSpPr/>
          <p:nvPr/>
        </p:nvSpPr>
        <p:spPr>
          <a:xfrm>
            <a:off x="0" y="9639300"/>
            <a:ext cx="18287999" cy="91440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203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5"/>
          <p:cNvSpPr txBox="1"/>
          <p:nvPr/>
        </p:nvSpPr>
        <p:spPr>
          <a:xfrm>
            <a:off x="186315" y="38100"/>
            <a:ext cx="17466685" cy="1003865"/>
          </a:xfrm>
          <a:prstGeom prst="rect">
            <a:avLst/>
          </a:prstGeom>
        </p:spPr>
        <p:txBody>
          <a:bodyPr wrap="square" lIns="0" tIns="0" rIns="0" bIns="0" rtlCol="0" anchor="t">
            <a:spAutoFit/>
          </a:bodyPr>
          <a:lstStyle/>
          <a:p>
            <a:pPr algn="ctr">
              <a:lnSpc>
                <a:spcPts val="8960"/>
              </a:lnSpc>
            </a:pPr>
            <a:r>
              <a:rPr lang="en-US" sz="4600" b="1" dirty="0" smtClean="0">
                <a:solidFill>
                  <a:schemeClr val="accent5">
                    <a:lumMod val="50000"/>
                  </a:schemeClr>
                </a:solidFill>
                <a:latin typeface="Times New Roman" panose="02020603050405020304" pitchFamily="18" charset="0"/>
                <a:cs typeface="Times New Roman" panose="02020603050405020304" pitchFamily="18" charset="0"/>
              </a:rPr>
              <a:t>PHÂN </a:t>
            </a:r>
            <a:r>
              <a:rPr lang="en-US" sz="4600" b="1" dirty="0">
                <a:solidFill>
                  <a:schemeClr val="accent5">
                    <a:lumMod val="50000"/>
                  </a:schemeClr>
                </a:solidFill>
                <a:latin typeface="Times New Roman" panose="02020603050405020304" pitchFamily="18" charset="0"/>
                <a:cs typeface="Times New Roman" panose="02020603050405020304" pitchFamily="18" charset="0"/>
              </a:rPr>
              <a:t>BIỆT THAM VẤN HAY TƯ VẤN/CỐ VẤN</a:t>
            </a:r>
          </a:p>
        </p:txBody>
      </p:sp>
      <p:sp>
        <p:nvSpPr>
          <p:cNvPr id="4" name="Rectangle 3"/>
          <p:cNvSpPr/>
          <p:nvPr/>
        </p:nvSpPr>
        <p:spPr>
          <a:xfrm>
            <a:off x="646570" y="1548729"/>
            <a:ext cx="17031830" cy="7583807"/>
          </a:xfrm>
          <a:prstGeom prst="rect">
            <a:avLst/>
          </a:prstGeom>
        </p:spPr>
        <p:txBody>
          <a:bodyPr wrap="square">
            <a:spAutoFit/>
          </a:bodyPr>
          <a:lstStyle/>
          <a:p>
            <a:pPr>
              <a:lnSpc>
                <a:spcPct val="114000"/>
              </a:lnSpc>
              <a:spcBef>
                <a:spcPts val="1200"/>
              </a:spcBef>
              <a:spcAft>
                <a:spcPts val="1200"/>
              </a:spcAft>
            </a:pPr>
            <a:r>
              <a:rPr lang="en-US" sz="4000" dirty="0">
                <a:latin typeface="Times New Roman" panose="02020603050405020304" pitchFamily="18" charset="0"/>
                <a:cs typeface="Times New Roman" panose="02020603050405020304" pitchFamily="18" charset="0"/>
              </a:rPr>
              <a:t>6.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vấn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pPr>
              <a:lnSpc>
                <a:spcPct val="114000"/>
              </a:lnSpc>
              <a:spcBef>
                <a:spcPts val="1200"/>
              </a:spcBef>
              <a:spcAft>
                <a:spcPts val="1200"/>
              </a:spcAft>
            </a:pPr>
            <a:r>
              <a:rPr lang="en-US" sz="4000" dirty="0">
                <a:latin typeface="Times New Roman" panose="02020603050405020304" pitchFamily="18" charset="0"/>
                <a:cs typeface="Times New Roman" panose="02020603050405020304" pitchFamily="18" charset="0"/>
              </a:rPr>
              <a:t>7.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quyết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huống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tượng</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pPr>
              <a:lnSpc>
                <a:spcPct val="114000"/>
              </a:lnSpc>
              <a:spcBef>
                <a:spcPts val="1200"/>
              </a:spcBef>
              <a:spcAft>
                <a:spcPts val="1200"/>
              </a:spcAft>
            </a:pPr>
            <a:r>
              <a:rPr lang="en-US" sz="4000" dirty="0">
                <a:latin typeface="Times New Roman" panose="02020603050405020304" pitchFamily="18" charset="0"/>
                <a:cs typeface="Times New Roman" panose="02020603050405020304" pitchFamily="18" charset="0"/>
              </a:rPr>
              <a:t>8.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vấn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xúc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tượng</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pPr>
              <a:lnSpc>
                <a:spcPct val="114000"/>
              </a:lnSpc>
              <a:spcBef>
                <a:spcPts val="1200"/>
              </a:spcBef>
              <a:spcAft>
                <a:spcPts val="1200"/>
              </a:spcAft>
            </a:pPr>
            <a:r>
              <a:rPr lang="en-US" sz="4000" dirty="0">
                <a:latin typeface="Times New Roman" panose="02020603050405020304" pitchFamily="18" charset="0"/>
                <a:cs typeface="Times New Roman" panose="02020603050405020304" pitchFamily="18" charset="0"/>
              </a:rPr>
              <a:t>9.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hướng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đỡ</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pPr>
              <a:lnSpc>
                <a:spcPct val="114000"/>
              </a:lnSpc>
              <a:spcBef>
                <a:spcPts val="1200"/>
              </a:spcBef>
              <a:spcAft>
                <a:spcPts val="1200"/>
              </a:spcAft>
            </a:pPr>
            <a:r>
              <a:rPr lang="en-US" sz="4000" dirty="0">
                <a:latin typeface="Times New Roman" panose="02020603050405020304" pitchFamily="18" charset="0"/>
                <a:cs typeface="Times New Roman" panose="02020603050405020304" pitchFamily="18" charset="0"/>
              </a:rPr>
              <a:t>10.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tuyệt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0" y="9639300"/>
            <a:ext cx="18287999" cy="91440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0832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2400301"/>
            <a:ext cx="15458040" cy="1258366"/>
          </a:xfrm>
        </p:spPr>
        <p:txBody>
          <a:bodyPr>
            <a:noAutofit/>
          </a:bodyPr>
          <a:lstStyle/>
          <a:p>
            <a:r>
              <a:rPr lang="en-US" sz="12000" b="1" dirty="0">
                <a:latin typeface="Edwardian Script ITC" panose="030303020407070D0804" pitchFamily="66" charset="0"/>
              </a:rPr>
              <a:t>Thank you!</a:t>
            </a:r>
            <a:endParaRPr lang="vi-VN" sz="12000" b="1" dirty="0"/>
          </a:p>
        </p:txBody>
      </p:sp>
    </p:spTree>
    <p:custDataLst>
      <p:tags r:id="rId1"/>
    </p:custDataLst>
    <p:extLst>
      <p:ext uri="{BB962C8B-B14F-4D97-AF65-F5344CB8AC3E}">
        <p14:creationId xmlns:p14="http://schemas.microsoft.com/office/powerpoint/2010/main" val="248011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D3D0"/>
        </a:solidFill>
        <a:effectLst/>
      </p:bgPr>
    </p:bg>
    <p:spTree>
      <p:nvGrpSpPr>
        <p:cNvPr id="1" name=""/>
        <p:cNvGrpSpPr/>
        <p:nvPr/>
      </p:nvGrpSpPr>
      <p:grpSpPr>
        <a:xfrm>
          <a:off x="0" y="0"/>
          <a:ext cx="0" cy="0"/>
          <a:chOff x="0" y="0"/>
          <a:chExt cx="0" cy="0"/>
        </a:xfrm>
      </p:grpSpPr>
      <p:sp>
        <p:nvSpPr>
          <p:cNvPr id="2" name="Freeform 2"/>
          <p:cNvSpPr/>
          <p:nvPr/>
        </p:nvSpPr>
        <p:spPr>
          <a:xfrm rot="5400000" flipV="1">
            <a:off x="10874657" y="616418"/>
            <a:ext cx="11772936" cy="12597500"/>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707169" y="1966595"/>
            <a:ext cx="7552131" cy="6485392"/>
          </a:xfrm>
          <a:custGeom>
            <a:avLst/>
            <a:gdLst/>
            <a:ahLst/>
            <a:cxnLst/>
            <a:rect l="l" t="t" r="r" b="b"/>
            <a:pathLst>
              <a:path w="7552131" h="6485392">
                <a:moveTo>
                  <a:pt x="0" y="0"/>
                </a:moveTo>
                <a:lnTo>
                  <a:pt x="7552131" y="0"/>
                </a:lnTo>
                <a:lnTo>
                  <a:pt x="7552131" y="6485392"/>
                </a:lnTo>
                <a:lnTo>
                  <a:pt x="0" y="6485392"/>
                </a:lnTo>
                <a:lnTo>
                  <a:pt x="0" y="0"/>
                </a:lnTo>
                <a:close/>
              </a:path>
            </a:pathLst>
          </a:custGeom>
          <a:blipFill>
            <a:blip r:embed="rId4"/>
            <a:stretch>
              <a:fillRect/>
            </a:stretch>
          </a:blipFill>
        </p:spPr>
      </p:sp>
      <p:sp>
        <p:nvSpPr>
          <p:cNvPr id="4" name="TextBox 4"/>
          <p:cNvSpPr txBox="1"/>
          <p:nvPr/>
        </p:nvSpPr>
        <p:spPr>
          <a:xfrm>
            <a:off x="856069" y="2400300"/>
            <a:ext cx="8473497" cy="7386638"/>
          </a:xfrm>
          <a:prstGeom prst="rect">
            <a:avLst/>
          </a:prstGeom>
        </p:spPr>
        <p:txBody>
          <a:bodyPr lIns="0" tIns="0" rIns="0" bIns="0" rtlCol="0" anchor="t">
            <a:spAutoFit/>
          </a:bodyPr>
          <a:lstStyle/>
          <a:p>
            <a:pPr marL="571500" indent="-571500">
              <a:lnSpc>
                <a:spcPct val="150000"/>
              </a:lnSpc>
              <a:buFont typeface="Arial" panose="020B0604020202020204" pitchFamily="34" charset="0"/>
              <a:buChar char="•"/>
            </a:pPr>
            <a:r>
              <a:rPr lang="en-US" altLang="vi-VN" sz="4000" b="1" dirty="0" err="1">
                <a:latin typeface="Times New Roman" panose="02020603050405020304" pitchFamily="18" charset="0"/>
                <a:cs typeface="Times New Roman" panose="02020603050405020304" pitchFamily="18" charset="0"/>
              </a:rPr>
              <a:t>Mục</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tiêu</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về</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kiến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thức</a:t>
            </a:r>
            <a:endParaRPr lang="en-US" altLang="vi-VN" sz="4000" b="1" dirty="0">
              <a:latin typeface="Times New Roman" panose="02020603050405020304" pitchFamily="18" charset="0"/>
              <a:cs typeface="Times New Roman" panose="02020603050405020304" pitchFamily="18" charset="0"/>
            </a:endParaRPr>
          </a:p>
          <a:p>
            <a:pPr algn="just">
              <a:lnSpc>
                <a:spcPct val="150000"/>
              </a:lnSpc>
            </a:pPr>
            <a:r>
              <a:rPr lang="en-US" altLang="vi-VN" sz="4000" dirty="0" err="1">
                <a:latin typeface="Times New Roman" panose="02020603050405020304" pitchFamily="18" charset="0"/>
                <a:cs typeface="Times New Roman" panose="02020603050405020304" pitchFamily="18" charset="0"/>
              </a:rPr>
              <a:t>Cung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cấp</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kiến</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thức</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cơ</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bản</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về</a:t>
            </a:r>
            <a:r>
              <a:rPr lang="en-US" altLang="vi-VN" sz="4000" dirty="0">
                <a:latin typeface="Times New Roman" panose="02020603050405020304" pitchFamily="18" charset="0"/>
                <a:cs typeface="Times New Roman" panose="02020603050405020304" pitchFamily="18" charset="0"/>
              </a:rPr>
              <a:t> : </a:t>
            </a:r>
          </a:p>
          <a:p>
            <a:pPr algn="just">
              <a:lnSpc>
                <a:spcPct val="150000"/>
              </a:lnSpc>
              <a:buFont typeface="Wingdings" panose="05000000000000000000" pitchFamily="2" charset="2"/>
              <a:buChar char="è"/>
            </a:pPr>
            <a:r>
              <a:rPr lang="it-IT" altLang="vi-VN" sz="4000" dirty="0">
                <a:latin typeface="Times New Roman" panose="02020603050405020304" pitchFamily="18" charset="0"/>
                <a:cs typeface="Times New Roman" panose="02020603050405020304" pitchFamily="18" charset="0"/>
              </a:rPr>
              <a:t> Các nguyên tắc tham vấn, </a:t>
            </a:r>
          </a:p>
          <a:p>
            <a:pPr algn="just">
              <a:lnSpc>
                <a:spcPct val="150000"/>
              </a:lnSpc>
              <a:buFont typeface="Wingdings" panose="05000000000000000000" pitchFamily="2" charset="2"/>
              <a:buChar char="è"/>
            </a:pPr>
            <a:r>
              <a:rPr lang="it-IT" altLang="vi-VN" sz="4000" dirty="0">
                <a:latin typeface="Times New Roman" panose="02020603050405020304" pitchFamily="18" charset="0"/>
                <a:cs typeface="Times New Roman" panose="02020603050405020304" pitchFamily="18" charset="0"/>
              </a:rPr>
              <a:t> Các kỹ năng tham vấn, </a:t>
            </a:r>
          </a:p>
          <a:p>
            <a:pPr algn="just">
              <a:lnSpc>
                <a:spcPct val="150000"/>
              </a:lnSpc>
              <a:buFont typeface="Wingdings" panose="05000000000000000000" pitchFamily="2" charset="2"/>
              <a:buChar char="è"/>
            </a:pPr>
            <a:r>
              <a:rPr lang="it-IT" altLang="vi-VN" sz="4000" dirty="0">
                <a:latin typeface="Times New Roman" panose="02020603050405020304" pitchFamily="18" charset="0"/>
                <a:cs typeface="Times New Roman" panose="02020603050405020304" pitchFamily="18" charset="0"/>
              </a:rPr>
              <a:t> Chu trình tham vấn cá nhân, gia đình hay tham vấn nhóm.... </a:t>
            </a:r>
          </a:p>
          <a:p>
            <a:pPr marL="571500" indent="-571500" algn="just">
              <a:lnSpc>
                <a:spcPct val="150000"/>
              </a:lnSpc>
              <a:buFont typeface="Wingdings" panose="05000000000000000000" pitchFamily="2" charset="2"/>
              <a:buChar char="Ø"/>
            </a:pPr>
            <a:r>
              <a:rPr lang="it-IT" altLang="vi-VN" sz="4000" dirty="0">
                <a:latin typeface="Times New Roman" panose="02020603050405020304" pitchFamily="18" charset="0"/>
                <a:cs typeface="Times New Roman" panose="02020603050405020304" pitchFamily="18" charset="0"/>
              </a:rPr>
              <a:t>Sinh viên có thể thực hành các bài tập trải nghiệm quá trình làm tham vấn.</a:t>
            </a:r>
            <a:endParaRPr lang="en-US" altLang="vi-VN" sz="4000" dirty="0">
              <a:latin typeface="Times New Roman" panose="02020603050405020304" pitchFamily="18" charset="0"/>
              <a:cs typeface="Times New Roman" panose="02020603050405020304" pitchFamily="18" charset="0"/>
            </a:endParaRPr>
          </a:p>
        </p:txBody>
      </p:sp>
      <p:sp>
        <p:nvSpPr>
          <p:cNvPr id="6" name="TextBox 6"/>
          <p:cNvSpPr txBox="1"/>
          <p:nvPr/>
        </p:nvSpPr>
        <p:spPr>
          <a:xfrm>
            <a:off x="1028700" y="904875"/>
            <a:ext cx="8473497" cy="1005083"/>
          </a:xfrm>
          <a:prstGeom prst="rect">
            <a:avLst/>
          </a:prstGeom>
        </p:spPr>
        <p:txBody>
          <a:bodyPr lIns="0" tIns="0" rIns="0" bIns="0" rtlCol="0" anchor="t">
            <a:spAutoFit/>
          </a:bodyPr>
          <a:lstStyle/>
          <a:p>
            <a:pPr>
              <a:lnSpc>
                <a:spcPts val="8400"/>
              </a:lnSpc>
            </a:pPr>
            <a:r>
              <a:rPr lang="en-US" altLang="vi-VN" sz="6000" b="1" dirty="0"/>
              <a:t>MỤC TIÊU CỦA MÔN HỌC</a:t>
            </a:r>
            <a:endParaRPr lang="en-US" sz="6000" dirty="0">
              <a:latin typeface="League Spartan Bo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B7D1"/>
        </a:solidFill>
        <a:effectLst/>
      </p:bgPr>
    </p:bg>
    <p:spTree>
      <p:nvGrpSpPr>
        <p:cNvPr id="1" name=""/>
        <p:cNvGrpSpPr/>
        <p:nvPr/>
      </p:nvGrpSpPr>
      <p:grpSpPr>
        <a:xfrm>
          <a:off x="0" y="0"/>
          <a:ext cx="0" cy="0"/>
          <a:chOff x="0" y="0"/>
          <a:chExt cx="0" cy="0"/>
        </a:xfrm>
      </p:grpSpPr>
      <p:sp>
        <p:nvSpPr>
          <p:cNvPr id="2" name="Freeform 2"/>
          <p:cNvSpPr/>
          <p:nvPr/>
        </p:nvSpPr>
        <p:spPr>
          <a:xfrm rot="5400000" flipV="1">
            <a:off x="12132584" y="540218"/>
            <a:ext cx="11772936" cy="12597500"/>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2496800" y="2247900"/>
            <a:ext cx="5791199" cy="5911768"/>
            <a:chOff x="0" y="0"/>
            <a:chExt cx="6350000" cy="6350000"/>
          </a:xfrm>
        </p:grpSpPr>
        <p:sp>
          <p:nvSpPr>
            <p:cNvPr id="4" name="Freeform 4"/>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4"/>
              <a:stretch>
                <a:fillRect t="-19920" b="-30049"/>
              </a:stretch>
            </a:blipFill>
          </p:spPr>
        </p:sp>
      </p:grpSp>
      <p:sp>
        <p:nvSpPr>
          <p:cNvPr id="5" name="TextBox 5"/>
          <p:cNvSpPr txBox="1"/>
          <p:nvPr/>
        </p:nvSpPr>
        <p:spPr>
          <a:xfrm>
            <a:off x="9256680" y="433387"/>
            <a:ext cx="8762372" cy="1038225"/>
          </a:xfrm>
          <a:prstGeom prst="rect">
            <a:avLst/>
          </a:prstGeom>
        </p:spPr>
        <p:txBody>
          <a:bodyPr lIns="0" tIns="0" rIns="0" bIns="0" rtlCol="0" anchor="t">
            <a:spAutoFit/>
          </a:bodyPr>
          <a:lstStyle/>
          <a:p>
            <a:pPr>
              <a:lnSpc>
                <a:spcPts val="8400"/>
              </a:lnSpc>
            </a:pPr>
            <a:r>
              <a:rPr lang="en-US" altLang="vi-VN" sz="6000" b="1" dirty="0"/>
              <a:t>MỤC TIÊU CỦA MÔN HỌC</a:t>
            </a:r>
            <a:endParaRPr lang="en-US" sz="6000" dirty="0">
              <a:latin typeface="League Spartan Bold"/>
            </a:endParaRPr>
          </a:p>
        </p:txBody>
      </p:sp>
      <p:sp>
        <p:nvSpPr>
          <p:cNvPr id="6" name="TextBox 6"/>
          <p:cNvSpPr txBox="1"/>
          <p:nvPr/>
        </p:nvSpPr>
        <p:spPr>
          <a:xfrm>
            <a:off x="533400" y="823911"/>
            <a:ext cx="11938000" cy="9233297"/>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altLang="vi-VN" sz="4000" b="1" dirty="0" err="1">
                <a:latin typeface="Times New Roman" panose="02020603050405020304" pitchFamily="18" charset="0"/>
                <a:cs typeface="Times New Roman" panose="02020603050405020304" pitchFamily="18" charset="0"/>
              </a:rPr>
              <a:t>Mục</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tiêu</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về</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kỹ</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năng</a:t>
            </a:r>
            <a:endParaRPr lang="en-US" altLang="vi-VN" sz="4000" b="1" dirty="0">
              <a:latin typeface="Times New Roman" panose="02020603050405020304" pitchFamily="18" charset="0"/>
              <a:cs typeface="Times New Roman" panose="02020603050405020304" pitchFamily="18" charset="0"/>
            </a:endParaRPr>
          </a:p>
          <a:p>
            <a:pPr>
              <a:lnSpc>
                <a:spcPct val="150000"/>
              </a:lnSpc>
            </a:pPr>
            <a:r>
              <a:rPr lang="it-IT" altLang="vi-VN" sz="4000" dirty="0">
                <a:latin typeface="Times New Roman" panose="02020603050405020304" pitchFamily="18" charset="0"/>
                <a:cs typeface="Times New Roman" panose="02020603050405020304" pitchFamily="18" charset="0"/>
              </a:rPr>
              <a:t>Rèn luyện các kỹ năng: </a:t>
            </a:r>
          </a:p>
          <a:p>
            <a:pPr>
              <a:lnSpc>
                <a:spcPct val="150000"/>
              </a:lnSpc>
              <a:buFont typeface="Wingdings" panose="05000000000000000000" pitchFamily="2" charset="2"/>
              <a:buChar char="è"/>
            </a:pPr>
            <a:r>
              <a:rPr lang="it-IT" altLang="vi-VN" sz="4000" dirty="0" smtClean="0">
                <a:latin typeface="Times New Roman" panose="02020603050405020304" pitchFamily="18" charset="0"/>
                <a:cs typeface="Times New Roman" panose="02020603050405020304" pitchFamily="18" charset="0"/>
              </a:rPr>
              <a:t> Kỹ </a:t>
            </a:r>
            <a:r>
              <a:rPr lang="it-IT" altLang="vi-VN" sz="4000" dirty="0">
                <a:latin typeface="Times New Roman" panose="02020603050405020304" pitchFamily="18" charset="0"/>
                <a:cs typeface="Times New Roman" panose="02020603050405020304" pitchFamily="18" charset="0"/>
              </a:rPr>
              <a:t>năng lắng nghe tích cực</a:t>
            </a:r>
          </a:p>
          <a:p>
            <a:pPr>
              <a:lnSpc>
                <a:spcPct val="150000"/>
              </a:lnSpc>
              <a:buFont typeface="Wingdings" panose="05000000000000000000" pitchFamily="2" charset="2"/>
              <a:buChar char="è"/>
            </a:pPr>
            <a:r>
              <a:rPr lang="it-IT" altLang="vi-VN" sz="4000" dirty="0">
                <a:latin typeface="Times New Roman" panose="02020603050405020304" pitchFamily="18" charset="0"/>
                <a:cs typeface="Times New Roman" panose="02020603050405020304" pitchFamily="18" charset="0"/>
              </a:rPr>
              <a:t>Kỹ năng đặt câu hỏi, </a:t>
            </a:r>
          </a:p>
          <a:p>
            <a:pPr>
              <a:lnSpc>
                <a:spcPct val="150000"/>
              </a:lnSpc>
              <a:buFont typeface="Wingdings" panose="05000000000000000000" pitchFamily="2" charset="2"/>
              <a:buChar char="è"/>
            </a:pPr>
            <a:r>
              <a:rPr lang="it-IT" altLang="vi-VN" sz="4000" dirty="0">
                <a:latin typeface="Times New Roman" panose="02020603050405020304" pitchFamily="18" charset="0"/>
                <a:cs typeface="Times New Roman" panose="02020603050405020304" pitchFamily="18" charset="0"/>
              </a:rPr>
              <a:t> Kỹ năng phản hồi, </a:t>
            </a:r>
          </a:p>
          <a:p>
            <a:pPr>
              <a:lnSpc>
                <a:spcPct val="150000"/>
              </a:lnSpc>
              <a:buFont typeface="Wingdings" panose="05000000000000000000" pitchFamily="2" charset="2"/>
              <a:buChar char="è"/>
            </a:pPr>
            <a:r>
              <a:rPr lang="it-IT" altLang="vi-VN" sz="4000" dirty="0">
                <a:latin typeface="Times New Roman" panose="02020603050405020304" pitchFamily="18" charset="0"/>
                <a:cs typeface="Times New Roman" panose="02020603050405020304" pitchFamily="18" charset="0"/>
              </a:rPr>
              <a:t> Kỹ năng thấu cảm.... </a:t>
            </a:r>
          </a:p>
          <a:p>
            <a:pPr marL="571500" indent="-571500">
              <a:lnSpc>
                <a:spcPct val="150000"/>
              </a:lnSpc>
              <a:buFont typeface="Wingdings" panose="05000000000000000000" pitchFamily="2" charset="2"/>
              <a:buChar char="Ø"/>
            </a:pPr>
            <a:r>
              <a:rPr lang="it-IT" altLang="vi-VN" sz="4000" dirty="0">
                <a:latin typeface="Times New Roman" panose="02020603050405020304" pitchFamily="18" charset="0"/>
                <a:cs typeface="Times New Roman" panose="02020603050405020304" pitchFamily="18" charset="0"/>
              </a:rPr>
              <a:t>Sinh viên có khả năng đánh giá những tình huống đạo đức pháp lý trong thực hành tham vấn và phát triển khả năng tiếp cận, hỗ trợ cá nhân, nhóm và gia đình một cách hiệu quả.</a:t>
            </a:r>
            <a:endParaRPr lang="en-US" altLang="vi-VN"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2A6"/>
        </a:solidFill>
        <a:effectLst/>
      </p:bgPr>
    </p:bg>
    <p:spTree>
      <p:nvGrpSpPr>
        <p:cNvPr id="1" name=""/>
        <p:cNvGrpSpPr/>
        <p:nvPr/>
      </p:nvGrpSpPr>
      <p:grpSpPr>
        <a:xfrm>
          <a:off x="0" y="0"/>
          <a:ext cx="0" cy="0"/>
          <a:chOff x="0" y="0"/>
          <a:chExt cx="0" cy="0"/>
        </a:xfrm>
      </p:grpSpPr>
      <p:sp>
        <p:nvSpPr>
          <p:cNvPr id="2" name="Freeform 2"/>
          <p:cNvSpPr/>
          <p:nvPr/>
        </p:nvSpPr>
        <p:spPr>
          <a:xfrm rot="5400000">
            <a:off x="-3978593" y="3493890"/>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flipV="1">
            <a:off x="10493657" y="2750018"/>
            <a:ext cx="11772936" cy="12597500"/>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4724400" y="6214496"/>
            <a:ext cx="8527081" cy="4753515"/>
          </a:xfrm>
          <a:custGeom>
            <a:avLst/>
            <a:gdLst/>
            <a:ahLst/>
            <a:cxnLst/>
            <a:rect l="l" t="t" r="r" b="b"/>
            <a:pathLst>
              <a:path w="8214962" h="5432143">
                <a:moveTo>
                  <a:pt x="0" y="0"/>
                </a:moveTo>
                <a:lnTo>
                  <a:pt x="8214962" y="0"/>
                </a:lnTo>
                <a:lnTo>
                  <a:pt x="8214962" y="5432144"/>
                </a:lnTo>
                <a:lnTo>
                  <a:pt x="0" y="5432144"/>
                </a:lnTo>
                <a:lnTo>
                  <a:pt x="0" y="0"/>
                </a:lnTo>
                <a:close/>
              </a:path>
            </a:pathLst>
          </a:custGeom>
          <a:blipFill>
            <a:blip r:embed="rId4"/>
            <a:stretch>
              <a:fillRect/>
            </a:stretch>
          </a:blipFill>
        </p:spPr>
      </p:sp>
      <p:sp>
        <p:nvSpPr>
          <p:cNvPr id="5" name="TextBox 5"/>
          <p:cNvSpPr txBox="1"/>
          <p:nvPr/>
        </p:nvSpPr>
        <p:spPr>
          <a:xfrm>
            <a:off x="1123950" y="419100"/>
            <a:ext cx="16230600" cy="1005083"/>
          </a:xfrm>
          <a:prstGeom prst="rect">
            <a:avLst/>
          </a:prstGeom>
        </p:spPr>
        <p:txBody>
          <a:bodyPr lIns="0" tIns="0" rIns="0" bIns="0" rtlCol="0" anchor="t">
            <a:spAutoFit/>
          </a:bodyPr>
          <a:lstStyle/>
          <a:p>
            <a:pPr>
              <a:lnSpc>
                <a:spcPts val="8400"/>
              </a:lnSpc>
            </a:pPr>
            <a:r>
              <a:rPr lang="en-US" altLang="vi-VN" sz="6000" b="1" dirty="0"/>
              <a:t>MỤC TIÊU CỦA MÔN HỌC</a:t>
            </a:r>
            <a:endParaRPr lang="en-US" sz="6000" dirty="0">
              <a:latin typeface="League Spartan Bold"/>
            </a:endParaRPr>
          </a:p>
        </p:txBody>
      </p:sp>
      <p:sp>
        <p:nvSpPr>
          <p:cNvPr id="6" name="TextBox 6"/>
          <p:cNvSpPr txBox="1"/>
          <p:nvPr/>
        </p:nvSpPr>
        <p:spPr>
          <a:xfrm>
            <a:off x="1123950" y="1597848"/>
            <a:ext cx="16421100" cy="4616648"/>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en-US" altLang="vi-VN" sz="4000" b="1" dirty="0" err="1" smtClean="0">
                <a:latin typeface="Times New Roman" panose="02020603050405020304" pitchFamily="18" charset="0"/>
                <a:cs typeface="Times New Roman" panose="02020603050405020304" pitchFamily="18" charset="0"/>
              </a:rPr>
              <a:t>Mục</a:t>
            </a:r>
            <a:r>
              <a:rPr lang="en-US" altLang="vi-VN" sz="4000" b="1" dirty="0" smtClean="0">
                <a:latin typeface="Times New Roman" panose="02020603050405020304" pitchFamily="18" charset="0"/>
                <a:cs typeface="Times New Roman" panose="02020603050405020304" pitchFamily="18" charset="0"/>
              </a:rPr>
              <a:t> </a:t>
            </a:r>
            <a:r>
              <a:rPr lang="en-US" altLang="vi-VN" sz="4000" b="1" dirty="0" err="1" smtClean="0">
                <a:latin typeface="Times New Roman" panose="02020603050405020304" pitchFamily="18" charset="0"/>
                <a:cs typeface="Times New Roman" panose="02020603050405020304" pitchFamily="18" charset="0"/>
              </a:rPr>
              <a:t>tiêu</a:t>
            </a:r>
            <a:r>
              <a:rPr lang="en-US" altLang="vi-VN" sz="4000" b="1" dirty="0" smtClean="0">
                <a:latin typeface="Times New Roman" panose="02020603050405020304" pitchFamily="18" charset="0"/>
                <a:cs typeface="Times New Roman" panose="02020603050405020304" pitchFamily="18" charset="0"/>
              </a:rPr>
              <a:t> </a:t>
            </a:r>
            <a:r>
              <a:rPr lang="en-US" altLang="vi-VN" sz="4000" b="1" dirty="0" err="1" smtClean="0">
                <a:latin typeface="Times New Roman" panose="02020603050405020304" pitchFamily="18" charset="0"/>
                <a:cs typeface="Times New Roman" panose="02020603050405020304" pitchFamily="18" charset="0"/>
              </a:rPr>
              <a:t>về</a:t>
            </a:r>
            <a:r>
              <a:rPr lang="en-US" altLang="vi-VN" sz="4000" b="1" dirty="0" smtClean="0">
                <a:latin typeface="Times New Roman" panose="02020603050405020304" pitchFamily="18" charset="0"/>
                <a:cs typeface="Times New Roman" panose="02020603050405020304" pitchFamily="18" charset="0"/>
              </a:rPr>
              <a:t> </a:t>
            </a:r>
            <a:r>
              <a:rPr lang="en-US" altLang="vi-VN" sz="4000" b="1" dirty="0" err="1" smtClean="0">
                <a:latin typeface="Times New Roman" panose="02020603050405020304" pitchFamily="18" charset="0"/>
                <a:cs typeface="Times New Roman" panose="02020603050405020304" pitchFamily="18" charset="0"/>
              </a:rPr>
              <a:t>thái</a:t>
            </a:r>
            <a:r>
              <a:rPr lang="en-US" altLang="vi-VN" sz="4000" b="1" dirty="0" smtClean="0">
                <a:latin typeface="Times New Roman" panose="02020603050405020304" pitchFamily="18" charset="0"/>
                <a:cs typeface="Times New Roman" panose="02020603050405020304" pitchFamily="18" charset="0"/>
              </a:rPr>
              <a:t> </a:t>
            </a:r>
            <a:r>
              <a:rPr lang="en-US" altLang="vi-VN" sz="4000" b="1" dirty="0" err="1" smtClean="0">
                <a:latin typeface="Times New Roman" panose="02020603050405020304" pitchFamily="18" charset="0"/>
                <a:cs typeface="Times New Roman" panose="02020603050405020304" pitchFamily="18" charset="0"/>
              </a:rPr>
              <a:t>độ</a:t>
            </a:r>
            <a:endParaRPr lang="en-US" altLang="vi-VN" sz="4000" b="1" dirty="0" smtClean="0">
              <a:latin typeface="Times New Roman" panose="02020603050405020304" pitchFamily="18" charset="0"/>
              <a:cs typeface="Times New Roman" panose="02020603050405020304" pitchFamily="18" charset="0"/>
            </a:endParaRPr>
          </a:p>
          <a:p>
            <a:pPr algn="just">
              <a:lnSpc>
                <a:spcPct val="150000"/>
              </a:lnSpc>
            </a:pPr>
            <a:r>
              <a:rPr lang="it-IT" altLang="vi-VN" sz="4000" dirty="0" smtClean="0">
                <a:latin typeface="Times New Roman" panose="02020603050405020304" pitchFamily="18" charset="0"/>
                <a:cs typeface="Times New Roman" panose="02020603050405020304" pitchFamily="18" charset="0"/>
              </a:rPr>
              <a:t>	Nâng cao trách nhiệm của sinh viên trong quá trình xây dựng phẩm chất, tác phong chuyên nghiệp, khám phá bản thân, có những thái độ chấp nhận và tích cực đối với những người có khó khăn về măt tâm lý, để trở thành một người tham vấn viên tốt.</a:t>
            </a:r>
            <a:endParaRPr lang="en-US" altLang="vi-VN"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D3D0"/>
        </a:solidFill>
        <a:effectLst/>
      </p:bgPr>
    </p:bg>
    <p:spTree>
      <p:nvGrpSpPr>
        <p:cNvPr id="1" name=""/>
        <p:cNvGrpSpPr/>
        <p:nvPr/>
      </p:nvGrpSpPr>
      <p:grpSpPr>
        <a:xfrm>
          <a:off x="0" y="0"/>
          <a:ext cx="0" cy="0"/>
          <a:chOff x="0" y="0"/>
          <a:chExt cx="0" cy="0"/>
        </a:xfrm>
      </p:grpSpPr>
      <p:sp>
        <p:nvSpPr>
          <p:cNvPr id="19" name="Down Arrow 18"/>
          <p:cNvSpPr/>
          <p:nvPr/>
        </p:nvSpPr>
        <p:spPr>
          <a:xfrm>
            <a:off x="14331365" y="3437497"/>
            <a:ext cx="533400" cy="1237497"/>
          </a:xfrm>
          <a:prstGeom prst="downArrow">
            <a:avLst/>
          </a:prstGeom>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20" name="Down Arrow 19"/>
          <p:cNvSpPr/>
          <p:nvPr/>
        </p:nvSpPr>
        <p:spPr>
          <a:xfrm>
            <a:off x="8692867" y="3417233"/>
            <a:ext cx="533400" cy="1237497"/>
          </a:xfrm>
          <a:prstGeom prst="downArrow">
            <a:avLst/>
          </a:prstGeom>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18" name="Down Arrow 17"/>
          <p:cNvSpPr/>
          <p:nvPr/>
        </p:nvSpPr>
        <p:spPr>
          <a:xfrm>
            <a:off x="3155971" y="3429705"/>
            <a:ext cx="533400" cy="1237497"/>
          </a:xfrm>
          <a:prstGeom prst="downArrow">
            <a:avLst/>
          </a:prstGeom>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grpSp>
        <p:nvGrpSpPr>
          <p:cNvPr id="2" name="Group 2"/>
          <p:cNvGrpSpPr/>
          <p:nvPr/>
        </p:nvGrpSpPr>
        <p:grpSpPr>
          <a:xfrm>
            <a:off x="1169006" y="2476500"/>
            <a:ext cx="4456529" cy="1040711"/>
            <a:chOff x="0" y="0"/>
            <a:chExt cx="3400220" cy="794037"/>
          </a:xfrm>
        </p:grpSpPr>
        <p:sp>
          <p:nvSpPr>
            <p:cNvPr id="3" name="Freeform 3"/>
            <p:cNvSpPr/>
            <p:nvPr/>
          </p:nvSpPr>
          <p:spPr>
            <a:xfrm>
              <a:off x="31750" y="31750"/>
              <a:ext cx="3336720" cy="730537"/>
            </a:xfrm>
            <a:custGeom>
              <a:avLst/>
              <a:gdLst/>
              <a:ahLst/>
              <a:cxnLst/>
              <a:rect l="l" t="t" r="r" b="b"/>
              <a:pathLst>
                <a:path w="3336720" h="730537">
                  <a:moveTo>
                    <a:pt x="3244010" y="730537"/>
                  </a:moveTo>
                  <a:lnTo>
                    <a:pt x="92710" y="730537"/>
                  </a:lnTo>
                  <a:cubicBezTo>
                    <a:pt x="41910" y="730537"/>
                    <a:pt x="0" y="688627"/>
                    <a:pt x="0" y="637827"/>
                  </a:cubicBezTo>
                  <a:lnTo>
                    <a:pt x="0" y="92710"/>
                  </a:lnTo>
                  <a:cubicBezTo>
                    <a:pt x="0" y="41910"/>
                    <a:pt x="41910" y="0"/>
                    <a:pt x="92710" y="0"/>
                  </a:cubicBezTo>
                  <a:lnTo>
                    <a:pt x="3242740" y="0"/>
                  </a:lnTo>
                  <a:cubicBezTo>
                    <a:pt x="3293540" y="0"/>
                    <a:pt x="3335450" y="41910"/>
                    <a:pt x="3335450" y="92710"/>
                  </a:cubicBezTo>
                  <a:lnTo>
                    <a:pt x="3335450" y="636557"/>
                  </a:lnTo>
                  <a:cubicBezTo>
                    <a:pt x="3336720" y="688627"/>
                    <a:pt x="3294810" y="730537"/>
                    <a:pt x="3244010" y="730537"/>
                  </a:cubicBezTo>
                  <a:close/>
                </a:path>
              </a:pathLst>
            </a:custGeom>
            <a:solidFill>
              <a:srgbClr val="CCF2A6"/>
            </a:solidFill>
          </p:spPr>
        </p:sp>
        <p:sp>
          <p:nvSpPr>
            <p:cNvPr id="4" name="Freeform 4"/>
            <p:cNvSpPr/>
            <p:nvPr/>
          </p:nvSpPr>
          <p:spPr>
            <a:xfrm>
              <a:off x="0" y="0"/>
              <a:ext cx="3400220" cy="794037"/>
            </a:xfrm>
            <a:custGeom>
              <a:avLst/>
              <a:gdLst/>
              <a:ahLst/>
              <a:cxnLst/>
              <a:rect l="l" t="t" r="r" b="b"/>
              <a:pathLst>
                <a:path w="3400220" h="794037">
                  <a:moveTo>
                    <a:pt x="3275760" y="59690"/>
                  </a:moveTo>
                  <a:cubicBezTo>
                    <a:pt x="3311320" y="59690"/>
                    <a:pt x="3340530" y="88900"/>
                    <a:pt x="3340530" y="124460"/>
                  </a:cubicBezTo>
                  <a:lnTo>
                    <a:pt x="3340530" y="669577"/>
                  </a:lnTo>
                  <a:cubicBezTo>
                    <a:pt x="3340530" y="705137"/>
                    <a:pt x="3311320" y="734347"/>
                    <a:pt x="3275760" y="734347"/>
                  </a:cubicBezTo>
                  <a:lnTo>
                    <a:pt x="124460" y="734347"/>
                  </a:lnTo>
                  <a:cubicBezTo>
                    <a:pt x="88900" y="734347"/>
                    <a:pt x="59690" y="705137"/>
                    <a:pt x="59690" y="669577"/>
                  </a:cubicBezTo>
                  <a:lnTo>
                    <a:pt x="59690" y="124460"/>
                  </a:lnTo>
                  <a:cubicBezTo>
                    <a:pt x="59690" y="88900"/>
                    <a:pt x="88900" y="59690"/>
                    <a:pt x="124460" y="59690"/>
                  </a:cubicBezTo>
                  <a:lnTo>
                    <a:pt x="3275760" y="59690"/>
                  </a:lnTo>
                  <a:moveTo>
                    <a:pt x="3275760" y="0"/>
                  </a:moveTo>
                  <a:lnTo>
                    <a:pt x="124460" y="0"/>
                  </a:lnTo>
                  <a:cubicBezTo>
                    <a:pt x="55880" y="0"/>
                    <a:pt x="0" y="55880"/>
                    <a:pt x="0" y="124460"/>
                  </a:cubicBezTo>
                  <a:lnTo>
                    <a:pt x="0" y="669577"/>
                  </a:lnTo>
                  <a:cubicBezTo>
                    <a:pt x="0" y="738157"/>
                    <a:pt x="55880" y="794037"/>
                    <a:pt x="124460" y="794037"/>
                  </a:cubicBezTo>
                  <a:lnTo>
                    <a:pt x="3275760" y="794037"/>
                  </a:lnTo>
                  <a:cubicBezTo>
                    <a:pt x="3344340" y="794037"/>
                    <a:pt x="3400220" y="738157"/>
                    <a:pt x="3400220" y="669577"/>
                  </a:cubicBezTo>
                  <a:lnTo>
                    <a:pt x="3400220" y="124460"/>
                  </a:lnTo>
                  <a:cubicBezTo>
                    <a:pt x="3400220" y="55880"/>
                    <a:pt x="3344340" y="0"/>
                    <a:pt x="3275760" y="0"/>
                  </a:cubicBezTo>
                  <a:close/>
                </a:path>
              </a:pathLst>
            </a:custGeom>
            <a:solidFill>
              <a:srgbClr val="3A6367"/>
            </a:solidFill>
          </p:spPr>
        </p:sp>
      </p:grpSp>
      <p:sp>
        <p:nvSpPr>
          <p:cNvPr id="5" name="TextBox 5"/>
          <p:cNvSpPr txBox="1"/>
          <p:nvPr/>
        </p:nvSpPr>
        <p:spPr>
          <a:xfrm>
            <a:off x="1380240" y="2688025"/>
            <a:ext cx="4084862" cy="741680"/>
          </a:xfrm>
          <a:prstGeom prst="rect">
            <a:avLst/>
          </a:prstGeom>
        </p:spPr>
        <p:txBody>
          <a:bodyPr lIns="0" tIns="0" rIns="0" bIns="0" rtlCol="0" anchor="t">
            <a:spAutoFit/>
          </a:bodyPr>
          <a:lstStyle/>
          <a:p>
            <a:pPr algn="ctr">
              <a:lnSpc>
                <a:spcPts val="5980"/>
              </a:lnSpc>
            </a:pPr>
            <a:r>
              <a:rPr lang="en-US" sz="4600" b="1" dirty="0" smtClean="0">
                <a:solidFill>
                  <a:srgbClr val="3A6367"/>
                </a:solidFill>
                <a:latin typeface="Times New Roman" panose="02020603050405020304" pitchFamily="18" charset="0"/>
                <a:cs typeface="Times New Roman" panose="02020603050405020304" pitchFamily="18" charset="0"/>
              </a:rPr>
              <a:t>TÍN CHỈ 1</a:t>
            </a:r>
            <a:endParaRPr lang="en-US" sz="4600" b="1" dirty="0">
              <a:solidFill>
                <a:srgbClr val="3A6367"/>
              </a:solidFill>
              <a:latin typeface="Times New Roman" panose="02020603050405020304" pitchFamily="18" charset="0"/>
              <a:cs typeface="Times New Roman" panose="02020603050405020304" pitchFamily="18" charset="0"/>
            </a:endParaRPr>
          </a:p>
        </p:txBody>
      </p:sp>
      <p:grpSp>
        <p:nvGrpSpPr>
          <p:cNvPr id="6" name="Group 6"/>
          <p:cNvGrpSpPr/>
          <p:nvPr/>
        </p:nvGrpSpPr>
        <p:grpSpPr>
          <a:xfrm>
            <a:off x="6756703" y="2484292"/>
            <a:ext cx="4456529" cy="1040711"/>
            <a:chOff x="0" y="0"/>
            <a:chExt cx="3400220" cy="794037"/>
          </a:xfrm>
        </p:grpSpPr>
        <p:sp>
          <p:nvSpPr>
            <p:cNvPr id="7" name="Freeform 7"/>
            <p:cNvSpPr/>
            <p:nvPr/>
          </p:nvSpPr>
          <p:spPr>
            <a:xfrm>
              <a:off x="31750" y="31750"/>
              <a:ext cx="3336720" cy="730537"/>
            </a:xfrm>
            <a:custGeom>
              <a:avLst/>
              <a:gdLst/>
              <a:ahLst/>
              <a:cxnLst/>
              <a:rect l="l" t="t" r="r" b="b"/>
              <a:pathLst>
                <a:path w="3336720" h="730537">
                  <a:moveTo>
                    <a:pt x="3244010" y="730537"/>
                  </a:moveTo>
                  <a:lnTo>
                    <a:pt x="92710" y="730537"/>
                  </a:lnTo>
                  <a:cubicBezTo>
                    <a:pt x="41910" y="730537"/>
                    <a:pt x="0" y="688627"/>
                    <a:pt x="0" y="637827"/>
                  </a:cubicBezTo>
                  <a:lnTo>
                    <a:pt x="0" y="92710"/>
                  </a:lnTo>
                  <a:cubicBezTo>
                    <a:pt x="0" y="41910"/>
                    <a:pt x="41910" y="0"/>
                    <a:pt x="92710" y="0"/>
                  </a:cubicBezTo>
                  <a:lnTo>
                    <a:pt x="3242740" y="0"/>
                  </a:lnTo>
                  <a:cubicBezTo>
                    <a:pt x="3293540" y="0"/>
                    <a:pt x="3335450" y="41910"/>
                    <a:pt x="3335450" y="92710"/>
                  </a:cubicBezTo>
                  <a:lnTo>
                    <a:pt x="3335450" y="636557"/>
                  </a:lnTo>
                  <a:cubicBezTo>
                    <a:pt x="3336720" y="688627"/>
                    <a:pt x="3294810" y="730537"/>
                    <a:pt x="3244010" y="730537"/>
                  </a:cubicBezTo>
                  <a:close/>
                </a:path>
              </a:pathLst>
            </a:custGeom>
            <a:solidFill>
              <a:srgbClr val="CCF2A6"/>
            </a:solidFill>
          </p:spPr>
        </p:sp>
        <p:sp>
          <p:nvSpPr>
            <p:cNvPr id="8" name="Freeform 8"/>
            <p:cNvSpPr/>
            <p:nvPr/>
          </p:nvSpPr>
          <p:spPr>
            <a:xfrm>
              <a:off x="0" y="0"/>
              <a:ext cx="3400220" cy="794037"/>
            </a:xfrm>
            <a:custGeom>
              <a:avLst/>
              <a:gdLst/>
              <a:ahLst/>
              <a:cxnLst/>
              <a:rect l="l" t="t" r="r" b="b"/>
              <a:pathLst>
                <a:path w="3400220" h="794037">
                  <a:moveTo>
                    <a:pt x="3275760" y="59690"/>
                  </a:moveTo>
                  <a:cubicBezTo>
                    <a:pt x="3311320" y="59690"/>
                    <a:pt x="3340530" y="88900"/>
                    <a:pt x="3340530" y="124460"/>
                  </a:cubicBezTo>
                  <a:lnTo>
                    <a:pt x="3340530" y="669577"/>
                  </a:lnTo>
                  <a:cubicBezTo>
                    <a:pt x="3340530" y="705137"/>
                    <a:pt x="3311320" y="734347"/>
                    <a:pt x="3275760" y="734347"/>
                  </a:cubicBezTo>
                  <a:lnTo>
                    <a:pt x="124460" y="734347"/>
                  </a:lnTo>
                  <a:cubicBezTo>
                    <a:pt x="88900" y="734347"/>
                    <a:pt x="59690" y="705137"/>
                    <a:pt x="59690" y="669577"/>
                  </a:cubicBezTo>
                  <a:lnTo>
                    <a:pt x="59690" y="124460"/>
                  </a:lnTo>
                  <a:cubicBezTo>
                    <a:pt x="59690" y="88900"/>
                    <a:pt x="88900" y="59690"/>
                    <a:pt x="124460" y="59690"/>
                  </a:cubicBezTo>
                  <a:lnTo>
                    <a:pt x="3275760" y="59690"/>
                  </a:lnTo>
                  <a:moveTo>
                    <a:pt x="3275760" y="0"/>
                  </a:moveTo>
                  <a:lnTo>
                    <a:pt x="124460" y="0"/>
                  </a:lnTo>
                  <a:cubicBezTo>
                    <a:pt x="55880" y="0"/>
                    <a:pt x="0" y="55880"/>
                    <a:pt x="0" y="124460"/>
                  </a:cubicBezTo>
                  <a:lnTo>
                    <a:pt x="0" y="669577"/>
                  </a:lnTo>
                  <a:cubicBezTo>
                    <a:pt x="0" y="738157"/>
                    <a:pt x="55880" y="794037"/>
                    <a:pt x="124460" y="794037"/>
                  </a:cubicBezTo>
                  <a:lnTo>
                    <a:pt x="3275760" y="794037"/>
                  </a:lnTo>
                  <a:cubicBezTo>
                    <a:pt x="3344340" y="794037"/>
                    <a:pt x="3400220" y="738157"/>
                    <a:pt x="3400220" y="669577"/>
                  </a:cubicBezTo>
                  <a:lnTo>
                    <a:pt x="3400220" y="124460"/>
                  </a:lnTo>
                  <a:cubicBezTo>
                    <a:pt x="3400220" y="55880"/>
                    <a:pt x="3344340" y="0"/>
                    <a:pt x="3275760" y="0"/>
                  </a:cubicBezTo>
                  <a:close/>
                </a:path>
              </a:pathLst>
            </a:custGeom>
            <a:solidFill>
              <a:srgbClr val="3A6367"/>
            </a:solidFill>
          </p:spPr>
        </p:sp>
      </p:grpSp>
      <p:sp>
        <p:nvSpPr>
          <p:cNvPr id="9" name="TextBox 9"/>
          <p:cNvSpPr txBox="1"/>
          <p:nvPr/>
        </p:nvSpPr>
        <p:spPr>
          <a:xfrm>
            <a:off x="6967937" y="2695817"/>
            <a:ext cx="4084862" cy="741680"/>
          </a:xfrm>
          <a:prstGeom prst="rect">
            <a:avLst/>
          </a:prstGeom>
        </p:spPr>
        <p:txBody>
          <a:bodyPr lIns="0" tIns="0" rIns="0" bIns="0" rtlCol="0" anchor="t">
            <a:spAutoFit/>
          </a:bodyPr>
          <a:lstStyle/>
          <a:p>
            <a:pPr algn="ctr">
              <a:lnSpc>
                <a:spcPts val="5980"/>
              </a:lnSpc>
            </a:pPr>
            <a:r>
              <a:rPr lang="en-US" sz="4600" b="1" dirty="0">
                <a:solidFill>
                  <a:srgbClr val="3A6367"/>
                </a:solidFill>
                <a:latin typeface="Times New Roman" panose="02020603050405020304" pitchFamily="18" charset="0"/>
                <a:cs typeface="Times New Roman" panose="02020603050405020304" pitchFamily="18" charset="0"/>
              </a:rPr>
              <a:t>TÍN CHỈ </a:t>
            </a:r>
            <a:r>
              <a:rPr lang="en-US" sz="4600" b="1" dirty="0" smtClean="0">
                <a:solidFill>
                  <a:srgbClr val="3A6367"/>
                </a:solidFill>
                <a:latin typeface="Times New Roman" panose="02020603050405020304" pitchFamily="18" charset="0"/>
                <a:cs typeface="Times New Roman" panose="02020603050405020304" pitchFamily="18" charset="0"/>
              </a:rPr>
              <a:t>2</a:t>
            </a:r>
            <a:endParaRPr lang="en-US" sz="4600" b="1" dirty="0">
              <a:solidFill>
                <a:srgbClr val="3A6367"/>
              </a:solidFill>
              <a:latin typeface="Times New Roman" panose="02020603050405020304" pitchFamily="18" charset="0"/>
              <a:cs typeface="Times New Roman" panose="02020603050405020304" pitchFamily="18" charset="0"/>
            </a:endParaRPr>
          </a:p>
        </p:txBody>
      </p:sp>
      <p:grpSp>
        <p:nvGrpSpPr>
          <p:cNvPr id="10" name="Group 10"/>
          <p:cNvGrpSpPr/>
          <p:nvPr/>
        </p:nvGrpSpPr>
        <p:grpSpPr>
          <a:xfrm>
            <a:off x="12344400" y="2476500"/>
            <a:ext cx="4456529" cy="1040711"/>
            <a:chOff x="0" y="0"/>
            <a:chExt cx="3400220" cy="794037"/>
          </a:xfrm>
        </p:grpSpPr>
        <p:sp>
          <p:nvSpPr>
            <p:cNvPr id="11" name="Freeform 11"/>
            <p:cNvSpPr/>
            <p:nvPr/>
          </p:nvSpPr>
          <p:spPr>
            <a:xfrm>
              <a:off x="31750" y="31750"/>
              <a:ext cx="3336720" cy="730537"/>
            </a:xfrm>
            <a:custGeom>
              <a:avLst/>
              <a:gdLst/>
              <a:ahLst/>
              <a:cxnLst/>
              <a:rect l="l" t="t" r="r" b="b"/>
              <a:pathLst>
                <a:path w="3336720" h="730537">
                  <a:moveTo>
                    <a:pt x="3244010" y="730537"/>
                  </a:moveTo>
                  <a:lnTo>
                    <a:pt x="92710" y="730537"/>
                  </a:lnTo>
                  <a:cubicBezTo>
                    <a:pt x="41910" y="730537"/>
                    <a:pt x="0" y="688627"/>
                    <a:pt x="0" y="637827"/>
                  </a:cubicBezTo>
                  <a:lnTo>
                    <a:pt x="0" y="92710"/>
                  </a:lnTo>
                  <a:cubicBezTo>
                    <a:pt x="0" y="41910"/>
                    <a:pt x="41910" y="0"/>
                    <a:pt x="92710" y="0"/>
                  </a:cubicBezTo>
                  <a:lnTo>
                    <a:pt x="3242740" y="0"/>
                  </a:lnTo>
                  <a:cubicBezTo>
                    <a:pt x="3293540" y="0"/>
                    <a:pt x="3335450" y="41910"/>
                    <a:pt x="3335450" y="92710"/>
                  </a:cubicBezTo>
                  <a:lnTo>
                    <a:pt x="3335450" y="636557"/>
                  </a:lnTo>
                  <a:cubicBezTo>
                    <a:pt x="3336720" y="688627"/>
                    <a:pt x="3294810" y="730537"/>
                    <a:pt x="3244010" y="730537"/>
                  </a:cubicBezTo>
                  <a:close/>
                </a:path>
              </a:pathLst>
            </a:custGeom>
            <a:solidFill>
              <a:srgbClr val="CCF2A6"/>
            </a:solidFill>
          </p:spPr>
        </p:sp>
        <p:sp>
          <p:nvSpPr>
            <p:cNvPr id="12" name="Freeform 12"/>
            <p:cNvSpPr/>
            <p:nvPr/>
          </p:nvSpPr>
          <p:spPr>
            <a:xfrm>
              <a:off x="0" y="0"/>
              <a:ext cx="3400220" cy="794037"/>
            </a:xfrm>
            <a:custGeom>
              <a:avLst/>
              <a:gdLst/>
              <a:ahLst/>
              <a:cxnLst/>
              <a:rect l="l" t="t" r="r" b="b"/>
              <a:pathLst>
                <a:path w="3400220" h="794037">
                  <a:moveTo>
                    <a:pt x="3275760" y="59690"/>
                  </a:moveTo>
                  <a:cubicBezTo>
                    <a:pt x="3311320" y="59690"/>
                    <a:pt x="3340530" y="88900"/>
                    <a:pt x="3340530" y="124460"/>
                  </a:cubicBezTo>
                  <a:lnTo>
                    <a:pt x="3340530" y="669577"/>
                  </a:lnTo>
                  <a:cubicBezTo>
                    <a:pt x="3340530" y="705137"/>
                    <a:pt x="3311320" y="734347"/>
                    <a:pt x="3275760" y="734347"/>
                  </a:cubicBezTo>
                  <a:lnTo>
                    <a:pt x="124460" y="734347"/>
                  </a:lnTo>
                  <a:cubicBezTo>
                    <a:pt x="88900" y="734347"/>
                    <a:pt x="59690" y="705137"/>
                    <a:pt x="59690" y="669577"/>
                  </a:cubicBezTo>
                  <a:lnTo>
                    <a:pt x="59690" y="124460"/>
                  </a:lnTo>
                  <a:cubicBezTo>
                    <a:pt x="59690" y="88900"/>
                    <a:pt x="88900" y="59690"/>
                    <a:pt x="124460" y="59690"/>
                  </a:cubicBezTo>
                  <a:lnTo>
                    <a:pt x="3275760" y="59690"/>
                  </a:lnTo>
                  <a:moveTo>
                    <a:pt x="3275760" y="0"/>
                  </a:moveTo>
                  <a:lnTo>
                    <a:pt x="124460" y="0"/>
                  </a:lnTo>
                  <a:cubicBezTo>
                    <a:pt x="55880" y="0"/>
                    <a:pt x="0" y="55880"/>
                    <a:pt x="0" y="124460"/>
                  </a:cubicBezTo>
                  <a:lnTo>
                    <a:pt x="0" y="669577"/>
                  </a:lnTo>
                  <a:cubicBezTo>
                    <a:pt x="0" y="738157"/>
                    <a:pt x="55880" y="794037"/>
                    <a:pt x="124460" y="794037"/>
                  </a:cubicBezTo>
                  <a:lnTo>
                    <a:pt x="3275760" y="794037"/>
                  </a:lnTo>
                  <a:cubicBezTo>
                    <a:pt x="3344340" y="794037"/>
                    <a:pt x="3400220" y="738157"/>
                    <a:pt x="3400220" y="669577"/>
                  </a:cubicBezTo>
                  <a:lnTo>
                    <a:pt x="3400220" y="124460"/>
                  </a:lnTo>
                  <a:cubicBezTo>
                    <a:pt x="3400220" y="55880"/>
                    <a:pt x="3344340" y="0"/>
                    <a:pt x="3275760" y="0"/>
                  </a:cubicBezTo>
                  <a:close/>
                </a:path>
              </a:pathLst>
            </a:custGeom>
            <a:solidFill>
              <a:srgbClr val="3A6367"/>
            </a:solidFill>
          </p:spPr>
        </p:sp>
      </p:grpSp>
      <p:sp>
        <p:nvSpPr>
          <p:cNvPr id="13" name="TextBox 13"/>
          <p:cNvSpPr txBox="1"/>
          <p:nvPr/>
        </p:nvSpPr>
        <p:spPr>
          <a:xfrm>
            <a:off x="12555634" y="2688025"/>
            <a:ext cx="4084862" cy="741680"/>
          </a:xfrm>
          <a:prstGeom prst="rect">
            <a:avLst/>
          </a:prstGeom>
        </p:spPr>
        <p:txBody>
          <a:bodyPr lIns="0" tIns="0" rIns="0" bIns="0" rtlCol="0" anchor="t">
            <a:spAutoFit/>
          </a:bodyPr>
          <a:lstStyle/>
          <a:p>
            <a:pPr algn="ctr">
              <a:lnSpc>
                <a:spcPts val="5980"/>
              </a:lnSpc>
            </a:pPr>
            <a:r>
              <a:rPr lang="en-US" sz="4600" b="1" dirty="0">
                <a:solidFill>
                  <a:srgbClr val="3A6367"/>
                </a:solidFill>
                <a:latin typeface="Times New Roman" panose="02020603050405020304" pitchFamily="18" charset="0"/>
                <a:cs typeface="Times New Roman" panose="02020603050405020304" pitchFamily="18" charset="0"/>
              </a:rPr>
              <a:t>TÍN CHỈ </a:t>
            </a:r>
            <a:r>
              <a:rPr lang="en-US" sz="4600" b="1" dirty="0" smtClean="0">
                <a:solidFill>
                  <a:srgbClr val="3A6367"/>
                </a:solidFill>
                <a:latin typeface="Times New Roman" panose="02020603050405020304" pitchFamily="18" charset="0"/>
                <a:cs typeface="Times New Roman" panose="02020603050405020304" pitchFamily="18" charset="0"/>
              </a:rPr>
              <a:t>3</a:t>
            </a:r>
            <a:endParaRPr lang="en-US" sz="4600" b="1" dirty="0">
              <a:solidFill>
                <a:srgbClr val="3A6367"/>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970661" y="464021"/>
            <a:ext cx="16230600" cy="983090"/>
          </a:xfrm>
          <a:prstGeom prst="rect">
            <a:avLst/>
          </a:prstGeom>
        </p:spPr>
        <p:txBody>
          <a:bodyPr lIns="0" tIns="0" rIns="0" bIns="0" rtlCol="0" anchor="t">
            <a:spAutoFit/>
          </a:bodyPr>
          <a:lstStyle/>
          <a:p>
            <a:pPr algn="ctr">
              <a:lnSpc>
                <a:spcPts val="8400"/>
              </a:lnSpc>
            </a:pPr>
            <a:r>
              <a:rPr lang="en-US" sz="6000" b="1" dirty="0" smtClean="0">
                <a:solidFill>
                  <a:srgbClr val="3A6367"/>
                </a:solidFill>
                <a:latin typeface="League Spartan Bold"/>
              </a:rPr>
              <a:t>NỘI DUNG CHƯƠNG TRÌNH</a:t>
            </a:r>
            <a:endParaRPr lang="en-US" sz="6000" b="1" dirty="0">
              <a:solidFill>
                <a:srgbClr val="3A6367"/>
              </a:solidFill>
              <a:latin typeface="League Spartan Bold"/>
            </a:endParaRPr>
          </a:p>
        </p:txBody>
      </p:sp>
      <p:sp>
        <p:nvSpPr>
          <p:cNvPr id="15" name="TextBox 15"/>
          <p:cNvSpPr txBox="1"/>
          <p:nvPr/>
        </p:nvSpPr>
        <p:spPr>
          <a:xfrm>
            <a:off x="6756703" y="5067300"/>
            <a:ext cx="5055206" cy="577081"/>
          </a:xfrm>
          <a:prstGeom prst="rect">
            <a:avLst/>
          </a:prstGeom>
        </p:spPr>
        <p:txBody>
          <a:bodyPr lIns="0" tIns="0" rIns="0" bIns="0" rtlCol="0" anchor="t">
            <a:spAutoFit/>
          </a:bodyPr>
          <a:lstStyle/>
          <a:p>
            <a:pPr algn="ctr">
              <a:lnSpc>
                <a:spcPts val="4479"/>
              </a:lnSpc>
            </a:pPr>
            <a:r>
              <a:rPr lang="en-US" sz="3199" b="1" dirty="0" smtClean="0">
                <a:solidFill>
                  <a:srgbClr val="000000"/>
                </a:solidFill>
                <a:latin typeface="Times New Roman" panose="02020603050405020304" pitchFamily="18" charset="0"/>
                <a:cs typeface="Times New Roman" panose="02020603050405020304" pitchFamily="18" charset="0"/>
              </a:rPr>
              <a:t>THAM VẤN CÁ NHÂN</a:t>
            </a:r>
            <a:endParaRPr lang="en-US" sz="3199" b="1" dirty="0">
              <a:solidFill>
                <a:srgbClr val="000000"/>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2344400" y="5067300"/>
            <a:ext cx="5055206" cy="1154162"/>
          </a:xfrm>
          <a:prstGeom prst="rect">
            <a:avLst/>
          </a:prstGeom>
        </p:spPr>
        <p:txBody>
          <a:bodyPr lIns="0" tIns="0" rIns="0" bIns="0" rtlCol="0" anchor="t">
            <a:spAutoFit/>
          </a:bodyPr>
          <a:lstStyle/>
          <a:p>
            <a:pPr algn="ctr">
              <a:lnSpc>
                <a:spcPts val="4479"/>
              </a:lnSpc>
            </a:pPr>
            <a:r>
              <a:rPr lang="en-US" sz="3199" b="1" dirty="0" smtClean="0">
                <a:solidFill>
                  <a:srgbClr val="000000"/>
                </a:solidFill>
                <a:latin typeface="Times New Roman" panose="02020603050405020304" pitchFamily="18" charset="0"/>
                <a:cs typeface="Times New Roman" panose="02020603050405020304" pitchFamily="18" charset="0"/>
              </a:rPr>
              <a:t>THAM VẤN GIA ĐÌNH VÀ THAM VẤN NHÓM</a:t>
            </a:r>
            <a:endParaRPr lang="en-US" sz="3199" b="1" dirty="0">
              <a:solidFill>
                <a:srgbClr val="000000"/>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1169006" y="5067300"/>
            <a:ext cx="5055206" cy="1106072"/>
          </a:xfrm>
          <a:prstGeom prst="rect">
            <a:avLst/>
          </a:prstGeom>
        </p:spPr>
        <p:txBody>
          <a:bodyPr lIns="0" tIns="0" rIns="0" bIns="0" rtlCol="0" anchor="t">
            <a:spAutoFit/>
          </a:bodyPr>
          <a:lstStyle/>
          <a:p>
            <a:pPr algn="ctr">
              <a:lnSpc>
                <a:spcPts val="4479"/>
              </a:lnSpc>
            </a:pPr>
            <a:r>
              <a:rPr lang="en-US" sz="3199" b="1" dirty="0" smtClean="0">
                <a:solidFill>
                  <a:srgbClr val="000000"/>
                </a:solidFill>
                <a:latin typeface="Times New Roman" panose="02020603050405020304" pitchFamily="18" charset="0"/>
                <a:cs typeface="Times New Roman" panose="02020603050405020304" pitchFamily="18" charset="0"/>
              </a:rPr>
              <a:t>MỘT SỐ VẤN ĐỀ CƠ BẢN VỀ THAM VẤN</a:t>
            </a:r>
            <a:endParaRPr lang="en-US" sz="3199"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B7D1"/>
        </a:solidFill>
        <a:effectLst/>
      </p:bgPr>
    </p:bg>
    <p:spTree>
      <p:nvGrpSpPr>
        <p:cNvPr id="1" name=""/>
        <p:cNvGrpSpPr/>
        <p:nvPr/>
      </p:nvGrpSpPr>
      <p:grpSpPr>
        <a:xfrm>
          <a:off x="0" y="0"/>
          <a:ext cx="0" cy="0"/>
          <a:chOff x="0" y="0"/>
          <a:chExt cx="0" cy="0"/>
        </a:xfrm>
      </p:grpSpPr>
      <p:sp>
        <p:nvSpPr>
          <p:cNvPr id="2" name="Freeform 2"/>
          <p:cNvSpPr/>
          <p:nvPr/>
        </p:nvSpPr>
        <p:spPr>
          <a:xfrm rot="5400000" flipV="1">
            <a:off x="10874657" y="616418"/>
            <a:ext cx="11772936" cy="12597500"/>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a:off x="-4359593" y="616418"/>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4863813" y="4658580"/>
            <a:ext cx="8560374" cy="8143056"/>
          </a:xfrm>
          <a:custGeom>
            <a:avLst/>
            <a:gdLst/>
            <a:ahLst/>
            <a:cxnLst/>
            <a:rect l="l" t="t" r="r" b="b"/>
            <a:pathLst>
              <a:path w="8560374" h="8143056">
                <a:moveTo>
                  <a:pt x="0" y="0"/>
                </a:moveTo>
                <a:lnTo>
                  <a:pt x="8560374" y="0"/>
                </a:lnTo>
                <a:lnTo>
                  <a:pt x="8560374" y="8143056"/>
                </a:lnTo>
                <a:lnTo>
                  <a:pt x="0" y="8143056"/>
                </a:lnTo>
                <a:lnTo>
                  <a:pt x="0" y="0"/>
                </a:lnTo>
                <a:close/>
              </a:path>
            </a:pathLst>
          </a:custGeom>
          <a:blipFill>
            <a:blip r:embed="rId4"/>
            <a:stretch>
              <a:fillRect/>
            </a:stretch>
          </a:blipFill>
        </p:spPr>
      </p:sp>
      <p:sp>
        <p:nvSpPr>
          <p:cNvPr id="5" name="Freeform 5"/>
          <p:cNvSpPr/>
          <p:nvPr/>
        </p:nvSpPr>
        <p:spPr>
          <a:xfrm>
            <a:off x="8520143" y="3882937"/>
            <a:ext cx="1247714" cy="589828"/>
          </a:xfrm>
          <a:custGeom>
            <a:avLst/>
            <a:gdLst/>
            <a:ahLst/>
            <a:cxnLst/>
            <a:rect l="l" t="t" r="r" b="b"/>
            <a:pathLst>
              <a:path w="1247714" h="589828">
                <a:moveTo>
                  <a:pt x="0" y="0"/>
                </a:moveTo>
                <a:lnTo>
                  <a:pt x="1247714" y="0"/>
                </a:lnTo>
                <a:lnTo>
                  <a:pt x="1247714" y="589829"/>
                </a:lnTo>
                <a:lnTo>
                  <a:pt x="0" y="58982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838200" y="1321319"/>
            <a:ext cx="16230600" cy="2060308"/>
          </a:xfrm>
          <a:prstGeom prst="rect">
            <a:avLst/>
          </a:prstGeom>
        </p:spPr>
        <p:txBody>
          <a:bodyPr lIns="0" tIns="0" rIns="0" bIns="0" rtlCol="0" anchor="t">
            <a:spAutoFit/>
          </a:bodyPr>
          <a:lstStyle/>
          <a:p>
            <a:pPr algn="ctr">
              <a:lnSpc>
                <a:spcPts val="8400"/>
              </a:lnSpc>
            </a:pPr>
            <a:r>
              <a:rPr lang="en-US" sz="6000" b="1" dirty="0" err="1" smtClean="0">
                <a:solidFill>
                  <a:srgbClr val="3A6367"/>
                </a:solidFill>
                <a:latin typeface="League Spartan Bold"/>
              </a:rPr>
              <a:t>Chương</a:t>
            </a:r>
            <a:r>
              <a:rPr lang="en-US" sz="6000" b="1" dirty="0" smtClean="0">
                <a:solidFill>
                  <a:srgbClr val="3A6367"/>
                </a:solidFill>
                <a:latin typeface="League Spartan Bold"/>
              </a:rPr>
              <a:t> 1. KHÁI NIỆM, MỤC ĐÍCH, Ý NGHĨA CỦA THAM VẤN</a:t>
            </a:r>
            <a:endParaRPr lang="en-US" sz="6000" b="1" dirty="0">
              <a:solidFill>
                <a:srgbClr val="3A6367"/>
              </a:solidFill>
              <a:latin typeface="League Spartan Bo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2A6"/>
        </a:solidFill>
        <a:effectLst/>
      </p:bgPr>
    </p:bg>
    <p:spTree>
      <p:nvGrpSpPr>
        <p:cNvPr id="1" name=""/>
        <p:cNvGrpSpPr/>
        <p:nvPr/>
      </p:nvGrpSpPr>
      <p:grpSpPr>
        <a:xfrm>
          <a:off x="0" y="0"/>
          <a:ext cx="0" cy="0"/>
          <a:chOff x="0" y="0"/>
          <a:chExt cx="0" cy="0"/>
        </a:xfrm>
      </p:grpSpPr>
      <p:sp>
        <p:nvSpPr>
          <p:cNvPr id="2" name="Freeform 2"/>
          <p:cNvSpPr/>
          <p:nvPr/>
        </p:nvSpPr>
        <p:spPr>
          <a:xfrm rot="5400000">
            <a:off x="-4359593" y="616418"/>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8700" y="3120365"/>
            <a:ext cx="7137134" cy="6137935"/>
          </a:xfrm>
          <a:custGeom>
            <a:avLst/>
            <a:gdLst/>
            <a:ahLst/>
            <a:cxnLst/>
            <a:rect l="l" t="t" r="r" b="b"/>
            <a:pathLst>
              <a:path w="7137134" h="6137935">
                <a:moveTo>
                  <a:pt x="0" y="0"/>
                </a:moveTo>
                <a:lnTo>
                  <a:pt x="7137134" y="0"/>
                </a:lnTo>
                <a:lnTo>
                  <a:pt x="7137134" y="6137935"/>
                </a:lnTo>
                <a:lnTo>
                  <a:pt x="0" y="6137935"/>
                </a:lnTo>
                <a:lnTo>
                  <a:pt x="0" y="0"/>
                </a:lnTo>
                <a:close/>
              </a:path>
            </a:pathLst>
          </a:custGeom>
          <a:blipFill>
            <a:blip r:embed="rId4"/>
            <a:stretch>
              <a:fillRect/>
            </a:stretch>
          </a:blipFill>
        </p:spPr>
      </p:sp>
      <p:sp>
        <p:nvSpPr>
          <p:cNvPr id="4" name="TextBox 4"/>
          <p:cNvSpPr txBox="1"/>
          <p:nvPr/>
        </p:nvSpPr>
        <p:spPr>
          <a:xfrm>
            <a:off x="327234" y="376485"/>
            <a:ext cx="9390957" cy="2154436"/>
          </a:xfrm>
          <a:prstGeom prst="rect">
            <a:avLst/>
          </a:prstGeom>
        </p:spPr>
        <p:txBody>
          <a:bodyPr wrap="square" lIns="0" tIns="0" rIns="0" bIns="0" rtlCol="0" anchor="t">
            <a:spAutoFit/>
          </a:bodyPr>
          <a:lstStyle/>
          <a:p>
            <a:pPr>
              <a:lnSpc>
                <a:spcPts val="8400"/>
              </a:lnSpc>
            </a:pPr>
            <a:r>
              <a:rPr lang="en-US" sz="5400" b="1" dirty="0" smtClean="0">
                <a:solidFill>
                  <a:srgbClr val="3A6367"/>
                </a:solidFill>
                <a:latin typeface="League Spartan Bold"/>
              </a:rPr>
              <a:t>1.1. </a:t>
            </a:r>
            <a:r>
              <a:rPr lang="en-US" sz="5400" b="1" dirty="0" err="1" smtClean="0">
                <a:solidFill>
                  <a:srgbClr val="3A6367"/>
                </a:solidFill>
                <a:latin typeface="League Spartan Bold"/>
              </a:rPr>
              <a:t>Khái</a:t>
            </a:r>
            <a:r>
              <a:rPr lang="en-US" sz="5400" b="1" dirty="0" smtClean="0">
                <a:solidFill>
                  <a:srgbClr val="3A6367"/>
                </a:solidFill>
                <a:latin typeface="League Spartan Bold"/>
              </a:rPr>
              <a:t> </a:t>
            </a:r>
            <a:r>
              <a:rPr lang="en-US" sz="5400" b="1" dirty="0" err="1" smtClean="0">
                <a:solidFill>
                  <a:srgbClr val="3A6367"/>
                </a:solidFill>
                <a:latin typeface="League Spartan Bold"/>
              </a:rPr>
              <a:t>niệm</a:t>
            </a:r>
            <a:r>
              <a:rPr lang="en-US" sz="5400" b="1" dirty="0" smtClean="0">
                <a:solidFill>
                  <a:srgbClr val="3A6367"/>
                </a:solidFill>
                <a:latin typeface="League Spartan Bold"/>
              </a:rPr>
              <a:t> </a:t>
            </a:r>
            <a:r>
              <a:rPr lang="en-US" sz="5400" b="1" dirty="0" err="1" smtClean="0">
                <a:solidFill>
                  <a:srgbClr val="3A6367"/>
                </a:solidFill>
                <a:latin typeface="League Spartan Bold"/>
              </a:rPr>
              <a:t>Tham</a:t>
            </a:r>
            <a:r>
              <a:rPr lang="en-US" sz="5400" b="1" dirty="0" smtClean="0">
                <a:solidFill>
                  <a:srgbClr val="3A6367"/>
                </a:solidFill>
                <a:latin typeface="League Spartan Bold"/>
              </a:rPr>
              <a:t> </a:t>
            </a:r>
            <a:r>
              <a:rPr lang="en-US" sz="5400" b="1" dirty="0" err="1" smtClean="0">
                <a:solidFill>
                  <a:srgbClr val="3A6367"/>
                </a:solidFill>
                <a:latin typeface="League Spartan Bold"/>
              </a:rPr>
              <a:t>vấn</a:t>
            </a:r>
            <a:r>
              <a:rPr lang="en-US" sz="5400" b="1" dirty="0" smtClean="0">
                <a:solidFill>
                  <a:srgbClr val="3A6367"/>
                </a:solidFill>
                <a:latin typeface="League Spartan Bold"/>
              </a:rPr>
              <a:t> </a:t>
            </a:r>
            <a:r>
              <a:rPr lang="en-US" sz="5400" b="1" dirty="0" err="1" smtClean="0">
                <a:solidFill>
                  <a:srgbClr val="3A6367"/>
                </a:solidFill>
                <a:latin typeface="League Spartan Bold"/>
              </a:rPr>
              <a:t>và</a:t>
            </a:r>
            <a:r>
              <a:rPr lang="en-US" sz="5400" b="1" dirty="0" smtClean="0">
                <a:solidFill>
                  <a:srgbClr val="3A6367"/>
                </a:solidFill>
                <a:latin typeface="League Spartan Bold"/>
              </a:rPr>
              <a:t> </a:t>
            </a:r>
            <a:r>
              <a:rPr lang="en-US" sz="5400" b="1" dirty="0" err="1" smtClean="0">
                <a:solidFill>
                  <a:srgbClr val="3A6367"/>
                </a:solidFill>
                <a:latin typeface="League Spartan Bold"/>
              </a:rPr>
              <a:t>các</a:t>
            </a:r>
            <a:r>
              <a:rPr lang="en-US" sz="5400" b="1" dirty="0" smtClean="0">
                <a:solidFill>
                  <a:srgbClr val="3A6367"/>
                </a:solidFill>
                <a:latin typeface="League Spartan Bold"/>
              </a:rPr>
              <a:t> </a:t>
            </a:r>
            <a:r>
              <a:rPr lang="en-US" sz="5400" b="1" dirty="0" err="1" smtClean="0">
                <a:solidFill>
                  <a:srgbClr val="3A6367"/>
                </a:solidFill>
                <a:latin typeface="League Spartan Bold"/>
              </a:rPr>
              <a:t>khái</a:t>
            </a:r>
            <a:r>
              <a:rPr lang="en-US" sz="5400" b="1" dirty="0" smtClean="0">
                <a:solidFill>
                  <a:srgbClr val="3A6367"/>
                </a:solidFill>
                <a:latin typeface="League Spartan Bold"/>
              </a:rPr>
              <a:t> </a:t>
            </a:r>
            <a:r>
              <a:rPr lang="en-US" sz="5400" b="1" dirty="0" err="1" smtClean="0">
                <a:solidFill>
                  <a:srgbClr val="3A6367"/>
                </a:solidFill>
                <a:latin typeface="League Spartan Bold"/>
              </a:rPr>
              <a:t>niệm</a:t>
            </a:r>
            <a:r>
              <a:rPr lang="en-US" sz="5400" b="1" dirty="0" smtClean="0">
                <a:solidFill>
                  <a:srgbClr val="3A6367"/>
                </a:solidFill>
                <a:latin typeface="League Spartan Bold"/>
              </a:rPr>
              <a:t> </a:t>
            </a:r>
            <a:r>
              <a:rPr lang="en-US" sz="5400" b="1" dirty="0" err="1" smtClean="0">
                <a:solidFill>
                  <a:srgbClr val="3A6367"/>
                </a:solidFill>
                <a:latin typeface="League Spartan Bold"/>
              </a:rPr>
              <a:t>có</a:t>
            </a:r>
            <a:r>
              <a:rPr lang="en-US" sz="5400" b="1" dirty="0" smtClean="0">
                <a:solidFill>
                  <a:srgbClr val="3A6367"/>
                </a:solidFill>
                <a:latin typeface="League Spartan Bold"/>
              </a:rPr>
              <a:t> </a:t>
            </a:r>
            <a:r>
              <a:rPr lang="en-US" sz="5400" b="1" dirty="0" err="1" smtClean="0">
                <a:solidFill>
                  <a:srgbClr val="3A6367"/>
                </a:solidFill>
                <a:latin typeface="League Spartan Bold"/>
              </a:rPr>
              <a:t>liên</a:t>
            </a:r>
            <a:r>
              <a:rPr lang="en-US" sz="5400" b="1" dirty="0" smtClean="0">
                <a:solidFill>
                  <a:srgbClr val="3A6367"/>
                </a:solidFill>
                <a:latin typeface="League Spartan Bold"/>
              </a:rPr>
              <a:t> </a:t>
            </a:r>
            <a:r>
              <a:rPr lang="en-US" sz="5400" b="1" dirty="0" err="1" smtClean="0">
                <a:solidFill>
                  <a:srgbClr val="3A6367"/>
                </a:solidFill>
                <a:latin typeface="League Spartan Bold"/>
              </a:rPr>
              <a:t>quan</a:t>
            </a:r>
            <a:endParaRPr lang="en-US" sz="5400" b="1" dirty="0">
              <a:solidFill>
                <a:srgbClr val="3A6367"/>
              </a:solidFill>
              <a:latin typeface="League Spartan Bold"/>
            </a:endParaRPr>
          </a:p>
        </p:txBody>
      </p:sp>
      <p:grpSp>
        <p:nvGrpSpPr>
          <p:cNvPr id="5" name="Group 5"/>
          <p:cNvGrpSpPr/>
          <p:nvPr/>
        </p:nvGrpSpPr>
        <p:grpSpPr>
          <a:xfrm>
            <a:off x="10058400" y="0"/>
            <a:ext cx="8229600" cy="10287000"/>
            <a:chOff x="0" y="0"/>
            <a:chExt cx="3567681" cy="4459601"/>
          </a:xfrm>
        </p:grpSpPr>
        <p:sp>
          <p:nvSpPr>
            <p:cNvPr id="6" name="Freeform 6"/>
            <p:cNvSpPr/>
            <p:nvPr/>
          </p:nvSpPr>
          <p:spPr>
            <a:xfrm>
              <a:off x="0" y="0"/>
              <a:ext cx="3567681" cy="4459601"/>
            </a:xfrm>
            <a:custGeom>
              <a:avLst/>
              <a:gdLst/>
              <a:ahLst/>
              <a:cxnLst/>
              <a:rect l="l" t="t" r="r" b="b"/>
              <a:pathLst>
                <a:path w="3567681" h="4459601">
                  <a:moveTo>
                    <a:pt x="0" y="0"/>
                  </a:moveTo>
                  <a:lnTo>
                    <a:pt x="3567681" y="0"/>
                  </a:lnTo>
                  <a:lnTo>
                    <a:pt x="3567681" y="4459601"/>
                  </a:lnTo>
                  <a:lnTo>
                    <a:pt x="0" y="4459601"/>
                  </a:lnTo>
                  <a:close/>
                </a:path>
              </a:pathLst>
            </a:custGeom>
            <a:solidFill>
              <a:srgbClr val="3A6367"/>
            </a:solidFill>
          </p:spPr>
        </p:sp>
      </p:grpSp>
      <p:sp>
        <p:nvSpPr>
          <p:cNvPr id="7" name="TextBox 7"/>
          <p:cNvSpPr txBox="1"/>
          <p:nvPr/>
        </p:nvSpPr>
        <p:spPr>
          <a:xfrm>
            <a:off x="10577653" y="5492656"/>
            <a:ext cx="6948347" cy="4454746"/>
          </a:xfrm>
          <a:prstGeom prst="rect">
            <a:avLst/>
          </a:prstGeom>
        </p:spPr>
        <p:txBody>
          <a:bodyPr wrap="square" lIns="0" tIns="0" rIns="0" bIns="0" rtlCol="0" anchor="t">
            <a:spAutoFit/>
          </a:bodyPr>
          <a:lstStyle/>
          <a:p>
            <a:pPr algn="just">
              <a:lnSpc>
                <a:spcPts val="5599"/>
              </a:lnSpc>
              <a:spcBef>
                <a:spcPts val="1800"/>
              </a:spcBef>
              <a:spcAft>
                <a:spcPts val="1800"/>
              </a:spcAft>
            </a:pPr>
            <a:r>
              <a:rPr lang="en-US" sz="3999" b="1" u="sng" dirty="0" smtClean="0">
                <a:solidFill>
                  <a:srgbClr val="F2F2F2"/>
                </a:solidFill>
                <a:latin typeface="Times New Roman" panose="02020603050405020304" pitchFamily="18" charset="0"/>
                <a:cs typeface="Times New Roman" panose="02020603050405020304" pitchFamily="18" charset="0"/>
              </a:rPr>
              <a:t>CÂU HỎI:</a:t>
            </a:r>
          </a:p>
          <a:p>
            <a:pPr marL="742950" indent="-742950" algn="just">
              <a:lnSpc>
                <a:spcPts val="5599"/>
              </a:lnSpc>
              <a:spcBef>
                <a:spcPts val="1800"/>
              </a:spcBef>
              <a:spcAft>
                <a:spcPts val="1800"/>
              </a:spcAft>
              <a:buAutoNum type="arabicPeriod"/>
            </a:pPr>
            <a:r>
              <a:rPr lang="en-US" sz="3999" dirty="0" err="1" smtClean="0">
                <a:solidFill>
                  <a:srgbClr val="F2F2F2"/>
                </a:solidFill>
                <a:latin typeface="Times New Roman" panose="02020603050405020304" pitchFamily="18" charset="0"/>
                <a:cs typeface="Times New Roman" panose="02020603050405020304" pitchFamily="18" charset="0"/>
              </a:rPr>
              <a:t>Khi</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nào</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cần</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tham</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vấn</a:t>
            </a:r>
            <a:r>
              <a:rPr lang="en-US" sz="3999" dirty="0" smtClean="0">
                <a:solidFill>
                  <a:srgbClr val="F2F2F2"/>
                </a:solidFill>
                <a:latin typeface="Times New Roman" panose="02020603050405020304" pitchFamily="18" charset="0"/>
                <a:cs typeface="Times New Roman" panose="02020603050405020304" pitchFamily="18" charset="0"/>
              </a:rPr>
              <a:t>?</a:t>
            </a:r>
          </a:p>
          <a:p>
            <a:pPr marL="742950" indent="-742950" algn="just">
              <a:lnSpc>
                <a:spcPts val="5599"/>
              </a:lnSpc>
              <a:spcBef>
                <a:spcPts val="1800"/>
              </a:spcBef>
              <a:spcAft>
                <a:spcPts val="1800"/>
              </a:spcAft>
              <a:buAutoNum type="arabicPeriod"/>
            </a:pPr>
            <a:r>
              <a:rPr lang="en-US" sz="3999" dirty="0" err="1" smtClean="0">
                <a:solidFill>
                  <a:srgbClr val="F2F2F2"/>
                </a:solidFill>
                <a:latin typeface="Times New Roman" panose="02020603050405020304" pitchFamily="18" charset="0"/>
                <a:cs typeface="Times New Roman" panose="02020603050405020304" pitchFamily="18" charset="0"/>
              </a:rPr>
              <a:t>Hãy</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viết</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ra</a:t>
            </a:r>
            <a:r>
              <a:rPr lang="en-US" sz="3999" dirty="0" smtClean="0">
                <a:solidFill>
                  <a:srgbClr val="F2F2F2"/>
                </a:solidFill>
                <a:latin typeface="Times New Roman" panose="02020603050405020304" pitchFamily="18" charset="0"/>
                <a:cs typeface="Times New Roman" panose="02020603050405020304" pitchFamily="18" charset="0"/>
              </a:rPr>
              <a:t> 5 </a:t>
            </a:r>
            <a:r>
              <a:rPr lang="en-US" sz="3999" dirty="0" err="1" smtClean="0">
                <a:solidFill>
                  <a:srgbClr val="F2F2F2"/>
                </a:solidFill>
                <a:latin typeface="Times New Roman" panose="02020603050405020304" pitchFamily="18" charset="0"/>
                <a:cs typeface="Times New Roman" panose="02020603050405020304" pitchFamily="18" charset="0"/>
              </a:rPr>
              <a:t>từ</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mà</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bạn</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nghĩ</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đến</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khi</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đề</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cập</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đến</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khái</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niệm</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Tham</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vấn</a:t>
            </a:r>
            <a:r>
              <a:rPr lang="en-US" sz="3999" dirty="0" smtClean="0">
                <a:solidFill>
                  <a:srgbClr val="F2F2F2"/>
                </a:solidFill>
                <a:latin typeface="Times New Roman" panose="02020603050405020304" pitchFamily="18" charset="0"/>
                <a:cs typeface="Times New Roman" panose="02020603050405020304" pitchFamily="18" charset="0"/>
              </a:rPr>
              <a:t>.</a:t>
            </a:r>
            <a:endParaRPr lang="en-US" sz="3999" dirty="0">
              <a:solidFill>
                <a:srgbClr val="F2F2F2"/>
              </a:solidFill>
              <a:latin typeface="Times New Roman" panose="02020603050405020304" pitchFamily="18" charset="0"/>
              <a:cs typeface="Times New Roman" panose="02020603050405020304" pitchFamily="18" charset="0"/>
            </a:endParaRPr>
          </a:p>
        </p:txBody>
      </p:sp>
      <p:sp>
        <p:nvSpPr>
          <p:cNvPr id="9" name="AutoShape 9"/>
          <p:cNvSpPr/>
          <p:nvPr/>
        </p:nvSpPr>
        <p:spPr>
          <a:xfrm>
            <a:off x="10603053" y="5103471"/>
            <a:ext cx="6492240" cy="0"/>
          </a:xfrm>
          <a:prstGeom prst="line">
            <a:avLst/>
          </a:prstGeom>
          <a:ln w="47625" cap="flat">
            <a:solidFill>
              <a:srgbClr val="CCF2A6"/>
            </a:solidFill>
            <a:prstDash val="solid"/>
            <a:headEnd type="none" w="sm" len="sm"/>
            <a:tailEnd type="none" w="sm" len="sm"/>
          </a:ln>
        </p:spPr>
      </p:sp>
      <p:sp>
        <p:nvSpPr>
          <p:cNvPr id="10" name="TextBox 7"/>
          <p:cNvSpPr txBox="1"/>
          <p:nvPr/>
        </p:nvSpPr>
        <p:spPr>
          <a:xfrm>
            <a:off x="10666199" y="376485"/>
            <a:ext cx="6948347" cy="4454746"/>
          </a:xfrm>
          <a:prstGeom prst="rect">
            <a:avLst/>
          </a:prstGeom>
        </p:spPr>
        <p:txBody>
          <a:bodyPr wrap="square" lIns="0" tIns="0" rIns="0" bIns="0" rtlCol="0" anchor="t">
            <a:spAutoFit/>
          </a:bodyPr>
          <a:lstStyle/>
          <a:p>
            <a:pPr algn="just">
              <a:lnSpc>
                <a:spcPts val="5599"/>
              </a:lnSpc>
              <a:spcBef>
                <a:spcPts val="1200"/>
              </a:spcBef>
              <a:spcAft>
                <a:spcPts val="600"/>
              </a:spcAft>
            </a:pPr>
            <a:r>
              <a:rPr lang="en-US" sz="3999" b="1" u="sng" dirty="0" smtClean="0">
                <a:solidFill>
                  <a:srgbClr val="F2F2F2"/>
                </a:solidFill>
                <a:latin typeface="Times New Roman" panose="02020603050405020304" pitchFamily="18" charset="0"/>
                <a:cs typeface="Times New Roman" panose="02020603050405020304" pitchFamily="18" charset="0"/>
              </a:rPr>
              <a:t>HOẠT ĐỘNG 1:</a:t>
            </a:r>
          </a:p>
          <a:p>
            <a:pPr marL="571500" indent="-571500" algn="just">
              <a:lnSpc>
                <a:spcPts val="5599"/>
              </a:lnSpc>
              <a:spcBef>
                <a:spcPts val="1200"/>
              </a:spcBef>
              <a:spcAft>
                <a:spcPts val="600"/>
              </a:spcAft>
              <a:buFontTx/>
              <a:buChar char="-"/>
            </a:pPr>
            <a:r>
              <a:rPr lang="en-US" sz="3999" dirty="0" err="1" smtClean="0">
                <a:solidFill>
                  <a:srgbClr val="F2F2F2"/>
                </a:solidFill>
                <a:latin typeface="Times New Roman" panose="02020603050405020304" pitchFamily="18" charset="0"/>
                <a:cs typeface="Times New Roman" panose="02020603050405020304" pitchFamily="18" charset="0"/>
              </a:rPr>
              <a:t>Phát</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thẻ</a:t>
            </a:r>
            <a:endParaRPr lang="en-US" sz="3999" dirty="0" smtClean="0">
              <a:solidFill>
                <a:srgbClr val="F2F2F2"/>
              </a:solidFill>
              <a:latin typeface="Times New Roman" panose="02020603050405020304" pitchFamily="18" charset="0"/>
              <a:cs typeface="Times New Roman" panose="02020603050405020304" pitchFamily="18" charset="0"/>
            </a:endParaRPr>
          </a:p>
          <a:p>
            <a:pPr marL="571500" indent="-571500" algn="just">
              <a:lnSpc>
                <a:spcPts val="5599"/>
              </a:lnSpc>
              <a:spcBef>
                <a:spcPts val="1200"/>
              </a:spcBef>
              <a:spcAft>
                <a:spcPts val="600"/>
              </a:spcAft>
              <a:buFontTx/>
              <a:buChar char="-"/>
            </a:pPr>
            <a:r>
              <a:rPr lang="en-US" sz="3999" dirty="0" err="1" smtClean="0">
                <a:solidFill>
                  <a:srgbClr val="F2F2F2"/>
                </a:solidFill>
                <a:latin typeface="Times New Roman" panose="02020603050405020304" pitchFamily="18" charset="0"/>
                <a:cs typeface="Times New Roman" panose="02020603050405020304" pitchFamily="18" charset="0"/>
              </a:rPr>
              <a:t>Tạo</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nhóm</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nhận</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nhiệm</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vụ</a:t>
            </a:r>
            <a:endParaRPr lang="en-US" sz="3999" dirty="0" smtClean="0">
              <a:solidFill>
                <a:srgbClr val="F2F2F2"/>
              </a:solidFill>
              <a:latin typeface="Times New Roman" panose="02020603050405020304" pitchFamily="18" charset="0"/>
              <a:cs typeface="Times New Roman" panose="02020603050405020304" pitchFamily="18" charset="0"/>
            </a:endParaRPr>
          </a:p>
          <a:p>
            <a:pPr marL="571500" indent="-571500" algn="just">
              <a:lnSpc>
                <a:spcPts val="5599"/>
              </a:lnSpc>
              <a:spcBef>
                <a:spcPts val="1200"/>
              </a:spcBef>
              <a:spcAft>
                <a:spcPts val="600"/>
              </a:spcAft>
              <a:buFontTx/>
              <a:buChar char="-"/>
            </a:pPr>
            <a:r>
              <a:rPr lang="en-US" sz="3999" dirty="0" err="1" smtClean="0">
                <a:solidFill>
                  <a:srgbClr val="F2F2F2"/>
                </a:solidFill>
                <a:latin typeface="Times New Roman" panose="02020603050405020304" pitchFamily="18" charset="0"/>
                <a:cs typeface="Times New Roman" panose="02020603050405020304" pitchFamily="18" charset="0"/>
              </a:rPr>
              <a:t>Làm</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việc</a:t>
            </a:r>
            <a:r>
              <a:rPr lang="en-US" sz="3999" dirty="0" smtClean="0">
                <a:solidFill>
                  <a:srgbClr val="F2F2F2"/>
                </a:solidFill>
                <a:latin typeface="Times New Roman" panose="02020603050405020304" pitchFamily="18" charset="0"/>
                <a:cs typeface="Times New Roman" panose="02020603050405020304" pitchFamily="18" charset="0"/>
              </a:rPr>
              <a:t> </a:t>
            </a:r>
            <a:r>
              <a:rPr lang="en-US" sz="3999" dirty="0" err="1" smtClean="0">
                <a:solidFill>
                  <a:srgbClr val="F2F2F2"/>
                </a:solidFill>
                <a:latin typeface="Times New Roman" panose="02020603050405020304" pitchFamily="18" charset="0"/>
                <a:cs typeface="Times New Roman" panose="02020603050405020304" pitchFamily="18" charset="0"/>
              </a:rPr>
              <a:t>nhóm</a:t>
            </a:r>
            <a:r>
              <a:rPr lang="en-US" sz="3999" dirty="0" smtClean="0">
                <a:solidFill>
                  <a:srgbClr val="F2F2F2"/>
                </a:solidFill>
                <a:latin typeface="Times New Roman" panose="02020603050405020304" pitchFamily="18" charset="0"/>
                <a:cs typeface="Times New Roman" panose="02020603050405020304" pitchFamily="18" charset="0"/>
              </a:rPr>
              <a:t> (10p)</a:t>
            </a:r>
          </a:p>
          <a:p>
            <a:pPr marL="571500" indent="-571500" algn="just">
              <a:lnSpc>
                <a:spcPts val="5599"/>
              </a:lnSpc>
              <a:spcBef>
                <a:spcPts val="1200"/>
              </a:spcBef>
              <a:spcAft>
                <a:spcPts val="600"/>
              </a:spcAft>
              <a:buFontTx/>
              <a:buChar char="-"/>
            </a:pPr>
            <a:r>
              <a:rPr lang="en-US" sz="3999" dirty="0" smtClean="0">
                <a:solidFill>
                  <a:srgbClr val="F2F2F2"/>
                </a:solidFill>
                <a:latin typeface="Times New Roman" panose="02020603050405020304" pitchFamily="18" charset="0"/>
                <a:cs typeface="Times New Roman" panose="02020603050405020304" pitchFamily="18" charset="0"/>
              </a:rPr>
              <a:t>Chia </a:t>
            </a:r>
            <a:r>
              <a:rPr lang="en-US" sz="3999" dirty="0" err="1" smtClean="0">
                <a:solidFill>
                  <a:srgbClr val="F2F2F2"/>
                </a:solidFill>
                <a:latin typeface="Times New Roman" panose="02020603050405020304" pitchFamily="18" charset="0"/>
                <a:cs typeface="Times New Roman" panose="02020603050405020304" pitchFamily="18" charset="0"/>
              </a:rPr>
              <a:t>sẻ</a:t>
            </a:r>
            <a:r>
              <a:rPr lang="en-US" sz="3999" dirty="0" smtClean="0">
                <a:solidFill>
                  <a:srgbClr val="F2F2F2"/>
                </a:solidFill>
                <a:latin typeface="Times New Roman" panose="02020603050405020304" pitchFamily="18" charset="0"/>
                <a:cs typeface="Times New Roman" panose="02020603050405020304" pitchFamily="18" charset="0"/>
              </a:rPr>
              <a:t>	</a:t>
            </a:r>
            <a:endParaRPr lang="en-US" sz="3999" dirty="0">
              <a:solidFill>
                <a:srgbClr val="F2F2F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 calcmode="lin" valueType="num">
                                      <p:cBhvr additive="base">
                                        <p:cTn id="5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 calcmode="lin" valueType="num">
                                      <p:cBhvr additive="base">
                                        <p:cTn id="5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2"/>
          <p:cNvSpPr/>
          <p:nvPr/>
        </p:nvSpPr>
        <p:spPr>
          <a:xfrm rot="5400000">
            <a:off x="-4007318" y="1758797"/>
            <a:ext cx="11772936" cy="1259750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57300" y="4149065"/>
            <a:ext cx="7137134" cy="6137935"/>
          </a:xfrm>
          <a:custGeom>
            <a:avLst/>
            <a:gdLst/>
            <a:ahLst/>
            <a:cxnLst/>
            <a:rect l="l" t="t" r="r" b="b"/>
            <a:pathLst>
              <a:path w="7137134" h="6137935">
                <a:moveTo>
                  <a:pt x="0" y="0"/>
                </a:moveTo>
                <a:lnTo>
                  <a:pt x="7137134" y="0"/>
                </a:lnTo>
                <a:lnTo>
                  <a:pt x="7137134" y="6137935"/>
                </a:lnTo>
                <a:lnTo>
                  <a:pt x="0" y="6137935"/>
                </a:lnTo>
                <a:lnTo>
                  <a:pt x="0" y="0"/>
                </a:lnTo>
                <a:close/>
              </a:path>
            </a:pathLst>
          </a:custGeom>
          <a:blipFill>
            <a:blip r:embed="rId4"/>
            <a:stretch>
              <a:fillRect/>
            </a:stretch>
          </a:blipFill>
        </p:spPr>
      </p:sp>
      <p:sp>
        <p:nvSpPr>
          <p:cNvPr id="4" name="TextBox 4"/>
          <p:cNvSpPr txBox="1"/>
          <p:nvPr/>
        </p:nvSpPr>
        <p:spPr>
          <a:xfrm>
            <a:off x="327234" y="376485"/>
            <a:ext cx="9390957" cy="3589188"/>
          </a:xfrm>
          <a:prstGeom prst="rect">
            <a:avLst/>
          </a:prstGeom>
        </p:spPr>
        <p:txBody>
          <a:bodyPr wrap="square" lIns="0" tIns="0" rIns="0" bIns="0" rtlCol="0" anchor="t">
            <a:spAutoFit/>
          </a:bodyPr>
          <a:lstStyle/>
          <a:p>
            <a:pPr marL="685800" indent="-685800" algn="just">
              <a:lnSpc>
                <a:spcPct val="130000"/>
              </a:lnSpc>
              <a:buFont typeface="Wingdings" panose="05000000000000000000" pitchFamily="2" charset="2"/>
              <a:buChar char="Ø"/>
            </a:pPr>
            <a:r>
              <a:rPr lang="en-US" sz="4600" b="1" i="1" dirty="0" err="1" smtClean="0">
                <a:solidFill>
                  <a:srgbClr val="3A6367"/>
                </a:solidFill>
                <a:latin typeface="Times New Roman" panose="02020603050405020304" pitchFamily="18" charset="0"/>
                <a:cs typeface="Times New Roman" panose="02020603050405020304" pitchFamily="18" charset="0"/>
              </a:rPr>
              <a:t>Khi</a:t>
            </a:r>
            <a:r>
              <a:rPr lang="en-US" sz="4600" b="1" i="1" dirty="0" smtClean="0">
                <a:solidFill>
                  <a:srgbClr val="3A6367"/>
                </a:solidFill>
                <a:latin typeface="Times New Roman" panose="02020603050405020304" pitchFamily="18" charset="0"/>
                <a:cs typeface="Times New Roman" panose="02020603050405020304" pitchFamily="18" charset="0"/>
              </a:rPr>
              <a:t> con </a:t>
            </a:r>
            <a:r>
              <a:rPr lang="en-US" sz="4600" b="1" i="1" dirty="0" err="1" smtClean="0">
                <a:solidFill>
                  <a:srgbClr val="3A6367"/>
                </a:solidFill>
                <a:latin typeface="Times New Roman" panose="02020603050405020304" pitchFamily="18" charset="0"/>
                <a:cs typeface="Times New Roman" panose="02020603050405020304" pitchFamily="18" charset="0"/>
              </a:rPr>
              <a:t>người</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có</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những</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khó</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khăn</a:t>
            </a:r>
            <a:r>
              <a:rPr lang="en-US" sz="4600" b="1" i="1" dirty="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xẩy</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ra</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trong</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cuộc</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sống</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mà</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không</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tự</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vượt</a:t>
            </a:r>
            <a:r>
              <a:rPr lang="en-US" sz="4600" b="1" i="1" dirty="0" smtClean="0">
                <a:solidFill>
                  <a:srgbClr val="3A6367"/>
                </a:solidFill>
                <a:latin typeface="Times New Roman" panose="02020603050405020304" pitchFamily="18" charset="0"/>
                <a:cs typeface="Times New Roman" panose="02020603050405020304" pitchFamily="18" charset="0"/>
              </a:rPr>
              <a:t> qua </a:t>
            </a:r>
            <a:r>
              <a:rPr lang="en-US" sz="4600" b="1" i="1" dirty="0" err="1" smtClean="0">
                <a:solidFill>
                  <a:srgbClr val="3A6367"/>
                </a:solidFill>
                <a:latin typeface="Times New Roman" panose="02020603050405020304" pitchFamily="18" charset="0"/>
                <a:cs typeface="Times New Roman" panose="02020603050405020304" pitchFamily="18" charset="0"/>
              </a:rPr>
              <a:t>được</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họ</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cần</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sự</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trợ</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giúp</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từ</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bên</a:t>
            </a:r>
            <a:r>
              <a:rPr lang="en-US" sz="4600" b="1" i="1" dirty="0" smtClean="0">
                <a:solidFill>
                  <a:srgbClr val="3A6367"/>
                </a:solidFill>
                <a:latin typeface="Times New Roman" panose="02020603050405020304" pitchFamily="18" charset="0"/>
                <a:cs typeface="Times New Roman" panose="02020603050405020304" pitchFamily="18" charset="0"/>
              </a:rPr>
              <a:t> </a:t>
            </a:r>
            <a:r>
              <a:rPr lang="en-US" sz="4600" b="1" i="1" dirty="0" err="1" smtClean="0">
                <a:solidFill>
                  <a:srgbClr val="3A6367"/>
                </a:solidFill>
                <a:latin typeface="Times New Roman" panose="02020603050405020304" pitchFamily="18" charset="0"/>
                <a:cs typeface="Times New Roman" panose="02020603050405020304" pitchFamily="18" charset="0"/>
              </a:rPr>
              <a:t>ngoài</a:t>
            </a:r>
            <a:r>
              <a:rPr lang="en-US" sz="4600" b="1" i="1" dirty="0">
                <a:solidFill>
                  <a:srgbClr val="3A6367"/>
                </a:solidFill>
                <a:latin typeface="Times New Roman" panose="02020603050405020304" pitchFamily="18" charset="0"/>
                <a:cs typeface="Times New Roman" panose="02020603050405020304" pitchFamily="18" charset="0"/>
              </a:rPr>
              <a:t>.</a:t>
            </a:r>
          </a:p>
        </p:txBody>
      </p:sp>
      <p:grpSp>
        <p:nvGrpSpPr>
          <p:cNvPr id="5" name="Group 5"/>
          <p:cNvGrpSpPr/>
          <p:nvPr/>
        </p:nvGrpSpPr>
        <p:grpSpPr>
          <a:xfrm>
            <a:off x="10287000" y="0"/>
            <a:ext cx="8001000" cy="10287000"/>
            <a:chOff x="0" y="0"/>
            <a:chExt cx="3567681" cy="4459601"/>
          </a:xfrm>
        </p:grpSpPr>
        <p:sp>
          <p:nvSpPr>
            <p:cNvPr id="6" name="Freeform 6"/>
            <p:cNvSpPr/>
            <p:nvPr/>
          </p:nvSpPr>
          <p:spPr>
            <a:xfrm>
              <a:off x="0" y="0"/>
              <a:ext cx="3567681" cy="4459601"/>
            </a:xfrm>
            <a:custGeom>
              <a:avLst/>
              <a:gdLst/>
              <a:ahLst/>
              <a:cxnLst/>
              <a:rect l="l" t="t" r="r" b="b"/>
              <a:pathLst>
                <a:path w="3567681" h="4459601">
                  <a:moveTo>
                    <a:pt x="0" y="0"/>
                  </a:moveTo>
                  <a:lnTo>
                    <a:pt x="3567681" y="0"/>
                  </a:lnTo>
                  <a:lnTo>
                    <a:pt x="3567681" y="4459601"/>
                  </a:lnTo>
                  <a:lnTo>
                    <a:pt x="0" y="4459601"/>
                  </a:lnTo>
                  <a:close/>
                </a:path>
              </a:pathLst>
            </a:custGeom>
            <a:solidFill>
              <a:srgbClr val="3A6367"/>
            </a:solidFill>
          </p:spPr>
        </p:sp>
      </p:grpSp>
      <p:sp>
        <p:nvSpPr>
          <p:cNvPr id="7" name="TextBox 7"/>
          <p:cNvSpPr txBox="1"/>
          <p:nvPr/>
        </p:nvSpPr>
        <p:spPr>
          <a:xfrm>
            <a:off x="11314253" y="594866"/>
            <a:ext cx="6948347" cy="1897955"/>
          </a:xfrm>
          <a:prstGeom prst="rect">
            <a:avLst/>
          </a:prstGeom>
        </p:spPr>
        <p:txBody>
          <a:bodyPr wrap="square" lIns="0" tIns="0" rIns="0" bIns="0" rtlCol="0" anchor="t">
            <a:spAutoFit/>
          </a:bodyPr>
          <a:lstStyle/>
          <a:p>
            <a:pPr algn="just">
              <a:lnSpc>
                <a:spcPts val="5599"/>
              </a:lnSpc>
              <a:spcBef>
                <a:spcPts val="1800"/>
              </a:spcBef>
              <a:spcAft>
                <a:spcPts val="1800"/>
              </a:spcAft>
            </a:pPr>
            <a:r>
              <a:rPr lang="en-US" sz="4600" b="1" u="sng" dirty="0" smtClean="0">
                <a:solidFill>
                  <a:srgbClr val="F2F2F2"/>
                </a:solidFill>
                <a:latin typeface="Times New Roman" panose="02020603050405020304" pitchFamily="18" charset="0"/>
                <a:cs typeface="Times New Roman" panose="02020603050405020304" pitchFamily="18" charset="0"/>
              </a:rPr>
              <a:t>CÂU HỎI:</a:t>
            </a:r>
          </a:p>
          <a:p>
            <a:pPr marL="742950" indent="-742950" algn="just">
              <a:lnSpc>
                <a:spcPts val="5599"/>
              </a:lnSpc>
              <a:spcBef>
                <a:spcPts val="1800"/>
              </a:spcBef>
              <a:spcAft>
                <a:spcPts val="1800"/>
              </a:spcAft>
              <a:buAutoNum type="arabicPeriod"/>
            </a:pPr>
            <a:r>
              <a:rPr lang="en-US" sz="4600" dirty="0" err="1" smtClean="0">
                <a:solidFill>
                  <a:srgbClr val="F2F2F2"/>
                </a:solidFill>
                <a:latin typeface="Times New Roman" panose="02020603050405020304" pitchFamily="18" charset="0"/>
                <a:cs typeface="Times New Roman" panose="02020603050405020304" pitchFamily="18" charset="0"/>
              </a:rPr>
              <a:t>Khi</a:t>
            </a:r>
            <a:r>
              <a:rPr lang="en-US" sz="4600" dirty="0" smtClean="0">
                <a:solidFill>
                  <a:srgbClr val="F2F2F2"/>
                </a:solidFill>
                <a:latin typeface="Times New Roman" panose="02020603050405020304" pitchFamily="18" charset="0"/>
                <a:cs typeface="Times New Roman" panose="02020603050405020304" pitchFamily="18" charset="0"/>
              </a:rPr>
              <a:t> </a:t>
            </a:r>
            <a:r>
              <a:rPr lang="en-US" sz="4600" dirty="0" err="1" smtClean="0">
                <a:solidFill>
                  <a:srgbClr val="F2F2F2"/>
                </a:solidFill>
                <a:latin typeface="Times New Roman" panose="02020603050405020304" pitchFamily="18" charset="0"/>
                <a:cs typeface="Times New Roman" panose="02020603050405020304" pitchFamily="18" charset="0"/>
              </a:rPr>
              <a:t>nào</a:t>
            </a:r>
            <a:r>
              <a:rPr lang="en-US" sz="4600" dirty="0" smtClean="0">
                <a:solidFill>
                  <a:srgbClr val="F2F2F2"/>
                </a:solidFill>
                <a:latin typeface="Times New Roman" panose="02020603050405020304" pitchFamily="18" charset="0"/>
                <a:cs typeface="Times New Roman" panose="02020603050405020304" pitchFamily="18" charset="0"/>
              </a:rPr>
              <a:t> </a:t>
            </a:r>
            <a:r>
              <a:rPr lang="en-US" sz="4600" dirty="0" err="1" smtClean="0">
                <a:solidFill>
                  <a:srgbClr val="F2F2F2"/>
                </a:solidFill>
                <a:latin typeface="Times New Roman" panose="02020603050405020304" pitchFamily="18" charset="0"/>
                <a:cs typeface="Times New Roman" panose="02020603050405020304" pitchFamily="18" charset="0"/>
              </a:rPr>
              <a:t>cần</a:t>
            </a:r>
            <a:r>
              <a:rPr lang="en-US" sz="4600" dirty="0" smtClean="0">
                <a:solidFill>
                  <a:srgbClr val="F2F2F2"/>
                </a:solidFill>
                <a:latin typeface="Times New Roman" panose="02020603050405020304" pitchFamily="18" charset="0"/>
                <a:cs typeface="Times New Roman" panose="02020603050405020304" pitchFamily="18" charset="0"/>
              </a:rPr>
              <a:t> </a:t>
            </a:r>
            <a:r>
              <a:rPr lang="en-US" sz="4600" dirty="0" err="1" smtClean="0">
                <a:solidFill>
                  <a:srgbClr val="F2F2F2"/>
                </a:solidFill>
                <a:latin typeface="Times New Roman" panose="02020603050405020304" pitchFamily="18" charset="0"/>
                <a:cs typeface="Times New Roman" panose="02020603050405020304" pitchFamily="18" charset="0"/>
              </a:rPr>
              <a:t>tham</a:t>
            </a:r>
            <a:r>
              <a:rPr lang="en-US" sz="4600" dirty="0" smtClean="0">
                <a:solidFill>
                  <a:srgbClr val="F2F2F2"/>
                </a:solidFill>
                <a:latin typeface="Times New Roman" panose="02020603050405020304" pitchFamily="18" charset="0"/>
                <a:cs typeface="Times New Roman" panose="02020603050405020304" pitchFamily="18" charset="0"/>
              </a:rPr>
              <a:t> </a:t>
            </a:r>
            <a:r>
              <a:rPr lang="en-US" sz="4600" dirty="0" err="1" smtClean="0">
                <a:solidFill>
                  <a:srgbClr val="F2F2F2"/>
                </a:solidFill>
                <a:latin typeface="Times New Roman" panose="02020603050405020304" pitchFamily="18" charset="0"/>
                <a:cs typeface="Times New Roman" panose="02020603050405020304" pitchFamily="18" charset="0"/>
              </a:rPr>
              <a:t>vấn</a:t>
            </a:r>
            <a:r>
              <a:rPr lang="en-US" sz="4600" dirty="0" smtClean="0">
                <a:solidFill>
                  <a:srgbClr val="F2F2F2"/>
                </a:solidFill>
                <a:latin typeface="Times New Roman" panose="02020603050405020304" pitchFamily="18" charset="0"/>
                <a:cs typeface="Times New Roman" panose="02020603050405020304" pitchFamily="18" charset="0"/>
              </a:rPr>
              <a:t>?</a:t>
            </a:r>
          </a:p>
        </p:txBody>
      </p:sp>
      <p:sp>
        <p:nvSpPr>
          <p:cNvPr id="9" name="AutoShape 9"/>
          <p:cNvSpPr/>
          <p:nvPr/>
        </p:nvSpPr>
        <p:spPr>
          <a:xfrm>
            <a:off x="10927080" y="3143836"/>
            <a:ext cx="6492240" cy="0"/>
          </a:xfrm>
          <a:prstGeom prst="line">
            <a:avLst/>
          </a:prstGeom>
          <a:ln w="47625" cap="flat">
            <a:solidFill>
              <a:srgbClr val="CCF2A6"/>
            </a:solidFill>
            <a:prstDash val="solid"/>
            <a:headEnd type="none" w="sm" len="sm"/>
            <a:tailEnd type="none" w="sm" len="sm"/>
          </a:ln>
        </p:spPr>
      </p:sp>
      <p:sp>
        <p:nvSpPr>
          <p:cNvPr id="8" name="Rectangle 7"/>
          <p:cNvSpPr/>
          <p:nvPr/>
        </p:nvSpPr>
        <p:spPr>
          <a:xfrm>
            <a:off x="10697660" y="3504133"/>
            <a:ext cx="7285540" cy="4247317"/>
          </a:xfrm>
          <a:prstGeom prst="rect">
            <a:avLst/>
          </a:prstGeom>
        </p:spPr>
        <p:txBody>
          <a:bodyPr wrap="square">
            <a:spAutoFit/>
          </a:bodyPr>
          <a:lstStyle/>
          <a:p>
            <a:pPr marL="342900" lvl="0" indent="-342900" algn="just">
              <a:lnSpc>
                <a:spcPct val="130000"/>
              </a:lnSpc>
              <a:spcBef>
                <a:spcPts val="600"/>
              </a:spcBef>
              <a:spcAft>
                <a:spcPts val="0"/>
              </a:spcAft>
              <a:buFont typeface="Wingdings" panose="05000000000000000000" pitchFamily="2" charset="2"/>
              <a:buChar char=""/>
              <a:tabLst>
                <a:tab pos="285750" algn="l"/>
              </a:tabLst>
            </a:pPr>
            <a:r>
              <a:rPr lang="it-IT"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Mất </a:t>
            </a:r>
            <a:r>
              <a:rPr lang="it-IT"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thân, mất việc, bệnh tật kéo dài, trầm cảm.</a:t>
            </a:r>
            <a:endParaRPr lang="vi-VN"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30000"/>
              </a:lnSpc>
              <a:spcBef>
                <a:spcPts val="600"/>
              </a:spcBef>
              <a:spcAft>
                <a:spcPts val="0"/>
              </a:spcAft>
              <a:buFont typeface="Wingdings" panose="05000000000000000000" pitchFamily="2" charset="2"/>
              <a:buChar char=""/>
              <a:tabLst>
                <a:tab pos="285750" algn="l"/>
              </a:tabLst>
            </a:pPr>
            <a:r>
              <a:rPr lang="it-IT"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Khi </a:t>
            </a:r>
            <a:r>
              <a:rPr lang="it-IT"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bị </a:t>
            </a:r>
            <a:r>
              <a:rPr lang="it-IT"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stress</a:t>
            </a:r>
            <a:endParaRPr lang="en-US"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30000"/>
              </a:lnSpc>
              <a:spcBef>
                <a:spcPts val="600"/>
              </a:spcBef>
              <a:spcAft>
                <a:spcPts val="0"/>
              </a:spcAft>
              <a:buFont typeface="Wingdings" panose="05000000000000000000" pitchFamily="2" charset="2"/>
              <a:buChar char=""/>
              <a:tabLst>
                <a:tab pos="285750" algn="l"/>
              </a:tabLst>
            </a:pP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4000" i="1" dirty="0" smtClean="0">
                <a:solidFill>
                  <a:schemeClr val="bg1"/>
                </a:solidFill>
                <a:latin typeface="Times New Roman" panose="02020603050405020304" pitchFamily="18" charset="0"/>
                <a:ea typeface="Times New Roman" panose="02020603050405020304" pitchFamily="18" charset="0"/>
              </a:rPr>
              <a:t>Khi </a:t>
            </a:r>
            <a:r>
              <a:rPr lang="it-IT" sz="4000" i="1" dirty="0">
                <a:solidFill>
                  <a:schemeClr val="bg1"/>
                </a:solidFill>
                <a:latin typeface="Times New Roman" panose="02020603050405020304" pitchFamily="18" charset="0"/>
                <a:ea typeface="Times New Roman" panose="02020603050405020304" pitchFamily="18" charset="0"/>
              </a:rPr>
              <a:t>cuộc sống đang ổn định nhưng bị mất phương </a:t>
            </a:r>
            <a:r>
              <a:rPr lang="it-IT" sz="4000" i="1" dirty="0" smtClean="0">
                <a:solidFill>
                  <a:schemeClr val="bg1"/>
                </a:solidFill>
                <a:latin typeface="Times New Roman" panose="02020603050405020304" pitchFamily="18" charset="0"/>
                <a:ea typeface="Times New Roman" panose="02020603050405020304" pitchFamily="18" charset="0"/>
              </a:rPr>
              <a:t>hướng,....</a:t>
            </a:r>
            <a:endParaRPr lang="vi-VN" sz="4000" i="1" dirty="0">
              <a:solidFill>
                <a:schemeClr val="bg1"/>
              </a:solidFill>
            </a:endParaRPr>
          </a:p>
        </p:txBody>
      </p:sp>
    </p:spTree>
    <p:extLst>
      <p:ext uri="{BB962C8B-B14F-4D97-AF65-F5344CB8AC3E}">
        <p14:creationId xmlns:p14="http://schemas.microsoft.com/office/powerpoint/2010/main" val="143461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5" name="Group 5"/>
          <p:cNvGrpSpPr/>
          <p:nvPr/>
        </p:nvGrpSpPr>
        <p:grpSpPr>
          <a:xfrm>
            <a:off x="9067800" y="0"/>
            <a:ext cx="9220200" cy="10287000"/>
            <a:chOff x="0" y="0"/>
            <a:chExt cx="3567681" cy="4459601"/>
          </a:xfrm>
        </p:grpSpPr>
        <p:sp>
          <p:nvSpPr>
            <p:cNvPr id="6" name="Freeform 6"/>
            <p:cNvSpPr/>
            <p:nvPr/>
          </p:nvSpPr>
          <p:spPr>
            <a:xfrm>
              <a:off x="0" y="0"/>
              <a:ext cx="3567681" cy="4459601"/>
            </a:xfrm>
            <a:custGeom>
              <a:avLst/>
              <a:gdLst/>
              <a:ahLst/>
              <a:cxnLst/>
              <a:rect l="l" t="t" r="r" b="b"/>
              <a:pathLst>
                <a:path w="3567681" h="4459601">
                  <a:moveTo>
                    <a:pt x="0" y="0"/>
                  </a:moveTo>
                  <a:lnTo>
                    <a:pt x="3567681" y="0"/>
                  </a:lnTo>
                  <a:lnTo>
                    <a:pt x="3567681" y="4459601"/>
                  </a:lnTo>
                  <a:lnTo>
                    <a:pt x="0" y="4459601"/>
                  </a:lnTo>
                  <a:close/>
                </a:path>
              </a:pathLst>
            </a:custGeom>
            <a:solidFill>
              <a:schemeClr val="accent5">
                <a:lumMod val="50000"/>
              </a:schemeClr>
            </a:solidFill>
          </p:spPr>
        </p:sp>
      </p:grpSp>
      <p:sp>
        <p:nvSpPr>
          <p:cNvPr id="7" name="TextBox 7"/>
          <p:cNvSpPr txBox="1"/>
          <p:nvPr/>
        </p:nvSpPr>
        <p:spPr>
          <a:xfrm>
            <a:off x="11339653" y="647978"/>
            <a:ext cx="5119547" cy="676852"/>
          </a:xfrm>
          <a:prstGeom prst="rect">
            <a:avLst/>
          </a:prstGeom>
        </p:spPr>
        <p:txBody>
          <a:bodyPr wrap="square" lIns="0" tIns="0" rIns="0" bIns="0" rtlCol="0" anchor="t">
            <a:spAutoFit/>
          </a:bodyPr>
          <a:lstStyle/>
          <a:p>
            <a:pPr algn="just">
              <a:lnSpc>
                <a:spcPts val="5599"/>
              </a:lnSpc>
              <a:spcBef>
                <a:spcPts val="1800"/>
              </a:spcBef>
              <a:spcAft>
                <a:spcPts val="1800"/>
              </a:spcAft>
            </a:pPr>
            <a:r>
              <a:rPr lang="en-US" sz="4600" b="1" dirty="0" smtClean="0">
                <a:solidFill>
                  <a:srgbClr val="F2F2F2"/>
                </a:solidFill>
                <a:latin typeface="Times New Roman" panose="02020603050405020304" pitchFamily="18" charset="0"/>
                <a:cs typeface="Times New Roman" panose="02020603050405020304" pitchFamily="18" charset="0"/>
              </a:rPr>
              <a:t>NHÀ THAM VẤN</a:t>
            </a:r>
          </a:p>
        </p:txBody>
      </p:sp>
      <p:sp>
        <p:nvSpPr>
          <p:cNvPr id="9" name="AutoShape 9"/>
          <p:cNvSpPr/>
          <p:nvPr/>
        </p:nvSpPr>
        <p:spPr>
          <a:xfrm>
            <a:off x="10697660" y="2191336"/>
            <a:ext cx="6492240" cy="0"/>
          </a:xfrm>
          <a:prstGeom prst="line">
            <a:avLst/>
          </a:prstGeom>
          <a:ln w="47625" cap="flat">
            <a:solidFill>
              <a:srgbClr val="CCF2A6"/>
            </a:solidFill>
            <a:prstDash val="solid"/>
            <a:headEnd type="none" w="sm" len="sm"/>
            <a:tailEnd type="none" w="sm" len="sm"/>
          </a:ln>
        </p:spPr>
      </p:sp>
      <p:sp>
        <p:nvSpPr>
          <p:cNvPr id="8" name="Rectangle 7"/>
          <p:cNvSpPr/>
          <p:nvPr/>
        </p:nvSpPr>
        <p:spPr>
          <a:xfrm>
            <a:off x="10144760" y="2688970"/>
            <a:ext cx="7285540" cy="4170372"/>
          </a:xfrm>
          <a:prstGeom prst="rect">
            <a:avLst/>
          </a:prstGeom>
        </p:spPr>
        <p:txBody>
          <a:bodyPr wrap="square">
            <a:spAutoFit/>
          </a:bodyPr>
          <a:lstStyle/>
          <a:p>
            <a:pPr marL="342900" lvl="0" indent="-342900" algn="just">
              <a:lnSpc>
                <a:spcPct val="130000"/>
              </a:lnSpc>
              <a:spcBef>
                <a:spcPts val="600"/>
              </a:spcBef>
              <a:spcAft>
                <a:spcPts val="0"/>
              </a:spcAft>
              <a:buFont typeface="Wingdings" panose="05000000000000000000" pitchFamily="2" charset="2"/>
              <a:buChar char=""/>
              <a:tabLst>
                <a:tab pos="285750" algn="l"/>
              </a:tabLst>
            </a:pPr>
            <a:r>
              <a:rPr lang="it-IT" sz="4000" i="1" dirty="0" smtClean="0">
                <a:solidFill>
                  <a:schemeClr val="bg1"/>
                </a:solidFill>
                <a:latin typeface="Times New Roman" panose="02020603050405020304" pitchFamily="18" charset="0"/>
                <a:cs typeface="Times New Roman" panose="02020603050405020304" pitchFamily="18" charset="0"/>
              </a:rPr>
              <a:t> thường </a:t>
            </a:r>
            <a:r>
              <a:rPr lang="it-IT" sz="4000" i="1" dirty="0">
                <a:solidFill>
                  <a:schemeClr val="bg1"/>
                </a:solidFill>
                <a:latin typeface="Times New Roman" panose="02020603050405020304" pitchFamily="18" charset="0"/>
                <a:cs typeface="Times New Roman" panose="02020603050405020304" pitchFamily="18" charset="0"/>
              </a:rPr>
              <a:t>nói về người làm tham vấn chuyên nghiệp, họ sủ dụng những kiến thức và kỹ năng của mình để </a:t>
            </a:r>
            <a:r>
              <a:rPr lang="it-IT" sz="4000" i="1" dirty="0" smtClean="0">
                <a:solidFill>
                  <a:schemeClr val="bg1"/>
                </a:solidFill>
                <a:latin typeface="Times New Roman" panose="02020603050405020304" pitchFamily="18" charset="0"/>
                <a:cs typeface="Times New Roman" panose="02020603050405020304" pitchFamily="18" charset="0"/>
              </a:rPr>
              <a:t>làm </a:t>
            </a:r>
            <a:r>
              <a:rPr lang="it-IT" sz="4000" i="1" dirty="0">
                <a:solidFill>
                  <a:schemeClr val="bg1"/>
                </a:solidFill>
                <a:latin typeface="Times New Roman" panose="02020603050405020304" pitchFamily="18" charset="0"/>
                <a:cs typeface="Times New Roman" panose="02020603050405020304" pitchFamily="18" charset="0"/>
              </a:rPr>
              <a:t>việc với thân </a:t>
            </a:r>
            <a:r>
              <a:rPr lang="it-IT" sz="4000" i="1" dirty="0" smtClean="0">
                <a:solidFill>
                  <a:schemeClr val="bg1"/>
                </a:solidFill>
                <a:latin typeface="Times New Roman" panose="02020603050405020304" pitchFamily="18" charset="0"/>
                <a:cs typeface="Times New Roman" panose="02020603050405020304" pitchFamily="18" charset="0"/>
              </a:rPr>
              <a:t>chủ</a:t>
            </a:r>
          </a:p>
          <a:p>
            <a:pPr marL="342900" lvl="0" indent="-342900" algn="r">
              <a:lnSpc>
                <a:spcPct val="130000"/>
              </a:lnSpc>
              <a:spcBef>
                <a:spcPts val="600"/>
              </a:spcBef>
              <a:spcAft>
                <a:spcPts val="0"/>
              </a:spcAft>
              <a:buFont typeface="Wingdings" panose="05000000000000000000" pitchFamily="2" charset="2"/>
              <a:buChar char=""/>
              <a:tabLst>
                <a:tab pos="285750" algn="l"/>
              </a:tabLst>
            </a:pPr>
            <a:r>
              <a:rPr lang="it-IT" sz="4000" b="1" i="1" dirty="0">
                <a:solidFill>
                  <a:schemeClr val="bg1"/>
                </a:solidFill>
                <a:latin typeface="Times New Roman" panose="02020603050405020304" pitchFamily="18" charset="0"/>
                <a:cs typeface="Times New Roman" panose="02020603050405020304" pitchFamily="18" charset="0"/>
              </a:rPr>
              <a:t> </a:t>
            </a:r>
            <a:r>
              <a:rPr lang="it-IT" sz="4000" b="1" i="1" dirty="0" smtClean="0">
                <a:solidFill>
                  <a:schemeClr val="bg1"/>
                </a:solidFill>
                <a:latin typeface="Times New Roman" panose="02020603050405020304" pitchFamily="18" charset="0"/>
                <a:cs typeface="Times New Roman" panose="02020603050405020304" pitchFamily="18" charset="0"/>
              </a:rPr>
              <a:t>LÀM VIỆC</a:t>
            </a:r>
            <a:endParaRPr lang="vi-VN" sz="4000" b="1" i="1" dirty="0">
              <a:solidFill>
                <a:schemeClr val="bg1"/>
              </a:solidFill>
              <a:latin typeface="Times New Roman" panose="02020603050405020304" pitchFamily="18" charset="0"/>
              <a:cs typeface="Times New Roman" panose="02020603050405020304" pitchFamily="18" charset="0"/>
            </a:endParaRPr>
          </a:p>
        </p:txBody>
      </p:sp>
      <p:sp>
        <p:nvSpPr>
          <p:cNvPr id="3" name="Freeform 3"/>
          <p:cNvSpPr/>
          <p:nvPr/>
        </p:nvSpPr>
        <p:spPr>
          <a:xfrm>
            <a:off x="6434029" y="6287673"/>
            <a:ext cx="6138971" cy="4156177"/>
          </a:xfrm>
          <a:custGeom>
            <a:avLst/>
            <a:gdLst/>
            <a:ahLst/>
            <a:cxnLst/>
            <a:rect l="l" t="t" r="r" b="b"/>
            <a:pathLst>
              <a:path w="7137134" h="6137935">
                <a:moveTo>
                  <a:pt x="0" y="0"/>
                </a:moveTo>
                <a:lnTo>
                  <a:pt x="7137134" y="0"/>
                </a:lnTo>
                <a:lnTo>
                  <a:pt x="7137134" y="6137935"/>
                </a:lnTo>
                <a:lnTo>
                  <a:pt x="0" y="6137935"/>
                </a:lnTo>
                <a:lnTo>
                  <a:pt x="0" y="0"/>
                </a:lnTo>
                <a:close/>
              </a:path>
            </a:pathLst>
          </a:custGeom>
          <a:blipFill>
            <a:blip r:embed="rId2"/>
            <a:stretch>
              <a:fillRect/>
            </a:stretch>
          </a:blipFill>
        </p:spPr>
      </p:sp>
      <p:sp>
        <p:nvSpPr>
          <p:cNvPr id="10" name="AutoShape 9"/>
          <p:cNvSpPr/>
          <p:nvPr/>
        </p:nvSpPr>
        <p:spPr>
          <a:xfrm>
            <a:off x="1066800" y="2171700"/>
            <a:ext cx="6492240" cy="0"/>
          </a:xfrm>
          <a:prstGeom prst="line">
            <a:avLst/>
          </a:prstGeom>
          <a:ln w="47625" cap="flat">
            <a:solidFill>
              <a:schemeClr val="accent5">
                <a:lumMod val="50000"/>
              </a:schemeClr>
            </a:solidFill>
            <a:prstDash val="solid"/>
            <a:headEnd type="none" w="sm" len="sm"/>
            <a:tailEnd type="none" w="sm" len="sm"/>
          </a:ln>
        </p:spPr>
      </p:sp>
      <p:sp>
        <p:nvSpPr>
          <p:cNvPr id="11" name="TextBox 7"/>
          <p:cNvSpPr txBox="1"/>
          <p:nvPr/>
        </p:nvSpPr>
        <p:spPr>
          <a:xfrm>
            <a:off x="1753146" y="584336"/>
            <a:ext cx="5119547" cy="718145"/>
          </a:xfrm>
          <a:prstGeom prst="rect">
            <a:avLst/>
          </a:prstGeom>
        </p:spPr>
        <p:txBody>
          <a:bodyPr wrap="square" lIns="0" tIns="0" rIns="0" bIns="0" rtlCol="0" anchor="t">
            <a:spAutoFit/>
          </a:bodyPr>
          <a:lstStyle/>
          <a:p>
            <a:pPr algn="just">
              <a:lnSpc>
                <a:spcPts val="5599"/>
              </a:lnSpc>
              <a:spcBef>
                <a:spcPts val="1800"/>
              </a:spcBef>
              <a:spcAft>
                <a:spcPts val="1800"/>
              </a:spcAft>
            </a:pPr>
            <a:r>
              <a:rPr lang="en-US" sz="4600" b="1" dirty="0" smtClean="0">
                <a:solidFill>
                  <a:schemeClr val="accent5">
                    <a:lumMod val="50000"/>
                  </a:schemeClr>
                </a:solidFill>
                <a:latin typeface="Times New Roman" panose="02020603050405020304" pitchFamily="18" charset="0"/>
                <a:cs typeface="Times New Roman" panose="02020603050405020304" pitchFamily="18" charset="0"/>
              </a:rPr>
              <a:t>NGƯỜI TRỢ GIÚP</a:t>
            </a:r>
          </a:p>
        </p:txBody>
      </p:sp>
      <p:sp>
        <p:nvSpPr>
          <p:cNvPr id="12" name="Rectangle 11"/>
          <p:cNvSpPr/>
          <p:nvPr/>
        </p:nvSpPr>
        <p:spPr>
          <a:xfrm>
            <a:off x="684707" y="2631426"/>
            <a:ext cx="7285540" cy="4170372"/>
          </a:xfrm>
          <a:prstGeom prst="rect">
            <a:avLst/>
          </a:prstGeom>
        </p:spPr>
        <p:txBody>
          <a:bodyPr wrap="square">
            <a:spAutoFit/>
          </a:bodyPr>
          <a:lstStyle/>
          <a:p>
            <a:pPr marL="342900" lvl="0" indent="-342900" algn="just">
              <a:lnSpc>
                <a:spcPct val="130000"/>
              </a:lnSpc>
              <a:spcBef>
                <a:spcPts val="600"/>
              </a:spcBef>
              <a:spcAft>
                <a:spcPts val="0"/>
              </a:spcAft>
              <a:buFont typeface="Wingdings" panose="05000000000000000000" pitchFamily="2" charset="2"/>
              <a:buChar char=""/>
              <a:tabLst>
                <a:tab pos="285750" algn="l"/>
              </a:tabLst>
            </a:pPr>
            <a:r>
              <a:rPr lang="it-IT" sz="4000" i="1" dirty="0" smtClean="0">
                <a:solidFill>
                  <a:schemeClr val="accent5">
                    <a:lumMod val="50000"/>
                  </a:schemeClr>
                </a:solidFill>
                <a:latin typeface="Times New Roman" panose="02020603050405020304" pitchFamily="18" charset="0"/>
                <a:cs typeface="Times New Roman" panose="02020603050405020304" pitchFamily="18" charset="0"/>
              </a:rPr>
              <a:t> </a:t>
            </a:r>
            <a:r>
              <a:rPr lang="it-IT" sz="4000" i="1" dirty="0">
                <a:solidFill>
                  <a:schemeClr val="accent5">
                    <a:lumMod val="50000"/>
                  </a:schemeClr>
                </a:solidFill>
                <a:latin typeface="Times New Roman" panose="02020603050405020304" pitchFamily="18" charset="0"/>
                <a:cs typeface="Times New Roman" panose="02020603050405020304" pitchFamily="18" charset="0"/>
              </a:rPr>
              <a:t>có thể là nhà tham vấn, cán sự xã hội hay những người làm công việc trợ giúp khác nhưng không mang tính chuyên </a:t>
            </a:r>
            <a:r>
              <a:rPr lang="it-IT" sz="4000" i="1" dirty="0" smtClean="0">
                <a:solidFill>
                  <a:schemeClr val="accent5">
                    <a:lumMod val="50000"/>
                  </a:schemeClr>
                </a:solidFill>
                <a:latin typeface="Times New Roman" panose="02020603050405020304" pitchFamily="18" charset="0"/>
                <a:cs typeface="Times New Roman" panose="02020603050405020304" pitchFamily="18" charset="0"/>
              </a:rPr>
              <a:t>nghiệp.</a:t>
            </a:r>
          </a:p>
          <a:p>
            <a:pPr marL="342900" lvl="0" indent="-342900" algn="just">
              <a:lnSpc>
                <a:spcPct val="130000"/>
              </a:lnSpc>
              <a:spcBef>
                <a:spcPts val="600"/>
              </a:spcBef>
              <a:spcAft>
                <a:spcPts val="0"/>
              </a:spcAft>
              <a:buFont typeface="Wingdings" panose="05000000000000000000" pitchFamily="2" charset="2"/>
              <a:buChar char=""/>
              <a:tabLst>
                <a:tab pos="285750" algn="l"/>
              </a:tabLst>
            </a:pPr>
            <a:r>
              <a:rPr lang="it-IT" sz="4000" i="1" dirty="0">
                <a:solidFill>
                  <a:schemeClr val="accent5">
                    <a:lumMod val="50000"/>
                  </a:schemeClr>
                </a:solidFill>
                <a:latin typeface="Times New Roman" panose="02020603050405020304" pitchFamily="18" charset="0"/>
                <a:cs typeface="Times New Roman" panose="02020603050405020304" pitchFamily="18" charset="0"/>
              </a:rPr>
              <a:t> </a:t>
            </a:r>
            <a:r>
              <a:rPr lang="it-IT" sz="4000" b="1" i="1" dirty="0" smtClean="0">
                <a:solidFill>
                  <a:schemeClr val="accent5">
                    <a:lumMod val="50000"/>
                  </a:schemeClr>
                </a:solidFill>
                <a:latin typeface="Times New Roman" panose="02020603050405020304" pitchFamily="18" charset="0"/>
                <a:cs typeface="Times New Roman" panose="02020603050405020304" pitchFamily="18" charset="0"/>
              </a:rPr>
              <a:t>CHO</a:t>
            </a:r>
            <a:endParaRPr lang="vi-VN" sz="4000" b="1" i="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9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2.070"/>
  <p:tag name="ISPRING_SLIDE_ID_2" val="{3170CE9B-37B2-4B6D-94E4-D5D50CCBAD67}"/>
  <p:tag name="GENSWF_SLIDE_UID" val="{9E30AB2A-7ABC-49EA-91A7-D201956A53B5}: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TotalTime>
  <Words>1039</Words>
  <Application>Microsoft Office PowerPoint</Application>
  <PresentationFormat>Custom</PresentationFormat>
  <Paragraphs>87</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Times New Roman</vt:lpstr>
      <vt:lpstr>Arial</vt:lpstr>
      <vt:lpstr>Edwardian Script ITC</vt:lpstr>
      <vt:lpstr>Wingdings</vt:lpstr>
      <vt:lpstr>Calibri</vt:lpstr>
      <vt:lpstr>Minion</vt:lpstr>
      <vt:lpstr>Verdana</vt:lpstr>
      <vt:lpstr>League Spartan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Bảng phân cảnh Lên ý tưởng Thuyết trình</dc:title>
  <dc:creator>default</dc:creator>
  <cp:lastModifiedBy>Phan Hà</cp:lastModifiedBy>
  <cp:revision>27</cp:revision>
  <dcterms:created xsi:type="dcterms:W3CDTF">2006-08-16T00:00:00Z</dcterms:created>
  <dcterms:modified xsi:type="dcterms:W3CDTF">2025-08-14T03:48:54Z</dcterms:modified>
  <dc:identifier>DAFuIBr8FlY</dc:identifier>
</cp:coreProperties>
</file>