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8" r:id="rId3"/>
    <p:sldId id="411" r:id="rId4"/>
    <p:sldId id="401" r:id="rId5"/>
    <p:sldId id="400" r:id="rId6"/>
    <p:sldId id="389" r:id="rId7"/>
    <p:sldId id="390" r:id="rId8"/>
    <p:sldId id="392" r:id="rId9"/>
    <p:sldId id="393" r:id="rId10"/>
    <p:sldId id="402" r:id="rId11"/>
    <p:sldId id="403" r:id="rId12"/>
    <p:sldId id="404" r:id="rId13"/>
    <p:sldId id="394" r:id="rId14"/>
    <p:sldId id="395" r:id="rId15"/>
    <p:sldId id="396" r:id="rId16"/>
    <p:sldId id="405" r:id="rId17"/>
    <p:sldId id="406" r:id="rId18"/>
    <p:sldId id="407" r:id="rId19"/>
    <p:sldId id="397" r:id="rId20"/>
    <p:sldId id="398" r:id="rId21"/>
    <p:sldId id="399" r:id="rId22"/>
    <p:sldId id="408" r:id="rId23"/>
    <p:sldId id="409" r:id="rId24"/>
    <p:sldId id="410" r:id="rId25"/>
    <p:sldId id="41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6DF648"/>
    <a:srgbClr val="F3BBF0"/>
    <a:srgbClr val="99F97F"/>
    <a:srgbClr val="E1EF5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p:cViewPr varScale="1">
        <p:scale>
          <a:sx n="95" d="100"/>
          <a:sy n="95" d="100"/>
        </p:scale>
        <p:origin x="166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2058D-A563-45C8-AC88-3040D8FA1611}" type="datetimeFigureOut">
              <a:rPr lang="en-US" smtClean="0"/>
              <a:t>8/14/2025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40B17-B1F9-4452-B736-5D8A0D483D5D}" type="slidenum">
              <a:rPr lang="en-US" smtClean="0"/>
              <a:t>‹#›</a:t>
            </a:fld>
            <a:endParaRPr lang="en-US"/>
          </a:p>
        </p:txBody>
      </p:sp>
    </p:spTree>
    <p:extLst>
      <p:ext uri="{BB962C8B-B14F-4D97-AF65-F5344CB8AC3E}">
        <p14:creationId xmlns:p14="http://schemas.microsoft.com/office/powerpoint/2010/main" val="192810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D40B17-B1F9-4452-B736-5D8A0D483D5D}" type="slidenum">
              <a:rPr lang="en-US" smtClean="0"/>
              <a:t>1</a:t>
            </a:fld>
            <a:endParaRPr lang="en-US"/>
          </a:p>
        </p:txBody>
      </p:sp>
    </p:spTree>
    <p:extLst>
      <p:ext uri="{BB962C8B-B14F-4D97-AF65-F5344CB8AC3E}">
        <p14:creationId xmlns:p14="http://schemas.microsoft.com/office/powerpoint/2010/main" val="88820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082" name="Rectangle 10"/>
          <p:cNvSpPr>
            <a:spLocks noChangeArrowheads="1"/>
          </p:cNvSpPr>
          <p:nvPr/>
        </p:nvSpPr>
        <p:spPr bwMode="gray">
          <a:xfrm>
            <a:off x="1588" y="3803650"/>
            <a:ext cx="9142412" cy="1301750"/>
          </a:xfrm>
          <a:prstGeom prst="rect">
            <a:avLst/>
          </a:prstGeom>
          <a:gradFill rotWithShape="1">
            <a:gsLst>
              <a:gs pos="0">
                <a:schemeClr val="accent2"/>
              </a:gs>
              <a:gs pos="100000">
                <a:schemeClr val="accent2">
                  <a:gamma/>
                  <a:tint val="0"/>
                  <a:invGamma/>
                </a:schemeClr>
              </a:gs>
            </a:gsLst>
            <a:lin ang="5400000" scaled="1"/>
          </a:gradFill>
          <a:ln w="0" algn="ctr">
            <a:noFill/>
            <a:miter lim="800000"/>
            <a:headEnd/>
            <a:tailEnd/>
          </a:ln>
          <a:effectLst/>
        </p:spPr>
        <p:txBody>
          <a:bodyPr wrap="none" anchor="ctr"/>
          <a:lstStyle/>
          <a:p>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6FA1B97D-4BB3-42C1-AF99-5EFECFDDDC3F}" type="slidenum">
              <a:rPr lang="en-US"/>
              <a:pPr/>
              <a:t>‹#›</a:t>
            </a:fld>
            <a:endParaRPr lang="en-US"/>
          </a:p>
        </p:txBody>
      </p:sp>
      <p:sp>
        <p:nvSpPr>
          <p:cNvPr id="3075" name="Rectangle 3"/>
          <p:cNvSpPr>
            <a:spLocks noGrp="1" noChangeArrowheads="1"/>
          </p:cNvSpPr>
          <p:nvPr>
            <p:ph type="subTitle" idx="1"/>
          </p:nvPr>
        </p:nvSpPr>
        <p:spPr bwMode="gray">
          <a:xfrm>
            <a:off x="914400" y="2895600"/>
            <a:ext cx="7304088" cy="381000"/>
          </a:xfrm>
        </p:spPr>
        <p:txBody>
          <a:bodyPr/>
          <a:lstStyle>
            <a:lvl1pPr marL="0" indent="0" algn="ctr">
              <a:buFont typeface="Wingdings" pitchFamily="2" charset="2"/>
              <a:buNone/>
              <a:defRPr sz="2400">
                <a:solidFill>
                  <a:schemeClr val="bg1"/>
                </a:solidFill>
              </a:defRPr>
            </a:lvl1pPr>
          </a:lstStyle>
          <a:p>
            <a:r>
              <a:rPr lang="en-US"/>
              <a:t>Click to edit Master subtitle style</a:t>
            </a:r>
          </a:p>
        </p:txBody>
      </p:sp>
      <p:sp>
        <p:nvSpPr>
          <p:cNvPr id="3074" name="Rectangle 2"/>
          <p:cNvSpPr>
            <a:spLocks noGrp="1" noChangeArrowheads="1"/>
          </p:cNvSpPr>
          <p:nvPr>
            <p:ph type="ctrTitle"/>
          </p:nvPr>
        </p:nvSpPr>
        <p:spPr bwMode="gray">
          <a:xfrm>
            <a:off x="762000" y="3432175"/>
            <a:ext cx="7620000" cy="682625"/>
          </a:xfrm>
        </p:spPr>
        <p:txBody>
          <a:bodyPr/>
          <a:lstStyle>
            <a:lvl1pPr>
              <a:defRPr sz="4000" b="1">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71AB7E-72E2-4A0D-8725-2D2841C0FE9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74650"/>
            <a:ext cx="2057400" cy="594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74650"/>
            <a:ext cx="6019800" cy="594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BFD977-F91C-4096-ACB4-7F7008A7F58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256F63-338C-4F1F-8755-BB99F30EFB4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689869-0395-446A-9D1C-79C34FC8C22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DEA9B8-A545-4DFE-87FF-560ADEAA315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72DD940-D417-4C8E-872D-5B319FFC6E5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E55DCE-3461-4613-90DA-3B2F4BF43F8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67098DB-BD68-4BED-8B9A-AB549CB622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647B2E-7A07-4E89-BFAD-F8F5CE10BF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BE5A8B-8937-4529-AFF8-12B191CEFC8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p:nvSpPr>
        <p:spPr bwMode="gray">
          <a:xfrm>
            <a:off x="0" y="641350"/>
            <a:ext cx="9144000" cy="92075"/>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endParaRPr lang="en-US"/>
          </a:p>
        </p:txBody>
      </p:sp>
      <p:sp>
        <p:nvSpPr>
          <p:cNvPr id="1031" name="Rectangle 7"/>
          <p:cNvSpPr>
            <a:spLocks noChangeArrowheads="1"/>
          </p:cNvSpPr>
          <p:nvPr/>
        </p:nvSpPr>
        <p:spPr bwMode="white">
          <a:xfrm>
            <a:off x="1588" y="766763"/>
            <a:ext cx="9142412" cy="1366837"/>
          </a:xfrm>
          <a:prstGeom prst="rect">
            <a:avLst/>
          </a:prstGeom>
          <a:gradFill rotWithShape="0">
            <a:gsLst>
              <a:gs pos="0">
                <a:schemeClr val="accent2"/>
              </a:gs>
              <a:gs pos="100000">
                <a:schemeClr val="accent2">
                  <a:gamma/>
                  <a:tint val="0"/>
                  <a:invGamma/>
                </a:schemeClr>
              </a:gs>
            </a:gsLst>
            <a:lin ang="5400000" scaled="1"/>
          </a:gradFill>
          <a:ln w="0" algn="ctr">
            <a:noFill/>
            <a:miter lim="800000"/>
            <a:headEnd/>
            <a:tailEnd/>
          </a:ln>
          <a:effectLst/>
        </p:spPr>
        <p:txBody>
          <a:bodyPr wrap="none" anchor="ctr"/>
          <a:lstStyle/>
          <a:p>
            <a:endParaRPr lang="en-US"/>
          </a:p>
        </p:txBody>
      </p:sp>
      <p:graphicFrame>
        <p:nvGraphicFramePr>
          <p:cNvPr id="1039" name="Object 15"/>
          <p:cNvGraphicFramePr>
            <a:graphicFrameLocks noChangeAspect="1"/>
          </p:cNvGraphicFramePr>
          <p:nvPr/>
        </p:nvGraphicFramePr>
        <p:xfrm>
          <a:off x="-11113" y="0"/>
          <a:ext cx="9155113" cy="609600"/>
        </p:xfrm>
        <a:graphic>
          <a:graphicData uri="http://schemas.openxmlformats.org/presentationml/2006/ole">
            <mc:AlternateContent xmlns:mc="http://schemas.openxmlformats.org/markup-compatibility/2006">
              <mc:Choice xmlns:v="urn:schemas-microsoft-com:vml" Requires="v">
                <p:oleObj name="Image" r:id="rId13" imgW="13003175" imgH="4571429" progId="">
                  <p:embed/>
                </p:oleObj>
              </mc:Choice>
              <mc:Fallback>
                <p:oleObj name="Image" r:id="rId13" imgW="13003175" imgH="4571429" progId="">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13" y="0"/>
                        <a:ext cx="9155113" cy="609600"/>
                      </a:xfrm>
                      <a:prstGeom prst="rect">
                        <a:avLst/>
                      </a:prstGeom>
                      <a:noFill/>
                      <a:ln>
                        <a:noFill/>
                      </a:ln>
                      <a:effectLst/>
                      <a:extLst>
                        <a:ext uri="{909E8E84-426E-40DD-AFC4-6F175D3DCCD1}">
                          <a14:hiddenFill xmlns:a14="http://schemas.microsoft.com/office/drawing/2010/main">
                            <a:solidFill>
                              <a:srgbClr val="3191D3"/>
                            </a:solidFill>
                          </a14:hiddenFill>
                        </a:ext>
                        <a:ext uri="{91240B29-F687-4F45-9708-019B960494DF}">
                          <a14:hiddenLine xmlns:a14="http://schemas.microsoft.com/office/drawing/2010/main" w="9525">
                            <a:solidFill>
                              <a:srgbClr val="0D1259"/>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33" name="AutoShape 9"/>
          <p:cNvSpPr>
            <a:spLocks noChangeArrowheads="1"/>
          </p:cNvSpPr>
          <p:nvPr/>
        </p:nvSpPr>
        <p:spPr bwMode="gray">
          <a:xfrm>
            <a:off x="-11113" y="344488"/>
            <a:ext cx="9155113" cy="792162"/>
          </a:xfrm>
          <a:prstGeom prst="roundRect">
            <a:avLst>
              <a:gd name="adj" fmla="val 41870"/>
            </a:avLst>
          </a:prstGeom>
          <a:gradFill rotWithShape="1">
            <a:gsLst>
              <a:gs pos="0">
                <a:schemeClr val="tx2">
                  <a:gamma/>
                  <a:shade val="46275"/>
                  <a:invGamma/>
                </a:schemeClr>
              </a:gs>
              <a:gs pos="100000">
                <a:schemeClr val="tx2"/>
              </a:gs>
            </a:gsLst>
            <a:lin ang="0" scaled="1"/>
          </a:gradFill>
          <a:ln w="38100" algn="ctr">
            <a:solidFill>
              <a:schemeClr val="bg1"/>
            </a:solidFill>
            <a:round/>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5280C7-52BF-460D-A8A3-28E505EE058B}" type="slidenum">
              <a:rPr lang="en-US"/>
              <a:pPr/>
              <a:t>‹#›</a:t>
            </a:fld>
            <a:endParaRPr lang="en-US"/>
          </a:p>
        </p:txBody>
      </p:sp>
      <p:sp>
        <p:nvSpPr>
          <p:cNvPr id="1026" name="Rectangle 2"/>
          <p:cNvSpPr>
            <a:spLocks noGrp="1" noChangeArrowheads="1"/>
          </p:cNvSpPr>
          <p:nvPr>
            <p:ph type="title"/>
          </p:nvPr>
        </p:nvSpPr>
        <p:spPr bwMode="white">
          <a:xfrm>
            <a:off x="304800" y="374650"/>
            <a:ext cx="8686799" cy="692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Arial" charset="0"/>
        </a:defRPr>
      </a:lvl2pPr>
      <a:lvl3pPr algn="ctr" rtl="0" fontAlgn="base">
        <a:spcBef>
          <a:spcPct val="0"/>
        </a:spcBef>
        <a:spcAft>
          <a:spcPct val="0"/>
        </a:spcAft>
        <a:defRPr sz="3600">
          <a:solidFill>
            <a:schemeClr val="bg1"/>
          </a:solidFill>
          <a:latin typeface="Arial" charset="0"/>
        </a:defRPr>
      </a:lvl3pPr>
      <a:lvl4pPr algn="ctr" rtl="0" fontAlgn="base">
        <a:spcBef>
          <a:spcPct val="0"/>
        </a:spcBef>
        <a:spcAft>
          <a:spcPct val="0"/>
        </a:spcAft>
        <a:defRPr sz="3600">
          <a:solidFill>
            <a:schemeClr val="bg1"/>
          </a:solidFill>
          <a:latin typeface="Arial" charset="0"/>
        </a:defRPr>
      </a:lvl4pPr>
      <a:lvl5pPr algn="ctr" rtl="0" fontAlgn="base">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600200"/>
            <a:ext cx="7924800" cy="1295400"/>
          </a:xfrm>
          <a:prstGeom prst="roundRect">
            <a:avLst>
              <a:gd name="adj" fmla="val 50000"/>
            </a:avLst>
          </a:prstGeom>
          <a:effectLst/>
        </p:spPr>
        <p:txBody>
          <a:bodyPr anchor="t"/>
          <a:lstStyle/>
          <a:p>
            <a:pPr>
              <a:lnSpc>
                <a:spcPct val="120000"/>
              </a:lnSpc>
              <a:spcBef>
                <a:spcPts val="0"/>
              </a:spcBef>
            </a:pPr>
            <a:r>
              <a:rPr lang="en-US">
                <a:solidFill>
                  <a:srgbClr val="FF0000"/>
                </a:solidFill>
                <a:latin typeface="UTM Swiss Condensed" panose="02000500000000000000" pitchFamily="2" charset="0"/>
              </a:rPr>
              <a:t>QUẢN TRỊ </a:t>
            </a:r>
            <a:br>
              <a:rPr lang="en-US">
                <a:solidFill>
                  <a:srgbClr val="FF0000"/>
                </a:solidFill>
                <a:latin typeface="UTM Swiss Condensed" panose="02000500000000000000" pitchFamily="2" charset="0"/>
              </a:rPr>
            </a:br>
            <a:r>
              <a:rPr lang="en-US" sz="4000">
                <a:solidFill>
                  <a:srgbClr val="FF0000"/>
                </a:solidFill>
                <a:latin typeface="UTM Swiss Condensed" panose="02000500000000000000" pitchFamily="2" charset="0"/>
              </a:rPr>
              <a:t>NGÀNH CÔNG TÁC XÃ HỘI</a:t>
            </a:r>
            <a:endParaRPr lang="en-US" sz="4000">
              <a:latin typeface="UTM Swiss Condensed" panose="02000500000000000000" pitchFamily="2" charset="0"/>
            </a:endParaRPr>
          </a:p>
        </p:txBody>
      </p:sp>
      <p:pic>
        <p:nvPicPr>
          <p:cNvPr id="3075" name="Picture 4" descr="MCj03325280000[1]"/>
          <p:cNvPicPr>
            <a:picLocks noChangeAspect="1" noChangeArrowheads="1"/>
          </p:cNvPicPr>
          <p:nvPr/>
        </p:nvPicPr>
        <p:blipFill>
          <a:blip r:embed="rId3"/>
          <a:srcRect/>
          <a:stretch>
            <a:fillRect/>
          </a:stretch>
        </p:blipFill>
        <p:spPr bwMode="auto">
          <a:xfrm flipH="1">
            <a:off x="2552700" y="3695700"/>
            <a:ext cx="4038600" cy="2857500"/>
          </a:xfrm>
          <a:prstGeom prst="rect">
            <a:avLst/>
          </a:prstGeom>
          <a:noFill/>
          <a:ln w="9525">
            <a:noFill/>
            <a:miter lim="800000"/>
            <a:headEnd/>
            <a:tailEnd/>
          </a:ln>
        </p:spPr>
      </p:pic>
      <p:sp>
        <p:nvSpPr>
          <p:cNvPr id="4" name="Rectangle 2">
            <a:extLst>
              <a:ext uri="{FF2B5EF4-FFF2-40B4-BE49-F238E27FC236}">
                <a16:creationId xmlns:a16="http://schemas.microsoft.com/office/drawing/2014/main" id="{A3F46498-2587-7B27-12C4-F6475FBEBA49}"/>
              </a:ext>
            </a:extLst>
          </p:cNvPr>
          <p:cNvSpPr txBox="1">
            <a:spLocks noChangeArrowheads="1"/>
          </p:cNvSpPr>
          <p:nvPr/>
        </p:nvSpPr>
        <p:spPr bwMode="gray">
          <a:xfrm>
            <a:off x="609600" y="304800"/>
            <a:ext cx="7924800" cy="1295400"/>
          </a:xfrm>
          <a:prstGeom prst="roundRect">
            <a:avLst>
              <a:gd name="adj" fmla="val 50000"/>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3600">
                <a:solidFill>
                  <a:schemeClr val="bg1"/>
                </a:solidFill>
                <a:latin typeface="Arial" charset="0"/>
              </a:defRPr>
            </a:lvl2pPr>
            <a:lvl3pPr algn="ctr" rtl="0" fontAlgn="base">
              <a:spcBef>
                <a:spcPct val="0"/>
              </a:spcBef>
              <a:spcAft>
                <a:spcPct val="0"/>
              </a:spcAft>
              <a:defRPr sz="3600">
                <a:solidFill>
                  <a:schemeClr val="bg1"/>
                </a:solidFill>
                <a:latin typeface="Arial" charset="0"/>
              </a:defRPr>
            </a:lvl3pPr>
            <a:lvl4pPr algn="ctr" rtl="0" fontAlgn="base">
              <a:spcBef>
                <a:spcPct val="0"/>
              </a:spcBef>
              <a:spcAft>
                <a:spcPct val="0"/>
              </a:spcAft>
              <a:defRPr sz="3600">
                <a:solidFill>
                  <a:schemeClr val="bg1"/>
                </a:solidFill>
                <a:latin typeface="Arial" charset="0"/>
              </a:defRPr>
            </a:lvl4pPr>
            <a:lvl5pPr algn="ctr" rtl="0" fontAlgn="base">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a:lstStyle>
          <a:p>
            <a:pPr>
              <a:lnSpc>
                <a:spcPct val="120000"/>
              </a:lnSpc>
              <a:spcBef>
                <a:spcPts val="0"/>
              </a:spcBef>
            </a:pPr>
            <a:r>
              <a:rPr lang="en-US" sz="2800" kern="0">
                <a:solidFill>
                  <a:schemeClr val="accent4">
                    <a:lumMod val="90000"/>
                    <a:lumOff val="10000"/>
                  </a:schemeClr>
                </a:solidFill>
                <a:latin typeface="UTM Swiss Condensed" panose="02000500000000000000" pitchFamily="2" charset="0"/>
              </a:rPr>
              <a:t>TRƯỜNG ĐẠI HỌC VINH</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(1) Kiểu lãnh đạo độc đoán</a:t>
            </a:r>
          </a:p>
        </p:txBody>
      </p:sp>
      <p:grpSp>
        <p:nvGrpSpPr>
          <p:cNvPr id="4" name="Group 3"/>
          <p:cNvGrpSpPr/>
          <p:nvPr/>
        </p:nvGrpSpPr>
        <p:grpSpPr>
          <a:xfrm>
            <a:off x="990599" y="1828800"/>
            <a:ext cx="6934201" cy="4343400"/>
            <a:chOff x="1142999" y="1451428"/>
            <a:chExt cx="7315201" cy="4597423"/>
          </a:xfrm>
        </p:grpSpPr>
        <p:grpSp>
          <p:nvGrpSpPr>
            <p:cNvPr id="5" name="Group 4"/>
            <p:cNvGrpSpPr/>
            <p:nvPr/>
          </p:nvGrpSpPr>
          <p:grpSpPr>
            <a:xfrm>
              <a:off x="4648200" y="1451428"/>
              <a:ext cx="3810000" cy="2282372"/>
              <a:chOff x="4648200" y="1451428"/>
              <a:chExt cx="3810000" cy="2282372"/>
            </a:xfrm>
          </p:grpSpPr>
          <p:sp>
            <p:nvSpPr>
              <p:cNvPr id="7" name="Cloud Callout 6"/>
              <p:cNvSpPr/>
              <p:nvPr/>
            </p:nvSpPr>
            <p:spPr>
              <a:xfrm>
                <a:off x="4648200" y="1451428"/>
                <a:ext cx="3810000" cy="2282372"/>
              </a:xfrm>
              <a:prstGeom prst="cloudCallout">
                <a:avLst>
                  <a:gd name="adj1" fmla="val -72506"/>
                  <a:gd name="adj2" fmla="val 29588"/>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00" b="1" i="0" u="none" strike="noStrike" kern="0" cap="none" spc="0" normalizeH="0" baseline="0" noProof="0">
                  <a:ln>
                    <a:noFill/>
                  </a:ln>
                  <a:solidFill>
                    <a:srgbClr val="FFFFFF"/>
                  </a:solidFill>
                  <a:effectLst/>
                  <a:uLnTx/>
                  <a:uFillTx/>
                  <a:latin typeface="UTM Swiss Condensed" panose="02000500000000000000" pitchFamily="2" charset="0"/>
                  <a:cs typeface="Calibri" pitchFamily="34" charset="0"/>
                </a:endParaRPr>
              </a:p>
            </p:txBody>
          </p:sp>
          <p:sp>
            <p:nvSpPr>
              <p:cNvPr id="8" name="Rectangle 7"/>
              <p:cNvSpPr/>
              <p:nvPr/>
            </p:nvSpPr>
            <p:spPr>
              <a:xfrm>
                <a:off x="5057672" y="2016024"/>
                <a:ext cx="3078981" cy="9906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chemeClr val="bg1"/>
                    </a:solidFill>
                    <a:latin typeface="UTM Swiss Condensed" panose="02000500000000000000" pitchFamily="2" charset="0"/>
                    <a:ea typeface="+mj-ea"/>
                    <a:cs typeface="+mj-cs"/>
                  </a:rPr>
                  <a:t>Ưu nhược điểm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chemeClr val="bg1"/>
                    </a:solidFill>
                    <a:latin typeface="UTM Swiss Condensed" panose="02000500000000000000" pitchFamily="2" charset="0"/>
                    <a:ea typeface="+mj-ea"/>
                    <a:cs typeface="+mj-cs"/>
                  </a:rPr>
                  <a:t>của phong cách lãnh đạo này?</a:t>
                </a:r>
              </a:p>
            </p:txBody>
          </p:sp>
        </p:grpSp>
        <p:pic>
          <p:nvPicPr>
            <p:cNvPr id="6" name="Picture 2" descr="C:\Users\PHUNGGIABAO\Desktop\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t="12120" b="30254"/>
            <a:stretch/>
          </p:blipFill>
          <p:spPr bwMode="auto">
            <a:xfrm>
              <a:off x="1142999" y="2338650"/>
              <a:ext cx="3295858" cy="3710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403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(1) Kiểu lãnh đạo độc đoán</a:t>
            </a:r>
          </a:p>
        </p:txBody>
      </p:sp>
      <p:sp>
        <p:nvSpPr>
          <p:cNvPr id="13" name="TextBox 12"/>
          <p:cNvSpPr txBox="1"/>
          <p:nvPr/>
        </p:nvSpPr>
        <p:spPr>
          <a:xfrm>
            <a:off x="3733800" y="3305085"/>
            <a:ext cx="4800600" cy="1107996"/>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Giải quyết công việc nhanh gọn trên cơ sở kinh nghiệm và ý chí của người lãnh đạo.</a:t>
            </a:r>
            <a:endParaRPr lang="vi-VN" sz="2200" b="1">
              <a:solidFill>
                <a:schemeClr val="tx1">
                  <a:lumMod val="50000"/>
                </a:schemeClr>
              </a:solidFill>
              <a:latin typeface="UTM Swiss Condensed" panose="02000500000000000000" pitchFamily="2" charset="0"/>
            </a:endParaRPr>
          </a:p>
        </p:txBody>
      </p:sp>
      <p:sp>
        <p:nvSpPr>
          <p:cNvPr id="2" name="Striped Right Arrow 1"/>
          <p:cNvSpPr/>
          <p:nvPr/>
        </p:nvSpPr>
        <p:spPr>
          <a:xfrm>
            <a:off x="685800" y="2740624"/>
            <a:ext cx="2590800" cy="2236917"/>
          </a:xfrm>
          <a:prstGeom prst="stripedRightArrow">
            <a:avLst>
              <a:gd name="adj1" fmla="val 577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Swiss Condensed" panose="02000500000000000000" pitchFamily="2" charset="0"/>
                <a:ea typeface="+mj-ea"/>
                <a:cs typeface="+mj-cs"/>
              </a:rPr>
              <a:t>Ưu điểm:</a:t>
            </a:r>
          </a:p>
        </p:txBody>
      </p:sp>
    </p:spTree>
    <p:extLst>
      <p:ext uri="{BB962C8B-B14F-4D97-AF65-F5344CB8AC3E}">
        <p14:creationId xmlns:p14="http://schemas.microsoft.com/office/powerpoint/2010/main" val="14503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(1) Kiểu lãnh đạo độc đoán</a:t>
            </a:r>
          </a:p>
        </p:txBody>
      </p:sp>
      <p:sp>
        <p:nvSpPr>
          <p:cNvPr id="13" name="TextBox 12"/>
          <p:cNvSpPr txBox="1"/>
          <p:nvPr/>
        </p:nvSpPr>
        <p:spPr>
          <a:xfrm>
            <a:off x="609600" y="2896362"/>
            <a:ext cx="4800600" cy="769441"/>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Không tập trung được sự sáng tạo của nhân viên dưới quyền.</a:t>
            </a:r>
            <a:endParaRPr lang="vi-VN" sz="2200" b="1">
              <a:solidFill>
                <a:schemeClr val="tx1">
                  <a:lumMod val="50000"/>
                </a:schemeClr>
              </a:solidFill>
              <a:latin typeface="UTM Swiss Condensed" panose="02000500000000000000" pitchFamily="2" charset="0"/>
            </a:endParaRPr>
          </a:p>
        </p:txBody>
      </p:sp>
      <p:sp>
        <p:nvSpPr>
          <p:cNvPr id="5" name="Striped Right Arrow 4"/>
          <p:cNvSpPr/>
          <p:nvPr/>
        </p:nvSpPr>
        <p:spPr>
          <a:xfrm flipH="1">
            <a:off x="6096000" y="2547344"/>
            <a:ext cx="2590800" cy="2236917"/>
          </a:xfrm>
          <a:prstGeom prst="stripedRightArrow">
            <a:avLst>
              <a:gd name="adj1" fmla="val 577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Swiss Condensed" panose="02000500000000000000" pitchFamily="2" charset="0"/>
                <a:ea typeface="+mj-ea"/>
                <a:cs typeface="+mj-cs"/>
              </a:rPr>
              <a:t>Nhược điểm:</a:t>
            </a:r>
          </a:p>
        </p:txBody>
      </p:sp>
      <p:sp>
        <p:nvSpPr>
          <p:cNvPr id="6" name="TextBox 5"/>
          <p:cNvSpPr txBox="1"/>
          <p:nvPr/>
        </p:nvSpPr>
        <p:spPr>
          <a:xfrm>
            <a:off x="596153" y="3829453"/>
            <a:ext cx="4800600" cy="769441"/>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Không kích thích được mọi người trong tổ chức tích cực làm việc.</a:t>
            </a:r>
            <a:endParaRPr lang="vi-VN" sz="2200" b="1">
              <a:solidFill>
                <a:schemeClr val="tx1">
                  <a:lumMod val="50000"/>
                </a:schemeClr>
              </a:solidFill>
              <a:latin typeface="UTM Swiss Condensed" panose="02000500000000000000" pitchFamily="2" charset="0"/>
            </a:endParaRPr>
          </a:p>
        </p:txBody>
      </p:sp>
      <p:sp>
        <p:nvSpPr>
          <p:cNvPr id="7" name="TextBox 6"/>
          <p:cNvSpPr txBox="1"/>
          <p:nvPr/>
        </p:nvSpPr>
        <p:spPr>
          <a:xfrm>
            <a:off x="590550" y="4743853"/>
            <a:ext cx="4800600" cy="430887"/>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Kết quả và hiệu quả công việc không cao.</a:t>
            </a:r>
            <a:endParaRPr lang="vi-VN" sz="2200" b="1">
              <a:solidFill>
                <a:schemeClr val="tx1">
                  <a:lumMod val="50000"/>
                </a:schemeClr>
              </a:solidFill>
              <a:latin typeface="UTM Swiss Condensed" panose="02000500000000000000" pitchFamily="2" charset="0"/>
            </a:endParaRPr>
          </a:p>
        </p:txBody>
      </p:sp>
      <p:sp>
        <p:nvSpPr>
          <p:cNvPr id="8" name="TextBox 7"/>
          <p:cNvSpPr txBox="1"/>
          <p:nvPr/>
        </p:nvSpPr>
        <p:spPr>
          <a:xfrm>
            <a:off x="609600" y="1973759"/>
            <a:ext cx="4800600" cy="769441"/>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Nhân viên và lãnh đạo ít có sự gắn kết với nhau.</a:t>
            </a:r>
            <a:endParaRPr lang="vi-VN" sz="2200" b="1">
              <a:solidFill>
                <a:schemeClr val="tx1">
                  <a:lumMod val="50000"/>
                </a:schemeClr>
              </a:solidFill>
              <a:latin typeface="UTM Swiss Condensed" panose="02000500000000000000" pitchFamily="2" charset="0"/>
            </a:endParaRPr>
          </a:p>
        </p:txBody>
      </p:sp>
    </p:spTree>
    <p:extLst>
      <p:ext uri="{BB962C8B-B14F-4D97-AF65-F5344CB8AC3E}">
        <p14:creationId xmlns:p14="http://schemas.microsoft.com/office/powerpoint/2010/main" val="4298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(2) Kiểu lãnh đạo dân chủ</a:t>
            </a:r>
          </a:p>
        </p:txBody>
      </p:sp>
      <p:sp>
        <p:nvSpPr>
          <p:cNvPr id="13" name="TextBox 12"/>
          <p:cNvSpPr txBox="1"/>
          <p:nvPr/>
        </p:nvSpPr>
        <p:spPr>
          <a:xfrm>
            <a:off x="533400" y="1482804"/>
            <a:ext cx="4953000" cy="1107996"/>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Kiểu </a:t>
            </a:r>
            <a:r>
              <a:rPr lang="en-US" sz="2200" b="1">
                <a:solidFill>
                  <a:schemeClr val="tx1">
                    <a:lumMod val="50000"/>
                  </a:schemeClr>
                </a:solidFill>
                <a:latin typeface="UTM Swiss Condensed" panose="02000500000000000000" pitchFamily="2" charset="0"/>
              </a:rPr>
              <a:t>phong cách </a:t>
            </a:r>
            <a:r>
              <a:rPr lang="vi-VN" sz="2200" b="1">
                <a:solidFill>
                  <a:schemeClr val="tx1">
                    <a:lumMod val="50000"/>
                  </a:schemeClr>
                </a:solidFill>
                <a:latin typeface="UTM Swiss Condensed" panose="02000500000000000000" pitchFamily="2" charset="0"/>
              </a:rPr>
              <a:t>lãnh đạo dân chủ là hành vi lãnh đạo đặt trọng tâm vào cả 2 phía người lãnh đạo và nhân viên. </a:t>
            </a:r>
          </a:p>
        </p:txBody>
      </p:sp>
      <p:pic>
        <p:nvPicPr>
          <p:cNvPr id="2" name="Picture 1"/>
          <p:cNvPicPr>
            <a:picLocks noChangeAspect="1"/>
          </p:cNvPicPr>
          <p:nvPr/>
        </p:nvPicPr>
        <p:blipFill>
          <a:blip r:embed="rId2"/>
          <a:stretch>
            <a:fillRect/>
          </a:stretch>
        </p:blipFill>
        <p:spPr>
          <a:xfrm>
            <a:off x="3200400" y="3025854"/>
            <a:ext cx="5410200" cy="3349171"/>
          </a:xfrm>
          <a:prstGeom prst="rect">
            <a:avLst/>
          </a:prstGeom>
        </p:spPr>
      </p:pic>
    </p:spTree>
    <p:extLst>
      <p:ext uri="{BB962C8B-B14F-4D97-AF65-F5344CB8AC3E}">
        <p14:creationId xmlns:p14="http://schemas.microsoft.com/office/powerpoint/2010/main" val="77531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wipe(left)">
                                      <p:cBhvr>
                                        <p:cTn id="7" dur="500"/>
                                        <p:tgtEl>
                                          <p:spTgt spid="2478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(2) Kiểu lãnh đạo dân chủ</a:t>
            </a:r>
          </a:p>
        </p:txBody>
      </p:sp>
      <p:sp>
        <p:nvSpPr>
          <p:cNvPr id="13" name="TextBox 12"/>
          <p:cNvSpPr txBox="1"/>
          <p:nvPr/>
        </p:nvSpPr>
        <p:spPr>
          <a:xfrm>
            <a:off x="4267200" y="1482804"/>
            <a:ext cx="4419600" cy="1107996"/>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Mọi thành viên trong tổ chức đều được tham gia dân chủ vào </a:t>
            </a:r>
            <a:r>
              <a:rPr lang="en-US" sz="2200" b="1">
                <a:solidFill>
                  <a:schemeClr val="tx1">
                    <a:lumMod val="50000"/>
                  </a:schemeClr>
                </a:solidFill>
                <a:latin typeface="UTM Swiss Condensed" panose="02000500000000000000" pitchFamily="2" charset="0"/>
              </a:rPr>
              <a:t>các tiến </a:t>
            </a:r>
            <a:r>
              <a:rPr lang="vi-VN" sz="2200" b="1">
                <a:solidFill>
                  <a:schemeClr val="tx1">
                    <a:lumMod val="50000"/>
                  </a:schemeClr>
                </a:solidFill>
                <a:latin typeface="UTM Swiss Condensed" panose="02000500000000000000" pitchFamily="2" charset="0"/>
              </a:rPr>
              <a:t>trình quản trị. </a:t>
            </a:r>
          </a:p>
        </p:txBody>
      </p:sp>
      <p:pic>
        <p:nvPicPr>
          <p:cNvPr id="2" name="Picture 1"/>
          <p:cNvPicPr>
            <a:picLocks noChangeAspect="1"/>
          </p:cNvPicPr>
          <p:nvPr/>
        </p:nvPicPr>
        <p:blipFill>
          <a:blip r:embed="rId2"/>
          <a:stretch>
            <a:fillRect/>
          </a:stretch>
        </p:blipFill>
        <p:spPr>
          <a:xfrm>
            <a:off x="533400" y="3006804"/>
            <a:ext cx="4762500" cy="3181350"/>
          </a:xfrm>
          <a:prstGeom prst="rect">
            <a:avLst/>
          </a:prstGeom>
        </p:spPr>
      </p:pic>
    </p:spTree>
    <p:extLst>
      <p:ext uri="{BB962C8B-B14F-4D97-AF65-F5344CB8AC3E}">
        <p14:creationId xmlns:p14="http://schemas.microsoft.com/office/powerpoint/2010/main" val="221149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(2) Kiểu lãnh đạo dân chủ</a:t>
            </a:r>
          </a:p>
        </p:txBody>
      </p:sp>
      <p:sp>
        <p:nvSpPr>
          <p:cNvPr id="13" name="TextBox 12"/>
          <p:cNvSpPr txBox="1"/>
          <p:nvPr/>
        </p:nvSpPr>
        <p:spPr>
          <a:xfrm>
            <a:off x="533400" y="1482804"/>
            <a:ext cx="4648200" cy="1446550"/>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Kiểu phong cách lãnh đạo này quan tâm đến các mối quan hệ trong tổ chức và đến đối tượng được giúp đỡ dựa vào mục đích chung để giải quyết vấn đề</a:t>
            </a:r>
            <a:r>
              <a:rPr lang="en-US" sz="2200" b="1">
                <a:solidFill>
                  <a:schemeClr val="tx1">
                    <a:lumMod val="50000"/>
                  </a:schemeClr>
                </a:solidFill>
                <a:latin typeface="UTM Swiss Condensed" panose="02000500000000000000" pitchFamily="2" charset="0"/>
              </a:rPr>
              <a:t>.</a:t>
            </a:r>
            <a:endParaRPr lang="vi-VN" sz="2200" b="1">
              <a:solidFill>
                <a:schemeClr val="tx1">
                  <a:lumMod val="50000"/>
                </a:schemeClr>
              </a:solidFill>
              <a:latin typeface="UTM Swiss Condensed" panose="02000500000000000000" pitchFamily="2" charset="0"/>
            </a:endParaRPr>
          </a:p>
        </p:txBody>
      </p:sp>
      <p:pic>
        <p:nvPicPr>
          <p:cNvPr id="2" name="Picture 1"/>
          <p:cNvPicPr>
            <a:picLocks noChangeAspect="1"/>
          </p:cNvPicPr>
          <p:nvPr/>
        </p:nvPicPr>
        <p:blipFill>
          <a:blip r:embed="rId2"/>
          <a:stretch>
            <a:fillRect/>
          </a:stretch>
        </p:blipFill>
        <p:spPr>
          <a:xfrm>
            <a:off x="3810000" y="3810000"/>
            <a:ext cx="4705350" cy="2724150"/>
          </a:xfrm>
          <a:prstGeom prst="rect">
            <a:avLst/>
          </a:prstGeom>
        </p:spPr>
      </p:pic>
    </p:spTree>
    <p:extLst>
      <p:ext uri="{BB962C8B-B14F-4D97-AF65-F5344CB8AC3E}">
        <p14:creationId xmlns:p14="http://schemas.microsoft.com/office/powerpoint/2010/main" val="42691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(2) Kiểu lãnh đạo dân chủ</a:t>
            </a:r>
          </a:p>
        </p:txBody>
      </p:sp>
      <p:grpSp>
        <p:nvGrpSpPr>
          <p:cNvPr id="4" name="Group 3"/>
          <p:cNvGrpSpPr/>
          <p:nvPr/>
        </p:nvGrpSpPr>
        <p:grpSpPr>
          <a:xfrm>
            <a:off x="990599" y="1828800"/>
            <a:ext cx="6934201" cy="4343400"/>
            <a:chOff x="1142999" y="1451428"/>
            <a:chExt cx="7315201" cy="4597423"/>
          </a:xfrm>
        </p:grpSpPr>
        <p:grpSp>
          <p:nvGrpSpPr>
            <p:cNvPr id="5" name="Group 4"/>
            <p:cNvGrpSpPr/>
            <p:nvPr/>
          </p:nvGrpSpPr>
          <p:grpSpPr>
            <a:xfrm>
              <a:off x="4648200" y="1451428"/>
              <a:ext cx="3810000" cy="2282372"/>
              <a:chOff x="4648200" y="1451428"/>
              <a:chExt cx="3810000" cy="2282372"/>
            </a:xfrm>
          </p:grpSpPr>
          <p:sp>
            <p:nvSpPr>
              <p:cNvPr id="7" name="Cloud Callout 6"/>
              <p:cNvSpPr/>
              <p:nvPr/>
            </p:nvSpPr>
            <p:spPr>
              <a:xfrm>
                <a:off x="4648200" y="1451428"/>
                <a:ext cx="3810000" cy="2282372"/>
              </a:xfrm>
              <a:prstGeom prst="cloudCallout">
                <a:avLst>
                  <a:gd name="adj1" fmla="val -72506"/>
                  <a:gd name="adj2" fmla="val 29588"/>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00" b="1" i="0" u="none" strike="noStrike" kern="0" cap="none" spc="0" normalizeH="0" baseline="0" noProof="0">
                  <a:ln>
                    <a:noFill/>
                  </a:ln>
                  <a:solidFill>
                    <a:srgbClr val="FFFFFF"/>
                  </a:solidFill>
                  <a:effectLst/>
                  <a:uLnTx/>
                  <a:uFillTx/>
                  <a:latin typeface="UTM Swiss Condensed" panose="02000500000000000000" pitchFamily="2" charset="0"/>
                  <a:cs typeface="Calibri" pitchFamily="34" charset="0"/>
                </a:endParaRPr>
              </a:p>
            </p:txBody>
          </p:sp>
          <p:sp>
            <p:nvSpPr>
              <p:cNvPr id="8" name="Rectangle 7"/>
              <p:cNvSpPr/>
              <p:nvPr/>
            </p:nvSpPr>
            <p:spPr>
              <a:xfrm>
                <a:off x="5057672" y="2016024"/>
                <a:ext cx="3078981" cy="9906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chemeClr val="bg1"/>
                    </a:solidFill>
                    <a:latin typeface="UTM Swiss Condensed" panose="02000500000000000000" pitchFamily="2" charset="0"/>
                    <a:ea typeface="+mj-ea"/>
                    <a:cs typeface="+mj-cs"/>
                  </a:rPr>
                  <a:t>Ưu nhược điểm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chemeClr val="bg1"/>
                    </a:solidFill>
                    <a:latin typeface="UTM Swiss Condensed" panose="02000500000000000000" pitchFamily="2" charset="0"/>
                    <a:ea typeface="+mj-ea"/>
                    <a:cs typeface="+mj-cs"/>
                  </a:rPr>
                  <a:t>của phong cách lãnh đạo này?</a:t>
                </a:r>
              </a:p>
            </p:txBody>
          </p:sp>
        </p:grpSp>
        <p:pic>
          <p:nvPicPr>
            <p:cNvPr id="6" name="Picture 2" descr="C:\Users\PHUNGGIABAO\Desktop\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t="12120" b="30254"/>
            <a:stretch/>
          </p:blipFill>
          <p:spPr bwMode="auto">
            <a:xfrm>
              <a:off x="1142999" y="2338650"/>
              <a:ext cx="3295858" cy="3710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33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(2) Kiểu lãnh đạo dân chủ</a:t>
            </a:r>
          </a:p>
        </p:txBody>
      </p:sp>
      <p:sp>
        <p:nvSpPr>
          <p:cNvPr id="13" name="TextBox 12"/>
          <p:cNvSpPr txBox="1"/>
          <p:nvPr/>
        </p:nvSpPr>
        <p:spPr>
          <a:xfrm>
            <a:off x="3810000" y="2186626"/>
            <a:ext cx="4800600" cy="769441"/>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Nhân viên và lãnh đạo có sự gắn kết với nhau.</a:t>
            </a:r>
          </a:p>
        </p:txBody>
      </p:sp>
      <p:sp>
        <p:nvSpPr>
          <p:cNvPr id="2" name="Striped Right Arrow 1"/>
          <p:cNvSpPr/>
          <p:nvPr/>
        </p:nvSpPr>
        <p:spPr>
          <a:xfrm>
            <a:off x="685800" y="2740624"/>
            <a:ext cx="2590800" cy="2236917"/>
          </a:xfrm>
          <a:prstGeom prst="stripedRightArrow">
            <a:avLst>
              <a:gd name="adj1" fmla="val 577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Swiss Condensed" panose="02000500000000000000" pitchFamily="2" charset="0"/>
                <a:ea typeface="+mj-ea"/>
                <a:cs typeface="+mj-cs"/>
              </a:rPr>
              <a:t>Ưu điểm:</a:t>
            </a:r>
          </a:p>
        </p:txBody>
      </p:sp>
      <p:sp>
        <p:nvSpPr>
          <p:cNvPr id="5" name="TextBox 4"/>
          <p:cNvSpPr txBox="1"/>
          <p:nvPr/>
        </p:nvSpPr>
        <p:spPr>
          <a:xfrm>
            <a:off x="3810000" y="3112053"/>
            <a:ext cx="4800600" cy="769441"/>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Khai thác được kiến thức và kinh nghiệm của nhân viên dưới quyền.</a:t>
            </a:r>
          </a:p>
        </p:txBody>
      </p:sp>
      <p:sp>
        <p:nvSpPr>
          <p:cNvPr id="6" name="TextBox 5"/>
          <p:cNvSpPr txBox="1"/>
          <p:nvPr/>
        </p:nvSpPr>
        <p:spPr>
          <a:xfrm>
            <a:off x="3810000" y="4032998"/>
            <a:ext cx="4800600" cy="769441"/>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Bầu không khí làm việc thân thiện, cởi mở…</a:t>
            </a:r>
          </a:p>
        </p:txBody>
      </p:sp>
      <p:sp>
        <p:nvSpPr>
          <p:cNvPr id="7" name="TextBox 6"/>
          <p:cNvSpPr txBox="1"/>
          <p:nvPr/>
        </p:nvSpPr>
        <p:spPr>
          <a:xfrm>
            <a:off x="3810000" y="4953943"/>
            <a:ext cx="4800600" cy="769441"/>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Kết quả và hiệu quả công việc của tổ chức cao hơn.</a:t>
            </a:r>
          </a:p>
        </p:txBody>
      </p:sp>
    </p:spTree>
    <p:extLst>
      <p:ext uri="{BB962C8B-B14F-4D97-AF65-F5344CB8AC3E}">
        <p14:creationId xmlns:p14="http://schemas.microsoft.com/office/powerpoint/2010/main" val="110515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(2) Kiểu lãnh đạo dân chủ</a:t>
            </a:r>
          </a:p>
        </p:txBody>
      </p:sp>
      <p:sp>
        <p:nvSpPr>
          <p:cNvPr id="5" name="Striped Right Arrow 4"/>
          <p:cNvSpPr/>
          <p:nvPr/>
        </p:nvSpPr>
        <p:spPr>
          <a:xfrm flipH="1">
            <a:off x="6096000" y="2547344"/>
            <a:ext cx="2590800" cy="2236917"/>
          </a:xfrm>
          <a:prstGeom prst="stripedRightArrow">
            <a:avLst>
              <a:gd name="adj1" fmla="val 577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Swiss Condensed" panose="02000500000000000000" pitchFamily="2" charset="0"/>
                <a:ea typeface="+mj-ea"/>
                <a:cs typeface="+mj-cs"/>
              </a:rPr>
              <a:t>Nhược điểm:</a:t>
            </a:r>
          </a:p>
        </p:txBody>
      </p:sp>
      <p:sp>
        <p:nvSpPr>
          <p:cNvPr id="8" name="TextBox 7"/>
          <p:cNvSpPr txBox="1"/>
          <p:nvPr/>
        </p:nvSpPr>
        <p:spPr>
          <a:xfrm>
            <a:off x="1295400" y="3111804"/>
            <a:ext cx="4191000" cy="1107996"/>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Quá trình dân chủ gây tốn kém về mặt thời gian vì phải họp bàn rồi mới ra quyết định.</a:t>
            </a:r>
            <a:endParaRPr lang="vi-VN" sz="2200" b="1">
              <a:solidFill>
                <a:schemeClr val="tx1">
                  <a:lumMod val="50000"/>
                </a:schemeClr>
              </a:solidFill>
              <a:latin typeface="UTM Swiss Condensed" panose="02000500000000000000" pitchFamily="2" charset="0"/>
            </a:endParaRPr>
          </a:p>
        </p:txBody>
      </p:sp>
    </p:spTree>
    <p:extLst>
      <p:ext uri="{BB962C8B-B14F-4D97-AF65-F5344CB8AC3E}">
        <p14:creationId xmlns:p14="http://schemas.microsoft.com/office/powerpoint/2010/main" val="124585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(3) Kiểu lãnh đạo thả lỏng</a:t>
            </a:r>
          </a:p>
        </p:txBody>
      </p:sp>
      <p:sp>
        <p:nvSpPr>
          <p:cNvPr id="13" name="TextBox 12"/>
          <p:cNvSpPr txBox="1"/>
          <p:nvPr/>
        </p:nvSpPr>
        <p:spPr>
          <a:xfrm>
            <a:off x="533400" y="1482804"/>
            <a:ext cx="4114800" cy="1107996"/>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Kiểu </a:t>
            </a:r>
            <a:r>
              <a:rPr lang="en-US" sz="2200" b="1">
                <a:solidFill>
                  <a:schemeClr val="tx1">
                    <a:lumMod val="50000"/>
                  </a:schemeClr>
                </a:solidFill>
                <a:latin typeface="UTM Swiss Condensed" panose="02000500000000000000" pitchFamily="2" charset="0"/>
              </a:rPr>
              <a:t>phong cách </a:t>
            </a:r>
            <a:r>
              <a:rPr lang="vi-VN" sz="2200" b="1">
                <a:solidFill>
                  <a:schemeClr val="tx1">
                    <a:lumMod val="50000"/>
                  </a:schemeClr>
                </a:solidFill>
                <a:latin typeface="UTM Swiss Condensed" panose="02000500000000000000" pitchFamily="2" charset="0"/>
              </a:rPr>
              <a:t>lãnh đạo thả lỏng là hành vi lãnh đạo đặt trọng tâm vào nhân viên. </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505200" y="3025854"/>
            <a:ext cx="5200650" cy="3448257"/>
          </a:xfrm>
          <a:prstGeom prst="rect">
            <a:avLst/>
          </a:prstGeom>
        </p:spPr>
      </p:pic>
    </p:spTree>
    <p:extLst>
      <p:ext uri="{BB962C8B-B14F-4D97-AF65-F5344CB8AC3E}">
        <p14:creationId xmlns:p14="http://schemas.microsoft.com/office/powerpoint/2010/main" val="14874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wipe(left)">
                                      <p:cBhvr>
                                        <p:cTn id="7" dur="500"/>
                                        <p:tgtEl>
                                          <p:spTgt spid="2478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140000"/>
              </a:lnSpc>
            </a:pPr>
            <a:r>
              <a:rPr lang="en-US" sz="3200" b="1" kern="1200">
                <a:solidFill>
                  <a:srgbClr val="FFFF00"/>
                </a:solidFill>
                <a:latin typeface="UTM Swiss Condensed" panose="02000500000000000000" pitchFamily="2" charset="0"/>
                <a:ea typeface="+mn-ea"/>
                <a:cs typeface="+mn-cs"/>
              </a:rPr>
              <a:t>QUẢN TRỊ NGÀNH CTXH</a:t>
            </a:r>
          </a:p>
        </p:txBody>
      </p:sp>
      <p:sp>
        <p:nvSpPr>
          <p:cNvPr id="2" name="Rectangle 1"/>
          <p:cNvSpPr/>
          <p:nvPr/>
        </p:nvSpPr>
        <p:spPr>
          <a:xfrm>
            <a:off x="0" y="2590800"/>
            <a:ext cx="9144000" cy="1538883"/>
          </a:xfrm>
          <a:prstGeom prst="rect">
            <a:avLst/>
          </a:prstGeom>
        </p:spPr>
        <p:txBody>
          <a:bodyPr wrap="square">
            <a:spAutoFit/>
          </a:bodyPr>
          <a:lstStyle/>
          <a:p>
            <a:pPr marL="0" indent="0" algn="ctr">
              <a:buFont typeface="Wingdings" pitchFamily="2" charset="2"/>
              <a:buNone/>
            </a:pPr>
            <a:r>
              <a:rPr lang="en-US" sz="2800" b="1">
                <a:solidFill>
                  <a:srgbClr val="FF0000"/>
                </a:solidFill>
                <a:latin typeface="UTM Swiss Condensed" panose="02000500000000000000" pitchFamily="2" charset="0"/>
              </a:rPr>
              <a:t>Chương 2</a:t>
            </a:r>
          </a:p>
          <a:p>
            <a:pPr marL="0" indent="0" algn="ctr">
              <a:spcBef>
                <a:spcPts val="600"/>
              </a:spcBef>
              <a:buFont typeface="Wingdings" pitchFamily="2" charset="2"/>
              <a:buNone/>
            </a:pPr>
            <a:r>
              <a:rPr lang="en-US" sz="2800" b="1">
                <a:solidFill>
                  <a:srgbClr val="FF0000"/>
                </a:solidFill>
                <a:latin typeface="UTM Swiss Condensed" panose="02000500000000000000" pitchFamily="2" charset="0"/>
              </a:rPr>
              <a:t>NỘI DUNG HOẠT ĐỘNG QUẢN TRỊ CTXH</a:t>
            </a:r>
          </a:p>
          <a:p>
            <a:pPr marL="0" indent="0" algn="ctr">
              <a:spcBef>
                <a:spcPts val="600"/>
              </a:spcBef>
              <a:buFont typeface="Wingdings" pitchFamily="2" charset="2"/>
              <a:buNone/>
            </a:pPr>
            <a:r>
              <a:rPr lang="en-US" sz="2800" b="1">
                <a:solidFill>
                  <a:srgbClr val="FF0000"/>
                </a:solidFill>
                <a:latin typeface="UTM Swiss Condensed" panose="02000500000000000000" pitchFamily="2" charset="0"/>
              </a:rPr>
              <a:t>Ở CẤP ĐỘ TỔ CHỨC</a:t>
            </a:r>
          </a:p>
        </p:txBody>
      </p:sp>
      <p:cxnSp>
        <p:nvCxnSpPr>
          <p:cNvPr id="9" name="Straight Connector 8"/>
          <p:cNvCxnSpPr>
            <a:cxnSpLocks noChangeShapeType="1"/>
          </p:cNvCxnSpPr>
          <p:nvPr/>
        </p:nvCxnSpPr>
        <p:spPr bwMode="auto">
          <a:xfrm>
            <a:off x="3048000" y="4139222"/>
            <a:ext cx="3200400" cy="0"/>
          </a:xfrm>
          <a:prstGeom prst="line">
            <a:avLst/>
          </a:prstGeom>
          <a:noFill/>
          <a:ln w="38100" algn="ctr">
            <a:solidFill>
              <a:schemeClr val="tx1"/>
            </a:solidFill>
            <a:round/>
            <a:headEnd/>
            <a:tailEnd/>
          </a:ln>
        </p:spPr>
      </p:cxnSp>
    </p:spTree>
    <p:extLst>
      <p:ext uri="{BB962C8B-B14F-4D97-AF65-F5344CB8AC3E}">
        <p14:creationId xmlns:p14="http://schemas.microsoft.com/office/powerpoint/2010/main" val="333728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(3) Kiểu lãnh đạo thả lỏng</a:t>
            </a:r>
          </a:p>
        </p:txBody>
      </p:sp>
      <p:sp>
        <p:nvSpPr>
          <p:cNvPr id="13" name="TextBox 12"/>
          <p:cNvSpPr txBox="1"/>
          <p:nvPr/>
        </p:nvSpPr>
        <p:spPr>
          <a:xfrm>
            <a:off x="2895600" y="1482804"/>
            <a:ext cx="5791200" cy="1785104"/>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Với kiểu </a:t>
            </a:r>
            <a:r>
              <a:rPr lang="en-US" sz="2200" b="1">
                <a:solidFill>
                  <a:schemeClr val="tx1">
                    <a:lumMod val="50000"/>
                  </a:schemeClr>
                </a:solidFill>
                <a:latin typeface="UTM Swiss Condensed" panose="02000500000000000000" pitchFamily="2" charset="0"/>
              </a:rPr>
              <a:t>phong cách </a:t>
            </a:r>
            <a:r>
              <a:rPr lang="vi-VN" sz="2200" b="1">
                <a:solidFill>
                  <a:schemeClr val="tx1">
                    <a:lumMod val="50000"/>
                  </a:schemeClr>
                </a:solidFill>
                <a:latin typeface="UTM Swiss Condensed" panose="02000500000000000000" pitchFamily="2" charset="0"/>
              </a:rPr>
              <a:t>lãnh đạo này, trong nhiều lĩnh vực quyền hành và trách nhiệm không được chỉ định rõ ràng; có sự nhập nhằng về vai trò và phân tán vai trò.</a:t>
            </a:r>
            <a:r>
              <a:rPr lang="en-US" sz="2200" b="1">
                <a:solidFill>
                  <a:schemeClr val="tx1">
                    <a:lumMod val="50000"/>
                  </a:schemeClr>
                </a:solidFill>
                <a:latin typeface="UTM Swiss Condensed" panose="02000500000000000000" pitchFamily="2" charset="0"/>
              </a:rPr>
              <a:t> </a:t>
            </a:r>
            <a:r>
              <a:rPr lang="vi-VN" sz="2200" b="1">
                <a:solidFill>
                  <a:schemeClr val="tx1">
                    <a:lumMod val="50000"/>
                  </a:schemeClr>
                </a:solidFill>
                <a:latin typeface="UTM Swiss Condensed" panose="02000500000000000000" pitchFamily="2" charset="0"/>
              </a:rPr>
              <a:t>Kiểu </a:t>
            </a:r>
            <a:r>
              <a:rPr lang="en-US" sz="2200" b="1">
                <a:solidFill>
                  <a:schemeClr val="tx1">
                    <a:lumMod val="50000"/>
                  </a:schemeClr>
                </a:solidFill>
                <a:latin typeface="UTM Swiss Condensed" panose="02000500000000000000" pitchFamily="2" charset="0"/>
              </a:rPr>
              <a:t>phong cách </a:t>
            </a:r>
            <a:r>
              <a:rPr lang="vi-VN" sz="2200" b="1">
                <a:solidFill>
                  <a:schemeClr val="tx1">
                    <a:lumMod val="50000"/>
                  </a:schemeClr>
                </a:solidFill>
                <a:latin typeface="UTM Swiss Condensed" panose="02000500000000000000" pitchFamily="2" charset="0"/>
              </a:rPr>
              <a:t>lãnh đạo này thường thể hiện ra khi quan sát là mạnh ai, nấy làm.</a:t>
            </a:r>
          </a:p>
        </p:txBody>
      </p:sp>
      <p:pic>
        <p:nvPicPr>
          <p:cNvPr id="3" name="Picture 2"/>
          <p:cNvPicPr>
            <a:picLocks noChangeAspect="1"/>
          </p:cNvPicPr>
          <p:nvPr/>
        </p:nvPicPr>
        <p:blipFill>
          <a:blip r:embed="rId2"/>
          <a:stretch>
            <a:fillRect/>
          </a:stretch>
        </p:blipFill>
        <p:spPr>
          <a:xfrm>
            <a:off x="457200" y="3733800"/>
            <a:ext cx="4495800" cy="2936772"/>
          </a:xfrm>
          <a:prstGeom prst="rect">
            <a:avLst/>
          </a:prstGeom>
        </p:spPr>
      </p:pic>
    </p:spTree>
    <p:extLst>
      <p:ext uri="{BB962C8B-B14F-4D97-AF65-F5344CB8AC3E}">
        <p14:creationId xmlns:p14="http://schemas.microsoft.com/office/powerpoint/2010/main" val="372749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(3) Kiểu lãnh đạo thả lỏng</a:t>
            </a:r>
          </a:p>
        </p:txBody>
      </p:sp>
      <p:sp>
        <p:nvSpPr>
          <p:cNvPr id="13" name="TextBox 12"/>
          <p:cNvSpPr txBox="1"/>
          <p:nvPr/>
        </p:nvSpPr>
        <p:spPr>
          <a:xfrm>
            <a:off x="533400" y="1482804"/>
            <a:ext cx="4953000" cy="1446550"/>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Thường xuyên xảy ra tình trạng lỏng lẻo trong quản lý của người lãnh đạo và sự vượt quá tầm hạn về vai trò của nhân viên trong truyền thông lẫn trong điều hành ...</a:t>
            </a:r>
          </a:p>
        </p:txBody>
      </p:sp>
      <p:pic>
        <p:nvPicPr>
          <p:cNvPr id="2" name="Picture 1"/>
          <p:cNvPicPr>
            <a:picLocks noChangeAspect="1"/>
          </p:cNvPicPr>
          <p:nvPr/>
        </p:nvPicPr>
        <p:blipFill>
          <a:blip r:embed="rId2"/>
          <a:stretch>
            <a:fillRect/>
          </a:stretch>
        </p:blipFill>
        <p:spPr>
          <a:xfrm>
            <a:off x="3962400" y="3673026"/>
            <a:ext cx="4495800" cy="2876550"/>
          </a:xfrm>
          <a:prstGeom prst="rect">
            <a:avLst/>
          </a:prstGeom>
        </p:spPr>
      </p:pic>
    </p:spTree>
    <p:extLst>
      <p:ext uri="{BB962C8B-B14F-4D97-AF65-F5344CB8AC3E}">
        <p14:creationId xmlns:p14="http://schemas.microsoft.com/office/powerpoint/2010/main" val="416998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(3) Kiểu lãnh đạo thả lỏng</a:t>
            </a:r>
          </a:p>
        </p:txBody>
      </p:sp>
      <p:grpSp>
        <p:nvGrpSpPr>
          <p:cNvPr id="4" name="Group 3"/>
          <p:cNvGrpSpPr/>
          <p:nvPr/>
        </p:nvGrpSpPr>
        <p:grpSpPr>
          <a:xfrm>
            <a:off x="990599" y="1828800"/>
            <a:ext cx="6934201" cy="4343400"/>
            <a:chOff x="1142999" y="1451428"/>
            <a:chExt cx="7315201" cy="4597423"/>
          </a:xfrm>
        </p:grpSpPr>
        <p:grpSp>
          <p:nvGrpSpPr>
            <p:cNvPr id="5" name="Group 4"/>
            <p:cNvGrpSpPr/>
            <p:nvPr/>
          </p:nvGrpSpPr>
          <p:grpSpPr>
            <a:xfrm>
              <a:off x="4648200" y="1451428"/>
              <a:ext cx="3810000" cy="2282372"/>
              <a:chOff x="4648200" y="1451428"/>
              <a:chExt cx="3810000" cy="2282372"/>
            </a:xfrm>
          </p:grpSpPr>
          <p:sp>
            <p:nvSpPr>
              <p:cNvPr id="7" name="Cloud Callout 6"/>
              <p:cNvSpPr/>
              <p:nvPr/>
            </p:nvSpPr>
            <p:spPr>
              <a:xfrm>
                <a:off x="4648200" y="1451428"/>
                <a:ext cx="3810000" cy="2282372"/>
              </a:xfrm>
              <a:prstGeom prst="cloudCallout">
                <a:avLst>
                  <a:gd name="adj1" fmla="val -72506"/>
                  <a:gd name="adj2" fmla="val 29588"/>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00" b="1" i="0" u="none" strike="noStrike" kern="0" cap="none" spc="0" normalizeH="0" baseline="0" noProof="0">
                  <a:ln>
                    <a:noFill/>
                  </a:ln>
                  <a:solidFill>
                    <a:srgbClr val="FFFFFF"/>
                  </a:solidFill>
                  <a:effectLst/>
                  <a:uLnTx/>
                  <a:uFillTx/>
                  <a:latin typeface="UTM Swiss Condensed" panose="02000500000000000000" pitchFamily="2" charset="0"/>
                  <a:cs typeface="Calibri" pitchFamily="34" charset="0"/>
                </a:endParaRPr>
              </a:p>
            </p:txBody>
          </p:sp>
          <p:sp>
            <p:nvSpPr>
              <p:cNvPr id="8" name="Rectangle 7"/>
              <p:cNvSpPr/>
              <p:nvPr/>
            </p:nvSpPr>
            <p:spPr>
              <a:xfrm>
                <a:off x="5057672" y="2016024"/>
                <a:ext cx="3078981" cy="9906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chemeClr val="bg1"/>
                    </a:solidFill>
                    <a:latin typeface="UTM Swiss Condensed" panose="02000500000000000000" pitchFamily="2" charset="0"/>
                    <a:ea typeface="+mj-ea"/>
                    <a:cs typeface="+mj-cs"/>
                  </a:rPr>
                  <a:t>Ưu nhược điểm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chemeClr val="bg1"/>
                    </a:solidFill>
                    <a:latin typeface="UTM Swiss Condensed" panose="02000500000000000000" pitchFamily="2" charset="0"/>
                    <a:ea typeface="+mj-ea"/>
                    <a:cs typeface="+mj-cs"/>
                  </a:rPr>
                  <a:t>của phong cách lãnh đạo này?</a:t>
                </a:r>
              </a:p>
            </p:txBody>
          </p:sp>
        </p:grpSp>
        <p:pic>
          <p:nvPicPr>
            <p:cNvPr id="6" name="Picture 2" descr="C:\Users\PHUNGGIABAO\Desktop\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t="12120" b="30254"/>
            <a:stretch/>
          </p:blipFill>
          <p:spPr bwMode="auto">
            <a:xfrm>
              <a:off x="1142999" y="2338650"/>
              <a:ext cx="3295858" cy="3710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75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(3) Kiểu lãnh đạo thả lỏng</a:t>
            </a:r>
          </a:p>
        </p:txBody>
      </p:sp>
      <p:sp>
        <p:nvSpPr>
          <p:cNvPr id="2" name="Striped Right Arrow 1"/>
          <p:cNvSpPr/>
          <p:nvPr/>
        </p:nvSpPr>
        <p:spPr>
          <a:xfrm>
            <a:off x="685800" y="2740624"/>
            <a:ext cx="2590800" cy="2236917"/>
          </a:xfrm>
          <a:prstGeom prst="stripedRightArrow">
            <a:avLst>
              <a:gd name="adj1" fmla="val 577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Swiss Condensed" panose="02000500000000000000" pitchFamily="2" charset="0"/>
                <a:ea typeface="+mj-ea"/>
                <a:cs typeface="+mj-cs"/>
              </a:rPr>
              <a:t>Ưu điểm:</a:t>
            </a:r>
          </a:p>
        </p:txBody>
      </p:sp>
      <p:sp>
        <p:nvSpPr>
          <p:cNvPr id="5" name="TextBox 4"/>
          <p:cNvSpPr txBox="1"/>
          <p:nvPr/>
        </p:nvSpPr>
        <p:spPr>
          <a:xfrm>
            <a:off x="3810000" y="3474361"/>
            <a:ext cx="4800600" cy="769441"/>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Nhân viên có cơ hội phát huy tối đa năng lực, sở trường của mình.</a:t>
            </a:r>
          </a:p>
        </p:txBody>
      </p:sp>
    </p:spTree>
    <p:extLst>
      <p:ext uri="{BB962C8B-B14F-4D97-AF65-F5344CB8AC3E}">
        <p14:creationId xmlns:p14="http://schemas.microsoft.com/office/powerpoint/2010/main" val="30873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(3) Kiểu lãnh đạo thả lỏng</a:t>
            </a:r>
          </a:p>
        </p:txBody>
      </p:sp>
      <p:sp>
        <p:nvSpPr>
          <p:cNvPr id="5" name="Striped Right Arrow 4"/>
          <p:cNvSpPr/>
          <p:nvPr/>
        </p:nvSpPr>
        <p:spPr>
          <a:xfrm flipH="1">
            <a:off x="6096000" y="2547344"/>
            <a:ext cx="2590800" cy="2236917"/>
          </a:xfrm>
          <a:prstGeom prst="stripedRightArrow">
            <a:avLst>
              <a:gd name="adj1" fmla="val 577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Swiss Condensed" panose="02000500000000000000" pitchFamily="2" charset="0"/>
                <a:ea typeface="+mj-ea"/>
                <a:cs typeface="+mj-cs"/>
              </a:rPr>
              <a:t>Nhược điểm:</a:t>
            </a:r>
          </a:p>
        </p:txBody>
      </p:sp>
      <p:sp>
        <p:nvSpPr>
          <p:cNvPr id="8" name="TextBox 7"/>
          <p:cNvSpPr txBox="1"/>
          <p:nvPr/>
        </p:nvSpPr>
        <p:spPr>
          <a:xfrm>
            <a:off x="685800" y="2438400"/>
            <a:ext cx="4800600" cy="769441"/>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Nhân viên và lãnh đạo thiếu sự gắn kết với nhau.</a:t>
            </a:r>
          </a:p>
        </p:txBody>
      </p:sp>
      <p:sp>
        <p:nvSpPr>
          <p:cNvPr id="6" name="TextBox 5"/>
          <p:cNvSpPr txBox="1"/>
          <p:nvPr/>
        </p:nvSpPr>
        <p:spPr>
          <a:xfrm>
            <a:off x="690282" y="3377275"/>
            <a:ext cx="4800600" cy="769441"/>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Dễ dẫn đến hỗn loạn, vô chủ trong tổ chức.</a:t>
            </a:r>
          </a:p>
        </p:txBody>
      </p:sp>
      <p:sp>
        <p:nvSpPr>
          <p:cNvPr id="7" name="TextBox 6"/>
          <p:cNvSpPr txBox="1"/>
          <p:nvPr/>
        </p:nvSpPr>
        <p:spPr>
          <a:xfrm>
            <a:off x="685800" y="4316150"/>
            <a:ext cx="4800600" cy="769441"/>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Năng suất, hiệu quả công việc thường thấp.</a:t>
            </a:r>
          </a:p>
        </p:txBody>
      </p:sp>
    </p:spTree>
    <p:extLst>
      <p:ext uri="{BB962C8B-B14F-4D97-AF65-F5344CB8AC3E}">
        <p14:creationId xmlns:p14="http://schemas.microsoft.com/office/powerpoint/2010/main" val="40415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vi-VN" sz="2800" b="1">
                <a:latin typeface="UTM Swiss Condensed" panose="02000500000000000000" pitchFamily="2" charset="0"/>
              </a:rPr>
              <a:t>2.3.2. Một số kiểu phong cách của người LĐ</a:t>
            </a:r>
          </a:p>
        </p:txBody>
      </p:sp>
      <p:grpSp>
        <p:nvGrpSpPr>
          <p:cNvPr id="6" name="Group 5"/>
          <p:cNvGrpSpPr/>
          <p:nvPr/>
        </p:nvGrpSpPr>
        <p:grpSpPr>
          <a:xfrm>
            <a:off x="1371600" y="2819400"/>
            <a:ext cx="6477000" cy="3124200"/>
            <a:chOff x="1489656" y="2590800"/>
            <a:chExt cx="6034826" cy="2895600"/>
          </a:xfrm>
        </p:grpSpPr>
        <p:sp>
          <p:nvSpPr>
            <p:cNvPr id="2" name="Rectangle 1"/>
            <p:cNvSpPr/>
            <p:nvPr/>
          </p:nvSpPr>
          <p:spPr>
            <a:xfrm>
              <a:off x="1489656" y="2590800"/>
              <a:ext cx="1981200" cy="2895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Swiss Condensed" panose="02000500000000000000" pitchFamily="2" charset="0"/>
              </a:endParaRPr>
            </a:p>
          </p:txBody>
        </p:sp>
        <p:sp>
          <p:nvSpPr>
            <p:cNvPr id="14" name="Rectangle 13"/>
            <p:cNvSpPr/>
            <p:nvPr/>
          </p:nvSpPr>
          <p:spPr>
            <a:xfrm>
              <a:off x="3505200" y="2590800"/>
              <a:ext cx="1981200" cy="2895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Swiss Condensed" panose="02000500000000000000" pitchFamily="2" charset="0"/>
              </a:endParaRPr>
            </a:p>
          </p:txBody>
        </p:sp>
        <p:sp>
          <p:nvSpPr>
            <p:cNvPr id="15" name="Rectangle 14"/>
            <p:cNvSpPr/>
            <p:nvPr/>
          </p:nvSpPr>
          <p:spPr>
            <a:xfrm>
              <a:off x="5531282" y="2590800"/>
              <a:ext cx="1981200" cy="289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Swiss Condensed" panose="02000500000000000000" pitchFamily="2" charset="0"/>
              </a:endParaRPr>
            </a:p>
          </p:txBody>
        </p:sp>
        <p:sp>
          <p:nvSpPr>
            <p:cNvPr id="3" name="Rectangle 2"/>
            <p:cNvSpPr/>
            <p:nvPr/>
          </p:nvSpPr>
          <p:spPr>
            <a:xfrm>
              <a:off x="1489656" y="2590800"/>
              <a:ext cx="6034826" cy="2895600"/>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Swiss Condensed" panose="02000500000000000000" pitchFamily="2" charset="0"/>
              </a:endParaRPr>
            </a:p>
          </p:txBody>
        </p:sp>
        <p:cxnSp>
          <p:nvCxnSpPr>
            <p:cNvPr id="5" name="Straight Connector 4"/>
            <p:cNvCxnSpPr/>
            <p:nvPr/>
          </p:nvCxnSpPr>
          <p:spPr>
            <a:xfrm>
              <a:off x="1489656" y="2590800"/>
              <a:ext cx="6034826" cy="289560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719912" y="5257800"/>
            <a:ext cx="3780376" cy="430887"/>
          </a:xfrm>
          <a:prstGeom prst="rect">
            <a:avLst/>
          </a:prstGeom>
          <a:noFill/>
        </p:spPr>
        <p:txBody>
          <a:bodyPr wrap="square" rtlCol="0">
            <a:spAutoFit/>
          </a:bodyPr>
          <a:lstStyle/>
          <a:p>
            <a:r>
              <a:rPr lang="en-US" sz="2200" b="1">
                <a:solidFill>
                  <a:schemeClr val="tx1">
                    <a:lumMod val="50000"/>
                  </a:schemeClr>
                </a:solidFill>
                <a:latin typeface="UTM Swiss Condensed" panose="02000500000000000000" pitchFamily="2" charset="0"/>
              </a:rPr>
              <a:t>Sự tham gia của lãnh đạo</a:t>
            </a:r>
          </a:p>
        </p:txBody>
      </p:sp>
      <p:sp>
        <p:nvSpPr>
          <p:cNvPr id="18" name="Rectangle 17"/>
          <p:cNvSpPr/>
          <p:nvPr/>
        </p:nvSpPr>
        <p:spPr>
          <a:xfrm>
            <a:off x="1345842" y="1776211"/>
            <a:ext cx="2126363"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UTM Swiss Condensed" panose="02000500000000000000" pitchFamily="2" charset="0"/>
              </a:rPr>
              <a:t>PHONG CÁCH </a:t>
            </a:r>
          </a:p>
          <a:p>
            <a:pPr algn="ctr"/>
            <a:r>
              <a:rPr lang="en-US" sz="1600" b="1">
                <a:latin typeface="UTM Swiss Condensed" panose="02000500000000000000" pitchFamily="2" charset="0"/>
              </a:rPr>
              <a:t>ĐỘC ĐOÁN</a:t>
            </a:r>
          </a:p>
        </p:txBody>
      </p:sp>
      <p:sp>
        <p:nvSpPr>
          <p:cNvPr id="19" name="Rectangle 18"/>
          <p:cNvSpPr/>
          <p:nvPr/>
        </p:nvSpPr>
        <p:spPr>
          <a:xfrm>
            <a:off x="3508942" y="1776211"/>
            <a:ext cx="2126363" cy="76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UTM Swiss Condensed" panose="02000500000000000000" pitchFamily="2" charset="0"/>
              </a:rPr>
              <a:t>PHONG CÁCH </a:t>
            </a:r>
          </a:p>
          <a:p>
            <a:pPr algn="ctr"/>
            <a:r>
              <a:rPr lang="en-US" sz="1600" b="1">
                <a:latin typeface="UTM Swiss Condensed" panose="02000500000000000000" pitchFamily="2" charset="0"/>
              </a:rPr>
              <a:t>DÂN CHỦ</a:t>
            </a:r>
          </a:p>
        </p:txBody>
      </p:sp>
      <p:sp>
        <p:nvSpPr>
          <p:cNvPr id="20" name="Rectangle 19"/>
          <p:cNvSpPr/>
          <p:nvPr/>
        </p:nvSpPr>
        <p:spPr>
          <a:xfrm>
            <a:off x="5692140" y="1776210"/>
            <a:ext cx="2126363" cy="762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lumMod val="50000"/>
                  </a:schemeClr>
                </a:solidFill>
                <a:latin typeface="UTM Swiss Condensed" panose="02000500000000000000" pitchFamily="2" charset="0"/>
              </a:rPr>
              <a:t>PHONG CÁCH </a:t>
            </a:r>
          </a:p>
          <a:p>
            <a:pPr algn="ctr"/>
            <a:r>
              <a:rPr lang="en-US" sz="1600" b="1">
                <a:solidFill>
                  <a:schemeClr val="tx1">
                    <a:lumMod val="50000"/>
                  </a:schemeClr>
                </a:solidFill>
                <a:latin typeface="UTM Swiss Condensed" panose="02000500000000000000" pitchFamily="2" charset="0"/>
              </a:rPr>
              <a:t>TỰ DO</a:t>
            </a:r>
          </a:p>
        </p:txBody>
      </p:sp>
      <p:sp>
        <p:nvSpPr>
          <p:cNvPr id="8" name="Right Triangle 7"/>
          <p:cNvSpPr/>
          <p:nvPr/>
        </p:nvSpPr>
        <p:spPr>
          <a:xfrm flipH="1" flipV="1">
            <a:off x="1345842" y="2819399"/>
            <a:ext cx="6472660" cy="3124199"/>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Swiss Condensed" panose="02000500000000000000" pitchFamily="2" charset="0"/>
            </a:endParaRPr>
          </a:p>
        </p:txBody>
      </p:sp>
      <p:sp>
        <p:nvSpPr>
          <p:cNvPr id="22" name="TextBox 21"/>
          <p:cNvSpPr txBox="1"/>
          <p:nvPr/>
        </p:nvSpPr>
        <p:spPr>
          <a:xfrm>
            <a:off x="3786048" y="3185909"/>
            <a:ext cx="3780376" cy="430887"/>
          </a:xfrm>
          <a:prstGeom prst="rect">
            <a:avLst/>
          </a:prstGeom>
          <a:noFill/>
        </p:spPr>
        <p:txBody>
          <a:bodyPr wrap="square" rtlCol="0">
            <a:spAutoFit/>
          </a:bodyPr>
          <a:lstStyle/>
          <a:p>
            <a:r>
              <a:rPr lang="en-US" sz="2200" b="1">
                <a:solidFill>
                  <a:schemeClr val="tx1">
                    <a:lumMod val="50000"/>
                  </a:schemeClr>
                </a:solidFill>
                <a:latin typeface="UTM Swiss Condensed" panose="02000500000000000000" pitchFamily="2" charset="0"/>
              </a:rPr>
              <a:t>Sự tham gia của nhân viên</a:t>
            </a:r>
          </a:p>
        </p:txBody>
      </p:sp>
    </p:spTree>
    <p:extLst>
      <p:ext uri="{BB962C8B-B14F-4D97-AF65-F5344CB8AC3E}">
        <p14:creationId xmlns:p14="http://schemas.microsoft.com/office/powerpoint/2010/main" val="247337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vi-VN" sz="2800" b="1">
                <a:latin typeface="UTM Swiss Condensed" panose="02000500000000000000" pitchFamily="2" charset="0"/>
              </a:rPr>
              <a:t>2.3.2. Một số kiểu phong cách của người LĐ</a:t>
            </a:r>
          </a:p>
        </p:txBody>
      </p:sp>
      <p:grpSp>
        <p:nvGrpSpPr>
          <p:cNvPr id="9" name="Group 8"/>
          <p:cNvGrpSpPr/>
          <p:nvPr/>
        </p:nvGrpSpPr>
        <p:grpSpPr>
          <a:xfrm>
            <a:off x="990599" y="1828800"/>
            <a:ext cx="6934201" cy="4343400"/>
            <a:chOff x="1142999" y="1451428"/>
            <a:chExt cx="7315201" cy="4597423"/>
          </a:xfrm>
        </p:grpSpPr>
        <p:grpSp>
          <p:nvGrpSpPr>
            <p:cNvPr id="10" name="Group 9"/>
            <p:cNvGrpSpPr/>
            <p:nvPr/>
          </p:nvGrpSpPr>
          <p:grpSpPr>
            <a:xfrm>
              <a:off x="4648200" y="1451428"/>
              <a:ext cx="3810000" cy="2282372"/>
              <a:chOff x="4648200" y="1451428"/>
              <a:chExt cx="3810000" cy="2282372"/>
            </a:xfrm>
          </p:grpSpPr>
          <p:sp>
            <p:nvSpPr>
              <p:cNvPr id="12" name="Cloud Callout 11"/>
              <p:cNvSpPr/>
              <p:nvPr/>
            </p:nvSpPr>
            <p:spPr>
              <a:xfrm>
                <a:off x="4648200" y="1451428"/>
                <a:ext cx="3810000" cy="2282372"/>
              </a:xfrm>
              <a:prstGeom prst="cloudCallout">
                <a:avLst>
                  <a:gd name="adj1" fmla="val -72506"/>
                  <a:gd name="adj2" fmla="val 29588"/>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00" b="1" i="0" u="none" strike="noStrike" kern="0" cap="none" spc="0" normalizeH="0" baseline="0" noProof="0">
                  <a:ln>
                    <a:noFill/>
                  </a:ln>
                  <a:solidFill>
                    <a:srgbClr val="FFFFFF"/>
                  </a:solidFill>
                  <a:effectLst/>
                  <a:uLnTx/>
                  <a:uFillTx/>
                  <a:latin typeface="UTM Swiss Condensed" panose="02000500000000000000" pitchFamily="2" charset="0"/>
                  <a:cs typeface="Calibri" pitchFamily="34" charset="0"/>
                </a:endParaRPr>
              </a:p>
            </p:txBody>
          </p:sp>
          <p:sp>
            <p:nvSpPr>
              <p:cNvPr id="13" name="Rectangle 12"/>
              <p:cNvSpPr/>
              <p:nvPr/>
            </p:nvSpPr>
            <p:spPr>
              <a:xfrm>
                <a:off x="5226817" y="2097313"/>
                <a:ext cx="2652764" cy="9906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b="1">
                    <a:solidFill>
                      <a:schemeClr val="bg1"/>
                    </a:solidFill>
                    <a:latin typeface="UTM Swiss Condensed" panose="02000500000000000000" pitchFamily="2" charset="0"/>
                    <a:ea typeface="+mj-ea"/>
                    <a:cs typeface="+mj-cs"/>
                  </a:rPr>
                  <a:t>Phong cách lãnh đạo là gì?</a:t>
                </a:r>
              </a:p>
            </p:txBody>
          </p:sp>
        </p:grpSp>
        <p:pic>
          <p:nvPicPr>
            <p:cNvPr id="11" name="Picture 2" descr="C:\Users\PHUNGGIABAO\Desktop\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t="12120" b="30254"/>
            <a:stretch/>
          </p:blipFill>
          <p:spPr bwMode="auto">
            <a:xfrm>
              <a:off x="1142999" y="2338650"/>
              <a:ext cx="3295858" cy="3710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854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wipe(left)">
                                      <p:cBhvr>
                                        <p:cTn id="7" dur="500"/>
                                        <p:tgtEl>
                                          <p:spTgt spid="2478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vi-VN" sz="2800" b="1">
                <a:latin typeface="UTM Swiss Condensed" panose="02000500000000000000" pitchFamily="2" charset="0"/>
              </a:rPr>
              <a:t>2.3.2. Một số kiểu phong cách của người LĐ</a:t>
            </a:r>
            <a:endParaRPr lang="en-US" sz="2800" b="1">
              <a:latin typeface="UTM Swiss Condensed" panose="02000500000000000000" pitchFamily="2" charset="0"/>
            </a:endParaRPr>
          </a:p>
        </p:txBody>
      </p:sp>
      <p:sp>
        <p:nvSpPr>
          <p:cNvPr id="13" name="TextBox 12"/>
          <p:cNvSpPr txBox="1"/>
          <p:nvPr/>
        </p:nvSpPr>
        <p:spPr>
          <a:xfrm>
            <a:off x="533400" y="1482804"/>
            <a:ext cx="5334000" cy="1785104"/>
          </a:xfrm>
          <a:prstGeom prst="rect">
            <a:avLst/>
          </a:prstGeom>
          <a:noFill/>
          <a:ln w="28575">
            <a:solidFill>
              <a:srgbClr val="FF0000"/>
            </a:solidFill>
          </a:ln>
        </p:spPr>
        <p:txBody>
          <a:bodyPr wrap="square" rtlCol="0">
            <a:spAutoFit/>
          </a:bodyPr>
          <a:lstStyle/>
          <a:p>
            <a:pPr algn="just"/>
            <a:r>
              <a:rPr lang="en-US" sz="2200" b="1">
                <a:solidFill>
                  <a:srgbClr val="FF0000"/>
                </a:solidFill>
                <a:latin typeface="UTM Swiss Condensed" panose="02000500000000000000" pitchFamily="2" charset="0"/>
              </a:rPr>
              <a:t>Theo tác giả Trần Ngọc Khuê: </a:t>
            </a:r>
            <a:r>
              <a:rPr lang="en-US" sz="2200" b="1" i="1">
                <a:solidFill>
                  <a:srgbClr val="FF0000"/>
                </a:solidFill>
                <a:latin typeface="UTM Swiss Condensed" panose="02000500000000000000" pitchFamily="2" charset="0"/>
              </a:rPr>
              <a:t>Phong cách lãnh đạo là hệ thống hành vi cá nhân của người lãnh đạo trong việc sử dụng những quyền hạn, quyền lực, tri thức và trách nhiệm được giao.</a:t>
            </a:r>
            <a:endParaRPr lang="vi-VN" sz="2200" b="1" i="1">
              <a:solidFill>
                <a:srgbClr val="FF0000"/>
              </a:solidFill>
              <a:latin typeface="UTM Swiss Condensed" panose="02000500000000000000" pitchFamily="2" charset="0"/>
            </a:endParaRPr>
          </a:p>
        </p:txBody>
      </p:sp>
      <p:pic>
        <p:nvPicPr>
          <p:cNvPr id="2" name="Picture 1"/>
          <p:cNvPicPr>
            <a:picLocks noChangeAspect="1"/>
          </p:cNvPicPr>
          <p:nvPr/>
        </p:nvPicPr>
        <p:blipFill>
          <a:blip r:embed="rId2"/>
          <a:stretch>
            <a:fillRect/>
          </a:stretch>
        </p:blipFill>
        <p:spPr>
          <a:xfrm>
            <a:off x="3962400" y="3645812"/>
            <a:ext cx="4481512" cy="2869288"/>
          </a:xfrm>
          <a:prstGeom prst="rect">
            <a:avLst/>
          </a:prstGeom>
        </p:spPr>
      </p:pic>
    </p:spTree>
    <p:extLst>
      <p:ext uri="{BB962C8B-B14F-4D97-AF65-F5344CB8AC3E}">
        <p14:creationId xmlns:p14="http://schemas.microsoft.com/office/powerpoint/2010/main" val="327197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vi-VN" sz="2800" b="1">
                <a:latin typeface="UTM Swiss Condensed" panose="02000500000000000000" pitchFamily="2" charset="0"/>
              </a:rPr>
              <a:t>2.3.2. Một số kiểu phong cách của người LĐ</a:t>
            </a:r>
          </a:p>
        </p:txBody>
      </p:sp>
      <p:grpSp>
        <p:nvGrpSpPr>
          <p:cNvPr id="9" name="Group 8"/>
          <p:cNvGrpSpPr/>
          <p:nvPr/>
        </p:nvGrpSpPr>
        <p:grpSpPr>
          <a:xfrm>
            <a:off x="990599" y="1828800"/>
            <a:ext cx="6934201" cy="4343400"/>
            <a:chOff x="1142999" y="1451428"/>
            <a:chExt cx="7315201" cy="4597423"/>
          </a:xfrm>
        </p:grpSpPr>
        <p:grpSp>
          <p:nvGrpSpPr>
            <p:cNvPr id="10" name="Group 9"/>
            <p:cNvGrpSpPr/>
            <p:nvPr/>
          </p:nvGrpSpPr>
          <p:grpSpPr>
            <a:xfrm>
              <a:off x="4648200" y="1451428"/>
              <a:ext cx="3810000" cy="2282372"/>
              <a:chOff x="4648200" y="1451428"/>
              <a:chExt cx="3810000" cy="2282372"/>
            </a:xfrm>
          </p:grpSpPr>
          <p:sp>
            <p:nvSpPr>
              <p:cNvPr id="12" name="Cloud Callout 11"/>
              <p:cNvSpPr/>
              <p:nvPr/>
            </p:nvSpPr>
            <p:spPr>
              <a:xfrm>
                <a:off x="4648200" y="1451428"/>
                <a:ext cx="3810000" cy="2282372"/>
              </a:xfrm>
              <a:prstGeom prst="cloudCallout">
                <a:avLst>
                  <a:gd name="adj1" fmla="val -72506"/>
                  <a:gd name="adj2" fmla="val 29588"/>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00" b="1" i="0" u="none" strike="noStrike" kern="0" cap="none" spc="0" normalizeH="0" baseline="0" noProof="0">
                  <a:ln>
                    <a:noFill/>
                  </a:ln>
                  <a:solidFill>
                    <a:srgbClr val="FFFFFF"/>
                  </a:solidFill>
                  <a:effectLst/>
                  <a:uLnTx/>
                  <a:uFillTx/>
                  <a:latin typeface="UTM Swiss Condensed" panose="02000500000000000000" pitchFamily="2" charset="0"/>
                  <a:cs typeface="Calibri" pitchFamily="34" charset="0"/>
                </a:endParaRPr>
              </a:p>
            </p:txBody>
          </p:sp>
          <p:sp>
            <p:nvSpPr>
              <p:cNvPr id="13" name="Rectangle 12"/>
              <p:cNvSpPr/>
              <p:nvPr/>
            </p:nvSpPr>
            <p:spPr>
              <a:xfrm>
                <a:off x="5057672" y="2016024"/>
                <a:ext cx="3078981" cy="9906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chemeClr val="bg1"/>
                    </a:solidFill>
                    <a:latin typeface="UTM Swiss Condensed" panose="02000500000000000000" pitchFamily="2" charset="0"/>
                    <a:ea typeface="+mj-ea"/>
                    <a:cs typeface="+mj-cs"/>
                  </a:rPr>
                  <a:t>Theo anh (chị)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chemeClr val="bg1"/>
                    </a:solidFill>
                    <a:latin typeface="UTM Swiss Condensed" panose="02000500000000000000" pitchFamily="2" charset="0"/>
                    <a:ea typeface="+mj-ea"/>
                    <a:cs typeface="+mj-cs"/>
                  </a:rPr>
                  <a:t>có mấy kiểu phong cách lãnh đạo?</a:t>
                </a:r>
              </a:p>
            </p:txBody>
          </p:sp>
        </p:grpSp>
        <p:pic>
          <p:nvPicPr>
            <p:cNvPr id="11" name="Picture 2" descr="C:\Users\PHUNGGIABAO\Desktop\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t="12120" b="30254"/>
            <a:stretch/>
          </p:blipFill>
          <p:spPr bwMode="auto">
            <a:xfrm>
              <a:off x="1142999" y="2338650"/>
              <a:ext cx="3295858" cy="3710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71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vi-VN" sz="2800" b="1">
                <a:latin typeface="UTM Swiss Condensed" panose="02000500000000000000" pitchFamily="2" charset="0"/>
              </a:rPr>
              <a:t>2.3.2. Một số kiểu phong cách của người LĐ</a:t>
            </a:r>
            <a:endParaRPr lang="en-US" sz="2800" b="1">
              <a:latin typeface="UTM Swiss Condensed" panose="02000500000000000000" pitchFamily="2" charset="0"/>
            </a:endParaRPr>
          </a:p>
        </p:txBody>
      </p:sp>
      <p:sp>
        <p:nvSpPr>
          <p:cNvPr id="13" name="Oval 12"/>
          <p:cNvSpPr/>
          <p:nvPr/>
        </p:nvSpPr>
        <p:spPr>
          <a:xfrm rot="10800000">
            <a:off x="-2285999" y="1676400"/>
            <a:ext cx="4572000" cy="43434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UTM Swiss Condensed" panose="02000500000000000000" pitchFamily="2" charset="0"/>
            </a:endParaRPr>
          </a:p>
        </p:txBody>
      </p:sp>
      <p:sp>
        <p:nvSpPr>
          <p:cNvPr id="23" name="AutoShape 8"/>
          <p:cNvSpPr>
            <a:spLocks noChangeArrowheads="1"/>
          </p:cNvSpPr>
          <p:nvPr/>
        </p:nvSpPr>
        <p:spPr bwMode="gray">
          <a:xfrm>
            <a:off x="379095" y="2514600"/>
            <a:ext cx="7393305"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400">
                <a:solidFill>
                  <a:srgbClr val="000000"/>
                </a:solidFill>
                <a:latin typeface="UTM Swiss Condensed" panose="02000500000000000000" pitchFamily="2" charset="0"/>
              </a:rPr>
              <a:t>(1) Kiểu lãnh đạo độc đoán</a:t>
            </a:r>
          </a:p>
        </p:txBody>
      </p:sp>
      <p:sp>
        <p:nvSpPr>
          <p:cNvPr id="24" name="AutoShape 7"/>
          <p:cNvSpPr>
            <a:spLocks noChangeArrowheads="1"/>
          </p:cNvSpPr>
          <p:nvPr/>
        </p:nvSpPr>
        <p:spPr bwMode="gray">
          <a:xfrm>
            <a:off x="379095" y="3474720"/>
            <a:ext cx="7393305"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it-IT" sz="2400">
                <a:solidFill>
                  <a:srgbClr val="000000"/>
                </a:solidFill>
                <a:latin typeface="UTM Swiss Condensed" panose="02000500000000000000" pitchFamily="2" charset="0"/>
              </a:rPr>
              <a:t>(2) Kiểu lãnh đạo dân chủ</a:t>
            </a:r>
          </a:p>
        </p:txBody>
      </p:sp>
      <p:sp>
        <p:nvSpPr>
          <p:cNvPr id="6" name="AutoShape 7"/>
          <p:cNvSpPr>
            <a:spLocks noChangeArrowheads="1"/>
          </p:cNvSpPr>
          <p:nvPr/>
        </p:nvSpPr>
        <p:spPr bwMode="gray">
          <a:xfrm>
            <a:off x="379094" y="4433887"/>
            <a:ext cx="7393305"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it-IT" sz="2400">
                <a:solidFill>
                  <a:srgbClr val="000000"/>
                </a:solidFill>
                <a:latin typeface="UTM Swiss Condensed" panose="02000500000000000000" pitchFamily="2" charset="0"/>
              </a:rPr>
              <a:t>(3) Kiểu lãnh đạo thả lỏng</a:t>
            </a:r>
          </a:p>
        </p:txBody>
      </p:sp>
    </p:spTree>
    <p:extLst>
      <p:ext uri="{BB962C8B-B14F-4D97-AF65-F5344CB8AC3E}">
        <p14:creationId xmlns:p14="http://schemas.microsoft.com/office/powerpoint/2010/main" val="312140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(1) Kiểu lãnh đạo độc đoán</a:t>
            </a:r>
          </a:p>
        </p:txBody>
      </p:sp>
      <p:sp>
        <p:nvSpPr>
          <p:cNvPr id="13" name="TextBox 12"/>
          <p:cNvSpPr txBox="1"/>
          <p:nvPr/>
        </p:nvSpPr>
        <p:spPr>
          <a:xfrm>
            <a:off x="533400" y="1482804"/>
            <a:ext cx="4953000" cy="1446550"/>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Người lãnh đạo sử dụng quyền lực cá nhân tác động ảnh hưởng đến việc thực hiện vai trò, chức năng của nhân viên dưới quyền thông qua quyền uy của người lãnh đạo</a:t>
            </a:r>
          </a:p>
        </p:txBody>
      </p:sp>
      <p:pic>
        <p:nvPicPr>
          <p:cNvPr id="2" name="Picture 1"/>
          <p:cNvPicPr>
            <a:picLocks noChangeAspect="1"/>
          </p:cNvPicPr>
          <p:nvPr/>
        </p:nvPicPr>
        <p:blipFill>
          <a:blip r:embed="rId2"/>
          <a:stretch>
            <a:fillRect/>
          </a:stretch>
        </p:blipFill>
        <p:spPr>
          <a:xfrm>
            <a:off x="3810000" y="3683912"/>
            <a:ext cx="4800600" cy="2746248"/>
          </a:xfrm>
          <a:prstGeom prst="rect">
            <a:avLst/>
          </a:prstGeom>
        </p:spPr>
      </p:pic>
    </p:spTree>
    <p:extLst>
      <p:ext uri="{BB962C8B-B14F-4D97-AF65-F5344CB8AC3E}">
        <p14:creationId xmlns:p14="http://schemas.microsoft.com/office/powerpoint/2010/main" val="336267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wipe(left)">
                                      <p:cBhvr>
                                        <p:cTn id="7" dur="500"/>
                                        <p:tgtEl>
                                          <p:spTgt spid="2478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(1) Kiểu lãnh đạo độc đoán</a:t>
            </a:r>
          </a:p>
        </p:txBody>
      </p:sp>
      <p:sp>
        <p:nvSpPr>
          <p:cNvPr id="13" name="TextBox 12"/>
          <p:cNvSpPr txBox="1"/>
          <p:nvPr/>
        </p:nvSpPr>
        <p:spPr>
          <a:xfrm>
            <a:off x="3048000" y="1482804"/>
            <a:ext cx="5638800" cy="1785104"/>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Kiểu phong cách lãnh đạo này thể hiện hành vi lãnh đạo đặt trọng tâm vào người lãnh đạo</a:t>
            </a:r>
            <a:r>
              <a:rPr lang="en-US" sz="2200" b="1">
                <a:solidFill>
                  <a:schemeClr val="tx1">
                    <a:lumMod val="50000"/>
                  </a:schemeClr>
                </a:solidFill>
                <a:latin typeface="UTM Swiss Condensed" panose="02000500000000000000" pitchFamily="2" charset="0"/>
              </a:rPr>
              <a:t>, </a:t>
            </a:r>
            <a:r>
              <a:rPr lang="vi-VN" sz="2200" b="1">
                <a:solidFill>
                  <a:schemeClr val="tx1">
                    <a:lumMod val="50000"/>
                  </a:schemeClr>
                </a:solidFill>
                <a:latin typeface="UTM Swiss Condensed" panose="02000500000000000000" pitchFamily="2" charset="0"/>
              </a:rPr>
              <a:t>mọi quyền lực</a:t>
            </a:r>
            <a:r>
              <a:rPr lang="en-US" sz="2200" b="1">
                <a:solidFill>
                  <a:schemeClr val="tx1">
                    <a:lumMod val="50000"/>
                  </a:schemeClr>
                </a:solidFill>
                <a:latin typeface="UTM Swiss Condensed" panose="02000500000000000000" pitchFamily="2" charset="0"/>
              </a:rPr>
              <a:t>, quyền hành</a:t>
            </a:r>
            <a:r>
              <a:rPr lang="vi-VN" sz="2200" b="1">
                <a:solidFill>
                  <a:schemeClr val="tx1">
                    <a:lumMod val="50000"/>
                  </a:schemeClr>
                </a:solidFill>
                <a:latin typeface="UTM Swiss Condensed" panose="02000500000000000000" pitchFamily="2" charset="0"/>
              </a:rPr>
              <a:t> tập trung vào nhà lãnh đạo, nhân viên </a:t>
            </a:r>
            <a:r>
              <a:rPr lang="en-US" sz="2200" b="1">
                <a:solidFill>
                  <a:schemeClr val="tx1">
                    <a:lumMod val="50000"/>
                  </a:schemeClr>
                </a:solidFill>
                <a:latin typeface="UTM Swiss Condensed" panose="02000500000000000000" pitchFamily="2" charset="0"/>
              </a:rPr>
              <a:t>chỉ </a:t>
            </a:r>
            <a:r>
              <a:rPr lang="vi-VN" sz="2200" b="1">
                <a:solidFill>
                  <a:schemeClr val="tx1">
                    <a:lumMod val="50000"/>
                  </a:schemeClr>
                </a:solidFill>
                <a:latin typeface="UTM Swiss Condensed" panose="02000500000000000000" pitchFamily="2" charset="0"/>
              </a:rPr>
              <a:t>có bổn phận phục tùng và thực hiện các mệnh lệnh của người lãnh đạo.</a:t>
            </a:r>
          </a:p>
        </p:txBody>
      </p:sp>
      <p:pic>
        <p:nvPicPr>
          <p:cNvPr id="2" name="Picture 1"/>
          <p:cNvPicPr>
            <a:picLocks noChangeAspect="1"/>
          </p:cNvPicPr>
          <p:nvPr/>
        </p:nvPicPr>
        <p:blipFill rotWithShape="1">
          <a:blip r:embed="rId2"/>
          <a:srcRect t="9757"/>
          <a:stretch/>
        </p:blipFill>
        <p:spPr>
          <a:xfrm>
            <a:off x="533400" y="3886200"/>
            <a:ext cx="4419600" cy="2587287"/>
          </a:xfrm>
          <a:prstGeom prst="rect">
            <a:avLst/>
          </a:prstGeom>
        </p:spPr>
      </p:pic>
    </p:spTree>
    <p:extLst>
      <p:ext uri="{BB962C8B-B14F-4D97-AF65-F5344CB8AC3E}">
        <p14:creationId xmlns:p14="http://schemas.microsoft.com/office/powerpoint/2010/main" val="252326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l"/>
            <a:r>
              <a:rPr lang="en-US" sz="2800" b="1">
                <a:latin typeface="UTM Swiss Condensed" panose="02000500000000000000" pitchFamily="2" charset="0"/>
              </a:rPr>
              <a:t>(1) Kiểu lãnh đạo độc đoán</a:t>
            </a:r>
          </a:p>
        </p:txBody>
      </p:sp>
      <p:sp>
        <p:nvSpPr>
          <p:cNvPr id="13" name="TextBox 12"/>
          <p:cNvSpPr txBox="1"/>
          <p:nvPr/>
        </p:nvSpPr>
        <p:spPr>
          <a:xfrm>
            <a:off x="533400" y="1482804"/>
            <a:ext cx="4495800" cy="1107996"/>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Kiểu phong cách lãnh đạo này mang tính độc đoán, chuyên quyền</a:t>
            </a:r>
            <a:r>
              <a:rPr lang="en-US" sz="2200" b="1">
                <a:solidFill>
                  <a:schemeClr val="tx1">
                    <a:lumMod val="50000"/>
                  </a:schemeClr>
                </a:solidFill>
                <a:latin typeface="UTM Swiss Condensed" panose="02000500000000000000" pitchFamily="2" charset="0"/>
              </a:rPr>
              <a:t> của người lãnh đạo.</a:t>
            </a:r>
            <a:endParaRPr lang="vi-VN" sz="2200" b="1">
              <a:solidFill>
                <a:schemeClr val="tx1">
                  <a:lumMod val="50000"/>
                </a:schemeClr>
              </a:solidFill>
              <a:latin typeface="UTM Swiss Condensed" panose="02000500000000000000" pitchFamily="2" charset="0"/>
            </a:endParaRPr>
          </a:p>
        </p:txBody>
      </p:sp>
      <p:pic>
        <p:nvPicPr>
          <p:cNvPr id="2" name="Picture 1"/>
          <p:cNvPicPr>
            <a:picLocks noChangeAspect="1"/>
          </p:cNvPicPr>
          <p:nvPr/>
        </p:nvPicPr>
        <p:blipFill>
          <a:blip r:embed="rId2"/>
          <a:stretch>
            <a:fillRect/>
          </a:stretch>
        </p:blipFill>
        <p:spPr>
          <a:xfrm>
            <a:off x="3676650" y="3345358"/>
            <a:ext cx="4781550" cy="3055442"/>
          </a:xfrm>
          <a:prstGeom prst="rect">
            <a:avLst/>
          </a:prstGeom>
        </p:spPr>
      </p:pic>
    </p:spTree>
    <p:extLst>
      <p:ext uri="{BB962C8B-B14F-4D97-AF65-F5344CB8AC3E}">
        <p14:creationId xmlns:p14="http://schemas.microsoft.com/office/powerpoint/2010/main" val="22636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cdb2004161gl">
  <a:themeElements>
    <a:clrScheme name="cdb2004161gl 1">
      <a:dk1>
        <a:srgbClr val="0D1259"/>
      </a:dk1>
      <a:lt1>
        <a:srgbClr val="FFFFFF"/>
      </a:lt1>
      <a:dk2>
        <a:srgbClr val="0E4AA2"/>
      </a:dk2>
      <a:lt2>
        <a:srgbClr val="C0C0C0"/>
      </a:lt2>
      <a:accent1>
        <a:srgbClr val="3191D3"/>
      </a:accent1>
      <a:accent2>
        <a:srgbClr val="81CFEB"/>
      </a:accent2>
      <a:accent3>
        <a:srgbClr val="FFFFFF"/>
      </a:accent3>
      <a:accent4>
        <a:srgbClr val="090E4B"/>
      </a:accent4>
      <a:accent5>
        <a:srgbClr val="ADC7E6"/>
      </a:accent5>
      <a:accent6>
        <a:srgbClr val="74BBD5"/>
      </a:accent6>
      <a:hlink>
        <a:srgbClr val="6FB7B7"/>
      </a:hlink>
      <a:folHlink>
        <a:srgbClr val="DCCA42"/>
      </a:folHlink>
    </a:clrScheme>
    <a:fontScheme name="cdb2004161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161gl 1">
        <a:dk1>
          <a:srgbClr val="0D1259"/>
        </a:dk1>
        <a:lt1>
          <a:srgbClr val="FFFFFF"/>
        </a:lt1>
        <a:dk2>
          <a:srgbClr val="0E4AA2"/>
        </a:dk2>
        <a:lt2>
          <a:srgbClr val="C0C0C0"/>
        </a:lt2>
        <a:accent1>
          <a:srgbClr val="3191D3"/>
        </a:accent1>
        <a:accent2>
          <a:srgbClr val="81CFEB"/>
        </a:accent2>
        <a:accent3>
          <a:srgbClr val="FFFFFF"/>
        </a:accent3>
        <a:accent4>
          <a:srgbClr val="090E4B"/>
        </a:accent4>
        <a:accent5>
          <a:srgbClr val="ADC7E6"/>
        </a:accent5>
        <a:accent6>
          <a:srgbClr val="74BBD5"/>
        </a:accent6>
        <a:hlink>
          <a:srgbClr val="6FB7B7"/>
        </a:hlink>
        <a:folHlink>
          <a:srgbClr val="DCCA42"/>
        </a:folHlink>
      </a:clrScheme>
      <a:clrMap bg1="lt1" tx1="dk1" bg2="lt2" tx2="dk2" accent1="accent1" accent2="accent2" accent3="accent3" accent4="accent4" accent5="accent5" accent6="accent6" hlink="hlink" folHlink="folHlink"/>
    </a:extraClrScheme>
    <a:extraClrScheme>
      <a:clrScheme name="cdb2004161gl 2">
        <a:dk1>
          <a:srgbClr val="542F81"/>
        </a:dk1>
        <a:lt1>
          <a:srgbClr val="FFFFFF"/>
        </a:lt1>
        <a:dk2>
          <a:srgbClr val="0E4AA2"/>
        </a:dk2>
        <a:lt2>
          <a:srgbClr val="C0C0C0"/>
        </a:lt2>
        <a:accent1>
          <a:srgbClr val="2B59D9"/>
        </a:accent1>
        <a:accent2>
          <a:srgbClr val="EFA441"/>
        </a:accent2>
        <a:accent3>
          <a:srgbClr val="FFFFFF"/>
        </a:accent3>
        <a:accent4>
          <a:srgbClr val="46276D"/>
        </a:accent4>
        <a:accent5>
          <a:srgbClr val="ACB5E9"/>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cdb2004161gl 3">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cdb2004161gl</Template>
  <TotalTime>1168</TotalTime>
  <Words>868</Words>
  <Application>Microsoft Office PowerPoint</Application>
  <PresentationFormat>On-screen Show (4:3)</PresentationFormat>
  <Paragraphs>80</Paragraphs>
  <Slides>25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UTM Swiss Condensed</vt:lpstr>
      <vt:lpstr>Wingdings</vt:lpstr>
      <vt:lpstr>cdb2004161gl</vt:lpstr>
      <vt:lpstr>Image</vt:lpstr>
      <vt:lpstr>QUẢN TRỊ  NGÀNH CÔNG TÁC XÃ HỘI</vt:lpstr>
      <vt:lpstr>QUẢN TRỊ NGÀNH CTXH</vt:lpstr>
      <vt:lpstr>2.3.2. Một số kiểu phong cách của người LĐ</vt:lpstr>
      <vt:lpstr>2.3.2. Một số kiểu phong cách của người LĐ</vt:lpstr>
      <vt:lpstr>2.3.2. Một số kiểu phong cách của người LĐ</vt:lpstr>
      <vt:lpstr>2.3.2. Một số kiểu phong cách của người LĐ</vt:lpstr>
      <vt:lpstr>(1) Kiểu lãnh đạo độc đoán</vt:lpstr>
      <vt:lpstr>(1) Kiểu lãnh đạo độc đoán</vt:lpstr>
      <vt:lpstr>(1) Kiểu lãnh đạo độc đoán</vt:lpstr>
      <vt:lpstr>(1) Kiểu lãnh đạo độc đoán</vt:lpstr>
      <vt:lpstr>(1) Kiểu lãnh đạo độc đoán</vt:lpstr>
      <vt:lpstr>(1) Kiểu lãnh đạo độc đoán</vt:lpstr>
      <vt:lpstr>(2) Kiểu lãnh đạo dân chủ</vt:lpstr>
      <vt:lpstr>(2) Kiểu lãnh đạo dân chủ</vt:lpstr>
      <vt:lpstr>(2) Kiểu lãnh đạo dân chủ</vt:lpstr>
      <vt:lpstr>(2) Kiểu lãnh đạo dân chủ</vt:lpstr>
      <vt:lpstr>(2) Kiểu lãnh đạo dân chủ</vt:lpstr>
      <vt:lpstr>(2) Kiểu lãnh đạo dân chủ</vt:lpstr>
      <vt:lpstr>(3) Kiểu lãnh đạo thả lỏng</vt:lpstr>
      <vt:lpstr>(3) Kiểu lãnh đạo thả lỏng</vt:lpstr>
      <vt:lpstr>(3) Kiểu lãnh đạo thả lỏng</vt:lpstr>
      <vt:lpstr>(3) Kiểu lãnh đạo thả lỏng</vt:lpstr>
      <vt:lpstr>(3) Kiểu lãnh đạo thả lỏng</vt:lpstr>
      <vt:lpstr>(3) Kiểu lãnh đạo thả lỏng</vt:lpstr>
      <vt:lpstr>2.3.2. Một số kiểu phong cách của người LĐ</vt:lpstr>
    </vt:vector>
  </TitlesOfParts>
  <Company>DHV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PHUNGVANNAM</dc:creator>
  <cp:lastModifiedBy>pv</cp:lastModifiedBy>
  <cp:revision>308</cp:revision>
  <dcterms:created xsi:type="dcterms:W3CDTF">2011-09-30T13:39:42Z</dcterms:created>
  <dcterms:modified xsi:type="dcterms:W3CDTF">2025-08-14T09:05:28Z</dcterms:modified>
</cp:coreProperties>
</file>