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7" r:id="rId1"/>
  </p:sldMasterIdLst>
  <p:notesMasterIdLst>
    <p:notesMasterId r:id="rId17"/>
  </p:notesMasterIdLst>
  <p:handoutMasterIdLst>
    <p:handoutMasterId r:id="rId18"/>
  </p:handoutMasterIdLst>
  <p:sldIdLst>
    <p:sldId id="308" r:id="rId2"/>
    <p:sldId id="305" r:id="rId3"/>
    <p:sldId id="307" r:id="rId4"/>
    <p:sldId id="267" r:id="rId5"/>
    <p:sldId id="268" r:id="rId6"/>
    <p:sldId id="281" r:id="rId7"/>
    <p:sldId id="270" r:id="rId8"/>
    <p:sldId id="271" r:id="rId9"/>
    <p:sldId id="272" r:id="rId10"/>
    <p:sldId id="273" r:id="rId11"/>
    <p:sldId id="274" r:id="rId12"/>
    <p:sldId id="275" r:id="rId13"/>
    <p:sldId id="280" r:id="rId14"/>
    <p:sldId id="277" r:id="rId15"/>
    <p:sldId id="279"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nArial" pitchFamily="34" charset="0"/>
        <a:ea typeface="+mn-ea"/>
        <a:cs typeface="+mn-cs"/>
      </a:defRPr>
    </a:lvl1pPr>
    <a:lvl2pPr marL="457200" algn="l" rtl="0" eaLnBrk="0" fontAlgn="base" hangingPunct="0">
      <a:spcBef>
        <a:spcPct val="0"/>
      </a:spcBef>
      <a:spcAft>
        <a:spcPct val="0"/>
      </a:spcAft>
      <a:defRPr kern="1200">
        <a:solidFill>
          <a:schemeClr val="tx1"/>
        </a:solidFill>
        <a:latin typeface=".VnArial" pitchFamily="34" charset="0"/>
        <a:ea typeface="+mn-ea"/>
        <a:cs typeface="+mn-cs"/>
      </a:defRPr>
    </a:lvl2pPr>
    <a:lvl3pPr marL="914400" algn="l" rtl="0" eaLnBrk="0" fontAlgn="base" hangingPunct="0">
      <a:spcBef>
        <a:spcPct val="0"/>
      </a:spcBef>
      <a:spcAft>
        <a:spcPct val="0"/>
      </a:spcAft>
      <a:defRPr kern="1200">
        <a:solidFill>
          <a:schemeClr val="tx1"/>
        </a:solidFill>
        <a:latin typeface=".VnArial" pitchFamily="34" charset="0"/>
        <a:ea typeface="+mn-ea"/>
        <a:cs typeface="+mn-cs"/>
      </a:defRPr>
    </a:lvl3pPr>
    <a:lvl4pPr marL="1371600" algn="l" rtl="0" eaLnBrk="0" fontAlgn="base" hangingPunct="0">
      <a:spcBef>
        <a:spcPct val="0"/>
      </a:spcBef>
      <a:spcAft>
        <a:spcPct val="0"/>
      </a:spcAft>
      <a:defRPr kern="1200">
        <a:solidFill>
          <a:schemeClr val="tx1"/>
        </a:solidFill>
        <a:latin typeface=".VnArial" pitchFamily="34" charset="0"/>
        <a:ea typeface="+mn-ea"/>
        <a:cs typeface="+mn-cs"/>
      </a:defRPr>
    </a:lvl4pPr>
    <a:lvl5pPr marL="1828800" algn="l" rtl="0" eaLnBrk="0" fontAlgn="base" hangingPunct="0">
      <a:spcBef>
        <a:spcPct val="0"/>
      </a:spcBef>
      <a:spcAft>
        <a:spcPct val="0"/>
      </a:spcAft>
      <a:defRPr kern="1200">
        <a:solidFill>
          <a:schemeClr val="tx1"/>
        </a:solidFill>
        <a:latin typeface=".VnArial" pitchFamily="34" charset="0"/>
        <a:ea typeface="+mn-ea"/>
        <a:cs typeface="+mn-cs"/>
      </a:defRPr>
    </a:lvl5pPr>
    <a:lvl6pPr marL="2286000" algn="l" defTabSz="914400" rtl="0" eaLnBrk="1" latinLnBrk="0" hangingPunct="1">
      <a:defRPr kern="1200">
        <a:solidFill>
          <a:schemeClr val="tx1"/>
        </a:solidFill>
        <a:latin typeface=".VnArial" pitchFamily="34" charset="0"/>
        <a:ea typeface="+mn-ea"/>
        <a:cs typeface="+mn-cs"/>
      </a:defRPr>
    </a:lvl6pPr>
    <a:lvl7pPr marL="2743200" algn="l" defTabSz="914400" rtl="0" eaLnBrk="1" latinLnBrk="0" hangingPunct="1">
      <a:defRPr kern="1200">
        <a:solidFill>
          <a:schemeClr val="tx1"/>
        </a:solidFill>
        <a:latin typeface=".VnArial" pitchFamily="34" charset="0"/>
        <a:ea typeface="+mn-ea"/>
        <a:cs typeface="+mn-cs"/>
      </a:defRPr>
    </a:lvl7pPr>
    <a:lvl8pPr marL="3200400" algn="l" defTabSz="914400" rtl="0" eaLnBrk="1" latinLnBrk="0" hangingPunct="1">
      <a:defRPr kern="1200">
        <a:solidFill>
          <a:schemeClr val="tx1"/>
        </a:solidFill>
        <a:latin typeface=".VnArial" pitchFamily="34" charset="0"/>
        <a:ea typeface="+mn-ea"/>
        <a:cs typeface="+mn-cs"/>
      </a:defRPr>
    </a:lvl8pPr>
    <a:lvl9pPr marL="3657600" algn="l" defTabSz="914400" rtl="0" eaLnBrk="1" latinLnBrk="0" hangingPunct="1">
      <a:defRPr kern="1200">
        <a:solidFill>
          <a:schemeClr val="tx1"/>
        </a:solidFill>
        <a:latin typeface=".Vn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0000"/>
    <a:srgbClr val="0000FF"/>
    <a:srgbClr val="339933"/>
    <a:srgbClr val="95FFE3"/>
    <a:srgbClr val="00CC99"/>
    <a:srgbClr val="003399"/>
    <a:srgbClr val="0066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320" autoAdjust="0"/>
  </p:normalViewPr>
  <p:slideViewPr>
    <p:cSldViewPr>
      <p:cViewPr varScale="1">
        <p:scale>
          <a:sx n="104" d="100"/>
          <a:sy n="104" d="100"/>
        </p:scale>
        <p:origin x="1752" y="72"/>
      </p:cViewPr>
      <p:guideLst>
        <p:guide orient="horz" pos="2160"/>
        <p:guide pos="2880"/>
      </p:guideLst>
    </p:cSldViewPr>
  </p:slideViewPr>
  <p:notesTextViewPr>
    <p:cViewPr>
      <p:scale>
        <a:sx n="3" d="2"/>
        <a:sy n="3" d="2"/>
      </p:scale>
      <p:origin x="0" y="0"/>
    </p:cViewPr>
  </p:notesTextViewPr>
  <p:sorterViewPr>
    <p:cViewPr>
      <p:scale>
        <a:sx n="66" d="100"/>
        <a:sy n="66" d="100"/>
      </p:scale>
      <p:origin x="0" y="1200"/>
    </p:cViewPr>
  </p:sorterViewPr>
  <p:notesViewPr>
    <p:cSldViewPr>
      <p:cViewPr>
        <p:scale>
          <a:sx n="75" d="100"/>
          <a:sy n="75" d="100"/>
        </p:scale>
        <p:origin x="-140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2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8B42682-55EC-475A-9412-CD01EAF31669}" type="slidenum">
              <a:rPr lang="en-US"/>
              <a:pPr>
                <a:defRPr/>
              </a:pPr>
              <a:t>‹#›</a:t>
            </a:fld>
            <a:endParaRPr lang="en-US"/>
          </a:p>
        </p:txBody>
      </p:sp>
    </p:spTree>
    <p:extLst>
      <p:ext uri="{BB962C8B-B14F-4D97-AF65-F5344CB8AC3E}">
        <p14:creationId xmlns:p14="http://schemas.microsoft.com/office/powerpoint/2010/main" val="3750345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18212B9-7B39-4B08-9F41-9719FEF6D4AC}" type="slidenum">
              <a:rPr lang="en-US"/>
              <a:pPr>
                <a:defRPr/>
              </a:pPr>
              <a:t>‹#›</a:t>
            </a:fld>
            <a:endParaRPr lang="en-US"/>
          </a:p>
        </p:txBody>
      </p:sp>
    </p:spTree>
    <p:extLst>
      <p:ext uri="{BB962C8B-B14F-4D97-AF65-F5344CB8AC3E}">
        <p14:creationId xmlns:p14="http://schemas.microsoft.com/office/powerpoint/2010/main" val="37680030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n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n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n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n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269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3733800"/>
            <a:ext cx="2895599" cy="312419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44785" y="2064362"/>
            <a:ext cx="7016305" cy="669151"/>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095053">
            <a:off x="484341" y="2654511"/>
            <a:ext cx="7364013" cy="291429"/>
          </a:xfrm>
          <a:effectLst>
            <a:outerShdw blurRad="50800" dist="50800" dir="5400000" sx="5000" sy="5000" algn="ctr" rotWithShape="0">
              <a:srgbClr val="000000">
                <a:alpha val="43137"/>
              </a:srgbClr>
            </a:outerShdw>
          </a:effectLst>
          <a:scene3d>
            <a:camera prst="orthographicFront">
              <a:rot lat="0" lon="0" rev="0"/>
            </a:camera>
            <a:lightRig rig="threePt" dir="t"/>
          </a:scene3d>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1F9B16D8-3A81-41E9-A797-DE7F8E117690}" type="datetime1">
              <a:rPr lang="en-US" smtClean="0"/>
              <a:t>8/14/2025</a:t>
            </a:fld>
            <a:endParaRPr lang="en-US"/>
          </a:p>
        </p:txBody>
      </p:sp>
      <p:sp>
        <p:nvSpPr>
          <p:cNvPr id="5" name="Footer Placeholder 4"/>
          <p:cNvSpPr>
            <a:spLocks noGrp="1"/>
          </p:cNvSpPr>
          <p:nvPr>
            <p:ph type="ftr" sz="quarter" idx="11"/>
          </p:nvPr>
        </p:nvSpPr>
        <p:spPr/>
        <p:txBody>
          <a:bodyPr/>
          <a:lstStyle/>
          <a:p>
            <a:r>
              <a:rPr lang="en-US"/>
              <a:t>Phïng V¨n Nam – Tr­êng §¹i häc Vinh</a:t>
            </a:r>
          </a:p>
        </p:txBody>
      </p:sp>
      <p:sp>
        <p:nvSpPr>
          <p:cNvPr id="6" name="Slide Number Placeholder 5"/>
          <p:cNvSpPr>
            <a:spLocks noGrp="1"/>
          </p:cNvSpPr>
          <p:nvPr>
            <p:ph type="sldNum" sz="quarter" idx="12"/>
          </p:nvPr>
        </p:nvSpPr>
        <p:spPr/>
        <p:txBody>
          <a:bodyPr/>
          <a:lstStyle/>
          <a:p>
            <a:pPr>
              <a:defRPr/>
            </a:pPr>
            <a:fld id="{6F917292-B683-47BB-940A-7C8A12E3B23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888459-657B-43C7-8A46-CC9E43FE561F}" type="datetime1">
              <a:rPr lang="en-US" smtClean="0"/>
              <a:t>8/14/2025</a:t>
            </a:fld>
            <a:endParaRPr lang="en-US"/>
          </a:p>
        </p:txBody>
      </p:sp>
      <p:sp>
        <p:nvSpPr>
          <p:cNvPr id="5" name="Footer Placeholder 4"/>
          <p:cNvSpPr>
            <a:spLocks noGrp="1"/>
          </p:cNvSpPr>
          <p:nvPr>
            <p:ph type="ftr" sz="quarter" idx="11"/>
          </p:nvPr>
        </p:nvSpPr>
        <p:spPr/>
        <p:txBody>
          <a:bodyPr/>
          <a:lstStyle/>
          <a:p>
            <a:r>
              <a:rPr lang="en-US"/>
              <a:t>Phïng V¨n Nam – Tr­êng §¹i häc Vinh</a:t>
            </a:r>
          </a:p>
        </p:txBody>
      </p:sp>
      <p:sp>
        <p:nvSpPr>
          <p:cNvPr id="6" name="Slide Number Placeholder 5"/>
          <p:cNvSpPr>
            <a:spLocks noGrp="1"/>
          </p:cNvSpPr>
          <p:nvPr>
            <p:ph type="sldNum" sz="quarter" idx="12"/>
          </p:nvPr>
        </p:nvSpPr>
        <p:spPr/>
        <p:txBody>
          <a:bodyPr/>
          <a:lstStyle/>
          <a:p>
            <a:pPr>
              <a:defRPr/>
            </a:pPr>
            <a:fld id="{68750F4B-27D1-4B42-A023-E5D7C9E364F1}"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8F7EE-B432-4CC6-AA1A-31A210BB37AE}" type="datetime1">
              <a:rPr lang="en-US" smtClean="0"/>
              <a:t>8/14/2025</a:t>
            </a:fld>
            <a:endParaRPr lang="en-US"/>
          </a:p>
        </p:txBody>
      </p:sp>
      <p:sp>
        <p:nvSpPr>
          <p:cNvPr id="5" name="Footer Placeholder 4"/>
          <p:cNvSpPr>
            <a:spLocks noGrp="1"/>
          </p:cNvSpPr>
          <p:nvPr>
            <p:ph type="ftr" sz="quarter" idx="11"/>
          </p:nvPr>
        </p:nvSpPr>
        <p:spPr/>
        <p:txBody>
          <a:bodyPr/>
          <a:lstStyle/>
          <a:p>
            <a:r>
              <a:rPr lang="en-US"/>
              <a:t>Phïng V¨n Nam – Tr­êng §¹i häc Vinh</a:t>
            </a:r>
          </a:p>
        </p:txBody>
      </p:sp>
      <p:sp>
        <p:nvSpPr>
          <p:cNvPr id="6" name="Slide Number Placeholder 5"/>
          <p:cNvSpPr>
            <a:spLocks noGrp="1"/>
          </p:cNvSpPr>
          <p:nvPr>
            <p:ph type="sldNum" sz="quarter" idx="12"/>
          </p:nvPr>
        </p:nvSpPr>
        <p:spPr/>
        <p:txBody>
          <a:bodyPr/>
          <a:lstStyle/>
          <a:p>
            <a:pPr>
              <a:defRPr/>
            </a:pPr>
            <a:fld id="{A7162D38-AA64-4063-96A1-7B58C2D55E9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32F185E-1C2F-48E7-A397-B4DEBC971ECF}" type="datetime1">
              <a:rPr lang="en-US" smtClean="0"/>
              <a:t>8/14/2025</a:t>
            </a:fld>
            <a:endParaRPr lang="en-US"/>
          </a:p>
        </p:txBody>
      </p:sp>
      <p:sp>
        <p:nvSpPr>
          <p:cNvPr id="5" name="Footer Placeholder 4"/>
          <p:cNvSpPr>
            <a:spLocks noGrp="1"/>
          </p:cNvSpPr>
          <p:nvPr>
            <p:ph type="ftr" sz="quarter" idx="11"/>
          </p:nvPr>
        </p:nvSpPr>
        <p:spPr/>
        <p:txBody>
          <a:bodyPr/>
          <a:lstStyle/>
          <a:p>
            <a:pPr>
              <a:defRPr/>
            </a:pPr>
            <a:r>
              <a:rPr lang="en-US"/>
              <a:t>Phïng V¨n Nam – Tr­êng §¹i häc Vinh</a:t>
            </a:r>
          </a:p>
        </p:txBody>
      </p:sp>
      <p:sp>
        <p:nvSpPr>
          <p:cNvPr id="6" name="Slide Number Placeholder 5"/>
          <p:cNvSpPr>
            <a:spLocks noGrp="1"/>
          </p:cNvSpPr>
          <p:nvPr>
            <p:ph type="sldNum" sz="quarter" idx="12"/>
          </p:nvPr>
        </p:nvSpPr>
        <p:spPr/>
        <p:txBody>
          <a:bodyPr/>
          <a:lstStyle/>
          <a:p>
            <a:pPr>
              <a:defRPr/>
            </a:pPr>
            <a:fld id="{1FFE159C-D057-4550-B295-68CF68CF48A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5B546C0B-48FD-4C9D-976B-2FD219D2C6BD}" type="datetime1">
              <a:rPr lang="en-US" smtClean="0"/>
              <a:t>8/14/2025</a:t>
            </a:fld>
            <a:endParaRPr lang="en-US"/>
          </a:p>
        </p:txBody>
      </p:sp>
      <p:sp>
        <p:nvSpPr>
          <p:cNvPr id="5" name="Footer Placeholder 4"/>
          <p:cNvSpPr>
            <a:spLocks noGrp="1"/>
          </p:cNvSpPr>
          <p:nvPr>
            <p:ph type="ftr" sz="quarter" idx="11"/>
          </p:nvPr>
        </p:nvSpPr>
        <p:spPr/>
        <p:txBody>
          <a:bodyPr/>
          <a:lstStyle/>
          <a:p>
            <a:r>
              <a:rPr lang="en-US"/>
              <a:t>Phïng V¨n Nam – Tr­êng §¹i häc Vinh</a:t>
            </a:r>
          </a:p>
        </p:txBody>
      </p:sp>
      <p:sp>
        <p:nvSpPr>
          <p:cNvPr id="6" name="Slide Number Placeholder 5"/>
          <p:cNvSpPr>
            <a:spLocks noGrp="1"/>
          </p:cNvSpPr>
          <p:nvPr>
            <p:ph type="sldNum" sz="quarter" idx="12"/>
          </p:nvPr>
        </p:nvSpPr>
        <p:spPr/>
        <p:txBody>
          <a:bodyPr/>
          <a:lstStyle/>
          <a:p>
            <a:pPr>
              <a:defRPr/>
            </a:pPr>
            <a:fld id="{4C5930D1-8605-48C6-BCB1-8C24178F7E8A}"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BF5939-BEC2-4D88-99AB-B175A0AA24CC}" type="datetime1">
              <a:rPr lang="en-US" smtClean="0"/>
              <a:t>8/14/2025</a:t>
            </a:fld>
            <a:endParaRPr lang="en-US"/>
          </a:p>
        </p:txBody>
      </p:sp>
      <p:sp>
        <p:nvSpPr>
          <p:cNvPr id="6" name="Footer Placeholder 5"/>
          <p:cNvSpPr>
            <a:spLocks noGrp="1"/>
          </p:cNvSpPr>
          <p:nvPr>
            <p:ph type="ftr" sz="quarter" idx="11"/>
          </p:nvPr>
        </p:nvSpPr>
        <p:spPr/>
        <p:txBody>
          <a:bodyPr/>
          <a:lstStyle/>
          <a:p>
            <a:r>
              <a:rPr lang="en-US"/>
              <a:t>Phïng V¨n Nam – Tr­êng §¹i häc Vinh</a:t>
            </a:r>
          </a:p>
        </p:txBody>
      </p:sp>
      <p:sp>
        <p:nvSpPr>
          <p:cNvPr id="7" name="Slide Number Placeholder 6"/>
          <p:cNvSpPr>
            <a:spLocks noGrp="1"/>
          </p:cNvSpPr>
          <p:nvPr>
            <p:ph type="sldNum" sz="quarter" idx="12"/>
          </p:nvPr>
        </p:nvSpPr>
        <p:spPr/>
        <p:txBody>
          <a:bodyPr/>
          <a:lstStyle/>
          <a:p>
            <a:pPr>
              <a:defRPr/>
            </a:pPr>
            <a:fld id="{F9CBFFDD-BF80-4A67-B7B9-E38784E44C26}"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3F4AA0-815C-4257-8895-D98A2CF79E66}" type="datetime1">
              <a:rPr lang="en-US" smtClean="0"/>
              <a:t>8/14/2025</a:t>
            </a:fld>
            <a:endParaRPr lang="en-US"/>
          </a:p>
        </p:txBody>
      </p:sp>
      <p:sp>
        <p:nvSpPr>
          <p:cNvPr id="8" name="Footer Placeholder 7"/>
          <p:cNvSpPr>
            <a:spLocks noGrp="1"/>
          </p:cNvSpPr>
          <p:nvPr>
            <p:ph type="ftr" sz="quarter" idx="11"/>
          </p:nvPr>
        </p:nvSpPr>
        <p:spPr/>
        <p:txBody>
          <a:bodyPr/>
          <a:lstStyle/>
          <a:p>
            <a:r>
              <a:rPr lang="en-US"/>
              <a:t>Phïng V¨n Nam – Tr­êng §¹i häc Vinh</a:t>
            </a:r>
          </a:p>
        </p:txBody>
      </p:sp>
      <p:sp>
        <p:nvSpPr>
          <p:cNvPr id="9" name="Slide Number Placeholder 8"/>
          <p:cNvSpPr>
            <a:spLocks noGrp="1"/>
          </p:cNvSpPr>
          <p:nvPr>
            <p:ph type="sldNum" sz="quarter" idx="12"/>
          </p:nvPr>
        </p:nvSpPr>
        <p:spPr/>
        <p:txBody>
          <a:bodyPr/>
          <a:lstStyle/>
          <a:p>
            <a:pPr>
              <a:defRPr/>
            </a:pPr>
            <a:fld id="{D6DFFB85-60EF-4D00-996C-A09BA85E6B11}"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B636A5-E576-4769-9959-830B52C3D8FD}" type="datetime1">
              <a:rPr lang="en-US" smtClean="0"/>
              <a:t>8/14/2025</a:t>
            </a:fld>
            <a:endParaRPr lang="en-US"/>
          </a:p>
        </p:txBody>
      </p:sp>
      <p:sp>
        <p:nvSpPr>
          <p:cNvPr id="4" name="Footer Placeholder 3"/>
          <p:cNvSpPr>
            <a:spLocks noGrp="1"/>
          </p:cNvSpPr>
          <p:nvPr>
            <p:ph type="ftr" sz="quarter" idx="11"/>
          </p:nvPr>
        </p:nvSpPr>
        <p:spPr/>
        <p:txBody>
          <a:bodyPr/>
          <a:lstStyle/>
          <a:p>
            <a:r>
              <a:rPr lang="en-US"/>
              <a:t>Phïng V¨n Nam – Tr­êng §¹i häc Vinh</a:t>
            </a:r>
          </a:p>
        </p:txBody>
      </p:sp>
      <p:sp>
        <p:nvSpPr>
          <p:cNvPr id="5" name="Slide Number Placeholder 4"/>
          <p:cNvSpPr>
            <a:spLocks noGrp="1"/>
          </p:cNvSpPr>
          <p:nvPr>
            <p:ph type="sldNum" sz="quarter" idx="12"/>
          </p:nvPr>
        </p:nvSpPr>
        <p:spPr/>
        <p:txBody>
          <a:bodyPr/>
          <a:lstStyle/>
          <a:p>
            <a:pPr>
              <a:defRPr/>
            </a:pPr>
            <a:fld id="{E10DD861-449A-488A-B4DD-FBCD3C689464}"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8D8516F-104A-4244-904C-9523F70AD39B}" type="datetime1">
              <a:rPr lang="en-US" smtClean="0"/>
              <a:t>8/14/2025</a:t>
            </a:fld>
            <a:endParaRPr lang="en-US"/>
          </a:p>
        </p:txBody>
      </p:sp>
      <p:sp>
        <p:nvSpPr>
          <p:cNvPr id="3" name="Footer Placeholder 2"/>
          <p:cNvSpPr>
            <a:spLocks noGrp="1"/>
          </p:cNvSpPr>
          <p:nvPr>
            <p:ph type="ftr" sz="quarter" idx="11"/>
          </p:nvPr>
        </p:nvSpPr>
        <p:spPr/>
        <p:txBody>
          <a:bodyPr/>
          <a:lstStyle/>
          <a:p>
            <a:pPr>
              <a:defRPr/>
            </a:pPr>
            <a:r>
              <a:rPr lang="en-US"/>
              <a:t>Phïng V¨n Nam – Tr­êng §¹i häc Vinh</a:t>
            </a:r>
          </a:p>
        </p:txBody>
      </p:sp>
      <p:sp>
        <p:nvSpPr>
          <p:cNvPr id="4" name="Slide Number Placeholder 3"/>
          <p:cNvSpPr>
            <a:spLocks noGrp="1"/>
          </p:cNvSpPr>
          <p:nvPr>
            <p:ph type="sldNum" sz="quarter" idx="12"/>
          </p:nvPr>
        </p:nvSpPr>
        <p:spPr/>
        <p:txBody>
          <a:bodyPr/>
          <a:lstStyle/>
          <a:p>
            <a:pPr>
              <a:defRPr/>
            </a:pPr>
            <a:fld id="{12671F4C-E124-4C0A-80D5-D69D0CA7305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EE24B858-6AE6-49A1-B7C9-C75C7B399AC9}" type="datetime1">
              <a:rPr lang="en-US" smtClean="0"/>
              <a:t>8/14/2025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Phïng V¨n Nam – Tr­êng §¹i häc Vinh</a:t>
            </a:r>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DF15856E-675A-4F84-891A-0C089B46BDAD}"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6AE82-FFCF-46A1-A147-BA634E11F372}" type="datetime1">
              <a:rPr lang="en-US" smtClean="0"/>
              <a:t>8/14/2025</a:t>
            </a:fld>
            <a:endParaRPr lang="en-US"/>
          </a:p>
        </p:txBody>
      </p:sp>
      <p:sp>
        <p:nvSpPr>
          <p:cNvPr id="6" name="Footer Placeholder 5"/>
          <p:cNvSpPr>
            <a:spLocks noGrp="1"/>
          </p:cNvSpPr>
          <p:nvPr>
            <p:ph type="ftr" sz="quarter" idx="11"/>
          </p:nvPr>
        </p:nvSpPr>
        <p:spPr/>
        <p:txBody>
          <a:bodyPr/>
          <a:lstStyle/>
          <a:p>
            <a:r>
              <a:rPr lang="en-US"/>
              <a:t>Phïng V¨n Nam – Tr­êng §¹i häc Vinh</a:t>
            </a:r>
          </a:p>
        </p:txBody>
      </p:sp>
      <p:sp>
        <p:nvSpPr>
          <p:cNvPr id="7" name="Slide Number Placeholder 6"/>
          <p:cNvSpPr>
            <a:spLocks noGrp="1"/>
          </p:cNvSpPr>
          <p:nvPr>
            <p:ph type="sldNum" sz="quarter" idx="12"/>
          </p:nvPr>
        </p:nvSpPr>
        <p:spPr/>
        <p:txBody>
          <a:bodyPr/>
          <a:lstStyle/>
          <a:p>
            <a:pPr>
              <a:defRPr/>
            </a:pPr>
            <a:fld id="{0B8A6AA8-4444-4967-97CC-73688DFE72EE}"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6171948"/>
            <a:ext cx="3574257" cy="6860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172200"/>
            <a:ext cx="9146380" cy="6858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33400" y="594360"/>
            <a:ext cx="815340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56260" y="1449351"/>
            <a:ext cx="8130540" cy="41894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880555">
            <a:off x="651326" y="6373849"/>
            <a:ext cx="1542852" cy="141452"/>
          </a:xfrm>
          <a:prstGeom prst="rect">
            <a:avLst/>
          </a:prstGeom>
        </p:spPr>
        <p:txBody>
          <a:bodyPr vert="horz" lIns="91440" tIns="45720" rIns="91440" bIns="45720" rtlCol="0" anchor="ctr"/>
          <a:lstStyle>
            <a:lvl1pPr algn="l">
              <a:defRPr sz="1200">
                <a:solidFill>
                  <a:srgbClr val="FFFFFF"/>
                </a:solidFill>
              </a:defRPr>
            </a:lvl1pPr>
          </a:lstStyle>
          <a:p>
            <a:pPr>
              <a:defRPr/>
            </a:pPr>
            <a:fld id="{9150E551-5B8E-4D27-A412-E7F468C6640A}" type="datetime1">
              <a:rPr lang="en-US" smtClean="0"/>
              <a:t>8/14/2025</a:t>
            </a:fld>
            <a:endParaRPr lang="en-US"/>
          </a:p>
        </p:txBody>
      </p:sp>
      <p:sp>
        <p:nvSpPr>
          <p:cNvPr id="5" name="Footer Placeholder 4"/>
          <p:cNvSpPr>
            <a:spLocks noGrp="1"/>
          </p:cNvSpPr>
          <p:nvPr>
            <p:ph type="ftr" sz="quarter" idx="3"/>
          </p:nvPr>
        </p:nvSpPr>
        <p:spPr>
          <a:xfrm>
            <a:off x="3517514" y="6383092"/>
            <a:ext cx="4724400" cy="176349"/>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r>
              <a:rPr lang="en-US"/>
              <a:t>Phïng V¨n Nam – Tr­êng §¹i häc Vinh</a:t>
            </a:r>
          </a:p>
        </p:txBody>
      </p:sp>
      <p:sp>
        <p:nvSpPr>
          <p:cNvPr id="6" name="Slide Number Placeholder 5"/>
          <p:cNvSpPr>
            <a:spLocks noGrp="1"/>
          </p:cNvSpPr>
          <p:nvPr>
            <p:ph type="sldNum" sz="quarter" idx="4"/>
          </p:nvPr>
        </p:nvSpPr>
        <p:spPr>
          <a:xfrm>
            <a:off x="8401038" y="6350436"/>
            <a:ext cx="502920" cy="323306"/>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445E56EB-07F3-4A57-8632-389E06B7C2E6}" type="slidenum">
              <a:rPr lang="en-US" smtClean="0"/>
              <a:pPr>
                <a:defRPr/>
              </a:pPr>
              <a:t>‹#›</a:t>
            </a:fld>
            <a:endParaRPr lang="en-US"/>
          </a:p>
        </p:txBody>
      </p:sp>
      <p:grpSp>
        <p:nvGrpSpPr>
          <p:cNvPr id="9" name="Group 10"/>
          <p:cNvGrpSpPr>
            <a:grpSpLocks/>
          </p:cNvGrpSpPr>
          <p:nvPr userDrawn="1"/>
        </p:nvGrpSpPr>
        <p:grpSpPr bwMode="auto">
          <a:xfrm>
            <a:off x="0" y="1219200"/>
            <a:ext cx="8686800" cy="101600"/>
            <a:chOff x="0" y="1219200"/>
            <a:chExt cx="8686800" cy="101600"/>
          </a:xfrm>
        </p:grpSpPr>
        <p:sp>
          <p:nvSpPr>
            <p:cNvPr id="10" name="Rectangle 2"/>
            <p:cNvSpPr>
              <a:spLocks noChangeArrowheads="1"/>
            </p:cNvSpPr>
            <p:nvPr/>
          </p:nvSpPr>
          <p:spPr bwMode="auto">
            <a:xfrm>
              <a:off x="0" y="121920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1" name="Rectangle 3"/>
            <p:cNvSpPr>
              <a:spLocks noChangeArrowheads="1"/>
            </p:cNvSpPr>
            <p:nvPr/>
          </p:nvSpPr>
          <p:spPr bwMode="auto">
            <a:xfrm>
              <a:off x="1447800" y="121920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Gioi%20thieu%20CTXH.ppt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3.2.%20Moi%20quan%20he%20CTXH%20voi%20mot%20so%20linh%20vuc%20khac.pptx" TargetMode="External"/><Relationship Id="rId2" Type="http://schemas.openxmlformats.org/officeDocument/2006/relationships/hyperlink" Target="3.1.%20Khai%20niem,%20chuc%20nang,%20pham%20vi%20hoat%20dong%20CTXH.pptx"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3.4.%20Khung%20nang%20luc,%20CDR,%20CTDT%20nganh%20CTXH.pptx" TargetMode="External"/><Relationship Id="rId4" Type="http://schemas.openxmlformats.org/officeDocument/2006/relationships/hyperlink" Target="3.3.%20Lich%20su%20hinh%20thanh%20va%20phat%20trien%20CTXH.ppt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3.1.2.%20Muc%20dich%20cua%20CTXH.pptx" TargetMode="External"/><Relationship Id="rId2" Type="http://schemas.openxmlformats.org/officeDocument/2006/relationships/hyperlink" Target="3.1.1.%20Khai%20niem%20CTXH.pptx" TargetMode="External"/><Relationship Id="rId1" Type="http://schemas.openxmlformats.org/officeDocument/2006/relationships/slideLayout" Target="../slideLayouts/slideLayout2.xml"/><Relationship Id="rId5" Type="http://schemas.openxmlformats.org/officeDocument/2006/relationships/hyperlink" Target="3.1.4.%20Pham%20vi%20hoat%20dong%20cua%20CTXH.pptx" TargetMode="External"/><Relationship Id="rId4" Type="http://schemas.openxmlformats.org/officeDocument/2006/relationships/hyperlink" Target="3.1.3.%20Chuc%20nang%20cua%20CTXH.ppt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28329" y="2061414"/>
            <a:ext cx="7231306" cy="669151"/>
          </a:xfrm>
        </p:spPr>
        <p:txBody>
          <a:bodyPr/>
          <a:lstStyle/>
          <a:p>
            <a:pPr algn="ctr">
              <a:spcBef>
                <a:spcPts val="600"/>
              </a:spcBef>
              <a:spcAft>
                <a:spcPts val="600"/>
              </a:spcAft>
            </a:pPr>
            <a:r>
              <a:rPr lang="en-US" sz="4000" b="1">
                <a:solidFill>
                  <a:srgbClr val="FF0000"/>
                </a:solidFill>
                <a:latin typeface="UTM Swiss Condensed" panose="02000500000000000000" pitchFamily="2" charset="0"/>
              </a:rPr>
              <a:t>NHẬP MÔN </a:t>
            </a:r>
            <a:br>
              <a:rPr lang="en-US" sz="4400" b="1">
                <a:solidFill>
                  <a:srgbClr val="FF0000"/>
                </a:solidFill>
                <a:latin typeface="UTM Swiss Condensed" panose="02000500000000000000" pitchFamily="2" charset="0"/>
              </a:rPr>
            </a:br>
            <a:r>
              <a:rPr lang="en-US" b="1">
                <a:solidFill>
                  <a:srgbClr val="FF0000"/>
                </a:solidFill>
                <a:latin typeface="UTM Swiss Condensed" panose="02000500000000000000" pitchFamily="2" charset="0"/>
              </a:rPr>
              <a:t>NHÓM NGÀNH XÃ HỘI VÀ NHÂN VĂN </a:t>
            </a:r>
          </a:p>
        </p:txBody>
      </p:sp>
      <p:sp>
        <p:nvSpPr>
          <p:cNvPr id="4" name="Subtitle 3"/>
          <p:cNvSpPr>
            <a:spLocks noGrp="1"/>
          </p:cNvSpPr>
          <p:nvPr>
            <p:ph type="subTitle" idx="1"/>
          </p:nvPr>
        </p:nvSpPr>
        <p:spPr>
          <a:xfrm rot="19095053">
            <a:off x="915511" y="2657658"/>
            <a:ext cx="6480675" cy="548095"/>
          </a:xfrm>
        </p:spPr>
        <p:txBody>
          <a:bodyPr>
            <a:noAutofit/>
          </a:bodyPr>
          <a:lstStyle/>
          <a:p>
            <a:r>
              <a:rPr lang="en-US" sz="1300" b="1">
                <a:latin typeface="UTM Swiss Condensed" panose="02000500000000000000" pitchFamily="2" charset="0"/>
              </a:rPr>
              <a:t>(</a:t>
            </a:r>
            <a:r>
              <a:rPr lang="en-US" sz="1300" b="1" dirty="0">
                <a:latin typeface="UTM Swiss Condensed" panose="02000500000000000000" pitchFamily="2" charset="0"/>
              </a:rPr>
              <a:t>INTRODUCTION TO SOCIAL SCIENCES </a:t>
            </a:r>
            <a:r>
              <a:rPr lang="en-US" sz="1300" b="1">
                <a:latin typeface="UTM Swiss Condensed" panose="02000500000000000000" pitchFamily="2" charset="0"/>
              </a:rPr>
              <a:t>AND HUMANITIES)</a:t>
            </a:r>
          </a:p>
        </p:txBody>
      </p:sp>
      <p:sp>
        <p:nvSpPr>
          <p:cNvPr id="5" name="Subtitle 3"/>
          <p:cNvSpPr txBox="1">
            <a:spLocks/>
          </p:cNvSpPr>
          <p:nvPr/>
        </p:nvSpPr>
        <p:spPr>
          <a:xfrm>
            <a:off x="228845" y="1066800"/>
            <a:ext cx="3047755" cy="533400"/>
          </a:xfrm>
          <a:prstGeom prst="rect">
            <a:avLst/>
          </a:prstGeom>
          <a:effectLst>
            <a:outerShdw blurRad="50800" dist="50800" dir="5400000" sx="5000" sy="5000" algn="ctr" rotWithShape="0">
              <a:srgbClr val="000000">
                <a:alpha val="43137"/>
              </a:srgbClr>
            </a:outerShdw>
          </a:effectLst>
          <a:scene3d>
            <a:camera prst="orthographicFront">
              <a:rot lat="0" lon="0" rev="0"/>
            </a:camera>
            <a:lightRig rig="threePt" dir="t"/>
          </a:scene3d>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sz="3000" b="1" u="sng">
                <a:latin typeface="UTM Swiss Condensed" panose="02000500000000000000" pitchFamily="2" charset="0"/>
              </a:rPr>
              <a:t>Bài</a:t>
            </a:r>
            <a:r>
              <a:rPr lang="en-US" sz="1000" b="1" u="sng">
                <a:latin typeface="UTM Swiss Condensed" panose="02000500000000000000" pitchFamily="2" charset="0"/>
              </a:rPr>
              <a:t> </a:t>
            </a:r>
            <a:r>
              <a:rPr lang="en-US" sz="3000" b="1" u="sng">
                <a:latin typeface="UTM Swiss Condensed" panose="02000500000000000000" pitchFamily="2" charset="0"/>
              </a:rPr>
              <a:t>giảng</a:t>
            </a:r>
            <a:r>
              <a:rPr lang="en-US" sz="3000" b="1">
                <a:latin typeface="UTM Swiss Condensed" panose="02000500000000000000" pitchFamily="2" charset="0"/>
              </a:rPr>
              <a:t>:</a:t>
            </a:r>
          </a:p>
        </p:txBody>
      </p:sp>
      <p:pic>
        <p:nvPicPr>
          <p:cNvPr id="1028" name="Picture 4" descr="http://socialwork.vn/wp-content/uploads/2012/10/social-work.jpg">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274"/>
          <a:stretch/>
        </p:blipFill>
        <p:spPr bwMode="auto">
          <a:xfrm>
            <a:off x="4876800" y="3048000"/>
            <a:ext cx="3317586" cy="3276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53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pt-BR" sz="2800" b="1">
                <a:solidFill>
                  <a:srgbClr val="FF0000"/>
                </a:solidFill>
                <a:latin typeface="UTM Swiss Condensed" panose="02000500000000000000" pitchFamily="2" charset="0"/>
              </a:rPr>
              <a:t>3.1.1. Khái niệm CTXH </a:t>
            </a:r>
            <a:endParaRPr lang="en-US" sz="2800" b="1">
              <a:solidFill>
                <a:srgbClr val="FF0000"/>
              </a:solidFill>
              <a:latin typeface="UTM Swiss Condensed" panose="02000500000000000000" pitchFamily="2" charset="0"/>
            </a:endParaRPr>
          </a:p>
        </p:txBody>
      </p:sp>
      <p:sp>
        <p:nvSpPr>
          <p:cNvPr id="21" name="Slide Number Placeholder 5"/>
          <p:cNvSpPr>
            <a:spLocks noGrp="1"/>
          </p:cNvSpPr>
          <p:nvPr>
            <p:ph type="sldNum" sz="quarter" idx="10"/>
          </p:nvPr>
        </p:nvSpPr>
        <p:spPr/>
        <p:txBody>
          <a:bodyPr/>
          <a:lstStyle/>
          <a:p>
            <a:pPr>
              <a:defRPr/>
            </a:pPr>
            <a:fld id="{4165EE78-7522-4AC6-BF44-9C54013AF4FF}" type="slidenum">
              <a:rPr lang="en-US">
                <a:latin typeface="UTM Swiss Condensed" panose="02000500000000000000" pitchFamily="2" charset="0"/>
              </a:rPr>
              <a:pPr>
                <a:defRPr/>
              </a:pPr>
              <a:t>10</a:t>
            </a:fld>
            <a:endParaRPr lang="en-US">
              <a:latin typeface="UTM Swiss Condensed" panose="02000500000000000000" pitchFamily="2" charset="0"/>
            </a:endParaRPr>
          </a:p>
        </p:txBody>
      </p:sp>
      <p:sp>
        <p:nvSpPr>
          <p:cNvPr id="7" name="Rectangle 6"/>
          <p:cNvSpPr/>
          <p:nvPr/>
        </p:nvSpPr>
        <p:spPr bwMode="auto">
          <a:xfrm>
            <a:off x="457199" y="1676400"/>
            <a:ext cx="4876801" cy="1676400"/>
          </a:xfrm>
          <a:prstGeom prst="rect">
            <a:avLst/>
          </a:prstGeom>
          <a:no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000" b="1">
                <a:solidFill>
                  <a:srgbClr val="FF0000"/>
                </a:solidFill>
                <a:latin typeface="UTM Swiss Condensed" panose="02000500000000000000" pitchFamily="2" charset="0"/>
              </a:rPr>
              <a:t>Theo các chuyên gia Philipines: </a:t>
            </a:r>
            <a:r>
              <a:rPr lang="en-US" sz="2000" b="1">
                <a:latin typeface="UTM Swiss Condensed" panose="02000500000000000000" pitchFamily="2" charset="0"/>
              </a:rPr>
              <a:t>CTXH là một nghề bao gồm các hoạt động cung cấp các dịch vụ nhằm thúc đẩy hay điều phối các mối quan hệ XH và sự điều chỉnh hòa hợp giữa cá nhân và môi trường XH để có XH tốt đẹp.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038600"/>
            <a:ext cx="4667250" cy="235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586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randombar(horizontal)">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pt-BR" sz="2800" b="1">
                <a:solidFill>
                  <a:srgbClr val="FF0000"/>
                </a:solidFill>
                <a:latin typeface="UTM Swiss Condensed" panose="02000500000000000000" pitchFamily="2" charset="0"/>
              </a:rPr>
              <a:t>3.1.1. Khái niệm CTXH </a:t>
            </a:r>
            <a:endParaRPr lang="en-US" sz="2800" b="1">
              <a:solidFill>
                <a:srgbClr val="FF0000"/>
              </a:solidFill>
              <a:latin typeface="UTM Swiss Condensed" panose="02000500000000000000" pitchFamily="2" charset="0"/>
            </a:endParaRPr>
          </a:p>
        </p:txBody>
      </p:sp>
      <p:sp>
        <p:nvSpPr>
          <p:cNvPr id="21" name="Slide Number Placeholder 5"/>
          <p:cNvSpPr>
            <a:spLocks noGrp="1"/>
          </p:cNvSpPr>
          <p:nvPr>
            <p:ph type="sldNum" sz="quarter" idx="10"/>
          </p:nvPr>
        </p:nvSpPr>
        <p:spPr/>
        <p:txBody>
          <a:bodyPr/>
          <a:lstStyle/>
          <a:p>
            <a:pPr>
              <a:defRPr/>
            </a:pPr>
            <a:fld id="{4165EE78-7522-4AC6-BF44-9C54013AF4FF}" type="slidenum">
              <a:rPr lang="en-US">
                <a:latin typeface="UTM Swiss Condensed" panose="02000500000000000000" pitchFamily="2" charset="0"/>
              </a:rPr>
              <a:pPr>
                <a:defRPr/>
              </a:pPr>
              <a:t>11</a:t>
            </a:fld>
            <a:endParaRPr lang="en-US">
              <a:latin typeface="UTM Swiss Condensed" panose="02000500000000000000" pitchFamily="2" charset="0"/>
            </a:endParaRPr>
          </a:p>
        </p:txBody>
      </p:sp>
      <p:sp>
        <p:nvSpPr>
          <p:cNvPr id="7" name="Rectangle 6"/>
          <p:cNvSpPr/>
          <p:nvPr/>
        </p:nvSpPr>
        <p:spPr bwMode="auto">
          <a:xfrm>
            <a:off x="4038600" y="1600200"/>
            <a:ext cx="4724400" cy="1981200"/>
          </a:xfrm>
          <a:prstGeom prst="rect">
            <a:avLst/>
          </a:prstGeom>
          <a:no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000" b="1">
                <a:solidFill>
                  <a:srgbClr val="FF0000"/>
                </a:solidFill>
                <a:latin typeface="UTM Swiss Condensed" panose="02000500000000000000" pitchFamily="2" charset="0"/>
              </a:rPr>
              <a:t>Theo Hội đồng đào tạo CTXH Mỹ:</a:t>
            </a:r>
            <a:r>
              <a:rPr lang="en-US" sz="2000" b="1">
                <a:latin typeface="UTM Swiss Condensed" panose="02000500000000000000" pitchFamily="2" charset="0"/>
              </a:rPr>
              <a:t> CTXH là một nghề nhằm tăng cường các chức năng XH của cá nhân, hay nhóm người bằng những hoạt động tập trung vào can thiệp mối quan hệ XH để thiết lập sự tương tác giữa con người và môi trường có hiệu quả.</a:t>
            </a:r>
            <a:endParaRPr lang="en-US" sz="2000" b="1">
              <a:solidFill>
                <a:srgbClr val="FF0000"/>
              </a:solidFill>
              <a:latin typeface="UTM Swiss Condensed" panose="02000500000000000000" pitchFamily="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3476686" cy="2590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439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pt-BR" sz="2800" b="1">
                <a:solidFill>
                  <a:srgbClr val="FF0000"/>
                </a:solidFill>
                <a:latin typeface="UTM Swiss Condensed" panose="02000500000000000000" pitchFamily="2" charset="0"/>
              </a:rPr>
              <a:t>3.1.1. Khái niệm CTXH </a:t>
            </a:r>
            <a:endParaRPr lang="en-US" sz="2800" b="1">
              <a:solidFill>
                <a:srgbClr val="FF0000"/>
              </a:solidFill>
              <a:latin typeface="UTM Swiss Condensed" panose="02000500000000000000" pitchFamily="2" charset="0"/>
            </a:endParaRPr>
          </a:p>
        </p:txBody>
      </p:sp>
      <p:sp>
        <p:nvSpPr>
          <p:cNvPr id="21" name="Slide Number Placeholder 5"/>
          <p:cNvSpPr>
            <a:spLocks noGrp="1"/>
          </p:cNvSpPr>
          <p:nvPr>
            <p:ph type="sldNum" sz="quarter" idx="10"/>
          </p:nvPr>
        </p:nvSpPr>
        <p:spPr/>
        <p:txBody>
          <a:bodyPr/>
          <a:lstStyle/>
          <a:p>
            <a:pPr>
              <a:defRPr/>
            </a:pPr>
            <a:fld id="{4165EE78-7522-4AC6-BF44-9C54013AF4FF}" type="slidenum">
              <a:rPr lang="en-US">
                <a:latin typeface="UTM Swiss Condensed" panose="02000500000000000000" pitchFamily="2" charset="0"/>
              </a:rPr>
              <a:pPr>
                <a:defRPr/>
              </a:pPr>
              <a:t>12</a:t>
            </a:fld>
            <a:endParaRPr lang="en-US">
              <a:latin typeface="UTM Swiss Condensed" panose="02000500000000000000" pitchFamily="2" charset="0"/>
            </a:endParaRPr>
          </a:p>
        </p:txBody>
      </p:sp>
      <p:sp>
        <p:nvSpPr>
          <p:cNvPr id="7" name="Rectangle 6"/>
          <p:cNvSpPr/>
          <p:nvPr/>
        </p:nvSpPr>
        <p:spPr bwMode="auto">
          <a:xfrm>
            <a:off x="457199" y="1676400"/>
            <a:ext cx="5181601" cy="1981200"/>
          </a:xfrm>
          <a:prstGeom prst="rect">
            <a:avLst/>
          </a:prstGeom>
          <a:no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000" b="1">
                <a:solidFill>
                  <a:srgbClr val="FF0000"/>
                </a:solidFill>
                <a:latin typeface="UTM Swiss Condensed" panose="02000500000000000000" pitchFamily="2" charset="0"/>
              </a:rPr>
              <a:t>Theo ThS. Nguyễn Thị Oanh: </a:t>
            </a:r>
            <a:r>
              <a:rPr lang="en-US" sz="2000" b="1">
                <a:latin typeface="UTM Swiss Condensed" panose="02000500000000000000" pitchFamily="2" charset="0"/>
              </a:rPr>
              <a:t>CTXH là hoạt động thực tiễn, mang tính tổng hợp được thực hiện và chi phối bởi các nguyên tắc, phương pháp hỗ trợ cá nhân, nhóm và cộng đồng giải quyết vấn đề. CTXH theo đuổi mục tiêu vì phúc lợi, hạnh phúc con người và tiến bộ XH.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343400"/>
            <a:ext cx="456767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560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randombar(horizontal)">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pt-BR" sz="2800" b="1">
                <a:solidFill>
                  <a:srgbClr val="FF0000"/>
                </a:solidFill>
                <a:latin typeface="UTM Swiss Condensed" panose="02000500000000000000" pitchFamily="2" charset="0"/>
              </a:rPr>
              <a:t>* Những điểm chung rút ra từ các khái niệm</a:t>
            </a:r>
            <a:endParaRPr lang="en-US" sz="2800" b="1">
              <a:solidFill>
                <a:srgbClr val="FF0000"/>
              </a:solidFill>
              <a:latin typeface="UTM Swiss Condensed" panose="02000500000000000000" pitchFamily="2" charset="0"/>
            </a:endParaRPr>
          </a:p>
        </p:txBody>
      </p:sp>
      <p:sp>
        <p:nvSpPr>
          <p:cNvPr id="21" name="Slide Number Placeholder 5"/>
          <p:cNvSpPr>
            <a:spLocks noGrp="1"/>
          </p:cNvSpPr>
          <p:nvPr>
            <p:ph type="sldNum" sz="quarter" idx="10"/>
          </p:nvPr>
        </p:nvSpPr>
        <p:spPr/>
        <p:txBody>
          <a:bodyPr/>
          <a:lstStyle/>
          <a:p>
            <a:pPr>
              <a:defRPr/>
            </a:pPr>
            <a:fld id="{4165EE78-7522-4AC6-BF44-9C54013AF4FF}" type="slidenum">
              <a:rPr lang="en-US">
                <a:latin typeface="UTM Swiss Condensed" panose="02000500000000000000" pitchFamily="2" charset="0"/>
              </a:rPr>
              <a:pPr>
                <a:defRPr/>
              </a:pPr>
              <a:t>13</a:t>
            </a:fld>
            <a:endParaRPr lang="en-US">
              <a:latin typeface="UTM Swiss Condensed" panose="02000500000000000000" pitchFamily="2" charset="0"/>
            </a:endParaRPr>
          </a:p>
        </p:txBody>
      </p:sp>
      <p:sp>
        <p:nvSpPr>
          <p:cNvPr id="2" name="Oval 1"/>
          <p:cNvSpPr/>
          <p:nvPr/>
        </p:nvSpPr>
        <p:spPr bwMode="auto">
          <a:xfrm>
            <a:off x="-2933700" y="1299428"/>
            <a:ext cx="5867400" cy="5562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UTM Swiss Condensed" panose="02000500000000000000" pitchFamily="2" charset="0"/>
            </a:endParaRPr>
          </a:p>
        </p:txBody>
      </p:sp>
      <p:grpSp>
        <p:nvGrpSpPr>
          <p:cNvPr id="3" name="Group 2"/>
          <p:cNvGrpSpPr/>
          <p:nvPr/>
        </p:nvGrpSpPr>
        <p:grpSpPr>
          <a:xfrm>
            <a:off x="609600" y="2328461"/>
            <a:ext cx="7735824" cy="1161288"/>
            <a:chOff x="609600" y="3311235"/>
            <a:chExt cx="7735824" cy="1161288"/>
          </a:xfrm>
        </p:grpSpPr>
        <p:sp>
          <p:nvSpPr>
            <p:cNvPr id="17" name="Rectangle 16"/>
            <p:cNvSpPr/>
            <p:nvPr/>
          </p:nvSpPr>
          <p:spPr bwMode="auto">
            <a:xfrm>
              <a:off x="609600" y="3311235"/>
              <a:ext cx="7735824" cy="1161288"/>
            </a:xfrm>
            <a:prstGeom prst="rect">
              <a:avLst/>
            </a:prstGeom>
            <a:solidFill>
              <a:schemeClr val="bg1">
                <a:lumMod val="95000"/>
              </a:schemeClr>
            </a:solid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0" algn="just"/>
              <a:r>
                <a:rPr lang="en-US" sz="2000" b="1">
                  <a:latin typeface="UTM Swiss Condensed" panose="02000500000000000000" pitchFamily="2" charset="0"/>
                </a:rPr>
                <a:t>CTXH là một khoa học, một nghề, một hoạt động chuyên môn bao gồm hệ thống kiến thức, kỹ năng và quy định chuẩn mực đạo đức nghề nghiệp.</a:t>
              </a:r>
            </a:p>
          </p:txBody>
        </p:sp>
        <p:pic>
          <p:nvPicPr>
            <p:cNvPr id="18" name="Picture 7" descr="num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582" y="3500834"/>
              <a:ext cx="372076" cy="6841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609600" y="3810000"/>
            <a:ext cx="7735824" cy="1161288"/>
            <a:chOff x="609600" y="4876799"/>
            <a:chExt cx="7735824" cy="1161288"/>
          </a:xfrm>
        </p:grpSpPr>
        <p:sp>
          <p:nvSpPr>
            <p:cNvPr id="25" name="Rectangle 24"/>
            <p:cNvSpPr/>
            <p:nvPr/>
          </p:nvSpPr>
          <p:spPr bwMode="auto">
            <a:xfrm>
              <a:off x="609600" y="4876799"/>
              <a:ext cx="7735824" cy="1161288"/>
            </a:xfrm>
            <a:prstGeom prst="rect">
              <a:avLst/>
            </a:prstGeom>
            <a:solidFill>
              <a:schemeClr val="bg1">
                <a:lumMod val="95000"/>
              </a:schemeClr>
            </a:solid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0" algn="just"/>
              <a:r>
                <a:rPr lang="en-US" sz="2000" b="1">
                  <a:latin typeface="UTM Swiss Condensed" panose="02000500000000000000" pitchFamily="2" charset="0"/>
                </a:rPr>
                <a:t>Đối tượng tác động của CTXH là cá nhân, nhóm và cộng đồng, đặc biệt là nhóm người yếu thế trong xã hội.</a:t>
              </a:r>
            </a:p>
          </p:txBody>
        </p:sp>
        <p:pic>
          <p:nvPicPr>
            <p:cNvPr id="28" name="Picture 8" descr="num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495" y="5066347"/>
              <a:ext cx="508335" cy="742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60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pt-BR" sz="2800" b="1">
                <a:solidFill>
                  <a:srgbClr val="FF0000"/>
                </a:solidFill>
                <a:latin typeface="UTM Swiss Condensed" panose="02000500000000000000" pitchFamily="2" charset="0"/>
              </a:rPr>
              <a:t>* Những điểm chung rút ra từ các khái niệm</a:t>
            </a:r>
            <a:endParaRPr lang="en-US" sz="2800" b="1">
              <a:solidFill>
                <a:srgbClr val="FF0000"/>
              </a:solidFill>
              <a:latin typeface="UTM Swiss Condensed" panose="02000500000000000000" pitchFamily="2" charset="0"/>
            </a:endParaRPr>
          </a:p>
        </p:txBody>
      </p:sp>
      <p:sp>
        <p:nvSpPr>
          <p:cNvPr id="21" name="Slide Number Placeholder 5"/>
          <p:cNvSpPr>
            <a:spLocks noGrp="1"/>
          </p:cNvSpPr>
          <p:nvPr>
            <p:ph type="sldNum" sz="quarter" idx="10"/>
          </p:nvPr>
        </p:nvSpPr>
        <p:spPr/>
        <p:txBody>
          <a:bodyPr/>
          <a:lstStyle/>
          <a:p>
            <a:pPr>
              <a:defRPr/>
            </a:pPr>
            <a:fld id="{4165EE78-7522-4AC6-BF44-9C54013AF4FF}" type="slidenum">
              <a:rPr lang="en-US">
                <a:latin typeface="UTM Swiss Condensed" panose="02000500000000000000" pitchFamily="2" charset="0"/>
              </a:rPr>
              <a:pPr>
                <a:defRPr/>
              </a:pPr>
              <a:t>14</a:t>
            </a:fld>
            <a:endParaRPr lang="en-US">
              <a:latin typeface="UTM Swiss Condensed" panose="02000500000000000000" pitchFamily="2" charset="0"/>
            </a:endParaRPr>
          </a:p>
        </p:txBody>
      </p:sp>
      <p:sp>
        <p:nvSpPr>
          <p:cNvPr id="2" name="Oval 1"/>
          <p:cNvSpPr/>
          <p:nvPr/>
        </p:nvSpPr>
        <p:spPr bwMode="auto">
          <a:xfrm>
            <a:off x="-2933700" y="1299428"/>
            <a:ext cx="5867400" cy="5562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UTM Swiss Condensed" panose="02000500000000000000" pitchFamily="2" charset="0"/>
            </a:endParaRPr>
          </a:p>
        </p:txBody>
      </p:sp>
      <p:grpSp>
        <p:nvGrpSpPr>
          <p:cNvPr id="19" name="Group 18"/>
          <p:cNvGrpSpPr/>
          <p:nvPr/>
        </p:nvGrpSpPr>
        <p:grpSpPr>
          <a:xfrm>
            <a:off x="647484" y="1828800"/>
            <a:ext cx="7734516" cy="1163782"/>
            <a:chOff x="647484" y="1828800"/>
            <a:chExt cx="7734516" cy="1163782"/>
          </a:xfrm>
        </p:grpSpPr>
        <p:sp>
          <p:nvSpPr>
            <p:cNvPr id="13" name="Rectangle 12"/>
            <p:cNvSpPr/>
            <p:nvPr/>
          </p:nvSpPr>
          <p:spPr bwMode="auto">
            <a:xfrm>
              <a:off x="647484" y="1828800"/>
              <a:ext cx="7734516" cy="1163782"/>
            </a:xfrm>
            <a:prstGeom prst="rect">
              <a:avLst/>
            </a:prstGeom>
            <a:solidFill>
              <a:schemeClr val="bg1">
                <a:lumMod val="95000"/>
              </a:schemeClr>
            </a:solid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0" algn="just"/>
              <a:r>
                <a:rPr lang="en-US" sz="2000" b="1">
                  <a:latin typeface="UTM Swiss Condensed" panose="02000500000000000000" pitchFamily="2" charset="0"/>
                </a:rPr>
                <a:t>Mục đích của CTXH là hướng tới giúp đỡ cá nhân, nhóm và cộng đồng phục hồi hay nâng cao năng lực để tăng cường chức năng XH.</a:t>
              </a:r>
            </a:p>
          </p:txBody>
        </p:sp>
        <p:pic>
          <p:nvPicPr>
            <p:cNvPr id="14" name="Picture 13" descr="num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74" y="2078182"/>
              <a:ext cx="425497" cy="6140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47484" y="3276600"/>
            <a:ext cx="7711760" cy="1146346"/>
            <a:chOff x="670240" y="3609109"/>
            <a:chExt cx="7711760" cy="1146346"/>
          </a:xfrm>
        </p:grpSpPr>
        <p:sp>
          <p:nvSpPr>
            <p:cNvPr id="22" name="Rectangle 21"/>
            <p:cNvSpPr/>
            <p:nvPr/>
          </p:nvSpPr>
          <p:spPr bwMode="auto">
            <a:xfrm>
              <a:off x="670240" y="3609109"/>
              <a:ext cx="7711760" cy="1146346"/>
            </a:xfrm>
            <a:prstGeom prst="rect">
              <a:avLst/>
            </a:prstGeom>
            <a:solidFill>
              <a:schemeClr val="bg1">
                <a:lumMod val="95000"/>
              </a:schemeClr>
            </a:solid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0" algn="just"/>
              <a:r>
                <a:rPr lang="en-US" sz="2000" b="1">
                  <a:latin typeface="UTM Swiss Condensed" panose="02000500000000000000" pitchFamily="2" charset="0"/>
                </a:rPr>
                <a:t>Hướng trọng tâm của CTXH là tác động tới con người như một tổng thể, tác động tới con người trong môi trường xã hội của họ.</a:t>
              </a:r>
            </a:p>
          </p:txBody>
        </p:sp>
        <p:pic>
          <p:nvPicPr>
            <p:cNvPr id="23" name="Picture 10" descr="num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35" y="3886200"/>
              <a:ext cx="495449" cy="6754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47484" y="4724400"/>
            <a:ext cx="7711760" cy="1066800"/>
            <a:chOff x="647484" y="5181600"/>
            <a:chExt cx="7711760" cy="1066800"/>
          </a:xfrm>
        </p:grpSpPr>
        <p:sp>
          <p:nvSpPr>
            <p:cNvPr id="26" name="Rectangle 25"/>
            <p:cNvSpPr/>
            <p:nvPr/>
          </p:nvSpPr>
          <p:spPr bwMode="auto">
            <a:xfrm>
              <a:off x="647484" y="5181600"/>
              <a:ext cx="7711760" cy="1066800"/>
            </a:xfrm>
            <a:prstGeom prst="rect">
              <a:avLst/>
            </a:prstGeom>
            <a:solidFill>
              <a:schemeClr val="bg1">
                <a:lumMod val="95000"/>
              </a:schemeClr>
            </a:solid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14400" algn="just"/>
              <a:r>
                <a:rPr lang="en-US" sz="2000" b="1">
                  <a:latin typeface="UTM Swiss Condensed" panose="02000500000000000000" pitchFamily="2" charset="0"/>
                </a:rPr>
                <a:t>Vấn đề của các đối tượng cần tới sự can thiệp của CTXH là những vấn đề có thể xuất phát từ yếu tố chủ quan và có thể xuất phát từ yếu tố khách quan...</a:t>
              </a:r>
            </a:p>
          </p:txBody>
        </p:sp>
        <p:pic>
          <p:nvPicPr>
            <p:cNvPr id="27" name="Picture 11" descr="num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617" y="5410200"/>
              <a:ext cx="465085" cy="6754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7554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pt-BR" sz="2800" b="1">
                <a:solidFill>
                  <a:srgbClr val="FF0000"/>
                </a:solidFill>
                <a:latin typeface="UTM Swiss Condensed" panose="02000500000000000000" pitchFamily="2" charset="0"/>
              </a:rPr>
              <a:t>3.1.1. Khái niệm CTXH </a:t>
            </a:r>
            <a:endParaRPr lang="en-US" sz="2800" b="1">
              <a:solidFill>
                <a:srgbClr val="FF0000"/>
              </a:solidFill>
              <a:latin typeface="UTM Swiss Condensed" panose="02000500000000000000" pitchFamily="2" charset="0"/>
            </a:endParaRPr>
          </a:p>
        </p:txBody>
      </p:sp>
      <p:sp>
        <p:nvSpPr>
          <p:cNvPr id="21" name="Slide Number Placeholder 5"/>
          <p:cNvSpPr>
            <a:spLocks noGrp="1"/>
          </p:cNvSpPr>
          <p:nvPr>
            <p:ph type="sldNum" sz="quarter" idx="10"/>
          </p:nvPr>
        </p:nvSpPr>
        <p:spPr/>
        <p:txBody>
          <a:bodyPr/>
          <a:lstStyle/>
          <a:p>
            <a:pPr>
              <a:defRPr/>
            </a:pPr>
            <a:fld id="{4165EE78-7522-4AC6-BF44-9C54013AF4FF}" type="slidenum">
              <a:rPr lang="en-US">
                <a:latin typeface="UTM Swiss Condensed" panose="02000500000000000000" pitchFamily="2" charset="0"/>
              </a:rPr>
              <a:pPr>
                <a:defRPr/>
              </a:pPr>
              <a:t>15</a:t>
            </a:fld>
            <a:endParaRPr lang="en-US">
              <a:latin typeface="UTM Swiss Condensed" panose="02000500000000000000" pitchFamily="2" charset="0"/>
            </a:endParaRPr>
          </a:p>
        </p:txBody>
      </p:sp>
      <p:sp>
        <p:nvSpPr>
          <p:cNvPr id="7" name="Rectangle 6"/>
          <p:cNvSpPr/>
          <p:nvPr/>
        </p:nvSpPr>
        <p:spPr bwMode="auto">
          <a:xfrm>
            <a:off x="467029" y="1676400"/>
            <a:ext cx="4800600" cy="2362200"/>
          </a:xfrm>
          <a:prstGeom prst="rect">
            <a:avLst/>
          </a:prstGeom>
          <a:no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000" b="1">
                <a:solidFill>
                  <a:srgbClr val="FF0000"/>
                </a:solidFill>
                <a:latin typeface="UTM Swiss Condensed" panose="02000500000000000000" pitchFamily="2" charset="0"/>
              </a:rPr>
              <a:t>Tóm lại: </a:t>
            </a:r>
            <a:r>
              <a:rPr lang="vi-VN" sz="2000" b="1" i="1">
                <a:solidFill>
                  <a:srgbClr val="FF0000"/>
                </a:solidFill>
                <a:latin typeface="UTM Swiss Condensed" panose="02000500000000000000" pitchFamily="2" charset="0"/>
              </a:rPr>
              <a:t>C</a:t>
            </a:r>
            <a:r>
              <a:rPr lang="en-US" sz="2000" b="1" i="1">
                <a:solidFill>
                  <a:srgbClr val="FF0000"/>
                </a:solidFill>
                <a:latin typeface="UTM Swiss Condensed" panose="02000500000000000000" pitchFamily="2" charset="0"/>
              </a:rPr>
              <a:t>TXH là</a:t>
            </a:r>
            <a:r>
              <a:rPr lang="vi-VN" sz="2000" b="1" i="1">
                <a:solidFill>
                  <a:srgbClr val="FF0000"/>
                </a:solidFill>
                <a:latin typeface="UTM Swiss Condensed" panose="02000500000000000000" pitchFamily="2" charset="0"/>
              </a:rPr>
              <a:t> một nghề</a:t>
            </a:r>
            <a:r>
              <a:rPr lang="en-US" sz="2000" b="1" i="1">
                <a:solidFill>
                  <a:srgbClr val="FF0000"/>
                </a:solidFill>
                <a:latin typeface="UTM Swiss Condensed" panose="02000500000000000000" pitchFamily="2" charset="0"/>
              </a:rPr>
              <a:t>, một hoạt động chuyên nghiệp</a:t>
            </a:r>
            <a:r>
              <a:rPr lang="vi-VN" sz="2000" b="1" i="1">
                <a:solidFill>
                  <a:srgbClr val="FF0000"/>
                </a:solidFill>
                <a:latin typeface="UTM Swiss Condensed" panose="02000500000000000000" pitchFamily="2" charset="0"/>
              </a:rPr>
              <a:t> nhằm trợ giúp </a:t>
            </a:r>
            <a:r>
              <a:rPr lang="en-US" sz="2000" b="1" i="1">
                <a:solidFill>
                  <a:srgbClr val="FF0000"/>
                </a:solidFill>
                <a:latin typeface="UTM Swiss Condensed" panose="02000500000000000000" pitchFamily="2" charset="0"/>
              </a:rPr>
              <a:t>các </a:t>
            </a:r>
            <a:r>
              <a:rPr lang="vi-VN" sz="2000" b="1" i="1">
                <a:solidFill>
                  <a:srgbClr val="FF0000"/>
                </a:solidFill>
                <a:latin typeface="UTM Swiss Condensed" panose="02000500000000000000" pitchFamily="2" charset="0"/>
              </a:rPr>
              <a:t>cá nhân, nhóm và cộng đồng nâng cao năng lực, tăng cường các chức năng </a:t>
            </a:r>
            <a:r>
              <a:rPr lang="en-US" sz="2000" b="1" i="1">
                <a:solidFill>
                  <a:srgbClr val="FF0000"/>
                </a:solidFill>
                <a:latin typeface="UTM Swiss Condensed" panose="02000500000000000000" pitchFamily="2" charset="0"/>
              </a:rPr>
              <a:t>XH</a:t>
            </a:r>
            <a:r>
              <a:rPr lang="vi-VN" sz="2000" b="1" i="1">
                <a:solidFill>
                  <a:srgbClr val="FF0000"/>
                </a:solidFill>
                <a:latin typeface="UTM Swiss Condensed" panose="02000500000000000000" pitchFamily="2" charset="0"/>
              </a:rPr>
              <a:t> và thúc đẩy môi trường </a:t>
            </a:r>
            <a:r>
              <a:rPr lang="en-US" sz="2000" b="1" i="1">
                <a:solidFill>
                  <a:srgbClr val="FF0000"/>
                </a:solidFill>
                <a:latin typeface="UTM Swiss Condensed" panose="02000500000000000000" pitchFamily="2" charset="0"/>
              </a:rPr>
              <a:t>XH</a:t>
            </a:r>
            <a:r>
              <a:rPr lang="vi-VN" sz="2000" b="1" i="1">
                <a:solidFill>
                  <a:srgbClr val="FF0000"/>
                </a:solidFill>
                <a:latin typeface="UTM Swiss Condensed" panose="02000500000000000000" pitchFamily="2" charset="0"/>
              </a:rPr>
              <a:t> </a:t>
            </a:r>
            <a:r>
              <a:rPr lang="en-US" sz="2000" b="1" i="1">
                <a:solidFill>
                  <a:srgbClr val="FF0000"/>
                </a:solidFill>
                <a:latin typeface="UTM Swiss Condensed" panose="02000500000000000000" pitchFamily="2" charset="0"/>
              </a:rPr>
              <a:t>về </a:t>
            </a:r>
            <a:r>
              <a:rPr lang="vi-VN" sz="2000" b="1" i="1">
                <a:solidFill>
                  <a:srgbClr val="FF0000"/>
                </a:solidFill>
                <a:latin typeface="UTM Swiss Condensed" panose="02000500000000000000" pitchFamily="2" charset="0"/>
              </a:rPr>
              <a:t>chính sách, nguồn lực, dịch vụ</a:t>
            </a:r>
            <a:r>
              <a:rPr lang="en-US" sz="2000" b="1" i="1">
                <a:solidFill>
                  <a:srgbClr val="FF0000"/>
                </a:solidFill>
                <a:latin typeface="UTM Swiss Condensed" panose="02000500000000000000" pitchFamily="2" charset="0"/>
              </a:rPr>
              <a:t> </a:t>
            </a:r>
            <a:r>
              <a:rPr lang="vi-VN" sz="2000" b="1" i="1">
                <a:solidFill>
                  <a:srgbClr val="FF0000"/>
                </a:solidFill>
                <a:latin typeface="UTM Swiss Condensed" panose="02000500000000000000" pitchFamily="2" charset="0"/>
              </a:rPr>
              <a:t>để giải quyết các vấn đề, đáp ứng nhu cầu của họ</a:t>
            </a:r>
            <a:r>
              <a:rPr lang="en-US" sz="2000" b="1" i="1">
                <a:solidFill>
                  <a:srgbClr val="FF0000"/>
                </a:solidFill>
                <a:latin typeface="UTM Swiss Condensed" panose="02000500000000000000" pitchFamily="2" charset="0"/>
              </a:rPr>
              <a:t>, góp phần đảm bảo ASXH.</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0"/>
            <a:ext cx="3379214" cy="31045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863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down)">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2600" b="1">
                <a:solidFill>
                  <a:schemeClr val="tx1">
                    <a:lumMod val="95000"/>
                    <a:lumOff val="5000"/>
                  </a:schemeClr>
                </a:solidFill>
                <a:latin typeface="UTM Swiss Condensed" panose="02000500000000000000" pitchFamily="2" charset="0"/>
                <a:ea typeface="+mn-ea"/>
                <a:cs typeface="+mn-cs"/>
              </a:rPr>
              <a:t>Nội dung:</a:t>
            </a:r>
          </a:p>
        </p:txBody>
      </p:sp>
      <p:sp>
        <p:nvSpPr>
          <p:cNvPr id="2" name="Slide Number Placeholder 1"/>
          <p:cNvSpPr>
            <a:spLocks noGrp="1"/>
          </p:cNvSpPr>
          <p:nvPr>
            <p:ph type="sldNum" sz="quarter" idx="12"/>
          </p:nvPr>
        </p:nvSpPr>
        <p:spPr/>
        <p:txBody>
          <a:bodyPr>
            <a:normAutofit fontScale="92500" lnSpcReduction="10000"/>
          </a:bodyPr>
          <a:lstStyle/>
          <a:p>
            <a:pPr>
              <a:defRPr/>
            </a:pPr>
            <a:fld id="{1FFE159C-D057-4550-B295-68CF68CF48AB}" type="slidenum">
              <a:rPr lang="en-US" smtClean="0">
                <a:latin typeface="UTM Swiss Condensed" panose="02000500000000000000" pitchFamily="2" charset="0"/>
              </a:rPr>
              <a:pPr>
                <a:defRPr/>
              </a:pPr>
              <a:t>2</a:t>
            </a:fld>
            <a:endParaRPr lang="en-US">
              <a:latin typeface="UTM Swiss Condensed" panose="02000500000000000000" pitchFamily="2" charset="0"/>
            </a:endParaRPr>
          </a:p>
        </p:txBody>
      </p:sp>
      <p:sp>
        <p:nvSpPr>
          <p:cNvPr id="26" name="Rectangle 2"/>
          <p:cNvSpPr txBox="1">
            <a:spLocks noChangeArrowheads="1"/>
          </p:cNvSpPr>
          <p:nvPr/>
        </p:nvSpPr>
        <p:spPr>
          <a:xfrm>
            <a:off x="457200" y="2590800"/>
            <a:ext cx="8305800" cy="83082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lnSpc>
                <a:spcPct val="120000"/>
              </a:lnSpc>
            </a:pPr>
            <a:r>
              <a:rPr lang="nl-NL" sz="3200" b="1">
                <a:solidFill>
                  <a:srgbClr val="FF0000"/>
                </a:solidFill>
                <a:latin typeface="UTM Swiss Condensed" panose="02000500000000000000" pitchFamily="2" charset="0"/>
                <a:ea typeface="+mn-ea"/>
                <a:cs typeface="+mn-cs"/>
              </a:rPr>
              <a:t>MỘT SỐ VẤN ĐỀ CHUNG VỀ CTXH</a:t>
            </a:r>
            <a:endParaRPr lang="en-US" sz="3200" b="1" dirty="0">
              <a:solidFill>
                <a:srgbClr val="FF0000"/>
              </a:solidFill>
              <a:latin typeface="UTM Swiss Condensed" panose="02000500000000000000" pitchFamily="2" charset="0"/>
              <a:ea typeface="+mn-ea"/>
              <a:cs typeface="+mn-cs"/>
            </a:endParaRPr>
          </a:p>
        </p:txBody>
      </p:sp>
      <p:cxnSp>
        <p:nvCxnSpPr>
          <p:cNvPr id="5" name="Straight Connector 4"/>
          <p:cNvCxnSpPr/>
          <p:nvPr/>
        </p:nvCxnSpPr>
        <p:spPr>
          <a:xfrm>
            <a:off x="1981200" y="3429000"/>
            <a:ext cx="5257800" cy="0"/>
          </a:xfrm>
          <a:prstGeom prst="line">
            <a:avLst/>
          </a:prstGeom>
          <a:ln w="38100" cmpd="thinThick">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99972" y="2110852"/>
            <a:ext cx="2362200" cy="584775"/>
          </a:xfrm>
          <a:prstGeom prst="rect">
            <a:avLst/>
          </a:prstGeom>
          <a:noFill/>
        </p:spPr>
        <p:txBody>
          <a:bodyPr wrap="square" rtlCol="0">
            <a:spAutoFit/>
          </a:bodyPr>
          <a:lstStyle/>
          <a:p>
            <a:pPr algn="ctr"/>
            <a:r>
              <a:rPr lang="en-US" sz="3200" b="1">
                <a:latin typeface="UTM Swiss Condensed" panose="02000500000000000000" pitchFamily="2" charset="0"/>
                <a:cs typeface="Arial" panose="020B0604020202020204" pitchFamily="34" charset="0"/>
              </a:rPr>
              <a:t>Chương 3</a:t>
            </a:r>
          </a:p>
        </p:txBody>
      </p:sp>
    </p:spTree>
    <p:extLst>
      <p:ext uri="{BB962C8B-B14F-4D97-AF65-F5344CB8AC3E}">
        <p14:creationId xmlns:p14="http://schemas.microsoft.com/office/powerpoint/2010/main" val="2796605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wipe(left)">
                                      <p:cBhvr>
                                        <p:cTn id="11" dur="500"/>
                                        <p:tgtEl>
                                          <p:spTgt spid="26">
                                            <p:txEl>
                                              <p:pRg st="0" end="0"/>
                                            </p:txEl>
                                          </p:spTgt>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2600" b="1">
                <a:solidFill>
                  <a:schemeClr val="tx1">
                    <a:lumMod val="95000"/>
                    <a:lumOff val="5000"/>
                  </a:schemeClr>
                </a:solidFill>
                <a:latin typeface="UTM Swiss Condensed" panose="02000500000000000000" pitchFamily="2" charset="0"/>
                <a:ea typeface="+mn-ea"/>
                <a:cs typeface="+mn-cs"/>
              </a:rPr>
              <a:t>Nội dung:</a:t>
            </a:r>
          </a:p>
        </p:txBody>
      </p:sp>
      <p:sp>
        <p:nvSpPr>
          <p:cNvPr id="5" name="Slide Number Placeholder 4"/>
          <p:cNvSpPr>
            <a:spLocks noGrp="1"/>
          </p:cNvSpPr>
          <p:nvPr>
            <p:ph type="sldNum" sz="quarter" idx="12"/>
          </p:nvPr>
        </p:nvSpPr>
        <p:spPr/>
        <p:txBody>
          <a:bodyPr>
            <a:normAutofit fontScale="92500" lnSpcReduction="10000"/>
          </a:bodyPr>
          <a:lstStyle/>
          <a:p>
            <a:pPr>
              <a:defRPr/>
            </a:pPr>
            <a:fld id="{1FFE159C-D057-4550-B295-68CF68CF48AB}" type="slidenum">
              <a:rPr lang="en-US" smtClean="0">
                <a:latin typeface="UTM Swiss Condensed" panose="02000500000000000000" pitchFamily="2" charset="0"/>
              </a:rPr>
              <a:pPr>
                <a:defRPr/>
              </a:pPr>
              <a:t>3</a:t>
            </a:fld>
            <a:endParaRPr lang="en-US">
              <a:latin typeface="UTM Swiss Condensed" panose="02000500000000000000" pitchFamily="2" charset="0"/>
            </a:endParaRPr>
          </a:p>
        </p:txBody>
      </p:sp>
      <p:sp>
        <p:nvSpPr>
          <p:cNvPr id="10" name="AutoShape 8"/>
          <p:cNvSpPr>
            <a:spLocks noChangeArrowheads="1"/>
          </p:cNvSpPr>
          <p:nvPr/>
        </p:nvSpPr>
        <p:spPr bwMode="gray">
          <a:xfrm>
            <a:off x="416256" y="1981200"/>
            <a:ext cx="8504803"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600">
                <a:solidFill>
                  <a:srgbClr val="000000"/>
                </a:solidFill>
                <a:latin typeface="UTM Swiss Condensed" panose="02000500000000000000" pitchFamily="2" charset="0"/>
                <a:hlinkClick r:id="rId2" action="ppaction://hlinkpres?slideindex=1&amp;slidetitle="/>
              </a:rPr>
              <a:t>3.1.</a:t>
            </a:r>
            <a:r>
              <a:rPr lang="en-US" sz="2600" u="sng">
                <a:solidFill>
                  <a:srgbClr val="000000"/>
                </a:solidFill>
                <a:latin typeface="UTM Swiss Condensed" panose="02000500000000000000" pitchFamily="2" charset="0"/>
                <a:hlinkClick r:id="rId2" action="ppaction://hlinkpres?slideindex=1&amp;slidetitle="/>
              </a:rPr>
              <a:t> </a:t>
            </a:r>
            <a:r>
              <a:rPr lang="en-US" sz="2600">
                <a:solidFill>
                  <a:srgbClr val="000000"/>
                </a:solidFill>
                <a:latin typeface="UTM Swiss Condensed" panose="02000500000000000000" pitchFamily="2" charset="0"/>
              </a:rPr>
              <a:t>Khái niệm, CN và phạm vi HĐ của CTXH</a:t>
            </a:r>
          </a:p>
        </p:txBody>
      </p:sp>
      <p:sp>
        <p:nvSpPr>
          <p:cNvPr id="11" name="AutoShape 7"/>
          <p:cNvSpPr>
            <a:spLocks noChangeArrowheads="1"/>
          </p:cNvSpPr>
          <p:nvPr/>
        </p:nvSpPr>
        <p:spPr bwMode="gray">
          <a:xfrm>
            <a:off x="431227" y="2887799"/>
            <a:ext cx="8490401"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it-IT" sz="2600">
                <a:solidFill>
                  <a:srgbClr val="000000"/>
                </a:solidFill>
                <a:latin typeface="UTM Swiss Condensed" panose="02000500000000000000" pitchFamily="2" charset="0"/>
                <a:hlinkClick r:id="rId3" action="ppaction://hlinkpres?slideindex=1&amp;slidetitle="/>
              </a:rPr>
              <a:t>3.2.</a:t>
            </a:r>
            <a:r>
              <a:rPr lang="it-IT" sz="2600">
                <a:solidFill>
                  <a:srgbClr val="000000"/>
                </a:solidFill>
                <a:latin typeface="UTM Swiss Condensed" panose="02000500000000000000" pitchFamily="2" charset="0"/>
              </a:rPr>
              <a:t> Mối quan hệ của CTXH với một số lĩnh vực</a:t>
            </a:r>
          </a:p>
        </p:txBody>
      </p:sp>
      <p:sp>
        <p:nvSpPr>
          <p:cNvPr id="12" name="AutoShape 6"/>
          <p:cNvSpPr>
            <a:spLocks noChangeArrowheads="1"/>
          </p:cNvSpPr>
          <p:nvPr/>
        </p:nvSpPr>
        <p:spPr bwMode="gray">
          <a:xfrm>
            <a:off x="416257" y="3794398"/>
            <a:ext cx="8504802"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600">
                <a:solidFill>
                  <a:srgbClr val="000000"/>
                </a:solidFill>
                <a:latin typeface="UTM Swiss Condensed" panose="02000500000000000000" pitchFamily="2" charset="0"/>
                <a:hlinkClick r:id="rId4" action="ppaction://hlinkpres?slideindex=1&amp;slidetitle="/>
              </a:rPr>
              <a:t>3.3.</a:t>
            </a:r>
            <a:r>
              <a:rPr lang="en-US" sz="2600">
                <a:solidFill>
                  <a:srgbClr val="000000"/>
                </a:solidFill>
                <a:latin typeface="UTM Swiss Condensed" panose="02000500000000000000" pitchFamily="2" charset="0"/>
              </a:rPr>
              <a:t> </a:t>
            </a:r>
            <a:r>
              <a:rPr lang="sv-SE" sz="2600">
                <a:solidFill>
                  <a:srgbClr val="000000"/>
                </a:solidFill>
                <a:latin typeface="UTM Swiss Condensed" panose="02000500000000000000" pitchFamily="2" charset="0"/>
              </a:rPr>
              <a:t>Lịch sử hình thành và phát triển của CTXH</a:t>
            </a:r>
          </a:p>
        </p:txBody>
      </p:sp>
      <p:sp>
        <p:nvSpPr>
          <p:cNvPr id="13" name="AutoShape 6"/>
          <p:cNvSpPr>
            <a:spLocks noChangeArrowheads="1"/>
          </p:cNvSpPr>
          <p:nvPr/>
        </p:nvSpPr>
        <p:spPr bwMode="gray">
          <a:xfrm>
            <a:off x="418162" y="4708798"/>
            <a:ext cx="8502968"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600">
                <a:solidFill>
                  <a:srgbClr val="000000"/>
                </a:solidFill>
                <a:latin typeface="UTM Swiss Condensed" panose="02000500000000000000" pitchFamily="2" charset="0"/>
                <a:hlinkClick r:id="rId5" action="ppaction://hlinkpres?slideindex=1&amp;slidetitle="/>
              </a:rPr>
              <a:t>3.4.</a:t>
            </a:r>
            <a:r>
              <a:rPr lang="en-US" sz="2600">
                <a:solidFill>
                  <a:srgbClr val="000000"/>
                </a:solidFill>
                <a:latin typeface="UTM Swiss Condensed" panose="02000500000000000000" pitchFamily="2" charset="0"/>
              </a:rPr>
              <a:t> </a:t>
            </a:r>
            <a:r>
              <a:rPr lang="vi-VN" sz="2600">
                <a:solidFill>
                  <a:srgbClr val="000000"/>
                </a:solidFill>
                <a:latin typeface="UTM Swiss Condensed" panose="02000500000000000000" pitchFamily="2" charset="0"/>
              </a:rPr>
              <a:t>Khung </a:t>
            </a:r>
            <a:r>
              <a:rPr lang="en-US" sz="2600">
                <a:solidFill>
                  <a:srgbClr val="000000"/>
                </a:solidFill>
                <a:latin typeface="UTM Swiss Condensed" panose="02000500000000000000" pitchFamily="2" charset="0"/>
              </a:rPr>
              <a:t>NL</a:t>
            </a:r>
            <a:r>
              <a:rPr lang="vi-VN" sz="2600">
                <a:solidFill>
                  <a:srgbClr val="000000"/>
                </a:solidFill>
                <a:latin typeface="UTM Swiss Condensed" panose="02000500000000000000" pitchFamily="2" charset="0"/>
              </a:rPr>
              <a:t>, </a:t>
            </a:r>
            <a:r>
              <a:rPr lang="en-US" sz="2600">
                <a:solidFill>
                  <a:srgbClr val="000000"/>
                </a:solidFill>
                <a:latin typeface="UTM Swiss Condensed" panose="02000500000000000000" pitchFamily="2" charset="0"/>
              </a:rPr>
              <a:t>CĐR</a:t>
            </a:r>
            <a:r>
              <a:rPr lang="vi-VN" sz="2600">
                <a:solidFill>
                  <a:srgbClr val="000000"/>
                </a:solidFill>
                <a:latin typeface="UTM Swiss Condensed" panose="02000500000000000000" pitchFamily="2" charset="0"/>
              </a:rPr>
              <a:t>, khung </a:t>
            </a:r>
            <a:r>
              <a:rPr lang="en-US" sz="2600">
                <a:solidFill>
                  <a:srgbClr val="000000"/>
                </a:solidFill>
                <a:latin typeface="UTM Swiss Condensed" panose="02000500000000000000" pitchFamily="2" charset="0"/>
              </a:rPr>
              <a:t>CTĐT</a:t>
            </a:r>
            <a:r>
              <a:rPr lang="vi-VN" sz="2600">
                <a:solidFill>
                  <a:srgbClr val="000000"/>
                </a:solidFill>
                <a:latin typeface="UTM Swiss Condensed" panose="02000500000000000000" pitchFamily="2" charset="0"/>
              </a:rPr>
              <a:t> ngành </a:t>
            </a:r>
            <a:r>
              <a:rPr lang="en-US" sz="2600">
                <a:solidFill>
                  <a:srgbClr val="000000"/>
                </a:solidFill>
                <a:latin typeface="UTM Swiss Condensed" panose="02000500000000000000" pitchFamily="2" charset="0"/>
              </a:rPr>
              <a:t>CTXH</a:t>
            </a:r>
            <a:endParaRPr lang="sv-SE" sz="2600">
              <a:solidFill>
                <a:srgbClr val="000000"/>
              </a:solidFill>
              <a:latin typeface="UTM Swiss Condensed" panose="02000500000000000000" pitchFamily="2" charset="0"/>
            </a:endParaRPr>
          </a:p>
        </p:txBody>
      </p:sp>
      <p:pic>
        <p:nvPicPr>
          <p:cNvPr id="14" name="Picture 345" descr="shadow_1_m"/>
          <p:cNvPicPr>
            <a:picLocks noChangeAspect="1" noChangeArrowheads="1"/>
          </p:cNvPicPr>
          <p:nvPr/>
        </p:nvPicPr>
        <p:blipFill>
          <a:blip r:embed="rId6">
            <a:extLst>
              <a:ext uri="{28A0092B-C50C-407E-A947-70E740481C1C}">
                <a14:useLocalDpi xmlns:a14="http://schemas.microsoft.com/office/drawing/2010/main" val="0"/>
              </a:ext>
            </a:extLst>
          </a:blip>
          <a:srcRect r="61411"/>
          <a:stretch>
            <a:fillRect/>
          </a:stretch>
        </p:blipFill>
        <p:spPr bwMode="gray">
          <a:xfrm>
            <a:off x="199725" y="1389144"/>
            <a:ext cx="228600" cy="4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325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z="2800" b="1" kern="1200">
                <a:solidFill>
                  <a:srgbClr val="FF0000"/>
                </a:solidFill>
                <a:latin typeface="UTM Swiss Condensed" panose="02000500000000000000" pitchFamily="2" charset="0"/>
                <a:ea typeface="+mn-ea"/>
                <a:cs typeface="+mn-cs"/>
              </a:rPr>
              <a:t>3.1. Khái niệm, CN và phạm vi HĐ của CTXH </a:t>
            </a:r>
          </a:p>
        </p:txBody>
      </p:sp>
      <p:sp>
        <p:nvSpPr>
          <p:cNvPr id="13" name="Oval 12"/>
          <p:cNvSpPr/>
          <p:nvPr/>
        </p:nvSpPr>
        <p:spPr bwMode="auto">
          <a:xfrm>
            <a:off x="-1905000" y="1676400"/>
            <a:ext cx="5105400" cy="464820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UTM Swiss Condensed" panose="02000500000000000000" pitchFamily="2" charset="0"/>
            </a:endParaRPr>
          </a:p>
        </p:txBody>
      </p:sp>
      <p:sp>
        <p:nvSpPr>
          <p:cNvPr id="14" name="AutoShape 8"/>
          <p:cNvSpPr>
            <a:spLocks noChangeArrowheads="1"/>
          </p:cNvSpPr>
          <p:nvPr/>
        </p:nvSpPr>
        <p:spPr bwMode="gray">
          <a:xfrm>
            <a:off x="586298" y="1981200"/>
            <a:ext cx="7643302"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400">
                <a:solidFill>
                  <a:srgbClr val="000000"/>
                </a:solidFill>
                <a:latin typeface="UTM Swiss Condensed" panose="02000500000000000000" pitchFamily="2" charset="0"/>
                <a:hlinkClick r:id="rId2" action="ppaction://hlinkpres?slideindex=1&amp;slidetitle="/>
              </a:rPr>
              <a:t>3.1.1.</a:t>
            </a:r>
            <a:r>
              <a:rPr lang="en-US" sz="2400">
                <a:solidFill>
                  <a:srgbClr val="000000"/>
                </a:solidFill>
                <a:latin typeface="UTM Swiss Condensed" panose="02000500000000000000" pitchFamily="2" charset="0"/>
              </a:rPr>
              <a:t> Khái niệm CTXH</a:t>
            </a:r>
            <a:endParaRPr lang="vi-VN" sz="2400">
              <a:solidFill>
                <a:srgbClr val="000000"/>
              </a:solidFill>
              <a:latin typeface="UTM Swiss Condensed" panose="02000500000000000000" pitchFamily="2" charset="0"/>
            </a:endParaRPr>
          </a:p>
        </p:txBody>
      </p:sp>
      <p:sp>
        <p:nvSpPr>
          <p:cNvPr id="15" name="AutoShape 8"/>
          <p:cNvSpPr>
            <a:spLocks noChangeArrowheads="1"/>
          </p:cNvSpPr>
          <p:nvPr/>
        </p:nvSpPr>
        <p:spPr bwMode="gray">
          <a:xfrm>
            <a:off x="609600" y="2825088"/>
            <a:ext cx="7643302"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400">
                <a:solidFill>
                  <a:srgbClr val="000000"/>
                </a:solidFill>
                <a:latin typeface="UTM Swiss Condensed" panose="02000500000000000000" pitchFamily="2" charset="0"/>
                <a:hlinkClick r:id="rId3" action="ppaction://hlinkpres?slideindex=1&amp;slidetitle="/>
              </a:rPr>
              <a:t>3.1.2.</a:t>
            </a:r>
            <a:r>
              <a:rPr lang="en-US" sz="2400">
                <a:solidFill>
                  <a:srgbClr val="000000"/>
                </a:solidFill>
                <a:latin typeface="UTM Swiss Condensed" panose="02000500000000000000" pitchFamily="2" charset="0"/>
              </a:rPr>
              <a:t> Mục đích của CTXH</a:t>
            </a:r>
          </a:p>
        </p:txBody>
      </p:sp>
      <p:sp>
        <p:nvSpPr>
          <p:cNvPr id="23" name="AutoShape 8"/>
          <p:cNvSpPr>
            <a:spLocks noChangeArrowheads="1"/>
          </p:cNvSpPr>
          <p:nvPr/>
        </p:nvSpPr>
        <p:spPr bwMode="gray">
          <a:xfrm>
            <a:off x="609600" y="3675439"/>
            <a:ext cx="7643302"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400">
                <a:solidFill>
                  <a:srgbClr val="000000"/>
                </a:solidFill>
                <a:latin typeface="UTM Swiss Condensed" panose="02000500000000000000" pitchFamily="2" charset="0"/>
                <a:hlinkClick r:id="rId4" action="ppaction://hlinkpres?slideindex=1&amp;slidetitle="/>
              </a:rPr>
              <a:t>3.1.3.</a:t>
            </a:r>
            <a:r>
              <a:rPr lang="en-US" sz="2400">
                <a:solidFill>
                  <a:srgbClr val="000000"/>
                </a:solidFill>
                <a:latin typeface="UTM Swiss Condensed" panose="02000500000000000000" pitchFamily="2" charset="0"/>
              </a:rPr>
              <a:t> </a:t>
            </a:r>
            <a:r>
              <a:rPr lang="vi-VN" sz="2400">
                <a:solidFill>
                  <a:srgbClr val="000000"/>
                </a:solidFill>
                <a:latin typeface="UTM Swiss Condensed" panose="02000500000000000000" pitchFamily="2" charset="0"/>
              </a:rPr>
              <a:t>C</a:t>
            </a:r>
            <a:r>
              <a:rPr lang="en-US" sz="2400">
                <a:solidFill>
                  <a:srgbClr val="000000"/>
                </a:solidFill>
                <a:latin typeface="UTM Swiss Condensed" panose="02000500000000000000" pitchFamily="2" charset="0"/>
              </a:rPr>
              <a:t>hức năng của CTXH</a:t>
            </a:r>
            <a:endParaRPr lang="vi-VN" sz="2400">
              <a:solidFill>
                <a:srgbClr val="000000"/>
              </a:solidFill>
              <a:latin typeface="UTM Swiss Condensed" panose="02000500000000000000" pitchFamily="2" charset="0"/>
            </a:endParaRPr>
          </a:p>
        </p:txBody>
      </p:sp>
      <p:sp>
        <p:nvSpPr>
          <p:cNvPr id="8" name="AutoShape 8"/>
          <p:cNvSpPr>
            <a:spLocks noChangeArrowheads="1"/>
          </p:cNvSpPr>
          <p:nvPr/>
        </p:nvSpPr>
        <p:spPr bwMode="gray">
          <a:xfrm>
            <a:off x="586298" y="4515816"/>
            <a:ext cx="7643302" cy="594360"/>
          </a:xfrm>
          <a:prstGeom prst="roundRect">
            <a:avLst/>
          </a:prstGeom>
          <a:solidFill>
            <a:srgbClr val="FFC000"/>
          </a:solidFill>
          <a:ln w="28575" algn="ctr">
            <a:noFill/>
            <a:round/>
            <a:headEnd/>
            <a:tailEnd/>
          </a:ln>
          <a:effec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r>
              <a:rPr lang="en-US" sz="2400">
                <a:solidFill>
                  <a:srgbClr val="000000"/>
                </a:solidFill>
                <a:latin typeface="UTM Swiss Condensed" panose="02000500000000000000" pitchFamily="2" charset="0"/>
                <a:hlinkClick r:id="rId5" action="ppaction://hlinkpres?slideindex=1&amp;slidetitle="/>
              </a:rPr>
              <a:t>3.1.4.</a:t>
            </a:r>
            <a:r>
              <a:rPr lang="en-US" sz="2400">
                <a:solidFill>
                  <a:srgbClr val="000000"/>
                </a:solidFill>
                <a:latin typeface="UTM Swiss Condensed" panose="02000500000000000000" pitchFamily="2" charset="0"/>
              </a:rPr>
              <a:t> Phạm vi hoạt động của CTXH</a:t>
            </a:r>
            <a:endParaRPr lang="vi-VN" sz="2400">
              <a:solidFill>
                <a:srgbClr val="000000"/>
              </a:solidFill>
              <a:latin typeface="UTM Swiss Condensed" panose="02000500000000000000" pitchFamily="2" charset="0"/>
            </a:endParaRPr>
          </a:p>
        </p:txBody>
      </p:sp>
    </p:spTree>
    <p:extLst>
      <p:ext uri="{BB962C8B-B14F-4D97-AF65-F5344CB8AC3E}">
        <p14:creationId xmlns:p14="http://schemas.microsoft.com/office/powerpoint/2010/main" val="2463101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left)">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4" grpId="0" animBg="1"/>
      <p:bldP spid="15" grpId="0" animBg="1"/>
      <p:bldP spid="2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pt-BR" sz="2800" b="1">
                <a:solidFill>
                  <a:srgbClr val="FF0000"/>
                </a:solidFill>
                <a:latin typeface="UTM Swiss Condensed" panose="02000500000000000000" pitchFamily="2" charset="0"/>
              </a:rPr>
              <a:t>3.1.1. Khái niệm CTXH </a:t>
            </a:r>
            <a:endParaRPr lang="en-US" sz="2800" b="1">
              <a:solidFill>
                <a:srgbClr val="FF0000"/>
              </a:solidFill>
              <a:latin typeface="UTM Swiss Condensed" panose="02000500000000000000" pitchFamily="2" charset="0"/>
            </a:endParaRPr>
          </a:p>
        </p:txBody>
      </p:sp>
      <p:sp>
        <p:nvSpPr>
          <p:cNvPr id="21" name="Slide Number Placeholder 5"/>
          <p:cNvSpPr>
            <a:spLocks noGrp="1"/>
          </p:cNvSpPr>
          <p:nvPr>
            <p:ph type="sldNum" sz="quarter" idx="10"/>
          </p:nvPr>
        </p:nvSpPr>
        <p:spPr/>
        <p:txBody>
          <a:bodyPr/>
          <a:lstStyle/>
          <a:p>
            <a:pPr>
              <a:defRPr/>
            </a:pPr>
            <a:fld id="{4165EE78-7522-4AC6-BF44-9C54013AF4FF}" type="slidenum">
              <a:rPr lang="en-US">
                <a:latin typeface="UTM Swiss Condensed" panose="02000500000000000000" pitchFamily="2" charset="0"/>
              </a:rPr>
              <a:pPr>
                <a:defRPr/>
              </a:pPr>
              <a:t>5</a:t>
            </a:fld>
            <a:endParaRPr lang="en-US">
              <a:latin typeface="UTM Swiss Condensed" panose="02000500000000000000" pitchFamily="2" charset="0"/>
            </a:endParaRPr>
          </a:p>
        </p:txBody>
      </p:sp>
      <p:pic>
        <p:nvPicPr>
          <p:cNvPr id="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34762"/>
          <a:stretch/>
        </p:blipFill>
        <p:spPr bwMode="auto">
          <a:xfrm>
            <a:off x="609600" y="2833120"/>
            <a:ext cx="1799771" cy="20690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Striped Right Arrow 2"/>
          <p:cNvSpPr/>
          <p:nvPr/>
        </p:nvSpPr>
        <p:spPr bwMode="auto">
          <a:xfrm>
            <a:off x="2677659" y="1705769"/>
            <a:ext cx="3657601" cy="1295400"/>
          </a:xfrm>
          <a:prstGeom prst="stripedRightArrow">
            <a:avLst>
              <a:gd name="adj1" fmla="val 54482"/>
              <a:gd name="adj2" fmla="val 50000"/>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a:latin typeface="UTM Swiss Condensed" panose="02000500000000000000" pitchFamily="2" charset="0"/>
              </a:rPr>
              <a:t>Khó khăn thể chất (Ốm đau, bệnh tật…)</a:t>
            </a:r>
          </a:p>
        </p:txBody>
      </p:sp>
      <p:sp>
        <p:nvSpPr>
          <p:cNvPr id="9" name="Striped Right Arrow 8"/>
          <p:cNvSpPr/>
          <p:nvPr/>
        </p:nvSpPr>
        <p:spPr bwMode="auto">
          <a:xfrm>
            <a:off x="2667000" y="3305969"/>
            <a:ext cx="3668260" cy="1371600"/>
          </a:xfrm>
          <a:prstGeom prst="stripedRightArrow">
            <a:avLst>
              <a:gd name="adj1" fmla="val 54482"/>
              <a:gd name="adj2" fmla="val 50000"/>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a:latin typeface="UTM Swiss Condensed" panose="02000500000000000000" pitchFamily="2" charset="0"/>
              </a:rPr>
              <a:t>Khó khăn tâm lý (khủng hoảng, rối loạn tâm lý…)</a:t>
            </a:r>
            <a:endParaRPr kumimoji="0" lang="en-US" sz="1800" b="1" i="0" u="none" strike="noStrike" cap="none" normalizeH="0" baseline="0">
              <a:ln>
                <a:noFill/>
              </a:ln>
              <a:solidFill>
                <a:schemeClr val="tx1"/>
              </a:solidFill>
              <a:effectLst/>
              <a:latin typeface="UTM Swiss Condensed" panose="02000500000000000000" pitchFamily="2" charset="0"/>
            </a:endParaRPr>
          </a:p>
        </p:txBody>
      </p:sp>
      <p:pic>
        <p:nvPicPr>
          <p:cNvPr id="1030" name="Picture 6" descr="Image result for thâm vấn tâm l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4828" y="3276527"/>
            <a:ext cx="2217467" cy="1456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Image result for bác sĩ khám"/>
          <p:cNvPicPr>
            <a:picLocks noChangeAspect="1" noChangeArrowheads="1"/>
          </p:cNvPicPr>
          <p:nvPr/>
        </p:nvPicPr>
        <p:blipFill rotWithShape="1">
          <a:blip r:embed="rId4">
            <a:extLst>
              <a:ext uri="{28A0092B-C50C-407E-A947-70E740481C1C}">
                <a14:useLocalDpi xmlns:a14="http://schemas.microsoft.com/office/drawing/2010/main" val="0"/>
              </a:ext>
            </a:extLst>
          </a:blip>
          <a:srcRect l="13707" t="4169" b="4083"/>
          <a:stretch/>
        </p:blipFill>
        <p:spPr bwMode="auto">
          <a:xfrm>
            <a:off x="6523942" y="1611084"/>
            <a:ext cx="2201222" cy="1430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Striped Right Arrow 11"/>
          <p:cNvSpPr/>
          <p:nvPr/>
        </p:nvSpPr>
        <p:spPr bwMode="auto">
          <a:xfrm>
            <a:off x="2677659" y="4891484"/>
            <a:ext cx="3668260" cy="1371600"/>
          </a:xfrm>
          <a:prstGeom prst="stripedRightArrow">
            <a:avLst>
              <a:gd name="adj1" fmla="val 54482"/>
              <a:gd name="adj2" fmla="val 50000"/>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a:latin typeface="UTM Swiss Condensed" panose="02000500000000000000" pitchFamily="2" charset="0"/>
              </a:rPr>
              <a:t>Khó khăn tương tác và hòa nhập xã hội </a:t>
            </a:r>
            <a:endParaRPr kumimoji="0" lang="en-US" sz="1800" b="1" i="0" u="none" strike="noStrike" cap="none" normalizeH="0" baseline="0">
              <a:ln>
                <a:noFill/>
              </a:ln>
              <a:solidFill>
                <a:schemeClr val="tx1"/>
              </a:solidFill>
              <a:effectLst/>
              <a:latin typeface="UTM Swiss Condensed" panose="02000500000000000000" pitchFamily="2" charset="0"/>
            </a:endParaRPr>
          </a:p>
        </p:txBody>
      </p:sp>
      <p:pic>
        <p:nvPicPr>
          <p:cNvPr id="1036" name="Picture 12" descr="Image result for social wor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162" y="4997599"/>
            <a:ext cx="2213838" cy="1479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pt-BR" sz="2800" b="1">
                <a:solidFill>
                  <a:srgbClr val="FF0000"/>
                </a:solidFill>
                <a:latin typeface="UTM Swiss Condensed" panose="02000500000000000000" pitchFamily="2" charset="0"/>
              </a:rPr>
              <a:t>3.1.1. Khái niệm CTXH </a:t>
            </a:r>
            <a:endParaRPr lang="en-US" sz="2800" b="1">
              <a:solidFill>
                <a:srgbClr val="FF0000"/>
              </a:solidFill>
              <a:latin typeface="UTM Swiss Condensed" panose="02000500000000000000" pitchFamily="2" charset="0"/>
            </a:endParaRPr>
          </a:p>
        </p:txBody>
      </p:sp>
      <p:sp>
        <p:nvSpPr>
          <p:cNvPr id="21" name="Slide Number Placeholder 5"/>
          <p:cNvSpPr>
            <a:spLocks noGrp="1"/>
          </p:cNvSpPr>
          <p:nvPr>
            <p:ph type="sldNum" sz="quarter" idx="10"/>
          </p:nvPr>
        </p:nvSpPr>
        <p:spPr/>
        <p:txBody>
          <a:bodyPr/>
          <a:lstStyle/>
          <a:p>
            <a:pPr>
              <a:defRPr/>
            </a:pPr>
            <a:fld id="{4165EE78-7522-4AC6-BF44-9C54013AF4FF}" type="slidenum">
              <a:rPr lang="en-US">
                <a:latin typeface="UTM Swiss Condensed" panose="02000500000000000000" pitchFamily="2" charset="0"/>
              </a:rPr>
              <a:pPr>
                <a:defRPr/>
              </a:pPr>
              <a:t>6</a:t>
            </a:fld>
            <a:endParaRPr lang="en-US">
              <a:latin typeface="UTM Swiss Condensed" panose="02000500000000000000" pitchFamily="2" charset="0"/>
            </a:endParaRPr>
          </a:p>
        </p:txBody>
      </p:sp>
      <p:sp>
        <p:nvSpPr>
          <p:cNvPr id="7" name="Rectangle 6"/>
          <p:cNvSpPr/>
          <p:nvPr/>
        </p:nvSpPr>
        <p:spPr bwMode="auto">
          <a:xfrm>
            <a:off x="457200" y="1676400"/>
            <a:ext cx="4876800" cy="2057400"/>
          </a:xfrm>
          <a:prstGeom prst="rect">
            <a:avLst/>
          </a:prstGeom>
          <a:no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000" b="1" err="1">
                <a:latin typeface="UTM Swiss Condensed" panose="02000500000000000000" pitchFamily="2" charset="0"/>
              </a:rPr>
              <a:t>Hiện</a:t>
            </a:r>
            <a:r>
              <a:rPr lang="en-US" sz="2000" b="1">
                <a:latin typeface="UTM Swiss Condensed" panose="02000500000000000000" pitchFamily="2" charset="0"/>
              </a:rPr>
              <a:t> nay, </a:t>
            </a:r>
            <a:r>
              <a:rPr lang="en-US" sz="2000" b="1" err="1">
                <a:latin typeface="UTM Swiss Condensed" panose="02000500000000000000" pitchFamily="2" charset="0"/>
              </a:rPr>
              <a:t>có</a:t>
            </a:r>
            <a:r>
              <a:rPr lang="en-US" sz="2000" b="1">
                <a:latin typeface="UTM Swiss Condensed" panose="02000500000000000000" pitchFamily="2" charset="0"/>
              </a:rPr>
              <a:t> </a:t>
            </a:r>
            <a:r>
              <a:rPr lang="en-US" sz="2000" b="1" err="1">
                <a:latin typeface="UTM Swiss Condensed" panose="02000500000000000000" pitchFamily="2" charset="0"/>
              </a:rPr>
              <a:t>rất</a:t>
            </a:r>
            <a:r>
              <a:rPr lang="en-US" sz="2000" b="1">
                <a:latin typeface="UTM Swiss Condensed" panose="02000500000000000000" pitchFamily="2" charset="0"/>
              </a:rPr>
              <a:t> </a:t>
            </a:r>
            <a:r>
              <a:rPr lang="en-US" sz="2000" b="1" err="1">
                <a:latin typeface="UTM Swiss Condensed" panose="02000500000000000000" pitchFamily="2" charset="0"/>
              </a:rPr>
              <a:t>nhiều</a:t>
            </a:r>
            <a:r>
              <a:rPr lang="en-US" sz="2000" b="1">
                <a:latin typeface="UTM Swiss Condensed" panose="02000500000000000000" pitchFamily="2" charset="0"/>
              </a:rPr>
              <a:t> quan niệm, khái niệm về CTXH được đưa ra dưới nhiều góc độ khác nhau: Hiệp hội CTXH và các trường đào tạo CTXH quốc tế, các chuyên gia Philippin, Hội đồng đào tạo CTXH Mỹ, Ths. Nguyễn Thị Oanh…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98" t="6819" r="5372" b="6405"/>
          <a:stretch/>
        </p:blipFill>
        <p:spPr bwMode="auto">
          <a:xfrm>
            <a:off x="5410200" y="2743200"/>
            <a:ext cx="3422073" cy="335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880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pt-BR" sz="2800" b="1">
                <a:solidFill>
                  <a:srgbClr val="FF0000"/>
                </a:solidFill>
                <a:latin typeface="UTM Swiss Condensed" panose="02000500000000000000" pitchFamily="2" charset="0"/>
              </a:rPr>
              <a:t>3.1.1. Khái niệm CTXH </a:t>
            </a:r>
            <a:endParaRPr lang="en-US" sz="2800" b="1">
              <a:solidFill>
                <a:srgbClr val="FF0000"/>
              </a:solidFill>
              <a:latin typeface="UTM Swiss Condensed" panose="02000500000000000000" pitchFamily="2" charset="0"/>
            </a:endParaRPr>
          </a:p>
        </p:txBody>
      </p:sp>
      <p:sp>
        <p:nvSpPr>
          <p:cNvPr id="21" name="Slide Number Placeholder 5"/>
          <p:cNvSpPr>
            <a:spLocks noGrp="1"/>
          </p:cNvSpPr>
          <p:nvPr>
            <p:ph type="sldNum" sz="quarter" idx="10"/>
          </p:nvPr>
        </p:nvSpPr>
        <p:spPr/>
        <p:txBody>
          <a:bodyPr/>
          <a:lstStyle/>
          <a:p>
            <a:pPr>
              <a:defRPr/>
            </a:pPr>
            <a:fld id="{4165EE78-7522-4AC6-BF44-9C54013AF4FF}" type="slidenum">
              <a:rPr lang="en-US">
                <a:latin typeface="UTM Swiss Condensed" panose="02000500000000000000" pitchFamily="2" charset="0"/>
              </a:rPr>
              <a:pPr>
                <a:defRPr/>
              </a:pPr>
              <a:t>7</a:t>
            </a:fld>
            <a:endParaRPr lang="en-US">
              <a:latin typeface="UTM Swiss Condensed" panose="02000500000000000000" pitchFamily="2" charset="0"/>
            </a:endParaRPr>
          </a:p>
        </p:txBody>
      </p:sp>
      <p:sp>
        <p:nvSpPr>
          <p:cNvPr id="7" name="Rectangle 6"/>
          <p:cNvSpPr/>
          <p:nvPr/>
        </p:nvSpPr>
        <p:spPr bwMode="auto">
          <a:xfrm>
            <a:off x="4038600" y="1600201"/>
            <a:ext cx="4724400" cy="2590800"/>
          </a:xfrm>
          <a:prstGeom prst="rect">
            <a:avLst/>
          </a:prstGeom>
          <a:no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000" b="1">
                <a:solidFill>
                  <a:srgbClr val="FF0000"/>
                </a:solidFill>
                <a:latin typeface="UTM Swiss Condensed" panose="02000500000000000000" pitchFamily="2" charset="0"/>
              </a:rPr>
              <a:t>Có quan niệm cho rằng:</a:t>
            </a:r>
            <a:r>
              <a:rPr lang="en-US" sz="2000" b="1">
                <a:latin typeface="UTM Swiss Condensed" panose="02000500000000000000" pitchFamily="2" charset="0"/>
              </a:rPr>
              <a:t> CTXH là một dạng trợ giúp, giống như việc đưa bàn tay giúp đỡ cho những người nghèo khó, cá nhân, gia đình có khó khăn về KT, về tình cảm, về quan hệ XH trong các cơ sở XH, y tế hay giáo dục. CTXH giúp cộng đồng tiếp cận với các dịch vụ để đảm bảo nhu cầu và đảm bảo ASXH (A.Skidmore, 1997)</a:t>
            </a:r>
            <a:endParaRPr lang="en-US" sz="2000" b="1">
              <a:solidFill>
                <a:srgbClr val="FF0000"/>
              </a:solidFill>
              <a:latin typeface="UTM Swiss Condensed" panose="02000500000000000000" pitchFamily="2"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637"/>
          <a:stretch/>
        </p:blipFill>
        <p:spPr bwMode="auto">
          <a:xfrm>
            <a:off x="381000" y="2819400"/>
            <a:ext cx="3276600" cy="34770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80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pt-BR" sz="2800" b="1">
                <a:solidFill>
                  <a:srgbClr val="FF0000"/>
                </a:solidFill>
                <a:latin typeface="UTM Swiss Condensed" panose="02000500000000000000" pitchFamily="2" charset="0"/>
              </a:rPr>
              <a:t>3.1.1. Khái niệm CTXH </a:t>
            </a:r>
            <a:endParaRPr lang="en-US" sz="2800" b="1">
              <a:solidFill>
                <a:srgbClr val="FF0000"/>
              </a:solidFill>
              <a:latin typeface="UTM Swiss Condensed" panose="02000500000000000000" pitchFamily="2" charset="0"/>
            </a:endParaRPr>
          </a:p>
        </p:txBody>
      </p:sp>
      <p:sp>
        <p:nvSpPr>
          <p:cNvPr id="21" name="Slide Number Placeholder 5"/>
          <p:cNvSpPr>
            <a:spLocks noGrp="1"/>
          </p:cNvSpPr>
          <p:nvPr>
            <p:ph type="sldNum" sz="quarter" idx="10"/>
          </p:nvPr>
        </p:nvSpPr>
        <p:spPr/>
        <p:txBody>
          <a:bodyPr/>
          <a:lstStyle/>
          <a:p>
            <a:pPr>
              <a:defRPr/>
            </a:pPr>
            <a:fld id="{4165EE78-7522-4AC6-BF44-9C54013AF4FF}" type="slidenum">
              <a:rPr lang="en-US">
                <a:latin typeface="UTM Swiss Condensed" panose="02000500000000000000" pitchFamily="2" charset="0"/>
              </a:rPr>
              <a:pPr>
                <a:defRPr/>
              </a:pPr>
              <a:t>8</a:t>
            </a:fld>
            <a:endParaRPr lang="en-US">
              <a:latin typeface="UTM Swiss Condensed" panose="02000500000000000000" pitchFamily="2" charset="0"/>
            </a:endParaRPr>
          </a:p>
        </p:txBody>
      </p:sp>
      <p:sp>
        <p:nvSpPr>
          <p:cNvPr id="7" name="Rectangle 6"/>
          <p:cNvSpPr/>
          <p:nvPr/>
        </p:nvSpPr>
        <p:spPr bwMode="auto">
          <a:xfrm>
            <a:off x="457200" y="1676400"/>
            <a:ext cx="4267200" cy="1981200"/>
          </a:xfrm>
          <a:prstGeom prst="rect">
            <a:avLst/>
          </a:prstGeom>
          <a:no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000" b="1">
                <a:solidFill>
                  <a:srgbClr val="FF0000"/>
                </a:solidFill>
                <a:latin typeface="UTM Swiss Condensed" panose="02000500000000000000" pitchFamily="2" charset="0"/>
              </a:rPr>
              <a:t>Theo Từ điển Bách khoa ngành CTXH (1995): </a:t>
            </a:r>
            <a:r>
              <a:rPr lang="en-US" sz="2000" b="1">
                <a:latin typeface="UTM Swiss Condensed" panose="02000500000000000000" pitchFamily="2" charset="0"/>
              </a:rPr>
              <a:t>CTXH là một khoa học ứng dụng nhằm tăng cường hiệu quả hoạt động của con người, tạo ra những chuyển biến xã hội và đem lại nền ASXH cho người dân trong xã hội.</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7716" r="5601"/>
          <a:stretch/>
        </p:blipFill>
        <p:spPr bwMode="auto">
          <a:xfrm>
            <a:off x="4973783" y="2806289"/>
            <a:ext cx="3657600" cy="337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61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randombar(horizontal)">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pt-BR" sz="2800" b="1">
                <a:solidFill>
                  <a:srgbClr val="FF0000"/>
                </a:solidFill>
                <a:latin typeface="UTM Swiss Condensed" panose="02000500000000000000" pitchFamily="2" charset="0"/>
              </a:rPr>
              <a:t>3.1.1. Khái niệm CTXH </a:t>
            </a:r>
            <a:endParaRPr lang="en-US" sz="2800" b="1">
              <a:solidFill>
                <a:srgbClr val="FF0000"/>
              </a:solidFill>
              <a:latin typeface="UTM Swiss Condensed" panose="02000500000000000000" pitchFamily="2" charset="0"/>
            </a:endParaRPr>
          </a:p>
        </p:txBody>
      </p:sp>
      <p:sp>
        <p:nvSpPr>
          <p:cNvPr id="21" name="Slide Number Placeholder 5"/>
          <p:cNvSpPr>
            <a:spLocks noGrp="1"/>
          </p:cNvSpPr>
          <p:nvPr>
            <p:ph type="sldNum" sz="quarter" idx="10"/>
          </p:nvPr>
        </p:nvSpPr>
        <p:spPr/>
        <p:txBody>
          <a:bodyPr/>
          <a:lstStyle/>
          <a:p>
            <a:pPr>
              <a:defRPr/>
            </a:pPr>
            <a:fld id="{4165EE78-7522-4AC6-BF44-9C54013AF4FF}" type="slidenum">
              <a:rPr lang="en-US">
                <a:latin typeface="UTM Swiss Condensed" panose="02000500000000000000" pitchFamily="2" charset="0"/>
              </a:rPr>
              <a:pPr>
                <a:defRPr/>
              </a:pPr>
              <a:t>9</a:t>
            </a:fld>
            <a:endParaRPr lang="en-US">
              <a:latin typeface="UTM Swiss Condensed" panose="02000500000000000000" pitchFamily="2" charset="0"/>
            </a:endParaRPr>
          </a:p>
        </p:txBody>
      </p:sp>
      <p:sp>
        <p:nvSpPr>
          <p:cNvPr id="7" name="Rectangle 6"/>
          <p:cNvSpPr/>
          <p:nvPr/>
        </p:nvSpPr>
        <p:spPr bwMode="auto">
          <a:xfrm>
            <a:off x="3733800" y="1600200"/>
            <a:ext cx="5029200" cy="2895600"/>
          </a:xfrm>
          <a:prstGeom prst="rect">
            <a:avLst/>
          </a:prstGeom>
          <a:noFill/>
          <a:ln w="31750"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000" b="1">
                <a:solidFill>
                  <a:srgbClr val="FF0000"/>
                </a:solidFill>
                <a:latin typeface="UTM Swiss Condensed" panose="02000500000000000000" pitchFamily="2" charset="0"/>
              </a:rPr>
              <a:t>Theo Hiệp hội CTXH và các trường đào tạo CTXH quốc tế:</a:t>
            </a:r>
            <a:r>
              <a:rPr lang="en-US" sz="2000" b="1">
                <a:latin typeface="UTM Swiss Condensed" panose="02000500000000000000" pitchFamily="2" charset="0"/>
              </a:rPr>
              <a:t> CTXH là nghề nghiệp tham gia vào giải quyết vấn đề liên quan tới mối quan hệ của con người và thúc đẩy sự thay đổi XH, tăng cường sự trao đổi quyền và giải phóng quyền lực nhằm nâng cao chất lượng sống của con người. CTXH sử dụng học thuyết về hành vi con người và lý luận về hệ thống XH vào can thiệp sự tương tác của con người với môi trường sống.</a:t>
            </a:r>
            <a:endParaRPr lang="en-US" sz="2000" b="1">
              <a:solidFill>
                <a:srgbClr val="FF0000"/>
              </a:solidFill>
              <a:latin typeface="UTM Swiss Condensed" panose="02000500000000000000"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2757488"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028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1048</TotalTime>
  <Words>902</Words>
  <Application>Microsoft Office PowerPoint</Application>
  <PresentationFormat>On-screen Show (4:3)</PresentationFormat>
  <Paragraphs>56</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.VnArial</vt:lpstr>
      <vt:lpstr>Arial</vt:lpstr>
      <vt:lpstr>Franklin Gothic Book</vt:lpstr>
      <vt:lpstr>Franklin Gothic Medium</vt:lpstr>
      <vt:lpstr>Times New Roman</vt:lpstr>
      <vt:lpstr>UTM Swiss Condensed</vt:lpstr>
      <vt:lpstr>Wingdings</vt:lpstr>
      <vt:lpstr>Angles</vt:lpstr>
      <vt:lpstr>NHẬP MÔN  NHÓM NGÀNH XÃ HỘI VÀ NHÂN VĂN </vt:lpstr>
      <vt:lpstr>Nội dung:</vt:lpstr>
      <vt:lpstr>Nội dung:</vt:lpstr>
      <vt:lpstr>3.1. Khái niệm, CN và phạm vi HĐ của CTXH </vt:lpstr>
      <vt:lpstr>3.1.1. Khái niệm CTXH </vt:lpstr>
      <vt:lpstr>3.1.1. Khái niệm CTXH </vt:lpstr>
      <vt:lpstr>3.1.1. Khái niệm CTXH </vt:lpstr>
      <vt:lpstr>3.1.1. Khái niệm CTXH </vt:lpstr>
      <vt:lpstr>3.1.1. Khái niệm CTXH </vt:lpstr>
      <vt:lpstr>3.1.1. Khái niệm CTXH </vt:lpstr>
      <vt:lpstr>3.1.1. Khái niệm CTXH </vt:lpstr>
      <vt:lpstr>3.1.1. Khái niệm CTXH </vt:lpstr>
      <vt:lpstr>* Những điểm chung rút ra từ các khái niệm</vt:lpstr>
      <vt:lpstr>* Những điểm chung rút ra từ các khái niệm</vt:lpstr>
      <vt:lpstr>3.1.1. Khái niệm CTXH </vt:lpstr>
    </vt:vector>
  </TitlesOfParts>
  <Company>VPC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pv</cp:lastModifiedBy>
  <cp:revision>142</cp:revision>
  <dcterms:created xsi:type="dcterms:W3CDTF">2007-06-01T02:39:17Z</dcterms:created>
  <dcterms:modified xsi:type="dcterms:W3CDTF">2025-08-14T08:59:55Z</dcterms:modified>
</cp:coreProperties>
</file>