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61" r:id="rId3"/>
    <p:sldId id="262" r:id="rId4"/>
    <p:sldId id="259" r:id="rId5"/>
    <p:sldId id="263" r:id="rId6"/>
    <p:sldId id="266" r:id="rId7"/>
    <p:sldId id="265" r:id="rId8"/>
    <p:sldId id="264" r:id="rId9"/>
    <p:sldId id="260" r:id="rId10"/>
    <p:sldId id="267" r:id="rId11"/>
    <p:sldId id="268" r:id="rId12"/>
    <p:sldId id="269" r:id="rId13"/>
    <p:sldId id="270" r:id="rId14"/>
    <p:sldId id="271"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244F0-D64B-410D-AECF-335F8D2AEB3B}" type="datetimeFigureOut">
              <a:rPr lang="en-US" smtClean="0"/>
              <a:t>4/21/2022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127AF-94FC-4311-87A8-718BA442B60D}" type="slidenum">
              <a:rPr lang="en-US" smtClean="0"/>
              <a:t>‹#›</a:t>
            </a:fld>
            <a:endParaRPr lang="en-US"/>
          </a:p>
        </p:txBody>
      </p:sp>
    </p:spTree>
    <p:extLst>
      <p:ext uri="{BB962C8B-B14F-4D97-AF65-F5344CB8AC3E}">
        <p14:creationId xmlns:p14="http://schemas.microsoft.com/office/powerpoint/2010/main" val="198379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9476D3-026E-4257-8B8E-414166874D5C}" type="slidenum">
              <a:rPr lang="en-US" smtClean="0"/>
              <a:t>1</a:t>
            </a:fld>
            <a:endParaRPr lang="en-US"/>
          </a:p>
        </p:txBody>
      </p:sp>
    </p:spTree>
    <p:extLst>
      <p:ext uri="{BB962C8B-B14F-4D97-AF65-F5344CB8AC3E}">
        <p14:creationId xmlns:p14="http://schemas.microsoft.com/office/powerpoint/2010/main" val="128148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9476D3-026E-4257-8B8E-414166874D5C}" type="slidenum">
              <a:rPr lang="en-US" smtClean="0"/>
              <a:t>4</a:t>
            </a:fld>
            <a:endParaRPr lang="en-US"/>
          </a:p>
        </p:txBody>
      </p:sp>
    </p:spTree>
    <p:extLst>
      <p:ext uri="{BB962C8B-B14F-4D97-AF65-F5344CB8AC3E}">
        <p14:creationId xmlns:p14="http://schemas.microsoft.com/office/powerpoint/2010/main" val="117943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0127AF-94FC-4311-87A8-718BA442B60D}" type="slidenum">
              <a:rPr lang="en-US" smtClean="0"/>
              <a:t>9</a:t>
            </a:fld>
            <a:endParaRPr lang="en-US"/>
          </a:p>
        </p:txBody>
      </p:sp>
    </p:spTree>
    <p:extLst>
      <p:ext uri="{BB962C8B-B14F-4D97-AF65-F5344CB8AC3E}">
        <p14:creationId xmlns:p14="http://schemas.microsoft.com/office/powerpoint/2010/main" val="32210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687BD3-1152-4DF9-850C-17BA04A3F627}"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37759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687BD3-1152-4DF9-850C-17BA04A3F627}"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255866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687BD3-1152-4DF9-850C-17BA04A3F627}"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1565989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cSld name="1_Section Header">
    <p:spTree>
      <p:nvGrpSpPr>
        <p:cNvPr id="1" name=""/>
        <p:cNvGrpSpPr/>
        <p:nvPr/>
      </p:nvGrpSpPr>
      <p:grpSpPr>
        <a:xfrm>
          <a:off x="0" y="0"/>
          <a:ext cx="0" cy="0"/>
          <a:chOff x="0" y="0"/>
          <a:chExt cx="0" cy="0"/>
        </a:xfrm>
      </p:grpSpPr>
      <p:sp>
        <p:nvSpPr>
          <p:cNvPr id="6" name="Rechthoek 18"/>
          <p:cNvSpPr>
            <a:spLocks noChangeArrowheads="1"/>
          </p:cNvSpPr>
          <p:nvPr/>
        </p:nvSpPr>
        <p:spPr bwMode="auto">
          <a:xfrm>
            <a:off x="1" y="0"/>
            <a:ext cx="12287251" cy="22098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5000"/>
              </a:lnSpc>
              <a:buFont typeface="Arial" panose="020B0604020202020204" pitchFamily="34" charset="0"/>
              <a:buNone/>
              <a:defRPr/>
            </a:pPr>
            <a:endParaRPr lang="en-GB" altLang="en-US" sz="1350" smtClean="0">
              <a:solidFill>
                <a:schemeClr val="bg1"/>
              </a:solidFill>
              <a:latin typeface="Minion"/>
            </a:endParaRPr>
          </a:p>
        </p:txBody>
      </p:sp>
      <p:sp>
        <p:nvSpPr>
          <p:cNvPr id="7" name="Rechthoek 18"/>
          <p:cNvSpPr>
            <a:spLocks noChangeArrowheads="1"/>
          </p:cNvSpPr>
          <p:nvPr/>
        </p:nvSpPr>
        <p:spPr bwMode="auto">
          <a:xfrm>
            <a:off x="-48684" y="6405568"/>
            <a:ext cx="12287251" cy="45243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5000"/>
              </a:lnSpc>
              <a:buFont typeface="Arial" panose="020B0604020202020204" pitchFamily="34" charset="0"/>
              <a:buNone/>
              <a:defRPr/>
            </a:pPr>
            <a:endParaRPr lang="en-GB" altLang="en-US" sz="1350" smtClean="0">
              <a:solidFill>
                <a:schemeClr val="bg1"/>
              </a:solidFill>
              <a:latin typeface="Minion"/>
            </a:endParaRPr>
          </a:p>
        </p:txBody>
      </p:sp>
      <p:pic>
        <p:nvPicPr>
          <p:cNvPr id="8" name="Picture 7">
            <a:extLst>
              <a:ext uri="{FF2B5EF4-FFF2-40B4-BE49-F238E27FC236}"/>
            </a:extLst>
          </p:cNvPr>
          <p:cNvPicPr>
            <a:picLocks noChangeAspect="1"/>
          </p:cNvPicPr>
          <p:nvPr/>
        </p:nvPicPr>
        <p:blipFill>
          <a:blip r:embed="rId2"/>
          <a:stretch>
            <a:fillRect/>
          </a:stretch>
        </p:blipFill>
        <p:spPr>
          <a:xfrm>
            <a:off x="203200" y="434975"/>
            <a:ext cx="1320800" cy="1320800"/>
          </a:xfrm>
          <a:prstGeom prst="rect">
            <a:avLst/>
          </a:prstGeom>
          <a:effectLst>
            <a:outerShdw blurRad="50800" dist="38100" dir="2700000" algn="tl" rotWithShape="0">
              <a:prstClr val="black">
                <a:alpha val="40000"/>
              </a:prstClr>
            </a:outerShdw>
          </a:effectLst>
        </p:spPr>
      </p:pic>
      <p:sp>
        <p:nvSpPr>
          <p:cNvPr id="3" name="Text Placeholder 2"/>
          <p:cNvSpPr>
            <a:spLocks noGrp="1"/>
          </p:cNvSpPr>
          <p:nvPr>
            <p:ph type="body" idx="1"/>
          </p:nvPr>
        </p:nvSpPr>
        <p:spPr>
          <a:xfrm>
            <a:off x="1523999" y="312972"/>
            <a:ext cx="10332640" cy="636352"/>
          </a:xfrm>
        </p:spPr>
        <p:txBody>
          <a:bodyPr anchor="b"/>
          <a:lstStyle>
            <a:lvl1pPr marL="0" indent="0" algn="r">
              <a:buNone/>
              <a:defRPr sz="1500" b="1">
                <a:solidFill>
                  <a:srgbClr val="FFFF00"/>
                </a:solidFill>
                <a:effectLst>
                  <a:outerShdw blurRad="38100" dist="38100" dir="2700000" algn="tl">
                    <a:srgbClr val="000000">
                      <a:alpha val="43137"/>
                    </a:srgbClr>
                  </a:outerShdw>
                </a:effectLst>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524002" y="949330"/>
            <a:ext cx="10332639" cy="1158875"/>
          </a:xfrm>
        </p:spPr>
        <p:txBody>
          <a:bodyPr anchor="t">
            <a:normAutofit/>
          </a:bodyPr>
          <a:lstStyle>
            <a:lvl1pPr algn="r">
              <a:defRPr sz="3000" b="1" cap="all">
                <a:solidFill>
                  <a:schemeClr val="bg1"/>
                </a:solidFill>
              </a:defRPr>
            </a:lvl1pPr>
          </a:lstStyle>
          <a:p>
            <a:r>
              <a:rPr lang="en-US" smtClean="0"/>
              <a:t>Click to edit Master title style</a:t>
            </a:r>
            <a:endParaRPr lang="vi-VN" dirty="0"/>
          </a:p>
        </p:txBody>
      </p:sp>
      <p:sp>
        <p:nvSpPr>
          <p:cNvPr id="5" name="Text Placeholder 4">
            <a:extLst>
              <a:ext uri="{FF2B5EF4-FFF2-40B4-BE49-F238E27FC236}"/>
            </a:extLst>
          </p:cNvPr>
          <p:cNvSpPr>
            <a:spLocks noGrp="1"/>
          </p:cNvSpPr>
          <p:nvPr>
            <p:ph type="body" sz="quarter" idx="13"/>
          </p:nvPr>
        </p:nvSpPr>
        <p:spPr>
          <a:xfrm>
            <a:off x="203205" y="2311405"/>
            <a:ext cx="11654367" cy="40259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9">
            <a:extLst>
              <a:ext uri="{FF2B5EF4-FFF2-40B4-BE49-F238E27FC236}"/>
            </a:extLst>
          </p:cNvPr>
          <p:cNvSpPr>
            <a:spLocks noGrp="1"/>
          </p:cNvSpPr>
          <p:nvPr>
            <p:ph type="body" sz="quarter" idx="14"/>
          </p:nvPr>
        </p:nvSpPr>
        <p:spPr>
          <a:xfrm>
            <a:off x="203200" y="6405332"/>
            <a:ext cx="11653440" cy="384936"/>
          </a:xfrm>
        </p:spPr>
        <p:txBody>
          <a:bodyPr>
            <a:noAutofit/>
          </a:bodyPr>
          <a:lstStyle>
            <a:lvl1pPr marL="0" indent="0">
              <a:buNone/>
              <a:defRPr sz="1050" b="1">
                <a:solidFill>
                  <a:srgbClr val="FFFF00"/>
                </a:solidFill>
              </a:defRPr>
            </a:lvl1pPr>
          </a:lstStyle>
          <a:p>
            <a:pPr lvl="0"/>
            <a:r>
              <a:rPr lang="en-US" smtClean="0"/>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8F8C41BF-44A3-40DB-ACA6-CADD3260C169}" type="slidenum">
              <a:rPr lang="en-US" altLang="en-US" smtClean="0"/>
              <a:pPr>
                <a:defRPr/>
              </a:pPr>
              <a:t>‹#›</a:t>
            </a:fld>
            <a:endParaRPr lang="en-US" altLang="en-US"/>
          </a:p>
        </p:txBody>
      </p:sp>
    </p:spTree>
    <p:extLst>
      <p:ext uri="{BB962C8B-B14F-4D97-AF65-F5344CB8AC3E}">
        <p14:creationId xmlns:p14="http://schemas.microsoft.com/office/powerpoint/2010/main" val="2861178352"/>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 Content 1">
    <p:spTree>
      <p:nvGrpSpPr>
        <p:cNvPr id="1" name=""/>
        <p:cNvGrpSpPr/>
        <p:nvPr/>
      </p:nvGrpSpPr>
      <p:grpSpPr>
        <a:xfrm>
          <a:off x="0" y="0"/>
          <a:ext cx="0" cy="0"/>
          <a:chOff x="0" y="0"/>
          <a:chExt cx="0" cy="0"/>
        </a:xfrm>
      </p:grpSpPr>
      <p:sp>
        <p:nvSpPr>
          <p:cNvPr id="6" name="Rechthoek 18"/>
          <p:cNvSpPr>
            <a:spLocks noChangeArrowheads="1"/>
          </p:cNvSpPr>
          <p:nvPr/>
        </p:nvSpPr>
        <p:spPr bwMode="auto">
          <a:xfrm>
            <a:off x="-48684" y="6405568"/>
            <a:ext cx="12287251" cy="45243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5000"/>
              </a:lnSpc>
              <a:buFont typeface="Arial" panose="020B0604020202020204" pitchFamily="34" charset="0"/>
              <a:buNone/>
              <a:defRPr/>
            </a:pPr>
            <a:endParaRPr lang="en-GB" altLang="en-US" sz="1350" smtClean="0">
              <a:solidFill>
                <a:schemeClr val="bg1"/>
              </a:solidFill>
              <a:latin typeface="Minion"/>
            </a:endParaRPr>
          </a:p>
        </p:txBody>
      </p:sp>
      <p:cxnSp>
        <p:nvCxnSpPr>
          <p:cNvPr id="7" name="Straight Connector 6">
            <a:extLst>
              <a:ext uri="{FF2B5EF4-FFF2-40B4-BE49-F238E27FC236}"/>
            </a:extLst>
          </p:cNvPr>
          <p:cNvCxnSpPr>
            <a:cxnSpLocks/>
          </p:cNvCxnSpPr>
          <p:nvPr/>
        </p:nvCxnSpPr>
        <p:spPr>
          <a:xfrm>
            <a:off x="116421" y="685800"/>
            <a:ext cx="1197398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ext Placeholder 9"/>
          <p:cNvSpPr>
            <a:spLocks noGrp="1"/>
          </p:cNvSpPr>
          <p:nvPr>
            <p:ph type="body" sz="quarter" idx="13"/>
          </p:nvPr>
        </p:nvSpPr>
        <p:spPr>
          <a:xfrm>
            <a:off x="203200" y="6405332"/>
            <a:ext cx="11785600" cy="384936"/>
          </a:xfrm>
        </p:spPr>
        <p:txBody>
          <a:bodyPr>
            <a:noAutofit/>
          </a:bodyPr>
          <a:lstStyle>
            <a:lvl1pPr marL="0" indent="0">
              <a:buNone/>
              <a:defRPr sz="1050" b="1">
                <a:solidFill>
                  <a:srgbClr val="FFFF00"/>
                </a:solidFill>
                <a:effectLst>
                  <a:outerShdw blurRad="38100" dist="38100" dir="2700000" algn="tl">
                    <a:srgbClr val="000000">
                      <a:alpha val="43137"/>
                    </a:srgbClr>
                  </a:outerShdw>
                </a:effectLst>
              </a:defRPr>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203200" y="787404"/>
            <a:ext cx="5791200" cy="5425909"/>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787404"/>
            <a:ext cx="5791200" cy="5425909"/>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9" name="Slide Number Placeholder 6"/>
          <p:cNvSpPr>
            <a:spLocks noGrp="1"/>
          </p:cNvSpPr>
          <p:nvPr>
            <p:ph type="sldNum" sz="quarter" idx="14"/>
          </p:nvPr>
        </p:nvSpPr>
        <p:spPr>
          <a:xfrm>
            <a:off x="10128252" y="6424618"/>
            <a:ext cx="1860549" cy="365125"/>
          </a:xfrm>
        </p:spPr>
        <p:txBody>
          <a:bodyPr/>
          <a:lstStyle>
            <a:lvl1pPr>
              <a:defRPr/>
            </a:lvl1pPr>
          </a:lstStyle>
          <a:p>
            <a:pPr>
              <a:defRPr/>
            </a:pPr>
            <a:fld id="{3164C240-AD9D-45C8-A30B-6F8A3E13EBBE}" type="slidenum">
              <a:rPr lang="en-US" altLang="en-US" smtClean="0"/>
              <a:pPr>
                <a:defRPr/>
              </a:pPr>
              <a:t>‹#›</a:t>
            </a:fld>
            <a:endParaRPr lang="en-US" altLang="en-US"/>
          </a:p>
        </p:txBody>
      </p:sp>
    </p:spTree>
    <p:extLst>
      <p:ext uri="{BB962C8B-B14F-4D97-AF65-F5344CB8AC3E}">
        <p14:creationId xmlns:p14="http://schemas.microsoft.com/office/powerpoint/2010/main" val="1021484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cSld name="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68629"/>
            <a:ext cx="11785600" cy="617173"/>
          </a:xfrm>
        </p:spPr>
        <p:txBody>
          <a:bodyPr>
            <a:noAutofit/>
          </a:bodyPr>
          <a:lstStyle>
            <a:lvl1pPr>
              <a:defRPr sz="3733">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&lt;Thông tin chung về học phần&gt;</a:t>
            </a:r>
            <a:endParaRPr lang="vi-VN"/>
          </a:p>
        </p:txBody>
      </p:sp>
      <p:sp>
        <p:nvSpPr>
          <p:cNvPr id="3" name="Content Placeholder 2"/>
          <p:cNvSpPr>
            <a:spLocks noGrp="1"/>
          </p:cNvSpPr>
          <p:nvPr>
            <p:ph idx="1"/>
          </p:nvPr>
        </p:nvSpPr>
        <p:spPr>
          <a:xfrm>
            <a:off x="203200" y="787402"/>
            <a:ext cx="11653440" cy="5425909"/>
          </a:xfrm>
        </p:spPr>
        <p:txBody>
          <a:bodyPr>
            <a:normAutofit/>
          </a:bodyPr>
          <a:lstStyle>
            <a:lvl1pPr algn="just">
              <a:lnSpc>
                <a:spcPct val="110000"/>
              </a:lnSpc>
              <a:spcBef>
                <a:spcPts val="800"/>
              </a:spcBef>
              <a:defRPr sz="3200">
                <a:solidFill>
                  <a:schemeClr val="tx1"/>
                </a:solidFill>
                <a:effectLst/>
                <a:latin typeface="UTM Swiss Condensed" pitchFamily="2" charset="-93"/>
                <a:cs typeface="Arial" pitchFamily="34" charset="0"/>
              </a:defRPr>
            </a:lvl1pPr>
            <a:lvl2pPr algn="just">
              <a:lnSpc>
                <a:spcPct val="110000"/>
              </a:lnSpc>
              <a:spcBef>
                <a:spcPts val="800"/>
              </a:spcBef>
              <a:defRPr sz="2667">
                <a:solidFill>
                  <a:schemeClr val="tx1"/>
                </a:solidFill>
                <a:effectLst/>
                <a:latin typeface="UTM Swiss Condensed" pitchFamily="2" charset="-93"/>
                <a:cs typeface="Arial" pitchFamily="34" charset="0"/>
              </a:defRPr>
            </a:lvl2pPr>
            <a:lvl3pPr algn="just">
              <a:lnSpc>
                <a:spcPct val="110000"/>
              </a:lnSpc>
              <a:spcBef>
                <a:spcPts val="800"/>
              </a:spcBef>
              <a:defRPr sz="2400">
                <a:solidFill>
                  <a:schemeClr val="tx1"/>
                </a:solidFill>
                <a:effectLst/>
                <a:latin typeface="UTM Swiss Condensed" pitchFamily="2" charset="-93"/>
                <a:cs typeface="Arial" pitchFamily="34" charset="0"/>
              </a:defRPr>
            </a:lvl3pPr>
            <a:lvl4pPr algn="just">
              <a:lnSpc>
                <a:spcPct val="110000"/>
              </a:lnSpc>
              <a:spcBef>
                <a:spcPts val="800"/>
              </a:spcBef>
              <a:defRPr sz="2133">
                <a:solidFill>
                  <a:schemeClr val="tx1"/>
                </a:solidFill>
                <a:effectLst/>
                <a:latin typeface="UTM Swiss Condensed" pitchFamily="2" charset="-93"/>
                <a:cs typeface="Arial" pitchFamily="34" charset="0"/>
              </a:defRPr>
            </a:lvl4pPr>
            <a:lvl5pPr algn="just">
              <a:lnSpc>
                <a:spcPct val="110000"/>
              </a:lnSpc>
              <a:spcBef>
                <a:spcPts val="800"/>
              </a:spcBef>
              <a:defRPr sz="2133">
                <a:solidFill>
                  <a:schemeClr val="tx1"/>
                </a:solidFill>
                <a:effectLst/>
                <a:latin typeface="UTM Swiss Condensed" pitchFamily="2" charset="-93"/>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Slide Number Placeholder 5"/>
          <p:cNvSpPr>
            <a:spLocks noGrp="1"/>
          </p:cNvSpPr>
          <p:nvPr>
            <p:ph type="sldNum" sz="quarter" idx="12"/>
          </p:nvPr>
        </p:nvSpPr>
        <p:spPr>
          <a:xfrm>
            <a:off x="10896533" y="6356353"/>
            <a:ext cx="1092267" cy="365125"/>
          </a:xfrm>
        </p:spPr>
        <p:txBody>
          <a:bodyPr/>
          <a:lstStyle/>
          <a:p>
            <a:pPr>
              <a:defRPr/>
            </a:pPr>
            <a:fld id="{6A0E34A2-231A-4292-B07E-1F2D6C4B42CD}" type="slidenum">
              <a:rPr lang="en-US" altLang="en-US" smtClean="0"/>
              <a:pPr>
                <a:defRPr/>
              </a:pPr>
              <a:t>‹#›</a:t>
            </a:fld>
            <a:endParaRPr lang="en-US" altLang="en-US"/>
          </a:p>
        </p:txBody>
      </p:sp>
      <p:sp>
        <p:nvSpPr>
          <p:cNvPr id="7" name="Rechthoek 18"/>
          <p:cNvSpPr/>
          <p:nvPr/>
        </p:nvSpPr>
        <p:spPr bwMode="auto">
          <a:xfrm>
            <a:off x="-48683" y="6405333"/>
            <a:ext cx="12287576" cy="452669"/>
          </a:xfrm>
          <a:prstGeom prst="rect">
            <a:avLst/>
          </a:prstGeom>
          <a:solidFill>
            <a:srgbClr val="0070C0"/>
          </a:solidFill>
          <a:ln>
            <a:noFill/>
          </a:ln>
          <a:effectLst/>
        </p:spPr>
        <p:txBody>
          <a:bodyPr vert="horz" wrap="square" lIns="121920" tIns="60960" rIns="121920" bIns="60960" numCol="1" rtlCol="0" anchor="t" anchorCtr="0" compatLnSpc="1">
            <a:prstTxWarp prst="textNoShape">
              <a:avLst/>
            </a:prstTxWarp>
          </a:bodyPr>
          <a:lstStyle/>
          <a:p>
            <a:pPr marL="0" marR="0" indent="0" algn="l" defTabSz="1219140" rtl="0" eaLnBrk="1" fontAlgn="base" latinLnBrk="0" hangingPunct="1">
              <a:lnSpc>
                <a:spcPct val="95000"/>
              </a:lnSpc>
              <a:spcBef>
                <a:spcPct val="0"/>
              </a:spcBef>
              <a:spcAft>
                <a:spcPct val="0"/>
              </a:spcAft>
              <a:buClrTx/>
              <a:buSzTx/>
              <a:buFont typeface="Arial" charset="0"/>
              <a:buNone/>
              <a:tabLst/>
            </a:pPr>
            <a:endParaRPr kumimoji="0" lang="en-GB" sz="2400"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203200" y="6405332"/>
            <a:ext cx="11653440" cy="384936"/>
          </a:xfrm>
        </p:spPr>
        <p:txBody>
          <a:bodyPr>
            <a:noAutofit/>
          </a:bodyPr>
          <a:lstStyle>
            <a:lvl1pPr marL="0" indent="0">
              <a:buNone/>
              <a:defRPr sz="1867" b="1">
                <a:solidFill>
                  <a:srgbClr val="FFFF00"/>
                </a:solidFill>
                <a:effectLst>
                  <a:outerShdw blurRad="38100" dist="38100" dir="2700000" algn="tl">
                    <a:srgbClr val="000000">
                      <a:alpha val="43137"/>
                    </a:srgbClr>
                  </a:outerShdw>
                </a:effectLst>
              </a:defRPr>
            </a:lvl1pPr>
          </a:lstStyle>
          <a:p>
            <a:pPr lvl="0"/>
            <a:r>
              <a:rPr lang="en-US"/>
              <a:t>&lt;Tên học phần&gt;</a:t>
            </a:r>
          </a:p>
        </p:txBody>
      </p:sp>
      <p:cxnSp>
        <p:nvCxnSpPr>
          <p:cNvPr id="9" name="Straight Connector 8">
            <a:extLst>
              <a:ext uri="{FF2B5EF4-FFF2-40B4-BE49-F238E27FC236}">
                <a16:creationId xmlns="" xmlns:a16="http://schemas.microsoft.com/office/drawing/2014/main" id="{4363B7C4-91F5-427A-A6DA-76917B8E5EDD}"/>
              </a:ext>
            </a:extLst>
          </p:cNvPr>
          <p:cNvCxnSpPr>
            <a:cxnSpLocks/>
          </p:cNvCxnSpPr>
          <p:nvPr/>
        </p:nvCxnSpPr>
        <p:spPr>
          <a:xfrm>
            <a:off x="115457" y="685800"/>
            <a:ext cx="11974945"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415997"/>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687BD3-1152-4DF9-850C-17BA04A3F627}"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409211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687BD3-1152-4DF9-850C-17BA04A3F627}"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282410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687BD3-1152-4DF9-850C-17BA04A3F627}"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233760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687BD3-1152-4DF9-850C-17BA04A3F627}" type="datetimeFigureOut">
              <a:rPr lang="en-US" smtClean="0"/>
              <a:t>4/21/2022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295900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687BD3-1152-4DF9-850C-17BA04A3F627}" type="datetimeFigureOut">
              <a:rPr lang="en-US" smtClean="0"/>
              <a:t>4/21/2022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212882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87BD3-1152-4DF9-850C-17BA04A3F627}" type="datetimeFigureOut">
              <a:rPr lang="en-US" smtClean="0"/>
              <a:t>4/21/2022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165195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87BD3-1152-4DF9-850C-17BA04A3F627}"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3048577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87BD3-1152-4DF9-850C-17BA04A3F627}"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482BE-9B11-495A-BE0B-75E1660DE5A8}" type="slidenum">
              <a:rPr lang="en-US" smtClean="0"/>
              <a:t>‹#›</a:t>
            </a:fld>
            <a:endParaRPr lang="en-US"/>
          </a:p>
        </p:txBody>
      </p:sp>
    </p:spTree>
    <p:extLst>
      <p:ext uri="{BB962C8B-B14F-4D97-AF65-F5344CB8AC3E}">
        <p14:creationId xmlns:p14="http://schemas.microsoft.com/office/powerpoint/2010/main" val="254808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87BD3-1152-4DF9-850C-17BA04A3F627}" type="datetimeFigureOut">
              <a:rPr lang="en-US" smtClean="0"/>
              <a:t>4/21/2022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482BE-9B11-495A-BE0B-75E1660DE5A8}" type="slidenum">
              <a:rPr lang="en-US" smtClean="0"/>
              <a:t>‹#›</a:t>
            </a:fld>
            <a:endParaRPr lang="en-US"/>
          </a:p>
        </p:txBody>
      </p:sp>
    </p:spTree>
    <p:extLst>
      <p:ext uri="{BB962C8B-B14F-4D97-AF65-F5344CB8AC3E}">
        <p14:creationId xmlns:p14="http://schemas.microsoft.com/office/powerpoint/2010/main" val="3711207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nguoiphunucuanam.com/tin-moi/vinh-danh-nhung-doanh-nhan-truyen-lua-cho-doi.html"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type="body" idx="1"/>
          </p:nvPr>
        </p:nvSpPr>
        <p:spPr/>
        <p:txBody>
          <a:bodyPr>
            <a:noAutofit/>
          </a:bodyPr>
          <a:lstStyle/>
          <a:p>
            <a:pPr>
              <a:buFont typeface="Wingdings" panose="05000000000000000000" pitchFamily="2" charset="2"/>
              <a:buNone/>
            </a:pPr>
            <a:endParaRPr lang="en-US" altLang="en-US" sz="2800"/>
          </a:p>
          <a:p>
            <a:r>
              <a:rPr lang="en-US" altLang="en-US" sz="2800" smtClean="0">
                <a:latin typeface="UTM Swiss Condensed" panose="02000500000000000000" pitchFamily="2" charset="0"/>
              </a:rPr>
              <a:t>Chương 4: </a:t>
            </a:r>
            <a:r>
              <a:rPr lang="en-US" sz="2800"/>
              <a:t>MỐI QUAN HỆ GIỮA HÀNH VI CON NGƯỜI VÀ MÔI TRƯỜNG XÃ </a:t>
            </a:r>
            <a:r>
              <a:rPr lang="en-US" sz="2800" smtClean="0"/>
              <a:t>HỘI</a:t>
            </a:r>
            <a:endParaRPr lang="en-US" altLang="en-US" sz="2800">
              <a:latin typeface="UTM Swiss Condensed" panose="02000500000000000000" pitchFamily="2" charset="0"/>
            </a:endParaRPr>
          </a:p>
        </p:txBody>
      </p:sp>
      <p:sp>
        <p:nvSpPr>
          <p:cNvPr id="57346" name="Title 1"/>
          <p:cNvSpPr>
            <a:spLocks noGrp="1"/>
          </p:cNvSpPr>
          <p:nvPr>
            <p:ph type="title"/>
          </p:nvPr>
        </p:nvSpPr>
        <p:spPr>
          <a:xfrm>
            <a:off x="586854" y="949330"/>
            <a:ext cx="11605146" cy="1158875"/>
          </a:xfrm>
        </p:spPr>
        <p:txBody>
          <a:bodyPr>
            <a:noAutofit/>
          </a:bodyPr>
          <a:lstStyle/>
          <a:p>
            <a:pPr lvl="1" algn="r" rtl="0">
              <a:lnSpc>
                <a:spcPct val="90000"/>
              </a:lnSpc>
              <a:spcBef>
                <a:spcPct val="0"/>
              </a:spcBef>
            </a:pPr>
            <a:r>
              <a:rPr lang="en-US" sz="2800" b="1" smtClean="0">
                <a:solidFill>
                  <a:schemeClr val="bg1"/>
                </a:solidFill>
                <a:latin typeface="UTM Swiss Condensed" panose="02000500000000000000" pitchFamily="2" charset="0"/>
              </a:rPr>
              <a:t>4.2.</a:t>
            </a:r>
            <a:r>
              <a:rPr lang="pt-BR" sz="2800" b="1" smtClean="0">
                <a:solidFill>
                  <a:schemeClr val="bg1"/>
                </a:solidFill>
              </a:rPr>
              <a:t>Khái </a:t>
            </a:r>
            <a:r>
              <a:rPr lang="pt-BR" sz="2800" b="1">
                <a:solidFill>
                  <a:schemeClr val="bg1"/>
                </a:solidFill>
              </a:rPr>
              <a:t>niệm văn hoá và môi trường văn hoá</a:t>
            </a:r>
            <a:r>
              <a:rPr lang="en-US" sz="2800" b="1">
                <a:solidFill>
                  <a:schemeClr val="bg1"/>
                </a:solidFill>
                <a:latin typeface="UTM Swiss Condensed" panose="02000500000000000000" pitchFamily="2" charset="0"/>
              </a:rPr>
              <a:t/>
            </a:r>
            <a:br>
              <a:rPr lang="en-US" sz="2800" b="1">
                <a:solidFill>
                  <a:schemeClr val="bg1"/>
                </a:solidFill>
                <a:latin typeface="UTM Swiss Condensed" panose="02000500000000000000" pitchFamily="2" charset="0"/>
              </a:rPr>
            </a:br>
            <a:r>
              <a:rPr lang="en-US" sz="2800" i="1" smtClean="0">
                <a:solidFill>
                  <a:schemeClr val="bg1"/>
                </a:solidFill>
                <a:latin typeface="UTM Swiss Condensed" panose="02000500000000000000" pitchFamily="2" charset="0"/>
              </a:rPr>
              <a:t>4.2.1</a:t>
            </a:r>
            <a:r>
              <a:rPr lang="pt-BR" sz="2800" i="1">
                <a:solidFill>
                  <a:schemeClr val="bg1"/>
                </a:solidFill>
              </a:rPr>
              <a:t>Khái niệm văn hoá và môi trường văn hoá</a:t>
            </a:r>
            <a:r>
              <a:rPr lang="en-US" sz="2800" i="1">
                <a:solidFill>
                  <a:schemeClr val="bg1"/>
                </a:solidFill>
              </a:rPr>
              <a:t/>
            </a:r>
            <a:br>
              <a:rPr lang="en-US" sz="2800" i="1">
                <a:solidFill>
                  <a:schemeClr val="bg1"/>
                </a:solidFill>
              </a:rPr>
            </a:br>
            <a:r>
              <a:rPr lang="pt-BR" sz="2800" i="1">
                <a:solidFill>
                  <a:schemeClr val="bg1"/>
                </a:solidFill>
              </a:rPr>
              <a:t>4.2.2 Văn hoá gia đình và các ảnh hưởng của nó đến hành vi con người</a:t>
            </a:r>
            <a:r>
              <a:rPr lang="en-US" sz="2800" i="1">
                <a:solidFill>
                  <a:schemeClr val="bg1"/>
                </a:solidFill>
              </a:rPr>
              <a:t/>
            </a:r>
            <a:br>
              <a:rPr lang="en-US" sz="2800" i="1">
                <a:solidFill>
                  <a:schemeClr val="bg1"/>
                </a:solidFill>
              </a:rPr>
            </a:br>
            <a:r>
              <a:rPr lang="en-US" sz="2800" smtClean="0">
                <a:solidFill>
                  <a:schemeClr val="bg1"/>
                </a:solidFill>
                <a:latin typeface="UTM Swiss Condensed" panose="02000500000000000000" pitchFamily="2" charset="0"/>
              </a:rPr>
              <a:t>. </a:t>
            </a:r>
            <a:endParaRPr lang="en-US" sz="2800">
              <a:solidFill>
                <a:schemeClr val="bg1"/>
              </a:solidFill>
              <a:latin typeface="UTM Swiss Condensed" panose="02000500000000000000" pitchFamily="2" charset="0"/>
            </a:endParaRPr>
          </a:p>
        </p:txBody>
      </p:sp>
      <p:sp>
        <p:nvSpPr>
          <p:cNvPr id="2" name="Text Placeholder 1"/>
          <p:cNvSpPr>
            <a:spLocks noGrp="1"/>
          </p:cNvSpPr>
          <p:nvPr>
            <p:ph type="body" sz="quarter" idx="13"/>
          </p:nvPr>
        </p:nvSpPr>
        <p:spPr/>
        <p:txBody>
          <a:bodyPr/>
          <a:lstStyle/>
          <a:p>
            <a:pPr marL="0" indent="0">
              <a:lnSpc>
                <a:spcPct val="110000"/>
              </a:lnSpc>
              <a:spcBef>
                <a:spcPts val="225"/>
              </a:spcBef>
              <a:buNone/>
              <a:defRPr/>
            </a:pPr>
            <a:r>
              <a:rPr lang="en-US" altLang="en-US" b="1" u="sng">
                <a:solidFill>
                  <a:schemeClr val="accent2">
                    <a:lumMod val="75000"/>
                  </a:schemeClr>
                </a:solidFill>
                <a:latin typeface="Times New Roman" panose="02020603050405020304" pitchFamily="18" charset="0"/>
                <a:cs typeface="Times New Roman" panose="02020603050405020304" pitchFamily="18" charset="0"/>
              </a:rPr>
              <a:t>Mục tiêu:</a:t>
            </a:r>
          </a:p>
          <a:p>
            <a:pPr marL="457200" indent="-457200">
              <a:lnSpc>
                <a:spcPct val="110000"/>
              </a:lnSpc>
              <a:spcBef>
                <a:spcPts val="225"/>
              </a:spcBef>
              <a:buAutoNum type="arabicPeriod"/>
              <a:defRPr/>
            </a:pPr>
            <a:r>
              <a:rPr lang="en-US" altLang="en-US" b="1" smtClean="0">
                <a:solidFill>
                  <a:srgbClr val="FF0000"/>
                </a:solidFill>
                <a:latin typeface="Times New Roman" panose="02020603050405020304" pitchFamily="18" charset="0"/>
                <a:cs typeface="Times New Roman" panose="02020603050405020304" pitchFamily="18" charset="0"/>
              </a:rPr>
              <a:t>Hiểu được khái niệm văn hóa</a:t>
            </a:r>
          </a:p>
          <a:p>
            <a:pPr marL="457200" indent="-457200">
              <a:lnSpc>
                <a:spcPct val="110000"/>
              </a:lnSpc>
              <a:spcBef>
                <a:spcPts val="225"/>
              </a:spcBef>
              <a:buAutoNum type="arabicPeriod"/>
              <a:defRPr/>
            </a:pPr>
            <a:r>
              <a:rPr lang="en-US" altLang="en-US" b="1" smtClean="0">
                <a:solidFill>
                  <a:srgbClr val="FF0000"/>
                </a:solidFill>
                <a:latin typeface="Times New Roman" panose="02020603050405020304" pitchFamily="18" charset="0"/>
                <a:cs typeface="Times New Roman" panose="02020603050405020304" pitchFamily="18" charset="0"/>
              </a:rPr>
              <a:t>Hiểu được sự tác động của môi trường văn hóa đến hành vi con người</a:t>
            </a:r>
          </a:p>
          <a:p>
            <a:pPr marL="457200" indent="-457200">
              <a:lnSpc>
                <a:spcPct val="110000"/>
              </a:lnSpc>
              <a:spcBef>
                <a:spcPts val="225"/>
              </a:spcBef>
              <a:buAutoNum type="arabicPeriod"/>
              <a:defRPr/>
            </a:pPr>
            <a:r>
              <a:rPr lang="en-US" altLang="en-US" b="1" smtClean="0">
                <a:solidFill>
                  <a:srgbClr val="FF0000"/>
                </a:solidFill>
                <a:latin typeface="Times New Roman" panose="02020603050405020304" pitchFamily="18" charset="0"/>
                <a:cs typeface="Times New Roman" panose="02020603050405020304" pitchFamily="18" charset="0"/>
              </a:rPr>
              <a:t>Hiểu được văn hóa gia đình và ảnh hưởng của nó đến hành vi con người</a:t>
            </a:r>
            <a:endParaRPr lang="en-US" altLang="en-US" b="1">
              <a:solidFill>
                <a:srgbClr val="FF0000"/>
              </a:solidFill>
              <a:latin typeface="Times New Roman" panose="02020603050405020304" pitchFamily="18" charset="0"/>
              <a:cs typeface="Times New Roman" panose="02020603050405020304" pitchFamily="18" charset="0"/>
            </a:endParaRPr>
          </a:p>
          <a:p>
            <a:endParaRPr lang="en-US"/>
          </a:p>
        </p:txBody>
      </p:sp>
      <p:sp>
        <p:nvSpPr>
          <p:cNvPr id="3" name="Text Placeholder 2"/>
          <p:cNvSpPr>
            <a:spLocks noGrp="1"/>
          </p:cNvSpPr>
          <p:nvPr>
            <p:ph type="body" sz="quarter" idx="14"/>
          </p:nvPr>
        </p:nvSpPr>
        <p:spPr/>
        <p:txBody>
          <a:bodyPr/>
          <a:lstStyle/>
          <a:p>
            <a:endParaRPr lang="en-US"/>
          </a:p>
        </p:txBody>
      </p:sp>
    </p:spTree>
    <p:custDataLst>
      <p:tags r:id="rId1"/>
    </p:custDataLst>
    <p:extLst>
      <p:ext uri="{BB962C8B-B14F-4D97-AF65-F5344CB8AC3E}">
        <p14:creationId xmlns:p14="http://schemas.microsoft.com/office/powerpoint/2010/main" val="424242198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000" smtClean="0"/>
              <a:t>Đa dạng về không gian để khoác lên những trang phục phù hợp </a:t>
            </a:r>
            <a:endParaRPr lang="en-US" sz="2000"/>
          </a:p>
        </p:txBody>
      </p:sp>
      <p:sp>
        <p:nvSpPr>
          <p:cNvPr id="3" name="Title 2"/>
          <p:cNvSpPr>
            <a:spLocks noGrp="1"/>
          </p:cNvSpPr>
          <p:nvPr>
            <p:ph type="title"/>
          </p:nvPr>
        </p:nvSpPr>
        <p:spPr>
          <a:xfrm>
            <a:off x="838200" y="1"/>
            <a:ext cx="10515600" cy="595384"/>
          </a:xfrm>
        </p:spPr>
        <p:txBody>
          <a:bodyPr>
            <a:normAutofit fontScale="90000"/>
          </a:bodyPr>
          <a:lstStyle/>
          <a:p>
            <a:r>
              <a:rPr lang="en-US" smtClean="0">
                <a:latin typeface="UTM Swiss Condensed" panose="02000500000000000000" pitchFamily="2" charset="0"/>
              </a:rPr>
              <a:t>4.2.1.3 Đặc điểm của văn hóa - </a:t>
            </a:r>
            <a:r>
              <a:rPr lang="en-US">
                <a:latin typeface="UTM Swiss Condensed" panose="02000500000000000000" pitchFamily="2" charset="0"/>
              </a:rPr>
              <a:t>Tính đa </a:t>
            </a:r>
            <a:r>
              <a:rPr lang="en-US" smtClean="0">
                <a:latin typeface="UTM Swiss Condensed" panose="02000500000000000000" pitchFamily="2" charset="0"/>
              </a:rPr>
              <a:t>dạng</a:t>
            </a:r>
            <a:endParaRPr lang="en-US"/>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3200" y="787404"/>
            <a:ext cx="5994399" cy="5617928"/>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05688" y="787400"/>
            <a:ext cx="5186311" cy="5617932"/>
          </a:xfrm>
        </p:spPr>
      </p:pic>
    </p:spTree>
    <p:extLst>
      <p:ext uri="{BB962C8B-B14F-4D97-AF65-F5344CB8AC3E}">
        <p14:creationId xmlns:p14="http://schemas.microsoft.com/office/powerpoint/2010/main" val="1466771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400" smtClean="0"/>
              <a:t>Đa dạng về cách ứng xử với môi trường tự nhiên theo khu vực</a:t>
            </a:r>
            <a:endParaRPr lang="en-US" sz="2400"/>
          </a:p>
        </p:txBody>
      </p:sp>
      <p:sp>
        <p:nvSpPr>
          <p:cNvPr id="10" name="Title 9"/>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3199" y="559558"/>
            <a:ext cx="5883701" cy="584577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559558"/>
            <a:ext cx="5791200" cy="5845774"/>
          </a:xfrm>
        </p:spPr>
      </p:pic>
    </p:spTree>
    <p:extLst>
      <p:ext uri="{BB962C8B-B14F-4D97-AF65-F5344CB8AC3E}">
        <p14:creationId xmlns:p14="http://schemas.microsoft.com/office/powerpoint/2010/main" val="3446116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000" smtClean="0">
                <a:latin typeface="UTM Swiss Condensed" panose="02000500000000000000" pitchFamily="2" charset="0"/>
              </a:rPr>
              <a:t>Đa dạng về điều kiện kinh tế</a:t>
            </a:r>
            <a:endParaRPr lang="en-US" sz="2000">
              <a:latin typeface="UTM Swiss Condensed" panose="02000500000000000000" pitchFamily="2" charset="0"/>
            </a:endParaRPr>
          </a:p>
        </p:txBody>
      </p:sp>
      <p:sp>
        <p:nvSpPr>
          <p:cNvPr id="3" name="Title 2"/>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3200" y="365126"/>
            <a:ext cx="5994400" cy="6040206"/>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99200" y="365124"/>
            <a:ext cx="5588000" cy="6040207"/>
          </a:xfrm>
        </p:spPr>
      </p:pic>
    </p:spTree>
    <p:extLst>
      <p:ext uri="{BB962C8B-B14F-4D97-AF65-F5344CB8AC3E}">
        <p14:creationId xmlns:p14="http://schemas.microsoft.com/office/powerpoint/2010/main" val="1261628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a:xfrm>
            <a:off x="838200" y="1"/>
            <a:ext cx="10515600" cy="787403"/>
          </a:xfrm>
        </p:spPr>
        <p:txBody>
          <a:bodyPr/>
          <a:lstStyle/>
          <a:p>
            <a:r>
              <a:rPr lang="en-US">
                <a:latin typeface="UTM Swiss Condensed" panose="02000500000000000000" pitchFamily="2" charset="0"/>
              </a:rPr>
              <a:t>4.2.1.3 Đặc điểm của văn hóa - Tính </a:t>
            </a:r>
            <a:r>
              <a:rPr lang="en-US" smtClean="0">
                <a:latin typeface="UTM Swiss Condensed" panose="02000500000000000000" pitchFamily="2" charset="0"/>
              </a:rPr>
              <a:t>đồng nhất</a:t>
            </a:r>
            <a:endParaRPr lang="en-US"/>
          </a:p>
        </p:txBody>
      </p:sp>
      <p:sp>
        <p:nvSpPr>
          <p:cNvPr id="4" name="Content Placeholder 3"/>
          <p:cNvSpPr>
            <a:spLocks noGrp="1"/>
          </p:cNvSpPr>
          <p:nvPr>
            <p:ph sz="half" idx="1"/>
          </p:nvPr>
        </p:nvSpPr>
        <p:spPr/>
        <p:txBody>
          <a:bodyPr>
            <a:normAutofit fontScale="92500" lnSpcReduction="10000"/>
          </a:bodyPr>
          <a:lstStyle/>
          <a:p>
            <a:pPr algn="just"/>
            <a:r>
              <a:rPr lang="en-US" sz="3200" smtClean="0">
                <a:latin typeface="UTM Swiss Condensed" panose="02000500000000000000" pitchFamily="2" charset="0"/>
              </a:rPr>
              <a:t>Văn hóa là những quy tắc chung nên sự đồng nhất văn hóa là luôn tồn tại trong nhiều trường hợp</a:t>
            </a:r>
          </a:p>
          <a:p>
            <a:pPr algn="just"/>
            <a:r>
              <a:rPr lang="en-US" sz="3200" smtClean="0">
                <a:latin typeface="UTM Swiss Condensed" panose="02000500000000000000" pitchFamily="2" charset="0"/>
              </a:rPr>
              <a:t>“</a:t>
            </a:r>
            <a:r>
              <a:rPr lang="vi-VN" sz="3200" smtClean="0">
                <a:latin typeface="UTM Swiss Condensed" panose="02000500000000000000" pitchFamily="2" charset="0"/>
              </a:rPr>
              <a:t>Thế </a:t>
            </a:r>
            <a:r>
              <a:rPr lang="vi-VN" sz="3200">
                <a:latin typeface="UTM Swiss Condensed" panose="02000500000000000000" pitchFamily="2" charset="0"/>
              </a:rPr>
              <a:t>giới hiện đại không còn trao thưởng cho bạn chỉ vì những gì bạn biết nữa bởi vì Google biết mọi thứ, nhưng bạn sẽ nhận được phần thưởng nếu bạn có thể làm được điều gì đó với kiến thức của bạn</a:t>
            </a:r>
            <a:r>
              <a:rPr lang="vi-VN" sz="3200" smtClean="0">
                <a:latin typeface="UTM Swiss Condensed" panose="02000500000000000000" pitchFamily="2" charset="0"/>
              </a:rPr>
              <a:t>".</a:t>
            </a:r>
            <a:r>
              <a:rPr lang="en-US" sz="3200" i="1" smtClean="0">
                <a:latin typeface="UTM Swiss Condensed" panose="02000500000000000000" pitchFamily="2" charset="0"/>
              </a:rPr>
              <a:t>(</a:t>
            </a:r>
            <a:r>
              <a:rPr lang="en-US" sz="3200" i="1">
                <a:latin typeface="UTM Swiss Condensed" panose="02000500000000000000" pitchFamily="2" charset="0"/>
              </a:rPr>
              <a:t>Andreas Schleicher, Giám đốc Ủy ban Giáo dục và Kỹ năng của OECD, trong Diễn đàn Bền vững Việt Nam diễn ra hôm nay (18/01). </a:t>
            </a:r>
            <a:r>
              <a:rPr lang="en-US" sz="3200" i="1" smtClean="0">
                <a:latin typeface="UTM Swiss Condensed" panose="02000500000000000000" pitchFamily="2" charset="0"/>
              </a:rPr>
              <a:t>)</a:t>
            </a:r>
            <a:endParaRPr lang="vi-VN" sz="3200" i="1">
              <a:latin typeface="UTM Swiss Condensed" panose="02000500000000000000" pitchFamily="2" charset="0"/>
            </a:endParaRPr>
          </a:p>
          <a:p>
            <a:pPr algn="just"/>
            <a:endParaRPr lang="en-US" sz="3200" smtClean="0"/>
          </a:p>
          <a:p>
            <a:endParaRPr lang="en-US"/>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35700" y="787404"/>
            <a:ext cx="5715000" cy="5617928"/>
          </a:xfrm>
        </p:spPr>
      </p:pic>
    </p:spTree>
    <p:extLst>
      <p:ext uri="{BB962C8B-B14F-4D97-AF65-F5344CB8AC3E}">
        <p14:creationId xmlns:p14="http://schemas.microsoft.com/office/powerpoint/2010/main" val="2318567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4" name="Content Placeholder 3"/>
          <p:cNvSpPr>
            <a:spLocks noGrp="1"/>
          </p:cNvSpPr>
          <p:nvPr>
            <p:ph idx="1"/>
          </p:nvPr>
        </p:nvSpPr>
        <p:spPr/>
        <p:txBody>
          <a:bodyPr>
            <a:normAutofit/>
          </a:bodyPr>
          <a:lstStyle/>
          <a:p>
            <a:pPr algn="just"/>
            <a:r>
              <a:rPr lang="en-US" sz="4000">
                <a:latin typeface="UTM Swiss Condensed" panose="02000500000000000000" pitchFamily="2" charset="0"/>
              </a:rPr>
              <a:t>Quá trình giao lưu và tiếp biến văn hóa khiến cho ranh giới giữa các nền văn hóa, văn hóa nhóm ngày càng mờ đi, giao tiếp giữa các đại diện của những nền văn hóa ngày càng mở rộng</a:t>
            </a:r>
            <a:r>
              <a:rPr lang="en-US" sz="4000" smtClean="0">
                <a:latin typeface="UTM Swiss Condensed" panose="02000500000000000000" pitchFamily="2" charset="0"/>
              </a:rPr>
              <a:t>.</a:t>
            </a:r>
          </a:p>
          <a:p>
            <a:r>
              <a:rPr lang="vi-VN" sz="4000"/>
              <a:t>tỷ lệ tiếp cận Internet của Việt Nam, Malaysia cao hơn so với một số quốc gia thuộc G7.</a:t>
            </a:r>
            <a:endParaRPr lang="en-US" sz="4000">
              <a:latin typeface="UTM Swiss Condensed" panose="02000500000000000000" pitchFamily="2" charset="0"/>
            </a:endParaRPr>
          </a:p>
          <a:p>
            <a:pPr algn="just"/>
            <a:endParaRPr lang="en-US" sz="4000">
              <a:latin typeface="UTM Swiss Condensed" panose="02000500000000000000" pitchFamily="2" charset="0"/>
            </a:endParaRPr>
          </a:p>
        </p:txBody>
      </p:sp>
      <p:sp>
        <p:nvSpPr>
          <p:cNvPr id="10" name="Text Placeholder 9"/>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9929666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Kết luận</a:t>
            </a:r>
            <a:endParaRPr lang="en-US"/>
          </a:p>
        </p:txBody>
      </p:sp>
      <p:sp>
        <p:nvSpPr>
          <p:cNvPr id="4" name="Content Placeholder 3"/>
          <p:cNvSpPr>
            <a:spLocks noGrp="1"/>
          </p:cNvSpPr>
          <p:nvPr>
            <p:ph idx="1"/>
          </p:nvPr>
        </p:nvSpPr>
        <p:spPr/>
        <p:txBody>
          <a:bodyPr>
            <a:noAutofit/>
          </a:bodyPr>
          <a:lstStyle/>
          <a:p>
            <a:pPr algn="just"/>
            <a:r>
              <a:rPr lang="en-US" sz="3200" smtClean="0"/>
              <a:t>Nhiều giá trị văn hóa truyền thống sẽ tiếp thu những yếu tố mới để phù hợp với thời đại, vì vậy việc lưu truyền các giá trị văn hóa truyền thống cho thế hệ mai sau, tiếp tục </a:t>
            </a:r>
            <a:r>
              <a:rPr lang="vi-VN" sz="3200"/>
              <a:t>giữ gìn bản sắc văn hóa dân tộc. </a:t>
            </a:r>
            <a:endParaRPr lang="en-US" sz="3200" smtClean="0"/>
          </a:p>
          <a:p>
            <a:pPr algn="just"/>
            <a:r>
              <a:rPr lang="vi-VN" sz="3200" smtClean="0"/>
              <a:t>Lịch </a:t>
            </a:r>
            <a:r>
              <a:rPr lang="vi-VN" sz="3200"/>
              <a:t>sử </a:t>
            </a:r>
            <a:r>
              <a:rPr lang="vi-VN" sz="3200" smtClean="0"/>
              <a:t> </a:t>
            </a:r>
            <a:r>
              <a:rPr lang="vi-VN" sz="3200"/>
              <a:t>đã hun đúc nên một sắc thái văn hóa rất độc đáo, như tinh thần yêu nước; đại đoàn kết toàn dân tộc; nhân đạo, nhân văn; yêu hòa bình,... ở mỗi con người qua các thế hệ khác nhau. </a:t>
            </a:r>
            <a:endParaRPr lang="en-US" sz="3200" smtClean="0"/>
          </a:p>
          <a:p>
            <a:pPr algn="just"/>
            <a:r>
              <a:rPr lang="vi-VN" sz="3200" smtClean="0"/>
              <a:t>Những </a:t>
            </a:r>
            <a:r>
              <a:rPr lang="vi-VN" sz="3200"/>
              <a:t>nội dung ấy là giá trị gốc, có ý nghĩa như một “hằng số, mẫu số chung” cho mọi thời kỳ phát triển văn hóa dân tộc Việt Nam.</a:t>
            </a:r>
            <a:endParaRPr lang="en-US" sz="3200"/>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9364974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Thảo luận:</a:t>
            </a:r>
            <a:endParaRPr lang="en-US"/>
          </a:p>
        </p:txBody>
      </p:sp>
      <p:sp>
        <p:nvSpPr>
          <p:cNvPr id="3" name="Content Placeholder 2"/>
          <p:cNvSpPr>
            <a:spLocks noGrp="1"/>
          </p:cNvSpPr>
          <p:nvPr>
            <p:ph idx="1"/>
          </p:nvPr>
        </p:nvSpPr>
        <p:spPr/>
        <p:txBody>
          <a:bodyPr/>
          <a:lstStyle/>
          <a:p>
            <a:pPr marL="0" indent="0">
              <a:buNone/>
            </a:pPr>
            <a:r>
              <a:rPr lang="en-US" smtClean="0"/>
              <a:t>4.2.2 Văn </a:t>
            </a:r>
            <a:r>
              <a:rPr lang="en-US"/>
              <a:t>hoá gia đình và các ảnh hưởng của nó đến hành vi con </a:t>
            </a:r>
            <a:r>
              <a:rPr lang="en-US" smtClean="0"/>
              <a:t>người</a:t>
            </a:r>
          </a:p>
          <a:p>
            <a:pPr marL="0" indent="0">
              <a:buNone/>
            </a:pPr>
            <a:r>
              <a:rPr lang="en-US" smtClean="0"/>
              <a:t>Nhóm 1: mối quan hệ giữa hệ thống gia đình và hành vi cá nhân nhìn từ góc độ xuyên văn hóa</a:t>
            </a:r>
          </a:p>
          <a:p>
            <a:pPr marL="0" indent="0">
              <a:buNone/>
            </a:pPr>
            <a:r>
              <a:rPr lang="en-US" smtClean="0"/>
              <a:t>Nhóm 2: Quá trình hội nhập vợ chồngvà ảnh hưởng đến hành vi cá nhân</a:t>
            </a:r>
            <a:endParaRPr lang="en-US"/>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3650504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a:xfrm>
            <a:off x="838200" y="1"/>
            <a:ext cx="10515600" cy="595384"/>
          </a:xfrm>
        </p:spPr>
        <p:txBody>
          <a:bodyPr>
            <a:normAutofit fontScale="90000"/>
          </a:bodyPr>
          <a:lstStyle/>
          <a:p>
            <a:r>
              <a:rPr lang="en-US" b="1">
                <a:latin typeface="UTM Swiss Condensed" panose="02000500000000000000" pitchFamily="2" charset="0"/>
              </a:rPr>
              <a:t>4.2.1.</a:t>
            </a:r>
            <a:r>
              <a:rPr lang="pt-BR" b="1">
                <a:latin typeface="UTM Swiss Condensed" panose="02000500000000000000" pitchFamily="2" charset="0"/>
              </a:rPr>
              <a:t>Khái niệm văn hoá và môi trường văn hoá</a:t>
            </a:r>
            <a:endParaRPr lang="en-US" b="1"/>
          </a:p>
        </p:txBody>
      </p:sp>
      <p:sp>
        <p:nvSpPr>
          <p:cNvPr id="4" name="Content Placeholder 3"/>
          <p:cNvSpPr>
            <a:spLocks noGrp="1"/>
          </p:cNvSpPr>
          <p:nvPr>
            <p:ph sz="half" idx="1"/>
          </p:nvPr>
        </p:nvSpPr>
        <p:spPr>
          <a:xfrm>
            <a:off x="203199" y="787404"/>
            <a:ext cx="11520227" cy="5425909"/>
          </a:xfrm>
        </p:spPr>
        <p:txBody>
          <a:bodyPr/>
          <a:lstStyle/>
          <a:p>
            <a:pPr marL="0" indent="0" algn="just">
              <a:lnSpc>
                <a:spcPct val="150000"/>
              </a:lnSpc>
              <a:buNone/>
            </a:pPr>
            <a:r>
              <a:rPr lang="en-US" sz="2800" i="1" smtClean="0">
                <a:latin typeface="UTM Swiss Condensed" panose="02000500000000000000" pitchFamily="2" charset="0"/>
              </a:rPr>
              <a:t>4.2.1.1 Khái niệm văn hóa</a:t>
            </a:r>
          </a:p>
          <a:p>
            <a:pPr algn="just">
              <a:lnSpc>
                <a:spcPct val="150000"/>
              </a:lnSpc>
            </a:pPr>
            <a:r>
              <a:rPr lang="en-US" sz="2800" smtClean="0">
                <a:latin typeface="UTM Swiss Condensed" panose="02000500000000000000" pitchFamily="2" charset="0"/>
              </a:rPr>
              <a:t>Văn </a:t>
            </a:r>
            <a:r>
              <a:rPr lang="en-US" sz="2800">
                <a:latin typeface="UTM Swiss Condensed" panose="02000500000000000000" pitchFamily="2" charset="0"/>
              </a:rPr>
              <a:t>hóa bao gồm cả </a:t>
            </a:r>
            <a:r>
              <a:rPr lang="en-US" sz="2800">
                <a:solidFill>
                  <a:srgbClr val="FF0000"/>
                </a:solidFill>
                <a:latin typeface="UTM Swiss Condensed" panose="02000500000000000000" pitchFamily="2" charset="0"/>
              </a:rPr>
              <a:t>thái độ </a:t>
            </a:r>
            <a:r>
              <a:rPr lang="en-US" sz="2800">
                <a:latin typeface="UTM Swiss Condensed" panose="02000500000000000000" pitchFamily="2" charset="0"/>
              </a:rPr>
              <a:t>và </a:t>
            </a:r>
            <a:r>
              <a:rPr lang="en-US" sz="2800">
                <a:solidFill>
                  <a:srgbClr val="FF0000"/>
                </a:solidFill>
                <a:latin typeface="UTM Swiss Condensed" panose="02000500000000000000" pitchFamily="2" charset="0"/>
              </a:rPr>
              <a:t>giá trị </a:t>
            </a:r>
            <a:r>
              <a:rPr lang="en-US" sz="2800">
                <a:latin typeface="UTM Swiss Condensed" panose="02000500000000000000" pitchFamily="2" charset="0"/>
              </a:rPr>
              <a:t>được chia sẻ thông qua biểu tượng rõ ràng như ngôn ngữ, âm nhạc, phong tục tập quán và hôn nhân…Các thái độ và giá trị được truyền từ thế hệ này sang thế hệ khác. Thái độ có thể tồn tại dưới nhiều hình thức, từ việc ủng hộ một hệ tư tưởng chính trị cho dến việc dành tình cảm, niềm tin cho các chuẩn mực, đạo đức tôn giáo (Larsen,1972)</a:t>
            </a:r>
          </a:p>
          <a:p>
            <a:endParaRPr lang="en-US"/>
          </a:p>
        </p:txBody>
      </p:sp>
    </p:spTree>
    <p:extLst>
      <p:ext uri="{BB962C8B-B14F-4D97-AF65-F5344CB8AC3E}">
        <p14:creationId xmlns:p14="http://schemas.microsoft.com/office/powerpoint/2010/main" val="1865901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 name="Người Bắc Âu_ Sống đơn giản, ít ham muốn vật chất để tâm linh an bình">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03199" y="641445"/>
            <a:ext cx="11506579" cy="5445456"/>
          </a:xfrm>
        </p:spPr>
      </p:pic>
    </p:spTree>
    <p:extLst>
      <p:ext uri="{BB962C8B-B14F-4D97-AF65-F5344CB8AC3E}">
        <p14:creationId xmlns:p14="http://schemas.microsoft.com/office/powerpoint/2010/main" val="1703024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a:xfrm>
            <a:off x="838200" y="1"/>
            <a:ext cx="10515600" cy="787399"/>
          </a:xfrm>
        </p:spPr>
        <p:txBody>
          <a:bodyPr>
            <a:normAutofit fontScale="90000"/>
          </a:bodyPr>
          <a:lstStyle/>
          <a:p>
            <a:r>
              <a:rPr lang="en-US" sz="2800" i="1" smtClean="0">
                <a:latin typeface="UTM Swiss Condensed" panose="02000500000000000000" pitchFamily="2" charset="0"/>
              </a:rPr>
              <a:t>Thái độ sống của </a:t>
            </a:r>
            <a:r>
              <a:rPr lang="vi-VN" sz="2800" i="1" smtClean="0">
                <a:latin typeface="UTM Swiss Condensed" panose="02000500000000000000" pitchFamily="2" charset="0"/>
              </a:rPr>
              <a:t>Người </a:t>
            </a:r>
            <a:r>
              <a:rPr lang="vi-VN" sz="2800" i="1">
                <a:latin typeface="UTM Swiss Condensed" panose="02000500000000000000" pitchFamily="2" charset="0"/>
              </a:rPr>
              <a:t>Bắc Âu: Sống đơn giản, ít ham muốn để tâm linh </a:t>
            </a:r>
            <a:r>
              <a:rPr lang="vi-VN" sz="2800" i="1" smtClean="0">
                <a:latin typeface="UTM Swiss Condensed" panose="02000500000000000000" pitchFamily="2" charset="0"/>
              </a:rPr>
              <a:t>an</a:t>
            </a:r>
            <a:r>
              <a:rPr lang="en-US" sz="2800" i="1" smtClean="0">
                <a:latin typeface="UTM Swiss Condensed" panose="02000500000000000000" pitchFamily="2" charset="0"/>
              </a:rPr>
              <a:t> bình</a:t>
            </a:r>
            <a:endParaRPr lang="en-US" sz="2800" i="1"/>
          </a:p>
        </p:txBody>
      </p:sp>
      <p:sp>
        <p:nvSpPr>
          <p:cNvPr id="4" name="Content Placeholder 3"/>
          <p:cNvSpPr>
            <a:spLocks noGrp="1"/>
          </p:cNvSpPr>
          <p:nvPr>
            <p:ph sz="half" idx="1"/>
          </p:nvPr>
        </p:nvSpPr>
        <p:spPr>
          <a:xfrm>
            <a:off x="203198" y="787404"/>
            <a:ext cx="11150601" cy="5425909"/>
          </a:xfrm>
        </p:spPr>
        <p:txBody>
          <a:bodyPr>
            <a:normAutofit fontScale="92500"/>
          </a:bodyPr>
          <a:lstStyle/>
          <a:p>
            <a:pPr algn="just">
              <a:lnSpc>
                <a:spcPct val="150000"/>
              </a:lnSpc>
              <a:buFont typeface="Wingdings" panose="05000000000000000000" pitchFamily="2" charset="2"/>
              <a:buChar char="ü"/>
            </a:pPr>
            <a:r>
              <a:rPr lang="vi-VN" sz="2800" smtClean="0">
                <a:latin typeface="UTM Swiss Condensed" panose="02000500000000000000" pitchFamily="2" charset="0"/>
              </a:rPr>
              <a:t>“</a:t>
            </a:r>
            <a:r>
              <a:rPr lang="vi-VN" sz="2800">
                <a:latin typeface="UTM Swiss Condensed" panose="02000500000000000000" pitchFamily="2" charset="0"/>
              </a:rPr>
              <a:t>Tiền là thứ có thể để dành được còn thời gian thì không. Bạn sử dụng thời gian như thế nào thì </a:t>
            </a:r>
            <a:r>
              <a:rPr lang="vi-VN" sz="2800">
                <a:solidFill>
                  <a:srgbClr val="FF0000"/>
                </a:solidFill>
                <a:latin typeface="UTM Swiss Condensed" panose="02000500000000000000" pitchFamily="2" charset="0"/>
              </a:rPr>
              <a:t>chất lượng cuộc sống </a:t>
            </a:r>
            <a:r>
              <a:rPr lang="vi-VN" sz="2800">
                <a:latin typeface="UTM Swiss Condensed" panose="02000500000000000000" pitchFamily="2" charset="0"/>
              </a:rPr>
              <a:t>của bạn sẽ như thế ấy.” </a:t>
            </a:r>
            <a:endParaRPr lang="en-US" sz="2800" smtClean="0">
              <a:latin typeface="UTM Swiss Condensed" panose="02000500000000000000" pitchFamily="2" charset="0"/>
            </a:endParaRPr>
          </a:p>
          <a:p>
            <a:pPr algn="just">
              <a:lnSpc>
                <a:spcPct val="150000"/>
              </a:lnSpc>
              <a:buFont typeface="Wingdings" panose="05000000000000000000" pitchFamily="2" charset="2"/>
              <a:buChar char="ü"/>
            </a:pPr>
            <a:r>
              <a:rPr lang="en-US" sz="2800" smtClean="0">
                <a:latin typeface="UTM Swiss Condensed" panose="02000500000000000000" pitchFamily="2" charset="0"/>
              </a:rPr>
              <a:t>“</a:t>
            </a:r>
            <a:r>
              <a:rPr lang="vi-VN" sz="2800" smtClean="0">
                <a:latin typeface="UTM Swiss Condensed" panose="02000500000000000000" pitchFamily="2" charset="0"/>
              </a:rPr>
              <a:t>Cơm </a:t>
            </a:r>
            <a:r>
              <a:rPr lang="vi-VN" sz="2800">
                <a:latin typeface="UTM Swiss Condensed" panose="02000500000000000000" pitchFamily="2" charset="0"/>
              </a:rPr>
              <a:t>tất nhiên là không thể không ăn, nhưng không nhất thiết phải ăn quá ngon. Tiền cố nhiên không thể không có, nhưng không </a:t>
            </a:r>
            <a:r>
              <a:rPr lang="vi-VN" sz="2800" smtClean="0">
                <a:latin typeface="UTM Swiss Condensed" panose="02000500000000000000" pitchFamily="2" charset="0"/>
              </a:rPr>
              <a:t>nhất </a:t>
            </a:r>
            <a:r>
              <a:rPr lang="vi-VN" sz="2800">
                <a:latin typeface="UTM Swiss Condensed" panose="02000500000000000000" pitchFamily="2" charset="0"/>
              </a:rPr>
              <a:t>thiết phải có </a:t>
            </a:r>
            <a:r>
              <a:rPr lang="vi-VN" sz="2800" smtClean="0">
                <a:latin typeface="UTM Swiss Condensed" panose="02000500000000000000" pitchFamily="2" charset="0"/>
              </a:rPr>
              <a:t>quá</a:t>
            </a:r>
            <a:r>
              <a:rPr lang="en-US" sz="2800" smtClean="0">
                <a:latin typeface="UTM Swiss Condensed" panose="02000500000000000000" pitchFamily="2" charset="0"/>
              </a:rPr>
              <a:t> nhiều”.</a:t>
            </a:r>
          </a:p>
          <a:p>
            <a:pPr algn="just">
              <a:lnSpc>
                <a:spcPct val="150000"/>
              </a:lnSpc>
              <a:buFont typeface="Wingdings" panose="05000000000000000000" pitchFamily="2" charset="2"/>
              <a:buChar char="ü"/>
            </a:pPr>
            <a:r>
              <a:rPr lang="en-US" sz="2800" smtClean="0">
                <a:latin typeface="UTM Swiss Condensed" panose="02000500000000000000" pitchFamily="2" charset="0"/>
              </a:rPr>
              <a:t>“</a:t>
            </a:r>
            <a:r>
              <a:rPr lang="vi-VN" sz="2800" smtClean="0">
                <a:latin typeface="UTM Swiss Condensed" panose="02000500000000000000" pitchFamily="2" charset="0"/>
              </a:rPr>
              <a:t>Đừng </a:t>
            </a:r>
            <a:r>
              <a:rPr lang="vi-VN" sz="2800">
                <a:latin typeface="UTM Swiss Condensed" panose="02000500000000000000" pitchFamily="2" charset="0"/>
              </a:rPr>
              <a:t>suy xét đến thu nhập, trước tiên hãy hỏi mình thích hay không thích, bởi vì công việc mình phải thích thì mới làm tốt được nó</a:t>
            </a:r>
            <a:r>
              <a:rPr lang="vi-VN" sz="2800" smtClean="0">
                <a:latin typeface="UTM Swiss Condensed" panose="02000500000000000000" pitchFamily="2" charset="0"/>
              </a:rPr>
              <a:t>”</a:t>
            </a:r>
            <a:endParaRPr lang="en-US" sz="2800" smtClean="0">
              <a:latin typeface="UTM Swiss Condensed" panose="02000500000000000000" pitchFamily="2" charset="0"/>
            </a:endParaRPr>
          </a:p>
          <a:p>
            <a:pPr marL="0" indent="0" algn="just">
              <a:lnSpc>
                <a:spcPct val="150000"/>
              </a:lnSpc>
              <a:buNone/>
            </a:pPr>
            <a:r>
              <a:rPr lang="en-US" sz="2800">
                <a:latin typeface="UTM Swiss Condensed" panose="02000500000000000000" pitchFamily="2" charset="0"/>
              </a:rPr>
              <a:t> </a:t>
            </a:r>
            <a:r>
              <a:rPr lang="en-US" sz="2800" smtClean="0">
                <a:latin typeface="UTM Swiss Condensed" panose="02000500000000000000" pitchFamily="2" charset="0"/>
              </a:rPr>
              <a:t>Nguồn: (https</a:t>
            </a:r>
            <a:r>
              <a:rPr lang="en-US" sz="2800">
                <a:latin typeface="UTM Swiss Condensed" panose="02000500000000000000" pitchFamily="2" charset="0"/>
              </a:rPr>
              <a:t>://</a:t>
            </a:r>
            <a:r>
              <a:rPr lang="en-US" sz="2800" smtClean="0">
                <a:latin typeface="UTM Swiss Condensed" panose="02000500000000000000" pitchFamily="2" charset="0"/>
              </a:rPr>
              <a:t>trithucvn.org/van-hoa/nguoi-bac-au-song-don-gian-it-ham-muon-vat-chat-de-tam-linh-an-binh.html)</a:t>
            </a:r>
            <a:endParaRPr lang="en-US" sz="2800">
              <a:latin typeface="UTM Swiss Condensed" panose="02000500000000000000" pitchFamily="2" charset="0"/>
            </a:endParaRPr>
          </a:p>
          <a:p>
            <a:pPr algn="just">
              <a:lnSpc>
                <a:spcPct val="150000"/>
              </a:lnSpc>
              <a:buFont typeface="Wingdings" panose="05000000000000000000" pitchFamily="2" charset="2"/>
              <a:buChar char="ü"/>
            </a:pPr>
            <a:endParaRPr lang="en-US" sz="2800">
              <a:latin typeface="UTM Swiss Condensed" panose="02000500000000000000" pitchFamily="2" charset="0"/>
            </a:endParaRPr>
          </a:p>
        </p:txBody>
      </p:sp>
    </p:spTree>
    <p:custDataLst>
      <p:tags r:id="rId1"/>
    </p:custDataLst>
    <p:extLst>
      <p:ext uri="{BB962C8B-B14F-4D97-AF65-F5344CB8AC3E}">
        <p14:creationId xmlns:p14="http://schemas.microsoft.com/office/powerpoint/2010/main" val="1216876997"/>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a:xfrm>
            <a:off x="838200" y="1"/>
            <a:ext cx="10515600" cy="595384"/>
          </a:xfrm>
        </p:spPr>
        <p:txBody>
          <a:bodyPr>
            <a:normAutofit fontScale="90000"/>
          </a:bodyPr>
          <a:lstStyle/>
          <a:p>
            <a:r>
              <a:rPr lang="en-US" i="1">
                <a:latin typeface="UTM Swiss Condensed" panose="02000500000000000000" pitchFamily="2" charset="0"/>
              </a:rPr>
              <a:t>4.2.1.1 Khái niệm văn </a:t>
            </a:r>
            <a:r>
              <a:rPr lang="en-US" i="1" smtClean="0">
                <a:latin typeface="UTM Swiss Condensed" panose="02000500000000000000" pitchFamily="2" charset="0"/>
              </a:rPr>
              <a:t>hóa</a:t>
            </a:r>
            <a:endParaRPr lang="en-US">
              <a:latin typeface="UTM Swiss Condensed" panose="02000500000000000000" pitchFamily="2" charset="0"/>
            </a:endParaRPr>
          </a:p>
        </p:txBody>
      </p:sp>
      <p:sp>
        <p:nvSpPr>
          <p:cNvPr id="4" name="Content Placeholder 3"/>
          <p:cNvSpPr>
            <a:spLocks noGrp="1"/>
          </p:cNvSpPr>
          <p:nvPr>
            <p:ph sz="half" idx="1"/>
          </p:nvPr>
        </p:nvSpPr>
        <p:spPr>
          <a:xfrm>
            <a:off x="203200" y="787404"/>
            <a:ext cx="11451988" cy="5425909"/>
          </a:xfrm>
        </p:spPr>
        <p:txBody>
          <a:bodyPr/>
          <a:lstStyle/>
          <a:p>
            <a:pPr marL="0" indent="0" algn="just">
              <a:lnSpc>
                <a:spcPct val="150000"/>
              </a:lnSpc>
              <a:buNone/>
            </a:pPr>
            <a:r>
              <a:rPr lang="en-US" sz="3200" smtClean="0">
                <a:latin typeface="UTM Swiss Condensed" panose="02000500000000000000" pitchFamily="2" charset="0"/>
              </a:rPr>
              <a:t>“Văn hóa là hệ thống động lực của các </a:t>
            </a:r>
            <a:r>
              <a:rPr lang="en-US" sz="3200" smtClean="0">
                <a:solidFill>
                  <a:srgbClr val="FF0000"/>
                </a:solidFill>
                <a:latin typeface="UTM Swiss Condensed" panose="02000500000000000000" pitchFamily="2" charset="0"/>
              </a:rPr>
              <a:t>quy tắc chung và riêng </a:t>
            </a:r>
            <a:r>
              <a:rPr lang="en-US" sz="3200" smtClean="0">
                <a:latin typeface="UTM Swiss Condensed" panose="02000500000000000000" pitchFamily="2" charset="0"/>
              </a:rPr>
              <a:t>được các nhóm xã hội xây dựng nhằm duy trì </a:t>
            </a:r>
            <a:r>
              <a:rPr lang="en-US" sz="3200" smtClean="0">
                <a:solidFill>
                  <a:srgbClr val="FF0000"/>
                </a:solidFill>
                <a:latin typeface="UTM Swiss Condensed" panose="02000500000000000000" pitchFamily="2" charset="0"/>
              </a:rPr>
              <a:t>lối sống</a:t>
            </a:r>
            <a:r>
              <a:rPr lang="en-US" sz="3200" smtClean="0">
                <a:latin typeface="UTM Swiss Condensed" panose="02000500000000000000" pitchFamily="2" charset="0"/>
              </a:rPr>
              <a:t>, bao gồm những </a:t>
            </a:r>
            <a:r>
              <a:rPr lang="en-US" sz="3200" smtClean="0">
                <a:solidFill>
                  <a:srgbClr val="FF0000"/>
                </a:solidFill>
                <a:latin typeface="UTM Swiss Condensed" panose="02000500000000000000" pitchFamily="2" charset="0"/>
              </a:rPr>
              <a:t>nguyên tắc, giá trị, quan niệm, chuẩn mực và mô hình hành vi, cái chung</a:t>
            </a:r>
            <a:r>
              <a:rPr lang="en-US" sz="3200" smtClean="0">
                <a:latin typeface="UTM Swiss Condensed" panose="02000500000000000000" pitchFamily="2" charset="0"/>
              </a:rPr>
              <a:t> cho nhóm nhưng được hiện thực hóa bằng sự thống nhất đặc thù bên trong nhóm, được truyền từ thế hệ này sang thế hệ khác, tương đối ổn định và có khả năng thay đổi theo thời gian” (David Matsumoto,2000)</a:t>
            </a:r>
          </a:p>
          <a:p>
            <a:endParaRPr lang="en-US" smtClean="0"/>
          </a:p>
          <a:p>
            <a:endParaRPr lang="en-US"/>
          </a:p>
        </p:txBody>
      </p:sp>
    </p:spTree>
    <p:extLst>
      <p:ext uri="{BB962C8B-B14F-4D97-AF65-F5344CB8AC3E}">
        <p14:creationId xmlns:p14="http://schemas.microsoft.com/office/powerpoint/2010/main" val="380971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mtClean="0"/>
              <a:t>Tóm lại</a:t>
            </a:r>
            <a:endParaRPr lang="en-US"/>
          </a:p>
        </p:txBody>
      </p:sp>
      <p:sp>
        <p:nvSpPr>
          <p:cNvPr id="6" name="Content Placeholder 5"/>
          <p:cNvSpPr>
            <a:spLocks noGrp="1"/>
          </p:cNvSpPr>
          <p:nvPr>
            <p:ph idx="1"/>
          </p:nvPr>
        </p:nvSpPr>
        <p:spPr/>
        <p:txBody>
          <a:bodyPr/>
          <a:lstStyle/>
          <a:p>
            <a:r>
              <a:rPr lang="en-US" smtClean="0"/>
              <a:t>Văn hóa là thái độ và giá trị sống, là quy tắc chung và riêng </a:t>
            </a:r>
            <a:r>
              <a:rPr lang="en-US">
                <a:latin typeface="UTM Swiss Condensed" panose="02000500000000000000" pitchFamily="2" charset="0"/>
              </a:rPr>
              <a:t>được các nhóm xã hội xây dựng nhằm duy trì lối </a:t>
            </a:r>
            <a:r>
              <a:rPr lang="en-US" smtClean="0">
                <a:latin typeface="UTM Swiss Condensed" panose="02000500000000000000" pitchFamily="2" charset="0"/>
              </a:rPr>
              <a:t>sống. Là nguyên </a:t>
            </a:r>
            <a:r>
              <a:rPr lang="en-US">
                <a:latin typeface="UTM Swiss Condensed" panose="02000500000000000000" pitchFamily="2" charset="0"/>
              </a:rPr>
              <a:t>tắc, giá trị, quan niệm, chuẩn mực và mô hình hành vi, cái chung cho </a:t>
            </a:r>
            <a:r>
              <a:rPr lang="en-US" smtClean="0">
                <a:latin typeface="UTM Swiss Condensed" panose="02000500000000000000" pitchFamily="2" charset="0"/>
              </a:rPr>
              <a:t>nhóm được truyền từ thế hệ này sang thế hệ khác, tương đối ổn định và có </a:t>
            </a:r>
            <a:r>
              <a:rPr lang="en-US" smtClean="0">
                <a:latin typeface="UTM Swiss Condensed" panose="02000500000000000000" pitchFamily="2" charset="0"/>
              </a:rPr>
              <a:t>khả </a:t>
            </a:r>
            <a:r>
              <a:rPr lang="en-US" smtClean="0">
                <a:latin typeface="UTM Swiss Condensed" panose="02000500000000000000" pitchFamily="2" charset="0"/>
              </a:rPr>
              <a:t>năng thay đổi.</a:t>
            </a:r>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2390862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a:xfrm>
            <a:off x="838200" y="1"/>
            <a:ext cx="10515600" cy="595384"/>
          </a:xfrm>
        </p:spPr>
        <p:txBody>
          <a:bodyPr>
            <a:normAutofit fontScale="90000"/>
          </a:bodyPr>
          <a:lstStyle/>
          <a:p>
            <a:r>
              <a:rPr lang="en-US" smtClean="0">
                <a:latin typeface="UTM Swiss Condensed" panose="02000500000000000000" pitchFamily="2" charset="0"/>
              </a:rPr>
              <a:t>4.2.1.2. Vai trò của văn hóa đối với hành vi cá nhân</a:t>
            </a:r>
            <a:endParaRPr lang="en-US">
              <a:latin typeface="UTM Swiss Condensed" panose="02000500000000000000" pitchFamily="2" charset="0"/>
            </a:endParaRPr>
          </a:p>
        </p:txBody>
      </p:sp>
      <p:sp>
        <p:nvSpPr>
          <p:cNvPr id="4" name="Content Placeholder 3"/>
          <p:cNvSpPr>
            <a:spLocks noGrp="1"/>
          </p:cNvSpPr>
          <p:nvPr>
            <p:ph sz="half" idx="1"/>
          </p:nvPr>
        </p:nvSpPr>
        <p:spPr>
          <a:xfrm>
            <a:off x="203200" y="787404"/>
            <a:ext cx="11150600" cy="5425909"/>
          </a:xfrm>
        </p:spPr>
        <p:txBody>
          <a:bodyPr/>
          <a:lstStyle/>
          <a:p>
            <a:endParaRPr lang="en-US"/>
          </a:p>
        </p:txBody>
      </p:sp>
      <p:sp>
        <p:nvSpPr>
          <p:cNvPr id="5" name="Cloud 4"/>
          <p:cNvSpPr/>
          <p:nvPr/>
        </p:nvSpPr>
        <p:spPr>
          <a:xfrm>
            <a:off x="2786418" y="1201003"/>
            <a:ext cx="6837528" cy="40943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Văn hóa ảnh hưởng đến </a:t>
            </a:r>
            <a:r>
              <a:rPr lang="en-US" sz="3600" smtClean="0"/>
              <a:t>hành vi của cá </a:t>
            </a:r>
            <a:r>
              <a:rPr lang="en-US" sz="3600"/>
              <a:t>nhân </a:t>
            </a:r>
            <a:r>
              <a:rPr lang="en-US" sz="3600" smtClean="0"/>
              <a:t>như thế nào?</a:t>
            </a:r>
            <a:endParaRPr lang="en-US" sz="3600"/>
          </a:p>
        </p:txBody>
      </p:sp>
    </p:spTree>
    <p:extLst>
      <p:ext uri="{BB962C8B-B14F-4D97-AF65-F5344CB8AC3E}">
        <p14:creationId xmlns:p14="http://schemas.microsoft.com/office/powerpoint/2010/main" val="399346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atin typeface="UTM Swiss Condensed" panose="02000500000000000000" pitchFamily="2" charset="0"/>
              </a:rPr>
              <a:t>4.2.1.2. Vai trò của văn hóa đối với hành vi cá nhân</a:t>
            </a:r>
            <a:endParaRPr lang="en-US"/>
          </a:p>
        </p:txBody>
      </p:sp>
      <p:sp>
        <p:nvSpPr>
          <p:cNvPr id="4" name="Content Placeholder 3"/>
          <p:cNvSpPr>
            <a:spLocks noGrp="1"/>
          </p:cNvSpPr>
          <p:nvPr>
            <p:ph idx="1"/>
          </p:nvPr>
        </p:nvSpPr>
        <p:spPr/>
        <p:txBody>
          <a:bodyPr>
            <a:normAutofit/>
          </a:bodyPr>
          <a:lstStyle/>
          <a:p>
            <a:pPr algn="just"/>
            <a:r>
              <a:rPr lang="en-US" sz="3600" smtClean="0">
                <a:latin typeface="UTM Swiss Condensed" panose="02000500000000000000" pitchFamily="2" charset="0"/>
              </a:rPr>
              <a:t>Theo Cole (1996), … văn hóa đã tạo ra khuôn khổ cho các tương tác xã hội, đến lượt mình các tương tác này dẫn đến quá trình nội tâm hóa các giá trị văn hóa.</a:t>
            </a:r>
          </a:p>
          <a:p>
            <a:r>
              <a:rPr lang="en-US" sz="3600" smtClean="0">
                <a:latin typeface="UTM Swiss Condensed" panose="02000500000000000000" pitchFamily="2" charset="0"/>
              </a:rPr>
              <a:t>VD: “</a:t>
            </a:r>
            <a:r>
              <a:rPr lang="en-US" sz="3600" smtClean="0"/>
              <a:t>Tự </a:t>
            </a:r>
            <a:r>
              <a:rPr lang="en-US" sz="3600"/>
              <a:t>tin - Tự trọng - Trung hậu - Đảm </a:t>
            </a:r>
            <a:r>
              <a:rPr lang="en-US" sz="3600" smtClean="0"/>
              <a:t>đang”</a:t>
            </a:r>
            <a:endParaRPr lang="en-US" sz="3600">
              <a:latin typeface="UTM Swiss Condensed" panose="02000500000000000000" pitchFamily="2" charset="0"/>
            </a:endParaRP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0982983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09182" y="6443124"/>
            <a:ext cx="12087367" cy="384936"/>
          </a:xfrm>
        </p:spPr>
        <p:style>
          <a:lnRef idx="2">
            <a:schemeClr val="dk1"/>
          </a:lnRef>
          <a:fillRef idx="1">
            <a:schemeClr val="lt1"/>
          </a:fillRef>
          <a:effectRef idx="0">
            <a:schemeClr val="dk1"/>
          </a:effectRef>
          <a:fontRef idx="minor">
            <a:schemeClr val="dk1"/>
          </a:fontRef>
        </p:style>
        <p:txBody>
          <a:bodyPr/>
          <a:lstStyle/>
          <a:p>
            <a:r>
              <a:rPr lang="en-US" sz="1600" b="0">
                <a:solidFill>
                  <a:schemeClr val="tx1"/>
                </a:solidFill>
                <a:effectLst/>
                <a:latin typeface="UTM Swiss Condensed" panose="02000500000000000000" pitchFamily="2" charset="0"/>
                <a:hlinkClick r:id="rId3"/>
              </a:rPr>
              <a:t>http://</a:t>
            </a:r>
            <a:r>
              <a:rPr lang="en-US" sz="1600" b="0" smtClean="0">
                <a:solidFill>
                  <a:schemeClr val="tx1"/>
                </a:solidFill>
                <a:effectLst/>
                <a:latin typeface="UTM Swiss Condensed" panose="02000500000000000000" pitchFamily="2" charset="0"/>
                <a:hlinkClick r:id="rId3"/>
              </a:rPr>
              <a:t>nguoiphunucuanam.com/tin-moi/vinh-danh-nhung-doanh-nhan-truyen-lua-cho-doi.html</a:t>
            </a:r>
            <a:r>
              <a:rPr lang="en-US" sz="1600" b="0" smtClean="0">
                <a:solidFill>
                  <a:schemeClr val="tx1"/>
                </a:solidFill>
                <a:effectLst/>
                <a:latin typeface="UTM Swiss Condensed" panose="02000500000000000000" pitchFamily="2" charset="0"/>
              </a:rPr>
              <a:t>  </a:t>
            </a:r>
            <a:r>
              <a:rPr lang="en-US" sz="1600" b="0">
                <a:solidFill>
                  <a:schemeClr val="tx1"/>
                </a:solidFill>
                <a:effectLst/>
                <a:latin typeface="UTM Swiss Condensed" panose="02000500000000000000" pitchFamily="2" charset="0"/>
              </a:rPr>
              <a:t>https://vtv.vn/thu-vien-anh/lam-lu-bat-dam-tria-tren-pha-tam-giang-20140823135207304.htm</a:t>
            </a:r>
          </a:p>
          <a:p>
            <a:endParaRPr lang="en-US" sz="1800" smtClean="0">
              <a:solidFill>
                <a:schemeClr val="accent4"/>
              </a:solidFill>
              <a:latin typeface="UTM Swiss Condensed" panose="02000500000000000000" pitchFamily="2" charset="0"/>
            </a:endParaRPr>
          </a:p>
        </p:txBody>
      </p:sp>
      <p:sp>
        <p:nvSpPr>
          <p:cNvPr id="3" name="Title 2"/>
          <p:cNvSpPr>
            <a:spLocks noGrp="1"/>
          </p:cNvSpPr>
          <p:nvPr>
            <p:ph type="title"/>
          </p:nvPr>
        </p:nvSpPr>
        <p:spPr/>
        <p:txBody>
          <a:bodyPr>
            <a:normAutofit/>
          </a:bodyPr>
          <a:lstStyle/>
          <a:p>
            <a:r>
              <a:rPr lang="en-US" smtClean="0">
                <a:latin typeface="UTM Swiss Condensed" panose="02000500000000000000" pitchFamily="2" charset="0"/>
              </a:rPr>
              <a:t>Tóm lại</a:t>
            </a:r>
            <a:endParaRPr lang="en-US">
              <a:latin typeface="UTM Swiss Condensed" panose="02000500000000000000" pitchFamily="2" charset="0"/>
            </a:endParaRPr>
          </a:p>
        </p:txBody>
      </p:sp>
      <p:sp>
        <p:nvSpPr>
          <p:cNvPr id="4" name="Content Placeholder 3"/>
          <p:cNvSpPr>
            <a:spLocks noGrp="1"/>
          </p:cNvSpPr>
          <p:nvPr>
            <p:ph sz="half" idx="1"/>
          </p:nvPr>
        </p:nvSpPr>
        <p:spPr>
          <a:xfrm>
            <a:off x="0" y="787404"/>
            <a:ext cx="5994400" cy="5425909"/>
          </a:xfrm>
        </p:spPr>
        <p:txBody>
          <a:bodyPr/>
          <a:lstStyle/>
          <a:p>
            <a:endParaRPr lang="en-US"/>
          </a:p>
        </p:txBody>
      </p:sp>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7600" y="0"/>
            <a:ext cx="5791200" cy="3398293"/>
          </a:xfr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600" y="3398294"/>
            <a:ext cx="5791200" cy="281501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4681182" cy="6213312"/>
          </a:xfrm>
          <a:prstGeom prst="rect">
            <a:avLst/>
          </a:prstGeom>
        </p:spPr>
      </p:pic>
      <p:sp>
        <p:nvSpPr>
          <p:cNvPr id="16" name="Rectangle 15"/>
          <p:cNvSpPr/>
          <p:nvPr/>
        </p:nvSpPr>
        <p:spPr>
          <a:xfrm>
            <a:off x="5022376" y="1023581"/>
            <a:ext cx="972024" cy="51897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a:t>Hoa hậu Quý bà châu Á Kim </a:t>
            </a:r>
            <a:r>
              <a:rPr lang="vi-VN" smtClean="0"/>
              <a:t>Nguyễn</a:t>
            </a:r>
            <a:r>
              <a:rPr lang="vi-VN"/>
              <a:t> </a:t>
            </a:r>
            <a:r>
              <a:rPr lang="vi-VN" i="1"/>
              <a:t>Giám đốc điều hành công ty TNHH thương mại Nông Phú,</a:t>
            </a:r>
            <a:endParaRPr lang="en-US" i="1"/>
          </a:p>
          <a:p>
            <a:pPr algn="ctr"/>
            <a:r>
              <a:rPr lang="vi-VN" i="1"/>
              <a:t> danh hiệu vinh danh Người Phụ Nữ Nhân Ái</a:t>
            </a:r>
            <a:endParaRPr lang="en-US"/>
          </a:p>
          <a:p>
            <a:pPr algn="ctr"/>
            <a:endParaRPr lang="en-US"/>
          </a:p>
        </p:txBody>
      </p:sp>
    </p:spTree>
    <p:extLst>
      <p:ext uri="{BB962C8B-B14F-4D97-AF65-F5344CB8AC3E}">
        <p14:creationId xmlns:p14="http://schemas.microsoft.com/office/powerpoint/2010/main" val="914601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34.847"/>
  <p:tag name="ISPRING_CUSTOM_TIMING_USED" val="1"/>
  <p:tag name="ISPRING_SLIDE_ID_2" val="{5B3C9CF8-867C-45B7-BC5E-7DA795C75083}"/>
  <p:tag name="GENSWF_SLIDE_UID" val="{51D06DAD-3E43-42CC-B169-A6C5A3818AF5}:257"/>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B69E719-D670-440E-9F14-AD9FC79DDA6D}"/>
  <p:tag name="GENSWF_ADVANCE_TIME" val="0.001"/>
  <p:tag name="GENSWF_SLIDE_UID" val="{301182EF-455C-475C-B36D-1C9E18C46D11}:2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977</Words>
  <Application>Microsoft Office PowerPoint</Application>
  <PresentationFormat>Widescreen</PresentationFormat>
  <Paragraphs>48</Paragraphs>
  <Slides>16</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Minion</vt:lpstr>
      <vt:lpstr>Times New Roman</vt:lpstr>
      <vt:lpstr>UTM Swiss Condensed</vt:lpstr>
      <vt:lpstr>Wingdings</vt:lpstr>
      <vt:lpstr>Office Theme</vt:lpstr>
      <vt:lpstr>4.2.Khái niệm văn hoá và môi trường văn hoá 4.2.1Khái niệm văn hoá và môi trường văn hoá 4.2.2 Văn hoá gia đình và các ảnh hưởng của nó đến hành vi con người . </vt:lpstr>
      <vt:lpstr>4.2.1.Khái niệm văn hoá và môi trường văn hoá</vt:lpstr>
      <vt:lpstr>PowerPoint Presentation</vt:lpstr>
      <vt:lpstr>Thái độ sống của Người Bắc Âu: Sống đơn giản, ít ham muốn để tâm linh an bình</vt:lpstr>
      <vt:lpstr>4.2.1.1 Khái niệm văn hóa</vt:lpstr>
      <vt:lpstr>Tóm lại</vt:lpstr>
      <vt:lpstr>4.2.1.2. Vai trò của văn hóa đối với hành vi cá nhân</vt:lpstr>
      <vt:lpstr>4.2.1.2. Vai trò của văn hóa đối với hành vi cá nhân</vt:lpstr>
      <vt:lpstr>Tóm lại</vt:lpstr>
      <vt:lpstr>4.2.1.3 Đặc điểm của văn hóa - Tính đa dạng</vt:lpstr>
      <vt:lpstr>PowerPoint Presentation</vt:lpstr>
      <vt:lpstr>PowerPoint Presentation</vt:lpstr>
      <vt:lpstr>4.2.1.3 Đặc điểm của văn hóa - Tính đồng nhất</vt:lpstr>
      <vt:lpstr>PowerPoint Presentation</vt:lpstr>
      <vt:lpstr>Kết luận</vt:lpstr>
      <vt:lpstr>Thảo luận: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33</cp:revision>
  <dcterms:created xsi:type="dcterms:W3CDTF">2022-04-19T14:53:13Z</dcterms:created>
  <dcterms:modified xsi:type="dcterms:W3CDTF">2022-04-21T00:52:25Z</dcterms:modified>
</cp:coreProperties>
</file>