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11" r:id="rId2"/>
    <p:sldId id="284" r:id="rId3"/>
    <p:sldId id="305" r:id="rId4"/>
    <p:sldId id="297" r:id="rId5"/>
    <p:sldId id="306" r:id="rId6"/>
    <p:sldId id="299" r:id="rId7"/>
    <p:sldId id="307" r:id="rId8"/>
    <p:sldId id="308" r:id="rId9"/>
    <p:sldId id="309" r:id="rId10"/>
    <p:sldId id="310" r:id="rId11"/>
    <p:sldId id="300" r:id="rId12"/>
    <p:sldId id="263" r:id="rId13"/>
  </p:sldIdLst>
  <p:sldSz cx="9144000" cy="5143500" type="screen16x9"/>
  <p:notesSz cx="6858000" cy="9144000"/>
  <p:embeddedFontLst>
    <p:embeddedFont>
      <p:font typeface="Constantia" panose="02030602050306030303" pitchFamily="18" charset="0"/>
      <p:regular r:id="rId15"/>
      <p:bold r:id="rId16"/>
      <p:italic r:id="rId17"/>
      <p:boldItalic r:id="rId18"/>
    </p:embeddedFont>
    <p:embeddedFont>
      <p:font typeface="Edwardian Script ITC" panose="030303020407070D0804" pitchFamily="66" charset="0"/>
      <p:regular r:id="rId19"/>
    </p:embeddedFont>
    <p:embeddedFont>
      <p:font typeface="UTM Swiss Condensed" panose="02000500000000000000" charset="0"/>
      <p:regular r:id="rId20"/>
      <p:bold r:id="rId21"/>
    </p:embeddedFont>
    <p:embeddedFont>
      <p:font typeface="Verdana" panose="020B0604030504040204" pitchFamily="34" charset="0"/>
      <p:regular r:id="rId22"/>
      <p:bold r:id="rId23"/>
      <p:italic r:id="rId24"/>
      <p:boldItalic r:id="rId25"/>
    </p:embeddedFont>
  </p:embeddedFontLst>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86400" autoAdjust="0"/>
  </p:normalViewPr>
  <p:slideViewPr>
    <p:cSldViewPr>
      <p:cViewPr varScale="1">
        <p:scale>
          <a:sx n="90" d="100"/>
          <a:sy n="90" d="100"/>
        </p:scale>
        <p:origin x="882" y="90"/>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14/08/2025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12080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10</a:t>
            </a:fld>
            <a:endParaRPr lang="en-US"/>
          </a:p>
        </p:txBody>
      </p:sp>
    </p:spTree>
    <p:extLst>
      <p:ext uri="{BB962C8B-B14F-4D97-AF65-F5344CB8AC3E}">
        <p14:creationId xmlns:p14="http://schemas.microsoft.com/office/powerpoint/2010/main" val="312772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11</a:t>
            </a:fld>
            <a:endParaRPr lang="en-US"/>
          </a:p>
        </p:txBody>
      </p:sp>
    </p:spTree>
    <p:extLst>
      <p:ext uri="{BB962C8B-B14F-4D97-AF65-F5344CB8AC3E}">
        <p14:creationId xmlns:p14="http://schemas.microsoft.com/office/powerpoint/2010/main" val="330047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12</a:t>
            </a:fld>
            <a:endParaRPr lang="en-US"/>
          </a:p>
        </p:txBody>
      </p:sp>
    </p:spTree>
    <p:extLst>
      <p:ext uri="{BB962C8B-B14F-4D97-AF65-F5344CB8AC3E}">
        <p14:creationId xmlns:p14="http://schemas.microsoft.com/office/powerpoint/2010/main" val="228976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187390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268313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73017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18611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9347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7</a:t>
            </a:fld>
            <a:endParaRPr lang="en-US"/>
          </a:p>
        </p:txBody>
      </p:sp>
    </p:spTree>
    <p:extLst>
      <p:ext uri="{BB962C8B-B14F-4D97-AF65-F5344CB8AC3E}">
        <p14:creationId xmlns:p14="http://schemas.microsoft.com/office/powerpoint/2010/main" val="38149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8</a:t>
            </a:fld>
            <a:endParaRPr lang="en-US"/>
          </a:p>
        </p:txBody>
      </p:sp>
    </p:spTree>
    <p:extLst>
      <p:ext uri="{BB962C8B-B14F-4D97-AF65-F5344CB8AC3E}">
        <p14:creationId xmlns:p14="http://schemas.microsoft.com/office/powerpoint/2010/main" val="56767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9</a:t>
            </a:fld>
            <a:endParaRPr lang="en-US"/>
          </a:p>
        </p:txBody>
      </p:sp>
    </p:spTree>
    <p:extLst>
      <p:ext uri="{BB962C8B-B14F-4D97-AF65-F5344CB8AC3E}">
        <p14:creationId xmlns:p14="http://schemas.microsoft.com/office/powerpoint/2010/main" val="1018403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vi-VN"/>
              <a:t>Bấm biểu tượng để thêm hình ảnh</a:t>
            </a:r>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userDrawn="1"/>
        </p:nvSpPr>
        <p:spPr bwMode="auto">
          <a:xfrm>
            <a:off x="0" y="0"/>
            <a:ext cx="9215682" cy="1657350"/>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142999" y="234729"/>
            <a:ext cx="7749480" cy="477264"/>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999" y="711994"/>
            <a:ext cx="7749479" cy="869156"/>
          </a:xfrm>
        </p:spPr>
        <p:txBody>
          <a:bodyPr anchor="t">
            <a:normAutofit/>
          </a:bodyPr>
          <a:lstStyle>
            <a:lvl1pPr algn="r">
              <a:defRPr sz="4000"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0" y="1733550"/>
            <a:ext cx="8740775" cy="30194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4803999"/>
            <a:ext cx="8740080" cy="288702"/>
          </a:xfrm>
        </p:spPr>
        <p:txBody>
          <a:bodyPr>
            <a:noAutofit/>
          </a:bodyPr>
          <a:lstStyle>
            <a:lvl1pPr marL="0" indent="0">
              <a:buNone/>
              <a:defRPr sz="1400"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326721"/>
            <a:ext cx="990600" cy="99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00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4EBC5-1D0D-F8BF-B25B-7FAB2068185A}"/>
              </a:ext>
            </a:extLst>
          </p:cNvPr>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42523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590550"/>
            <a:ext cx="874008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590550"/>
            <a:ext cx="85344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5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vi-VN"/>
              <a:t>Bấm để sửa kiểu tiêu đề Bản cái</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vi-VN"/>
              <a:t>Bấm biểu tượng để thêm hình ảnh</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19" name="Text Placeholder 16"/>
          <p:cNvSpPr>
            <a:spLocks noGrp="1"/>
          </p:cNvSpPr>
          <p:nvPr>
            <p:ph type="body" sz="quarter" idx="17"/>
          </p:nvPr>
        </p:nvSpPr>
        <p:spPr>
          <a:xfrm>
            <a:off x="152400" y="27241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vi-VN"/>
              <a:t>Bấm biểu tượng để thêm hình ảnh</a:t>
            </a:r>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vi-VN"/>
              <a:t>Bấm biểu tượng để thêm hình ảnh</a:t>
            </a:r>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vi-VN"/>
              <a:t>Bấm biểu tượng để thêm hình ảnh</a:t>
            </a:r>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vi-VN"/>
              <a:t>Bấm biểu tượng để thêm hình ảnh</a:t>
            </a:r>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vi-VN"/>
              <a:t>Bấm biểu tượng để thêm hình ảnh</a:t>
            </a:r>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vi-VN"/>
              <a:t>Bấm biểu tượng để thêm hình ảnh</a:t>
            </a:r>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60" r:id="rId6"/>
    <p:sldLayoutId id="2147483664" r:id="rId7"/>
    <p:sldLayoutId id="2147483661" r:id="rId8"/>
    <p:sldLayoutId id="2147483662" r:id="rId9"/>
    <p:sldLayoutId id="2147483654" r:id="rId10"/>
    <p:sldLayoutId id="2147483655" r:id="rId11"/>
    <p:sldLayoutId id="2147483663"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2654B-C17F-58E0-18E1-64F2D4CD80C2}"/>
              </a:ext>
            </a:extLst>
          </p:cNvPr>
          <p:cNvSpPr>
            <a:spLocks noGrp="1"/>
          </p:cNvSpPr>
          <p:nvPr>
            <p:ph type="body" idx="1"/>
          </p:nvPr>
        </p:nvSpPr>
        <p:spPr/>
        <p:txBody>
          <a:bodyPr/>
          <a:lstStyle/>
          <a:p>
            <a:pPr algn="ctr"/>
            <a:r>
              <a:rPr lang="en-US" dirty="0" err="1"/>
              <a:t>Học</a:t>
            </a:r>
            <a:r>
              <a:rPr lang="en-US" dirty="0"/>
              <a:t> </a:t>
            </a:r>
            <a:r>
              <a:rPr lang="en-US" dirty="0" err="1"/>
              <a:t>phần</a:t>
            </a:r>
            <a:endParaRPr lang="en-US" dirty="0"/>
          </a:p>
        </p:txBody>
      </p:sp>
      <p:sp>
        <p:nvSpPr>
          <p:cNvPr id="3" name="Title 2">
            <a:extLst>
              <a:ext uri="{FF2B5EF4-FFF2-40B4-BE49-F238E27FC236}">
                <a16:creationId xmlns:a16="http://schemas.microsoft.com/office/drawing/2014/main" id="{D78497C2-FDD2-F3A7-5347-F1F2926DB4F5}"/>
              </a:ext>
            </a:extLst>
          </p:cNvPr>
          <p:cNvSpPr>
            <a:spLocks noGrp="1"/>
          </p:cNvSpPr>
          <p:nvPr>
            <p:ph type="title"/>
          </p:nvPr>
        </p:nvSpPr>
        <p:spPr/>
        <p:txBody>
          <a:bodyPr/>
          <a:lstStyle/>
          <a:p>
            <a:r>
              <a:rPr lang="en-US" dirty="0" err="1"/>
              <a:t>Ctxh</a:t>
            </a:r>
            <a:r>
              <a:rPr lang="en-US" dirty="0"/>
              <a:t> </a:t>
            </a:r>
            <a:r>
              <a:rPr lang="en-US" dirty="0" err="1"/>
              <a:t>với</a:t>
            </a:r>
            <a:r>
              <a:rPr lang="en-US" dirty="0"/>
              <a:t> </a:t>
            </a:r>
            <a:r>
              <a:rPr lang="en-US" dirty="0" err="1"/>
              <a:t>người</a:t>
            </a:r>
            <a:r>
              <a:rPr lang="en-US" dirty="0"/>
              <a:t> </a:t>
            </a:r>
            <a:r>
              <a:rPr lang="en-US" dirty="0" err="1"/>
              <a:t>nghiện</a:t>
            </a:r>
            <a:r>
              <a:rPr lang="en-US" dirty="0"/>
              <a:t> ma </a:t>
            </a:r>
            <a:r>
              <a:rPr lang="en-US" dirty="0" err="1"/>
              <a:t>túy</a:t>
            </a:r>
            <a:endParaRPr lang="en-US" dirty="0"/>
          </a:p>
        </p:txBody>
      </p:sp>
      <p:sp>
        <p:nvSpPr>
          <p:cNvPr id="4" name="Text Placeholder 3">
            <a:extLst>
              <a:ext uri="{FF2B5EF4-FFF2-40B4-BE49-F238E27FC236}">
                <a16:creationId xmlns:a16="http://schemas.microsoft.com/office/drawing/2014/main" id="{13723A2F-8FE7-F5E0-47E8-2F27975C5D2C}"/>
              </a:ext>
            </a:extLst>
          </p:cNvPr>
          <p:cNvSpPr>
            <a:spLocks noGrp="1"/>
          </p:cNvSpPr>
          <p:nvPr>
            <p:ph type="body" sz="quarter" idx="13"/>
          </p:nvPr>
        </p:nvSpPr>
        <p:spPr/>
        <p:txBody>
          <a:bodyPr/>
          <a:lstStyle/>
          <a:p>
            <a:r>
              <a:rPr lang="en-US" dirty="0" err="1">
                <a:solidFill>
                  <a:srgbClr val="FF0000"/>
                </a:solidFill>
              </a:rPr>
              <a:t>Nội</a:t>
            </a:r>
            <a:r>
              <a:rPr lang="en-US" dirty="0">
                <a:solidFill>
                  <a:srgbClr val="FF0000"/>
                </a:solidFill>
              </a:rPr>
              <a:t> dung </a:t>
            </a:r>
            <a:r>
              <a:rPr lang="en-US" dirty="0" err="1">
                <a:solidFill>
                  <a:srgbClr val="FF0000"/>
                </a:solidFill>
              </a:rPr>
              <a:t>học</a:t>
            </a:r>
            <a:r>
              <a:rPr lang="en-US" dirty="0">
                <a:solidFill>
                  <a:srgbClr val="FF0000"/>
                </a:solidFill>
              </a:rPr>
              <a:t> </a:t>
            </a:r>
            <a:r>
              <a:rPr lang="en-US" dirty="0" err="1">
                <a:solidFill>
                  <a:srgbClr val="FF0000"/>
                </a:solidFill>
              </a:rPr>
              <a:t>phần</a:t>
            </a:r>
            <a:r>
              <a:rPr lang="en-US" dirty="0">
                <a:solidFill>
                  <a:srgbClr val="FF0000"/>
                </a:solidFill>
              </a:rPr>
              <a:t> </a:t>
            </a:r>
            <a:r>
              <a:rPr lang="en-US" dirty="0" err="1">
                <a:solidFill>
                  <a:srgbClr val="FF0000"/>
                </a:solidFill>
              </a:rPr>
              <a:t>gồm</a:t>
            </a:r>
            <a:r>
              <a:rPr lang="en-US" dirty="0">
                <a:solidFill>
                  <a:srgbClr val="FF0000"/>
                </a:solidFill>
              </a:rPr>
              <a:t>: 3 </a:t>
            </a:r>
            <a:r>
              <a:rPr lang="en-US" dirty="0" err="1">
                <a:solidFill>
                  <a:srgbClr val="FF0000"/>
                </a:solidFill>
              </a:rPr>
              <a:t>tín</a:t>
            </a:r>
            <a:r>
              <a:rPr lang="en-US" dirty="0">
                <a:solidFill>
                  <a:srgbClr val="FF0000"/>
                </a:solidFill>
              </a:rPr>
              <a:t> </a:t>
            </a:r>
            <a:r>
              <a:rPr lang="en-US" dirty="0" err="1">
                <a:solidFill>
                  <a:srgbClr val="FF0000"/>
                </a:solidFill>
              </a:rPr>
              <a:t>chỉ</a:t>
            </a:r>
            <a:r>
              <a:rPr lang="en-US" dirty="0">
                <a:solidFill>
                  <a:srgbClr val="FF0000"/>
                </a:solidFill>
              </a:rPr>
              <a:t> </a:t>
            </a:r>
            <a:r>
              <a:rPr lang="en-US" dirty="0" err="1">
                <a:solidFill>
                  <a:srgbClr val="FF0000"/>
                </a:solidFill>
              </a:rPr>
              <a:t>được</a:t>
            </a:r>
            <a:r>
              <a:rPr lang="en-US" dirty="0">
                <a:solidFill>
                  <a:srgbClr val="FF0000"/>
                </a:solidFill>
              </a:rPr>
              <a:t> chia </a:t>
            </a:r>
            <a:r>
              <a:rPr lang="en-US" dirty="0" err="1">
                <a:solidFill>
                  <a:srgbClr val="FF0000"/>
                </a:solidFill>
              </a:rPr>
              <a:t>thành</a:t>
            </a:r>
            <a:r>
              <a:rPr lang="en-US" dirty="0">
                <a:solidFill>
                  <a:srgbClr val="FF0000"/>
                </a:solidFill>
              </a:rPr>
              <a:t> 3 </a:t>
            </a:r>
            <a:r>
              <a:rPr lang="en-US" dirty="0" err="1">
                <a:solidFill>
                  <a:srgbClr val="FF0000"/>
                </a:solidFill>
              </a:rPr>
              <a:t>chương</a:t>
            </a:r>
            <a:endParaRPr lang="en-US" dirty="0">
              <a:solidFill>
                <a:srgbClr val="FF0000"/>
              </a:solidFill>
            </a:endParaRPr>
          </a:p>
          <a:p>
            <a:r>
              <a:rPr lang="en-US" dirty="0" err="1">
                <a:solidFill>
                  <a:srgbClr val="FF0000"/>
                </a:solidFill>
              </a:rPr>
              <a:t>Chương</a:t>
            </a:r>
            <a:r>
              <a:rPr lang="en-US" dirty="0">
                <a:solidFill>
                  <a:srgbClr val="FF0000"/>
                </a:solidFill>
              </a:rPr>
              <a:t> 1: </a:t>
            </a:r>
            <a:r>
              <a:rPr lang="en-US" dirty="0" err="1">
                <a:solidFill>
                  <a:srgbClr val="FF0000"/>
                </a:solidFill>
              </a:rPr>
              <a:t>Tổng</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về</a:t>
            </a:r>
            <a:r>
              <a:rPr lang="en-US" dirty="0">
                <a:solidFill>
                  <a:srgbClr val="FF0000"/>
                </a:solidFill>
              </a:rPr>
              <a:t> ma </a:t>
            </a:r>
            <a:r>
              <a:rPr lang="en-US" dirty="0" err="1">
                <a:solidFill>
                  <a:srgbClr val="FF0000"/>
                </a:solidFill>
              </a:rPr>
              <a:t>túy</a:t>
            </a:r>
            <a:endParaRPr lang="en-US" dirty="0">
              <a:solidFill>
                <a:srgbClr val="FF0000"/>
              </a:solidFill>
            </a:endParaRPr>
          </a:p>
          <a:p>
            <a:r>
              <a:rPr lang="en-US" dirty="0" err="1">
                <a:solidFill>
                  <a:srgbClr val="FF0000"/>
                </a:solidFill>
              </a:rPr>
              <a:t>Chương</a:t>
            </a:r>
            <a:r>
              <a:rPr lang="en-US" dirty="0">
                <a:solidFill>
                  <a:srgbClr val="FF0000"/>
                </a:solidFill>
              </a:rPr>
              <a:t> 2: </a:t>
            </a:r>
            <a:r>
              <a:rPr lang="en-US" dirty="0" err="1">
                <a:solidFill>
                  <a:srgbClr val="FF0000"/>
                </a:solidFill>
              </a:rPr>
              <a:t>Công</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xã</a:t>
            </a:r>
            <a:r>
              <a:rPr lang="en-US" dirty="0">
                <a:solidFill>
                  <a:srgbClr val="FF0000"/>
                </a:solidFill>
              </a:rPr>
              <a:t> </a:t>
            </a:r>
            <a:r>
              <a:rPr lang="en-US" dirty="0" err="1">
                <a:solidFill>
                  <a:srgbClr val="FF0000"/>
                </a:solidFill>
              </a:rPr>
              <a:t>hội</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nghiện</a:t>
            </a:r>
            <a:r>
              <a:rPr lang="en-US" dirty="0">
                <a:solidFill>
                  <a:srgbClr val="FF0000"/>
                </a:solidFill>
              </a:rPr>
              <a:t> ma </a:t>
            </a:r>
            <a:r>
              <a:rPr lang="en-US" dirty="0" err="1">
                <a:solidFill>
                  <a:srgbClr val="FF0000"/>
                </a:solidFill>
              </a:rPr>
              <a:t>túy</a:t>
            </a:r>
            <a:endParaRPr lang="en-US" dirty="0">
              <a:solidFill>
                <a:srgbClr val="FF0000"/>
              </a:solidFill>
            </a:endParaRPr>
          </a:p>
          <a:p>
            <a:r>
              <a:rPr lang="en-US" dirty="0" err="1">
                <a:solidFill>
                  <a:srgbClr val="FF0000"/>
                </a:solidFill>
              </a:rPr>
              <a:t>Chương</a:t>
            </a:r>
            <a:r>
              <a:rPr lang="en-US" dirty="0">
                <a:solidFill>
                  <a:srgbClr val="FF0000"/>
                </a:solidFill>
              </a:rPr>
              <a:t> 3: </a:t>
            </a:r>
            <a:r>
              <a:rPr lang="en-US" dirty="0" err="1">
                <a:solidFill>
                  <a:srgbClr val="FF0000"/>
                </a:solidFill>
              </a:rPr>
              <a:t>Truyền</a:t>
            </a:r>
            <a:r>
              <a:rPr lang="en-US" dirty="0">
                <a:solidFill>
                  <a:srgbClr val="FF0000"/>
                </a:solidFill>
              </a:rPr>
              <a:t> </a:t>
            </a:r>
            <a:r>
              <a:rPr lang="en-US" dirty="0" err="1">
                <a:solidFill>
                  <a:srgbClr val="FF0000"/>
                </a:solidFill>
              </a:rPr>
              <a:t>thông</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phòng</a:t>
            </a:r>
            <a:r>
              <a:rPr lang="en-US" dirty="0">
                <a:solidFill>
                  <a:srgbClr val="FF0000"/>
                </a:solidFill>
              </a:rPr>
              <a:t> </a:t>
            </a:r>
            <a:r>
              <a:rPr lang="en-US" dirty="0" err="1">
                <a:solidFill>
                  <a:srgbClr val="FF0000"/>
                </a:solidFill>
              </a:rPr>
              <a:t>chống</a:t>
            </a:r>
            <a:r>
              <a:rPr lang="en-US" dirty="0">
                <a:solidFill>
                  <a:srgbClr val="FF0000"/>
                </a:solidFill>
              </a:rPr>
              <a:t> ma </a:t>
            </a:r>
            <a:r>
              <a:rPr lang="en-US" dirty="0" err="1">
                <a:solidFill>
                  <a:srgbClr val="FF0000"/>
                </a:solidFill>
              </a:rPr>
              <a:t>túy</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giảm</a:t>
            </a:r>
            <a:r>
              <a:rPr lang="en-US" dirty="0">
                <a:solidFill>
                  <a:srgbClr val="FF0000"/>
                </a:solidFill>
              </a:rPr>
              <a:t> </a:t>
            </a:r>
            <a:r>
              <a:rPr lang="en-US" dirty="0" err="1">
                <a:solidFill>
                  <a:srgbClr val="FF0000"/>
                </a:solidFill>
              </a:rPr>
              <a:t>kỳ</a:t>
            </a:r>
            <a:r>
              <a:rPr lang="en-US" dirty="0">
                <a:solidFill>
                  <a:srgbClr val="FF0000"/>
                </a:solidFill>
              </a:rPr>
              <a:t> </a:t>
            </a:r>
            <a:r>
              <a:rPr lang="en-US" dirty="0" err="1">
                <a:solidFill>
                  <a:srgbClr val="FF0000"/>
                </a:solidFill>
              </a:rPr>
              <a:t>thị</a:t>
            </a:r>
            <a:r>
              <a:rPr lang="en-US" dirty="0">
                <a:solidFill>
                  <a:srgbClr val="FF0000"/>
                </a:solidFill>
              </a:rPr>
              <a:t> </a:t>
            </a:r>
            <a:r>
              <a:rPr lang="en-US" dirty="0" err="1">
                <a:solidFill>
                  <a:srgbClr val="FF0000"/>
                </a:solidFill>
              </a:rPr>
              <a:t>đối</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nghiện</a:t>
            </a:r>
            <a:r>
              <a:rPr lang="en-US" dirty="0">
                <a:solidFill>
                  <a:srgbClr val="FF0000"/>
                </a:solidFill>
              </a:rPr>
              <a:t> ma </a:t>
            </a:r>
            <a:r>
              <a:rPr lang="en-US" dirty="0" err="1">
                <a:solidFill>
                  <a:srgbClr val="FF0000"/>
                </a:solidFill>
              </a:rPr>
              <a:t>túy</a:t>
            </a:r>
            <a:endParaRPr lang="en-US" dirty="0">
              <a:solidFill>
                <a:srgbClr val="FF0000"/>
              </a:solidFill>
            </a:endParaRPr>
          </a:p>
          <a:p>
            <a:pPr marL="0" indent="0">
              <a:buNone/>
            </a:pPr>
            <a:endParaRPr lang="en-US" dirty="0"/>
          </a:p>
        </p:txBody>
      </p:sp>
      <p:sp>
        <p:nvSpPr>
          <p:cNvPr id="5" name="Text Placeholder 4">
            <a:extLst>
              <a:ext uri="{FF2B5EF4-FFF2-40B4-BE49-F238E27FC236}">
                <a16:creationId xmlns:a16="http://schemas.microsoft.com/office/drawing/2014/main" id="{E18723F6-AF17-5FFE-E751-96EFA4308BD4}"/>
              </a:ext>
            </a:extLst>
          </p:cNvPr>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184594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2C2-5C51-367D-68D2-4FA78272EC5F}"/>
              </a:ext>
            </a:extLst>
          </p:cNvPr>
          <p:cNvSpPr>
            <a:spLocks noGrp="1"/>
          </p:cNvSpPr>
          <p:nvPr>
            <p:ph type="title"/>
          </p:nvPr>
        </p:nvSpPr>
        <p:spPr/>
        <p:txBody>
          <a:bodyPr/>
          <a:lstStyle/>
          <a:p>
            <a:pPr algn="l"/>
            <a:r>
              <a:rPr lang="nl-NL" sz="2800" b="1" dirty="0">
                <a:solidFill>
                  <a:srgbClr val="FF0000"/>
                </a:solidFill>
                <a:latin typeface="Constantia" panose="02030602050306030303" pitchFamily="18" charset="0"/>
                <a:ea typeface="+mn-ea"/>
                <a:cs typeface="+mn-cs"/>
              </a:rPr>
              <a:t>Chất gây ảo giác</a:t>
            </a:r>
            <a:endParaRPr lang="en-US" dirty="0"/>
          </a:p>
        </p:txBody>
      </p:sp>
      <p:sp>
        <p:nvSpPr>
          <p:cNvPr id="4" name="Text Placeholder 3">
            <a:extLst>
              <a:ext uri="{FF2B5EF4-FFF2-40B4-BE49-F238E27FC236}">
                <a16:creationId xmlns:a16="http://schemas.microsoft.com/office/drawing/2014/main" id="{3D715313-3339-340F-B4F9-613DDEBDD9B7}"/>
              </a:ext>
            </a:extLst>
          </p:cNvPr>
          <p:cNvSpPr>
            <a:spLocks noGrp="1"/>
          </p:cNvSpPr>
          <p:nvPr>
            <p:ph type="body" sz="quarter" idx="13"/>
          </p:nvPr>
        </p:nvSpPr>
        <p:spPr/>
        <p:txBody>
          <a:bodyPr/>
          <a:lstStyle/>
          <a:p>
            <a:endParaRPr lang="en-US"/>
          </a:p>
        </p:txBody>
      </p:sp>
      <p:sp>
        <p:nvSpPr>
          <p:cNvPr id="6" name="Picture Placeholder 5">
            <a:extLst>
              <a:ext uri="{FF2B5EF4-FFF2-40B4-BE49-F238E27FC236}">
                <a16:creationId xmlns:a16="http://schemas.microsoft.com/office/drawing/2014/main" id="{02B73D30-3D1A-F8F8-4199-396E1A16963A}"/>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CD2FA832-6CF9-B31A-DB7A-36C7043E5216}"/>
              </a:ext>
            </a:extLst>
          </p:cNvPr>
          <p:cNvSpPr>
            <a:spLocks noGrp="1"/>
          </p:cNvSpPr>
          <p:nvPr>
            <p:ph type="pic" sz="quarter" idx="16"/>
          </p:nvPr>
        </p:nvSpPr>
        <p:spPr/>
      </p:sp>
      <p:sp>
        <p:nvSpPr>
          <p:cNvPr id="8" name="Picture Placeholder 7">
            <a:extLst>
              <a:ext uri="{FF2B5EF4-FFF2-40B4-BE49-F238E27FC236}">
                <a16:creationId xmlns:a16="http://schemas.microsoft.com/office/drawing/2014/main" id="{71A80761-9F54-9344-C707-0729842BC4CC}"/>
              </a:ext>
            </a:extLst>
          </p:cNvPr>
          <p:cNvSpPr>
            <a:spLocks noGrp="1"/>
          </p:cNvSpPr>
          <p:nvPr>
            <p:ph type="pic" sz="quarter" idx="17"/>
          </p:nvPr>
        </p:nvSpPr>
        <p:spPr/>
      </p:sp>
      <p:sp>
        <p:nvSpPr>
          <p:cNvPr id="9" name="Content Placeholder 8">
            <a:extLst>
              <a:ext uri="{FF2B5EF4-FFF2-40B4-BE49-F238E27FC236}">
                <a16:creationId xmlns:a16="http://schemas.microsoft.com/office/drawing/2014/main" id="{5433A3CD-55C7-6327-6DCA-6B4DC318DFBC}"/>
              </a:ext>
            </a:extLst>
          </p:cNvPr>
          <p:cNvSpPr txBox="1">
            <a:spLocks noGrp="1"/>
          </p:cNvSpPr>
          <p:nvPr>
            <p:ph sz="half" idx="1"/>
          </p:nvPr>
        </p:nvSpPr>
        <p:spPr>
          <a:xfrm>
            <a:off x="152400" y="590550"/>
            <a:ext cx="4343400" cy="4068763"/>
          </a:xfrm>
          <a:prstGeom prst="rect">
            <a:avLst/>
          </a:prstGeom>
          <a:noFill/>
          <a:ln w="28575">
            <a:solidFill>
              <a:srgbClr val="FF0000"/>
            </a:solidFill>
          </a:ln>
        </p:spPr>
        <p:txBody>
          <a:bodyPr wrap="square" rtlCol="0">
            <a:spAutoFit/>
          </a:bodyPr>
          <a:lstStyle/>
          <a:p>
            <a:pPr algn="just"/>
            <a:r>
              <a:rPr lang="vi-VN" sz="2200" b="1" dirty="0">
                <a:latin typeface="Constantia" panose="02030602050306030303" pitchFamily="18" charset="0"/>
              </a:rPr>
              <a:t>Chất gây ảo giác là những chất có tác dụng tạo ra ảo giác như thấy hoặc nghe những điều không có thực, thấy thời gian và không gian thay đổi, thấy sự vật xung quanh di chuyển hoặc thấy sự vật có màu sắc đậm hơn hay khác hơn bình thường. </a:t>
            </a:r>
            <a:endParaRPr lang="en-US" sz="2200" b="1" dirty="0">
              <a:latin typeface="Constantia" panose="02030602050306030303" pitchFamily="18" charset="0"/>
            </a:endParaRPr>
          </a:p>
        </p:txBody>
      </p:sp>
      <p:pic>
        <p:nvPicPr>
          <p:cNvPr id="8194" name="Picture 2" descr="Ma Túy &quot;Tem Giấy&quot; Chất Gây Ảo Giác Nguy Hại Giới Trẻ - Bệnh Viện Quận Tân  Phú">
            <a:extLst>
              <a:ext uri="{FF2B5EF4-FFF2-40B4-BE49-F238E27FC236}">
                <a16:creationId xmlns:a16="http://schemas.microsoft.com/office/drawing/2014/main" id="{A14C18AC-6FCB-21D6-3608-DFD340D1F2DB}"/>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9745" r="19745"/>
          <a:stretch>
            <a:fillRect/>
          </a:stretch>
        </p:blipFill>
        <p:spPr bwMode="auto">
          <a:xfrm>
            <a:off x="4572000" y="590551"/>
            <a:ext cx="4419600" cy="42134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104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vi-VN" dirty="0"/>
          </a:p>
        </p:txBody>
      </p:sp>
      <p:sp>
        <p:nvSpPr>
          <p:cNvPr id="4" name="Chỗ dành sẵn cho Văn bản 3">
            <a:extLst>
              <a:ext uri="{FF2B5EF4-FFF2-40B4-BE49-F238E27FC236}">
                <a16:creationId xmlns:a16="http://schemas.microsoft.com/office/drawing/2014/main" id="{8E95F1DE-A6D0-4F6C-B116-082651A5F07A}"/>
              </a:ext>
            </a:extLst>
          </p:cNvPr>
          <p:cNvSpPr>
            <a:spLocks noGrp="1"/>
          </p:cNvSpPr>
          <p:nvPr>
            <p:ph type="body" sz="quarter" idx="13"/>
          </p:nvPr>
        </p:nvSpPr>
        <p:spPr/>
        <p:txBody>
          <a:bodyPr/>
          <a:lstStyle/>
          <a:p>
            <a:r>
              <a:rPr lang="en-US"/>
              <a:t>&lt;Tên nội dung 1&gt;</a:t>
            </a:r>
          </a:p>
          <a:p>
            <a:endParaRPr lang="en-US"/>
          </a:p>
        </p:txBody>
      </p:sp>
      <p:sp>
        <p:nvSpPr>
          <p:cNvPr id="7" name="Chỗ dành sẵn cho Hình ảnh 6">
            <a:extLst>
              <a:ext uri="{FF2B5EF4-FFF2-40B4-BE49-F238E27FC236}">
                <a16:creationId xmlns:a16="http://schemas.microsoft.com/office/drawing/2014/main" id="{CE2777C7-2C0A-4E30-9378-F3A89D2E6071}"/>
              </a:ext>
            </a:extLst>
          </p:cNvPr>
          <p:cNvSpPr>
            <a:spLocks noGrp="1"/>
          </p:cNvSpPr>
          <p:nvPr>
            <p:ph type="pic" sz="quarter" idx="16"/>
          </p:nvPr>
        </p:nvSpPr>
        <p:spPr/>
      </p:sp>
      <p:sp>
        <p:nvSpPr>
          <p:cNvPr id="8" name="Chỗ dành sẵn cho Hình ảnh 7">
            <a:extLst>
              <a:ext uri="{FF2B5EF4-FFF2-40B4-BE49-F238E27FC236}">
                <a16:creationId xmlns:a16="http://schemas.microsoft.com/office/drawing/2014/main" id="{0B86F771-FADB-4625-BA90-B92EF2ED134C}"/>
              </a:ext>
            </a:extLst>
          </p:cNvPr>
          <p:cNvSpPr>
            <a:spLocks noGrp="1"/>
          </p:cNvSpPr>
          <p:nvPr>
            <p:ph type="pic" sz="quarter" idx="17"/>
          </p:nvPr>
        </p:nvSpPr>
        <p:spPr/>
      </p:sp>
      <p:sp>
        <p:nvSpPr>
          <p:cNvPr id="6" name="Chỗ dành sẵn cho Hình ảnh 5">
            <a:extLst>
              <a:ext uri="{FF2B5EF4-FFF2-40B4-BE49-F238E27FC236}">
                <a16:creationId xmlns:a16="http://schemas.microsoft.com/office/drawing/2014/main" id="{6022C88E-7DA0-4D77-A471-D0F794E60992}"/>
              </a:ext>
            </a:extLst>
          </p:cNvPr>
          <p:cNvSpPr>
            <a:spLocks noGrp="1"/>
          </p:cNvSpPr>
          <p:nvPr>
            <p:ph type="pic" sz="quarter" idx="15"/>
          </p:nvPr>
        </p:nvSpPr>
        <p:spPr/>
      </p:sp>
      <p:sp>
        <p:nvSpPr>
          <p:cNvPr id="10" name="TextBox 9">
            <a:extLst>
              <a:ext uri="{FF2B5EF4-FFF2-40B4-BE49-F238E27FC236}">
                <a16:creationId xmlns:a16="http://schemas.microsoft.com/office/drawing/2014/main" id="{8D6829C5-861F-15DC-D34F-75849A91E299}"/>
              </a:ext>
            </a:extLst>
          </p:cNvPr>
          <p:cNvSpPr txBox="1"/>
          <p:nvPr/>
        </p:nvSpPr>
        <p:spPr>
          <a:xfrm>
            <a:off x="533400" y="838383"/>
            <a:ext cx="3276600" cy="3816429"/>
          </a:xfrm>
          <a:prstGeom prst="rect">
            <a:avLst/>
          </a:prstGeom>
          <a:noFill/>
          <a:ln w="28575">
            <a:solidFill>
              <a:srgbClr val="FF0000"/>
            </a:solidFill>
          </a:ln>
        </p:spPr>
        <p:txBody>
          <a:bodyPr wrap="square" rtlCol="0">
            <a:spAutoFit/>
          </a:bodyPr>
          <a:lstStyle/>
          <a:p>
            <a:pPr algn="just"/>
            <a:r>
              <a:rPr lang="vi-VN" sz="2200" b="1" dirty="0">
                <a:latin typeface="Constantia" panose="02030602050306030303" pitchFamily="18" charset="0"/>
              </a:rPr>
              <a:t>Các loại thuốc gây ảo giác gồm có: LSD (lysergic acid diethylamide), DMT (dimethyltryptamine), MDMA (ecstasy, thuốc lắc, ở liều lượng mạnh), phencyclidine , cần sa (marijuana, hash, hash oil, ở liều lượng mạnh).</a:t>
            </a:r>
            <a:endParaRPr lang="en-US" sz="2200" b="1" dirty="0">
              <a:latin typeface="Constantia" panose="02030602050306030303" pitchFamily="18" charset="0"/>
            </a:endParaRPr>
          </a:p>
        </p:txBody>
      </p:sp>
      <p:pic>
        <p:nvPicPr>
          <p:cNvPr id="1026" name="Picture 2" descr="Việt Nam có phác đồ cai nghiện ma túy tổng hợp">
            <a:extLst>
              <a:ext uri="{FF2B5EF4-FFF2-40B4-BE49-F238E27FC236}">
                <a16:creationId xmlns:a16="http://schemas.microsoft.com/office/drawing/2014/main" id="{F187F73A-DDC9-03D3-3F63-97CDB45CF98D}"/>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9792" r="19792"/>
          <a:stretch>
            <a:fillRect/>
          </a:stretch>
        </p:blipFill>
        <p:spPr bwMode="auto">
          <a:xfrm>
            <a:off x="4572000" y="590551"/>
            <a:ext cx="4419600" cy="42134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97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71506"/>
            <a:ext cx="7749480" cy="477264"/>
          </a:xfrm>
        </p:spPr>
        <p:txBody>
          <a:bodyPr/>
          <a:lstStyle/>
          <a:p>
            <a:pPr lvl="0" algn="ctr"/>
            <a:r>
              <a:rPr lang="en-US" dirty="0" err="1"/>
              <a:t>Nội</a:t>
            </a:r>
            <a:r>
              <a:rPr lang="en-US" dirty="0"/>
              <a:t> dung 1</a:t>
            </a:r>
            <a:endParaRPr lang="vi-VN" dirty="0"/>
          </a:p>
        </p:txBody>
      </p:sp>
      <p:sp>
        <p:nvSpPr>
          <p:cNvPr id="2" name="Title 1"/>
          <p:cNvSpPr>
            <a:spLocks noGrp="1"/>
          </p:cNvSpPr>
          <p:nvPr>
            <p:ph type="title"/>
          </p:nvPr>
        </p:nvSpPr>
        <p:spPr>
          <a:xfrm>
            <a:off x="1142999" y="590550"/>
            <a:ext cx="7749479" cy="990600"/>
          </a:xfrm>
        </p:spPr>
        <p:txBody>
          <a:bodyPr>
            <a:noAutofit/>
          </a:bodyPr>
          <a:lstStyle/>
          <a:p>
            <a:pPr lvl="0" algn="ctr" eaLnBrk="1" hangingPunct="1">
              <a:spcBef>
                <a:spcPts val="600"/>
              </a:spcBef>
              <a:spcAft>
                <a:spcPts val="600"/>
              </a:spcAft>
            </a:pPr>
            <a:r>
              <a:rPr lang="en-US" sz="2400" kern="0" cap="none" dirty="0">
                <a:solidFill>
                  <a:srgbClr val="FFFF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KHÁI NIỆM VỀ MA TÚY VÀ CÁC KHÁI NIỆM LIÊN QUAN</a:t>
            </a:r>
            <a:endParaRPr kumimoji="0" lang="en-US" sz="2400" i="0" u="none" strike="noStrike" kern="0" cap="none" spc="0" normalizeH="0" baseline="0" noProof="0" dirty="0">
              <a:ln>
                <a:noFill/>
              </a:ln>
              <a:solidFill>
                <a:srgbClr val="FFFFCC"/>
              </a:solidFill>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B5AE6951-5D88-4222-9750-E0C7BF74D3E2}"/>
              </a:ext>
            </a:extLst>
          </p:cNvPr>
          <p:cNvSpPr>
            <a:spLocks noGrp="1"/>
          </p:cNvSpPr>
          <p:nvPr>
            <p:ph type="body" sz="quarter" idx="13"/>
          </p:nvPr>
        </p:nvSpPr>
        <p:spPr/>
        <p:txBody>
          <a:bodyPr>
            <a:normAutofit/>
          </a:bodyPr>
          <a:lstStyle/>
          <a:p>
            <a:pPr marL="0" indent="0">
              <a:lnSpc>
                <a:spcPct val="110000"/>
              </a:lnSpc>
              <a:spcBef>
                <a:spcPts val="300"/>
              </a:spcBef>
              <a:buNone/>
            </a:pPr>
            <a:r>
              <a:rPr lang="en-US" altLang="en-US" sz="2000" b="1" dirty="0">
                <a:solidFill>
                  <a:schemeClr val="accent2">
                    <a:lumMod val="75000"/>
                  </a:schemeClr>
                </a:solidFill>
                <a:latin typeface="UTM Swiss Condensed" panose="02000500000000000000" pitchFamily="2" charset="0"/>
              </a:rPr>
              <a:t>1. </a:t>
            </a:r>
            <a:r>
              <a:rPr lang="en-US" altLang="en-US" sz="2000" b="1" dirty="0" err="1">
                <a:solidFill>
                  <a:schemeClr val="accent2">
                    <a:lumMod val="75000"/>
                  </a:schemeClr>
                </a:solidFill>
                <a:latin typeface="UTM Swiss Condensed" panose="02000500000000000000" pitchFamily="2" charset="0"/>
              </a:rPr>
              <a:t>Nắm</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bắt</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được</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khái</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niệm</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về</a:t>
            </a:r>
            <a:r>
              <a:rPr lang="en-US" altLang="en-US" sz="2000" b="1" dirty="0">
                <a:solidFill>
                  <a:schemeClr val="accent2">
                    <a:lumMod val="75000"/>
                  </a:schemeClr>
                </a:solidFill>
                <a:latin typeface="UTM Swiss Condensed" panose="02000500000000000000" pitchFamily="2" charset="0"/>
              </a:rPr>
              <a:t> ma </a:t>
            </a:r>
            <a:r>
              <a:rPr lang="en-US" altLang="en-US" sz="2000" b="1" dirty="0" err="1">
                <a:solidFill>
                  <a:schemeClr val="accent2">
                    <a:lumMod val="75000"/>
                  </a:schemeClr>
                </a:solidFill>
                <a:latin typeface="UTM Swiss Condensed" panose="02000500000000000000" pitchFamily="2" charset="0"/>
              </a:rPr>
              <a:t>túy</a:t>
            </a:r>
            <a:endParaRPr lang="en-US" altLang="en-US" sz="2000" b="1" dirty="0">
              <a:solidFill>
                <a:schemeClr val="accent2">
                  <a:lumMod val="75000"/>
                </a:schemeClr>
              </a:solidFill>
              <a:latin typeface="UTM Swiss Condensed" panose="02000500000000000000" pitchFamily="2" charset="0"/>
            </a:endParaRPr>
          </a:p>
          <a:p>
            <a:pPr marL="0" indent="0">
              <a:lnSpc>
                <a:spcPct val="110000"/>
              </a:lnSpc>
              <a:spcBef>
                <a:spcPts val="300"/>
              </a:spcBef>
              <a:buNone/>
            </a:pPr>
            <a:r>
              <a:rPr lang="en-US" altLang="en-US" sz="2000" b="1" dirty="0">
                <a:solidFill>
                  <a:schemeClr val="accent2">
                    <a:lumMod val="75000"/>
                  </a:schemeClr>
                </a:solidFill>
                <a:latin typeface="UTM Swiss Condensed" panose="02000500000000000000" pitchFamily="2" charset="0"/>
              </a:rPr>
              <a:t>2. </a:t>
            </a:r>
            <a:r>
              <a:rPr lang="en-US" altLang="en-US" sz="2000" b="1" dirty="0" err="1">
                <a:solidFill>
                  <a:schemeClr val="accent2">
                    <a:lumMod val="75000"/>
                  </a:schemeClr>
                </a:solidFill>
                <a:latin typeface="UTM Swiss Condensed" panose="02000500000000000000" pitchFamily="2" charset="0"/>
              </a:rPr>
              <a:t>Nắm</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bắt</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được</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các</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khái</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niệm</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liên</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quan</a:t>
            </a:r>
            <a:r>
              <a:rPr lang="en-US" altLang="en-US" sz="2000" b="1" dirty="0">
                <a:solidFill>
                  <a:schemeClr val="accent2">
                    <a:lumMod val="75000"/>
                  </a:schemeClr>
                </a:solidFill>
                <a:latin typeface="UTM Swiss Condensed" panose="02000500000000000000" pitchFamily="2" charset="0"/>
              </a:rPr>
              <a:t> </a:t>
            </a:r>
            <a:r>
              <a:rPr lang="en-US" altLang="en-US" sz="2000" b="1" dirty="0" err="1">
                <a:solidFill>
                  <a:schemeClr val="accent2">
                    <a:lumMod val="75000"/>
                  </a:schemeClr>
                </a:solidFill>
                <a:latin typeface="UTM Swiss Condensed" panose="02000500000000000000" pitchFamily="2" charset="0"/>
              </a:rPr>
              <a:t>đến</a:t>
            </a:r>
            <a:r>
              <a:rPr lang="en-US" altLang="en-US" sz="2000" b="1" dirty="0">
                <a:solidFill>
                  <a:schemeClr val="accent2">
                    <a:lumMod val="75000"/>
                  </a:schemeClr>
                </a:solidFill>
                <a:latin typeface="UTM Swiss Condensed" panose="02000500000000000000" pitchFamily="2" charset="0"/>
              </a:rPr>
              <a:t> ma </a:t>
            </a:r>
            <a:r>
              <a:rPr lang="en-US" altLang="en-US" sz="2000" b="1" dirty="0" err="1">
                <a:solidFill>
                  <a:schemeClr val="accent2">
                    <a:lumMod val="75000"/>
                  </a:schemeClr>
                </a:solidFill>
                <a:latin typeface="UTM Swiss Condensed" panose="02000500000000000000" pitchFamily="2" charset="0"/>
              </a:rPr>
              <a:t>túy</a:t>
            </a:r>
            <a:endParaRPr lang="en-US" altLang="en-US" sz="2000" b="1" dirty="0">
              <a:solidFill>
                <a:schemeClr val="accent2">
                  <a:lumMod val="75000"/>
                </a:schemeClr>
              </a:solidFill>
              <a:latin typeface="UTM Swiss Condensed" panose="02000500000000000000" pitchFamily="2" charset="0"/>
            </a:endParaRPr>
          </a:p>
          <a:p>
            <a:pPr marL="0" indent="0">
              <a:lnSpc>
                <a:spcPct val="110000"/>
              </a:lnSpc>
              <a:spcBef>
                <a:spcPts val="300"/>
              </a:spcBef>
              <a:buNone/>
            </a:pPr>
            <a:endParaRPr lang="en-US" altLang="en-US" sz="2000" b="1" u="sng" dirty="0">
              <a:solidFill>
                <a:srgbClr val="FF0000"/>
              </a:solidFill>
              <a:latin typeface="UTM Swiss Condensed" panose="02000500000000000000" pitchFamily="2" charset="0"/>
            </a:endParaRPr>
          </a:p>
        </p:txBody>
      </p:sp>
      <p:sp>
        <p:nvSpPr>
          <p:cNvPr id="8" name="Text Placeholder 7">
            <a:extLst>
              <a:ext uri="{FF2B5EF4-FFF2-40B4-BE49-F238E27FC236}">
                <a16:creationId xmlns:a16="http://schemas.microsoft.com/office/drawing/2014/main" id="{F37E35B3-5856-4FA3-88F6-F8644C5A2EC2}"/>
              </a:ext>
            </a:extLst>
          </p:cNvPr>
          <p:cNvSpPr>
            <a:spLocks noGrp="1"/>
          </p:cNvSpPr>
          <p:nvPr>
            <p:ph type="body" sz="quarter" idx="14"/>
          </p:nvPr>
        </p:nvSpPr>
        <p:spPr/>
        <p:txBody>
          <a:bodyPr/>
          <a:lstStyle/>
          <a:p>
            <a:r>
              <a:rPr lang="en-US"/>
              <a:t>&lt;Tên nội dung 1&gt;</a:t>
            </a:r>
            <a:endParaRPr lang="en-US" dirty="0"/>
          </a:p>
        </p:txBody>
      </p:sp>
      <p:sp>
        <p:nvSpPr>
          <p:cNvPr id="4" name="Content Placeholder 2">
            <a:extLst>
              <a:ext uri="{FF2B5EF4-FFF2-40B4-BE49-F238E27FC236}">
                <a16:creationId xmlns:a16="http://schemas.microsoft.com/office/drawing/2014/main" id="{106B4B76-A4FC-4D45-9C44-99A967BD8387}"/>
              </a:ext>
            </a:extLst>
          </p:cNvPr>
          <p:cNvSpPr txBox="1">
            <a:spLocks/>
          </p:cNvSpPr>
          <p:nvPr/>
        </p:nvSpPr>
        <p:spPr>
          <a:xfrm>
            <a:off x="152400" y="2038350"/>
            <a:ext cx="8839200" cy="2621632"/>
          </a:xfrm>
          <a:prstGeom prst="rect">
            <a:avLst/>
          </a:prstGeom>
        </p:spPr>
        <p:txBody>
          <a:bodyPr vert="horz" lIns="91440" tIns="45720" rIns="91440" bIns="45720" rtlCol="0" anchor="b">
            <a:normAutofit/>
          </a:bodyPr>
          <a:lstStyle>
            <a:lvl1pPr marL="0" indent="0" algn="just" defTabSz="914400" rtl="0" eaLnBrk="1" latinLnBrk="0" hangingPunct="1">
              <a:spcBef>
                <a:spcPct val="20000"/>
              </a:spcBef>
              <a:buFont typeface="Arial" pitchFamily="34" charset="0"/>
              <a:buNone/>
              <a:defRPr sz="2000" b="1" kern="1200">
                <a:solidFill>
                  <a:schemeClr val="tx1"/>
                </a:solidFill>
                <a:effectLst>
                  <a:outerShdw blurRad="38100" dist="38100" dir="2700000" algn="tl">
                    <a:srgbClr val="000000">
                      <a:alpha val="43137"/>
                    </a:srgbClr>
                  </a:outerShdw>
                </a:effectLst>
                <a:latin typeface="UTM Swiss Condensed" pitchFamily="2" charset="-93"/>
                <a:ea typeface="+mn-ea"/>
                <a:cs typeface="Arial" pitchFamily="34" charset="0"/>
              </a:defRPr>
            </a:lvl1pPr>
            <a:lvl2pPr marL="457200" indent="0" algn="just" defTabSz="914400" rtl="0" eaLnBrk="1" latinLnBrk="0" hangingPunct="1">
              <a:spcBef>
                <a:spcPct val="20000"/>
              </a:spcBef>
              <a:buFont typeface="Arial" pitchFamily="34" charset="0"/>
              <a:buNone/>
              <a:defRPr sz="1800" b="0" i="0" u="none" kern="1200">
                <a:solidFill>
                  <a:schemeClr val="tx1">
                    <a:tint val="75000"/>
                  </a:schemeClr>
                </a:solidFill>
                <a:effectLst/>
                <a:latin typeface="UTM Swiss Condensed" pitchFamily="2" charset="-93"/>
                <a:ea typeface="+mn-ea"/>
                <a:cs typeface="Arial" pitchFamily="34" charset="0"/>
              </a:defRPr>
            </a:lvl2pPr>
            <a:lvl3pPr marL="914400" indent="0" algn="just" defTabSz="914400" rtl="0" eaLnBrk="1" latinLnBrk="0" hangingPunct="1">
              <a:spcBef>
                <a:spcPct val="20000"/>
              </a:spcBef>
              <a:buFont typeface="Arial" pitchFamily="34" charset="0"/>
              <a:buNone/>
              <a:defRPr sz="1600" kern="1200">
                <a:solidFill>
                  <a:schemeClr val="tx1">
                    <a:tint val="75000"/>
                  </a:schemeClr>
                </a:solidFill>
                <a:effectLst/>
                <a:latin typeface="UTM Swiss Condensed" pitchFamily="2" charset="-93"/>
                <a:ea typeface="+mn-ea"/>
                <a:cs typeface="Arial" pitchFamily="34" charset="0"/>
              </a:defRPr>
            </a:lvl3pPr>
            <a:lvl4pPr marL="1371600" indent="0" algn="just" defTabSz="914400" rtl="0" eaLnBrk="1" latinLnBrk="0" hangingPunct="1">
              <a:spcBef>
                <a:spcPct val="20000"/>
              </a:spcBef>
              <a:buFont typeface="Arial" pitchFamily="34" charset="0"/>
              <a:buNone/>
              <a:defRPr sz="1400" kern="1200">
                <a:solidFill>
                  <a:schemeClr val="tx1">
                    <a:tint val="75000"/>
                  </a:schemeClr>
                </a:solidFill>
                <a:effectLst/>
                <a:latin typeface="UTM Swiss Condensed" pitchFamily="2" charset="-93"/>
                <a:ea typeface="+mn-ea"/>
                <a:cs typeface="Arial" pitchFamily="34" charset="0"/>
              </a:defRPr>
            </a:lvl4pPr>
            <a:lvl5pPr marL="1828800" indent="0" algn="just" defTabSz="914400" rtl="0" eaLnBrk="1" latinLnBrk="0" hangingPunct="1">
              <a:spcBef>
                <a:spcPct val="20000"/>
              </a:spcBef>
              <a:buFont typeface="Arial" pitchFamily="34" charset="0"/>
              <a:buNone/>
              <a:defRPr sz="1400" kern="1200">
                <a:solidFill>
                  <a:schemeClr val="tx1">
                    <a:tint val="75000"/>
                  </a:schemeClr>
                </a:solidFill>
                <a:effectLst/>
                <a:latin typeface="UTM Swiss Condensed" pitchFamily="2" charset="-93"/>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altLang="en-US" dirty="0">
              <a:latin typeface="UTM Swiss Condensed" panose="02000500000000000000" pitchFamily="2" charset="0"/>
            </a:endParaRPr>
          </a:p>
        </p:txBody>
      </p:sp>
    </p:spTree>
    <p:custDataLst>
      <p:tags r:id="rId1"/>
    </p:custDataLst>
    <p:extLst>
      <p:ext uri="{BB962C8B-B14F-4D97-AF65-F5344CB8AC3E}">
        <p14:creationId xmlns:p14="http://schemas.microsoft.com/office/powerpoint/2010/main" val="19368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F551-6ED3-EC60-7278-4836186C6C79}"/>
              </a:ext>
            </a:extLst>
          </p:cNvPr>
          <p:cNvSpPr>
            <a:spLocks noGrp="1"/>
          </p:cNvSpPr>
          <p:nvPr>
            <p:ph type="title"/>
          </p:nvPr>
        </p:nvSpPr>
        <p:spPr/>
        <p:txBody>
          <a:bodyPr/>
          <a:lstStyle/>
          <a:p>
            <a:pPr algn="l"/>
            <a:r>
              <a:rPr lang="en-US" dirty="0" err="1"/>
              <a:t>Khái</a:t>
            </a:r>
            <a:r>
              <a:rPr lang="en-US" dirty="0"/>
              <a:t> </a:t>
            </a:r>
            <a:r>
              <a:rPr lang="en-US" dirty="0" err="1"/>
              <a:t>niệm</a:t>
            </a:r>
            <a:r>
              <a:rPr lang="en-US" dirty="0"/>
              <a:t> </a:t>
            </a:r>
            <a:r>
              <a:rPr lang="en-US" dirty="0" err="1"/>
              <a:t>chất</a:t>
            </a:r>
            <a:r>
              <a:rPr lang="en-US" dirty="0"/>
              <a:t> ma </a:t>
            </a:r>
            <a:r>
              <a:rPr lang="en-US" dirty="0" err="1"/>
              <a:t>túy</a:t>
            </a:r>
            <a:endParaRPr lang="en-US" dirty="0"/>
          </a:p>
        </p:txBody>
      </p:sp>
      <p:sp>
        <p:nvSpPr>
          <p:cNvPr id="4" name="Text Placeholder 3">
            <a:extLst>
              <a:ext uri="{FF2B5EF4-FFF2-40B4-BE49-F238E27FC236}">
                <a16:creationId xmlns:a16="http://schemas.microsoft.com/office/drawing/2014/main" id="{2EB2D5F7-CF12-F8C5-B65C-4CC397734C32}"/>
              </a:ext>
            </a:extLst>
          </p:cNvPr>
          <p:cNvSpPr>
            <a:spLocks noGrp="1"/>
          </p:cNvSpPr>
          <p:nvPr>
            <p:ph type="body" sz="quarter" idx="13"/>
          </p:nvPr>
        </p:nvSpPr>
        <p:spPr/>
        <p:txBody>
          <a:bodyPr/>
          <a:lstStyle/>
          <a:p>
            <a:endParaRPr lang="en-US"/>
          </a:p>
        </p:txBody>
      </p:sp>
      <p:sp>
        <p:nvSpPr>
          <p:cNvPr id="5" name="Picture Placeholder 4">
            <a:extLst>
              <a:ext uri="{FF2B5EF4-FFF2-40B4-BE49-F238E27FC236}">
                <a16:creationId xmlns:a16="http://schemas.microsoft.com/office/drawing/2014/main" id="{42A01D3B-6724-D8F2-E5AA-EA02D72F7C99}"/>
              </a:ext>
            </a:extLst>
          </p:cNvPr>
          <p:cNvSpPr>
            <a:spLocks noGrp="1"/>
          </p:cNvSpPr>
          <p:nvPr>
            <p:ph type="pic" sz="quarter" idx="14"/>
          </p:nvPr>
        </p:nvSpPr>
        <p:spPr/>
      </p:sp>
      <p:grpSp>
        <p:nvGrpSpPr>
          <p:cNvPr id="9" name="Group 41">
            <a:extLst>
              <a:ext uri="{FF2B5EF4-FFF2-40B4-BE49-F238E27FC236}">
                <a16:creationId xmlns:a16="http://schemas.microsoft.com/office/drawing/2014/main" id="{9153EB9A-A435-57FA-890D-D4CB6BFF042D}"/>
              </a:ext>
            </a:extLst>
          </p:cNvPr>
          <p:cNvGrpSpPr/>
          <p:nvPr/>
        </p:nvGrpSpPr>
        <p:grpSpPr>
          <a:xfrm>
            <a:off x="644036" y="1200150"/>
            <a:ext cx="3911894" cy="2629469"/>
            <a:chOff x="1371600" y="1332931"/>
            <a:chExt cx="6819900" cy="3620069"/>
          </a:xfrm>
        </p:grpSpPr>
        <p:sp>
          <p:nvSpPr>
            <p:cNvPr id="10" name="Cloud Callout 42">
              <a:extLst>
                <a:ext uri="{FF2B5EF4-FFF2-40B4-BE49-F238E27FC236}">
                  <a16:creationId xmlns:a16="http://schemas.microsoft.com/office/drawing/2014/main" id="{D272C9E6-D7FF-8F81-DC00-2A467C4D57B0}"/>
                </a:ext>
              </a:extLst>
            </p:cNvPr>
            <p:cNvSpPr/>
            <p:nvPr/>
          </p:nvSpPr>
          <p:spPr>
            <a:xfrm>
              <a:off x="4648200" y="1332931"/>
              <a:ext cx="3543300" cy="2172269"/>
            </a:xfrm>
            <a:prstGeom prst="cloudCallout">
              <a:avLst>
                <a:gd name="adj1" fmla="val -88415"/>
                <a:gd name="adj2" fmla="val 47554"/>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300" b="1">
                <a:solidFill>
                  <a:schemeClr val="bg1"/>
                </a:solidFill>
                <a:latin typeface="Calibri" pitchFamily="34" charset="0"/>
                <a:ea typeface="+mj-ea"/>
                <a:cs typeface="Calibri" pitchFamily="34" charset="0"/>
              </a:endParaRPr>
            </a:p>
          </p:txBody>
        </p:sp>
        <p:pic>
          <p:nvPicPr>
            <p:cNvPr id="11" name="Picture 3" descr="C:\Users\THANHNAM\Desktop\0-suy_nghi1.png">
              <a:extLst>
                <a:ext uri="{FF2B5EF4-FFF2-40B4-BE49-F238E27FC236}">
                  <a16:creationId xmlns:a16="http://schemas.microsoft.com/office/drawing/2014/main" id="{DEB023D5-6F88-77AB-2E5C-868E697D9A2F}"/>
                </a:ext>
              </a:extLst>
            </p:cNvPr>
            <p:cNvPicPr>
              <a:picLocks noChangeAspect="1" noChangeArrowheads="1"/>
            </p:cNvPicPr>
            <p:nvPr/>
          </p:nvPicPr>
          <p:blipFill>
            <a:blip r:embed="rId4"/>
            <a:srcRect/>
            <a:stretch>
              <a:fillRect/>
            </a:stretch>
          </p:blipFill>
          <p:spPr bwMode="auto">
            <a:xfrm>
              <a:off x="1371600" y="2057400"/>
              <a:ext cx="29718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Rectangle 11">
              <a:extLst>
                <a:ext uri="{FF2B5EF4-FFF2-40B4-BE49-F238E27FC236}">
                  <a16:creationId xmlns:a16="http://schemas.microsoft.com/office/drawing/2014/main" id="{E1BA6182-2238-1FCD-4A37-915D58BF9980}"/>
                </a:ext>
              </a:extLst>
            </p:cNvPr>
            <p:cNvSpPr/>
            <p:nvPr/>
          </p:nvSpPr>
          <p:spPr>
            <a:xfrm>
              <a:off x="4914896" y="1942531"/>
              <a:ext cx="327660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latin typeface="Constantia" panose="02030602050306030303" pitchFamily="18" charset="0"/>
                </a:rPr>
                <a:t>Bạn</a:t>
              </a:r>
              <a:r>
                <a:rPr lang="en-US" sz="2000" dirty="0">
                  <a:solidFill>
                    <a:schemeClr val="bg1"/>
                  </a:solidFill>
                  <a:latin typeface="Constantia" panose="02030602050306030303" pitchFamily="18" charset="0"/>
                </a:rPr>
                <a:t> </a:t>
              </a:r>
              <a:r>
                <a:rPr lang="en-US" sz="2000" dirty="0" err="1">
                  <a:solidFill>
                    <a:schemeClr val="bg1"/>
                  </a:solidFill>
                  <a:latin typeface="Constantia" panose="02030602050306030303" pitchFamily="18" charset="0"/>
                </a:rPr>
                <a:t>biết</a:t>
              </a:r>
              <a:r>
                <a:rPr lang="en-US" sz="2000" dirty="0">
                  <a:solidFill>
                    <a:schemeClr val="bg1"/>
                  </a:solidFill>
                  <a:latin typeface="Constantia" panose="02030602050306030303" pitchFamily="18" charset="0"/>
                </a:rPr>
                <a:t> bao </a:t>
              </a:r>
              <a:r>
                <a:rPr lang="en-US" sz="2000" dirty="0" err="1">
                  <a:solidFill>
                    <a:schemeClr val="bg1"/>
                  </a:solidFill>
                  <a:latin typeface="Constantia" panose="02030602050306030303" pitchFamily="18" charset="0"/>
                </a:rPr>
                <a:t>nhiêu</a:t>
              </a:r>
              <a:r>
                <a:rPr lang="en-US" sz="2000" dirty="0">
                  <a:solidFill>
                    <a:schemeClr val="bg1"/>
                  </a:solidFill>
                  <a:latin typeface="Constantia" panose="02030602050306030303" pitchFamily="18" charset="0"/>
                </a:rPr>
                <a:t> </a:t>
              </a:r>
              <a:r>
                <a:rPr lang="en-US" sz="2000" dirty="0" err="1">
                  <a:solidFill>
                    <a:schemeClr val="bg1"/>
                  </a:solidFill>
                  <a:latin typeface="Constantia" panose="02030602050306030303" pitchFamily="18" charset="0"/>
                </a:rPr>
                <a:t>loại</a:t>
              </a:r>
              <a:r>
                <a:rPr lang="en-US" sz="2000" dirty="0">
                  <a:solidFill>
                    <a:schemeClr val="bg1"/>
                  </a:solidFill>
                  <a:latin typeface="Constantia" panose="02030602050306030303" pitchFamily="18" charset="0"/>
                </a:rPr>
                <a:t> ma </a:t>
              </a:r>
              <a:r>
                <a:rPr lang="en-US" sz="2000" dirty="0" err="1">
                  <a:solidFill>
                    <a:schemeClr val="bg1"/>
                  </a:solidFill>
                  <a:latin typeface="Constantia" panose="02030602050306030303" pitchFamily="18" charset="0"/>
                </a:rPr>
                <a:t>túy</a:t>
              </a:r>
              <a:r>
                <a:rPr lang="en-US" sz="2000" dirty="0">
                  <a:solidFill>
                    <a:schemeClr val="bg1"/>
                  </a:solidFill>
                  <a:latin typeface="Constantia" panose="02030602050306030303" pitchFamily="18" charset="0"/>
                </a:rPr>
                <a:t> </a:t>
              </a:r>
              <a:r>
                <a:rPr lang="en-US" sz="2000" dirty="0" err="1">
                  <a:solidFill>
                    <a:schemeClr val="bg1"/>
                  </a:solidFill>
                  <a:latin typeface="Constantia" panose="02030602050306030303" pitchFamily="18" charset="0"/>
                </a:rPr>
                <a:t>dưới</a:t>
              </a:r>
              <a:r>
                <a:rPr lang="en-US" sz="2000" dirty="0">
                  <a:solidFill>
                    <a:schemeClr val="bg1"/>
                  </a:solidFill>
                  <a:latin typeface="Constantia" panose="02030602050306030303" pitchFamily="18" charset="0"/>
                </a:rPr>
                <a:t> </a:t>
              </a:r>
              <a:r>
                <a:rPr lang="en-US" sz="2000" dirty="0" err="1">
                  <a:solidFill>
                    <a:schemeClr val="bg1"/>
                  </a:solidFill>
                  <a:latin typeface="Constantia" panose="02030602050306030303" pitchFamily="18" charset="0"/>
                </a:rPr>
                <a:t>đây</a:t>
              </a:r>
              <a:r>
                <a:rPr lang="en-US" sz="2000" dirty="0">
                  <a:solidFill>
                    <a:schemeClr val="bg1"/>
                  </a:solidFill>
                  <a:latin typeface="Constantia" panose="02030602050306030303" pitchFamily="18" charset="0"/>
                </a:rPr>
                <a:t>?</a:t>
              </a:r>
            </a:p>
          </p:txBody>
        </p:sp>
      </p:grpSp>
      <p:pic>
        <p:nvPicPr>
          <p:cNvPr id="13" name="Picture 2" descr="C:\Users\ASUS\Desktop\hinh anh ve ma tuy\images (14).jpg">
            <a:extLst>
              <a:ext uri="{FF2B5EF4-FFF2-40B4-BE49-F238E27FC236}">
                <a16:creationId xmlns:a16="http://schemas.microsoft.com/office/drawing/2014/main" id="{3A7DB657-B206-6D18-5CEC-778A5AE1FB21}"/>
              </a:ext>
            </a:extLst>
          </p:cNvPr>
          <p:cNvPicPr>
            <a:picLocks noGrp="1" noChangeAspect="1" noChangeArrowheads="1"/>
          </p:cNvPicPr>
          <p:nvPr>
            <p:ph sz="half" idx="1"/>
          </p:nvPr>
        </p:nvPicPr>
        <p:blipFill>
          <a:blip r:embed="rId5"/>
          <a:srcRect/>
          <a:stretch>
            <a:fillRect/>
          </a:stretch>
        </p:blipFill>
        <p:spPr bwMode="auto">
          <a:xfrm>
            <a:off x="4561246" y="590549"/>
            <a:ext cx="2183828" cy="1981201"/>
          </a:xfrm>
          <a:prstGeom prst="rect">
            <a:avLst/>
          </a:prstGeom>
          <a:noFill/>
        </p:spPr>
      </p:pic>
      <p:pic>
        <p:nvPicPr>
          <p:cNvPr id="1026" name="Picture 2" descr="13 loại ma tuý 'biến hoá khôn lường' gây hậu quả nghiêm trọng">
            <a:extLst>
              <a:ext uri="{FF2B5EF4-FFF2-40B4-BE49-F238E27FC236}">
                <a16:creationId xmlns:a16="http://schemas.microsoft.com/office/drawing/2014/main" id="{D7AFF679-757E-244B-F9C3-AF2F5F2A1937}"/>
              </a:ext>
            </a:extLst>
          </p:cNvPr>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l="9667" r="9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ười từ 14 tuổi tàng trữ trái phép chất ma túy bị xử lý thế nào?">
            <a:extLst>
              <a:ext uri="{FF2B5EF4-FFF2-40B4-BE49-F238E27FC236}">
                <a16:creationId xmlns:a16="http://schemas.microsoft.com/office/drawing/2014/main" id="{35E5524D-805A-E6A1-9CA6-E62573C72396}"/>
              </a:ext>
            </a:extLst>
          </p:cNvPr>
          <p:cNvPicPr>
            <a:picLocks noGrp="1" noChangeAspect="1" noChangeArrowheads="1"/>
          </p:cNvPicPr>
          <p:nvPr>
            <p:ph type="pic" sz="quarter" idx="17"/>
          </p:nvPr>
        </p:nvPicPr>
        <p:blipFill>
          <a:blip r:embed="rId7">
            <a:extLst>
              <a:ext uri="{28A0092B-C50C-407E-A947-70E740481C1C}">
                <a14:useLocalDpi xmlns:a14="http://schemas.microsoft.com/office/drawing/2010/main" val="0"/>
              </a:ext>
            </a:extLst>
          </a:blip>
          <a:srcRect l="16367" r="163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uốc lắc” - dấu hiệu nhận biết và cách phòng ngừa.">
            <a:extLst>
              <a:ext uri="{FF2B5EF4-FFF2-40B4-BE49-F238E27FC236}">
                <a16:creationId xmlns:a16="http://schemas.microsoft.com/office/drawing/2014/main" id="{DDE03642-CF39-01B7-1F7F-F2EC029A2DF8}"/>
              </a:ext>
            </a:extLst>
          </p:cNvPr>
          <p:cNvPicPr>
            <a:picLocks noGrp="1" noChangeAspect="1" noChangeArrowheads="1"/>
          </p:cNvPicPr>
          <p:nvPr>
            <p:ph type="pic" sz="quarter" idx="16"/>
          </p:nvPr>
        </p:nvPicPr>
        <p:blipFill>
          <a:blip r:embed="rId8">
            <a:extLst>
              <a:ext uri="{28A0092B-C50C-407E-A947-70E740481C1C}">
                <a14:useLocalDpi xmlns:a14="http://schemas.microsoft.com/office/drawing/2010/main" val="0"/>
              </a:ext>
            </a:extLst>
          </a:blip>
          <a:srcRect l="16251" r="16251"/>
          <a:stretch>
            <a:fillRect/>
          </a:stretch>
        </p:blipFill>
        <p:spPr bwMode="auto">
          <a:xfrm>
            <a:off x="4640263" y="2697163"/>
            <a:ext cx="2133600"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76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vi-VN" dirty="0"/>
          </a:p>
        </p:txBody>
      </p:sp>
      <p:sp>
        <p:nvSpPr>
          <p:cNvPr id="4" name="Chỗ dành sẵn cho Văn bản 3">
            <a:extLst>
              <a:ext uri="{FF2B5EF4-FFF2-40B4-BE49-F238E27FC236}">
                <a16:creationId xmlns:a16="http://schemas.microsoft.com/office/drawing/2014/main" id="{8E95F1DE-A6D0-4F6C-B116-082651A5F07A}"/>
              </a:ext>
            </a:extLst>
          </p:cNvPr>
          <p:cNvSpPr>
            <a:spLocks noGrp="1"/>
          </p:cNvSpPr>
          <p:nvPr>
            <p:ph type="body" sz="quarter" idx="13"/>
          </p:nvPr>
        </p:nvSpPr>
        <p:spPr/>
        <p:txBody>
          <a:bodyPr/>
          <a:lstStyle/>
          <a:p>
            <a:r>
              <a:rPr lang="en-US"/>
              <a:t>&lt;Tên nội dung 1&gt;</a:t>
            </a:r>
          </a:p>
          <a:p>
            <a:endParaRPr lang="en-US"/>
          </a:p>
        </p:txBody>
      </p:sp>
      <p:sp>
        <p:nvSpPr>
          <p:cNvPr id="5" name="TextBox 4">
            <a:extLst>
              <a:ext uri="{FF2B5EF4-FFF2-40B4-BE49-F238E27FC236}">
                <a16:creationId xmlns:a16="http://schemas.microsoft.com/office/drawing/2014/main" id="{21B0D06C-CF25-EEAE-6DE5-2C81CB48B6A5}"/>
              </a:ext>
            </a:extLst>
          </p:cNvPr>
          <p:cNvSpPr txBox="1"/>
          <p:nvPr/>
        </p:nvSpPr>
        <p:spPr>
          <a:xfrm>
            <a:off x="304800" y="690614"/>
            <a:ext cx="3505200" cy="4154984"/>
          </a:xfrm>
          <a:prstGeom prst="rect">
            <a:avLst/>
          </a:prstGeom>
          <a:noFill/>
          <a:ln w="28575">
            <a:solidFill>
              <a:srgbClr val="FF0000"/>
            </a:solidFill>
          </a:ln>
        </p:spPr>
        <p:txBody>
          <a:bodyPr wrap="square" rtlCol="0">
            <a:spAutoFit/>
          </a:bodyPr>
          <a:lstStyle/>
          <a:p>
            <a:pPr algn="just"/>
            <a:r>
              <a:rPr lang="vi-VN" sz="2200" dirty="0">
                <a:latin typeface="Constantia" panose="02030602050306030303" pitchFamily="18" charset="0"/>
                <a:cs typeface="Times New Roman" panose="02020603050405020304" pitchFamily="18" charset="0"/>
              </a:rPr>
              <a:t>Hiện nay, có nhiều khái niệm, cách hiểu khác nhau về chất ma túy theo quan niệm của các cơ quan, tổ chức hoặc được quy định cụ thể trong các văn bản luật liên quan.</a:t>
            </a:r>
            <a:r>
              <a:rPr lang="en-US" sz="2200" dirty="0">
                <a:latin typeface="Constantia" panose="02030602050306030303" pitchFamily="18" charset="0"/>
                <a:cs typeface="Times New Roman" panose="02020603050405020304" pitchFamily="18" charset="0"/>
              </a:rPr>
              <a:t> </a:t>
            </a:r>
          </a:p>
          <a:p>
            <a:pPr algn="just"/>
            <a:r>
              <a:rPr lang="vi-VN" sz="2200" dirty="0">
                <a:solidFill>
                  <a:srgbClr val="FF0000"/>
                </a:solidFill>
                <a:latin typeface="Constantia" panose="02030602050306030303" pitchFamily="18" charset="0"/>
                <a:cs typeface="Times New Roman" panose="02020603050405020304" pitchFamily="18" charset="0"/>
              </a:rPr>
              <a:t>Theo tổ chức Y tế Thế giới</a:t>
            </a:r>
            <a:endParaRPr lang="en-US" sz="2200" dirty="0">
              <a:solidFill>
                <a:srgbClr val="FF0000"/>
              </a:solidFill>
              <a:latin typeface="Constantia" panose="02030602050306030303" pitchFamily="18" charset="0"/>
              <a:cs typeface="Times New Roman" panose="02020603050405020304" pitchFamily="18" charset="0"/>
            </a:endParaRPr>
          </a:p>
          <a:p>
            <a:pPr algn="just"/>
            <a:r>
              <a:rPr lang="vi-VN" sz="2200" dirty="0">
                <a:solidFill>
                  <a:srgbClr val="FF0000"/>
                </a:solidFill>
                <a:latin typeface="Constantia" panose="02030602050306030303" pitchFamily="18" charset="0"/>
                <a:cs typeface="Times New Roman" panose="02020603050405020304" pitchFamily="18" charset="0"/>
              </a:rPr>
              <a:t>Các chuyên gia về ma túy của Liên Hiệp Quốc</a:t>
            </a:r>
            <a:endParaRPr lang="en-US" sz="2200" dirty="0">
              <a:solidFill>
                <a:srgbClr val="FF0000"/>
              </a:solidFill>
              <a:latin typeface="Constantia" panose="02030602050306030303" pitchFamily="18" charset="0"/>
              <a:cs typeface="Times New Roman" panose="02020603050405020304" pitchFamily="18" charset="0"/>
            </a:endParaRPr>
          </a:p>
          <a:p>
            <a:pPr algn="just"/>
            <a:r>
              <a:rPr lang="vi-VN" sz="2200" dirty="0">
                <a:solidFill>
                  <a:srgbClr val="FF0000"/>
                </a:solidFill>
                <a:latin typeface="Constantia" panose="02030602050306030303" pitchFamily="18" charset="0"/>
                <a:cs typeface="Times New Roman" panose="02020603050405020304" pitchFamily="18" charset="0"/>
              </a:rPr>
              <a:t>Luật Phòng, chống ma túy Việt Nam</a:t>
            </a:r>
            <a:r>
              <a:rPr lang="en-US" sz="2200" dirty="0">
                <a:solidFill>
                  <a:srgbClr val="FF0000"/>
                </a:solidFill>
                <a:latin typeface="Constantia" panose="02030602050306030303" pitchFamily="18" charset="0"/>
                <a:cs typeface="Times New Roman" panose="02020603050405020304" pitchFamily="18" charset="0"/>
              </a:rPr>
              <a:t>….</a:t>
            </a:r>
            <a:endParaRPr lang="vi-VN" sz="2200" dirty="0">
              <a:latin typeface="Constantia" panose="02030602050306030303"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E7892190-8FF4-0471-025D-49BC0199F5D5}"/>
              </a:ext>
            </a:extLst>
          </p:cNvPr>
          <p:cNvSpPr>
            <a:spLocks noGrp="1"/>
          </p:cNvSpPr>
          <p:nvPr>
            <p:ph sz="half"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Chơi kẹo nhiều có bị vô sinh không? - Đa Khoa Hồng Phúc Biên Hòa">
            <a:extLst>
              <a:ext uri="{FF2B5EF4-FFF2-40B4-BE49-F238E27FC236}">
                <a16:creationId xmlns:a16="http://schemas.microsoft.com/office/drawing/2014/main" id="{9647BF4D-28DB-EE12-9784-03A9CBA9294E}"/>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9667" r="9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ồng các loại cây có chứa chất ma túy bị phạt đến 10 triệu đồng | Báo Dân  tộc và Phát triển">
            <a:extLst>
              <a:ext uri="{FF2B5EF4-FFF2-40B4-BE49-F238E27FC236}">
                <a16:creationId xmlns:a16="http://schemas.microsoft.com/office/drawing/2014/main" id="{1E917132-800D-01A0-B6E3-29AFA9705E8D}"/>
              </a:ext>
            </a:extLst>
          </p:cNvPr>
          <p:cNvPicPr>
            <a:picLocks noGrp="1" noChangeAspect="1" noChangeArrowheads="1"/>
          </p:cNvPicPr>
          <p:nvPr>
            <p:ph type="pic" sz="quarter" idx="15"/>
          </p:nvPr>
        </p:nvPicPr>
        <p:blipFill>
          <a:blip r:embed="rId5" cstate="print">
            <a:extLst>
              <a:ext uri="{28A0092B-C50C-407E-A947-70E740481C1C}">
                <a14:useLocalDpi xmlns:a14="http://schemas.microsoft.com/office/drawing/2010/main" val="0"/>
              </a:ext>
            </a:extLst>
          </a:blip>
          <a:srcRect l="14103" r="141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ạng Sơn thông tin chính thức vụ kẹo chứa ma túy bán ở cổng trường học">
            <a:extLst>
              <a:ext uri="{FF2B5EF4-FFF2-40B4-BE49-F238E27FC236}">
                <a16:creationId xmlns:a16="http://schemas.microsoft.com/office/drawing/2014/main" id="{1BFD0B71-B6BD-E141-EC88-F3039A1FB0A9}"/>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t="23670" b="23670"/>
          <a:stretch>
            <a:fillRect/>
          </a:stretch>
        </p:blipFill>
        <p:spPr bwMode="auto">
          <a:xfrm>
            <a:off x="4572000" y="2647950"/>
            <a:ext cx="2133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 túy là gì? Tổng hợp những gì bạn nên biết về Ma túy">
            <a:extLst>
              <a:ext uri="{FF2B5EF4-FFF2-40B4-BE49-F238E27FC236}">
                <a16:creationId xmlns:a16="http://schemas.microsoft.com/office/drawing/2014/main" id="{BC8C2C6A-9DE8-6949-F9EA-A2FB296B0BA5}"/>
              </a:ext>
            </a:extLst>
          </p:cNvPr>
          <p:cNvPicPr>
            <a:picLocks noGrp="1" noChangeAspect="1" noChangeArrowheads="1"/>
          </p:cNvPicPr>
          <p:nvPr>
            <p:ph type="pic" sz="quarter" idx="17"/>
          </p:nvPr>
        </p:nvPicPr>
        <p:blipFill>
          <a:blip r:embed="rId7">
            <a:extLst>
              <a:ext uri="{28A0092B-C50C-407E-A947-70E740481C1C}">
                <a14:useLocalDpi xmlns:a14="http://schemas.microsoft.com/office/drawing/2010/main" val="0"/>
              </a:ext>
            </a:extLst>
          </a:blip>
          <a:srcRect l="17692" r="176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52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8554-1A36-49A0-671C-BA095DCEF02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F8CEDEA-93D2-9FD7-8BAC-A4151ADCFD3A}"/>
              </a:ext>
            </a:extLst>
          </p:cNvPr>
          <p:cNvSpPr>
            <a:spLocks noGrp="1"/>
          </p:cNvSpPr>
          <p:nvPr>
            <p:ph type="body" sz="quarter" idx="13"/>
          </p:nvPr>
        </p:nvSpPr>
        <p:spPr/>
        <p:txBody>
          <a:bodyPr/>
          <a:lstStyle/>
          <a:p>
            <a:endParaRPr lang="en-US"/>
          </a:p>
        </p:txBody>
      </p:sp>
      <p:sp>
        <p:nvSpPr>
          <p:cNvPr id="9" name="Content Placeholder 8">
            <a:extLst>
              <a:ext uri="{FF2B5EF4-FFF2-40B4-BE49-F238E27FC236}">
                <a16:creationId xmlns:a16="http://schemas.microsoft.com/office/drawing/2014/main" id="{4D89C663-7833-7FA2-B0C6-99138BAE0341}"/>
              </a:ext>
            </a:extLst>
          </p:cNvPr>
          <p:cNvSpPr txBox="1">
            <a:spLocks noGrp="1"/>
          </p:cNvSpPr>
          <p:nvPr>
            <p:ph sz="half" idx="1"/>
          </p:nvPr>
        </p:nvSpPr>
        <p:spPr>
          <a:xfrm>
            <a:off x="152400" y="590550"/>
            <a:ext cx="4343400" cy="4068763"/>
          </a:xfrm>
          <a:prstGeom prst="rect">
            <a:avLst/>
          </a:prstGeom>
          <a:noFill/>
          <a:ln w="28575">
            <a:solidFill>
              <a:srgbClr val="FF0000"/>
            </a:solidFill>
          </a:ln>
        </p:spPr>
        <p:txBody>
          <a:bodyPr wrap="square" rtlCol="0">
            <a:spAutoFit/>
          </a:bodyPr>
          <a:lstStyle/>
          <a:p>
            <a:pPr algn="just"/>
            <a:r>
              <a:rPr lang="vi-VN" sz="2200" dirty="0">
                <a:solidFill>
                  <a:srgbClr val="FF0000"/>
                </a:solidFill>
                <a:latin typeface="Constantia" panose="02030602050306030303" pitchFamily="18" charset="0"/>
                <a:cs typeface="Times New Roman" panose="02020603050405020304" pitchFamily="18" charset="0"/>
              </a:rPr>
              <a:t>Tóm lại, có nhiều cách hiểu khác nhau về chất ma túy nhưng tựu chung lại có thể hiểu: </a:t>
            </a:r>
            <a:r>
              <a:rPr lang="vi-VN" sz="2200" i="1" dirty="0">
                <a:latin typeface="Constantia" panose="02030602050306030303" pitchFamily="18" charset="0"/>
                <a:cs typeface="Times New Roman" panose="02020603050405020304" pitchFamily="18" charset="0"/>
              </a:rPr>
              <a:t>Ma túy là các chất hóa học có nguồn gốc tự nhiên hoặc tổng hợp, có khả năng </a:t>
            </a:r>
            <a:r>
              <a:rPr lang="en-US" sz="2200" i="1" dirty="0" err="1">
                <a:latin typeface="Constantia" panose="02030602050306030303" pitchFamily="18" charset="0"/>
                <a:cs typeface="Times New Roman" panose="02020603050405020304" pitchFamily="18" charset="0"/>
              </a:rPr>
              <a:t>kích</a:t>
            </a:r>
            <a:r>
              <a:rPr lang="en-US" sz="2200" i="1" dirty="0">
                <a:latin typeface="Constantia" panose="02030602050306030303" pitchFamily="18" charset="0"/>
                <a:cs typeface="Times New Roman" panose="02020603050405020304" pitchFamily="18" charset="0"/>
              </a:rPr>
              <a:t> </a:t>
            </a:r>
            <a:r>
              <a:rPr lang="en-US" sz="2200" i="1" dirty="0" err="1">
                <a:latin typeface="Constantia" panose="02030602050306030303" pitchFamily="18" charset="0"/>
                <a:cs typeface="Times New Roman" panose="02020603050405020304" pitchFamily="18" charset="0"/>
              </a:rPr>
              <a:t>thích</a:t>
            </a:r>
            <a:r>
              <a:rPr lang="en-US" sz="2200" i="1" dirty="0">
                <a:latin typeface="Constantia" panose="02030602050306030303" pitchFamily="18" charset="0"/>
                <a:cs typeface="Times New Roman" panose="02020603050405020304" pitchFamily="18" charset="0"/>
              </a:rPr>
              <a:t> </a:t>
            </a:r>
            <a:r>
              <a:rPr lang="en-US" sz="2200" i="1" dirty="0" err="1">
                <a:latin typeface="Constantia" panose="02030602050306030303" pitchFamily="18" charset="0"/>
                <a:cs typeface="Times New Roman" panose="02020603050405020304" pitchFamily="18" charset="0"/>
              </a:rPr>
              <a:t>hoặc</a:t>
            </a:r>
            <a:r>
              <a:rPr lang="en-US" sz="2200" i="1" dirty="0">
                <a:latin typeface="Constantia" panose="02030602050306030303" pitchFamily="18" charset="0"/>
                <a:cs typeface="Times New Roman" panose="02020603050405020304" pitchFamily="18" charset="0"/>
              </a:rPr>
              <a:t> </a:t>
            </a:r>
            <a:r>
              <a:rPr lang="vi-VN" sz="2200" i="1" dirty="0">
                <a:latin typeface="Constantia" panose="02030602050306030303" pitchFamily="18" charset="0"/>
                <a:cs typeface="Times New Roman" panose="02020603050405020304" pitchFamily="18" charset="0"/>
              </a:rPr>
              <a:t>ức chế thần kinh, có tính chất gây nghiện và khi đưa vào cơ thể quá liều thì sẽ làm thay đổi các chức năng sinh lý, tâm lý bình thường của con người.</a:t>
            </a:r>
          </a:p>
        </p:txBody>
      </p:sp>
      <p:pic>
        <p:nvPicPr>
          <p:cNvPr id="3074" name="Picture 2" descr="Cách nhận biết một số cây có chứa chất ma túy">
            <a:extLst>
              <a:ext uri="{FF2B5EF4-FFF2-40B4-BE49-F238E27FC236}">
                <a16:creationId xmlns:a16="http://schemas.microsoft.com/office/drawing/2014/main" id="{6289AB27-B403-FB3D-9C4A-C83100C5F2E7}"/>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l="16390" r="163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4 NGUYÊN TẮC CHƠI BÓNG CƯỜI &quot; PHÊ &quot; NHẤT QUẢ ĐẤT">
            <a:extLst>
              <a:ext uri="{FF2B5EF4-FFF2-40B4-BE49-F238E27FC236}">
                <a16:creationId xmlns:a16="http://schemas.microsoft.com/office/drawing/2014/main" id="{DC1C8442-C5F7-D07F-BD63-290260EDC5B2}"/>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9667" r="9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 loại ma túy phổ biến bạn cần biết (phần 1)">
            <a:extLst>
              <a:ext uri="{FF2B5EF4-FFF2-40B4-BE49-F238E27FC236}">
                <a16:creationId xmlns:a16="http://schemas.microsoft.com/office/drawing/2014/main" id="{5EA4F4F2-0993-9253-44B5-EB5EE4967B3B}"/>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l="9822" r="98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0 loại ma túy thường gặp ở Việt Nam và tác hại đáng sợ của chúng">
            <a:extLst>
              <a:ext uri="{FF2B5EF4-FFF2-40B4-BE49-F238E27FC236}">
                <a16:creationId xmlns:a16="http://schemas.microsoft.com/office/drawing/2014/main" id="{B9AAC86C-9F12-AE68-A1C8-3B9627AF6162}"/>
              </a:ext>
            </a:extLst>
          </p:cNvPr>
          <p:cNvPicPr>
            <a:picLocks noGrp="1" noChangeAspect="1" noChangeArrowheads="1"/>
          </p:cNvPicPr>
          <p:nvPr>
            <p:ph type="pic" sz="quarter" idx="14"/>
          </p:nvPr>
        </p:nvPicPr>
        <p:blipFill>
          <a:blip r:embed="rId7" cstate="print">
            <a:extLst>
              <a:ext uri="{28A0092B-C50C-407E-A947-70E740481C1C}">
                <a14:useLocalDpi xmlns:a14="http://schemas.microsoft.com/office/drawing/2010/main" val="0"/>
              </a:ext>
            </a:extLst>
          </a:blip>
          <a:srcRect l="9615" r="96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130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470"/>
            <a:ext cx="9220200" cy="462880"/>
          </a:xfrm>
        </p:spPr>
        <p:txBody>
          <a:bodyPr/>
          <a:lstStyle/>
          <a:p>
            <a:pPr algn="l"/>
            <a:r>
              <a:rPr lang="en-US" dirty="0" err="1"/>
              <a:t>Chất</a:t>
            </a:r>
            <a:r>
              <a:rPr lang="en-US" dirty="0"/>
              <a:t> </a:t>
            </a:r>
            <a:r>
              <a:rPr lang="en-US" dirty="0" err="1"/>
              <a:t>kích</a:t>
            </a:r>
            <a:r>
              <a:rPr lang="en-US" dirty="0"/>
              <a:t> </a:t>
            </a:r>
            <a:r>
              <a:rPr lang="en-US" dirty="0" err="1"/>
              <a:t>thích</a:t>
            </a:r>
            <a:r>
              <a:rPr lang="en-US" dirty="0"/>
              <a:t> </a:t>
            </a:r>
            <a:r>
              <a:rPr lang="en-US" dirty="0" err="1"/>
              <a:t>thần</a:t>
            </a:r>
            <a:r>
              <a:rPr lang="en-US" dirty="0"/>
              <a:t> </a:t>
            </a:r>
            <a:r>
              <a:rPr lang="en-US" dirty="0" err="1"/>
              <a:t>kinh</a:t>
            </a:r>
            <a:endParaRPr lang="vi-VN" dirty="0"/>
          </a:p>
        </p:txBody>
      </p:sp>
      <p:sp>
        <p:nvSpPr>
          <p:cNvPr id="4" name="Chỗ dành sẵn cho Văn bản 3">
            <a:extLst>
              <a:ext uri="{FF2B5EF4-FFF2-40B4-BE49-F238E27FC236}">
                <a16:creationId xmlns:a16="http://schemas.microsoft.com/office/drawing/2014/main" id="{8E95F1DE-A6D0-4F6C-B116-082651A5F07A}"/>
              </a:ext>
            </a:extLst>
          </p:cNvPr>
          <p:cNvSpPr>
            <a:spLocks noGrp="1"/>
          </p:cNvSpPr>
          <p:nvPr>
            <p:ph type="body" sz="quarter" idx="13"/>
          </p:nvPr>
        </p:nvSpPr>
        <p:spPr/>
        <p:txBody>
          <a:bodyPr/>
          <a:lstStyle/>
          <a:p>
            <a:r>
              <a:rPr lang="en-US"/>
              <a:t>&lt;Tên nội dung 1&gt;</a:t>
            </a:r>
          </a:p>
          <a:p>
            <a:endParaRPr lang="en-US"/>
          </a:p>
        </p:txBody>
      </p:sp>
      <p:sp>
        <p:nvSpPr>
          <p:cNvPr id="7" name="Chỗ dành sẵn cho Hình ảnh 6">
            <a:extLst>
              <a:ext uri="{FF2B5EF4-FFF2-40B4-BE49-F238E27FC236}">
                <a16:creationId xmlns:a16="http://schemas.microsoft.com/office/drawing/2014/main" id="{CE2777C7-2C0A-4E30-9378-F3A89D2E6071}"/>
              </a:ext>
            </a:extLst>
          </p:cNvPr>
          <p:cNvSpPr>
            <a:spLocks noGrp="1"/>
          </p:cNvSpPr>
          <p:nvPr>
            <p:ph type="pic" sz="quarter" idx="16"/>
          </p:nvPr>
        </p:nvSpPr>
        <p:spPr/>
      </p:sp>
      <p:sp>
        <p:nvSpPr>
          <p:cNvPr id="8" name="Chỗ dành sẵn cho Hình ảnh 7">
            <a:extLst>
              <a:ext uri="{FF2B5EF4-FFF2-40B4-BE49-F238E27FC236}">
                <a16:creationId xmlns:a16="http://schemas.microsoft.com/office/drawing/2014/main" id="{0B86F771-FADB-4625-BA90-B92EF2ED134C}"/>
              </a:ext>
            </a:extLst>
          </p:cNvPr>
          <p:cNvSpPr>
            <a:spLocks noGrp="1"/>
          </p:cNvSpPr>
          <p:nvPr>
            <p:ph type="pic" sz="quarter" idx="17"/>
          </p:nvPr>
        </p:nvSpPr>
        <p:spPr/>
      </p:sp>
      <p:sp>
        <p:nvSpPr>
          <p:cNvPr id="6" name="Chỗ dành sẵn cho Hình ảnh 5">
            <a:extLst>
              <a:ext uri="{FF2B5EF4-FFF2-40B4-BE49-F238E27FC236}">
                <a16:creationId xmlns:a16="http://schemas.microsoft.com/office/drawing/2014/main" id="{EAF17357-72A6-4F56-A6F3-37FB9F773492}"/>
              </a:ext>
            </a:extLst>
          </p:cNvPr>
          <p:cNvSpPr>
            <a:spLocks noGrp="1"/>
          </p:cNvSpPr>
          <p:nvPr>
            <p:ph type="pic" sz="quarter" idx="15"/>
          </p:nvPr>
        </p:nvSpPr>
        <p:spPr/>
      </p:sp>
      <p:sp>
        <p:nvSpPr>
          <p:cNvPr id="9" name="Content Placeholder 8">
            <a:extLst>
              <a:ext uri="{FF2B5EF4-FFF2-40B4-BE49-F238E27FC236}">
                <a16:creationId xmlns:a16="http://schemas.microsoft.com/office/drawing/2014/main" id="{83F024B5-12C8-B45D-92C9-AB493374BD7A}"/>
              </a:ext>
            </a:extLst>
          </p:cNvPr>
          <p:cNvSpPr>
            <a:spLocks noGrp="1"/>
          </p:cNvSpPr>
          <p:nvPr>
            <p:ph sz="half" idx="1"/>
          </p:nvPr>
        </p:nvSpPr>
        <p:spPr/>
        <p:txBody>
          <a:bodyPr/>
          <a:lstStyle/>
          <a:p>
            <a:endParaRPr lang="en-US" dirty="0"/>
          </a:p>
        </p:txBody>
      </p:sp>
      <p:sp>
        <p:nvSpPr>
          <p:cNvPr id="10" name="TextBox 9">
            <a:extLst>
              <a:ext uri="{FF2B5EF4-FFF2-40B4-BE49-F238E27FC236}">
                <a16:creationId xmlns:a16="http://schemas.microsoft.com/office/drawing/2014/main" id="{645E54B2-7C26-5877-CF02-01D6B0318B67}"/>
              </a:ext>
            </a:extLst>
          </p:cNvPr>
          <p:cNvSpPr txBox="1"/>
          <p:nvPr/>
        </p:nvSpPr>
        <p:spPr>
          <a:xfrm>
            <a:off x="165652" y="919430"/>
            <a:ext cx="3339548" cy="1631216"/>
          </a:xfrm>
          <a:prstGeom prst="rect">
            <a:avLst/>
          </a:prstGeom>
          <a:noFill/>
          <a:ln w="28575">
            <a:solidFill>
              <a:srgbClr val="FF0000"/>
            </a:solidFill>
          </a:ln>
        </p:spPr>
        <p:txBody>
          <a:bodyPr wrap="square" rtlCol="0">
            <a:spAutoFit/>
          </a:bodyPr>
          <a:lstStyle/>
          <a:p>
            <a:pPr algn="just"/>
            <a:r>
              <a:rPr lang="vi-VN" sz="2000" b="1">
                <a:latin typeface="Constantia" panose="02030602050306030303" pitchFamily="18" charset="0"/>
              </a:rPr>
              <a:t>Chất kích thích là những chất có tác dụng làm tăng nhanh hoạt động của hệ thống thần kinh và nhiều bộ phận trong cơ thể.</a:t>
            </a:r>
            <a:endParaRPr lang="en-US" sz="2000" b="1">
              <a:latin typeface="Constantia" panose="02030602050306030303" pitchFamily="18" charset="0"/>
            </a:endParaRPr>
          </a:p>
        </p:txBody>
      </p:sp>
      <p:pic>
        <p:nvPicPr>
          <p:cNvPr id="4098" name="Picture 2" descr="Chất kích thích là gì? Phạm tội trong trạng thái sử dụng chất kích thích  thì có bị truy cứu trách nhiệm hình sự không?">
            <a:extLst>
              <a:ext uri="{FF2B5EF4-FFF2-40B4-BE49-F238E27FC236}">
                <a16:creationId xmlns:a16="http://schemas.microsoft.com/office/drawing/2014/main" id="{D8482FD4-577A-ED23-92F3-FB239ECB5C0B}"/>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4168" r="14168"/>
          <a:stretch>
            <a:fillRect/>
          </a:stretch>
        </p:blipFill>
        <p:spPr bwMode="auto">
          <a:xfrm>
            <a:off x="4572000" y="590550"/>
            <a:ext cx="4406348" cy="41147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044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0832-47F3-17A1-DADC-F2DCF5EE6AD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CA2D4F8-F183-3766-9692-3D962B83B6A1}"/>
              </a:ext>
            </a:extLst>
          </p:cNvPr>
          <p:cNvSpPr>
            <a:spLocks noGrp="1"/>
          </p:cNvSpPr>
          <p:nvPr>
            <p:ph type="body" sz="quarter" idx="13"/>
          </p:nvPr>
        </p:nvSpPr>
        <p:spPr/>
        <p:txBody>
          <a:bodyPr/>
          <a:lstStyle/>
          <a:p>
            <a:endParaRPr lang="en-US"/>
          </a:p>
        </p:txBody>
      </p:sp>
      <p:sp>
        <p:nvSpPr>
          <p:cNvPr id="6" name="Picture Placeholder 5">
            <a:extLst>
              <a:ext uri="{FF2B5EF4-FFF2-40B4-BE49-F238E27FC236}">
                <a16:creationId xmlns:a16="http://schemas.microsoft.com/office/drawing/2014/main" id="{98F7A4B1-4D9A-8700-1999-93893C11493C}"/>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FBD589D4-405C-53B9-BB9F-C0FEDAFE8BB2}"/>
              </a:ext>
            </a:extLst>
          </p:cNvPr>
          <p:cNvSpPr>
            <a:spLocks noGrp="1"/>
          </p:cNvSpPr>
          <p:nvPr>
            <p:ph type="pic" sz="quarter" idx="16"/>
          </p:nvPr>
        </p:nvSpPr>
        <p:spPr/>
      </p:sp>
      <p:sp>
        <p:nvSpPr>
          <p:cNvPr id="8" name="Picture Placeholder 7">
            <a:extLst>
              <a:ext uri="{FF2B5EF4-FFF2-40B4-BE49-F238E27FC236}">
                <a16:creationId xmlns:a16="http://schemas.microsoft.com/office/drawing/2014/main" id="{C71D535A-7C1E-8118-E7A9-44341667809E}"/>
              </a:ext>
            </a:extLst>
          </p:cNvPr>
          <p:cNvSpPr>
            <a:spLocks noGrp="1"/>
          </p:cNvSpPr>
          <p:nvPr>
            <p:ph type="pic" sz="quarter" idx="17"/>
          </p:nvPr>
        </p:nvSpPr>
        <p:spPr/>
      </p:sp>
      <p:sp>
        <p:nvSpPr>
          <p:cNvPr id="10" name="Content Placeholder 9">
            <a:extLst>
              <a:ext uri="{FF2B5EF4-FFF2-40B4-BE49-F238E27FC236}">
                <a16:creationId xmlns:a16="http://schemas.microsoft.com/office/drawing/2014/main" id="{35E04072-DF55-EDA6-67C3-DE8E9B9CB7D5}"/>
              </a:ext>
            </a:extLst>
          </p:cNvPr>
          <p:cNvSpPr txBox="1">
            <a:spLocks noGrp="1"/>
          </p:cNvSpPr>
          <p:nvPr>
            <p:ph sz="half" idx="1"/>
          </p:nvPr>
        </p:nvSpPr>
        <p:spPr>
          <a:xfrm>
            <a:off x="152400" y="590550"/>
            <a:ext cx="4343400" cy="4068763"/>
          </a:xfrm>
          <a:prstGeom prst="rect">
            <a:avLst/>
          </a:prstGeom>
          <a:noFill/>
          <a:ln w="28575">
            <a:solidFill>
              <a:srgbClr val="FF0000"/>
            </a:solidFill>
          </a:ln>
        </p:spPr>
        <p:txBody>
          <a:bodyPr wrap="square" rtlCol="0">
            <a:spAutoFit/>
          </a:bodyPr>
          <a:lstStyle/>
          <a:p>
            <a:pPr algn="just"/>
            <a:r>
              <a:rPr lang="vi-VN" sz="2000" b="1" dirty="0">
                <a:latin typeface="Constantia" panose="02030602050306030303" pitchFamily="18" charset="0"/>
              </a:rPr>
              <a:t>Các loại </a:t>
            </a:r>
            <a:r>
              <a:rPr lang="en-US" sz="2000" b="1" dirty="0" err="1">
                <a:latin typeface="Constantia" panose="02030602050306030303" pitchFamily="18" charset="0"/>
              </a:rPr>
              <a:t>chất</a:t>
            </a:r>
            <a:r>
              <a:rPr lang="en-US" sz="2000" b="1" dirty="0">
                <a:latin typeface="Constantia" panose="02030602050306030303" pitchFamily="18" charset="0"/>
              </a:rPr>
              <a:t> </a:t>
            </a:r>
            <a:r>
              <a:rPr lang="en-US" sz="2000" b="1" dirty="0" err="1">
                <a:latin typeface="Constantia" panose="02030602050306030303" pitchFamily="18" charset="0"/>
              </a:rPr>
              <a:t>kích</a:t>
            </a:r>
            <a:r>
              <a:rPr lang="vi-VN" sz="2000" b="1" dirty="0">
                <a:latin typeface="Constantia" panose="02030602050306030303" pitchFamily="18" charset="0"/>
              </a:rPr>
              <a:t> thích bao gồm: nicotine (trong thuốc lá), caffeine (trong trà, cà phê, các loại nước tăng lực), chocolate, cocaine, amphetamine...</a:t>
            </a:r>
            <a:endParaRPr lang="en-US" sz="2000" b="1" dirty="0">
              <a:latin typeface="Constantia" panose="02030602050306030303" pitchFamily="18" charset="0"/>
            </a:endParaRPr>
          </a:p>
        </p:txBody>
      </p:sp>
      <p:pic>
        <p:nvPicPr>
          <p:cNvPr id="5124" name="Picture 4" descr="Mối nguy hại từ việc lạm dụng chất kích thích">
            <a:extLst>
              <a:ext uri="{FF2B5EF4-FFF2-40B4-BE49-F238E27FC236}">
                <a16:creationId xmlns:a16="http://schemas.microsoft.com/office/drawing/2014/main" id="{B6DBFBDE-AE13-42C7-49A2-71FF541977E5}"/>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9667" r="9667"/>
          <a:stretch>
            <a:fillRect/>
          </a:stretch>
        </p:blipFill>
        <p:spPr bwMode="auto">
          <a:xfrm>
            <a:off x="4572000" y="590551"/>
            <a:ext cx="4419600" cy="42134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306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6D4D-02D8-24BE-7BF8-697A1A28DA1B}"/>
              </a:ext>
            </a:extLst>
          </p:cNvPr>
          <p:cNvSpPr>
            <a:spLocks noGrp="1"/>
          </p:cNvSpPr>
          <p:nvPr>
            <p:ph type="title"/>
          </p:nvPr>
        </p:nvSpPr>
        <p:spPr/>
        <p:txBody>
          <a:bodyPr/>
          <a:lstStyle/>
          <a:p>
            <a:pPr algn="l"/>
            <a:r>
              <a:rPr kumimoji="0" lang="en-US" sz="2800" b="1" i="0" u="none" strike="noStrike" kern="1200" cap="none" spc="0" normalizeH="0" noProof="0" dirty="0" err="1">
                <a:ln>
                  <a:noFill/>
                </a:ln>
                <a:solidFill>
                  <a:srgbClr val="FF0000"/>
                </a:solidFill>
                <a:effectLst/>
                <a:uLnTx/>
                <a:uFillTx/>
                <a:latin typeface="Constantia" panose="02030602050306030303" pitchFamily="18" charset="0"/>
                <a:ea typeface="+mn-ea"/>
                <a:cs typeface="+mn-cs"/>
              </a:rPr>
              <a:t>Chất</a:t>
            </a:r>
            <a:r>
              <a:rPr kumimoji="0" lang="en-US" sz="2800" b="1" i="0" u="none" strike="noStrike" kern="1200" cap="none" spc="0" normalizeH="0" noProof="0" dirty="0">
                <a:ln>
                  <a:noFill/>
                </a:ln>
                <a:solidFill>
                  <a:srgbClr val="FF0000"/>
                </a:solidFill>
                <a:effectLst/>
                <a:uLnTx/>
                <a:uFillTx/>
                <a:latin typeface="Constantia" panose="02030602050306030303" pitchFamily="18" charset="0"/>
                <a:ea typeface="+mn-ea"/>
                <a:cs typeface="+mn-cs"/>
              </a:rPr>
              <a:t> </a:t>
            </a:r>
            <a:r>
              <a:rPr kumimoji="0" lang="en-US" sz="2800" b="1" i="0" u="none" strike="noStrike" kern="1200" cap="none" spc="0" normalizeH="0" noProof="0" dirty="0" err="1">
                <a:ln>
                  <a:noFill/>
                </a:ln>
                <a:solidFill>
                  <a:srgbClr val="FF0000"/>
                </a:solidFill>
                <a:effectLst/>
                <a:uLnTx/>
                <a:uFillTx/>
                <a:latin typeface="Constantia" panose="02030602050306030303" pitchFamily="18" charset="0"/>
                <a:ea typeface="+mn-ea"/>
                <a:cs typeface="+mn-cs"/>
              </a:rPr>
              <a:t>ức</a:t>
            </a:r>
            <a:r>
              <a:rPr kumimoji="0" lang="en-US" sz="2800" b="1" i="0" u="none" strike="noStrike" kern="1200" cap="none" spc="0" normalizeH="0" noProof="0" dirty="0">
                <a:ln>
                  <a:noFill/>
                </a:ln>
                <a:solidFill>
                  <a:srgbClr val="FF0000"/>
                </a:solidFill>
                <a:effectLst/>
                <a:uLnTx/>
                <a:uFillTx/>
                <a:latin typeface="Constantia" panose="02030602050306030303" pitchFamily="18" charset="0"/>
                <a:ea typeface="+mn-ea"/>
                <a:cs typeface="+mn-cs"/>
              </a:rPr>
              <a:t> </a:t>
            </a:r>
            <a:r>
              <a:rPr kumimoji="0" lang="en-US" sz="2800" b="1" i="0" u="none" strike="noStrike" kern="1200" cap="none" spc="0" normalizeH="0" noProof="0" dirty="0" err="1">
                <a:ln>
                  <a:noFill/>
                </a:ln>
                <a:solidFill>
                  <a:srgbClr val="FF0000"/>
                </a:solidFill>
                <a:effectLst/>
                <a:uLnTx/>
                <a:uFillTx/>
                <a:latin typeface="Constantia" panose="02030602050306030303" pitchFamily="18" charset="0"/>
                <a:ea typeface="+mn-ea"/>
                <a:cs typeface="+mn-cs"/>
              </a:rPr>
              <a:t>chế</a:t>
            </a:r>
            <a:r>
              <a:rPr kumimoji="0" lang="en-US" sz="2800" b="1" i="0" u="none" strike="noStrike" kern="1200" cap="none" spc="0" normalizeH="0" noProof="0" dirty="0">
                <a:ln>
                  <a:noFill/>
                </a:ln>
                <a:solidFill>
                  <a:srgbClr val="FF0000"/>
                </a:solidFill>
                <a:effectLst/>
                <a:uLnTx/>
                <a:uFillTx/>
                <a:latin typeface="Constantia" panose="02030602050306030303" pitchFamily="18" charset="0"/>
                <a:ea typeface="+mn-ea"/>
                <a:cs typeface="+mn-cs"/>
              </a:rPr>
              <a:t> </a:t>
            </a:r>
            <a:r>
              <a:rPr kumimoji="0" lang="en-US" sz="2800" b="1" i="0" u="none" strike="noStrike" kern="1200" cap="none" spc="0" normalizeH="0" noProof="0" dirty="0" err="1">
                <a:ln>
                  <a:noFill/>
                </a:ln>
                <a:solidFill>
                  <a:srgbClr val="FF0000"/>
                </a:solidFill>
                <a:effectLst/>
                <a:uLnTx/>
                <a:uFillTx/>
                <a:latin typeface="Constantia" panose="02030602050306030303" pitchFamily="18" charset="0"/>
                <a:ea typeface="+mn-ea"/>
                <a:cs typeface="+mn-cs"/>
              </a:rPr>
              <a:t>thần</a:t>
            </a:r>
            <a:r>
              <a:rPr kumimoji="0" lang="en-US" sz="2800" b="1" i="0" u="none" strike="noStrike" kern="1200" cap="none" spc="0" normalizeH="0" noProof="0" dirty="0">
                <a:ln>
                  <a:noFill/>
                </a:ln>
                <a:solidFill>
                  <a:srgbClr val="FF0000"/>
                </a:solidFill>
                <a:effectLst/>
                <a:uLnTx/>
                <a:uFillTx/>
                <a:latin typeface="Constantia" panose="02030602050306030303" pitchFamily="18" charset="0"/>
                <a:ea typeface="+mn-ea"/>
                <a:cs typeface="+mn-cs"/>
              </a:rPr>
              <a:t> </a:t>
            </a:r>
            <a:r>
              <a:rPr kumimoji="0" lang="en-US" sz="2800" b="1" i="0" u="none" strike="noStrike" kern="1200" cap="none" spc="0" normalizeH="0" noProof="0" dirty="0" err="1">
                <a:ln>
                  <a:noFill/>
                </a:ln>
                <a:solidFill>
                  <a:srgbClr val="FF0000"/>
                </a:solidFill>
                <a:effectLst/>
                <a:uLnTx/>
                <a:uFillTx/>
                <a:latin typeface="Constantia" panose="02030602050306030303" pitchFamily="18" charset="0"/>
                <a:ea typeface="+mn-ea"/>
                <a:cs typeface="+mn-cs"/>
              </a:rPr>
              <a:t>kinh</a:t>
            </a:r>
            <a:endParaRPr lang="en-US" dirty="0">
              <a:solidFill>
                <a:srgbClr val="FF0000"/>
              </a:solidFill>
            </a:endParaRPr>
          </a:p>
        </p:txBody>
      </p:sp>
      <p:sp>
        <p:nvSpPr>
          <p:cNvPr id="4" name="Text Placeholder 3">
            <a:extLst>
              <a:ext uri="{FF2B5EF4-FFF2-40B4-BE49-F238E27FC236}">
                <a16:creationId xmlns:a16="http://schemas.microsoft.com/office/drawing/2014/main" id="{1AE513D5-B0F1-B8C9-99E2-FBC4BAC60281}"/>
              </a:ext>
            </a:extLst>
          </p:cNvPr>
          <p:cNvSpPr>
            <a:spLocks noGrp="1"/>
          </p:cNvSpPr>
          <p:nvPr>
            <p:ph type="body" sz="quarter" idx="13"/>
          </p:nvPr>
        </p:nvSpPr>
        <p:spPr/>
        <p:txBody>
          <a:bodyPr/>
          <a:lstStyle/>
          <a:p>
            <a:endParaRPr lang="en-US"/>
          </a:p>
        </p:txBody>
      </p:sp>
      <p:sp>
        <p:nvSpPr>
          <p:cNvPr id="6" name="Picture Placeholder 5">
            <a:extLst>
              <a:ext uri="{FF2B5EF4-FFF2-40B4-BE49-F238E27FC236}">
                <a16:creationId xmlns:a16="http://schemas.microsoft.com/office/drawing/2014/main" id="{2346933D-8E1E-732E-56D5-7C69749D0DE4}"/>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80E6CAA8-57FE-F80C-BE2E-5603C63113D5}"/>
              </a:ext>
            </a:extLst>
          </p:cNvPr>
          <p:cNvSpPr>
            <a:spLocks noGrp="1"/>
          </p:cNvSpPr>
          <p:nvPr>
            <p:ph type="pic" sz="quarter" idx="16"/>
          </p:nvPr>
        </p:nvSpPr>
        <p:spPr/>
      </p:sp>
      <p:sp>
        <p:nvSpPr>
          <p:cNvPr id="8" name="Picture Placeholder 7">
            <a:extLst>
              <a:ext uri="{FF2B5EF4-FFF2-40B4-BE49-F238E27FC236}">
                <a16:creationId xmlns:a16="http://schemas.microsoft.com/office/drawing/2014/main" id="{6637393A-9908-611D-5832-590477EC1343}"/>
              </a:ext>
            </a:extLst>
          </p:cNvPr>
          <p:cNvSpPr>
            <a:spLocks noGrp="1"/>
          </p:cNvSpPr>
          <p:nvPr>
            <p:ph type="pic" sz="quarter" idx="17"/>
          </p:nvPr>
        </p:nvSpPr>
        <p:spPr/>
      </p:sp>
      <p:sp>
        <p:nvSpPr>
          <p:cNvPr id="9" name="Content Placeholder 8">
            <a:extLst>
              <a:ext uri="{FF2B5EF4-FFF2-40B4-BE49-F238E27FC236}">
                <a16:creationId xmlns:a16="http://schemas.microsoft.com/office/drawing/2014/main" id="{2ABD1EC8-5F3A-E0F9-43A2-CB4FFCDB7B63}"/>
              </a:ext>
            </a:extLst>
          </p:cNvPr>
          <p:cNvSpPr txBox="1">
            <a:spLocks noGrp="1"/>
          </p:cNvSpPr>
          <p:nvPr>
            <p:ph sz="half" idx="1"/>
          </p:nvPr>
        </p:nvSpPr>
        <p:spPr>
          <a:xfrm>
            <a:off x="152400" y="590550"/>
            <a:ext cx="4343400" cy="4068763"/>
          </a:xfrm>
          <a:prstGeom prst="rect">
            <a:avLst/>
          </a:prstGeom>
          <a:noFill/>
          <a:ln w="28575">
            <a:solidFill>
              <a:srgbClr val="FF0000"/>
            </a:solidFill>
          </a:ln>
        </p:spPr>
        <p:txBody>
          <a:bodyPr wrap="square" rtlCol="0">
            <a:spAutoFit/>
          </a:bodyPr>
          <a:lstStyle/>
          <a:p>
            <a:pPr algn="just"/>
            <a:r>
              <a:rPr lang="vi-VN" sz="2000" b="1">
                <a:latin typeface="Constantia" panose="02030602050306030303" pitchFamily="18" charset="0"/>
              </a:rPr>
              <a:t>Chất ức chế thần kinh là những chất ngăn cản, làm chậm hoặc làm suy giảm hoạt động của hệ thống thần kinh. </a:t>
            </a:r>
            <a:endParaRPr lang="en-US" sz="2000" b="1">
              <a:latin typeface="Constantia" panose="02030602050306030303" pitchFamily="18" charset="0"/>
            </a:endParaRPr>
          </a:p>
        </p:txBody>
      </p:sp>
      <p:pic>
        <p:nvPicPr>
          <p:cNvPr id="6146" name="Picture 2" descr="Các chất gây nghiện là gì? Có tác hại ra sao đối với cơ thể? - Nhà thuốc  FPT Long Châu">
            <a:extLst>
              <a:ext uri="{FF2B5EF4-FFF2-40B4-BE49-F238E27FC236}">
                <a16:creationId xmlns:a16="http://schemas.microsoft.com/office/drawing/2014/main" id="{9707B3D8-16C3-619C-19D6-1692F6B11F31}"/>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9846" r="19846"/>
          <a:stretch>
            <a:fillRect/>
          </a:stretch>
        </p:blipFill>
        <p:spPr bwMode="auto">
          <a:xfrm>
            <a:off x="4572000" y="590550"/>
            <a:ext cx="4419600" cy="41147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597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5707-F2FC-18D3-A358-8385DC881BA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4AA0B01-1594-1C7F-3EAA-0F08704276FE}"/>
              </a:ext>
            </a:extLst>
          </p:cNvPr>
          <p:cNvSpPr>
            <a:spLocks noGrp="1"/>
          </p:cNvSpPr>
          <p:nvPr>
            <p:ph type="body" sz="quarter" idx="13"/>
          </p:nvPr>
        </p:nvSpPr>
        <p:spPr/>
        <p:txBody>
          <a:bodyPr/>
          <a:lstStyle/>
          <a:p>
            <a:endParaRPr lang="en-US"/>
          </a:p>
        </p:txBody>
      </p:sp>
      <p:sp>
        <p:nvSpPr>
          <p:cNvPr id="6" name="Picture Placeholder 5">
            <a:extLst>
              <a:ext uri="{FF2B5EF4-FFF2-40B4-BE49-F238E27FC236}">
                <a16:creationId xmlns:a16="http://schemas.microsoft.com/office/drawing/2014/main" id="{02252CAD-EBFC-703D-A8C5-765773695EC8}"/>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1DA1D7AB-EF9A-73C3-B759-15D03FC04A3C}"/>
              </a:ext>
            </a:extLst>
          </p:cNvPr>
          <p:cNvSpPr>
            <a:spLocks noGrp="1"/>
          </p:cNvSpPr>
          <p:nvPr>
            <p:ph type="pic" sz="quarter" idx="16"/>
          </p:nvPr>
        </p:nvSpPr>
        <p:spPr/>
      </p:sp>
      <p:sp>
        <p:nvSpPr>
          <p:cNvPr id="8" name="Picture Placeholder 7">
            <a:extLst>
              <a:ext uri="{FF2B5EF4-FFF2-40B4-BE49-F238E27FC236}">
                <a16:creationId xmlns:a16="http://schemas.microsoft.com/office/drawing/2014/main" id="{32233804-C063-4712-62DE-B46253D2B240}"/>
              </a:ext>
            </a:extLst>
          </p:cNvPr>
          <p:cNvSpPr>
            <a:spLocks noGrp="1"/>
          </p:cNvSpPr>
          <p:nvPr>
            <p:ph type="pic" sz="quarter" idx="17"/>
          </p:nvPr>
        </p:nvSpPr>
        <p:spPr/>
      </p:sp>
      <p:sp>
        <p:nvSpPr>
          <p:cNvPr id="9" name="Content Placeholder 8">
            <a:extLst>
              <a:ext uri="{FF2B5EF4-FFF2-40B4-BE49-F238E27FC236}">
                <a16:creationId xmlns:a16="http://schemas.microsoft.com/office/drawing/2014/main" id="{273D084F-08A1-138E-E616-91FDA6C4951C}"/>
              </a:ext>
            </a:extLst>
          </p:cNvPr>
          <p:cNvSpPr txBox="1">
            <a:spLocks noGrp="1"/>
          </p:cNvSpPr>
          <p:nvPr>
            <p:ph sz="half" idx="1"/>
          </p:nvPr>
        </p:nvSpPr>
        <p:spPr>
          <a:xfrm>
            <a:off x="152400" y="590550"/>
            <a:ext cx="4343400" cy="4068763"/>
          </a:xfrm>
          <a:prstGeom prst="rect">
            <a:avLst/>
          </a:prstGeom>
          <a:noFill/>
          <a:ln w="28575">
            <a:solidFill>
              <a:srgbClr val="FF0000"/>
            </a:solidFill>
          </a:ln>
        </p:spPr>
        <p:txBody>
          <a:bodyPr wrap="square" rtlCol="0">
            <a:spAutoFit/>
          </a:bodyPr>
          <a:lstStyle/>
          <a:p>
            <a:pPr algn="just"/>
            <a:r>
              <a:rPr lang="vi-VN" sz="2000" b="1" dirty="0">
                <a:latin typeface="Constantia" panose="02030602050306030303" pitchFamily="18" charset="0"/>
              </a:rPr>
              <a:t>Chất ức chế thần kinh là những chất ngăn cản, làm chậm hoặc làm suy giảm hoạt động của hệ thống thần kinh. </a:t>
            </a:r>
            <a:endParaRPr lang="en-US" sz="2000" b="1" dirty="0">
              <a:latin typeface="Constantia" panose="02030602050306030303" pitchFamily="18" charset="0"/>
            </a:endParaRPr>
          </a:p>
        </p:txBody>
      </p:sp>
      <p:pic>
        <p:nvPicPr>
          <p:cNvPr id="7170" name="Picture 2" descr="Những chất gây nghiện hàng đầu thế giới">
            <a:extLst>
              <a:ext uri="{FF2B5EF4-FFF2-40B4-BE49-F238E27FC236}">
                <a16:creationId xmlns:a16="http://schemas.microsoft.com/office/drawing/2014/main" id="{6FE594C1-B2E8-4B79-A114-9C07C1334A83}"/>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9689" r="19689"/>
          <a:stretch>
            <a:fillRect/>
          </a:stretch>
        </p:blipFill>
        <p:spPr bwMode="auto">
          <a:xfrm>
            <a:off x="4572000" y="590551"/>
            <a:ext cx="4572000" cy="42134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693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 name="ISPRING_RESOURCE_FOLDER" val="D:\gonkem\giao an\ma tuy - mai dam\CTXH voi nguoi nghien MT\bai giang CTXH voi ngươi nghien\bai giang elearning\1. Khai niem ma tuy\"/>
  <p:tag name="ISPRING_PRESENTATION_PATH" val="D:\gonkem\giao an\ma tuy - mai dam\CTXH voi nguoi nghien MT\bai giang CTXH voi ngươi nghien\bai giang elearning\1. Khai niem ma tuy.pptx"/>
  <p:tag name="ISPRING_PROJECT_VERSION" val="9.3"/>
  <p:tag name="ISPRING_PROJECT_FOLDER_UPDATED" val="1"/>
  <p:tag name="ISPRING_SCREEN_RECS_UPDATED" val="D:\gonkem\giao an\ma tuy - mai dam\CTXH voi nguoi nghien MT\bai giang CTXH voi ngươi nghien\bai giang elearning\1. Khai niem ma tuy\"/>
  <p:tag name="ISPRING_PRESENTATION_TITLE" val="1. Khai niem ma tuy"/>
  <p:tag name="ISPRING_FIRST_PUBLISH" val="1"/>
  <p:tag name="ISPRING_LMS_API_VERSION" val="SCORM 2004 (2nd edition)"/>
  <p:tag name="ISPRING_ULTRA_SCORM_COURSE_ID" val="BA4B8CB1-A993-4C9D-B197-8934E6806275"/>
  <p:tag name="ISPRING_CMI5_LAUNCH_METHOD" val="any window"/>
  <p:tag name="ISPRINGCLOUDFOLDERID" val="1"/>
  <p:tag name="ISPRINGONLINEFOLDERID" val="1"/>
  <p:tag name="ISPRING_OUTPUT_FOLDER" val="[[&quot;o\uFFFD\u0014&gt;{9E4A29D3-42E8-4F13-99C5-74256638065D}&quot;,&quot;D:\\gonkem\\giao an\\ma tuy - mai dam\\CTXH voi nguoi nghien MT\\bai giang CTXH voi ngươi nghien\\bai giang elearning&quot;]]"/>
  <p:tag name="ISPRING_CURRENT_PLAYER_ID" val="universal"/>
  <p:tag name="ISPRING_UUID" val="{8895FD29-5501-408E-AB5D-5C61A887DE82}"/>
  <p:tag name="FLASHSPRING_ZOOM_TAG" val="50"/>
  <p:tag name="ISPRING_PRESENTATION_INFO_2" val="&lt;?xml version=&quot;1.0&quot; encoding=&quot;UTF-8&quot; standalone=&quot;no&quot; ?&gt;&#10;&lt;presentation2&gt;&#10;&#10;  &lt;slides&gt;&#10;    &lt;slide id=&quot;{414F7C2F-EA5C-4F95-9149-A3DC2B6B336F}&quot; pptId=&quot;311&quot;/&gt;&#10;    &lt;slide id=&quot;{5782E1EB-E46F-4356-83B6-592498041ECF}&quot; pptId=&quot;312&quot;/&gt;&#10;    &lt;slide id=&quot;{532CDB25-18D4-477F-AB18-32F039B9CD20}&quot; pptId=&quot;284&quot;/&gt;&#10;    &lt;slide id=&quot;{A8307EC6-46C5-463C-8B12-DB864A283812}&quot; pptId=&quot;305&quot;/&gt;&#10;    &lt;slide id=&quot;{8E1595E2-685F-4D15-BF66-8386EBC64C30}&quot; pptId=&quot;297&quot;/&gt;&#10;    &lt;slide id=&quot;{C497C13F-BA06-414A-8913-84A31EDC6D1A}&quot; pptId=&quot;306&quot;/&gt;&#10;    &lt;slide id=&quot;{C94B8488-E605-4E94-88AD-71EA4CCBCA52}&quot; pptId=&quot;299&quot;/&gt;&#10;    &lt;slide id=&quot;{774430A3-FBA0-4409-BC67-FEB53A4487D4}&quot; pptId=&quot;307&quot;/&gt;&#10;    &lt;slide id=&quot;{001707CC-5127-48C7-807E-70FCD5EC1569}&quot; pptId=&quot;308&quot;/&gt;&#10;    &lt;slide id=&quot;{A8DCE470-6AB8-4452-846E-E4FA63530BDF}&quot; pptId=&quot;309&quot;/&gt;&#10;    &lt;slide id=&quot;{AF958EAF-ED82-427C-8A0D-52116B136A12}&quot; pptId=&quot;310&quot;/&gt;&#10;    &lt;slide id=&quot;{4ADCA05D-BCAF-4168-A9F9-562D1D566B2E}&quot; pptId=&quot;300&quot;/&gt;&#10;    &lt;slide id=&quot;{44548FD1-700C-49D7-BA27-55A32F09C4A9}&quot; pptId=&quot;303&quot;/&gt;&#10;    &lt;slide id=&quot;{EB30E804-F3DF-4B9F-9D5E-E53176CF71F3}&quot; pptId=&quot;263&quot;/&gt;&#10;  &lt;/slides&gt;&#10;&#10;  &lt;narration&gt;&#10;    &lt;audioTracks&gt;&#10;      &lt;audioTrack muted=&quot;false&quot; name=&quot;Âm thanh 1&quot; resource=&quot;c89032d4&quot; slideId=&quot;{414F7C2F-EA5C-4F95-9149-A3DC2B6B336F}&quot; startTime=&quot;0&quot; volume=&quot;1&quot;&gt;&#10;        &lt;audio channels=&quot;1&quot; format=&quot;s16&quot; sampleRate=&quot;44100&quot;/&gt;&#10;      &lt;/audioTrack&gt;&#10;      &lt;audioTrack muted=&quot;false&quot; name=&quot;Âm thanh 2&quot; resource=&quot;53008791&quot; slideId=&quot;{5782E1EB-E46F-4356-83B6-592498041ECF}&quot; startTime=&quot;0&quot; volume=&quot;1&quot;&gt;&#10;        &lt;audio channels=&quot;1&quot; format=&quot;s16&quot; sampleRate=&quot;44100&quot;/&gt;&#10;      &lt;/audioTrack&gt;&#10;      &lt;audioTrack muted=&quot;false&quot; name=&quot;Âm thanh 3&quot; resource=&quot;729a45a1&quot; slideId=&quot;{532CDB25-18D4-477F-AB18-32F039B9CD20}&quot; startTime=&quot;0&quot; volume=&quot;1&quot;&gt;&#10;        &lt;audio channels=&quot;1&quot; format=&quot;s16&quot; sampleRate=&quot;44100&quot;/&gt;&#10;      &lt;/audioTrack&gt;&#10;      &lt;audioTrack muted=&quot;false&quot; name=&quot;Âm thanh 4&quot; resource=&quot;96104b98&quot; slideId=&quot;{A8307EC6-46C5-463C-8B12-DB864A283812}&quot; startTime=&quot;0&quot; volume=&quot;1&quot;&gt;&#10;        &lt;audio channels=&quot;1&quot; format=&quot;s16&quot; sampleRate=&quot;44100&quot;/&gt;&#10;      &lt;/audioTrack&gt;&#10;      &lt;audioTrack muted=&quot;false&quot; name=&quot;Âm thanh 5&quot; resource=&quot;dbd327ac&quot; slideId=&quot;{8E1595E2-685F-4D15-BF66-8386EBC64C30}&quot; startTime=&quot;0&quot; volume=&quot;1&quot;&gt;&#10;        &lt;audio channels=&quot;1&quot; format=&quot;s16&quot; sampleRate=&quot;44100&quot;/&gt;&#10;      &lt;/audioTrack&gt;&#10;      &lt;audioTrack muted=&quot;false&quot; name=&quot;Âm thanh 6&quot; resource=&quot;027d2406&quot; slideId=&quot;{C497C13F-BA06-414A-8913-84A31EDC6D1A}&quot; startTime=&quot;0&quot; volume=&quot;1&quot;&gt;&#10;        &lt;audio channels=&quot;1&quot; format=&quot;s16&quot; sampleRate=&quot;44100&quot;/&gt;&#10;      &lt;/audioTrack&gt;&#10;      &lt;audioTrack muted=&quot;false&quot; name=&quot;Âm thanh 7&quot; resource=&quot;a20464da&quot; slideId=&quot;{C94B8488-E605-4E94-88AD-71EA4CCBCA52}&quot; startTime=&quot;0&quot; volume=&quot;1&quot;&gt;&#10;        &lt;audio channels=&quot;1&quot; format=&quot;s16&quot; sampleRate=&quot;44100&quot;/&gt;&#10;      &lt;/audioTrack&gt;&#10;      &lt;audioTrack muted=&quot;false&quot; name=&quot;Âm thanh 8&quot; resource=&quot;6e6e03eb&quot; slideId=&quot;{774430A3-FBA0-4409-BC67-FEB53A4487D4}&quot; startTime=&quot;0&quot; volume=&quot;1&quot;&gt;&#10;        &lt;audio channels=&quot;1&quot; format=&quot;s16&quot; sampleRate=&quot;44100&quot;/&gt;&#10;      &lt;/audioTrack&gt;&#10;      &lt;audioTrack muted=&quot;false&quot; name=&quot;Âm thanh 9&quot; resource=&quot;dd6efaee&quot; slideId=&quot;{001707CC-5127-48C7-807E-70FCD5EC1569}&quot; startTime=&quot;0&quot; volume=&quot;1&quot;&gt;&#10;        &lt;audio channels=&quot;1&quot; format=&quot;s16&quot; sampleRate=&quot;44100&quot;/&gt;&#10;      &lt;/audioTrack&gt;&#10;      &lt;audioTrack muted=&quot;false&quot; name=&quot;Âm thanh 10&quot; resource=&quot;f36b5890&quot; slideId=&quot;{A8DCE470-6AB8-4452-846E-E4FA63530BDF}&quot; startTime=&quot;0&quot; volume=&quot;1&quot;&gt;&#10;        &lt;audio channels=&quot;1&quot; format=&quot;s16&quot; sampleRate=&quot;44100&quot;/&gt;&#10;      &lt;/audioTrack&gt;&#10;      &lt;audioTrack muted=&quot;false&quot; name=&quot;Âm thanh 11&quot; resource=&quot;6ee0c417&quot; slideId=&quot;{AF958EAF-ED82-427C-8A0D-52116B136A12}&quot; startTime=&quot;0&quot; volume=&quot;1&quot;&gt;&#10;        &lt;audio channels=&quot;1&quot; format=&quot;s16&quot; sampleRate=&quot;44100&quot;/&gt;&#10;      &lt;/audioTrack&gt;&#10;      &lt;audioTrack muted=&quot;false&quot; name=&quot;Âm thanh 12&quot; resource=&quot;f945f940&quot; slideId=&quot;{4ADCA05D-BCAF-4168-A9F9-562D1D566B2E}&quot; startTime=&quot;0&quot; volume=&quot;1&quot;&gt;&#10;        &lt;audio channels=&quot;1&quot; format=&quot;s16&quot; sampleRate=&quot;44100&quot;/&gt;&#10;      &lt;/audioTrack&gt;&#10;      &lt;audioTrack muted=&quot;false&quot; name=&quot;Âm thanh 13&quot; resource=&quot;66513048&quot; slideId=&quot;{44548FD1-700C-49D7-BA27-55A32F09C4A9}&quot; startTime=&quot;0&quot; volume=&quot;1&quot;&gt;&#10;        &lt;audio channels=&quot;1&quot; format=&quot;s16&quot; sampleRate=&quot;44100&quot;/&gt;&#10;      &lt;/audioTrack&gt;&#10;      &lt;audioTrack muted=&quot;false&quot; name=&quot;Âm thanh 14&quot; resource=&quot;919725eb&quot; slideId=&quot;{EB30E804-F3DF-4B9F-9D5E-E53176CF71F3}&quot; startTime=&quot;0&quot; volume=&quot;1&quot;&gt;&#10;        &lt;audio channels=&quot;1&quot; format=&quot;s16&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SCORM_RATE_SLIDES" val="1"/>
  <p:tag name="ISPRING_SCORM_RATE_QUIZZES" val="0"/>
  <p:tag name="ISPRING_SCORM_PASSING_SCORE" val="100.00000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D911414-1766-4343-8596-8498D23AD48C}:309"/>
  <p:tag name="ISPRING_SLIDE_ID_2" val="{A8DCE470-6AB8-4452-846E-E4FA63530BDF}"/>
  <p:tag name="GENSWF_ADVANCE_TIME" val="2.210"/>
  <p:tag name="TIMING" val="|0.464"/>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306458B-1EA4-43AE-9ABE-AB4CC4749D43}:310"/>
  <p:tag name="ISPRING_SLIDE_ID_2" val="{AF958EAF-ED82-427C-8A0D-52116B136A12}"/>
  <p:tag name="GENSWF_ADVANCE_TIME" val="72.695"/>
  <p:tag name="TIMING" val="|0.615"/>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6EC998B-D42E-44E9-9DD8-8A7DC08CDF26}:300"/>
  <p:tag name="ISPRING_SLIDE_ID_2" val="{4ADCA05D-BCAF-4168-A9F9-562D1D566B2E}"/>
  <p:tag name="GENSWF_ADVANCE_TIME" val="23.484"/>
  <p:tag name="TIMING" val="|0.638"/>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F38D24F-29A3-47F4-A7D5-253B4D1260CE}:263"/>
  <p:tag name="ISPRING_SLIDE_ID_2" val="{EB30E804-F3DF-4B9F-9D5E-E53176CF71F3}"/>
  <p:tag name="GENSWF_ADVANCE_TIME" val="6.29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ED2643A-CF3C-4382-8CD9-B3118A96F0FB}:311"/>
  <p:tag name="ISPRING_SLIDE_ID_2" val="{414F7C2F-EA5C-4F95-9149-A3DC2B6B336F}"/>
  <p:tag name="GENSWF_ADVANCE_TIME" val="75.02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335DB97-2E6A-4009-B2BE-EAB8BCE0602C}:284"/>
  <p:tag name="ISPRING_SLIDE_ID_2" val="{532CDB25-18D4-477F-AB18-32F039B9CD20}"/>
  <p:tag name="GENSWF_ADVANCE_TIME" val="53.60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815D2BB0-01C3-4E5E-A3FD-4EDE17453680}:305"/>
  <p:tag name="ISPRING_SLIDE_ID_2" val="{A8307EC6-46C5-463C-8B12-DB864A283812}"/>
  <p:tag name="GENSWF_ADVANCE_TIME" val="146.779"/>
  <p:tag name="TIMING" val="|8.699"/>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AE89067-7E97-445C-98F8-2B3BBC9CB3B1}:297"/>
  <p:tag name="ISPRING_SLIDE_ID_2" val="{8E1595E2-685F-4D15-BF66-8386EBC64C30}"/>
  <p:tag name="GENSWF_ADVANCE_TIME" val="74.439"/>
  <p:tag name="TIMING" val="|1.69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F7B8452-FE7A-4A6B-8AAB-8CAE550DFE03}:306"/>
  <p:tag name="ISPRING_SLIDE_ID_2" val="{C497C13F-BA06-414A-8913-84A31EDC6D1A}"/>
  <p:tag name="GENSWF_ADVANCE_TIME" val="95.739"/>
  <p:tag name="TIMING" val="|1.55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307BA79-844A-4182-BE1A-8F5BB4DE4EEB}:299"/>
  <p:tag name="ISPRING_SLIDE_ID_2" val="{C94B8488-E605-4E94-88AD-71EA4CCBCA52}"/>
  <p:tag name="GENSWF_ADVANCE_TIME" val="27.245"/>
  <p:tag name="TIMING" val="|6.17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75E49EB-082D-4959-A21F-CAC8994CCCAF}:307"/>
  <p:tag name="ISPRING_SLIDE_ID_2" val="{774430A3-FBA0-4409-BC67-FEB53A4487D4}"/>
  <p:tag name="GENSWF_ADVANCE_TIME" val="69.128"/>
  <p:tag name="TIMING" val="|0.659"/>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8DAE598-35A7-4B8C-BF22-239E722749CE}:308"/>
  <p:tag name="ISPRING_SLIDE_ID_2" val="{001707CC-5127-48C7-807E-70FCD5EC1569}"/>
  <p:tag name="GENSWF_ADVANCE_TIME" val="16.695"/>
  <p:tag name="TIMING" val="|0.767"/>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1870</TotalTime>
  <Words>527</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Edwardian Script ITC</vt:lpstr>
      <vt:lpstr>Times New Roman</vt:lpstr>
      <vt:lpstr>Constantia</vt:lpstr>
      <vt:lpstr>UTM Swiss Condensed</vt:lpstr>
      <vt:lpstr>Verdana</vt:lpstr>
      <vt:lpstr>Minion</vt:lpstr>
      <vt:lpstr>Calibri</vt:lpstr>
      <vt:lpstr>Arial</vt:lpstr>
      <vt:lpstr>VinhUni (16-9)</vt:lpstr>
      <vt:lpstr>Ctxh với người nghiện ma túy</vt:lpstr>
      <vt:lpstr>KHÁI NIỆM VỀ MA TÚY VÀ CÁC KHÁI NIỆM LIÊN QUAN</vt:lpstr>
      <vt:lpstr>Khái niệm chất ma túy</vt:lpstr>
      <vt:lpstr>PowerPoint Presentation</vt:lpstr>
      <vt:lpstr>PowerPoint Presentation</vt:lpstr>
      <vt:lpstr>Chất kích thích thần kinh</vt:lpstr>
      <vt:lpstr>PowerPoint Presentation</vt:lpstr>
      <vt:lpstr>Chất ức chế thần kinh</vt:lpstr>
      <vt:lpstr>PowerPoint Presentation</vt:lpstr>
      <vt:lpstr>Chất gây ảo giác</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Khai niem ma tuy</dc:title>
  <dc:creator>HH</dc:creator>
  <cp:lastModifiedBy>Admin</cp:lastModifiedBy>
  <cp:revision>34</cp:revision>
  <dcterms:created xsi:type="dcterms:W3CDTF">2021-09-10T09:18:21Z</dcterms:created>
  <dcterms:modified xsi:type="dcterms:W3CDTF">2025-08-14T07:11:45Z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