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45A5A6-1A6C-458E-BC24-1D8783F5E503}"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51F3739D-C1B0-4DD1-8EEC-4103C376A8E5}">
      <dgm:prSet phldrT="[Text]"/>
      <dgm:spPr/>
      <dgm:t>
        <a:bodyPr/>
        <a:lstStyle/>
        <a:p>
          <a:r>
            <a:rPr lang="en-US" smtClean="0"/>
            <a:t>Nguyên nhân chủ quan</a:t>
          </a:r>
          <a:endParaRPr lang="en-US"/>
        </a:p>
      </dgm:t>
    </dgm:pt>
    <dgm:pt modelId="{90BDAEDB-1278-49C4-B064-174F17D49C0A}" type="parTrans" cxnId="{5740379F-4CC4-496E-B43C-7106B3083E7C}">
      <dgm:prSet/>
      <dgm:spPr/>
      <dgm:t>
        <a:bodyPr/>
        <a:lstStyle/>
        <a:p>
          <a:endParaRPr lang="en-US"/>
        </a:p>
      </dgm:t>
    </dgm:pt>
    <dgm:pt modelId="{8C328271-6013-4769-971F-A6337229D9AA}" type="sibTrans" cxnId="{5740379F-4CC4-496E-B43C-7106B3083E7C}">
      <dgm:prSet/>
      <dgm:spPr/>
      <dgm:t>
        <a:bodyPr/>
        <a:lstStyle/>
        <a:p>
          <a:endParaRPr lang="en-US"/>
        </a:p>
      </dgm:t>
    </dgm:pt>
    <dgm:pt modelId="{3E54B0AB-D765-4353-BB1C-646EAB8AB47B}">
      <dgm:prSet phldrT="[Text]" custT="1"/>
      <dgm:spPr/>
      <dgm:t>
        <a:bodyPr/>
        <a:lstStyle/>
        <a:p>
          <a:r>
            <a:rPr lang="en-US" sz="3600" b="1" i="0" smtClean="0">
              <a:latin typeface="UTM Swiss Condensed" panose="02000500000000000000" pitchFamily="2" charset="0"/>
            </a:rPr>
            <a:t>Do cấu tạo sinh học</a:t>
          </a:r>
          <a:endParaRPr lang="en-US" sz="3600" i="0">
            <a:latin typeface="UTM Swiss Condensed" panose="02000500000000000000" pitchFamily="2" charset="0"/>
          </a:endParaRPr>
        </a:p>
      </dgm:t>
    </dgm:pt>
    <dgm:pt modelId="{7575E5C8-1E30-490E-8B05-81B7234C37EC}" type="parTrans" cxnId="{D7161BCA-49D8-4D17-B576-66993CE06348}">
      <dgm:prSet/>
      <dgm:spPr/>
      <dgm:t>
        <a:bodyPr/>
        <a:lstStyle/>
        <a:p>
          <a:endParaRPr lang="en-US"/>
        </a:p>
      </dgm:t>
    </dgm:pt>
    <dgm:pt modelId="{93324B30-F5A6-429D-95AF-3F7EBEBD9345}" type="sibTrans" cxnId="{D7161BCA-49D8-4D17-B576-66993CE06348}">
      <dgm:prSet/>
      <dgm:spPr/>
      <dgm:t>
        <a:bodyPr/>
        <a:lstStyle/>
        <a:p>
          <a:endParaRPr lang="en-US"/>
        </a:p>
      </dgm:t>
    </dgm:pt>
    <dgm:pt modelId="{9028248C-464C-41DD-B392-79E2316F2C5B}">
      <dgm:prSet phldrT="[Text]" custT="1"/>
      <dgm:spPr/>
      <dgm:t>
        <a:bodyPr/>
        <a:lstStyle/>
        <a:p>
          <a:r>
            <a:rPr lang="en-US" sz="3600" b="1" i="0" smtClean="0">
              <a:latin typeface="UTM Swiss Condensed" panose="02000500000000000000" pitchFamily="2" charset="0"/>
            </a:rPr>
            <a:t>Do sức khoẻ, bệnh tật</a:t>
          </a:r>
          <a:endParaRPr lang="en-US" sz="3600" i="0">
            <a:latin typeface="UTM Swiss Condensed" panose="02000500000000000000" pitchFamily="2" charset="0"/>
          </a:endParaRPr>
        </a:p>
      </dgm:t>
    </dgm:pt>
    <dgm:pt modelId="{DA32AE5B-5A8D-4A6B-9FA7-2ECC7D04D64E}" type="parTrans" cxnId="{2C33BF4A-1749-4EBC-A203-DFA565B191EF}">
      <dgm:prSet/>
      <dgm:spPr/>
      <dgm:t>
        <a:bodyPr/>
        <a:lstStyle/>
        <a:p>
          <a:endParaRPr lang="en-US"/>
        </a:p>
      </dgm:t>
    </dgm:pt>
    <dgm:pt modelId="{B0A23F05-BBDB-4F44-BD28-F52BA6921E41}" type="sibTrans" cxnId="{2C33BF4A-1749-4EBC-A203-DFA565B191EF}">
      <dgm:prSet/>
      <dgm:spPr/>
      <dgm:t>
        <a:bodyPr/>
        <a:lstStyle/>
        <a:p>
          <a:endParaRPr lang="en-US"/>
        </a:p>
      </dgm:t>
    </dgm:pt>
    <dgm:pt modelId="{4EC6220E-989A-49BA-9443-42007E30BD48}">
      <dgm:prSet phldrT="[Text]" custT="1"/>
      <dgm:spPr/>
      <dgm:t>
        <a:bodyPr/>
        <a:lstStyle/>
        <a:p>
          <a:r>
            <a:rPr lang="en-US" sz="3600" b="1" i="0" smtClean="0">
              <a:latin typeface="UTM Swiss Condensed" panose="02000500000000000000" pitchFamily="2" charset="0"/>
            </a:rPr>
            <a:t>Do trình độ nhận thức hạn chế</a:t>
          </a:r>
          <a:endParaRPr lang="en-US" sz="3600" i="0">
            <a:latin typeface="UTM Swiss Condensed" panose="02000500000000000000" pitchFamily="2" charset="0"/>
          </a:endParaRPr>
        </a:p>
      </dgm:t>
    </dgm:pt>
    <dgm:pt modelId="{9488E979-9F1A-4C4B-8250-7824C63E392F}" type="parTrans" cxnId="{C2C0A224-BB58-4D67-BF79-DA9C5BE3422F}">
      <dgm:prSet/>
      <dgm:spPr/>
      <dgm:t>
        <a:bodyPr/>
        <a:lstStyle/>
        <a:p>
          <a:endParaRPr lang="en-US"/>
        </a:p>
      </dgm:t>
    </dgm:pt>
    <dgm:pt modelId="{48C56544-E7B4-4DAF-A483-1E144E5629C8}" type="sibTrans" cxnId="{C2C0A224-BB58-4D67-BF79-DA9C5BE3422F}">
      <dgm:prSet/>
      <dgm:spPr/>
      <dgm:t>
        <a:bodyPr/>
        <a:lstStyle/>
        <a:p>
          <a:endParaRPr lang="en-US"/>
        </a:p>
      </dgm:t>
    </dgm:pt>
    <dgm:pt modelId="{AE77C6CA-4979-4FFD-A87C-65A9D8076067}">
      <dgm:prSet phldrT="[Text]" custT="1"/>
      <dgm:spPr/>
      <dgm:t>
        <a:bodyPr/>
        <a:lstStyle/>
        <a:p>
          <a:r>
            <a:rPr lang="en-US" sz="3600" b="1" i="0" smtClean="0">
              <a:latin typeface="UTM Swiss Condensed" panose="02000500000000000000" pitchFamily="2" charset="0"/>
            </a:rPr>
            <a:t>Do đạo đức lối sống xuống cấp</a:t>
          </a:r>
          <a:endParaRPr lang="en-US" sz="3600" i="0">
            <a:latin typeface="UTM Swiss Condensed" panose="02000500000000000000" pitchFamily="2" charset="0"/>
          </a:endParaRPr>
        </a:p>
      </dgm:t>
    </dgm:pt>
    <dgm:pt modelId="{3D1B6AC5-2900-47CD-BF97-4E0C7AF1806B}" type="parTrans" cxnId="{F86DC979-8E65-48F7-B21D-7E3384608A19}">
      <dgm:prSet/>
      <dgm:spPr/>
      <dgm:t>
        <a:bodyPr/>
        <a:lstStyle/>
        <a:p>
          <a:endParaRPr lang="en-US"/>
        </a:p>
      </dgm:t>
    </dgm:pt>
    <dgm:pt modelId="{620B7980-D04C-41F7-8B52-1502032508B8}" type="sibTrans" cxnId="{F86DC979-8E65-48F7-B21D-7E3384608A19}">
      <dgm:prSet/>
      <dgm:spPr/>
      <dgm:t>
        <a:bodyPr/>
        <a:lstStyle/>
        <a:p>
          <a:endParaRPr lang="en-US"/>
        </a:p>
      </dgm:t>
    </dgm:pt>
    <dgm:pt modelId="{3989AA90-D89F-452C-A63D-156E7207DCF6}">
      <dgm:prSet phldrT="[Text]" custT="1"/>
      <dgm:spPr/>
      <dgm:t>
        <a:bodyPr/>
        <a:lstStyle/>
        <a:p>
          <a:r>
            <a:rPr lang="en-US" sz="3600" b="1" i="0" smtClean="0">
              <a:latin typeface="UTM Swiss Condensed" panose="02000500000000000000" pitchFamily="2" charset="0"/>
            </a:rPr>
            <a:t>Do thiếu hụt kỹ năng sống</a:t>
          </a:r>
          <a:endParaRPr lang="en-US" sz="3600" i="0">
            <a:latin typeface="UTM Swiss Condensed" panose="02000500000000000000" pitchFamily="2" charset="0"/>
          </a:endParaRPr>
        </a:p>
      </dgm:t>
    </dgm:pt>
    <dgm:pt modelId="{49CAAF35-A0F1-4BE7-BF82-BB8751A95F80}" type="parTrans" cxnId="{CF4821A5-E1AB-42C6-941B-961D2D37423D}">
      <dgm:prSet/>
      <dgm:spPr/>
    </dgm:pt>
    <dgm:pt modelId="{262252BF-E65F-47F4-AA71-4AE35260FC68}" type="sibTrans" cxnId="{CF4821A5-E1AB-42C6-941B-961D2D37423D}">
      <dgm:prSet/>
      <dgm:spPr/>
    </dgm:pt>
    <dgm:pt modelId="{902A86E0-6B4E-43C9-89E5-F1B177A985A8}" type="pres">
      <dgm:prSet presAssocID="{9545A5A6-1A6C-458E-BC24-1D8783F5E503}" presName="linear" presStyleCnt="0">
        <dgm:presLayoutVars>
          <dgm:animLvl val="lvl"/>
          <dgm:resizeHandles val="exact"/>
        </dgm:presLayoutVars>
      </dgm:prSet>
      <dgm:spPr/>
      <dgm:t>
        <a:bodyPr/>
        <a:lstStyle/>
        <a:p>
          <a:endParaRPr lang="en-US"/>
        </a:p>
      </dgm:t>
    </dgm:pt>
    <dgm:pt modelId="{90ACFAAB-C10F-4331-962D-83D6C4B58369}" type="pres">
      <dgm:prSet presAssocID="{51F3739D-C1B0-4DD1-8EEC-4103C376A8E5}" presName="parentText" presStyleLbl="node1" presStyleIdx="0" presStyleCnt="1">
        <dgm:presLayoutVars>
          <dgm:chMax val="0"/>
          <dgm:bulletEnabled val="1"/>
        </dgm:presLayoutVars>
      </dgm:prSet>
      <dgm:spPr/>
      <dgm:t>
        <a:bodyPr/>
        <a:lstStyle/>
        <a:p>
          <a:endParaRPr lang="en-US"/>
        </a:p>
      </dgm:t>
    </dgm:pt>
    <dgm:pt modelId="{4529729E-A952-488E-ABFB-7AB7E2048A61}" type="pres">
      <dgm:prSet presAssocID="{51F3739D-C1B0-4DD1-8EEC-4103C376A8E5}" presName="childText" presStyleLbl="revTx" presStyleIdx="0" presStyleCnt="1">
        <dgm:presLayoutVars>
          <dgm:bulletEnabled val="1"/>
        </dgm:presLayoutVars>
      </dgm:prSet>
      <dgm:spPr/>
      <dgm:t>
        <a:bodyPr/>
        <a:lstStyle/>
        <a:p>
          <a:endParaRPr lang="en-US"/>
        </a:p>
      </dgm:t>
    </dgm:pt>
  </dgm:ptLst>
  <dgm:cxnLst>
    <dgm:cxn modelId="{F7896F6C-5FDB-4145-876D-CCFFF2AB7506}" type="presOf" srcId="{51F3739D-C1B0-4DD1-8EEC-4103C376A8E5}" destId="{90ACFAAB-C10F-4331-962D-83D6C4B58369}" srcOrd="0" destOrd="0" presId="urn:microsoft.com/office/officeart/2005/8/layout/vList2"/>
    <dgm:cxn modelId="{FFAAC5DE-DB99-45ED-886D-DEA6F2096299}" type="presOf" srcId="{9545A5A6-1A6C-458E-BC24-1D8783F5E503}" destId="{902A86E0-6B4E-43C9-89E5-F1B177A985A8}" srcOrd="0" destOrd="0" presId="urn:microsoft.com/office/officeart/2005/8/layout/vList2"/>
    <dgm:cxn modelId="{5740379F-4CC4-496E-B43C-7106B3083E7C}" srcId="{9545A5A6-1A6C-458E-BC24-1D8783F5E503}" destId="{51F3739D-C1B0-4DD1-8EEC-4103C376A8E5}" srcOrd="0" destOrd="0" parTransId="{90BDAEDB-1278-49C4-B064-174F17D49C0A}" sibTransId="{8C328271-6013-4769-971F-A6337229D9AA}"/>
    <dgm:cxn modelId="{78DB06E6-D6A9-4AF1-B4C4-EA6C805A1DA6}" type="presOf" srcId="{4EC6220E-989A-49BA-9443-42007E30BD48}" destId="{4529729E-A952-488E-ABFB-7AB7E2048A61}" srcOrd="0" destOrd="2" presId="urn:microsoft.com/office/officeart/2005/8/layout/vList2"/>
    <dgm:cxn modelId="{F86DC979-8E65-48F7-B21D-7E3384608A19}" srcId="{51F3739D-C1B0-4DD1-8EEC-4103C376A8E5}" destId="{AE77C6CA-4979-4FFD-A87C-65A9D8076067}" srcOrd="3" destOrd="0" parTransId="{3D1B6AC5-2900-47CD-BF97-4E0C7AF1806B}" sibTransId="{620B7980-D04C-41F7-8B52-1502032508B8}"/>
    <dgm:cxn modelId="{D7161BCA-49D8-4D17-B576-66993CE06348}" srcId="{51F3739D-C1B0-4DD1-8EEC-4103C376A8E5}" destId="{3E54B0AB-D765-4353-BB1C-646EAB8AB47B}" srcOrd="0" destOrd="0" parTransId="{7575E5C8-1E30-490E-8B05-81B7234C37EC}" sibTransId="{93324B30-F5A6-429D-95AF-3F7EBEBD9345}"/>
    <dgm:cxn modelId="{C2C0A224-BB58-4D67-BF79-DA9C5BE3422F}" srcId="{51F3739D-C1B0-4DD1-8EEC-4103C376A8E5}" destId="{4EC6220E-989A-49BA-9443-42007E30BD48}" srcOrd="2" destOrd="0" parTransId="{9488E979-9F1A-4C4B-8250-7824C63E392F}" sibTransId="{48C56544-E7B4-4DAF-A483-1E144E5629C8}"/>
    <dgm:cxn modelId="{EE8C4F67-0E92-4802-8F22-DBA8718BF2C0}" type="presOf" srcId="{AE77C6CA-4979-4FFD-A87C-65A9D8076067}" destId="{4529729E-A952-488E-ABFB-7AB7E2048A61}" srcOrd="0" destOrd="3" presId="urn:microsoft.com/office/officeart/2005/8/layout/vList2"/>
    <dgm:cxn modelId="{47432B81-0ED6-482B-B5B6-19C0573DC9A3}" type="presOf" srcId="{3989AA90-D89F-452C-A63D-156E7207DCF6}" destId="{4529729E-A952-488E-ABFB-7AB7E2048A61}" srcOrd="0" destOrd="4" presId="urn:microsoft.com/office/officeart/2005/8/layout/vList2"/>
    <dgm:cxn modelId="{CF4821A5-E1AB-42C6-941B-961D2D37423D}" srcId="{51F3739D-C1B0-4DD1-8EEC-4103C376A8E5}" destId="{3989AA90-D89F-452C-A63D-156E7207DCF6}" srcOrd="4" destOrd="0" parTransId="{49CAAF35-A0F1-4BE7-BF82-BB8751A95F80}" sibTransId="{262252BF-E65F-47F4-AA71-4AE35260FC68}"/>
    <dgm:cxn modelId="{8B42E85A-90E6-4E58-B60E-FA6D9850C8D2}" type="presOf" srcId="{9028248C-464C-41DD-B392-79E2316F2C5B}" destId="{4529729E-A952-488E-ABFB-7AB7E2048A61}" srcOrd="0" destOrd="1" presId="urn:microsoft.com/office/officeart/2005/8/layout/vList2"/>
    <dgm:cxn modelId="{6BDC7C8C-AEEA-495B-A290-537726FA65AF}" type="presOf" srcId="{3E54B0AB-D765-4353-BB1C-646EAB8AB47B}" destId="{4529729E-A952-488E-ABFB-7AB7E2048A61}" srcOrd="0" destOrd="0" presId="urn:microsoft.com/office/officeart/2005/8/layout/vList2"/>
    <dgm:cxn modelId="{2C33BF4A-1749-4EBC-A203-DFA565B191EF}" srcId="{51F3739D-C1B0-4DD1-8EEC-4103C376A8E5}" destId="{9028248C-464C-41DD-B392-79E2316F2C5B}" srcOrd="1" destOrd="0" parTransId="{DA32AE5B-5A8D-4A6B-9FA7-2ECC7D04D64E}" sibTransId="{B0A23F05-BBDB-4F44-BD28-F52BA6921E41}"/>
    <dgm:cxn modelId="{27C11C8F-F60C-4D50-910F-BA5751738440}" type="presParOf" srcId="{902A86E0-6B4E-43C9-89E5-F1B177A985A8}" destId="{90ACFAAB-C10F-4331-962D-83D6C4B58369}" srcOrd="0" destOrd="0" presId="urn:microsoft.com/office/officeart/2005/8/layout/vList2"/>
    <dgm:cxn modelId="{98F52AF7-5215-43A9-9AC0-DA4EA5DBCF77}" type="presParOf" srcId="{902A86E0-6B4E-43C9-89E5-F1B177A985A8}" destId="{4529729E-A952-488E-ABFB-7AB7E2048A61}"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CFAAB-C10F-4331-962D-83D6C4B58369}">
      <dsp:nvSpPr>
        <dsp:cNvPr id="0" name=""/>
        <dsp:cNvSpPr/>
      </dsp:nvSpPr>
      <dsp:spPr>
        <a:xfrm>
          <a:off x="0" y="184374"/>
          <a:ext cx="11653838" cy="155902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lang="en-US" sz="6500" kern="1200" smtClean="0"/>
            <a:t>Nguyên nhân chủ quan</a:t>
          </a:r>
          <a:endParaRPr lang="en-US" sz="6500" kern="1200"/>
        </a:p>
      </dsp:txBody>
      <dsp:txXfrm>
        <a:off x="76105" y="260479"/>
        <a:ext cx="11501628" cy="1406815"/>
      </dsp:txXfrm>
    </dsp:sp>
    <dsp:sp modelId="{4529729E-A952-488E-ABFB-7AB7E2048A61}">
      <dsp:nvSpPr>
        <dsp:cNvPr id="0" name=""/>
        <dsp:cNvSpPr/>
      </dsp:nvSpPr>
      <dsp:spPr>
        <a:xfrm>
          <a:off x="0" y="1743400"/>
          <a:ext cx="11653838" cy="3498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0009"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en-US" sz="3600" b="1" i="0" kern="1200" smtClean="0">
              <a:latin typeface="UTM Swiss Condensed" panose="02000500000000000000" pitchFamily="2" charset="0"/>
            </a:rPr>
            <a:t>Do cấu tạo sinh học</a:t>
          </a:r>
          <a:endParaRPr lang="en-US" sz="3600" i="0" kern="1200">
            <a:latin typeface="UTM Swiss Condensed" panose="02000500000000000000" pitchFamily="2" charset="0"/>
          </a:endParaRPr>
        </a:p>
        <a:p>
          <a:pPr marL="285750" lvl="1" indent="-285750" algn="l" defTabSz="1600200">
            <a:lnSpc>
              <a:spcPct val="90000"/>
            </a:lnSpc>
            <a:spcBef>
              <a:spcPct val="0"/>
            </a:spcBef>
            <a:spcAft>
              <a:spcPct val="20000"/>
            </a:spcAft>
            <a:buChar char="••"/>
          </a:pPr>
          <a:r>
            <a:rPr lang="en-US" sz="3600" b="1" i="0" kern="1200" smtClean="0">
              <a:latin typeface="UTM Swiss Condensed" panose="02000500000000000000" pitchFamily="2" charset="0"/>
            </a:rPr>
            <a:t>Do sức khoẻ, bệnh tật</a:t>
          </a:r>
          <a:endParaRPr lang="en-US" sz="3600" i="0" kern="1200">
            <a:latin typeface="UTM Swiss Condensed" panose="02000500000000000000" pitchFamily="2" charset="0"/>
          </a:endParaRPr>
        </a:p>
        <a:p>
          <a:pPr marL="285750" lvl="1" indent="-285750" algn="l" defTabSz="1600200">
            <a:lnSpc>
              <a:spcPct val="90000"/>
            </a:lnSpc>
            <a:spcBef>
              <a:spcPct val="0"/>
            </a:spcBef>
            <a:spcAft>
              <a:spcPct val="20000"/>
            </a:spcAft>
            <a:buChar char="••"/>
          </a:pPr>
          <a:r>
            <a:rPr lang="en-US" sz="3600" b="1" i="0" kern="1200" smtClean="0">
              <a:latin typeface="UTM Swiss Condensed" panose="02000500000000000000" pitchFamily="2" charset="0"/>
            </a:rPr>
            <a:t>Do trình độ nhận thức hạn chế</a:t>
          </a:r>
          <a:endParaRPr lang="en-US" sz="3600" i="0" kern="1200">
            <a:latin typeface="UTM Swiss Condensed" panose="02000500000000000000" pitchFamily="2" charset="0"/>
          </a:endParaRPr>
        </a:p>
        <a:p>
          <a:pPr marL="285750" lvl="1" indent="-285750" algn="l" defTabSz="1600200">
            <a:lnSpc>
              <a:spcPct val="90000"/>
            </a:lnSpc>
            <a:spcBef>
              <a:spcPct val="0"/>
            </a:spcBef>
            <a:spcAft>
              <a:spcPct val="20000"/>
            </a:spcAft>
            <a:buChar char="••"/>
          </a:pPr>
          <a:r>
            <a:rPr lang="en-US" sz="3600" b="1" i="0" kern="1200" smtClean="0">
              <a:latin typeface="UTM Swiss Condensed" panose="02000500000000000000" pitchFamily="2" charset="0"/>
            </a:rPr>
            <a:t>Do đạo đức lối sống xuống cấp</a:t>
          </a:r>
          <a:endParaRPr lang="en-US" sz="3600" i="0" kern="1200">
            <a:latin typeface="UTM Swiss Condensed" panose="02000500000000000000" pitchFamily="2" charset="0"/>
          </a:endParaRPr>
        </a:p>
        <a:p>
          <a:pPr marL="285750" lvl="1" indent="-285750" algn="l" defTabSz="1600200">
            <a:lnSpc>
              <a:spcPct val="90000"/>
            </a:lnSpc>
            <a:spcBef>
              <a:spcPct val="0"/>
            </a:spcBef>
            <a:spcAft>
              <a:spcPct val="20000"/>
            </a:spcAft>
            <a:buChar char="••"/>
          </a:pPr>
          <a:r>
            <a:rPr lang="en-US" sz="3600" b="1" i="0" kern="1200" smtClean="0">
              <a:latin typeface="UTM Swiss Condensed" panose="02000500000000000000" pitchFamily="2" charset="0"/>
            </a:rPr>
            <a:t>Do thiếu hụt kỹ năng sống</a:t>
          </a:r>
          <a:endParaRPr lang="en-US" sz="3600" i="0" kern="1200">
            <a:latin typeface="UTM Swiss Condensed" panose="02000500000000000000" pitchFamily="2" charset="0"/>
          </a:endParaRPr>
        </a:p>
      </dsp:txBody>
      <dsp:txXfrm>
        <a:off x="0" y="1743400"/>
        <a:ext cx="11653838" cy="34983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7819A-D2B3-4BDE-ACA2-7FFB05F20BF8}" type="datetimeFigureOut">
              <a:rPr lang="en-US" smtClean="0"/>
              <a:t>8/8/2025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A653D3-14A6-4AA0-8963-B7D280955129}" type="slidenum">
              <a:rPr lang="en-US" smtClean="0"/>
              <a:t>‹#›</a:t>
            </a:fld>
            <a:endParaRPr lang="en-US"/>
          </a:p>
        </p:txBody>
      </p:sp>
    </p:spTree>
    <p:extLst>
      <p:ext uri="{BB962C8B-B14F-4D97-AF65-F5344CB8AC3E}">
        <p14:creationId xmlns:p14="http://schemas.microsoft.com/office/powerpoint/2010/main" val="2337516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0105E0-9724-45AA-927A-CAD65B74E560}" type="slidenum">
              <a:rPr lang="en-US" smtClean="0"/>
              <a:t>1</a:t>
            </a:fld>
            <a:endParaRPr lang="en-US"/>
          </a:p>
        </p:txBody>
      </p:sp>
    </p:spTree>
    <p:extLst>
      <p:ext uri="{BB962C8B-B14F-4D97-AF65-F5344CB8AC3E}">
        <p14:creationId xmlns:p14="http://schemas.microsoft.com/office/powerpoint/2010/main" val="1134389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11</a:t>
            </a:fld>
            <a:endParaRPr lang="en-US"/>
          </a:p>
        </p:txBody>
      </p:sp>
    </p:spTree>
    <p:extLst>
      <p:ext uri="{BB962C8B-B14F-4D97-AF65-F5344CB8AC3E}">
        <p14:creationId xmlns:p14="http://schemas.microsoft.com/office/powerpoint/2010/main" val="2620308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33CEDB-A30F-4262-986C-B26C683FC6F0}" type="slidenum">
              <a:rPr lang="en-US" smtClean="0"/>
              <a:t>3</a:t>
            </a:fld>
            <a:endParaRPr lang="en-US"/>
          </a:p>
        </p:txBody>
      </p:sp>
    </p:spTree>
    <p:extLst>
      <p:ext uri="{BB962C8B-B14F-4D97-AF65-F5344CB8AC3E}">
        <p14:creationId xmlns:p14="http://schemas.microsoft.com/office/powerpoint/2010/main" val="2194026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4</a:t>
            </a:fld>
            <a:endParaRPr lang="en-US"/>
          </a:p>
        </p:txBody>
      </p:sp>
    </p:spTree>
    <p:extLst>
      <p:ext uri="{BB962C8B-B14F-4D97-AF65-F5344CB8AC3E}">
        <p14:creationId xmlns:p14="http://schemas.microsoft.com/office/powerpoint/2010/main" val="2636350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5</a:t>
            </a:fld>
            <a:endParaRPr lang="en-US"/>
          </a:p>
        </p:txBody>
      </p:sp>
    </p:spTree>
    <p:extLst>
      <p:ext uri="{BB962C8B-B14F-4D97-AF65-F5344CB8AC3E}">
        <p14:creationId xmlns:p14="http://schemas.microsoft.com/office/powerpoint/2010/main" val="4054476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6</a:t>
            </a:fld>
            <a:endParaRPr lang="en-US"/>
          </a:p>
        </p:txBody>
      </p:sp>
    </p:spTree>
    <p:extLst>
      <p:ext uri="{BB962C8B-B14F-4D97-AF65-F5344CB8AC3E}">
        <p14:creationId xmlns:p14="http://schemas.microsoft.com/office/powerpoint/2010/main" val="738398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7</a:t>
            </a:fld>
            <a:endParaRPr lang="en-US"/>
          </a:p>
        </p:txBody>
      </p:sp>
    </p:spTree>
    <p:extLst>
      <p:ext uri="{BB962C8B-B14F-4D97-AF65-F5344CB8AC3E}">
        <p14:creationId xmlns:p14="http://schemas.microsoft.com/office/powerpoint/2010/main" val="2371824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8</a:t>
            </a:fld>
            <a:endParaRPr lang="en-US"/>
          </a:p>
        </p:txBody>
      </p:sp>
    </p:spTree>
    <p:extLst>
      <p:ext uri="{BB962C8B-B14F-4D97-AF65-F5344CB8AC3E}">
        <p14:creationId xmlns:p14="http://schemas.microsoft.com/office/powerpoint/2010/main" val="2043564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9</a:t>
            </a:fld>
            <a:endParaRPr lang="en-US"/>
          </a:p>
        </p:txBody>
      </p:sp>
    </p:spTree>
    <p:extLst>
      <p:ext uri="{BB962C8B-B14F-4D97-AF65-F5344CB8AC3E}">
        <p14:creationId xmlns:p14="http://schemas.microsoft.com/office/powerpoint/2010/main" val="3604591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E74A5DC-ED3B-46CD-9421-AE1969572123}" type="slidenum">
              <a:rPr lang="en-US" smtClean="0"/>
              <a:t>10</a:t>
            </a:fld>
            <a:endParaRPr lang="en-US"/>
          </a:p>
        </p:txBody>
      </p:sp>
    </p:spTree>
    <p:extLst>
      <p:ext uri="{BB962C8B-B14F-4D97-AF65-F5344CB8AC3E}">
        <p14:creationId xmlns:p14="http://schemas.microsoft.com/office/powerpoint/2010/main" val="352234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A38AB-0084-46D8-9E3D-0885BA6897A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4015422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A38AB-0084-46D8-9E3D-0885BA6897A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1276926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A38AB-0084-46D8-9E3D-0885BA6897A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595221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2_Section Header">
    <p:spTree>
      <p:nvGrpSpPr>
        <p:cNvPr id="1" name=""/>
        <p:cNvGrpSpPr/>
        <p:nvPr/>
      </p:nvGrpSpPr>
      <p:grpSpPr>
        <a:xfrm>
          <a:off x="0" y="0"/>
          <a:ext cx="0" cy="0"/>
          <a:chOff x="0" y="0"/>
          <a:chExt cx="0" cy="0"/>
        </a:xfrm>
      </p:grpSpPr>
      <p:sp>
        <p:nvSpPr>
          <p:cNvPr id="9" name="Rechthoek 18">
            <a:extLst>
              <a:ext uri="{FF2B5EF4-FFF2-40B4-BE49-F238E27FC236}">
                <a16:creationId xmlns="" xmlns:a16="http://schemas.microsoft.com/office/drawing/2014/main" id="{4F76FE1B-95E4-4334-9377-08263419CC41}"/>
              </a:ext>
            </a:extLst>
          </p:cNvPr>
          <p:cNvSpPr/>
          <p:nvPr userDrawn="1"/>
        </p:nvSpPr>
        <p:spPr bwMode="auto">
          <a:xfrm>
            <a:off x="0" y="0"/>
            <a:ext cx="12287576" cy="2209800"/>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7" name="Rechthoek 18"/>
          <p:cNvSpPr/>
          <p:nvPr userDrawn="1"/>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6" name="Slide Number Placeholder 5"/>
          <p:cNvSpPr>
            <a:spLocks noGrp="1"/>
          </p:cNvSpPr>
          <p:nvPr>
            <p:ph type="sldNum" sz="quarter" idx="12"/>
          </p:nvPr>
        </p:nvSpPr>
        <p:spPr/>
        <p:txBody>
          <a:bodyPr/>
          <a:lstStyle/>
          <a:p>
            <a:fld id="{15BFCA54-6B67-44C2-89EB-D6940E9985E7}" type="slidenum">
              <a:rPr lang="vi-VN" smtClean="0"/>
              <a:t>‹#›</a:t>
            </a:fld>
            <a:endParaRPr lang="vi-VN"/>
          </a:p>
        </p:txBody>
      </p:sp>
      <p:sp>
        <p:nvSpPr>
          <p:cNvPr id="3" name="Text Placeholder 2"/>
          <p:cNvSpPr>
            <a:spLocks noGrp="1"/>
          </p:cNvSpPr>
          <p:nvPr>
            <p:ph type="body" idx="1"/>
          </p:nvPr>
        </p:nvSpPr>
        <p:spPr>
          <a:xfrm>
            <a:off x="1523999" y="312972"/>
            <a:ext cx="10332640" cy="636352"/>
          </a:xfrm>
        </p:spPr>
        <p:txBody>
          <a:bodyPr anchor="b"/>
          <a:lstStyle>
            <a:lvl1pPr marL="0" indent="0" algn="r">
              <a:buNone/>
              <a:defRPr sz="2667" b="1">
                <a:solidFill>
                  <a:srgbClr val="FFFF00"/>
                </a:solidFill>
                <a:effectLst>
                  <a:outerShdw blurRad="38100" dist="38100" dir="2700000" algn="tl">
                    <a:srgbClr val="000000">
                      <a:alpha val="43137"/>
                    </a:srgbClr>
                  </a:outerShdw>
                </a:effectLst>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3999" y="949325"/>
            <a:ext cx="10332639" cy="1158875"/>
          </a:xfrm>
        </p:spPr>
        <p:txBody>
          <a:bodyPr anchor="t">
            <a:normAutofit/>
          </a:bodyPr>
          <a:lstStyle>
            <a:lvl1pPr algn="r">
              <a:defRPr sz="5333" b="1" cap="all">
                <a:solidFill>
                  <a:schemeClr val="bg1"/>
                </a:solidFill>
              </a:defRPr>
            </a:lvl1pPr>
          </a:lstStyle>
          <a:p>
            <a:r>
              <a:rPr lang="en-US"/>
              <a:t>Click to edit Master title style</a:t>
            </a:r>
            <a:endParaRPr lang="vi-VN" dirty="0"/>
          </a:p>
        </p:txBody>
      </p:sp>
      <p:sp>
        <p:nvSpPr>
          <p:cNvPr id="5" name="Text Placeholder 4">
            <a:extLst>
              <a:ext uri="{FF2B5EF4-FFF2-40B4-BE49-F238E27FC236}">
                <a16:creationId xmlns="" xmlns:a16="http://schemas.microsoft.com/office/drawing/2014/main" id="{6D2944CA-A907-417F-967F-70B622D423B0}"/>
              </a:ext>
            </a:extLst>
          </p:cNvPr>
          <p:cNvSpPr>
            <a:spLocks noGrp="1"/>
          </p:cNvSpPr>
          <p:nvPr>
            <p:ph type="body" sz="quarter" idx="13"/>
          </p:nvPr>
        </p:nvSpPr>
        <p:spPr>
          <a:xfrm>
            <a:off x="203201" y="2311400"/>
            <a:ext cx="11654367" cy="40259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9">
            <a:extLst>
              <a:ext uri="{FF2B5EF4-FFF2-40B4-BE49-F238E27FC236}">
                <a16:creationId xmlns="" xmlns:a16="http://schemas.microsoft.com/office/drawing/2014/main" id="{04A4E651-77FA-4111-9C3D-CE7DBCB46993}"/>
              </a:ext>
            </a:extLst>
          </p:cNvPr>
          <p:cNvSpPr>
            <a:spLocks noGrp="1"/>
          </p:cNvSpPr>
          <p:nvPr>
            <p:ph type="body" sz="quarter" idx="14" hasCustomPrompt="1"/>
          </p:nvPr>
        </p:nvSpPr>
        <p:spPr>
          <a:xfrm>
            <a:off x="203200" y="6405332"/>
            <a:ext cx="11653440" cy="384936"/>
          </a:xfrm>
        </p:spPr>
        <p:txBody>
          <a:bodyPr>
            <a:noAutofit/>
          </a:bodyPr>
          <a:lstStyle>
            <a:lvl1pPr marL="0" indent="0">
              <a:buNone/>
              <a:defRPr sz="1867" b="1">
                <a:solidFill>
                  <a:srgbClr val="FFFF00"/>
                </a:solidFill>
              </a:defRPr>
            </a:lvl1pPr>
          </a:lstStyle>
          <a:p>
            <a:pPr lvl="0"/>
            <a:r>
              <a:rPr lang="en-US" dirty="0"/>
              <a:t>Click to add text</a:t>
            </a:r>
          </a:p>
        </p:txBody>
      </p:sp>
      <p:pic>
        <p:nvPicPr>
          <p:cNvPr id="11" name="Picture 10">
            <a:extLst>
              <a:ext uri="{FF2B5EF4-FFF2-40B4-BE49-F238E27FC236}">
                <a16:creationId xmlns="" xmlns:a16="http://schemas.microsoft.com/office/drawing/2014/main" id="{B62187C2-7C0F-4A89-A604-4F9D3C539B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3200" y="435628"/>
            <a:ext cx="1320800" cy="13208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74576368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p:cSld name="Tiêu đề và Nội dun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3200" y="68627"/>
            <a:ext cx="11785600" cy="617173"/>
          </a:xfrm>
        </p:spPr>
        <p:txBody>
          <a:bodyPr>
            <a:noAutofit/>
          </a:bodyPr>
          <a:lstStyle>
            <a:lvl1pPr>
              <a:defRPr sz="3733">
                <a:solidFill>
                  <a:schemeClr val="accent6">
                    <a:lumMod val="50000"/>
                  </a:schemeClr>
                </a:solidFill>
                <a:effectLst>
                  <a:outerShdw blurRad="38100" dist="38100" dir="2700000" algn="tl">
                    <a:srgbClr val="000000">
                      <a:alpha val="43137"/>
                    </a:srgbClr>
                  </a:outerShdw>
                </a:effectLst>
                <a:latin typeface="UTM Swiss Condensed" pitchFamily="2" charset="-93"/>
                <a:cs typeface="Arial" pitchFamily="34" charset="0"/>
              </a:defRPr>
            </a:lvl1pPr>
          </a:lstStyle>
          <a:p>
            <a:r>
              <a:rPr lang="en-US"/>
              <a:t>&lt;Thông tin chung về học phần&gt;</a:t>
            </a:r>
            <a:endParaRPr lang="vi-VN"/>
          </a:p>
        </p:txBody>
      </p:sp>
      <p:sp>
        <p:nvSpPr>
          <p:cNvPr id="3" name="Content Placeholder 2"/>
          <p:cNvSpPr>
            <a:spLocks noGrp="1"/>
          </p:cNvSpPr>
          <p:nvPr>
            <p:ph idx="1"/>
          </p:nvPr>
        </p:nvSpPr>
        <p:spPr>
          <a:xfrm>
            <a:off x="203200" y="787400"/>
            <a:ext cx="11653440" cy="5425909"/>
          </a:xfrm>
        </p:spPr>
        <p:txBody>
          <a:bodyPr>
            <a:normAutofit/>
          </a:bodyPr>
          <a:lstStyle>
            <a:lvl1pPr algn="just">
              <a:lnSpc>
                <a:spcPct val="110000"/>
              </a:lnSpc>
              <a:spcBef>
                <a:spcPts val="800"/>
              </a:spcBef>
              <a:defRPr sz="3200">
                <a:solidFill>
                  <a:schemeClr val="tx1"/>
                </a:solidFill>
                <a:effectLst/>
                <a:latin typeface="UTM Swiss Condensed" pitchFamily="2" charset="-93"/>
                <a:cs typeface="Arial" pitchFamily="34" charset="0"/>
              </a:defRPr>
            </a:lvl1pPr>
            <a:lvl2pPr algn="just">
              <a:lnSpc>
                <a:spcPct val="110000"/>
              </a:lnSpc>
              <a:spcBef>
                <a:spcPts val="800"/>
              </a:spcBef>
              <a:defRPr sz="2667">
                <a:solidFill>
                  <a:schemeClr val="tx1"/>
                </a:solidFill>
                <a:effectLst/>
                <a:latin typeface="UTM Swiss Condensed" pitchFamily="2" charset="-93"/>
                <a:cs typeface="Arial" pitchFamily="34" charset="0"/>
              </a:defRPr>
            </a:lvl2pPr>
            <a:lvl3pPr algn="just">
              <a:lnSpc>
                <a:spcPct val="110000"/>
              </a:lnSpc>
              <a:spcBef>
                <a:spcPts val="800"/>
              </a:spcBef>
              <a:defRPr sz="2400">
                <a:solidFill>
                  <a:schemeClr val="tx1"/>
                </a:solidFill>
                <a:effectLst/>
                <a:latin typeface="UTM Swiss Condensed" pitchFamily="2" charset="-93"/>
                <a:cs typeface="Arial" pitchFamily="34" charset="0"/>
              </a:defRPr>
            </a:lvl3pPr>
            <a:lvl4pPr algn="just">
              <a:lnSpc>
                <a:spcPct val="110000"/>
              </a:lnSpc>
              <a:spcBef>
                <a:spcPts val="800"/>
              </a:spcBef>
              <a:defRPr sz="2133">
                <a:solidFill>
                  <a:schemeClr val="tx1"/>
                </a:solidFill>
                <a:effectLst/>
                <a:latin typeface="UTM Swiss Condensed" pitchFamily="2" charset="-93"/>
                <a:cs typeface="Arial" pitchFamily="34" charset="0"/>
              </a:defRPr>
            </a:lvl4pPr>
            <a:lvl5pPr algn="just">
              <a:lnSpc>
                <a:spcPct val="110000"/>
              </a:lnSpc>
              <a:spcBef>
                <a:spcPts val="800"/>
              </a:spcBef>
              <a:defRPr sz="2133">
                <a:solidFill>
                  <a:schemeClr val="tx1"/>
                </a:solidFill>
                <a:effectLst/>
                <a:latin typeface="UTM Swiss Condensed" pitchFamily="2" charset="-93"/>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Slide Number Placeholder 5"/>
          <p:cNvSpPr>
            <a:spLocks noGrp="1"/>
          </p:cNvSpPr>
          <p:nvPr>
            <p:ph type="sldNum" sz="quarter" idx="12"/>
          </p:nvPr>
        </p:nvSpPr>
        <p:spPr>
          <a:xfrm>
            <a:off x="10896533" y="6356351"/>
            <a:ext cx="1092267" cy="365125"/>
          </a:xfrm>
        </p:spPr>
        <p:txBody>
          <a:bodyPr/>
          <a:lstStyle/>
          <a:p>
            <a:fld id="{C8CCEB48-8D3E-4CF3-A23B-4B61A490A17C}" type="slidenum">
              <a:rPr lang="en-US" smtClean="0"/>
              <a:t>‹#›</a:t>
            </a:fld>
            <a:endParaRPr lang="en-US"/>
          </a:p>
        </p:txBody>
      </p:sp>
      <p:sp>
        <p:nvSpPr>
          <p:cNvPr id="7" name="Rechthoek 18"/>
          <p:cNvSpPr/>
          <p:nvPr/>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10" name="Text Placeholder 9"/>
          <p:cNvSpPr>
            <a:spLocks noGrp="1"/>
          </p:cNvSpPr>
          <p:nvPr>
            <p:ph type="body" sz="quarter" idx="13" hasCustomPrompt="1"/>
          </p:nvPr>
        </p:nvSpPr>
        <p:spPr>
          <a:xfrm>
            <a:off x="203200" y="6405332"/>
            <a:ext cx="11653440" cy="384936"/>
          </a:xfrm>
        </p:spPr>
        <p:txBody>
          <a:bodyPr>
            <a:noAutofit/>
          </a:bodyPr>
          <a:lstStyle>
            <a:lvl1pPr marL="0" indent="0">
              <a:buNone/>
              <a:defRPr sz="1867" b="1">
                <a:solidFill>
                  <a:srgbClr val="FFFF00"/>
                </a:solidFill>
                <a:effectLst>
                  <a:outerShdw blurRad="38100" dist="38100" dir="2700000" algn="tl">
                    <a:srgbClr val="000000">
                      <a:alpha val="43137"/>
                    </a:srgbClr>
                  </a:outerShdw>
                </a:effectLst>
              </a:defRPr>
            </a:lvl1pPr>
          </a:lstStyle>
          <a:p>
            <a:pPr lvl="0"/>
            <a:r>
              <a:rPr lang="en-US"/>
              <a:t>&lt;Tên học phần&gt;</a:t>
            </a:r>
          </a:p>
        </p:txBody>
      </p:sp>
      <p:cxnSp>
        <p:nvCxnSpPr>
          <p:cNvPr id="9" name="Straight Connector 8">
            <a:extLst>
              <a:ext uri="{FF2B5EF4-FFF2-40B4-BE49-F238E27FC236}">
                <a16:creationId xmlns:a16="http://schemas.microsoft.com/office/drawing/2014/main" xmlns="" id="{4363B7C4-91F5-427A-A6DA-76917B8E5EDD}"/>
              </a:ext>
            </a:extLst>
          </p:cNvPr>
          <p:cNvCxnSpPr>
            <a:cxnSpLocks/>
          </p:cNvCxnSpPr>
          <p:nvPr/>
        </p:nvCxnSpPr>
        <p:spPr>
          <a:xfrm>
            <a:off x="115456" y="685800"/>
            <a:ext cx="11974945"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753383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wo Content 1">
    <p:spTree>
      <p:nvGrpSpPr>
        <p:cNvPr id="1" name=""/>
        <p:cNvGrpSpPr/>
        <p:nvPr/>
      </p:nvGrpSpPr>
      <p:grpSpPr>
        <a:xfrm>
          <a:off x="0" y="0"/>
          <a:ext cx="0" cy="0"/>
          <a:chOff x="0" y="0"/>
          <a:chExt cx="0" cy="0"/>
        </a:xfrm>
      </p:grpSpPr>
      <p:sp>
        <p:nvSpPr>
          <p:cNvPr id="9" name="Rechthoek 18"/>
          <p:cNvSpPr/>
          <p:nvPr/>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8" name="Text Placeholder 9"/>
          <p:cNvSpPr>
            <a:spLocks noGrp="1"/>
          </p:cNvSpPr>
          <p:nvPr>
            <p:ph type="body" sz="quarter" idx="13" hasCustomPrompt="1"/>
          </p:nvPr>
        </p:nvSpPr>
        <p:spPr>
          <a:xfrm>
            <a:off x="203200" y="6405332"/>
            <a:ext cx="11785600" cy="384936"/>
          </a:xfrm>
        </p:spPr>
        <p:txBody>
          <a:bodyPr>
            <a:noAutofit/>
          </a:bodyPr>
          <a:lstStyle>
            <a:lvl1pPr marL="0" indent="0">
              <a:buNone/>
              <a:defRPr sz="1867" b="1">
                <a:solidFill>
                  <a:srgbClr val="FFFF00"/>
                </a:solidFill>
                <a:effectLst>
                  <a:outerShdw blurRad="38100" dist="38100" dir="2700000" algn="tl">
                    <a:srgbClr val="000000">
                      <a:alpha val="43137"/>
                    </a:srgbClr>
                  </a:outerShdw>
                </a:effectLst>
              </a:defRPr>
            </a:lvl1pPr>
          </a:lstStyle>
          <a:p>
            <a:pPr lvl="0"/>
            <a:r>
              <a:rPr lang="en-US"/>
              <a:t>Click to add text</a:t>
            </a:r>
          </a:p>
        </p:txBody>
      </p:sp>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203200" y="787400"/>
            <a:ext cx="5791200" cy="5425909"/>
          </a:xfrm>
        </p:spPr>
        <p:txBody>
          <a:bodyPr>
            <a:normAutofit/>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787400"/>
            <a:ext cx="5791200" cy="5425909"/>
          </a:xfrm>
        </p:spPr>
        <p:txBody>
          <a:bodyPr>
            <a:normAutofit/>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Slide Number Placeholder 6"/>
          <p:cNvSpPr>
            <a:spLocks noGrp="1"/>
          </p:cNvSpPr>
          <p:nvPr>
            <p:ph type="sldNum" sz="quarter" idx="12"/>
          </p:nvPr>
        </p:nvSpPr>
        <p:spPr>
          <a:xfrm>
            <a:off x="10128448" y="6424248"/>
            <a:ext cx="1860352" cy="365125"/>
          </a:xfrm>
        </p:spPr>
        <p:txBody>
          <a:bodyPr/>
          <a:lstStyle/>
          <a:p>
            <a:fld id="{E68B0F89-2A04-43BF-8A71-9279869EFF90}" type="slidenum">
              <a:rPr lang="en-US" smtClean="0"/>
              <a:t>‹#›</a:t>
            </a:fld>
            <a:endParaRPr lang="en-US"/>
          </a:p>
        </p:txBody>
      </p:sp>
      <p:cxnSp>
        <p:nvCxnSpPr>
          <p:cNvPr id="10" name="Straight Connector 9">
            <a:extLst>
              <a:ext uri="{FF2B5EF4-FFF2-40B4-BE49-F238E27FC236}">
                <a16:creationId xmlns="" xmlns:a16="http://schemas.microsoft.com/office/drawing/2014/main" id="{4363B7C4-91F5-427A-A6DA-76917B8E5EDD}"/>
              </a:ext>
            </a:extLst>
          </p:cNvPr>
          <p:cNvCxnSpPr>
            <a:cxnSpLocks/>
          </p:cNvCxnSpPr>
          <p:nvPr/>
        </p:nvCxnSpPr>
        <p:spPr>
          <a:xfrm>
            <a:off x="115456" y="685800"/>
            <a:ext cx="11974945"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175551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A38AB-0084-46D8-9E3D-0885BA6897A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273026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A38AB-0084-46D8-9E3D-0885BA6897A9}" type="datetimeFigureOut">
              <a:rPr lang="en-US" smtClean="0"/>
              <a:t>8/8/2025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25740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A38AB-0084-46D8-9E3D-0885BA6897A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1307196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A38AB-0084-46D8-9E3D-0885BA6897A9}" type="datetimeFigureOut">
              <a:rPr lang="en-US" smtClean="0"/>
              <a:t>8/8/2025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162693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A38AB-0084-46D8-9E3D-0885BA6897A9}" type="datetimeFigureOut">
              <a:rPr lang="en-US" smtClean="0"/>
              <a:t>8/8/2025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474747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A38AB-0084-46D8-9E3D-0885BA6897A9}" type="datetimeFigureOut">
              <a:rPr lang="en-US" smtClean="0"/>
              <a:t>8/8/2025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447009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A38AB-0084-46D8-9E3D-0885BA6897A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1830033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A38AB-0084-46D8-9E3D-0885BA6897A9}" type="datetimeFigureOut">
              <a:rPr lang="en-US" smtClean="0"/>
              <a:t>8/8/2025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64D56-4CF1-412C-A5CB-0DF4F8FB7058}" type="slidenum">
              <a:rPr lang="en-US" smtClean="0"/>
              <a:t>‹#›</a:t>
            </a:fld>
            <a:endParaRPr lang="en-US"/>
          </a:p>
        </p:txBody>
      </p:sp>
    </p:spTree>
    <p:extLst>
      <p:ext uri="{BB962C8B-B14F-4D97-AF65-F5344CB8AC3E}">
        <p14:creationId xmlns:p14="http://schemas.microsoft.com/office/powerpoint/2010/main" val="31896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A38AB-0084-46D8-9E3D-0885BA6897A9}" type="datetimeFigureOut">
              <a:rPr lang="en-US" smtClean="0"/>
              <a:t>8/8/2025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64D56-4CF1-412C-A5CB-0DF4F8FB7058}" type="slidenum">
              <a:rPr lang="en-US" smtClean="0"/>
              <a:t>‹#›</a:t>
            </a:fld>
            <a:endParaRPr lang="en-US"/>
          </a:p>
        </p:txBody>
      </p:sp>
    </p:spTree>
    <p:extLst>
      <p:ext uri="{BB962C8B-B14F-4D97-AF65-F5344CB8AC3E}">
        <p14:creationId xmlns:p14="http://schemas.microsoft.com/office/powerpoint/2010/main" val="4181962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9.xml"/><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4.xml"/><Relationship Id="rId1" Type="http://schemas.openxmlformats.org/officeDocument/2006/relationships/tags" Target="../tags/tag10.xm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4.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5.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6.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8.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3999" y="140677"/>
            <a:ext cx="10332640" cy="1228187"/>
          </a:xfrm>
        </p:spPr>
        <p:txBody>
          <a:bodyPr>
            <a:normAutofit/>
          </a:bodyPr>
          <a:lstStyle/>
          <a:p>
            <a:r>
              <a:rPr lang="vi-VN" sz="3200">
                <a:effectLst/>
                <a:latin typeface="UTM Swiss Condensed" panose="02000500000000000000" pitchFamily="2" charset="0"/>
              </a:rPr>
              <a:t>Chương 1: </a:t>
            </a:r>
            <a:r>
              <a:rPr lang="pt-BR" sz="3200">
                <a:effectLst/>
                <a:latin typeface="UTM Swiss Condensed" panose="02000500000000000000" pitchFamily="2" charset="0"/>
              </a:rPr>
              <a:t>KHÁI NIỆM, PHÂN LOẠI VÀ NGUYÊN NHÂN                                              DẪN ĐẾN HÀNH VI LỆCH </a:t>
            </a:r>
            <a:r>
              <a:rPr lang="pt-BR" sz="3200" smtClean="0">
                <a:effectLst/>
                <a:latin typeface="UTM Swiss Condensed" panose="02000500000000000000" pitchFamily="2" charset="0"/>
              </a:rPr>
              <a:t>CHUẨN</a:t>
            </a:r>
            <a:endParaRPr lang="en-US" sz="3200">
              <a:effectLst/>
              <a:latin typeface="UTM Swiss Condensed" panose="02000500000000000000" pitchFamily="2" charset="0"/>
            </a:endParaRPr>
          </a:p>
        </p:txBody>
      </p:sp>
      <p:sp>
        <p:nvSpPr>
          <p:cNvPr id="2" name="Title 1"/>
          <p:cNvSpPr>
            <a:spLocks noGrp="1"/>
          </p:cNvSpPr>
          <p:nvPr>
            <p:ph type="title"/>
          </p:nvPr>
        </p:nvSpPr>
        <p:spPr>
          <a:xfrm>
            <a:off x="1523999" y="1448972"/>
            <a:ext cx="10332639" cy="659228"/>
          </a:xfrm>
        </p:spPr>
        <p:txBody>
          <a:bodyPr>
            <a:noAutofit/>
          </a:bodyPr>
          <a:lstStyle/>
          <a:p>
            <a:r>
              <a:rPr lang="en-US" sz="2800" smtClean="0">
                <a:latin typeface="UTM Swiss Condensed" panose="02000500000000000000" pitchFamily="2" charset="0"/>
                <a:cs typeface="Times New Roman" pitchFamily="18" charset="0"/>
              </a:rPr>
              <a:t>Bài 5: </a:t>
            </a:r>
            <a:r>
              <a:rPr lang="en-US" sz="2800">
                <a:latin typeface="UTM Swiss Condensed" panose="02000500000000000000" pitchFamily="2" charset="0"/>
              </a:rPr>
              <a:t>Nguyên nhân dẫn đến hành vi lệch chuẩn</a:t>
            </a:r>
            <a:r>
              <a:rPr lang="en-US" sz="2800"/>
              <a:t/>
            </a:r>
            <a:br>
              <a:rPr lang="en-US" sz="2800"/>
            </a:br>
            <a:r>
              <a:rPr lang="en-US" sz="2800"/>
              <a:t/>
            </a:r>
            <a:br>
              <a:rPr lang="en-US" sz="2800"/>
            </a:br>
            <a:r>
              <a:rPr lang="en-US" sz="2800">
                <a:latin typeface="UTM Swiss Condensed" panose="02000500000000000000" pitchFamily="2" charset="0"/>
              </a:rPr>
              <a:t/>
            </a:r>
            <a:br>
              <a:rPr lang="en-US" sz="2800">
                <a:latin typeface="UTM Swiss Condensed" panose="02000500000000000000" pitchFamily="2" charset="0"/>
              </a:rPr>
            </a:br>
            <a:endParaRPr lang="vi-VN" sz="2800" dirty="0">
              <a:latin typeface="UTM Swiss Condensed" panose="02000500000000000000" pitchFamily="2" charset="0"/>
              <a:cs typeface="Times New Roman" pitchFamily="18" charset="0"/>
            </a:endParaRPr>
          </a:p>
        </p:txBody>
      </p:sp>
      <p:sp>
        <p:nvSpPr>
          <p:cNvPr id="7" name="Text Placeholder 6">
            <a:extLst>
              <a:ext uri="{FF2B5EF4-FFF2-40B4-BE49-F238E27FC236}">
                <a16:creationId xmlns="" xmlns:a16="http://schemas.microsoft.com/office/drawing/2014/main" id="{B5AE6951-5D88-4222-9750-E0C7BF74D3E2}"/>
              </a:ext>
            </a:extLst>
          </p:cNvPr>
          <p:cNvSpPr>
            <a:spLocks noGrp="1"/>
          </p:cNvSpPr>
          <p:nvPr>
            <p:ph type="body" sz="quarter" idx="13"/>
          </p:nvPr>
        </p:nvSpPr>
        <p:spPr/>
        <p:txBody>
          <a:bodyPr>
            <a:normAutofit/>
          </a:bodyPr>
          <a:lstStyle/>
          <a:p>
            <a:pPr marL="0" indent="0">
              <a:lnSpc>
                <a:spcPct val="110000"/>
              </a:lnSpc>
              <a:spcBef>
                <a:spcPts val="400"/>
              </a:spcBef>
              <a:buNone/>
            </a:pPr>
            <a:r>
              <a:rPr lang="en-US" altLang="en-US" b="1" u="sng" dirty="0" err="1">
                <a:solidFill>
                  <a:schemeClr val="accent2">
                    <a:lumMod val="75000"/>
                  </a:schemeClr>
                </a:solidFill>
                <a:latin typeface="UTM Swiss Condensed" panose="02000500000000000000" pitchFamily="2" charset="0"/>
                <a:cs typeface="Times New Roman" pitchFamily="18" charset="0"/>
              </a:rPr>
              <a:t>Mục</a:t>
            </a:r>
            <a:r>
              <a:rPr lang="en-US" altLang="en-US" b="1" u="sng" dirty="0">
                <a:solidFill>
                  <a:schemeClr val="accent2">
                    <a:lumMod val="75000"/>
                  </a:schemeClr>
                </a:solidFill>
                <a:latin typeface="UTM Swiss Condensed" panose="02000500000000000000" pitchFamily="2" charset="0"/>
                <a:cs typeface="Times New Roman" pitchFamily="18" charset="0"/>
              </a:rPr>
              <a:t> </a:t>
            </a:r>
            <a:r>
              <a:rPr lang="en-US" altLang="en-US" b="1" u="sng" dirty="0" err="1">
                <a:solidFill>
                  <a:schemeClr val="accent2">
                    <a:lumMod val="75000"/>
                  </a:schemeClr>
                </a:solidFill>
                <a:latin typeface="UTM Swiss Condensed" panose="02000500000000000000" pitchFamily="2" charset="0"/>
                <a:cs typeface="Times New Roman" pitchFamily="18" charset="0"/>
              </a:rPr>
              <a:t>tiêu</a:t>
            </a:r>
            <a:r>
              <a:rPr lang="en-US" altLang="en-US" b="1" u="sng" dirty="0">
                <a:solidFill>
                  <a:schemeClr val="accent2">
                    <a:lumMod val="75000"/>
                  </a:schemeClr>
                </a:solidFill>
                <a:latin typeface="UTM Swiss Condensed" panose="02000500000000000000" pitchFamily="2" charset="0"/>
                <a:cs typeface="Times New Roman" pitchFamily="18" charset="0"/>
              </a:rPr>
              <a:t>:</a:t>
            </a:r>
          </a:p>
          <a:p>
            <a:pPr>
              <a:lnSpc>
                <a:spcPct val="110000"/>
              </a:lnSpc>
              <a:spcBef>
                <a:spcPts val="400"/>
              </a:spcBef>
              <a:buFontTx/>
              <a:buChar char="-"/>
            </a:pPr>
            <a:r>
              <a:rPr lang="en-US" b="1" smtClean="0">
                <a:solidFill>
                  <a:schemeClr val="accent2">
                    <a:lumMod val="75000"/>
                  </a:schemeClr>
                </a:solidFill>
                <a:latin typeface="UTM Swiss Condensed" panose="02000500000000000000" pitchFamily="2" charset="0"/>
                <a:cs typeface="Times New Roman" pitchFamily="18" charset="0"/>
              </a:rPr>
              <a:t>Hiểu được nguyên nhân dẫn đến hành vi lệch chuẩn</a:t>
            </a:r>
          </a:p>
          <a:p>
            <a:pPr lvl="1">
              <a:lnSpc>
                <a:spcPct val="110000"/>
              </a:lnSpc>
              <a:spcBef>
                <a:spcPts val="400"/>
              </a:spcBef>
              <a:buFontTx/>
              <a:buChar char="-"/>
            </a:pPr>
            <a:r>
              <a:rPr lang="en-US" b="1" smtClean="0">
                <a:solidFill>
                  <a:schemeClr val="accent2">
                    <a:lumMod val="75000"/>
                  </a:schemeClr>
                </a:solidFill>
                <a:latin typeface="UTM Swiss Condensed" panose="02000500000000000000" pitchFamily="2" charset="0"/>
                <a:cs typeface="Times New Roman" pitchFamily="18" charset="0"/>
              </a:rPr>
              <a:t>Nguyên nhân chủ quan</a:t>
            </a:r>
          </a:p>
          <a:p>
            <a:pPr marL="0" indent="0">
              <a:lnSpc>
                <a:spcPct val="110000"/>
              </a:lnSpc>
              <a:spcBef>
                <a:spcPts val="400"/>
              </a:spcBef>
              <a:buNone/>
            </a:pPr>
            <a:endParaRPr lang="en-US" altLang="en-US" sz="2667" b="1" u="sng" dirty="0">
              <a:solidFill>
                <a:schemeClr val="accent2">
                  <a:lumMod val="75000"/>
                </a:schemeClr>
              </a:solidFill>
              <a:latin typeface="Times New Roman" pitchFamily="18" charset="0"/>
              <a:cs typeface="Times New Roman" pitchFamily="18" charset="0"/>
            </a:endParaRPr>
          </a:p>
        </p:txBody>
      </p:sp>
      <p:sp>
        <p:nvSpPr>
          <p:cNvPr id="8" name="Text Placeholder 7">
            <a:extLst>
              <a:ext uri="{FF2B5EF4-FFF2-40B4-BE49-F238E27FC236}">
                <a16:creationId xmlns="" xmlns:a16="http://schemas.microsoft.com/office/drawing/2014/main" id="{F37E35B3-5856-4FA3-88F6-F8644C5A2EC2}"/>
              </a:ext>
            </a:extLst>
          </p:cNvPr>
          <p:cNvSpPr>
            <a:spLocks noGrp="1"/>
          </p:cNvSpPr>
          <p:nvPr>
            <p:ph type="body" sz="quarter" idx="14"/>
          </p:nvPr>
        </p:nvSpPr>
        <p:spPr/>
        <p:txBody>
          <a:bodyPr/>
          <a:lstStyle/>
          <a:p>
            <a:r>
              <a:rPr lang="en-US" dirty="0" err="1" smtClean="0"/>
              <a:t>Chương</a:t>
            </a:r>
            <a:r>
              <a:rPr lang="en-US" dirty="0" smtClean="0"/>
              <a:t> 1</a:t>
            </a:r>
            <a:endParaRPr lang="en-US" dirty="0"/>
          </a:p>
        </p:txBody>
      </p:sp>
      <p:sp>
        <p:nvSpPr>
          <p:cNvPr id="4" name="Content Placeholder 2">
            <a:extLst>
              <a:ext uri="{FF2B5EF4-FFF2-40B4-BE49-F238E27FC236}">
                <a16:creationId xmlns="" xmlns:a16="http://schemas.microsoft.com/office/drawing/2014/main" id="{106B4B76-A4FC-4D45-9C44-99A967BD8387}"/>
              </a:ext>
            </a:extLst>
          </p:cNvPr>
          <p:cNvSpPr txBox="1">
            <a:spLocks/>
          </p:cNvSpPr>
          <p:nvPr/>
        </p:nvSpPr>
        <p:spPr>
          <a:xfrm>
            <a:off x="1272345" y="3269684"/>
            <a:ext cx="10584293" cy="2987509"/>
          </a:xfrm>
          <a:prstGeom prst="rect">
            <a:avLst/>
          </a:prstGeom>
        </p:spPr>
        <p:txBody>
          <a:bodyPr vert="horz" lIns="121920" tIns="60960" rIns="121920" bIns="60960" rtlCol="0" anchor="b">
            <a:normAutofit/>
          </a:bodyPr>
          <a:lstStyle>
            <a:lvl1pPr marL="0" indent="0" algn="just" defTabSz="914400" rtl="0" eaLnBrk="1" latinLnBrk="0" hangingPunct="1">
              <a:spcBef>
                <a:spcPct val="20000"/>
              </a:spcBef>
              <a:buFont typeface="Arial" pitchFamily="34" charset="0"/>
              <a:buNone/>
              <a:defRPr sz="2000" b="1" kern="1200">
                <a:solidFill>
                  <a:schemeClr val="tx1"/>
                </a:solidFill>
                <a:effectLst>
                  <a:outerShdw blurRad="38100" dist="38100" dir="2700000" algn="tl">
                    <a:srgbClr val="000000">
                      <a:alpha val="43137"/>
                    </a:srgbClr>
                  </a:outerShdw>
                </a:effectLst>
                <a:latin typeface="UTM Swiss Condensed" pitchFamily="2" charset="-93"/>
                <a:ea typeface="+mn-ea"/>
                <a:cs typeface="Arial" pitchFamily="34" charset="0"/>
              </a:defRPr>
            </a:lvl1pPr>
            <a:lvl2pPr marL="457200" indent="0" algn="just" defTabSz="914400" rtl="0" eaLnBrk="1" latinLnBrk="0" hangingPunct="1">
              <a:spcBef>
                <a:spcPct val="20000"/>
              </a:spcBef>
              <a:buFont typeface="Arial" pitchFamily="34" charset="0"/>
              <a:buNone/>
              <a:defRPr sz="1800" b="0" i="0" u="none" kern="1200">
                <a:solidFill>
                  <a:schemeClr val="tx1">
                    <a:tint val="75000"/>
                  </a:schemeClr>
                </a:solidFill>
                <a:effectLst/>
                <a:latin typeface="UTM Swiss Condensed" pitchFamily="2" charset="-93"/>
                <a:ea typeface="+mn-ea"/>
                <a:cs typeface="Arial" pitchFamily="34" charset="0"/>
              </a:defRPr>
            </a:lvl2pPr>
            <a:lvl3pPr marL="914400" indent="0" algn="just" defTabSz="914400" rtl="0" eaLnBrk="1" latinLnBrk="0" hangingPunct="1">
              <a:spcBef>
                <a:spcPct val="20000"/>
              </a:spcBef>
              <a:buFont typeface="Arial" pitchFamily="34" charset="0"/>
              <a:buNone/>
              <a:defRPr sz="1600" kern="1200">
                <a:solidFill>
                  <a:schemeClr val="tx1">
                    <a:tint val="75000"/>
                  </a:schemeClr>
                </a:solidFill>
                <a:effectLst/>
                <a:latin typeface="UTM Swiss Condensed" pitchFamily="2" charset="-93"/>
                <a:ea typeface="+mn-ea"/>
                <a:cs typeface="Arial" pitchFamily="34" charset="0"/>
              </a:defRPr>
            </a:lvl3pPr>
            <a:lvl4pPr marL="1371600" indent="0" algn="just" defTabSz="914400" rtl="0" eaLnBrk="1" latinLnBrk="0" hangingPunct="1">
              <a:spcBef>
                <a:spcPct val="20000"/>
              </a:spcBef>
              <a:buFont typeface="Arial" pitchFamily="34" charset="0"/>
              <a:buNone/>
              <a:defRPr sz="1400" kern="1200">
                <a:solidFill>
                  <a:schemeClr val="tx1">
                    <a:tint val="75000"/>
                  </a:schemeClr>
                </a:solidFill>
                <a:effectLst/>
                <a:latin typeface="UTM Swiss Condensed" pitchFamily="2" charset="-93"/>
                <a:ea typeface="+mn-ea"/>
                <a:cs typeface="Arial" pitchFamily="34" charset="0"/>
              </a:defRPr>
            </a:lvl4pPr>
            <a:lvl5pPr marL="1828800" indent="0" algn="just" defTabSz="914400" rtl="0" eaLnBrk="1" latinLnBrk="0" hangingPunct="1">
              <a:spcBef>
                <a:spcPct val="20000"/>
              </a:spcBef>
              <a:buFont typeface="Arial" pitchFamily="34" charset="0"/>
              <a:buNone/>
              <a:defRPr sz="1400" kern="1200">
                <a:solidFill>
                  <a:schemeClr val="tx1">
                    <a:tint val="75000"/>
                  </a:schemeClr>
                </a:solidFill>
                <a:effectLst/>
                <a:latin typeface="UTM Swiss Condensed" pitchFamily="2" charset="-93"/>
                <a:ea typeface="+mn-ea"/>
                <a:cs typeface="Arial" pitchFamily="34" charset="0"/>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endParaRPr lang="en-US" altLang="en-US" sz="2667" dirty="0">
              <a:latin typeface="UTM Swiss Condensed" panose="02000500000000000000" pitchFamily="2" charset="0"/>
            </a:endParaRPr>
          </a:p>
        </p:txBody>
      </p:sp>
    </p:spTree>
    <p:custDataLst>
      <p:tags r:id="rId1"/>
    </p:custDataLst>
    <p:extLst>
      <p:ext uri="{BB962C8B-B14F-4D97-AF65-F5344CB8AC3E}">
        <p14:creationId xmlns:p14="http://schemas.microsoft.com/office/powerpoint/2010/main" val="84173244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000"/>
                                        <p:tgtEl>
                                          <p:spTgt spid="7">
                                            <p:txEl>
                                              <p:pRg st="2" end="2"/>
                                            </p:txEl>
                                          </p:spTgt>
                                        </p:tgtEl>
                                      </p:cBhvr>
                                    </p:animEffect>
                                    <p:anim calcmode="lin" valueType="num">
                                      <p:cBhvr>
                                        <p:cTn id="20"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fade">
                                      <p:cBhvr>
                                        <p:cTn id="26" dur="1000"/>
                                        <p:tgtEl>
                                          <p:spTgt spid="3">
                                            <p:txEl>
                                              <p:pRg st="0" end="0"/>
                                            </p:txEl>
                                          </p:spTgt>
                                        </p:tgtEl>
                                      </p:cBhvr>
                                    </p:animEffect>
                                    <p:anim calcmode="lin" valueType="num">
                                      <p:cBhvr>
                                        <p:cTn id="2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0"/>
            <a:ext cx="10515600" cy="595377"/>
          </a:xfrm>
        </p:spPr>
        <p:txBody>
          <a:bodyPr>
            <a:normAutofit/>
          </a:bodyPr>
          <a:lstStyle/>
          <a:p>
            <a:r>
              <a:rPr lang="en-US" sz="3200" b="1" i="1" smtClean="0">
                <a:latin typeface="UTM Swiss Condensed" panose="02000500000000000000" pitchFamily="2" charset="0"/>
              </a:rPr>
              <a:t>5. Do thiếu hụt kỹ năng sống</a:t>
            </a:r>
            <a:endParaRPr lang="en-US" sz="3200" b="1"/>
          </a:p>
        </p:txBody>
      </p:sp>
      <p:sp>
        <p:nvSpPr>
          <p:cNvPr id="4" name="Content Placeholder 3"/>
          <p:cNvSpPr>
            <a:spLocks noGrp="1"/>
          </p:cNvSpPr>
          <p:nvPr>
            <p:ph sz="half" idx="1"/>
          </p:nvPr>
        </p:nvSpPr>
        <p:spPr>
          <a:xfrm>
            <a:off x="1" y="787400"/>
            <a:ext cx="7478972" cy="5425909"/>
          </a:xfrm>
        </p:spPr>
        <p:txBody>
          <a:bodyPr>
            <a:noAutofit/>
          </a:bodyPr>
          <a:lstStyle/>
          <a:p>
            <a:pPr algn="just"/>
            <a:r>
              <a:rPr lang="en-US" sz="2800" smtClean="0">
                <a:latin typeface="UTM Swiss Condensed" panose="02000500000000000000" pitchFamily="2" charset="0"/>
              </a:rPr>
              <a:t>Những </a:t>
            </a:r>
            <a:r>
              <a:rPr lang="en-US" sz="2800">
                <a:latin typeface="UTM Swiss Condensed" panose="02000500000000000000" pitchFamily="2" charset="0"/>
              </a:rPr>
              <a:t>thiếu hụt về kỹ năng giải quyết các vấn đề tâm lý, xã hội của cá nhân như: kỹ năng đối đầu với thử thách, kỹ năng giải quyết xung đột, ra quyết định, vượt qua thách thức....; không biết huy động các nguồn trợ giúp từ gia đình, bạn bè, cộng đồng đó cũng chính là nguyên nhân khiến các cá nhân, nhóm lâm vào tình trạng bế tắc, cô đơn và sau đó dẫn đến lệch chuẩn trong hành vi như: trộm cắp, cướp của, nghiện ma túy, bán dâm, tự tử</a:t>
            </a:r>
            <a:r>
              <a:rPr lang="en-US" sz="2800" smtClean="0">
                <a:latin typeface="UTM Swiss Condensed" panose="02000500000000000000" pitchFamily="2" charset="0"/>
              </a:rPr>
              <a:t>....</a:t>
            </a:r>
          </a:p>
          <a:p>
            <a:pPr algn="just"/>
            <a:r>
              <a:rPr lang="en-US" sz="2800" smtClean="0">
                <a:latin typeface="UTM Swiss Condensed" panose="02000500000000000000" pitchFamily="2" charset="0"/>
              </a:rPr>
              <a:t>Căng thẳng xã hội: tham gia các hành động lệch chuẩn để giải tỏa, căng thẳng.</a:t>
            </a:r>
          </a:p>
          <a:p>
            <a:pPr algn="just"/>
            <a:r>
              <a:rPr lang="en-US" sz="2800" smtClean="0">
                <a:latin typeface="UTM Swiss Condensed" panose="02000500000000000000" pitchFamily="2" charset="0"/>
              </a:rPr>
              <a:t>Kỹ năng xây dựng mối quan hệ, tạo mạng lưới xã hội mới khi có thay đổi trong cuộc đời </a:t>
            </a:r>
          </a:p>
          <a:p>
            <a:pPr algn="just"/>
            <a:endParaRPr lang="en-US" sz="2800">
              <a:latin typeface="UTM Swiss Condensed" panose="02000500000000000000" pitchFamily="2" charset="0"/>
            </a:endParaRPr>
          </a:p>
          <a:p>
            <a:pPr algn="just"/>
            <a:endParaRPr lang="en-US" sz="2800">
              <a:latin typeface="UTM Swiss Condensed" panose="02000500000000000000" pitchFamily="2" charset="0"/>
            </a:endParaRPr>
          </a:p>
        </p:txBody>
      </p:sp>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664450" y="787401"/>
            <a:ext cx="4527550" cy="5300910"/>
          </a:xfrm>
        </p:spPr>
      </p:pic>
    </p:spTree>
    <p:custDataLst>
      <p:tags r:id="rId1"/>
    </p:custDataLst>
    <p:extLst>
      <p:ext uri="{BB962C8B-B14F-4D97-AF65-F5344CB8AC3E}">
        <p14:creationId xmlns:p14="http://schemas.microsoft.com/office/powerpoint/2010/main" val="264023923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1"/>
            <a:ext cx="10515600" cy="595376"/>
          </a:xfrm>
        </p:spPr>
        <p:txBody>
          <a:bodyPr>
            <a:normAutofit/>
          </a:bodyPr>
          <a:lstStyle/>
          <a:p>
            <a:r>
              <a:rPr lang="en-US" sz="3200" b="1" i="1" smtClean="0">
                <a:latin typeface="UTM Swiss Condensed" panose="02000500000000000000" pitchFamily="2" charset="0"/>
              </a:rPr>
              <a:t>Do thiếu hụt kỹ năng sống</a:t>
            </a:r>
            <a:endParaRPr lang="en-US" sz="3200"/>
          </a:p>
        </p:txBody>
      </p:sp>
      <p:sp>
        <p:nvSpPr>
          <p:cNvPr id="4" name="Content Placeholder 3"/>
          <p:cNvSpPr>
            <a:spLocks noGrp="1"/>
          </p:cNvSpPr>
          <p:nvPr>
            <p:ph sz="half" idx="1"/>
          </p:nvPr>
        </p:nvSpPr>
        <p:spPr>
          <a:xfrm>
            <a:off x="0" y="787400"/>
            <a:ext cx="5994400" cy="5425909"/>
          </a:xfrm>
        </p:spPr>
        <p:txBody>
          <a:bodyPr>
            <a:normAutofit fontScale="92500" lnSpcReduction="10000"/>
          </a:bodyPr>
          <a:lstStyle/>
          <a:p>
            <a:pPr algn="just"/>
            <a:r>
              <a:rPr lang="en-US">
                <a:latin typeface="UTM Swiss Condensed" panose="02000500000000000000" pitchFamily="2" charset="0"/>
              </a:rPr>
              <a:t>Theo PGS. TS Nguyễn Võ Kỳ Anh, Trung tâm Giáo dục môi trường và Sức khỏe cộng đồng (Hội Khuyến học Việt Nam): Giới trẻ nói chung và học sinh nói riêng hiện còn rất thiếu các kỹ năng sống cần thiết. Nhiều học sinh rất lúng túng trong việc tìm cách thoát khỏi tình trạng khủng hoảng và vượt qua stress hay khúc mắc về tình cảm. Nguyên nhân của việc này chính là vì giới trẻ chưa được trang bị kỹ năng sống, và đặc biệt là chưa được phụ huynh, nhà trường quan tâm dạy bảo đúng mực về vấn đề này.</a:t>
            </a:r>
          </a:p>
          <a:p>
            <a:endParaRPr lang="en-US"/>
          </a:p>
        </p:txBody>
      </p:sp>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197600" y="787400"/>
            <a:ext cx="5791200" cy="5425909"/>
          </a:xfrm>
        </p:spPr>
      </p:pic>
    </p:spTree>
    <p:custDataLst>
      <p:tags r:id="rId1"/>
    </p:custDataLst>
    <p:extLst>
      <p:ext uri="{BB962C8B-B14F-4D97-AF65-F5344CB8AC3E}">
        <p14:creationId xmlns:p14="http://schemas.microsoft.com/office/powerpoint/2010/main" val="77460561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nvPr>
        </p:nvGraphicFramePr>
        <p:xfrm>
          <a:off x="203200" y="787400"/>
          <a:ext cx="11653838" cy="5426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99424130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effectLst/>
              </a:rPr>
              <a:t>Nhóm nguyên nhân chủ quan</a:t>
            </a:r>
            <a:endParaRPr lang="en-US">
              <a:effectLst/>
            </a:endParaRPr>
          </a:p>
        </p:txBody>
      </p:sp>
      <p:sp>
        <p:nvSpPr>
          <p:cNvPr id="3" name="Content Placeholder 2"/>
          <p:cNvSpPr>
            <a:spLocks noGrp="1"/>
          </p:cNvSpPr>
          <p:nvPr>
            <p:ph idx="1"/>
          </p:nvPr>
        </p:nvSpPr>
        <p:spPr/>
        <p:txBody>
          <a:bodyPr>
            <a:normAutofit/>
          </a:bodyPr>
          <a:lstStyle/>
          <a:p>
            <a:pPr marL="0" indent="0">
              <a:buNone/>
            </a:pPr>
            <a:r>
              <a:rPr lang="en-US" i="1" smtClean="0"/>
              <a:t>1. </a:t>
            </a:r>
            <a:r>
              <a:rPr lang="en-US" b="1" i="1" smtClean="0"/>
              <a:t>Do </a:t>
            </a:r>
            <a:r>
              <a:rPr lang="en-US" b="1" i="1"/>
              <a:t>cấu tạo sinh </a:t>
            </a:r>
            <a:r>
              <a:rPr lang="en-US" b="1" i="1" smtClean="0"/>
              <a:t>học</a:t>
            </a:r>
            <a:r>
              <a:rPr lang="en-US" smtClean="0"/>
              <a:t>: Theo </a:t>
            </a:r>
            <a:r>
              <a:rPr lang="en-US"/>
              <a:t>nguyên nhân này, động cơ, hành vi của con người có mầm mống trong cấu tạo sinh học của người đó, thể hiện từ hình dáng hộp sọ, ngoại hình, dáng dấp, kiểu người…</a:t>
            </a:r>
          </a:p>
          <a:p>
            <a:r>
              <a:rPr lang="en-US"/>
              <a:t>France Joseph Gall (1758-1828), nhà sáng lập môn Não tướng học người Áo cho rằng: hình dáng của sọ người có thể chỉ ra nhân cách cũng như dự đoán về người phạm tội. Cụ thể, các nhà Não tướng học dựa vào hình dạng đầu và các bướu trên đầu để nhận dạng tính cách con người, dự báo tương lai của họ sẽ ra sao. Dựa vào điều này, thậm chí người ta còn nghĩ ra loại máy tự động phát hiện tội phạm. </a:t>
            </a:r>
          </a:p>
          <a:p>
            <a:pPr marL="0" indent="0">
              <a:buNone/>
            </a:pPr>
            <a:endParaRPr lang="en-US"/>
          </a:p>
        </p:txBody>
      </p:sp>
      <p:sp>
        <p:nvSpPr>
          <p:cNvPr id="4" name="Text Placeholder 3"/>
          <p:cNvSpPr>
            <a:spLocks noGrp="1"/>
          </p:cNvSpPr>
          <p:nvPr>
            <p:ph type="body" sz="quarter" idx="13"/>
          </p:nvPr>
        </p:nvSpPr>
        <p:spPr/>
        <p:txBody>
          <a:bodyPr/>
          <a:lstStyle/>
          <a:p>
            <a:endParaRPr lang="en-US"/>
          </a:p>
        </p:txBody>
      </p:sp>
    </p:spTree>
    <p:custDataLst>
      <p:tags r:id="rId1"/>
    </p:custDataLst>
    <p:extLst>
      <p:ext uri="{BB962C8B-B14F-4D97-AF65-F5344CB8AC3E}">
        <p14:creationId xmlns:p14="http://schemas.microsoft.com/office/powerpoint/2010/main" val="391547889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endParaRPr lang="en-US"/>
          </a:p>
        </p:txBody>
      </p:sp>
      <p:sp>
        <p:nvSpPr>
          <p:cNvPr id="6" name="Content Placeholder 5"/>
          <p:cNvSpPr>
            <a:spLocks noGrp="1"/>
          </p:cNvSpPr>
          <p:nvPr>
            <p:ph sz="half" idx="1"/>
          </p:nvPr>
        </p:nvSpPr>
        <p:spPr>
          <a:xfrm>
            <a:off x="0" y="723332"/>
            <a:ext cx="8625385" cy="5614268"/>
          </a:xfrm>
        </p:spPr>
        <p:txBody>
          <a:bodyPr>
            <a:normAutofit fontScale="70000" lnSpcReduction="20000"/>
          </a:bodyPr>
          <a:lstStyle/>
          <a:p>
            <a:pPr algn="just"/>
            <a:r>
              <a:rPr lang="en-US" sz="4000">
                <a:latin typeface="UTM Swiss Condensed" panose="02000500000000000000" pitchFamily="2" charset="0"/>
              </a:rPr>
              <a:t>Casare Lombroso, bác sĩ, nhà tội phạm học người Ý ở thế kỷ 19 đã cố gắng giải thích mối liên hệ giữa các hành vi phạm tội </a:t>
            </a:r>
            <a:r>
              <a:rPr lang="en-US" sz="4000" smtClean="0">
                <a:latin typeface="UTM Swiss Condensed" panose="02000500000000000000" pitchFamily="2" charset="0"/>
              </a:rPr>
              <a:t>- </a:t>
            </a:r>
            <a:r>
              <a:rPr lang="en-US" sz="4000">
                <a:latin typeface="UTM Swiss Condensed" panose="02000500000000000000" pitchFamily="2" charset="0"/>
              </a:rPr>
              <a:t>thể chất, </a:t>
            </a:r>
            <a:r>
              <a:rPr lang="en-US" sz="4000" smtClean="0">
                <a:latin typeface="UTM Swiss Condensed" panose="02000500000000000000" pitchFamily="2" charset="0"/>
              </a:rPr>
              <a:t>tư </a:t>
            </a:r>
            <a:r>
              <a:rPr lang="en-US" sz="4000">
                <a:latin typeface="UTM Swiss Condensed" panose="02000500000000000000" pitchFamily="2" charset="0"/>
              </a:rPr>
              <a:t>chất sinh học của cá nhân. </a:t>
            </a:r>
            <a:endParaRPr lang="en-US" sz="4000" smtClean="0">
              <a:latin typeface="UTM Swiss Condensed" panose="02000500000000000000" pitchFamily="2" charset="0"/>
            </a:endParaRPr>
          </a:p>
          <a:p>
            <a:pPr algn="just"/>
            <a:r>
              <a:rPr lang="en-US" sz="4000" smtClean="0">
                <a:latin typeface="UTM Swiss Condensed" panose="02000500000000000000" pitchFamily="2" charset="0"/>
              </a:rPr>
              <a:t>Hành </a:t>
            </a:r>
            <a:r>
              <a:rPr lang="en-US" sz="4000">
                <a:latin typeface="UTM Swiss Condensed" panose="02000500000000000000" pitchFamily="2" charset="0"/>
              </a:rPr>
              <a:t>vi phạm tội </a:t>
            </a:r>
            <a:r>
              <a:rPr lang="en-US" sz="4000" smtClean="0">
                <a:latin typeface="UTM Swiss Condensed" panose="02000500000000000000" pitchFamily="2" charset="0"/>
              </a:rPr>
              <a:t>có </a:t>
            </a:r>
            <a:r>
              <a:rPr lang="en-US" sz="4000">
                <a:latin typeface="UTM Swiss Condensed" panose="02000500000000000000" pitchFamily="2" charset="0"/>
              </a:rPr>
              <a:t>mầm mống trong cấu tạo sinh học của cá nhân </a:t>
            </a:r>
            <a:r>
              <a:rPr lang="en-US" sz="4000" smtClean="0">
                <a:latin typeface="UTM Swiss Condensed" panose="02000500000000000000" pitchFamily="2" charset="0"/>
              </a:rPr>
              <a:t> </a:t>
            </a:r>
            <a:r>
              <a:rPr lang="en-US" sz="4000">
                <a:latin typeface="UTM Swiss Condensed" panose="02000500000000000000" pitchFamily="2" charset="0"/>
              </a:rPr>
              <a:t>từ ngoại </a:t>
            </a:r>
            <a:r>
              <a:rPr lang="en-US" sz="4000" smtClean="0">
                <a:latin typeface="UTM Swiss Condensed" panose="02000500000000000000" pitchFamily="2" charset="0"/>
              </a:rPr>
              <a:t>hình. </a:t>
            </a:r>
            <a:r>
              <a:rPr lang="en-US" sz="4000">
                <a:latin typeface="UTM Swiss Condensed" panose="02000500000000000000" pitchFamily="2" charset="0"/>
              </a:rPr>
              <a:t>Về mặt sinh học, ông cho rằng những kẻ tội phạm là không có sự hoàn thiện và </a:t>
            </a:r>
            <a:r>
              <a:rPr lang="en-US" sz="4000" smtClean="0">
                <a:latin typeface="UTM Swiss Condensed" panose="02000500000000000000" pitchFamily="2" charset="0"/>
              </a:rPr>
              <a:t>giống </a:t>
            </a:r>
            <a:r>
              <a:rPr lang="en-US" sz="4000">
                <a:latin typeface="UTM Swiss Condensed" panose="02000500000000000000" pitchFamily="2" charset="0"/>
              </a:rPr>
              <a:t>như những động vật hơn là con người. </a:t>
            </a:r>
            <a:endParaRPr lang="en-US" sz="4000" smtClean="0">
              <a:latin typeface="UTM Swiss Condensed" panose="02000500000000000000" pitchFamily="2" charset="0"/>
            </a:endParaRPr>
          </a:p>
          <a:p>
            <a:pPr algn="just"/>
            <a:r>
              <a:rPr lang="en-US" sz="4000" smtClean="0">
                <a:latin typeface="UTM Swiss Condensed" panose="02000500000000000000" pitchFamily="2" charset="0"/>
              </a:rPr>
              <a:t>Ông </a:t>
            </a:r>
            <a:r>
              <a:rPr lang="en-US" sz="4000">
                <a:latin typeface="UTM Swiss Condensed" panose="02000500000000000000" pitchFamily="2" charset="0"/>
              </a:rPr>
              <a:t>đã tiến hành lập bảng ký hiệu “phạm tội bẩm sinh”, rồi liệt kê những người có những dấu hiệu đặc biệt về cấu tạo sinh học của cơ thể như bộ xương, mặt, mắt, mũi, kể cả bộ răng, ngón chân, ngón tay thường là phạm tội, sau đó dựa vào bảng này có thể xác định những đứa trẻ mới sinh, đứa nào lớn lên sẽ phạm tội. </a:t>
            </a:r>
            <a:endParaRPr lang="en-US" sz="4000" smtClean="0">
              <a:latin typeface="UTM Swiss Condensed" panose="02000500000000000000" pitchFamily="2" charset="0"/>
            </a:endParaRPr>
          </a:p>
          <a:p>
            <a:pPr algn="just"/>
            <a:r>
              <a:rPr lang="en-US" sz="4000" smtClean="0">
                <a:latin typeface="UTM Swiss Condensed" panose="02000500000000000000" pitchFamily="2" charset="0"/>
              </a:rPr>
              <a:t>Theo </a:t>
            </a:r>
            <a:r>
              <a:rPr lang="en-US" sz="4000">
                <a:latin typeface="UTM Swiss Condensed" panose="02000500000000000000" pitchFamily="2" charset="0"/>
              </a:rPr>
              <a:t>ông, nếu gương mặt một người hội tụ 3 yếu tố: gò má cao, môi dày và mắt to </a:t>
            </a:r>
            <a:r>
              <a:rPr lang="en-US" sz="4000" smtClean="0">
                <a:latin typeface="UTM Swiss Condensed" panose="02000500000000000000" pitchFamily="2" charset="0"/>
              </a:rPr>
              <a:t>đó </a:t>
            </a:r>
            <a:r>
              <a:rPr lang="en-US" sz="4000">
                <a:latin typeface="UTM Swiss Condensed" panose="02000500000000000000" pitchFamily="2" charset="0"/>
              </a:rPr>
              <a:t>là </a:t>
            </a:r>
            <a:r>
              <a:rPr lang="en-US" sz="4000" smtClean="0">
                <a:latin typeface="UTM Swiss Condensed" panose="02000500000000000000" pitchFamily="2" charset="0"/>
              </a:rPr>
              <a:t>dấu </a:t>
            </a:r>
            <a:r>
              <a:rPr lang="en-US" sz="4000">
                <a:latin typeface="UTM Swiss Condensed" panose="02000500000000000000" pitchFamily="2" charset="0"/>
              </a:rPr>
              <a:t>hiệu </a:t>
            </a:r>
            <a:r>
              <a:rPr lang="en-US" sz="4000" smtClean="0">
                <a:latin typeface="UTM Swiss Condensed" panose="02000500000000000000" pitchFamily="2" charset="0"/>
              </a:rPr>
              <a:t>về </a:t>
            </a:r>
            <a:r>
              <a:rPr lang="en-US" sz="4000">
                <a:latin typeface="UTM Swiss Condensed" panose="02000500000000000000" pitchFamily="2" charset="0"/>
              </a:rPr>
              <a:t>nhân tướng học cho thấy người này có phần “thụt lùi” trong quá trình tiến hóa, dự đoán sẽ mang những nét tính cách hoang dã. </a:t>
            </a:r>
            <a:endParaRPr lang="en-US"/>
          </a:p>
        </p:txBody>
      </p:sp>
      <p:pic>
        <p:nvPicPr>
          <p:cNvPr id="1026" name="Picture 2" descr="https://vtv1.mediacdn.vn/thumb_w/650/2017/truy-na-1505358090878.png"/>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8625385" y="723332"/>
            <a:ext cx="3566614" cy="600386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204778600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1"/>
            <a:ext cx="10515600" cy="787399"/>
          </a:xfrm>
        </p:spPr>
        <p:txBody>
          <a:bodyPr/>
          <a:lstStyle/>
          <a:p>
            <a:endParaRPr lang="en-US"/>
          </a:p>
        </p:txBody>
      </p:sp>
      <p:sp>
        <p:nvSpPr>
          <p:cNvPr id="4" name="Content Placeholder 3"/>
          <p:cNvSpPr>
            <a:spLocks noGrp="1"/>
          </p:cNvSpPr>
          <p:nvPr>
            <p:ph sz="half" idx="1"/>
          </p:nvPr>
        </p:nvSpPr>
        <p:spPr/>
        <p:txBody>
          <a:bodyPr>
            <a:normAutofit lnSpcReduction="10000"/>
          </a:bodyPr>
          <a:lstStyle/>
          <a:p>
            <a:pPr algn="just"/>
            <a:r>
              <a:rPr lang="en-US">
                <a:latin typeface="UTM Swiss Condensed" panose="02000500000000000000" pitchFamily="2" charset="0"/>
              </a:rPr>
              <a:t>Ví dụ: Năm 1927, tiến sĩ Edgar Beall - một nhà não tướng học người Mỹ được gọi ra tòa làm nhân chứng cho một vụ giết người. Tại đây, ông đã công bố những nghiên cứu của mình về hình dáng hộp sọ của bị cáo Rush Snyder và kết luận rằng chị ta có “khuôn mặt lưỡi cày giống một con mèo”. Theo ông, đó là mẫu điển hình của “sự vô ơn bạc nghĩa, lừa đảo, và ham mê giết người”. </a:t>
            </a:r>
          </a:p>
        </p:txBody>
      </p:sp>
      <p:pic>
        <p:nvPicPr>
          <p:cNvPr id="3074" name="Picture 2" descr="undefined"/>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6141493" y="787400"/>
            <a:ext cx="5732059" cy="5617932"/>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68132503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1"/>
            <a:ext cx="10515600" cy="787400"/>
          </a:xfrm>
        </p:spPr>
        <p:txBody>
          <a:bodyPr>
            <a:normAutofit/>
          </a:bodyPr>
          <a:lstStyle/>
          <a:p>
            <a:endParaRPr lang="en-US"/>
          </a:p>
        </p:txBody>
      </p:sp>
      <p:sp>
        <p:nvSpPr>
          <p:cNvPr id="4" name="Content Placeholder 3"/>
          <p:cNvSpPr>
            <a:spLocks noGrp="1"/>
          </p:cNvSpPr>
          <p:nvPr>
            <p:ph sz="half" idx="1"/>
          </p:nvPr>
        </p:nvSpPr>
        <p:spPr>
          <a:xfrm>
            <a:off x="0" y="787400"/>
            <a:ext cx="5994400" cy="5425909"/>
          </a:xfrm>
        </p:spPr>
        <p:txBody>
          <a:bodyPr>
            <a:normAutofit fontScale="92500" lnSpcReduction="10000"/>
          </a:bodyPr>
          <a:lstStyle/>
          <a:p>
            <a:pPr algn="just"/>
            <a:r>
              <a:rPr lang="en-US">
                <a:latin typeface="UTM Swiss Condensed" panose="02000500000000000000" pitchFamily="2" charset="0"/>
              </a:rPr>
              <a:t>William Sheldon, nhà tâm lý học, bác sĩ nổi tiếng người Mỹ đã khẳng định tính quan trọng của cấu tạo cơ thể. Ông cố tìm ra mối liên hệ giữa các hành vi cá nhân với kiểu loại cơ thể. Dựa trên kết quả nghiên cứu 200 thanh niên ở Trung tâm phục hồi nhân phẩm, ông kết luận những người Mesomorph (khoẻ, lực lưỡng, cơ bắp rắn chắc, dễ bị kích động, dễ nổi nóng, dễ rơi vào tình trạng thần kinh căng thẳng) thường hay hướng tới sự sai lệch hơn, mặc dù không phải lúc nào họ cũng trở thành tội phạm.</a:t>
            </a:r>
          </a:p>
          <a:p>
            <a:endParaRPr lang="en-US"/>
          </a:p>
        </p:txBody>
      </p:sp>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714699" y="787400"/>
            <a:ext cx="5274101" cy="5426075"/>
          </a:xfrm>
        </p:spPr>
      </p:pic>
    </p:spTree>
    <p:custDataLst>
      <p:tags r:id="rId1"/>
    </p:custDataLst>
    <p:extLst>
      <p:ext uri="{BB962C8B-B14F-4D97-AF65-F5344CB8AC3E}">
        <p14:creationId xmlns:p14="http://schemas.microsoft.com/office/powerpoint/2010/main" val="325700400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1"/>
            <a:ext cx="10515600" cy="682387"/>
          </a:xfrm>
        </p:spPr>
        <p:txBody>
          <a:bodyPr>
            <a:normAutofit/>
          </a:bodyPr>
          <a:lstStyle/>
          <a:p>
            <a:r>
              <a:rPr lang="en-US" sz="3200" b="1" smtClean="0">
                <a:latin typeface="UTM Swiss Condensed" panose="02000500000000000000" pitchFamily="2" charset="0"/>
              </a:rPr>
              <a:t>2. Do sức khoẻ, bệnh tật</a:t>
            </a:r>
            <a:endParaRPr lang="en-US" sz="3200" b="1">
              <a:latin typeface="UTM Swiss Condensed" panose="02000500000000000000" pitchFamily="2" charset="0"/>
            </a:endParaRPr>
          </a:p>
        </p:txBody>
      </p:sp>
      <p:sp>
        <p:nvSpPr>
          <p:cNvPr id="4" name="Content Placeholder 3"/>
          <p:cNvSpPr>
            <a:spLocks noGrp="1"/>
          </p:cNvSpPr>
          <p:nvPr>
            <p:ph sz="half" idx="1"/>
          </p:nvPr>
        </p:nvSpPr>
        <p:spPr>
          <a:xfrm>
            <a:off x="1" y="787400"/>
            <a:ext cx="7186588" cy="5617932"/>
          </a:xfrm>
        </p:spPr>
        <p:txBody>
          <a:bodyPr>
            <a:normAutofit fontScale="92500" lnSpcReduction="20000"/>
          </a:bodyPr>
          <a:lstStyle/>
          <a:p>
            <a:pPr algn="just"/>
            <a:r>
              <a:rPr lang="en-US" smtClean="0">
                <a:latin typeface="UTM Swiss Condensed" panose="02000500000000000000" pitchFamily="2" charset="0"/>
              </a:rPr>
              <a:t>Những </a:t>
            </a:r>
            <a:r>
              <a:rPr lang="en-US">
                <a:latin typeface="UTM Swiss Condensed" panose="02000500000000000000" pitchFamily="2" charset="0"/>
              </a:rPr>
              <a:t>biến cố do sức khỏe giảm sút hoặc bệnh tật kéo dài, đặc biệt là mắc phải những căn bệnh hiểm nghèo như: HIV/AIDS, ung thư, tâm thần phân liệt... dẫn đến những sai lệch về tâm sinh lý, hành vi như: điên khùng, phá phách, hành động không bình thường, thậm chí có trường hợp có hành vi cố tình làm lây nhiễm HIV/AIDS cho người khác để trả thù đời, tìm đến cái chết để kết thúc cuộc sống khốn khó vì sức khỏe, bệnh tật. </a:t>
            </a:r>
          </a:p>
          <a:p>
            <a:pPr algn="just"/>
            <a:r>
              <a:rPr lang="en-US">
                <a:latin typeface="UTM Swiss Condensed" panose="02000500000000000000" pitchFamily="2" charset="0"/>
              </a:rPr>
              <a:t>Nguyên nhân của bệnh tật </a:t>
            </a:r>
            <a:r>
              <a:rPr lang="en-US" smtClean="0">
                <a:latin typeface="UTM Swiss Condensed" panose="02000500000000000000" pitchFamily="2" charset="0"/>
              </a:rPr>
              <a:t>do </a:t>
            </a:r>
            <a:r>
              <a:rPr lang="en-US">
                <a:latin typeface="UTM Swiss Condensed" panose="02000500000000000000" pitchFamily="2" charset="0"/>
              </a:rPr>
              <a:t>di truyền từ các thế hệ trong một gia đình có tiền sử về căn bệnh thần kinh, mất cân bằng sinh hoá trong cơ thể, những biến cố trong cuộc sống, lối sống không lành mạnh... dẫn đến những hành vi lệch chuẩn của cá nhân, nhóm. </a:t>
            </a:r>
          </a:p>
          <a:p>
            <a:pPr algn="just"/>
            <a:endParaRPr lang="en-US">
              <a:latin typeface="UTM Swiss Condensed" panose="02000500000000000000" pitchFamily="2" charset="0"/>
            </a:endParaRPr>
          </a:p>
        </p:txBody>
      </p:sp>
      <p:pic>
        <p:nvPicPr>
          <p:cNvPr id="4098" name="Picture 2" descr="Tìm hiểu về các loại bệnh tâm thần thường gặp"/>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7186589" y="882934"/>
            <a:ext cx="5005411" cy="5258559"/>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21667732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736600" y="28608"/>
            <a:ext cx="10515600" cy="566770"/>
          </a:xfrm>
        </p:spPr>
        <p:txBody>
          <a:bodyPr>
            <a:normAutofit fontScale="90000"/>
          </a:bodyPr>
          <a:lstStyle/>
          <a:p>
            <a:r>
              <a:rPr lang="en-US" b="1" smtClean="0">
                <a:latin typeface="UTM Swiss Condensed" panose="02000500000000000000" pitchFamily="2" charset="0"/>
              </a:rPr>
              <a:t>3. Do trình độ nhận thức hạn chế</a:t>
            </a:r>
            <a:endParaRPr lang="en-US" b="1"/>
          </a:p>
        </p:txBody>
      </p:sp>
      <p:sp>
        <p:nvSpPr>
          <p:cNvPr id="4" name="Content Placeholder 3"/>
          <p:cNvSpPr>
            <a:spLocks noGrp="1"/>
          </p:cNvSpPr>
          <p:nvPr>
            <p:ph sz="half" idx="1"/>
          </p:nvPr>
        </p:nvSpPr>
        <p:spPr>
          <a:xfrm>
            <a:off x="203199" y="787400"/>
            <a:ext cx="7507783" cy="5425909"/>
          </a:xfrm>
        </p:spPr>
        <p:txBody>
          <a:bodyPr>
            <a:normAutofit/>
          </a:bodyPr>
          <a:lstStyle/>
          <a:p>
            <a:pPr algn="just"/>
            <a:r>
              <a:rPr lang="en-US" smtClean="0">
                <a:latin typeface="UTM Swiss Condensed" panose="02000500000000000000" pitchFamily="2" charset="0"/>
              </a:rPr>
              <a:t>Sự </a:t>
            </a:r>
            <a:r>
              <a:rPr lang="en-US">
                <a:latin typeface="UTM Swiss Condensed" panose="02000500000000000000" pitchFamily="2" charset="0"/>
              </a:rPr>
              <a:t>thiếu hụt, yếu kém về nhận thức của từng cá nhân, nhóm xã hội đã dẫn đến những hành vi lệch chuẩn. Nguyên nhân này phần lớn xảy ra ở nông thôn, ở những vùng sâu, vùng xa... Việc tuyên truyền, giáo dục đạo đức, văn hoá, lối sống, chuẩn mực, giá trị và pháp luật tới từng người dân gặp nhiều trở ngại do những cách trở về địa lý, do những đặc thù văn hoá, lối sống, do trình độ học vấn thấp của người dân, do các điều kiện khó khăn khác về đời sống kinh tế, xã hội của từng gia đình, từng thôn, từng bản.</a:t>
            </a:r>
          </a:p>
          <a:p>
            <a:pPr algn="just"/>
            <a:endParaRPr lang="en-US">
              <a:latin typeface="UTM Swiss Condensed" panose="02000500000000000000" pitchFamily="2" charset="0"/>
            </a:endParaRPr>
          </a:p>
        </p:txBody>
      </p:sp>
      <p:pic>
        <p:nvPicPr>
          <p:cNvPr id="5122" name="Picture 2" descr="http://taydang.bavi.hanoi.gov.vn/documents/53386/0/5+%287%29.jpg/daffc843-d579-debb-bcf1-75c0da475cb2?t=1632214836775"/>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7710984" y="787400"/>
            <a:ext cx="4277815" cy="5617932"/>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66763861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US"/>
          </a:p>
        </p:txBody>
      </p:sp>
      <p:sp>
        <p:nvSpPr>
          <p:cNvPr id="3" name="Title 2"/>
          <p:cNvSpPr>
            <a:spLocks noGrp="1"/>
          </p:cNvSpPr>
          <p:nvPr>
            <p:ph type="title"/>
          </p:nvPr>
        </p:nvSpPr>
        <p:spPr>
          <a:xfrm>
            <a:off x="838200" y="1"/>
            <a:ext cx="10515600" cy="595376"/>
          </a:xfrm>
        </p:spPr>
        <p:txBody>
          <a:bodyPr>
            <a:normAutofit/>
          </a:bodyPr>
          <a:lstStyle/>
          <a:p>
            <a:r>
              <a:rPr lang="en-US" sz="3200" b="1" i="1" smtClean="0">
                <a:latin typeface="UTM Swiss Condensed" panose="02000500000000000000" pitchFamily="2" charset="0"/>
              </a:rPr>
              <a:t>4. Do đạo đức lối sống xuống cấp</a:t>
            </a:r>
            <a:endParaRPr lang="en-US" sz="3200" b="1"/>
          </a:p>
        </p:txBody>
      </p:sp>
      <p:sp>
        <p:nvSpPr>
          <p:cNvPr id="4" name="Content Placeholder 3"/>
          <p:cNvSpPr>
            <a:spLocks noGrp="1"/>
          </p:cNvSpPr>
          <p:nvPr>
            <p:ph sz="half" idx="1"/>
          </p:nvPr>
        </p:nvSpPr>
        <p:spPr>
          <a:xfrm>
            <a:off x="0" y="787400"/>
            <a:ext cx="7424382" cy="5617932"/>
          </a:xfrm>
        </p:spPr>
        <p:txBody>
          <a:bodyPr>
            <a:normAutofit/>
          </a:bodyPr>
          <a:lstStyle/>
          <a:p>
            <a:pPr algn="just"/>
            <a:r>
              <a:rPr lang="en-US" smtClean="0">
                <a:latin typeface="UTM Swiss Condensed" panose="02000500000000000000" pitchFamily="2" charset="0"/>
              </a:rPr>
              <a:t>Sự </a:t>
            </a:r>
            <a:r>
              <a:rPr lang="en-US">
                <a:latin typeface="UTM Swiss Condensed" panose="02000500000000000000" pitchFamily="2" charset="0"/>
              </a:rPr>
              <a:t>xuống cấp của đạo đức, lối sống trong một bộ phận thanh, thiếu niên, biểu hiện là sự lười biếng, sống tự do, buông thả, chạy theo vật chất tầm thường, a dua, đua đòi, thích hưởng thụ. Chúng thường tìm đến các tụ điểm giải trí không lành mạnh như: quán bar, vũ trường...., sử dụng và phát tán các văn hoá phẩm mang tính bạo lực, đồi trụy. Không ít người trong số đó bị dụ dỗ, lôi kéo vào các hoạt động vi phạm pháp luật như: trộm cắp, cướp của, giết người, buôn bán trái phép chất ma túy...</a:t>
            </a:r>
          </a:p>
          <a:p>
            <a:pPr algn="just"/>
            <a:endParaRPr lang="en-US">
              <a:latin typeface="UTM Swiss Condensed" panose="02000500000000000000" pitchFamily="2" charset="0"/>
            </a:endParaRPr>
          </a:p>
        </p:txBody>
      </p:sp>
      <p:pic>
        <p:nvPicPr>
          <p:cNvPr id="6" name="Content Placeholder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424382" y="900752"/>
            <a:ext cx="4767618" cy="5504580"/>
          </a:xfrm>
        </p:spPr>
      </p:pic>
    </p:spTree>
    <p:custDataLst>
      <p:tags r:id="rId1"/>
    </p:custDataLst>
    <p:extLst>
      <p:ext uri="{BB962C8B-B14F-4D97-AF65-F5344CB8AC3E}">
        <p14:creationId xmlns:p14="http://schemas.microsoft.com/office/powerpoint/2010/main" val="301685847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5E8C7EE8-583A-4495-9395-FC41CDC5F427}"/>
  <p:tag name="GENSWF_ADVANCE_TIME" val="11.200"/>
  <p:tag name="TIMING" val="|0.842|1.254|3.599|1.509"/>
  <p:tag name="GENSWF_SLIDE_UID" val="{B4F47ED6-328B-4A2F-8DD5-FD3E3B191542}:258"/>
</p:tagLst>
</file>

<file path=ppt/tags/tag10.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F4D822E0-EA8C-4A27-A9CC-96C295831C75}"/>
  <p:tag name="GENSWF_ADVANCE_TIME" val="26.831"/>
  <p:tag name="TIMING" val="|0.984"/>
  <p:tag name="GENSWF_SLIDE_UID" val="{E26CB285-7E55-48D0-9195-411EC4765BD3}:274"/>
</p:tagLst>
</file>

<file path=ppt/tags/tag2.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E0DA1D73-A77F-4713-A03F-04518E89D720}"/>
  <p:tag name="GENSWF_ADVANCE_TIME" val="44.031"/>
  <p:tag name="TIMING" val="|2.964|13.564"/>
  <p:tag name="GENSWF_SLIDE_UID" val="{F65B169A-4FAA-4E14-AAAB-193F09C76FEB}:259"/>
</p:tagLst>
</file>

<file path=ppt/tags/tag3.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25316325-4D98-41AF-997E-A7C816269F12}"/>
  <p:tag name="GENSWF_ADVANCE_TIME" val="63.215"/>
  <p:tag name="GENSWF_SLIDE_UID" val="{AB89B646-E6B3-41D7-9896-25AFD9B6CF03}:267"/>
</p:tagLst>
</file>

<file path=ppt/tags/tag4.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BA9E75F0-D9FB-488D-9A39-2E3E1E85332B}"/>
  <p:tag name="GENSWF_ADVANCE_TIME" val="34.185"/>
  <p:tag name="TIMING" val="|0.357"/>
  <p:tag name="GENSWF_SLIDE_UID" val="{12FB9F31-D5CC-4C45-9183-D1DBCDAAF81C}:268"/>
</p:tagLst>
</file>

<file path=ppt/tags/tag5.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4C0E19E1-89A9-479F-8A70-6148786324F1}"/>
  <p:tag name="GENSWF_ADVANCE_TIME" val="83.382"/>
  <p:tag name="TIMING" val="|2.087"/>
  <p:tag name="GENSWF_SLIDE_UID" val="{5F7191BF-2308-44CB-98BC-A010C4873D8A}:269"/>
</p:tagLst>
</file>

<file path=ppt/tags/tag6.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44622896-36F8-46FA-A2F3-A8F5CC8BFF73}"/>
  <p:tag name="GENSWF_ADVANCE_TIME" val="37.687"/>
  <p:tag name="TIMING" val="|0.735|29.296"/>
  <p:tag name="GENSWF_SLIDE_UID" val="{4B3EA8C5-5D06-4879-845D-9CB8E36CFE49}:270"/>
</p:tagLst>
</file>

<file path=ppt/tags/tag7.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023B0B22-D117-43FA-AB41-085A2CAA7047}"/>
  <p:tag name="GENSWF_ADVANCE_TIME" val="39.112"/>
  <p:tag name="TIMING" val="|1.132"/>
  <p:tag name="GENSWF_SLIDE_UID" val="{2D95C23F-D729-49B1-BA92-E2A96F2A53C9}:271"/>
</p:tagLst>
</file>

<file path=ppt/tags/tag8.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7D473DB1-3A07-4265-998E-9745208290B1}"/>
  <p:tag name="GENSWF_ADVANCE_TIME" val="50.969"/>
  <p:tag name="TIMING" val="|1.548"/>
  <p:tag name="GENSWF_SLIDE_UID" val="{F44FCF79-9BAE-48AF-8D52-D90AAE43084E}:272"/>
</p:tagLst>
</file>

<file path=ppt/tags/tag9.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584BD93D-2FAC-4A60-A0E0-08D56E01AA6E}"/>
  <p:tag name="GENSWF_ADVANCE_TIME" val="31.040"/>
  <p:tag name="TIMING" val="|1.075"/>
  <p:tag name="GENSWF_SLIDE_UID" val="{E3750FC1-273F-4DAD-902F-96F8A08D9E96}:27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1409</Words>
  <Application>Microsoft Office PowerPoint</Application>
  <PresentationFormat>Widescreen</PresentationFormat>
  <Paragraphs>44</Paragraphs>
  <Slides>11</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Minion</vt:lpstr>
      <vt:lpstr>Times New Roman</vt:lpstr>
      <vt:lpstr>UTM Swiss Condensed</vt:lpstr>
      <vt:lpstr>Office Theme</vt:lpstr>
      <vt:lpstr>Bài 5: Nguyên nhân dẫn đến hành vi lệch chuẩn   </vt:lpstr>
      <vt:lpstr>PowerPoint Presentation</vt:lpstr>
      <vt:lpstr>Nhóm nguyên nhân chủ quan</vt:lpstr>
      <vt:lpstr>PowerPoint Presentation</vt:lpstr>
      <vt:lpstr>PowerPoint Presentation</vt:lpstr>
      <vt:lpstr>PowerPoint Presentation</vt:lpstr>
      <vt:lpstr>2. Do sức khoẻ, bệnh tật</vt:lpstr>
      <vt:lpstr>3. Do trình độ nhận thức hạn chế</vt:lpstr>
      <vt:lpstr>4. Do đạo đức lối sống xuống cấp</vt:lpstr>
      <vt:lpstr>5. Do thiếu hụt kỹ năng sống</vt:lpstr>
      <vt:lpstr>Do thiếu hụt kỹ năng sống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5: Nguyên nhân dẫn đến hành vi lệch chuẩn   </dc:title>
  <dc:creator>Microsoft account</dc:creator>
  <cp:lastModifiedBy>Microsoft account</cp:lastModifiedBy>
  <cp:revision>1</cp:revision>
  <dcterms:created xsi:type="dcterms:W3CDTF">2025-08-08T02:09:23Z</dcterms:created>
  <dcterms:modified xsi:type="dcterms:W3CDTF">2025-08-08T02:09:58Z</dcterms:modified>
</cp:coreProperties>
</file>