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27"/>
  </p:notesMasterIdLst>
  <p:sldIdLst>
    <p:sldId id="256" r:id="rId2"/>
    <p:sldId id="258" r:id="rId3"/>
    <p:sldId id="259" r:id="rId4"/>
    <p:sldId id="260" r:id="rId5"/>
    <p:sldId id="261" r:id="rId6"/>
    <p:sldId id="263" r:id="rId7"/>
    <p:sldId id="264"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05" autoAdjust="0"/>
    <p:restoredTop sz="94660"/>
  </p:normalViewPr>
  <p:slideViewPr>
    <p:cSldViewPr snapToGrid="0" showGuides="1">
      <p:cViewPr varScale="1">
        <p:scale>
          <a:sx n="67" d="100"/>
          <a:sy n="67" d="100"/>
        </p:scale>
        <p:origin x="190"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ECC1EA-3627-4BBD-9004-90E1B4A2A5CF}" type="datetimeFigureOut">
              <a:rPr lang="en-US" smtClean="0"/>
              <a:t>8/10/2025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88E2E5-7269-482A-9AE5-7D2713F50653}" type="slidenum">
              <a:rPr lang="en-US" smtClean="0"/>
              <a:t>‹#›</a:t>
            </a:fld>
            <a:endParaRPr lang="en-US"/>
          </a:p>
        </p:txBody>
      </p:sp>
    </p:spTree>
    <p:extLst>
      <p:ext uri="{BB962C8B-B14F-4D97-AF65-F5344CB8AC3E}">
        <p14:creationId xmlns:p14="http://schemas.microsoft.com/office/powerpoint/2010/main" val="1737057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51AED-2D1D-4F5D-96FC-493564D1A936}" type="slidenum">
              <a:rPr lang="en-US" smtClean="0"/>
              <a:t>3</a:t>
            </a:fld>
            <a:endParaRPr lang="en-US"/>
          </a:p>
        </p:txBody>
      </p:sp>
    </p:spTree>
    <p:extLst>
      <p:ext uri="{BB962C8B-B14F-4D97-AF65-F5344CB8AC3E}">
        <p14:creationId xmlns:p14="http://schemas.microsoft.com/office/powerpoint/2010/main" val="2243004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ABC</a:t>
            </a:r>
            <a:endParaRPr lang="en-US"/>
          </a:p>
        </p:txBody>
      </p:sp>
      <p:sp>
        <p:nvSpPr>
          <p:cNvPr id="4" name="Slide Number Placeholder 3"/>
          <p:cNvSpPr>
            <a:spLocks noGrp="1"/>
          </p:cNvSpPr>
          <p:nvPr>
            <p:ph type="sldNum" sz="quarter" idx="10"/>
          </p:nvPr>
        </p:nvSpPr>
        <p:spPr/>
        <p:txBody>
          <a:bodyPr/>
          <a:lstStyle/>
          <a:p>
            <a:fld id="{44007F16-2330-46D6-9692-4B0009208AF2}" type="slidenum">
              <a:rPr lang="en-US" smtClean="0"/>
              <a:t>5</a:t>
            </a:fld>
            <a:endParaRPr lang="en-US"/>
          </a:p>
        </p:txBody>
      </p:sp>
    </p:spTree>
    <p:extLst>
      <p:ext uri="{BB962C8B-B14F-4D97-AF65-F5344CB8AC3E}">
        <p14:creationId xmlns:p14="http://schemas.microsoft.com/office/powerpoint/2010/main" val="311529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2960639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C64C89-63A7-47E4-B76A-B8E1115C018D}" type="datetimeFigureOut">
              <a:rPr lang="en-US" smtClean="0"/>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1444573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481990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2210346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9841019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4985202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2043368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938127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4089099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489901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C64C89-63A7-47E4-B76A-B8E1115C018D}"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262598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C64C89-63A7-47E4-B76A-B8E1115C018D}" type="datetimeFigureOut">
              <a:rPr lang="en-US" smtClean="0"/>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428774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C64C89-63A7-47E4-B76A-B8E1115C018D}" type="datetimeFigureOut">
              <a:rPr lang="en-US" smtClean="0"/>
              <a:t>8/10/2025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237920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C64C89-63A7-47E4-B76A-B8E1115C018D}" type="datetimeFigureOut">
              <a:rPr lang="en-US" smtClean="0"/>
              <a:t>8/10/2025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1464373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64C89-63A7-47E4-B76A-B8E1115C018D}" type="datetimeFigureOut">
              <a:rPr lang="en-US" smtClean="0"/>
              <a:t>8/10/2025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43307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C64C89-63A7-47E4-B76A-B8E1115C018D}" type="datetimeFigureOut">
              <a:rPr lang="en-US" smtClean="0"/>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59317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C64C89-63A7-47E4-B76A-B8E1115C018D}" type="datetimeFigureOut">
              <a:rPr lang="en-US" smtClean="0"/>
              <a:t>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0A7CCA-AF1B-4E5F-974F-E3937563C3FD}" type="slidenum">
              <a:rPr lang="en-US" smtClean="0"/>
              <a:t>‹#›</a:t>
            </a:fld>
            <a:endParaRPr lang="en-US"/>
          </a:p>
        </p:txBody>
      </p:sp>
    </p:spTree>
    <p:extLst>
      <p:ext uri="{BB962C8B-B14F-4D97-AF65-F5344CB8AC3E}">
        <p14:creationId xmlns:p14="http://schemas.microsoft.com/office/powerpoint/2010/main" val="330352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FC64C89-63A7-47E4-B76A-B8E1115C018D}" type="datetimeFigureOut">
              <a:rPr lang="en-US" smtClean="0"/>
              <a:t>8/10/2025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90A7CCA-AF1B-4E5F-974F-E3937563C3FD}" type="slidenum">
              <a:rPr lang="en-US" smtClean="0"/>
              <a:t>‹#›</a:t>
            </a:fld>
            <a:endParaRPr lang="en-US"/>
          </a:p>
        </p:txBody>
      </p:sp>
    </p:spTree>
    <p:extLst>
      <p:ext uri="{BB962C8B-B14F-4D97-AF65-F5344CB8AC3E}">
        <p14:creationId xmlns:p14="http://schemas.microsoft.com/office/powerpoint/2010/main" val="4169264598"/>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1.1.%20Khai%20niem%20va%20cac%20khai%20niem%20lien%20quan%20ASXH.pptx" TargetMode="External"/><Relationship Id="rId7" Type="http://schemas.openxmlformats.org/officeDocument/2006/relationships/hyperlink" Target="1.5.%20Moi%20quan%20he%20ASXH%20voi%20mot%20so%20linh%20vuc.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1.4.%20Vai%20tro%20cua%20cac%20thanh%20phan%20trong%20phat%20trien%20ASXH.pptx" TargetMode="External"/><Relationship Id="rId5" Type="http://schemas.openxmlformats.org/officeDocument/2006/relationships/hyperlink" Target="1.3.%20Chuc%20nang%20vai%20tro%20va%20cac%20nguyen%20tac%20cua%20ASXH.pptx" TargetMode="External"/><Relationship Id="rId4" Type="http://schemas.openxmlformats.org/officeDocument/2006/relationships/hyperlink" Target="1.2.%20Doi%20tuong,%20noi%20dung%20nghien%20cuu%20ASXH.pptx"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1.1.1.1.2.%20Theo%20UNDP.pptx" TargetMode="External"/><Relationship Id="rId2" Type="http://schemas.openxmlformats.org/officeDocument/2006/relationships/hyperlink" Target="1.1.1.1.1.%20Theo%20ILO.pptx" TargetMode="External"/><Relationship Id="rId1" Type="http://schemas.openxmlformats.org/officeDocument/2006/relationships/slideLayout" Target="../slideLayouts/slideLayout2.xml"/><Relationship Id="rId6" Type="http://schemas.openxmlformats.org/officeDocument/2006/relationships/hyperlink" Target="1.1.1.1.5.%20Theo%20cac%20chuyen%20gia%20VN.pptx" TargetMode="External"/><Relationship Id="rId5" Type="http://schemas.openxmlformats.org/officeDocument/2006/relationships/hyperlink" Target="1.1.1.1.4.%20Theo%20hiep%20hoi%20ASXH%20the%20gioi.pptx" TargetMode="External"/><Relationship Id="rId4" Type="http://schemas.openxmlformats.org/officeDocument/2006/relationships/hyperlink" Target="1.1.1.1.3.%20Theo%20WB.ppt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1.1.2.%20Cac%20khai%20niem,%20thuat%20ngu%20lien%20quan%20ASXH.pptx" TargetMode="External"/><Relationship Id="rId2" Type="http://schemas.openxmlformats.org/officeDocument/2006/relationships/hyperlink" Target="1.1.1.%20Khai%20niem%20ASXH.ppt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978" y="475989"/>
            <a:ext cx="11812044" cy="2367419"/>
          </a:xfrm>
        </p:spPr>
        <p:txBody>
          <a:bodyPr>
            <a:normAutofit/>
          </a:bodyPr>
          <a:lstStyle/>
          <a:p>
            <a:pPr>
              <a:lnSpc>
                <a:spcPct val="150000"/>
              </a:lnSpc>
            </a:pPr>
            <a:r>
              <a:rPr lang="en-US" sz="5400" b="1" dirty="0" smtClean="0">
                <a:latin typeface="Times New Roman" panose="02020603050405020304" pitchFamily="18" charset="0"/>
                <a:cs typeface="Times New Roman" panose="02020603050405020304" pitchFamily="18" charset="0"/>
              </a:rPr>
              <a:t>AN SINH XÃ HỘI</a:t>
            </a:r>
            <a:endParaRPr lang="en-US" sz="54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8932" y="3206663"/>
            <a:ext cx="11285950" cy="2931089"/>
          </a:xfrm>
        </p:spPr>
        <p:txBody>
          <a:bodyPr>
            <a:normAutofit/>
          </a:bodyPr>
          <a:lstStyle/>
          <a:p>
            <a:endParaRPr lang="en-US" i="1" dirty="0"/>
          </a:p>
          <a:p>
            <a:endParaRPr lang="en-US" i="1" dirty="0" smtClean="0"/>
          </a:p>
          <a:p>
            <a:endParaRPr lang="en-US" i="1" dirty="0"/>
          </a:p>
          <a:p>
            <a:r>
              <a:rPr lang="en-US" i="1" dirty="0" err="1" smtClean="0"/>
              <a:t>Giảng</a:t>
            </a:r>
            <a:r>
              <a:rPr lang="en-US" i="1" dirty="0" smtClean="0"/>
              <a:t> </a:t>
            </a:r>
            <a:r>
              <a:rPr lang="en-US" i="1" dirty="0" err="1" smtClean="0"/>
              <a:t>viên</a:t>
            </a:r>
            <a:r>
              <a:rPr lang="en-US" i="1" dirty="0" smtClean="0"/>
              <a:t>: </a:t>
            </a:r>
            <a:r>
              <a:rPr lang="en-US" i="1" dirty="0" err="1" smtClean="0"/>
              <a:t>Th</a:t>
            </a:r>
            <a:r>
              <a:rPr lang="en-US" i="1" dirty="0" err="1" smtClean="0"/>
              <a:t>S</a:t>
            </a:r>
            <a:r>
              <a:rPr lang="en-US" i="1" dirty="0" smtClean="0"/>
              <a:t>.</a:t>
            </a:r>
            <a:r>
              <a:rPr lang="en-US" i="1" dirty="0" smtClean="0"/>
              <a:t> </a:t>
            </a:r>
            <a:r>
              <a:rPr lang="en-US" i="1" dirty="0" err="1" smtClean="0"/>
              <a:t>Nguyễn</a:t>
            </a:r>
            <a:r>
              <a:rPr lang="en-US" i="1" dirty="0" smtClean="0"/>
              <a:t> </a:t>
            </a:r>
            <a:r>
              <a:rPr lang="en-US" i="1" dirty="0" err="1" smtClean="0"/>
              <a:t>Thị</a:t>
            </a:r>
            <a:r>
              <a:rPr lang="en-US" i="1" dirty="0" smtClean="0"/>
              <a:t> </a:t>
            </a:r>
            <a:r>
              <a:rPr lang="en-US" i="1" dirty="0" err="1" smtClean="0"/>
              <a:t>Hoài</a:t>
            </a:r>
            <a:r>
              <a:rPr lang="en-US" i="1" dirty="0" smtClean="0"/>
              <a:t> An</a:t>
            </a:r>
          </a:p>
          <a:p>
            <a:r>
              <a:rPr lang="en-US" i="1" dirty="0" smtClean="0"/>
              <a:t>                   </a:t>
            </a:r>
            <a:r>
              <a:rPr lang="en-US" i="1" dirty="0" err="1" smtClean="0"/>
              <a:t>Khoa</a:t>
            </a:r>
            <a:r>
              <a:rPr lang="en-US" i="1" dirty="0" smtClean="0"/>
              <a:t> Du </a:t>
            </a:r>
            <a:r>
              <a:rPr lang="en-US" i="1" dirty="0" err="1" smtClean="0"/>
              <a:t>lịch</a:t>
            </a:r>
            <a:r>
              <a:rPr lang="en-US" i="1" dirty="0" smtClean="0"/>
              <a:t>- </a:t>
            </a:r>
            <a:r>
              <a:rPr lang="en-US" i="1" dirty="0" err="1" smtClean="0"/>
              <a:t>Công</a:t>
            </a:r>
            <a:r>
              <a:rPr lang="en-US" i="1" dirty="0" smtClean="0"/>
              <a:t> </a:t>
            </a:r>
            <a:r>
              <a:rPr lang="en-US" i="1" dirty="0" err="1" smtClean="0"/>
              <a:t>tác</a:t>
            </a:r>
            <a:r>
              <a:rPr lang="en-US" i="1" dirty="0" smtClean="0"/>
              <a:t> </a:t>
            </a:r>
            <a:r>
              <a:rPr lang="en-US" i="1" dirty="0" err="1" smtClean="0"/>
              <a:t>xã</a:t>
            </a:r>
            <a:r>
              <a:rPr lang="en-US" i="1" dirty="0" smtClean="0"/>
              <a:t> </a:t>
            </a:r>
            <a:r>
              <a:rPr lang="en-US" i="1" dirty="0" err="1" smtClean="0"/>
              <a:t>hội</a:t>
            </a:r>
            <a:r>
              <a:rPr lang="en-US" i="1" smtClean="0"/>
              <a:t>, </a:t>
            </a:r>
            <a:r>
              <a:rPr lang="en-US" i="1" smtClean="0"/>
              <a:t> </a:t>
            </a:r>
            <a:r>
              <a:rPr lang="en-US" i="1" dirty="0" err="1" smtClean="0"/>
              <a:t>Trường</a:t>
            </a:r>
            <a:r>
              <a:rPr lang="en-US" i="1" dirty="0" smtClean="0"/>
              <a:t> KHXHNV</a:t>
            </a:r>
            <a:endParaRPr lang="en-US" i="1" dirty="0"/>
          </a:p>
        </p:txBody>
      </p:sp>
    </p:spTree>
    <p:extLst>
      <p:ext uri="{BB962C8B-B14F-4D97-AF65-F5344CB8AC3E}">
        <p14:creationId xmlns:p14="http://schemas.microsoft.com/office/powerpoint/2010/main" val="4065521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1981200" y="533401"/>
            <a:ext cx="8686800" cy="563563"/>
          </a:xfrm>
        </p:spPr>
        <p:txBody>
          <a:bodyPr/>
          <a:lstStyle/>
          <a:p>
            <a:r>
              <a:rPr lang="vi-VN" sz="2800">
                <a:solidFill>
                  <a:srgbClr val="FF0000"/>
                </a:solidFill>
                <a:latin typeface="Constantia" panose="02030602050306030303" pitchFamily="18" charset="0"/>
              </a:rPr>
              <a:t>(2) Theo cơ quan Phát triển LHQ (UNDP)</a:t>
            </a:r>
            <a:endParaRPr lang="en-US" sz="2800">
              <a:solidFill>
                <a:srgbClr val="FF0000"/>
              </a:solidFill>
              <a:latin typeface="Constantia" panose="02030602050306030303" pitchFamily="18" charset="0"/>
            </a:endParaRPr>
          </a:p>
        </p:txBody>
      </p:sp>
      <p:sp>
        <p:nvSpPr>
          <p:cNvPr id="24" name="Striped Right Arrow 23"/>
          <p:cNvSpPr/>
          <p:nvPr/>
        </p:nvSpPr>
        <p:spPr>
          <a:xfrm>
            <a:off x="1552864" y="2209800"/>
            <a:ext cx="3124200" cy="3038476"/>
          </a:xfrm>
          <a:prstGeom prst="stripedRightArrow">
            <a:avLst>
              <a:gd name="adj1" fmla="val 85132"/>
              <a:gd name="adj2" fmla="val 28368"/>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defRPr/>
            </a:pPr>
            <a:r>
              <a:rPr lang="en-US" sz="2200" b="1" kern="0">
                <a:solidFill>
                  <a:srgbClr val="000000"/>
                </a:solidFill>
                <a:latin typeface="Constantia" panose="02030602050306030303" pitchFamily="18" charset="0"/>
              </a:rPr>
              <a:t>Hệ thống ASXH có ba trụ cột quan trọng xuyên suốt cả ba hợp phần</a:t>
            </a:r>
          </a:p>
        </p:txBody>
      </p:sp>
      <p:sp>
        <p:nvSpPr>
          <p:cNvPr id="25" name="Left Brace 24"/>
          <p:cNvSpPr/>
          <p:nvPr/>
        </p:nvSpPr>
        <p:spPr>
          <a:xfrm>
            <a:off x="4677064" y="1866900"/>
            <a:ext cx="362528" cy="3724276"/>
          </a:xfrm>
          <a:prstGeom prst="leftBrace">
            <a:avLst/>
          </a:prstGeom>
          <a:noFill/>
          <a:ln w="31750" cap="flat" cmpd="sng" algn="ctr">
            <a:solidFill>
              <a:srgbClr val="65D135">
                <a:shade val="95000"/>
                <a:satMod val="105000"/>
              </a:srgbClr>
            </a:solidFill>
            <a:prstDash val="solid"/>
          </a:ln>
          <a:effectLst/>
        </p:spPr>
        <p:txBody>
          <a:bodyPr rtlCol="0" anchor="ctr"/>
          <a:lstStyle/>
          <a:p>
            <a:pPr algn="ctr">
              <a:defRPr/>
            </a:pPr>
            <a:endParaRPr lang="en-US" sz="2200" kern="0">
              <a:solidFill>
                <a:srgbClr val="000000"/>
              </a:solidFill>
              <a:latin typeface="Constantia" panose="02030602050306030303" pitchFamily="18" charset="0"/>
            </a:endParaRPr>
          </a:p>
        </p:txBody>
      </p:sp>
      <p:sp>
        <p:nvSpPr>
          <p:cNvPr id="26" name="Rounded Rectangle 25"/>
          <p:cNvSpPr/>
          <p:nvPr/>
        </p:nvSpPr>
        <p:spPr>
          <a:xfrm>
            <a:off x="5016757" y="2237426"/>
            <a:ext cx="5432170" cy="73152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es-ES" sz="2200" b="1" kern="0">
                <a:solidFill>
                  <a:srgbClr val="000000"/>
                </a:solidFill>
                <a:latin typeface="Constantia" panose="02030602050306030303" pitchFamily="18" charset="0"/>
              </a:rPr>
              <a:t>1. Thể chế chính sách</a:t>
            </a:r>
          </a:p>
        </p:txBody>
      </p:sp>
      <p:sp>
        <p:nvSpPr>
          <p:cNvPr id="27" name="Rounded Rectangle 26"/>
          <p:cNvSpPr/>
          <p:nvPr/>
        </p:nvSpPr>
        <p:spPr>
          <a:xfrm>
            <a:off x="5002470" y="3373123"/>
            <a:ext cx="5432170" cy="73152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vi-VN" sz="2200" b="1" kern="0">
                <a:solidFill>
                  <a:srgbClr val="000000"/>
                </a:solidFill>
                <a:latin typeface="Constantia" panose="02030602050306030303" pitchFamily="18" charset="0"/>
              </a:rPr>
              <a:t>2. </a:t>
            </a:r>
            <a:r>
              <a:rPr lang="en-US" sz="2200" b="1" kern="0">
                <a:solidFill>
                  <a:srgbClr val="000000"/>
                </a:solidFill>
                <a:latin typeface="Constantia" panose="02030602050306030303" pitchFamily="18" charset="0"/>
              </a:rPr>
              <a:t>T</a:t>
            </a:r>
            <a:r>
              <a:rPr lang="vi-VN" sz="2200" b="1" kern="0">
                <a:solidFill>
                  <a:srgbClr val="000000"/>
                </a:solidFill>
                <a:latin typeface="Constantia" panose="02030602050306030303" pitchFamily="18" charset="0"/>
              </a:rPr>
              <a:t>hể chế về tài chính </a:t>
            </a:r>
          </a:p>
        </p:txBody>
      </p:sp>
      <p:sp>
        <p:nvSpPr>
          <p:cNvPr id="28" name="Rounded Rectangle 27"/>
          <p:cNvSpPr/>
          <p:nvPr/>
        </p:nvSpPr>
        <p:spPr>
          <a:xfrm>
            <a:off x="5016757" y="4539301"/>
            <a:ext cx="5432170" cy="73152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vi-VN" sz="2200" b="1" kern="0">
                <a:solidFill>
                  <a:srgbClr val="000000"/>
                </a:solidFill>
                <a:latin typeface="Constantia" panose="02030602050306030303" pitchFamily="18" charset="0"/>
              </a:rPr>
              <a:t>3. </a:t>
            </a:r>
            <a:r>
              <a:rPr lang="en-US" sz="2200" b="1" kern="0">
                <a:solidFill>
                  <a:srgbClr val="000000"/>
                </a:solidFill>
                <a:latin typeface="Constantia" panose="02030602050306030303" pitchFamily="18" charset="0"/>
              </a:rPr>
              <a:t>T</a:t>
            </a:r>
            <a:r>
              <a:rPr lang="vi-VN" sz="2200" b="1" kern="0">
                <a:solidFill>
                  <a:srgbClr val="000000"/>
                </a:solidFill>
                <a:latin typeface="Constantia" panose="02030602050306030303" pitchFamily="18" charset="0"/>
              </a:rPr>
              <a:t>hể chế về tổ chức bộ máy và cán bộ</a:t>
            </a:r>
          </a:p>
        </p:txBody>
      </p:sp>
    </p:spTree>
    <p:extLst>
      <p:ext uri="{BB962C8B-B14F-4D97-AF65-F5344CB8AC3E}">
        <p14:creationId xmlns:p14="http://schemas.microsoft.com/office/powerpoint/2010/main" val="663904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wipe(left)">
                                      <p:cBhvr>
                                        <p:cTn id="16" dur="500"/>
                                        <p:tgtEl>
                                          <p:spTgt spid="2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left)">
                                      <p:cBhvr>
                                        <p:cTn id="21" dur="500"/>
                                        <p:tgtEl>
                                          <p:spTgt spid="2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left)">
                                      <p:cBhvr>
                                        <p:cTn id="26"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(3) Theo Ngân hàng thế giới (WB)</a:t>
            </a:r>
          </a:p>
        </p:txBody>
      </p:sp>
      <p:sp>
        <p:nvSpPr>
          <p:cNvPr id="27" name="Down Arrow 26"/>
          <p:cNvSpPr/>
          <p:nvPr/>
        </p:nvSpPr>
        <p:spPr bwMode="auto">
          <a:xfrm>
            <a:off x="1905000" y="1603378"/>
            <a:ext cx="8305800" cy="982662"/>
          </a:xfrm>
          <a:prstGeom prst="downArrow">
            <a:avLst>
              <a:gd name="adj1" fmla="val 75115"/>
              <a:gd name="adj2" fmla="val 50000"/>
            </a:avLst>
          </a:pr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cap="flat" cmpd="sng" algn="ctr">
                <a:solidFill>
                  <a:srgbClr val="00A06C"/>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spcBef>
                <a:spcPts val="600"/>
              </a:spcBef>
            </a:pPr>
            <a:r>
              <a:rPr lang="en-US" sz="2200" b="1" dirty="0" smtClean="0">
                <a:solidFill>
                  <a:schemeClr val="bg1"/>
                </a:solidFill>
                <a:latin typeface="Constantia" panose="02030602050306030303" pitchFamily="18" charset="0"/>
              </a:rPr>
              <a:t>                          ASXH </a:t>
            </a:r>
            <a:r>
              <a:rPr lang="en-US" sz="2200" b="1" dirty="0" err="1">
                <a:solidFill>
                  <a:schemeClr val="bg1"/>
                </a:solidFill>
                <a:latin typeface="Constantia" panose="02030602050306030303" pitchFamily="18" charset="0"/>
              </a:rPr>
              <a:t>có</a:t>
            </a:r>
            <a:r>
              <a:rPr lang="en-US" sz="2200" b="1" dirty="0">
                <a:solidFill>
                  <a:schemeClr val="bg1"/>
                </a:solidFill>
                <a:latin typeface="Constantia" panose="02030602050306030303" pitchFamily="18" charset="0"/>
              </a:rPr>
              <a:t> 4 </a:t>
            </a:r>
            <a:r>
              <a:rPr lang="en-US" sz="2200" b="1" dirty="0" err="1">
                <a:solidFill>
                  <a:schemeClr val="bg1"/>
                </a:solidFill>
                <a:latin typeface="Constantia" panose="02030602050306030303" pitchFamily="18" charset="0"/>
              </a:rPr>
              <a:t>vấn</a:t>
            </a:r>
            <a:r>
              <a:rPr lang="en-US" sz="2200" b="1" dirty="0">
                <a:solidFill>
                  <a:schemeClr val="bg1"/>
                </a:solidFill>
                <a:latin typeface="Constantia" panose="02030602050306030303" pitchFamily="18" charset="0"/>
              </a:rPr>
              <a:t> </a:t>
            </a:r>
            <a:r>
              <a:rPr lang="en-US" sz="2200" b="1" dirty="0" err="1">
                <a:solidFill>
                  <a:schemeClr val="bg1"/>
                </a:solidFill>
                <a:latin typeface="Constantia" panose="02030602050306030303" pitchFamily="18" charset="0"/>
              </a:rPr>
              <a:t>đề</a:t>
            </a:r>
            <a:r>
              <a:rPr lang="en-US" sz="2200" b="1" dirty="0">
                <a:solidFill>
                  <a:schemeClr val="bg1"/>
                </a:solidFill>
                <a:latin typeface="Constantia" panose="02030602050306030303" pitchFamily="18" charset="0"/>
              </a:rPr>
              <a:t>:</a:t>
            </a:r>
          </a:p>
        </p:txBody>
      </p:sp>
      <p:grpSp>
        <p:nvGrpSpPr>
          <p:cNvPr id="3" name="Group 2"/>
          <p:cNvGrpSpPr/>
          <p:nvPr/>
        </p:nvGrpSpPr>
        <p:grpSpPr>
          <a:xfrm>
            <a:off x="1752600" y="2870200"/>
            <a:ext cx="2057400" cy="2273300"/>
            <a:chOff x="228600" y="2870200"/>
            <a:chExt cx="2057400" cy="2273300"/>
          </a:xfrm>
        </p:grpSpPr>
        <p:sp>
          <p:nvSpPr>
            <p:cNvPr id="28" name="AutoShape 4"/>
            <p:cNvSpPr>
              <a:spLocks noChangeArrowheads="1"/>
            </p:cNvSpPr>
            <p:nvPr/>
          </p:nvSpPr>
          <p:spPr bwMode="auto">
            <a:xfrm>
              <a:off x="228600" y="2870200"/>
              <a:ext cx="2057400" cy="22733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29" name="Text Box 5"/>
            <p:cNvSpPr txBox="1">
              <a:spLocks noChangeArrowheads="1"/>
            </p:cNvSpPr>
            <p:nvPr/>
          </p:nvSpPr>
          <p:spPr bwMode="auto">
            <a:xfrm>
              <a:off x="304800" y="2946400"/>
              <a:ext cx="1905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1. </a:t>
              </a:r>
              <a:r>
                <a:rPr lang="en-US" b="1">
                  <a:solidFill>
                    <a:srgbClr val="000000"/>
                  </a:solidFill>
                  <a:latin typeface="Constantia" panose="02030602050306030303" pitchFamily="18" charset="0"/>
                </a:rPr>
                <a:t>Chính sách trợ cấp đối với người nghèo, người dễ bị tổn thương</a:t>
              </a:r>
            </a:p>
          </p:txBody>
        </p:sp>
      </p:grpSp>
      <p:grpSp>
        <p:nvGrpSpPr>
          <p:cNvPr id="4" name="Group 3"/>
          <p:cNvGrpSpPr/>
          <p:nvPr/>
        </p:nvGrpSpPr>
        <p:grpSpPr>
          <a:xfrm>
            <a:off x="3962400" y="2870200"/>
            <a:ext cx="2057400" cy="2273300"/>
            <a:chOff x="2438400" y="2870200"/>
            <a:chExt cx="2057400" cy="2273300"/>
          </a:xfrm>
        </p:grpSpPr>
        <p:sp>
          <p:nvSpPr>
            <p:cNvPr id="30" name="AutoShape 25"/>
            <p:cNvSpPr>
              <a:spLocks noChangeArrowheads="1"/>
            </p:cNvSpPr>
            <p:nvPr/>
          </p:nvSpPr>
          <p:spPr bwMode="auto">
            <a:xfrm>
              <a:off x="2438400" y="2870200"/>
              <a:ext cx="2057400" cy="22733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31" name="Text Box 26"/>
            <p:cNvSpPr txBox="1">
              <a:spLocks noChangeArrowheads="1"/>
            </p:cNvSpPr>
            <p:nvPr/>
          </p:nvSpPr>
          <p:spPr bwMode="auto">
            <a:xfrm>
              <a:off x="2514600" y="2946400"/>
              <a:ext cx="19050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2. </a:t>
              </a:r>
              <a:r>
                <a:rPr lang="en-US" b="1">
                  <a:solidFill>
                    <a:srgbClr val="000000"/>
                  </a:solidFill>
                  <a:latin typeface="Constantia" panose="02030602050306030303" pitchFamily="18" charset="0"/>
                </a:rPr>
                <a:t>Tạo điều kiện cho người nghèo tham gia thị trường nông sản, thị trường lao động </a:t>
              </a:r>
            </a:p>
          </p:txBody>
        </p:sp>
      </p:grpSp>
      <p:grpSp>
        <p:nvGrpSpPr>
          <p:cNvPr id="5" name="Group 4"/>
          <p:cNvGrpSpPr/>
          <p:nvPr/>
        </p:nvGrpSpPr>
        <p:grpSpPr>
          <a:xfrm>
            <a:off x="6170613" y="2908300"/>
            <a:ext cx="2057400" cy="2273300"/>
            <a:chOff x="4646613" y="2908300"/>
            <a:chExt cx="2057400" cy="2273300"/>
          </a:xfrm>
        </p:grpSpPr>
        <p:sp>
          <p:nvSpPr>
            <p:cNvPr id="32" name="AutoShape 27"/>
            <p:cNvSpPr>
              <a:spLocks noChangeArrowheads="1"/>
            </p:cNvSpPr>
            <p:nvPr/>
          </p:nvSpPr>
          <p:spPr bwMode="auto">
            <a:xfrm>
              <a:off x="4646613" y="2908300"/>
              <a:ext cx="2057400" cy="22733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33" name="Text Box 28"/>
            <p:cNvSpPr txBox="1">
              <a:spLocks noChangeArrowheads="1"/>
            </p:cNvSpPr>
            <p:nvPr/>
          </p:nvSpPr>
          <p:spPr bwMode="auto">
            <a:xfrm>
              <a:off x="4722813" y="2984500"/>
              <a:ext cx="19050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3. </a:t>
              </a:r>
              <a:r>
                <a:rPr lang="en-US" b="1">
                  <a:solidFill>
                    <a:srgbClr val="000000"/>
                  </a:solidFill>
                  <a:latin typeface="Constantia" panose="02030602050306030303" pitchFamily="18" charset="0"/>
                </a:rPr>
                <a:t>Bảo vệ trẻ em và vị thành niên</a:t>
              </a:r>
              <a:r>
                <a:rPr lang="en-US">
                  <a:solidFill>
                    <a:srgbClr val="000000"/>
                  </a:solidFill>
                </a:rPr>
                <a:t> </a:t>
              </a:r>
            </a:p>
          </p:txBody>
        </p:sp>
      </p:grpSp>
      <p:grpSp>
        <p:nvGrpSpPr>
          <p:cNvPr id="6" name="Group 5"/>
          <p:cNvGrpSpPr/>
          <p:nvPr/>
        </p:nvGrpSpPr>
        <p:grpSpPr>
          <a:xfrm>
            <a:off x="8380413" y="2908300"/>
            <a:ext cx="2057400" cy="2273300"/>
            <a:chOff x="6856413" y="2908300"/>
            <a:chExt cx="2057400" cy="2273300"/>
          </a:xfrm>
        </p:grpSpPr>
        <p:sp>
          <p:nvSpPr>
            <p:cNvPr id="34" name="AutoShape 30"/>
            <p:cNvSpPr>
              <a:spLocks noChangeArrowheads="1"/>
            </p:cNvSpPr>
            <p:nvPr/>
          </p:nvSpPr>
          <p:spPr bwMode="auto">
            <a:xfrm>
              <a:off x="6856413" y="2908300"/>
              <a:ext cx="2057400" cy="22733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35" name="Text Box 31"/>
            <p:cNvSpPr txBox="1">
              <a:spLocks noChangeArrowheads="1"/>
            </p:cNvSpPr>
            <p:nvPr/>
          </p:nvSpPr>
          <p:spPr bwMode="auto">
            <a:xfrm>
              <a:off x="6932613" y="2984500"/>
              <a:ext cx="1905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4. </a:t>
              </a:r>
              <a:r>
                <a:rPr lang="en-US" b="1">
                  <a:solidFill>
                    <a:srgbClr val="000000"/>
                  </a:solidFill>
                  <a:latin typeface="Constantia" panose="02030602050306030303" pitchFamily="18" charset="0"/>
                </a:rPr>
                <a:t>Các giải pháp trợ giúp đột xuất</a:t>
              </a:r>
              <a:r>
                <a:rPr lang="en-US">
                  <a:solidFill>
                    <a:srgbClr val="000000"/>
                  </a:solidFill>
                </a:rPr>
                <a:t> </a:t>
              </a:r>
            </a:p>
          </p:txBody>
        </p:sp>
      </p:grpSp>
    </p:spTree>
    <p:extLst>
      <p:ext uri="{BB962C8B-B14F-4D97-AF65-F5344CB8AC3E}">
        <p14:creationId xmlns:p14="http://schemas.microsoft.com/office/powerpoint/2010/main" val="884743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up)">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up)">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(3) Theo Ngân hàng thế giới (WB)</a:t>
            </a:r>
          </a:p>
        </p:txBody>
      </p:sp>
      <p:sp>
        <p:nvSpPr>
          <p:cNvPr id="3" name="Down Arrow 2"/>
          <p:cNvSpPr/>
          <p:nvPr/>
        </p:nvSpPr>
        <p:spPr bwMode="auto">
          <a:xfrm>
            <a:off x="1905000" y="1603378"/>
            <a:ext cx="8305800" cy="982662"/>
          </a:xfrm>
          <a:prstGeom prst="downArrow">
            <a:avLst>
              <a:gd name="adj1" fmla="val 75115"/>
              <a:gd name="adj2" fmla="val 50000"/>
            </a:avLst>
          </a:pr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cap="flat" cmpd="sng" algn="ctr">
                <a:solidFill>
                  <a:srgbClr val="00A06C"/>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spcBef>
                <a:spcPts val="600"/>
              </a:spcBef>
            </a:pPr>
            <a:r>
              <a:rPr lang="en-US" sz="2200" b="1">
                <a:solidFill>
                  <a:schemeClr val="bg1"/>
                </a:solidFill>
                <a:latin typeface="Constantia" panose="02030602050306030303" pitchFamily="18" charset="0"/>
              </a:rPr>
              <a:t>WB đề cập đến 3 chính sách phát triển ASXH:</a:t>
            </a:r>
          </a:p>
        </p:txBody>
      </p:sp>
      <p:grpSp>
        <p:nvGrpSpPr>
          <p:cNvPr id="12" name="Group 11"/>
          <p:cNvGrpSpPr/>
          <p:nvPr/>
        </p:nvGrpSpPr>
        <p:grpSpPr>
          <a:xfrm>
            <a:off x="1828800" y="2866572"/>
            <a:ext cx="2667000" cy="2833914"/>
            <a:chOff x="457200" y="3124200"/>
            <a:chExt cx="2667000" cy="2833914"/>
          </a:xfrm>
        </p:grpSpPr>
        <p:sp>
          <p:nvSpPr>
            <p:cNvPr id="5" name="AutoShape 26"/>
            <p:cNvSpPr>
              <a:spLocks noChangeArrowheads="1"/>
            </p:cNvSpPr>
            <p:nvPr/>
          </p:nvSpPr>
          <p:spPr bwMode="auto">
            <a:xfrm>
              <a:off x="457200" y="3124200"/>
              <a:ext cx="2667000" cy="2833914"/>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lumMod val="50000"/>
                  </a:schemeClr>
                </a:solidFill>
                <a:latin typeface="Verdana" panose="020B0604030504040204" pitchFamily="34" charset="0"/>
              </a:endParaRPr>
            </a:p>
          </p:txBody>
        </p:sp>
        <p:sp>
          <p:nvSpPr>
            <p:cNvPr id="6" name="Text Box 27"/>
            <p:cNvSpPr txBox="1">
              <a:spLocks noChangeArrowheads="1"/>
            </p:cNvSpPr>
            <p:nvPr/>
          </p:nvSpPr>
          <p:spPr bwMode="auto">
            <a:xfrm>
              <a:off x="533400" y="3225800"/>
              <a:ext cx="2514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1. </a:t>
              </a:r>
              <a:r>
                <a:rPr lang="en-US" b="1">
                  <a:solidFill>
                    <a:schemeClr val="tx1">
                      <a:lumMod val="50000"/>
                    </a:schemeClr>
                  </a:solidFill>
                  <a:latin typeface="Constantia" panose="02030602050306030303" pitchFamily="18" charset="0"/>
                </a:rPr>
                <a:t>Giảm thiểu các tác động xã hội tới người nghèo trong quá trình cải cách, quá trình đổi mới…</a:t>
              </a:r>
            </a:p>
          </p:txBody>
        </p:sp>
      </p:grpSp>
      <p:grpSp>
        <p:nvGrpSpPr>
          <p:cNvPr id="13" name="Group 12"/>
          <p:cNvGrpSpPr/>
          <p:nvPr/>
        </p:nvGrpSpPr>
        <p:grpSpPr>
          <a:xfrm>
            <a:off x="7620000" y="2866572"/>
            <a:ext cx="2667000" cy="2833914"/>
            <a:chOff x="6248400" y="3124200"/>
            <a:chExt cx="2667000" cy="2833914"/>
          </a:xfrm>
        </p:grpSpPr>
        <p:sp>
          <p:nvSpPr>
            <p:cNvPr id="4" name="AutoShape 25"/>
            <p:cNvSpPr>
              <a:spLocks noChangeArrowheads="1"/>
            </p:cNvSpPr>
            <p:nvPr/>
          </p:nvSpPr>
          <p:spPr bwMode="auto">
            <a:xfrm>
              <a:off x="6248400" y="3124200"/>
              <a:ext cx="2667000" cy="2833914"/>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lumMod val="50000"/>
                  </a:schemeClr>
                </a:solidFill>
                <a:latin typeface="Verdana" panose="020B0604030504040204" pitchFamily="34" charset="0"/>
              </a:endParaRPr>
            </a:p>
          </p:txBody>
        </p:sp>
        <p:sp>
          <p:nvSpPr>
            <p:cNvPr id="8" name="Text Box 34"/>
            <p:cNvSpPr txBox="1">
              <a:spLocks noChangeArrowheads="1"/>
            </p:cNvSpPr>
            <p:nvPr/>
          </p:nvSpPr>
          <p:spPr bwMode="auto">
            <a:xfrm>
              <a:off x="6324600" y="3209925"/>
              <a:ext cx="25146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3. </a:t>
              </a:r>
              <a:r>
                <a:rPr lang="en-US" b="1">
                  <a:solidFill>
                    <a:schemeClr val="tx1">
                      <a:lumMod val="50000"/>
                    </a:schemeClr>
                  </a:solidFill>
                  <a:latin typeface="Constantia" panose="02030602050306030303" pitchFamily="18" charset="0"/>
                </a:rPr>
                <a:t>Củng cố vai trò của công đoàn các cấp để bảo vệ quyền lợi và điều kiện làm việc của công nhân trong nền kinh tế thị trường </a:t>
              </a:r>
            </a:p>
          </p:txBody>
        </p:sp>
      </p:grpSp>
      <p:grpSp>
        <p:nvGrpSpPr>
          <p:cNvPr id="2" name="Group 1"/>
          <p:cNvGrpSpPr/>
          <p:nvPr/>
        </p:nvGrpSpPr>
        <p:grpSpPr>
          <a:xfrm>
            <a:off x="4724400" y="2881086"/>
            <a:ext cx="2743200" cy="2819400"/>
            <a:chOff x="3352800" y="3448050"/>
            <a:chExt cx="2743200" cy="2819400"/>
          </a:xfrm>
        </p:grpSpPr>
        <p:sp>
          <p:nvSpPr>
            <p:cNvPr id="9" name="AutoShape 35"/>
            <p:cNvSpPr>
              <a:spLocks noChangeArrowheads="1"/>
            </p:cNvSpPr>
            <p:nvPr/>
          </p:nvSpPr>
          <p:spPr bwMode="auto">
            <a:xfrm>
              <a:off x="3352800" y="3448050"/>
              <a:ext cx="2743200" cy="28194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lumMod val="50000"/>
                  </a:schemeClr>
                </a:solidFill>
                <a:latin typeface="Verdana" panose="020B0604030504040204" pitchFamily="34" charset="0"/>
              </a:endParaRPr>
            </a:p>
          </p:txBody>
        </p:sp>
        <p:sp>
          <p:nvSpPr>
            <p:cNvPr id="10" name="Text Box 36"/>
            <p:cNvSpPr txBox="1">
              <a:spLocks noChangeArrowheads="1"/>
            </p:cNvSpPr>
            <p:nvPr/>
          </p:nvSpPr>
          <p:spPr bwMode="auto">
            <a:xfrm>
              <a:off x="3429000" y="3524250"/>
              <a:ext cx="25908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2. </a:t>
              </a:r>
              <a:r>
                <a:rPr lang="en-US" b="1">
                  <a:solidFill>
                    <a:schemeClr val="tx1">
                      <a:lumMod val="50000"/>
                    </a:schemeClr>
                  </a:solidFill>
                  <a:latin typeface="Constantia" panose="02030602050306030303" pitchFamily="18" charset="0"/>
                </a:rPr>
                <a:t>Xây dựng giải pháp trợ giúp xã hội đột xuất hữu hiệu đối với người nghèo, người dễ bị tổn thương khi gặp rủi ro thiên tai, tai nạn </a:t>
              </a:r>
            </a:p>
          </p:txBody>
        </p:sp>
      </p:grpSp>
    </p:spTree>
    <p:extLst>
      <p:ext uri="{BB962C8B-B14F-4D97-AF65-F5344CB8AC3E}">
        <p14:creationId xmlns:p14="http://schemas.microsoft.com/office/powerpoint/2010/main" val="74180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up)">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up)">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(4) </a:t>
            </a:r>
            <a:r>
              <a:rPr lang="nl-NL" sz="2800">
                <a:solidFill>
                  <a:srgbClr val="FF0000"/>
                </a:solidFill>
                <a:latin typeface="Constantia" panose="02030602050306030303" pitchFamily="18" charset="0"/>
              </a:rPr>
              <a:t>Theo Hiệp hội ASXH thế giới </a:t>
            </a:r>
            <a:endParaRPr lang="en-US" sz="2800">
              <a:solidFill>
                <a:srgbClr val="FF0000"/>
              </a:solidFill>
              <a:latin typeface="Constantia" panose="02030602050306030303" pitchFamily="18" charset="0"/>
            </a:endParaRPr>
          </a:p>
        </p:txBody>
      </p:sp>
      <p:sp>
        <p:nvSpPr>
          <p:cNvPr id="5" name="TextBox 4"/>
          <p:cNvSpPr txBox="1"/>
          <p:nvPr/>
        </p:nvSpPr>
        <p:spPr>
          <a:xfrm>
            <a:off x="2133600" y="1676400"/>
            <a:ext cx="5638800" cy="2123658"/>
          </a:xfrm>
          <a:prstGeom prst="rect">
            <a:avLst/>
          </a:prstGeom>
          <a:noFill/>
          <a:ln w="28575">
            <a:solidFill>
              <a:srgbClr val="FF0000"/>
            </a:solidFill>
          </a:ln>
        </p:spPr>
        <p:txBody>
          <a:bodyPr wrap="square" rtlCol="0">
            <a:spAutoFit/>
          </a:bodyPr>
          <a:lstStyle/>
          <a:p>
            <a:pPr algn="just"/>
            <a:r>
              <a:rPr lang="vi-VN" sz="2200" b="1">
                <a:solidFill>
                  <a:srgbClr val="000000"/>
                </a:solidFill>
                <a:latin typeface="Constantia" panose="02030602050306030303" pitchFamily="18" charset="0"/>
                <a:cs typeface="Times New Roman" panose="02020603050405020304" pitchFamily="18" charset="0"/>
              </a:rPr>
              <a:t>ASXH giống như</a:t>
            </a:r>
            <a:r>
              <a:rPr lang="en-US" sz="2200" b="1">
                <a:solidFill>
                  <a:srgbClr val="000000"/>
                </a:solidFill>
                <a:latin typeface="Constantia" panose="02030602050306030303" pitchFamily="18" charset="0"/>
                <a:cs typeface="Times New Roman" panose="02020603050405020304" pitchFamily="18" charset="0"/>
              </a:rPr>
              <a:t> l</a:t>
            </a:r>
            <a:r>
              <a:rPr lang="vi-VN" sz="2200" b="1">
                <a:solidFill>
                  <a:srgbClr val="000000"/>
                </a:solidFill>
                <a:latin typeface="Constantia" panose="02030602050306030303" pitchFamily="18" charset="0"/>
                <a:cs typeface="Times New Roman" panose="02020603050405020304" pitchFamily="18" charset="0"/>
              </a:rPr>
              <a:t>à sự phối kết hợp các thành tố của chính sách côn</a:t>
            </a:r>
            <a:r>
              <a:rPr lang="en-US" sz="2200" b="1">
                <a:solidFill>
                  <a:srgbClr val="000000"/>
                </a:solidFill>
                <a:latin typeface="Constantia" panose="02030602050306030303" pitchFamily="18" charset="0"/>
                <a:cs typeface="Times New Roman" panose="02020603050405020304" pitchFamily="18" charset="0"/>
              </a:rPr>
              <a:t>g, c</a:t>
            </a:r>
            <a:r>
              <a:rPr lang="vi-VN" sz="2200" b="1">
                <a:solidFill>
                  <a:srgbClr val="000000"/>
                </a:solidFill>
                <a:latin typeface="Constantia" panose="02030602050306030303" pitchFamily="18" charset="0"/>
                <a:cs typeface="Times New Roman" panose="02020603050405020304" pitchFamily="18" charset="0"/>
              </a:rPr>
              <a:t>ó thể điều chỉnh đáp ứng nhu cầu của những người công nhân, các công dân trong bối cảnh toàn cầu </a:t>
            </a:r>
            <a:r>
              <a:rPr lang="en-US" sz="2200" b="1">
                <a:solidFill>
                  <a:srgbClr val="000000"/>
                </a:solidFill>
                <a:latin typeface="Constantia" panose="02030602050306030303" pitchFamily="18" charset="0"/>
                <a:cs typeface="Times New Roman" panose="02020603050405020304" pitchFamily="18" charset="0"/>
              </a:rPr>
              <a:t>v</a:t>
            </a:r>
            <a:r>
              <a:rPr lang="vi-VN" sz="2200" b="1">
                <a:solidFill>
                  <a:srgbClr val="000000"/>
                </a:solidFill>
                <a:latin typeface="Constantia" panose="02030602050306030303" pitchFamily="18" charset="0"/>
                <a:cs typeface="Times New Roman" panose="02020603050405020304" pitchFamily="18" charset="0"/>
              </a:rPr>
              <a:t>ới sự thay đổi về kinh tế, xã hội, nhân khẩu học chưa từng xẩy ra.</a:t>
            </a:r>
          </a:p>
        </p:txBody>
      </p:sp>
    </p:spTree>
    <p:extLst>
      <p:ext uri="{BB962C8B-B14F-4D97-AF65-F5344CB8AC3E}">
        <p14:creationId xmlns:p14="http://schemas.microsoft.com/office/powerpoint/2010/main" val="200728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wipe(left)">
                                      <p:cBhvr>
                                        <p:cTn id="7" dur="500"/>
                                        <p:tgtEl>
                                          <p:spTgt spid="1218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(4) Theo Hiệp hội ASXH thế giới </a:t>
            </a:r>
          </a:p>
        </p:txBody>
      </p:sp>
      <p:sp>
        <p:nvSpPr>
          <p:cNvPr id="5" name="Striped Right Arrow 4"/>
          <p:cNvSpPr/>
          <p:nvPr/>
        </p:nvSpPr>
        <p:spPr>
          <a:xfrm>
            <a:off x="1752600" y="2490107"/>
            <a:ext cx="2634638" cy="2449286"/>
          </a:xfrm>
          <a:prstGeom prst="stripedRightArrow">
            <a:avLst>
              <a:gd name="adj1" fmla="val 61885"/>
              <a:gd name="adj2" fmla="val 28368"/>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defRPr/>
            </a:pPr>
            <a:r>
              <a:rPr lang="en-US" sz="2200" b="1" kern="0">
                <a:solidFill>
                  <a:srgbClr val="000000"/>
                </a:solidFill>
                <a:latin typeface="Constantia" panose="02030602050306030303" pitchFamily="18" charset="0"/>
              </a:rPr>
              <a:t>Những vấn đề quan tâm trong ASXH:</a:t>
            </a:r>
          </a:p>
        </p:txBody>
      </p:sp>
      <p:sp>
        <p:nvSpPr>
          <p:cNvPr id="6" name="Left Brace 5"/>
          <p:cNvSpPr/>
          <p:nvPr/>
        </p:nvSpPr>
        <p:spPr>
          <a:xfrm>
            <a:off x="4495800" y="1700212"/>
            <a:ext cx="362528" cy="4000500"/>
          </a:xfrm>
          <a:prstGeom prst="leftBrace">
            <a:avLst/>
          </a:prstGeom>
          <a:noFill/>
          <a:ln w="31750" cap="flat" cmpd="sng" algn="ctr">
            <a:solidFill>
              <a:srgbClr val="65D135">
                <a:shade val="95000"/>
                <a:satMod val="105000"/>
              </a:srgbClr>
            </a:solidFill>
            <a:prstDash val="solid"/>
          </a:ln>
          <a:effectLst/>
        </p:spPr>
        <p:txBody>
          <a:bodyPr rtlCol="0" anchor="ctr"/>
          <a:lstStyle/>
          <a:p>
            <a:pPr algn="ctr">
              <a:defRPr/>
            </a:pPr>
            <a:endParaRPr lang="en-US" sz="2200" kern="0">
              <a:solidFill>
                <a:srgbClr val="000000"/>
              </a:solidFill>
              <a:latin typeface="Constantia" panose="02030602050306030303" pitchFamily="18" charset="0"/>
            </a:endParaRPr>
          </a:p>
        </p:txBody>
      </p:sp>
      <p:sp>
        <p:nvSpPr>
          <p:cNvPr id="7" name="Rounded Rectangle 6"/>
          <p:cNvSpPr/>
          <p:nvPr/>
        </p:nvSpPr>
        <p:spPr>
          <a:xfrm>
            <a:off x="4931030" y="1847848"/>
            <a:ext cx="5051170" cy="82296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en-US" sz="2200" b="1" kern="0">
                <a:solidFill>
                  <a:srgbClr val="000000"/>
                </a:solidFill>
                <a:latin typeface="Constantia" panose="02030602050306030303" pitchFamily="18" charset="0"/>
              </a:rPr>
              <a:t>Chăm sóc sức khoẻ thông qua bảo hiểm y tế.</a:t>
            </a:r>
          </a:p>
        </p:txBody>
      </p:sp>
      <p:sp>
        <p:nvSpPr>
          <p:cNvPr id="8" name="Rounded Rectangle 7"/>
          <p:cNvSpPr/>
          <p:nvPr/>
        </p:nvSpPr>
        <p:spPr>
          <a:xfrm>
            <a:off x="4931030" y="2864611"/>
            <a:ext cx="5051170" cy="82296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vi-VN" sz="2200" b="1" kern="0">
                <a:solidFill>
                  <a:srgbClr val="000000"/>
                </a:solidFill>
                <a:latin typeface="Constantia" panose="02030602050306030303" pitchFamily="18" charset="0"/>
              </a:rPr>
              <a:t>Hệ thống lương hưu và chăm sóc tuổi già.</a:t>
            </a:r>
          </a:p>
        </p:txBody>
      </p:sp>
      <p:sp>
        <p:nvSpPr>
          <p:cNvPr id="9" name="Rounded Rectangle 8"/>
          <p:cNvSpPr/>
          <p:nvPr/>
        </p:nvSpPr>
        <p:spPr>
          <a:xfrm>
            <a:off x="4931030" y="3855211"/>
            <a:ext cx="5051170" cy="822960"/>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vi-VN" sz="2200" b="1" kern="0">
                <a:solidFill>
                  <a:srgbClr val="000000"/>
                </a:solidFill>
                <a:latin typeface="Constantia" panose="02030602050306030303" pitchFamily="18" charset="0"/>
              </a:rPr>
              <a:t>Phòng chống tai nạn lao động</a:t>
            </a:r>
            <a:r>
              <a:rPr lang="en-US" sz="2200" b="1" kern="0">
                <a:solidFill>
                  <a:srgbClr val="000000"/>
                </a:solidFill>
                <a:latin typeface="Constantia" panose="02030602050306030303" pitchFamily="18" charset="0"/>
              </a:rPr>
              <a:t>,</a:t>
            </a:r>
            <a:r>
              <a:rPr lang="vi-VN" sz="2200" b="1" kern="0">
                <a:solidFill>
                  <a:srgbClr val="000000"/>
                </a:solidFill>
                <a:latin typeface="Constantia" panose="02030602050306030303" pitchFamily="18" charset="0"/>
              </a:rPr>
              <a:t> bệnh nghề nghiệp.</a:t>
            </a:r>
          </a:p>
        </p:txBody>
      </p:sp>
      <p:sp>
        <p:nvSpPr>
          <p:cNvPr id="10" name="Rounded Rectangle 9"/>
          <p:cNvSpPr/>
          <p:nvPr/>
        </p:nvSpPr>
        <p:spPr>
          <a:xfrm>
            <a:off x="4934528" y="4860099"/>
            <a:ext cx="5051170" cy="713232"/>
          </a:xfrm>
          <a:prstGeom prst="roundRect">
            <a:avLst/>
          </a:prstGeom>
          <a:solidFill>
            <a:schemeClr val="bg1">
              <a:lumMod val="85000"/>
            </a:schemeClr>
          </a:solidFill>
          <a:ln w="25400" cap="flat" cmpd="sng" algn="ctr">
            <a:solidFill>
              <a:srgbClr val="65D135">
                <a:shade val="50000"/>
              </a:srgbClr>
            </a:solidFill>
            <a:prstDash val="solid"/>
          </a:ln>
          <a:effectLst/>
        </p:spPr>
        <p:txBody>
          <a:bodyPr rtlCol="0" anchor="ctr"/>
          <a:lstStyle/>
          <a:p>
            <a:pPr algn="just">
              <a:defRPr/>
            </a:pPr>
            <a:r>
              <a:rPr lang="vi-VN" sz="2200" b="1" kern="0">
                <a:solidFill>
                  <a:srgbClr val="000000"/>
                </a:solidFill>
                <a:latin typeface="Constantia" panose="02030602050306030303" pitchFamily="18" charset="0"/>
              </a:rPr>
              <a:t>Trợ giúp xã hội.</a:t>
            </a:r>
          </a:p>
        </p:txBody>
      </p:sp>
    </p:spTree>
    <p:extLst>
      <p:ext uri="{BB962C8B-B14F-4D97-AF65-F5344CB8AC3E}">
        <p14:creationId xmlns:p14="http://schemas.microsoft.com/office/powerpoint/2010/main" val="1820158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left)">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left)">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(5) </a:t>
            </a:r>
            <a:r>
              <a:rPr lang="nl-NL" sz="2800">
                <a:solidFill>
                  <a:srgbClr val="FF0000"/>
                </a:solidFill>
                <a:latin typeface="Constantia" panose="02030602050306030303" pitchFamily="18" charset="0"/>
              </a:rPr>
              <a:t>Theo các chuyên gia VN về ASXH </a:t>
            </a:r>
            <a:endParaRPr lang="en-US" sz="2800">
              <a:solidFill>
                <a:srgbClr val="FF0000"/>
              </a:solidFill>
              <a:latin typeface="Constantia" panose="02030602050306030303" pitchFamily="18" charset="0"/>
            </a:endParaRPr>
          </a:p>
        </p:txBody>
      </p:sp>
      <p:grpSp>
        <p:nvGrpSpPr>
          <p:cNvPr id="24" name="Group 23"/>
          <p:cNvGrpSpPr/>
          <p:nvPr/>
        </p:nvGrpSpPr>
        <p:grpSpPr>
          <a:xfrm>
            <a:off x="4191000" y="2209800"/>
            <a:ext cx="3886200" cy="2057400"/>
            <a:chOff x="4648200" y="3657600"/>
            <a:chExt cx="3886200" cy="2057400"/>
          </a:xfrm>
        </p:grpSpPr>
        <p:sp>
          <p:nvSpPr>
            <p:cNvPr id="25" name="Cloud Callout 24"/>
            <p:cNvSpPr/>
            <p:nvPr/>
          </p:nvSpPr>
          <p:spPr bwMode="auto">
            <a:xfrm>
              <a:off x="4648200" y="3657600"/>
              <a:ext cx="3886200" cy="2057400"/>
            </a:xfrm>
            <a:prstGeom prst="cloudCallout">
              <a:avLst>
                <a:gd name="adj1" fmla="val 3883"/>
                <a:gd name="adj2" fmla="val -5000"/>
              </a:avLst>
            </a:prstGeom>
            <a:solidFill>
              <a:schemeClr val="accent2">
                <a:lumMod val="60000"/>
                <a:lumOff val="40000"/>
              </a:schemeClr>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solidFill>
                  <a:srgbClr val="000000"/>
                </a:solidFill>
                <a:latin typeface="Arial" panose="020B0604020202020204" pitchFamily="34" charset="0"/>
              </a:endParaRPr>
            </a:p>
          </p:txBody>
        </p:sp>
        <p:sp>
          <p:nvSpPr>
            <p:cNvPr id="26" name="Rectangle 25"/>
            <p:cNvSpPr/>
            <p:nvPr/>
          </p:nvSpPr>
          <p:spPr>
            <a:xfrm>
              <a:off x="5153024" y="4191000"/>
              <a:ext cx="2876552"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00"/>
                  </a:solidFill>
                  <a:latin typeface="Constantia" panose="02030602050306030303" pitchFamily="18" charset="0"/>
                </a:rPr>
                <a:t>Có 2 quan niệm về ASXH theo các chuyên gia VN?</a:t>
              </a:r>
            </a:p>
          </p:txBody>
        </p:sp>
      </p:grpSp>
    </p:spTree>
    <p:extLst>
      <p:ext uri="{BB962C8B-B14F-4D97-AF65-F5344CB8AC3E}">
        <p14:creationId xmlns:p14="http://schemas.microsoft.com/office/powerpoint/2010/main" val="408765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Effect transition="in" filter="wipe(left)">
                                      <p:cBhvr>
                                        <p:cTn id="7" dur="500"/>
                                        <p:tgtEl>
                                          <p:spTgt spid="12288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500" fill="hold"/>
                                        <p:tgtEl>
                                          <p:spTgt spid="24"/>
                                        </p:tgtEl>
                                        <p:attrNameLst>
                                          <p:attrName>ppt_w</p:attrName>
                                        </p:attrNameLst>
                                      </p:cBhvr>
                                      <p:tavLst>
                                        <p:tav tm="0">
                                          <p:val>
                                            <p:fltVal val="0"/>
                                          </p:val>
                                        </p:tav>
                                        <p:tav tm="100000">
                                          <p:val>
                                            <p:strVal val="#ppt_w"/>
                                          </p:val>
                                        </p:tav>
                                      </p:tavLst>
                                    </p:anim>
                                    <p:anim calcmode="lin" valueType="num">
                                      <p:cBhvr>
                                        <p:cTn id="13" dur="500" fill="hold"/>
                                        <p:tgtEl>
                                          <p:spTgt spid="24"/>
                                        </p:tgtEl>
                                        <p:attrNameLst>
                                          <p:attrName>ppt_h</p:attrName>
                                        </p:attrNameLst>
                                      </p:cBhvr>
                                      <p:tavLst>
                                        <p:tav tm="0">
                                          <p:val>
                                            <p:fltVal val="0"/>
                                          </p:val>
                                        </p:tav>
                                        <p:tav tm="100000">
                                          <p:val>
                                            <p:strVal val="#ppt_h"/>
                                          </p:val>
                                        </p:tav>
                                      </p:tavLst>
                                    </p:anim>
                                    <p:animEffect transition="in" filter="fade">
                                      <p:cBhvr>
                                        <p:cTn id="1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nhất</a:t>
            </a:r>
          </a:p>
        </p:txBody>
      </p:sp>
      <p:sp>
        <p:nvSpPr>
          <p:cNvPr id="122885" name="Freeform 5"/>
          <p:cNvSpPr>
            <a:spLocks noEditPoints="1"/>
          </p:cNvSpPr>
          <p:nvPr/>
        </p:nvSpPr>
        <p:spPr bwMode="gray">
          <a:xfrm rot="-1358056">
            <a:off x="3568701" y="2475907"/>
            <a:ext cx="5776913" cy="2168525"/>
          </a:xfrm>
          <a:custGeom>
            <a:avLst/>
            <a:gdLst>
              <a:gd name="T0" fmla="*/ 1692 w 4040"/>
              <a:gd name="T1" fmla="*/ 12 h 1888"/>
              <a:gd name="T2" fmla="*/ 1234 w 4040"/>
              <a:gd name="T3" fmla="*/ 74 h 1888"/>
              <a:gd name="T4" fmla="*/ 828 w 4040"/>
              <a:gd name="T5" fmla="*/ 182 h 1888"/>
              <a:gd name="T6" fmla="*/ 486 w 4040"/>
              <a:gd name="T7" fmla="*/ 330 h 1888"/>
              <a:gd name="T8" fmla="*/ 226 w 4040"/>
              <a:gd name="T9" fmla="*/ 510 h 1888"/>
              <a:gd name="T10" fmla="*/ 58 w 4040"/>
              <a:gd name="T11" fmla="*/ 718 h 1888"/>
              <a:gd name="T12" fmla="*/ 0 w 4040"/>
              <a:gd name="T13" fmla="*/ 944 h 1888"/>
              <a:gd name="T14" fmla="*/ 58 w 4040"/>
              <a:gd name="T15" fmla="*/ 1170 h 1888"/>
              <a:gd name="T16" fmla="*/ 226 w 4040"/>
              <a:gd name="T17" fmla="*/ 1378 h 1888"/>
              <a:gd name="T18" fmla="*/ 486 w 4040"/>
              <a:gd name="T19" fmla="*/ 1558 h 1888"/>
              <a:gd name="T20" fmla="*/ 828 w 4040"/>
              <a:gd name="T21" fmla="*/ 1706 h 1888"/>
              <a:gd name="T22" fmla="*/ 1234 w 4040"/>
              <a:gd name="T23" fmla="*/ 1814 h 1888"/>
              <a:gd name="T24" fmla="*/ 1692 w 4040"/>
              <a:gd name="T25" fmla="*/ 1876 h 1888"/>
              <a:gd name="T26" fmla="*/ 2186 w 4040"/>
              <a:gd name="T27" fmla="*/ 1884 h 1888"/>
              <a:gd name="T28" fmla="*/ 2658 w 4040"/>
              <a:gd name="T29" fmla="*/ 1840 h 1888"/>
              <a:gd name="T30" fmla="*/ 3084 w 4040"/>
              <a:gd name="T31" fmla="*/ 1746 h 1888"/>
              <a:gd name="T32" fmla="*/ 3448 w 4040"/>
              <a:gd name="T33" fmla="*/ 1612 h 1888"/>
              <a:gd name="T34" fmla="*/ 3738 w 4040"/>
              <a:gd name="T35" fmla="*/ 1442 h 1888"/>
              <a:gd name="T36" fmla="*/ 3938 w 4040"/>
              <a:gd name="T37" fmla="*/ 1242 h 1888"/>
              <a:gd name="T38" fmla="*/ 4034 w 4040"/>
              <a:gd name="T39" fmla="*/ 1022 h 1888"/>
              <a:gd name="T40" fmla="*/ 4014 w 4040"/>
              <a:gd name="T41" fmla="*/ 790 h 1888"/>
              <a:gd name="T42" fmla="*/ 3882 w 4040"/>
              <a:gd name="T43" fmla="*/ 576 h 1888"/>
              <a:gd name="T44" fmla="*/ 3650 w 4040"/>
              <a:gd name="T45" fmla="*/ 386 h 1888"/>
              <a:gd name="T46" fmla="*/ 3334 w 4040"/>
              <a:gd name="T47" fmla="*/ 228 h 1888"/>
              <a:gd name="T48" fmla="*/ 2948 w 4040"/>
              <a:gd name="T49" fmla="*/ 106 h 1888"/>
              <a:gd name="T50" fmla="*/ 2506 w 4040"/>
              <a:gd name="T51" fmla="*/ 28 h 1888"/>
              <a:gd name="T52" fmla="*/ 2020 w 4040"/>
              <a:gd name="T53" fmla="*/ 0 h 1888"/>
              <a:gd name="T54" fmla="*/ 1606 w 4040"/>
              <a:gd name="T55" fmla="*/ 1736 h 1888"/>
              <a:gd name="T56" fmla="*/ 1164 w 4040"/>
              <a:gd name="T57" fmla="*/ 1678 h 1888"/>
              <a:gd name="T58" fmla="*/ 776 w 4040"/>
              <a:gd name="T59" fmla="*/ 1576 h 1888"/>
              <a:gd name="T60" fmla="*/ 458 w 4040"/>
              <a:gd name="T61" fmla="*/ 1436 h 1888"/>
              <a:gd name="T62" fmla="*/ 224 w 4040"/>
              <a:gd name="T63" fmla="*/ 1266 h 1888"/>
              <a:gd name="T64" fmla="*/ 88 w 4040"/>
              <a:gd name="T65" fmla="*/ 1074 h 1888"/>
              <a:gd name="T66" fmla="*/ 68 w 4040"/>
              <a:gd name="T67" fmla="*/ 864 h 1888"/>
              <a:gd name="T68" fmla="*/ 166 w 4040"/>
              <a:gd name="T69" fmla="*/ 664 h 1888"/>
              <a:gd name="T70" fmla="*/ 370 w 4040"/>
              <a:gd name="T71" fmla="*/ 486 h 1888"/>
              <a:gd name="T72" fmla="*/ 662 w 4040"/>
              <a:gd name="T73" fmla="*/ 336 h 1888"/>
              <a:gd name="T74" fmla="*/ 1028 w 4040"/>
              <a:gd name="T75" fmla="*/ 222 h 1888"/>
              <a:gd name="T76" fmla="*/ 1454 w 4040"/>
              <a:gd name="T77" fmla="*/ 148 h 1888"/>
              <a:gd name="T78" fmla="*/ 1922 w 4040"/>
              <a:gd name="T79" fmla="*/ 120 h 1888"/>
              <a:gd name="T80" fmla="*/ 2392 w 4040"/>
              <a:gd name="T81" fmla="*/ 148 h 1888"/>
              <a:gd name="T82" fmla="*/ 2818 w 4040"/>
              <a:gd name="T83" fmla="*/ 222 h 1888"/>
              <a:gd name="T84" fmla="*/ 3184 w 4040"/>
              <a:gd name="T85" fmla="*/ 336 h 1888"/>
              <a:gd name="T86" fmla="*/ 3476 w 4040"/>
              <a:gd name="T87" fmla="*/ 486 h 1888"/>
              <a:gd name="T88" fmla="*/ 3680 w 4040"/>
              <a:gd name="T89" fmla="*/ 664 h 1888"/>
              <a:gd name="T90" fmla="*/ 3778 w 4040"/>
              <a:gd name="T91" fmla="*/ 864 h 1888"/>
              <a:gd name="T92" fmla="*/ 3758 w 4040"/>
              <a:gd name="T93" fmla="*/ 1074 h 1888"/>
              <a:gd name="T94" fmla="*/ 3622 w 4040"/>
              <a:gd name="T95" fmla="*/ 1266 h 1888"/>
              <a:gd name="T96" fmla="*/ 3388 w 4040"/>
              <a:gd name="T97" fmla="*/ 1436 h 1888"/>
              <a:gd name="T98" fmla="*/ 3070 w 4040"/>
              <a:gd name="T99" fmla="*/ 1576 h 1888"/>
              <a:gd name="T100" fmla="*/ 2682 w 4040"/>
              <a:gd name="T101" fmla="*/ 1678 h 1888"/>
              <a:gd name="T102" fmla="*/ 2240 w 4040"/>
              <a:gd name="T103" fmla="*/ 1736 h 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gradFill rotWithShape="1">
            <a:gsLst>
              <a:gs pos="0">
                <a:schemeClr val="bg2">
                  <a:gamma/>
                  <a:tint val="42353"/>
                  <a:invGamma/>
                  <a:alpha val="36000"/>
                </a:schemeClr>
              </a:gs>
              <a:gs pos="100000">
                <a:schemeClr val="bg2"/>
              </a:gs>
            </a:gsLst>
            <a:lin ang="0" scaled="1"/>
          </a:gradFill>
          <a:ln>
            <a:noFill/>
          </a:ln>
          <a:extLst>
            <a:ext uri="{91240B29-F687-4F45-9708-019B960494DF}">
              <a14:hiddenLine xmlns:a14="http://schemas.microsoft.com/office/drawing/2010/main" w="0">
                <a:solidFill>
                  <a:srgbClr val="F7C16B"/>
                </a:solidFill>
                <a:prstDash val="solid"/>
                <a:round/>
                <a:headEnd/>
                <a:tailEnd/>
              </a14:hiddenLine>
            </a:ext>
          </a:extLst>
        </p:spPr>
        <p:txBody>
          <a:bodyPr/>
          <a:lstStyle/>
          <a:p>
            <a:endParaRPr lang="en-US"/>
          </a:p>
        </p:txBody>
      </p:sp>
      <p:sp>
        <p:nvSpPr>
          <p:cNvPr id="122886" name="Oval 6"/>
          <p:cNvSpPr>
            <a:spLocks noChangeArrowheads="1"/>
          </p:cNvSpPr>
          <p:nvPr/>
        </p:nvSpPr>
        <p:spPr bwMode="gray">
          <a:xfrm rot="-1543677">
            <a:off x="6438900" y="2355256"/>
            <a:ext cx="1011238"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887" name="Oval 7"/>
          <p:cNvSpPr>
            <a:spLocks noChangeArrowheads="1"/>
          </p:cNvSpPr>
          <p:nvPr/>
        </p:nvSpPr>
        <p:spPr bwMode="gray">
          <a:xfrm rot="-1543677">
            <a:off x="8518525" y="3526831"/>
            <a:ext cx="1011238"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889" name="Oval 9"/>
          <p:cNvSpPr>
            <a:spLocks noChangeArrowheads="1"/>
          </p:cNvSpPr>
          <p:nvPr/>
        </p:nvSpPr>
        <p:spPr bwMode="gray">
          <a:xfrm rot="-1543677">
            <a:off x="6100764" y="4812706"/>
            <a:ext cx="1011237" cy="27146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890" name="Oval 10"/>
          <p:cNvSpPr>
            <a:spLocks noChangeArrowheads="1"/>
          </p:cNvSpPr>
          <p:nvPr/>
        </p:nvSpPr>
        <p:spPr bwMode="gray">
          <a:xfrm rot="-1543677">
            <a:off x="4271964" y="3582393"/>
            <a:ext cx="1011237"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891" name="Oval 11"/>
          <p:cNvSpPr>
            <a:spLocks noChangeArrowheads="1"/>
          </p:cNvSpPr>
          <p:nvPr/>
        </p:nvSpPr>
        <p:spPr bwMode="gray">
          <a:xfrm>
            <a:off x="5867401" y="1810743"/>
            <a:ext cx="1082675" cy="985838"/>
          </a:xfrm>
          <a:prstGeom prst="ellipse">
            <a:avLst/>
          </a:prstGeom>
          <a:ln/>
          <a:extLst/>
        </p:spPr>
        <p:style>
          <a:lnRef idx="1">
            <a:schemeClr val="accent1"/>
          </a:lnRef>
          <a:fillRef idx="3">
            <a:schemeClr val="accent1"/>
          </a:fillRef>
          <a:effectRef idx="2">
            <a:schemeClr val="accent1"/>
          </a:effectRef>
          <a:fontRef idx="minor">
            <a:schemeClr val="lt1"/>
          </a:fontRef>
        </p:style>
        <p:txBody>
          <a:bodyPr wrap="none" anchor="ctr"/>
          <a:lstStyle/>
          <a:p>
            <a:pPr eaLnBrk="1" hangingPunct="1"/>
            <a:r>
              <a:rPr lang="en-US" sz="3200" b="1">
                <a:solidFill>
                  <a:srgbClr val="FFFF00"/>
                </a:solidFill>
                <a:latin typeface=".VnBodoniH" panose="020B7200000000000000" pitchFamily="34" charset="0"/>
              </a:rPr>
              <a:t>1</a:t>
            </a:r>
          </a:p>
        </p:txBody>
      </p:sp>
      <p:sp>
        <p:nvSpPr>
          <p:cNvPr id="122892" name="Oval 12"/>
          <p:cNvSpPr>
            <a:spLocks noChangeArrowheads="1"/>
          </p:cNvSpPr>
          <p:nvPr/>
        </p:nvSpPr>
        <p:spPr bwMode="gray">
          <a:xfrm>
            <a:off x="3733801" y="2953743"/>
            <a:ext cx="1082675" cy="985838"/>
          </a:xfrm>
          <a:prstGeom prst="ellipse">
            <a:avLst/>
          </a:prstGeom>
          <a:ln/>
          <a:extLst/>
        </p:spPr>
        <p:style>
          <a:lnRef idx="1">
            <a:schemeClr val="accent1"/>
          </a:lnRef>
          <a:fillRef idx="3">
            <a:schemeClr val="accent1"/>
          </a:fillRef>
          <a:effectRef idx="2">
            <a:schemeClr val="accent1"/>
          </a:effectRef>
          <a:fontRef idx="minor">
            <a:schemeClr val="lt1"/>
          </a:fontRef>
        </p:style>
        <p:txBody>
          <a:bodyPr wrap="none" anchor="ctr"/>
          <a:lstStyle/>
          <a:p>
            <a:pPr eaLnBrk="1" hangingPunct="1"/>
            <a:r>
              <a:rPr lang="en-US" sz="3200" b="1" dirty="0" smtClean="0">
                <a:solidFill>
                  <a:srgbClr val="FFFF00"/>
                </a:solidFill>
                <a:latin typeface=".VnBodoniH" panose="020B7200000000000000" pitchFamily="34" charset="0"/>
              </a:rPr>
              <a:t> 2</a:t>
            </a:r>
            <a:endParaRPr lang="en-US" sz="3200" b="1" dirty="0">
              <a:solidFill>
                <a:srgbClr val="FFFF00"/>
              </a:solidFill>
              <a:latin typeface=".VnBodoniH" panose="020B7200000000000000" pitchFamily="34" charset="0"/>
            </a:endParaRPr>
          </a:p>
        </p:txBody>
      </p:sp>
      <p:sp>
        <p:nvSpPr>
          <p:cNvPr id="122894" name="Oval 14"/>
          <p:cNvSpPr>
            <a:spLocks noChangeArrowheads="1"/>
          </p:cNvSpPr>
          <p:nvPr/>
        </p:nvSpPr>
        <p:spPr bwMode="gray">
          <a:xfrm>
            <a:off x="5486401" y="4249143"/>
            <a:ext cx="1082675" cy="984250"/>
          </a:xfrm>
          <a:prstGeom prst="ellipse">
            <a:avLst/>
          </a:prstGeom>
          <a:ln/>
          <a:extLst/>
        </p:spPr>
        <p:style>
          <a:lnRef idx="1">
            <a:schemeClr val="accent1"/>
          </a:lnRef>
          <a:fillRef idx="3">
            <a:schemeClr val="accent1"/>
          </a:fillRef>
          <a:effectRef idx="2">
            <a:schemeClr val="accent1"/>
          </a:effectRef>
          <a:fontRef idx="minor">
            <a:schemeClr val="lt1"/>
          </a:fontRef>
        </p:style>
        <p:txBody>
          <a:bodyPr wrap="none" anchor="ctr"/>
          <a:lstStyle/>
          <a:p>
            <a:pPr eaLnBrk="1" hangingPunct="1"/>
            <a:r>
              <a:rPr lang="en-US" sz="3200" b="1" dirty="0">
                <a:solidFill>
                  <a:srgbClr val="FFFF00"/>
                </a:solidFill>
                <a:latin typeface=".VnBodoniH" panose="020B7200000000000000" pitchFamily="34" charset="0"/>
              </a:rPr>
              <a:t> </a:t>
            </a:r>
            <a:r>
              <a:rPr lang="en-US" sz="3200" b="1" dirty="0" smtClean="0">
                <a:solidFill>
                  <a:srgbClr val="FFFF00"/>
                </a:solidFill>
                <a:latin typeface=".VnBodoniH" panose="020B7200000000000000" pitchFamily="34" charset="0"/>
              </a:rPr>
              <a:t>3</a:t>
            </a:r>
            <a:endParaRPr lang="en-US" sz="3200" b="1" dirty="0">
              <a:solidFill>
                <a:srgbClr val="FFFF00"/>
              </a:solidFill>
              <a:latin typeface=".VnBodoniH" panose="020B7200000000000000" pitchFamily="34" charset="0"/>
            </a:endParaRPr>
          </a:p>
        </p:txBody>
      </p:sp>
      <p:sp>
        <p:nvSpPr>
          <p:cNvPr id="122895" name="Oval 15"/>
          <p:cNvSpPr>
            <a:spLocks noChangeArrowheads="1"/>
          </p:cNvSpPr>
          <p:nvPr/>
        </p:nvSpPr>
        <p:spPr bwMode="gray">
          <a:xfrm>
            <a:off x="8001000" y="2953743"/>
            <a:ext cx="1023938" cy="985838"/>
          </a:xfrm>
          <a:prstGeom prst="ellipse">
            <a:avLst/>
          </a:prstGeom>
          <a:ln/>
          <a:extLst/>
        </p:spPr>
        <p:style>
          <a:lnRef idx="1">
            <a:schemeClr val="accent1"/>
          </a:lnRef>
          <a:fillRef idx="3">
            <a:schemeClr val="accent1"/>
          </a:fillRef>
          <a:effectRef idx="2">
            <a:schemeClr val="accent1"/>
          </a:effectRef>
          <a:fontRef idx="minor">
            <a:schemeClr val="lt1"/>
          </a:fontRef>
        </p:style>
        <p:txBody>
          <a:bodyPr wrap="none" anchor="ctr"/>
          <a:lstStyle/>
          <a:p>
            <a:pPr eaLnBrk="1" hangingPunct="1"/>
            <a:r>
              <a:rPr lang="en-US" sz="3200" b="1" dirty="0">
                <a:solidFill>
                  <a:srgbClr val="FFFF00"/>
                </a:solidFill>
                <a:latin typeface=".VnBodoniH" panose="020B7200000000000000" pitchFamily="34" charset="0"/>
              </a:rPr>
              <a:t>4</a:t>
            </a:r>
          </a:p>
        </p:txBody>
      </p:sp>
      <p:sp>
        <p:nvSpPr>
          <p:cNvPr id="122896" name="Text Box 16"/>
          <p:cNvSpPr txBox="1">
            <a:spLocks noChangeArrowheads="1"/>
          </p:cNvSpPr>
          <p:nvPr/>
        </p:nvSpPr>
        <p:spPr bwMode="gray">
          <a:xfrm>
            <a:off x="1600201" y="3253781"/>
            <a:ext cx="20605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l"/>
            <a:r>
              <a:rPr lang="en-US" b="1">
                <a:solidFill>
                  <a:srgbClr val="0000FF"/>
                </a:solidFill>
                <a:latin typeface="Constantia" panose="02030602050306030303" pitchFamily="18" charset="0"/>
              </a:rPr>
              <a:t>Giảm thiểu rủi ro</a:t>
            </a:r>
          </a:p>
        </p:txBody>
      </p:sp>
      <p:sp>
        <p:nvSpPr>
          <p:cNvPr id="122897" name="Text Box 17"/>
          <p:cNvSpPr txBox="1">
            <a:spLocks noChangeArrowheads="1"/>
          </p:cNvSpPr>
          <p:nvPr/>
        </p:nvSpPr>
        <p:spPr bwMode="gray">
          <a:xfrm>
            <a:off x="3657600" y="2128243"/>
            <a:ext cx="21780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a:spAutoFit/>
          </a:bodyPr>
          <a:lstStyle/>
          <a:p>
            <a:pPr algn="r" eaLnBrk="1" hangingPunct="1">
              <a:lnSpc>
                <a:spcPct val="80000"/>
              </a:lnSpc>
              <a:spcBef>
                <a:spcPct val="20000"/>
              </a:spcBef>
              <a:buClr>
                <a:schemeClr val="hlink"/>
              </a:buClr>
              <a:buFont typeface="Wingdings" panose="05000000000000000000" pitchFamily="2" charset="2"/>
              <a:buNone/>
            </a:pPr>
            <a:r>
              <a:rPr lang="en-US" b="1">
                <a:solidFill>
                  <a:srgbClr val="0000FF"/>
                </a:solidFill>
                <a:latin typeface="Constantia" panose="02030602050306030303" pitchFamily="18" charset="0"/>
              </a:rPr>
              <a:t>Phòng ngừa rủi ro</a:t>
            </a:r>
            <a:endParaRPr lang="en-US" b="1">
              <a:solidFill>
                <a:schemeClr val="bg1"/>
              </a:solidFill>
              <a:latin typeface="Verdana" panose="020B0604030504040204" pitchFamily="34" charset="0"/>
            </a:endParaRPr>
          </a:p>
        </p:txBody>
      </p:sp>
      <p:sp>
        <p:nvSpPr>
          <p:cNvPr id="122898" name="Text Box 18"/>
          <p:cNvSpPr txBox="1">
            <a:spLocks noChangeArrowheads="1"/>
          </p:cNvSpPr>
          <p:nvPr/>
        </p:nvSpPr>
        <p:spPr bwMode="gray">
          <a:xfrm>
            <a:off x="7086600" y="4028481"/>
            <a:ext cx="27384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l"/>
            <a:r>
              <a:rPr lang="en-US" b="1">
                <a:solidFill>
                  <a:srgbClr val="0000FF"/>
                </a:solidFill>
                <a:latin typeface="Constantia" panose="02030602050306030303" pitchFamily="18" charset="0"/>
              </a:rPr>
              <a:t>Bảo vệ người gặp rủi ro</a:t>
            </a:r>
          </a:p>
        </p:txBody>
      </p:sp>
      <p:sp>
        <p:nvSpPr>
          <p:cNvPr id="122899" name="Text Box 19"/>
          <p:cNvSpPr txBox="1">
            <a:spLocks noChangeArrowheads="1"/>
          </p:cNvSpPr>
          <p:nvPr/>
        </p:nvSpPr>
        <p:spPr bwMode="gray">
          <a:xfrm>
            <a:off x="2438401" y="4638081"/>
            <a:ext cx="29829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l"/>
            <a:r>
              <a:rPr lang="en-US" b="1">
                <a:solidFill>
                  <a:srgbClr val="0000FF"/>
                </a:solidFill>
                <a:latin typeface="Constantia" panose="02030602050306030303" pitchFamily="18" charset="0"/>
              </a:rPr>
              <a:t>Trợ giúp người gặp rủi ro</a:t>
            </a:r>
          </a:p>
        </p:txBody>
      </p:sp>
      <p:sp>
        <p:nvSpPr>
          <p:cNvPr id="122901" name="Text Box 21"/>
          <p:cNvSpPr txBox="1">
            <a:spLocks noChangeArrowheads="1"/>
          </p:cNvSpPr>
          <p:nvPr/>
        </p:nvSpPr>
        <p:spPr bwMode="gray">
          <a:xfrm>
            <a:off x="5486400" y="3029944"/>
            <a:ext cx="21844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a:spAutoFit/>
          </a:bodyPr>
          <a:lstStyle/>
          <a:p>
            <a:r>
              <a:rPr lang="en-US" sz="2000" b="1">
                <a:solidFill>
                  <a:srgbClr val="FF0000"/>
                </a:solidFill>
                <a:latin typeface="Constantia" panose="02030602050306030303" pitchFamily="18" charset="0"/>
              </a:rPr>
              <a:t>ASXH được thiết kế theo 4 nguyên tắc</a:t>
            </a:r>
          </a:p>
        </p:txBody>
      </p:sp>
    </p:spTree>
    <p:extLst>
      <p:ext uri="{BB962C8B-B14F-4D97-AF65-F5344CB8AC3E}">
        <p14:creationId xmlns:p14="http://schemas.microsoft.com/office/powerpoint/2010/main" val="2358032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Effect transition="in" filter="wipe(left)">
                                      <p:cBhvr>
                                        <p:cTn id="7" dur="500"/>
                                        <p:tgtEl>
                                          <p:spTgt spid="1228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16" fill="hold" nodeType="clickEffect">
                                  <p:stCondLst>
                                    <p:cond delay="0"/>
                                  </p:stCondLst>
                                  <p:childTnLst>
                                    <p:set>
                                      <p:cBhvr>
                                        <p:cTn id="11" dur="1" fill="hold">
                                          <p:stCondLst>
                                            <p:cond delay="0"/>
                                          </p:stCondLst>
                                        </p:cTn>
                                        <p:tgtEl>
                                          <p:spTgt spid="122901">
                                            <p:txEl>
                                              <p:pRg st="0" end="0"/>
                                            </p:txEl>
                                          </p:spTgt>
                                        </p:tgtEl>
                                        <p:attrNameLst>
                                          <p:attrName>style.visibility</p:attrName>
                                        </p:attrNameLst>
                                      </p:cBhvr>
                                      <p:to>
                                        <p:strVal val="visible"/>
                                      </p:to>
                                    </p:set>
                                    <p:anim calcmode="lin" valueType="num">
                                      <p:cBhvr>
                                        <p:cTn id="12" dur="500" fill="hold"/>
                                        <p:tgtEl>
                                          <p:spTgt spid="12290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2290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2290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2885"/>
                                        </p:tgtEl>
                                        <p:attrNameLst>
                                          <p:attrName>style.visibility</p:attrName>
                                        </p:attrNameLst>
                                      </p:cBhvr>
                                      <p:to>
                                        <p:strVal val="visible"/>
                                      </p:to>
                                    </p:set>
                                    <p:animEffect transition="in" filter="fade">
                                      <p:cBhvr>
                                        <p:cTn id="19" dur="2000"/>
                                        <p:tgtEl>
                                          <p:spTgt spid="12288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2886"/>
                                        </p:tgtEl>
                                        <p:attrNameLst>
                                          <p:attrName>style.visibility</p:attrName>
                                        </p:attrNameLst>
                                      </p:cBhvr>
                                      <p:to>
                                        <p:strVal val="visible"/>
                                      </p:to>
                                    </p:set>
                                    <p:animEffect transition="in" filter="fade">
                                      <p:cBhvr>
                                        <p:cTn id="22" dur="2000"/>
                                        <p:tgtEl>
                                          <p:spTgt spid="12288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2887"/>
                                        </p:tgtEl>
                                        <p:attrNameLst>
                                          <p:attrName>style.visibility</p:attrName>
                                        </p:attrNameLst>
                                      </p:cBhvr>
                                      <p:to>
                                        <p:strVal val="visible"/>
                                      </p:to>
                                    </p:set>
                                    <p:animEffect transition="in" filter="fade">
                                      <p:cBhvr>
                                        <p:cTn id="25" dur="2000"/>
                                        <p:tgtEl>
                                          <p:spTgt spid="12288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22889"/>
                                        </p:tgtEl>
                                        <p:attrNameLst>
                                          <p:attrName>style.visibility</p:attrName>
                                        </p:attrNameLst>
                                      </p:cBhvr>
                                      <p:to>
                                        <p:strVal val="visible"/>
                                      </p:to>
                                    </p:set>
                                    <p:animEffect transition="in" filter="fade">
                                      <p:cBhvr>
                                        <p:cTn id="28" dur="2000"/>
                                        <p:tgtEl>
                                          <p:spTgt spid="12288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2890"/>
                                        </p:tgtEl>
                                        <p:attrNameLst>
                                          <p:attrName>style.visibility</p:attrName>
                                        </p:attrNameLst>
                                      </p:cBhvr>
                                      <p:to>
                                        <p:strVal val="visible"/>
                                      </p:to>
                                    </p:set>
                                    <p:animEffect transition="in" filter="fade">
                                      <p:cBhvr>
                                        <p:cTn id="31" dur="2000"/>
                                        <p:tgtEl>
                                          <p:spTgt spid="12289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2891"/>
                                        </p:tgtEl>
                                        <p:attrNameLst>
                                          <p:attrName>style.visibility</p:attrName>
                                        </p:attrNameLst>
                                      </p:cBhvr>
                                      <p:to>
                                        <p:strVal val="visible"/>
                                      </p:to>
                                    </p:set>
                                    <p:animEffect transition="in" filter="fade">
                                      <p:cBhvr>
                                        <p:cTn id="34" dur="2000"/>
                                        <p:tgtEl>
                                          <p:spTgt spid="12289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2892"/>
                                        </p:tgtEl>
                                        <p:attrNameLst>
                                          <p:attrName>style.visibility</p:attrName>
                                        </p:attrNameLst>
                                      </p:cBhvr>
                                      <p:to>
                                        <p:strVal val="visible"/>
                                      </p:to>
                                    </p:set>
                                    <p:animEffect transition="in" filter="fade">
                                      <p:cBhvr>
                                        <p:cTn id="37" dur="2000"/>
                                        <p:tgtEl>
                                          <p:spTgt spid="12289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22894"/>
                                        </p:tgtEl>
                                        <p:attrNameLst>
                                          <p:attrName>style.visibility</p:attrName>
                                        </p:attrNameLst>
                                      </p:cBhvr>
                                      <p:to>
                                        <p:strVal val="visible"/>
                                      </p:to>
                                    </p:set>
                                    <p:animEffect transition="in" filter="fade">
                                      <p:cBhvr>
                                        <p:cTn id="40" dur="2000"/>
                                        <p:tgtEl>
                                          <p:spTgt spid="12289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2895"/>
                                        </p:tgtEl>
                                        <p:attrNameLst>
                                          <p:attrName>style.visibility</p:attrName>
                                        </p:attrNameLst>
                                      </p:cBhvr>
                                      <p:to>
                                        <p:strVal val="visible"/>
                                      </p:to>
                                    </p:set>
                                    <p:animEffect transition="in" filter="fade">
                                      <p:cBhvr>
                                        <p:cTn id="43" dur="2000"/>
                                        <p:tgtEl>
                                          <p:spTgt spid="122895"/>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2896"/>
                                        </p:tgtEl>
                                        <p:attrNameLst>
                                          <p:attrName>style.visibility</p:attrName>
                                        </p:attrNameLst>
                                      </p:cBhvr>
                                      <p:to>
                                        <p:strVal val="visible"/>
                                      </p:to>
                                    </p:set>
                                    <p:animEffect transition="in" filter="fade">
                                      <p:cBhvr>
                                        <p:cTn id="46" dur="2000"/>
                                        <p:tgtEl>
                                          <p:spTgt spid="12289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2897"/>
                                        </p:tgtEl>
                                        <p:attrNameLst>
                                          <p:attrName>style.visibility</p:attrName>
                                        </p:attrNameLst>
                                      </p:cBhvr>
                                      <p:to>
                                        <p:strVal val="visible"/>
                                      </p:to>
                                    </p:set>
                                    <p:animEffect transition="in" filter="fade">
                                      <p:cBhvr>
                                        <p:cTn id="49" dur="2000"/>
                                        <p:tgtEl>
                                          <p:spTgt spid="12289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22898"/>
                                        </p:tgtEl>
                                        <p:attrNameLst>
                                          <p:attrName>style.visibility</p:attrName>
                                        </p:attrNameLst>
                                      </p:cBhvr>
                                      <p:to>
                                        <p:strVal val="visible"/>
                                      </p:to>
                                    </p:set>
                                    <p:animEffect transition="in" filter="fade">
                                      <p:cBhvr>
                                        <p:cTn id="52" dur="2000"/>
                                        <p:tgtEl>
                                          <p:spTgt spid="122898"/>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22899"/>
                                        </p:tgtEl>
                                        <p:attrNameLst>
                                          <p:attrName>style.visibility</p:attrName>
                                        </p:attrNameLst>
                                      </p:cBhvr>
                                      <p:to>
                                        <p:strVal val="visible"/>
                                      </p:to>
                                    </p:set>
                                    <p:animEffect transition="in" filter="fade">
                                      <p:cBhvr>
                                        <p:cTn id="55" dur="2000"/>
                                        <p:tgtEl>
                                          <p:spTgt spid="122899"/>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22901"/>
                                        </p:tgtEl>
                                        <p:attrNameLst>
                                          <p:attrName>style.visibility</p:attrName>
                                        </p:attrNameLst>
                                      </p:cBhvr>
                                      <p:to>
                                        <p:strVal val="visible"/>
                                      </p:to>
                                    </p:set>
                                    <p:animEffect transition="in" filter="fade">
                                      <p:cBhvr>
                                        <p:cTn id="58" dur="2000"/>
                                        <p:tgtEl>
                                          <p:spTgt spid="1229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5" grpId="0" animBg="1"/>
      <p:bldP spid="122886" grpId="0" animBg="1"/>
      <p:bldP spid="122887" grpId="0" animBg="1"/>
      <p:bldP spid="122889" grpId="0" animBg="1"/>
      <p:bldP spid="122890" grpId="0" animBg="1"/>
      <p:bldP spid="122891" grpId="0" animBg="1"/>
      <p:bldP spid="122892" grpId="0" animBg="1"/>
      <p:bldP spid="122894" grpId="0" animBg="1"/>
      <p:bldP spid="122895" grpId="0" animBg="1"/>
      <p:bldP spid="122896" grpId="0"/>
      <p:bldP spid="122897" grpId="0"/>
      <p:bldP spid="122898" grpId="0"/>
      <p:bldP spid="122899" grpId="0"/>
      <p:bldP spid="12290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nhất</a:t>
            </a:r>
          </a:p>
        </p:txBody>
      </p:sp>
      <p:sp>
        <p:nvSpPr>
          <p:cNvPr id="23" name="Down Arrow 22"/>
          <p:cNvSpPr/>
          <p:nvPr/>
        </p:nvSpPr>
        <p:spPr bwMode="auto">
          <a:xfrm>
            <a:off x="1990725" y="1503364"/>
            <a:ext cx="8305800" cy="982662"/>
          </a:xfrm>
          <a:prstGeom prst="downArrow">
            <a:avLst>
              <a:gd name="adj1" fmla="val 75115"/>
              <a:gd name="adj2" fmla="val 50000"/>
            </a:avLst>
          </a:pr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cap="flat" cmpd="sng" algn="ctr">
                <a:solidFill>
                  <a:srgbClr val="00A06C"/>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spcBef>
                <a:spcPts val="600"/>
              </a:spcBef>
            </a:pPr>
            <a:r>
              <a:rPr lang="en-US" sz="2200" b="1" dirty="0" smtClean="0">
                <a:solidFill>
                  <a:srgbClr val="FF0000"/>
                </a:solidFill>
                <a:latin typeface="Constantia" panose="02030602050306030303" pitchFamily="18" charset="0"/>
              </a:rPr>
              <a:t>                ASXH </a:t>
            </a:r>
            <a:r>
              <a:rPr lang="en-US" sz="2200" b="1" dirty="0" err="1">
                <a:solidFill>
                  <a:srgbClr val="FF0000"/>
                </a:solidFill>
                <a:latin typeface="Constantia" panose="02030602050306030303" pitchFamily="18" charset="0"/>
              </a:rPr>
              <a:t>có</a:t>
            </a:r>
            <a:r>
              <a:rPr lang="en-US" sz="2200" b="1" dirty="0">
                <a:solidFill>
                  <a:srgbClr val="FF0000"/>
                </a:solidFill>
                <a:latin typeface="Constantia" panose="02030602050306030303" pitchFamily="18" charset="0"/>
              </a:rPr>
              <a:t> 3 </a:t>
            </a:r>
            <a:r>
              <a:rPr lang="en-US" sz="2200" b="1" dirty="0" err="1">
                <a:solidFill>
                  <a:srgbClr val="FF0000"/>
                </a:solidFill>
                <a:latin typeface="Constantia" panose="02030602050306030303" pitchFamily="18" charset="0"/>
              </a:rPr>
              <a:t>hợp</a:t>
            </a:r>
            <a:r>
              <a:rPr lang="en-US" sz="2200" b="1" dirty="0">
                <a:solidFill>
                  <a:srgbClr val="FF0000"/>
                </a:solidFill>
                <a:latin typeface="Constantia" panose="02030602050306030303" pitchFamily="18" charset="0"/>
              </a:rPr>
              <a:t> </a:t>
            </a:r>
            <a:r>
              <a:rPr lang="en-US" sz="2200" b="1" dirty="0" err="1">
                <a:solidFill>
                  <a:srgbClr val="FF0000"/>
                </a:solidFill>
                <a:latin typeface="Constantia" panose="02030602050306030303" pitchFamily="18" charset="0"/>
              </a:rPr>
              <a:t>phần</a:t>
            </a:r>
            <a:r>
              <a:rPr lang="en-US" sz="2200" b="1" dirty="0">
                <a:solidFill>
                  <a:srgbClr val="FF0000"/>
                </a:solidFill>
                <a:latin typeface="Constantia" panose="02030602050306030303" pitchFamily="18" charset="0"/>
              </a:rPr>
              <a:t> </a:t>
            </a:r>
            <a:r>
              <a:rPr lang="en-US" sz="2200" b="1" dirty="0" err="1">
                <a:solidFill>
                  <a:srgbClr val="FF0000"/>
                </a:solidFill>
                <a:latin typeface="Constantia" panose="02030602050306030303" pitchFamily="18" charset="0"/>
              </a:rPr>
              <a:t>chính</a:t>
            </a:r>
            <a:r>
              <a:rPr lang="en-US" sz="2200" b="1" dirty="0">
                <a:solidFill>
                  <a:srgbClr val="FF0000"/>
                </a:solidFill>
                <a:latin typeface="Constantia" panose="02030602050306030303" pitchFamily="18" charset="0"/>
              </a:rPr>
              <a:t>: </a:t>
            </a:r>
          </a:p>
        </p:txBody>
      </p:sp>
      <p:grpSp>
        <p:nvGrpSpPr>
          <p:cNvPr id="3" name="Group 2"/>
          <p:cNvGrpSpPr/>
          <p:nvPr/>
        </p:nvGrpSpPr>
        <p:grpSpPr>
          <a:xfrm>
            <a:off x="2286000" y="2819400"/>
            <a:ext cx="1981200" cy="3276600"/>
            <a:chOff x="762000" y="2819400"/>
            <a:chExt cx="1981200" cy="3276600"/>
          </a:xfrm>
        </p:grpSpPr>
        <p:sp>
          <p:nvSpPr>
            <p:cNvPr id="25" name="AutoShape 27"/>
            <p:cNvSpPr>
              <a:spLocks noChangeArrowheads="1"/>
            </p:cNvSpPr>
            <p:nvPr/>
          </p:nvSpPr>
          <p:spPr bwMode="auto">
            <a:xfrm>
              <a:off x="762000" y="2819400"/>
              <a:ext cx="1981200" cy="32766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Verdana" panose="020B0604030504040204" pitchFamily="34" charset="0"/>
              </a:endParaRPr>
            </a:p>
          </p:txBody>
        </p:sp>
        <p:sp>
          <p:nvSpPr>
            <p:cNvPr id="26" name="Text Box 28"/>
            <p:cNvSpPr txBox="1">
              <a:spLocks noChangeArrowheads="1"/>
            </p:cNvSpPr>
            <p:nvPr/>
          </p:nvSpPr>
          <p:spPr bwMode="auto">
            <a:xfrm>
              <a:off x="838200" y="2895600"/>
              <a:ext cx="18097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b="1">
                  <a:solidFill>
                    <a:srgbClr val="FF0000"/>
                  </a:solidFill>
                  <a:latin typeface="Constantia" panose="02030602050306030303" pitchFamily="18" charset="0"/>
                </a:rPr>
                <a:t>1.</a:t>
              </a:r>
              <a:r>
                <a:rPr lang="en-US" b="1">
                  <a:solidFill>
                    <a:srgbClr val="0000FF"/>
                  </a:solidFill>
                  <a:latin typeface="Constantia" panose="02030602050306030303" pitchFamily="18" charset="0"/>
                </a:rPr>
                <a:t> </a:t>
              </a:r>
              <a:r>
                <a:rPr lang="en-US" b="1">
                  <a:solidFill>
                    <a:srgbClr val="000000"/>
                  </a:solidFill>
                  <a:latin typeface="Constantia" panose="02030602050306030303" pitchFamily="18" charset="0"/>
                </a:rPr>
                <a:t>Hệ thống chính sách và các chương trình về thị trường lao động</a:t>
              </a:r>
            </a:p>
          </p:txBody>
        </p:sp>
      </p:grpSp>
      <p:grpSp>
        <p:nvGrpSpPr>
          <p:cNvPr id="5" name="Group 4"/>
          <p:cNvGrpSpPr/>
          <p:nvPr/>
        </p:nvGrpSpPr>
        <p:grpSpPr>
          <a:xfrm>
            <a:off x="7391400" y="2743200"/>
            <a:ext cx="2590800" cy="3352800"/>
            <a:chOff x="5867400" y="2743200"/>
            <a:chExt cx="2590800" cy="3352800"/>
          </a:xfrm>
        </p:grpSpPr>
        <p:sp>
          <p:nvSpPr>
            <p:cNvPr id="24" name="AutoShape 26"/>
            <p:cNvSpPr>
              <a:spLocks noChangeArrowheads="1"/>
            </p:cNvSpPr>
            <p:nvPr/>
          </p:nvSpPr>
          <p:spPr bwMode="auto">
            <a:xfrm>
              <a:off x="5867400" y="2743200"/>
              <a:ext cx="2590800" cy="33528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Verdana" panose="020B0604030504040204" pitchFamily="34" charset="0"/>
              </a:endParaRPr>
            </a:p>
          </p:txBody>
        </p:sp>
        <p:sp>
          <p:nvSpPr>
            <p:cNvPr id="27" name="Text Box 30"/>
            <p:cNvSpPr txBox="1">
              <a:spLocks noChangeArrowheads="1"/>
            </p:cNvSpPr>
            <p:nvPr/>
          </p:nvSpPr>
          <p:spPr bwMode="auto">
            <a:xfrm>
              <a:off x="5943600" y="2819400"/>
              <a:ext cx="2514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b="1">
                  <a:solidFill>
                    <a:srgbClr val="FF0000"/>
                  </a:solidFill>
                  <a:latin typeface="Constantia" panose="02030602050306030303" pitchFamily="18" charset="0"/>
                </a:rPr>
                <a:t>3.</a:t>
              </a:r>
              <a:r>
                <a:rPr lang="en-US" b="1">
                  <a:solidFill>
                    <a:srgbClr val="0000FF"/>
                  </a:solidFill>
                  <a:latin typeface="Constantia" panose="02030602050306030303" pitchFamily="18" charset="0"/>
                </a:rPr>
                <a:t> </a:t>
              </a:r>
              <a:r>
                <a:rPr lang="en-US" b="1">
                  <a:solidFill>
                    <a:srgbClr val="000000"/>
                  </a:solidFill>
                  <a:latin typeface="Constantia" panose="02030602050306030303" pitchFamily="18" charset="0"/>
                </a:rPr>
                <a:t>Hệ thống chính sách và các chương trình trợ giúp xã hội</a:t>
              </a:r>
            </a:p>
          </p:txBody>
        </p:sp>
      </p:grpSp>
      <p:grpSp>
        <p:nvGrpSpPr>
          <p:cNvPr id="4" name="Group 3"/>
          <p:cNvGrpSpPr/>
          <p:nvPr/>
        </p:nvGrpSpPr>
        <p:grpSpPr>
          <a:xfrm>
            <a:off x="4648200" y="2743200"/>
            <a:ext cx="2438400" cy="3352800"/>
            <a:chOff x="3124200" y="2743200"/>
            <a:chExt cx="2438400" cy="3352800"/>
          </a:xfrm>
        </p:grpSpPr>
        <p:sp>
          <p:nvSpPr>
            <p:cNvPr id="28" name="AutoShape 31"/>
            <p:cNvSpPr>
              <a:spLocks noChangeArrowheads="1"/>
            </p:cNvSpPr>
            <p:nvPr/>
          </p:nvSpPr>
          <p:spPr bwMode="auto">
            <a:xfrm>
              <a:off x="3124200" y="2743200"/>
              <a:ext cx="2438400" cy="33528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Verdana" panose="020B0604030504040204" pitchFamily="34" charset="0"/>
              </a:endParaRPr>
            </a:p>
          </p:txBody>
        </p:sp>
        <p:sp>
          <p:nvSpPr>
            <p:cNvPr id="29" name="Text Box 32"/>
            <p:cNvSpPr txBox="1">
              <a:spLocks noChangeArrowheads="1"/>
            </p:cNvSpPr>
            <p:nvPr/>
          </p:nvSpPr>
          <p:spPr bwMode="auto">
            <a:xfrm>
              <a:off x="3200400" y="2819400"/>
              <a:ext cx="2286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b="1">
                  <a:solidFill>
                    <a:srgbClr val="FF0000"/>
                  </a:solidFill>
                  <a:latin typeface="Constantia" panose="02030602050306030303" pitchFamily="18" charset="0"/>
                </a:rPr>
                <a:t>2.</a:t>
              </a:r>
              <a:r>
                <a:rPr lang="en-US" b="1">
                  <a:solidFill>
                    <a:srgbClr val="0000FF"/>
                  </a:solidFill>
                  <a:latin typeface="Constantia" panose="02030602050306030303" pitchFamily="18" charset="0"/>
                </a:rPr>
                <a:t> </a:t>
              </a:r>
              <a:r>
                <a:rPr lang="en-US" b="1">
                  <a:solidFill>
                    <a:srgbClr val="000000"/>
                  </a:solidFill>
                  <a:latin typeface="Constantia" panose="02030602050306030303" pitchFamily="18" charset="0"/>
                </a:rPr>
                <a:t>Hệ thống Bảo hiểm xã hội</a:t>
              </a:r>
            </a:p>
          </p:txBody>
        </p:sp>
      </p:grpSp>
    </p:spTree>
    <p:extLst>
      <p:ext uri="{BB962C8B-B14F-4D97-AF65-F5344CB8AC3E}">
        <p14:creationId xmlns:p14="http://schemas.microsoft.com/office/powerpoint/2010/main" val="57828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hai</a:t>
            </a:r>
          </a:p>
        </p:txBody>
      </p:sp>
      <p:sp>
        <p:nvSpPr>
          <p:cNvPr id="125956" name="Freeform 4"/>
          <p:cNvSpPr>
            <a:spLocks noEditPoints="1"/>
          </p:cNvSpPr>
          <p:nvPr/>
        </p:nvSpPr>
        <p:spPr bwMode="gray">
          <a:xfrm rot="-1358056">
            <a:off x="4102101" y="2399707"/>
            <a:ext cx="5776913" cy="2168525"/>
          </a:xfrm>
          <a:custGeom>
            <a:avLst/>
            <a:gdLst>
              <a:gd name="T0" fmla="*/ 1692 w 4040"/>
              <a:gd name="T1" fmla="*/ 12 h 1888"/>
              <a:gd name="T2" fmla="*/ 1234 w 4040"/>
              <a:gd name="T3" fmla="*/ 74 h 1888"/>
              <a:gd name="T4" fmla="*/ 828 w 4040"/>
              <a:gd name="T5" fmla="*/ 182 h 1888"/>
              <a:gd name="T6" fmla="*/ 486 w 4040"/>
              <a:gd name="T7" fmla="*/ 330 h 1888"/>
              <a:gd name="T8" fmla="*/ 226 w 4040"/>
              <a:gd name="T9" fmla="*/ 510 h 1888"/>
              <a:gd name="T10" fmla="*/ 58 w 4040"/>
              <a:gd name="T11" fmla="*/ 718 h 1888"/>
              <a:gd name="T12" fmla="*/ 0 w 4040"/>
              <a:gd name="T13" fmla="*/ 944 h 1888"/>
              <a:gd name="T14" fmla="*/ 58 w 4040"/>
              <a:gd name="T15" fmla="*/ 1170 h 1888"/>
              <a:gd name="T16" fmla="*/ 226 w 4040"/>
              <a:gd name="T17" fmla="*/ 1378 h 1888"/>
              <a:gd name="T18" fmla="*/ 486 w 4040"/>
              <a:gd name="T19" fmla="*/ 1558 h 1888"/>
              <a:gd name="T20" fmla="*/ 828 w 4040"/>
              <a:gd name="T21" fmla="*/ 1706 h 1888"/>
              <a:gd name="T22" fmla="*/ 1234 w 4040"/>
              <a:gd name="T23" fmla="*/ 1814 h 1888"/>
              <a:gd name="T24" fmla="*/ 1692 w 4040"/>
              <a:gd name="T25" fmla="*/ 1876 h 1888"/>
              <a:gd name="T26" fmla="*/ 2186 w 4040"/>
              <a:gd name="T27" fmla="*/ 1884 h 1888"/>
              <a:gd name="T28" fmla="*/ 2658 w 4040"/>
              <a:gd name="T29" fmla="*/ 1840 h 1888"/>
              <a:gd name="T30" fmla="*/ 3084 w 4040"/>
              <a:gd name="T31" fmla="*/ 1746 h 1888"/>
              <a:gd name="T32" fmla="*/ 3448 w 4040"/>
              <a:gd name="T33" fmla="*/ 1612 h 1888"/>
              <a:gd name="T34" fmla="*/ 3738 w 4040"/>
              <a:gd name="T35" fmla="*/ 1442 h 1888"/>
              <a:gd name="T36" fmla="*/ 3938 w 4040"/>
              <a:gd name="T37" fmla="*/ 1242 h 1888"/>
              <a:gd name="T38" fmla="*/ 4034 w 4040"/>
              <a:gd name="T39" fmla="*/ 1022 h 1888"/>
              <a:gd name="T40" fmla="*/ 4014 w 4040"/>
              <a:gd name="T41" fmla="*/ 790 h 1888"/>
              <a:gd name="T42" fmla="*/ 3882 w 4040"/>
              <a:gd name="T43" fmla="*/ 576 h 1888"/>
              <a:gd name="T44" fmla="*/ 3650 w 4040"/>
              <a:gd name="T45" fmla="*/ 386 h 1888"/>
              <a:gd name="T46" fmla="*/ 3334 w 4040"/>
              <a:gd name="T47" fmla="*/ 228 h 1888"/>
              <a:gd name="T48" fmla="*/ 2948 w 4040"/>
              <a:gd name="T49" fmla="*/ 106 h 1888"/>
              <a:gd name="T50" fmla="*/ 2506 w 4040"/>
              <a:gd name="T51" fmla="*/ 28 h 1888"/>
              <a:gd name="T52" fmla="*/ 2020 w 4040"/>
              <a:gd name="T53" fmla="*/ 0 h 1888"/>
              <a:gd name="T54" fmla="*/ 1606 w 4040"/>
              <a:gd name="T55" fmla="*/ 1736 h 1888"/>
              <a:gd name="T56" fmla="*/ 1164 w 4040"/>
              <a:gd name="T57" fmla="*/ 1678 h 1888"/>
              <a:gd name="T58" fmla="*/ 776 w 4040"/>
              <a:gd name="T59" fmla="*/ 1576 h 1888"/>
              <a:gd name="T60" fmla="*/ 458 w 4040"/>
              <a:gd name="T61" fmla="*/ 1436 h 1888"/>
              <a:gd name="T62" fmla="*/ 224 w 4040"/>
              <a:gd name="T63" fmla="*/ 1266 h 1888"/>
              <a:gd name="T64" fmla="*/ 88 w 4040"/>
              <a:gd name="T65" fmla="*/ 1074 h 1888"/>
              <a:gd name="T66" fmla="*/ 68 w 4040"/>
              <a:gd name="T67" fmla="*/ 864 h 1888"/>
              <a:gd name="T68" fmla="*/ 166 w 4040"/>
              <a:gd name="T69" fmla="*/ 664 h 1888"/>
              <a:gd name="T70" fmla="*/ 370 w 4040"/>
              <a:gd name="T71" fmla="*/ 486 h 1888"/>
              <a:gd name="T72" fmla="*/ 662 w 4040"/>
              <a:gd name="T73" fmla="*/ 336 h 1888"/>
              <a:gd name="T74" fmla="*/ 1028 w 4040"/>
              <a:gd name="T75" fmla="*/ 222 h 1888"/>
              <a:gd name="T76" fmla="*/ 1454 w 4040"/>
              <a:gd name="T77" fmla="*/ 148 h 1888"/>
              <a:gd name="T78" fmla="*/ 1922 w 4040"/>
              <a:gd name="T79" fmla="*/ 120 h 1888"/>
              <a:gd name="T80" fmla="*/ 2392 w 4040"/>
              <a:gd name="T81" fmla="*/ 148 h 1888"/>
              <a:gd name="T82" fmla="*/ 2818 w 4040"/>
              <a:gd name="T83" fmla="*/ 222 h 1888"/>
              <a:gd name="T84" fmla="*/ 3184 w 4040"/>
              <a:gd name="T85" fmla="*/ 336 h 1888"/>
              <a:gd name="T86" fmla="*/ 3476 w 4040"/>
              <a:gd name="T87" fmla="*/ 486 h 1888"/>
              <a:gd name="T88" fmla="*/ 3680 w 4040"/>
              <a:gd name="T89" fmla="*/ 664 h 1888"/>
              <a:gd name="T90" fmla="*/ 3778 w 4040"/>
              <a:gd name="T91" fmla="*/ 864 h 1888"/>
              <a:gd name="T92" fmla="*/ 3758 w 4040"/>
              <a:gd name="T93" fmla="*/ 1074 h 1888"/>
              <a:gd name="T94" fmla="*/ 3622 w 4040"/>
              <a:gd name="T95" fmla="*/ 1266 h 1888"/>
              <a:gd name="T96" fmla="*/ 3388 w 4040"/>
              <a:gd name="T97" fmla="*/ 1436 h 1888"/>
              <a:gd name="T98" fmla="*/ 3070 w 4040"/>
              <a:gd name="T99" fmla="*/ 1576 h 1888"/>
              <a:gd name="T100" fmla="*/ 2682 w 4040"/>
              <a:gd name="T101" fmla="*/ 1678 h 1888"/>
              <a:gd name="T102" fmla="*/ 2240 w 4040"/>
              <a:gd name="T103" fmla="*/ 1736 h 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gradFill rotWithShape="1">
            <a:gsLst>
              <a:gs pos="0">
                <a:schemeClr val="bg2">
                  <a:gamma/>
                  <a:tint val="42353"/>
                  <a:invGamma/>
                  <a:alpha val="36000"/>
                </a:schemeClr>
              </a:gs>
              <a:gs pos="100000">
                <a:schemeClr val="bg2"/>
              </a:gs>
            </a:gsLst>
            <a:lin ang="0" scaled="1"/>
          </a:gradFill>
          <a:ln>
            <a:noFill/>
          </a:ln>
          <a:extLst>
            <a:ext uri="{91240B29-F687-4F45-9708-019B960494DF}">
              <a14:hiddenLine xmlns:a14="http://schemas.microsoft.com/office/drawing/2010/main" w="0">
                <a:solidFill>
                  <a:srgbClr val="F7C16B"/>
                </a:solidFill>
                <a:prstDash val="solid"/>
                <a:round/>
                <a:headEnd/>
                <a:tailEnd/>
              </a14:hiddenLine>
            </a:ext>
          </a:extLst>
        </p:spPr>
        <p:txBody>
          <a:bodyPr/>
          <a:lstStyle/>
          <a:p>
            <a:endParaRPr lang="en-US"/>
          </a:p>
        </p:txBody>
      </p:sp>
      <p:sp>
        <p:nvSpPr>
          <p:cNvPr id="125957" name="Oval 5"/>
          <p:cNvSpPr>
            <a:spLocks noChangeArrowheads="1"/>
          </p:cNvSpPr>
          <p:nvPr/>
        </p:nvSpPr>
        <p:spPr bwMode="gray">
          <a:xfrm rot="-1543677">
            <a:off x="6972300" y="2279056"/>
            <a:ext cx="1011238"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958" name="Oval 6"/>
          <p:cNvSpPr>
            <a:spLocks noChangeArrowheads="1"/>
          </p:cNvSpPr>
          <p:nvPr/>
        </p:nvSpPr>
        <p:spPr bwMode="gray">
          <a:xfrm rot="-1543677">
            <a:off x="9051925" y="3450631"/>
            <a:ext cx="1011238"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959" name="Oval 7"/>
          <p:cNvSpPr>
            <a:spLocks noChangeArrowheads="1"/>
          </p:cNvSpPr>
          <p:nvPr/>
        </p:nvSpPr>
        <p:spPr bwMode="gray">
          <a:xfrm rot="-1543677">
            <a:off x="6634164" y="4736506"/>
            <a:ext cx="1011237" cy="27146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960" name="Oval 8"/>
          <p:cNvSpPr>
            <a:spLocks noChangeArrowheads="1"/>
          </p:cNvSpPr>
          <p:nvPr/>
        </p:nvSpPr>
        <p:spPr bwMode="gray">
          <a:xfrm rot="-1543677">
            <a:off x="4805364" y="3506193"/>
            <a:ext cx="1011237" cy="273050"/>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961" name="Oval 9"/>
          <p:cNvSpPr>
            <a:spLocks noChangeArrowheads="1"/>
          </p:cNvSpPr>
          <p:nvPr/>
        </p:nvSpPr>
        <p:spPr bwMode="gray">
          <a:xfrm>
            <a:off x="6400801" y="1734543"/>
            <a:ext cx="1082675" cy="985838"/>
          </a:xfrm>
          <a:prstGeom prst="ellipse">
            <a:avLst/>
          </a:prstGeom>
          <a:ln/>
          <a:extLst/>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eaLnBrk="1" hangingPunct="1"/>
            <a:r>
              <a:rPr lang="en-US" sz="3200" b="1">
                <a:solidFill>
                  <a:srgbClr val="FFFF00"/>
                </a:solidFill>
                <a:latin typeface=".VnBodoniH" panose="020B7200000000000000" pitchFamily="34" charset="0"/>
              </a:rPr>
              <a:t>1</a:t>
            </a:r>
          </a:p>
        </p:txBody>
      </p:sp>
      <p:sp>
        <p:nvSpPr>
          <p:cNvPr id="125962" name="Oval 10"/>
          <p:cNvSpPr>
            <a:spLocks noChangeArrowheads="1"/>
          </p:cNvSpPr>
          <p:nvPr/>
        </p:nvSpPr>
        <p:spPr bwMode="gray">
          <a:xfrm>
            <a:off x="4267201" y="2877543"/>
            <a:ext cx="1082675" cy="985838"/>
          </a:xfrm>
          <a:prstGeom prst="ellipse">
            <a:avLst/>
          </a:prstGeom>
          <a:ln/>
          <a:extLst/>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eaLnBrk="1" hangingPunct="1"/>
            <a:r>
              <a:rPr lang="en-US" sz="3200" b="1">
                <a:solidFill>
                  <a:srgbClr val="FFFF00"/>
                </a:solidFill>
                <a:latin typeface=".VnBodoniH" panose="020B7200000000000000" pitchFamily="34" charset="0"/>
              </a:rPr>
              <a:t>2</a:t>
            </a:r>
          </a:p>
        </p:txBody>
      </p:sp>
      <p:sp>
        <p:nvSpPr>
          <p:cNvPr id="125963" name="Oval 11"/>
          <p:cNvSpPr>
            <a:spLocks noChangeArrowheads="1"/>
          </p:cNvSpPr>
          <p:nvPr/>
        </p:nvSpPr>
        <p:spPr bwMode="gray">
          <a:xfrm>
            <a:off x="6019801" y="4172943"/>
            <a:ext cx="1082675" cy="984250"/>
          </a:xfrm>
          <a:prstGeom prst="ellipse">
            <a:avLst/>
          </a:prstGeom>
          <a:ln/>
          <a:extLst/>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eaLnBrk="1" hangingPunct="1"/>
            <a:r>
              <a:rPr lang="en-US" sz="3200" b="1">
                <a:solidFill>
                  <a:srgbClr val="FFFF00"/>
                </a:solidFill>
                <a:latin typeface=".VnBodoniH" panose="020B7200000000000000" pitchFamily="34" charset="0"/>
              </a:rPr>
              <a:t>3</a:t>
            </a:r>
          </a:p>
        </p:txBody>
      </p:sp>
      <p:sp>
        <p:nvSpPr>
          <p:cNvPr id="125964" name="Oval 12"/>
          <p:cNvSpPr>
            <a:spLocks noChangeArrowheads="1"/>
          </p:cNvSpPr>
          <p:nvPr/>
        </p:nvSpPr>
        <p:spPr bwMode="gray">
          <a:xfrm>
            <a:off x="8534400" y="2877543"/>
            <a:ext cx="1023938" cy="985838"/>
          </a:xfrm>
          <a:prstGeom prst="ellipse">
            <a:avLst/>
          </a:prstGeom>
          <a:ln/>
          <a:extLst/>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eaLnBrk="1" hangingPunct="1"/>
            <a:r>
              <a:rPr lang="en-US" sz="3200" b="1">
                <a:solidFill>
                  <a:srgbClr val="FFFF00"/>
                </a:solidFill>
                <a:latin typeface=".VnBodoniH" panose="020B7200000000000000" pitchFamily="34" charset="0"/>
              </a:rPr>
              <a:t>4</a:t>
            </a:r>
          </a:p>
        </p:txBody>
      </p:sp>
      <p:sp>
        <p:nvSpPr>
          <p:cNvPr id="125965" name="Text Box 13"/>
          <p:cNvSpPr txBox="1">
            <a:spLocks noChangeArrowheads="1"/>
          </p:cNvSpPr>
          <p:nvPr/>
        </p:nvSpPr>
        <p:spPr bwMode="gray">
          <a:xfrm>
            <a:off x="1536700" y="3080743"/>
            <a:ext cx="26558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r"/>
            <a:r>
              <a:rPr lang="en-US" b="1">
                <a:solidFill>
                  <a:srgbClr val="0000FF"/>
                </a:solidFill>
                <a:latin typeface="Constantia" panose="02030602050306030303" pitchFamily="18" charset="0"/>
              </a:rPr>
              <a:t>Có mqh ràng buộc </a:t>
            </a:r>
          </a:p>
          <a:p>
            <a:pPr algn="r"/>
            <a:r>
              <a:rPr lang="en-US" b="1">
                <a:solidFill>
                  <a:srgbClr val="0000FF"/>
                </a:solidFill>
                <a:latin typeface="Constantia" panose="02030602050306030303" pitchFamily="18" charset="0"/>
              </a:rPr>
              <a:t>chặt chẽ về mức chuẩn</a:t>
            </a:r>
          </a:p>
        </p:txBody>
      </p:sp>
      <p:sp>
        <p:nvSpPr>
          <p:cNvPr id="125966" name="Text Box 14"/>
          <p:cNvSpPr txBox="1">
            <a:spLocks noChangeArrowheads="1"/>
          </p:cNvSpPr>
          <p:nvPr/>
        </p:nvSpPr>
        <p:spPr bwMode="gray">
          <a:xfrm>
            <a:off x="4191000" y="2115543"/>
            <a:ext cx="21780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a:spAutoFit/>
          </a:bodyPr>
          <a:lstStyle/>
          <a:p>
            <a:pPr algn="r" eaLnBrk="1" hangingPunct="1">
              <a:lnSpc>
                <a:spcPct val="80000"/>
              </a:lnSpc>
              <a:spcBef>
                <a:spcPct val="20000"/>
              </a:spcBef>
              <a:buClr>
                <a:schemeClr val="hlink"/>
              </a:buClr>
              <a:buFont typeface="Wingdings" panose="05000000000000000000" pitchFamily="2" charset="2"/>
              <a:buNone/>
            </a:pPr>
            <a:r>
              <a:rPr lang="en-US" b="1">
                <a:solidFill>
                  <a:srgbClr val="0000FF"/>
                </a:solidFill>
                <a:latin typeface="Constantia" panose="02030602050306030303" pitchFamily="18" charset="0"/>
              </a:rPr>
              <a:t>Có tính hệ thống</a:t>
            </a:r>
            <a:endParaRPr lang="en-US" b="1">
              <a:solidFill>
                <a:schemeClr val="bg1"/>
              </a:solidFill>
              <a:latin typeface="Verdana" panose="020B0604030504040204" pitchFamily="34" charset="0"/>
            </a:endParaRPr>
          </a:p>
        </p:txBody>
      </p:sp>
      <p:sp>
        <p:nvSpPr>
          <p:cNvPr id="125967" name="Text Box 15"/>
          <p:cNvSpPr txBox="1">
            <a:spLocks noChangeArrowheads="1"/>
          </p:cNvSpPr>
          <p:nvPr/>
        </p:nvSpPr>
        <p:spPr bwMode="gray">
          <a:xfrm>
            <a:off x="7430678" y="3944344"/>
            <a:ext cx="313137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r>
              <a:rPr lang="en-US" b="1">
                <a:solidFill>
                  <a:srgbClr val="0000FF"/>
                </a:solidFill>
                <a:latin typeface="Constantia" panose="02030602050306030303" pitchFamily="18" charset="0"/>
              </a:rPr>
              <a:t>Hướng tới đối tượng </a:t>
            </a:r>
          </a:p>
          <a:p>
            <a:r>
              <a:rPr lang="en-US" b="1">
                <a:solidFill>
                  <a:srgbClr val="0000FF"/>
                </a:solidFill>
                <a:latin typeface="Constantia" panose="02030602050306030303" pitchFamily="18" charset="0"/>
              </a:rPr>
              <a:t>là mọi thành viên trong XH</a:t>
            </a:r>
          </a:p>
        </p:txBody>
      </p:sp>
      <p:sp>
        <p:nvSpPr>
          <p:cNvPr id="125968" name="Text Box 16"/>
          <p:cNvSpPr txBox="1">
            <a:spLocks noChangeArrowheads="1"/>
          </p:cNvSpPr>
          <p:nvPr/>
        </p:nvSpPr>
        <p:spPr bwMode="gray">
          <a:xfrm>
            <a:off x="2387600" y="4515844"/>
            <a:ext cx="354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r"/>
            <a:r>
              <a:rPr lang="en-US" b="1">
                <a:solidFill>
                  <a:srgbClr val="0000FF"/>
                </a:solidFill>
                <a:latin typeface="Constantia" panose="02030602050306030303" pitchFamily="18" charset="0"/>
              </a:rPr>
              <a:t>Đảm bảo bền vững về tài chính</a:t>
            </a:r>
          </a:p>
        </p:txBody>
      </p:sp>
      <p:sp>
        <p:nvSpPr>
          <p:cNvPr id="125969" name="Text Box 17"/>
          <p:cNvSpPr txBox="1">
            <a:spLocks noChangeArrowheads="1"/>
          </p:cNvSpPr>
          <p:nvPr/>
        </p:nvSpPr>
        <p:spPr bwMode="gray">
          <a:xfrm>
            <a:off x="6019800" y="2953744"/>
            <a:ext cx="21844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a:spAutoFit/>
          </a:bodyPr>
          <a:lstStyle/>
          <a:p>
            <a:r>
              <a:rPr lang="vi-VN" sz="2000" b="1">
                <a:solidFill>
                  <a:srgbClr val="FF0000"/>
                </a:solidFill>
                <a:latin typeface="Constantia" panose="02030602050306030303" pitchFamily="18" charset="0"/>
              </a:rPr>
              <a:t>ASXH được thiết kế theo 4 nguyên tắc </a:t>
            </a:r>
            <a:endParaRPr lang="en-US" sz="2000" b="1">
              <a:solidFill>
                <a:srgbClr val="FF0000"/>
              </a:solidFill>
              <a:latin typeface="Constantia" panose="02030602050306030303" pitchFamily="18" charset="0"/>
            </a:endParaRPr>
          </a:p>
        </p:txBody>
      </p:sp>
    </p:spTree>
    <p:extLst>
      <p:ext uri="{BB962C8B-B14F-4D97-AF65-F5344CB8AC3E}">
        <p14:creationId xmlns:p14="http://schemas.microsoft.com/office/powerpoint/2010/main" val="1439285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5954"/>
                                        </p:tgtEl>
                                        <p:attrNameLst>
                                          <p:attrName>style.visibility</p:attrName>
                                        </p:attrNameLst>
                                      </p:cBhvr>
                                      <p:to>
                                        <p:strVal val="visible"/>
                                      </p:to>
                                    </p:set>
                                    <p:animEffect transition="in" filter="wipe(left)">
                                      <p:cBhvr>
                                        <p:cTn id="7" dur="500"/>
                                        <p:tgtEl>
                                          <p:spTgt spid="12595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25969">
                                            <p:txEl>
                                              <p:pRg st="0" end="0"/>
                                            </p:txEl>
                                          </p:spTgt>
                                        </p:tgtEl>
                                        <p:attrNameLst>
                                          <p:attrName>style.visibility</p:attrName>
                                        </p:attrNameLst>
                                      </p:cBhvr>
                                      <p:to>
                                        <p:strVal val="visible"/>
                                      </p:to>
                                    </p:set>
                                    <p:anim calcmode="lin" valueType="num">
                                      <p:cBhvr>
                                        <p:cTn id="12" dur="500" fill="hold"/>
                                        <p:tgtEl>
                                          <p:spTgt spid="125969">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25969">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2596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5956"/>
                                        </p:tgtEl>
                                        <p:attrNameLst>
                                          <p:attrName>style.visibility</p:attrName>
                                        </p:attrNameLst>
                                      </p:cBhvr>
                                      <p:to>
                                        <p:strVal val="visible"/>
                                      </p:to>
                                    </p:set>
                                    <p:animEffect transition="in" filter="fade">
                                      <p:cBhvr>
                                        <p:cTn id="19" dur="2000"/>
                                        <p:tgtEl>
                                          <p:spTgt spid="12595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5957"/>
                                        </p:tgtEl>
                                        <p:attrNameLst>
                                          <p:attrName>style.visibility</p:attrName>
                                        </p:attrNameLst>
                                      </p:cBhvr>
                                      <p:to>
                                        <p:strVal val="visible"/>
                                      </p:to>
                                    </p:set>
                                    <p:animEffect transition="in" filter="fade">
                                      <p:cBhvr>
                                        <p:cTn id="22" dur="2000"/>
                                        <p:tgtEl>
                                          <p:spTgt spid="12595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5958"/>
                                        </p:tgtEl>
                                        <p:attrNameLst>
                                          <p:attrName>style.visibility</p:attrName>
                                        </p:attrNameLst>
                                      </p:cBhvr>
                                      <p:to>
                                        <p:strVal val="visible"/>
                                      </p:to>
                                    </p:set>
                                    <p:animEffect transition="in" filter="fade">
                                      <p:cBhvr>
                                        <p:cTn id="25" dur="2000"/>
                                        <p:tgtEl>
                                          <p:spTgt spid="12595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25959"/>
                                        </p:tgtEl>
                                        <p:attrNameLst>
                                          <p:attrName>style.visibility</p:attrName>
                                        </p:attrNameLst>
                                      </p:cBhvr>
                                      <p:to>
                                        <p:strVal val="visible"/>
                                      </p:to>
                                    </p:set>
                                    <p:animEffect transition="in" filter="fade">
                                      <p:cBhvr>
                                        <p:cTn id="28" dur="2000"/>
                                        <p:tgtEl>
                                          <p:spTgt spid="12595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5960"/>
                                        </p:tgtEl>
                                        <p:attrNameLst>
                                          <p:attrName>style.visibility</p:attrName>
                                        </p:attrNameLst>
                                      </p:cBhvr>
                                      <p:to>
                                        <p:strVal val="visible"/>
                                      </p:to>
                                    </p:set>
                                    <p:animEffect transition="in" filter="fade">
                                      <p:cBhvr>
                                        <p:cTn id="31" dur="2000"/>
                                        <p:tgtEl>
                                          <p:spTgt spid="12596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5961"/>
                                        </p:tgtEl>
                                        <p:attrNameLst>
                                          <p:attrName>style.visibility</p:attrName>
                                        </p:attrNameLst>
                                      </p:cBhvr>
                                      <p:to>
                                        <p:strVal val="visible"/>
                                      </p:to>
                                    </p:set>
                                    <p:animEffect transition="in" filter="fade">
                                      <p:cBhvr>
                                        <p:cTn id="34" dur="2000"/>
                                        <p:tgtEl>
                                          <p:spTgt spid="12596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5962"/>
                                        </p:tgtEl>
                                        <p:attrNameLst>
                                          <p:attrName>style.visibility</p:attrName>
                                        </p:attrNameLst>
                                      </p:cBhvr>
                                      <p:to>
                                        <p:strVal val="visible"/>
                                      </p:to>
                                    </p:set>
                                    <p:animEffect transition="in" filter="fade">
                                      <p:cBhvr>
                                        <p:cTn id="37" dur="2000"/>
                                        <p:tgtEl>
                                          <p:spTgt spid="12596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25963"/>
                                        </p:tgtEl>
                                        <p:attrNameLst>
                                          <p:attrName>style.visibility</p:attrName>
                                        </p:attrNameLst>
                                      </p:cBhvr>
                                      <p:to>
                                        <p:strVal val="visible"/>
                                      </p:to>
                                    </p:set>
                                    <p:animEffect transition="in" filter="fade">
                                      <p:cBhvr>
                                        <p:cTn id="40" dur="2000"/>
                                        <p:tgtEl>
                                          <p:spTgt spid="125963"/>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5964"/>
                                        </p:tgtEl>
                                        <p:attrNameLst>
                                          <p:attrName>style.visibility</p:attrName>
                                        </p:attrNameLst>
                                      </p:cBhvr>
                                      <p:to>
                                        <p:strVal val="visible"/>
                                      </p:to>
                                    </p:set>
                                    <p:animEffect transition="in" filter="fade">
                                      <p:cBhvr>
                                        <p:cTn id="43" dur="2000"/>
                                        <p:tgtEl>
                                          <p:spTgt spid="12596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5965"/>
                                        </p:tgtEl>
                                        <p:attrNameLst>
                                          <p:attrName>style.visibility</p:attrName>
                                        </p:attrNameLst>
                                      </p:cBhvr>
                                      <p:to>
                                        <p:strVal val="visible"/>
                                      </p:to>
                                    </p:set>
                                    <p:animEffect transition="in" filter="fade">
                                      <p:cBhvr>
                                        <p:cTn id="46" dur="2000"/>
                                        <p:tgtEl>
                                          <p:spTgt spid="12596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5966"/>
                                        </p:tgtEl>
                                        <p:attrNameLst>
                                          <p:attrName>style.visibility</p:attrName>
                                        </p:attrNameLst>
                                      </p:cBhvr>
                                      <p:to>
                                        <p:strVal val="visible"/>
                                      </p:to>
                                    </p:set>
                                    <p:animEffect transition="in" filter="fade">
                                      <p:cBhvr>
                                        <p:cTn id="49" dur="2000"/>
                                        <p:tgtEl>
                                          <p:spTgt spid="12596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25967"/>
                                        </p:tgtEl>
                                        <p:attrNameLst>
                                          <p:attrName>style.visibility</p:attrName>
                                        </p:attrNameLst>
                                      </p:cBhvr>
                                      <p:to>
                                        <p:strVal val="visible"/>
                                      </p:to>
                                    </p:set>
                                    <p:animEffect transition="in" filter="fade">
                                      <p:cBhvr>
                                        <p:cTn id="52" dur="2000"/>
                                        <p:tgtEl>
                                          <p:spTgt spid="125967"/>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25968"/>
                                        </p:tgtEl>
                                        <p:attrNameLst>
                                          <p:attrName>style.visibility</p:attrName>
                                        </p:attrNameLst>
                                      </p:cBhvr>
                                      <p:to>
                                        <p:strVal val="visible"/>
                                      </p:to>
                                    </p:set>
                                    <p:animEffect transition="in" filter="fade">
                                      <p:cBhvr>
                                        <p:cTn id="55" dur="2000"/>
                                        <p:tgtEl>
                                          <p:spTgt spid="12596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25969"/>
                                        </p:tgtEl>
                                        <p:attrNameLst>
                                          <p:attrName>style.visibility</p:attrName>
                                        </p:attrNameLst>
                                      </p:cBhvr>
                                      <p:to>
                                        <p:strVal val="visible"/>
                                      </p:to>
                                    </p:set>
                                    <p:animEffect transition="in" filter="fade">
                                      <p:cBhvr>
                                        <p:cTn id="58" dur="2000"/>
                                        <p:tgtEl>
                                          <p:spTgt spid="125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p:bldP spid="125956" grpId="0" animBg="1"/>
      <p:bldP spid="125957" grpId="0" animBg="1"/>
      <p:bldP spid="125958" grpId="0" animBg="1"/>
      <p:bldP spid="125959" grpId="0" animBg="1"/>
      <p:bldP spid="125960" grpId="0" animBg="1"/>
      <p:bldP spid="125961" grpId="0" animBg="1"/>
      <p:bldP spid="125962" grpId="0" animBg="1"/>
      <p:bldP spid="125963" grpId="0" animBg="1"/>
      <p:bldP spid="125964" grpId="0" animBg="1"/>
      <p:bldP spid="125965" grpId="0"/>
      <p:bldP spid="125966" grpId="0"/>
      <p:bldP spid="125967" grpId="0"/>
      <p:bldP spid="125968" grpId="0"/>
      <p:bldP spid="12596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hai</a:t>
            </a:r>
          </a:p>
        </p:txBody>
      </p:sp>
      <p:sp>
        <p:nvSpPr>
          <p:cNvPr id="138243" name="Rectangle 3"/>
          <p:cNvSpPr>
            <a:spLocks noGrp="1" noChangeArrowheads="1"/>
          </p:cNvSpPr>
          <p:nvPr>
            <p:ph type="body" idx="1"/>
          </p:nvPr>
        </p:nvSpPr>
        <p:spPr>
          <a:xfrm>
            <a:off x="5289947" y="3269700"/>
            <a:ext cx="1807368" cy="687938"/>
          </a:xfrm>
          <a:noFill/>
          <a:ln/>
        </p:spPr>
        <p:txBody>
          <a:bodyPr anchor="ctr"/>
          <a:lstStyle/>
          <a:p>
            <a:pPr marL="0" indent="0" algn="ctr">
              <a:lnSpc>
                <a:spcPct val="80000"/>
              </a:lnSpc>
              <a:buNone/>
            </a:pPr>
            <a:r>
              <a:rPr lang="en-US">
                <a:solidFill>
                  <a:srgbClr val="FF0000"/>
                </a:solidFill>
                <a:latin typeface="Constantia" panose="02030602050306030303" pitchFamily="18" charset="0"/>
              </a:rPr>
              <a:t>ASXH có 3 chức năng </a:t>
            </a:r>
          </a:p>
        </p:txBody>
      </p:sp>
      <p:sp>
        <p:nvSpPr>
          <p:cNvPr id="138289" name="Freeform 49"/>
          <p:cNvSpPr>
            <a:spLocks/>
          </p:cNvSpPr>
          <p:nvPr/>
        </p:nvSpPr>
        <p:spPr bwMode="gray">
          <a:xfrm rot="20418901">
            <a:off x="5441114" y="3950040"/>
            <a:ext cx="1265237" cy="2844800"/>
          </a:xfrm>
          <a:custGeom>
            <a:avLst/>
            <a:gdLst>
              <a:gd name="T0" fmla="*/ 451 w 501"/>
              <a:gd name="T1" fmla="*/ 1158 h 1198"/>
              <a:gd name="T2" fmla="*/ 359 w 501"/>
              <a:gd name="T3" fmla="*/ 1072 h 1198"/>
              <a:gd name="T4" fmla="*/ 281 w 501"/>
              <a:gd name="T5" fmla="*/ 983 h 1198"/>
              <a:gd name="T6" fmla="*/ 217 w 501"/>
              <a:gd name="T7" fmla="*/ 896 h 1198"/>
              <a:gd name="T8" fmla="*/ 167 w 501"/>
              <a:gd name="T9" fmla="*/ 814 h 1198"/>
              <a:gd name="T10" fmla="*/ 129 w 501"/>
              <a:gd name="T11" fmla="*/ 743 h 1198"/>
              <a:gd name="T12" fmla="*/ 105 w 501"/>
              <a:gd name="T13" fmla="*/ 689 h 1198"/>
              <a:gd name="T14" fmla="*/ 92 w 501"/>
              <a:gd name="T15" fmla="*/ 654 h 1198"/>
              <a:gd name="T16" fmla="*/ 56 w 501"/>
              <a:gd name="T17" fmla="*/ 518 h 1198"/>
              <a:gd name="T18" fmla="*/ 39 w 501"/>
              <a:gd name="T19" fmla="*/ 396 h 1198"/>
              <a:gd name="T20" fmla="*/ 36 w 501"/>
              <a:gd name="T21" fmla="*/ 294 h 1198"/>
              <a:gd name="T22" fmla="*/ 41 w 501"/>
              <a:gd name="T23" fmla="*/ 212 h 1198"/>
              <a:gd name="T24" fmla="*/ 52 w 501"/>
              <a:gd name="T25" fmla="*/ 151 h 1198"/>
              <a:gd name="T26" fmla="*/ 61 w 501"/>
              <a:gd name="T27" fmla="*/ 114 h 1198"/>
              <a:gd name="T28" fmla="*/ 66 w 501"/>
              <a:gd name="T29" fmla="*/ 101 h 1198"/>
              <a:gd name="T30" fmla="*/ 241 w 501"/>
              <a:gd name="T31" fmla="*/ 0 h 1198"/>
              <a:gd name="T32" fmla="*/ 230 w 501"/>
              <a:gd name="T33" fmla="*/ 200 h 1198"/>
              <a:gd name="T34" fmla="*/ 226 w 501"/>
              <a:gd name="T35" fmla="*/ 208 h 1198"/>
              <a:gd name="T36" fmla="*/ 216 w 501"/>
              <a:gd name="T37" fmla="*/ 231 h 1198"/>
              <a:gd name="T38" fmla="*/ 203 w 501"/>
              <a:gd name="T39" fmla="*/ 272 h 1198"/>
              <a:gd name="T40" fmla="*/ 192 w 501"/>
              <a:gd name="T41" fmla="*/ 332 h 1198"/>
              <a:gd name="T42" fmla="*/ 187 w 501"/>
              <a:gd name="T43" fmla="*/ 413 h 1198"/>
              <a:gd name="T44" fmla="*/ 191 w 501"/>
              <a:gd name="T45" fmla="*/ 516 h 1198"/>
              <a:gd name="T46" fmla="*/ 209 w 501"/>
              <a:gd name="T47" fmla="*/ 638 h 1198"/>
              <a:gd name="T48" fmla="*/ 239 w 501"/>
              <a:gd name="T49" fmla="*/ 751 h 1198"/>
              <a:gd name="T50" fmla="*/ 278 w 501"/>
              <a:gd name="T51" fmla="*/ 854 h 1198"/>
              <a:gd name="T52" fmla="*/ 323 w 501"/>
              <a:gd name="T53" fmla="*/ 946 h 1198"/>
              <a:gd name="T54" fmla="*/ 369 w 501"/>
              <a:gd name="T55" fmla="*/ 1025 h 1198"/>
              <a:gd name="T56" fmla="*/ 414 w 501"/>
              <a:gd name="T57" fmla="*/ 1091 h 1198"/>
              <a:gd name="T58" fmla="*/ 453 w 501"/>
              <a:gd name="T59" fmla="*/ 1142 h 1198"/>
              <a:gd name="T60" fmla="*/ 483 w 501"/>
              <a:gd name="T61" fmla="*/ 1178 h 1198"/>
              <a:gd name="T62" fmla="*/ 500 w 501"/>
              <a:gd name="T63" fmla="*/ 1196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01" h="1198">
                <a:moveTo>
                  <a:pt x="501" y="1198"/>
                </a:moveTo>
                <a:lnTo>
                  <a:pt x="451" y="1158"/>
                </a:lnTo>
                <a:lnTo>
                  <a:pt x="403" y="1115"/>
                </a:lnTo>
                <a:lnTo>
                  <a:pt x="359" y="1072"/>
                </a:lnTo>
                <a:lnTo>
                  <a:pt x="318" y="1027"/>
                </a:lnTo>
                <a:lnTo>
                  <a:pt x="281" y="983"/>
                </a:lnTo>
                <a:lnTo>
                  <a:pt x="248" y="938"/>
                </a:lnTo>
                <a:lnTo>
                  <a:pt x="217" y="896"/>
                </a:lnTo>
                <a:lnTo>
                  <a:pt x="190" y="853"/>
                </a:lnTo>
                <a:lnTo>
                  <a:pt x="167" y="814"/>
                </a:lnTo>
                <a:lnTo>
                  <a:pt x="147" y="777"/>
                </a:lnTo>
                <a:lnTo>
                  <a:pt x="129" y="743"/>
                </a:lnTo>
                <a:lnTo>
                  <a:pt x="115" y="714"/>
                </a:lnTo>
                <a:lnTo>
                  <a:pt x="105" y="689"/>
                </a:lnTo>
                <a:lnTo>
                  <a:pt x="97" y="669"/>
                </a:lnTo>
                <a:lnTo>
                  <a:pt x="92" y="654"/>
                </a:lnTo>
                <a:lnTo>
                  <a:pt x="71" y="583"/>
                </a:lnTo>
                <a:lnTo>
                  <a:pt x="56" y="518"/>
                </a:lnTo>
                <a:lnTo>
                  <a:pt x="45" y="454"/>
                </a:lnTo>
                <a:lnTo>
                  <a:pt x="39" y="396"/>
                </a:lnTo>
                <a:lnTo>
                  <a:pt x="36" y="343"/>
                </a:lnTo>
                <a:lnTo>
                  <a:pt x="36" y="294"/>
                </a:lnTo>
                <a:lnTo>
                  <a:pt x="37" y="251"/>
                </a:lnTo>
                <a:lnTo>
                  <a:pt x="41" y="212"/>
                </a:lnTo>
                <a:lnTo>
                  <a:pt x="46" y="180"/>
                </a:lnTo>
                <a:lnTo>
                  <a:pt x="52" y="151"/>
                </a:lnTo>
                <a:lnTo>
                  <a:pt x="57" y="129"/>
                </a:lnTo>
                <a:lnTo>
                  <a:pt x="61" y="114"/>
                </a:lnTo>
                <a:lnTo>
                  <a:pt x="65" y="105"/>
                </a:lnTo>
                <a:lnTo>
                  <a:pt x="66" y="101"/>
                </a:lnTo>
                <a:lnTo>
                  <a:pt x="0" y="63"/>
                </a:lnTo>
                <a:lnTo>
                  <a:pt x="241" y="0"/>
                </a:lnTo>
                <a:lnTo>
                  <a:pt x="306" y="245"/>
                </a:lnTo>
                <a:lnTo>
                  <a:pt x="230" y="200"/>
                </a:lnTo>
                <a:lnTo>
                  <a:pt x="229" y="203"/>
                </a:lnTo>
                <a:lnTo>
                  <a:pt x="226" y="208"/>
                </a:lnTo>
                <a:lnTo>
                  <a:pt x="221" y="217"/>
                </a:lnTo>
                <a:lnTo>
                  <a:pt x="216" y="231"/>
                </a:lnTo>
                <a:lnTo>
                  <a:pt x="209" y="249"/>
                </a:lnTo>
                <a:lnTo>
                  <a:pt x="203" y="272"/>
                </a:lnTo>
                <a:lnTo>
                  <a:pt x="196" y="300"/>
                </a:lnTo>
                <a:lnTo>
                  <a:pt x="192" y="332"/>
                </a:lnTo>
                <a:lnTo>
                  <a:pt x="189" y="369"/>
                </a:lnTo>
                <a:lnTo>
                  <a:pt x="187" y="413"/>
                </a:lnTo>
                <a:lnTo>
                  <a:pt x="187" y="462"/>
                </a:lnTo>
                <a:lnTo>
                  <a:pt x="191" y="516"/>
                </a:lnTo>
                <a:lnTo>
                  <a:pt x="199" y="578"/>
                </a:lnTo>
                <a:lnTo>
                  <a:pt x="209" y="638"/>
                </a:lnTo>
                <a:lnTo>
                  <a:pt x="222" y="696"/>
                </a:lnTo>
                <a:lnTo>
                  <a:pt x="239" y="751"/>
                </a:lnTo>
                <a:lnTo>
                  <a:pt x="257" y="804"/>
                </a:lnTo>
                <a:lnTo>
                  <a:pt x="278" y="854"/>
                </a:lnTo>
                <a:lnTo>
                  <a:pt x="300" y="901"/>
                </a:lnTo>
                <a:lnTo>
                  <a:pt x="323" y="946"/>
                </a:lnTo>
                <a:lnTo>
                  <a:pt x="346" y="987"/>
                </a:lnTo>
                <a:lnTo>
                  <a:pt x="369" y="1025"/>
                </a:lnTo>
                <a:lnTo>
                  <a:pt x="392" y="1060"/>
                </a:lnTo>
                <a:lnTo>
                  <a:pt x="414" y="1091"/>
                </a:lnTo>
                <a:lnTo>
                  <a:pt x="434" y="1119"/>
                </a:lnTo>
                <a:lnTo>
                  <a:pt x="453" y="1142"/>
                </a:lnTo>
                <a:lnTo>
                  <a:pt x="469" y="1161"/>
                </a:lnTo>
                <a:lnTo>
                  <a:pt x="483" y="1178"/>
                </a:lnTo>
                <a:lnTo>
                  <a:pt x="493" y="1189"/>
                </a:lnTo>
                <a:lnTo>
                  <a:pt x="500" y="1196"/>
                </a:lnTo>
                <a:lnTo>
                  <a:pt x="501" y="1198"/>
                </a:lnTo>
                <a:close/>
              </a:path>
            </a:pathLst>
          </a:custGeom>
          <a:gradFill rotWithShape="1">
            <a:gsLst>
              <a:gs pos="0">
                <a:srgbClr val="53E1B8"/>
              </a:gs>
              <a:gs pos="100000">
                <a:srgbClr val="008080"/>
              </a:gs>
            </a:gsLst>
            <a:lin ang="5400000" scaled="1"/>
          </a:gradFill>
          <a:ln>
            <a:noFill/>
          </a:ln>
          <a:effectLst>
            <a:outerShdw dist="107763" dir="2700000" algn="ctr" rotWithShape="0">
              <a:srgbClr val="000000">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en-US"/>
          </a:p>
        </p:txBody>
      </p:sp>
      <p:sp>
        <p:nvSpPr>
          <p:cNvPr id="138290" name="Freeform 50"/>
          <p:cNvSpPr>
            <a:spLocks/>
          </p:cNvSpPr>
          <p:nvPr/>
        </p:nvSpPr>
        <p:spPr bwMode="gray">
          <a:xfrm>
            <a:off x="2645570" y="1891548"/>
            <a:ext cx="3101975" cy="1104900"/>
          </a:xfrm>
          <a:custGeom>
            <a:avLst/>
            <a:gdLst>
              <a:gd name="T0" fmla="*/ 2 w 1225"/>
              <a:gd name="T1" fmla="*/ 102 h 467"/>
              <a:gd name="T2" fmla="*/ 26 w 1225"/>
              <a:gd name="T3" fmla="*/ 91 h 467"/>
              <a:gd name="T4" fmla="*/ 71 w 1225"/>
              <a:gd name="T5" fmla="*/ 71 h 467"/>
              <a:gd name="T6" fmla="*/ 135 w 1225"/>
              <a:gd name="T7" fmla="*/ 49 h 467"/>
              <a:gd name="T8" fmla="*/ 218 w 1225"/>
              <a:gd name="T9" fmla="*/ 27 h 467"/>
              <a:gd name="T10" fmla="*/ 316 w 1225"/>
              <a:gd name="T11" fmla="*/ 9 h 467"/>
              <a:gd name="T12" fmla="*/ 427 w 1225"/>
              <a:gd name="T13" fmla="*/ 0 h 467"/>
              <a:gd name="T14" fmla="*/ 552 w 1225"/>
              <a:gd name="T15" fmla="*/ 3 h 467"/>
              <a:gd name="T16" fmla="*/ 687 w 1225"/>
              <a:gd name="T17" fmla="*/ 22 h 467"/>
              <a:gd name="T18" fmla="*/ 821 w 1225"/>
              <a:gd name="T19" fmla="*/ 60 h 467"/>
              <a:gd name="T20" fmla="*/ 929 w 1225"/>
              <a:gd name="T21" fmla="*/ 104 h 467"/>
              <a:gd name="T22" fmla="*/ 1015 w 1225"/>
              <a:gd name="T23" fmla="*/ 150 h 467"/>
              <a:gd name="T24" fmla="*/ 1078 w 1225"/>
              <a:gd name="T25" fmla="*/ 195 h 467"/>
              <a:gd name="T26" fmla="*/ 1122 w 1225"/>
              <a:gd name="T27" fmla="*/ 233 h 467"/>
              <a:gd name="T28" fmla="*/ 1146 w 1225"/>
              <a:gd name="T29" fmla="*/ 258 h 467"/>
              <a:gd name="T30" fmla="*/ 1154 w 1225"/>
              <a:gd name="T31" fmla="*/ 269 h 467"/>
              <a:gd name="T32" fmla="*/ 1162 w 1225"/>
              <a:gd name="T33" fmla="*/ 467 h 467"/>
              <a:gd name="T34" fmla="*/ 990 w 1225"/>
              <a:gd name="T35" fmla="*/ 356 h 467"/>
              <a:gd name="T36" fmla="*/ 982 w 1225"/>
              <a:gd name="T37" fmla="*/ 346 h 467"/>
              <a:gd name="T38" fmla="*/ 960 w 1225"/>
              <a:gd name="T39" fmla="*/ 319 h 467"/>
              <a:gd name="T40" fmla="*/ 922 w 1225"/>
              <a:gd name="T41" fmla="*/ 280 h 467"/>
              <a:gd name="T42" fmla="*/ 863 w 1225"/>
              <a:gd name="T43" fmla="*/ 235 h 467"/>
              <a:gd name="T44" fmla="*/ 785 w 1225"/>
              <a:gd name="T45" fmla="*/ 187 h 467"/>
              <a:gd name="T46" fmla="*/ 683 w 1225"/>
              <a:gd name="T47" fmla="*/ 142 h 467"/>
              <a:gd name="T48" fmla="*/ 554 w 1225"/>
              <a:gd name="T49" fmla="*/ 106 h 467"/>
              <a:gd name="T50" fmla="*/ 425 w 1225"/>
              <a:gd name="T51" fmla="*/ 83 h 467"/>
              <a:gd name="T52" fmla="*/ 307 w 1225"/>
              <a:gd name="T53" fmla="*/ 74 h 467"/>
              <a:gd name="T54" fmla="*/ 205 w 1225"/>
              <a:gd name="T55" fmla="*/ 75 h 467"/>
              <a:gd name="T56" fmla="*/ 120 w 1225"/>
              <a:gd name="T57" fmla="*/ 82 h 467"/>
              <a:gd name="T58" fmla="*/ 55 w 1225"/>
              <a:gd name="T59" fmla="*/ 92 h 467"/>
              <a:gd name="T60" fmla="*/ 14 w 1225"/>
              <a:gd name="T61" fmla="*/ 100 h 467"/>
              <a:gd name="T62" fmla="*/ 0 w 1225"/>
              <a:gd name="T63" fmla="*/ 104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25" h="467">
                <a:moveTo>
                  <a:pt x="0" y="104"/>
                </a:moveTo>
                <a:lnTo>
                  <a:pt x="2" y="102"/>
                </a:lnTo>
                <a:lnTo>
                  <a:pt x="11" y="97"/>
                </a:lnTo>
                <a:lnTo>
                  <a:pt x="26" y="91"/>
                </a:lnTo>
                <a:lnTo>
                  <a:pt x="46" y="82"/>
                </a:lnTo>
                <a:lnTo>
                  <a:pt x="71" y="71"/>
                </a:lnTo>
                <a:lnTo>
                  <a:pt x="100" y="61"/>
                </a:lnTo>
                <a:lnTo>
                  <a:pt x="135" y="49"/>
                </a:lnTo>
                <a:lnTo>
                  <a:pt x="174" y="38"/>
                </a:lnTo>
                <a:lnTo>
                  <a:pt x="218" y="27"/>
                </a:lnTo>
                <a:lnTo>
                  <a:pt x="264" y="17"/>
                </a:lnTo>
                <a:lnTo>
                  <a:pt x="316" y="9"/>
                </a:lnTo>
                <a:lnTo>
                  <a:pt x="370" y="3"/>
                </a:lnTo>
                <a:lnTo>
                  <a:pt x="427" y="0"/>
                </a:lnTo>
                <a:lnTo>
                  <a:pt x="489" y="0"/>
                </a:lnTo>
                <a:lnTo>
                  <a:pt x="552" y="3"/>
                </a:lnTo>
                <a:lnTo>
                  <a:pt x="618" y="11"/>
                </a:lnTo>
                <a:lnTo>
                  <a:pt x="687" y="22"/>
                </a:lnTo>
                <a:lnTo>
                  <a:pt x="758" y="40"/>
                </a:lnTo>
                <a:lnTo>
                  <a:pt x="821" y="60"/>
                </a:lnTo>
                <a:lnTo>
                  <a:pt x="879" y="80"/>
                </a:lnTo>
                <a:lnTo>
                  <a:pt x="929" y="104"/>
                </a:lnTo>
                <a:lnTo>
                  <a:pt x="975" y="127"/>
                </a:lnTo>
                <a:lnTo>
                  <a:pt x="1015" y="150"/>
                </a:lnTo>
                <a:lnTo>
                  <a:pt x="1049" y="173"/>
                </a:lnTo>
                <a:lnTo>
                  <a:pt x="1078" y="195"/>
                </a:lnTo>
                <a:lnTo>
                  <a:pt x="1102" y="214"/>
                </a:lnTo>
                <a:lnTo>
                  <a:pt x="1122" y="233"/>
                </a:lnTo>
                <a:lnTo>
                  <a:pt x="1136" y="247"/>
                </a:lnTo>
                <a:lnTo>
                  <a:pt x="1146" y="258"/>
                </a:lnTo>
                <a:lnTo>
                  <a:pt x="1153" y="266"/>
                </a:lnTo>
                <a:lnTo>
                  <a:pt x="1154" y="269"/>
                </a:lnTo>
                <a:lnTo>
                  <a:pt x="1225" y="227"/>
                </a:lnTo>
                <a:lnTo>
                  <a:pt x="1162" y="467"/>
                </a:lnTo>
                <a:lnTo>
                  <a:pt x="916" y="407"/>
                </a:lnTo>
                <a:lnTo>
                  <a:pt x="990" y="356"/>
                </a:lnTo>
                <a:lnTo>
                  <a:pt x="987" y="354"/>
                </a:lnTo>
                <a:lnTo>
                  <a:pt x="982" y="346"/>
                </a:lnTo>
                <a:lnTo>
                  <a:pt x="973" y="334"/>
                </a:lnTo>
                <a:lnTo>
                  <a:pt x="960" y="319"/>
                </a:lnTo>
                <a:lnTo>
                  <a:pt x="944" y="301"/>
                </a:lnTo>
                <a:lnTo>
                  <a:pt x="922" y="280"/>
                </a:lnTo>
                <a:lnTo>
                  <a:pt x="896" y="258"/>
                </a:lnTo>
                <a:lnTo>
                  <a:pt x="863" y="235"/>
                </a:lnTo>
                <a:lnTo>
                  <a:pt x="827" y="211"/>
                </a:lnTo>
                <a:lnTo>
                  <a:pt x="785" y="187"/>
                </a:lnTo>
                <a:lnTo>
                  <a:pt x="737" y="164"/>
                </a:lnTo>
                <a:lnTo>
                  <a:pt x="683" y="142"/>
                </a:lnTo>
                <a:lnTo>
                  <a:pt x="622" y="123"/>
                </a:lnTo>
                <a:lnTo>
                  <a:pt x="554" y="106"/>
                </a:lnTo>
                <a:lnTo>
                  <a:pt x="488" y="92"/>
                </a:lnTo>
                <a:lnTo>
                  <a:pt x="425" y="83"/>
                </a:lnTo>
                <a:lnTo>
                  <a:pt x="365" y="76"/>
                </a:lnTo>
                <a:lnTo>
                  <a:pt x="307" y="74"/>
                </a:lnTo>
                <a:lnTo>
                  <a:pt x="254" y="73"/>
                </a:lnTo>
                <a:lnTo>
                  <a:pt x="205" y="75"/>
                </a:lnTo>
                <a:lnTo>
                  <a:pt x="160" y="78"/>
                </a:lnTo>
                <a:lnTo>
                  <a:pt x="120" y="82"/>
                </a:lnTo>
                <a:lnTo>
                  <a:pt x="85" y="87"/>
                </a:lnTo>
                <a:lnTo>
                  <a:pt x="55" y="92"/>
                </a:lnTo>
                <a:lnTo>
                  <a:pt x="31" y="96"/>
                </a:lnTo>
                <a:lnTo>
                  <a:pt x="14" y="100"/>
                </a:lnTo>
                <a:lnTo>
                  <a:pt x="4" y="102"/>
                </a:lnTo>
                <a:lnTo>
                  <a:pt x="0" y="104"/>
                </a:lnTo>
                <a:close/>
              </a:path>
            </a:pathLst>
          </a:custGeom>
          <a:gradFill rotWithShape="1">
            <a:gsLst>
              <a:gs pos="0">
                <a:srgbClr val="CC6600"/>
              </a:gs>
              <a:gs pos="100000">
                <a:srgbClr val="CCCC00"/>
              </a:gs>
            </a:gsLst>
            <a:lin ang="0" scaled="1"/>
          </a:gradFill>
          <a:ln>
            <a:noFill/>
          </a:ln>
          <a:effectLst>
            <a:outerShdw dist="107763" dir="2700000" algn="ctr" rotWithShape="0">
              <a:srgbClr val="000000">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en-US"/>
          </a:p>
        </p:txBody>
      </p:sp>
      <p:sp>
        <p:nvSpPr>
          <p:cNvPr id="138291" name="Freeform 51"/>
          <p:cNvSpPr>
            <a:spLocks/>
          </p:cNvSpPr>
          <p:nvPr/>
        </p:nvSpPr>
        <p:spPr bwMode="gray">
          <a:xfrm>
            <a:off x="7024292" y="1571105"/>
            <a:ext cx="2408237" cy="2251075"/>
          </a:xfrm>
          <a:custGeom>
            <a:avLst/>
            <a:gdLst>
              <a:gd name="T0" fmla="*/ 0 w 952"/>
              <a:gd name="T1" fmla="*/ 756 h 947"/>
              <a:gd name="T2" fmla="*/ 191 w 952"/>
              <a:gd name="T3" fmla="*/ 591 h 947"/>
              <a:gd name="T4" fmla="*/ 190 w 952"/>
              <a:gd name="T5" fmla="*/ 672 h 947"/>
              <a:gd name="T6" fmla="*/ 194 w 952"/>
              <a:gd name="T7" fmla="*/ 672 h 947"/>
              <a:gd name="T8" fmla="*/ 205 w 952"/>
              <a:gd name="T9" fmla="*/ 672 h 947"/>
              <a:gd name="T10" fmla="*/ 225 w 952"/>
              <a:gd name="T11" fmla="*/ 671 h 947"/>
              <a:gd name="T12" fmla="*/ 250 w 952"/>
              <a:gd name="T13" fmla="*/ 667 h 947"/>
              <a:gd name="T14" fmla="*/ 281 w 952"/>
              <a:gd name="T15" fmla="*/ 662 h 947"/>
              <a:gd name="T16" fmla="*/ 316 w 952"/>
              <a:gd name="T17" fmla="*/ 653 h 947"/>
              <a:gd name="T18" fmla="*/ 356 w 952"/>
              <a:gd name="T19" fmla="*/ 641 h 947"/>
              <a:gd name="T20" fmla="*/ 399 w 952"/>
              <a:gd name="T21" fmla="*/ 626 h 947"/>
              <a:gd name="T22" fmla="*/ 444 w 952"/>
              <a:gd name="T23" fmla="*/ 605 h 947"/>
              <a:gd name="T24" fmla="*/ 492 w 952"/>
              <a:gd name="T25" fmla="*/ 578 h 947"/>
              <a:gd name="T26" fmla="*/ 540 w 952"/>
              <a:gd name="T27" fmla="*/ 547 h 947"/>
              <a:gd name="T28" fmla="*/ 587 w 952"/>
              <a:gd name="T29" fmla="*/ 508 h 947"/>
              <a:gd name="T30" fmla="*/ 635 w 952"/>
              <a:gd name="T31" fmla="*/ 463 h 947"/>
              <a:gd name="T32" fmla="*/ 689 w 952"/>
              <a:gd name="T33" fmla="*/ 405 h 947"/>
              <a:gd name="T34" fmla="*/ 737 w 952"/>
              <a:gd name="T35" fmla="*/ 350 h 947"/>
              <a:gd name="T36" fmla="*/ 780 w 952"/>
              <a:gd name="T37" fmla="*/ 298 h 947"/>
              <a:gd name="T38" fmla="*/ 816 w 952"/>
              <a:gd name="T39" fmla="*/ 249 h 947"/>
              <a:gd name="T40" fmla="*/ 847 w 952"/>
              <a:gd name="T41" fmla="*/ 204 h 947"/>
              <a:gd name="T42" fmla="*/ 873 w 952"/>
              <a:gd name="T43" fmla="*/ 164 h 947"/>
              <a:gd name="T44" fmla="*/ 895 w 952"/>
              <a:gd name="T45" fmla="*/ 126 h 947"/>
              <a:gd name="T46" fmla="*/ 913 w 952"/>
              <a:gd name="T47" fmla="*/ 94 h 947"/>
              <a:gd name="T48" fmla="*/ 926 w 952"/>
              <a:gd name="T49" fmla="*/ 66 h 947"/>
              <a:gd name="T50" fmla="*/ 936 w 952"/>
              <a:gd name="T51" fmla="*/ 42 h 947"/>
              <a:gd name="T52" fmla="*/ 944 w 952"/>
              <a:gd name="T53" fmla="*/ 24 h 947"/>
              <a:gd name="T54" fmla="*/ 949 w 952"/>
              <a:gd name="T55" fmla="*/ 12 h 947"/>
              <a:gd name="T56" fmla="*/ 952 w 952"/>
              <a:gd name="T57" fmla="*/ 2 h 947"/>
              <a:gd name="T58" fmla="*/ 952 w 952"/>
              <a:gd name="T59" fmla="*/ 0 h 947"/>
              <a:gd name="T60" fmla="*/ 952 w 952"/>
              <a:gd name="T61" fmla="*/ 4 h 947"/>
              <a:gd name="T62" fmla="*/ 950 w 952"/>
              <a:gd name="T63" fmla="*/ 17 h 947"/>
              <a:gd name="T64" fmla="*/ 948 w 952"/>
              <a:gd name="T65" fmla="*/ 36 h 947"/>
              <a:gd name="T66" fmla="*/ 942 w 952"/>
              <a:gd name="T67" fmla="*/ 62 h 947"/>
              <a:gd name="T68" fmla="*/ 936 w 952"/>
              <a:gd name="T69" fmla="*/ 93 h 947"/>
              <a:gd name="T70" fmla="*/ 927 w 952"/>
              <a:gd name="T71" fmla="*/ 130 h 947"/>
              <a:gd name="T72" fmla="*/ 914 w 952"/>
              <a:gd name="T73" fmla="*/ 172 h 947"/>
              <a:gd name="T74" fmla="*/ 899 w 952"/>
              <a:gd name="T75" fmla="*/ 217 h 947"/>
              <a:gd name="T76" fmla="*/ 881 w 952"/>
              <a:gd name="T77" fmla="*/ 264 h 947"/>
              <a:gd name="T78" fmla="*/ 857 w 952"/>
              <a:gd name="T79" fmla="*/ 315 h 947"/>
              <a:gd name="T80" fmla="*/ 830 w 952"/>
              <a:gd name="T81" fmla="*/ 368 h 947"/>
              <a:gd name="T82" fmla="*/ 798 w 952"/>
              <a:gd name="T83" fmla="*/ 421 h 947"/>
              <a:gd name="T84" fmla="*/ 762 w 952"/>
              <a:gd name="T85" fmla="*/ 475 h 947"/>
              <a:gd name="T86" fmla="*/ 719 w 952"/>
              <a:gd name="T87" fmla="*/ 529 h 947"/>
              <a:gd name="T88" fmla="*/ 671 w 952"/>
              <a:gd name="T89" fmla="*/ 582 h 947"/>
              <a:gd name="T90" fmla="*/ 613 w 952"/>
              <a:gd name="T91" fmla="*/ 637 h 947"/>
              <a:gd name="T92" fmla="*/ 555 w 952"/>
              <a:gd name="T93" fmla="*/ 685 h 947"/>
              <a:gd name="T94" fmla="*/ 500 w 952"/>
              <a:gd name="T95" fmla="*/ 726 h 947"/>
              <a:gd name="T96" fmla="*/ 447 w 952"/>
              <a:gd name="T97" fmla="*/ 761 h 947"/>
              <a:gd name="T98" fmla="*/ 396 w 952"/>
              <a:gd name="T99" fmla="*/ 790 h 947"/>
              <a:gd name="T100" fmla="*/ 350 w 952"/>
              <a:gd name="T101" fmla="*/ 813 h 947"/>
              <a:gd name="T102" fmla="*/ 307 w 952"/>
              <a:gd name="T103" fmla="*/ 831 h 947"/>
              <a:gd name="T104" fmla="*/ 270 w 952"/>
              <a:gd name="T105" fmla="*/ 845 h 947"/>
              <a:gd name="T106" fmla="*/ 238 w 952"/>
              <a:gd name="T107" fmla="*/ 855 h 947"/>
              <a:gd name="T108" fmla="*/ 212 w 952"/>
              <a:gd name="T109" fmla="*/ 862 h 947"/>
              <a:gd name="T110" fmla="*/ 192 w 952"/>
              <a:gd name="T111" fmla="*/ 866 h 947"/>
              <a:gd name="T112" fmla="*/ 181 w 952"/>
              <a:gd name="T113" fmla="*/ 868 h 947"/>
              <a:gd name="T114" fmla="*/ 176 w 952"/>
              <a:gd name="T115" fmla="*/ 868 h 947"/>
              <a:gd name="T116" fmla="*/ 167 w 952"/>
              <a:gd name="T117" fmla="*/ 947 h 947"/>
              <a:gd name="T118" fmla="*/ 0 w 952"/>
              <a:gd name="T119" fmla="*/ 756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2" h="947">
                <a:moveTo>
                  <a:pt x="0" y="756"/>
                </a:moveTo>
                <a:lnTo>
                  <a:pt x="191" y="591"/>
                </a:lnTo>
                <a:lnTo>
                  <a:pt x="190" y="672"/>
                </a:lnTo>
                <a:lnTo>
                  <a:pt x="194" y="672"/>
                </a:lnTo>
                <a:lnTo>
                  <a:pt x="205" y="672"/>
                </a:lnTo>
                <a:lnTo>
                  <a:pt x="225" y="671"/>
                </a:lnTo>
                <a:lnTo>
                  <a:pt x="250" y="667"/>
                </a:lnTo>
                <a:lnTo>
                  <a:pt x="281" y="662"/>
                </a:lnTo>
                <a:lnTo>
                  <a:pt x="316" y="653"/>
                </a:lnTo>
                <a:lnTo>
                  <a:pt x="356" y="641"/>
                </a:lnTo>
                <a:lnTo>
                  <a:pt x="399" y="626"/>
                </a:lnTo>
                <a:lnTo>
                  <a:pt x="444" y="605"/>
                </a:lnTo>
                <a:lnTo>
                  <a:pt x="492" y="578"/>
                </a:lnTo>
                <a:lnTo>
                  <a:pt x="540" y="547"/>
                </a:lnTo>
                <a:lnTo>
                  <a:pt x="587" y="508"/>
                </a:lnTo>
                <a:lnTo>
                  <a:pt x="635" y="463"/>
                </a:lnTo>
                <a:lnTo>
                  <a:pt x="689" y="405"/>
                </a:lnTo>
                <a:lnTo>
                  <a:pt x="737" y="350"/>
                </a:lnTo>
                <a:lnTo>
                  <a:pt x="780" y="298"/>
                </a:lnTo>
                <a:lnTo>
                  <a:pt x="816" y="249"/>
                </a:lnTo>
                <a:lnTo>
                  <a:pt x="847" y="204"/>
                </a:lnTo>
                <a:lnTo>
                  <a:pt x="873" y="164"/>
                </a:lnTo>
                <a:lnTo>
                  <a:pt x="895" y="126"/>
                </a:lnTo>
                <a:lnTo>
                  <a:pt x="913" y="94"/>
                </a:lnTo>
                <a:lnTo>
                  <a:pt x="926" y="66"/>
                </a:lnTo>
                <a:lnTo>
                  <a:pt x="936" y="42"/>
                </a:lnTo>
                <a:lnTo>
                  <a:pt x="944" y="24"/>
                </a:lnTo>
                <a:lnTo>
                  <a:pt x="949" y="12"/>
                </a:lnTo>
                <a:lnTo>
                  <a:pt x="952" y="2"/>
                </a:lnTo>
                <a:lnTo>
                  <a:pt x="952" y="0"/>
                </a:lnTo>
                <a:lnTo>
                  <a:pt x="952" y="4"/>
                </a:lnTo>
                <a:lnTo>
                  <a:pt x="950" y="17"/>
                </a:lnTo>
                <a:lnTo>
                  <a:pt x="948" y="36"/>
                </a:lnTo>
                <a:lnTo>
                  <a:pt x="942" y="62"/>
                </a:lnTo>
                <a:lnTo>
                  <a:pt x="936" y="93"/>
                </a:lnTo>
                <a:lnTo>
                  <a:pt x="927" y="130"/>
                </a:lnTo>
                <a:lnTo>
                  <a:pt x="914" y="172"/>
                </a:lnTo>
                <a:lnTo>
                  <a:pt x="899" y="217"/>
                </a:lnTo>
                <a:lnTo>
                  <a:pt x="881" y="264"/>
                </a:lnTo>
                <a:lnTo>
                  <a:pt x="857" y="315"/>
                </a:lnTo>
                <a:lnTo>
                  <a:pt x="830" y="368"/>
                </a:lnTo>
                <a:lnTo>
                  <a:pt x="798" y="421"/>
                </a:lnTo>
                <a:lnTo>
                  <a:pt x="762" y="475"/>
                </a:lnTo>
                <a:lnTo>
                  <a:pt x="719" y="529"/>
                </a:lnTo>
                <a:lnTo>
                  <a:pt x="671" y="582"/>
                </a:lnTo>
                <a:lnTo>
                  <a:pt x="613" y="637"/>
                </a:lnTo>
                <a:lnTo>
                  <a:pt x="555" y="685"/>
                </a:lnTo>
                <a:lnTo>
                  <a:pt x="500" y="726"/>
                </a:lnTo>
                <a:lnTo>
                  <a:pt x="447" y="761"/>
                </a:lnTo>
                <a:lnTo>
                  <a:pt x="396" y="790"/>
                </a:lnTo>
                <a:lnTo>
                  <a:pt x="350" y="813"/>
                </a:lnTo>
                <a:lnTo>
                  <a:pt x="307" y="831"/>
                </a:lnTo>
                <a:lnTo>
                  <a:pt x="270" y="845"/>
                </a:lnTo>
                <a:lnTo>
                  <a:pt x="238" y="855"/>
                </a:lnTo>
                <a:lnTo>
                  <a:pt x="212" y="862"/>
                </a:lnTo>
                <a:lnTo>
                  <a:pt x="192" y="866"/>
                </a:lnTo>
                <a:lnTo>
                  <a:pt x="181" y="868"/>
                </a:lnTo>
                <a:lnTo>
                  <a:pt x="176" y="868"/>
                </a:lnTo>
                <a:lnTo>
                  <a:pt x="167" y="947"/>
                </a:lnTo>
                <a:lnTo>
                  <a:pt x="0" y="756"/>
                </a:lnTo>
                <a:close/>
              </a:path>
            </a:pathLst>
          </a:custGeom>
          <a:gradFill rotWithShape="1">
            <a:gsLst>
              <a:gs pos="0">
                <a:srgbClr val="66CCFF"/>
              </a:gs>
              <a:gs pos="100000">
                <a:srgbClr val="3366FF"/>
              </a:gs>
            </a:gsLst>
            <a:lin ang="0" scaled="1"/>
          </a:gradFill>
          <a:ln>
            <a:noFill/>
          </a:ln>
          <a:effectLst>
            <a:outerShdw dist="107763" dir="2700000" algn="ctr" rotWithShape="0">
              <a:srgbClr val="000000">
                <a:alpha val="50000"/>
              </a:srgbClr>
            </a:outerShdw>
          </a:effectLst>
          <a:extLst>
            <a:ext uri="{91240B29-F687-4F45-9708-019B960494DF}">
              <a14:hiddenLine xmlns:a14="http://schemas.microsoft.com/office/drawing/2010/main" w="0">
                <a:solidFill>
                  <a:srgbClr val="BBF6EE"/>
                </a:solidFill>
                <a:prstDash val="solid"/>
                <a:round/>
                <a:headEnd/>
                <a:tailEnd/>
              </a14:hiddenLine>
            </a:ext>
          </a:extLst>
        </p:spPr>
        <p:txBody>
          <a:bodyPr/>
          <a:lstStyle/>
          <a:p>
            <a:endParaRPr lang="en-US"/>
          </a:p>
        </p:txBody>
      </p:sp>
      <p:sp>
        <p:nvSpPr>
          <p:cNvPr id="138292" name="Text Box 52"/>
          <p:cNvSpPr txBox="1">
            <a:spLocks noChangeArrowheads="1"/>
          </p:cNvSpPr>
          <p:nvPr/>
        </p:nvSpPr>
        <p:spPr bwMode="auto">
          <a:xfrm>
            <a:off x="2425700" y="4552890"/>
            <a:ext cx="237013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a:solidFill>
                  <a:schemeClr val="tx1">
                    <a:lumMod val="50000"/>
                  </a:schemeClr>
                </a:solidFill>
                <a:latin typeface="Constantia" panose="02030602050306030303" pitchFamily="18" charset="0"/>
              </a:rPr>
              <a:t>2. Hạn chế rủi ro</a:t>
            </a:r>
          </a:p>
        </p:txBody>
      </p:sp>
      <p:sp>
        <p:nvSpPr>
          <p:cNvPr id="138293" name="AutoShape 53"/>
          <p:cNvSpPr>
            <a:spLocks noChangeArrowheads="1"/>
          </p:cNvSpPr>
          <p:nvPr/>
        </p:nvSpPr>
        <p:spPr bwMode="auto">
          <a:xfrm>
            <a:off x="2438400" y="4495740"/>
            <a:ext cx="2362200" cy="457200"/>
          </a:xfrm>
          <a:prstGeom prst="roundRect">
            <a:avLst>
              <a:gd name="adj" fmla="val 50000"/>
            </a:avLst>
          </a:prstGeom>
          <a:noFill/>
          <a:ln w="28575" algn="ctr">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lumMod val="50000"/>
                </a:schemeClr>
              </a:solidFill>
            </a:endParaRPr>
          </a:p>
        </p:txBody>
      </p:sp>
      <p:sp>
        <p:nvSpPr>
          <p:cNvPr id="138295" name="Text Box 55"/>
          <p:cNvSpPr txBox="1">
            <a:spLocks noChangeArrowheads="1"/>
          </p:cNvSpPr>
          <p:nvPr/>
        </p:nvSpPr>
        <p:spPr bwMode="auto">
          <a:xfrm>
            <a:off x="5289947" y="1618297"/>
            <a:ext cx="3048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a:solidFill>
                  <a:schemeClr val="tx1">
                    <a:lumMod val="50000"/>
                  </a:schemeClr>
                </a:solidFill>
                <a:latin typeface="Constantia" panose="02030602050306030303" pitchFamily="18" charset="0"/>
              </a:rPr>
              <a:t>1. Phòng ngừa rủi ro</a:t>
            </a:r>
          </a:p>
        </p:txBody>
      </p:sp>
      <p:sp>
        <p:nvSpPr>
          <p:cNvPr id="138296" name="AutoShape 56"/>
          <p:cNvSpPr>
            <a:spLocks noChangeArrowheads="1"/>
          </p:cNvSpPr>
          <p:nvPr/>
        </p:nvSpPr>
        <p:spPr bwMode="auto">
          <a:xfrm>
            <a:off x="5289947" y="1613533"/>
            <a:ext cx="2895600" cy="457200"/>
          </a:xfrm>
          <a:prstGeom prst="roundRect">
            <a:avLst>
              <a:gd name="adj" fmla="val 50000"/>
            </a:avLst>
          </a:prstGeom>
          <a:noFill/>
          <a:ln w="28575" algn="ctr">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lumMod val="50000"/>
                </a:schemeClr>
              </a:solidFill>
            </a:endParaRPr>
          </a:p>
        </p:txBody>
      </p:sp>
      <p:sp>
        <p:nvSpPr>
          <p:cNvPr id="138297" name="Text Box 57"/>
          <p:cNvSpPr txBox="1">
            <a:spLocks noChangeArrowheads="1"/>
          </p:cNvSpPr>
          <p:nvPr/>
        </p:nvSpPr>
        <p:spPr bwMode="auto">
          <a:xfrm>
            <a:off x="7767639" y="3896270"/>
            <a:ext cx="24463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a:solidFill>
                  <a:srgbClr val="000000"/>
                </a:solidFill>
                <a:latin typeface="Constantia" panose="02030602050306030303" pitchFamily="18" charset="0"/>
              </a:rPr>
              <a:t>3. Khắc phục rủi ro</a:t>
            </a:r>
          </a:p>
        </p:txBody>
      </p:sp>
      <p:sp>
        <p:nvSpPr>
          <p:cNvPr id="138298" name="AutoShape 58"/>
          <p:cNvSpPr>
            <a:spLocks noChangeArrowheads="1"/>
          </p:cNvSpPr>
          <p:nvPr/>
        </p:nvSpPr>
        <p:spPr bwMode="auto">
          <a:xfrm>
            <a:off x="7794625" y="3839120"/>
            <a:ext cx="2362200" cy="457200"/>
          </a:xfrm>
          <a:prstGeom prst="roundRect">
            <a:avLst>
              <a:gd name="adj" fmla="val 50000"/>
            </a:avLst>
          </a:prstGeom>
          <a:noFill/>
          <a:ln w="2857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Tree>
    <p:extLst>
      <p:ext uri="{BB962C8B-B14F-4D97-AF65-F5344CB8AC3E}">
        <p14:creationId xmlns:p14="http://schemas.microsoft.com/office/powerpoint/2010/main" val="31697450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p:cTn id="7" dur="500" fill="hold"/>
                                        <p:tgtEl>
                                          <p:spTgt spid="1382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824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3824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8289"/>
                                        </p:tgtEl>
                                        <p:attrNameLst>
                                          <p:attrName>style.visibility</p:attrName>
                                        </p:attrNameLst>
                                      </p:cBhvr>
                                      <p:to>
                                        <p:strVal val="visible"/>
                                      </p:to>
                                    </p:set>
                                    <p:animEffect transition="in" filter="fade">
                                      <p:cBhvr>
                                        <p:cTn id="14" dur="2000"/>
                                        <p:tgtEl>
                                          <p:spTgt spid="138289"/>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38290"/>
                                        </p:tgtEl>
                                        <p:attrNameLst>
                                          <p:attrName>style.visibility</p:attrName>
                                        </p:attrNameLst>
                                      </p:cBhvr>
                                      <p:to>
                                        <p:strVal val="visible"/>
                                      </p:to>
                                    </p:set>
                                    <p:animEffect transition="in" filter="fade">
                                      <p:cBhvr>
                                        <p:cTn id="17" dur="2000"/>
                                        <p:tgtEl>
                                          <p:spTgt spid="13829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38291"/>
                                        </p:tgtEl>
                                        <p:attrNameLst>
                                          <p:attrName>style.visibility</p:attrName>
                                        </p:attrNameLst>
                                      </p:cBhvr>
                                      <p:to>
                                        <p:strVal val="visible"/>
                                      </p:to>
                                    </p:set>
                                    <p:animEffect transition="in" filter="fade">
                                      <p:cBhvr>
                                        <p:cTn id="20" dur="2000"/>
                                        <p:tgtEl>
                                          <p:spTgt spid="13829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38292"/>
                                        </p:tgtEl>
                                        <p:attrNameLst>
                                          <p:attrName>style.visibility</p:attrName>
                                        </p:attrNameLst>
                                      </p:cBhvr>
                                      <p:to>
                                        <p:strVal val="visible"/>
                                      </p:to>
                                    </p:set>
                                    <p:animEffect transition="in" filter="fade">
                                      <p:cBhvr>
                                        <p:cTn id="23" dur="2000"/>
                                        <p:tgtEl>
                                          <p:spTgt spid="13829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8293"/>
                                        </p:tgtEl>
                                        <p:attrNameLst>
                                          <p:attrName>style.visibility</p:attrName>
                                        </p:attrNameLst>
                                      </p:cBhvr>
                                      <p:to>
                                        <p:strVal val="visible"/>
                                      </p:to>
                                    </p:set>
                                    <p:animEffect transition="in" filter="fade">
                                      <p:cBhvr>
                                        <p:cTn id="26" dur="2000"/>
                                        <p:tgtEl>
                                          <p:spTgt spid="13829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8295"/>
                                        </p:tgtEl>
                                        <p:attrNameLst>
                                          <p:attrName>style.visibility</p:attrName>
                                        </p:attrNameLst>
                                      </p:cBhvr>
                                      <p:to>
                                        <p:strVal val="visible"/>
                                      </p:to>
                                    </p:set>
                                    <p:animEffect transition="in" filter="fade">
                                      <p:cBhvr>
                                        <p:cTn id="29" dur="2000"/>
                                        <p:tgtEl>
                                          <p:spTgt spid="13829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8296"/>
                                        </p:tgtEl>
                                        <p:attrNameLst>
                                          <p:attrName>style.visibility</p:attrName>
                                        </p:attrNameLst>
                                      </p:cBhvr>
                                      <p:to>
                                        <p:strVal val="visible"/>
                                      </p:to>
                                    </p:set>
                                    <p:animEffect transition="in" filter="fade">
                                      <p:cBhvr>
                                        <p:cTn id="32" dur="2000"/>
                                        <p:tgtEl>
                                          <p:spTgt spid="13829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8297"/>
                                        </p:tgtEl>
                                        <p:attrNameLst>
                                          <p:attrName>style.visibility</p:attrName>
                                        </p:attrNameLst>
                                      </p:cBhvr>
                                      <p:to>
                                        <p:strVal val="visible"/>
                                      </p:to>
                                    </p:set>
                                    <p:animEffect transition="in" filter="fade">
                                      <p:cBhvr>
                                        <p:cTn id="35" dur="2000"/>
                                        <p:tgtEl>
                                          <p:spTgt spid="13829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38298"/>
                                        </p:tgtEl>
                                        <p:attrNameLst>
                                          <p:attrName>style.visibility</p:attrName>
                                        </p:attrNameLst>
                                      </p:cBhvr>
                                      <p:to>
                                        <p:strVal val="visible"/>
                                      </p:to>
                                    </p:set>
                                    <p:animEffect transition="in" filter="fade">
                                      <p:cBhvr>
                                        <p:cTn id="38" dur="2000"/>
                                        <p:tgtEl>
                                          <p:spTgt spid="138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89" grpId="0" animBg="1"/>
      <p:bldP spid="138290" grpId="0" animBg="1"/>
      <p:bldP spid="138291" grpId="0" animBg="1"/>
      <p:bldP spid="138292" grpId="0"/>
      <p:bldP spid="138293" grpId="0" animBg="1"/>
      <p:bldP spid="138295" grpId="0"/>
      <p:bldP spid="138296" grpId="0" animBg="1"/>
      <p:bldP spid="138297" grpId="0"/>
      <p:bldP spid="13829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484311" y="335071"/>
            <a:ext cx="10018713" cy="1067844"/>
          </a:xfrm>
        </p:spPr>
        <p:txBody>
          <a:bodyPr/>
          <a:lstStyle/>
          <a:p>
            <a:pPr eaLnBrk="1" hangingPunct="1"/>
            <a:r>
              <a:rPr lang="en-US" sz="2800" dirty="0" err="1">
                <a:solidFill>
                  <a:srgbClr val="FF0000"/>
                </a:solidFill>
                <a:latin typeface="Constantia" panose="02030602050306030303" pitchFamily="18" charset="0"/>
              </a:rPr>
              <a:t>Tài</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liệu</a:t>
            </a:r>
            <a:r>
              <a:rPr lang="en-US" sz="2800" dirty="0">
                <a:solidFill>
                  <a:srgbClr val="FF0000"/>
                </a:solidFill>
                <a:latin typeface="Constantia" panose="02030602050306030303" pitchFamily="18" charset="0"/>
              </a:rPr>
              <a:t>:</a:t>
            </a:r>
          </a:p>
        </p:txBody>
      </p:sp>
      <p:sp>
        <p:nvSpPr>
          <p:cNvPr id="4100" name="Text Box 21"/>
          <p:cNvSpPr txBox="1">
            <a:spLocks noChangeArrowheads="1"/>
          </p:cNvSpPr>
          <p:nvPr/>
        </p:nvSpPr>
        <p:spPr bwMode="auto">
          <a:xfrm>
            <a:off x="1936271" y="1645398"/>
            <a:ext cx="9566753" cy="4561249"/>
          </a:xfrm>
          <a:prstGeom prst="rect">
            <a:avLst/>
          </a:prstGeom>
          <a:noFill/>
          <a:ln w="9525">
            <a:noFill/>
            <a:miter lim="800000"/>
            <a:headEnd/>
            <a:tailEnd/>
          </a:ln>
        </p:spPr>
        <p:txBody>
          <a:bodyPr wrap="square">
            <a:spAutoFit/>
          </a:bodyPr>
          <a:lstStyle/>
          <a:p>
            <a:pPr algn="just">
              <a:lnSpc>
                <a:spcPct val="120000"/>
              </a:lnSpc>
            </a:pPr>
            <a:r>
              <a:rPr lang="nl-NL" sz="2200" b="1" dirty="0">
                <a:solidFill>
                  <a:srgbClr val="FF0000"/>
                </a:solidFill>
                <a:latin typeface="Constantia" panose="02030602050306030303" pitchFamily="18" charset="0"/>
              </a:rPr>
              <a:t>1.</a:t>
            </a:r>
            <a:r>
              <a:rPr lang="nl-NL" sz="2200" b="1" dirty="0">
                <a:solidFill>
                  <a:srgbClr val="0000FF"/>
                </a:solidFill>
                <a:latin typeface="Constantia" panose="02030602050306030303" pitchFamily="18" charset="0"/>
              </a:rPr>
              <a:t> </a:t>
            </a:r>
            <a:r>
              <a:rPr lang="nl-NL" sz="2200" b="1" dirty="0">
                <a:solidFill>
                  <a:srgbClr val="FF0000"/>
                </a:solidFill>
                <a:latin typeface="Constantia" panose="02030602050306030303" pitchFamily="18" charset="0"/>
              </a:rPr>
              <a:t>Nguyễn Hải Hữu (Chủ </a:t>
            </a:r>
            <a:r>
              <a:rPr lang="nl-NL" sz="2200" b="1" dirty="0" smtClean="0">
                <a:solidFill>
                  <a:srgbClr val="FF0000"/>
                </a:solidFill>
                <a:latin typeface="Constantia" panose="02030602050306030303" pitchFamily="18" charset="0"/>
              </a:rPr>
              <a:t>biên, 2012), </a:t>
            </a:r>
            <a:r>
              <a:rPr lang="nl-NL" sz="2200" b="1" i="1" dirty="0" smtClean="0">
                <a:solidFill>
                  <a:srgbClr val="FF0000"/>
                </a:solidFill>
                <a:latin typeface="Constantia" panose="02030602050306030303" pitchFamily="18" charset="0"/>
              </a:rPr>
              <a:t>Giáo </a:t>
            </a:r>
            <a:r>
              <a:rPr lang="nl-NL" sz="2200" b="1" i="1" dirty="0">
                <a:solidFill>
                  <a:srgbClr val="FF0000"/>
                </a:solidFill>
                <a:latin typeface="Constantia" panose="02030602050306030303" pitchFamily="18" charset="0"/>
              </a:rPr>
              <a:t>trình nhập môn an sinh </a:t>
            </a:r>
            <a:r>
              <a:rPr lang="nl-NL" sz="2200" b="1" dirty="0">
                <a:solidFill>
                  <a:srgbClr val="FF0000"/>
                </a:solidFill>
                <a:latin typeface="Constantia" panose="02030602050306030303" pitchFamily="18" charset="0"/>
              </a:rPr>
              <a:t>xã hội, NXB Lao động – Xã hội, Hà Nội.</a:t>
            </a:r>
            <a:r>
              <a:rPr lang="en-US" sz="2200" b="1" dirty="0">
                <a:solidFill>
                  <a:srgbClr val="FF0000"/>
                </a:solidFill>
                <a:latin typeface="Constantia" panose="02030602050306030303" pitchFamily="18" charset="0"/>
              </a:rPr>
              <a:t> </a:t>
            </a:r>
          </a:p>
          <a:p>
            <a:pPr algn="just">
              <a:lnSpc>
                <a:spcPct val="120000"/>
              </a:lnSpc>
            </a:pPr>
            <a:r>
              <a:rPr lang="en-US" sz="2200" b="1" dirty="0">
                <a:solidFill>
                  <a:srgbClr val="FF0000"/>
                </a:solidFill>
                <a:latin typeface="Constantia" panose="02030602050306030303" pitchFamily="18" charset="0"/>
              </a:rPr>
              <a:t>2</a:t>
            </a:r>
            <a:r>
              <a:rPr lang="pt-BR" sz="2200" b="1" dirty="0">
                <a:solidFill>
                  <a:srgbClr val="FF0000"/>
                </a:solidFill>
                <a:latin typeface="Constantia" panose="02030602050306030303" pitchFamily="18" charset="0"/>
              </a:rPr>
              <a:t>.</a:t>
            </a:r>
            <a:r>
              <a:rPr lang="pt-BR" sz="2200" b="1" dirty="0">
                <a:solidFill>
                  <a:srgbClr val="0000FF"/>
                </a:solidFill>
                <a:latin typeface="Constantia" panose="02030602050306030303" pitchFamily="18" charset="0"/>
              </a:rPr>
              <a:t> </a:t>
            </a:r>
            <a:r>
              <a:rPr lang="nl-NL" sz="2200" b="1" dirty="0">
                <a:solidFill>
                  <a:srgbClr val="FF0000"/>
                </a:solidFill>
                <a:latin typeface="Constantia" panose="02030602050306030303" pitchFamily="18" charset="0"/>
              </a:rPr>
              <a:t>Nguyễn Văn Định (2008), </a:t>
            </a:r>
            <a:r>
              <a:rPr lang="nl-NL" sz="2200" b="1" i="1" dirty="0">
                <a:solidFill>
                  <a:srgbClr val="FF0000"/>
                </a:solidFill>
                <a:latin typeface="Constantia" panose="02030602050306030303" pitchFamily="18" charset="0"/>
              </a:rPr>
              <a:t>Giáo trình An sinh </a:t>
            </a:r>
            <a:r>
              <a:rPr lang="nl-NL" sz="2200" b="1" dirty="0">
                <a:solidFill>
                  <a:srgbClr val="FF0000"/>
                </a:solidFill>
                <a:latin typeface="Constantia" panose="02030602050306030303" pitchFamily="18" charset="0"/>
              </a:rPr>
              <a:t>xã hội, NXB Đại học kinh tế quốc dân, Hà Nội.</a:t>
            </a:r>
            <a:r>
              <a:rPr lang="en-US" sz="2200" b="1" dirty="0">
                <a:solidFill>
                  <a:srgbClr val="FF0000"/>
                </a:solidFill>
                <a:latin typeface="Constantia" panose="02030602050306030303" pitchFamily="18" charset="0"/>
              </a:rPr>
              <a:t> </a:t>
            </a:r>
            <a:endParaRPr lang="pt-BR" sz="2200" b="1" dirty="0">
              <a:solidFill>
                <a:srgbClr val="FF0000"/>
              </a:solidFill>
              <a:latin typeface="Constantia" panose="02030602050306030303" pitchFamily="18" charset="0"/>
            </a:endParaRPr>
          </a:p>
          <a:p>
            <a:pPr algn="just">
              <a:lnSpc>
                <a:spcPct val="120000"/>
              </a:lnSpc>
            </a:pPr>
            <a:r>
              <a:rPr lang="nl-NL" sz="2200" b="1" dirty="0">
                <a:solidFill>
                  <a:srgbClr val="FF0000"/>
                </a:solidFill>
                <a:latin typeface="Constantia" panose="02030602050306030303" pitchFamily="18" charset="0"/>
              </a:rPr>
              <a:t>3.</a:t>
            </a:r>
            <a:r>
              <a:rPr lang="nl-NL" sz="2200" b="1" dirty="0">
                <a:solidFill>
                  <a:srgbClr val="0000FF"/>
                </a:solidFill>
                <a:latin typeface="Constantia" panose="02030602050306030303" pitchFamily="18" charset="0"/>
              </a:rPr>
              <a:t> </a:t>
            </a:r>
            <a:r>
              <a:rPr lang="nl-NL" sz="2200" b="1" dirty="0">
                <a:solidFill>
                  <a:schemeClr val="tx1">
                    <a:lumMod val="50000"/>
                  </a:schemeClr>
                </a:solidFill>
                <a:latin typeface="Constantia" panose="02030602050306030303" pitchFamily="18" charset="0"/>
              </a:rPr>
              <a:t>Luật Bảo hiểm xã hội 2014</a:t>
            </a:r>
            <a:r>
              <a:rPr lang="pt-BR" sz="2200" b="1" dirty="0">
                <a:solidFill>
                  <a:schemeClr val="tx1">
                    <a:lumMod val="50000"/>
                  </a:schemeClr>
                </a:solidFill>
                <a:latin typeface="Constantia" panose="02030602050306030303" pitchFamily="18" charset="0"/>
              </a:rPr>
              <a:t>.</a:t>
            </a:r>
          </a:p>
          <a:p>
            <a:pPr algn="just">
              <a:lnSpc>
                <a:spcPct val="120000"/>
              </a:lnSpc>
            </a:pPr>
            <a:r>
              <a:rPr lang="pt-BR" sz="2200" b="1" dirty="0">
                <a:solidFill>
                  <a:srgbClr val="FF0000"/>
                </a:solidFill>
                <a:latin typeface="Constantia" panose="02030602050306030303" pitchFamily="18" charset="0"/>
              </a:rPr>
              <a:t>4.</a:t>
            </a:r>
            <a:r>
              <a:rPr lang="pt-BR" sz="2200" b="1" dirty="0">
                <a:solidFill>
                  <a:srgbClr val="0000FF"/>
                </a:solidFill>
                <a:latin typeface="Constantia" panose="02030602050306030303" pitchFamily="18" charset="0"/>
              </a:rPr>
              <a:t> </a:t>
            </a:r>
            <a:r>
              <a:rPr lang="pt-BR" sz="2200" b="1" dirty="0">
                <a:solidFill>
                  <a:schemeClr val="tx1">
                    <a:lumMod val="50000"/>
                  </a:schemeClr>
                </a:solidFill>
                <a:latin typeface="Constantia" panose="02030602050306030303" pitchFamily="18" charset="0"/>
              </a:rPr>
              <a:t>Luật Bảo hiểm y tế 2008, Luật sửa đổi, bổ sung một số điều của luật bảo hiểm y tế 2014.</a:t>
            </a:r>
          </a:p>
          <a:p>
            <a:pPr algn="just">
              <a:lnSpc>
                <a:spcPct val="120000"/>
              </a:lnSpc>
            </a:pPr>
            <a:r>
              <a:rPr lang="nl-NL" sz="2200" b="1" dirty="0">
                <a:solidFill>
                  <a:srgbClr val="FF0000"/>
                </a:solidFill>
                <a:latin typeface="Constantia" panose="02030602050306030303" pitchFamily="18" charset="0"/>
              </a:rPr>
              <a:t>5.</a:t>
            </a:r>
            <a:r>
              <a:rPr lang="nl-NL" sz="2200" b="1" dirty="0">
                <a:solidFill>
                  <a:srgbClr val="0000FF"/>
                </a:solidFill>
                <a:latin typeface="Constantia" panose="02030602050306030303" pitchFamily="18" charset="0"/>
              </a:rPr>
              <a:t> </a:t>
            </a:r>
            <a:r>
              <a:rPr lang="nl-NL" sz="2200" b="1" dirty="0">
                <a:solidFill>
                  <a:schemeClr val="tx1">
                    <a:lumMod val="50000"/>
                  </a:schemeClr>
                </a:solidFill>
                <a:latin typeface="Constantia" panose="02030602050306030303" pitchFamily="18" charset="0"/>
              </a:rPr>
              <a:t>Luật Việc làm 2013</a:t>
            </a:r>
            <a:r>
              <a:rPr lang="pt-BR" sz="2200" b="1" dirty="0">
                <a:solidFill>
                  <a:schemeClr val="tx1">
                    <a:lumMod val="50000"/>
                  </a:schemeClr>
                </a:solidFill>
                <a:latin typeface="Constantia" panose="02030602050306030303" pitchFamily="18" charset="0"/>
              </a:rPr>
              <a:t>.</a:t>
            </a:r>
          </a:p>
          <a:p>
            <a:pPr algn="just">
              <a:lnSpc>
                <a:spcPct val="120000"/>
              </a:lnSpc>
            </a:pPr>
            <a:r>
              <a:rPr lang="pt-BR" sz="2200" b="1" dirty="0">
                <a:solidFill>
                  <a:srgbClr val="FF0000"/>
                </a:solidFill>
                <a:latin typeface="Constantia" panose="02030602050306030303" pitchFamily="18" charset="0"/>
              </a:rPr>
              <a:t>6.</a:t>
            </a:r>
            <a:r>
              <a:rPr lang="pt-BR" sz="2200" b="1" dirty="0">
                <a:solidFill>
                  <a:srgbClr val="0000FF"/>
                </a:solidFill>
                <a:latin typeface="Constantia" panose="02030602050306030303" pitchFamily="18" charset="0"/>
              </a:rPr>
              <a:t> </a:t>
            </a:r>
            <a:r>
              <a:rPr lang="en-US" sz="2200" b="1" dirty="0">
                <a:solidFill>
                  <a:schemeClr val="tx1">
                    <a:lumMod val="50000"/>
                  </a:schemeClr>
                </a:solidFill>
                <a:latin typeface="Constantia" panose="02030602050306030303" pitchFamily="18" charset="0"/>
              </a:rPr>
              <a:t>Pháp lệnh ưu đãi người có công với cách mạng ngày 29/6/2005 và Pháp lệnh sửa đổi, bổ sung một số điều của Pháp lệnh ưu đãi người có công với cách mạng </a:t>
            </a:r>
            <a:r>
              <a:rPr lang="en-US" sz="2200" b="1" dirty="0" err="1">
                <a:solidFill>
                  <a:schemeClr val="tx1">
                    <a:lumMod val="50000"/>
                  </a:schemeClr>
                </a:solidFill>
                <a:latin typeface="Constantia" panose="02030602050306030303" pitchFamily="18" charset="0"/>
              </a:rPr>
              <a:t>ngày</a:t>
            </a:r>
            <a:r>
              <a:rPr lang="en-US" sz="2200" b="1" dirty="0">
                <a:solidFill>
                  <a:schemeClr val="tx1">
                    <a:lumMod val="50000"/>
                  </a:schemeClr>
                </a:solidFill>
                <a:latin typeface="Constantia" panose="02030602050306030303" pitchFamily="18" charset="0"/>
              </a:rPr>
              <a:t> 16/7/2012.</a:t>
            </a:r>
          </a:p>
        </p:txBody>
      </p:sp>
    </p:spTree>
    <p:extLst>
      <p:ext uri="{BB962C8B-B14F-4D97-AF65-F5344CB8AC3E}">
        <p14:creationId xmlns:p14="http://schemas.microsoft.com/office/powerpoint/2010/main" val="17636943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wipe(left)">
                                      <p:cBhvr>
                                        <p:cTn id="7" dur="500"/>
                                        <p:tgtEl>
                                          <p:spTgt spid="410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100">
                                            <p:txEl>
                                              <p:pRg st="1" end="1"/>
                                            </p:txEl>
                                          </p:spTgt>
                                        </p:tgtEl>
                                        <p:attrNameLst>
                                          <p:attrName>style.visibility</p:attrName>
                                        </p:attrNameLst>
                                      </p:cBhvr>
                                      <p:to>
                                        <p:strVal val="visible"/>
                                      </p:to>
                                    </p:set>
                                    <p:animEffect transition="in" filter="wipe(left)">
                                      <p:cBhvr>
                                        <p:cTn id="12" dur="500"/>
                                        <p:tgtEl>
                                          <p:spTgt spid="410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100">
                                            <p:txEl>
                                              <p:pRg st="2" end="2"/>
                                            </p:txEl>
                                          </p:spTgt>
                                        </p:tgtEl>
                                        <p:attrNameLst>
                                          <p:attrName>style.visibility</p:attrName>
                                        </p:attrNameLst>
                                      </p:cBhvr>
                                      <p:to>
                                        <p:strVal val="visible"/>
                                      </p:to>
                                    </p:set>
                                    <p:animEffect transition="in" filter="wipe(left)">
                                      <p:cBhvr>
                                        <p:cTn id="17" dur="500"/>
                                        <p:tgtEl>
                                          <p:spTgt spid="410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100">
                                            <p:txEl>
                                              <p:pRg st="3" end="3"/>
                                            </p:txEl>
                                          </p:spTgt>
                                        </p:tgtEl>
                                        <p:attrNameLst>
                                          <p:attrName>style.visibility</p:attrName>
                                        </p:attrNameLst>
                                      </p:cBhvr>
                                      <p:to>
                                        <p:strVal val="visible"/>
                                      </p:to>
                                    </p:set>
                                    <p:animEffect transition="in" filter="wipe(left)">
                                      <p:cBhvr>
                                        <p:cTn id="22" dur="500"/>
                                        <p:tgtEl>
                                          <p:spTgt spid="410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00">
                                            <p:txEl>
                                              <p:pRg st="4" end="4"/>
                                            </p:txEl>
                                          </p:spTgt>
                                        </p:tgtEl>
                                        <p:attrNameLst>
                                          <p:attrName>style.visibility</p:attrName>
                                        </p:attrNameLst>
                                      </p:cBhvr>
                                      <p:to>
                                        <p:strVal val="visible"/>
                                      </p:to>
                                    </p:set>
                                    <p:animEffect transition="in" filter="wipe(left)">
                                      <p:cBhvr>
                                        <p:cTn id="27" dur="500"/>
                                        <p:tgtEl>
                                          <p:spTgt spid="410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100">
                                            <p:txEl>
                                              <p:pRg st="5" end="5"/>
                                            </p:txEl>
                                          </p:spTgt>
                                        </p:tgtEl>
                                        <p:attrNameLst>
                                          <p:attrName>style.visibility</p:attrName>
                                        </p:attrNameLst>
                                      </p:cBhvr>
                                      <p:to>
                                        <p:strVal val="visible"/>
                                      </p:to>
                                    </p:set>
                                    <p:animEffect transition="in" filter="wipe(left)">
                                      <p:cBhvr>
                                        <p:cTn id="32" dur="500"/>
                                        <p:tgtEl>
                                          <p:spTgt spid="410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hai</a:t>
            </a:r>
          </a:p>
        </p:txBody>
      </p:sp>
      <p:grpSp>
        <p:nvGrpSpPr>
          <p:cNvPr id="4" name="Group 3"/>
          <p:cNvGrpSpPr/>
          <p:nvPr/>
        </p:nvGrpSpPr>
        <p:grpSpPr>
          <a:xfrm>
            <a:off x="1752601" y="2387600"/>
            <a:ext cx="1387475" cy="2738438"/>
            <a:chOff x="228600" y="2387600"/>
            <a:chExt cx="1387475" cy="2738438"/>
          </a:xfrm>
        </p:grpSpPr>
        <p:sp>
          <p:nvSpPr>
            <p:cNvPr id="129116" name="AutoShape 92"/>
            <p:cNvSpPr>
              <a:spLocks noChangeArrowheads="1"/>
            </p:cNvSpPr>
            <p:nvPr/>
          </p:nvSpPr>
          <p:spPr bwMode="auto">
            <a:xfrm>
              <a:off x="228600" y="2387600"/>
              <a:ext cx="1387475"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1" name="Rectangle 117"/>
            <p:cNvSpPr>
              <a:spLocks noChangeArrowheads="1"/>
            </p:cNvSpPr>
            <p:nvPr/>
          </p:nvSpPr>
          <p:spPr bwMode="auto">
            <a:xfrm>
              <a:off x="279400" y="2451100"/>
              <a:ext cx="1282700" cy="1923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1. CS và các chương trình thị trường lao động tích cực: Chế độ thất nghiệp</a:t>
              </a:r>
              <a:r>
                <a:rPr lang="en-US" sz="1700">
                  <a:solidFill>
                    <a:srgbClr val="000000"/>
                  </a:solidFill>
                </a:rPr>
                <a:t> </a:t>
              </a:r>
            </a:p>
          </p:txBody>
        </p:sp>
      </p:grpSp>
      <p:grpSp>
        <p:nvGrpSpPr>
          <p:cNvPr id="5" name="Group 4"/>
          <p:cNvGrpSpPr/>
          <p:nvPr/>
        </p:nvGrpSpPr>
        <p:grpSpPr>
          <a:xfrm>
            <a:off x="3251201" y="2362200"/>
            <a:ext cx="1338263" cy="2738438"/>
            <a:chOff x="1727200" y="2362200"/>
            <a:chExt cx="1338263" cy="2738438"/>
          </a:xfrm>
        </p:grpSpPr>
        <p:sp>
          <p:nvSpPr>
            <p:cNvPr id="129115" name="AutoShape 91"/>
            <p:cNvSpPr>
              <a:spLocks noChangeArrowheads="1"/>
            </p:cNvSpPr>
            <p:nvPr/>
          </p:nvSpPr>
          <p:spPr bwMode="auto">
            <a:xfrm>
              <a:off x="1727200" y="2362200"/>
              <a:ext cx="1338263"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2" name="Rectangle 118"/>
            <p:cNvSpPr>
              <a:spLocks noChangeArrowheads="1"/>
            </p:cNvSpPr>
            <p:nvPr/>
          </p:nvSpPr>
          <p:spPr bwMode="auto">
            <a:xfrm>
              <a:off x="1739900" y="2463800"/>
              <a:ext cx="1219200"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2. Chính sách bảo hiểm xã hội</a:t>
              </a:r>
              <a:r>
                <a:rPr lang="en-US" sz="1700">
                  <a:solidFill>
                    <a:srgbClr val="000000"/>
                  </a:solidFill>
                </a:rPr>
                <a:t> </a:t>
              </a:r>
            </a:p>
          </p:txBody>
        </p:sp>
      </p:grpSp>
      <p:grpSp>
        <p:nvGrpSpPr>
          <p:cNvPr id="6" name="Group 5"/>
          <p:cNvGrpSpPr/>
          <p:nvPr/>
        </p:nvGrpSpPr>
        <p:grpSpPr>
          <a:xfrm>
            <a:off x="4652964" y="2387600"/>
            <a:ext cx="1379537" cy="2738438"/>
            <a:chOff x="3128963" y="2387600"/>
            <a:chExt cx="1379537" cy="2738438"/>
          </a:xfrm>
        </p:grpSpPr>
        <p:sp>
          <p:nvSpPr>
            <p:cNvPr id="129114" name="AutoShape 90"/>
            <p:cNvSpPr>
              <a:spLocks noChangeArrowheads="1"/>
            </p:cNvSpPr>
            <p:nvPr/>
          </p:nvSpPr>
          <p:spPr bwMode="auto">
            <a:xfrm>
              <a:off x="3128963" y="2387600"/>
              <a:ext cx="1379537"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3" name="Rectangle 119"/>
            <p:cNvSpPr>
              <a:spLocks noChangeArrowheads="1"/>
            </p:cNvSpPr>
            <p:nvPr/>
          </p:nvSpPr>
          <p:spPr bwMode="auto">
            <a:xfrm>
              <a:off x="3187700" y="2489200"/>
              <a:ext cx="1219200"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3. Chính sách bảo hiểm y tế</a:t>
              </a:r>
              <a:r>
                <a:rPr lang="en-US" sz="1700">
                  <a:solidFill>
                    <a:srgbClr val="000000"/>
                  </a:solidFill>
                </a:rPr>
                <a:t> </a:t>
              </a:r>
            </a:p>
          </p:txBody>
        </p:sp>
      </p:grpSp>
      <p:grpSp>
        <p:nvGrpSpPr>
          <p:cNvPr id="7" name="Group 6"/>
          <p:cNvGrpSpPr/>
          <p:nvPr/>
        </p:nvGrpSpPr>
        <p:grpSpPr>
          <a:xfrm>
            <a:off x="6103939" y="2387600"/>
            <a:ext cx="1387475" cy="2738438"/>
            <a:chOff x="4579938" y="2387600"/>
            <a:chExt cx="1387475" cy="2738438"/>
          </a:xfrm>
        </p:grpSpPr>
        <p:sp>
          <p:nvSpPr>
            <p:cNvPr id="129113" name="AutoShape 89"/>
            <p:cNvSpPr>
              <a:spLocks noChangeArrowheads="1"/>
            </p:cNvSpPr>
            <p:nvPr/>
          </p:nvSpPr>
          <p:spPr bwMode="auto">
            <a:xfrm>
              <a:off x="4579938" y="2387600"/>
              <a:ext cx="1387475"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4" name="Rectangle 120"/>
            <p:cNvSpPr>
              <a:spLocks noChangeArrowheads="1"/>
            </p:cNvSpPr>
            <p:nvPr/>
          </p:nvSpPr>
          <p:spPr bwMode="auto">
            <a:xfrm>
              <a:off x="4635500" y="2463800"/>
              <a:ext cx="1219200"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4. Chính sách trợ giúp đặc biệt</a:t>
              </a:r>
              <a:r>
                <a:rPr lang="en-US" sz="1700">
                  <a:solidFill>
                    <a:srgbClr val="000000"/>
                  </a:solidFill>
                </a:rPr>
                <a:t> </a:t>
              </a:r>
            </a:p>
          </p:txBody>
        </p:sp>
      </p:grpSp>
      <p:grpSp>
        <p:nvGrpSpPr>
          <p:cNvPr id="8" name="Group 7"/>
          <p:cNvGrpSpPr/>
          <p:nvPr/>
        </p:nvGrpSpPr>
        <p:grpSpPr>
          <a:xfrm>
            <a:off x="7564439" y="2387600"/>
            <a:ext cx="1387475" cy="2738438"/>
            <a:chOff x="6040438" y="2387600"/>
            <a:chExt cx="1387475" cy="2738438"/>
          </a:xfrm>
        </p:grpSpPr>
        <p:sp>
          <p:nvSpPr>
            <p:cNvPr id="129147" name="AutoShape 123"/>
            <p:cNvSpPr>
              <a:spLocks noChangeArrowheads="1"/>
            </p:cNvSpPr>
            <p:nvPr/>
          </p:nvSpPr>
          <p:spPr bwMode="auto">
            <a:xfrm>
              <a:off x="6040438" y="2387600"/>
              <a:ext cx="1387475"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8" name="Rectangle 124"/>
            <p:cNvSpPr>
              <a:spLocks noChangeArrowheads="1"/>
            </p:cNvSpPr>
            <p:nvPr/>
          </p:nvSpPr>
          <p:spPr bwMode="auto">
            <a:xfrm>
              <a:off x="6083300" y="2463800"/>
              <a:ext cx="1295400" cy="1923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5. Trợ giúp xã hội cho các đối tượng yếu thế (đối tượng xã hội)</a:t>
              </a:r>
              <a:r>
                <a:rPr lang="en-US" sz="1700">
                  <a:solidFill>
                    <a:srgbClr val="000000"/>
                  </a:solidFill>
                </a:rPr>
                <a:t> </a:t>
              </a:r>
            </a:p>
          </p:txBody>
        </p:sp>
      </p:grpSp>
      <p:grpSp>
        <p:nvGrpSpPr>
          <p:cNvPr id="9" name="Group 8"/>
          <p:cNvGrpSpPr/>
          <p:nvPr/>
        </p:nvGrpSpPr>
        <p:grpSpPr>
          <a:xfrm>
            <a:off x="9024938" y="2387600"/>
            <a:ext cx="1338262" cy="2738438"/>
            <a:chOff x="7500938" y="2387600"/>
            <a:chExt cx="1338262" cy="2738438"/>
          </a:xfrm>
        </p:grpSpPr>
        <p:sp>
          <p:nvSpPr>
            <p:cNvPr id="129146" name="AutoShape 122"/>
            <p:cNvSpPr>
              <a:spLocks noChangeArrowheads="1"/>
            </p:cNvSpPr>
            <p:nvPr/>
          </p:nvSpPr>
          <p:spPr bwMode="auto">
            <a:xfrm>
              <a:off x="7500938" y="2387600"/>
              <a:ext cx="1338262"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9" name="Rectangle 125"/>
            <p:cNvSpPr>
              <a:spLocks noChangeArrowheads="1"/>
            </p:cNvSpPr>
            <p:nvPr/>
          </p:nvSpPr>
          <p:spPr bwMode="auto">
            <a:xfrm>
              <a:off x="7531100" y="2463800"/>
              <a:ext cx="1295400"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6. Chính sách và các chương trình trợ giúp người nghèo</a:t>
              </a:r>
              <a:r>
                <a:rPr lang="en-US" sz="1700">
                  <a:solidFill>
                    <a:srgbClr val="000000"/>
                  </a:solidFill>
                </a:rPr>
                <a:t> </a:t>
              </a:r>
            </a:p>
          </p:txBody>
        </p:sp>
      </p:grpSp>
      <p:sp>
        <p:nvSpPr>
          <p:cNvPr id="129164" name="AutoShape 140"/>
          <p:cNvSpPr>
            <a:spLocks noChangeArrowheads="1"/>
          </p:cNvSpPr>
          <p:nvPr/>
        </p:nvSpPr>
        <p:spPr bwMode="gray">
          <a:xfrm flipV="1">
            <a:off x="2489200" y="4953000"/>
            <a:ext cx="1524000" cy="533400"/>
          </a:xfrm>
          <a:custGeom>
            <a:avLst/>
            <a:gdLst>
              <a:gd name="G0" fmla="+- -1385520 0 0"/>
              <a:gd name="G1" fmla="+- -11796480 0 0"/>
              <a:gd name="G2" fmla="+- -1385520 0 -11796480"/>
              <a:gd name="G3" fmla="+- 10800 0 0"/>
              <a:gd name="G4" fmla="+- 0 0 -1385520"/>
              <a:gd name="T0" fmla="*/ 360 256 1"/>
              <a:gd name="T1" fmla="*/ 0 256 1"/>
              <a:gd name="G5" fmla="+- G2 T0 T1"/>
              <a:gd name="G6" fmla="?: G2 G2 G5"/>
              <a:gd name="G7" fmla="+- 0 0 G6"/>
              <a:gd name="G8" fmla="+- 6060 0 0"/>
              <a:gd name="G9" fmla="+- 0 0 -11796480"/>
              <a:gd name="G10" fmla="+- 6060 0 2700"/>
              <a:gd name="G11" fmla="cos G10 -1385520"/>
              <a:gd name="G12" fmla="sin G10 -1385520"/>
              <a:gd name="G13" fmla="cos 13500 -1385520"/>
              <a:gd name="G14" fmla="sin 13500 -1385520"/>
              <a:gd name="G15" fmla="+- G11 10800 0"/>
              <a:gd name="G16" fmla="+- G12 10800 0"/>
              <a:gd name="G17" fmla="+- G13 10800 0"/>
              <a:gd name="G18" fmla="+- G14 10800 0"/>
              <a:gd name="G19" fmla="*/ 6060 1 2"/>
              <a:gd name="G20" fmla="+- G19 5400 0"/>
              <a:gd name="G21" fmla="cos G20 -1385520"/>
              <a:gd name="G22" fmla="sin G20 -1385520"/>
              <a:gd name="G23" fmla="+- G21 10800 0"/>
              <a:gd name="G24" fmla="+- G12 G23 G22"/>
              <a:gd name="G25" fmla="+- G22 G23 G11"/>
              <a:gd name="G26" fmla="cos 10800 -1385520"/>
              <a:gd name="G27" fmla="sin 10800 -1385520"/>
              <a:gd name="G28" fmla="cos 6060 -1385520"/>
              <a:gd name="G29" fmla="sin 6060 -1385520"/>
              <a:gd name="G30" fmla="+- G26 10800 0"/>
              <a:gd name="G31" fmla="+- G27 10800 0"/>
              <a:gd name="G32" fmla="+- G28 10800 0"/>
              <a:gd name="G33" fmla="+- G29 10800 0"/>
              <a:gd name="G34" fmla="+- G19 5400 0"/>
              <a:gd name="G35" fmla="cos G34 -11796480"/>
              <a:gd name="G36" fmla="sin G34 -11796480"/>
              <a:gd name="G37" fmla="+/ -11796480 -1385520 2"/>
              <a:gd name="T2" fmla="*/ 180 256 1"/>
              <a:gd name="T3" fmla="*/ 0 256 1"/>
              <a:gd name="G38" fmla="+- G37 T2 T3"/>
              <a:gd name="G39" fmla="?: G2 G37 G38"/>
              <a:gd name="G40" fmla="cos 10800 G39"/>
              <a:gd name="G41" fmla="sin 10800 G39"/>
              <a:gd name="G42" fmla="cos 6060 G39"/>
              <a:gd name="G43" fmla="sin 6060 G39"/>
              <a:gd name="G44" fmla="+- G40 10800 0"/>
              <a:gd name="G45" fmla="+- G41 10800 0"/>
              <a:gd name="G46" fmla="+- G42 10800 0"/>
              <a:gd name="G47" fmla="+- G43 10800 0"/>
              <a:gd name="G48" fmla="+- G35 10800 0"/>
              <a:gd name="G49" fmla="+- G36 10800 0"/>
              <a:gd name="T4" fmla="*/ 8818 w 21600"/>
              <a:gd name="T5" fmla="*/ 183 h 21600"/>
              <a:gd name="T6" fmla="*/ 2370 w 21600"/>
              <a:gd name="T7" fmla="*/ 10800 h 21600"/>
              <a:gd name="T8" fmla="*/ 9688 w 21600"/>
              <a:gd name="T9" fmla="*/ 4842 h 21600"/>
              <a:gd name="T10" fmla="*/ 23391 w 21600"/>
              <a:gd name="T11" fmla="*/ 5930 h 21600"/>
              <a:gd name="T12" fmla="*/ 20491 w 21600"/>
              <a:gd name="T13" fmla="*/ 12488 h 21600"/>
              <a:gd name="T14" fmla="*/ 13933 w 21600"/>
              <a:gd name="T15" fmla="*/ 958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452" y="8614"/>
                </a:moveTo>
                <a:cubicBezTo>
                  <a:pt x="15549" y="6279"/>
                  <a:pt x="13303" y="4740"/>
                  <a:pt x="10800" y="4740"/>
                </a:cubicBezTo>
                <a:cubicBezTo>
                  <a:pt x="7453" y="4740"/>
                  <a:pt x="4740" y="7453"/>
                  <a:pt x="4740" y="10800"/>
                </a:cubicBezTo>
                <a:lnTo>
                  <a:pt x="0" y="10800"/>
                </a:lnTo>
                <a:cubicBezTo>
                  <a:pt x="0" y="4835"/>
                  <a:pt x="4835" y="0"/>
                  <a:pt x="10800" y="0"/>
                </a:cubicBezTo>
                <a:cubicBezTo>
                  <a:pt x="15261" y="0"/>
                  <a:pt x="19263" y="2743"/>
                  <a:pt x="20873" y="6904"/>
                </a:cubicBezTo>
                <a:lnTo>
                  <a:pt x="23391" y="5930"/>
                </a:lnTo>
                <a:lnTo>
                  <a:pt x="20491" y="12488"/>
                </a:lnTo>
                <a:lnTo>
                  <a:pt x="13933" y="9588"/>
                </a:lnTo>
                <a:lnTo>
                  <a:pt x="16452" y="8614"/>
                </a:lnTo>
                <a:close/>
              </a:path>
            </a:pathLst>
          </a:cu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algn="ctr">
                <a:solidFill>
                  <a:srgbClr val="00A06C"/>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solidFill>
                <a:srgbClr val="000000"/>
              </a:solidFill>
            </a:endParaRPr>
          </a:p>
        </p:txBody>
      </p:sp>
      <p:sp>
        <p:nvSpPr>
          <p:cNvPr id="129165" name="AutoShape 141"/>
          <p:cNvSpPr>
            <a:spLocks noChangeArrowheads="1"/>
          </p:cNvSpPr>
          <p:nvPr/>
        </p:nvSpPr>
        <p:spPr bwMode="gray">
          <a:xfrm flipH="1" flipV="1">
            <a:off x="8356600" y="4953000"/>
            <a:ext cx="1524000" cy="533400"/>
          </a:xfrm>
          <a:custGeom>
            <a:avLst/>
            <a:gdLst>
              <a:gd name="G0" fmla="+- -1385520 0 0"/>
              <a:gd name="G1" fmla="+- -11796480 0 0"/>
              <a:gd name="G2" fmla="+- -1385520 0 -11796480"/>
              <a:gd name="G3" fmla="+- 10800 0 0"/>
              <a:gd name="G4" fmla="+- 0 0 -1385520"/>
              <a:gd name="T0" fmla="*/ 360 256 1"/>
              <a:gd name="T1" fmla="*/ 0 256 1"/>
              <a:gd name="G5" fmla="+- G2 T0 T1"/>
              <a:gd name="G6" fmla="?: G2 G2 G5"/>
              <a:gd name="G7" fmla="+- 0 0 G6"/>
              <a:gd name="G8" fmla="+- 6060 0 0"/>
              <a:gd name="G9" fmla="+- 0 0 -11796480"/>
              <a:gd name="G10" fmla="+- 6060 0 2700"/>
              <a:gd name="G11" fmla="cos G10 -1385520"/>
              <a:gd name="G12" fmla="sin G10 -1385520"/>
              <a:gd name="G13" fmla="cos 13500 -1385520"/>
              <a:gd name="G14" fmla="sin 13500 -1385520"/>
              <a:gd name="G15" fmla="+- G11 10800 0"/>
              <a:gd name="G16" fmla="+- G12 10800 0"/>
              <a:gd name="G17" fmla="+- G13 10800 0"/>
              <a:gd name="G18" fmla="+- G14 10800 0"/>
              <a:gd name="G19" fmla="*/ 6060 1 2"/>
              <a:gd name="G20" fmla="+- G19 5400 0"/>
              <a:gd name="G21" fmla="cos G20 -1385520"/>
              <a:gd name="G22" fmla="sin G20 -1385520"/>
              <a:gd name="G23" fmla="+- G21 10800 0"/>
              <a:gd name="G24" fmla="+- G12 G23 G22"/>
              <a:gd name="G25" fmla="+- G22 G23 G11"/>
              <a:gd name="G26" fmla="cos 10800 -1385520"/>
              <a:gd name="G27" fmla="sin 10800 -1385520"/>
              <a:gd name="G28" fmla="cos 6060 -1385520"/>
              <a:gd name="G29" fmla="sin 6060 -1385520"/>
              <a:gd name="G30" fmla="+- G26 10800 0"/>
              <a:gd name="G31" fmla="+- G27 10800 0"/>
              <a:gd name="G32" fmla="+- G28 10800 0"/>
              <a:gd name="G33" fmla="+- G29 10800 0"/>
              <a:gd name="G34" fmla="+- G19 5400 0"/>
              <a:gd name="G35" fmla="cos G34 -11796480"/>
              <a:gd name="G36" fmla="sin G34 -11796480"/>
              <a:gd name="G37" fmla="+/ -11796480 -1385520 2"/>
              <a:gd name="T2" fmla="*/ 180 256 1"/>
              <a:gd name="T3" fmla="*/ 0 256 1"/>
              <a:gd name="G38" fmla="+- G37 T2 T3"/>
              <a:gd name="G39" fmla="?: G2 G37 G38"/>
              <a:gd name="G40" fmla="cos 10800 G39"/>
              <a:gd name="G41" fmla="sin 10800 G39"/>
              <a:gd name="G42" fmla="cos 6060 G39"/>
              <a:gd name="G43" fmla="sin 6060 G39"/>
              <a:gd name="G44" fmla="+- G40 10800 0"/>
              <a:gd name="G45" fmla="+- G41 10800 0"/>
              <a:gd name="G46" fmla="+- G42 10800 0"/>
              <a:gd name="G47" fmla="+- G43 10800 0"/>
              <a:gd name="G48" fmla="+- G35 10800 0"/>
              <a:gd name="G49" fmla="+- G36 10800 0"/>
              <a:gd name="T4" fmla="*/ 8818 w 21600"/>
              <a:gd name="T5" fmla="*/ 183 h 21600"/>
              <a:gd name="T6" fmla="*/ 2370 w 21600"/>
              <a:gd name="T7" fmla="*/ 10800 h 21600"/>
              <a:gd name="T8" fmla="*/ 9688 w 21600"/>
              <a:gd name="T9" fmla="*/ 4842 h 21600"/>
              <a:gd name="T10" fmla="*/ 23391 w 21600"/>
              <a:gd name="T11" fmla="*/ 5930 h 21600"/>
              <a:gd name="T12" fmla="*/ 20491 w 21600"/>
              <a:gd name="T13" fmla="*/ 12488 h 21600"/>
              <a:gd name="T14" fmla="*/ 13933 w 21600"/>
              <a:gd name="T15" fmla="*/ 958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452" y="8614"/>
                </a:moveTo>
                <a:cubicBezTo>
                  <a:pt x="15549" y="6279"/>
                  <a:pt x="13303" y="4740"/>
                  <a:pt x="10800" y="4740"/>
                </a:cubicBezTo>
                <a:cubicBezTo>
                  <a:pt x="7453" y="4740"/>
                  <a:pt x="4740" y="7453"/>
                  <a:pt x="4740" y="10800"/>
                </a:cubicBezTo>
                <a:lnTo>
                  <a:pt x="0" y="10800"/>
                </a:lnTo>
                <a:cubicBezTo>
                  <a:pt x="0" y="4835"/>
                  <a:pt x="4835" y="0"/>
                  <a:pt x="10800" y="0"/>
                </a:cubicBezTo>
                <a:cubicBezTo>
                  <a:pt x="15261" y="0"/>
                  <a:pt x="19263" y="2743"/>
                  <a:pt x="20873" y="6904"/>
                </a:cubicBezTo>
                <a:lnTo>
                  <a:pt x="23391" y="5930"/>
                </a:lnTo>
                <a:lnTo>
                  <a:pt x="20491" y="12488"/>
                </a:lnTo>
                <a:lnTo>
                  <a:pt x="13933" y="9588"/>
                </a:lnTo>
                <a:lnTo>
                  <a:pt x="16452" y="8614"/>
                </a:lnTo>
                <a:close/>
              </a:path>
            </a:pathLst>
          </a:cu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algn="ctr">
                <a:solidFill>
                  <a:srgbClr val="00A06C"/>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solidFill>
                <a:srgbClr val="000000"/>
              </a:solidFill>
            </a:endParaRPr>
          </a:p>
        </p:txBody>
      </p:sp>
      <p:grpSp>
        <p:nvGrpSpPr>
          <p:cNvPr id="3" name="Group 2"/>
          <p:cNvGrpSpPr/>
          <p:nvPr/>
        </p:nvGrpSpPr>
        <p:grpSpPr>
          <a:xfrm>
            <a:off x="1816100" y="1534349"/>
            <a:ext cx="8534400" cy="651639"/>
            <a:chOff x="292100" y="1534348"/>
            <a:chExt cx="8534400" cy="651639"/>
          </a:xfrm>
        </p:grpSpPr>
        <p:sp>
          <p:nvSpPr>
            <p:cNvPr id="129169" name="AutoShape 145"/>
            <p:cNvSpPr>
              <a:spLocks noChangeArrowheads="1"/>
            </p:cNvSpPr>
            <p:nvPr/>
          </p:nvSpPr>
          <p:spPr bwMode="auto">
            <a:xfrm>
              <a:off x="292100" y="1534348"/>
              <a:ext cx="8534400" cy="651639"/>
            </a:xfrm>
            <a:prstGeom prst="roundRect">
              <a:avLst>
                <a:gd name="adj" fmla="val 13745"/>
              </a:avLst>
            </a:prstGeom>
            <a:solidFill>
              <a:srgbClr val="CCFFFF"/>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9170" name="Text Box 146"/>
            <p:cNvSpPr txBox="1">
              <a:spLocks noChangeArrowheads="1"/>
            </p:cNvSpPr>
            <p:nvPr/>
          </p:nvSpPr>
          <p:spPr bwMode="gray">
            <a:xfrm>
              <a:off x="2517775" y="1607312"/>
              <a:ext cx="45085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a:solidFill>
                    <a:srgbClr val="FF0000"/>
                  </a:solidFill>
                  <a:latin typeface="Constantia" panose="02030602050306030303" pitchFamily="18" charset="0"/>
                </a:rPr>
                <a:t>An sinh xã hội có 6 hợp phần</a:t>
              </a:r>
            </a:p>
          </p:txBody>
        </p:sp>
      </p:grpSp>
    </p:spTree>
    <p:extLst>
      <p:ext uri="{BB962C8B-B14F-4D97-AF65-F5344CB8AC3E}">
        <p14:creationId xmlns:p14="http://schemas.microsoft.com/office/powerpoint/2010/main" val="2538222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up)">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up)">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up)">
                                      <p:cBhvr>
                                        <p:cTn id="37" dur="500"/>
                                        <p:tgtEl>
                                          <p:spTgt spid="9"/>
                                        </p:tgtEl>
                                      </p:cBhvr>
                                    </p:animEffect>
                                  </p:childTnLst>
                                </p:cTn>
                              </p:par>
                            </p:childTnLst>
                          </p:cTn>
                        </p:par>
                        <p:par>
                          <p:cTn id="38" fill="hold">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129164"/>
                                        </p:tgtEl>
                                        <p:attrNameLst>
                                          <p:attrName>style.visibility</p:attrName>
                                        </p:attrNameLst>
                                      </p:cBhvr>
                                      <p:to>
                                        <p:strVal val="visible"/>
                                      </p:to>
                                    </p:set>
                                    <p:animEffect transition="in" filter="wipe(left)">
                                      <p:cBhvr>
                                        <p:cTn id="41" dur="500"/>
                                        <p:tgtEl>
                                          <p:spTgt spid="129164"/>
                                        </p:tgtEl>
                                      </p:cBhvr>
                                    </p:animEffect>
                                  </p:childTnLst>
                                </p:cTn>
                              </p:par>
                            </p:childTnLst>
                          </p:cTn>
                        </p:par>
                        <p:par>
                          <p:cTn id="42" fill="hold">
                            <p:stCondLst>
                              <p:cond delay="1000"/>
                            </p:stCondLst>
                            <p:childTnLst>
                              <p:par>
                                <p:cTn id="43" presetID="22" presetClass="entr" presetSubtype="2" fill="hold" grpId="0" nodeType="afterEffect">
                                  <p:stCondLst>
                                    <p:cond delay="0"/>
                                  </p:stCondLst>
                                  <p:childTnLst>
                                    <p:set>
                                      <p:cBhvr>
                                        <p:cTn id="44" dur="1" fill="hold">
                                          <p:stCondLst>
                                            <p:cond delay="0"/>
                                          </p:stCondLst>
                                        </p:cTn>
                                        <p:tgtEl>
                                          <p:spTgt spid="129165"/>
                                        </p:tgtEl>
                                        <p:attrNameLst>
                                          <p:attrName>style.visibility</p:attrName>
                                        </p:attrNameLst>
                                      </p:cBhvr>
                                      <p:to>
                                        <p:strVal val="visible"/>
                                      </p:to>
                                    </p:set>
                                    <p:animEffect transition="in" filter="wipe(right)">
                                      <p:cBhvr>
                                        <p:cTn id="45" dur="500"/>
                                        <p:tgtEl>
                                          <p:spTgt spid="129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164" grpId="0" animBg="1"/>
      <p:bldP spid="12916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Quan niệm thứ hai</a:t>
            </a:r>
          </a:p>
        </p:txBody>
      </p:sp>
      <p:sp>
        <p:nvSpPr>
          <p:cNvPr id="129113" name="AutoShape 89"/>
          <p:cNvSpPr>
            <a:spLocks noChangeArrowheads="1"/>
          </p:cNvSpPr>
          <p:nvPr/>
        </p:nvSpPr>
        <p:spPr bwMode="auto">
          <a:xfrm>
            <a:off x="6103939" y="2387600"/>
            <a:ext cx="1387475"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14" name="AutoShape 90"/>
          <p:cNvSpPr>
            <a:spLocks noChangeArrowheads="1"/>
          </p:cNvSpPr>
          <p:nvPr/>
        </p:nvSpPr>
        <p:spPr bwMode="auto">
          <a:xfrm>
            <a:off x="4652964" y="2387600"/>
            <a:ext cx="1379537"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15" name="AutoShape 91"/>
          <p:cNvSpPr>
            <a:spLocks noChangeArrowheads="1"/>
          </p:cNvSpPr>
          <p:nvPr/>
        </p:nvSpPr>
        <p:spPr bwMode="auto">
          <a:xfrm>
            <a:off x="3251201" y="2362200"/>
            <a:ext cx="1338263"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2" name="Rectangle 118"/>
          <p:cNvSpPr>
            <a:spLocks noChangeArrowheads="1"/>
          </p:cNvSpPr>
          <p:nvPr/>
        </p:nvSpPr>
        <p:spPr bwMode="auto">
          <a:xfrm>
            <a:off x="3263900" y="2463801"/>
            <a:ext cx="1219200"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1. Chính sách bảo hiểm xã hội </a:t>
            </a:r>
          </a:p>
        </p:txBody>
      </p:sp>
      <p:sp>
        <p:nvSpPr>
          <p:cNvPr id="129143" name="Rectangle 119"/>
          <p:cNvSpPr>
            <a:spLocks noChangeArrowheads="1"/>
          </p:cNvSpPr>
          <p:nvPr/>
        </p:nvSpPr>
        <p:spPr bwMode="auto">
          <a:xfrm>
            <a:off x="4711700" y="2489201"/>
            <a:ext cx="1219200"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2. Chính sách bảo hiểm y tế </a:t>
            </a:r>
          </a:p>
        </p:txBody>
      </p:sp>
      <p:sp>
        <p:nvSpPr>
          <p:cNvPr id="129144" name="Rectangle 120"/>
          <p:cNvSpPr>
            <a:spLocks noChangeArrowheads="1"/>
          </p:cNvSpPr>
          <p:nvPr/>
        </p:nvSpPr>
        <p:spPr bwMode="auto">
          <a:xfrm>
            <a:off x="6159500" y="2463801"/>
            <a:ext cx="1219200"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1700" b="1">
                <a:solidFill>
                  <a:srgbClr val="000000"/>
                </a:solidFill>
              </a:rPr>
              <a:t>3. Chính sách trợ giúp đặc biệt </a:t>
            </a:r>
          </a:p>
        </p:txBody>
      </p:sp>
      <p:sp>
        <p:nvSpPr>
          <p:cNvPr id="129147" name="AutoShape 123"/>
          <p:cNvSpPr>
            <a:spLocks noChangeArrowheads="1"/>
          </p:cNvSpPr>
          <p:nvPr/>
        </p:nvSpPr>
        <p:spPr bwMode="auto">
          <a:xfrm>
            <a:off x="7564439" y="2387600"/>
            <a:ext cx="1387475" cy="2738438"/>
          </a:xfrm>
          <a:prstGeom prst="roundRect">
            <a:avLst>
              <a:gd name="adj" fmla="val 13745"/>
            </a:avLst>
          </a:prstGeom>
          <a:noFill/>
          <a:ln w="38100">
            <a:solidFill>
              <a:schemeClr val="tx1"/>
            </a:solidFill>
            <a:round/>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endParaRPr>
          </a:p>
        </p:txBody>
      </p:sp>
      <p:sp>
        <p:nvSpPr>
          <p:cNvPr id="129148" name="Rectangle 124"/>
          <p:cNvSpPr>
            <a:spLocks noChangeArrowheads="1"/>
          </p:cNvSpPr>
          <p:nvPr/>
        </p:nvSpPr>
        <p:spPr bwMode="auto">
          <a:xfrm>
            <a:off x="7607300" y="2463800"/>
            <a:ext cx="1295400"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vi-VN" sz="1700" b="1">
                <a:solidFill>
                  <a:srgbClr val="000000"/>
                </a:solidFill>
              </a:rPr>
              <a:t>4. Trợ giúp xã hội cho các đối tượng yếu thế (đối tượng xã hội) </a:t>
            </a:r>
          </a:p>
        </p:txBody>
      </p:sp>
      <p:sp>
        <p:nvSpPr>
          <p:cNvPr id="129169" name="AutoShape 145"/>
          <p:cNvSpPr>
            <a:spLocks noChangeArrowheads="1"/>
          </p:cNvSpPr>
          <p:nvPr/>
        </p:nvSpPr>
        <p:spPr bwMode="auto">
          <a:xfrm>
            <a:off x="3251201" y="1534349"/>
            <a:ext cx="5700713" cy="651639"/>
          </a:xfrm>
          <a:prstGeom prst="roundRect">
            <a:avLst>
              <a:gd name="adj" fmla="val 13745"/>
            </a:avLst>
          </a:prstGeom>
          <a:solidFill>
            <a:srgbClr val="CCFFFF"/>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9170" name="Text Box 146"/>
          <p:cNvSpPr txBox="1">
            <a:spLocks noChangeArrowheads="1"/>
          </p:cNvSpPr>
          <p:nvPr/>
        </p:nvSpPr>
        <p:spPr bwMode="gray">
          <a:xfrm>
            <a:off x="4041775" y="1607313"/>
            <a:ext cx="45085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a:solidFill>
                  <a:srgbClr val="FF0000"/>
                </a:solidFill>
                <a:latin typeface="Constantia" panose="02030602050306030303" pitchFamily="18" charset="0"/>
              </a:rPr>
              <a:t>An sinh xã hội có 4 hợp phần</a:t>
            </a:r>
          </a:p>
        </p:txBody>
      </p:sp>
    </p:spTree>
    <p:extLst>
      <p:ext uri="{BB962C8B-B14F-4D97-AF65-F5344CB8AC3E}">
        <p14:creationId xmlns:p14="http://schemas.microsoft.com/office/powerpoint/2010/main" val="1163707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1.1.1.2. </a:t>
            </a:r>
            <a:r>
              <a:rPr lang="nl-NL" sz="2800">
                <a:solidFill>
                  <a:srgbClr val="FF0000"/>
                </a:solidFill>
                <a:latin typeface="Constantia" panose="02030602050306030303" pitchFamily="18" charset="0"/>
              </a:rPr>
              <a:t>Khái niệm ASXH tổng quát </a:t>
            </a:r>
            <a:endParaRPr lang="en-US" sz="2800">
              <a:solidFill>
                <a:srgbClr val="FF0000"/>
              </a:solidFill>
              <a:latin typeface="Constantia" panose="02030602050306030303" pitchFamily="18" charset="0"/>
            </a:endParaRPr>
          </a:p>
        </p:txBody>
      </p:sp>
      <p:sp>
        <p:nvSpPr>
          <p:cNvPr id="3" name="Folded Corner 2"/>
          <p:cNvSpPr/>
          <p:nvPr/>
        </p:nvSpPr>
        <p:spPr bwMode="auto">
          <a:xfrm>
            <a:off x="1981200" y="1524000"/>
            <a:ext cx="8153400" cy="4267200"/>
          </a:xfrm>
          <a:prstGeom prst="foldedCorner">
            <a:avLst/>
          </a:prstGeom>
          <a:solidFill>
            <a:srgbClr val="DDDDDD"/>
          </a:solidFill>
          <a:ln>
            <a:noFill/>
          </a:ln>
          <a:effectLst/>
          <a:extLst/>
        </p:spPr>
        <p:txBody>
          <a:bodyPr vert="horz" wrap="square" lIns="91440" tIns="45720" rIns="91440" bIns="45720" numCol="1" rtlCol="0" anchor="t" anchorCtr="0" compatLnSpc="1">
            <a:prstTxWarp prst="textNoShape">
              <a:avLst/>
            </a:prstTxWarp>
          </a:bodyPr>
          <a:lstStyle/>
          <a:p>
            <a:pPr algn="just"/>
            <a:r>
              <a:rPr lang="vi-VN" sz="2200" b="1">
                <a:solidFill>
                  <a:srgbClr val="FF0000"/>
                </a:solidFill>
                <a:latin typeface="Constantia" panose="02030602050306030303" pitchFamily="18" charset="0"/>
              </a:rPr>
              <a:t>ASXH là một hệ thống các cơ chế, chính sách, các giải pháp của Nhà nước và cộng đồng; nhằm trợ giúp mọi thành viên trong xã hội đối phó với các rủi ro, các cú sốc về kinh tế- xã hội làm cho họ suy giảm hoặc mất nguồn thu nhập do bị ốm đau, thai sản, tai nạn lao động, bệnh nghề nghiệp, già cả không còn sức lao động</a:t>
            </a:r>
            <a:r>
              <a:rPr lang="en-US" sz="2200" b="1">
                <a:solidFill>
                  <a:srgbClr val="FF0000"/>
                </a:solidFill>
                <a:latin typeface="Constantia" panose="02030602050306030303" pitchFamily="18" charset="0"/>
              </a:rPr>
              <a:t>, thất nghiệp</a:t>
            </a:r>
            <a:r>
              <a:rPr lang="vi-VN" sz="2200" b="1">
                <a:solidFill>
                  <a:srgbClr val="FF0000"/>
                </a:solidFill>
                <a:latin typeface="Constantia" panose="02030602050306030303" pitchFamily="18" charset="0"/>
              </a:rPr>
              <a:t> hoặc vì các nguyên nhân khách quan khác rơi vào cảnh nghèo khổ, bần cùng hoá và cung cấp dịch vụ chăm sóc sức khoẻ cho cộng đồng thông qua các hệ thống chính sách về: </a:t>
            </a:r>
            <a:r>
              <a:rPr lang="en-US" sz="2200" b="1">
                <a:solidFill>
                  <a:srgbClr val="FF0000"/>
                </a:solidFill>
                <a:latin typeface="Constantia" panose="02030602050306030303" pitchFamily="18" charset="0"/>
              </a:rPr>
              <a:t>Bảo hiểm thất nghiệp, </a:t>
            </a:r>
            <a:r>
              <a:rPr lang="vi-VN" sz="2200" b="1">
                <a:solidFill>
                  <a:srgbClr val="FF0000"/>
                </a:solidFill>
                <a:latin typeface="Constantia" panose="02030602050306030303" pitchFamily="18" charset="0"/>
              </a:rPr>
              <a:t>Bảo hiểm xã hội, Bảo hiểm y tế,</a:t>
            </a:r>
            <a:r>
              <a:rPr lang="en-US" sz="2200" b="1">
                <a:solidFill>
                  <a:srgbClr val="FF0000"/>
                </a:solidFill>
                <a:latin typeface="Constantia" panose="02030602050306030303" pitchFamily="18" charset="0"/>
              </a:rPr>
              <a:t> Ưu đãi xã hội, </a:t>
            </a:r>
            <a:r>
              <a:rPr lang="vi-VN" sz="2200" b="1">
                <a:solidFill>
                  <a:srgbClr val="FF0000"/>
                </a:solidFill>
                <a:latin typeface="Constantia" panose="02030602050306030303" pitchFamily="18" charset="0"/>
              </a:rPr>
              <a:t>Trợ giúp xã hội.</a:t>
            </a:r>
          </a:p>
        </p:txBody>
      </p:sp>
    </p:spTree>
    <p:extLst>
      <p:ext uri="{BB962C8B-B14F-4D97-AF65-F5344CB8AC3E}">
        <p14:creationId xmlns:p14="http://schemas.microsoft.com/office/powerpoint/2010/main" val="4184111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Nội hàm khái niệm ASXH gồm: </a:t>
            </a:r>
          </a:p>
        </p:txBody>
      </p:sp>
      <p:sp>
        <p:nvSpPr>
          <p:cNvPr id="133123" name="Rectangle 3"/>
          <p:cNvSpPr>
            <a:spLocks noGrp="1" noChangeArrowheads="1"/>
          </p:cNvSpPr>
          <p:nvPr>
            <p:ph type="body" idx="1"/>
          </p:nvPr>
        </p:nvSpPr>
        <p:spPr>
          <a:xfrm>
            <a:off x="1981200" y="1295400"/>
            <a:ext cx="8229600" cy="4953000"/>
          </a:xfrm>
          <a:noFill/>
          <a:ln/>
        </p:spPr>
        <p:txBody>
          <a:bodyPr/>
          <a:lstStyle/>
          <a:p>
            <a:pPr marL="0" indent="0" algn="just">
              <a:buNone/>
            </a:pPr>
            <a:r>
              <a:rPr lang="en-US" smtClean="0">
                <a:solidFill>
                  <a:srgbClr val="FF0000"/>
                </a:solidFill>
                <a:latin typeface="Constantia" panose="02030602050306030303" pitchFamily="18" charset="0"/>
              </a:rPr>
              <a:t>1.</a:t>
            </a:r>
            <a:r>
              <a:rPr lang="en-US" sz="2000">
                <a:solidFill>
                  <a:srgbClr val="0000FF"/>
                </a:solidFill>
                <a:latin typeface="Constantia" panose="02030602050306030303" pitchFamily="18" charset="0"/>
              </a:rPr>
              <a:t> ASXH không chỉ là cơ chế, chính sách của Nhà nước mà còn bao gồm cả các giải pháp của cộng đồng nhằm bảo vệ các thành viên trong xã hội trước các nguy cơ rủi ro.</a:t>
            </a:r>
          </a:p>
          <a:p>
            <a:pPr marL="0" indent="0" algn="just">
              <a:buNone/>
            </a:pPr>
            <a:r>
              <a:rPr lang="en-US" sz="2000">
                <a:solidFill>
                  <a:srgbClr val="0000FF"/>
                </a:solidFill>
                <a:latin typeface="Constantia" panose="02030602050306030303" pitchFamily="18" charset="0"/>
              </a:rPr>
              <a:t>- Cộng đồng ở đây bao gồm:</a:t>
            </a:r>
          </a:p>
          <a:p>
            <a:pPr marL="0" indent="0" algn="just">
              <a:buNone/>
            </a:pPr>
            <a:endParaRPr lang="en-US"/>
          </a:p>
        </p:txBody>
      </p:sp>
      <p:grpSp>
        <p:nvGrpSpPr>
          <p:cNvPr id="133124" name="Group 4"/>
          <p:cNvGrpSpPr>
            <a:grpSpLocks/>
          </p:cNvGrpSpPr>
          <p:nvPr/>
        </p:nvGrpSpPr>
        <p:grpSpPr bwMode="auto">
          <a:xfrm>
            <a:off x="2725585" y="2895601"/>
            <a:ext cx="6810783" cy="3012403"/>
            <a:chOff x="677" y="1254"/>
            <a:chExt cx="5176" cy="2407"/>
          </a:xfrm>
        </p:grpSpPr>
        <p:sp>
          <p:nvSpPr>
            <p:cNvPr id="133125" name="AutoShape 5"/>
            <p:cNvSpPr>
              <a:spLocks noChangeArrowheads="1"/>
            </p:cNvSpPr>
            <p:nvPr/>
          </p:nvSpPr>
          <p:spPr bwMode="gray">
            <a:xfrm rot="39573186">
              <a:off x="2907" y="1686"/>
              <a:ext cx="499" cy="182"/>
            </a:xfrm>
            <a:prstGeom prst="rightArrow">
              <a:avLst>
                <a:gd name="adj1" fmla="val 35167"/>
                <a:gd name="adj2" fmla="val 111029"/>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26" name="AutoShape 6"/>
            <p:cNvSpPr>
              <a:spLocks noChangeArrowheads="1"/>
            </p:cNvSpPr>
            <p:nvPr/>
          </p:nvSpPr>
          <p:spPr bwMode="gray">
            <a:xfrm rot="3465783">
              <a:off x="2907" y="3049"/>
              <a:ext cx="499" cy="182"/>
            </a:xfrm>
            <a:prstGeom prst="rightArrow">
              <a:avLst>
                <a:gd name="adj1" fmla="val 35167"/>
                <a:gd name="adj2" fmla="val 111029"/>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27" name="AutoShape 7"/>
            <p:cNvSpPr>
              <a:spLocks noChangeArrowheads="1"/>
            </p:cNvSpPr>
            <p:nvPr/>
          </p:nvSpPr>
          <p:spPr bwMode="gray">
            <a:xfrm rot="35969022">
              <a:off x="2139" y="1734"/>
              <a:ext cx="499" cy="182"/>
            </a:xfrm>
            <a:prstGeom prst="rightArrow">
              <a:avLst>
                <a:gd name="adj1" fmla="val 35167"/>
                <a:gd name="adj2" fmla="val 111029"/>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28" name="AutoShape 8"/>
            <p:cNvSpPr>
              <a:spLocks noChangeArrowheads="1"/>
            </p:cNvSpPr>
            <p:nvPr/>
          </p:nvSpPr>
          <p:spPr bwMode="gray">
            <a:xfrm rot="7535209">
              <a:off x="2115" y="3028"/>
              <a:ext cx="499" cy="182"/>
            </a:xfrm>
            <a:prstGeom prst="rightArrow">
              <a:avLst>
                <a:gd name="adj1" fmla="val 35167"/>
                <a:gd name="adj2" fmla="val 111029"/>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29" name="AutoShape 9"/>
            <p:cNvSpPr>
              <a:spLocks noChangeArrowheads="1"/>
            </p:cNvSpPr>
            <p:nvPr/>
          </p:nvSpPr>
          <p:spPr bwMode="gray">
            <a:xfrm>
              <a:off x="3272" y="2396"/>
              <a:ext cx="499" cy="182"/>
            </a:xfrm>
            <a:prstGeom prst="rightArrow">
              <a:avLst>
                <a:gd name="adj1" fmla="val 35167"/>
                <a:gd name="adj2" fmla="val 111029"/>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30" name="AutoShape 10"/>
            <p:cNvSpPr>
              <a:spLocks noChangeArrowheads="1"/>
            </p:cNvSpPr>
            <p:nvPr/>
          </p:nvSpPr>
          <p:spPr bwMode="gray">
            <a:xfrm rot="-10800000">
              <a:off x="1754" y="2392"/>
              <a:ext cx="544" cy="182"/>
            </a:xfrm>
            <a:prstGeom prst="rightArrow">
              <a:avLst>
                <a:gd name="adj1" fmla="val 35167"/>
                <a:gd name="adj2" fmla="val 121041"/>
              </a:avLst>
            </a:prstGeom>
            <a:gradFill rotWithShape="1">
              <a:gsLst>
                <a:gs pos="0">
                  <a:schemeClr val="accent1">
                    <a:gamma/>
                    <a:shade val="89020"/>
                    <a:invGamma/>
                    <a:alpha val="0"/>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31" name="Oval 11"/>
            <p:cNvSpPr>
              <a:spLocks noChangeArrowheads="1"/>
            </p:cNvSpPr>
            <p:nvPr/>
          </p:nvSpPr>
          <p:spPr bwMode="auto">
            <a:xfrm>
              <a:off x="1578" y="2261"/>
              <a:ext cx="2358" cy="415"/>
            </a:xfrm>
            <a:prstGeom prst="ellipse">
              <a:avLst/>
            </a:prstGeom>
            <a:noFill/>
            <a:ln w="38100" algn="ctr">
              <a:solidFill>
                <a:schemeClr val="bg2"/>
              </a:solidFill>
              <a:round/>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133132" name="Group 12"/>
            <p:cNvGrpSpPr>
              <a:grpSpLocks/>
            </p:cNvGrpSpPr>
            <p:nvPr/>
          </p:nvGrpSpPr>
          <p:grpSpPr bwMode="auto">
            <a:xfrm>
              <a:off x="2058" y="1319"/>
              <a:ext cx="227" cy="227"/>
              <a:chOff x="1973" y="1706"/>
              <a:chExt cx="227" cy="227"/>
            </a:xfrm>
          </p:grpSpPr>
          <p:sp>
            <p:nvSpPr>
              <p:cNvPr id="133133" name="Oval 13"/>
              <p:cNvSpPr>
                <a:spLocks noChangeArrowheads="1"/>
              </p:cNvSpPr>
              <p:nvPr/>
            </p:nvSpPr>
            <p:spPr bwMode="gray">
              <a:xfrm>
                <a:off x="1973" y="1706"/>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34" name="Oval 14"/>
              <p:cNvSpPr>
                <a:spLocks noChangeArrowheads="1"/>
              </p:cNvSpPr>
              <p:nvPr/>
            </p:nvSpPr>
            <p:spPr bwMode="gray">
              <a:xfrm>
                <a:off x="1983" y="1725"/>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133135" name="Group 15"/>
            <p:cNvGrpSpPr>
              <a:grpSpLocks/>
            </p:cNvGrpSpPr>
            <p:nvPr/>
          </p:nvGrpSpPr>
          <p:grpSpPr bwMode="auto">
            <a:xfrm>
              <a:off x="1463" y="2362"/>
              <a:ext cx="227" cy="227"/>
              <a:chOff x="1565" y="2659"/>
              <a:chExt cx="227" cy="227"/>
            </a:xfrm>
          </p:grpSpPr>
          <p:sp>
            <p:nvSpPr>
              <p:cNvPr id="133136" name="Oval 16"/>
              <p:cNvSpPr>
                <a:spLocks noChangeArrowheads="1"/>
              </p:cNvSpPr>
              <p:nvPr/>
            </p:nvSpPr>
            <p:spPr bwMode="gray">
              <a:xfrm>
                <a:off x="1565" y="2659"/>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37" name="Oval 17"/>
              <p:cNvSpPr>
                <a:spLocks noChangeArrowheads="1"/>
              </p:cNvSpPr>
              <p:nvPr/>
            </p:nvSpPr>
            <p:spPr bwMode="gray">
              <a:xfrm>
                <a:off x="1575" y="2678"/>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133138" name="Group 18"/>
            <p:cNvGrpSpPr>
              <a:grpSpLocks/>
            </p:cNvGrpSpPr>
            <p:nvPr/>
          </p:nvGrpSpPr>
          <p:grpSpPr bwMode="auto">
            <a:xfrm>
              <a:off x="2007" y="3334"/>
              <a:ext cx="227" cy="227"/>
              <a:chOff x="2109" y="3612"/>
              <a:chExt cx="227" cy="227"/>
            </a:xfrm>
          </p:grpSpPr>
          <p:sp>
            <p:nvSpPr>
              <p:cNvPr id="133139" name="Oval 19"/>
              <p:cNvSpPr>
                <a:spLocks noChangeArrowheads="1"/>
              </p:cNvSpPr>
              <p:nvPr/>
            </p:nvSpPr>
            <p:spPr bwMode="gray">
              <a:xfrm>
                <a:off x="2109" y="3612"/>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40" name="Oval 20"/>
              <p:cNvSpPr>
                <a:spLocks noChangeArrowheads="1"/>
              </p:cNvSpPr>
              <p:nvPr/>
            </p:nvSpPr>
            <p:spPr bwMode="gray">
              <a:xfrm>
                <a:off x="2119" y="3631"/>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133141" name="Group 21"/>
            <p:cNvGrpSpPr>
              <a:grpSpLocks/>
            </p:cNvGrpSpPr>
            <p:nvPr/>
          </p:nvGrpSpPr>
          <p:grpSpPr bwMode="auto">
            <a:xfrm>
              <a:off x="3223" y="1306"/>
              <a:ext cx="227" cy="227"/>
              <a:chOff x="3470" y="1706"/>
              <a:chExt cx="227" cy="227"/>
            </a:xfrm>
          </p:grpSpPr>
          <p:sp>
            <p:nvSpPr>
              <p:cNvPr id="133142" name="Oval 22"/>
              <p:cNvSpPr>
                <a:spLocks noChangeArrowheads="1"/>
              </p:cNvSpPr>
              <p:nvPr/>
            </p:nvSpPr>
            <p:spPr bwMode="gray">
              <a:xfrm>
                <a:off x="3470" y="1706"/>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43" name="Oval 23"/>
              <p:cNvSpPr>
                <a:spLocks noChangeArrowheads="1"/>
              </p:cNvSpPr>
              <p:nvPr/>
            </p:nvSpPr>
            <p:spPr bwMode="gray">
              <a:xfrm>
                <a:off x="3480" y="1725"/>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133144" name="Group 24"/>
            <p:cNvGrpSpPr>
              <a:grpSpLocks/>
            </p:cNvGrpSpPr>
            <p:nvPr/>
          </p:nvGrpSpPr>
          <p:grpSpPr bwMode="auto">
            <a:xfrm>
              <a:off x="3821" y="2362"/>
              <a:ext cx="227" cy="227"/>
              <a:chOff x="3923" y="2659"/>
              <a:chExt cx="227" cy="227"/>
            </a:xfrm>
          </p:grpSpPr>
          <p:sp>
            <p:nvSpPr>
              <p:cNvPr id="133145" name="Oval 25"/>
              <p:cNvSpPr>
                <a:spLocks noChangeArrowheads="1"/>
              </p:cNvSpPr>
              <p:nvPr/>
            </p:nvSpPr>
            <p:spPr bwMode="gray">
              <a:xfrm>
                <a:off x="3923" y="2659"/>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46" name="Oval 26"/>
              <p:cNvSpPr>
                <a:spLocks noChangeArrowheads="1"/>
              </p:cNvSpPr>
              <p:nvPr/>
            </p:nvSpPr>
            <p:spPr bwMode="gray">
              <a:xfrm>
                <a:off x="3933" y="2678"/>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133147" name="Group 27"/>
            <p:cNvGrpSpPr>
              <a:grpSpLocks/>
            </p:cNvGrpSpPr>
            <p:nvPr/>
          </p:nvGrpSpPr>
          <p:grpSpPr bwMode="auto">
            <a:xfrm>
              <a:off x="3258" y="3370"/>
              <a:ext cx="227" cy="227"/>
              <a:chOff x="3515" y="3521"/>
              <a:chExt cx="227" cy="227"/>
            </a:xfrm>
          </p:grpSpPr>
          <p:sp>
            <p:nvSpPr>
              <p:cNvPr id="133148" name="Oval 28"/>
              <p:cNvSpPr>
                <a:spLocks noChangeArrowheads="1"/>
              </p:cNvSpPr>
              <p:nvPr/>
            </p:nvSpPr>
            <p:spPr bwMode="gray">
              <a:xfrm>
                <a:off x="3515" y="3521"/>
                <a:ext cx="227" cy="227"/>
              </a:xfrm>
              <a:prstGeom prst="ellipse">
                <a:avLst/>
              </a:prstGeom>
              <a:gradFill rotWithShape="1">
                <a:gsLst>
                  <a:gs pos="0">
                    <a:schemeClr val="accent2">
                      <a:gamma/>
                      <a:tint val="33725"/>
                      <a:invGamma/>
                    </a:schemeClr>
                  </a:gs>
                  <a:gs pos="100000">
                    <a:schemeClr val="accent2"/>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133149" name="Oval 29"/>
              <p:cNvSpPr>
                <a:spLocks noChangeArrowheads="1"/>
              </p:cNvSpPr>
              <p:nvPr/>
            </p:nvSpPr>
            <p:spPr bwMode="gray">
              <a:xfrm>
                <a:off x="3525" y="3540"/>
                <a:ext cx="141" cy="142"/>
              </a:xfrm>
              <a:prstGeom prst="ellipse">
                <a:avLst/>
              </a:prstGeom>
              <a:gradFill rotWithShape="1">
                <a:gsLst>
                  <a:gs pos="0">
                    <a:schemeClr val="accent2">
                      <a:gamma/>
                      <a:tint val="33725"/>
                      <a:invGamma/>
                    </a:schemeClr>
                  </a:gs>
                  <a:gs pos="100000">
                    <a:schemeClr val="accent2">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sp>
          <p:nvSpPr>
            <p:cNvPr id="133150" name="Oval 30"/>
            <p:cNvSpPr>
              <a:spLocks noChangeArrowheads="1"/>
            </p:cNvSpPr>
            <p:nvPr/>
          </p:nvSpPr>
          <p:spPr bwMode="gray">
            <a:xfrm>
              <a:off x="2181" y="2287"/>
              <a:ext cx="197" cy="41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133151" name="Oval 31"/>
            <p:cNvSpPr>
              <a:spLocks noChangeArrowheads="1"/>
            </p:cNvSpPr>
            <p:nvPr/>
          </p:nvSpPr>
          <p:spPr bwMode="gray">
            <a:xfrm>
              <a:off x="2177" y="2277"/>
              <a:ext cx="197" cy="415"/>
            </a:xfrm>
            <a:prstGeom prst="ellipse">
              <a:avLst/>
            </a:prstGeom>
            <a:gradFill rotWithShape="1">
              <a:gsLst>
                <a:gs pos="0">
                  <a:schemeClr val="hlink">
                    <a:alpha val="32001"/>
                  </a:schemeClr>
                </a:gs>
                <a:gs pos="100000">
                  <a:schemeClr val="hlink">
                    <a:gamma/>
                    <a:shade val="46275"/>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133152" name="Oval 32"/>
            <p:cNvSpPr>
              <a:spLocks noChangeArrowheads="1"/>
            </p:cNvSpPr>
            <p:nvPr/>
          </p:nvSpPr>
          <p:spPr bwMode="gray">
            <a:xfrm>
              <a:off x="2261" y="2287"/>
              <a:ext cx="1065" cy="41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33153" name="Oval 33"/>
            <p:cNvSpPr>
              <a:spLocks noChangeArrowheads="1"/>
            </p:cNvSpPr>
            <p:nvPr/>
          </p:nvSpPr>
          <p:spPr bwMode="gray">
            <a:xfrm>
              <a:off x="2256" y="2293"/>
              <a:ext cx="1065" cy="415"/>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33154" name="Oval 34"/>
            <p:cNvSpPr>
              <a:spLocks noChangeArrowheads="1"/>
            </p:cNvSpPr>
            <p:nvPr/>
          </p:nvSpPr>
          <p:spPr bwMode="gray">
            <a:xfrm>
              <a:off x="2314" y="2287"/>
              <a:ext cx="959" cy="415"/>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33155" name="Oval 35"/>
            <p:cNvSpPr>
              <a:spLocks noChangeArrowheads="1"/>
            </p:cNvSpPr>
            <p:nvPr/>
          </p:nvSpPr>
          <p:spPr bwMode="gray">
            <a:xfrm>
              <a:off x="2328" y="2027"/>
              <a:ext cx="927" cy="928"/>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133156" name="Oval 36"/>
            <p:cNvSpPr>
              <a:spLocks noChangeArrowheads="1"/>
            </p:cNvSpPr>
            <p:nvPr/>
          </p:nvSpPr>
          <p:spPr bwMode="gray">
            <a:xfrm>
              <a:off x="2339" y="2033"/>
              <a:ext cx="906" cy="904"/>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133157" name="Oval 37"/>
            <p:cNvSpPr>
              <a:spLocks noChangeArrowheads="1"/>
            </p:cNvSpPr>
            <p:nvPr/>
          </p:nvSpPr>
          <p:spPr bwMode="gray">
            <a:xfrm>
              <a:off x="2349" y="2042"/>
              <a:ext cx="861" cy="845"/>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133158" name="Oval 38"/>
            <p:cNvSpPr>
              <a:spLocks noChangeArrowheads="1"/>
            </p:cNvSpPr>
            <p:nvPr/>
          </p:nvSpPr>
          <p:spPr bwMode="gray">
            <a:xfrm>
              <a:off x="2400" y="2065"/>
              <a:ext cx="765" cy="687"/>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133159" name="Text Box 39"/>
            <p:cNvSpPr txBox="1">
              <a:spLocks noChangeArrowheads="1"/>
            </p:cNvSpPr>
            <p:nvPr/>
          </p:nvSpPr>
          <p:spPr bwMode="gray">
            <a:xfrm>
              <a:off x="2525" y="2323"/>
              <a:ext cx="497" cy="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solidFill>
                    <a:srgbClr val="FF3300"/>
                  </a:solidFill>
                </a:rPr>
                <a:t>CĐ</a:t>
              </a:r>
            </a:p>
          </p:txBody>
        </p:sp>
        <p:sp>
          <p:nvSpPr>
            <p:cNvPr id="133160" name="Text Box 40"/>
            <p:cNvSpPr txBox="1">
              <a:spLocks noChangeArrowheads="1"/>
            </p:cNvSpPr>
            <p:nvPr/>
          </p:nvSpPr>
          <p:spPr bwMode="auto">
            <a:xfrm>
              <a:off x="3497" y="1273"/>
              <a:ext cx="276" cy="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600" b="1"/>
                <a:t>...</a:t>
              </a:r>
            </a:p>
          </p:txBody>
        </p:sp>
        <p:sp>
          <p:nvSpPr>
            <p:cNvPr id="133161" name="Text Box 41"/>
            <p:cNvSpPr txBox="1">
              <a:spLocks noChangeArrowheads="1"/>
            </p:cNvSpPr>
            <p:nvPr/>
          </p:nvSpPr>
          <p:spPr bwMode="auto">
            <a:xfrm>
              <a:off x="1272" y="1254"/>
              <a:ext cx="767"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b="1">
                  <a:solidFill>
                    <a:srgbClr val="0000FF"/>
                  </a:solidFill>
                </a:rPr>
                <a:t>Gia đình</a:t>
              </a:r>
            </a:p>
          </p:txBody>
        </p:sp>
        <p:sp>
          <p:nvSpPr>
            <p:cNvPr id="133162" name="Text Box 42"/>
            <p:cNvSpPr txBox="1">
              <a:spLocks noChangeArrowheads="1"/>
            </p:cNvSpPr>
            <p:nvPr/>
          </p:nvSpPr>
          <p:spPr bwMode="auto">
            <a:xfrm>
              <a:off x="4074" y="2358"/>
              <a:ext cx="1779"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b="1">
                  <a:solidFill>
                    <a:srgbClr val="0000FF"/>
                  </a:solidFill>
                </a:rPr>
                <a:t>Tổ chức xã hội dân sự</a:t>
              </a:r>
            </a:p>
          </p:txBody>
        </p:sp>
        <p:sp>
          <p:nvSpPr>
            <p:cNvPr id="133163" name="Text Box 43"/>
            <p:cNvSpPr txBox="1">
              <a:spLocks noChangeArrowheads="1"/>
            </p:cNvSpPr>
            <p:nvPr/>
          </p:nvSpPr>
          <p:spPr bwMode="auto">
            <a:xfrm>
              <a:off x="3498" y="3366"/>
              <a:ext cx="1729"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b="1">
                  <a:solidFill>
                    <a:srgbClr val="0000FF"/>
                  </a:solidFill>
                </a:rPr>
                <a:t>Các tổ chức đoàn thể</a:t>
              </a:r>
            </a:p>
          </p:txBody>
        </p:sp>
        <p:sp>
          <p:nvSpPr>
            <p:cNvPr id="133164" name="Text Box 44"/>
            <p:cNvSpPr txBox="1">
              <a:spLocks noChangeArrowheads="1"/>
            </p:cNvSpPr>
            <p:nvPr/>
          </p:nvSpPr>
          <p:spPr bwMode="auto">
            <a:xfrm>
              <a:off x="677" y="2358"/>
              <a:ext cx="785"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b="1">
                  <a:solidFill>
                    <a:srgbClr val="0000FF"/>
                  </a:solidFill>
                </a:rPr>
                <a:t>Dòng họ</a:t>
              </a:r>
            </a:p>
          </p:txBody>
        </p:sp>
        <p:sp>
          <p:nvSpPr>
            <p:cNvPr id="133165" name="Text Box 45"/>
            <p:cNvSpPr txBox="1">
              <a:spLocks noChangeArrowheads="1"/>
            </p:cNvSpPr>
            <p:nvPr/>
          </p:nvSpPr>
          <p:spPr bwMode="auto">
            <a:xfrm>
              <a:off x="1099" y="3327"/>
              <a:ext cx="891"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b="1">
                  <a:solidFill>
                    <a:srgbClr val="0000FF"/>
                  </a:solidFill>
                </a:rPr>
                <a:t>Làng xóm</a:t>
              </a:r>
            </a:p>
          </p:txBody>
        </p:sp>
      </p:grpSp>
    </p:spTree>
    <p:extLst>
      <p:ext uri="{BB962C8B-B14F-4D97-AF65-F5344CB8AC3E}">
        <p14:creationId xmlns:p14="http://schemas.microsoft.com/office/powerpoint/2010/main" val="1596950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fade">
                                      <p:cBhvr>
                                        <p:cTn id="7" dur="1000"/>
                                        <p:tgtEl>
                                          <p:spTgt spid="133123">
                                            <p:txEl>
                                              <p:pRg st="0" end="0"/>
                                            </p:txEl>
                                          </p:spTgt>
                                        </p:tgtEl>
                                      </p:cBhvr>
                                    </p:animEffect>
                                    <p:anim calcmode="lin" valueType="num">
                                      <p:cBhvr>
                                        <p:cTn id="8" dur="1000" fill="hold"/>
                                        <p:tgtEl>
                                          <p:spTgt spid="13312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3312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3312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9" presetClass="entr" presetSubtype="0" fill="hold" nodeType="clickEffect">
                                  <p:stCondLst>
                                    <p:cond delay="0"/>
                                  </p:stCondLst>
                                  <p:childTnLst>
                                    <p:set>
                                      <p:cBhvr>
                                        <p:cTn id="14" dur="1" fill="hold">
                                          <p:stCondLst>
                                            <p:cond delay="0"/>
                                          </p:stCondLst>
                                        </p:cTn>
                                        <p:tgtEl>
                                          <p:spTgt spid="133123">
                                            <p:txEl>
                                              <p:pRg st="1" end="1"/>
                                            </p:txEl>
                                          </p:spTgt>
                                        </p:tgtEl>
                                        <p:attrNameLst>
                                          <p:attrName>style.visibility</p:attrName>
                                        </p:attrNameLst>
                                      </p:cBhvr>
                                      <p:to>
                                        <p:strVal val="visible"/>
                                      </p:to>
                                    </p:set>
                                    <p:anim calcmode="lin" valueType="num">
                                      <p:cBhvr>
                                        <p:cTn id="15" dur="1000" fill="hold"/>
                                        <p:tgtEl>
                                          <p:spTgt spid="133123">
                                            <p:txEl>
                                              <p:pRg st="1" end="1"/>
                                            </p:txEl>
                                          </p:spTgt>
                                        </p:tgtEl>
                                        <p:attrNameLst>
                                          <p:attrName>ppt_x</p:attrName>
                                        </p:attrNameLst>
                                      </p:cBhvr>
                                      <p:tavLst>
                                        <p:tav tm="0">
                                          <p:val>
                                            <p:strVal val="#ppt_x-.2"/>
                                          </p:val>
                                        </p:tav>
                                        <p:tav tm="100000">
                                          <p:val>
                                            <p:strVal val="#ppt_x"/>
                                          </p:val>
                                        </p:tav>
                                      </p:tavLst>
                                    </p:anim>
                                    <p:anim calcmode="lin" valueType="num">
                                      <p:cBhvr>
                                        <p:cTn id="16" dur="1000" fill="hold"/>
                                        <p:tgtEl>
                                          <p:spTgt spid="1331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7" dur="1000"/>
                                        <p:tgtEl>
                                          <p:spTgt spid="133123">
                                            <p:txEl>
                                              <p:pRg st="1" end="1"/>
                                            </p:txEl>
                                          </p:spTgt>
                                        </p:tgtEl>
                                      </p:cBhvr>
                                    </p:animEffect>
                                  </p:childTnLst>
                                </p:cTn>
                              </p:par>
                            </p:childTnLst>
                          </p:cTn>
                        </p:par>
                        <p:par>
                          <p:cTn id="18" fill="hold" nodeType="afterGroup">
                            <p:stCondLst>
                              <p:cond delay="1000"/>
                            </p:stCondLst>
                            <p:childTnLst>
                              <p:par>
                                <p:cTn id="19" presetID="10" presetClass="entr" presetSubtype="0" fill="hold" nodeType="afterEffect">
                                  <p:stCondLst>
                                    <p:cond delay="0"/>
                                  </p:stCondLst>
                                  <p:childTnLst>
                                    <p:set>
                                      <p:cBhvr>
                                        <p:cTn id="20" dur="1" fill="hold">
                                          <p:stCondLst>
                                            <p:cond delay="0"/>
                                          </p:stCondLst>
                                        </p:cTn>
                                        <p:tgtEl>
                                          <p:spTgt spid="133124"/>
                                        </p:tgtEl>
                                        <p:attrNameLst>
                                          <p:attrName>style.visibility</p:attrName>
                                        </p:attrNameLst>
                                      </p:cBhvr>
                                      <p:to>
                                        <p:strVal val="visible"/>
                                      </p:to>
                                    </p:set>
                                    <p:animEffect transition="in" filter="fade">
                                      <p:cBhvr>
                                        <p:cTn id="21" dur="1000"/>
                                        <p:tgtEl>
                                          <p:spTgt spid="13312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33122"/>
                                        </p:tgtEl>
                                        <p:attrNameLst>
                                          <p:attrName>style.visibility</p:attrName>
                                        </p:attrNameLst>
                                      </p:cBhvr>
                                      <p:to>
                                        <p:strVal val="visible"/>
                                      </p:to>
                                    </p:set>
                                    <p:animEffect transition="in" filter="wipe(left)">
                                      <p:cBhvr>
                                        <p:cTn id="26" dur="500"/>
                                        <p:tgtEl>
                                          <p:spTgt spid="133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Nội hàm khái niệm ASXH gồm: </a:t>
            </a:r>
          </a:p>
        </p:txBody>
      </p:sp>
      <p:sp>
        <p:nvSpPr>
          <p:cNvPr id="134147" name="Rectangle 3"/>
          <p:cNvSpPr>
            <a:spLocks noGrp="1" noChangeArrowheads="1"/>
          </p:cNvSpPr>
          <p:nvPr>
            <p:ph type="body" idx="1"/>
          </p:nvPr>
        </p:nvSpPr>
        <p:spPr>
          <a:xfrm>
            <a:off x="1981200" y="1524000"/>
            <a:ext cx="8229600" cy="4953000"/>
          </a:xfrm>
          <a:noFill/>
          <a:ln/>
        </p:spPr>
        <p:txBody>
          <a:bodyPr/>
          <a:lstStyle/>
          <a:p>
            <a:pPr marL="0" indent="0" algn="just">
              <a:buNone/>
            </a:pPr>
            <a:r>
              <a:rPr lang="en-US">
                <a:solidFill>
                  <a:srgbClr val="FF0000"/>
                </a:solidFill>
                <a:latin typeface="Constantia" panose="02030602050306030303" pitchFamily="18" charset="0"/>
              </a:rPr>
              <a:t>2. </a:t>
            </a:r>
            <a:r>
              <a:rPr lang="en-US" sz="2000">
                <a:solidFill>
                  <a:srgbClr val="0000FF"/>
                </a:solidFill>
                <a:latin typeface="Constantia" panose="02030602050306030303" pitchFamily="18" charset="0"/>
              </a:rPr>
              <a:t>Đối tượng của an sinh xã hội là các thành viên trong xã hội, nhất là khi họ gặp phải rủi ro trong cuộc sống có nguy cơ suy giảm hoặc mất nguồn thu nhập do các cú sốc về kinh tế - xã hội hoặc do già cả, bị ốm đau, thai sản, tai nạn lao động, bệnh nghề nghiệp, thất nghiệp hoặc vì các nguyên nhân khách quan khác như thiên tai bão lụt, hạn hán dẫn đến mất mùa</a:t>
            </a:r>
            <a:endParaRPr lang="en-US"/>
          </a:p>
        </p:txBody>
      </p:sp>
    </p:spTree>
    <p:extLst>
      <p:ext uri="{BB962C8B-B14F-4D97-AF65-F5344CB8AC3E}">
        <p14:creationId xmlns:p14="http://schemas.microsoft.com/office/powerpoint/2010/main" val="3532259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Effect transition="in" filter="fade">
                                      <p:cBhvr>
                                        <p:cTn id="7" dur="1000"/>
                                        <p:tgtEl>
                                          <p:spTgt spid="134147">
                                            <p:txEl>
                                              <p:pRg st="0" end="0"/>
                                            </p:txEl>
                                          </p:spTgt>
                                        </p:tgtEl>
                                      </p:cBhvr>
                                    </p:animEffect>
                                    <p:anim calcmode="lin" valueType="num">
                                      <p:cBhvr>
                                        <p:cTn id="8" dur="1000" fill="hold"/>
                                        <p:tgtEl>
                                          <p:spTgt spid="134147">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3414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34147">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1981200" y="533401"/>
            <a:ext cx="8686800" cy="563563"/>
          </a:xfrm>
        </p:spPr>
        <p:txBody>
          <a:bodyPr/>
          <a:lstStyle/>
          <a:p>
            <a:r>
              <a:rPr lang="en-US" sz="2800">
                <a:solidFill>
                  <a:srgbClr val="FF0000"/>
                </a:solidFill>
                <a:latin typeface="Constantia" panose="02030602050306030303" pitchFamily="18" charset="0"/>
              </a:rPr>
              <a:t>* Nội hàm khái niệm ASXH gồm: </a:t>
            </a:r>
          </a:p>
        </p:txBody>
      </p:sp>
      <p:sp>
        <p:nvSpPr>
          <p:cNvPr id="135171" name="Rectangle 3"/>
          <p:cNvSpPr>
            <a:spLocks noGrp="1" noChangeArrowheads="1"/>
          </p:cNvSpPr>
          <p:nvPr>
            <p:ph type="body" idx="1"/>
          </p:nvPr>
        </p:nvSpPr>
        <p:spPr>
          <a:xfrm>
            <a:off x="1981200" y="1447800"/>
            <a:ext cx="8229600" cy="519490"/>
          </a:xfrm>
          <a:noFill/>
          <a:ln/>
        </p:spPr>
        <p:txBody>
          <a:bodyPr/>
          <a:lstStyle/>
          <a:p>
            <a:pPr marL="0" indent="0">
              <a:buNone/>
            </a:pPr>
            <a:r>
              <a:rPr lang="en-US">
                <a:solidFill>
                  <a:srgbClr val="FF0000"/>
                </a:solidFill>
                <a:latin typeface="Constantia" panose="02030602050306030303" pitchFamily="18" charset="0"/>
              </a:rPr>
              <a:t>3. </a:t>
            </a:r>
            <a:r>
              <a:rPr lang="en-US" sz="2000">
                <a:solidFill>
                  <a:srgbClr val="0000FF"/>
                </a:solidFill>
                <a:latin typeface="Constantia" panose="02030602050306030303" pitchFamily="18" charset="0"/>
              </a:rPr>
              <a:t>An sinh xã hội bao gồm 5 hợp phần cơ bản đó là:</a:t>
            </a:r>
          </a:p>
        </p:txBody>
      </p:sp>
      <p:grpSp>
        <p:nvGrpSpPr>
          <p:cNvPr id="6" name="Group 5"/>
          <p:cNvGrpSpPr/>
          <p:nvPr/>
        </p:nvGrpSpPr>
        <p:grpSpPr>
          <a:xfrm>
            <a:off x="1981200" y="2057400"/>
            <a:ext cx="8686800" cy="4234218"/>
            <a:chOff x="457200" y="2057400"/>
            <a:chExt cx="8686800" cy="4234218"/>
          </a:xfrm>
        </p:grpSpPr>
        <p:sp>
          <p:nvSpPr>
            <p:cNvPr id="3" name="Left Arrow 2"/>
            <p:cNvSpPr/>
            <p:nvPr/>
          </p:nvSpPr>
          <p:spPr bwMode="auto">
            <a:xfrm rot="5400000">
              <a:off x="2971800" y="-457200"/>
              <a:ext cx="3657600" cy="8686800"/>
            </a:xfrm>
            <a:prstGeom prst="leftArrow">
              <a:avLst>
                <a:gd name="adj1" fmla="val 87199"/>
                <a:gd name="adj2" fmla="val 38433"/>
              </a:avLst>
            </a:prstGeom>
            <a:solidFill>
              <a:schemeClr val="accent6">
                <a:lumMod val="40000"/>
                <a:lumOff val="60000"/>
              </a:schemeClr>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20" name="Can 19"/>
            <p:cNvSpPr/>
            <p:nvPr/>
          </p:nvSpPr>
          <p:spPr bwMode="auto">
            <a:xfrm>
              <a:off x="1181100" y="3498116"/>
              <a:ext cx="1295400" cy="2082989"/>
            </a:xfrm>
            <a:prstGeom prst="can">
              <a:avLst/>
            </a:prstGeom>
            <a:solidFill>
              <a:srgbClr val="00B050"/>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21" name="Can 20"/>
            <p:cNvSpPr/>
            <p:nvPr/>
          </p:nvSpPr>
          <p:spPr bwMode="auto">
            <a:xfrm>
              <a:off x="2628900" y="3489017"/>
              <a:ext cx="1295400" cy="2082989"/>
            </a:xfrm>
            <a:prstGeom prst="can">
              <a:avLst/>
            </a:prstGeom>
            <a:solidFill>
              <a:srgbClr val="FF0000"/>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22" name="Can 21"/>
            <p:cNvSpPr/>
            <p:nvPr/>
          </p:nvSpPr>
          <p:spPr bwMode="auto">
            <a:xfrm>
              <a:off x="4076700" y="3516313"/>
              <a:ext cx="1295400" cy="2082989"/>
            </a:xfrm>
            <a:prstGeom prst="can">
              <a:avLst/>
            </a:prstGeom>
            <a:solidFill>
              <a:schemeClr val="bg1">
                <a:lumMod val="95000"/>
              </a:schemeClr>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23" name="Can 22"/>
            <p:cNvSpPr/>
            <p:nvPr/>
          </p:nvSpPr>
          <p:spPr bwMode="auto">
            <a:xfrm>
              <a:off x="5526775" y="3516313"/>
              <a:ext cx="1295400" cy="2082989"/>
            </a:xfrm>
            <a:prstGeom prst="can">
              <a:avLst/>
            </a:prstGeom>
            <a:solidFill>
              <a:srgbClr val="0070C0"/>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24" name="Can 23"/>
            <p:cNvSpPr/>
            <p:nvPr/>
          </p:nvSpPr>
          <p:spPr bwMode="auto">
            <a:xfrm>
              <a:off x="6972300" y="3541902"/>
              <a:ext cx="1295400" cy="2082989"/>
            </a:xfrm>
            <a:prstGeom prst="can">
              <a:avLst/>
            </a:prstGeom>
            <a:solidFill>
              <a:srgbClr val="FFC000"/>
            </a:solidFill>
            <a:ln>
              <a:noFill/>
            </a:ln>
            <a:effectLs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a:latin typeface="Arial" panose="020B0604020202020204" pitchFamily="34" charset="0"/>
              </a:endParaRPr>
            </a:p>
          </p:txBody>
        </p:sp>
        <p:sp>
          <p:nvSpPr>
            <p:cNvPr id="4" name="TextBox 3"/>
            <p:cNvSpPr txBox="1"/>
            <p:nvPr/>
          </p:nvSpPr>
          <p:spPr>
            <a:xfrm>
              <a:off x="3666988" y="2754313"/>
              <a:ext cx="2267224" cy="461665"/>
            </a:xfrm>
            <a:prstGeom prst="rect">
              <a:avLst/>
            </a:prstGeom>
            <a:noFill/>
          </p:spPr>
          <p:txBody>
            <a:bodyPr wrap="none" rtlCol="0">
              <a:spAutoFit/>
            </a:bodyPr>
            <a:lstStyle/>
            <a:p>
              <a:r>
                <a:rPr lang="en-US" sz="2400" b="1">
                  <a:solidFill>
                    <a:srgbClr val="FF0000"/>
                  </a:solidFill>
                  <a:latin typeface="Constantia" panose="02030602050306030303" pitchFamily="18" charset="0"/>
                </a:rPr>
                <a:t>Mái nhà ASXH</a:t>
              </a:r>
            </a:p>
          </p:txBody>
        </p:sp>
        <p:sp>
          <p:nvSpPr>
            <p:cNvPr id="26" name="TextBox 25"/>
            <p:cNvSpPr txBox="1"/>
            <p:nvPr/>
          </p:nvSpPr>
          <p:spPr>
            <a:xfrm>
              <a:off x="1375791" y="4108119"/>
              <a:ext cx="906017" cy="1077218"/>
            </a:xfrm>
            <a:prstGeom prst="rect">
              <a:avLst/>
            </a:prstGeom>
            <a:noFill/>
          </p:spPr>
          <p:txBody>
            <a:bodyPr wrap="none" rtlCol="0">
              <a:spAutoFit/>
            </a:bodyPr>
            <a:lstStyle/>
            <a:p>
              <a:r>
                <a:rPr lang="en-US" sz="1600" b="1">
                  <a:solidFill>
                    <a:schemeClr val="bg1"/>
                  </a:solidFill>
                  <a:latin typeface="Constantia" panose="02030602050306030303" pitchFamily="18" charset="0"/>
                </a:rPr>
                <a:t>Thị </a:t>
              </a:r>
            </a:p>
            <a:p>
              <a:r>
                <a:rPr lang="en-US" sz="1600" b="1">
                  <a:solidFill>
                    <a:schemeClr val="bg1"/>
                  </a:solidFill>
                  <a:latin typeface="Constantia" panose="02030602050306030303" pitchFamily="18" charset="0"/>
                </a:rPr>
                <a:t>trường</a:t>
              </a:r>
            </a:p>
            <a:p>
              <a:r>
                <a:rPr lang="en-US" sz="1600" b="1">
                  <a:solidFill>
                    <a:schemeClr val="bg1"/>
                  </a:solidFill>
                  <a:latin typeface="Constantia" panose="02030602050306030303" pitchFamily="18" charset="0"/>
                </a:rPr>
                <a:t>lao </a:t>
              </a:r>
            </a:p>
            <a:p>
              <a:r>
                <a:rPr lang="en-US" sz="1600" b="1">
                  <a:solidFill>
                    <a:schemeClr val="bg1"/>
                  </a:solidFill>
                  <a:latin typeface="Constantia" panose="02030602050306030303" pitchFamily="18" charset="0"/>
                </a:rPr>
                <a:t>động</a:t>
              </a:r>
            </a:p>
          </p:txBody>
        </p:sp>
        <p:sp>
          <p:nvSpPr>
            <p:cNvPr id="27" name="TextBox 26"/>
            <p:cNvSpPr txBox="1"/>
            <p:nvPr/>
          </p:nvSpPr>
          <p:spPr>
            <a:xfrm>
              <a:off x="2918539" y="4108119"/>
              <a:ext cx="686406" cy="1077218"/>
            </a:xfrm>
            <a:prstGeom prst="rect">
              <a:avLst/>
            </a:prstGeom>
            <a:noFill/>
          </p:spPr>
          <p:txBody>
            <a:bodyPr wrap="none" rtlCol="0">
              <a:spAutoFit/>
            </a:bodyPr>
            <a:lstStyle/>
            <a:p>
              <a:r>
                <a:rPr lang="en-US" sz="1600" b="1">
                  <a:solidFill>
                    <a:schemeClr val="bg1"/>
                  </a:solidFill>
                  <a:latin typeface="Constantia" panose="02030602050306030303" pitchFamily="18" charset="0"/>
                </a:rPr>
                <a:t>Bảo</a:t>
              </a:r>
            </a:p>
            <a:p>
              <a:r>
                <a:rPr lang="en-US" sz="1600" b="1">
                  <a:solidFill>
                    <a:schemeClr val="bg1"/>
                  </a:solidFill>
                  <a:latin typeface="Constantia" panose="02030602050306030303" pitchFamily="18" charset="0"/>
                </a:rPr>
                <a:t>hiểm</a:t>
              </a:r>
            </a:p>
            <a:p>
              <a:r>
                <a:rPr lang="en-US" sz="1600" b="1">
                  <a:solidFill>
                    <a:schemeClr val="bg1"/>
                  </a:solidFill>
                  <a:latin typeface="Constantia" panose="02030602050306030303" pitchFamily="18" charset="0"/>
                </a:rPr>
                <a:t>xã</a:t>
              </a:r>
            </a:p>
            <a:p>
              <a:r>
                <a:rPr lang="en-US" sz="1600" b="1">
                  <a:solidFill>
                    <a:schemeClr val="bg1"/>
                  </a:solidFill>
                  <a:latin typeface="Constantia" panose="02030602050306030303" pitchFamily="18" charset="0"/>
                </a:rPr>
                <a:t>hội</a:t>
              </a:r>
            </a:p>
          </p:txBody>
        </p:sp>
        <p:sp>
          <p:nvSpPr>
            <p:cNvPr id="28" name="TextBox 27"/>
            <p:cNvSpPr txBox="1"/>
            <p:nvPr/>
          </p:nvSpPr>
          <p:spPr>
            <a:xfrm>
              <a:off x="4364426" y="4108376"/>
              <a:ext cx="686406" cy="1077218"/>
            </a:xfrm>
            <a:prstGeom prst="rect">
              <a:avLst/>
            </a:prstGeom>
            <a:noFill/>
          </p:spPr>
          <p:txBody>
            <a:bodyPr wrap="none" rtlCol="0">
              <a:spAutoFit/>
            </a:bodyPr>
            <a:lstStyle/>
            <a:p>
              <a:r>
                <a:rPr lang="en-US" sz="1600" b="1">
                  <a:solidFill>
                    <a:srgbClr val="FF0000"/>
                  </a:solidFill>
                  <a:latin typeface="Constantia" panose="02030602050306030303" pitchFamily="18" charset="0"/>
                </a:rPr>
                <a:t>Bảo</a:t>
              </a:r>
            </a:p>
            <a:p>
              <a:r>
                <a:rPr lang="en-US" sz="1600" b="1">
                  <a:solidFill>
                    <a:srgbClr val="FF0000"/>
                  </a:solidFill>
                  <a:latin typeface="Constantia" panose="02030602050306030303" pitchFamily="18" charset="0"/>
                </a:rPr>
                <a:t>hiểm</a:t>
              </a:r>
            </a:p>
            <a:p>
              <a:r>
                <a:rPr lang="en-US" sz="1600" b="1">
                  <a:solidFill>
                    <a:srgbClr val="FF0000"/>
                  </a:solidFill>
                  <a:latin typeface="Constantia" panose="02030602050306030303" pitchFamily="18" charset="0"/>
                </a:rPr>
                <a:t>y</a:t>
              </a:r>
            </a:p>
            <a:p>
              <a:r>
                <a:rPr lang="en-US" sz="1600" b="1">
                  <a:solidFill>
                    <a:srgbClr val="FF0000"/>
                  </a:solidFill>
                  <a:latin typeface="Constantia" panose="02030602050306030303" pitchFamily="18" charset="0"/>
                </a:rPr>
                <a:t>tế</a:t>
              </a:r>
            </a:p>
          </p:txBody>
        </p:sp>
        <p:sp>
          <p:nvSpPr>
            <p:cNvPr id="29" name="TextBox 28"/>
            <p:cNvSpPr txBox="1"/>
            <p:nvPr/>
          </p:nvSpPr>
          <p:spPr>
            <a:xfrm>
              <a:off x="5896928" y="4102633"/>
              <a:ext cx="542969" cy="1077218"/>
            </a:xfrm>
            <a:prstGeom prst="rect">
              <a:avLst/>
            </a:prstGeom>
            <a:noFill/>
          </p:spPr>
          <p:txBody>
            <a:bodyPr wrap="none" rtlCol="0">
              <a:spAutoFit/>
            </a:bodyPr>
            <a:lstStyle/>
            <a:p>
              <a:r>
                <a:rPr lang="en-US" sz="1600" b="1">
                  <a:solidFill>
                    <a:schemeClr val="bg1"/>
                  </a:solidFill>
                  <a:latin typeface="Constantia" panose="02030602050306030303" pitchFamily="18" charset="0"/>
                </a:rPr>
                <a:t>Ưu </a:t>
              </a:r>
            </a:p>
            <a:p>
              <a:r>
                <a:rPr lang="en-US" sz="1600" b="1">
                  <a:solidFill>
                    <a:schemeClr val="bg1"/>
                  </a:solidFill>
                  <a:latin typeface="Constantia" panose="02030602050306030303" pitchFamily="18" charset="0"/>
                </a:rPr>
                <a:t>đãi</a:t>
              </a:r>
            </a:p>
            <a:p>
              <a:r>
                <a:rPr lang="en-US" sz="1600" b="1">
                  <a:solidFill>
                    <a:schemeClr val="bg1"/>
                  </a:solidFill>
                  <a:latin typeface="Constantia" panose="02030602050306030303" pitchFamily="18" charset="0"/>
                </a:rPr>
                <a:t>xã</a:t>
              </a:r>
            </a:p>
            <a:p>
              <a:r>
                <a:rPr lang="en-US" sz="1600" b="1">
                  <a:solidFill>
                    <a:schemeClr val="bg1"/>
                  </a:solidFill>
                  <a:latin typeface="Constantia" panose="02030602050306030303" pitchFamily="18" charset="0"/>
                </a:rPr>
                <a:t>hội</a:t>
              </a:r>
            </a:p>
          </p:txBody>
        </p:sp>
        <p:sp>
          <p:nvSpPr>
            <p:cNvPr id="30" name="TextBox 29"/>
            <p:cNvSpPr txBox="1"/>
            <p:nvPr/>
          </p:nvSpPr>
          <p:spPr>
            <a:xfrm>
              <a:off x="7344244" y="4102633"/>
              <a:ext cx="617478" cy="1077218"/>
            </a:xfrm>
            <a:prstGeom prst="rect">
              <a:avLst/>
            </a:prstGeom>
            <a:noFill/>
          </p:spPr>
          <p:txBody>
            <a:bodyPr wrap="none" rtlCol="0">
              <a:spAutoFit/>
            </a:bodyPr>
            <a:lstStyle/>
            <a:p>
              <a:r>
                <a:rPr lang="en-US" sz="1600" b="1">
                  <a:solidFill>
                    <a:schemeClr val="bg1"/>
                  </a:solidFill>
                  <a:latin typeface="Constantia" panose="02030602050306030303" pitchFamily="18" charset="0"/>
                </a:rPr>
                <a:t>Trợ</a:t>
              </a:r>
            </a:p>
            <a:p>
              <a:r>
                <a:rPr lang="en-US" sz="1600" b="1">
                  <a:solidFill>
                    <a:schemeClr val="bg1"/>
                  </a:solidFill>
                  <a:latin typeface="Constantia" panose="02030602050306030303" pitchFamily="18" charset="0"/>
                </a:rPr>
                <a:t>giúp</a:t>
              </a:r>
            </a:p>
            <a:p>
              <a:r>
                <a:rPr lang="en-US" sz="1600" b="1">
                  <a:solidFill>
                    <a:schemeClr val="bg1"/>
                  </a:solidFill>
                  <a:latin typeface="Constantia" panose="02030602050306030303" pitchFamily="18" charset="0"/>
                </a:rPr>
                <a:t>xã</a:t>
              </a:r>
            </a:p>
            <a:p>
              <a:r>
                <a:rPr lang="en-US" sz="1600" b="1">
                  <a:solidFill>
                    <a:schemeClr val="bg1"/>
                  </a:solidFill>
                  <a:latin typeface="Constantia" panose="02030602050306030303" pitchFamily="18" charset="0"/>
                </a:rPr>
                <a:t>hội</a:t>
              </a:r>
            </a:p>
          </p:txBody>
        </p:sp>
        <p:sp>
          <p:nvSpPr>
            <p:cNvPr id="5" name="Rectangle 4"/>
            <p:cNvSpPr/>
            <p:nvPr/>
          </p:nvSpPr>
          <p:spPr bwMode="auto">
            <a:xfrm>
              <a:off x="990600" y="5867400"/>
              <a:ext cx="7543800" cy="424218"/>
            </a:xfrm>
            <a:prstGeom prst="rect">
              <a:avLst/>
            </a:pr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cap="flat" cmpd="sng" algn="ctr">
                  <a:solidFill>
                    <a:srgbClr val="00A06C"/>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2000" b="1">
                  <a:solidFill>
                    <a:srgbClr val="FF0000"/>
                  </a:solidFill>
                  <a:latin typeface="Constantia" panose="02030602050306030303" pitchFamily="18" charset="0"/>
                </a:rPr>
                <a:t>ASXH toàn dân</a:t>
              </a:r>
            </a:p>
          </p:txBody>
        </p:sp>
      </p:grpSp>
    </p:spTree>
    <p:extLst>
      <p:ext uri="{BB962C8B-B14F-4D97-AF65-F5344CB8AC3E}">
        <p14:creationId xmlns:p14="http://schemas.microsoft.com/office/powerpoint/2010/main" val="36293964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Effect transition="in" filter="wipe(left)">
                                      <p:cBhvr>
                                        <p:cTn id="7" dur="500"/>
                                        <p:tgtEl>
                                          <p:spTgt spid="135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634623" y="397702"/>
            <a:ext cx="10018713" cy="1055317"/>
          </a:xfrm>
        </p:spPr>
        <p:txBody>
          <a:bodyPr/>
          <a:lstStyle/>
          <a:p>
            <a:pPr eaLnBrk="1" hangingPunct="1"/>
            <a:r>
              <a:rPr lang="en-US" sz="2800" dirty="0" err="1">
                <a:solidFill>
                  <a:srgbClr val="FF0000"/>
                </a:solidFill>
                <a:latin typeface="Constantia" panose="02030602050306030303" pitchFamily="18" charset="0"/>
              </a:rPr>
              <a:t>Tài</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liệu</a:t>
            </a:r>
            <a:r>
              <a:rPr lang="en-US" sz="2800" dirty="0">
                <a:solidFill>
                  <a:srgbClr val="FF0000"/>
                </a:solidFill>
                <a:latin typeface="Constantia" panose="02030602050306030303" pitchFamily="18" charset="0"/>
              </a:rPr>
              <a:t>:</a:t>
            </a:r>
          </a:p>
        </p:txBody>
      </p:sp>
      <p:sp>
        <p:nvSpPr>
          <p:cNvPr id="5124" name="Text Box 4"/>
          <p:cNvSpPr txBox="1">
            <a:spLocks noChangeArrowheads="1"/>
          </p:cNvSpPr>
          <p:nvPr/>
        </p:nvSpPr>
        <p:spPr bwMode="auto">
          <a:xfrm>
            <a:off x="2157607" y="1837150"/>
            <a:ext cx="9216025" cy="2868478"/>
          </a:xfrm>
          <a:prstGeom prst="rect">
            <a:avLst/>
          </a:prstGeom>
          <a:noFill/>
          <a:ln w="9525">
            <a:noFill/>
            <a:miter lim="800000"/>
            <a:headEnd/>
            <a:tailEnd/>
          </a:ln>
        </p:spPr>
        <p:txBody>
          <a:bodyPr wrap="square">
            <a:spAutoFit/>
          </a:bodyPr>
          <a:lstStyle/>
          <a:p>
            <a:pPr algn="just"/>
            <a:r>
              <a:rPr lang="pt-BR" sz="2200" b="1" dirty="0">
                <a:solidFill>
                  <a:srgbClr val="FF0000"/>
                </a:solidFill>
                <a:latin typeface="Constantia" panose="02030602050306030303" pitchFamily="18" charset="0"/>
              </a:rPr>
              <a:t>7.</a:t>
            </a:r>
            <a:r>
              <a:rPr lang="pt-BR" sz="2200" b="1" dirty="0">
                <a:solidFill>
                  <a:srgbClr val="0000FF"/>
                </a:solidFill>
                <a:latin typeface="Constantia" panose="02030602050306030303" pitchFamily="18" charset="0"/>
              </a:rPr>
              <a:t> </a:t>
            </a:r>
            <a:r>
              <a:rPr lang="nl-NL" sz="2200" b="1" dirty="0">
                <a:solidFill>
                  <a:schemeClr val="tx1">
                    <a:lumMod val="50000"/>
                  </a:schemeClr>
                </a:solidFill>
                <a:latin typeface="Constantia" panose="02030602050306030303" pitchFamily="18" charset="0"/>
              </a:rPr>
              <a:t>Nghị định số </a:t>
            </a:r>
            <a:r>
              <a:rPr lang="en-US" sz="2200" b="1" dirty="0">
                <a:solidFill>
                  <a:schemeClr val="tx1">
                    <a:lumMod val="50000"/>
                  </a:schemeClr>
                </a:solidFill>
                <a:latin typeface="Constantia" panose="02030602050306030303" pitchFamily="18" charset="0"/>
              </a:rPr>
              <a:t>136</a:t>
            </a:r>
            <a:r>
              <a:rPr lang="vi-VN" sz="2200" b="1" dirty="0">
                <a:solidFill>
                  <a:schemeClr val="tx1">
                    <a:lumMod val="50000"/>
                  </a:schemeClr>
                </a:solidFill>
                <a:latin typeface="Constantia" panose="02030602050306030303" pitchFamily="18" charset="0"/>
              </a:rPr>
              <a:t>/2013/NĐ-CP</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ngày</a:t>
            </a:r>
            <a:r>
              <a:rPr lang="en-US" sz="2200" b="1" dirty="0">
                <a:solidFill>
                  <a:schemeClr val="tx1">
                    <a:lumMod val="50000"/>
                  </a:schemeClr>
                </a:solidFill>
                <a:latin typeface="Constantia" panose="02030602050306030303" pitchFamily="18" charset="0"/>
              </a:rPr>
              <a:t> 21/10/2013 </a:t>
            </a:r>
            <a:r>
              <a:rPr lang="en-US" sz="2200" b="1" dirty="0" err="1">
                <a:solidFill>
                  <a:schemeClr val="tx1">
                    <a:lumMod val="50000"/>
                  </a:schemeClr>
                </a:solidFill>
                <a:latin typeface="Constantia" panose="02030602050306030303" pitchFamily="18" charset="0"/>
              </a:rPr>
              <a:t>của</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Chính</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phủ</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về</a:t>
            </a:r>
            <a:r>
              <a:rPr lang="en-US" sz="2200" b="1" dirty="0">
                <a:solidFill>
                  <a:schemeClr val="tx1">
                    <a:lumMod val="50000"/>
                  </a:schemeClr>
                </a:solidFill>
                <a:latin typeface="Constantia" panose="02030602050306030303" pitchFamily="18" charset="0"/>
              </a:rPr>
              <a:t> q</a:t>
            </a:r>
            <a:r>
              <a:rPr lang="vi-VN" sz="2200" b="1" dirty="0">
                <a:solidFill>
                  <a:schemeClr val="tx1">
                    <a:lumMod val="50000"/>
                  </a:schemeClr>
                </a:solidFill>
                <a:latin typeface="Constantia" panose="02030602050306030303" pitchFamily="18" charset="0"/>
              </a:rPr>
              <a:t>uy định chính sách trợ giúp xã hội đối với đối tượng bảo trợ xã hội</a:t>
            </a:r>
            <a:r>
              <a:rPr lang="pt-BR" sz="2200" b="1" dirty="0">
                <a:solidFill>
                  <a:schemeClr val="tx1">
                    <a:lumMod val="50000"/>
                  </a:schemeClr>
                </a:solidFill>
                <a:latin typeface="Constantia" panose="02030602050306030303" pitchFamily="18" charset="0"/>
              </a:rPr>
              <a:t>.</a:t>
            </a:r>
          </a:p>
          <a:p>
            <a:pPr algn="just"/>
            <a:r>
              <a:rPr lang="pt-BR" sz="2200" b="1" dirty="0">
                <a:solidFill>
                  <a:srgbClr val="FF0000"/>
                </a:solidFill>
                <a:latin typeface="Constantia" panose="02030602050306030303" pitchFamily="18" charset="0"/>
              </a:rPr>
              <a:t>8.</a:t>
            </a:r>
            <a:r>
              <a:rPr lang="pt-BR" sz="2200" b="1" dirty="0">
                <a:solidFill>
                  <a:srgbClr val="0000FF"/>
                </a:solidFill>
                <a:latin typeface="Constantia" panose="02030602050306030303" pitchFamily="18" charset="0"/>
              </a:rPr>
              <a:t> </a:t>
            </a:r>
            <a:r>
              <a:rPr lang="nl-NL" sz="2200" b="1" dirty="0">
                <a:solidFill>
                  <a:schemeClr val="tx1">
                    <a:lumMod val="50000"/>
                  </a:schemeClr>
                </a:solidFill>
                <a:latin typeface="Constantia" panose="02030602050306030303" pitchFamily="18" charset="0"/>
              </a:rPr>
              <a:t>Nghị định số </a:t>
            </a:r>
            <a:r>
              <a:rPr lang="en-US" sz="2200" b="1" dirty="0">
                <a:solidFill>
                  <a:schemeClr val="tx1">
                    <a:lumMod val="50000"/>
                  </a:schemeClr>
                </a:solidFill>
                <a:latin typeface="Constantia" panose="02030602050306030303" pitchFamily="18" charset="0"/>
              </a:rPr>
              <a:t>28</a:t>
            </a:r>
            <a:r>
              <a:rPr lang="vi-VN" sz="2200" b="1" dirty="0">
                <a:solidFill>
                  <a:schemeClr val="tx1">
                    <a:lumMod val="50000"/>
                  </a:schemeClr>
                </a:solidFill>
                <a:latin typeface="Constantia" panose="02030602050306030303" pitchFamily="18" charset="0"/>
              </a:rPr>
              <a:t>/201</a:t>
            </a:r>
            <a:r>
              <a:rPr lang="en-US" sz="2200" b="1" dirty="0">
                <a:solidFill>
                  <a:schemeClr val="tx1">
                    <a:lumMod val="50000"/>
                  </a:schemeClr>
                </a:solidFill>
                <a:latin typeface="Constantia" panose="02030602050306030303" pitchFamily="18" charset="0"/>
              </a:rPr>
              <a:t>5</a:t>
            </a:r>
            <a:r>
              <a:rPr lang="vi-VN" sz="2200" b="1" dirty="0">
                <a:solidFill>
                  <a:schemeClr val="tx1">
                    <a:lumMod val="50000"/>
                  </a:schemeClr>
                </a:solidFill>
                <a:latin typeface="Constantia" panose="02030602050306030303" pitchFamily="18" charset="0"/>
              </a:rPr>
              <a:t>/NĐ-CP</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ngày</a:t>
            </a:r>
            <a:r>
              <a:rPr lang="en-US" sz="2200" b="1" dirty="0">
                <a:solidFill>
                  <a:schemeClr val="tx1">
                    <a:lumMod val="50000"/>
                  </a:schemeClr>
                </a:solidFill>
                <a:latin typeface="Constantia" panose="02030602050306030303" pitchFamily="18" charset="0"/>
              </a:rPr>
              <a:t> 12/03/2015 </a:t>
            </a:r>
            <a:r>
              <a:rPr lang="en-US" sz="2200" b="1" dirty="0" err="1">
                <a:solidFill>
                  <a:schemeClr val="tx1">
                    <a:lumMod val="50000"/>
                  </a:schemeClr>
                </a:solidFill>
                <a:latin typeface="Constantia" panose="02030602050306030303" pitchFamily="18" charset="0"/>
              </a:rPr>
              <a:t>của</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Chính</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phủ</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về</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quy</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định</a:t>
            </a:r>
            <a:r>
              <a:rPr lang="en-US" sz="2200" b="1" dirty="0">
                <a:solidFill>
                  <a:schemeClr val="tx1">
                    <a:lumMod val="50000"/>
                  </a:schemeClr>
                </a:solidFill>
                <a:latin typeface="Constantia" panose="02030602050306030303" pitchFamily="18" charset="0"/>
              </a:rPr>
              <a:t> chi </a:t>
            </a:r>
            <a:r>
              <a:rPr lang="en-US" sz="2200" b="1" dirty="0" err="1">
                <a:solidFill>
                  <a:schemeClr val="tx1">
                    <a:lumMod val="50000"/>
                  </a:schemeClr>
                </a:solidFill>
                <a:latin typeface="Constantia" panose="02030602050306030303" pitchFamily="18" charset="0"/>
              </a:rPr>
              <a:t>tiết</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thi</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hành</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một</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số</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điều</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của</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Luật</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Việc</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làm</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về</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bảo</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hiểm</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thất</a:t>
            </a:r>
            <a:r>
              <a:rPr lang="en-US" sz="2200" b="1" dirty="0">
                <a:solidFill>
                  <a:schemeClr val="tx1">
                    <a:lumMod val="50000"/>
                  </a:schemeClr>
                </a:solidFill>
                <a:latin typeface="Constantia" panose="02030602050306030303" pitchFamily="18" charset="0"/>
              </a:rPr>
              <a:t> </a:t>
            </a:r>
            <a:r>
              <a:rPr lang="en-US" sz="2200" b="1" dirty="0" err="1">
                <a:solidFill>
                  <a:schemeClr val="tx1">
                    <a:lumMod val="50000"/>
                  </a:schemeClr>
                </a:solidFill>
                <a:latin typeface="Constantia" panose="02030602050306030303" pitchFamily="18" charset="0"/>
              </a:rPr>
              <a:t>nghiệp</a:t>
            </a:r>
            <a:r>
              <a:rPr lang="en-US" sz="2200" b="1" dirty="0">
                <a:solidFill>
                  <a:schemeClr val="tx1">
                    <a:lumMod val="50000"/>
                  </a:schemeClr>
                </a:solidFill>
                <a:latin typeface="Constantia" panose="02030602050306030303" pitchFamily="18" charset="0"/>
              </a:rPr>
              <a:t>.</a:t>
            </a:r>
            <a:endParaRPr lang="pt-BR" sz="2200" b="1" dirty="0">
              <a:solidFill>
                <a:schemeClr val="tx1">
                  <a:lumMod val="50000"/>
                </a:schemeClr>
              </a:solidFill>
              <a:latin typeface="Constantia" panose="02030602050306030303" pitchFamily="18" charset="0"/>
            </a:endParaRPr>
          </a:p>
          <a:p>
            <a:pPr algn="just"/>
            <a:r>
              <a:rPr lang="pt-BR" sz="2200" b="1" dirty="0">
                <a:solidFill>
                  <a:srgbClr val="FF0000"/>
                </a:solidFill>
                <a:latin typeface="Constantia" panose="02030602050306030303" pitchFamily="18" charset="0"/>
              </a:rPr>
              <a:t>9.</a:t>
            </a:r>
            <a:r>
              <a:rPr lang="pt-BR" sz="2200" b="1" dirty="0">
                <a:solidFill>
                  <a:srgbClr val="0000FF"/>
                </a:solidFill>
                <a:latin typeface="Constantia" panose="02030602050306030303" pitchFamily="18" charset="0"/>
              </a:rPr>
              <a:t> </a:t>
            </a:r>
            <a:r>
              <a:rPr lang="pt-BR" sz="2200" b="1" dirty="0">
                <a:solidFill>
                  <a:schemeClr val="tx1">
                    <a:lumMod val="50000"/>
                  </a:schemeClr>
                </a:solidFill>
                <a:latin typeface="Constantia" panose="02030602050306030303" pitchFamily="18" charset="0"/>
              </a:rPr>
              <a:t>Các Nghị định, Thông tư hướng dẫn các Luật, Pháp lệnh nêu trên</a:t>
            </a:r>
            <a:r>
              <a:rPr lang="en-US" sz="2200" b="1" dirty="0">
                <a:solidFill>
                  <a:schemeClr val="tx1">
                    <a:lumMod val="50000"/>
                  </a:schemeClr>
                </a:solidFill>
                <a:latin typeface="Constantia" panose="02030602050306030303" pitchFamily="18" charset="0"/>
              </a:rPr>
              <a:t>. </a:t>
            </a:r>
          </a:p>
          <a:p>
            <a:pPr algn="just"/>
            <a:r>
              <a:rPr lang="pt-BR" sz="2200" b="1" dirty="0">
                <a:solidFill>
                  <a:schemeClr val="tx1">
                    <a:lumMod val="50000"/>
                  </a:schemeClr>
                </a:solidFill>
                <a:latin typeface="Constantia" panose="02030602050306030303" pitchFamily="18" charset="0"/>
              </a:rPr>
              <a:t>...</a:t>
            </a:r>
          </a:p>
          <a:p>
            <a:pPr algn="just">
              <a:lnSpc>
                <a:spcPct val="120000"/>
              </a:lnSpc>
            </a:pPr>
            <a:endParaRPr lang="en-US" sz="2200" b="1" dirty="0">
              <a:solidFill>
                <a:srgbClr val="0000FF"/>
              </a:solidFill>
              <a:latin typeface="Constantia" panose="02030602050306030303" pitchFamily="18" charset="0"/>
            </a:endParaRPr>
          </a:p>
        </p:txBody>
      </p:sp>
    </p:spTree>
    <p:extLst>
      <p:ext uri="{BB962C8B-B14F-4D97-AF65-F5344CB8AC3E}">
        <p14:creationId xmlns:p14="http://schemas.microsoft.com/office/powerpoint/2010/main" val="9642228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Effect transition="in" filter="wipe(left)">
                                      <p:cBhvr>
                                        <p:cTn id="7" dur="500"/>
                                        <p:tgtEl>
                                          <p:spTgt spid="51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124">
                                            <p:txEl>
                                              <p:pRg st="1" end="1"/>
                                            </p:txEl>
                                          </p:spTgt>
                                        </p:tgtEl>
                                        <p:attrNameLst>
                                          <p:attrName>style.visibility</p:attrName>
                                        </p:attrNameLst>
                                      </p:cBhvr>
                                      <p:to>
                                        <p:strVal val="visible"/>
                                      </p:to>
                                    </p:set>
                                    <p:animEffect transition="in" filter="wipe(left)">
                                      <p:cBhvr>
                                        <p:cTn id="12" dur="500"/>
                                        <p:tgtEl>
                                          <p:spTgt spid="512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124">
                                            <p:txEl>
                                              <p:pRg st="2" end="2"/>
                                            </p:txEl>
                                          </p:spTgt>
                                        </p:tgtEl>
                                        <p:attrNameLst>
                                          <p:attrName>style.visibility</p:attrName>
                                        </p:attrNameLst>
                                      </p:cBhvr>
                                      <p:to>
                                        <p:strVal val="visible"/>
                                      </p:to>
                                    </p:set>
                                    <p:animEffect transition="in" filter="wipe(left)">
                                      <p:cBhvr>
                                        <p:cTn id="17" dur="500"/>
                                        <p:tgtEl>
                                          <p:spTgt spid="5124">
                                            <p:txEl>
                                              <p:pRg st="2" end="2"/>
                                            </p:txEl>
                                          </p:spTgt>
                                        </p:tgtEl>
                                      </p:cBhvr>
                                    </p:animEffect>
                                  </p:childTnLst>
                                </p:cTn>
                              </p:par>
                            </p:childTnLst>
                          </p:cTn>
                        </p:par>
                        <p:par>
                          <p:cTn id="18" fill="hold">
                            <p:stCondLst>
                              <p:cond delay="500"/>
                            </p:stCondLst>
                            <p:childTnLst>
                              <p:par>
                                <p:cTn id="19" presetID="22" presetClass="entr" presetSubtype="8" fill="hold" nodeType="afterEffect">
                                  <p:stCondLst>
                                    <p:cond delay="0"/>
                                  </p:stCondLst>
                                  <p:childTnLst>
                                    <p:set>
                                      <p:cBhvr>
                                        <p:cTn id="20" dur="1" fill="hold">
                                          <p:stCondLst>
                                            <p:cond delay="0"/>
                                          </p:stCondLst>
                                        </p:cTn>
                                        <p:tgtEl>
                                          <p:spTgt spid="5124">
                                            <p:txEl>
                                              <p:pRg st="3" end="3"/>
                                            </p:txEl>
                                          </p:spTgt>
                                        </p:tgtEl>
                                        <p:attrNameLst>
                                          <p:attrName>style.visibility</p:attrName>
                                        </p:attrNameLst>
                                      </p:cBhvr>
                                      <p:to>
                                        <p:strVal val="visible"/>
                                      </p:to>
                                    </p:set>
                                    <p:animEffect transition="in" filter="wipe(left)">
                                      <p:cBhvr>
                                        <p:cTn id="21" dur="500"/>
                                        <p:tgtEl>
                                          <p:spTgt spid="512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2800">
                <a:solidFill>
                  <a:srgbClr val="FF0000"/>
                </a:solidFill>
                <a:latin typeface="Constantia" panose="02030602050306030303" pitchFamily="18" charset="0"/>
                <a:ea typeface="+mn-ea"/>
                <a:cs typeface="+mn-cs"/>
              </a:rPr>
              <a:t>Nội dung:</a:t>
            </a:r>
          </a:p>
        </p:txBody>
      </p:sp>
      <p:sp>
        <p:nvSpPr>
          <p:cNvPr id="7187" name="Text Box 66"/>
          <p:cNvSpPr txBox="1">
            <a:spLocks noChangeArrowheads="1"/>
          </p:cNvSpPr>
          <p:nvPr/>
        </p:nvSpPr>
        <p:spPr bwMode="auto">
          <a:xfrm>
            <a:off x="1524000" y="2286000"/>
            <a:ext cx="9144000" cy="2332946"/>
          </a:xfrm>
          <a:prstGeom prst="rect">
            <a:avLst/>
          </a:prstGeom>
          <a:noFill/>
          <a:ln w="9525">
            <a:noFill/>
            <a:miter lim="800000"/>
            <a:headEnd/>
            <a:tailEnd/>
          </a:ln>
        </p:spPr>
        <p:txBody>
          <a:bodyPr wrap="square">
            <a:spAutoFit/>
          </a:bodyPr>
          <a:lstStyle/>
          <a:p>
            <a:pPr algn="ctr">
              <a:lnSpc>
                <a:spcPct val="130000"/>
              </a:lnSpc>
            </a:pPr>
            <a:r>
              <a:rPr lang="nl-NL" sz="2800" b="1">
                <a:solidFill>
                  <a:srgbClr val="000000"/>
                </a:solidFill>
                <a:latin typeface="Constantia" panose="02030602050306030303" pitchFamily="18" charset="0"/>
              </a:rPr>
              <a:t>Chương 1</a:t>
            </a:r>
            <a:endParaRPr lang="nl-NL" sz="2800" b="1" dirty="0">
              <a:solidFill>
                <a:srgbClr val="000000"/>
              </a:solidFill>
              <a:latin typeface="Constantia" panose="02030602050306030303" pitchFamily="18" charset="0"/>
            </a:endParaRPr>
          </a:p>
          <a:p>
            <a:pPr algn="ctr">
              <a:lnSpc>
                <a:spcPct val="130000"/>
              </a:lnSpc>
            </a:pPr>
            <a:r>
              <a:rPr lang="nl-NL" sz="2800" b="1">
                <a:solidFill>
                  <a:srgbClr val="FF0000"/>
                </a:solidFill>
                <a:latin typeface="Constantia" panose="02030602050306030303" pitchFamily="18" charset="0"/>
              </a:rPr>
              <a:t>KHÁI NIỆM, CHỨC NĂNG, VAI TRÒ, NGUYÊN TẮC </a:t>
            </a:r>
          </a:p>
          <a:p>
            <a:pPr algn="ctr">
              <a:lnSpc>
                <a:spcPct val="130000"/>
              </a:lnSpc>
            </a:pPr>
            <a:r>
              <a:rPr lang="nl-NL" sz="2800" b="1">
                <a:solidFill>
                  <a:srgbClr val="FF0000"/>
                </a:solidFill>
                <a:latin typeface="Constantia" panose="02030602050306030303" pitchFamily="18" charset="0"/>
              </a:rPr>
              <a:t>VÀ MQH CỦA ASXH VỚI MỘT SỐ LĨNH VỰC KHÁC</a:t>
            </a:r>
          </a:p>
          <a:p>
            <a:pPr algn="ctr">
              <a:lnSpc>
                <a:spcPct val="130000"/>
              </a:lnSpc>
            </a:pPr>
            <a:endParaRPr lang="en-US" sz="2800" b="1" dirty="0">
              <a:solidFill>
                <a:srgbClr val="FF0000"/>
              </a:solidFill>
              <a:latin typeface="Constantia" panose="02030602050306030303" pitchFamily="18" charset="0"/>
            </a:endParaRPr>
          </a:p>
        </p:txBody>
      </p:sp>
      <p:cxnSp>
        <p:nvCxnSpPr>
          <p:cNvPr id="3" name="Straight Connector 2"/>
          <p:cNvCxnSpPr/>
          <p:nvPr/>
        </p:nvCxnSpPr>
        <p:spPr bwMode="auto">
          <a:xfrm>
            <a:off x="3962400" y="3971928"/>
            <a:ext cx="4724400"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0525610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87">
                                            <p:txEl>
                                              <p:pRg st="0" end="0"/>
                                            </p:txEl>
                                          </p:spTgt>
                                        </p:tgtEl>
                                        <p:attrNameLst>
                                          <p:attrName>style.visibility</p:attrName>
                                        </p:attrNameLst>
                                      </p:cBhvr>
                                      <p:to>
                                        <p:strVal val="visible"/>
                                      </p:to>
                                    </p:set>
                                    <p:animEffect transition="in" filter="fade">
                                      <p:cBhvr>
                                        <p:cTn id="7" dur="500"/>
                                        <p:tgtEl>
                                          <p:spTgt spid="71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187">
                                            <p:txEl>
                                              <p:pRg st="1" end="1"/>
                                            </p:txEl>
                                          </p:spTgt>
                                        </p:tgtEl>
                                        <p:attrNameLst>
                                          <p:attrName>style.visibility</p:attrName>
                                        </p:attrNameLst>
                                      </p:cBhvr>
                                      <p:to>
                                        <p:strVal val="visible"/>
                                      </p:to>
                                    </p:set>
                                    <p:animEffect transition="in" filter="fade">
                                      <p:cBhvr>
                                        <p:cTn id="10" dur="500"/>
                                        <p:tgtEl>
                                          <p:spTgt spid="7187">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187">
                                            <p:txEl>
                                              <p:pRg st="2" end="2"/>
                                            </p:txEl>
                                          </p:spTgt>
                                        </p:tgtEl>
                                        <p:attrNameLst>
                                          <p:attrName>style.visibility</p:attrName>
                                        </p:attrNameLst>
                                      </p:cBhvr>
                                      <p:to>
                                        <p:strVal val="visible"/>
                                      </p:to>
                                    </p:set>
                                    <p:animEffect transition="in" filter="fade">
                                      <p:cBhvr>
                                        <p:cTn id="13" dur="500"/>
                                        <p:tgtEl>
                                          <p:spTgt spid="7187">
                                            <p:txEl>
                                              <p:pRg st="2" end="2"/>
                                            </p:txEl>
                                          </p:spTgt>
                                        </p:tgtEl>
                                      </p:cBhvr>
                                    </p:animEffect>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2800">
                <a:solidFill>
                  <a:srgbClr val="FF0000"/>
                </a:solidFill>
                <a:latin typeface="Constantia" panose="02030602050306030303" pitchFamily="18" charset="0"/>
                <a:ea typeface="+mn-ea"/>
                <a:cs typeface="+mn-cs"/>
              </a:rPr>
              <a:t>Chương 1:</a:t>
            </a:r>
          </a:p>
        </p:txBody>
      </p:sp>
      <p:sp>
        <p:nvSpPr>
          <p:cNvPr id="2" name="Oval 1"/>
          <p:cNvSpPr/>
          <p:nvPr/>
        </p:nvSpPr>
        <p:spPr bwMode="auto">
          <a:xfrm>
            <a:off x="-838200" y="1600200"/>
            <a:ext cx="4800600" cy="426720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17" name="AutoShape 8"/>
          <p:cNvSpPr>
            <a:spLocks noChangeArrowheads="1"/>
          </p:cNvSpPr>
          <p:nvPr/>
        </p:nvSpPr>
        <p:spPr bwMode="gray">
          <a:xfrm>
            <a:off x="1905000" y="1828800"/>
            <a:ext cx="8445134" cy="59436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sz="3200">
                <a:solidFill>
                  <a:srgbClr val="000000"/>
                </a:solidFill>
                <a:latin typeface="Constantia" panose="02030602050306030303" pitchFamily="18" charset="0"/>
                <a:hlinkClick r:id="rId3" action="ppaction://hlinkpres?slideindex=1&amp;slidetitle="/>
              </a:rPr>
              <a:t>1.1.</a:t>
            </a:r>
            <a:r>
              <a:rPr lang="en-US" sz="2600">
                <a:solidFill>
                  <a:srgbClr val="000000"/>
                </a:solidFill>
                <a:latin typeface="Constantia" panose="02030602050306030303" pitchFamily="18" charset="0"/>
              </a:rPr>
              <a:t> Khái niệm và các khái niệm có liên quan ASXH</a:t>
            </a:r>
          </a:p>
        </p:txBody>
      </p:sp>
      <p:sp>
        <p:nvSpPr>
          <p:cNvPr id="18" name="AutoShape 7"/>
          <p:cNvSpPr>
            <a:spLocks noChangeArrowheads="1"/>
          </p:cNvSpPr>
          <p:nvPr/>
        </p:nvSpPr>
        <p:spPr bwMode="gray">
          <a:xfrm>
            <a:off x="1919971" y="2649671"/>
            <a:ext cx="8445134" cy="59436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r>
              <a:rPr lang="it-IT" sz="3200">
                <a:solidFill>
                  <a:srgbClr val="000000"/>
                </a:solidFill>
                <a:latin typeface="Constantia" panose="02030602050306030303" pitchFamily="18" charset="0"/>
                <a:hlinkClick r:id="rId4" action="ppaction://hlinkpres?slideindex=1&amp;slidetitle="/>
              </a:rPr>
              <a:t>1.2.</a:t>
            </a:r>
            <a:r>
              <a:rPr lang="it-IT"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Đối tượng, nội dung, </a:t>
            </a:r>
            <a:r>
              <a:rPr lang="en-US" sz="2600">
                <a:solidFill>
                  <a:srgbClr val="000000"/>
                </a:solidFill>
                <a:latin typeface="Constantia" panose="02030602050306030303" pitchFamily="18" charset="0"/>
              </a:rPr>
              <a:t>PPNC </a:t>
            </a:r>
            <a:r>
              <a:rPr lang="vi-VN" sz="2600">
                <a:solidFill>
                  <a:srgbClr val="000000"/>
                </a:solidFill>
                <a:latin typeface="Constantia" panose="02030602050306030303" pitchFamily="18" charset="0"/>
              </a:rPr>
              <a:t>của</a:t>
            </a:r>
            <a:r>
              <a:rPr lang="en-US" sz="2600">
                <a:solidFill>
                  <a:srgbClr val="000000"/>
                </a:solidFill>
                <a:latin typeface="Constantia" panose="02030602050306030303" pitchFamily="18" charset="0"/>
              </a:rPr>
              <a:t> </a:t>
            </a:r>
            <a:r>
              <a:rPr lang="it-IT" sz="2600">
                <a:solidFill>
                  <a:srgbClr val="000000"/>
                </a:solidFill>
                <a:latin typeface="Constantia" panose="02030602050306030303" pitchFamily="18" charset="0"/>
              </a:rPr>
              <a:t>ASXH</a:t>
            </a:r>
          </a:p>
        </p:txBody>
      </p:sp>
      <p:sp>
        <p:nvSpPr>
          <p:cNvPr id="19" name="AutoShape 6"/>
          <p:cNvSpPr>
            <a:spLocks noChangeArrowheads="1"/>
          </p:cNvSpPr>
          <p:nvPr/>
        </p:nvSpPr>
        <p:spPr bwMode="gray">
          <a:xfrm>
            <a:off x="1923145" y="3456255"/>
            <a:ext cx="8445134" cy="59436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sz="3200">
                <a:solidFill>
                  <a:srgbClr val="000000"/>
                </a:solidFill>
                <a:latin typeface="Constantia" panose="02030602050306030303" pitchFamily="18" charset="0"/>
                <a:hlinkClick r:id="rId5" action="ppaction://hlinkpres?slideindex=1&amp;slidetitle="/>
              </a:rPr>
              <a:t>1.3.</a:t>
            </a:r>
            <a:r>
              <a:rPr lang="en-US"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Chức năng, vai trò và các nguyên tắc </a:t>
            </a:r>
            <a:r>
              <a:rPr lang="en-US" sz="2600">
                <a:solidFill>
                  <a:srgbClr val="000000"/>
                </a:solidFill>
                <a:latin typeface="Constantia" panose="02030602050306030303" pitchFamily="18" charset="0"/>
              </a:rPr>
              <a:t>CB</a:t>
            </a:r>
            <a:r>
              <a:rPr lang="vi-VN" sz="2600">
                <a:solidFill>
                  <a:srgbClr val="000000"/>
                </a:solidFill>
                <a:latin typeface="Constantia" panose="02030602050306030303" pitchFamily="18" charset="0"/>
              </a:rPr>
              <a:t> của</a:t>
            </a:r>
            <a:r>
              <a:rPr lang="en-US"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ASXH</a:t>
            </a:r>
          </a:p>
        </p:txBody>
      </p:sp>
      <p:sp>
        <p:nvSpPr>
          <p:cNvPr id="20" name="AutoShape 6"/>
          <p:cNvSpPr>
            <a:spLocks noChangeArrowheads="1"/>
          </p:cNvSpPr>
          <p:nvPr/>
        </p:nvSpPr>
        <p:spPr bwMode="gray">
          <a:xfrm>
            <a:off x="1933576" y="4306249"/>
            <a:ext cx="8445134" cy="59436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sz="3200">
                <a:solidFill>
                  <a:srgbClr val="000000"/>
                </a:solidFill>
                <a:latin typeface="Constantia" panose="02030602050306030303" pitchFamily="18" charset="0"/>
                <a:hlinkClick r:id="rId6" action="ppaction://hlinkpres?slideindex=1&amp;slidetitle="/>
              </a:rPr>
              <a:t>1.4.</a:t>
            </a:r>
            <a:r>
              <a:rPr lang="en-US" sz="2600">
                <a:solidFill>
                  <a:srgbClr val="000000"/>
                </a:solidFill>
                <a:latin typeface="Constantia" panose="02030602050306030303" pitchFamily="18" charset="0"/>
                <a:hlinkClick r:id="rId6" action="ppaction://hlinkpres?slideindex=1&amp;slidetitle="/>
              </a:rPr>
              <a:t> </a:t>
            </a:r>
            <a:r>
              <a:rPr lang="vi-VN" sz="2600">
                <a:solidFill>
                  <a:srgbClr val="000000"/>
                </a:solidFill>
                <a:latin typeface="Constantia" panose="02030602050306030303" pitchFamily="18" charset="0"/>
              </a:rPr>
              <a:t>Vai trò của các thành phần </a:t>
            </a:r>
            <a:r>
              <a:rPr lang="en-US" sz="2600">
                <a:solidFill>
                  <a:srgbClr val="000000"/>
                </a:solidFill>
                <a:latin typeface="Constantia" panose="02030602050306030303" pitchFamily="18" charset="0"/>
              </a:rPr>
              <a:t>trong việc PT</a:t>
            </a:r>
            <a:r>
              <a:rPr lang="vi-VN" sz="2600">
                <a:solidFill>
                  <a:srgbClr val="000000"/>
                </a:solidFill>
                <a:latin typeface="Constantia" panose="02030602050306030303" pitchFamily="18" charset="0"/>
              </a:rPr>
              <a:t> </a:t>
            </a:r>
            <a:r>
              <a:rPr lang="en-US" sz="2600">
                <a:solidFill>
                  <a:srgbClr val="000000"/>
                </a:solidFill>
                <a:latin typeface="Constantia" panose="02030602050306030303" pitchFamily="18" charset="0"/>
              </a:rPr>
              <a:t>ASXH</a:t>
            </a:r>
            <a:endParaRPr lang="vi-VN" sz="2600">
              <a:solidFill>
                <a:srgbClr val="000000"/>
              </a:solidFill>
              <a:latin typeface="Constantia" panose="02030602050306030303" pitchFamily="18" charset="0"/>
            </a:endParaRPr>
          </a:p>
        </p:txBody>
      </p:sp>
      <p:sp>
        <p:nvSpPr>
          <p:cNvPr id="8" name="AutoShape 6"/>
          <p:cNvSpPr>
            <a:spLocks noChangeArrowheads="1"/>
          </p:cNvSpPr>
          <p:nvPr/>
        </p:nvSpPr>
        <p:spPr bwMode="gray">
          <a:xfrm>
            <a:off x="1942717" y="5128079"/>
            <a:ext cx="8445134" cy="59436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sz="3200">
                <a:solidFill>
                  <a:srgbClr val="000000"/>
                </a:solidFill>
                <a:latin typeface="Constantia" panose="02030602050306030303" pitchFamily="18" charset="0"/>
                <a:hlinkClick r:id="rId7" action="ppaction://hlinkpres?slideindex=1&amp;slidetitle="/>
              </a:rPr>
              <a:t>1.5.</a:t>
            </a:r>
            <a:r>
              <a:rPr lang="en-US" sz="2600">
                <a:solidFill>
                  <a:srgbClr val="000000"/>
                </a:solidFill>
                <a:latin typeface="Constantia" panose="02030602050306030303" pitchFamily="18" charset="0"/>
                <a:hlinkClick r:id="rId7" action="ppaction://hlinkpres?slideindex=1&amp;slidetitle="/>
              </a:rPr>
              <a:t> </a:t>
            </a:r>
            <a:r>
              <a:rPr lang="vi-VN" sz="2600">
                <a:solidFill>
                  <a:srgbClr val="000000"/>
                </a:solidFill>
                <a:latin typeface="Constantia" panose="02030602050306030303" pitchFamily="18" charset="0"/>
              </a:rPr>
              <a:t>Mối quan hệ của </a:t>
            </a:r>
            <a:r>
              <a:rPr lang="en-US" sz="2600">
                <a:solidFill>
                  <a:srgbClr val="000000"/>
                </a:solidFill>
                <a:latin typeface="Constantia" panose="02030602050306030303" pitchFamily="18" charset="0"/>
              </a:rPr>
              <a:t>ASXH</a:t>
            </a:r>
            <a:r>
              <a:rPr lang="vi-VN" sz="2600">
                <a:solidFill>
                  <a:srgbClr val="000000"/>
                </a:solidFill>
                <a:latin typeface="Constantia" panose="02030602050306030303" pitchFamily="18" charset="0"/>
              </a:rPr>
              <a:t> với một số lĩnh vực khác</a:t>
            </a:r>
          </a:p>
        </p:txBody>
      </p:sp>
    </p:spTree>
    <p:extLst>
      <p:ext uri="{BB962C8B-B14F-4D97-AF65-F5344CB8AC3E}">
        <p14:creationId xmlns:p14="http://schemas.microsoft.com/office/powerpoint/2010/main" val="1402972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981200" y="533401"/>
            <a:ext cx="8534400" cy="563563"/>
          </a:xfrm>
        </p:spPr>
        <p:txBody>
          <a:bodyPr/>
          <a:lstStyle/>
          <a:p>
            <a:r>
              <a:rPr lang="en-US" sz="2800">
                <a:solidFill>
                  <a:srgbClr val="FF0000"/>
                </a:solidFill>
                <a:latin typeface="Constantia" panose="02030602050306030303" pitchFamily="18" charset="0"/>
              </a:rPr>
              <a:t>1.1.1.1. Các quan niệm về ASXH</a:t>
            </a:r>
          </a:p>
        </p:txBody>
      </p:sp>
      <p:sp>
        <p:nvSpPr>
          <p:cNvPr id="5" name="Oval 4"/>
          <p:cNvSpPr/>
          <p:nvPr/>
        </p:nvSpPr>
        <p:spPr bwMode="auto">
          <a:xfrm>
            <a:off x="-304800" y="1676400"/>
            <a:ext cx="4381500" cy="419100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6" name="AutoShape 8"/>
          <p:cNvSpPr>
            <a:spLocks noChangeArrowheads="1"/>
          </p:cNvSpPr>
          <p:nvPr/>
        </p:nvSpPr>
        <p:spPr bwMode="gray">
          <a:xfrm>
            <a:off x="2057401" y="1905000"/>
            <a:ext cx="7906655"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en-US" sz="2600">
                <a:solidFill>
                  <a:srgbClr val="000000"/>
                </a:solidFill>
                <a:latin typeface="Constantia" panose="02030602050306030303" pitchFamily="18" charset="0"/>
                <a:hlinkClick r:id="rId2" action="ppaction://hlinkpres?slideindex=1&amp;slidetitle="/>
              </a:rPr>
              <a:t>(1)</a:t>
            </a:r>
            <a:r>
              <a:rPr lang="en-US" sz="2600">
                <a:solidFill>
                  <a:srgbClr val="000000"/>
                </a:solidFill>
                <a:latin typeface="Constantia" panose="02030602050306030303" pitchFamily="18" charset="0"/>
              </a:rPr>
              <a:t> Theo Tổ chức Lao động quốc tế (ILO)</a:t>
            </a:r>
          </a:p>
        </p:txBody>
      </p:sp>
      <p:sp>
        <p:nvSpPr>
          <p:cNvPr id="7" name="AutoShape 7"/>
          <p:cNvSpPr>
            <a:spLocks noChangeArrowheads="1"/>
          </p:cNvSpPr>
          <p:nvPr/>
        </p:nvSpPr>
        <p:spPr bwMode="gray">
          <a:xfrm>
            <a:off x="2072372" y="2682240"/>
            <a:ext cx="7906655"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it-IT" sz="2600">
                <a:solidFill>
                  <a:srgbClr val="000000"/>
                </a:solidFill>
                <a:latin typeface="Constantia" panose="02030602050306030303" pitchFamily="18" charset="0"/>
                <a:hlinkClick r:id="rId3" action="ppaction://hlinkpres?slideindex=1&amp;slidetitle="/>
              </a:rPr>
              <a:t>(2)</a:t>
            </a:r>
            <a:r>
              <a:rPr lang="it-IT"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Theo cơ quan Phát triển LHQ (UNDP)</a:t>
            </a:r>
            <a:endParaRPr lang="it-IT" sz="2600">
              <a:solidFill>
                <a:srgbClr val="000000"/>
              </a:solidFill>
              <a:latin typeface="Constantia" panose="02030602050306030303" pitchFamily="18" charset="0"/>
            </a:endParaRPr>
          </a:p>
        </p:txBody>
      </p:sp>
      <p:sp>
        <p:nvSpPr>
          <p:cNvPr id="10" name="AutoShape 8"/>
          <p:cNvSpPr>
            <a:spLocks noChangeArrowheads="1"/>
          </p:cNvSpPr>
          <p:nvPr/>
        </p:nvSpPr>
        <p:spPr bwMode="gray">
          <a:xfrm>
            <a:off x="2072372" y="3440430"/>
            <a:ext cx="7906655"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en-US" sz="2600">
                <a:solidFill>
                  <a:srgbClr val="000000"/>
                </a:solidFill>
                <a:latin typeface="Constantia" panose="02030602050306030303" pitchFamily="18" charset="0"/>
                <a:hlinkClick r:id="rId4" action="ppaction://hlinkpres?slideindex=1&amp;slidetitle="/>
              </a:rPr>
              <a:t>(3) </a:t>
            </a:r>
            <a:r>
              <a:rPr lang="en-US" sz="2600">
                <a:solidFill>
                  <a:srgbClr val="000000"/>
                </a:solidFill>
                <a:latin typeface="Constantia" panose="02030602050306030303" pitchFamily="18" charset="0"/>
              </a:rPr>
              <a:t>Theo Ngân hàng thế giới (WB)</a:t>
            </a:r>
          </a:p>
        </p:txBody>
      </p:sp>
      <p:sp>
        <p:nvSpPr>
          <p:cNvPr id="11" name="AutoShape 7"/>
          <p:cNvSpPr>
            <a:spLocks noChangeArrowheads="1"/>
          </p:cNvSpPr>
          <p:nvPr/>
        </p:nvSpPr>
        <p:spPr bwMode="gray">
          <a:xfrm>
            <a:off x="2087343" y="4217670"/>
            <a:ext cx="7906655"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it-IT" sz="2600">
                <a:solidFill>
                  <a:srgbClr val="000000"/>
                </a:solidFill>
                <a:latin typeface="Constantia" panose="02030602050306030303" pitchFamily="18" charset="0"/>
                <a:hlinkClick r:id="rId5" action="ppaction://hlinkpres?slideindex=1&amp;slidetitle="/>
              </a:rPr>
              <a:t>(4)</a:t>
            </a:r>
            <a:r>
              <a:rPr lang="it-IT"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Theo Hiệp hội ASXH thế giới </a:t>
            </a:r>
            <a:endParaRPr lang="it-IT" sz="2600">
              <a:solidFill>
                <a:srgbClr val="000000"/>
              </a:solidFill>
              <a:latin typeface="Constantia" panose="02030602050306030303" pitchFamily="18" charset="0"/>
            </a:endParaRPr>
          </a:p>
        </p:txBody>
      </p:sp>
      <p:sp>
        <p:nvSpPr>
          <p:cNvPr id="12" name="AutoShape 7"/>
          <p:cNvSpPr>
            <a:spLocks noChangeArrowheads="1"/>
          </p:cNvSpPr>
          <p:nvPr/>
        </p:nvSpPr>
        <p:spPr bwMode="gray">
          <a:xfrm>
            <a:off x="2096866" y="4994910"/>
            <a:ext cx="7906655"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it-IT" sz="2600">
                <a:solidFill>
                  <a:srgbClr val="000000"/>
                </a:solidFill>
                <a:latin typeface="Constantia" panose="02030602050306030303" pitchFamily="18" charset="0"/>
                <a:hlinkClick r:id="rId6" action="ppaction://hlinkpres?slideindex=1&amp;slidetitle="/>
              </a:rPr>
              <a:t>(5)</a:t>
            </a:r>
            <a:r>
              <a:rPr lang="it-IT" sz="2600">
                <a:solidFill>
                  <a:srgbClr val="000000"/>
                </a:solidFill>
                <a:latin typeface="Constantia" panose="02030602050306030303" pitchFamily="18" charset="0"/>
              </a:rPr>
              <a:t> </a:t>
            </a:r>
            <a:r>
              <a:rPr lang="vi-VN" sz="2600">
                <a:solidFill>
                  <a:srgbClr val="000000"/>
                </a:solidFill>
                <a:latin typeface="Constantia" panose="02030602050306030303" pitchFamily="18" charset="0"/>
              </a:rPr>
              <a:t>Theo các chuyên gia VN về ASXH </a:t>
            </a:r>
            <a:endParaRPr lang="it-IT" sz="2600">
              <a:solidFill>
                <a:srgbClr val="000000"/>
              </a:solidFill>
              <a:latin typeface="Constantia" panose="02030602050306030303" pitchFamily="18" charset="0"/>
            </a:endParaRPr>
          </a:p>
        </p:txBody>
      </p:sp>
    </p:spTree>
    <p:extLst>
      <p:ext uri="{BB962C8B-B14F-4D97-AF65-F5344CB8AC3E}">
        <p14:creationId xmlns:p14="http://schemas.microsoft.com/office/powerpoint/2010/main" val="52777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333999" y="275573"/>
            <a:ext cx="10018713" cy="989556"/>
          </a:xfrm>
        </p:spPr>
        <p:txBody>
          <a:bodyPr/>
          <a:lstStyle/>
          <a:p>
            <a:r>
              <a:rPr lang="en-US" sz="2800" dirty="0">
                <a:solidFill>
                  <a:srgbClr val="FF0000"/>
                </a:solidFill>
                <a:latin typeface="Constantia" panose="02030602050306030303" pitchFamily="18" charset="0"/>
              </a:rPr>
              <a:t>(1) Theo </a:t>
            </a:r>
            <a:r>
              <a:rPr lang="en-US" sz="2800" dirty="0" err="1">
                <a:solidFill>
                  <a:srgbClr val="FF0000"/>
                </a:solidFill>
                <a:latin typeface="Constantia" panose="02030602050306030303" pitchFamily="18" charset="0"/>
              </a:rPr>
              <a:t>tổ</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chức</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lao</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động</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quốc</a:t>
            </a:r>
            <a:r>
              <a:rPr lang="en-US" sz="2800" dirty="0">
                <a:solidFill>
                  <a:srgbClr val="FF0000"/>
                </a:solidFill>
                <a:latin typeface="Constantia" panose="02030602050306030303" pitchFamily="18" charset="0"/>
              </a:rPr>
              <a:t> </a:t>
            </a:r>
            <a:r>
              <a:rPr lang="en-US" sz="2800" dirty="0" err="1">
                <a:solidFill>
                  <a:srgbClr val="FF0000"/>
                </a:solidFill>
                <a:latin typeface="Constantia" panose="02030602050306030303" pitchFamily="18" charset="0"/>
              </a:rPr>
              <a:t>tế</a:t>
            </a:r>
            <a:r>
              <a:rPr lang="en-US" sz="2800" dirty="0">
                <a:solidFill>
                  <a:srgbClr val="FF0000"/>
                </a:solidFill>
                <a:latin typeface="Constantia" panose="02030602050306030303" pitchFamily="18" charset="0"/>
              </a:rPr>
              <a:t> (ILO)</a:t>
            </a:r>
          </a:p>
        </p:txBody>
      </p:sp>
      <p:sp>
        <p:nvSpPr>
          <p:cNvPr id="5" name="TextBox 4"/>
          <p:cNvSpPr txBox="1"/>
          <p:nvPr/>
        </p:nvSpPr>
        <p:spPr>
          <a:xfrm>
            <a:off x="2004164" y="1788092"/>
            <a:ext cx="9569885" cy="2123658"/>
          </a:xfrm>
          <a:prstGeom prst="rect">
            <a:avLst/>
          </a:prstGeom>
          <a:noFill/>
          <a:ln w="28575">
            <a:solidFill>
              <a:srgbClr val="FF0000"/>
            </a:solidFill>
          </a:ln>
        </p:spPr>
        <p:txBody>
          <a:bodyPr wrap="square" rtlCol="0">
            <a:spAutoFit/>
          </a:bodyPr>
          <a:lstStyle/>
          <a:p>
            <a:pPr algn="just"/>
            <a:r>
              <a:rPr lang="vi-VN" sz="2200" b="1" dirty="0">
                <a:solidFill>
                  <a:srgbClr val="000000"/>
                </a:solidFill>
                <a:latin typeface="Constantia" panose="02030602050306030303" pitchFamily="18" charset="0"/>
                <a:cs typeface="Times New Roman" panose="02020603050405020304" pitchFamily="18" charset="0"/>
              </a:rPr>
              <a:t>A</a:t>
            </a:r>
            <a:r>
              <a:rPr lang="en-US" sz="2200" b="1" dirty="0">
                <a:solidFill>
                  <a:srgbClr val="000000"/>
                </a:solidFill>
                <a:latin typeface="Constantia" panose="02030602050306030303" pitchFamily="18" charset="0"/>
                <a:cs typeface="Times New Roman" panose="02020603050405020304" pitchFamily="18" charset="0"/>
              </a:rPr>
              <a:t>SXH </a:t>
            </a:r>
            <a:r>
              <a:rPr lang="vi-VN" sz="2200" b="1" dirty="0">
                <a:solidFill>
                  <a:srgbClr val="000000"/>
                </a:solidFill>
                <a:latin typeface="Constantia" panose="02030602050306030303" pitchFamily="18" charset="0"/>
                <a:cs typeface="Times New Roman" panose="02020603050405020304" pitchFamily="18" charset="0"/>
              </a:rPr>
              <a:t>là</a:t>
            </a:r>
            <a:r>
              <a:rPr lang="en-US" sz="2200" b="1" dirty="0">
                <a:solidFill>
                  <a:srgbClr val="000000"/>
                </a:solidFill>
                <a:latin typeface="Constantia" panose="02030602050306030303" pitchFamily="18" charset="0"/>
                <a:cs typeface="Times New Roman" panose="02020603050405020304" pitchFamily="18" charset="0"/>
              </a:rPr>
              <a:t> m</a:t>
            </a:r>
            <a:r>
              <a:rPr lang="vi-VN" sz="2200" b="1" dirty="0">
                <a:solidFill>
                  <a:srgbClr val="000000"/>
                </a:solidFill>
                <a:latin typeface="Constantia" panose="02030602050306030303" pitchFamily="18" charset="0"/>
                <a:cs typeface="Times New Roman" panose="02020603050405020304" pitchFamily="18" charset="0"/>
              </a:rPr>
              <a:t>ột sự bảo vệ mà </a:t>
            </a:r>
            <a:r>
              <a:rPr lang="en-US" sz="2200" b="1" dirty="0">
                <a:solidFill>
                  <a:srgbClr val="000000"/>
                </a:solidFill>
                <a:latin typeface="Constantia" panose="02030602050306030303" pitchFamily="18" charset="0"/>
                <a:cs typeface="Times New Roman" panose="02020603050405020304" pitchFamily="18" charset="0"/>
              </a:rPr>
              <a:t>XH</a:t>
            </a:r>
            <a:r>
              <a:rPr lang="vi-VN" sz="2200" b="1" dirty="0">
                <a:solidFill>
                  <a:srgbClr val="000000"/>
                </a:solidFill>
                <a:latin typeface="Constantia" panose="02030602050306030303" pitchFamily="18" charset="0"/>
                <a:cs typeface="Times New Roman" panose="02020603050405020304" pitchFamily="18" charset="0"/>
              </a:rPr>
              <a:t> cung cấp cho các thành viên thông qua một số biện pháp được áp dụng rộng rãi, để đương đầu với những khó khăn, các cú sốc về KT-XH, làm mất hoặc suy giảm nghiêm trọng nguồn thu nhập do ốm đau, thai sản, thương tật do lao động, mất sức lao động hoặc tử vong và cung cấp chăm sóc y tế và trợ cấp cho các gia đình nạn nhân có trẻ em.</a:t>
            </a:r>
          </a:p>
        </p:txBody>
      </p:sp>
    </p:spTree>
    <p:extLst>
      <p:ext uri="{BB962C8B-B14F-4D97-AF65-F5344CB8AC3E}">
        <p14:creationId xmlns:p14="http://schemas.microsoft.com/office/powerpoint/2010/main" val="11412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wipe(left)">
                                      <p:cBhvr>
                                        <p:cTn id="7" dur="500"/>
                                        <p:tgtEl>
                                          <p:spTgt spid="10649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981200" y="533401"/>
            <a:ext cx="8534400" cy="563563"/>
          </a:xfrm>
        </p:spPr>
        <p:txBody>
          <a:bodyPr/>
          <a:lstStyle/>
          <a:p>
            <a:r>
              <a:rPr lang="en-US" sz="2800">
                <a:solidFill>
                  <a:srgbClr val="FF0000"/>
                </a:solidFill>
                <a:latin typeface="Constantia" panose="02030602050306030303" pitchFamily="18" charset="0"/>
              </a:rPr>
              <a:t>1.1. Khái niệm và các khái niệm có liên quan ASXH</a:t>
            </a:r>
          </a:p>
        </p:txBody>
      </p:sp>
      <p:sp>
        <p:nvSpPr>
          <p:cNvPr id="5" name="Oval 4"/>
          <p:cNvSpPr/>
          <p:nvPr/>
        </p:nvSpPr>
        <p:spPr bwMode="auto">
          <a:xfrm>
            <a:off x="-304800" y="1676400"/>
            <a:ext cx="4381500" cy="419100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6" name="AutoShape 8"/>
          <p:cNvSpPr>
            <a:spLocks noChangeArrowheads="1"/>
          </p:cNvSpPr>
          <p:nvPr/>
        </p:nvSpPr>
        <p:spPr bwMode="gray">
          <a:xfrm>
            <a:off x="2060574" y="2727960"/>
            <a:ext cx="7997826"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en-US" sz="3200">
                <a:solidFill>
                  <a:srgbClr val="000000"/>
                </a:solidFill>
                <a:latin typeface="Constantia" panose="02030602050306030303" pitchFamily="18" charset="0"/>
                <a:hlinkClick r:id="rId2" action="ppaction://hlinkpres?slideindex=1&amp;slidetitle="/>
              </a:rPr>
              <a:t>1.1.1.</a:t>
            </a:r>
            <a:r>
              <a:rPr lang="en-US" sz="3200">
                <a:solidFill>
                  <a:srgbClr val="000000"/>
                </a:solidFill>
                <a:latin typeface="Constantia" panose="02030602050306030303" pitchFamily="18" charset="0"/>
              </a:rPr>
              <a:t> </a:t>
            </a:r>
            <a:r>
              <a:rPr lang="en-US" sz="2600">
                <a:solidFill>
                  <a:srgbClr val="000000"/>
                </a:solidFill>
                <a:latin typeface="Constantia" panose="02030602050306030303" pitchFamily="18" charset="0"/>
              </a:rPr>
              <a:t>Khái niệm ASXH</a:t>
            </a:r>
          </a:p>
        </p:txBody>
      </p:sp>
      <p:sp>
        <p:nvSpPr>
          <p:cNvPr id="7" name="AutoShape 7"/>
          <p:cNvSpPr>
            <a:spLocks noChangeArrowheads="1"/>
          </p:cNvSpPr>
          <p:nvPr/>
        </p:nvSpPr>
        <p:spPr bwMode="gray">
          <a:xfrm>
            <a:off x="2075545" y="3718560"/>
            <a:ext cx="7997826" cy="548640"/>
          </a:xfrm>
          <a:prstGeom prst="roundRect">
            <a:avLst/>
          </a:prstGeom>
          <a:solidFill>
            <a:srgbClr val="FFC000"/>
          </a:solidFill>
          <a:ln w="28575" algn="ctr">
            <a:noFill/>
            <a:round/>
            <a:headEnd/>
            <a:tailEnd/>
          </a:ln>
          <a:effectLst/>
          <a:extLst/>
        </p:spPr>
        <p:txBody>
          <a:bodyPr wrap="none" anchor="ctr"/>
          <a:lstStyle>
            <a:lvl1pPr>
              <a:defRPr sz="2800" b="1">
                <a:solidFill>
                  <a:schemeClr val="tx1"/>
                </a:solidFill>
                <a:latin typeface="Times New Roman" panose="02020603050405020304" pitchFamily="18" charset="0"/>
              </a:defRPr>
            </a:lvl1pPr>
            <a:lvl2pPr marL="742950" indent="-285750">
              <a:defRPr sz="2800" b="1">
                <a:solidFill>
                  <a:schemeClr val="tx1"/>
                </a:solidFill>
                <a:latin typeface="Times New Roman" panose="02020603050405020304" pitchFamily="18" charset="0"/>
              </a:defRPr>
            </a:lvl2pPr>
            <a:lvl3pPr marL="1143000" indent="-228600">
              <a:defRPr sz="2800" b="1">
                <a:solidFill>
                  <a:schemeClr val="tx1"/>
                </a:solidFill>
                <a:latin typeface="Times New Roman" panose="02020603050405020304" pitchFamily="18" charset="0"/>
              </a:defRPr>
            </a:lvl3pPr>
            <a:lvl4pPr marL="1600200" indent="-228600">
              <a:defRPr sz="2800" b="1">
                <a:solidFill>
                  <a:schemeClr val="tx1"/>
                </a:solidFill>
                <a:latin typeface="Times New Roman" panose="02020603050405020304" pitchFamily="18" charset="0"/>
              </a:defRPr>
            </a:lvl4pPr>
            <a:lvl5pPr marL="2057400" indent="-228600">
              <a:defRPr sz="28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defRPr>
            </a:lvl9pPr>
          </a:lstStyle>
          <a:p>
            <a:pPr algn="l"/>
            <a:r>
              <a:rPr lang="it-IT" sz="3200">
                <a:solidFill>
                  <a:srgbClr val="000000"/>
                </a:solidFill>
                <a:latin typeface="Constantia" panose="02030602050306030303" pitchFamily="18" charset="0"/>
                <a:hlinkClick r:id="rId3" action="ppaction://hlinkpres?slideindex=1&amp;slidetitle="/>
              </a:rPr>
              <a:t>1.1.2.</a:t>
            </a:r>
            <a:r>
              <a:rPr lang="it-IT" sz="2600">
                <a:solidFill>
                  <a:srgbClr val="000000"/>
                </a:solidFill>
                <a:latin typeface="Constantia" panose="02030602050306030303" pitchFamily="18" charset="0"/>
              </a:rPr>
              <a:t> </a:t>
            </a:r>
            <a:r>
              <a:rPr lang="en-US" sz="2600">
                <a:solidFill>
                  <a:srgbClr val="000000"/>
                </a:solidFill>
                <a:latin typeface="Constantia" panose="02030602050306030303" pitchFamily="18" charset="0"/>
              </a:rPr>
              <a:t>Các khái niệm, thuật ngữ có liên quan ASXH</a:t>
            </a:r>
            <a:endParaRPr lang="it-IT" sz="2600">
              <a:solidFill>
                <a:srgbClr val="000000"/>
              </a:solidFill>
              <a:latin typeface="Constantia" panose="02030602050306030303" pitchFamily="18" charset="0"/>
            </a:endParaRPr>
          </a:p>
        </p:txBody>
      </p:sp>
    </p:spTree>
    <p:extLst>
      <p:ext uri="{BB962C8B-B14F-4D97-AF65-F5344CB8AC3E}">
        <p14:creationId xmlns:p14="http://schemas.microsoft.com/office/powerpoint/2010/main" val="3097651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1981200" y="533401"/>
            <a:ext cx="8686800" cy="563563"/>
          </a:xfrm>
        </p:spPr>
        <p:txBody>
          <a:bodyPr/>
          <a:lstStyle/>
          <a:p>
            <a:r>
              <a:rPr lang="vi-VN" sz="2800">
                <a:solidFill>
                  <a:srgbClr val="FF0000"/>
                </a:solidFill>
                <a:latin typeface="Constantia" panose="02030602050306030303" pitchFamily="18" charset="0"/>
              </a:rPr>
              <a:t>(2) Theo cơ quan Phát triển LHQ (UNDP)</a:t>
            </a:r>
            <a:endParaRPr lang="en-US" sz="2800">
              <a:solidFill>
                <a:srgbClr val="FF0000"/>
              </a:solidFill>
              <a:latin typeface="Constantia" panose="02030602050306030303" pitchFamily="18" charset="0"/>
            </a:endParaRPr>
          </a:p>
        </p:txBody>
      </p:sp>
      <p:grpSp>
        <p:nvGrpSpPr>
          <p:cNvPr id="4" name="Group 3"/>
          <p:cNvGrpSpPr/>
          <p:nvPr/>
        </p:nvGrpSpPr>
        <p:grpSpPr>
          <a:xfrm>
            <a:off x="1828800" y="2743200"/>
            <a:ext cx="2667000" cy="2819400"/>
            <a:chOff x="304800" y="2743200"/>
            <a:chExt cx="2667000" cy="2819400"/>
          </a:xfrm>
        </p:grpSpPr>
        <p:sp>
          <p:nvSpPr>
            <p:cNvPr id="110598" name="AutoShape 6"/>
            <p:cNvSpPr>
              <a:spLocks noChangeArrowheads="1"/>
            </p:cNvSpPr>
            <p:nvPr/>
          </p:nvSpPr>
          <p:spPr bwMode="auto">
            <a:xfrm>
              <a:off x="304800" y="2743200"/>
              <a:ext cx="2667000" cy="28194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110599" name="Text Box 7"/>
            <p:cNvSpPr txBox="1">
              <a:spLocks noChangeArrowheads="1"/>
            </p:cNvSpPr>
            <p:nvPr/>
          </p:nvSpPr>
          <p:spPr bwMode="auto">
            <a:xfrm>
              <a:off x="381000" y="2844800"/>
              <a:ext cx="251460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1. </a:t>
              </a:r>
              <a:r>
                <a:rPr lang="en-US" b="1">
                  <a:solidFill>
                    <a:srgbClr val="000000"/>
                  </a:solidFill>
                  <a:latin typeface="Constantia" panose="02030602050306030303" pitchFamily="18" charset="0"/>
                </a:rPr>
                <a:t>Bảo hiểm xã hội.</a:t>
              </a:r>
            </a:p>
            <a:p>
              <a:pPr algn="l"/>
              <a:r>
                <a:rPr lang="en-US" b="1">
                  <a:solidFill>
                    <a:srgbClr val="000000"/>
                  </a:solidFill>
                  <a:latin typeface="Constantia" panose="02030602050306030303" pitchFamily="18" charset="0"/>
                </a:rPr>
                <a:t>Bao gồm cả:</a:t>
              </a:r>
            </a:p>
            <a:p>
              <a:pPr algn="l"/>
              <a:r>
                <a:rPr lang="en-US" b="1">
                  <a:solidFill>
                    <a:srgbClr val="000000"/>
                  </a:solidFill>
                  <a:latin typeface="Constantia" panose="02030602050306030303" pitchFamily="18" charset="0"/>
                </a:rPr>
                <a:t>- Bảo hiểm y tế</a:t>
              </a:r>
            </a:p>
            <a:p>
              <a:pPr algn="l"/>
              <a:r>
                <a:rPr lang="en-US" b="1">
                  <a:solidFill>
                    <a:srgbClr val="000000"/>
                  </a:solidFill>
                  <a:latin typeface="Constantia" panose="02030602050306030303" pitchFamily="18" charset="0"/>
                </a:rPr>
                <a:t>- Chăm sóc sức khỏe</a:t>
              </a:r>
            </a:p>
          </p:txBody>
        </p:sp>
      </p:grpSp>
      <p:grpSp>
        <p:nvGrpSpPr>
          <p:cNvPr id="6" name="Group 5"/>
          <p:cNvGrpSpPr/>
          <p:nvPr/>
        </p:nvGrpSpPr>
        <p:grpSpPr>
          <a:xfrm>
            <a:off x="7620000" y="2743200"/>
            <a:ext cx="2667000" cy="2819400"/>
            <a:chOff x="6096000" y="2743200"/>
            <a:chExt cx="2667000" cy="2819400"/>
          </a:xfrm>
        </p:grpSpPr>
        <p:sp>
          <p:nvSpPr>
            <p:cNvPr id="110597" name="AutoShape 5"/>
            <p:cNvSpPr>
              <a:spLocks noChangeArrowheads="1"/>
            </p:cNvSpPr>
            <p:nvPr/>
          </p:nvSpPr>
          <p:spPr bwMode="auto">
            <a:xfrm>
              <a:off x="6096000" y="2743200"/>
              <a:ext cx="2667000" cy="28194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110611" name="Text Box 19"/>
            <p:cNvSpPr txBox="1">
              <a:spLocks noChangeArrowheads="1"/>
            </p:cNvSpPr>
            <p:nvPr/>
          </p:nvSpPr>
          <p:spPr bwMode="auto">
            <a:xfrm>
              <a:off x="6172200" y="2828925"/>
              <a:ext cx="2514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US" sz="2400" b="1">
                  <a:solidFill>
                    <a:srgbClr val="FF0000"/>
                  </a:solidFill>
                  <a:latin typeface="Constantia" panose="02030602050306030303" pitchFamily="18" charset="0"/>
                </a:rPr>
                <a:t>3. </a:t>
              </a:r>
              <a:r>
                <a:rPr lang="en-US" b="1">
                  <a:solidFill>
                    <a:srgbClr val="000000"/>
                  </a:solidFill>
                  <a:latin typeface="Constantia" panose="02030602050306030303" pitchFamily="18" charset="0"/>
                </a:rPr>
                <a:t>Trợ cấp dưới hình thức chuyển khoản cho từng người: </a:t>
              </a:r>
            </a:p>
            <a:p>
              <a:pPr algn="l" eaLnBrk="1" hangingPunct="1"/>
              <a:r>
                <a:rPr lang="en-US" b="1">
                  <a:solidFill>
                    <a:srgbClr val="000000"/>
                  </a:solidFill>
                  <a:latin typeface="Constantia" panose="02030602050306030303" pitchFamily="18" charset="0"/>
                </a:rPr>
                <a:t>- Người già sống độc thân.</a:t>
              </a:r>
            </a:p>
            <a:p>
              <a:pPr algn="l" eaLnBrk="1" hangingPunct="1"/>
              <a:r>
                <a:rPr lang="en-US" b="1">
                  <a:solidFill>
                    <a:srgbClr val="000000"/>
                  </a:solidFill>
                  <a:latin typeface="Constantia" panose="02030602050306030303" pitchFamily="18" charset="0"/>
                </a:rPr>
                <a:t>- Người tàn tật nặng.</a:t>
              </a:r>
            </a:p>
            <a:p>
              <a:pPr algn="l" eaLnBrk="1" hangingPunct="1"/>
              <a:r>
                <a:rPr lang="en-US" b="1">
                  <a:solidFill>
                    <a:srgbClr val="000000"/>
                  </a:solidFill>
                  <a:latin typeface="Constantia" panose="02030602050306030303" pitchFamily="18" charset="0"/>
                </a:rPr>
                <a:t>- Trẻ em cần sự bảo vệ đặc biệt</a:t>
              </a:r>
            </a:p>
            <a:p>
              <a:pPr algn="l" eaLnBrk="1" hangingPunct="1"/>
              <a:r>
                <a:rPr lang="en-US" b="1">
                  <a:solidFill>
                    <a:srgbClr val="000000"/>
                  </a:solidFill>
                  <a:latin typeface="Constantia" panose="02030602050306030303" pitchFamily="18" charset="0"/>
                </a:rPr>
                <a:t>- Người nuôi con nhỏ </a:t>
              </a:r>
            </a:p>
          </p:txBody>
        </p:sp>
      </p:grpSp>
      <p:grpSp>
        <p:nvGrpSpPr>
          <p:cNvPr id="2" name="Group 1"/>
          <p:cNvGrpSpPr/>
          <p:nvPr/>
        </p:nvGrpSpPr>
        <p:grpSpPr>
          <a:xfrm>
            <a:off x="4724400" y="2743200"/>
            <a:ext cx="2743200" cy="2819400"/>
            <a:chOff x="3200400" y="2743200"/>
            <a:chExt cx="2743200" cy="2819400"/>
          </a:xfrm>
        </p:grpSpPr>
        <p:sp>
          <p:nvSpPr>
            <p:cNvPr id="110612" name="AutoShape 20"/>
            <p:cNvSpPr>
              <a:spLocks noChangeArrowheads="1"/>
            </p:cNvSpPr>
            <p:nvPr/>
          </p:nvSpPr>
          <p:spPr bwMode="auto">
            <a:xfrm>
              <a:off x="3200400" y="2743200"/>
              <a:ext cx="2743200" cy="28194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000000"/>
                </a:solidFill>
                <a:latin typeface="Verdana" panose="020B0604030504040204" pitchFamily="34" charset="0"/>
              </a:endParaRPr>
            </a:p>
          </p:txBody>
        </p:sp>
        <p:sp>
          <p:nvSpPr>
            <p:cNvPr id="110613" name="Text Box 21"/>
            <p:cNvSpPr txBox="1">
              <a:spLocks noChangeArrowheads="1"/>
            </p:cNvSpPr>
            <p:nvPr/>
          </p:nvSpPr>
          <p:spPr bwMode="auto">
            <a:xfrm>
              <a:off x="3276600" y="2819400"/>
              <a:ext cx="2590800"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400" b="1">
                  <a:solidFill>
                    <a:srgbClr val="FF0000"/>
                  </a:solidFill>
                  <a:latin typeface="Constantia" panose="02030602050306030303" pitchFamily="18" charset="0"/>
                </a:rPr>
                <a:t>2</a:t>
              </a:r>
              <a:r>
                <a:rPr lang="en-US" sz="2400" b="1">
                  <a:solidFill>
                    <a:srgbClr val="000000"/>
                  </a:solidFill>
                  <a:latin typeface="Constantia" panose="02030602050306030303" pitchFamily="18" charset="0"/>
                </a:rPr>
                <a:t>. </a:t>
              </a:r>
              <a:r>
                <a:rPr lang="en-US" b="1">
                  <a:solidFill>
                    <a:srgbClr val="000000"/>
                  </a:solidFill>
                  <a:latin typeface="Constantia" panose="02030602050306030303" pitchFamily="18" charset="0"/>
                </a:rPr>
                <a:t>Trợ giúp xã hội :</a:t>
              </a:r>
            </a:p>
            <a:p>
              <a:pPr algn="l"/>
              <a:r>
                <a:rPr lang="en-US" b="1">
                  <a:solidFill>
                    <a:srgbClr val="000000"/>
                  </a:solidFill>
                  <a:latin typeface="Constantia" panose="02030602050306030303" pitchFamily="18" charset="0"/>
                </a:rPr>
                <a:t>Nhà nước hoặc cộng đồng có chính sách hoặc biện pháp trợ giúp cho người tàn tật, mồ côi, già cả để bảo đảm cuộc sống và hoà nhập cộng đồng </a:t>
              </a:r>
            </a:p>
          </p:txBody>
        </p:sp>
      </p:grpSp>
      <p:sp>
        <p:nvSpPr>
          <p:cNvPr id="3" name="Down Arrow 2"/>
          <p:cNvSpPr/>
          <p:nvPr/>
        </p:nvSpPr>
        <p:spPr bwMode="auto">
          <a:xfrm>
            <a:off x="1990725" y="1503364"/>
            <a:ext cx="8305800" cy="982662"/>
          </a:xfrm>
          <a:prstGeom prst="downArrow">
            <a:avLst>
              <a:gd name="adj1" fmla="val 75115"/>
              <a:gd name="adj2" fmla="val 50000"/>
            </a:avLst>
          </a:prstGeom>
          <a:gradFill rotWithShape="1">
            <a:gsLst>
              <a:gs pos="0">
                <a:schemeClr val="accent2"/>
              </a:gs>
              <a:gs pos="100000">
                <a:schemeClr val="accent2">
                  <a:gamma/>
                  <a:tint val="63529"/>
                  <a:invGamma/>
                </a:schemeClr>
              </a:gs>
            </a:gsLst>
            <a:lin ang="0" scaled="1"/>
          </a:gradFill>
          <a:ln>
            <a:noFill/>
          </a:ln>
          <a:effectLst/>
          <a:extLst>
            <a:ext uri="{91240B29-F687-4F45-9708-019B960494DF}">
              <a14:hiddenLine xmlns:a14="http://schemas.microsoft.com/office/drawing/2010/main" w="0" cap="flat" cmpd="sng" algn="ctr">
                <a:solidFill>
                  <a:srgbClr val="00A06C"/>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eaLnBrk="0" fontAlgn="base" hangingPunct="0">
              <a:spcBef>
                <a:spcPts val="600"/>
              </a:spcBef>
              <a:spcAft>
                <a:spcPct val="0"/>
              </a:spcAft>
            </a:pPr>
            <a:r>
              <a:rPr lang="en-US" sz="2200" b="1">
                <a:solidFill>
                  <a:srgbClr val="FF0000"/>
                </a:solidFill>
                <a:latin typeface="Constantia" panose="02030602050306030303" pitchFamily="18" charset="0"/>
              </a:rPr>
              <a:t>ASXH có 3 hợp phần:</a:t>
            </a:r>
          </a:p>
        </p:txBody>
      </p:sp>
    </p:spTree>
    <p:extLst>
      <p:ext uri="{BB962C8B-B14F-4D97-AF65-F5344CB8AC3E}">
        <p14:creationId xmlns:p14="http://schemas.microsoft.com/office/powerpoint/2010/main" val="2628907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up)">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82</TotalTime>
  <Words>1724</Words>
  <Application>Microsoft Office PowerPoint</Application>
  <PresentationFormat>Widescreen</PresentationFormat>
  <Paragraphs>165</Paragraphs>
  <Slides>25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.VnBodoniH</vt:lpstr>
      <vt:lpstr>Arial</vt:lpstr>
      <vt:lpstr>Calibri</vt:lpstr>
      <vt:lpstr>Constantia</vt:lpstr>
      <vt:lpstr>Corbel</vt:lpstr>
      <vt:lpstr>Times New Roman</vt:lpstr>
      <vt:lpstr>Verdana</vt:lpstr>
      <vt:lpstr>Wingdings</vt:lpstr>
      <vt:lpstr>Parallax</vt:lpstr>
      <vt:lpstr>AN SINH XÃ HỘI</vt:lpstr>
      <vt:lpstr>Tài liệu:</vt:lpstr>
      <vt:lpstr>Tài liệu:</vt:lpstr>
      <vt:lpstr>Nội dung:</vt:lpstr>
      <vt:lpstr>Chương 1:</vt:lpstr>
      <vt:lpstr>1.1.1.1. Các quan niệm về ASXH</vt:lpstr>
      <vt:lpstr>(1) Theo tổ chức lao động quốc tế (ILO)</vt:lpstr>
      <vt:lpstr>1.1. Khái niệm và các khái niệm có liên quan ASXH</vt:lpstr>
      <vt:lpstr>(2) Theo cơ quan Phát triển LHQ (UNDP)</vt:lpstr>
      <vt:lpstr>(2) Theo cơ quan Phát triển LHQ (UNDP)</vt:lpstr>
      <vt:lpstr>(3) Theo Ngân hàng thế giới (WB)</vt:lpstr>
      <vt:lpstr>(3) Theo Ngân hàng thế giới (WB)</vt:lpstr>
      <vt:lpstr>(4) Theo Hiệp hội ASXH thế giới </vt:lpstr>
      <vt:lpstr>(4) Theo Hiệp hội ASXH thế giới </vt:lpstr>
      <vt:lpstr>(5) Theo các chuyên gia VN về ASXH </vt:lpstr>
      <vt:lpstr>- Quan niệm thứ nhất</vt:lpstr>
      <vt:lpstr>- Quan niệm thứ nhất</vt:lpstr>
      <vt:lpstr>- Quan niệm thứ hai</vt:lpstr>
      <vt:lpstr>- Quan niệm thứ hai</vt:lpstr>
      <vt:lpstr>- Quan niệm thứ hai</vt:lpstr>
      <vt:lpstr>- Quan niệm thứ hai</vt:lpstr>
      <vt:lpstr>1.1.1.2. Khái niệm ASXH tổng quát </vt:lpstr>
      <vt:lpstr>* Nội hàm khái niệm ASXH gồm: </vt:lpstr>
      <vt:lpstr>* Nội hàm khái niệm ASXH gồm: </vt:lpstr>
      <vt:lpstr>* Nội hàm khái niệm ASXH gồm: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SINH XÃ HỘI</dc:title>
  <dc:creator>Admin</dc:creator>
  <cp:lastModifiedBy>HOAI AN</cp:lastModifiedBy>
  <cp:revision>17</cp:revision>
  <dcterms:created xsi:type="dcterms:W3CDTF">2022-02-06T15:06:50Z</dcterms:created>
  <dcterms:modified xsi:type="dcterms:W3CDTF">2025-08-10T04:35:49Z</dcterms:modified>
</cp:coreProperties>
</file>