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9" r:id="rId2"/>
    <p:sldId id="372" r:id="rId3"/>
    <p:sldId id="373" r:id="rId4"/>
    <p:sldId id="290" r:id="rId5"/>
    <p:sldId id="291" r:id="rId6"/>
    <p:sldId id="292" r:id="rId7"/>
    <p:sldId id="359" r:id="rId8"/>
    <p:sldId id="294" r:id="rId9"/>
    <p:sldId id="374" r:id="rId10"/>
    <p:sldId id="295" r:id="rId11"/>
    <p:sldId id="375" r:id="rId12"/>
    <p:sldId id="358"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660"/>
  </p:normalViewPr>
  <p:slideViewPr>
    <p:cSldViewPr>
      <p:cViewPr varScale="1">
        <p:scale>
          <a:sx n="105" d="100"/>
          <a:sy n="105" d="100"/>
        </p:scale>
        <p:origin x="1590"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AC740-F839-4303-818E-CD21CDF470A7}" type="datetimeFigureOut">
              <a:rPr lang="en-US" smtClean="0"/>
              <a:t>8/14/2025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D7797-F9E6-4342-A7FE-45E85267F498}" type="slidenum">
              <a:rPr lang="en-US" smtClean="0"/>
              <a:t>‹#›</a:t>
            </a:fld>
            <a:endParaRPr lang="en-US"/>
          </a:p>
        </p:txBody>
      </p:sp>
    </p:spTree>
    <p:extLst>
      <p:ext uri="{BB962C8B-B14F-4D97-AF65-F5344CB8AC3E}">
        <p14:creationId xmlns:p14="http://schemas.microsoft.com/office/powerpoint/2010/main" val="280930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2" name="Rectangle 10"/>
          <p:cNvSpPr>
            <a:spLocks noChangeArrowheads="1"/>
          </p:cNvSpPr>
          <p:nvPr/>
        </p:nvSpPr>
        <p:spPr bwMode="gray">
          <a:xfrm>
            <a:off x="1588" y="3810000"/>
            <a:ext cx="9142412" cy="1301750"/>
          </a:xfrm>
          <a:prstGeom prst="rect">
            <a:avLst/>
          </a:prstGeom>
          <a:gradFill rotWithShape="1">
            <a:gsLst>
              <a:gs pos="0">
                <a:schemeClr val="accent2"/>
              </a:gs>
              <a:gs pos="100000">
                <a:schemeClr val="accent2">
                  <a:gamma/>
                  <a:tint val="0"/>
                  <a:invGamma/>
                </a:schemeClr>
              </a:gs>
            </a:gsLst>
            <a:lin ang="5400000" scaled="1"/>
          </a:gradFill>
          <a:ln w="0" algn="ctr">
            <a:noFill/>
            <a:miter lim="800000"/>
            <a:headEnd/>
            <a:tailEnd/>
          </a:ln>
          <a:effectLst/>
        </p:spPr>
        <p:txBody>
          <a:bodyPr wrap="none" anchor="ctr"/>
          <a:lstStyle/>
          <a:p>
            <a:endParaRPr lang="en-US"/>
          </a:p>
        </p:txBody>
      </p:sp>
      <p:graphicFrame>
        <p:nvGraphicFramePr>
          <p:cNvPr id="3090" name="Object 18"/>
          <p:cNvGraphicFramePr>
            <a:graphicFrameLocks noChangeAspect="1"/>
          </p:cNvGraphicFramePr>
          <p:nvPr/>
        </p:nvGraphicFramePr>
        <p:xfrm>
          <a:off x="0" y="0"/>
          <a:ext cx="9144000" cy="2622550"/>
        </p:xfrm>
        <a:graphic>
          <a:graphicData uri="http://schemas.openxmlformats.org/presentationml/2006/ole">
            <mc:AlternateContent xmlns:mc="http://schemas.openxmlformats.org/markup-compatibility/2006">
              <mc:Choice xmlns:v="urn:schemas-microsoft-com:vml" Requires="v">
                <p:oleObj name="Image" r:id="rId2" imgW="13003175" imgH="4571429" progId="">
                  <p:embed/>
                </p:oleObj>
              </mc:Choice>
              <mc:Fallback>
                <p:oleObj name="Image" r:id="rId2" imgW="13003175" imgH="4571429" progId="">
                  <p:embed/>
                  <p:pic>
                    <p:nvPicPr>
                      <p:cNvPr id="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1" name="Rectangle 19"/>
          <p:cNvSpPr>
            <a:spLocks noChangeArrowheads="1"/>
          </p:cNvSpPr>
          <p:nvPr/>
        </p:nvSpPr>
        <p:spPr bwMode="gray">
          <a:xfrm>
            <a:off x="0" y="2678113"/>
            <a:ext cx="9144000" cy="1071562"/>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9E8444D6-B613-4C68-A5A5-8AEB6DBFACCA}" type="slidenum">
              <a:rPr lang="en-US"/>
              <a:pPr/>
              <a:t>‹#›</a:t>
            </a:fld>
            <a:endParaRPr lang="en-US"/>
          </a:p>
        </p:txBody>
      </p:sp>
      <p:sp>
        <p:nvSpPr>
          <p:cNvPr id="3083" name="AutoShape 11"/>
          <p:cNvSpPr>
            <a:spLocks noChangeArrowheads="1"/>
          </p:cNvSpPr>
          <p:nvPr/>
        </p:nvSpPr>
        <p:spPr bwMode="gray">
          <a:xfrm>
            <a:off x="990600" y="3276600"/>
            <a:ext cx="7315200" cy="1069975"/>
          </a:xfrm>
          <a:prstGeom prst="roundRect">
            <a:avLst>
              <a:gd name="adj" fmla="val 38449"/>
            </a:avLst>
          </a:prstGeom>
          <a:solidFill>
            <a:schemeClr val="bg1"/>
          </a:solidFill>
          <a:ln w="38100" algn="ctr">
            <a:noFill/>
            <a:round/>
            <a:headEnd/>
            <a:tailEnd/>
          </a:ln>
          <a:effectLst/>
        </p:spPr>
        <p:txBody>
          <a:bodyPr wrap="none" anchor="ctr"/>
          <a:lstStyle/>
          <a:p>
            <a:endParaRPr lang="en-US"/>
          </a:p>
        </p:txBody>
      </p:sp>
      <p:sp>
        <p:nvSpPr>
          <p:cNvPr id="3075" name="Rectangle 3"/>
          <p:cNvSpPr>
            <a:spLocks noGrp="1" noChangeArrowheads="1"/>
          </p:cNvSpPr>
          <p:nvPr>
            <p:ph type="subTitle" idx="1"/>
          </p:nvPr>
        </p:nvSpPr>
        <p:spPr bwMode="gray">
          <a:xfrm>
            <a:off x="914400" y="2895600"/>
            <a:ext cx="7304088" cy="381000"/>
          </a:xfrm>
        </p:spPr>
        <p:txBody>
          <a:bodyPr/>
          <a:lstStyle>
            <a:lvl1pPr marL="0" indent="0" algn="ctr">
              <a:buFont typeface="Wingdings" pitchFamily="2" charset="2"/>
              <a:buNone/>
              <a:defRPr sz="2400">
                <a:solidFill>
                  <a:schemeClr val="bg1"/>
                </a:solidFill>
              </a:defRPr>
            </a:lvl1pPr>
          </a:lstStyle>
          <a:p>
            <a:r>
              <a:rPr lang="en-US"/>
              <a:t>Click to edit Master subtitle style</a:t>
            </a:r>
          </a:p>
        </p:txBody>
      </p:sp>
      <p:sp>
        <p:nvSpPr>
          <p:cNvPr id="3074" name="Rectangle 2"/>
          <p:cNvSpPr>
            <a:spLocks noGrp="1" noChangeArrowheads="1"/>
          </p:cNvSpPr>
          <p:nvPr>
            <p:ph type="ctrTitle"/>
          </p:nvPr>
        </p:nvSpPr>
        <p:spPr bwMode="gray">
          <a:xfrm>
            <a:off x="1066800" y="3279775"/>
            <a:ext cx="7315200" cy="1063625"/>
          </a:xfrm>
        </p:spPr>
        <p:txBody>
          <a:bodyPr/>
          <a:lstStyle>
            <a:lvl1pPr>
              <a:defRPr sz="4000" b="1">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5064CE-D016-4DF0-AFB4-EA5BB84EEF4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74650"/>
            <a:ext cx="2057400" cy="594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74650"/>
            <a:ext cx="6019800" cy="594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E39431-7B86-4BFC-A734-4E5F27D17E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256F63-338C-4F1F-8755-BB99F30EFB42}" type="slidenum">
              <a:rPr lang="en-US"/>
              <a:pPr/>
              <a:t>‹#›</a:t>
            </a:fld>
            <a:endParaRPr lang="en-US"/>
          </a:p>
        </p:txBody>
      </p:sp>
    </p:spTree>
    <p:extLst>
      <p:ext uri="{BB962C8B-B14F-4D97-AF65-F5344CB8AC3E}">
        <p14:creationId xmlns:p14="http://schemas.microsoft.com/office/powerpoint/2010/main" val="282255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256F63-338C-4F1F-8755-BB99F30EFB42}" type="slidenum">
              <a:rPr lang="en-US"/>
              <a:pPr/>
              <a:t>‹#›</a:t>
            </a:fld>
            <a:endParaRPr lang="en-US"/>
          </a:p>
        </p:txBody>
      </p:sp>
    </p:spTree>
    <p:extLst>
      <p:ext uri="{BB962C8B-B14F-4D97-AF65-F5344CB8AC3E}">
        <p14:creationId xmlns:p14="http://schemas.microsoft.com/office/powerpoint/2010/main" val="98115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15061F-EA4F-4B7B-A21C-D5916918AB9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D4E0B8-9966-472A-9857-91F377005B4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D16C14-9CE4-42D2-B821-F481DEFB3B7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C2159E-8D37-499B-975A-69AA3C43C70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6E84A0F-7ADC-4FFD-9B41-7EAD3FFB5C5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5032165-77CF-4AE3-9D61-6CF29AD2E37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D325DC-C430-4903-80FC-79A97892E9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8150E9-38BC-4DDD-B2AD-A1C763DCDD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p:nvSpPr>
        <p:spPr bwMode="gray">
          <a:xfrm>
            <a:off x="0" y="641350"/>
            <a:ext cx="9144000" cy="92075"/>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endParaRPr lang="en-US"/>
          </a:p>
        </p:txBody>
      </p:sp>
      <p:sp>
        <p:nvSpPr>
          <p:cNvPr id="1031" name="Rectangle 7"/>
          <p:cNvSpPr>
            <a:spLocks noChangeArrowheads="1"/>
          </p:cNvSpPr>
          <p:nvPr/>
        </p:nvSpPr>
        <p:spPr bwMode="white">
          <a:xfrm>
            <a:off x="1588" y="766763"/>
            <a:ext cx="9142412" cy="1366837"/>
          </a:xfrm>
          <a:prstGeom prst="rect">
            <a:avLst/>
          </a:prstGeom>
          <a:gradFill rotWithShape="0">
            <a:gsLst>
              <a:gs pos="0">
                <a:schemeClr val="accent2"/>
              </a:gs>
              <a:gs pos="100000">
                <a:schemeClr val="accent2">
                  <a:gamma/>
                  <a:tint val="0"/>
                  <a:invGamma/>
                </a:schemeClr>
              </a:gs>
            </a:gsLst>
            <a:lin ang="5400000" scaled="1"/>
          </a:gradFill>
          <a:ln w="0" algn="ctr">
            <a:noFill/>
            <a:miter lim="800000"/>
            <a:headEnd/>
            <a:tailEnd/>
          </a:ln>
          <a:effectLst/>
        </p:spPr>
        <p:txBody>
          <a:bodyPr wrap="none" anchor="ctr"/>
          <a:lstStyle/>
          <a:p>
            <a:endParaRPr lang="en-US"/>
          </a:p>
        </p:txBody>
      </p:sp>
      <p:graphicFrame>
        <p:nvGraphicFramePr>
          <p:cNvPr id="1039" name="Object 15"/>
          <p:cNvGraphicFramePr>
            <a:graphicFrameLocks noChangeAspect="1"/>
          </p:cNvGraphicFramePr>
          <p:nvPr/>
        </p:nvGraphicFramePr>
        <p:xfrm>
          <a:off x="-11113" y="0"/>
          <a:ext cx="9155113" cy="609600"/>
        </p:xfrm>
        <a:graphic>
          <a:graphicData uri="http://schemas.openxmlformats.org/presentationml/2006/ole">
            <mc:AlternateContent xmlns:mc="http://schemas.openxmlformats.org/markup-compatibility/2006">
              <mc:Choice xmlns:v="urn:schemas-microsoft-com:vml" Requires="v">
                <p:oleObj name="Image" r:id="rId15" imgW="13003175" imgH="4571429" progId="">
                  <p:embed/>
                </p:oleObj>
              </mc:Choice>
              <mc:Fallback>
                <p:oleObj name="Image" r:id="rId15" imgW="13003175" imgH="4571429" progId="">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13" y="0"/>
                        <a:ext cx="9155113" cy="609600"/>
                      </a:xfrm>
                      <a:prstGeom prst="rect">
                        <a:avLst/>
                      </a:prstGeom>
                      <a:noFill/>
                      <a:ln>
                        <a:noFill/>
                      </a:ln>
                      <a:effectLst/>
                      <a:extLst>
                        <a:ext uri="{909E8E84-426E-40DD-AFC4-6F175D3DCCD1}">
                          <a14:hiddenFill xmlns:a14="http://schemas.microsoft.com/office/drawing/2010/main">
                            <a:solidFill>
                              <a:srgbClr val="3191D3"/>
                            </a:solidFill>
                          </a14:hiddenFill>
                        </a:ext>
                        <a:ext uri="{91240B29-F687-4F45-9708-019B960494DF}">
                          <a14:hiddenLine xmlns:a14="http://schemas.microsoft.com/office/drawing/2010/main" w="9525">
                            <a:solidFill>
                              <a:srgbClr val="0D1259"/>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33" name="AutoShape 9"/>
          <p:cNvSpPr>
            <a:spLocks noChangeArrowheads="1"/>
          </p:cNvSpPr>
          <p:nvPr/>
        </p:nvSpPr>
        <p:spPr bwMode="gray">
          <a:xfrm>
            <a:off x="457200" y="344488"/>
            <a:ext cx="8077200" cy="950912"/>
          </a:xfrm>
          <a:prstGeom prst="roundRect">
            <a:avLst>
              <a:gd name="adj" fmla="val 41870"/>
            </a:avLst>
          </a:prstGeom>
          <a:gradFill rotWithShape="1">
            <a:gsLst>
              <a:gs pos="0">
                <a:schemeClr val="tx2">
                  <a:gamma/>
                  <a:shade val="46275"/>
                  <a:invGamma/>
                </a:schemeClr>
              </a:gs>
              <a:gs pos="100000">
                <a:schemeClr val="tx2"/>
              </a:gs>
            </a:gsLst>
            <a:lin ang="0" scaled="1"/>
          </a:gradFill>
          <a:ln w="38100" algn="ctr">
            <a:solidFill>
              <a:schemeClr val="bg1"/>
            </a:solidFill>
            <a:round/>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B1CB5EB-13A8-4B6F-9CFE-FE2ABF02808D}" type="slidenum">
              <a:rPr lang="en-US"/>
              <a:pPr/>
              <a:t>‹#›</a:t>
            </a:fld>
            <a:endParaRPr lang="en-US"/>
          </a:p>
        </p:txBody>
      </p:sp>
      <p:sp>
        <p:nvSpPr>
          <p:cNvPr id="1026" name="Rectangle 2"/>
          <p:cNvSpPr>
            <a:spLocks noGrp="1" noChangeArrowheads="1"/>
          </p:cNvSpPr>
          <p:nvPr>
            <p:ph type="title"/>
          </p:nvPr>
        </p:nvSpPr>
        <p:spPr bwMode="white">
          <a:xfrm>
            <a:off x="693738" y="268634"/>
            <a:ext cx="7686675" cy="1098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Arial" charset="0"/>
        </a:defRPr>
      </a:lvl2pPr>
      <a:lvl3pPr algn="ctr" rtl="0" fontAlgn="base">
        <a:spcBef>
          <a:spcPct val="0"/>
        </a:spcBef>
        <a:spcAft>
          <a:spcPct val="0"/>
        </a:spcAft>
        <a:defRPr sz="3600">
          <a:solidFill>
            <a:schemeClr val="bg1"/>
          </a:solidFill>
          <a:latin typeface="Arial" charset="0"/>
        </a:defRPr>
      </a:lvl3pPr>
      <a:lvl4pPr algn="ctr" rtl="0" fontAlgn="base">
        <a:spcBef>
          <a:spcPct val="0"/>
        </a:spcBef>
        <a:spcAft>
          <a:spcPct val="0"/>
        </a:spcAft>
        <a:defRPr sz="3600">
          <a:solidFill>
            <a:schemeClr val="bg1"/>
          </a:solidFill>
          <a:latin typeface="Arial" charset="0"/>
        </a:defRPr>
      </a:lvl4pPr>
      <a:lvl5pPr algn="ctr" rtl="0" fontAlgn="base">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f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f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3.1.2.%20Cau%20truc%20cua%20hanh%20dong%20XH.pptx" TargetMode="External"/><Relationship Id="rId2" Type="http://schemas.openxmlformats.org/officeDocument/2006/relationships/hyperlink" Target="3.1.1.%20Nhung%20van%20de%20chung%20ve%20hanh%20dong%20XH.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3.1.2.%20Cau%20truc%20cua%20hanh%20dong%20XH.pptx" TargetMode="External"/><Relationship Id="rId2" Type="http://schemas.openxmlformats.org/officeDocument/2006/relationships/hyperlink" Target="3.1.1.%20Nhung%20van%20de%20chung%20ve%20hanh%20dong%20XH.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1231900" y="3405188"/>
            <a:ext cx="6772275" cy="638175"/>
          </a:xfrm>
        </p:spPr>
        <p:txBody>
          <a:bodyPr anchor="t"/>
          <a:lstStyle/>
          <a:p>
            <a:r>
              <a:rPr lang="en-US">
                <a:solidFill>
                  <a:srgbClr val="FF0000"/>
                </a:solidFill>
                <a:latin typeface="UTM Swiss Condensed" panose="02000500000000000000" pitchFamily="2" charset="0"/>
              </a:rPr>
              <a:t>ƯU ĐÃI VÀ TRỢ GIÚP XH</a:t>
            </a:r>
            <a:endParaRPr lang="en-US" sz="3600">
              <a:solidFill>
                <a:srgbClr val="FF0000"/>
              </a:solidFill>
              <a:latin typeface="UTM Swiss Condensed" panose="02000500000000000000" pitchFamily="2" charset="0"/>
            </a:endParaRPr>
          </a:p>
        </p:txBody>
      </p:sp>
      <p:pic>
        <p:nvPicPr>
          <p:cNvPr id="5" name="Picture 520" descr="Đồng loạt đổi avatar trong dịp kỷ niệm 71 năm ngày thương binh liệt sĩ 27/7  ngay thôi !"/>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571999"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ác mức chi thực hiện chính sách trợ giúp xã hội thường xuyên"/>
          <p:cNvPicPr>
            <a:picLocks noChangeArrowheads="1"/>
          </p:cNvPicPr>
          <p:nvPr/>
        </p:nvPicPr>
        <p:blipFill rotWithShape="1">
          <a:blip r:embed="rId3">
            <a:extLst>
              <a:ext uri="{28A0092B-C50C-407E-A947-70E740481C1C}">
                <a14:useLocalDpi xmlns:a14="http://schemas.microsoft.com/office/drawing/2010/main" val="0"/>
              </a:ext>
            </a:extLst>
          </a:blip>
          <a:srcRect r="35774"/>
          <a:stretch/>
        </p:blipFill>
        <p:spPr bwMode="auto">
          <a:xfrm>
            <a:off x="4572001" y="0"/>
            <a:ext cx="4572000" cy="26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777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l"/>
            <a:r>
              <a:rPr lang="vi-VN" sz="2800" b="1">
                <a:latin typeface="UTM Swiss Condensed" panose="02000500000000000000" pitchFamily="2" charset="0"/>
              </a:rPr>
              <a:t>1.1.1.1. Khái niệm người có công</a:t>
            </a:r>
          </a:p>
        </p:txBody>
      </p:sp>
      <p:sp>
        <p:nvSpPr>
          <p:cNvPr id="6" name="TextBox 5"/>
          <p:cNvSpPr txBox="1"/>
          <p:nvPr/>
        </p:nvSpPr>
        <p:spPr>
          <a:xfrm>
            <a:off x="609600" y="1600200"/>
            <a:ext cx="5638800" cy="1785104"/>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Theo nghĩa rộng, </a:t>
            </a:r>
            <a:r>
              <a:rPr lang="vi-VN" sz="2200" b="1" i="1">
                <a:solidFill>
                  <a:schemeClr val="tx1">
                    <a:lumMod val="50000"/>
                  </a:schemeClr>
                </a:solidFill>
                <a:latin typeface="UTM Swiss Condensed" panose="02000500000000000000" pitchFamily="2" charset="0"/>
              </a:rPr>
              <a:t>người có công là những người không phân biệt tôn giáo, tín ngưỡng, dân tộc, nam nữ, tuổi tác, đã tự nguyện hiến dâng cuộc đời mình cho sự nghiệp dựng nước, giữ nước và kiến thiết đất nước. </a:t>
            </a:r>
            <a:endParaRPr lang="en-GB" sz="2200" b="1" i="1">
              <a:solidFill>
                <a:schemeClr val="tx1">
                  <a:lumMod val="50000"/>
                </a:schemeClr>
              </a:solidFill>
              <a:latin typeface="UTM Swiss Condensed" panose="020005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7" y="4191000"/>
            <a:ext cx="3330787" cy="2133600"/>
          </a:xfrm>
          <a:prstGeom prst="rect">
            <a:avLst/>
          </a:prstGeom>
        </p:spPr>
      </p:pic>
      <p:pic>
        <p:nvPicPr>
          <p:cNvPr id="4100" name="Picture 4" descr="Vài kỷ niệm về mấy trận chiến đấu đầu tiên trong đời trên chiến trường Lào  (Phần tiếp theo) • Tạp chí Lào -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8487" y="4191000"/>
            <a:ext cx="337011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005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l"/>
            <a:r>
              <a:rPr lang="vi-VN" sz="2800" b="1">
                <a:latin typeface="UTM Swiss Condensed" panose="02000500000000000000" pitchFamily="2" charset="0"/>
              </a:rPr>
              <a:t>1.1.1.1. Khái niệm người có công</a:t>
            </a:r>
          </a:p>
        </p:txBody>
      </p:sp>
      <p:sp>
        <p:nvSpPr>
          <p:cNvPr id="6" name="TextBox 5"/>
          <p:cNvSpPr txBox="1"/>
          <p:nvPr/>
        </p:nvSpPr>
        <p:spPr>
          <a:xfrm>
            <a:off x="609600" y="1600200"/>
            <a:ext cx="6096000" cy="2123658"/>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Ở đây có thể thấy rõ những tiêu chí cơ bản của người có công, đó là phải có đóng góp, cống hiến xuất sắc và vì lợi ích của dân tộc. Những đóng góp, cống hiến của họ có thể là trong các cuộc đấu tranh giành độc lập, tự do cho Tổ quốc và cũng có thể là trong công cuộc </a:t>
            </a:r>
            <a:r>
              <a:rPr lang="en-US" sz="2200" b="1">
                <a:solidFill>
                  <a:schemeClr val="tx1">
                    <a:lumMod val="50000"/>
                  </a:schemeClr>
                </a:solidFill>
                <a:latin typeface="UTM Swiss Condensed" panose="02000500000000000000" pitchFamily="2" charset="0"/>
              </a:rPr>
              <a:t>XD &amp;</a:t>
            </a:r>
            <a:r>
              <a:rPr lang="vi-VN" sz="2200" b="1">
                <a:solidFill>
                  <a:schemeClr val="tx1">
                    <a:lumMod val="50000"/>
                  </a:schemeClr>
                </a:solidFill>
                <a:latin typeface="UTM Swiss Condensed" panose="02000500000000000000" pitchFamily="2" charset="0"/>
              </a:rPr>
              <a:t> phát triển đất nước.</a:t>
            </a:r>
            <a:endParaRPr lang="en-GB" sz="2200" b="1" i="1">
              <a:solidFill>
                <a:schemeClr val="tx1">
                  <a:lumMod val="50000"/>
                </a:schemeClr>
              </a:solidFill>
              <a:latin typeface="UTM Swiss Condensed" panose="020005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7" y="4343400"/>
            <a:ext cx="3330787" cy="2133600"/>
          </a:xfrm>
          <a:prstGeom prst="rect">
            <a:avLst/>
          </a:prstGeom>
        </p:spPr>
      </p:pic>
      <p:pic>
        <p:nvPicPr>
          <p:cNvPr id="4100" name="Picture 4" descr="Vài kỷ niệm về mấy trận chiến đấu đầu tiên trong đời trên chiến trường Lào  (Phần tiếp theo) • Tạp chí Lào -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8487" y="4343400"/>
            <a:ext cx="337011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5116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l"/>
            <a:r>
              <a:rPr lang="vi-VN" sz="2800" b="1">
                <a:latin typeface="UTM Swiss Condensed" panose="02000500000000000000" pitchFamily="2" charset="0"/>
              </a:rPr>
              <a:t>1.1.1.1. Khái niệm người có công</a:t>
            </a:r>
          </a:p>
        </p:txBody>
      </p:sp>
      <p:sp>
        <p:nvSpPr>
          <p:cNvPr id="6" name="TextBox 5"/>
          <p:cNvSpPr txBox="1"/>
          <p:nvPr/>
        </p:nvSpPr>
        <p:spPr>
          <a:xfrm>
            <a:off x="4343400" y="1600200"/>
            <a:ext cx="4191000" cy="3477875"/>
          </a:xfrm>
          <a:prstGeom prst="rect">
            <a:avLst/>
          </a:prstGeom>
          <a:noFill/>
          <a:ln w="28575">
            <a:solidFill>
              <a:srgbClr val="FF0000"/>
            </a:solidFill>
          </a:ln>
        </p:spPr>
        <p:txBody>
          <a:bodyPr wrap="square" rtlCol="0">
            <a:spAutoFit/>
          </a:bodyPr>
          <a:lstStyle/>
          <a:p>
            <a:pPr algn="just"/>
            <a:r>
              <a:rPr lang="vi-VN" sz="2200" b="1">
                <a:solidFill>
                  <a:schemeClr val="tx1">
                    <a:lumMod val="50000"/>
                  </a:schemeClr>
                </a:solidFill>
                <a:latin typeface="UTM Swiss Condensed" panose="02000500000000000000" pitchFamily="2" charset="0"/>
              </a:rPr>
              <a:t>Theo nghĩa </a:t>
            </a:r>
            <a:r>
              <a:rPr lang="en-US" sz="2200" b="1">
                <a:solidFill>
                  <a:schemeClr val="tx1">
                    <a:lumMod val="50000"/>
                  </a:schemeClr>
                </a:solidFill>
                <a:latin typeface="UTM Swiss Condensed" panose="02000500000000000000" pitchFamily="2" charset="0"/>
              </a:rPr>
              <a:t>hẹp</a:t>
            </a:r>
            <a:r>
              <a:rPr lang="vi-VN" sz="2200" b="1">
                <a:solidFill>
                  <a:schemeClr val="tx1">
                    <a:lumMod val="50000"/>
                  </a:schemeClr>
                </a:solidFill>
                <a:latin typeface="UTM Swiss Condensed" panose="02000500000000000000" pitchFamily="2" charset="0"/>
              </a:rPr>
              <a:t>, </a:t>
            </a:r>
            <a:r>
              <a:rPr lang="vi-VN" sz="2200" b="1" i="1">
                <a:solidFill>
                  <a:schemeClr val="tx1">
                    <a:lumMod val="50000"/>
                  </a:schemeClr>
                </a:solidFill>
                <a:latin typeface="UTM Swiss Condensed" panose="02000500000000000000" pitchFamily="2" charset="0"/>
              </a:rPr>
              <a:t>người có công là những người không phân biệt tôn giáo, tín ngưỡng, dân tộc, nam nữ, tuổi tác có những đóng góp, những cống hiến xuất sắc trong thời kỳ trước C</a:t>
            </a:r>
            <a:r>
              <a:rPr lang="en-US" sz="2200" b="1" i="1">
                <a:solidFill>
                  <a:schemeClr val="tx1">
                    <a:lumMod val="50000"/>
                  </a:schemeClr>
                </a:solidFill>
                <a:latin typeface="UTM Swiss Condensed" panose="02000500000000000000" pitchFamily="2" charset="0"/>
              </a:rPr>
              <a:t>M</a:t>
            </a:r>
            <a:r>
              <a:rPr lang="vi-VN" sz="2200" b="1" i="1">
                <a:solidFill>
                  <a:schemeClr val="tx1">
                    <a:lumMod val="50000"/>
                  </a:schemeClr>
                </a:solidFill>
                <a:latin typeface="UTM Swiss Condensed" panose="02000500000000000000" pitchFamily="2" charset="0"/>
              </a:rPr>
              <a:t> tháng Tám năm 1945, trong các cuộc kháng chiến giải phóng dân tộc và </a:t>
            </a:r>
            <a:r>
              <a:rPr lang="en-US" sz="2200" b="1" i="1">
                <a:solidFill>
                  <a:schemeClr val="tx1">
                    <a:lumMod val="50000"/>
                  </a:schemeClr>
                </a:solidFill>
                <a:latin typeface="UTM Swiss Condensed" panose="02000500000000000000" pitchFamily="2" charset="0"/>
              </a:rPr>
              <a:t>BVTQ</a:t>
            </a:r>
            <a:r>
              <a:rPr lang="vi-VN" sz="2200" b="1" i="1">
                <a:solidFill>
                  <a:schemeClr val="tx1">
                    <a:lumMod val="50000"/>
                  </a:schemeClr>
                </a:solidFill>
                <a:latin typeface="UTM Swiss Condensed" panose="02000500000000000000" pitchFamily="2" charset="0"/>
              </a:rPr>
              <a:t>, được các cơ quan, tổ chức có thẩm quyền công</a:t>
            </a:r>
            <a:r>
              <a:rPr lang="en-US" sz="2200" b="1" i="1">
                <a:solidFill>
                  <a:schemeClr val="tx1">
                    <a:lumMod val="50000"/>
                  </a:schemeClr>
                </a:solidFill>
                <a:latin typeface="UTM Swiss Condensed" panose="02000500000000000000" pitchFamily="2" charset="0"/>
              </a:rPr>
              <a:t> </a:t>
            </a:r>
            <a:r>
              <a:rPr lang="vi-VN" sz="2200" b="1" i="1">
                <a:solidFill>
                  <a:schemeClr val="tx1">
                    <a:lumMod val="50000"/>
                  </a:schemeClr>
                </a:solidFill>
                <a:latin typeface="UTM Swiss Condensed" panose="02000500000000000000" pitchFamily="2" charset="0"/>
              </a:rPr>
              <a:t>nhận.</a:t>
            </a:r>
            <a:endParaRPr lang="en-GB" sz="2200" b="1" i="1">
              <a:solidFill>
                <a:schemeClr val="tx1">
                  <a:lumMod val="50000"/>
                </a:schemeClr>
              </a:solidFill>
              <a:latin typeface="UTM Swiss Condensed" panose="02000500000000000000" pitchFamily="2" charset="0"/>
            </a:endParaRPr>
          </a:p>
        </p:txBody>
      </p:sp>
      <p:pic>
        <p:nvPicPr>
          <p:cNvPr id="4100" name="Picture 4" descr="Vài kỷ niệm về mấy trận chiến đấu đầu tiên trong đời trên chiến trường Lào  (Phần tiếp theo) • Tạp chí Lào -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038600"/>
            <a:ext cx="3822127" cy="241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889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l"/>
            <a:r>
              <a:rPr lang="en-US" sz="2800" b="1">
                <a:latin typeface="UTM Swiss Condensed" panose="02000500000000000000" pitchFamily="2" charset="0"/>
              </a:rPr>
              <a:t>Tài liệu tham khảo:</a:t>
            </a:r>
            <a:endParaRPr lang="vi-VN" sz="2800" b="1">
              <a:latin typeface="UTM Swiss Condensed" panose="02000500000000000000" pitchFamily="2" charset="0"/>
            </a:endParaRPr>
          </a:p>
        </p:txBody>
      </p:sp>
      <p:sp>
        <p:nvSpPr>
          <p:cNvPr id="7" name="Rectangle 3"/>
          <p:cNvSpPr txBox="1">
            <a:spLocks noChangeArrowheads="1"/>
          </p:cNvSpPr>
          <p:nvPr/>
        </p:nvSpPr>
        <p:spPr bwMode="auto">
          <a:xfrm>
            <a:off x="609601" y="4876800"/>
            <a:ext cx="40386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algn="just">
              <a:buNone/>
            </a:pPr>
            <a:r>
              <a:rPr lang="en-US" sz="2000" b="1">
                <a:solidFill>
                  <a:schemeClr val="tx1">
                    <a:lumMod val="50000"/>
                  </a:schemeClr>
                </a:solidFill>
                <a:latin typeface="UTM Swiss Condensed" panose="02000500000000000000" pitchFamily="2" charset="0"/>
              </a:rPr>
              <a:t>[1] Trần Xuân Kỳ, </a:t>
            </a:r>
            <a:r>
              <a:rPr lang="en-US" sz="2000" b="1" i="1">
                <a:solidFill>
                  <a:schemeClr val="tx1">
                    <a:lumMod val="50000"/>
                  </a:schemeClr>
                </a:solidFill>
                <a:latin typeface="UTM Swiss Condensed" panose="02000500000000000000" pitchFamily="2" charset="0"/>
              </a:rPr>
              <a:t>Giáo trình trợ giúp xã hội, </a:t>
            </a:r>
            <a:r>
              <a:rPr lang="en-US" sz="2000" b="1">
                <a:solidFill>
                  <a:schemeClr val="tx1">
                    <a:lumMod val="50000"/>
                  </a:schemeClr>
                </a:solidFill>
                <a:latin typeface="UTM Swiss Condensed" panose="02000500000000000000" pitchFamily="2" charset="0"/>
              </a:rPr>
              <a:t>NXB LĐ-XH, 2008.</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735623"/>
            <a:ext cx="2362200" cy="29192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735623"/>
            <a:ext cx="2362200" cy="2919275"/>
          </a:xfrm>
          <a:prstGeom prst="rect">
            <a:avLst/>
          </a:prstGeom>
        </p:spPr>
      </p:pic>
      <p:sp>
        <p:nvSpPr>
          <p:cNvPr id="10" name="Rectangle 3"/>
          <p:cNvSpPr txBox="1">
            <a:spLocks noChangeArrowheads="1"/>
          </p:cNvSpPr>
          <p:nvPr/>
        </p:nvSpPr>
        <p:spPr bwMode="auto">
          <a:xfrm>
            <a:off x="4800600" y="4855865"/>
            <a:ext cx="40386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algn="just">
              <a:buNone/>
            </a:pPr>
            <a:r>
              <a:rPr lang="en-US" sz="2000" b="1">
                <a:solidFill>
                  <a:schemeClr val="tx1">
                    <a:lumMod val="50000"/>
                  </a:schemeClr>
                </a:solidFill>
                <a:latin typeface="UTM Swiss Condensed" panose="02000500000000000000" pitchFamily="2" charset="0"/>
              </a:rPr>
              <a:t>[2] </a:t>
            </a:r>
            <a:r>
              <a:rPr lang="vi-VN" sz="2000" b="1">
                <a:solidFill>
                  <a:schemeClr val="tx1">
                    <a:lumMod val="50000"/>
                  </a:schemeClr>
                </a:solidFill>
                <a:latin typeface="UTM Swiss Condensed" panose="02000500000000000000" pitchFamily="2" charset="0"/>
              </a:rPr>
              <a:t>Đặng Thị Phương Lan, Phạm Hồng Trang, </a:t>
            </a:r>
            <a:r>
              <a:rPr lang="vi-VN" sz="2000" b="1" i="1">
                <a:solidFill>
                  <a:schemeClr val="tx1">
                    <a:lumMod val="50000"/>
                  </a:schemeClr>
                </a:solidFill>
                <a:latin typeface="UTM Swiss Condensed" panose="02000500000000000000" pitchFamily="2" charset="0"/>
              </a:rPr>
              <a:t>Giáo trình Ưu đãi xã hội, </a:t>
            </a:r>
            <a:r>
              <a:rPr lang="vi-VN" sz="2000" b="1">
                <a:solidFill>
                  <a:schemeClr val="tx1">
                    <a:lumMod val="50000"/>
                  </a:schemeClr>
                </a:solidFill>
                <a:latin typeface="UTM Swiss Condensed" panose="02000500000000000000" pitchFamily="2" charset="0"/>
              </a:rPr>
              <a:t>NXB L</a:t>
            </a:r>
            <a:r>
              <a:rPr lang="en-US" sz="2000" b="1">
                <a:solidFill>
                  <a:schemeClr val="tx1">
                    <a:lumMod val="50000"/>
                  </a:schemeClr>
                </a:solidFill>
                <a:latin typeface="UTM Swiss Condensed" panose="02000500000000000000" pitchFamily="2" charset="0"/>
              </a:rPr>
              <a:t>Đ-XH,</a:t>
            </a:r>
            <a:r>
              <a:rPr lang="vi-VN" sz="2000" b="1">
                <a:solidFill>
                  <a:schemeClr val="tx1">
                    <a:lumMod val="50000"/>
                  </a:schemeClr>
                </a:solidFill>
                <a:latin typeface="UTM Swiss Condensed" panose="02000500000000000000" pitchFamily="2" charset="0"/>
              </a:rPr>
              <a:t> 2013.</a:t>
            </a:r>
            <a:endParaRPr lang="en-US" sz="2000" b="1">
              <a:solidFill>
                <a:schemeClr val="tx1">
                  <a:lumMod val="50000"/>
                </a:schemeClr>
              </a:solidFill>
              <a:latin typeface="UTM Swiss Condensed" panose="02000500000000000000" pitchFamily="2" charset="0"/>
            </a:endParaRPr>
          </a:p>
        </p:txBody>
      </p:sp>
    </p:spTree>
    <p:extLst>
      <p:ext uri="{BB962C8B-B14F-4D97-AF65-F5344CB8AC3E}">
        <p14:creationId xmlns:p14="http://schemas.microsoft.com/office/powerpoint/2010/main" val="34708550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l"/>
            <a:r>
              <a:rPr lang="en-US" sz="2800" b="1">
                <a:latin typeface="UTM Swiss Condensed" panose="02000500000000000000" pitchFamily="2" charset="0"/>
              </a:rPr>
              <a:t>Tài liệu tham khảo:</a:t>
            </a:r>
            <a:endParaRPr lang="vi-VN" sz="2800" b="1">
              <a:latin typeface="UTM Swiss Condensed" panose="02000500000000000000" pitchFamily="2" charset="0"/>
            </a:endParaRPr>
          </a:p>
        </p:txBody>
      </p:sp>
      <p:sp>
        <p:nvSpPr>
          <p:cNvPr id="7" name="Rectangle 3"/>
          <p:cNvSpPr txBox="1">
            <a:spLocks noChangeArrowheads="1"/>
          </p:cNvSpPr>
          <p:nvPr/>
        </p:nvSpPr>
        <p:spPr bwMode="auto">
          <a:xfrm>
            <a:off x="681038" y="1828800"/>
            <a:ext cx="7619999"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algn="just">
              <a:buNone/>
            </a:pPr>
            <a:r>
              <a:rPr lang="vi-VN" sz="2000" b="1">
                <a:solidFill>
                  <a:schemeClr val="tx1">
                    <a:lumMod val="50000"/>
                  </a:schemeClr>
                </a:solidFill>
                <a:latin typeface="UTM Swiss Condensed" panose="02000500000000000000" pitchFamily="2" charset="0"/>
              </a:rPr>
              <a:t>[3] Chính phủ, Nghị định số </a:t>
            </a:r>
            <a:r>
              <a:rPr lang="en-US" sz="2000" b="1">
                <a:solidFill>
                  <a:schemeClr val="tx1">
                    <a:lumMod val="50000"/>
                  </a:schemeClr>
                </a:solidFill>
                <a:latin typeface="UTM Swiss Condensed" panose="02000500000000000000" pitchFamily="2" charset="0"/>
              </a:rPr>
              <a:t>20</a:t>
            </a:r>
            <a:r>
              <a:rPr lang="vi-VN" sz="2000" b="1">
                <a:solidFill>
                  <a:schemeClr val="tx1">
                    <a:lumMod val="50000"/>
                  </a:schemeClr>
                </a:solidFill>
                <a:latin typeface="UTM Swiss Condensed" panose="02000500000000000000" pitchFamily="2" charset="0"/>
              </a:rPr>
              <a:t>/20</a:t>
            </a:r>
            <a:r>
              <a:rPr lang="en-US" sz="2000" b="1">
                <a:solidFill>
                  <a:schemeClr val="tx1">
                    <a:lumMod val="50000"/>
                  </a:schemeClr>
                </a:solidFill>
                <a:latin typeface="UTM Swiss Condensed" panose="02000500000000000000" pitchFamily="2" charset="0"/>
              </a:rPr>
              <a:t>21</a:t>
            </a:r>
            <a:r>
              <a:rPr lang="vi-VN" sz="2000" b="1">
                <a:solidFill>
                  <a:schemeClr val="tx1">
                    <a:lumMod val="50000"/>
                  </a:schemeClr>
                </a:solidFill>
                <a:latin typeface="UTM Swiss Condensed" panose="02000500000000000000" pitchFamily="2" charset="0"/>
              </a:rPr>
              <a:t>/NĐ-CP, ngày </a:t>
            </a:r>
            <a:r>
              <a:rPr lang="en-US" sz="2000" b="1">
                <a:solidFill>
                  <a:schemeClr val="tx1">
                    <a:lumMod val="50000"/>
                  </a:schemeClr>
                </a:solidFill>
                <a:latin typeface="UTM Swiss Condensed" panose="02000500000000000000" pitchFamily="2" charset="0"/>
              </a:rPr>
              <a:t>15/3/2021</a:t>
            </a:r>
            <a:r>
              <a:rPr lang="vi-VN" sz="2000" b="1">
                <a:solidFill>
                  <a:schemeClr val="tx1">
                    <a:lumMod val="50000"/>
                  </a:schemeClr>
                </a:solidFill>
                <a:latin typeface="UTM Swiss Condensed" panose="02000500000000000000" pitchFamily="2" charset="0"/>
              </a:rPr>
              <a:t> quy định chính sách trợ giúp xã hội đối với đối tượng bảo trợ xã hội.</a:t>
            </a:r>
          </a:p>
          <a:p>
            <a:pPr marL="0" indent="0" algn="just">
              <a:buNone/>
            </a:pPr>
            <a:r>
              <a:rPr lang="vi-VN" sz="2000" b="1">
                <a:solidFill>
                  <a:schemeClr val="tx1">
                    <a:lumMod val="50000"/>
                  </a:schemeClr>
                </a:solidFill>
                <a:latin typeface="UTM Swiss Condensed" panose="02000500000000000000" pitchFamily="2" charset="0"/>
              </a:rPr>
              <a:t>[4] Chính phủ, Nghị định số </a:t>
            </a:r>
            <a:r>
              <a:rPr lang="en-US" sz="2000" b="1">
                <a:solidFill>
                  <a:schemeClr val="tx1">
                    <a:lumMod val="50000"/>
                  </a:schemeClr>
                </a:solidFill>
                <a:latin typeface="UTM Swiss Condensed" panose="02000500000000000000" pitchFamily="2" charset="0"/>
              </a:rPr>
              <a:t>75/2021</a:t>
            </a:r>
            <a:r>
              <a:rPr lang="vi-VN" sz="2000" b="1">
                <a:solidFill>
                  <a:schemeClr val="tx1">
                    <a:lumMod val="50000"/>
                  </a:schemeClr>
                </a:solidFill>
                <a:latin typeface="UTM Swiss Condensed" panose="02000500000000000000" pitchFamily="2" charset="0"/>
              </a:rPr>
              <a:t>/NĐ-CP, ngày </a:t>
            </a:r>
            <a:r>
              <a:rPr lang="en-US" sz="2000" b="1">
                <a:solidFill>
                  <a:schemeClr val="tx1">
                    <a:lumMod val="50000"/>
                  </a:schemeClr>
                </a:solidFill>
                <a:latin typeface="UTM Swiss Condensed" panose="02000500000000000000" pitchFamily="2" charset="0"/>
              </a:rPr>
              <a:t>24/7/2021</a:t>
            </a:r>
            <a:r>
              <a:rPr lang="vi-VN" sz="2000" b="1">
                <a:solidFill>
                  <a:schemeClr val="tx1">
                    <a:lumMod val="50000"/>
                  </a:schemeClr>
                </a:solidFill>
                <a:latin typeface="UTM Swiss Condensed" panose="02000500000000000000" pitchFamily="2" charset="0"/>
              </a:rPr>
              <a:t> quy định mức hưởng trợ cấp, phụ cấp và các chế độ ưu đãi đối với người có công với cách mạng.</a:t>
            </a:r>
          </a:p>
          <a:p>
            <a:pPr marL="0" indent="0" algn="just">
              <a:buNone/>
            </a:pPr>
            <a:r>
              <a:rPr lang="vi-VN" sz="2000" b="1">
                <a:solidFill>
                  <a:schemeClr val="tx1">
                    <a:lumMod val="50000"/>
                  </a:schemeClr>
                </a:solidFill>
                <a:latin typeface="UTM Swiss Condensed" panose="02000500000000000000" pitchFamily="2" charset="0"/>
              </a:rPr>
              <a:t>[5] UBTV Quốc hội, Pháp lệnh số 02/2020/UBTVQH14, ngày </a:t>
            </a:r>
            <a:r>
              <a:rPr lang="en-US" sz="2000" b="1">
                <a:solidFill>
                  <a:schemeClr val="tx1">
                    <a:lumMod val="50000"/>
                  </a:schemeClr>
                </a:solidFill>
                <a:latin typeface="UTM Swiss Condensed" panose="02000500000000000000" pitchFamily="2" charset="0"/>
              </a:rPr>
              <a:t>9/12/2020</a:t>
            </a:r>
            <a:r>
              <a:rPr lang="vi-VN" sz="2000" b="1">
                <a:solidFill>
                  <a:schemeClr val="tx1">
                    <a:lumMod val="50000"/>
                  </a:schemeClr>
                </a:solidFill>
                <a:latin typeface="UTM Swiss Condensed" panose="02000500000000000000" pitchFamily="2" charset="0"/>
              </a:rPr>
              <a:t> về ưu đãi người có công với cách mạng.</a:t>
            </a:r>
          </a:p>
          <a:p>
            <a:pPr marL="0" indent="0" algn="just">
              <a:buNone/>
            </a:pPr>
            <a:r>
              <a:rPr lang="en-US" sz="2000" b="1">
                <a:solidFill>
                  <a:schemeClr val="tx1">
                    <a:lumMod val="50000"/>
                  </a:schemeClr>
                </a:solidFill>
                <a:latin typeface="UTM Swiss Condensed" panose="02000500000000000000" pitchFamily="2" charset="0"/>
              </a:rPr>
              <a:t>[…] Các văn bản hướng dẫn</a:t>
            </a:r>
          </a:p>
          <a:p>
            <a:pPr marL="0" indent="0" algn="just">
              <a:buNone/>
            </a:pPr>
            <a:endParaRPr lang="vi-VN" sz="2000" b="1">
              <a:solidFill>
                <a:schemeClr val="tx1">
                  <a:lumMod val="50000"/>
                </a:schemeClr>
              </a:solidFill>
              <a:latin typeface="UTM Swiss Condensed" panose="02000500000000000000" pitchFamily="2" charset="0"/>
            </a:endParaRPr>
          </a:p>
        </p:txBody>
      </p:sp>
    </p:spTree>
    <p:extLst>
      <p:ext uri="{BB962C8B-B14F-4D97-AF65-F5344CB8AC3E}">
        <p14:creationId xmlns:p14="http://schemas.microsoft.com/office/powerpoint/2010/main" val="5040497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140000"/>
              </a:lnSpc>
            </a:pPr>
            <a:r>
              <a:rPr lang="vi-VN" sz="3200" b="1" kern="1200">
                <a:solidFill>
                  <a:srgbClr val="FFFF00"/>
                </a:solidFill>
                <a:latin typeface="UTM Swiss Condensed" panose="02000500000000000000" pitchFamily="2" charset="0"/>
                <a:ea typeface="+mn-ea"/>
                <a:cs typeface="+mn-cs"/>
              </a:rPr>
              <a:t>ƯU ĐÃI VÀ TRỢ GIÚP XH</a:t>
            </a:r>
            <a:endParaRPr lang="en-US" sz="3200" b="1" kern="1200">
              <a:solidFill>
                <a:srgbClr val="FFFF00"/>
              </a:solidFill>
              <a:latin typeface="UTM Swiss Condensed" panose="02000500000000000000" pitchFamily="2" charset="0"/>
              <a:ea typeface="+mn-ea"/>
              <a:cs typeface="+mn-cs"/>
            </a:endParaRPr>
          </a:p>
        </p:txBody>
      </p:sp>
      <p:sp>
        <p:nvSpPr>
          <p:cNvPr id="2" name="Rectangle 1"/>
          <p:cNvSpPr/>
          <p:nvPr/>
        </p:nvSpPr>
        <p:spPr>
          <a:xfrm>
            <a:off x="0" y="2743200"/>
            <a:ext cx="9144000" cy="1031051"/>
          </a:xfrm>
          <a:prstGeom prst="rect">
            <a:avLst/>
          </a:prstGeom>
        </p:spPr>
        <p:txBody>
          <a:bodyPr wrap="square">
            <a:spAutoFit/>
          </a:bodyPr>
          <a:lstStyle/>
          <a:p>
            <a:pPr marL="0" indent="0" algn="ctr">
              <a:buFont typeface="Wingdings" pitchFamily="2" charset="2"/>
              <a:buNone/>
            </a:pPr>
            <a:r>
              <a:rPr lang="en-US" sz="2800" b="1">
                <a:solidFill>
                  <a:srgbClr val="FF0000"/>
                </a:solidFill>
                <a:latin typeface="UTM Swiss Condensed" panose="02000500000000000000" pitchFamily="2" charset="0"/>
              </a:rPr>
              <a:t>Chương 1</a:t>
            </a:r>
          </a:p>
          <a:p>
            <a:pPr marL="0" indent="0" algn="ctr">
              <a:spcBef>
                <a:spcPts val="600"/>
              </a:spcBef>
              <a:buFont typeface="Wingdings" pitchFamily="2" charset="2"/>
              <a:buNone/>
            </a:pPr>
            <a:r>
              <a:rPr lang="vi-VN" sz="2800" b="1">
                <a:solidFill>
                  <a:srgbClr val="FF0000"/>
                </a:solidFill>
                <a:latin typeface="UTM Swiss Condensed" panose="02000500000000000000" pitchFamily="2" charset="0"/>
              </a:rPr>
              <a:t>MỘT SỐ LÝ LUẬN C</a:t>
            </a:r>
            <a:r>
              <a:rPr lang="en-US" sz="2800" b="1">
                <a:solidFill>
                  <a:srgbClr val="FF0000"/>
                </a:solidFill>
                <a:latin typeface="UTM Swiss Condensed" panose="02000500000000000000" pitchFamily="2" charset="0"/>
              </a:rPr>
              <a:t>B</a:t>
            </a:r>
            <a:r>
              <a:rPr lang="vi-VN" sz="2800" b="1">
                <a:solidFill>
                  <a:srgbClr val="FF0000"/>
                </a:solidFill>
                <a:latin typeface="UTM Swiss Condensed" panose="02000500000000000000" pitchFamily="2" charset="0"/>
              </a:rPr>
              <a:t> VỀ ƯU ĐÃI VÀ TRỢ GIÚP</a:t>
            </a:r>
            <a:r>
              <a:rPr lang="en-US" sz="2800" b="1">
                <a:solidFill>
                  <a:srgbClr val="FF0000"/>
                </a:solidFill>
                <a:latin typeface="UTM Swiss Condensed" panose="02000500000000000000" pitchFamily="2" charset="0"/>
              </a:rPr>
              <a:t> XH</a:t>
            </a:r>
          </a:p>
        </p:txBody>
      </p:sp>
      <p:cxnSp>
        <p:nvCxnSpPr>
          <p:cNvPr id="9" name="Straight Connector 8"/>
          <p:cNvCxnSpPr>
            <a:cxnSpLocks noChangeShapeType="1"/>
          </p:cNvCxnSpPr>
          <p:nvPr/>
        </p:nvCxnSpPr>
        <p:spPr bwMode="auto">
          <a:xfrm>
            <a:off x="2514600" y="3867166"/>
            <a:ext cx="3931920" cy="0"/>
          </a:xfrm>
          <a:prstGeom prst="line">
            <a:avLst/>
          </a:prstGeom>
          <a:noFill/>
          <a:ln w="38100" algn="ctr">
            <a:solidFill>
              <a:schemeClr val="tx1"/>
            </a:solidFill>
            <a:round/>
            <a:headEnd/>
            <a:tailEnd/>
          </a:ln>
        </p:spPr>
      </p:cxnSp>
    </p:spTree>
    <p:extLst>
      <p:ext uri="{BB962C8B-B14F-4D97-AF65-F5344CB8AC3E}">
        <p14:creationId xmlns:p14="http://schemas.microsoft.com/office/powerpoint/2010/main" val="271460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gn="l">
              <a:lnSpc>
                <a:spcPct val="140000"/>
              </a:lnSpc>
            </a:pPr>
            <a:r>
              <a:rPr lang="en-US" sz="3200" b="1">
                <a:latin typeface="UTM Swiss Condensed" panose="02000500000000000000" pitchFamily="2" charset="0"/>
              </a:rPr>
              <a:t> Ch­ương 1: …</a:t>
            </a:r>
          </a:p>
        </p:txBody>
      </p:sp>
      <p:sp>
        <p:nvSpPr>
          <p:cNvPr id="171" name="Oval 170"/>
          <p:cNvSpPr/>
          <p:nvPr/>
        </p:nvSpPr>
        <p:spPr>
          <a:xfrm rot="10800000">
            <a:off x="-2133599" y="1850072"/>
            <a:ext cx="4572000" cy="4331335"/>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UTM Swiss Condensed" panose="02000500000000000000" pitchFamily="2" charset="0"/>
            </a:endParaRPr>
          </a:p>
        </p:txBody>
      </p:sp>
      <p:sp>
        <p:nvSpPr>
          <p:cNvPr id="172" name="AutoShape 8"/>
          <p:cNvSpPr>
            <a:spLocks noChangeArrowheads="1"/>
          </p:cNvSpPr>
          <p:nvPr/>
        </p:nvSpPr>
        <p:spPr bwMode="gray">
          <a:xfrm>
            <a:off x="531495" y="2324643"/>
            <a:ext cx="7911734"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400">
                <a:solidFill>
                  <a:srgbClr val="000000"/>
                </a:solidFill>
                <a:latin typeface="UTM Swiss Condensed" panose="02000500000000000000" pitchFamily="2" charset="0"/>
              </a:rPr>
              <a:t>1.1. </a:t>
            </a:r>
            <a:r>
              <a:rPr lang="vi-VN" sz="2400">
                <a:solidFill>
                  <a:srgbClr val="000000"/>
                </a:solidFill>
                <a:latin typeface="UTM Swiss Condensed" panose="02000500000000000000" pitchFamily="2" charset="0"/>
              </a:rPr>
              <a:t>Một số khái niệm cơ bản</a:t>
            </a:r>
            <a:endParaRPr lang="en-US" sz="2400">
              <a:solidFill>
                <a:srgbClr val="000000"/>
              </a:solidFill>
              <a:latin typeface="UTM Swiss Condensed" panose="02000500000000000000" pitchFamily="2" charset="0"/>
            </a:endParaRPr>
          </a:p>
        </p:txBody>
      </p:sp>
      <p:sp>
        <p:nvSpPr>
          <p:cNvPr id="173" name="AutoShape 7"/>
          <p:cNvSpPr>
            <a:spLocks noChangeArrowheads="1"/>
          </p:cNvSpPr>
          <p:nvPr/>
        </p:nvSpPr>
        <p:spPr bwMode="gray">
          <a:xfrm>
            <a:off x="546466" y="3231242"/>
            <a:ext cx="7911734"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it-IT" sz="2400">
                <a:solidFill>
                  <a:srgbClr val="000000"/>
                </a:solidFill>
                <a:latin typeface="UTM Swiss Condensed" panose="02000500000000000000" pitchFamily="2" charset="0"/>
              </a:rPr>
              <a:t>1.2. </a:t>
            </a:r>
            <a:r>
              <a:rPr lang="vi-VN" sz="2400">
                <a:solidFill>
                  <a:srgbClr val="000000"/>
                </a:solidFill>
                <a:latin typeface="UTM Swiss Condensed" panose="02000500000000000000" pitchFamily="2" charset="0"/>
              </a:rPr>
              <a:t>Vị trí, vai trò và nguyên tắc của chính sách </a:t>
            </a:r>
            <a:r>
              <a:rPr lang="en-US" sz="2400">
                <a:solidFill>
                  <a:srgbClr val="000000"/>
                </a:solidFill>
                <a:latin typeface="UTM Swiss Condensed" panose="02000500000000000000" pitchFamily="2" charset="0"/>
              </a:rPr>
              <a:t>ƯĐXH</a:t>
            </a:r>
            <a:endParaRPr lang="it-IT" sz="2400">
              <a:solidFill>
                <a:srgbClr val="000000"/>
              </a:solidFill>
              <a:latin typeface="UTM Swiss Condensed" panose="02000500000000000000" pitchFamily="2" charset="0"/>
            </a:endParaRPr>
          </a:p>
        </p:txBody>
      </p:sp>
      <p:sp>
        <p:nvSpPr>
          <p:cNvPr id="174" name="AutoShape 6"/>
          <p:cNvSpPr>
            <a:spLocks noChangeArrowheads="1"/>
          </p:cNvSpPr>
          <p:nvPr/>
        </p:nvSpPr>
        <p:spPr bwMode="gray">
          <a:xfrm>
            <a:off x="531495" y="4137841"/>
            <a:ext cx="7911734"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400">
                <a:solidFill>
                  <a:srgbClr val="000000"/>
                </a:solidFill>
                <a:latin typeface="UTM Swiss Condensed" panose="02000500000000000000" pitchFamily="2" charset="0"/>
              </a:rPr>
              <a:t>1.3. </a:t>
            </a:r>
            <a:r>
              <a:rPr lang="vi-VN" sz="2400">
                <a:solidFill>
                  <a:srgbClr val="000000"/>
                </a:solidFill>
                <a:latin typeface="UTM Swiss Condensed" panose="02000500000000000000" pitchFamily="2" charset="0"/>
              </a:rPr>
              <a:t>Tính tất yếu khách quan của </a:t>
            </a:r>
            <a:r>
              <a:rPr lang="en-US" sz="2400">
                <a:solidFill>
                  <a:srgbClr val="000000"/>
                </a:solidFill>
                <a:latin typeface="UTM Swiss Condensed" panose="02000500000000000000" pitchFamily="2" charset="0"/>
              </a:rPr>
              <a:t>TGXH</a:t>
            </a:r>
          </a:p>
        </p:txBody>
      </p:sp>
      <p:sp>
        <p:nvSpPr>
          <p:cNvPr id="7" name="AutoShape 6"/>
          <p:cNvSpPr>
            <a:spLocks noChangeArrowheads="1"/>
          </p:cNvSpPr>
          <p:nvPr/>
        </p:nvSpPr>
        <p:spPr bwMode="gray">
          <a:xfrm>
            <a:off x="546466" y="5044440"/>
            <a:ext cx="7911734"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400">
                <a:solidFill>
                  <a:srgbClr val="000000"/>
                </a:solidFill>
                <a:latin typeface="UTM Swiss Condensed" panose="02000500000000000000" pitchFamily="2" charset="0"/>
              </a:rPr>
              <a:t>1.4. </a:t>
            </a:r>
            <a:r>
              <a:rPr lang="vi-VN" sz="2400">
                <a:solidFill>
                  <a:srgbClr val="000000"/>
                </a:solidFill>
                <a:latin typeface="UTM Swiss Condensed" panose="02000500000000000000" pitchFamily="2" charset="0"/>
              </a:rPr>
              <a:t>Lịch sử phát triển của </a:t>
            </a:r>
            <a:r>
              <a:rPr lang="en-US" sz="2400">
                <a:solidFill>
                  <a:srgbClr val="000000"/>
                </a:solidFill>
                <a:latin typeface="UTM Swiss Condensed" panose="02000500000000000000" pitchFamily="2" charset="0"/>
              </a:rPr>
              <a:t>ƯĐ&amp;TGXH</a:t>
            </a:r>
            <a:r>
              <a:rPr lang="vi-VN" sz="2400">
                <a:solidFill>
                  <a:srgbClr val="000000"/>
                </a:solidFill>
                <a:latin typeface="UTM Swiss Condensed" panose="02000500000000000000" pitchFamily="2" charset="0"/>
              </a:rPr>
              <a:t> ở Việt Nam</a:t>
            </a:r>
            <a:endParaRPr lang="en-US" sz="2400">
              <a:solidFill>
                <a:srgbClr val="000000"/>
              </a:solidFill>
              <a:latin typeface="UTM Swiss Condensed" panose="02000500000000000000" pitchFamily="2" charset="0"/>
            </a:endParaRPr>
          </a:p>
        </p:txBody>
      </p:sp>
    </p:spTree>
    <p:extLst>
      <p:ext uri="{BB962C8B-B14F-4D97-AF65-F5344CB8AC3E}">
        <p14:creationId xmlns:p14="http://schemas.microsoft.com/office/powerpoint/2010/main" val="288353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algn="l"/>
            <a:r>
              <a:rPr lang="vi-VN" sz="2800" b="1">
                <a:latin typeface="UTM Swiss Condensed" panose="02000500000000000000" pitchFamily="2" charset="0"/>
              </a:rPr>
              <a:t>1.1. Một số khái niệm cơ bản</a:t>
            </a:r>
          </a:p>
        </p:txBody>
      </p:sp>
      <p:sp>
        <p:nvSpPr>
          <p:cNvPr id="2" name="Oval 1"/>
          <p:cNvSpPr/>
          <p:nvPr/>
        </p:nvSpPr>
        <p:spPr>
          <a:xfrm>
            <a:off x="-2590800" y="1509712"/>
            <a:ext cx="5181600" cy="46624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Swiss Condensed" panose="02000500000000000000" pitchFamily="2" charset="0"/>
            </a:endParaRPr>
          </a:p>
        </p:txBody>
      </p:sp>
      <p:sp>
        <p:nvSpPr>
          <p:cNvPr id="19" name="AutoShape 7">
            <a:hlinkClick r:id="rId2" action="ppaction://hlinkpres?slideindex=1&amp;slidetitle="/>
          </p:cNvPr>
          <p:cNvSpPr>
            <a:spLocks noChangeArrowheads="1"/>
          </p:cNvSpPr>
          <p:nvPr/>
        </p:nvSpPr>
        <p:spPr bwMode="gray">
          <a:xfrm>
            <a:off x="472440" y="2301240"/>
            <a:ext cx="8065589"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fr-FR" sz="2400">
                <a:solidFill>
                  <a:srgbClr val="000000"/>
                </a:solidFill>
                <a:latin typeface="UTM Swiss Condensed" panose="02000500000000000000" pitchFamily="2" charset="0"/>
              </a:rPr>
              <a:t>1.1.1. </a:t>
            </a:r>
            <a:r>
              <a:rPr lang="vi-VN" sz="2400">
                <a:solidFill>
                  <a:srgbClr val="000000"/>
                </a:solidFill>
                <a:latin typeface="UTM Swiss Condensed" panose="02000500000000000000" pitchFamily="2" charset="0"/>
              </a:rPr>
              <a:t>Khái niệm người có công</a:t>
            </a:r>
            <a:endParaRPr lang="fr-FR" sz="2400">
              <a:solidFill>
                <a:srgbClr val="000000"/>
              </a:solidFill>
              <a:latin typeface="UTM Swiss Condensed" panose="02000500000000000000" pitchFamily="2" charset="0"/>
            </a:endParaRPr>
          </a:p>
        </p:txBody>
      </p:sp>
      <p:sp>
        <p:nvSpPr>
          <p:cNvPr id="20" name="AutoShape 6">
            <a:hlinkClick r:id="rId3" action="ppaction://hlinkpres?slideindex=1&amp;slidetitle="/>
          </p:cNvPr>
          <p:cNvSpPr>
            <a:spLocks noChangeArrowheads="1"/>
          </p:cNvSpPr>
          <p:nvPr/>
        </p:nvSpPr>
        <p:spPr bwMode="gray">
          <a:xfrm>
            <a:off x="468811" y="3215640"/>
            <a:ext cx="8065589"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400">
                <a:solidFill>
                  <a:srgbClr val="000000"/>
                </a:solidFill>
                <a:latin typeface="UTM Swiss Condensed" panose="02000500000000000000" pitchFamily="2" charset="0"/>
              </a:rPr>
              <a:t>1.1.2. </a:t>
            </a:r>
            <a:r>
              <a:rPr lang="vi-VN" sz="2400">
                <a:solidFill>
                  <a:srgbClr val="000000"/>
                </a:solidFill>
                <a:latin typeface="UTM Swiss Condensed" panose="02000500000000000000" pitchFamily="2" charset="0"/>
              </a:rPr>
              <a:t>Khái niệm chính sách </a:t>
            </a:r>
            <a:r>
              <a:rPr lang="en-US" sz="2400">
                <a:solidFill>
                  <a:srgbClr val="000000"/>
                </a:solidFill>
                <a:latin typeface="UTM Swiss Condensed" panose="02000500000000000000" pitchFamily="2" charset="0"/>
              </a:rPr>
              <a:t>ƯĐXH</a:t>
            </a:r>
          </a:p>
        </p:txBody>
      </p:sp>
      <p:sp>
        <p:nvSpPr>
          <p:cNvPr id="21" name="AutoShape 6">
            <a:hlinkClick r:id="rId3" action="ppaction://hlinkpres?slideindex=1&amp;slidetitle="/>
          </p:cNvPr>
          <p:cNvSpPr>
            <a:spLocks noChangeArrowheads="1"/>
          </p:cNvSpPr>
          <p:nvPr/>
        </p:nvSpPr>
        <p:spPr bwMode="gray">
          <a:xfrm>
            <a:off x="468811" y="4206240"/>
            <a:ext cx="8065589"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400">
                <a:solidFill>
                  <a:srgbClr val="000000"/>
                </a:solidFill>
                <a:latin typeface="UTM Swiss Condensed" panose="02000500000000000000" pitchFamily="2" charset="0"/>
              </a:rPr>
              <a:t>1.1.3. Khái niệm TGXH</a:t>
            </a:r>
          </a:p>
        </p:txBody>
      </p:sp>
    </p:spTree>
    <p:extLst>
      <p:ext uri="{BB962C8B-B14F-4D97-AF65-F5344CB8AC3E}">
        <p14:creationId xmlns:p14="http://schemas.microsoft.com/office/powerpoint/2010/main" val="21481550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algn="l"/>
            <a:r>
              <a:rPr lang="vi-VN" sz="2800" b="1">
                <a:latin typeface="UTM Swiss Condensed" panose="02000500000000000000" pitchFamily="2" charset="0"/>
              </a:rPr>
              <a:t>1.1.1. Khái niệm người có công</a:t>
            </a:r>
          </a:p>
        </p:txBody>
      </p:sp>
      <p:sp>
        <p:nvSpPr>
          <p:cNvPr id="2" name="Oval 1"/>
          <p:cNvSpPr/>
          <p:nvPr/>
        </p:nvSpPr>
        <p:spPr>
          <a:xfrm>
            <a:off x="-2590800" y="1509712"/>
            <a:ext cx="5181600" cy="46624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Swiss Condensed" panose="02000500000000000000" pitchFamily="2" charset="0"/>
            </a:endParaRPr>
          </a:p>
        </p:txBody>
      </p:sp>
      <p:sp>
        <p:nvSpPr>
          <p:cNvPr id="19" name="AutoShape 7">
            <a:hlinkClick r:id="rId2" action="ppaction://hlinkpres?slideindex=1&amp;slidetitle="/>
          </p:cNvPr>
          <p:cNvSpPr>
            <a:spLocks noChangeArrowheads="1"/>
          </p:cNvSpPr>
          <p:nvPr/>
        </p:nvSpPr>
        <p:spPr bwMode="gray">
          <a:xfrm>
            <a:off x="472440" y="2529840"/>
            <a:ext cx="7985760"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fr-FR" sz="2400">
                <a:solidFill>
                  <a:srgbClr val="000000"/>
                </a:solidFill>
                <a:latin typeface="UTM Swiss Condensed" panose="02000500000000000000" pitchFamily="2" charset="0"/>
              </a:rPr>
              <a:t>1.1.1.1. </a:t>
            </a:r>
            <a:r>
              <a:rPr lang="vi-VN" sz="2400">
                <a:solidFill>
                  <a:srgbClr val="000000"/>
                </a:solidFill>
                <a:latin typeface="UTM Swiss Condensed" panose="02000500000000000000" pitchFamily="2" charset="0"/>
              </a:rPr>
              <a:t>Khái niệm người có công</a:t>
            </a:r>
            <a:endParaRPr lang="fr-FR" sz="2400">
              <a:solidFill>
                <a:srgbClr val="000000"/>
              </a:solidFill>
              <a:latin typeface="UTM Swiss Condensed" panose="02000500000000000000" pitchFamily="2" charset="0"/>
            </a:endParaRPr>
          </a:p>
        </p:txBody>
      </p:sp>
      <p:sp>
        <p:nvSpPr>
          <p:cNvPr id="20" name="AutoShape 6">
            <a:hlinkClick r:id="rId3" action="ppaction://hlinkpres?slideindex=1&amp;slidetitle="/>
          </p:cNvPr>
          <p:cNvSpPr>
            <a:spLocks noChangeArrowheads="1"/>
          </p:cNvSpPr>
          <p:nvPr/>
        </p:nvSpPr>
        <p:spPr bwMode="gray">
          <a:xfrm>
            <a:off x="468811" y="3596640"/>
            <a:ext cx="7985760"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fr-FR" sz="2400">
                <a:solidFill>
                  <a:srgbClr val="000000"/>
                </a:solidFill>
                <a:latin typeface="UTM Swiss Condensed" panose="02000500000000000000" pitchFamily="2" charset="0"/>
              </a:rPr>
              <a:t>1.1.1.2. </a:t>
            </a:r>
            <a:r>
              <a:rPr lang="vi-VN" sz="2400">
                <a:solidFill>
                  <a:srgbClr val="000000"/>
                </a:solidFill>
                <a:latin typeface="UTM Swiss Condensed" panose="02000500000000000000" pitchFamily="2" charset="0"/>
              </a:rPr>
              <a:t>Đối tượng hưởng chế độ </a:t>
            </a:r>
            <a:r>
              <a:rPr lang="en-US" sz="2400">
                <a:solidFill>
                  <a:srgbClr val="000000"/>
                </a:solidFill>
                <a:latin typeface="UTM Swiss Condensed" panose="02000500000000000000" pitchFamily="2" charset="0"/>
              </a:rPr>
              <a:t>ƯĐNCC</a:t>
            </a:r>
          </a:p>
        </p:txBody>
      </p:sp>
    </p:spTree>
    <p:extLst>
      <p:ext uri="{BB962C8B-B14F-4D97-AF65-F5344CB8AC3E}">
        <p14:creationId xmlns:p14="http://schemas.microsoft.com/office/powerpoint/2010/main" val="97392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l"/>
            <a:r>
              <a:rPr lang="vi-VN" sz="2800" b="1">
                <a:latin typeface="UTM Swiss Condensed" panose="02000500000000000000" pitchFamily="2" charset="0"/>
              </a:rPr>
              <a:t>1.1.1.1. Khái niệm người có công</a:t>
            </a:r>
          </a:p>
        </p:txBody>
      </p:sp>
      <p:grpSp>
        <p:nvGrpSpPr>
          <p:cNvPr id="5" name="Group 4"/>
          <p:cNvGrpSpPr/>
          <p:nvPr/>
        </p:nvGrpSpPr>
        <p:grpSpPr>
          <a:xfrm>
            <a:off x="1423983" y="1981200"/>
            <a:ext cx="6262689" cy="3467669"/>
            <a:chOff x="1557334" y="1485331"/>
            <a:chExt cx="6262689" cy="3467669"/>
          </a:xfrm>
        </p:grpSpPr>
        <p:sp>
          <p:nvSpPr>
            <p:cNvPr id="6" name="Cloud Callout 5"/>
            <p:cNvSpPr/>
            <p:nvPr/>
          </p:nvSpPr>
          <p:spPr>
            <a:xfrm>
              <a:off x="4648200" y="1485331"/>
              <a:ext cx="3105151" cy="2019869"/>
            </a:xfrm>
            <a:prstGeom prst="cloudCallout">
              <a:avLst>
                <a:gd name="adj1" fmla="val -80595"/>
                <a:gd name="adj2" fmla="val 48131"/>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300" b="1">
                <a:solidFill>
                  <a:schemeClr val="bg1"/>
                </a:solidFill>
                <a:latin typeface="UTM Swiss Condensed" panose="02000500000000000000" pitchFamily="2" charset="0"/>
                <a:ea typeface="+mj-ea"/>
                <a:cs typeface="Calibri" pitchFamily="34" charset="0"/>
              </a:endParaRPr>
            </a:p>
          </p:txBody>
        </p:sp>
        <p:pic>
          <p:nvPicPr>
            <p:cNvPr id="7" name="Picture 3" descr="C:\Users\THANHNAM\Desktop\0-suy_nghi1.png"/>
            <p:cNvPicPr>
              <a:picLocks noChangeAspect="1" noChangeArrowheads="1"/>
            </p:cNvPicPr>
            <p:nvPr/>
          </p:nvPicPr>
          <p:blipFill>
            <a:blip r:embed="rId2"/>
            <a:srcRect/>
            <a:stretch>
              <a:fillRect/>
            </a:stretch>
          </p:blipFill>
          <p:spPr bwMode="auto">
            <a:xfrm>
              <a:off x="1557334" y="2057400"/>
              <a:ext cx="2971800" cy="2895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4648200" y="1818848"/>
              <a:ext cx="3171823" cy="1352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UTM Swiss Condensed" panose="02000500000000000000" pitchFamily="2" charset="0"/>
                </a:rPr>
                <a:t>Người có công </a:t>
              </a:r>
            </a:p>
            <a:p>
              <a:pPr algn="ctr"/>
              <a:r>
                <a:rPr lang="en-US" sz="2400" b="1">
                  <a:solidFill>
                    <a:schemeClr val="bg1"/>
                  </a:solidFill>
                  <a:latin typeface="UTM Swiss Condensed" panose="02000500000000000000" pitchFamily="2" charset="0"/>
                </a:rPr>
                <a:t>là người như thế nào?</a:t>
              </a:r>
            </a:p>
          </p:txBody>
        </p:sp>
      </p:grpSp>
    </p:spTree>
    <p:extLst>
      <p:ext uri="{BB962C8B-B14F-4D97-AF65-F5344CB8AC3E}">
        <p14:creationId xmlns:p14="http://schemas.microsoft.com/office/powerpoint/2010/main" val="108719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l"/>
            <a:r>
              <a:rPr lang="vi-VN" sz="2800" b="1">
                <a:latin typeface="UTM Swiss Condensed" panose="02000500000000000000" pitchFamily="2" charset="0"/>
              </a:rPr>
              <a:t>1.1.1.1. Khái niệm người có công</a:t>
            </a:r>
          </a:p>
        </p:txBody>
      </p:sp>
      <p:sp>
        <p:nvSpPr>
          <p:cNvPr id="6" name="TextBox 5"/>
          <p:cNvSpPr txBox="1"/>
          <p:nvPr/>
        </p:nvSpPr>
        <p:spPr>
          <a:xfrm>
            <a:off x="609600" y="1600200"/>
            <a:ext cx="5105400" cy="1785104"/>
          </a:xfrm>
          <a:prstGeom prst="rect">
            <a:avLst/>
          </a:prstGeom>
          <a:noFill/>
          <a:ln w="28575">
            <a:solidFill>
              <a:srgbClr val="FF0000"/>
            </a:solidFill>
          </a:ln>
        </p:spPr>
        <p:txBody>
          <a:bodyPr wrap="square" rtlCol="0">
            <a:spAutoFit/>
          </a:bodyPr>
          <a:lstStyle/>
          <a:p>
            <a:pPr algn="just"/>
            <a:r>
              <a:rPr lang="en-US" sz="2200" b="1">
                <a:solidFill>
                  <a:schemeClr val="tx1">
                    <a:lumMod val="50000"/>
                  </a:schemeClr>
                </a:solidFill>
                <a:latin typeface="UTM Swiss Condensed" panose="02000500000000000000" pitchFamily="2" charset="0"/>
              </a:rPr>
              <a:t>Chính sách ưu đãi người có công được thực </a:t>
            </a:r>
            <a:r>
              <a:rPr lang="vi-VN" sz="2200" b="1">
                <a:solidFill>
                  <a:schemeClr val="tx1">
                    <a:lumMod val="50000"/>
                  </a:schemeClr>
                </a:solidFill>
                <a:latin typeface="UTM Swiss Condensed" panose="02000500000000000000" pitchFamily="2" charset="0"/>
              </a:rPr>
              <a:t>hiện từ lâu, nhưng đến khi Nhà nước ban hành Pháp lệnh Ưu đãi người có công với cách mạng, khái niệm người có công với cách mạng mới được nêu đầy đủ nghĩa</a:t>
            </a:r>
            <a:r>
              <a:rPr lang="en-US" sz="2200" b="1">
                <a:solidFill>
                  <a:schemeClr val="tx1">
                    <a:lumMod val="50000"/>
                  </a:schemeClr>
                </a:solidFill>
                <a:latin typeface="UTM Swiss Condensed" panose="02000500000000000000" pitchFamily="2" charset="0"/>
              </a:rPr>
              <a:t>.</a:t>
            </a:r>
            <a:endParaRPr lang="en-GB" sz="2200" b="1" i="1">
              <a:solidFill>
                <a:schemeClr val="tx1">
                  <a:lumMod val="50000"/>
                </a:schemeClr>
              </a:solidFill>
              <a:latin typeface="UTM Swiss Condensed" panose="02000500000000000000" pitchFamily="2"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686"/>
          <a:stretch/>
        </p:blipFill>
        <p:spPr>
          <a:xfrm>
            <a:off x="5987674" y="3048000"/>
            <a:ext cx="2829399" cy="3505200"/>
          </a:xfrm>
          <a:prstGeom prst="rect">
            <a:avLst/>
          </a:prstGeom>
        </p:spPr>
      </p:pic>
    </p:spTree>
    <p:extLst>
      <p:ext uri="{BB962C8B-B14F-4D97-AF65-F5344CB8AC3E}">
        <p14:creationId xmlns:p14="http://schemas.microsoft.com/office/powerpoint/2010/main" val="3330209384"/>
      </p:ext>
    </p:extLst>
  </p:cSld>
  <p:clrMapOvr>
    <a:masterClrMapping/>
  </p:clrMapOvr>
  <p:transition/>
</p:sld>
</file>

<file path=ppt/theme/theme1.xml><?xml version="1.0" encoding="utf-8"?>
<a:theme xmlns:a="http://schemas.openxmlformats.org/drawingml/2006/main" name="cdb2004161gl">
  <a:themeElements>
    <a:clrScheme name="cdb2004161gl 1">
      <a:dk1>
        <a:srgbClr val="0D1259"/>
      </a:dk1>
      <a:lt1>
        <a:srgbClr val="FFFFFF"/>
      </a:lt1>
      <a:dk2>
        <a:srgbClr val="0E4AA2"/>
      </a:dk2>
      <a:lt2>
        <a:srgbClr val="C0C0C0"/>
      </a:lt2>
      <a:accent1>
        <a:srgbClr val="3191D3"/>
      </a:accent1>
      <a:accent2>
        <a:srgbClr val="81CFEB"/>
      </a:accent2>
      <a:accent3>
        <a:srgbClr val="FFFFFF"/>
      </a:accent3>
      <a:accent4>
        <a:srgbClr val="090E4B"/>
      </a:accent4>
      <a:accent5>
        <a:srgbClr val="ADC7E6"/>
      </a:accent5>
      <a:accent6>
        <a:srgbClr val="74BBD5"/>
      </a:accent6>
      <a:hlink>
        <a:srgbClr val="6FB7B7"/>
      </a:hlink>
      <a:folHlink>
        <a:srgbClr val="DCCA42"/>
      </a:folHlink>
    </a:clrScheme>
    <a:fontScheme name="cdb2004161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161gl 1">
        <a:dk1>
          <a:srgbClr val="0D1259"/>
        </a:dk1>
        <a:lt1>
          <a:srgbClr val="FFFFFF"/>
        </a:lt1>
        <a:dk2>
          <a:srgbClr val="0E4AA2"/>
        </a:dk2>
        <a:lt2>
          <a:srgbClr val="C0C0C0"/>
        </a:lt2>
        <a:accent1>
          <a:srgbClr val="3191D3"/>
        </a:accent1>
        <a:accent2>
          <a:srgbClr val="81CFEB"/>
        </a:accent2>
        <a:accent3>
          <a:srgbClr val="FFFFFF"/>
        </a:accent3>
        <a:accent4>
          <a:srgbClr val="090E4B"/>
        </a:accent4>
        <a:accent5>
          <a:srgbClr val="ADC7E6"/>
        </a:accent5>
        <a:accent6>
          <a:srgbClr val="74BBD5"/>
        </a:accent6>
        <a:hlink>
          <a:srgbClr val="6FB7B7"/>
        </a:hlink>
        <a:folHlink>
          <a:srgbClr val="DCCA42"/>
        </a:folHlink>
      </a:clrScheme>
      <a:clrMap bg1="lt1" tx1="dk1" bg2="lt2" tx2="dk2" accent1="accent1" accent2="accent2" accent3="accent3" accent4="accent4" accent5="accent5" accent6="accent6" hlink="hlink" folHlink="folHlink"/>
    </a:extraClrScheme>
    <a:extraClrScheme>
      <a:clrScheme name="cdb2004161gl 2">
        <a:dk1>
          <a:srgbClr val="542F81"/>
        </a:dk1>
        <a:lt1>
          <a:srgbClr val="FFFFFF"/>
        </a:lt1>
        <a:dk2>
          <a:srgbClr val="0E4AA2"/>
        </a:dk2>
        <a:lt2>
          <a:srgbClr val="C0C0C0"/>
        </a:lt2>
        <a:accent1>
          <a:srgbClr val="2B59D9"/>
        </a:accent1>
        <a:accent2>
          <a:srgbClr val="EFA441"/>
        </a:accent2>
        <a:accent3>
          <a:srgbClr val="FFFFFF"/>
        </a:accent3>
        <a:accent4>
          <a:srgbClr val="46276D"/>
        </a:accent4>
        <a:accent5>
          <a:srgbClr val="ACB5E9"/>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cdb2004161gl 3">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cdb2004161gl</Template>
  <TotalTime>964</TotalTime>
  <Words>574</Words>
  <Application>Microsoft Office PowerPoint</Application>
  <PresentationFormat>On-screen Show (4:3)</PresentationFormat>
  <Paragraphs>35</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UTM Swiss Condensed</vt:lpstr>
      <vt:lpstr>Wingdings</vt:lpstr>
      <vt:lpstr>cdb2004161gl</vt:lpstr>
      <vt:lpstr>Image</vt:lpstr>
      <vt:lpstr>ƯU ĐÃI VÀ TRỢ GIÚP XH</vt:lpstr>
      <vt:lpstr>Tài liệu tham khảo:</vt:lpstr>
      <vt:lpstr>Tài liệu tham khảo:</vt:lpstr>
      <vt:lpstr>ƯU ĐÃI VÀ TRỢ GIÚP XH</vt:lpstr>
      <vt:lpstr> Ch­ương 1: …</vt:lpstr>
      <vt:lpstr>1.1. Một số khái niệm cơ bản</vt:lpstr>
      <vt:lpstr>1.1.1. Khái niệm người có công</vt:lpstr>
      <vt:lpstr>1.1.1.1. Khái niệm người có công</vt:lpstr>
      <vt:lpstr>1.1.1.1. Khái niệm người có công</vt:lpstr>
      <vt:lpstr>1.1.1.1. Khái niệm người có công</vt:lpstr>
      <vt:lpstr>1.1.1.1. Khái niệm người có công</vt:lpstr>
      <vt:lpstr>1.1.1.1. Khái niệm người có công</vt:lpstr>
    </vt:vector>
  </TitlesOfParts>
  <Company>DHV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PHUNGVANNAM</dc:creator>
  <cp:lastModifiedBy>pv</cp:lastModifiedBy>
  <cp:revision>343</cp:revision>
  <dcterms:created xsi:type="dcterms:W3CDTF">2011-09-30T13:39:42Z</dcterms:created>
  <dcterms:modified xsi:type="dcterms:W3CDTF">2025-08-14T09:26:24Z</dcterms:modified>
</cp:coreProperties>
</file>