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76" r:id="rId5"/>
    <p:sldId id="342" r:id="rId6"/>
    <p:sldId id="435" r:id="rId7"/>
    <p:sldId id="444" r:id="rId8"/>
    <p:sldId id="445" r:id="rId9"/>
    <p:sldId id="448" r:id="rId10"/>
    <p:sldId id="449" r:id="rId11"/>
    <p:sldId id="446" r:id="rId12"/>
    <p:sldId id="450" r:id="rId13"/>
    <p:sldId id="439" r:id="rId14"/>
    <p:sldId id="447" r:id="rId15"/>
    <p:sldId id="437" r:id="rId16"/>
    <p:sldId id="443" r:id="rId17"/>
    <p:sldId id="442" r:id="rId18"/>
    <p:sldId id="454" r:id="rId19"/>
    <p:sldId id="441" r:id="rId20"/>
    <p:sldId id="451" r:id="rId21"/>
    <p:sldId id="452" r:id="rId22"/>
    <p:sldId id="453" r:id="rId23"/>
    <p:sldId id="263" r:id="rId24"/>
  </p:sldIdLst>
  <p:sldSz cx="9144000" cy="5143500" type="screen16x9"/>
  <p:notesSz cx="6858000" cy="9144000"/>
  <p:custDataLst>
    <p:tags r:id="rId26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guyen Huy Bang" initials="NHB" lastIdx="1" clrIdx="0">
    <p:extLst>
      <p:ext uri="{19B8F6BF-5375-455C-9EA6-DF929625EA0E}">
        <p15:presenceInfo xmlns:p15="http://schemas.microsoft.com/office/powerpoint/2012/main" userId="S::bangnh@vinhuni.edu.vn::7e284667-879f-4063-8029-8dbcd85f6fb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  <a:srgbClr val="FF9933"/>
    <a:srgbClr val="FFFFFF"/>
    <a:srgbClr val="000099"/>
    <a:srgbClr val="FFFF99"/>
    <a:srgbClr val="FFFFCC"/>
    <a:srgbClr val="FFFF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26" autoAdjust="0"/>
    <p:restoredTop sz="86452" autoAdjust="0"/>
  </p:normalViewPr>
  <p:slideViewPr>
    <p:cSldViewPr>
      <p:cViewPr varScale="1">
        <p:scale>
          <a:sx n="132" d="100"/>
          <a:sy n="132" d="100"/>
        </p:scale>
        <p:origin x="99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65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00%20Phong%20Dao%20tao\Nam%20hoc%202022-2023\Chinh%20sach%20HP%20Du%20an\Danh%20m&#7909;c%20ph&#226;n%20ti&#7871;t%20h&#7885;c%20ph&#7847;n%20d&#7921;%20&#225;n%20(b&#7843;n%20t&#7893;ng%20h&#7907;p)%20(&#272;&#227;%20k&#253;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F:\00%20Phong%20Dao%20tao\Nam%20hoc%202022-2023\Chinh%20sach%20HP%20Du%20an\Danh%20m&#7909;c%20ph&#226;n%20ti&#7871;t%20h&#7885;c%20ph&#7847;n%20d&#7921;%20&#225;n%20(b&#7843;n%20t&#7893;ng%20h&#7907;p)%20(&#272;&#227;%20k&#253;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rgbClr val="0000FF"/>
                </a:solidFill>
              </a:rPr>
              <a:t>Các</a:t>
            </a:r>
            <a:r>
              <a:rPr lang="en-US" b="1" baseline="0" dirty="0">
                <a:solidFill>
                  <a:srgbClr val="0000FF"/>
                </a:solidFill>
              </a:rPr>
              <a:t> </a:t>
            </a:r>
            <a:r>
              <a:rPr lang="en-US" b="1" baseline="0" dirty="0" err="1">
                <a:solidFill>
                  <a:srgbClr val="0000FF"/>
                </a:solidFill>
              </a:rPr>
              <a:t>ngành</a:t>
            </a:r>
            <a:r>
              <a:rPr lang="en-US" b="1" baseline="0" dirty="0">
                <a:solidFill>
                  <a:srgbClr val="0000FF"/>
                </a:solidFill>
              </a:rPr>
              <a:t> </a:t>
            </a:r>
            <a:r>
              <a:rPr lang="en-US" b="1" baseline="0" dirty="0" err="1">
                <a:solidFill>
                  <a:srgbClr val="0000FF"/>
                </a:solidFill>
              </a:rPr>
              <a:t>đào</a:t>
            </a:r>
            <a:r>
              <a:rPr lang="en-US" b="1" baseline="0" dirty="0">
                <a:solidFill>
                  <a:srgbClr val="0000FF"/>
                </a:solidFill>
              </a:rPr>
              <a:t> </a:t>
            </a:r>
            <a:r>
              <a:rPr lang="en-US" b="1" baseline="0" dirty="0" err="1">
                <a:solidFill>
                  <a:srgbClr val="0000FF"/>
                </a:solidFill>
              </a:rPr>
              <a:t>tạo</a:t>
            </a:r>
            <a:r>
              <a:rPr lang="en-US" b="1" baseline="0" dirty="0">
                <a:solidFill>
                  <a:srgbClr val="0000FF"/>
                </a:solidFill>
              </a:rPr>
              <a:t> </a:t>
            </a:r>
            <a:r>
              <a:rPr lang="en-US" b="1" baseline="0" dirty="0" err="1">
                <a:solidFill>
                  <a:srgbClr val="0000FF"/>
                </a:solidFill>
              </a:rPr>
              <a:t>Cử</a:t>
            </a:r>
            <a:r>
              <a:rPr lang="en-US" b="1" baseline="0" dirty="0">
                <a:solidFill>
                  <a:srgbClr val="0000FF"/>
                </a:solidFill>
              </a:rPr>
              <a:t> </a:t>
            </a:r>
            <a:r>
              <a:rPr lang="en-US" b="1" baseline="0" dirty="0" err="1">
                <a:solidFill>
                  <a:srgbClr val="0000FF"/>
                </a:solidFill>
              </a:rPr>
              <a:t>nhân</a:t>
            </a:r>
            <a:endParaRPr lang="en-US" b="1" dirty="0">
              <a:solidFill>
                <a:srgbClr val="0000FF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5767077787842889E-2"/>
          <c:y val="0.12278911564625851"/>
          <c:w val="0.92883469212366154"/>
          <c:h val="0.498866034602817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Tổng số tín chỉ HP dạy học dự án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22FF-48D7-B005-532CACDA28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Sheet1!$B$2:$B$36</c:f>
              <c:strCache>
                <c:ptCount val="35"/>
                <c:pt idx="0">
                  <c:v>Báo chí</c:v>
                </c:pt>
                <c:pt idx="1">
                  <c:v>Chính trị học </c:v>
                </c:pt>
                <c:pt idx="2">
                  <c:v>Công tác xã hội</c:v>
                </c:pt>
                <c:pt idx="3">
                  <c:v>Du lịch</c:v>
                </c:pt>
                <c:pt idx="4">
                  <c:v>Luật học</c:v>
                </c:pt>
                <c:pt idx="5">
                  <c:v>Luật kinh tế</c:v>
                </c:pt>
                <c:pt idx="6">
                  <c:v>Quản lý nhà nước</c:v>
                </c:pt>
                <c:pt idx="7">
                  <c:v>Quản lý văn hóa</c:v>
                </c:pt>
                <c:pt idx="8">
                  <c:v>Việt Nam học </c:v>
                </c:pt>
                <c:pt idx="9">
                  <c:v>Kế toán</c:v>
                </c:pt>
                <c:pt idx="10">
                  <c:v>Kinh tế </c:v>
                </c:pt>
                <c:pt idx="11">
                  <c:v>Quản trị kinh doanh</c:v>
                </c:pt>
                <c:pt idx="12">
                  <c:v>Quản trị kinh doanh CLC</c:v>
                </c:pt>
                <c:pt idx="13">
                  <c:v>Tài chính - Ngân hàng</c:v>
                </c:pt>
                <c:pt idx="14">
                  <c:v>Giáo dục chính trị</c:v>
                </c:pt>
                <c:pt idx="15">
                  <c:v>Giáo dục mầm non</c:v>
                </c:pt>
                <c:pt idx="16">
                  <c:v>Giáo dục tiểu học</c:v>
                </c:pt>
                <c:pt idx="17">
                  <c:v>SP Địa lý</c:v>
                </c:pt>
                <c:pt idx="18">
                  <c:v>SP Hóa học</c:v>
                </c:pt>
                <c:pt idx="19">
                  <c:v>SP Lịch sử</c:v>
                </c:pt>
                <c:pt idx="20">
                  <c:v>SP Ngữ văn</c:v>
                </c:pt>
                <c:pt idx="21">
                  <c:v>SP Sinh học</c:v>
                </c:pt>
                <c:pt idx="22">
                  <c:v>SP Tin học</c:v>
                </c:pt>
                <c:pt idx="23">
                  <c:v>SP Toán học</c:v>
                </c:pt>
                <c:pt idx="24">
                  <c:v>SP Toán học CLC</c:v>
                </c:pt>
                <c:pt idx="25">
                  <c:v>SP Vật lý</c:v>
                </c:pt>
                <c:pt idx="26">
                  <c:v>Quản lý giáo dục</c:v>
                </c:pt>
                <c:pt idx="27">
                  <c:v>GD QP-AN</c:v>
                </c:pt>
                <c:pt idx="28">
                  <c:v>GD Thể chất</c:v>
                </c:pt>
                <c:pt idx="29">
                  <c:v>SP Tiếng Anh</c:v>
                </c:pt>
                <c:pt idx="30">
                  <c:v>Ngôn ngữ Anh</c:v>
                </c:pt>
                <c:pt idx="31">
                  <c:v>Điều dưỡng</c:v>
                </c:pt>
                <c:pt idx="32">
                  <c:v>Kinh tế xây dựng</c:v>
                </c:pt>
                <c:pt idx="33">
                  <c:v>Khoa học máy tính</c:v>
                </c:pt>
                <c:pt idx="34">
                  <c:v>TRUNG BÌNH</c:v>
                </c:pt>
              </c:strCache>
            </c:strRef>
          </c:cat>
          <c:val>
            <c:numRef>
              <c:f>Sheet1!$C$2:$C$36</c:f>
              <c:numCache>
                <c:formatCode>General</c:formatCode>
                <c:ptCount val="35"/>
                <c:pt idx="0">
                  <c:v>32</c:v>
                </c:pt>
                <c:pt idx="1">
                  <c:v>31</c:v>
                </c:pt>
                <c:pt idx="2">
                  <c:v>32</c:v>
                </c:pt>
                <c:pt idx="3">
                  <c:v>32</c:v>
                </c:pt>
                <c:pt idx="4">
                  <c:v>31</c:v>
                </c:pt>
                <c:pt idx="5">
                  <c:v>31</c:v>
                </c:pt>
                <c:pt idx="6">
                  <c:v>31</c:v>
                </c:pt>
                <c:pt idx="7">
                  <c:v>31</c:v>
                </c:pt>
                <c:pt idx="8">
                  <c:v>32</c:v>
                </c:pt>
                <c:pt idx="9">
                  <c:v>32</c:v>
                </c:pt>
                <c:pt idx="10">
                  <c:v>36</c:v>
                </c:pt>
                <c:pt idx="11">
                  <c:v>33</c:v>
                </c:pt>
                <c:pt idx="12">
                  <c:v>33</c:v>
                </c:pt>
                <c:pt idx="13">
                  <c:v>41</c:v>
                </c:pt>
                <c:pt idx="14">
                  <c:v>34</c:v>
                </c:pt>
                <c:pt idx="15">
                  <c:v>32</c:v>
                </c:pt>
                <c:pt idx="16">
                  <c:v>32</c:v>
                </c:pt>
                <c:pt idx="17">
                  <c:v>36</c:v>
                </c:pt>
                <c:pt idx="18">
                  <c:v>41</c:v>
                </c:pt>
                <c:pt idx="19">
                  <c:v>32</c:v>
                </c:pt>
                <c:pt idx="20">
                  <c:v>38</c:v>
                </c:pt>
                <c:pt idx="21">
                  <c:v>32</c:v>
                </c:pt>
                <c:pt idx="22">
                  <c:v>35</c:v>
                </c:pt>
                <c:pt idx="23">
                  <c:v>32</c:v>
                </c:pt>
                <c:pt idx="24">
                  <c:v>32</c:v>
                </c:pt>
                <c:pt idx="25">
                  <c:v>40</c:v>
                </c:pt>
                <c:pt idx="26">
                  <c:v>33</c:v>
                </c:pt>
                <c:pt idx="27">
                  <c:v>38</c:v>
                </c:pt>
                <c:pt idx="28">
                  <c:v>37</c:v>
                </c:pt>
                <c:pt idx="29">
                  <c:v>40</c:v>
                </c:pt>
                <c:pt idx="30">
                  <c:v>36</c:v>
                </c:pt>
                <c:pt idx="31">
                  <c:v>38</c:v>
                </c:pt>
                <c:pt idx="32">
                  <c:v>38</c:v>
                </c:pt>
                <c:pt idx="33">
                  <c:v>35</c:v>
                </c:pt>
                <c:pt idx="3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FF-48D7-B005-532CACDA2815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Tổng số tín chỉ triển khai dự án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34"/>
              <c:layout>
                <c:manualLayout>
                  <c:x val="1.4452812963596942E-2"/>
                  <c:y val="-6.2357556284179556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104452651383181E-2"/>
                      <c:h val="4.09863945578231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22FF-48D7-B005-532CACDA28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Sheet1!$B$2:$B$36</c:f>
              <c:strCache>
                <c:ptCount val="35"/>
                <c:pt idx="0">
                  <c:v>Báo chí</c:v>
                </c:pt>
                <c:pt idx="1">
                  <c:v>Chính trị học </c:v>
                </c:pt>
                <c:pt idx="2">
                  <c:v>Công tác xã hội</c:v>
                </c:pt>
                <c:pt idx="3">
                  <c:v>Du lịch</c:v>
                </c:pt>
                <c:pt idx="4">
                  <c:v>Luật học</c:v>
                </c:pt>
                <c:pt idx="5">
                  <c:v>Luật kinh tế</c:v>
                </c:pt>
                <c:pt idx="6">
                  <c:v>Quản lý nhà nước</c:v>
                </c:pt>
                <c:pt idx="7">
                  <c:v>Quản lý văn hóa</c:v>
                </c:pt>
                <c:pt idx="8">
                  <c:v>Việt Nam học </c:v>
                </c:pt>
                <c:pt idx="9">
                  <c:v>Kế toán</c:v>
                </c:pt>
                <c:pt idx="10">
                  <c:v>Kinh tế </c:v>
                </c:pt>
                <c:pt idx="11">
                  <c:v>Quản trị kinh doanh</c:v>
                </c:pt>
                <c:pt idx="12">
                  <c:v>Quản trị kinh doanh CLC</c:v>
                </c:pt>
                <c:pt idx="13">
                  <c:v>Tài chính - Ngân hàng</c:v>
                </c:pt>
                <c:pt idx="14">
                  <c:v>Giáo dục chính trị</c:v>
                </c:pt>
                <c:pt idx="15">
                  <c:v>Giáo dục mầm non</c:v>
                </c:pt>
                <c:pt idx="16">
                  <c:v>Giáo dục tiểu học</c:v>
                </c:pt>
                <c:pt idx="17">
                  <c:v>SP Địa lý</c:v>
                </c:pt>
                <c:pt idx="18">
                  <c:v>SP Hóa học</c:v>
                </c:pt>
                <c:pt idx="19">
                  <c:v>SP Lịch sử</c:v>
                </c:pt>
                <c:pt idx="20">
                  <c:v>SP Ngữ văn</c:v>
                </c:pt>
                <c:pt idx="21">
                  <c:v>SP Sinh học</c:v>
                </c:pt>
                <c:pt idx="22">
                  <c:v>SP Tin học</c:v>
                </c:pt>
                <c:pt idx="23">
                  <c:v>SP Toán học</c:v>
                </c:pt>
                <c:pt idx="24">
                  <c:v>SP Toán học CLC</c:v>
                </c:pt>
                <c:pt idx="25">
                  <c:v>SP Vật lý</c:v>
                </c:pt>
                <c:pt idx="26">
                  <c:v>Quản lý giáo dục</c:v>
                </c:pt>
                <c:pt idx="27">
                  <c:v>GD QP-AN</c:v>
                </c:pt>
                <c:pt idx="28">
                  <c:v>GD Thể chất</c:v>
                </c:pt>
                <c:pt idx="29">
                  <c:v>SP Tiếng Anh</c:v>
                </c:pt>
                <c:pt idx="30">
                  <c:v>Ngôn ngữ Anh</c:v>
                </c:pt>
                <c:pt idx="31">
                  <c:v>Điều dưỡng</c:v>
                </c:pt>
                <c:pt idx="32">
                  <c:v>Kinh tế xây dựng</c:v>
                </c:pt>
                <c:pt idx="33">
                  <c:v>Khoa học máy tính</c:v>
                </c:pt>
                <c:pt idx="34">
                  <c:v>TRUNG BÌNH</c:v>
                </c:pt>
              </c:strCache>
            </c:strRef>
          </c:cat>
          <c:val>
            <c:numRef>
              <c:f>Sheet1!$D$2:$D$36</c:f>
              <c:numCache>
                <c:formatCode>General</c:formatCode>
                <c:ptCount val="35"/>
                <c:pt idx="0">
                  <c:v>17</c:v>
                </c:pt>
                <c:pt idx="1">
                  <c:v>17</c:v>
                </c:pt>
                <c:pt idx="2">
                  <c:v>11</c:v>
                </c:pt>
                <c:pt idx="3">
                  <c:v>12</c:v>
                </c:pt>
                <c:pt idx="4">
                  <c:v>24</c:v>
                </c:pt>
                <c:pt idx="5">
                  <c:v>19</c:v>
                </c:pt>
                <c:pt idx="6">
                  <c:v>18</c:v>
                </c:pt>
                <c:pt idx="7">
                  <c:v>11</c:v>
                </c:pt>
                <c:pt idx="8">
                  <c:v>12</c:v>
                </c:pt>
                <c:pt idx="9">
                  <c:v>18</c:v>
                </c:pt>
                <c:pt idx="10">
                  <c:v>18</c:v>
                </c:pt>
                <c:pt idx="11">
                  <c:v>17</c:v>
                </c:pt>
                <c:pt idx="12">
                  <c:v>17</c:v>
                </c:pt>
                <c:pt idx="13">
                  <c:v>21</c:v>
                </c:pt>
                <c:pt idx="14">
                  <c:v>18</c:v>
                </c:pt>
                <c:pt idx="15">
                  <c:v>16</c:v>
                </c:pt>
                <c:pt idx="16">
                  <c:v>15</c:v>
                </c:pt>
                <c:pt idx="17">
                  <c:v>17</c:v>
                </c:pt>
                <c:pt idx="18">
                  <c:v>20</c:v>
                </c:pt>
                <c:pt idx="19">
                  <c:v>15</c:v>
                </c:pt>
                <c:pt idx="20">
                  <c:v>15</c:v>
                </c:pt>
                <c:pt idx="21">
                  <c:v>16</c:v>
                </c:pt>
                <c:pt idx="22">
                  <c:v>12</c:v>
                </c:pt>
                <c:pt idx="23">
                  <c:v>11</c:v>
                </c:pt>
                <c:pt idx="24">
                  <c:v>11</c:v>
                </c:pt>
                <c:pt idx="25">
                  <c:v>18</c:v>
                </c:pt>
                <c:pt idx="26">
                  <c:v>16</c:v>
                </c:pt>
                <c:pt idx="27">
                  <c:v>19</c:v>
                </c:pt>
                <c:pt idx="28">
                  <c:v>14</c:v>
                </c:pt>
                <c:pt idx="29">
                  <c:v>20</c:v>
                </c:pt>
                <c:pt idx="30">
                  <c:v>23</c:v>
                </c:pt>
                <c:pt idx="31">
                  <c:v>19</c:v>
                </c:pt>
                <c:pt idx="32">
                  <c:v>23</c:v>
                </c:pt>
                <c:pt idx="33">
                  <c:v>13</c:v>
                </c:pt>
                <c:pt idx="34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FF-48D7-B005-532CACDA28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9928240"/>
        <c:axId val="729930320"/>
      </c:barChart>
      <c:catAx>
        <c:axId val="72992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9930320"/>
        <c:crosses val="autoZero"/>
        <c:auto val="1"/>
        <c:lblAlgn val="ctr"/>
        <c:lblOffset val="100"/>
        <c:noMultiLvlLbl val="0"/>
      </c:catAx>
      <c:valAx>
        <c:axId val="729930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9928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rgbClr val="0000FF"/>
                </a:solidFill>
              </a:rPr>
              <a:t>Các</a:t>
            </a:r>
            <a:r>
              <a:rPr lang="en-US" b="1" baseline="0" dirty="0">
                <a:solidFill>
                  <a:srgbClr val="0000FF"/>
                </a:solidFill>
              </a:rPr>
              <a:t> </a:t>
            </a:r>
            <a:r>
              <a:rPr lang="en-US" b="1" baseline="0" dirty="0" err="1">
                <a:solidFill>
                  <a:srgbClr val="0000FF"/>
                </a:solidFill>
              </a:rPr>
              <a:t>ngành</a:t>
            </a:r>
            <a:r>
              <a:rPr lang="en-US" b="1" baseline="0" dirty="0">
                <a:solidFill>
                  <a:srgbClr val="0000FF"/>
                </a:solidFill>
              </a:rPr>
              <a:t> </a:t>
            </a:r>
            <a:r>
              <a:rPr lang="en-US" b="1" baseline="0" dirty="0" err="1">
                <a:solidFill>
                  <a:srgbClr val="0000FF"/>
                </a:solidFill>
              </a:rPr>
              <a:t>đào</a:t>
            </a:r>
            <a:r>
              <a:rPr lang="en-US" b="1" baseline="0" dirty="0">
                <a:solidFill>
                  <a:srgbClr val="0000FF"/>
                </a:solidFill>
              </a:rPr>
              <a:t> </a:t>
            </a:r>
            <a:r>
              <a:rPr lang="en-US" b="1" baseline="0" dirty="0" err="1">
                <a:solidFill>
                  <a:srgbClr val="0000FF"/>
                </a:solidFill>
              </a:rPr>
              <a:t>tạo</a:t>
            </a:r>
            <a:r>
              <a:rPr lang="en-US" b="1" baseline="0" dirty="0">
                <a:solidFill>
                  <a:srgbClr val="0000FF"/>
                </a:solidFill>
              </a:rPr>
              <a:t> </a:t>
            </a:r>
            <a:r>
              <a:rPr lang="en-US" b="1" baseline="0" dirty="0" err="1">
                <a:solidFill>
                  <a:srgbClr val="0000FF"/>
                </a:solidFill>
              </a:rPr>
              <a:t>Kỹ</a:t>
            </a:r>
            <a:r>
              <a:rPr lang="en-US" b="1" baseline="0" dirty="0">
                <a:solidFill>
                  <a:srgbClr val="0000FF"/>
                </a:solidFill>
              </a:rPr>
              <a:t> </a:t>
            </a:r>
            <a:r>
              <a:rPr lang="en-US" b="1" baseline="0" dirty="0" err="1">
                <a:solidFill>
                  <a:srgbClr val="0000FF"/>
                </a:solidFill>
              </a:rPr>
              <a:t>sư</a:t>
            </a:r>
            <a:endParaRPr lang="en-US" b="1" dirty="0">
              <a:solidFill>
                <a:srgbClr val="0000FF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Sheet1!$C$37</c:f>
              <c:strCache>
                <c:ptCount val="1"/>
                <c:pt idx="0">
                  <c:v>Tổng số tín chỉ HP dạy học dự án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6"/>
              <c:tx>
                <c:rich>
                  <a:bodyPr/>
                  <a:lstStyle/>
                  <a:p>
                    <a:fld id="{C70C5F77-9634-4246-9B42-734A154ABDFC}" type="VALUE">
                      <a:rPr lang="en-US" sz="1000" b="1">
                        <a:solidFill>
                          <a:srgbClr val="FF0000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568-4E08-84B9-6D24B5BEB0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Sheet1!$B$38:$B$54</c:f>
              <c:strCache>
                <c:ptCount val="17"/>
                <c:pt idx="0">
                  <c:v>KTXD công trình GT</c:v>
                </c:pt>
                <c:pt idx="1">
                  <c:v>Kỹ thuật xây dựng</c:v>
                </c:pt>
                <c:pt idx="2">
                  <c:v>Công nghệ sinh học</c:v>
                </c:pt>
                <c:pt idx="3">
                  <c:v>Công nghệ thực phẩm</c:v>
                </c:pt>
                <c:pt idx="4">
                  <c:v>Công nghệ kỹ thuật ô tô</c:v>
                </c:pt>
                <c:pt idx="5">
                  <c:v>CN KT Điện, Điện tử</c:v>
                </c:pt>
                <c:pt idx="6">
                  <c:v>KT Điều khiển và TĐH</c:v>
                </c:pt>
                <c:pt idx="7">
                  <c:v>KT Điện tử - Viễn thông</c:v>
                </c:pt>
                <c:pt idx="8">
                  <c:v>Kỹ thuật phần mềm</c:v>
                </c:pt>
                <c:pt idx="9">
                  <c:v>CNTT</c:v>
                </c:pt>
                <c:pt idx="10">
                  <c:v>CNTT CLC</c:v>
                </c:pt>
                <c:pt idx="11">
                  <c:v>Chăn nuôi</c:v>
                </c:pt>
                <c:pt idx="12">
                  <c:v>NTTS</c:v>
                </c:pt>
                <c:pt idx="13">
                  <c:v>Quản lý TN-MT</c:v>
                </c:pt>
                <c:pt idx="14">
                  <c:v>Nông học</c:v>
                </c:pt>
                <c:pt idx="15">
                  <c:v>Quản lý đất đai</c:v>
                </c:pt>
                <c:pt idx="16">
                  <c:v>TRUNG BÌNH</c:v>
                </c:pt>
              </c:strCache>
            </c:strRef>
          </c:cat>
          <c:val>
            <c:numRef>
              <c:f>Sheet1!$C$38:$C$54</c:f>
              <c:numCache>
                <c:formatCode>General</c:formatCode>
                <c:ptCount val="17"/>
                <c:pt idx="0">
                  <c:v>48</c:v>
                </c:pt>
                <c:pt idx="1">
                  <c:v>49</c:v>
                </c:pt>
                <c:pt idx="2">
                  <c:v>45</c:v>
                </c:pt>
                <c:pt idx="3">
                  <c:v>48</c:v>
                </c:pt>
                <c:pt idx="4">
                  <c:v>48</c:v>
                </c:pt>
                <c:pt idx="5">
                  <c:v>48</c:v>
                </c:pt>
                <c:pt idx="6">
                  <c:v>50</c:v>
                </c:pt>
                <c:pt idx="7">
                  <c:v>54</c:v>
                </c:pt>
                <c:pt idx="8">
                  <c:v>47</c:v>
                </c:pt>
                <c:pt idx="9">
                  <c:v>47</c:v>
                </c:pt>
                <c:pt idx="10">
                  <c:v>49</c:v>
                </c:pt>
                <c:pt idx="11">
                  <c:v>50</c:v>
                </c:pt>
                <c:pt idx="12">
                  <c:v>49</c:v>
                </c:pt>
                <c:pt idx="13">
                  <c:v>46</c:v>
                </c:pt>
                <c:pt idx="14">
                  <c:v>26</c:v>
                </c:pt>
                <c:pt idx="15">
                  <c:v>34</c:v>
                </c:pt>
                <c:pt idx="16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68-4E08-84B9-6D24B5BEB01A}"/>
            </c:ext>
          </c:extLst>
        </c:ser>
        <c:ser>
          <c:idx val="1"/>
          <c:order val="1"/>
          <c:tx>
            <c:strRef>
              <c:f>Sheet1!$D$37</c:f>
              <c:strCache>
                <c:ptCount val="1"/>
                <c:pt idx="0">
                  <c:v>Tổng số tín chỉ triển khai dự án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6"/>
              <c:tx>
                <c:rich>
                  <a:bodyPr/>
                  <a:lstStyle/>
                  <a:p>
                    <a:fld id="{23D7EB51-4D72-42FC-8C6E-3587971E9701}" type="VALUE">
                      <a:rPr lang="en-US" sz="1000" b="1">
                        <a:solidFill>
                          <a:srgbClr val="FF0000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568-4E08-84B9-6D24B5BEB0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Sheet1!$B$38:$B$54</c:f>
              <c:strCache>
                <c:ptCount val="17"/>
                <c:pt idx="0">
                  <c:v>KTXD công trình GT</c:v>
                </c:pt>
                <c:pt idx="1">
                  <c:v>Kỹ thuật xây dựng</c:v>
                </c:pt>
                <c:pt idx="2">
                  <c:v>Công nghệ sinh học</c:v>
                </c:pt>
                <c:pt idx="3">
                  <c:v>Công nghệ thực phẩm</c:v>
                </c:pt>
                <c:pt idx="4">
                  <c:v>Công nghệ kỹ thuật ô tô</c:v>
                </c:pt>
                <c:pt idx="5">
                  <c:v>CN KT Điện, Điện tử</c:v>
                </c:pt>
                <c:pt idx="6">
                  <c:v>KT Điều khiển và TĐH</c:v>
                </c:pt>
                <c:pt idx="7">
                  <c:v>KT Điện tử - Viễn thông</c:v>
                </c:pt>
                <c:pt idx="8">
                  <c:v>Kỹ thuật phần mềm</c:v>
                </c:pt>
                <c:pt idx="9">
                  <c:v>CNTT</c:v>
                </c:pt>
                <c:pt idx="10">
                  <c:v>CNTT CLC</c:v>
                </c:pt>
                <c:pt idx="11">
                  <c:v>Chăn nuôi</c:v>
                </c:pt>
                <c:pt idx="12">
                  <c:v>NTTS</c:v>
                </c:pt>
                <c:pt idx="13">
                  <c:v>Quản lý TN-MT</c:v>
                </c:pt>
                <c:pt idx="14">
                  <c:v>Nông học</c:v>
                </c:pt>
                <c:pt idx="15">
                  <c:v>Quản lý đất đai</c:v>
                </c:pt>
                <c:pt idx="16">
                  <c:v>TRUNG BÌNH</c:v>
                </c:pt>
              </c:strCache>
            </c:strRef>
          </c:cat>
          <c:val>
            <c:numRef>
              <c:f>Sheet1!$D$38:$D$54</c:f>
              <c:numCache>
                <c:formatCode>General</c:formatCode>
                <c:ptCount val="17"/>
                <c:pt idx="0">
                  <c:v>22</c:v>
                </c:pt>
                <c:pt idx="1">
                  <c:v>22</c:v>
                </c:pt>
                <c:pt idx="2">
                  <c:v>21</c:v>
                </c:pt>
                <c:pt idx="3">
                  <c:v>24</c:v>
                </c:pt>
                <c:pt idx="4">
                  <c:v>24</c:v>
                </c:pt>
                <c:pt idx="5">
                  <c:v>29</c:v>
                </c:pt>
                <c:pt idx="6">
                  <c:v>30</c:v>
                </c:pt>
                <c:pt idx="7">
                  <c:v>27</c:v>
                </c:pt>
                <c:pt idx="8">
                  <c:v>17</c:v>
                </c:pt>
                <c:pt idx="9">
                  <c:v>20</c:v>
                </c:pt>
                <c:pt idx="10">
                  <c:v>21</c:v>
                </c:pt>
                <c:pt idx="11">
                  <c:v>32</c:v>
                </c:pt>
                <c:pt idx="12">
                  <c:v>33</c:v>
                </c:pt>
                <c:pt idx="13">
                  <c:v>30</c:v>
                </c:pt>
                <c:pt idx="14">
                  <c:v>15</c:v>
                </c:pt>
                <c:pt idx="15">
                  <c:v>20</c:v>
                </c:pt>
                <c:pt idx="16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68-4E08-84B9-6D24B5BEB0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31030416"/>
        <c:axId val="731031664"/>
      </c:barChart>
      <c:catAx>
        <c:axId val="731030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1031664"/>
        <c:crosses val="autoZero"/>
        <c:auto val="1"/>
        <c:lblAlgn val="ctr"/>
        <c:lblOffset val="100"/>
        <c:noMultiLvlLbl val="0"/>
      </c:catAx>
      <c:valAx>
        <c:axId val="731031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1030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D00AD-E896-4269-AF2A-CE0A2985B0B2}" type="datetimeFigureOut">
              <a:rPr lang="en-US" smtClean="0"/>
              <a:t>26/12/2022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105E0-9724-45AA-927A-CAD65B74E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134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0105E0-9724-45AA-927A-CAD65B74E5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661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0105E0-9724-45AA-927A-CAD65B74E5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11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Năm 2020: Xây </a:t>
            </a:r>
            <a:r>
              <a:rPr lang="en-US" dirty="0" err="1"/>
              <a:t>dựng</a:t>
            </a:r>
            <a:r>
              <a:rPr lang="en-US" dirty="0"/>
              <a:t> (1), </a:t>
            </a:r>
            <a:r>
              <a:rPr lang="en-US" dirty="0" err="1"/>
              <a:t>Kinh</a:t>
            </a:r>
            <a:r>
              <a:rPr lang="en-US" dirty="0"/>
              <a:t> </a:t>
            </a:r>
            <a:r>
              <a:rPr lang="en-US" dirty="0" err="1"/>
              <a:t>tế</a:t>
            </a:r>
            <a:r>
              <a:rPr lang="en-US" dirty="0"/>
              <a:t> (4),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– </a:t>
            </a:r>
            <a:r>
              <a:rPr lang="en-US" dirty="0" err="1"/>
              <a:t>Môi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(3), </a:t>
            </a:r>
            <a:r>
              <a:rPr lang="en-US" dirty="0" err="1"/>
              <a:t>Sư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(7), KH-XHNV (6), SP </a:t>
            </a:r>
            <a:r>
              <a:rPr lang="en-US" dirty="0" err="1"/>
              <a:t>Ngoại</a:t>
            </a:r>
            <a:r>
              <a:rPr lang="en-US" dirty="0"/>
              <a:t> </a:t>
            </a:r>
            <a:r>
              <a:rPr lang="en-US" dirty="0" err="1"/>
              <a:t>ngữ</a:t>
            </a:r>
            <a:r>
              <a:rPr lang="en-US" dirty="0"/>
              <a:t> (5),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thuật</a:t>
            </a:r>
            <a:r>
              <a:rPr lang="en-US" dirty="0"/>
              <a:t> –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nghệ</a:t>
            </a:r>
            <a:r>
              <a:rPr lang="en-US" dirty="0"/>
              <a:t> (2), 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GDTC (0), QP-AN (0), NN-TN (0)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Năm 2021: Xây </a:t>
            </a:r>
            <a:r>
              <a:rPr lang="en-US" dirty="0" err="1"/>
              <a:t>dựng</a:t>
            </a:r>
            <a:r>
              <a:rPr lang="en-US" dirty="0"/>
              <a:t> (1), </a:t>
            </a:r>
            <a:r>
              <a:rPr lang="en-US" dirty="0" err="1"/>
              <a:t>Kinh</a:t>
            </a:r>
            <a:r>
              <a:rPr lang="en-US" dirty="0"/>
              <a:t> </a:t>
            </a:r>
            <a:r>
              <a:rPr lang="en-US" dirty="0" err="1"/>
              <a:t>tế</a:t>
            </a:r>
            <a:r>
              <a:rPr lang="en-US" dirty="0"/>
              <a:t> (8),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– </a:t>
            </a:r>
            <a:r>
              <a:rPr lang="en-US" dirty="0" err="1"/>
              <a:t>Môi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(6), </a:t>
            </a:r>
            <a:r>
              <a:rPr lang="en-US" dirty="0" err="1"/>
              <a:t>Sư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(6), KH-XHNV (7),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thuật</a:t>
            </a:r>
            <a:r>
              <a:rPr lang="en-US" dirty="0"/>
              <a:t> –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nghệ</a:t>
            </a:r>
            <a:r>
              <a:rPr lang="en-US" dirty="0"/>
              <a:t> (4), NN-TN (1), GDTC (0), QP-AN (0), SP </a:t>
            </a:r>
            <a:r>
              <a:rPr lang="en-US" dirty="0" err="1"/>
              <a:t>Ngoại</a:t>
            </a:r>
            <a:r>
              <a:rPr lang="en-US" dirty="0"/>
              <a:t> </a:t>
            </a:r>
            <a:r>
              <a:rPr lang="en-US" dirty="0" err="1"/>
              <a:t>ngữ</a:t>
            </a:r>
            <a:r>
              <a:rPr lang="en-US" dirty="0"/>
              <a:t> (0),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0105E0-9724-45AA-927A-CAD65B74E56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968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0105E0-9724-45AA-927A-CAD65B74E56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983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0105E0-9724-45AA-927A-CAD65B74E56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47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129" y="1342187"/>
            <a:ext cx="7772400" cy="991343"/>
          </a:xfrm>
        </p:spPr>
        <p:txBody>
          <a:bodyPr>
            <a:normAutofit/>
          </a:bodyPr>
          <a:lstStyle>
            <a:lvl1pPr>
              <a:defRPr sz="5400" b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Swiss Condensed" pitchFamily="2" charset="-93"/>
              </a:defRPr>
            </a:lvl1pPr>
          </a:lstStyle>
          <a:p>
            <a:r>
              <a:rPr lang="en-US"/>
              <a:t>&lt;TÊN CHUYÊN ĐỀ&gt;</a:t>
            </a:r>
            <a:endParaRPr lang="vi-VN"/>
          </a:p>
        </p:txBody>
      </p:sp>
      <p:sp>
        <p:nvSpPr>
          <p:cNvPr id="9" name="Rechthoek 18"/>
          <p:cNvSpPr/>
          <p:nvPr userDrawn="1"/>
        </p:nvSpPr>
        <p:spPr bwMode="auto">
          <a:xfrm>
            <a:off x="-36512" y="4803998"/>
            <a:ext cx="9215682" cy="339502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</a:pPr>
            <a:endParaRPr kumimoji="0" lang="en-GB" sz="2000" b="0" i="0" u="none" strike="noStrike" cap="none" normalizeH="0" baseline="0" noProof="0" dirty="0">
              <a:ln>
                <a:noFill/>
              </a:ln>
              <a:solidFill>
                <a:schemeClr val="bg1"/>
              </a:solidFill>
              <a:effectLst/>
              <a:latin typeface="Minion" pitchFamily="2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2282"/>
            <a:ext cx="9180512" cy="1339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BFCA54-6B67-44C2-89EB-D6940E9985E7}" type="slidenum">
              <a:rPr lang="vi-VN" smtClean="0"/>
              <a:t>‹#›</a:t>
            </a:fld>
            <a:endParaRPr lang="vi-VN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85800" y="2266950"/>
            <a:ext cx="7772400" cy="381000"/>
          </a:xfrm>
        </p:spPr>
        <p:txBody>
          <a:bodyPr>
            <a:noAutofit/>
          </a:bodyPr>
          <a:lstStyle>
            <a:lvl1pPr marL="0" indent="0" algn="ctr">
              <a:buNone/>
              <a:defRPr sz="2400" b="1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Swiss Condensed" pitchFamily="2" charset="-93"/>
              </a:defRPr>
            </a:lvl1pPr>
          </a:lstStyle>
          <a:p>
            <a:pPr lvl="0"/>
            <a:r>
              <a:rPr lang="en-US"/>
              <a:t>(Dành cho học viên cao học ngành …..)</a:t>
            </a:r>
            <a:endParaRPr lang="vi-VN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3"/>
          </p:nvPr>
        </p:nvSpPr>
        <p:spPr>
          <a:xfrm>
            <a:off x="3048000" y="2724150"/>
            <a:ext cx="3048000" cy="20574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icon to add picture</a:t>
            </a:r>
            <a:endParaRPr lang="vi-VN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152400" y="4803999"/>
            <a:ext cx="8740080" cy="288702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42357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CA54-6B67-44C2-89EB-D6940E9985E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1806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los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18"/>
          <p:cNvSpPr/>
          <p:nvPr userDrawn="1"/>
        </p:nvSpPr>
        <p:spPr bwMode="auto">
          <a:xfrm>
            <a:off x="-36512" y="4803998"/>
            <a:ext cx="9215682" cy="339502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chemeClr val="bg1"/>
              </a:solidFill>
              <a:effectLst/>
              <a:latin typeface="Minio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507854"/>
            <a:ext cx="1199972" cy="119997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/>
          <p:cNvSpPr txBox="1"/>
          <p:nvPr userDrawn="1"/>
        </p:nvSpPr>
        <p:spPr>
          <a:xfrm>
            <a:off x="1478706" y="3501450"/>
            <a:ext cx="4032448" cy="799924"/>
          </a:xfrm>
          <a:prstGeom prst="rect">
            <a:avLst/>
          </a:prstGeom>
          <a:noFill/>
        </p:spPr>
        <p:txBody>
          <a:bodyPr wrap="square" lIns="108000" tIns="108000" rIns="108000" bIns="108000" rtlCol="0">
            <a:noAutofit/>
          </a:bodyPr>
          <a:lstStyle/>
          <a:p>
            <a:pPr algn="ctr"/>
            <a:r>
              <a:rPr lang="en-US" sz="2000" b="1" noProof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TRƯỜNG</a:t>
            </a:r>
            <a:r>
              <a:rPr lang="en-US" sz="2000" b="1" baseline="0" noProof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ĐẠI HỌC VINH</a:t>
            </a:r>
          </a:p>
          <a:p>
            <a:pPr algn="ctr"/>
            <a:r>
              <a:rPr lang="en-US" sz="2000" b="1" baseline="0" noProof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VINH UNIVERSITY</a:t>
            </a:r>
            <a:endParaRPr lang="vi-VN" sz="2000" b="1" noProof="0" dirty="0" err="1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4731" y="4329346"/>
            <a:ext cx="3672407" cy="333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390" y="3663487"/>
            <a:ext cx="801797" cy="936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5146" y="3677377"/>
            <a:ext cx="487800" cy="948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6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7351" y="3651870"/>
            <a:ext cx="487800" cy="948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hthoek 18"/>
          <p:cNvSpPr/>
          <p:nvPr userDrawn="1"/>
        </p:nvSpPr>
        <p:spPr bwMode="auto">
          <a:xfrm>
            <a:off x="-36512" y="0"/>
            <a:ext cx="9215682" cy="336383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chemeClr val="bg1"/>
              </a:solidFill>
              <a:effectLst/>
              <a:latin typeface="Minion" pitchFamily="2" charset="0"/>
            </a:endParaRPr>
          </a:p>
        </p:txBody>
      </p:sp>
      <p:sp>
        <p:nvSpPr>
          <p:cNvPr id="20" name="Titel 1"/>
          <p:cNvSpPr>
            <a:spLocks noGrp="1"/>
          </p:cNvSpPr>
          <p:nvPr>
            <p:ph type="title" hasCustomPrompt="1"/>
          </p:nvPr>
        </p:nvSpPr>
        <p:spPr>
          <a:xfrm>
            <a:off x="611561" y="1203598"/>
            <a:ext cx="7729020" cy="629183"/>
          </a:xfrm>
        </p:spPr>
        <p:txBody>
          <a:bodyPr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Title closure</a:t>
            </a:r>
          </a:p>
        </p:txBody>
      </p:sp>
    </p:spTree>
    <p:extLst>
      <p:ext uri="{BB962C8B-B14F-4D97-AF65-F5344CB8AC3E}">
        <p14:creationId xmlns:p14="http://schemas.microsoft.com/office/powerpoint/2010/main" val="792263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1470"/>
            <a:ext cx="9067800" cy="462880"/>
          </a:xfrm>
        </p:spPr>
        <p:txBody>
          <a:bodyPr>
            <a:noAutofit/>
          </a:bodyPr>
          <a:lstStyle>
            <a:lvl1pPr algn="l">
              <a:defRPr sz="280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Swiss Condensed" pitchFamily="2" charset="-93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90550"/>
            <a:ext cx="8839200" cy="4069432"/>
          </a:xfrm>
        </p:spPr>
        <p:txBody>
          <a:bodyPr>
            <a:normAutofit/>
          </a:bodyPr>
          <a:lstStyle>
            <a:lvl1pPr algn="just">
              <a:lnSpc>
                <a:spcPct val="110000"/>
              </a:lnSpc>
              <a:spcBef>
                <a:spcPts val="600"/>
              </a:spcBef>
              <a:defRPr sz="2400">
                <a:solidFill>
                  <a:schemeClr val="tx1"/>
                </a:solidFill>
                <a:effectLst/>
                <a:latin typeface="UTM Swiss Condensed" pitchFamily="2" charset="-93"/>
                <a:cs typeface="Arial" pitchFamily="34" charset="0"/>
              </a:defRPr>
            </a:lvl1pPr>
            <a:lvl2pPr algn="just">
              <a:lnSpc>
                <a:spcPct val="110000"/>
              </a:lnSpc>
              <a:spcBef>
                <a:spcPts val="600"/>
              </a:spcBef>
              <a:defRPr sz="2000">
                <a:solidFill>
                  <a:schemeClr val="tx1"/>
                </a:solidFill>
                <a:effectLst/>
                <a:latin typeface="UTM Swiss Condensed" pitchFamily="2" charset="-93"/>
                <a:cs typeface="Arial" pitchFamily="34" charset="0"/>
              </a:defRPr>
            </a:lvl2pPr>
            <a:lvl3pPr algn="just">
              <a:lnSpc>
                <a:spcPct val="110000"/>
              </a:lnSpc>
              <a:spcBef>
                <a:spcPts val="600"/>
              </a:spcBef>
              <a:defRPr sz="1800">
                <a:solidFill>
                  <a:schemeClr val="tx1"/>
                </a:solidFill>
                <a:effectLst/>
                <a:latin typeface="UTM Swiss Condensed" pitchFamily="2" charset="-93"/>
                <a:cs typeface="Arial" pitchFamily="34" charset="0"/>
              </a:defRPr>
            </a:lvl3pPr>
            <a:lvl4pPr algn="just">
              <a:lnSpc>
                <a:spcPct val="110000"/>
              </a:lnSpc>
              <a:spcBef>
                <a:spcPts val="600"/>
              </a:spcBef>
              <a:defRPr sz="1600">
                <a:solidFill>
                  <a:schemeClr val="tx1"/>
                </a:solidFill>
                <a:effectLst/>
                <a:latin typeface="UTM Swiss Condensed" pitchFamily="2" charset="-93"/>
                <a:cs typeface="Arial" pitchFamily="34" charset="0"/>
              </a:defRPr>
            </a:lvl4pPr>
            <a:lvl5pPr algn="just">
              <a:lnSpc>
                <a:spcPct val="110000"/>
              </a:lnSpc>
              <a:spcBef>
                <a:spcPts val="600"/>
              </a:spcBef>
              <a:defRPr sz="1600">
                <a:solidFill>
                  <a:schemeClr val="tx1"/>
                </a:solidFill>
                <a:effectLst/>
                <a:latin typeface="UTM Swiss Condensed" pitchFamily="2" charset="-93"/>
                <a:cs typeface="Arial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vi-V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72400" y="4767263"/>
            <a:ext cx="819200" cy="273844"/>
          </a:xfrm>
        </p:spPr>
        <p:txBody>
          <a:bodyPr/>
          <a:lstStyle/>
          <a:p>
            <a:fld id="{15BFCA54-6B67-44C2-89EB-D6940E9985E7}" type="slidenum">
              <a:rPr lang="vi-VN" smtClean="0"/>
              <a:t>‹#›</a:t>
            </a:fld>
            <a:endParaRPr lang="vi-VN"/>
          </a:p>
        </p:txBody>
      </p:sp>
      <p:sp>
        <p:nvSpPr>
          <p:cNvPr id="7" name="Rechthoek 18"/>
          <p:cNvSpPr/>
          <p:nvPr userDrawn="1"/>
        </p:nvSpPr>
        <p:spPr bwMode="auto">
          <a:xfrm>
            <a:off x="0" y="4803998"/>
            <a:ext cx="9144000" cy="339502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chemeClr val="bg1"/>
              </a:solidFill>
              <a:effectLst/>
              <a:latin typeface="Minion" pitchFamily="2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835749"/>
            <a:ext cx="9144000" cy="288702"/>
          </a:xfrm>
        </p:spPr>
        <p:txBody>
          <a:bodyPr>
            <a:noAutofit/>
          </a:bodyPr>
          <a:lstStyle>
            <a:lvl1pPr marL="0" indent="0">
              <a:buNone/>
              <a:defRPr sz="13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363B7C4-91F5-427A-A6DA-76917B8E5EDD}"/>
              </a:ext>
            </a:extLst>
          </p:cNvPr>
          <p:cNvCxnSpPr>
            <a:cxnSpLocks/>
          </p:cNvCxnSpPr>
          <p:nvPr userDrawn="1"/>
        </p:nvCxnSpPr>
        <p:spPr>
          <a:xfrm>
            <a:off x="0" y="552450"/>
            <a:ext cx="9144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5833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Section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18"/>
          <p:cNvSpPr/>
          <p:nvPr userDrawn="1"/>
        </p:nvSpPr>
        <p:spPr bwMode="auto">
          <a:xfrm>
            <a:off x="-36512" y="4803998"/>
            <a:ext cx="9215682" cy="339502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chemeClr val="bg1"/>
              </a:solidFill>
              <a:effectLst/>
              <a:latin typeface="Minion" pitchFamily="2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CA54-6B67-44C2-89EB-D6940E9985E7}" type="slidenum">
              <a:rPr lang="vi-VN" smtClean="0"/>
              <a:t>‹#›</a:t>
            </a:fld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3219822"/>
            <a:ext cx="8712968" cy="405060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624884"/>
            <a:ext cx="8712968" cy="70673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179512" y="4340920"/>
            <a:ext cx="8712968" cy="455984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84" y="267494"/>
            <a:ext cx="1199972" cy="119997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3131840" y="206152"/>
            <a:ext cx="5760640" cy="3013668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icon to add picture</a:t>
            </a:r>
            <a:endParaRPr lang="vi-VN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4A4E651-77FA-4111-9C3D-CE7DBCB4699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2400" y="4803999"/>
            <a:ext cx="8740080" cy="288702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4755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18"/>
          <p:cNvSpPr/>
          <p:nvPr userDrawn="1"/>
        </p:nvSpPr>
        <p:spPr bwMode="auto">
          <a:xfrm>
            <a:off x="-36512" y="4803998"/>
            <a:ext cx="9215682" cy="339502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chemeClr val="bg1"/>
              </a:solidFill>
              <a:effectLst/>
              <a:latin typeface="Minion" pitchFamily="2" charset="0"/>
            </a:endParaRP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" y="4803999"/>
            <a:ext cx="8839200" cy="288702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90550"/>
            <a:ext cx="4343400" cy="406943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90550"/>
            <a:ext cx="4343400" cy="406943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96336" y="4818186"/>
            <a:ext cx="1395264" cy="273844"/>
          </a:xfrm>
        </p:spPr>
        <p:txBody>
          <a:bodyPr/>
          <a:lstStyle/>
          <a:p>
            <a:fld id="{15BFCA54-6B67-44C2-89EB-D6940E9985E7}" type="slidenum">
              <a:rPr lang="vi-VN" smtClean="0"/>
              <a:t>‹#›</a:t>
            </a:fld>
            <a:endParaRPr lang="vi-VN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363B7C4-91F5-427A-A6DA-76917B8E5EDD}"/>
              </a:ext>
            </a:extLst>
          </p:cNvPr>
          <p:cNvCxnSpPr>
            <a:cxnSpLocks/>
          </p:cNvCxnSpPr>
          <p:nvPr userDrawn="1"/>
        </p:nvCxnSpPr>
        <p:spPr>
          <a:xfrm>
            <a:off x="86591" y="514350"/>
            <a:ext cx="898120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0148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18"/>
          <p:cNvSpPr/>
          <p:nvPr userDrawn="1"/>
        </p:nvSpPr>
        <p:spPr bwMode="auto">
          <a:xfrm>
            <a:off x="-36512" y="4803998"/>
            <a:ext cx="9215682" cy="339502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chemeClr val="bg1"/>
              </a:solidFill>
              <a:effectLst/>
              <a:latin typeface="Minio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596336" y="4818186"/>
            <a:ext cx="1395264" cy="273844"/>
          </a:xfrm>
        </p:spPr>
        <p:txBody>
          <a:bodyPr/>
          <a:lstStyle/>
          <a:p>
            <a:fld id="{15BFCA54-6B67-44C2-89EB-D6940E9985E7}" type="slidenum">
              <a:rPr lang="vi-VN" smtClean="0"/>
              <a:t>‹#›</a:t>
            </a:fld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151729" y="590550"/>
            <a:ext cx="8839200" cy="19812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Content Placeholder 4"/>
          <p:cNvSpPr>
            <a:spLocks noGrp="1"/>
          </p:cNvSpPr>
          <p:nvPr>
            <p:ph sz="quarter" idx="12"/>
          </p:nvPr>
        </p:nvSpPr>
        <p:spPr>
          <a:xfrm>
            <a:off x="152400" y="2647950"/>
            <a:ext cx="8839200" cy="2012032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" y="4803999"/>
            <a:ext cx="8839200" cy="288702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363B7C4-91F5-427A-A6DA-76917B8E5EDD}"/>
              </a:ext>
            </a:extLst>
          </p:cNvPr>
          <p:cNvCxnSpPr>
            <a:cxnSpLocks/>
          </p:cNvCxnSpPr>
          <p:nvPr userDrawn="1"/>
        </p:nvCxnSpPr>
        <p:spPr>
          <a:xfrm>
            <a:off x="86591" y="514350"/>
            <a:ext cx="898120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796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18"/>
          <p:cNvSpPr/>
          <p:nvPr userDrawn="1"/>
        </p:nvSpPr>
        <p:spPr bwMode="auto">
          <a:xfrm>
            <a:off x="-36512" y="4803998"/>
            <a:ext cx="9215682" cy="339502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chemeClr val="bg1"/>
              </a:solidFill>
              <a:effectLst/>
              <a:latin typeface="Minio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&lt;Thông tin về giảng viên&gt;</a:t>
            </a:r>
            <a:endParaRPr lang="vi-V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596336" y="4818186"/>
            <a:ext cx="1395264" cy="273844"/>
          </a:xfrm>
        </p:spPr>
        <p:txBody>
          <a:bodyPr/>
          <a:lstStyle/>
          <a:p>
            <a:fld id="{15BFCA54-6B67-44C2-89EB-D6940E9985E7}" type="slidenum">
              <a:rPr lang="vi-VN" smtClean="0"/>
              <a:t>‹#›</a:t>
            </a:fld>
            <a:endParaRPr lang="vi-VN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7620000" y="819150"/>
            <a:ext cx="1080000" cy="1440000"/>
          </a:xfrm>
        </p:spPr>
        <p:txBody>
          <a:bodyPr>
            <a:normAutofit/>
          </a:bodyPr>
          <a:lstStyle>
            <a:lvl1pPr marL="0" indent="0">
              <a:buNone/>
              <a:defRPr sz="1200" baseline="0"/>
            </a:lvl1pPr>
          </a:lstStyle>
          <a:p>
            <a:r>
              <a:rPr lang="en-US"/>
              <a:t>Ảnh của giảng viên</a:t>
            </a:r>
            <a:endParaRPr lang="vi-VN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7620000" y="2952750"/>
            <a:ext cx="1080000" cy="1440000"/>
          </a:xfrm>
        </p:spPr>
        <p:txBody>
          <a:bodyPr>
            <a:normAutofit/>
          </a:bodyPr>
          <a:lstStyle>
            <a:lvl1pPr marL="0" indent="0">
              <a:buNone/>
              <a:defRPr sz="1200" baseline="0"/>
            </a:lvl1pPr>
          </a:lstStyle>
          <a:p>
            <a:r>
              <a:rPr lang="en-US"/>
              <a:t>Ảnh của giảng viên</a:t>
            </a:r>
            <a:endParaRPr lang="vi-VN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363B7C4-91F5-427A-A6DA-76917B8E5EDD}"/>
              </a:ext>
            </a:extLst>
          </p:cNvPr>
          <p:cNvCxnSpPr>
            <a:cxnSpLocks/>
          </p:cNvCxnSpPr>
          <p:nvPr userDrawn="1"/>
        </p:nvCxnSpPr>
        <p:spPr>
          <a:xfrm>
            <a:off x="86591" y="514350"/>
            <a:ext cx="898120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152400" y="590550"/>
            <a:ext cx="7162800" cy="1981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17"/>
          </p:nvPr>
        </p:nvSpPr>
        <p:spPr>
          <a:xfrm>
            <a:off x="152400" y="2724150"/>
            <a:ext cx="7162800" cy="1981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8" hasCustomPrompt="1"/>
          </p:nvPr>
        </p:nvSpPr>
        <p:spPr>
          <a:xfrm>
            <a:off x="152400" y="4803998"/>
            <a:ext cx="8839200" cy="282352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336155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ntent &amp;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18"/>
          <p:cNvSpPr/>
          <p:nvPr userDrawn="1"/>
        </p:nvSpPr>
        <p:spPr bwMode="auto">
          <a:xfrm>
            <a:off x="-36512" y="4803998"/>
            <a:ext cx="9215682" cy="339502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chemeClr val="bg1"/>
              </a:solidFill>
              <a:effectLst/>
              <a:latin typeface="Minio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90550"/>
            <a:ext cx="4343400" cy="406943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96336" y="4818186"/>
            <a:ext cx="1471464" cy="273844"/>
          </a:xfrm>
        </p:spPr>
        <p:txBody>
          <a:bodyPr/>
          <a:lstStyle/>
          <a:p>
            <a:fld id="{15BFCA54-6B67-44C2-89EB-D6940E9985E7}" type="slidenum">
              <a:rPr lang="vi-VN" smtClean="0"/>
              <a:t>‹#›</a:t>
            </a:fld>
            <a:endParaRPr lang="vi-VN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" y="4803999"/>
            <a:ext cx="8915400" cy="288702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572000" y="589831"/>
            <a:ext cx="2209800" cy="406948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icon to add picture</a:t>
            </a:r>
            <a:endParaRPr lang="vi-VN"/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858000" y="590550"/>
            <a:ext cx="2164432" cy="406948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icon to add picture</a:t>
            </a:r>
            <a:endParaRPr lang="vi-VN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363B7C4-91F5-427A-A6DA-76917B8E5EDD}"/>
              </a:ext>
            </a:extLst>
          </p:cNvPr>
          <p:cNvCxnSpPr>
            <a:cxnSpLocks/>
          </p:cNvCxnSpPr>
          <p:nvPr userDrawn="1"/>
        </p:nvCxnSpPr>
        <p:spPr>
          <a:xfrm>
            <a:off x="86591" y="514350"/>
            <a:ext cx="898120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151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ntent &amp;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18"/>
          <p:cNvSpPr/>
          <p:nvPr userDrawn="1"/>
        </p:nvSpPr>
        <p:spPr bwMode="auto">
          <a:xfrm>
            <a:off x="-36512" y="4803998"/>
            <a:ext cx="9215682" cy="339502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chemeClr val="bg1"/>
              </a:solidFill>
              <a:effectLst/>
              <a:latin typeface="Minio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90550"/>
            <a:ext cx="4343400" cy="406943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96336" y="4818186"/>
            <a:ext cx="1395264" cy="273844"/>
          </a:xfrm>
        </p:spPr>
        <p:txBody>
          <a:bodyPr/>
          <a:lstStyle/>
          <a:p>
            <a:fld id="{15BFCA54-6B67-44C2-89EB-D6940E9985E7}" type="slidenum">
              <a:rPr lang="vi-VN" smtClean="0"/>
              <a:t>‹#›</a:t>
            </a:fld>
            <a:endParaRPr lang="vi-VN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" y="4803999"/>
            <a:ext cx="8839200" cy="288702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572000" y="590551"/>
            <a:ext cx="2133600" cy="19812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icon to add picture</a:t>
            </a:r>
            <a:endParaRPr lang="vi-VN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363B7C4-91F5-427A-A6DA-76917B8E5EDD}"/>
              </a:ext>
            </a:extLst>
          </p:cNvPr>
          <p:cNvCxnSpPr>
            <a:cxnSpLocks/>
          </p:cNvCxnSpPr>
          <p:nvPr userDrawn="1"/>
        </p:nvCxnSpPr>
        <p:spPr>
          <a:xfrm>
            <a:off x="86591" y="514350"/>
            <a:ext cx="898120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858000" y="590551"/>
            <a:ext cx="2133600" cy="19812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icon to add picture</a:t>
            </a:r>
            <a:endParaRPr lang="vi-VN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4577195" y="2647950"/>
            <a:ext cx="2133600" cy="19812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icon to add picture</a:t>
            </a:r>
            <a:endParaRPr lang="vi-VN"/>
          </a:p>
        </p:txBody>
      </p:sp>
      <p:sp>
        <p:nvSpPr>
          <p:cNvPr id="18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6863195" y="2647950"/>
            <a:ext cx="2133600" cy="19812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icon to add picture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98102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18"/>
          <p:cNvSpPr/>
          <p:nvPr userDrawn="1"/>
        </p:nvSpPr>
        <p:spPr bwMode="auto">
          <a:xfrm>
            <a:off x="-36512" y="4803998"/>
            <a:ext cx="9215682" cy="339502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chemeClr val="bg1"/>
              </a:solidFill>
              <a:effectLst/>
              <a:latin typeface="Minio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CA54-6B67-44C2-89EB-D6940E9985E7}" type="slidenum">
              <a:rPr lang="vi-VN" smtClean="0"/>
              <a:t>‹#›</a:t>
            </a:fld>
            <a:endParaRPr lang="vi-VN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" y="4803999"/>
            <a:ext cx="8596313" cy="288702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63B7C4-91F5-427A-A6DA-76917B8E5EDD}"/>
              </a:ext>
            </a:extLst>
          </p:cNvPr>
          <p:cNvCxnSpPr>
            <a:cxnSpLocks/>
          </p:cNvCxnSpPr>
          <p:nvPr userDrawn="1"/>
        </p:nvCxnSpPr>
        <p:spPr>
          <a:xfrm>
            <a:off x="86591" y="514350"/>
            <a:ext cx="898120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494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51470"/>
            <a:ext cx="8839200" cy="4628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590550"/>
            <a:ext cx="8839200" cy="40040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96336" y="4818186"/>
            <a:ext cx="129614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FCA54-6B67-44C2-89EB-D6940E9985E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50104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0" r:id="rId5"/>
    <p:sldLayoutId id="2147483664" r:id="rId6"/>
    <p:sldLayoutId id="2147483661" r:id="rId7"/>
    <p:sldLayoutId id="2147483662" r:id="rId8"/>
    <p:sldLayoutId id="2147483654" r:id="rId9"/>
    <p:sldLayoutId id="2147483655" r:id="rId10"/>
    <p:sldLayoutId id="214748366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2800" b="1" i="0" u="none" kern="1200">
          <a:solidFill>
            <a:schemeClr val="accent6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UTM Swiss Condensed" pitchFamily="2" charset="-93"/>
          <a:ea typeface="+mj-ea"/>
          <a:cs typeface="Arial" pitchFamily="34" charset="0"/>
        </a:defRPr>
      </a:lvl1pPr>
    </p:titleStyle>
    <p:bodyStyle>
      <a:lvl1pPr marL="342900" indent="-342900" algn="just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effectLst/>
          <a:latin typeface="UTM Swiss Condensed" pitchFamily="2" charset="-93"/>
          <a:ea typeface="+mn-ea"/>
          <a:cs typeface="Arial" pitchFamily="34" charset="0"/>
        </a:defRPr>
      </a:lvl1pPr>
      <a:lvl2pPr marL="742950" indent="-285750" algn="just" defTabSz="914400" rtl="0" eaLnBrk="1" latinLnBrk="0" hangingPunct="1">
        <a:spcBef>
          <a:spcPct val="20000"/>
        </a:spcBef>
        <a:buFont typeface="Arial" pitchFamily="34" charset="0"/>
        <a:buChar char="–"/>
        <a:defRPr sz="2000" b="0" i="0" u="none" kern="1200">
          <a:solidFill>
            <a:schemeClr val="tx1"/>
          </a:solidFill>
          <a:effectLst/>
          <a:latin typeface="UTM Swiss Condensed" pitchFamily="2" charset="-93"/>
          <a:ea typeface="+mn-ea"/>
          <a:cs typeface="Arial" pitchFamily="34" charset="0"/>
        </a:defRPr>
      </a:lvl2pPr>
      <a:lvl3pPr marL="1143000" indent="-228600" algn="just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effectLst/>
          <a:latin typeface="UTM Swiss Condensed" pitchFamily="2" charset="-93"/>
          <a:ea typeface="+mn-ea"/>
          <a:cs typeface="Arial" pitchFamily="34" charset="0"/>
        </a:defRPr>
      </a:lvl3pPr>
      <a:lvl4pPr marL="1600200" indent="-228600" algn="just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effectLst/>
          <a:latin typeface="UTM Swiss Condensed" pitchFamily="2" charset="-93"/>
          <a:ea typeface="+mn-ea"/>
          <a:cs typeface="Arial" pitchFamily="34" charset="0"/>
        </a:defRPr>
      </a:lvl4pPr>
      <a:lvl5pPr marL="2057400" indent="-228600" algn="just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effectLst/>
          <a:latin typeface="UTM Swiss Condensed" pitchFamily="2" charset="-93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922%20&#272;u&#244;i%20Q&#272;%20cong%20nhan%20giai%20SVNCKH%202020.doc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Q&#272;%201206%20-%20&#272;u&#244;i%20Q&#272;%20cong%20nhan%20giai%20SVNCKH%202021.docx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20" y="1428751"/>
            <a:ext cx="9121080" cy="160019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l-NL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BÁO CÁO TỔNG KẾT CÁC HỌC PHẦN DẠY HỌC DỰ ÁN</a:t>
            </a:r>
            <a:br>
              <a:rPr lang="nl-NL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nl-NL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GẮN LIỀN VỚI NCKH VÀ KHỞI NGHIỆP ĐỔI MỚI SÁNG TẠO</a:t>
            </a:r>
            <a:br>
              <a:rPr lang="nl-NL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nl-NL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NĂM 2022</a:t>
            </a:r>
            <a:endParaRPr lang="vi-VN" sz="2800" spc="-100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VINH, 29/12/2022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A10B235-641E-4DA9-A094-FAAD442166D7}"/>
              </a:ext>
            </a:extLst>
          </p:cNvPr>
          <p:cNvSpPr txBox="1">
            <a:spLocks/>
          </p:cNvSpPr>
          <p:nvPr/>
        </p:nvSpPr>
        <p:spPr>
          <a:xfrm>
            <a:off x="2514600" y="2876550"/>
            <a:ext cx="3872451" cy="1801924"/>
          </a:xfrm>
          <a:prstGeom prst="rect">
            <a:avLst/>
          </a:prstGeom>
          <a:solidFill>
            <a:srgbClr val="FFFFCC"/>
          </a:solidFill>
          <a:ln w="254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Swiss Condensed" pitchFamily="2" charset="-93"/>
                <a:ea typeface="+mn-ea"/>
                <a:cs typeface="Arial" pitchFamily="34" charset="0"/>
              </a:defRPr>
            </a:lvl1pPr>
            <a:lvl2pPr marL="742950" indent="-285750" algn="just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b="0" i="0" u="none" kern="1200">
                <a:solidFill>
                  <a:schemeClr val="tx1"/>
                </a:solidFill>
                <a:effectLst/>
                <a:latin typeface="UTM Swiss Condensed" pitchFamily="2" charset="-93"/>
                <a:ea typeface="+mn-ea"/>
                <a:cs typeface="Arial" pitchFamily="34" charset="0"/>
              </a:defRPr>
            </a:lvl2pPr>
            <a:lvl3pPr marL="1143000" indent="-228600" algn="just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effectLst/>
                <a:latin typeface="UTM Swiss Condensed" pitchFamily="2" charset="-93"/>
                <a:ea typeface="+mn-ea"/>
                <a:cs typeface="Arial" pitchFamily="34" charset="0"/>
              </a:defRPr>
            </a:lvl3pPr>
            <a:lvl4pPr marL="1600200" indent="-228600" algn="just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effectLst/>
                <a:latin typeface="UTM Swiss Condensed" pitchFamily="2" charset="-93"/>
                <a:ea typeface="+mn-ea"/>
                <a:cs typeface="Arial" pitchFamily="34" charset="0"/>
              </a:defRPr>
            </a:lvl4pPr>
            <a:lvl5pPr marL="2057400" indent="-228600" algn="just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effectLst/>
                <a:latin typeface="UTM Swiss Condensed" pitchFamily="2" charset="-93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l">
              <a:spcBef>
                <a:spcPts val="600"/>
              </a:spcBef>
              <a:buAutoNum type="arabicPeriod"/>
            </a:pP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Phòng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altLang="vi-VN" sz="1400" dirty="0">
              <a:solidFill>
                <a:srgbClr val="0000C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spcBef>
                <a:spcPts val="600"/>
              </a:spcBef>
              <a:buAutoNum type="arabicPeriod"/>
            </a:pP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Phòng Khoa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endParaRPr lang="en-US" altLang="vi-VN" sz="1400" dirty="0">
              <a:solidFill>
                <a:srgbClr val="0000C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spcBef>
                <a:spcPts val="600"/>
              </a:spcBef>
              <a:buAutoNum type="arabicPeriod"/>
            </a:pP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TT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QHDN</a:t>
            </a:r>
          </a:p>
          <a:p>
            <a:pPr marL="342900" indent="-342900" algn="l">
              <a:spcBef>
                <a:spcPts val="600"/>
              </a:spcBef>
              <a:buAutoNum type="arabicPeriod"/>
            </a:pP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altLang="vi-VN" sz="1400" dirty="0">
              <a:solidFill>
                <a:srgbClr val="0000C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</a:pP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TS.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Lê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altLang="vi-VN" sz="14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4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Vĩnh</a:t>
            </a:r>
            <a:endParaRPr lang="en-US" altLang="vi-VN" sz="1400" dirty="0">
              <a:solidFill>
                <a:srgbClr val="0000C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4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8CA04781-7614-5796-5129-4D5DF81D64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817211"/>
              </p:ext>
            </p:extLst>
          </p:nvPr>
        </p:nvGraphicFramePr>
        <p:xfrm>
          <a:off x="152403" y="1352550"/>
          <a:ext cx="8839194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2742">
                  <a:extLst>
                    <a:ext uri="{9D8B030D-6E8A-4147-A177-3AD203B41FA5}">
                      <a16:colId xmlns:a16="http://schemas.microsoft.com/office/drawing/2014/main" val="2600132401"/>
                    </a:ext>
                  </a:extLst>
                </a:gridCol>
                <a:gridCol w="1262742">
                  <a:extLst>
                    <a:ext uri="{9D8B030D-6E8A-4147-A177-3AD203B41FA5}">
                      <a16:colId xmlns:a16="http://schemas.microsoft.com/office/drawing/2014/main" val="1000714782"/>
                    </a:ext>
                  </a:extLst>
                </a:gridCol>
                <a:gridCol w="1262742">
                  <a:extLst>
                    <a:ext uri="{9D8B030D-6E8A-4147-A177-3AD203B41FA5}">
                      <a16:colId xmlns:a16="http://schemas.microsoft.com/office/drawing/2014/main" val="3762125034"/>
                    </a:ext>
                  </a:extLst>
                </a:gridCol>
                <a:gridCol w="1262742">
                  <a:extLst>
                    <a:ext uri="{9D8B030D-6E8A-4147-A177-3AD203B41FA5}">
                      <a16:colId xmlns:a16="http://schemas.microsoft.com/office/drawing/2014/main" val="2691535991"/>
                    </a:ext>
                  </a:extLst>
                </a:gridCol>
                <a:gridCol w="1262742">
                  <a:extLst>
                    <a:ext uri="{9D8B030D-6E8A-4147-A177-3AD203B41FA5}">
                      <a16:colId xmlns:a16="http://schemas.microsoft.com/office/drawing/2014/main" val="4280982514"/>
                    </a:ext>
                  </a:extLst>
                </a:gridCol>
                <a:gridCol w="1262742">
                  <a:extLst>
                    <a:ext uri="{9D8B030D-6E8A-4147-A177-3AD203B41FA5}">
                      <a16:colId xmlns:a16="http://schemas.microsoft.com/office/drawing/2014/main" val="4124208052"/>
                    </a:ext>
                  </a:extLst>
                </a:gridCol>
                <a:gridCol w="1262742">
                  <a:extLst>
                    <a:ext uri="{9D8B030D-6E8A-4147-A177-3AD203B41FA5}">
                      <a16:colId xmlns:a16="http://schemas.microsoft.com/office/drawing/2014/main" val="1311378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công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tham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công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đạt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giải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SV </a:t>
                      </a:r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tham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giảng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viên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hướng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dẫn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Số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đơn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vị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đào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tạo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tham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gia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Số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công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trình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liên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ngành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281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3" action="ppaction://hlinkfile"/>
                        </a:rPr>
                        <a:t>2020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7/10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3/28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488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4" action="ppaction://hlinkfile"/>
                        </a:rPr>
                        <a:t>2021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7/10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5/33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271790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4974BD2-D3CB-A536-0A3F-774B897F2293}"/>
              </a:ext>
            </a:extLst>
          </p:cNvPr>
          <p:cNvSpPr txBox="1">
            <a:spLocks/>
          </p:cNvSpPr>
          <p:nvPr/>
        </p:nvSpPr>
        <p:spPr>
          <a:xfrm>
            <a:off x="152400" y="3562350"/>
            <a:ext cx="419100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just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effectLst/>
                <a:latin typeface="UTM Swiss Condensed" pitchFamily="2" charset="-93"/>
                <a:ea typeface="+mn-ea"/>
                <a:cs typeface="Arial" pitchFamily="34" charset="0"/>
              </a:defRPr>
            </a:lvl1pPr>
            <a:lvl2pPr marL="742950" indent="-285750" algn="just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–"/>
              <a:defRPr sz="2000" b="0" i="0" u="none" kern="1200">
                <a:solidFill>
                  <a:schemeClr val="tx1"/>
                </a:solidFill>
                <a:effectLst/>
                <a:latin typeface="UTM Swiss Condensed" pitchFamily="2" charset="-93"/>
                <a:ea typeface="+mn-ea"/>
                <a:cs typeface="Arial" pitchFamily="34" charset="0"/>
              </a:defRPr>
            </a:lvl2pPr>
            <a:lvl3pPr marL="1143000" indent="-228600" algn="just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effectLst/>
                <a:latin typeface="UTM Swiss Condensed" pitchFamily="2" charset="-93"/>
                <a:ea typeface="+mn-ea"/>
                <a:cs typeface="Arial" pitchFamily="34" charset="0"/>
              </a:defRPr>
            </a:lvl3pPr>
            <a:lvl4pPr marL="1600200" indent="-228600" algn="just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effectLst/>
                <a:latin typeface="UTM Swiss Condensed" pitchFamily="2" charset="-93"/>
                <a:ea typeface="+mn-ea"/>
                <a:cs typeface="Arial" pitchFamily="34" charset="0"/>
              </a:defRPr>
            </a:lvl4pPr>
            <a:lvl5pPr marL="2057400" indent="-228600" algn="just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effectLst/>
                <a:latin typeface="UTM Swiss Condensed" pitchFamily="2" charset="-93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 NCKH Trường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Vinh </a:t>
            </a:r>
            <a:r>
              <a:rPr lang="en-US" sz="1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CV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1342/ĐHV-KHHTQT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27/10/2022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AD01A3D-DCBB-E60A-FB3B-8C107C221F23}"/>
              </a:ext>
            </a:extLst>
          </p:cNvPr>
          <p:cNvSpPr/>
          <p:nvPr/>
        </p:nvSpPr>
        <p:spPr>
          <a:xfrm>
            <a:off x="685800" y="666750"/>
            <a:ext cx="7696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Trường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Vinh</a:t>
            </a:r>
          </a:p>
        </p:txBody>
      </p:sp>
    </p:spTree>
    <p:extLst>
      <p:ext uri="{BB962C8B-B14F-4D97-AF65-F5344CB8AC3E}">
        <p14:creationId xmlns:p14="http://schemas.microsoft.com/office/powerpoint/2010/main" val="200830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8CA04781-7614-5796-5129-4D5DF81D64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3940970"/>
              </p:ext>
            </p:extLst>
          </p:nvPr>
        </p:nvGraphicFramePr>
        <p:xfrm>
          <a:off x="152403" y="1717611"/>
          <a:ext cx="883919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2742">
                  <a:extLst>
                    <a:ext uri="{9D8B030D-6E8A-4147-A177-3AD203B41FA5}">
                      <a16:colId xmlns:a16="http://schemas.microsoft.com/office/drawing/2014/main" val="2600132401"/>
                    </a:ext>
                  </a:extLst>
                </a:gridCol>
                <a:gridCol w="1262742">
                  <a:extLst>
                    <a:ext uri="{9D8B030D-6E8A-4147-A177-3AD203B41FA5}">
                      <a16:colId xmlns:a16="http://schemas.microsoft.com/office/drawing/2014/main" val="1000714782"/>
                    </a:ext>
                  </a:extLst>
                </a:gridCol>
                <a:gridCol w="1262742">
                  <a:extLst>
                    <a:ext uri="{9D8B030D-6E8A-4147-A177-3AD203B41FA5}">
                      <a16:colId xmlns:a16="http://schemas.microsoft.com/office/drawing/2014/main" val="3762125034"/>
                    </a:ext>
                  </a:extLst>
                </a:gridCol>
                <a:gridCol w="1262742">
                  <a:extLst>
                    <a:ext uri="{9D8B030D-6E8A-4147-A177-3AD203B41FA5}">
                      <a16:colId xmlns:a16="http://schemas.microsoft.com/office/drawing/2014/main" val="2691535991"/>
                    </a:ext>
                  </a:extLst>
                </a:gridCol>
                <a:gridCol w="1262742">
                  <a:extLst>
                    <a:ext uri="{9D8B030D-6E8A-4147-A177-3AD203B41FA5}">
                      <a16:colId xmlns:a16="http://schemas.microsoft.com/office/drawing/2014/main" val="4280982514"/>
                    </a:ext>
                  </a:extLst>
                </a:gridCol>
                <a:gridCol w="1262742">
                  <a:extLst>
                    <a:ext uri="{9D8B030D-6E8A-4147-A177-3AD203B41FA5}">
                      <a16:colId xmlns:a16="http://schemas.microsoft.com/office/drawing/2014/main" val="4124208052"/>
                    </a:ext>
                  </a:extLst>
                </a:gridCol>
                <a:gridCol w="1262742">
                  <a:extLst>
                    <a:ext uri="{9D8B030D-6E8A-4147-A177-3AD203B41FA5}">
                      <a16:colId xmlns:a16="http://schemas.microsoft.com/office/drawing/2014/main" val="1311378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SV </a:t>
                      </a: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giảng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đào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ngành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281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</a:p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 Ba; 3 KK)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488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</a:p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 </a:t>
                      </a:r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Nhì</a:t>
                      </a: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4 KK)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271790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CAD01A3D-DCBB-E60A-FB3B-8C107C221F23}"/>
              </a:ext>
            </a:extLst>
          </p:cNvPr>
          <p:cNvSpPr/>
          <p:nvPr/>
        </p:nvSpPr>
        <p:spPr>
          <a:xfrm>
            <a:off x="304800" y="819150"/>
            <a:ext cx="8077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05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Trường </a:t>
            </a:r>
            <a:r>
              <a:rPr lang="en-US" sz="105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05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2020, 2021 </a:t>
            </a:r>
            <a:r>
              <a:rPr lang="en-US" sz="105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05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2021, 2022)</a:t>
            </a:r>
          </a:p>
        </p:txBody>
      </p:sp>
    </p:spTree>
    <p:extLst>
      <p:ext uri="{BB962C8B-B14F-4D97-AF65-F5344CB8AC3E}">
        <p14:creationId xmlns:p14="http://schemas.microsoft.com/office/powerpoint/2010/main" val="2547265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ĐMST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52CECC8-09C2-C5E7-7FE5-224DCE7AA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66749"/>
            <a:ext cx="8839200" cy="4150999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Năm 2022: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Flag-up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Vinh 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DV, HTSV &amp; QHDN: </a:t>
            </a:r>
          </a:p>
          <a:p>
            <a:pPr lvl="1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Trường:</a:t>
            </a:r>
          </a:p>
          <a:p>
            <a:pPr lvl="2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VSCS 2022 (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Chương trình tăng tốc khởi nghiệp xã 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SV)</a:t>
            </a:r>
          </a:p>
          <a:p>
            <a:pPr lvl="2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2022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Hackathon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2022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Techfest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Open 2022</a:t>
            </a:r>
          </a:p>
          <a:p>
            <a:pPr lvl="1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2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Ecopina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800 USD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 lvl="2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Seboo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NSV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khuôn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Techfest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open 2022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22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ĐMST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4C523FE2-8B65-A100-7A2E-D91CFA7AA0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4660439"/>
              </p:ext>
            </p:extLst>
          </p:nvPr>
        </p:nvGraphicFramePr>
        <p:xfrm>
          <a:off x="41945" y="499926"/>
          <a:ext cx="9067800" cy="43934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914">
                  <a:extLst>
                    <a:ext uri="{9D8B030D-6E8A-4147-A177-3AD203B41FA5}">
                      <a16:colId xmlns:a16="http://schemas.microsoft.com/office/drawing/2014/main" val="1849688672"/>
                    </a:ext>
                  </a:extLst>
                </a:gridCol>
                <a:gridCol w="2136166">
                  <a:extLst>
                    <a:ext uri="{9D8B030D-6E8A-4147-A177-3AD203B41FA5}">
                      <a16:colId xmlns:a16="http://schemas.microsoft.com/office/drawing/2014/main" val="3835522971"/>
                    </a:ext>
                  </a:extLst>
                </a:gridCol>
                <a:gridCol w="664175">
                  <a:extLst>
                    <a:ext uri="{9D8B030D-6E8A-4147-A177-3AD203B41FA5}">
                      <a16:colId xmlns:a16="http://schemas.microsoft.com/office/drawing/2014/main" val="335988193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35455779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797452795"/>
                    </a:ext>
                  </a:extLst>
                </a:gridCol>
                <a:gridCol w="1891065">
                  <a:extLst>
                    <a:ext uri="{9D8B030D-6E8A-4147-A177-3AD203B41FA5}">
                      <a16:colId xmlns:a16="http://schemas.microsoft.com/office/drawing/2014/main" val="1860602282"/>
                    </a:ext>
                  </a:extLst>
                </a:gridCol>
                <a:gridCol w="1586865">
                  <a:extLst>
                    <a:ext uri="{9D8B030D-6E8A-4147-A177-3AD203B41FA5}">
                      <a16:colId xmlns:a16="http://schemas.microsoft.com/office/drawing/2014/main" val="1549440042"/>
                    </a:ext>
                  </a:extLst>
                </a:gridCol>
                <a:gridCol w="831215">
                  <a:extLst>
                    <a:ext uri="{9D8B030D-6E8A-4147-A177-3AD203B41FA5}">
                      <a16:colId xmlns:a16="http://schemas.microsoft.com/office/drawing/2014/main" val="619109975"/>
                    </a:ext>
                  </a:extLst>
                </a:gridCol>
              </a:tblGrid>
              <a:tr h="330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TT</a:t>
                      </a:r>
                      <a:endParaRPr lang="en-US" sz="1200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200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200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endParaRPr lang="en-US" sz="1200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Khoa/ </a:t>
                      </a:r>
                      <a:r>
                        <a:rPr lang="en-US" sz="1200" dirty="0" err="1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viện</a:t>
                      </a:r>
                      <a:endParaRPr lang="en-US" sz="1200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200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endParaRPr lang="en-US" sz="1200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GVHD</a:t>
                      </a:r>
                      <a:endParaRPr lang="en-US" sz="1200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1200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</a:t>
                      </a:r>
                      <a:endParaRPr lang="en-US" sz="1200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1200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1200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tổ</a:t>
                      </a:r>
                      <a:r>
                        <a:rPr lang="en-US" sz="1200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chức</a:t>
                      </a:r>
                      <a:r>
                        <a:rPr lang="en-US" sz="1200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1200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thưởng</a:t>
                      </a:r>
                      <a:endParaRPr lang="en-US" sz="1200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extLst>
                  <a:ext uri="{0D108BD9-81ED-4DB2-BD59-A6C34878D82A}">
                    <a16:rowId xmlns:a16="http://schemas.microsoft.com/office/drawing/2014/main" val="1114001542"/>
                  </a:ext>
                </a:extLst>
              </a:tr>
              <a:tr h="890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Green bike –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Nguyễn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Linh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QTKD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Hoàng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Thúy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Vân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tưởng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khởi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nghiệp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2021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GD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ĐT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 50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extLst>
                  <a:ext uri="{0D108BD9-81ED-4DB2-BD59-A6C34878D82A}">
                    <a16:rowId xmlns:a16="http://schemas.microsoft.com/office/drawing/2014/main" val="3453813924"/>
                  </a:ext>
                </a:extLst>
              </a:tr>
              <a:tr h="89032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Ecopina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Trần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Mai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Phương</a:t>
                      </a:r>
                      <a:endParaRPr lang="en-US" sz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SPNN</a:t>
                      </a:r>
                      <a:endParaRPr lang="en-US" sz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Hoàng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Thúy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Vân</a:t>
                      </a:r>
                      <a:endParaRPr lang="en-US" sz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Flag-up ĐH Vinh 2022</a:t>
                      </a:r>
                      <a:endParaRPr lang="en-US" sz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Đoàn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ĐHV</a:t>
                      </a: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Nhì</a:t>
                      </a:r>
                      <a:endParaRPr lang="en-US" sz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extLst>
                  <a:ext uri="{0D108BD9-81ED-4DB2-BD59-A6C34878D82A}">
                    <a16:rowId xmlns:a16="http://schemas.microsoft.com/office/drawing/2014/main" val="45857018"/>
                  </a:ext>
                </a:extLst>
              </a:tr>
              <a:tr h="1872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VSCS 2022</a:t>
                      </a:r>
                      <a:endParaRPr lang="en-US" sz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Sunny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Việt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Nam</a:t>
                      </a: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 5</a:t>
                      </a:r>
                      <a:endParaRPr lang="en-US" sz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extLst>
                  <a:ext uri="{0D108BD9-81ED-4DB2-BD59-A6C34878D82A}">
                    <a16:rowId xmlns:a16="http://schemas.microsoft.com/office/drawing/2014/main" val="3220925412"/>
                  </a:ext>
                </a:extLst>
              </a:tr>
              <a:tr h="89032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Thuốc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trừ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sâu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K8 –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Trần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Khánh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Linh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KTĐT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Flag-up ĐH Vinh 2022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Đoàn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ĐHV</a:t>
                      </a: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extLst>
                  <a:ext uri="{0D108BD9-81ED-4DB2-BD59-A6C34878D82A}">
                    <a16:rowId xmlns:a16="http://schemas.microsoft.com/office/drawing/2014/main" val="4170701321"/>
                  </a:ext>
                </a:extLst>
              </a:tr>
              <a:tr h="995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Dự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khởi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nghiệp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Thanh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niên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nông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2022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Trung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ương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Đoàn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 120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extLst>
                  <a:ext uri="{0D108BD9-81ED-4DB2-BD59-A6C34878D82A}">
                    <a16:rowId xmlns:a16="http://schemas.microsoft.com/office/drawing/2014/main" val="238529770"/>
                  </a:ext>
                </a:extLst>
              </a:tr>
              <a:tr h="89032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Rượu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ít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Nguyễn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Cao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Trần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Phương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KTĐT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Lê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Vũ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Sao Mai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Flag-up ĐH Vinh 2022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Đoàn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ĐHV</a:t>
                      </a: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Nhì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extLst>
                  <a:ext uri="{0D108BD9-81ED-4DB2-BD59-A6C34878D82A}">
                    <a16:rowId xmlns:a16="http://schemas.microsoft.com/office/drawing/2014/main" val="2455157427"/>
                  </a:ext>
                </a:extLst>
              </a:tr>
              <a:tr h="616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Dự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khởi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nghiệp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Thanh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niên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nông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2022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Trung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ương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Đoàn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 31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extLst>
                  <a:ext uri="{0D108BD9-81ED-4DB2-BD59-A6C34878D82A}">
                    <a16:rowId xmlns:a16="http://schemas.microsoft.com/office/drawing/2014/main" val="1254769588"/>
                  </a:ext>
                </a:extLst>
              </a:tr>
              <a:tr h="89032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Dự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Khẩu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liếp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Nguyễn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Cẩm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Tú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Viện NNTN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PP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NCKHNN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Nguyễn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Flag-up ĐH Vinh 2022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Đoàn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ĐHV</a:t>
                      </a: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extLst>
                  <a:ext uri="{0D108BD9-81ED-4DB2-BD59-A6C34878D82A}">
                    <a16:rowId xmlns:a16="http://schemas.microsoft.com/office/drawing/2014/main" val="3919865133"/>
                  </a:ext>
                </a:extLst>
              </a:tr>
              <a:tr h="1849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tưởng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khởi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nghiệp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TN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tỉnh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 2022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Tỉnh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Đoàn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NA</a:t>
                      </a: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Nhì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extLst>
                  <a:ext uri="{0D108BD9-81ED-4DB2-BD59-A6C34878D82A}">
                    <a16:rowId xmlns:a16="http://schemas.microsoft.com/office/drawing/2014/main" val="2478974203"/>
                  </a:ext>
                </a:extLst>
              </a:tr>
              <a:tr h="1416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GOOTRIP -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Ẩm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muôn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nơi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Phan T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Phương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KTĐT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Flag-up ĐH Vinh 2022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Đoàn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ĐHV</a:t>
                      </a: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extLst>
                  <a:ext uri="{0D108BD9-81ED-4DB2-BD59-A6C34878D82A}">
                    <a16:rowId xmlns:a16="http://schemas.microsoft.com/office/drawing/2014/main" val="234000386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SEBOO –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Việt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QTKD, SPNN</a:t>
                      </a:r>
                      <a:endParaRPr lang="en-US" sz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Hoàng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Thúy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Vân</a:t>
                      </a:r>
                      <a:endParaRPr lang="en-US" sz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Techfest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 open 2022</a:t>
                      </a:r>
                      <a:endParaRPr lang="en-US" sz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Sở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KHCN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 </a:t>
                      </a: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Tiềm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endParaRPr lang="en-US" sz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extLst>
                  <a:ext uri="{0D108BD9-81ED-4DB2-BD59-A6C34878D82A}">
                    <a16:rowId xmlns:a16="http://schemas.microsoft.com/office/drawing/2014/main" val="2619891888"/>
                  </a:ext>
                </a:extLst>
              </a:tr>
              <a:tr h="89032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GYPO – Lê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Xuân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Thẩm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KTĐT, CNTT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Hackathon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 2022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Sở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KHCN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 </a:t>
                      </a: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extLst>
                  <a:ext uri="{0D108BD9-81ED-4DB2-BD59-A6C34878D82A}">
                    <a16:rowId xmlns:a16="http://schemas.microsoft.com/office/drawing/2014/main" val="419880265"/>
                  </a:ext>
                </a:extLst>
              </a:tr>
              <a:tr h="616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Techfest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 open 2022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Sở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KHCN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</a:t>
                      </a: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Tiềm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extLst>
                  <a:ext uri="{0D108BD9-81ED-4DB2-BD59-A6C34878D82A}">
                    <a16:rowId xmlns:a16="http://schemas.microsoft.com/office/drawing/2014/main" val="1154716141"/>
                  </a:ext>
                </a:extLst>
              </a:tr>
              <a:tr h="1233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FERR COFFEE – Đinh Thị Ngọc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QTKD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Khởi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doanh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Hoàng Thị Thúy Vân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Techfest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 open 2022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Sở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KHCN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 </a:t>
                      </a:r>
                    </a:p>
                  </a:txBody>
                  <a:tcPr marL="32806" marR="32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Tiềm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806" marR="32806" marT="0" marB="0"/>
                </a:tc>
                <a:extLst>
                  <a:ext uri="{0D108BD9-81ED-4DB2-BD59-A6C34878D82A}">
                    <a16:rowId xmlns:a16="http://schemas.microsoft.com/office/drawing/2014/main" val="3760017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9265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ĐMST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6645C4E-12C7-6077-EBF0-4236F91BC9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2279162"/>
              </p:ext>
            </p:extLst>
          </p:nvPr>
        </p:nvGraphicFramePr>
        <p:xfrm>
          <a:off x="457201" y="2068830"/>
          <a:ext cx="8305799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879">
                  <a:extLst>
                    <a:ext uri="{9D8B030D-6E8A-4147-A177-3AD203B41FA5}">
                      <a16:colId xmlns:a16="http://schemas.microsoft.com/office/drawing/2014/main" val="2863071541"/>
                    </a:ext>
                  </a:extLst>
                </a:gridCol>
                <a:gridCol w="1977571">
                  <a:extLst>
                    <a:ext uri="{9D8B030D-6E8A-4147-A177-3AD203B41FA5}">
                      <a16:colId xmlns:a16="http://schemas.microsoft.com/office/drawing/2014/main" val="950642872"/>
                    </a:ext>
                  </a:extLst>
                </a:gridCol>
                <a:gridCol w="1965297">
                  <a:extLst>
                    <a:ext uri="{9D8B030D-6E8A-4147-A177-3AD203B41FA5}">
                      <a16:colId xmlns:a16="http://schemas.microsoft.com/office/drawing/2014/main" val="114092261"/>
                    </a:ext>
                  </a:extLst>
                </a:gridCol>
                <a:gridCol w="2148052">
                  <a:extLst>
                    <a:ext uri="{9D8B030D-6E8A-4147-A177-3AD203B41FA5}">
                      <a16:colId xmlns:a16="http://schemas.microsoft.com/office/drawing/2014/main" val="69935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Khóa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Ngành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dự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án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đăng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ký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GVHD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5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Khởi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doanh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K60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Quản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doanh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Thúy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Vân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Hồ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Diệu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Ánh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651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khởi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nghiệp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K61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Thúy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Vân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713782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8C7A1B57-1957-3643-DEFD-5A45C5443A0B}"/>
              </a:ext>
            </a:extLst>
          </p:cNvPr>
          <p:cNvSpPr/>
          <p:nvPr/>
        </p:nvSpPr>
        <p:spPr>
          <a:xfrm>
            <a:off x="304800" y="742950"/>
            <a:ext cx="8610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180340" algn="ctr">
              <a:tabLst>
                <a:tab pos="400050" algn="l"/>
              </a:tabLst>
            </a:pP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-180340" algn="ctr">
              <a:tabLst>
                <a:tab pos="400050" algn="l"/>
              </a:tabLst>
            </a:pP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ý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Trường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Vinh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số 79/KH-ĐHV ngày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tháng 9 năm 2022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3528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ĐMST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52CECC8-09C2-C5E7-7FE5-224DCE7AA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539517"/>
            <a:ext cx="8839200" cy="4278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</a:rPr>
              <a:t>Khó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</a:rPr>
              <a:t>khăn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</a:rPr>
              <a:t>hạn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</a:rPr>
              <a:t>chế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:</a:t>
            </a:r>
          </a:p>
          <a:p>
            <a:r>
              <a:rPr lang="en-US" sz="1800" dirty="0">
                <a:latin typeface="Arial" panose="020B0604020202020204" pitchFamily="34" charset="0"/>
              </a:rPr>
              <a:t>Phần lớn các dự án khởi nghiệp của sinh viên mới dừng ở mức ý tưởng, chưa có sản phẩm hoặc sở hữu công nghệ nổi </a:t>
            </a:r>
            <a:r>
              <a:rPr lang="en-US" sz="1800" dirty="0" smtClean="0">
                <a:latin typeface="Arial" panose="020B0604020202020204" pitchFamily="34" charset="0"/>
              </a:rPr>
              <a:t>bật</a:t>
            </a:r>
            <a:r>
              <a:rPr lang="en-US" sz="1800" dirty="0">
                <a:latin typeface="Arial" panose="020B0604020202020204" pitchFamily="34" charset="0"/>
              </a:rPr>
              <a:t>;</a:t>
            </a:r>
            <a:endParaRPr lang="en-US" sz="1800" dirty="0">
              <a:latin typeface="Arial" panose="020B0604020202020204" pitchFamily="34" charset="0"/>
            </a:endParaRPr>
          </a:p>
          <a:p>
            <a:r>
              <a:rPr lang="en-US" sz="1800" dirty="0" err="1">
                <a:latin typeface="Arial" panose="020B0604020202020204" pitchFamily="34" charset="0"/>
              </a:rPr>
              <a:t>Đa</a:t>
            </a:r>
            <a:r>
              <a:rPr lang="en-US" sz="1800" dirty="0">
                <a:latin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</a:rPr>
              <a:t>phần</a:t>
            </a:r>
            <a:r>
              <a:rPr lang="en-US" sz="1800" dirty="0">
                <a:latin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</a:rPr>
              <a:t>hoạt</a:t>
            </a:r>
            <a:r>
              <a:rPr lang="en-US" sz="1800" dirty="0">
                <a:latin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</a:rPr>
              <a:t>động</a:t>
            </a:r>
            <a:r>
              <a:rPr lang="en-US" sz="1800" dirty="0">
                <a:latin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</a:rPr>
              <a:t>khởi</a:t>
            </a:r>
            <a:r>
              <a:rPr lang="en-US" sz="1800" dirty="0">
                <a:latin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</a:rPr>
              <a:t>nghiệp</a:t>
            </a:r>
            <a:r>
              <a:rPr lang="en-US" sz="1800" dirty="0">
                <a:latin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</a:rPr>
              <a:t>của</a:t>
            </a:r>
            <a:r>
              <a:rPr lang="en-US" sz="1800" dirty="0">
                <a:latin typeface="Arial" panose="020B0604020202020204" pitchFamily="34" charset="0"/>
              </a:rPr>
              <a:t> SV </a:t>
            </a:r>
            <a:r>
              <a:rPr lang="en-US" sz="1800" dirty="0" err="1">
                <a:latin typeface="Arial" panose="020B0604020202020204" pitchFamily="34" charset="0"/>
              </a:rPr>
              <a:t>còn</a:t>
            </a:r>
            <a:r>
              <a:rPr lang="en-US" sz="1800" dirty="0">
                <a:latin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</a:rPr>
              <a:t>mang</a:t>
            </a:r>
            <a:r>
              <a:rPr lang="en-US" sz="1800" dirty="0">
                <a:latin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</a:rPr>
              <a:t>tính</a:t>
            </a:r>
            <a:r>
              <a:rPr lang="en-US" sz="1800" dirty="0">
                <a:latin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</a:rPr>
              <a:t>tự</a:t>
            </a:r>
            <a:r>
              <a:rPr lang="en-US" sz="1800" dirty="0">
                <a:latin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</a:rPr>
              <a:t>phát</a:t>
            </a:r>
            <a:r>
              <a:rPr lang="en-US" sz="1800" dirty="0">
                <a:latin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</a:rPr>
              <a:t>thiếu</a:t>
            </a:r>
            <a:r>
              <a:rPr lang="en-US" sz="1800" dirty="0">
                <a:latin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</a:rPr>
              <a:t>định</a:t>
            </a:r>
            <a:r>
              <a:rPr lang="en-US" sz="1800" dirty="0">
                <a:latin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</a:rPr>
              <a:t>hướng</a:t>
            </a:r>
            <a:r>
              <a:rPr lang="en-US" sz="1800" dirty="0">
                <a:latin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</a:rPr>
              <a:t>mang</a:t>
            </a:r>
            <a:r>
              <a:rPr lang="en-US" sz="1800" dirty="0">
                <a:latin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</a:rPr>
              <a:t>tính</a:t>
            </a:r>
            <a:r>
              <a:rPr lang="en-US" sz="1800" dirty="0">
                <a:latin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</a:rPr>
              <a:t>đơn</a:t>
            </a:r>
            <a:r>
              <a:rPr lang="en-US" sz="1800" dirty="0">
                <a:latin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</a:rPr>
              <a:t>ngành</a:t>
            </a:r>
            <a:r>
              <a:rPr lang="en-US" sz="1800" dirty="0">
                <a:latin typeface="Arial" panose="020B0604020202020204" pitchFamily="34" charset="0"/>
              </a:rPr>
              <a:t>; </a:t>
            </a:r>
          </a:p>
          <a:p>
            <a:r>
              <a:rPr lang="en-US" sz="1800" dirty="0">
                <a:latin typeface="Arial" panose="020B0604020202020204" pitchFamily="34" charset="0"/>
              </a:rPr>
              <a:t>Việc hỗ trợ của </a:t>
            </a:r>
            <a:r>
              <a:rPr lang="en-US" sz="1800" dirty="0" smtClean="0">
                <a:latin typeface="Arial" panose="020B0604020202020204" pitchFamily="34" charset="0"/>
              </a:rPr>
              <a:t>Nhà </a:t>
            </a:r>
            <a:r>
              <a:rPr lang="en-US" sz="1800" dirty="0">
                <a:latin typeface="Arial" panose="020B0604020202020204" pitchFamily="34" charset="0"/>
              </a:rPr>
              <a:t>trường, </a:t>
            </a:r>
            <a:r>
              <a:rPr lang="en-US" sz="1800" dirty="0" smtClean="0">
                <a:latin typeface="Arial" panose="020B0604020202020204" pitchFamily="34" charset="0"/>
              </a:rPr>
              <a:t>Khoa/Viện/Trường </a:t>
            </a:r>
            <a:r>
              <a:rPr lang="en-US" sz="1800" dirty="0">
                <a:latin typeface="Arial" panose="020B0604020202020204" pitchFamily="34" charset="0"/>
              </a:rPr>
              <a:t>cho các dự án vẫn còn hạn </a:t>
            </a:r>
            <a:r>
              <a:rPr lang="en-US" sz="1800" dirty="0" smtClean="0">
                <a:latin typeface="Arial" panose="020B0604020202020204" pitchFamily="34" charset="0"/>
              </a:rPr>
              <a:t>chế.</a:t>
            </a:r>
            <a:endParaRPr lang="en-US" sz="1800" dirty="0">
              <a:latin typeface="Arial" panose="020B0604020202020204" pitchFamily="34" charset="0"/>
            </a:endParaRPr>
          </a:p>
          <a:p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878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52CECC8-09C2-C5E7-7FE5-224DCE7AA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6750"/>
            <a:ext cx="7467600" cy="39624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Tiếp </a:t>
            </a:r>
            <a:r>
              <a:rPr lang="en-US" sz="2000" dirty="0" err="1"/>
              <a:t>tục</a:t>
            </a:r>
            <a:r>
              <a:rPr lang="en-US" sz="2000" dirty="0"/>
              <a:t> </a:t>
            </a:r>
            <a:r>
              <a:rPr lang="en-US" sz="2000" dirty="0" err="1"/>
              <a:t>hoàn</a:t>
            </a:r>
            <a:r>
              <a:rPr lang="en-US" sz="2000" dirty="0"/>
              <a:t> </a:t>
            </a:r>
            <a:r>
              <a:rPr lang="en-US" sz="2000" dirty="0" err="1"/>
              <a:t>thiện</a:t>
            </a:r>
            <a:r>
              <a:rPr lang="en-US" sz="2000" dirty="0"/>
              <a:t> CTĐT: </a:t>
            </a:r>
          </a:p>
          <a:p>
            <a:pPr lvl="1"/>
            <a:r>
              <a:rPr lang="en-US" sz="1600" dirty="0" err="1"/>
              <a:t>Mức</a:t>
            </a:r>
            <a:r>
              <a:rPr lang="en-US" sz="1600" dirty="0"/>
              <a:t> </a:t>
            </a:r>
            <a:r>
              <a:rPr lang="en-US" sz="1600" dirty="0" err="1"/>
              <a:t>độ</a:t>
            </a:r>
            <a:r>
              <a:rPr lang="en-US" sz="1600" dirty="0"/>
              <a:t> </a:t>
            </a:r>
            <a:r>
              <a:rPr lang="en-US" sz="1600" dirty="0" err="1"/>
              <a:t>năng</a:t>
            </a:r>
            <a:r>
              <a:rPr lang="en-US" sz="1600" dirty="0"/>
              <a:t> </a:t>
            </a:r>
            <a:r>
              <a:rPr lang="en-US" sz="1600" dirty="0" err="1"/>
              <a:t>lực</a:t>
            </a:r>
            <a:r>
              <a:rPr lang="en-US" sz="1600" dirty="0"/>
              <a:t> CĐR</a:t>
            </a:r>
          </a:p>
          <a:p>
            <a:pPr lvl="1"/>
            <a:r>
              <a:rPr lang="en-US" sz="1600" dirty="0"/>
              <a:t>Ma </a:t>
            </a:r>
            <a:r>
              <a:rPr lang="en-US" sz="1600" dirty="0" err="1"/>
              <a:t>trận</a:t>
            </a:r>
            <a:r>
              <a:rPr lang="en-US" sz="1600" dirty="0"/>
              <a:t> </a:t>
            </a:r>
            <a:r>
              <a:rPr lang="en-US" sz="1600" dirty="0" err="1"/>
              <a:t>phân</a:t>
            </a:r>
            <a:r>
              <a:rPr lang="en-US" sz="1600" dirty="0"/>
              <a:t> </a:t>
            </a:r>
            <a:r>
              <a:rPr lang="en-US" sz="1600" dirty="0" err="1"/>
              <a:t>nhiệm</a:t>
            </a:r>
            <a:r>
              <a:rPr lang="en-US" sz="1600" dirty="0"/>
              <a:t> CĐR CTĐT </a:t>
            </a:r>
            <a:r>
              <a:rPr lang="en-US" sz="1600" dirty="0" err="1"/>
              <a:t>cho</a:t>
            </a:r>
            <a:r>
              <a:rPr lang="en-US" sz="1600" dirty="0"/>
              <a:t> </a:t>
            </a:r>
            <a:r>
              <a:rPr lang="en-US" sz="1600" dirty="0" err="1"/>
              <a:t>các</a:t>
            </a:r>
            <a:r>
              <a:rPr lang="en-US" sz="1600" dirty="0"/>
              <a:t>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phần</a:t>
            </a:r>
            <a:endParaRPr lang="en-US" sz="1600" dirty="0"/>
          </a:p>
          <a:p>
            <a:pPr lvl="1"/>
            <a:r>
              <a:rPr lang="en-US" sz="1600" dirty="0" err="1"/>
              <a:t>Cân</a:t>
            </a:r>
            <a:r>
              <a:rPr lang="en-US" sz="1600" dirty="0"/>
              <a:t> </a:t>
            </a:r>
            <a:r>
              <a:rPr lang="en-US" sz="1600" dirty="0" err="1"/>
              <a:t>đối</a:t>
            </a:r>
            <a:r>
              <a:rPr lang="en-US" sz="1600" dirty="0"/>
              <a:t> </a:t>
            </a:r>
            <a:r>
              <a:rPr lang="en-US" sz="1600" dirty="0" err="1"/>
              <a:t>về</a:t>
            </a:r>
            <a:r>
              <a:rPr lang="en-US" sz="1600" dirty="0"/>
              <a:t> </a:t>
            </a:r>
            <a:r>
              <a:rPr lang="en-US" sz="1600" dirty="0" err="1"/>
              <a:t>chủ</a:t>
            </a:r>
            <a:r>
              <a:rPr lang="en-US" sz="1600" dirty="0"/>
              <a:t> </a:t>
            </a:r>
            <a:r>
              <a:rPr lang="en-US" sz="1600" dirty="0" err="1"/>
              <a:t>đề</a:t>
            </a:r>
            <a:r>
              <a:rPr lang="en-US" sz="1600" dirty="0"/>
              <a:t> CĐR </a:t>
            </a:r>
            <a:r>
              <a:rPr lang="en-US" sz="1600" dirty="0" err="1"/>
              <a:t>của</a:t>
            </a:r>
            <a:r>
              <a:rPr lang="en-US" sz="1600" dirty="0"/>
              <a:t> </a:t>
            </a:r>
            <a:r>
              <a:rPr lang="en-US" sz="1600" dirty="0" err="1"/>
              <a:t>các</a:t>
            </a:r>
            <a:r>
              <a:rPr lang="en-US" sz="1600" dirty="0"/>
              <a:t>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phần</a:t>
            </a:r>
            <a:r>
              <a:rPr lang="en-US" sz="1600" dirty="0"/>
              <a:t> </a:t>
            </a:r>
            <a:r>
              <a:rPr lang="en-US" sz="1600" dirty="0" err="1"/>
              <a:t>đáp</a:t>
            </a:r>
            <a:r>
              <a:rPr lang="en-US" sz="1600" dirty="0"/>
              <a:t> </a:t>
            </a:r>
            <a:r>
              <a:rPr lang="en-US" sz="1600" dirty="0" err="1"/>
              <a:t>ứng</a:t>
            </a:r>
            <a:r>
              <a:rPr lang="en-US" sz="1600" dirty="0"/>
              <a:t> </a:t>
            </a:r>
            <a:r>
              <a:rPr lang="en-US" sz="1600" dirty="0" err="1"/>
              <a:t>cho</a:t>
            </a:r>
            <a:r>
              <a:rPr lang="en-US" sz="1600" dirty="0"/>
              <a:t> 1 CĐR CTĐT.</a:t>
            </a:r>
          </a:p>
          <a:p>
            <a:pPr lvl="1"/>
            <a:r>
              <a:rPr lang="en-US" sz="1600" dirty="0" err="1"/>
              <a:t>Xác</a:t>
            </a:r>
            <a:r>
              <a:rPr lang="en-US" sz="1600" dirty="0"/>
              <a:t> </a:t>
            </a:r>
            <a:r>
              <a:rPr lang="en-US" sz="1600" dirty="0" err="1"/>
              <a:t>định</a:t>
            </a:r>
            <a:r>
              <a:rPr lang="en-US" sz="1600" dirty="0"/>
              <a:t> </a:t>
            </a:r>
            <a:r>
              <a:rPr lang="en-US" sz="1600" dirty="0" err="1"/>
              <a:t>rõ</a:t>
            </a:r>
            <a:r>
              <a:rPr lang="en-US" sz="1600" dirty="0"/>
              <a:t> “</a:t>
            </a:r>
            <a:r>
              <a:rPr lang="en-US" sz="1600" dirty="0" err="1"/>
              <a:t>sản</a:t>
            </a:r>
            <a:r>
              <a:rPr lang="en-US" sz="1600" dirty="0"/>
              <a:t> </a:t>
            </a:r>
            <a:r>
              <a:rPr lang="en-US" sz="1600" dirty="0" err="1"/>
              <a:t>phẩm</a:t>
            </a:r>
            <a:r>
              <a:rPr lang="en-US" sz="1600" dirty="0"/>
              <a:t>”, “</a:t>
            </a:r>
            <a:r>
              <a:rPr lang="en-US" sz="1600" dirty="0" err="1"/>
              <a:t>quy</a:t>
            </a:r>
            <a:r>
              <a:rPr lang="en-US" sz="1600" dirty="0"/>
              <a:t> </a:t>
            </a:r>
            <a:r>
              <a:rPr lang="en-US" sz="1600" dirty="0" err="1"/>
              <a:t>trình</a:t>
            </a:r>
            <a:r>
              <a:rPr lang="en-US" sz="1600" dirty="0"/>
              <a:t>”, “</a:t>
            </a:r>
            <a:r>
              <a:rPr lang="en-US" sz="1600" dirty="0" err="1"/>
              <a:t>hệ</a:t>
            </a:r>
            <a:r>
              <a:rPr lang="en-US" sz="1600" dirty="0"/>
              <a:t> </a:t>
            </a:r>
            <a:r>
              <a:rPr lang="en-US" sz="1600" dirty="0" err="1"/>
              <a:t>thống</a:t>
            </a:r>
            <a:r>
              <a:rPr lang="en-US" sz="1600" dirty="0"/>
              <a:t>”, “</a:t>
            </a:r>
            <a:r>
              <a:rPr lang="en-US" sz="1600" dirty="0" err="1"/>
              <a:t>dịch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” ở </a:t>
            </a:r>
            <a:r>
              <a:rPr lang="en-US" sz="1600" dirty="0" err="1"/>
              <a:t>cấp</a:t>
            </a:r>
            <a:r>
              <a:rPr lang="en-US" sz="1600" dirty="0"/>
              <a:t> CTĐT </a:t>
            </a:r>
            <a:r>
              <a:rPr lang="en-US" sz="1600" dirty="0" err="1"/>
              <a:t>và</a:t>
            </a:r>
            <a:r>
              <a:rPr lang="en-US" sz="1600" dirty="0"/>
              <a:t> ở </a:t>
            </a:r>
            <a:r>
              <a:rPr lang="en-US" sz="1600" dirty="0" err="1"/>
              <a:t>từng</a:t>
            </a:r>
            <a:r>
              <a:rPr lang="en-US" sz="1600" dirty="0"/>
              <a:t>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phần</a:t>
            </a:r>
            <a:r>
              <a:rPr lang="en-US" sz="1600" dirty="0"/>
              <a:t> </a:t>
            </a:r>
            <a:r>
              <a:rPr lang="en-US" sz="1600" dirty="0" err="1"/>
              <a:t>dạy</a:t>
            </a:r>
            <a:r>
              <a:rPr lang="en-US" sz="1600" dirty="0"/>
              <a:t>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dự</a:t>
            </a:r>
            <a:r>
              <a:rPr lang="en-US" sz="1600" dirty="0"/>
              <a:t> </a:t>
            </a:r>
            <a:r>
              <a:rPr lang="en-US" sz="1600" dirty="0" err="1"/>
              <a:t>án</a:t>
            </a:r>
            <a:r>
              <a:rPr lang="en-US" sz="1600" dirty="0"/>
              <a:t>.</a:t>
            </a:r>
          </a:p>
          <a:p>
            <a:pPr lvl="1"/>
            <a:r>
              <a:rPr lang="en-US" sz="1600" dirty="0"/>
              <a:t>Xây </a:t>
            </a:r>
            <a:r>
              <a:rPr lang="en-US" sz="1600" dirty="0" err="1"/>
              <a:t>dựng</a:t>
            </a:r>
            <a:r>
              <a:rPr lang="en-US" sz="1600" dirty="0"/>
              <a:t> </a:t>
            </a:r>
            <a:r>
              <a:rPr lang="en-US" sz="1600" dirty="0" err="1"/>
              <a:t>công</a:t>
            </a:r>
            <a:r>
              <a:rPr lang="en-US" sz="1600" dirty="0"/>
              <a:t> </a:t>
            </a:r>
            <a:r>
              <a:rPr lang="en-US" sz="1600" dirty="0" err="1"/>
              <a:t>cụ</a:t>
            </a:r>
            <a:r>
              <a:rPr lang="en-US" sz="1600" dirty="0"/>
              <a:t> </a:t>
            </a:r>
            <a:r>
              <a:rPr lang="en-US" sz="1600" dirty="0" err="1"/>
              <a:t>đánh</a:t>
            </a:r>
            <a:r>
              <a:rPr lang="en-US" sz="1600" dirty="0"/>
              <a:t> </a:t>
            </a:r>
            <a:r>
              <a:rPr lang="en-US" sz="1600" dirty="0" err="1"/>
              <a:t>giá</a:t>
            </a:r>
            <a:r>
              <a:rPr lang="en-US" sz="1600" dirty="0"/>
              <a:t>: Rubric </a:t>
            </a:r>
            <a:r>
              <a:rPr lang="en-US" sz="1600" dirty="0" err="1"/>
              <a:t>đúng</a:t>
            </a:r>
            <a:r>
              <a:rPr lang="en-US" sz="1600" dirty="0"/>
              <a:t> </a:t>
            </a:r>
            <a:r>
              <a:rPr lang="en-US" sz="1600" dirty="0" err="1"/>
              <a:t>với</a:t>
            </a:r>
            <a:r>
              <a:rPr lang="en-US" sz="1600" dirty="0"/>
              <a:t> MĐNL </a:t>
            </a:r>
            <a:r>
              <a:rPr lang="en-US" sz="1600" dirty="0" err="1"/>
              <a:t>của</a:t>
            </a:r>
            <a:r>
              <a:rPr lang="en-US" sz="1600" dirty="0"/>
              <a:t> CĐR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phần</a:t>
            </a:r>
            <a:endParaRPr lang="en-US" sz="1600" dirty="0"/>
          </a:p>
          <a:p>
            <a:pPr lvl="1"/>
            <a:r>
              <a:rPr lang="en-US" sz="1600" dirty="0" err="1"/>
              <a:t>Cập</a:t>
            </a:r>
            <a:r>
              <a:rPr lang="en-US" sz="1600" dirty="0"/>
              <a:t> </a:t>
            </a:r>
            <a:r>
              <a:rPr lang="en-US" sz="1600" dirty="0" err="1"/>
              <a:t>nhật</a:t>
            </a:r>
            <a:r>
              <a:rPr lang="en-US" sz="1600" dirty="0"/>
              <a:t> </a:t>
            </a:r>
            <a:r>
              <a:rPr lang="en-US" sz="1600" dirty="0" err="1"/>
              <a:t>đề</a:t>
            </a:r>
            <a:r>
              <a:rPr lang="en-US" sz="1600" dirty="0"/>
              <a:t> </a:t>
            </a:r>
            <a:r>
              <a:rPr lang="en-US" sz="1600" dirty="0" err="1"/>
              <a:t>cương</a:t>
            </a:r>
            <a:r>
              <a:rPr lang="en-US" sz="1600" dirty="0"/>
              <a:t> </a:t>
            </a:r>
            <a:r>
              <a:rPr lang="en-US" sz="1600" dirty="0" err="1"/>
              <a:t>các</a:t>
            </a:r>
            <a:r>
              <a:rPr lang="en-US" sz="1600" dirty="0"/>
              <a:t>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phần</a:t>
            </a:r>
            <a:r>
              <a:rPr lang="en-US" sz="1600" dirty="0"/>
              <a:t> </a:t>
            </a:r>
            <a:r>
              <a:rPr lang="en-US" sz="1600" dirty="0" err="1"/>
              <a:t>không</a:t>
            </a:r>
            <a:r>
              <a:rPr lang="en-US" sz="1600" dirty="0"/>
              <a:t> </a:t>
            </a:r>
            <a:r>
              <a:rPr lang="en-US" sz="1600" dirty="0" err="1"/>
              <a:t>dạy</a:t>
            </a:r>
            <a:r>
              <a:rPr lang="en-US" sz="1600" dirty="0"/>
              <a:t>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dựa</a:t>
            </a:r>
            <a:r>
              <a:rPr lang="en-US" sz="1600" dirty="0"/>
              <a:t> </a:t>
            </a:r>
            <a:r>
              <a:rPr lang="en-US" sz="1600" dirty="0" err="1"/>
              <a:t>vào</a:t>
            </a:r>
            <a:r>
              <a:rPr lang="en-US" sz="1600" dirty="0"/>
              <a:t> </a:t>
            </a:r>
            <a:r>
              <a:rPr lang="en-US" sz="1600" dirty="0" err="1"/>
              <a:t>dự</a:t>
            </a:r>
            <a:r>
              <a:rPr lang="en-US" sz="1600" dirty="0"/>
              <a:t> </a:t>
            </a:r>
            <a:r>
              <a:rPr lang="en-US" sz="1600" dirty="0" err="1"/>
              <a:t>án</a:t>
            </a:r>
            <a:r>
              <a:rPr lang="en-US" sz="1600" dirty="0"/>
              <a:t>.</a:t>
            </a:r>
          </a:p>
          <a:p>
            <a:pPr lvl="1"/>
            <a:r>
              <a:rPr lang="en-US" sz="1600" dirty="0"/>
              <a:t>…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39444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52CECC8-09C2-C5E7-7FE5-224DCE7AA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666749"/>
            <a:ext cx="7696200" cy="4150999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000" dirty="0"/>
              <a:t>Nâng </a:t>
            </a:r>
            <a:r>
              <a:rPr lang="en-US" sz="2000" dirty="0" err="1"/>
              <a:t>cao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0000FF"/>
                </a:solidFill>
              </a:rPr>
              <a:t>năng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lực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cho</a:t>
            </a:r>
            <a:r>
              <a:rPr lang="en-US" sz="2000" dirty="0">
                <a:solidFill>
                  <a:srgbClr val="0000FF"/>
                </a:solidFill>
              </a:rPr>
              <a:t> GV </a:t>
            </a:r>
            <a:r>
              <a:rPr lang="en-US" sz="2000" dirty="0" err="1"/>
              <a:t>về</a:t>
            </a:r>
            <a:r>
              <a:rPr lang="en-US" sz="2000" dirty="0"/>
              <a:t> </a:t>
            </a:r>
            <a:r>
              <a:rPr lang="en-US" sz="2000" dirty="0" err="1"/>
              <a:t>dạy</a:t>
            </a:r>
            <a:r>
              <a:rPr lang="en-US" sz="2000" dirty="0"/>
              <a:t> </a:t>
            </a:r>
            <a:r>
              <a:rPr lang="en-US" sz="2000" dirty="0" err="1"/>
              <a:t>học</a:t>
            </a:r>
            <a:r>
              <a:rPr lang="en-US" sz="2000" dirty="0"/>
              <a:t> </a:t>
            </a:r>
            <a:r>
              <a:rPr lang="en-US" sz="2000" dirty="0" err="1"/>
              <a:t>dự</a:t>
            </a:r>
            <a:r>
              <a:rPr lang="en-US" sz="2000" dirty="0"/>
              <a:t> </a:t>
            </a:r>
            <a:r>
              <a:rPr lang="en-US" sz="2000" dirty="0" err="1"/>
              <a:t>án</a:t>
            </a:r>
            <a:r>
              <a:rPr lang="en-US" sz="2000" dirty="0"/>
              <a:t>: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huấn</a:t>
            </a:r>
            <a:r>
              <a:rPr lang="en-US" sz="2000" dirty="0"/>
              <a:t> </a:t>
            </a:r>
            <a:r>
              <a:rPr lang="en-US" sz="2000" dirty="0" err="1"/>
              <a:t>về</a:t>
            </a:r>
            <a:r>
              <a:rPr lang="en-US" sz="2000" dirty="0"/>
              <a:t> PPDH, </a:t>
            </a:r>
            <a:r>
              <a:rPr lang="en-US" sz="2000" dirty="0" err="1"/>
              <a:t>tổ</a:t>
            </a:r>
            <a:r>
              <a:rPr lang="en-US" sz="2000" dirty="0"/>
              <a:t> </a:t>
            </a:r>
            <a:r>
              <a:rPr lang="en-US" sz="2000" dirty="0" err="1"/>
              <a:t>chức</a:t>
            </a:r>
            <a:r>
              <a:rPr lang="en-US" sz="2000" dirty="0"/>
              <a:t> </a:t>
            </a:r>
            <a:r>
              <a:rPr lang="en-US" sz="2000" dirty="0" err="1"/>
              <a:t>trải</a:t>
            </a:r>
            <a:r>
              <a:rPr lang="en-US" sz="2000" dirty="0"/>
              <a:t> </a:t>
            </a:r>
            <a:r>
              <a:rPr lang="en-US" sz="2000" dirty="0" err="1"/>
              <a:t>nghiệm</a:t>
            </a:r>
            <a:r>
              <a:rPr lang="en-US" sz="2000" dirty="0"/>
              <a:t> </a:t>
            </a:r>
            <a:r>
              <a:rPr lang="en-US" sz="2000" dirty="0" err="1"/>
              <a:t>tại</a:t>
            </a:r>
            <a:r>
              <a:rPr lang="en-US" sz="2000" dirty="0"/>
              <a:t> </a:t>
            </a:r>
            <a:r>
              <a:rPr lang="en-US" sz="2000" dirty="0" err="1"/>
              <a:t>doanh</a:t>
            </a:r>
            <a:r>
              <a:rPr lang="en-US" sz="2000" dirty="0"/>
              <a:t> </a:t>
            </a:r>
            <a:r>
              <a:rPr lang="en-US" sz="2000" dirty="0" err="1"/>
              <a:t>nghiệp</a:t>
            </a:r>
            <a:r>
              <a:rPr lang="en-US" sz="2000" dirty="0"/>
              <a:t>, </a:t>
            </a:r>
            <a:r>
              <a:rPr lang="en-US" sz="2000" dirty="0" err="1"/>
              <a:t>cơ</a:t>
            </a:r>
            <a:r>
              <a:rPr lang="en-US" sz="2000" dirty="0"/>
              <a:t> </a:t>
            </a:r>
            <a:r>
              <a:rPr lang="en-US" sz="2000" dirty="0" err="1"/>
              <a:t>sở</a:t>
            </a:r>
            <a:r>
              <a:rPr lang="en-US" sz="2000" dirty="0"/>
              <a:t> </a:t>
            </a:r>
            <a:r>
              <a:rPr lang="en-US" sz="2000" dirty="0" err="1"/>
              <a:t>thực</a:t>
            </a:r>
            <a:r>
              <a:rPr lang="en-US" sz="2000" dirty="0"/>
              <a:t> </a:t>
            </a:r>
            <a:r>
              <a:rPr lang="en-US" sz="2000" dirty="0" err="1"/>
              <a:t>tập</a:t>
            </a:r>
            <a:r>
              <a:rPr lang="en-US" sz="2000" dirty="0"/>
              <a:t>.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000" dirty="0" err="1"/>
              <a:t>Thiết</a:t>
            </a:r>
            <a:r>
              <a:rPr lang="en-US" sz="2000" dirty="0"/>
              <a:t> </a:t>
            </a:r>
            <a:r>
              <a:rPr lang="en-US" sz="2000" dirty="0" err="1"/>
              <a:t>lập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0000FF"/>
                </a:solidFill>
              </a:rPr>
              <a:t>cơ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chế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hợp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tác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/>
              <a:t>cụ</a:t>
            </a:r>
            <a:r>
              <a:rPr lang="en-US" sz="2000" dirty="0"/>
              <a:t> </a:t>
            </a:r>
            <a:r>
              <a:rPr lang="en-US" sz="2000" dirty="0" err="1"/>
              <a:t>thể</a:t>
            </a:r>
            <a:r>
              <a:rPr lang="en-US" sz="2000" dirty="0"/>
              <a:t> </a:t>
            </a:r>
            <a:r>
              <a:rPr lang="en-US" sz="2000" dirty="0" err="1"/>
              <a:t>với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cơ</a:t>
            </a:r>
            <a:r>
              <a:rPr lang="en-US" sz="2000" dirty="0"/>
              <a:t> </a:t>
            </a:r>
            <a:r>
              <a:rPr lang="en-US" sz="2000" dirty="0" err="1"/>
              <a:t>sở</a:t>
            </a:r>
            <a:r>
              <a:rPr lang="en-US" sz="2000" dirty="0"/>
              <a:t> </a:t>
            </a:r>
            <a:r>
              <a:rPr lang="en-US" sz="2000" dirty="0" err="1"/>
              <a:t>ngoài</a:t>
            </a:r>
            <a:r>
              <a:rPr lang="en-US" sz="2000" dirty="0"/>
              <a:t> </a:t>
            </a:r>
            <a:r>
              <a:rPr lang="en-US" sz="2000" dirty="0" err="1"/>
              <a:t>trường</a:t>
            </a:r>
            <a:r>
              <a:rPr lang="en-US" sz="2000" dirty="0"/>
              <a:t>.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000" dirty="0" err="1"/>
              <a:t>Hoàn</a:t>
            </a:r>
            <a:r>
              <a:rPr lang="en-US" sz="2000" dirty="0"/>
              <a:t> </a:t>
            </a:r>
            <a:r>
              <a:rPr lang="en-US" sz="2000" dirty="0" err="1"/>
              <a:t>thiện</a:t>
            </a:r>
            <a:r>
              <a:rPr lang="en-US" sz="2000" dirty="0"/>
              <a:t> </a:t>
            </a:r>
            <a:r>
              <a:rPr lang="en-US" sz="2000" dirty="0" err="1"/>
              <a:t>hạ</a:t>
            </a:r>
            <a:r>
              <a:rPr lang="en-US" sz="2000" dirty="0"/>
              <a:t> </a:t>
            </a:r>
            <a:r>
              <a:rPr lang="en-US" sz="2000" dirty="0" err="1"/>
              <a:t>tầng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CNTT</a:t>
            </a:r>
            <a:r>
              <a:rPr lang="en-US" sz="2000" dirty="0"/>
              <a:t> </a:t>
            </a:r>
            <a:r>
              <a:rPr lang="en-US" sz="2000" dirty="0" err="1"/>
              <a:t>và</a:t>
            </a:r>
            <a:r>
              <a:rPr lang="en-US" sz="2000" dirty="0"/>
              <a:t> </a:t>
            </a:r>
            <a:r>
              <a:rPr lang="en-US" sz="2000" dirty="0" err="1"/>
              <a:t>hệ</a:t>
            </a:r>
            <a:r>
              <a:rPr lang="en-US" sz="2000" dirty="0"/>
              <a:t> </a:t>
            </a:r>
            <a:r>
              <a:rPr lang="en-US" sz="2000" dirty="0" err="1"/>
              <a:t>thống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LMS</a:t>
            </a:r>
            <a:r>
              <a:rPr lang="en-US" sz="2000" dirty="0"/>
              <a:t>.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000" dirty="0"/>
              <a:t>Xây </a:t>
            </a:r>
            <a:r>
              <a:rPr lang="en-US" sz="2000" dirty="0" err="1"/>
              <a:t>dựng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0000FF"/>
                </a:solidFill>
              </a:rPr>
              <a:t>chính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sách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/>
              <a:t>cụ</a:t>
            </a:r>
            <a:r>
              <a:rPr lang="en-US" sz="2000" dirty="0"/>
              <a:t> </a:t>
            </a:r>
            <a:r>
              <a:rPr lang="en-US" sz="2000" dirty="0" err="1"/>
              <a:t>thể</a:t>
            </a:r>
            <a:r>
              <a:rPr lang="en-US" sz="2000" dirty="0"/>
              <a:t> </a:t>
            </a:r>
            <a:r>
              <a:rPr lang="en-US" sz="2000" dirty="0" err="1"/>
              <a:t>cho</a:t>
            </a:r>
            <a:r>
              <a:rPr lang="en-US" sz="2000" dirty="0"/>
              <a:t> </a:t>
            </a:r>
            <a:r>
              <a:rPr lang="en-US" sz="2000" dirty="0" err="1"/>
              <a:t>học</a:t>
            </a:r>
            <a:r>
              <a:rPr lang="en-US" sz="2000" dirty="0"/>
              <a:t> </a:t>
            </a:r>
            <a:r>
              <a:rPr lang="en-US" sz="2000" dirty="0" err="1"/>
              <a:t>phần</a:t>
            </a:r>
            <a:r>
              <a:rPr lang="en-US" sz="2000" dirty="0"/>
              <a:t> </a:t>
            </a:r>
            <a:r>
              <a:rPr lang="en-US" sz="2000" dirty="0" err="1"/>
              <a:t>dạy</a:t>
            </a:r>
            <a:r>
              <a:rPr lang="en-US" sz="2000" dirty="0"/>
              <a:t> </a:t>
            </a:r>
            <a:r>
              <a:rPr lang="en-US" sz="2000" dirty="0" err="1"/>
              <a:t>học</a:t>
            </a:r>
            <a:r>
              <a:rPr lang="en-US" sz="2000" dirty="0"/>
              <a:t> </a:t>
            </a:r>
            <a:r>
              <a:rPr lang="en-US" sz="2000" dirty="0" err="1"/>
              <a:t>dự</a:t>
            </a:r>
            <a:r>
              <a:rPr lang="en-US" sz="2000" dirty="0"/>
              <a:t> </a:t>
            </a:r>
            <a:r>
              <a:rPr lang="en-US" sz="2000" dirty="0" err="1"/>
              <a:t>án</a:t>
            </a:r>
            <a:r>
              <a:rPr lang="en-US" sz="2000" dirty="0"/>
              <a:t>: </a:t>
            </a:r>
            <a:r>
              <a:rPr lang="en-US" sz="2000" dirty="0" err="1"/>
              <a:t>về</a:t>
            </a:r>
            <a:r>
              <a:rPr lang="en-US" sz="2000" dirty="0"/>
              <a:t> </a:t>
            </a:r>
            <a:r>
              <a:rPr lang="en-US" sz="2000" dirty="0" err="1"/>
              <a:t>hỗ</a:t>
            </a:r>
            <a:r>
              <a:rPr lang="en-US" sz="2000" dirty="0"/>
              <a:t> </a:t>
            </a:r>
            <a:r>
              <a:rPr lang="en-US" sz="2000" dirty="0" err="1"/>
              <a:t>trợ</a:t>
            </a:r>
            <a:r>
              <a:rPr lang="en-US" sz="2000" dirty="0"/>
              <a:t> </a:t>
            </a:r>
            <a:r>
              <a:rPr lang="en-US" sz="2000" dirty="0" err="1"/>
              <a:t>kinh</a:t>
            </a:r>
            <a:r>
              <a:rPr lang="en-US" sz="2000" dirty="0"/>
              <a:t> </a:t>
            </a:r>
            <a:r>
              <a:rPr lang="en-US" sz="2000" dirty="0" err="1"/>
              <a:t>phí</a:t>
            </a:r>
            <a:r>
              <a:rPr lang="en-US" sz="2000" dirty="0"/>
              <a:t>, </a:t>
            </a:r>
            <a:r>
              <a:rPr lang="en-US" sz="2000" dirty="0" err="1"/>
              <a:t>định</a:t>
            </a:r>
            <a:r>
              <a:rPr lang="en-US" sz="2000" dirty="0"/>
              <a:t> </a:t>
            </a:r>
            <a:r>
              <a:rPr lang="en-US" sz="2000" dirty="0" err="1"/>
              <a:t>mức</a:t>
            </a:r>
            <a:r>
              <a:rPr lang="en-US" sz="2000" dirty="0"/>
              <a:t> KTKT </a:t>
            </a:r>
            <a:r>
              <a:rPr lang="en-US" sz="2000" dirty="0" err="1"/>
              <a:t>cho</a:t>
            </a:r>
            <a:r>
              <a:rPr lang="en-US" sz="2000" dirty="0"/>
              <a:t> </a:t>
            </a:r>
            <a:r>
              <a:rPr lang="en-US" sz="2000" dirty="0" err="1"/>
              <a:t>học</a:t>
            </a:r>
            <a:r>
              <a:rPr lang="en-US" sz="2000" dirty="0"/>
              <a:t> </a:t>
            </a:r>
            <a:r>
              <a:rPr lang="en-US" sz="2000" dirty="0" err="1"/>
              <a:t>phần</a:t>
            </a:r>
            <a:r>
              <a:rPr lang="en-US" sz="2000" dirty="0"/>
              <a:t> </a:t>
            </a:r>
            <a:r>
              <a:rPr lang="en-US" sz="2000" dirty="0" err="1"/>
              <a:t>dạy</a:t>
            </a:r>
            <a:r>
              <a:rPr lang="en-US" sz="2000" dirty="0"/>
              <a:t> </a:t>
            </a:r>
            <a:r>
              <a:rPr lang="en-US" sz="2000" dirty="0" err="1"/>
              <a:t>học</a:t>
            </a:r>
            <a:r>
              <a:rPr lang="en-US" sz="2000" dirty="0"/>
              <a:t> </a:t>
            </a:r>
            <a:r>
              <a:rPr lang="en-US" sz="2000" dirty="0" err="1"/>
              <a:t>dự</a:t>
            </a:r>
            <a:r>
              <a:rPr lang="en-US" sz="2000" dirty="0"/>
              <a:t> </a:t>
            </a:r>
            <a:r>
              <a:rPr lang="en-US" sz="2000" dirty="0" err="1"/>
              <a:t>án</a:t>
            </a:r>
            <a:r>
              <a:rPr lang="en-US" sz="2000" dirty="0"/>
              <a:t>, </a:t>
            </a:r>
            <a:r>
              <a:rPr lang="en-US" sz="2000" dirty="0" err="1"/>
              <a:t>chấm</a:t>
            </a:r>
            <a:r>
              <a:rPr lang="en-US" sz="2000" dirty="0"/>
              <a:t> </a:t>
            </a:r>
            <a:r>
              <a:rPr lang="en-US" sz="2000" dirty="0" err="1"/>
              <a:t>bài</a:t>
            </a:r>
            <a:r>
              <a:rPr lang="en-US" sz="2000" dirty="0"/>
              <a:t>….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000" dirty="0"/>
              <a:t>Ban </a:t>
            </a:r>
            <a:r>
              <a:rPr lang="en-US" sz="2000" dirty="0" err="1"/>
              <a:t>hành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0000FF"/>
                </a:solidFill>
              </a:rPr>
              <a:t>các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quy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định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/>
              <a:t>về</a:t>
            </a:r>
            <a:r>
              <a:rPr lang="en-US" sz="2000" dirty="0"/>
              <a:t> </a:t>
            </a:r>
            <a:r>
              <a:rPr lang="en-US" sz="2000" dirty="0" err="1"/>
              <a:t>Tổ</a:t>
            </a:r>
            <a:r>
              <a:rPr lang="en-US" sz="2000" dirty="0"/>
              <a:t> </a:t>
            </a:r>
            <a:r>
              <a:rPr lang="en-US" sz="2000" dirty="0" err="1"/>
              <a:t>chức</a:t>
            </a:r>
            <a:r>
              <a:rPr lang="en-US" sz="2000" dirty="0"/>
              <a:t> </a:t>
            </a:r>
            <a:r>
              <a:rPr lang="en-US" sz="2000" dirty="0" err="1"/>
              <a:t>dạy</a:t>
            </a:r>
            <a:r>
              <a:rPr lang="en-US" sz="2000" dirty="0"/>
              <a:t> </a:t>
            </a:r>
            <a:r>
              <a:rPr lang="en-US" sz="2000" dirty="0" err="1"/>
              <a:t>học</a:t>
            </a:r>
            <a:r>
              <a:rPr lang="en-US" sz="2000" dirty="0"/>
              <a:t>; </a:t>
            </a:r>
            <a:r>
              <a:rPr lang="en-US" sz="2000" dirty="0" err="1"/>
              <a:t>Kiểm</a:t>
            </a:r>
            <a:r>
              <a:rPr lang="en-US" sz="2000" dirty="0"/>
              <a:t> </a:t>
            </a:r>
            <a:r>
              <a:rPr lang="en-US" sz="2000" dirty="0" err="1"/>
              <a:t>tra</a:t>
            </a:r>
            <a:r>
              <a:rPr lang="en-US" sz="2000" dirty="0"/>
              <a:t> </a:t>
            </a:r>
            <a:r>
              <a:rPr lang="en-US" sz="2000" dirty="0" err="1"/>
              <a:t>đánh</a:t>
            </a:r>
            <a:r>
              <a:rPr lang="en-US" sz="2000" dirty="0"/>
              <a:t> </a:t>
            </a:r>
            <a:r>
              <a:rPr lang="en-US" sz="2000" dirty="0" err="1"/>
              <a:t>giá</a:t>
            </a:r>
            <a:r>
              <a:rPr lang="en-US" sz="2000" dirty="0"/>
              <a:t>; </a:t>
            </a:r>
            <a:r>
              <a:rPr lang="en-US" sz="2000" dirty="0" err="1"/>
              <a:t>Trải</a:t>
            </a:r>
            <a:r>
              <a:rPr lang="en-US" sz="2000" dirty="0"/>
              <a:t> </a:t>
            </a:r>
            <a:r>
              <a:rPr lang="en-US" sz="2000" dirty="0" err="1"/>
              <a:t>nghiệm</a:t>
            </a:r>
            <a:r>
              <a:rPr lang="en-US" sz="2000" dirty="0"/>
              <a:t> – </a:t>
            </a:r>
            <a:r>
              <a:rPr lang="en-US" sz="2000" dirty="0" err="1"/>
              <a:t>thực</a:t>
            </a:r>
            <a:r>
              <a:rPr lang="en-US" sz="2000" dirty="0"/>
              <a:t> </a:t>
            </a:r>
            <a:r>
              <a:rPr lang="en-US" sz="2000" dirty="0" err="1"/>
              <a:t>tế</a:t>
            </a:r>
            <a:r>
              <a:rPr lang="en-US" sz="2000" dirty="0"/>
              <a:t>  – </a:t>
            </a:r>
            <a:r>
              <a:rPr lang="en-US" sz="2000" dirty="0" err="1"/>
              <a:t>thực</a:t>
            </a:r>
            <a:r>
              <a:rPr lang="en-US" sz="2000" dirty="0"/>
              <a:t> </a:t>
            </a:r>
            <a:r>
              <a:rPr lang="en-US" sz="2000" dirty="0" err="1"/>
              <a:t>tập</a:t>
            </a:r>
            <a:r>
              <a:rPr lang="en-US" sz="2000" dirty="0"/>
              <a:t> ở </a:t>
            </a:r>
            <a:r>
              <a:rPr lang="en-US" sz="2000" dirty="0" err="1"/>
              <a:t>ngoài</a:t>
            </a:r>
            <a:r>
              <a:rPr lang="en-US" sz="2000" dirty="0"/>
              <a:t> </a:t>
            </a:r>
            <a:r>
              <a:rPr lang="en-US" sz="2000" dirty="0" err="1"/>
              <a:t>trường</a:t>
            </a:r>
            <a:r>
              <a:rPr lang="en-US" sz="2000" dirty="0"/>
              <a:t>.</a:t>
            </a:r>
          </a:p>
          <a:p>
            <a:pPr marL="457200" indent="-457200" algn="l">
              <a:buFont typeface="+mj-lt"/>
              <a:buAutoNum type="arabicPeriod" startAt="2"/>
            </a:pPr>
            <a:r>
              <a:rPr lang="en-US" sz="2000" dirty="0" err="1"/>
              <a:t>Thiết</a:t>
            </a:r>
            <a:r>
              <a:rPr lang="en-US" sz="2000" dirty="0"/>
              <a:t> </a:t>
            </a:r>
            <a:r>
              <a:rPr lang="en-US" sz="2000" dirty="0" err="1"/>
              <a:t>lập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0000FF"/>
                </a:solidFill>
              </a:rPr>
              <a:t>không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gian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thực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hiện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dự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án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/>
              <a:t>chung</a:t>
            </a:r>
            <a:r>
              <a:rPr lang="en-US" sz="2000" dirty="0"/>
              <a:t> </a:t>
            </a:r>
            <a:r>
              <a:rPr lang="en-US" sz="2000" dirty="0" err="1"/>
              <a:t>theo</a:t>
            </a:r>
            <a:r>
              <a:rPr lang="en-US" sz="2000" dirty="0"/>
              <a:t> khoa/</a:t>
            </a:r>
            <a:r>
              <a:rPr lang="en-US" sz="2000" dirty="0" err="1"/>
              <a:t>ngành</a:t>
            </a:r>
            <a:r>
              <a:rPr lang="en-US" sz="2000" dirty="0"/>
              <a:t>; </a:t>
            </a:r>
            <a:r>
              <a:rPr lang="en-US" sz="2000" dirty="0" err="1"/>
              <a:t>đơn</a:t>
            </a:r>
            <a:r>
              <a:rPr lang="en-US" sz="2000" dirty="0"/>
              <a:t> </a:t>
            </a:r>
            <a:r>
              <a:rPr lang="en-US" sz="2000" dirty="0" err="1"/>
              <a:t>vị</a:t>
            </a:r>
            <a:r>
              <a:rPr lang="en-US" sz="2000" dirty="0"/>
              <a:t> </a:t>
            </a:r>
            <a:r>
              <a:rPr lang="en-US" sz="2000" dirty="0" err="1"/>
              <a:t>đào</a:t>
            </a:r>
            <a:r>
              <a:rPr lang="en-US" sz="2000" dirty="0"/>
              <a:t> </a:t>
            </a:r>
            <a:r>
              <a:rPr lang="en-US" sz="2000" dirty="0" err="1"/>
              <a:t>tạo</a:t>
            </a:r>
            <a:r>
              <a:rPr lang="en-US" sz="2000" dirty="0"/>
              <a:t> </a:t>
            </a:r>
            <a:r>
              <a:rPr lang="en-US" sz="2000" dirty="0" err="1"/>
              <a:t>chịu</a:t>
            </a:r>
            <a:r>
              <a:rPr lang="en-US" sz="2000" dirty="0"/>
              <a:t> </a:t>
            </a:r>
            <a:r>
              <a:rPr lang="en-US" sz="2000" dirty="0" err="1"/>
              <a:t>trách</a:t>
            </a:r>
            <a:r>
              <a:rPr lang="en-US" sz="2000" dirty="0"/>
              <a:t> </a:t>
            </a:r>
            <a:r>
              <a:rPr lang="en-US" sz="2000" dirty="0" err="1"/>
              <a:t>nhiệm</a:t>
            </a:r>
            <a:r>
              <a:rPr lang="en-US" sz="2000" dirty="0"/>
              <a:t> </a:t>
            </a:r>
            <a:r>
              <a:rPr lang="en-US" sz="2000" dirty="0" err="1"/>
              <a:t>về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0000FF"/>
                </a:solidFill>
              </a:rPr>
              <a:t>kế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hoạch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triển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khai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dự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án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9357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52CECC8-09C2-C5E7-7FE5-224DCE7AA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616415"/>
            <a:ext cx="7010400" cy="420133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 startAt="8"/>
            </a:pPr>
            <a:r>
              <a:rPr lang="en-US" sz="2000" dirty="0"/>
              <a:t>Xây </a:t>
            </a:r>
            <a:r>
              <a:rPr lang="en-US" sz="2000" dirty="0" err="1"/>
              <a:t>dựng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0000FF"/>
                </a:solidFill>
              </a:rPr>
              <a:t>chính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sách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đầu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tư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/>
              <a:t>cho</a:t>
            </a:r>
            <a:r>
              <a:rPr lang="en-US" sz="2000" dirty="0"/>
              <a:t> </a:t>
            </a:r>
            <a:r>
              <a:rPr lang="en-US" sz="2000" dirty="0" err="1"/>
              <a:t>đề</a:t>
            </a:r>
            <a:r>
              <a:rPr lang="en-US" sz="2000" dirty="0"/>
              <a:t> </a:t>
            </a:r>
            <a:r>
              <a:rPr lang="en-US" sz="2000" dirty="0" err="1"/>
              <a:t>tài</a:t>
            </a:r>
            <a:r>
              <a:rPr lang="en-US" sz="2000" dirty="0"/>
              <a:t> NCKH, </a:t>
            </a:r>
            <a:r>
              <a:rPr lang="en-US" sz="2000" dirty="0" err="1"/>
              <a:t>dự</a:t>
            </a:r>
            <a:r>
              <a:rPr lang="en-US" sz="2000" dirty="0"/>
              <a:t> </a:t>
            </a:r>
            <a:r>
              <a:rPr lang="en-US" sz="2000" dirty="0" err="1"/>
              <a:t>án</a:t>
            </a:r>
            <a:r>
              <a:rPr lang="en-US" sz="2000" dirty="0"/>
              <a:t> </a:t>
            </a:r>
            <a:r>
              <a:rPr lang="en-US" sz="2000" dirty="0" err="1"/>
              <a:t>khởi</a:t>
            </a:r>
            <a:r>
              <a:rPr lang="en-US" sz="2000" dirty="0"/>
              <a:t> </a:t>
            </a:r>
            <a:r>
              <a:rPr lang="en-US" sz="2000" dirty="0" err="1"/>
              <a:t>nghiệp</a:t>
            </a:r>
            <a:r>
              <a:rPr lang="en-US" sz="2000" dirty="0"/>
              <a:t> ĐMST </a:t>
            </a:r>
            <a:r>
              <a:rPr lang="en-US" sz="2000" dirty="0" err="1"/>
              <a:t>của</a:t>
            </a:r>
            <a:r>
              <a:rPr lang="en-US" sz="2000" dirty="0"/>
              <a:t> SV.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1800" dirty="0" err="1"/>
              <a:t>Chỉ</a:t>
            </a:r>
            <a:r>
              <a:rPr lang="en-US" sz="1800" dirty="0"/>
              <a:t> </a:t>
            </a:r>
            <a:r>
              <a:rPr lang="en-US" sz="1800" dirty="0" err="1"/>
              <a:t>có</a:t>
            </a:r>
            <a:r>
              <a:rPr lang="en-US" sz="1800" dirty="0"/>
              <a:t> </a:t>
            </a:r>
            <a:r>
              <a:rPr lang="en-US" sz="1800" dirty="0" err="1"/>
              <a:t>thể</a:t>
            </a:r>
            <a:r>
              <a:rPr lang="en-US" sz="1800" dirty="0"/>
              <a:t> </a:t>
            </a:r>
            <a:r>
              <a:rPr lang="en-US" sz="1800" dirty="0" err="1"/>
              <a:t>đăng</a:t>
            </a:r>
            <a:r>
              <a:rPr lang="en-US" sz="1800" dirty="0"/>
              <a:t> </a:t>
            </a:r>
            <a:r>
              <a:rPr lang="en-US" sz="1800" dirty="0" err="1"/>
              <a:t>ký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khi</a:t>
            </a:r>
            <a:r>
              <a:rPr lang="en-US" sz="1800" dirty="0"/>
              <a:t> </a:t>
            </a:r>
            <a:r>
              <a:rPr lang="en-US" sz="1800" dirty="0" err="1"/>
              <a:t>học</a:t>
            </a:r>
            <a:r>
              <a:rPr lang="en-US" sz="1800" dirty="0"/>
              <a:t> </a:t>
            </a:r>
            <a:r>
              <a:rPr lang="en-US" sz="1800" dirty="0" err="1"/>
              <a:t>phần</a:t>
            </a:r>
            <a:r>
              <a:rPr lang="en-US" sz="1800" dirty="0"/>
              <a:t> </a:t>
            </a:r>
            <a:r>
              <a:rPr lang="en-US" sz="1800" dirty="0" err="1"/>
              <a:t>dạy</a:t>
            </a:r>
            <a:r>
              <a:rPr lang="en-US" sz="1800" dirty="0"/>
              <a:t> </a:t>
            </a:r>
            <a:r>
              <a:rPr lang="en-US" sz="1800" dirty="0" err="1"/>
              <a:t>học</a:t>
            </a:r>
            <a:r>
              <a:rPr lang="en-US" sz="1800" dirty="0"/>
              <a:t> </a:t>
            </a:r>
            <a:r>
              <a:rPr lang="en-US" sz="1800" dirty="0" err="1"/>
              <a:t>dự</a:t>
            </a:r>
            <a:r>
              <a:rPr lang="en-US" sz="1800" dirty="0"/>
              <a:t> </a:t>
            </a:r>
            <a:r>
              <a:rPr lang="en-US" sz="1800" dirty="0" err="1"/>
              <a:t>án</a:t>
            </a:r>
            <a:r>
              <a:rPr lang="en-US" sz="1800" dirty="0"/>
              <a:t> </a:t>
            </a:r>
            <a:r>
              <a:rPr lang="en-US" sz="1800" dirty="0" err="1"/>
              <a:t>đã</a:t>
            </a:r>
            <a:r>
              <a:rPr lang="en-US" sz="1800" dirty="0"/>
              <a:t> </a:t>
            </a:r>
            <a:r>
              <a:rPr lang="en-US" sz="1800" dirty="0" err="1"/>
              <a:t>kết</a:t>
            </a:r>
            <a:r>
              <a:rPr lang="en-US" sz="1800" dirty="0"/>
              <a:t> </a:t>
            </a:r>
            <a:r>
              <a:rPr lang="en-US" sz="1800" dirty="0" err="1"/>
              <a:t>thúc</a:t>
            </a:r>
            <a:r>
              <a:rPr lang="en-US" sz="1800" dirty="0"/>
              <a:t>.</a:t>
            </a:r>
          </a:p>
          <a:p>
            <a:pPr marL="1257300" lvl="2" indent="-457200"/>
            <a:r>
              <a:rPr lang="en-US" sz="1600" dirty="0"/>
              <a:t>Phòng KH-HTQT: </a:t>
            </a:r>
            <a:r>
              <a:rPr lang="en-US" sz="1600" dirty="0" err="1"/>
              <a:t>tiếp</a:t>
            </a:r>
            <a:r>
              <a:rPr lang="en-US" sz="1600" dirty="0"/>
              <a:t> </a:t>
            </a:r>
            <a:r>
              <a:rPr lang="en-US" sz="1600" dirty="0" err="1"/>
              <a:t>nhận</a:t>
            </a:r>
            <a:r>
              <a:rPr lang="en-US" sz="1600" dirty="0"/>
              <a:t> </a:t>
            </a:r>
            <a:r>
              <a:rPr lang="en-US" sz="1600" dirty="0" err="1"/>
              <a:t>hồ</a:t>
            </a:r>
            <a:r>
              <a:rPr lang="en-US" sz="1600" dirty="0"/>
              <a:t> </a:t>
            </a:r>
            <a:r>
              <a:rPr lang="en-US" sz="1600" dirty="0" err="1"/>
              <a:t>sơ</a:t>
            </a:r>
            <a:r>
              <a:rPr lang="en-US" sz="1600" dirty="0"/>
              <a:t> </a:t>
            </a:r>
            <a:r>
              <a:rPr lang="en-US" sz="1600" dirty="0" err="1"/>
              <a:t>đề</a:t>
            </a:r>
            <a:r>
              <a:rPr lang="en-US" sz="1600" dirty="0"/>
              <a:t> </a:t>
            </a:r>
            <a:r>
              <a:rPr lang="en-US" sz="1600" dirty="0" err="1"/>
              <a:t>tài</a:t>
            </a:r>
            <a:r>
              <a:rPr lang="en-US" sz="1600" dirty="0"/>
              <a:t> NCKH</a:t>
            </a:r>
          </a:p>
          <a:p>
            <a:pPr marL="1257300" lvl="2" indent="-457200"/>
            <a:r>
              <a:rPr lang="en-US" sz="1600" dirty="0"/>
              <a:t>TT DVHTSV&amp;QHDN: </a:t>
            </a:r>
            <a:r>
              <a:rPr lang="en-US" sz="1600" dirty="0" err="1"/>
              <a:t>tiếp</a:t>
            </a:r>
            <a:r>
              <a:rPr lang="en-US" sz="1600" dirty="0"/>
              <a:t> </a:t>
            </a:r>
            <a:r>
              <a:rPr lang="en-US" sz="1600" dirty="0" err="1"/>
              <a:t>nhận</a:t>
            </a:r>
            <a:r>
              <a:rPr lang="en-US" sz="1600" dirty="0"/>
              <a:t> </a:t>
            </a:r>
            <a:r>
              <a:rPr lang="en-US" sz="1600" dirty="0" err="1"/>
              <a:t>hồ</a:t>
            </a:r>
            <a:r>
              <a:rPr lang="en-US" sz="1600" dirty="0"/>
              <a:t> </a:t>
            </a:r>
            <a:r>
              <a:rPr lang="en-US" sz="1600" dirty="0" err="1"/>
              <a:t>sơ</a:t>
            </a:r>
            <a:r>
              <a:rPr lang="en-US" sz="1600" dirty="0"/>
              <a:t> </a:t>
            </a:r>
            <a:r>
              <a:rPr lang="en-US" sz="1600" dirty="0" err="1"/>
              <a:t>dự</a:t>
            </a:r>
            <a:r>
              <a:rPr lang="en-US" sz="1600" dirty="0"/>
              <a:t> </a:t>
            </a:r>
            <a:r>
              <a:rPr lang="en-US" sz="1600" dirty="0" err="1"/>
              <a:t>án</a:t>
            </a:r>
            <a:r>
              <a:rPr lang="en-US" sz="1600" dirty="0"/>
              <a:t>; </a:t>
            </a:r>
            <a:r>
              <a:rPr lang="en-US" sz="1600" dirty="0" err="1"/>
              <a:t>kết</a:t>
            </a:r>
            <a:r>
              <a:rPr lang="en-US" sz="1600" dirty="0"/>
              <a:t> </a:t>
            </a:r>
            <a:r>
              <a:rPr lang="en-US" sz="1600" dirty="0" err="1"/>
              <a:t>nối</a:t>
            </a:r>
            <a:r>
              <a:rPr lang="en-US" sz="1600" dirty="0"/>
              <a:t> </a:t>
            </a:r>
            <a:r>
              <a:rPr lang="en-US" sz="1600" dirty="0" err="1"/>
              <a:t>dự</a:t>
            </a:r>
            <a:r>
              <a:rPr lang="en-US" sz="1600" dirty="0"/>
              <a:t> </a:t>
            </a:r>
            <a:r>
              <a:rPr lang="en-US" sz="1600" dirty="0" err="1"/>
              <a:t>thi</a:t>
            </a:r>
            <a:r>
              <a:rPr lang="en-US" sz="1600" dirty="0"/>
              <a:t> </a:t>
            </a:r>
            <a:r>
              <a:rPr lang="en-US" sz="1600" dirty="0" err="1"/>
              <a:t>các</a:t>
            </a:r>
            <a:r>
              <a:rPr lang="en-US" sz="1600" dirty="0"/>
              <a:t> </a:t>
            </a:r>
            <a:r>
              <a:rPr lang="en-US" sz="1600" dirty="0" err="1"/>
              <a:t>cuộc</a:t>
            </a:r>
            <a:r>
              <a:rPr lang="en-US" sz="1600" dirty="0"/>
              <a:t> </a:t>
            </a:r>
            <a:r>
              <a:rPr lang="en-US" sz="1600" dirty="0" err="1"/>
              <a:t>thi</a:t>
            </a:r>
            <a:r>
              <a:rPr lang="en-US" sz="1600" dirty="0"/>
              <a:t> </a:t>
            </a:r>
            <a:r>
              <a:rPr lang="en-US" sz="1600" dirty="0" err="1"/>
              <a:t>các</a:t>
            </a:r>
            <a:r>
              <a:rPr lang="en-US" sz="1600" dirty="0"/>
              <a:t> </a:t>
            </a:r>
            <a:r>
              <a:rPr lang="en-US" sz="1600" dirty="0" err="1"/>
              <a:t>cấp</a:t>
            </a:r>
            <a:r>
              <a:rPr lang="en-US" sz="1600" dirty="0"/>
              <a:t>, </a:t>
            </a:r>
            <a:r>
              <a:rPr lang="en-US" sz="1600" dirty="0" err="1"/>
              <a:t>kêu</a:t>
            </a:r>
            <a:r>
              <a:rPr lang="en-US" sz="1600" dirty="0"/>
              <a:t> </a:t>
            </a:r>
            <a:r>
              <a:rPr lang="en-US" sz="1600" dirty="0" err="1"/>
              <a:t>gọi</a:t>
            </a:r>
            <a:r>
              <a:rPr lang="en-US" sz="1600" dirty="0"/>
              <a:t> </a:t>
            </a:r>
            <a:r>
              <a:rPr lang="en-US" sz="1600" dirty="0" err="1"/>
              <a:t>hỗ</a:t>
            </a:r>
            <a:r>
              <a:rPr lang="en-US" sz="1600" dirty="0"/>
              <a:t> </a:t>
            </a:r>
            <a:r>
              <a:rPr lang="en-US" sz="1600" dirty="0" err="1"/>
              <a:t>trợ</a:t>
            </a:r>
            <a:r>
              <a:rPr lang="en-US" sz="1600" dirty="0"/>
              <a:t> </a:t>
            </a:r>
            <a:r>
              <a:rPr lang="en-US" sz="1600" dirty="0" err="1"/>
              <a:t>vốn</a:t>
            </a:r>
            <a:r>
              <a:rPr lang="en-US" sz="1600" dirty="0"/>
              <a:t>…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1800" dirty="0" err="1"/>
              <a:t>Trong</a:t>
            </a:r>
            <a:r>
              <a:rPr lang="en-US" sz="1800" dirty="0"/>
              <a:t> </a:t>
            </a:r>
            <a:r>
              <a:rPr lang="en-US" sz="1800" dirty="0" err="1"/>
              <a:t>số</a:t>
            </a:r>
            <a:r>
              <a:rPr lang="en-US" sz="1800" dirty="0"/>
              <a:t> </a:t>
            </a:r>
            <a:r>
              <a:rPr lang="en-US" sz="1800" dirty="0" err="1"/>
              <a:t>các</a:t>
            </a:r>
            <a:r>
              <a:rPr lang="en-US" sz="1800" dirty="0"/>
              <a:t> </a:t>
            </a:r>
            <a:r>
              <a:rPr lang="en-US" sz="1800" dirty="0" err="1"/>
              <a:t>dự</a:t>
            </a:r>
            <a:r>
              <a:rPr lang="en-US" sz="1800" dirty="0"/>
              <a:t> </a:t>
            </a:r>
            <a:r>
              <a:rPr lang="en-US" sz="1800" dirty="0" err="1"/>
              <a:t>án</a:t>
            </a:r>
            <a:r>
              <a:rPr lang="en-US" sz="1800" dirty="0"/>
              <a:t> </a:t>
            </a:r>
            <a:r>
              <a:rPr lang="en-US" sz="1800" dirty="0" err="1"/>
              <a:t>của</a:t>
            </a:r>
            <a:r>
              <a:rPr lang="en-US" sz="1800" dirty="0"/>
              <a:t> </a:t>
            </a:r>
            <a:r>
              <a:rPr lang="en-US" sz="1800" dirty="0" err="1"/>
              <a:t>học</a:t>
            </a:r>
            <a:r>
              <a:rPr lang="en-US" sz="1800" dirty="0"/>
              <a:t> </a:t>
            </a:r>
            <a:r>
              <a:rPr lang="en-US" sz="1800" dirty="0" err="1"/>
              <a:t>phần</a:t>
            </a:r>
            <a:r>
              <a:rPr lang="en-US" sz="1800" dirty="0"/>
              <a:t> (</a:t>
            </a:r>
            <a:r>
              <a:rPr lang="en-US" sz="1800" dirty="0" err="1"/>
              <a:t>của</a:t>
            </a:r>
            <a:r>
              <a:rPr lang="en-US" sz="1800" dirty="0"/>
              <a:t> </a:t>
            </a:r>
            <a:r>
              <a:rPr lang="en-US" sz="1800" dirty="0" err="1"/>
              <a:t>tất</a:t>
            </a:r>
            <a:r>
              <a:rPr lang="en-US" sz="1800" dirty="0"/>
              <a:t> </a:t>
            </a:r>
            <a:r>
              <a:rPr lang="en-US" sz="1800" dirty="0" err="1"/>
              <a:t>cả</a:t>
            </a:r>
            <a:r>
              <a:rPr lang="en-US" sz="1800" dirty="0"/>
              <a:t> SV), </a:t>
            </a:r>
            <a:r>
              <a:rPr lang="en-US" sz="1800" dirty="0" err="1"/>
              <a:t>chỉ</a:t>
            </a:r>
            <a:r>
              <a:rPr lang="en-US" sz="1800" dirty="0"/>
              <a:t> </a:t>
            </a:r>
            <a:r>
              <a:rPr lang="en-US" sz="1800" dirty="0" err="1"/>
              <a:t>có</a:t>
            </a:r>
            <a:r>
              <a:rPr lang="en-US" sz="1800" dirty="0"/>
              <a:t> </a:t>
            </a:r>
            <a:r>
              <a:rPr lang="en-US" sz="1800" dirty="0" err="1"/>
              <a:t>một</a:t>
            </a:r>
            <a:r>
              <a:rPr lang="en-US" sz="1800" dirty="0"/>
              <a:t> </a:t>
            </a:r>
            <a:r>
              <a:rPr lang="en-US" sz="1800" dirty="0" err="1"/>
              <a:t>số</a:t>
            </a:r>
            <a:r>
              <a:rPr lang="en-US" sz="1800" dirty="0"/>
              <a:t> </a:t>
            </a:r>
            <a:r>
              <a:rPr lang="en-US" sz="1800" dirty="0" err="1"/>
              <a:t>dự</a:t>
            </a:r>
            <a:r>
              <a:rPr lang="en-US" sz="1800" dirty="0"/>
              <a:t> </a:t>
            </a:r>
            <a:r>
              <a:rPr lang="en-US" sz="1800" dirty="0" err="1"/>
              <a:t>án</a:t>
            </a:r>
            <a:r>
              <a:rPr lang="en-US" sz="1800" dirty="0"/>
              <a:t> (</a:t>
            </a:r>
            <a:r>
              <a:rPr lang="en-US" sz="1800" dirty="0" err="1"/>
              <a:t>của</a:t>
            </a:r>
            <a:r>
              <a:rPr lang="en-US" sz="1800" dirty="0"/>
              <a:t> </a:t>
            </a:r>
            <a:r>
              <a:rPr lang="en-US" sz="1800" dirty="0" err="1"/>
              <a:t>một</a:t>
            </a:r>
            <a:r>
              <a:rPr lang="en-US" sz="1800" dirty="0"/>
              <a:t> </a:t>
            </a:r>
            <a:r>
              <a:rPr lang="en-US" sz="1800" dirty="0" err="1"/>
              <a:t>số</a:t>
            </a:r>
            <a:r>
              <a:rPr lang="en-US" sz="1800" dirty="0"/>
              <a:t> </a:t>
            </a:r>
            <a:r>
              <a:rPr lang="en-US" sz="1800" dirty="0" err="1"/>
              <a:t>nhóm</a:t>
            </a:r>
            <a:r>
              <a:rPr lang="en-US" sz="1800" dirty="0"/>
              <a:t> SV) </a:t>
            </a:r>
            <a:r>
              <a:rPr lang="en-US" sz="1800" dirty="0" err="1"/>
              <a:t>đủ</a:t>
            </a:r>
            <a:r>
              <a:rPr lang="en-US" sz="1800" dirty="0"/>
              <a:t> </a:t>
            </a:r>
            <a:r>
              <a:rPr lang="en-US" sz="1800" dirty="0" err="1"/>
              <a:t>chất</a:t>
            </a:r>
            <a:r>
              <a:rPr lang="en-US" sz="1800" dirty="0"/>
              <a:t> </a:t>
            </a:r>
            <a:r>
              <a:rPr lang="en-US" sz="1800" dirty="0" err="1"/>
              <a:t>lượng</a:t>
            </a:r>
            <a:r>
              <a:rPr lang="en-US" sz="1800" dirty="0"/>
              <a:t> </a:t>
            </a:r>
            <a:r>
              <a:rPr lang="en-US" sz="1800" dirty="0" err="1"/>
              <a:t>để</a:t>
            </a:r>
            <a:r>
              <a:rPr lang="en-US" sz="1800" dirty="0"/>
              <a:t> </a:t>
            </a:r>
            <a:r>
              <a:rPr lang="en-US" sz="1800" dirty="0" err="1"/>
              <a:t>đăng</a:t>
            </a:r>
            <a:r>
              <a:rPr lang="en-US" sz="1800" dirty="0"/>
              <a:t> </a:t>
            </a:r>
            <a:r>
              <a:rPr lang="en-US" sz="1800" dirty="0" err="1"/>
              <a:t>ký</a:t>
            </a:r>
            <a:r>
              <a:rPr lang="en-US" sz="1800" dirty="0"/>
              <a:t>.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2000" dirty="0" err="1"/>
              <a:t>Mỗi</a:t>
            </a:r>
            <a:r>
              <a:rPr lang="en-US" sz="2000" dirty="0"/>
              <a:t> </a:t>
            </a:r>
            <a:r>
              <a:rPr lang="en-US" sz="2000" dirty="0" err="1"/>
              <a:t>năm</a:t>
            </a:r>
            <a:r>
              <a:rPr lang="en-US" sz="2000" dirty="0"/>
              <a:t> </a:t>
            </a:r>
            <a:r>
              <a:rPr lang="en-US" sz="2000" dirty="0" err="1"/>
              <a:t>thiết</a:t>
            </a:r>
            <a:r>
              <a:rPr lang="en-US" sz="2000" dirty="0"/>
              <a:t> </a:t>
            </a:r>
            <a:r>
              <a:rPr lang="en-US" sz="2000" dirty="0" err="1"/>
              <a:t>lập</a:t>
            </a:r>
            <a:r>
              <a:rPr lang="en-US" sz="2000" dirty="0"/>
              <a:t> 2 </a:t>
            </a:r>
            <a:r>
              <a:rPr lang="en-US" sz="2000" dirty="0" err="1"/>
              <a:t>đợt</a:t>
            </a:r>
            <a:r>
              <a:rPr lang="en-US" sz="2000" dirty="0"/>
              <a:t> </a:t>
            </a:r>
            <a:r>
              <a:rPr lang="en-US" sz="2000" dirty="0" err="1"/>
              <a:t>đăng</a:t>
            </a:r>
            <a:r>
              <a:rPr lang="en-US" sz="2000" dirty="0"/>
              <a:t> </a:t>
            </a:r>
            <a:r>
              <a:rPr lang="en-US" sz="2000" dirty="0" err="1"/>
              <a:t>ký</a:t>
            </a:r>
            <a:r>
              <a:rPr lang="en-US" sz="2000" dirty="0"/>
              <a:t> </a:t>
            </a:r>
            <a:r>
              <a:rPr lang="en-US" sz="2000" dirty="0" err="1"/>
              <a:t>đề</a:t>
            </a:r>
            <a:r>
              <a:rPr lang="en-US" sz="2000" dirty="0"/>
              <a:t> </a:t>
            </a:r>
            <a:r>
              <a:rPr lang="en-US" sz="2000" dirty="0" err="1"/>
              <a:t>tài</a:t>
            </a:r>
            <a:r>
              <a:rPr lang="en-US" sz="2000" dirty="0"/>
              <a:t>, </a:t>
            </a:r>
            <a:r>
              <a:rPr lang="en-US" sz="2000" dirty="0" err="1"/>
              <a:t>dự</a:t>
            </a:r>
            <a:r>
              <a:rPr lang="en-US" sz="2000" dirty="0"/>
              <a:t> </a:t>
            </a:r>
            <a:r>
              <a:rPr lang="en-US" sz="2000" dirty="0" err="1"/>
              <a:t>án</a:t>
            </a:r>
            <a:r>
              <a:rPr lang="en-US" sz="2000" dirty="0"/>
              <a:t> </a:t>
            </a:r>
            <a:r>
              <a:rPr lang="en-US" sz="2000" dirty="0" err="1"/>
              <a:t>sau</a:t>
            </a:r>
            <a:r>
              <a:rPr lang="en-US" sz="2000" dirty="0"/>
              <a:t> </a:t>
            </a:r>
            <a:r>
              <a:rPr lang="en-US" sz="2000" dirty="0" err="1"/>
              <a:t>khi</a:t>
            </a:r>
            <a:r>
              <a:rPr lang="en-US" sz="2000" dirty="0"/>
              <a:t> </a:t>
            </a:r>
            <a:r>
              <a:rPr lang="en-US" sz="2000" dirty="0" err="1"/>
              <a:t>kết</a:t>
            </a:r>
            <a:r>
              <a:rPr lang="en-US" sz="2000" dirty="0"/>
              <a:t> </a:t>
            </a:r>
            <a:r>
              <a:rPr lang="en-US" sz="2000" dirty="0" err="1"/>
              <a:t>thúc</a:t>
            </a:r>
            <a:r>
              <a:rPr lang="en-US" sz="2000" dirty="0"/>
              <a:t> </a:t>
            </a:r>
            <a:r>
              <a:rPr lang="en-US" sz="2000" dirty="0" err="1"/>
              <a:t>thi</a:t>
            </a:r>
            <a:r>
              <a:rPr lang="en-US" sz="2000" dirty="0"/>
              <a:t> </a:t>
            </a:r>
            <a:r>
              <a:rPr lang="en-US" sz="2000" dirty="0" err="1"/>
              <a:t>học</a:t>
            </a:r>
            <a:r>
              <a:rPr lang="en-US" sz="2000" dirty="0"/>
              <a:t> </a:t>
            </a:r>
            <a:r>
              <a:rPr lang="en-US" sz="2000" dirty="0" err="1"/>
              <a:t>kỳ</a:t>
            </a:r>
            <a:r>
              <a:rPr lang="en-US" sz="2000" dirty="0"/>
              <a:t>.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1800" dirty="0" err="1"/>
              <a:t>Nên</a:t>
            </a:r>
            <a:r>
              <a:rPr lang="en-US" sz="1800" dirty="0"/>
              <a:t> </a:t>
            </a:r>
            <a:r>
              <a:rPr lang="en-US" sz="1800" dirty="0" err="1"/>
              <a:t>được</a:t>
            </a:r>
            <a:r>
              <a:rPr lang="en-US" sz="1800" dirty="0"/>
              <a:t> </a:t>
            </a:r>
            <a:r>
              <a:rPr lang="en-US" sz="1800" dirty="0" err="1"/>
              <a:t>ghi</a:t>
            </a:r>
            <a:r>
              <a:rPr lang="en-US" sz="1800" dirty="0"/>
              <a:t> </a:t>
            </a:r>
            <a:r>
              <a:rPr lang="en-US" sz="1800" dirty="0" err="1"/>
              <a:t>nhận</a:t>
            </a:r>
            <a:r>
              <a:rPr lang="en-US" sz="1800" dirty="0"/>
              <a:t> </a:t>
            </a:r>
            <a:r>
              <a:rPr lang="en-US" sz="1800" dirty="0" err="1"/>
              <a:t>trong</a:t>
            </a:r>
            <a:r>
              <a:rPr lang="en-US" sz="1800" dirty="0"/>
              <a:t> “</a:t>
            </a:r>
            <a:r>
              <a:rPr lang="en-US" sz="1800" dirty="0" err="1"/>
              <a:t>Hồ</a:t>
            </a:r>
            <a:r>
              <a:rPr lang="en-US" sz="1800" dirty="0"/>
              <a:t> </a:t>
            </a:r>
            <a:r>
              <a:rPr lang="en-US" sz="1800" dirty="0" err="1"/>
              <a:t>sơ</a:t>
            </a:r>
            <a:r>
              <a:rPr lang="en-US" sz="1800" dirty="0"/>
              <a:t> </a:t>
            </a:r>
            <a:r>
              <a:rPr lang="en-US" sz="1800" dirty="0" err="1"/>
              <a:t>sinh</a:t>
            </a:r>
            <a:r>
              <a:rPr lang="en-US" sz="1800" dirty="0"/>
              <a:t> </a:t>
            </a:r>
            <a:r>
              <a:rPr lang="en-US" sz="1800" dirty="0" err="1"/>
              <a:t>viên</a:t>
            </a:r>
            <a:r>
              <a:rPr lang="en-US" sz="1800" dirty="0"/>
              <a:t>”/”</a:t>
            </a:r>
            <a:r>
              <a:rPr lang="en-US" sz="1800" dirty="0" err="1"/>
              <a:t>Phụ</a:t>
            </a:r>
            <a:r>
              <a:rPr lang="en-US" sz="1800" dirty="0"/>
              <a:t> </a:t>
            </a:r>
            <a:r>
              <a:rPr lang="en-US" sz="1800" dirty="0" err="1"/>
              <a:t>lục</a:t>
            </a:r>
            <a:r>
              <a:rPr lang="en-US" sz="1800" dirty="0"/>
              <a:t> </a:t>
            </a:r>
            <a:r>
              <a:rPr lang="en-US" sz="1800" dirty="0" err="1"/>
              <a:t>văn</a:t>
            </a:r>
            <a:r>
              <a:rPr lang="en-US" sz="1800" dirty="0"/>
              <a:t> </a:t>
            </a:r>
            <a:r>
              <a:rPr lang="en-US" sz="1800" dirty="0" err="1"/>
              <a:t>bằng</a:t>
            </a:r>
            <a:r>
              <a:rPr lang="en-US" sz="1800" dirty="0"/>
              <a:t>”; </a:t>
            </a:r>
            <a:r>
              <a:rPr lang="en-US" sz="1800" dirty="0" err="1"/>
              <a:t>sử</a:t>
            </a:r>
            <a:r>
              <a:rPr lang="en-US" sz="1800" dirty="0"/>
              <a:t> </a:t>
            </a:r>
            <a:r>
              <a:rPr lang="en-US" sz="1800" dirty="0" err="1"/>
              <a:t>dụng</a:t>
            </a:r>
            <a:r>
              <a:rPr lang="en-US" sz="1800" dirty="0"/>
              <a:t> </a:t>
            </a:r>
            <a:r>
              <a:rPr lang="en-US" sz="1800" dirty="0" err="1"/>
              <a:t>để</a:t>
            </a:r>
            <a:r>
              <a:rPr lang="en-US" sz="1800" dirty="0"/>
              <a:t> </a:t>
            </a:r>
            <a:r>
              <a:rPr lang="en-US" sz="1800" dirty="0" err="1"/>
              <a:t>đánh</a:t>
            </a:r>
            <a:r>
              <a:rPr lang="en-US" sz="1800" dirty="0"/>
              <a:t> </a:t>
            </a:r>
            <a:r>
              <a:rPr lang="en-US" sz="1800" dirty="0" err="1"/>
              <a:t>giá</a:t>
            </a:r>
            <a:r>
              <a:rPr lang="en-US" sz="1800" dirty="0"/>
              <a:t> </a:t>
            </a:r>
            <a:r>
              <a:rPr lang="en-US" sz="1800" dirty="0" err="1"/>
              <a:t>mức</a:t>
            </a:r>
            <a:r>
              <a:rPr lang="en-US" sz="1800" dirty="0"/>
              <a:t> </a:t>
            </a:r>
            <a:r>
              <a:rPr lang="en-US" sz="1800" dirty="0" err="1"/>
              <a:t>độ</a:t>
            </a:r>
            <a:r>
              <a:rPr lang="en-US" sz="1800" dirty="0"/>
              <a:t> </a:t>
            </a:r>
            <a:r>
              <a:rPr lang="en-US" sz="1800" dirty="0" err="1"/>
              <a:t>đạt</a:t>
            </a:r>
            <a:r>
              <a:rPr lang="en-US" sz="1800" dirty="0"/>
              <a:t> </a:t>
            </a:r>
            <a:r>
              <a:rPr lang="en-US" sz="1800" dirty="0" err="1"/>
              <a:t>được</a:t>
            </a:r>
            <a:r>
              <a:rPr lang="en-US" sz="1800" dirty="0"/>
              <a:t> CĐR CTĐT (do </a:t>
            </a:r>
            <a:r>
              <a:rPr lang="en-US" sz="1800" dirty="0" err="1"/>
              <a:t>đề</a:t>
            </a:r>
            <a:r>
              <a:rPr lang="en-US" sz="1800" dirty="0"/>
              <a:t> </a:t>
            </a:r>
            <a:r>
              <a:rPr lang="en-US" sz="1800" dirty="0" err="1"/>
              <a:t>tài</a:t>
            </a:r>
            <a:r>
              <a:rPr lang="en-US" sz="1800" dirty="0"/>
              <a:t>/</a:t>
            </a:r>
            <a:r>
              <a:rPr lang="en-US" sz="1800" dirty="0" err="1"/>
              <a:t>dự</a:t>
            </a:r>
            <a:r>
              <a:rPr lang="en-US" sz="1800" dirty="0"/>
              <a:t> </a:t>
            </a:r>
            <a:r>
              <a:rPr lang="en-US" sz="1800" dirty="0" err="1"/>
              <a:t>án</a:t>
            </a:r>
            <a:r>
              <a:rPr lang="en-US" sz="1800" dirty="0"/>
              <a:t> </a:t>
            </a:r>
            <a:r>
              <a:rPr lang="en-US" sz="1800" dirty="0" err="1"/>
              <a:t>không</a:t>
            </a:r>
            <a:r>
              <a:rPr lang="en-US" sz="1800" dirty="0"/>
              <a:t> </a:t>
            </a:r>
            <a:r>
              <a:rPr lang="en-US" sz="1800" dirty="0" err="1"/>
              <a:t>còn</a:t>
            </a:r>
            <a:r>
              <a:rPr lang="en-US" sz="1800" dirty="0"/>
              <a:t> </a:t>
            </a:r>
            <a:r>
              <a:rPr lang="en-US" sz="1800" dirty="0" err="1"/>
              <a:t>thuộc</a:t>
            </a:r>
            <a:r>
              <a:rPr lang="en-US" sz="1800" dirty="0"/>
              <a:t> </a:t>
            </a:r>
            <a:r>
              <a:rPr lang="en-US" sz="1800" dirty="0" err="1"/>
              <a:t>các</a:t>
            </a:r>
            <a:r>
              <a:rPr lang="en-US" sz="1800" dirty="0"/>
              <a:t> </a:t>
            </a:r>
            <a:r>
              <a:rPr lang="en-US" sz="1800" dirty="0" err="1"/>
              <a:t>học</a:t>
            </a:r>
            <a:r>
              <a:rPr lang="en-US" sz="1800" dirty="0"/>
              <a:t> </a:t>
            </a:r>
            <a:r>
              <a:rPr lang="en-US" sz="1800" dirty="0" err="1"/>
              <a:t>phần</a:t>
            </a:r>
            <a:r>
              <a:rPr lang="en-US" sz="1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8367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A49CC58-8A15-91E1-4517-50070FC5B0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0549"/>
            <a:ext cx="9144000" cy="455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39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4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4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4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4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4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4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4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4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4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4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marL="400050" lvl="1" indent="0" algn="ctr">
              <a:lnSpc>
                <a:spcPct val="120000"/>
              </a:lnSpc>
              <a:buNone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</a:t>
            </a:r>
            <a:endParaRPr lang="en-US" altLang="vi-VN" sz="3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B22E0A6-F073-45B0-82A6-0BE08DB8C985}"/>
              </a:ext>
            </a:extLst>
          </p:cNvPr>
          <p:cNvGrpSpPr/>
          <p:nvPr/>
        </p:nvGrpSpPr>
        <p:grpSpPr>
          <a:xfrm>
            <a:off x="1219201" y="1123950"/>
            <a:ext cx="6477000" cy="500084"/>
            <a:chOff x="1295400" y="1361967"/>
            <a:chExt cx="6400800" cy="714404"/>
          </a:xfrm>
        </p:grpSpPr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51452D40-5968-4E66-9375-6943193D84DF}"/>
                </a:ext>
              </a:extLst>
            </p:cNvPr>
            <p:cNvSpPr/>
            <p:nvPr/>
          </p:nvSpPr>
          <p:spPr>
            <a:xfrm>
              <a:off x="1295400" y="1394863"/>
              <a:ext cx="6400800" cy="681508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89000"/>
                  </a:schemeClr>
                </a:gs>
                <a:gs pos="23000">
                  <a:schemeClr val="accent1">
                    <a:lumMod val="89000"/>
                  </a:schemeClr>
                </a:gs>
                <a:gs pos="69000">
                  <a:schemeClr val="accent1">
                    <a:lumMod val="75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22DCF34B-2C09-4A28-B34D-979D11467FF4}"/>
                </a:ext>
              </a:extLst>
            </p:cNvPr>
            <p:cNvSpPr txBox="1"/>
            <p:nvPr/>
          </p:nvSpPr>
          <p:spPr>
            <a:xfrm>
              <a:off x="1371600" y="1361967"/>
              <a:ext cx="6248400" cy="571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spc="-5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1. </a:t>
              </a:r>
              <a:r>
                <a:rPr lang="en-US" sz="2000" b="1" spc="-5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Kết</a:t>
              </a:r>
              <a:r>
                <a:rPr lang="en-US" sz="2000" b="1" spc="-5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spc="-5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quả</a:t>
              </a:r>
              <a:r>
                <a:rPr lang="en-US" sz="2000" b="1" spc="-5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spc="-5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</a:t>
              </a:r>
              <a:r>
                <a:rPr lang="en-US" sz="2000" b="1" spc="-5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spc="-5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chức</a:t>
              </a:r>
              <a:r>
                <a:rPr lang="en-US" sz="2000" b="1" spc="-5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spc="-5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dạy</a:t>
              </a:r>
              <a:r>
                <a:rPr lang="en-US" sz="2000" b="1" spc="-5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spc="-5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sz="2000" b="1" spc="-5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spc="-5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000" b="1" spc="-5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spc="-5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sz="2000" b="1" spc="-5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spc="-5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000" b="1" spc="-5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spc="-5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dạy</a:t>
              </a:r>
              <a:r>
                <a:rPr lang="en-US" sz="2000" b="1" spc="-5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spc="-5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sz="2000" b="1" spc="-5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spc="-5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dự</a:t>
              </a:r>
              <a:r>
                <a:rPr lang="en-US" sz="2000" b="1" spc="-5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spc="-5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endPara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24746200-2FC1-4109-A919-8E0966374D59}"/>
              </a:ext>
            </a:extLst>
          </p:cNvPr>
          <p:cNvGrpSpPr/>
          <p:nvPr/>
        </p:nvGrpSpPr>
        <p:grpSpPr>
          <a:xfrm>
            <a:off x="1219200" y="1914783"/>
            <a:ext cx="6477000" cy="496112"/>
            <a:chOff x="1295400" y="1350988"/>
            <a:chExt cx="6400800" cy="725384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C29B25B1-56CD-4334-9E04-0061206DADED}"/>
                </a:ext>
              </a:extLst>
            </p:cNvPr>
            <p:cNvSpPr/>
            <p:nvPr/>
          </p:nvSpPr>
          <p:spPr>
            <a:xfrm>
              <a:off x="1295400" y="1394714"/>
              <a:ext cx="6400800" cy="681658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89000"/>
                  </a:schemeClr>
                </a:gs>
                <a:gs pos="23000">
                  <a:schemeClr val="accent1">
                    <a:lumMod val="89000"/>
                  </a:schemeClr>
                </a:gs>
                <a:gs pos="69000">
                  <a:schemeClr val="accent1">
                    <a:lumMod val="75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6B3E56D-D0E5-441F-BF73-21951EB47FD5}"/>
                </a:ext>
              </a:extLst>
            </p:cNvPr>
            <p:cNvSpPr txBox="1"/>
            <p:nvPr/>
          </p:nvSpPr>
          <p:spPr>
            <a:xfrm>
              <a:off x="1371599" y="1350988"/>
              <a:ext cx="6275741" cy="6075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2.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Kết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quả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sinh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viên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Nghiên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cứu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khoa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endParaRPr lang="en-US" sz="2100" spc="-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0AFFF79-C296-4275-9E70-61C37B5EE9DB}"/>
              </a:ext>
            </a:extLst>
          </p:cNvPr>
          <p:cNvGrpSpPr/>
          <p:nvPr/>
        </p:nvGrpSpPr>
        <p:grpSpPr>
          <a:xfrm>
            <a:off x="1246541" y="3486150"/>
            <a:ext cx="6477000" cy="486006"/>
            <a:chOff x="1295400" y="1290011"/>
            <a:chExt cx="6400800" cy="786361"/>
          </a:xfrm>
        </p:grpSpPr>
        <p:sp>
          <p:nvSpPr>
            <p:cNvPr id="21" name="Rectangle: Rounded Corners 17">
              <a:extLst>
                <a:ext uri="{FF2B5EF4-FFF2-40B4-BE49-F238E27FC236}">
                  <a16:creationId xmlns:a16="http://schemas.microsoft.com/office/drawing/2014/main" id="{2BFE3E40-7343-4573-9CFD-C52E802752AF}"/>
                </a:ext>
              </a:extLst>
            </p:cNvPr>
            <p:cNvSpPr/>
            <p:nvPr/>
          </p:nvSpPr>
          <p:spPr>
            <a:xfrm>
              <a:off x="1295400" y="1314372"/>
              <a:ext cx="6400800" cy="762000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89000"/>
                  </a:schemeClr>
                </a:gs>
                <a:gs pos="23000">
                  <a:schemeClr val="accent1">
                    <a:lumMod val="89000"/>
                  </a:schemeClr>
                </a:gs>
                <a:gs pos="69000">
                  <a:schemeClr val="accent1">
                    <a:lumMod val="75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F009C3C-56EA-4114-ADAC-45A814E648D3}"/>
                </a:ext>
              </a:extLst>
            </p:cNvPr>
            <p:cNvSpPr txBox="1"/>
            <p:nvPr/>
          </p:nvSpPr>
          <p:spPr>
            <a:xfrm>
              <a:off x="1371600" y="1290011"/>
              <a:ext cx="6248400" cy="672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100" b="1" spc="-5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4.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Đề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xuất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giải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pháp</a:t>
              </a:r>
              <a:endParaRPr lang="en-US" sz="2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90C76B85-CEEB-47F3-8211-490E8685AC59}"/>
              </a:ext>
            </a:extLst>
          </p:cNvPr>
          <p:cNvGrpSpPr/>
          <p:nvPr/>
        </p:nvGrpSpPr>
        <p:grpSpPr>
          <a:xfrm>
            <a:off x="1219200" y="2695317"/>
            <a:ext cx="6477000" cy="496112"/>
            <a:chOff x="1295400" y="1350988"/>
            <a:chExt cx="6400800" cy="725384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EC119A70-E01A-4EB8-9187-EC22339D47FC}"/>
                </a:ext>
              </a:extLst>
            </p:cNvPr>
            <p:cNvSpPr/>
            <p:nvPr/>
          </p:nvSpPr>
          <p:spPr>
            <a:xfrm>
              <a:off x="1295400" y="1394714"/>
              <a:ext cx="6400800" cy="681658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89000"/>
                  </a:schemeClr>
                </a:gs>
                <a:gs pos="23000">
                  <a:schemeClr val="accent1">
                    <a:lumMod val="89000"/>
                  </a:schemeClr>
                </a:gs>
                <a:gs pos="69000">
                  <a:schemeClr val="accent1">
                    <a:lumMod val="75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6616874-5389-46E3-9E9D-7CF3AA31F441}"/>
                </a:ext>
              </a:extLst>
            </p:cNvPr>
            <p:cNvSpPr txBox="1"/>
            <p:nvPr/>
          </p:nvSpPr>
          <p:spPr>
            <a:xfrm>
              <a:off x="1371599" y="1350988"/>
              <a:ext cx="6275741" cy="6075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3.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Kết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quả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SV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Khởi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nghiệp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đổi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mới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sáng</a:t>
              </a:r>
              <a:r>
                <a:rPr lang="en-US" sz="2100" b="1" spc="-1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100" b="1" spc="-1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tạo</a:t>
              </a:r>
              <a:endParaRPr lang="en-US" sz="2100" spc="-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425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1423512"/>
            <a:ext cx="7729020" cy="629183"/>
          </a:xfrm>
        </p:spPr>
        <p:txBody>
          <a:bodyPr>
            <a:noAutofit/>
          </a:bodyPr>
          <a:lstStyle/>
          <a:p>
            <a:pPr algn="ctr"/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you!</a:t>
            </a:r>
            <a:endParaRPr lang="vi-VN" sz="6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78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DH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52CECC8-09C2-C5E7-7FE5-224DCE7AA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66750"/>
            <a:ext cx="8839200" cy="4267200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CDIO,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CTĐT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CTĐT</a:t>
            </a: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CTĐT;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CĐR CTĐT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954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DH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52CECC8-09C2-C5E7-7FE5-224DCE7AA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66750"/>
            <a:ext cx="8839200" cy="381000"/>
          </a:xfrm>
        </p:spPr>
        <p:txBody>
          <a:bodyPr>
            <a:normAutofit/>
          </a:bodyPr>
          <a:lstStyle/>
          <a:p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chuỗi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HP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/CTĐT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74CA094-BF6A-0A12-7354-CB2D02A99D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6591931"/>
              </p:ext>
            </p:extLst>
          </p:nvPr>
        </p:nvGraphicFramePr>
        <p:xfrm>
          <a:off x="228600" y="1047750"/>
          <a:ext cx="87630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1709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DH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87D7D71-1FAC-5EAD-1D67-86C9B7EC7B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9612828"/>
              </p:ext>
            </p:extLst>
          </p:nvPr>
        </p:nvGraphicFramePr>
        <p:xfrm>
          <a:off x="457200" y="979364"/>
          <a:ext cx="7772400" cy="3725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9C3A1C9-7377-E2F0-FE73-9CE75B67F08C}"/>
              </a:ext>
            </a:extLst>
          </p:cNvPr>
          <p:cNvSpPr txBox="1">
            <a:spLocks/>
          </p:cNvSpPr>
          <p:nvPr/>
        </p:nvSpPr>
        <p:spPr>
          <a:xfrm>
            <a:off x="152399" y="590550"/>
            <a:ext cx="8839200" cy="38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just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effectLst/>
                <a:latin typeface="UTM Swiss Condensed" pitchFamily="2" charset="-93"/>
                <a:ea typeface="+mn-ea"/>
                <a:cs typeface="Arial" pitchFamily="34" charset="0"/>
              </a:defRPr>
            </a:lvl1pPr>
            <a:lvl2pPr marL="742950" indent="-285750" algn="just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–"/>
              <a:defRPr sz="2000" b="0" i="0" u="none" kern="1200">
                <a:solidFill>
                  <a:schemeClr val="tx1"/>
                </a:solidFill>
                <a:effectLst/>
                <a:latin typeface="UTM Swiss Condensed" pitchFamily="2" charset="-93"/>
                <a:ea typeface="+mn-ea"/>
                <a:cs typeface="Arial" pitchFamily="34" charset="0"/>
              </a:defRPr>
            </a:lvl2pPr>
            <a:lvl3pPr marL="1143000" indent="-228600" algn="just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effectLst/>
                <a:latin typeface="UTM Swiss Condensed" pitchFamily="2" charset="-93"/>
                <a:ea typeface="+mn-ea"/>
                <a:cs typeface="Arial" pitchFamily="34" charset="0"/>
              </a:defRPr>
            </a:lvl3pPr>
            <a:lvl4pPr marL="1600200" indent="-228600" algn="just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effectLst/>
                <a:latin typeface="UTM Swiss Condensed" pitchFamily="2" charset="-93"/>
                <a:ea typeface="+mn-ea"/>
                <a:cs typeface="Arial" pitchFamily="34" charset="0"/>
              </a:defRPr>
            </a:lvl4pPr>
            <a:lvl5pPr marL="2057400" indent="-228600" algn="just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effectLst/>
                <a:latin typeface="UTM Swiss Condensed" pitchFamily="2" charset="-93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chuỗi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HP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/CTĐT </a:t>
            </a:r>
          </a:p>
        </p:txBody>
      </p:sp>
    </p:spTree>
    <p:extLst>
      <p:ext uri="{BB962C8B-B14F-4D97-AF65-F5344CB8AC3E}">
        <p14:creationId xmlns:p14="http://schemas.microsoft.com/office/powerpoint/2010/main" val="764937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DH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52CECC8-09C2-C5E7-7FE5-224DCE7AA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66750"/>
            <a:ext cx="8839200" cy="42672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HỢP BÁO CÁO CỦA CÁC ĐƠN VỊ ĐÀO TẠO: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Khoa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CN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Khoa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Khoa Xây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Khoa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854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DH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52CECC8-09C2-C5E7-7FE5-224DCE7AA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66750"/>
            <a:ext cx="8839200" cy="426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Bối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K61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CTĐT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K62: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HK1, 2021-2022: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HP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online 100% do Covid-19.</a:t>
            </a:r>
          </a:p>
          <a:p>
            <a:pPr lvl="1"/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HK2, 2021-2022: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HP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(32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HK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online.</a:t>
            </a:r>
          </a:p>
          <a:p>
            <a:pPr lvl="1"/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HK1, 2022-2023: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K63: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HK1, 2022-2023: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HP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269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DH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52CECC8-09C2-C5E7-7FE5-224DCE7AA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66750"/>
            <a:ext cx="8839200" cy="3962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tiễn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(C-D-I-O)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33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817749"/>
            <a:ext cx="9144000" cy="28870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nghị tổng kết hoạt động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dạy học dự án, </a:t>
            </a:r>
            <a:r>
              <a:rPr lang="en-US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 NCKH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khởi nghiệp </a:t>
            </a:r>
            <a:r>
              <a:rPr lang="en-US" sz="1200" spc="-20" dirty="0">
                <a:solidFill>
                  <a:srgbClr val="FF9933"/>
                </a:solidFill>
                <a:effectLst/>
                <a:ea typeface="Calibri" panose="020F0502020204030204" pitchFamily="34" charset="0"/>
              </a:rPr>
              <a:t>ĐMST</a:t>
            </a:r>
            <a:r>
              <a:rPr lang="vi-VN" sz="1200" b="1" spc="-20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năm 2022</a:t>
            </a:r>
            <a:endParaRPr lang="en-US" sz="1200" dirty="0">
              <a:solidFill>
                <a:srgbClr val="FF99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BB814DE-7165-4F17-B44E-26C21C2F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425"/>
            <a:ext cx="9144000" cy="463550"/>
          </a:xfrm>
          <a:noFill/>
        </p:spPr>
        <p:txBody>
          <a:bodyPr/>
          <a:lstStyle/>
          <a:p>
            <a:pPr lvl="1" indent="0" algn="l">
              <a:buNone/>
            </a:pP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DH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sz="2500" b="1" spc="-1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spc="-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altLang="vi-VN" sz="2500" b="1" spc="-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52CECC8-09C2-C5E7-7FE5-224DCE7AA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539517"/>
            <a:ext cx="8839200" cy="42782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lười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SV.</a:t>
            </a: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SV, GV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soát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SV.</a:t>
            </a: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GV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PP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 – D – I – O.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GV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NCKH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SV.</a:t>
            </a: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CNTT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LMS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PTN,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SV.</a:t>
            </a: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PTN,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5687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5421&quot;&gt;&lt;/object&gt;&lt;object type=&quot;2&quot; unique_id=&quot;15422&quot;&gt;&lt;object type=&quot;3&quot; unique_id=&quot;15433&quot;&gt;&lt;property id=&quot;20148&quot; value=&quot;5&quot;/&gt;&lt;property id=&quot;20300&quot; value=&quot;Slide 44 - &amp;quot;Thank you!&amp;quot;&quot;/&gt;&lt;property id=&quot;20307&quot; value=&quot;263&quot;/&gt;&lt;/object&gt;&lt;object type=&quot;3&quot; unique_id=&quot;16321&quot;&gt;&lt;property id=&quot;20148&quot; value=&quot;5&quot;/&gt;&lt;property id=&quot;20300&quot; value=&quot;Slide 1 - &amp;quot;MỘT SỐ KỸ NĂNG CHUNG  TRONG HOẠT ĐỘNG NGHỀ NGHIỆP CỦA GIẢNG VIÊN &amp;quot;&quot;/&gt;&lt;property id=&quot;20307&quot; value=&quot;276&quot;/&gt;&lt;/object&gt;&lt;object type=&quot;3&quot; unique_id=&quot;16322&quot;&gt;&lt;property id=&quot;20148&quot; value=&quot;5&quot;/&gt;&lt;property id=&quot;20300&quot; value=&quot;Slide 5 - &amp;quot;Đặt vấn đề&amp;quot;&quot;/&gt;&lt;property id=&quot;20307&quot; value=&quot;279&quot;/&gt;&lt;/object&gt;&lt;object type=&quot;3&quot; unique_id=&quot;26401&quot;&gt;&lt;property id=&quot;20148&quot; value=&quot;5&quot;/&gt;&lt;property id=&quot;20300&quot; value=&quot;Slide 11 - &amp;quot; Đặc điểm của công trình khoa học&amp;quot;&quot;/&gt;&lt;property id=&quot;20307&quot; value=&quot;298&quot;/&gt;&lt;/object&gt;&lt;object type=&quot;3&quot; unique_id=&quot;26402&quot;&gt;&lt;property id=&quot;20148&quot; value=&quot;5&quot;/&gt;&lt;property id=&quot;20300&quot; value=&quot;Slide 12 - &amp;quot; Đặc điểm của công trình khoa học&amp;quot;&quot;/&gt;&lt;property id=&quot;20307&quot; value=&quot;299&quot;/&gt;&lt;/object&gt;&lt;object type=&quot;3&quot; unique_id=&quot;26403&quot;&gt;&lt;property id=&quot;20148&quot; value=&quot;5&quot;/&gt;&lt;property id=&quot;20300&quot; value=&quot;Slide 13 - &amp;quot;2. Cấu trúc bài báo khoa học&amp;quot;&quot;/&gt;&lt;property id=&quot;20307&quot; value=&quot;301&quot;/&gt;&lt;/object&gt;&lt;object type=&quot;3&quot; unique_id=&quot;26404&quot;&gt;&lt;property id=&quot;20148&quot; value=&quot;5&quot;/&gt;&lt;property id=&quot;20300&quot; value=&quot;Slide 14 - &amp;quot;2.1. Tiêu đề bài báo&amp;quot;&quot;/&gt;&lt;property id=&quot;20307&quot; value=&quot;300&quot;/&gt;&lt;/object&gt;&lt;object type=&quot;3&quot; unique_id=&quot;26519&quot;&gt;&lt;property id=&quot;20148&quot; value=&quot;5&quot;/&gt;&lt;property id=&quot;20300&quot; value=&quot;Slide 15 - &amp;quot;2.2. Tóm tắt bài báo&amp;quot;&quot;/&gt;&lt;property id=&quot;20307&quot; value=&quot;302&quot;/&gt;&lt;/object&gt;&lt;object type=&quot;3&quot; unique_id=&quot;26758&quot;&gt;&lt;property id=&quot;20148&quot; value=&quot;5&quot;/&gt;&lt;property id=&quot;20300&quot; value=&quot;Slide 16 - &amp;quot;2.3. Phần giới thiệu&amp;quot;&quot;/&gt;&lt;property id=&quot;20307&quot; value=&quot;303&quot;/&gt;&lt;/object&gt;&lt;object type=&quot;3&quot; unique_id=&quot;26759&quot;&gt;&lt;property id=&quot;20148&quot; value=&quot;5&quot;/&gt;&lt;property id=&quot;20300&quot; value=&quot;Slide 17 - &amp;quot;2.3. Phần giới thiệu&amp;quot;&quot;/&gt;&lt;property id=&quot;20307&quot; value=&quot;304&quot;/&gt;&lt;/object&gt;&lt;object type=&quot;3&quot; unique_id=&quot;26950&quot;&gt;&lt;property id=&quot;20148&quot; value=&quot;5&quot;/&gt;&lt;property id=&quot;20300&quot; value=&quot;Slide 19 - &amp;quot;2.3. Phần giới thiệu&amp;quot;&quot;/&gt;&lt;property id=&quot;20307&quot; value=&quot;305&quot;/&gt;&lt;/object&gt;&lt;object type=&quot;3&quot; unique_id=&quot;26951&quot;&gt;&lt;property id=&quot;20148&quot; value=&quot;5&quot;/&gt;&lt;property id=&quot;20300&quot; value=&quot;Slide 18 - &amp;quot;2.3. Phần giới thiệu&amp;quot;&quot;/&gt;&lt;property id=&quot;20307&quot; value=&quot;306&quot;/&gt;&lt;/object&gt;&lt;object type=&quot;3&quot; unique_id=&quot;27057&quot;&gt;&lt;property id=&quot;20148&quot; value=&quot;5&quot;/&gt;&lt;property id=&quot;20300&quot; value=&quot;Slide 20 - &amp;quot;2.3. Phần giới thiệu &amp;quot;&quot;/&gt;&lt;property id=&quot;20307&quot; value=&quot;307&quot;/&gt;&lt;/object&gt;&lt;object type=&quot;3&quot; unique_id=&quot;27212&quot;&gt;&lt;property id=&quot;20148&quot; value=&quot;5&quot;/&gt;&lt;property id=&quot;20300&quot; value=&quot;Slide 21 - &amp;quot;2.3. Phần giới thiệu&amp;quot;&quot;/&gt;&lt;property id=&quot;20307&quot; value=&quot;308&quot;/&gt;&lt;/object&gt;&lt;object type=&quot;3&quot; unique_id=&quot;27397&quot;&gt;&lt;property id=&quot;20148&quot; value=&quot;5&quot;/&gt;&lt;property id=&quot;20300&quot; value=&quot;Slide 22 - &amp;quot;2.4. Nội dung {main body}&amp;quot;&quot;/&gt;&lt;property id=&quot;20307&quot; value=&quot;309&quot;/&gt;&lt;/object&gt;&lt;object type=&quot;3&quot; unique_id=&quot;27398&quot;&gt;&lt;property id=&quot;20148&quot; value=&quot;5&quot;/&gt;&lt;property id=&quot;20300&quot; value=&quot;Slide 23 - &amp;quot;2.4. Nội dung {main body}&amp;quot;&quot;/&gt;&lt;property id=&quot;20307&quot; value=&quot;311&quot;/&gt;&lt;/object&gt;&lt;object type=&quot;3&quot; unique_id=&quot;27399&quot;&gt;&lt;property id=&quot;20148&quot; value=&quot;5&quot;/&gt;&lt;property id=&quot;20300&quot; value=&quot;Slide 25 - &amp;quot;2.4. Nội dung {main body}&amp;quot;&quot;/&gt;&lt;property id=&quot;20307&quot; value=&quot;312&quot;/&gt;&lt;/object&gt;&lt;object type=&quot;3&quot; unique_id=&quot;27634&quot;&gt;&lt;property id=&quot;20148&quot; value=&quot;5&quot;/&gt;&lt;property id=&quot;20300&quot; value=&quot;Slide 24 - &amp;quot;2.4. Nội dung {main body}&amp;quot;&quot;/&gt;&lt;property id=&quot;20307&quot; value=&quot;314&quot;/&gt;&lt;/object&gt;&lt;object type=&quot;3&quot; unique_id=&quot;27635&quot;&gt;&lt;property id=&quot;20148&quot; value=&quot;5&quot;/&gt;&lt;property id=&quot;20300&quot; value=&quot;Slide 26 - &amp;quot;2.6. Discussion&amp;quot;&quot;/&gt;&lt;property id=&quot;20307&quot; value=&quot;315&quot;/&gt;&lt;/object&gt;&lt;object type=&quot;3&quot; unique_id=&quot;27779&quot;&gt;&lt;property id=&quot;20148&quot; value=&quot;5&quot;/&gt;&lt;property id=&quot;20300&quot; value=&quot;Slide 27 - &amp;quot;2.6. Discussion&amp;quot;&quot;/&gt;&lt;property id=&quot;20307&quot; value=&quot;319&quot;/&gt;&lt;/object&gt;&lt;object type=&quot;3&quot; unique_id=&quot;27780&quot;&gt;&lt;property id=&quot;20148&quot; value=&quot;5&quot;/&gt;&lt;property id=&quot;20300&quot; value=&quot;Slide 29 - &amp;quot;2.7. Conclusion&amp;quot;&quot;/&gt;&lt;property id=&quot;20307&quot; value=&quot;316&quot;/&gt;&lt;/object&gt;&lt;object type=&quot;3&quot; unique_id=&quot;27781&quot;&gt;&lt;property id=&quot;20148&quot; value=&quot;5&quot;/&gt;&lt;property id=&quot;20300&quot; value=&quot;Slide 30 - &amp;quot;3. Các lý do bài báo bị từ chối&amp;quot;&quot;/&gt;&lt;property id=&quot;20307&quot; value=&quot;317&quot;/&gt;&lt;/object&gt;&lt;object type=&quot;3&quot; unique_id=&quot;27782&quot;&gt;&lt;property id=&quot;20148&quot; value=&quot;5&quot;/&gt;&lt;property id=&quot;20300&quot; value=&quot;Slide 31 - &amp;quot;4. Một số quy tắc vàng trong viết bài báo&amp;quot;&quot;/&gt;&lt;property id=&quot;20307&quot; value=&quot;318&quot;/&gt;&lt;/object&gt;&lt;object type=&quot;3&quot; unique_id=&quot;27972&quot;&gt;&lt;property id=&quot;20148&quot; value=&quot;5&quot;/&gt;&lt;property id=&quot;20300&quot; value=&quot;Slide 32 - &amp;quot;4. Một số quy tắc vàng trong viết bài báo&amp;quot;&quot;/&gt;&lt;property id=&quot;20307&quot; value=&quot;320&quot;/&gt;&lt;/object&gt;&lt;object type=&quot;3&quot; unique_id=&quot;27973&quot;&gt;&lt;property id=&quot;20148&quot; value=&quot;5&quot;/&gt;&lt;property id=&quot;20300&quot; value=&quot;Slide 33 - &amp;quot;4. Một số quy tắc vàng trong viết bài báo&amp;quot;&quot;/&gt;&lt;property id=&quot;20307&quot; value=&quot;321&quot;/&gt;&lt;/object&gt;&lt;object type=&quot;3&quot; unique_id=&quot;27974&quot;&gt;&lt;property id=&quot;20148&quot; value=&quot;5&quot;/&gt;&lt;property id=&quot;20300&quot; value=&quot;Slide 34 - &amp;quot;4. Một số quy tắc vàng trong viết bài báo&amp;quot;&quot;/&gt;&lt;property id=&quot;20307&quot; value=&quot;322&quot;/&gt;&lt;/object&gt;&lt;object type=&quot;3&quot; unique_id=&quot;28215&quot;&gt;&lt;property id=&quot;20148&quot; value=&quot;5&quot;/&gt;&lt;property id=&quot;20300&quot; value=&quot;Slide 35 - &amp;quot;5. Kiểm tra logic của bài báo&amp;quot;&quot;/&gt;&lt;property id=&quot;20307&quot; value=&quot;323&quot;/&gt;&lt;/object&gt;&lt;object type=&quot;3&quot; unique_id=&quot;28217&quot;&gt;&lt;property id=&quot;20148&quot; value=&quot;5&quot;/&gt;&lt;property id=&quot;20300&quot; value=&quot;Slide 36 - &amp;quot;6. Các bước viết bài báo {3 công đoạn, 40 bước}&amp;quot;&quot;/&gt;&lt;property id=&quot;20307&quot; value=&quot;324&quot;/&gt;&lt;/object&gt;&lt;object type=&quot;3&quot; unique_id=&quot;28218&quot;&gt;&lt;property id=&quot;20148&quot; value=&quot;5&quot;/&gt;&lt;property id=&quot;20300&quot; value=&quot;Slide 37 - &amp;quot;6. Các bước viết bài báo {3 công đoạn, 40 bước}&amp;quot;&quot;/&gt;&lt;property id=&quot;20307&quot; value=&quot;326&quot;/&gt;&lt;/object&gt;&lt;object type=&quot;3&quot; unique_id=&quot;28219&quot;&gt;&lt;property id=&quot;20148&quot; value=&quot;5&quot;/&gt;&lt;property id=&quot;20300&quot; value=&quot;Slide 38 - &amp;quot;6. Các bước viết bài báo {3 công đoạn, 40 bước}&amp;quot;&quot;/&gt;&lt;property id=&quot;20307&quot; value=&quot;327&quot;/&gt;&lt;/object&gt;&lt;object type=&quot;3&quot; unique_id=&quot;28220&quot;&gt;&lt;property id=&quot;20148&quot; value=&quot;5&quot;/&gt;&lt;property id=&quot;20300&quot; value=&quot;Slide 39 - &amp;quot;6. Các bước viết bài báo {3 công đoạn, 40 bước}&amp;quot;&quot;/&gt;&lt;property id=&quot;20307&quot; value=&quot;328&quot;/&gt;&lt;/object&gt;&lt;object type=&quot;3&quot; unique_id=&quot;28499&quot;&gt;&lt;property id=&quot;20148&quot; value=&quot;5&quot;/&gt;&lt;property id=&quot;20300&quot; value=&quot;Slide 40 - &amp;quot;7. Gửi đăng&amp;quot;&quot;/&gt;&lt;property id=&quot;20307&quot; value=&quot;329&quot;/&gt;&lt;/object&gt;&lt;object type=&quot;3&quot; unique_id=&quot;28500&quot;&gt;&lt;property id=&quot;20148&quot; value=&quot;5&quot;/&gt;&lt;property id=&quot;20300&quot; value=&quot;Slide 41 - &amp;quot;7. Gửi đăng&amp;quot;&quot;/&gt;&lt;property id=&quot;20307&quot; value=&quot;330&quot;/&gt;&lt;/object&gt;&lt;object type=&quot;3&quot; unique_id=&quot;28645&quot;&gt;&lt;property id=&quot;20148&quot; value=&quot;5&quot;/&gt;&lt;property id=&quot;20300&quot; value=&quot;Slide 42 - &amp;quot;7. Gửi đăng&amp;quot;&quot;/&gt;&lt;property id=&quot;20307&quot; value=&quot;331&quot;/&gt;&lt;/object&gt;&lt;object type=&quot;3&quot; unique_id=&quot;28646&quot;&gt;&lt;property id=&quot;20148&quot; value=&quot;5&quot;/&gt;&lt;property id=&quot;20300&quot; value=&quot;Slide 43 - &amp;quot;7. Gửi đăng&amp;quot;&quot;/&gt;&lt;property id=&quot;20307&quot; value=&quot;332&quot;/&gt;&lt;/object&gt;&lt;object type=&quot;3&quot; unique_id=&quot;29553&quot;&gt;&lt;property id=&quot;20148&quot; value=&quot;5&quot;/&gt;&lt;property id=&quot;20300&quot; value=&quot;Slide 10 - &amp;quot;Một số vấn đề về nghiên cứu khoa học đối với giảng viên&amp;quot;&quot;/&gt;&lt;property id=&quot;20307&quot; value=&quot;333&quot;/&gt;&lt;/object&gt;&lt;object type=&quot;3&quot; unique_id=&quot;29671&quot;&gt;&lt;property id=&quot;20148&quot; value=&quot;5&quot;/&gt;&lt;property id=&quot;20300&quot; value=&quot;Slide 6 - &amp;quot;Đặt vấn đề&amp;quot;&quot;/&gt;&lt;property id=&quot;20307&quot; value=&quot;334&quot;/&gt;&lt;/object&gt;&lt;object type=&quot;3&quot; unique_id=&quot;29872&quot;&gt;&lt;property id=&quot;20148&quot; value=&quot;5&quot;/&gt;&lt;property id=&quot;20300&quot; value=&quot;Slide 9 - &amp;quot;Đặt vấn đề&amp;quot;&quot;/&gt;&lt;property id=&quot;20307&quot; value=&quot;335&quot;/&gt;&lt;/object&gt;&lt;object type=&quot;3&quot; unique_id=&quot;30693&quot;&gt;&lt;property id=&quot;20148&quot; value=&quot;5&quot;/&gt;&lt;property id=&quot;20300&quot; value=&quot;Slide 2 - &amp;quot;Đặt vấn đề&amp;quot;&quot;/&gt;&lt;property id=&quot;20307&quot; value=&quot;340&quot;/&gt;&lt;/object&gt;&lt;object type=&quot;3&quot; unique_id=&quot;30694&quot;&gt;&lt;property id=&quot;20148&quot; value=&quot;5&quot;/&gt;&lt;property id=&quot;20300&quot; value=&quot;Slide 3 - &amp;quot;Đặt vấn đề&amp;quot;&quot;/&gt;&lt;property id=&quot;20307&quot; value=&quot;341&quot;/&gt;&lt;/object&gt;&lt;object type=&quot;3&quot; unique_id=&quot;30695&quot;&gt;&lt;property id=&quot;20148&quot; value=&quot;5&quot;/&gt;&lt;property id=&quot;20300&quot; value=&quot;Slide 4 - &amp;quot;Đặt vấn đề&amp;quot;&quot;/&gt;&lt;property id=&quot;20307&quot; value=&quot;339&quot;/&gt;&lt;/object&gt;&lt;object type=&quot;3&quot; unique_id=&quot;30696&quot;&gt;&lt;property id=&quot;20148&quot; value=&quot;5&quot;/&gt;&lt;property id=&quot;20300&quot; value=&quot;Slide 7 - &amp;quot;Đặt vấn đề&amp;quot;&quot;/&gt;&lt;property id=&quot;20307&quot; value=&quot;338&quot;/&gt;&lt;/object&gt;&lt;object type=&quot;3&quot; unique_id=&quot;30929&quot;&gt;&lt;property id=&quot;20148&quot; value=&quot;5&quot;/&gt;&lt;property id=&quot;20300&quot; value=&quot;Slide 8 - &amp;quot;Đặt vấn đề&amp;quot;&quot;/&gt;&lt;property id=&quot;20307&quot; value=&quot;342&quot;/&gt;&lt;/object&gt;&lt;object type=&quot;3&quot; unique_id=&quot;30930&quot;&gt;&lt;property id=&quot;20148&quot; value=&quot;5&quot;/&gt;&lt;property id=&quot;20300&quot; value=&quot;Slide 28 - &amp;quot;2.7. Conclusion&amp;quot;&quot;/&gt;&lt;property id=&quot;20307&quot; value=&quot;34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VinhUni (16-9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inhUni Fonts">
      <a:majorFont>
        <a:latin typeface="UTM Swiss Condensed"/>
        <a:ea typeface=""/>
        <a:cs typeface=""/>
      </a:majorFont>
      <a:minorFont>
        <a:latin typeface="UTM Swiss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nhUni (16-9).potx" id="{C44CE19B-21CF-45CD-867A-4FC23A3674D6}" vid="{0D0F577D-C035-49E7-85EB-0F252BD38BD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06E08F449638204E9A1518C3F495DE44" ma:contentTypeVersion="13" ma:contentTypeDescription="Tạo tài liệu mới." ma:contentTypeScope="" ma:versionID="a13b883b23abbcb713179b2564e652fb">
  <xsd:schema xmlns:xsd="http://www.w3.org/2001/XMLSchema" xmlns:xs="http://www.w3.org/2001/XMLSchema" xmlns:p="http://schemas.microsoft.com/office/2006/metadata/properties" xmlns:ns3="eeb43892-92ba-4451-8bea-60b2e59bcc56" xmlns:ns4="81bf3df5-46ec-4594-bc19-649f1510fa88" targetNamespace="http://schemas.microsoft.com/office/2006/metadata/properties" ma:root="true" ma:fieldsID="64ff99a7ca7c325e9212910a526603e7" ns3:_="" ns4:_="">
    <xsd:import namespace="eeb43892-92ba-4451-8bea-60b2e59bcc56"/>
    <xsd:import namespace="81bf3df5-46ec-4594-bc19-649f1510fa8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b43892-92ba-4451-8bea-60b2e59bcc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bf3df5-46ec-4594-bc19-649f1510fa8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àm băm Gợi ý Chia sẻ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076D44-5C98-4F5A-A246-99663D3DE4B5}">
  <ds:schemaRefs>
    <ds:schemaRef ds:uri="http://www.w3.org/XML/1998/namespace"/>
    <ds:schemaRef ds:uri="http://purl.org/dc/terms/"/>
    <ds:schemaRef ds:uri="http://purl.org/dc/dcmitype/"/>
    <ds:schemaRef ds:uri="http://purl.org/dc/elements/1.1/"/>
    <ds:schemaRef ds:uri="81bf3df5-46ec-4594-bc19-649f1510fa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eeb43892-92ba-4451-8bea-60b2e59bcc56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8F08A79-B499-4371-A363-75A8883E4E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b43892-92ba-4451-8bea-60b2e59bcc56"/>
    <ds:schemaRef ds:uri="81bf3df5-46ec-4594-bc19-649f1510fa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D067D3C-F084-45DE-8979-C43126D8588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Một số Quy tắc vàng trong viết báo_15.2.2019</Template>
  <TotalTime>53440</TotalTime>
  <Words>2588</Words>
  <Application>Microsoft Office PowerPoint</Application>
  <PresentationFormat>On-screen Show (16:9)</PresentationFormat>
  <Paragraphs>301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Minion</vt:lpstr>
      <vt:lpstr>Times New Roman</vt:lpstr>
      <vt:lpstr>UTM Swiss Condensed</vt:lpstr>
      <vt:lpstr>Verdana</vt:lpstr>
      <vt:lpstr>Wingdings</vt:lpstr>
      <vt:lpstr>VinhUni (16-9)</vt:lpstr>
      <vt:lpstr>BÁO CÁO TỔNG KẾT CÁC HỌC PHẦN DẠY HỌC DỰ ÁN GẮN LIỀN VỚI NCKH VÀ KHỞI NGHIỆP ĐỔI MỚI SÁNG TẠO NĂM 2022</vt:lpstr>
      <vt:lpstr>NỘI DUNG</vt:lpstr>
      <vt:lpstr>1. Kết quả tổ chức DH các học phần dạy học dự án năm 2021 và 2022</vt:lpstr>
      <vt:lpstr>1. Kết quả tổ chức DH các học phần dạy học dự án năm 2021 và 2022</vt:lpstr>
      <vt:lpstr>1. Kết quả tổ chức DH các học phần dạy học dự án năm 2021 và 2022</vt:lpstr>
      <vt:lpstr>1. Kết quả tổ chức DH các học phần dạy học dự án năm 2021 và 2022</vt:lpstr>
      <vt:lpstr>1. Kết quả tổ chức DH các học phần dạy học dự án năm 2021 và 2022</vt:lpstr>
      <vt:lpstr>1. Kết quả tổ chức DH các học phần dạy học dự án năm 2021 và 2022</vt:lpstr>
      <vt:lpstr>1. Kết quả tổ chức DH các học phần dạy học dự án năm 2021 và 2022</vt:lpstr>
      <vt:lpstr>2. Kết quả sinh viên nghiên cứu khoa học năm 2020 và 2021</vt:lpstr>
      <vt:lpstr>2. Sinh viên nghiên cứu khoa học năm 2020 và 2021</vt:lpstr>
      <vt:lpstr>3. Kết quả sinh viên với Khởi nghiệp ĐMST năm 2021 và 2022</vt:lpstr>
      <vt:lpstr>3. Kết quả sinh viên với Khởi nghiệp ĐMST năm 2021 và 2022</vt:lpstr>
      <vt:lpstr>3. Kết quả sinh viên với Khởi nghiệp ĐMST năm 2021 và 2022</vt:lpstr>
      <vt:lpstr>3. Kết quả sinh viên với Khởi nghiệp ĐMST năm 2021 và 2022</vt:lpstr>
      <vt:lpstr>4. Đề xuất giải pháp </vt:lpstr>
      <vt:lpstr>4. Đề xuất giải pháp </vt:lpstr>
      <vt:lpstr>4. Đề xuất giải pháp </vt:lpstr>
      <vt:lpstr>4. Đề xuất giải pháp </vt:lpstr>
      <vt:lpstr>Thank you!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MỘT SỐ QUY TẮC VÀNG  TRONG VIẾT BÀI BÁO KHOA HỌC</dc:title>
  <dc:creator>Nguyen Huy Bang</dc:creator>
  <cp:lastModifiedBy>Windows User</cp:lastModifiedBy>
  <cp:revision>800</cp:revision>
  <dcterms:created xsi:type="dcterms:W3CDTF">2019-02-14T23:54:24Z</dcterms:created>
  <dcterms:modified xsi:type="dcterms:W3CDTF">2022-12-26T06:55:04Z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  <property fmtid="{D5CDD505-2E9C-101B-9397-08002B2CF9AE}" pid="3" name="ContentTypeId">
    <vt:lpwstr>0x01010006E08F449638204E9A1518C3F495DE44</vt:lpwstr>
  </property>
</Properties>
</file>