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Lst>
  <p:notesMasterIdLst>
    <p:notesMasterId r:id="rId17"/>
  </p:notesMasterIdLst>
  <p:handoutMasterIdLst>
    <p:handoutMasterId r:id="rId18"/>
  </p:handoutMasterIdLst>
  <p:sldIdLst>
    <p:sldId id="256" r:id="rId4"/>
    <p:sldId id="349" r:id="rId5"/>
    <p:sldId id="350" r:id="rId6"/>
    <p:sldId id="351" r:id="rId7"/>
    <p:sldId id="352" r:id="rId8"/>
    <p:sldId id="353" r:id="rId9"/>
    <p:sldId id="354" r:id="rId10"/>
    <p:sldId id="355" r:id="rId11"/>
    <p:sldId id="356" r:id="rId12"/>
    <p:sldId id="362" r:id="rId13"/>
    <p:sldId id="365" r:id="rId14"/>
    <p:sldId id="370" r:id="rId15"/>
    <p:sldId id="361" r:id="rId16"/>
  </p:sldIdLst>
  <p:sldSz cx="9144000" cy="6858000" type="screen4x3"/>
  <p:notesSz cx="6858000" cy="91440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3399"/>
    <a:srgbClr val="990033"/>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59" autoAdjust="0"/>
    <p:restoredTop sz="94216" autoAdjust="0"/>
  </p:normalViewPr>
  <p:slideViewPr>
    <p:cSldViewPr>
      <p:cViewPr>
        <p:scale>
          <a:sx n="90" d="100"/>
          <a:sy n="90" d="100"/>
        </p:scale>
        <p:origin x="-308" y="476"/>
      </p:cViewPr>
      <p:guideLst>
        <p:guide orient="horz" pos="2160"/>
        <p:guide pos="2880"/>
      </p:guideLst>
    </p:cSldViewPr>
  </p:slideViewPr>
  <p:outlineViewPr>
    <p:cViewPr>
      <p:scale>
        <a:sx n="33" d="100"/>
        <a:sy n="33" d="100"/>
      </p:scale>
      <p:origin x="12"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52" d="100"/>
          <a:sy n="52" d="100"/>
        </p:scale>
        <p:origin x="-2664"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81665C4-3053-4357-9F94-E22F42433EF4}" type="datetimeFigureOut">
              <a:rPr lang="en-US" smtClean="0"/>
              <a:pPr/>
              <a:t>7/8/2019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822AE69-F610-4D10-950D-37A3364E05F6}" type="slidenum">
              <a:rPr lang="en-US" smtClean="0"/>
              <a:pPr/>
              <a:t>‹#›</a:t>
            </a:fld>
            <a:endParaRPr lang="en-US"/>
          </a:p>
        </p:txBody>
      </p:sp>
    </p:spTree>
    <p:extLst>
      <p:ext uri="{BB962C8B-B14F-4D97-AF65-F5344CB8AC3E}">
        <p14:creationId xmlns:p14="http://schemas.microsoft.com/office/powerpoint/2010/main" val="17158132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093704-3E24-471B-8AF0-D177CCBBC3B7}" type="datetimeFigureOut">
              <a:rPr lang="en-US" smtClean="0"/>
              <a:pPr/>
              <a:t>7/8/2019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A74BFC-BE1B-40E0-855A-F9DEEB32095A}" type="slidenum">
              <a:rPr lang="en-US" smtClean="0"/>
              <a:pPr/>
              <a:t>‹#›</a:t>
            </a:fld>
            <a:endParaRPr lang="en-US"/>
          </a:p>
        </p:txBody>
      </p:sp>
    </p:spTree>
    <p:extLst>
      <p:ext uri="{BB962C8B-B14F-4D97-AF65-F5344CB8AC3E}">
        <p14:creationId xmlns:p14="http://schemas.microsoft.com/office/powerpoint/2010/main" val="632586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A74BFC-BE1B-40E0-855A-F9DEEB32095A}" type="slidenum">
              <a:rPr lang="en-US" smtClean="0"/>
              <a:pPr/>
              <a:t>1</a:t>
            </a:fld>
            <a:endParaRPr lang="en-US"/>
          </a:p>
        </p:txBody>
      </p:sp>
    </p:spTree>
    <p:extLst>
      <p:ext uri="{BB962C8B-B14F-4D97-AF65-F5344CB8AC3E}">
        <p14:creationId xmlns:p14="http://schemas.microsoft.com/office/powerpoint/2010/main" val="3260214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Toán</a:t>
            </a:r>
            <a:r>
              <a:rPr lang="en-US" baseline="0" dirty="0" smtClean="0"/>
              <a:t> </a:t>
            </a:r>
            <a:r>
              <a:rPr lang="en-US" baseline="0" dirty="0" err="1" smtClean="0"/>
              <a:t>thống</a:t>
            </a:r>
            <a:r>
              <a:rPr lang="en-US" baseline="0" dirty="0" smtClean="0"/>
              <a:t> </a:t>
            </a:r>
            <a:r>
              <a:rPr lang="en-US" baseline="0" dirty="0" err="1" smtClean="0"/>
              <a:t>kê</a:t>
            </a:r>
            <a:r>
              <a:rPr lang="en-US" baseline="0" dirty="0" smtClean="0"/>
              <a:t> </a:t>
            </a:r>
            <a:r>
              <a:rPr lang="en-US" baseline="0" dirty="0" err="1" smtClean="0"/>
              <a:t>trong</a:t>
            </a:r>
            <a:r>
              <a:rPr lang="en-US" baseline="0" dirty="0" smtClean="0"/>
              <a:t> TDTT</a:t>
            </a:r>
          </a:p>
        </p:txBody>
      </p:sp>
      <p:sp>
        <p:nvSpPr>
          <p:cNvPr id="4" name="Slide Number Placeholder 3"/>
          <p:cNvSpPr>
            <a:spLocks noGrp="1"/>
          </p:cNvSpPr>
          <p:nvPr>
            <p:ph type="sldNum" sz="quarter" idx="10"/>
          </p:nvPr>
        </p:nvSpPr>
        <p:spPr/>
        <p:txBody>
          <a:bodyPr/>
          <a:lstStyle/>
          <a:p>
            <a:fld id="{05A74BFC-BE1B-40E0-855A-F9DEEB32095A}"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A74BFC-BE1B-40E0-855A-F9DEEB32095A}"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A74BFC-BE1B-40E0-855A-F9DEEB32095A}" type="slidenum">
              <a:rPr lang="en-US" smtClean="0"/>
              <a:pPr/>
              <a:t>13</a:t>
            </a:fld>
            <a:endParaRPr lang="en-US"/>
          </a:p>
        </p:txBody>
      </p:sp>
    </p:spTree>
    <p:extLst>
      <p:ext uri="{BB962C8B-B14F-4D97-AF65-F5344CB8AC3E}">
        <p14:creationId xmlns:p14="http://schemas.microsoft.com/office/powerpoint/2010/main" val="4156967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16E615D-11E3-4F02-AC68-7FA09FD189A8}" type="datetimeFigureOut">
              <a:rPr lang="en-US" smtClean="0"/>
              <a:pPr/>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202269048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6E615D-11E3-4F02-AC68-7FA09FD189A8}" type="datetimeFigureOut">
              <a:rPr lang="en-US" smtClean="0"/>
              <a:pPr/>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3499267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6E615D-11E3-4F02-AC68-7FA09FD189A8}" type="datetimeFigureOut">
              <a:rPr lang="en-US" smtClean="0"/>
              <a:pPr/>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344816125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BC07F98-8A23-446E-80DF-EE5F7A59A7A1}" type="datetimeFigureOut">
              <a:rPr lang="en-US" smtClean="0"/>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55F923-7FAA-4FB6-8E38-3EC11592498A}" type="slidenum">
              <a:rPr lang="en-US" smtClean="0"/>
              <a:t>‹#›</a:t>
            </a:fld>
            <a:endParaRPr lang="en-US"/>
          </a:p>
        </p:txBody>
      </p:sp>
    </p:spTree>
    <p:extLst>
      <p:ext uri="{BB962C8B-B14F-4D97-AF65-F5344CB8AC3E}">
        <p14:creationId xmlns:p14="http://schemas.microsoft.com/office/powerpoint/2010/main" val="39228835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C07F98-8A23-446E-80DF-EE5F7A59A7A1}" type="datetimeFigureOut">
              <a:rPr lang="en-US" smtClean="0"/>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55F923-7FAA-4FB6-8E38-3EC11592498A}" type="slidenum">
              <a:rPr lang="en-US" smtClean="0"/>
              <a:t>‹#›</a:t>
            </a:fld>
            <a:endParaRPr lang="en-US"/>
          </a:p>
        </p:txBody>
      </p:sp>
    </p:spTree>
    <p:extLst>
      <p:ext uri="{BB962C8B-B14F-4D97-AF65-F5344CB8AC3E}">
        <p14:creationId xmlns:p14="http://schemas.microsoft.com/office/powerpoint/2010/main" val="37553858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BC07F98-8A23-446E-80DF-EE5F7A59A7A1}" type="datetimeFigureOut">
              <a:rPr lang="en-US" smtClean="0"/>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55F923-7FAA-4FB6-8E38-3EC11592498A}" type="slidenum">
              <a:rPr lang="en-US" smtClean="0"/>
              <a:t>‹#›</a:t>
            </a:fld>
            <a:endParaRPr lang="en-US"/>
          </a:p>
        </p:txBody>
      </p:sp>
    </p:spTree>
    <p:extLst>
      <p:ext uri="{BB962C8B-B14F-4D97-AF65-F5344CB8AC3E}">
        <p14:creationId xmlns:p14="http://schemas.microsoft.com/office/powerpoint/2010/main" val="28181066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BC07F98-8A23-446E-80DF-EE5F7A59A7A1}" type="datetimeFigureOut">
              <a:rPr lang="en-US" smtClean="0"/>
              <a:t>7/8/2019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55F923-7FAA-4FB6-8E38-3EC11592498A}" type="slidenum">
              <a:rPr lang="en-US" smtClean="0"/>
              <a:t>‹#›</a:t>
            </a:fld>
            <a:endParaRPr lang="en-US"/>
          </a:p>
        </p:txBody>
      </p:sp>
    </p:spTree>
    <p:extLst>
      <p:ext uri="{BB962C8B-B14F-4D97-AF65-F5344CB8AC3E}">
        <p14:creationId xmlns:p14="http://schemas.microsoft.com/office/powerpoint/2010/main" val="41803940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BC07F98-8A23-446E-80DF-EE5F7A59A7A1}" type="datetimeFigureOut">
              <a:rPr lang="en-US" smtClean="0"/>
              <a:t>7/8/2019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855F923-7FAA-4FB6-8E38-3EC11592498A}" type="slidenum">
              <a:rPr lang="en-US" smtClean="0"/>
              <a:t>‹#›</a:t>
            </a:fld>
            <a:endParaRPr lang="en-US"/>
          </a:p>
        </p:txBody>
      </p:sp>
    </p:spTree>
    <p:extLst>
      <p:ext uri="{BB962C8B-B14F-4D97-AF65-F5344CB8AC3E}">
        <p14:creationId xmlns:p14="http://schemas.microsoft.com/office/powerpoint/2010/main" val="3845377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BC07F98-8A23-446E-80DF-EE5F7A59A7A1}" type="datetimeFigureOut">
              <a:rPr lang="en-US" smtClean="0"/>
              <a:t>7/8/2019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55F923-7FAA-4FB6-8E38-3EC11592498A}" type="slidenum">
              <a:rPr lang="en-US" smtClean="0"/>
              <a:t>‹#›</a:t>
            </a:fld>
            <a:endParaRPr lang="en-US"/>
          </a:p>
        </p:txBody>
      </p:sp>
    </p:spTree>
    <p:extLst>
      <p:ext uri="{BB962C8B-B14F-4D97-AF65-F5344CB8AC3E}">
        <p14:creationId xmlns:p14="http://schemas.microsoft.com/office/powerpoint/2010/main" val="1139476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C07F98-8A23-446E-80DF-EE5F7A59A7A1}" type="datetimeFigureOut">
              <a:rPr lang="en-US" smtClean="0"/>
              <a:t>7/8/2019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55F923-7FAA-4FB6-8E38-3EC11592498A}" type="slidenum">
              <a:rPr lang="en-US" smtClean="0"/>
              <a:t>‹#›</a:t>
            </a:fld>
            <a:endParaRPr lang="en-US"/>
          </a:p>
        </p:txBody>
      </p:sp>
    </p:spTree>
    <p:extLst>
      <p:ext uri="{BB962C8B-B14F-4D97-AF65-F5344CB8AC3E}">
        <p14:creationId xmlns:p14="http://schemas.microsoft.com/office/powerpoint/2010/main" val="14799285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C07F98-8A23-446E-80DF-EE5F7A59A7A1}" type="datetimeFigureOut">
              <a:rPr lang="en-US" smtClean="0"/>
              <a:t>7/8/2019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55F923-7FAA-4FB6-8E38-3EC11592498A}" type="slidenum">
              <a:rPr lang="en-US" smtClean="0"/>
              <a:t>‹#›</a:t>
            </a:fld>
            <a:endParaRPr lang="en-US"/>
          </a:p>
        </p:txBody>
      </p:sp>
    </p:spTree>
    <p:extLst>
      <p:ext uri="{BB962C8B-B14F-4D97-AF65-F5344CB8AC3E}">
        <p14:creationId xmlns:p14="http://schemas.microsoft.com/office/powerpoint/2010/main" val="40852743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4" name="Rectangle 13"/>
          <p:cNvSpPr/>
          <p:nvPr userDrawn="1"/>
        </p:nvSpPr>
        <p:spPr>
          <a:xfrm rot="10800000">
            <a:off x="0" y="6513305"/>
            <a:ext cx="9144000" cy="344695"/>
          </a:xfrm>
          <a:prstGeom prst="rect">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17" name="Rectangle 16"/>
          <p:cNvSpPr/>
          <p:nvPr userDrawn="1"/>
        </p:nvSpPr>
        <p:spPr>
          <a:xfrm>
            <a:off x="0" y="0"/>
            <a:ext cx="9144000" cy="801503"/>
          </a:xfrm>
          <a:prstGeom prst="rect">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2" name="Title 1"/>
          <p:cNvSpPr>
            <a:spLocks noGrp="1"/>
          </p:cNvSpPr>
          <p:nvPr>
            <p:ph type="title"/>
          </p:nvPr>
        </p:nvSpPr>
        <p:spPr>
          <a:xfrm>
            <a:off x="304800" y="90268"/>
            <a:ext cx="8065126" cy="609600"/>
          </a:xfrm>
        </p:spPr>
        <p:txBody>
          <a:bodyPr>
            <a:noAutofit/>
          </a:bodyPr>
          <a:lstStyle>
            <a:lvl1pPr algn="l">
              <a:defRPr sz="3600" b="1">
                <a:solidFill>
                  <a:srgbClr val="FFC000"/>
                </a:solidFill>
                <a:effectLst>
                  <a:outerShdw blurRad="38100" dist="38100" dir="2700000" algn="tl">
                    <a:srgbClr val="000000">
                      <a:alpha val="43137"/>
                    </a:srgbClr>
                  </a:outerShdw>
                </a:effectLst>
              </a:defRPr>
            </a:lvl1pPr>
          </a:lstStyle>
          <a:p>
            <a:r>
              <a:rPr lang="en-US" dirty="0" smtClean="0"/>
              <a:t>Click to edit Master title</a:t>
            </a:r>
            <a:endParaRPr lang="en-US" dirty="0"/>
          </a:p>
        </p:txBody>
      </p:sp>
      <p:sp>
        <p:nvSpPr>
          <p:cNvPr id="3" name="Content Placeholder 2"/>
          <p:cNvSpPr>
            <a:spLocks noGrp="1"/>
          </p:cNvSpPr>
          <p:nvPr>
            <p:ph idx="1"/>
          </p:nvPr>
        </p:nvSpPr>
        <p:spPr>
          <a:xfrm>
            <a:off x="457200" y="1143000"/>
            <a:ext cx="8458200" cy="5257800"/>
          </a:xfrm>
        </p:spPr>
        <p:txBody>
          <a:bodyPr>
            <a:normAutofit/>
          </a:bodyPr>
          <a:lstStyle>
            <a:lvl1pPr marL="520700" indent="-520700" algn="just">
              <a:buFont typeface="Wingdings" panose="05000000000000000000" pitchFamily="2" charset="2"/>
              <a:buChar char="q"/>
              <a:tabLst/>
              <a:defRPr sz="2800">
                <a:solidFill>
                  <a:srgbClr val="003399"/>
                </a:solidFill>
                <a:effectLst/>
                <a:latin typeface="Arial" pitchFamily="34" charset="0"/>
                <a:cs typeface="Arial" pitchFamily="34" charset="0"/>
              </a:defRPr>
            </a:lvl1pPr>
            <a:lvl2pPr marL="914400" indent="-393700" algn="just">
              <a:buFont typeface="Wingdings" panose="05000000000000000000" pitchFamily="2" charset="2"/>
              <a:buChar char="§"/>
              <a:defRPr sz="2600">
                <a:solidFill>
                  <a:srgbClr val="002060"/>
                </a:solidFill>
                <a:effectLst/>
                <a:latin typeface="Arial" pitchFamily="34" charset="0"/>
                <a:cs typeface="Arial" pitchFamily="34" charset="0"/>
              </a:defRPr>
            </a:lvl2pPr>
            <a:lvl3pPr marL="1252538" indent="-338138" algn="just">
              <a:buFont typeface="Wingdings" panose="05000000000000000000" pitchFamily="2" charset="2"/>
              <a:buChar char="ü"/>
              <a:defRPr sz="2400">
                <a:solidFill>
                  <a:schemeClr val="accent6">
                    <a:lumMod val="50000"/>
                  </a:schemeClr>
                </a:solidFill>
                <a:effectLst/>
                <a:latin typeface="Arial" pitchFamily="34" charset="0"/>
                <a:cs typeface="Arial" pitchFamily="34" charset="0"/>
              </a:defRPr>
            </a:lvl3pPr>
            <a:lvl4pPr>
              <a:defRPr sz="1800">
                <a:solidFill>
                  <a:srgbClr val="003399"/>
                </a:solidFill>
                <a:effectLst/>
                <a:latin typeface="Arial" pitchFamily="34" charset="0"/>
                <a:cs typeface="Arial" pitchFamily="34" charset="0"/>
              </a:defRPr>
            </a:lvl4pPr>
            <a:lvl5pPr>
              <a:defRPr sz="1800">
                <a:solidFill>
                  <a:srgbClr val="003399"/>
                </a:solidFill>
                <a:effectLst/>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Box 11"/>
          <p:cNvSpPr txBox="1"/>
          <p:nvPr userDrawn="1"/>
        </p:nvSpPr>
        <p:spPr>
          <a:xfrm>
            <a:off x="124264" y="6562394"/>
            <a:ext cx="8991600" cy="261610"/>
          </a:xfrm>
          <a:prstGeom prst="rect">
            <a:avLst/>
          </a:prstGeom>
          <a:noFill/>
          <a:effectLst>
            <a:innerShdw blurRad="63500" dist="50800" dir="13500000">
              <a:prstClr val="black">
                <a:alpha val="50000"/>
              </a:prstClr>
            </a:innerShdw>
          </a:effectLst>
        </p:spPr>
        <p:txBody>
          <a:bodyPr wrap="square" rtlCol="0">
            <a:spAutoFit/>
          </a:bodyPr>
          <a:lstStyle/>
          <a:p>
            <a:r>
              <a:rPr lang="en-US" sz="1050" b="1" u="none" baseline="0" smtClean="0">
                <a:solidFill>
                  <a:srgbClr val="0000CC"/>
                </a:solidFill>
                <a:latin typeface="Arial" panose="020B0604020202020204" pitchFamily="34" charset="0"/>
                <a:cs typeface="Arial" panose="020B0604020202020204" pitchFamily="34" charset="0"/>
              </a:rPr>
              <a:t>NHẬP MÔN PHƯƠNG PHÁP XÁC </a:t>
            </a:r>
            <a:r>
              <a:rPr lang="en-US" sz="1050" b="1" u="none" baseline="0" smtClean="0">
                <a:solidFill>
                  <a:srgbClr val="0000CC"/>
                </a:solidFill>
                <a:latin typeface="Arial" panose="020B0604020202020204" pitchFamily="34" charset="0"/>
                <a:cs typeface="Arial" panose="020B0604020202020204" pitchFamily="34" charset="0"/>
              </a:rPr>
              <a:t>SUẤT</a:t>
            </a:r>
            <a:r>
              <a:rPr lang="en-US" sz="1050" b="0" u="none" baseline="0" smtClean="0">
                <a:solidFill>
                  <a:srgbClr val="0000CC"/>
                </a:solidFill>
                <a:latin typeface="Arial" panose="020B0604020202020204" pitchFamily="34" charset="0"/>
                <a:cs typeface="Arial" panose="020B0604020202020204" pitchFamily="34" charset="0"/>
              </a:rPr>
              <a:t>     </a:t>
            </a:r>
            <a:r>
              <a:rPr lang="en-US" sz="1050" b="0" u="none" baseline="0" dirty="0" smtClean="0">
                <a:solidFill>
                  <a:srgbClr val="0000CC"/>
                </a:solidFill>
                <a:latin typeface="Arial" panose="020B0604020202020204" pitchFamily="34" charset="0"/>
                <a:cs typeface="Arial" panose="020B0604020202020204" pitchFamily="34" charset="0"/>
              </a:rPr>
              <a:t>		</a:t>
            </a:r>
            <a:r>
              <a:rPr lang="en-US" sz="1050" b="0" u="none" baseline="0" smtClean="0">
                <a:solidFill>
                  <a:srgbClr val="0000CC"/>
                </a:solidFill>
                <a:latin typeface="Arial" panose="020B0604020202020204" pitchFamily="34" charset="0"/>
                <a:cs typeface="Arial" panose="020B0604020202020204" pitchFamily="34" charset="0"/>
              </a:rPr>
              <a:t>            </a:t>
            </a:r>
            <a:r>
              <a:rPr lang="en-US" sz="1050" b="0" u="none" baseline="0" smtClean="0">
                <a:solidFill>
                  <a:srgbClr val="0000CC"/>
                </a:solidFill>
                <a:latin typeface="Arial" panose="020B0604020202020204" pitchFamily="34" charset="0"/>
                <a:cs typeface="Arial" panose="020B0604020202020204" pitchFamily="34" charset="0"/>
              </a:rPr>
              <a:t>				</a:t>
            </a:r>
            <a:r>
              <a:rPr lang="en-US" sz="1100" b="0" u="none" baseline="0" smtClean="0">
                <a:solidFill>
                  <a:srgbClr val="0000CC"/>
                </a:solidFill>
                <a:latin typeface="Arial" panose="020B0604020202020204" pitchFamily="34" charset="0"/>
                <a:cs typeface="Arial" panose="020B0604020202020204" pitchFamily="34" charset="0"/>
              </a:rPr>
              <a:t>Trang </a:t>
            </a:r>
            <a:fld id="{7EB61915-FCBE-4172-951A-E37547C332C5}" type="slidenum">
              <a:rPr lang="en-US" sz="1100" b="0" u="none" baseline="0" smtClean="0">
                <a:solidFill>
                  <a:srgbClr val="0000CC"/>
                </a:solidFill>
                <a:latin typeface="Arial" panose="020B0604020202020204" pitchFamily="34" charset="0"/>
                <a:cs typeface="Arial" panose="020B0604020202020204" pitchFamily="34" charset="0"/>
              </a:rPr>
              <a:pPr/>
              <a:t>‹#›</a:t>
            </a:fld>
            <a:endParaRPr lang="en-US" sz="1050" b="0" u="none" dirty="0">
              <a:solidFill>
                <a:srgbClr val="0000CC"/>
              </a:solidFill>
              <a:latin typeface="Arial" panose="020B0604020202020204" pitchFamily="34" charset="0"/>
              <a:cs typeface="Arial" panose="020B0604020202020204" pitchFamily="34" charset="0"/>
            </a:endParaRPr>
          </a:p>
        </p:txBody>
      </p:sp>
      <p:cxnSp>
        <p:nvCxnSpPr>
          <p:cNvPr id="13" name="Straight Connector 12"/>
          <p:cNvCxnSpPr/>
          <p:nvPr userDrawn="1"/>
        </p:nvCxnSpPr>
        <p:spPr>
          <a:xfrm>
            <a:off x="0" y="795615"/>
            <a:ext cx="9144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0" y="790136"/>
            <a:ext cx="91440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0" y="6497688"/>
            <a:ext cx="91440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69926" y="75850"/>
            <a:ext cx="638086" cy="63808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9248784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C07F98-8A23-446E-80DF-EE5F7A59A7A1}" type="datetimeFigureOut">
              <a:rPr lang="en-US" smtClean="0"/>
              <a:t>7/8/2019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55F923-7FAA-4FB6-8E38-3EC11592498A}" type="slidenum">
              <a:rPr lang="en-US" smtClean="0"/>
              <a:t>‹#›</a:t>
            </a:fld>
            <a:endParaRPr lang="en-US"/>
          </a:p>
        </p:txBody>
      </p:sp>
    </p:spTree>
    <p:extLst>
      <p:ext uri="{BB962C8B-B14F-4D97-AF65-F5344CB8AC3E}">
        <p14:creationId xmlns:p14="http://schemas.microsoft.com/office/powerpoint/2010/main" val="19855600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C07F98-8A23-446E-80DF-EE5F7A59A7A1}" type="datetimeFigureOut">
              <a:rPr lang="en-US" smtClean="0"/>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55F923-7FAA-4FB6-8E38-3EC11592498A}" type="slidenum">
              <a:rPr lang="en-US" smtClean="0"/>
              <a:t>‹#›</a:t>
            </a:fld>
            <a:endParaRPr lang="en-US"/>
          </a:p>
        </p:txBody>
      </p:sp>
    </p:spTree>
    <p:extLst>
      <p:ext uri="{BB962C8B-B14F-4D97-AF65-F5344CB8AC3E}">
        <p14:creationId xmlns:p14="http://schemas.microsoft.com/office/powerpoint/2010/main" val="1472973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C07F98-8A23-446E-80DF-EE5F7A59A7A1}" type="datetimeFigureOut">
              <a:rPr lang="en-US" smtClean="0"/>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55F923-7FAA-4FB6-8E38-3EC11592498A}" type="slidenum">
              <a:rPr lang="en-US" smtClean="0"/>
              <a:t>‹#›</a:t>
            </a:fld>
            <a:endParaRPr lang="en-US"/>
          </a:p>
        </p:txBody>
      </p:sp>
    </p:spTree>
    <p:extLst>
      <p:ext uri="{BB962C8B-B14F-4D97-AF65-F5344CB8AC3E}">
        <p14:creationId xmlns:p14="http://schemas.microsoft.com/office/powerpoint/2010/main" val="8167103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BC07F98-8A23-446E-80DF-EE5F7A59A7A1}" type="datetimeFigureOut">
              <a:rPr lang="en-US" smtClean="0"/>
              <a:t>7/8/2019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55F923-7FAA-4FB6-8E38-3EC11592498A}" type="slidenum">
              <a:rPr lang="en-US" smtClean="0"/>
              <a:t>‹#›</a:t>
            </a:fld>
            <a:endParaRPr lang="en-US"/>
          </a:p>
        </p:txBody>
      </p:sp>
    </p:spTree>
    <p:extLst>
      <p:ext uri="{BB962C8B-B14F-4D97-AF65-F5344CB8AC3E}">
        <p14:creationId xmlns:p14="http://schemas.microsoft.com/office/powerpoint/2010/main" val="36746051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07602B0-C009-40B3-840B-5F802103005B}" type="datetimeFigureOut">
              <a:rPr lang="en-US" smtClean="0"/>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BF1AC2-1D63-40A0-B373-AABAA2733EF4}" type="slidenum">
              <a:rPr lang="en-US" smtClean="0"/>
              <a:t>‹#›</a:t>
            </a:fld>
            <a:endParaRPr lang="en-US"/>
          </a:p>
        </p:txBody>
      </p:sp>
    </p:spTree>
    <p:extLst>
      <p:ext uri="{BB962C8B-B14F-4D97-AF65-F5344CB8AC3E}">
        <p14:creationId xmlns:p14="http://schemas.microsoft.com/office/powerpoint/2010/main" val="18037548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7602B0-C009-40B3-840B-5F802103005B}" type="datetimeFigureOut">
              <a:rPr lang="en-US" smtClean="0"/>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BF1AC2-1D63-40A0-B373-AABAA2733EF4}" type="slidenum">
              <a:rPr lang="en-US" smtClean="0"/>
              <a:t>‹#›</a:t>
            </a:fld>
            <a:endParaRPr lang="en-US"/>
          </a:p>
        </p:txBody>
      </p:sp>
    </p:spTree>
    <p:extLst>
      <p:ext uri="{BB962C8B-B14F-4D97-AF65-F5344CB8AC3E}">
        <p14:creationId xmlns:p14="http://schemas.microsoft.com/office/powerpoint/2010/main" val="12298733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7602B0-C009-40B3-840B-5F802103005B}" type="datetimeFigureOut">
              <a:rPr lang="en-US" smtClean="0"/>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BF1AC2-1D63-40A0-B373-AABAA2733EF4}" type="slidenum">
              <a:rPr lang="en-US" smtClean="0"/>
              <a:t>‹#›</a:t>
            </a:fld>
            <a:endParaRPr lang="en-US"/>
          </a:p>
        </p:txBody>
      </p:sp>
    </p:spTree>
    <p:extLst>
      <p:ext uri="{BB962C8B-B14F-4D97-AF65-F5344CB8AC3E}">
        <p14:creationId xmlns:p14="http://schemas.microsoft.com/office/powerpoint/2010/main" val="38465574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07602B0-C009-40B3-840B-5F802103005B}" type="datetimeFigureOut">
              <a:rPr lang="en-US" smtClean="0"/>
              <a:t>7/8/2019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BF1AC2-1D63-40A0-B373-AABAA2733EF4}" type="slidenum">
              <a:rPr lang="en-US" smtClean="0"/>
              <a:t>‹#›</a:t>
            </a:fld>
            <a:endParaRPr lang="en-US"/>
          </a:p>
        </p:txBody>
      </p:sp>
    </p:spTree>
    <p:extLst>
      <p:ext uri="{BB962C8B-B14F-4D97-AF65-F5344CB8AC3E}">
        <p14:creationId xmlns:p14="http://schemas.microsoft.com/office/powerpoint/2010/main" val="24911939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07602B0-C009-40B3-840B-5F802103005B}" type="datetimeFigureOut">
              <a:rPr lang="en-US" smtClean="0"/>
              <a:t>7/8/2019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BF1AC2-1D63-40A0-B373-AABAA2733EF4}" type="slidenum">
              <a:rPr lang="en-US" smtClean="0"/>
              <a:t>‹#›</a:t>
            </a:fld>
            <a:endParaRPr lang="en-US"/>
          </a:p>
        </p:txBody>
      </p:sp>
    </p:spTree>
    <p:extLst>
      <p:ext uri="{BB962C8B-B14F-4D97-AF65-F5344CB8AC3E}">
        <p14:creationId xmlns:p14="http://schemas.microsoft.com/office/powerpoint/2010/main" val="22294817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07602B0-C009-40B3-840B-5F802103005B}" type="datetimeFigureOut">
              <a:rPr lang="en-US" smtClean="0"/>
              <a:t>7/8/2019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BF1AC2-1D63-40A0-B373-AABAA2733EF4}" type="slidenum">
              <a:rPr lang="en-US" smtClean="0"/>
              <a:t>‹#›</a:t>
            </a:fld>
            <a:endParaRPr lang="en-US"/>
          </a:p>
        </p:txBody>
      </p:sp>
    </p:spTree>
    <p:extLst>
      <p:ext uri="{BB962C8B-B14F-4D97-AF65-F5344CB8AC3E}">
        <p14:creationId xmlns:p14="http://schemas.microsoft.com/office/powerpoint/2010/main" val="487123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16E615D-11E3-4F02-AC68-7FA09FD189A8}" type="datetimeFigureOut">
              <a:rPr lang="en-US" smtClean="0"/>
              <a:pPr/>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26691153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7602B0-C009-40B3-840B-5F802103005B}" type="datetimeFigureOut">
              <a:rPr lang="en-US" smtClean="0"/>
              <a:t>7/8/2019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BF1AC2-1D63-40A0-B373-AABAA2733EF4}" type="slidenum">
              <a:rPr lang="en-US" smtClean="0"/>
              <a:t>‹#›</a:t>
            </a:fld>
            <a:endParaRPr lang="en-US"/>
          </a:p>
        </p:txBody>
      </p:sp>
    </p:spTree>
    <p:extLst>
      <p:ext uri="{BB962C8B-B14F-4D97-AF65-F5344CB8AC3E}">
        <p14:creationId xmlns:p14="http://schemas.microsoft.com/office/powerpoint/2010/main" val="38579848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7602B0-C009-40B3-840B-5F802103005B}" type="datetimeFigureOut">
              <a:rPr lang="en-US" smtClean="0"/>
              <a:t>7/8/2019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BF1AC2-1D63-40A0-B373-AABAA2733EF4}" type="slidenum">
              <a:rPr lang="en-US" smtClean="0"/>
              <a:t>‹#›</a:t>
            </a:fld>
            <a:endParaRPr lang="en-US"/>
          </a:p>
        </p:txBody>
      </p:sp>
    </p:spTree>
    <p:extLst>
      <p:ext uri="{BB962C8B-B14F-4D97-AF65-F5344CB8AC3E}">
        <p14:creationId xmlns:p14="http://schemas.microsoft.com/office/powerpoint/2010/main" val="28862336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7602B0-C009-40B3-840B-5F802103005B}" type="datetimeFigureOut">
              <a:rPr lang="en-US" smtClean="0"/>
              <a:t>7/8/2019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BF1AC2-1D63-40A0-B373-AABAA2733EF4}" type="slidenum">
              <a:rPr lang="en-US" smtClean="0"/>
              <a:t>‹#›</a:t>
            </a:fld>
            <a:endParaRPr lang="en-US"/>
          </a:p>
        </p:txBody>
      </p:sp>
    </p:spTree>
    <p:extLst>
      <p:ext uri="{BB962C8B-B14F-4D97-AF65-F5344CB8AC3E}">
        <p14:creationId xmlns:p14="http://schemas.microsoft.com/office/powerpoint/2010/main" val="24870417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7602B0-C009-40B3-840B-5F802103005B}" type="datetimeFigureOut">
              <a:rPr lang="en-US" smtClean="0"/>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BF1AC2-1D63-40A0-B373-AABAA2733EF4}" type="slidenum">
              <a:rPr lang="en-US" smtClean="0"/>
              <a:t>‹#›</a:t>
            </a:fld>
            <a:endParaRPr lang="en-US"/>
          </a:p>
        </p:txBody>
      </p:sp>
    </p:spTree>
    <p:extLst>
      <p:ext uri="{BB962C8B-B14F-4D97-AF65-F5344CB8AC3E}">
        <p14:creationId xmlns:p14="http://schemas.microsoft.com/office/powerpoint/2010/main" val="15309529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7602B0-C009-40B3-840B-5F802103005B}" type="datetimeFigureOut">
              <a:rPr lang="en-US" smtClean="0"/>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BF1AC2-1D63-40A0-B373-AABAA2733EF4}" type="slidenum">
              <a:rPr lang="en-US" smtClean="0"/>
              <a:t>‹#›</a:t>
            </a:fld>
            <a:endParaRPr lang="en-US"/>
          </a:p>
        </p:txBody>
      </p:sp>
    </p:spTree>
    <p:extLst>
      <p:ext uri="{BB962C8B-B14F-4D97-AF65-F5344CB8AC3E}">
        <p14:creationId xmlns:p14="http://schemas.microsoft.com/office/powerpoint/2010/main" val="1825224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16E615D-11E3-4F02-AC68-7FA09FD189A8}" type="datetimeFigureOut">
              <a:rPr lang="en-US" smtClean="0"/>
              <a:pPr/>
              <a:t>7/8/2019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2378465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16E615D-11E3-4F02-AC68-7FA09FD189A8}" type="datetimeFigureOut">
              <a:rPr lang="en-US" smtClean="0"/>
              <a:pPr/>
              <a:t>7/8/2019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2732866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16E615D-11E3-4F02-AC68-7FA09FD189A8}" type="datetimeFigureOut">
              <a:rPr lang="en-US" smtClean="0"/>
              <a:pPr/>
              <a:t>7/8/2019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3190889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6E615D-11E3-4F02-AC68-7FA09FD189A8}" type="datetimeFigureOut">
              <a:rPr lang="en-US" smtClean="0"/>
              <a:pPr/>
              <a:t>7/8/2019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2639923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6E615D-11E3-4F02-AC68-7FA09FD189A8}" type="datetimeFigureOut">
              <a:rPr lang="en-US" smtClean="0"/>
              <a:pPr/>
              <a:t>7/8/2019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1039648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6E615D-11E3-4F02-AC68-7FA09FD189A8}" type="datetimeFigureOut">
              <a:rPr lang="en-US" smtClean="0"/>
              <a:pPr/>
              <a:t>7/8/2019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1495880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6E615D-11E3-4F02-AC68-7FA09FD189A8}" type="datetimeFigureOut">
              <a:rPr lang="en-US" smtClean="0"/>
              <a:pPr/>
              <a:t>7/8/2019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3223CC-FF40-4E7C-8AC0-EAFA32D04CFE}" type="slidenum">
              <a:rPr lang="en-US" smtClean="0"/>
              <a:pPr/>
              <a:t>‹#›</a:t>
            </a:fld>
            <a:endParaRPr lang="en-US"/>
          </a:p>
        </p:txBody>
      </p:sp>
    </p:spTree>
    <p:extLst>
      <p:ext uri="{BB962C8B-B14F-4D97-AF65-F5344CB8AC3E}">
        <p14:creationId xmlns:p14="http://schemas.microsoft.com/office/powerpoint/2010/main" val="27306168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b="0" i="0" u="none"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C07F98-8A23-446E-80DF-EE5F7A59A7A1}" type="datetimeFigureOut">
              <a:rPr lang="en-US" smtClean="0"/>
              <a:t>7/8/2019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55F923-7FAA-4FB6-8E38-3EC11592498A}" type="slidenum">
              <a:rPr lang="en-US" smtClean="0"/>
              <a:t>‹#›</a:t>
            </a:fld>
            <a:endParaRPr lang="en-US"/>
          </a:p>
        </p:txBody>
      </p:sp>
    </p:spTree>
    <p:extLst>
      <p:ext uri="{BB962C8B-B14F-4D97-AF65-F5344CB8AC3E}">
        <p14:creationId xmlns:p14="http://schemas.microsoft.com/office/powerpoint/2010/main" val="42888704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7602B0-C009-40B3-840B-5F802103005B}" type="datetimeFigureOut">
              <a:rPr lang="en-US" smtClean="0"/>
              <a:t>7/8/2019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BF1AC2-1D63-40A0-B373-AABAA2733EF4}" type="slidenum">
              <a:rPr lang="en-US" smtClean="0"/>
              <a:t>‹#›</a:t>
            </a:fld>
            <a:endParaRPr lang="en-US"/>
          </a:p>
        </p:txBody>
      </p:sp>
    </p:spTree>
    <p:extLst>
      <p:ext uri="{BB962C8B-B14F-4D97-AF65-F5344CB8AC3E}">
        <p14:creationId xmlns:p14="http://schemas.microsoft.com/office/powerpoint/2010/main" val="171219483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9144000" cy="1370012"/>
          </a:xfrm>
          <a:prstGeom prst="rect">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12" name="Rectangle 11"/>
          <p:cNvSpPr/>
          <p:nvPr/>
        </p:nvSpPr>
        <p:spPr>
          <a:xfrm>
            <a:off x="0" y="6246812"/>
            <a:ext cx="9144000" cy="611188"/>
          </a:xfrm>
          <a:prstGeom prst="rect">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9" name="Rectangle 150"/>
          <p:cNvSpPr>
            <a:spLocks noGrp="1" noChangeArrowheads="1"/>
          </p:cNvSpPr>
          <p:nvPr>
            <p:ph type="ctrTitle"/>
          </p:nvPr>
        </p:nvSpPr>
        <p:spPr>
          <a:xfrm>
            <a:off x="76200" y="1447800"/>
            <a:ext cx="9067800" cy="1676400"/>
          </a:xfrm>
        </p:spPr>
        <p:txBody>
          <a:bodyPr>
            <a:normAutofit/>
          </a:bodyPr>
          <a:lstStyle/>
          <a:p>
            <a:pPr>
              <a:lnSpc>
                <a:spcPct val="120000"/>
              </a:lnSpc>
            </a:pPr>
            <a:r>
              <a:rPr lang="es-UY" sz="2800" b="1" dirty="0" err="1" smtClean="0">
                <a:solidFill>
                  <a:srgbClr val="990033"/>
                </a:solidFill>
                <a:latin typeface="Arial" pitchFamily="34" charset="0"/>
                <a:cs typeface="Arial" pitchFamily="34" charset="0"/>
              </a:rPr>
              <a:t>TÓM</a:t>
            </a:r>
            <a:r>
              <a:rPr lang="es-UY" sz="2800" b="1" dirty="0" smtClean="0">
                <a:solidFill>
                  <a:srgbClr val="990033"/>
                </a:solidFill>
                <a:latin typeface="Arial" pitchFamily="34" charset="0"/>
                <a:cs typeface="Arial" pitchFamily="34" charset="0"/>
              </a:rPr>
              <a:t> </a:t>
            </a:r>
            <a:r>
              <a:rPr lang="es-UY" sz="2800" b="1" dirty="0" err="1" smtClean="0">
                <a:solidFill>
                  <a:srgbClr val="990033"/>
                </a:solidFill>
                <a:latin typeface="Arial" pitchFamily="34" charset="0"/>
                <a:cs typeface="Arial" pitchFamily="34" charset="0"/>
              </a:rPr>
              <a:t>TẮT</a:t>
            </a:r>
            <a:r>
              <a:rPr lang="es-UY" sz="2800" b="1" dirty="0" smtClean="0">
                <a:solidFill>
                  <a:srgbClr val="990033"/>
                </a:solidFill>
                <a:latin typeface="Arial" pitchFamily="34" charset="0"/>
                <a:cs typeface="Arial" pitchFamily="34" charset="0"/>
              </a:rPr>
              <a:t> </a:t>
            </a:r>
            <a:r>
              <a:rPr lang="es-UY" sz="2800" b="1" dirty="0" err="1" smtClean="0">
                <a:solidFill>
                  <a:srgbClr val="990033"/>
                </a:solidFill>
                <a:latin typeface="Arial" pitchFamily="34" charset="0"/>
                <a:cs typeface="Arial" pitchFamily="34" charset="0"/>
              </a:rPr>
              <a:t>BÀI</a:t>
            </a:r>
            <a:r>
              <a:rPr lang="es-UY" sz="2800" b="1" dirty="0" smtClean="0">
                <a:solidFill>
                  <a:srgbClr val="990033"/>
                </a:solidFill>
                <a:latin typeface="Arial" pitchFamily="34" charset="0"/>
                <a:cs typeface="Arial" pitchFamily="34" charset="0"/>
              </a:rPr>
              <a:t> </a:t>
            </a:r>
            <a:r>
              <a:rPr lang="es-UY" sz="2800" b="1" dirty="0" err="1" smtClean="0">
                <a:solidFill>
                  <a:srgbClr val="990033"/>
                </a:solidFill>
                <a:latin typeface="Arial" pitchFamily="34" charset="0"/>
                <a:cs typeface="Arial" pitchFamily="34" charset="0"/>
              </a:rPr>
              <a:t>GIẢNG</a:t>
            </a:r>
            <a:endParaRPr lang="es-ES" sz="3600" b="1" dirty="0">
              <a:solidFill>
                <a:srgbClr val="990033"/>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ctangle 161"/>
          <p:cNvSpPr>
            <a:spLocks noChangeArrowheads="1"/>
          </p:cNvSpPr>
          <p:nvPr/>
        </p:nvSpPr>
        <p:spPr bwMode="auto">
          <a:xfrm>
            <a:off x="3314700" y="6258232"/>
            <a:ext cx="2514600" cy="609600"/>
          </a:xfrm>
          <a:prstGeom prst="rect">
            <a:avLst/>
          </a:prstGeom>
          <a:noFill/>
          <a:ln w="9525">
            <a:noFill/>
            <a:miter lim="800000"/>
            <a:headEnd/>
            <a:tailEnd/>
          </a:ln>
          <a:effectLst/>
        </p:spPr>
        <p:txBody>
          <a:bodyPr anchor="ctr"/>
          <a:lstStyle/>
          <a:p>
            <a:pPr algn="ctr"/>
            <a:r>
              <a:rPr lang="es-UY" sz="2000" b="1" smtClean="0">
                <a:solidFill>
                  <a:srgbClr val="003399"/>
                </a:solidFill>
                <a:latin typeface="Times New Roman" pitchFamily="18" charset="0"/>
                <a:cs typeface="Times New Roman" pitchFamily="18" charset="0"/>
              </a:rPr>
              <a:t>2019</a:t>
            </a:r>
            <a:endParaRPr lang="es-ES" sz="2000" b="1" dirty="0">
              <a:solidFill>
                <a:srgbClr val="003399"/>
              </a:solidFill>
              <a:latin typeface="Times New Roman" pitchFamily="18" charset="0"/>
              <a:cs typeface="Times New Roman" pitchFamily="18" charset="0"/>
            </a:endParaRPr>
          </a:p>
        </p:txBody>
      </p:sp>
      <p:cxnSp>
        <p:nvCxnSpPr>
          <p:cNvPr id="8" name="Straight Connector 7"/>
          <p:cNvCxnSpPr/>
          <p:nvPr/>
        </p:nvCxnSpPr>
        <p:spPr>
          <a:xfrm>
            <a:off x="0" y="1371600"/>
            <a:ext cx="9144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5" name="Rectangle 150"/>
          <p:cNvSpPr txBox="1">
            <a:spLocks noChangeArrowheads="1"/>
          </p:cNvSpPr>
          <p:nvPr/>
        </p:nvSpPr>
        <p:spPr>
          <a:xfrm>
            <a:off x="1143000" y="79772"/>
            <a:ext cx="7848600" cy="106918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lang="es-UY" sz="2000" b="1" noProof="0" dirty="0" err="1" smtClean="0">
                <a:solidFill>
                  <a:schemeClr val="accent6">
                    <a:lumMod val="75000"/>
                  </a:schemeClr>
                </a:solidFill>
                <a:effectLst>
                  <a:outerShdw blurRad="38100" dist="38100" dir="2700000" algn="tl">
                    <a:srgbClr val="000000">
                      <a:alpha val="43137"/>
                    </a:srgbClr>
                  </a:outerShdw>
                </a:effectLst>
                <a:latin typeface="Arial" pitchFamily="34" charset="0"/>
                <a:ea typeface="+mj-ea"/>
                <a:cs typeface="Arial" pitchFamily="34" charset="0"/>
              </a:rPr>
              <a:t>TRƯỜNG</a:t>
            </a:r>
            <a:r>
              <a:rPr lang="es-UY" sz="2000" b="1" noProof="0" dirty="0" smtClean="0">
                <a:solidFill>
                  <a:schemeClr val="accent6">
                    <a:lumMod val="75000"/>
                  </a:schemeClr>
                </a:solidFill>
                <a:effectLst>
                  <a:outerShdw blurRad="38100" dist="38100" dir="2700000" algn="tl">
                    <a:srgbClr val="000000">
                      <a:alpha val="43137"/>
                    </a:srgbClr>
                  </a:outerShdw>
                </a:effectLst>
                <a:latin typeface="Arial" pitchFamily="34" charset="0"/>
                <a:ea typeface="+mj-ea"/>
                <a:cs typeface="Arial" pitchFamily="34" charset="0"/>
              </a:rPr>
              <a:t> </a:t>
            </a:r>
            <a:r>
              <a:rPr lang="es-UY" sz="2000" b="1" noProof="0" dirty="0" err="1" smtClean="0">
                <a:solidFill>
                  <a:schemeClr val="accent6">
                    <a:lumMod val="75000"/>
                  </a:schemeClr>
                </a:solidFill>
                <a:effectLst>
                  <a:outerShdw blurRad="38100" dist="38100" dir="2700000" algn="tl">
                    <a:srgbClr val="000000">
                      <a:alpha val="43137"/>
                    </a:srgbClr>
                  </a:outerShdw>
                </a:effectLst>
                <a:latin typeface="Arial" pitchFamily="34" charset="0"/>
                <a:ea typeface="+mj-ea"/>
                <a:cs typeface="Arial" pitchFamily="34" charset="0"/>
              </a:rPr>
              <a:t>ĐẠI</a:t>
            </a:r>
            <a:r>
              <a:rPr lang="es-UY" sz="2000" b="1" noProof="0" dirty="0" smtClean="0">
                <a:solidFill>
                  <a:schemeClr val="accent6">
                    <a:lumMod val="75000"/>
                  </a:schemeClr>
                </a:solidFill>
                <a:effectLst>
                  <a:outerShdw blurRad="38100" dist="38100" dir="2700000" algn="tl">
                    <a:srgbClr val="000000">
                      <a:alpha val="43137"/>
                    </a:srgbClr>
                  </a:outerShdw>
                </a:effectLst>
                <a:latin typeface="Arial" pitchFamily="34" charset="0"/>
                <a:ea typeface="+mj-ea"/>
                <a:cs typeface="Arial" pitchFamily="34" charset="0"/>
              </a:rPr>
              <a:t> </a:t>
            </a:r>
            <a:r>
              <a:rPr lang="es-UY" sz="2000" b="1" noProof="0" dirty="0" err="1" smtClean="0">
                <a:solidFill>
                  <a:schemeClr val="accent6">
                    <a:lumMod val="75000"/>
                  </a:schemeClr>
                </a:solidFill>
                <a:effectLst>
                  <a:outerShdw blurRad="38100" dist="38100" dir="2700000" algn="tl">
                    <a:srgbClr val="000000">
                      <a:alpha val="43137"/>
                    </a:srgbClr>
                  </a:outerShdw>
                </a:effectLst>
                <a:latin typeface="Arial" pitchFamily="34" charset="0"/>
                <a:ea typeface="+mj-ea"/>
                <a:cs typeface="Arial" pitchFamily="34" charset="0"/>
              </a:rPr>
              <a:t>HỌC</a:t>
            </a:r>
            <a:r>
              <a:rPr lang="es-UY" sz="2000" b="1" noProof="0" dirty="0" smtClean="0">
                <a:solidFill>
                  <a:schemeClr val="accent6">
                    <a:lumMod val="75000"/>
                  </a:schemeClr>
                </a:solidFill>
                <a:effectLst>
                  <a:outerShdw blurRad="38100" dist="38100" dir="2700000" algn="tl">
                    <a:srgbClr val="000000">
                      <a:alpha val="43137"/>
                    </a:srgbClr>
                  </a:outerShdw>
                </a:effectLst>
                <a:latin typeface="Arial" pitchFamily="34" charset="0"/>
                <a:ea typeface="+mj-ea"/>
                <a:cs typeface="Arial" pitchFamily="34" charset="0"/>
              </a:rPr>
              <a:t> </a:t>
            </a:r>
            <a:r>
              <a:rPr lang="es-UY" sz="2000" b="1" noProof="0" dirty="0" err="1" smtClean="0">
                <a:solidFill>
                  <a:schemeClr val="accent6">
                    <a:lumMod val="75000"/>
                  </a:schemeClr>
                </a:solidFill>
                <a:effectLst>
                  <a:outerShdw blurRad="38100" dist="38100" dir="2700000" algn="tl">
                    <a:srgbClr val="000000">
                      <a:alpha val="43137"/>
                    </a:srgbClr>
                  </a:outerShdw>
                </a:effectLst>
                <a:latin typeface="Arial" pitchFamily="34" charset="0"/>
                <a:ea typeface="+mj-ea"/>
                <a:cs typeface="Arial" pitchFamily="34" charset="0"/>
              </a:rPr>
              <a:t>VINH</a:t>
            </a:r>
            <a:endParaRPr lang="es-UY" sz="2000" b="1" noProof="0" dirty="0" smtClean="0">
              <a:solidFill>
                <a:schemeClr val="accent6">
                  <a:lumMod val="75000"/>
                </a:schemeClr>
              </a:solidFill>
              <a:effectLst>
                <a:outerShdw blurRad="38100" dist="38100" dir="2700000" algn="tl">
                  <a:srgbClr val="000000">
                    <a:alpha val="43137"/>
                  </a:srgbClr>
                </a:outerShdw>
              </a:effectLst>
              <a:latin typeface="Arial" pitchFamily="34" charset="0"/>
              <a:ea typeface="+mj-ea"/>
              <a:cs typeface="Arial" pitchFamily="34" charset="0"/>
            </a:endParaRPr>
          </a:p>
          <a:p>
            <a:pPr marL="0" marR="0" lvl="0" indent="0" algn="ctr" defTabSz="914400" rtl="0" eaLnBrk="1" fontAlgn="auto" latinLnBrk="0" hangingPunct="1">
              <a:lnSpc>
                <a:spcPct val="150000"/>
              </a:lnSpc>
              <a:spcBef>
                <a:spcPct val="0"/>
              </a:spcBef>
              <a:spcAft>
                <a:spcPts val="0"/>
              </a:spcAft>
              <a:buClrTx/>
              <a:buSzTx/>
              <a:buFontTx/>
              <a:buNone/>
              <a:tabLst/>
              <a:defRPr/>
            </a:pPr>
            <a:r>
              <a:rPr kumimoji="0" lang="es-UY" sz="2000" b="1" i="0" u="none" strike="noStrike" kern="1200" cap="none" spc="0" normalizeH="0" dirty="0" smtClean="0">
                <a:ln>
                  <a:noFill/>
                </a:ln>
                <a:solidFill>
                  <a:schemeClr val="accent6">
                    <a:lumMod val="75000"/>
                  </a:schemeClr>
                </a:solidFill>
                <a:effectLst>
                  <a:outerShdw blurRad="38100" dist="38100" dir="2700000" algn="tl">
                    <a:srgbClr val="000000">
                      <a:alpha val="43137"/>
                    </a:srgbClr>
                  </a:outerShdw>
                </a:effectLst>
                <a:uLnTx/>
                <a:uFillTx/>
                <a:latin typeface="Arial" pitchFamily="34" charset="0"/>
                <a:ea typeface="+mj-ea"/>
                <a:cs typeface="Arial" pitchFamily="34" charset="0"/>
              </a:rPr>
              <a:t>VIỆN SƯ PHẠM TỰ NHIÊN</a:t>
            </a:r>
            <a:endParaRPr kumimoji="0" lang="es-UY" sz="2000" b="1" i="0" u="none" strike="noStrike" kern="1200" cap="none" spc="0" normalizeH="0" noProof="0" dirty="0" smtClean="0">
              <a:ln>
                <a:noFill/>
              </a:ln>
              <a:solidFill>
                <a:schemeClr val="accent6">
                  <a:lumMod val="75000"/>
                </a:schemeClr>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sp>
        <p:nvSpPr>
          <p:cNvPr id="4" name="Rectangle 150"/>
          <p:cNvSpPr txBox="1">
            <a:spLocks noChangeArrowheads="1"/>
          </p:cNvSpPr>
          <p:nvPr/>
        </p:nvSpPr>
        <p:spPr>
          <a:xfrm>
            <a:off x="-17018" y="2513806"/>
            <a:ext cx="9144000" cy="1676400"/>
          </a:xfrm>
          <a:prstGeom prst="rect">
            <a:avLst/>
          </a:prstGeom>
        </p:spPr>
        <p:txBody>
          <a:bodyPr vert="horz" lIns="91440" tIns="45720" rIns="91440" bIns="45720" rtlCol="0" anchor="ctr">
            <a:noAutofit/>
          </a:bodyPr>
          <a:lstStyle/>
          <a:p>
            <a:pPr lvl="1" algn="ctr">
              <a:spcBef>
                <a:spcPct val="0"/>
              </a:spcBef>
              <a:defRPr/>
            </a:pPr>
            <a:r>
              <a:rPr lang="en-US" sz="3200" b="1" smtClean="0">
                <a:solidFill>
                  <a:srgbClr val="003399"/>
                </a:solidFill>
                <a:effectLst>
                  <a:outerShdw blurRad="38100" dist="38100" dir="2700000" algn="tl">
                    <a:srgbClr val="000000">
                      <a:alpha val="43137"/>
                    </a:srgbClr>
                  </a:outerShdw>
                </a:effectLst>
                <a:latin typeface="Arial" pitchFamily="34" charset="0"/>
                <a:ea typeface="+mj-ea"/>
                <a:cs typeface="Arial" pitchFamily="34" charset="0"/>
              </a:rPr>
              <a:t>NHẬP MÔN PHƯƠNG PHÁP XÁC SUẤT</a:t>
            </a:r>
            <a:endParaRPr kumimoji="0" lang="es-ES" sz="3600" b="1" i="0" u="none" strike="noStrike" kern="1200" cap="none" spc="0" normalizeH="0" baseline="0" noProof="0" dirty="0">
              <a:ln>
                <a:noFill/>
              </a:ln>
              <a:solidFill>
                <a:srgbClr val="003399"/>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cxnSp>
        <p:nvCxnSpPr>
          <p:cNvPr id="11" name="Straight Connector 10"/>
          <p:cNvCxnSpPr/>
          <p:nvPr/>
        </p:nvCxnSpPr>
        <p:spPr>
          <a:xfrm>
            <a:off x="0" y="6246812"/>
            <a:ext cx="9144000"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81360"/>
            <a:ext cx="1199972" cy="1199972"/>
          </a:xfrm>
          <a:prstGeom prst="rect">
            <a:avLst/>
          </a:prstGeom>
          <a:effectLst>
            <a:outerShdw blurRad="50800" dist="38100" dir="2700000" algn="tl" rotWithShape="0">
              <a:prstClr val="black">
                <a:alpha val="40000"/>
              </a:prstClr>
            </a:outerShdw>
          </a:effectLst>
        </p:spPr>
      </p:pic>
      <p:sp>
        <p:nvSpPr>
          <p:cNvPr id="14" name="Rectangle 161"/>
          <p:cNvSpPr>
            <a:spLocks noChangeArrowheads="1"/>
          </p:cNvSpPr>
          <p:nvPr/>
        </p:nvSpPr>
        <p:spPr bwMode="auto">
          <a:xfrm>
            <a:off x="1219200" y="4492624"/>
            <a:ext cx="7391400" cy="1603376"/>
          </a:xfrm>
          <a:prstGeom prst="rect">
            <a:avLst/>
          </a:prstGeom>
          <a:noFill/>
          <a:ln w="9525">
            <a:noFill/>
            <a:miter lim="800000"/>
            <a:headEnd/>
            <a:tailEnd/>
          </a:ln>
          <a:effectLst/>
        </p:spPr>
        <p:txBody>
          <a:bodyPr anchor="ctr"/>
          <a:lstStyle/>
          <a:p>
            <a:endParaRPr lang="es-UY" sz="2400" b="1" dirty="0">
              <a:solidFill>
                <a:srgbClr val="C00000"/>
              </a:solidFill>
              <a:latin typeface="Arial" pitchFamily="34" charset="0"/>
              <a:cs typeface="Arial" pitchFamily="34" charset="0"/>
            </a:endParaRPr>
          </a:p>
          <a:p>
            <a:r>
              <a:rPr lang="es-UY" sz="2400" b="1" dirty="0" err="1" smtClean="0">
                <a:solidFill>
                  <a:srgbClr val="990033"/>
                </a:solidFill>
                <a:effectLst>
                  <a:outerShdw blurRad="38100" dist="38100" dir="2700000" algn="tl">
                    <a:srgbClr val="000000">
                      <a:alpha val="43137"/>
                    </a:srgbClr>
                  </a:outerShdw>
                </a:effectLst>
                <a:latin typeface="Arial" pitchFamily="34" charset="0"/>
                <a:cs typeface="Arial" pitchFamily="34" charset="0"/>
              </a:rPr>
              <a:t>Họ</a:t>
            </a:r>
            <a:r>
              <a:rPr lang="es-UY" sz="2400" b="1" dirty="0" smtClean="0">
                <a:solidFill>
                  <a:srgbClr val="990033"/>
                </a:solidFill>
                <a:effectLst>
                  <a:outerShdw blurRad="38100" dist="38100" dir="2700000" algn="tl">
                    <a:srgbClr val="000000">
                      <a:alpha val="43137"/>
                    </a:srgbClr>
                  </a:outerShdw>
                </a:effectLst>
                <a:latin typeface="Arial" pitchFamily="34" charset="0"/>
                <a:cs typeface="Arial" pitchFamily="34" charset="0"/>
              </a:rPr>
              <a:t> </a:t>
            </a:r>
            <a:r>
              <a:rPr lang="es-UY" sz="2400" b="1" dirty="0" err="1" smtClean="0">
                <a:solidFill>
                  <a:srgbClr val="990033"/>
                </a:solidFill>
                <a:effectLst>
                  <a:outerShdw blurRad="38100" dist="38100" dir="2700000" algn="tl">
                    <a:srgbClr val="000000">
                      <a:alpha val="43137"/>
                    </a:srgbClr>
                  </a:outerShdw>
                </a:effectLst>
                <a:latin typeface="Arial" pitchFamily="34" charset="0"/>
                <a:cs typeface="Arial" pitchFamily="34" charset="0"/>
              </a:rPr>
              <a:t>và</a:t>
            </a:r>
            <a:r>
              <a:rPr lang="es-UY" sz="2400" b="1" dirty="0" smtClean="0">
                <a:solidFill>
                  <a:srgbClr val="990033"/>
                </a:solidFill>
                <a:effectLst>
                  <a:outerShdw blurRad="38100" dist="38100" dir="2700000" algn="tl">
                    <a:srgbClr val="000000">
                      <a:alpha val="43137"/>
                    </a:srgbClr>
                  </a:outerShdw>
                </a:effectLst>
                <a:latin typeface="Arial" pitchFamily="34" charset="0"/>
                <a:cs typeface="Arial" pitchFamily="34" charset="0"/>
              </a:rPr>
              <a:t> </a:t>
            </a:r>
            <a:r>
              <a:rPr lang="es-UY" sz="2400" b="1" dirty="0" err="1" smtClean="0">
                <a:solidFill>
                  <a:srgbClr val="990033"/>
                </a:solidFill>
                <a:effectLst>
                  <a:outerShdw blurRad="38100" dist="38100" dir="2700000" algn="tl">
                    <a:srgbClr val="000000">
                      <a:alpha val="43137"/>
                    </a:srgbClr>
                  </a:outerShdw>
                </a:effectLst>
                <a:latin typeface="Arial" pitchFamily="34" charset="0"/>
                <a:cs typeface="Arial" pitchFamily="34" charset="0"/>
              </a:rPr>
              <a:t>tên</a:t>
            </a:r>
            <a:r>
              <a:rPr lang="es-UY" sz="2400" b="1" dirty="0" smtClean="0">
                <a:solidFill>
                  <a:srgbClr val="990033"/>
                </a:solidFill>
                <a:effectLst>
                  <a:outerShdw blurRad="38100" dist="38100" dir="2700000" algn="tl">
                    <a:srgbClr val="000000">
                      <a:alpha val="43137"/>
                    </a:srgbClr>
                  </a:outerShdw>
                </a:effectLst>
                <a:latin typeface="Arial" pitchFamily="34" charset="0"/>
                <a:cs typeface="Arial" pitchFamily="34" charset="0"/>
              </a:rPr>
              <a:t> </a:t>
            </a:r>
            <a:r>
              <a:rPr lang="es-UY" sz="2400" b="1" dirty="0" err="1" smtClean="0">
                <a:solidFill>
                  <a:srgbClr val="990033"/>
                </a:solidFill>
                <a:effectLst>
                  <a:outerShdw blurRad="38100" dist="38100" dir="2700000" algn="tl">
                    <a:srgbClr val="000000">
                      <a:alpha val="43137"/>
                    </a:srgbClr>
                  </a:outerShdw>
                </a:effectLst>
                <a:latin typeface="Arial" pitchFamily="34" charset="0"/>
                <a:cs typeface="Arial" pitchFamily="34" charset="0"/>
              </a:rPr>
              <a:t>giảng</a:t>
            </a:r>
            <a:r>
              <a:rPr lang="es-UY" sz="2400" b="1" dirty="0" smtClean="0">
                <a:solidFill>
                  <a:srgbClr val="990033"/>
                </a:solidFill>
                <a:effectLst>
                  <a:outerShdw blurRad="38100" dist="38100" dir="2700000" algn="tl">
                    <a:srgbClr val="000000">
                      <a:alpha val="43137"/>
                    </a:srgbClr>
                  </a:outerShdw>
                </a:effectLst>
                <a:latin typeface="Arial" pitchFamily="34" charset="0"/>
                <a:cs typeface="Arial" pitchFamily="34" charset="0"/>
              </a:rPr>
              <a:t> </a:t>
            </a:r>
            <a:r>
              <a:rPr lang="es-UY" sz="2400" b="1" dirty="0" err="1" smtClean="0">
                <a:solidFill>
                  <a:srgbClr val="990033"/>
                </a:solidFill>
                <a:effectLst>
                  <a:outerShdw blurRad="38100" dist="38100" dir="2700000" algn="tl">
                    <a:srgbClr val="000000">
                      <a:alpha val="43137"/>
                    </a:srgbClr>
                  </a:outerShdw>
                </a:effectLst>
                <a:latin typeface="Arial" pitchFamily="34" charset="0"/>
                <a:cs typeface="Arial" pitchFamily="34" charset="0"/>
              </a:rPr>
              <a:t>viên</a:t>
            </a:r>
            <a:r>
              <a:rPr lang="es-UY" sz="2400" b="1" dirty="0" smtClean="0">
                <a:solidFill>
                  <a:srgbClr val="990033"/>
                </a:solidFill>
                <a:effectLst>
                  <a:outerShdw blurRad="38100" dist="38100" dir="2700000" algn="tl">
                    <a:srgbClr val="000000">
                      <a:alpha val="43137"/>
                    </a:srgbClr>
                  </a:outerShdw>
                </a:effectLst>
                <a:latin typeface="Arial" pitchFamily="34" charset="0"/>
                <a:cs typeface="Arial" pitchFamily="34" charset="0"/>
              </a:rPr>
              <a:t>: TS</a:t>
            </a:r>
            <a:r>
              <a:rPr lang="es-UY" sz="2400" b="1" smtClean="0">
                <a:solidFill>
                  <a:srgbClr val="990033"/>
                </a:solidFill>
                <a:effectLst>
                  <a:outerShdw blurRad="38100" dist="38100" dir="2700000" algn="tl">
                    <a:srgbClr val="000000">
                      <a:alpha val="43137"/>
                    </a:srgbClr>
                  </a:outerShdw>
                </a:effectLst>
                <a:latin typeface="Arial" pitchFamily="34" charset="0"/>
                <a:cs typeface="Arial" pitchFamily="34" charset="0"/>
              </a:rPr>
              <a:t>. Dương Xuân Giáp</a:t>
            </a:r>
            <a:endParaRPr lang="es-UY" sz="2400" b="1" dirty="0" smtClean="0">
              <a:solidFill>
                <a:srgbClr val="990033"/>
              </a:solidFill>
              <a:effectLst>
                <a:outerShdw blurRad="38100" dist="38100" dir="2700000" algn="tl">
                  <a:srgbClr val="000000">
                    <a:alpha val="43137"/>
                  </a:srgbClr>
                </a:outerShdw>
              </a:effectLst>
              <a:latin typeface="Arial" pitchFamily="34" charset="0"/>
              <a:cs typeface="Arial" pitchFamily="34" charset="0"/>
            </a:endParaRPr>
          </a:p>
          <a:p>
            <a:r>
              <a:rPr lang="en-US" sz="2400" dirty="0" err="1" smtClean="0">
                <a:solidFill>
                  <a:srgbClr val="990033"/>
                </a:solidFill>
                <a:effectLst>
                  <a:outerShdw blurRad="38100" dist="38100" dir="2700000" algn="tl">
                    <a:srgbClr val="000000">
                      <a:alpha val="43137"/>
                    </a:srgbClr>
                  </a:outerShdw>
                </a:effectLst>
                <a:latin typeface="Arial" pitchFamily="34" charset="0"/>
                <a:cs typeface="Arial" pitchFamily="34" charset="0"/>
              </a:rPr>
              <a:t>Đơn</a:t>
            </a:r>
            <a:r>
              <a:rPr lang="en-US" sz="2400" dirty="0" smtClean="0">
                <a:solidFill>
                  <a:srgbClr val="990033"/>
                </a:solidFill>
                <a:effectLst>
                  <a:outerShdw blurRad="38100" dist="38100" dir="2700000" algn="tl">
                    <a:srgbClr val="000000">
                      <a:alpha val="43137"/>
                    </a:srgbClr>
                  </a:outerShdw>
                </a:effectLst>
                <a:latin typeface="Arial" pitchFamily="34" charset="0"/>
                <a:cs typeface="Arial" pitchFamily="34" charset="0"/>
              </a:rPr>
              <a:t> </a:t>
            </a:r>
            <a:r>
              <a:rPr lang="en-US" sz="2400" dirty="0" err="1" smtClean="0">
                <a:solidFill>
                  <a:srgbClr val="990033"/>
                </a:solidFill>
                <a:effectLst>
                  <a:outerShdw blurRad="38100" dist="38100" dir="2700000" algn="tl">
                    <a:srgbClr val="000000">
                      <a:alpha val="43137"/>
                    </a:srgbClr>
                  </a:outerShdw>
                </a:effectLst>
                <a:latin typeface="Arial" pitchFamily="34" charset="0"/>
                <a:cs typeface="Arial" pitchFamily="34" charset="0"/>
              </a:rPr>
              <a:t>vị</a:t>
            </a:r>
            <a:r>
              <a:rPr lang="en-US" sz="2400" dirty="0" smtClean="0">
                <a:solidFill>
                  <a:srgbClr val="990033"/>
                </a:solidFill>
                <a:effectLst>
                  <a:outerShdw blurRad="38100" dist="38100" dir="2700000" algn="tl">
                    <a:srgbClr val="000000">
                      <a:alpha val="43137"/>
                    </a:srgbClr>
                  </a:outerShdw>
                </a:effectLst>
                <a:latin typeface="Arial" pitchFamily="34" charset="0"/>
                <a:cs typeface="Arial" pitchFamily="34" charset="0"/>
              </a:rPr>
              <a:t>:		     </a:t>
            </a:r>
            <a:r>
              <a:rPr lang="en-US" sz="2400" dirty="0" err="1" smtClean="0">
                <a:solidFill>
                  <a:srgbClr val="990033"/>
                </a:solidFill>
                <a:effectLst>
                  <a:outerShdw blurRad="38100" dist="38100" dir="2700000" algn="tl">
                    <a:srgbClr val="000000">
                      <a:alpha val="43137"/>
                    </a:srgbClr>
                  </a:outerShdw>
                </a:effectLst>
                <a:latin typeface="Arial" pitchFamily="34" charset="0"/>
                <a:cs typeface="Arial" pitchFamily="34" charset="0"/>
              </a:rPr>
              <a:t>Viện</a:t>
            </a:r>
            <a:r>
              <a:rPr lang="en-US" sz="2400" dirty="0" smtClean="0">
                <a:solidFill>
                  <a:srgbClr val="990033"/>
                </a:solidFill>
                <a:effectLst>
                  <a:outerShdw blurRad="38100" dist="38100" dir="2700000" algn="tl">
                    <a:srgbClr val="000000">
                      <a:alpha val="43137"/>
                    </a:srgbClr>
                  </a:outerShdw>
                </a:effectLst>
                <a:latin typeface="Arial" pitchFamily="34" charset="0"/>
                <a:cs typeface="Arial" pitchFamily="34" charset="0"/>
              </a:rPr>
              <a:t> </a:t>
            </a:r>
            <a:r>
              <a:rPr lang="en-US" sz="2400" dirty="0" err="1" smtClean="0">
                <a:solidFill>
                  <a:srgbClr val="990033"/>
                </a:solidFill>
                <a:effectLst>
                  <a:outerShdw blurRad="38100" dist="38100" dir="2700000" algn="tl">
                    <a:srgbClr val="000000">
                      <a:alpha val="43137"/>
                    </a:srgbClr>
                  </a:outerShdw>
                </a:effectLst>
                <a:latin typeface="Arial" pitchFamily="34" charset="0"/>
                <a:cs typeface="Arial" pitchFamily="34" charset="0"/>
              </a:rPr>
              <a:t>Sư</a:t>
            </a:r>
            <a:r>
              <a:rPr lang="en-US" sz="2400" dirty="0" smtClean="0">
                <a:solidFill>
                  <a:srgbClr val="990033"/>
                </a:solidFill>
                <a:effectLst>
                  <a:outerShdw blurRad="38100" dist="38100" dir="2700000" algn="tl">
                    <a:srgbClr val="000000">
                      <a:alpha val="43137"/>
                    </a:srgbClr>
                  </a:outerShdw>
                </a:effectLst>
                <a:latin typeface="Arial" pitchFamily="34" charset="0"/>
                <a:cs typeface="Arial" pitchFamily="34" charset="0"/>
              </a:rPr>
              <a:t> </a:t>
            </a:r>
            <a:r>
              <a:rPr lang="en-US" sz="2400" dirty="0" err="1" smtClean="0">
                <a:solidFill>
                  <a:srgbClr val="990033"/>
                </a:solidFill>
                <a:effectLst>
                  <a:outerShdw blurRad="38100" dist="38100" dir="2700000" algn="tl">
                    <a:srgbClr val="000000">
                      <a:alpha val="43137"/>
                    </a:srgbClr>
                  </a:outerShdw>
                </a:effectLst>
                <a:latin typeface="Arial" pitchFamily="34" charset="0"/>
                <a:cs typeface="Arial" pitchFamily="34" charset="0"/>
              </a:rPr>
              <a:t>phạm</a:t>
            </a:r>
            <a:r>
              <a:rPr lang="en-US" sz="2400" dirty="0" smtClean="0">
                <a:solidFill>
                  <a:srgbClr val="990033"/>
                </a:solidFill>
                <a:effectLst>
                  <a:outerShdw blurRad="38100" dist="38100" dir="2700000" algn="tl">
                    <a:srgbClr val="000000">
                      <a:alpha val="43137"/>
                    </a:srgbClr>
                  </a:outerShdw>
                </a:effectLst>
                <a:latin typeface="Arial" pitchFamily="34" charset="0"/>
                <a:cs typeface="Arial" pitchFamily="34" charset="0"/>
              </a:rPr>
              <a:t> </a:t>
            </a:r>
            <a:r>
              <a:rPr lang="en-US" sz="2400" dirty="0" err="1" smtClean="0">
                <a:solidFill>
                  <a:srgbClr val="990033"/>
                </a:solidFill>
                <a:effectLst>
                  <a:outerShdw blurRad="38100" dist="38100" dir="2700000" algn="tl">
                    <a:srgbClr val="000000">
                      <a:alpha val="43137"/>
                    </a:srgbClr>
                  </a:outerShdw>
                </a:effectLst>
                <a:latin typeface="Arial" pitchFamily="34" charset="0"/>
                <a:cs typeface="Arial" pitchFamily="34" charset="0"/>
              </a:rPr>
              <a:t>Tự</a:t>
            </a:r>
            <a:r>
              <a:rPr lang="en-US" sz="2400" dirty="0" smtClean="0">
                <a:solidFill>
                  <a:srgbClr val="990033"/>
                </a:solidFill>
                <a:effectLst>
                  <a:outerShdw blurRad="38100" dist="38100" dir="2700000" algn="tl">
                    <a:srgbClr val="000000">
                      <a:alpha val="43137"/>
                    </a:srgbClr>
                  </a:outerShdw>
                </a:effectLst>
                <a:latin typeface="Arial" pitchFamily="34" charset="0"/>
                <a:cs typeface="Arial" pitchFamily="34" charset="0"/>
              </a:rPr>
              <a:t> </a:t>
            </a:r>
            <a:r>
              <a:rPr lang="en-US" sz="2400" dirty="0" err="1" smtClean="0">
                <a:solidFill>
                  <a:srgbClr val="990033"/>
                </a:solidFill>
                <a:effectLst>
                  <a:outerShdw blurRad="38100" dist="38100" dir="2700000" algn="tl">
                    <a:srgbClr val="000000">
                      <a:alpha val="43137"/>
                    </a:srgbClr>
                  </a:outerShdw>
                </a:effectLst>
                <a:latin typeface="Arial" pitchFamily="34" charset="0"/>
                <a:cs typeface="Arial" pitchFamily="34" charset="0"/>
              </a:rPr>
              <a:t>nhiên</a:t>
            </a:r>
            <a:endParaRPr lang="en-US" sz="2400" dirty="0" smtClean="0">
              <a:solidFill>
                <a:srgbClr val="990033"/>
              </a:solidFill>
              <a:effectLst>
                <a:outerShdw blurRad="38100" dist="38100" dir="2700000" algn="tl">
                  <a:srgbClr val="000000">
                    <a:alpha val="43137"/>
                  </a:srgbClr>
                </a:outerShdw>
              </a:effectLst>
              <a:latin typeface="Arial" pitchFamily="34" charset="0"/>
              <a:cs typeface="Arial" pitchFamily="34" charset="0"/>
            </a:endParaRPr>
          </a:p>
          <a:p>
            <a:r>
              <a:rPr lang="en-US" sz="2400" dirty="0" smtClean="0">
                <a:solidFill>
                  <a:srgbClr val="990033"/>
                </a:solidFill>
                <a:effectLst>
                  <a:outerShdw blurRad="38100" dist="38100" dir="2700000" algn="tl">
                    <a:srgbClr val="000000">
                      <a:alpha val="43137"/>
                    </a:srgbClr>
                  </a:outerShdw>
                </a:effectLst>
                <a:latin typeface="Arial" pitchFamily="34" charset="0"/>
                <a:cs typeface="Arial" pitchFamily="34" charset="0"/>
              </a:rPr>
              <a:t>Email: 		</a:t>
            </a:r>
            <a:r>
              <a:rPr lang="en-US" sz="2400" smtClean="0">
                <a:solidFill>
                  <a:srgbClr val="990033"/>
                </a:solidFill>
                <a:effectLst>
                  <a:outerShdw blurRad="38100" dist="38100" dir="2700000" algn="tl">
                    <a:srgbClr val="000000">
                      <a:alpha val="43137"/>
                    </a:srgbClr>
                  </a:outerShdw>
                </a:effectLst>
                <a:latin typeface="Arial" pitchFamily="34" charset="0"/>
                <a:cs typeface="Arial" pitchFamily="34" charset="0"/>
              </a:rPr>
              <a:t>     dxgiap@gmail.com</a:t>
            </a:r>
            <a:endParaRPr lang="es-UY" sz="2400" dirty="0" smtClean="0">
              <a:solidFill>
                <a:srgbClr val="990033"/>
              </a:solidFill>
              <a:effectLst>
                <a:outerShdw blurRad="38100" dist="38100" dir="2700000" algn="tl">
                  <a:srgbClr val="000000">
                    <a:alpha val="43137"/>
                  </a:srgbClr>
                </a:outerShdw>
              </a:effectLst>
              <a:latin typeface="Arial" pitchFamily="34" charset="0"/>
              <a:cs typeface="Arial" pitchFamily="34" charset="0"/>
            </a:endParaRPr>
          </a:p>
          <a:p>
            <a:endParaRPr lang="es-ES" sz="2000" b="1" dirty="0">
              <a:solidFill>
                <a:srgbClr val="C00000"/>
              </a:solidFill>
              <a:latin typeface="Arial" pitchFamily="34" charset="0"/>
              <a:cs typeface="Arial" pitchFamily="34" charset="0"/>
            </a:endParaRPr>
          </a:p>
        </p:txBody>
      </p:sp>
    </p:spTree>
    <p:extLst>
      <p:ext uri="{BB962C8B-B14F-4D97-AF65-F5344CB8AC3E}">
        <p14:creationId xmlns:p14="http://schemas.microsoft.com/office/powerpoint/2010/main" val="24117238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000" dirty="0" smtClean="0"/>
              <a:t>CHƯƠNG 1</a:t>
            </a:r>
            <a:r>
              <a:rPr lang="vi-VN" sz="2000" smtClean="0"/>
              <a:t>. </a:t>
            </a:r>
            <a:r>
              <a:rPr lang="en-US" sz="2000" smtClean="0"/>
              <a:t>TỔ HỢP VÀ ỨNG DỤNG</a:t>
            </a:r>
            <a:endParaRPr lang="en-US" sz="2000" dirty="0">
              <a:latin typeface="+mn-lt"/>
            </a:endParaRPr>
          </a:p>
        </p:txBody>
      </p:sp>
      <p:sp>
        <p:nvSpPr>
          <p:cNvPr id="3" name="Content Placeholder 2"/>
          <p:cNvSpPr>
            <a:spLocks noGrp="1"/>
          </p:cNvSpPr>
          <p:nvPr>
            <p:ph idx="1"/>
          </p:nvPr>
        </p:nvSpPr>
        <p:spPr/>
        <p:txBody>
          <a:bodyPr>
            <a:normAutofit fontScale="92500"/>
          </a:bodyPr>
          <a:lstStyle/>
          <a:p>
            <a:r>
              <a:rPr lang="en-US" b="1" dirty="0" err="1" smtClean="0"/>
              <a:t>Nội</a:t>
            </a:r>
            <a:r>
              <a:rPr lang="en-US" b="1" dirty="0" smtClean="0"/>
              <a:t> dung </a:t>
            </a:r>
            <a:r>
              <a:rPr lang="en-US" b="1" dirty="0" err="1" smtClean="0"/>
              <a:t>giảng</a:t>
            </a:r>
            <a:r>
              <a:rPr lang="en-US" b="1" dirty="0" smtClean="0"/>
              <a:t> </a:t>
            </a:r>
            <a:r>
              <a:rPr lang="en-US" b="1" dirty="0" err="1" smtClean="0"/>
              <a:t>dạy</a:t>
            </a:r>
            <a:endParaRPr lang="en-US" b="1" dirty="0" smtClean="0"/>
          </a:p>
          <a:p>
            <a:pPr>
              <a:buNone/>
            </a:pPr>
            <a:endParaRPr lang="en-US" dirty="0" smtClean="0"/>
          </a:p>
          <a:p>
            <a:pPr marL="685800" indent="-685800">
              <a:buNone/>
            </a:pPr>
            <a:r>
              <a:rPr lang="vi-VN" b="1" dirty="0" smtClean="0"/>
              <a:t>1.1</a:t>
            </a:r>
            <a:r>
              <a:rPr lang="vi-VN" b="1"/>
              <a:t>.</a:t>
            </a:r>
            <a:r>
              <a:rPr lang="vi-VN" b="1" i="1"/>
              <a:t> </a:t>
            </a:r>
            <a:r>
              <a:rPr lang="en-US" sz="2700" b="1" i="1"/>
              <a:t>Một số kiến thức cơ bản về tổ hợp</a:t>
            </a:r>
            <a:endParaRPr lang="en-US" sz="2700" b="1" i="1" dirty="0"/>
          </a:p>
          <a:p>
            <a:pPr marL="685800" indent="-685800">
              <a:buNone/>
            </a:pPr>
            <a:r>
              <a:rPr lang="en-US" dirty="0">
                <a:solidFill>
                  <a:schemeClr val="accent5">
                    <a:lumMod val="50000"/>
                  </a:schemeClr>
                </a:solidFill>
              </a:rPr>
              <a:t>	</a:t>
            </a:r>
            <a:r>
              <a:rPr lang="en-US" dirty="0" smtClean="0">
                <a:solidFill>
                  <a:schemeClr val="accent5">
                    <a:lumMod val="50000"/>
                  </a:schemeClr>
                </a:solidFill>
              </a:rPr>
              <a:t>1.1.1</a:t>
            </a:r>
            <a:r>
              <a:rPr lang="en-US" smtClean="0">
                <a:solidFill>
                  <a:schemeClr val="accent5">
                    <a:lumMod val="50000"/>
                  </a:schemeClr>
                </a:solidFill>
              </a:rPr>
              <a:t>. </a:t>
            </a:r>
            <a:r>
              <a:rPr lang="en-US"/>
              <a:t>Các quy tắc đếm</a:t>
            </a:r>
            <a:endParaRPr lang="en-US" dirty="0" smtClean="0">
              <a:solidFill>
                <a:schemeClr val="accent5">
                  <a:lumMod val="50000"/>
                </a:schemeClr>
              </a:solidFill>
            </a:endParaRPr>
          </a:p>
          <a:p>
            <a:pPr marL="685800" indent="-685800">
              <a:buNone/>
            </a:pPr>
            <a:r>
              <a:rPr lang="en-US" dirty="0">
                <a:solidFill>
                  <a:schemeClr val="accent5">
                    <a:lumMod val="50000"/>
                  </a:schemeClr>
                </a:solidFill>
              </a:rPr>
              <a:t>	</a:t>
            </a:r>
            <a:r>
              <a:rPr lang="en-US" dirty="0" smtClean="0">
                <a:solidFill>
                  <a:schemeClr val="accent5">
                    <a:lumMod val="50000"/>
                  </a:schemeClr>
                </a:solidFill>
              </a:rPr>
              <a:t>1.1.2</a:t>
            </a:r>
            <a:r>
              <a:rPr lang="en-US" smtClean="0">
                <a:solidFill>
                  <a:schemeClr val="accent5">
                    <a:lumMod val="50000"/>
                  </a:schemeClr>
                </a:solidFill>
              </a:rPr>
              <a:t>. </a:t>
            </a:r>
            <a:r>
              <a:rPr lang="en-US"/>
              <a:t>Hoán vị, tổ hợp, chỉnh hợp và chỉnh hợp </a:t>
            </a:r>
            <a:r>
              <a:rPr lang="en-US" smtClean="0"/>
              <a:t>lặp</a:t>
            </a:r>
          </a:p>
          <a:p>
            <a:pPr marL="685800" indent="-685800">
              <a:buNone/>
            </a:pPr>
            <a:r>
              <a:rPr lang="en-US">
                <a:solidFill>
                  <a:schemeClr val="accent5">
                    <a:lumMod val="50000"/>
                  </a:schemeClr>
                </a:solidFill>
              </a:rPr>
              <a:t>	</a:t>
            </a:r>
            <a:r>
              <a:rPr lang="en-US" smtClean="0">
                <a:solidFill>
                  <a:schemeClr val="accent5">
                    <a:lumMod val="50000"/>
                  </a:schemeClr>
                </a:solidFill>
              </a:rPr>
              <a:t>1.1.3. </a:t>
            </a:r>
            <a:r>
              <a:rPr lang="en-US"/>
              <a:t>Khai triển đa thức</a:t>
            </a:r>
            <a:endParaRPr lang="en-US" dirty="0" smtClean="0">
              <a:solidFill>
                <a:schemeClr val="accent5">
                  <a:lumMod val="50000"/>
                </a:schemeClr>
              </a:solidFill>
            </a:endParaRPr>
          </a:p>
          <a:p>
            <a:pPr marL="685800" indent="-685800">
              <a:buNone/>
            </a:pPr>
            <a:r>
              <a:rPr lang="vi-VN" b="1" dirty="0" smtClean="0"/>
              <a:t>1.2</a:t>
            </a:r>
            <a:r>
              <a:rPr lang="vi-VN" b="1"/>
              <a:t>.</a:t>
            </a:r>
            <a:r>
              <a:rPr lang="vi-VN"/>
              <a:t> </a:t>
            </a:r>
            <a:r>
              <a:rPr lang="en-US" b="1" i="1"/>
              <a:t>Ứng dụng tổ hợp vào giải các bài toán số học và đại số</a:t>
            </a:r>
            <a:endParaRPr lang="en-US" b="1" i="1" dirty="0" smtClean="0"/>
          </a:p>
          <a:p>
            <a:pPr marL="685800" indent="-685800">
              <a:buNone/>
            </a:pPr>
            <a:r>
              <a:rPr lang="nl-NL" b="1" smtClean="0"/>
              <a:t>1.3</a:t>
            </a:r>
            <a:r>
              <a:rPr lang="nl-NL" smtClean="0"/>
              <a:t> </a:t>
            </a:r>
            <a:r>
              <a:rPr lang="en-US" b="1" i="1"/>
              <a:t>Ứng dụng tổ hợp vào giải các bài toán hình học</a:t>
            </a:r>
            <a:endParaRPr lang="nl-NL" b="1" i="1" dirty="0" smtClean="0"/>
          </a:p>
          <a:p>
            <a:pPr marL="685800" indent="-685800">
              <a:buNone/>
            </a:pPr>
            <a:r>
              <a:rPr lang="nl-NL" sz="2900" b="1"/>
              <a:t>1.4 </a:t>
            </a:r>
            <a:r>
              <a:rPr lang="en-US" b="1" i="1"/>
              <a:t>Ứng dụng tổ hợp vào lý thuyết đồ thị</a:t>
            </a:r>
            <a:endParaRPr lang="nl-NL" b="1" i="1" dirty="0" smtClean="0"/>
          </a:p>
          <a:p>
            <a:pPr marL="685800" indent="-685800">
              <a:buNone/>
            </a:pPr>
            <a:r>
              <a:rPr lang="nl-NL" b="1" smtClean="0">
                <a:solidFill>
                  <a:schemeClr val="accent5">
                    <a:lumMod val="50000"/>
                  </a:schemeClr>
                </a:solidFill>
              </a:rPr>
              <a:t>1.5</a:t>
            </a:r>
            <a:r>
              <a:rPr lang="nl-NL" smtClean="0">
                <a:solidFill>
                  <a:schemeClr val="accent5">
                    <a:lumMod val="50000"/>
                  </a:schemeClr>
                </a:solidFill>
              </a:rPr>
              <a:t> </a:t>
            </a:r>
            <a:r>
              <a:rPr lang="en-US" b="1" i="1"/>
              <a:t>Ứng dụng tổ hợp vào một số lĩnh vực </a:t>
            </a:r>
            <a:r>
              <a:rPr lang="en-US" b="1" i="1" smtClean="0"/>
              <a:t>khác</a:t>
            </a:r>
          </a:p>
        </p:txBody>
      </p:sp>
    </p:spTree>
    <p:extLst>
      <p:ext uri="{BB962C8B-B14F-4D97-AF65-F5344CB8AC3E}">
        <p14:creationId xmlns:p14="http://schemas.microsoft.com/office/powerpoint/2010/main" val="32648382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000" dirty="0"/>
              <a:t>CHƯƠNG </a:t>
            </a:r>
            <a:r>
              <a:rPr lang="en-US" sz="2000" dirty="0" smtClean="0"/>
              <a:t>2</a:t>
            </a:r>
            <a:r>
              <a:rPr lang="en-US" sz="2000" smtClean="0"/>
              <a:t>. PHƯƠNG PHÁP XÁC SUẤT</a:t>
            </a:r>
            <a:endParaRPr lang="en-US" sz="2000" dirty="0"/>
          </a:p>
        </p:txBody>
      </p:sp>
      <p:sp>
        <p:nvSpPr>
          <p:cNvPr id="3" name="Content Placeholder 2"/>
          <p:cNvSpPr>
            <a:spLocks noGrp="1"/>
          </p:cNvSpPr>
          <p:nvPr>
            <p:ph idx="1"/>
          </p:nvPr>
        </p:nvSpPr>
        <p:spPr>
          <a:xfrm>
            <a:off x="0" y="838200"/>
            <a:ext cx="8991600" cy="5638800"/>
          </a:xfrm>
        </p:spPr>
        <p:txBody>
          <a:bodyPr>
            <a:normAutofit fontScale="92500" lnSpcReduction="10000"/>
          </a:bodyPr>
          <a:lstStyle/>
          <a:p>
            <a:pPr>
              <a:lnSpc>
                <a:spcPct val="105000"/>
              </a:lnSpc>
            </a:pPr>
            <a:r>
              <a:rPr lang="en-US" b="1" dirty="0" err="1" smtClean="0"/>
              <a:t>Chuẩn</a:t>
            </a:r>
            <a:r>
              <a:rPr lang="en-US" b="1" dirty="0" smtClean="0"/>
              <a:t> </a:t>
            </a:r>
            <a:r>
              <a:rPr lang="en-US" b="1" dirty="0" err="1" smtClean="0"/>
              <a:t>đầu</a:t>
            </a:r>
            <a:r>
              <a:rPr lang="en-US" b="1" dirty="0" smtClean="0"/>
              <a:t> </a:t>
            </a:r>
            <a:r>
              <a:rPr lang="en-US" b="1" dirty="0" err="1" smtClean="0"/>
              <a:t>ra</a:t>
            </a:r>
            <a:endParaRPr lang="vi-VN" b="1" dirty="0"/>
          </a:p>
          <a:p>
            <a:pPr lvl="1">
              <a:lnSpc>
                <a:spcPct val="105000"/>
              </a:lnSpc>
            </a:pPr>
            <a:r>
              <a:rPr lang="vi-VN" b="1" dirty="0" smtClean="0"/>
              <a:t>G</a:t>
            </a:r>
            <a:r>
              <a:rPr lang="en-US" b="1" dirty="0"/>
              <a:t>1</a:t>
            </a:r>
            <a:r>
              <a:rPr lang="vi-VN" b="1" dirty="0" smtClean="0"/>
              <a:t>.</a:t>
            </a:r>
            <a:r>
              <a:rPr lang="en-US" b="1" smtClean="0"/>
              <a:t>2</a:t>
            </a:r>
            <a:r>
              <a:rPr lang="vi-VN" smtClean="0"/>
              <a:t> </a:t>
            </a:r>
            <a:r>
              <a:rPr lang="en-US"/>
              <a:t>Nắm vững các khái niệm về xác suất</a:t>
            </a:r>
            <a:r>
              <a:rPr lang="en-US" smtClean="0"/>
              <a:t>.</a:t>
            </a:r>
            <a:endParaRPr lang="en-US" dirty="0" smtClean="0"/>
          </a:p>
          <a:p>
            <a:pPr lvl="1">
              <a:lnSpc>
                <a:spcPct val="105000"/>
              </a:lnSpc>
            </a:pPr>
            <a:r>
              <a:rPr lang="en-US" b="1" smtClean="0"/>
              <a:t>G1.3 </a:t>
            </a:r>
            <a:r>
              <a:rPr lang="en-US"/>
              <a:t>Nắm được biến ngẫu nhiên rời rạc và biến ngẫu nhiên liên tục; các số đặc trưng của biến ngẫu nhiên và định lý giới hạn trung tâm</a:t>
            </a:r>
            <a:r>
              <a:rPr lang="en-US" smtClean="0"/>
              <a:t>.</a:t>
            </a:r>
            <a:endParaRPr lang="vi-VN" b="1" dirty="0"/>
          </a:p>
          <a:p>
            <a:pPr lvl="1">
              <a:lnSpc>
                <a:spcPct val="105000"/>
              </a:lnSpc>
            </a:pPr>
            <a:r>
              <a:rPr lang="vi-VN" b="1" smtClean="0"/>
              <a:t>G</a:t>
            </a:r>
            <a:r>
              <a:rPr lang="en-US" b="1"/>
              <a:t>1</a:t>
            </a:r>
            <a:r>
              <a:rPr lang="vi-VN" b="1" smtClean="0"/>
              <a:t>.</a:t>
            </a:r>
            <a:r>
              <a:rPr lang="en-US" b="1"/>
              <a:t>4</a:t>
            </a:r>
            <a:r>
              <a:rPr lang="vi-VN" smtClean="0"/>
              <a:t> </a:t>
            </a:r>
            <a:r>
              <a:rPr lang="en-US"/>
              <a:t>Nắm vững khái niệm phương pháp xác suất</a:t>
            </a:r>
            <a:r>
              <a:rPr lang="en-US" smtClean="0"/>
              <a:t>.</a:t>
            </a:r>
            <a:endParaRPr lang="en-US" dirty="0" smtClean="0"/>
          </a:p>
          <a:p>
            <a:pPr lvl="1">
              <a:lnSpc>
                <a:spcPct val="105000"/>
              </a:lnSpc>
            </a:pPr>
            <a:r>
              <a:rPr lang="en-US" b="1" smtClean="0"/>
              <a:t>G2.4</a:t>
            </a:r>
            <a:r>
              <a:rPr lang="en-US" smtClean="0"/>
              <a:t> </a:t>
            </a:r>
            <a:r>
              <a:rPr lang="en-US"/>
              <a:t>Vận dụng phương pháp xác suất chứng minh các bài toán tồn </a:t>
            </a:r>
            <a:r>
              <a:rPr lang="en-US" smtClean="0"/>
              <a:t>tại.</a:t>
            </a:r>
          </a:p>
          <a:p>
            <a:pPr lvl="1">
              <a:lnSpc>
                <a:spcPct val="105000"/>
              </a:lnSpc>
            </a:pPr>
            <a:r>
              <a:rPr lang="en-US" b="1" smtClean="0"/>
              <a:t>G2.5 </a:t>
            </a:r>
            <a:r>
              <a:rPr lang="en-US"/>
              <a:t>Vận dụng phương pháp xác suất chứng minh các đẳng thức và bất đẳng thức</a:t>
            </a:r>
            <a:r>
              <a:rPr lang="en-US" smtClean="0"/>
              <a:t>.</a:t>
            </a:r>
          </a:p>
          <a:p>
            <a:pPr lvl="1">
              <a:lnSpc>
                <a:spcPct val="105000"/>
              </a:lnSpc>
            </a:pPr>
            <a:r>
              <a:rPr lang="en-US" b="1" smtClean="0"/>
              <a:t>G2.6 </a:t>
            </a:r>
            <a:r>
              <a:rPr lang="en-US"/>
              <a:t>Vận dụng phương pháp xác suất trong lý thuyết tập hợp cực trị hữu hạn và một số lĩnh vực khác.</a:t>
            </a:r>
            <a:endParaRPr lang="vi-VN" b="1" dirty="0"/>
          </a:p>
          <a:p>
            <a:pPr lvl="1">
              <a:lnSpc>
                <a:spcPct val="105000"/>
              </a:lnSpc>
            </a:pPr>
            <a:r>
              <a:rPr lang="vi-VN" b="1" dirty="0" smtClean="0"/>
              <a:t>G</a:t>
            </a:r>
            <a:r>
              <a:rPr lang="en-US" b="1" dirty="0"/>
              <a:t>3</a:t>
            </a:r>
            <a:r>
              <a:rPr lang="vi-VN" b="1" dirty="0" smtClean="0"/>
              <a:t>.</a:t>
            </a:r>
            <a:r>
              <a:rPr lang="en-US" b="1" dirty="0" smtClean="0"/>
              <a:t>1</a:t>
            </a:r>
            <a:r>
              <a:rPr lang="vi-VN" dirty="0" smtClean="0"/>
              <a:t> </a:t>
            </a:r>
            <a:r>
              <a:rPr lang="en-US" dirty="0" err="1"/>
              <a:t>Có</a:t>
            </a:r>
            <a:r>
              <a:rPr lang="en-US" dirty="0"/>
              <a:t> </a:t>
            </a:r>
            <a:r>
              <a:rPr lang="en-US" dirty="0" err="1"/>
              <a:t>thái</a:t>
            </a:r>
            <a:r>
              <a:rPr lang="en-US" dirty="0"/>
              <a:t> </a:t>
            </a:r>
            <a:r>
              <a:rPr lang="en-US" dirty="0" err="1"/>
              <a:t>độ</a:t>
            </a:r>
            <a:r>
              <a:rPr lang="en-US" dirty="0"/>
              <a:t> </a:t>
            </a:r>
            <a:r>
              <a:rPr lang="en-US" dirty="0" err="1"/>
              <a:t>tích</a:t>
            </a:r>
            <a:r>
              <a:rPr lang="en-US" dirty="0"/>
              <a:t> </a:t>
            </a:r>
            <a:r>
              <a:rPr lang="en-US" dirty="0" err="1"/>
              <a:t>cực</a:t>
            </a:r>
            <a:r>
              <a:rPr lang="en-US" dirty="0"/>
              <a:t> </a:t>
            </a:r>
            <a:r>
              <a:rPr lang="en-US" dirty="0" err="1"/>
              <a:t>hợp</a:t>
            </a:r>
            <a:r>
              <a:rPr lang="en-US" dirty="0"/>
              <a:t> </a:t>
            </a:r>
            <a:r>
              <a:rPr lang="en-US" dirty="0" err="1"/>
              <a:t>tác</a:t>
            </a:r>
            <a:r>
              <a:rPr lang="en-US" dirty="0"/>
              <a:t> </a:t>
            </a:r>
            <a:r>
              <a:rPr lang="en-US" dirty="0" err="1"/>
              <a:t>với</a:t>
            </a:r>
            <a:r>
              <a:rPr lang="en-US" dirty="0"/>
              <a:t> </a:t>
            </a:r>
            <a:r>
              <a:rPr lang="en-US" dirty="0" err="1"/>
              <a:t>giáo</a:t>
            </a:r>
            <a:r>
              <a:rPr lang="en-US" dirty="0"/>
              <a:t> </a:t>
            </a:r>
            <a:r>
              <a:rPr lang="en-US" dirty="0" err="1"/>
              <a:t>viên</a:t>
            </a:r>
            <a:r>
              <a:rPr lang="en-US" dirty="0"/>
              <a:t> </a:t>
            </a:r>
            <a:r>
              <a:rPr lang="en-US" dirty="0" err="1"/>
              <a:t>và</a:t>
            </a:r>
            <a:r>
              <a:rPr lang="en-US" dirty="0"/>
              <a:t> </a:t>
            </a:r>
            <a:r>
              <a:rPr lang="en-US" dirty="0" err="1"/>
              <a:t>các</a:t>
            </a:r>
            <a:r>
              <a:rPr lang="en-US" dirty="0"/>
              <a:t> </a:t>
            </a:r>
            <a:r>
              <a:rPr lang="en-US" dirty="0" err="1"/>
              <a:t>sinh</a:t>
            </a:r>
            <a:r>
              <a:rPr lang="en-US" dirty="0"/>
              <a:t> </a:t>
            </a:r>
            <a:r>
              <a:rPr lang="en-US" dirty="0" err="1"/>
              <a:t>viên</a:t>
            </a:r>
            <a:r>
              <a:rPr lang="en-US" dirty="0"/>
              <a:t> </a:t>
            </a:r>
            <a:r>
              <a:rPr lang="en-US" dirty="0" err="1"/>
              <a:t>khác</a:t>
            </a:r>
            <a:r>
              <a:rPr lang="en-US" dirty="0"/>
              <a:t> </a:t>
            </a:r>
            <a:r>
              <a:rPr lang="en-US" dirty="0" err="1"/>
              <a:t>trong</a:t>
            </a:r>
            <a:r>
              <a:rPr lang="en-US" dirty="0"/>
              <a:t> </a:t>
            </a:r>
            <a:r>
              <a:rPr lang="en-US" dirty="0" err="1"/>
              <a:t>quá</a:t>
            </a:r>
            <a:r>
              <a:rPr lang="en-US" dirty="0"/>
              <a:t> </a:t>
            </a:r>
            <a:r>
              <a:rPr lang="en-US" dirty="0" err="1"/>
              <a:t>trình</a:t>
            </a:r>
            <a:r>
              <a:rPr lang="en-US" dirty="0"/>
              <a:t> </a:t>
            </a:r>
            <a:r>
              <a:rPr lang="en-US" dirty="0" err="1"/>
              <a:t>học</a:t>
            </a:r>
            <a:r>
              <a:rPr lang="en-US" dirty="0"/>
              <a:t> </a:t>
            </a:r>
            <a:r>
              <a:rPr lang="en-US" dirty="0" err="1"/>
              <a:t>và</a:t>
            </a:r>
            <a:r>
              <a:rPr lang="en-US" dirty="0"/>
              <a:t> </a:t>
            </a:r>
            <a:r>
              <a:rPr lang="en-US" dirty="0" err="1"/>
              <a:t>làm</a:t>
            </a:r>
            <a:r>
              <a:rPr lang="en-US" dirty="0"/>
              <a:t> </a:t>
            </a:r>
            <a:r>
              <a:rPr lang="en-US" dirty="0" err="1"/>
              <a:t>bài</a:t>
            </a:r>
            <a:r>
              <a:rPr lang="en-US" dirty="0"/>
              <a:t> </a:t>
            </a:r>
            <a:r>
              <a:rPr lang="en-US" dirty="0" err="1"/>
              <a:t>tập</a:t>
            </a:r>
            <a:r>
              <a:rPr lang="en-US" dirty="0" smtClean="0"/>
              <a:t>.</a:t>
            </a:r>
            <a:endParaRPr lang="vi-VN" dirty="0"/>
          </a:p>
        </p:txBody>
      </p:sp>
    </p:spTree>
    <p:extLst>
      <p:ext uri="{BB962C8B-B14F-4D97-AF65-F5344CB8AC3E}">
        <p14:creationId xmlns:p14="http://schemas.microsoft.com/office/powerpoint/2010/main" val="26123163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000" dirty="0" smtClean="0"/>
              <a:t>CHƯƠNG </a:t>
            </a:r>
            <a:r>
              <a:rPr lang="en-US" sz="2000" dirty="0" smtClean="0"/>
              <a:t>2</a:t>
            </a:r>
            <a:r>
              <a:rPr lang="en-US" sz="2000" smtClean="0"/>
              <a:t>. PHƯƠNG PHÁP XÁC SUẤT</a:t>
            </a:r>
            <a:endParaRPr lang="en-US" sz="2000" dirty="0"/>
          </a:p>
        </p:txBody>
      </p:sp>
      <p:sp>
        <p:nvSpPr>
          <p:cNvPr id="3" name="Content Placeholder 2"/>
          <p:cNvSpPr>
            <a:spLocks noGrp="1"/>
          </p:cNvSpPr>
          <p:nvPr>
            <p:ph idx="1"/>
          </p:nvPr>
        </p:nvSpPr>
        <p:spPr>
          <a:xfrm>
            <a:off x="457200" y="838200"/>
            <a:ext cx="8458200" cy="5562600"/>
          </a:xfrm>
        </p:spPr>
        <p:txBody>
          <a:bodyPr>
            <a:normAutofit fontScale="70000" lnSpcReduction="20000"/>
          </a:bodyPr>
          <a:lstStyle/>
          <a:p>
            <a:r>
              <a:rPr lang="en-US" b="1" dirty="0" err="1" smtClean="0"/>
              <a:t>Nội</a:t>
            </a:r>
            <a:r>
              <a:rPr lang="en-US" b="1" dirty="0" smtClean="0"/>
              <a:t> dung </a:t>
            </a:r>
            <a:r>
              <a:rPr lang="en-US" b="1" dirty="0" err="1" smtClean="0"/>
              <a:t>giảng</a:t>
            </a:r>
            <a:r>
              <a:rPr lang="en-US" b="1" dirty="0" smtClean="0"/>
              <a:t> </a:t>
            </a:r>
            <a:r>
              <a:rPr lang="en-US" b="1" dirty="0" err="1" smtClean="0"/>
              <a:t>dạy</a:t>
            </a:r>
            <a:endParaRPr lang="en-US" b="1" dirty="0" smtClean="0"/>
          </a:p>
          <a:p>
            <a:pPr>
              <a:buNone/>
            </a:pPr>
            <a:endParaRPr lang="en-US" b="1" dirty="0" smtClean="0"/>
          </a:p>
          <a:p>
            <a:pPr marL="685800" indent="-685800">
              <a:buNone/>
            </a:pPr>
            <a:r>
              <a:rPr lang="en-US" sz="2700" b="1" i="1" dirty="0"/>
              <a:t>2</a:t>
            </a:r>
            <a:r>
              <a:rPr lang="vi-VN" sz="2700" b="1" i="1" dirty="0"/>
              <a:t>.1</a:t>
            </a:r>
            <a:r>
              <a:rPr lang="vi-VN" sz="2700" b="1" i="1"/>
              <a:t>. </a:t>
            </a:r>
            <a:r>
              <a:rPr lang="nl-NL" sz="2700" b="1" i="1"/>
              <a:t>Một số công cụ của lý thuyết xác suất</a:t>
            </a:r>
            <a:endParaRPr lang="en-US" sz="2700" b="1" i="1" dirty="0"/>
          </a:p>
          <a:p>
            <a:pPr marL="685800" indent="-685800">
              <a:buNone/>
            </a:pPr>
            <a:r>
              <a:rPr lang="en-US" dirty="0">
                <a:solidFill>
                  <a:schemeClr val="accent5">
                    <a:lumMod val="50000"/>
                  </a:schemeClr>
                </a:solidFill>
              </a:rPr>
              <a:t>	</a:t>
            </a:r>
            <a:r>
              <a:rPr lang="en-US" dirty="0" smtClean="0">
                <a:solidFill>
                  <a:schemeClr val="accent5">
                    <a:lumMod val="50000"/>
                  </a:schemeClr>
                </a:solidFill>
              </a:rPr>
              <a:t>2.1.1</a:t>
            </a:r>
            <a:r>
              <a:rPr lang="en-US" smtClean="0">
                <a:solidFill>
                  <a:schemeClr val="accent5">
                    <a:lumMod val="50000"/>
                  </a:schemeClr>
                </a:solidFill>
              </a:rPr>
              <a:t>. </a:t>
            </a:r>
            <a:r>
              <a:rPr lang="nl-NL"/>
              <a:t>Không gian xác suất và biến cố</a:t>
            </a:r>
            <a:endParaRPr lang="en-US" dirty="0" smtClean="0">
              <a:solidFill>
                <a:schemeClr val="accent5">
                  <a:lumMod val="50000"/>
                </a:schemeClr>
              </a:solidFill>
            </a:endParaRPr>
          </a:p>
          <a:p>
            <a:pPr marL="685800" indent="-685800">
              <a:buNone/>
            </a:pPr>
            <a:r>
              <a:rPr lang="en-US" dirty="0">
                <a:solidFill>
                  <a:schemeClr val="accent5">
                    <a:lumMod val="50000"/>
                  </a:schemeClr>
                </a:solidFill>
              </a:rPr>
              <a:t>	</a:t>
            </a:r>
            <a:r>
              <a:rPr lang="en-US" dirty="0" smtClean="0">
                <a:solidFill>
                  <a:schemeClr val="accent5">
                    <a:lumMod val="50000"/>
                  </a:schemeClr>
                </a:solidFill>
              </a:rPr>
              <a:t>2.1.2</a:t>
            </a:r>
            <a:r>
              <a:rPr lang="en-US" smtClean="0">
                <a:solidFill>
                  <a:schemeClr val="accent5">
                    <a:lumMod val="50000"/>
                  </a:schemeClr>
                </a:solidFill>
              </a:rPr>
              <a:t>. </a:t>
            </a:r>
            <a:r>
              <a:rPr lang="nl-NL"/>
              <a:t>Xác suất của biến cố</a:t>
            </a:r>
            <a:endParaRPr lang="en-US" dirty="0" smtClean="0">
              <a:solidFill>
                <a:schemeClr val="accent5">
                  <a:lumMod val="50000"/>
                </a:schemeClr>
              </a:solidFill>
            </a:endParaRPr>
          </a:p>
          <a:p>
            <a:pPr marL="685800" indent="-685800">
              <a:buNone/>
            </a:pPr>
            <a:r>
              <a:rPr lang="en-US" dirty="0" smtClean="0">
                <a:solidFill>
                  <a:schemeClr val="accent5">
                    <a:lumMod val="50000"/>
                  </a:schemeClr>
                </a:solidFill>
              </a:rPr>
              <a:t>	2.1.3</a:t>
            </a:r>
            <a:r>
              <a:rPr lang="en-US" smtClean="0">
                <a:solidFill>
                  <a:schemeClr val="accent5">
                    <a:lumMod val="50000"/>
                  </a:schemeClr>
                </a:solidFill>
              </a:rPr>
              <a:t>. </a:t>
            </a:r>
            <a:r>
              <a:rPr lang="nl-NL"/>
              <a:t>Biến ngẫu nhiên và hàm phân phối</a:t>
            </a:r>
            <a:endParaRPr lang="nl-NL" dirty="0" smtClean="0"/>
          </a:p>
          <a:p>
            <a:pPr marL="685800" indent="-685800">
              <a:buNone/>
            </a:pPr>
            <a:r>
              <a:rPr lang="nl-NL" dirty="0">
                <a:solidFill>
                  <a:schemeClr val="accent5">
                    <a:lumMod val="50000"/>
                  </a:schemeClr>
                </a:solidFill>
              </a:rPr>
              <a:t>	</a:t>
            </a:r>
            <a:r>
              <a:rPr lang="nl-NL" dirty="0" smtClean="0">
                <a:solidFill>
                  <a:schemeClr val="accent5">
                    <a:lumMod val="50000"/>
                  </a:schemeClr>
                </a:solidFill>
              </a:rPr>
              <a:t>2.1.4</a:t>
            </a:r>
            <a:r>
              <a:rPr lang="nl-NL" smtClean="0">
                <a:solidFill>
                  <a:schemeClr val="accent5">
                    <a:lumMod val="50000"/>
                  </a:schemeClr>
                </a:solidFill>
              </a:rPr>
              <a:t>. </a:t>
            </a:r>
            <a:r>
              <a:rPr lang="nl-NL"/>
              <a:t>Các số đặc trưng của biến ngẫu nhiên</a:t>
            </a:r>
            <a:endParaRPr lang="nl-NL" smtClean="0"/>
          </a:p>
          <a:p>
            <a:pPr marL="685800" indent="-685800">
              <a:buNone/>
            </a:pPr>
            <a:r>
              <a:rPr lang="nl-NL" smtClean="0">
                <a:solidFill>
                  <a:schemeClr val="accent5">
                    <a:lumMod val="50000"/>
                  </a:schemeClr>
                </a:solidFill>
              </a:rPr>
              <a:t>	2.1.5. </a:t>
            </a:r>
            <a:r>
              <a:rPr lang="nl-NL"/>
              <a:t>Định lý giới hạn trung tâm</a:t>
            </a:r>
            <a:endParaRPr lang="en-US" dirty="0" smtClean="0">
              <a:solidFill>
                <a:schemeClr val="accent5">
                  <a:lumMod val="50000"/>
                </a:schemeClr>
              </a:solidFill>
            </a:endParaRPr>
          </a:p>
          <a:p>
            <a:pPr marL="685800" indent="-685800">
              <a:buNone/>
            </a:pPr>
            <a:r>
              <a:rPr lang="en-US" sz="2700" b="1" i="1" dirty="0"/>
              <a:t>2</a:t>
            </a:r>
            <a:r>
              <a:rPr lang="vi-VN" sz="2700" b="1" i="1" dirty="0"/>
              <a:t>.2</a:t>
            </a:r>
            <a:r>
              <a:rPr lang="vi-VN" sz="2700" b="1" i="1"/>
              <a:t>. </a:t>
            </a:r>
            <a:r>
              <a:rPr lang="nl-NL" sz="2700" b="1" i="1"/>
              <a:t>Giới thiệu phương pháp xác suất</a:t>
            </a:r>
            <a:endParaRPr lang="en-US" sz="2700" b="1" i="1" dirty="0"/>
          </a:p>
          <a:p>
            <a:pPr marL="685800" indent="-685800">
              <a:buNone/>
            </a:pPr>
            <a:r>
              <a:rPr lang="en-US" dirty="0">
                <a:solidFill>
                  <a:schemeClr val="accent5">
                    <a:lumMod val="50000"/>
                  </a:schemeClr>
                </a:solidFill>
              </a:rPr>
              <a:t>	</a:t>
            </a:r>
            <a:r>
              <a:rPr lang="en-US" dirty="0" smtClean="0">
                <a:solidFill>
                  <a:schemeClr val="accent5">
                    <a:lumMod val="50000"/>
                  </a:schemeClr>
                </a:solidFill>
              </a:rPr>
              <a:t>2.2.1</a:t>
            </a:r>
            <a:r>
              <a:rPr lang="en-US" smtClean="0">
                <a:solidFill>
                  <a:schemeClr val="accent5">
                    <a:lumMod val="50000"/>
                  </a:schemeClr>
                </a:solidFill>
              </a:rPr>
              <a:t>. </a:t>
            </a:r>
            <a:r>
              <a:rPr lang="nl-NL"/>
              <a:t>Khái niệm về phương pháp xác suất</a:t>
            </a:r>
            <a:endParaRPr lang="en-US" dirty="0" smtClean="0">
              <a:solidFill>
                <a:schemeClr val="accent5">
                  <a:lumMod val="50000"/>
                </a:schemeClr>
              </a:solidFill>
            </a:endParaRPr>
          </a:p>
          <a:p>
            <a:pPr marL="685800" indent="-685800">
              <a:buNone/>
            </a:pPr>
            <a:r>
              <a:rPr lang="en-US" dirty="0">
                <a:solidFill>
                  <a:schemeClr val="accent5">
                    <a:lumMod val="50000"/>
                  </a:schemeClr>
                </a:solidFill>
              </a:rPr>
              <a:t>	</a:t>
            </a:r>
            <a:r>
              <a:rPr lang="en-US" dirty="0" smtClean="0">
                <a:solidFill>
                  <a:schemeClr val="accent5">
                    <a:lumMod val="50000"/>
                  </a:schemeClr>
                </a:solidFill>
              </a:rPr>
              <a:t>2.2.2</a:t>
            </a:r>
            <a:r>
              <a:rPr lang="en-US" smtClean="0">
                <a:solidFill>
                  <a:schemeClr val="accent5">
                    <a:lumMod val="50000"/>
                  </a:schemeClr>
                </a:solidFill>
              </a:rPr>
              <a:t>. </a:t>
            </a:r>
            <a:r>
              <a:rPr lang="nl-NL" smtClean="0"/>
              <a:t>Một số ví dụ</a:t>
            </a:r>
            <a:endParaRPr lang="nl-NL" dirty="0" smtClean="0"/>
          </a:p>
          <a:p>
            <a:pPr marL="685800" indent="-685800">
              <a:buNone/>
            </a:pPr>
            <a:r>
              <a:rPr lang="nl-NL" sz="2700" b="1" i="1" dirty="0"/>
              <a:t>2.3</a:t>
            </a:r>
            <a:r>
              <a:rPr lang="nl-NL" sz="2700" b="1" i="1"/>
              <a:t>. Phương pháp xác suất trong toán phổ thông</a:t>
            </a:r>
            <a:endParaRPr lang="en-US" sz="2700" b="1" i="1" dirty="0"/>
          </a:p>
          <a:p>
            <a:pPr marL="685800" indent="-685800">
              <a:buNone/>
            </a:pPr>
            <a:r>
              <a:rPr lang="en-US" dirty="0" smtClean="0">
                <a:solidFill>
                  <a:schemeClr val="accent5">
                    <a:lumMod val="50000"/>
                  </a:schemeClr>
                </a:solidFill>
              </a:rPr>
              <a:t>	2.3.1</a:t>
            </a:r>
            <a:r>
              <a:rPr lang="en-US" smtClean="0">
                <a:solidFill>
                  <a:schemeClr val="accent5">
                    <a:lumMod val="50000"/>
                  </a:schemeClr>
                </a:solidFill>
              </a:rPr>
              <a:t>. </a:t>
            </a:r>
            <a:r>
              <a:rPr lang="nl-NL"/>
              <a:t>Phương pháp xác suất chứng minh các bài toán tồn tại</a:t>
            </a:r>
            <a:endParaRPr lang="en-US" dirty="0" smtClean="0">
              <a:solidFill>
                <a:schemeClr val="accent5">
                  <a:lumMod val="50000"/>
                </a:schemeClr>
              </a:solidFill>
            </a:endParaRPr>
          </a:p>
          <a:p>
            <a:pPr marL="685800" indent="-685800">
              <a:buNone/>
            </a:pPr>
            <a:r>
              <a:rPr lang="en-US" dirty="0" smtClean="0">
                <a:solidFill>
                  <a:schemeClr val="accent5">
                    <a:lumMod val="50000"/>
                  </a:schemeClr>
                </a:solidFill>
              </a:rPr>
              <a:t>	2.3.2</a:t>
            </a:r>
            <a:r>
              <a:rPr lang="en-US" smtClean="0">
                <a:solidFill>
                  <a:schemeClr val="accent5">
                    <a:lumMod val="50000"/>
                  </a:schemeClr>
                </a:solidFill>
              </a:rPr>
              <a:t>. </a:t>
            </a:r>
            <a:r>
              <a:rPr lang="nl-NL"/>
              <a:t>Phương pháp xác suất chứng minh các đẳng thức và bất đẳng thức</a:t>
            </a:r>
            <a:endParaRPr lang="en-US" dirty="0" smtClean="0">
              <a:solidFill>
                <a:schemeClr val="accent5">
                  <a:lumMod val="50000"/>
                </a:schemeClr>
              </a:solidFill>
            </a:endParaRPr>
          </a:p>
          <a:p>
            <a:pPr marL="685800" indent="-685800">
              <a:buNone/>
            </a:pPr>
            <a:r>
              <a:rPr lang="en-US" dirty="0" smtClean="0">
                <a:solidFill>
                  <a:schemeClr val="accent5">
                    <a:lumMod val="50000"/>
                  </a:schemeClr>
                </a:solidFill>
              </a:rPr>
              <a:t>	2.3.3</a:t>
            </a:r>
            <a:r>
              <a:rPr lang="en-US" smtClean="0">
                <a:solidFill>
                  <a:schemeClr val="accent5">
                    <a:lumMod val="50000"/>
                  </a:schemeClr>
                </a:solidFill>
              </a:rPr>
              <a:t>. </a:t>
            </a:r>
            <a:r>
              <a:rPr lang="nl-NL"/>
              <a:t>Phương pháp xác suất trong lý thuyết tập hợp cực trị hữu hạn</a:t>
            </a:r>
            <a:endParaRPr lang="nl-NL" dirty="0" smtClean="0"/>
          </a:p>
          <a:p>
            <a:pPr marL="685800" indent="-685800">
              <a:buNone/>
            </a:pPr>
            <a:r>
              <a:rPr lang="nl-NL" dirty="0"/>
              <a:t>	</a:t>
            </a:r>
            <a:r>
              <a:rPr lang="nl-NL" dirty="0" smtClean="0"/>
              <a:t>2.3.4</a:t>
            </a:r>
            <a:r>
              <a:rPr lang="nl-NL" smtClean="0"/>
              <a:t>. </a:t>
            </a:r>
            <a:r>
              <a:rPr lang="nl-NL"/>
              <a:t>Phương pháp xác suất trong một số lĩnh vực </a:t>
            </a:r>
            <a:r>
              <a:rPr lang="nl-NL" smtClean="0"/>
              <a:t>khác</a:t>
            </a:r>
            <a:endParaRPr lang="nl-NL" dirty="0" smtClean="0"/>
          </a:p>
        </p:txBody>
      </p:sp>
    </p:spTree>
    <p:extLst>
      <p:ext uri="{BB962C8B-B14F-4D97-AF65-F5344CB8AC3E}">
        <p14:creationId xmlns:p14="http://schemas.microsoft.com/office/powerpoint/2010/main" val="32648382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Tóm</a:t>
            </a:r>
            <a:r>
              <a:rPr lang="en-US" dirty="0" smtClean="0"/>
              <a:t> </a:t>
            </a:r>
            <a:r>
              <a:rPr lang="en-US" dirty="0" err="1" smtClean="0"/>
              <a:t>tắt</a:t>
            </a:r>
            <a:r>
              <a:rPr lang="en-US" dirty="0" smtClean="0"/>
              <a:t> </a:t>
            </a:r>
            <a:r>
              <a:rPr lang="en-US" dirty="0" err="1" smtClean="0"/>
              <a:t>học</a:t>
            </a:r>
            <a:r>
              <a:rPr lang="en-US" dirty="0" smtClean="0"/>
              <a:t> </a:t>
            </a:r>
            <a:r>
              <a:rPr lang="en-US" dirty="0" err="1" smtClean="0"/>
              <a:t>phần</a:t>
            </a:r>
            <a:endParaRPr lang="en-US" dirty="0"/>
          </a:p>
        </p:txBody>
      </p:sp>
      <p:sp>
        <p:nvSpPr>
          <p:cNvPr id="3" name="Content Placeholder 2"/>
          <p:cNvSpPr>
            <a:spLocks noGrp="1"/>
          </p:cNvSpPr>
          <p:nvPr>
            <p:ph idx="1"/>
          </p:nvPr>
        </p:nvSpPr>
        <p:spPr/>
        <p:txBody>
          <a:bodyPr>
            <a:normAutofit fontScale="92500"/>
          </a:bodyPr>
          <a:lstStyle/>
          <a:p>
            <a:r>
              <a:rPr lang="en-US" dirty="0" err="1" smtClean="0"/>
              <a:t>Tóm</a:t>
            </a:r>
            <a:r>
              <a:rPr lang="en-US" dirty="0" smtClean="0"/>
              <a:t> </a:t>
            </a:r>
            <a:r>
              <a:rPr lang="en-US" dirty="0" err="1" smtClean="0"/>
              <a:t>tắt</a:t>
            </a:r>
            <a:r>
              <a:rPr lang="en-US" dirty="0" smtClean="0"/>
              <a:t> </a:t>
            </a:r>
            <a:r>
              <a:rPr lang="en-US" dirty="0" err="1" smtClean="0"/>
              <a:t>nội</a:t>
            </a:r>
            <a:r>
              <a:rPr lang="en-US" dirty="0" smtClean="0"/>
              <a:t> dung </a:t>
            </a:r>
            <a:r>
              <a:rPr lang="en-US" dirty="0" err="1" smtClean="0"/>
              <a:t>học</a:t>
            </a:r>
            <a:r>
              <a:rPr lang="en-US" dirty="0" smtClean="0"/>
              <a:t> </a:t>
            </a:r>
            <a:r>
              <a:rPr lang="en-US" dirty="0" err="1" smtClean="0"/>
              <a:t>phần</a:t>
            </a:r>
            <a:endParaRPr lang="en-US" dirty="0" smtClean="0"/>
          </a:p>
          <a:p>
            <a:pPr>
              <a:buNone/>
            </a:pPr>
            <a:r>
              <a:rPr lang="en-US" dirty="0" smtClean="0"/>
              <a:t>		</a:t>
            </a:r>
            <a:r>
              <a:rPr lang="en-US" dirty="0" err="1" smtClean="0"/>
              <a:t>Học</a:t>
            </a:r>
            <a:r>
              <a:rPr lang="en-US" dirty="0" smtClean="0"/>
              <a:t> </a:t>
            </a:r>
            <a:r>
              <a:rPr lang="en-US" dirty="0" err="1" smtClean="0"/>
              <a:t>phần</a:t>
            </a:r>
            <a:r>
              <a:rPr lang="en-US" dirty="0" smtClean="0"/>
              <a:t> </a:t>
            </a:r>
            <a:r>
              <a:rPr lang="en-US" dirty="0" err="1" smtClean="0"/>
              <a:t>này</a:t>
            </a:r>
            <a:r>
              <a:rPr lang="en-US" dirty="0" smtClean="0"/>
              <a:t> </a:t>
            </a:r>
            <a:r>
              <a:rPr lang="en-US" dirty="0" err="1" smtClean="0"/>
              <a:t>gồm</a:t>
            </a:r>
            <a:r>
              <a:rPr lang="en-US" dirty="0" smtClean="0"/>
              <a:t> </a:t>
            </a:r>
            <a:r>
              <a:rPr lang="en-US" smtClean="0"/>
              <a:t>2 chương.</a:t>
            </a:r>
          </a:p>
          <a:p>
            <a:pPr>
              <a:buNone/>
            </a:pPr>
            <a:r>
              <a:rPr lang="en-US"/>
              <a:t>	</a:t>
            </a:r>
            <a:r>
              <a:rPr lang="en-US" smtClean="0"/>
              <a:t>Chương 1 cung </a:t>
            </a:r>
            <a:r>
              <a:rPr lang="en-US" dirty="0" err="1" smtClean="0"/>
              <a:t>cấp</a:t>
            </a:r>
            <a:r>
              <a:rPr lang="en-US" dirty="0" smtClean="0"/>
              <a:t> </a:t>
            </a:r>
            <a:r>
              <a:rPr lang="en-US" dirty="0" err="1" smtClean="0"/>
              <a:t>cho</a:t>
            </a:r>
            <a:r>
              <a:rPr lang="en-US" dirty="0" smtClean="0"/>
              <a:t> </a:t>
            </a:r>
            <a:r>
              <a:rPr lang="en-US" dirty="0" err="1" smtClean="0"/>
              <a:t>sinh</a:t>
            </a:r>
            <a:r>
              <a:rPr lang="en-US" dirty="0" smtClean="0"/>
              <a:t> </a:t>
            </a:r>
            <a:r>
              <a:rPr lang="en-US" dirty="0" err="1" smtClean="0"/>
              <a:t>viên</a:t>
            </a:r>
            <a:r>
              <a:rPr lang="en-US" dirty="0" smtClean="0"/>
              <a:t> </a:t>
            </a:r>
            <a:r>
              <a:rPr lang="en-US" dirty="0" err="1" smtClean="0"/>
              <a:t>các</a:t>
            </a:r>
            <a:r>
              <a:rPr lang="en-US" dirty="0" smtClean="0"/>
              <a:t> </a:t>
            </a:r>
            <a:r>
              <a:rPr lang="en-US" dirty="0" err="1" smtClean="0"/>
              <a:t>kiến</a:t>
            </a:r>
            <a:r>
              <a:rPr lang="en-US" dirty="0" smtClean="0"/>
              <a:t> </a:t>
            </a:r>
            <a:r>
              <a:rPr lang="en-US" dirty="0" err="1" smtClean="0"/>
              <a:t>thức</a:t>
            </a:r>
            <a:r>
              <a:rPr lang="en-US" dirty="0" smtClean="0"/>
              <a:t> </a:t>
            </a:r>
            <a:r>
              <a:rPr lang="en-US" err="1"/>
              <a:t>cơ</a:t>
            </a:r>
            <a:r>
              <a:rPr lang="en-US"/>
              <a:t> </a:t>
            </a:r>
            <a:r>
              <a:rPr lang="en-US" smtClean="0"/>
              <a:t>bản về tổ hợp và vận dụng vào toán phổ thông như số học và đại số, hình học, đồ thị và một số lĩnh vực khác.</a:t>
            </a:r>
          </a:p>
          <a:p>
            <a:pPr>
              <a:buNone/>
            </a:pPr>
            <a:r>
              <a:rPr lang="en-US"/>
              <a:t>	</a:t>
            </a:r>
            <a:r>
              <a:rPr lang="en-US" smtClean="0"/>
              <a:t>Chương 2 cung cấp cho sinh viên các kiến thức cơ bản về phương </a:t>
            </a:r>
            <a:r>
              <a:rPr lang="en-US"/>
              <a:t>pháp xác suất </a:t>
            </a:r>
            <a:r>
              <a:rPr lang="en-US" smtClean="0"/>
              <a:t>và vận dụng để </a:t>
            </a:r>
            <a:r>
              <a:rPr lang="en-US"/>
              <a:t>giải quyết các bài toán thuộc chương trình toán phổ thông như </a:t>
            </a:r>
            <a:r>
              <a:rPr lang="en-US" smtClean="0"/>
              <a:t>chứng minh bài toán tồn tại, chứng minh đẳng thức và bất đẳng thức và ứng dụng trong lý thuyết tập hợp cực trị hữu hạn, lý thuyết đồ thị, …</a:t>
            </a:r>
            <a:endParaRPr lang="en-US" dirty="0" smtClean="0"/>
          </a:p>
        </p:txBody>
      </p:sp>
    </p:spTree>
    <p:extLst>
      <p:ext uri="{BB962C8B-B14F-4D97-AF65-F5344CB8AC3E}">
        <p14:creationId xmlns:p14="http://schemas.microsoft.com/office/powerpoint/2010/main" val="10404467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Thông</a:t>
            </a:r>
            <a:r>
              <a:rPr lang="en-US" dirty="0" smtClean="0"/>
              <a:t> tin </a:t>
            </a:r>
            <a:r>
              <a:rPr lang="en-US" dirty="0" err="1" smtClean="0"/>
              <a:t>học</a:t>
            </a:r>
            <a:r>
              <a:rPr lang="en-US" dirty="0" smtClean="0"/>
              <a:t> </a:t>
            </a:r>
            <a:r>
              <a:rPr lang="en-US" dirty="0" err="1" smtClean="0"/>
              <a:t>phần</a:t>
            </a:r>
            <a:endParaRPr lang="en-US" dirty="0"/>
          </a:p>
        </p:txBody>
      </p:sp>
      <p:sp>
        <p:nvSpPr>
          <p:cNvPr id="3" name="Content Placeholder 2"/>
          <p:cNvSpPr>
            <a:spLocks noGrp="1"/>
          </p:cNvSpPr>
          <p:nvPr>
            <p:ph idx="1"/>
          </p:nvPr>
        </p:nvSpPr>
        <p:spPr/>
        <p:txBody>
          <a:bodyPr>
            <a:normAutofit/>
          </a:bodyPr>
          <a:lstStyle/>
          <a:p>
            <a:r>
              <a:rPr lang="en-US" dirty="0" err="1" smtClean="0"/>
              <a:t>Tên</a:t>
            </a:r>
            <a:r>
              <a:rPr lang="en-US" dirty="0" smtClean="0"/>
              <a:t> </a:t>
            </a:r>
            <a:r>
              <a:rPr lang="en-US" dirty="0" err="1" smtClean="0"/>
              <a:t>học</a:t>
            </a:r>
            <a:r>
              <a:rPr lang="en-US" dirty="0" smtClean="0"/>
              <a:t> </a:t>
            </a:r>
            <a:r>
              <a:rPr lang="en-US" err="1" smtClean="0"/>
              <a:t>phần</a:t>
            </a:r>
            <a:r>
              <a:rPr lang="en-US" smtClean="0"/>
              <a:t>: Nhập môn phương pháp xác suất</a:t>
            </a:r>
            <a:endParaRPr lang="en-US" dirty="0" smtClean="0"/>
          </a:p>
          <a:p>
            <a:r>
              <a:rPr lang="en-US" dirty="0" err="1" smtClean="0"/>
              <a:t>Mã</a:t>
            </a:r>
            <a:r>
              <a:rPr lang="en-US" dirty="0" smtClean="0"/>
              <a:t> </a:t>
            </a:r>
            <a:r>
              <a:rPr lang="en-US" dirty="0" err="1" smtClean="0"/>
              <a:t>học</a:t>
            </a:r>
            <a:r>
              <a:rPr lang="en-US" dirty="0" smtClean="0"/>
              <a:t> </a:t>
            </a:r>
            <a:r>
              <a:rPr lang="en-US" dirty="0" err="1" smtClean="0"/>
              <a:t>phần</a:t>
            </a:r>
            <a:r>
              <a:rPr lang="en-US" dirty="0" smtClean="0"/>
              <a:t>:</a:t>
            </a:r>
            <a:r>
              <a:rPr lang="en-US" smtClean="0"/>
              <a:t>	MAT30037</a:t>
            </a:r>
            <a:endParaRPr lang="en-US" dirty="0" smtClean="0"/>
          </a:p>
          <a:p>
            <a:r>
              <a:rPr lang="en-US" dirty="0" err="1" smtClean="0"/>
              <a:t>Khối</a:t>
            </a:r>
            <a:r>
              <a:rPr lang="en-US" dirty="0" smtClean="0"/>
              <a:t> </a:t>
            </a:r>
            <a:r>
              <a:rPr lang="en-US" dirty="0" err="1" smtClean="0"/>
              <a:t>kiến</a:t>
            </a:r>
            <a:r>
              <a:rPr lang="en-US" dirty="0" smtClean="0"/>
              <a:t> </a:t>
            </a:r>
            <a:r>
              <a:rPr lang="en-US" dirty="0" err="1" smtClean="0"/>
              <a:t>thức</a:t>
            </a:r>
            <a:r>
              <a:rPr lang="en-US" dirty="0" smtClean="0"/>
              <a:t>: </a:t>
            </a:r>
            <a:r>
              <a:rPr lang="en-US" dirty="0" err="1" smtClean="0"/>
              <a:t>kiến</a:t>
            </a:r>
            <a:r>
              <a:rPr lang="en-US" dirty="0" smtClean="0"/>
              <a:t> </a:t>
            </a:r>
            <a:r>
              <a:rPr lang="en-US" err="1" smtClean="0"/>
              <a:t>thức</a:t>
            </a:r>
            <a:r>
              <a:rPr lang="en-US" smtClean="0"/>
              <a:t> chuyên ngành</a:t>
            </a:r>
            <a:endParaRPr lang="en-US" dirty="0" smtClean="0"/>
          </a:p>
          <a:p>
            <a:r>
              <a:rPr lang="en-US" dirty="0" err="1" smtClean="0"/>
              <a:t>Số</a:t>
            </a:r>
            <a:r>
              <a:rPr lang="en-US" dirty="0" smtClean="0"/>
              <a:t> </a:t>
            </a:r>
            <a:r>
              <a:rPr lang="en-US" dirty="0" err="1" smtClean="0"/>
              <a:t>tín</a:t>
            </a:r>
            <a:r>
              <a:rPr lang="en-US" dirty="0" smtClean="0"/>
              <a:t> </a:t>
            </a:r>
            <a:r>
              <a:rPr lang="en-US" dirty="0" err="1" smtClean="0"/>
              <a:t>chỉ</a:t>
            </a:r>
            <a:r>
              <a:rPr lang="en-US" smtClean="0"/>
              <a:t>: 03</a:t>
            </a:r>
            <a:endParaRPr lang="en-US" dirty="0" smtClean="0"/>
          </a:p>
          <a:p>
            <a:pPr lvl="1"/>
            <a:r>
              <a:rPr lang="en-US" dirty="0" err="1" smtClean="0"/>
              <a:t>Lý</a:t>
            </a:r>
            <a:r>
              <a:rPr lang="en-US" dirty="0" smtClean="0"/>
              <a:t> </a:t>
            </a:r>
            <a:r>
              <a:rPr lang="en-US" dirty="0" err="1" smtClean="0"/>
              <a:t>thuyết</a:t>
            </a:r>
            <a:r>
              <a:rPr lang="en-US" smtClean="0"/>
              <a:t>: 36; </a:t>
            </a:r>
            <a:r>
              <a:rPr lang="en-US" dirty="0" err="1" smtClean="0"/>
              <a:t>Bài</a:t>
            </a:r>
            <a:r>
              <a:rPr lang="en-US" dirty="0" smtClean="0"/>
              <a:t> </a:t>
            </a:r>
            <a:r>
              <a:rPr lang="en-US" dirty="0" err="1" smtClean="0"/>
              <a:t>tập</a:t>
            </a:r>
            <a:r>
              <a:rPr lang="en-US" smtClean="0"/>
              <a:t>: 9; </a:t>
            </a:r>
            <a:r>
              <a:rPr lang="en-US" dirty="0" err="1" smtClean="0"/>
              <a:t>Tự</a:t>
            </a:r>
            <a:r>
              <a:rPr lang="en-US" dirty="0" smtClean="0"/>
              <a:t> </a:t>
            </a:r>
            <a:r>
              <a:rPr lang="en-US" dirty="0" err="1" smtClean="0"/>
              <a:t>học</a:t>
            </a:r>
            <a:r>
              <a:rPr lang="en-US" smtClean="0"/>
              <a:t>: 90</a:t>
            </a:r>
            <a:endParaRPr lang="en-US" dirty="0" smtClean="0"/>
          </a:p>
          <a:p>
            <a:r>
              <a:rPr lang="en-US" dirty="0" err="1" smtClean="0"/>
              <a:t>Vị</a:t>
            </a:r>
            <a:r>
              <a:rPr lang="en-US" dirty="0" smtClean="0"/>
              <a:t> </a:t>
            </a:r>
            <a:r>
              <a:rPr lang="en-US" dirty="0" err="1" smtClean="0"/>
              <a:t>trí</a:t>
            </a:r>
            <a:r>
              <a:rPr lang="en-US" dirty="0" smtClean="0"/>
              <a:t> </a:t>
            </a:r>
            <a:r>
              <a:rPr lang="en-US" dirty="0" err="1" smtClean="0"/>
              <a:t>học</a:t>
            </a:r>
            <a:r>
              <a:rPr lang="en-US" dirty="0" smtClean="0"/>
              <a:t> </a:t>
            </a:r>
            <a:r>
              <a:rPr lang="en-US" dirty="0" err="1" smtClean="0"/>
              <a:t>phần</a:t>
            </a:r>
            <a:r>
              <a:rPr lang="en-US" dirty="0" smtClean="0"/>
              <a:t>: </a:t>
            </a:r>
          </a:p>
          <a:p>
            <a:pPr lvl="1"/>
            <a:r>
              <a:rPr lang="en-US" dirty="0" err="1" smtClean="0"/>
              <a:t>Vị</a:t>
            </a:r>
            <a:r>
              <a:rPr lang="en-US" dirty="0" smtClean="0"/>
              <a:t> </a:t>
            </a:r>
            <a:r>
              <a:rPr lang="en-US" dirty="0" err="1" smtClean="0"/>
              <a:t>trí</a:t>
            </a:r>
            <a:r>
              <a:rPr lang="en-US" dirty="0" smtClean="0"/>
              <a:t> </a:t>
            </a:r>
            <a:r>
              <a:rPr lang="en-US" dirty="0" err="1" smtClean="0"/>
              <a:t>trong</a:t>
            </a:r>
            <a:r>
              <a:rPr lang="en-US" dirty="0" smtClean="0"/>
              <a:t> </a:t>
            </a:r>
            <a:r>
              <a:rPr lang="en-US" dirty="0" err="1" smtClean="0"/>
              <a:t>khung</a:t>
            </a:r>
            <a:r>
              <a:rPr lang="en-US" dirty="0" smtClean="0"/>
              <a:t> CTĐT: </a:t>
            </a:r>
            <a:r>
              <a:rPr lang="en-US" dirty="0" err="1" smtClean="0"/>
              <a:t>Học</a:t>
            </a:r>
            <a:r>
              <a:rPr lang="en-US" dirty="0" smtClean="0"/>
              <a:t> </a:t>
            </a:r>
            <a:r>
              <a:rPr lang="en-US" err="1" smtClean="0"/>
              <a:t>kì</a:t>
            </a:r>
            <a:r>
              <a:rPr lang="en-US" smtClean="0"/>
              <a:t> 6</a:t>
            </a:r>
            <a:endParaRPr lang="en-US" dirty="0" smtClean="0"/>
          </a:p>
          <a:p>
            <a:pPr lvl="1"/>
            <a:r>
              <a:rPr lang="en-US" dirty="0" err="1" smtClean="0"/>
              <a:t>Học</a:t>
            </a:r>
            <a:r>
              <a:rPr lang="en-US" dirty="0" smtClean="0"/>
              <a:t> </a:t>
            </a:r>
            <a:r>
              <a:rPr lang="en-US" dirty="0" err="1" smtClean="0"/>
              <a:t>phần</a:t>
            </a:r>
            <a:r>
              <a:rPr lang="en-US" dirty="0" smtClean="0"/>
              <a:t> </a:t>
            </a:r>
            <a:r>
              <a:rPr lang="en-US" dirty="0" err="1" smtClean="0"/>
              <a:t>tiên</a:t>
            </a:r>
            <a:r>
              <a:rPr lang="en-US" dirty="0" smtClean="0"/>
              <a:t> </a:t>
            </a:r>
            <a:r>
              <a:rPr lang="en-US" dirty="0" err="1" smtClean="0"/>
              <a:t>quyết</a:t>
            </a:r>
            <a:r>
              <a:rPr lang="en-US" smtClean="0"/>
              <a:t>: </a:t>
            </a:r>
            <a:r>
              <a:rPr lang="en-US"/>
              <a:t>Xác suất thống kê A (nhóm ngành Toán và sư phạm)</a:t>
            </a:r>
            <a:endParaRPr lang="en-US" dirty="0" smtClean="0"/>
          </a:p>
          <a:p>
            <a:pPr lvl="1"/>
            <a:r>
              <a:rPr lang="en-US" dirty="0" err="1" smtClean="0"/>
              <a:t>Học</a:t>
            </a:r>
            <a:r>
              <a:rPr lang="en-US" dirty="0" smtClean="0"/>
              <a:t> </a:t>
            </a:r>
            <a:r>
              <a:rPr lang="en-US" dirty="0" err="1" smtClean="0"/>
              <a:t>phần</a:t>
            </a:r>
            <a:r>
              <a:rPr lang="en-US" dirty="0" smtClean="0"/>
              <a:t> song </a:t>
            </a:r>
            <a:r>
              <a:rPr lang="en-US" dirty="0" err="1" smtClean="0"/>
              <a:t>hành</a:t>
            </a:r>
            <a:r>
              <a:rPr lang="en-US" dirty="0" smtClean="0"/>
              <a:t>: </a:t>
            </a:r>
            <a:r>
              <a:rPr lang="en-US" dirty="0" err="1" smtClean="0"/>
              <a:t>không</a:t>
            </a:r>
            <a:endParaRPr lang="en-US" dirty="0"/>
          </a:p>
        </p:txBody>
      </p:sp>
    </p:spTree>
    <p:extLst>
      <p:ext uri="{BB962C8B-B14F-4D97-AF65-F5344CB8AC3E}">
        <p14:creationId xmlns:p14="http://schemas.microsoft.com/office/powerpoint/2010/main" val="28200290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Mô</a:t>
            </a:r>
            <a:r>
              <a:rPr lang="en-US" dirty="0" smtClean="0"/>
              <a:t> </a:t>
            </a:r>
            <a:r>
              <a:rPr lang="en-US" dirty="0" err="1" smtClean="0"/>
              <a:t>tả</a:t>
            </a:r>
            <a:r>
              <a:rPr lang="en-US" dirty="0" smtClean="0"/>
              <a:t> </a:t>
            </a:r>
            <a:r>
              <a:rPr lang="en-US" dirty="0" err="1" smtClean="0"/>
              <a:t>học</a:t>
            </a:r>
            <a:r>
              <a:rPr lang="en-US" dirty="0" smtClean="0"/>
              <a:t> </a:t>
            </a:r>
            <a:r>
              <a:rPr lang="en-US" dirty="0" err="1" smtClean="0"/>
              <a:t>phần</a:t>
            </a:r>
            <a:endParaRPr lang="en-US" dirty="0"/>
          </a:p>
        </p:txBody>
      </p:sp>
      <p:sp>
        <p:nvSpPr>
          <p:cNvPr id="3" name="Content Placeholder 2"/>
          <p:cNvSpPr>
            <a:spLocks noGrp="1"/>
          </p:cNvSpPr>
          <p:nvPr>
            <p:ph idx="1"/>
          </p:nvPr>
        </p:nvSpPr>
        <p:spPr/>
        <p:txBody>
          <a:bodyPr>
            <a:normAutofit fontScale="92500" lnSpcReduction="20000"/>
          </a:bodyPr>
          <a:lstStyle/>
          <a:p>
            <a:pPr>
              <a:lnSpc>
                <a:spcPct val="140000"/>
              </a:lnSpc>
              <a:spcBef>
                <a:spcPts val="0"/>
              </a:spcBef>
            </a:pPr>
            <a:r>
              <a:rPr lang="vi-VN" dirty="0">
                <a:latin typeface="+mn-lt"/>
              </a:rPr>
              <a:t>Học phần tập trung vào </a:t>
            </a:r>
            <a:r>
              <a:rPr lang="vi-VN" dirty="0" smtClean="0">
                <a:latin typeface="+mn-lt"/>
              </a:rPr>
              <a:t>việc</a:t>
            </a:r>
            <a:r>
              <a:rPr lang="en-US" dirty="0" smtClean="0">
                <a:latin typeface="+mn-lt"/>
              </a:rPr>
              <a:t> </a:t>
            </a:r>
            <a:r>
              <a:rPr lang="en-US" dirty="0" err="1" smtClean="0">
                <a:latin typeface="+mn-lt"/>
              </a:rPr>
              <a:t>cung</a:t>
            </a:r>
            <a:r>
              <a:rPr lang="en-US" dirty="0" smtClean="0">
                <a:latin typeface="+mn-lt"/>
              </a:rPr>
              <a:t> </a:t>
            </a:r>
            <a:r>
              <a:rPr lang="en-US" dirty="0" err="1" smtClean="0">
                <a:latin typeface="+mn-lt"/>
              </a:rPr>
              <a:t>cấp</a:t>
            </a:r>
            <a:r>
              <a:rPr lang="en-US" dirty="0" smtClean="0">
                <a:latin typeface="+mn-lt"/>
              </a:rPr>
              <a:t> </a:t>
            </a:r>
            <a:r>
              <a:rPr lang="en-US" dirty="0" err="1" smtClean="0">
                <a:latin typeface="+mn-lt"/>
              </a:rPr>
              <a:t>cho</a:t>
            </a:r>
            <a:r>
              <a:rPr lang="en-US" dirty="0" smtClean="0">
                <a:latin typeface="+mn-lt"/>
              </a:rPr>
              <a:t> </a:t>
            </a:r>
            <a:r>
              <a:rPr lang="en-US" dirty="0" err="1" smtClean="0">
                <a:latin typeface="+mn-lt"/>
              </a:rPr>
              <a:t>sinh</a:t>
            </a:r>
            <a:r>
              <a:rPr lang="en-US" dirty="0" smtClean="0">
                <a:latin typeface="+mn-lt"/>
              </a:rPr>
              <a:t> </a:t>
            </a:r>
            <a:r>
              <a:rPr lang="en-US" dirty="0" err="1" smtClean="0">
                <a:latin typeface="+mn-lt"/>
              </a:rPr>
              <a:t>viên</a:t>
            </a:r>
            <a:r>
              <a:rPr lang="en-US" dirty="0" smtClean="0">
                <a:latin typeface="+mn-lt"/>
              </a:rPr>
              <a:t>:</a:t>
            </a:r>
          </a:p>
          <a:p>
            <a:pPr lvl="1">
              <a:lnSpc>
                <a:spcPct val="140000"/>
              </a:lnSpc>
              <a:spcBef>
                <a:spcPts val="0"/>
              </a:spcBef>
            </a:pPr>
            <a:r>
              <a:rPr lang="en-US" dirty="0" err="1" smtClean="0">
                <a:latin typeface="+mn-lt"/>
              </a:rPr>
              <a:t>Về</a:t>
            </a:r>
            <a:r>
              <a:rPr lang="en-US" dirty="0" smtClean="0">
                <a:latin typeface="+mn-lt"/>
              </a:rPr>
              <a:t> </a:t>
            </a:r>
            <a:r>
              <a:rPr lang="en-US" dirty="0" err="1" smtClean="0">
                <a:latin typeface="+mn-lt"/>
              </a:rPr>
              <a:t>kiến</a:t>
            </a:r>
            <a:r>
              <a:rPr lang="en-US" dirty="0" smtClean="0">
                <a:latin typeface="+mn-lt"/>
              </a:rPr>
              <a:t> </a:t>
            </a:r>
            <a:r>
              <a:rPr lang="en-US" dirty="0" err="1">
                <a:latin typeface="+mn-lt"/>
              </a:rPr>
              <a:t>thức</a:t>
            </a:r>
            <a:r>
              <a:rPr lang="en-US" dirty="0">
                <a:latin typeface="+mn-lt"/>
              </a:rPr>
              <a:t>: </a:t>
            </a:r>
            <a:r>
              <a:rPr lang="en-US" dirty="0" err="1" smtClean="0">
                <a:latin typeface="+mn-lt"/>
              </a:rPr>
              <a:t>Các</a:t>
            </a:r>
            <a:r>
              <a:rPr lang="en-US" dirty="0" smtClean="0">
                <a:latin typeface="+mn-lt"/>
              </a:rPr>
              <a:t> </a:t>
            </a:r>
            <a:r>
              <a:rPr lang="en-US" dirty="0" err="1">
                <a:latin typeface="+mn-lt"/>
              </a:rPr>
              <a:t>kiến</a:t>
            </a:r>
            <a:r>
              <a:rPr lang="en-US" dirty="0">
                <a:latin typeface="+mn-lt"/>
              </a:rPr>
              <a:t> </a:t>
            </a:r>
            <a:r>
              <a:rPr lang="en-US" dirty="0" err="1">
                <a:latin typeface="+mn-lt"/>
              </a:rPr>
              <a:t>thức</a:t>
            </a:r>
            <a:r>
              <a:rPr lang="en-US" dirty="0">
                <a:latin typeface="+mn-lt"/>
              </a:rPr>
              <a:t> </a:t>
            </a:r>
            <a:r>
              <a:rPr lang="en-US" dirty="0" err="1">
                <a:latin typeface="+mn-lt"/>
              </a:rPr>
              <a:t>cơ</a:t>
            </a:r>
            <a:r>
              <a:rPr lang="en-US" dirty="0">
                <a:latin typeface="+mn-lt"/>
              </a:rPr>
              <a:t> </a:t>
            </a:r>
            <a:r>
              <a:rPr lang="en-US" dirty="0" err="1">
                <a:latin typeface="+mn-lt"/>
              </a:rPr>
              <a:t>bản</a:t>
            </a:r>
            <a:r>
              <a:rPr lang="en-US" dirty="0">
                <a:latin typeface="+mn-lt"/>
              </a:rPr>
              <a:t> </a:t>
            </a:r>
            <a:r>
              <a:rPr lang="en-US" dirty="0" err="1">
                <a:latin typeface="+mn-lt"/>
              </a:rPr>
              <a:t>nhất</a:t>
            </a:r>
            <a:r>
              <a:rPr lang="en-US" dirty="0">
                <a:latin typeface="+mn-lt"/>
              </a:rPr>
              <a:t> </a:t>
            </a:r>
            <a:r>
              <a:rPr lang="en-US" err="1">
                <a:latin typeface="+mn-lt"/>
              </a:rPr>
              <a:t>về</a:t>
            </a:r>
            <a:r>
              <a:rPr lang="en-US">
                <a:latin typeface="+mn-lt"/>
              </a:rPr>
              <a:t> </a:t>
            </a:r>
            <a:r>
              <a:rPr lang="en-US" smtClean="0">
                <a:latin typeface="+mn-lt"/>
              </a:rPr>
              <a:t>tổ hợp, xác </a:t>
            </a:r>
            <a:r>
              <a:rPr lang="en-US" err="1">
                <a:latin typeface="+mn-lt"/>
              </a:rPr>
              <a:t>suất</a:t>
            </a:r>
            <a:r>
              <a:rPr lang="en-US">
                <a:latin typeface="+mn-lt"/>
              </a:rPr>
              <a:t> </a:t>
            </a:r>
            <a:r>
              <a:rPr lang="en-US" smtClean="0">
                <a:latin typeface="+mn-lt"/>
              </a:rPr>
              <a:t>và phương pháp xác suất nhằm giải quyết các bài toán của phổ thông</a:t>
            </a:r>
            <a:r>
              <a:rPr lang="vi-VN" smtClean="0">
                <a:latin typeface="+mn-lt"/>
              </a:rPr>
              <a:t>; </a:t>
            </a:r>
            <a:endParaRPr lang="en-US" dirty="0">
              <a:latin typeface="+mn-lt"/>
            </a:endParaRPr>
          </a:p>
          <a:p>
            <a:pPr lvl="1">
              <a:lnSpc>
                <a:spcPct val="140000"/>
              </a:lnSpc>
              <a:spcBef>
                <a:spcPts val="0"/>
              </a:spcBef>
            </a:pPr>
            <a:r>
              <a:rPr lang="en-US" dirty="0" err="1">
                <a:latin typeface="+mn-lt"/>
              </a:rPr>
              <a:t>Kỹ</a:t>
            </a:r>
            <a:r>
              <a:rPr lang="en-US" dirty="0">
                <a:latin typeface="+mn-lt"/>
              </a:rPr>
              <a:t> </a:t>
            </a:r>
            <a:r>
              <a:rPr lang="en-US" err="1">
                <a:latin typeface="+mn-lt"/>
              </a:rPr>
              <a:t>năng</a:t>
            </a:r>
            <a:r>
              <a:rPr lang="en-US" smtClean="0">
                <a:latin typeface="+mn-lt"/>
              </a:rPr>
              <a:t>: Sử dụng kiến thức về tổ hợp để giải các bài toán số học và đại số, các bài toán hình học, các bài toán đồ thị và một số lĩnh vực khác. Sử dụng phương pháp xác suất vào toán phổ thông như chứng minh các bài toán tồn tại, chứng minh các đẳng thức và bất đẳng thức, giải các bài toán thuộc lý thuyết tập hợp cực trị hữu hạn và một số lĩnh vực khác.</a:t>
            </a:r>
            <a:endParaRPr lang="en-US" b="1" dirty="0">
              <a:latin typeface="+mn-lt"/>
            </a:endParaRPr>
          </a:p>
        </p:txBody>
      </p:sp>
    </p:spTree>
    <p:extLst>
      <p:ext uri="{BB962C8B-B14F-4D97-AF65-F5344CB8AC3E}">
        <p14:creationId xmlns:p14="http://schemas.microsoft.com/office/powerpoint/2010/main" val="13780126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latin typeface="Times New Roman" pitchFamily="18" charset="0"/>
                <a:cs typeface="Times New Roman" pitchFamily="18" charset="0"/>
              </a:rPr>
              <a:t>Mục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phần</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lnSpc>
                <a:spcPct val="120000"/>
              </a:lnSpc>
              <a:spcBef>
                <a:spcPts val="0"/>
              </a:spcBef>
            </a:pPr>
            <a:r>
              <a:rPr lang="en-US" sz="1600" b="1" dirty="0" err="1" smtClean="0"/>
              <a:t>Sinh</a:t>
            </a:r>
            <a:r>
              <a:rPr lang="en-US" sz="1600" b="1" dirty="0" smtClean="0"/>
              <a:t> </a:t>
            </a:r>
            <a:r>
              <a:rPr lang="en-US" sz="1600" b="1" dirty="0" err="1" smtClean="0"/>
              <a:t>viên</a:t>
            </a:r>
            <a:r>
              <a:rPr lang="en-US" sz="1600" b="1" dirty="0" smtClean="0"/>
              <a:t> </a:t>
            </a:r>
            <a:r>
              <a:rPr lang="en-US" sz="1600" b="1" dirty="0" err="1"/>
              <a:t>sau</a:t>
            </a:r>
            <a:r>
              <a:rPr lang="en-US" sz="1600" b="1" dirty="0"/>
              <a:t> </a:t>
            </a:r>
            <a:r>
              <a:rPr lang="en-US" sz="1600" b="1" dirty="0" err="1"/>
              <a:t>khi</a:t>
            </a:r>
            <a:r>
              <a:rPr lang="en-US" sz="1600" b="1" dirty="0"/>
              <a:t> </a:t>
            </a:r>
            <a:r>
              <a:rPr lang="en-US" sz="1600" b="1" dirty="0" err="1"/>
              <a:t>học</a:t>
            </a:r>
            <a:r>
              <a:rPr lang="en-US" sz="1600" b="1" dirty="0"/>
              <a:t> </a:t>
            </a:r>
            <a:r>
              <a:rPr lang="en-US" sz="1600" b="1" dirty="0" err="1"/>
              <a:t>xong</a:t>
            </a:r>
            <a:r>
              <a:rPr lang="en-US" sz="1600" b="1" dirty="0"/>
              <a:t> </a:t>
            </a:r>
            <a:r>
              <a:rPr lang="en-US" sz="1600" b="1" dirty="0" err="1"/>
              <a:t>học</a:t>
            </a:r>
            <a:r>
              <a:rPr lang="en-US" sz="1600" b="1" dirty="0"/>
              <a:t> </a:t>
            </a:r>
            <a:r>
              <a:rPr lang="en-US" sz="1600" b="1" dirty="0" err="1"/>
              <a:t>phần</a:t>
            </a:r>
            <a:r>
              <a:rPr lang="en-US" sz="1600" b="1" dirty="0"/>
              <a:t> </a:t>
            </a:r>
            <a:r>
              <a:rPr lang="en-US" sz="1600" b="1" dirty="0" err="1"/>
              <a:t>này</a:t>
            </a:r>
            <a:r>
              <a:rPr lang="en-US" sz="1600" b="1" dirty="0"/>
              <a:t> </a:t>
            </a:r>
            <a:r>
              <a:rPr lang="en-US" sz="1600" b="1" dirty="0" err="1"/>
              <a:t>có</a:t>
            </a:r>
            <a:r>
              <a:rPr lang="en-US" sz="1600" b="1" dirty="0"/>
              <a:t> </a:t>
            </a:r>
            <a:r>
              <a:rPr lang="en-US" sz="1600" b="1" dirty="0" err="1"/>
              <a:t>khả</a:t>
            </a:r>
            <a:r>
              <a:rPr lang="en-US" sz="1600" b="1" dirty="0"/>
              <a:t> </a:t>
            </a:r>
            <a:r>
              <a:rPr lang="en-US" sz="1600" b="1" dirty="0" err="1"/>
              <a:t>năng</a:t>
            </a:r>
            <a:r>
              <a:rPr lang="en-US" sz="1600" b="1" dirty="0" smtClean="0"/>
              <a:t>:</a:t>
            </a:r>
          </a:p>
          <a:p>
            <a:pPr marL="0" indent="0">
              <a:lnSpc>
                <a:spcPct val="120000"/>
              </a:lnSpc>
              <a:spcBef>
                <a:spcPts val="0"/>
              </a:spcBef>
              <a:buNone/>
            </a:pPr>
            <a:endParaRPr lang="en-US" sz="1600" b="1" dirty="0" smtClean="0"/>
          </a:p>
          <a:p>
            <a:pPr lvl="1">
              <a:lnSpc>
                <a:spcPct val="120000"/>
              </a:lnSpc>
              <a:spcBef>
                <a:spcPts val="0"/>
              </a:spcBef>
            </a:pPr>
            <a:r>
              <a:rPr lang="en-US" sz="1600" b="1" smtClean="0"/>
              <a:t>G1.</a:t>
            </a:r>
            <a:r>
              <a:rPr lang="en-US" sz="1600" b="1" i="1" smtClean="0"/>
              <a:t> </a:t>
            </a:r>
            <a:r>
              <a:rPr lang="en-US" sz="1600" smtClean="0"/>
              <a:t>Nắm vững các kiến thức về tổ hợp</a:t>
            </a:r>
            <a:r>
              <a:rPr lang="nl-NL" sz="1600" smtClean="0"/>
              <a:t>. </a:t>
            </a:r>
            <a:r>
              <a:rPr lang="en-US" sz="1600"/>
              <a:t>Nắm vững các khái niệm về xác suất; biến ngẫu nhiên rời rạc và biến ngẫu nhiên liên tục; các số đặc trưng của biến ngẫu nhiên và định lý giới hạn trung tâm.</a:t>
            </a:r>
            <a:r>
              <a:rPr lang="en-US" sz="1600" smtClean="0"/>
              <a:t> Nắm vững khái niệm phương pháp xác suất.</a:t>
            </a:r>
          </a:p>
          <a:p>
            <a:pPr lvl="1">
              <a:lnSpc>
                <a:spcPct val="120000"/>
              </a:lnSpc>
              <a:spcBef>
                <a:spcPts val="0"/>
              </a:spcBef>
            </a:pPr>
            <a:r>
              <a:rPr lang="en-US" sz="1600" b="1" smtClean="0"/>
              <a:t>G2</a:t>
            </a:r>
            <a:r>
              <a:rPr lang="en-US" sz="1600" b="1" i="1" smtClean="0"/>
              <a:t>.</a:t>
            </a:r>
            <a:r>
              <a:rPr lang="en-US" sz="1600" i="1" smtClean="0"/>
              <a:t> </a:t>
            </a:r>
            <a:r>
              <a:rPr lang="en-US" sz="1600"/>
              <a:t>Vận dụng kiến thức về tổ hợp để giải quyết một số vấn đề của toán phổ thông như các bài toán số học và đại số, các bài toán hình học, các bài toán đồ thị và một số lĩnh vực khác</a:t>
            </a:r>
            <a:r>
              <a:rPr lang="en-US" sz="1600" smtClean="0"/>
              <a:t>. </a:t>
            </a:r>
            <a:r>
              <a:rPr lang="en-US" sz="1600"/>
              <a:t>Phát hiện, phân tích, giải thích và lập luận để giải quyết các bài toán thực tiễn cũng như các vấn đề của toán phổ thông bằng phương pháp xác suất</a:t>
            </a:r>
            <a:r>
              <a:rPr lang="en-US" sz="1600" smtClean="0"/>
              <a:t>.</a:t>
            </a:r>
            <a:endParaRPr lang="en-US" sz="1600" dirty="0"/>
          </a:p>
          <a:p>
            <a:pPr lvl="1">
              <a:lnSpc>
                <a:spcPct val="120000"/>
              </a:lnSpc>
              <a:spcBef>
                <a:spcPts val="0"/>
              </a:spcBef>
            </a:pPr>
            <a:r>
              <a:rPr lang="en-US" sz="1600" b="1" dirty="0" smtClean="0"/>
              <a:t>G3</a:t>
            </a:r>
            <a:r>
              <a:rPr lang="en-US" sz="1600" b="1" smtClean="0"/>
              <a:t>.</a:t>
            </a:r>
            <a:r>
              <a:rPr lang="en-US" sz="1600" smtClean="0"/>
              <a:t> </a:t>
            </a:r>
            <a:r>
              <a:rPr lang="en-US" sz="1600"/>
              <a:t>Có thái độ tích cực hợp tác với giáo viên và các sinh viên khác trong quá trình học và làm bài tập</a:t>
            </a:r>
            <a:r>
              <a:rPr lang="en-US" sz="1600" smtClean="0"/>
              <a:t>. </a:t>
            </a:r>
            <a:r>
              <a:rPr lang="en-US" sz="1600"/>
              <a:t>Có kế hoạch tự học, tự nghiên cứu và làm bài tập về nhà hiệu quả</a:t>
            </a:r>
            <a:r>
              <a:rPr lang="en-US" sz="1600" smtClean="0"/>
              <a:t>. </a:t>
            </a:r>
            <a:r>
              <a:rPr lang="en-US" sz="1600"/>
              <a:t>Có khả năng thuyết trình các vấn đề tự học trước lớp.</a:t>
            </a:r>
            <a:endParaRPr lang="en-US" sz="1600" dirty="0"/>
          </a:p>
        </p:txBody>
      </p:sp>
    </p:spTree>
    <p:extLst>
      <p:ext uri="{BB962C8B-B14F-4D97-AF65-F5344CB8AC3E}">
        <p14:creationId xmlns:p14="http://schemas.microsoft.com/office/powerpoint/2010/main" val="26644599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Nội</a:t>
            </a:r>
            <a:r>
              <a:rPr lang="en-US" dirty="0" smtClean="0"/>
              <a:t> dung</a:t>
            </a:r>
            <a:endParaRPr lang="en-US" dirty="0"/>
          </a:p>
        </p:txBody>
      </p:sp>
      <p:sp>
        <p:nvSpPr>
          <p:cNvPr id="3" name="Content Placeholder 2"/>
          <p:cNvSpPr>
            <a:spLocks noGrp="1"/>
          </p:cNvSpPr>
          <p:nvPr>
            <p:ph idx="1"/>
          </p:nvPr>
        </p:nvSpPr>
        <p:spPr>
          <a:xfrm>
            <a:off x="152400" y="1524000"/>
            <a:ext cx="8839200" cy="4953000"/>
          </a:xfrm>
        </p:spPr>
        <p:txBody>
          <a:bodyPr>
            <a:normAutofit fontScale="85000" lnSpcReduction="20000"/>
          </a:bodyPr>
          <a:lstStyle/>
          <a:p>
            <a:pPr>
              <a:lnSpc>
                <a:spcPct val="150000"/>
              </a:lnSpc>
            </a:pPr>
            <a:r>
              <a:rPr lang="en-US" sz="2500" b="1" dirty="0" smtClean="0"/>
              <a:t>C</a:t>
            </a:r>
            <a:r>
              <a:rPr lang="vi-VN" sz="2500" b="1" dirty="0" smtClean="0"/>
              <a:t>hương </a:t>
            </a:r>
            <a:r>
              <a:rPr lang="vi-VN" sz="2500" b="1" dirty="0"/>
              <a:t>1</a:t>
            </a:r>
            <a:r>
              <a:rPr lang="vi-VN" sz="2500"/>
              <a:t>. </a:t>
            </a:r>
            <a:r>
              <a:rPr lang="nl-NL" sz="2500" b="1" smtClean="0"/>
              <a:t>Tổ hợp và ứng dụng</a:t>
            </a:r>
          </a:p>
          <a:p>
            <a:pPr marL="0" indent="0">
              <a:lnSpc>
                <a:spcPct val="150000"/>
              </a:lnSpc>
              <a:buNone/>
            </a:pPr>
            <a:r>
              <a:rPr lang="nl-NL" sz="2500" smtClean="0"/>
              <a:t> 1.1. Một số kiến thức cơ bản về tổ hợp</a:t>
            </a:r>
          </a:p>
          <a:p>
            <a:pPr marL="0" indent="0">
              <a:lnSpc>
                <a:spcPct val="150000"/>
              </a:lnSpc>
              <a:buNone/>
            </a:pPr>
            <a:r>
              <a:rPr lang="nl-NL" sz="2500" smtClean="0"/>
              <a:t> 1.2. </a:t>
            </a:r>
            <a:r>
              <a:rPr lang="en-US" sz="2400"/>
              <a:t>Ứng dụng tổ hợp vào giải các bài toán số học và đại </a:t>
            </a:r>
            <a:r>
              <a:rPr lang="en-US" sz="2400" smtClean="0"/>
              <a:t>số</a:t>
            </a:r>
          </a:p>
          <a:p>
            <a:pPr marL="0" indent="0">
              <a:lnSpc>
                <a:spcPct val="150000"/>
              </a:lnSpc>
              <a:buNone/>
            </a:pPr>
            <a:r>
              <a:rPr lang="en-US" sz="2400" smtClean="0"/>
              <a:t> 1.3. </a:t>
            </a:r>
            <a:r>
              <a:rPr lang="en-US" sz="2400"/>
              <a:t>Ứng dụng tổ hợp vào giải các bài toán hình </a:t>
            </a:r>
            <a:r>
              <a:rPr lang="en-US" sz="2400" smtClean="0"/>
              <a:t>học</a:t>
            </a:r>
          </a:p>
          <a:p>
            <a:pPr marL="0" indent="0">
              <a:lnSpc>
                <a:spcPct val="150000"/>
              </a:lnSpc>
              <a:buNone/>
            </a:pPr>
            <a:r>
              <a:rPr lang="en-US" sz="2400"/>
              <a:t> </a:t>
            </a:r>
            <a:r>
              <a:rPr lang="en-US" sz="2400" smtClean="0"/>
              <a:t>1.4. </a:t>
            </a:r>
            <a:r>
              <a:rPr lang="en-US" sz="2400"/>
              <a:t>Ứng dụng tổ hợp vào lý thuyết đồ </a:t>
            </a:r>
            <a:r>
              <a:rPr lang="en-US" sz="2400" smtClean="0"/>
              <a:t>thị</a:t>
            </a:r>
          </a:p>
          <a:p>
            <a:pPr marL="0" indent="0">
              <a:lnSpc>
                <a:spcPct val="150000"/>
              </a:lnSpc>
              <a:buNone/>
            </a:pPr>
            <a:r>
              <a:rPr lang="en-US" sz="2400" smtClean="0"/>
              <a:t> 1.5. Ứng </a:t>
            </a:r>
            <a:r>
              <a:rPr lang="en-US" sz="2400"/>
              <a:t>dụng tổ hợp vào một số lĩnh vực </a:t>
            </a:r>
            <a:r>
              <a:rPr lang="en-US" sz="2400" smtClean="0"/>
              <a:t>khác.</a:t>
            </a:r>
            <a:endParaRPr lang="en-US" sz="2500" dirty="0"/>
          </a:p>
          <a:p>
            <a:pPr>
              <a:lnSpc>
                <a:spcPct val="150000"/>
              </a:lnSpc>
            </a:pPr>
            <a:r>
              <a:rPr lang="en-US" sz="2500" b="1" dirty="0" smtClean="0"/>
              <a:t>C</a:t>
            </a:r>
            <a:r>
              <a:rPr lang="vi-VN" sz="2500" b="1" dirty="0" smtClean="0"/>
              <a:t>hương </a:t>
            </a:r>
            <a:r>
              <a:rPr lang="vi-VN" sz="2500" b="1" dirty="0"/>
              <a:t>2</a:t>
            </a:r>
            <a:r>
              <a:rPr lang="vi-VN" sz="2500"/>
              <a:t>. </a:t>
            </a:r>
            <a:r>
              <a:rPr lang="nl-NL" sz="2500" b="1" smtClean="0"/>
              <a:t>Phương pháp xác suất</a:t>
            </a:r>
          </a:p>
          <a:p>
            <a:pPr marL="0" indent="0">
              <a:lnSpc>
                <a:spcPct val="150000"/>
              </a:lnSpc>
              <a:buNone/>
            </a:pPr>
            <a:r>
              <a:rPr lang="nl-NL" sz="2500" smtClean="0"/>
              <a:t>2.1. </a:t>
            </a:r>
            <a:r>
              <a:rPr lang="nl-NL" sz="2400"/>
              <a:t>Một số công cụ của lý thuyết xác </a:t>
            </a:r>
            <a:r>
              <a:rPr lang="nl-NL" sz="2400" smtClean="0"/>
              <a:t>suất</a:t>
            </a:r>
          </a:p>
          <a:p>
            <a:pPr marL="0" indent="0">
              <a:lnSpc>
                <a:spcPct val="150000"/>
              </a:lnSpc>
              <a:buNone/>
            </a:pPr>
            <a:r>
              <a:rPr lang="en-US" sz="2500" smtClean="0"/>
              <a:t>2.2. </a:t>
            </a:r>
            <a:r>
              <a:rPr lang="nl-NL" sz="2400"/>
              <a:t>Giới thiệu phương pháp xác </a:t>
            </a:r>
            <a:r>
              <a:rPr lang="nl-NL" sz="2400" smtClean="0"/>
              <a:t>suất</a:t>
            </a:r>
          </a:p>
          <a:p>
            <a:pPr marL="0" indent="0">
              <a:lnSpc>
                <a:spcPct val="150000"/>
              </a:lnSpc>
              <a:buNone/>
            </a:pPr>
            <a:r>
              <a:rPr lang="nl-NL" sz="2400" smtClean="0"/>
              <a:t>2.3. </a:t>
            </a:r>
            <a:r>
              <a:rPr lang="nl-NL" sz="2400"/>
              <a:t>Phương pháp xác suất trong toán phổ </a:t>
            </a:r>
            <a:r>
              <a:rPr lang="nl-NL" sz="2400" smtClean="0"/>
              <a:t>thông.</a:t>
            </a:r>
            <a:endParaRPr lang="en-US" sz="2500" dirty="0"/>
          </a:p>
          <a:p>
            <a:pPr marL="0" indent="0">
              <a:lnSpc>
                <a:spcPct val="150000"/>
              </a:lnSpc>
              <a:buNone/>
            </a:pPr>
            <a:endParaRPr lang="vi-VN" sz="2500" dirty="0" smtClean="0"/>
          </a:p>
        </p:txBody>
      </p:sp>
    </p:spTree>
    <p:extLst>
      <p:ext uri="{BB962C8B-B14F-4D97-AF65-F5344CB8AC3E}">
        <p14:creationId xmlns:p14="http://schemas.microsoft.com/office/powerpoint/2010/main" val="28293696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Hình</a:t>
            </a:r>
            <a:r>
              <a:rPr lang="en-US" dirty="0" smtClean="0"/>
              <a:t> </a:t>
            </a:r>
            <a:r>
              <a:rPr lang="en-US" dirty="0" err="1" smtClean="0"/>
              <a:t>thức</a:t>
            </a:r>
            <a:r>
              <a:rPr lang="en-US" dirty="0" smtClean="0"/>
              <a:t> </a:t>
            </a:r>
            <a:r>
              <a:rPr lang="en-US" dirty="0" err="1" smtClean="0"/>
              <a:t>đánh</a:t>
            </a:r>
            <a:r>
              <a:rPr lang="en-US" dirty="0" smtClean="0"/>
              <a:t> </a:t>
            </a:r>
            <a:r>
              <a:rPr lang="en-US" dirty="0" err="1" smtClean="0"/>
              <a:t>giá</a:t>
            </a:r>
            <a:endParaRPr lang="en-US" dirty="0"/>
          </a:p>
        </p:txBody>
      </p:sp>
      <p:sp>
        <p:nvSpPr>
          <p:cNvPr id="3" name="Content Placeholder 2"/>
          <p:cNvSpPr>
            <a:spLocks noGrp="1"/>
          </p:cNvSpPr>
          <p:nvPr>
            <p:ph idx="1"/>
          </p:nvPr>
        </p:nvSpPr>
        <p:spPr/>
        <p:txBody>
          <a:bodyPr/>
          <a:lstStyle/>
          <a:p>
            <a:r>
              <a:rPr lang="pt-BR" dirty="0" smtClean="0"/>
              <a:t>Đánh </a:t>
            </a:r>
            <a:r>
              <a:rPr lang="pt-BR" dirty="0"/>
              <a:t>giá quá </a:t>
            </a:r>
            <a:r>
              <a:rPr lang="pt-BR" dirty="0" smtClean="0"/>
              <a:t>trình			</a:t>
            </a:r>
            <a:r>
              <a:rPr lang="pt-BR" smtClean="0"/>
              <a:t>	</a:t>
            </a:r>
            <a:r>
              <a:rPr lang="pt-BR" b="1" dirty="0"/>
              <a:t>5</a:t>
            </a:r>
            <a:r>
              <a:rPr lang="pt-BR" b="1" smtClean="0"/>
              <a:t>0</a:t>
            </a:r>
            <a:r>
              <a:rPr lang="pt-BR" b="1" dirty="0" smtClean="0"/>
              <a:t>%</a:t>
            </a:r>
          </a:p>
          <a:p>
            <a:pPr lvl="1"/>
            <a:r>
              <a:rPr lang="en-US" dirty="0"/>
              <a:t>Ý </a:t>
            </a:r>
            <a:r>
              <a:rPr lang="en-US" dirty="0" err="1"/>
              <a:t>thức</a:t>
            </a:r>
            <a:r>
              <a:rPr lang="en-US" dirty="0"/>
              <a:t> </a:t>
            </a:r>
            <a:r>
              <a:rPr lang="en-US" dirty="0" err="1"/>
              <a:t>học</a:t>
            </a:r>
            <a:r>
              <a:rPr lang="en-US" dirty="0"/>
              <a:t> </a:t>
            </a:r>
            <a:r>
              <a:rPr lang="en-US" dirty="0" err="1" smtClean="0"/>
              <a:t>tập</a:t>
            </a:r>
            <a:r>
              <a:rPr lang="en-US" dirty="0" smtClean="0"/>
              <a:t>					10%</a:t>
            </a:r>
          </a:p>
          <a:p>
            <a:pPr lvl="1"/>
            <a:r>
              <a:rPr lang="vi-VN" dirty="0"/>
              <a:t>Hồ sơ học </a:t>
            </a:r>
            <a:r>
              <a:rPr lang="vi-VN" dirty="0" smtClean="0"/>
              <a:t>tập</a:t>
            </a:r>
            <a:r>
              <a:rPr lang="en-US" dirty="0" smtClean="0"/>
              <a:t>					20%</a:t>
            </a:r>
          </a:p>
          <a:p>
            <a:pPr lvl="1"/>
            <a:r>
              <a:rPr lang="en-US" dirty="0" err="1"/>
              <a:t>Đánh</a:t>
            </a:r>
            <a:r>
              <a:rPr lang="en-US" dirty="0"/>
              <a:t> </a:t>
            </a:r>
            <a:r>
              <a:rPr lang="en-US" err="1"/>
              <a:t>giá</a:t>
            </a:r>
            <a:r>
              <a:rPr lang="en-US"/>
              <a:t> </a:t>
            </a:r>
            <a:r>
              <a:rPr lang="en-US" smtClean="0"/>
              <a:t>giữa kỳ (trắc nghiệm)</a:t>
            </a:r>
            <a:r>
              <a:rPr lang="en-US" dirty="0" smtClean="0"/>
              <a:t>		</a:t>
            </a:r>
            <a:r>
              <a:rPr lang="en-US" smtClean="0"/>
              <a:t>	20</a:t>
            </a:r>
            <a:r>
              <a:rPr lang="en-US" dirty="0" smtClean="0"/>
              <a:t>%</a:t>
            </a:r>
          </a:p>
          <a:p>
            <a:r>
              <a:rPr lang="en-US" dirty="0" err="1"/>
              <a:t>Đánh</a:t>
            </a:r>
            <a:r>
              <a:rPr lang="en-US" dirty="0"/>
              <a:t> </a:t>
            </a:r>
            <a:r>
              <a:rPr lang="en-US" dirty="0" err="1"/>
              <a:t>giá</a:t>
            </a:r>
            <a:r>
              <a:rPr lang="en-US" dirty="0"/>
              <a:t> </a:t>
            </a:r>
            <a:r>
              <a:rPr lang="en-US" dirty="0" err="1"/>
              <a:t>cuối</a:t>
            </a:r>
            <a:r>
              <a:rPr lang="en-US" dirty="0"/>
              <a:t> </a:t>
            </a:r>
            <a:r>
              <a:rPr lang="en-US" dirty="0" err="1" smtClean="0"/>
              <a:t>kỳ</a:t>
            </a:r>
            <a:r>
              <a:rPr lang="en-US" dirty="0" smtClean="0"/>
              <a:t>			</a:t>
            </a:r>
            <a:r>
              <a:rPr lang="en-US" smtClean="0"/>
              <a:t>	</a:t>
            </a:r>
            <a:r>
              <a:rPr lang="en-US" b="1" dirty="0"/>
              <a:t>5</a:t>
            </a:r>
            <a:r>
              <a:rPr lang="en-US" b="1" smtClean="0"/>
              <a:t>0</a:t>
            </a:r>
            <a:r>
              <a:rPr lang="en-US" b="1" dirty="0" smtClean="0"/>
              <a:t>%</a:t>
            </a:r>
            <a:r>
              <a:rPr lang="en-US" dirty="0" smtClean="0"/>
              <a:t>	</a:t>
            </a:r>
          </a:p>
          <a:p>
            <a:pPr lvl="1"/>
            <a:r>
              <a:rPr lang="en-US" err="1" smtClean="0"/>
              <a:t>Thi</a:t>
            </a:r>
            <a:r>
              <a:rPr lang="en-US" smtClean="0"/>
              <a:t> tự luận</a:t>
            </a:r>
            <a:r>
              <a:rPr lang="en-US" dirty="0" smtClean="0"/>
              <a:t>		</a:t>
            </a:r>
            <a:r>
              <a:rPr lang="en-US" smtClean="0"/>
              <a:t>				50</a:t>
            </a:r>
            <a:r>
              <a:rPr lang="en-US" dirty="0" smtClean="0"/>
              <a:t>%</a:t>
            </a:r>
            <a:endParaRPr lang="en-US" dirty="0"/>
          </a:p>
        </p:txBody>
      </p:sp>
    </p:spTree>
    <p:extLst>
      <p:ext uri="{BB962C8B-B14F-4D97-AF65-F5344CB8AC3E}">
        <p14:creationId xmlns:p14="http://schemas.microsoft.com/office/powerpoint/2010/main" val="5011938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Nguồn</a:t>
            </a:r>
            <a:r>
              <a:rPr lang="en-US" dirty="0" smtClean="0"/>
              <a:t> </a:t>
            </a:r>
            <a:r>
              <a:rPr lang="en-US" dirty="0" err="1" smtClean="0"/>
              <a:t>học</a:t>
            </a:r>
            <a:r>
              <a:rPr lang="en-US" dirty="0" smtClean="0"/>
              <a:t> </a:t>
            </a:r>
            <a:r>
              <a:rPr lang="en-US" dirty="0" err="1" smtClean="0"/>
              <a:t>liệu</a:t>
            </a:r>
            <a:endParaRPr lang="en-US" dirty="0"/>
          </a:p>
        </p:txBody>
      </p:sp>
      <p:sp>
        <p:nvSpPr>
          <p:cNvPr id="3" name="Content Placeholder 2"/>
          <p:cNvSpPr>
            <a:spLocks noGrp="1"/>
          </p:cNvSpPr>
          <p:nvPr>
            <p:ph idx="1"/>
          </p:nvPr>
        </p:nvSpPr>
        <p:spPr/>
        <p:txBody>
          <a:bodyPr>
            <a:normAutofit fontScale="85000" lnSpcReduction="20000"/>
          </a:bodyPr>
          <a:lstStyle/>
          <a:p>
            <a:pPr marL="685800" indent="-685800">
              <a:buNone/>
            </a:pPr>
            <a:r>
              <a:rPr lang="en-US" dirty="0"/>
              <a:t>[1</a:t>
            </a:r>
            <a:r>
              <a:rPr lang="en-US"/>
              <a:t>]. Noga Alon, Joel Spencer (2000</a:t>
            </a:r>
            <a:r>
              <a:rPr lang="en-US" smtClean="0"/>
              <a:t>), </a:t>
            </a:r>
            <a:r>
              <a:rPr lang="en-US" i="1"/>
              <a:t>Probabilistic Methods in Extremal Finite Set Theory</a:t>
            </a:r>
            <a:r>
              <a:rPr lang="en-US" smtClean="0"/>
              <a:t>, </a:t>
            </a:r>
            <a:r>
              <a:rPr lang="en-US"/>
              <a:t>Wiley.</a:t>
            </a:r>
            <a:endParaRPr lang="en-US" dirty="0"/>
          </a:p>
          <a:p>
            <a:pPr marL="685800" indent="-685800">
              <a:buNone/>
            </a:pPr>
            <a:r>
              <a:rPr lang="en-US" dirty="0"/>
              <a:t>[2</a:t>
            </a:r>
            <a:r>
              <a:rPr lang="en-US"/>
              <a:t>]. Noga Alon, Joel Spencer (2000), </a:t>
            </a:r>
            <a:r>
              <a:rPr lang="en-US" i="1"/>
              <a:t>The Probabilistic Method</a:t>
            </a:r>
            <a:r>
              <a:rPr lang="en-US"/>
              <a:t>,  Wiley.</a:t>
            </a:r>
            <a:endParaRPr lang="en-US" dirty="0" smtClean="0"/>
          </a:p>
          <a:p>
            <a:pPr marL="685800" indent="-685800">
              <a:buNone/>
            </a:pPr>
            <a:r>
              <a:rPr lang="vi-VN" dirty="0" smtClean="0"/>
              <a:t>[</a:t>
            </a:r>
            <a:r>
              <a:rPr lang="en-US" dirty="0" smtClean="0"/>
              <a:t>3</a:t>
            </a:r>
            <a:r>
              <a:rPr lang="vi-VN" smtClean="0"/>
              <a:t>]. </a:t>
            </a:r>
            <a:r>
              <a:rPr lang="en-US"/>
              <a:t>T. Andreescu, Z. Feng (2013), </a:t>
            </a:r>
            <a:r>
              <a:rPr lang="en-US" i="1"/>
              <a:t>A Path to Combinatorics for Undergraduates: Counting Strategies</a:t>
            </a:r>
            <a:r>
              <a:rPr lang="en-US"/>
              <a:t>, Birkhiuser Boston.</a:t>
            </a:r>
            <a:endParaRPr lang="vi-VN" dirty="0"/>
          </a:p>
          <a:p>
            <a:pPr marL="685800" indent="-685800">
              <a:buNone/>
            </a:pPr>
            <a:r>
              <a:rPr lang="vi-VN" dirty="0" smtClean="0"/>
              <a:t>[</a:t>
            </a:r>
            <a:r>
              <a:rPr lang="en-US" dirty="0" smtClean="0"/>
              <a:t>4</a:t>
            </a:r>
            <a:r>
              <a:rPr lang="vi-VN" smtClean="0"/>
              <a:t>]. </a:t>
            </a:r>
            <a:r>
              <a:rPr lang="en-US"/>
              <a:t>J. Herman, R. Kucera, J. Simsa (2003), </a:t>
            </a:r>
            <a:r>
              <a:rPr lang="en-US" i="1"/>
              <a:t>Counting and Configurations</a:t>
            </a:r>
            <a:r>
              <a:rPr lang="en-US" i="1" smtClean="0"/>
              <a:t>: Problems </a:t>
            </a:r>
            <a:r>
              <a:rPr lang="en-US" i="1"/>
              <a:t>in Combinatorics, Arithmetic, and Geometry</a:t>
            </a:r>
            <a:r>
              <a:rPr lang="en-US"/>
              <a:t>, </a:t>
            </a:r>
            <a:r>
              <a:rPr lang="en-US" smtClean="0"/>
              <a:t>Springer Verlag </a:t>
            </a:r>
            <a:r>
              <a:rPr lang="en-US"/>
              <a:t>New York, Inc.</a:t>
            </a:r>
            <a:endParaRPr lang="nl-NL" dirty="0" smtClean="0"/>
          </a:p>
          <a:p>
            <a:pPr marL="685800" indent="-685800">
              <a:buNone/>
            </a:pPr>
            <a:r>
              <a:rPr lang="nl-NL" dirty="0" smtClean="0"/>
              <a:t>[5].</a:t>
            </a:r>
            <a:r>
              <a:rPr lang="nl-NL" smtClean="0"/>
              <a:t>	</a:t>
            </a:r>
            <a:r>
              <a:rPr lang="en-US"/>
              <a:t>M. Bóna (2016), </a:t>
            </a:r>
            <a:r>
              <a:rPr lang="en-US" i="1"/>
              <a:t>A Walk Through Combinatorics: An Introduction to Enumeration and Graph Theory </a:t>
            </a:r>
            <a:r>
              <a:rPr lang="en-US"/>
              <a:t>(Fourth Edition), World Scientifc Publishing Co. Pte. Ltd</a:t>
            </a:r>
            <a:r>
              <a:rPr lang="en-US" smtClean="0"/>
              <a:t>.</a:t>
            </a:r>
          </a:p>
          <a:p>
            <a:pPr marL="685800" indent="-685800">
              <a:buNone/>
            </a:pPr>
            <a:r>
              <a:rPr lang="en-US" smtClean="0"/>
              <a:t>[6]. </a:t>
            </a:r>
            <a:r>
              <a:rPr lang="en-US"/>
              <a:t>Po-Shen Loh (2009), </a:t>
            </a:r>
            <a:r>
              <a:rPr lang="en-US" i="1" smtClean="0"/>
              <a:t>Probabilistic </a:t>
            </a:r>
            <a:r>
              <a:rPr lang="en-US" i="1"/>
              <a:t>Method in Combinatorics</a:t>
            </a:r>
            <a:r>
              <a:rPr lang="en-US"/>
              <a:t>.</a:t>
            </a:r>
            <a:endParaRPr lang="en-US" dirty="0"/>
          </a:p>
          <a:p>
            <a:endParaRPr lang="en-US" dirty="0"/>
          </a:p>
        </p:txBody>
      </p:sp>
    </p:spTree>
    <p:extLst>
      <p:ext uri="{BB962C8B-B14F-4D97-AF65-F5344CB8AC3E}">
        <p14:creationId xmlns:p14="http://schemas.microsoft.com/office/powerpoint/2010/main" val="24522924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Quy</a:t>
            </a:r>
            <a:r>
              <a:rPr lang="en-US" dirty="0" smtClean="0"/>
              <a:t> </a:t>
            </a:r>
            <a:r>
              <a:rPr lang="en-US" dirty="0" err="1" smtClean="0"/>
              <a:t>định</a:t>
            </a:r>
            <a:r>
              <a:rPr lang="en-US" dirty="0" smtClean="0"/>
              <a:t> </a:t>
            </a:r>
            <a:r>
              <a:rPr lang="en-US" dirty="0" err="1" smtClean="0"/>
              <a:t>học</a:t>
            </a:r>
            <a:r>
              <a:rPr lang="en-US" dirty="0" smtClean="0"/>
              <a:t> </a:t>
            </a:r>
            <a:r>
              <a:rPr lang="en-US" dirty="0" err="1" smtClean="0"/>
              <a:t>phần</a:t>
            </a:r>
            <a:endParaRPr lang="en-US" dirty="0"/>
          </a:p>
        </p:txBody>
      </p:sp>
      <p:sp>
        <p:nvSpPr>
          <p:cNvPr id="3" name="Content Placeholder 2"/>
          <p:cNvSpPr>
            <a:spLocks noGrp="1"/>
          </p:cNvSpPr>
          <p:nvPr>
            <p:ph idx="1"/>
          </p:nvPr>
        </p:nvSpPr>
        <p:spPr/>
        <p:txBody>
          <a:bodyPr/>
          <a:lstStyle/>
          <a:p>
            <a:r>
              <a:rPr lang="en-US" dirty="0" err="1"/>
              <a:t>Sinh</a:t>
            </a:r>
            <a:r>
              <a:rPr lang="en-US" dirty="0"/>
              <a:t> </a:t>
            </a:r>
            <a:r>
              <a:rPr lang="en-US" dirty="0" err="1"/>
              <a:t>viên</a:t>
            </a:r>
            <a:r>
              <a:rPr lang="en-US" dirty="0"/>
              <a:t> </a:t>
            </a:r>
            <a:r>
              <a:rPr lang="en-US" dirty="0" err="1"/>
              <a:t>nộp</a:t>
            </a:r>
            <a:r>
              <a:rPr lang="en-US" dirty="0"/>
              <a:t> </a:t>
            </a:r>
            <a:r>
              <a:rPr lang="en-US" dirty="0" err="1"/>
              <a:t>Hồ</a:t>
            </a:r>
            <a:r>
              <a:rPr lang="en-US" dirty="0"/>
              <a:t> </a:t>
            </a:r>
            <a:r>
              <a:rPr lang="en-US" dirty="0" err="1"/>
              <a:t>sơ</a:t>
            </a:r>
            <a:r>
              <a:rPr lang="en-US" dirty="0"/>
              <a:t> </a:t>
            </a:r>
            <a:r>
              <a:rPr lang="en-US" dirty="0" err="1"/>
              <a:t>học</a:t>
            </a:r>
            <a:r>
              <a:rPr lang="en-US" dirty="0"/>
              <a:t> </a:t>
            </a:r>
            <a:r>
              <a:rPr lang="en-US" dirty="0" err="1"/>
              <a:t>phần</a:t>
            </a:r>
            <a:r>
              <a:rPr lang="en-US" dirty="0"/>
              <a:t> </a:t>
            </a:r>
            <a:r>
              <a:rPr lang="en-US" dirty="0" err="1"/>
              <a:t>theo</a:t>
            </a:r>
            <a:r>
              <a:rPr lang="en-US" dirty="0"/>
              <a:t> </a:t>
            </a:r>
            <a:r>
              <a:rPr lang="en-US" dirty="0" err="1"/>
              <a:t>yêu</a:t>
            </a:r>
            <a:r>
              <a:rPr lang="en-US" dirty="0"/>
              <a:t> </a:t>
            </a:r>
            <a:r>
              <a:rPr lang="en-US" dirty="0" err="1" smtClean="0"/>
              <a:t>cầu</a:t>
            </a:r>
            <a:r>
              <a:rPr lang="vi-VN" dirty="0" smtClean="0"/>
              <a:t>;</a:t>
            </a:r>
            <a:endParaRPr lang="vi-VN" dirty="0"/>
          </a:p>
          <a:p>
            <a:r>
              <a:rPr lang="en-US" dirty="0" err="1"/>
              <a:t>Sinh</a:t>
            </a:r>
            <a:r>
              <a:rPr lang="en-US" dirty="0"/>
              <a:t> </a:t>
            </a:r>
            <a:r>
              <a:rPr lang="en-US" dirty="0" err="1"/>
              <a:t>viên</a:t>
            </a:r>
            <a:r>
              <a:rPr lang="en-US" dirty="0"/>
              <a:t> </a:t>
            </a:r>
            <a:r>
              <a:rPr lang="en-US" dirty="0" err="1"/>
              <a:t>không</a:t>
            </a:r>
            <a:r>
              <a:rPr lang="en-US" dirty="0"/>
              <a:t> </a:t>
            </a:r>
            <a:r>
              <a:rPr lang="en-US" dirty="0" err="1"/>
              <a:t>đủ</a:t>
            </a:r>
            <a:r>
              <a:rPr lang="en-US" dirty="0"/>
              <a:t> </a:t>
            </a:r>
            <a:r>
              <a:rPr lang="en-US" dirty="0" err="1"/>
              <a:t>điều</a:t>
            </a:r>
            <a:r>
              <a:rPr lang="en-US" dirty="0"/>
              <a:t> </a:t>
            </a:r>
            <a:r>
              <a:rPr lang="en-US" dirty="0" err="1"/>
              <a:t>kiện</a:t>
            </a:r>
            <a:r>
              <a:rPr lang="en-US" dirty="0"/>
              <a:t> </a:t>
            </a:r>
            <a:r>
              <a:rPr lang="en-US" dirty="0" err="1"/>
              <a:t>dự</a:t>
            </a:r>
            <a:r>
              <a:rPr lang="en-US" dirty="0"/>
              <a:t> </a:t>
            </a:r>
            <a:r>
              <a:rPr lang="en-US" dirty="0" err="1"/>
              <a:t>thi</a:t>
            </a:r>
            <a:r>
              <a:rPr lang="en-US" dirty="0"/>
              <a:t> </a:t>
            </a:r>
            <a:r>
              <a:rPr lang="en-US" dirty="0" err="1"/>
              <a:t>cuối</a:t>
            </a:r>
            <a:r>
              <a:rPr lang="en-US" dirty="0"/>
              <a:t> </a:t>
            </a:r>
            <a:r>
              <a:rPr lang="en-US" dirty="0" err="1"/>
              <a:t>học</a:t>
            </a:r>
            <a:r>
              <a:rPr lang="en-US" dirty="0"/>
              <a:t> </a:t>
            </a:r>
            <a:r>
              <a:rPr lang="en-US" dirty="0" err="1"/>
              <a:t>phần</a:t>
            </a:r>
            <a:r>
              <a:rPr lang="en-US" dirty="0"/>
              <a:t> </a:t>
            </a:r>
            <a:r>
              <a:rPr lang="en-US" dirty="0" err="1"/>
              <a:t>nếu</a:t>
            </a:r>
            <a:r>
              <a:rPr lang="en-US" dirty="0"/>
              <a:t> </a:t>
            </a:r>
            <a:r>
              <a:rPr lang="en-US" dirty="0" err="1"/>
              <a:t>một</a:t>
            </a:r>
            <a:r>
              <a:rPr lang="en-US" dirty="0"/>
              <a:t> </a:t>
            </a:r>
            <a:r>
              <a:rPr lang="en-US" dirty="0" err="1"/>
              <a:t>trong</a:t>
            </a:r>
            <a:r>
              <a:rPr lang="en-US" dirty="0"/>
              <a:t> </a:t>
            </a:r>
            <a:r>
              <a:rPr lang="en-US" dirty="0" err="1"/>
              <a:t>các</a:t>
            </a:r>
            <a:r>
              <a:rPr lang="en-US" dirty="0"/>
              <a:t> </a:t>
            </a:r>
            <a:r>
              <a:rPr lang="en-US" dirty="0" err="1"/>
              <a:t>điều</a:t>
            </a:r>
            <a:r>
              <a:rPr lang="en-US" dirty="0"/>
              <a:t> </a:t>
            </a:r>
            <a:r>
              <a:rPr lang="en-US" dirty="0" err="1"/>
              <a:t>kiện</a:t>
            </a:r>
            <a:r>
              <a:rPr lang="en-US" dirty="0"/>
              <a:t> </a:t>
            </a:r>
            <a:r>
              <a:rPr lang="en-US" err="1"/>
              <a:t>sau</a:t>
            </a:r>
            <a:r>
              <a:rPr lang="en-US"/>
              <a:t> </a:t>
            </a:r>
            <a:r>
              <a:rPr lang="en-US" smtClean="0"/>
              <a:t>xảy </a:t>
            </a:r>
            <a:r>
              <a:rPr lang="en-US" dirty="0" err="1" smtClean="0"/>
              <a:t>ra</a:t>
            </a:r>
            <a:r>
              <a:rPr lang="en-US" dirty="0" smtClean="0"/>
              <a:t>:</a:t>
            </a:r>
          </a:p>
          <a:p>
            <a:pPr marL="0" indent="0">
              <a:buNone/>
            </a:pPr>
            <a:r>
              <a:rPr lang="en-US" dirty="0"/>
              <a:t>	</a:t>
            </a:r>
            <a:r>
              <a:rPr lang="en-US" dirty="0" smtClean="0"/>
              <a:t>1) </a:t>
            </a:r>
            <a:r>
              <a:rPr lang="en-US" dirty="0" err="1" smtClean="0"/>
              <a:t>Về</a:t>
            </a:r>
            <a:r>
              <a:rPr lang="en-US" dirty="0" smtClean="0"/>
              <a:t> </a:t>
            </a:r>
            <a:r>
              <a:rPr lang="en-US" dirty="0" err="1" smtClean="0"/>
              <a:t>hồ</a:t>
            </a:r>
            <a:r>
              <a:rPr lang="en-US" dirty="0" smtClean="0"/>
              <a:t> </a:t>
            </a:r>
            <a:r>
              <a:rPr lang="en-US" dirty="0" err="1" smtClean="0"/>
              <a:t>sơ</a:t>
            </a:r>
            <a:r>
              <a:rPr lang="en-US" dirty="0" smtClean="0"/>
              <a:t> </a:t>
            </a:r>
            <a:r>
              <a:rPr lang="en-US" dirty="0" err="1" smtClean="0"/>
              <a:t>học</a:t>
            </a:r>
            <a:r>
              <a:rPr lang="en-US" dirty="0" smtClean="0"/>
              <a:t> </a:t>
            </a:r>
            <a:r>
              <a:rPr lang="en-US" dirty="0" err="1" smtClean="0"/>
              <a:t>phần</a:t>
            </a:r>
            <a:r>
              <a:rPr lang="en-US" dirty="0" smtClean="0"/>
              <a:t>, </a:t>
            </a:r>
            <a:r>
              <a:rPr lang="en-US" dirty="0" err="1" smtClean="0"/>
              <a:t>sinh</a:t>
            </a:r>
            <a:r>
              <a:rPr lang="en-US" dirty="0" smtClean="0"/>
              <a:t> </a:t>
            </a:r>
            <a:r>
              <a:rPr lang="en-US" dirty="0" err="1"/>
              <a:t>viên</a:t>
            </a:r>
            <a:r>
              <a:rPr lang="en-US" dirty="0"/>
              <a:t> </a:t>
            </a:r>
            <a:r>
              <a:rPr lang="en-US" dirty="0" err="1"/>
              <a:t>thực</a:t>
            </a:r>
            <a:r>
              <a:rPr lang="en-US" dirty="0"/>
              <a:t> </a:t>
            </a:r>
            <a:r>
              <a:rPr lang="en-US" dirty="0" err="1"/>
              <a:t>hiện</a:t>
            </a:r>
            <a:r>
              <a:rPr lang="en-US" dirty="0"/>
              <a:t> </a:t>
            </a:r>
            <a:r>
              <a:rPr lang="en-US" dirty="0" err="1"/>
              <a:t>được</a:t>
            </a:r>
            <a:r>
              <a:rPr lang="en-US" dirty="0"/>
              <a:t> </a:t>
            </a:r>
            <a:r>
              <a:rPr lang="en-US" dirty="0" err="1"/>
              <a:t>số</a:t>
            </a:r>
            <a:r>
              <a:rPr lang="en-US" dirty="0"/>
              <a:t> </a:t>
            </a:r>
            <a:r>
              <a:rPr lang="en-US" dirty="0" err="1"/>
              <a:t>lượng</a:t>
            </a:r>
            <a:r>
              <a:rPr lang="en-US" dirty="0"/>
              <a:t> </a:t>
            </a:r>
            <a:r>
              <a:rPr lang="en-US" dirty="0" err="1"/>
              <a:t>công</a:t>
            </a:r>
            <a:r>
              <a:rPr lang="en-US" dirty="0"/>
              <a:t> </a:t>
            </a:r>
            <a:r>
              <a:rPr lang="en-US" dirty="0" err="1"/>
              <a:t>việc</a:t>
            </a:r>
            <a:r>
              <a:rPr lang="en-US" dirty="0"/>
              <a:t> </a:t>
            </a:r>
            <a:r>
              <a:rPr lang="en-US" dirty="0" err="1"/>
              <a:t>không</a:t>
            </a:r>
            <a:r>
              <a:rPr lang="en-US" dirty="0"/>
              <a:t> </a:t>
            </a:r>
            <a:r>
              <a:rPr lang="en-US" dirty="0" err="1"/>
              <a:t>quá</a:t>
            </a:r>
            <a:r>
              <a:rPr lang="en-US" dirty="0"/>
              <a:t> 30% </a:t>
            </a:r>
            <a:r>
              <a:rPr lang="en-US" dirty="0" err="1"/>
              <a:t>yêu</a:t>
            </a:r>
            <a:r>
              <a:rPr lang="en-US" dirty="0"/>
              <a:t> </a:t>
            </a:r>
            <a:r>
              <a:rPr lang="en-US" dirty="0" err="1"/>
              <a:t>cầu</a:t>
            </a:r>
            <a:r>
              <a:rPr lang="en-US" dirty="0" smtClean="0"/>
              <a:t>.</a:t>
            </a:r>
          </a:p>
          <a:p>
            <a:pPr marL="0" indent="0">
              <a:buNone/>
            </a:pPr>
            <a:r>
              <a:rPr lang="en-US" dirty="0"/>
              <a:t>	</a:t>
            </a:r>
            <a:r>
              <a:rPr lang="en-US" dirty="0" smtClean="0"/>
              <a:t>2) </a:t>
            </a:r>
            <a:r>
              <a:rPr lang="en-US" dirty="0" err="1"/>
              <a:t>Tỷ</a:t>
            </a:r>
            <a:r>
              <a:rPr lang="en-US" dirty="0"/>
              <a:t> </a:t>
            </a:r>
            <a:r>
              <a:rPr lang="en-US" dirty="0" err="1"/>
              <a:t>lệ</a:t>
            </a:r>
            <a:r>
              <a:rPr lang="en-US" dirty="0"/>
              <a:t> </a:t>
            </a:r>
            <a:r>
              <a:rPr lang="en-US" dirty="0" err="1"/>
              <a:t>thời</a:t>
            </a:r>
            <a:r>
              <a:rPr lang="en-US" dirty="0"/>
              <a:t> </a:t>
            </a:r>
            <a:r>
              <a:rPr lang="en-US" dirty="0" err="1"/>
              <a:t>gian</a:t>
            </a:r>
            <a:r>
              <a:rPr lang="en-US" dirty="0"/>
              <a:t> </a:t>
            </a:r>
            <a:r>
              <a:rPr lang="en-US" dirty="0" err="1"/>
              <a:t>sinh</a:t>
            </a:r>
            <a:r>
              <a:rPr lang="en-US" dirty="0"/>
              <a:t> </a:t>
            </a:r>
            <a:r>
              <a:rPr lang="en-US" dirty="0" err="1"/>
              <a:t>viên</a:t>
            </a:r>
            <a:r>
              <a:rPr lang="en-US" dirty="0"/>
              <a:t> </a:t>
            </a:r>
            <a:r>
              <a:rPr lang="en-US" dirty="0" err="1"/>
              <a:t>có</a:t>
            </a:r>
            <a:r>
              <a:rPr lang="en-US" dirty="0"/>
              <a:t> </a:t>
            </a:r>
            <a:r>
              <a:rPr lang="en-US" dirty="0" err="1"/>
              <a:t>mặt</a:t>
            </a:r>
            <a:r>
              <a:rPr lang="en-US" dirty="0"/>
              <a:t> </a:t>
            </a:r>
            <a:r>
              <a:rPr lang="en-US" dirty="0" err="1"/>
              <a:t>trên</a:t>
            </a:r>
            <a:r>
              <a:rPr lang="en-US" dirty="0"/>
              <a:t> </a:t>
            </a:r>
            <a:r>
              <a:rPr lang="en-US" dirty="0" err="1"/>
              <a:t>lớp</a:t>
            </a:r>
            <a:r>
              <a:rPr lang="en-US" dirty="0"/>
              <a:t> </a:t>
            </a:r>
            <a:r>
              <a:rPr lang="en-US" dirty="0" err="1"/>
              <a:t>dưới</a:t>
            </a:r>
            <a:r>
              <a:rPr lang="en-US" dirty="0"/>
              <a:t> 80</a:t>
            </a:r>
            <a:r>
              <a:rPr lang="en-US" dirty="0" smtClean="0"/>
              <a:t>%.</a:t>
            </a:r>
          </a:p>
          <a:p>
            <a:pPr marL="0" indent="0">
              <a:buNone/>
            </a:pPr>
            <a:r>
              <a:rPr lang="en-US" dirty="0"/>
              <a:t>	</a:t>
            </a:r>
            <a:r>
              <a:rPr lang="en-US" dirty="0" smtClean="0"/>
              <a:t>3) </a:t>
            </a:r>
            <a:r>
              <a:rPr lang="en-US" dirty="0" err="1"/>
              <a:t>Sinh</a:t>
            </a:r>
            <a:r>
              <a:rPr lang="en-US" dirty="0"/>
              <a:t> </a:t>
            </a:r>
            <a:r>
              <a:rPr lang="en-US" dirty="0" err="1"/>
              <a:t>viên</a:t>
            </a:r>
            <a:r>
              <a:rPr lang="en-US" dirty="0"/>
              <a:t> </a:t>
            </a:r>
            <a:r>
              <a:rPr lang="en-US" dirty="0" err="1"/>
              <a:t>có</a:t>
            </a:r>
            <a:r>
              <a:rPr lang="en-US" dirty="0"/>
              <a:t> </a:t>
            </a:r>
            <a:r>
              <a:rPr lang="en-US" dirty="0" err="1"/>
              <a:t>một</a:t>
            </a:r>
            <a:r>
              <a:rPr lang="en-US" dirty="0"/>
              <a:t> </a:t>
            </a:r>
            <a:r>
              <a:rPr lang="en-US" dirty="0" err="1"/>
              <a:t>bài</a:t>
            </a:r>
            <a:r>
              <a:rPr lang="en-US" dirty="0"/>
              <a:t> </a:t>
            </a:r>
            <a:r>
              <a:rPr lang="en-US" dirty="0" err="1"/>
              <a:t>kiểm</a:t>
            </a:r>
            <a:r>
              <a:rPr lang="en-US" dirty="0"/>
              <a:t> </a:t>
            </a:r>
            <a:r>
              <a:rPr lang="en-US" dirty="0" err="1"/>
              <a:t>tra</a:t>
            </a:r>
            <a:r>
              <a:rPr lang="en-US" dirty="0"/>
              <a:t> </a:t>
            </a:r>
            <a:r>
              <a:rPr lang="en-US" dirty="0" err="1"/>
              <a:t>giữa</a:t>
            </a:r>
            <a:r>
              <a:rPr lang="en-US" dirty="0"/>
              <a:t> </a:t>
            </a:r>
            <a:r>
              <a:rPr lang="en-US" dirty="0" err="1"/>
              <a:t>kỳ</a:t>
            </a:r>
            <a:r>
              <a:rPr lang="en-US" dirty="0"/>
              <a:t> </a:t>
            </a:r>
            <a:r>
              <a:rPr lang="en-US" dirty="0" err="1" smtClean="0"/>
              <a:t>là</a:t>
            </a:r>
            <a:r>
              <a:rPr lang="en-US" dirty="0" smtClean="0"/>
              <a:t> </a:t>
            </a:r>
            <a:r>
              <a:rPr lang="en-US" dirty="0"/>
              <a:t>0 </a:t>
            </a:r>
            <a:r>
              <a:rPr lang="en-US" dirty="0" err="1"/>
              <a:t>điểm</a:t>
            </a:r>
            <a:r>
              <a:rPr lang="en-US" dirty="0" smtClean="0"/>
              <a:t>.</a:t>
            </a:r>
          </a:p>
          <a:p>
            <a:pPr marL="0" indent="0">
              <a:buNone/>
            </a:pPr>
            <a:r>
              <a:rPr lang="en-US" dirty="0"/>
              <a:t>	</a:t>
            </a:r>
            <a:r>
              <a:rPr lang="en-US" dirty="0" smtClean="0"/>
              <a:t>4) </a:t>
            </a:r>
            <a:r>
              <a:rPr lang="en-US" dirty="0" err="1"/>
              <a:t>Sinh</a:t>
            </a:r>
            <a:r>
              <a:rPr lang="en-US" dirty="0"/>
              <a:t> </a:t>
            </a:r>
            <a:r>
              <a:rPr lang="en-US" dirty="0" err="1"/>
              <a:t>viên</a:t>
            </a:r>
            <a:r>
              <a:rPr lang="en-US" dirty="0"/>
              <a:t> </a:t>
            </a:r>
            <a:r>
              <a:rPr lang="en-US" dirty="0" err="1"/>
              <a:t>không</a:t>
            </a:r>
            <a:r>
              <a:rPr lang="en-US" dirty="0"/>
              <a:t> </a:t>
            </a:r>
            <a:r>
              <a:rPr lang="en-US" dirty="0" err="1"/>
              <a:t>tham</a:t>
            </a:r>
            <a:r>
              <a:rPr lang="en-US" dirty="0"/>
              <a:t> </a:t>
            </a:r>
            <a:r>
              <a:rPr lang="en-US" dirty="0" err="1"/>
              <a:t>gia</a:t>
            </a:r>
            <a:r>
              <a:rPr lang="en-US" dirty="0"/>
              <a:t> </a:t>
            </a:r>
            <a:r>
              <a:rPr lang="en-US" dirty="0" err="1"/>
              <a:t>hoạt</a:t>
            </a:r>
            <a:r>
              <a:rPr lang="en-US" dirty="0"/>
              <a:t> </a:t>
            </a:r>
            <a:r>
              <a:rPr lang="en-US" dirty="0" err="1"/>
              <a:t>động</a:t>
            </a:r>
            <a:r>
              <a:rPr lang="en-US" dirty="0"/>
              <a:t> </a:t>
            </a:r>
            <a:r>
              <a:rPr lang="en-US" dirty="0" err="1"/>
              <a:t>nhóm</a:t>
            </a:r>
            <a:r>
              <a:rPr lang="en-US" dirty="0"/>
              <a:t>.</a:t>
            </a:r>
            <a:endParaRPr lang="vi-VN" dirty="0"/>
          </a:p>
          <a:p>
            <a:endParaRPr lang="en-US" dirty="0"/>
          </a:p>
        </p:txBody>
      </p:sp>
    </p:spTree>
    <p:extLst>
      <p:ext uri="{BB962C8B-B14F-4D97-AF65-F5344CB8AC3E}">
        <p14:creationId xmlns:p14="http://schemas.microsoft.com/office/powerpoint/2010/main" val="39801374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000" dirty="0"/>
              <a:t>CHƯƠNG 1</a:t>
            </a:r>
            <a:r>
              <a:rPr lang="vi-VN" sz="2000" smtClean="0"/>
              <a:t>.</a:t>
            </a:r>
            <a:r>
              <a:rPr lang="en-US" sz="2000" smtClean="0"/>
              <a:t> TỔ HỢP VÀ ỨNG DỤNG</a:t>
            </a:r>
            <a:endParaRPr lang="en-US" sz="2000" dirty="0"/>
          </a:p>
        </p:txBody>
      </p:sp>
      <p:sp>
        <p:nvSpPr>
          <p:cNvPr id="3" name="Content Placeholder 2"/>
          <p:cNvSpPr>
            <a:spLocks noGrp="1"/>
          </p:cNvSpPr>
          <p:nvPr>
            <p:ph idx="1"/>
          </p:nvPr>
        </p:nvSpPr>
        <p:spPr>
          <a:xfrm>
            <a:off x="0" y="838200"/>
            <a:ext cx="8991600" cy="5638800"/>
          </a:xfrm>
        </p:spPr>
        <p:txBody>
          <a:bodyPr>
            <a:normAutofit/>
          </a:bodyPr>
          <a:lstStyle/>
          <a:p>
            <a:pPr>
              <a:lnSpc>
                <a:spcPct val="120000"/>
              </a:lnSpc>
            </a:pPr>
            <a:r>
              <a:rPr lang="en-US" b="1" dirty="0" err="1" smtClean="0"/>
              <a:t>Chuẩn</a:t>
            </a:r>
            <a:r>
              <a:rPr lang="en-US" b="1" dirty="0" smtClean="0"/>
              <a:t> </a:t>
            </a:r>
            <a:r>
              <a:rPr lang="en-US" b="1" dirty="0" err="1" smtClean="0"/>
              <a:t>đầu</a:t>
            </a:r>
            <a:r>
              <a:rPr lang="en-US" b="1" dirty="0" smtClean="0"/>
              <a:t> </a:t>
            </a:r>
            <a:r>
              <a:rPr lang="en-US" b="1" dirty="0" err="1" smtClean="0"/>
              <a:t>ra</a:t>
            </a:r>
            <a:endParaRPr lang="en-US" b="1" dirty="0" smtClean="0"/>
          </a:p>
          <a:p>
            <a:pPr lvl="1">
              <a:lnSpc>
                <a:spcPct val="120000"/>
              </a:lnSpc>
            </a:pPr>
            <a:r>
              <a:rPr lang="vi-VN" b="1" smtClean="0"/>
              <a:t>G1.1</a:t>
            </a:r>
            <a:r>
              <a:rPr lang="vi-VN" smtClean="0"/>
              <a:t> </a:t>
            </a:r>
            <a:r>
              <a:rPr lang="en-US"/>
              <a:t>Nắm vững các kiến thức về tổ </a:t>
            </a:r>
            <a:r>
              <a:rPr lang="en-US" smtClean="0"/>
              <a:t>hợp.</a:t>
            </a:r>
            <a:endParaRPr lang="vi-VN" dirty="0"/>
          </a:p>
          <a:p>
            <a:pPr lvl="1">
              <a:lnSpc>
                <a:spcPct val="120000"/>
              </a:lnSpc>
            </a:pPr>
            <a:r>
              <a:rPr lang="vi-VN" b="1" dirty="0" smtClean="0"/>
              <a:t>G</a:t>
            </a:r>
            <a:r>
              <a:rPr lang="en-US" b="1" dirty="0" smtClean="0"/>
              <a:t>2</a:t>
            </a:r>
            <a:r>
              <a:rPr lang="vi-VN" b="1" dirty="0" smtClean="0"/>
              <a:t>.</a:t>
            </a:r>
            <a:r>
              <a:rPr lang="en-US" b="1" smtClean="0"/>
              <a:t>1</a:t>
            </a:r>
            <a:r>
              <a:rPr lang="vi-VN" smtClean="0"/>
              <a:t> </a:t>
            </a:r>
            <a:r>
              <a:rPr lang="en-US"/>
              <a:t>Hiểu và vận dụng kiến thức về tổ hợp để giải quyết một số bài toán số học và đại số.</a:t>
            </a:r>
            <a:endParaRPr lang="en-US" dirty="0" smtClean="0"/>
          </a:p>
          <a:p>
            <a:pPr lvl="1">
              <a:lnSpc>
                <a:spcPct val="120000"/>
              </a:lnSpc>
            </a:pPr>
            <a:r>
              <a:rPr lang="en-US" b="1" smtClean="0"/>
              <a:t>G2.2 </a:t>
            </a:r>
            <a:r>
              <a:rPr lang="en-US"/>
              <a:t>Hiểu và vận dụng kiến thức về tổ hợp để giải quyết một số bài toán hình học</a:t>
            </a:r>
            <a:r>
              <a:rPr lang="en-US" smtClean="0"/>
              <a:t>.</a:t>
            </a:r>
          </a:p>
          <a:p>
            <a:pPr lvl="1">
              <a:lnSpc>
                <a:spcPct val="120000"/>
              </a:lnSpc>
            </a:pPr>
            <a:r>
              <a:rPr lang="en-US" b="1" smtClean="0"/>
              <a:t>G2.3 </a:t>
            </a:r>
            <a:r>
              <a:rPr lang="en-US"/>
              <a:t>Hiểu và vận dụng kiến thức về tổ hợp để giải quyết một số bài toán đồ thị và một số lĩnh vực khác.</a:t>
            </a:r>
            <a:endParaRPr lang="en-US" b="1" dirty="0"/>
          </a:p>
          <a:p>
            <a:pPr lvl="1">
              <a:lnSpc>
                <a:spcPct val="120000"/>
              </a:lnSpc>
            </a:pPr>
            <a:r>
              <a:rPr lang="vi-VN" b="1" dirty="0" smtClean="0"/>
              <a:t>G.</a:t>
            </a:r>
            <a:r>
              <a:rPr lang="en-US" b="1" dirty="0" smtClean="0"/>
              <a:t>3.1</a:t>
            </a:r>
            <a:r>
              <a:rPr lang="vi-VN" dirty="0" smtClean="0"/>
              <a:t> </a:t>
            </a:r>
            <a:r>
              <a:rPr lang="en-US" dirty="0" err="1"/>
              <a:t>Có</a:t>
            </a:r>
            <a:r>
              <a:rPr lang="en-US" dirty="0"/>
              <a:t> </a:t>
            </a:r>
            <a:r>
              <a:rPr lang="en-US" dirty="0" err="1"/>
              <a:t>thái</a:t>
            </a:r>
            <a:r>
              <a:rPr lang="en-US" dirty="0"/>
              <a:t> </a:t>
            </a:r>
            <a:r>
              <a:rPr lang="en-US" dirty="0" err="1"/>
              <a:t>độ</a:t>
            </a:r>
            <a:r>
              <a:rPr lang="en-US" dirty="0"/>
              <a:t> </a:t>
            </a:r>
            <a:r>
              <a:rPr lang="en-US" dirty="0" err="1"/>
              <a:t>tích</a:t>
            </a:r>
            <a:r>
              <a:rPr lang="en-US" dirty="0"/>
              <a:t> </a:t>
            </a:r>
            <a:r>
              <a:rPr lang="en-US" dirty="0" err="1"/>
              <a:t>cực</a:t>
            </a:r>
            <a:r>
              <a:rPr lang="en-US" dirty="0"/>
              <a:t> </a:t>
            </a:r>
            <a:r>
              <a:rPr lang="en-US" dirty="0" err="1"/>
              <a:t>hợp</a:t>
            </a:r>
            <a:r>
              <a:rPr lang="en-US" dirty="0"/>
              <a:t> </a:t>
            </a:r>
            <a:r>
              <a:rPr lang="en-US" dirty="0" err="1"/>
              <a:t>tác</a:t>
            </a:r>
            <a:r>
              <a:rPr lang="en-US" dirty="0"/>
              <a:t> </a:t>
            </a:r>
            <a:r>
              <a:rPr lang="en-US" dirty="0" err="1"/>
              <a:t>với</a:t>
            </a:r>
            <a:r>
              <a:rPr lang="en-US" dirty="0"/>
              <a:t> </a:t>
            </a:r>
            <a:r>
              <a:rPr lang="en-US" dirty="0" err="1"/>
              <a:t>giáo</a:t>
            </a:r>
            <a:r>
              <a:rPr lang="en-US" dirty="0"/>
              <a:t> </a:t>
            </a:r>
            <a:r>
              <a:rPr lang="en-US" dirty="0" err="1"/>
              <a:t>viên</a:t>
            </a:r>
            <a:r>
              <a:rPr lang="en-US" dirty="0"/>
              <a:t> </a:t>
            </a:r>
            <a:r>
              <a:rPr lang="en-US" dirty="0" err="1"/>
              <a:t>và</a:t>
            </a:r>
            <a:r>
              <a:rPr lang="en-US" dirty="0"/>
              <a:t> </a:t>
            </a:r>
            <a:r>
              <a:rPr lang="en-US" dirty="0" err="1"/>
              <a:t>các</a:t>
            </a:r>
            <a:r>
              <a:rPr lang="en-US" dirty="0"/>
              <a:t> </a:t>
            </a:r>
            <a:r>
              <a:rPr lang="en-US" dirty="0" err="1"/>
              <a:t>sinh</a:t>
            </a:r>
            <a:r>
              <a:rPr lang="en-US" dirty="0"/>
              <a:t> </a:t>
            </a:r>
            <a:r>
              <a:rPr lang="en-US" dirty="0" err="1"/>
              <a:t>viên</a:t>
            </a:r>
            <a:r>
              <a:rPr lang="en-US" dirty="0"/>
              <a:t> </a:t>
            </a:r>
            <a:r>
              <a:rPr lang="en-US" dirty="0" err="1"/>
              <a:t>khác</a:t>
            </a:r>
            <a:r>
              <a:rPr lang="en-US" dirty="0"/>
              <a:t> </a:t>
            </a:r>
            <a:r>
              <a:rPr lang="en-US" dirty="0" err="1"/>
              <a:t>trong</a:t>
            </a:r>
            <a:r>
              <a:rPr lang="en-US" dirty="0"/>
              <a:t> </a:t>
            </a:r>
            <a:r>
              <a:rPr lang="en-US" dirty="0" err="1"/>
              <a:t>quá</a:t>
            </a:r>
            <a:r>
              <a:rPr lang="en-US" dirty="0"/>
              <a:t> </a:t>
            </a:r>
            <a:r>
              <a:rPr lang="en-US" dirty="0" err="1"/>
              <a:t>trình</a:t>
            </a:r>
            <a:r>
              <a:rPr lang="en-US" dirty="0"/>
              <a:t> </a:t>
            </a:r>
            <a:r>
              <a:rPr lang="en-US" dirty="0" err="1"/>
              <a:t>học</a:t>
            </a:r>
            <a:r>
              <a:rPr lang="en-US" dirty="0"/>
              <a:t> </a:t>
            </a:r>
            <a:r>
              <a:rPr lang="en-US" dirty="0" err="1"/>
              <a:t>và</a:t>
            </a:r>
            <a:r>
              <a:rPr lang="en-US" dirty="0"/>
              <a:t> </a:t>
            </a:r>
            <a:r>
              <a:rPr lang="en-US" dirty="0" err="1"/>
              <a:t>làm</a:t>
            </a:r>
            <a:r>
              <a:rPr lang="en-US" dirty="0"/>
              <a:t> </a:t>
            </a:r>
            <a:r>
              <a:rPr lang="en-US" dirty="0" err="1"/>
              <a:t>bài</a:t>
            </a:r>
            <a:r>
              <a:rPr lang="en-US" dirty="0"/>
              <a:t> </a:t>
            </a:r>
            <a:r>
              <a:rPr lang="en-US" dirty="0" err="1"/>
              <a:t>tập</a:t>
            </a:r>
            <a:r>
              <a:rPr lang="en-US" dirty="0"/>
              <a:t>.</a:t>
            </a:r>
            <a:endParaRPr lang="vi-VN" dirty="0"/>
          </a:p>
        </p:txBody>
      </p:sp>
    </p:spTree>
    <p:extLst>
      <p:ext uri="{BB962C8B-B14F-4D97-AF65-F5344CB8AC3E}">
        <p14:creationId xmlns:p14="http://schemas.microsoft.com/office/powerpoint/2010/main" val="261231639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2&quot; unique_id=&quot;10002&quot;&gt;&lt;object type=&quot;3&quot; unique_id=&quot;10003&quot;&gt;&lt;property id=&quot;20148&quot; value=&quot;5&quot;/&gt;&lt;property id=&quot;20300&quot; value=&quot;Slide 1 - &amp;quot;TÓM TẮT BÀI GIẢNG&amp;quot;&quot;/&gt;&lt;property id=&quot;20307&quot; value=&quot;256&quot;/&gt;&lt;/object&gt;&lt;object type=&quot;3&quot; unique_id=&quot;14656&quot;&gt;&lt;property id=&quot;20148&quot; value=&quot;5&quot;/&gt;&lt;property id=&quot;20300&quot; value=&quot;Slide 2 - &amp;quot;Thông tin học phần&amp;quot;&quot;/&gt;&lt;property id=&quot;20307&quot; value=&quot;349&quot;/&gt;&lt;/object&gt;&lt;object type=&quot;3&quot; unique_id=&quot;14657&quot;&gt;&lt;property id=&quot;20148&quot; value=&quot;5&quot;/&gt;&lt;property id=&quot;20300&quot; value=&quot;Slide 3 - &amp;quot;Mô tả học phần&amp;quot;&quot;/&gt;&lt;property id=&quot;20307&quot; value=&quot;350&quot;/&gt;&lt;/object&gt;&lt;object type=&quot;3&quot; unique_id=&quot;14658&quot;&gt;&lt;property id=&quot;20148&quot; value=&quot;5&quot;/&gt;&lt;property id=&quot;20300&quot; value=&quot;Slide 4 - &amp;quot;Mục tiêu học phần&amp;quot;&quot;/&gt;&lt;property id=&quot;20307&quot; value=&quot;351&quot;/&gt;&lt;/object&gt;&lt;object type=&quot;3&quot; unique_id=&quot;14659&quot;&gt;&lt;property id=&quot;20148&quot; value=&quot;5&quot;/&gt;&lt;property id=&quot;20300&quot; value=&quot;Slide 5 - &amp;quot;Nội dung&amp;quot;&quot;/&gt;&lt;property id=&quot;20307&quot; value=&quot;352&quot;/&gt;&lt;/object&gt;&lt;object type=&quot;3&quot; unique_id=&quot;14660&quot;&gt;&lt;property id=&quot;20148&quot; value=&quot;5&quot;/&gt;&lt;property id=&quot;20300&quot; value=&quot;Slide 6 - &amp;quot;Hình thức đánh giá&amp;quot;&quot;/&gt;&lt;property id=&quot;20307&quot; value=&quot;353&quot;/&gt;&lt;/object&gt;&lt;object type=&quot;3&quot; unique_id=&quot;14661&quot;&gt;&lt;property id=&quot;20148&quot; value=&quot;5&quot;/&gt;&lt;property id=&quot;20300&quot; value=&quot;Slide 7 - &amp;quot;Nguồn học liệu&amp;quot;&quot;/&gt;&lt;property id=&quot;20307&quot; value=&quot;354&quot;/&gt;&lt;/object&gt;&lt;object type=&quot;3&quot; unique_id=&quot;14662&quot;&gt;&lt;property id=&quot;20148&quot; value=&quot;5&quot;/&gt;&lt;property id=&quot;20300&quot; value=&quot;Slide 8 - &amp;quot;Quy định học phần&amp;quot;&quot;/&gt;&lt;property id=&quot;20307&quot; value=&quot;355&quot;/&gt;&lt;/object&gt;&lt;object type=&quot;3&quot; unique_id=&quot;14663&quot;&gt;&lt;property id=&quot;20148&quot; value=&quot;5&quot;/&gt;&lt;property id=&quot;20300&quot; value=&quot;Slide 9 - &amp;quot;CHƯƠNG 1. TẬP HỢP CÁC SỐ THỰC VÀ GIỚI HẠN CỦA DÃY SỐ&amp;quot;&quot;/&gt;&lt;property id=&quot;20307&quot; value=&quot;356&quot;/&gt;&lt;/object&gt;&lt;object type=&quot;3&quot; unique_id=&quot;14664&quot;&gt;&lt;property id=&quot;20148&quot; value=&quot;5&quot;/&gt;&lt;property id=&quot;20300&quot; value=&quot;Slide 10 - &amp;quot;CHƯƠNG 1. TẬP HỢP CÁC SỐ THỰC VÀ GIỚI HẠN CỦA DÃY SỐ&amp;quot;&quot;/&gt;&lt;property id=&quot;20307&quot; value=&quot;362&quot;/&gt;&lt;/object&gt;&lt;object type=&quot;3&quot; unique_id=&quot;14665&quot;&gt;&lt;property id=&quot;20148&quot; value=&quot;5&quot;/&gt;&lt;property id=&quot;20300&quot; value=&quot;Slide 11 - &amp;quot;CHƯƠNG 1. TẬP HỢP CÁC SỐ THỰC VÀ GIỚI HẠN CỦA DÃY SỐ&amp;quot;&quot;/&gt;&lt;property id=&quot;20307&quot; value=&quot;363&quot;/&gt;&lt;/object&gt;&lt;object type=&quot;3&quot; unique_id=&quot;14667&quot;&gt;&lt;property id=&quot;20148&quot; value=&quot;5&quot;/&gt;&lt;property id=&quot;20300&quot; value=&quot;Slide 27 - &amp;quot;Tóm tắt học phần&amp;quot;&quot;/&gt;&lt;property id=&quot;20307&quot; value=&quot;361&quot;/&gt;&lt;/object&gt;&lt;object type=&quot;3&quot; unique_id=&quot;15018&quot;&gt;&lt;property id=&quot;20148&quot; value=&quot;5&quot;/&gt;&lt;property id=&quot;20300&quot; value=&quot;Slide 12 - &amp;quot;CHƯƠNG 2. GiỚI HẠN VÀ TÍNH LIÊN TỤC CỦA HÀM SỐ&amp;quot;&quot;/&gt;&lt;property id=&quot;20307&quot; value=&quot;365&quot;/&gt;&lt;/object&gt;&lt;object type=&quot;3&quot; unique_id=&quot;15110&quot;&gt;&lt;property id=&quot;20148&quot; value=&quot;5&quot;/&gt;&lt;property id=&quot;20300&quot; value=&quot;Slide 15 - &amp;quot;CHƯƠNG 3. PHÉP TÍNH VI PHÂN CỦA HÀM MỘT BiẾN&amp;quot;&quot;/&gt;&lt;property id=&quot;20307&quot; value=&quot;366&quot;/&gt;&lt;/object&gt;&lt;object type=&quot;3&quot; unique_id=&quot;15111&quot;&gt;&lt;property id=&quot;20148&quot; value=&quot;5&quot;/&gt;&lt;property id=&quot;20300&quot; value=&quot;Slide 18 - &amp;quot;CHƯƠNG 4. PHÉP TÍNH TÍCH PHÂN CỦA HÀM MỘT BiẾN&amp;quot;&quot;/&gt;&lt;property id=&quot;20307&quot; value=&quot;368&quot;/&gt;&lt;/object&gt;&lt;object type=&quot;3&quot; unique_id=&quot;15112&quot;&gt;&lt;property id=&quot;20148&quot; value=&quot;5&quot;/&gt;&lt;property id=&quot;20300&quot; value=&quot;Slide 21 - &amp;quot;CHƯƠNG 5. LÝ THUYẾT CHUỖI&amp;quot;&quot;/&gt;&lt;property id=&quot;20307&quot; value=&quot;369&quot;/&gt;&lt;/object&gt;&lt;object type=&quot;3&quot; unique_id=&quot;15113&quot;&gt;&lt;property id=&quot;20148&quot; value=&quot;5&quot;/&gt;&lt;property id=&quot;20300&quot; value=&quot;Slide 24 - &amp;quot;CHƯƠNG 6. PHÉP TÍNH VI PHÂN HÀM NHIỀU BIẾN&amp;quot;&quot;/&gt;&lt;property id=&quot;20307&quot; value=&quot;367&quot;/&gt;&lt;/object&gt;&lt;object type=&quot;3&quot; unique_id=&quot;15247&quot;&gt;&lt;property id=&quot;20148&quot; value=&quot;5&quot;/&gt;&lt;property id=&quot;20300&quot; value=&quot;Slide 13 - &amp;quot;CHƯƠNG 2. GIỚI HẠN VÀ TÍNH LIÊN TỤC CỦA HÀM SỐ&amp;quot;&quot;/&gt;&lt;property id=&quot;20307&quot; value=&quot;370&quot;/&gt;&lt;/object&gt;&lt;object type=&quot;3&quot; unique_id=&quot;15248&quot;&gt;&lt;property id=&quot;20148&quot; value=&quot;5&quot;/&gt;&lt;property id=&quot;20300&quot; value=&quot;Slide 16 - &amp;quot;CHƯƠNG 3. PHÉP TÍNH VI PHÂN CỦA HÀM MỘT BiẾN&amp;quot;&quot;/&gt;&lt;property id=&quot;20307&quot; value=&quot;371&quot;/&gt;&lt;/object&gt;&lt;object type=&quot;3&quot; unique_id=&quot;15249&quot;&gt;&lt;property id=&quot;20148&quot; value=&quot;5&quot;/&gt;&lt;property id=&quot;20300&quot; value=&quot;Slide 19 - &amp;quot;CHƯƠNG 4. PHÉP TÍNH TÍCH PHÂN CỦA HÀM MỘT BiẾN&amp;quot;&quot;/&gt;&lt;property id=&quot;20307&quot; value=&quot;372&quot;/&gt;&lt;/object&gt;&lt;object type=&quot;3&quot; unique_id=&quot;15250&quot;&gt;&lt;property id=&quot;20148&quot; value=&quot;5&quot;/&gt;&lt;property id=&quot;20300&quot; value=&quot;Slide 22 - &amp;quot;CHƯƠNG 5. LÝ THUYẾT CHUỖI&amp;quot;&quot;/&gt;&lt;property id=&quot;20307&quot; value=&quot;373&quot;/&gt;&lt;/object&gt;&lt;object type=&quot;3&quot; unique_id=&quot;15251&quot;&gt;&lt;property id=&quot;20148&quot; value=&quot;5&quot;/&gt;&lt;property id=&quot;20300&quot; value=&quot;Slide 25 - &amp;quot;CHƯƠNG 6. PHÉP TÍNH VI PHÂN HÀM NHIỀU BIẾN&amp;quot;&quot;/&gt;&lt;property id=&quot;20307&quot; value=&quot;374&quot;/&gt;&lt;/object&gt;&lt;object type=&quot;3&quot; unique_id=&quot;15733&quot;&gt;&lt;property id=&quot;20148&quot; value=&quot;5&quot;/&gt;&lt;property id=&quot;20300&quot; value=&quot;Slide 14 - &amp;quot;CHƯƠNG 2. GIỚI HẠN VÀ TÍNH LIÊN TỤC CỦA HÀM SỐ&amp;quot;&quot;/&gt;&lt;property id=&quot;20307&quot; value=&quot;375&quot;/&gt;&lt;/object&gt;&lt;object type=&quot;3&quot; unique_id=&quot;15734&quot;&gt;&lt;property id=&quot;20148&quot; value=&quot;5&quot;/&gt;&lt;property id=&quot;20300&quot; value=&quot;Slide 17 - &amp;quot;CHƯƠNG 3. PHÉP TÍNH VI PHÂN CỦA HÀM MỘT BiẾN&amp;quot;&quot;/&gt;&lt;property id=&quot;20307&quot; value=&quot;376&quot;/&gt;&lt;/object&gt;&lt;object type=&quot;3&quot; unique_id=&quot;15865&quot;&gt;&lt;property id=&quot;20148&quot; value=&quot;5&quot;/&gt;&lt;property id=&quot;20300&quot; value=&quot;Slide 20 - &amp;quot;CHƯƠNG 4. PHÉP TÍNH TÍCH PHÂN CỦA HÀM MỘT BiẾN&amp;quot;&quot;/&gt;&lt;property id=&quot;20307&quot; value=&quot;377&quot;/&gt;&lt;/object&gt;&lt;object type=&quot;3&quot; unique_id=&quot;15866&quot;&gt;&lt;property id=&quot;20148&quot; value=&quot;5&quot;/&gt;&lt;property id=&quot;20300&quot; value=&quot;Slide 23 - &amp;quot;CHƯƠNG 5. LÝ THUYẾT CHUỖI&amp;quot;&quot;/&gt;&lt;property id=&quot;20307&quot; value=&quot;378&quot;/&gt;&lt;/object&gt;&lt;object type=&quot;3&quot; unique_id=&quot;15867&quot;&gt;&lt;property id=&quot;20148&quot; value=&quot;5&quot;/&gt;&lt;property id=&quot;20300&quot; value=&quot;Slide 26 - &amp;quot;CHƯƠNG 6. PHÉP TÍNH VI PHÂN HÀM NHIỀU BIẾN&amp;quot;&quot;/&gt;&lt;property id=&quot;20307&quot; value=&quot;379&quot;/&gt;&lt;/object&gt;&lt;/object&gt;&lt;object type=&quot;8&quot; unique_id=&quot;10050&quo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Essential</Template>
  <TotalTime>12616</TotalTime>
  <Words>1003</Words>
  <Application>Microsoft Office PowerPoint</Application>
  <PresentationFormat>On-screen Show (4:3)</PresentationFormat>
  <Paragraphs>115</Paragraphs>
  <Slides>13</Slides>
  <Notes>4</Notes>
  <HiddenSlides>0</HiddenSlides>
  <MMClips>0</MMClips>
  <ScaleCrop>false</ScaleCrop>
  <HeadingPairs>
    <vt:vector size="4" baseType="variant">
      <vt:variant>
        <vt:lpstr>Theme</vt:lpstr>
      </vt:variant>
      <vt:variant>
        <vt:i4>3</vt:i4>
      </vt:variant>
      <vt:variant>
        <vt:lpstr>Slide Titles</vt:lpstr>
      </vt:variant>
      <vt:variant>
        <vt:i4>13</vt:i4>
      </vt:variant>
    </vt:vector>
  </HeadingPairs>
  <TitlesOfParts>
    <vt:vector size="16" baseType="lpstr">
      <vt:lpstr>Office Theme</vt:lpstr>
      <vt:lpstr>Custom Design</vt:lpstr>
      <vt:lpstr>1_Custom Design</vt:lpstr>
      <vt:lpstr>TÓM TẮT BÀI GIẢNG</vt:lpstr>
      <vt:lpstr>Thông tin học phần</vt:lpstr>
      <vt:lpstr>Mô tả học phần</vt:lpstr>
      <vt:lpstr>Mục tiêu học phần</vt:lpstr>
      <vt:lpstr>Nội dung</vt:lpstr>
      <vt:lpstr>Hình thức đánh giá</vt:lpstr>
      <vt:lpstr>Nguồn học liệu</vt:lpstr>
      <vt:lpstr>Quy định học phần</vt:lpstr>
      <vt:lpstr>CHƯƠNG 1. TỔ HỢP VÀ ỨNG DỤNG</vt:lpstr>
      <vt:lpstr>CHƯƠNG 1. TỔ HỢP VÀ ỨNG DỤNG</vt:lpstr>
      <vt:lpstr>CHƯƠNG 2. PHƯƠNG PHÁP XÁC SUẤT</vt:lpstr>
      <vt:lpstr>CHƯƠNG 2. PHƯƠNG PHÁP XÁC SUẤT</vt:lpstr>
      <vt:lpstr>Tóm tắt học phần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Mining</dc:title>
  <dc:subject>Data Mining</dc:subject>
  <dc:creator>Son Thanh Cao</dc:creator>
  <dc:description>Data Mining</dc:description>
  <cp:lastModifiedBy>HH</cp:lastModifiedBy>
  <cp:revision>447</cp:revision>
  <dcterms:created xsi:type="dcterms:W3CDTF">2013-11-15T04:23:13Z</dcterms:created>
  <dcterms:modified xsi:type="dcterms:W3CDTF">2019-07-08T02:45:49Z</dcterms:modified>
  <cp:category>Data Mining</cp:category>
</cp:coreProperties>
</file>