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376" r:id="rId3"/>
    <p:sldId id="349" r:id="rId4"/>
    <p:sldId id="350" r:id="rId5"/>
    <p:sldId id="351" r:id="rId6"/>
    <p:sldId id="352" r:id="rId7"/>
    <p:sldId id="353" r:id="rId8"/>
    <p:sldId id="354" r:id="rId9"/>
    <p:sldId id="355" r:id="rId10"/>
    <p:sldId id="356" r:id="rId11"/>
    <p:sldId id="362" r:id="rId12"/>
    <p:sldId id="363" r:id="rId13"/>
    <p:sldId id="365" r:id="rId14"/>
    <p:sldId id="370" r:id="rId15"/>
    <p:sldId id="375" r:id="rId16"/>
    <p:sldId id="378" r:id="rId17"/>
    <p:sldId id="377" r:id="rId18"/>
    <p:sldId id="379" r:id="rId19"/>
    <p:sldId id="380" r:id="rId20"/>
    <p:sldId id="381" r:id="rId21"/>
    <p:sldId id="382" r:id="rId22"/>
    <p:sldId id="383" r:id="rId23"/>
    <p:sldId id="384" r:id="rId24"/>
    <p:sldId id="385" r:id="rId25"/>
    <p:sldId id="386" r:id="rId26"/>
    <p:sldId id="387" r:id="rId27"/>
    <p:sldId id="388" r:id="rId28"/>
    <p:sldId id="389" r:id="rId29"/>
    <p:sldId id="390" r:id="rId30"/>
    <p:sldId id="391" r:id="rId31"/>
    <p:sldId id="361" r:id="rId32"/>
    <p:sldId id="395" r:id="rId33"/>
  </p:sldIdLst>
  <p:sldSz cx="9144000" cy="6858000" type="screen4x3"/>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3399"/>
    <a:srgbClr val="990033"/>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F0C43F-3531-4EA8-952C-2A4AE8FA6584}" v="18" dt="2019-07-03T05:27:40.9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43" autoAdjust="0"/>
    <p:restoredTop sz="94162" autoAdjust="0"/>
  </p:normalViewPr>
  <p:slideViewPr>
    <p:cSldViewPr>
      <p:cViewPr varScale="1">
        <p:scale>
          <a:sx n="60" d="100"/>
          <a:sy n="60" d="100"/>
        </p:scale>
        <p:origin x="448" y="36"/>
      </p:cViewPr>
      <p:guideLst>
        <p:guide orient="horz" pos="2160"/>
        <p:guide pos="2880"/>
      </p:guideLst>
    </p:cSldViewPr>
  </p:slideViewPr>
  <p:outlineViewPr>
    <p:cViewPr>
      <p:scale>
        <a:sx n="33" d="100"/>
        <a:sy n="33" d="100"/>
      </p:scale>
      <p:origin x="12"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53" d="100"/>
          <a:sy n="53" d="100"/>
        </p:scale>
        <p:origin x="-291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en Trung Hoa" userId="38d468a7-7b76-4b9f-ab20-1e511ec69ac1" providerId="ADAL" clId="{1D4304D4-4042-4E3F-A26C-35C05CED8CAD}"/>
    <pc:docChg chg="custSel addSld delSld modSld">
      <pc:chgData name="Nguyen Trung Hoa" userId="38d468a7-7b76-4b9f-ab20-1e511ec69ac1" providerId="ADAL" clId="{1D4304D4-4042-4E3F-A26C-35C05CED8CAD}" dt="2019-07-03T05:28:30.643" v="342" actId="20577"/>
      <pc:docMkLst>
        <pc:docMk/>
      </pc:docMkLst>
      <pc:sldChg chg="modSp">
        <pc:chgData name="Nguyen Trung Hoa" userId="38d468a7-7b76-4b9f-ab20-1e511ec69ac1" providerId="ADAL" clId="{1D4304D4-4042-4E3F-A26C-35C05CED8CAD}" dt="2019-07-03T05:22:53.230" v="251" actId="6549"/>
        <pc:sldMkLst>
          <pc:docMk/>
          <pc:sldMk cId="1040446733" sldId="361"/>
        </pc:sldMkLst>
        <pc:spChg chg="mod">
          <ac:chgData name="Nguyen Trung Hoa" userId="38d468a7-7b76-4b9f-ab20-1e511ec69ac1" providerId="ADAL" clId="{1D4304D4-4042-4E3F-A26C-35C05CED8CAD}" dt="2019-07-03T05:22:53.230" v="251" actId="6549"/>
          <ac:spMkLst>
            <pc:docMk/>
            <pc:sldMk cId="1040446733" sldId="361"/>
            <ac:spMk id="3" creationId="{00000000-0000-0000-0000-000000000000}"/>
          </ac:spMkLst>
        </pc:spChg>
      </pc:sldChg>
      <pc:sldChg chg="modSp add del">
        <pc:chgData name="Nguyen Trung Hoa" userId="38d468a7-7b76-4b9f-ab20-1e511ec69ac1" providerId="ADAL" clId="{1D4304D4-4042-4E3F-A26C-35C05CED8CAD}" dt="2019-07-03T05:28:11.871" v="339" actId="2696"/>
        <pc:sldMkLst>
          <pc:docMk/>
          <pc:sldMk cId="3918001179" sldId="392"/>
        </pc:sldMkLst>
        <pc:spChg chg="mod">
          <ac:chgData name="Nguyen Trung Hoa" userId="38d468a7-7b76-4b9f-ab20-1e511ec69ac1" providerId="ADAL" clId="{1D4304D4-4042-4E3F-A26C-35C05CED8CAD}" dt="2019-07-03T05:26:08.183" v="317"/>
          <ac:spMkLst>
            <pc:docMk/>
            <pc:sldMk cId="3918001179" sldId="392"/>
            <ac:spMk id="3" creationId="{D4AF9ECA-E68A-495A-B643-9F901092105E}"/>
          </ac:spMkLst>
        </pc:spChg>
      </pc:sldChg>
      <pc:sldChg chg="add del">
        <pc:chgData name="Nguyen Trung Hoa" userId="38d468a7-7b76-4b9f-ab20-1e511ec69ac1" providerId="ADAL" clId="{1D4304D4-4042-4E3F-A26C-35C05CED8CAD}" dt="2019-07-03T05:28:18.386" v="341" actId="2696"/>
        <pc:sldMkLst>
          <pc:docMk/>
          <pc:sldMk cId="4257897050" sldId="393"/>
        </pc:sldMkLst>
      </pc:sldChg>
      <pc:sldChg chg="delSp modSp add del">
        <pc:chgData name="Nguyen Trung Hoa" userId="38d468a7-7b76-4b9f-ab20-1e511ec69ac1" providerId="ADAL" clId="{1D4304D4-4042-4E3F-A26C-35C05CED8CAD}" dt="2019-07-03T05:28:15.168" v="340" actId="2696"/>
        <pc:sldMkLst>
          <pc:docMk/>
          <pc:sldMk cId="2632831248" sldId="394"/>
        </pc:sldMkLst>
        <pc:spChg chg="del">
          <ac:chgData name="Nguyen Trung Hoa" userId="38d468a7-7b76-4b9f-ab20-1e511ec69ac1" providerId="ADAL" clId="{1D4304D4-4042-4E3F-A26C-35C05CED8CAD}" dt="2019-07-03T05:25:24.878" v="314" actId="478"/>
          <ac:spMkLst>
            <pc:docMk/>
            <pc:sldMk cId="2632831248" sldId="394"/>
            <ac:spMk id="2" creationId="{4397A44E-B86A-478B-819F-DE1FDB2D2ACC}"/>
          </ac:spMkLst>
        </pc:spChg>
        <pc:spChg chg="mod">
          <ac:chgData name="Nguyen Trung Hoa" userId="38d468a7-7b76-4b9f-ab20-1e511ec69ac1" providerId="ADAL" clId="{1D4304D4-4042-4E3F-A26C-35C05CED8CAD}" dt="2019-07-03T05:25:38.386" v="316" actId="1076"/>
          <ac:spMkLst>
            <pc:docMk/>
            <pc:sldMk cId="2632831248" sldId="394"/>
            <ac:spMk id="3" creationId="{F92FD92F-9CA8-450E-8C33-9CB4C9E6425C}"/>
          </ac:spMkLst>
        </pc:spChg>
      </pc:sldChg>
      <pc:sldChg chg="modSp add setBg">
        <pc:chgData name="Nguyen Trung Hoa" userId="38d468a7-7b76-4b9f-ab20-1e511ec69ac1" providerId="ADAL" clId="{1D4304D4-4042-4E3F-A26C-35C05CED8CAD}" dt="2019-07-03T05:28:30.643" v="342" actId="20577"/>
        <pc:sldMkLst>
          <pc:docMk/>
          <pc:sldMk cId="2448455853" sldId="395"/>
        </pc:sldMkLst>
        <pc:spChg chg="mod">
          <ac:chgData name="Nguyen Trung Hoa" userId="38d468a7-7b76-4b9f-ab20-1e511ec69ac1" providerId="ADAL" clId="{1D4304D4-4042-4E3F-A26C-35C05CED8CAD}" dt="2019-07-03T05:28:30.643" v="342" actId="20577"/>
          <ac:spMkLst>
            <pc:docMk/>
            <pc:sldMk cId="2448455853" sldId="395"/>
            <ac:spMk id="2" creationId="{AB091ECB-BD5B-433E-99E5-FCF2187A15E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1665C4-3053-4357-9F94-E22F42433EF4}" type="datetimeFigureOut">
              <a:rPr lang="en-US" smtClean="0"/>
              <a:pPr/>
              <a:t>03/07/2019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22AE69-F610-4D10-950D-37A3364E05F6}" type="slidenum">
              <a:rPr lang="en-US" smtClean="0"/>
              <a:pPr/>
              <a:t>‹#›</a:t>
            </a:fld>
            <a:endParaRPr lang="en-US"/>
          </a:p>
        </p:txBody>
      </p:sp>
    </p:spTree>
    <p:extLst>
      <p:ext uri="{BB962C8B-B14F-4D97-AF65-F5344CB8AC3E}">
        <p14:creationId xmlns:p14="http://schemas.microsoft.com/office/powerpoint/2010/main" val="17158132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093704-3E24-471B-8AF0-D177CCBBC3B7}" type="datetimeFigureOut">
              <a:rPr lang="en-US" smtClean="0"/>
              <a:pPr/>
              <a:t>03/07/2019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A74BFC-BE1B-40E0-855A-F9DEEB32095A}" type="slidenum">
              <a:rPr lang="en-US" smtClean="0"/>
              <a:pPr/>
              <a:t>‹#›</a:t>
            </a:fld>
            <a:endParaRPr lang="en-US"/>
          </a:p>
        </p:txBody>
      </p:sp>
    </p:spTree>
    <p:extLst>
      <p:ext uri="{BB962C8B-B14F-4D97-AF65-F5344CB8AC3E}">
        <p14:creationId xmlns:p14="http://schemas.microsoft.com/office/powerpoint/2010/main" val="632586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5A74BFC-BE1B-40E0-855A-F9DEEB32095A}" type="slidenum">
              <a:rPr lang="en-US" smtClean="0"/>
              <a:pPr/>
              <a:t>1</a:t>
            </a:fld>
            <a:endParaRPr lang="en-US"/>
          </a:p>
        </p:txBody>
      </p:sp>
    </p:spTree>
    <p:extLst>
      <p:ext uri="{BB962C8B-B14F-4D97-AF65-F5344CB8AC3E}">
        <p14:creationId xmlns:p14="http://schemas.microsoft.com/office/powerpoint/2010/main" val="3260214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Toán</a:t>
            </a:r>
            <a:r>
              <a:rPr lang="en-US" baseline="0" dirty="0"/>
              <a:t> </a:t>
            </a:r>
            <a:r>
              <a:rPr lang="en-US" baseline="0" dirty="0" err="1"/>
              <a:t>thống</a:t>
            </a:r>
            <a:r>
              <a:rPr lang="en-US" baseline="0" dirty="0"/>
              <a:t> </a:t>
            </a:r>
            <a:r>
              <a:rPr lang="en-US" baseline="0" dirty="0" err="1"/>
              <a:t>kê</a:t>
            </a:r>
            <a:r>
              <a:rPr lang="en-US" baseline="0" dirty="0"/>
              <a:t> </a:t>
            </a:r>
            <a:r>
              <a:rPr lang="en-US" baseline="0" dirty="0" err="1"/>
              <a:t>trong</a:t>
            </a:r>
            <a:r>
              <a:rPr lang="en-US" baseline="0" dirty="0"/>
              <a:t> TDTT</a:t>
            </a:r>
          </a:p>
        </p:txBody>
      </p:sp>
      <p:sp>
        <p:nvSpPr>
          <p:cNvPr id="4" name="Slide Number Placeholder 3"/>
          <p:cNvSpPr>
            <a:spLocks noGrp="1"/>
          </p:cNvSpPr>
          <p:nvPr>
            <p:ph type="sldNum" sz="quarter" idx="10"/>
          </p:nvPr>
        </p:nvSpPr>
        <p:spPr/>
        <p:txBody>
          <a:bodyPr/>
          <a:lstStyle/>
          <a:p>
            <a:fld id="{05A74BFC-BE1B-40E0-855A-F9DEEB32095A}"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A74BFC-BE1B-40E0-855A-F9DEEB32095A}"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5A74BFC-BE1B-40E0-855A-F9DEEB32095A}" type="slidenum">
              <a:rPr lang="en-US" smtClean="0"/>
              <a:pPr/>
              <a:t>11</a:t>
            </a:fld>
            <a:endParaRPr lang="en-US"/>
          </a:p>
        </p:txBody>
      </p:sp>
    </p:spTree>
    <p:extLst>
      <p:ext uri="{BB962C8B-B14F-4D97-AF65-F5344CB8AC3E}">
        <p14:creationId xmlns:p14="http://schemas.microsoft.com/office/powerpoint/2010/main" val="4046700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022690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349926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3448161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4" name="Rectangle 13"/>
          <p:cNvSpPr/>
          <p:nvPr userDrawn="1"/>
        </p:nvSpPr>
        <p:spPr>
          <a:xfrm rot="10800000">
            <a:off x="0" y="6513305"/>
            <a:ext cx="9144000" cy="344695"/>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7" name="Rectangle 16"/>
          <p:cNvSpPr/>
          <p:nvPr userDrawn="1"/>
        </p:nvSpPr>
        <p:spPr>
          <a:xfrm>
            <a:off x="0" y="0"/>
            <a:ext cx="9144000" cy="801503"/>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304800" y="90268"/>
            <a:ext cx="8065126" cy="609600"/>
          </a:xfrm>
        </p:spPr>
        <p:txBody>
          <a:bodyPr>
            <a:noAutofit/>
          </a:bodyPr>
          <a:lstStyle>
            <a:lvl1pPr algn="l">
              <a:defRPr sz="3600" b="1">
                <a:solidFill>
                  <a:srgbClr val="FFC000"/>
                </a:solidFill>
                <a:effectLst>
                  <a:outerShdw blurRad="38100" dist="38100" dir="2700000" algn="tl">
                    <a:srgbClr val="000000">
                      <a:alpha val="43137"/>
                    </a:srgbClr>
                  </a:outerShdw>
                </a:effectLst>
              </a:defRPr>
            </a:lvl1pPr>
          </a:lstStyle>
          <a:p>
            <a:r>
              <a:rPr lang="en-US" dirty="0"/>
              <a:t>Click to edit Master title</a:t>
            </a:r>
          </a:p>
        </p:txBody>
      </p:sp>
      <p:sp>
        <p:nvSpPr>
          <p:cNvPr id="3" name="Content Placeholder 2"/>
          <p:cNvSpPr>
            <a:spLocks noGrp="1"/>
          </p:cNvSpPr>
          <p:nvPr>
            <p:ph idx="1"/>
          </p:nvPr>
        </p:nvSpPr>
        <p:spPr>
          <a:xfrm>
            <a:off x="457200" y="1143000"/>
            <a:ext cx="8458200" cy="5257800"/>
          </a:xfrm>
        </p:spPr>
        <p:txBody>
          <a:bodyPr>
            <a:normAutofit/>
          </a:bodyPr>
          <a:lstStyle>
            <a:lvl1pPr marL="520700" indent="-520700" algn="just">
              <a:buFont typeface="Wingdings" panose="05000000000000000000" pitchFamily="2" charset="2"/>
              <a:buChar char="q"/>
              <a:tabLst/>
              <a:defRPr sz="2800">
                <a:solidFill>
                  <a:srgbClr val="003399"/>
                </a:solidFill>
                <a:effectLst/>
                <a:latin typeface="Arial" pitchFamily="34" charset="0"/>
                <a:cs typeface="Arial" pitchFamily="34" charset="0"/>
              </a:defRPr>
            </a:lvl1pPr>
            <a:lvl2pPr marL="914400" indent="-393700" algn="just">
              <a:buFont typeface="Wingdings" panose="05000000000000000000" pitchFamily="2" charset="2"/>
              <a:buChar char="§"/>
              <a:defRPr sz="2600">
                <a:solidFill>
                  <a:srgbClr val="002060"/>
                </a:solidFill>
                <a:effectLst/>
                <a:latin typeface="Arial" pitchFamily="34" charset="0"/>
                <a:cs typeface="Arial" pitchFamily="34" charset="0"/>
              </a:defRPr>
            </a:lvl2pPr>
            <a:lvl3pPr marL="1252538" indent="-338138" algn="just">
              <a:buFont typeface="Wingdings" panose="05000000000000000000" pitchFamily="2" charset="2"/>
              <a:buChar char="ü"/>
              <a:defRPr sz="2400">
                <a:solidFill>
                  <a:schemeClr val="accent6">
                    <a:lumMod val="50000"/>
                  </a:schemeClr>
                </a:solidFill>
                <a:effectLst/>
                <a:latin typeface="Arial" pitchFamily="34" charset="0"/>
                <a:cs typeface="Arial" pitchFamily="34" charset="0"/>
              </a:defRPr>
            </a:lvl3pPr>
            <a:lvl4pPr>
              <a:defRPr sz="1800">
                <a:solidFill>
                  <a:srgbClr val="003399"/>
                </a:solidFill>
                <a:effectLst/>
                <a:latin typeface="Arial" pitchFamily="34" charset="0"/>
                <a:cs typeface="Arial" pitchFamily="34" charset="0"/>
              </a:defRPr>
            </a:lvl4pPr>
            <a:lvl5pPr>
              <a:defRPr sz="1800">
                <a:solidFill>
                  <a:srgbClr val="003399"/>
                </a:solidFill>
                <a:effectLst/>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Box 11"/>
          <p:cNvSpPr txBox="1"/>
          <p:nvPr userDrawn="1"/>
        </p:nvSpPr>
        <p:spPr>
          <a:xfrm>
            <a:off x="124264" y="6562394"/>
            <a:ext cx="8991600" cy="261610"/>
          </a:xfrm>
          <a:prstGeom prst="rect">
            <a:avLst/>
          </a:prstGeom>
          <a:noFill/>
          <a:effectLst>
            <a:innerShdw blurRad="63500" dist="50800" dir="13500000">
              <a:prstClr val="black">
                <a:alpha val="50000"/>
              </a:prstClr>
            </a:innerShdw>
          </a:effectLst>
        </p:spPr>
        <p:txBody>
          <a:bodyPr wrap="square" rtlCol="0">
            <a:spAutoFit/>
          </a:bodyPr>
          <a:lstStyle/>
          <a:p>
            <a:r>
              <a:rPr lang="en-US" sz="1050" b="0" u="none" baseline="0" dirty="0">
                <a:solidFill>
                  <a:srgbClr val="0000CC"/>
                </a:solidFill>
                <a:latin typeface="Arial" panose="020B0604020202020204" pitchFamily="34" charset="0"/>
                <a:cs typeface="Arial" panose="020B0604020202020204" pitchFamily="34" charset="0"/>
              </a:rPr>
              <a:t>	                   					        		            </a:t>
            </a:r>
            <a:r>
              <a:rPr lang="en-US" sz="1100" b="0" u="none" baseline="0" dirty="0" err="1">
                <a:solidFill>
                  <a:srgbClr val="0000CC"/>
                </a:solidFill>
                <a:latin typeface="Arial" panose="020B0604020202020204" pitchFamily="34" charset="0"/>
                <a:cs typeface="Arial" panose="020B0604020202020204" pitchFamily="34" charset="0"/>
              </a:rPr>
              <a:t>Trang</a:t>
            </a:r>
            <a:r>
              <a:rPr lang="en-US" sz="1100" b="0" u="none" baseline="0" dirty="0">
                <a:solidFill>
                  <a:srgbClr val="0000CC"/>
                </a:solidFill>
                <a:latin typeface="Arial" panose="020B0604020202020204" pitchFamily="34" charset="0"/>
                <a:cs typeface="Arial" panose="020B0604020202020204" pitchFamily="34" charset="0"/>
              </a:rPr>
              <a:t> </a:t>
            </a:r>
            <a:fld id="{7EB61915-FCBE-4172-951A-E37547C332C5}" type="slidenum">
              <a:rPr lang="en-US" sz="1100" b="0" u="none" baseline="0" smtClean="0">
                <a:solidFill>
                  <a:srgbClr val="0000CC"/>
                </a:solidFill>
                <a:latin typeface="Arial" panose="020B0604020202020204" pitchFamily="34" charset="0"/>
                <a:cs typeface="Arial" panose="020B0604020202020204" pitchFamily="34" charset="0"/>
              </a:rPr>
              <a:pPr/>
              <a:t>‹#›</a:t>
            </a:fld>
            <a:endParaRPr lang="en-US" sz="1050" b="0" u="none" dirty="0">
              <a:solidFill>
                <a:srgbClr val="0000CC"/>
              </a:solidFill>
              <a:latin typeface="Arial" panose="020B0604020202020204" pitchFamily="34" charset="0"/>
              <a:cs typeface="Arial" panose="020B0604020202020204" pitchFamily="34" charset="0"/>
            </a:endParaRPr>
          </a:p>
        </p:txBody>
      </p:sp>
      <p:cxnSp>
        <p:nvCxnSpPr>
          <p:cNvPr id="13" name="Straight Connector 12"/>
          <p:cNvCxnSpPr/>
          <p:nvPr userDrawn="1"/>
        </p:nvCxnSpPr>
        <p:spPr>
          <a:xfrm>
            <a:off x="0" y="795615"/>
            <a:ext cx="91440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0" y="790136"/>
            <a:ext cx="91440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6497688"/>
            <a:ext cx="91440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69926" y="75850"/>
            <a:ext cx="638086" cy="6380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2487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669115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378465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732866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319088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2639923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1039648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16E615D-11E3-4F02-AC68-7FA09FD189A8}" type="datetimeFigureOut">
              <a:rPr lang="en-US" smtClean="0"/>
              <a:pPr/>
              <a:t>03/07/2019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3223CC-FF40-4E7C-8AC0-EAFA32D04CFE}" type="slidenum">
              <a:rPr lang="en-US" smtClean="0"/>
              <a:pPr/>
              <a:t>‹#›</a:t>
            </a:fld>
            <a:endParaRPr lang="en-US"/>
          </a:p>
        </p:txBody>
      </p:sp>
    </p:spTree>
    <p:extLst>
      <p:ext uri="{BB962C8B-B14F-4D97-AF65-F5344CB8AC3E}">
        <p14:creationId xmlns:p14="http://schemas.microsoft.com/office/powerpoint/2010/main" val="1495880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6E615D-11E3-4F02-AC68-7FA09FD189A8}" type="datetimeFigureOut">
              <a:rPr lang="en-US" smtClean="0"/>
              <a:pPr/>
              <a:t>03/07/2019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3223CC-FF40-4E7C-8AC0-EAFA32D04CFE}" type="slidenum">
              <a:rPr lang="en-US" smtClean="0"/>
              <a:pPr/>
              <a:t>‹#›</a:t>
            </a:fld>
            <a:endParaRPr lang="en-US"/>
          </a:p>
        </p:txBody>
      </p:sp>
    </p:spTree>
    <p:extLst>
      <p:ext uri="{BB962C8B-B14F-4D97-AF65-F5344CB8AC3E}">
        <p14:creationId xmlns:p14="http://schemas.microsoft.com/office/powerpoint/2010/main" val="27306168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0"/>
            <a:ext cx="9144000" cy="1370012"/>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2" name="Rectangle 11"/>
          <p:cNvSpPr/>
          <p:nvPr/>
        </p:nvSpPr>
        <p:spPr>
          <a:xfrm>
            <a:off x="0" y="6246812"/>
            <a:ext cx="9144000" cy="611188"/>
          </a:xfrm>
          <a:prstGeom prst="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9" name="Rectangle 150"/>
          <p:cNvSpPr>
            <a:spLocks noGrp="1" noChangeArrowheads="1"/>
          </p:cNvSpPr>
          <p:nvPr>
            <p:ph type="ctrTitle"/>
          </p:nvPr>
        </p:nvSpPr>
        <p:spPr>
          <a:xfrm>
            <a:off x="76200" y="1447800"/>
            <a:ext cx="9067800" cy="1676400"/>
          </a:xfrm>
        </p:spPr>
        <p:txBody>
          <a:bodyPr>
            <a:normAutofit/>
          </a:bodyPr>
          <a:lstStyle/>
          <a:p>
            <a:pPr>
              <a:lnSpc>
                <a:spcPct val="120000"/>
              </a:lnSpc>
            </a:pPr>
            <a:r>
              <a:rPr lang="es-UY" sz="2800" b="1" dirty="0" err="1">
                <a:solidFill>
                  <a:srgbClr val="990033"/>
                </a:solidFill>
                <a:latin typeface="Arial" pitchFamily="34" charset="0"/>
                <a:cs typeface="Arial" pitchFamily="34" charset="0"/>
              </a:rPr>
              <a:t>TÓM</a:t>
            </a:r>
            <a:r>
              <a:rPr lang="es-UY" sz="2800" b="1" dirty="0">
                <a:solidFill>
                  <a:srgbClr val="990033"/>
                </a:solidFill>
                <a:latin typeface="Arial" pitchFamily="34" charset="0"/>
                <a:cs typeface="Arial" pitchFamily="34" charset="0"/>
              </a:rPr>
              <a:t> </a:t>
            </a:r>
            <a:r>
              <a:rPr lang="es-UY" sz="2800" b="1" dirty="0" err="1">
                <a:solidFill>
                  <a:srgbClr val="990033"/>
                </a:solidFill>
                <a:latin typeface="Arial" pitchFamily="34" charset="0"/>
                <a:cs typeface="Arial" pitchFamily="34" charset="0"/>
              </a:rPr>
              <a:t>TẮT</a:t>
            </a:r>
            <a:r>
              <a:rPr lang="es-UY" sz="2800" b="1" dirty="0">
                <a:solidFill>
                  <a:srgbClr val="990033"/>
                </a:solidFill>
                <a:latin typeface="Arial" pitchFamily="34" charset="0"/>
                <a:cs typeface="Arial" pitchFamily="34" charset="0"/>
              </a:rPr>
              <a:t> </a:t>
            </a:r>
            <a:r>
              <a:rPr lang="es-UY" sz="2800" b="1" dirty="0" err="1">
                <a:solidFill>
                  <a:srgbClr val="990033"/>
                </a:solidFill>
                <a:latin typeface="Arial" pitchFamily="34" charset="0"/>
                <a:cs typeface="Arial" pitchFamily="34" charset="0"/>
              </a:rPr>
              <a:t>BÀI</a:t>
            </a:r>
            <a:r>
              <a:rPr lang="es-UY" sz="2800" b="1" dirty="0">
                <a:solidFill>
                  <a:srgbClr val="990033"/>
                </a:solidFill>
                <a:latin typeface="Arial" pitchFamily="34" charset="0"/>
                <a:cs typeface="Arial" pitchFamily="34" charset="0"/>
              </a:rPr>
              <a:t> </a:t>
            </a:r>
            <a:r>
              <a:rPr lang="es-UY" sz="2800" b="1" dirty="0" err="1">
                <a:solidFill>
                  <a:srgbClr val="990033"/>
                </a:solidFill>
                <a:latin typeface="Arial" pitchFamily="34" charset="0"/>
                <a:cs typeface="Arial" pitchFamily="34" charset="0"/>
              </a:rPr>
              <a:t>GIẢNG</a:t>
            </a:r>
            <a:endParaRPr lang="es-ES" sz="3600" b="1" dirty="0">
              <a:solidFill>
                <a:srgbClr val="990033"/>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Rectangle 161"/>
          <p:cNvSpPr>
            <a:spLocks noChangeArrowheads="1"/>
          </p:cNvSpPr>
          <p:nvPr/>
        </p:nvSpPr>
        <p:spPr bwMode="auto">
          <a:xfrm>
            <a:off x="3314700" y="6258232"/>
            <a:ext cx="2514600" cy="609600"/>
          </a:xfrm>
          <a:prstGeom prst="rect">
            <a:avLst/>
          </a:prstGeom>
          <a:noFill/>
          <a:ln w="9525">
            <a:noFill/>
            <a:miter lim="800000"/>
            <a:headEnd/>
            <a:tailEnd/>
          </a:ln>
          <a:effectLst/>
        </p:spPr>
        <p:txBody>
          <a:bodyPr anchor="ctr"/>
          <a:lstStyle/>
          <a:p>
            <a:pPr algn="ctr"/>
            <a:r>
              <a:rPr lang="es-UY" sz="2000" b="1" dirty="0">
                <a:solidFill>
                  <a:srgbClr val="003399"/>
                </a:solidFill>
                <a:latin typeface="Times New Roman" pitchFamily="18" charset="0"/>
                <a:cs typeface="Times New Roman" pitchFamily="18" charset="0"/>
              </a:rPr>
              <a:t>2018</a:t>
            </a:r>
            <a:endParaRPr lang="es-ES" sz="2000" b="1" dirty="0">
              <a:solidFill>
                <a:srgbClr val="003399"/>
              </a:solidFill>
              <a:latin typeface="Times New Roman" pitchFamily="18" charset="0"/>
              <a:cs typeface="Times New Roman" pitchFamily="18" charset="0"/>
            </a:endParaRPr>
          </a:p>
        </p:txBody>
      </p:sp>
      <p:cxnSp>
        <p:nvCxnSpPr>
          <p:cNvPr id="8" name="Straight Connector 7"/>
          <p:cNvCxnSpPr/>
          <p:nvPr/>
        </p:nvCxnSpPr>
        <p:spPr>
          <a:xfrm>
            <a:off x="0" y="1371600"/>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50"/>
          <p:cNvSpPr txBox="1">
            <a:spLocks noChangeArrowheads="1"/>
          </p:cNvSpPr>
          <p:nvPr/>
        </p:nvSpPr>
        <p:spPr>
          <a:xfrm>
            <a:off x="1143000" y="79772"/>
            <a:ext cx="7848600" cy="106918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s-UY" sz="2000" b="1" noProof="0" dirty="0" err="1">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TRƯỜNG</a:t>
            </a:r>
            <a:r>
              <a:rPr lang="es-UY" sz="2000" b="1" noProof="0" dirty="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 </a:t>
            </a:r>
            <a:r>
              <a:rPr lang="es-UY" sz="2000" b="1" noProof="0" dirty="0" err="1">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ĐẠI</a:t>
            </a:r>
            <a:r>
              <a:rPr lang="es-UY" sz="2000" b="1" noProof="0" dirty="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 </a:t>
            </a:r>
            <a:r>
              <a:rPr lang="es-UY" sz="2000" b="1" noProof="0" dirty="0" err="1">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HỌC</a:t>
            </a:r>
            <a:r>
              <a:rPr lang="es-UY" sz="2000" b="1" noProof="0" dirty="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 </a:t>
            </a:r>
            <a:r>
              <a:rPr lang="es-UY" sz="2000" b="1" noProof="0" dirty="0" err="1">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rPr>
              <a:t>VINH</a:t>
            </a:r>
            <a:endParaRPr lang="es-UY" sz="2000" b="1" noProof="0" dirty="0">
              <a:solidFill>
                <a:schemeClr val="accent6">
                  <a:lumMod val="75000"/>
                </a:schemeClr>
              </a:solidFill>
              <a:effectLst>
                <a:outerShdw blurRad="38100" dist="38100" dir="2700000" algn="tl">
                  <a:srgbClr val="000000">
                    <a:alpha val="43137"/>
                  </a:srgbClr>
                </a:outerShdw>
              </a:effectLst>
              <a:latin typeface="Arial" pitchFamily="34" charset="0"/>
              <a:ea typeface="+mj-ea"/>
              <a:cs typeface="Arial" pitchFamily="34" charset="0"/>
            </a:endParaRPr>
          </a:p>
          <a:p>
            <a:pPr marL="0" marR="0" lvl="0" indent="0" algn="ctr" defTabSz="914400" rtl="0" eaLnBrk="1" fontAlgn="auto" latinLnBrk="0" hangingPunct="1">
              <a:lnSpc>
                <a:spcPct val="150000"/>
              </a:lnSpc>
              <a:spcBef>
                <a:spcPct val="0"/>
              </a:spcBef>
              <a:spcAft>
                <a:spcPts val="0"/>
              </a:spcAft>
              <a:buClrTx/>
              <a:buSzTx/>
              <a:buFontTx/>
              <a:buNone/>
              <a:tabLst/>
              <a:defRPr/>
            </a:pPr>
            <a:r>
              <a:rPr kumimoji="0" lang="es-UY" sz="2000" b="1" i="0" u="none" strike="noStrike" kern="1200" cap="none" spc="0" normalizeH="0" dirty="0">
                <a:ln>
                  <a:noFill/>
                </a:ln>
                <a:solidFill>
                  <a:schemeClr val="accent6">
                    <a:lumMod val="75000"/>
                  </a:schemeClr>
                </a:solidFill>
                <a:effectLst>
                  <a:outerShdw blurRad="38100" dist="38100" dir="2700000" algn="tl">
                    <a:srgbClr val="000000">
                      <a:alpha val="43137"/>
                    </a:srgbClr>
                  </a:outerShdw>
                </a:effectLst>
                <a:uLnTx/>
                <a:uFillTx/>
                <a:latin typeface="Arial" pitchFamily="34" charset="0"/>
                <a:ea typeface="+mj-ea"/>
                <a:cs typeface="Arial" pitchFamily="34" charset="0"/>
              </a:rPr>
              <a:t>VIỆN SƯ PHẠM TỰ NHIÊN</a:t>
            </a:r>
            <a:endParaRPr kumimoji="0" lang="es-UY" sz="2000" b="1" i="0" u="none" strike="noStrike" kern="1200" cap="none" spc="0" normalizeH="0" noProof="0" dirty="0">
              <a:ln>
                <a:noFill/>
              </a:ln>
              <a:solidFill>
                <a:schemeClr val="accent6">
                  <a:lumMod val="75000"/>
                </a:schemeClr>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sp>
        <p:nvSpPr>
          <p:cNvPr id="4" name="Rectangle 150"/>
          <p:cNvSpPr txBox="1">
            <a:spLocks noChangeArrowheads="1"/>
          </p:cNvSpPr>
          <p:nvPr/>
        </p:nvSpPr>
        <p:spPr>
          <a:xfrm>
            <a:off x="-17018" y="2513806"/>
            <a:ext cx="9144000" cy="1676400"/>
          </a:xfrm>
          <a:prstGeom prst="rect">
            <a:avLst/>
          </a:prstGeom>
        </p:spPr>
        <p:txBody>
          <a:bodyPr vert="horz" lIns="91440" tIns="45720" rIns="91440" bIns="45720" rtlCol="0" anchor="ctr">
            <a:noAutofit/>
          </a:bodyPr>
          <a:lstStyle/>
          <a:p>
            <a:pPr lvl="1" algn="ctr">
              <a:spcBef>
                <a:spcPct val="0"/>
              </a:spcBef>
              <a:defRPr/>
            </a:pPr>
            <a:r>
              <a:rPr lang="en-US" sz="3600" b="1" dirty="0">
                <a:solidFill>
                  <a:srgbClr val="003399"/>
                </a:solidFill>
                <a:effectLst>
                  <a:outerShdw blurRad="38100" dist="38100" dir="2700000" algn="tl">
                    <a:srgbClr val="000000">
                      <a:alpha val="43137"/>
                    </a:srgbClr>
                  </a:outerShdw>
                </a:effectLst>
                <a:latin typeface="Arial" pitchFamily="34" charset="0"/>
                <a:ea typeface="+mj-ea"/>
                <a:cs typeface="Arial" pitchFamily="34" charset="0"/>
              </a:rPr>
              <a:t>GIẢI TÍCH SỐ</a:t>
            </a:r>
            <a:endParaRPr kumimoji="0" lang="es-ES" sz="3600" b="1" i="0" u="none" strike="noStrike" kern="1200" cap="none" spc="0" normalizeH="0" baseline="0" noProof="0" dirty="0">
              <a:ln>
                <a:noFill/>
              </a:ln>
              <a:solidFill>
                <a:srgbClr val="003399"/>
              </a:solidFill>
              <a:effectLst>
                <a:outerShdw blurRad="38100" dist="38100" dir="2700000" algn="tl">
                  <a:srgbClr val="000000">
                    <a:alpha val="43137"/>
                  </a:srgbClr>
                </a:outerShdw>
              </a:effectLst>
              <a:uLnTx/>
              <a:uFillTx/>
              <a:latin typeface="Arial" pitchFamily="34" charset="0"/>
              <a:ea typeface="+mj-ea"/>
              <a:cs typeface="Arial" pitchFamily="34" charset="0"/>
            </a:endParaRPr>
          </a:p>
        </p:txBody>
      </p:sp>
      <p:cxnSp>
        <p:nvCxnSpPr>
          <p:cNvPr id="11" name="Straight Connector 10"/>
          <p:cNvCxnSpPr/>
          <p:nvPr/>
        </p:nvCxnSpPr>
        <p:spPr>
          <a:xfrm>
            <a:off x="0" y="6246812"/>
            <a:ext cx="9144000"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81360"/>
            <a:ext cx="1199972" cy="1199972"/>
          </a:xfrm>
          <a:prstGeom prst="rect">
            <a:avLst/>
          </a:prstGeom>
          <a:effectLst>
            <a:outerShdw blurRad="50800" dist="38100" dir="2700000" algn="tl" rotWithShape="0">
              <a:prstClr val="black">
                <a:alpha val="40000"/>
              </a:prstClr>
            </a:outerShdw>
          </a:effectLst>
        </p:spPr>
      </p:pic>
      <p:sp>
        <p:nvSpPr>
          <p:cNvPr id="14" name="Rectangle 161"/>
          <p:cNvSpPr>
            <a:spLocks noChangeArrowheads="1"/>
          </p:cNvSpPr>
          <p:nvPr/>
        </p:nvSpPr>
        <p:spPr bwMode="auto">
          <a:xfrm>
            <a:off x="1219200" y="4492624"/>
            <a:ext cx="7391400" cy="1603376"/>
          </a:xfrm>
          <a:prstGeom prst="rect">
            <a:avLst/>
          </a:prstGeom>
          <a:noFill/>
          <a:ln w="9525">
            <a:noFill/>
            <a:miter lim="800000"/>
            <a:headEnd/>
            <a:tailEnd/>
          </a:ln>
          <a:effectLst/>
        </p:spPr>
        <p:txBody>
          <a:bodyPr anchor="ctr"/>
          <a:lstStyle/>
          <a:p>
            <a:endParaRPr lang="es-UY" sz="2400" b="1" dirty="0">
              <a:solidFill>
                <a:srgbClr val="C00000"/>
              </a:solidFill>
              <a:latin typeface="Arial" pitchFamily="34" charset="0"/>
              <a:cs typeface="Arial" pitchFamily="34" charset="0"/>
            </a:endParaRPr>
          </a:p>
          <a:p>
            <a:r>
              <a:rPr lang="en-US" sz="2400" b="1" dirty="0">
                <a:solidFill>
                  <a:srgbClr val="990033"/>
                </a:solidFill>
                <a:effectLst>
                  <a:outerShdw blurRad="38100" dist="38100" dir="2700000" algn="tl">
                    <a:srgbClr val="000000">
                      <a:alpha val="43137"/>
                    </a:srgbClr>
                  </a:outerShdw>
                </a:effectLst>
                <a:latin typeface="Arial" pitchFamily="34" charset="0"/>
                <a:cs typeface="Arial" pitchFamily="34" charset="0"/>
              </a:rPr>
              <a:t> </a:t>
            </a:r>
            <a:endParaRPr lang="es-UY" sz="2400" dirty="0">
              <a:solidFill>
                <a:srgbClr val="990033"/>
              </a:solidFill>
              <a:effectLst>
                <a:outerShdw blurRad="38100" dist="38100" dir="2700000" algn="tl">
                  <a:srgbClr val="000000">
                    <a:alpha val="43137"/>
                  </a:srgbClr>
                </a:outerShdw>
              </a:effectLst>
              <a:latin typeface="Arial" pitchFamily="34" charset="0"/>
              <a:cs typeface="Arial" pitchFamily="34" charset="0"/>
            </a:endParaRPr>
          </a:p>
          <a:p>
            <a:endParaRPr lang="es-ES" sz="2000" b="1" dirty="0">
              <a:solidFill>
                <a:srgbClr val="C00000"/>
              </a:solidFill>
              <a:latin typeface="Arial" pitchFamily="34" charset="0"/>
              <a:cs typeface="Arial" pitchFamily="34" charset="0"/>
            </a:endParaRPr>
          </a:p>
        </p:txBody>
      </p:sp>
    </p:spTree>
    <p:extLst>
      <p:ext uri="{BB962C8B-B14F-4D97-AF65-F5344CB8AC3E}">
        <p14:creationId xmlns:p14="http://schemas.microsoft.com/office/powerpoint/2010/main" val="2411723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3200" dirty="0">
                <a:solidFill>
                  <a:schemeClr val="tx2"/>
                </a:solidFill>
                <a:effectLst/>
              </a:rPr>
              <a:t>Chương 1. SỐ GẦN ĐÚNG VÀ SAI SỐ (6)</a:t>
            </a:r>
            <a:endParaRPr lang="en-US" sz="3200" dirty="0">
              <a:solidFill>
                <a:schemeClr val="tx2"/>
              </a:solidFill>
            </a:endParaRPr>
          </a:p>
        </p:txBody>
      </p:sp>
      <p:sp>
        <p:nvSpPr>
          <p:cNvPr id="3" name="Content Placeholder 2"/>
          <p:cNvSpPr>
            <a:spLocks noGrp="1"/>
          </p:cNvSpPr>
          <p:nvPr>
            <p:ph idx="1"/>
          </p:nvPr>
        </p:nvSpPr>
        <p:spPr>
          <a:xfrm>
            <a:off x="0" y="838200"/>
            <a:ext cx="8991600" cy="5638800"/>
          </a:xfrm>
        </p:spPr>
        <p:txBody>
          <a:bodyPr>
            <a:normAutofit/>
          </a:bodyPr>
          <a:lstStyle/>
          <a:p>
            <a:pPr>
              <a:lnSpc>
                <a:spcPct val="120000"/>
              </a:lnSpc>
            </a:pPr>
            <a:r>
              <a:rPr lang="en-US" b="1" dirty="0" err="1"/>
              <a:t>Chuẩn</a:t>
            </a:r>
            <a:r>
              <a:rPr lang="en-US" b="1" dirty="0"/>
              <a:t> </a:t>
            </a:r>
            <a:r>
              <a:rPr lang="en-US" b="1" dirty="0" err="1"/>
              <a:t>đầu</a:t>
            </a:r>
            <a:r>
              <a:rPr lang="en-US" b="1" dirty="0"/>
              <a:t> </a:t>
            </a:r>
            <a:r>
              <a:rPr lang="en-US" b="1" dirty="0" err="1"/>
              <a:t>ra</a:t>
            </a:r>
            <a:endParaRPr lang="en-US" b="1" dirty="0"/>
          </a:p>
          <a:p>
            <a:pPr lvl="1">
              <a:lnSpc>
                <a:spcPct val="120000"/>
              </a:lnSpc>
            </a:pPr>
            <a:r>
              <a:rPr lang="vi-VN" b="1" dirty="0"/>
              <a:t>G1.1</a:t>
            </a:r>
            <a:r>
              <a:rPr lang="vi-VN" dirty="0"/>
              <a:t> </a:t>
            </a:r>
            <a:r>
              <a:rPr lang="en-US" dirty="0" err="1"/>
              <a:t>Hiểu</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được</a:t>
            </a:r>
            <a:r>
              <a:rPr lang="en-US" dirty="0"/>
              <a:t> </a:t>
            </a:r>
            <a:r>
              <a:rPr lang="en-US" dirty="0" err="1"/>
              <a:t>khái</a:t>
            </a:r>
            <a:r>
              <a:rPr lang="en-US" dirty="0"/>
              <a:t> </a:t>
            </a:r>
            <a:r>
              <a:rPr lang="en-US" dirty="0" err="1"/>
              <a:t>niệm</a:t>
            </a:r>
            <a:r>
              <a:rPr lang="en-US" dirty="0"/>
              <a:t> </a:t>
            </a:r>
            <a:r>
              <a:rPr lang="en-US" dirty="0" err="1"/>
              <a:t>về</a:t>
            </a:r>
            <a:r>
              <a:rPr lang="en-US" dirty="0"/>
              <a:t> </a:t>
            </a:r>
            <a:r>
              <a:rPr lang="en-US" dirty="0" err="1"/>
              <a:t>số</a:t>
            </a:r>
            <a:r>
              <a:rPr lang="en-US" dirty="0"/>
              <a:t> </a:t>
            </a:r>
            <a:r>
              <a:rPr lang="en-US" dirty="0" err="1"/>
              <a:t>gần</a:t>
            </a:r>
            <a:r>
              <a:rPr lang="en-US" dirty="0"/>
              <a:t> </a:t>
            </a:r>
            <a:r>
              <a:rPr lang="en-US" dirty="0" err="1"/>
              <a:t>đúng</a:t>
            </a:r>
            <a:r>
              <a:rPr lang="en-US" dirty="0"/>
              <a:t> </a:t>
            </a:r>
            <a:r>
              <a:rPr lang="en-US" dirty="0" err="1"/>
              <a:t>và</a:t>
            </a:r>
            <a:r>
              <a:rPr lang="en-US" dirty="0"/>
              <a:t> </a:t>
            </a:r>
            <a:r>
              <a:rPr lang="en-US" dirty="0" err="1"/>
              <a:t>các</a:t>
            </a:r>
            <a:r>
              <a:rPr lang="en-US" dirty="0"/>
              <a:t> </a:t>
            </a:r>
            <a:r>
              <a:rPr lang="en-US" dirty="0" err="1"/>
              <a:t>loại</a:t>
            </a:r>
            <a:r>
              <a:rPr lang="en-US" dirty="0"/>
              <a:t> </a:t>
            </a:r>
            <a:r>
              <a:rPr lang="en-US" dirty="0" err="1"/>
              <a:t>sai</a:t>
            </a:r>
            <a:r>
              <a:rPr lang="en-US" dirty="0"/>
              <a:t> </a:t>
            </a:r>
            <a:r>
              <a:rPr lang="en-US" dirty="0" err="1"/>
              <a:t>số</a:t>
            </a:r>
            <a:r>
              <a:rPr lang="en-US" dirty="0"/>
              <a:t>.</a:t>
            </a:r>
            <a:endParaRPr lang="vi-VN" dirty="0"/>
          </a:p>
          <a:p>
            <a:pPr lvl="1">
              <a:lnSpc>
                <a:spcPct val="120000"/>
              </a:lnSpc>
            </a:pPr>
            <a:r>
              <a:rPr lang="vi-VN" b="1" dirty="0"/>
              <a:t>G</a:t>
            </a:r>
            <a:r>
              <a:rPr lang="en-US" b="1" dirty="0"/>
              <a:t>2</a:t>
            </a:r>
            <a:r>
              <a:rPr lang="vi-VN" b="1" dirty="0"/>
              <a:t>.</a:t>
            </a:r>
            <a:r>
              <a:rPr lang="en-US" b="1" dirty="0"/>
              <a:t>1</a:t>
            </a:r>
            <a:r>
              <a:rPr lang="vi-VN" dirty="0"/>
              <a:t> </a:t>
            </a:r>
            <a:r>
              <a:rPr lang="en-US" dirty="0" err="1"/>
              <a:t>Tìm</a:t>
            </a:r>
            <a:r>
              <a:rPr lang="en-US" dirty="0"/>
              <a:t> </a:t>
            </a:r>
            <a:r>
              <a:rPr lang="en-US" dirty="0" err="1"/>
              <a:t>được</a:t>
            </a:r>
            <a:r>
              <a:rPr lang="en-US" dirty="0"/>
              <a:t> </a:t>
            </a:r>
            <a:r>
              <a:rPr lang="en-US" dirty="0" err="1"/>
              <a:t>các</a:t>
            </a:r>
            <a:r>
              <a:rPr lang="en-US" dirty="0"/>
              <a:t> </a:t>
            </a:r>
            <a:r>
              <a:rPr lang="en-US" dirty="0" err="1"/>
              <a:t>loại</a:t>
            </a:r>
            <a:r>
              <a:rPr lang="en-US" dirty="0"/>
              <a:t> </a:t>
            </a:r>
            <a:r>
              <a:rPr lang="en-US" dirty="0" err="1"/>
              <a:t>sai</a:t>
            </a:r>
            <a:r>
              <a:rPr lang="en-US" dirty="0"/>
              <a:t> </a:t>
            </a:r>
            <a:r>
              <a:rPr lang="en-US" dirty="0" err="1"/>
              <a:t>số</a:t>
            </a:r>
            <a:r>
              <a:rPr lang="en-US" dirty="0"/>
              <a:t>.</a:t>
            </a:r>
          </a:p>
          <a:p>
            <a:pPr lvl="1">
              <a:lnSpc>
                <a:spcPct val="120000"/>
              </a:lnSpc>
            </a:pPr>
            <a:r>
              <a:rPr lang="vi-VN" b="1" dirty="0"/>
              <a:t>G.</a:t>
            </a:r>
            <a:r>
              <a:rPr lang="en-US" b="1" dirty="0"/>
              <a:t>3.1</a:t>
            </a:r>
            <a:r>
              <a:rPr lang="vi-VN" dirty="0"/>
              <a:t> </a:t>
            </a:r>
            <a:r>
              <a:rPr lang="en-US" dirty="0" err="1"/>
              <a:t>Có</a:t>
            </a:r>
            <a:r>
              <a:rPr lang="en-US" dirty="0"/>
              <a:t> </a:t>
            </a:r>
            <a:r>
              <a:rPr lang="en-US" dirty="0" err="1"/>
              <a:t>thái</a:t>
            </a:r>
            <a:r>
              <a:rPr lang="en-US" dirty="0"/>
              <a:t> </a:t>
            </a:r>
            <a:r>
              <a:rPr lang="en-US" dirty="0" err="1"/>
              <a:t>độ</a:t>
            </a:r>
            <a:r>
              <a:rPr lang="en-US" dirty="0"/>
              <a:t> </a:t>
            </a:r>
            <a:r>
              <a:rPr lang="en-US" dirty="0" err="1"/>
              <a:t>tích</a:t>
            </a:r>
            <a:r>
              <a:rPr lang="en-US" dirty="0"/>
              <a:t> </a:t>
            </a:r>
            <a:r>
              <a:rPr lang="en-US" dirty="0" err="1"/>
              <a:t>cực</a:t>
            </a:r>
            <a:r>
              <a:rPr lang="en-US" dirty="0"/>
              <a:t> </a:t>
            </a:r>
            <a:r>
              <a:rPr lang="en-US" dirty="0" err="1"/>
              <a:t>hợp</a:t>
            </a:r>
            <a:r>
              <a:rPr lang="en-US" dirty="0"/>
              <a:t> </a:t>
            </a:r>
            <a:r>
              <a:rPr lang="en-US" dirty="0" err="1"/>
              <a:t>tác</a:t>
            </a:r>
            <a:r>
              <a:rPr lang="en-US" dirty="0"/>
              <a:t> </a:t>
            </a:r>
            <a:r>
              <a:rPr lang="en-US" dirty="0" err="1"/>
              <a:t>với</a:t>
            </a:r>
            <a:r>
              <a:rPr lang="en-US" dirty="0"/>
              <a:t> </a:t>
            </a:r>
            <a:r>
              <a:rPr lang="en-US" dirty="0" err="1"/>
              <a:t>giáo</a:t>
            </a:r>
            <a:r>
              <a:rPr lang="en-US" dirty="0"/>
              <a:t> </a:t>
            </a:r>
            <a:r>
              <a:rPr lang="en-US" dirty="0" err="1"/>
              <a:t>viên</a:t>
            </a:r>
            <a:r>
              <a:rPr lang="en-US" dirty="0"/>
              <a:t> </a:t>
            </a:r>
            <a:r>
              <a:rPr lang="en-US" dirty="0" err="1"/>
              <a:t>và</a:t>
            </a:r>
            <a:r>
              <a:rPr lang="en-US" dirty="0"/>
              <a:t> </a:t>
            </a:r>
            <a:r>
              <a:rPr lang="en-US" dirty="0" err="1"/>
              <a:t>các</a:t>
            </a:r>
            <a:r>
              <a:rPr lang="en-US" dirty="0"/>
              <a:t> </a:t>
            </a:r>
            <a:r>
              <a:rPr lang="en-US" dirty="0" err="1"/>
              <a:t>sinh</a:t>
            </a:r>
            <a:r>
              <a:rPr lang="en-US" dirty="0"/>
              <a:t> </a:t>
            </a:r>
            <a:r>
              <a:rPr lang="en-US" dirty="0" err="1"/>
              <a:t>viên</a:t>
            </a:r>
            <a:r>
              <a:rPr lang="en-US" dirty="0"/>
              <a:t> </a:t>
            </a:r>
            <a:r>
              <a:rPr lang="en-US" dirty="0" err="1"/>
              <a:t>khác</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học</a:t>
            </a:r>
            <a:r>
              <a:rPr lang="en-US" dirty="0"/>
              <a:t> </a:t>
            </a:r>
            <a:r>
              <a:rPr lang="en-US" dirty="0" err="1"/>
              <a:t>và</a:t>
            </a:r>
            <a:r>
              <a:rPr lang="en-US" dirty="0"/>
              <a:t> </a:t>
            </a:r>
            <a:r>
              <a:rPr lang="en-US" dirty="0" err="1"/>
              <a:t>làm</a:t>
            </a:r>
            <a:r>
              <a:rPr lang="en-US" dirty="0"/>
              <a:t> </a:t>
            </a:r>
            <a:r>
              <a:rPr lang="en-US" dirty="0" err="1"/>
              <a:t>bài</a:t>
            </a:r>
            <a:r>
              <a:rPr lang="en-US" dirty="0"/>
              <a:t> </a:t>
            </a:r>
            <a:r>
              <a:rPr lang="en-US" dirty="0" err="1"/>
              <a:t>tập</a:t>
            </a:r>
            <a:r>
              <a:rPr lang="en-US" dirty="0"/>
              <a:t>.</a:t>
            </a:r>
          </a:p>
          <a:p>
            <a:pPr lvl="1">
              <a:lnSpc>
                <a:spcPct val="120000"/>
              </a:lnSpc>
            </a:pPr>
            <a:r>
              <a:rPr lang="vi-VN" b="1" dirty="0"/>
              <a:t>G.</a:t>
            </a:r>
            <a:r>
              <a:rPr lang="en-US" b="1" dirty="0"/>
              <a:t>3.2</a:t>
            </a:r>
            <a:r>
              <a:rPr lang="vi-VN" dirty="0"/>
              <a:t> </a:t>
            </a:r>
            <a:r>
              <a:rPr lang="en-US" dirty="0" err="1"/>
              <a:t>Phân</a:t>
            </a:r>
            <a:r>
              <a:rPr lang="en-US" dirty="0"/>
              <a:t> </a:t>
            </a:r>
            <a:r>
              <a:rPr lang="en-US" dirty="0" err="1"/>
              <a:t>công</a:t>
            </a:r>
            <a:r>
              <a:rPr lang="en-US" dirty="0"/>
              <a:t> </a:t>
            </a:r>
            <a:r>
              <a:rPr lang="en-US" dirty="0" err="1"/>
              <a:t>công</a:t>
            </a:r>
            <a:r>
              <a:rPr lang="en-US" dirty="0"/>
              <a:t> </a:t>
            </a:r>
            <a:r>
              <a:rPr lang="en-US" dirty="0" err="1"/>
              <a:t>việc</a:t>
            </a:r>
            <a:r>
              <a:rPr lang="en-US" dirty="0"/>
              <a:t> </a:t>
            </a:r>
            <a:r>
              <a:rPr lang="en-US" dirty="0" err="1"/>
              <a:t>trong</a:t>
            </a:r>
            <a:r>
              <a:rPr lang="en-US" dirty="0"/>
              <a:t> </a:t>
            </a:r>
            <a:r>
              <a:rPr lang="en-US" dirty="0" err="1"/>
              <a:t>một</a:t>
            </a:r>
            <a:r>
              <a:rPr lang="en-US" dirty="0"/>
              <a:t> </a:t>
            </a:r>
            <a:r>
              <a:rPr lang="en-US" dirty="0" err="1"/>
              <a:t>nhóm</a:t>
            </a:r>
            <a:r>
              <a:rPr lang="en-US" dirty="0"/>
              <a:t> </a:t>
            </a:r>
            <a:r>
              <a:rPr lang="en-US" dirty="0" err="1"/>
              <a:t>bài</a:t>
            </a:r>
            <a:r>
              <a:rPr lang="en-US" dirty="0"/>
              <a:t> </a:t>
            </a:r>
            <a:r>
              <a:rPr lang="en-US" dirty="0" err="1"/>
              <a:t>tập</a:t>
            </a:r>
            <a:r>
              <a:rPr lang="en-US" dirty="0"/>
              <a:t> </a:t>
            </a:r>
            <a:r>
              <a:rPr lang="en-US" dirty="0" err="1"/>
              <a:t>một</a:t>
            </a:r>
            <a:r>
              <a:rPr lang="en-US" dirty="0"/>
              <a:t> </a:t>
            </a:r>
            <a:r>
              <a:rPr lang="en-US" dirty="0" err="1"/>
              <a:t>cách</a:t>
            </a:r>
            <a:r>
              <a:rPr lang="en-US" dirty="0"/>
              <a:t> </a:t>
            </a:r>
            <a:r>
              <a:rPr lang="en-US" dirty="0" err="1"/>
              <a:t>hiệu</a:t>
            </a:r>
            <a:r>
              <a:rPr lang="en-US" dirty="0"/>
              <a:t> </a:t>
            </a:r>
            <a:r>
              <a:rPr lang="en-US" dirty="0" err="1"/>
              <a:t>quả</a:t>
            </a:r>
            <a:r>
              <a:rPr lang="en-US" dirty="0"/>
              <a:t>.</a:t>
            </a:r>
            <a:endParaRPr lang="vi-VN" dirty="0"/>
          </a:p>
        </p:txBody>
      </p:sp>
    </p:spTree>
    <p:extLst>
      <p:ext uri="{BB962C8B-B14F-4D97-AF65-F5344CB8AC3E}">
        <p14:creationId xmlns:p14="http://schemas.microsoft.com/office/powerpoint/2010/main" val="2612316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3200" dirty="0">
                <a:solidFill>
                  <a:schemeClr val="tx2"/>
                </a:solidFill>
                <a:effectLst/>
              </a:rPr>
              <a:t>Chương 1. SỐ GẦN ĐÚNG VÀ SAI SỐ (6)</a:t>
            </a:r>
            <a:endParaRPr lang="en-US" sz="3200" dirty="0">
              <a:solidFill>
                <a:schemeClr val="tx2"/>
              </a:solidFill>
              <a:latin typeface="+mn-lt"/>
            </a:endParaRPr>
          </a:p>
        </p:txBody>
      </p:sp>
      <p:sp>
        <p:nvSpPr>
          <p:cNvPr id="3" name="Content Placeholder 2"/>
          <p:cNvSpPr>
            <a:spLocks noGrp="1"/>
          </p:cNvSpPr>
          <p:nvPr>
            <p:ph idx="1"/>
          </p:nvPr>
        </p:nvSpPr>
        <p:spPr/>
        <p:txBody>
          <a:bodyPr>
            <a:normAutofit fontScale="77500" lnSpcReduction="20000"/>
          </a:bodyPr>
          <a:lstStyle/>
          <a:p>
            <a:r>
              <a:rPr lang="en-US" b="1" dirty="0" err="1"/>
              <a:t>Nội</a:t>
            </a:r>
            <a:r>
              <a:rPr lang="en-US" b="1" dirty="0"/>
              <a:t> dung </a:t>
            </a:r>
            <a:r>
              <a:rPr lang="en-US" b="1" dirty="0" err="1"/>
              <a:t>giảng</a:t>
            </a:r>
            <a:r>
              <a:rPr lang="en-US" b="1" dirty="0"/>
              <a:t> </a:t>
            </a:r>
            <a:r>
              <a:rPr lang="en-US" b="1" dirty="0" err="1"/>
              <a:t>dạy</a:t>
            </a:r>
            <a:endParaRPr lang="en-US" b="1" dirty="0"/>
          </a:p>
          <a:p>
            <a:pPr>
              <a:buNone/>
            </a:pPr>
            <a:endParaRPr lang="en-US" dirty="0"/>
          </a:p>
          <a:p>
            <a:pPr lvl="1"/>
            <a:r>
              <a:rPr lang="nl-NL" sz="2800" dirty="0"/>
              <a:t>Số gần đúng và cách viết thập phân (2)</a:t>
            </a:r>
            <a:endParaRPr lang="vi-VN" sz="2400" dirty="0"/>
          </a:p>
          <a:p>
            <a:pPr lvl="2"/>
            <a:r>
              <a:rPr lang="nl-NL" dirty="0"/>
              <a:t>Khái niệm về số gần đúng, sai số và các loại sai số</a:t>
            </a:r>
            <a:endParaRPr lang="vi-VN" sz="2000" dirty="0"/>
          </a:p>
          <a:p>
            <a:pPr lvl="2"/>
            <a:r>
              <a:rPr lang="nl-NL" dirty="0"/>
              <a:t>Cách viết số gần đúng dưới dạng thập phân</a:t>
            </a:r>
            <a:endParaRPr lang="vi-VN" sz="2000" dirty="0"/>
          </a:p>
          <a:p>
            <a:pPr lvl="2"/>
            <a:r>
              <a:rPr lang="nl-NL" dirty="0"/>
              <a:t>Sai số quy tròn và quy tắc quy tròn số</a:t>
            </a:r>
            <a:endParaRPr lang="vi-VN" sz="2000" dirty="0"/>
          </a:p>
          <a:p>
            <a:pPr lvl="2"/>
            <a:r>
              <a:rPr lang="nl-NL" dirty="0"/>
              <a:t>Dấu phẩy động [3]</a:t>
            </a:r>
            <a:endParaRPr lang="vi-VN" sz="2000" dirty="0"/>
          </a:p>
          <a:p>
            <a:pPr lvl="1"/>
            <a:r>
              <a:rPr lang="nl-NL" sz="2800" dirty="0"/>
              <a:t>Quan hệ giữa các sai số và số chữ số đáng tin (2)</a:t>
            </a:r>
            <a:endParaRPr lang="vi-VN" sz="2400" dirty="0"/>
          </a:p>
          <a:p>
            <a:pPr lvl="2"/>
            <a:r>
              <a:rPr lang="nl-NL" dirty="0"/>
              <a:t>Biết số chữ số đáng tin, tìm sai số</a:t>
            </a:r>
            <a:endParaRPr lang="vi-VN" sz="2000" dirty="0"/>
          </a:p>
          <a:p>
            <a:pPr lvl="2"/>
            <a:r>
              <a:rPr lang="nl-NL" dirty="0"/>
              <a:t>Biết sai số, tìm số chữ số đáng tin</a:t>
            </a:r>
            <a:endParaRPr lang="vi-VN" sz="2000" dirty="0"/>
          </a:p>
          <a:p>
            <a:pPr lvl="2"/>
            <a:r>
              <a:rPr lang="nl-NL" dirty="0"/>
              <a:t>Tìm số chữ số đảng tin để sai số không quá giới hạn cho trước     </a:t>
            </a:r>
            <a:endParaRPr lang="vi-VN" sz="2000" dirty="0"/>
          </a:p>
          <a:p>
            <a:pPr lvl="1"/>
            <a:r>
              <a:rPr lang="nl-NL" sz="2800" dirty="0"/>
              <a:t>Tính toán với sai số (1)</a:t>
            </a:r>
            <a:endParaRPr lang="vi-VN" sz="2400" dirty="0"/>
          </a:p>
          <a:p>
            <a:pPr lvl="2"/>
            <a:r>
              <a:rPr lang="nl-NL" dirty="0"/>
              <a:t>Sai số tính toán</a:t>
            </a:r>
            <a:endParaRPr lang="vi-VN" sz="2000" dirty="0"/>
          </a:p>
          <a:p>
            <a:pPr lvl="2"/>
            <a:r>
              <a:rPr lang="nl-NL" dirty="0"/>
              <a:t>Bài toán ngược của lý thuyết sai số</a:t>
            </a:r>
            <a:endParaRPr lang="vi-VN" sz="2000" dirty="0"/>
          </a:p>
          <a:p>
            <a:pPr lvl="1"/>
            <a:r>
              <a:rPr lang="nl-NL" sz="2800" dirty="0"/>
              <a:t>Một số khái niệm của giải tích hàm (1) </a:t>
            </a:r>
            <a:endParaRPr lang="vi-VN" sz="2400" dirty="0"/>
          </a:p>
          <a:p>
            <a:pPr lvl="2"/>
            <a:r>
              <a:rPr lang="nl-NL" dirty="0"/>
              <a:t>Không gian metric</a:t>
            </a:r>
            <a:endParaRPr lang="vi-VN" sz="2000" dirty="0"/>
          </a:p>
          <a:p>
            <a:pPr lvl="2"/>
            <a:r>
              <a:rPr lang="nl-NL" dirty="0"/>
              <a:t>Ánh xạ co và nguyên lý ánh xạ co</a:t>
            </a:r>
            <a:endParaRPr lang="en-US" dirty="0"/>
          </a:p>
        </p:txBody>
      </p:sp>
    </p:spTree>
    <p:extLst>
      <p:ext uri="{BB962C8B-B14F-4D97-AF65-F5344CB8AC3E}">
        <p14:creationId xmlns:p14="http://schemas.microsoft.com/office/powerpoint/2010/main" val="3264838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000" dirty="0"/>
              <a:t>CHƯƠNG 1. </a:t>
            </a:r>
            <a:r>
              <a:rPr lang="en-US" sz="2000" dirty="0"/>
              <a:t>MỘT SỐ KIẾN THỨC  CƠ SỞ VỀ LÝ THUYẾT XÁC SUẤT</a:t>
            </a:r>
            <a:endParaRPr lang="en-US" sz="2000" dirty="0">
              <a:latin typeface="+mn-lt"/>
            </a:endParaRPr>
          </a:p>
        </p:txBody>
      </p:sp>
      <p:sp>
        <p:nvSpPr>
          <p:cNvPr id="3" name="Content Placeholder 2"/>
          <p:cNvSpPr>
            <a:spLocks noGrp="1"/>
          </p:cNvSpPr>
          <p:nvPr>
            <p:ph idx="1"/>
          </p:nvPr>
        </p:nvSpPr>
        <p:spPr/>
        <p:txBody>
          <a:bodyPr>
            <a:normAutofit/>
          </a:bodyPr>
          <a:lstStyle/>
          <a:p>
            <a:r>
              <a:rPr lang="en-US" dirty="0" err="1"/>
              <a:t>Tài</a:t>
            </a:r>
            <a:r>
              <a:rPr lang="en-US" dirty="0"/>
              <a:t> </a:t>
            </a:r>
            <a:r>
              <a:rPr lang="en-US" dirty="0" err="1"/>
              <a:t>liệu</a:t>
            </a:r>
            <a:r>
              <a:rPr lang="en-US" dirty="0"/>
              <a:t> </a:t>
            </a:r>
            <a:r>
              <a:rPr lang="en-US" dirty="0" err="1"/>
              <a:t>tham</a:t>
            </a:r>
            <a:r>
              <a:rPr lang="en-US" dirty="0"/>
              <a:t> </a:t>
            </a:r>
            <a:r>
              <a:rPr lang="en-US" dirty="0" err="1"/>
              <a:t>khảo</a:t>
            </a:r>
            <a:endParaRPr lang="en-US" dirty="0"/>
          </a:p>
          <a:p>
            <a:pPr lvl="0">
              <a:buFont typeface="+mj-lt"/>
              <a:buAutoNum type="arabicPeriod"/>
            </a:pPr>
            <a:r>
              <a:rPr lang="nl-NL" dirty="0"/>
              <a:t>Phạm Kỳ Anh, </a:t>
            </a:r>
            <a:r>
              <a:rPr lang="nl-NL" i="1" dirty="0"/>
              <a:t>Giải tích số</a:t>
            </a:r>
            <a:r>
              <a:rPr lang="nl-NL" dirty="0"/>
              <a:t>, NXB Đại học Quốc gia Hà Nội, 1996.</a:t>
            </a:r>
            <a:endParaRPr lang="vi-VN" dirty="0"/>
          </a:p>
          <a:p>
            <a:pPr lvl="0">
              <a:buFont typeface="+mj-lt"/>
              <a:buAutoNum type="arabicPeriod"/>
            </a:pPr>
            <a:r>
              <a:rPr lang="nl-NL" dirty="0"/>
              <a:t>Nguyễn Trung Hòa, Nguyễn Thanh Diệu, </a:t>
            </a:r>
            <a:r>
              <a:rPr lang="nl-NL" i="1" dirty="0"/>
              <a:t>Giải tích số</a:t>
            </a:r>
            <a:r>
              <a:rPr lang="nl-NL" dirty="0"/>
              <a:t>, NXB Đại học Vinh, 2019.</a:t>
            </a:r>
            <a:endParaRPr lang="vi-VN" dirty="0"/>
          </a:p>
          <a:p>
            <a:pPr lvl="0">
              <a:buFont typeface="+mj-lt"/>
              <a:buAutoNum type="arabicPeriod"/>
            </a:pPr>
            <a:r>
              <a:rPr lang="nl-NL" dirty="0"/>
              <a:t>Trần Xuân Sinh, </a:t>
            </a:r>
            <a:r>
              <a:rPr lang="nl-NL" i="1" dirty="0"/>
              <a:t>Phương pháp tính</a:t>
            </a:r>
            <a:r>
              <a:rPr lang="nl-NL" dirty="0"/>
              <a:t>, Đại học Vinh, 1997</a:t>
            </a:r>
            <a:endParaRPr lang="vi-VN" dirty="0"/>
          </a:p>
          <a:p>
            <a:r>
              <a:rPr lang="en-US" dirty="0" err="1"/>
              <a:t>Bài</a:t>
            </a:r>
            <a:r>
              <a:rPr lang="en-US" dirty="0"/>
              <a:t> </a:t>
            </a:r>
            <a:r>
              <a:rPr lang="en-US" dirty="0" err="1"/>
              <a:t>tập</a:t>
            </a:r>
            <a:endParaRPr lang="en-US" dirty="0"/>
          </a:p>
          <a:p>
            <a:pPr>
              <a:buNone/>
            </a:pPr>
            <a:r>
              <a:rPr lang="en-US" dirty="0"/>
              <a:t>	</a:t>
            </a:r>
            <a:r>
              <a:rPr lang="en-US" dirty="0" err="1"/>
              <a:t>Làm</a:t>
            </a:r>
            <a:r>
              <a:rPr lang="en-US" dirty="0"/>
              <a:t> </a:t>
            </a:r>
            <a:r>
              <a:rPr lang="en-US" dirty="0" err="1"/>
              <a:t>các</a:t>
            </a:r>
            <a:r>
              <a:rPr lang="en-US" dirty="0"/>
              <a:t> </a:t>
            </a:r>
            <a:r>
              <a:rPr lang="en-US" dirty="0" err="1"/>
              <a:t>bài</a:t>
            </a:r>
            <a:r>
              <a:rPr lang="en-US" dirty="0"/>
              <a:t> </a:t>
            </a:r>
            <a:r>
              <a:rPr lang="en-US" dirty="0" err="1"/>
              <a:t>tập</a:t>
            </a:r>
            <a:r>
              <a:rPr lang="en-US" dirty="0"/>
              <a:t> </a:t>
            </a:r>
            <a:r>
              <a:rPr lang="en-US" dirty="0" err="1"/>
              <a:t>trong</a:t>
            </a:r>
            <a:r>
              <a:rPr lang="en-US" dirty="0"/>
              <a:t> </a:t>
            </a:r>
            <a:r>
              <a:rPr lang="en-US" dirty="0" err="1"/>
              <a:t>tài</a:t>
            </a:r>
            <a:r>
              <a:rPr lang="en-US" dirty="0"/>
              <a:t> </a:t>
            </a:r>
            <a:r>
              <a:rPr lang="en-US" dirty="0" err="1"/>
              <a:t>liệu</a:t>
            </a:r>
            <a:r>
              <a:rPr lang="en-US" dirty="0"/>
              <a:t> 1, 2, 3.</a:t>
            </a:r>
            <a:endParaRPr lang="vi-VN" dirty="0"/>
          </a:p>
          <a:p>
            <a:endParaRPr lang="en-US" dirty="0"/>
          </a:p>
        </p:txBody>
      </p:sp>
    </p:spTree>
    <p:extLst>
      <p:ext uri="{BB962C8B-B14F-4D97-AF65-F5344CB8AC3E}">
        <p14:creationId xmlns:p14="http://schemas.microsoft.com/office/powerpoint/2010/main" val="1216687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2800" dirty="0">
                <a:effectLst/>
              </a:rPr>
              <a:t>Chương 2. GIẢI GẦN ĐÚNG PHƯƠNG TRÌNH </a:t>
            </a:r>
            <a:r>
              <a:rPr lang="vi-VN" sz="2800" dirty="0">
                <a:effectLst/>
                <a:latin typeface="Calibri" panose="020F0502020204030204" pitchFamily="34" charset="0"/>
                <a:cs typeface="Calibri" panose="020F0502020204030204" pitchFamily="34" charset="0"/>
              </a:rPr>
              <a:t>1</a:t>
            </a:r>
            <a:r>
              <a:rPr lang="vi-VN" sz="2800" dirty="0">
                <a:effectLst/>
              </a:rPr>
              <a:t> </a:t>
            </a:r>
            <a:r>
              <a:rPr lang="vi-VN" sz="2800" dirty="0">
                <a:effectLst/>
                <a:latin typeface="Calibri" panose="020F0502020204030204" pitchFamily="34" charset="0"/>
                <a:cs typeface="Calibri" panose="020F0502020204030204" pitchFamily="34" charset="0"/>
              </a:rPr>
              <a:t>ẨN</a:t>
            </a:r>
            <a:r>
              <a:rPr lang="nl-NL" sz="2800" dirty="0">
                <a:effectLst/>
              </a:rPr>
              <a:t> (9)</a:t>
            </a:r>
            <a:endParaRPr lang="en-US" sz="2800" dirty="0"/>
          </a:p>
        </p:txBody>
      </p:sp>
      <p:sp>
        <p:nvSpPr>
          <p:cNvPr id="3" name="Content Placeholder 2"/>
          <p:cNvSpPr>
            <a:spLocks noGrp="1"/>
          </p:cNvSpPr>
          <p:nvPr>
            <p:ph idx="1"/>
          </p:nvPr>
        </p:nvSpPr>
        <p:spPr>
          <a:xfrm>
            <a:off x="0" y="838200"/>
            <a:ext cx="8991600" cy="5638800"/>
          </a:xfrm>
        </p:spPr>
        <p:txBody>
          <a:bodyPr>
            <a:normAutofit/>
          </a:bodyPr>
          <a:lstStyle/>
          <a:p>
            <a:pPr>
              <a:lnSpc>
                <a:spcPct val="105000"/>
              </a:lnSpc>
            </a:pPr>
            <a:r>
              <a:rPr lang="en-US" b="1" dirty="0" err="1"/>
              <a:t>Chuẩn</a:t>
            </a:r>
            <a:r>
              <a:rPr lang="en-US" b="1" dirty="0"/>
              <a:t> </a:t>
            </a:r>
            <a:r>
              <a:rPr lang="en-US" b="1" dirty="0" err="1"/>
              <a:t>đầu</a:t>
            </a:r>
            <a:r>
              <a:rPr lang="en-US" b="1" dirty="0"/>
              <a:t> </a:t>
            </a:r>
            <a:r>
              <a:rPr lang="en-US" b="1" dirty="0" err="1"/>
              <a:t>ra</a:t>
            </a:r>
            <a:endParaRPr lang="vi-VN" b="1" dirty="0"/>
          </a:p>
          <a:p>
            <a:pPr lvl="1">
              <a:lnSpc>
                <a:spcPct val="105000"/>
              </a:lnSpc>
            </a:pPr>
            <a:r>
              <a:rPr lang="vi-VN" b="1" dirty="0"/>
              <a:t>G</a:t>
            </a:r>
            <a:r>
              <a:rPr lang="en-US" b="1" dirty="0"/>
              <a:t>1</a:t>
            </a:r>
            <a:r>
              <a:rPr lang="vi-VN" b="1" dirty="0"/>
              <a:t>.</a:t>
            </a:r>
            <a:r>
              <a:rPr lang="en-US" b="1" dirty="0"/>
              <a:t>2</a:t>
            </a:r>
            <a:r>
              <a:rPr lang="vi-VN" dirty="0"/>
              <a:t> </a:t>
            </a:r>
            <a:r>
              <a:rPr lang="en-US" dirty="0" err="1"/>
              <a:t>Hiểu</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được</a:t>
            </a:r>
            <a:r>
              <a:rPr lang="en-US" dirty="0"/>
              <a:t> </a:t>
            </a:r>
            <a:r>
              <a:rPr lang="en-US" dirty="0" err="1"/>
              <a:t>các</a:t>
            </a:r>
            <a:r>
              <a:rPr lang="en-US" dirty="0"/>
              <a:t> </a:t>
            </a:r>
            <a:r>
              <a:rPr lang="en-US" dirty="0" err="1"/>
              <a:t>phương</a:t>
            </a:r>
            <a:r>
              <a:rPr lang="en-US" dirty="0"/>
              <a:t> </a:t>
            </a:r>
            <a:r>
              <a:rPr lang="en-US" dirty="0" err="1"/>
              <a:t>pháp</a:t>
            </a:r>
            <a:r>
              <a:rPr lang="en-US" dirty="0"/>
              <a:t> </a:t>
            </a:r>
            <a:r>
              <a:rPr lang="en-US" dirty="0" err="1"/>
              <a:t>giải</a:t>
            </a:r>
            <a:r>
              <a:rPr lang="en-US" dirty="0"/>
              <a:t> </a:t>
            </a:r>
            <a:r>
              <a:rPr lang="en-US" dirty="0" err="1"/>
              <a:t>gần</a:t>
            </a:r>
            <a:r>
              <a:rPr lang="en-US" dirty="0"/>
              <a:t> </a:t>
            </a:r>
            <a:r>
              <a:rPr lang="en-US" dirty="0" err="1"/>
              <a:t>đúng</a:t>
            </a:r>
            <a:r>
              <a:rPr lang="en-US" dirty="0"/>
              <a:t> </a:t>
            </a:r>
            <a:r>
              <a:rPr lang="en-US" dirty="0" err="1"/>
              <a:t>phương</a:t>
            </a:r>
            <a:r>
              <a:rPr lang="en-US" dirty="0"/>
              <a:t> </a:t>
            </a:r>
            <a:r>
              <a:rPr lang="en-US" dirty="0" err="1"/>
              <a:t>trình</a:t>
            </a:r>
            <a:r>
              <a:rPr lang="en-US" dirty="0"/>
              <a:t> 1 </a:t>
            </a:r>
            <a:r>
              <a:rPr lang="en-US" dirty="0" err="1"/>
              <a:t>ẩn</a:t>
            </a:r>
            <a:r>
              <a:rPr lang="en-US" dirty="0"/>
              <a:t>.</a:t>
            </a:r>
          </a:p>
          <a:p>
            <a:pPr lvl="1">
              <a:lnSpc>
                <a:spcPct val="105000"/>
              </a:lnSpc>
            </a:pPr>
            <a:r>
              <a:rPr lang="en-US" b="1" dirty="0"/>
              <a:t>G2.2 </a:t>
            </a:r>
            <a:r>
              <a:rPr lang="en-US" dirty="0" err="1"/>
              <a:t>Giải</a:t>
            </a:r>
            <a:r>
              <a:rPr lang="en-US" dirty="0"/>
              <a:t> </a:t>
            </a:r>
            <a:r>
              <a:rPr lang="en-US" dirty="0" err="1"/>
              <a:t>gần</a:t>
            </a:r>
            <a:r>
              <a:rPr lang="en-US" dirty="0"/>
              <a:t> </a:t>
            </a:r>
            <a:r>
              <a:rPr lang="en-US" dirty="0" err="1"/>
              <a:t>đúng</a:t>
            </a:r>
            <a:r>
              <a:rPr lang="en-US" dirty="0"/>
              <a:t> </a:t>
            </a:r>
            <a:r>
              <a:rPr lang="en-US" dirty="0" err="1"/>
              <a:t>phương</a:t>
            </a:r>
            <a:r>
              <a:rPr lang="en-US" dirty="0"/>
              <a:t> </a:t>
            </a:r>
            <a:r>
              <a:rPr lang="en-US" dirty="0" err="1"/>
              <a:t>trình</a:t>
            </a:r>
            <a:r>
              <a:rPr lang="en-US" dirty="0"/>
              <a:t> 1 </a:t>
            </a:r>
            <a:r>
              <a:rPr lang="en-US" dirty="0" err="1"/>
              <a:t>ẩn</a:t>
            </a:r>
            <a:r>
              <a:rPr lang="en-US" dirty="0"/>
              <a:t> </a:t>
            </a:r>
            <a:r>
              <a:rPr lang="en-US" dirty="0" err="1"/>
              <a:t>bằng</a:t>
            </a:r>
            <a:r>
              <a:rPr lang="en-US" dirty="0"/>
              <a:t> </a:t>
            </a:r>
            <a:r>
              <a:rPr lang="en-US" dirty="0" err="1"/>
              <a:t>các</a:t>
            </a:r>
            <a:r>
              <a:rPr lang="en-US" dirty="0"/>
              <a:t> </a:t>
            </a:r>
            <a:r>
              <a:rPr lang="en-US" dirty="0" err="1"/>
              <a:t>phương</a:t>
            </a:r>
            <a:r>
              <a:rPr lang="en-US" dirty="0"/>
              <a:t> </a:t>
            </a:r>
            <a:r>
              <a:rPr lang="en-US" dirty="0" err="1"/>
              <a:t>pháp</a:t>
            </a:r>
            <a:endParaRPr lang="vi-VN" b="1" dirty="0"/>
          </a:p>
          <a:p>
            <a:pPr lvl="1">
              <a:lnSpc>
                <a:spcPct val="105000"/>
              </a:lnSpc>
            </a:pPr>
            <a:r>
              <a:rPr lang="vi-VN" b="1" dirty="0"/>
              <a:t>G</a:t>
            </a:r>
            <a:r>
              <a:rPr lang="en-US" b="1" dirty="0"/>
              <a:t>3.1</a:t>
            </a:r>
            <a:r>
              <a:rPr lang="vi-VN" dirty="0"/>
              <a:t> </a:t>
            </a:r>
            <a:r>
              <a:rPr lang="en-US" dirty="0" err="1"/>
              <a:t>Phân</a:t>
            </a:r>
            <a:r>
              <a:rPr lang="en-US" dirty="0"/>
              <a:t> </a:t>
            </a:r>
            <a:r>
              <a:rPr lang="en-US" dirty="0" err="1"/>
              <a:t>công</a:t>
            </a:r>
            <a:r>
              <a:rPr lang="en-US" dirty="0"/>
              <a:t> </a:t>
            </a:r>
            <a:r>
              <a:rPr lang="en-US" dirty="0" err="1"/>
              <a:t>công</a:t>
            </a:r>
            <a:r>
              <a:rPr lang="en-US" dirty="0"/>
              <a:t> </a:t>
            </a:r>
            <a:r>
              <a:rPr lang="en-US" dirty="0" err="1"/>
              <a:t>việc</a:t>
            </a:r>
            <a:r>
              <a:rPr lang="en-US" dirty="0"/>
              <a:t> </a:t>
            </a:r>
            <a:r>
              <a:rPr lang="en-US" dirty="0" err="1"/>
              <a:t>trong</a:t>
            </a:r>
            <a:r>
              <a:rPr lang="en-US" dirty="0"/>
              <a:t> </a:t>
            </a:r>
            <a:r>
              <a:rPr lang="en-US" dirty="0" err="1"/>
              <a:t>một</a:t>
            </a:r>
            <a:r>
              <a:rPr lang="en-US" dirty="0"/>
              <a:t> </a:t>
            </a:r>
            <a:r>
              <a:rPr lang="en-US" dirty="0" err="1"/>
              <a:t>nhóm</a:t>
            </a:r>
            <a:r>
              <a:rPr lang="en-US" dirty="0"/>
              <a:t> </a:t>
            </a:r>
            <a:r>
              <a:rPr lang="en-US" dirty="0" err="1"/>
              <a:t>bài</a:t>
            </a:r>
            <a:r>
              <a:rPr lang="en-US" dirty="0"/>
              <a:t> </a:t>
            </a:r>
            <a:r>
              <a:rPr lang="en-US" dirty="0" err="1"/>
              <a:t>tập</a:t>
            </a:r>
            <a:r>
              <a:rPr lang="en-US" dirty="0"/>
              <a:t> </a:t>
            </a:r>
            <a:r>
              <a:rPr lang="en-US" dirty="0" err="1"/>
              <a:t>một</a:t>
            </a:r>
            <a:r>
              <a:rPr lang="en-US" dirty="0"/>
              <a:t> </a:t>
            </a:r>
            <a:r>
              <a:rPr lang="en-US" dirty="0" err="1"/>
              <a:t>cách</a:t>
            </a:r>
            <a:r>
              <a:rPr lang="en-US" dirty="0"/>
              <a:t> </a:t>
            </a:r>
            <a:r>
              <a:rPr lang="en-US" dirty="0" err="1"/>
              <a:t>hiệu</a:t>
            </a:r>
            <a:r>
              <a:rPr lang="en-US" dirty="0"/>
              <a:t> </a:t>
            </a:r>
            <a:r>
              <a:rPr lang="en-US" dirty="0" err="1"/>
              <a:t>quả</a:t>
            </a:r>
            <a:r>
              <a:rPr lang="en-US" dirty="0"/>
              <a:t>.</a:t>
            </a:r>
          </a:p>
          <a:p>
            <a:pPr lvl="1">
              <a:lnSpc>
                <a:spcPct val="105000"/>
              </a:lnSpc>
            </a:pPr>
            <a:r>
              <a:rPr lang="en-US" b="1" dirty="0"/>
              <a:t>G3.2</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thuyết</a:t>
            </a:r>
            <a:r>
              <a:rPr lang="en-US" dirty="0"/>
              <a:t> </a:t>
            </a:r>
            <a:r>
              <a:rPr lang="en-US" dirty="0" err="1"/>
              <a:t>trình</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a:t>tự</a:t>
            </a:r>
            <a:r>
              <a:rPr lang="en-US" dirty="0"/>
              <a:t> </a:t>
            </a:r>
            <a:r>
              <a:rPr lang="en-US" dirty="0" err="1"/>
              <a:t>học</a:t>
            </a:r>
            <a:r>
              <a:rPr lang="en-US" dirty="0"/>
              <a:t> ở </a:t>
            </a:r>
            <a:r>
              <a:rPr lang="en-US" dirty="0" err="1"/>
              <a:t>nhà</a:t>
            </a:r>
            <a:r>
              <a:rPr lang="en-US" dirty="0"/>
              <a:t> </a:t>
            </a:r>
            <a:r>
              <a:rPr lang="en-US" dirty="0" err="1"/>
              <a:t>và</a:t>
            </a:r>
            <a:r>
              <a:rPr lang="en-US" dirty="0"/>
              <a:t> </a:t>
            </a:r>
            <a:r>
              <a:rPr lang="en-US" dirty="0" err="1"/>
              <a:t>báo</a:t>
            </a:r>
            <a:r>
              <a:rPr lang="en-US" dirty="0"/>
              <a:t> </a:t>
            </a:r>
            <a:r>
              <a:rPr lang="en-US" dirty="0" err="1"/>
              <a:t>cáo</a:t>
            </a:r>
            <a:r>
              <a:rPr lang="en-US" dirty="0"/>
              <a:t> </a:t>
            </a:r>
            <a:r>
              <a:rPr lang="en-US" dirty="0" err="1"/>
              <a:t>kết</a:t>
            </a:r>
            <a:r>
              <a:rPr lang="en-US" dirty="0"/>
              <a:t> </a:t>
            </a:r>
            <a:r>
              <a:rPr lang="en-US" dirty="0" err="1"/>
              <a:t>quả</a:t>
            </a:r>
            <a:r>
              <a:rPr lang="en-US" dirty="0"/>
              <a:t> </a:t>
            </a:r>
            <a:r>
              <a:rPr lang="en-US" dirty="0" err="1"/>
              <a:t>làm</a:t>
            </a:r>
            <a:r>
              <a:rPr lang="en-US" dirty="0"/>
              <a:t> </a:t>
            </a:r>
            <a:r>
              <a:rPr lang="en-US" dirty="0" err="1"/>
              <a:t>việc</a:t>
            </a:r>
            <a:r>
              <a:rPr lang="en-US" dirty="0"/>
              <a:t> </a:t>
            </a:r>
            <a:r>
              <a:rPr lang="en-US" dirty="0" err="1"/>
              <a:t>của</a:t>
            </a:r>
            <a:r>
              <a:rPr lang="en-US" dirty="0"/>
              <a:t> </a:t>
            </a:r>
            <a:r>
              <a:rPr lang="en-US" dirty="0" err="1"/>
              <a:t>nhóm</a:t>
            </a:r>
            <a:r>
              <a:rPr lang="en-US" dirty="0"/>
              <a:t>.</a:t>
            </a:r>
            <a:endParaRPr lang="vi-VN" dirty="0"/>
          </a:p>
        </p:txBody>
      </p:sp>
    </p:spTree>
    <p:extLst>
      <p:ext uri="{BB962C8B-B14F-4D97-AF65-F5344CB8AC3E}">
        <p14:creationId xmlns:p14="http://schemas.microsoft.com/office/powerpoint/2010/main" val="2612316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2800" dirty="0">
                <a:effectLst/>
              </a:rPr>
              <a:t>Chương 2. GIẢI GẦN ĐÚNG PHƯƠNG TRÌNH </a:t>
            </a:r>
            <a:r>
              <a:rPr lang="vi-VN" sz="2800" dirty="0">
                <a:effectLst/>
                <a:latin typeface="Calibri" panose="020F0502020204030204" pitchFamily="34" charset="0"/>
                <a:cs typeface="Calibri" panose="020F0502020204030204" pitchFamily="34" charset="0"/>
              </a:rPr>
              <a:t>1</a:t>
            </a:r>
            <a:r>
              <a:rPr lang="vi-VN" sz="2800" dirty="0">
                <a:effectLst/>
              </a:rPr>
              <a:t> </a:t>
            </a:r>
            <a:r>
              <a:rPr lang="vi-VN" sz="2800" dirty="0">
                <a:effectLst/>
                <a:latin typeface="Calibri" panose="020F0502020204030204" pitchFamily="34" charset="0"/>
                <a:cs typeface="Calibri" panose="020F0502020204030204" pitchFamily="34" charset="0"/>
              </a:rPr>
              <a:t>ẨN</a:t>
            </a:r>
            <a:r>
              <a:rPr lang="nl-NL" sz="2800" dirty="0">
                <a:effectLst/>
              </a:rPr>
              <a:t> (9)</a:t>
            </a:r>
            <a:endParaRPr lang="en-US" sz="2800" dirty="0"/>
          </a:p>
        </p:txBody>
      </p:sp>
      <p:sp>
        <p:nvSpPr>
          <p:cNvPr id="3" name="Content Placeholder 2"/>
          <p:cNvSpPr>
            <a:spLocks noGrp="1"/>
          </p:cNvSpPr>
          <p:nvPr>
            <p:ph idx="1"/>
          </p:nvPr>
        </p:nvSpPr>
        <p:spPr>
          <a:xfrm>
            <a:off x="457200" y="838200"/>
            <a:ext cx="8458200" cy="5562600"/>
          </a:xfrm>
        </p:spPr>
        <p:txBody>
          <a:bodyPr>
            <a:normAutofit fontScale="47500" lnSpcReduction="20000"/>
          </a:bodyPr>
          <a:lstStyle/>
          <a:p>
            <a:r>
              <a:rPr lang="en-US" sz="3800" b="1" dirty="0" err="1"/>
              <a:t>Nội</a:t>
            </a:r>
            <a:r>
              <a:rPr lang="en-US" sz="3800" b="1" dirty="0"/>
              <a:t> dung </a:t>
            </a:r>
            <a:r>
              <a:rPr lang="en-US" sz="3800" b="1" dirty="0" err="1"/>
              <a:t>giảng</a:t>
            </a:r>
            <a:r>
              <a:rPr lang="en-US" sz="3800" b="1" dirty="0"/>
              <a:t> </a:t>
            </a:r>
            <a:r>
              <a:rPr lang="en-US" sz="3800" b="1" dirty="0" err="1"/>
              <a:t>dạy</a:t>
            </a:r>
            <a:endParaRPr lang="en-US" b="1" dirty="0"/>
          </a:p>
          <a:p>
            <a:pPr lvl="1"/>
            <a:r>
              <a:rPr lang="nl-NL" sz="3300" dirty="0"/>
              <a:t>Các phương pháp giải sơ bộ (2)</a:t>
            </a:r>
            <a:endParaRPr lang="vi-VN" sz="3300" dirty="0"/>
          </a:p>
          <a:p>
            <a:pPr lvl="2"/>
            <a:r>
              <a:rPr lang="nl-NL" sz="3300" dirty="0"/>
              <a:t>Khoảng cách ly nghiệm </a:t>
            </a:r>
            <a:endParaRPr lang="vi-VN" sz="3300" dirty="0"/>
          </a:p>
          <a:p>
            <a:pPr lvl="2"/>
            <a:r>
              <a:rPr lang="nl-NL" sz="3300" dirty="0"/>
              <a:t>Phương pháp đồ thị</a:t>
            </a:r>
            <a:endParaRPr lang="vi-VN" sz="3300" dirty="0"/>
          </a:p>
          <a:p>
            <a:pPr lvl="2"/>
            <a:r>
              <a:rPr lang="nl-NL" sz="3300" dirty="0"/>
              <a:t>Phương pháp giải tích</a:t>
            </a:r>
            <a:endParaRPr lang="vi-VN" sz="3300" dirty="0"/>
          </a:p>
          <a:p>
            <a:pPr lvl="2"/>
            <a:r>
              <a:rPr lang="nl-NL" sz="3300" dirty="0"/>
              <a:t>Phương pháp đại số</a:t>
            </a:r>
            <a:endParaRPr lang="vi-VN" sz="3300" dirty="0"/>
          </a:p>
          <a:p>
            <a:pPr lvl="1"/>
            <a:r>
              <a:rPr lang="nl-NL" sz="3300" dirty="0"/>
              <a:t>Phương pháp lặp đơn (2)</a:t>
            </a:r>
            <a:endParaRPr lang="vi-VN" sz="3300" dirty="0"/>
          </a:p>
          <a:p>
            <a:pPr lvl="2"/>
            <a:r>
              <a:rPr lang="nl-NL" sz="3300" dirty="0"/>
              <a:t>Khái niệm về phương pháp lặp và mô tả phương pháp lặp đơn</a:t>
            </a:r>
            <a:endParaRPr lang="vi-VN" sz="3300" dirty="0"/>
          </a:p>
          <a:p>
            <a:pPr lvl="2"/>
            <a:r>
              <a:rPr lang="nl-NL" sz="3300" dirty="0"/>
              <a:t>Điều kiện hội tụ và các tính chất hội tụ nghiệm</a:t>
            </a:r>
            <a:endParaRPr lang="vi-VN" sz="3300" dirty="0"/>
          </a:p>
          <a:p>
            <a:pPr lvl="2"/>
            <a:r>
              <a:rPr lang="nl-NL" sz="3300" dirty="0"/>
              <a:t>Thuật toán và các ví dụ</a:t>
            </a:r>
            <a:endParaRPr lang="vi-VN" sz="3300" dirty="0"/>
          </a:p>
          <a:p>
            <a:pPr lvl="1"/>
            <a:r>
              <a:rPr lang="nl-NL" sz="3300" dirty="0"/>
              <a:t>Phương pháp dây cung (2)</a:t>
            </a:r>
            <a:endParaRPr lang="vi-VN" sz="3300" dirty="0"/>
          </a:p>
          <a:p>
            <a:pPr lvl="2"/>
            <a:r>
              <a:rPr lang="nl-NL" sz="3300" dirty="0"/>
              <a:t>Mô tả phương pháp dây cung</a:t>
            </a:r>
            <a:endParaRPr lang="vi-VN" sz="3300" dirty="0"/>
          </a:p>
          <a:p>
            <a:pPr lvl="2"/>
            <a:r>
              <a:rPr lang="nl-NL" sz="3300" dirty="0"/>
              <a:t>Điều kiện hội tụ và các tính chất hội tụ của nghiệm</a:t>
            </a:r>
            <a:endParaRPr lang="vi-VN" sz="3300" dirty="0"/>
          </a:p>
          <a:p>
            <a:pPr lvl="2"/>
            <a:r>
              <a:rPr lang="nl-NL" sz="3300" dirty="0"/>
              <a:t>Thuật toán và các ví dụ</a:t>
            </a:r>
            <a:endParaRPr lang="vi-VN" sz="3300" dirty="0"/>
          </a:p>
          <a:p>
            <a:pPr lvl="1"/>
            <a:r>
              <a:rPr lang="nl-NL" sz="3300" dirty="0"/>
              <a:t>Phương pháp tiếp tuyến (phương pháp Newton - 2)</a:t>
            </a:r>
            <a:endParaRPr lang="vi-VN" sz="3300" dirty="0"/>
          </a:p>
          <a:p>
            <a:pPr lvl="2"/>
            <a:r>
              <a:rPr lang="nl-NL" sz="3300" dirty="0"/>
              <a:t>Mô tả phương pháp tiếp tuyến</a:t>
            </a:r>
            <a:endParaRPr lang="vi-VN" sz="3300" dirty="0"/>
          </a:p>
          <a:p>
            <a:pPr lvl="2"/>
            <a:r>
              <a:rPr lang="nl-NL" sz="3300" dirty="0"/>
              <a:t>Điều kiện hội tụ và các tính chất hội tụ của nghiệm</a:t>
            </a:r>
            <a:endParaRPr lang="vi-VN" sz="3300" dirty="0"/>
          </a:p>
          <a:p>
            <a:pPr lvl="2"/>
            <a:r>
              <a:rPr lang="nl-NL" sz="3300" dirty="0"/>
              <a:t>Thuật toán và các ví dụ</a:t>
            </a:r>
            <a:endParaRPr lang="vi-VN" sz="3300" dirty="0"/>
          </a:p>
          <a:p>
            <a:pPr lvl="1"/>
            <a:r>
              <a:rPr lang="nl-NL" sz="3300" dirty="0"/>
              <a:t>Một số phương pháp khác (1)</a:t>
            </a:r>
            <a:endParaRPr lang="vi-VN" sz="3300" dirty="0"/>
          </a:p>
          <a:p>
            <a:pPr lvl="2"/>
            <a:r>
              <a:rPr lang="nl-NL" sz="3300" dirty="0"/>
              <a:t>Phương pháp lặp chia đôi</a:t>
            </a:r>
            <a:endParaRPr lang="vi-VN" sz="3300" dirty="0"/>
          </a:p>
          <a:p>
            <a:pPr lvl="2"/>
            <a:r>
              <a:rPr lang="nl-NL" sz="3300" dirty="0"/>
              <a:t>Phương pháp phối hợp dây cung và tiếp tuyến</a:t>
            </a:r>
            <a:endParaRPr lang="en-US" sz="3300" dirty="0"/>
          </a:p>
        </p:txBody>
      </p:sp>
    </p:spTree>
    <p:extLst>
      <p:ext uri="{BB962C8B-B14F-4D97-AF65-F5344CB8AC3E}">
        <p14:creationId xmlns:p14="http://schemas.microsoft.com/office/powerpoint/2010/main" val="3264838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err="1"/>
              <a:t>Tài</a:t>
            </a:r>
            <a:r>
              <a:rPr lang="en-US" dirty="0"/>
              <a:t> </a:t>
            </a:r>
            <a:r>
              <a:rPr lang="en-US" dirty="0" err="1"/>
              <a:t>liệu</a:t>
            </a:r>
            <a:r>
              <a:rPr lang="en-US" dirty="0"/>
              <a:t> </a:t>
            </a:r>
            <a:r>
              <a:rPr lang="en-US" dirty="0" err="1"/>
              <a:t>tham</a:t>
            </a:r>
            <a:r>
              <a:rPr lang="en-US" dirty="0"/>
              <a:t> </a:t>
            </a:r>
            <a:r>
              <a:rPr lang="en-US" dirty="0" err="1"/>
              <a:t>khảo</a:t>
            </a:r>
            <a:endParaRPr lang="en-US" dirty="0"/>
          </a:p>
          <a:p>
            <a:pPr lvl="0">
              <a:buFont typeface="+mj-lt"/>
              <a:buAutoNum type="arabicPeriod"/>
            </a:pPr>
            <a:r>
              <a:rPr lang="nl-NL" dirty="0"/>
              <a:t>Nguyễn Trung Hòa, Nguyễn Thanh Diệu, </a:t>
            </a:r>
            <a:r>
              <a:rPr lang="nl-NL" i="1" dirty="0"/>
              <a:t>Giải tích số</a:t>
            </a:r>
            <a:r>
              <a:rPr lang="nl-NL" dirty="0"/>
              <a:t>, NXB Đại học Vinh, 2019.</a:t>
            </a:r>
            <a:endParaRPr lang="vi-VN" dirty="0"/>
          </a:p>
          <a:p>
            <a:pPr lvl="0">
              <a:buFont typeface="+mj-lt"/>
              <a:buAutoNum type="arabicPeriod"/>
            </a:pPr>
            <a:r>
              <a:rPr lang="nl-NL" dirty="0"/>
              <a:t>Trần Xuân Sinh, </a:t>
            </a:r>
            <a:r>
              <a:rPr lang="nl-NL" i="1" dirty="0"/>
              <a:t>Phương pháp tính</a:t>
            </a:r>
            <a:r>
              <a:rPr lang="nl-NL" dirty="0"/>
              <a:t>, Đại học Vinh, 1997</a:t>
            </a:r>
            <a:endParaRPr lang="vi-VN" dirty="0"/>
          </a:p>
          <a:p>
            <a:pPr lvl="0">
              <a:buFont typeface="+mj-lt"/>
              <a:buAutoNum type="arabicPeriod"/>
            </a:pPr>
            <a:r>
              <a:rPr lang="nl-NL" dirty="0"/>
              <a:t>Phan Văn Hạp – Lê Đình Thịnh, </a:t>
            </a:r>
            <a:r>
              <a:rPr lang="nl-NL" i="1" dirty="0"/>
              <a:t>Phương pháp tính và các thuật toán</a:t>
            </a:r>
            <a:r>
              <a:rPr lang="nl-NL" dirty="0"/>
              <a:t>, NXB Giáo dục, 2000.</a:t>
            </a:r>
            <a:endParaRPr lang="vi-VN" dirty="0"/>
          </a:p>
          <a:p>
            <a:pPr>
              <a:buNone/>
            </a:pPr>
            <a:endParaRPr lang="en-US" sz="2600" dirty="0"/>
          </a:p>
          <a:p>
            <a:r>
              <a:rPr lang="en-US" dirty="0" err="1"/>
              <a:t>Bài</a:t>
            </a:r>
            <a:r>
              <a:rPr lang="en-US" dirty="0"/>
              <a:t> </a:t>
            </a:r>
            <a:r>
              <a:rPr lang="en-US" dirty="0" err="1"/>
              <a:t>tập</a:t>
            </a:r>
            <a:endParaRPr lang="en-US" dirty="0"/>
          </a:p>
          <a:p>
            <a:pPr>
              <a:buNone/>
            </a:pPr>
            <a:r>
              <a:rPr lang="en-US" dirty="0"/>
              <a:t>	</a:t>
            </a:r>
            <a:r>
              <a:rPr lang="en-US" sz="2600" dirty="0" err="1"/>
              <a:t>Làm</a:t>
            </a:r>
            <a:r>
              <a:rPr lang="en-US" sz="2600" dirty="0"/>
              <a:t> </a:t>
            </a:r>
            <a:r>
              <a:rPr lang="en-US" sz="2600" dirty="0" err="1"/>
              <a:t>các</a:t>
            </a:r>
            <a:r>
              <a:rPr lang="en-US" sz="2600" dirty="0"/>
              <a:t> </a:t>
            </a:r>
            <a:r>
              <a:rPr lang="en-US" sz="2600" dirty="0" err="1"/>
              <a:t>bài</a:t>
            </a:r>
            <a:r>
              <a:rPr lang="en-US" sz="2600" dirty="0"/>
              <a:t> </a:t>
            </a:r>
            <a:r>
              <a:rPr lang="en-US" sz="2600" dirty="0" err="1"/>
              <a:t>tập</a:t>
            </a:r>
            <a:r>
              <a:rPr lang="en-US" sz="2600" dirty="0"/>
              <a:t> </a:t>
            </a:r>
            <a:r>
              <a:rPr lang="en-US" sz="2600" dirty="0" err="1"/>
              <a:t>trong</a:t>
            </a:r>
            <a:r>
              <a:rPr lang="en-US" sz="2600" dirty="0"/>
              <a:t> </a:t>
            </a:r>
            <a:r>
              <a:rPr lang="en-US" sz="2600" dirty="0" err="1"/>
              <a:t>tài</a:t>
            </a:r>
            <a:r>
              <a:rPr lang="en-US" sz="2600" dirty="0"/>
              <a:t> </a:t>
            </a:r>
            <a:r>
              <a:rPr lang="en-US" sz="2600" dirty="0" err="1"/>
              <a:t>liệu</a:t>
            </a:r>
            <a:r>
              <a:rPr lang="en-US" sz="2600" dirty="0"/>
              <a:t> 1, 2, 3.</a:t>
            </a:r>
            <a:endParaRPr lang="vi-VN" sz="2600" dirty="0"/>
          </a:p>
          <a:p>
            <a:endParaRPr lang="en-US" dirty="0"/>
          </a:p>
        </p:txBody>
      </p:sp>
      <p:sp>
        <p:nvSpPr>
          <p:cNvPr id="4" name="Title 1">
            <a:extLst>
              <a:ext uri="{FF2B5EF4-FFF2-40B4-BE49-F238E27FC236}">
                <a16:creationId xmlns:a16="http://schemas.microsoft.com/office/drawing/2014/main" id="{2EE27527-9975-48DF-AC12-623B999C1E15}"/>
              </a:ext>
            </a:extLst>
          </p:cNvPr>
          <p:cNvSpPr txBox="1">
            <a:spLocks/>
          </p:cNvSpPr>
          <p:nvPr/>
        </p:nvSpPr>
        <p:spPr>
          <a:xfrm>
            <a:off x="457200" y="0"/>
            <a:ext cx="8065126" cy="762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b="1" i="0" u="none" kern="1200">
                <a:solidFill>
                  <a:srgbClr val="FFC000"/>
                </a:solidFill>
                <a:effectLst>
                  <a:outerShdw blurRad="38100" dist="38100" dir="2700000" algn="tl">
                    <a:srgbClr val="000000">
                      <a:alpha val="43137"/>
                    </a:srgbClr>
                  </a:outerShdw>
                </a:effectLst>
                <a:latin typeface="+mj-lt"/>
                <a:ea typeface="+mj-ea"/>
                <a:cs typeface="+mj-cs"/>
              </a:defRPr>
            </a:lvl1pPr>
          </a:lstStyle>
          <a:p>
            <a:r>
              <a:rPr lang="nl-NL" sz="2800" dirty="0">
                <a:effectLst/>
              </a:rPr>
              <a:t>Chương 2. GIẢI GẦN ĐÚNG PHƯƠNG TRÌNH </a:t>
            </a:r>
            <a:r>
              <a:rPr lang="vi-VN" sz="2800" dirty="0">
                <a:effectLst/>
                <a:latin typeface="Calibri" panose="020F0502020204030204" pitchFamily="34" charset="0"/>
                <a:cs typeface="Calibri" panose="020F0502020204030204" pitchFamily="34" charset="0"/>
              </a:rPr>
              <a:t>1</a:t>
            </a:r>
            <a:r>
              <a:rPr lang="vi-VN" sz="2800" dirty="0">
                <a:effectLst/>
              </a:rPr>
              <a:t> </a:t>
            </a:r>
            <a:r>
              <a:rPr lang="vi-VN" sz="2800" dirty="0">
                <a:effectLst/>
                <a:latin typeface="Calibri" panose="020F0502020204030204" pitchFamily="34" charset="0"/>
                <a:cs typeface="Calibri" panose="020F0502020204030204" pitchFamily="34" charset="0"/>
              </a:rPr>
              <a:t>ẨN</a:t>
            </a:r>
            <a:r>
              <a:rPr lang="nl-NL" sz="2800" dirty="0">
                <a:effectLst/>
              </a:rPr>
              <a:t> (9)</a:t>
            </a:r>
            <a:endParaRPr lang="en-US" sz="2800" dirty="0"/>
          </a:p>
        </p:txBody>
      </p:sp>
    </p:spTree>
    <p:extLst>
      <p:ext uri="{BB962C8B-B14F-4D97-AF65-F5344CB8AC3E}">
        <p14:creationId xmlns:p14="http://schemas.microsoft.com/office/powerpoint/2010/main" val="1216687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2800" dirty="0">
                <a:effectLst/>
              </a:rPr>
              <a:t>Chương 3. GIẢI GẦN ĐÚNG HỆ PHƯƠNG TRÌNH  TUYẾN TÍNH n ẨN (6)</a:t>
            </a:r>
            <a:endParaRPr lang="en-US" sz="2800" dirty="0"/>
          </a:p>
        </p:txBody>
      </p:sp>
      <p:sp>
        <p:nvSpPr>
          <p:cNvPr id="3" name="Content Placeholder 2"/>
          <p:cNvSpPr>
            <a:spLocks noGrp="1"/>
          </p:cNvSpPr>
          <p:nvPr>
            <p:ph idx="1"/>
          </p:nvPr>
        </p:nvSpPr>
        <p:spPr>
          <a:xfrm>
            <a:off x="0" y="838200"/>
            <a:ext cx="8991600" cy="5638800"/>
          </a:xfrm>
        </p:spPr>
        <p:txBody>
          <a:bodyPr>
            <a:normAutofit/>
          </a:bodyPr>
          <a:lstStyle/>
          <a:p>
            <a:pPr>
              <a:lnSpc>
                <a:spcPct val="105000"/>
              </a:lnSpc>
            </a:pPr>
            <a:r>
              <a:rPr lang="en-US" b="1" dirty="0" err="1"/>
              <a:t>Chuẩn</a:t>
            </a:r>
            <a:r>
              <a:rPr lang="en-US" b="1" dirty="0"/>
              <a:t> </a:t>
            </a:r>
            <a:r>
              <a:rPr lang="en-US" b="1" dirty="0" err="1"/>
              <a:t>đầu</a:t>
            </a:r>
            <a:r>
              <a:rPr lang="en-US" b="1" dirty="0"/>
              <a:t> </a:t>
            </a:r>
            <a:r>
              <a:rPr lang="en-US" b="1" dirty="0" err="1"/>
              <a:t>ra</a:t>
            </a:r>
            <a:endParaRPr lang="vi-VN" b="1" dirty="0"/>
          </a:p>
          <a:p>
            <a:pPr lvl="1">
              <a:lnSpc>
                <a:spcPct val="105000"/>
              </a:lnSpc>
            </a:pPr>
            <a:r>
              <a:rPr lang="vi-VN" b="1" dirty="0"/>
              <a:t>G</a:t>
            </a:r>
            <a:r>
              <a:rPr lang="en-US" b="1" dirty="0"/>
              <a:t>1</a:t>
            </a:r>
            <a:r>
              <a:rPr lang="vi-VN" b="1" dirty="0"/>
              <a:t>.</a:t>
            </a:r>
            <a:r>
              <a:rPr lang="en-US" b="1" dirty="0"/>
              <a:t>3</a:t>
            </a:r>
            <a:r>
              <a:rPr lang="vi-VN" dirty="0"/>
              <a:t> </a:t>
            </a:r>
            <a:r>
              <a:rPr lang="en-US" dirty="0" err="1"/>
              <a:t>Hiểu</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được</a:t>
            </a:r>
            <a:r>
              <a:rPr lang="en-US" dirty="0"/>
              <a:t> </a:t>
            </a:r>
            <a:r>
              <a:rPr lang="en-US" dirty="0" err="1"/>
              <a:t>các</a:t>
            </a:r>
            <a:r>
              <a:rPr lang="en-US" dirty="0"/>
              <a:t> </a:t>
            </a:r>
            <a:r>
              <a:rPr lang="en-US" dirty="0" err="1"/>
              <a:t>phương</a:t>
            </a:r>
            <a:r>
              <a:rPr lang="en-US" dirty="0"/>
              <a:t> </a:t>
            </a:r>
            <a:r>
              <a:rPr lang="en-US" dirty="0" err="1"/>
              <a:t>pháp</a:t>
            </a:r>
            <a:r>
              <a:rPr lang="en-US" dirty="0"/>
              <a:t> </a:t>
            </a:r>
            <a:r>
              <a:rPr lang="en-US" dirty="0" err="1"/>
              <a:t>gải</a:t>
            </a:r>
            <a:r>
              <a:rPr lang="en-US" dirty="0"/>
              <a:t> </a:t>
            </a:r>
            <a:r>
              <a:rPr lang="en-US" dirty="0" err="1"/>
              <a:t>gần</a:t>
            </a:r>
            <a:r>
              <a:rPr lang="en-US" dirty="0"/>
              <a:t> </a:t>
            </a:r>
            <a:r>
              <a:rPr lang="en-US" dirty="0" err="1"/>
              <a:t>đúng</a:t>
            </a:r>
            <a:r>
              <a:rPr lang="en-US" dirty="0"/>
              <a:t> </a:t>
            </a:r>
            <a:r>
              <a:rPr lang="en-US" dirty="0" err="1"/>
              <a:t>hệ</a:t>
            </a:r>
            <a:r>
              <a:rPr lang="en-US" dirty="0"/>
              <a:t> </a:t>
            </a:r>
            <a:r>
              <a:rPr lang="en-US" dirty="0" err="1"/>
              <a:t>phương</a:t>
            </a:r>
            <a:r>
              <a:rPr lang="en-US" dirty="0"/>
              <a:t> </a:t>
            </a:r>
            <a:r>
              <a:rPr lang="en-US" dirty="0" err="1"/>
              <a:t>trình</a:t>
            </a:r>
            <a:r>
              <a:rPr lang="en-US" dirty="0"/>
              <a:t>.</a:t>
            </a:r>
          </a:p>
          <a:p>
            <a:pPr lvl="1">
              <a:lnSpc>
                <a:spcPct val="105000"/>
              </a:lnSpc>
            </a:pPr>
            <a:r>
              <a:rPr lang="en-US" b="1" dirty="0"/>
              <a:t>G2.3 </a:t>
            </a:r>
            <a:r>
              <a:rPr lang="en-US" dirty="0" err="1"/>
              <a:t>Giải</a:t>
            </a:r>
            <a:r>
              <a:rPr lang="en-US" dirty="0"/>
              <a:t> </a:t>
            </a:r>
            <a:r>
              <a:rPr lang="en-US" dirty="0" err="1"/>
              <a:t>gần</a:t>
            </a:r>
            <a:r>
              <a:rPr lang="en-US" dirty="0"/>
              <a:t> </a:t>
            </a:r>
            <a:r>
              <a:rPr lang="en-US" dirty="0" err="1"/>
              <a:t>đúng</a:t>
            </a:r>
            <a:r>
              <a:rPr lang="en-US" dirty="0"/>
              <a:t> </a:t>
            </a:r>
            <a:r>
              <a:rPr lang="en-US" dirty="0" err="1"/>
              <a:t>hệ</a:t>
            </a:r>
            <a:r>
              <a:rPr lang="en-US" dirty="0"/>
              <a:t> </a:t>
            </a:r>
            <a:r>
              <a:rPr lang="en-US" dirty="0" err="1"/>
              <a:t>phương</a:t>
            </a:r>
            <a:r>
              <a:rPr lang="en-US" dirty="0"/>
              <a:t> </a:t>
            </a:r>
            <a:r>
              <a:rPr lang="en-US" dirty="0" err="1"/>
              <a:t>trình</a:t>
            </a:r>
            <a:r>
              <a:rPr lang="en-US" dirty="0"/>
              <a:t> n </a:t>
            </a:r>
            <a:r>
              <a:rPr lang="en-US" dirty="0" err="1"/>
              <a:t>ẩn</a:t>
            </a:r>
            <a:r>
              <a:rPr lang="en-US" dirty="0"/>
              <a:t> </a:t>
            </a:r>
            <a:r>
              <a:rPr lang="en-US" dirty="0" err="1"/>
              <a:t>bằng</a:t>
            </a:r>
            <a:r>
              <a:rPr lang="en-US" dirty="0"/>
              <a:t> </a:t>
            </a:r>
            <a:r>
              <a:rPr lang="en-US" dirty="0" err="1"/>
              <a:t>các</a:t>
            </a:r>
            <a:r>
              <a:rPr lang="en-US" dirty="0"/>
              <a:t> </a:t>
            </a:r>
            <a:r>
              <a:rPr lang="en-US" dirty="0" err="1"/>
              <a:t>phương</a:t>
            </a:r>
            <a:r>
              <a:rPr lang="en-US" dirty="0"/>
              <a:t> </a:t>
            </a:r>
            <a:r>
              <a:rPr lang="en-US" dirty="0" err="1"/>
              <a:t>pháp</a:t>
            </a:r>
            <a:endParaRPr lang="vi-VN" b="1" dirty="0"/>
          </a:p>
          <a:p>
            <a:pPr lvl="1">
              <a:lnSpc>
                <a:spcPct val="105000"/>
              </a:lnSpc>
            </a:pPr>
            <a:r>
              <a:rPr lang="vi-VN" b="1" dirty="0"/>
              <a:t>G</a:t>
            </a:r>
            <a:r>
              <a:rPr lang="en-US" b="1" dirty="0"/>
              <a:t>3.1</a:t>
            </a:r>
            <a:r>
              <a:rPr lang="vi-VN" dirty="0"/>
              <a:t> </a:t>
            </a:r>
            <a:r>
              <a:rPr lang="en-US" dirty="0" err="1"/>
              <a:t>Phân</a:t>
            </a:r>
            <a:r>
              <a:rPr lang="en-US" dirty="0"/>
              <a:t> </a:t>
            </a:r>
            <a:r>
              <a:rPr lang="en-US" dirty="0" err="1"/>
              <a:t>công</a:t>
            </a:r>
            <a:r>
              <a:rPr lang="en-US" dirty="0"/>
              <a:t> </a:t>
            </a:r>
            <a:r>
              <a:rPr lang="en-US" dirty="0" err="1"/>
              <a:t>công</a:t>
            </a:r>
            <a:r>
              <a:rPr lang="en-US" dirty="0"/>
              <a:t> </a:t>
            </a:r>
            <a:r>
              <a:rPr lang="en-US" dirty="0" err="1"/>
              <a:t>việc</a:t>
            </a:r>
            <a:r>
              <a:rPr lang="en-US" dirty="0"/>
              <a:t> </a:t>
            </a:r>
            <a:r>
              <a:rPr lang="en-US" dirty="0" err="1"/>
              <a:t>trong</a:t>
            </a:r>
            <a:r>
              <a:rPr lang="en-US" dirty="0"/>
              <a:t> </a:t>
            </a:r>
            <a:r>
              <a:rPr lang="en-US" dirty="0" err="1"/>
              <a:t>một</a:t>
            </a:r>
            <a:r>
              <a:rPr lang="en-US" dirty="0"/>
              <a:t> </a:t>
            </a:r>
            <a:r>
              <a:rPr lang="en-US" dirty="0" err="1"/>
              <a:t>nhóm</a:t>
            </a:r>
            <a:r>
              <a:rPr lang="en-US" dirty="0"/>
              <a:t> </a:t>
            </a:r>
            <a:r>
              <a:rPr lang="en-US" dirty="0" err="1"/>
              <a:t>bài</a:t>
            </a:r>
            <a:r>
              <a:rPr lang="en-US" dirty="0"/>
              <a:t> </a:t>
            </a:r>
            <a:r>
              <a:rPr lang="en-US" dirty="0" err="1"/>
              <a:t>tập</a:t>
            </a:r>
            <a:r>
              <a:rPr lang="en-US" dirty="0"/>
              <a:t> </a:t>
            </a:r>
            <a:r>
              <a:rPr lang="en-US" dirty="0" err="1"/>
              <a:t>một</a:t>
            </a:r>
            <a:r>
              <a:rPr lang="en-US" dirty="0"/>
              <a:t> </a:t>
            </a:r>
            <a:r>
              <a:rPr lang="en-US" dirty="0" err="1"/>
              <a:t>cách</a:t>
            </a:r>
            <a:r>
              <a:rPr lang="en-US" dirty="0"/>
              <a:t> </a:t>
            </a:r>
            <a:r>
              <a:rPr lang="en-US" dirty="0" err="1"/>
              <a:t>hiệu</a:t>
            </a:r>
            <a:r>
              <a:rPr lang="en-US" dirty="0"/>
              <a:t> </a:t>
            </a:r>
            <a:r>
              <a:rPr lang="en-US" dirty="0" err="1"/>
              <a:t>quả</a:t>
            </a:r>
            <a:r>
              <a:rPr lang="en-US" dirty="0"/>
              <a:t>.</a:t>
            </a:r>
          </a:p>
          <a:p>
            <a:pPr lvl="1">
              <a:lnSpc>
                <a:spcPct val="105000"/>
              </a:lnSpc>
            </a:pPr>
            <a:r>
              <a:rPr lang="en-US" b="1" dirty="0"/>
              <a:t>G3.2</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thuyết</a:t>
            </a:r>
            <a:r>
              <a:rPr lang="en-US" dirty="0"/>
              <a:t> </a:t>
            </a:r>
            <a:r>
              <a:rPr lang="en-US" dirty="0" err="1"/>
              <a:t>trình</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a:t>tự</a:t>
            </a:r>
            <a:r>
              <a:rPr lang="en-US" dirty="0"/>
              <a:t> </a:t>
            </a:r>
            <a:r>
              <a:rPr lang="en-US" dirty="0" err="1"/>
              <a:t>học</a:t>
            </a:r>
            <a:r>
              <a:rPr lang="en-US" dirty="0"/>
              <a:t> ở </a:t>
            </a:r>
            <a:r>
              <a:rPr lang="en-US" dirty="0" err="1"/>
              <a:t>nhà</a:t>
            </a:r>
            <a:r>
              <a:rPr lang="en-US" dirty="0"/>
              <a:t> </a:t>
            </a:r>
            <a:r>
              <a:rPr lang="en-US" dirty="0" err="1"/>
              <a:t>và</a:t>
            </a:r>
            <a:r>
              <a:rPr lang="en-US" dirty="0"/>
              <a:t> </a:t>
            </a:r>
            <a:r>
              <a:rPr lang="en-US" dirty="0" err="1"/>
              <a:t>báo</a:t>
            </a:r>
            <a:r>
              <a:rPr lang="en-US" dirty="0"/>
              <a:t> </a:t>
            </a:r>
            <a:r>
              <a:rPr lang="en-US" dirty="0" err="1"/>
              <a:t>cáo</a:t>
            </a:r>
            <a:r>
              <a:rPr lang="en-US" dirty="0"/>
              <a:t> </a:t>
            </a:r>
            <a:r>
              <a:rPr lang="en-US" dirty="0" err="1"/>
              <a:t>kết</a:t>
            </a:r>
            <a:r>
              <a:rPr lang="en-US" dirty="0"/>
              <a:t> </a:t>
            </a:r>
            <a:r>
              <a:rPr lang="en-US" dirty="0" err="1"/>
              <a:t>quả</a:t>
            </a:r>
            <a:r>
              <a:rPr lang="en-US" dirty="0"/>
              <a:t> </a:t>
            </a:r>
            <a:r>
              <a:rPr lang="en-US" dirty="0" err="1"/>
              <a:t>làm</a:t>
            </a:r>
            <a:r>
              <a:rPr lang="en-US" dirty="0"/>
              <a:t> </a:t>
            </a:r>
            <a:r>
              <a:rPr lang="en-US" dirty="0" err="1"/>
              <a:t>việc</a:t>
            </a:r>
            <a:r>
              <a:rPr lang="en-US" dirty="0"/>
              <a:t> </a:t>
            </a:r>
            <a:r>
              <a:rPr lang="en-US" dirty="0" err="1"/>
              <a:t>của</a:t>
            </a:r>
            <a:r>
              <a:rPr lang="en-US" dirty="0"/>
              <a:t> </a:t>
            </a:r>
            <a:r>
              <a:rPr lang="en-US" dirty="0" err="1"/>
              <a:t>nhóm</a:t>
            </a:r>
            <a:r>
              <a:rPr lang="en-US" dirty="0"/>
              <a:t>.</a:t>
            </a:r>
            <a:endParaRPr lang="vi-VN" dirty="0"/>
          </a:p>
        </p:txBody>
      </p:sp>
    </p:spTree>
    <p:extLst>
      <p:ext uri="{BB962C8B-B14F-4D97-AF65-F5344CB8AC3E}">
        <p14:creationId xmlns:p14="http://schemas.microsoft.com/office/powerpoint/2010/main" val="3120427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ECB1-3F50-41E0-BC1A-E78AE885535D}"/>
              </a:ext>
            </a:extLst>
          </p:cNvPr>
          <p:cNvSpPr>
            <a:spLocks noGrp="1"/>
          </p:cNvSpPr>
          <p:nvPr>
            <p:ph type="title"/>
          </p:nvPr>
        </p:nvSpPr>
        <p:spPr/>
        <p:txBody>
          <a:bodyPr/>
          <a:lstStyle/>
          <a:p>
            <a:r>
              <a:rPr lang="nl-NL" sz="2400" dirty="0">
                <a:effectLst/>
              </a:rPr>
              <a:t>Chương 3. GIẢI GẦN ĐÚNG HỆ PHƯƠNG TRÌNH  TUYẾN TÍNH n ẨN (6)</a:t>
            </a:r>
            <a:endParaRPr lang="vi-VN" sz="2400" dirty="0"/>
          </a:p>
        </p:txBody>
      </p:sp>
      <p:sp>
        <p:nvSpPr>
          <p:cNvPr id="3" name="Content Placeholder 2">
            <a:extLst>
              <a:ext uri="{FF2B5EF4-FFF2-40B4-BE49-F238E27FC236}">
                <a16:creationId xmlns:a16="http://schemas.microsoft.com/office/drawing/2014/main" id="{D239E34A-2A12-4EC6-A8EE-7EF8112EEFF1}"/>
              </a:ext>
            </a:extLst>
          </p:cNvPr>
          <p:cNvSpPr>
            <a:spLocks noGrp="1"/>
          </p:cNvSpPr>
          <p:nvPr>
            <p:ph idx="1"/>
          </p:nvPr>
        </p:nvSpPr>
        <p:spPr/>
        <p:txBody>
          <a:bodyPr>
            <a:normAutofit fontScale="92500" lnSpcReduction="20000"/>
          </a:bodyPr>
          <a:lstStyle/>
          <a:p>
            <a:r>
              <a:rPr lang="nl-NL" sz="3000" dirty="0"/>
              <a:t>Nội dung giảng dạy</a:t>
            </a:r>
          </a:p>
          <a:p>
            <a:pPr lvl="1"/>
            <a:r>
              <a:rPr lang="nl-NL" sz="2800" dirty="0"/>
              <a:t>Chuẩn của vectơ và chuẩn của ma trận</a:t>
            </a:r>
            <a:endParaRPr lang="vi-VN" sz="2400" dirty="0"/>
          </a:p>
          <a:p>
            <a:pPr lvl="2"/>
            <a:r>
              <a:rPr lang="nl-NL" dirty="0"/>
              <a:t>Chuẩn của véc tơ</a:t>
            </a:r>
            <a:endParaRPr lang="vi-VN" sz="2000" dirty="0"/>
          </a:p>
          <a:p>
            <a:pPr lvl="2"/>
            <a:r>
              <a:rPr lang="nl-NL" dirty="0"/>
              <a:t>Chuẩn của ma trận</a:t>
            </a:r>
            <a:endParaRPr lang="vi-VN" sz="2000" dirty="0"/>
          </a:p>
          <a:p>
            <a:pPr lvl="2"/>
            <a:r>
              <a:rPr lang="nl-NL" dirty="0"/>
              <a:t>Sai số trong việc giải hệ - số điều kiện </a:t>
            </a:r>
            <a:endParaRPr lang="vi-VN" sz="2000" dirty="0"/>
          </a:p>
          <a:p>
            <a:pPr lvl="1"/>
            <a:r>
              <a:rPr lang="nl-NL" sz="2800" dirty="0"/>
              <a:t>Phương pháp lặp đơn</a:t>
            </a:r>
            <a:endParaRPr lang="vi-VN" sz="2400" dirty="0"/>
          </a:p>
          <a:p>
            <a:pPr lvl="2"/>
            <a:r>
              <a:rPr lang="nl-NL" dirty="0"/>
              <a:t>Mô tả phương pháp</a:t>
            </a:r>
            <a:endParaRPr lang="vi-VN" sz="2000" dirty="0"/>
          </a:p>
          <a:p>
            <a:pPr lvl="2"/>
            <a:r>
              <a:rPr lang="nl-NL" dirty="0"/>
              <a:t>Điều kiện hội tụ và đánh giá sai số</a:t>
            </a:r>
            <a:endParaRPr lang="vi-VN" sz="2000" dirty="0"/>
          </a:p>
          <a:p>
            <a:pPr lvl="2"/>
            <a:r>
              <a:rPr lang="nl-NL" dirty="0"/>
              <a:t>Về các hệ trội chéo</a:t>
            </a:r>
            <a:endParaRPr lang="vi-VN" sz="2000" dirty="0"/>
          </a:p>
          <a:p>
            <a:pPr lvl="2"/>
            <a:r>
              <a:rPr lang="nl-NL" dirty="0"/>
              <a:t>Thuật toán và các ví dụ</a:t>
            </a:r>
            <a:endParaRPr lang="vi-VN" sz="2000" dirty="0"/>
          </a:p>
          <a:p>
            <a:pPr lvl="1"/>
            <a:r>
              <a:rPr lang="nl-NL" sz="2800" dirty="0"/>
              <a:t>Phương pháp lặp Seiden</a:t>
            </a:r>
            <a:endParaRPr lang="vi-VN" sz="2400" dirty="0"/>
          </a:p>
          <a:p>
            <a:pPr lvl="2"/>
            <a:r>
              <a:rPr lang="nl-NL" dirty="0"/>
              <a:t>Mô tả phương pháp</a:t>
            </a:r>
            <a:endParaRPr lang="vi-VN" sz="2000" dirty="0"/>
          </a:p>
          <a:p>
            <a:pPr lvl="2"/>
            <a:r>
              <a:rPr lang="nl-NL" dirty="0"/>
              <a:t>Điều kiện hội tụ và đánh giá sai số</a:t>
            </a:r>
            <a:endParaRPr lang="vi-VN" sz="2000" dirty="0"/>
          </a:p>
          <a:p>
            <a:pPr lvl="2"/>
            <a:r>
              <a:rPr lang="nl-NL" dirty="0"/>
              <a:t>Thuật toán và các ví dụ </a:t>
            </a:r>
            <a:endParaRPr lang="vi-VN" dirty="0"/>
          </a:p>
        </p:txBody>
      </p:sp>
    </p:spTree>
    <p:extLst>
      <p:ext uri="{BB962C8B-B14F-4D97-AF65-F5344CB8AC3E}">
        <p14:creationId xmlns:p14="http://schemas.microsoft.com/office/powerpoint/2010/main" val="3690019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err="1"/>
              <a:t>Tài</a:t>
            </a:r>
            <a:r>
              <a:rPr lang="en-US" dirty="0"/>
              <a:t> </a:t>
            </a:r>
            <a:r>
              <a:rPr lang="en-US" dirty="0" err="1"/>
              <a:t>liệu</a:t>
            </a:r>
            <a:r>
              <a:rPr lang="en-US" dirty="0"/>
              <a:t> </a:t>
            </a:r>
            <a:r>
              <a:rPr lang="en-US" dirty="0" err="1"/>
              <a:t>tham</a:t>
            </a:r>
            <a:r>
              <a:rPr lang="en-US" dirty="0"/>
              <a:t> </a:t>
            </a:r>
            <a:r>
              <a:rPr lang="en-US" dirty="0" err="1"/>
              <a:t>khảo</a:t>
            </a:r>
            <a:endParaRPr lang="en-US" dirty="0"/>
          </a:p>
          <a:p>
            <a:pPr lvl="0">
              <a:buFont typeface="+mj-lt"/>
              <a:buAutoNum type="arabicPeriod"/>
            </a:pPr>
            <a:r>
              <a:rPr lang="nl-NL" dirty="0"/>
              <a:t>Nguyễn Trung Hòa, Nguyễn Thanh Diệu, </a:t>
            </a:r>
            <a:r>
              <a:rPr lang="nl-NL" i="1" dirty="0"/>
              <a:t>Giải tích số</a:t>
            </a:r>
            <a:r>
              <a:rPr lang="nl-NL" dirty="0"/>
              <a:t>, NXB Đại học Vinh, 2019.</a:t>
            </a:r>
            <a:endParaRPr lang="vi-VN" dirty="0"/>
          </a:p>
          <a:p>
            <a:pPr lvl="0">
              <a:buFont typeface="+mj-lt"/>
              <a:buAutoNum type="arabicPeriod"/>
            </a:pPr>
            <a:r>
              <a:rPr lang="nl-NL" dirty="0"/>
              <a:t>Trần Xuân Sinh, </a:t>
            </a:r>
            <a:r>
              <a:rPr lang="nl-NL" i="1" dirty="0"/>
              <a:t>Phương pháp tính</a:t>
            </a:r>
            <a:r>
              <a:rPr lang="nl-NL" dirty="0"/>
              <a:t>, Đại học Vinh, 1997</a:t>
            </a:r>
            <a:endParaRPr lang="vi-VN" dirty="0"/>
          </a:p>
          <a:p>
            <a:pPr lvl="0">
              <a:buFont typeface="+mj-lt"/>
              <a:buAutoNum type="arabicPeriod"/>
            </a:pPr>
            <a:r>
              <a:rPr lang="nl-NL" dirty="0"/>
              <a:t>Phan Văn Hạp – Lê Đình Thịnh, </a:t>
            </a:r>
            <a:r>
              <a:rPr lang="nl-NL" i="1" dirty="0"/>
              <a:t>Phương pháp tính và các thuật toán</a:t>
            </a:r>
            <a:r>
              <a:rPr lang="nl-NL" dirty="0"/>
              <a:t>, NXB Giáo dục, 2000.</a:t>
            </a:r>
            <a:endParaRPr lang="vi-VN" dirty="0"/>
          </a:p>
          <a:p>
            <a:pPr>
              <a:buNone/>
            </a:pPr>
            <a:endParaRPr lang="en-US" sz="2600" dirty="0"/>
          </a:p>
          <a:p>
            <a:r>
              <a:rPr lang="en-US" dirty="0" err="1"/>
              <a:t>Bài</a:t>
            </a:r>
            <a:r>
              <a:rPr lang="en-US" dirty="0"/>
              <a:t> </a:t>
            </a:r>
            <a:r>
              <a:rPr lang="en-US" dirty="0" err="1"/>
              <a:t>tập</a:t>
            </a:r>
            <a:endParaRPr lang="en-US" dirty="0"/>
          </a:p>
          <a:p>
            <a:pPr>
              <a:buNone/>
            </a:pPr>
            <a:r>
              <a:rPr lang="en-US" dirty="0"/>
              <a:t>	</a:t>
            </a:r>
            <a:r>
              <a:rPr lang="en-US" sz="2600" dirty="0" err="1"/>
              <a:t>Làm</a:t>
            </a:r>
            <a:r>
              <a:rPr lang="en-US" sz="2600" dirty="0"/>
              <a:t> </a:t>
            </a:r>
            <a:r>
              <a:rPr lang="en-US" sz="2600" dirty="0" err="1"/>
              <a:t>các</a:t>
            </a:r>
            <a:r>
              <a:rPr lang="en-US" sz="2600" dirty="0"/>
              <a:t> </a:t>
            </a:r>
            <a:r>
              <a:rPr lang="en-US" sz="2600" dirty="0" err="1"/>
              <a:t>bài</a:t>
            </a:r>
            <a:r>
              <a:rPr lang="en-US" sz="2600" dirty="0"/>
              <a:t> </a:t>
            </a:r>
            <a:r>
              <a:rPr lang="en-US" sz="2600" dirty="0" err="1"/>
              <a:t>tập</a:t>
            </a:r>
            <a:r>
              <a:rPr lang="en-US" sz="2600" dirty="0"/>
              <a:t> </a:t>
            </a:r>
            <a:r>
              <a:rPr lang="en-US" sz="2600" dirty="0" err="1"/>
              <a:t>trong</a:t>
            </a:r>
            <a:r>
              <a:rPr lang="en-US" sz="2600" dirty="0"/>
              <a:t> </a:t>
            </a:r>
            <a:r>
              <a:rPr lang="en-US" sz="2600" dirty="0" err="1"/>
              <a:t>tài</a:t>
            </a:r>
            <a:r>
              <a:rPr lang="en-US" sz="2600" dirty="0"/>
              <a:t> </a:t>
            </a:r>
            <a:r>
              <a:rPr lang="en-US" sz="2600" dirty="0" err="1"/>
              <a:t>liệu</a:t>
            </a:r>
            <a:r>
              <a:rPr lang="en-US" sz="2600" dirty="0"/>
              <a:t> 1, 2, 3.</a:t>
            </a:r>
            <a:endParaRPr lang="vi-VN" sz="2600" dirty="0"/>
          </a:p>
          <a:p>
            <a:endParaRPr lang="en-US" dirty="0"/>
          </a:p>
        </p:txBody>
      </p:sp>
      <p:sp>
        <p:nvSpPr>
          <p:cNvPr id="4" name="Title 1">
            <a:extLst>
              <a:ext uri="{FF2B5EF4-FFF2-40B4-BE49-F238E27FC236}">
                <a16:creationId xmlns:a16="http://schemas.microsoft.com/office/drawing/2014/main" id="{2EE27527-9975-48DF-AC12-623B999C1E15}"/>
              </a:ext>
            </a:extLst>
          </p:cNvPr>
          <p:cNvSpPr txBox="1">
            <a:spLocks/>
          </p:cNvSpPr>
          <p:nvPr/>
        </p:nvSpPr>
        <p:spPr>
          <a:xfrm>
            <a:off x="457200" y="0"/>
            <a:ext cx="8065126" cy="762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b="1" i="0" u="none" kern="1200">
                <a:solidFill>
                  <a:srgbClr val="FFC000"/>
                </a:solidFill>
                <a:effectLst>
                  <a:outerShdw blurRad="38100" dist="38100" dir="2700000" algn="tl">
                    <a:srgbClr val="000000">
                      <a:alpha val="43137"/>
                    </a:srgbClr>
                  </a:outerShdw>
                </a:effectLst>
                <a:latin typeface="+mj-lt"/>
                <a:ea typeface="+mj-ea"/>
                <a:cs typeface="+mj-cs"/>
              </a:defRPr>
            </a:lvl1pPr>
          </a:lstStyle>
          <a:p>
            <a:r>
              <a:rPr lang="nl-NL" sz="2800" dirty="0">
                <a:effectLst/>
              </a:rPr>
              <a:t>Chương 2. GIẢI GẦN ĐÚNG HỆ PHƯƠNG TRÌNH </a:t>
            </a:r>
            <a:r>
              <a:rPr lang="vi-VN" sz="2800" dirty="0">
                <a:effectLst/>
                <a:latin typeface="Calibri" panose="020F0502020204030204" pitchFamily="34" charset="0"/>
                <a:cs typeface="Calibri" panose="020F0502020204030204" pitchFamily="34" charset="0"/>
              </a:rPr>
              <a:t>TUYẾN TÍNH ẨN</a:t>
            </a:r>
            <a:r>
              <a:rPr lang="nl-NL" sz="2800" dirty="0">
                <a:effectLst/>
              </a:rPr>
              <a:t> (9)</a:t>
            </a:r>
            <a:endParaRPr lang="en-US" sz="2800" dirty="0"/>
          </a:p>
        </p:txBody>
      </p:sp>
    </p:spTree>
    <p:extLst>
      <p:ext uri="{BB962C8B-B14F-4D97-AF65-F5344CB8AC3E}">
        <p14:creationId xmlns:p14="http://schemas.microsoft.com/office/powerpoint/2010/main" val="3475367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a:effectLst/>
              </a:rPr>
              <a:t>Chương 4. XẤP XỈ HÀM SỐ (9)</a:t>
            </a:r>
            <a:endParaRPr lang="en-US" sz="2800" dirty="0"/>
          </a:p>
        </p:txBody>
      </p:sp>
      <p:sp>
        <p:nvSpPr>
          <p:cNvPr id="3" name="Content Placeholder 2"/>
          <p:cNvSpPr>
            <a:spLocks noGrp="1"/>
          </p:cNvSpPr>
          <p:nvPr>
            <p:ph idx="1"/>
          </p:nvPr>
        </p:nvSpPr>
        <p:spPr>
          <a:xfrm>
            <a:off x="0" y="838200"/>
            <a:ext cx="8991600" cy="5638800"/>
          </a:xfrm>
        </p:spPr>
        <p:txBody>
          <a:bodyPr>
            <a:normAutofit/>
          </a:bodyPr>
          <a:lstStyle/>
          <a:p>
            <a:pPr>
              <a:lnSpc>
                <a:spcPct val="105000"/>
              </a:lnSpc>
            </a:pPr>
            <a:r>
              <a:rPr lang="en-US" b="1" dirty="0" err="1"/>
              <a:t>Chuẩn</a:t>
            </a:r>
            <a:r>
              <a:rPr lang="en-US" b="1" dirty="0"/>
              <a:t> </a:t>
            </a:r>
            <a:r>
              <a:rPr lang="en-US" b="1" dirty="0" err="1"/>
              <a:t>đầu</a:t>
            </a:r>
            <a:r>
              <a:rPr lang="en-US" b="1" dirty="0"/>
              <a:t> </a:t>
            </a:r>
            <a:r>
              <a:rPr lang="en-US" b="1" dirty="0" err="1"/>
              <a:t>ra</a:t>
            </a:r>
            <a:endParaRPr lang="vi-VN" b="1" dirty="0"/>
          </a:p>
          <a:p>
            <a:pPr lvl="1">
              <a:lnSpc>
                <a:spcPct val="105000"/>
              </a:lnSpc>
            </a:pPr>
            <a:r>
              <a:rPr lang="vi-VN" b="1" dirty="0"/>
              <a:t>G</a:t>
            </a:r>
            <a:r>
              <a:rPr lang="en-US" b="1" dirty="0"/>
              <a:t>1</a:t>
            </a:r>
            <a:r>
              <a:rPr lang="vi-VN" b="1" dirty="0"/>
              <a:t>.</a:t>
            </a:r>
            <a:r>
              <a:rPr lang="en-US" b="1" dirty="0"/>
              <a:t>4</a:t>
            </a:r>
            <a:r>
              <a:rPr lang="vi-VN" dirty="0"/>
              <a:t> </a:t>
            </a:r>
            <a:r>
              <a:rPr lang="en-US" dirty="0" err="1"/>
              <a:t>Hiểu</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được</a:t>
            </a:r>
            <a:r>
              <a:rPr lang="en-US" dirty="0"/>
              <a:t> </a:t>
            </a:r>
            <a:r>
              <a:rPr lang="en-US" dirty="0" err="1"/>
              <a:t>các</a:t>
            </a:r>
            <a:r>
              <a:rPr lang="en-US" dirty="0"/>
              <a:t> </a:t>
            </a:r>
            <a:r>
              <a:rPr lang="en-US" dirty="0" err="1"/>
              <a:t>phương</a:t>
            </a:r>
            <a:r>
              <a:rPr lang="en-US" dirty="0"/>
              <a:t> </a:t>
            </a:r>
            <a:r>
              <a:rPr lang="en-US" dirty="0" err="1"/>
              <a:t>pháp</a:t>
            </a:r>
            <a:r>
              <a:rPr lang="en-US" dirty="0"/>
              <a:t> </a:t>
            </a:r>
            <a:r>
              <a:rPr lang="en-US" dirty="0" err="1"/>
              <a:t>xấp</a:t>
            </a:r>
            <a:r>
              <a:rPr lang="en-US" dirty="0"/>
              <a:t> </a:t>
            </a:r>
            <a:r>
              <a:rPr lang="en-US" dirty="0" err="1"/>
              <a:t>xỉ</a:t>
            </a:r>
            <a:r>
              <a:rPr lang="en-US" dirty="0"/>
              <a:t> </a:t>
            </a:r>
            <a:r>
              <a:rPr lang="en-US" dirty="0" err="1"/>
              <a:t>hàm</a:t>
            </a:r>
            <a:r>
              <a:rPr lang="en-US" dirty="0"/>
              <a:t> </a:t>
            </a:r>
            <a:r>
              <a:rPr lang="en-US" dirty="0" err="1"/>
              <a:t>số</a:t>
            </a:r>
            <a:r>
              <a:rPr lang="en-US" dirty="0"/>
              <a:t>.</a:t>
            </a:r>
          </a:p>
          <a:p>
            <a:pPr lvl="1">
              <a:lnSpc>
                <a:spcPct val="105000"/>
              </a:lnSpc>
            </a:pPr>
            <a:r>
              <a:rPr lang="en-US" b="1" dirty="0"/>
              <a:t>G2.4 </a:t>
            </a:r>
            <a:r>
              <a:rPr lang="en-US" dirty="0" err="1"/>
              <a:t>Xấp</a:t>
            </a:r>
            <a:r>
              <a:rPr lang="en-US" dirty="0"/>
              <a:t> </a:t>
            </a:r>
            <a:r>
              <a:rPr lang="en-US" dirty="0" err="1"/>
              <a:t>xỉ</a:t>
            </a:r>
            <a:r>
              <a:rPr lang="en-US" dirty="0"/>
              <a:t> </a:t>
            </a:r>
            <a:r>
              <a:rPr lang="en-US" dirty="0" err="1"/>
              <a:t>được</a:t>
            </a:r>
            <a:r>
              <a:rPr lang="en-US" dirty="0"/>
              <a:t> </a:t>
            </a:r>
            <a:r>
              <a:rPr lang="en-US" dirty="0" err="1"/>
              <a:t>hàm</a:t>
            </a:r>
            <a:r>
              <a:rPr lang="en-US" dirty="0"/>
              <a:t> </a:t>
            </a:r>
            <a:r>
              <a:rPr lang="en-US" dirty="0" err="1"/>
              <a:t>số</a:t>
            </a:r>
            <a:r>
              <a:rPr lang="en-US" dirty="0"/>
              <a:t> </a:t>
            </a:r>
            <a:r>
              <a:rPr lang="en-US" dirty="0" err="1"/>
              <a:t>và</a:t>
            </a:r>
            <a:r>
              <a:rPr lang="en-US" dirty="0"/>
              <a:t> </a:t>
            </a:r>
            <a:r>
              <a:rPr lang="en-US" dirty="0" err="1"/>
              <a:t>giải</a:t>
            </a:r>
            <a:r>
              <a:rPr lang="en-US" dirty="0"/>
              <a:t> </a:t>
            </a:r>
            <a:r>
              <a:rPr lang="en-US" dirty="0" err="1"/>
              <a:t>các</a:t>
            </a:r>
            <a:r>
              <a:rPr lang="en-US" dirty="0"/>
              <a:t> </a:t>
            </a:r>
            <a:r>
              <a:rPr lang="en-US" dirty="0" err="1"/>
              <a:t>bài</a:t>
            </a:r>
            <a:r>
              <a:rPr lang="en-US" dirty="0"/>
              <a:t> </a:t>
            </a:r>
            <a:r>
              <a:rPr lang="en-US" dirty="0" err="1"/>
              <a:t>tập</a:t>
            </a:r>
            <a:r>
              <a:rPr lang="en-US" dirty="0"/>
              <a:t> </a:t>
            </a:r>
            <a:r>
              <a:rPr lang="en-US" dirty="0" err="1"/>
              <a:t>liên</a:t>
            </a:r>
            <a:r>
              <a:rPr lang="en-US" dirty="0"/>
              <a:t> </a:t>
            </a:r>
            <a:r>
              <a:rPr lang="en-US" dirty="0" err="1"/>
              <a:t>quan</a:t>
            </a:r>
            <a:endParaRPr lang="vi-VN" b="1" dirty="0"/>
          </a:p>
          <a:p>
            <a:pPr lvl="1">
              <a:lnSpc>
                <a:spcPct val="105000"/>
              </a:lnSpc>
            </a:pPr>
            <a:r>
              <a:rPr lang="vi-VN" b="1" dirty="0"/>
              <a:t>G</a:t>
            </a:r>
            <a:r>
              <a:rPr lang="en-US" b="1" dirty="0"/>
              <a:t>3.1</a:t>
            </a:r>
            <a:r>
              <a:rPr lang="vi-VN" dirty="0"/>
              <a:t> </a:t>
            </a:r>
            <a:r>
              <a:rPr lang="en-US" dirty="0" err="1"/>
              <a:t>Phân</a:t>
            </a:r>
            <a:r>
              <a:rPr lang="en-US" dirty="0"/>
              <a:t> </a:t>
            </a:r>
            <a:r>
              <a:rPr lang="en-US" dirty="0" err="1"/>
              <a:t>công</a:t>
            </a:r>
            <a:r>
              <a:rPr lang="en-US" dirty="0"/>
              <a:t> </a:t>
            </a:r>
            <a:r>
              <a:rPr lang="en-US" dirty="0" err="1"/>
              <a:t>công</a:t>
            </a:r>
            <a:r>
              <a:rPr lang="en-US" dirty="0"/>
              <a:t> </a:t>
            </a:r>
            <a:r>
              <a:rPr lang="en-US" dirty="0" err="1"/>
              <a:t>việc</a:t>
            </a:r>
            <a:r>
              <a:rPr lang="en-US" dirty="0"/>
              <a:t> </a:t>
            </a:r>
            <a:r>
              <a:rPr lang="en-US" dirty="0" err="1"/>
              <a:t>trong</a:t>
            </a:r>
            <a:r>
              <a:rPr lang="en-US" dirty="0"/>
              <a:t> </a:t>
            </a:r>
            <a:r>
              <a:rPr lang="en-US" dirty="0" err="1"/>
              <a:t>một</a:t>
            </a:r>
            <a:r>
              <a:rPr lang="en-US" dirty="0"/>
              <a:t> </a:t>
            </a:r>
            <a:r>
              <a:rPr lang="en-US" dirty="0" err="1"/>
              <a:t>nhóm</a:t>
            </a:r>
            <a:r>
              <a:rPr lang="en-US" dirty="0"/>
              <a:t> </a:t>
            </a:r>
            <a:r>
              <a:rPr lang="en-US" dirty="0" err="1"/>
              <a:t>bài</a:t>
            </a:r>
            <a:r>
              <a:rPr lang="en-US" dirty="0"/>
              <a:t> </a:t>
            </a:r>
            <a:r>
              <a:rPr lang="en-US" dirty="0" err="1"/>
              <a:t>tập</a:t>
            </a:r>
            <a:r>
              <a:rPr lang="en-US" dirty="0"/>
              <a:t> </a:t>
            </a:r>
            <a:r>
              <a:rPr lang="en-US" dirty="0" err="1"/>
              <a:t>một</a:t>
            </a:r>
            <a:r>
              <a:rPr lang="en-US" dirty="0"/>
              <a:t> </a:t>
            </a:r>
            <a:r>
              <a:rPr lang="en-US" dirty="0" err="1"/>
              <a:t>cách</a:t>
            </a:r>
            <a:r>
              <a:rPr lang="en-US" dirty="0"/>
              <a:t> </a:t>
            </a:r>
            <a:r>
              <a:rPr lang="en-US" dirty="0" err="1"/>
              <a:t>hiệu</a:t>
            </a:r>
            <a:r>
              <a:rPr lang="en-US" dirty="0"/>
              <a:t> </a:t>
            </a:r>
            <a:r>
              <a:rPr lang="en-US" dirty="0" err="1"/>
              <a:t>quả</a:t>
            </a:r>
            <a:r>
              <a:rPr lang="en-US" dirty="0"/>
              <a:t>.</a:t>
            </a:r>
          </a:p>
          <a:p>
            <a:pPr lvl="1">
              <a:lnSpc>
                <a:spcPct val="105000"/>
              </a:lnSpc>
            </a:pPr>
            <a:r>
              <a:rPr lang="en-US" b="1" dirty="0"/>
              <a:t>G3.2</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thuyết</a:t>
            </a:r>
            <a:r>
              <a:rPr lang="en-US" dirty="0"/>
              <a:t> </a:t>
            </a:r>
            <a:r>
              <a:rPr lang="en-US" dirty="0" err="1"/>
              <a:t>trình</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a:t>tự</a:t>
            </a:r>
            <a:r>
              <a:rPr lang="en-US" dirty="0"/>
              <a:t> </a:t>
            </a:r>
            <a:r>
              <a:rPr lang="en-US" dirty="0" err="1"/>
              <a:t>học</a:t>
            </a:r>
            <a:r>
              <a:rPr lang="en-US" dirty="0"/>
              <a:t> ở </a:t>
            </a:r>
            <a:r>
              <a:rPr lang="en-US" dirty="0" err="1"/>
              <a:t>nhà</a:t>
            </a:r>
            <a:r>
              <a:rPr lang="en-US" dirty="0"/>
              <a:t> </a:t>
            </a:r>
            <a:r>
              <a:rPr lang="en-US" dirty="0" err="1"/>
              <a:t>và</a:t>
            </a:r>
            <a:r>
              <a:rPr lang="en-US" dirty="0"/>
              <a:t> </a:t>
            </a:r>
            <a:r>
              <a:rPr lang="en-US" dirty="0" err="1"/>
              <a:t>báo</a:t>
            </a:r>
            <a:r>
              <a:rPr lang="en-US" dirty="0"/>
              <a:t> </a:t>
            </a:r>
            <a:r>
              <a:rPr lang="en-US" dirty="0" err="1"/>
              <a:t>cáo</a:t>
            </a:r>
            <a:r>
              <a:rPr lang="en-US" dirty="0"/>
              <a:t> </a:t>
            </a:r>
            <a:r>
              <a:rPr lang="en-US" dirty="0" err="1"/>
              <a:t>kết</a:t>
            </a:r>
            <a:r>
              <a:rPr lang="en-US" dirty="0"/>
              <a:t> </a:t>
            </a:r>
            <a:r>
              <a:rPr lang="en-US" dirty="0" err="1"/>
              <a:t>quả</a:t>
            </a:r>
            <a:r>
              <a:rPr lang="en-US" dirty="0"/>
              <a:t> </a:t>
            </a:r>
            <a:r>
              <a:rPr lang="en-US" dirty="0" err="1"/>
              <a:t>làm</a:t>
            </a:r>
            <a:r>
              <a:rPr lang="en-US" dirty="0"/>
              <a:t> </a:t>
            </a:r>
            <a:r>
              <a:rPr lang="en-US" dirty="0" err="1"/>
              <a:t>việc</a:t>
            </a:r>
            <a:r>
              <a:rPr lang="en-US" dirty="0"/>
              <a:t> </a:t>
            </a:r>
            <a:r>
              <a:rPr lang="en-US" dirty="0" err="1"/>
              <a:t>của</a:t>
            </a:r>
            <a:r>
              <a:rPr lang="en-US" dirty="0"/>
              <a:t> </a:t>
            </a:r>
            <a:r>
              <a:rPr lang="en-US" dirty="0" err="1"/>
              <a:t>nhóm</a:t>
            </a:r>
            <a:r>
              <a:rPr lang="en-US" dirty="0"/>
              <a:t>.</a:t>
            </a:r>
            <a:endParaRPr lang="vi-VN" dirty="0"/>
          </a:p>
        </p:txBody>
      </p:sp>
    </p:spTree>
    <p:extLst>
      <p:ext uri="{BB962C8B-B14F-4D97-AF65-F5344CB8AC3E}">
        <p14:creationId xmlns:p14="http://schemas.microsoft.com/office/powerpoint/2010/main" val="2804908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1371599"/>
          </a:xfrm>
        </p:spPr>
        <p:txBody>
          <a:bodyPr/>
          <a:lstStyle/>
          <a:p>
            <a:r>
              <a:rPr lang="en-US" dirty="0">
                <a:solidFill>
                  <a:srgbClr val="C00000"/>
                </a:solidFill>
              </a:rPr>
              <a:t>Thông tin về giảng viên</a:t>
            </a:r>
          </a:p>
        </p:txBody>
      </p:sp>
      <p:sp>
        <p:nvSpPr>
          <p:cNvPr id="3" name="Subtitle 2"/>
          <p:cNvSpPr>
            <a:spLocks noGrp="1"/>
          </p:cNvSpPr>
          <p:nvPr>
            <p:ph type="subTitle" idx="1"/>
          </p:nvPr>
        </p:nvSpPr>
        <p:spPr>
          <a:xfrm>
            <a:off x="1371600" y="2057400"/>
            <a:ext cx="6400800" cy="3581400"/>
          </a:xfrm>
        </p:spPr>
        <p:txBody>
          <a:bodyPr>
            <a:normAutofit fontScale="92500" lnSpcReduction="10000"/>
          </a:bodyPr>
          <a:lstStyle/>
          <a:p>
            <a:r>
              <a:rPr lang="en-US" dirty="0">
                <a:solidFill>
                  <a:srgbClr val="0000CC"/>
                </a:solidFill>
              </a:rPr>
              <a:t>TS. Nguyễn Trung Hòa</a:t>
            </a:r>
          </a:p>
          <a:p>
            <a:r>
              <a:rPr lang="en-US" dirty="0">
                <a:solidFill>
                  <a:srgbClr val="0000CC"/>
                </a:solidFill>
              </a:rPr>
              <a:t>TS. Nguyễn Thanh Diệu</a:t>
            </a:r>
          </a:p>
          <a:p>
            <a:r>
              <a:rPr lang="en-US" dirty="0">
                <a:solidFill>
                  <a:srgbClr val="0000CC"/>
                </a:solidFill>
              </a:rPr>
              <a:t>TS. Nguyễn Thị Thế</a:t>
            </a:r>
          </a:p>
          <a:p>
            <a:r>
              <a:rPr lang="en-US" dirty="0">
                <a:solidFill>
                  <a:srgbClr val="0000CC"/>
                </a:solidFill>
              </a:rPr>
              <a:t>TS. Dương </a:t>
            </a:r>
            <a:r>
              <a:rPr lang="en-US" dirty="0" err="1">
                <a:solidFill>
                  <a:srgbClr val="0000CC"/>
                </a:solidFill>
              </a:rPr>
              <a:t>Xuân</a:t>
            </a:r>
            <a:r>
              <a:rPr lang="en-US" dirty="0">
                <a:solidFill>
                  <a:srgbClr val="0000CC"/>
                </a:solidFill>
              </a:rPr>
              <a:t> </a:t>
            </a:r>
            <a:r>
              <a:rPr lang="en-US" dirty="0" err="1">
                <a:solidFill>
                  <a:srgbClr val="0000CC"/>
                </a:solidFill>
              </a:rPr>
              <a:t>Giáp</a:t>
            </a:r>
            <a:endParaRPr lang="en-US" dirty="0">
              <a:solidFill>
                <a:srgbClr val="0000CC"/>
              </a:solidFill>
            </a:endParaRPr>
          </a:p>
          <a:p>
            <a:r>
              <a:rPr lang="en-US" dirty="0" err="1">
                <a:solidFill>
                  <a:srgbClr val="0000CC"/>
                </a:solidFill>
              </a:rPr>
              <a:t>ThS</a:t>
            </a:r>
            <a:r>
              <a:rPr lang="en-US" dirty="0">
                <a:solidFill>
                  <a:srgbClr val="0000CC"/>
                </a:solidFill>
              </a:rPr>
              <a:t>. </a:t>
            </a:r>
            <a:r>
              <a:rPr lang="vi-VN" dirty="0" err="1">
                <a:solidFill>
                  <a:srgbClr val="0000CC"/>
                </a:solidFill>
              </a:rPr>
              <a:t>Nguyễn</a:t>
            </a:r>
            <a:r>
              <a:rPr lang="vi-VN" dirty="0">
                <a:solidFill>
                  <a:srgbClr val="0000CC"/>
                </a:solidFill>
              </a:rPr>
              <a:t> </a:t>
            </a:r>
            <a:r>
              <a:rPr lang="vi-VN" dirty="0" err="1">
                <a:solidFill>
                  <a:srgbClr val="0000CC"/>
                </a:solidFill>
              </a:rPr>
              <a:t>Trần</a:t>
            </a:r>
            <a:r>
              <a:rPr lang="vi-VN" dirty="0">
                <a:solidFill>
                  <a:srgbClr val="0000CC"/>
                </a:solidFill>
              </a:rPr>
              <a:t> </a:t>
            </a:r>
            <a:r>
              <a:rPr lang="vi-VN" dirty="0" err="1">
                <a:solidFill>
                  <a:srgbClr val="0000CC"/>
                </a:solidFill>
              </a:rPr>
              <a:t>Thuận</a:t>
            </a:r>
            <a:endParaRPr lang="en-US" dirty="0">
              <a:solidFill>
                <a:srgbClr val="0000CC"/>
              </a:solidFill>
            </a:endParaRPr>
          </a:p>
          <a:p>
            <a:r>
              <a:rPr lang="en-US" dirty="0">
                <a:solidFill>
                  <a:srgbClr val="0000CC"/>
                </a:solidFill>
                <a:effectLst>
                  <a:outerShdw blurRad="38100" dist="38100" dir="2700000" algn="tl">
                    <a:srgbClr val="000000">
                      <a:alpha val="43137"/>
                    </a:srgbClr>
                  </a:outerShdw>
                </a:effectLst>
                <a:latin typeface="Arial" pitchFamily="34" charset="0"/>
                <a:cs typeface="Arial" pitchFamily="34" charset="0"/>
              </a:rPr>
              <a:t>Đơn vị: Viện Sư phạm Tự nhiên</a:t>
            </a:r>
          </a:p>
          <a:p>
            <a:r>
              <a:rPr lang="en-US" dirty="0">
                <a:solidFill>
                  <a:srgbClr val="0000CC"/>
                </a:solidFill>
              </a:rPr>
              <a:t> </a:t>
            </a:r>
          </a:p>
        </p:txBody>
      </p:sp>
    </p:spTree>
    <p:extLst>
      <p:ext uri="{BB962C8B-B14F-4D97-AF65-F5344CB8AC3E}">
        <p14:creationId xmlns:p14="http://schemas.microsoft.com/office/powerpoint/2010/main" val="4147553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ECB1-3F50-41E0-BC1A-E78AE885535D}"/>
              </a:ext>
            </a:extLst>
          </p:cNvPr>
          <p:cNvSpPr>
            <a:spLocks noGrp="1"/>
          </p:cNvSpPr>
          <p:nvPr>
            <p:ph type="title"/>
          </p:nvPr>
        </p:nvSpPr>
        <p:spPr/>
        <p:txBody>
          <a:bodyPr/>
          <a:lstStyle/>
          <a:p>
            <a:r>
              <a:rPr lang="nl-NL" dirty="0">
                <a:effectLst/>
              </a:rPr>
              <a:t>Chương 4. XẤP XỈ HÀM SỐ (9)</a:t>
            </a:r>
            <a:endParaRPr lang="vi-VN" sz="2400" dirty="0"/>
          </a:p>
        </p:txBody>
      </p:sp>
      <p:sp>
        <p:nvSpPr>
          <p:cNvPr id="3" name="Content Placeholder 2">
            <a:extLst>
              <a:ext uri="{FF2B5EF4-FFF2-40B4-BE49-F238E27FC236}">
                <a16:creationId xmlns:a16="http://schemas.microsoft.com/office/drawing/2014/main" id="{D239E34A-2A12-4EC6-A8EE-7EF8112EEFF1}"/>
              </a:ext>
            </a:extLst>
          </p:cNvPr>
          <p:cNvSpPr>
            <a:spLocks noGrp="1"/>
          </p:cNvSpPr>
          <p:nvPr>
            <p:ph idx="1"/>
          </p:nvPr>
        </p:nvSpPr>
        <p:spPr/>
        <p:txBody>
          <a:bodyPr>
            <a:normAutofit fontScale="77500" lnSpcReduction="20000"/>
          </a:bodyPr>
          <a:lstStyle/>
          <a:p>
            <a:r>
              <a:rPr lang="nl-NL" sz="3000" dirty="0"/>
              <a:t>Nội dung giảng dạy</a:t>
            </a:r>
            <a:endParaRPr lang="vi-VN" sz="2400" dirty="0"/>
          </a:p>
          <a:p>
            <a:pPr lvl="1"/>
            <a:r>
              <a:rPr lang="nl-NL" sz="2800" dirty="0"/>
              <a:t>Đa thức nội suy (2)</a:t>
            </a:r>
            <a:endParaRPr lang="vi-VN" sz="2400" dirty="0"/>
          </a:p>
          <a:p>
            <a:pPr lvl="2"/>
            <a:r>
              <a:rPr lang="nl-NL" dirty="0"/>
              <a:t>Điều kiện tồn tại</a:t>
            </a:r>
            <a:endParaRPr lang="vi-VN" sz="2000" dirty="0"/>
          </a:p>
          <a:p>
            <a:pPr lvl="2"/>
            <a:r>
              <a:rPr lang="nl-NL" dirty="0"/>
              <a:t>Sai số phương pháp</a:t>
            </a:r>
            <a:endParaRPr lang="vi-VN" sz="2000" dirty="0"/>
          </a:p>
          <a:p>
            <a:pPr lvl="2"/>
            <a:r>
              <a:rPr lang="nl-NL" dirty="0"/>
              <a:t>Vấn đề chọn nút nội suy</a:t>
            </a:r>
            <a:endParaRPr lang="vi-VN" sz="2000" dirty="0"/>
          </a:p>
          <a:p>
            <a:pPr lvl="2"/>
            <a:r>
              <a:rPr lang="nl-NL" dirty="0"/>
              <a:t>Phép nội suy và phép ngoại suy</a:t>
            </a:r>
            <a:endParaRPr lang="vi-VN" sz="2000" dirty="0"/>
          </a:p>
          <a:p>
            <a:pPr lvl="1"/>
            <a:r>
              <a:rPr lang="nl-NL" sz="2800" dirty="0"/>
              <a:t>Đa thức nội suy Lagrange (2)</a:t>
            </a:r>
            <a:endParaRPr lang="vi-VN" sz="2400" dirty="0"/>
          </a:p>
          <a:p>
            <a:pPr lvl="2"/>
            <a:r>
              <a:rPr lang="nl-NL" dirty="0"/>
              <a:t>Các đa thức Lagrange cơ sở</a:t>
            </a:r>
            <a:endParaRPr lang="vi-VN" sz="2000" dirty="0"/>
          </a:p>
          <a:p>
            <a:pPr lvl="2"/>
            <a:r>
              <a:rPr lang="nl-NL" dirty="0"/>
              <a:t>Công thức Lagrange</a:t>
            </a:r>
            <a:endParaRPr lang="vi-VN" sz="2000" dirty="0"/>
          </a:p>
          <a:p>
            <a:pPr lvl="2"/>
            <a:r>
              <a:rPr lang="nl-NL" dirty="0"/>
              <a:t>Thuật toán tính giá trị nội suy theo Lagrange</a:t>
            </a:r>
            <a:endParaRPr lang="vi-VN" sz="2000" dirty="0"/>
          </a:p>
          <a:p>
            <a:pPr lvl="1"/>
            <a:r>
              <a:rPr lang="nl-NL" sz="2800" dirty="0"/>
              <a:t>Đa thức nội suy Newton (3)</a:t>
            </a:r>
            <a:endParaRPr lang="vi-VN" sz="2400" dirty="0"/>
          </a:p>
          <a:p>
            <a:pPr lvl="2"/>
            <a:r>
              <a:rPr lang="nl-NL" dirty="0"/>
              <a:t>Tỉ hiệu</a:t>
            </a:r>
            <a:endParaRPr lang="vi-VN" sz="2000" dirty="0"/>
          </a:p>
          <a:p>
            <a:pPr lvl="2"/>
            <a:r>
              <a:rPr lang="nl-NL" dirty="0"/>
              <a:t>Công thức nội suy Newton</a:t>
            </a:r>
            <a:endParaRPr lang="vi-VN" sz="2000" dirty="0"/>
          </a:p>
          <a:p>
            <a:pPr lvl="2"/>
            <a:r>
              <a:rPr lang="nl-NL" dirty="0"/>
              <a:t>Công thức nội suy Newton với mốc cách đều</a:t>
            </a:r>
            <a:endParaRPr lang="vi-VN" sz="2000" dirty="0"/>
          </a:p>
          <a:p>
            <a:pPr lvl="1"/>
            <a:r>
              <a:rPr lang="nl-NL" sz="2800" dirty="0"/>
              <a:t> Phương pháp bình phương bé nhất (2)</a:t>
            </a:r>
            <a:endParaRPr lang="vi-VN" sz="2400" dirty="0"/>
          </a:p>
          <a:p>
            <a:pPr lvl="2"/>
            <a:r>
              <a:rPr lang="nl-NL" dirty="0"/>
              <a:t>Phương pháp chung</a:t>
            </a:r>
            <a:endParaRPr lang="vi-VN" sz="2000" dirty="0"/>
          </a:p>
          <a:p>
            <a:pPr lvl="2"/>
            <a:r>
              <a:rPr lang="nl-NL" dirty="0"/>
              <a:t>Một số dạng thường gặp</a:t>
            </a:r>
            <a:endParaRPr lang="vi-VN" dirty="0"/>
          </a:p>
        </p:txBody>
      </p:sp>
    </p:spTree>
    <p:extLst>
      <p:ext uri="{BB962C8B-B14F-4D97-AF65-F5344CB8AC3E}">
        <p14:creationId xmlns:p14="http://schemas.microsoft.com/office/powerpoint/2010/main" val="39671969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err="1"/>
              <a:t>Tài</a:t>
            </a:r>
            <a:r>
              <a:rPr lang="en-US" dirty="0"/>
              <a:t> </a:t>
            </a:r>
            <a:r>
              <a:rPr lang="en-US" dirty="0" err="1"/>
              <a:t>liệu</a:t>
            </a:r>
            <a:r>
              <a:rPr lang="en-US" dirty="0"/>
              <a:t> </a:t>
            </a:r>
            <a:r>
              <a:rPr lang="en-US" dirty="0" err="1"/>
              <a:t>tham</a:t>
            </a:r>
            <a:r>
              <a:rPr lang="en-US" dirty="0"/>
              <a:t> </a:t>
            </a:r>
            <a:r>
              <a:rPr lang="en-US" dirty="0" err="1"/>
              <a:t>khảo</a:t>
            </a:r>
            <a:endParaRPr lang="en-US" dirty="0"/>
          </a:p>
          <a:p>
            <a:pPr lvl="0">
              <a:buFont typeface="+mj-lt"/>
              <a:buAutoNum type="arabicPeriod"/>
            </a:pPr>
            <a:r>
              <a:rPr lang="nl-NL" dirty="0"/>
              <a:t>Nguyễn Trung Hòa, Nguyễn Thanh Diệu, </a:t>
            </a:r>
            <a:r>
              <a:rPr lang="nl-NL" i="1" dirty="0"/>
              <a:t>Giải tích số</a:t>
            </a:r>
            <a:r>
              <a:rPr lang="nl-NL" dirty="0"/>
              <a:t>, NXB Đại học Vinh, 2019.</a:t>
            </a:r>
            <a:endParaRPr lang="vi-VN" dirty="0"/>
          </a:p>
          <a:p>
            <a:pPr lvl="0">
              <a:buFont typeface="+mj-lt"/>
              <a:buAutoNum type="arabicPeriod"/>
            </a:pPr>
            <a:r>
              <a:rPr lang="nl-NL" dirty="0"/>
              <a:t>Trần Xuân Sinh, </a:t>
            </a:r>
            <a:r>
              <a:rPr lang="nl-NL" i="1" dirty="0"/>
              <a:t>Phương pháp tính</a:t>
            </a:r>
            <a:r>
              <a:rPr lang="nl-NL" dirty="0"/>
              <a:t>, Đại học Vinh, 1997</a:t>
            </a:r>
            <a:endParaRPr lang="vi-VN" dirty="0"/>
          </a:p>
          <a:p>
            <a:pPr lvl="0">
              <a:buFont typeface="+mj-lt"/>
              <a:buAutoNum type="arabicPeriod"/>
            </a:pPr>
            <a:r>
              <a:rPr lang="nl-NL" dirty="0"/>
              <a:t>Tạ Văn Đĩnh, Phương pháp tính, NXB Giáo dục, 1999.</a:t>
            </a:r>
            <a:endParaRPr lang="en-US" sz="2600" dirty="0"/>
          </a:p>
          <a:p>
            <a:r>
              <a:rPr lang="en-US" dirty="0" err="1"/>
              <a:t>Bài</a:t>
            </a:r>
            <a:r>
              <a:rPr lang="en-US" dirty="0"/>
              <a:t> </a:t>
            </a:r>
            <a:r>
              <a:rPr lang="en-US" dirty="0" err="1"/>
              <a:t>tập</a:t>
            </a:r>
            <a:endParaRPr lang="en-US" dirty="0"/>
          </a:p>
          <a:p>
            <a:pPr>
              <a:buNone/>
            </a:pPr>
            <a:r>
              <a:rPr lang="en-US" dirty="0"/>
              <a:t>	</a:t>
            </a:r>
            <a:r>
              <a:rPr lang="en-US" sz="2600" dirty="0" err="1"/>
              <a:t>Làm</a:t>
            </a:r>
            <a:r>
              <a:rPr lang="en-US" sz="2600" dirty="0"/>
              <a:t> </a:t>
            </a:r>
            <a:r>
              <a:rPr lang="en-US" sz="2600" dirty="0" err="1"/>
              <a:t>các</a:t>
            </a:r>
            <a:r>
              <a:rPr lang="en-US" sz="2600" dirty="0"/>
              <a:t> </a:t>
            </a:r>
            <a:r>
              <a:rPr lang="en-US" sz="2600" dirty="0" err="1"/>
              <a:t>bài</a:t>
            </a:r>
            <a:r>
              <a:rPr lang="en-US" sz="2600" dirty="0"/>
              <a:t> </a:t>
            </a:r>
            <a:r>
              <a:rPr lang="en-US" sz="2600" dirty="0" err="1"/>
              <a:t>tập</a:t>
            </a:r>
            <a:r>
              <a:rPr lang="en-US" sz="2600" dirty="0"/>
              <a:t> </a:t>
            </a:r>
            <a:r>
              <a:rPr lang="en-US" sz="2600" dirty="0" err="1"/>
              <a:t>trong</a:t>
            </a:r>
            <a:r>
              <a:rPr lang="en-US" sz="2600" dirty="0"/>
              <a:t> </a:t>
            </a:r>
            <a:r>
              <a:rPr lang="en-US" sz="2600" dirty="0" err="1"/>
              <a:t>tài</a:t>
            </a:r>
            <a:r>
              <a:rPr lang="en-US" sz="2600" dirty="0"/>
              <a:t> </a:t>
            </a:r>
            <a:r>
              <a:rPr lang="en-US" sz="2600" dirty="0" err="1"/>
              <a:t>liệu</a:t>
            </a:r>
            <a:r>
              <a:rPr lang="en-US" sz="2600" dirty="0"/>
              <a:t> 1, 2, 3.</a:t>
            </a:r>
            <a:endParaRPr lang="vi-VN" sz="2600" dirty="0"/>
          </a:p>
          <a:p>
            <a:endParaRPr lang="en-US" dirty="0"/>
          </a:p>
        </p:txBody>
      </p:sp>
      <p:sp>
        <p:nvSpPr>
          <p:cNvPr id="4" name="Title 1">
            <a:extLst>
              <a:ext uri="{FF2B5EF4-FFF2-40B4-BE49-F238E27FC236}">
                <a16:creationId xmlns:a16="http://schemas.microsoft.com/office/drawing/2014/main" id="{2EE27527-9975-48DF-AC12-623B999C1E15}"/>
              </a:ext>
            </a:extLst>
          </p:cNvPr>
          <p:cNvSpPr txBox="1">
            <a:spLocks/>
          </p:cNvSpPr>
          <p:nvPr/>
        </p:nvSpPr>
        <p:spPr>
          <a:xfrm>
            <a:off x="457200" y="0"/>
            <a:ext cx="8065126" cy="762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b="1" i="0" u="none" kern="1200">
                <a:solidFill>
                  <a:srgbClr val="FFC000"/>
                </a:solidFill>
                <a:effectLst>
                  <a:outerShdw blurRad="38100" dist="38100" dir="2700000" algn="tl">
                    <a:srgbClr val="000000">
                      <a:alpha val="43137"/>
                    </a:srgbClr>
                  </a:outerShdw>
                </a:effectLst>
                <a:latin typeface="+mj-lt"/>
                <a:ea typeface="+mj-ea"/>
                <a:cs typeface="+mj-cs"/>
              </a:defRPr>
            </a:lvl1pPr>
          </a:lstStyle>
          <a:p>
            <a:r>
              <a:rPr lang="nl-NL" dirty="0">
                <a:effectLst/>
              </a:rPr>
              <a:t>Chương 4. XẤP XỈ HÀM SỐ (9)</a:t>
            </a:r>
            <a:endParaRPr lang="en-US" sz="2800" dirty="0"/>
          </a:p>
        </p:txBody>
      </p:sp>
    </p:spTree>
    <p:extLst>
      <p:ext uri="{BB962C8B-B14F-4D97-AF65-F5344CB8AC3E}">
        <p14:creationId xmlns:p14="http://schemas.microsoft.com/office/powerpoint/2010/main" val="42709488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z="3200" dirty="0">
                <a:effectLst/>
              </a:rPr>
              <a:t>Chương 5. XẤP XỈ TRUNG BÌNH PHƯƠNG (3)</a:t>
            </a:r>
            <a:endParaRPr lang="en-US" sz="3200" dirty="0"/>
          </a:p>
        </p:txBody>
      </p:sp>
      <p:sp>
        <p:nvSpPr>
          <p:cNvPr id="3" name="Content Placeholder 2"/>
          <p:cNvSpPr>
            <a:spLocks noGrp="1"/>
          </p:cNvSpPr>
          <p:nvPr>
            <p:ph idx="1"/>
          </p:nvPr>
        </p:nvSpPr>
        <p:spPr>
          <a:xfrm>
            <a:off x="0" y="838200"/>
            <a:ext cx="8991600" cy="5638800"/>
          </a:xfrm>
        </p:spPr>
        <p:txBody>
          <a:bodyPr>
            <a:normAutofit/>
          </a:bodyPr>
          <a:lstStyle/>
          <a:p>
            <a:pPr>
              <a:lnSpc>
                <a:spcPct val="105000"/>
              </a:lnSpc>
            </a:pPr>
            <a:r>
              <a:rPr lang="en-US" b="1" dirty="0" err="1"/>
              <a:t>Chuẩn</a:t>
            </a:r>
            <a:r>
              <a:rPr lang="en-US" b="1" dirty="0"/>
              <a:t> </a:t>
            </a:r>
            <a:r>
              <a:rPr lang="en-US" b="1" dirty="0" err="1"/>
              <a:t>đầu</a:t>
            </a:r>
            <a:r>
              <a:rPr lang="en-US" b="1" dirty="0"/>
              <a:t> </a:t>
            </a:r>
            <a:r>
              <a:rPr lang="en-US" b="1" dirty="0" err="1"/>
              <a:t>ra</a:t>
            </a:r>
            <a:endParaRPr lang="vi-VN" b="1" dirty="0"/>
          </a:p>
          <a:p>
            <a:pPr lvl="1">
              <a:lnSpc>
                <a:spcPct val="105000"/>
              </a:lnSpc>
            </a:pPr>
            <a:r>
              <a:rPr lang="vi-VN" b="1" dirty="0"/>
              <a:t>G</a:t>
            </a:r>
            <a:r>
              <a:rPr lang="en-US" b="1" dirty="0"/>
              <a:t>1</a:t>
            </a:r>
            <a:r>
              <a:rPr lang="vi-VN" b="1" dirty="0"/>
              <a:t>.</a:t>
            </a:r>
            <a:r>
              <a:rPr lang="en-US" b="1" dirty="0"/>
              <a:t>4</a:t>
            </a:r>
            <a:r>
              <a:rPr lang="vi-VN" dirty="0"/>
              <a:t> </a:t>
            </a:r>
            <a:r>
              <a:rPr lang="en-US" dirty="0" err="1"/>
              <a:t>Hiểu</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được</a:t>
            </a:r>
            <a:r>
              <a:rPr lang="en-US" dirty="0"/>
              <a:t> </a:t>
            </a:r>
            <a:r>
              <a:rPr lang="en-US" dirty="0" err="1"/>
              <a:t>các</a:t>
            </a:r>
            <a:r>
              <a:rPr lang="en-US" dirty="0"/>
              <a:t> </a:t>
            </a:r>
            <a:r>
              <a:rPr lang="en-US" dirty="0" err="1"/>
              <a:t>phương</a:t>
            </a:r>
            <a:r>
              <a:rPr lang="en-US" dirty="0"/>
              <a:t> </a:t>
            </a:r>
            <a:r>
              <a:rPr lang="en-US" dirty="0" err="1"/>
              <a:t>pháp</a:t>
            </a:r>
            <a:r>
              <a:rPr lang="en-US" dirty="0"/>
              <a:t> </a:t>
            </a:r>
            <a:r>
              <a:rPr lang="en-US" dirty="0" err="1"/>
              <a:t>xấp</a:t>
            </a:r>
            <a:r>
              <a:rPr lang="en-US" dirty="0"/>
              <a:t> </a:t>
            </a:r>
            <a:r>
              <a:rPr lang="en-US" dirty="0" err="1"/>
              <a:t>xỉ</a:t>
            </a:r>
            <a:r>
              <a:rPr lang="en-US" dirty="0"/>
              <a:t> </a:t>
            </a:r>
            <a:r>
              <a:rPr lang="en-US" dirty="0" err="1"/>
              <a:t>hàm</a:t>
            </a:r>
            <a:r>
              <a:rPr lang="en-US" dirty="0"/>
              <a:t> </a:t>
            </a:r>
            <a:r>
              <a:rPr lang="en-US" dirty="0" err="1"/>
              <a:t>số</a:t>
            </a:r>
            <a:r>
              <a:rPr lang="en-US" dirty="0"/>
              <a:t>.</a:t>
            </a:r>
          </a:p>
          <a:p>
            <a:pPr lvl="1">
              <a:lnSpc>
                <a:spcPct val="105000"/>
              </a:lnSpc>
            </a:pPr>
            <a:r>
              <a:rPr lang="en-US" b="1" dirty="0"/>
              <a:t>G2.4 </a:t>
            </a:r>
            <a:r>
              <a:rPr lang="en-US" dirty="0" err="1"/>
              <a:t>Xấp</a:t>
            </a:r>
            <a:r>
              <a:rPr lang="en-US" dirty="0"/>
              <a:t> </a:t>
            </a:r>
            <a:r>
              <a:rPr lang="en-US" dirty="0" err="1"/>
              <a:t>xỉ</a:t>
            </a:r>
            <a:r>
              <a:rPr lang="en-US" dirty="0"/>
              <a:t> </a:t>
            </a:r>
            <a:r>
              <a:rPr lang="en-US" dirty="0" err="1"/>
              <a:t>được</a:t>
            </a:r>
            <a:r>
              <a:rPr lang="en-US" dirty="0"/>
              <a:t> </a:t>
            </a:r>
            <a:r>
              <a:rPr lang="en-US" dirty="0" err="1"/>
              <a:t>hàm</a:t>
            </a:r>
            <a:r>
              <a:rPr lang="en-US" dirty="0"/>
              <a:t> </a:t>
            </a:r>
            <a:r>
              <a:rPr lang="en-US" dirty="0" err="1"/>
              <a:t>số</a:t>
            </a:r>
            <a:r>
              <a:rPr lang="en-US" dirty="0"/>
              <a:t> </a:t>
            </a:r>
            <a:r>
              <a:rPr lang="en-US" dirty="0" err="1"/>
              <a:t>và</a:t>
            </a:r>
            <a:r>
              <a:rPr lang="en-US" dirty="0"/>
              <a:t> </a:t>
            </a:r>
            <a:r>
              <a:rPr lang="en-US" dirty="0" err="1"/>
              <a:t>giải</a:t>
            </a:r>
            <a:r>
              <a:rPr lang="en-US" dirty="0"/>
              <a:t> </a:t>
            </a:r>
            <a:r>
              <a:rPr lang="en-US" dirty="0" err="1"/>
              <a:t>các</a:t>
            </a:r>
            <a:r>
              <a:rPr lang="en-US" dirty="0"/>
              <a:t> </a:t>
            </a:r>
            <a:r>
              <a:rPr lang="en-US" dirty="0" err="1"/>
              <a:t>bài</a:t>
            </a:r>
            <a:r>
              <a:rPr lang="en-US" dirty="0"/>
              <a:t> </a:t>
            </a:r>
            <a:r>
              <a:rPr lang="en-US" dirty="0" err="1"/>
              <a:t>tập</a:t>
            </a:r>
            <a:r>
              <a:rPr lang="en-US" dirty="0"/>
              <a:t> </a:t>
            </a:r>
            <a:r>
              <a:rPr lang="en-US" dirty="0" err="1"/>
              <a:t>liên</a:t>
            </a:r>
            <a:r>
              <a:rPr lang="en-US" dirty="0"/>
              <a:t> </a:t>
            </a:r>
            <a:r>
              <a:rPr lang="en-US" dirty="0" err="1"/>
              <a:t>quan</a:t>
            </a:r>
            <a:endParaRPr lang="vi-VN" b="1" dirty="0"/>
          </a:p>
          <a:p>
            <a:pPr lvl="1">
              <a:lnSpc>
                <a:spcPct val="105000"/>
              </a:lnSpc>
            </a:pPr>
            <a:r>
              <a:rPr lang="vi-VN" b="1" dirty="0"/>
              <a:t>G</a:t>
            </a:r>
            <a:r>
              <a:rPr lang="en-US" b="1" dirty="0"/>
              <a:t>3.1</a:t>
            </a:r>
            <a:r>
              <a:rPr lang="vi-VN" dirty="0"/>
              <a:t> </a:t>
            </a:r>
            <a:r>
              <a:rPr lang="en-US" dirty="0" err="1"/>
              <a:t>Phân</a:t>
            </a:r>
            <a:r>
              <a:rPr lang="en-US" dirty="0"/>
              <a:t> </a:t>
            </a:r>
            <a:r>
              <a:rPr lang="en-US" dirty="0" err="1"/>
              <a:t>công</a:t>
            </a:r>
            <a:r>
              <a:rPr lang="en-US" dirty="0"/>
              <a:t> </a:t>
            </a:r>
            <a:r>
              <a:rPr lang="en-US" dirty="0" err="1"/>
              <a:t>công</a:t>
            </a:r>
            <a:r>
              <a:rPr lang="en-US" dirty="0"/>
              <a:t> </a:t>
            </a:r>
            <a:r>
              <a:rPr lang="en-US" dirty="0" err="1"/>
              <a:t>việc</a:t>
            </a:r>
            <a:r>
              <a:rPr lang="en-US" dirty="0"/>
              <a:t> </a:t>
            </a:r>
            <a:r>
              <a:rPr lang="en-US" dirty="0" err="1"/>
              <a:t>trong</a:t>
            </a:r>
            <a:r>
              <a:rPr lang="en-US" dirty="0"/>
              <a:t> </a:t>
            </a:r>
            <a:r>
              <a:rPr lang="en-US" dirty="0" err="1"/>
              <a:t>một</a:t>
            </a:r>
            <a:r>
              <a:rPr lang="en-US" dirty="0"/>
              <a:t> </a:t>
            </a:r>
            <a:r>
              <a:rPr lang="en-US" dirty="0" err="1"/>
              <a:t>nhóm</a:t>
            </a:r>
            <a:r>
              <a:rPr lang="en-US" dirty="0"/>
              <a:t> </a:t>
            </a:r>
            <a:r>
              <a:rPr lang="en-US" dirty="0" err="1"/>
              <a:t>bài</a:t>
            </a:r>
            <a:r>
              <a:rPr lang="en-US" dirty="0"/>
              <a:t> </a:t>
            </a:r>
            <a:r>
              <a:rPr lang="en-US" dirty="0" err="1"/>
              <a:t>tập</a:t>
            </a:r>
            <a:r>
              <a:rPr lang="en-US" dirty="0"/>
              <a:t> </a:t>
            </a:r>
            <a:r>
              <a:rPr lang="en-US" dirty="0" err="1"/>
              <a:t>một</a:t>
            </a:r>
            <a:r>
              <a:rPr lang="en-US" dirty="0"/>
              <a:t> </a:t>
            </a:r>
            <a:r>
              <a:rPr lang="en-US" dirty="0" err="1"/>
              <a:t>cách</a:t>
            </a:r>
            <a:r>
              <a:rPr lang="en-US" dirty="0"/>
              <a:t> </a:t>
            </a:r>
            <a:r>
              <a:rPr lang="en-US" dirty="0" err="1"/>
              <a:t>hiệu</a:t>
            </a:r>
            <a:r>
              <a:rPr lang="en-US" dirty="0"/>
              <a:t> </a:t>
            </a:r>
            <a:r>
              <a:rPr lang="en-US" dirty="0" err="1"/>
              <a:t>quả</a:t>
            </a:r>
            <a:r>
              <a:rPr lang="en-US" dirty="0"/>
              <a:t>.</a:t>
            </a:r>
          </a:p>
          <a:p>
            <a:pPr lvl="1">
              <a:lnSpc>
                <a:spcPct val="105000"/>
              </a:lnSpc>
            </a:pPr>
            <a:r>
              <a:rPr lang="en-US" b="1" dirty="0"/>
              <a:t>G3.2</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thuyết</a:t>
            </a:r>
            <a:r>
              <a:rPr lang="en-US" dirty="0"/>
              <a:t> </a:t>
            </a:r>
            <a:r>
              <a:rPr lang="en-US" dirty="0" err="1"/>
              <a:t>trình</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a:t>tự</a:t>
            </a:r>
            <a:r>
              <a:rPr lang="en-US" dirty="0"/>
              <a:t> </a:t>
            </a:r>
            <a:r>
              <a:rPr lang="en-US" dirty="0" err="1"/>
              <a:t>học</a:t>
            </a:r>
            <a:r>
              <a:rPr lang="en-US" dirty="0"/>
              <a:t> ở </a:t>
            </a:r>
            <a:r>
              <a:rPr lang="en-US" dirty="0" err="1"/>
              <a:t>nhà</a:t>
            </a:r>
            <a:r>
              <a:rPr lang="en-US" dirty="0"/>
              <a:t> </a:t>
            </a:r>
            <a:r>
              <a:rPr lang="en-US" dirty="0" err="1"/>
              <a:t>và</a:t>
            </a:r>
            <a:r>
              <a:rPr lang="en-US" dirty="0"/>
              <a:t> </a:t>
            </a:r>
            <a:r>
              <a:rPr lang="en-US" dirty="0" err="1"/>
              <a:t>báo</a:t>
            </a:r>
            <a:r>
              <a:rPr lang="en-US" dirty="0"/>
              <a:t> </a:t>
            </a:r>
            <a:r>
              <a:rPr lang="en-US" dirty="0" err="1"/>
              <a:t>cáo</a:t>
            </a:r>
            <a:r>
              <a:rPr lang="en-US" dirty="0"/>
              <a:t> </a:t>
            </a:r>
            <a:r>
              <a:rPr lang="en-US" dirty="0" err="1"/>
              <a:t>kết</a:t>
            </a:r>
            <a:r>
              <a:rPr lang="en-US" dirty="0"/>
              <a:t> </a:t>
            </a:r>
            <a:r>
              <a:rPr lang="en-US" dirty="0" err="1"/>
              <a:t>quả</a:t>
            </a:r>
            <a:r>
              <a:rPr lang="en-US" dirty="0"/>
              <a:t> </a:t>
            </a:r>
            <a:r>
              <a:rPr lang="en-US" dirty="0" err="1"/>
              <a:t>làm</a:t>
            </a:r>
            <a:r>
              <a:rPr lang="en-US" dirty="0"/>
              <a:t> </a:t>
            </a:r>
            <a:r>
              <a:rPr lang="en-US" dirty="0" err="1"/>
              <a:t>việc</a:t>
            </a:r>
            <a:r>
              <a:rPr lang="en-US" dirty="0"/>
              <a:t> </a:t>
            </a:r>
            <a:r>
              <a:rPr lang="en-US" dirty="0" err="1"/>
              <a:t>của</a:t>
            </a:r>
            <a:r>
              <a:rPr lang="en-US" dirty="0"/>
              <a:t> </a:t>
            </a:r>
            <a:r>
              <a:rPr lang="en-US" dirty="0" err="1"/>
              <a:t>nhóm</a:t>
            </a:r>
            <a:r>
              <a:rPr lang="en-US" dirty="0"/>
              <a:t>.</a:t>
            </a:r>
            <a:endParaRPr lang="vi-VN" dirty="0"/>
          </a:p>
        </p:txBody>
      </p:sp>
    </p:spTree>
    <p:extLst>
      <p:ext uri="{BB962C8B-B14F-4D97-AF65-F5344CB8AC3E}">
        <p14:creationId xmlns:p14="http://schemas.microsoft.com/office/powerpoint/2010/main" val="42659101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ECB1-3F50-41E0-BC1A-E78AE885535D}"/>
              </a:ext>
            </a:extLst>
          </p:cNvPr>
          <p:cNvSpPr>
            <a:spLocks noGrp="1"/>
          </p:cNvSpPr>
          <p:nvPr>
            <p:ph type="title"/>
          </p:nvPr>
        </p:nvSpPr>
        <p:spPr/>
        <p:txBody>
          <a:bodyPr/>
          <a:lstStyle/>
          <a:p>
            <a:r>
              <a:rPr lang="nl-NL" sz="2800" dirty="0">
                <a:effectLst/>
              </a:rPr>
              <a:t>Chương 5. XẤP XỈ TRUNG BÌNH PHƯƠNG (3)</a:t>
            </a:r>
            <a:endParaRPr lang="vi-VN" sz="2800"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239E34A-2A12-4EC6-A8EE-7EF8112EEFF1}"/>
                  </a:ext>
                </a:extLst>
              </p:cNvPr>
              <p:cNvSpPr>
                <a:spLocks noGrp="1"/>
              </p:cNvSpPr>
              <p:nvPr>
                <p:ph idx="1"/>
              </p:nvPr>
            </p:nvSpPr>
            <p:spPr/>
            <p:txBody>
              <a:bodyPr>
                <a:normAutofit/>
              </a:bodyPr>
              <a:lstStyle/>
              <a:p>
                <a:r>
                  <a:rPr lang="nl-NL" sz="3000" dirty="0"/>
                  <a:t>Nội dung giảng dạy</a:t>
                </a:r>
                <a:endParaRPr lang="vi-VN" sz="2400" dirty="0"/>
              </a:p>
              <a:p>
                <a:pPr lvl="1"/>
                <a:r>
                  <a:rPr lang="nl-NL" sz="2800" dirty="0"/>
                  <a:t>Xấp xỉ tốt nhất trong không gian Hilbert (1)</a:t>
                </a:r>
                <a:endParaRPr lang="vi-VN" sz="2400" dirty="0"/>
              </a:p>
              <a:p>
                <a:pPr lvl="2"/>
                <a:r>
                  <a:rPr lang="nl-NL" dirty="0"/>
                  <a:t>Bất đẳng thức Bessen và bất đẳng thức Parseval</a:t>
                </a:r>
                <a:endParaRPr lang="vi-VN" sz="2000" dirty="0"/>
              </a:p>
              <a:p>
                <a:pPr lvl="2"/>
                <a:r>
                  <a:rPr lang="nl-NL" dirty="0"/>
                  <a:t>Xấp xỉ tốt nhất trong không gian Hilbert</a:t>
                </a:r>
                <a:endParaRPr lang="vi-VN" sz="2000" dirty="0"/>
              </a:p>
              <a:p>
                <a:pPr lvl="1"/>
                <a:r>
                  <a:rPr lang="nl-NL" sz="2800" dirty="0"/>
                  <a:t>Xấp xỉ tốt nhất trong không gian </a:t>
                </a:r>
                <a14:m>
                  <m:oMath xmlns:m="http://schemas.openxmlformats.org/officeDocument/2006/math">
                    <m:sSub>
                      <m:sSubPr>
                        <m:ctrlPr>
                          <a:rPr lang="vi-VN" sz="2800" i="1"/>
                        </m:ctrlPr>
                      </m:sSubPr>
                      <m:e>
                        <m:r>
                          <a:rPr lang="nl-NL" sz="2800" i="1"/>
                          <m:t>𝐿</m:t>
                        </m:r>
                      </m:e>
                      <m:sub>
                        <m:r>
                          <a:rPr lang="nl-NL" sz="2800" i="1"/>
                          <m:t>2</m:t>
                        </m:r>
                      </m:sub>
                    </m:sSub>
                    <m:r>
                      <a:rPr lang="nl-NL" sz="2800" i="1"/>
                      <m:t>[</m:t>
                    </m:r>
                    <m:r>
                      <a:rPr lang="nl-NL" sz="2800" i="1"/>
                      <m:t>𝑎</m:t>
                    </m:r>
                    <m:r>
                      <a:rPr lang="nl-NL" sz="2800" i="1"/>
                      <m:t>,</m:t>
                    </m:r>
                    <m:r>
                      <a:rPr lang="nl-NL" sz="2800" i="1"/>
                      <m:t>𝑏</m:t>
                    </m:r>
                    <m:r>
                      <a:rPr lang="nl-NL" sz="2800" i="1"/>
                      <m:t>]</m:t>
                    </m:r>
                  </m:oMath>
                </a14:m>
                <a:r>
                  <a:rPr lang="nl-NL" sz="2800" dirty="0"/>
                  <a:t> (1)</a:t>
                </a:r>
                <a:endParaRPr lang="vi-VN" sz="2400" dirty="0"/>
              </a:p>
              <a:p>
                <a:pPr lvl="2"/>
                <a:r>
                  <a:rPr lang="nl-NL" dirty="0"/>
                  <a:t>Xấp xỉ bằng đa thức đại số</a:t>
                </a:r>
                <a:endParaRPr lang="vi-VN" sz="2000" dirty="0"/>
              </a:p>
              <a:p>
                <a:pPr lvl="2"/>
                <a:r>
                  <a:rPr lang="nl-NL" dirty="0"/>
                  <a:t>Xấp xỉ bằng đa thức trực giao</a:t>
                </a:r>
                <a:endParaRPr lang="vi-VN" sz="2000" dirty="0"/>
              </a:p>
              <a:p>
                <a:pPr lvl="2"/>
                <a:r>
                  <a:rPr lang="nl-NL" dirty="0"/>
                  <a:t>Xấp xỉ trung bình phương hàm cho dưới dạng bảng. (1)</a:t>
                </a:r>
                <a:endParaRPr lang="vi-VN" dirty="0"/>
              </a:p>
            </p:txBody>
          </p:sp>
        </mc:Choice>
        <mc:Fallback>
          <p:sp>
            <p:nvSpPr>
              <p:cNvPr id="3" name="Content Placeholder 2">
                <a:extLst>
                  <a:ext uri="{FF2B5EF4-FFF2-40B4-BE49-F238E27FC236}">
                    <a16:creationId xmlns:a16="http://schemas.microsoft.com/office/drawing/2014/main" id="{D239E34A-2A12-4EC6-A8EE-7EF8112EEFF1}"/>
                  </a:ext>
                </a:extLst>
              </p:cNvPr>
              <p:cNvSpPr>
                <a:spLocks noGrp="1" noRot="1" noChangeAspect="1" noMove="1" noResize="1" noEditPoints="1" noAdjustHandles="1" noChangeArrowheads="1" noChangeShapeType="1" noTextEdit="1"/>
              </p:cNvSpPr>
              <p:nvPr>
                <p:ph idx="1"/>
              </p:nvPr>
            </p:nvSpPr>
            <p:spPr>
              <a:blipFill>
                <a:blip r:embed="rId2"/>
                <a:stretch>
                  <a:fillRect l="-1441" t="-1508" r="-1009"/>
                </a:stretch>
              </a:blipFill>
            </p:spPr>
            <p:txBody>
              <a:bodyPr/>
              <a:lstStyle/>
              <a:p>
                <a:r>
                  <a:rPr lang="vi-VN">
                    <a:noFill/>
                  </a:rPr>
                  <a:t> </a:t>
                </a:r>
              </a:p>
            </p:txBody>
          </p:sp>
        </mc:Fallback>
      </mc:AlternateContent>
    </p:spTree>
    <p:extLst>
      <p:ext uri="{BB962C8B-B14F-4D97-AF65-F5344CB8AC3E}">
        <p14:creationId xmlns:p14="http://schemas.microsoft.com/office/powerpoint/2010/main" val="18664102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err="1"/>
              <a:t>Tài</a:t>
            </a:r>
            <a:r>
              <a:rPr lang="en-US" dirty="0"/>
              <a:t> </a:t>
            </a:r>
            <a:r>
              <a:rPr lang="en-US" dirty="0" err="1"/>
              <a:t>liệu</a:t>
            </a:r>
            <a:r>
              <a:rPr lang="en-US" dirty="0"/>
              <a:t> </a:t>
            </a:r>
            <a:r>
              <a:rPr lang="en-US" dirty="0" err="1"/>
              <a:t>tham</a:t>
            </a:r>
            <a:r>
              <a:rPr lang="en-US" dirty="0"/>
              <a:t> </a:t>
            </a:r>
            <a:r>
              <a:rPr lang="en-US" dirty="0" err="1"/>
              <a:t>khảo</a:t>
            </a:r>
            <a:endParaRPr lang="en-US" dirty="0"/>
          </a:p>
          <a:p>
            <a:pPr lvl="0">
              <a:buFont typeface="+mj-lt"/>
              <a:buAutoNum type="arabicPeriod"/>
            </a:pPr>
            <a:r>
              <a:rPr lang="nl-NL" dirty="0"/>
              <a:t>Nguyễn Trung Hòa, Nguyễn Thanh Diệu, </a:t>
            </a:r>
            <a:r>
              <a:rPr lang="nl-NL" i="1" dirty="0"/>
              <a:t>Giải tích số</a:t>
            </a:r>
            <a:r>
              <a:rPr lang="nl-NL" dirty="0"/>
              <a:t>, NXB Đại học Vinh, 2019.</a:t>
            </a:r>
            <a:endParaRPr lang="vi-VN" dirty="0"/>
          </a:p>
          <a:p>
            <a:pPr lvl="0">
              <a:buFont typeface="+mj-lt"/>
              <a:buAutoNum type="arabicPeriod"/>
            </a:pPr>
            <a:r>
              <a:rPr lang="nl-NL" dirty="0"/>
              <a:t>Trần Xuân Sinh, </a:t>
            </a:r>
            <a:r>
              <a:rPr lang="nl-NL" i="1" dirty="0"/>
              <a:t>Phương pháp tính</a:t>
            </a:r>
            <a:r>
              <a:rPr lang="nl-NL" dirty="0"/>
              <a:t>, Đại học Vinh, 1997</a:t>
            </a:r>
            <a:endParaRPr lang="vi-VN" dirty="0"/>
          </a:p>
          <a:p>
            <a:pPr lvl="0">
              <a:buFont typeface="+mj-lt"/>
              <a:buAutoNum type="arabicPeriod"/>
            </a:pPr>
            <a:r>
              <a:rPr lang="nl-NL" dirty="0"/>
              <a:t>Tạ Văn Đĩnh, Phương pháp tính, NXB Giáo dục, 1999.</a:t>
            </a:r>
            <a:endParaRPr lang="en-US" sz="2600" dirty="0"/>
          </a:p>
          <a:p>
            <a:r>
              <a:rPr lang="en-US" dirty="0" err="1"/>
              <a:t>Bài</a:t>
            </a:r>
            <a:r>
              <a:rPr lang="en-US" dirty="0"/>
              <a:t> </a:t>
            </a:r>
            <a:r>
              <a:rPr lang="en-US" dirty="0" err="1"/>
              <a:t>tập</a:t>
            </a:r>
            <a:endParaRPr lang="en-US" dirty="0"/>
          </a:p>
          <a:p>
            <a:pPr>
              <a:buNone/>
            </a:pPr>
            <a:r>
              <a:rPr lang="en-US" dirty="0"/>
              <a:t>	</a:t>
            </a:r>
            <a:r>
              <a:rPr lang="en-US" sz="2600" dirty="0" err="1"/>
              <a:t>Làm</a:t>
            </a:r>
            <a:r>
              <a:rPr lang="en-US" sz="2600" dirty="0"/>
              <a:t> </a:t>
            </a:r>
            <a:r>
              <a:rPr lang="en-US" sz="2600" dirty="0" err="1"/>
              <a:t>các</a:t>
            </a:r>
            <a:r>
              <a:rPr lang="en-US" sz="2600" dirty="0"/>
              <a:t> </a:t>
            </a:r>
            <a:r>
              <a:rPr lang="en-US" sz="2600" dirty="0" err="1"/>
              <a:t>bài</a:t>
            </a:r>
            <a:r>
              <a:rPr lang="en-US" sz="2600" dirty="0"/>
              <a:t> </a:t>
            </a:r>
            <a:r>
              <a:rPr lang="en-US" sz="2600" dirty="0" err="1"/>
              <a:t>tập</a:t>
            </a:r>
            <a:r>
              <a:rPr lang="en-US" sz="2600" dirty="0"/>
              <a:t> </a:t>
            </a:r>
            <a:r>
              <a:rPr lang="en-US" sz="2600" dirty="0" err="1"/>
              <a:t>trong</a:t>
            </a:r>
            <a:r>
              <a:rPr lang="en-US" sz="2600" dirty="0"/>
              <a:t> </a:t>
            </a:r>
            <a:r>
              <a:rPr lang="en-US" sz="2600" dirty="0" err="1"/>
              <a:t>tài</a:t>
            </a:r>
            <a:r>
              <a:rPr lang="en-US" sz="2600" dirty="0"/>
              <a:t> </a:t>
            </a:r>
            <a:r>
              <a:rPr lang="en-US" sz="2600" dirty="0" err="1"/>
              <a:t>liệu</a:t>
            </a:r>
            <a:r>
              <a:rPr lang="en-US" sz="2600" dirty="0"/>
              <a:t> 1, 2, 3.</a:t>
            </a:r>
            <a:endParaRPr lang="vi-VN" sz="2600" dirty="0"/>
          </a:p>
          <a:p>
            <a:endParaRPr lang="en-US" dirty="0"/>
          </a:p>
        </p:txBody>
      </p:sp>
      <p:sp>
        <p:nvSpPr>
          <p:cNvPr id="4" name="Title 1">
            <a:extLst>
              <a:ext uri="{FF2B5EF4-FFF2-40B4-BE49-F238E27FC236}">
                <a16:creationId xmlns:a16="http://schemas.microsoft.com/office/drawing/2014/main" id="{2EE27527-9975-48DF-AC12-623B999C1E15}"/>
              </a:ext>
            </a:extLst>
          </p:cNvPr>
          <p:cNvSpPr txBox="1">
            <a:spLocks/>
          </p:cNvSpPr>
          <p:nvPr/>
        </p:nvSpPr>
        <p:spPr>
          <a:xfrm>
            <a:off x="457200" y="0"/>
            <a:ext cx="8065126" cy="762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b="1" i="0" u="none" kern="1200">
                <a:solidFill>
                  <a:srgbClr val="FFC000"/>
                </a:solidFill>
                <a:effectLst>
                  <a:outerShdw blurRad="38100" dist="38100" dir="2700000" algn="tl">
                    <a:srgbClr val="000000">
                      <a:alpha val="43137"/>
                    </a:srgbClr>
                  </a:outerShdw>
                </a:effectLst>
                <a:latin typeface="+mj-lt"/>
                <a:ea typeface="+mj-ea"/>
                <a:cs typeface="+mj-cs"/>
              </a:defRPr>
            </a:lvl1pPr>
          </a:lstStyle>
          <a:p>
            <a:r>
              <a:rPr lang="nl-NL" dirty="0">
                <a:effectLst/>
              </a:rPr>
              <a:t>Chương 4. XẤP XỈ HÀM SỐ (9)</a:t>
            </a:r>
            <a:endParaRPr lang="en-US" sz="2800" dirty="0"/>
          </a:p>
        </p:txBody>
      </p:sp>
    </p:spTree>
    <p:extLst>
      <p:ext uri="{BB962C8B-B14F-4D97-AF65-F5344CB8AC3E}">
        <p14:creationId xmlns:p14="http://schemas.microsoft.com/office/powerpoint/2010/main" val="3524019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nl-NL" sz="2800" dirty="0">
                <a:solidFill>
                  <a:schemeClr val="tx2"/>
                </a:solidFill>
                <a:effectLst/>
              </a:rPr>
              <a:t>Chương 6. TÍNH GẦN ĐÚNG ĐẠO HÀM VÀ TÍCH PHÂN XÁC ĐỊNH (6)</a:t>
            </a:r>
            <a:endParaRPr lang="en-US" sz="2800" dirty="0">
              <a:solidFill>
                <a:schemeClr val="tx2"/>
              </a:solidFill>
            </a:endParaRPr>
          </a:p>
        </p:txBody>
      </p:sp>
      <p:sp>
        <p:nvSpPr>
          <p:cNvPr id="3" name="Content Placeholder 2"/>
          <p:cNvSpPr>
            <a:spLocks noGrp="1"/>
          </p:cNvSpPr>
          <p:nvPr>
            <p:ph idx="1"/>
          </p:nvPr>
        </p:nvSpPr>
        <p:spPr>
          <a:xfrm>
            <a:off x="0" y="838200"/>
            <a:ext cx="8991600" cy="5638800"/>
          </a:xfrm>
        </p:spPr>
        <p:txBody>
          <a:bodyPr>
            <a:normAutofit/>
          </a:bodyPr>
          <a:lstStyle/>
          <a:p>
            <a:pPr>
              <a:lnSpc>
                <a:spcPct val="105000"/>
              </a:lnSpc>
            </a:pPr>
            <a:r>
              <a:rPr lang="en-US" b="1" dirty="0" err="1"/>
              <a:t>Chuẩn</a:t>
            </a:r>
            <a:r>
              <a:rPr lang="en-US" b="1" dirty="0"/>
              <a:t> </a:t>
            </a:r>
            <a:r>
              <a:rPr lang="en-US" b="1" dirty="0" err="1"/>
              <a:t>đầu</a:t>
            </a:r>
            <a:r>
              <a:rPr lang="en-US" b="1" dirty="0"/>
              <a:t> </a:t>
            </a:r>
            <a:r>
              <a:rPr lang="en-US" b="1" dirty="0" err="1"/>
              <a:t>ra</a:t>
            </a:r>
            <a:endParaRPr lang="vi-VN" b="1" dirty="0"/>
          </a:p>
          <a:p>
            <a:pPr lvl="1">
              <a:lnSpc>
                <a:spcPct val="105000"/>
              </a:lnSpc>
            </a:pPr>
            <a:r>
              <a:rPr lang="vi-VN" b="1" dirty="0"/>
              <a:t>G</a:t>
            </a:r>
            <a:r>
              <a:rPr lang="en-US" b="1" dirty="0"/>
              <a:t>1</a:t>
            </a:r>
            <a:r>
              <a:rPr lang="vi-VN" b="1" dirty="0"/>
              <a:t>.</a:t>
            </a:r>
            <a:r>
              <a:rPr lang="en-US" b="1" dirty="0"/>
              <a:t>5</a:t>
            </a:r>
            <a:r>
              <a:rPr lang="vi-VN" dirty="0"/>
              <a:t> </a:t>
            </a:r>
            <a:r>
              <a:rPr lang="en-US" dirty="0" err="1"/>
              <a:t>Hiểu</a:t>
            </a:r>
            <a:r>
              <a:rPr lang="en-US" dirty="0"/>
              <a:t> </a:t>
            </a:r>
            <a:r>
              <a:rPr lang="en-US" dirty="0" err="1"/>
              <a:t>được</a:t>
            </a:r>
            <a:r>
              <a:rPr lang="en-US" dirty="0"/>
              <a:t> </a:t>
            </a:r>
            <a:r>
              <a:rPr lang="en-US" dirty="0" err="1"/>
              <a:t>phương</a:t>
            </a:r>
            <a:r>
              <a:rPr lang="en-US" dirty="0"/>
              <a:t> </a:t>
            </a:r>
            <a:r>
              <a:rPr lang="en-US" dirty="0" err="1"/>
              <a:t>pháp</a:t>
            </a:r>
            <a:r>
              <a:rPr lang="en-US" dirty="0"/>
              <a:t> </a:t>
            </a:r>
            <a:r>
              <a:rPr lang="en-US" dirty="0" err="1"/>
              <a:t>tính</a:t>
            </a:r>
            <a:r>
              <a:rPr lang="en-US" dirty="0"/>
              <a:t> </a:t>
            </a:r>
            <a:r>
              <a:rPr lang="en-US" dirty="0" err="1"/>
              <a:t>gần</a:t>
            </a:r>
            <a:r>
              <a:rPr lang="en-US" dirty="0"/>
              <a:t> </a:t>
            </a:r>
            <a:r>
              <a:rPr lang="en-US" dirty="0" err="1"/>
              <a:t>đúng</a:t>
            </a:r>
            <a:r>
              <a:rPr lang="en-US" dirty="0"/>
              <a:t> </a:t>
            </a:r>
            <a:r>
              <a:rPr lang="en-US" dirty="0" err="1"/>
              <a:t>đạo</a:t>
            </a:r>
            <a:r>
              <a:rPr lang="en-US" dirty="0"/>
              <a:t> </a:t>
            </a:r>
            <a:r>
              <a:rPr lang="en-US" dirty="0" err="1"/>
              <a:t>hàm</a:t>
            </a:r>
            <a:r>
              <a:rPr lang="en-US" dirty="0"/>
              <a:t>; </a:t>
            </a:r>
            <a:r>
              <a:rPr lang="en-US" dirty="0" err="1"/>
              <a:t>hiểu</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được</a:t>
            </a:r>
            <a:r>
              <a:rPr lang="en-US" dirty="0"/>
              <a:t> </a:t>
            </a:r>
            <a:r>
              <a:rPr lang="en-US" dirty="0" err="1"/>
              <a:t>các</a:t>
            </a:r>
            <a:r>
              <a:rPr lang="en-US" dirty="0"/>
              <a:t> </a:t>
            </a:r>
            <a:r>
              <a:rPr lang="en-US" dirty="0" err="1"/>
              <a:t>phương</a:t>
            </a:r>
            <a:r>
              <a:rPr lang="en-US" dirty="0"/>
              <a:t> </a:t>
            </a:r>
            <a:r>
              <a:rPr lang="en-US" dirty="0" err="1"/>
              <a:t>pháp</a:t>
            </a:r>
            <a:r>
              <a:rPr lang="en-US" dirty="0"/>
              <a:t> </a:t>
            </a:r>
            <a:r>
              <a:rPr lang="en-US" dirty="0" err="1"/>
              <a:t>tính</a:t>
            </a:r>
            <a:r>
              <a:rPr lang="en-US" dirty="0"/>
              <a:t> </a:t>
            </a:r>
            <a:r>
              <a:rPr lang="en-US" dirty="0" err="1"/>
              <a:t>gần</a:t>
            </a:r>
            <a:r>
              <a:rPr lang="en-US" dirty="0"/>
              <a:t> </a:t>
            </a:r>
            <a:r>
              <a:rPr lang="en-US" dirty="0" err="1"/>
              <a:t>đúng</a:t>
            </a:r>
            <a:r>
              <a:rPr lang="en-US" dirty="0"/>
              <a:t> </a:t>
            </a:r>
            <a:r>
              <a:rPr lang="en-US" dirty="0" err="1"/>
              <a:t>tích</a:t>
            </a:r>
            <a:r>
              <a:rPr lang="en-US" dirty="0"/>
              <a:t> </a:t>
            </a:r>
            <a:r>
              <a:rPr lang="en-US" dirty="0" err="1"/>
              <a:t>phân</a:t>
            </a:r>
            <a:endParaRPr lang="en-US" dirty="0"/>
          </a:p>
          <a:p>
            <a:pPr lvl="1">
              <a:lnSpc>
                <a:spcPct val="105000"/>
              </a:lnSpc>
            </a:pPr>
            <a:r>
              <a:rPr lang="en-US" b="1" dirty="0"/>
              <a:t>G2.5 </a:t>
            </a:r>
            <a:r>
              <a:rPr lang="en-US" dirty="0" err="1"/>
              <a:t>Tính</a:t>
            </a:r>
            <a:r>
              <a:rPr lang="en-US" dirty="0"/>
              <a:t> </a:t>
            </a:r>
            <a:r>
              <a:rPr lang="en-US" dirty="0" err="1"/>
              <a:t>gần</a:t>
            </a:r>
            <a:r>
              <a:rPr lang="en-US" dirty="0"/>
              <a:t> </a:t>
            </a:r>
            <a:r>
              <a:rPr lang="en-US" dirty="0" err="1"/>
              <a:t>đúng</a:t>
            </a:r>
            <a:r>
              <a:rPr lang="en-US" dirty="0"/>
              <a:t> </a:t>
            </a:r>
            <a:r>
              <a:rPr lang="en-US" dirty="0" err="1"/>
              <a:t>đạo</a:t>
            </a:r>
            <a:r>
              <a:rPr lang="en-US" dirty="0"/>
              <a:t> </a:t>
            </a:r>
            <a:r>
              <a:rPr lang="en-US" dirty="0" err="1"/>
              <a:t>hàm</a:t>
            </a:r>
            <a:r>
              <a:rPr lang="en-US" dirty="0"/>
              <a:t> </a:t>
            </a:r>
            <a:r>
              <a:rPr lang="en-US" dirty="0" err="1"/>
              <a:t>và</a:t>
            </a:r>
            <a:r>
              <a:rPr lang="en-US" dirty="0"/>
              <a:t> </a:t>
            </a:r>
            <a:r>
              <a:rPr lang="en-US" dirty="0" err="1"/>
              <a:t>tích</a:t>
            </a:r>
            <a:r>
              <a:rPr lang="en-US" dirty="0"/>
              <a:t> </a:t>
            </a:r>
            <a:r>
              <a:rPr lang="en-US" dirty="0" err="1"/>
              <a:t>phân</a:t>
            </a:r>
            <a:endParaRPr lang="vi-VN" b="1" dirty="0"/>
          </a:p>
          <a:p>
            <a:pPr lvl="1">
              <a:lnSpc>
                <a:spcPct val="105000"/>
              </a:lnSpc>
            </a:pPr>
            <a:r>
              <a:rPr lang="vi-VN" b="1" dirty="0"/>
              <a:t>G</a:t>
            </a:r>
            <a:r>
              <a:rPr lang="en-US" b="1" dirty="0"/>
              <a:t>3.1</a:t>
            </a:r>
            <a:r>
              <a:rPr lang="vi-VN" dirty="0"/>
              <a:t> </a:t>
            </a:r>
            <a:r>
              <a:rPr lang="en-US" dirty="0" err="1"/>
              <a:t>Phân</a:t>
            </a:r>
            <a:r>
              <a:rPr lang="en-US" dirty="0"/>
              <a:t> </a:t>
            </a:r>
            <a:r>
              <a:rPr lang="en-US" dirty="0" err="1"/>
              <a:t>công</a:t>
            </a:r>
            <a:r>
              <a:rPr lang="en-US" dirty="0"/>
              <a:t> </a:t>
            </a:r>
            <a:r>
              <a:rPr lang="en-US" dirty="0" err="1"/>
              <a:t>công</a:t>
            </a:r>
            <a:r>
              <a:rPr lang="en-US" dirty="0"/>
              <a:t> </a:t>
            </a:r>
            <a:r>
              <a:rPr lang="en-US" dirty="0" err="1"/>
              <a:t>việc</a:t>
            </a:r>
            <a:r>
              <a:rPr lang="en-US" dirty="0"/>
              <a:t> </a:t>
            </a:r>
            <a:r>
              <a:rPr lang="en-US" dirty="0" err="1"/>
              <a:t>trong</a:t>
            </a:r>
            <a:r>
              <a:rPr lang="en-US" dirty="0"/>
              <a:t> </a:t>
            </a:r>
            <a:r>
              <a:rPr lang="en-US" dirty="0" err="1"/>
              <a:t>một</a:t>
            </a:r>
            <a:r>
              <a:rPr lang="en-US" dirty="0"/>
              <a:t> </a:t>
            </a:r>
            <a:r>
              <a:rPr lang="en-US" dirty="0" err="1"/>
              <a:t>nhóm</a:t>
            </a:r>
            <a:r>
              <a:rPr lang="en-US" dirty="0"/>
              <a:t> </a:t>
            </a:r>
            <a:r>
              <a:rPr lang="en-US" dirty="0" err="1"/>
              <a:t>bài</a:t>
            </a:r>
            <a:r>
              <a:rPr lang="en-US" dirty="0"/>
              <a:t> </a:t>
            </a:r>
            <a:r>
              <a:rPr lang="en-US" dirty="0" err="1"/>
              <a:t>tập</a:t>
            </a:r>
            <a:r>
              <a:rPr lang="en-US" dirty="0"/>
              <a:t> </a:t>
            </a:r>
            <a:r>
              <a:rPr lang="en-US" dirty="0" err="1"/>
              <a:t>một</a:t>
            </a:r>
            <a:r>
              <a:rPr lang="en-US" dirty="0"/>
              <a:t> </a:t>
            </a:r>
            <a:r>
              <a:rPr lang="en-US" dirty="0" err="1"/>
              <a:t>cách</a:t>
            </a:r>
            <a:r>
              <a:rPr lang="en-US" dirty="0"/>
              <a:t> </a:t>
            </a:r>
            <a:r>
              <a:rPr lang="en-US" dirty="0" err="1"/>
              <a:t>hiệu</a:t>
            </a:r>
            <a:r>
              <a:rPr lang="en-US" dirty="0"/>
              <a:t> </a:t>
            </a:r>
            <a:r>
              <a:rPr lang="en-US" dirty="0" err="1"/>
              <a:t>quả</a:t>
            </a:r>
            <a:r>
              <a:rPr lang="en-US" dirty="0"/>
              <a:t>.</a:t>
            </a:r>
          </a:p>
          <a:p>
            <a:pPr lvl="1">
              <a:lnSpc>
                <a:spcPct val="105000"/>
              </a:lnSpc>
            </a:pPr>
            <a:r>
              <a:rPr lang="en-US" b="1" dirty="0"/>
              <a:t>G3.2</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thuyết</a:t>
            </a:r>
            <a:r>
              <a:rPr lang="en-US" dirty="0"/>
              <a:t> </a:t>
            </a:r>
            <a:r>
              <a:rPr lang="en-US" dirty="0" err="1"/>
              <a:t>trình</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a:t>tự</a:t>
            </a:r>
            <a:r>
              <a:rPr lang="en-US" dirty="0"/>
              <a:t> </a:t>
            </a:r>
            <a:r>
              <a:rPr lang="en-US" dirty="0" err="1"/>
              <a:t>học</a:t>
            </a:r>
            <a:r>
              <a:rPr lang="en-US" dirty="0"/>
              <a:t> ở </a:t>
            </a:r>
            <a:r>
              <a:rPr lang="en-US" dirty="0" err="1"/>
              <a:t>nhà</a:t>
            </a:r>
            <a:r>
              <a:rPr lang="en-US" dirty="0"/>
              <a:t> </a:t>
            </a:r>
            <a:r>
              <a:rPr lang="en-US" dirty="0" err="1"/>
              <a:t>và</a:t>
            </a:r>
            <a:r>
              <a:rPr lang="en-US" dirty="0"/>
              <a:t> </a:t>
            </a:r>
            <a:r>
              <a:rPr lang="en-US" dirty="0" err="1"/>
              <a:t>báo</a:t>
            </a:r>
            <a:r>
              <a:rPr lang="en-US" dirty="0"/>
              <a:t> </a:t>
            </a:r>
            <a:r>
              <a:rPr lang="en-US" dirty="0" err="1"/>
              <a:t>cáo</a:t>
            </a:r>
            <a:r>
              <a:rPr lang="en-US" dirty="0"/>
              <a:t> </a:t>
            </a:r>
            <a:r>
              <a:rPr lang="en-US" dirty="0" err="1"/>
              <a:t>kết</a:t>
            </a:r>
            <a:r>
              <a:rPr lang="en-US" dirty="0"/>
              <a:t> </a:t>
            </a:r>
            <a:r>
              <a:rPr lang="en-US" dirty="0" err="1"/>
              <a:t>quả</a:t>
            </a:r>
            <a:r>
              <a:rPr lang="en-US" dirty="0"/>
              <a:t> </a:t>
            </a:r>
            <a:r>
              <a:rPr lang="en-US" dirty="0" err="1"/>
              <a:t>làm</a:t>
            </a:r>
            <a:r>
              <a:rPr lang="en-US" dirty="0"/>
              <a:t> </a:t>
            </a:r>
            <a:r>
              <a:rPr lang="en-US" dirty="0" err="1"/>
              <a:t>việc</a:t>
            </a:r>
            <a:r>
              <a:rPr lang="en-US" dirty="0"/>
              <a:t> </a:t>
            </a:r>
            <a:r>
              <a:rPr lang="en-US" dirty="0" err="1"/>
              <a:t>của</a:t>
            </a:r>
            <a:r>
              <a:rPr lang="en-US" dirty="0"/>
              <a:t> </a:t>
            </a:r>
            <a:r>
              <a:rPr lang="en-US" dirty="0" err="1"/>
              <a:t>nhóm</a:t>
            </a:r>
            <a:r>
              <a:rPr lang="en-US" dirty="0"/>
              <a:t>.</a:t>
            </a:r>
            <a:endParaRPr lang="vi-VN" dirty="0"/>
          </a:p>
        </p:txBody>
      </p:sp>
    </p:spTree>
    <p:extLst>
      <p:ext uri="{BB962C8B-B14F-4D97-AF65-F5344CB8AC3E}">
        <p14:creationId xmlns:p14="http://schemas.microsoft.com/office/powerpoint/2010/main" val="34290673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ECB1-3F50-41E0-BC1A-E78AE885535D}"/>
              </a:ext>
            </a:extLst>
          </p:cNvPr>
          <p:cNvSpPr>
            <a:spLocks noGrp="1"/>
          </p:cNvSpPr>
          <p:nvPr>
            <p:ph type="title"/>
          </p:nvPr>
        </p:nvSpPr>
        <p:spPr/>
        <p:txBody>
          <a:bodyPr/>
          <a:lstStyle/>
          <a:p>
            <a:pPr algn="ctr"/>
            <a:r>
              <a:rPr lang="nl-NL" sz="2800" dirty="0">
                <a:solidFill>
                  <a:schemeClr val="tx2"/>
                </a:solidFill>
                <a:effectLst/>
              </a:rPr>
              <a:t>Chương 6. TÍNH GẦN ĐÚNG ĐẠO HÀM VÀ TÍCH PHÂN XÁC ĐỊNH (6)</a:t>
            </a:r>
            <a:endParaRPr lang="vi-VN" sz="2800" dirty="0"/>
          </a:p>
        </p:txBody>
      </p:sp>
      <p:sp>
        <p:nvSpPr>
          <p:cNvPr id="3" name="Content Placeholder 2">
            <a:extLst>
              <a:ext uri="{FF2B5EF4-FFF2-40B4-BE49-F238E27FC236}">
                <a16:creationId xmlns:a16="http://schemas.microsoft.com/office/drawing/2014/main" id="{D239E34A-2A12-4EC6-A8EE-7EF8112EEFF1}"/>
              </a:ext>
            </a:extLst>
          </p:cNvPr>
          <p:cNvSpPr>
            <a:spLocks noGrp="1"/>
          </p:cNvSpPr>
          <p:nvPr>
            <p:ph idx="1"/>
          </p:nvPr>
        </p:nvSpPr>
        <p:spPr/>
        <p:txBody>
          <a:bodyPr>
            <a:normAutofit/>
          </a:bodyPr>
          <a:lstStyle/>
          <a:p>
            <a:r>
              <a:rPr lang="nl-NL" sz="3000" dirty="0"/>
              <a:t>Nội dung giảng dạy</a:t>
            </a:r>
            <a:endParaRPr lang="vi-VN" sz="2400" dirty="0"/>
          </a:p>
          <a:p>
            <a:pPr lvl="1"/>
            <a:r>
              <a:rPr lang="nl-NL" sz="2800" dirty="0"/>
              <a:t>Tính gần đúng đạo hàm (1)</a:t>
            </a:r>
            <a:endParaRPr lang="vi-VN" sz="2400" dirty="0"/>
          </a:p>
          <a:p>
            <a:pPr lvl="1"/>
            <a:r>
              <a:rPr lang="nl-NL" sz="2800" dirty="0"/>
              <a:t>Tính gần đúng tích phân xác định</a:t>
            </a:r>
            <a:endParaRPr lang="vi-VN" sz="2400" dirty="0"/>
          </a:p>
          <a:p>
            <a:pPr lvl="2"/>
            <a:r>
              <a:rPr lang="nl-NL" dirty="0"/>
              <a:t>Công thức hình thang (2)</a:t>
            </a:r>
            <a:endParaRPr lang="vi-VN" sz="2000" dirty="0"/>
          </a:p>
          <a:p>
            <a:pPr lvl="2"/>
            <a:r>
              <a:rPr lang="nl-NL" dirty="0"/>
              <a:t>Công thức parabol (công thức Simpson - 2) </a:t>
            </a:r>
            <a:endParaRPr lang="vi-VN" sz="2000" dirty="0"/>
          </a:p>
          <a:p>
            <a:pPr lvl="2"/>
            <a:r>
              <a:rPr lang="nl-NL" dirty="0"/>
              <a:t>Công thức Newton-Cotets (1)</a:t>
            </a:r>
            <a:endParaRPr lang="vi-VN" dirty="0"/>
          </a:p>
        </p:txBody>
      </p:sp>
    </p:spTree>
    <p:extLst>
      <p:ext uri="{BB962C8B-B14F-4D97-AF65-F5344CB8AC3E}">
        <p14:creationId xmlns:p14="http://schemas.microsoft.com/office/powerpoint/2010/main" val="27495528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err="1"/>
              <a:t>Tài</a:t>
            </a:r>
            <a:r>
              <a:rPr lang="en-US" dirty="0"/>
              <a:t> </a:t>
            </a:r>
            <a:r>
              <a:rPr lang="en-US" dirty="0" err="1"/>
              <a:t>liệu</a:t>
            </a:r>
            <a:r>
              <a:rPr lang="en-US" dirty="0"/>
              <a:t> </a:t>
            </a:r>
            <a:r>
              <a:rPr lang="en-US" dirty="0" err="1"/>
              <a:t>tham</a:t>
            </a:r>
            <a:r>
              <a:rPr lang="en-US" dirty="0"/>
              <a:t> </a:t>
            </a:r>
            <a:r>
              <a:rPr lang="en-US" dirty="0" err="1"/>
              <a:t>khảo</a:t>
            </a:r>
            <a:endParaRPr lang="en-US" dirty="0"/>
          </a:p>
          <a:p>
            <a:pPr lvl="0">
              <a:buFont typeface="+mj-lt"/>
              <a:buAutoNum type="arabicPeriod"/>
            </a:pPr>
            <a:r>
              <a:rPr lang="nl-NL" dirty="0"/>
              <a:t>Nguyễn Trung Hòa, Nguyễn Thanh Diệu, </a:t>
            </a:r>
            <a:r>
              <a:rPr lang="nl-NL" i="1" dirty="0"/>
              <a:t>Giải tích số</a:t>
            </a:r>
            <a:r>
              <a:rPr lang="nl-NL" dirty="0"/>
              <a:t>, NXB Đại học Vinh, 2019.</a:t>
            </a:r>
            <a:endParaRPr lang="vi-VN" dirty="0"/>
          </a:p>
          <a:p>
            <a:pPr lvl="0">
              <a:buFont typeface="+mj-lt"/>
              <a:buAutoNum type="arabicPeriod"/>
            </a:pPr>
            <a:r>
              <a:rPr lang="nl-NL" dirty="0"/>
              <a:t>Trần Xuân Sinh, </a:t>
            </a:r>
            <a:r>
              <a:rPr lang="nl-NL" i="1" dirty="0"/>
              <a:t>Phương pháp tính</a:t>
            </a:r>
            <a:r>
              <a:rPr lang="nl-NL" dirty="0"/>
              <a:t>, Đại học Vinh, 1997</a:t>
            </a:r>
            <a:endParaRPr lang="vi-VN" dirty="0"/>
          </a:p>
          <a:p>
            <a:pPr lvl="0">
              <a:buFont typeface="+mj-lt"/>
              <a:buAutoNum type="arabicPeriod"/>
            </a:pPr>
            <a:r>
              <a:rPr lang="nl-NL" dirty="0"/>
              <a:t>Phan Văn Hạp – Lê Đình Thịnh, </a:t>
            </a:r>
            <a:r>
              <a:rPr lang="nl-NL" i="1" dirty="0"/>
              <a:t>Phương pháp tính và các thuật toán</a:t>
            </a:r>
            <a:r>
              <a:rPr lang="nl-NL" dirty="0"/>
              <a:t>, NXB Giáo dục, 2000.</a:t>
            </a:r>
          </a:p>
          <a:p>
            <a:r>
              <a:rPr lang="en-US" dirty="0" err="1"/>
              <a:t>Bài</a:t>
            </a:r>
            <a:r>
              <a:rPr lang="en-US" dirty="0"/>
              <a:t> </a:t>
            </a:r>
            <a:r>
              <a:rPr lang="en-US" dirty="0" err="1"/>
              <a:t>tập</a:t>
            </a:r>
            <a:endParaRPr lang="en-US" dirty="0"/>
          </a:p>
          <a:p>
            <a:pPr>
              <a:buNone/>
            </a:pPr>
            <a:r>
              <a:rPr lang="en-US" dirty="0"/>
              <a:t>	</a:t>
            </a:r>
            <a:r>
              <a:rPr lang="en-US" sz="2600" dirty="0" err="1"/>
              <a:t>Làm</a:t>
            </a:r>
            <a:r>
              <a:rPr lang="en-US" sz="2600" dirty="0"/>
              <a:t> </a:t>
            </a:r>
            <a:r>
              <a:rPr lang="en-US" sz="2600" dirty="0" err="1"/>
              <a:t>các</a:t>
            </a:r>
            <a:r>
              <a:rPr lang="en-US" sz="2600" dirty="0"/>
              <a:t> </a:t>
            </a:r>
            <a:r>
              <a:rPr lang="en-US" sz="2600" dirty="0" err="1"/>
              <a:t>bài</a:t>
            </a:r>
            <a:r>
              <a:rPr lang="en-US" sz="2600" dirty="0"/>
              <a:t> </a:t>
            </a:r>
            <a:r>
              <a:rPr lang="en-US" sz="2600" dirty="0" err="1"/>
              <a:t>tập</a:t>
            </a:r>
            <a:r>
              <a:rPr lang="en-US" sz="2600" dirty="0"/>
              <a:t> </a:t>
            </a:r>
            <a:r>
              <a:rPr lang="en-US" sz="2600" dirty="0" err="1"/>
              <a:t>trong</a:t>
            </a:r>
            <a:r>
              <a:rPr lang="en-US" sz="2600" dirty="0"/>
              <a:t> </a:t>
            </a:r>
            <a:r>
              <a:rPr lang="en-US" sz="2600" dirty="0" err="1"/>
              <a:t>tài</a:t>
            </a:r>
            <a:r>
              <a:rPr lang="en-US" sz="2600" dirty="0"/>
              <a:t> </a:t>
            </a:r>
            <a:r>
              <a:rPr lang="en-US" sz="2600" dirty="0" err="1"/>
              <a:t>liệu</a:t>
            </a:r>
            <a:r>
              <a:rPr lang="en-US" sz="2600" dirty="0"/>
              <a:t> 1, 2, 3.</a:t>
            </a:r>
            <a:endParaRPr lang="vi-VN" sz="2600" dirty="0"/>
          </a:p>
          <a:p>
            <a:endParaRPr lang="en-US" dirty="0"/>
          </a:p>
        </p:txBody>
      </p:sp>
      <p:sp>
        <p:nvSpPr>
          <p:cNvPr id="4" name="Title 1">
            <a:extLst>
              <a:ext uri="{FF2B5EF4-FFF2-40B4-BE49-F238E27FC236}">
                <a16:creationId xmlns:a16="http://schemas.microsoft.com/office/drawing/2014/main" id="{2EE27527-9975-48DF-AC12-623B999C1E15}"/>
              </a:ext>
            </a:extLst>
          </p:cNvPr>
          <p:cNvSpPr txBox="1">
            <a:spLocks/>
          </p:cNvSpPr>
          <p:nvPr/>
        </p:nvSpPr>
        <p:spPr>
          <a:xfrm>
            <a:off x="457200" y="0"/>
            <a:ext cx="8065126" cy="762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b="1" i="0" u="none" kern="1200">
                <a:solidFill>
                  <a:srgbClr val="FFC000"/>
                </a:solidFill>
                <a:effectLst>
                  <a:outerShdw blurRad="38100" dist="38100" dir="2700000" algn="tl">
                    <a:srgbClr val="000000">
                      <a:alpha val="43137"/>
                    </a:srgbClr>
                  </a:outerShdw>
                </a:effectLst>
                <a:latin typeface="+mj-lt"/>
                <a:ea typeface="+mj-ea"/>
                <a:cs typeface="+mj-cs"/>
              </a:defRPr>
            </a:lvl1pPr>
          </a:lstStyle>
          <a:p>
            <a:pPr algn="ctr"/>
            <a:r>
              <a:rPr lang="nl-NL" sz="2800" dirty="0">
                <a:solidFill>
                  <a:schemeClr val="tx2"/>
                </a:solidFill>
                <a:effectLst/>
              </a:rPr>
              <a:t>Chương 6. TÍNH GẦN ĐÚNG ĐẠO HÀM VÀ TÍCH PHÂN XÁC ĐỊNH (6)</a:t>
            </a:r>
            <a:endParaRPr lang="en-US" sz="2800" dirty="0"/>
          </a:p>
        </p:txBody>
      </p:sp>
    </p:spTree>
    <p:extLst>
      <p:ext uri="{BB962C8B-B14F-4D97-AF65-F5344CB8AC3E}">
        <p14:creationId xmlns:p14="http://schemas.microsoft.com/office/powerpoint/2010/main" val="20635478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nl-NL" sz="2800" dirty="0">
                <a:solidFill>
                  <a:schemeClr val="tx2"/>
                </a:solidFill>
                <a:effectLst/>
              </a:rPr>
              <a:t>Chương 7. GIẢI GẦN ĐÚNG PHƯƠNG TRÌNH VI PHÂN THƯỜNG (6)</a:t>
            </a:r>
            <a:endParaRPr lang="en-US" sz="2800" dirty="0">
              <a:solidFill>
                <a:schemeClr val="tx2"/>
              </a:solidFill>
            </a:endParaRPr>
          </a:p>
        </p:txBody>
      </p:sp>
      <p:sp>
        <p:nvSpPr>
          <p:cNvPr id="3" name="Content Placeholder 2"/>
          <p:cNvSpPr>
            <a:spLocks noGrp="1"/>
          </p:cNvSpPr>
          <p:nvPr>
            <p:ph idx="1"/>
          </p:nvPr>
        </p:nvSpPr>
        <p:spPr>
          <a:xfrm>
            <a:off x="0" y="838200"/>
            <a:ext cx="8991600" cy="5638800"/>
          </a:xfrm>
        </p:spPr>
        <p:txBody>
          <a:bodyPr>
            <a:normAutofit/>
          </a:bodyPr>
          <a:lstStyle/>
          <a:p>
            <a:pPr>
              <a:lnSpc>
                <a:spcPct val="105000"/>
              </a:lnSpc>
            </a:pPr>
            <a:r>
              <a:rPr lang="en-US" b="1" dirty="0" err="1"/>
              <a:t>Chuẩn</a:t>
            </a:r>
            <a:r>
              <a:rPr lang="en-US" b="1" dirty="0"/>
              <a:t> </a:t>
            </a:r>
            <a:r>
              <a:rPr lang="en-US" b="1" dirty="0" err="1"/>
              <a:t>đầu</a:t>
            </a:r>
            <a:r>
              <a:rPr lang="en-US" b="1" dirty="0"/>
              <a:t> </a:t>
            </a:r>
            <a:r>
              <a:rPr lang="en-US" b="1" dirty="0" err="1"/>
              <a:t>ra</a:t>
            </a:r>
            <a:endParaRPr lang="vi-VN" b="1" dirty="0"/>
          </a:p>
          <a:p>
            <a:pPr lvl="1">
              <a:lnSpc>
                <a:spcPct val="105000"/>
              </a:lnSpc>
            </a:pPr>
            <a:r>
              <a:rPr lang="vi-VN" b="1" dirty="0"/>
              <a:t>G</a:t>
            </a:r>
            <a:r>
              <a:rPr lang="en-US" b="1" dirty="0"/>
              <a:t>1</a:t>
            </a:r>
            <a:r>
              <a:rPr lang="vi-VN" b="1" dirty="0"/>
              <a:t>.</a:t>
            </a:r>
            <a:r>
              <a:rPr lang="en-US" b="1" dirty="0"/>
              <a:t>5</a:t>
            </a:r>
            <a:r>
              <a:rPr lang="vi-VN" dirty="0"/>
              <a:t> </a:t>
            </a:r>
            <a:r>
              <a:rPr lang="en-US" dirty="0" err="1"/>
              <a:t>Hiểu</a:t>
            </a:r>
            <a:r>
              <a:rPr lang="en-US" dirty="0"/>
              <a:t> </a:t>
            </a:r>
            <a:r>
              <a:rPr lang="en-US" dirty="0" err="1"/>
              <a:t>được</a:t>
            </a:r>
            <a:r>
              <a:rPr lang="en-US" dirty="0"/>
              <a:t> </a:t>
            </a:r>
            <a:r>
              <a:rPr lang="en-US" dirty="0" err="1"/>
              <a:t>phương</a:t>
            </a:r>
            <a:r>
              <a:rPr lang="en-US" dirty="0"/>
              <a:t> </a:t>
            </a:r>
            <a:r>
              <a:rPr lang="en-US" dirty="0" err="1"/>
              <a:t>pháp</a:t>
            </a:r>
            <a:r>
              <a:rPr lang="en-US" dirty="0"/>
              <a:t> </a:t>
            </a:r>
            <a:r>
              <a:rPr lang="en-US" dirty="0" err="1"/>
              <a:t>tính</a:t>
            </a:r>
            <a:r>
              <a:rPr lang="en-US" dirty="0"/>
              <a:t> </a:t>
            </a:r>
            <a:r>
              <a:rPr lang="en-US" dirty="0" err="1"/>
              <a:t>gần</a:t>
            </a:r>
            <a:r>
              <a:rPr lang="en-US" dirty="0"/>
              <a:t> </a:t>
            </a:r>
            <a:r>
              <a:rPr lang="en-US" dirty="0" err="1"/>
              <a:t>đúng</a:t>
            </a:r>
            <a:r>
              <a:rPr lang="en-US" dirty="0"/>
              <a:t> </a:t>
            </a:r>
            <a:r>
              <a:rPr lang="en-US" dirty="0" err="1"/>
              <a:t>đạo</a:t>
            </a:r>
            <a:r>
              <a:rPr lang="en-US" dirty="0"/>
              <a:t> </a:t>
            </a:r>
            <a:r>
              <a:rPr lang="en-US" dirty="0" err="1"/>
              <a:t>hàm</a:t>
            </a:r>
            <a:r>
              <a:rPr lang="en-US" dirty="0"/>
              <a:t>; </a:t>
            </a:r>
            <a:r>
              <a:rPr lang="en-US" dirty="0" err="1"/>
              <a:t>hiểu</a:t>
            </a:r>
            <a:r>
              <a:rPr lang="en-US" dirty="0"/>
              <a:t> </a:t>
            </a:r>
            <a:r>
              <a:rPr lang="en-US" dirty="0" err="1"/>
              <a:t>và</a:t>
            </a:r>
            <a:r>
              <a:rPr lang="en-US" dirty="0"/>
              <a:t> </a:t>
            </a:r>
            <a:r>
              <a:rPr lang="en-US" dirty="0" err="1"/>
              <a:t>trình</a:t>
            </a:r>
            <a:r>
              <a:rPr lang="en-US" dirty="0"/>
              <a:t> </a:t>
            </a:r>
            <a:r>
              <a:rPr lang="en-US" dirty="0" err="1"/>
              <a:t>bày</a:t>
            </a:r>
            <a:r>
              <a:rPr lang="en-US" dirty="0"/>
              <a:t> </a:t>
            </a:r>
            <a:r>
              <a:rPr lang="en-US" dirty="0" err="1"/>
              <a:t>được</a:t>
            </a:r>
            <a:r>
              <a:rPr lang="en-US" dirty="0"/>
              <a:t> </a:t>
            </a:r>
            <a:r>
              <a:rPr lang="en-US" dirty="0" err="1"/>
              <a:t>các</a:t>
            </a:r>
            <a:r>
              <a:rPr lang="en-US" dirty="0"/>
              <a:t> </a:t>
            </a:r>
            <a:r>
              <a:rPr lang="en-US" dirty="0" err="1"/>
              <a:t>phương</a:t>
            </a:r>
            <a:r>
              <a:rPr lang="en-US" dirty="0"/>
              <a:t> </a:t>
            </a:r>
            <a:r>
              <a:rPr lang="en-US" dirty="0" err="1"/>
              <a:t>pháp</a:t>
            </a:r>
            <a:r>
              <a:rPr lang="en-US" dirty="0"/>
              <a:t> </a:t>
            </a:r>
            <a:r>
              <a:rPr lang="en-US" dirty="0" err="1"/>
              <a:t>tính</a:t>
            </a:r>
            <a:r>
              <a:rPr lang="en-US" dirty="0"/>
              <a:t> </a:t>
            </a:r>
            <a:r>
              <a:rPr lang="en-US" dirty="0" err="1"/>
              <a:t>gần</a:t>
            </a:r>
            <a:r>
              <a:rPr lang="en-US" dirty="0"/>
              <a:t> </a:t>
            </a:r>
            <a:r>
              <a:rPr lang="en-US" dirty="0" err="1"/>
              <a:t>đúng</a:t>
            </a:r>
            <a:r>
              <a:rPr lang="en-US" dirty="0"/>
              <a:t> </a:t>
            </a:r>
            <a:r>
              <a:rPr lang="en-US" dirty="0" err="1"/>
              <a:t>tích</a:t>
            </a:r>
            <a:r>
              <a:rPr lang="en-US" dirty="0"/>
              <a:t> </a:t>
            </a:r>
            <a:r>
              <a:rPr lang="en-US" dirty="0" err="1"/>
              <a:t>phân</a:t>
            </a:r>
            <a:endParaRPr lang="en-US" dirty="0"/>
          </a:p>
          <a:p>
            <a:pPr lvl="1">
              <a:lnSpc>
                <a:spcPct val="105000"/>
              </a:lnSpc>
            </a:pPr>
            <a:r>
              <a:rPr lang="en-US" b="1" dirty="0"/>
              <a:t>G2.5 </a:t>
            </a:r>
            <a:r>
              <a:rPr lang="en-US" dirty="0" err="1"/>
              <a:t>Tính</a:t>
            </a:r>
            <a:r>
              <a:rPr lang="en-US" dirty="0"/>
              <a:t> </a:t>
            </a:r>
            <a:r>
              <a:rPr lang="en-US" dirty="0" err="1"/>
              <a:t>gần</a:t>
            </a:r>
            <a:r>
              <a:rPr lang="en-US" dirty="0"/>
              <a:t> </a:t>
            </a:r>
            <a:r>
              <a:rPr lang="en-US" dirty="0" err="1"/>
              <a:t>đúng</a:t>
            </a:r>
            <a:r>
              <a:rPr lang="en-US" dirty="0"/>
              <a:t> </a:t>
            </a:r>
            <a:r>
              <a:rPr lang="en-US" dirty="0" err="1"/>
              <a:t>đạo</a:t>
            </a:r>
            <a:r>
              <a:rPr lang="en-US" dirty="0"/>
              <a:t> </a:t>
            </a:r>
            <a:r>
              <a:rPr lang="en-US" dirty="0" err="1"/>
              <a:t>hàm</a:t>
            </a:r>
            <a:r>
              <a:rPr lang="en-US" dirty="0"/>
              <a:t> </a:t>
            </a:r>
            <a:r>
              <a:rPr lang="en-US" dirty="0" err="1"/>
              <a:t>và</a:t>
            </a:r>
            <a:r>
              <a:rPr lang="en-US" dirty="0"/>
              <a:t> </a:t>
            </a:r>
            <a:r>
              <a:rPr lang="en-US" dirty="0" err="1"/>
              <a:t>tích</a:t>
            </a:r>
            <a:r>
              <a:rPr lang="en-US" dirty="0"/>
              <a:t> </a:t>
            </a:r>
            <a:r>
              <a:rPr lang="en-US" dirty="0" err="1"/>
              <a:t>phân</a:t>
            </a:r>
            <a:endParaRPr lang="vi-VN" b="1" dirty="0"/>
          </a:p>
          <a:p>
            <a:pPr lvl="1">
              <a:lnSpc>
                <a:spcPct val="105000"/>
              </a:lnSpc>
            </a:pPr>
            <a:r>
              <a:rPr lang="vi-VN" b="1" dirty="0"/>
              <a:t>G</a:t>
            </a:r>
            <a:r>
              <a:rPr lang="en-US" b="1" dirty="0"/>
              <a:t>3.1</a:t>
            </a:r>
            <a:r>
              <a:rPr lang="vi-VN" dirty="0"/>
              <a:t> </a:t>
            </a:r>
            <a:r>
              <a:rPr lang="en-US" dirty="0" err="1"/>
              <a:t>Phân</a:t>
            </a:r>
            <a:r>
              <a:rPr lang="en-US" dirty="0"/>
              <a:t> </a:t>
            </a:r>
            <a:r>
              <a:rPr lang="en-US" dirty="0" err="1"/>
              <a:t>công</a:t>
            </a:r>
            <a:r>
              <a:rPr lang="en-US" dirty="0"/>
              <a:t> </a:t>
            </a:r>
            <a:r>
              <a:rPr lang="en-US" dirty="0" err="1"/>
              <a:t>công</a:t>
            </a:r>
            <a:r>
              <a:rPr lang="en-US" dirty="0"/>
              <a:t> </a:t>
            </a:r>
            <a:r>
              <a:rPr lang="en-US" dirty="0" err="1"/>
              <a:t>việc</a:t>
            </a:r>
            <a:r>
              <a:rPr lang="en-US" dirty="0"/>
              <a:t> </a:t>
            </a:r>
            <a:r>
              <a:rPr lang="en-US" dirty="0" err="1"/>
              <a:t>trong</a:t>
            </a:r>
            <a:r>
              <a:rPr lang="en-US" dirty="0"/>
              <a:t> </a:t>
            </a:r>
            <a:r>
              <a:rPr lang="en-US" dirty="0" err="1"/>
              <a:t>một</a:t>
            </a:r>
            <a:r>
              <a:rPr lang="en-US" dirty="0"/>
              <a:t> </a:t>
            </a:r>
            <a:r>
              <a:rPr lang="en-US" dirty="0" err="1"/>
              <a:t>nhóm</a:t>
            </a:r>
            <a:r>
              <a:rPr lang="en-US" dirty="0"/>
              <a:t> </a:t>
            </a:r>
            <a:r>
              <a:rPr lang="en-US" dirty="0" err="1"/>
              <a:t>bài</a:t>
            </a:r>
            <a:r>
              <a:rPr lang="en-US" dirty="0"/>
              <a:t> </a:t>
            </a:r>
            <a:r>
              <a:rPr lang="en-US" dirty="0" err="1"/>
              <a:t>tập</a:t>
            </a:r>
            <a:r>
              <a:rPr lang="en-US" dirty="0"/>
              <a:t> </a:t>
            </a:r>
            <a:r>
              <a:rPr lang="en-US" dirty="0" err="1"/>
              <a:t>một</a:t>
            </a:r>
            <a:r>
              <a:rPr lang="en-US" dirty="0"/>
              <a:t> </a:t>
            </a:r>
            <a:r>
              <a:rPr lang="en-US" dirty="0" err="1"/>
              <a:t>cách</a:t>
            </a:r>
            <a:r>
              <a:rPr lang="en-US" dirty="0"/>
              <a:t> </a:t>
            </a:r>
            <a:r>
              <a:rPr lang="en-US" dirty="0" err="1"/>
              <a:t>hiệu</a:t>
            </a:r>
            <a:r>
              <a:rPr lang="en-US" dirty="0"/>
              <a:t> </a:t>
            </a:r>
            <a:r>
              <a:rPr lang="en-US" dirty="0" err="1"/>
              <a:t>quả</a:t>
            </a:r>
            <a:r>
              <a:rPr lang="en-US" dirty="0"/>
              <a:t>.</a:t>
            </a:r>
          </a:p>
          <a:p>
            <a:pPr lvl="1">
              <a:lnSpc>
                <a:spcPct val="105000"/>
              </a:lnSpc>
            </a:pPr>
            <a:r>
              <a:rPr lang="en-US" b="1" dirty="0"/>
              <a:t>G3.2</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thuyết</a:t>
            </a:r>
            <a:r>
              <a:rPr lang="en-US" dirty="0"/>
              <a:t> </a:t>
            </a:r>
            <a:r>
              <a:rPr lang="en-US" dirty="0" err="1"/>
              <a:t>trình</a:t>
            </a:r>
            <a:r>
              <a:rPr lang="en-US" dirty="0"/>
              <a:t> </a:t>
            </a:r>
            <a:r>
              <a:rPr lang="en-US" dirty="0" err="1"/>
              <a:t>các</a:t>
            </a:r>
            <a:r>
              <a:rPr lang="en-US" dirty="0"/>
              <a:t> </a:t>
            </a:r>
            <a:r>
              <a:rPr lang="en-US" dirty="0" err="1"/>
              <a:t>vấn</a:t>
            </a:r>
            <a:r>
              <a:rPr lang="en-US" dirty="0"/>
              <a:t> </a:t>
            </a:r>
            <a:r>
              <a:rPr lang="en-US" dirty="0" err="1"/>
              <a:t>đề</a:t>
            </a:r>
            <a:r>
              <a:rPr lang="en-US" dirty="0"/>
              <a:t> </a:t>
            </a:r>
            <a:r>
              <a:rPr lang="en-US" dirty="0" err="1"/>
              <a:t>tự</a:t>
            </a:r>
            <a:r>
              <a:rPr lang="en-US" dirty="0"/>
              <a:t> </a:t>
            </a:r>
            <a:r>
              <a:rPr lang="en-US" dirty="0" err="1"/>
              <a:t>học</a:t>
            </a:r>
            <a:r>
              <a:rPr lang="en-US" dirty="0"/>
              <a:t> ở </a:t>
            </a:r>
            <a:r>
              <a:rPr lang="en-US" dirty="0" err="1"/>
              <a:t>nhà</a:t>
            </a:r>
            <a:r>
              <a:rPr lang="en-US" dirty="0"/>
              <a:t> </a:t>
            </a:r>
            <a:r>
              <a:rPr lang="en-US" dirty="0" err="1"/>
              <a:t>và</a:t>
            </a:r>
            <a:r>
              <a:rPr lang="en-US" dirty="0"/>
              <a:t> </a:t>
            </a:r>
            <a:r>
              <a:rPr lang="en-US" dirty="0" err="1"/>
              <a:t>báo</a:t>
            </a:r>
            <a:r>
              <a:rPr lang="en-US" dirty="0"/>
              <a:t> </a:t>
            </a:r>
            <a:r>
              <a:rPr lang="en-US" dirty="0" err="1"/>
              <a:t>cáo</a:t>
            </a:r>
            <a:r>
              <a:rPr lang="en-US" dirty="0"/>
              <a:t> </a:t>
            </a:r>
            <a:r>
              <a:rPr lang="en-US" dirty="0" err="1"/>
              <a:t>kết</a:t>
            </a:r>
            <a:r>
              <a:rPr lang="en-US" dirty="0"/>
              <a:t> </a:t>
            </a:r>
            <a:r>
              <a:rPr lang="en-US" dirty="0" err="1"/>
              <a:t>quả</a:t>
            </a:r>
            <a:r>
              <a:rPr lang="en-US" dirty="0"/>
              <a:t> </a:t>
            </a:r>
            <a:r>
              <a:rPr lang="en-US" dirty="0" err="1"/>
              <a:t>làm</a:t>
            </a:r>
            <a:r>
              <a:rPr lang="en-US" dirty="0"/>
              <a:t> </a:t>
            </a:r>
            <a:r>
              <a:rPr lang="en-US" dirty="0" err="1"/>
              <a:t>việc</a:t>
            </a:r>
            <a:r>
              <a:rPr lang="en-US" dirty="0"/>
              <a:t> </a:t>
            </a:r>
            <a:r>
              <a:rPr lang="en-US" dirty="0" err="1"/>
              <a:t>của</a:t>
            </a:r>
            <a:r>
              <a:rPr lang="en-US" dirty="0"/>
              <a:t> </a:t>
            </a:r>
            <a:r>
              <a:rPr lang="en-US" dirty="0" err="1"/>
              <a:t>nhóm</a:t>
            </a:r>
            <a:r>
              <a:rPr lang="en-US" dirty="0"/>
              <a:t>.</a:t>
            </a:r>
            <a:endParaRPr lang="vi-VN" dirty="0"/>
          </a:p>
        </p:txBody>
      </p:sp>
    </p:spTree>
    <p:extLst>
      <p:ext uri="{BB962C8B-B14F-4D97-AF65-F5344CB8AC3E}">
        <p14:creationId xmlns:p14="http://schemas.microsoft.com/office/powerpoint/2010/main" val="2035979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2ECB1-3F50-41E0-BC1A-E78AE885535D}"/>
              </a:ext>
            </a:extLst>
          </p:cNvPr>
          <p:cNvSpPr>
            <a:spLocks noGrp="1"/>
          </p:cNvSpPr>
          <p:nvPr>
            <p:ph type="title"/>
          </p:nvPr>
        </p:nvSpPr>
        <p:spPr/>
        <p:txBody>
          <a:bodyPr/>
          <a:lstStyle/>
          <a:p>
            <a:pPr algn="ctr"/>
            <a:r>
              <a:rPr lang="nl-NL" sz="2800" dirty="0">
                <a:solidFill>
                  <a:schemeClr val="tx2"/>
                </a:solidFill>
                <a:effectLst/>
              </a:rPr>
              <a:t>Chương 7. GIẢI GẦN ĐÚNG PHƯƠNG TRÌNH VI PHÂN THƯỜNG (6)</a:t>
            </a:r>
            <a:endParaRPr lang="vi-VN" sz="2800" dirty="0"/>
          </a:p>
        </p:txBody>
      </p:sp>
      <p:sp>
        <p:nvSpPr>
          <p:cNvPr id="3" name="Content Placeholder 2">
            <a:extLst>
              <a:ext uri="{FF2B5EF4-FFF2-40B4-BE49-F238E27FC236}">
                <a16:creationId xmlns:a16="http://schemas.microsoft.com/office/drawing/2014/main" id="{D239E34A-2A12-4EC6-A8EE-7EF8112EEFF1}"/>
              </a:ext>
            </a:extLst>
          </p:cNvPr>
          <p:cNvSpPr>
            <a:spLocks noGrp="1"/>
          </p:cNvSpPr>
          <p:nvPr>
            <p:ph idx="1"/>
          </p:nvPr>
        </p:nvSpPr>
        <p:spPr/>
        <p:txBody>
          <a:bodyPr>
            <a:normAutofit/>
          </a:bodyPr>
          <a:lstStyle/>
          <a:p>
            <a:r>
              <a:rPr lang="nl-NL" sz="3000" dirty="0"/>
              <a:t>Nội dung giảng dạy</a:t>
            </a:r>
            <a:endParaRPr lang="vi-VN" sz="2400" dirty="0"/>
          </a:p>
          <a:p>
            <a:pPr lvl="1"/>
            <a:r>
              <a:rPr lang="nl-NL" sz="2800" dirty="0"/>
              <a:t>Các phương pháp giải tích (2)</a:t>
            </a:r>
            <a:endParaRPr lang="vi-VN" sz="2400" dirty="0"/>
          </a:p>
          <a:p>
            <a:pPr lvl="2"/>
            <a:r>
              <a:rPr lang="nl-NL" dirty="0"/>
              <a:t>Phương pháp chuỗi lũy thừa</a:t>
            </a:r>
            <a:endParaRPr lang="vi-VN" sz="2000" dirty="0"/>
          </a:p>
          <a:p>
            <a:pPr lvl="2"/>
            <a:r>
              <a:rPr lang="nl-NL" dirty="0"/>
              <a:t>Phương pháp chuỗi Taylo</a:t>
            </a:r>
            <a:endParaRPr lang="vi-VN" sz="2000" dirty="0"/>
          </a:p>
          <a:p>
            <a:pPr lvl="1"/>
            <a:r>
              <a:rPr lang="nl-NL" sz="2800" dirty="0"/>
              <a:t>Các phương pháp số (4)</a:t>
            </a:r>
            <a:endParaRPr lang="vi-VN" sz="2400" dirty="0"/>
          </a:p>
          <a:p>
            <a:pPr lvl="2"/>
            <a:r>
              <a:rPr lang="nl-NL" dirty="0"/>
              <a:t>Phương pháp Euler và Euler cải tiến</a:t>
            </a:r>
            <a:endParaRPr lang="vi-VN" sz="2000" dirty="0"/>
          </a:p>
          <a:p>
            <a:pPr lvl="2"/>
            <a:r>
              <a:rPr lang="nl-NL" dirty="0"/>
              <a:t>Phương pháp Runge-Kutta</a:t>
            </a:r>
            <a:endParaRPr lang="vi-VN" dirty="0"/>
          </a:p>
        </p:txBody>
      </p:sp>
    </p:spTree>
    <p:extLst>
      <p:ext uri="{BB962C8B-B14F-4D97-AF65-F5344CB8AC3E}">
        <p14:creationId xmlns:p14="http://schemas.microsoft.com/office/powerpoint/2010/main" val="2570293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Thông</a:t>
            </a:r>
            <a:r>
              <a:rPr lang="en-US" dirty="0"/>
              <a:t> tin </a:t>
            </a:r>
            <a:r>
              <a:rPr lang="en-US" dirty="0" err="1"/>
              <a:t>học</a:t>
            </a:r>
            <a:r>
              <a:rPr lang="en-US" dirty="0"/>
              <a:t> </a:t>
            </a:r>
            <a:r>
              <a:rPr lang="en-US" dirty="0" err="1"/>
              <a:t>phần</a:t>
            </a:r>
            <a:endParaRPr lang="en-US" dirty="0"/>
          </a:p>
        </p:txBody>
      </p:sp>
      <p:sp>
        <p:nvSpPr>
          <p:cNvPr id="3" name="Content Placeholder 2"/>
          <p:cNvSpPr>
            <a:spLocks noGrp="1"/>
          </p:cNvSpPr>
          <p:nvPr>
            <p:ph idx="1"/>
          </p:nvPr>
        </p:nvSpPr>
        <p:spPr/>
        <p:txBody>
          <a:bodyPr>
            <a:normAutofit/>
          </a:bodyPr>
          <a:lstStyle/>
          <a:p>
            <a:r>
              <a:rPr lang="en-US" dirty="0" err="1"/>
              <a:t>Tên</a:t>
            </a:r>
            <a:r>
              <a:rPr lang="en-US" dirty="0"/>
              <a:t> </a:t>
            </a:r>
            <a:r>
              <a:rPr lang="en-US" dirty="0" err="1"/>
              <a:t>học</a:t>
            </a:r>
            <a:r>
              <a:rPr lang="en-US" dirty="0"/>
              <a:t> </a:t>
            </a:r>
            <a:r>
              <a:rPr lang="en-US" dirty="0" err="1"/>
              <a:t>phần</a:t>
            </a:r>
            <a:r>
              <a:rPr lang="en-US" dirty="0"/>
              <a:t>: </a:t>
            </a:r>
            <a:r>
              <a:rPr lang="en-US" dirty="0" err="1"/>
              <a:t>Giải</a:t>
            </a:r>
            <a:r>
              <a:rPr lang="en-US" dirty="0"/>
              <a:t> </a:t>
            </a:r>
            <a:r>
              <a:rPr lang="en-US" dirty="0" err="1"/>
              <a:t>tích</a:t>
            </a:r>
            <a:r>
              <a:rPr lang="en-US" dirty="0"/>
              <a:t> </a:t>
            </a:r>
            <a:r>
              <a:rPr lang="en-US" dirty="0" err="1"/>
              <a:t>số</a:t>
            </a:r>
            <a:endParaRPr lang="en-US" dirty="0"/>
          </a:p>
          <a:p>
            <a:r>
              <a:rPr lang="en-US" dirty="0" err="1"/>
              <a:t>Mã</a:t>
            </a:r>
            <a:r>
              <a:rPr lang="en-US" dirty="0"/>
              <a:t> </a:t>
            </a:r>
            <a:r>
              <a:rPr lang="en-US" dirty="0" err="1"/>
              <a:t>học</a:t>
            </a:r>
            <a:r>
              <a:rPr lang="en-US" dirty="0"/>
              <a:t> </a:t>
            </a:r>
            <a:r>
              <a:rPr lang="en-US" dirty="0" err="1"/>
              <a:t>phần</a:t>
            </a:r>
            <a:r>
              <a:rPr lang="en-US" dirty="0"/>
              <a:t>:	MAT30001</a:t>
            </a:r>
          </a:p>
          <a:p>
            <a:r>
              <a:rPr lang="en-US" dirty="0" err="1"/>
              <a:t>Khối</a:t>
            </a:r>
            <a:r>
              <a:rPr lang="en-US" dirty="0"/>
              <a:t> </a:t>
            </a:r>
            <a:r>
              <a:rPr lang="en-US" dirty="0" err="1"/>
              <a:t>kiến</a:t>
            </a:r>
            <a:r>
              <a:rPr lang="en-US" dirty="0"/>
              <a:t> </a:t>
            </a:r>
            <a:r>
              <a:rPr lang="en-US" dirty="0" err="1"/>
              <a:t>thức</a:t>
            </a:r>
            <a:r>
              <a:rPr lang="en-US" dirty="0"/>
              <a:t>: </a:t>
            </a:r>
            <a:r>
              <a:rPr lang="en-US" dirty="0" err="1"/>
              <a:t>kiến</a:t>
            </a:r>
            <a:r>
              <a:rPr lang="en-US" dirty="0"/>
              <a:t> </a:t>
            </a:r>
            <a:r>
              <a:rPr lang="en-US" dirty="0" err="1"/>
              <a:t>thức</a:t>
            </a:r>
            <a:r>
              <a:rPr lang="en-US" dirty="0"/>
              <a:t> </a:t>
            </a:r>
            <a:r>
              <a:rPr lang="en-US" dirty="0" err="1"/>
              <a:t>chuyên</a:t>
            </a:r>
            <a:r>
              <a:rPr lang="en-US" dirty="0"/>
              <a:t> </a:t>
            </a:r>
            <a:r>
              <a:rPr lang="en-US" dirty="0" err="1"/>
              <a:t>ngành</a:t>
            </a:r>
            <a:endParaRPr lang="en-US" dirty="0"/>
          </a:p>
          <a:p>
            <a:r>
              <a:rPr lang="en-US" dirty="0" err="1"/>
              <a:t>Số</a:t>
            </a:r>
            <a:r>
              <a:rPr lang="en-US" dirty="0"/>
              <a:t> </a:t>
            </a:r>
            <a:r>
              <a:rPr lang="en-US" dirty="0" err="1"/>
              <a:t>tín</a:t>
            </a:r>
            <a:r>
              <a:rPr lang="en-US" dirty="0"/>
              <a:t> </a:t>
            </a:r>
            <a:r>
              <a:rPr lang="en-US" dirty="0" err="1"/>
              <a:t>chỉ</a:t>
            </a:r>
            <a:r>
              <a:rPr lang="en-US" dirty="0"/>
              <a:t>: 03</a:t>
            </a:r>
          </a:p>
          <a:p>
            <a:pPr lvl="1"/>
            <a:r>
              <a:rPr lang="en-US" dirty="0"/>
              <a:t>Lý </a:t>
            </a:r>
            <a:r>
              <a:rPr lang="en-US" dirty="0" err="1"/>
              <a:t>thuyết</a:t>
            </a:r>
            <a:r>
              <a:rPr lang="en-US" dirty="0"/>
              <a:t>: 35; </a:t>
            </a:r>
            <a:r>
              <a:rPr lang="en-US" dirty="0" err="1"/>
              <a:t>Bài</a:t>
            </a:r>
            <a:r>
              <a:rPr lang="en-US" dirty="0"/>
              <a:t> </a:t>
            </a:r>
            <a:r>
              <a:rPr lang="en-US" dirty="0" err="1"/>
              <a:t>tập</a:t>
            </a:r>
            <a:r>
              <a:rPr lang="en-US" dirty="0"/>
              <a:t>: 10; </a:t>
            </a:r>
            <a:r>
              <a:rPr lang="en-US" dirty="0" err="1"/>
              <a:t>Tự</a:t>
            </a:r>
            <a:r>
              <a:rPr lang="en-US" dirty="0"/>
              <a:t> </a:t>
            </a:r>
            <a:r>
              <a:rPr lang="en-US" dirty="0" err="1"/>
              <a:t>học</a:t>
            </a:r>
            <a:r>
              <a:rPr lang="en-US" dirty="0"/>
              <a:t>: 90</a:t>
            </a:r>
          </a:p>
          <a:p>
            <a:r>
              <a:rPr lang="en-US" dirty="0" err="1"/>
              <a:t>Vị</a:t>
            </a:r>
            <a:r>
              <a:rPr lang="en-US" dirty="0"/>
              <a:t> </a:t>
            </a:r>
            <a:r>
              <a:rPr lang="en-US" dirty="0" err="1"/>
              <a:t>trí</a:t>
            </a:r>
            <a:r>
              <a:rPr lang="en-US" dirty="0"/>
              <a:t> </a:t>
            </a:r>
            <a:r>
              <a:rPr lang="en-US" dirty="0" err="1"/>
              <a:t>học</a:t>
            </a:r>
            <a:r>
              <a:rPr lang="en-US" dirty="0"/>
              <a:t> </a:t>
            </a:r>
            <a:r>
              <a:rPr lang="en-US" dirty="0" err="1"/>
              <a:t>phần</a:t>
            </a:r>
            <a:r>
              <a:rPr lang="en-US" dirty="0"/>
              <a:t>: </a:t>
            </a:r>
          </a:p>
          <a:p>
            <a:pPr lvl="1"/>
            <a:r>
              <a:rPr lang="en-US" dirty="0" err="1"/>
              <a:t>Vị</a:t>
            </a:r>
            <a:r>
              <a:rPr lang="en-US" dirty="0"/>
              <a:t> </a:t>
            </a:r>
            <a:r>
              <a:rPr lang="en-US" dirty="0" err="1"/>
              <a:t>trí</a:t>
            </a:r>
            <a:r>
              <a:rPr lang="en-US" dirty="0"/>
              <a:t> </a:t>
            </a:r>
            <a:r>
              <a:rPr lang="en-US" dirty="0" err="1"/>
              <a:t>trong</a:t>
            </a:r>
            <a:r>
              <a:rPr lang="en-US" dirty="0"/>
              <a:t> </a:t>
            </a:r>
            <a:r>
              <a:rPr lang="en-US" dirty="0" err="1"/>
              <a:t>khung</a:t>
            </a:r>
            <a:r>
              <a:rPr lang="en-US" dirty="0"/>
              <a:t> CTĐT: </a:t>
            </a:r>
            <a:r>
              <a:rPr lang="en-US" dirty="0" err="1"/>
              <a:t>Học</a:t>
            </a:r>
            <a:r>
              <a:rPr lang="en-US" dirty="0"/>
              <a:t> </a:t>
            </a:r>
            <a:r>
              <a:rPr lang="en-US" dirty="0" err="1"/>
              <a:t>kì</a:t>
            </a:r>
            <a:r>
              <a:rPr lang="en-US" dirty="0"/>
              <a:t> 7</a:t>
            </a:r>
          </a:p>
          <a:p>
            <a:pPr lvl="1"/>
            <a:r>
              <a:rPr lang="en-US" dirty="0" err="1"/>
              <a:t>Học</a:t>
            </a:r>
            <a:r>
              <a:rPr lang="en-US" dirty="0"/>
              <a:t> </a:t>
            </a:r>
            <a:r>
              <a:rPr lang="en-US" dirty="0" err="1"/>
              <a:t>phần</a:t>
            </a:r>
            <a:r>
              <a:rPr lang="en-US" dirty="0"/>
              <a:t> </a:t>
            </a:r>
            <a:r>
              <a:rPr lang="en-US" dirty="0" err="1"/>
              <a:t>tiên</a:t>
            </a:r>
            <a:r>
              <a:rPr lang="en-US" dirty="0"/>
              <a:t> </a:t>
            </a:r>
            <a:r>
              <a:rPr lang="en-US" dirty="0" err="1"/>
              <a:t>quyết</a:t>
            </a:r>
            <a:r>
              <a:rPr lang="en-US" dirty="0"/>
              <a:t>: </a:t>
            </a:r>
            <a:r>
              <a:rPr lang="en-US" dirty="0" err="1"/>
              <a:t>Toán</a:t>
            </a:r>
            <a:r>
              <a:rPr lang="en-US" dirty="0"/>
              <a:t> </a:t>
            </a:r>
            <a:r>
              <a:rPr lang="en-US" dirty="0" err="1"/>
              <a:t>cao</a:t>
            </a:r>
            <a:r>
              <a:rPr lang="en-US" dirty="0"/>
              <a:t> </a:t>
            </a:r>
            <a:r>
              <a:rPr lang="en-US" dirty="0" err="1"/>
              <a:t>cấp</a:t>
            </a:r>
            <a:r>
              <a:rPr lang="en-US" dirty="0"/>
              <a:t> 1,2.3</a:t>
            </a:r>
          </a:p>
          <a:p>
            <a:pPr lvl="1"/>
            <a:r>
              <a:rPr lang="en-US" dirty="0" err="1"/>
              <a:t>Học</a:t>
            </a:r>
            <a:r>
              <a:rPr lang="en-US" dirty="0"/>
              <a:t> </a:t>
            </a:r>
            <a:r>
              <a:rPr lang="en-US" dirty="0" err="1"/>
              <a:t>phần</a:t>
            </a:r>
            <a:r>
              <a:rPr lang="en-US" dirty="0"/>
              <a:t> song </a:t>
            </a:r>
            <a:r>
              <a:rPr lang="en-US" dirty="0" err="1"/>
              <a:t>hành</a:t>
            </a:r>
            <a:r>
              <a:rPr lang="en-US" dirty="0"/>
              <a:t>: </a:t>
            </a:r>
            <a:r>
              <a:rPr lang="en-US" dirty="0" err="1"/>
              <a:t>Giải</a:t>
            </a:r>
            <a:r>
              <a:rPr lang="en-US" dirty="0"/>
              <a:t> </a:t>
            </a:r>
            <a:r>
              <a:rPr lang="en-US" dirty="0" err="1"/>
              <a:t>tích</a:t>
            </a:r>
            <a:r>
              <a:rPr lang="en-US" dirty="0"/>
              <a:t> </a:t>
            </a:r>
            <a:r>
              <a:rPr lang="en-US" dirty="0" err="1"/>
              <a:t>hàm</a:t>
            </a:r>
            <a:endParaRPr lang="en-US" dirty="0"/>
          </a:p>
        </p:txBody>
      </p:sp>
    </p:spTree>
    <p:extLst>
      <p:ext uri="{BB962C8B-B14F-4D97-AF65-F5344CB8AC3E}">
        <p14:creationId xmlns:p14="http://schemas.microsoft.com/office/powerpoint/2010/main" val="28200290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err="1"/>
              <a:t>Tài</a:t>
            </a:r>
            <a:r>
              <a:rPr lang="en-US" dirty="0"/>
              <a:t> </a:t>
            </a:r>
            <a:r>
              <a:rPr lang="en-US" dirty="0" err="1"/>
              <a:t>liệu</a:t>
            </a:r>
            <a:r>
              <a:rPr lang="en-US" dirty="0"/>
              <a:t> </a:t>
            </a:r>
            <a:r>
              <a:rPr lang="en-US" dirty="0" err="1"/>
              <a:t>tham</a:t>
            </a:r>
            <a:r>
              <a:rPr lang="en-US" dirty="0"/>
              <a:t> </a:t>
            </a:r>
            <a:r>
              <a:rPr lang="en-US" dirty="0" err="1"/>
              <a:t>khảo</a:t>
            </a:r>
            <a:endParaRPr lang="en-US" dirty="0"/>
          </a:p>
          <a:p>
            <a:pPr lvl="0">
              <a:buFont typeface="+mj-lt"/>
              <a:buAutoNum type="arabicPeriod"/>
            </a:pPr>
            <a:r>
              <a:rPr lang="nl-NL" dirty="0"/>
              <a:t>Nguyễn Trung Hòa, Nguyễn Thanh Diệu, </a:t>
            </a:r>
            <a:r>
              <a:rPr lang="nl-NL" i="1" dirty="0"/>
              <a:t>Giải tích số</a:t>
            </a:r>
            <a:r>
              <a:rPr lang="nl-NL" dirty="0"/>
              <a:t>, NXB Đại học Vinh, 2019.</a:t>
            </a:r>
            <a:endParaRPr lang="vi-VN" dirty="0"/>
          </a:p>
          <a:p>
            <a:pPr lvl="0">
              <a:buFont typeface="+mj-lt"/>
              <a:buAutoNum type="arabicPeriod"/>
            </a:pPr>
            <a:r>
              <a:rPr lang="nl-NL" dirty="0"/>
              <a:t>Trần Xuân Sinh, </a:t>
            </a:r>
            <a:r>
              <a:rPr lang="nl-NL" i="1" dirty="0"/>
              <a:t>Phương pháp tính</a:t>
            </a:r>
            <a:r>
              <a:rPr lang="nl-NL" dirty="0"/>
              <a:t>, Đại học Vinh, 1997</a:t>
            </a:r>
            <a:endParaRPr lang="vi-VN" dirty="0"/>
          </a:p>
          <a:p>
            <a:pPr lvl="0">
              <a:buFont typeface="+mj-lt"/>
              <a:buAutoNum type="arabicPeriod"/>
            </a:pPr>
            <a:r>
              <a:rPr lang="nl-NL" dirty="0"/>
              <a:t>Dương Thủy Vỹ, Giáo trình phương pháp tính, NXB Khoa học và Kỹ Thuật, 2002</a:t>
            </a:r>
            <a:endParaRPr lang="vi-VN" dirty="0"/>
          </a:p>
          <a:p>
            <a:pPr lvl="0">
              <a:buFont typeface="+mj-lt"/>
              <a:buAutoNum type="arabicPeriod"/>
            </a:pPr>
            <a:r>
              <a:rPr lang="nl-NL" dirty="0"/>
              <a:t>Lê Trọng Vinh, Giải tích số, NXB Khoa học và Kỹ Thuật, 2000</a:t>
            </a:r>
            <a:endParaRPr lang="vi-VN" dirty="0"/>
          </a:p>
          <a:p>
            <a:r>
              <a:rPr lang="en-US" dirty="0" err="1"/>
              <a:t>Bài</a:t>
            </a:r>
            <a:r>
              <a:rPr lang="en-US" dirty="0"/>
              <a:t> </a:t>
            </a:r>
            <a:r>
              <a:rPr lang="en-US" dirty="0" err="1"/>
              <a:t>tập</a:t>
            </a:r>
            <a:endParaRPr lang="en-US" dirty="0"/>
          </a:p>
          <a:p>
            <a:pPr>
              <a:buNone/>
            </a:pPr>
            <a:r>
              <a:rPr lang="en-US" dirty="0"/>
              <a:t>	</a:t>
            </a:r>
            <a:r>
              <a:rPr lang="en-US" sz="2600" dirty="0" err="1"/>
              <a:t>Làm</a:t>
            </a:r>
            <a:r>
              <a:rPr lang="en-US" sz="2600" dirty="0"/>
              <a:t> </a:t>
            </a:r>
            <a:r>
              <a:rPr lang="en-US" sz="2600" dirty="0" err="1"/>
              <a:t>các</a:t>
            </a:r>
            <a:r>
              <a:rPr lang="en-US" sz="2600" dirty="0"/>
              <a:t> </a:t>
            </a:r>
            <a:r>
              <a:rPr lang="en-US" sz="2600" dirty="0" err="1"/>
              <a:t>bài</a:t>
            </a:r>
            <a:r>
              <a:rPr lang="en-US" sz="2600" dirty="0"/>
              <a:t> </a:t>
            </a:r>
            <a:r>
              <a:rPr lang="en-US" sz="2600" dirty="0" err="1"/>
              <a:t>tập</a:t>
            </a:r>
            <a:r>
              <a:rPr lang="en-US" sz="2600" dirty="0"/>
              <a:t> </a:t>
            </a:r>
            <a:r>
              <a:rPr lang="en-US" sz="2600" dirty="0" err="1"/>
              <a:t>trong</a:t>
            </a:r>
            <a:r>
              <a:rPr lang="en-US" sz="2600" dirty="0"/>
              <a:t> </a:t>
            </a:r>
            <a:r>
              <a:rPr lang="en-US" sz="2600" dirty="0" err="1"/>
              <a:t>tài</a:t>
            </a:r>
            <a:r>
              <a:rPr lang="en-US" sz="2600" dirty="0"/>
              <a:t> </a:t>
            </a:r>
            <a:r>
              <a:rPr lang="en-US" sz="2600" dirty="0" err="1"/>
              <a:t>liệu</a:t>
            </a:r>
            <a:r>
              <a:rPr lang="en-US" sz="2600" dirty="0"/>
              <a:t> 1, 2, 3, 4.</a:t>
            </a:r>
            <a:endParaRPr lang="vi-VN" sz="2600" dirty="0"/>
          </a:p>
          <a:p>
            <a:endParaRPr lang="en-US" dirty="0"/>
          </a:p>
        </p:txBody>
      </p:sp>
      <p:sp>
        <p:nvSpPr>
          <p:cNvPr id="4" name="Title 1">
            <a:extLst>
              <a:ext uri="{FF2B5EF4-FFF2-40B4-BE49-F238E27FC236}">
                <a16:creationId xmlns:a16="http://schemas.microsoft.com/office/drawing/2014/main" id="{2EE27527-9975-48DF-AC12-623B999C1E15}"/>
              </a:ext>
            </a:extLst>
          </p:cNvPr>
          <p:cNvSpPr txBox="1">
            <a:spLocks/>
          </p:cNvSpPr>
          <p:nvPr/>
        </p:nvSpPr>
        <p:spPr>
          <a:xfrm>
            <a:off x="457200" y="0"/>
            <a:ext cx="8065126" cy="762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3600" b="1" i="0" u="none" kern="1200">
                <a:solidFill>
                  <a:srgbClr val="FFC000"/>
                </a:solidFill>
                <a:effectLst>
                  <a:outerShdw blurRad="38100" dist="38100" dir="2700000" algn="tl">
                    <a:srgbClr val="000000">
                      <a:alpha val="43137"/>
                    </a:srgbClr>
                  </a:outerShdw>
                </a:effectLst>
                <a:latin typeface="+mj-lt"/>
                <a:ea typeface="+mj-ea"/>
                <a:cs typeface="+mj-cs"/>
              </a:defRPr>
            </a:lvl1pPr>
          </a:lstStyle>
          <a:p>
            <a:pPr algn="ctr"/>
            <a:r>
              <a:rPr lang="nl-NL" sz="2800" dirty="0">
                <a:solidFill>
                  <a:schemeClr val="tx2"/>
                </a:solidFill>
                <a:effectLst/>
              </a:rPr>
              <a:t>Chương 7. GIẢI GẦN ĐÚNG PHƯƠNG TRÌNH VI PHÂN THƯỜNG (6)</a:t>
            </a:r>
            <a:endParaRPr lang="en-US" sz="2800" dirty="0"/>
          </a:p>
        </p:txBody>
      </p:sp>
    </p:spTree>
    <p:extLst>
      <p:ext uri="{BB962C8B-B14F-4D97-AF65-F5344CB8AC3E}">
        <p14:creationId xmlns:p14="http://schemas.microsoft.com/office/powerpoint/2010/main" val="7118362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Tóm</a:t>
            </a:r>
            <a:r>
              <a:rPr lang="en-US" dirty="0"/>
              <a:t> </a:t>
            </a:r>
            <a:r>
              <a:rPr lang="en-US" dirty="0" err="1"/>
              <a:t>tắt</a:t>
            </a:r>
            <a:r>
              <a:rPr lang="en-US" dirty="0"/>
              <a:t> </a:t>
            </a:r>
            <a:r>
              <a:rPr lang="en-US" dirty="0" err="1"/>
              <a:t>học</a:t>
            </a:r>
            <a:r>
              <a:rPr lang="en-US" dirty="0"/>
              <a:t> </a:t>
            </a:r>
            <a:r>
              <a:rPr lang="en-US" dirty="0" err="1"/>
              <a:t>phần</a:t>
            </a:r>
            <a:endParaRPr lang="en-US" dirty="0"/>
          </a:p>
        </p:txBody>
      </p:sp>
      <p:sp>
        <p:nvSpPr>
          <p:cNvPr id="3" name="Content Placeholder 2"/>
          <p:cNvSpPr>
            <a:spLocks noGrp="1"/>
          </p:cNvSpPr>
          <p:nvPr>
            <p:ph idx="1"/>
          </p:nvPr>
        </p:nvSpPr>
        <p:spPr/>
        <p:txBody>
          <a:bodyPr>
            <a:normAutofit lnSpcReduction="10000"/>
          </a:bodyPr>
          <a:lstStyle/>
          <a:p>
            <a:r>
              <a:rPr lang="en-US" dirty="0" err="1"/>
              <a:t>Việc</a:t>
            </a:r>
            <a:r>
              <a:rPr lang="en-US" dirty="0"/>
              <a:t> đ</a:t>
            </a:r>
            <a:r>
              <a:rPr lang="vi-VN" dirty="0"/>
              <a:t>ư</a:t>
            </a:r>
            <a:r>
              <a:rPr lang="en-US" dirty="0"/>
              <a:t>a </a:t>
            </a:r>
            <a:r>
              <a:rPr lang="en-US" dirty="0" err="1"/>
              <a:t>toán</a:t>
            </a:r>
            <a:r>
              <a:rPr lang="en-US" dirty="0"/>
              <a:t> </a:t>
            </a:r>
            <a:r>
              <a:rPr lang="en-US" dirty="0" err="1"/>
              <a:t>học</a:t>
            </a:r>
            <a:r>
              <a:rPr lang="en-US" dirty="0"/>
              <a:t> </a:t>
            </a:r>
            <a:r>
              <a:rPr lang="en-US" dirty="0" err="1"/>
              <a:t>vào</a:t>
            </a:r>
            <a:r>
              <a:rPr lang="en-US" dirty="0"/>
              <a:t> </a:t>
            </a:r>
            <a:r>
              <a:rPr lang="en-US" dirty="0" err="1"/>
              <a:t>thực</a:t>
            </a:r>
            <a:r>
              <a:rPr lang="en-US" dirty="0"/>
              <a:t> </a:t>
            </a:r>
            <a:r>
              <a:rPr lang="en-US" dirty="0" err="1"/>
              <a:t>tế</a:t>
            </a:r>
            <a:r>
              <a:rPr lang="en-US" dirty="0"/>
              <a:t> </a:t>
            </a:r>
            <a:r>
              <a:rPr lang="en-US" dirty="0" err="1"/>
              <a:t>cuộc</a:t>
            </a:r>
            <a:r>
              <a:rPr lang="en-US" dirty="0"/>
              <a:t> </a:t>
            </a:r>
            <a:r>
              <a:rPr lang="en-US" dirty="0" err="1"/>
              <a:t>sống</a:t>
            </a:r>
            <a:r>
              <a:rPr lang="en-US" dirty="0"/>
              <a:t> </a:t>
            </a:r>
            <a:r>
              <a:rPr lang="en-US" dirty="0" err="1"/>
              <a:t>cần</a:t>
            </a:r>
            <a:r>
              <a:rPr lang="en-US" dirty="0"/>
              <a:t> </a:t>
            </a:r>
            <a:r>
              <a:rPr lang="en-US" dirty="0" err="1"/>
              <a:t>phải</a:t>
            </a:r>
            <a:r>
              <a:rPr lang="en-US" dirty="0"/>
              <a:t> </a:t>
            </a:r>
            <a:r>
              <a:rPr lang="en-US" dirty="0" err="1"/>
              <a:t>tính</a:t>
            </a:r>
            <a:r>
              <a:rPr lang="en-US" dirty="0"/>
              <a:t> </a:t>
            </a:r>
            <a:r>
              <a:rPr lang="en-US" dirty="0" err="1"/>
              <a:t>toán</a:t>
            </a:r>
            <a:r>
              <a:rPr lang="en-US" dirty="0"/>
              <a:t> </a:t>
            </a:r>
            <a:r>
              <a:rPr lang="en-US" dirty="0" err="1"/>
              <a:t>bằng</a:t>
            </a:r>
            <a:r>
              <a:rPr lang="en-US" dirty="0"/>
              <a:t> </a:t>
            </a:r>
            <a:r>
              <a:rPr lang="en-US" dirty="0" err="1"/>
              <a:t>số</a:t>
            </a:r>
            <a:r>
              <a:rPr lang="en-US" dirty="0"/>
              <a:t>. </a:t>
            </a:r>
          </a:p>
          <a:p>
            <a:r>
              <a:rPr lang="en-US" dirty="0" err="1"/>
              <a:t>Học</a:t>
            </a:r>
            <a:r>
              <a:rPr lang="en-US" dirty="0"/>
              <a:t> </a:t>
            </a:r>
            <a:r>
              <a:rPr lang="en-US" dirty="0" err="1"/>
              <a:t>phần</a:t>
            </a:r>
            <a:r>
              <a:rPr lang="en-US" dirty="0"/>
              <a:t> </a:t>
            </a:r>
            <a:r>
              <a:rPr lang="en-US" dirty="0" err="1"/>
              <a:t>này</a:t>
            </a:r>
            <a:r>
              <a:rPr lang="en-US" dirty="0"/>
              <a:t> </a:t>
            </a:r>
            <a:r>
              <a:rPr lang="en-US" dirty="0" err="1"/>
              <a:t>gồm</a:t>
            </a:r>
            <a:r>
              <a:rPr lang="en-US" dirty="0"/>
              <a:t> 7 </a:t>
            </a:r>
            <a:r>
              <a:rPr lang="en-US" dirty="0" err="1"/>
              <a:t>chương</a:t>
            </a:r>
            <a:r>
              <a:rPr lang="en-US" dirty="0"/>
              <a:t>, </a:t>
            </a:r>
            <a:r>
              <a:rPr lang="en-US" dirty="0" err="1"/>
              <a:t>cung</a:t>
            </a:r>
            <a:r>
              <a:rPr lang="en-US" dirty="0"/>
              <a:t> </a:t>
            </a:r>
            <a:r>
              <a:rPr lang="en-US" dirty="0" err="1"/>
              <a:t>cấp</a:t>
            </a:r>
            <a:r>
              <a:rPr lang="en-US" dirty="0"/>
              <a:t> </a:t>
            </a:r>
            <a:r>
              <a:rPr lang="en-US" dirty="0" err="1"/>
              <a:t>cho</a:t>
            </a:r>
            <a:r>
              <a:rPr lang="en-US" dirty="0"/>
              <a:t> </a:t>
            </a:r>
            <a:r>
              <a:rPr lang="en-US" dirty="0" err="1"/>
              <a:t>sinh</a:t>
            </a:r>
            <a:r>
              <a:rPr lang="en-US" dirty="0"/>
              <a:t> </a:t>
            </a:r>
            <a:r>
              <a:rPr lang="en-US" dirty="0" err="1"/>
              <a:t>viên</a:t>
            </a:r>
            <a:r>
              <a:rPr lang="en-US" dirty="0"/>
              <a:t> </a:t>
            </a:r>
            <a:r>
              <a:rPr lang="en-US" dirty="0" err="1"/>
              <a:t>các</a:t>
            </a:r>
            <a:r>
              <a:rPr lang="en-US" dirty="0"/>
              <a:t> </a:t>
            </a:r>
            <a:r>
              <a:rPr lang="en-US" dirty="0" err="1"/>
              <a:t>kiến</a:t>
            </a:r>
            <a:r>
              <a:rPr lang="en-US" dirty="0"/>
              <a:t> </a:t>
            </a:r>
            <a:r>
              <a:rPr lang="en-US" dirty="0" err="1"/>
              <a:t>thức</a:t>
            </a:r>
            <a:r>
              <a:rPr lang="en-US" dirty="0"/>
              <a:t> </a:t>
            </a:r>
            <a:r>
              <a:rPr lang="en-US" dirty="0" err="1"/>
              <a:t>cơ</a:t>
            </a:r>
            <a:r>
              <a:rPr lang="en-US" dirty="0"/>
              <a:t> </a:t>
            </a:r>
            <a:r>
              <a:rPr lang="en-US" dirty="0" err="1"/>
              <a:t>bản</a:t>
            </a:r>
            <a:r>
              <a:rPr lang="en-US" dirty="0"/>
              <a:t> </a:t>
            </a:r>
            <a:r>
              <a:rPr lang="en-US" dirty="0" err="1"/>
              <a:t>nhất</a:t>
            </a:r>
            <a:r>
              <a:rPr lang="en-US" dirty="0"/>
              <a:t> </a:t>
            </a:r>
            <a:r>
              <a:rPr lang="en-US" dirty="0" err="1"/>
              <a:t>về</a:t>
            </a:r>
            <a:r>
              <a:rPr lang="en-US" dirty="0"/>
              <a:t> </a:t>
            </a:r>
            <a:r>
              <a:rPr lang="en-US" dirty="0" err="1"/>
              <a:t>các</a:t>
            </a:r>
            <a:r>
              <a:rPr lang="en-US" dirty="0"/>
              <a:t> </a:t>
            </a:r>
            <a:r>
              <a:rPr lang="en-US" dirty="0" err="1"/>
              <a:t>bài</a:t>
            </a:r>
            <a:r>
              <a:rPr lang="en-US" dirty="0"/>
              <a:t> </a:t>
            </a:r>
            <a:r>
              <a:rPr lang="en-US" dirty="0" err="1"/>
              <a:t>toán</a:t>
            </a:r>
            <a:r>
              <a:rPr lang="en-US" dirty="0"/>
              <a:t> </a:t>
            </a:r>
            <a:r>
              <a:rPr lang="en-US" dirty="0" err="1"/>
              <a:t>tính</a:t>
            </a:r>
            <a:r>
              <a:rPr lang="en-US" dirty="0"/>
              <a:t> </a:t>
            </a:r>
            <a:r>
              <a:rPr lang="en-US" dirty="0" err="1"/>
              <a:t>toán</a:t>
            </a:r>
            <a:r>
              <a:rPr lang="en-US" dirty="0"/>
              <a:t> </a:t>
            </a:r>
            <a:r>
              <a:rPr lang="en-US" dirty="0" err="1"/>
              <a:t>bằng</a:t>
            </a:r>
            <a:r>
              <a:rPr lang="en-US" dirty="0"/>
              <a:t> </a:t>
            </a:r>
            <a:r>
              <a:rPr lang="en-US" dirty="0" err="1"/>
              <a:t>số</a:t>
            </a:r>
            <a:r>
              <a:rPr lang="en-US" dirty="0"/>
              <a:t> bao </a:t>
            </a:r>
            <a:r>
              <a:rPr lang="en-US" dirty="0" err="1"/>
              <a:t>gồm</a:t>
            </a:r>
            <a:endParaRPr lang="en-US" dirty="0"/>
          </a:p>
          <a:p>
            <a:pPr lvl="1"/>
            <a:r>
              <a:rPr lang="nl-NL" dirty="0"/>
              <a:t>Số gần đúng và sai số; </a:t>
            </a:r>
          </a:p>
          <a:p>
            <a:pPr lvl="1"/>
            <a:r>
              <a:rPr lang="nl-NL" dirty="0"/>
              <a:t>Tính gần đúng nghiệm của phương trình một ẩn và nghiệm của hệ phương trình tuyến tính; </a:t>
            </a:r>
          </a:p>
          <a:p>
            <a:pPr lvl="1"/>
            <a:r>
              <a:rPr lang="nl-NL" dirty="0"/>
              <a:t>Đa thức nội suy và ứng dụng. </a:t>
            </a:r>
          </a:p>
          <a:p>
            <a:pPr lvl="1"/>
            <a:r>
              <a:rPr lang="nl-NL" dirty="0"/>
              <a:t>Xấp xỉ hàm số; </a:t>
            </a:r>
          </a:p>
          <a:p>
            <a:pPr lvl="1"/>
            <a:r>
              <a:rPr lang="nl-NL" dirty="0"/>
              <a:t>Tính gần đúng đạo hàm và tích phân xác định;</a:t>
            </a:r>
          </a:p>
          <a:p>
            <a:pPr lvl="1"/>
            <a:r>
              <a:rPr lang="nl-NL" dirty="0"/>
              <a:t>Giải gần đúng phương trình vi phân thường.</a:t>
            </a:r>
            <a:endParaRPr lang="en-US" dirty="0"/>
          </a:p>
        </p:txBody>
      </p:sp>
    </p:spTree>
    <p:extLst>
      <p:ext uri="{BB962C8B-B14F-4D97-AF65-F5344CB8AC3E}">
        <p14:creationId xmlns:p14="http://schemas.microsoft.com/office/powerpoint/2010/main" val="10404467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alpha val="97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91ECB-BD5B-433E-99E5-FCF2187A15EF}"/>
              </a:ext>
            </a:extLst>
          </p:cNvPr>
          <p:cNvSpPr>
            <a:spLocks noGrp="1"/>
          </p:cNvSpPr>
          <p:nvPr>
            <p:ph type="ctrTitle"/>
          </p:nvPr>
        </p:nvSpPr>
        <p:spPr/>
        <p:txBody>
          <a:bodyPr>
            <a:normAutofit/>
          </a:bodyPr>
          <a:lstStyle/>
          <a:p>
            <a:r>
              <a:rPr lang="en-US" b="1" dirty="0">
                <a:solidFill>
                  <a:srgbClr val="C00000"/>
                </a:solidFill>
                <a:latin typeface="Arial" panose="020B0604020202020204" pitchFamily="34" charset="0"/>
                <a:cs typeface="Arial" panose="020B0604020202020204" pitchFamily="34" charset="0"/>
              </a:rPr>
              <a:t>CÁM </a:t>
            </a:r>
            <a:r>
              <a:rPr lang="vi-VN" b="1" dirty="0">
                <a:solidFill>
                  <a:srgbClr val="C00000"/>
                </a:solidFill>
                <a:latin typeface="Arial" panose="020B0604020202020204" pitchFamily="34" charset="0"/>
                <a:cs typeface="Arial" panose="020B0604020202020204" pitchFamily="34" charset="0"/>
              </a:rPr>
              <a:t>Ơ</a:t>
            </a:r>
            <a:r>
              <a:rPr lang="en-US" b="1" dirty="0">
                <a:solidFill>
                  <a:srgbClr val="C00000"/>
                </a:solidFill>
                <a:latin typeface="Arial" panose="020B0604020202020204" pitchFamily="34" charset="0"/>
                <a:cs typeface="Arial" panose="020B0604020202020204" pitchFamily="34" charset="0"/>
              </a:rPr>
              <a:t>N MỌI NG</a:t>
            </a:r>
            <a:r>
              <a:rPr lang="vi-VN" b="1" dirty="0">
                <a:solidFill>
                  <a:srgbClr val="C00000"/>
                </a:solidFill>
                <a:latin typeface="Arial" panose="020B0604020202020204" pitchFamily="34" charset="0"/>
                <a:cs typeface="Arial" panose="020B0604020202020204" pitchFamily="34" charset="0"/>
              </a:rPr>
              <a:t>ƯỜI ĐÃ </a:t>
            </a:r>
            <a:r>
              <a:rPr lang="vi-VN" b="1">
                <a:solidFill>
                  <a:srgbClr val="C00000"/>
                </a:solidFill>
                <a:latin typeface="Arial" panose="020B0604020202020204" pitchFamily="34" charset="0"/>
                <a:cs typeface="Arial" panose="020B0604020202020204" pitchFamily="34" charset="0"/>
              </a:rPr>
              <a:t>THEO DÕI!</a:t>
            </a:r>
            <a:endParaRPr lang="vi-VN" b="1" dirty="0">
              <a:solidFill>
                <a:srgbClr val="C00000"/>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58D1FD83-B236-4C1A-AABF-115F40C889BA}"/>
              </a:ext>
            </a:extLst>
          </p:cNvPr>
          <p:cNvSpPr>
            <a:spLocks noGrp="1"/>
          </p:cNvSpPr>
          <p:nvPr>
            <p:ph type="subTitle" idx="1"/>
          </p:nvPr>
        </p:nvSpPr>
        <p:spPr/>
        <p:txBody>
          <a:bodyPr/>
          <a:lstStyle/>
          <a:p>
            <a:endParaRPr lang="vi-VN" dirty="0"/>
          </a:p>
        </p:txBody>
      </p:sp>
    </p:spTree>
    <p:extLst>
      <p:ext uri="{BB962C8B-B14F-4D97-AF65-F5344CB8AC3E}">
        <p14:creationId xmlns:p14="http://schemas.microsoft.com/office/powerpoint/2010/main" val="2448455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Mô</a:t>
            </a:r>
            <a:r>
              <a:rPr lang="en-US" dirty="0"/>
              <a:t> </a:t>
            </a:r>
            <a:r>
              <a:rPr lang="en-US" dirty="0" err="1"/>
              <a:t>tả</a:t>
            </a:r>
            <a:r>
              <a:rPr lang="en-US" dirty="0"/>
              <a:t> </a:t>
            </a:r>
            <a:r>
              <a:rPr lang="en-US" dirty="0" err="1"/>
              <a:t>học</a:t>
            </a:r>
            <a:r>
              <a:rPr lang="en-US" dirty="0"/>
              <a:t> </a:t>
            </a:r>
            <a:r>
              <a:rPr lang="en-US" dirty="0" err="1"/>
              <a:t>phần</a:t>
            </a:r>
            <a:endParaRPr lang="en-US" dirty="0"/>
          </a:p>
        </p:txBody>
      </p:sp>
      <p:sp>
        <p:nvSpPr>
          <p:cNvPr id="3" name="Content Placeholder 2"/>
          <p:cNvSpPr>
            <a:spLocks noGrp="1"/>
          </p:cNvSpPr>
          <p:nvPr>
            <p:ph idx="1"/>
          </p:nvPr>
        </p:nvSpPr>
        <p:spPr/>
        <p:txBody>
          <a:bodyPr>
            <a:normAutofit fontScale="85000" lnSpcReduction="10000"/>
          </a:bodyPr>
          <a:lstStyle/>
          <a:p>
            <a:pPr>
              <a:lnSpc>
                <a:spcPct val="140000"/>
              </a:lnSpc>
              <a:spcBef>
                <a:spcPts val="0"/>
              </a:spcBef>
            </a:pPr>
            <a:r>
              <a:rPr lang="vi-VN" dirty="0">
                <a:latin typeface="+mn-lt"/>
              </a:rPr>
              <a:t>Học phần tập trung vào việc</a:t>
            </a:r>
            <a:r>
              <a:rPr lang="en-US" dirty="0">
                <a:latin typeface="+mn-lt"/>
              </a:rPr>
              <a:t> </a:t>
            </a:r>
            <a:r>
              <a:rPr lang="en-US" dirty="0" err="1">
                <a:latin typeface="+mn-lt"/>
              </a:rPr>
              <a:t>cung</a:t>
            </a:r>
            <a:r>
              <a:rPr lang="en-US" dirty="0">
                <a:latin typeface="+mn-lt"/>
              </a:rPr>
              <a:t> </a:t>
            </a:r>
            <a:r>
              <a:rPr lang="en-US" dirty="0" err="1">
                <a:latin typeface="+mn-lt"/>
              </a:rPr>
              <a:t>cấp</a:t>
            </a:r>
            <a:r>
              <a:rPr lang="en-US" dirty="0">
                <a:latin typeface="+mn-lt"/>
              </a:rPr>
              <a:t> </a:t>
            </a:r>
            <a:r>
              <a:rPr lang="en-US" dirty="0" err="1">
                <a:latin typeface="+mn-lt"/>
              </a:rPr>
              <a:t>cho</a:t>
            </a:r>
            <a:r>
              <a:rPr lang="en-US" dirty="0">
                <a:latin typeface="+mn-lt"/>
              </a:rPr>
              <a:t> </a:t>
            </a:r>
            <a:r>
              <a:rPr lang="en-US" dirty="0" err="1">
                <a:latin typeface="+mn-lt"/>
              </a:rPr>
              <a:t>sinh</a:t>
            </a:r>
            <a:r>
              <a:rPr lang="en-US" dirty="0">
                <a:latin typeface="+mn-lt"/>
              </a:rPr>
              <a:t> </a:t>
            </a:r>
            <a:r>
              <a:rPr lang="en-US" dirty="0" err="1">
                <a:latin typeface="+mn-lt"/>
              </a:rPr>
              <a:t>viên</a:t>
            </a:r>
            <a:r>
              <a:rPr lang="en-US" dirty="0">
                <a:latin typeface="+mn-lt"/>
              </a:rPr>
              <a:t>:</a:t>
            </a:r>
          </a:p>
          <a:p>
            <a:pPr lvl="1">
              <a:lnSpc>
                <a:spcPct val="140000"/>
              </a:lnSpc>
              <a:spcBef>
                <a:spcPts val="0"/>
              </a:spcBef>
            </a:pPr>
            <a:r>
              <a:rPr lang="vi-VN" dirty="0" err="1"/>
              <a:t>Kiến</a:t>
            </a:r>
            <a:r>
              <a:rPr lang="vi-VN" dirty="0"/>
              <a:t> </a:t>
            </a:r>
            <a:r>
              <a:rPr lang="vi-VN" dirty="0" err="1"/>
              <a:t>thức</a:t>
            </a:r>
            <a:r>
              <a:rPr lang="vi-VN" dirty="0"/>
              <a:t>: </a:t>
            </a:r>
            <a:r>
              <a:rPr lang="nl-NL" dirty="0"/>
              <a:t>Số gần đúng và sai số. Tính gần đúng nghiệm của phương trình một ẩn và nghiệm của hệ phương trình tuyến tính. Đa thức nội suy và ứng dụng. Tính gần đúng đạo hàm và tích phân xác định. Giải gần đúng nghiệm của phương trình vi phân thường.</a:t>
            </a:r>
          </a:p>
          <a:p>
            <a:pPr lvl="1">
              <a:lnSpc>
                <a:spcPct val="140000"/>
              </a:lnSpc>
              <a:spcBef>
                <a:spcPts val="0"/>
              </a:spcBef>
            </a:pPr>
            <a:r>
              <a:rPr lang="vi-VN" dirty="0" err="1"/>
              <a:t>Kỹ</a:t>
            </a:r>
            <a:r>
              <a:rPr lang="vi-VN" dirty="0"/>
              <a:t> năng: </a:t>
            </a:r>
            <a:r>
              <a:rPr lang="nl-NL" dirty="0"/>
              <a:t>Sinh viên phải thành thạo khi làm việc với các bài toán gần đúng. Nâng cao kỹ năng tính toán. Hiểu được thuật toán và giải được các bài toán đã nêu, đánh giá được sai số của các giá trị tìm được bằng máy tính tay và PC.</a:t>
            </a:r>
            <a:endParaRPr lang="en-US" b="1" dirty="0">
              <a:latin typeface="+mn-lt"/>
            </a:endParaRPr>
          </a:p>
        </p:txBody>
      </p:sp>
    </p:spTree>
    <p:extLst>
      <p:ext uri="{BB962C8B-B14F-4D97-AF65-F5344CB8AC3E}">
        <p14:creationId xmlns:p14="http://schemas.microsoft.com/office/powerpoint/2010/main" val="1378012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latin typeface="Times New Roman" pitchFamily="18" charset="0"/>
                <a:cs typeface="Times New Roman" pitchFamily="18" charset="0"/>
              </a:rPr>
              <a:t>Mục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phần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20000"/>
          </a:bodyPr>
          <a:lstStyle/>
          <a:p>
            <a:pPr>
              <a:lnSpc>
                <a:spcPct val="120000"/>
              </a:lnSpc>
              <a:spcBef>
                <a:spcPts val="0"/>
              </a:spcBef>
            </a:pPr>
            <a:r>
              <a:rPr lang="en-US" b="1" dirty="0" err="1"/>
              <a:t>Sinh</a:t>
            </a:r>
            <a:r>
              <a:rPr lang="en-US" b="1" dirty="0"/>
              <a:t> </a:t>
            </a:r>
            <a:r>
              <a:rPr lang="en-US" b="1" dirty="0" err="1"/>
              <a:t>viên</a:t>
            </a:r>
            <a:r>
              <a:rPr lang="en-US" b="1" dirty="0"/>
              <a:t> </a:t>
            </a:r>
            <a:r>
              <a:rPr lang="en-US" b="1" dirty="0" err="1"/>
              <a:t>sau</a:t>
            </a:r>
            <a:r>
              <a:rPr lang="en-US" b="1" dirty="0"/>
              <a:t> </a:t>
            </a:r>
            <a:r>
              <a:rPr lang="en-US" b="1" dirty="0" err="1"/>
              <a:t>khi</a:t>
            </a:r>
            <a:r>
              <a:rPr lang="en-US" b="1" dirty="0"/>
              <a:t> </a:t>
            </a:r>
            <a:r>
              <a:rPr lang="en-US" b="1" dirty="0" err="1"/>
              <a:t>học</a:t>
            </a:r>
            <a:r>
              <a:rPr lang="en-US" b="1" dirty="0"/>
              <a:t> </a:t>
            </a:r>
            <a:r>
              <a:rPr lang="en-US" b="1" dirty="0" err="1"/>
              <a:t>xong</a:t>
            </a:r>
            <a:r>
              <a:rPr lang="en-US" b="1" dirty="0"/>
              <a:t> </a:t>
            </a:r>
            <a:r>
              <a:rPr lang="en-US" b="1" dirty="0" err="1"/>
              <a:t>học</a:t>
            </a:r>
            <a:r>
              <a:rPr lang="en-US" b="1" dirty="0"/>
              <a:t> </a:t>
            </a:r>
            <a:r>
              <a:rPr lang="en-US" b="1" dirty="0" err="1"/>
              <a:t>phần</a:t>
            </a:r>
            <a:r>
              <a:rPr lang="en-US" b="1" dirty="0"/>
              <a:t> </a:t>
            </a:r>
            <a:r>
              <a:rPr lang="en-US" b="1" dirty="0" err="1"/>
              <a:t>này</a:t>
            </a:r>
            <a:r>
              <a:rPr lang="en-US" b="1" dirty="0"/>
              <a:t> </a:t>
            </a:r>
            <a:r>
              <a:rPr lang="en-US" b="1" dirty="0" err="1"/>
              <a:t>có</a:t>
            </a:r>
            <a:r>
              <a:rPr lang="en-US" b="1" dirty="0"/>
              <a:t> </a:t>
            </a:r>
            <a:r>
              <a:rPr lang="en-US" b="1" dirty="0" err="1"/>
              <a:t>khả</a:t>
            </a:r>
            <a:r>
              <a:rPr lang="en-US" b="1" dirty="0"/>
              <a:t> </a:t>
            </a:r>
            <a:r>
              <a:rPr lang="en-US" b="1" dirty="0" err="1"/>
              <a:t>năng</a:t>
            </a:r>
            <a:r>
              <a:rPr lang="en-US" b="1" dirty="0"/>
              <a:t>:</a:t>
            </a:r>
          </a:p>
          <a:p>
            <a:pPr marL="0" indent="0">
              <a:lnSpc>
                <a:spcPct val="120000"/>
              </a:lnSpc>
              <a:spcBef>
                <a:spcPts val="0"/>
              </a:spcBef>
              <a:buNone/>
            </a:pPr>
            <a:endParaRPr lang="en-US" sz="1600" b="1" dirty="0"/>
          </a:p>
          <a:p>
            <a:pPr lvl="1">
              <a:lnSpc>
                <a:spcPct val="120000"/>
              </a:lnSpc>
              <a:spcBef>
                <a:spcPts val="0"/>
              </a:spcBef>
            </a:pPr>
            <a:r>
              <a:rPr lang="en-US" b="1" dirty="0"/>
              <a:t>G1.</a:t>
            </a:r>
            <a:r>
              <a:rPr lang="en-US" b="1" i="1" dirty="0"/>
              <a:t> </a:t>
            </a:r>
            <a:r>
              <a:rPr lang="vi-VN" dirty="0" err="1"/>
              <a:t>Hiểu</a:t>
            </a:r>
            <a:r>
              <a:rPr lang="vi-VN" dirty="0"/>
              <a:t> c</a:t>
            </a:r>
            <a:r>
              <a:rPr lang="nl-NL" dirty="0"/>
              <a:t>ác</a:t>
            </a:r>
            <a:r>
              <a:rPr lang="vi-VN" dirty="0"/>
              <a:t> </a:t>
            </a:r>
            <a:r>
              <a:rPr lang="vi-VN" dirty="0" err="1"/>
              <a:t>kiến</a:t>
            </a:r>
            <a:r>
              <a:rPr lang="vi-VN" dirty="0"/>
              <a:t> </a:t>
            </a:r>
            <a:r>
              <a:rPr lang="vi-VN" dirty="0" err="1"/>
              <a:t>thức</a:t>
            </a:r>
            <a:r>
              <a:rPr lang="vi-VN" dirty="0"/>
              <a:t> </a:t>
            </a:r>
            <a:r>
              <a:rPr lang="vi-VN" dirty="0" err="1"/>
              <a:t>về</a:t>
            </a:r>
            <a:r>
              <a:rPr lang="vi-VN" dirty="0"/>
              <a:t> s</a:t>
            </a:r>
            <a:r>
              <a:rPr lang="nl-NL" dirty="0"/>
              <a:t>ố gần đúng và sai số</a:t>
            </a:r>
            <a:r>
              <a:rPr lang="vi-VN" dirty="0"/>
              <a:t>;</a:t>
            </a:r>
            <a:r>
              <a:rPr lang="nl-NL" dirty="0"/>
              <a:t> Tính gần đúng nghiệm của phương trình một ẩn và nghiệm của hệ phương trình tuyến tính. </a:t>
            </a:r>
            <a:r>
              <a:rPr lang="vi-VN" dirty="0" err="1"/>
              <a:t>Tìm</a:t>
            </a:r>
            <a:r>
              <a:rPr lang="vi-VN" dirty="0"/>
              <a:t> đ</a:t>
            </a:r>
            <a:r>
              <a:rPr lang="nl-NL" dirty="0"/>
              <a:t>a thức nội suy và ứng dụng. Tính gần đúng đạo hàm và tích phân xác định. Giải gần đúng nghiệm của phương trình vi phân thường.</a:t>
            </a:r>
            <a:endParaRPr lang="en-US" dirty="0"/>
          </a:p>
          <a:p>
            <a:pPr lvl="1">
              <a:lnSpc>
                <a:spcPct val="120000"/>
              </a:lnSpc>
              <a:spcBef>
                <a:spcPts val="0"/>
              </a:spcBef>
            </a:pPr>
            <a:r>
              <a:rPr lang="en-US" b="1" dirty="0"/>
              <a:t>G2</a:t>
            </a:r>
            <a:r>
              <a:rPr lang="en-US" b="1" i="1" dirty="0"/>
              <a:t>.</a:t>
            </a:r>
            <a:r>
              <a:rPr lang="en-US" i="1" dirty="0"/>
              <a:t> </a:t>
            </a:r>
            <a:r>
              <a:rPr lang="en-US" dirty="0" err="1"/>
              <a:t>Phân</a:t>
            </a:r>
            <a:r>
              <a:rPr lang="en-US" dirty="0"/>
              <a:t> </a:t>
            </a:r>
            <a:r>
              <a:rPr lang="en-US" dirty="0" err="1"/>
              <a:t>tích</a:t>
            </a:r>
            <a:r>
              <a:rPr lang="en-US" dirty="0"/>
              <a:t>, </a:t>
            </a:r>
            <a:r>
              <a:rPr lang="en-US" dirty="0" err="1"/>
              <a:t>giải</a:t>
            </a:r>
            <a:r>
              <a:rPr lang="en-US" dirty="0"/>
              <a:t> </a:t>
            </a:r>
            <a:r>
              <a:rPr lang="en-US" dirty="0" err="1"/>
              <a:t>thích</a:t>
            </a:r>
            <a:r>
              <a:rPr lang="en-US" dirty="0"/>
              <a:t> </a:t>
            </a:r>
            <a:r>
              <a:rPr lang="en-US" dirty="0" err="1"/>
              <a:t>và</a:t>
            </a:r>
            <a:r>
              <a:rPr lang="en-US" dirty="0"/>
              <a:t> </a:t>
            </a:r>
            <a:r>
              <a:rPr lang="en-US" dirty="0" err="1"/>
              <a:t>lập</a:t>
            </a:r>
            <a:r>
              <a:rPr lang="en-US" dirty="0"/>
              <a:t> </a:t>
            </a:r>
            <a:r>
              <a:rPr lang="en-US" dirty="0" err="1"/>
              <a:t>luận</a:t>
            </a:r>
            <a:r>
              <a:rPr lang="en-US" dirty="0"/>
              <a:t> </a:t>
            </a:r>
            <a:r>
              <a:rPr lang="en-US" dirty="0" err="1"/>
              <a:t>để</a:t>
            </a:r>
            <a:r>
              <a:rPr lang="en-US" dirty="0"/>
              <a:t> </a:t>
            </a:r>
            <a:r>
              <a:rPr lang="en-US" dirty="0" err="1"/>
              <a:t>giải</a:t>
            </a:r>
            <a:r>
              <a:rPr lang="en-US" dirty="0"/>
              <a:t> </a:t>
            </a:r>
            <a:r>
              <a:rPr lang="en-US" dirty="0" err="1"/>
              <a:t>quyết</a:t>
            </a:r>
            <a:r>
              <a:rPr lang="en-US" dirty="0"/>
              <a:t> </a:t>
            </a:r>
            <a:r>
              <a:rPr lang="en-US" dirty="0" err="1"/>
              <a:t>các</a:t>
            </a:r>
            <a:r>
              <a:rPr lang="en-US" dirty="0"/>
              <a:t> </a:t>
            </a:r>
            <a:r>
              <a:rPr lang="en-US" dirty="0" err="1"/>
              <a:t>bài</a:t>
            </a:r>
            <a:r>
              <a:rPr lang="en-US" dirty="0"/>
              <a:t> </a:t>
            </a:r>
            <a:r>
              <a:rPr lang="en-US" dirty="0" err="1"/>
              <a:t>toán</a:t>
            </a:r>
            <a:r>
              <a:rPr lang="en-US" dirty="0"/>
              <a:t> </a:t>
            </a:r>
            <a:r>
              <a:rPr lang="en-US" dirty="0" err="1"/>
              <a:t>về</a:t>
            </a:r>
            <a:r>
              <a:rPr lang="en-US" dirty="0"/>
              <a:t> </a:t>
            </a:r>
            <a:r>
              <a:rPr lang="en-US" dirty="0" err="1"/>
              <a:t>tính</a:t>
            </a:r>
            <a:r>
              <a:rPr lang="en-US" dirty="0"/>
              <a:t> </a:t>
            </a:r>
            <a:r>
              <a:rPr lang="en-US" dirty="0" err="1"/>
              <a:t>gần</a:t>
            </a:r>
            <a:r>
              <a:rPr lang="en-US" dirty="0"/>
              <a:t> </a:t>
            </a:r>
            <a:r>
              <a:rPr lang="en-US" dirty="0" err="1"/>
              <a:t>đúng</a:t>
            </a:r>
            <a:r>
              <a:rPr lang="en-US" dirty="0"/>
              <a:t> </a:t>
            </a:r>
            <a:r>
              <a:rPr lang="en-US" dirty="0" err="1"/>
              <a:t>và</a:t>
            </a:r>
            <a:r>
              <a:rPr lang="en-US" dirty="0"/>
              <a:t> </a:t>
            </a:r>
            <a:r>
              <a:rPr lang="en-US" dirty="0" err="1"/>
              <a:t>khả</a:t>
            </a:r>
            <a:r>
              <a:rPr lang="en-US" dirty="0"/>
              <a:t> </a:t>
            </a:r>
            <a:r>
              <a:rPr lang="en-US" dirty="0" err="1"/>
              <a:t>năng</a:t>
            </a:r>
            <a:r>
              <a:rPr lang="en-US" dirty="0"/>
              <a:t> </a:t>
            </a:r>
            <a:r>
              <a:rPr lang="en-US" dirty="0" err="1"/>
              <a:t>tự</a:t>
            </a:r>
            <a:r>
              <a:rPr lang="en-US" dirty="0"/>
              <a:t> </a:t>
            </a:r>
            <a:r>
              <a:rPr lang="en-US" dirty="0" err="1"/>
              <a:t>đọc</a:t>
            </a:r>
            <a:r>
              <a:rPr lang="en-US" dirty="0"/>
              <a:t> </a:t>
            </a:r>
            <a:r>
              <a:rPr lang="en-US" dirty="0" err="1"/>
              <a:t>tài</a:t>
            </a:r>
            <a:r>
              <a:rPr lang="en-US" dirty="0"/>
              <a:t> </a:t>
            </a:r>
            <a:r>
              <a:rPr lang="en-US" dirty="0" err="1"/>
              <a:t>liệu</a:t>
            </a:r>
            <a:r>
              <a:rPr lang="en-US" dirty="0"/>
              <a:t> </a:t>
            </a:r>
            <a:r>
              <a:rPr lang="en-US" dirty="0" err="1"/>
              <a:t>theo</a:t>
            </a:r>
            <a:r>
              <a:rPr lang="en-US" dirty="0"/>
              <a:t> </a:t>
            </a:r>
            <a:r>
              <a:rPr lang="en-US" dirty="0" err="1"/>
              <a:t>hướng</a:t>
            </a:r>
            <a:r>
              <a:rPr lang="en-US" dirty="0"/>
              <a:t> </a:t>
            </a:r>
            <a:r>
              <a:rPr lang="en-US" dirty="0" err="1"/>
              <a:t>dẫn</a:t>
            </a:r>
            <a:r>
              <a:rPr lang="en-US" dirty="0"/>
              <a:t> </a:t>
            </a:r>
            <a:r>
              <a:rPr lang="en-US" dirty="0" err="1"/>
              <a:t>gợi</a:t>
            </a:r>
            <a:r>
              <a:rPr lang="en-US" dirty="0"/>
              <a:t> ý </a:t>
            </a:r>
            <a:r>
              <a:rPr lang="en-US" dirty="0" err="1"/>
              <a:t>của</a:t>
            </a:r>
            <a:r>
              <a:rPr lang="en-US" dirty="0"/>
              <a:t> </a:t>
            </a:r>
            <a:r>
              <a:rPr lang="en-US" dirty="0" err="1"/>
              <a:t>giáo</a:t>
            </a:r>
            <a:r>
              <a:rPr lang="en-US" dirty="0"/>
              <a:t> </a:t>
            </a:r>
            <a:r>
              <a:rPr lang="en-US" dirty="0" err="1"/>
              <a:t>viên</a:t>
            </a:r>
            <a:r>
              <a:rPr lang="en-US" dirty="0"/>
              <a:t>.</a:t>
            </a:r>
          </a:p>
          <a:p>
            <a:pPr lvl="1">
              <a:lnSpc>
                <a:spcPct val="120000"/>
              </a:lnSpc>
              <a:spcBef>
                <a:spcPts val="0"/>
              </a:spcBef>
            </a:pPr>
            <a:endParaRPr lang="en-US" dirty="0"/>
          </a:p>
          <a:p>
            <a:pPr lvl="1">
              <a:lnSpc>
                <a:spcPct val="120000"/>
              </a:lnSpc>
              <a:spcBef>
                <a:spcPts val="0"/>
              </a:spcBef>
            </a:pPr>
            <a:r>
              <a:rPr lang="en-US" b="1" dirty="0"/>
              <a:t>G3.</a:t>
            </a:r>
            <a:r>
              <a:rPr lang="en-US" dirty="0"/>
              <a:t> </a:t>
            </a:r>
            <a:r>
              <a:rPr lang="en-US" dirty="0" err="1"/>
              <a:t>Có</a:t>
            </a:r>
            <a:r>
              <a:rPr lang="en-US" dirty="0"/>
              <a:t> </a:t>
            </a:r>
            <a:r>
              <a:rPr lang="en-US" dirty="0" err="1"/>
              <a:t>kỹ</a:t>
            </a:r>
            <a:r>
              <a:rPr lang="en-US" dirty="0"/>
              <a:t> </a:t>
            </a:r>
            <a:r>
              <a:rPr lang="en-US" dirty="0" err="1"/>
              <a:t>năng</a:t>
            </a:r>
            <a:r>
              <a:rPr lang="en-US" dirty="0"/>
              <a:t> </a:t>
            </a:r>
            <a:r>
              <a:rPr lang="en-US" dirty="0" err="1"/>
              <a:t>làm</a:t>
            </a:r>
            <a:r>
              <a:rPr lang="en-US" dirty="0"/>
              <a:t> </a:t>
            </a:r>
            <a:r>
              <a:rPr lang="en-US" dirty="0" err="1"/>
              <a:t>việc</a:t>
            </a:r>
            <a:r>
              <a:rPr lang="en-US" dirty="0"/>
              <a:t> </a:t>
            </a:r>
            <a:r>
              <a:rPr lang="en-US" dirty="0" err="1"/>
              <a:t>theo</a:t>
            </a:r>
            <a:r>
              <a:rPr lang="en-US" dirty="0"/>
              <a:t> </a:t>
            </a:r>
            <a:r>
              <a:rPr lang="en-US" dirty="0" err="1"/>
              <a:t>nhóm</a:t>
            </a:r>
            <a:r>
              <a:rPr lang="en-US" dirty="0"/>
              <a:t>, </a:t>
            </a:r>
            <a:r>
              <a:rPr lang="en-US" dirty="0" err="1"/>
              <a:t>có</a:t>
            </a:r>
            <a:r>
              <a:rPr lang="en-US" dirty="0"/>
              <a:t> </a:t>
            </a:r>
            <a:r>
              <a:rPr lang="en-US" dirty="0" err="1"/>
              <a:t>khả</a:t>
            </a:r>
            <a:r>
              <a:rPr lang="en-US" dirty="0"/>
              <a:t> </a:t>
            </a:r>
            <a:r>
              <a:rPr lang="en-US" dirty="0" err="1"/>
              <a:t>năng</a:t>
            </a:r>
            <a:r>
              <a:rPr lang="en-US" dirty="0"/>
              <a:t> </a:t>
            </a:r>
            <a:r>
              <a:rPr lang="en-US" dirty="0" err="1"/>
              <a:t>giao</a:t>
            </a:r>
            <a:r>
              <a:rPr lang="en-US" dirty="0"/>
              <a:t> </a:t>
            </a:r>
            <a:r>
              <a:rPr lang="en-US" dirty="0" err="1"/>
              <a:t>tiếp</a:t>
            </a:r>
            <a:r>
              <a:rPr lang="en-US" dirty="0"/>
              <a:t> </a:t>
            </a:r>
            <a:r>
              <a:rPr lang="en-US" dirty="0" err="1"/>
              <a:t>và</a:t>
            </a:r>
            <a:r>
              <a:rPr lang="en-US" dirty="0"/>
              <a:t> </a:t>
            </a:r>
            <a:r>
              <a:rPr lang="en-US" dirty="0" err="1"/>
              <a:t>thuyết</a:t>
            </a:r>
            <a:r>
              <a:rPr lang="en-US" dirty="0"/>
              <a:t> </a:t>
            </a:r>
            <a:r>
              <a:rPr lang="en-US" dirty="0" err="1"/>
              <a:t>trình</a:t>
            </a:r>
            <a:r>
              <a:rPr lang="en-US" dirty="0"/>
              <a:t> </a:t>
            </a:r>
            <a:r>
              <a:rPr lang="en-US" dirty="0" err="1"/>
              <a:t>giải</a:t>
            </a:r>
            <a:r>
              <a:rPr lang="en-US" dirty="0"/>
              <a:t> </a:t>
            </a:r>
            <a:r>
              <a:rPr lang="en-US" dirty="0" err="1"/>
              <a:t>thích</a:t>
            </a:r>
            <a:r>
              <a:rPr lang="en-US" dirty="0"/>
              <a:t> v</a:t>
            </a:r>
            <a:r>
              <a:rPr lang="vi-VN" dirty="0"/>
              <a:t>ấ</a:t>
            </a:r>
            <a:r>
              <a:rPr lang="en-US" dirty="0"/>
              <a:t>n </a:t>
            </a:r>
            <a:r>
              <a:rPr lang="en-US" dirty="0" err="1"/>
              <a:t>đề</a:t>
            </a:r>
            <a:r>
              <a:rPr lang="en-US" dirty="0"/>
              <a:t> </a:t>
            </a:r>
            <a:r>
              <a:rPr lang="en-US" dirty="0" err="1"/>
              <a:t>trong</a:t>
            </a:r>
            <a:r>
              <a:rPr lang="en-US" dirty="0"/>
              <a:t> </a:t>
            </a:r>
            <a:r>
              <a:rPr lang="en-US" dirty="0" err="1"/>
              <a:t>nhóm</a:t>
            </a:r>
            <a:r>
              <a:rPr lang="en-US" dirty="0"/>
              <a:t> </a:t>
            </a:r>
            <a:r>
              <a:rPr lang="en-US" dirty="0" err="1"/>
              <a:t>cũng</a:t>
            </a:r>
            <a:r>
              <a:rPr lang="en-US" dirty="0"/>
              <a:t> </a:t>
            </a:r>
            <a:r>
              <a:rPr lang="en-US" dirty="0" err="1"/>
              <a:t>như</a:t>
            </a:r>
            <a:r>
              <a:rPr lang="en-US" dirty="0"/>
              <a:t> </a:t>
            </a:r>
            <a:r>
              <a:rPr lang="en-US" dirty="0" err="1"/>
              <a:t>trước</a:t>
            </a:r>
            <a:r>
              <a:rPr lang="en-US" dirty="0"/>
              <a:t> </a:t>
            </a:r>
            <a:r>
              <a:rPr lang="en-US" dirty="0" err="1"/>
              <a:t>lớp</a:t>
            </a:r>
            <a:r>
              <a:rPr lang="en-US" dirty="0"/>
              <a:t>.</a:t>
            </a:r>
          </a:p>
        </p:txBody>
      </p:sp>
    </p:spTree>
    <p:extLst>
      <p:ext uri="{BB962C8B-B14F-4D97-AF65-F5344CB8AC3E}">
        <p14:creationId xmlns:p14="http://schemas.microsoft.com/office/powerpoint/2010/main" val="2664459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Nội</a:t>
            </a:r>
            <a:r>
              <a:rPr lang="en-US" dirty="0"/>
              <a:t> dung</a:t>
            </a:r>
          </a:p>
        </p:txBody>
      </p:sp>
      <p:sp>
        <p:nvSpPr>
          <p:cNvPr id="3" name="Content Placeholder 2"/>
          <p:cNvSpPr>
            <a:spLocks noGrp="1"/>
          </p:cNvSpPr>
          <p:nvPr>
            <p:ph idx="1"/>
          </p:nvPr>
        </p:nvSpPr>
        <p:spPr>
          <a:xfrm>
            <a:off x="190500" y="990600"/>
            <a:ext cx="8763000" cy="5257800"/>
          </a:xfrm>
        </p:spPr>
        <p:txBody>
          <a:bodyPr>
            <a:normAutofit fontScale="85000" lnSpcReduction="20000"/>
          </a:bodyPr>
          <a:lstStyle/>
          <a:p>
            <a:pPr>
              <a:lnSpc>
                <a:spcPct val="150000"/>
              </a:lnSpc>
            </a:pPr>
            <a:r>
              <a:rPr lang="nl-NL" b="1" dirty="0"/>
              <a:t>Chương 1. SỐ GẦN ĐÚNG VÀ SAI SỐ (6)</a:t>
            </a:r>
          </a:p>
          <a:p>
            <a:pPr>
              <a:lnSpc>
                <a:spcPct val="150000"/>
              </a:lnSpc>
            </a:pPr>
            <a:r>
              <a:rPr lang="nl-NL" b="1" dirty="0"/>
              <a:t>Chương 2. GIẢI GẦN ĐÚNG PHƯƠNG TRÌNH (9)</a:t>
            </a:r>
          </a:p>
          <a:p>
            <a:pPr>
              <a:lnSpc>
                <a:spcPct val="150000"/>
              </a:lnSpc>
            </a:pPr>
            <a:r>
              <a:rPr lang="nl-NL" b="1" dirty="0"/>
              <a:t>Chương 3. GIẢI GẦN ĐÚNG HỆ PHƯƠNG TRÌNH  TUYẾN TÍNH n ẨN (6)</a:t>
            </a:r>
          </a:p>
          <a:p>
            <a:pPr>
              <a:lnSpc>
                <a:spcPct val="150000"/>
              </a:lnSpc>
            </a:pPr>
            <a:r>
              <a:rPr lang="nl-NL" b="1" dirty="0"/>
              <a:t>Chương 4. XẤP XỈ HÀM SỐ (9)</a:t>
            </a:r>
          </a:p>
          <a:p>
            <a:pPr>
              <a:lnSpc>
                <a:spcPct val="150000"/>
              </a:lnSpc>
            </a:pPr>
            <a:r>
              <a:rPr lang="nl-NL" b="1" dirty="0"/>
              <a:t>Chương 5. XẤP XỈ TRUNG BÌNH PHƯƠNG (3) </a:t>
            </a:r>
            <a:endParaRPr lang="nl-NL" sz="2500" dirty="0"/>
          </a:p>
          <a:p>
            <a:pPr>
              <a:lnSpc>
                <a:spcPct val="150000"/>
              </a:lnSpc>
            </a:pPr>
            <a:r>
              <a:rPr lang="nl-NL" b="1" dirty="0"/>
              <a:t>Chương 6. TÍNH GẦN ĐÚNG ĐẠO HÀM VÀ TÍCH PHÂN XÁC ĐỊNH (6)</a:t>
            </a:r>
            <a:endParaRPr lang="en-US" sz="2500" dirty="0"/>
          </a:p>
          <a:p>
            <a:pPr>
              <a:lnSpc>
                <a:spcPct val="150000"/>
              </a:lnSpc>
            </a:pPr>
            <a:r>
              <a:rPr lang="nl-NL" b="1" dirty="0"/>
              <a:t>Chương 7.</a:t>
            </a:r>
            <a:r>
              <a:rPr lang="nl-NL" dirty="0"/>
              <a:t> </a:t>
            </a:r>
            <a:r>
              <a:rPr lang="nl-NL" b="1" dirty="0"/>
              <a:t>GIẢI GẦN ĐÚNG PHƯƠNG TRÌNH VI PHÂN THƯỜNG (6)</a:t>
            </a:r>
            <a:endParaRPr lang="vi-VN" sz="2500" dirty="0"/>
          </a:p>
        </p:txBody>
      </p:sp>
    </p:spTree>
    <p:extLst>
      <p:ext uri="{BB962C8B-B14F-4D97-AF65-F5344CB8AC3E}">
        <p14:creationId xmlns:p14="http://schemas.microsoft.com/office/powerpoint/2010/main" val="2829369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Hình</a:t>
            </a:r>
            <a:r>
              <a:rPr lang="en-US" dirty="0"/>
              <a:t> </a:t>
            </a:r>
            <a:r>
              <a:rPr lang="en-US" dirty="0" err="1"/>
              <a:t>thức</a:t>
            </a:r>
            <a:r>
              <a:rPr lang="en-US" dirty="0"/>
              <a:t> </a:t>
            </a:r>
            <a:r>
              <a:rPr lang="en-US" dirty="0" err="1"/>
              <a:t>đánh</a:t>
            </a:r>
            <a:r>
              <a:rPr lang="en-US" dirty="0"/>
              <a:t> </a:t>
            </a:r>
            <a:r>
              <a:rPr lang="en-US" dirty="0" err="1"/>
              <a:t>giá</a:t>
            </a:r>
            <a:endParaRPr lang="en-US" dirty="0"/>
          </a:p>
        </p:txBody>
      </p:sp>
      <p:sp>
        <p:nvSpPr>
          <p:cNvPr id="3" name="Content Placeholder 2"/>
          <p:cNvSpPr>
            <a:spLocks noGrp="1"/>
          </p:cNvSpPr>
          <p:nvPr>
            <p:ph idx="1"/>
          </p:nvPr>
        </p:nvSpPr>
        <p:spPr/>
        <p:txBody>
          <a:bodyPr/>
          <a:lstStyle/>
          <a:p>
            <a:r>
              <a:rPr lang="pt-BR" dirty="0"/>
              <a:t>Đánh giá quá trình				</a:t>
            </a:r>
            <a:r>
              <a:rPr lang="pt-BR" b="1" dirty="0"/>
              <a:t>60%</a:t>
            </a:r>
          </a:p>
          <a:p>
            <a:pPr lvl="1"/>
            <a:r>
              <a:rPr lang="en-US" dirty="0"/>
              <a:t>Ý </a:t>
            </a:r>
            <a:r>
              <a:rPr lang="en-US" dirty="0" err="1"/>
              <a:t>thức</a:t>
            </a:r>
            <a:r>
              <a:rPr lang="en-US" dirty="0"/>
              <a:t> </a:t>
            </a:r>
            <a:r>
              <a:rPr lang="en-US" dirty="0" err="1"/>
              <a:t>học</a:t>
            </a:r>
            <a:r>
              <a:rPr lang="en-US" dirty="0"/>
              <a:t> </a:t>
            </a:r>
            <a:r>
              <a:rPr lang="en-US" dirty="0" err="1"/>
              <a:t>tập</a:t>
            </a:r>
            <a:r>
              <a:rPr lang="en-US" dirty="0"/>
              <a:t>					10%</a:t>
            </a:r>
          </a:p>
          <a:p>
            <a:pPr lvl="1"/>
            <a:r>
              <a:rPr lang="vi-VN" dirty="0"/>
              <a:t>Hồ sơ học tập</a:t>
            </a:r>
            <a:r>
              <a:rPr lang="en-US" dirty="0"/>
              <a:t>					20%</a:t>
            </a:r>
          </a:p>
          <a:p>
            <a:pPr lvl="1"/>
            <a:r>
              <a:rPr lang="en-US" dirty="0" err="1"/>
              <a:t>Đánh</a:t>
            </a:r>
            <a:r>
              <a:rPr lang="en-US" dirty="0"/>
              <a:t> </a:t>
            </a:r>
            <a:r>
              <a:rPr lang="en-US" dirty="0" err="1"/>
              <a:t>giá</a:t>
            </a:r>
            <a:r>
              <a:rPr lang="en-US" dirty="0"/>
              <a:t> </a:t>
            </a:r>
            <a:r>
              <a:rPr lang="en-US" dirty="0" err="1"/>
              <a:t>định</a:t>
            </a:r>
            <a:r>
              <a:rPr lang="en-US" dirty="0"/>
              <a:t> </a:t>
            </a:r>
            <a:r>
              <a:rPr lang="en-US" dirty="0" err="1"/>
              <a:t>kỳ</a:t>
            </a:r>
            <a:r>
              <a:rPr lang="en-US" dirty="0"/>
              <a:t>					30%</a:t>
            </a:r>
          </a:p>
          <a:p>
            <a:r>
              <a:rPr lang="en-US" dirty="0" err="1"/>
              <a:t>Đánh</a:t>
            </a:r>
            <a:r>
              <a:rPr lang="en-US" dirty="0"/>
              <a:t> </a:t>
            </a:r>
            <a:r>
              <a:rPr lang="en-US" dirty="0" err="1"/>
              <a:t>giá</a:t>
            </a:r>
            <a:r>
              <a:rPr lang="en-US" dirty="0"/>
              <a:t> </a:t>
            </a:r>
            <a:r>
              <a:rPr lang="en-US" dirty="0" err="1"/>
              <a:t>cuối</a:t>
            </a:r>
            <a:r>
              <a:rPr lang="en-US" dirty="0"/>
              <a:t> </a:t>
            </a:r>
            <a:r>
              <a:rPr lang="en-US" dirty="0" err="1"/>
              <a:t>kỳ</a:t>
            </a:r>
            <a:r>
              <a:rPr lang="en-US" dirty="0"/>
              <a:t>				</a:t>
            </a:r>
            <a:r>
              <a:rPr lang="en-US" b="1" dirty="0"/>
              <a:t>40%</a:t>
            </a:r>
            <a:r>
              <a:rPr lang="en-US" dirty="0"/>
              <a:t>	</a:t>
            </a:r>
          </a:p>
          <a:p>
            <a:pPr lvl="1"/>
            <a:r>
              <a:rPr lang="en-US" dirty="0" err="1"/>
              <a:t>Thi</a:t>
            </a:r>
            <a:r>
              <a:rPr lang="en-US" dirty="0"/>
              <a:t> </a:t>
            </a:r>
            <a:r>
              <a:rPr lang="en-US" dirty="0" err="1"/>
              <a:t>Tự</a:t>
            </a:r>
            <a:r>
              <a:rPr lang="en-US" dirty="0"/>
              <a:t> </a:t>
            </a:r>
            <a:r>
              <a:rPr lang="en-US" dirty="0" err="1"/>
              <a:t>luận</a:t>
            </a:r>
            <a:r>
              <a:rPr lang="en-US" dirty="0"/>
              <a:t>			40%</a:t>
            </a:r>
          </a:p>
        </p:txBody>
      </p:sp>
    </p:spTree>
    <p:extLst>
      <p:ext uri="{BB962C8B-B14F-4D97-AF65-F5344CB8AC3E}">
        <p14:creationId xmlns:p14="http://schemas.microsoft.com/office/powerpoint/2010/main" val="501193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Nguồn</a:t>
            </a:r>
            <a:r>
              <a:rPr lang="en-US" dirty="0"/>
              <a:t> </a:t>
            </a:r>
            <a:r>
              <a:rPr lang="en-US" dirty="0" err="1"/>
              <a:t>học</a:t>
            </a:r>
            <a:r>
              <a:rPr lang="en-US" dirty="0"/>
              <a:t> </a:t>
            </a:r>
            <a:r>
              <a:rPr lang="en-US" dirty="0" err="1"/>
              <a:t>liệu</a:t>
            </a:r>
            <a:endParaRPr lang="en-US" dirty="0"/>
          </a:p>
        </p:txBody>
      </p:sp>
      <p:sp>
        <p:nvSpPr>
          <p:cNvPr id="3" name="Content Placeholder 2"/>
          <p:cNvSpPr>
            <a:spLocks noGrp="1"/>
          </p:cNvSpPr>
          <p:nvPr>
            <p:ph idx="1"/>
          </p:nvPr>
        </p:nvSpPr>
        <p:spPr/>
        <p:txBody>
          <a:bodyPr>
            <a:normAutofit fontScale="70000" lnSpcReduction="20000"/>
          </a:bodyPr>
          <a:lstStyle/>
          <a:p>
            <a:r>
              <a:rPr lang="en-US" b="1" i="1" dirty="0" err="1"/>
              <a:t>Giáo</a:t>
            </a:r>
            <a:r>
              <a:rPr lang="en-US" b="1" i="1" dirty="0"/>
              <a:t> </a:t>
            </a:r>
            <a:r>
              <a:rPr lang="en-US" b="1" i="1" dirty="0" err="1"/>
              <a:t>trình</a:t>
            </a:r>
            <a:r>
              <a:rPr lang="en-US" b="1" i="1" dirty="0"/>
              <a:t>: </a:t>
            </a:r>
            <a:r>
              <a:rPr lang="en-US" i="1" dirty="0"/>
              <a:t>(</a:t>
            </a:r>
            <a:r>
              <a:rPr lang="en-US" i="1" dirty="0" err="1"/>
              <a:t>Tối</a:t>
            </a:r>
            <a:r>
              <a:rPr lang="en-US" i="1" dirty="0"/>
              <a:t> </a:t>
            </a:r>
            <a:r>
              <a:rPr lang="en-US" i="1" dirty="0" err="1"/>
              <a:t>đa</a:t>
            </a:r>
            <a:r>
              <a:rPr lang="en-US" i="1" dirty="0"/>
              <a:t> 2 </a:t>
            </a:r>
            <a:r>
              <a:rPr lang="en-US" i="1" dirty="0" err="1"/>
              <a:t>tài</a:t>
            </a:r>
            <a:r>
              <a:rPr lang="en-US" i="1" dirty="0"/>
              <a:t> </a:t>
            </a:r>
            <a:r>
              <a:rPr lang="en-US" i="1" dirty="0" err="1"/>
              <a:t>liệu</a:t>
            </a:r>
            <a:r>
              <a:rPr lang="en-US" i="1" dirty="0"/>
              <a:t>) </a:t>
            </a:r>
            <a:endParaRPr lang="vi-VN" dirty="0"/>
          </a:p>
          <a:p>
            <a:pPr lvl="0"/>
            <a:r>
              <a:rPr lang="nl-NL" dirty="0"/>
              <a:t>Phạm Kỳ Anh, </a:t>
            </a:r>
            <a:r>
              <a:rPr lang="nl-NL" i="1" dirty="0"/>
              <a:t>Giải tích số</a:t>
            </a:r>
            <a:r>
              <a:rPr lang="nl-NL" dirty="0"/>
              <a:t>, NXB Đại học Quốc gia Hà Nội, 1996.</a:t>
            </a:r>
            <a:endParaRPr lang="vi-VN" dirty="0"/>
          </a:p>
          <a:p>
            <a:pPr lvl="0"/>
            <a:r>
              <a:rPr lang="nl-NL" dirty="0"/>
              <a:t>Nguyễn Trung Hòa, Nguyễn Thanh Diệu, </a:t>
            </a:r>
            <a:r>
              <a:rPr lang="nl-NL" i="1" dirty="0"/>
              <a:t>Giải tích số</a:t>
            </a:r>
            <a:r>
              <a:rPr lang="nl-NL" dirty="0"/>
              <a:t>, NXB Đại học Vinh, 2019.</a:t>
            </a:r>
            <a:endParaRPr lang="vi-VN" dirty="0"/>
          </a:p>
          <a:p>
            <a:r>
              <a:rPr lang="nl-NL" b="1" i="1" dirty="0"/>
              <a:t>Tài liệu tham khảo:</a:t>
            </a:r>
            <a:endParaRPr lang="vi-VN" dirty="0"/>
          </a:p>
          <a:p>
            <a:pPr lvl="0"/>
            <a:r>
              <a:rPr lang="nl-NL" dirty="0"/>
              <a:t>Trần Xuân Sinh, </a:t>
            </a:r>
            <a:r>
              <a:rPr lang="nl-NL" i="1" dirty="0"/>
              <a:t>Phương pháp tính</a:t>
            </a:r>
            <a:r>
              <a:rPr lang="nl-NL" dirty="0"/>
              <a:t>, Đại học Vinh, 1997</a:t>
            </a:r>
            <a:endParaRPr lang="vi-VN" dirty="0"/>
          </a:p>
          <a:p>
            <a:pPr lvl="0"/>
            <a:r>
              <a:rPr lang="nl-NL" dirty="0"/>
              <a:t>Phan Văn Hạp – Lê Đình Thịnh, </a:t>
            </a:r>
            <a:r>
              <a:rPr lang="nl-NL" i="1" dirty="0"/>
              <a:t>Phương pháp tính và các thuật toán</a:t>
            </a:r>
            <a:r>
              <a:rPr lang="nl-NL" dirty="0"/>
              <a:t>, NXB Giáo dục, 2000.</a:t>
            </a:r>
            <a:endParaRPr lang="vi-VN" dirty="0"/>
          </a:p>
          <a:p>
            <a:pPr lvl="0"/>
            <a:r>
              <a:rPr lang="nl-NL" dirty="0"/>
              <a:t>Dương Thủy Vỹ, Giáo trình phương pháp tính, NXB Khoa học và Kỹ Thuật, 2002</a:t>
            </a:r>
            <a:endParaRPr lang="vi-VN" dirty="0"/>
          </a:p>
          <a:p>
            <a:pPr lvl="0"/>
            <a:r>
              <a:rPr lang="nl-NL" dirty="0"/>
              <a:t>Lê Trọng Vinh, Giải tích số, NXB Khoa học và Kỹ Thuật, 2000</a:t>
            </a:r>
            <a:endParaRPr lang="vi-VN" dirty="0"/>
          </a:p>
          <a:p>
            <a:pPr lvl="0"/>
            <a:r>
              <a:rPr lang="nl-NL" dirty="0"/>
              <a:t>Tạ Văn Đỉnh, Phương pháp tính, NXB Giáo dục, 1999.</a:t>
            </a:r>
            <a:endParaRPr lang="vi-VN" dirty="0"/>
          </a:p>
          <a:p>
            <a:pPr lvl="0"/>
            <a:r>
              <a:rPr lang="nl-NL" dirty="0"/>
              <a:t>L. Ridgway Scott, </a:t>
            </a:r>
            <a:r>
              <a:rPr lang="nl-NL" i="1" dirty="0"/>
              <a:t>Numerical Analysis</a:t>
            </a:r>
            <a:r>
              <a:rPr lang="nl-NL" dirty="0"/>
              <a:t>, Princeton University Press, 2011.</a:t>
            </a:r>
            <a:endParaRPr lang="vi-VN" dirty="0"/>
          </a:p>
          <a:p>
            <a:pPr lvl="0"/>
            <a:r>
              <a:rPr lang="nl-NL" dirty="0"/>
              <a:t>J. Stoer and R. Bulirsch, </a:t>
            </a:r>
            <a:r>
              <a:rPr lang="nl-NL" i="1" dirty="0"/>
              <a:t>Introduction to Numerical Analysis</a:t>
            </a:r>
            <a:r>
              <a:rPr lang="nl-NL" dirty="0"/>
              <a:t>,  New York, Heideiberg Berlin: Springer-Verlag, 1980.</a:t>
            </a:r>
            <a:endParaRPr lang="vi-VN" dirty="0"/>
          </a:p>
        </p:txBody>
      </p:sp>
    </p:spTree>
    <p:extLst>
      <p:ext uri="{BB962C8B-B14F-4D97-AF65-F5344CB8AC3E}">
        <p14:creationId xmlns:p14="http://schemas.microsoft.com/office/powerpoint/2010/main" val="2452292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Quy</a:t>
            </a:r>
            <a:r>
              <a:rPr lang="en-US" dirty="0"/>
              <a:t> </a:t>
            </a:r>
            <a:r>
              <a:rPr lang="en-US" dirty="0" err="1"/>
              <a:t>định</a:t>
            </a:r>
            <a:r>
              <a:rPr lang="en-US" dirty="0"/>
              <a:t> </a:t>
            </a:r>
            <a:r>
              <a:rPr lang="en-US" dirty="0" err="1"/>
              <a:t>học</a:t>
            </a:r>
            <a:r>
              <a:rPr lang="en-US" dirty="0"/>
              <a:t> </a:t>
            </a:r>
            <a:r>
              <a:rPr lang="en-US" dirty="0" err="1"/>
              <a:t>phần</a:t>
            </a:r>
            <a:endParaRPr lang="en-US" dirty="0"/>
          </a:p>
        </p:txBody>
      </p:sp>
      <p:sp>
        <p:nvSpPr>
          <p:cNvPr id="3" name="Content Placeholder 2"/>
          <p:cNvSpPr>
            <a:spLocks noGrp="1"/>
          </p:cNvSpPr>
          <p:nvPr>
            <p:ph idx="1"/>
          </p:nvPr>
        </p:nvSpPr>
        <p:spPr/>
        <p:txBody>
          <a:bodyPr/>
          <a:lstStyle/>
          <a:p>
            <a:r>
              <a:rPr lang="en-US" dirty="0" err="1"/>
              <a:t>Sinh</a:t>
            </a:r>
            <a:r>
              <a:rPr lang="en-US" dirty="0"/>
              <a:t> </a:t>
            </a:r>
            <a:r>
              <a:rPr lang="en-US" dirty="0" err="1"/>
              <a:t>viên</a:t>
            </a:r>
            <a:r>
              <a:rPr lang="en-US" dirty="0"/>
              <a:t> </a:t>
            </a:r>
            <a:r>
              <a:rPr lang="en-US" dirty="0" err="1"/>
              <a:t>nộp</a:t>
            </a:r>
            <a:r>
              <a:rPr lang="en-US" dirty="0"/>
              <a:t> </a:t>
            </a:r>
            <a:r>
              <a:rPr lang="en-US" dirty="0" err="1"/>
              <a:t>Hồ</a:t>
            </a:r>
            <a:r>
              <a:rPr lang="en-US" dirty="0"/>
              <a:t> </a:t>
            </a:r>
            <a:r>
              <a:rPr lang="en-US" dirty="0" err="1"/>
              <a:t>sơ</a:t>
            </a:r>
            <a:r>
              <a:rPr lang="en-US" dirty="0"/>
              <a:t> </a:t>
            </a:r>
            <a:r>
              <a:rPr lang="en-US" dirty="0" err="1"/>
              <a:t>học</a:t>
            </a:r>
            <a:r>
              <a:rPr lang="en-US" dirty="0"/>
              <a:t> </a:t>
            </a:r>
            <a:r>
              <a:rPr lang="en-US" dirty="0" err="1"/>
              <a:t>phần</a:t>
            </a:r>
            <a:r>
              <a:rPr lang="en-US" dirty="0"/>
              <a:t> </a:t>
            </a:r>
            <a:r>
              <a:rPr lang="en-US" dirty="0" err="1"/>
              <a:t>theo</a:t>
            </a:r>
            <a:r>
              <a:rPr lang="en-US" dirty="0"/>
              <a:t> </a:t>
            </a:r>
            <a:r>
              <a:rPr lang="en-US" dirty="0" err="1"/>
              <a:t>yêu</a:t>
            </a:r>
            <a:r>
              <a:rPr lang="en-US" dirty="0"/>
              <a:t> </a:t>
            </a:r>
            <a:r>
              <a:rPr lang="en-US" dirty="0" err="1"/>
              <a:t>cầu</a:t>
            </a:r>
            <a:r>
              <a:rPr lang="vi-VN" dirty="0"/>
              <a:t>;</a:t>
            </a:r>
          </a:p>
          <a:p>
            <a:r>
              <a:rPr lang="en-US" dirty="0" err="1"/>
              <a:t>Sinh</a:t>
            </a:r>
            <a:r>
              <a:rPr lang="en-US" dirty="0"/>
              <a:t> </a:t>
            </a:r>
            <a:r>
              <a:rPr lang="en-US" dirty="0" err="1"/>
              <a:t>viên</a:t>
            </a:r>
            <a:r>
              <a:rPr lang="en-US" dirty="0"/>
              <a:t> </a:t>
            </a:r>
            <a:r>
              <a:rPr lang="en-US" dirty="0" err="1"/>
              <a:t>không</a:t>
            </a:r>
            <a:r>
              <a:rPr lang="en-US" dirty="0"/>
              <a:t> </a:t>
            </a:r>
            <a:r>
              <a:rPr lang="en-US" dirty="0" err="1"/>
              <a:t>đủ</a:t>
            </a:r>
            <a:r>
              <a:rPr lang="en-US" dirty="0"/>
              <a:t> </a:t>
            </a:r>
            <a:r>
              <a:rPr lang="en-US" dirty="0" err="1"/>
              <a:t>điều</a:t>
            </a:r>
            <a:r>
              <a:rPr lang="en-US" dirty="0"/>
              <a:t> </a:t>
            </a:r>
            <a:r>
              <a:rPr lang="en-US" dirty="0" err="1"/>
              <a:t>kiện</a:t>
            </a:r>
            <a:r>
              <a:rPr lang="en-US" dirty="0"/>
              <a:t> </a:t>
            </a:r>
            <a:r>
              <a:rPr lang="en-US" dirty="0" err="1"/>
              <a:t>dự</a:t>
            </a:r>
            <a:r>
              <a:rPr lang="en-US" dirty="0"/>
              <a:t> </a:t>
            </a:r>
            <a:r>
              <a:rPr lang="en-US" dirty="0" err="1"/>
              <a:t>thi</a:t>
            </a:r>
            <a:r>
              <a:rPr lang="en-US" dirty="0"/>
              <a:t> </a:t>
            </a:r>
            <a:r>
              <a:rPr lang="en-US" dirty="0" err="1"/>
              <a:t>cuối</a:t>
            </a:r>
            <a:r>
              <a:rPr lang="en-US" dirty="0"/>
              <a:t> </a:t>
            </a:r>
            <a:r>
              <a:rPr lang="en-US" dirty="0" err="1"/>
              <a:t>học</a:t>
            </a:r>
            <a:r>
              <a:rPr lang="en-US" dirty="0"/>
              <a:t> </a:t>
            </a:r>
            <a:r>
              <a:rPr lang="en-US" dirty="0" err="1"/>
              <a:t>phần</a:t>
            </a:r>
            <a:r>
              <a:rPr lang="en-US" dirty="0"/>
              <a:t> </a:t>
            </a:r>
            <a:r>
              <a:rPr lang="en-US" dirty="0" err="1"/>
              <a:t>nếu</a:t>
            </a:r>
            <a:r>
              <a:rPr lang="en-US" dirty="0"/>
              <a:t> </a:t>
            </a:r>
            <a:r>
              <a:rPr lang="en-US" dirty="0" err="1"/>
              <a:t>một</a:t>
            </a:r>
            <a:r>
              <a:rPr lang="en-US" dirty="0"/>
              <a:t> </a:t>
            </a:r>
            <a:r>
              <a:rPr lang="en-US" dirty="0" err="1"/>
              <a:t>trong</a:t>
            </a:r>
            <a:r>
              <a:rPr lang="en-US" dirty="0"/>
              <a:t> </a:t>
            </a:r>
            <a:r>
              <a:rPr lang="en-US" dirty="0" err="1"/>
              <a:t>các</a:t>
            </a:r>
            <a:r>
              <a:rPr lang="en-US" dirty="0"/>
              <a:t> </a:t>
            </a:r>
            <a:r>
              <a:rPr lang="en-US" dirty="0" err="1"/>
              <a:t>điều</a:t>
            </a:r>
            <a:r>
              <a:rPr lang="en-US" dirty="0"/>
              <a:t> </a:t>
            </a:r>
            <a:r>
              <a:rPr lang="en-US" dirty="0" err="1"/>
              <a:t>kiện</a:t>
            </a:r>
            <a:r>
              <a:rPr lang="en-US" dirty="0"/>
              <a:t> </a:t>
            </a:r>
            <a:r>
              <a:rPr lang="en-US" dirty="0" err="1"/>
              <a:t>sau</a:t>
            </a:r>
            <a:r>
              <a:rPr lang="en-US" dirty="0"/>
              <a:t> </a:t>
            </a:r>
            <a:r>
              <a:rPr lang="en-US" dirty="0" err="1"/>
              <a:t>xẩy</a:t>
            </a:r>
            <a:r>
              <a:rPr lang="en-US" dirty="0"/>
              <a:t> </a:t>
            </a:r>
            <a:r>
              <a:rPr lang="en-US" dirty="0" err="1"/>
              <a:t>ra</a:t>
            </a:r>
            <a:r>
              <a:rPr lang="en-US" dirty="0"/>
              <a:t>:</a:t>
            </a:r>
          </a:p>
          <a:p>
            <a:pPr marL="0" indent="0">
              <a:buNone/>
            </a:pPr>
            <a:r>
              <a:rPr lang="en-US" dirty="0"/>
              <a:t>	1) </a:t>
            </a:r>
            <a:r>
              <a:rPr lang="en-US" dirty="0" err="1"/>
              <a:t>Về</a:t>
            </a:r>
            <a:r>
              <a:rPr lang="en-US" dirty="0"/>
              <a:t> </a:t>
            </a:r>
            <a:r>
              <a:rPr lang="en-US" dirty="0" err="1"/>
              <a:t>hồ</a:t>
            </a:r>
            <a:r>
              <a:rPr lang="en-US" dirty="0"/>
              <a:t> </a:t>
            </a:r>
            <a:r>
              <a:rPr lang="en-US" dirty="0" err="1"/>
              <a:t>sơ</a:t>
            </a:r>
            <a:r>
              <a:rPr lang="en-US" dirty="0"/>
              <a:t> </a:t>
            </a:r>
            <a:r>
              <a:rPr lang="en-US" dirty="0" err="1"/>
              <a:t>học</a:t>
            </a:r>
            <a:r>
              <a:rPr lang="en-US" dirty="0"/>
              <a:t> </a:t>
            </a:r>
            <a:r>
              <a:rPr lang="en-US" dirty="0" err="1"/>
              <a:t>phần</a:t>
            </a:r>
            <a:r>
              <a:rPr lang="en-US" dirty="0"/>
              <a:t>, </a:t>
            </a:r>
            <a:r>
              <a:rPr lang="en-US" dirty="0" err="1"/>
              <a:t>sinh</a:t>
            </a:r>
            <a:r>
              <a:rPr lang="en-US" dirty="0"/>
              <a:t> </a:t>
            </a:r>
            <a:r>
              <a:rPr lang="en-US" dirty="0" err="1"/>
              <a:t>viên</a:t>
            </a:r>
            <a:r>
              <a:rPr lang="en-US" dirty="0"/>
              <a:t> </a:t>
            </a:r>
            <a:r>
              <a:rPr lang="en-US" dirty="0" err="1"/>
              <a:t>thực</a:t>
            </a:r>
            <a:r>
              <a:rPr lang="en-US" dirty="0"/>
              <a:t> </a:t>
            </a:r>
            <a:r>
              <a:rPr lang="en-US" dirty="0" err="1"/>
              <a:t>hiện</a:t>
            </a:r>
            <a:r>
              <a:rPr lang="en-US" dirty="0"/>
              <a:t> </a:t>
            </a:r>
            <a:r>
              <a:rPr lang="en-US" dirty="0" err="1"/>
              <a:t>được</a:t>
            </a:r>
            <a:r>
              <a:rPr lang="en-US" dirty="0"/>
              <a:t> </a:t>
            </a:r>
            <a:r>
              <a:rPr lang="en-US" dirty="0" err="1"/>
              <a:t>số</a:t>
            </a:r>
            <a:r>
              <a:rPr lang="en-US" dirty="0"/>
              <a:t> </a:t>
            </a:r>
            <a:r>
              <a:rPr lang="en-US" dirty="0" err="1"/>
              <a:t>lượng</a:t>
            </a:r>
            <a:r>
              <a:rPr lang="en-US" dirty="0"/>
              <a:t> </a:t>
            </a:r>
            <a:r>
              <a:rPr lang="en-US" dirty="0" err="1"/>
              <a:t>công</a:t>
            </a:r>
            <a:r>
              <a:rPr lang="en-US" dirty="0"/>
              <a:t> </a:t>
            </a:r>
            <a:r>
              <a:rPr lang="en-US" dirty="0" err="1"/>
              <a:t>việc</a:t>
            </a:r>
            <a:r>
              <a:rPr lang="en-US" dirty="0"/>
              <a:t> </a:t>
            </a:r>
            <a:r>
              <a:rPr lang="en-US" dirty="0" err="1"/>
              <a:t>không</a:t>
            </a:r>
            <a:r>
              <a:rPr lang="en-US" dirty="0"/>
              <a:t> </a:t>
            </a:r>
            <a:r>
              <a:rPr lang="en-US" dirty="0" err="1"/>
              <a:t>quá</a:t>
            </a:r>
            <a:r>
              <a:rPr lang="en-US" dirty="0"/>
              <a:t> 30% </a:t>
            </a:r>
            <a:r>
              <a:rPr lang="en-US" dirty="0" err="1"/>
              <a:t>yêu</a:t>
            </a:r>
            <a:r>
              <a:rPr lang="en-US" dirty="0"/>
              <a:t> </a:t>
            </a:r>
            <a:r>
              <a:rPr lang="en-US" dirty="0" err="1"/>
              <a:t>cầu</a:t>
            </a:r>
            <a:r>
              <a:rPr lang="en-US" dirty="0"/>
              <a:t>.</a:t>
            </a:r>
          </a:p>
          <a:p>
            <a:pPr marL="0" indent="0">
              <a:buNone/>
            </a:pPr>
            <a:r>
              <a:rPr lang="en-US" dirty="0"/>
              <a:t>	2) </a:t>
            </a:r>
            <a:r>
              <a:rPr lang="en-US" dirty="0" err="1"/>
              <a:t>Tỷ</a:t>
            </a:r>
            <a:r>
              <a:rPr lang="en-US" dirty="0"/>
              <a:t> </a:t>
            </a:r>
            <a:r>
              <a:rPr lang="en-US" dirty="0" err="1"/>
              <a:t>lệ</a:t>
            </a:r>
            <a:r>
              <a:rPr lang="en-US" dirty="0"/>
              <a:t> </a:t>
            </a:r>
            <a:r>
              <a:rPr lang="en-US" dirty="0" err="1"/>
              <a:t>thời</a:t>
            </a:r>
            <a:r>
              <a:rPr lang="en-US" dirty="0"/>
              <a:t> </a:t>
            </a:r>
            <a:r>
              <a:rPr lang="en-US" dirty="0" err="1"/>
              <a:t>gian</a:t>
            </a:r>
            <a:r>
              <a:rPr lang="en-US" dirty="0"/>
              <a:t> </a:t>
            </a:r>
            <a:r>
              <a:rPr lang="en-US" dirty="0" err="1"/>
              <a:t>sinh</a:t>
            </a:r>
            <a:r>
              <a:rPr lang="en-US" dirty="0"/>
              <a:t> </a:t>
            </a:r>
            <a:r>
              <a:rPr lang="en-US" dirty="0" err="1"/>
              <a:t>viên</a:t>
            </a:r>
            <a:r>
              <a:rPr lang="en-US" dirty="0"/>
              <a:t> </a:t>
            </a:r>
            <a:r>
              <a:rPr lang="en-US" dirty="0" err="1"/>
              <a:t>có</a:t>
            </a:r>
            <a:r>
              <a:rPr lang="en-US" dirty="0"/>
              <a:t> </a:t>
            </a:r>
            <a:r>
              <a:rPr lang="en-US" dirty="0" err="1"/>
              <a:t>mặt</a:t>
            </a:r>
            <a:r>
              <a:rPr lang="en-US" dirty="0"/>
              <a:t> </a:t>
            </a:r>
            <a:r>
              <a:rPr lang="en-US" dirty="0" err="1"/>
              <a:t>trên</a:t>
            </a:r>
            <a:r>
              <a:rPr lang="en-US" dirty="0"/>
              <a:t> </a:t>
            </a:r>
            <a:r>
              <a:rPr lang="en-US" dirty="0" err="1"/>
              <a:t>lớp</a:t>
            </a:r>
            <a:r>
              <a:rPr lang="en-US" dirty="0"/>
              <a:t> </a:t>
            </a:r>
            <a:r>
              <a:rPr lang="en-US" dirty="0" err="1"/>
              <a:t>dưới</a:t>
            </a:r>
            <a:r>
              <a:rPr lang="en-US" dirty="0"/>
              <a:t> 80%.</a:t>
            </a:r>
          </a:p>
          <a:p>
            <a:pPr marL="0" indent="0">
              <a:buNone/>
            </a:pPr>
            <a:r>
              <a:rPr lang="en-US" dirty="0"/>
              <a:t>	3) </a:t>
            </a:r>
            <a:r>
              <a:rPr lang="en-US" dirty="0" err="1"/>
              <a:t>Sinh</a:t>
            </a:r>
            <a:r>
              <a:rPr lang="en-US" dirty="0"/>
              <a:t> </a:t>
            </a:r>
            <a:r>
              <a:rPr lang="en-US" dirty="0" err="1"/>
              <a:t>viên</a:t>
            </a:r>
            <a:r>
              <a:rPr lang="en-US" dirty="0"/>
              <a:t> </a:t>
            </a:r>
            <a:r>
              <a:rPr lang="en-US" dirty="0" err="1"/>
              <a:t>có</a:t>
            </a:r>
            <a:r>
              <a:rPr lang="en-US" dirty="0"/>
              <a:t> </a:t>
            </a:r>
            <a:r>
              <a:rPr lang="en-US" dirty="0" err="1"/>
              <a:t>một</a:t>
            </a:r>
            <a:r>
              <a:rPr lang="en-US" dirty="0"/>
              <a:t> </a:t>
            </a:r>
            <a:r>
              <a:rPr lang="en-US" dirty="0" err="1"/>
              <a:t>bài</a:t>
            </a:r>
            <a:r>
              <a:rPr lang="en-US" dirty="0"/>
              <a:t> </a:t>
            </a:r>
            <a:r>
              <a:rPr lang="en-US" dirty="0" err="1"/>
              <a:t>kiểm</a:t>
            </a:r>
            <a:r>
              <a:rPr lang="en-US" dirty="0"/>
              <a:t> </a:t>
            </a:r>
            <a:r>
              <a:rPr lang="en-US" dirty="0" err="1"/>
              <a:t>tra</a:t>
            </a:r>
            <a:r>
              <a:rPr lang="en-US" dirty="0"/>
              <a:t> </a:t>
            </a:r>
            <a:r>
              <a:rPr lang="en-US" dirty="0" err="1"/>
              <a:t>giữa</a:t>
            </a:r>
            <a:r>
              <a:rPr lang="en-US" dirty="0"/>
              <a:t> </a:t>
            </a:r>
            <a:r>
              <a:rPr lang="en-US" dirty="0" err="1"/>
              <a:t>kỳ</a:t>
            </a:r>
            <a:r>
              <a:rPr lang="en-US" dirty="0"/>
              <a:t> </a:t>
            </a:r>
            <a:r>
              <a:rPr lang="en-US" dirty="0" err="1"/>
              <a:t>là</a:t>
            </a:r>
            <a:r>
              <a:rPr lang="en-US" dirty="0"/>
              <a:t> 0 </a:t>
            </a:r>
            <a:r>
              <a:rPr lang="en-US" dirty="0" err="1"/>
              <a:t>điểm</a:t>
            </a:r>
            <a:r>
              <a:rPr lang="en-US" dirty="0"/>
              <a:t>.</a:t>
            </a:r>
          </a:p>
          <a:p>
            <a:pPr marL="0" indent="0">
              <a:buNone/>
            </a:pPr>
            <a:r>
              <a:rPr lang="en-US" dirty="0"/>
              <a:t>	4) </a:t>
            </a:r>
            <a:r>
              <a:rPr lang="en-US" dirty="0" err="1"/>
              <a:t>Sinh</a:t>
            </a:r>
            <a:r>
              <a:rPr lang="en-US" dirty="0"/>
              <a:t> </a:t>
            </a:r>
            <a:r>
              <a:rPr lang="en-US" dirty="0" err="1"/>
              <a:t>viên</a:t>
            </a:r>
            <a:r>
              <a:rPr lang="en-US" dirty="0"/>
              <a:t> </a:t>
            </a:r>
            <a:r>
              <a:rPr lang="en-US" dirty="0" err="1"/>
              <a:t>không</a:t>
            </a:r>
            <a:r>
              <a:rPr lang="en-US" dirty="0"/>
              <a:t> </a:t>
            </a:r>
            <a:r>
              <a:rPr lang="en-US" dirty="0" err="1"/>
              <a:t>tham</a:t>
            </a:r>
            <a:r>
              <a:rPr lang="en-US" dirty="0"/>
              <a:t> </a:t>
            </a:r>
            <a:r>
              <a:rPr lang="en-US" dirty="0" err="1"/>
              <a:t>gia</a:t>
            </a:r>
            <a:r>
              <a:rPr lang="en-US" dirty="0"/>
              <a:t> </a:t>
            </a:r>
            <a:r>
              <a:rPr lang="en-US" dirty="0" err="1"/>
              <a:t>hoạt</a:t>
            </a:r>
            <a:r>
              <a:rPr lang="en-US" dirty="0"/>
              <a:t> </a:t>
            </a:r>
            <a:r>
              <a:rPr lang="en-US" dirty="0" err="1"/>
              <a:t>động</a:t>
            </a:r>
            <a:r>
              <a:rPr lang="en-US" dirty="0"/>
              <a:t> </a:t>
            </a:r>
            <a:r>
              <a:rPr lang="en-US" dirty="0" err="1"/>
              <a:t>nhóm</a:t>
            </a:r>
            <a:r>
              <a:rPr lang="en-US" dirty="0"/>
              <a:t>.</a:t>
            </a:r>
            <a:endParaRPr lang="vi-VN" dirty="0"/>
          </a:p>
        </p:txBody>
      </p:sp>
    </p:spTree>
    <p:extLst>
      <p:ext uri="{BB962C8B-B14F-4D97-AF65-F5344CB8AC3E}">
        <p14:creationId xmlns:p14="http://schemas.microsoft.com/office/powerpoint/2010/main" val="39801374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2&quot; unique_id=&quot;10002&quot;&gt;&lt;object type=&quot;3&quot; unique_id=&quot;10003&quot;&gt;&lt;property id=&quot;20148&quot; value=&quot;5&quot;/&gt;&lt;property id=&quot;20300&quot; value=&quot;Slide 1 - &amp;quot;TÓM TẮT BÀI GIẢNG&amp;quot;&quot;/&gt;&lt;property id=&quot;20307&quot; value=&quot;256&quot;/&gt;&lt;/object&gt;&lt;object type=&quot;3&quot; unique_id=&quot;14656&quot;&gt;&lt;property id=&quot;20148&quot; value=&quot;5&quot;/&gt;&lt;property id=&quot;20300&quot; value=&quot;Slide 2 - &amp;quot;Thông tin học phần&amp;quot;&quot;/&gt;&lt;property id=&quot;20307&quot; value=&quot;349&quot;/&gt;&lt;/object&gt;&lt;object type=&quot;3&quot; unique_id=&quot;14657&quot;&gt;&lt;property id=&quot;20148&quot; value=&quot;5&quot;/&gt;&lt;property id=&quot;20300&quot; value=&quot;Slide 3 - &amp;quot;Mô tả học phần&amp;quot;&quot;/&gt;&lt;property id=&quot;20307&quot; value=&quot;350&quot;/&gt;&lt;/object&gt;&lt;object type=&quot;3&quot; unique_id=&quot;14658&quot;&gt;&lt;property id=&quot;20148&quot; value=&quot;5&quot;/&gt;&lt;property id=&quot;20300&quot; value=&quot;Slide 4 - &amp;quot;Mục tiêu học phần&amp;quot;&quot;/&gt;&lt;property id=&quot;20307&quot; value=&quot;351&quot;/&gt;&lt;/object&gt;&lt;object type=&quot;3&quot; unique_id=&quot;14659&quot;&gt;&lt;property id=&quot;20148&quot; value=&quot;5&quot;/&gt;&lt;property id=&quot;20300&quot; value=&quot;Slide 5 - &amp;quot;Nội dung&amp;quot;&quot;/&gt;&lt;property id=&quot;20307&quot; value=&quot;352&quot;/&gt;&lt;/object&gt;&lt;object type=&quot;3&quot; unique_id=&quot;14660&quot;&gt;&lt;property id=&quot;20148&quot; value=&quot;5&quot;/&gt;&lt;property id=&quot;20300&quot; value=&quot;Slide 6 - &amp;quot;Hình thức đánh giá&amp;quot;&quot;/&gt;&lt;property id=&quot;20307&quot; value=&quot;353&quot;/&gt;&lt;/object&gt;&lt;object type=&quot;3&quot; unique_id=&quot;14661&quot;&gt;&lt;property id=&quot;20148&quot; value=&quot;5&quot;/&gt;&lt;property id=&quot;20300&quot; value=&quot;Slide 7 - &amp;quot;Nguồn học liệu&amp;quot;&quot;/&gt;&lt;property id=&quot;20307&quot; value=&quot;354&quot;/&gt;&lt;/object&gt;&lt;object type=&quot;3&quot; unique_id=&quot;14662&quot;&gt;&lt;property id=&quot;20148&quot; value=&quot;5&quot;/&gt;&lt;property id=&quot;20300&quot; value=&quot;Slide 8 - &amp;quot;Quy định học phần&amp;quot;&quot;/&gt;&lt;property id=&quot;20307&quot; value=&quot;355&quot;/&gt;&lt;/object&gt;&lt;object type=&quot;3&quot; unique_id=&quot;14663&quot;&gt;&lt;property id=&quot;20148&quot; value=&quot;5&quot;/&gt;&lt;property id=&quot;20300&quot; value=&quot;Slide 9 - &amp;quot;CHƯƠNG 1. TẬP HỢP CÁC SỐ THỰC VÀ GIỚI HẠN CỦA DÃY SỐ&amp;quot;&quot;/&gt;&lt;property id=&quot;20307&quot; value=&quot;356&quot;/&gt;&lt;/object&gt;&lt;object type=&quot;3&quot; unique_id=&quot;14664&quot;&gt;&lt;property id=&quot;20148&quot; value=&quot;5&quot;/&gt;&lt;property id=&quot;20300&quot; value=&quot;Slide 10 - &amp;quot;CHƯƠNG 1. TẬP HỢP CÁC SỐ THỰC VÀ GIỚI HẠN CỦA DÃY SỐ&amp;quot;&quot;/&gt;&lt;property id=&quot;20307&quot; value=&quot;362&quot;/&gt;&lt;/object&gt;&lt;object type=&quot;3&quot; unique_id=&quot;14665&quot;&gt;&lt;property id=&quot;20148&quot; value=&quot;5&quot;/&gt;&lt;property id=&quot;20300&quot; value=&quot;Slide 11 - &amp;quot;CHƯƠNG 1. TẬP HỢP CÁC SỐ THỰC VÀ GIỚI HẠN CỦA DÃY SỐ&amp;quot;&quot;/&gt;&lt;property id=&quot;20307&quot; value=&quot;363&quot;/&gt;&lt;/object&gt;&lt;object type=&quot;3&quot; unique_id=&quot;14667&quot;&gt;&lt;property id=&quot;20148&quot; value=&quot;5&quot;/&gt;&lt;property id=&quot;20300&quot; value=&quot;Slide 27 - &amp;quot;Tóm tắt học phần&amp;quot;&quot;/&gt;&lt;property id=&quot;20307&quot; value=&quot;361&quot;/&gt;&lt;/object&gt;&lt;object type=&quot;3&quot; unique_id=&quot;15018&quot;&gt;&lt;property id=&quot;20148&quot; value=&quot;5&quot;/&gt;&lt;property id=&quot;20300&quot; value=&quot;Slide 12 - &amp;quot;CHƯƠNG 2. GiỚI HẠN VÀ TÍNH LIÊN TỤC CỦA HÀM SỐ&amp;quot;&quot;/&gt;&lt;property id=&quot;20307&quot; value=&quot;365&quot;/&gt;&lt;/object&gt;&lt;object type=&quot;3&quot; unique_id=&quot;15110&quot;&gt;&lt;property id=&quot;20148&quot; value=&quot;5&quot;/&gt;&lt;property id=&quot;20300&quot; value=&quot;Slide 15 - &amp;quot;CHƯƠNG 3. PHÉP TÍNH VI PHÂN CỦA HÀM MỘT BiẾN&amp;quot;&quot;/&gt;&lt;property id=&quot;20307&quot; value=&quot;366&quot;/&gt;&lt;/object&gt;&lt;object type=&quot;3&quot; unique_id=&quot;15111&quot;&gt;&lt;property id=&quot;20148&quot; value=&quot;5&quot;/&gt;&lt;property id=&quot;20300&quot; value=&quot;Slide 18 - &amp;quot;CHƯƠNG 4. PHÉP TÍNH TÍCH PHÂN CỦA HÀM MỘT BiẾN&amp;quot;&quot;/&gt;&lt;property id=&quot;20307&quot; value=&quot;368&quot;/&gt;&lt;/object&gt;&lt;object type=&quot;3&quot; unique_id=&quot;15112&quot;&gt;&lt;property id=&quot;20148&quot; value=&quot;5&quot;/&gt;&lt;property id=&quot;20300&quot; value=&quot;Slide 21 - &amp;quot;CHƯƠNG 5. LÝ THUYẾT CHUỖI&amp;quot;&quot;/&gt;&lt;property id=&quot;20307&quot; value=&quot;369&quot;/&gt;&lt;/object&gt;&lt;object type=&quot;3&quot; unique_id=&quot;15113&quot;&gt;&lt;property id=&quot;20148&quot; value=&quot;5&quot;/&gt;&lt;property id=&quot;20300&quot; value=&quot;Slide 24 - &amp;quot;CHƯƠNG 6. PHÉP TÍNH VI PHÂN HÀM NHIỀU BIẾN&amp;quot;&quot;/&gt;&lt;property id=&quot;20307&quot; value=&quot;367&quot;/&gt;&lt;/object&gt;&lt;object type=&quot;3&quot; unique_id=&quot;15247&quot;&gt;&lt;property id=&quot;20148&quot; value=&quot;5&quot;/&gt;&lt;property id=&quot;20300&quot; value=&quot;Slide 13 - &amp;quot;CHƯƠNG 2. GIỚI HẠN VÀ TÍNH LIÊN TỤC CỦA HÀM SỐ&amp;quot;&quot;/&gt;&lt;property id=&quot;20307&quot; value=&quot;370&quot;/&gt;&lt;/object&gt;&lt;object type=&quot;3&quot; unique_id=&quot;15248&quot;&gt;&lt;property id=&quot;20148&quot; value=&quot;5&quot;/&gt;&lt;property id=&quot;20300&quot; value=&quot;Slide 16 - &amp;quot;CHƯƠNG 3. PHÉP TÍNH VI PHÂN CỦA HÀM MỘT BiẾN&amp;quot;&quot;/&gt;&lt;property id=&quot;20307&quot; value=&quot;371&quot;/&gt;&lt;/object&gt;&lt;object type=&quot;3&quot; unique_id=&quot;15249&quot;&gt;&lt;property id=&quot;20148&quot; value=&quot;5&quot;/&gt;&lt;property id=&quot;20300&quot; value=&quot;Slide 19 - &amp;quot;CHƯƠNG 4. PHÉP TÍNH TÍCH PHÂN CỦA HÀM MỘT BiẾN&amp;quot;&quot;/&gt;&lt;property id=&quot;20307&quot; value=&quot;372&quot;/&gt;&lt;/object&gt;&lt;object type=&quot;3&quot; unique_id=&quot;15250&quot;&gt;&lt;property id=&quot;20148&quot; value=&quot;5&quot;/&gt;&lt;property id=&quot;20300&quot; value=&quot;Slide 22 - &amp;quot;CHƯƠNG 5. LÝ THUYẾT CHUỖI&amp;quot;&quot;/&gt;&lt;property id=&quot;20307&quot; value=&quot;373&quot;/&gt;&lt;/object&gt;&lt;object type=&quot;3&quot; unique_id=&quot;15251&quot;&gt;&lt;property id=&quot;20148&quot; value=&quot;5&quot;/&gt;&lt;property id=&quot;20300&quot; value=&quot;Slide 25 - &amp;quot;CHƯƠNG 6. PHÉP TÍNH VI PHÂN HÀM NHIỀU BIẾN&amp;quot;&quot;/&gt;&lt;property id=&quot;20307&quot; value=&quot;374&quot;/&gt;&lt;/object&gt;&lt;object type=&quot;3&quot; unique_id=&quot;15733&quot;&gt;&lt;property id=&quot;20148&quot; value=&quot;5&quot;/&gt;&lt;property id=&quot;20300&quot; value=&quot;Slide 14 - &amp;quot;CHƯƠNG 2. GIỚI HẠN VÀ TÍNH LIÊN TỤC CỦA HÀM SỐ&amp;quot;&quot;/&gt;&lt;property id=&quot;20307&quot; value=&quot;375&quot;/&gt;&lt;/object&gt;&lt;object type=&quot;3&quot; unique_id=&quot;15734&quot;&gt;&lt;property id=&quot;20148&quot; value=&quot;5&quot;/&gt;&lt;property id=&quot;20300&quot; value=&quot;Slide 17 - &amp;quot;CHƯƠNG 3. PHÉP TÍNH VI PHÂN CỦA HÀM MỘT BiẾN&amp;quot;&quot;/&gt;&lt;property id=&quot;20307&quot; value=&quot;376&quot;/&gt;&lt;/object&gt;&lt;object type=&quot;3&quot; unique_id=&quot;15865&quot;&gt;&lt;property id=&quot;20148&quot; value=&quot;5&quot;/&gt;&lt;property id=&quot;20300&quot; value=&quot;Slide 20 - &amp;quot;CHƯƠNG 4. PHÉP TÍNH TÍCH PHÂN CỦA HÀM MỘT BiẾN&amp;quot;&quot;/&gt;&lt;property id=&quot;20307&quot; value=&quot;377&quot;/&gt;&lt;/object&gt;&lt;object type=&quot;3&quot; unique_id=&quot;15866&quot;&gt;&lt;property id=&quot;20148&quot; value=&quot;5&quot;/&gt;&lt;property id=&quot;20300&quot; value=&quot;Slide 23 - &amp;quot;CHƯƠNG 5. LÝ THUYẾT CHUỖI&amp;quot;&quot;/&gt;&lt;property id=&quot;20307&quot; value=&quot;378&quot;/&gt;&lt;/object&gt;&lt;object type=&quot;3&quot; unique_id=&quot;15867&quot;&gt;&lt;property id=&quot;20148&quot; value=&quot;5&quot;/&gt;&lt;property id=&quot;20300&quot; value=&quot;Slide 26 - &amp;quot;CHƯƠNG 6. PHÉP TÍNH VI PHÂN HÀM NHIỀU BIẾN&amp;quot;&quot;/&gt;&lt;property id=&quot;20307&quot; value=&quot;379&quot;/&gt;&lt;/object&gt;&lt;/object&gt;&lt;object type=&quot;8&quot; unique_id=&quot;10050&quo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Essential</Template>
  <TotalTime>12654</TotalTime>
  <Words>2640</Words>
  <Application>Microsoft Office PowerPoint</Application>
  <PresentationFormat>On-screen Show (4:3)</PresentationFormat>
  <Paragraphs>276</Paragraphs>
  <Slides>32</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Times New Roman</vt:lpstr>
      <vt:lpstr>Wingdings</vt:lpstr>
      <vt:lpstr>Office Theme</vt:lpstr>
      <vt:lpstr>TÓM TẮT BÀI GIẢNG</vt:lpstr>
      <vt:lpstr>Thông tin về giảng viên</vt:lpstr>
      <vt:lpstr>Thông tin học phần</vt:lpstr>
      <vt:lpstr>Mô tả học phần</vt:lpstr>
      <vt:lpstr>Mục tiêu học phần</vt:lpstr>
      <vt:lpstr>Nội dung</vt:lpstr>
      <vt:lpstr>Hình thức đánh giá</vt:lpstr>
      <vt:lpstr>Nguồn học liệu</vt:lpstr>
      <vt:lpstr>Quy định học phần</vt:lpstr>
      <vt:lpstr>Chương 1. SỐ GẦN ĐÚNG VÀ SAI SỐ (6)</vt:lpstr>
      <vt:lpstr>Chương 1. SỐ GẦN ĐÚNG VÀ SAI SỐ (6)</vt:lpstr>
      <vt:lpstr>CHƯƠNG 1. MỘT SỐ KIẾN THỨC  CƠ SỞ VỀ LÝ THUYẾT XÁC SUẤT</vt:lpstr>
      <vt:lpstr>Chương 2. GIẢI GẦN ĐÚNG PHƯƠNG TRÌNH 1 ẨN (9)</vt:lpstr>
      <vt:lpstr>Chương 2. GIẢI GẦN ĐÚNG PHƯƠNG TRÌNH 1 ẨN (9)</vt:lpstr>
      <vt:lpstr>PowerPoint Presentation</vt:lpstr>
      <vt:lpstr>Chương 3. GIẢI GẦN ĐÚNG HỆ PHƯƠNG TRÌNH  TUYẾN TÍNH n ẨN (6)</vt:lpstr>
      <vt:lpstr>Chương 3. GIẢI GẦN ĐÚNG HỆ PHƯƠNG TRÌNH  TUYẾN TÍNH n ẨN (6)</vt:lpstr>
      <vt:lpstr>PowerPoint Presentation</vt:lpstr>
      <vt:lpstr>Chương 4. XẤP XỈ HÀM SỐ (9)</vt:lpstr>
      <vt:lpstr>Chương 4. XẤP XỈ HÀM SỐ (9)</vt:lpstr>
      <vt:lpstr>PowerPoint Presentation</vt:lpstr>
      <vt:lpstr>Chương 5. XẤP XỈ TRUNG BÌNH PHƯƠNG (3)</vt:lpstr>
      <vt:lpstr>Chương 5. XẤP XỈ TRUNG BÌNH PHƯƠNG (3)</vt:lpstr>
      <vt:lpstr>PowerPoint Presentation</vt:lpstr>
      <vt:lpstr>Chương 6. TÍNH GẦN ĐÚNG ĐẠO HÀM VÀ TÍCH PHÂN XÁC ĐỊNH (6)</vt:lpstr>
      <vt:lpstr>Chương 6. TÍNH GẦN ĐÚNG ĐẠO HÀM VÀ TÍCH PHÂN XÁC ĐỊNH (6)</vt:lpstr>
      <vt:lpstr>PowerPoint Presentation</vt:lpstr>
      <vt:lpstr>Chương 7. GIẢI GẦN ĐÚNG PHƯƠNG TRÌNH VI PHÂN THƯỜNG (6)</vt:lpstr>
      <vt:lpstr>Chương 7. GIẢI GẦN ĐÚNG PHƯƠNG TRÌNH VI PHÂN THƯỜNG (6)</vt:lpstr>
      <vt:lpstr>PowerPoint Presentation</vt:lpstr>
      <vt:lpstr>Tóm tắt học phần</vt:lpstr>
      <vt:lpstr>CÁM ƠN MỌI NGƯỜI ĐÃ THEO DÕI!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Mining</dc:title>
  <dc:subject>Data Mining</dc:subject>
  <dc:creator>Son Thanh Cao</dc:creator>
  <dc:description>Data Mining</dc:description>
  <cp:lastModifiedBy>Nguyen Trung Hoa</cp:lastModifiedBy>
  <cp:revision>432</cp:revision>
  <dcterms:created xsi:type="dcterms:W3CDTF">2013-11-15T04:23:13Z</dcterms:created>
  <dcterms:modified xsi:type="dcterms:W3CDTF">2019-07-03T05:28:33Z</dcterms:modified>
  <cp:category>Data Mining</cp:category>
</cp:coreProperties>
</file>