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460" r:id="rId2"/>
    <p:sldId id="2087" r:id="rId3"/>
    <p:sldId id="2151" r:id="rId4"/>
    <p:sldId id="2139" r:id="rId5"/>
    <p:sldId id="2153" r:id="rId6"/>
    <p:sldId id="2154" r:id="rId7"/>
    <p:sldId id="2155" r:id="rId8"/>
    <p:sldId id="2156" r:id="rId9"/>
    <p:sldId id="2157" r:id="rId10"/>
    <p:sldId id="2158" r:id="rId11"/>
    <p:sldId id="2160" r:id="rId12"/>
    <p:sldId id="2159" r:id="rId13"/>
    <p:sldId id="2161" r:id="rId14"/>
    <p:sldId id="2162" r:id="rId15"/>
    <p:sldId id="2163" r:id="rId16"/>
    <p:sldId id="2186" r:id="rId17"/>
    <p:sldId id="2164" r:id="rId18"/>
    <p:sldId id="2187" r:id="rId19"/>
    <p:sldId id="2165" r:id="rId20"/>
    <p:sldId id="2166" r:id="rId21"/>
    <p:sldId id="2167" r:id="rId22"/>
    <p:sldId id="2168" r:id="rId23"/>
    <p:sldId id="2169" r:id="rId24"/>
    <p:sldId id="2171" r:id="rId25"/>
    <p:sldId id="2179" r:id="rId26"/>
    <p:sldId id="2180" r:id="rId27"/>
    <p:sldId id="2181" r:id="rId28"/>
    <p:sldId id="2182" r:id="rId29"/>
    <p:sldId id="2183" r:id="rId30"/>
    <p:sldId id="2178" r:id="rId31"/>
    <p:sldId id="2177" r:id="rId32"/>
    <p:sldId id="2184" r:id="rId33"/>
    <p:sldId id="2085" r:id="rId34"/>
  </p:sldIdLst>
  <p:sldSz cx="9906000" cy="6858000" type="A4"/>
  <p:notesSz cx="6797675" cy="9926638"/>
  <p:custDataLst>
    <p:tags r:id="rId3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박두희 Park" initials="" lastIdx="2" clrIdx="0"/>
  <p:cmAuthor id="1" name="Propjk" initials="P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CC"/>
    <a:srgbClr val="660066"/>
    <a:srgbClr val="FF0066"/>
    <a:srgbClr val="FF00FF"/>
    <a:srgbClr val="B7BB00"/>
    <a:srgbClr val="A19193"/>
    <a:srgbClr val="A1429E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8C65D-10A2-4C1E-9BB5-385E886272A8}" v="21" dt="2024-06-01T10:38:20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84652" autoAdjust="0"/>
  </p:normalViewPr>
  <p:slideViewPr>
    <p:cSldViewPr snapToGrid="0" snapToObjects="1" showGuides="1">
      <p:cViewPr varScale="1">
        <p:scale>
          <a:sx n="91" d="100"/>
          <a:sy n="91" d="100"/>
        </p:scale>
        <p:origin x="1782" y="7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6258"/>
    </p:cViewPr>
  </p:sorterViewPr>
  <p:notesViewPr>
    <p:cSldViewPr snapToGrid="0" snapToObjects="1">
      <p:cViewPr varScale="1">
        <p:scale>
          <a:sx n="89" d="100"/>
          <a:sy n="89" d="100"/>
        </p:scale>
        <p:origin x="3288" y="1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16561-A0C9-4C96-B4E8-A5B5A3AC5820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FE38E-04AA-4840-90A6-002D40EF4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02.12.2024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3590" y="9433754"/>
            <a:ext cx="2944085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80037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5154"/>
            <a:ext cx="4984962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499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 xét: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số liệu được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cấp, ta thấy: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Các tiêu chí xếp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thường tính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rank score (band điểm), do đó mỗi trường chỉ cần có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vài tiêu chí nổi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trội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sẽ có thứ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rệt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Thông thường, các trường đại học cũng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cần thiết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trung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cả các chỉ số,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chí có thể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vài chỉ số có trọng số thấp thì có thể bỏ qua (nhập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trị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ví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như Trường Đại học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phạm kỹ thuật Thành phố Hồ Chí Minh và Trường Đại học Giao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Có thể thấy có nhiều trường ở Việt Nam được xếp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trong QS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 năm 2024 chỉ với 2 chỉ số có band điểm (cụ thể là 201+) đó là danh tiếng học thuật và danh tiếng người học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khi tốt nghiệp, còn các chỉ số khác đều nằm ở band điểm cuối (301+)</a:t>
            </a:r>
          </a:p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4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851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230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6997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28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A7B12-FBF2-DF0F-C603-ED1C15F96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E035B-C6F7-839F-D068-5382A591AB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155C5-6DE7-233F-0646-2EE0630C5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85E67-E318-E8D4-C710-8A926D6F3A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2608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29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64374-0930-3445-96C8-1380967FA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2C681-1EE4-FE62-1315-502D7669D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DC093A-6A3A-BEEE-6F3D-C2DBC459D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8A64B-E9D1-AECC-4F17-52D1FCD3FE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050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21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77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192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157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853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838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0128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854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215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201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23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5669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3590" y="9433754"/>
            <a:ext cx="2944085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80037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5154"/>
            <a:ext cx="4984962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9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34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62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ore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509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ore-KR" dirty="0" err="1"/>
              <a:t>Hầu</a:t>
            </a:r>
            <a:r>
              <a:rPr lang="en-US" altLang="ko-Kore-KR" dirty="0"/>
              <a:t> như các trường đều rank 251+</a:t>
            </a:r>
          </a:p>
          <a:p>
            <a:pPr marL="171450" indent="-171450">
              <a:buFontTx/>
              <a:buChar char="-"/>
            </a:pPr>
            <a:r>
              <a:rPr lang="en-US" altLang="ko-Kore-KR" dirty="0"/>
              <a:t>Duy Tân rank </a:t>
            </a:r>
            <a:r>
              <a:rPr lang="en-US" altLang="ko-Kore-KR" dirty="0" err="1"/>
              <a:t>cao</a:t>
            </a:r>
            <a:r>
              <a:rPr lang="en-US" altLang="ko-Kore-KR" dirty="0"/>
              <a:t> hơn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5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ore-KR" dirty="0"/>
              <a:t>- Các trường đều có rank giống nhau 301+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032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ore-KR" dirty="0"/>
              <a:t>- Các trường đều có rank 301+, </a:t>
            </a:r>
            <a:r>
              <a:rPr lang="en-US" altLang="ko-Kore-KR" dirty="0" err="1"/>
              <a:t>trừ</a:t>
            </a:r>
            <a:r>
              <a:rPr lang="en-US" altLang="ko-Kore-KR" dirty="0"/>
              <a:t> Duy Tân và Tôn </a:t>
            </a:r>
            <a:r>
              <a:rPr lang="en-US" altLang="ko-Kore-KR" dirty="0" err="1"/>
              <a:t>Đức</a:t>
            </a:r>
            <a:r>
              <a:rPr lang="en-US" altLang="ko-Kore-KR" dirty="0"/>
              <a:t> Thắng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272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ore-KR" dirty="0"/>
              <a:t>- Các trường </a:t>
            </a:r>
            <a:r>
              <a:rPr lang="en-US" altLang="ko-Kore-KR" dirty="0" err="1"/>
              <a:t>đẩy</a:t>
            </a:r>
            <a:r>
              <a:rPr lang="en-US" altLang="ko-Kore-KR" dirty="0"/>
              <a:t> mạnh </a:t>
            </a:r>
            <a:r>
              <a:rPr lang="en-US" altLang="ko-Kore-KR" dirty="0" err="1"/>
              <a:t>nghiên</a:t>
            </a:r>
            <a:r>
              <a:rPr lang="en-US" altLang="ko-Kore-KR" dirty="0"/>
              <a:t> cứu </a:t>
            </a:r>
            <a:r>
              <a:rPr lang="en-US" altLang="ko-Kore-KR" dirty="0" err="1"/>
              <a:t>quốc</a:t>
            </a:r>
            <a:r>
              <a:rPr lang="en-US" altLang="ko-Kore-KR" dirty="0"/>
              <a:t> tế sẽ có rank </a:t>
            </a:r>
            <a:r>
              <a:rPr lang="en-US" altLang="ko-Kore-KR" dirty="0" err="1"/>
              <a:t>cao</a:t>
            </a:r>
            <a:r>
              <a:rPr lang="en-US" altLang="ko-Kore-KR" dirty="0"/>
              <a:t>: Duy Tân, Tôn </a:t>
            </a:r>
            <a:r>
              <a:rPr lang="en-US" altLang="ko-Kore-KR" dirty="0" err="1"/>
              <a:t>Đức</a:t>
            </a:r>
            <a:r>
              <a:rPr lang="en-US" altLang="ko-Kore-KR" dirty="0"/>
              <a:t> Thắng, ĐH </a:t>
            </a:r>
            <a:r>
              <a:rPr lang="en-US" altLang="ko-Kore-KR" dirty="0" err="1"/>
              <a:t>quốc</a:t>
            </a:r>
            <a:r>
              <a:rPr lang="en-US" altLang="ko-Kore-KR" dirty="0"/>
              <a:t> </a:t>
            </a:r>
            <a:r>
              <a:rPr lang="en-US" altLang="ko-Kore-KR" dirty="0" err="1"/>
              <a:t>gia</a:t>
            </a:r>
            <a:r>
              <a:rPr lang="en-US" altLang="ko-Kore-KR" dirty="0"/>
              <a:t> HN, ĐH </a:t>
            </a:r>
            <a:r>
              <a:rPr lang="en-US" altLang="ko-Kore-KR" dirty="0" err="1"/>
              <a:t>Quốc</a:t>
            </a:r>
            <a:r>
              <a:rPr lang="en-US" altLang="ko-Kore-KR" dirty="0"/>
              <a:t> </a:t>
            </a:r>
            <a:r>
              <a:rPr lang="en-US" altLang="ko-Kore-KR" dirty="0" err="1"/>
              <a:t>gia</a:t>
            </a:r>
            <a:r>
              <a:rPr lang="en-US" altLang="ko-Kore-KR" dirty="0"/>
              <a:t> HCM, Đại học </a:t>
            </a:r>
            <a:r>
              <a:rPr lang="en-US" altLang="ko-Kore-KR" dirty="0" err="1"/>
              <a:t>Huế</a:t>
            </a:r>
            <a:r>
              <a:rPr lang="en-US" altLang="ko-Kore-KR" dirty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CEB38-DA38-4F43-AFB8-94FE45CA586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55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906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3160" y="1998133"/>
            <a:ext cx="760599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3160" y="4037202"/>
            <a:ext cx="760599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263160" y="6356350"/>
            <a:ext cx="1734751" cy="36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284" y="238543"/>
            <a:ext cx="9378771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63283" y="854994"/>
            <a:ext cx="9378771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6887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9905999" cy="48402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3160" y="1554958"/>
            <a:ext cx="9379676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3162" y="-1"/>
            <a:ext cx="9379675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63160" y="6356350"/>
            <a:ext cx="173475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97912" y="6356350"/>
            <a:ext cx="591017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98085" y="6486975"/>
            <a:ext cx="173475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D4BDF-7F3B-4368-AC46-C482B7BA9CE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FFB0D548-8DF4-BD48-ADBF-EC991630C2E9}"/>
              </a:ext>
            </a:extLst>
          </p:cNvPr>
          <p:cNvSpPr/>
          <p:nvPr/>
        </p:nvSpPr>
        <p:spPr>
          <a:xfrm>
            <a:off x="-48776" y="-18036"/>
            <a:ext cx="9954776" cy="6876036"/>
          </a:xfrm>
          <a:prstGeom prst="rect">
            <a:avLst/>
          </a:prstGeom>
          <a:solidFill>
            <a:srgbClr val="3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302" tIns="27651" rIns="55302" bIns="276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675"/>
          </a:p>
        </p:txBody>
      </p:sp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>
          <a:xfrm>
            <a:off x="1666848" y="5937135"/>
            <a:ext cx="7298732" cy="660003"/>
          </a:xfrm>
        </p:spPr>
        <p:txBody>
          <a:bodyPr/>
          <a:lstStyle/>
          <a:p>
            <a:endParaRPr lang="en-US" altLang="ko-KR" sz="1800" b="1" noProof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" altLang="ko-KR" sz="1600" noProof="1">
                <a:solidFill>
                  <a:srgbClr val="A19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Nghệ An, </a:t>
            </a:r>
            <a:r>
              <a:rPr lang="en-US" altLang="ko-KR" sz="1600" noProof="1">
                <a:solidFill>
                  <a:srgbClr val="A191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11/2024</a:t>
            </a:r>
            <a:endParaRPr lang="ko-KR" altLang="en-US" sz="1600" noProof="1">
              <a:solidFill>
                <a:srgbClr val="A191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800" b="1" noProof="1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600" noProof="1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786" y="2022142"/>
            <a:ext cx="92624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noProof="1">
                <a:solidFill>
                  <a:srgbClr val="B7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 GIÁ XẾP HẠNG THEO BẢNG QS ASIA RANKING</a:t>
            </a:r>
          </a:p>
          <a:p>
            <a:pPr algn="ctr"/>
            <a:r>
              <a:rPr lang="en-US" altLang="ko-KR" sz="3200" b="1" noProof="1">
                <a:solidFill>
                  <a:srgbClr val="B7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 PHÁP VÀ KẾ HOẠCH THỰC HIỆN</a:t>
            </a:r>
          </a:p>
          <a:p>
            <a:pPr algn="ctr"/>
            <a:r>
              <a:rPr lang="en-US" altLang="ko-KR" sz="3200" b="1" noProof="1">
                <a:solidFill>
                  <a:srgbClr val="B7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(Mục tiêu top 500 Châu Á)</a:t>
            </a:r>
            <a:br>
              <a:rPr lang="en" altLang="ko-KR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noProof="1">
              <a:solidFill>
                <a:srgbClr val="A191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98895BF-B535-A6FA-B93D-C0B5642029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6" y="131866"/>
            <a:ext cx="923772" cy="871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708D6E-19E4-903D-71F7-A1D2B88F2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205" y="251134"/>
            <a:ext cx="2093009" cy="6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844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2. Xếp </a:t>
            </a:r>
            <a:r>
              <a:rPr lang="en-US" altLang="ko-KR" dirty="0" err="1">
                <a:ea typeface="굴림" panose="020B0600000101010101" pitchFamily="34" charset="-127"/>
              </a:rPr>
              <a:t>hạng</a:t>
            </a:r>
            <a:r>
              <a:rPr lang="en-US" altLang="ko-KR" dirty="0">
                <a:ea typeface="굴림" panose="020B0600000101010101" pitchFamily="34" charset="-127"/>
              </a:rPr>
              <a:t> các trường đại học ở VN </a:t>
            </a:r>
            <a:r>
              <a:rPr lang="en-US" altLang="ko-KR" dirty="0" err="1">
                <a:ea typeface="굴림" panose="020B0600000101010101" pitchFamily="34" charset="-127"/>
              </a:rPr>
              <a:t>theo</a:t>
            </a:r>
            <a:r>
              <a:rPr lang="en-US" altLang="ko-KR" dirty="0">
                <a:ea typeface="굴림" panose="020B0600000101010101" pitchFamily="34" charset="-127"/>
              </a:rPr>
              <a:t> QS Asia Ranking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2.1. Các chỉ số của các trường được xếp </a:t>
            </a:r>
            <a:r>
              <a:rPr lang="en-US" altLang="ko-KR" sz="2400" dirty="0" err="1">
                <a:ea typeface="굴림" panose="020B0600000101010101" pitchFamily="34" charset="-127"/>
              </a:rPr>
              <a:t>hạng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93603" y="1288133"/>
            <a:ext cx="7901522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ko-KR" dirty="0">
                <a:cs typeface="Arial" panose="020B0604020202020204" pitchFamily="34" charset="0"/>
              </a:rPr>
              <a:t>Chỉ số mạng lưới nghiên cứu quốc tế (10%), tỷ lệ giảng viên quốc tế (2.5%)</a:t>
            </a:r>
            <a:endParaRPr lang="en-US" altLang="ko-KR" dirty="0"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ko-KR" dirty="0">
                <a:cs typeface="Arial" panose="020B0604020202020204" pitchFamily="34" charset="0"/>
              </a:rPr>
              <a:t> và tỷ lệ sinh viên quốc tế (2.5%)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70" y="2316797"/>
            <a:ext cx="7315200" cy="3729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0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2. Xếp </a:t>
            </a:r>
            <a:r>
              <a:rPr lang="en-US" altLang="ko-KR" dirty="0" err="1">
                <a:ea typeface="굴림" panose="020B0600000101010101" pitchFamily="34" charset="-127"/>
              </a:rPr>
              <a:t>hạng</a:t>
            </a:r>
            <a:r>
              <a:rPr lang="en-US" altLang="ko-KR" dirty="0">
                <a:ea typeface="굴림" panose="020B0600000101010101" pitchFamily="34" charset="-127"/>
              </a:rPr>
              <a:t> các trường đại học ở VN </a:t>
            </a:r>
            <a:r>
              <a:rPr lang="en-US" altLang="ko-KR" dirty="0" err="1">
                <a:ea typeface="굴림" panose="020B0600000101010101" pitchFamily="34" charset="-127"/>
              </a:rPr>
              <a:t>theo</a:t>
            </a:r>
            <a:r>
              <a:rPr lang="en-US" altLang="ko-KR" dirty="0">
                <a:ea typeface="굴림" panose="020B0600000101010101" pitchFamily="34" charset="-127"/>
              </a:rPr>
              <a:t> QS Asia Ranking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2.1. Các chỉ số của các trường được xếp </a:t>
            </a:r>
            <a:r>
              <a:rPr lang="en-US" altLang="ko-KR" sz="2400" dirty="0" err="1">
                <a:ea typeface="굴림" panose="020B0600000101010101" pitchFamily="34" charset="-127"/>
              </a:rPr>
              <a:t>hạng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34202" y="1288133"/>
            <a:ext cx="924804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ko-KR" dirty="0">
                <a:cs typeface="Arial" panose="020B0604020202020204" pitchFamily="34" charset="0"/>
              </a:rPr>
              <a:t>Chỉ số tỷ lệ sinh viên trao đổi quốc tế (2.5%) và tỷ lệ sinh viên trao đổi trong nước (2.5%)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39" y="1904588"/>
            <a:ext cx="7315200" cy="4326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58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2. Xếp </a:t>
            </a:r>
            <a:r>
              <a:rPr lang="en-US" altLang="ko-KR" dirty="0" err="1">
                <a:ea typeface="굴림" panose="020B0600000101010101" pitchFamily="34" charset="-127"/>
              </a:rPr>
              <a:t>hạng</a:t>
            </a:r>
            <a:r>
              <a:rPr lang="en-US" altLang="ko-KR" dirty="0">
                <a:ea typeface="굴림" panose="020B0600000101010101" pitchFamily="34" charset="-127"/>
              </a:rPr>
              <a:t> các trường đại học ở VN </a:t>
            </a:r>
            <a:r>
              <a:rPr lang="en-US" altLang="ko-KR" dirty="0" err="1">
                <a:ea typeface="굴림" panose="020B0600000101010101" pitchFamily="34" charset="-127"/>
              </a:rPr>
              <a:t>theo</a:t>
            </a:r>
            <a:r>
              <a:rPr lang="en-US" altLang="ko-KR" dirty="0">
                <a:ea typeface="굴림" panose="020B0600000101010101" pitchFamily="34" charset="-127"/>
              </a:rPr>
              <a:t> QS Asia Ranking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2.2. Kết quả xếp </a:t>
            </a:r>
            <a:r>
              <a:rPr lang="en-US" altLang="ko-KR" sz="2400" dirty="0" err="1">
                <a:ea typeface="굴림" panose="020B0600000101010101" pitchFamily="34" charset="-127"/>
              </a:rPr>
              <a:t>hạng</a:t>
            </a:r>
            <a:r>
              <a:rPr lang="en-US" altLang="ko-KR" sz="2400" dirty="0">
                <a:ea typeface="굴림" panose="020B0600000101010101" pitchFamily="34" charset="-127"/>
              </a:rPr>
              <a:t> các trường đại học Việt Nam</a:t>
            </a:r>
            <a:endParaRPr lang="en-US" sz="2400" dirty="0"/>
          </a:p>
        </p:txBody>
      </p:sp>
      <p:pic>
        <p:nvPicPr>
          <p:cNvPr id="7" name="Hình ả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61" y="1388398"/>
            <a:ext cx="6400800" cy="4147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81132" y="5563004"/>
            <a:ext cx="91206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altLang="ko-KR" sz="16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Số lượng các trường đại học ở Việt Nam tham gia bảng xếp hạng QS Châu Á ngày càng tăng</a:t>
            </a:r>
            <a:endParaRPr lang="en-US" altLang="ko-KR" sz="16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n-US" altLang="ko-KR" sz="5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altLang="ko-KR" sz="16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Xu hướng thứ tự xếp hạng của trường đại học ở Việt Nam giảm dần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vi-VN" altLang="ko-KR" sz="16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trừ một số trường đại học có đầu tư nghiên cứu khoa học mạnh như Đại học Duy Tân, Đại học Tôn Đức Thắng, Đại học Huế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ko-K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0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3. Đối </a:t>
            </a:r>
            <a:r>
              <a:rPr lang="en-US" altLang="ko-KR" dirty="0" err="1">
                <a:ea typeface="굴림" panose="020B0600000101010101" pitchFamily="34" charset="-127"/>
              </a:rPr>
              <a:t>sánh</a:t>
            </a:r>
            <a:r>
              <a:rPr lang="en-US" altLang="ko-KR" dirty="0">
                <a:ea typeface="굴림" panose="020B0600000101010101" pitchFamily="34" charset="-127"/>
              </a:rPr>
              <a:t> các chỉ số của Trường Đại học </a:t>
            </a:r>
            <a:r>
              <a:rPr lang="en-US" altLang="ko-KR" dirty="0" err="1">
                <a:ea typeface="굴림" panose="020B0600000101010101" pitchFamily="34" charset="-127"/>
              </a:rPr>
              <a:t>Vinh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3.1. Tỷ </a:t>
            </a:r>
            <a:r>
              <a:rPr lang="en-US" altLang="ko-KR" sz="2400" dirty="0" err="1">
                <a:ea typeface="굴림" panose="020B0600000101010101" pitchFamily="34" charset="-127"/>
              </a:rPr>
              <a:t>lệ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giảng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viên</a:t>
            </a:r>
            <a:r>
              <a:rPr lang="en-US" altLang="ko-KR" sz="2400" dirty="0">
                <a:ea typeface="굴림" panose="020B0600000101010101" pitchFamily="34" charset="-127"/>
              </a:rPr>
              <a:t>/sinh </a:t>
            </a:r>
            <a:r>
              <a:rPr lang="en-US" altLang="ko-KR" sz="2400" dirty="0" err="1">
                <a:ea typeface="굴림" panose="020B0600000101010101" pitchFamily="34" charset="-127"/>
              </a:rPr>
              <a:t>viên</a:t>
            </a:r>
            <a:r>
              <a:rPr lang="en-US" altLang="ko-KR" sz="2400" dirty="0">
                <a:ea typeface="굴림" panose="020B0600000101010101" pitchFamily="34" charset="-127"/>
              </a:rPr>
              <a:t> (10%)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4717" y="6014112"/>
            <a:ext cx="82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ko-KR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Tỷ lệ trung bình của các trường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vi-VN" altLang="ko-KR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3.76%</a:t>
            </a:r>
            <a:r>
              <a:rPr lang="vi-VN" altLang="ko-KR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, Trường Đại học Vinh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vi-VN" altLang="ko-KR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2.95%</a:t>
            </a:r>
            <a:r>
              <a:rPr lang="vi-VN" altLang="ko-KR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en-US" altLang="ko-KR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80D58-5251-4127-0B3E-7E740B78A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81" y="1388398"/>
            <a:ext cx="6078239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9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3. Đối </a:t>
            </a:r>
            <a:r>
              <a:rPr lang="en-US" altLang="ko-KR" dirty="0" err="1">
                <a:ea typeface="굴림" panose="020B0600000101010101" pitchFamily="34" charset="-127"/>
              </a:rPr>
              <a:t>sánh</a:t>
            </a:r>
            <a:r>
              <a:rPr lang="en-US" altLang="ko-KR" dirty="0">
                <a:ea typeface="굴림" panose="020B0600000101010101" pitchFamily="34" charset="-127"/>
              </a:rPr>
              <a:t> các chỉ số của Trường Đại học </a:t>
            </a:r>
            <a:r>
              <a:rPr lang="en-US" altLang="ko-KR" dirty="0" err="1">
                <a:ea typeface="굴림" panose="020B0600000101010101" pitchFamily="34" charset="-127"/>
              </a:rPr>
              <a:t>Vinh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3.2. Tỷ </a:t>
            </a:r>
            <a:r>
              <a:rPr lang="en-US" altLang="ko-KR" sz="2400" dirty="0" err="1">
                <a:ea typeface="굴림" panose="020B0600000101010101" pitchFamily="34" charset="-127"/>
              </a:rPr>
              <a:t>lệ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giảng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viên</a:t>
            </a:r>
            <a:r>
              <a:rPr lang="en-US" altLang="ko-KR" sz="2400" dirty="0">
                <a:ea typeface="굴림" panose="020B0600000101010101" pitchFamily="34" charset="-127"/>
              </a:rPr>
              <a:t> có trình độ tiến sĩ (5%)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3077" y="5719349"/>
            <a:ext cx="8526543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 lệ trung bình của các trường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50.32</a:t>
            </a:r>
            <a:r>
              <a:rPr lang="vi-VN" altLang="ko-K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vi-VN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Trường Đại học Vinh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50.73</a:t>
            </a:r>
            <a:r>
              <a:rPr lang="vi-VN" altLang="ko-K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vi-VN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số này các trường đều ở band cuối (Rank 301+),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ĐHBK HN (75,42% - Rank 252)</a:t>
            </a:r>
            <a:r>
              <a:rPr lang="vi-VN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9F5E4-8928-4C71-3EF9-939D1819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87" y="1471453"/>
            <a:ext cx="7638950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1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3. Đối </a:t>
            </a:r>
            <a:r>
              <a:rPr lang="en-US" altLang="ko-KR" dirty="0" err="1">
                <a:ea typeface="굴림" panose="020B0600000101010101" pitchFamily="34" charset="-127"/>
              </a:rPr>
              <a:t>sánh</a:t>
            </a:r>
            <a:r>
              <a:rPr lang="en-US" altLang="ko-KR" dirty="0">
                <a:ea typeface="굴림" panose="020B0600000101010101" pitchFamily="34" charset="-127"/>
              </a:rPr>
              <a:t> các chỉ số của Trường Đại học </a:t>
            </a:r>
            <a:r>
              <a:rPr lang="en-US" altLang="ko-KR" dirty="0" err="1">
                <a:ea typeface="굴림" panose="020B0600000101010101" pitchFamily="34" charset="-127"/>
              </a:rPr>
              <a:t>Vinh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3.3. Số </a:t>
            </a:r>
            <a:r>
              <a:rPr lang="en-US" altLang="ko-KR" sz="2400" dirty="0" err="1">
                <a:ea typeface="굴림" panose="020B0600000101010101" pitchFamily="34" charset="-127"/>
              </a:rPr>
              <a:t>lượng</a:t>
            </a:r>
            <a:r>
              <a:rPr lang="en-US" altLang="ko-KR" sz="2400" dirty="0">
                <a:ea typeface="굴림" panose="020B0600000101010101" pitchFamily="34" charset="-127"/>
              </a:rPr>
              <a:t> bài báo/</a:t>
            </a:r>
            <a:r>
              <a:rPr lang="en-US" altLang="ko-KR" sz="2400" dirty="0" err="1">
                <a:ea typeface="굴림" panose="020B0600000101010101" pitchFamily="34" charset="-127"/>
              </a:rPr>
              <a:t>giảng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viên</a:t>
            </a:r>
            <a:r>
              <a:rPr lang="en-US" altLang="ko-KR" sz="2400" dirty="0">
                <a:ea typeface="굴림" panose="020B0600000101010101" pitchFamily="34" charset="-127"/>
              </a:rPr>
              <a:t> (5%)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83DC58-D27E-4B55-7ACB-3F176EF238C1}"/>
              </a:ext>
            </a:extLst>
          </p:cNvPr>
          <p:cNvSpPr/>
          <p:nvPr/>
        </p:nvSpPr>
        <p:spPr>
          <a:xfrm>
            <a:off x="4142584" y="5870613"/>
            <a:ext cx="22108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số bài báo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08543F-A815-A61C-CD5B-138383A91E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19" b="3515"/>
          <a:stretch/>
        </p:blipFill>
        <p:spPr>
          <a:xfrm>
            <a:off x="985741" y="1629105"/>
            <a:ext cx="7084166" cy="4067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F63483-135C-77B5-7E65-8B284A38D9C6}"/>
              </a:ext>
            </a:extLst>
          </p:cNvPr>
          <p:cNvSpPr txBox="1"/>
          <p:nvPr/>
        </p:nvSpPr>
        <p:spPr>
          <a:xfrm>
            <a:off x="3163285" y="6086056"/>
            <a:ext cx="451728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(Lấy trung bình trong 6 năm từ 2019-2024)</a:t>
            </a:r>
          </a:p>
        </p:txBody>
      </p:sp>
    </p:spTree>
    <p:extLst>
      <p:ext uri="{BB962C8B-B14F-4D97-AF65-F5344CB8AC3E}">
        <p14:creationId xmlns:p14="http://schemas.microsoft.com/office/powerpoint/2010/main" val="3989248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2733A-D7B1-2370-0B6A-702486330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1069-2652-C257-6C9B-F8F2B9FF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3. Đối </a:t>
            </a:r>
            <a:r>
              <a:rPr lang="en-US" altLang="ko-KR" dirty="0" err="1">
                <a:ea typeface="굴림" panose="020B0600000101010101" pitchFamily="34" charset="-127"/>
              </a:rPr>
              <a:t>sánh</a:t>
            </a:r>
            <a:r>
              <a:rPr lang="en-US" altLang="ko-KR" dirty="0">
                <a:ea typeface="굴림" panose="020B0600000101010101" pitchFamily="34" charset="-127"/>
              </a:rPr>
              <a:t> các chỉ số của Trường Đại học </a:t>
            </a:r>
            <a:r>
              <a:rPr lang="en-US" altLang="ko-KR" dirty="0" err="1">
                <a:ea typeface="굴림" panose="020B0600000101010101" pitchFamily="34" charset="-127"/>
              </a:rPr>
              <a:t>Vinh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9A88E-8B7B-6BF3-E072-CA4D62095D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C19128-30F9-4968-D2B6-5B5096688741}"/>
              </a:ext>
            </a:extLst>
          </p:cNvPr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3.3. Số </a:t>
            </a:r>
            <a:r>
              <a:rPr lang="en-US" altLang="ko-KR" sz="2400" dirty="0" err="1">
                <a:ea typeface="굴림" panose="020B0600000101010101" pitchFamily="34" charset="-127"/>
              </a:rPr>
              <a:t>lượng</a:t>
            </a:r>
            <a:r>
              <a:rPr lang="en-US" altLang="ko-KR" sz="2400" dirty="0">
                <a:ea typeface="굴림" panose="020B0600000101010101" pitchFamily="34" charset="-127"/>
              </a:rPr>
              <a:t> bài báo/</a:t>
            </a:r>
            <a:r>
              <a:rPr lang="en-US" altLang="ko-KR" sz="2400" dirty="0" err="1">
                <a:ea typeface="굴림" panose="020B0600000101010101" pitchFamily="34" charset="-127"/>
              </a:rPr>
              <a:t>giảng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viên</a:t>
            </a:r>
            <a:r>
              <a:rPr lang="en-US" altLang="ko-KR" sz="2400" dirty="0">
                <a:ea typeface="굴림" panose="020B0600000101010101" pitchFamily="34" charset="-127"/>
              </a:rPr>
              <a:t> (5%)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1C81CF-FE30-BF6C-5E2D-3BD90B595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42B6F8-05D1-086D-50A2-4B6AF57B06D2}"/>
              </a:ext>
            </a:extLst>
          </p:cNvPr>
          <p:cNvSpPr/>
          <p:nvPr/>
        </p:nvSpPr>
        <p:spPr>
          <a:xfrm>
            <a:off x="3835091" y="5469602"/>
            <a:ext cx="37337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số bài báo/</a:t>
            </a:r>
            <a:r>
              <a:rPr lang="en-US" altLang="ko-K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altLang="ko-K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ko-K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8D1200-49A0-C208-AFAE-023581E47C0B}"/>
              </a:ext>
            </a:extLst>
          </p:cNvPr>
          <p:cNvSpPr txBox="1"/>
          <p:nvPr/>
        </p:nvSpPr>
        <p:spPr>
          <a:xfrm>
            <a:off x="1573192" y="6193531"/>
            <a:ext cx="780176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bài báo/</a:t>
            </a:r>
            <a:r>
              <a:rPr lang="en-US" altLang="ko-K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altLang="ko-K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ko-KR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các trường: 0.57, Trường Đại học Vinh: 0.4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516AFD-6EA6-ABFC-F4A5-723491A89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15" r="4072" b="5100"/>
          <a:stretch/>
        </p:blipFill>
        <p:spPr>
          <a:xfrm>
            <a:off x="1573192" y="1554120"/>
            <a:ext cx="6485749" cy="3915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396A38-20A2-8A0D-4992-86B7E2FD6DED}"/>
              </a:ext>
            </a:extLst>
          </p:cNvPr>
          <p:cNvSpPr txBox="1"/>
          <p:nvPr/>
        </p:nvSpPr>
        <p:spPr>
          <a:xfrm>
            <a:off x="3541658" y="5730670"/>
            <a:ext cx="451728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(Lấy trung bình trong 6 năm từ 2019-2024)</a:t>
            </a:r>
          </a:p>
        </p:txBody>
      </p:sp>
    </p:spTree>
    <p:extLst>
      <p:ext uri="{BB962C8B-B14F-4D97-AF65-F5344CB8AC3E}">
        <p14:creationId xmlns:p14="http://schemas.microsoft.com/office/powerpoint/2010/main" val="219175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3. Đối </a:t>
            </a:r>
            <a:r>
              <a:rPr lang="en-US" altLang="ko-KR" dirty="0" err="1">
                <a:ea typeface="굴림" panose="020B0600000101010101" pitchFamily="34" charset="-127"/>
              </a:rPr>
              <a:t>sánh</a:t>
            </a:r>
            <a:r>
              <a:rPr lang="en-US" altLang="ko-KR" dirty="0">
                <a:ea typeface="굴림" panose="020B0600000101010101" pitchFamily="34" charset="-127"/>
              </a:rPr>
              <a:t> các chỉ số của Trường Đại học </a:t>
            </a:r>
            <a:r>
              <a:rPr lang="en-US" altLang="ko-KR" dirty="0" err="1">
                <a:ea typeface="굴림" panose="020B0600000101010101" pitchFamily="34" charset="-127"/>
              </a:rPr>
              <a:t>Vinh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3.4. Số </a:t>
            </a:r>
            <a:r>
              <a:rPr lang="en-US" altLang="ko-KR" sz="2400" dirty="0" err="1">
                <a:ea typeface="굴림" panose="020B0600000101010101" pitchFamily="34" charset="-127"/>
              </a:rPr>
              <a:t>lượng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trích</a:t>
            </a:r>
            <a:r>
              <a:rPr lang="en-US" altLang="ko-KR" sz="2400" dirty="0">
                <a:ea typeface="굴림" panose="020B0600000101010101" pitchFamily="34" charset="-127"/>
              </a:rPr>
              <a:t> dẫn/bài báo (10%)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1388" y="5461953"/>
            <a:ext cx="23839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số </a:t>
            </a:r>
            <a:r>
              <a:rPr lang="en-US" altLang="ko-K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altLang="ko-K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5DE32-5933-257C-8223-3CE92A0F05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38" r="3955" b="4193"/>
          <a:stretch/>
        </p:blipFill>
        <p:spPr>
          <a:xfrm>
            <a:off x="1294842" y="1531082"/>
            <a:ext cx="6540484" cy="3930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1D0F95-56D8-8A2D-EE2F-077865236DFB}"/>
              </a:ext>
            </a:extLst>
          </p:cNvPr>
          <p:cNvSpPr txBox="1"/>
          <p:nvPr/>
        </p:nvSpPr>
        <p:spPr>
          <a:xfrm>
            <a:off x="3436553" y="5760235"/>
            <a:ext cx="451728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(Lấy trung bình trong 6 năm từ 2019-2024)</a:t>
            </a:r>
          </a:p>
        </p:txBody>
      </p:sp>
    </p:spTree>
    <p:extLst>
      <p:ext uri="{BB962C8B-B14F-4D97-AF65-F5344CB8AC3E}">
        <p14:creationId xmlns:p14="http://schemas.microsoft.com/office/powerpoint/2010/main" val="1547067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3A29F-C63F-1857-58C8-07BEDE50C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6913-BEE6-B21B-553E-6498CF94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3. Đối </a:t>
            </a:r>
            <a:r>
              <a:rPr lang="en-US" altLang="ko-KR" dirty="0" err="1">
                <a:ea typeface="굴림" panose="020B0600000101010101" pitchFamily="34" charset="-127"/>
              </a:rPr>
              <a:t>sánh</a:t>
            </a:r>
            <a:r>
              <a:rPr lang="en-US" altLang="ko-KR" dirty="0">
                <a:ea typeface="굴림" panose="020B0600000101010101" pitchFamily="34" charset="-127"/>
              </a:rPr>
              <a:t> các chỉ số của Trường Đại học </a:t>
            </a:r>
            <a:r>
              <a:rPr lang="en-US" altLang="ko-KR" dirty="0" err="1">
                <a:ea typeface="굴림" panose="020B0600000101010101" pitchFamily="34" charset="-127"/>
              </a:rPr>
              <a:t>Vinh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6464F-55C5-8D70-ABD2-8052B22FAB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087AC7-118C-3E2E-9FBA-CEFAC969D0DB}"/>
              </a:ext>
            </a:extLst>
          </p:cNvPr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3.4. Số </a:t>
            </a:r>
            <a:r>
              <a:rPr lang="en-US" altLang="ko-KR" sz="2400" dirty="0" err="1">
                <a:ea typeface="굴림" panose="020B0600000101010101" pitchFamily="34" charset="-127"/>
              </a:rPr>
              <a:t>lượng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trích</a:t>
            </a:r>
            <a:r>
              <a:rPr lang="en-US" altLang="ko-KR" sz="2400" dirty="0">
                <a:ea typeface="굴림" panose="020B0600000101010101" pitchFamily="34" charset="-127"/>
              </a:rPr>
              <a:t> dẫn/bài báo (10%)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F0FFE1-3F3C-3F32-453E-F76A1209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B9B9C7-08D6-1E3F-D825-44A72ED2113C}"/>
              </a:ext>
            </a:extLst>
          </p:cNvPr>
          <p:cNvSpPr/>
          <p:nvPr/>
        </p:nvSpPr>
        <p:spPr>
          <a:xfrm>
            <a:off x="6702510" y="2642617"/>
            <a:ext cx="27911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altLang="ko-K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altLang="ko-K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dẫn/công bố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D0E2A-1A95-6A39-D119-7A3B3B3CB5E0}"/>
              </a:ext>
            </a:extLst>
          </p:cNvPr>
          <p:cNvSpPr/>
          <p:nvPr/>
        </p:nvSpPr>
        <p:spPr>
          <a:xfrm>
            <a:off x="803161" y="5953574"/>
            <a:ext cx="8526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số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 của các trường tăng nhanh so với Trường Đại học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endParaRPr lang="en-US" altLang="ko-K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dẫn/ bài báo của Đại học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9.8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dẫn/bài báo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trí xếp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chỉ số này cần tăng lên gấp đôi (19.8 </a:t>
            </a:r>
            <a:r>
              <a:rPr lang="en-US" altLang="ko-KR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dẫn/bài báo)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4EEA88-ABC5-0F94-1BD9-4183ED607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462" r="4006" b="4492"/>
          <a:stretch/>
        </p:blipFill>
        <p:spPr>
          <a:xfrm>
            <a:off x="671664" y="1388398"/>
            <a:ext cx="6858880" cy="40865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F78873-7757-2FB2-A0DF-EA9B40D96DAE}"/>
              </a:ext>
            </a:extLst>
          </p:cNvPr>
          <p:cNvSpPr txBox="1"/>
          <p:nvPr/>
        </p:nvSpPr>
        <p:spPr>
          <a:xfrm>
            <a:off x="5499077" y="2975158"/>
            <a:ext cx="451728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(Lấy trung bình trong 6 năm từ 2019-2024)</a:t>
            </a:r>
          </a:p>
        </p:txBody>
      </p:sp>
    </p:spTree>
    <p:extLst>
      <p:ext uri="{BB962C8B-B14F-4D97-AF65-F5344CB8AC3E}">
        <p14:creationId xmlns:p14="http://schemas.microsoft.com/office/powerpoint/2010/main" val="691821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3. Đối </a:t>
            </a:r>
            <a:r>
              <a:rPr lang="en-US" altLang="ko-KR" dirty="0" err="1">
                <a:ea typeface="굴림" panose="020B0600000101010101" pitchFamily="34" charset="-127"/>
              </a:rPr>
              <a:t>sánh</a:t>
            </a:r>
            <a:r>
              <a:rPr lang="en-US" altLang="ko-KR" dirty="0">
                <a:ea typeface="굴림" panose="020B0600000101010101" pitchFamily="34" charset="-127"/>
              </a:rPr>
              <a:t> các chỉ số của Trường Đại học </a:t>
            </a:r>
            <a:r>
              <a:rPr lang="en-US" altLang="ko-KR" dirty="0" err="1">
                <a:ea typeface="굴림" panose="020B0600000101010101" pitchFamily="34" charset="-127"/>
              </a:rPr>
              <a:t>Vinh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3.5. </a:t>
            </a:r>
            <a:r>
              <a:rPr lang="en-US" altLang="ko-KR" sz="2400" dirty="0" err="1">
                <a:ea typeface="굴림" panose="020B0600000101010101" pitchFamily="34" charset="-127"/>
              </a:rPr>
              <a:t>Mạng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lưới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nghiên</a:t>
            </a:r>
            <a:r>
              <a:rPr lang="en-US" altLang="ko-KR" sz="2400" dirty="0">
                <a:ea typeface="굴림" panose="020B0600000101010101" pitchFamily="34" charset="-127"/>
              </a:rPr>
              <a:t> cứu </a:t>
            </a:r>
            <a:r>
              <a:rPr lang="en-US" altLang="ko-KR" sz="2400" dirty="0" err="1">
                <a:ea typeface="굴림" panose="020B0600000101010101" pitchFamily="34" charset="-127"/>
              </a:rPr>
              <a:t>quốc</a:t>
            </a:r>
            <a:r>
              <a:rPr lang="en-US" altLang="ko-KR" sz="2400" dirty="0">
                <a:ea typeface="굴림" panose="020B0600000101010101" pitchFamily="34" charset="-127"/>
              </a:rPr>
              <a:t> tế (10%) 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6F5CB0-6975-5085-65EC-2B89368066E5}"/>
              </a:ext>
            </a:extLst>
          </p:cNvPr>
          <p:cNvSpPr/>
          <p:nvPr/>
        </p:nvSpPr>
        <p:spPr>
          <a:xfrm>
            <a:off x="376640" y="5625453"/>
            <a:ext cx="9529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ko-KR" sz="2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Tổng số lượt các quốc gia tham gia hợp tác nghiên cứu</a:t>
            </a:r>
            <a:r>
              <a:rPr lang="en-US" altLang="ko-KR" sz="2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en-US" altLang="ko-K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báo</a:t>
            </a:r>
            <a:endParaRPr lang="vi-VN" altLang="ko-KR" sz="22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3ED1B6-54CD-D659-0709-1C416280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87" r="3249" b="4745"/>
          <a:stretch/>
        </p:blipFill>
        <p:spPr>
          <a:xfrm>
            <a:off x="1084982" y="1520472"/>
            <a:ext cx="6724205" cy="39729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E0CD40-DC50-1022-5875-E6CFC09F0091}"/>
              </a:ext>
            </a:extLst>
          </p:cNvPr>
          <p:cNvSpPr txBox="1"/>
          <p:nvPr/>
        </p:nvSpPr>
        <p:spPr>
          <a:xfrm>
            <a:off x="3251071" y="5898423"/>
            <a:ext cx="451728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(Lấy trung bình trong 6 năm từ 2019-2024)</a:t>
            </a:r>
          </a:p>
        </p:txBody>
      </p:sp>
    </p:spTree>
    <p:extLst>
      <p:ext uri="{BB962C8B-B14F-4D97-AF65-F5344CB8AC3E}">
        <p14:creationId xmlns:p14="http://schemas.microsoft.com/office/powerpoint/2010/main" val="155303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>
            <a:extLst>
              <a:ext uri="{FF2B5EF4-FFF2-40B4-BE49-F238E27FC236}">
                <a16:creationId xmlns:a16="http://schemas.microsoft.com/office/drawing/2014/main" id="{E00E6D95-6893-3A42-A3A9-3D47936A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629" y="232754"/>
            <a:ext cx="9144000" cy="854075"/>
          </a:xfrm>
        </p:spPr>
        <p:txBody>
          <a:bodyPr>
            <a:normAutofit/>
          </a:bodyPr>
          <a:lstStyle/>
          <a:p>
            <a:r>
              <a:rPr lang="en-US" altLang="ko-KR" sz="3600" dirty="0" err="1">
                <a:ea typeface="굴림" panose="020B0600000101010101" pitchFamily="34" charset="-127"/>
              </a:rPr>
              <a:t>Nội</a:t>
            </a:r>
            <a:r>
              <a:rPr lang="en-US" altLang="ko-KR" sz="3600" dirty="0">
                <a:ea typeface="굴림" panose="020B0600000101010101" pitchFamily="34" charset="-127"/>
              </a:rPr>
              <a:t> dung</a:t>
            </a:r>
          </a:p>
        </p:txBody>
      </p:sp>
      <p:sp>
        <p:nvSpPr>
          <p:cNvPr id="8" name="Textfeld 298"/>
          <p:cNvSpPr txBox="1"/>
          <p:nvPr/>
        </p:nvSpPr>
        <p:spPr>
          <a:xfrm>
            <a:off x="612949" y="1271871"/>
            <a:ext cx="9042680" cy="4314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굴림" panose="020B0600000101010101" pitchFamily="34" charset="-127"/>
                <a:cs typeface="+mj-cs"/>
              </a:rPr>
              <a:t>I. ĐÁNH GIÁ XẾP HẠNG THEO BẢNG QS ASIA RANKING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thiệu về QS Asia Ranking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vi-VN" altLang="ko-KR" sz="2400" dirty="0">
                <a:cs typeface="Arial" panose="020B0604020202020204" pitchFamily="34" charset="0"/>
              </a:rPr>
              <a:t>Xếp hạng các trường</a:t>
            </a:r>
            <a:r>
              <a:rPr lang="en-US" altLang="ko-KR" sz="2400" dirty="0"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đại học ở Việt Nam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vi-VN" altLang="ko-KR" sz="2400" dirty="0">
                <a:cs typeface="Arial" panose="020B0604020202020204" pitchFamily="34" charset="0"/>
              </a:rPr>
              <a:t>Đối sánh các chỉ số của Trường Đại học Vinh </a:t>
            </a:r>
            <a:endParaRPr lang="en-US" altLang="ko-KR" sz="2400" dirty="0"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nghị và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굴림" panose="020B0600000101010101" pitchFamily="34" charset="-127"/>
                <a:cs typeface="+mj-cs"/>
              </a:rPr>
              <a:t>II. KẾ HOẠCH TRIỂN KHAI XẾP HẠNG Ở ĐẠI HỌC VINH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굴림" panose="020B0600000101010101" pitchFamily="34" charset="-127"/>
                <a:cs typeface="+mj-cs"/>
              </a:rPr>
              <a:t>III. KẾT LUẬN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098085" y="6486975"/>
            <a:ext cx="173475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86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3. Đối </a:t>
            </a:r>
            <a:r>
              <a:rPr lang="en-US" altLang="ko-KR" dirty="0" err="1">
                <a:ea typeface="굴림" panose="020B0600000101010101" pitchFamily="34" charset="-127"/>
              </a:rPr>
              <a:t>sánh</a:t>
            </a:r>
            <a:r>
              <a:rPr lang="en-US" altLang="ko-KR" dirty="0">
                <a:ea typeface="굴림" panose="020B0600000101010101" pitchFamily="34" charset="-127"/>
              </a:rPr>
              <a:t> các chỉ số của Trường Đại học </a:t>
            </a:r>
            <a:r>
              <a:rPr lang="en-US" altLang="ko-KR" dirty="0" err="1">
                <a:ea typeface="굴림" panose="020B0600000101010101" pitchFamily="34" charset="-127"/>
              </a:rPr>
              <a:t>Vinh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3.5. </a:t>
            </a:r>
            <a:r>
              <a:rPr lang="en-US" altLang="ko-KR" sz="2400" dirty="0" err="1">
                <a:ea typeface="굴림" panose="020B0600000101010101" pitchFamily="34" charset="-127"/>
              </a:rPr>
              <a:t>Mạng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lưới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nghiên</a:t>
            </a:r>
            <a:r>
              <a:rPr lang="en-US" altLang="ko-KR" sz="2400" dirty="0">
                <a:ea typeface="굴림" panose="020B0600000101010101" pitchFamily="34" charset="-127"/>
              </a:rPr>
              <a:t> cứu </a:t>
            </a:r>
            <a:r>
              <a:rPr lang="en-US" altLang="ko-KR" sz="2400" dirty="0" err="1">
                <a:ea typeface="굴림" panose="020B0600000101010101" pitchFamily="34" charset="-127"/>
              </a:rPr>
              <a:t>quốc</a:t>
            </a:r>
            <a:r>
              <a:rPr lang="en-US" altLang="ko-KR" sz="2400" dirty="0">
                <a:ea typeface="굴림" panose="020B0600000101010101" pitchFamily="34" charset="-127"/>
              </a:rPr>
              <a:t> tế (10%) 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21837" y="5686788"/>
            <a:ext cx="8177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số lượt các đơn </a:t>
            </a:r>
            <a:r>
              <a:rPr lang="en-US" altLang="ko-K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tế tham </a:t>
            </a:r>
            <a:r>
              <a:rPr lang="en-US" altLang="ko-K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altLang="ko-K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cứu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báo</a:t>
            </a:r>
            <a:endParaRPr lang="vi-VN" altLang="ko-KR" sz="20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CCD991-52CD-D738-3F25-04A96169E1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28" r="2647" b="2944"/>
          <a:stretch/>
        </p:blipFill>
        <p:spPr>
          <a:xfrm>
            <a:off x="1562212" y="1471453"/>
            <a:ext cx="7039098" cy="42517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42C01F-67A1-7D30-C32D-0EC2B850E7B8}"/>
              </a:ext>
            </a:extLst>
          </p:cNvPr>
          <p:cNvSpPr txBox="1"/>
          <p:nvPr/>
        </p:nvSpPr>
        <p:spPr>
          <a:xfrm>
            <a:off x="3251071" y="5898423"/>
            <a:ext cx="451728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(Lấy trung bình trong 6 năm từ 2019-2024)</a:t>
            </a:r>
          </a:p>
        </p:txBody>
      </p:sp>
    </p:spTree>
    <p:extLst>
      <p:ext uri="{BB962C8B-B14F-4D97-AF65-F5344CB8AC3E}">
        <p14:creationId xmlns:p14="http://schemas.microsoft.com/office/powerpoint/2010/main" val="1483106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3. Đối </a:t>
            </a:r>
            <a:r>
              <a:rPr lang="en-US" altLang="ko-KR" dirty="0" err="1">
                <a:ea typeface="굴림" panose="020B0600000101010101" pitchFamily="34" charset="-127"/>
              </a:rPr>
              <a:t>sánh</a:t>
            </a:r>
            <a:r>
              <a:rPr lang="en-US" altLang="ko-KR" dirty="0">
                <a:ea typeface="굴림" panose="020B0600000101010101" pitchFamily="34" charset="-127"/>
              </a:rPr>
              <a:t> các chỉ số của Trường Đại học </a:t>
            </a:r>
            <a:r>
              <a:rPr lang="en-US" altLang="ko-KR" dirty="0" err="1">
                <a:ea typeface="굴림" panose="020B0600000101010101" pitchFamily="34" charset="-127"/>
              </a:rPr>
              <a:t>Vinh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3.5. </a:t>
            </a:r>
            <a:r>
              <a:rPr lang="en-US" altLang="ko-KR" sz="2400" dirty="0" err="1">
                <a:ea typeface="굴림" panose="020B0600000101010101" pitchFamily="34" charset="-127"/>
              </a:rPr>
              <a:t>Mạng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lưới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nghiên</a:t>
            </a:r>
            <a:r>
              <a:rPr lang="en-US" altLang="ko-KR" sz="2400" dirty="0">
                <a:ea typeface="굴림" panose="020B0600000101010101" pitchFamily="34" charset="-127"/>
              </a:rPr>
              <a:t> cứu </a:t>
            </a:r>
            <a:r>
              <a:rPr lang="en-US" altLang="ko-KR" sz="2400" dirty="0" err="1">
                <a:ea typeface="굴림" panose="020B0600000101010101" pitchFamily="34" charset="-127"/>
              </a:rPr>
              <a:t>quốc</a:t>
            </a:r>
            <a:r>
              <a:rPr lang="en-US" altLang="ko-KR" sz="2400" dirty="0">
                <a:ea typeface="굴림" panose="020B0600000101010101" pitchFamily="34" charset="-127"/>
              </a:rPr>
              <a:t> tế (10%) 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00250" y="5748045"/>
            <a:ext cx="5905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số </a:t>
            </a:r>
            <a:r>
              <a:rPr lang="en-US" altLang="ko-K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cứu </a:t>
            </a:r>
            <a:r>
              <a:rPr lang="en-US" altLang="ko-K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ko-K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tế IRN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1301" y="6331725"/>
            <a:ext cx="925606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4572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Chỉ số IRN = Số lượt </a:t>
            </a:r>
            <a:r>
              <a:rPr lang="en-US" dirty="0" err="1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hợp </a:t>
            </a:r>
            <a:r>
              <a:rPr lang="en-US" dirty="0" err="1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/ ln(số lượt đơn </a:t>
            </a:r>
            <a:r>
              <a:rPr lang="en-US" dirty="0" err="1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tham </a:t>
            </a:r>
            <a:r>
              <a:rPr lang="en-US" dirty="0" err="1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 hợp </a:t>
            </a:r>
            <a:r>
              <a:rPr lang="en-US" dirty="0" err="1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3B3838"/>
                </a:solidFill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31100" y="1848800"/>
            <a:ext cx="2301736" cy="294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So với các trường đại học Việt Nam được xếp hạng quanh vị trí 500, chỉ số này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(IRN)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 của Trường đại học Vinh mới chỉ đạt được khoảng 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</a:rPr>
              <a:t>20-25%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-VN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522728-C5AE-F36F-F615-93F4DDE9EC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178" r="3020"/>
          <a:stretch/>
        </p:blipFill>
        <p:spPr>
          <a:xfrm>
            <a:off x="34763" y="1296906"/>
            <a:ext cx="7585626" cy="4742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12ADCD-17D5-140D-697F-412EEBEA7949}"/>
              </a:ext>
            </a:extLst>
          </p:cNvPr>
          <p:cNvSpPr txBox="1"/>
          <p:nvPr/>
        </p:nvSpPr>
        <p:spPr>
          <a:xfrm>
            <a:off x="2873730" y="5957391"/>
            <a:ext cx="4517283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(Lấy trung bình trong 6 năm từ 2019-2024)</a:t>
            </a:r>
          </a:p>
        </p:txBody>
      </p:sp>
    </p:spTree>
    <p:extLst>
      <p:ext uri="{BB962C8B-B14F-4D97-AF65-F5344CB8AC3E}">
        <p14:creationId xmlns:p14="http://schemas.microsoft.com/office/powerpoint/2010/main" val="3173115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3. Đối </a:t>
            </a:r>
            <a:r>
              <a:rPr lang="en-US" altLang="ko-KR" dirty="0" err="1">
                <a:ea typeface="굴림" panose="020B0600000101010101" pitchFamily="34" charset="-127"/>
              </a:rPr>
              <a:t>sánh</a:t>
            </a:r>
            <a:r>
              <a:rPr lang="en-US" altLang="ko-KR" dirty="0">
                <a:ea typeface="굴림" panose="020B0600000101010101" pitchFamily="34" charset="-127"/>
              </a:rPr>
              <a:t> các chỉ số của Trường Đại học </a:t>
            </a:r>
            <a:r>
              <a:rPr lang="en-US" altLang="ko-KR" dirty="0" err="1">
                <a:ea typeface="굴림" panose="020B0600000101010101" pitchFamily="34" charset="-127"/>
              </a:rPr>
              <a:t>Vinh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3.6. Tỷ </a:t>
            </a:r>
            <a:r>
              <a:rPr lang="en-US" altLang="ko-KR" sz="2400" dirty="0" err="1">
                <a:ea typeface="굴림" panose="020B0600000101010101" pitchFamily="34" charset="-127"/>
              </a:rPr>
              <a:t>lệ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giảng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viên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quốc</a:t>
            </a:r>
            <a:r>
              <a:rPr lang="en-US" altLang="ko-KR" sz="2400" dirty="0">
                <a:ea typeface="굴림" panose="020B0600000101010101" pitchFamily="34" charset="-127"/>
              </a:rPr>
              <a:t> tế (2.5%) 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743" y="5725480"/>
            <a:ext cx="9491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rọng số của chỉ tiêu này khá thấp (2.5%) do đó một số trường đại học Việt Nam được xếp hạng trong bảng QS Châu Á mà chỉ số này bằng 0 (cụ thể như Trường Đại học Sư phạm kỹ thuật TPHCM (vị trí xếp hạng 401-450) và Trường Đại học Giao thông vận tải ( vị trí xếp hạng 651-700)).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142090-2E05-0898-C011-DA3148352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27" y="1325610"/>
            <a:ext cx="7315834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1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3. Đối </a:t>
            </a:r>
            <a:r>
              <a:rPr lang="en-US" altLang="ko-KR" dirty="0" err="1">
                <a:ea typeface="굴림" panose="020B0600000101010101" pitchFamily="34" charset="-127"/>
              </a:rPr>
              <a:t>sánh</a:t>
            </a:r>
            <a:r>
              <a:rPr lang="en-US" altLang="ko-KR" dirty="0">
                <a:ea typeface="굴림" panose="020B0600000101010101" pitchFamily="34" charset="-127"/>
              </a:rPr>
              <a:t> các chỉ số của Trường Đại học </a:t>
            </a:r>
            <a:r>
              <a:rPr lang="en-US" altLang="ko-KR" dirty="0" err="1">
                <a:ea typeface="굴림" panose="020B0600000101010101" pitchFamily="34" charset="-127"/>
              </a:rPr>
              <a:t>Vinh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3.6. Tỷ </a:t>
            </a:r>
            <a:r>
              <a:rPr lang="en-US" altLang="ko-KR" sz="2400" dirty="0" err="1">
                <a:ea typeface="굴림" panose="020B0600000101010101" pitchFamily="34" charset="-127"/>
              </a:rPr>
              <a:t>lệ</a:t>
            </a:r>
            <a:r>
              <a:rPr lang="en-US" altLang="ko-KR" sz="2400" dirty="0">
                <a:ea typeface="굴림" panose="020B0600000101010101" pitchFamily="34" charset="-127"/>
              </a:rPr>
              <a:t> sinh </a:t>
            </a:r>
            <a:r>
              <a:rPr lang="en-US" altLang="ko-KR" sz="2400" dirty="0" err="1">
                <a:ea typeface="굴림" panose="020B0600000101010101" pitchFamily="34" charset="-127"/>
              </a:rPr>
              <a:t>viên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</a:rPr>
              <a:t>quốc</a:t>
            </a:r>
            <a:r>
              <a:rPr lang="en-US" altLang="ko-KR" sz="2400" dirty="0">
                <a:ea typeface="굴림" panose="020B0600000101010101" pitchFamily="34" charset="-127"/>
              </a:rPr>
              <a:t> tế (2.5%) 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721" y="5902199"/>
            <a:ext cx="8766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số này của Trường Đại học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khá tốt,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nhiên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cả các trường đại học ở Việt Nam đều nằm ở Band điểm cuối.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5DD1B4-C061-5CA7-D59D-A444ED557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83" y="1124512"/>
            <a:ext cx="7315834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85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4. Kết </a:t>
            </a:r>
            <a:r>
              <a:rPr lang="en-US" altLang="ko-KR" dirty="0" err="1">
                <a:ea typeface="굴림" panose="020B0600000101010101" pitchFamily="34" charset="-127"/>
              </a:rPr>
              <a:t>luận</a:t>
            </a:r>
            <a:r>
              <a:rPr lang="en-US" altLang="ko-KR" dirty="0">
                <a:ea typeface="굴림" panose="020B0600000101010101" pitchFamily="34" charset="-127"/>
              </a:rPr>
              <a:t>, kiến nghị và giải pháp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4.1. Kết </a:t>
            </a:r>
            <a:r>
              <a:rPr lang="en-US" altLang="ko-KR" sz="2400" dirty="0" err="1">
                <a:ea typeface="굴림" panose="020B0600000101010101" pitchFamily="34" charset="-127"/>
              </a:rPr>
              <a:t>luận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1596" y="1337023"/>
            <a:ext cx="9209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000" dirty="0">
                <a:cs typeface="Arial" panose="020B0604020202020204" pitchFamily="34" charset="0"/>
              </a:rPr>
              <a:t>Để đạt được mục tiêu xếp hạng ở top 500 QS Châu Á, Trường Đại học Vinh cần đạt các chỉ tiêu tương đương với các trường được thống kê ở bảng sau: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912D7587-B0F7-A581-B014-68CEE4F06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0" y="2234440"/>
            <a:ext cx="9029773" cy="45283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1DFD83-0918-D54E-34A7-D16A39B64C1C}"/>
              </a:ext>
            </a:extLst>
          </p:cNvPr>
          <p:cNvSpPr/>
          <p:nvPr/>
        </p:nvSpPr>
        <p:spPr bwMode="auto">
          <a:xfrm>
            <a:off x="472290" y="3925232"/>
            <a:ext cx="9209957" cy="751823"/>
          </a:xfrm>
          <a:prstGeom prst="rect">
            <a:avLst/>
          </a:prstGeom>
          <a:noFill/>
          <a:ln w="28575">
            <a:solidFill>
              <a:srgbClr val="A50021"/>
            </a:solidFill>
            <a:prstDash val="sysDash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66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4. Kết </a:t>
            </a:r>
            <a:r>
              <a:rPr lang="en-US" altLang="ko-KR" dirty="0" err="1">
                <a:ea typeface="굴림" panose="020B0600000101010101" pitchFamily="34" charset="-127"/>
              </a:rPr>
              <a:t>luận</a:t>
            </a:r>
            <a:r>
              <a:rPr lang="en-US" altLang="ko-KR" dirty="0">
                <a:ea typeface="굴림" panose="020B0600000101010101" pitchFamily="34" charset="-127"/>
              </a:rPr>
              <a:t>, kiến nghị và giải pháp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4.2. Kiến nghị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Google Shape;584;p27">
            <a:extLst>
              <a:ext uri="{FF2B5EF4-FFF2-40B4-BE49-F238E27FC236}">
                <a16:creationId xmlns:a16="http://schemas.microsoft.com/office/drawing/2014/main" id="{3A88994B-EC3F-A2D3-BDE6-4B39267A4BE8}"/>
              </a:ext>
            </a:extLst>
          </p:cNvPr>
          <p:cNvSpPr/>
          <p:nvPr/>
        </p:nvSpPr>
        <p:spPr>
          <a:xfrm>
            <a:off x="1108422" y="1921798"/>
            <a:ext cx="7848600" cy="688721"/>
          </a:xfrm>
          <a:prstGeom prst="roundRect">
            <a:avLst>
              <a:gd name="adj" fmla="val 50000"/>
            </a:avLst>
          </a:prstGeom>
          <a:solidFill>
            <a:srgbClr val="ED4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1: Nâng cao chất lượng và duy trì số lượng công bố (0.5 bài báo/giảng viên)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586;p27">
            <a:extLst>
              <a:ext uri="{FF2B5EF4-FFF2-40B4-BE49-F238E27FC236}">
                <a16:creationId xmlns:a16="http://schemas.microsoft.com/office/drawing/2014/main" id="{A3244716-C1E1-43B2-72B5-32DA8A97DE33}"/>
              </a:ext>
            </a:extLst>
          </p:cNvPr>
          <p:cNvSpPr/>
          <p:nvPr/>
        </p:nvSpPr>
        <p:spPr>
          <a:xfrm>
            <a:off x="1148283" y="2841916"/>
            <a:ext cx="7848600" cy="688721"/>
          </a:xfrm>
          <a:prstGeom prst="roundRect">
            <a:avLst>
              <a:gd name="adj" fmla="val 50000"/>
            </a:avLst>
          </a:prstGeom>
          <a:solidFill>
            <a:srgbClr val="6E5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2: Cải thiện c</a:t>
            </a:r>
            <a:r>
              <a:rPr lang="vi-VN" altLang="ko-KR" sz="1600" kern="0" dirty="0">
                <a:solidFill>
                  <a:srgbClr val="FFFFFF"/>
                </a:solidFill>
                <a:latin typeface="Fira Sans Extra Condensed Medium"/>
              </a:rPr>
              <a:t>hỉ số mạng lưới nghiên cứu quốc tế (IRN)</a:t>
            </a:r>
            <a:endParaRPr sz="1600" kern="0" dirty="0">
              <a:solidFill>
                <a:srgbClr val="FFFFFF"/>
              </a:solidFill>
              <a:latin typeface="Fira Sans Extra Condensed Medium"/>
              <a:sym typeface="Fira Sans Extra Condensed Medium"/>
            </a:endParaRPr>
          </a:p>
        </p:txBody>
      </p:sp>
      <p:sp>
        <p:nvSpPr>
          <p:cNvPr id="10" name="Google Shape;587;p27">
            <a:extLst>
              <a:ext uri="{FF2B5EF4-FFF2-40B4-BE49-F238E27FC236}">
                <a16:creationId xmlns:a16="http://schemas.microsoft.com/office/drawing/2014/main" id="{136AD072-C9AB-7CD6-31E5-8E02D7E3CE96}"/>
              </a:ext>
            </a:extLst>
          </p:cNvPr>
          <p:cNvSpPr/>
          <p:nvPr/>
        </p:nvSpPr>
        <p:spPr>
          <a:xfrm>
            <a:off x="1148283" y="3762034"/>
            <a:ext cx="7848600" cy="68872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3: Tăng chỉ số trích dẫn trên bài báo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" name="Google Shape;588;p27">
            <a:extLst>
              <a:ext uri="{FF2B5EF4-FFF2-40B4-BE49-F238E27FC236}">
                <a16:creationId xmlns:a16="http://schemas.microsoft.com/office/drawing/2014/main" id="{45577AFB-C843-7BF4-FB26-2B8A8BBF789F}"/>
              </a:ext>
            </a:extLst>
          </p:cNvPr>
          <p:cNvSpPr/>
          <p:nvPr/>
        </p:nvSpPr>
        <p:spPr>
          <a:xfrm>
            <a:off x="1148283" y="4627597"/>
            <a:ext cx="7848600" cy="688721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4: Nâng cao danh tiếng học thuật và danh tiếng người học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02826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4. Kết </a:t>
            </a:r>
            <a:r>
              <a:rPr lang="en-US" altLang="ko-KR" dirty="0" err="1">
                <a:ea typeface="굴림" panose="020B0600000101010101" pitchFamily="34" charset="-127"/>
              </a:rPr>
              <a:t>luận</a:t>
            </a:r>
            <a:r>
              <a:rPr lang="en-US" altLang="ko-KR" dirty="0">
                <a:ea typeface="굴림" panose="020B0600000101010101" pitchFamily="34" charset="-127"/>
              </a:rPr>
              <a:t>, kiến nghị và giải pháp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4.3. Giải pháp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Google Shape;584;p27">
            <a:extLst>
              <a:ext uri="{FF2B5EF4-FFF2-40B4-BE49-F238E27FC236}">
                <a16:creationId xmlns:a16="http://schemas.microsoft.com/office/drawing/2014/main" id="{0D64CE98-407C-0BA5-D067-2FB1347F8155}"/>
              </a:ext>
            </a:extLst>
          </p:cNvPr>
          <p:cNvSpPr/>
          <p:nvPr/>
        </p:nvSpPr>
        <p:spPr>
          <a:xfrm>
            <a:off x="1068561" y="1577437"/>
            <a:ext cx="7848600" cy="688721"/>
          </a:xfrm>
          <a:prstGeom prst="roundRect">
            <a:avLst>
              <a:gd name="adj" fmla="val 50000"/>
            </a:avLst>
          </a:prstGeom>
          <a:solidFill>
            <a:srgbClr val="ED4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1: Nâng cao chất lượng và duy trì số lượng công bố (0.5 bài báo/giảng viên)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7" name="Google Shape;948;p37">
            <a:extLst>
              <a:ext uri="{FF2B5EF4-FFF2-40B4-BE49-F238E27FC236}">
                <a16:creationId xmlns:a16="http://schemas.microsoft.com/office/drawing/2014/main" id="{28E9D7C3-A4A6-4B64-DA1B-68853FDDC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413871"/>
              </p:ext>
            </p:extLst>
          </p:nvPr>
        </p:nvGraphicFramePr>
        <p:xfrm>
          <a:off x="5097963" y="2688190"/>
          <a:ext cx="3708400" cy="29041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0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Đầu tư cơ sở vật chất cho các nhóm nghiên cứu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kiến: 10 nhóm làm việc (50 giảng viên)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Làm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việc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tập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trung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tại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trung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tâm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nghiên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cứu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và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có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cơ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chế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miễn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giảm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giờ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dạy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cho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giảng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viên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 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kiến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kinh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phí</a:t>
                      </a:r>
                      <a:endParaRPr lang="en-US"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Thiết bị văn phòng: 1,5 tỷ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5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Cải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tạo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địa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điểm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làm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việc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: 0.5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tỷ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oogle Shape;948;p37">
            <a:extLst>
              <a:ext uri="{FF2B5EF4-FFF2-40B4-BE49-F238E27FC236}">
                <a16:creationId xmlns:a16="http://schemas.microsoft.com/office/drawing/2014/main" id="{3E210C94-7565-050C-203F-5407AD64C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91724"/>
              </p:ext>
            </p:extLst>
          </p:nvPr>
        </p:nvGraphicFramePr>
        <p:xfrm>
          <a:off x="1213524" y="2692323"/>
          <a:ext cx="3708400" cy="29687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0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Thành lập Trung tâm nghiên cứu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(Hiệu trưởng điều hành trực tiếp)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kiến: 50 bài báo Q1/Q2 (10 nhóm nghiên cứu)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Yêu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cầu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có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sự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tham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của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nhà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khoa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học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ở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nước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ngoài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 kinh phí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1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Đầu tư: 120 triệu/bài*50 bài = 6 tỷ/năm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50"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321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4. Kết </a:t>
            </a:r>
            <a:r>
              <a:rPr lang="en-US" altLang="ko-KR" dirty="0" err="1">
                <a:ea typeface="굴림" panose="020B0600000101010101" pitchFamily="34" charset="-127"/>
              </a:rPr>
              <a:t>luận</a:t>
            </a:r>
            <a:r>
              <a:rPr lang="en-US" altLang="ko-KR" dirty="0">
                <a:ea typeface="굴림" panose="020B0600000101010101" pitchFamily="34" charset="-127"/>
              </a:rPr>
              <a:t>, kiến nghị và giải pháp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4.3. Giải pháp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Google Shape;948;p37">
            <a:extLst>
              <a:ext uri="{FF2B5EF4-FFF2-40B4-BE49-F238E27FC236}">
                <a16:creationId xmlns:a16="http://schemas.microsoft.com/office/drawing/2014/main" id="{28E9D7C3-A4A6-4B64-DA1B-68853FDDC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351031"/>
              </p:ext>
            </p:extLst>
          </p:nvPr>
        </p:nvGraphicFramePr>
        <p:xfrm>
          <a:off x="3512073" y="2683778"/>
          <a:ext cx="2893839" cy="31893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8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Đầu tư kinh phí cho giảng viên tham gia hội nghị, hội thảo quốc tế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kiến: 100 giảng viên (20%) và 20 giảng viên đi hợp tác quốc tế mỗi năm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Hỗ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trợ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một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phần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kinh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phí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lại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cho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giảng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viên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hợp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quốc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tế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ngắn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hạn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9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kiến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kinh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phí</a:t>
                      </a:r>
                      <a:endParaRPr lang="en-US"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9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Hội thảo quốc tế: 1,5 tỷ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949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Hợp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nghiên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cứu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ngắn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hạn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: 0.5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tỷ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oogle Shape;948;p37">
            <a:extLst>
              <a:ext uri="{FF2B5EF4-FFF2-40B4-BE49-F238E27FC236}">
                <a16:creationId xmlns:a16="http://schemas.microsoft.com/office/drawing/2014/main" id="{3E210C94-7565-050C-203F-5407AD64C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235499"/>
              </p:ext>
            </p:extLst>
          </p:nvPr>
        </p:nvGraphicFramePr>
        <p:xfrm>
          <a:off x="303476" y="2683780"/>
          <a:ext cx="3032389" cy="31893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32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3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Thành lập Trung tâm nghiên cứu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kiến: 50 bài báo Q1/Q2 (10 nhóm nghiên cứu)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Yêu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cầu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có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sự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tham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của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nhà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khoa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học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ở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nước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ngoài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9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 kinh phí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9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Đầu tư: 120 triệu/bài*50 bài = 6 tỷ/năm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969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Giải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pháp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này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đã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được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nêu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trong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Task 1)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586;p27">
            <a:extLst>
              <a:ext uri="{FF2B5EF4-FFF2-40B4-BE49-F238E27FC236}">
                <a16:creationId xmlns:a16="http://schemas.microsoft.com/office/drawing/2014/main" id="{F780E8BD-3C99-C828-FDF8-309C10DA2A8A}"/>
              </a:ext>
            </a:extLst>
          </p:cNvPr>
          <p:cNvSpPr/>
          <p:nvPr/>
        </p:nvSpPr>
        <p:spPr>
          <a:xfrm>
            <a:off x="913689" y="1660492"/>
            <a:ext cx="7848600" cy="688721"/>
          </a:xfrm>
          <a:prstGeom prst="roundRect">
            <a:avLst>
              <a:gd name="adj" fmla="val 50000"/>
            </a:avLst>
          </a:prstGeom>
          <a:solidFill>
            <a:srgbClr val="6E5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2: Cải thiện c</a:t>
            </a:r>
            <a:r>
              <a:rPr lang="vi-VN" altLang="ko-KR" sz="1600" kern="0" dirty="0">
                <a:solidFill>
                  <a:srgbClr val="FFFFFF"/>
                </a:solidFill>
                <a:latin typeface="Fira Sans Extra Condensed Medium"/>
              </a:rPr>
              <a:t>hỉ số mạng lưới nghiên cứu quốc tế (IRN)</a:t>
            </a:r>
            <a:endParaRPr sz="1600" kern="0" dirty="0">
              <a:solidFill>
                <a:srgbClr val="FFFFFF"/>
              </a:solidFill>
              <a:latin typeface="Fira Sans Extra Condensed Medium"/>
              <a:sym typeface="Fira Sans Extra Condensed Medium"/>
            </a:endParaRPr>
          </a:p>
        </p:txBody>
      </p:sp>
      <p:graphicFrame>
        <p:nvGraphicFramePr>
          <p:cNvPr id="10" name="Google Shape;948;p37">
            <a:extLst>
              <a:ext uri="{FF2B5EF4-FFF2-40B4-BE49-F238E27FC236}">
                <a16:creationId xmlns:a16="http://schemas.microsoft.com/office/drawing/2014/main" id="{F758F112-AB14-DCC0-8D92-B9CC47EA3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751142"/>
              </p:ext>
            </p:extLst>
          </p:nvPr>
        </p:nvGraphicFramePr>
        <p:xfrm>
          <a:off x="6617297" y="2683779"/>
          <a:ext cx="2985227" cy="31893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8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9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Bổ sung chính sách khen thưởng cho các công bố có hợp tác quốc tế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0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kiến: tăng lên 100 bài 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3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Hệ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số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điều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chỉnh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tiền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thưởng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tăng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1.2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để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bù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đắp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mức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suy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giảm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do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tăng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số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giả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nước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ngoài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trong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bài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báo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 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kiến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kinh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phí</a:t>
                      </a:r>
                      <a:endParaRPr lang="en-US"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0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 bài * 5 triệu/bài  = 0.5 tỷ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057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Roboto"/>
                        <a:ea typeface="Roboto"/>
                        <a:cs typeface="Roboto"/>
                      </a:endParaRP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018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4. Kết </a:t>
            </a:r>
            <a:r>
              <a:rPr lang="en-US" altLang="ko-KR" dirty="0" err="1">
                <a:ea typeface="굴림" panose="020B0600000101010101" pitchFamily="34" charset="-127"/>
              </a:rPr>
              <a:t>luận</a:t>
            </a:r>
            <a:r>
              <a:rPr lang="en-US" altLang="ko-KR" dirty="0">
                <a:ea typeface="굴림" panose="020B0600000101010101" pitchFamily="34" charset="-127"/>
              </a:rPr>
              <a:t>, kiến nghị và giải pháp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4.3. Giải pháp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Google Shape;948;p37">
            <a:extLst>
              <a:ext uri="{FF2B5EF4-FFF2-40B4-BE49-F238E27FC236}">
                <a16:creationId xmlns:a16="http://schemas.microsoft.com/office/drawing/2014/main" id="{28E9D7C3-A4A6-4B64-DA1B-68853FDDC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624135"/>
              </p:ext>
            </p:extLst>
          </p:nvPr>
        </p:nvGraphicFramePr>
        <p:xfrm>
          <a:off x="3512073" y="2683778"/>
          <a:ext cx="2893839" cy="31893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9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8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Đầu tư kinh phí cho giảng viên tham gia hội nghị, hội thảo quốc tế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2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kiến: 100 giảng viên (20%) và 20 giảng viên đi hợp tác quốc tế mỗi năm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Hỗ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trợ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một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phần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kinh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phí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lại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cho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giảng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viên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hợp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quốc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tế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ngắn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hạn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9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kiến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kinh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phí</a:t>
                      </a:r>
                      <a:endParaRPr lang="en-US"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9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Hội thảo quốc tế: 1,5 tỷ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949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Hợp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nghiên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cứu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ngắn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hạn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: 0,5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tỷ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Google Shape;948;p37">
            <a:extLst>
              <a:ext uri="{FF2B5EF4-FFF2-40B4-BE49-F238E27FC236}">
                <a16:creationId xmlns:a16="http://schemas.microsoft.com/office/drawing/2014/main" id="{3E210C94-7565-050C-203F-5407AD64CDBC}"/>
              </a:ext>
            </a:extLst>
          </p:cNvPr>
          <p:cNvGraphicFramePr/>
          <p:nvPr/>
        </p:nvGraphicFramePr>
        <p:xfrm>
          <a:off x="303476" y="2683780"/>
          <a:ext cx="3032389" cy="31893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32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3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Thành lập Trung tâm nghiên cứu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kiến: 50 bài báo Q1/Q2 (10 nhóm nghiên cứu)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Yêu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cầu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có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sự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tham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của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nhà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khoa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học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ở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nước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ngoài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9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 kinh phí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9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Đầu tư: 120 triệu/bài*50 bài = 6 tỷ/năm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969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Giải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pháp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này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đã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được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nêu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trong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Task 1)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Google Shape;948;p37">
            <a:extLst>
              <a:ext uri="{FF2B5EF4-FFF2-40B4-BE49-F238E27FC236}">
                <a16:creationId xmlns:a16="http://schemas.microsoft.com/office/drawing/2014/main" id="{F758F112-AB14-DCC0-8D92-B9CC47EA3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474025"/>
              </p:ext>
            </p:extLst>
          </p:nvPr>
        </p:nvGraphicFramePr>
        <p:xfrm>
          <a:off x="6617297" y="2683779"/>
          <a:ext cx="2985227" cy="32439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8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995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Bổ sung chính sách khen thưởng trích dẫn bài báo 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0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kiến: tăng lên 500 trích dẫn 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3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Hiện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nay: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năm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2024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có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36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trích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dẫn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/102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bài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và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2023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có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172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trích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dẫn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/220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bài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 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kiến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kinh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phí</a:t>
                      </a:r>
                      <a:endParaRPr lang="en-US"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01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500 trích dẫn*1 triệu/trích dẫn = 0,5 tỷ/năm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057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Chỉ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thưởng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trích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dẫn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thuộc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danh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mục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Scopus)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Google Shape;587;p27">
            <a:extLst>
              <a:ext uri="{FF2B5EF4-FFF2-40B4-BE49-F238E27FC236}">
                <a16:creationId xmlns:a16="http://schemas.microsoft.com/office/drawing/2014/main" id="{34BF9B54-8233-280D-9B9B-91DD38DAC5A4}"/>
              </a:ext>
            </a:extLst>
          </p:cNvPr>
          <p:cNvSpPr/>
          <p:nvPr/>
        </p:nvSpPr>
        <p:spPr>
          <a:xfrm>
            <a:off x="1260822" y="1683112"/>
            <a:ext cx="7848600" cy="688721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3: Tăng chỉ số trích dẫn trên bài báo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05474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4. Kết </a:t>
            </a:r>
            <a:r>
              <a:rPr lang="en-US" altLang="ko-KR" dirty="0" err="1">
                <a:ea typeface="굴림" panose="020B0600000101010101" pitchFamily="34" charset="-127"/>
              </a:rPr>
              <a:t>luận</a:t>
            </a:r>
            <a:r>
              <a:rPr lang="en-US" altLang="ko-KR" dirty="0">
                <a:ea typeface="굴림" panose="020B0600000101010101" pitchFamily="34" charset="-127"/>
              </a:rPr>
              <a:t>, kiến nghị và giải pháp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4.3. Giải pháp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1720" y="138839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Google Shape;948;p37">
            <a:extLst>
              <a:ext uri="{FF2B5EF4-FFF2-40B4-BE49-F238E27FC236}">
                <a16:creationId xmlns:a16="http://schemas.microsoft.com/office/drawing/2014/main" id="{28E9D7C3-A4A6-4B64-DA1B-68853FDDC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579550"/>
              </p:ext>
            </p:extLst>
          </p:nvPr>
        </p:nvGraphicFramePr>
        <p:xfrm>
          <a:off x="373379" y="2506557"/>
          <a:ext cx="3037354" cy="35822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3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9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Đầu tư kinh phí cho giảng viên tham gia hội nghị, hội thảo quốc tế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9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kiến: 100 giảng viên (20%) và 20 giảng viên đi hợp tác quốc tế mỗi năm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Hỗ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trợ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một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phần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kinh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phí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lại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cho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giảng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viên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hợp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quốc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tế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ngắn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hạn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66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kiến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kinh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phí</a:t>
                      </a:r>
                      <a:endParaRPr lang="en-US"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Hội thảo quốc tế: 1,5 tỷ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709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Hợp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nghiên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cứu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ngắn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hạn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: 0,5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tỷ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Giải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pháp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này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đã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được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nêu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trong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Task 2)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Google Shape;588;p27">
            <a:extLst>
              <a:ext uri="{FF2B5EF4-FFF2-40B4-BE49-F238E27FC236}">
                <a16:creationId xmlns:a16="http://schemas.microsoft.com/office/drawing/2014/main" id="{2572A2FB-F845-97DD-EDA8-A0F0C8BED78F}"/>
              </a:ext>
            </a:extLst>
          </p:cNvPr>
          <p:cNvSpPr/>
          <p:nvPr/>
        </p:nvSpPr>
        <p:spPr>
          <a:xfrm>
            <a:off x="1028700" y="1473002"/>
            <a:ext cx="7848600" cy="688721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Task 4: Nâng cao danh tiếng học thuật và danh tiếng người học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11" name="Google Shape;948;p37">
            <a:extLst>
              <a:ext uri="{FF2B5EF4-FFF2-40B4-BE49-F238E27FC236}">
                <a16:creationId xmlns:a16="http://schemas.microsoft.com/office/drawing/2014/main" id="{DF4FAF85-4E6C-9F58-4ED4-D828F318C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309982"/>
              </p:ext>
            </p:extLst>
          </p:nvPr>
        </p:nvGraphicFramePr>
        <p:xfrm>
          <a:off x="3479355" y="2510288"/>
          <a:ext cx="2947289" cy="35871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7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87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Tăng cường sinh viên tham gia NCKH trong các nhóm nghiên cứu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kiến: 50 sinh viên tham gia hoạt động NCKH với 10 nhóm nghiên cứu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Hỗ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trợ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một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phần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kinh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phí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lại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cho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giảng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viên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hợp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quốc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tế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ngắn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hạn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kiến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kinh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phí</a:t>
                      </a:r>
                      <a:endParaRPr lang="en-US"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0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Tạm ứng kinh phí khen thưởng cho sinh viên thông qua TTNC: 50 sinh viên*2 triệu/tháng*12 = 1,2 tỷ/năm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795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nhóm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nghiên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cứu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cần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cam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kết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sản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phẩm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đầu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ra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cho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sinh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viên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oogle Shape;948;p37">
            <a:extLst>
              <a:ext uri="{FF2B5EF4-FFF2-40B4-BE49-F238E27FC236}">
                <a16:creationId xmlns:a16="http://schemas.microsoft.com/office/drawing/2014/main" id="{C485FD9F-DACC-D496-7CA2-087EFF4D3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049560"/>
              </p:ext>
            </p:extLst>
          </p:nvPr>
        </p:nvGraphicFramePr>
        <p:xfrm>
          <a:off x="6562108" y="2500813"/>
          <a:ext cx="2941894" cy="36076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41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08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Tăng cường kết nối giảng viên, sinh viên với doanh nghiệp</a:t>
                      </a:r>
                      <a:endParaRPr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08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 kiến: 5 hoạt động/năm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E5981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4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Mỗi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năm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tổ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chức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một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số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buổi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gặp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mặt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doanh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nghiệp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theo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nhóm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ngành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4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Dự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kiến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kinh</a:t>
                      </a: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phí</a:t>
                      </a:r>
                      <a:endParaRPr lang="en-US" sz="1200" b="1" dirty="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501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1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 triệu * 5 = 0.5 tỷ/năm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58A84">
                        <a:alpha val="250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4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(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Các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hoạt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động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lớn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quy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mô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cấp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trường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Roboto"/>
                          <a:ea typeface="Roboto"/>
                          <a:cs typeface="Roboto"/>
                        </a:rPr>
                        <a:t>)</a:t>
                      </a:r>
                    </a:p>
                  </a:txBody>
                  <a:tcP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7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1. Giới thiệu về QS Asia Ranking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1.1. Tổng </a:t>
            </a:r>
            <a:r>
              <a:rPr lang="en-US" altLang="ko-KR" sz="2400" dirty="0" err="1">
                <a:ea typeface="굴림" panose="020B0600000101010101" pitchFamily="34" charset="-127"/>
              </a:rPr>
              <a:t>quan</a:t>
            </a:r>
            <a:r>
              <a:rPr lang="en-US" altLang="ko-KR" sz="2400" dirty="0">
                <a:ea typeface="굴림" panose="020B0600000101010101" pitchFamily="34" charset="-127"/>
              </a:rPr>
              <a:t> về các </a:t>
            </a:r>
            <a:r>
              <a:rPr lang="en-US" altLang="ko-KR" sz="2400" dirty="0" err="1">
                <a:ea typeface="굴림" panose="020B0600000101010101" pitchFamily="34" charset="-127"/>
              </a:rPr>
              <a:t>bảng</a:t>
            </a:r>
            <a:r>
              <a:rPr lang="en-US" altLang="ko-KR" sz="2400" dirty="0">
                <a:ea typeface="굴림" panose="020B0600000101010101" pitchFamily="34" charset="-127"/>
              </a:rPr>
              <a:t> xếp </a:t>
            </a:r>
            <a:r>
              <a:rPr lang="en-US" altLang="ko-KR" sz="2400" dirty="0" err="1">
                <a:ea typeface="굴림" panose="020B0600000101010101" pitchFamily="34" charset="-127"/>
              </a:rPr>
              <a:t>hạng</a:t>
            </a:r>
            <a:r>
              <a:rPr lang="en-US" altLang="ko-KR" sz="2400" dirty="0">
                <a:ea typeface="굴림" panose="020B0600000101010101" pitchFamily="34" charset="-127"/>
              </a:rPr>
              <a:t> đại học</a:t>
            </a:r>
            <a:endParaRPr lang="en-US" sz="2400" dirty="0"/>
          </a:p>
        </p:txBody>
      </p:sp>
      <p:sp>
        <p:nvSpPr>
          <p:cNvPr id="7" name="Textfeld 298">
            <a:extLst>
              <a:ext uri="{FF2B5EF4-FFF2-40B4-BE49-F238E27FC236}">
                <a16:creationId xmlns:a16="http://schemas.microsoft.com/office/drawing/2014/main" id="{4E91A6D4-1BCA-1EC4-25D6-2A7D9C5CD327}"/>
              </a:ext>
            </a:extLst>
          </p:cNvPr>
          <p:cNvSpPr txBox="1"/>
          <p:nvPr/>
        </p:nvSpPr>
        <p:spPr>
          <a:xfrm>
            <a:off x="584529" y="1831155"/>
            <a:ext cx="8513918" cy="405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xếp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THE (Times Higher Education)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xếp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QS (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Quacquarelli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Symonds)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xếp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ARWU (Academic Ranking of World Universities)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xếp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US New &amp; World Report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080" y="1777406"/>
            <a:ext cx="1640835" cy="66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080" y="2678708"/>
            <a:ext cx="2093009" cy="631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080" y="4089414"/>
            <a:ext cx="1688142" cy="553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080" y="4965349"/>
            <a:ext cx="595805" cy="58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60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ACF3-EA81-0615-D8F8-BB719447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KẾ HOẠCH TRIỂN KHAI XẾP HẠNG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FD1C8-F797-E2B8-169C-8A4F93DBFC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Lộ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hạng</a:t>
            </a:r>
            <a:r>
              <a:rPr lang="en-US" dirty="0"/>
              <a:t> 500 QS Asia Ranking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80E1A-781C-14FD-1808-461FFB710F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7" name="Google Shape;454;p25">
            <a:extLst>
              <a:ext uri="{FF2B5EF4-FFF2-40B4-BE49-F238E27FC236}">
                <a16:creationId xmlns:a16="http://schemas.microsoft.com/office/drawing/2014/main" id="{CA4D69D5-016F-F4AE-0D24-136F51421FE7}"/>
              </a:ext>
            </a:extLst>
          </p:cNvPr>
          <p:cNvSpPr txBox="1"/>
          <p:nvPr/>
        </p:nvSpPr>
        <p:spPr>
          <a:xfrm>
            <a:off x="959750" y="3336450"/>
            <a:ext cx="10668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b="1" kern="0" dirty="0">
                <a:solidFill>
                  <a:srgbClr val="358A8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Task 1</a:t>
            </a:r>
            <a:endParaRPr b="1" kern="0" dirty="0">
              <a:solidFill>
                <a:srgbClr val="358A8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" name="Google Shape;455;p25">
            <a:extLst>
              <a:ext uri="{FF2B5EF4-FFF2-40B4-BE49-F238E27FC236}">
                <a16:creationId xmlns:a16="http://schemas.microsoft.com/office/drawing/2014/main" id="{87824BBF-D7B0-C5A7-AEC0-AD6733296645}"/>
              </a:ext>
            </a:extLst>
          </p:cNvPr>
          <p:cNvSpPr txBox="1"/>
          <p:nvPr/>
        </p:nvSpPr>
        <p:spPr>
          <a:xfrm>
            <a:off x="959750" y="3738156"/>
            <a:ext cx="10668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b="1" kern="0" dirty="0">
                <a:solidFill>
                  <a:srgbClr val="FAA74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Task 2</a:t>
            </a:r>
            <a:endParaRPr b="1" kern="0" dirty="0">
              <a:solidFill>
                <a:srgbClr val="FAA74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" name="Google Shape;456;p25">
            <a:extLst>
              <a:ext uri="{FF2B5EF4-FFF2-40B4-BE49-F238E27FC236}">
                <a16:creationId xmlns:a16="http://schemas.microsoft.com/office/drawing/2014/main" id="{E9D7D92F-1E7D-0B45-7C1D-5E430562841E}"/>
              </a:ext>
            </a:extLst>
          </p:cNvPr>
          <p:cNvSpPr txBox="1"/>
          <p:nvPr/>
        </p:nvSpPr>
        <p:spPr>
          <a:xfrm>
            <a:off x="959750" y="4159740"/>
            <a:ext cx="10668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b="1" kern="0" dirty="0">
                <a:solidFill>
                  <a:srgbClr val="02679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Task 3</a:t>
            </a:r>
            <a:endParaRPr b="1" kern="0" dirty="0">
              <a:solidFill>
                <a:srgbClr val="02679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" name="Google Shape;457;p25">
            <a:extLst>
              <a:ext uri="{FF2B5EF4-FFF2-40B4-BE49-F238E27FC236}">
                <a16:creationId xmlns:a16="http://schemas.microsoft.com/office/drawing/2014/main" id="{2E567253-D488-590D-2486-8A7C36736944}"/>
              </a:ext>
            </a:extLst>
          </p:cNvPr>
          <p:cNvSpPr txBox="1"/>
          <p:nvPr/>
        </p:nvSpPr>
        <p:spPr>
          <a:xfrm>
            <a:off x="959750" y="4631019"/>
            <a:ext cx="10668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b="1" kern="0" dirty="0">
                <a:solidFill>
                  <a:srgbClr val="ED484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Task 4</a:t>
            </a:r>
            <a:endParaRPr b="1" kern="0" dirty="0">
              <a:solidFill>
                <a:srgbClr val="ED484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" name="Google Shape;459;p25">
            <a:extLst>
              <a:ext uri="{FF2B5EF4-FFF2-40B4-BE49-F238E27FC236}">
                <a16:creationId xmlns:a16="http://schemas.microsoft.com/office/drawing/2014/main" id="{5778DAC4-2F9B-2620-0816-EA217B6EA67D}"/>
              </a:ext>
            </a:extLst>
          </p:cNvPr>
          <p:cNvSpPr/>
          <p:nvPr/>
        </p:nvSpPr>
        <p:spPr>
          <a:xfrm>
            <a:off x="2178950" y="3366027"/>
            <a:ext cx="1824325" cy="331800"/>
          </a:xfrm>
          <a:prstGeom prst="rect">
            <a:avLst/>
          </a:prstGeom>
          <a:solidFill>
            <a:srgbClr val="35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Danh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tiếng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461;p25">
            <a:extLst>
              <a:ext uri="{FF2B5EF4-FFF2-40B4-BE49-F238E27FC236}">
                <a16:creationId xmlns:a16="http://schemas.microsoft.com/office/drawing/2014/main" id="{F59D52B5-6017-41CF-3A29-3932C37F6C99}"/>
              </a:ext>
            </a:extLst>
          </p:cNvPr>
          <p:cNvSpPr/>
          <p:nvPr/>
        </p:nvSpPr>
        <p:spPr>
          <a:xfrm>
            <a:off x="2178950" y="4189317"/>
            <a:ext cx="1824325" cy="331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hỉ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IRN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462;p25">
            <a:extLst>
              <a:ext uri="{FF2B5EF4-FFF2-40B4-BE49-F238E27FC236}">
                <a16:creationId xmlns:a16="http://schemas.microsoft.com/office/drawing/2014/main" id="{A12B3D00-ADB4-A377-EC09-3D3885F2431A}"/>
              </a:ext>
            </a:extLst>
          </p:cNvPr>
          <p:cNvSpPr/>
          <p:nvPr/>
        </p:nvSpPr>
        <p:spPr>
          <a:xfrm>
            <a:off x="2178950" y="4610901"/>
            <a:ext cx="1824325" cy="331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rích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dẫn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463;p25">
            <a:extLst>
              <a:ext uri="{FF2B5EF4-FFF2-40B4-BE49-F238E27FC236}">
                <a16:creationId xmlns:a16="http://schemas.microsoft.com/office/drawing/2014/main" id="{EBB520D7-80FF-AC4A-D828-D4536D34EA3D}"/>
              </a:ext>
            </a:extLst>
          </p:cNvPr>
          <p:cNvSpPr/>
          <p:nvPr/>
        </p:nvSpPr>
        <p:spPr>
          <a:xfrm>
            <a:off x="4411990" y="3366027"/>
            <a:ext cx="1824325" cy="331800"/>
          </a:xfrm>
          <a:prstGeom prst="rect">
            <a:avLst/>
          </a:prstGeom>
          <a:solidFill>
            <a:srgbClr val="35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464;p25">
            <a:extLst>
              <a:ext uri="{FF2B5EF4-FFF2-40B4-BE49-F238E27FC236}">
                <a16:creationId xmlns:a16="http://schemas.microsoft.com/office/drawing/2014/main" id="{1F38D1F9-8188-0FC5-CDD0-2BBC914A8860}"/>
              </a:ext>
            </a:extLst>
          </p:cNvPr>
          <p:cNvSpPr/>
          <p:nvPr/>
        </p:nvSpPr>
        <p:spPr>
          <a:xfrm>
            <a:off x="4411990" y="3777672"/>
            <a:ext cx="1824325" cy="331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465;p25">
            <a:extLst>
              <a:ext uri="{FF2B5EF4-FFF2-40B4-BE49-F238E27FC236}">
                <a16:creationId xmlns:a16="http://schemas.microsoft.com/office/drawing/2014/main" id="{6B579580-4116-FBCE-07D2-67017747BDB9}"/>
              </a:ext>
            </a:extLst>
          </p:cNvPr>
          <p:cNvSpPr/>
          <p:nvPr/>
        </p:nvSpPr>
        <p:spPr>
          <a:xfrm>
            <a:off x="4411990" y="4189317"/>
            <a:ext cx="1824325" cy="331800"/>
          </a:xfrm>
          <a:prstGeom prst="rect">
            <a:avLst/>
          </a:prstGeom>
          <a:solidFill>
            <a:srgbClr val="026796">
              <a:alpha val="7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466;p25">
            <a:extLst>
              <a:ext uri="{FF2B5EF4-FFF2-40B4-BE49-F238E27FC236}">
                <a16:creationId xmlns:a16="http://schemas.microsoft.com/office/drawing/2014/main" id="{BD730303-04F4-7A12-C3CF-E1A99E4F4621}"/>
              </a:ext>
            </a:extLst>
          </p:cNvPr>
          <p:cNvSpPr/>
          <p:nvPr/>
        </p:nvSpPr>
        <p:spPr>
          <a:xfrm>
            <a:off x="4411990" y="4610901"/>
            <a:ext cx="1824325" cy="331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467;p25">
            <a:extLst>
              <a:ext uri="{FF2B5EF4-FFF2-40B4-BE49-F238E27FC236}">
                <a16:creationId xmlns:a16="http://schemas.microsoft.com/office/drawing/2014/main" id="{8343019F-23F3-6DC1-7729-F1999E82E475}"/>
              </a:ext>
            </a:extLst>
          </p:cNvPr>
          <p:cNvSpPr/>
          <p:nvPr/>
        </p:nvSpPr>
        <p:spPr>
          <a:xfrm>
            <a:off x="6616638" y="3366027"/>
            <a:ext cx="1824299" cy="331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468;p25">
            <a:extLst>
              <a:ext uri="{FF2B5EF4-FFF2-40B4-BE49-F238E27FC236}">
                <a16:creationId xmlns:a16="http://schemas.microsoft.com/office/drawing/2014/main" id="{F6FFC505-99FC-69F9-8A17-40D0BC5D89A6}"/>
              </a:ext>
            </a:extLst>
          </p:cNvPr>
          <p:cNvSpPr/>
          <p:nvPr/>
        </p:nvSpPr>
        <p:spPr>
          <a:xfrm>
            <a:off x="6616638" y="3777672"/>
            <a:ext cx="1824299" cy="331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469;p25">
            <a:extLst>
              <a:ext uri="{FF2B5EF4-FFF2-40B4-BE49-F238E27FC236}">
                <a16:creationId xmlns:a16="http://schemas.microsoft.com/office/drawing/2014/main" id="{F0575861-26B8-229E-568D-AB158F6F525B}"/>
              </a:ext>
            </a:extLst>
          </p:cNvPr>
          <p:cNvSpPr/>
          <p:nvPr/>
        </p:nvSpPr>
        <p:spPr>
          <a:xfrm>
            <a:off x="6616638" y="4189317"/>
            <a:ext cx="1824299" cy="331800"/>
          </a:xfrm>
          <a:prstGeom prst="rect">
            <a:avLst/>
          </a:pr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470;p25">
            <a:extLst>
              <a:ext uri="{FF2B5EF4-FFF2-40B4-BE49-F238E27FC236}">
                <a16:creationId xmlns:a16="http://schemas.microsoft.com/office/drawing/2014/main" id="{7D02DA3E-5D13-3822-6603-346F720867A9}"/>
              </a:ext>
            </a:extLst>
          </p:cNvPr>
          <p:cNvSpPr/>
          <p:nvPr/>
        </p:nvSpPr>
        <p:spPr>
          <a:xfrm>
            <a:off x="6616638" y="4610901"/>
            <a:ext cx="1824299" cy="331800"/>
          </a:xfrm>
          <a:prstGeom prst="rect">
            <a:avLst/>
          </a:prstGeom>
          <a:solidFill>
            <a:srgbClr val="ED4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472;p25">
            <a:extLst>
              <a:ext uri="{FF2B5EF4-FFF2-40B4-BE49-F238E27FC236}">
                <a16:creationId xmlns:a16="http://schemas.microsoft.com/office/drawing/2014/main" id="{5FA92610-085B-CA52-380C-2FE40B490569}"/>
              </a:ext>
            </a:extLst>
          </p:cNvPr>
          <p:cNvSpPr/>
          <p:nvPr/>
        </p:nvSpPr>
        <p:spPr>
          <a:xfrm>
            <a:off x="3080502" y="2788131"/>
            <a:ext cx="21199" cy="35663"/>
          </a:xfrm>
          <a:custGeom>
            <a:avLst/>
            <a:gdLst/>
            <a:ahLst/>
            <a:cxnLst/>
            <a:rect l="l" t="t" r="r" b="b"/>
            <a:pathLst>
              <a:path w="620" h="1043" extrusionOk="0">
                <a:moveTo>
                  <a:pt x="310" y="1"/>
                </a:moveTo>
                <a:cubicBezTo>
                  <a:pt x="155" y="1"/>
                  <a:pt x="1" y="102"/>
                  <a:pt x="1" y="304"/>
                </a:cubicBezTo>
                <a:lnTo>
                  <a:pt x="1" y="733"/>
                </a:lnTo>
                <a:cubicBezTo>
                  <a:pt x="1" y="900"/>
                  <a:pt x="120" y="1042"/>
                  <a:pt x="286" y="1042"/>
                </a:cubicBezTo>
                <a:lnTo>
                  <a:pt x="310" y="1042"/>
                </a:lnTo>
                <a:cubicBezTo>
                  <a:pt x="477" y="1042"/>
                  <a:pt x="620" y="900"/>
                  <a:pt x="620" y="733"/>
                </a:cubicBezTo>
                <a:lnTo>
                  <a:pt x="620" y="304"/>
                </a:lnTo>
                <a:cubicBezTo>
                  <a:pt x="620" y="102"/>
                  <a:pt x="465" y="1"/>
                  <a:pt x="310" y="1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473;p25">
            <a:extLst>
              <a:ext uri="{FF2B5EF4-FFF2-40B4-BE49-F238E27FC236}">
                <a16:creationId xmlns:a16="http://schemas.microsoft.com/office/drawing/2014/main" id="{477710B7-2283-9034-1F9E-ED5BE59823F1}"/>
              </a:ext>
            </a:extLst>
          </p:cNvPr>
          <p:cNvSpPr/>
          <p:nvPr/>
        </p:nvSpPr>
        <p:spPr>
          <a:xfrm>
            <a:off x="3142185" y="2834291"/>
            <a:ext cx="45544" cy="29679"/>
          </a:xfrm>
          <a:custGeom>
            <a:avLst/>
            <a:gdLst/>
            <a:ahLst/>
            <a:cxnLst/>
            <a:rect l="l" t="t" r="r" b="b"/>
            <a:pathLst>
              <a:path w="1332" h="868" extrusionOk="0">
                <a:moveTo>
                  <a:pt x="871" y="1"/>
                </a:moveTo>
                <a:cubicBezTo>
                  <a:pt x="816" y="1"/>
                  <a:pt x="758" y="16"/>
                  <a:pt x="697" y="50"/>
                </a:cubicBezTo>
                <a:lnTo>
                  <a:pt x="340" y="264"/>
                </a:lnTo>
                <a:cubicBezTo>
                  <a:pt x="1" y="424"/>
                  <a:pt x="196" y="867"/>
                  <a:pt x="479" y="867"/>
                </a:cubicBezTo>
                <a:cubicBezTo>
                  <a:pt x="533" y="867"/>
                  <a:pt x="591" y="850"/>
                  <a:pt x="649" y="812"/>
                </a:cubicBezTo>
                <a:lnTo>
                  <a:pt x="1031" y="597"/>
                </a:lnTo>
                <a:cubicBezTo>
                  <a:pt x="1331" y="417"/>
                  <a:pt x="1160" y="1"/>
                  <a:pt x="871" y="1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474;p25">
            <a:extLst>
              <a:ext uri="{FF2B5EF4-FFF2-40B4-BE49-F238E27FC236}">
                <a16:creationId xmlns:a16="http://schemas.microsoft.com/office/drawing/2014/main" id="{A3346332-147C-B9E2-5534-5C16BF95EFC8}"/>
              </a:ext>
            </a:extLst>
          </p:cNvPr>
          <p:cNvSpPr/>
          <p:nvPr/>
        </p:nvSpPr>
        <p:spPr>
          <a:xfrm>
            <a:off x="3116985" y="2800440"/>
            <a:ext cx="35389" cy="34466"/>
          </a:xfrm>
          <a:custGeom>
            <a:avLst/>
            <a:gdLst/>
            <a:ahLst/>
            <a:cxnLst/>
            <a:rect l="l" t="t" r="r" b="b"/>
            <a:pathLst>
              <a:path w="1035" h="1008" extrusionOk="0">
                <a:moveTo>
                  <a:pt x="602" y="1"/>
                </a:moveTo>
                <a:cubicBezTo>
                  <a:pt x="504" y="1"/>
                  <a:pt x="405" y="47"/>
                  <a:pt x="339" y="159"/>
                </a:cubicBezTo>
                <a:lnTo>
                  <a:pt x="148" y="540"/>
                </a:lnTo>
                <a:cubicBezTo>
                  <a:pt x="1" y="785"/>
                  <a:pt x="213" y="1008"/>
                  <a:pt x="422" y="1008"/>
                </a:cubicBezTo>
                <a:cubicBezTo>
                  <a:pt x="517" y="1008"/>
                  <a:pt x="612" y="961"/>
                  <a:pt x="672" y="849"/>
                </a:cubicBezTo>
                <a:lnTo>
                  <a:pt x="886" y="492"/>
                </a:lnTo>
                <a:cubicBezTo>
                  <a:pt x="1034" y="229"/>
                  <a:pt x="820" y="1"/>
                  <a:pt x="602" y="1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475;p25">
            <a:extLst>
              <a:ext uri="{FF2B5EF4-FFF2-40B4-BE49-F238E27FC236}">
                <a16:creationId xmlns:a16="http://schemas.microsoft.com/office/drawing/2014/main" id="{64B6AFA0-B9A6-32CB-4B35-A95E10CF0332}"/>
              </a:ext>
            </a:extLst>
          </p:cNvPr>
          <p:cNvSpPr/>
          <p:nvPr/>
        </p:nvSpPr>
        <p:spPr>
          <a:xfrm>
            <a:off x="3030683" y="2800440"/>
            <a:ext cx="35355" cy="33645"/>
          </a:xfrm>
          <a:custGeom>
            <a:avLst/>
            <a:gdLst/>
            <a:ahLst/>
            <a:cxnLst/>
            <a:rect l="l" t="t" r="r" b="b"/>
            <a:pathLst>
              <a:path w="1034" h="984" extrusionOk="0">
                <a:moveTo>
                  <a:pt x="411" y="0"/>
                </a:moveTo>
                <a:cubicBezTo>
                  <a:pt x="201" y="0"/>
                  <a:pt x="1" y="223"/>
                  <a:pt x="148" y="468"/>
                </a:cubicBezTo>
                <a:lnTo>
                  <a:pt x="338" y="825"/>
                </a:lnTo>
                <a:cubicBezTo>
                  <a:pt x="405" y="937"/>
                  <a:pt x="505" y="984"/>
                  <a:pt x="604" y="984"/>
                </a:cubicBezTo>
                <a:cubicBezTo>
                  <a:pt x="821" y="984"/>
                  <a:pt x="1033" y="761"/>
                  <a:pt x="886" y="516"/>
                </a:cubicBezTo>
                <a:lnTo>
                  <a:pt x="672" y="159"/>
                </a:lnTo>
                <a:cubicBezTo>
                  <a:pt x="605" y="47"/>
                  <a:pt x="507" y="0"/>
                  <a:pt x="411" y="0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476;p25">
            <a:extLst>
              <a:ext uri="{FF2B5EF4-FFF2-40B4-BE49-F238E27FC236}">
                <a16:creationId xmlns:a16="http://schemas.microsoft.com/office/drawing/2014/main" id="{9417084F-9EC2-A0EB-96F4-2394CDC47EEC}"/>
              </a:ext>
            </a:extLst>
          </p:cNvPr>
          <p:cNvSpPr/>
          <p:nvPr/>
        </p:nvSpPr>
        <p:spPr>
          <a:xfrm>
            <a:off x="2993516" y="2833504"/>
            <a:ext cx="46331" cy="29987"/>
          </a:xfrm>
          <a:custGeom>
            <a:avLst/>
            <a:gdLst/>
            <a:ahLst/>
            <a:cxnLst/>
            <a:rect l="l" t="t" r="r" b="b"/>
            <a:pathLst>
              <a:path w="1355" h="877" extrusionOk="0">
                <a:moveTo>
                  <a:pt x="467" y="1"/>
                </a:moveTo>
                <a:cubicBezTo>
                  <a:pt x="180" y="1"/>
                  <a:pt x="1" y="464"/>
                  <a:pt x="354" y="620"/>
                </a:cubicBezTo>
                <a:lnTo>
                  <a:pt x="711" y="811"/>
                </a:lnTo>
                <a:cubicBezTo>
                  <a:pt x="774" y="857"/>
                  <a:pt x="836" y="876"/>
                  <a:pt x="895" y="876"/>
                </a:cubicBezTo>
                <a:cubicBezTo>
                  <a:pt x="1170" y="876"/>
                  <a:pt x="1354" y="444"/>
                  <a:pt x="1020" y="287"/>
                </a:cubicBezTo>
                <a:lnTo>
                  <a:pt x="663" y="73"/>
                </a:lnTo>
                <a:cubicBezTo>
                  <a:pt x="596" y="22"/>
                  <a:pt x="529" y="1"/>
                  <a:pt x="467" y="1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477;p25">
            <a:extLst>
              <a:ext uri="{FF2B5EF4-FFF2-40B4-BE49-F238E27FC236}">
                <a16:creationId xmlns:a16="http://schemas.microsoft.com/office/drawing/2014/main" id="{1B48F0B8-5ADC-5C75-1FF1-3D5B8CE77892}"/>
              </a:ext>
            </a:extLst>
          </p:cNvPr>
          <p:cNvSpPr/>
          <p:nvPr/>
        </p:nvSpPr>
        <p:spPr>
          <a:xfrm>
            <a:off x="3064226" y="3018383"/>
            <a:ext cx="53785" cy="67599"/>
          </a:xfrm>
          <a:custGeom>
            <a:avLst/>
            <a:gdLst/>
            <a:ahLst/>
            <a:cxnLst/>
            <a:rect l="l" t="t" r="r" b="b"/>
            <a:pathLst>
              <a:path w="1573" h="1977" extrusionOk="0">
                <a:moveTo>
                  <a:pt x="786" y="0"/>
                </a:moveTo>
                <a:cubicBezTo>
                  <a:pt x="358" y="0"/>
                  <a:pt x="0" y="357"/>
                  <a:pt x="0" y="786"/>
                </a:cubicBezTo>
                <a:lnTo>
                  <a:pt x="0" y="1191"/>
                </a:lnTo>
                <a:cubicBezTo>
                  <a:pt x="0" y="1715"/>
                  <a:pt x="393" y="1977"/>
                  <a:pt x="786" y="1977"/>
                </a:cubicBezTo>
                <a:cubicBezTo>
                  <a:pt x="1179" y="1977"/>
                  <a:pt x="1572" y="1715"/>
                  <a:pt x="1572" y="1191"/>
                </a:cubicBezTo>
                <a:lnTo>
                  <a:pt x="1572" y="786"/>
                </a:lnTo>
                <a:cubicBezTo>
                  <a:pt x="1572" y="357"/>
                  <a:pt x="1215" y="0"/>
                  <a:pt x="786" y="0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78;p25">
            <a:extLst>
              <a:ext uri="{FF2B5EF4-FFF2-40B4-BE49-F238E27FC236}">
                <a16:creationId xmlns:a16="http://schemas.microsoft.com/office/drawing/2014/main" id="{172F1F34-143B-660A-B7DC-986A0821A118}"/>
              </a:ext>
            </a:extLst>
          </p:cNvPr>
          <p:cNvSpPr/>
          <p:nvPr/>
        </p:nvSpPr>
        <p:spPr>
          <a:xfrm>
            <a:off x="3037351" y="3090837"/>
            <a:ext cx="107501" cy="64350"/>
          </a:xfrm>
          <a:custGeom>
            <a:avLst/>
            <a:gdLst/>
            <a:ahLst/>
            <a:cxnLst/>
            <a:rect l="l" t="t" r="r" b="b"/>
            <a:pathLst>
              <a:path w="3144" h="1882" extrusionOk="0">
                <a:moveTo>
                  <a:pt x="477" y="1"/>
                </a:moveTo>
                <a:cubicBezTo>
                  <a:pt x="167" y="286"/>
                  <a:pt x="0" y="691"/>
                  <a:pt x="0" y="1120"/>
                </a:cubicBezTo>
                <a:lnTo>
                  <a:pt x="0" y="1572"/>
                </a:lnTo>
                <a:cubicBezTo>
                  <a:pt x="0" y="1739"/>
                  <a:pt x="119" y="1882"/>
                  <a:pt x="310" y="1882"/>
                </a:cubicBezTo>
                <a:lnTo>
                  <a:pt x="2811" y="1882"/>
                </a:lnTo>
                <a:cubicBezTo>
                  <a:pt x="3001" y="1882"/>
                  <a:pt x="3144" y="1739"/>
                  <a:pt x="3120" y="1572"/>
                </a:cubicBezTo>
                <a:lnTo>
                  <a:pt x="3120" y="1144"/>
                </a:lnTo>
                <a:cubicBezTo>
                  <a:pt x="3120" y="715"/>
                  <a:pt x="2953" y="310"/>
                  <a:pt x="2644" y="1"/>
                </a:cubicBezTo>
                <a:cubicBezTo>
                  <a:pt x="2370" y="334"/>
                  <a:pt x="1971" y="501"/>
                  <a:pt x="1569" y="501"/>
                </a:cubicBezTo>
                <a:cubicBezTo>
                  <a:pt x="1167" y="501"/>
                  <a:pt x="762" y="334"/>
                  <a:pt x="477" y="1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79;p25">
            <a:extLst>
              <a:ext uri="{FF2B5EF4-FFF2-40B4-BE49-F238E27FC236}">
                <a16:creationId xmlns:a16="http://schemas.microsoft.com/office/drawing/2014/main" id="{CD052BF6-51C0-94C1-C040-2D85EC524D75}"/>
              </a:ext>
            </a:extLst>
          </p:cNvPr>
          <p:cNvSpPr/>
          <p:nvPr/>
        </p:nvSpPr>
        <p:spPr>
          <a:xfrm>
            <a:off x="2933543" y="3018383"/>
            <a:ext cx="56212" cy="69445"/>
          </a:xfrm>
          <a:custGeom>
            <a:avLst/>
            <a:gdLst/>
            <a:ahLst/>
            <a:cxnLst/>
            <a:rect l="l" t="t" r="r" b="b"/>
            <a:pathLst>
              <a:path w="1644" h="2031" extrusionOk="0">
                <a:moveTo>
                  <a:pt x="822" y="0"/>
                </a:moveTo>
                <a:cubicBezTo>
                  <a:pt x="393" y="0"/>
                  <a:pt x="36" y="357"/>
                  <a:pt x="36" y="786"/>
                </a:cubicBezTo>
                <a:lnTo>
                  <a:pt x="36" y="1191"/>
                </a:lnTo>
                <a:cubicBezTo>
                  <a:pt x="0" y="1750"/>
                  <a:pt x="411" y="2030"/>
                  <a:pt x="822" y="2030"/>
                </a:cubicBezTo>
                <a:cubicBezTo>
                  <a:pt x="1232" y="2030"/>
                  <a:pt x="1643" y="1750"/>
                  <a:pt x="1608" y="1191"/>
                </a:cubicBezTo>
                <a:lnTo>
                  <a:pt x="1608" y="786"/>
                </a:lnTo>
                <a:cubicBezTo>
                  <a:pt x="1608" y="357"/>
                  <a:pt x="1250" y="0"/>
                  <a:pt x="822" y="0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80;p25">
            <a:extLst>
              <a:ext uri="{FF2B5EF4-FFF2-40B4-BE49-F238E27FC236}">
                <a16:creationId xmlns:a16="http://schemas.microsoft.com/office/drawing/2014/main" id="{0C327FCF-1541-8531-8C3C-EBAADEBF9104}"/>
              </a:ext>
            </a:extLst>
          </p:cNvPr>
          <p:cNvSpPr/>
          <p:nvPr/>
        </p:nvSpPr>
        <p:spPr>
          <a:xfrm>
            <a:off x="2907864" y="3090837"/>
            <a:ext cx="106715" cy="64350"/>
          </a:xfrm>
          <a:custGeom>
            <a:avLst/>
            <a:gdLst/>
            <a:ahLst/>
            <a:cxnLst/>
            <a:rect l="l" t="t" r="r" b="b"/>
            <a:pathLst>
              <a:path w="3121" h="1882" extrusionOk="0">
                <a:moveTo>
                  <a:pt x="501" y="1"/>
                </a:moveTo>
                <a:cubicBezTo>
                  <a:pt x="168" y="286"/>
                  <a:pt x="1" y="691"/>
                  <a:pt x="1" y="1120"/>
                </a:cubicBezTo>
                <a:lnTo>
                  <a:pt x="1" y="1572"/>
                </a:lnTo>
                <a:cubicBezTo>
                  <a:pt x="1" y="1739"/>
                  <a:pt x="120" y="1882"/>
                  <a:pt x="311" y="1882"/>
                </a:cubicBezTo>
                <a:lnTo>
                  <a:pt x="2811" y="1882"/>
                </a:lnTo>
                <a:cubicBezTo>
                  <a:pt x="2978" y="1882"/>
                  <a:pt x="3121" y="1739"/>
                  <a:pt x="3121" y="1572"/>
                </a:cubicBezTo>
                <a:lnTo>
                  <a:pt x="3121" y="1144"/>
                </a:lnTo>
                <a:cubicBezTo>
                  <a:pt x="3121" y="715"/>
                  <a:pt x="2954" y="310"/>
                  <a:pt x="2644" y="1"/>
                </a:cubicBezTo>
                <a:cubicBezTo>
                  <a:pt x="2370" y="334"/>
                  <a:pt x="1972" y="501"/>
                  <a:pt x="1573" y="501"/>
                </a:cubicBezTo>
                <a:cubicBezTo>
                  <a:pt x="1174" y="501"/>
                  <a:pt x="775" y="334"/>
                  <a:pt x="501" y="1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81;p25">
            <a:extLst>
              <a:ext uri="{FF2B5EF4-FFF2-40B4-BE49-F238E27FC236}">
                <a16:creationId xmlns:a16="http://schemas.microsoft.com/office/drawing/2014/main" id="{CF885AE3-1E77-B31D-5728-68B4151399B7}"/>
              </a:ext>
            </a:extLst>
          </p:cNvPr>
          <p:cNvSpPr/>
          <p:nvPr/>
        </p:nvSpPr>
        <p:spPr>
          <a:xfrm>
            <a:off x="3192482" y="3018383"/>
            <a:ext cx="56212" cy="69445"/>
          </a:xfrm>
          <a:custGeom>
            <a:avLst/>
            <a:gdLst/>
            <a:ahLst/>
            <a:cxnLst/>
            <a:rect l="l" t="t" r="r" b="b"/>
            <a:pathLst>
              <a:path w="1644" h="2031" extrusionOk="0">
                <a:moveTo>
                  <a:pt x="822" y="0"/>
                </a:moveTo>
                <a:cubicBezTo>
                  <a:pt x="393" y="0"/>
                  <a:pt x="36" y="357"/>
                  <a:pt x="36" y="786"/>
                </a:cubicBezTo>
                <a:lnTo>
                  <a:pt x="36" y="1191"/>
                </a:lnTo>
                <a:cubicBezTo>
                  <a:pt x="0" y="1750"/>
                  <a:pt x="411" y="2030"/>
                  <a:pt x="822" y="2030"/>
                </a:cubicBezTo>
                <a:cubicBezTo>
                  <a:pt x="1232" y="2030"/>
                  <a:pt x="1643" y="1750"/>
                  <a:pt x="1608" y="1191"/>
                </a:cubicBezTo>
                <a:lnTo>
                  <a:pt x="1608" y="786"/>
                </a:lnTo>
                <a:cubicBezTo>
                  <a:pt x="1608" y="357"/>
                  <a:pt x="1250" y="0"/>
                  <a:pt x="822" y="0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82;p25">
            <a:extLst>
              <a:ext uri="{FF2B5EF4-FFF2-40B4-BE49-F238E27FC236}">
                <a16:creationId xmlns:a16="http://schemas.microsoft.com/office/drawing/2014/main" id="{9D965D88-C240-4081-3FB4-C2FCD2385B37}"/>
              </a:ext>
            </a:extLst>
          </p:cNvPr>
          <p:cNvSpPr/>
          <p:nvPr/>
        </p:nvSpPr>
        <p:spPr>
          <a:xfrm>
            <a:off x="3166804" y="3090837"/>
            <a:ext cx="107535" cy="64350"/>
          </a:xfrm>
          <a:custGeom>
            <a:avLst/>
            <a:gdLst/>
            <a:ahLst/>
            <a:cxnLst/>
            <a:rect l="l" t="t" r="r" b="b"/>
            <a:pathLst>
              <a:path w="3145" h="1882" extrusionOk="0">
                <a:moveTo>
                  <a:pt x="501" y="1"/>
                </a:moveTo>
                <a:cubicBezTo>
                  <a:pt x="191" y="286"/>
                  <a:pt x="1" y="691"/>
                  <a:pt x="1" y="1120"/>
                </a:cubicBezTo>
                <a:lnTo>
                  <a:pt x="1" y="1572"/>
                </a:lnTo>
                <a:cubicBezTo>
                  <a:pt x="1" y="1739"/>
                  <a:pt x="144" y="1882"/>
                  <a:pt x="311" y="1882"/>
                </a:cubicBezTo>
                <a:lnTo>
                  <a:pt x="2859" y="1882"/>
                </a:lnTo>
                <a:cubicBezTo>
                  <a:pt x="3025" y="1882"/>
                  <a:pt x="3144" y="1739"/>
                  <a:pt x="3144" y="1572"/>
                </a:cubicBezTo>
                <a:lnTo>
                  <a:pt x="3144" y="1144"/>
                </a:lnTo>
                <a:cubicBezTo>
                  <a:pt x="3144" y="715"/>
                  <a:pt x="2978" y="310"/>
                  <a:pt x="2668" y="1"/>
                </a:cubicBezTo>
                <a:cubicBezTo>
                  <a:pt x="2382" y="334"/>
                  <a:pt x="1978" y="501"/>
                  <a:pt x="1576" y="501"/>
                </a:cubicBezTo>
                <a:cubicBezTo>
                  <a:pt x="1174" y="501"/>
                  <a:pt x="775" y="334"/>
                  <a:pt x="501" y="1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83;p25">
            <a:extLst>
              <a:ext uri="{FF2B5EF4-FFF2-40B4-BE49-F238E27FC236}">
                <a16:creationId xmlns:a16="http://schemas.microsoft.com/office/drawing/2014/main" id="{0DD5CE12-A2F4-B3DE-911E-61AC2331C550}"/>
              </a:ext>
            </a:extLst>
          </p:cNvPr>
          <p:cNvSpPr/>
          <p:nvPr/>
        </p:nvSpPr>
        <p:spPr>
          <a:xfrm>
            <a:off x="3062585" y="2967060"/>
            <a:ext cx="57033" cy="31799"/>
          </a:xfrm>
          <a:custGeom>
            <a:avLst/>
            <a:gdLst/>
            <a:ahLst/>
            <a:cxnLst/>
            <a:rect l="l" t="t" r="r" b="b"/>
            <a:pathLst>
              <a:path w="1668" h="930" extrusionOk="0">
                <a:moveTo>
                  <a:pt x="1" y="1"/>
                </a:moveTo>
                <a:lnTo>
                  <a:pt x="1" y="525"/>
                </a:lnTo>
                <a:cubicBezTo>
                  <a:pt x="1" y="739"/>
                  <a:pt x="191" y="930"/>
                  <a:pt x="406" y="930"/>
                </a:cubicBezTo>
                <a:lnTo>
                  <a:pt x="1263" y="930"/>
                </a:lnTo>
                <a:cubicBezTo>
                  <a:pt x="1477" y="930"/>
                  <a:pt x="1668" y="739"/>
                  <a:pt x="1668" y="525"/>
                </a:cubicBezTo>
                <a:lnTo>
                  <a:pt x="1668" y="1"/>
                </a:ln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84;p25">
            <a:extLst>
              <a:ext uri="{FF2B5EF4-FFF2-40B4-BE49-F238E27FC236}">
                <a16:creationId xmlns:a16="http://schemas.microsoft.com/office/drawing/2014/main" id="{ECE1ECA9-CE72-D210-B3A3-27BC975DE081}"/>
              </a:ext>
            </a:extLst>
          </p:cNvPr>
          <p:cNvSpPr/>
          <p:nvPr/>
        </p:nvSpPr>
        <p:spPr>
          <a:xfrm>
            <a:off x="3018613" y="2838428"/>
            <a:ext cx="144976" cy="106681"/>
          </a:xfrm>
          <a:custGeom>
            <a:avLst/>
            <a:gdLst/>
            <a:ahLst/>
            <a:cxnLst/>
            <a:rect l="l" t="t" r="r" b="b"/>
            <a:pathLst>
              <a:path w="4240" h="3120" extrusionOk="0">
                <a:moveTo>
                  <a:pt x="2120" y="0"/>
                </a:moveTo>
                <a:cubicBezTo>
                  <a:pt x="691" y="0"/>
                  <a:pt x="1" y="1739"/>
                  <a:pt x="1049" y="2715"/>
                </a:cubicBezTo>
                <a:cubicBezTo>
                  <a:pt x="1168" y="2834"/>
                  <a:pt x="1263" y="2977"/>
                  <a:pt x="1287" y="3120"/>
                </a:cubicBezTo>
                <a:lnTo>
                  <a:pt x="2954" y="3120"/>
                </a:lnTo>
                <a:cubicBezTo>
                  <a:pt x="2977" y="2977"/>
                  <a:pt x="3073" y="2834"/>
                  <a:pt x="3192" y="2715"/>
                </a:cubicBezTo>
                <a:cubicBezTo>
                  <a:pt x="4240" y="1739"/>
                  <a:pt x="3549" y="0"/>
                  <a:pt x="2120" y="0"/>
                </a:cubicBezTo>
                <a:close/>
              </a:path>
            </a:pathLst>
          </a:cu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6;p25">
            <a:extLst>
              <a:ext uri="{FF2B5EF4-FFF2-40B4-BE49-F238E27FC236}">
                <a16:creationId xmlns:a16="http://schemas.microsoft.com/office/drawing/2014/main" id="{2973593A-CBDA-9588-8D83-B6E488735B6B}"/>
              </a:ext>
            </a:extLst>
          </p:cNvPr>
          <p:cNvSpPr/>
          <p:nvPr/>
        </p:nvSpPr>
        <p:spPr>
          <a:xfrm>
            <a:off x="7432296" y="2788014"/>
            <a:ext cx="236168" cy="322504"/>
          </a:xfrm>
          <a:custGeom>
            <a:avLst/>
            <a:gdLst/>
            <a:ahLst/>
            <a:cxnLst/>
            <a:rect l="l" t="t" r="r" b="b"/>
            <a:pathLst>
              <a:path w="6907" h="9432" extrusionOk="0">
                <a:moveTo>
                  <a:pt x="310" y="1"/>
                </a:moveTo>
                <a:cubicBezTo>
                  <a:pt x="143" y="1"/>
                  <a:pt x="1" y="144"/>
                  <a:pt x="24" y="334"/>
                </a:cubicBezTo>
                <a:lnTo>
                  <a:pt x="24" y="691"/>
                </a:lnTo>
                <a:lnTo>
                  <a:pt x="5978" y="691"/>
                </a:lnTo>
                <a:cubicBezTo>
                  <a:pt x="5990" y="690"/>
                  <a:pt x="6002" y="689"/>
                  <a:pt x="6014" y="689"/>
                </a:cubicBezTo>
                <a:cubicBezTo>
                  <a:pt x="6165" y="689"/>
                  <a:pt x="6288" y="824"/>
                  <a:pt x="6288" y="1001"/>
                </a:cubicBezTo>
                <a:lnTo>
                  <a:pt x="6288" y="9431"/>
                </a:lnTo>
                <a:lnTo>
                  <a:pt x="6597" y="9431"/>
                </a:lnTo>
                <a:cubicBezTo>
                  <a:pt x="6764" y="9431"/>
                  <a:pt x="6907" y="9288"/>
                  <a:pt x="6907" y="9122"/>
                </a:cubicBezTo>
                <a:lnTo>
                  <a:pt x="6907" y="334"/>
                </a:lnTo>
                <a:cubicBezTo>
                  <a:pt x="6907" y="144"/>
                  <a:pt x="6764" y="1"/>
                  <a:pt x="6597" y="1"/>
                </a:cubicBezTo>
                <a:close/>
              </a:path>
            </a:pathLst>
          </a:custGeom>
          <a:solidFill>
            <a:srgbClr val="DAD6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87;p25">
            <a:extLst>
              <a:ext uri="{FF2B5EF4-FFF2-40B4-BE49-F238E27FC236}">
                <a16:creationId xmlns:a16="http://schemas.microsoft.com/office/drawing/2014/main" id="{CBCB0DEC-2584-623D-B9BB-CCF6066416AC}"/>
              </a:ext>
            </a:extLst>
          </p:cNvPr>
          <p:cNvSpPr/>
          <p:nvPr/>
        </p:nvSpPr>
        <p:spPr>
          <a:xfrm>
            <a:off x="7389145" y="2832806"/>
            <a:ext cx="236988" cy="322504"/>
          </a:xfrm>
          <a:custGeom>
            <a:avLst/>
            <a:gdLst/>
            <a:ahLst/>
            <a:cxnLst/>
            <a:rect l="l" t="t" r="r" b="b"/>
            <a:pathLst>
              <a:path w="6931" h="9432" extrusionOk="0">
                <a:moveTo>
                  <a:pt x="2834" y="1668"/>
                </a:moveTo>
                <a:cubicBezTo>
                  <a:pt x="2953" y="1668"/>
                  <a:pt x="3072" y="1739"/>
                  <a:pt x="3120" y="1858"/>
                </a:cubicBezTo>
                <a:cubicBezTo>
                  <a:pt x="3215" y="2072"/>
                  <a:pt x="3049" y="2311"/>
                  <a:pt x="2811" y="2311"/>
                </a:cubicBezTo>
                <a:lnTo>
                  <a:pt x="1548" y="2311"/>
                </a:lnTo>
                <a:cubicBezTo>
                  <a:pt x="1429" y="2287"/>
                  <a:pt x="1334" y="2239"/>
                  <a:pt x="1286" y="2120"/>
                </a:cubicBezTo>
                <a:cubicBezTo>
                  <a:pt x="1191" y="1906"/>
                  <a:pt x="1334" y="1668"/>
                  <a:pt x="1572" y="1668"/>
                </a:cubicBezTo>
                <a:close/>
                <a:moveTo>
                  <a:pt x="1577" y="3972"/>
                </a:moveTo>
                <a:cubicBezTo>
                  <a:pt x="1622" y="3972"/>
                  <a:pt x="1669" y="3981"/>
                  <a:pt x="1715" y="4001"/>
                </a:cubicBezTo>
                <a:cubicBezTo>
                  <a:pt x="1810" y="4049"/>
                  <a:pt x="1882" y="4168"/>
                  <a:pt x="1882" y="4287"/>
                </a:cubicBezTo>
                <a:lnTo>
                  <a:pt x="1882" y="5359"/>
                </a:lnTo>
                <a:cubicBezTo>
                  <a:pt x="1882" y="5454"/>
                  <a:pt x="1810" y="5573"/>
                  <a:pt x="1715" y="5621"/>
                </a:cubicBezTo>
                <a:cubicBezTo>
                  <a:pt x="1673" y="5640"/>
                  <a:pt x="1629" y="5648"/>
                  <a:pt x="1587" y="5648"/>
                </a:cubicBezTo>
                <a:cubicBezTo>
                  <a:pt x="1416" y="5648"/>
                  <a:pt x="1263" y="5507"/>
                  <a:pt x="1263" y="5335"/>
                </a:cubicBezTo>
                <a:lnTo>
                  <a:pt x="1263" y="4287"/>
                </a:lnTo>
                <a:cubicBezTo>
                  <a:pt x="1263" y="4100"/>
                  <a:pt x="1410" y="3972"/>
                  <a:pt x="1577" y="3972"/>
                </a:cubicBezTo>
                <a:close/>
                <a:moveTo>
                  <a:pt x="2818" y="3331"/>
                </a:moveTo>
                <a:cubicBezTo>
                  <a:pt x="2990" y="3331"/>
                  <a:pt x="3144" y="3477"/>
                  <a:pt x="3144" y="3668"/>
                </a:cubicBezTo>
                <a:lnTo>
                  <a:pt x="3144" y="5359"/>
                </a:lnTo>
                <a:cubicBezTo>
                  <a:pt x="3144" y="5454"/>
                  <a:pt x="3072" y="5573"/>
                  <a:pt x="2977" y="5621"/>
                </a:cubicBezTo>
                <a:cubicBezTo>
                  <a:pt x="2935" y="5640"/>
                  <a:pt x="2891" y="5648"/>
                  <a:pt x="2847" y="5648"/>
                </a:cubicBezTo>
                <a:cubicBezTo>
                  <a:pt x="2670" y="5648"/>
                  <a:pt x="2506" y="5507"/>
                  <a:pt x="2525" y="5335"/>
                </a:cubicBezTo>
                <a:lnTo>
                  <a:pt x="2525" y="3644"/>
                </a:lnTo>
                <a:cubicBezTo>
                  <a:pt x="2525" y="3525"/>
                  <a:pt x="2596" y="3406"/>
                  <a:pt x="2691" y="3358"/>
                </a:cubicBezTo>
                <a:cubicBezTo>
                  <a:pt x="2733" y="3340"/>
                  <a:pt x="2776" y="3331"/>
                  <a:pt x="2818" y="3331"/>
                </a:cubicBezTo>
                <a:close/>
                <a:moveTo>
                  <a:pt x="4097" y="2712"/>
                </a:moveTo>
                <a:cubicBezTo>
                  <a:pt x="4137" y="2712"/>
                  <a:pt x="4178" y="2720"/>
                  <a:pt x="4216" y="2739"/>
                </a:cubicBezTo>
                <a:cubicBezTo>
                  <a:pt x="4335" y="2787"/>
                  <a:pt x="4406" y="2906"/>
                  <a:pt x="4406" y="3025"/>
                </a:cubicBezTo>
                <a:lnTo>
                  <a:pt x="4406" y="5359"/>
                </a:lnTo>
                <a:cubicBezTo>
                  <a:pt x="4406" y="5454"/>
                  <a:pt x="4335" y="5573"/>
                  <a:pt x="4216" y="5621"/>
                </a:cubicBezTo>
                <a:cubicBezTo>
                  <a:pt x="4173" y="5640"/>
                  <a:pt x="4130" y="5648"/>
                  <a:pt x="4088" y="5648"/>
                </a:cubicBezTo>
                <a:cubicBezTo>
                  <a:pt x="3916" y="5648"/>
                  <a:pt x="3763" y="5507"/>
                  <a:pt x="3763" y="5335"/>
                </a:cubicBezTo>
                <a:lnTo>
                  <a:pt x="3763" y="3025"/>
                </a:lnTo>
                <a:cubicBezTo>
                  <a:pt x="3763" y="2853"/>
                  <a:pt x="3932" y="2712"/>
                  <a:pt x="4097" y="2712"/>
                </a:cubicBezTo>
                <a:close/>
                <a:moveTo>
                  <a:pt x="5319" y="2093"/>
                </a:moveTo>
                <a:cubicBezTo>
                  <a:pt x="5490" y="2093"/>
                  <a:pt x="5644" y="2238"/>
                  <a:pt x="5644" y="2430"/>
                </a:cubicBezTo>
                <a:lnTo>
                  <a:pt x="5644" y="5335"/>
                </a:lnTo>
                <a:cubicBezTo>
                  <a:pt x="5644" y="5519"/>
                  <a:pt x="5502" y="5660"/>
                  <a:pt x="5339" y="5660"/>
                </a:cubicBezTo>
                <a:cubicBezTo>
                  <a:pt x="5291" y="5660"/>
                  <a:pt x="5241" y="5648"/>
                  <a:pt x="5192" y="5621"/>
                </a:cubicBezTo>
                <a:cubicBezTo>
                  <a:pt x="5073" y="5573"/>
                  <a:pt x="5001" y="5478"/>
                  <a:pt x="5001" y="5359"/>
                </a:cubicBezTo>
                <a:lnTo>
                  <a:pt x="5001" y="2406"/>
                </a:lnTo>
                <a:cubicBezTo>
                  <a:pt x="5001" y="2287"/>
                  <a:pt x="5073" y="2168"/>
                  <a:pt x="5192" y="2120"/>
                </a:cubicBezTo>
                <a:cubicBezTo>
                  <a:pt x="5234" y="2101"/>
                  <a:pt x="5277" y="2093"/>
                  <a:pt x="5319" y="2093"/>
                </a:cubicBezTo>
                <a:close/>
                <a:moveTo>
                  <a:pt x="5335" y="6264"/>
                </a:moveTo>
                <a:cubicBezTo>
                  <a:pt x="5454" y="6264"/>
                  <a:pt x="5573" y="6335"/>
                  <a:pt x="5621" y="6454"/>
                </a:cubicBezTo>
                <a:cubicBezTo>
                  <a:pt x="5716" y="6669"/>
                  <a:pt x="5573" y="6907"/>
                  <a:pt x="5335" y="6907"/>
                </a:cubicBezTo>
                <a:lnTo>
                  <a:pt x="1548" y="6907"/>
                </a:lnTo>
                <a:cubicBezTo>
                  <a:pt x="1429" y="6907"/>
                  <a:pt x="1334" y="6835"/>
                  <a:pt x="1286" y="6716"/>
                </a:cubicBezTo>
                <a:cubicBezTo>
                  <a:pt x="1191" y="6526"/>
                  <a:pt x="1334" y="6264"/>
                  <a:pt x="1572" y="6264"/>
                </a:cubicBezTo>
                <a:close/>
                <a:moveTo>
                  <a:pt x="3263" y="7526"/>
                </a:moveTo>
                <a:cubicBezTo>
                  <a:pt x="3382" y="7526"/>
                  <a:pt x="3477" y="7597"/>
                  <a:pt x="3525" y="7716"/>
                </a:cubicBezTo>
                <a:cubicBezTo>
                  <a:pt x="3644" y="7907"/>
                  <a:pt x="3477" y="8145"/>
                  <a:pt x="3263" y="8169"/>
                </a:cubicBezTo>
                <a:lnTo>
                  <a:pt x="1572" y="8169"/>
                </a:lnTo>
                <a:cubicBezTo>
                  <a:pt x="1453" y="8145"/>
                  <a:pt x="1334" y="8097"/>
                  <a:pt x="1286" y="7978"/>
                </a:cubicBezTo>
                <a:cubicBezTo>
                  <a:pt x="1191" y="7764"/>
                  <a:pt x="1334" y="7526"/>
                  <a:pt x="1572" y="7526"/>
                </a:cubicBezTo>
                <a:close/>
                <a:moveTo>
                  <a:pt x="310" y="1"/>
                </a:moveTo>
                <a:cubicBezTo>
                  <a:pt x="143" y="1"/>
                  <a:pt x="0" y="120"/>
                  <a:pt x="0" y="286"/>
                </a:cubicBezTo>
                <a:lnTo>
                  <a:pt x="0" y="9122"/>
                </a:lnTo>
                <a:cubicBezTo>
                  <a:pt x="0" y="9288"/>
                  <a:pt x="143" y="9431"/>
                  <a:pt x="310" y="9431"/>
                </a:cubicBezTo>
                <a:lnTo>
                  <a:pt x="6621" y="9431"/>
                </a:lnTo>
                <a:cubicBezTo>
                  <a:pt x="6788" y="9431"/>
                  <a:pt x="6930" y="9288"/>
                  <a:pt x="6930" y="9122"/>
                </a:cubicBezTo>
                <a:lnTo>
                  <a:pt x="6930" y="310"/>
                </a:lnTo>
                <a:cubicBezTo>
                  <a:pt x="6930" y="144"/>
                  <a:pt x="6788" y="1"/>
                  <a:pt x="6621" y="1"/>
                </a:cubicBezTo>
                <a:close/>
              </a:path>
            </a:pathLst>
          </a:custGeom>
          <a:solidFill>
            <a:srgbClr val="DAD6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489;p25">
            <a:extLst>
              <a:ext uri="{FF2B5EF4-FFF2-40B4-BE49-F238E27FC236}">
                <a16:creationId xmlns:a16="http://schemas.microsoft.com/office/drawing/2014/main" id="{2DB662A2-0838-F4B0-793E-5807F31E6ED2}"/>
              </a:ext>
            </a:extLst>
          </p:cNvPr>
          <p:cNvSpPr/>
          <p:nvPr/>
        </p:nvSpPr>
        <p:spPr>
          <a:xfrm>
            <a:off x="5149503" y="2788834"/>
            <a:ext cx="321683" cy="207890"/>
          </a:xfrm>
          <a:custGeom>
            <a:avLst/>
            <a:gdLst/>
            <a:ahLst/>
            <a:cxnLst/>
            <a:rect l="l" t="t" r="r" b="b"/>
            <a:pathLst>
              <a:path w="9408" h="6080" extrusionOk="0">
                <a:moveTo>
                  <a:pt x="2621" y="1239"/>
                </a:moveTo>
                <a:cubicBezTo>
                  <a:pt x="2978" y="1287"/>
                  <a:pt x="2978" y="1834"/>
                  <a:pt x="2621" y="1882"/>
                </a:cubicBezTo>
                <a:lnTo>
                  <a:pt x="1573" y="1882"/>
                </a:lnTo>
                <a:cubicBezTo>
                  <a:pt x="1192" y="1834"/>
                  <a:pt x="1192" y="1287"/>
                  <a:pt x="1573" y="1239"/>
                </a:cubicBezTo>
                <a:close/>
                <a:moveTo>
                  <a:pt x="3442" y="2311"/>
                </a:moveTo>
                <a:cubicBezTo>
                  <a:pt x="3591" y="2311"/>
                  <a:pt x="3740" y="2406"/>
                  <a:pt x="3764" y="2596"/>
                </a:cubicBezTo>
                <a:lnTo>
                  <a:pt x="3764" y="3454"/>
                </a:lnTo>
                <a:cubicBezTo>
                  <a:pt x="3740" y="3632"/>
                  <a:pt x="3591" y="3722"/>
                  <a:pt x="3442" y="3722"/>
                </a:cubicBezTo>
                <a:cubicBezTo>
                  <a:pt x="3293" y="3722"/>
                  <a:pt x="3144" y="3632"/>
                  <a:pt x="3121" y="3454"/>
                </a:cubicBezTo>
                <a:lnTo>
                  <a:pt x="3121" y="2596"/>
                </a:lnTo>
                <a:cubicBezTo>
                  <a:pt x="3144" y="2406"/>
                  <a:pt x="3293" y="2311"/>
                  <a:pt x="3442" y="2311"/>
                </a:cubicBezTo>
                <a:close/>
                <a:moveTo>
                  <a:pt x="5955" y="1072"/>
                </a:moveTo>
                <a:cubicBezTo>
                  <a:pt x="6103" y="1072"/>
                  <a:pt x="6252" y="1168"/>
                  <a:pt x="6264" y="1358"/>
                </a:cubicBezTo>
                <a:lnTo>
                  <a:pt x="6264" y="3454"/>
                </a:lnTo>
                <a:cubicBezTo>
                  <a:pt x="6252" y="3632"/>
                  <a:pt x="6103" y="3722"/>
                  <a:pt x="5955" y="3722"/>
                </a:cubicBezTo>
                <a:cubicBezTo>
                  <a:pt x="5806" y="3722"/>
                  <a:pt x="5657" y="3632"/>
                  <a:pt x="5645" y="3454"/>
                </a:cubicBezTo>
                <a:lnTo>
                  <a:pt x="5645" y="1358"/>
                </a:lnTo>
                <a:cubicBezTo>
                  <a:pt x="5657" y="1168"/>
                  <a:pt x="5806" y="1072"/>
                  <a:pt x="5955" y="1072"/>
                </a:cubicBezTo>
                <a:close/>
                <a:moveTo>
                  <a:pt x="4692" y="1674"/>
                </a:moveTo>
                <a:cubicBezTo>
                  <a:pt x="4847" y="1674"/>
                  <a:pt x="5002" y="1775"/>
                  <a:pt x="5002" y="1977"/>
                </a:cubicBezTo>
                <a:lnTo>
                  <a:pt x="5002" y="3454"/>
                </a:lnTo>
                <a:cubicBezTo>
                  <a:pt x="5002" y="3656"/>
                  <a:pt x="4847" y="3757"/>
                  <a:pt x="4692" y="3757"/>
                </a:cubicBezTo>
                <a:cubicBezTo>
                  <a:pt x="4538" y="3757"/>
                  <a:pt x="4383" y="3656"/>
                  <a:pt x="4383" y="3454"/>
                </a:cubicBezTo>
                <a:lnTo>
                  <a:pt x="4383" y="1977"/>
                </a:lnTo>
                <a:cubicBezTo>
                  <a:pt x="4383" y="1775"/>
                  <a:pt x="4538" y="1674"/>
                  <a:pt x="4692" y="1674"/>
                </a:cubicBezTo>
                <a:close/>
                <a:moveTo>
                  <a:pt x="930" y="1"/>
                </a:moveTo>
                <a:cubicBezTo>
                  <a:pt x="406" y="1"/>
                  <a:pt x="1" y="405"/>
                  <a:pt x="1" y="929"/>
                </a:cubicBezTo>
                <a:lnTo>
                  <a:pt x="1" y="3859"/>
                </a:lnTo>
                <a:cubicBezTo>
                  <a:pt x="1" y="4369"/>
                  <a:pt x="385" y="4788"/>
                  <a:pt x="888" y="4788"/>
                </a:cubicBezTo>
                <a:cubicBezTo>
                  <a:pt x="902" y="4788"/>
                  <a:pt x="916" y="4788"/>
                  <a:pt x="930" y="4787"/>
                </a:cubicBezTo>
                <a:lnTo>
                  <a:pt x="1025" y="4787"/>
                </a:lnTo>
                <a:lnTo>
                  <a:pt x="1025" y="5526"/>
                </a:lnTo>
                <a:cubicBezTo>
                  <a:pt x="1025" y="5709"/>
                  <a:pt x="1177" y="5846"/>
                  <a:pt x="1342" y="5846"/>
                </a:cubicBezTo>
                <a:cubicBezTo>
                  <a:pt x="1412" y="5846"/>
                  <a:pt x="1485" y="5821"/>
                  <a:pt x="1549" y="5764"/>
                </a:cubicBezTo>
                <a:lnTo>
                  <a:pt x="2716" y="4787"/>
                </a:lnTo>
                <a:lnTo>
                  <a:pt x="3883" y="4787"/>
                </a:lnTo>
                <a:lnTo>
                  <a:pt x="4407" y="5883"/>
                </a:lnTo>
                <a:cubicBezTo>
                  <a:pt x="4454" y="6014"/>
                  <a:pt x="4573" y="6079"/>
                  <a:pt x="4692" y="6079"/>
                </a:cubicBezTo>
                <a:cubicBezTo>
                  <a:pt x="4811" y="6079"/>
                  <a:pt x="4931" y="6014"/>
                  <a:pt x="4978" y="5883"/>
                </a:cubicBezTo>
                <a:lnTo>
                  <a:pt x="5526" y="4787"/>
                </a:lnTo>
                <a:lnTo>
                  <a:pt x="6669" y="4787"/>
                </a:lnTo>
                <a:lnTo>
                  <a:pt x="7836" y="5764"/>
                </a:lnTo>
                <a:cubicBezTo>
                  <a:pt x="7900" y="5821"/>
                  <a:pt x="7973" y="5846"/>
                  <a:pt x="8043" y="5846"/>
                </a:cubicBezTo>
                <a:cubicBezTo>
                  <a:pt x="8208" y="5846"/>
                  <a:pt x="8360" y="5709"/>
                  <a:pt x="8360" y="5526"/>
                </a:cubicBezTo>
                <a:lnTo>
                  <a:pt x="8360" y="4787"/>
                </a:lnTo>
                <a:lnTo>
                  <a:pt x="8455" y="4787"/>
                </a:lnTo>
                <a:cubicBezTo>
                  <a:pt x="8469" y="4788"/>
                  <a:pt x="8483" y="4788"/>
                  <a:pt x="8497" y="4788"/>
                </a:cubicBezTo>
                <a:cubicBezTo>
                  <a:pt x="9000" y="4788"/>
                  <a:pt x="9385" y="4369"/>
                  <a:pt x="9408" y="3859"/>
                </a:cubicBezTo>
                <a:lnTo>
                  <a:pt x="9408" y="929"/>
                </a:lnTo>
                <a:cubicBezTo>
                  <a:pt x="9384" y="405"/>
                  <a:pt x="8979" y="1"/>
                  <a:pt x="8455" y="1"/>
                </a:cubicBezTo>
                <a:close/>
              </a:path>
            </a:pathLst>
          </a:custGeom>
          <a:solidFill>
            <a:srgbClr val="6E5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490;p25">
            <a:extLst>
              <a:ext uri="{FF2B5EF4-FFF2-40B4-BE49-F238E27FC236}">
                <a16:creationId xmlns:a16="http://schemas.microsoft.com/office/drawing/2014/main" id="{90B52705-CD6A-758F-66DC-4F0CCC81DDAC}"/>
              </a:ext>
            </a:extLst>
          </p:cNvPr>
          <p:cNvSpPr/>
          <p:nvPr/>
        </p:nvSpPr>
        <p:spPr>
          <a:xfrm>
            <a:off x="5283059" y="3018470"/>
            <a:ext cx="53785" cy="68419"/>
          </a:xfrm>
          <a:custGeom>
            <a:avLst/>
            <a:gdLst/>
            <a:ahLst/>
            <a:cxnLst/>
            <a:rect l="l" t="t" r="r" b="b"/>
            <a:pathLst>
              <a:path w="1573" h="2001" extrusionOk="0">
                <a:moveTo>
                  <a:pt x="786" y="0"/>
                </a:moveTo>
                <a:cubicBezTo>
                  <a:pt x="358" y="0"/>
                  <a:pt x="1" y="358"/>
                  <a:pt x="1" y="786"/>
                </a:cubicBezTo>
                <a:lnTo>
                  <a:pt x="1" y="1215"/>
                </a:lnTo>
                <a:cubicBezTo>
                  <a:pt x="1" y="1739"/>
                  <a:pt x="393" y="2001"/>
                  <a:pt x="786" y="2001"/>
                </a:cubicBezTo>
                <a:cubicBezTo>
                  <a:pt x="1179" y="2001"/>
                  <a:pt x="1572" y="1739"/>
                  <a:pt x="1572" y="1215"/>
                </a:cubicBezTo>
                <a:lnTo>
                  <a:pt x="1572" y="786"/>
                </a:lnTo>
                <a:cubicBezTo>
                  <a:pt x="1572" y="358"/>
                  <a:pt x="1215" y="0"/>
                  <a:pt x="786" y="0"/>
                </a:cubicBezTo>
                <a:close/>
              </a:path>
            </a:pathLst>
          </a:custGeom>
          <a:solidFill>
            <a:srgbClr val="6E5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491;p25">
            <a:extLst>
              <a:ext uri="{FF2B5EF4-FFF2-40B4-BE49-F238E27FC236}">
                <a16:creationId xmlns:a16="http://schemas.microsoft.com/office/drawing/2014/main" id="{49A90DFE-E8B9-AB4F-B000-199A3AB5C385}"/>
              </a:ext>
            </a:extLst>
          </p:cNvPr>
          <p:cNvSpPr/>
          <p:nvPr/>
        </p:nvSpPr>
        <p:spPr>
          <a:xfrm>
            <a:off x="5256183" y="3090924"/>
            <a:ext cx="107535" cy="63564"/>
          </a:xfrm>
          <a:custGeom>
            <a:avLst/>
            <a:gdLst/>
            <a:ahLst/>
            <a:cxnLst/>
            <a:rect l="l" t="t" r="r" b="b"/>
            <a:pathLst>
              <a:path w="3145" h="1859" extrusionOk="0">
                <a:moveTo>
                  <a:pt x="501" y="1"/>
                </a:moveTo>
                <a:cubicBezTo>
                  <a:pt x="191" y="287"/>
                  <a:pt x="1" y="691"/>
                  <a:pt x="1" y="1120"/>
                </a:cubicBezTo>
                <a:lnTo>
                  <a:pt x="1" y="1549"/>
                </a:lnTo>
                <a:cubicBezTo>
                  <a:pt x="1" y="1715"/>
                  <a:pt x="144" y="1858"/>
                  <a:pt x="310" y="1858"/>
                </a:cubicBezTo>
                <a:lnTo>
                  <a:pt x="2835" y="1858"/>
                </a:lnTo>
                <a:cubicBezTo>
                  <a:pt x="3001" y="1858"/>
                  <a:pt x="3144" y="1715"/>
                  <a:pt x="3144" y="1549"/>
                </a:cubicBezTo>
                <a:lnTo>
                  <a:pt x="3144" y="1120"/>
                </a:lnTo>
                <a:cubicBezTo>
                  <a:pt x="3144" y="691"/>
                  <a:pt x="2954" y="287"/>
                  <a:pt x="2644" y="1"/>
                </a:cubicBezTo>
                <a:cubicBezTo>
                  <a:pt x="2370" y="334"/>
                  <a:pt x="1971" y="501"/>
                  <a:pt x="1572" y="501"/>
                </a:cubicBezTo>
                <a:cubicBezTo>
                  <a:pt x="1174" y="501"/>
                  <a:pt x="775" y="334"/>
                  <a:pt x="501" y="1"/>
                </a:cubicBezTo>
                <a:close/>
              </a:path>
            </a:pathLst>
          </a:custGeom>
          <a:solidFill>
            <a:srgbClr val="6E5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492;p25">
            <a:extLst>
              <a:ext uri="{FF2B5EF4-FFF2-40B4-BE49-F238E27FC236}">
                <a16:creationId xmlns:a16="http://schemas.microsoft.com/office/drawing/2014/main" id="{2399662A-34DB-2339-D105-14B675F8A173}"/>
              </a:ext>
            </a:extLst>
          </p:cNvPr>
          <p:cNvSpPr/>
          <p:nvPr/>
        </p:nvSpPr>
        <p:spPr>
          <a:xfrm>
            <a:off x="5153606" y="3018470"/>
            <a:ext cx="53751" cy="66607"/>
          </a:xfrm>
          <a:custGeom>
            <a:avLst/>
            <a:gdLst/>
            <a:ahLst/>
            <a:cxnLst/>
            <a:rect l="l" t="t" r="r" b="b"/>
            <a:pathLst>
              <a:path w="1572" h="1948" extrusionOk="0">
                <a:moveTo>
                  <a:pt x="786" y="0"/>
                </a:moveTo>
                <a:cubicBezTo>
                  <a:pt x="357" y="0"/>
                  <a:pt x="0" y="358"/>
                  <a:pt x="0" y="786"/>
                </a:cubicBezTo>
                <a:lnTo>
                  <a:pt x="0" y="1215"/>
                </a:lnTo>
                <a:cubicBezTo>
                  <a:pt x="36" y="1703"/>
                  <a:pt x="417" y="1947"/>
                  <a:pt x="795" y="1947"/>
                </a:cubicBezTo>
                <a:cubicBezTo>
                  <a:pt x="1173" y="1947"/>
                  <a:pt x="1548" y="1703"/>
                  <a:pt x="1572" y="1215"/>
                </a:cubicBezTo>
                <a:lnTo>
                  <a:pt x="1572" y="786"/>
                </a:lnTo>
                <a:cubicBezTo>
                  <a:pt x="1572" y="358"/>
                  <a:pt x="1215" y="0"/>
                  <a:pt x="786" y="0"/>
                </a:cubicBezTo>
                <a:close/>
              </a:path>
            </a:pathLst>
          </a:custGeom>
          <a:solidFill>
            <a:srgbClr val="6E5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493;p25">
            <a:extLst>
              <a:ext uri="{FF2B5EF4-FFF2-40B4-BE49-F238E27FC236}">
                <a16:creationId xmlns:a16="http://schemas.microsoft.com/office/drawing/2014/main" id="{07E9E810-16F1-FD72-A601-F30CFC257BD2}"/>
              </a:ext>
            </a:extLst>
          </p:cNvPr>
          <p:cNvSpPr/>
          <p:nvPr/>
        </p:nvSpPr>
        <p:spPr>
          <a:xfrm>
            <a:off x="5126730" y="3090924"/>
            <a:ext cx="107501" cy="63564"/>
          </a:xfrm>
          <a:custGeom>
            <a:avLst/>
            <a:gdLst/>
            <a:ahLst/>
            <a:cxnLst/>
            <a:rect l="l" t="t" r="r" b="b"/>
            <a:pathLst>
              <a:path w="3144" h="1859" extrusionOk="0">
                <a:moveTo>
                  <a:pt x="500" y="1"/>
                </a:moveTo>
                <a:cubicBezTo>
                  <a:pt x="191" y="287"/>
                  <a:pt x="0" y="691"/>
                  <a:pt x="0" y="1120"/>
                </a:cubicBezTo>
                <a:lnTo>
                  <a:pt x="0" y="1549"/>
                </a:lnTo>
                <a:cubicBezTo>
                  <a:pt x="0" y="1715"/>
                  <a:pt x="143" y="1858"/>
                  <a:pt x="334" y="1858"/>
                </a:cubicBezTo>
                <a:lnTo>
                  <a:pt x="2834" y="1858"/>
                </a:lnTo>
                <a:cubicBezTo>
                  <a:pt x="3001" y="1858"/>
                  <a:pt x="3144" y="1715"/>
                  <a:pt x="3144" y="1549"/>
                </a:cubicBezTo>
                <a:lnTo>
                  <a:pt x="3144" y="1120"/>
                </a:lnTo>
                <a:cubicBezTo>
                  <a:pt x="3144" y="691"/>
                  <a:pt x="2977" y="287"/>
                  <a:pt x="2667" y="1"/>
                </a:cubicBezTo>
                <a:cubicBezTo>
                  <a:pt x="2382" y="334"/>
                  <a:pt x="1977" y="501"/>
                  <a:pt x="1575" y="501"/>
                </a:cubicBezTo>
                <a:cubicBezTo>
                  <a:pt x="1173" y="501"/>
                  <a:pt x="774" y="334"/>
                  <a:pt x="500" y="1"/>
                </a:cubicBezTo>
                <a:close/>
              </a:path>
            </a:pathLst>
          </a:custGeom>
          <a:solidFill>
            <a:srgbClr val="6E5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494;p25">
            <a:extLst>
              <a:ext uri="{FF2B5EF4-FFF2-40B4-BE49-F238E27FC236}">
                <a16:creationId xmlns:a16="http://schemas.microsoft.com/office/drawing/2014/main" id="{5080DF56-16FE-7941-5933-DDE4E91F3423}"/>
              </a:ext>
            </a:extLst>
          </p:cNvPr>
          <p:cNvSpPr/>
          <p:nvPr/>
        </p:nvSpPr>
        <p:spPr>
          <a:xfrm>
            <a:off x="5412546" y="3018470"/>
            <a:ext cx="53751" cy="66607"/>
          </a:xfrm>
          <a:custGeom>
            <a:avLst/>
            <a:gdLst/>
            <a:ahLst/>
            <a:cxnLst/>
            <a:rect l="l" t="t" r="r" b="b"/>
            <a:pathLst>
              <a:path w="1572" h="1948" extrusionOk="0">
                <a:moveTo>
                  <a:pt x="786" y="0"/>
                </a:moveTo>
                <a:cubicBezTo>
                  <a:pt x="357" y="0"/>
                  <a:pt x="0" y="358"/>
                  <a:pt x="0" y="786"/>
                </a:cubicBezTo>
                <a:lnTo>
                  <a:pt x="0" y="1215"/>
                </a:lnTo>
                <a:cubicBezTo>
                  <a:pt x="24" y="1703"/>
                  <a:pt x="399" y="1947"/>
                  <a:pt x="777" y="1947"/>
                </a:cubicBezTo>
                <a:cubicBezTo>
                  <a:pt x="1155" y="1947"/>
                  <a:pt x="1536" y="1703"/>
                  <a:pt x="1572" y="1215"/>
                </a:cubicBezTo>
                <a:lnTo>
                  <a:pt x="1572" y="786"/>
                </a:lnTo>
                <a:cubicBezTo>
                  <a:pt x="1572" y="358"/>
                  <a:pt x="1215" y="0"/>
                  <a:pt x="786" y="0"/>
                </a:cubicBezTo>
                <a:close/>
              </a:path>
            </a:pathLst>
          </a:custGeom>
          <a:solidFill>
            <a:srgbClr val="6E5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495;p25">
            <a:extLst>
              <a:ext uri="{FF2B5EF4-FFF2-40B4-BE49-F238E27FC236}">
                <a16:creationId xmlns:a16="http://schemas.microsoft.com/office/drawing/2014/main" id="{5E62C06B-C6FF-0F2E-6FFF-2AB86136DAAA}"/>
              </a:ext>
            </a:extLst>
          </p:cNvPr>
          <p:cNvSpPr/>
          <p:nvPr/>
        </p:nvSpPr>
        <p:spPr>
          <a:xfrm>
            <a:off x="5385670" y="3090924"/>
            <a:ext cx="107501" cy="63564"/>
          </a:xfrm>
          <a:custGeom>
            <a:avLst/>
            <a:gdLst/>
            <a:ahLst/>
            <a:cxnLst/>
            <a:rect l="l" t="t" r="r" b="b"/>
            <a:pathLst>
              <a:path w="3144" h="1859" extrusionOk="0">
                <a:moveTo>
                  <a:pt x="476" y="1"/>
                </a:moveTo>
                <a:cubicBezTo>
                  <a:pt x="167" y="287"/>
                  <a:pt x="0" y="691"/>
                  <a:pt x="0" y="1120"/>
                </a:cubicBezTo>
                <a:lnTo>
                  <a:pt x="0" y="1549"/>
                </a:lnTo>
                <a:cubicBezTo>
                  <a:pt x="0" y="1715"/>
                  <a:pt x="143" y="1858"/>
                  <a:pt x="310" y="1858"/>
                </a:cubicBezTo>
                <a:lnTo>
                  <a:pt x="2834" y="1858"/>
                </a:lnTo>
                <a:cubicBezTo>
                  <a:pt x="3001" y="1858"/>
                  <a:pt x="3144" y="1715"/>
                  <a:pt x="3144" y="1549"/>
                </a:cubicBezTo>
                <a:lnTo>
                  <a:pt x="3144" y="1120"/>
                </a:lnTo>
                <a:cubicBezTo>
                  <a:pt x="3144" y="691"/>
                  <a:pt x="2953" y="287"/>
                  <a:pt x="2644" y="1"/>
                </a:cubicBezTo>
                <a:cubicBezTo>
                  <a:pt x="2370" y="334"/>
                  <a:pt x="1971" y="501"/>
                  <a:pt x="1569" y="501"/>
                </a:cubicBezTo>
                <a:cubicBezTo>
                  <a:pt x="1167" y="501"/>
                  <a:pt x="762" y="334"/>
                  <a:pt x="476" y="1"/>
                </a:cubicBezTo>
                <a:close/>
              </a:path>
            </a:pathLst>
          </a:custGeom>
          <a:solidFill>
            <a:srgbClr val="6E5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497;p25">
            <a:extLst>
              <a:ext uri="{FF2B5EF4-FFF2-40B4-BE49-F238E27FC236}">
                <a16:creationId xmlns:a16="http://schemas.microsoft.com/office/drawing/2014/main" id="{5783B42E-7AF2-ADA9-82D9-742EFCBE630F}"/>
              </a:ext>
            </a:extLst>
          </p:cNvPr>
          <p:cNvSpPr txBox="1"/>
          <p:nvPr/>
        </p:nvSpPr>
        <p:spPr>
          <a:xfrm>
            <a:off x="2178975" y="2256606"/>
            <a:ext cx="1824299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X</a:t>
            </a:r>
            <a:r>
              <a:rPr lang="en" sz="15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ây dựng chính sách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0" name="Google Shape;498;p25">
            <a:extLst>
              <a:ext uri="{FF2B5EF4-FFF2-40B4-BE49-F238E27FC236}">
                <a16:creationId xmlns:a16="http://schemas.microsoft.com/office/drawing/2014/main" id="{DFD607C2-6CE5-535B-83C1-8953363A17E3}"/>
              </a:ext>
            </a:extLst>
          </p:cNvPr>
          <p:cNvSpPr txBox="1"/>
          <p:nvPr/>
        </p:nvSpPr>
        <p:spPr>
          <a:xfrm>
            <a:off x="2178975" y="5383310"/>
            <a:ext cx="1824300" cy="595200"/>
          </a:xfrm>
          <a:prstGeom prst="rect">
            <a:avLst/>
          </a:prstGeom>
          <a:solidFill>
            <a:srgbClr val="026796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Xếp hạng dự kiến đạt được 850+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499;p25">
            <a:extLst>
              <a:ext uri="{FF2B5EF4-FFF2-40B4-BE49-F238E27FC236}">
                <a16:creationId xmlns:a16="http://schemas.microsoft.com/office/drawing/2014/main" id="{B5E232EB-6698-151A-28C4-32D262365B85}"/>
              </a:ext>
            </a:extLst>
          </p:cNvPr>
          <p:cNvSpPr/>
          <p:nvPr/>
        </p:nvSpPr>
        <p:spPr>
          <a:xfrm>
            <a:off x="2178950" y="1807689"/>
            <a:ext cx="1824300" cy="371400"/>
          </a:xfrm>
          <a:prstGeom prst="roundRect">
            <a:avLst>
              <a:gd name="adj" fmla="val 16667"/>
            </a:avLst>
          </a:prstGeom>
          <a:solidFill>
            <a:srgbClr val="0267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Năm 2024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3" name="Google Shape;501;p25">
            <a:extLst>
              <a:ext uri="{FF2B5EF4-FFF2-40B4-BE49-F238E27FC236}">
                <a16:creationId xmlns:a16="http://schemas.microsoft.com/office/drawing/2014/main" id="{E99D5A2C-FC0F-A31F-1BC3-42E63294D7A0}"/>
              </a:ext>
            </a:extLst>
          </p:cNvPr>
          <p:cNvSpPr txBox="1"/>
          <p:nvPr/>
        </p:nvSpPr>
        <p:spPr>
          <a:xfrm>
            <a:off x="4397796" y="2256606"/>
            <a:ext cx="1818642" cy="44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500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Đánh giá và điều chỉnh chính sách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4" name="Google Shape;502;p25">
            <a:extLst>
              <a:ext uri="{FF2B5EF4-FFF2-40B4-BE49-F238E27FC236}">
                <a16:creationId xmlns:a16="http://schemas.microsoft.com/office/drawing/2014/main" id="{6EBD691D-140A-285A-01B5-D23E0FFF771B}"/>
              </a:ext>
            </a:extLst>
          </p:cNvPr>
          <p:cNvSpPr txBox="1"/>
          <p:nvPr/>
        </p:nvSpPr>
        <p:spPr>
          <a:xfrm>
            <a:off x="4397796" y="5383310"/>
            <a:ext cx="1824300" cy="595200"/>
          </a:xfrm>
          <a:prstGeom prst="rect">
            <a:avLst/>
          </a:prstGeom>
          <a:solidFill>
            <a:srgbClr val="6E5981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Xếp hạng dự kiến đạt được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50+</a:t>
            </a:r>
          </a:p>
        </p:txBody>
      </p:sp>
      <p:sp>
        <p:nvSpPr>
          <p:cNvPr id="65" name="Google Shape;503;p25">
            <a:extLst>
              <a:ext uri="{FF2B5EF4-FFF2-40B4-BE49-F238E27FC236}">
                <a16:creationId xmlns:a16="http://schemas.microsoft.com/office/drawing/2014/main" id="{36D8F3C9-624A-7F31-3D14-29F57651DF92}"/>
              </a:ext>
            </a:extLst>
          </p:cNvPr>
          <p:cNvSpPr/>
          <p:nvPr/>
        </p:nvSpPr>
        <p:spPr>
          <a:xfrm>
            <a:off x="4392138" y="1807689"/>
            <a:ext cx="1824300" cy="371400"/>
          </a:xfrm>
          <a:prstGeom prst="roundRect">
            <a:avLst>
              <a:gd name="adj" fmla="val 16667"/>
            </a:avLst>
          </a:prstGeom>
          <a:solidFill>
            <a:srgbClr val="6E5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Năm 2025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7" name="Google Shape;505;p25">
            <a:extLst>
              <a:ext uri="{FF2B5EF4-FFF2-40B4-BE49-F238E27FC236}">
                <a16:creationId xmlns:a16="http://schemas.microsoft.com/office/drawing/2014/main" id="{81A8A058-5065-1632-4E6B-C80FD1755CBE}"/>
              </a:ext>
            </a:extLst>
          </p:cNvPr>
          <p:cNvSpPr txBox="1"/>
          <p:nvPr/>
        </p:nvSpPr>
        <p:spPr>
          <a:xfrm>
            <a:off x="6691884" y="2256606"/>
            <a:ext cx="18243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Hoàn thành mục tiêu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8" name="Google Shape;506;p25">
            <a:extLst>
              <a:ext uri="{FF2B5EF4-FFF2-40B4-BE49-F238E27FC236}">
                <a16:creationId xmlns:a16="http://schemas.microsoft.com/office/drawing/2014/main" id="{B8927454-702E-3444-8130-AC343A13E663}"/>
              </a:ext>
            </a:extLst>
          </p:cNvPr>
          <p:cNvSpPr txBox="1"/>
          <p:nvPr/>
        </p:nvSpPr>
        <p:spPr>
          <a:xfrm>
            <a:off x="6605328" y="5383310"/>
            <a:ext cx="1824300" cy="595200"/>
          </a:xfrm>
          <a:prstGeom prst="rect">
            <a:avLst/>
          </a:prstGeom>
          <a:solidFill>
            <a:srgbClr val="DAD671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Xếp hạng dự kiến đạt được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450-500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507;p25">
            <a:extLst>
              <a:ext uri="{FF2B5EF4-FFF2-40B4-BE49-F238E27FC236}">
                <a16:creationId xmlns:a16="http://schemas.microsoft.com/office/drawing/2014/main" id="{7D78501F-B205-5D7A-363E-1B312792691E}"/>
              </a:ext>
            </a:extLst>
          </p:cNvPr>
          <p:cNvSpPr/>
          <p:nvPr/>
        </p:nvSpPr>
        <p:spPr>
          <a:xfrm>
            <a:off x="6616638" y="1807689"/>
            <a:ext cx="1824300" cy="371400"/>
          </a:xfrm>
          <a:prstGeom prst="roundRect">
            <a:avLst>
              <a:gd name="adj" fmla="val 16667"/>
            </a:avLst>
          </a:prstGeom>
          <a:solidFill>
            <a:srgbClr val="DAD6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b="1" kern="0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Năm 2026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4" name="Google Shape;463;p25">
            <a:extLst>
              <a:ext uri="{FF2B5EF4-FFF2-40B4-BE49-F238E27FC236}">
                <a16:creationId xmlns:a16="http://schemas.microsoft.com/office/drawing/2014/main" id="{58638BC0-D134-95F3-4BDD-EF16ECC2ABB1}"/>
              </a:ext>
            </a:extLst>
          </p:cNvPr>
          <p:cNvSpPr/>
          <p:nvPr/>
        </p:nvSpPr>
        <p:spPr>
          <a:xfrm>
            <a:off x="6605329" y="3366497"/>
            <a:ext cx="1835608" cy="331800"/>
          </a:xfrm>
          <a:prstGeom prst="rect">
            <a:avLst/>
          </a:prstGeom>
          <a:solidFill>
            <a:srgbClr val="358A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460;p25">
            <a:extLst>
              <a:ext uri="{FF2B5EF4-FFF2-40B4-BE49-F238E27FC236}">
                <a16:creationId xmlns:a16="http://schemas.microsoft.com/office/drawing/2014/main" id="{39BB00A0-07C5-5EE5-6B20-038F1FC3457B}"/>
              </a:ext>
            </a:extLst>
          </p:cNvPr>
          <p:cNvSpPr/>
          <p:nvPr/>
        </p:nvSpPr>
        <p:spPr>
          <a:xfrm>
            <a:off x="6617866" y="3777672"/>
            <a:ext cx="1823071" cy="331800"/>
          </a:xfrm>
          <a:prstGeom prst="rect">
            <a:avLst/>
          </a:prstGeom>
          <a:solidFill>
            <a:srgbClr val="FAA7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470;p25">
            <a:extLst>
              <a:ext uri="{FF2B5EF4-FFF2-40B4-BE49-F238E27FC236}">
                <a16:creationId xmlns:a16="http://schemas.microsoft.com/office/drawing/2014/main" id="{61D379B6-7EBC-6261-4FC0-ABB8C06D2389}"/>
              </a:ext>
            </a:extLst>
          </p:cNvPr>
          <p:cNvSpPr/>
          <p:nvPr/>
        </p:nvSpPr>
        <p:spPr>
          <a:xfrm>
            <a:off x="4397797" y="4604660"/>
            <a:ext cx="1824299" cy="331800"/>
          </a:xfrm>
          <a:prstGeom prst="rect">
            <a:avLst/>
          </a:prstGeom>
          <a:solidFill>
            <a:srgbClr val="ED484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460;p25">
            <a:extLst>
              <a:ext uri="{FF2B5EF4-FFF2-40B4-BE49-F238E27FC236}">
                <a16:creationId xmlns:a16="http://schemas.microsoft.com/office/drawing/2014/main" id="{14A785AC-7060-B700-F92B-25F966D6CF5F}"/>
              </a:ext>
            </a:extLst>
          </p:cNvPr>
          <p:cNvSpPr/>
          <p:nvPr/>
        </p:nvSpPr>
        <p:spPr>
          <a:xfrm>
            <a:off x="4415369" y="3773974"/>
            <a:ext cx="1823071" cy="331800"/>
          </a:xfrm>
          <a:prstGeom prst="rect">
            <a:avLst/>
          </a:prstGeom>
          <a:solidFill>
            <a:srgbClr val="FAA74D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460;p25">
            <a:extLst>
              <a:ext uri="{FF2B5EF4-FFF2-40B4-BE49-F238E27FC236}">
                <a16:creationId xmlns:a16="http://schemas.microsoft.com/office/drawing/2014/main" id="{2C713E26-D7AD-E173-7DCF-A80159F16CDC}"/>
              </a:ext>
            </a:extLst>
          </p:cNvPr>
          <p:cNvSpPr/>
          <p:nvPr/>
        </p:nvSpPr>
        <p:spPr>
          <a:xfrm>
            <a:off x="2190165" y="3773974"/>
            <a:ext cx="1823071" cy="331800"/>
          </a:xfrm>
          <a:prstGeom prst="rect">
            <a:avLst/>
          </a:prstGeom>
          <a:solidFill>
            <a:srgbClr val="FAA74D">
              <a:alpha val="3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lượng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công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bố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3901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80E1A-781C-14FD-1808-461FFB710F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F59F6-0D55-289A-87B9-90B293423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90" y="471857"/>
            <a:ext cx="8247619" cy="5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4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B2884-4B7B-38F3-1B6C-0D0A2E85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KẾT LUẬN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1A256-EC57-DD15-5AD2-02B73ECCF9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32</a:t>
            </a:fld>
            <a:endParaRPr lang="de-DE" dirty="0"/>
          </a:p>
        </p:txBody>
      </p:sp>
      <p:grpSp>
        <p:nvGrpSpPr>
          <p:cNvPr id="5" name="Google Shape;1945;p35">
            <a:extLst>
              <a:ext uri="{FF2B5EF4-FFF2-40B4-BE49-F238E27FC236}">
                <a16:creationId xmlns:a16="http://schemas.microsoft.com/office/drawing/2014/main" id="{621B8A65-8135-6F9D-A272-864880B4E548}"/>
              </a:ext>
            </a:extLst>
          </p:cNvPr>
          <p:cNvGrpSpPr/>
          <p:nvPr/>
        </p:nvGrpSpPr>
        <p:grpSpPr>
          <a:xfrm>
            <a:off x="801233" y="1685487"/>
            <a:ext cx="8229825" cy="3798025"/>
            <a:chOff x="457200" y="934050"/>
            <a:chExt cx="8229825" cy="3798025"/>
          </a:xfrm>
        </p:grpSpPr>
        <p:sp>
          <p:nvSpPr>
            <p:cNvPr id="6" name="Google Shape;1946;p35">
              <a:extLst>
                <a:ext uri="{FF2B5EF4-FFF2-40B4-BE49-F238E27FC236}">
                  <a16:creationId xmlns:a16="http://schemas.microsoft.com/office/drawing/2014/main" id="{E017412C-6AFA-0F2A-BA81-444CA313D62F}"/>
                </a:ext>
              </a:extLst>
            </p:cNvPr>
            <p:cNvSpPr/>
            <p:nvPr/>
          </p:nvSpPr>
          <p:spPr>
            <a:xfrm>
              <a:off x="6140625" y="3429475"/>
              <a:ext cx="2546400" cy="1302600"/>
            </a:xfrm>
            <a:prstGeom prst="roundRect">
              <a:avLst>
                <a:gd name="adj" fmla="val 16667"/>
              </a:avLst>
            </a:prstGeom>
            <a:solidFill>
              <a:srgbClr val="60DC48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947;p35">
              <a:extLst>
                <a:ext uri="{FF2B5EF4-FFF2-40B4-BE49-F238E27FC236}">
                  <a16:creationId xmlns:a16="http://schemas.microsoft.com/office/drawing/2014/main" id="{CF279FB3-0346-9312-C9CE-60FE454BB0A7}"/>
                </a:ext>
              </a:extLst>
            </p:cNvPr>
            <p:cNvSpPr/>
            <p:nvPr/>
          </p:nvSpPr>
          <p:spPr>
            <a:xfrm>
              <a:off x="6140625" y="934050"/>
              <a:ext cx="2546400" cy="1302600"/>
            </a:xfrm>
            <a:prstGeom prst="roundRect">
              <a:avLst>
                <a:gd name="adj" fmla="val 16667"/>
              </a:avLst>
            </a:prstGeom>
            <a:solidFill>
              <a:srgbClr val="FF9F3D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948;p35">
              <a:extLst>
                <a:ext uri="{FF2B5EF4-FFF2-40B4-BE49-F238E27FC236}">
                  <a16:creationId xmlns:a16="http://schemas.microsoft.com/office/drawing/2014/main" id="{52ECF014-0453-37B4-4B50-54AED86FCA6D}"/>
                </a:ext>
              </a:extLst>
            </p:cNvPr>
            <p:cNvSpPr/>
            <p:nvPr/>
          </p:nvSpPr>
          <p:spPr>
            <a:xfrm>
              <a:off x="457200" y="3429475"/>
              <a:ext cx="2546400" cy="1302600"/>
            </a:xfrm>
            <a:prstGeom prst="roundRect">
              <a:avLst>
                <a:gd name="adj" fmla="val 16667"/>
              </a:avLst>
            </a:prstGeom>
            <a:solidFill>
              <a:srgbClr val="FCC843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949;p35">
              <a:extLst>
                <a:ext uri="{FF2B5EF4-FFF2-40B4-BE49-F238E27FC236}">
                  <a16:creationId xmlns:a16="http://schemas.microsoft.com/office/drawing/2014/main" id="{2F35DDB4-85FB-EEBA-2538-A4B776BF1CF9}"/>
                </a:ext>
              </a:extLst>
            </p:cNvPr>
            <p:cNvSpPr/>
            <p:nvPr/>
          </p:nvSpPr>
          <p:spPr>
            <a:xfrm>
              <a:off x="457200" y="934050"/>
              <a:ext cx="2546400" cy="1302600"/>
            </a:xfrm>
            <a:prstGeom prst="roundRect">
              <a:avLst>
                <a:gd name="adj" fmla="val 16667"/>
              </a:avLst>
            </a:prstGeom>
            <a:solidFill>
              <a:srgbClr val="BEB9FE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950;p35">
              <a:extLst>
                <a:ext uri="{FF2B5EF4-FFF2-40B4-BE49-F238E27FC236}">
                  <a16:creationId xmlns:a16="http://schemas.microsoft.com/office/drawing/2014/main" id="{8146DF30-EC03-F43A-4140-FEEEF471ECA2}"/>
                </a:ext>
              </a:extLst>
            </p:cNvPr>
            <p:cNvSpPr/>
            <p:nvPr/>
          </p:nvSpPr>
          <p:spPr>
            <a:xfrm rot="16200000">
              <a:off x="2979987" y="1481853"/>
              <a:ext cx="396000" cy="272136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D654B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951;p35">
              <a:extLst>
                <a:ext uri="{FF2B5EF4-FFF2-40B4-BE49-F238E27FC236}">
                  <a16:creationId xmlns:a16="http://schemas.microsoft.com/office/drawing/2014/main" id="{7CE63895-7A51-51D5-2911-C77B87058ADD}"/>
                </a:ext>
              </a:extLst>
            </p:cNvPr>
            <p:cNvSpPr/>
            <p:nvPr/>
          </p:nvSpPr>
          <p:spPr>
            <a:xfrm>
              <a:off x="4258025" y="2519113"/>
              <a:ext cx="627900" cy="627900"/>
            </a:xfrm>
            <a:prstGeom prst="ellipse">
              <a:avLst/>
            </a:prstGeom>
            <a:solidFill>
              <a:srgbClr val="FD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952;p35">
              <a:extLst>
                <a:ext uri="{FF2B5EF4-FFF2-40B4-BE49-F238E27FC236}">
                  <a16:creationId xmlns:a16="http://schemas.microsoft.com/office/drawing/2014/main" id="{BC86D756-45BA-F212-7341-ACF53D2FD444}"/>
                </a:ext>
              </a:extLst>
            </p:cNvPr>
            <p:cNvSpPr/>
            <p:nvPr/>
          </p:nvSpPr>
          <p:spPr>
            <a:xfrm>
              <a:off x="5670350" y="1281613"/>
              <a:ext cx="627900" cy="627900"/>
            </a:xfrm>
            <a:prstGeom prst="ellipse">
              <a:avLst/>
            </a:prstGeom>
            <a:solidFill>
              <a:srgbClr val="FF9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953;p35">
              <a:extLst>
                <a:ext uri="{FF2B5EF4-FFF2-40B4-BE49-F238E27FC236}">
                  <a16:creationId xmlns:a16="http://schemas.microsoft.com/office/drawing/2014/main" id="{B9AFDBFB-01A7-CB82-B2EE-635CFA8B04E4}"/>
                </a:ext>
              </a:extLst>
            </p:cNvPr>
            <p:cNvSpPr/>
            <p:nvPr/>
          </p:nvSpPr>
          <p:spPr>
            <a:xfrm>
              <a:off x="2845700" y="1281613"/>
              <a:ext cx="627900" cy="627900"/>
            </a:xfrm>
            <a:prstGeom prst="ellipse">
              <a:avLst/>
            </a:prstGeom>
            <a:solidFill>
              <a:srgbClr val="BEB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954;p35">
              <a:extLst>
                <a:ext uri="{FF2B5EF4-FFF2-40B4-BE49-F238E27FC236}">
                  <a16:creationId xmlns:a16="http://schemas.microsoft.com/office/drawing/2014/main" id="{6E3EB5DF-7075-DAD5-621E-06C321052467}"/>
                </a:ext>
              </a:extLst>
            </p:cNvPr>
            <p:cNvSpPr/>
            <p:nvPr/>
          </p:nvSpPr>
          <p:spPr>
            <a:xfrm>
              <a:off x="5670350" y="3756613"/>
              <a:ext cx="627900" cy="627900"/>
            </a:xfrm>
            <a:prstGeom prst="ellipse">
              <a:avLst/>
            </a:prstGeom>
            <a:solidFill>
              <a:srgbClr val="60D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955;p35">
              <a:extLst>
                <a:ext uri="{FF2B5EF4-FFF2-40B4-BE49-F238E27FC236}">
                  <a16:creationId xmlns:a16="http://schemas.microsoft.com/office/drawing/2014/main" id="{189F09EB-A098-54AE-B0BA-08FA12AB1D4A}"/>
                </a:ext>
              </a:extLst>
            </p:cNvPr>
            <p:cNvSpPr/>
            <p:nvPr/>
          </p:nvSpPr>
          <p:spPr>
            <a:xfrm>
              <a:off x="2845700" y="3756613"/>
              <a:ext cx="627900" cy="627900"/>
            </a:xfrm>
            <a:prstGeom prst="ellipse">
              <a:avLst/>
            </a:prstGeom>
            <a:solidFill>
              <a:srgbClr val="FCC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6" name="Google Shape;1956;p35">
              <a:extLst>
                <a:ext uri="{FF2B5EF4-FFF2-40B4-BE49-F238E27FC236}">
                  <a16:creationId xmlns:a16="http://schemas.microsoft.com/office/drawing/2014/main" id="{46B9801B-ECEF-FAF8-C6BE-866F928D11B7}"/>
                </a:ext>
              </a:extLst>
            </p:cNvPr>
            <p:cNvCxnSpPr>
              <a:stCxn id="15" idx="7"/>
              <a:endCxn id="11" idx="3"/>
            </p:cNvCxnSpPr>
            <p:nvPr/>
          </p:nvCxnSpPr>
          <p:spPr>
            <a:xfrm rot="10800000" flipH="1">
              <a:off x="3381646" y="3055066"/>
              <a:ext cx="968400" cy="7935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" name="Google Shape;1957;p35">
              <a:extLst>
                <a:ext uri="{FF2B5EF4-FFF2-40B4-BE49-F238E27FC236}">
                  <a16:creationId xmlns:a16="http://schemas.microsoft.com/office/drawing/2014/main" id="{381D2E44-4820-105E-C58A-0A2A33623AA1}"/>
                </a:ext>
              </a:extLst>
            </p:cNvPr>
            <p:cNvCxnSpPr>
              <a:stCxn id="13" idx="6"/>
              <a:endCxn id="12" idx="2"/>
            </p:cNvCxnSpPr>
            <p:nvPr/>
          </p:nvCxnSpPr>
          <p:spPr>
            <a:xfrm>
              <a:off x="3473600" y="1595563"/>
              <a:ext cx="2196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" name="Google Shape;1958;p35">
              <a:extLst>
                <a:ext uri="{FF2B5EF4-FFF2-40B4-BE49-F238E27FC236}">
                  <a16:creationId xmlns:a16="http://schemas.microsoft.com/office/drawing/2014/main" id="{FF69FDEC-8669-C52A-86E2-0899154219BD}"/>
                </a:ext>
              </a:extLst>
            </p:cNvPr>
            <p:cNvCxnSpPr>
              <a:stCxn id="12" idx="4"/>
              <a:endCxn id="14" idx="0"/>
            </p:cNvCxnSpPr>
            <p:nvPr/>
          </p:nvCxnSpPr>
          <p:spPr>
            <a:xfrm>
              <a:off x="5984300" y="1909513"/>
              <a:ext cx="0" cy="184710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" name="Google Shape;1959;p35">
              <a:extLst>
                <a:ext uri="{FF2B5EF4-FFF2-40B4-BE49-F238E27FC236}">
                  <a16:creationId xmlns:a16="http://schemas.microsoft.com/office/drawing/2014/main" id="{B8A8F455-5EA2-88AC-FD54-688D599220A8}"/>
                </a:ext>
              </a:extLst>
            </p:cNvPr>
            <p:cNvCxnSpPr>
              <a:stCxn id="14" idx="2"/>
              <a:endCxn id="15" idx="6"/>
            </p:cNvCxnSpPr>
            <p:nvPr/>
          </p:nvCxnSpPr>
          <p:spPr>
            <a:xfrm rot="10800000">
              <a:off x="3473450" y="4070563"/>
              <a:ext cx="2196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0" name="Google Shape;1961;p35">
            <a:extLst>
              <a:ext uri="{FF2B5EF4-FFF2-40B4-BE49-F238E27FC236}">
                <a16:creationId xmlns:a16="http://schemas.microsoft.com/office/drawing/2014/main" id="{34D7491D-0A20-984E-3227-91BEBF1E07B4}"/>
              </a:ext>
            </a:extLst>
          </p:cNvPr>
          <p:cNvGrpSpPr/>
          <p:nvPr/>
        </p:nvGrpSpPr>
        <p:grpSpPr>
          <a:xfrm>
            <a:off x="4738200" y="3409958"/>
            <a:ext cx="355664" cy="349133"/>
            <a:chOff x="5716825" y="3235950"/>
            <a:chExt cx="300900" cy="295375"/>
          </a:xfrm>
        </p:grpSpPr>
        <p:sp>
          <p:nvSpPr>
            <p:cNvPr id="21" name="Google Shape;1962;p35">
              <a:extLst>
                <a:ext uri="{FF2B5EF4-FFF2-40B4-BE49-F238E27FC236}">
                  <a16:creationId xmlns:a16="http://schemas.microsoft.com/office/drawing/2014/main" id="{6481573B-9134-9555-ED48-4A4725CEB177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63;p35">
              <a:extLst>
                <a:ext uri="{FF2B5EF4-FFF2-40B4-BE49-F238E27FC236}">
                  <a16:creationId xmlns:a16="http://schemas.microsoft.com/office/drawing/2014/main" id="{A64DA068-AB21-C267-971F-B2E4A5D656A3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64;p35">
              <a:extLst>
                <a:ext uri="{FF2B5EF4-FFF2-40B4-BE49-F238E27FC236}">
                  <a16:creationId xmlns:a16="http://schemas.microsoft.com/office/drawing/2014/main" id="{E4F1412E-7840-1F64-8831-552F5A434197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65;p35">
              <a:extLst>
                <a:ext uri="{FF2B5EF4-FFF2-40B4-BE49-F238E27FC236}">
                  <a16:creationId xmlns:a16="http://schemas.microsoft.com/office/drawing/2014/main" id="{61CB46E3-D4A7-08DA-DCC9-42F116D83F14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1966;p35">
            <a:extLst>
              <a:ext uri="{FF2B5EF4-FFF2-40B4-BE49-F238E27FC236}">
                <a16:creationId xmlns:a16="http://schemas.microsoft.com/office/drawing/2014/main" id="{941E9F03-91AD-0BD1-1523-BC5CD8B5AAF2}"/>
              </a:ext>
            </a:extLst>
          </p:cNvPr>
          <p:cNvGrpSpPr/>
          <p:nvPr/>
        </p:nvGrpSpPr>
        <p:grpSpPr>
          <a:xfrm>
            <a:off x="953620" y="1685487"/>
            <a:ext cx="2061001" cy="1161675"/>
            <a:chOff x="457187" y="1033100"/>
            <a:chExt cx="2061001" cy="1161675"/>
          </a:xfrm>
        </p:grpSpPr>
        <p:sp>
          <p:nvSpPr>
            <p:cNvPr id="26" name="Google Shape;1967;p35">
              <a:extLst>
                <a:ext uri="{FF2B5EF4-FFF2-40B4-BE49-F238E27FC236}">
                  <a16:creationId xmlns:a16="http://schemas.microsoft.com/office/drawing/2014/main" id="{B80876FA-4D81-93BB-579B-ADB60027C944}"/>
                </a:ext>
              </a:extLst>
            </p:cNvPr>
            <p:cNvSpPr txBox="1"/>
            <p:nvPr/>
          </p:nvSpPr>
          <p:spPr>
            <a:xfrm>
              <a:off x="457187" y="1370175"/>
              <a:ext cx="1994817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Khảo sát thực trạng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" name="Google Shape;1968;p35">
              <a:extLst>
                <a:ext uri="{FF2B5EF4-FFF2-40B4-BE49-F238E27FC236}">
                  <a16:creationId xmlns:a16="http://schemas.microsoft.com/office/drawing/2014/main" id="{B914D673-0C02-CEBC-2978-71E294639010}"/>
                </a:ext>
              </a:extLst>
            </p:cNvPr>
            <p:cNvSpPr txBox="1"/>
            <p:nvPr/>
          </p:nvSpPr>
          <p:spPr>
            <a:xfrm>
              <a:off x="457188" y="1711775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1969;p35">
              <a:extLst>
                <a:ext uri="{FF2B5EF4-FFF2-40B4-BE49-F238E27FC236}">
                  <a16:creationId xmlns:a16="http://schemas.microsoft.com/office/drawing/2014/main" id="{41D62A32-F738-FE82-A170-D36F867838BF}"/>
                </a:ext>
              </a:extLst>
            </p:cNvPr>
            <p:cNvSpPr txBox="1"/>
            <p:nvPr/>
          </p:nvSpPr>
          <p:spPr>
            <a:xfrm>
              <a:off x="457204" y="1033100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400" b="1" kern="0" dirty="0">
                  <a:solidFill>
                    <a:srgbClr val="BEB9FE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400" b="1" kern="0" dirty="0">
                <a:solidFill>
                  <a:srgbClr val="BEB9F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9" name="Google Shape;1970;p35">
            <a:extLst>
              <a:ext uri="{FF2B5EF4-FFF2-40B4-BE49-F238E27FC236}">
                <a16:creationId xmlns:a16="http://schemas.microsoft.com/office/drawing/2014/main" id="{C54F04D9-6D0E-38BB-9F51-F511A05F08A7}"/>
              </a:ext>
            </a:extLst>
          </p:cNvPr>
          <p:cNvGrpSpPr/>
          <p:nvPr/>
        </p:nvGrpSpPr>
        <p:grpSpPr>
          <a:xfrm>
            <a:off x="953620" y="4180912"/>
            <a:ext cx="1807045" cy="663600"/>
            <a:chOff x="457187" y="2781075"/>
            <a:chExt cx="1807045" cy="663600"/>
          </a:xfrm>
        </p:grpSpPr>
        <p:sp>
          <p:nvSpPr>
            <p:cNvPr id="30" name="Google Shape;1971;p35">
              <a:extLst>
                <a:ext uri="{FF2B5EF4-FFF2-40B4-BE49-F238E27FC236}">
                  <a16:creationId xmlns:a16="http://schemas.microsoft.com/office/drawing/2014/main" id="{2DB1E074-6910-0937-4FF0-AE86EA38D1C5}"/>
                </a:ext>
              </a:extLst>
            </p:cNvPr>
            <p:cNvSpPr txBox="1"/>
            <p:nvPr/>
          </p:nvSpPr>
          <p:spPr>
            <a:xfrm>
              <a:off x="457187" y="3112875"/>
              <a:ext cx="1807045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n-US" b="1" dirty="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Teamwork</a:t>
              </a:r>
            </a:p>
            <a:p>
              <a:pPr>
                <a:buClr>
                  <a:srgbClr val="000000"/>
                </a:buClr>
                <a:buFont typeface="Arial"/>
                <a:buNone/>
              </a:pP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" name="Google Shape;1973;p35">
              <a:extLst>
                <a:ext uri="{FF2B5EF4-FFF2-40B4-BE49-F238E27FC236}">
                  <a16:creationId xmlns:a16="http://schemas.microsoft.com/office/drawing/2014/main" id="{A4C49504-60B7-3E71-C6B7-B77670687F89}"/>
                </a:ext>
              </a:extLst>
            </p:cNvPr>
            <p:cNvSpPr txBox="1"/>
            <p:nvPr/>
          </p:nvSpPr>
          <p:spPr>
            <a:xfrm>
              <a:off x="457204" y="2781075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400" b="1" kern="0">
                  <a:solidFill>
                    <a:srgbClr val="FCC84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400" b="1" kern="0">
                <a:solidFill>
                  <a:srgbClr val="FCC84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3" name="Google Shape;1974;p35">
            <a:extLst>
              <a:ext uri="{FF2B5EF4-FFF2-40B4-BE49-F238E27FC236}">
                <a16:creationId xmlns:a16="http://schemas.microsoft.com/office/drawing/2014/main" id="{63696BA2-7B30-69F0-A7EA-66AB6F752500}"/>
              </a:ext>
            </a:extLst>
          </p:cNvPr>
          <p:cNvGrpSpPr/>
          <p:nvPr/>
        </p:nvGrpSpPr>
        <p:grpSpPr>
          <a:xfrm>
            <a:off x="6817421" y="1685487"/>
            <a:ext cx="2061000" cy="1161675"/>
            <a:chOff x="6625788" y="1033100"/>
            <a:chExt cx="2061000" cy="1161675"/>
          </a:xfrm>
        </p:grpSpPr>
        <p:sp>
          <p:nvSpPr>
            <p:cNvPr id="34" name="Google Shape;1975;p35">
              <a:extLst>
                <a:ext uri="{FF2B5EF4-FFF2-40B4-BE49-F238E27FC236}">
                  <a16:creationId xmlns:a16="http://schemas.microsoft.com/office/drawing/2014/main" id="{395C1D2B-AB53-7D70-0A38-CF2E9506EF7B}"/>
                </a:ext>
              </a:extLst>
            </p:cNvPr>
            <p:cNvSpPr txBox="1"/>
            <p:nvPr/>
          </p:nvSpPr>
          <p:spPr>
            <a:xfrm>
              <a:off x="6763025" y="1370175"/>
              <a:ext cx="1923763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Đối sánh kết quả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" name="Google Shape;1976;p35">
              <a:extLst>
                <a:ext uri="{FF2B5EF4-FFF2-40B4-BE49-F238E27FC236}">
                  <a16:creationId xmlns:a16="http://schemas.microsoft.com/office/drawing/2014/main" id="{FEBB0E3B-32C8-4E85-628E-DCB9C950896C}"/>
                </a:ext>
              </a:extLst>
            </p:cNvPr>
            <p:cNvSpPr txBox="1"/>
            <p:nvPr/>
          </p:nvSpPr>
          <p:spPr>
            <a:xfrm>
              <a:off x="6625788" y="1711775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1977;p35">
              <a:extLst>
                <a:ext uri="{FF2B5EF4-FFF2-40B4-BE49-F238E27FC236}">
                  <a16:creationId xmlns:a16="http://schemas.microsoft.com/office/drawing/2014/main" id="{5EF1F69A-29A1-B9F0-D982-6ACCA47B0C5B}"/>
                </a:ext>
              </a:extLst>
            </p:cNvPr>
            <p:cNvSpPr txBox="1"/>
            <p:nvPr/>
          </p:nvSpPr>
          <p:spPr>
            <a:xfrm>
              <a:off x="7533288" y="1033100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2400" b="1" kern="0">
                  <a:solidFill>
                    <a:srgbClr val="FF9F3D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400" b="1" kern="0">
                <a:solidFill>
                  <a:srgbClr val="FF9F3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7" name="Google Shape;1978;p35">
            <a:extLst>
              <a:ext uri="{FF2B5EF4-FFF2-40B4-BE49-F238E27FC236}">
                <a16:creationId xmlns:a16="http://schemas.microsoft.com/office/drawing/2014/main" id="{D75A9F9E-E737-0C58-E81E-DBB986F4F419}"/>
              </a:ext>
            </a:extLst>
          </p:cNvPr>
          <p:cNvGrpSpPr/>
          <p:nvPr/>
        </p:nvGrpSpPr>
        <p:grpSpPr>
          <a:xfrm>
            <a:off x="6817421" y="4180912"/>
            <a:ext cx="2061000" cy="1164804"/>
            <a:chOff x="6625788" y="2781075"/>
            <a:chExt cx="2061000" cy="1164804"/>
          </a:xfrm>
        </p:grpSpPr>
        <p:sp>
          <p:nvSpPr>
            <p:cNvPr id="38" name="Google Shape;1979;p35">
              <a:extLst>
                <a:ext uri="{FF2B5EF4-FFF2-40B4-BE49-F238E27FC236}">
                  <a16:creationId xmlns:a16="http://schemas.microsoft.com/office/drawing/2014/main" id="{5474D1AB-3D5B-9D18-9A5D-D56B5E8A51AC}"/>
                </a:ext>
              </a:extLst>
            </p:cNvPr>
            <p:cNvSpPr txBox="1"/>
            <p:nvPr/>
          </p:nvSpPr>
          <p:spPr>
            <a:xfrm>
              <a:off x="7035588" y="311287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b="1" kern="0" dirty="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Xây dựng giải pháp thích hợp</a:t>
              </a:r>
              <a:endParaRPr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" name="Google Shape;1980;p35">
              <a:extLst>
                <a:ext uri="{FF2B5EF4-FFF2-40B4-BE49-F238E27FC236}">
                  <a16:creationId xmlns:a16="http://schemas.microsoft.com/office/drawing/2014/main" id="{70FD3BA9-AEF6-93ED-5B3C-09C1A53C8351}"/>
                </a:ext>
              </a:extLst>
            </p:cNvPr>
            <p:cNvSpPr txBox="1"/>
            <p:nvPr/>
          </p:nvSpPr>
          <p:spPr>
            <a:xfrm>
              <a:off x="6625788" y="3462879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1981;p35">
              <a:extLst>
                <a:ext uri="{FF2B5EF4-FFF2-40B4-BE49-F238E27FC236}">
                  <a16:creationId xmlns:a16="http://schemas.microsoft.com/office/drawing/2014/main" id="{42C7BB49-8C26-B0A1-D6E7-94AEAEEA6E13}"/>
                </a:ext>
              </a:extLst>
            </p:cNvPr>
            <p:cNvSpPr txBox="1"/>
            <p:nvPr/>
          </p:nvSpPr>
          <p:spPr>
            <a:xfrm>
              <a:off x="7533288" y="2781075"/>
              <a:ext cx="1153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2400" b="1" kern="0">
                  <a:solidFill>
                    <a:srgbClr val="60DC48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400" b="1" kern="0">
                <a:solidFill>
                  <a:srgbClr val="60DC48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1" name="Google Shape;1982;p35">
            <a:extLst>
              <a:ext uri="{FF2B5EF4-FFF2-40B4-BE49-F238E27FC236}">
                <a16:creationId xmlns:a16="http://schemas.microsoft.com/office/drawing/2014/main" id="{E03BE2FF-E440-9D77-2B56-6A22D4516D28}"/>
              </a:ext>
            </a:extLst>
          </p:cNvPr>
          <p:cNvSpPr txBox="1"/>
          <p:nvPr/>
        </p:nvSpPr>
        <p:spPr>
          <a:xfrm>
            <a:off x="2158132" y="3336520"/>
            <a:ext cx="2327563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b="1" kern="0" dirty="0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Hoàn thành mục tiêu</a:t>
            </a:r>
            <a:endParaRPr b="1" kern="0" dirty="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2" name="Google Shape;1983;p35">
            <a:extLst>
              <a:ext uri="{FF2B5EF4-FFF2-40B4-BE49-F238E27FC236}">
                <a16:creationId xmlns:a16="http://schemas.microsoft.com/office/drawing/2014/main" id="{9B1607DD-19D1-9D85-39D7-C4FB03542F18}"/>
              </a:ext>
            </a:extLst>
          </p:cNvPr>
          <p:cNvGrpSpPr/>
          <p:nvPr/>
        </p:nvGrpSpPr>
        <p:grpSpPr>
          <a:xfrm>
            <a:off x="3328649" y="2171511"/>
            <a:ext cx="352886" cy="350049"/>
            <a:chOff x="946175" y="3253275"/>
            <a:chExt cx="298550" cy="296150"/>
          </a:xfrm>
        </p:grpSpPr>
        <p:sp>
          <p:nvSpPr>
            <p:cNvPr id="43" name="Google Shape;1984;p35">
              <a:extLst>
                <a:ext uri="{FF2B5EF4-FFF2-40B4-BE49-F238E27FC236}">
                  <a16:creationId xmlns:a16="http://schemas.microsoft.com/office/drawing/2014/main" id="{DC7EEFFD-E2D0-ED88-C717-ED1255724E88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85;p35">
              <a:extLst>
                <a:ext uri="{FF2B5EF4-FFF2-40B4-BE49-F238E27FC236}">
                  <a16:creationId xmlns:a16="http://schemas.microsoft.com/office/drawing/2014/main" id="{83009FB0-E122-9F7C-4827-8EB8AA7D16B2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86;p35">
              <a:extLst>
                <a:ext uri="{FF2B5EF4-FFF2-40B4-BE49-F238E27FC236}">
                  <a16:creationId xmlns:a16="http://schemas.microsoft.com/office/drawing/2014/main" id="{643B165C-8662-83B3-400A-AFCD7679FCA7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87;p35">
              <a:extLst>
                <a:ext uri="{FF2B5EF4-FFF2-40B4-BE49-F238E27FC236}">
                  <a16:creationId xmlns:a16="http://schemas.microsoft.com/office/drawing/2014/main" id="{0739A7D1-5D13-6CFC-793A-5EAA317E5E45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88;p35">
              <a:extLst>
                <a:ext uri="{FF2B5EF4-FFF2-40B4-BE49-F238E27FC236}">
                  <a16:creationId xmlns:a16="http://schemas.microsoft.com/office/drawing/2014/main" id="{E65B8DF7-99FB-9B3F-0EA3-E36D02B94BA6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1989;p35">
            <a:extLst>
              <a:ext uri="{FF2B5EF4-FFF2-40B4-BE49-F238E27FC236}">
                <a16:creationId xmlns:a16="http://schemas.microsoft.com/office/drawing/2014/main" id="{D9DCE44F-86EF-A6AB-1438-6DA9C199037F}"/>
              </a:ext>
            </a:extLst>
          </p:cNvPr>
          <p:cNvSpPr/>
          <p:nvPr/>
        </p:nvSpPr>
        <p:spPr>
          <a:xfrm>
            <a:off x="6172059" y="2171487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" name="Google Shape;1990;p35">
            <a:extLst>
              <a:ext uri="{FF2B5EF4-FFF2-40B4-BE49-F238E27FC236}">
                <a16:creationId xmlns:a16="http://schemas.microsoft.com/office/drawing/2014/main" id="{765D98E9-AD7D-1413-DD41-47B5BDE77C47}"/>
              </a:ext>
            </a:extLst>
          </p:cNvPr>
          <p:cNvGrpSpPr/>
          <p:nvPr/>
        </p:nvGrpSpPr>
        <p:grpSpPr>
          <a:xfrm>
            <a:off x="3321914" y="4600005"/>
            <a:ext cx="366364" cy="367290"/>
            <a:chOff x="-61784125" y="3377700"/>
            <a:chExt cx="316650" cy="317450"/>
          </a:xfrm>
        </p:grpSpPr>
        <p:sp>
          <p:nvSpPr>
            <p:cNvPr id="50" name="Google Shape;1991;p35">
              <a:extLst>
                <a:ext uri="{FF2B5EF4-FFF2-40B4-BE49-F238E27FC236}">
                  <a16:creationId xmlns:a16="http://schemas.microsoft.com/office/drawing/2014/main" id="{230A109D-D316-3179-62CC-42C5A5909E61}"/>
                </a:ext>
              </a:extLst>
            </p:cNvPr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992;p35">
              <a:extLst>
                <a:ext uri="{FF2B5EF4-FFF2-40B4-BE49-F238E27FC236}">
                  <a16:creationId xmlns:a16="http://schemas.microsoft.com/office/drawing/2014/main" id="{07D2279C-A618-9DBE-3182-2D20169E4306}"/>
                </a:ext>
              </a:extLst>
            </p:cNvPr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93;p35">
              <a:extLst>
                <a:ext uri="{FF2B5EF4-FFF2-40B4-BE49-F238E27FC236}">
                  <a16:creationId xmlns:a16="http://schemas.microsoft.com/office/drawing/2014/main" id="{3DD1598C-93C8-E57B-581D-9E39E96FE243}"/>
                </a:ext>
              </a:extLst>
            </p:cNvPr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94;p35">
              <a:extLst>
                <a:ext uri="{FF2B5EF4-FFF2-40B4-BE49-F238E27FC236}">
                  <a16:creationId xmlns:a16="http://schemas.microsoft.com/office/drawing/2014/main" id="{9119C552-7C33-791F-4EEB-5A58981BD74D}"/>
                </a:ext>
              </a:extLst>
            </p:cNvPr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95;p35">
              <a:extLst>
                <a:ext uri="{FF2B5EF4-FFF2-40B4-BE49-F238E27FC236}">
                  <a16:creationId xmlns:a16="http://schemas.microsoft.com/office/drawing/2014/main" id="{F5A97835-2128-8F51-F6BB-FDC96FB0D5CB}"/>
                </a:ext>
              </a:extLst>
            </p:cNvPr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996;p35">
              <a:extLst>
                <a:ext uri="{FF2B5EF4-FFF2-40B4-BE49-F238E27FC236}">
                  <a16:creationId xmlns:a16="http://schemas.microsoft.com/office/drawing/2014/main" id="{4BA8124B-2B8C-597E-B47F-DE43DE77222C}"/>
                </a:ext>
              </a:extLst>
            </p:cNvPr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997;p35">
              <a:extLst>
                <a:ext uri="{FF2B5EF4-FFF2-40B4-BE49-F238E27FC236}">
                  <a16:creationId xmlns:a16="http://schemas.microsoft.com/office/drawing/2014/main" id="{2F02344F-255A-9855-5699-BEBC659E123F}"/>
                </a:ext>
              </a:extLst>
            </p:cNvPr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1998;p35">
            <a:extLst>
              <a:ext uri="{FF2B5EF4-FFF2-40B4-BE49-F238E27FC236}">
                <a16:creationId xmlns:a16="http://schemas.microsoft.com/office/drawing/2014/main" id="{4CC11A80-6E86-1182-6370-57B4DE5C5BF6}"/>
              </a:ext>
            </a:extLst>
          </p:cNvPr>
          <p:cNvGrpSpPr/>
          <p:nvPr/>
        </p:nvGrpSpPr>
        <p:grpSpPr>
          <a:xfrm>
            <a:off x="6158761" y="4652367"/>
            <a:ext cx="339200" cy="339271"/>
            <a:chOff x="5049725" y="2027900"/>
            <a:chExt cx="481750" cy="481850"/>
          </a:xfrm>
        </p:grpSpPr>
        <p:sp>
          <p:nvSpPr>
            <p:cNvPr id="58" name="Google Shape;1999;p35">
              <a:extLst>
                <a:ext uri="{FF2B5EF4-FFF2-40B4-BE49-F238E27FC236}">
                  <a16:creationId xmlns:a16="http://schemas.microsoft.com/office/drawing/2014/main" id="{A538B571-F1D8-73CB-D202-DF08EBBA347D}"/>
                </a:ext>
              </a:extLst>
            </p:cNvPr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000;p35">
              <a:extLst>
                <a:ext uri="{FF2B5EF4-FFF2-40B4-BE49-F238E27FC236}">
                  <a16:creationId xmlns:a16="http://schemas.microsoft.com/office/drawing/2014/main" id="{515194CD-07D1-F430-D791-D0567291C264}"/>
                </a:ext>
              </a:extLst>
            </p:cNvPr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001;p35">
              <a:extLst>
                <a:ext uri="{FF2B5EF4-FFF2-40B4-BE49-F238E27FC236}">
                  <a16:creationId xmlns:a16="http://schemas.microsoft.com/office/drawing/2014/main" id="{BED95B86-111A-48F7-E120-385E9E120992}"/>
                </a:ext>
              </a:extLst>
            </p:cNvPr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002;p35">
              <a:extLst>
                <a:ext uri="{FF2B5EF4-FFF2-40B4-BE49-F238E27FC236}">
                  <a16:creationId xmlns:a16="http://schemas.microsoft.com/office/drawing/2014/main" id="{4E9D848B-D9FB-8144-F3F0-5B07FC86317B}"/>
                </a:ext>
              </a:extLst>
            </p:cNvPr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003;p35">
              <a:extLst>
                <a:ext uri="{FF2B5EF4-FFF2-40B4-BE49-F238E27FC236}">
                  <a16:creationId xmlns:a16="http://schemas.microsoft.com/office/drawing/2014/main" id="{52663A65-E3F0-D7E9-9193-67CCC67AEB73}"/>
                </a:ext>
              </a:extLst>
            </p:cNvPr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004;p35">
              <a:extLst>
                <a:ext uri="{FF2B5EF4-FFF2-40B4-BE49-F238E27FC236}">
                  <a16:creationId xmlns:a16="http://schemas.microsoft.com/office/drawing/2014/main" id="{54C20C36-2BD1-C500-E1D3-437FBE06D5C3}"/>
                </a:ext>
              </a:extLst>
            </p:cNvPr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005;p35">
              <a:extLst>
                <a:ext uri="{FF2B5EF4-FFF2-40B4-BE49-F238E27FC236}">
                  <a16:creationId xmlns:a16="http://schemas.microsoft.com/office/drawing/2014/main" id="{31288CE0-883F-0302-12E2-4AB30FC32985}"/>
                </a:ext>
              </a:extLst>
            </p:cNvPr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006;p35">
              <a:extLst>
                <a:ext uri="{FF2B5EF4-FFF2-40B4-BE49-F238E27FC236}">
                  <a16:creationId xmlns:a16="http://schemas.microsoft.com/office/drawing/2014/main" id="{34604EB0-0C5F-5F39-BFF5-69F53EA87F8B}"/>
                </a:ext>
              </a:extLst>
            </p:cNvPr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1972;p35">
            <a:extLst>
              <a:ext uri="{FF2B5EF4-FFF2-40B4-BE49-F238E27FC236}">
                <a16:creationId xmlns:a16="http://schemas.microsoft.com/office/drawing/2014/main" id="{52F6CB5F-223B-99FE-859F-16BB07E43492}"/>
              </a:ext>
            </a:extLst>
          </p:cNvPr>
          <p:cNvSpPr txBox="1"/>
          <p:nvPr/>
        </p:nvSpPr>
        <p:spPr>
          <a:xfrm>
            <a:off x="953638" y="4874947"/>
            <a:ext cx="2355596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Nhà trường: CB, GV, SV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18954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FFB0D548-8DF4-BD48-ADBF-EC991630C2E9}"/>
              </a:ext>
            </a:extLst>
          </p:cNvPr>
          <p:cNvSpPr/>
          <p:nvPr/>
        </p:nvSpPr>
        <p:spPr>
          <a:xfrm>
            <a:off x="0" y="-55781"/>
            <a:ext cx="9954776" cy="6405599"/>
          </a:xfrm>
          <a:prstGeom prst="rect">
            <a:avLst/>
          </a:prstGeom>
          <a:solidFill>
            <a:srgbClr val="3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302" tIns="27651" rIns="55302" bIns="276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675"/>
          </a:p>
        </p:txBody>
      </p:sp>
      <p:pic>
        <p:nvPicPr>
          <p:cNvPr id="17" name="그림 16" descr="Artificial intelligence - Free technology icons">
            <a:extLst>
              <a:ext uri="{FF2B5EF4-FFF2-40B4-BE49-F238E27FC236}">
                <a16:creationId xmlns:a16="http://schemas.microsoft.com/office/drawing/2014/main" id="{19FEA039-BFA2-7548-B1CD-5D2F78F1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40" y="6440010"/>
            <a:ext cx="389901" cy="3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그림 18" descr="Ground Icons - Download Free Vector Icons | Noun Project">
            <a:extLst>
              <a:ext uri="{FF2B5EF4-FFF2-40B4-BE49-F238E27FC236}">
                <a16:creationId xmlns:a16="http://schemas.microsoft.com/office/drawing/2014/main" id="{A9A24AD9-A0CB-0047-9331-1A0901037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561" y="6399267"/>
            <a:ext cx="463109" cy="4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자유형 10">
            <a:extLst>
              <a:ext uri="{FF2B5EF4-FFF2-40B4-BE49-F238E27FC236}">
                <a16:creationId xmlns:a16="http://schemas.microsoft.com/office/drawing/2014/main" id="{B59E4655-7318-E44C-A2FB-638D2CBBF3C0}"/>
              </a:ext>
            </a:extLst>
          </p:cNvPr>
          <p:cNvSpPr/>
          <p:nvPr/>
        </p:nvSpPr>
        <p:spPr bwMode="auto">
          <a:xfrm>
            <a:off x="8151389" y="6454471"/>
            <a:ext cx="514948" cy="298430"/>
          </a:xfrm>
          <a:custGeom>
            <a:avLst/>
            <a:gdLst>
              <a:gd name="connsiteX0" fmla="*/ 0 w 1839311"/>
              <a:gd name="connsiteY0" fmla="*/ 557049 h 1271752"/>
              <a:gd name="connsiteX1" fmla="*/ 294290 w 1839311"/>
              <a:gd name="connsiteY1" fmla="*/ 567559 h 1271752"/>
              <a:gd name="connsiteX2" fmla="*/ 409904 w 1839311"/>
              <a:gd name="connsiteY2" fmla="*/ 294290 h 1271752"/>
              <a:gd name="connsiteX3" fmla="*/ 609600 w 1839311"/>
              <a:gd name="connsiteY3" fmla="*/ 861849 h 1271752"/>
              <a:gd name="connsiteX4" fmla="*/ 872359 w 1839311"/>
              <a:gd name="connsiteY4" fmla="*/ 0 h 1271752"/>
              <a:gd name="connsiteX5" fmla="*/ 1124607 w 1839311"/>
              <a:gd name="connsiteY5" fmla="*/ 1271752 h 1271752"/>
              <a:gd name="connsiteX6" fmla="*/ 1250731 w 1839311"/>
              <a:gd name="connsiteY6" fmla="*/ 483476 h 1271752"/>
              <a:gd name="connsiteX7" fmla="*/ 1397876 w 1839311"/>
              <a:gd name="connsiteY7" fmla="*/ 609600 h 1271752"/>
              <a:gd name="connsiteX8" fmla="*/ 1839311 w 1839311"/>
              <a:gd name="connsiteY8" fmla="*/ 609600 h 127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9311" h="1271752">
                <a:moveTo>
                  <a:pt x="0" y="557049"/>
                </a:moveTo>
                <a:lnTo>
                  <a:pt x="294290" y="567559"/>
                </a:lnTo>
                <a:lnTo>
                  <a:pt x="409904" y="294290"/>
                </a:lnTo>
                <a:lnTo>
                  <a:pt x="609600" y="861849"/>
                </a:lnTo>
                <a:lnTo>
                  <a:pt x="872359" y="0"/>
                </a:lnTo>
                <a:lnTo>
                  <a:pt x="1124607" y="1271752"/>
                </a:lnTo>
                <a:lnTo>
                  <a:pt x="1250731" y="483476"/>
                </a:lnTo>
                <a:lnTo>
                  <a:pt x="1397876" y="609600"/>
                </a:lnTo>
                <a:lnTo>
                  <a:pt x="1839311" y="609600"/>
                </a:lnTo>
              </a:path>
            </a:pathLst>
          </a:custGeom>
          <a:noFill/>
          <a:ln w="19050">
            <a:solidFill>
              <a:srgbClr val="B7BB0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kumimoji="1" lang="ko-Kore-KR" altLang="en-US" dirty="0"/>
          </a:p>
        </p:txBody>
      </p:sp>
      <p:sp>
        <p:nvSpPr>
          <p:cNvPr id="9" name="제목 4">
            <a:extLst>
              <a:ext uri="{FF2B5EF4-FFF2-40B4-BE49-F238E27FC236}">
                <a16:creationId xmlns:a16="http://schemas.microsoft.com/office/drawing/2014/main" id="{F10E77AB-02F0-25DD-B201-615B85417301}"/>
              </a:ext>
            </a:extLst>
          </p:cNvPr>
          <p:cNvSpPr txBox="1">
            <a:spLocks/>
          </p:cNvSpPr>
          <p:nvPr/>
        </p:nvSpPr>
        <p:spPr bwMode="auto">
          <a:xfrm>
            <a:off x="1066800" y="2362200"/>
            <a:ext cx="73914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bg1">
                    <a:lumMod val="85000"/>
                  </a:schemeClr>
                </a:solidFill>
              </a:rPr>
              <a:t>Thank you for listening!</a:t>
            </a:r>
            <a:endParaRPr lang="ko-KR" alt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33</a:t>
            </a:fld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210274" y="6385184"/>
            <a:ext cx="2607711" cy="420681"/>
            <a:chOff x="210274" y="6385184"/>
            <a:chExt cx="2607711" cy="420681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A98895BF-B535-A6FA-B93D-C0B564202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74" y="6385184"/>
              <a:ext cx="445788" cy="42068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2286" y="6406310"/>
              <a:ext cx="20856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00" dirty="0"/>
                <a:t>Trường Đại học Vinh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6081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1. Giới thiệu về QS Asia Ranking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1.2. Tổng </a:t>
            </a:r>
            <a:r>
              <a:rPr lang="en-US" altLang="ko-KR" sz="2400" dirty="0" err="1">
                <a:ea typeface="굴림" panose="020B0600000101010101" pitchFamily="34" charset="-127"/>
              </a:rPr>
              <a:t>quan</a:t>
            </a:r>
            <a:r>
              <a:rPr lang="en-US" altLang="ko-KR" sz="2400" dirty="0">
                <a:ea typeface="굴림" panose="020B0600000101010101" pitchFamily="34" charset="-127"/>
              </a:rPr>
              <a:t> về </a:t>
            </a:r>
            <a:r>
              <a:rPr lang="en-US" altLang="ko-KR" sz="2400" dirty="0" err="1">
                <a:ea typeface="굴림" panose="020B0600000101010101" pitchFamily="34" charset="-127"/>
              </a:rPr>
              <a:t>Bảng</a:t>
            </a:r>
            <a:r>
              <a:rPr lang="en-US" altLang="ko-KR" sz="2400" dirty="0">
                <a:ea typeface="굴림" panose="020B0600000101010101" pitchFamily="34" charset="-127"/>
              </a:rPr>
              <a:t> xếp </a:t>
            </a:r>
            <a:r>
              <a:rPr lang="en-US" altLang="ko-KR" sz="2400" dirty="0" err="1">
                <a:ea typeface="굴림" panose="020B0600000101010101" pitchFamily="34" charset="-127"/>
              </a:rPr>
              <a:t>hạng</a:t>
            </a:r>
            <a:r>
              <a:rPr lang="en-US" altLang="ko-KR" sz="2400" dirty="0">
                <a:ea typeface="굴림" panose="020B0600000101010101" pitchFamily="34" charset="-127"/>
              </a:rPr>
              <a:t> QS</a:t>
            </a:r>
            <a:endParaRPr lang="en-US" sz="2400" dirty="0"/>
          </a:p>
        </p:txBody>
      </p:sp>
      <p:sp>
        <p:nvSpPr>
          <p:cNvPr id="7" name="Textfeld 298">
            <a:extLst>
              <a:ext uri="{FF2B5EF4-FFF2-40B4-BE49-F238E27FC236}">
                <a16:creationId xmlns:a16="http://schemas.microsoft.com/office/drawing/2014/main" id="{4E91A6D4-1BCA-1EC4-25D6-2A7D9C5CD327}"/>
              </a:ext>
            </a:extLst>
          </p:cNvPr>
          <p:cNvSpPr txBox="1"/>
          <p:nvPr/>
        </p:nvSpPr>
        <p:spPr>
          <a:xfrm>
            <a:off x="303476" y="1506456"/>
            <a:ext cx="9197363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Phương pháp xếp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 sử dụng các tiêu chí với trọng số khác nhau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đánh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trường đại học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 tiêu chí chính: </a:t>
            </a:r>
            <a:r>
              <a:rPr lang="vi-VN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nổi tiếng của trường; Tầm ảnh hưởng nghiên cứu; Số lượng giảng viên và sinh viên quốc tế; Tỷ lệ giảng viên trên sinh viên; Công nghệ và hạ tầng vật chất; Thành tích nghiên cứu…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xếp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trong QS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xếp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Đại học Thế giới QS (QS World University Rankings)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xếp hạng theo ngành học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(QS World University Rankings by Subject)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xếp hạng theo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khu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(QS University Rankings by Region): Khu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Ả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Rập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Á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Trung và Đông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Trung Á, và Châu Mỹ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Latinh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5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1. Giới thiệu về QS Asia Ranking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1.2. Tổng </a:t>
            </a:r>
            <a:r>
              <a:rPr lang="en-US" altLang="ko-KR" sz="2400" dirty="0" err="1">
                <a:ea typeface="굴림" panose="020B0600000101010101" pitchFamily="34" charset="-127"/>
              </a:rPr>
              <a:t>quan</a:t>
            </a:r>
            <a:r>
              <a:rPr lang="en-US" altLang="ko-KR" sz="2400" dirty="0">
                <a:ea typeface="굴림" panose="020B0600000101010101" pitchFamily="34" charset="-127"/>
              </a:rPr>
              <a:t> về </a:t>
            </a:r>
            <a:r>
              <a:rPr lang="en-US" altLang="ko-KR" sz="2400" dirty="0" err="1">
                <a:ea typeface="굴림" panose="020B0600000101010101" pitchFamily="34" charset="-127"/>
              </a:rPr>
              <a:t>Bảng</a:t>
            </a:r>
            <a:r>
              <a:rPr lang="en-US" altLang="ko-KR" sz="2400" dirty="0">
                <a:ea typeface="굴림" panose="020B0600000101010101" pitchFamily="34" charset="-127"/>
              </a:rPr>
              <a:t> xếp </a:t>
            </a:r>
            <a:r>
              <a:rPr lang="en-US" altLang="ko-KR" sz="2400" dirty="0" err="1">
                <a:ea typeface="굴림" panose="020B0600000101010101" pitchFamily="34" charset="-127"/>
              </a:rPr>
              <a:t>hạng</a:t>
            </a:r>
            <a:r>
              <a:rPr lang="en-US" altLang="ko-KR" sz="2400" dirty="0">
                <a:ea typeface="굴림" panose="020B0600000101010101" pitchFamily="34" charset="-127"/>
              </a:rPr>
              <a:t> QS</a:t>
            </a:r>
            <a:endParaRPr lang="en-US" sz="2400" dirty="0"/>
          </a:p>
        </p:txBody>
      </p:sp>
      <p:sp>
        <p:nvSpPr>
          <p:cNvPr id="7" name="Textfeld 298">
            <a:extLst>
              <a:ext uri="{FF2B5EF4-FFF2-40B4-BE49-F238E27FC236}">
                <a16:creationId xmlns:a16="http://schemas.microsoft.com/office/drawing/2014/main" id="{4E91A6D4-1BCA-1EC4-25D6-2A7D9C5CD327}"/>
              </a:ext>
            </a:extLst>
          </p:cNvPr>
          <p:cNvSpPr txBox="1"/>
          <p:nvPr/>
        </p:nvSpPr>
        <p:spPr>
          <a:xfrm>
            <a:off x="434748" y="1463908"/>
            <a:ext cx="9036503" cy="441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굴림" panose="020B0600000101010101" pitchFamily="34" charset="-127"/>
                <a:cs typeface="+mj-cs"/>
              </a:rPr>
              <a:t>Ưu điểm</a:t>
            </a:r>
          </a:p>
          <a:p>
            <a:pPr marL="800100" lvl="1" indent="-342900" algn="just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vi-VN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Cung cấp một bức tranh toàn cảnh về chất lượng giáo dục của các trường đại học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vi-VN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Giúp sinh viên so sánh và lựa chọn trường đại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học phù hợp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vi-VN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Góp phần thúc đẩy các trường đại học nâng cao chất lượng giáo dục và nghiên cứu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en-US" altLang="ko-KR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굴림" panose="020B0600000101010101" pitchFamily="34" charset="-127"/>
                <a:cs typeface="+mj-cs"/>
              </a:rPr>
              <a:t>Hạn</a:t>
            </a:r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굴림" panose="020B0600000101010101" pitchFamily="34" charset="-127"/>
                <a:cs typeface="+mj-cs"/>
              </a:rPr>
              <a:t> chế</a:t>
            </a:r>
          </a:p>
          <a:p>
            <a:pPr marL="800100" lvl="1" indent="-342900" algn="just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vi-VN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Phương pháp xếp hạng có thể bị ảnh hưởng bởi tính chủ quan và thiếu dữ liệu từ một số quốc gia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35000"/>
              </a:lnSpc>
              <a:buFont typeface="Wingdings" panose="05000000000000000000" pitchFamily="2" charset="2"/>
              <a:buChar char="ü"/>
            </a:pPr>
            <a:r>
              <a:rPr lang="vi-VN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Bảng xếp hạng chỉ cung cấp một góc nhìn về chất lượng giáo dục, không đánh giá đầy đủ tất cả các yếu tố quan trọng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3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1. Giới thiệu về QS Asia Ranking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1.3. Các chỉ số đánh </a:t>
            </a:r>
            <a:r>
              <a:rPr lang="en-US" altLang="ko-KR" sz="2400" dirty="0" err="1">
                <a:ea typeface="굴림" panose="020B0600000101010101" pitchFamily="34" charset="-127"/>
              </a:rPr>
              <a:t>giá</a:t>
            </a:r>
            <a:r>
              <a:rPr lang="en-US" altLang="ko-KR" sz="2400" dirty="0">
                <a:ea typeface="굴림" panose="020B0600000101010101" pitchFamily="34" charset="-127"/>
              </a:rPr>
              <a:t> xếp </a:t>
            </a:r>
            <a:r>
              <a:rPr lang="en-US" altLang="ko-KR" sz="2400" dirty="0" err="1">
                <a:ea typeface="굴림" panose="020B0600000101010101" pitchFamily="34" charset="-127"/>
              </a:rPr>
              <a:t>hạng</a:t>
            </a:r>
            <a:r>
              <a:rPr lang="en-US" altLang="ko-KR" sz="2400" dirty="0">
                <a:ea typeface="굴림" panose="020B0600000101010101" pitchFamily="34" charset="-127"/>
              </a:rPr>
              <a:t> trong QS Asia Ranking</a:t>
            </a:r>
            <a:endParaRPr lang="en-US" sz="2400" dirty="0"/>
          </a:p>
        </p:txBody>
      </p:sp>
      <p:pic>
        <p:nvPicPr>
          <p:cNvPr id="8" name="Hình ả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80" y="1515479"/>
            <a:ext cx="7315200" cy="431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3476" y="5965604"/>
            <a:ext cx="92646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chỉ số phải khảo sát (survey): Danh tiếng học thuật và Danh tiếng người học</a:t>
            </a:r>
          </a:p>
        </p:txBody>
      </p:sp>
    </p:spTree>
    <p:extLst>
      <p:ext uri="{BB962C8B-B14F-4D97-AF65-F5344CB8AC3E}">
        <p14:creationId xmlns:p14="http://schemas.microsoft.com/office/powerpoint/2010/main" val="366943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2. Xếp </a:t>
            </a:r>
            <a:r>
              <a:rPr lang="en-US" altLang="ko-KR" dirty="0" err="1">
                <a:ea typeface="굴림" panose="020B0600000101010101" pitchFamily="34" charset="-127"/>
              </a:rPr>
              <a:t>hạng</a:t>
            </a:r>
            <a:r>
              <a:rPr lang="en-US" altLang="ko-KR" dirty="0">
                <a:ea typeface="굴림" panose="020B0600000101010101" pitchFamily="34" charset="-127"/>
              </a:rPr>
              <a:t> các trường đại học ở VN </a:t>
            </a:r>
            <a:r>
              <a:rPr lang="en-US" altLang="ko-KR" dirty="0" err="1">
                <a:ea typeface="굴림" panose="020B0600000101010101" pitchFamily="34" charset="-127"/>
              </a:rPr>
              <a:t>theo</a:t>
            </a:r>
            <a:r>
              <a:rPr lang="en-US" altLang="ko-KR" dirty="0">
                <a:ea typeface="굴림" panose="020B0600000101010101" pitchFamily="34" charset="-127"/>
              </a:rPr>
              <a:t> QS Asia Ranking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2.1. Các chỉ số của các trường được xếp </a:t>
            </a:r>
            <a:r>
              <a:rPr lang="en-US" altLang="ko-KR" sz="2400" dirty="0" err="1">
                <a:ea typeface="굴림" panose="020B0600000101010101" pitchFamily="34" charset="-127"/>
              </a:rPr>
              <a:t>hạng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84" y="1831410"/>
            <a:ext cx="7315200" cy="43013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402317" y="1291807"/>
            <a:ext cx="69910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Chỉ số Danh tiếng học thuật (30%) và Danh tiếng người học (20%)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6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2. Xếp </a:t>
            </a:r>
            <a:r>
              <a:rPr lang="en-US" altLang="ko-KR" dirty="0" err="1">
                <a:ea typeface="굴림" panose="020B0600000101010101" pitchFamily="34" charset="-127"/>
              </a:rPr>
              <a:t>hạng</a:t>
            </a:r>
            <a:r>
              <a:rPr lang="en-US" altLang="ko-KR" dirty="0">
                <a:ea typeface="굴림" panose="020B0600000101010101" pitchFamily="34" charset="-127"/>
              </a:rPr>
              <a:t> các trường đại học ở VN </a:t>
            </a:r>
            <a:r>
              <a:rPr lang="en-US" altLang="ko-KR" dirty="0" err="1">
                <a:ea typeface="굴림" panose="020B0600000101010101" pitchFamily="34" charset="-127"/>
              </a:rPr>
              <a:t>theo</a:t>
            </a:r>
            <a:r>
              <a:rPr lang="en-US" altLang="ko-KR" dirty="0">
                <a:ea typeface="굴림" panose="020B0600000101010101" pitchFamily="34" charset="-127"/>
              </a:rPr>
              <a:t> QS Asia Ranking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2.1. Các chỉ số của các trường được xếp </a:t>
            </a:r>
            <a:r>
              <a:rPr lang="en-US" altLang="ko-KR" sz="2400" dirty="0" err="1">
                <a:ea typeface="굴림" panose="020B0600000101010101" pitchFamily="34" charset="-127"/>
              </a:rPr>
              <a:t>hạng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40225" y="1296575"/>
            <a:ext cx="738343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Chỉ số Tỷ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/sinh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(10%) và Tỷ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tiến sĩ (5%)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25" y="1825207"/>
            <a:ext cx="7315200" cy="4297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7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6" y="238543"/>
            <a:ext cx="9378771" cy="616455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2. Xếp </a:t>
            </a:r>
            <a:r>
              <a:rPr lang="en-US" altLang="ko-KR" dirty="0" err="1">
                <a:ea typeface="굴림" panose="020B0600000101010101" pitchFamily="34" charset="-127"/>
              </a:rPr>
              <a:t>hạng</a:t>
            </a:r>
            <a:r>
              <a:rPr lang="en-US" altLang="ko-KR" dirty="0">
                <a:ea typeface="굴림" panose="020B0600000101010101" pitchFamily="34" charset="-127"/>
              </a:rPr>
              <a:t> các trường đại học ở VN </a:t>
            </a:r>
            <a:r>
              <a:rPr lang="en-US" altLang="ko-KR" dirty="0" err="1">
                <a:ea typeface="굴림" panose="020B0600000101010101" pitchFamily="34" charset="-127"/>
              </a:rPr>
              <a:t>theo</a:t>
            </a:r>
            <a:r>
              <a:rPr lang="en-US" altLang="ko-KR" dirty="0">
                <a:ea typeface="굴림" panose="020B0600000101010101" pitchFamily="34" charset="-127"/>
              </a:rPr>
              <a:t> QS Asia Ranking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3476" y="771943"/>
            <a:ext cx="9378771" cy="6164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ea typeface="굴림" panose="020B0600000101010101" pitchFamily="34" charset="-127"/>
              </a:rPr>
              <a:t>2.1. Các chỉ số của các trường được xếp </a:t>
            </a:r>
            <a:r>
              <a:rPr lang="en-US" altLang="ko-KR" sz="2400" dirty="0" err="1">
                <a:ea typeface="굴림" panose="020B0600000101010101" pitchFamily="34" charset="-127"/>
              </a:rPr>
              <a:t>hạng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93603" y="1288133"/>
            <a:ext cx="71449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Chỉ số Bài báo/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(5%) và Số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dẫn/bài báo (10%)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56" y="1829975"/>
            <a:ext cx="7315200" cy="4296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602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38999</TotalTime>
  <Words>2951</Words>
  <Application>Microsoft Office PowerPoint</Application>
  <PresentationFormat>A4 Paper (210x297 mm)</PresentationFormat>
  <Paragraphs>306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Fira Sans Extra Condensed Medium</vt:lpstr>
      <vt:lpstr>굴림</vt:lpstr>
      <vt:lpstr>Arial</vt:lpstr>
      <vt:lpstr>Calibri</vt:lpstr>
      <vt:lpstr>Courier New</vt:lpstr>
      <vt:lpstr>Fira Sans Extra Condensed</vt:lpstr>
      <vt:lpstr>Roboto</vt:lpstr>
      <vt:lpstr>Segoe UI</vt:lpstr>
      <vt:lpstr>Symbol</vt:lpstr>
      <vt:lpstr>Wingdings</vt:lpstr>
      <vt:lpstr>Larissa-Design</vt:lpstr>
      <vt:lpstr>PowerPoint Presentation</vt:lpstr>
      <vt:lpstr>Nội dung</vt:lpstr>
      <vt:lpstr>1. Giới thiệu về QS Asia Ranking</vt:lpstr>
      <vt:lpstr>1. Giới thiệu về QS Asia Ranking</vt:lpstr>
      <vt:lpstr>1. Giới thiệu về QS Asia Ranking</vt:lpstr>
      <vt:lpstr>1. Giới thiệu về QS Asia Ranking</vt:lpstr>
      <vt:lpstr>2. Xếp hạng các trường đại học ở VN theo QS Asia Ranking</vt:lpstr>
      <vt:lpstr>2. Xếp hạng các trường đại học ở VN theo QS Asia Ranking</vt:lpstr>
      <vt:lpstr>2. Xếp hạng các trường đại học ở VN theo QS Asia Ranking</vt:lpstr>
      <vt:lpstr>2. Xếp hạng các trường đại học ở VN theo QS Asia Ranking</vt:lpstr>
      <vt:lpstr>2. Xếp hạng các trường đại học ở VN theo QS Asia Ranking</vt:lpstr>
      <vt:lpstr>2. Xếp hạng các trường đại học ở VN theo QS Asia Ranking</vt:lpstr>
      <vt:lpstr>3. Đối sánh các chỉ số của Trường Đại học Vinh</vt:lpstr>
      <vt:lpstr>3. Đối sánh các chỉ số của Trường Đại học Vinh</vt:lpstr>
      <vt:lpstr>3. Đối sánh các chỉ số của Trường Đại học Vinh</vt:lpstr>
      <vt:lpstr>3. Đối sánh các chỉ số của Trường Đại học Vinh</vt:lpstr>
      <vt:lpstr>3. Đối sánh các chỉ số của Trường Đại học Vinh</vt:lpstr>
      <vt:lpstr>3. Đối sánh các chỉ số của Trường Đại học Vinh</vt:lpstr>
      <vt:lpstr>3. Đối sánh các chỉ số của Trường Đại học Vinh</vt:lpstr>
      <vt:lpstr>3. Đối sánh các chỉ số của Trường Đại học Vinh</vt:lpstr>
      <vt:lpstr>3. Đối sánh các chỉ số của Trường Đại học Vinh</vt:lpstr>
      <vt:lpstr>3. Đối sánh các chỉ số của Trường Đại học Vinh</vt:lpstr>
      <vt:lpstr>3. Đối sánh các chỉ số của Trường Đại học Vinh</vt:lpstr>
      <vt:lpstr>4. Kết luận, kiến nghị và giải pháp</vt:lpstr>
      <vt:lpstr>4. Kết luận, kiến nghị và giải pháp</vt:lpstr>
      <vt:lpstr>4. Kết luận, kiến nghị và giải pháp</vt:lpstr>
      <vt:lpstr>4. Kết luận, kiến nghị và giải pháp</vt:lpstr>
      <vt:lpstr>4. Kết luận, kiến nghị và giải pháp</vt:lpstr>
      <vt:lpstr>4. Kết luận, kiến nghị và giải pháp</vt:lpstr>
      <vt:lpstr>II. KẾ HOẠCH TRIỂN KHAI XẾP HẠNG</vt:lpstr>
      <vt:lpstr>PowerPoint Presentation</vt:lpstr>
      <vt:lpstr>III. KẾT LUẬN</vt:lpstr>
      <vt:lpstr>PowerPoint Presentation</vt:lpstr>
    </vt:vector>
  </TitlesOfParts>
  <Company>Inscale GmbH</Company>
  <LinksUpToDate>false</LinksUpToDate>
  <SharedDoc>false</SharedDoc>
  <HyperlinkBase>www.presentationload.com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FS05 Anatomy &amp; Health 16x9</dc:title>
  <dc:creator>PresentationLoad</dc:creator>
  <dc:description>Professional PowerPoint templates for download</dc:description>
  <cp:lastModifiedBy>NGUYEN VAN QUANG</cp:lastModifiedBy>
  <cp:revision>1308</cp:revision>
  <cp:lastPrinted>2022-08-29T03:56:02Z</cp:lastPrinted>
  <dcterms:created xsi:type="dcterms:W3CDTF">2010-05-21T10:35:54Z</dcterms:created>
  <dcterms:modified xsi:type="dcterms:W3CDTF">2024-12-02T13:18:55Z</dcterms:modified>
</cp:coreProperties>
</file>