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64" r:id="rId2"/>
  </p:sldMasterIdLst>
  <p:notesMasterIdLst>
    <p:notesMasterId r:id="rId37"/>
  </p:notesMasterIdLst>
  <p:sldIdLst>
    <p:sldId id="256" r:id="rId3"/>
    <p:sldId id="1417" r:id="rId4"/>
    <p:sldId id="373" r:id="rId5"/>
    <p:sldId id="1418" r:id="rId6"/>
    <p:sldId id="1457" r:id="rId7"/>
    <p:sldId id="1446" r:id="rId8"/>
    <p:sldId id="1447" r:id="rId9"/>
    <p:sldId id="1448" r:id="rId10"/>
    <p:sldId id="1458" r:id="rId11"/>
    <p:sldId id="1456" r:id="rId12"/>
    <p:sldId id="1459" r:id="rId13"/>
    <p:sldId id="1460" r:id="rId14"/>
    <p:sldId id="1461" r:id="rId15"/>
    <p:sldId id="1465" r:id="rId16"/>
    <p:sldId id="1466" r:id="rId17"/>
    <p:sldId id="1467" r:id="rId18"/>
    <p:sldId id="1474" r:id="rId19"/>
    <p:sldId id="1471" r:id="rId20"/>
    <p:sldId id="1472" r:id="rId21"/>
    <p:sldId id="1473" r:id="rId22"/>
    <p:sldId id="1475" r:id="rId23"/>
    <p:sldId id="1462" r:id="rId24"/>
    <p:sldId id="1449" r:id="rId25"/>
    <p:sldId id="1454" r:id="rId26"/>
    <p:sldId id="1452" r:id="rId27"/>
    <p:sldId id="1453" r:id="rId28"/>
    <p:sldId id="1451" r:id="rId29"/>
    <p:sldId id="1455" r:id="rId30"/>
    <p:sldId id="1464" r:id="rId31"/>
    <p:sldId id="1476" r:id="rId32"/>
    <p:sldId id="1477" r:id="rId33"/>
    <p:sldId id="1478" r:id="rId34"/>
    <p:sldId id="1479" r:id="rId35"/>
    <p:sldId id="1435" r:id="rId36"/>
  </p:sldIdLst>
  <p:sldSz cx="12192000" cy="6858000"/>
  <p:notesSz cx="6950075" cy="9236075"/>
  <p:custDataLst>
    <p:tags r:id="rId38"/>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Van Diep" initials="LVD" lastIdx="1" clrIdx="0">
    <p:extLst>
      <p:ext uri="{19B8F6BF-5375-455C-9EA6-DF929625EA0E}">
        <p15:presenceInfo xmlns:p15="http://schemas.microsoft.com/office/powerpoint/2012/main" userId="S::levandiep@vinhuni.edu.vn::78ee1208-61b9-45fd-b641-1d3a2f5859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33FF"/>
    <a:srgbClr val="CC00CC"/>
    <a:srgbClr val="FFFFCC"/>
    <a:srgbClr val="FFFF00"/>
    <a:srgbClr val="FFFF99"/>
    <a:srgbClr val="E325BF"/>
    <a:srgbClr val="339966"/>
    <a:srgbClr val="00B5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0" autoAdjust="0"/>
    <p:restoredTop sz="94599" autoAdjust="0"/>
  </p:normalViewPr>
  <p:slideViewPr>
    <p:cSldViewPr snapToGrid="0">
      <p:cViewPr varScale="1">
        <p:scale>
          <a:sx n="104" d="100"/>
          <a:sy n="104" d="100"/>
        </p:scale>
        <p:origin x="352" y="1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260"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ownloads\2025%20QS%20Asia%20Rankings%20Results%20v1.5%20(For%20qs.com).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387321516607464E-2"/>
          <c:y val="7.2775685236108778E-2"/>
          <c:w val="0.95210710677526278"/>
          <c:h val="0.64658811022276708"/>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45E2-44D9-8C59-EFAD675840CE}"/>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45E2-44D9-8C59-EFAD675840CE}"/>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07830101730501E-2"/>
          <c:y val="9.7665427299473001E-2"/>
          <c:w val="0.94452997953134854"/>
          <c:h val="0.60397085488115476"/>
        </c:manualLayout>
      </c:layout>
      <c:barChart>
        <c:barDir val="col"/>
        <c:grouping val="clustered"/>
        <c:varyColors val="0"/>
        <c:ser>
          <c:idx val="0"/>
          <c:order val="0"/>
          <c:tx>
            <c:strRef>
              <c:f>'Vinh-500'!$D$2</c:f>
              <c:strCache>
                <c:ptCount val="1"/>
                <c:pt idx="0">
                  <c:v>Yasouj University (500)- Japan</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1BD8-4310-90F6-A494D851E923}"/>
                </c:ext>
              </c:extLst>
            </c:dLbl>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'Vinh-500'!$E$2:$P$2</c:f>
              <c:numCache>
                <c:formatCode>General</c:formatCode>
                <c:ptCount val="11"/>
                <c:pt idx="0">
                  <c:v>1.3</c:v>
                </c:pt>
                <c:pt idx="1">
                  <c:v>9.8000000000000007</c:v>
                </c:pt>
                <c:pt idx="2">
                  <c:v>6.6</c:v>
                </c:pt>
                <c:pt idx="3">
                  <c:v>19.7</c:v>
                </c:pt>
                <c:pt idx="4">
                  <c:v>72.7</c:v>
                </c:pt>
                <c:pt idx="5">
                  <c:v>39.1</c:v>
                </c:pt>
                <c:pt idx="6">
                  <c:v>99.7</c:v>
                </c:pt>
                <c:pt idx="7">
                  <c:v>0</c:v>
                </c:pt>
                <c:pt idx="8">
                  <c:v>3.7</c:v>
                </c:pt>
                <c:pt idx="9">
                  <c:v>1.1000000000000001</c:v>
                </c:pt>
                <c:pt idx="10">
                  <c:v>1.2</c:v>
                </c:pt>
              </c:numCache>
            </c:numRef>
          </c:val>
          <c:extLst>
            <c:ext xmlns:c16="http://schemas.microsoft.com/office/drawing/2014/chart" uri="{C3380CC4-5D6E-409C-BE32-E72D297353CC}">
              <c16:uniqueId val="{00000001-1BD8-4310-90F6-A494D851E923}"/>
            </c:ext>
          </c:extLst>
        </c:ser>
        <c:ser>
          <c:idx val="1"/>
          <c:order val="1"/>
          <c:tx>
            <c:strRef>
              <c:f>'Vinh-500'!$D$3</c:f>
              <c:strCache>
                <c:ptCount val="1"/>
                <c:pt idx="0">
                  <c:v>Vinh University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2-1BD8-4310-90F6-A494D851E923}"/>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889639177416218"/>
          <c:y val="0.89155746599996022"/>
          <c:w val="0.5200914940166943"/>
          <c:h val="6.162353841010607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07830101730501E-2"/>
          <c:y val="9.7665427299473001E-2"/>
          <c:w val="0.94452997953134854"/>
          <c:h val="0.60397085488115476"/>
        </c:manualLayout>
      </c:layout>
      <c:barChart>
        <c:barDir val="col"/>
        <c:grouping val="clustered"/>
        <c:varyColors val="0"/>
        <c:ser>
          <c:idx val="0"/>
          <c:order val="0"/>
          <c:tx>
            <c:strRef>
              <c:f>'Vinh-500'!$D$2</c:f>
              <c:strCache>
                <c:ptCount val="1"/>
                <c:pt idx="0">
                  <c:v>Yasouj University (500)- Japan</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B171-40B4-B64E-094F03D40066}"/>
                </c:ext>
              </c:extLst>
            </c:dLbl>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'Vinh-500'!$E$2:$P$2</c:f>
              <c:numCache>
                <c:formatCode>General</c:formatCode>
                <c:ptCount val="11"/>
                <c:pt idx="0">
                  <c:v>1.3</c:v>
                </c:pt>
                <c:pt idx="1">
                  <c:v>9.8000000000000007</c:v>
                </c:pt>
                <c:pt idx="2">
                  <c:v>6.6</c:v>
                </c:pt>
                <c:pt idx="3">
                  <c:v>19.7</c:v>
                </c:pt>
                <c:pt idx="4">
                  <c:v>72.7</c:v>
                </c:pt>
                <c:pt idx="5">
                  <c:v>39.1</c:v>
                </c:pt>
                <c:pt idx="6">
                  <c:v>99.7</c:v>
                </c:pt>
                <c:pt idx="7">
                  <c:v>0</c:v>
                </c:pt>
                <c:pt idx="8">
                  <c:v>3.7</c:v>
                </c:pt>
                <c:pt idx="9">
                  <c:v>1.1000000000000001</c:v>
                </c:pt>
                <c:pt idx="10">
                  <c:v>1.2</c:v>
                </c:pt>
              </c:numCache>
            </c:numRef>
          </c:val>
          <c:extLst>
            <c:ext xmlns:c16="http://schemas.microsoft.com/office/drawing/2014/chart" uri="{C3380CC4-5D6E-409C-BE32-E72D297353CC}">
              <c16:uniqueId val="{00000001-B171-40B4-B64E-094F03D40066}"/>
            </c:ext>
          </c:extLst>
        </c:ser>
        <c:ser>
          <c:idx val="1"/>
          <c:order val="1"/>
          <c:tx>
            <c:strRef>
              <c:f>'Vinh-500'!$D$3</c:f>
              <c:strCache>
                <c:ptCount val="1"/>
                <c:pt idx="0">
                  <c:v>Vinh University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2-B171-40B4-B64E-094F03D40066}"/>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889639177416218"/>
          <c:y val="0.89155746599996022"/>
          <c:w val="0.5200914940166943"/>
          <c:h val="6.162353841010607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5559328012699E-2"/>
          <c:y val="0.1283931980721047"/>
          <c:w val="0.95203854653951658"/>
          <c:h val="0.57400688025420443"/>
        </c:manualLayout>
      </c:layout>
      <c:barChart>
        <c:barDir val="col"/>
        <c:grouping val="clustered"/>
        <c:varyColors val="0"/>
        <c:ser>
          <c:idx val="0"/>
          <c:order val="0"/>
          <c:tx>
            <c:strRef>
              <c:f>'Vinh-450'!$D$2</c:f>
              <c:strCache>
                <c:ptCount val="1"/>
                <c:pt idx="0">
                  <c:v>AIMST University (450)-Malaysia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'Vinh-450'!$E$2:$P$2</c:f>
              <c:numCache>
                <c:formatCode>General</c:formatCode>
                <c:ptCount val="11"/>
                <c:pt idx="0">
                  <c:v>13.7</c:v>
                </c:pt>
                <c:pt idx="1">
                  <c:v>10.4</c:v>
                </c:pt>
                <c:pt idx="2">
                  <c:v>63</c:v>
                </c:pt>
                <c:pt idx="3">
                  <c:v>6</c:v>
                </c:pt>
                <c:pt idx="4">
                  <c:v>27.2</c:v>
                </c:pt>
                <c:pt idx="5">
                  <c:v>6.4</c:v>
                </c:pt>
                <c:pt idx="6">
                  <c:v>24.6</c:v>
                </c:pt>
                <c:pt idx="7">
                  <c:v>7</c:v>
                </c:pt>
                <c:pt idx="8">
                  <c:v>18.7</c:v>
                </c:pt>
                <c:pt idx="9">
                  <c:v>14.1</c:v>
                </c:pt>
                <c:pt idx="10">
                  <c:v>1.2</c:v>
                </c:pt>
              </c:numCache>
            </c:numRef>
          </c:val>
          <c:extLst>
            <c:ext xmlns:c16="http://schemas.microsoft.com/office/drawing/2014/chart" uri="{C3380CC4-5D6E-409C-BE32-E72D297353CC}">
              <c16:uniqueId val="{00000000-5708-4C21-B2D2-711A2BF26A7F}"/>
            </c:ext>
          </c:extLst>
        </c:ser>
        <c:ser>
          <c:idx val="1"/>
          <c:order val="1"/>
          <c:tx>
            <c:strRef>
              <c:f>'Vinh-450'!$D$3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5708-4C21-B2D2-711A2BF26A7F}"/>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207682784901797"/>
          <c:y val="0.92210699109327354"/>
          <c:w val="0.5213003252241093"/>
          <c:h val="5.727909294441384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5559328012699E-2"/>
          <c:y val="0.1283931980721047"/>
          <c:w val="0.95203854653951658"/>
          <c:h val="0.57400688025420443"/>
        </c:manualLayout>
      </c:layout>
      <c:barChart>
        <c:barDir val="col"/>
        <c:grouping val="clustered"/>
        <c:varyColors val="0"/>
        <c:ser>
          <c:idx val="0"/>
          <c:order val="0"/>
          <c:tx>
            <c:strRef>
              <c:f>'Vinh-450'!$D$2</c:f>
              <c:strCache>
                <c:ptCount val="1"/>
                <c:pt idx="0">
                  <c:v>AIMST University (450)-Malaysia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'Vinh-450'!$E$2:$P$2</c:f>
              <c:numCache>
                <c:formatCode>General</c:formatCode>
                <c:ptCount val="11"/>
                <c:pt idx="0">
                  <c:v>13.7</c:v>
                </c:pt>
                <c:pt idx="1">
                  <c:v>10.4</c:v>
                </c:pt>
                <c:pt idx="2">
                  <c:v>63</c:v>
                </c:pt>
                <c:pt idx="3">
                  <c:v>6</c:v>
                </c:pt>
                <c:pt idx="4">
                  <c:v>27.2</c:v>
                </c:pt>
                <c:pt idx="5">
                  <c:v>6.4</c:v>
                </c:pt>
                <c:pt idx="6">
                  <c:v>24.6</c:v>
                </c:pt>
                <c:pt idx="7">
                  <c:v>7</c:v>
                </c:pt>
                <c:pt idx="8">
                  <c:v>18.7</c:v>
                </c:pt>
                <c:pt idx="9">
                  <c:v>14.1</c:v>
                </c:pt>
                <c:pt idx="10">
                  <c:v>1.2</c:v>
                </c:pt>
              </c:numCache>
            </c:numRef>
          </c:val>
          <c:extLst>
            <c:ext xmlns:c16="http://schemas.microsoft.com/office/drawing/2014/chart" uri="{C3380CC4-5D6E-409C-BE32-E72D297353CC}">
              <c16:uniqueId val="{00000000-6A0E-4DA8-B330-FFABFBEA1EDC}"/>
            </c:ext>
          </c:extLst>
        </c:ser>
        <c:ser>
          <c:idx val="1"/>
          <c:order val="1"/>
          <c:tx>
            <c:strRef>
              <c:f>'Vinh-450'!$D$3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6A0E-4DA8-B330-FFABFBEA1EDC}"/>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207682784901797"/>
          <c:y val="0.92210699109327354"/>
          <c:w val="0.5213003252241093"/>
          <c:h val="5.727909294441384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35559328012699E-2"/>
          <c:y val="0.1283931980721047"/>
          <c:w val="0.95203854653951658"/>
          <c:h val="0.57400688025420443"/>
        </c:manualLayout>
      </c:layout>
      <c:barChart>
        <c:barDir val="col"/>
        <c:grouping val="clustered"/>
        <c:varyColors val="0"/>
        <c:ser>
          <c:idx val="0"/>
          <c:order val="0"/>
          <c:tx>
            <c:strRef>
              <c:f>'Vinh-450'!$D$2</c:f>
              <c:strCache>
                <c:ptCount val="1"/>
                <c:pt idx="0">
                  <c:v>AIMST University (450)-Malaysia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'Vinh-450'!$E$2:$P$2</c:f>
              <c:numCache>
                <c:formatCode>General</c:formatCode>
                <c:ptCount val="11"/>
                <c:pt idx="0">
                  <c:v>13.7</c:v>
                </c:pt>
                <c:pt idx="1">
                  <c:v>10.4</c:v>
                </c:pt>
                <c:pt idx="2">
                  <c:v>63</c:v>
                </c:pt>
                <c:pt idx="3">
                  <c:v>6</c:v>
                </c:pt>
                <c:pt idx="4">
                  <c:v>27.2</c:v>
                </c:pt>
                <c:pt idx="5">
                  <c:v>6.4</c:v>
                </c:pt>
                <c:pt idx="6">
                  <c:v>24.6</c:v>
                </c:pt>
                <c:pt idx="7">
                  <c:v>7</c:v>
                </c:pt>
                <c:pt idx="8">
                  <c:v>18.7</c:v>
                </c:pt>
                <c:pt idx="9">
                  <c:v>14.1</c:v>
                </c:pt>
                <c:pt idx="10">
                  <c:v>1.2</c:v>
                </c:pt>
              </c:numCache>
            </c:numRef>
          </c:val>
          <c:extLst>
            <c:ext xmlns:c16="http://schemas.microsoft.com/office/drawing/2014/chart" uri="{C3380CC4-5D6E-409C-BE32-E72D297353CC}">
              <c16:uniqueId val="{00000000-6692-40F0-8E81-05FCB8CEDA6C}"/>
            </c:ext>
          </c:extLst>
        </c:ser>
        <c:ser>
          <c:idx val="1"/>
          <c:order val="1"/>
          <c:tx>
            <c:strRef>
              <c:f>'Vinh-450'!$D$3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'Vinh-450'!$E$1:$P$1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'Vinh-450'!$E$3:$P$3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6692-40F0-8E81-05FCB8CEDA6C}"/>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5207682784901797"/>
          <c:y val="0.92210699109327354"/>
          <c:w val="0.5213003252241093"/>
          <c:h val="5.7279092944413842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r>
              <a:rPr lang="en-US" sz="2400" b="1">
                <a:solidFill>
                  <a:schemeClr val="accent5">
                    <a:lumMod val="50000"/>
                  </a:schemeClr>
                </a:solidFill>
              </a:rPr>
              <a:t>DỰ KIẾN XẾP TOP 700-750 CHÂU Á</a:t>
            </a:r>
          </a:p>
        </c:rich>
      </c:tx>
      <c:overlay val="0"/>
      <c:spPr>
        <a:noFill/>
        <a:ln>
          <a:noFill/>
        </a:ln>
        <a:effectLst/>
      </c:spPr>
      <c:txPr>
        <a:bodyPr rot="0" spcFirstLastPara="1" vertOverflow="ellipsis" vert="horz" wrap="square" anchor="ctr" anchorCtr="1"/>
        <a:lstStyle/>
        <a:p>
          <a:pPr>
            <a:defRPr sz="2400" b="1" i="0" u="none" strike="noStrike" kern="1200" spc="0" baseline="0">
              <a:solidFill>
                <a:schemeClr val="accent5">
                  <a:lumMod val="50000"/>
                </a:schemeClr>
              </a:solidFill>
              <a:latin typeface="Bahnschrift Condensed" panose="020B0502040204020203" pitchFamily="34" charset="0"/>
              <a:ea typeface="+mn-ea"/>
              <a:cs typeface="+mn-cs"/>
            </a:defRPr>
          </a:pPr>
          <a:endParaRPr lang="en-US"/>
        </a:p>
      </c:txPr>
    </c:title>
    <c:autoTitleDeleted val="0"/>
    <c:plotArea>
      <c:layout>
        <c:manualLayout>
          <c:layoutTarget val="inner"/>
          <c:xMode val="edge"/>
          <c:yMode val="edge"/>
          <c:x val="3.6743219597550308E-2"/>
          <c:y val="0.15883804806979016"/>
          <c:w val="0.95150464365031295"/>
          <c:h val="0.54681139730590378"/>
        </c:manualLayout>
      </c:layout>
      <c:barChart>
        <c:barDir val="col"/>
        <c:grouping val="clustered"/>
        <c:varyColors val="0"/>
        <c:ser>
          <c:idx val="0"/>
          <c:order val="0"/>
          <c:tx>
            <c:strRef>
              <c:f>'Vinh-ht- Vinh du kien'!$D$2</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'Vinh-ht- Vinh du kien'!$E$1:$P$1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'Vinh-ht- Vinh du kien'!$E$2:$P$2</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0-837A-40A4-A2F4-0533A5392483}"/>
            </c:ext>
          </c:extLst>
        </c:ser>
        <c:ser>
          <c:idx val="1"/>
          <c:order val="1"/>
          <c:tx>
            <c:strRef>
              <c:f>'Vinh-ht- Vinh du kien'!$D$3</c:f>
              <c:strCache>
                <c:ptCount val="1"/>
                <c:pt idx="0">
                  <c:v>Trung bình các trường Top 700-750</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'Vinh-ht- Vinh du kien'!$E$1:$P$1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'Vinh-ht- Vinh du kien'!$E$3:$P$3</c:f>
              <c:numCache>
                <c:formatCode>0.0</c:formatCode>
                <c:ptCount val="11"/>
                <c:pt idx="0">
                  <c:v>10.645098039215686</c:v>
                </c:pt>
                <c:pt idx="1">
                  <c:v>10.645098039215686</c:v>
                </c:pt>
                <c:pt idx="2">
                  <c:v>16.092156862745096</c:v>
                </c:pt>
                <c:pt idx="3">
                  <c:v>8.3820000000000014</c:v>
                </c:pt>
                <c:pt idx="4">
                  <c:v>17.095833333333339</c:v>
                </c:pt>
                <c:pt idx="5">
                  <c:v>16.539215686274513</c:v>
                </c:pt>
                <c:pt idx="6">
                  <c:v>24.665853658536587</c:v>
                </c:pt>
                <c:pt idx="7">
                  <c:v>18.611428571428572</c:v>
                </c:pt>
                <c:pt idx="8">
                  <c:v>13.712820512820512</c:v>
                </c:pt>
                <c:pt idx="9">
                  <c:v>10.786274509803922</c:v>
                </c:pt>
                <c:pt idx="10">
                  <c:v>9.915686274509806</c:v>
                </c:pt>
              </c:numCache>
            </c:numRef>
          </c:val>
          <c:extLst>
            <c:ext xmlns:c16="http://schemas.microsoft.com/office/drawing/2014/chart" uri="{C3380CC4-5D6E-409C-BE32-E72D297353CC}">
              <c16:uniqueId val="{00000001-837A-40A4-A2F4-0533A5392483}"/>
            </c:ext>
          </c:extLst>
        </c:ser>
        <c:dLbls>
          <c:dLblPos val="outEnd"/>
          <c:showLegendKey val="0"/>
          <c:showVal val="1"/>
          <c:showCatName val="0"/>
          <c:showSerName val="0"/>
          <c:showPercent val="0"/>
          <c:showBubbleSize val="0"/>
        </c:dLbls>
        <c:gapWidth val="219"/>
        <c:overlap val="-27"/>
        <c:axId val="626600624"/>
        <c:axId val="626601344"/>
      </c:barChart>
      <c:catAx>
        <c:axId val="626600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626601344"/>
        <c:crosses val="autoZero"/>
        <c:auto val="1"/>
        <c:lblAlgn val="ctr"/>
        <c:lblOffset val="100"/>
        <c:noMultiLvlLbl val="0"/>
      </c:catAx>
      <c:valAx>
        <c:axId val="62660134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62660062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7433724783408E-2"/>
          <c:y val="6.3866645925599083E-2"/>
          <c:w val="0.95210710677526278"/>
          <c:h val="0.64658811022276708"/>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8C2C-4AFF-BEF6-3CF354171C84}"/>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8C2C-4AFF-BEF6-3CF354171C84}"/>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607433724783408E-2"/>
          <c:y val="0.15295736465444992"/>
          <c:w val="0.95210710677526278"/>
          <c:h val="0.55749744872592377"/>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D552-4258-94AF-7B14881BE1E8}"/>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D552-4258-94AF-7B14881BE1E8}"/>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65302834620636E-2"/>
          <c:y val="0.14850282871800735"/>
          <c:w val="0.95210710677526278"/>
          <c:h val="0.55749744872592377"/>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30AC-4C87-9EB0-E1054DFC30A2}"/>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30AC-4C87-9EB0-E1054DFC30A2}"/>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565302834620636E-2"/>
          <c:y val="0.14850282871800735"/>
          <c:w val="0.95210710677526278"/>
          <c:h val="0.55749744872592377"/>
        </c:manualLayout>
      </c:layout>
      <c:barChart>
        <c:barDir val="col"/>
        <c:grouping val="clustered"/>
        <c:varyColors val="0"/>
        <c:ser>
          <c:idx val="0"/>
          <c:order val="0"/>
          <c:tx>
            <c:strRef>
              <c:f>'Vinh-750'!$D$2</c:f>
              <c:strCache>
                <c:ptCount val="1"/>
                <c:pt idx="0">
                  <c:v>Yanshan University (750)-China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'Vinh-750'!$E$2:$P$2</c:f>
              <c:numCache>
                <c:formatCode>General</c:formatCode>
                <c:ptCount val="11"/>
                <c:pt idx="0">
                  <c:v>4.2</c:v>
                </c:pt>
                <c:pt idx="1">
                  <c:v>5</c:v>
                </c:pt>
                <c:pt idx="2">
                  <c:v>19.2</c:v>
                </c:pt>
                <c:pt idx="3">
                  <c:v>18.600000000000001</c:v>
                </c:pt>
                <c:pt idx="4">
                  <c:v>36.5</c:v>
                </c:pt>
                <c:pt idx="5">
                  <c:v>19.7</c:v>
                </c:pt>
                <c:pt idx="6">
                  <c:v>7</c:v>
                </c:pt>
                <c:pt idx="7">
                  <c:v>3.5</c:v>
                </c:pt>
                <c:pt idx="8">
                  <c:v>1.3</c:v>
                </c:pt>
                <c:pt idx="9">
                  <c:v>32.4</c:v>
                </c:pt>
                <c:pt idx="10">
                  <c:v>1.2</c:v>
                </c:pt>
              </c:numCache>
            </c:numRef>
          </c:val>
          <c:extLst>
            <c:ext xmlns:c16="http://schemas.microsoft.com/office/drawing/2014/chart" uri="{C3380CC4-5D6E-409C-BE32-E72D297353CC}">
              <c16:uniqueId val="{00000000-8560-4F7D-B0C7-9D4FD2081CF0}"/>
            </c:ext>
          </c:extLst>
        </c:ser>
        <c:ser>
          <c:idx val="1"/>
          <c:order val="1"/>
          <c:tx>
            <c:strRef>
              <c:f>'Vinh-750'!$D$3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'Vinh-750'!$E$1:$P$1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'Vinh-750'!$E$3:$P$3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8560-4F7D-B0C7-9D4FD2081CF0}"/>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61295084777927E-2"/>
          <c:y val="3.3332740096129597E-2"/>
          <c:w val="0.95221775761460803"/>
          <c:h val="0.65454611151888675"/>
        </c:manualLayout>
      </c:layout>
      <c:barChart>
        <c:barDir val="col"/>
        <c:grouping val="clustered"/>
        <c:varyColors val="0"/>
        <c:ser>
          <c:idx val="0"/>
          <c:order val="0"/>
          <c:tx>
            <c:strRef>
              <c:f>'Vinh-700'!$D$2</c:f>
              <c:strCache>
                <c:ptCount val="1"/>
                <c:pt idx="0">
                  <c:v>Acharya Nagarjuna University(700)-India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'Vinh-700'!$E$2:$P$2</c:f>
              <c:numCache>
                <c:formatCode>General</c:formatCode>
                <c:ptCount val="11"/>
                <c:pt idx="0">
                  <c:v>6.3</c:v>
                </c:pt>
                <c:pt idx="1">
                  <c:v>2.2999999999999998</c:v>
                </c:pt>
                <c:pt idx="2">
                  <c:v>6.3</c:v>
                </c:pt>
                <c:pt idx="3">
                  <c:v>10.6</c:v>
                </c:pt>
                <c:pt idx="4">
                  <c:v>6.3</c:v>
                </c:pt>
                <c:pt idx="5">
                  <c:v>69</c:v>
                </c:pt>
                <c:pt idx="6">
                  <c:v>58.5</c:v>
                </c:pt>
                <c:pt idx="7">
                  <c:v>32.9</c:v>
                </c:pt>
                <c:pt idx="8">
                  <c:v>5.6</c:v>
                </c:pt>
                <c:pt idx="9">
                  <c:v>5.2</c:v>
                </c:pt>
                <c:pt idx="10">
                  <c:v>1.2</c:v>
                </c:pt>
              </c:numCache>
            </c:numRef>
          </c:val>
          <c:extLst>
            <c:ext xmlns:c16="http://schemas.microsoft.com/office/drawing/2014/chart" uri="{C3380CC4-5D6E-409C-BE32-E72D297353CC}">
              <c16:uniqueId val="{00000000-3B13-413F-BDC4-30890073CD26}"/>
            </c:ext>
          </c:extLst>
        </c:ser>
        <c:ser>
          <c:idx val="1"/>
          <c:order val="1"/>
          <c:tx>
            <c:strRef>
              <c:f>'Vinh-700'!$D$3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3B13-413F-BDC4-30890073CD26}"/>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61295084777927E-2"/>
          <c:y val="3.3332740096129597E-2"/>
          <c:w val="0.95221775761460803"/>
          <c:h val="0.65454611151888675"/>
        </c:manualLayout>
      </c:layout>
      <c:barChart>
        <c:barDir val="col"/>
        <c:grouping val="clustered"/>
        <c:varyColors val="0"/>
        <c:ser>
          <c:idx val="0"/>
          <c:order val="0"/>
          <c:tx>
            <c:strRef>
              <c:f>'Vinh-700'!$D$2</c:f>
              <c:strCache>
                <c:ptCount val="1"/>
                <c:pt idx="0">
                  <c:v>Acharya Nagarjuna University(700)-India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'Vinh-700'!$E$2:$P$2</c:f>
              <c:numCache>
                <c:formatCode>General</c:formatCode>
                <c:ptCount val="11"/>
                <c:pt idx="0">
                  <c:v>6.3</c:v>
                </c:pt>
                <c:pt idx="1">
                  <c:v>2.2999999999999998</c:v>
                </c:pt>
                <c:pt idx="2">
                  <c:v>6.3</c:v>
                </c:pt>
                <c:pt idx="3">
                  <c:v>10.6</c:v>
                </c:pt>
                <c:pt idx="4">
                  <c:v>6.3</c:v>
                </c:pt>
                <c:pt idx="5">
                  <c:v>69</c:v>
                </c:pt>
                <c:pt idx="6">
                  <c:v>58.5</c:v>
                </c:pt>
                <c:pt idx="7">
                  <c:v>32.9</c:v>
                </c:pt>
                <c:pt idx="8">
                  <c:v>5.6</c:v>
                </c:pt>
                <c:pt idx="9">
                  <c:v>5.2</c:v>
                </c:pt>
                <c:pt idx="10">
                  <c:v>1.2</c:v>
                </c:pt>
              </c:numCache>
            </c:numRef>
          </c:val>
          <c:extLst>
            <c:ext xmlns:c16="http://schemas.microsoft.com/office/drawing/2014/chart" uri="{C3380CC4-5D6E-409C-BE32-E72D297353CC}">
              <c16:uniqueId val="{00000000-DD58-49DA-942E-46EF9B397A3A}"/>
            </c:ext>
          </c:extLst>
        </c:ser>
        <c:ser>
          <c:idx val="1"/>
          <c:order val="1"/>
          <c:tx>
            <c:strRef>
              <c:f>'Vinh-700'!$D$3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DD58-49DA-942E-46EF9B397A3A}"/>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261295084777927E-2"/>
          <c:y val="0.11698176688132229"/>
          <c:w val="0.95221775761460803"/>
          <c:h val="0.57089714776525247"/>
        </c:manualLayout>
      </c:layout>
      <c:barChart>
        <c:barDir val="col"/>
        <c:grouping val="clustered"/>
        <c:varyColors val="0"/>
        <c:ser>
          <c:idx val="0"/>
          <c:order val="0"/>
          <c:tx>
            <c:strRef>
              <c:f>'Vinh-700'!$D$2</c:f>
              <c:strCache>
                <c:ptCount val="1"/>
                <c:pt idx="0">
                  <c:v>Acharya Nagarjuna University(700)-India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'Vinh-700'!$E$2:$P$2</c:f>
              <c:numCache>
                <c:formatCode>General</c:formatCode>
                <c:ptCount val="11"/>
                <c:pt idx="0">
                  <c:v>6.3</c:v>
                </c:pt>
                <c:pt idx="1">
                  <c:v>2.2999999999999998</c:v>
                </c:pt>
                <c:pt idx="2">
                  <c:v>6.3</c:v>
                </c:pt>
                <c:pt idx="3">
                  <c:v>10.6</c:v>
                </c:pt>
                <c:pt idx="4">
                  <c:v>6.3</c:v>
                </c:pt>
                <c:pt idx="5">
                  <c:v>69</c:v>
                </c:pt>
                <c:pt idx="6">
                  <c:v>58.5</c:v>
                </c:pt>
                <c:pt idx="7">
                  <c:v>32.9</c:v>
                </c:pt>
                <c:pt idx="8">
                  <c:v>5.6</c:v>
                </c:pt>
                <c:pt idx="9">
                  <c:v>5.2</c:v>
                </c:pt>
                <c:pt idx="10">
                  <c:v>1.2</c:v>
                </c:pt>
              </c:numCache>
            </c:numRef>
          </c:val>
          <c:extLst>
            <c:ext xmlns:c16="http://schemas.microsoft.com/office/drawing/2014/chart" uri="{C3380CC4-5D6E-409C-BE32-E72D297353CC}">
              <c16:uniqueId val="{00000000-0142-464A-B7E2-9FFE26EBC96E}"/>
            </c:ext>
          </c:extLst>
        </c:ser>
        <c:ser>
          <c:idx val="1"/>
          <c:order val="1"/>
          <c:tx>
            <c:strRef>
              <c:f>'Vinh-700'!$D$3</c:f>
              <c:strCache>
                <c:ptCount val="1"/>
                <c:pt idx="0">
                  <c:v>Vinh University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20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'Vinh-700'!$E$1:$P$1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 (2.5%)</c:v>
                </c:pt>
                <c:pt idx="10">
                  <c:v>Outbound Exchange Students(2.5%)</c:v>
                </c:pt>
              </c:strCache>
            </c:strRef>
          </c:cat>
          <c:val>
            <c:numRef>
              <c:f>'Vinh-700'!$E$3:$P$3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0142-464A-B7E2-9FFE26EBC96E}"/>
            </c:ext>
          </c:extLst>
        </c:ser>
        <c:dLbls>
          <c:dLblPos val="outEnd"/>
          <c:showLegendKey val="0"/>
          <c:showVal val="1"/>
          <c:showCatName val="0"/>
          <c:showSerName val="0"/>
          <c:showPercent val="0"/>
          <c:showBubbleSize val="0"/>
        </c:dLbls>
        <c:gapWidth val="219"/>
        <c:overlap val="-27"/>
        <c:axId val="726821552"/>
        <c:axId val="726822272"/>
      </c:barChart>
      <c:catAx>
        <c:axId val="726821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2272"/>
        <c:crosses val="autoZero"/>
        <c:auto val="1"/>
        <c:lblAlgn val="ctr"/>
        <c:lblOffset val="100"/>
        <c:noMultiLvlLbl val="0"/>
      </c:catAx>
      <c:valAx>
        <c:axId val="7268222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Bahnschrift Condensed" panose="020B0502040204020203" pitchFamily="34" charset="0"/>
                <a:ea typeface="+mn-ea"/>
                <a:cs typeface="+mn-cs"/>
              </a:defRPr>
            </a:pPr>
            <a:endParaRPr lang="en-US"/>
          </a:p>
        </c:txPr>
        <c:crossAx val="7268215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solidFill>
            <a:schemeClr val="tx1"/>
          </a:solidFill>
          <a:latin typeface="Bahnschrift Condensed" panose="020B050204020402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14000143451743E-2"/>
          <c:y val="3.231326593245331E-2"/>
          <c:w val="0.94452997953134854"/>
          <c:h val="0.68013189137031504"/>
        </c:manualLayout>
      </c:layout>
      <c:barChart>
        <c:barDir val="col"/>
        <c:grouping val="clustered"/>
        <c:varyColors val="0"/>
        <c:ser>
          <c:idx val="0"/>
          <c:order val="0"/>
          <c:tx>
            <c:strRef>
              <c:f>'Vinh-500'!$D$2</c:f>
              <c:strCache>
                <c:ptCount val="1"/>
                <c:pt idx="0">
                  <c:v>Yasouj University (500)- Japan</c:v>
                </c:pt>
              </c:strCache>
            </c:strRef>
          </c:tx>
          <c:spPr>
            <a:solidFill>
              <a:schemeClr val="accent1"/>
            </a:solidFill>
            <a:ln>
              <a:noFill/>
            </a:ln>
            <a:effectLst/>
          </c:spPr>
          <c:invertIfNegative val="0"/>
          <c:dLbls>
            <c:dLbl>
              <c:idx val="2"/>
              <c:spPr>
                <a:noFill/>
                <a:ln>
                  <a:noFill/>
                </a:ln>
                <a:effectLst/>
              </c:spPr>
              <c:txPr>
                <a:bodyPr rot="0" spcFirstLastPara="1" vertOverflow="ellipsis" vert="horz" wrap="square" anchor="ctr" anchorCtr="1"/>
                <a:lstStyle/>
                <a:p>
                  <a:pPr>
                    <a:defRPr sz="2400" b="1"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2-635A-4D87-9169-5D9CA8DF2964}"/>
                </c:ext>
              </c:extLst>
            </c:dLbl>
            <c:spPr>
              <a:noFill/>
              <a:ln>
                <a:noFill/>
              </a:ln>
              <a:effectLst/>
            </c:spPr>
            <c:txPr>
              <a:bodyPr rot="0" spcFirstLastPara="1" vertOverflow="ellipsis" vert="horz" wrap="square" anchor="ctr" anchorCtr="1"/>
              <a:lstStyle/>
              <a:p>
                <a:pPr>
                  <a:defRPr sz="2400" b="0" i="0" u="none" strike="noStrike" kern="1200" baseline="0">
                    <a:solidFill>
                      <a:schemeClr val="accent5">
                        <a:lumMod val="50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'Vinh-500'!$E$2:$P$2</c:f>
              <c:numCache>
                <c:formatCode>General</c:formatCode>
                <c:ptCount val="11"/>
                <c:pt idx="0">
                  <c:v>1.3</c:v>
                </c:pt>
                <c:pt idx="1">
                  <c:v>9.8000000000000007</c:v>
                </c:pt>
                <c:pt idx="2">
                  <c:v>6.6</c:v>
                </c:pt>
                <c:pt idx="3">
                  <c:v>19.7</c:v>
                </c:pt>
                <c:pt idx="4">
                  <c:v>72.7</c:v>
                </c:pt>
                <c:pt idx="5">
                  <c:v>39.1</c:v>
                </c:pt>
                <c:pt idx="6">
                  <c:v>99.7</c:v>
                </c:pt>
                <c:pt idx="7">
                  <c:v>0</c:v>
                </c:pt>
                <c:pt idx="8">
                  <c:v>3.7</c:v>
                </c:pt>
                <c:pt idx="9">
                  <c:v>1.1000000000000001</c:v>
                </c:pt>
                <c:pt idx="10">
                  <c:v>1.2</c:v>
                </c:pt>
              </c:numCache>
            </c:numRef>
          </c:val>
          <c:extLst>
            <c:ext xmlns:c16="http://schemas.microsoft.com/office/drawing/2014/chart" uri="{C3380CC4-5D6E-409C-BE32-E72D297353CC}">
              <c16:uniqueId val="{00000000-635A-4D87-9169-5D9CA8DF2964}"/>
            </c:ext>
          </c:extLst>
        </c:ser>
        <c:ser>
          <c:idx val="1"/>
          <c:order val="1"/>
          <c:tx>
            <c:strRef>
              <c:f>'Vinh-500'!$D$3</c:f>
              <c:strCache>
                <c:ptCount val="1"/>
                <c:pt idx="0">
                  <c:v>Vinh University</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anchor="ctr" anchorCtr="1"/>
              <a:lstStyle/>
              <a:p>
                <a:pPr>
                  <a:defRPr sz="2400" b="1" i="0" u="none" strike="noStrike" kern="1200" baseline="0">
                    <a:solidFill>
                      <a:schemeClr val="accent2">
                        <a:lumMod val="75000"/>
                      </a:schemeClr>
                    </a:solidFill>
                    <a:latin typeface="Bahnschrift Condensed" panose="020B050204020402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'Vinh-500'!$E$1:$P$1</c:f>
              <c:strCache>
                <c:ptCount val="11"/>
                <c:pt idx="0">
                  <c:v>Academic Reputation (30%)</c:v>
                </c:pt>
                <c:pt idx="1">
                  <c:v>Employer Reputation (20%)</c:v>
                </c:pt>
                <c:pt idx="2">
                  <c:v>Faculty Student (10%)</c:v>
                </c:pt>
                <c:pt idx="3">
                  <c:v>International Research Network (10%)</c:v>
                </c:pt>
                <c:pt idx="4">
                  <c:v>Citations per Paper(10%)</c:v>
                </c:pt>
                <c:pt idx="5">
                  <c:v>Papers Per Faculty(5%)</c:v>
                </c:pt>
                <c:pt idx="6">
                  <c:v>Staff with PhD(5%)</c:v>
                </c:pt>
                <c:pt idx="7">
                  <c:v>International Faculty(2.5%)</c:v>
                </c:pt>
                <c:pt idx="8">
                  <c:v>International Students(2.5%)</c:v>
                </c:pt>
                <c:pt idx="9">
                  <c:v>Inbound Exchange Students</c:v>
                </c:pt>
                <c:pt idx="10">
                  <c:v>Outbound Exchange Students</c:v>
                </c:pt>
              </c:strCache>
            </c:strRef>
          </c:cat>
          <c:val>
            <c:numRef>
              <c:f>'Vinh-500'!$E$3:$P$3</c:f>
              <c:numCache>
                <c:formatCode>General</c:formatCode>
                <c:ptCount val="11"/>
                <c:pt idx="0">
                  <c:v>5.3</c:v>
                </c:pt>
                <c:pt idx="1">
                  <c:v>21.2</c:v>
                </c:pt>
                <c:pt idx="2">
                  <c:v>2.5</c:v>
                </c:pt>
                <c:pt idx="3">
                  <c:v>5.9</c:v>
                </c:pt>
                <c:pt idx="4">
                  <c:v>7.2</c:v>
                </c:pt>
                <c:pt idx="5">
                  <c:v>4.3</c:v>
                </c:pt>
                <c:pt idx="6">
                  <c:v>0</c:v>
                </c:pt>
                <c:pt idx="7">
                  <c:v>0</c:v>
                </c:pt>
                <c:pt idx="8">
                  <c:v>0</c:v>
                </c:pt>
                <c:pt idx="9">
                  <c:v>1.1000000000000001</c:v>
                </c:pt>
                <c:pt idx="10">
                  <c:v>1.1000000000000001</c:v>
                </c:pt>
              </c:numCache>
            </c:numRef>
          </c:val>
          <c:extLst>
            <c:ext xmlns:c16="http://schemas.microsoft.com/office/drawing/2014/chart" uri="{C3380CC4-5D6E-409C-BE32-E72D297353CC}">
              <c16:uniqueId val="{00000001-635A-4D87-9169-5D9CA8DF2964}"/>
            </c:ext>
          </c:extLst>
        </c:ser>
        <c:dLbls>
          <c:dLblPos val="outEnd"/>
          <c:showLegendKey val="0"/>
          <c:showVal val="1"/>
          <c:showCatName val="0"/>
          <c:showSerName val="0"/>
          <c:showPercent val="0"/>
          <c:showBubbleSize val="0"/>
        </c:dLbls>
        <c:gapWidth val="219"/>
        <c:overlap val="-27"/>
        <c:axId val="718042552"/>
        <c:axId val="718045072"/>
      </c:barChart>
      <c:catAx>
        <c:axId val="71804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Bahnschrift Condensed" panose="020B0502040204020203" pitchFamily="34" charset="0"/>
                <a:ea typeface="+mn-ea"/>
                <a:cs typeface="+mn-cs"/>
              </a:defRPr>
            </a:pPr>
            <a:endParaRPr lang="en-US"/>
          </a:p>
        </c:txPr>
        <c:crossAx val="718045072"/>
        <c:crosses val="autoZero"/>
        <c:auto val="1"/>
        <c:lblAlgn val="ctr"/>
        <c:lblOffset val="100"/>
        <c:noMultiLvlLbl val="0"/>
      </c:catAx>
      <c:valAx>
        <c:axId val="71804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crossAx val="718042552"/>
        <c:crosses val="autoZero"/>
        <c:crossBetween val="between"/>
      </c:valAx>
      <c:spPr>
        <a:noFill/>
        <a:ln>
          <a:noFill/>
        </a:ln>
        <a:effectLst/>
      </c:spPr>
    </c:plotArea>
    <c:legend>
      <c:legendPos val="b"/>
      <c:layout>
        <c:manualLayout>
          <c:xMode val="edge"/>
          <c:yMode val="edge"/>
          <c:x val="0.28206426223309583"/>
          <c:y val="0.89155746599996022"/>
          <c:w val="0.47796809318226963"/>
          <c:h val="6.1623538410106073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Bahnschrift Condensed" panose="020B0502040204020203" pitchFamily="34" charset="0"/>
              <a:ea typeface="+mn-ea"/>
              <a:cs typeface="+mn-cs"/>
            </a:defRPr>
          </a:pPr>
          <a:endParaRPr lang="en-US"/>
        </a:p>
      </c:txPr>
    </c:legend>
    <c:plotVisOnly val="1"/>
    <c:dispBlanksAs val="gap"/>
    <c:showDLblsOverMax val="0"/>
  </c:chart>
  <c:spPr>
    <a:pattFill prst="pct5">
      <a:fgClr>
        <a:schemeClr val="accent1"/>
      </a:fgClr>
      <a:bgClr>
        <a:schemeClr val="bg1"/>
      </a:bgClr>
    </a:pattFill>
    <a:ln>
      <a:noFill/>
    </a:ln>
    <a:effectLst/>
  </c:spPr>
  <c:txPr>
    <a:bodyPr/>
    <a:lstStyle/>
    <a:p>
      <a:pPr>
        <a:defRPr sz="1600">
          <a:latin typeface="Bahnschrift Condensed"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vi-VN"/>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72E17939-7A8E-4ACF-971B-3D8217D69381}" type="datetimeFigureOut">
              <a:rPr lang="vi-VN" smtClean="0"/>
              <a:t>13/03/2025</a:t>
            </a:fld>
            <a:endParaRPr lang="vi-VN"/>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vi-VN"/>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vi-VN"/>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8F18741-9146-44A5-9501-B11687B2A9C7}" type="slidenum">
              <a:rPr lang="vi-VN" smtClean="0"/>
              <a:t>‹#›</a:t>
            </a:fld>
            <a:endParaRPr lang="vi-VN"/>
          </a:p>
        </p:txBody>
      </p:sp>
    </p:spTree>
    <p:extLst>
      <p:ext uri="{BB962C8B-B14F-4D97-AF65-F5344CB8AC3E}">
        <p14:creationId xmlns:p14="http://schemas.microsoft.com/office/powerpoint/2010/main" val="3618072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18741-9146-44A5-9501-B11687B2A9C7}" type="slidenum">
              <a:rPr lang="vi-VN" smtClean="0"/>
              <a:t>1</a:t>
            </a:fld>
            <a:endParaRPr lang="vi-VN"/>
          </a:p>
        </p:txBody>
      </p:sp>
    </p:spTree>
    <p:extLst>
      <p:ext uri="{BB962C8B-B14F-4D97-AF65-F5344CB8AC3E}">
        <p14:creationId xmlns:p14="http://schemas.microsoft.com/office/powerpoint/2010/main" val="2079064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B57A85C6-2E91-77E1-467D-D43CB280D02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823CE543-B593-361B-6A2C-C36ACF2C252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AADAD7FE-5D50-F894-36A4-4757BC2827B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810877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8094DE4A-FE12-706B-FB7F-AF8F67BE628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BBCCD674-6F0E-706D-2051-0DBBC68A56B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C39D14F-DC4E-4306-ECE0-0BF045D60D13}"/>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612145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F4287D06-DD30-83CB-5B92-0852A6FEE91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0F354823-BAFE-0DFE-709B-585F4EECC058}"/>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D245D0AC-9442-1DA5-C249-4DDB39BA8AFC}"/>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003074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B43C41C-F773-5EDC-D714-839BA8CA0C83}"/>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27DD35AD-5A4E-C4A4-E524-B744F733DB57}"/>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A7AE6F0E-2CB9-A950-E02A-792B949270BF}"/>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2382422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B702B1E-7EE6-6675-E4B1-3527DB2460BA}"/>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184C3FA6-6F3B-6E82-5FA2-861C75AD2D57}"/>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D713409-7078-E42D-6735-C08F1F317B2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93853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8A3A60E8-D39E-7EA4-1D1B-51ABF2B256A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75C8E3ED-68F7-07FC-60FE-E3D1AAF4C98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0B90E0AF-4DA5-4C4D-DADB-3A42A67BF29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594544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9015D831-AD19-0586-02D7-506BA41A32F8}"/>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9101821F-E965-03D4-1CE6-621B00251B2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7CE0FF38-8CBF-5702-30F3-8911F36904F9}"/>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0087132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5F748288-1ED5-0CFE-91B3-76534F53E259}"/>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29199898-B03B-E20D-061E-56587DF90B0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8B53E178-CD23-CE95-5227-C099754DE0EF}"/>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6627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C78075-49ED-D900-14A2-B00132151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4F1E69-1D69-41EE-06AD-32C8322A84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B97619-16A5-0C0A-A36A-3E85F818BD1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C0102C-A014-5D73-C5C3-CCC1300EF56D}"/>
              </a:ext>
            </a:extLst>
          </p:cNvPr>
          <p:cNvSpPr>
            <a:spLocks noGrp="1"/>
          </p:cNvSpPr>
          <p:nvPr>
            <p:ph type="sldNum" sz="quarter" idx="5"/>
          </p:nvPr>
        </p:nvSpPr>
        <p:spPr/>
        <p:txBody>
          <a:bodyPr/>
          <a:lstStyle/>
          <a:p>
            <a:fld id="{E8F18741-9146-44A5-9501-B11687B2A9C7}" type="slidenum">
              <a:rPr lang="vi-VN" smtClean="0"/>
              <a:t>20</a:t>
            </a:fld>
            <a:endParaRPr lang="vi-VN"/>
          </a:p>
        </p:txBody>
      </p:sp>
    </p:spTree>
    <p:extLst>
      <p:ext uri="{BB962C8B-B14F-4D97-AF65-F5344CB8AC3E}">
        <p14:creationId xmlns:p14="http://schemas.microsoft.com/office/powerpoint/2010/main" val="2160028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14AB7-0874-F03F-3BE1-E1E3365A3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392DBF-9E95-6F68-5B74-EE72BF8C8A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F39DD-99E2-A9E8-BF13-2CAC0195D14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397D217-2A22-8641-6FA2-88A22A787318}"/>
              </a:ext>
            </a:extLst>
          </p:cNvPr>
          <p:cNvSpPr>
            <a:spLocks noGrp="1"/>
          </p:cNvSpPr>
          <p:nvPr>
            <p:ph type="sldNum" sz="quarter" idx="5"/>
          </p:nvPr>
        </p:nvSpPr>
        <p:spPr/>
        <p:txBody>
          <a:bodyPr/>
          <a:lstStyle/>
          <a:p>
            <a:fld id="{E8F18741-9146-44A5-9501-B11687B2A9C7}" type="slidenum">
              <a:rPr lang="vi-VN" smtClean="0"/>
              <a:t>21</a:t>
            </a:fld>
            <a:endParaRPr lang="vi-VN"/>
          </a:p>
        </p:txBody>
      </p:sp>
    </p:spTree>
    <p:extLst>
      <p:ext uri="{BB962C8B-B14F-4D97-AF65-F5344CB8AC3E}">
        <p14:creationId xmlns:p14="http://schemas.microsoft.com/office/powerpoint/2010/main" val="2703041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18741-9146-44A5-9501-B11687B2A9C7}" type="slidenum">
              <a:rPr lang="vi-VN" smtClean="0"/>
              <a:t>2</a:t>
            </a:fld>
            <a:endParaRPr lang="vi-VN"/>
          </a:p>
        </p:txBody>
      </p:sp>
    </p:spTree>
    <p:extLst>
      <p:ext uri="{BB962C8B-B14F-4D97-AF65-F5344CB8AC3E}">
        <p14:creationId xmlns:p14="http://schemas.microsoft.com/office/powerpoint/2010/main" val="125876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9FA80FD-69D9-0091-A82A-AA021C72372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00C7F1E0-936A-E1C6-AF6F-381D2DD165E7}"/>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598DC91-0558-75A9-9ECE-CC50A6A025E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770345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855F138A-EBA0-B82B-6229-167191DD2184}"/>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B17C99E-B67D-506F-0965-067746033253}"/>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98CE908-3827-DFBD-37A3-B6D7BBA4C551}"/>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684922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7CF4687-1603-4CF6-4E33-322FB1FB64D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CD4B2A3-6322-4D13-E6EF-A36038D6944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ED5775D2-F782-2EAE-4473-B1ADB8A9095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8460243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37C2DD95-2386-FD40-BD1F-83C54287F8CC}"/>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896FF7F3-C46D-6B37-0983-26F02D1D067F}"/>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C1F9692-632E-B70C-1F52-A988FAC825E0}"/>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4358527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3CBF3113-153E-03FE-228A-722BD5954D72}"/>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EC34C2CD-9EC9-0EE7-A67B-A32AB4B4E975}"/>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42DA05F8-92E9-A60D-DA26-60DF5C67CD19}"/>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793795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8E24A530-A6E1-8FFE-53CF-CF87CA467C30}"/>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CE8B80DA-4F89-E688-2D6C-6A752E0BD070}"/>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CCB1018-BF3B-0F17-0E0D-6C4F37D0753C}"/>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4454688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5A68ED13-7B7A-B4D5-5424-4EB7CEC9CEED}"/>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DE4E62AB-BB2F-5E01-7665-ACE8EBFFEEF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234A5F70-C9AA-A769-E4B4-AA8F6E4A0462}"/>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786545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D85E9A9C-0CA5-46C2-8F4A-3B5F77328E40}"/>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F4405319-00E2-14C7-F1B9-1C6BF13F2FFA}"/>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178C2188-77A6-BBB7-1DBE-20F930BC7C74}"/>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00421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6FC84EE6-A715-4095-6C2B-534DEBC6EFA3}"/>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00FE2289-55C2-BDF6-4BB9-294592616097}"/>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F916369E-85AC-36AD-5EF3-02B7CB24A9D8}"/>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963465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44DDB7CE-ACBD-3E8A-08D8-30175A8DECC6}"/>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9F802670-09E6-8B6B-F724-5CB8BFB8CFDF}"/>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6667B223-0F72-1CB2-A0A8-7B556EE976AF}"/>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154284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4094159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F18741-9146-44A5-9501-B11687B2A9C7}" type="slidenum">
              <a:rPr lang="vi-VN" smtClean="0"/>
              <a:t>34</a:t>
            </a:fld>
            <a:endParaRPr lang="vi-VN"/>
          </a:p>
        </p:txBody>
      </p:sp>
    </p:spTree>
    <p:extLst>
      <p:ext uri="{BB962C8B-B14F-4D97-AF65-F5344CB8AC3E}">
        <p14:creationId xmlns:p14="http://schemas.microsoft.com/office/powerpoint/2010/main" val="1484877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C2660735-CDEB-BDF3-3DF8-B518EC770FEC}"/>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FAC8FC09-5784-9586-D58E-0D80FE83F0FD}"/>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6ECB16ED-F641-FA54-8EBA-0AB6962A11D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432539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5530D3BC-F73D-48E6-B1E7-2A6F52FD9151}"/>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7D592D2B-45D5-2743-8FE2-E2A83D82D845}"/>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4E1EC685-7505-AE0F-BF83-A0A7FEDE7345}"/>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71256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9313DE7E-7CAE-E036-FE9F-1740E477B3C1}"/>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32C6556-3C45-CC6D-249E-C12300345CA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736D4094-97B8-88D1-F9ED-A18B7EA9E3FA}"/>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22420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4BCA11A4-479F-4C88-8106-0E2DA36981F5}"/>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2C4832C3-F896-0934-7036-E025741FC2E8}"/>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9B981BE2-2823-6308-B720-6FC69AF484F7}"/>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12130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146A8DFD-AEA9-3123-2563-F233F640DC25}"/>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A2AD8E76-37CE-7336-A477-F441491D9D29}"/>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CDB3998C-E226-9119-5231-02B49F9141AB}"/>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3078223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a:extLst>
            <a:ext uri="{FF2B5EF4-FFF2-40B4-BE49-F238E27FC236}">
              <a16:creationId xmlns:a16="http://schemas.microsoft.com/office/drawing/2014/main" id="{E2BB5B83-197D-38BB-EC22-E4D4482CEA57}"/>
            </a:ext>
          </a:extLst>
        </p:cNvPr>
        <p:cNvGrpSpPr/>
        <p:nvPr/>
      </p:nvGrpSpPr>
      <p:grpSpPr>
        <a:xfrm>
          <a:off x="0" y="0"/>
          <a:ext cx="0" cy="0"/>
          <a:chOff x="0" y="0"/>
          <a:chExt cx="0" cy="0"/>
        </a:xfrm>
      </p:grpSpPr>
      <p:sp>
        <p:nvSpPr>
          <p:cNvPr id="558" name="Google Shape;558;p5:notes">
            <a:extLst>
              <a:ext uri="{FF2B5EF4-FFF2-40B4-BE49-F238E27FC236}">
                <a16:creationId xmlns:a16="http://schemas.microsoft.com/office/drawing/2014/main" id="{5D70DCDA-B5C0-1D3D-B5D7-ED4F04C70E22}"/>
              </a:ext>
            </a:extLst>
          </p:cNvPr>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5:notes">
            <a:extLst>
              <a:ext uri="{FF2B5EF4-FFF2-40B4-BE49-F238E27FC236}">
                <a16:creationId xmlns:a16="http://schemas.microsoft.com/office/drawing/2014/main" id="{547B833E-068A-394A-C223-4B8CFF90EA5A}"/>
              </a:ext>
            </a:extLst>
          </p:cNvPr>
          <p:cNvSpPr txBox="1">
            <a:spLocks noGrp="1"/>
          </p:cNvSpPr>
          <p:nvPr>
            <p:ph type="body" idx="1"/>
          </p:nvPr>
        </p:nvSpPr>
        <p:spPr>
          <a:xfrm>
            <a:off x="695008" y="4387136"/>
            <a:ext cx="5560060" cy="4156234"/>
          </a:xfrm>
          <a:prstGeom prst="rect">
            <a:avLst/>
          </a:prstGeom>
          <a:noFill/>
          <a:ln>
            <a:noFill/>
          </a:ln>
        </p:spPr>
        <p:txBody>
          <a:bodyPr spcFirstLastPara="1" wrap="square" lIns="92473" tIns="92473" rIns="92473" bIns="92473" anchor="t" anchorCtr="0">
            <a:noAutofit/>
          </a:bodyPr>
          <a:lstStyle/>
          <a:p>
            <a:pPr>
              <a:buClr>
                <a:schemeClr val="dk1"/>
              </a:buClr>
              <a:buSzPts val="1200"/>
            </a:pPr>
            <a:endParaRPr dirty="0"/>
          </a:p>
        </p:txBody>
      </p:sp>
    </p:spTree>
    <p:extLst>
      <p:ext uri="{BB962C8B-B14F-4D97-AF65-F5344CB8AC3E}">
        <p14:creationId xmlns:p14="http://schemas.microsoft.com/office/powerpoint/2010/main" val="2647896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65F7F-1D22-4B65-90A2-C1D1A4699F13}"/>
              </a:ext>
            </a:extLst>
          </p:cNvPr>
          <p:cNvSpPr>
            <a:spLocks noGrp="1"/>
          </p:cNvSpPr>
          <p:nvPr>
            <p:ph type="ctrTitle"/>
          </p:nvPr>
        </p:nvSpPr>
        <p:spPr>
          <a:xfrm>
            <a:off x="1524000" y="1122363"/>
            <a:ext cx="9144000" cy="2387600"/>
          </a:xfrm>
        </p:spPr>
        <p:txBody>
          <a:bodyPr anchor="b">
            <a:normAutofit/>
          </a:bodyPr>
          <a:lstStyle>
            <a:lvl1pPr algn="ctr">
              <a:defRPr sz="4800" b="1">
                <a:solidFill>
                  <a:srgbClr val="FFFF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vi-VN" dirty="0"/>
          </a:p>
        </p:txBody>
      </p:sp>
      <p:sp>
        <p:nvSpPr>
          <p:cNvPr id="3" name="Subtitle 2">
            <a:extLst>
              <a:ext uri="{FF2B5EF4-FFF2-40B4-BE49-F238E27FC236}">
                <a16:creationId xmlns:a16="http://schemas.microsoft.com/office/drawing/2014/main" id="{A44211EF-E638-4EAA-9AB2-70E08BD32926}"/>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7" name="Text Placeholder 9">
            <a:extLst>
              <a:ext uri="{FF2B5EF4-FFF2-40B4-BE49-F238E27FC236}">
                <a16:creationId xmlns:a16="http://schemas.microsoft.com/office/drawing/2014/main" id="{6B31899D-0CF7-AE9E-A817-4335F11211D4}"/>
              </a:ext>
            </a:extLst>
          </p:cNvPr>
          <p:cNvSpPr txBox="1">
            <a:spLocks/>
          </p:cNvSpPr>
          <p:nvPr userDrawn="1"/>
        </p:nvSpPr>
        <p:spPr>
          <a:xfrm>
            <a:off x="0" y="6429029"/>
            <a:ext cx="12192000" cy="427219"/>
          </a:xfrm>
          <a:prstGeom prst="rect">
            <a:avLst/>
          </a:prstGeom>
          <a:solidFill>
            <a:schemeClr val="accent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228600">
              <a:lnSpc>
                <a:spcPct val="100000"/>
              </a:lnSpc>
              <a:spcBef>
                <a:spcPts val="300"/>
              </a:spcBef>
              <a:spcAft>
                <a:spcPts val="300"/>
              </a:spcAft>
              <a:buNone/>
            </a:pPr>
            <a:endParaRPr lang="vi-VN" sz="1800" b="0" dirty="0">
              <a:solidFill>
                <a:schemeClr val="bg1"/>
              </a:solidFill>
              <a:latin typeface="UTM Swiss Condensed" panose="02000500000000000000" pitchFamily="2"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A5A1F724-2CA3-2D08-E125-10030BC1175F}"/>
              </a:ext>
            </a:extLst>
          </p:cNvPr>
          <p:cNvCxnSpPr/>
          <p:nvPr userDrawn="1"/>
        </p:nvCxnSpPr>
        <p:spPr>
          <a:xfrm>
            <a:off x="0" y="6429029"/>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67861"/>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00206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9BD8-9467-4C82-B599-3F170F306A57}"/>
              </a:ext>
            </a:extLst>
          </p:cNvPr>
          <p:cNvSpPr>
            <a:spLocks noGrp="1"/>
          </p:cNvSpPr>
          <p:nvPr>
            <p:ph type="title" hasCustomPrompt="1"/>
          </p:nvPr>
        </p:nvSpPr>
        <p:spPr>
          <a:xfrm>
            <a:off x="838200" y="252255"/>
            <a:ext cx="10515600" cy="798785"/>
          </a:xfrm>
        </p:spPr>
        <p:txBody>
          <a:bodyPr>
            <a:normAutofit/>
          </a:bodyPr>
          <a:lstStyle>
            <a:lvl1pPr algn="ctr">
              <a:defRPr sz="3000" b="1">
                <a:solidFill>
                  <a:srgbClr val="FFFF00"/>
                </a:solidFill>
                <a:latin typeface="Times New Roman" panose="02020603050405020304" pitchFamily="18" charset="0"/>
                <a:cs typeface="Times New Roman" panose="02020603050405020304" pitchFamily="18" charset="0"/>
              </a:defRPr>
            </a:lvl1pPr>
          </a:lstStyle>
          <a:p>
            <a:r>
              <a:rPr lang="en-US" dirty="0"/>
              <a:t>CLICK TO EDIT MASTER TITLE STYLE</a:t>
            </a:r>
            <a:endParaRPr lang="vi-VN" dirty="0"/>
          </a:p>
        </p:txBody>
      </p:sp>
      <p:sp>
        <p:nvSpPr>
          <p:cNvPr id="3" name="Content Placeholder 2">
            <a:extLst>
              <a:ext uri="{FF2B5EF4-FFF2-40B4-BE49-F238E27FC236}">
                <a16:creationId xmlns:a16="http://schemas.microsoft.com/office/drawing/2014/main" id="{96B12B6F-2177-449F-BF16-D3C0A24B1F24}"/>
              </a:ext>
            </a:extLst>
          </p:cNvPr>
          <p:cNvSpPr>
            <a:spLocks noGrp="1"/>
          </p:cNvSpPr>
          <p:nvPr>
            <p:ph idx="1"/>
          </p:nvPr>
        </p:nvSpPr>
        <p:spPr>
          <a:xfrm>
            <a:off x="838200" y="1513492"/>
            <a:ext cx="10515600" cy="4705516"/>
          </a:xfrm>
        </p:spPr>
        <p:txBody>
          <a:bodyPr>
            <a:normAutofit/>
          </a:bodyPr>
          <a:lstStyle>
            <a:lvl1pPr marL="2286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1pPr>
            <a:lvl2pPr marL="6858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2pPr>
            <a:lvl3pPr marL="11430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3pPr>
            <a:lvl4pPr marL="16002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4pPr>
            <a:lvl5pPr marL="2057400" indent="-228600" algn="just">
              <a:buFont typeface="Wingdings" panose="05000000000000000000" pitchFamily="2" charset="2"/>
              <a:buChar char="ü"/>
              <a:defRPr sz="2400">
                <a:solidFill>
                  <a:schemeClr val="bg1"/>
                </a:solidFill>
                <a:latin typeface="Times New Roman" panose="02020603050405020304" pitchFamily="18" charset="0"/>
                <a:cs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vi-VN" dirty="0"/>
          </a:p>
        </p:txBody>
      </p:sp>
      <p:sp>
        <p:nvSpPr>
          <p:cNvPr id="4" name="Date Placeholder 3">
            <a:extLst>
              <a:ext uri="{FF2B5EF4-FFF2-40B4-BE49-F238E27FC236}">
                <a16:creationId xmlns:a16="http://schemas.microsoft.com/office/drawing/2014/main" id="{A498FB85-9F8B-48E8-A683-9AD2790A927C}"/>
              </a:ext>
            </a:extLst>
          </p:cNvPr>
          <p:cNvSpPr>
            <a:spLocks noGrp="1"/>
          </p:cNvSpPr>
          <p:nvPr>
            <p:ph type="dt" sz="half" idx="10"/>
          </p:nvPr>
        </p:nvSpPr>
        <p:spPr/>
        <p:txBody>
          <a:bodyPr/>
          <a:lstStyle/>
          <a:p>
            <a:fld id="{2576FD09-F671-4FCF-9634-052F9C05FE7F}" type="datetimeFigureOut">
              <a:rPr lang="vi-VN" smtClean="0"/>
              <a:t>13/03/2025</a:t>
            </a:fld>
            <a:endParaRPr lang="vi-VN"/>
          </a:p>
        </p:txBody>
      </p:sp>
      <p:sp>
        <p:nvSpPr>
          <p:cNvPr id="5" name="Footer Placeholder 4">
            <a:extLst>
              <a:ext uri="{FF2B5EF4-FFF2-40B4-BE49-F238E27FC236}">
                <a16:creationId xmlns:a16="http://schemas.microsoft.com/office/drawing/2014/main" id="{2B0F1186-9886-4F32-8A6F-CDFA2B91703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75F03B5-5EBD-4E8B-987C-7751D1C64B40}"/>
              </a:ext>
            </a:extLst>
          </p:cNvPr>
          <p:cNvSpPr>
            <a:spLocks noGrp="1"/>
          </p:cNvSpPr>
          <p:nvPr>
            <p:ph type="sldNum" sz="quarter" idx="12"/>
          </p:nvPr>
        </p:nvSpPr>
        <p:spPr/>
        <p:txBody>
          <a:bodyPr/>
          <a:lstStyle/>
          <a:p>
            <a:fld id="{2261BC15-D343-4D4E-8B7B-875D4EA43AAE}" type="slidenum">
              <a:rPr lang="vi-VN" smtClean="0"/>
              <a:t>‹#›</a:t>
            </a:fld>
            <a:endParaRPr lang="vi-VN"/>
          </a:p>
        </p:txBody>
      </p:sp>
      <p:cxnSp>
        <p:nvCxnSpPr>
          <p:cNvPr id="8" name="Straight Connector 7">
            <a:extLst>
              <a:ext uri="{FF2B5EF4-FFF2-40B4-BE49-F238E27FC236}">
                <a16:creationId xmlns:a16="http://schemas.microsoft.com/office/drawing/2014/main" id="{0B707486-5B84-48DC-82B0-7E009644AB92}"/>
              </a:ext>
            </a:extLst>
          </p:cNvPr>
          <p:cNvCxnSpPr/>
          <p:nvPr userDrawn="1"/>
        </p:nvCxnSpPr>
        <p:spPr>
          <a:xfrm>
            <a:off x="1608079" y="1240225"/>
            <a:ext cx="8931166"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2706926"/>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closure">
    <p:spTree>
      <p:nvGrpSpPr>
        <p:cNvPr id="1" name=""/>
        <p:cNvGrpSpPr/>
        <p:nvPr/>
      </p:nvGrpSpPr>
      <p:grpSpPr>
        <a:xfrm>
          <a:off x="0" y="0"/>
          <a:ext cx="0" cy="0"/>
          <a:chOff x="0" y="0"/>
          <a:chExt cx="0" cy="0"/>
        </a:xfrm>
      </p:grpSpPr>
      <p:sp>
        <p:nvSpPr>
          <p:cNvPr id="7" name="Rechthoek 18"/>
          <p:cNvSpPr/>
          <p:nvPr userDrawn="1"/>
        </p:nvSpPr>
        <p:spPr bwMode="auto">
          <a:xfrm>
            <a:off x="-48683" y="6405331"/>
            <a:ext cx="12287576" cy="452669"/>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381" y="4677139"/>
            <a:ext cx="1599963" cy="1599963"/>
          </a:xfrm>
          <a:prstGeom prst="rect">
            <a:avLst/>
          </a:prstGeom>
          <a:effectLst>
            <a:outerShdw blurRad="50800" dist="38100" dir="2700000" algn="tl" rotWithShape="0">
              <a:prstClr val="black">
                <a:alpha val="40000"/>
              </a:prstClr>
            </a:outerShdw>
          </a:effectLst>
        </p:spPr>
      </p:pic>
      <p:sp>
        <p:nvSpPr>
          <p:cNvPr id="5" name="TextBox 4"/>
          <p:cNvSpPr txBox="1"/>
          <p:nvPr userDrawn="1"/>
        </p:nvSpPr>
        <p:spPr>
          <a:xfrm>
            <a:off x="1971608" y="4668600"/>
            <a:ext cx="5376597" cy="1066565"/>
          </a:xfrm>
          <a:prstGeom prst="rect">
            <a:avLst/>
          </a:prstGeom>
          <a:noFill/>
        </p:spPr>
        <p:txBody>
          <a:bodyPr wrap="square" lIns="144000" tIns="144000" rIns="144000" bIns="144000" rtlCol="0">
            <a:noAutofit/>
          </a:bodyPr>
          <a:lstStyle/>
          <a:p>
            <a:pPr algn="ctr"/>
            <a:r>
              <a:rPr lang="en-US" sz="2667" b="1"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TRƯỜNG</a:t>
            </a:r>
            <a:r>
              <a:rPr lang="en-US" sz="2667"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 ĐẠI HỌC VINH</a:t>
            </a:r>
          </a:p>
          <a:p>
            <a:pPr algn="ctr"/>
            <a:r>
              <a:rPr lang="en-US" sz="2667" b="1" baseline="0" noProof="0" dirty="0">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VINH UNIVERSITY</a:t>
            </a:r>
            <a:endParaRPr lang="vi-VN" sz="2667" b="1" noProof="0" dirty="0" err="1">
              <a:solidFill>
                <a:schemeClr val="accent2">
                  <a:lumMod val="75000"/>
                </a:schemeClr>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9642" y="5772462"/>
            <a:ext cx="4896543" cy="445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013854" y="4884650"/>
            <a:ext cx="1069063" cy="1248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100195" y="4903169"/>
            <a:ext cx="6504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049801" y="4869160"/>
            <a:ext cx="650400" cy="126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hoek 18"/>
          <p:cNvSpPr/>
          <p:nvPr userDrawn="1"/>
        </p:nvSpPr>
        <p:spPr bwMode="auto">
          <a:xfrm>
            <a:off x="-48683" y="0"/>
            <a:ext cx="12287576" cy="4485117"/>
          </a:xfrm>
          <a:prstGeom prst="rect">
            <a:avLst/>
          </a:prstGeom>
          <a:solidFill>
            <a:srgbClr val="0070C0"/>
          </a:solidFill>
          <a:ln>
            <a:noFill/>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95000"/>
              </a:lnSpc>
              <a:spcBef>
                <a:spcPct val="0"/>
              </a:spcBef>
              <a:spcAft>
                <a:spcPct val="0"/>
              </a:spcAft>
              <a:buClrTx/>
              <a:buSzTx/>
              <a:buFont typeface="Arial" charset="0"/>
              <a:buNone/>
              <a:tabLst/>
            </a:pPr>
            <a:endParaRPr kumimoji="0" lang="en-GB" sz="2400" b="0" i="0" u="none" strike="noStrike" cap="none" normalizeH="0" baseline="0" noProof="0" dirty="0">
              <a:ln>
                <a:noFill/>
              </a:ln>
              <a:solidFill>
                <a:schemeClr val="bg1"/>
              </a:solidFill>
              <a:effectLst/>
              <a:latin typeface="Minion" pitchFamily="2" charset="0"/>
            </a:endParaRPr>
          </a:p>
        </p:txBody>
      </p:sp>
      <p:sp>
        <p:nvSpPr>
          <p:cNvPr id="20" name="Titel 1"/>
          <p:cNvSpPr>
            <a:spLocks noGrp="1"/>
          </p:cNvSpPr>
          <p:nvPr>
            <p:ph type="title" hasCustomPrompt="1"/>
          </p:nvPr>
        </p:nvSpPr>
        <p:spPr>
          <a:xfrm>
            <a:off x="815415" y="1604798"/>
            <a:ext cx="10305360" cy="838911"/>
          </a:xfrm>
        </p:spPr>
        <p:txBody>
          <a:bodyPr/>
          <a:lstStyle>
            <a:lvl1pPr algn="l">
              <a:defRPr sz="5867">
                <a:solidFill>
                  <a:schemeClr val="bg1"/>
                </a:solidFill>
              </a:defRPr>
            </a:lvl1pPr>
          </a:lstStyle>
          <a:p>
            <a:r>
              <a:rPr lang="en-GB" noProof="0" dirty="0"/>
              <a:t>Title closure</a:t>
            </a:r>
          </a:p>
        </p:txBody>
      </p:sp>
    </p:spTree>
    <p:extLst>
      <p:ext uri="{BB962C8B-B14F-4D97-AF65-F5344CB8AC3E}">
        <p14:creationId xmlns:p14="http://schemas.microsoft.com/office/powerpoint/2010/main" val="427994425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995D4A-E0C1-4B44-832B-7C848BC3070F}"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45721-E2B0-4066-AD50-736AA207D740}" type="slidenum">
              <a:rPr lang="en-US" smtClean="0"/>
              <a:t>‹#›</a:t>
            </a:fld>
            <a:endParaRPr lang="en-US"/>
          </a:p>
        </p:txBody>
      </p:sp>
    </p:spTree>
    <p:extLst>
      <p:ext uri="{BB962C8B-B14F-4D97-AF65-F5344CB8AC3E}">
        <p14:creationId xmlns:p14="http://schemas.microsoft.com/office/powerpoint/2010/main" val="251814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35984988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theme" Target="../theme/theme2.xml"/><Relationship Id="rId5" Type="http://schemas.openxmlformats.org/officeDocument/2006/relationships/image" Target="../media/image8.wmf"/><Relationship Id="rId4" Type="http://schemas.openxmlformats.org/officeDocument/2006/relationships/image" Target="../media/image7.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1B7BB-5479-4587-A867-2D46DE2A7C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F1555F1-E58A-4FF5-B4C6-5F68C807D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DDC010-F07C-434F-B059-3A54ACD9DD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76FD09-F671-4FCF-9634-052F9C05FE7F}" type="datetimeFigureOut">
              <a:rPr lang="vi-VN" smtClean="0"/>
              <a:t>13/03/2025</a:t>
            </a:fld>
            <a:endParaRPr lang="vi-VN"/>
          </a:p>
        </p:txBody>
      </p:sp>
      <p:sp>
        <p:nvSpPr>
          <p:cNvPr id="5" name="Footer Placeholder 4">
            <a:extLst>
              <a:ext uri="{FF2B5EF4-FFF2-40B4-BE49-F238E27FC236}">
                <a16:creationId xmlns:a16="http://schemas.microsoft.com/office/drawing/2014/main" id="{59D4CE13-F443-493A-85F8-847147639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D2662CFF-552F-4D74-97ED-5F2ED1CEAC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61BC15-D343-4D4E-8B7B-875D4EA43AAE}" type="slidenum">
              <a:rPr lang="vi-VN" smtClean="0"/>
              <a:t>‹#›</a:t>
            </a:fld>
            <a:endParaRPr lang="vi-VN"/>
          </a:p>
        </p:txBody>
      </p:sp>
    </p:spTree>
    <p:extLst>
      <p:ext uri="{BB962C8B-B14F-4D97-AF65-F5344CB8AC3E}">
        <p14:creationId xmlns:p14="http://schemas.microsoft.com/office/powerpoint/2010/main" val="402456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6" r:id="rId3"/>
    <p:sldLayoutId id="2147483687" r:id="rId4"/>
    <p:sldLayoutId id="2147483688" r:id="rId5"/>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5" name="矩形 74"/>
          <p:cNvSpPr/>
          <p:nvPr userDrawn="1"/>
        </p:nvSpPr>
        <p:spPr bwMode="auto">
          <a:xfrm>
            <a:off x="0" y="0"/>
            <a:ext cx="12192000" cy="6858000"/>
          </a:xfrm>
          <a:prstGeom prst="rect">
            <a:avLst/>
          </a:prstGeom>
          <a:solidFill>
            <a:schemeClr val="bg1">
              <a:lumMod val="95000"/>
            </a:schemeClr>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
                <a:srgbClr val="CC9900"/>
              </a:buClr>
              <a:buSzTx/>
              <a:buFont typeface="Wingdings" pitchFamily="2" charset="2"/>
              <a:buChar char="n"/>
              <a:tabLst/>
            </a:pPr>
            <a:endParaRPr kumimoji="0" lang="zh-CN" altLang="en-US" sz="2400" b="0" i="0" u="none" strike="noStrike" cap="none" normalizeH="0" baseline="0">
              <a:ln>
                <a:noFill/>
              </a:ln>
              <a:solidFill>
                <a:schemeClr val="tx1"/>
              </a:solidFill>
              <a:effectLst/>
              <a:latin typeface="Arial" charset="0"/>
              <a:ea typeface="宋体" charset="-122"/>
            </a:endParaRPr>
          </a:p>
        </p:txBody>
      </p:sp>
      <p:grpSp>
        <p:nvGrpSpPr>
          <p:cNvPr id="2" name="组合 13"/>
          <p:cNvGrpSpPr/>
          <p:nvPr userDrawn="1"/>
        </p:nvGrpSpPr>
        <p:grpSpPr>
          <a:xfrm>
            <a:off x="0" y="6783917"/>
            <a:ext cx="12192000" cy="74083"/>
            <a:chOff x="0" y="5087938"/>
            <a:chExt cx="9144000" cy="55562"/>
          </a:xfrm>
        </p:grpSpPr>
        <p:pic>
          <p:nvPicPr>
            <p:cNvPr id="13" name="Picture 2" descr="E:\01 日常工作\10 多媒体\PPT内部汇报用模板\红条.jpg"/>
            <p:cNvPicPr>
              <a:picLocks noChangeAspect="1" noChangeArrowheads="1"/>
            </p:cNvPicPr>
            <p:nvPr userDrawn="1"/>
          </p:nvPicPr>
          <p:blipFill>
            <a:blip r:embed="rId2" cstate="email"/>
            <a:srcRect r="5813"/>
            <a:stretch>
              <a:fillRect/>
            </a:stretch>
          </p:blipFill>
          <p:spPr bwMode="auto">
            <a:xfrm>
              <a:off x="0" y="5087938"/>
              <a:ext cx="8616950" cy="55562"/>
            </a:xfrm>
            <a:prstGeom prst="rect">
              <a:avLst/>
            </a:prstGeom>
            <a:noFill/>
          </p:spPr>
        </p:pic>
        <p:pic>
          <p:nvPicPr>
            <p:cNvPr id="86" name="Picture 2" descr="E:\01 日常工作\10 多媒体\PPT内部汇报用模板\红条.jpg"/>
            <p:cNvPicPr>
              <a:picLocks noChangeAspect="1" noChangeArrowheads="1"/>
            </p:cNvPicPr>
            <p:nvPr userDrawn="1"/>
          </p:nvPicPr>
          <p:blipFill>
            <a:blip r:embed="rId2" cstate="email"/>
            <a:srcRect r="5813"/>
            <a:stretch>
              <a:fillRect/>
            </a:stretch>
          </p:blipFill>
          <p:spPr bwMode="auto">
            <a:xfrm>
              <a:off x="527050" y="5087938"/>
              <a:ext cx="8616950" cy="55562"/>
            </a:xfrm>
            <a:prstGeom prst="rect">
              <a:avLst/>
            </a:prstGeom>
            <a:noFill/>
          </p:spPr>
        </p:pic>
      </p:grpSp>
      <p:pic>
        <p:nvPicPr>
          <p:cNvPr id="9" name="Picture 2" descr="C:\Users\z00124665\Desktop\HW LOGO(横版）.png"/>
          <p:cNvPicPr>
            <a:picLocks noChangeAspect="1" noChangeArrowheads="1"/>
          </p:cNvPicPr>
          <p:nvPr userDrawn="1"/>
        </p:nvPicPr>
        <p:blipFill>
          <a:blip r:embed="rId3" cstate="email"/>
          <a:srcRect/>
          <a:stretch>
            <a:fillRect/>
          </a:stretch>
        </p:blipFill>
        <p:spPr bwMode="auto">
          <a:xfrm>
            <a:off x="10088545" y="6250583"/>
            <a:ext cx="1666868" cy="406032"/>
          </a:xfrm>
          <a:prstGeom prst="rect">
            <a:avLst/>
          </a:prstGeom>
          <a:noFill/>
        </p:spPr>
      </p:pic>
      <p:sp>
        <p:nvSpPr>
          <p:cNvPr id="12" name="Rectangle 5"/>
          <p:cNvSpPr>
            <a:spLocks noChangeArrowheads="1"/>
          </p:cNvSpPr>
          <p:nvPr userDrawn="1"/>
        </p:nvSpPr>
        <p:spPr bwMode="auto">
          <a:xfrm>
            <a:off x="4054027" y="6500748"/>
            <a:ext cx="362740" cy="261257"/>
          </a:xfrm>
          <a:prstGeom prst="rect">
            <a:avLst/>
          </a:prstGeom>
          <a:noFill/>
          <a:ln w="9525">
            <a:noFill/>
            <a:miter lim="800000"/>
            <a:headEnd/>
            <a:tailEnd/>
          </a:ln>
        </p:spPr>
        <p:txBody>
          <a:bodyPr lIns="0" tIns="0" rIns="0" bIns="0"/>
          <a:lstStyle/>
          <a:p>
            <a:pPr eaLnBrk="0" hangingPunct="0">
              <a:lnSpc>
                <a:spcPct val="85000"/>
              </a:lnSpc>
              <a:defRPr/>
            </a:pPr>
            <a:fld id="{F350CB96-EF0E-44F1-90D2-2D2DCEB1810F}" type="slidenum">
              <a:rPr lang="de-DE" altLang="zh-CN" sz="1200" b="0" smtClean="0">
                <a:solidFill>
                  <a:schemeClr val="bg1">
                    <a:lumMod val="65000"/>
                  </a:schemeClr>
                </a:solidFill>
                <a:latin typeface="+mn-lt"/>
                <a:ea typeface="+mn-ea"/>
              </a:rPr>
              <a:pPr eaLnBrk="0" hangingPunct="0">
                <a:lnSpc>
                  <a:spcPct val="85000"/>
                </a:lnSpc>
                <a:defRPr/>
              </a:pPr>
              <a:t>‹#›</a:t>
            </a:fld>
            <a:endParaRPr lang="en-GB" altLang="zh-CN" sz="1200" b="0" dirty="0">
              <a:solidFill>
                <a:schemeClr val="bg1">
                  <a:lumMod val="65000"/>
                </a:schemeClr>
              </a:solidFill>
              <a:latin typeface="+mn-lt"/>
              <a:ea typeface="+mn-ea"/>
            </a:endParaRPr>
          </a:p>
        </p:txBody>
      </p:sp>
      <p:pic>
        <p:nvPicPr>
          <p:cNvPr id="10" name="Picture 2" descr="C:\Users\z00124665\Desktop\图形1.wmf"/>
          <p:cNvPicPr>
            <a:picLocks noChangeAspect="1" noChangeArrowheads="1"/>
          </p:cNvPicPr>
          <p:nvPr userDrawn="1"/>
        </p:nvPicPr>
        <p:blipFill>
          <a:blip r:embed="rId4" cstate="email"/>
          <a:srcRect/>
          <a:stretch>
            <a:fillRect/>
          </a:stretch>
        </p:blipFill>
        <p:spPr bwMode="auto">
          <a:xfrm>
            <a:off x="429685" y="6482929"/>
            <a:ext cx="3541183" cy="161289"/>
          </a:xfrm>
          <a:prstGeom prst="rect">
            <a:avLst/>
          </a:prstGeom>
          <a:noFill/>
        </p:spPr>
      </p:pic>
      <p:pic>
        <p:nvPicPr>
          <p:cNvPr id="11" name="Picture 2" descr="C:\Users\z00124665\Desktop\A BETTER WAY SOLUTIONS.wmf"/>
          <p:cNvPicPr>
            <a:picLocks noChangeAspect="1" noChangeArrowheads="1"/>
          </p:cNvPicPr>
          <p:nvPr userDrawn="1"/>
        </p:nvPicPr>
        <p:blipFill>
          <a:blip r:embed="rId5" cstate="email"/>
          <a:srcRect/>
          <a:stretch>
            <a:fillRect/>
          </a:stretch>
        </p:blipFill>
        <p:spPr bwMode="auto">
          <a:xfrm>
            <a:off x="7423151" y="236293"/>
            <a:ext cx="4360333" cy="121424"/>
          </a:xfrm>
          <a:prstGeom prst="rect">
            <a:avLst/>
          </a:prstGeom>
          <a:noFill/>
        </p:spPr>
      </p:pic>
    </p:spTree>
    <p:extLst>
      <p:ext uri="{BB962C8B-B14F-4D97-AF65-F5344CB8AC3E}">
        <p14:creationId xmlns:p14="http://schemas.microsoft.com/office/powerpoint/2010/main" val="2212585883"/>
      </p:ext>
    </p:extLst>
  </p:cSld>
  <p:clrMap bg1="lt1" tx1="dk1" bg2="lt2" tx2="dk2" accent1="accent1" accent2="accent2" accent3="accent3" accent4="accent4" accent5="accent5" accent6="accent6" hlink="hlink" folHlink="folHlink"/>
  <p:transition spd="med">
    <p:split orient="vert"/>
  </p:transition>
  <p:txStyles>
    <p:titleStyle>
      <a:lvl1pPr algn="l" rtl="0" eaLnBrk="0" fontAlgn="base" hangingPunct="0">
        <a:spcBef>
          <a:spcPct val="0"/>
        </a:spcBef>
        <a:spcAft>
          <a:spcPct val="0"/>
        </a:spcAft>
        <a:defRPr sz="4267" b="1">
          <a:solidFill>
            <a:srgbClr val="990000"/>
          </a:solidFill>
          <a:latin typeface="FrutigerNext LT Medium" pitchFamily="34" charset="0"/>
          <a:ea typeface="黑体" pitchFamily="49" charset="-122"/>
          <a:cs typeface="+mj-cs"/>
        </a:defRPr>
      </a:lvl1pPr>
      <a:lvl2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2pPr>
      <a:lvl3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3pPr>
      <a:lvl4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4pPr>
      <a:lvl5pPr algn="l" rtl="0" eaLnBrk="0" fontAlgn="base" hangingPunct="0">
        <a:spcBef>
          <a:spcPct val="0"/>
        </a:spcBef>
        <a:spcAft>
          <a:spcPct val="0"/>
        </a:spcAft>
        <a:defRPr sz="3733" b="1">
          <a:solidFill>
            <a:srgbClr val="990000"/>
          </a:solidFill>
          <a:latin typeface="FrutigerNext LT Medium" pitchFamily="34" charset="0"/>
          <a:ea typeface="黑体" pitchFamily="49" charset="-122"/>
          <a:cs typeface="宋体" charset="-122"/>
        </a:defRPr>
      </a:lvl5pPr>
      <a:lvl6pPr marL="609585"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6pPr>
      <a:lvl7pPr marL="1219170"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7pPr>
      <a:lvl8pPr marL="1828754"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8pPr>
      <a:lvl9pPr marL="2438339" algn="l" rtl="0" eaLnBrk="1" fontAlgn="base" hangingPunct="1">
        <a:spcBef>
          <a:spcPct val="0"/>
        </a:spcBef>
        <a:spcAft>
          <a:spcPct val="0"/>
        </a:spcAft>
        <a:defRPr sz="4267" b="1">
          <a:solidFill>
            <a:srgbClr val="990000"/>
          </a:solidFill>
          <a:latin typeface="FrutigerNext LT Medium" pitchFamily="34" charset="0"/>
          <a:ea typeface="华文细黑" pitchFamily="2" charset="-122"/>
          <a:cs typeface="宋体" charset="-122"/>
        </a:defRPr>
      </a:lvl9pPr>
    </p:titleStyle>
    <p:bodyStyle>
      <a:lvl1pPr marL="457189" indent="-457189" algn="l" rtl="0" eaLnBrk="0" fontAlgn="base" hangingPunct="0">
        <a:lnSpc>
          <a:spcPct val="140000"/>
        </a:lnSpc>
        <a:spcBef>
          <a:spcPct val="0"/>
        </a:spcBef>
        <a:spcAft>
          <a:spcPct val="0"/>
        </a:spcAft>
        <a:buClr>
          <a:srgbClr val="777777"/>
        </a:buClr>
        <a:buSzPct val="60000"/>
        <a:buFont typeface="Wingdings" pitchFamily="2" charset="2"/>
        <a:buChar char="l"/>
        <a:defRPr sz="2667" b="1">
          <a:solidFill>
            <a:schemeClr val="tx1"/>
          </a:solidFill>
          <a:latin typeface="FrutigerNext LT Regular" pitchFamily="34" charset="0"/>
          <a:ea typeface="黑体" pitchFamily="49" charset="-122"/>
          <a:cs typeface="+mn-cs"/>
        </a:defRPr>
      </a:lvl1pPr>
      <a:lvl2pPr marL="990575" indent="-380990" algn="l" rtl="0" eaLnBrk="0" fontAlgn="base" hangingPunct="0">
        <a:lnSpc>
          <a:spcPct val="140000"/>
        </a:lnSpc>
        <a:spcBef>
          <a:spcPct val="0"/>
        </a:spcBef>
        <a:spcAft>
          <a:spcPct val="0"/>
        </a:spcAft>
        <a:buSzPct val="50000"/>
        <a:buFont typeface="Wingdings" pitchFamily="2" charset="2"/>
        <a:buChar char="p"/>
        <a:defRPr>
          <a:solidFill>
            <a:schemeClr val="tx1"/>
          </a:solidFill>
          <a:latin typeface="+mn-lt"/>
          <a:ea typeface="+mn-ea"/>
          <a:cs typeface="+mn-cs"/>
        </a:defRPr>
      </a:lvl2pPr>
      <a:lvl3pPr marL="1523962" indent="-304792" algn="l" rtl="0" eaLnBrk="0" fontAlgn="base" hangingPunct="0">
        <a:lnSpc>
          <a:spcPct val="140000"/>
        </a:lnSpc>
        <a:spcBef>
          <a:spcPct val="0"/>
        </a:spcBef>
        <a:spcAft>
          <a:spcPct val="0"/>
        </a:spcAft>
        <a:buSzPct val="50000"/>
        <a:buFont typeface="Wingdings" pitchFamily="2" charset="2"/>
        <a:buChar char="n"/>
        <a:defRPr sz="2133">
          <a:solidFill>
            <a:schemeClr val="tx1"/>
          </a:solidFill>
          <a:latin typeface="FrutigerNext LT Regular" pitchFamily="34" charset="0"/>
          <a:ea typeface="+mn-ea"/>
          <a:cs typeface="+mn-cs"/>
        </a:defRPr>
      </a:lvl3pPr>
      <a:lvl4pPr marL="2133547" indent="-304792" algn="l" rtl="0" eaLnBrk="0" fontAlgn="base" hangingPunct="0">
        <a:lnSpc>
          <a:spcPct val="140000"/>
        </a:lnSpc>
        <a:spcBef>
          <a:spcPct val="0"/>
        </a:spcBef>
        <a:spcAft>
          <a:spcPct val="0"/>
        </a:spcAft>
        <a:buChar char="–"/>
        <a:defRPr sz="1867">
          <a:solidFill>
            <a:schemeClr val="tx1"/>
          </a:solidFill>
          <a:latin typeface="FrutigerNext LT Regular" pitchFamily="34" charset="0"/>
          <a:ea typeface="+mn-ea"/>
          <a:cs typeface="+mn-cs"/>
        </a:defRPr>
      </a:lvl4pPr>
      <a:lvl5pPr marL="2743131" indent="-304792" algn="l" rtl="0" eaLnBrk="0" fontAlgn="base" hangingPunct="0">
        <a:lnSpc>
          <a:spcPct val="140000"/>
        </a:lnSpc>
        <a:spcBef>
          <a:spcPct val="0"/>
        </a:spcBef>
        <a:spcAft>
          <a:spcPct val="0"/>
        </a:spcAft>
        <a:buFont typeface="Arial" pitchFamily="34" charset="0"/>
        <a:buChar char="~"/>
        <a:defRPr sz="1600">
          <a:solidFill>
            <a:schemeClr val="tx1"/>
          </a:solidFill>
          <a:latin typeface="FrutigerNext LT Regular" pitchFamily="34" charset="0"/>
          <a:ea typeface="+mn-ea"/>
          <a:cs typeface="+mn-cs"/>
        </a:defRPr>
      </a:lvl5pPr>
      <a:lvl6pPr marL="335271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6pPr>
      <a:lvl7pPr marL="3962301"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7pPr>
      <a:lvl8pPr marL="4571886"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8pPr>
      <a:lvl9pPr marL="5181470" indent="-304792" algn="l" rtl="0" eaLnBrk="1" fontAlgn="base" hangingPunct="1">
        <a:spcBef>
          <a:spcPct val="20000"/>
        </a:spcBef>
        <a:spcAft>
          <a:spcPct val="0"/>
        </a:spcAft>
        <a:buFont typeface="Arial" charset="0"/>
        <a:buChar char="~"/>
        <a:defRPr sz="2133">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5.png"/><Relationship Id="rId7" Type="http://schemas.openxmlformats.org/officeDocument/2006/relationships/chart" Target="../charts/chart4.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0.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B2EDFE4-E763-A0EB-AAB5-DCB304D502B2}"/>
              </a:ext>
            </a:extLst>
          </p:cNvPr>
          <p:cNvSpPr txBox="1"/>
          <p:nvPr/>
        </p:nvSpPr>
        <p:spPr>
          <a:xfrm>
            <a:off x="54592" y="2367891"/>
            <a:ext cx="11997518" cy="1569660"/>
          </a:xfrm>
          <a:prstGeom prst="rect">
            <a:avLst/>
          </a:prstGeom>
          <a:noFill/>
        </p:spPr>
        <p:txBody>
          <a:bodyPr wrap="square" rtlCol="0">
            <a:spAutoFit/>
          </a:bodyPr>
          <a:lstStyle/>
          <a:p>
            <a:pPr algn="ctr">
              <a:spcBef>
                <a:spcPts val="1800"/>
              </a:spcBef>
            </a:pPr>
            <a:r>
              <a:rPr lang="en-US" sz="4800" b="1" dirty="0">
                <a:solidFill>
                  <a:schemeClr val="bg1"/>
                </a:solidFill>
                <a:latin typeface="Bahnschrift SemiBold Condensed" panose="020B0502040204020203" pitchFamily="34" charset="0"/>
              </a:rPr>
              <a:t>BÁO CÁO </a:t>
            </a:r>
            <a:r>
              <a:rPr lang="en-US" sz="4800" b="1" dirty="0" err="1">
                <a:solidFill>
                  <a:schemeClr val="bg1"/>
                </a:solidFill>
                <a:latin typeface="Bahnschrift SemiBold Condensed" panose="020B0502040204020203" pitchFamily="34" charset="0"/>
              </a:rPr>
              <a:t>VỀ</a:t>
            </a:r>
            <a:r>
              <a:rPr lang="en-US" sz="4800" b="1" dirty="0">
                <a:solidFill>
                  <a:schemeClr val="bg1"/>
                </a:solidFill>
                <a:latin typeface="Bahnschrift SemiBold Condensed" panose="020B0502040204020203" pitchFamily="34" charset="0"/>
              </a:rPr>
              <a:t> CÔNG </a:t>
            </a:r>
            <a:r>
              <a:rPr lang="en-US" sz="4800" b="1" dirty="0" err="1">
                <a:solidFill>
                  <a:schemeClr val="bg1"/>
                </a:solidFill>
                <a:latin typeface="Bahnschrift SemiBold Condensed" panose="020B0502040204020203" pitchFamily="34" charset="0"/>
              </a:rPr>
              <a:t>TÁC</a:t>
            </a:r>
            <a:r>
              <a:rPr lang="en-US" sz="4800" b="1" dirty="0">
                <a:solidFill>
                  <a:schemeClr val="bg1"/>
                </a:solidFill>
                <a:latin typeface="Bahnschrift SemiBold Condensed" panose="020B0502040204020203" pitchFamily="34" charset="0"/>
              </a:rPr>
              <a:t> BẢO </a:t>
            </a:r>
            <a:r>
              <a:rPr lang="en-US" sz="4800" b="1" dirty="0" err="1">
                <a:solidFill>
                  <a:schemeClr val="bg1"/>
                </a:solidFill>
                <a:latin typeface="Bahnschrift SemiBold Condensed" panose="020B0502040204020203" pitchFamily="34" charset="0"/>
              </a:rPr>
              <a:t>ĐẢM</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CHẤT</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LƯỢNG</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NĂM</a:t>
            </a:r>
            <a:r>
              <a:rPr lang="en-US" sz="4800" b="1" dirty="0">
                <a:solidFill>
                  <a:schemeClr val="bg1"/>
                </a:solidFill>
                <a:latin typeface="Bahnschrift SemiBold Condensed" panose="020B0502040204020203" pitchFamily="34" charset="0"/>
              </a:rPr>
              <a:t> 2024</a:t>
            </a:r>
            <a:br>
              <a:rPr lang="en-US" sz="4800" b="1" dirty="0">
                <a:solidFill>
                  <a:schemeClr val="bg1"/>
                </a:solidFill>
                <a:latin typeface="Bahnschrift SemiBold Condensed" panose="020B0502040204020203" pitchFamily="34" charset="0"/>
              </a:rPr>
            </a:br>
            <a:r>
              <a:rPr lang="en-US" sz="4800" b="1" dirty="0" err="1">
                <a:solidFill>
                  <a:schemeClr val="bg1"/>
                </a:solidFill>
                <a:latin typeface="Bahnschrift SemiBold Condensed" panose="020B0502040204020203" pitchFamily="34" charset="0"/>
              </a:rPr>
              <a:t>KẾ</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HOẠCH</a:t>
            </a:r>
            <a:r>
              <a:rPr lang="en-US" sz="4800" b="1" dirty="0">
                <a:solidFill>
                  <a:schemeClr val="bg1"/>
                </a:solidFill>
                <a:latin typeface="Bahnschrift SemiBold Condensed" panose="020B0502040204020203" pitchFamily="34" charset="0"/>
              </a:rPr>
              <a:t> </a:t>
            </a:r>
            <a:r>
              <a:rPr lang="en-US" sz="4800" b="1" dirty="0" err="1">
                <a:solidFill>
                  <a:schemeClr val="bg1"/>
                </a:solidFill>
                <a:latin typeface="Bahnschrift SemiBold Condensed" panose="020B0502040204020203" pitchFamily="34" charset="0"/>
              </a:rPr>
              <a:t>NĂM</a:t>
            </a:r>
            <a:r>
              <a:rPr lang="en-US" sz="4800" b="1" dirty="0">
                <a:solidFill>
                  <a:schemeClr val="bg1"/>
                </a:solidFill>
                <a:latin typeface="Bahnschrift SemiBold Condensed" panose="020B0502040204020203" pitchFamily="34" charset="0"/>
              </a:rPr>
              <a:t> 2025</a:t>
            </a:r>
          </a:p>
        </p:txBody>
      </p:sp>
      <p:sp>
        <p:nvSpPr>
          <p:cNvPr id="8" name="Title 1">
            <a:extLst>
              <a:ext uri="{FF2B5EF4-FFF2-40B4-BE49-F238E27FC236}">
                <a16:creationId xmlns:a16="http://schemas.microsoft.com/office/drawing/2014/main" id="{731F6730-C734-6F44-52BA-281C048271AA}"/>
              </a:ext>
            </a:extLst>
          </p:cNvPr>
          <p:cNvSpPr txBox="1">
            <a:spLocks/>
          </p:cNvSpPr>
          <p:nvPr/>
        </p:nvSpPr>
        <p:spPr>
          <a:xfrm>
            <a:off x="5459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nSpc>
                <a:spcPct val="110000"/>
              </a:lnSpc>
              <a:spcBef>
                <a:spcPts val="1200"/>
              </a:spcBef>
              <a:spcAft>
                <a:spcPts val="600"/>
              </a:spcAft>
            </a:pPr>
            <a:r>
              <a:rPr lang="en-US" sz="2000" dirty="0" err="1">
                <a:latin typeface="Bahnschrift SemiBold Condensed" panose="020B0502040204020203" pitchFamily="34" charset="0"/>
              </a:rPr>
              <a:t>Nghệ</a:t>
            </a:r>
            <a:r>
              <a:rPr lang="en-US" sz="2000" dirty="0">
                <a:latin typeface="Bahnschrift SemiBold Condensed" panose="020B0502040204020203" pitchFamily="34" charset="0"/>
              </a:rPr>
              <a:t> An</a:t>
            </a:r>
            <a:r>
              <a:rPr lang="vi-VN" sz="2000" dirty="0">
                <a:latin typeface="Bahnschrift SemiBold Condensed" panose="020B0502040204020203" pitchFamily="34" charset="0"/>
              </a:rPr>
              <a:t>, </a:t>
            </a:r>
            <a:r>
              <a:rPr lang="en-US" sz="2000" dirty="0" err="1">
                <a:latin typeface="Bahnschrift SemiBold Condensed" panose="020B0502040204020203" pitchFamily="34" charset="0"/>
              </a:rPr>
              <a:t>ngày</a:t>
            </a:r>
            <a:r>
              <a:rPr lang="en-US" sz="2000" dirty="0">
                <a:latin typeface="Bahnschrift SemiBold Condensed" panose="020B0502040204020203" pitchFamily="34" charset="0"/>
              </a:rPr>
              <a:t> 13 </a:t>
            </a:r>
            <a:r>
              <a:rPr lang="vi-VN" sz="2000" dirty="0">
                <a:latin typeface="Bahnschrift SemiBold Condensed" panose="020B0502040204020203" pitchFamily="34" charset="0"/>
              </a:rPr>
              <a:t>tháng </a:t>
            </a:r>
            <a:r>
              <a:rPr lang="en-US" sz="2000" dirty="0">
                <a:latin typeface="Bahnschrift SemiBold Condensed" panose="020B0502040204020203" pitchFamily="34" charset="0"/>
              </a:rPr>
              <a:t>3</a:t>
            </a:r>
            <a:r>
              <a:rPr lang="vi-VN" sz="2000" dirty="0">
                <a:latin typeface="Bahnschrift SemiBold Condensed" panose="020B0502040204020203" pitchFamily="34" charset="0"/>
              </a:rPr>
              <a:t> năm 202</a:t>
            </a:r>
            <a:r>
              <a:rPr lang="en-GB" sz="2000" dirty="0">
                <a:latin typeface="Bahnschrift SemiBold Condensed" panose="020B0502040204020203" pitchFamily="34" charset="0"/>
              </a:rPr>
              <a:t>5</a:t>
            </a:r>
            <a:endParaRPr lang="vi-VN" sz="2000" dirty="0">
              <a:latin typeface="Bahnschrift SemiBold Condensed" panose="020B0502040204020203" pitchFamily="34" charset="0"/>
            </a:endParaRPr>
          </a:p>
        </p:txBody>
      </p:sp>
      <p:sp>
        <p:nvSpPr>
          <p:cNvPr id="2" name="Title 1">
            <a:extLst>
              <a:ext uri="{FF2B5EF4-FFF2-40B4-BE49-F238E27FC236}">
                <a16:creationId xmlns:a16="http://schemas.microsoft.com/office/drawing/2014/main" id="{D21251FB-4593-CEC7-EB15-DAB4A378DEED}"/>
              </a:ext>
            </a:extLst>
          </p:cNvPr>
          <p:cNvSpPr txBox="1">
            <a:spLocks/>
          </p:cNvSpPr>
          <p:nvPr/>
        </p:nvSpPr>
        <p:spPr>
          <a:xfrm>
            <a:off x="194480" y="4027321"/>
            <a:ext cx="11857629" cy="17474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nSpc>
                <a:spcPct val="100000"/>
              </a:lnSpc>
              <a:spcBef>
                <a:spcPts val="0"/>
              </a:spcBef>
            </a:pPr>
            <a:r>
              <a:rPr lang="en-US" sz="2800" dirty="0">
                <a:latin typeface="Bahnschrift SemiBold Condensed" panose="020B0502040204020203" pitchFamily="34" charset="0"/>
              </a:rPr>
              <a:t>TRUNG </a:t>
            </a:r>
            <a:r>
              <a:rPr lang="en-US" sz="2800" dirty="0" err="1">
                <a:latin typeface="Bahnschrift SemiBold Condensed" panose="020B0502040204020203" pitchFamily="34" charset="0"/>
              </a:rPr>
              <a:t>TÂM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ĐẢM</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BẢO</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CHẤT</a:t>
            </a:r>
            <a:r>
              <a:rPr lang="en-US" sz="2800" dirty="0">
                <a:latin typeface="Bahnschrift SemiBold Condensed" panose="020B0502040204020203" pitchFamily="34" charset="0"/>
              </a:rPr>
              <a:t> </a:t>
            </a:r>
            <a:r>
              <a:rPr lang="en-US" sz="2800" dirty="0" err="1">
                <a:latin typeface="Bahnschrift SemiBold Condensed" panose="020B0502040204020203" pitchFamily="34" charset="0"/>
              </a:rPr>
              <a:t>LƯỢNG</a:t>
            </a:r>
            <a:endParaRPr lang="vi-VN" sz="2800" dirty="0">
              <a:latin typeface="Bahnschrift SemiBold Condensed" panose="020B0502040204020203" pitchFamily="34" charset="0"/>
            </a:endParaRPr>
          </a:p>
        </p:txBody>
      </p:sp>
      <p:grpSp>
        <p:nvGrpSpPr>
          <p:cNvPr id="3" name="Group 2">
            <a:extLst>
              <a:ext uri="{FF2B5EF4-FFF2-40B4-BE49-F238E27FC236}">
                <a16:creationId xmlns:a16="http://schemas.microsoft.com/office/drawing/2014/main" id="{B38D12B9-2F31-ECEC-5CA8-8EB1A3C561D5}"/>
              </a:ext>
            </a:extLst>
          </p:cNvPr>
          <p:cNvGrpSpPr/>
          <p:nvPr/>
        </p:nvGrpSpPr>
        <p:grpSpPr>
          <a:xfrm>
            <a:off x="0" y="-343668"/>
            <a:ext cx="12312123" cy="1485875"/>
            <a:chOff x="0" y="-343668"/>
            <a:chExt cx="12312123" cy="1485875"/>
          </a:xfrm>
        </p:grpSpPr>
        <p:pic>
          <p:nvPicPr>
            <p:cNvPr id="4" name="Picture 3">
              <a:extLst>
                <a:ext uri="{FF2B5EF4-FFF2-40B4-BE49-F238E27FC236}">
                  <a16:creationId xmlns:a16="http://schemas.microsoft.com/office/drawing/2014/main" id="{DAD5E73F-39D7-ADBE-8FE1-62733A703CBE}"/>
                </a:ext>
              </a:extLst>
            </p:cNvPr>
            <p:cNvPicPr>
              <a:picLocks noChangeAspect="1"/>
            </p:cNvPicPr>
            <p:nvPr/>
          </p:nvPicPr>
          <p:blipFill rotWithShape="1">
            <a:blip r:embed="rId3">
              <a:extLst>
                <a:ext uri="{28A0092B-C50C-407E-A947-70E740481C1C}">
                  <a14:useLocalDpi xmlns:a14="http://schemas.microsoft.com/office/drawing/2010/main" val="0"/>
                </a:ext>
              </a:extLst>
            </a:blip>
            <a:srcRect b="77407"/>
            <a:stretch/>
          </p:blipFill>
          <p:spPr>
            <a:xfrm>
              <a:off x="0" y="-343668"/>
              <a:ext cx="12192000" cy="1485875"/>
            </a:xfrm>
            <a:prstGeom prst="rect">
              <a:avLst/>
            </a:prstGeom>
          </p:spPr>
        </p:pic>
        <p:pic>
          <p:nvPicPr>
            <p:cNvPr id="7" name="Picture 9" descr="http://aun-qa.org/views/front/images/AUN-QA-LOGO-2019.png">
              <a:extLst>
                <a:ext uri="{FF2B5EF4-FFF2-40B4-BE49-F238E27FC236}">
                  <a16:creationId xmlns:a16="http://schemas.microsoft.com/office/drawing/2014/main" id="{597FB810-0A92-1D21-28E1-8A33F55FDD4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3720" y="126201"/>
              <a:ext cx="1894481" cy="7154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Logo&#10;&#10;Description automatically generated">
              <a:extLst>
                <a:ext uri="{FF2B5EF4-FFF2-40B4-BE49-F238E27FC236}">
                  <a16:creationId xmlns:a16="http://schemas.microsoft.com/office/drawing/2014/main" id="{F64B4034-EB42-340A-E93F-0AD62CCE2163}"/>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l="22276" t="21691" r="23271" b="19899"/>
            <a:stretch/>
          </p:blipFill>
          <p:spPr>
            <a:xfrm>
              <a:off x="7335096" y="130126"/>
              <a:ext cx="1577189" cy="770979"/>
            </a:xfrm>
            <a:prstGeom prst="rect">
              <a:avLst/>
            </a:prstGeom>
          </p:spPr>
        </p:pic>
        <p:pic>
          <p:nvPicPr>
            <p:cNvPr id="6" name="Picture 5">
              <a:extLst>
                <a:ext uri="{FF2B5EF4-FFF2-40B4-BE49-F238E27FC236}">
                  <a16:creationId xmlns:a16="http://schemas.microsoft.com/office/drawing/2014/main" id="{B3545081-88C4-C959-CF3D-A52765224126}"/>
                </a:ext>
              </a:extLst>
            </p:cNvPr>
            <p:cNvPicPr>
              <a:picLocks noChangeAspect="1"/>
            </p:cNvPicPr>
            <p:nvPr/>
          </p:nvPicPr>
          <p:blipFill>
            <a:blip r:embed="rId6"/>
            <a:stretch>
              <a:fillRect/>
            </a:stretch>
          </p:blipFill>
          <p:spPr>
            <a:xfrm>
              <a:off x="5762706" y="46105"/>
              <a:ext cx="1498673" cy="982816"/>
            </a:xfrm>
            <a:prstGeom prst="rect">
              <a:avLst/>
            </a:prstGeom>
          </p:spPr>
        </p:pic>
        <p:pic>
          <p:nvPicPr>
            <p:cNvPr id="11" name="Picture 10">
              <a:extLst>
                <a:ext uri="{FF2B5EF4-FFF2-40B4-BE49-F238E27FC236}">
                  <a16:creationId xmlns:a16="http://schemas.microsoft.com/office/drawing/2014/main" id="{4661DCFE-9E18-BAF1-3B50-4EEF10B8A68B}"/>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156421" y="62505"/>
              <a:ext cx="2155702" cy="85020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9146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E1A10F5C-0655-D6CC-D36B-A5C033A2628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E684697-3BA9-CA7B-696C-34F9F11F1517}"/>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a:solidFill>
                  <a:schemeClr val="tx1"/>
                </a:solidFill>
                <a:latin typeface="Bahnschrift SemiBold Condensed" panose="020B0502040204020203" pitchFamily="34" charset="0"/>
              </a:rPr>
              <a:t>1.3 </a:t>
            </a:r>
            <a:r>
              <a:rPr lang="en-US" sz="3200" dirty="0" err="1">
                <a:solidFill>
                  <a:srgbClr val="0000FF"/>
                </a:solidFill>
                <a:latin typeface="Bahnschrift SemiBold Condensed" panose="020B0502040204020203" pitchFamily="34" charset="0"/>
              </a:rPr>
              <a:t>MỘT</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SỐ</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KHÓ</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KHĂN</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THUẬN</a:t>
            </a:r>
            <a:r>
              <a:rPr lang="en-US" sz="3200" dirty="0">
                <a:solidFill>
                  <a:srgbClr val="0000FF"/>
                </a:solidFill>
                <a:latin typeface="Bahnschrift SemiBold Condensed" panose="020B0502040204020203" pitchFamily="34" charset="0"/>
              </a:rPr>
              <a:t> LỢI (</a:t>
            </a:r>
            <a:r>
              <a:rPr lang="en-US" sz="3200" dirty="0" err="1">
                <a:solidFill>
                  <a:srgbClr val="FF0000"/>
                </a:solidFill>
                <a:latin typeface="Bahnschrift SemiBold Condensed" panose="020B0502040204020203" pitchFamily="34" charset="0"/>
              </a:rPr>
              <a:t>KĐCL</a:t>
            </a:r>
            <a:r>
              <a:rPr lang="en-US" sz="3200" dirty="0">
                <a:solidFill>
                  <a:srgbClr val="FF0000"/>
                </a:solidFill>
                <a:latin typeface="Bahnschrift SemiBold Condensed" panose="020B0502040204020203" pitchFamily="34" charset="0"/>
              </a:rPr>
              <a:t> TRONG </a:t>
            </a:r>
            <a:r>
              <a:rPr lang="en-US" sz="3200" dirty="0" err="1">
                <a:solidFill>
                  <a:srgbClr val="FF0000"/>
                </a:solidFill>
                <a:latin typeface="Bahnschrift SemiBold Condensed" panose="020B0502040204020203" pitchFamily="34" charset="0"/>
              </a:rPr>
              <a:t>NƯỚC</a:t>
            </a:r>
            <a:r>
              <a:rPr lang="en-US" sz="32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FE4DADD0-2575-11F4-76AF-781EE8B0BC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grpSp>
        <p:nvGrpSpPr>
          <p:cNvPr id="14" name="Group 13">
            <a:extLst>
              <a:ext uri="{FF2B5EF4-FFF2-40B4-BE49-F238E27FC236}">
                <a16:creationId xmlns:a16="http://schemas.microsoft.com/office/drawing/2014/main" id="{D381B1D8-4D44-96F2-9876-A1D0FB0B4E06}"/>
              </a:ext>
            </a:extLst>
          </p:cNvPr>
          <p:cNvGrpSpPr/>
          <p:nvPr/>
        </p:nvGrpSpPr>
        <p:grpSpPr>
          <a:xfrm>
            <a:off x="6732539" y="2593992"/>
            <a:ext cx="5055056" cy="2346173"/>
            <a:chOff x="6018142" y="1261369"/>
            <a:chExt cx="6224589" cy="2661112"/>
          </a:xfrm>
        </p:grpSpPr>
        <p:pic>
          <p:nvPicPr>
            <p:cNvPr id="8" name="Picture 7">
              <a:extLst>
                <a:ext uri="{FF2B5EF4-FFF2-40B4-BE49-F238E27FC236}">
                  <a16:creationId xmlns:a16="http://schemas.microsoft.com/office/drawing/2014/main" id="{48D93A73-104F-CCC1-BDFB-F9CB089DD164}"/>
                </a:ext>
              </a:extLst>
            </p:cNvPr>
            <p:cNvPicPr>
              <a:picLocks noChangeAspect="1"/>
            </p:cNvPicPr>
            <p:nvPr/>
          </p:nvPicPr>
          <p:blipFill>
            <a:blip r:embed="rId4"/>
            <a:stretch>
              <a:fillRect/>
            </a:stretch>
          </p:blipFill>
          <p:spPr>
            <a:xfrm>
              <a:off x="6051428" y="1607452"/>
              <a:ext cx="6135646" cy="2315029"/>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1" name="TextBox 10">
              <a:extLst>
                <a:ext uri="{FF2B5EF4-FFF2-40B4-BE49-F238E27FC236}">
                  <a16:creationId xmlns:a16="http://schemas.microsoft.com/office/drawing/2014/main" id="{6A3D6D23-F154-5F46-00FF-28CD7104EA2D}"/>
                </a:ext>
              </a:extLst>
            </p:cNvPr>
            <p:cNvSpPr txBox="1"/>
            <p:nvPr/>
          </p:nvSpPr>
          <p:spPr>
            <a:xfrm>
              <a:off x="6018142" y="1261369"/>
              <a:ext cx="6224589" cy="315925"/>
            </a:xfrm>
            <a:prstGeom prst="rect">
              <a:avLst/>
            </a:prstGeom>
            <a:solidFill>
              <a:schemeClr val="accent4">
                <a:lumMod val="40000"/>
                <a:lumOff val="60000"/>
              </a:schemeClr>
            </a:solidFill>
          </p:spPr>
          <p:txBody>
            <a:bodyPr wrap="square">
              <a:spAutoFit/>
            </a:bodyPr>
            <a:lstStyle/>
            <a:p>
              <a:pPr marL="285750" indent="-285750" algn="ctr">
                <a:buFont typeface="Wingdings" panose="05000000000000000000" pitchFamily="2" charset="2"/>
                <a:buChar char="v"/>
              </a:pPr>
              <a:r>
                <a:rPr lang="en-US" sz="1800" b="1" dirty="0">
                  <a:latin typeface="Bahnschrift Condensed" panose="020B0502040204020203" pitchFamily="34" charset="0"/>
                </a:rPr>
                <a:t> Thông </a:t>
              </a:r>
              <a:r>
                <a:rPr lang="en-US" sz="1800" b="1" dirty="0" err="1">
                  <a:latin typeface="Bahnschrift Condensed" panose="020B0502040204020203" pitchFamily="34" charset="0"/>
                </a:rPr>
                <a:t>tư</a:t>
              </a:r>
              <a:r>
                <a:rPr lang="en-US" sz="1800" b="1" dirty="0">
                  <a:latin typeface="Bahnschrift Condensed" panose="020B0502040204020203" pitchFamily="34" charset="0"/>
                </a:rPr>
                <a:t> 04/2025/TT-</a:t>
              </a:r>
              <a:r>
                <a:rPr lang="en-US" sz="1800" b="1" dirty="0" err="1">
                  <a:latin typeface="Bahnschrift Condensed" panose="020B0502040204020203" pitchFamily="34" charset="0"/>
                </a:rPr>
                <a:t>BGD</a:t>
              </a:r>
              <a:r>
                <a:rPr lang="en-US" sz="1800" b="1" dirty="0">
                  <a:latin typeface="Bahnschrift Condensed" panose="020B0502040204020203" pitchFamily="34" charset="0"/>
                </a:rPr>
                <a:t> </a:t>
              </a:r>
              <a:r>
                <a:rPr lang="en-US" sz="1800" b="1" dirty="0" err="1">
                  <a:latin typeface="Bahnschrift Condensed" panose="020B0502040204020203" pitchFamily="34" charset="0"/>
                </a:rPr>
                <a:t>ĐT</a:t>
              </a:r>
              <a:r>
                <a:rPr lang="en-US" sz="1800" b="1" dirty="0">
                  <a:latin typeface="Bahnschrift Condensed" panose="020B0502040204020203" pitchFamily="34" charset="0"/>
                </a:rPr>
                <a:t>:</a:t>
              </a:r>
              <a:r>
                <a:rPr lang="en-US" sz="1800" dirty="0">
                  <a:solidFill>
                    <a:srgbClr val="0000FF"/>
                  </a:solidFill>
                  <a:latin typeface="Bahnschrift Condensed" panose="020B0502040204020203" pitchFamily="34" charset="0"/>
                </a:rPr>
                <a:t> </a:t>
              </a:r>
              <a:r>
                <a:rPr lang="en-US" sz="1800" dirty="0">
                  <a:solidFill>
                    <a:srgbClr val="3333FF"/>
                  </a:solidFill>
                  <a:latin typeface="Bahnschrift Condensed" panose="020B0502040204020203" pitchFamily="34" charset="0"/>
                </a:rPr>
                <a:t>8 </a:t>
              </a:r>
              <a:r>
                <a:rPr lang="en-US" sz="1800" dirty="0" err="1">
                  <a:solidFill>
                    <a:srgbClr val="3333FF"/>
                  </a:solidFill>
                  <a:latin typeface="Bahnschrift Condensed" panose="020B0502040204020203" pitchFamily="34" charset="0"/>
                </a:rPr>
                <a:t>tiêu</a:t>
              </a:r>
              <a:r>
                <a:rPr lang="en-US" sz="1800" dirty="0">
                  <a:solidFill>
                    <a:srgbClr val="3333FF"/>
                  </a:solidFill>
                  <a:latin typeface="Bahnschrift Condensed" panose="020B0502040204020203" pitchFamily="34" charset="0"/>
                </a:rPr>
                <a:t> </a:t>
              </a:r>
              <a:r>
                <a:rPr lang="en-US" sz="1800" dirty="0" err="1">
                  <a:solidFill>
                    <a:srgbClr val="3333FF"/>
                  </a:solidFill>
                  <a:latin typeface="Bahnschrift Condensed" panose="020B0502040204020203" pitchFamily="34" charset="0"/>
                </a:rPr>
                <a:t>chuẩn</a:t>
              </a:r>
              <a:r>
                <a:rPr lang="en-US" sz="1800" dirty="0">
                  <a:solidFill>
                    <a:srgbClr val="3333FF"/>
                  </a:solidFill>
                  <a:latin typeface="Bahnschrift Condensed" panose="020B0502040204020203" pitchFamily="34" charset="0"/>
                </a:rPr>
                <a:t>/52 </a:t>
              </a:r>
              <a:r>
                <a:rPr lang="en-US" sz="1800" dirty="0" err="1">
                  <a:solidFill>
                    <a:srgbClr val="3333FF"/>
                  </a:solidFill>
                  <a:latin typeface="Bahnschrift Condensed" panose="020B0502040204020203" pitchFamily="34" charset="0"/>
                </a:rPr>
                <a:t>tiêu</a:t>
              </a:r>
              <a:r>
                <a:rPr lang="en-US" sz="1800" dirty="0">
                  <a:solidFill>
                    <a:srgbClr val="3333FF"/>
                  </a:solidFill>
                  <a:latin typeface="Bahnschrift Condensed" panose="020B0502040204020203" pitchFamily="34" charset="0"/>
                </a:rPr>
                <a:t> </a:t>
              </a:r>
              <a:r>
                <a:rPr lang="en-US" sz="1800" dirty="0" err="1">
                  <a:solidFill>
                    <a:srgbClr val="3333FF"/>
                  </a:solidFill>
                  <a:latin typeface="Bahnschrift Condensed" panose="020B0502040204020203" pitchFamily="34" charset="0"/>
                </a:rPr>
                <a:t>chí</a:t>
              </a:r>
              <a:endParaRPr lang="en-US" dirty="0"/>
            </a:p>
          </p:txBody>
        </p:sp>
      </p:grpSp>
      <p:grpSp>
        <p:nvGrpSpPr>
          <p:cNvPr id="19" name="Group 18">
            <a:extLst>
              <a:ext uri="{FF2B5EF4-FFF2-40B4-BE49-F238E27FC236}">
                <a16:creationId xmlns:a16="http://schemas.microsoft.com/office/drawing/2014/main" id="{F00198EC-8F5A-CC8B-91DB-A3ABD14431FC}"/>
              </a:ext>
            </a:extLst>
          </p:cNvPr>
          <p:cNvGrpSpPr/>
          <p:nvPr/>
        </p:nvGrpSpPr>
        <p:grpSpPr>
          <a:xfrm>
            <a:off x="258418" y="1676973"/>
            <a:ext cx="3218013" cy="4021240"/>
            <a:chOff x="0" y="1762155"/>
            <a:chExt cx="3218013" cy="4021240"/>
          </a:xfrm>
        </p:grpSpPr>
        <p:grpSp>
          <p:nvGrpSpPr>
            <p:cNvPr id="6" name="Group 5">
              <a:extLst>
                <a:ext uri="{FF2B5EF4-FFF2-40B4-BE49-F238E27FC236}">
                  <a16:creationId xmlns:a16="http://schemas.microsoft.com/office/drawing/2014/main" id="{93ED9016-0E6A-FFEC-C272-B45F72227147}"/>
                </a:ext>
              </a:extLst>
            </p:cNvPr>
            <p:cNvGrpSpPr/>
            <p:nvPr/>
          </p:nvGrpSpPr>
          <p:grpSpPr>
            <a:xfrm>
              <a:off x="0" y="2145177"/>
              <a:ext cx="3218012" cy="3638218"/>
              <a:chOff x="152400" y="742950"/>
              <a:chExt cx="2703159" cy="3886200"/>
            </a:xfrm>
          </p:grpSpPr>
          <p:pic>
            <p:nvPicPr>
              <p:cNvPr id="7" name="Picture 6">
                <a:extLst>
                  <a:ext uri="{FF2B5EF4-FFF2-40B4-BE49-F238E27FC236}">
                    <a16:creationId xmlns:a16="http://schemas.microsoft.com/office/drawing/2014/main" id="{3DA4A9EF-F603-4083-F7C9-FE5D86930342}"/>
                  </a:ext>
                </a:extLst>
              </p:cNvPr>
              <p:cNvPicPr>
                <a:picLocks noChangeAspect="1"/>
              </p:cNvPicPr>
              <p:nvPr/>
            </p:nvPicPr>
            <p:blipFill>
              <a:blip r:embed="rId5"/>
              <a:stretch>
                <a:fillRect/>
              </a:stretch>
            </p:blipFill>
            <p:spPr>
              <a:xfrm>
                <a:off x="152400" y="742950"/>
                <a:ext cx="2703159" cy="3886200"/>
              </a:xfrm>
              <a:prstGeom prst="rect">
                <a:avLst/>
              </a:prstGeom>
            </p:spPr>
          </p:pic>
          <p:pic>
            <p:nvPicPr>
              <p:cNvPr id="9" name="Picture 8">
                <a:extLst>
                  <a:ext uri="{FF2B5EF4-FFF2-40B4-BE49-F238E27FC236}">
                    <a16:creationId xmlns:a16="http://schemas.microsoft.com/office/drawing/2014/main" id="{710D6A69-07F9-2343-AB61-F1BAF9BE865A}"/>
                  </a:ext>
                </a:extLst>
              </p:cNvPr>
              <p:cNvPicPr>
                <a:picLocks noChangeAspect="1"/>
              </p:cNvPicPr>
              <p:nvPr/>
            </p:nvPicPr>
            <p:blipFill>
              <a:blip r:embed="rId6"/>
              <a:stretch>
                <a:fillRect/>
              </a:stretch>
            </p:blipFill>
            <p:spPr>
              <a:xfrm>
                <a:off x="152400" y="1504951"/>
                <a:ext cx="2703159" cy="1181100"/>
              </a:xfrm>
              <a:prstGeom prst="rect">
                <a:avLst/>
              </a:prstGeom>
            </p:spPr>
          </p:pic>
        </p:grpSp>
        <p:sp>
          <p:nvSpPr>
            <p:cNvPr id="12" name="TextBox 11">
              <a:extLst>
                <a:ext uri="{FF2B5EF4-FFF2-40B4-BE49-F238E27FC236}">
                  <a16:creationId xmlns:a16="http://schemas.microsoft.com/office/drawing/2014/main" id="{568E3DBB-2E38-5AF1-ED75-75003E69EE2F}"/>
                </a:ext>
              </a:extLst>
            </p:cNvPr>
            <p:cNvSpPr txBox="1"/>
            <p:nvPr/>
          </p:nvSpPr>
          <p:spPr>
            <a:xfrm>
              <a:off x="0" y="1762155"/>
              <a:ext cx="3218013" cy="369332"/>
            </a:xfrm>
            <a:prstGeom prst="rect">
              <a:avLst/>
            </a:prstGeom>
            <a:solidFill>
              <a:schemeClr val="accent4">
                <a:lumMod val="40000"/>
                <a:lumOff val="60000"/>
              </a:schemeClr>
            </a:solidFill>
          </p:spPr>
          <p:txBody>
            <a:bodyPr wrap="square">
              <a:spAutoFit/>
            </a:bodyPr>
            <a:lstStyle/>
            <a:p>
              <a:pPr marL="285750" indent="-285750">
                <a:buFont typeface="Wingdings" panose="05000000000000000000" pitchFamily="2" charset="2"/>
                <a:buChar char="v"/>
              </a:pPr>
              <a:r>
                <a:rPr lang="en-US" sz="1800" b="1" dirty="0">
                  <a:latin typeface="Bahnschrift Condensed" panose="020B0502040204020203" pitchFamily="34" charset="0"/>
                </a:rPr>
                <a:t> VU-PQA 1.0:</a:t>
              </a:r>
              <a:r>
                <a:rPr lang="en-US" sz="1800" dirty="0">
                  <a:solidFill>
                    <a:srgbClr val="0000FF"/>
                  </a:solidFill>
                  <a:latin typeface="Bahnschrift Condensed" panose="020B0502040204020203" pitchFamily="34" charset="0"/>
                </a:rPr>
                <a:t> </a:t>
              </a:r>
              <a:r>
                <a:rPr lang="en-US" sz="1800" dirty="0">
                  <a:solidFill>
                    <a:srgbClr val="3333FF"/>
                  </a:solidFill>
                  <a:latin typeface="Bahnschrift Condensed" panose="020B0502040204020203" pitchFamily="34" charset="0"/>
                </a:rPr>
                <a:t>8 </a:t>
              </a:r>
              <a:r>
                <a:rPr lang="en-US" sz="1800" dirty="0" err="1">
                  <a:solidFill>
                    <a:srgbClr val="3333FF"/>
                  </a:solidFill>
                  <a:latin typeface="Bahnschrift Condensed" panose="020B0502040204020203" pitchFamily="34" charset="0"/>
                </a:rPr>
                <a:t>tiêu</a:t>
              </a:r>
              <a:r>
                <a:rPr lang="en-US" sz="1800" dirty="0">
                  <a:solidFill>
                    <a:srgbClr val="3333FF"/>
                  </a:solidFill>
                  <a:latin typeface="Bahnschrift Condensed" panose="020B0502040204020203" pitchFamily="34" charset="0"/>
                </a:rPr>
                <a:t> </a:t>
              </a:r>
              <a:r>
                <a:rPr lang="en-US" sz="1800" dirty="0" err="1">
                  <a:solidFill>
                    <a:srgbClr val="3333FF"/>
                  </a:solidFill>
                  <a:latin typeface="Bahnschrift Condensed" panose="020B0502040204020203" pitchFamily="34" charset="0"/>
                </a:rPr>
                <a:t>chuẩn</a:t>
              </a:r>
              <a:r>
                <a:rPr lang="en-US" sz="1800" dirty="0">
                  <a:solidFill>
                    <a:srgbClr val="3333FF"/>
                  </a:solidFill>
                  <a:latin typeface="Bahnschrift Condensed" panose="020B0502040204020203" pitchFamily="34" charset="0"/>
                </a:rPr>
                <a:t>/53 </a:t>
              </a:r>
              <a:r>
                <a:rPr lang="en-US" sz="1800" dirty="0" err="1">
                  <a:solidFill>
                    <a:srgbClr val="3333FF"/>
                  </a:solidFill>
                  <a:latin typeface="Bahnschrift Condensed" panose="020B0502040204020203" pitchFamily="34" charset="0"/>
                </a:rPr>
                <a:t>tiêu</a:t>
              </a:r>
              <a:r>
                <a:rPr lang="en-US" sz="1800" dirty="0">
                  <a:solidFill>
                    <a:srgbClr val="3333FF"/>
                  </a:solidFill>
                  <a:latin typeface="Bahnschrift Condensed" panose="020B0502040204020203" pitchFamily="34" charset="0"/>
                </a:rPr>
                <a:t> </a:t>
              </a:r>
              <a:r>
                <a:rPr lang="en-US" sz="1800" dirty="0" err="1">
                  <a:solidFill>
                    <a:srgbClr val="3333FF"/>
                  </a:solidFill>
                  <a:latin typeface="Bahnschrift Condensed" panose="020B0502040204020203" pitchFamily="34" charset="0"/>
                </a:rPr>
                <a:t>chí</a:t>
              </a:r>
              <a:endParaRPr lang="en-US" dirty="0"/>
            </a:p>
          </p:txBody>
        </p:sp>
      </p:grpSp>
      <p:sp>
        <p:nvSpPr>
          <p:cNvPr id="15" name="Arrow: Left-Right 14">
            <a:extLst>
              <a:ext uri="{FF2B5EF4-FFF2-40B4-BE49-F238E27FC236}">
                <a16:creationId xmlns:a16="http://schemas.microsoft.com/office/drawing/2014/main" id="{B9D3DA11-7088-F764-B5B9-EBBC9D435BB7}"/>
              </a:ext>
            </a:extLst>
          </p:cNvPr>
          <p:cNvSpPr/>
          <p:nvPr/>
        </p:nvSpPr>
        <p:spPr>
          <a:xfrm>
            <a:off x="3591773" y="3736459"/>
            <a:ext cx="3140766" cy="285290"/>
          </a:xfrm>
          <a:prstGeom prst="leftRightArrow">
            <a:avLst/>
          </a:prstGeom>
          <a:ln w="38100">
            <a:solidFill>
              <a:srgbClr val="0000FF"/>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AF9E0EB5-A947-7034-D7BB-A0DE85F2C88F}"/>
              </a:ext>
            </a:extLst>
          </p:cNvPr>
          <p:cNvSpPr txBox="1"/>
          <p:nvPr/>
        </p:nvSpPr>
        <p:spPr>
          <a:xfrm>
            <a:off x="4257260" y="3274794"/>
            <a:ext cx="1967948" cy="461665"/>
          </a:xfrm>
          <a:prstGeom prst="rect">
            <a:avLst/>
          </a:prstGeom>
          <a:noFill/>
        </p:spPr>
        <p:txBody>
          <a:bodyPr wrap="square" rtlCol="0">
            <a:spAutoFit/>
          </a:bodyPr>
          <a:lstStyle/>
          <a:p>
            <a:pPr algn="ctr"/>
            <a:r>
              <a:rPr lang="en-US" sz="2400" b="1" dirty="0" err="1">
                <a:solidFill>
                  <a:srgbClr val="C00000"/>
                </a:solidFill>
                <a:latin typeface="Bahnschrift Condensed" panose="020B0502040204020203" pitchFamily="34" charset="0"/>
              </a:rPr>
              <a:t>TƯƠNG</a:t>
            </a:r>
            <a:r>
              <a:rPr lang="en-US" sz="2400" b="1" dirty="0">
                <a:solidFill>
                  <a:srgbClr val="C00000"/>
                </a:solidFill>
                <a:latin typeface="Bahnschrift Condensed" panose="020B0502040204020203" pitchFamily="34" charset="0"/>
              </a:rPr>
              <a:t> THÍCH</a:t>
            </a:r>
          </a:p>
        </p:txBody>
      </p:sp>
      <p:sp>
        <p:nvSpPr>
          <p:cNvPr id="17" name="TextBox 16">
            <a:extLst>
              <a:ext uri="{FF2B5EF4-FFF2-40B4-BE49-F238E27FC236}">
                <a16:creationId xmlns:a16="http://schemas.microsoft.com/office/drawing/2014/main" id="{99BBCEE8-2A0C-9227-28DB-5CAD28CE8F82}"/>
              </a:ext>
            </a:extLst>
          </p:cNvPr>
          <p:cNvSpPr txBox="1"/>
          <p:nvPr/>
        </p:nvSpPr>
        <p:spPr>
          <a:xfrm>
            <a:off x="4071571" y="4021749"/>
            <a:ext cx="1967948" cy="461665"/>
          </a:xfrm>
          <a:prstGeom prst="rect">
            <a:avLst/>
          </a:prstGeom>
          <a:noFill/>
        </p:spPr>
        <p:txBody>
          <a:bodyPr wrap="square" rtlCol="0">
            <a:spAutoFit/>
          </a:bodyPr>
          <a:lstStyle/>
          <a:p>
            <a:pPr algn="ctr"/>
            <a:r>
              <a:rPr lang="en-US" sz="2400" b="1" dirty="0">
                <a:solidFill>
                  <a:schemeClr val="accent5">
                    <a:lumMod val="50000"/>
                  </a:schemeClr>
                </a:solidFill>
                <a:latin typeface="Bahnschrift Condensed" panose="020B0502040204020203" pitchFamily="34" charset="0"/>
              </a:rPr>
              <a:t>AUN-QA Ver. 4.0</a:t>
            </a:r>
          </a:p>
        </p:txBody>
      </p:sp>
      <p:sp>
        <p:nvSpPr>
          <p:cNvPr id="18" name="TextBox 17">
            <a:extLst>
              <a:ext uri="{FF2B5EF4-FFF2-40B4-BE49-F238E27FC236}">
                <a16:creationId xmlns:a16="http://schemas.microsoft.com/office/drawing/2014/main" id="{BB6E728A-CA62-EAAF-5689-405630ECE125}"/>
              </a:ext>
            </a:extLst>
          </p:cNvPr>
          <p:cNvSpPr txBox="1"/>
          <p:nvPr/>
        </p:nvSpPr>
        <p:spPr>
          <a:xfrm>
            <a:off x="477080" y="811049"/>
            <a:ext cx="2199860" cy="461665"/>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err="1">
                <a:solidFill>
                  <a:srgbClr val="0000FF"/>
                </a:solidFill>
                <a:latin typeface="Bahnschrift Condensed" panose="020B0502040204020203" pitchFamily="34" charset="0"/>
              </a:rPr>
              <a:t>THUẬN</a:t>
            </a:r>
            <a:r>
              <a:rPr lang="en-US" sz="2400" b="1" dirty="0">
                <a:solidFill>
                  <a:srgbClr val="0000FF"/>
                </a:solidFill>
                <a:latin typeface="Bahnschrift Condensed" panose="020B0502040204020203" pitchFamily="34" charset="0"/>
              </a:rPr>
              <a:t> LỢI</a:t>
            </a:r>
          </a:p>
        </p:txBody>
      </p:sp>
      <p:sp>
        <p:nvSpPr>
          <p:cNvPr id="20" name="Title 1">
            <a:extLst>
              <a:ext uri="{FF2B5EF4-FFF2-40B4-BE49-F238E27FC236}">
                <a16:creationId xmlns:a16="http://schemas.microsoft.com/office/drawing/2014/main" id="{EA0B87CD-487F-9511-0D26-2F7E4288321B}"/>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Tree>
    <p:extLst>
      <p:ext uri="{BB962C8B-B14F-4D97-AF65-F5344CB8AC3E}">
        <p14:creationId xmlns:p14="http://schemas.microsoft.com/office/powerpoint/2010/main" val="17911551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16" presetClass="entr" presetSubtype="2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90"/>
                                          </p:val>
                                        </p:tav>
                                        <p:tav tm="100000">
                                          <p:val>
                                            <p:fltVal val="0"/>
                                          </p:val>
                                        </p:tav>
                                      </p:tavLst>
                                    </p:anim>
                                    <p:animEffect transition="in" filter="fade">
                                      <p:cBhvr>
                                        <p:cTn id="23" dur="500"/>
                                        <p:tgtEl>
                                          <p:spTgt spid="15"/>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 calcmode="lin" valueType="num">
                                      <p:cBhvr>
                                        <p:cTn id="28" dur="500" fill="hold"/>
                                        <p:tgtEl>
                                          <p:spTgt spid="16"/>
                                        </p:tgtEl>
                                        <p:attrNameLst>
                                          <p:attrName>style.rotation</p:attrName>
                                        </p:attrNameLst>
                                      </p:cBhvr>
                                      <p:tavLst>
                                        <p:tav tm="0">
                                          <p:val>
                                            <p:fltVal val="90"/>
                                          </p:val>
                                        </p:tav>
                                        <p:tav tm="100000">
                                          <p:val>
                                            <p:fltVal val="0"/>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anim calcmode="lin" valueType="num">
                                      <p:cBhvr>
                                        <p:cTn id="35" dur="500" fill="hold"/>
                                        <p:tgtEl>
                                          <p:spTgt spid="17"/>
                                        </p:tgtEl>
                                        <p:attrNameLst>
                                          <p:attrName>ppt_x</p:attrName>
                                        </p:attrNameLst>
                                      </p:cBhvr>
                                      <p:tavLst>
                                        <p:tav tm="0">
                                          <p:val>
                                            <p:strVal val="#ppt_x"/>
                                          </p:val>
                                        </p:tav>
                                        <p:tav tm="100000">
                                          <p:val>
                                            <p:strVal val="#ppt_x"/>
                                          </p:val>
                                        </p:tav>
                                      </p:tavLst>
                                    </p:anim>
                                    <p:anim calcmode="lin" valueType="num">
                                      <p:cBhvr>
                                        <p:cTn id="36"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D6DD0E30-1156-842D-B0BC-0F42E8B7865F}"/>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CE84BF0-E0C8-801C-1CBE-C7244378AB9D}"/>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a:solidFill>
                  <a:schemeClr val="tx1"/>
                </a:solidFill>
                <a:latin typeface="Bahnschrift SemiBold Condensed" panose="020B0502040204020203" pitchFamily="34" charset="0"/>
              </a:rPr>
              <a:t>1.3 </a:t>
            </a:r>
            <a:r>
              <a:rPr lang="en-US" sz="3200" dirty="0" err="1">
                <a:solidFill>
                  <a:srgbClr val="0000FF"/>
                </a:solidFill>
                <a:latin typeface="Bahnschrift SemiBold Condensed" panose="020B0502040204020203" pitchFamily="34" charset="0"/>
              </a:rPr>
              <a:t>MỘT</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SỐ</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KHÓ</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KHĂN</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THUẬN</a:t>
            </a:r>
            <a:r>
              <a:rPr lang="en-US" sz="3200" dirty="0">
                <a:solidFill>
                  <a:srgbClr val="0000FF"/>
                </a:solidFill>
                <a:latin typeface="Bahnschrift SemiBold Condensed" panose="020B0502040204020203" pitchFamily="34" charset="0"/>
              </a:rPr>
              <a:t> LỢI (</a:t>
            </a:r>
            <a:r>
              <a:rPr lang="en-US" sz="3200" dirty="0" err="1">
                <a:solidFill>
                  <a:srgbClr val="FF0000"/>
                </a:solidFill>
                <a:latin typeface="Bahnschrift SemiBold Condensed" panose="020B0502040204020203" pitchFamily="34" charset="0"/>
              </a:rPr>
              <a:t>KĐCL</a:t>
            </a:r>
            <a:r>
              <a:rPr lang="en-US" sz="3200" dirty="0">
                <a:solidFill>
                  <a:srgbClr val="FF0000"/>
                </a:solidFill>
                <a:latin typeface="Bahnschrift SemiBold Condensed" panose="020B0502040204020203" pitchFamily="34" charset="0"/>
              </a:rPr>
              <a:t> QUỐC </a:t>
            </a:r>
            <a:r>
              <a:rPr lang="en-US" sz="3200" dirty="0" err="1">
                <a:solidFill>
                  <a:srgbClr val="FF0000"/>
                </a:solidFill>
                <a:latin typeface="Bahnschrift SemiBold Condensed" panose="020B0502040204020203" pitchFamily="34" charset="0"/>
              </a:rPr>
              <a:t>TẾ</a:t>
            </a:r>
            <a:r>
              <a:rPr lang="en-US" sz="32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88CC164-900D-8D28-4ED8-5F39D7A8CB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sp>
        <p:nvSpPr>
          <p:cNvPr id="18" name="TextBox 17">
            <a:extLst>
              <a:ext uri="{FF2B5EF4-FFF2-40B4-BE49-F238E27FC236}">
                <a16:creationId xmlns:a16="http://schemas.microsoft.com/office/drawing/2014/main" id="{71E569C8-7397-103C-2BF9-48B7BFFB7158}"/>
              </a:ext>
            </a:extLst>
          </p:cNvPr>
          <p:cNvSpPr txBox="1"/>
          <p:nvPr/>
        </p:nvSpPr>
        <p:spPr>
          <a:xfrm>
            <a:off x="238539" y="752009"/>
            <a:ext cx="2199860" cy="461665"/>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err="1">
                <a:solidFill>
                  <a:srgbClr val="C00000"/>
                </a:solidFill>
                <a:latin typeface="Bahnschrift Condensed" panose="020B0502040204020203" pitchFamily="34" charset="0"/>
              </a:rPr>
              <a:t>KHÓ</a:t>
            </a:r>
            <a:r>
              <a:rPr lang="en-US" sz="2400" b="1" dirty="0">
                <a:solidFill>
                  <a:srgbClr val="C00000"/>
                </a:solidFill>
                <a:latin typeface="Bahnschrift Condensed" panose="020B0502040204020203" pitchFamily="34" charset="0"/>
              </a:rPr>
              <a:t> </a:t>
            </a:r>
            <a:r>
              <a:rPr lang="en-US" sz="2400" b="1" dirty="0" err="1">
                <a:solidFill>
                  <a:srgbClr val="C00000"/>
                </a:solidFill>
                <a:latin typeface="Bahnschrift Condensed" panose="020B0502040204020203" pitchFamily="34" charset="0"/>
              </a:rPr>
              <a:t>KHĂN</a:t>
            </a:r>
            <a:endParaRPr lang="en-US" sz="2400" b="1" dirty="0">
              <a:solidFill>
                <a:srgbClr val="C00000"/>
              </a:solidFill>
              <a:latin typeface="Bahnschrift Condensed" panose="020B0502040204020203" pitchFamily="34" charset="0"/>
            </a:endParaRPr>
          </a:p>
        </p:txBody>
      </p:sp>
      <p:sp>
        <p:nvSpPr>
          <p:cNvPr id="20" name="Title 1">
            <a:extLst>
              <a:ext uri="{FF2B5EF4-FFF2-40B4-BE49-F238E27FC236}">
                <a16:creationId xmlns:a16="http://schemas.microsoft.com/office/drawing/2014/main" id="{3CE0610F-608A-2A31-7AFB-5DEEAEADC47C}"/>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2" name="Rectangle 1">
            <a:extLst>
              <a:ext uri="{FF2B5EF4-FFF2-40B4-BE49-F238E27FC236}">
                <a16:creationId xmlns:a16="http://schemas.microsoft.com/office/drawing/2014/main" id="{4A88CAAA-CCDA-EBC3-66C4-DCC4240632E3}"/>
              </a:ext>
            </a:extLst>
          </p:cNvPr>
          <p:cNvSpPr/>
          <p:nvPr/>
        </p:nvSpPr>
        <p:spPr>
          <a:xfrm>
            <a:off x="139148" y="1317937"/>
            <a:ext cx="11807687" cy="2111063"/>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Wingdings" panose="05000000000000000000" pitchFamily="2" charset="2"/>
              <a:buChar char="v"/>
            </a:pPr>
            <a:r>
              <a:rPr lang="en-US" sz="3200" dirty="0">
                <a:solidFill>
                  <a:srgbClr val="002060"/>
                </a:solidFill>
                <a:latin typeface="Bahnschrift Condensed" panose="020B0502040204020203" pitchFamily="34" charset="0"/>
              </a:rPr>
              <a:t>Hai </a:t>
            </a:r>
            <a:r>
              <a:rPr lang="en-US" sz="3200" dirty="0" err="1">
                <a:solidFill>
                  <a:srgbClr val="002060"/>
                </a:solidFill>
                <a:latin typeface="Bahnschrift Condensed" panose="020B0502040204020203" pitchFamily="34" charset="0"/>
              </a:rPr>
              <a:t>CTĐT</a:t>
            </a:r>
            <a:r>
              <a:rPr lang="en-US" sz="3200" dirty="0">
                <a:solidFill>
                  <a:srgbClr val="002060"/>
                </a:solidFill>
                <a:latin typeface="Bahnschrift Condensed" panose="020B0502040204020203" pitchFamily="34" charset="0"/>
              </a:rPr>
              <a:t> (SP </a:t>
            </a:r>
            <a:r>
              <a:rPr lang="en-US" sz="3200" dirty="0" err="1">
                <a:solidFill>
                  <a:srgbClr val="002060"/>
                </a:solidFill>
                <a:latin typeface="Bahnschrift Condensed" panose="020B0502040204020203" pitchFamily="34" charset="0"/>
              </a:rPr>
              <a:t>Toán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CNTT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được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kiểm</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định</a:t>
            </a:r>
            <a:r>
              <a:rPr lang="en-US" sz="3200" dirty="0">
                <a:solidFill>
                  <a:srgbClr val="002060"/>
                </a:solidFill>
                <a:latin typeface="Bahnschrift Condensed" panose="020B0502040204020203" pitchFamily="34" charset="0"/>
              </a:rPr>
              <a:t> AUN-QA </a:t>
            </a:r>
            <a:r>
              <a:rPr lang="en-US" sz="3200" dirty="0" err="1">
                <a:solidFill>
                  <a:srgbClr val="002060"/>
                </a:solidFill>
                <a:latin typeface="Bahnschrift Condensed" panose="020B0502040204020203" pitchFamily="34" charset="0"/>
              </a:rPr>
              <a:t>sẽ</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hết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hạn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vào</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tháng</a:t>
            </a:r>
            <a:r>
              <a:rPr lang="en-US" sz="3200" dirty="0">
                <a:solidFill>
                  <a:srgbClr val="002060"/>
                </a:solidFill>
                <a:latin typeface="Bahnschrift Condensed" panose="020B0502040204020203" pitchFamily="34" charset="0"/>
              </a:rPr>
              <a:t> 5/2026</a:t>
            </a:r>
          </a:p>
          <a:p>
            <a:pPr marL="457200" indent="-457200">
              <a:lnSpc>
                <a:spcPct val="150000"/>
              </a:lnSpc>
              <a:buFont typeface="Wingdings" panose="05000000000000000000" pitchFamily="2" charset="2"/>
              <a:buChar char="v"/>
            </a:pPr>
            <a:r>
              <a:rPr lang="en-US" sz="3200" dirty="0">
                <a:solidFill>
                  <a:srgbClr val="002060"/>
                </a:solidFill>
                <a:latin typeface="Bahnschrift Condensed" panose="020B0502040204020203" pitchFamily="34" charset="0"/>
              </a:rPr>
              <a:t> Các </a:t>
            </a:r>
            <a:r>
              <a:rPr lang="en-US" sz="3200" dirty="0" err="1">
                <a:solidFill>
                  <a:srgbClr val="002060"/>
                </a:solidFill>
                <a:latin typeface="Bahnschrift Condensed" panose="020B0502040204020203" pitchFamily="34" charset="0"/>
              </a:rPr>
              <a:t>CTĐT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sẵn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sàng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KĐCL</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theo</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chuẩn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quốc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tế</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không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nhiều</a:t>
            </a:r>
            <a:endParaRPr lang="en-US" sz="3200" dirty="0">
              <a:solidFill>
                <a:srgbClr val="002060"/>
              </a:solidFill>
              <a:latin typeface="Bahnschrift Condensed" panose="020B0502040204020203" pitchFamily="34" charset="0"/>
            </a:endParaRPr>
          </a:p>
          <a:p>
            <a:pPr marL="457200" indent="-457200">
              <a:lnSpc>
                <a:spcPct val="150000"/>
              </a:lnSpc>
              <a:buFont typeface="Wingdings" panose="05000000000000000000" pitchFamily="2" charset="2"/>
              <a:buChar char="v"/>
            </a:pPr>
            <a:r>
              <a:rPr lang="en-US" sz="3200" dirty="0">
                <a:solidFill>
                  <a:srgbClr val="002060"/>
                </a:solidFill>
                <a:latin typeface="Bahnschrift Condensed" panose="020B0502040204020203" pitchFamily="34" charset="0"/>
              </a:rPr>
              <a:t>Theo </a:t>
            </a:r>
            <a:r>
              <a:rPr lang="en-US" sz="3200" dirty="0" err="1">
                <a:solidFill>
                  <a:srgbClr val="002060"/>
                </a:solidFill>
                <a:latin typeface="Bahnschrift Condensed" panose="020B0502040204020203" pitchFamily="34" charset="0"/>
              </a:rPr>
              <a:t>QĐ</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số</a:t>
            </a:r>
            <a:r>
              <a:rPr lang="en-US" sz="3200" dirty="0">
                <a:solidFill>
                  <a:srgbClr val="002060"/>
                </a:solidFill>
                <a:latin typeface="Bahnschrift Condensed" panose="020B0502040204020203" pitchFamily="34" charset="0"/>
              </a:rPr>
              <a:t> </a:t>
            </a:r>
            <a:r>
              <a:rPr lang="vi-VN" sz="3200" dirty="0">
                <a:solidFill>
                  <a:srgbClr val="002060"/>
                </a:solidFill>
                <a:latin typeface="Bahnschrift Condensed" panose="020B0502040204020203" pitchFamily="34" charset="0"/>
              </a:rPr>
              <a:t>78/QĐ-TTg </a:t>
            </a:r>
            <a:r>
              <a:rPr lang="en-US" sz="3200" dirty="0" err="1">
                <a:solidFill>
                  <a:srgbClr val="002060"/>
                </a:solidFill>
                <a:latin typeface="Bahnschrift Condensed" panose="020B0502040204020203" pitchFamily="34" charset="0"/>
              </a:rPr>
              <a:t>đến</a:t>
            </a:r>
            <a:r>
              <a:rPr lang="en-US" sz="3200" dirty="0">
                <a:solidFill>
                  <a:srgbClr val="002060"/>
                </a:solidFill>
                <a:latin typeface="Bahnschrift Condensed" panose="020B0502040204020203" pitchFamily="34" charset="0"/>
              </a:rPr>
              <a:t> 2030 </a:t>
            </a:r>
            <a:r>
              <a:rPr lang="en-US" sz="3200" dirty="0" err="1">
                <a:solidFill>
                  <a:srgbClr val="002060"/>
                </a:solidFill>
                <a:latin typeface="Bahnschrift Condensed" panose="020B0502040204020203" pitchFamily="34" charset="0"/>
              </a:rPr>
              <a:t>đạt</a:t>
            </a:r>
            <a:r>
              <a:rPr lang="en-US" sz="3200" dirty="0">
                <a:solidFill>
                  <a:srgbClr val="002060"/>
                </a:solidFill>
                <a:latin typeface="Bahnschrift Condensed" panose="020B0502040204020203" pitchFamily="34" charset="0"/>
              </a:rPr>
              <a:t> 20% </a:t>
            </a:r>
            <a:r>
              <a:rPr lang="en-US" sz="3200" dirty="0" err="1">
                <a:solidFill>
                  <a:srgbClr val="002060"/>
                </a:solidFill>
                <a:latin typeface="Bahnschrift Condensed" panose="020B0502040204020203" pitchFamily="34" charset="0"/>
              </a:rPr>
              <a:t>số</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CTĐT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KĐ</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theo</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chuẩn</a:t>
            </a:r>
            <a:r>
              <a:rPr lang="en-US" sz="3200" dirty="0">
                <a:solidFill>
                  <a:srgbClr val="002060"/>
                </a:solidFill>
                <a:latin typeface="Bahnschrift Condensed" panose="020B0502040204020203" pitchFamily="34" charset="0"/>
              </a:rPr>
              <a:t> Quốc </a:t>
            </a:r>
            <a:r>
              <a:rPr lang="en-US" sz="3200" dirty="0" err="1">
                <a:solidFill>
                  <a:srgbClr val="002060"/>
                </a:solidFill>
                <a:latin typeface="Bahnschrift Condensed" panose="020B0502040204020203" pitchFamily="34" charset="0"/>
              </a:rPr>
              <a:t>tế</a:t>
            </a:r>
            <a:r>
              <a:rPr lang="en-US" sz="3200" dirty="0">
                <a:solidFill>
                  <a:srgbClr val="002060"/>
                </a:solidFill>
                <a:latin typeface="Bahnschrift Condensed" panose="020B0502040204020203" pitchFamily="34" charset="0"/>
              </a:rPr>
              <a:t> </a:t>
            </a:r>
            <a:r>
              <a:rPr lang="en-US" sz="3200" dirty="0">
                <a:solidFill>
                  <a:srgbClr val="FF0000"/>
                </a:solidFill>
                <a:latin typeface="Bahnschrift Condensed" panose="020B0502040204020203" pitchFamily="34" charset="0"/>
              </a:rPr>
              <a:t>(</a:t>
            </a:r>
            <a:r>
              <a:rPr lang="en-US" sz="3200" dirty="0" err="1">
                <a:solidFill>
                  <a:srgbClr val="FF0000"/>
                </a:solidFill>
                <a:latin typeface="Bahnschrift Condensed" panose="020B0502040204020203" pitchFamily="34" charset="0"/>
              </a:rPr>
              <a:t>Khó</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đạt</a:t>
            </a:r>
            <a:r>
              <a:rPr lang="en-US" sz="3200" dirty="0">
                <a:solidFill>
                  <a:srgbClr val="FF0000"/>
                </a:solidFill>
                <a:latin typeface="Bahnschrift Condensed" panose="020B0502040204020203" pitchFamily="34" charset="0"/>
              </a:rPr>
              <a:t>)</a:t>
            </a:r>
          </a:p>
        </p:txBody>
      </p:sp>
      <p:sp>
        <p:nvSpPr>
          <p:cNvPr id="5" name="TextBox 4">
            <a:extLst>
              <a:ext uri="{FF2B5EF4-FFF2-40B4-BE49-F238E27FC236}">
                <a16:creationId xmlns:a16="http://schemas.microsoft.com/office/drawing/2014/main" id="{4F00AB7A-0A56-5580-27C4-1FAAADF8B47B}"/>
              </a:ext>
            </a:extLst>
          </p:cNvPr>
          <p:cNvSpPr txBox="1"/>
          <p:nvPr/>
        </p:nvSpPr>
        <p:spPr>
          <a:xfrm>
            <a:off x="139148" y="3638219"/>
            <a:ext cx="2199860" cy="461665"/>
          </a:xfrm>
          <a:prstGeom prst="rect">
            <a:avLst/>
          </a:prstGeom>
          <a:noFill/>
        </p:spPr>
        <p:txBody>
          <a:bodyPr wrap="square" rtlCol="0">
            <a:spAutoFit/>
          </a:bodyPr>
          <a:lstStyle/>
          <a:p>
            <a:pPr marL="285750" indent="-285750">
              <a:buFont typeface="Wingdings" panose="05000000000000000000" pitchFamily="2" charset="2"/>
              <a:buChar char="v"/>
            </a:pPr>
            <a:r>
              <a:rPr lang="en-US" sz="2400" b="1" dirty="0" err="1">
                <a:solidFill>
                  <a:srgbClr val="0000FF"/>
                </a:solidFill>
                <a:latin typeface="Bahnschrift Condensed" panose="020B0502040204020203" pitchFamily="34" charset="0"/>
              </a:rPr>
              <a:t>THUẬN</a:t>
            </a:r>
            <a:r>
              <a:rPr lang="en-US" sz="2400" b="1" dirty="0">
                <a:solidFill>
                  <a:srgbClr val="0000FF"/>
                </a:solidFill>
                <a:latin typeface="Bahnschrift Condensed" panose="020B0502040204020203" pitchFamily="34" charset="0"/>
              </a:rPr>
              <a:t> LỢI</a:t>
            </a:r>
          </a:p>
        </p:txBody>
      </p:sp>
      <p:sp>
        <p:nvSpPr>
          <p:cNvPr id="10" name="Rectangle 9">
            <a:extLst>
              <a:ext uri="{FF2B5EF4-FFF2-40B4-BE49-F238E27FC236}">
                <a16:creationId xmlns:a16="http://schemas.microsoft.com/office/drawing/2014/main" id="{F3F72053-B407-7E46-9B67-BD574DA73560}"/>
              </a:ext>
            </a:extLst>
          </p:cNvPr>
          <p:cNvSpPr/>
          <p:nvPr/>
        </p:nvSpPr>
        <p:spPr>
          <a:xfrm>
            <a:off x="139148" y="4223756"/>
            <a:ext cx="11807687" cy="1882235"/>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nSpc>
                <a:spcPct val="150000"/>
              </a:lnSpc>
              <a:buFont typeface="Wingdings" panose="05000000000000000000" pitchFamily="2" charset="2"/>
              <a:buChar char="v"/>
            </a:pPr>
            <a:r>
              <a:rPr lang="en-US" sz="3200" dirty="0" err="1">
                <a:solidFill>
                  <a:srgbClr val="002060"/>
                </a:solidFill>
                <a:latin typeface="Bahnschrift Condensed" panose="020B0502040204020203" pitchFamily="34" charset="0"/>
              </a:rPr>
              <a:t>Nhà</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trường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có</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chính</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sách</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phát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triển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các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CTĐT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đạt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chuẩn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quốc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tế</a:t>
            </a:r>
            <a:endParaRPr lang="en-US" sz="3200" dirty="0">
              <a:solidFill>
                <a:srgbClr val="002060"/>
              </a:solidFill>
              <a:latin typeface="Bahnschrift Condensed" panose="020B0502040204020203" pitchFamily="34" charset="0"/>
            </a:endParaRPr>
          </a:p>
          <a:p>
            <a:pPr marL="457200" indent="-457200">
              <a:lnSpc>
                <a:spcPct val="150000"/>
              </a:lnSpc>
              <a:buFont typeface="Wingdings" panose="05000000000000000000" pitchFamily="2" charset="2"/>
              <a:buChar char="v"/>
            </a:pP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Nhiều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tổ</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chức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kiểm</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định</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quốc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tế</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được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phép</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hoạt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động</a:t>
            </a:r>
            <a:r>
              <a:rPr lang="en-US" sz="3200" dirty="0">
                <a:solidFill>
                  <a:srgbClr val="002060"/>
                </a:solidFill>
                <a:latin typeface="Bahnschrift Condensed" panose="020B0502040204020203" pitchFamily="34" charset="0"/>
              </a:rPr>
              <a:t> ở VN </a:t>
            </a:r>
          </a:p>
        </p:txBody>
      </p:sp>
    </p:spTree>
    <p:extLst>
      <p:ext uri="{BB962C8B-B14F-4D97-AF65-F5344CB8AC3E}">
        <p14:creationId xmlns:p14="http://schemas.microsoft.com/office/powerpoint/2010/main" val="39196207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anim calcmode="lin" valueType="num">
                                      <p:cBhvr>
                                        <p:cTn id="11" dur="500" fill="hold"/>
                                        <p:tgtEl>
                                          <p:spTgt spid="2"/>
                                        </p:tgtEl>
                                        <p:attrNameLst>
                                          <p:attrName>ppt_x</p:attrName>
                                        </p:attrNameLst>
                                      </p:cBhvr>
                                      <p:tavLst>
                                        <p:tav tm="0">
                                          <p:val>
                                            <p:strVal val="#ppt_x"/>
                                          </p:val>
                                        </p:tav>
                                        <p:tav tm="100000">
                                          <p:val>
                                            <p:strVal val="#ppt_x"/>
                                          </p:val>
                                        </p:tav>
                                      </p:tavLst>
                                    </p:anim>
                                    <p:anim calcmode="lin" valueType="num">
                                      <p:cBhvr>
                                        <p:cTn id="12"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animBg="1"/>
      <p:bldP spid="5"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0B28AD27-84DB-2E27-31FC-DB1CCCD50BA4}"/>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0675FF2-574D-F8C3-6545-3076C640E28C}"/>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a:solidFill>
                  <a:schemeClr val="tx1"/>
                </a:solidFill>
                <a:latin typeface="Bahnschrift SemiBold Condensed" panose="020B0502040204020203" pitchFamily="34" charset="0"/>
              </a:rPr>
              <a:t>1.4 </a:t>
            </a:r>
            <a:r>
              <a:rPr lang="en-US" sz="3200" dirty="0" err="1">
                <a:solidFill>
                  <a:srgbClr val="0000FF"/>
                </a:solidFill>
                <a:latin typeface="Bahnschrift SemiBold Condensed" panose="020B0502040204020203" pitchFamily="34" charset="0"/>
              </a:rPr>
              <a:t>MỘT</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SỐ</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GIẢI</a:t>
            </a:r>
            <a:r>
              <a:rPr lang="en-US" sz="3200" dirty="0">
                <a:solidFill>
                  <a:srgbClr val="0000FF"/>
                </a:solidFill>
                <a:latin typeface="Bahnschrift SemiBold Condensed" panose="020B0502040204020203" pitchFamily="34" charset="0"/>
              </a:rPr>
              <a:t> PHÁP</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2A48B329-E144-35CC-6F0A-9B7CB6CFDDD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sp>
        <p:nvSpPr>
          <p:cNvPr id="20" name="Title 1">
            <a:extLst>
              <a:ext uri="{FF2B5EF4-FFF2-40B4-BE49-F238E27FC236}">
                <a16:creationId xmlns:a16="http://schemas.microsoft.com/office/drawing/2014/main" id="{780E2056-0CCD-4B93-B83D-E3F58F397BC4}"/>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10" name="Rectangle 9">
            <a:extLst>
              <a:ext uri="{FF2B5EF4-FFF2-40B4-BE49-F238E27FC236}">
                <a16:creationId xmlns:a16="http://schemas.microsoft.com/office/drawing/2014/main" id="{A107ED41-5D86-6634-AC80-1A0B6DEA4521}"/>
              </a:ext>
            </a:extLst>
          </p:cNvPr>
          <p:cNvSpPr/>
          <p:nvPr/>
        </p:nvSpPr>
        <p:spPr>
          <a:xfrm>
            <a:off x="189440" y="816478"/>
            <a:ext cx="11807687" cy="522504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mj-lt"/>
              <a:buAutoNum type="arabicPeriod"/>
            </a:pPr>
            <a:r>
              <a:rPr lang="en-US" sz="3200" dirty="0" err="1">
                <a:solidFill>
                  <a:srgbClr val="002060"/>
                </a:solidFill>
                <a:latin typeface="Bahnschrift Condensed" panose="020B0502040204020203" pitchFamily="34" charset="0"/>
              </a:rPr>
              <a:t>Rà</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soát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cải</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tiến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CTĐT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Đại</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học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và</a:t>
            </a:r>
            <a:r>
              <a:rPr lang="en-US" sz="3200" dirty="0">
                <a:solidFill>
                  <a:srgbClr val="002060"/>
                </a:solidFill>
                <a:latin typeface="Bahnschrift Condensed" panose="020B0502040204020203" pitchFamily="34" charset="0"/>
              </a:rPr>
              <a:t> Tiến </a:t>
            </a:r>
            <a:r>
              <a:rPr lang="en-US" sz="3200" dirty="0" err="1">
                <a:solidFill>
                  <a:srgbClr val="002060"/>
                </a:solidFill>
                <a:latin typeface="Bahnschrift Condensed" panose="020B0502040204020203" pitchFamily="34" charset="0"/>
              </a:rPr>
              <a:t>sĩ</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đảm</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bảo</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theo</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yêu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cầu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của</a:t>
            </a:r>
            <a:r>
              <a:rPr lang="en-US" sz="3200" dirty="0">
                <a:solidFill>
                  <a:srgbClr val="002060"/>
                </a:solidFill>
                <a:latin typeface="Bahnschrift Condensed" panose="020B0502040204020203" pitchFamily="34" charset="0"/>
              </a:rPr>
              <a:t> Thông </a:t>
            </a:r>
            <a:r>
              <a:rPr lang="en-US" sz="3200" dirty="0" err="1">
                <a:solidFill>
                  <a:srgbClr val="002060"/>
                </a:solidFill>
                <a:latin typeface="Bahnschrift Condensed" panose="020B0502040204020203" pitchFamily="34" charset="0"/>
              </a:rPr>
              <a:t>tư</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số</a:t>
            </a:r>
            <a:r>
              <a:rPr lang="en-US" sz="3200" dirty="0">
                <a:solidFill>
                  <a:srgbClr val="002060"/>
                </a:solidFill>
                <a:latin typeface="Bahnschrift Condensed" panose="020B0502040204020203" pitchFamily="34" charset="0"/>
              </a:rPr>
              <a:t> 04/2025/TT-</a:t>
            </a:r>
            <a:r>
              <a:rPr lang="en-US" sz="3200" dirty="0" err="1">
                <a:solidFill>
                  <a:srgbClr val="002060"/>
                </a:solidFill>
                <a:latin typeface="Bahnschrift Condensed" panose="020B0502040204020203" pitchFamily="34" charset="0"/>
              </a:rPr>
              <a:t>BGDĐT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KĐCL</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CTĐT</a:t>
            </a:r>
            <a:r>
              <a:rPr lang="en-US" sz="3200" dirty="0">
                <a:solidFill>
                  <a:srgbClr val="002060"/>
                </a:solidFill>
                <a:latin typeface="Bahnschrift Condensed" panose="020B0502040204020203" pitchFamily="34" charset="0"/>
              </a:rPr>
              <a:t>) </a:t>
            </a:r>
          </a:p>
          <a:p>
            <a:pPr marL="514350" indent="-514350">
              <a:lnSpc>
                <a:spcPct val="150000"/>
              </a:lnSpc>
              <a:buFont typeface="+mj-lt"/>
              <a:buAutoNum type="arabicPeriod"/>
            </a:pPr>
            <a:r>
              <a:rPr lang="en-US" sz="3200" dirty="0" err="1">
                <a:solidFill>
                  <a:srgbClr val="002060"/>
                </a:solidFill>
                <a:latin typeface="Bahnschrift Condensed" panose="020B0502040204020203" pitchFamily="34" charset="0"/>
              </a:rPr>
              <a:t>Triển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khai</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đánh</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giá</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người</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học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theo</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CĐR</a:t>
            </a:r>
            <a:r>
              <a:rPr lang="en-US" sz="3200" dirty="0">
                <a:solidFill>
                  <a:srgbClr val="002060"/>
                </a:solidFill>
                <a:latin typeface="Bahnschrift Condensed" panose="020B0502040204020203" pitchFamily="34" charset="0"/>
              </a:rPr>
              <a:t>;</a:t>
            </a:r>
          </a:p>
          <a:p>
            <a:pPr marL="514350" indent="-514350">
              <a:lnSpc>
                <a:spcPct val="150000"/>
              </a:lnSpc>
              <a:buFont typeface="+mj-lt"/>
              <a:buAutoNum type="arabicPeriod"/>
            </a:pPr>
            <a:r>
              <a:rPr lang="en-US" sz="3200" dirty="0" err="1">
                <a:solidFill>
                  <a:srgbClr val="002060"/>
                </a:solidFill>
                <a:latin typeface="Bahnschrift Condensed" panose="020B0502040204020203" pitchFamily="34" charset="0"/>
              </a:rPr>
              <a:t>Đầu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tư</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trọng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điểm</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một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số</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CTĐT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đạt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tiêu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chuẩn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quốc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tế</a:t>
            </a:r>
            <a:endParaRPr lang="en-US" sz="3200" dirty="0">
              <a:solidFill>
                <a:srgbClr val="002060"/>
              </a:solidFill>
              <a:latin typeface="Bahnschrift Condensed" panose="020B0502040204020203" pitchFamily="34" charset="0"/>
            </a:endParaRPr>
          </a:p>
          <a:p>
            <a:pPr marL="514350" indent="-514350">
              <a:lnSpc>
                <a:spcPct val="150000"/>
              </a:lnSpc>
              <a:buFont typeface="+mj-lt"/>
              <a:buAutoNum type="arabicPeriod"/>
            </a:pPr>
            <a:r>
              <a:rPr lang="en-US" sz="3200" dirty="0" err="1">
                <a:solidFill>
                  <a:srgbClr val="002060"/>
                </a:solidFill>
                <a:latin typeface="Bahnschrift Condensed" panose="020B0502040204020203" pitchFamily="34" charset="0"/>
              </a:rPr>
              <a:t>Đầu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tư</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kiểm</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định</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theo</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bộ</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tiêu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chuẩn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quốc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tế</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phù</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hợp</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với</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từng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lĩnh</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vực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đào</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tạo</a:t>
            </a:r>
            <a:r>
              <a:rPr lang="en-US" sz="3200" dirty="0">
                <a:solidFill>
                  <a:srgbClr val="002060"/>
                </a:solidFill>
                <a:latin typeface="Bahnschrift Condensed" panose="020B0502040204020203" pitchFamily="34" charset="0"/>
              </a:rPr>
              <a:t>; </a:t>
            </a:r>
          </a:p>
        </p:txBody>
      </p:sp>
      <p:sp>
        <p:nvSpPr>
          <p:cNvPr id="7" name="Rectangle 1">
            <a:extLst>
              <a:ext uri="{FF2B5EF4-FFF2-40B4-BE49-F238E27FC236}">
                <a16:creationId xmlns:a16="http://schemas.microsoft.com/office/drawing/2014/main" id="{456CF4C5-7018-9173-5003-A410D2B5C72A}"/>
              </a:ext>
            </a:extLst>
          </p:cNvPr>
          <p:cNvSpPr>
            <a:spLocks noChangeArrowheads="1"/>
          </p:cNvSpPr>
          <p:nvPr/>
        </p:nvSpPr>
        <p:spPr bwMode="auto">
          <a:xfrm>
            <a:off x="5461000" y="3757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2428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anim calcmode="lin" valueType="num">
                                      <p:cBhvr>
                                        <p:cTn id="19"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20"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Effect transition="in" filter="wheel(1)">
                                      <p:cBhvr>
                                        <p:cTn id="25" dur="500"/>
                                        <p:tgtEl>
                                          <p:spTgt spid="10">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0">
                                            <p:txEl>
                                              <p:pRg st="3" end="3"/>
                                            </p:txEl>
                                          </p:spTgt>
                                        </p:tgtEl>
                                        <p:attrNameLst>
                                          <p:attrName>style.visibility</p:attrName>
                                        </p:attrNameLst>
                                      </p:cBhvr>
                                      <p:to>
                                        <p:strVal val="visible"/>
                                      </p:to>
                                    </p:set>
                                    <p:animEffect transition="in" filter="circle(in)">
                                      <p:cBhvr>
                                        <p:cTn id="30"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D43F5E-C689-D0C9-A9BA-9BF0844826C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1F2C198-FE2E-0225-A880-5789B8165664}"/>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2</a:t>
            </a:r>
            <a:br>
              <a:rPr lang="en-US" sz="4400" dirty="0">
                <a:latin typeface="Bahnschrift Condensed" panose="020B0502040204020203" pitchFamily="34" charset="0"/>
                <a:cs typeface="Arial" panose="020B0604020202020204" pitchFamily="34" charset="0"/>
              </a:rPr>
            </a:br>
            <a:r>
              <a:rPr lang="en-US" sz="4400" dirty="0" err="1">
                <a:latin typeface="Bahnschrift Condensed" panose="020B0502040204020203" pitchFamily="34" charset="0"/>
                <a:cs typeface="Arial" panose="020B0604020202020204" pitchFamily="34" charset="0"/>
              </a:rPr>
              <a:t>ĐÁNH</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GIÁ</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KẾT</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QUẢ</a:t>
            </a:r>
            <a:r>
              <a:rPr lang="en-US" sz="4400" dirty="0">
                <a:latin typeface="Bahnschrift Condensed" panose="020B0502040204020203" pitchFamily="34" charset="0"/>
                <a:cs typeface="Arial" panose="020B0604020202020204" pitchFamily="34" charset="0"/>
              </a:rPr>
              <a:t> HỌC </a:t>
            </a:r>
            <a:r>
              <a:rPr lang="en-US" sz="4400" dirty="0" err="1">
                <a:latin typeface="Bahnschrift Condensed" panose="020B0502040204020203" pitchFamily="34" charset="0"/>
                <a:cs typeface="Arial" panose="020B0604020202020204" pitchFamily="34" charset="0"/>
              </a:rPr>
              <a:t>TẬP</a:t>
            </a:r>
            <a:r>
              <a:rPr lang="en-US" sz="4400" dirty="0">
                <a:latin typeface="Bahnschrift Condensed" panose="020B0502040204020203" pitchFamily="34" charset="0"/>
                <a:cs typeface="Arial" panose="020B0604020202020204" pitchFamily="34" charset="0"/>
              </a:rPr>
              <a:t> THEO </a:t>
            </a:r>
            <a:r>
              <a:rPr lang="en-US" sz="4400" dirty="0" err="1">
                <a:latin typeface="Bahnschrift Condensed" panose="020B0502040204020203" pitchFamily="34" charset="0"/>
                <a:cs typeface="Arial" panose="020B0604020202020204" pitchFamily="34" charset="0"/>
              </a:rPr>
              <a:t>CHUẨN</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ĐẦU</a:t>
            </a:r>
            <a:r>
              <a:rPr lang="en-US" sz="4400" dirty="0">
                <a:latin typeface="Bahnschrift Condensed" panose="020B0502040204020203" pitchFamily="34" charset="0"/>
                <a:cs typeface="Arial" panose="020B0604020202020204" pitchFamily="34" charset="0"/>
              </a:rPr>
              <a:t> RA</a:t>
            </a:r>
          </a:p>
        </p:txBody>
      </p:sp>
    </p:spTree>
    <p:extLst>
      <p:ext uri="{BB962C8B-B14F-4D97-AF65-F5344CB8AC3E}">
        <p14:creationId xmlns:p14="http://schemas.microsoft.com/office/powerpoint/2010/main" val="30516228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E5B49627-5187-00E1-8FEF-D97EF4355A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4BA891-0255-DDDD-6978-6C1D5105C09F}"/>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0906EC88-027B-8330-C9FF-3F1AF8056B1F}"/>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ĐÁNH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GIÁ</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QUẢ</a:t>
            </a:r>
            <a:r>
              <a:rPr lang="en-US" sz="3300" dirty="0">
                <a:solidFill>
                  <a:srgbClr val="0000FF"/>
                </a:solidFill>
                <a:latin typeface="Bahnschrift SemiBold Condensed" panose="020B0502040204020203" pitchFamily="34" charset="0"/>
              </a:rPr>
              <a:t> HỌC </a:t>
            </a:r>
            <a:r>
              <a:rPr lang="en-US" sz="3300" dirty="0" err="1">
                <a:solidFill>
                  <a:srgbClr val="0000FF"/>
                </a:solidFill>
                <a:latin typeface="Bahnschrift SemiBold Condensed" panose="020B0502040204020203" pitchFamily="34" charset="0"/>
              </a:rPr>
              <a:t>TẬP</a:t>
            </a:r>
            <a:r>
              <a:rPr lang="en-US" sz="3300" dirty="0">
                <a:solidFill>
                  <a:srgbClr val="0000FF"/>
                </a:solidFill>
                <a:latin typeface="Bahnschrift SemiBold Condensed" panose="020B0502040204020203" pitchFamily="34" charset="0"/>
              </a:rPr>
              <a:t> THEO </a:t>
            </a:r>
            <a:r>
              <a:rPr lang="en-US" sz="3300" dirty="0" err="1">
                <a:solidFill>
                  <a:srgbClr val="0000FF"/>
                </a:solidFill>
                <a:latin typeface="Bahnschrift SemiBold Condensed" panose="020B0502040204020203" pitchFamily="34" charset="0"/>
              </a:rPr>
              <a:t>CĐR</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97C31A69-CFCC-F724-13BA-161560454CC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grpSp>
        <p:nvGrpSpPr>
          <p:cNvPr id="32" name="Group 31">
            <a:extLst>
              <a:ext uri="{FF2B5EF4-FFF2-40B4-BE49-F238E27FC236}">
                <a16:creationId xmlns:a16="http://schemas.microsoft.com/office/drawing/2014/main" id="{388A60E3-DB89-ED71-4BFB-1DD6EA13D7C2}"/>
              </a:ext>
            </a:extLst>
          </p:cNvPr>
          <p:cNvGrpSpPr/>
          <p:nvPr/>
        </p:nvGrpSpPr>
        <p:grpSpPr>
          <a:xfrm>
            <a:off x="246516" y="762870"/>
            <a:ext cx="11709832" cy="2226366"/>
            <a:chOff x="170554" y="742190"/>
            <a:chExt cx="11709832" cy="3173159"/>
          </a:xfrm>
        </p:grpSpPr>
        <p:grpSp>
          <p:nvGrpSpPr>
            <p:cNvPr id="8" name="Group 7">
              <a:extLst>
                <a:ext uri="{FF2B5EF4-FFF2-40B4-BE49-F238E27FC236}">
                  <a16:creationId xmlns:a16="http://schemas.microsoft.com/office/drawing/2014/main" id="{F085E700-0EC0-1A36-793D-31A7B77E9781}"/>
                </a:ext>
              </a:extLst>
            </p:cNvPr>
            <p:cNvGrpSpPr/>
            <p:nvPr/>
          </p:nvGrpSpPr>
          <p:grpSpPr>
            <a:xfrm>
              <a:off x="170554" y="742190"/>
              <a:ext cx="11709832" cy="3173159"/>
              <a:chOff x="539419" y="1165897"/>
              <a:chExt cx="11458848" cy="1234189"/>
            </a:xfrm>
          </p:grpSpPr>
          <p:sp>
            <p:nvSpPr>
              <p:cNvPr id="6" name="Content Placeholder 2">
                <a:extLst>
                  <a:ext uri="{FF2B5EF4-FFF2-40B4-BE49-F238E27FC236}">
                    <a16:creationId xmlns:a16="http://schemas.microsoft.com/office/drawing/2014/main" id="{CCE76EBE-31FB-8ED4-B47A-276A9EBA0906}"/>
                  </a:ext>
                </a:extLst>
              </p:cNvPr>
              <p:cNvSpPr txBox="1">
                <a:spLocks/>
              </p:cNvSpPr>
              <p:nvPr/>
            </p:nvSpPr>
            <p:spPr>
              <a:xfrm>
                <a:off x="539419" y="1280505"/>
                <a:ext cx="11458848" cy="1119581"/>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prstClr val="black"/>
                  </a:solidFill>
                  <a:effectLst/>
                  <a:uLnTx/>
                  <a:uFillTx/>
                  <a:latin typeface="Bahnschrift Condensed" panose="020B0502040204020203" pitchFamily="34" charset="0"/>
                </a:endParaRPr>
              </a:p>
            </p:txBody>
          </p:sp>
          <p:sp>
            <p:nvSpPr>
              <p:cNvPr id="7" name="Rectangle 6">
                <a:extLst>
                  <a:ext uri="{FF2B5EF4-FFF2-40B4-BE49-F238E27FC236}">
                    <a16:creationId xmlns:a16="http://schemas.microsoft.com/office/drawing/2014/main" id="{BC749359-429E-BEBA-253E-C2C55A976661}"/>
                  </a:ext>
                </a:extLst>
              </p:cNvPr>
              <p:cNvSpPr/>
              <p:nvPr/>
            </p:nvSpPr>
            <p:spPr>
              <a:xfrm>
                <a:off x="4900576" y="1165897"/>
                <a:ext cx="3176843" cy="20438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en-US" sz="2400" b="1" dirty="0">
                    <a:solidFill>
                      <a:schemeClr val="bg1"/>
                    </a:solidFill>
                    <a:latin typeface="Bahnschrift Condensed" panose="020B0502040204020203" pitchFamily="34" charset="0"/>
                  </a:rPr>
                  <a:t>17</a:t>
                </a:r>
                <a:r>
                  <a:rPr lang="en-US" sz="2400" b="1" i="0" dirty="0">
                    <a:solidFill>
                      <a:schemeClr val="bg1"/>
                    </a:solidFill>
                    <a:effectLst/>
                    <a:latin typeface="Bahnschrift Condensed" panose="020B0502040204020203" pitchFamily="34" charset="0"/>
                  </a:rPr>
                  <a:t>/2021/</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3" name="TextBox 12">
              <a:extLst>
                <a:ext uri="{FF2B5EF4-FFF2-40B4-BE49-F238E27FC236}">
                  <a16:creationId xmlns:a16="http://schemas.microsoft.com/office/drawing/2014/main" id="{160FF26F-1D56-DE38-684B-37D2DDB7E766}"/>
                </a:ext>
              </a:extLst>
            </p:cNvPr>
            <p:cNvSpPr txBox="1"/>
            <p:nvPr/>
          </p:nvSpPr>
          <p:spPr>
            <a:xfrm>
              <a:off x="352962" y="1429431"/>
              <a:ext cx="11365562" cy="2324913"/>
            </a:xfrm>
            <a:prstGeom prst="rect">
              <a:avLst/>
            </a:prstGeom>
            <a:noFill/>
          </p:spPr>
          <p:txBody>
            <a:bodyPr wrap="square">
              <a:spAutoFit/>
            </a:bodyPr>
            <a:lstStyle/>
            <a:p>
              <a:pPr>
                <a:buFont typeface="Wingdings" panose="05000000000000000000" pitchFamily="2" charset="2"/>
                <a:buChar char="ü"/>
              </a:pPr>
              <a:r>
                <a:rPr lang="vi-VN" sz="2500" b="1" u="sng" dirty="0">
                  <a:solidFill>
                    <a:schemeClr val="accent5">
                      <a:lumMod val="50000"/>
                    </a:schemeClr>
                  </a:solidFill>
                  <a:latin typeface="Bahnschrift Condensed" panose="020B0502040204020203" pitchFamily="34" charset="0"/>
                </a:rPr>
                <a:t>Khoản 2, Điều 9 </a:t>
              </a:r>
              <a:r>
                <a:rPr lang="en-US" sz="2500" b="1" dirty="0">
                  <a:solidFill>
                    <a:schemeClr val="accent5">
                      <a:lumMod val="50000"/>
                    </a:schemeClr>
                  </a:solidFill>
                  <a:latin typeface="Bahnschrift Condensed" panose="020B0502040204020203" pitchFamily="34" charset="0"/>
                </a:rPr>
                <a:t>: </a:t>
              </a:r>
            </a:p>
            <a:p>
              <a:pPr marL="457200" lvl="1" indent="0">
                <a:buFont typeface="Arial" pitchFamily="34" charset="0"/>
                <a:buNone/>
              </a:pPr>
              <a:r>
                <a:rPr lang="en-US" sz="2500" dirty="0">
                  <a:latin typeface="Bahnschrift Condensed" panose="020B0502040204020203" pitchFamily="34" charset="0"/>
                </a:rPr>
                <a:t>“</a:t>
              </a:r>
              <a:r>
                <a:rPr lang="vi-VN" sz="2500" b="1" dirty="0">
                  <a:solidFill>
                    <a:srgbClr val="0000FF"/>
                  </a:solidFill>
                  <a:latin typeface="Bahnschrift Condensed" panose="020B0502040204020203" pitchFamily="34" charset="0"/>
                </a:rPr>
                <a:t>Đánh giá kết quả học tập </a:t>
              </a:r>
              <a:r>
                <a:rPr lang="vi-VN" sz="2500" dirty="0">
                  <a:latin typeface="Bahnschrift Condensed" panose="020B0502040204020203" pitchFamily="34" charset="0"/>
                </a:rPr>
                <a:t>của người học phải </a:t>
              </a:r>
              <a:r>
                <a:rPr lang="vi-VN" sz="2500" b="1" dirty="0">
                  <a:solidFill>
                    <a:srgbClr val="0000FF"/>
                  </a:solidFill>
                  <a:latin typeface="Bahnschrift Condensed" panose="020B0502040204020203" pitchFamily="34" charset="0"/>
                </a:rPr>
                <a:t>dựa trên chuẩn đầu ra</a:t>
              </a:r>
              <a:r>
                <a:rPr lang="vi-VN" sz="2500" dirty="0">
                  <a:latin typeface="Bahnschrift Condensed" panose="020B0502040204020203" pitchFamily="34" charset="0"/>
                </a:rPr>
                <a:t>, phải làm rõ </a:t>
              </a:r>
              <a:r>
                <a:rPr lang="vi-VN" sz="2500" b="1" dirty="0">
                  <a:solidFill>
                    <a:srgbClr val="0000FF"/>
                  </a:solidFill>
                  <a:latin typeface="Bahnschrift Condensed" panose="020B0502040204020203" pitchFamily="34" charset="0"/>
                </a:rPr>
                <a:t>mức độ đạt được </a:t>
              </a:r>
              <a:r>
                <a:rPr lang="vi-VN" sz="2500" dirty="0">
                  <a:latin typeface="Bahnschrift Condensed" panose="020B0502040204020203" pitchFamily="34" charset="0"/>
                </a:rPr>
                <a:t>của người học theo </a:t>
              </a:r>
              <a:r>
                <a:rPr lang="vi-VN" sz="2500" b="1" dirty="0">
                  <a:solidFill>
                    <a:srgbClr val="0000FF"/>
                  </a:solidFill>
                  <a:latin typeface="Bahnschrift Condensed" panose="020B0502040204020203" pitchFamily="34" charset="0"/>
                </a:rPr>
                <a:t>các cấp độ tư duy</a:t>
              </a:r>
              <a:r>
                <a:rPr lang="vi-VN" sz="2500" dirty="0">
                  <a:latin typeface="Bahnschrift Condensed" panose="020B0502040204020203" pitchFamily="34" charset="0"/>
                </a:rPr>
                <a:t> quy định trong chuẩn đầu ra của mỗi học phần, mỗi thành phần và chương trình đào tạo</a:t>
              </a:r>
              <a:r>
                <a:rPr lang="en-US" sz="2500" dirty="0">
                  <a:latin typeface="Bahnschrift Condensed" panose="020B0502040204020203" pitchFamily="34" charset="0"/>
                </a:rPr>
                <a:t>”</a:t>
              </a:r>
              <a:r>
                <a:rPr lang="vi-VN" sz="2500" dirty="0">
                  <a:latin typeface="Bahnschrift Condensed" panose="020B0502040204020203" pitchFamily="34" charset="0"/>
                </a:rPr>
                <a:t>.</a:t>
              </a:r>
              <a:endParaRPr lang="en-US" sz="2500" dirty="0">
                <a:latin typeface="Bahnschrift Condensed" panose="020B0502040204020203" pitchFamily="34" charset="0"/>
              </a:endParaRPr>
            </a:p>
          </p:txBody>
        </p:sp>
      </p:grpSp>
      <p:sp>
        <p:nvSpPr>
          <p:cNvPr id="30" name="Title 1">
            <a:extLst>
              <a:ext uri="{FF2B5EF4-FFF2-40B4-BE49-F238E27FC236}">
                <a16:creationId xmlns:a16="http://schemas.microsoft.com/office/drawing/2014/main" id="{BA843687-7AB3-7526-C5DD-6624A360B078}"/>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pSp>
        <p:nvGrpSpPr>
          <p:cNvPr id="19" name="Group 18">
            <a:extLst>
              <a:ext uri="{FF2B5EF4-FFF2-40B4-BE49-F238E27FC236}">
                <a16:creationId xmlns:a16="http://schemas.microsoft.com/office/drawing/2014/main" id="{4F4D7968-6BAE-21EB-49FB-521B18B7E5F4}"/>
              </a:ext>
            </a:extLst>
          </p:cNvPr>
          <p:cNvGrpSpPr/>
          <p:nvPr/>
        </p:nvGrpSpPr>
        <p:grpSpPr>
          <a:xfrm>
            <a:off x="238368" y="3437838"/>
            <a:ext cx="11709832" cy="2490854"/>
            <a:chOff x="125868" y="1438565"/>
            <a:chExt cx="11709832" cy="2058726"/>
          </a:xfrm>
        </p:grpSpPr>
        <p:grpSp>
          <p:nvGrpSpPr>
            <p:cNvPr id="21" name="Group 20">
              <a:extLst>
                <a:ext uri="{FF2B5EF4-FFF2-40B4-BE49-F238E27FC236}">
                  <a16:creationId xmlns:a16="http://schemas.microsoft.com/office/drawing/2014/main" id="{1880C900-0E79-7BB8-57CC-3E56FB2E7A10}"/>
                </a:ext>
              </a:extLst>
            </p:cNvPr>
            <p:cNvGrpSpPr/>
            <p:nvPr/>
          </p:nvGrpSpPr>
          <p:grpSpPr>
            <a:xfrm>
              <a:off x="125868" y="1438565"/>
              <a:ext cx="11709832" cy="2058726"/>
              <a:chOff x="429330" y="1172736"/>
              <a:chExt cx="11458848" cy="896058"/>
            </a:xfrm>
          </p:grpSpPr>
          <p:sp>
            <p:nvSpPr>
              <p:cNvPr id="23" name="Content Placeholder 2">
                <a:extLst>
                  <a:ext uri="{FF2B5EF4-FFF2-40B4-BE49-F238E27FC236}">
                    <a16:creationId xmlns:a16="http://schemas.microsoft.com/office/drawing/2014/main" id="{CC98AAC0-08B6-C412-1A20-E4A30B1C8BB6}"/>
                  </a:ext>
                </a:extLst>
              </p:cNvPr>
              <p:cNvSpPr txBox="1">
                <a:spLocks/>
              </p:cNvSpPr>
              <p:nvPr/>
            </p:nvSpPr>
            <p:spPr>
              <a:xfrm>
                <a:off x="429330" y="1272182"/>
                <a:ext cx="11458848" cy="796612"/>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prstClr val="black"/>
                  </a:solidFill>
                  <a:effectLst/>
                  <a:uLnTx/>
                  <a:uFillTx/>
                  <a:latin typeface="Bahnschrift Condensed" panose="020B0502040204020203" pitchFamily="34" charset="0"/>
                </a:endParaRPr>
              </a:p>
            </p:txBody>
          </p:sp>
          <p:sp>
            <p:nvSpPr>
              <p:cNvPr id="24" name="Rectangle 23">
                <a:extLst>
                  <a:ext uri="{FF2B5EF4-FFF2-40B4-BE49-F238E27FC236}">
                    <a16:creationId xmlns:a16="http://schemas.microsoft.com/office/drawing/2014/main" id="{C681E0DE-7CB1-B4BE-2564-4F1F12D9D3E3}"/>
                  </a:ext>
                </a:extLst>
              </p:cNvPr>
              <p:cNvSpPr/>
              <p:nvPr/>
            </p:nvSpPr>
            <p:spPr>
              <a:xfrm>
                <a:off x="4900576" y="1172736"/>
                <a:ext cx="3176843" cy="197549"/>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Bahnschrift Condensed" panose="020B0502040204020203" pitchFamily="34" charset="0"/>
                  </a:rPr>
                  <a:t>Thông </a:t>
                </a:r>
                <a:r>
                  <a:rPr lang="en-US" sz="2400" b="1" dirty="0" err="1">
                    <a:latin typeface="Bahnschrift Condensed" panose="020B0502040204020203" pitchFamily="34" charset="0"/>
                  </a:rPr>
                  <a:t>tư</a:t>
                </a:r>
                <a:r>
                  <a:rPr lang="en-US" sz="2400" b="1" dirty="0">
                    <a:latin typeface="Bahnschrift Condensed" panose="020B0502040204020203" pitchFamily="34" charset="0"/>
                  </a:rPr>
                  <a:t> </a:t>
                </a:r>
                <a:r>
                  <a:rPr lang="en-US" sz="2400" b="1" dirty="0" err="1">
                    <a:latin typeface="Bahnschrift Condensed" panose="020B0502040204020203" pitchFamily="34" charset="0"/>
                  </a:rPr>
                  <a:t>số</a:t>
                </a:r>
                <a:r>
                  <a:rPr lang="en-US" sz="2400" b="1" dirty="0">
                    <a:latin typeface="Bahnschrift Condensed" panose="020B0502040204020203" pitchFamily="34" charset="0"/>
                  </a:rPr>
                  <a:t> 08/2021/TT-</a:t>
                </a:r>
                <a:r>
                  <a:rPr lang="en-US" sz="2400" b="1" dirty="0" err="1">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22" name="TextBox 21">
              <a:extLst>
                <a:ext uri="{FF2B5EF4-FFF2-40B4-BE49-F238E27FC236}">
                  <a16:creationId xmlns:a16="http://schemas.microsoft.com/office/drawing/2014/main" id="{7F5B35B6-DC49-4EBA-CD83-86CBFA2CB5DA}"/>
                </a:ext>
              </a:extLst>
            </p:cNvPr>
            <p:cNvSpPr txBox="1"/>
            <p:nvPr/>
          </p:nvSpPr>
          <p:spPr>
            <a:xfrm>
              <a:off x="351896" y="1937667"/>
              <a:ext cx="11365562" cy="1348223"/>
            </a:xfrm>
            <a:prstGeom prst="rect">
              <a:avLst/>
            </a:prstGeom>
            <a:noFill/>
          </p:spPr>
          <p:txBody>
            <a:bodyPr wrap="square">
              <a:spAutoFit/>
            </a:bodyPr>
            <a:lstStyle/>
            <a:p>
              <a:pPr marL="342900" indent="-342900">
                <a:buFont typeface="Wingdings" panose="05000000000000000000" pitchFamily="2" charset="2"/>
                <a:buChar char="ü"/>
              </a:pPr>
              <a:r>
                <a:rPr lang="vi-VN" sz="2500" b="1" u="sng" dirty="0">
                  <a:solidFill>
                    <a:schemeClr val="accent5">
                      <a:lumMod val="50000"/>
                    </a:schemeClr>
                  </a:solidFill>
                  <a:latin typeface="Bahnschrift Condensed" panose="020B0502040204020203" pitchFamily="34" charset="0"/>
                </a:rPr>
                <a:t>Điểm a, Khoản 1, Điều 14</a:t>
              </a:r>
              <a:endParaRPr lang="en-US" sz="2500" b="1" u="sng" dirty="0">
                <a:solidFill>
                  <a:schemeClr val="accent5">
                    <a:lumMod val="50000"/>
                  </a:schemeClr>
                </a:solidFill>
                <a:latin typeface="Bahnschrift Condensed" panose="020B0502040204020203" pitchFamily="34" charset="0"/>
              </a:endParaRPr>
            </a:p>
            <a:p>
              <a:pPr marL="457200" lvl="1" indent="0">
                <a:buNone/>
              </a:pPr>
              <a:r>
                <a:rPr lang="vi-VN" sz="2500" b="1" dirty="0">
                  <a:solidFill>
                    <a:srgbClr val="0000FF"/>
                  </a:solidFill>
                  <a:latin typeface="Bahnschrift Condensed" panose="020B0502040204020203" pitchFamily="34" charset="0"/>
                </a:rPr>
                <a:t>Công nhận tốt nghiệp và cấp bằng tốt nghiệp</a:t>
              </a:r>
              <a:r>
                <a:rPr lang="vi-VN" sz="2500" dirty="0">
                  <a:latin typeface="Bahnschrift Condensed" panose="020B0502040204020203" pitchFamily="34" charset="0"/>
                </a:rPr>
                <a:t>: </a:t>
              </a:r>
              <a:r>
                <a:rPr lang="en-US" sz="2500" dirty="0">
                  <a:latin typeface="Bahnschrift Condensed" panose="020B0502040204020203" pitchFamily="34" charset="0"/>
                </a:rPr>
                <a:t>“</a:t>
              </a:r>
              <a:r>
                <a:rPr lang="vi-VN" sz="2500" dirty="0">
                  <a:latin typeface="Bahnschrift Condensed" panose="020B0502040204020203" pitchFamily="34" charset="0"/>
                </a:rPr>
                <a:t>Tích lũy đủ học phần, số tín chỉ và hoàn thành các nội dung bắt buộc khác theo yêu cầu của chương trình đào tạo, </a:t>
              </a:r>
              <a:r>
                <a:rPr lang="vi-VN" sz="2500" b="1" dirty="0">
                  <a:solidFill>
                    <a:srgbClr val="0000FF"/>
                  </a:solidFill>
                  <a:latin typeface="Bahnschrift Condensed" panose="020B0502040204020203" pitchFamily="34" charset="0"/>
                </a:rPr>
                <a:t>đạt chuẩn đầu ra</a:t>
              </a:r>
              <a:r>
                <a:rPr lang="vi-VN" sz="2500" dirty="0">
                  <a:solidFill>
                    <a:srgbClr val="FF0000"/>
                  </a:solidFill>
                  <a:latin typeface="Bahnschrift Condensed" panose="020B0502040204020203" pitchFamily="34" charset="0"/>
                </a:rPr>
                <a:t> </a:t>
              </a:r>
              <a:r>
                <a:rPr lang="vi-VN" sz="2500" dirty="0">
                  <a:latin typeface="Bahnschrift Condensed" panose="020B0502040204020203" pitchFamily="34" charset="0"/>
                </a:rPr>
                <a:t>của chương trình đào tạo</a:t>
              </a:r>
              <a:r>
                <a:rPr lang="en-US" sz="2500" dirty="0">
                  <a:latin typeface="Bahnschrift Condensed" panose="020B0502040204020203" pitchFamily="34" charset="0"/>
                </a:rPr>
                <a:t>”</a:t>
              </a:r>
              <a:endParaRPr lang="vi-VN" sz="2400" b="0" i="0" dirty="0">
                <a:solidFill>
                  <a:srgbClr val="000000"/>
                </a:solidFill>
                <a:effectLst/>
                <a:latin typeface="Bahnschrift Condensed" panose="020B0502040204020203" pitchFamily="34" charset="0"/>
              </a:endParaRPr>
            </a:p>
          </p:txBody>
        </p:sp>
      </p:grpSp>
    </p:spTree>
    <p:extLst>
      <p:ext uri="{BB962C8B-B14F-4D97-AF65-F5344CB8AC3E}">
        <p14:creationId xmlns:p14="http://schemas.microsoft.com/office/powerpoint/2010/main" val="2520135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7B87B313-AFFF-EB8D-8FF5-4BBC492051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4DB3F-8352-8118-3B58-F339115AFBF8}"/>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B25FD167-5A98-0DF2-2C75-FE0C14ACEB9D}"/>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ĐÁNH</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GIÁ</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QUẢ</a:t>
            </a:r>
            <a:r>
              <a:rPr lang="en-US" sz="3300" dirty="0">
                <a:solidFill>
                  <a:srgbClr val="0000FF"/>
                </a:solidFill>
                <a:latin typeface="Bahnschrift SemiBold Condensed" panose="020B0502040204020203" pitchFamily="34" charset="0"/>
              </a:rPr>
              <a:t> HỌC </a:t>
            </a:r>
            <a:r>
              <a:rPr lang="en-US" sz="3300" dirty="0" err="1">
                <a:solidFill>
                  <a:srgbClr val="0000FF"/>
                </a:solidFill>
                <a:latin typeface="Bahnschrift SemiBold Condensed" panose="020B0502040204020203" pitchFamily="34" charset="0"/>
              </a:rPr>
              <a:t>TẬP</a:t>
            </a:r>
            <a:r>
              <a:rPr lang="en-US" sz="3300" dirty="0">
                <a:solidFill>
                  <a:srgbClr val="0000FF"/>
                </a:solidFill>
                <a:latin typeface="Bahnschrift SemiBold Condensed" panose="020B0502040204020203" pitchFamily="34" charset="0"/>
              </a:rPr>
              <a:t> THEO </a:t>
            </a:r>
            <a:r>
              <a:rPr lang="en-US" sz="3300" dirty="0" err="1">
                <a:solidFill>
                  <a:srgbClr val="0000FF"/>
                </a:solidFill>
                <a:latin typeface="Bahnschrift SemiBold Condensed" panose="020B0502040204020203" pitchFamily="34" charset="0"/>
              </a:rPr>
              <a:t>CĐR</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CBECC0B-A2C5-57E3-69D7-D8F0EBE2806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grpSp>
        <p:nvGrpSpPr>
          <p:cNvPr id="8" name="Group 7">
            <a:extLst>
              <a:ext uri="{FF2B5EF4-FFF2-40B4-BE49-F238E27FC236}">
                <a16:creationId xmlns:a16="http://schemas.microsoft.com/office/drawing/2014/main" id="{491BB8B7-66A5-D7E9-FD7F-88422C2A4C2A}"/>
              </a:ext>
            </a:extLst>
          </p:cNvPr>
          <p:cNvGrpSpPr/>
          <p:nvPr/>
        </p:nvGrpSpPr>
        <p:grpSpPr>
          <a:xfrm>
            <a:off x="246516" y="762870"/>
            <a:ext cx="11709832" cy="4901500"/>
            <a:chOff x="539419" y="1165897"/>
            <a:chExt cx="11458848" cy="3002923"/>
          </a:xfrm>
        </p:grpSpPr>
        <p:sp>
          <p:nvSpPr>
            <p:cNvPr id="6" name="Content Placeholder 2">
              <a:extLst>
                <a:ext uri="{FF2B5EF4-FFF2-40B4-BE49-F238E27FC236}">
                  <a16:creationId xmlns:a16="http://schemas.microsoft.com/office/drawing/2014/main" id="{A7A87943-BE8F-78FF-AB4F-42E139DEA8B1}"/>
                </a:ext>
              </a:extLst>
            </p:cNvPr>
            <p:cNvSpPr txBox="1">
              <a:spLocks/>
            </p:cNvSpPr>
            <p:nvPr/>
          </p:nvSpPr>
          <p:spPr>
            <a:xfrm>
              <a:off x="539419" y="1280505"/>
              <a:ext cx="11458848" cy="2888315"/>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prstClr val="black"/>
                </a:solidFill>
                <a:effectLst/>
                <a:uLnTx/>
                <a:uFillTx/>
                <a:latin typeface="Bahnschrift Condensed" panose="020B0502040204020203" pitchFamily="34" charset="0"/>
              </a:endParaRPr>
            </a:p>
          </p:txBody>
        </p:sp>
        <p:sp>
          <p:nvSpPr>
            <p:cNvPr id="7" name="Rectangle 6">
              <a:extLst>
                <a:ext uri="{FF2B5EF4-FFF2-40B4-BE49-F238E27FC236}">
                  <a16:creationId xmlns:a16="http://schemas.microsoft.com/office/drawing/2014/main" id="{25CBC34D-3D3E-57E8-EF84-515FBEB47F36}"/>
                </a:ext>
              </a:extLst>
            </p:cNvPr>
            <p:cNvSpPr/>
            <p:nvPr/>
          </p:nvSpPr>
          <p:spPr>
            <a:xfrm>
              <a:off x="4051548" y="1165897"/>
              <a:ext cx="4738242" cy="20438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a:solidFill>
                    <a:schemeClr val="bg1"/>
                  </a:solidFill>
                  <a:effectLst/>
                  <a:latin typeface="Bahnschrift Condensed" panose="020B0502040204020203" pitchFamily="34" charset="0"/>
                </a:rPr>
                <a:t>Thông </a:t>
              </a:r>
              <a:r>
                <a:rPr lang="en-US" sz="2400" b="1" i="0" dirty="0" err="1">
                  <a:solidFill>
                    <a:schemeClr val="bg1"/>
                  </a:solidFill>
                  <a:effectLst/>
                  <a:latin typeface="Bahnschrift Condensed" panose="020B0502040204020203" pitchFamily="34" charset="0"/>
                </a:rPr>
                <a:t>tư</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04/2025/</a:t>
              </a:r>
              <a:r>
                <a:rPr lang="en-US" sz="2400" b="1" dirty="0">
                  <a:solidFill>
                    <a:schemeClr val="bg1"/>
                  </a:solidFill>
                  <a:latin typeface="Bahnschrift Condensed" panose="020B0502040204020203" pitchFamily="34" charset="0"/>
                </a:rPr>
                <a:t>TT-</a:t>
              </a:r>
              <a:r>
                <a:rPr lang="en-US" sz="2400" b="1" dirty="0" err="1">
                  <a:solidFill>
                    <a:schemeClr val="bg1"/>
                  </a:solidFill>
                  <a:latin typeface="Bahnschrift Condensed" panose="020B0502040204020203" pitchFamily="34" charset="0"/>
                </a:rPr>
                <a:t>BGDĐT</a:t>
              </a:r>
              <a:endParaRPr lang="en-US" sz="2400" b="1" dirty="0">
                <a:solidFill>
                  <a:schemeClr val="bg1"/>
                </a:solidFill>
                <a:latin typeface="Bahnschrift Condensed" panose="020B0502040204020203" pitchFamily="34" charset="0"/>
              </a:endParaRPr>
            </a:p>
          </p:txBody>
        </p:sp>
      </p:grpSp>
      <p:sp>
        <p:nvSpPr>
          <p:cNvPr id="13" name="TextBox 12">
            <a:extLst>
              <a:ext uri="{FF2B5EF4-FFF2-40B4-BE49-F238E27FC236}">
                <a16:creationId xmlns:a16="http://schemas.microsoft.com/office/drawing/2014/main" id="{9EB37E4F-C950-53C6-3C64-018AEEB3BDDC}"/>
              </a:ext>
            </a:extLst>
          </p:cNvPr>
          <p:cNvSpPr txBox="1"/>
          <p:nvPr/>
        </p:nvSpPr>
        <p:spPr>
          <a:xfrm>
            <a:off x="478020" y="1360671"/>
            <a:ext cx="11365562" cy="4062651"/>
          </a:xfrm>
          <a:prstGeom prst="rect">
            <a:avLst/>
          </a:prstGeom>
          <a:noFill/>
        </p:spPr>
        <p:txBody>
          <a:bodyPr wrap="square">
            <a:spAutoFit/>
          </a:bodyPr>
          <a:lstStyle/>
          <a:p>
            <a:pPr>
              <a:spcBef>
                <a:spcPts val="2400"/>
              </a:spcBef>
              <a:spcAft>
                <a:spcPts val="1200"/>
              </a:spcAft>
              <a:buFont typeface="Wingdings" panose="05000000000000000000" pitchFamily="2" charset="2"/>
              <a:buChar char="ü"/>
            </a:pPr>
            <a:r>
              <a:rPr lang="en-US" sz="2400" dirty="0">
                <a:effectLst/>
                <a:latin typeface="Bahnschrift Condensed" panose="020B0502040204020203" pitchFamily="34" charset="0"/>
                <a:ea typeface="Times New Roman" panose="02020603050405020304" pitchFamily="18" charset="0"/>
              </a:rPr>
              <a:t> </a:t>
            </a:r>
            <a:r>
              <a:rPr lang="en-US" sz="2400" b="1" dirty="0">
                <a:solidFill>
                  <a:schemeClr val="accent5">
                    <a:lumMod val="50000"/>
                  </a:schemeClr>
                </a:solidFill>
                <a:effectLst/>
                <a:latin typeface="Bahnschrift Condensed" panose="020B0502040204020203" pitchFamily="34" charset="0"/>
                <a:ea typeface="Times New Roman" panose="02020603050405020304" pitchFamily="18" charset="0"/>
              </a:rPr>
              <a:t>  </a:t>
            </a:r>
            <a:r>
              <a:rPr lang="x-none" sz="2400" b="1" dirty="0">
                <a:solidFill>
                  <a:schemeClr val="accent5">
                    <a:lumMod val="50000"/>
                  </a:schemeClr>
                </a:solidFill>
                <a:effectLst/>
                <a:latin typeface="Bahnschrift Condensed" panose="020B0502040204020203" pitchFamily="34" charset="0"/>
                <a:ea typeface="Times New Roman" panose="02020603050405020304" pitchFamily="18" charset="0"/>
              </a:rPr>
              <a:t>Tiêu chí 1.6</a:t>
            </a:r>
            <a:r>
              <a:rPr lang="en-US" sz="2400" b="1" dirty="0">
                <a:solidFill>
                  <a:schemeClr val="accent5">
                    <a:lumMod val="50000"/>
                  </a:schemeClr>
                </a:solidFill>
                <a:latin typeface="Bahnschrift Condensed" panose="020B0502040204020203" pitchFamily="34" charset="0"/>
              </a:rPr>
              <a:t>. </a:t>
            </a:r>
            <a:r>
              <a:rPr lang="x-none" sz="2400" dirty="0">
                <a:solidFill>
                  <a:srgbClr val="0000FF"/>
                </a:solidFill>
                <a:effectLst/>
                <a:latin typeface="Bahnschrift Condensed" panose="020B0502040204020203" pitchFamily="34" charset="0"/>
                <a:ea typeface="Times New Roman" panose="02020603050405020304" pitchFamily="18" charset="0"/>
              </a:rPr>
              <a:t>Chuẩn đầu ra </a:t>
            </a:r>
            <a:r>
              <a:rPr lang="x-none" sz="2400" dirty="0">
                <a:effectLst/>
                <a:latin typeface="Bahnschrift Condensed" panose="020B0502040204020203" pitchFamily="34" charset="0"/>
                <a:ea typeface="Times New Roman" panose="02020603050405020304" pitchFamily="18" charset="0"/>
              </a:rPr>
              <a:t>của chương trình đào tạo </a:t>
            </a:r>
            <a:r>
              <a:rPr lang="x-none" sz="2400" dirty="0">
                <a:solidFill>
                  <a:srgbClr val="0000FF"/>
                </a:solidFill>
                <a:effectLst/>
                <a:latin typeface="Bahnschrift Condensed" panose="020B0502040204020203" pitchFamily="34" charset="0"/>
                <a:ea typeface="Times New Roman" panose="02020603050405020304" pitchFamily="18" charset="0"/>
              </a:rPr>
              <a:t>được đo lường</a:t>
            </a:r>
            <a:r>
              <a:rPr lang="x-none" sz="2400" dirty="0">
                <a:effectLst/>
                <a:latin typeface="Bahnschrift Condensed" panose="020B0502040204020203" pitchFamily="34" charset="0"/>
                <a:ea typeface="Times New Roman" panose="02020603050405020304" pitchFamily="18" charset="0"/>
              </a:rPr>
              <a:t> đánh giá tại thời điểm người học tốt nghiệp. </a:t>
            </a:r>
            <a:endParaRPr lang="en-US" sz="2400" dirty="0">
              <a:effectLst/>
              <a:latin typeface="Bahnschrift Condensed" panose="020B0502040204020203" pitchFamily="34" charset="0"/>
              <a:ea typeface="Times New Roman" panose="02020603050405020304" pitchFamily="18" charset="0"/>
            </a:endParaRPr>
          </a:p>
          <a:p>
            <a:pPr>
              <a:spcBef>
                <a:spcPts val="2400"/>
              </a:spcBef>
              <a:spcAft>
                <a:spcPts val="1200"/>
              </a:spcAft>
              <a:buFont typeface="Wingdings" panose="05000000000000000000" pitchFamily="2" charset="2"/>
              <a:buChar char="ü"/>
            </a:pPr>
            <a:r>
              <a:rPr lang="en-US" sz="2400" dirty="0">
                <a:solidFill>
                  <a:schemeClr val="accent5">
                    <a:lumMod val="50000"/>
                  </a:schemeClr>
                </a:solidFill>
                <a:latin typeface="Bahnschrift Condensed" panose="020B0502040204020203" pitchFamily="34" charset="0"/>
                <a:ea typeface="Times New Roman" panose="02020603050405020304" pitchFamily="18" charset="0"/>
              </a:rPr>
              <a:t>   </a:t>
            </a:r>
            <a:r>
              <a:rPr lang="x-none" sz="2400" b="1" dirty="0">
                <a:solidFill>
                  <a:schemeClr val="accent5">
                    <a:lumMod val="50000"/>
                  </a:schemeClr>
                </a:solidFill>
                <a:latin typeface="Bahnschrift Condensed" panose="020B0502040204020203" pitchFamily="34" charset="0"/>
              </a:rPr>
              <a:t>Tiêu chí 2.2: </a:t>
            </a:r>
            <a:r>
              <a:rPr lang="x-none" sz="2400" b="1" dirty="0">
                <a:latin typeface="Bahnschrift Condensed" panose="020B0502040204020203" pitchFamily="34" charset="0"/>
              </a:rPr>
              <a:t>C</a:t>
            </a:r>
            <a:r>
              <a:rPr lang="x-none" sz="2400" dirty="0">
                <a:latin typeface="Bahnschrift Condensed" panose="020B0502040204020203" pitchFamily="34" charset="0"/>
              </a:rPr>
              <a:t>ấu trúc và nội dung của chương trình đào tạo được thiết kế và phát triển theo cách bảo đảm người học </a:t>
            </a:r>
            <a:r>
              <a:rPr lang="x-none" sz="2400" dirty="0">
                <a:solidFill>
                  <a:srgbClr val="0000FF"/>
                </a:solidFill>
                <a:latin typeface="Bahnschrift Condensed" panose="020B0502040204020203" pitchFamily="34" charset="0"/>
              </a:rPr>
              <a:t>đạt được chuẩn đầu ra </a:t>
            </a:r>
            <a:r>
              <a:rPr lang="x-none" sz="2400" dirty="0">
                <a:latin typeface="Bahnschrift Condensed" panose="020B0502040204020203" pitchFamily="34" charset="0"/>
              </a:rPr>
              <a:t>và có khối lượng học tập phù hợp với quy định.</a:t>
            </a:r>
            <a:endParaRPr lang="en-US" sz="2400" dirty="0">
              <a:latin typeface="Bahnschrift Condensed" panose="020B0502040204020203" pitchFamily="34" charset="0"/>
            </a:endParaRPr>
          </a:p>
          <a:p>
            <a:pPr>
              <a:spcBef>
                <a:spcPts val="2400"/>
              </a:spcBef>
              <a:spcAft>
                <a:spcPts val="1200"/>
              </a:spcAft>
              <a:buFont typeface="Wingdings" panose="05000000000000000000" pitchFamily="2" charset="2"/>
              <a:buChar char="ü"/>
            </a:pPr>
            <a:r>
              <a:rPr lang="en-US" sz="2400" dirty="0">
                <a:solidFill>
                  <a:schemeClr val="accent5">
                    <a:lumMod val="50000"/>
                  </a:schemeClr>
                </a:solidFill>
                <a:latin typeface="Bahnschrift Condensed" panose="020B0502040204020203" pitchFamily="34" charset="0"/>
              </a:rPr>
              <a:t>  </a:t>
            </a:r>
            <a:r>
              <a:rPr lang="x-none" sz="2400" b="1" dirty="0">
                <a:solidFill>
                  <a:schemeClr val="accent5">
                    <a:lumMod val="50000"/>
                  </a:schemeClr>
                </a:solidFill>
                <a:latin typeface="Bahnschrift Condensed" panose="020B0502040204020203" pitchFamily="34" charset="0"/>
              </a:rPr>
              <a:t>Tiêu chí 3.2: </a:t>
            </a:r>
            <a:r>
              <a:rPr lang="x-none" sz="2400" dirty="0">
                <a:latin typeface="Bahnschrift Condensed" panose="020B0502040204020203" pitchFamily="34" charset="0"/>
              </a:rPr>
              <a:t>Các hoạt động dạy và học được thiết kế </a:t>
            </a:r>
            <a:r>
              <a:rPr lang="x-none" sz="2400" dirty="0">
                <a:solidFill>
                  <a:srgbClr val="0000FF"/>
                </a:solidFill>
                <a:latin typeface="Bahnschrift Condensed" panose="020B0502040204020203" pitchFamily="34" charset="0"/>
              </a:rPr>
              <a:t>tương thích với chuẩn đầu ra </a:t>
            </a:r>
            <a:r>
              <a:rPr lang="vi-VN" sz="2400" dirty="0">
                <a:latin typeface="Bahnschrift Condensed" panose="020B0502040204020203" pitchFamily="34" charset="0"/>
              </a:rPr>
              <a:t>của </a:t>
            </a:r>
            <a:r>
              <a:rPr lang="x-none" sz="2400" dirty="0">
                <a:latin typeface="Bahnschrift Condensed" panose="020B0502040204020203" pitchFamily="34" charset="0"/>
              </a:rPr>
              <a:t>chương trình đào tạo.</a:t>
            </a:r>
            <a:endParaRPr lang="en-US" sz="2400" dirty="0">
              <a:latin typeface="Bahnschrift Condensed" panose="020B0502040204020203" pitchFamily="34" charset="0"/>
            </a:endParaRPr>
          </a:p>
          <a:p>
            <a:pPr>
              <a:spcBef>
                <a:spcPts val="2400"/>
              </a:spcBef>
              <a:spcAft>
                <a:spcPts val="1200"/>
              </a:spcAft>
              <a:buFont typeface="Wingdings" panose="05000000000000000000" pitchFamily="2" charset="2"/>
              <a:buChar char="ü"/>
            </a:pPr>
            <a:r>
              <a:rPr lang="en-US" sz="2400" b="1" dirty="0">
                <a:solidFill>
                  <a:schemeClr val="accent5">
                    <a:lumMod val="50000"/>
                  </a:schemeClr>
                </a:solidFill>
                <a:latin typeface="Bahnschrift Condensed" panose="020B0502040204020203" pitchFamily="34" charset="0"/>
              </a:rPr>
              <a:t>   </a:t>
            </a:r>
            <a:r>
              <a:rPr lang="x-none" sz="2400" b="1" dirty="0">
                <a:solidFill>
                  <a:schemeClr val="accent5">
                    <a:lumMod val="50000"/>
                  </a:schemeClr>
                </a:solidFill>
                <a:latin typeface="Bahnschrift Condensed" panose="020B0502040204020203" pitchFamily="34" charset="0"/>
              </a:rPr>
              <a:t>Tiêu chí 4.5</a:t>
            </a:r>
            <a:r>
              <a:rPr lang="x-none" sz="2400" dirty="0">
                <a:solidFill>
                  <a:schemeClr val="accent5">
                    <a:lumMod val="50000"/>
                  </a:schemeClr>
                </a:solidFill>
                <a:latin typeface="Bahnschrift Condensed" panose="020B0502040204020203" pitchFamily="34" charset="0"/>
              </a:rPr>
              <a:t>: </a:t>
            </a:r>
            <a:r>
              <a:rPr lang="x-none" sz="2400" dirty="0">
                <a:latin typeface="Bahnschrift Condensed" panose="020B0502040204020203" pitchFamily="34" charset="0"/>
              </a:rPr>
              <a:t>Các phương pháp đánh giá kết quả học tập bảo đảm </a:t>
            </a:r>
            <a:r>
              <a:rPr lang="x-none" sz="2400" dirty="0">
                <a:solidFill>
                  <a:srgbClr val="0000FF"/>
                </a:solidFill>
                <a:latin typeface="Bahnschrift Condensed" panose="020B0502040204020203" pitchFamily="34" charset="0"/>
              </a:rPr>
              <a:t>đo lường được mức độ đạt chuẩn đầu ra </a:t>
            </a:r>
            <a:r>
              <a:rPr lang="x-none" sz="2400" dirty="0">
                <a:latin typeface="Bahnschrift Condensed" panose="020B0502040204020203" pitchFamily="34" charset="0"/>
              </a:rPr>
              <a:t>của từng học phần và chuẩn đầu ra của chương trình đào tạo.</a:t>
            </a:r>
            <a:endParaRPr lang="en-US" sz="2400" dirty="0">
              <a:latin typeface="Bahnschrift Condensed" panose="020B0502040204020203" pitchFamily="34" charset="0"/>
            </a:endParaRPr>
          </a:p>
        </p:txBody>
      </p:sp>
      <p:sp>
        <p:nvSpPr>
          <p:cNvPr id="30" name="Title 1">
            <a:extLst>
              <a:ext uri="{FF2B5EF4-FFF2-40B4-BE49-F238E27FC236}">
                <a16:creationId xmlns:a16="http://schemas.microsoft.com/office/drawing/2014/main" id="{73973DC0-99FA-2984-F872-EC7F7EE48420}"/>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Tree>
    <p:extLst>
      <p:ext uri="{BB962C8B-B14F-4D97-AF65-F5344CB8AC3E}">
        <p14:creationId xmlns:p14="http://schemas.microsoft.com/office/powerpoint/2010/main" val="975408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circle(i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barn(inVertical)">
                                      <p:cBhvr>
                                        <p:cTn id="22"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0B89FE00-DF94-FA0F-9470-1980098A7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2E4BC-7527-75C0-5A67-650CF6CB7207}"/>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BD2A1C2E-F5E1-64C1-97E8-9BC5CE296B83}"/>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MỘT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QUẢ</a:t>
            </a:r>
            <a:r>
              <a:rPr lang="en-US" sz="3300" dirty="0">
                <a:solidFill>
                  <a:srgbClr val="0000FF"/>
                </a:solidFill>
                <a:latin typeface="Bahnschrift SemiBold Condensed" panose="020B0502040204020203" pitchFamily="34" charset="0"/>
              </a:rPr>
              <a:t> ĐẠT </a:t>
            </a:r>
            <a:r>
              <a:rPr lang="en-US" sz="3300" dirty="0" err="1">
                <a:solidFill>
                  <a:srgbClr val="0000FF"/>
                </a:solidFill>
                <a:latin typeface="Bahnschrift SemiBold Condensed" panose="020B0502040204020203" pitchFamily="34" charset="0"/>
              </a:rPr>
              <a:t>ĐƯỢC</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5300E472-5D2E-5E2C-2032-21F9A5E11F1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616F676D-4F45-428E-4E7C-524AD83A1597}"/>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5" name="TextBox 4">
            <a:extLst>
              <a:ext uri="{FF2B5EF4-FFF2-40B4-BE49-F238E27FC236}">
                <a16:creationId xmlns:a16="http://schemas.microsoft.com/office/drawing/2014/main" id="{63A5BD0E-E78D-C0E0-BB26-D9B93EEC5EAB}"/>
              </a:ext>
            </a:extLst>
          </p:cNvPr>
          <p:cNvSpPr txBox="1"/>
          <p:nvPr/>
        </p:nvSpPr>
        <p:spPr>
          <a:xfrm>
            <a:off x="410640" y="689924"/>
            <a:ext cx="3480163" cy="523220"/>
          </a:xfrm>
          <a:prstGeom prst="rect">
            <a:avLst/>
          </a:prstGeom>
          <a:noFill/>
        </p:spPr>
        <p:txBody>
          <a:bodyPr wrap="square" rtlCol="0">
            <a:spAutoFit/>
          </a:bodyPr>
          <a:lstStyle/>
          <a:p>
            <a:pPr marL="457200" indent="-457200" algn="ctr">
              <a:spcBef>
                <a:spcPts val="1800"/>
              </a:spcBef>
              <a:spcAft>
                <a:spcPts val="1200"/>
              </a:spcAft>
              <a:buFont typeface="Wingdings" panose="05000000000000000000" pitchFamily="2" charset="2"/>
              <a:buChar char="v"/>
            </a:pPr>
            <a:r>
              <a:rPr lang="en-US" sz="2800" b="1" dirty="0" err="1">
                <a:solidFill>
                  <a:srgbClr val="0000FF"/>
                </a:solidFill>
                <a:latin typeface="Bahnschrift Condensed" panose="020B0502040204020203" pitchFamily="34" charset="0"/>
              </a:rPr>
              <a:t>Có</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mô</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hình</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đánh</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giá</a:t>
            </a:r>
            <a:endParaRPr lang="en-US" sz="2800" b="1" dirty="0">
              <a:solidFill>
                <a:srgbClr val="0000FF"/>
              </a:solidFill>
              <a:latin typeface="Bahnschrift Condensed" panose="020B0502040204020203" pitchFamily="34" charset="0"/>
            </a:endParaRPr>
          </a:p>
        </p:txBody>
      </p:sp>
      <p:grpSp>
        <p:nvGrpSpPr>
          <p:cNvPr id="7" name="Group 6">
            <a:extLst>
              <a:ext uri="{FF2B5EF4-FFF2-40B4-BE49-F238E27FC236}">
                <a16:creationId xmlns:a16="http://schemas.microsoft.com/office/drawing/2014/main" id="{F0E8DB2B-C020-C522-D59A-ADABD4BFCD68}"/>
              </a:ext>
            </a:extLst>
          </p:cNvPr>
          <p:cNvGrpSpPr/>
          <p:nvPr/>
        </p:nvGrpSpPr>
        <p:grpSpPr>
          <a:xfrm>
            <a:off x="197049" y="1213144"/>
            <a:ext cx="3791944" cy="5001585"/>
            <a:chOff x="152400" y="742950"/>
            <a:chExt cx="2703159" cy="3886200"/>
          </a:xfrm>
        </p:grpSpPr>
        <p:pic>
          <p:nvPicPr>
            <p:cNvPr id="9" name="Picture 8">
              <a:extLst>
                <a:ext uri="{FF2B5EF4-FFF2-40B4-BE49-F238E27FC236}">
                  <a16:creationId xmlns:a16="http://schemas.microsoft.com/office/drawing/2014/main" id="{52CEFBFB-345E-692A-7105-9915000A8D4F}"/>
                </a:ext>
              </a:extLst>
            </p:cNvPr>
            <p:cNvPicPr>
              <a:picLocks noChangeAspect="1"/>
            </p:cNvPicPr>
            <p:nvPr/>
          </p:nvPicPr>
          <p:blipFill>
            <a:blip r:embed="rId4"/>
            <a:stretch>
              <a:fillRect/>
            </a:stretch>
          </p:blipFill>
          <p:spPr>
            <a:xfrm>
              <a:off x="152400" y="742950"/>
              <a:ext cx="2703159" cy="3886200"/>
            </a:xfrm>
            <a:prstGeom prst="rect">
              <a:avLst/>
            </a:prstGeom>
          </p:spPr>
        </p:pic>
        <p:pic>
          <p:nvPicPr>
            <p:cNvPr id="10" name="Picture 9">
              <a:extLst>
                <a:ext uri="{FF2B5EF4-FFF2-40B4-BE49-F238E27FC236}">
                  <a16:creationId xmlns:a16="http://schemas.microsoft.com/office/drawing/2014/main" id="{F7D02D77-BFFE-A3FE-38BF-7EBCCA461CF8}"/>
                </a:ext>
              </a:extLst>
            </p:cNvPr>
            <p:cNvPicPr>
              <a:picLocks noChangeAspect="1"/>
            </p:cNvPicPr>
            <p:nvPr/>
          </p:nvPicPr>
          <p:blipFill>
            <a:blip r:embed="rId5"/>
            <a:stretch>
              <a:fillRect/>
            </a:stretch>
          </p:blipFill>
          <p:spPr>
            <a:xfrm>
              <a:off x="152400" y="1504951"/>
              <a:ext cx="2703159" cy="1181100"/>
            </a:xfrm>
            <a:prstGeom prst="rect">
              <a:avLst/>
            </a:prstGeom>
          </p:spPr>
        </p:pic>
      </p:grpSp>
      <p:sp>
        <p:nvSpPr>
          <p:cNvPr id="11" name="TextBox 10">
            <a:extLst>
              <a:ext uri="{FF2B5EF4-FFF2-40B4-BE49-F238E27FC236}">
                <a16:creationId xmlns:a16="http://schemas.microsoft.com/office/drawing/2014/main" id="{7E343D73-CD12-CDAF-B8E8-36FBFD829DCA}"/>
              </a:ext>
            </a:extLst>
          </p:cNvPr>
          <p:cNvSpPr txBox="1"/>
          <p:nvPr/>
        </p:nvSpPr>
        <p:spPr>
          <a:xfrm>
            <a:off x="5888615" y="757177"/>
            <a:ext cx="4628788" cy="523220"/>
          </a:xfrm>
          <a:prstGeom prst="rect">
            <a:avLst/>
          </a:prstGeom>
          <a:noFill/>
        </p:spPr>
        <p:txBody>
          <a:bodyPr wrap="square" rtlCol="0">
            <a:spAutoFit/>
          </a:bodyPr>
          <a:lstStyle/>
          <a:p>
            <a:pPr marL="457200" indent="-457200" algn="ctr">
              <a:spcBef>
                <a:spcPts val="1800"/>
              </a:spcBef>
              <a:spcAft>
                <a:spcPts val="1200"/>
              </a:spcAft>
              <a:buFont typeface="Wingdings" panose="05000000000000000000" pitchFamily="2" charset="2"/>
              <a:buChar char="v"/>
            </a:pPr>
            <a:r>
              <a:rPr lang="en-US" sz="2800" b="1" dirty="0" err="1">
                <a:solidFill>
                  <a:srgbClr val="0000FF"/>
                </a:solidFill>
                <a:latin typeface="Bahnschrift Condensed" panose="020B0502040204020203" pitchFamily="34" charset="0"/>
              </a:rPr>
              <a:t>Có</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hệ</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thống</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văn</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bản</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hướng</a:t>
            </a:r>
            <a:r>
              <a:rPr lang="en-US" sz="2800" b="1" dirty="0">
                <a:solidFill>
                  <a:srgbClr val="0000FF"/>
                </a:solidFill>
                <a:latin typeface="Bahnschrift Condensed" panose="020B0502040204020203" pitchFamily="34" charset="0"/>
              </a:rPr>
              <a:t> </a:t>
            </a:r>
            <a:r>
              <a:rPr lang="en-US" sz="2800" b="1" dirty="0" err="1">
                <a:solidFill>
                  <a:srgbClr val="0000FF"/>
                </a:solidFill>
                <a:latin typeface="Bahnschrift Condensed" panose="020B0502040204020203" pitchFamily="34" charset="0"/>
              </a:rPr>
              <a:t>dẫn</a:t>
            </a:r>
            <a:endParaRPr lang="en-US" sz="2800" b="1" dirty="0">
              <a:solidFill>
                <a:srgbClr val="0000FF"/>
              </a:solidFill>
              <a:latin typeface="Bahnschrift Condensed" panose="020B0502040204020203" pitchFamily="34" charset="0"/>
            </a:endParaRPr>
          </a:p>
        </p:txBody>
      </p:sp>
      <p:pic>
        <p:nvPicPr>
          <p:cNvPr id="13" name="Picture 12">
            <a:extLst>
              <a:ext uri="{FF2B5EF4-FFF2-40B4-BE49-F238E27FC236}">
                <a16:creationId xmlns:a16="http://schemas.microsoft.com/office/drawing/2014/main" id="{5D94CBF6-2E49-68A2-9277-7AE46D5BB076}"/>
              </a:ext>
            </a:extLst>
          </p:cNvPr>
          <p:cNvPicPr>
            <a:picLocks noChangeAspect="1"/>
          </p:cNvPicPr>
          <p:nvPr/>
        </p:nvPicPr>
        <p:blipFill>
          <a:blip r:embed="rId6"/>
          <a:stretch>
            <a:fillRect/>
          </a:stretch>
        </p:blipFill>
        <p:spPr>
          <a:xfrm>
            <a:off x="4729514" y="1565866"/>
            <a:ext cx="7075862" cy="1732433"/>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5" name="Picture 14">
            <a:extLst>
              <a:ext uri="{FF2B5EF4-FFF2-40B4-BE49-F238E27FC236}">
                <a16:creationId xmlns:a16="http://schemas.microsoft.com/office/drawing/2014/main" id="{C57AC68D-C469-C2B2-F08E-CD553FFFDE57}"/>
              </a:ext>
            </a:extLst>
          </p:cNvPr>
          <p:cNvPicPr>
            <a:picLocks noChangeAspect="1"/>
          </p:cNvPicPr>
          <p:nvPr/>
        </p:nvPicPr>
        <p:blipFill>
          <a:blip r:embed="rId7"/>
          <a:stretch>
            <a:fillRect/>
          </a:stretch>
        </p:blipFill>
        <p:spPr>
          <a:xfrm>
            <a:off x="4729515" y="3746443"/>
            <a:ext cx="7075861" cy="1767961"/>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814621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500"/>
                                        <p:tgtEl>
                                          <p:spTgt spid="11"/>
                                        </p:tgtEl>
                                      </p:cBhvr>
                                    </p:animEffect>
                                  </p:childTnLst>
                                </p:cTn>
                              </p:par>
                              <p:par>
                                <p:cTn id="16" presetID="6" presetClass="entr" presetSubtype="16"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500"/>
                                        <p:tgtEl>
                                          <p:spTgt spid="13"/>
                                        </p:tgtEl>
                                      </p:cBhvr>
                                    </p:animEffect>
                                  </p:childTnLst>
                                </p:cTn>
                              </p:par>
                              <p:par>
                                <p:cTn id="19" presetID="6" presetClass="entr" presetSubtype="16"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in)">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0E68B05E-C938-FB61-A3F4-4A2B48AC54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0D1DBC-F2A7-CD91-F407-230DE0A8C73E}"/>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55C0AEC7-FF21-290E-B274-E84D3EE9863A}"/>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MỘT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QUẢ</a:t>
            </a:r>
            <a:r>
              <a:rPr lang="en-US" sz="3300" dirty="0">
                <a:solidFill>
                  <a:srgbClr val="0000FF"/>
                </a:solidFill>
                <a:latin typeface="Bahnschrift SemiBold Condensed" panose="020B0502040204020203" pitchFamily="34" charset="0"/>
              </a:rPr>
              <a:t> ĐẠT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KẾ</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HOẠCH</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TRIỂN</a:t>
            </a:r>
            <a:r>
              <a:rPr lang="en-US" sz="3300" dirty="0">
                <a:solidFill>
                  <a:srgbClr val="FF0000"/>
                </a:solidFill>
                <a:latin typeface="Bahnschrift SemiBold Condensed" panose="020B0502040204020203" pitchFamily="34" charset="0"/>
              </a:rPr>
              <a:t> KHAI</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E33CCBE-4D69-AC0B-FB1E-1B06B30E3A3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F31E0B20-312A-CAB4-6C81-A66DFDC3CB15}"/>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pic>
        <p:nvPicPr>
          <p:cNvPr id="13" name="Picture 12">
            <a:extLst>
              <a:ext uri="{FF2B5EF4-FFF2-40B4-BE49-F238E27FC236}">
                <a16:creationId xmlns:a16="http://schemas.microsoft.com/office/drawing/2014/main" id="{6EAFEC73-DC03-32E2-0C62-6BAA077D5C39}"/>
              </a:ext>
            </a:extLst>
          </p:cNvPr>
          <p:cNvPicPr>
            <a:picLocks noChangeAspect="1"/>
          </p:cNvPicPr>
          <p:nvPr/>
        </p:nvPicPr>
        <p:blipFill>
          <a:blip r:embed="rId4"/>
          <a:stretch>
            <a:fillRect/>
          </a:stretch>
        </p:blipFill>
        <p:spPr>
          <a:xfrm>
            <a:off x="282097" y="908850"/>
            <a:ext cx="11622374" cy="2302739"/>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pic>
        <p:nvPicPr>
          <p:cNvPr id="16" name="Picture 15">
            <a:extLst>
              <a:ext uri="{FF2B5EF4-FFF2-40B4-BE49-F238E27FC236}">
                <a16:creationId xmlns:a16="http://schemas.microsoft.com/office/drawing/2014/main" id="{1FC47727-BA35-9F5A-BCD7-128610D849AF}"/>
              </a:ext>
            </a:extLst>
          </p:cNvPr>
          <p:cNvPicPr>
            <a:picLocks noChangeAspect="1"/>
          </p:cNvPicPr>
          <p:nvPr/>
        </p:nvPicPr>
        <p:blipFill>
          <a:blip r:embed="rId5"/>
          <a:stretch>
            <a:fillRect/>
          </a:stretch>
        </p:blipFill>
        <p:spPr>
          <a:xfrm>
            <a:off x="282097" y="3603315"/>
            <a:ext cx="11622374" cy="2345835"/>
          </a:xfrm>
          <a:prstGeom prst="rect">
            <a:avLst/>
          </a:prstGeom>
          <a:ln w="38100" cap="sq">
            <a:solidFill>
              <a:srgbClr val="FF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63278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8E182B1F-39A1-2A6D-3083-298E254A0C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3FA52C-6F1B-E3B2-0E95-FB56284EA93F}"/>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2E25D515-7391-8998-EA3C-1B63A735496B}"/>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MỘT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QUẢ</a:t>
            </a:r>
            <a:r>
              <a:rPr lang="en-US" sz="3300" dirty="0">
                <a:solidFill>
                  <a:srgbClr val="0000FF"/>
                </a:solidFill>
                <a:latin typeface="Bahnschrift SemiBold Condensed" panose="020B0502040204020203" pitchFamily="34" charset="0"/>
              </a:rPr>
              <a:t> ĐẠT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a:solidFill>
                  <a:srgbClr val="FF0000"/>
                </a:solidFill>
                <a:latin typeface="Bahnschrift SemiBold Condensed" panose="020B0502040204020203" pitchFamily="34" charset="0"/>
              </a:rPr>
              <a:t>QUY </a:t>
            </a:r>
            <a:r>
              <a:rPr lang="en-US" sz="3300" dirty="0" err="1">
                <a:solidFill>
                  <a:srgbClr val="FF0000"/>
                </a:solidFill>
                <a:latin typeface="Bahnschrift SemiBold Condensed" panose="020B0502040204020203" pitchFamily="34" charset="0"/>
              </a:rPr>
              <a:t>TRÌNH</a:t>
            </a:r>
            <a:r>
              <a:rPr lang="en-US" sz="3300" dirty="0">
                <a:solidFill>
                  <a:srgbClr val="FF0000"/>
                </a:solidFill>
                <a:latin typeface="Bahnschrift SemiBold Condensed" panose="020B0502040204020203" pitchFamily="34" charset="0"/>
              </a:rPr>
              <a:t> THU </a:t>
            </a:r>
            <a:r>
              <a:rPr lang="en-US" sz="3300" dirty="0" err="1">
                <a:solidFill>
                  <a:srgbClr val="FF0000"/>
                </a:solidFill>
                <a:latin typeface="Bahnschrift SemiBold Condensed" panose="020B0502040204020203" pitchFamily="34" charset="0"/>
              </a:rPr>
              <a:t>THẬP</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DỮ</a:t>
            </a:r>
            <a:r>
              <a:rPr lang="en-US" sz="3300" dirty="0">
                <a:solidFill>
                  <a:srgbClr val="FF0000"/>
                </a:solidFill>
                <a:latin typeface="Bahnschrift SemiBold Condensed" panose="020B0502040204020203" pitchFamily="34" charset="0"/>
              </a:rPr>
              <a:t> LIỆU </a:t>
            </a:r>
            <a:r>
              <a:rPr lang="en-US" sz="3300" dirty="0" err="1">
                <a:solidFill>
                  <a:srgbClr val="FF0000"/>
                </a:solidFill>
                <a:latin typeface="Bahnschrift SemiBold Condensed" panose="020B0502040204020203" pitchFamily="34" charset="0"/>
              </a:rPr>
              <a:t>ĐG</a:t>
            </a:r>
            <a:r>
              <a:rPr lang="en-US" sz="3300" dirty="0">
                <a:solidFill>
                  <a:srgbClr val="FF0000"/>
                </a:solidFill>
                <a:latin typeface="Bahnschrift SemiBold Condensed" panose="020B0502040204020203" pitchFamily="34" charset="0"/>
              </a:rPr>
              <a:t> NH THEO </a:t>
            </a:r>
            <a:r>
              <a:rPr lang="en-US" sz="3300" dirty="0" err="1">
                <a:solidFill>
                  <a:srgbClr val="FF0000"/>
                </a:solidFill>
                <a:latin typeface="Bahnschrift SemiBold Condensed" panose="020B0502040204020203" pitchFamily="34" charset="0"/>
              </a:rPr>
              <a:t>CĐR</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D2E187E1-2954-BDC5-DDE0-98E1D7F054B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8A4E3481-5163-B813-C391-42E1BE7EDF59}"/>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pic>
        <p:nvPicPr>
          <p:cNvPr id="6" name="Picture 5">
            <a:extLst>
              <a:ext uri="{FF2B5EF4-FFF2-40B4-BE49-F238E27FC236}">
                <a16:creationId xmlns:a16="http://schemas.microsoft.com/office/drawing/2014/main" id="{6F4B5C02-5EF7-D238-516F-EC9338F09D68}"/>
              </a:ext>
            </a:extLst>
          </p:cNvPr>
          <p:cNvPicPr>
            <a:picLocks noChangeAspect="1"/>
          </p:cNvPicPr>
          <p:nvPr/>
        </p:nvPicPr>
        <p:blipFill>
          <a:blip r:embed="rId4"/>
          <a:stretch>
            <a:fillRect/>
          </a:stretch>
        </p:blipFill>
        <p:spPr>
          <a:xfrm>
            <a:off x="442805" y="851063"/>
            <a:ext cx="5161582" cy="5423314"/>
          </a:xfrm>
          <a:prstGeom prst="rect">
            <a:avLst/>
          </a:prstGeom>
          <a:ln w="63500">
            <a:solidFill>
              <a:srgbClr val="C00000"/>
            </a:solidFill>
          </a:ln>
        </p:spPr>
      </p:pic>
      <p:pic>
        <p:nvPicPr>
          <p:cNvPr id="7" name="Picture 6">
            <a:extLst>
              <a:ext uri="{FF2B5EF4-FFF2-40B4-BE49-F238E27FC236}">
                <a16:creationId xmlns:a16="http://schemas.microsoft.com/office/drawing/2014/main" id="{200D7FA8-B523-4E21-E6BA-59A5C6948454}"/>
              </a:ext>
            </a:extLst>
          </p:cNvPr>
          <p:cNvPicPr>
            <a:picLocks noChangeAspect="1"/>
          </p:cNvPicPr>
          <p:nvPr/>
        </p:nvPicPr>
        <p:blipFill>
          <a:blip r:embed="rId5"/>
          <a:stretch>
            <a:fillRect/>
          </a:stretch>
        </p:blipFill>
        <p:spPr>
          <a:xfrm>
            <a:off x="5897655" y="851063"/>
            <a:ext cx="5729772" cy="5454271"/>
          </a:xfrm>
          <a:prstGeom prst="rect">
            <a:avLst/>
          </a:prstGeom>
          <a:ln w="63500">
            <a:solidFill>
              <a:srgbClr val="C00000"/>
            </a:solidFill>
          </a:ln>
        </p:spPr>
      </p:pic>
    </p:spTree>
    <p:extLst>
      <p:ext uri="{BB962C8B-B14F-4D97-AF65-F5344CB8AC3E}">
        <p14:creationId xmlns:p14="http://schemas.microsoft.com/office/powerpoint/2010/main" val="382644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61591362-1EFF-0C4D-C840-71A92F336E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9CCF9B-2190-8C25-E8B9-3010679C7BF4}"/>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0CC7B9DF-B797-8F87-FA19-39562E671946}"/>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2</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MỘT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QUẢ</a:t>
            </a:r>
            <a:r>
              <a:rPr lang="en-US" sz="3300" dirty="0">
                <a:solidFill>
                  <a:srgbClr val="0000FF"/>
                </a:solidFill>
                <a:latin typeface="Bahnschrift SemiBold Condensed" panose="020B0502040204020203" pitchFamily="34" charset="0"/>
              </a:rPr>
              <a:t> ĐẠT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XÂY</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DỰNG</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PHẦN</a:t>
            </a:r>
            <a:r>
              <a:rPr lang="en-US" sz="3300" dirty="0">
                <a:solidFill>
                  <a:srgbClr val="FF0000"/>
                </a:solidFill>
                <a:latin typeface="Bahnschrift SemiBold Condensed" panose="020B0502040204020203" pitchFamily="34" charset="0"/>
              </a:rPr>
              <a:t> MỀM</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35E5FE95-3782-A0DF-0F50-18D864473FA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30" name="Title 1">
            <a:extLst>
              <a:ext uri="{FF2B5EF4-FFF2-40B4-BE49-F238E27FC236}">
                <a16:creationId xmlns:a16="http://schemas.microsoft.com/office/drawing/2014/main" id="{30B545BA-FA53-6E3C-AEDF-03EA66ECF3E5}"/>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pic>
        <p:nvPicPr>
          <p:cNvPr id="6" name="Picture 5">
            <a:extLst>
              <a:ext uri="{FF2B5EF4-FFF2-40B4-BE49-F238E27FC236}">
                <a16:creationId xmlns:a16="http://schemas.microsoft.com/office/drawing/2014/main" id="{312D7D95-EC53-E691-5066-0B26CED6FCB1}"/>
              </a:ext>
            </a:extLst>
          </p:cNvPr>
          <p:cNvPicPr>
            <a:picLocks noChangeAspect="1"/>
          </p:cNvPicPr>
          <p:nvPr/>
        </p:nvPicPr>
        <p:blipFill>
          <a:blip r:embed="rId4"/>
          <a:stretch>
            <a:fillRect/>
          </a:stretch>
        </p:blipFill>
        <p:spPr>
          <a:xfrm>
            <a:off x="158889" y="689925"/>
            <a:ext cx="11868789" cy="5498276"/>
          </a:xfrm>
          <a:prstGeom prst="rect">
            <a:avLst/>
          </a:prstGeom>
        </p:spPr>
      </p:pic>
      <p:sp>
        <p:nvSpPr>
          <p:cNvPr id="7" name="Rectangle: Rounded Corners 6">
            <a:extLst>
              <a:ext uri="{FF2B5EF4-FFF2-40B4-BE49-F238E27FC236}">
                <a16:creationId xmlns:a16="http://schemas.microsoft.com/office/drawing/2014/main" id="{9AB59CAC-285D-C00E-1EB4-10F6FE842456}"/>
              </a:ext>
            </a:extLst>
          </p:cNvPr>
          <p:cNvSpPr/>
          <p:nvPr/>
        </p:nvSpPr>
        <p:spPr>
          <a:xfrm>
            <a:off x="9416761" y="3861186"/>
            <a:ext cx="1141663" cy="988043"/>
          </a:xfrm>
          <a:prstGeom prst="roundRect">
            <a:avLst/>
          </a:prstGeom>
          <a:noFill/>
          <a:ln w="603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614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09B8BBD-9581-4EAE-82CE-E08CB23771F2}"/>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4" name="Title 1">
            <a:extLst>
              <a:ext uri="{FF2B5EF4-FFF2-40B4-BE49-F238E27FC236}">
                <a16:creationId xmlns:a16="http://schemas.microsoft.com/office/drawing/2014/main" id="{3F31DB59-E77F-9D1F-46ED-688E6546D06B}"/>
              </a:ext>
            </a:extLst>
          </p:cNvPr>
          <p:cNvSpPr txBox="1">
            <a:spLocks/>
          </p:cNvSpPr>
          <p:nvPr/>
        </p:nvSpPr>
        <p:spPr>
          <a:xfrm>
            <a:off x="-49095" y="-19456"/>
            <a:ext cx="12241095" cy="822960"/>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defTabSz="1219170"/>
            <a:r>
              <a:rPr lang="en-US" sz="4400" dirty="0">
                <a:latin typeface="Bahnschrift Condensed" panose="020B0502040204020203" pitchFamily="34" charset="0"/>
              </a:rPr>
              <a:t> NỘI DUNG</a:t>
            </a:r>
            <a:endParaRPr lang="vi-VN" sz="4400" dirty="0">
              <a:solidFill>
                <a:srgbClr val="FF0000"/>
              </a:solidFill>
              <a:latin typeface="Bahnschrift Condensed" panose="020B0502040204020203" pitchFamily="34" charset="0"/>
            </a:endParaRPr>
          </a:p>
        </p:txBody>
      </p:sp>
      <p:pic>
        <p:nvPicPr>
          <p:cNvPr id="6" name="Picture 5" descr="Logo&#10;&#10;Description automatically generated">
            <a:extLst>
              <a:ext uri="{FF2B5EF4-FFF2-40B4-BE49-F238E27FC236}">
                <a16:creationId xmlns:a16="http://schemas.microsoft.com/office/drawing/2014/main" id="{180656E5-9A01-673B-6A82-F05F413CB0B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8014" y="-21600"/>
            <a:ext cx="822959" cy="822959"/>
          </a:xfrm>
          <a:prstGeom prst="rect">
            <a:avLst/>
          </a:prstGeom>
        </p:spPr>
      </p:pic>
      <p:grpSp>
        <p:nvGrpSpPr>
          <p:cNvPr id="13" name="Group 12"/>
          <p:cNvGrpSpPr/>
          <p:nvPr/>
        </p:nvGrpSpPr>
        <p:grpSpPr>
          <a:xfrm>
            <a:off x="711462" y="1180007"/>
            <a:ext cx="10955082" cy="862922"/>
            <a:chOff x="1618873" y="1269279"/>
            <a:chExt cx="9586286" cy="607786"/>
          </a:xfrm>
        </p:grpSpPr>
        <p:sp>
          <p:nvSpPr>
            <p:cNvPr id="14" name="Rounded Rectangle 13"/>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15" name="Rounded Rectangle 14"/>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1. </a:t>
              </a:r>
              <a:r>
                <a:rPr lang="en-US" sz="4000" b="1" dirty="0" err="1">
                  <a:solidFill>
                    <a:srgbClr val="0000FF"/>
                  </a:solidFill>
                  <a:latin typeface="Bahnschrift Condensed" panose="020B0502040204020203" pitchFamily="34" charset="0"/>
                </a:rPr>
                <a:t>KIỂM</a:t>
              </a:r>
              <a:r>
                <a:rPr lang="en-US" sz="4000" b="1" dirty="0">
                  <a:solidFill>
                    <a:srgbClr val="0000FF"/>
                  </a:solidFill>
                  <a:latin typeface="Bahnschrift Condensed" panose="020B0502040204020203" pitchFamily="34" charset="0"/>
                </a:rPr>
                <a:t> ĐỊNH </a:t>
              </a:r>
              <a:r>
                <a:rPr lang="en-US" sz="4000" b="1" dirty="0" err="1">
                  <a:solidFill>
                    <a:srgbClr val="0000FF"/>
                  </a:solidFill>
                  <a:latin typeface="Bahnschrift Condensed" panose="020B0502040204020203" pitchFamily="34" charset="0"/>
                </a:rPr>
                <a:t>CHẤT</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LƯỢNG</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CTĐT</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VÀ</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CSGD</a:t>
              </a:r>
              <a:endParaRPr lang="en-US" sz="4000" b="1" dirty="0">
                <a:solidFill>
                  <a:srgbClr val="0000FF"/>
                </a:solidFill>
                <a:latin typeface="Bahnschrift Condensed" panose="020B0502040204020203" pitchFamily="34" charset="0"/>
              </a:endParaRPr>
            </a:p>
          </p:txBody>
        </p:sp>
      </p:grpSp>
      <p:grpSp>
        <p:nvGrpSpPr>
          <p:cNvPr id="2" name="Group 1">
            <a:extLst>
              <a:ext uri="{FF2B5EF4-FFF2-40B4-BE49-F238E27FC236}">
                <a16:creationId xmlns:a16="http://schemas.microsoft.com/office/drawing/2014/main" id="{D414E5C3-0A70-DFC4-DA94-5E48332415F3}"/>
              </a:ext>
            </a:extLst>
          </p:cNvPr>
          <p:cNvGrpSpPr/>
          <p:nvPr/>
        </p:nvGrpSpPr>
        <p:grpSpPr>
          <a:xfrm>
            <a:off x="694941" y="3692276"/>
            <a:ext cx="10972800" cy="934013"/>
            <a:chOff x="1618873" y="1269279"/>
            <a:chExt cx="9586286" cy="607786"/>
          </a:xfrm>
        </p:grpSpPr>
        <p:sp>
          <p:nvSpPr>
            <p:cNvPr id="9" name="Rounded Rectangle 13">
              <a:extLst>
                <a:ext uri="{FF2B5EF4-FFF2-40B4-BE49-F238E27FC236}">
                  <a16:creationId xmlns:a16="http://schemas.microsoft.com/office/drawing/2014/main" id="{664FB150-7D63-C2A2-002A-0000CD45394F}"/>
                </a:ext>
              </a:extLst>
            </p:cNvPr>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10" name="Rounded Rectangle 14">
              <a:extLst>
                <a:ext uri="{FF2B5EF4-FFF2-40B4-BE49-F238E27FC236}">
                  <a16:creationId xmlns:a16="http://schemas.microsoft.com/office/drawing/2014/main" id="{7CDD46D6-B36E-0850-1F95-A49A3C26EB56}"/>
                </a:ext>
              </a:extLst>
            </p:cNvPr>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3. </a:t>
              </a:r>
              <a:r>
                <a:rPr lang="en-US" sz="4000" b="1" dirty="0" err="1">
                  <a:solidFill>
                    <a:srgbClr val="0000FF"/>
                  </a:solidFill>
                  <a:latin typeface="Bahnschrift Condensed" panose="020B0502040204020203" pitchFamily="34" charset="0"/>
                </a:rPr>
                <a:t>XẾP</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HẠNG</a:t>
              </a:r>
              <a:r>
                <a:rPr lang="en-US" sz="4000" b="1" dirty="0">
                  <a:solidFill>
                    <a:srgbClr val="0000FF"/>
                  </a:solidFill>
                  <a:latin typeface="Bahnschrift Condensed" panose="020B0502040204020203" pitchFamily="34" charset="0"/>
                </a:rPr>
                <a:t> TRƯỜNG </a:t>
              </a:r>
              <a:r>
                <a:rPr lang="en-US" sz="4000" b="1" dirty="0" err="1">
                  <a:solidFill>
                    <a:srgbClr val="0000FF"/>
                  </a:solidFill>
                  <a:latin typeface="Bahnschrift Condensed" panose="020B0502040204020203" pitchFamily="34" charset="0"/>
                </a:rPr>
                <a:t>ĐẠI</a:t>
              </a:r>
              <a:r>
                <a:rPr lang="en-US" sz="4000" b="1" dirty="0">
                  <a:solidFill>
                    <a:srgbClr val="0000FF"/>
                  </a:solidFill>
                  <a:latin typeface="Bahnschrift Condensed" panose="020B0502040204020203" pitchFamily="34" charset="0"/>
                </a:rPr>
                <a:t> HỌC THEO QS ASIA</a:t>
              </a:r>
            </a:p>
          </p:txBody>
        </p:sp>
      </p:grpSp>
      <p:grpSp>
        <p:nvGrpSpPr>
          <p:cNvPr id="11" name="Group 10">
            <a:extLst>
              <a:ext uri="{FF2B5EF4-FFF2-40B4-BE49-F238E27FC236}">
                <a16:creationId xmlns:a16="http://schemas.microsoft.com/office/drawing/2014/main" id="{B71DC745-9D24-7D0F-E173-E17313CA5AC3}"/>
              </a:ext>
            </a:extLst>
          </p:cNvPr>
          <p:cNvGrpSpPr/>
          <p:nvPr/>
        </p:nvGrpSpPr>
        <p:grpSpPr>
          <a:xfrm>
            <a:off x="676026" y="2353117"/>
            <a:ext cx="10972800" cy="934013"/>
            <a:chOff x="1618873" y="1269279"/>
            <a:chExt cx="9586286" cy="607786"/>
          </a:xfrm>
        </p:grpSpPr>
        <p:sp>
          <p:nvSpPr>
            <p:cNvPr id="12" name="Rounded Rectangle 13">
              <a:extLst>
                <a:ext uri="{FF2B5EF4-FFF2-40B4-BE49-F238E27FC236}">
                  <a16:creationId xmlns:a16="http://schemas.microsoft.com/office/drawing/2014/main" id="{ED09E3AE-3532-1C08-DB02-05522E681621}"/>
                </a:ext>
              </a:extLst>
            </p:cNvPr>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16" name="Rounded Rectangle 14">
              <a:extLst>
                <a:ext uri="{FF2B5EF4-FFF2-40B4-BE49-F238E27FC236}">
                  <a16:creationId xmlns:a16="http://schemas.microsoft.com/office/drawing/2014/main" id="{4891CCEF-FD4F-ED5F-541F-BE60BEF57D6F}"/>
                </a:ext>
              </a:extLst>
            </p:cNvPr>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2. CÔNG </a:t>
              </a:r>
              <a:r>
                <a:rPr lang="en-US" sz="4000" b="1" dirty="0" err="1">
                  <a:solidFill>
                    <a:srgbClr val="0000FF"/>
                  </a:solidFill>
                  <a:latin typeface="Bahnschrift Condensed" panose="020B0502040204020203" pitchFamily="34" charset="0"/>
                </a:rPr>
                <a:t>TÁC</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ĐÁNH</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GIÁ</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KẾT</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QUẢ</a:t>
              </a:r>
              <a:r>
                <a:rPr lang="en-US" sz="4000" b="1" dirty="0">
                  <a:solidFill>
                    <a:srgbClr val="0000FF"/>
                  </a:solidFill>
                  <a:latin typeface="Bahnschrift Condensed" panose="020B0502040204020203" pitchFamily="34" charset="0"/>
                </a:rPr>
                <a:t> HỌC </a:t>
              </a:r>
              <a:r>
                <a:rPr lang="en-US" sz="4000" b="1" dirty="0" err="1">
                  <a:solidFill>
                    <a:srgbClr val="0000FF"/>
                  </a:solidFill>
                  <a:latin typeface="Bahnschrift Condensed" panose="020B0502040204020203" pitchFamily="34" charset="0"/>
                </a:rPr>
                <a:t>TẬP</a:t>
              </a:r>
              <a:r>
                <a:rPr lang="en-US" sz="4000" b="1" dirty="0">
                  <a:solidFill>
                    <a:srgbClr val="0000FF"/>
                  </a:solidFill>
                  <a:latin typeface="Bahnschrift Condensed" panose="020B0502040204020203" pitchFamily="34" charset="0"/>
                </a:rPr>
                <a:t> THEO </a:t>
              </a:r>
              <a:r>
                <a:rPr lang="en-US" sz="4000" b="1" dirty="0" err="1">
                  <a:solidFill>
                    <a:srgbClr val="0000FF"/>
                  </a:solidFill>
                  <a:latin typeface="Bahnschrift Condensed" panose="020B0502040204020203" pitchFamily="34" charset="0"/>
                </a:rPr>
                <a:t>CHUẨN</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ĐẦU</a:t>
              </a:r>
              <a:r>
                <a:rPr lang="en-US" sz="4000" b="1" dirty="0">
                  <a:solidFill>
                    <a:srgbClr val="0000FF"/>
                  </a:solidFill>
                  <a:latin typeface="Bahnschrift Condensed" panose="020B0502040204020203" pitchFamily="34" charset="0"/>
                </a:rPr>
                <a:t> RA</a:t>
              </a:r>
            </a:p>
          </p:txBody>
        </p:sp>
      </p:grpSp>
      <p:grpSp>
        <p:nvGrpSpPr>
          <p:cNvPr id="3" name="Group 2">
            <a:extLst>
              <a:ext uri="{FF2B5EF4-FFF2-40B4-BE49-F238E27FC236}">
                <a16:creationId xmlns:a16="http://schemas.microsoft.com/office/drawing/2014/main" id="{3279B4D9-0652-BA65-5252-F6AC1B4A1F7E}"/>
              </a:ext>
            </a:extLst>
          </p:cNvPr>
          <p:cNvGrpSpPr/>
          <p:nvPr/>
        </p:nvGrpSpPr>
        <p:grpSpPr>
          <a:xfrm>
            <a:off x="693744" y="5014097"/>
            <a:ext cx="10972800" cy="934013"/>
            <a:chOff x="1618873" y="1269279"/>
            <a:chExt cx="9586286" cy="607786"/>
          </a:xfrm>
        </p:grpSpPr>
        <p:sp>
          <p:nvSpPr>
            <p:cNvPr id="7" name="Rounded Rectangle 13">
              <a:extLst>
                <a:ext uri="{FF2B5EF4-FFF2-40B4-BE49-F238E27FC236}">
                  <a16:creationId xmlns:a16="http://schemas.microsoft.com/office/drawing/2014/main" id="{97F5E14F-8A7A-5978-E21B-789483E7AA50}"/>
                </a:ext>
              </a:extLst>
            </p:cNvPr>
            <p:cNvSpPr/>
            <p:nvPr/>
          </p:nvSpPr>
          <p:spPr>
            <a:xfrm>
              <a:off x="1618873" y="1269279"/>
              <a:ext cx="9586286" cy="607786"/>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4000" b="1" dirty="0">
                <a:solidFill>
                  <a:srgbClr val="0000FF"/>
                </a:solidFill>
                <a:latin typeface="Bahnschrift Condensed" panose="020B0502040204020203" pitchFamily="34" charset="0"/>
              </a:endParaRPr>
            </a:p>
          </p:txBody>
        </p:sp>
        <p:sp>
          <p:nvSpPr>
            <p:cNvPr id="8" name="Rounded Rectangle 14">
              <a:extLst>
                <a:ext uri="{FF2B5EF4-FFF2-40B4-BE49-F238E27FC236}">
                  <a16:creationId xmlns:a16="http://schemas.microsoft.com/office/drawing/2014/main" id="{4D515A3A-097A-43C5-86BB-ACDE0046928D}"/>
                </a:ext>
              </a:extLst>
            </p:cNvPr>
            <p:cNvSpPr/>
            <p:nvPr/>
          </p:nvSpPr>
          <p:spPr>
            <a:xfrm>
              <a:off x="1713831" y="1324579"/>
              <a:ext cx="9365413" cy="481586"/>
            </a:xfrm>
            <a:prstGeom prst="roundRect">
              <a:avLst/>
            </a:prstGeom>
            <a:solidFill>
              <a:schemeClr val="bg1">
                <a:lumMod val="95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US" sz="4000" b="1" dirty="0">
                  <a:solidFill>
                    <a:srgbClr val="0000FF"/>
                  </a:solidFill>
                  <a:latin typeface="Bahnschrift Condensed" panose="020B0502040204020203" pitchFamily="34" charset="0"/>
                </a:rPr>
                <a:t>4. </a:t>
              </a:r>
              <a:r>
                <a:rPr lang="en-US" sz="4000" b="1" dirty="0" err="1">
                  <a:solidFill>
                    <a:srgbClr val="0000FF"/>
                  </a:solidFill>
                  <a:latin typeface="Bahnschrift Condensed" panose="020B0502040204020203" pitchFamily="34" charset="0"/>
                </a:rPr>
                <a:t>MỤC</a:t>
              </a:r>
              <a:r>
                <a:rPr lang="en-US" sz="4000" b="1" dirty="0">
                  <a:solidFill>
                    <a:srgbClr val="0000FF"/>
                  </a:solidFill>
                  <a:latin typeface="Bahnschrift Condensed" panose="020B0502040204020203" pitchFamily="34" charset="0"/>
                </a:rPr>
                <a:t> TIÊU </a:t>
              </a:r>
              <a:r>
                <a:rPr lang="en-US" sz="4000" b="1" dirty="0" err="1">
                  <a:solidFill>
                    <a:srgbClr val="0000FF"/>
                  </a:solidFill>
                  <a:latin typeface="Bahnschrift Condensed" panose="020B0502040204020203" pitchFamily="34" charset="0"/>
                </a:rPr>
                <a:t>KẾ</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HOẠCH</a:t>
              </a:r>
              <a:r>
                <a:rPr lang="en-US" sz="4000" b="1" dirty="0">
                  <a:solidFill>
                    <a:srgbClr val="0000FF"/>
                  </a:solidFill>
                  <a:latin typeface="Bahnschrift Condensed" panose="020B0502040204020203" pitchFamily="34" charset="0"/>
                </a:rPr>
                <a:t> </a:t>
              </a:r>
              <a:r>
                <a:rPr lang="en-US" sz="4000" b="1" dirty="0" err="1">
                  <a:solidFill>
                    <a:srgbClr val="0000FF"/>
                  </a:solidFill>
                  <a:latin typeface="Bahnschrift Condensed" panose="020B0502040204020203" pitchFamily="34" charset="0"/>
                </a:rPr>
                <a:t>NĂM</a:t>
              </a:r>
              <a:r>
                <a:rPr lang="en-US" sz="4000" b="1" dirty="0">
                  <a:solidFill>
                    <a:srgbClr val="0000FF"/>
                  </a:solidFill>
                  <a:latin typeface="Bahnschrift Condensed" panose="020B0502040204020203" pitchFamily="34" charset="0"/>
                </a:rPr>
                <a:t> 2025</a:t>
              </a:r>
            </a:p>
          </p:txBody>
        </p:sp>
      </p:grpSp>
    </p:spTree>
    <p:extLst>
      <p:ext uri="{BB962C8B-B14F-4D97-AF65-F5344CB8AC3E}">
        <p14:creationId xmlns:p14="http://schemas.microsoft.com/office/powerpoint/2010/main" val="3000732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15426-A170-BC72-F2FA-4F325E0F398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149675CD-BB9E-9B1E-044A-0A0EEC15BA9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3</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3 </a:t>
            </a:r>
            <a:r>
              <a:rPr lang="en-US" sz="3300" dirty="0" err="1">
                <a:solidFill>
                  <a:srgbClr val="0000FF"/>
                </a:solidFill>
                <a:latin typeface="Bahnschrift SemiBold Condensed" panose="020B0502040204020203" pitchFamily="34" charset="0"/>
              </a:rPr>
              <a:t>MỘT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KHÓ</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KHĂN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VÀ</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CHẾ</a:t>
            </a:r>
            <a:endParaRPr lang="vi-VN" sz="3300" dirty="0">
              <a:solidFill>
                <a:srgbClr val="0000FF"/>
              </a:solidFill>
              <a:latin typeface="Bahnschrift SemiBold Condensed" panose="020B0502040204020203" pitchFamily="34" charset="0"/>
            </a:endParaRPr>
          </a:p>
        </p:txBody>
      </p:sp>
      <p:pic>
        <p:nvPicPr>
          <p:cNvPr id="11" name="Picture 10" descr="Logo&#10;&#10;Description automatically generated">
            <a:extLst>
              <a:ext uri="{FF2B5EF4-FFF2-40B4-BE49-F238E27FC236}">
                <a16:creationId xmlns:a16="http://schemas.microsoft.com/office/drawing/2014/main" id="{5D1547FD-646B-4E06-4483-8E2556328C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26" name="Title 1">
            <a:extLst>
              <a:ext uri="{FF2B5EF4-FFF2-40B4-BE49-F238E27FC236}">
                <a16:creationId xmlns:a16="http://schemas.microsoft.com/office/drawing/2014/main" id="{B9154AE6-81EC-1F70-B6A2-C4161B37FC00}"/>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27" name="Title 1">
            <a:extLst>
              <a:ext uri="{FF2B5EF4-FFF2-40B4-BE49-F238E27FC236}">
                <a16:creationId xmlns:a16="http://schemas.microsoft.com/office/drawing/2014/main" id="{72F6F70D-69DA-B138-0A07-5FE250C5DE13}"/>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29" name="Rectangle 28">
            <a:extLst>
              <a:ext uri="{FF2B5EF4-FFF2-40B4-BE49-F238E27FC236}">
                <a16:creationId xmlns:a16="http://schemas.microsoft.com/office/drawing/2014/main" id="{0FF94F92-39FF-F06A-5592-07714B09B3DF}"/>
              </a:ext>
            </a:extLst>
          </p:cNvPr>
          <p:cNvSpPr/>
          <p:nvPr/>
        </p:nvSpPr>
        <p:spPr>
          <a:xfrm>
            <a:off x="103269" y="851647"/>
            <a:ext cx="11996325" cy="5317128"/>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150000"/>
              </a:lnSpc>
              <a:buFont typeface="Wingdings" panose="05000000000000000000" pitchFamily="2" charset="2"/>
              <a:buChar char="v"/>
            </a:pPr>
            <a:r>
              <a:rPr lang="en-US" sz="2800" dirty="0" err="1">
                <a:solidFill>
                  <a:schemeClr val="accent5">
                    <a:lumMod val="50000"/>
                  </a:schemeClr>
                </a:solidFill>
                <a:latin typeface="Bahnschrift Condensed" panose="020B0502040204020203" pitchFamily="34" charset="0"/>
              </a:rPr>
              <a:t>CTĐT</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trình</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độ</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Đại</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học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và</a:t>
            </a:r>
            <a:r>
              <a:rPr lang="en-US" sz="2800" dirty="0">
                <a:solidFill>
                  <a:schemeClr val="accent5">
                    <a:lumMod val="50000"/>
                  </a:schemeClr>
                </a:solidFill>
                <a:latin typeface="Bahnschrift Condensed" panose="020B0502040204020203" pitchFamily="34" charset="0"/>
              </a:rPr>
              <a:t> Tiến </a:t>
            </a:r>
            <a:r>
              <a:rPr lang="en-US" sz="2800" dirty="0" err="1">
                <a:solidFill>
                  <a:schemeClr val="accent5">
                    <a:lumMod val="50000"/>
                  </a:schemeClr>
                </a:solidFill>
                <a:latin typeface="Bahnschrift Condensed" panose="020B0502040204020203" pitchFamily="34" charset="0"/>
              </a:rPr>
              <a:t>sĩ</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chưa</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hoàn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thiện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việc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rà</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soát</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cải</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tiến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phù</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hợp</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đáp</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ứng</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việc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triển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khai</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đánh</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giá</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kết</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quả</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học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tập</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theo</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chuẩn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đầu</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ra</a:t>
            </a:r>
            <a:r>
              <a:rPr lang="en-US" sz="2800" dirty="0">
                <a:solidFill>
                  <a:schemeClr val="accent5">
                    <a:lumMod val="50000"/>
                  </a:schemeClr>
                </a:solidFill>
                <a:latin typeface="Bahnschrift Condensed" panose="020B0502040204020203" pitchFamily="34" charset="0"/>
              </a:rPr>
              <a:t>;</a:t>
            </a:r>
          </a:p>
          <a:p>
            <a:pPr marL="285750" indent="-285750">
              <a:lnSpc>
                <a:spcPct val="150000"/>
              </a:lnSpc>
              <a:buFont typeface="Wingdings" panose="05000000000000000000" pitchFamily="2" charset="2"/>
              <a:buChar char="v"/>
            </a:pPr>
            <a:r>
              <a:rPr lang="en-US" sz="2800" dirty="0" err="1">
                <a:solidFill>
                  <a:schemeClr val="accent5">
                    <a:lumMod val="50000"/>
                  </a:schemeClr>
                </a:solidFill>
                <a:latin typeface="Bahnschrift Condensed" panose="020B0502040204020203" pitchFamily="34" charset="0"/>
              </a:rPr>
              <a:t>Hệ</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thống</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phần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mềm</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triển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khai</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dạy</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học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và</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kiểm</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tra</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đánh</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giá</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chứa</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đáp</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ứng</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yếu</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cầu</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về</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đánh</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giá</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kết</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quả</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học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tập</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theo</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CĐR</a:t>
            </a:r>
            <a:r>
              <a:rPr lang="en-US" sz="2800" dirty="0">
                <a:solidFill>
                  <a:schemeClr val="accent5">
                    <a:lumMod val="50000"/>
                  </a:schemeClr>
                </a:solidFill>
                <a:latin typeface="Bahnschrift Condensed" panose="020B0502040204020203" pitchFamily="34" charset="0"/>
              </a:rPr>
              <a:t>;</a:t>
            </a:r>
          </a:p>
          <a:p>
            <a:pPr marL="285750" indent="-285750">
              <a:lnSpc>
                <a:spcPct val="150000"/>
              </a:lnSpc>
              <a:buFont typeface="Wingdings" panose="05000000000000000000" pitchFamily="2" charset="2"/>
              <a:buChar char="v"/>
            </a:pPr>
            <a:r>
              <a:rPr lang="en-US" sz="2800" dirty="0" err="1">
                <a:solidFill>
                  <a:schemeClr val="accent5">
                    <a:lumMod val="50000"/>
                  </a:schemeClr>
                </a:solidFill>
                <a:latin typeface="Bahnschrift Condensed" panose="020B0502040204020203" pitchFamily="34" charset="0"/>
              </a:rPr>
              <a:t>Khối</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lượng</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công</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việc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của</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giảng</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viên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khi</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triển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khai</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đánh</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giá</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kết</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quả</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học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tập</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theo</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CĐR</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tăng</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lên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nên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tạo</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tâm</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lý</a:t>
            </a:r>
            <a:r>
              <a:rPr lang="en-US" sz="2800" dirty="0">
                <a:solidFill>
                  <a:schemeClr val="accent5">
                    <a:lumMod val="50000"/>
                  </a:schemeClr>
                </a:solidFill>
                <a:latin typeface="Bahnschrift Condensed" panose="020B0502040204020203" pitchFamily="34" charset="0"/>
              </a:rPr>
              <a:t> e </a:t>
            </a:r>
            <a:r>
              <a:rPr lang="en-US" sz="2800" dirty="0" err="1">
                <a:solidFill>
                  <a:schemeClr val="accent5">
                    <a:lumMod val="50000"/>
                  </a:schemeClr>
                </a:solidFill>
                <a:latin typeface="Bahnschrift Condensed" panose="020B0502040204020203" pitchFamily="34" charset="0"/>
              </a:rPr>
              <a:t>ngại</a:t>
            </a:r>
            <a:r>
              <a:rPr lang="en-US" sz="2800" dirty="0">
                <a:solidFill>
                  <a:schemeClr val="accent5">
                    <a:lumMod val="50000"/>
                  </a:schemeClr>
                </a:solidFill>
                <a:latin typeface="Bahnschrift Condensed" panose="020B0502040204020203" pitchFamily="34" charset="0"/>
              </a:rPr>
              <a:t>;</a:t>
            </a:r>
          </a:p>
          <a:p>
            <a:pPr marL="285750" indent="-285750">
              <a:lnSpc>
                <a:spcPct val="150000"/>
              </a:lnSpc>
              <a:buFont typeface="Wingdings" panose="05000000000000000000" pitchFamily="2" charset="2"/>
              <a:buChar char="v"/>
            </a:pPr>
            <a:r>
              <a:rPr lang="en-US" sz="2800" dirty="0" err="1">
                <a:solidFill>
                  <a:schemeClr val="accent5">
                    <a:lumMod val="50000"/>
                  </a:schemeClr>
                </a:solidFill>
                <a:latin typeface="Bahnschrift Condensed" panose="020B0502040204020203" pitchFamily="34" charset="0"/>
              </a:rPr>
              <a:t>Sự</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hiểu</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biết</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và</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kỹ</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năng</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tổ</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chức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dạy</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học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triển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khai</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đánh</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giá</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kết</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quả</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học</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tập</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theo</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chuẩn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đầu</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ra</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của</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đội</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ngũ</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giảng</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viên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cón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hạn</a:t>
            </a:r>
            <a:r>
              <a:rPr lang="en-US" sz="2800" dirty="0">
                <a:solidFill>
                  <a:schemeClr val="accent5">
                    <a:lumMod val="50000"/>
                  </a:schemeClr>
                </a:solidFill>
                <a:latin typeface="Bahnschrift Condensed" panose="020B0502040204020203" pitchFamily="34" charset="0"/>
              </a:rPr>
              <a:t> </a:t>
            </a:r>
            <a:r>
              <a:rPr lang="en-US" sz="2800" dirty="0" err="1">
                <a:solidFill>
                  <a:schemeClr val="accent5">
                    <a:lumMod val="50000"/>
                  </a:schemeClr>
                </a:solidFill>
                <a:latin typeface="Bahnschrift Condensed" panose="020B0502040204020203" pitchFamily="34" charset="0"/>
              </a:rPr>
              <a:t>chế</a:t>
            </a:r>
            <a:r>
              <a:rPr lang="en-US" sz="2800" dirty="0">
                <a:solidFill>
                  <a:schemeClr val="accent5">
                    <a:lumMod val="50000"/>
                  </a:schemeClr>
                </a:solidFill>
                <a:latin typeface="Bahnschrift Condensed" panose="020B0502040204020203" pitchFamily="34" charset="0"/>
              </a:rPr>
              <a:t>.</a:t>
            </a:r>
          </a:p>
        </p:txBody>
      </p:sp>
    </p:spTree>
    <p:extLst>
      <p:ext uri="{BB962C8B-B14F-4D97-AF65-F5344CB8AC3E}">
        <p14:creationId xmlns:p14="http://schemas.microsoft.com/office/powerpoint/2010/main" val="9711157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randombar(horizontal)">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dow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barn(inVertical)">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 calcmode="lin" valueType="num">
                                      <p:cBhvr additive="base">
                                        <p:cTn id="22"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3FC00-5F38-D12A-0104-4D8061E642E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206334F5-4DE9-56FB-BAD1-C186DC2A6E6D}"/>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3</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4 </a:t>
            </a:r>
            <a:r>
              <a:rPr lang="en-US" sz="3300" dirty="0" err="1">
                <a:solidFill>
                  <a:srgbClr val="0000FF"/>
                </a:solidFill>
                <a:latin typeface="Bahnschrift SemiBold Condensed" panose="020B0502040204020203" pitchFamily="34" charset="0"/>
              </a:rPr>
              <a:t>MỘT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GIẢI</a:t>
            </a:r>
            <a:r>
              <a:rPr lang="en-US" sz="3300" dirty="0">
                <a:solidFill>
                  <a:srgbClr val="0000FF"/>
                </a:solidFill>
                <a:latin typeface="Bahnschrift SemiBold Condensed" panose="020B0502040204020203" pitchFamily="34" charset="0"/>
              </a:rPr>
              <a:t> PHÁP</a:t>
            </a:r>
            <a:endParaRPr lang="vi-VN" sz="3300" dirty="0">
              <a:solidFill>
                <a:srgbClr val="0000FF"/>
              </a:solidFill>
              <a:latin typeface="Bahnschrift SemiBold Condensed" panose="020B0502040204020203" pitchFamily="34" charset="0"/>
            </a:endParaRPr>
          </a:p>
        </p:txBody>
      </p:sp>
      <p:pic>
        <p:nvPicPr>
          <p:cNvPr id="11" name="Picture 10" descr="Logo&#10;&#10;Description automatically generated">
            <a:extLst>
              <a:ext uri="{FF2B5EF4-FFF2-40B4-BE49-F238E27FC236}">
                <a16:creationId xmlns:a16="http://schemas.microsoft.com/office/drawing/2014/main" id="{93AF1764-52C2-854C-0647-CA9D170B721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26" name="Title 1">
            <a:extLst>
              <a:ext uri="{FF2B5EF4-FFF2-40B4-BE49-F238E27FC236}">
                <a16:creationId xmlns:a16="http://schemas.microsoft.com/office/drawing/2014/main" id="{72E89F5D-978F-8E05-F82D-B4F18D77BCEE}"/>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27" name="Title 1">
            <a:extLst>
              <a:ext uri="{FF2B5EF4-FFF2-40B4-BE49-F238E27FC236}">
                <a16:creationId xmlns:a16="http://schemas.microsoft.com/office/drawing/2014/main" id="{CA22E5C3-1E5C-9830-734B-3C76D7ED23FB}"/>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29" name="Rectangle 28">
            <a:extLst>
              <a:ext uri="{FF2B5EF4-FFF2-40B4-BE49-F238E27FC236}">
                <a16:creationId xmlns:a16="http://schemas.microsoft.com/office/drawing/2014/main" id="{9B54EF5D-C65E-3D6A-9935-7542686ABD32}"/>
              </a:ext>
            </a:extLst>
          </p:cNvPr>
          <p:cNvSpPr/>
          <p:nvPr/>
        </p:nvSpPr>
        <p:spPr>
          <a:xfrm>
            <a:off x="103269" y="1157031"/>
            <a:ext cx="11996325" cy="4853822"/>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rtlCol="0" anchor="ctr"/>
          <a:lstStyle/>
          <a:p>
            <a:pPr marL="285750" indent="-285750">
              <a:lnSpc>
                <a:spcPct val="150000"/>
              </a:lnSpc>
              <a:buFont typeface="Wingdings" panose="05000000000000000000" pitchFamily="2" charset="2"/>
              <a:buChar char="v"/>
            </a:pPr>
            <a:r>
              <a:rPr lang="en-US" sz="3600" dirty="0">
                <a:solidFill>
                  <a:schemeClr val="accent5">
                    <a:lumMod val="50000"/>
                  </a:schemeClr>
                </a:solidFill>
                <a:latin typeface="Bahnschrift Condensed" panose="020B0502040204020203" pitchFamily="34" charset="0"/>
              </a:rPr>
              <a:t> Hoàn </a:t>
            </a:r>
            <a:r>
              <a:rPr lang="en-US" sz="3600" dirty="0" err="1">
                <a:solidFill>
                  <a:schemeClr val="accent5">
                    <a:lumMod val="50000"/>
                  </a:schemeClr>
                </a:solidFill>
                <a:latin typeface="Bahnschrift Condensed" panose="020B0502040204020203" pitchFamily="34" charset="0"/>
              </a:rPr>
              <a:t>thành</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việc</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cải</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tiến</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CTĐT</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các</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bậc</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học</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để</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đáp</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ứng</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yêu</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cầu</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đánh</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giá</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người</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học</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theo</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CĐR</a:t>
            </a:r>
            <a:r>
              <a:rPr lang="en-US" sz="3600" dirty="0">
                <a:solidFill>
                  <a:schemeClr val="accent5">
                    <a:lumMod val="50000"/>
                  </a:schemeClr>
                </a:solidFill>
                <a:latin typeface="Bahnschrift Condensed" panose="020B0502040204020203" pitchFamily="34" charset="0"/>
              </a:rPr>
              <a:t>;</a:t>
            </a:r>
          </a:p>
          <a:p>
            <a:pPr marL="285750" indent="-285750">
              <a:lnSpc>
                <a:spcPct val="150000"/>
              </a:lnSpc>
              <a:buFont typeface="Wingdings" panose="05000000000000000000" pitchFamily="2" charset="2"/>
              <a:buChar char="v"/>
            </a:pP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Triển</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khai</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xây</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dựng</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Hệ</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thống</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phần</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mềm</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triển</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khai</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dạy</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học</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và</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kiểm</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tra</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đánh</a:t>
            </a:r>
            <a:r>
              <a:rPr lang="en-US" sz="3600" dirty="0">
                <a:solidFill>
                  <a:schemeClr val="accent5">
                    <a:lumMod val="50000"/>
                  </a:schemeClr>
                </a:solidFill>
                <a:latin typeface="Bahnschrift Condensed" panose="020B0502040204020203" pitchFamily="34" charset="0"/>
              </a:rPr>
              <a:t>;</a:t>
            </a:r>
          </a:p>
          <a:p>
            <a:pPr marL="285750" indent="-285750">
              <a:lnSpc>
                <a:spcPct val="150000"/>
              </a:lnSpc>
              <a:buFont typeface="Wingdings" panose="05000000000000000000" pitchFamily="2" charset="2"/>
              <a:buChar char="v"/>
            </a:pP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Tổ</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chức</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tập</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huấn</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cho</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giảng</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viên</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về</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phương</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pháp</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dạy</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học</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kiểm</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tra</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đánh</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giá</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theo</a:t>
            </a:r>
            <a:r>
              <a:rPr lang="en-US" sz="3600" dirty="0">
                <a:solidFill>
                  <a:schemeClr val="accent5">
                    <a:lumMod val="50000"/>
                  </a:schemeClr>
                </a:solidFill>
                <a:latin typeface="Bahnschrift Condensed" panose="020B0502040204020203" pitchFamily="34" charset="0"/>
              </a:rPr>
              <a:t> </a:t>
            </a:r>
            <a:r>
              <a:rPr lang="en-US" sz="3600" dirty="0" err="1">
                <a:solidFill>
                  <a:schemeClr val="accent5">
                    <a:lumMod val="50000"/>
                  </a:schemeClr>
                </a:solidFill>
                <a:latin typeface="Bahnschrift Condensed" panose="020B0502040204020203" pitchFamily="34" charset="0"/>
              </a:rPr>
              <a:t>CĐR</a:t>
            </a:r>
            <a:r>
              <a:rPr lang="en-US" sz="3600" dirty="0">
                <a:solidFill>
                  <a:schemeClr val="accent5">
                    <a:lumMod val="50000"/>
                  </a:schemeClr>
                </a:solidFill>
                <a:latin typeface="Bahnschrift Condensed" panose="020B0502040204020203" pitchFamily="34" charset="0"/>
              </a:rPr>
              <a:t>.</a:t>
            </a:r>
          </a:p>
        </p:txBody>
      </p:sp>
    </p:spTree>
    <p:extLst>
      <p:ext uri="{BB962C8B-B14F-4D97-AF65-F5344CB8AC3E}">
        <p14:creationId xmlns:p14="http://schemas.microsoft.com/office/powerpoint/2010/main" val="392168288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circle(i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down)">
                                      <p:cBhvr>
                                        <p:cTn id="17"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974C1-B02F-3247-2B79-463AF6AC480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56DCFD-D6E5-A407-A2F7-03644DBDE691}"/>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3</a:t>
            </a:r>
            <a:br>
              <a:rPr lang="en-US" sz="4400" dirty="0">
                <a:latin typeface="Bahnschrift Condensed" panose="020B0502040204020203" pitchFamily="34" charset="0"/>
                <a:cs typeface="Arial" panose="020B0604020202020204" pitchFamily="34" charset="0"/>
              </a:rPr>
            </a:br>
            <a:r>
              <a:rPr lang="en-US" sz="4400" dirty="0" err="1">
                <a:latin typeface="Bahnschrift Condensed" panose="020B0502040204020203" pitchFamily="34" charset="0"/>
                <a:cs typeface="Arial" panose="020B0604020202020204" pitchFamily="34" charset="0"/>
              </a:rPr>
              <a:t>XẾP</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HẠNG</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ĐẠI</a:t>
            </a:r>
            <a:r>
              <a:rPr lang="en-US" sz="4400" dirty="0">
                <a:latin typeface="Bahnschrift Condensed" panose="020B0502040204020203" pitchFamily="34" charset="0"/>
                <a:cs typeface="Arial" panose="020B0604020202020204" pitchFamily="34" charset="0"/>
              </a:rPr>
              <a:t> HỌC THEO QS ASIA</a:t>
            </a:r>
          </a:p>
        </p:txBody>
      </p:sp>
    </p:spTree>
    <p:extLst>
      <p:ext uri="{BB962C8B-B14F-4D97-AF65-F5344CB8AC3E}">
        <p14:creationId xmlns:p14="http://schemas.microsoft.com/office/powerpoint/2010/main" val="719865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BDA40376-20C5-D87A-E0EB-42ACFA85DC0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FE7FA9A-1C4D-99A9-CE88-EBF1B9ADCC90}"/>
              </a:ext>
            </a:extLst>
          </p:cNvPr>
          <p:cNvSpPr txBox="1">
            <a:spLocks/>
          </p:cNvSpPr>
          <p:nvPr/>
        </p:nvSpPr>
        <p:spPr>
          <a:xfrm>
            <a:off x="-1" y="6031"/>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3</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LẠI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XẾP</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HẠNG</a:t>
            </a:r>
            <a:r>
              <a:rPr lang="en-US" sz="3300" dirty="0">
                <a:solidFill>
                  <a:srgbClr val="0000FF"/>
                </a:solidFill>
                <a:latin typeface="Bahnschrift SemiBold Condensed" panose="020B0502040204020203" pitchFamily="34" charset="0"/>
              </a:rPr>
              <a:t> TRƯỜNG </a:t>
            </a:r>
            <a:r>
              <a:rPr lang="en-US" sz="3300" dirty="0" err="1">
                <a:solidFill>
                  <a:srgbClr val="0000FF"/>
                </a:solidFill>
                <a:latin typeface="Bahnschrift SemiBold Condensed" panose="020B0502040204020203" pitchFamily="34" charset="0"/>
              </a:rPr>
              <a:t>ĐẠI</a:t>
            </a:r>
            <a:r>
              <a:rPr lang="en-US" sz="3300" dirty="0">
                <a:solidFill>
                  <a:srgbClr val="0000FF"/>
                </a:solidFill>
                <a:latin typeface="Bahnschrift SemiBold Condensed" panose="020B0502040204020203" pitchFamily="34" charset="0"/>
              </a:rPr>
              <a:t> HỌC THEO QS ASIA?</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3DBD98D-D382-2161-8E19-19A4F974445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0352C2EA-507D-8716-606C-EAB959731DEE}"/>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pic>
        <p:nvPicPr>
          <p:cNvPr id="6" name="Picture 5">
            <a:extLst>
              <a:ext uri="{FF2B5EF4-FFF2-40B4-BE49-F238E27FC236}">
                <a16:creationId xmlns:a16="http://schemas.microsoft.com/office/drawing/2014/main" id="{74311CEC-D68E-D838-2F08-A7CB8F8376E5}"/>
              </a:ext>
            </a:extLst>
          </p:cNvPr>
          <p:cNvPicPr>
            <a:picLocks noChangeAspect="1"/>
          </p:cNvPicPr>
          <p:nvPr/>
        </p:nvPicPr>
        <p:blipFill>
          <a:blip r:embed="rId4"/>
          <a:stretch>
            <a:fillRect/>
          </a:stretch>
        </p:blipFill>
        <p:spPr>
          <a:xfrm>
            <a:off x="7985146" y="2230582"/>
            <a:ext cx="3996412" cy="2469381"/>
          </a:xfrm>
          <a:prstGeom prst="rect">
            <a:avLst/>
          </a:prstGeom>
        </p:spPr>
      </p:pic>
      <p:grpSp>
        <p:nvGrpSpPr>
          <p:cNvPr id="14" name="Group 13">
            <a:extLst>
              <a:ext uri="{FF2B5EF4-FFF2-40B4-BE49-F238E27FC236}">
                <a16:creationId xmlns:a16="http://schemas.microsoft.com/office/drawing/2014/main" id="{8A13D5DF-0E87-FD81-EEBC-57463575D9E5}"/>
              </a:ext>
            </a:extLst>
          </p:cNvPr>
          <p:cNvGrpSpPr/>
          <p:nvPr/>
        </p:nvGrpSpPr>
        <p:grpSpPr>
          <a:xfrm>
            <a:off x="69849" y="1988127"/>
            <a:ext cx="7238423" cy="2585363"/>
            <a:chOff x="236162" y="2717391"/>
            <a:chExt cx="7079038" cy="1868463"/>
          </a:xfrm>
        </p:grpSpPr>
        <p:sp>
          <p:nvSpPr>
            <p:cNvPr id="10" name="Rectangle 9">
              <a:extLst>
                <a:ext uri="{FF2B5EF4-FFF2-40B4-BE49-F238E27FC236}">
                  <a16:creationId xmlns:a16="http://schemas.microsoft.com/office/drawing/2014/main" id="{D3964EC2-B47A-BE9E-AE36-B798AD3ACFB0}"/>
                </a:ext>
              </a:extLst>
            </p:cNvPr>
            <p:cNvSpPr/>
            <p:nvPr/>
          </p:nvSpPr>
          <p:spPr>
            <a:xfrm>
              <a:off x="236162" y="2931957"/>
              <a:ext cx="7079038" cy="165389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CCACA968-CC6B-0914-F285-A2FB093EE941}"/>
                </a:ext>
              </a:extLst>
            </p:cNvPr>
            <p:cNvSpPr/>
            <p:nvPr/>
          </p:nvSpPr>
          <p:spPr>
            <a:xfrm>
              <a:off x="2294085" y="2717391"/>
              <a:ext cx="2619375" cy="481945"/>
            </a:xfrm>
            <a:prstGeom prst="round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UTM Centur" panose="02040603050506020204" pitchFamily="18" charset="0"/>
                  <a:ea typeface="Times New Roman" panose="02020603050405020304" pitchFamily="18" charset="0"/>
                  <a:cs typeface="+mn-cs"/>
                </a:rPr>
                <a:t>TẦM NHÌN</a:t>
              </a:r>
              <a:endParaRPr kumimoji="0" lang="en-US" sz="2400" b="1" i="0" u="none" strike="noStrike" kern="1200" cap="none" spc="0" normalizeH="0" baseline="0" noProof="0">
                <a:ln>
                  <a:noFill/>
                </a:ln>
                <a:solidFill>
                  <a:prstClr val="white"/>
                </a:solidFill>
                <a:effectLst/>
                <a:uLnTx/>
                <a:uFillTx/>
                <a:latin typeface="UTM Centur" panose="02040603050506020204" pitchFamily="18" charset="0"/>
                <a:ea typeface="+mn-ea"/>
                <a:cs typeface="+mn-cs"/>
              </a:endParaRPr>
            </a:p>
          </p:txBody>
        </p:sp>
        <p:sp>
          <p:nvSpPr>
            <p:cNvPr id="13" name="TextBox 12">
              <a:extLst>
                <a:ext uri="{FF2B5EF4-FFF2-40B4-BE49-F238E27FC236}">
                  <a16:creationId xmlns:a16="http://schemas.microsoft.com/office/drawing/2014/main" id="{4BF9E5CA-2187-D68F-B8B7-046A1B537A8F}"/>
                </a:ext>
              </a:extLst>
            </p:cNvPr>
            <p:cNvSpPr txBox="1"/>
            <p:nvPr/>
          </p:nvSpPr>
          <p:spPr>
            <a:xfrm>
              <a:off x="328207" y="3339264"/>
              <a:ext cx="6894948" cy="124649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a:t>
              </a:r>
              <a:r>
                <a:rPr kumimoji="0" lang="vi-VN"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Trở thành đại học thông minh, xếp hạng tốp 500 đại học hàng đầu châu Á vào năm 2030, hướng đến tốp 1</a:t>
              </a:r>
              <a:r>
                <a:rPr kumimoji="0" lang="en-US"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a:t>
              </a:r>
              <a:r>
                <a:rPr kumimoji="0" lang="vi-VN"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000 đại học hàng đầu thế giới vào năm 2045</a:t>
              </a:r>
              <a:r>
                <a:rPr kumimoji="0" lang="en-US"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Cambria" panose="02040503050406030204" pitchFamily="18" charset="0"/>
                  <a:cs typeface="Times New Roman" panose="02020603050405020304" pitchFamily="18" charset="0"/>
                </a:rPr>
                <a:t>”</a:t>
              </a:r>
              <a:endParaRPr kumimoji="0" lang="en-US" sz="2500" b="0" i="0" u="none" strike="noStrike" kern="1200" cap="none" spc="0" normalizeH="0" baseline="0" noProof="0" dirty="0">
                <a:ln>
                  <a:noFill/>
                </a:ln>
                <a:solidFill>
                  <a:srgbClr val="25256F"/>
                </a:solidFill>
                <a:effectLst/>
                <a:uLnTx/>
                <a:uFillTx/>
                <a:latin typeface="Bahnschrift SemiBold Condensed" panose="020B0502040204020203" pitchFamily="34" charset="0"/>
                <a:ea typeface="+mn-ea"/>
                <a:cs typeface="+mn-cs"/>
              </a:endParaRPr>
            </a:p>
          </p:txBody>
        </p:sp>
      </p:grpSp>
      <p:sp>
        <p:nvSpPr>
          <p:cNvPr id="16" name="Arrow: Right 15">
            <a:extLst>
              <a:ext uri="{FF2B5EF4-FFF2-40B4-BE49-F238E27FC236}">
                <a16:creationId xmlns:a16="http://schemas.microsoft.com/office/drawing/2014/main" id="{BD78E4A6-28C3-0026-08CD-C7A138E9B715}"/>
              </a:ext>
            </a:extLst>
          </p:cNvPr>
          <p:cNvSpPr/>
          <p:nvPr/>
        </p:nvSpPr>
        <p:spPr>
          <a:xfrm>
            <a:off x="7338445" y="3359727"/>
            <a:ext cx="616528" cy="574964"/>
          </a:xfrm>
          <a:prstGeom prst="rightArrow">
            <a:avLst/>
          </a:prstGeom>
          <a:solidFill>
            <a:schemeClr val="bg1"/>
          </a:solidFill>
          <a:ln w="57150">
            <a:solidFill>
              <a:srgbClr val="CC00CC"/>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30766C2-94BF-3D1B-DDF3-61F30A9DDF13}"/>
              </a:ext>
            </a:extLst>
          </p:cNvPr>
          <p:cNvCxnSpPr>
            <a:cxnSpLocks/>
          </p:cNvCxnSpPr>
          <p:nvPr/>
        </p:nvCxnSpPr>
        <p:spPr>
          <a:xfrm>
            <a:off x="3769591" y="3263049"/>
            <a:ext cx="3289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A0F040-696D-7D95-C91B-6E53C56AACBB}"/>
              </a:ext>
            </a:extLst>
          </p:cNvPr>
          <p:cNvCxnSpPr>
            <a:cxnSpLocks/>
          </p:cNvCxnSpPr>
          <p:nvPr/>
        </p:nvCxnSpPr>
        <p:spPr>
          <a:xfrm>
            <a:off x="263236" y="3637426"/>
            <a:ext cx="270163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1532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heel(1)">
                                      <p:cBhvr>
                                        <p:cTn id="20" dur="500"/>
                                        <p:tgtEl>
                                          <p:spTgt spid="16"/>
                                        </p:tgtEl>
                                      </p:cBhvr>
                                    </p:animEffect>
                                  </p:childTnLst>
                                </p:cTn>
                              </p:par>
                              <p:par>
                                <p:cTn id="21" presetID="21" presetClass="entr" presetSubtype="1"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heel(1)">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713EBF89-4BB6-24E1-E8BB-A5AB65FD77B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477E98D-45A9-41DD-B9EA-2BF44CE4BC42}"/>
              </a:ext>
            </a:extLst>
          </p:cNvPr>
          <p:cNvSpPr txBox="1">
            <a:spLocks/>
          </p:cNvSpPr>
          <p:nvPr/>
        </p:nvSpPr>
        <p:spPr>
          <a:xfrm>
            <a:off x="-1" y="6031"/>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3</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600" b="1" dirty="0" err="1">
                <a:solidFill>
                  <a:srgbClr val="3333FF"/>
                </a:solidFill>
                <a:latin typeface="Bahnschrift Condensed" panose="020B0502040204020203" pitchFamily="34" charset="0"/>
              </a:rPr>
              <a:t>KẾT</a:t>
            </a:r>
            <a:r>
              <a:rPr lang="en-US" sz="3600" b="1" dirty="0">
                <a:solidFill>
                  <a:srgbClr val="3333FF"/>
                </a:solidFill>
                <a:latin typeface="Bahnschrift Condensed" panose="020B0502040204020203" pitchFamily="34" charset="0"/>
              </a:rPr>
              <a:t> </a:t>
            </a:r>
            <a:r>
              <a:rPr lang="en-US" sz="3600" b="1" dirty="0" err="1">
                <a:solidFill>
                  <a:srgbClr val="3333FF"/>
                </a:solidFill>
                <a:latin typeface="Bahnschrift Condensed" panose="020B0502040204020203" pitchFamily="34" charset="0"/>
              </a:rPr>
              <a:t>QUẢ</a:t>
            </a:r>
            <a:r>
              <a:rPr lang="en-US" sz="3600" b="1" dirty="0">
                <a:solidFill>
                  <a:srgbClr val="3333FF"/>
                </a:solidFill>
                <a:latin typeface="Bahnschrift Condensed" panose="020B0502040204020203" pitchFamily="34" charset="0"/>
              </a:rPr>
              <a:t> </a:t>
            </a:r>
            <a:r>
              <a:rPr lang="en-US" sz="3600" b="1" dirty="0" err="1">
                <a:solidFill>
                  <a:srgbClr val="3333FF"/>
                </a:solidFill>
                <a:latin typeface="Bahnschrift Condensed" panose="020B0502040204020203" pitchFamily="34" charset="0"/>
              </a:rPr>
              <a:t>XẾP</a:t>
            </a:r>
            <a:r>
              <a:rPr lang="en-US" sz="3600" b="1" dirty="0">
                <a:solidFill>
                  <a:srgbClr val="3333FF"/>
                </a:solidFill>
                <a:latin typeface="Bahnschrift Condensed" panose="020B0502040204020203" pitchFamily="34" charset="0"/>
              </a:rPr>
              <a:t> </a:t>
            </a:r>
            <a:r>
              <a:rPr lang="en-US" sz="3600" b="1" dirty="0" err="1">
                <a:solidFill>
                  <a:srgbClr val="3333FF"/>
                </a:solidFill>
                <a:latin typeface="Bahnschrift Condensed" panose="020B0502040204020203" pitchFamily="34" charset="0"/>
              </a:rPr>
              <a:t>HẠNG</a:t>
            </a:r>
            <a:r>
              <a:rPr lang="en-US" sz="3600" b="1" dirty="0">
                <a:solidFill>
                  <a:srgbClr val="3333FF"/>
                </a:solidFill>
                <a:latin typeface="Bahnschrift Condensed" panose="020B0502040204020203" pitchFamily="34" charset="0"/>
              </a:rPr>
              <a:t> </a:t>
            </a:r>
            <a:r>
              <a:rPr lang="en-US" sz="3600" b="1" dirty="0" err="1">
                <a:solidFill>
                  <a:srgbClr val="3333FF"/>
                </a:solidFill>
                <a:latin typeface="Bahnschrift Condensed" panose="020B0502040204020203" pitchFamily="34" charset="0"/>
              </a:rPr>
              <a:t>CỦA</a:t>
            </a:r>
            <a:r>
              <a:rPr lang="en-US" sz="3600" b="1" dirty="0">
                <a:solidFill>
                  <a:srgbClr val="3333FF"/>
                </a:solidFill>
                <a:latin typeface="Bahnschrift Condensed" panose="020B0502040204020203" pitchFamily="34" charset="0"/>
              </a:rPr>
              <a:t> TRƯỜNG </a:t>
            </a:r>
            <a:r>
              <a:rPr lang="en-US" sz="3600" b="1" dirty="0" err="1">
                <a:solidFill>
                  <a:srgbClr val="3333FF"/>
                </a:solidFill>
                <a:latin typeface="Bahnschrift Condensed" panose="020B0502040204020203" pitchFamily="34" charset="0"/>
              </a:rPr>
              <a:t>ĐHV</a:t>
            </a:r>
            <a:r>
              <a:rPr lang="en-US" sz="3600" b="1" dirty="0">
                <a:solidFill>
                  <a:srgbClr val="3333FF"/>
                </a:solidFill>
                <a:latin typeface="Bahnschrift Condensed" panose="020B0502040204020203" pitchFamily="34" charset="0"/>
              </a:rPr>
              <a:t> </a:t>
            </a:r>
            <a:r>
              <a:rPr lang="en-US" sz="3600" b="1" dirty="0" err="1">
                <a:solidFill>
                  <a:srgbClr val="3333FF"/>
                </a:solidFill>
                <a:latin typeface="Bahnschrift Condensed" panose="020B0502040204020203" pitchFamily="34" charset="0"/>
              </a:rPr>
              <a:t>NĂM</a:t>
            </a:r>
            <a:r>
              <a:rPr lang="en-US" sz="3600" b="1" dirty="0">
                <a:solidFill>
                  <a:srgbClr val="3333FF"/>
                </a:solidFill>
                <a:latin typeface="Bahnschrift Condensed" panose="020B0502040204020203" pitchFamily="34" charset="0"/>
              </a:rPr>
              <a:t> 2025 </a:t>
            </a:r>
            <a:r>
              <a:rPr lang="en-US" sz="3600" b="1" dirty="0">
                <a:solidFill>
                  <a:srgbClr val="CC00CC"/>
                </a:solidFill>
                <a:latin typeface="Bahnschrift Condensed" panose="020B0502040204020203" pitchFamily="34" charset="0"/>
              </a:rPr>
              <a:t>(851-900)</a:t>
            </a:r>
          </a:p>
        </p:txBody>
      </p:sp>
      <p:pic>
        <p:nvPicPr>
          <p:cNvPr id="4" name="Picture 3" descr="Logo&#10;&#10;Description automatically generated">
            <a:extLst>
              <a:ext uri="{FF2B5EF4-FFF2-40B4-BE49-F238E27FC236}">
                <a16:creationId xmlns:a16="http://schemas.microsoft.com/office/drawing/2014/main" id="{977CE912-068D-3425-7E0B-2AE51F3412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867D2356-4A78-923D-407D-952CAF5C4C28}"/>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aphicFrame>
        <p:nvGraphicFramePr>
          <p:cNvPr id="5" name="Table 4">
            <a:extLst>
              <a:ext uri="{FF2B5EF4-FFF2-40B4-BE49-F238E27FC236}">
                <a16:creationId xmlns:a16="http://schemas.microsoft.com/office/drawing/2014/main" id="{D07058FA-F2E5-4CD9-B3CE-A77F95716A0D}"/>
              </a:ext>
            </a:extLst>
          </p:cNvPr>
          <p:cNvGraphicFramePr>
            <a:graphicFrameLocks noGrp="1"/>
          </p:cNvGraphicFramePr>
          <p:nvPr>
            <p:extLst>
              <p:ext uri="{D42A27DB-BD31-4B8C-83A1-F6EECF244321}">
                <p14:modId xmlns:p14="http://schemas.microsoft.com/office/powerpoint/2010/main" val="836239525"/>
              </p:ext>
            </p:extLst>
          </p:nvPr>
        </p:nvGraphicFramePr>
        <p:xfrm>
          <a:off x="196381" y="887896"/>
          <a:ext cx="11731458" cy="5391806"/>
        </p:xfrm>
        <a:graphic>
          <a:graphicData uri="http://schemas.openxmlformats.org/drawingml/2006/table">
            <a:tbl>
              <a:tblPr firstRow="1" bandRow="1">
                <a:tableStyleId>{5940675A-B579-460E-94D1-54222C63F5DA}</a:tableStyleId>
              </a:tblPr>
              <a:tblGrid>
                <a:gridCol w="1013321">
                  <a:extLst>
                    <a:ext uri="{9D8B030D-6E8A-4147-A177-3AD203B41FA5}">
                      <a16:colId xmlns:a16="http://schemas.microsoft.com/office/drawing/2014/main" val="4140222011"/>
                    </a:ext>
                  </a:extLst>
                </a:gridCol>
                <a:gridCol w="7533336">
                  <a:extLst>
                    <a:ext uri="{9D8B030D-6E8A-4147-A177-3AD203B41FA5}">
                      <a16:colId xmlns:a16="http://schemas.microsoft.com/office/drawing/2014/main" val="380019139"/>
                    </a:ext>
                  </a:extLst>
                </a:gridCol>
                <a:gridCol w="1393771">
                  <a:extLst>
                    <a:ext uri="{9D8B030D-6E8A-4147-A177-3AD203B41FA5}">
                      <a16:colId xmlns:a16="http://schemas.microsoft.com/office/drawing/2014/main" val="1180545849"/>
                    </a:ext>
                  </a:extLst>
                </a:gridCol>
                <a:gridCol w="1791030">
                  <a:extLst>
                    <a:ext uri="{9D8B030D-6E8A-4147-A177-3AD203B41FA5}">
                      <a16:colId xmlns:a16="http://schemas.microsoft.com/office/drawing/2014/main" val="426233085"/>
                    </a:ext>
                  </a:extLst>
                </a:gridCol>
              </a:tblGrid>
              <a:tr h="732076">
                <a:tc>
                  <a:txBody>
                    <a:bodyPr/>
                    <a:lstStyle/>
                    <a:p>
                      <a:pPr algn="ctr"/>
                      <a:r>
                        <a:rPr lang="en-US" b="1" dirty="0">
                          <a:latin typeface="Bahnschrift Condensed" panose="020B0502040204020203" pitchFamily="34" charset="0"/>
                        </a:rPr>
                        <a:t>TT</a:t>
                      </a:r>
                    </a:p>
                  </a:txBody>
                  <a:tcPr>
                    <a:solidFill>
                      <a:schemeClr val="accent2">
                        <a:lumMod val="40000"/>
                        <a:lumOff val="60000"/>
                      </a:schemeClr>
                    </a:solidFill>
                  </a:tcPr>
                </a:tc>
                <a:tc>
                  <a:txBody>
                    <a:bodyPr/>
                    <a:lstStyle/>
                    <a:p>
                      <a:pPr algn="ctr"/>
                      <a:r>
                        <a:rPr lang="en-US" b="1" dirty="0" err="1">
                          <a:latin typeface="Bahnschrift Condensed" panose="020B0502040204020203" pitchFamily="34" charset="0"/>
                        </a:rPr>
                        <a:t>Chỉ</a:t>
                      </a:r>
                      <a:r>
                        <a:rPr lang="en-US" b="1" dirty="0">
                          <a:latin typeface="Bahnschrift Condensed" panose="020B0502040204020203" pitchFamily="34" charset="0"/>
                        </a:rPr>
                        <a:t> </a:t>
                      </a:r>
                      <a:r>
                        <a:rPr lang="en-US" b="1" dirty="0" err="1">
                          <a:latin typeface="Bahnschrift Condensed" panose="020B0502040204020203" pitchFamily="34" charset="0"/>
                        </a:rPr>
                        <a:t>số</a:t>
                      </a:r>
                      <a:r>
                        <a:rPr lang="en-US" b="1" dirty="0">
                          <a:latin typeface="Bahnschrift Condensed" panose="020B0502040204020203" pitchFamily="34" charset="0"/>
                        </a:rPr>
                        <a:t> </a:t>
                      </a:r>
                      <a:r>
                        <a:rPr lang="en-US" b="1" dirty="0" err="1">
                          <a:latin typeface="Bahnschrift Condensed" panose="020B0502040204020203" pitchFamily="34" charset="0"/>
                        </a:rPr>
                        <a:t>đánh</a:t>
                      </a:r>
                      <a:r>
                        <a:rPr lang="en-US" b="1" dirty="0">
                          <a:latin typeface="Bahnschrift Condensed" panose="020B0502040204020203" pitchFamily="34" charset="0"/>
                        </a:rPr>
                        <a:t> </a:t>
                      </a:r>
                      <a:r>
                        <a:rPr lang="en-US" b="1" dirty="0" err="1">
                          <a:latin typeface="Bahnschrift Condensed" panose="020B0502040204020203" pitchFamily="34" charset="0"/>
                        </a:rPr>
                        <a:t>giá</a:t>
                      </a:r>
                      <a:endParaRPr lang="en-US" b="1" dirty="0">
                        <a:latin typeface="Bahnschrift Condensed" panose="020B0502040204020203" pitchFamily="34" charset="0"/>
                      </a:endParaRPr>
                    </a:p>
                  </a:txBody>
                  <a:tcPr>
                    <a:solidFill>
                      <a:schemeClr val="accent2">
                        <a:lumMod val="40000"/>
                        <a:lumOff val="60000"/>
                      </a:schemeClr>
                    </a:solidFill>
                  </a:tcPr>
                </a:tc>
                <a:tc>
                  <a:txBody>
                    <a:bodyPr/>
                    <a:lstStyle/>
                    <a:p>
                      <a:pPr algn="ctr"/>
                      <a:r>
                        <a:rPr lang="en-US" b="1" dirty="0" err="1">
                          <a:latin typeface="Bahnschrift Condensed" panose="020B0502040204020203" pitchFamily="34" charset="0"/>
                        </a:rPr>
                        <a:t>Trọng</a:t>
                      </a:r>
                      <a:r>
                        <a:rPr lang="en-US" b="1" dirty="0">
                          <a:latin typeface="Bahnschrift Condensed" panose="020B0502040204020203" pitchFamily="34" charset="0"/>
                        </a:rPr>
                        <a:t> </a:t>
                      </a:r>
                      <a:r>
                        <a:rPr lang="en-US" b="1" dirty="0" err="1">
                          <a:latin typeface="Bahnschrift Condensed" panose="020B0502040204020203" pitchFamily="34" charset="0"/>
                        </a:rPr>
                        <a:t>số</a:t>
                      </a:r>
                      <a:endParaRPr lang="en-US" b="1" dirty="0">
                        <a:latin typeface="Bahnschrift Condensed" panose="020B0502040204020203" pitchFamily="34" charset="0"/>
                      </a:endParaRPr>
                    </a:p>
                  </a:txBody>
                  <a:tcPr>
                    <a:solidFill>
                      <a:schemeClr val="accent2">
                        <a:lumMod val="40000"/>
                        <a:lumOff val="60000"/>
                      </a:schemeClr>
                    </a:solidFill>
                  </a:tcPr>
                </a:tc>
                <a:tc>
                  <a:txBody>
                    <a:bodyPr/>
                    <a:lstStyle/>
                    <a:p>
                      <a:pPr algn="ctr"/>
                      <a:r>
                        <a:rPr lang="en-US" b="1" dirty="0" err="1">
                          <a:latin typeface="Bahnschrift Condensed" panose="020B0502040204020203" pitchFamily="34" charset="0"/>
                        </a:rPr>
                        <a:t>Điểm</a:t>
                      </a:r>
                      <a:r>
                        <a:rPr lang="en-US" b="1" dirty="0">
                          <a:latin typeface="Bahnschrift Condensed" panose="020B0502040204020203" pitchFamily="34" charset="0"/>
                        </a:rPr>
                        <a:t> </a:t>
                      </a:r>
                      <a:r>
                        <a:rPr lang="en-US" b="1" dirty="0" err="1">
                          <a:latin typeface="Bahnschrift Condensed" panose="020B0502040204020203" pitchFamily="34" charset="0"/>
                        </a:rPr>
                        <a:t>của</a:t>
                      </a:r>
                      <a:r>
                        <a:rPr lang="en-US" b="1" dirty="0">
                          <a:latin typeface="Bahnschrift Condensed" panose="020B0502040204020203" pitchFamily="34" charset="0"/>
                        </a:rPr>
                        <a:t> Trường </a:t>
                      </a:r>
                      <a:r>
                        <a:rPr lang="en-US" b="1" dirty="0" err="1">
                          <a:latin typeface="Bahnschrift Condensed" panose="020B0502040204020203" pitchFamily="34" charset="0"/>
                        </a:rPr>
                        <a:t>ĐH</a:t>
                      </a:r>
                      <a:r>
                        <a:rPr lang="en-US" b="1" dirty="0">
                          <a:latin typeface="Bahnschrift Condensed" panose="020B0502040204020203" pitchFamily="34" charset="0"/>
                        </a:rPr>
                        <a:t> Vinh</a:t>
                      </a:r>
                    </a:p>
                  </a:txBody>
                  <a:tcPr>
                    <a:solidFill>
                      <a:schemeClr val="accent2">
                        <a:lumMod val="40000"/>
                        <a:lumOff val="60000"/>
                      </a:schemeClr>
                    </a:solidFill>
                  </a:tcPr>
                </a:tc>
                <a:extLst>
                  <a:ext uri="{0D108BD9-81ED-4DB2-BD59-A6C34878D82A}">
                    <a16:rowId xmlns:a16="http://schemas.microsoft.com/office/drawing/2014/main" val="815916608"/>
                  </a:ext>
                </a:extLst>
              </a:tr>
              <a:tr h="424140">
                <a:tc>
                  <a:txBody>
                    <a:bodyPr/>
                    <a:lstStyle/>
                    <a:p>
                      <a:pPr algn="ctr"/>
                      <a:r>
                        <a:rPr lang="en-US" dirty="0">
                          <a:latin typeface="Bahnschrift Condensed" panose="020B0502040204020203" pitchFamily="34" charset="0"/>
                        </a:rPr>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hnschrift Condensed" panose="020B0502040204020203" pitchFamily="34" charset="0"/>
                        </a:rPr>
                        <a:t>Uy </a:t>
                      </a:r>
                      <a:r>
                        <a:rPr lang="en-US" dirty="0" err="1">
                          <a:latin typeface="Bahnschrift Condensed" panose="020B0502040204020203" pitchFamily="34" charset="0"/>
                        </a:rPr>
                        <a:t>tín</a:t>
                      </a:r>
                      <a:r>
                        <a:rPr lang="en-US" dirty="0">
                          <a:latin typeface="Bahnschrift Condensed" panose="020B0502040204020203" pitchFamily="34" charset="0"/>
                        </a:rPr>
                        <a:t> </a:t>
                      </a:r>
                      <a:r>
                        <a:rPr lang="en-US" dirty="0" err="1">
                          <a:latin typeface="Bahnschrift Condensed" panose="020B0502040204020203" pitchFamily="34" charset="0"/>
                        </a:rPr>
                        <a:t>học</a:t>
                      </a:r>
                      <a:r>
                        <a:rPr lang="en-US" dirty="0">
                          <a:latin typeface="Bahnschrift Condensed" panose="020B0502040204020203" pitchFamily="34" charset="0"/>
                        </a:rPr>
                        <a:t> </a:t>
                      </a:r>
                      <a:r>
                        <a:rPr lang="en-US" dirty="0" err="1">
                          <a:latin typeface="Bahnschrift Condensed" panose="020B0502040204020203" pitchFamily="34" charset="0"/>
                        </a:rPr>
                        <a:t>thuật</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Academic reputation)</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30%</a:t>
                      </a:r>
                    </a:p>
                  </a:txBody>
                  <a:tcPr/>
                </a:tc>
                <a:tc>
                  <a:txBody>
                    <a:bodyPr/>
                    <a:lstStyle/>
                    <a:p>
                      <a:pPr algn="ctr"/>
                      <a:r>
                        <a:rPr lang="en-US" b="1" dirty="0">
                          <a:solidFill>
                            <a:srgbClr val="FF0000"/>
                          </a:solidFill>
                          <a:latin typeface="Bahnschrift Condensed" panose="020B0502040204020203" pitchFamily="34" charset="0"/>
                        </a:rPr>
                        <a:t>5.3</a:t>
                      </a:r>
                      <a:r>
                        <a:rPr lang="en-US" b="1" dirty="0">
                          <a:latin typeface="Bahnschrift Condensed" panose="020B0502040204020203" pitchFamily="34" charset="0"/>
                        </a:rPr>
                        <a:t>/</a:t>
                      </a:r>
                      <a:r>
                        <a:rPr lang="en-US" b="1" dirty="0">
                          <a:solidFill>
                            <a:srgbClr val="0000FF"/>
                          </a:solidFill>
                          <a:latin typeface="Bahnschrift Condensed" panose="020B0502040204020203" pitchFamily="34" charset="0"/>
                        </a:rPr>
                        <a:t>100</a:t>
                      </a:r>
                    </a:p>
                  </a:txBody>
                  <a:tcPr/>
                </a:tc>
                <a:extLst>
                  <a:ext uri="{0D108BD9-81ED-4DB2-BD59-A6C34878D82A}">
                    <a16:rowId xmlns:a16="http://schemas.microsoft.com/office/drawing/2014/main" val="3429699896"/>
                  </a:ext>
                </a:extLst>
              </a:tr>
              <a:tr h="418330">
                <a:tc>
                  <a:txBody>
                    <a:bodyPr/>
                    <a:lstStyle/>
                    <a:p>
                      <a:pPr algn="ctr"/>
                      <a:r>
                        <a:rPr lang="en-US" dirty="0">
                          <a:latin typeface="Bahnschrift Condensed" panose="020B0502040204020203"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Bahnschrift Condensed" panose="020B0502040204020203" pitchFamily="34" charset="0"/>
                        </a:rPr>
                        <a:t>Uy </a:t>
                      </a:r>
                      <a:r>
                        <a:rPr lang="en-US" dirty="0" err="1">
                          <a:latin typeface="Bahnschrift Condensed" panose="020B0502040204020203" pitchFamily="34" charset="0"/>
                        </a:rPr>
                        <a:t>tín</a:t>
                      </a:r>
                      <a:r>
                        <a:rPr lang="en-US" dirty="0">
                          <a:latin typeface="Bahnschrift Condensed" panose="020B0502040204020203" pitchFamily="34" charset="0"/>
                        </a:rPr>
                        <a:t> </a:t>
                      </a:r>
                      <a:r>
                        <a:rPr lang="en-US" dirty="0" err="1">
                          <a:latin typeface="Bahnschrift Condensed" panose="020B0502040204020203" pitchFamily="34" charset="0"/>
                        </a:rPr>
                        <a:t>tuyển</a:t>
                      </a:r>
                      <a:r>
                        <a:rPr lang="en-US" dirty="0">
                          <a:latin typeface="Bahnschrift Condensed" panose="020B0502040204020203" pitchFamily="34" charset="0"/>
                        </a:rPr>
                        <a:t> </a:t>
                      </a:r>
                      <a:r>
                        <a:rPr lang="en-US" dirty="0" err="1">
                          <a:latin typeface="Bahnschrift Condensed" panose="020B0502040204020203" pitchFamily="34" charset="0"/>
                        </a:rPr>
                        <a:t>dụng</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Employer reputation)</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20%</a:t>
                      </a:r>
                    </a:p>
                  </a:txBody>
                  <a:tcPr/>
                </a:tc>
                <a:tc>
                  <a:txBody>
                    <a:bodyPr/>
                    <a:lstStyle/>
                    <a:p>
                      <a:pPr algn="ctr"/>
                      <a:r>
                        <a:rPr lang="en-US" b="1" dirty="0">
                          <a:solidFill>
                            <a:srgbClr val="FF0000"/>
                          </a:solidFill>
                          <a:latin typeface="Bahnschrift Condensed" panose="020B0502040204020203" pitchFamily="34" charset="0"/>
                        </a:rPr>
                        <a:t>21.2</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1350949874"/>
                  </a:ext>
                </a:extLst>
              </a:tr>
              <a:tr h="424140">
                <a:tc>
                  <a:txBody>
                    <a:bodyPr/>
                    <a:lstStyle/>
                    <a:p>
                      <a:pPr algn="ctr"/>
                      <a:r>
                        <a:rPr lang="en-US" dirty="0">
                          <a:latin typeface="Bahnschrift Condensed" panose="020B0502040204020203" pitchFamily="34" charset="0"/>
                        </a:rPr>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Tỷ</a:t>
                      </a:r>
                      <a:r>
                        <a:rPr lang="en-US" dirty="0">
                          <a:latin typeface="Bahnschrift Condensed" panose="020B0502040204020203" pitchFamily="34" charset="0"/>
                        </a:rPr>
                        <a:t> </a:t>
                      </a:r>
                      <a:r>
                        <a:rPr lang="en-US" dirty="0" err="1">
                          <a:latin typeface="Bahnschrift Condensed" panose="020B0502040204020203" pitchFamily="34" charset="0"/>
                        </a:rPr>
                        <a:t>lệ</a:t>
                      </a:r>
                      <a:r>
                        <a:rPr lang="en-US" dirty="0">
                          <a:latin typeface="Bahnschrift Condensed" panose="020B0502040204020203" pitchFamily="34" charset="0"/>
                        </a:rPr>
                        <a:t> </a:t>
                      </a:r>
                      <a:r>
                        <a:rPr lang="en-US" dirty="0" err="1">
                          <a:latin typeface="Bahnschrift Condensed" panose="020B0502040204020203" pitchFamily="34" charset="0"/>
                        </a:rPr>
                        <a:t>người</a:t>
                      </a:r>
                      <a:r>
                        <a:rPr lang="en-US" dirty="0">
                          <a:latin typeface="Bahnschrift Condensed" panose="020B0502040204020203" pitchFamily="34" charset="0"/>
                        </a:rPr>
                        <a:t> </a:t>
                      </a:r>
                      <a:r>
                        <a:rPr lang="en-US" dirty="0" err="1">
                          <a:latin typeface="Bahnschrift Condensed" panose="020B0502040204020203" pitchFamily="34" charset="0"/>
                        </a:rPr>
                        <a:t>giảng</a:t>
                      </a:r>
                      <a:r>
                        <a:rPr lang="en-US" dirty="0">
                          <a:latin typeface="Bahnschrift Condensed" panose="020B0502040204020203" pitchFamily="34" charset="0"/>
                        </a:rPr>
                        <a:t> </a:t>
                      </a:r>
                      <a:r>
                        <a:rPr lang="en-US" dirty="0" err="1">
                          <a:latin typeface="Bahnschrift Condensed" panose="020B0502040204020203" pitchFamily="34" charset="0"/>
                        </a:rPr>
                        <a:t>viên</a:t>
                      </a:r>
                      <a:r>
                        <a:rPr lang="en-US" dirty="0">
                          <a:latin typeface="Bahnschrift Condensed" panose="020B0502040204020203" pitchFamily="34" charset="0"/>
                        </a:rPr>
                        <a:t>/</a:t>
                      </a:r>
                      <a:r>
                        <a:rPr lang="en-US" dirty="0" err="1">
                          <a:latin typeface="Bahnschrift Condensed" panose="020B0502040204020203" pitchFamily="34" charset="0"/>
                        </a:rPr>
                        <a:t>người</a:t>
                      </a:r>
                      <a:r>
                        <a:rPr lang="en-US" dirty="0">
                          <a:latin typeface="Bahnschrift Condensed" panose="020B0502040204020203" pitchFamily="34" charset="0"/>
                        </a:rPr>
                        <a:t> </a:t>
                      </a:r>
                      <a:r>
                        <a:rPr lang="en-US" dirty="0" err="1">
                          <a:latin typeface="Bahnschrift Condensed" panose="020B0502040204020203" pitchFamily="34" charset="0"/>
                        </a:rPr>
                        <a:t>học</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Faculty/student ratio)</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10%</a:t>
                      </a:r>
                    </a:p>
                  </a:txBody>
                  <a:tcPr/>
                </a:tc>
                <a:tc>
                  <a:txBody>
                    <a:bodyPr/>
                    <a:lstStyle/>
                    <a:p>
                      <a:pPr algn="ctr"/>
                      <a:r>
                        <a:rPr lang="en-US" b="1" dirty="0">
                          <a:solidFill>
                            <a:srgbClr val="FF0000"/>
                          </a:solidFill>
                          <a:latin typeface="Bahnschrift Condensed" panose="020B0502040204020203" pitchFamily="34" charset="0"/>
                        </a:rPr>
                        <a:t>2.5</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987107574"/>
                  </a:ext>
                </a:extLst>
              </a:tr>
              <a:tr h="424140">
                <a:tc>
                  <a:txBody>
                    <a:bodyPr/>
                    <a:lstStyle/>
                    <a:p>
                      <a:pPr algn="ctr"/>
                      <a:r>
                        <a:rPr lang="en-US" dirty="0">
                          <a:latin typeface="Bahnschrift Condensed" panose="020B0502040204020203" pitchFamily="34" charset="0"/>
                        </a:rPr>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latin typeface="Bahnschrift Condensed" panose="020B0502040204020203" pitchFamily="34" charset="0"/>
                        </a:rPr>
                        <a:t>Mạng lưới nghiên cứu quốc tế</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International research network)</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10%</a:t>
                      </a:r>
                    </a:p>
                  </a:txBody>
                  <a:tcPr/>
                </a:tc>
                <a:tc>
                  <a:txBody>
                    <a:bodyPr/>
                    <a:lstStyle/>
                    <a:p>
                      <a:pPr algn="ctr"/>
                      <a:r>
                        <a:rPr lang="en-US" b="1" dirty="0">
                          <a:solidFill>
                            <a:srgbClr val="FF0000"/>
                          </a:solidFill>
                          <a:latin typeface="Bahnschrift Condensed" panose="020B0502040204020203" pitchFamily="34" charset="0"/>
                        </a:rPr>
                        <a:t>5.9</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623378561"/>
                  </a:ext>
                </a:extLst>
              </a:tr>
              <a:tr h="424140">
                <a:tc>
                  <a:txBody>
                    <a:bodyPr/>
                    <a:lstStyle/>
                    <a:p>
                      <a:pPr algn="ctr"/>
                      <a:r>
                        <a:rPr lang="en-US" dirty="0">
                          <a:latin typeface="Bahnschrift Condensed" panose="020B0502040204020203" pitchFamily="34" charset="0"/>
                        </a:rPr>
                        <a:t>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Số</a:t>
                      </a:r>
                      <a:r>
                        <a:rPr lang="en-US" dirty="0">
                          <a:latin typeface="Bahnschrift Condensed" panose="020B0502040204020203" pitchFamily="34" charset="0"/>
                        </a:rPr>
                        <a:t> </a:t>
                      </a:r>
                      <a:r>
                        <a:rPr lang="en-US" dirty="0" err="1">
                          <a:latin typeface="Bahnschrift Condensed" panose="020B0502040204020203" pitchFamily="34" charset="0"/>
                        </a:rPr>
                        <a:t>trích</a:t>
                      </a:r>
                      <a:r>
                        <a:rPr lang="en-US" dirty="0">
                          <a:latin typeface="Bahnschrift Condensed" panose="020B0502040204020203" pitchFamily="34" charset="0"/>
                        </a:rPr>
                        <a:t> </a:t>
                      </a:r>
                      <a:r>
                        <a:rPr lang="en-US" dirty="0" err="1">
                          <a:latin typeface="Bahnschrift Condensed" panose="020B0502040204020203" pitchFamily="34" charset="0"/>
                        </a:rPr>
                        <a:t>dẫn</a:t>
                      </a:r>
                      <a:r>
                        <a:rPr lang="en-US" dirty="0">
                          <a:latin typeface="Bahnschrift Condensed" panose="020B0502040204020203" pitchFamily="34" charset="0"/>
                        </a:rPr>
                        <a:t>/</a:t>
                      </a:r>
                      <a:r>
                        <a:rPr lang="en-US" dirty="0" err="1">
                          <a:latin typeface="Bahnschrift Condensed" panose="020B0502040204020203" pitchFamily="34" charset="0"/>
                        </a:rPr>
                        <a:t>bài</a:t>
                      </a:r>
                      <a:r>
                        <a:rPr lang="en-US" dirty="0">
                          <a:latin typeface="Bahnschrift Condensed" panose="020B0502040204020203" pitchFamily="34" charset="0"/>
                        </a:rPr>
                        <a:t> </a:t>
                      </a:r>
                      <a:r>
                        <a:rPr lang="en-US" dirty="0" err="1">
                          <a:latin typeface="Bahnschrift Condensed" panose="020B0502040204020203" pitchFamily="34" charset="0"/>
                        </a:rPr>
                        <a:t>báo</a:t>
                      </a:r>
                      <a:r>
                        <a:rPr lang="en-US" dirty="0">
                          <a:latin typeface="Bahnschrift Condensed" panose="020B0502040204020203" pitchFamily="34" charset="0"/>
                        </a:rPr>
                        <a:t>(</a:t>
                      </a:r>
                      <a:r>
                        <a:rPr lang="en-US" sz="1800" b="0" i="0" kern="1200" dirty="0">
                          <a:solidFill>
                            <a:schemeClr val="tx1"/>
                          </a:solidFill>
                          <a:effectLst/>
                          <a:latin typeface="Bahnschrift Condensed" panose="020B0502040204020203" pitchFamily="34" charset="0"/>
                          <a:ea typeface="+mn-ea"/>
                          <a:cs typeface="+mn-cs"/>
                        </a:rPr>
                        <a:t>Citations per paper)</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10%</a:t>
                      </a:r>
                    </a:p>
                  </a:txBody>
                  <a:tcPr/>
                </a:tc>
                <a:tc>
                  <a:txBody>
                    <a:bodyPr/>
                    <a:lstStyle/>
                    <a:p>
                      <a:pPr algn="ctr"/>
                      <a:r>
                        <a:rPr lang="en-US" b="1" dirty="0">
                          <a:solidFill>
                            <a:srgbClr val="FF0000"/>
                          </a:solidFill>
                          <a:latin typeface="Bahnschrift Condensed" panose="020B0502040204020203" pitchFamily="34" charset="0"/>
                        </a:rPr>
                        <a:t>7.2</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328238848"/>
                  </a:ext>
                </a:extLst>
              </a:tr>
              <a:tr h="424140">
                <a:tc>
                  <a:txBody>
                    <a:bodyPr/>
                    <a:lstStyle/>
                    <a:p>
                      <a:pPr algn="ctr"/>
                      <a:r>
                        <a:rPr lang="en-US" dirty="0">
                          <a:latin typeface="Bahnschrift Condensed" panose="020B0502040204020203" pitchFamily="34" charset="0"/>
                        </a:rPr>
                        <a:t>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err="1">
                          <a:solidFill>
                            <a:schemeClr val="tx1"/>
                          </a:solidFill>
                          <a:effectLst/>
                          <a:latin typeface="Bahnschrift Condensed" panose="020B0502040204020203" pitchFamily="34" charset="0"/>
                          <a:ea typeface="+mn-ea"/>
                          <a:cs typeface="+mn-cs"/>
                        </a:rPr>
                        <a:t>Số</a:t>
                      </a:r>
                      <a:r>
                        <a:rPr lang="en-US" sz="1800" b="0" i="0" kern="1200" dirty="0">
                          <a:solidFill>
                            <a:schemeClr val="tx1"/>
                          </a:solidFill>
                          <a:effectLst/>
                          <a:latin typeface="Bahnschrift Condensed" panose="020B0502040204020203" pitchFamily="34" charset="0"/>
                          <a:ea typeface="+mn-ea"/>
                          <a:cs typeface="+mn-cs"/>
                        </a:rPr>
                        <a:t> </a:t>
                      </a:r>
                      <a:r>
                        <a:rPr lang="en-US" sz="1800" b="0" i="0" kern="1200" dirty="0" err="1">
                          <a:solidFill>
                            <a:schemeClr val="tx1"/>
                          </a:solidFill>
                          <a:effectLst/>
                          <a:latin typeface="Bahnschrift Condensed" panose="020B0502040204020203" pitchFamily="34" charset="0"/>
                          <a:ea typeface="+mn-ea"/>
                          <a:cs typeface="+mn-cs"/>
                        </a:rPr>
                        <a:t>bài</a:t>
                      </a:r>
                      <a:r>
                        <a:rPr lang="en-US" sz="1800" b="0" i="0" kern="1200" dirty="0">
                          <a:solidFill>
                            <a:schemeClr val="tx1"/>
                          </a:solidFill>
                          <a:effectLst/>
                          <a:latin typeface="Bahnschrift Condensed" panose="020B0502040204020203" pitchFamily="34" charset="0"/>
                          <a:ea typeface="+mn-ea"/>
                          <a:cs typeface="+mn-cs"/>
                        </a:rPr>
                        <a:t> </a:t>
                      </a:r>
                      <a:r>
                        <a:rPr lang="en-US" sz="1800" b="0" i="0" kern="1200" dirty="0" err="1">
                          <a:solidFill>
                            <a:schemeClr val="tx1"/>
                          </a:solidFill>
                          <a:effectLst/>
                          <a:latin typeface="Bahnschrift Condensed" panose="020B0502040204020203" pitchFamily="34" charset="0"/>
                          <a:ea typeface="+mn-ea"/>
                          <a:cs typeface="+mn-cs"/>
                        </a:rPr>
                        <a:t>báo</a:t>
                      </a:r>
                      <a:r>
                        <a:rPr lang="en-US" sz="1800" b="0" i="0" kern="1200" dirty="0">
                          <a:solidFill>
                            <a:schemeClr val="tx1"/>
                          </a:solidFill>
                          <a:effectLst/>
                          <a:latin typeface="Bahnschrift Condensed" panose="020B0502040204020203" pitchFamily="34" charset="0"/>
                          <a:ea typeface="+mn-ea"/>
                          <a:cs typeface="+mn-cs"/>
                        </a:rPr>
                        <a:t>/</a:t>
                      </a:r>
                      <a:r>
                        <a:rPr lang="en-US" sz="1800" b="0" i="0" kern="1200" dirty="0" err="1">
                          <a:solidFill>
                            <a:schemeClr val="tx1"/>
                          </a:solidFill>
                          <a:effectLst/>
                          <a:latin typeface="Bahnschrift Condensed" panose="020B0502040204020203" pitchFamily="34" charset="0"/>
                          <a:ea typeface="+mn-ea"/>
                          <a:cs typeface="+mn-cs"/>
                        </a:rPr>
                        <a:t>Giảng</a:t>
                      </a:r>
                      <a:r>
                        <a:rPr lang="en-US" sz="1800" b="0" i="0" kern="1200" dirty="0">
                          <a:solidFill>
                            <a:schemeClr val="tx1"/>
                          </a:solidFill>
                          <a:effectLst/>
                          <a:latin typeface="Bahnschrift Condensed" panose="020B0502040204020203" pitchFamily="34" charset="0"/>
                          <a:ea typeface="+mn-ea"/>
                          <a:cs typeface="+mn-cs"/>
                        </a:rPr>
                        <a:t> </a:t>
                      </a:r>
                      <a:r>
                        <a:rPr lang="en-US" sz="1800" b="0" i="0" kern="1200" dirty="0" err="1">
                          <a:solidFill>
                            <a:schemeClr val="tx1"/>
                          </a:solidFill>
                          <a:effectLst/>
                          <a:latin typeface="Bahnschrift Condensed" panose="020B0502040204020203" pitchFamily="34" charset="0"/>
                          <a:ea typeface="+mn-ea"/>
                          <a:cs typeface="+mn-cs"/>
                        </a:rPr>
                        <a:t>viên</a:t>
                      </a:r>
                      <a:r>
                        <a:rPr lang="en-US" sz="1800" b="0" i="0" kern="1200" dirty="0">
                          <a:solidFill>
                            <a:schemeClr val="tx1"/>
                          </a:solidFill>
                          <a:effectLst/>
                          <a:latin typeface="Bahnschrift Condensed" panose="020B0502040204020203" pitchFamily="34" charset="0"/>
                          <a:ea typeface="+mn-ea"/>
                          <a:cs typeface="+mn-cs"/>
                        </a:rPr>
                        <a:t>(Papers per faculty)</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5%</a:t>
                      </a:r>
                    </a:p>
                  </a:txBody>
                  <a:tcPr/>
                </a:tc>
                <a:tc>
                  <a:txBody>
                    <a:bodyPr/>
                    <a:lstStyle/>
                    <a:p>
                      <a:pPr algn="ctr"/>
                      <a:r>
                        <a:rPr lang="en-US" b="1" dirty="0">
                          <a:solidFill>
                            <a:srgbClr val="FF0000"/>
                          </a:solidFill>
                          <a:latin typeface="Bahnschrift Condensed" panose="020B0502040204020203" pitchFamily="34" charset="0"/>
                        </a:rPr>
                        <a:t>4.3</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3990908388"/>
                  </a:ext>
                </a:extLst>
              </a:tr>
              <a:tr h="424140">
                <a:tc>
                  <a:txBody>
                    <a:bodyPr/>
                    <a:lstStyle/>
                    <a:p>
                      <a:pPr algn="ctr"/>
                      <a:r>
                        <a:rPr lang="en-US" dirty="0">
                          <a:latin typeface="Bahnschrift Condensed" panose="020B0502040204020203" pitchFamily="34" charset="0"/>
                        </a:rPr>
                        <a:t>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Tỷ</a:t>
                      </a:r>
                      <a:r>
                        <a:rPr lang="en-US" dirty="0">
                          <a:latin typeface="Bahnschrift Condensed" panose="020B0502040204020203" pitchFamily="34" charset="0"/>
                        </a:rPr>
                        <a:t> </a:t>
                      </a:r>
                      <a:r>
                        <a:rPr lang="en-US" dirty="0" err="1">
                          <a:latin typeface="Bahnschrift Condensed" panose="020B0502040204020203" pitchFamily="34" charset="0"/>
                        </a:rPr>
                        <a:t>lệ</a:t>
                      </a:r>
                      <a:r>
                        <a:rPr lang="en-US" dirty="0">
                          <a:latin typeface="Bahnschrift Condensed" panose="020B0502040204020203" pitchFamily="34" charset="0"/>
                        </a:rPr>
                        <a:t> </a:t>
                      </a:r>
                      <a:r>
                        <a:rPr lang="en-US" dirty="0" err="1">
                          <a:latin typeface="Bahnschrift Condensed" panose="020B0502040204020203" pitchFamily="34" charset="0"/>
                        </a:rPr>
                        <a:t>giảng</a:t>
                      </a:r>
                      <a:r>
                        <a:rPr lang="en-US" dirty="0">
                          <a:latin typeface="Bahnschrift Condensed" panose="020B0502040204020203" pitchFamily="34" charset="0"/>
                        </a:rPr>
                        <a:t> </a:t>
                      </a:r>
                      <a:r>
                        <a:rPr lang="en-US" dirty="0" err="1">
                          <a:latin typeface="Bahnschrift Condensed" panose="020B0502040204020203" pitchFamily="34" charset="0"/>
                        </a:rPr>
                        <a:t>viên</a:t>
                      </a:r>
                      <a:r>
                        <a:rPr lang="en-US" dirty="0">
                          <a:latin typeface="Bahnschrift Condensed" panose="020B0502040204020203" pitchFamily="34" charset="0"/>
                        </a:rPr>
                        <a:t> </a:t>
                      </a:r>
                      <a:r>
                        <a:rPr lang="en-US" dirty="0" err="1">
                          <a:latin typeface="Bahnschrift Condensed" panose="020B0502040204020203" pitchFamily="34" charset="0"/>
                        </a:rPr>
                        <a:t>có</a:t>
                      </a:r>
                      <a:r>
                        <a:rPr lang="en-US" dirty="0">
                          <a:latin typeface="Bahnschrift Condensed" panose="020B0502040204020203" pitchFamily="34" charset="0"/>
                        </a:rPr>
                        <a:t> </a:t>
                      </a:r>
                      <a:r>
                        <a:rPr lang="en-US" dirty="0" err="1">
                          <a:latin typeface="Bahnschrift Condensed" panose="020B0502040204020203" pitchFamily="34" charset="0"/>
                        </a:rPr>
                        <a:t>trình</a:t>
                      </a:r>
                      <a:r>
                        <a:rPr lang="en-US" dirty="0">
                          <a:latin typeface="Bahnschrift Condensed" panose="020B0502040204020203" pitchFamily="34" charset="0"/>
                        </a:rPr>
                        <a:t> </a:t>
                      </a:r>
                      <a:r>
                        <a:rPr lang="en-US" dirty="0" err="1">
                          <a:latin typeface="Bahnschrift Condensed" panose="020B0502040204020203" pitchFamily="34" charset="0"/>
                        </a:rPr>
                        <a:t>độ</a:t>
                      </a:r>
                      <a:r>
                        <a:rPr lang="en-US" dirty="0">
                          <a:latin typeface="Bahnschrift Condensed" panose="020B0502040204020203" pitchFamily="34" charset="0"/>
                        </a:rPr>
                        <a:t> Tiến </a:t>
                      </a:r>
                      <a:r>
                        <a:rPr lang="en-US" dirty="0" err="1">
                          <a:latin typeface="Bahnschrift Condensed" panose="020B0502040204020203" pitchFamily="34" charset="0"/>
                        </a:rPr>
                        <a:t>sĩ</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Staff with a PhD)</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5%</a:t>
                      </a:r>
                    </a:p>
                  </a:txBody>
                  <a:tcPr/>
                </a:tc>
                <a:tc>
                  <a:txBody>
                    <a:bodyPr/>
                    <a:lstStyle/>
                    <a:p>
                      <a:pPr algn="ctr"/>
                      <a:r>
                        <a:rPr lang="en-US" dirty="0" err="1">
                          <a:latin typeface="Bahnschrift Condensed" panose="020B0502040204020203" pitchFamily="34" charset="0"/>
                        </a:rPr>
                        <a:t>Chưa</a:t>
                      </a:r>
                      <a:r>
                        <a:rPr lang="en-US" dirty="0">
                          <a:latin typeface="Bahnschrift Condensed" panose="020B0502040204020203" pitchFamily="34" charset="0"/>
                        </a:rPr>
                        <a:t> </a:t>
                      </a:r>
                      <a:r>
                        <a:rPr lang="en-US" dirty="0" err="1">
                          <a:latin typeface="Bahnschrift Condensed" panose="020B0502040204020203" pitchFamily="34" charset="0"/>
                        </a:rPr>
                        <a:t>được</a:t>
                      </a:r>
                      <a:r>
                        <a:rPr lang="en-US" dirty="0">
                          <a:latin typeface="Bahnschrift Condensed" panose="020B0502040204020203" pitchFamily="34" charset="0"/>
                        </a:rPr>
                        <a:t> </a:t>
                      </a:r>
                      <a:r>
                        <a:rPr lang="en-US" dirty="0" err="1">
                          <a:latin typeface="Bahnschrift Condensed" panose="020B0502040204020203" pitchFamily="34" charset="0"/>
                        </a:rPr>
                        <a:t>đánh</a:t>
                      </a:r>
                      <a:r>
                        <a:rPr lang="en-US" dirty="0">
                          <a:latin typeface="Bahnschrift Condensed" panose="020B0502040204020203" pitchFamily="34" charset="0"/>
                        </a:rPr>
                        <a:t> </a:t>
                      </a:r>
                      <a:r>
                        <a:rPr lang="en-US" dirty="0" err="1">
                          <a:latin typeface="Bahnschrift Condensed" panose="020B0502040204020203" pitchFamily="34" charset="0"/>
                        </a:rPr>
                        <a:t>giá</a:t>
                      </a:r>
                      <a:endParaRPr lang="en-US" dirty="0">
                        <a:latin typeface="Bahnschrift Condensed" panose="020B0502040204020203" pitchFamily="34" charset="0"/>
                      </a:endParaRPr>
                    </a:p>
                  </a:txBody>
                  <a:tcPr/>
                </a:tc>
                <a:extLst>
                  <a:ext uri="{0D108BD9-81ED-4DB2-BD59-A6C34878D82A}">
                    <a16:rowId xmlns:a16="http://schemas.microsoft.com/office/drawing/2014/main" val="3500123890"/>
                  </a:ext>
                </a:extLst>
              </a:tr>
              <a:tr h="424140">
                <a:tc>
                  <a:txBody>
                    <a:bodyPr/>
                    <a:lstStyle/>
                    <a:p>
                      <a:pPr algn="ctr"/>
                      <a:r>
                        <a:rPr lang="en-US" dirty="0">
                          <a:latin typeface="Bahnschrift Condensed" panose="020B0502040204020203" pitchFamily="34" charset="0"/>
                        </a:rPr>
                        <a:t>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Tỷ</a:t>
                      </a:r>
                      <a:r>
                        <a:rPr lang="en-US" dirty="0">
                          <a:latin typeface="Bahnschrift Condensed" panose="020B0502040204020203" pitchFamily="34" charset="0"/>
                        </a:rPr>
                        <a:t> </a:t>
                      </a:r>
                      <a:r>
                        <a:rPr lang="en-US" dirty="0" err="1">
                          <a:latin typeface="Bahnschrift Condensed" panose="020B0502040204020203" pitchFamily="34" charset="0"/>
                        </a:rPr>
                        <a:t>lệ</a:t>
                      </a:r>
                      <a:r>
                        <a:rPr lang="en-US" dirty="0">
                          <a:latin typeface="Bahnschrift Condensed" panose="020B0502040204020203" pitchFamily="34" charset="0"/>
                        </a:rPr>
                        <a:t> </a:t>
                      </a:r>
                      <a:r>
                        <a:rPr lang="en-US" dirty="0" err="1">
                          <a:latin typeface="Bahnschrift Condensed" panose="020B0502040204020203" pitchFamily="34" charset="0"/>
                        </a:rPr>
                        <a:t>giảng</a:t>
                      </a:r>
                      <a:r>
                        <a:rPr lang="en-US" dirty="0">
                          <a:latin typeface="Bahnschrift Condensed" panose="020B0502040204020203" pitchFamily="34" charset="0"/>
                        </a:rPr>
                        <a:t> </a:t>
                      </a:r>
                      <a:r>
                        <a:rPr lang="en-US" dirty="0" err="1">
                          <a:latin typeface="Bahnschrift Condensed" panose="020B0502040204020203" pitchFamily="34" charset="0"/>
                        </a:rPr>
                        <a:t>viên</a:t>
                      </a:r>
                      <a:r>
                        <a:rPr lang="en-US" dirty="0">
                          <a:latin typeface="Bahnschrift Condensed" panose="020B0502040204020203" pitchFamily="34" charset="0"/>
                        </a:rPr>
                        <a:t> </a:t>
                      </a:r>
                      <a:r>
                        <a:rPr lang="en-US" dirty="0" err="1">
                          <a:latin typeface="Bahnschrift Condensed" panose="020B0502040204020203" pitchFamily="34" charset="0"/>
                        </a:rPr>
                        <a:t>quốc</a:t>
                      </a:r>
                      <a:r>
                        <a:rPr lang="en-US" dirty="0">
                          <a:latin typeface="Bahnschrift Condensed" panose="020B0502040204020203" pitchFamily="34" charset="0"/>
                        </a:rPr>
                        <a:t> </a:t>
                      </a:r>
                      <a:r>
                        <a:rPr lang="en-US" dirty="0" err="1">
                          <a:latin typeface="Bahnschrift Condensed" panose="020B0502040204020203" pitchFamily="34" charset="0"/>
                        </a:rPr>
                        <a:t>tế</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Proportion of international faculty)</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Chưa</a:t>
                      </a:r>
                      <a:r>
                        <a:rPr lang="en-US" dirty="0">
                          <a:latin typeface="Bahnschrift Condensed" panose="020B0502040204020203" pitchFamily="34" charset="0"/>
                        </a:rPr>
                        <a:t> </a:t>
                      </a:r>
                      <a:r>
                        <a:rPr lang="en-US" dirty="0" err="1">
                          <a:latin typeface="Bahnschrift Condensed" panose="020B0502040204020203" pitchFamily="34" charset="0"/>
                        </a:rPr>
                        <a:t>được</a:t>
                      </a:r>
                      <a:r>
                        <a:rPr lang="en-US" dirty="0">
                          <a:latin typeface="Bahnschrift Condensed" panose="020B0502040204020203" pitchFamily="34" charset="0"/>
                        </a:rPr>
                        <a:t> </a:t>
                      </a:r>
                      <a:r>
                        <a:rPr lang="en-US" dirty="0" err="1">
                          <a:latin typeface="Bahnschrift Condensed" panose="020B0502040204020203" pitchFamily="34" charset="0"/>
                        </a:rPr>
                        <a:t>đánh</a:t>
                      </a:r>
                      <a:r>
                        <a:rPr lang="en-US" dirty="0">
                          <a:latin typeface="Bahnschrift Condensed" panose="020B0502040204020203" pitchFamily="34" charset="0"/>
                        </a:rPr>
                        <a:t> </a:t>
                      </a:r>
                      <a:r>
                        <a:rPr lang="en-US" dirty="0" err="1">
                          <a:latin typeface="Bahnschrift Condensed" panose="020B0502040204020203" pitchFamily="34" charset="0"/>
                        </a:rPr>
                        <a:t>giá</a:t>
                      </a:r>
                      <a:endParaRPr lang="en-US" dirty="0">
                        <a:latin typeface="Bahnschrift Condensed" panose="020B0502040204020203" pitchFamily="34" charset="0"/>
                      </a:endParaRPr>
                    </a:p>
                  </a:txBody>
                  <a:tcPr/>
                </a:tc>
                <a:extLst>
                  <a:ext uri="{0D108BD9-81ED-4DB2-BD59-A6C34878D82A}">
                    <a16:rowId xmlns:a16="http://schemas.microsoft.com/office/drawing/2014/main" val="125715950"/>
                  </a:ext>
                </a:extLst>
              </a:tr>
              <a:tr h="424140">
                <a:tc>
                  <a:txBody>
                    <a:bodyPr/>
                    <a:lstStyle/>
                    <a:p>
                      <a:pPr algn="ctr"/>
                      <a:r>
                        <a:rPr lang="en-US" dirty="0">
                          <a:latin typeface="Bahnschrift Condensed" panose="020B0502040204020203" pitchFamily="34" charset="0"/>
                        </a:rPr>
                        <a:t>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Tỷ</a:t>
                      </a:r>
                      <a:r>
                        <a:rPr lang="en-US" dirty="0">
                          <a:latin typeface="Bahnschrift Condensed" panose="020B0502040204020203" pitchFamily="34" charset="0"/>
                        </a:rPr>
                        <a:t> </a:t>
                      </a:r>
                      <a:r>
                        <a:rPr lang="en-US" dirty="0" err="1">
                          <a:latin typeface="Bahnschrift Condensed" panose="020B0502040204020203" pitchFamily="34" charset="0"/>
                        </a:rPr>
                        <a:t>lệ</a:t>
                      </a:r>
                      <a:r>
                        <a:rPr lang="en-US" dirty="0">
                          <a:latin typeface="Bahnschrift Condensed" panose="020B0502040204020203" pitchFamily="34" charset="0"/>
                        </a:rPr>
                        <a:t> </a:t>
                      </a:r>
                      <a:r>
                        <a:rPr lang="en-US" dirty="0" err="1">
                          <a:latin typeface="Bahnschrift Condensed" panose="020B0502040204020203" pitchFamily="34" charset="0"/>
                        </a:rPr>
                        <a:t>sinh</a:t>
                      </a:r>
                      <a:r>
                        <a:rPr lang="en-US" dirty="0">
                          <a:latin typeface="Bahnschrift Condensed" panose="020B0502040204020203" pitchFamily="34" charset="0"/>
                        </a:rPr>
                        <a:t> </a:t>
                      </a:r>
                      <a:r>
                        <a:rPr lang="en-US" dirty="0" err="1">
                          <a:latin typeface="Bahnschrift Condensed" panose="020B0502040204020203" pitchFamily="34" charset="0"/>
                        </a:rPr>
                        <a:t>viên</a:t>
                      </a:r>
                      <a:r>
                        <a:rPr lang="en-US" dirty="0">
                          <a:latin typeface="Bahnschrift Condensed" panose="020B0502040204020203" pitchFamily="34" charset="0"/>
                        </a:rPr>
                        <a:t> </a:t>
                      </a:r>
                      <a:r>
                        <a:rPr lang="en-US" dirty="0" err="1">
                          <a:latin typeface="Bahnschrift Condensed" panose="020B0502040204020203" pitchFamily="34" charset="0"/>
                        </a:rPr>
                        <a:t>quốc</a:t>
                      </a:r>
                      <a:r>
                        <a:rPr lang="en-US" dirty="0">
                          <a:latin typeface="Bahnschrift Condensed" panose="020B0502040204020203" pitchFamily="34" charset="0"/>
                        </a:rPr>
                        <a:t> </a:t>
                      </a:r>
                      <a:r>
                        <a:rPr lang="en-US" dirty="0" err="1">
                          <a:latin typeface="Bahnschrift Condensed" panose="020B0502040204020203" pitchFamily="34" charset="0"/>
                        </a:rPr>
                        <a:t>tế</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Proportion of international students)</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2.5%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Bahnschrift Condensed" panose="020B0502040204020203" pitchFamily="34" charset="0"/>
                        </a:rPr>
                        <a:t>Chưa</a:t>
                      </a:r>
                      <a:r>
                        <a:rPr lang="en-US" dirty="0">
                          <a:latin typeface="Bahnschrift Condensed" panose="020B0502040204020203" pitchFamily="34" charset="0"/>
                        </a:rPr>
                        <a:t> </a:t>
                      </a:r>
                      <a:r>
                        <a:rPr lang="en-US" dirty="0" err="1">
                          <a:latin typeface="Bahnschrift Condensed" panose="020B0502040204020203" pitchFamily="34" charset="0"/>
                        </a:rPr>
                        <a:t>được</a:t>
                      </a:r>
                      <a:r>
                        <a:rPr lang="en-US" dirty="0">
                          <a:latin typeface="Bahnschrift Condensed" panose="020B0502040204020203" pitchFamily="34" charset="0"/>
                        </a:rPr>
                        <a:t> </a:t>
                      </a:r>
                      <a:r>
                        <a:rPr lang="en-US" dirty="0" err="1">
                          <a:latin typeface="Bahnschrift Condensed" panose="020B0502040204020203" pitchFamily="34" charset="0"/>
                        </a:rPr>
                        <a:t>đánh</a:t>
                      </a:r>
                      <a:r>
                        <a:rPr lang="en-US" dirty="0">
                          <a:latin typeface="Bahnschrift Condensed" panose="020B0502040204020203" pitchFamily="34" charset="0"/>
                        </a:rPr>
                        <a:t> </a:t>
                      </a:r>
                      <a:r>
                        <a:rPr lang="en-US" dirty="0" err="1">
                          <a:latin typeface="Bahnschrift Condensed" panose="020B0502040204020203" pitchFamily="34" charset="0"/>
                        </a:rPr>
                        <a:t>giá</a:t>
                      </a:r>
                      <a:endParaRPr lang="en-US" dirty="0">
                        <a:latin typeface="Bahnschrift Condensed" panose="020B0502040204020203" pitchFamily="34" charset="0"/>
                      </a:endParaRPr>
                    </a:p>
                  </a:txBody>
                  <a:tcPr/>
                </a:tc>
                <a:extLst>
                  <a:ext uri="{0D108BD9-81ED-4DB2-BD59-A6C34878D82A}">
                    <a16:rowId xmlns:a16="http://schemas.microsoft.com/office/drawing/2014/main" val="4028214174"/>
                  </a:ext>
                </a:extLst>
              </a:tr>
              <a:tr h="424140">
                <a:tc>
                  <a:txBody>
                    <a:bodyPr/>
                    <a:lstStyle/>
                    <a:p>
                      <a:pPr algn="ctr"/>
                      <a:r>
                        <a:rPr lang="en-US" dirty="0">
                          <a:latin typeface="Bahnschrift Condensed" panose="020B0502040204020203" pitchFamily="34" charset="0"/>
                        </a:rPr>
                        <a:t>10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latin typeface="Bahnschrift Condensed" panose="020B0502040204020203" pitchFamily="34" charset="0"/>
                        </a:rPr>
                        <a:t>Tỷ lệ người học</a:t>
                      </a:r>
                      <a:r>
                        <a:rPr lang="en-US" dirty="0">
                          <a:latin typeface="Bahnschrift Condensed" panose="020B0502040204020203" pitchFamily="34" charset="0"/>
                        </a:rPr>
                        <a:t> </a:t>
                      </a:r>
                      <a:r>
                        <a:rPr lang="en-US" dirty="0" err="1">
                          <a:latin typeface="Bahnschrift Condensed" panose="020B0502040204020203" pitchFamily="34" charset="0"/>
                        </a:rPr>
                        <a:t>nước</a:t>
                      </a:r>
                      <a:r>
                        <a:rPr lang="en-US" dirty="0">
                          <a:latin typeface="Bahnschrift Condensed" panose="020B0502040204020203" pitchFamily="34" charset="0"/>
                        </a:rPr>
                        <a:t> </a:t>
                      </a:r>
                      <a:r>
                        <a:rPr lang="en-US" dirty="0" err="1">
                          <a:latin typeface="Bahnschrift Condensed" panose="020B0502040204020203" pitchFamily="34" charset="0"/>
                        </a:rPr>
                        <a:t>ngoài</a:t>
                      </a:r>
                      <a:r>
                        <a:rPr lang="vi-VN" dirty="0">
                          <a:latin typeface="Bahnschrift Condensed" panose="020B0502040204020203" pitchFamily="34" charset="0"/>
                        </a:rPr>
                        <a:t> </a:t>
                      </a:r>
                      <a:r>
                        <a:rPr lang="en-US" dirty="0" err="1">
                          <a:latin typeface="Bahnschrift Condensed" panose="020B0502040204020203" pitchFamily="34" charset="0"/>
                        </a:rPr>
                        <a:t>đến</a:t>
                      </a:r>
                      <a:r>
                        <a:rPr lang="en-US" dirty="0">
                          <a:latin typeface="Bahnschrift Condensed" panose="020B0502040204020203" pitchFamily="34" charset="0"/>
                        </a:rPr>
                        <a:t> </a:t>
                      </a:r>
                      <a:r>
                        <a:rPr lang="en-US" dirty="0" err="1">
                          <a:latin typeface="Bahnschrift Condensed" panose="020B0502040204020203" pitchFamily="34" charset="0"/>
                        </a:rPr>
                        <a:t>học</a:t>
                      </a:r>
                      <a:r>
                        <a:rPr lang="en-US" dirty="0">
                          <a:latin typeface="Bahnschrift Condensed" panose="020B0502040204020203" pitchFamily="34" charset="0"/>
                        </a:rPr>
                        <a:t> </a:t>
                      </a:r>
                      <a:r>
                        <a:rPr lang="en-US" dirty="0" err="1">
                          <a:latin typeface="Bahnschrift Condensed" panose="020B0502040204020203" pitchFamily="34" charset="0"/>
                        </a:rPr>
                        <a:t>tại</a:t>
                      </a:r>
                      <a:r>
                        <a:rPr lang="en-US" dirty="0">
                          <a:latin typeface="Bahnschrift Condensed" panose="020B0502040204020203" pitchFamily="34" charset="0"/>
                        </a:rPr>
                        <a:t> </a:t>
                      </a:r>
                      <a:r>
                        <a:rPr lang="en-US" dirty="0" err="1">
                          <a:latin typeface="Bahnschrift Condensed" panose="020B0502040204020203" pitchFamily="34" charset="0"/>
                        </a:rPr>
                        <a:t>trường</a:t>
                      </a:r>
                      <a:r>
                        <a:rPr lang="en-US" dirty="0">
                          <a:latin typeface="Bahnschrift Condensed" panose="020B0502040204020203" pitchFamily="34" charset="0"/>
                        </a:rPr>
                        <a:t> (</a:t>
                      </a:r>
                      <a:r>
                        <a:rPr lang="en-US" sz="1800" b="0" i="0" kern="1200" dirty="0">
                          <a:solidFill>
                            <a:schemeClr val="tx1"/>
                          </a:solidFill>
                          <a:effectLst/>
                          <a:latin typeface="Bahnschrift Condensed" panose="020B0502040204020203" pitchFamily="34" charset="0"/>
                          <a:ea typeface="+mn-ea"/>
                          <a:cs typeface="+mn-cs"/>
                        </a:rPr>
                        <a:t>Proportion of inbound exchange students)</a:t>
                      </a:r>
                      <a:endParaRPr lang="en-US" sz="1800" b="1" i="0" kern="1200" dirty="0">
                        <a:solidFill>
                          <a:schemeClr val="tx1"/>
                        </a:solidFill>
                        <a:effectLst/>
                        <a:latin typeface="Bahnschrift Condensed" panose="020B0502040204020203" pitchFamily="34" charset="0"/>
                        <a:ea typeface="+mn-ea"/>
                        <a:cs typeface="+mn-cs"/>
                      </a:endParaRPr>
                    </a:p>
                  </a:txBody>
                  <a:tcPr/>
                </a:tc>
                <a:tc>
                  <a:txBody>
                    <a:bodyPr/>
                    <a:lstStyle/>
                    <a:p>
                      <a:pPr algn="ctr"/>
                      <a:r>
                        <a:rPr lang="en-US" dirty="0">
                          <a:latin typeface="Bahnschrift Condensed" panose="020B0502040204020203" pitchFamily="34" charset="0"/>
                        </a:rPr>
                        <a:t>2.5%</a:t>
                      </a:r>
                    </a:p>
                  </a:txBody>
                  <a:tcPr/>
                </a:tc>
                <a:tc>
                  <a:txBody>
                    <a:bodyPr/>
                    <a:lstStyle/>
                    <a:p>
                      <a:pPr algn="ctr"/>
                      <a:r>
                        <a:rPr lang="en-US" b="1" dirty="0">
                          <a:solidFill>
                            <a:srgbClr val="FF0000"/>
                          </a:solidFill>
                          <a:latin typeface="Bahnschrift Condensed" panose="020B0502040204020203" pitchFamily="34" charset="0"/>
                        </a:rPr>
                        <a:t>1.1</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3336146006"/>
                  </a:ext>
                </a:extLst>
              </a:tr>
              <a:tr h="424140">
                <a:tc>
                  <a:txBody>
                    <a:bodyPr/>
                    <a:lstStyle/>
                    <a:p>
                      <a:pPr algn="ctr"/>
                      <a:r>
                        <a:rPr lang="en-US" dirty="0">
                          <a:latin typeface="Bahnschrift Condensed" panose="020B0502040204020203" pitchFamily="34" charset="0"/>
                        </a:rPr>
                        <a:t>11</a:t>
                      </a:r>
                    </a:p>
                  </a:txBody>
                  <a:tcPr/>
                </a:tc>
                <a:tc>
                  <a:txBody>
                    <a:bodyPr/>
                    <a:lstStyle/>
                    <a:p>
                      <a:r>
                        <a:rPr lang="vi-VN" dirty="0">
                          <a:latin typeface="Bahnschrift Condensed" panose="020B0502040204020203" pitchFamily="34" charset="0"/>
                        </a:rPr>
                        <a:t>Tỷ lệ người học</a:t>
                      </a:r>
                      <a:r>
                        <a:rPr lang="en-US" dirty="0">
                          <a:latin typeface="Bahnschrift Condensed" panose="020B0502040204020203" pitchFamily="34" charset="0"/>
                        </a:rPr>
                        <a:t> </a:t>
                      </a:r>
                      <a:r>
                        <a:rPr lang="en-US" dirty="0" err="1">
                          <a:latin typeface="Bahnschrift Condensed" panose="020B0502040204020203" pitchFamily="34" charset="0"/>
                        </a:rPr>
                        <a:t>của</a:t>
                      </a:r>
                      <a:r>
                        <a:rPr lang="en-US" dirty="0">
                          <a:latin typeface="Bahnschrift Condensed" panose="020B0502040204020203" pitchFamily="34" charset="0"/>
                        </a:rPr>
                        <a:t> Trường</a:t>
                      </a:r>
                      <a:r>
                        <a:rPr lang="vi-VN" dirty="0">
                          <a:latin typeface="Bahnschrift Condensed" panose="020B0502040204020203" pitchFamily="34" charset="0"/>
                        </a:rPr>
                        <a:t> </a:t>
                      </a:r>
                      <a:r>
                        <a:rPr lang="en-US" dirty="0" err="1">
                          <a:latin typeface="Bahnschrift Condensed" panose="020B0502040204020203" pitchFamily="34" charset="0"/>
                        </a:rPr>
                        <a:t>đi</a:t>
                      </a:r>
                      <a:r>
                        <a:rPr lang="en-US" dirty="0">
                          <a:latin typeface="Bahnschrift Condensed" panose="020B0502040204020203" pitchFamily="34" charset="0"/>
                        </a:rPr>
                        <a:t> </a:t>
                      </a:r>
                      <a:r>
                        <a:rPr lang="en-US" dirty="0" err="1">
                          <a:latin typeface="Bahnschrift Condensed" panose="020B0502040204020203" pitchFamily="34" charset="0"/>
                        </a:rPr>
                        <a:t>học</a:t>
                      </a:r>
                      <a:r>
                        <a:rPr lang="en-US" dirty="0">
                          <a:latin typeface="Bahnschrift Condensed" panose="020B0502040204020203" pitchFamily="34" charset="0"/>
                        </a:rPr>
                        <a:t> </a:t>
                      </a:r>
                      <a:r>
                        <a:rPr lang="en-US" dirty="0" err="1">
                          <a:latin typeface="Bahnschrift Condensed" panose="020B0502040204020203" pitchFamily="34" charset="0"/>
                        </a:rPr>
                        <a:t>trao</a:t>
                      </a:r>
                      <a:r>
                        <a:rPr lang="en-US" dirty="0">
                          <a:latin typeface="Bahnschrift Condensed" panose="020B0502040204020203" pitchFamily="34" charset="0"/>
                        </a:rPr>
                        <a:t> </a:t>
                      </a:r>
                      <a:r>
                        <a:rPr lang="en-US" dirty="0" err="1">
                          <a:latin typeface="Bahnschrift Condensed" panose="020B0502040204020203" pitchFamily="34" charset="0"/>
                        </a:rPr>
                        <a:t>đổi</a:t>
                      </a:r>
                      <a:r>
                        <a:rPr lang="en-US" dirty="0">
                          <a:latin typeface="Bahnschrift Condensed" panose="020B0502040204020203" pitchFamily="34" charset="0"/>
                        </a:rPr>
                        <a:t> (Outbound Exchange Student Ratio )</a:t>
                      </a:r>
                    </a:p>
                  </a:txBody>
                  <a:tcPr/>
                </a:tc>
                <a:tc>
                  <a:txBody>
                    <a:bodyPr/>
                    <a:lstStyle/>
                    <a:p>
                      <a:pPr algn="ctr"/>
                      <a:r>
                        <a:rPr lang="en-US" dirty="0">
                          <a:latin typeface="Bahnschrift Condensed" panose="020B0502040204020203" pitchFamily="34" charset="0"/>
                        </a:rPr>
                        <a:t>2.5%</a:t>
                      </a:r>
                    </a:p>
                  </a:txBody>
                  <a:tcPr/>
                </a:tc>
                <a:tc>
                  <a:txBody>
                    <a:bodyPr/>
                    <a:lstStyle/>
                    <a:p>
                      <a:pPr algn="ctr"/>
                      <a:r>
                        <a:rPr lang="en-US" b="1" dirty="0">
                          <a:solidFill>
                            <a:srgbClr val="FF0000"/>
                          </a:solidFill>
                          <a:latin typeface="Bahnschrift Condensed" panose="020B0502040204020203" pitchFamily="34" charset="0"/>
                        </a:rPr>
                        <a:t>1.1</a:t>
                      </a:r>
                      <a:r>
                        <a:rPr lang="en-US" b="1" dirty="0">
                          <a:latin typeface="Bahnschrift Condensed" panose="020B0502040204020203" pitchFamily="34" charset="0"/>
                        </a:rPr>
                        <a:t>/</a:t>
                      </a:r>
                      <a:r>
                        <a:rPr lang="en-US" b="1" dirty="0">
                          <a:solidFill>
                            <a:srgbClr val="3333FF"/>
                          </a:solidFill>
                          <a:latin typeface="Bahnschrift Condensed" panose="020B0502040204020203" pitchFamily="34" charset="0"/>
                        </a:rPr>
                        <a:t>100</a:t>
                      </a:r>
                    </a:p>
                  </a:txBody>
                  <a:tcPr/>
                </a:tc>
                <a:extLst>
                  <a:ext uri="{0D108BD9-81ED-4DB2-BD59-A6C34878D82A}">
                    <a16:rowId xmlns:a16="http://schemas.microsoft.com/office/drawing/2014/main" val="974012702"/>
                  </a:ext>
                </a:extLst>
              </a:tr>
            </a:tbl>
          </a:graphicData>
        </a:graphic>
      </p:graphicFrame>
      <p:sp>
        <p:nvSpPr>
          <p:cNvPr id="7" name="Rectangle 6">
            <a:extLst>
              <a:ext uri="{FF2B5EF4-FFF2-40B4-BE49-F238E27FC236}">
                <a16:creationId xmlns:a16="http://schemas.microsoft.com/office/drawing/2014/main" id="{179DB85D-7310-F54B-7B9E-4716EAD5DDD4}"/>
              </a:ext>
            </a:extLst>
          </p:cNvPr>
          <p:cNvSpPr/>
          <p:nvPr/>
        </p:nvSpPr>
        <p:spPr>
          <a:xfrm>
            <a:off x="196381" y="4128052"/>
            <a:ext cx="11731458" cy="1278835"/>
          </a:xfrm>
          <a:prstGeom prst="rect">
            <a:avLst/>
          </a:prstGeom>
          <a:noFill/>
          <a:ln w="38100">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09122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C615BECC-9CD3-944B-9B1B-88C0F116CF6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2F88447-EC81-D4B4-CB91-93CC54ED006E}"/>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dirty="0">
                <a:solidFill>
                  <a:schemeClr val="tx1"/>
                </a:solidFill>
                <a:latin typeface="Bahnschrift SemiBold Condensed" panose="020B0502040204020203" pitchFamily="34" charset="0"/>
              </a:rPr>
              <a:t>3</a:t>
            </a:r>
            <a:r>
              <a:rPr lang="vi-VN" dirty="0">
                <a:solidFill>
                  <a:schemeClr val="tx1"/>
                </a:solidFill>
                <a:latin typeface="Bahnschrift SemiBold Condensed" panose="020B0502040204020203" pitchFamily="34" charset="0"/>
              </a:rPr>
              <a:t>.</a:t>
            </a:r>
            <a:r>
              <a:rPr lang="en-US" dirty="0">
                <a:solidFill>
                  <a:schemeClr val="tx1"/>
                </a:solidFill>
                <a:latin typeface="Bahnschrift SemiBold Condensed" panose="020B0502040204020203" pitchFamily="34" charset="0"/>
              </a:rPr>
              <a:t>3 </a:t>
            </a:r>
            <a:r>
              <a:rPr lang="en-US" dirty="0" err="1">
                <a:solidFill>
                  <a:schemeClr val="tx1"/>
                </a:solidFill>
                <a:latin typeface="Bahnschrift SemiBold Condensed" panose="020B0502040204020203" pitchFamily="34" charset="0"/>
              </a:rPr>
              <a:t>ĐỐI</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SÁNH</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KẾT</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QUẢ</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VỚI</a:t>
            </a:r>
            <a:r>
              <a:rPr lang="en-US" dirty="0">
                <a:solidFill>
                  <a:schemeClr val="tx1"/>
                </a:solidFill>
                <a:latin typeface="Bahnschrift SemiBold Condensed" panose="020B0502040204020203" pitchFamily="34" charset="0"/>
              </a:rPr>
              <a:t> TRƯỜNG </a:t>
            </a:r>
            <a:r>
              <a:rPr lang="en-US" dirty="0" err="1">
                <a:solidFill>
                  <a:srgbClr val="0000FF"/>
                </a:solidFill>
                <a:latin typeface="Bahnschrift SemiBold Condensed" panose="020B0502040204020203" pitchFamily="34" charset="0"/>
              </a:rPr>
              <a:t>YANSHAN</a:t>
            </a:r>
            <a:r>
              <a:rPr lang="en-US" dirty="0">
                <a:solidFill>
                  <a:srgbClr val="0000FF"/>
                </a:solidFill>
                <a:latin typeface="Bahnschrift SemiBold Condensed" panose="020B0502040204020203" pitchFamily="34" charset="0"/>
              </a:rPr>
              <a:t> UNIVERSITY-CHINA </a:t>
            </a:r>
            <a:r>
              <a:rPr lang="en-US" dirty="0">
                <a:solidFill>
                  <a:srgbClr val="FF0000"/>
                </a:solidFill>
                <a:latin typeface="Bahnschrift SemiBold Condensed" panose="020B0502040204020203" pitchFamily="34" charset="0"/>
              </a:rPr>
              <a:t>(TOP 750) </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0CF3F42-FB9E-50DB-AF31-633C4E65694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A645F46B-4B16-E359-8BCB-B884457DCB0B}"/>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3B120BB5-0849-7768-596B-86A1C13263F0}"/>
              </a:ext>
            </a:extLst>
          </p:cNvPr>
          <p:cNvGraphicFramePr>
            <a:graphicFrameLocks/>
          </p:cNvGraphicFramePr>
          <p:nvPr>
            <p:extLst>
              <p:ext uri="{D42A27DB-BD31-4B8C-83A1-F6EECF244321}">
                <p14:modId xmlns:p14="http://schemas.microsoft.com/office/powerpoint/2010/main" val="2282165164"/>
              </p:ext>
            </p:extLst>
          </p:nvPr>
        </p:nvGraphicFramePr>
        <p:xfrm>
          <a:off x="-1" y="652364"/>
          <a:ext cx="12186569" cy="5702053"/>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900A3AA0-720C-BEF6-EC2B-0C87EFE3B576}"/>
              </a:ext>
            </a:extLst>
          </p:cNvPr>
          <p:cNvSpPr/>
          <p:nvPr/>
        </p:nvSpPr>
        <p:spPr>
          <a:xfrm>
            <a:off x="441857" y="2123372"/>
            <a:ext cx="2055985" cy="3727954"/>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58661F9A-D667-F791-EC63-28FFFA970C74}"/>
              </a:ext>
            </a:extLst>
          </p:cNvPr>
          <p:cNvSpPr txBox="1"/>
          <p:nvPr/>
        </p:nvSpPr>
        <p:spPr>
          <a:xfrm>
            <a:off x="441857" y="1297115"/>
            <a:ext cx="2055985" cy="646331"/>
          </a:xfrm>
          <a:prstGeom prst="rect">
            <a:avLst/>
          </a:prstGeom>
          <a:noFill/>
        </p:spPr>
        <p:txBody>
          <a:bodyPr wrap="square" rtlCol="0">
            <a:spAutoFit/>
          </a:bodyPr>
          <a:lstStyle/>
          <a:p>
            <a:pPr algn="ctr"/>
            <a:r>
              <a:rPr lang="en-US" b="1" dirty="0">
                <a:solidFill>
                  <a:schemeClr val="accent6">
                    <a:lumMod val="75000"/>
                  </a:schemeClr>
                </a:solidFill>
                <a:latin typeface="Bahnschrift Condensed" panose="020B0502040204020203" pitchFamily="34" charset="0"/>
              </a:rPr>
              <a:t>CÁC </a:t>
            </a:r>
            <a:r>
              <a:rPr lang="en-US" b="1" dirty="0" err="1">
                <a:solidFill>
                  <a:schemeClr val="accent6">
                    <a:lumMod val="75000"/>
                  </a:schemeClr>
                </a:solidFill>
                <a:latin typeface="Bahnschrift Condensed" panose="020B0502040204020203" pitchFamily="34" charset="0"/>
              </a:rPr>
              <a:t>CHỈ</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SỐ</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ĐH</a:t>
            </a:r>
            <a:r>
              <a:rPr lang="en-US" b="1" dirty="0">
                <a:solidFill>
                  <a:schemeClr val="accent6">
                    <a:lumMod val="75000"/>
                  </a:schemeClr>
                </a:solidFill>
                <a:latin typeface="Bahnschrift Condensed" panose="020B0502040204020203" pitchFamily="34" charset="0"/>
              </a:rPr>
              <a:t> VINH </a:t>
            </a:r>
            <a:r>
              <a:rPr lang="en-US" b="1" dirty="0" err="1">
                <a:solidFill>
                  <a:schemeClr val="accent6">
                    <a:lumMod val="75000"/>
                  </a:schemeClr>
                </a:solidFill>
                <a:latin typeface="Bahnschrift Condensed" panose="020B0502040204020203" pitchFamily="34" charset="0"/>
              </a:rPr>
              <a:t>ĐƯỢC</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ĐÁNH</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GIÁ</a:t>
            </a:r>
            <a:r>
              <a:rPr lang="en-US" b="1" dirty="0">
                <a:solidFill>
                  <a:schemeClr val="accent6">
                    <a:lumMod val="75000"/>
                  </a:schemeClr>
                </a:solidFill>
                <a:latin typeface="Bahnschrift Condensed" panose="020B0502040204020203" pitchFamily="34" charset="0"/>
              </a:rPr>
              <a:t> CAO </a:t>
            </a:r>
            <a:r>
              <a:rPr lang="en-US" b="1" dirty="0" err="1">
                <a:solidFill>
                  <a:schemeClr val="accent6">
                    <a:lumMod val="75000"/>
                  </a:schemeClr>
                </a:solidFill>
                <a:latin typeface="Bahnschrift Condensed" panose="020B0502040204020203" pitchFamily="34" charset="0"/>
              </a:rPr>
              <a:t>HƠN</a:t>
            </a:r>
            <a:endParaRPr lang="en-US" b="1" dirty="0">
              <a:solidFill>
                <a:schemeClr val="accent6">
                  <a:lumMod val="75000"/>
                </a:schemeClr>
              </a:solidFill>
              <a:latin typeface="Bahnschrift Condensed" panose="020B0502040204020203" pitchFamily="34" charset="0"/>
            </a:endParaRPr>
          </a:p>
        </p:txBody>
      </p:sp>
      <p:sp>
        <p:nvSpPr>
          <p:cNvPr id="7" name="Rectangle: Rounded Corners 6">
            <a:extLst>
              <a:ext uri="{FF2B5EF4-FFF2-40B4-BE49-F238E27FC236}">
                <a16:creationId xmlns:a16="http://schemas.microsoft.com/office/drawing/2014/main" id="{6F96456E-4815-5F84-9C2B-13DB05B0AB5F}"/>
              </a:ext>
            </a:extLst>
          </p:cNvPr>
          <p:cNvSpPr/>
          <p:nvPr/>
        </p:nvSpPr>
        <p:spPr>
          <a:xfrm>
            <a:off x="10992678" y="2392017"/>
            <a:ext cx="1099931" cy="3459308"/>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graphicFrame>
        <p:nvGraphicFramePr>
          <p:cNvPr id="8" name="Chart 7">
            <a:extLst>
              <a:ext uri="{FF2B5EF4-FFF2-40B4-BE49-F238E27FC236}">
                <a16:creationId xmlns:a16="http://schemas.microsoft.com/office/drawing/2014/main" id="{B29B7EC4-D8BA-5D0A-4297-0917A56E78B2}"/>
              </a:ext>
            </a:extLst>
          </p:cNvPr>
          <p:cNvGraphicFramePr>
            <a:graphicFrameLocks/>
          </p:cNvGraphicFramePr>
          <p:nvPr>
            <p:extLst>
              <p:ext uri="{D42A27DB-BD31-4B8C-83A1-F6EECF244321}">
                <p14:modId xmlns:p14="http://schemas.microsoft.com/office/powerpoint/2010/main" val="213585216"/>
              </p:ext>
            </p:extLst>
          </p:nvPr>
        </p:nvGraphicFramePr>
        <p:xfrm>
          <a:off x="1" y="652366"/>
          <a:ext cx="12186569" cy="5702053"/>
        </p:xfrm>
        <a:graphic>
          <a:graphicData uri="http://schemas.openxmlformats.org/drawingml/2006/chart">
            <c:chart xmlns:c="http://schemas.openxmlformats.org/drawingml/2006/chart" xmlns:r="http://schemas.openxmlformats.org/officeDocument/2006/relationships" r:id="rId5"/>
          </a:graphicData>
        </a:graphic>
      </p:graphicFrame>
      <p:sp>
        <p:nvSpPr>
          <p:cNvPr id="9" name="Rectangle: Rounded Corners 8">
            <a:extLst>
              <a:ext uri="{FF2B5EF4-FFF2-40B4-BE49-F238E27FC236}">
                <a16:creationId xmlns:a16="http://schemas.microsoft.com/office/drawing/2014/main" id="{E1B2A2A8-4692-3990-8AB5-2C22F86C7DB0}"/>
              </a:ext>
            </a:extLst>
          </p:cNvPr>
          <p:cNvSpPr/>
          <p:nvPr/>
        </p:nvSpPr>
        <p:spPr>
          <a:xfrm>
            <a:off x="6891130" y="1943446"/>
            <a:ext cx="3226904" cy="3609215"/>
          </a:xfrm>
          <a:prstGeom prst="roundRect">
            <a:avLst/>
          </a:prstGeom>
          <a:noFill/>
          <a:ln w="5080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6D6DA632-EB9D-18F2-F88A-0AF9985C78AB}"/>
              </a:ext>
            </a:extLst>
          </p:cNvPr>
          <p:cNvSpPr txBox="1"/>
          <p:nvPr/>
        </p:nvSpPr>
        <p:spPr>
          <a:xfrm>
            <a:off x="6804991" y="1445383"/>
            <a:ext cx="2961861" cy="369332"/>
          </a:xfrm>
          <a:prstGeom prst="rect">
            <a:avLst/>
          </a:prstGeom>
          <a:noFill/>
        </p:spPr>
        <p:txBody>
          <a:bodyPr wrap="square" rtlCol="0">
            <a:spAutoFit/>
          </a:bodyPr>
          <a:lstStyle/>
          <a:p>
            <a:pPr algn="ctr"/>
            <a:r>
              <a:rPr lang="en-US" b="1" dirty="0" err="1">
                <a:solidFill>
                  <a:schemeClr val="accent2">
                    <a:lumMod val="75000"/>
                  </a:schemeClr>
                </a:solidFill>
                <a:latin typeface="Bahnschrift Condensed" panose="020B0502040204020203" pitchFamily="34" charset="0"/>
              </a:rPr>
              <a:t>CẦN</a:t>
            </a:r>
            <a:r>
              <a:rPr lang="en-US" b="1" dirty="0">
                <a:solidFill>
                  <a:schemeClr val="accent2">
                    <a:lumMod val="75000"/>
                  </a:schemeClr>
                </a:solidFill>
                <a:latin typeface="Bahnschrift Condensed" panose="020B0502040204020203" pitchFamily="34" charset="0"/>
              </a:rPr>
              <a:t> </a:t>
            </a:r>
            <a:r>
              <a:rPr lang="en-US" b="1" dirty="0" err="1">
                <a:solidFill>
                  <a:schemeClr val="accent2">
                    <a:lumMod val="75000"/>
                  </a:schemeClr>
                </a:solidFill>
                <a:latin typeface="Bahnschrift Condensed" panose="020B0502040204020203" pitchFamily="34" charset="0"/>
              </a:rPr>
              <a:t>BỔ</a:t>
            </a:r>
            <a:r>
              <a:rPr lang="en-US" b="1" dirty="0">
                <a:solidFill>
                  <a:schemeClr val="accent2">
                    <a:lumMod val="75000"/>
                  </a:schemeClr>
                </a:solidFill>
                <a:latin typeface="Bahnschrift Condensed" panose="020B0502040204020203" pitchFamily="34" charset="0"/>
              </a:rPr>
              <a:t> SUNG THÔNG TIN </a:t>
            </a:r>
            <a:r>
              <a:rPr lang="en-US" b="1" dirty="0" err="1">
                <a:solidFill>
                  <a:schemeClr val="accent2">
                    <a:lumMod val="75000"/>
                  </a:schemeClr>
                </a:solidFill>
                <a:latin typeface="Bahnschrift Condensed" panose="020B0502040204020203" pitchFamily="34" charset="0"/>
              </a:rPr>
              <a:t>ĐỂ</a:t>
            </a:r>
            <a:r>
              <a:rPr lang="en-US" b="1" dirty="0">
                <a:solidFill>
                  <a:schemeClr val="accent2">
                    <a:lumMod val="75000"/>
                  </a:schemeClr>
                </a:solidFill>
                <a:latin typeface="Bahnschrift Condensed" panose="020B0502040204020203" pitchFamily="34" charset="0"/>
              </a:rPr>
              <a:t> </a:t>
            </a:r>
            <a:r>
              <a:rPr lang="en-US" b="1" dirty="0" err="1">
                <a:solidFill>
                  <a:schemeClr val="accent2">
                    <a:lumMod val="75000"/>
                  </a:schemeClr>
                </a:solidFill>
                <a:latin typeface="Bahnschrift Condensed" panose="020B0502040204020203" pitchFamily="34" charset="0"/>
              </a:rPr>
              <a:t>ĐƯỢC</a:t>
            </a:r>
            <a:r>
              <a:rPr lang="en-US" b="1" dirty="0">
                <a:solidFill>
                  <a:schemeClr val="accent2">
                    <a:lumMod val="75000"/>
                  </a:schemeClr>
                </a:solidFill>
                <a:latin typeface="Bahnschrift Condensed" panose="020B0502040204020203" pitchFamily="34" charset="0"/>
              </a:rPr>
              <a:t> </a:t>
            </a:r>
            <a:r>
              <a:rPr lang="en-US" b="1" dirty="0" err="1">
                <a:solidFill>
                  <a:schemeClr val="accent2">
                    <a:lumMod val="75000"/>
                  </a:schemeClr>
                </a:solidFill>
                <a:latin typeface="Bahnschrift Condensed" panose="020B0502040204020203" pitchFamily="34" charset="0"/>
              </a:rPr>
              <a:t>ĐG</a:t>
            </a:r>
            <a:endParaRPr lang="en-US" b="1" dirty="0">
              <a:solidFill>
                <a:schemeClr val="accent2">
                  <a:lumMod val="75000"/>
                </a:schemeClr>
              </a:solidFill>
              <a:latin typeface="Bahnschrift Condensed" panose="020B0502040204020203" pitchFamily="34" charset="0"/>
            </a:endParaRPr>
          </a:p>
        </p:txBody>
      </p:sp>
      <p:graphicFrame>
        <p:nvGraphicFramePr>
          <p:cNvPr id="11" name="Chart 10">
            <a:extLst>
              <a:ext uri="{FF2B5EF4-FFF2-40B4-BE49-F238E27FC236}">
                <a16:creationId xmlns:a16="http://schemas.microsoft.com/office/drawing/2014/main" id="{BEB0C820-A818-D220-24BC-DE4D37B4EC29}"/>
              </a:ext>
            </a:extLst>
          </p:cNvPr>
          <p:cNvGraphicFramePr>
            <a:graphicFrameLocks/>
          </p:cNvGraphicFramePr>
          <p:nvPr>
            <p:extLst>
              <p:ext uri="{D42A27DB-BD31-4B8C-83A1-F6EECF244321}">
                <p14:modId xmlns:p14="http://schemas.microsoft.com/office/powerpoint/2010/main" val="191857312"/>
              </p:ext>
            </p:extLst>
          </p:nvPr>
        </p:nvGraphicFramePr>
        <p:xfrm>
          <a:off x="3" y="639116"/>
          <a:ext cx="12186569" cy="5702053"/>
        </p:xfrm>
        <a:graphic>
          <a:graphicData uri="http://schemas.openxmlformats.org/drawingml/2006/chart">
            <c:chart xmlns:c="http://schemas.openxmlformats.org/drawingml/2006/chart" xmlns:r="http://schemas.openxmlformats.org/officeDocument/2006/relationships" r:id="rId6"/>
          </a:graphicData>
        </a:graphic>
      </p:graphicFrame>
      <p:sp>
        <p:nvSpPr>
          <p:cNvPr id="13" name="Rectangle: Rounded Corners 12">
            <a:extLst>
              <a:ext uri="{FF2B5EF4-FFF2-40B4-BE49-F238E27FC236}">
                <a16:creationId xmlns:a16="http://schemas.microsoft.com/office/drawing/2014/main" id="{5B9473E5-9C6B-A5C0-93A0-E494C934A2AA}"/>
              </a:ext>
            </a:extLst>
          </p:cNvPr>
          <p:cNvSpPr/>
          <p:nvPr/>
        </p:nvSpPr>
        <p:spPr>
          <a:xfrm>
            <a:off x="3664224" y="1297115"/>
            <a:ext cx="3226904" cy="4507337"/>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ED6464AA-9630-E8DA-F8D4-DA3D49DAB0AF}"/>
              </a:ext>
            </a:extLst>
          </p:cNvPr>
          <p:cNvSpPr txBox="1"/>
          <p:nvPr/>
        </p:nvSpPr>
        <p:spPr>
          <a:xfrm>
            <a:off x="3664224" y="823869"/>
            <a:ext cx="3412432" cy="369332"/>
          </a:xfrm>
          <a:prstGeom prst="rect">
            <a:avLst/>
          </a:prstGeom>
          <a:noFill/>
        </p:spPr>
        <p:txBody>
          <a:bodyPr wrap="square" rtlCol="0">
            <a:spAutoFit/>
          </a:bodyPr>
          <a:lstStyle/>
          <a:p>
            <a:pPr algn="ctr"/>
            <a:r>
              <a:rPr lang="en-US" b="1" dirty="0" err="1">
                <a:solidFill>
                  <a:srgbClr val="FF0000"/>
                </a:solidFill>
                <a:latin typeface="Bahnschrift Condensed" panose="020B0502040204020203" pitchFamily="34" charset="0"/>
              </a:rPr>
              <a:t>PHÁT</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TRIỂN</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MẠNG</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LƯỚI</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NGIÊN</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CỨU</a:t>
            </a:r>
            <a:endParaRPr lang="en-US" b="1" dirty="0">
              <a:solidFill>
                <a:srgbClr val="FF0000"/>
              </a:solidFill>
              <a:latin typeface="Bahnschrift Condensed" panose="020B0502040204020203" pitchFamily="34" charset="0"/>
            </a:endParaRPr>
          </a:p>
        </p:txBody>
      </p:sp>
      <p:graphicFrame>
        <p:nvGraphicFramePr>
          <p:cNvPr id="15" name="Chart 14">
            <a:extLst>
              <a:ext uri="{FF2B5EF4-FFF2-40B4-BE49-F238E27FC236}">
                <a16:creationId xmlns:a16="http://schemas.microsoft.com/office/drawing/2014/main" id="{2110A527-BFE7-1C16-9D49-CF66BA28450C}"/>
              </a:ext>
            </a:extLst>
          </p:cNvPr>
          <p:cNvGraphicFramePr>
            <a:graphicFrameLocks/>
          </p:cNvGraphicFramePr>
          <p:nvPr>
            <p:extLst>
              <p:ext uri="{D42A27DB-BD31-4B8C-83A1-F6EECF244321}">
                <p14:modId xmlns:p14="http://schemas.microsoft.com/office/powerpoint/2010/main" val="3646660778"/>
              </p:ext>
            </p:extLst>
          </p:nvPr>
        </p:nvGraphicFramePr>
        <p:xfrm>
          <a:off x="16842" y="631280"/>
          <a:ext cx="12186569" cy="5702053"/>
        </p:xfrm>
        <a:graphic>
          <a:graphicData uri="http://schemas.openxmlformats.org/drawingml/2006/chart">
            <c:chart xmlns:c="http://schemas.openxmlformats.org/drawingml/2006/chart" xmlns:r="http://schemas.openxmlformats.org/officeDocument/2006/relationships" r:id="rId7"/>
          </a:graphicData>
        </a:graphic>
      </p:graphicFrame>
      <p:sp>
        <p:nvSpPr>
          <p:cNvPr id="16" name="Rectangle: Rounded Corners 15">
            <a:extLst>
              <a:ext uri="{FF2B5EF4-FFF2-40B4-BE49-F238E27FC236}">
                <a16:creationId xmlns:a16="http://schemas.microsoft.com/office/drawing/2014/main" id="{49F1A792-B3F6-D6C4-DD66-12127376FB8F}"/>
              </a:ext>
            </a:extLst>
          </p:cNvPr>
          <p:cNvSpPr/>
          <p:nvPr/>
        </p:nvSpPr>
        <p:spPr>
          <a:xfrm>
            <a:off x="2501748" y="2113723"/>
            <a:ext cx="1152944" cy="3299791"/>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A3E89D2F-63D6-67C4-86CF-C9B4B696A909}"/>
              </a:ext>
            </a:extLst>
          </p:cNvPr>
          <p:cNvSpPr txBox="1"/>
          <p:nvPr/>
        </p:nvSpPr>
        <p:spPr>
          <a:xfrm>
            <a:off x="1542682" y="1537399"/>
            <a:ext cx="2846000" cy="369332"/>
          </a:xfrm>
          <a:prstGeom prst="rect">
            <a:avLst/>
          </a:prstGeom>
          <a:noFill/>
        </p:spPr>
        <p:txBody>
          <a:bodyPr wrap="square" rtlCol="0">
            <a:spAutoFit/>
          </a:bodyPr>
          <a:lstStyle/>
          <a:p>
            <a:pPr algn="ctr"/>
            <a:r>
              <a:rPr lang="en-US" b="1" dirty="0" err="1">
                <a:solidFill>
                  <a:srgbClr val="FF0000"/>
                </a:solidFill>
                <a:latin typeface="Bahnschrift Condensed" panose="020B0502040204020203" pitchFamily="34" charset="0"/>
              </a:rPr>
              <a:t>GIẢM</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TỶ</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LỆ</a:t>
            </a:r>
            <a:r>
              <a:rPr lang="en-US" b="1" dirty="0">
                <a:solidFill>
                  <a:srgbClr val="FF0000"/>
                </a:solidFill>
                <a:latin typeface="Bahnschrift Condensed" panose="020B0502040204020203" pitchFamily="34" charset="0"/>
              </a:rPr>
              <a:t> SINH VIÊN/</a:t>
            </a:r>
            <a:r>
              <a:rPr lang="en-US" b="1" dirty="0" err="1">
                <a:solidFill>
                  <a:srgbClr val="FF0000"/>
                </a:solidFill>
                <a:latin typeface="Bahnschrift Condensed" panose="020B0502040204020203" pitchFamily="34" charset="0"/>
              </a:rPr>
              <a:t>GV</a:t>
            </a:r>
            <a:endParaRPr lang="en-US" b="1" dirty="0">
              <a:solidFill>
                <a:srgbClr val="FF0000"/>
              </a:solidFill>
              <a:latin typeface="Bahnschrift Condensed" panose="020B0502040204020203" pitchFamily="34" charset="0"/>
            </a:endParaRPr>
          </a:p>
        </p:txBody>
      </p:sp>
      <p:graphicFrame>
        <p:nvGraphicFramePr>
          <p:cNvPr id="18" name="Chart 17">
            <a:extLst>
              <a:ext uri="{FF2B5EF4-FFF2-40B4-BE49-F238E27FC236}">
                <a16:creationId xmlns:a16="http://schemas.microsoft.com/office/drawing/2014/main" id="{3BB6CF1A-7B21-5E1F-7BC7-C07660DD95F0}"/>
              </a:ext>
            </a:extLst>
          </p:cNvPr>
          <p:cNvGraphicFramePr>
            <a:graphicFrameLocks/>
          </p:cNvGraphicFramePr>
          <p:nvPr>
            <p:extLst>
              <p:ext uri="{D42A27DB-BD31-4B8C-83A1-F6EECF244321}">
                <p14:modId xmlns:p14="http://schemas.microsoft.com/office/powerpoint/2010/main" val="3760625964"/>
              </p:ext>
            </p:extLst>
          </p:nvPr>
        </p:nvGraphicFramePr>
        <p:xfrm>
          <a:off x="-9662" y="618028"/>
          <a:ext cx="12186569" cy="5702053"/>
        </p:xfrm>
        <a:graphic>
          <a:graphicData uri="http://schemas.openxmlformats.org/drawingml/2006/chart">
            <c:chart xmlns:c="http://schemas.openxmlformats.org/drawingml/2006/chart" xmlns:r="http://schemas.openxmlformats.org/officeDocument/2006/relationships" r:id="rId8"/>
          </a:graphicData>
        </a:graphic>
      </p:graphicFrame>
      <p:sp>
        <p:nvSpPr>
          <p:cNvPr id="19" name="Rectangle: Rounded Corners 18">
            <a:extLst>
              <a:ext uri="{FF2B5EF4-FFF2-40B4-BE49-F238E27FC236}">
                <a16:creationId xmlns:a16="http://schemas.microsoft.com/office/drawing/2014/main" id="{0ACCA52A-CF4A-A744-3ADE-BC1667551585}"/>
              </a:ext>
            </a:extLst>
          </p:cNvPr>
          <p:cNvSpPr/>
          <p:nvPr/>
        </p:nvSpPr>
        <p:spPr>
          <a:xfrm>
            <a:off x="9974312" y="1537399"/>
            <a:ext cx="1099931" cy="4157655"/>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sp>
        <p:nvSpPr>
          <p:cNvPr id="20" name="TextBox 19">
            <a:extLst>
              <a:ext uri="{FF2B5EF4-FFF2-40B4-BE49-F238E27FC236}">
                <a16:creationId xmlns:a16="http://schemas.microsoft.com/office/drawing/2014/main" id="{71E4F375-E180-650D-A06E-F7EDB1C2E65C}"/>
              </a:ext>
            </a:extLst>
          </p:cNvPr>
          <p:cNvSpPr txBox="1"/>
          <p:nvPr/>
        </p:nvSpPr>
        <p:spPr>
          <a:xfrm>
            <a:off x="8990404" y="1018482"/>
            <a:ext cx="2846000" cy="369332"/>
          </a:xfrm>
          <a:prstGeom prst="rect">
            <a:avLst/>
          </a:prstGeom>
          <a:noFill/>
        </p:spPr>
        <p:txBody>
          <a:bodyPr wrap="square" rtlCol="0">
            <a:spAutoFit/>
          </a:bodyPr>
          <a:lstStyle/>
          <a:p>
            <a:pPr algn="ctr"/>
            <a:r>
              <a:rPr lang="en-US" b="1" dirty="0">
                <a:solidFill>
                  <a:srgbClr val="FF0000"/>
                </a:solidFill>
                <a:latin typeface="Bahnschrift Condensed" panose="020B0502040204020203" pitchFamily="34" charset="0"/>
              </a:rPr>
              <a:t>THU </a:t>
            </a:r>
            <a:r>
              <a:rPr lang="en-US" b="1" dirty="0" err="1">
                <a:solidFill>
                  <a:srgbClr val="FF0000"/>
                </a:solidFill>
                <a:latin typeface="Bahnschrift Condensed" panose="020B0502040204020203" pitchFamily="34" charset="0"/>
              </a:rPr>
              <a:t>HÚT</a:t>
            </a:r>
            <a:r>
              <a:rPr lang="en-US" b="1" dirty="0">
                <a:solidFill>
                  <a:srgbClr val="FF0000"/>
                </a:solidFill>
                <a:latin typeface="Bahnschrift Condensed" panose="020B0502040204020203" pitchFamily="34" charset="0"/>
              </a:rPr>
              <a:t> SINH VIÊN QUỐC </a:t>
            </a:r>
            <a:r>
              <a:rPr lang="en-US" b="1" dirty="0" err="1">
                <a:solidFill>
                  <a:srgbClr val="FF0000"/>
                </a:solidFill>
                <a:latin typeface="Bahnschrift Condensed" panose="020B0502040204020203" pitchFamily="34" charset="0"/>
              </a:rPr>
              <a:t>TẾ</a:t>
            </a:r>
            <a:endParaRPr lang="en-US" b="1" dirty="0">
              <a:solidFill>
                <a:srgbClr val="FF0000"/>
              </a:solidFill>
              <a:latin typeface="Bahnschrift Condensed" panose="020B0502040204020203" pitchFamily="34" charset="0"/>
            </a:endParaRPr>
          </a:p>
        </p:txBody>
      </p:sp>
    </p:spTree>
    <p:extLst>
      <p:ext uri="{BB962C8B-B14F-4D97-AF65-F5344CB8AC3E}">
        <p14:creationId xmlns:p14="http://schemas.microsoft.com/office/powerpoint/2010/main" val="1796249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500"/>
                                        <p:tgtEl>
                                          <p:spTgt spid="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10"/>
                                        <p:tgtEl>
                                          <p:spTgt spid="8"/>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500"/>
                                        <p:tgtEl>
                                          <p:spTgt spid="9"/>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10"/>
                                        <p:tgtEl>
                                          <p:spTgt spid="11"/>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heel(1)">
                                      <p:cBhvr>
                                        <p:cTn id="35" dur="500"/>
                                        <p:tgtEl>
                                          <p:spTgt spid="13"/>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10"/>
                                        <p:tgtEl>
                                          <p:spTgt spid="15"/>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heel(1)">
                                      <p:cBhvr>
                                        <p:cTn id="46" dur="500"/>
                                        <p:tgtEl>
                                          <p:spTgt spid="1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down)">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circle(in)">
                                      <p:cBhvr>
                                        <p:cTn id="54" dur="10"/>
                                        <p:tgtEl>
                                          <p:spTgt spid="18"/>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heel(1)">
                                      <p:cBhvr>
                                        <p:cTn id="57" dur="500"/>
                                        <p:tgtEl>
                                          <p:spTgt spid="1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wipe(down)">
                                      <p:cBhvr>
                                        <p:cTn id="6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P spid="6" grpId="0"/>
      <p:bldP spid="7" grpId="0" animBg="1"/>
      <p:bldGraphic spid="8" grpId="0">
        <p:bldAsOne/>
      </p:bldGraphic>
      <p:bldP spid="9" grpId="0" animBg="1"/>
      <p:bldP spid="10" grpId="0"/>
      <p:bldGraphic spid="11" grpId="0">
        <p:bldAsOne/>
      </p:bldGraphic>
      <p:bldP spid="13" grpId="0" animBg="1"/>
      <p:bldP spid="14" grpId="0"/>
      <p:bldGraphic spid="15" grpId="0">
        <p:bldAsOne/>
      </p:bldGraphic>
      <p:bldP spid="16" grpId="0" animBg="1"/>
      <p:bldP spid="17" grpId="0"/>
      <p:bldGraphic spid="18" grpId="0">
        <p:bldAsOne/>
      </p:bldGraphic>
      <p:bldP spid="19" grpId="0" animBg="1"/>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9BF0EE91-4E5B-0260-18B7-2856C8C27B63}"/>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3BA571A0-530A-9129-212B-65CD3039322E}"/>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dirty="0">
                <a:solidFill>
                  <a:schemeClr val="tx1"/>
                </a:solidFill>
                <a:latin typeface="Bahnschrift SemiBold Condensed" panose="020B0502040204020203" pitchFamily="34" charset="0"/>
              </a:rPr>
              <a:t>3</a:t>
            </a:r>
            <a:r>
              <a:rPr lang="vi-VN" dirty="0">
                <a:solidFill>
                  <a:schemeClr val="tx1"/>
                </a:solidFill>
                <a:latin typeface="Bahnschrift SemiBold Condensed" panose="020B0502040204020203" pitchFamily="34" charset="0"/>
              </a:rPr>
              <a:t>.</a:t>
            </a:r>
            <a:r>
              <a:rPr lang="en-US" dirty="0">
                <a:solidFill>
                  <a:schemeClr val="tx1"/>
                </a:solidFill>
                <a:latin typeface="Bahnschrift SemiBold Condensed" panose="020B0502040204020203" pitchFamily="34" charset="0"/>
              </a:rPr>
              <a:t>3 </a:t>
            </a:r>
            <a:r>
              <a:rPr lang="en-US" dirty="0" err="1">
                <a:solidFill>
                  <a:schemeClr val="tx1"/>
                </a:solidFill>
                <a:latin typeface="Bahnschrift SemiBold Condensed" panose="020B0502040204020203" pitchFamily="34" charset="0"/>
              </a:rPr>
              <a:t>ĐỐI</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SÁNH</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KẾT</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QUẢ</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VỚI</a:t>
            </a:r>
            <a:r>
              <a:rPr lang="en-US" dirty="0">
                <a:solidFill>
                  <a:schemeClr val="tx1"/>
                </a:solidFill>
                <a:latin typeface="Bahnschrift SemiBold Condensed" panose="020B0502040204020203" pitchFamily="34" charset="0"/>
              </a:rPr>
              <a:t> TRƯỜNG </a:t>
            </a:r>
            <a:r>
              <a:rPr lang="en-US" dirty="0">
                <a:solidFill>
                  <a:srgbClr val="0000FF"/>
                </a:solidFill>
                <a:latin typeface="Bahnschrift SemiBold Condensed" panose="020B0502040204020203" pitchFamily="34" charset="0"/>
              </a:rPr>
              <a:t>ACHARYA NAGAR UNIVERSITY -INDIA </a:t>
            </a:r>
            <a:r>
              <a:rPr lang="en-US" dirty="0">
                <a:solidFill>
                  <a:srgbClr val="FF0000"/>
                </a:solidFill>
                <a:latin typeface="Bahnschrift SemiBold Condensed" panose="020B0502040204020203" pitchFamily="34" charset="0"/>
              </a:rPr>
              <a:t>(TOP 700) </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64F60078-3A2E-BE5D-5391-0411F080968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123022"/>
            <a:ext cx="628650" cy="628650"/>
          </a:xfrm>
          <a:prstGeom prst="rect">
            <a:avLst/>
          </a:prstGeom>
        </p:spPr>
      </p:pic>
      <p:sp>
        <p:nvSpPr>
          <p:cNvPr id="12" name="Title 1">
            <a:extLst>
              <a:ext uri="{FF2B5EF4-FFF2-40B4-BE49-F238E27FC236}">
                <a16:creationId xmlns:a16="http://schemas.microsoft.com/office/drawing/2014/main" id="{24BF3E88-5832-D68E-1E38-7FBAB7E3E335}"/>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aphicFrame>
        <p:nvGraphicFramePr>
          <p:cNvPr id="21" name="Chart 20">
            <a:extLst>
              <a:ext uri="{FF2B5EF4-FFF2-40B4-BE49-F238E27FC236}">
                <a16:creationId xmlns:a16="http://schemas.microsoft.com/office/drawing/2014/main" id="{FC04079F-0054-456F-98AA-88B601A8F472}"/>
              </a:ext>
            </a:extLst>
          </p:cNvPr>
          <p:cNvGraphicFramePr>
            <a:graphicFrameLocks/>
          </p:cNvGraphicFramePr>
          <p:nvPr>
            <p:extLst>
              <p:ext uri="{D42A27DB-BD31-4B8C-83A1-F6EECF244321}">
                <p14:modId xmlns:p14="http://schemas.microsoft.com/office/powerpoint/2010/main" val="2197870049"/>
              </p:ext>
            </p:extLst>
          </p:nvPr>
        </p:nvGraphicFramePr>
        <p:xfrm>
          <a:off x="0" y="652364"/>
          <a:ext cx="12125739" cy="5617525"/>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Rounded Corners 21">
            <a:extLst>
              <a:ext uri="{FF2B5EF4-FFF2-40B4-BE49-F238E27FC236}">
                <a16:creationId xmlns:a16="http://schemas.microsoft.com/office/drawing/2014/main" id="{D560812A-2389-2B3B-A14B-32D3C5F40D4E}"/>
              </a:ext>
            </a:extLst>
          </p:cNvPr>
          <p:cNvSpPr/>
          <p:nvPr/>
        </p:nvSpPr>
        <p:spPr>
          <a:xfrm>
            <a:off x="1482407" y="1480250"/>
            <a:ext cx="1082199" cy="4080316"/>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sp>
        <p:nvSpPr>
          <p:cNvPr id="23" name="TextBox 22">
            <a:extLst>
              <a:ext uri="{FF2B5EF4-FFF2-40B4-BE49-F238E27FC236}">
                <a16:creationId xmlns:a16="http://schemas.microsoft.com/office/drawing/2014/main" id="{D7C4BDEC-6AE8-1C90-820D-14D0C4E96379}"/>
              </a:ext>
            </a:extLst>
          </p:cNvPr>
          <p:cNvSpPr txBox="1"/>
          <p:nvPr/>
        </p:nvSpPr>
        <p:spPr>
          <a:xfrm>
            <a:off x="510772" y="881641"/>
            <a:ext cx="3661177" cy="369332"/>
          </a:xfrm>
          <a:prstGeom prst="rect">
            <a:avLst/>
          </a:prstGeom>
          <a:noFill/>
        </p:spPr>
        <p:txBody>
          <a:bodyPr wrap="square" rtlCol="0">
            <a:spAutoFit/>
          </a:bodyPr>
          <a:lstStyle/>
          <a:p>
            <a:pPr algn="ctr"/>
            <a:r>
              <a:rPr lang="en-US" b="1" dirty="0">
                <a:solidFill>
                  <a:schemeClr val="accent6">
                    <a:lumMod val="75000"/>
                  </a:schemeClr>
                </a:solidFill>
                <a:latin typeface="Bahnschrift Condensed" panose="020B0502040204020203" pitchFamily="34" charset="0"/>
              </a:rPr>
              <a:t>CÁC </a:t>
            </a:r>
            <a:r>
              <a:rPr lang="en-US" b="1" dirty="0" err="1">
                <a:solidFill>
                  <a:schemeClr val="accent6">
                    <a:lumMod val="75000"/>
                  </a:schemeClr>
                </a:solidFill>
                <a:latin typeface="Bahnschrift Condensed" panose="020B0502040204020203" pitchFamily="34" charset="0"/>
              </a:rPr>
              <a:t>CHỈ</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SỐ</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ĐHV</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ĐƯỢC</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ĐÁNH</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GIÁ</a:t>
            </a:r>
            <a:r>
              <a:rPr lang="en-US" b="1" dirty="0">
                <a:solidFill>
                  <a:schemeClr val="accent6">
                    <a:lumMod val="75000"/>
                  </a:schemeClr>
                </a:solidFill>
                <a:latin typeface="Bahnschrift Condensed" panose="020B0502040204020203" pitchFamily="34" charset="0"/>
              </a:rPr>
              <a:t> CAO </a:t>
            </a:r>
            <a:r>
              <a:rPr lang="en-US" b="1" dirty="0" err="1">
                <a:solidFill>
                  <a:schemeClr val="accent6">
                    <a:lumMod val="75000"/>
                  </a:schemeClr>
                </a:solidFill>
                <a:latin typeface="Bahnschrift Condensed" panose="020B0502040204020203" pitchFamily="34" charset="0"/>
              </a:rPr>
              <a:t>HƠN</a:t>
            </a:r>
            <a:endParaRPr lang="en-US" b="1" dirty="0">
              <a:solidFill>
                <a:schemeClr val="accent6">
                  <a:lumMod val="75000"/>
                </a:schemeClr>
              </a:solidFill>
              <a:latin typeface="Bahnschrift Condensed" panose="020B0502040204020203" pitchFamily="34" charset="0"/>
            </a:endParaRPr>
          </a:p>
        </p:txBody>
      </p:sp>
      <p:sp>
        <p:nvSpPr>
          <p:cNvPr id="24" name="Rectangle: Rounded Corners 23">
            <a:extLst>
              <a:ext uri="{FF2B5EF4-FFF2-40B4-BE49-F238E27FC236}">
                <a16:creationId xmlns:a16="http://schemas.microsoft.com/office/drawing/2014/main" id="{7D7BDB27-D66B-AEFF-6E74-DDA5D2C636DF}"/>
              </a:ext>
            </a:extLst>
          </p:cNvPr>
          <p:cNvSpPr/>
          <p:nvPr/>
        </p:nvSpPr>
        <p:spPr>
          <a:xfrm>
            <a:off x="4627389" y="1828800"/>
            <a:ext cx="1082199" cy="3520084"/>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graphicFrame>
        <p:nvGraphicFramePr>
          <p:cNvPr id="25" name="Chart 24">
            <a:extLst>
              <a:ext uri="{FF2B5EF4-FFF2-40B4-BE49-F238E27FC236}">
                <a16:creationId xmlns:a16="http://schemas.microsoft.com/office/drawing/2014/main" id="{B48F4370-78AC-962C-15D3-D30D50A63009}"/>
              </a:ext>
            </a:extLst>
          </p:cNvPr>
          <p:cNvGraphicFramePr>
            <a:graphicFrameLocks/>
          </p:cNvGraphicFramePr>
          <p:nvPr>
            <p:extLst>
              <p:ext uri="{D42A27DB-BD31-4B8C-83A1-F6EECF244321}">
                <p14:modId xmlns:p14="http://schemas.microsoft.com/office/powerpoint/2010/main" val="1672721855"/>
              </p:ext>
            </p:extLst>
          </p:nvPr>
        </p:nvGraphicFramePr>
        <p:xfrm>
          <a:off x="14449" y="641119"/>
          <a:ext cx="12125739" cy="5617525"/>
        </p:xfrm>
        <a:graphic>
          <a:graphicData uri="http://schemas.openxmlformats.org/drawingml/2006/chart">
            <c:chart xmlns:c="http://schemas.openxmlformats.org/drawingml/2006/chart" xmlns:r="http://schemas.openxmlformats.org/officeDocument/2006/relationships" r:id="rId5"/>
          </a:graphicData>
        </a:graphic>
      </p:graphicFrame>
      <p:sp>
        <p:nvSpPr>
          <p:cNvPr id="26" name="Rectangle: Rounded Corners 25">
            <a:extLst>
              <a:ext uri="{FF2B5EF4-FFF2-40B4-BE49-F238E27FC236}">
                <a16:creationId xmlns:a16="http://schemas.microsoft.com/office/drawing/2014/main" id="{5C290C91-0E39-258A-1268-6DAF7F0A6BFA}"/>
              </a:ext>
            </a:extLst>
          </p:cNvPr>
          <p:cNvSpPr/>
          <p:nvPr/>
        </p:nvSpPr>
        <p:spPr>
          <a:xfrm>
            <a:off x="6795655" y="1159565"/>
            <a:ext cx="3124200" cy="4309593"/>
          </a:xfrm>
          <a:prstGeom prst="roundRect">
            <a:avLst/>
          </a:prstGeom>
          <a:noFill/>
          <a:ln w="5080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sp>
        <p:nvSpPr>
          <p:cNvPr id="27" name="TextBox 26">
            <a:extLst>
              <a:ext uri="{FF2B5EF4-FFF2-40B4-BE49-F238E27FC236}">
                <a16:creationId xmlns:a16="http://schemas.microsoft.com/office/drawing/2014/main" id="{458BE2F1-0DBD-299F-4141-674B4E11A956}"/>
              </a:ext>
            </a:extLst>
          </p:cNvPr>
          <p:cNvSpPr txBox="1"/>
          <p:nvPr/>
        </p:nvSpPr>
        <p:spPr>
          <a:xfrm>
            <a:off x="6318255" y="721299"/>
            <a:ext cx="3661177" cy="369332"/>
          </a:xfrm>
          <a:prstGeom prst="rect">
            <a:avLst/>
          </a:prstGeom>
          <a:noFill/>
        </p:spPr>
        <p:txBody>
          <a:bodyPr wrap="square" rtlCol="0">
            <a:spAutoFit/>
          </a:bodyPr>
          <a:lstStyle/>
          <a:p>
            <a:pPr algn="ctr"/>
            <a:r>
              <a:rPr lang="en-US" b="1" dirty="0">
                <a:solidFill>
                  <a:schemeClr val="accent2">
                    <a:lumMod val="75000"/>
                  </a:schemeClr>
                </a:solidFill>
                <a:latin typeface="Bahnschrift Condensed" panose="020B0502040204020203" pitchFamily="34" charset="0"/>
              </a:rPr>
              <a:t>CUNG </a:t>
            </a:r>
            <a:r>
              <a:rPr lang="en-US" b="1" dirty="0" err="1">
                <a:solidFill>
                  <a:schemeClr val="accent2">
                    <a:lumMod val="75000"/>
                  </a:schemeClr>
                </a:solidFill>
                <a:latin typeface="Bahnschrift Condensed" panose="020B0502040204020203" pitchFamily="34" charset="0"/>
              </a:rPr>
              <a:t>CẤP</a:t>
            </a:r>
            <a:r>
              <a:rPr lang="en-US" b="1" dirty="0">
                <a:solidFill>
                  <a:schemeClr val="accent2">
                    <a:lumMod val="75000"/>
                  </a:schemeClr>
                </a:solidFill>
                <a:latin typeface="Bahnschrift Condensed" panose="020B0502040204020203" pitchFamily="34" charset="0"/>
              </a:rPr>
              <a:t> THÔNG TIN </a:t>
            </a:r>
            <a:r>
              <a:rPr lang="en-US" b="1" dirty="0" err="1">
                <a:solidFill>
                  <a:schemeClr val="accent2">
                    <a:lumMod val="75000"/>
                  </a:schemeClr>
                </a:solidFill>
                <a:latin typeface="Bahnschrift Condensed" panose="020B0502040204020203" pitchFamily="34" charset="0"/>
              </a:rPr>
              <a:t>DỮ</a:t>
            </a:r>
            <a:r>
              <a:rPr lang="en-US" b="1" dirty="0">
                <a:solidFill>
                  <a:schemeClr val="accent2">
                    <a:lumMod val="75000"/>
                  </a:schemeClr>
                </a:solidFill>
                <a:latin typeface="Bahnschrift Condensed" panose="020B0502040204020203" pitchFamily="34" charset="0"/>
              </a:rPr>
              <a:t> LIỆU </a:t>
            </a:r>
            <a:r>
              <a:rPr lang="en-US" b="1" dirty="0" err="1">
                <a:solidFill>
                  <a:schemeClr val="accent2">
                    <a:lumMod val="75000"/>
                  </a:schemeClr>
                </a:solidFill>
                <a:latin typeface="Bahnschrift Condensed" panose="020B0502040204020203" pitchFamily="34" charset="0"/>
              </a:rPr>
              <a:t>ĐỂ</a:t>
            </a:r>
            <a:r>
              <a:rPr lang="en-US" b="1" dirty="0">
                <a:solidFill>
                  <a:schemeClr val="accent2">
                    <a:lumMod val="75000"/>
                  </a:schemeClr>
                </a:solidFill>
                <a:latin typeface="Bahnschrift Condensed" panose="020B0502040204020203" pitchFamily="34" charset="0"/>
              </a:rPr>
              <a:t> </a:t>
            </a:r>
            <a:r>
              <a:rPr lang="en-US" b="1" dirty="0" err="1">
                <a:solidFill>
                  <a:schemeClr val="accent2">
                    <a:lumMod val="75000"/>
                  </a:schemeClr>
                </a:solidFill>
                <a:latin typeface="Bahnschrift Condensed" panose="020B0502040204020203" pitchFamily="34" charset="0"/>
              </a:rPr>
              <a:t>ĐƯỢC</a:t>
            </a:r>
            <a:r>
              <a:rPr lang="en-US" b="1" dirty="0">
                <a:solidFill>
                  <a:schemeClr val="accent2">
                    <a:lumMod val="75000"/>
                  </a:schemeClr>
                </a:solidFill>
                <a:latin typeface="Bahnschrift Condensed" panose="020B0502040204020203" pitchFamily="34" charset="0"/>
              </a:rPr>
              <a:t> </a:t>
            </a:r>
            <a:r>
              <a:rPr lang="en-US" b="1" dirty="0" err="1">
                <a:solidFill>
                  <a:schemeClr val="accent2">
                    <a:lumMod val="75000"/>
                  </a:schemeClr>
                </a:solidFill>
                <a:latin typeface="Bahnschrift Condensed" panose="020B0502040204020203" pitchFamily="34" charset="0"/>
              </a:rPr>
              <a:t>ĐG</a:t>
            </a:r>
            <a:endParaRPr lang="en-US" b="1" dirty="0">
              <a:solidFill>
                <a:schemeClr val="accent2">
                  <a:lumMod val="75000"/>
                </a:schemeClr>
              </a:solidFill>
              <a:latin typeface="Bahnschrift Condensed" panose="020B0502040204020203" pitchFamily="34" charset="0"/>
            </a:endParaRPr>
          </a:p>
        </p:txBody>
      </p:sp>
      <p:graphicFrame>
        <p:nvGraphicFramePr>
          <p:cNvPr id="30" name="Chart 29">
            <a:extLst>
              <a:ext uri="{FF2B5EF4-FFF2-40B4-BE49-F238E27FC236}">
                <a16:creationId xmlns:a16="http://schemas.microsoft.com/office/drawing/2014/main" id="{EF2BD4EB-CCFB-E3F1-BF0F-999BCA8FF02B}"/>
              </a:ext>
            </a:extLst>
          </p:cNvPr>
          <p:cNvGraphicFramePr>
            <a:graphicFrameLocks/>
          </p:cNvGraphicFramePr>
          <p:nvPr>
            <p:extLst>
              <p:ext uri="{D42A27DB-BD31-4B8C-83A1-F6EECF244321}">
                <p14:modId xmlns:p14="http://schemas.microsoft.com/office/powerpoint/2010/main" val="144285180"/>
              </p:ext>
            </p:extLst>
          </p:nvPr>
        </p:nvGraphicFramePr>
        <p:xfrm>
          <a:off x="30414" y="649516"/>
          <a:ext cx="12125739" cy="5617525"/>
        </p:xfrm>
        <a:graphic>
          <a:graphicData uri="http://schemas.openxmlformats.org/drawingml/2006/chart">
            <c:chart xmlns:c="http://schemas.openxmlformats.org/drawingml/2006/chart" xmlns:r="http://schemas.openxmlformats.org/officeDocument/2006/relationships" r:id="rId6"/>
          </a:graphicData>
        </a:graphic>
      </p:graphicFrame>
      <p:sp>
        <p:nvSpPr>
          <p:cNvPr id="31" name="Rectangle: Rounded Corners 30">
            <a:extLst>
              <a:ext uri="{FF2B5EF4-FFF2-40B4-BE49-F238E27FC236}">
                <a16:creationId xmlns:a16="http://schemas.microsoft.com/office/drawing/2014/main" id="{DFFB1314-F2C6-7978-7D30-0030F2611FC6}"/>
              </a:ext>
            </a:extLst>
          </p:cNvPr>
          <p:cNvSpPr/>
          <p:nvPr/>
        </p:nvSpPr>
        <p:spPr>
          <a:xfrm>
            <a:off x="3597965" y="1159564"/>
            <a:ext cx="1029422" cy="4309593"/>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sp>
        <p:nvSpPr>
          <p:cNvPr id="32" name="TextBox 31">
            <a:extLst>
              <a:ext uri="{FF2B5EF4-FFF2-40B4-BE49-F238E27FC236}">
                <a16:creationId xmlns:a16="http://schemas.microsoft.com/office/drawing/2014/main" id="{4B2F0DB4-44BC-3293-5599-8B1F722C3FFE}"/>
              </a:ext>
            </a:extLst>
          </p:cNvPr>
          <p:cNvSpPr txBox="1"/>
          <p:nvPr/>
        </p:nvSpPr>
        <p:spPr>
          <a:xfrm>
            <a:off x="3495543" y="622183"/>
            <a:ext cx="3958805" cy="369332"/>
          </a:xfrm>
          <a:prstGeom prst="rect">
            <a:avLst/>
          </a:prstGeom>
          <a:noFill/>
        </p:spPr>
        <p:txBody>
          <a:bodyPr wrap="square" rtlCol="0">
            <a:spAutoFit/>
          </a:bodyPr>
          <a:lstStyle/>
          <a:p>
            <a:pPr algn="ctr"/>
            <a:r>
              <a:rPr lang="en-US" b="1" dirty="0" err="1">
                <a:solidFill>
                  <a:srgbClr val="FF0000"/>
                </a:solidFill>
                <a:latin typeface="Bahnschrift Condensed" panose="020B0502040204020203" pitchFamily="34" charset="0"/>
              </a:rPr>
              <a:t>NÂNG</a:t>
            </a:r>
            <a:r>
              <a:rPr lang="en-US" b="1" dirty="0">
                <a:solidFill>
                  <a:srgbClr val="FF0000"/>
                </a:solidFill>
                <a:latin typeface="Bahnschrift Condensed" panose="020B0502040204020203" pitchFamily="34" charset="0"/>
              </a:rPr>
              <a:t> CAO </a:t>
            </a:r>
            <a:r>
              <a:rPr lang="en-US" b="1" dirty="0" err="1">
                <a:solidFill>
                  <a:srgbClr val="FF0000"/>
                </a:solidFill>
                <a:latin typeface="Bahnschrift Condensed" panose="020B0502040204020203" pitchFamily="34" charset="0"/>
              </a:rPr>
              <a:t>SỐ</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LƯỢNG</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BÀI</a:t>
            </a:r>
            <a:r>
              <a:rPr lang="en-US" b="1" dirty="0">
                <a:solidFill>
                  <a:srgbClr val="FF0000"/>
                </a:solidFill>
                <a:latin typeface="Bahnschrift Condensed" panose="020B0502040204020203" pitchFamily="34" charset="0"/>
              </a:rPr>
              <a:t> BÁO </a:t>
            </a:r>
            <a:r>
              <a:rPr lang="en-US" b="1" dirty="0" err="1">
                <a:solidFill>
                  <a:srgbClr val="FF0000"/>
                </a:solidFill>
                <a:latin typeface="Bahnschrift Condensed" panose="020B0502040204020203" pitchFamily="34" charset="0"/>
              </a:rPr>
              <a:t>VÀ</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MẠNG</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LƯỚI</a:t>
            </a:r>
            <a:r>
              <a:rPr lang="en-US" b="1" dirty="0">
                <a:solidFill>
                  <a:srgbClr val="FF0000"/>
                </a:solidFill>
                <a:latin typeface="Bahnschrift Condensed" panose="020B0502040204020203" pitchFamily="34" charset="0"/>
              </a:rPr>
              <a:t> NC QT</a:t>
            </a:r>
          </a:p>
        </p:txBody>
      </p:sp>
      <p:sp>
        <p:nvSpPr>
          <p:cNvPr id="33" name="Rectangle: Rounded Corners 32">
            <a:extLst>
              <a:ext uri="{FF2B5EF4-FFF2-40B4-BE49-F238E27FC236}">
                <a16:creationId xmlns:a16="http://schemas.microsoft.com/office/drawing/2014/main" id="{15D39882-9743-4469-D3E9-A21F8E414C1C}"/>
              </a:ext>
            </a:extLst>
          </p:cNvPr>
          <p:cNvSpPr/>
          <p:nvPr/>
        </p:nvSpPr>
        <p:spPr>
          <a:xfrm>
            <a:off x="5651799" y="1154882"/>
            <a:ext cx="1029422" cy="4180749"/>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chemeClr val="accent6">
                  <a:lumMod val="75000"/>
                </a:scheme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314615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10"/>
                                        <p:tgtEl>
                                          <p:spTgt spid="2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heel(1)">
                                      <p:cBhvr>
                                        <p:cTn id="10" dur="500"/>
                                        <p:tgtEl>
                                          <p:spTgt spid="2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down)">
                                      <p:cBhvr>
                                        <p:cTn id="21" dur="10"/>
                                        <p:tgtEl>
                                          <p:spTgt spid="25"/>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heel(1)">
                                      <p:cBhvr>
                                        <p:cTn id="24" dur="500"/>
                                        <p:tgtEl>
                                          <p:spTgt spid="2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ipe(down)">
                                      <p:cBhvr>
                                        <p:cTn id="32" dur="10"/>
                                        <p:tgtEl>
                                          <p:spTgt spid="30"/>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500"/>
                                        <p:tgtEl>
                                          <p:spTgt spid="3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wheel(1)">
                                      <p:cBhvr>
                                        <p:cTn id="38" dur="500"/>
                                        <p:tgtEl>
                                          <p:spTgt spid="3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22" grpId="0" animBg="1"/>
      <p:bldP spid="23" grpId="0"/>
      <p:bldP spid="24" grpId="0" animBg="1"/>
      <p:bldGraphic spid="25" grpId="0">
        <p:bldAsOne/>
      </p:bldGraphic>
      <p:bldP spid="26" grpId="0" animBg="1"/>
      <p:bldP spid="27" grpId="0"/>
      <p:bldGraphic spid="30" grpId="0">
        <p:bldAsOne/>
      </p:bldGraphic>
      <p:bldP spid="31" grpId="0" animBg="1"/>
      <p:bldP spid="32" grpId="0"/>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Shape 560">
          <a:extLst>
            <a:ext uri="{FF2B5EF4-FFF2-40B4-BE49-F238E27FC236}">
              <a16:creationId xmlns:a16="http://schemas.microsoft.com/office/drawing/2014/main" id="{493B8023-4782-6B39-3F9F-DFD15E3D9DC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1DE637A-3B8D-4C70-135F-724E999137A8}"/>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dirty="0">
                <a:solidFill>
                  <a:schemeClr val="tx1"/>
                </a:solidFill>
                <a:latin typeface="Bahnschrift SemiBold Condensed" panose="020B0502040204020203" pitchFamily="34" charset="0"/>
              </a:rPr>
              <a:t>3</a:t>
            </a:r>
            <a:r>
              <a:rPr lang="vi-VN" dirty="0">
                <a:solidFill>
                  <a:schemeClr val="tx1"/>
                </a:solidFill>
                <a:latin typeface="Bahnschrift SemiBold Condensed" panose="020B0502040204020203" pitchFamily="34" charset="0"/>
              </a:rPr>
              <a:t>.</a:t>
            </a:r>
            <a:r>
              <a:rPr lang="en-US" dirty="0">
                <a:solidFill>
                  <a:schemeClr val="tx1"/>
                </a:solidFill>
                <a:latin typeface="Bahnschrift SemiBold Condensed" panose="020B0502040204020203" pitchFamily="34" charset="0"/>
              </a:rPr>
              <a:t>3. </a:t>
            </a:r>
            <a:r>
              <a:rPr lang="en-US" dirty="0" err="1">
                <a:solidFill>
                  <a:schemeClr val="tx1"/>
                </a:solidFill>
                <a:latin typeface="Bahnschrift SemiBold Condensed" panose="020B0502040204020203" pitchFamily="34" charset="0"/>
              </a:rPr>
              <a:t>ĐỐI</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SÁNH</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KẾT</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QUẢ</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VỚI</a:t>
            </a:r>
            <a:r>
              <a:rPr lang="en-US" dirty="0">
                <a:solidFill>
                  <a:schemeClr val="tx1"/>
                </a:solidFill>
                <a:latin typeface="Bahnschrift SemiBold Condensed" panose="020B0502040204020203" pitchFamily="34" charset="0"/>
              </a:rPr>
              <a:t> TRƯỜNG </a:t>
            </a:r>
            <a:r>
              <a:rPr lang="en-US" dirty="0" err="1">
                <a:solidFill>
                  <a:srgbClr val="0000FF"/>
                </a:solidFill>
                <a:latin typeface="Bahnschrift SemiBold Condensed" panose="020B0502040204020203" pitchFamily="34" charset="0"/>
              </a:rPr>
              <a:t>YASOUJ</a:t>
            </a:r>
            <a:r>
              <a:rPr lang="en-US" dirty="0">
                <a:solidFill>
                  <a:srgbClr val="0000FF"/>
                </a:solidFill>
                <a:latin typeface="Bahnschrift SemiBold Condensed" panose="020B0502040204020203" pitchFamily="34" charset="0"/>
              </a:rPr>
              <a:t> UNIVERSITY-JAPAN </a:t>
            </a:r>
            <a:r>
              <a:rPr lang="en-US" dirty="0">
                <a:solidFill>
                  <a:srgbClr val="FF0000"/>
                </a:solidFill>
                <a:latin typeface="Bahnschrift SemiBold Condensed" panose="020B0502040204020203" pitchFamily="34" charset="0"/>
              </a:rPr>
              <a:t>(TOP 500) </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370D0ED5-9480-D84A-DF51-CF87D7C80CC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CAF90167-6E43-04C3-EA46-9FBC42363A0A}"/>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aphicFrame>
        <p:nvGraphicFramePr>
          <p:cNvPr id="2" name="Chart 1">
            <a:extLst>
              <a:ext uri="{FF2B5EF4-FFF2-40B4-BE49-F238E27FC236}">
                <a16:creationId xmlns:a16="http://schemas.microsoft.com/office/drawing/2014/main" id="{D70336F4-9949-BC31-6869-15CCF173A405}"/>
              </a:ext>
            </a:extLst>
          </p:cNvPr>
          <p:cNvGraphicFramePr>
            <a:graphicFrameLocks/>
          </p:cNvGraphicFramePr>
          <p:nvPr>
            <p:extLst>
              <p:ext uri="{D42A27DB-BD31-4B8C-83A1-F6EECF244321}">
                <p14:modId xmlns:p14="http://schemas.microsoft.com/office/powerpoint/2010/main" val="85953680"/>
              </p:ext>
            </p:extLst>
          </p:nvPr>
        </p:nvGraphicFramePr>
        <p:xfrm>
          <a:off x="0" y="665429"/>
          <a:ext cx="12059805" cy="566956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Rounded Corners 7">
            <a:extLst>
              <a:ext uri="{FF2B5EF4-FFF2-40B4-BE49-F238E27FC236}">
                <a16:creationId xmlns:a16="http://schemas.microsoft.com/office/drawing/2014/main" id="{8D0A3713-4EE9-5A10-84DC-6F5EA58016BE}"/>
              </a:ext>
            </a:extLst>
          </p:cNvPr>
          <p:cNvSpPr/>
          <p:nvPr/>
        </p:nvSpPr>
        <p:spPr>
          <a:xfrm>
            <a:off x="417310" y="2680432"/>
            <a:ext cx="2153612" cy="2898733"/>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68C76C96-CDA9-9D50-2E4A-CBDE9E8BF44B}"/>
              </a:ext>
            </a:extLst>
          </p:cNvPr>
          <p:cNvSpPr txBox="1"/>
          <p:nvPr/>
        </p:nvSpPr>
        <p:spPr>
          <a:xfrm>
            <a:off x="304800" y="2226616"/>
            <a:ext cx="2670313" cy="369332"/>
          </a:xfrm>
          <a:prstGeom prst="rect">
            <a:avLst/>
          </a:prstGeom>
          <a:noFill/>
        </p:spPr>
        <p:txBody>
          <a:bodyPr wrap="square" rtlCol="0">
            <a:spAutoFit/>
          </a:bodyPr>
          <a:lstStyle/>
          <a:p>
            <a:r>
              <a:rPr lang="en-US" b="1" dirty="0" err="1">
                <a:solidFill>
                  <a:schemeClr val="accent6"/>
                </a:solidFill>
                <a:latin typeface="Bahnschrift Condensed" panose="020B0502040204020203" pitchFamily="34" charset="0"/>
              </a:rPr>
              <a:t>ĐH</a:t>
            </a:r>
            <a:r>
              <a:rPr lang="en-US" b="1" dirty="0">
                <a:solidFill>
                  <a:schemeClr val="accent6"/>
                </a:solidFill>
                <a:latin typeface="Bahnschrift Condensed" panose="020B0502040204020203" pitchFamily="34" charset="0"/>
              </a:rPr>
              <a:t> VINH </a:t>
            </a:r>
            <a:r>
              <a:rPr lang="en-US" b="1" dirty="0" err="1">
                <a:solidFill>
                  <a:schemeClr val="accent6"/>
                </a:solidFill>
                <a:latin typeface="Bahnschrift Condensed" panose="020B0502040204020203" pitchFamily="34" charset="0"/>
              </a:rPr>
              <a:t>ĐƯỢC</a:t>
            </a:r>
            <a:r>
              <a:rPr lang="en-US" b="1" dirty="0">
                <a:solidFill>
                  <a:schemeClr val="accent6"/>
                </a:solidFill>
                <a:latin typeface="Bahnschrift Condensed" panose="020B0502040204020203" pitchFamily="34" charset="0"/>
              </a:rPr>
              <a:t> </a:t>
            </a:r>
            <a:r>
              <a:rPr lang="en-US" b="1" dirty="0" err="1">
                <a:solidFill>
                  <a:schemeClr val="accent6"/>
                </a:solidFill>
                <a:latin typeface="Bahnschrift Condensed" panose="020B0502040204020203" pitchFamily="34" charset="0"/>
              </a:rPr>
              <a:t>ĐÁNH</a:t>
            </a:r>
            <a:r>
              <a:rPr lang="en-US" b="1" dirty="0">
                <a:solidFill>
                  <a:schemeClr val="accent6"/>
                </a:solidFill>
                <a:latin typeface="Bahnschrift Condensed" panose="020B0502040204020203" pitchFamily="34" charset="0"/>
              </a:rPr>
              <a:t> </a:t>
            </a:r>
            <a:r>
              <a:rPr lang="en-US" b="1" dirty="0" err="1">
                <a:solidFill>
                  <a:schemeClr val="accent6"/>
                </a:solidFill>
                <a:latin typeface="Bahnschrift Condensed" panose="020B0502040204020203" pitchFamily="34" charset="0"/>
              </a:rPr>
              <a:t>GIÁ</a:t>
            </a:r>
            <a:r>
              <a:rPr lang="en-US" b="1" dirty="0">
                <a:solidFill>
                  <a:schemeClr val="accent6"/>
                </a:solidFill>
                <a:latin typeface="Bahnschrift Condensed" panose="020B0502040204020203" pitchFamily="34" charset="0"/>
              </a:rPr>
              <a:t> CAO </a:t>
            </a:r>
            <a:r>
              <a:rPr lang="en-US" b="1" dirty="0" err="1">
                <a:solidFill>
                  <a:schemeClr val="accent6"/>
                </a:solidFill>
                <a:latin typeface="Bahnschrift Condensed" panose="020B0502040204020203" pitchFamily="34" charset="0"/>
              </a:rPr>
              <a:t>HƠN</a:t>
            </a:r>
            <a:endParaRPr lang="en-US" b="1" dirty="0">
              <a:solidFill>
                <a:schemeClr val="accent6"/>
              </a:solidFill>
              <a:latin typeface="Bahnschrift Condensed" panose="020B0502040204020203" pitchFamily="34" charset="0"/>
            </a:endParaRPr>
          </a:p>
        </p:txBody>
      </p:sp>
      <p:graphicFrame>
        <p:nvGraphicFramePr>
          <p:cNvPr id="17" name="Chart 16">
            <a:extLst>
              <a:ext uri="{FF2B5EF4-FFF2-40B4-BE49-F238E27FC236}">
                <a16:creationId xmlns:a16="http://schemas.microsoft.com/office/drawing/2014/main" id="{9AEDCB80-0AAB-CB2F-AB7D-F980E8236755}"/>
              </a:ext>
            </a:extLst>
          </p:cNvPr>
          <p:cNvGraphicFramePr>
            <a:graphicFrameLocks/>
          </p:cNvGraphicFramePr>
          <p:nvPr>
            <p:extLst>
              <p:ext uri="{D42A27DB-BD31-4B8C-83A1-F6EECF244321}">
                <p14:modId xmlns:p14="http://schemas.microsoft.com/office/powerpoint/2010/main" val="3364342396"/>
              </p:ext>
            </p:extLst>
          </p:nvPr>
        </p:nvGraphicFramePr>
        <p:xfrm>
          <a:off x="0" y="665429"/>
          <a:ext cx="12059805" cy="5687243"/>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Rounded Corners 17">
            <a:extLst>
              <a:ext uri="{FF2B5EF4-FFF2-40B4-BE49-F238E27FC236}">
                <a16:creationId xmlns:a16="http://schemas.microsoft.com/office/drawing/2014/main" id="{2A4FDE44-3DBA-0477-40EC-B827F2AC980B}"/>
              </a:ext>
            </a:extLst>
          </p:cNvPr>
          <p:cNvSpPr/>
          <p:nvPr/>
        </p:nvSpPr>
        <p:spPr>
          <a:xfrm>
            <a:off x="6754560" y="1179524"/>
            <a:ext cx="3171318" cy="4236281"/>
          </a:xfrm>
          <a:prstGeom prst="roundRect">
            <a:avLst/>
          </a:prstGeom>
          <a:noFill/>
          <a:ln w="50800" cap="flat" cmpd="sng" algn="ctr">
            <a:solidFill>
              <a:schemeClr val="accent2">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9" name="TextBox 18">
            <a:extLst>
              <a:ext uri="{FF2B5EF4-FFF2-40B4-BE49-F238E27FC236}">
                <a16:creationId xmlns:a16="http://schemas.microsoft.com/office/drawing/2014/main" id="{3F530A79-5AFC-5605-034A-961F9BA09EDE}"/>
              </a:ext>
            </a:extLst>
          </p:cNvPr>
          <p:cNvSpPr txBox="1"/>
          <p:nvPr/>
        </p:nvSpPr>
        <p:spPr>
          <a:xfrm>
            <a:off x="6917635" y="781122"/>
            <a:ext cx="3008243" cy="369332"/>
          </a:xfrm>
          <a:prstGeom prst="rect">
            <a:avLst/>
          </a:prstGeom>
          <a:noFill/>
        </p:spPr>
        <p:txBody>
          <a:bodyPr wrap="square" rtlCol="0">
            <a:spAutoFit/>
          </a:bodyPr>
          <a:lstStyle/>
          <a:p>
            <a:r>
              <a:rPr lang="en-US" b="1" dirty="0">
                <a:solidFill>
                  <a:schemeClr val="accent2">
                    <a:lumMod val="75000"/>
                  </a:schemeClr>
                </a:solidFill>
                <a:latin typeface="Bahnschrift Condensed" panose="020B0502040204020203" pitchFamily="34" charset="0"/>
              </a:rPr>
              <a:t>CUNG </a:t>
            </a:r>
            <a:r>
              <a:rPr lang="en-US" b="1" dirty="0" err="1">
                <a:solidFill>
                  <a:schemeClr val="accent2">
                    <a:lumMod val="75000"/>
                  </a:schemeClr>
                </a:solidFill>
                <a:latin typeface="Bahnschrift Condensed" panose="020B0502040204020203" pitchFamily="34" charset="0"/>
              </a:rPr>
              <a:t>CẤP</a:t>
            </a:r>
            <a:r>
              <a:rPr lang="en-US" b="1" dirty="0">
                <a:solidFill>
                  <a:schemeClr val="accent2">
                    <a:lumMod val="75000"/>
                  </a:schemeClr>
                </a:solidFill>
                <a:latin typeface="Bahnschrift Condensed" panose="020B0502040204020203" pitchFamily="34" charset="0"/>
              </a:rPr>
              <a:t> THÔNG TIN </a:t>
            </a:r>
            <a:r>
              <a:rPr lang="en-US" b="1" dirty="0" err="1">
                <a:solidFill>
                  <a:schemeClr val="accent2">
                    <a:lumMod val="75000"/>
                  </a:schemeClr>
                </a:solidFill>
                <a:latin typeface="Bahnschrift Condensed" panose="020B0502040204020203" pitchFamily="34" charset="0"/>
              </a:rPr>
              <a:t>ĐỂ</a:t>
            </a:r>
            <a:r>
              <a:rPr lang="en-US" b="1" dirty="0">
                <a:solidFill>
                  <a:schemeClr val="accent2">
                    <a:lumMod val="75000"/>
                  </a:schemeClr>
                </a:solidFill>
                <a:latin typeface="Bahnschrift Condensed" panose="020B0502040204020203" pitchFamily="34" charset="0"/>
              </a:rPr>
              <a:t> </a:t>
            </a:r>
            <a:r>
              <a:rPr lang="en-US" b="1" dirty="0" err="1">
                <a:solidFill>
                  <a:schemeClr val="accent2">
                    <a:lumMod val="75000"/>
                  </a:schemeClr>
                </a:solidFill>
                <a:latin typeface="Bahnschrift Condensed" panose="020B0502040204020203" pitchFamily="34" charset="0"/>
              </a:rPr>
              <a:t>ĐÁNH</a:t>
            </a:r>
            <a:r>
              <a:rPr lang="en-US" b="1" dirty="0">
                <a:solidFill>
                  <a:schemeClr val="accent2">
                    <a:lumMod val="75000"/>
                  </a:schemeClr>
                </a:solidFill>
                <a:latin typeface="Bahnschrift Condensed" panose="020B0502040204020203" pitchFamily="34" charset="0"/>
              </a:rPr>
              <a:t> </a:t>
            </a:r>
            <a:r>
              <a:rPr lang="en-US" b="1" dirty="0" err="1">
                <a:solidFill>
                  <a:schemeClr val="accent2">
                    <a:lumMod val="75000"/>
                  </a:schemeClr>
                </a:solidFill>
                <a:latin typeface="Bahnschrift Condensed" panose="020B0502040204020203" pitchFamily="34" charset="0"/>
              </a:rPr>
              <a:t>GIÁ</a:t>
            </a:r>
            <a:endParaRPr lang="en-US" b="1" dirty="0">
              <a:solidFill>
                <a:schemeClr val="accent2">
                  <a:lumMod val="75000"/>
                </a:schemeClr>
              </a:solidFill>
              <a:latin typeface="Bahnschrift Condensed" panose="020B0502040204020203" pitchFamily="34" charset="0"/>
            </a:endParaRPr>
          </a:p>
        </p:txBody>
      </p:sp>
      <p:graphicFrame>
        <p:nvGraphicFramePr>
          <p:cNvPr id="23" name="Chart 22">
            <a:extLst>
              <a:ext uri="{FF2B5EF4-FFF2-40B4-BE49-F238E27FC236}">
                <a16:creationId xmlns:a16="http://schemas.microsoft.com/office/drawing/2014/main" id="{30269F9A-43DE-DCDC-2E9C-78468903B1D2}"/>
              </a:ext>
            </a:extLst>
          </p:cNvPr>
          <p:cNvGraphicFramePr>
            <a:graphicFrameLocks/>
          </p:cNvGraphicFramePr>
          <p:nvPr>
            <p:extLst>
              <p:ext uri="{D42A27DB-BD31-4B8C-83A1-F6EECF244321}">
                <p14:modId xmlns:p14="http://schemas.microsoft.com/office/powerpoint/2010/main" val="1227824429"/>
              </p:ext>
            </p:extLst>
          </p:nvPr>
        </p:nvGraphicFramePr>
        <p:xfrm>
          <a:off x="-1" y="649248"/>
          <a:ext cx="12059805" cy="5687243"/>
        </p:xfrm>
        <a:graphic>
          <a:graphicData uri="http://schemas.openxmlformats.org/drawingml/2006/chart">
            <c:chart xmlns:c="http://schemas.openxmlformats.org/drawingml/2006/chart" xmlns:r="http://schemas.openxmlformats.org/officeDocument/2006/relationships" r:id="rId6"/>
          </a:graphicData>
        </a:graphic>
      </p:graphicFrame>
      <p:sp>
        <p:nvSpPr>
          <p:cNvPr id="24" name="Rectangle: Rounded Corners 23">
            <a:extLst>
              <a:ext uri="{FF2B5EF4-FFF2-40B4-BE49-F238E27FC236}">
                <a16:creationId xmlns:a16="http://schemas.microsoft.com/office/drawing/2014/main" id="{00F14037-83D5-2CA2-35AA-CEBEEDA34361}"/>
              </a:ext>
            </a:extLst>
          </p:cNvPr>
          <p:cNvSpPr/>
          <p:nvPr/>
        </p:nvSpPr>
        <p:spPr>
          <a:xfrm>
            <a:off x="3501021" y="1404350"/>
            <a:ext cx="3171318" cy="4236281"/>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25" name="TextBox 24">
            <a:extLst>
              <a:ext uri="{FF2B5EF4-FFF2-40B4-BE49-F238E27FC236}">
                <a16:creationId xmlns:a16="http://schemas.microsoft.com/office/drawing/2014/main" id="{8F05DB83-D6DE-A496-E016-7AB769773B02}"/>
              </a:ext>
            </a:extLst>
          </p:cNvPr>
          <p:cNvSpPr txBox="1"/>
          <p:nvPr/>
        </p:nvSpPr>
        <p:spPr>
          <a:xfrm>
            <a:off x="3660341" y="944759"/>
            <a:ext cx="3008243" cy="369332"/>
          </a:xfrm>
          <a:prstGeom prst="rect">
            <a:avLst/>
          </a:prstGeom>
          <a:noFill/>
        </p:spPr>
        <p:txBody>
          <a:bodyPr wrap="square" rtlCol="0">
            <a:spAutoFit/>
          </a:bodyPr>
          <a:lstStyle/>
          <a:p>
            <a:pPr algn="ctr"/>
            <a:r>
              <a:rPr lang="en-US" b="1" dirty="0" err="1">
                <a:solidFill>
                  <a:srgbClr val="FF0000"/>
                </a:solidFill>
                <a:latin typeface="Bahnschrift Condensed" panose="020B0502040204020203" pitchFamily="34" charset="0"/>
              </a:rPr>
              <a:t>ĐẦU</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TƯ</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CẢI</a:t>
            </a:r>
            <a:r>
              <a:rPr lang="en-US" b="1" dirty="0">
                <a:solidFill>
                  <a:srgbClr val="FF0000"/>
                </a:solidFill>
                <a:latin typeface="Bahnschrift Condensed" panose="020B0502040204020203" pitchFamily="34" charset="0"/>
              </a:rPr>
              <a:t> THIỆN 03 </a:t>
            </a:r>
            <a:r>
              <a:rPr lang="en-US" b="1" dirty="0" err="1">
                <a:solidFill>
                  <a:srgbClr val="FF0000"/>
                </a:solidFill>
                <a:latin typeface="Bahnschrift Condensed" panose="020B0502040204020203" pitchFamily="34" charset="0"/>
              </a:rPr>
              <a:t>CHỈ</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SỐ</a:t>
            </a:r>
            <a:endParaRPr lang="en-US" b="1" dirty="0">
              <a:solidFill>
                <a:srgbClr val="FF0000"/>
              </a:solidFill>
              <a:latin typeface="Bahnschrift Condensed" panose="020B0502040204020203" pitchFamily="34" charset="0"/>
            </a:endParaRPr>
          </a:p>
        </p:txBody>
      </p:sp>
    </p:spTree>
    <p:extLst>
      <p:ext uri="{BB962C8B-B14F-4D97-AF65-F5344CB8AC3E}">
        <p14:creationId xmlns:p14="http://schemas.microsoft.com/office/powerpoint/2010/main" val="29242275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1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10"/>
                                        <p:tgtEl>
                                          <p:spTgt spid="17"/>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heel(1)">
                                      <p:cBhvr>
                                        <p:cTn id="21" dur="500"/>
                                        <p:tgtEl>
                                          <p:spTgt spid="18"/>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circle(in)">
                                      <p:cBhvr>
                                        <p:cTn id="29" dur="10"/>
                                        <p:tgtEl>
                                          <p:spTgt spid="23"/>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wheel(1)">
                                      <p:cBhvr>
                                        <p:cTn id="32" dur="500"/>
                                        <p:tgtEl>
                                          <p:spTgt spid="24"/>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ircle(in)">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animBg="1"/>
      <p:bldP spid="16" grpId="0"/>
      <p:bldGraphic spid="17" grpId="0">
        <p:bldAsOne/>
      </p:bldGraphic>
      <p:bldP spid="18" grpId="0" animBg="1"/>
      <p:bldP spid="19" grpId="0"/>
      <p:bldGraphic spid="23" grpId="0">
        <p:bldAsOne/>
      </p:bldGraphic>
      <p:bldP spid="24"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D3D34A8A-6AA7-4B21-8443-0321D5FA1BB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D963E63-6562-C771-047A-34F29A3EC9D0}"/>
              </a:ext>
            </a:extLst>
          </p:cNvPr>
          <p:cNvSpPr txBox="1">
            <a:spLocks/>
          </p:cNvSpPr>
          <p:nvPr/>
        </p:nvSpPr>
        <p:spPr>
          <a:xfrm>
            <a:off x="0" y="-138935"/>
            <a:ext cx="12192001"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dirty="0">
                <a:solidFill>
                  <a:schemeClr val="tx1"/>
                </a:solidFill>
                <a:latin typeface="Bahnschrift SemiBold Condensed" panose="020B0502040204020203" pitchFamily="34" charset="0"/>
              </a:rPr>
              <a:t>3</a:t>
            </a:r>
            <a:r>
              <a:rPr lang="vi-VN" dirty="0">
                <a:solidFill>
                  <a:schemeClr val="tx1"/>
                </a:solidFill>
                <a:latin typeface="Bahnschrift SemiBold Condensed" panose="020B0502040204020203" pitchFamily="34" charset="0"/>
              </a:rPr>
              <a:t>.</a:t>
            </a:r>
            <a:r>
              <a:rPr lang="en-US" dirty="0">
                <a:solidFill>
                  <a:schemeClr val="tx1"/>
                </a:solidFill>
                <a:latin typeface="Bahnschrift SemiBold Condensed" panose="020B0502040204020203" pitchFamily="34" charset="0"/>
              </a:rPr>
              <a:t>3. </a:t>
            </a:r>
            <a:r>
              <a:rPr lang="en-US" dirty="0" err="1">
                <a:solidFill>
                  <a:schemeClr val="tx1"/>
                </a:solidFill>
                <a:latin typeface="Bahnschrift SemiBold Condensed" panose="020B0502040204020203" pitchFamily="34" charset="0"/>
              </a:rPr>
              <a:t>ĐỐI</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SÁNH</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KẾT</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QUẢ</a:t>
            </a:r>
            <a:r>
              <a:rPr lang="en-US" dirty="0">
                <a:solidFill>
                  <a:schemeClr val="tx1"/>
                </a:solidFill>
                <a:latin typeface="Bahnschrift SemiBold Condensed" panose="020B0502040204020203" pitchFamily="34" charset="0"/>
              </a:rPr>
              <a:t> </a:t>
            </a:r>
            <a:r>
              <a:rPr lang="en-US" dirty="0" err="1">
                <a:solidFill>
                  <a:schemeClr val="tx1"/>
                </a:solidFill>
                <a:latin typeface="Bahnschrift SemiBold Condensed" panose="020B0502040204020203" pitchFamily="34" charset="0"/>
              </a:rPr>
              <a:t>VỚI</a:t>
            </a:r>
            <a:r>
              <a:rPr lang="en-US" dirty="0">
                <a:solidFill>
                  <a:schemeClr val="tx1"/>
                </a:solidFill>
                <a:latin typeface="Bahnschrift SemiBold Condensed" panose="020B0502040204020203" pitchFamily="34" charset="0"/>
              </a:rPr>
              <a:t> TRƯỜNG </a:t>
            </a:r>
            <a:r>
              <a:rPr lang="en-US" dirty="0" err="1">
                <a:solidFill>
                  <a:srgbClr val="0000FF"/>
                </a:solidFill>
                <a:latin typeface="Bahnschrift SemiBold Condensed" panose="020B0502040204020203" pitchFamily="34" charset="0"/>
              </a:rPr>
              <a:t>AIMST</a:t>
            </a:r>
            <a:r>
              <a:rPr lang="en-US" dirty="0">
                <a:solidFill>
                  <a:srgbClr val="0000FF"/>
                </a:solidFill>
                <a:latin typeface="Bahnschrift SemiBold Condensed" panose="020B0502040204020203" pitchFamily="34" charset="0"/>
              </a:rPr>
              <a:t> UNIVERSITY-MALAYSIA </a:t>
            </a:r>
            <a:r>
              <a:rPr lang="en-US" dirty="0">
                <a:solidFill>
                  <a:srgbClr val="FF0000"/>
                </a:solidFill>
                <a:latin typeface="Bahnschrift SemiBold Condensed" panose="020B0502040204020203" pitchFamily="34" charset="0"/>
              </a:rPr>
              <a:t>(450) </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E2B8B538-3507-CBCE-7C91-FF4DF8CEB08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BB3736C7-B44C-7157-1F96-74D95AF677D5}"/>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aphicFrame>
        <p:nvGraphicFramePr>
          <p:cNvPr id="5" name="Chart 4">
            <a:extLst>
              <a:ext uri="{FF2B5EF4-FFF2-40B4-BE49-F238E27FC236}">
                <a16:creationId xmlns:a16="http://schemas.microsoft.com/office/drawing/2014/main" id="{99D2EE73-4297-4A85-9E96-A8B4D96D9F57}"/>
              </a:ext>
            </a:extLst>
          </p:cNvPr>
          <p:cNvGraphicFramePr>
            <a:graphicFrameLocks/>
          </p:cNvGraphicFramePr>
          <p:nvPr>
            <p:extLst>
              <p:ext uri="{D42A27DB-BD31-4B8C-83A1-F6EECF244321}">
                <p14:modId xmlns:p14="http://schemas.microsoft.com/office/powerpoint/2010/main" val="189066038"/>
              </p:ext>
            </p:extLst>
          </p:nvPr>
        </p:nvGraphicFramePr>
        <p:xfrm>
          <a:off x="0" y="644632"/>
          <a:ext cx="11974512" cy="5617525"/>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Rounded Corners 1">
            <a:extLst>
              <a:ext uri="{FF2B5EF4-FFF2-40B4-BE49-F238E27FC236}">
                <a16:creationId xmlns:a16="http://schemas.microsoft.com/office/drawing/2014/main" id="{F7602830-C52B-C0A9-8670-65822646CDEC}"/>
              </a:ext>
            </a:extLst>
          </p:cNvPr>
          <p:cNvSpPr/>
          <p:nvPr/>
        </p:nvSpPr>
        <p:spPr>
          <a:xfrm>
            <a:off x="1439018" y="1310859"/>
            <a:ext cx="1120074" cy="4236281"/>
          </a:xfrm>
          <a:prstGeom prst="roundRect">
            <a:avLst/>
          </a:prstGeom>
          <a:noFill/>
          <a:ln w="50800" cap="flat" cmpd="sng" algn="ctr">
            <a:solidFill>
              <a:schemeClr val="accent6">
                <a:lumMod val="7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6A7AE98D-D44C-6958-C12E-8BF416DF4200}"/>
              </a:ext>
            </a:extLst>
          </p:cNvPr>
          <p:cNvSpPr txBox="1"/>
          <p:nvPr/>
        </p:nvSpPr>
        <p:spPr>
          <a:xfrm>
            <a:off x="630993" y="815013"/>
            <a:ext cx="3075701" cy="369332"/>
          </a:xfrm>
          <a:prstGeom prst="rect">
            <a:avLst/>
          </a:prstGeom>
          <a:noFill/>
        </p:spPr>
        <p:txBody>
          <a:bodyPr wrap="square" rtlCol="0">
            <a:spAutoFit/>
          </a:bodyPr>
          <a:lstStyle/>
          <a:p>
            <a:pPr algn="ctr"/>
            <a:r>
              <a:rPr lang="en-US" b="1" dirty="0" err="1">
                <a:solidFill>
                  <a:schemeClr val="accent6">
                    <a:lumMod val="75000"/>
                  </a:schemeClr>
                </a:solidFill>
                <a:latin typeface="Bahnschrift Condensed" panose="020B0502040204020203" pitchFamily="34" charset="0"/>
              </a:rPr>
              <a:t>CHỈ</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SỐ</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ĐHV</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ĐƯỢC</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ĐÁNH</a:t>
            </a:r>
            <a:r>
              <a:rPr lang="en-US" b="1" dirty="0">
                <a:solidFill>
                  <a:schemeClr val="accent6">
                    <a:lumMod val="75000"/>
                  </a:schemeClr>
                </a:solidFill>
                <a:latin typeface="Bahnschrift Condensed" panose="020B0502040204020203" pitchFamily="34" charset="0"/>
              </a:rPr>
              <a:t> </a:t>
            </a:r>
            <a:r>
              <a:rPr lang="en-US" b="1" dirty="0" err="1">
                <a:solidFill>
                  <a:schemeClr val="accent6">
                    <a:lumMod val="75000"/>
                  </a:schemeClr>
                </a:solidFill>
                <a:latin typeface="Bahnschrift Condensed" panose="020B0502040204020203" pitchFamily="34" charset="0"/>
              </a:rPr>
              <a:t>GIÁ</a:t>
            </a:r>
            <a:r>
              <a:rPr lang="en-US" b="1" dirty="0">
                <a:solidFill>
                  <a:schemeClr val="accent6">
                    <a:lumMod val="75000"/>
                  </a:schemeClr>
                </a:solidFill>
                <a:latin typeface="Bahnschrift Condensed" panose="020B0502040204020203" pitchFamily="34" charset="0"/>
              </a:rPr>
              <a:t> CAO </a:t>
            </a:r>
            <a:r>
              <a:rPr lang="en-US" b="1" dirty="0" err="1">
                <a:solidFill>
                  <a:schemeClr val="accent6">
                    <a:lumMod val="75000"/>
                  </a:schemeClr>
                </a:solidFill>
                <a:latin typeface="Bahnschrift Condensed" panose="020B0502040204020203" pitchFamily="34" charset="0"/>
              </a:rPr>
              <a:t>HƠN</a:t>
            </a:r>
            <a:endParaRPr lang="en-US" b="1" dirty="0">
              <a:solidFill>
                <a:schemeClr val="accent6">
                  <a:lumMod val="75000"/>
                </a:schemeClr>
              </a:solidFill>
              <a:latin typeface="Bahnschrift Condensed" panose="020B0502040204020203" pitchFamily="34" charset="0"/>
            </a:endParaRPr>
          </a:p>
        </p:txBody>
      </p:sp>
      <p:graphicFrame>
        <p:nvGraphicFramePr>
          <p:cNvPr id="9" name="Chart 8">
            <a:extLst>
              <a:ext uri="{FF2B5EF4-FFF2-40B4-BE49-F238E27FC236}">
                <a16:creationId xmlns:a16="http://schemas.microsoft.com/office/drawing/2014/main" id="{CE768B60-552D-0A90-1DDE-380496FCDCF8}"/>
              </a:ext>
            </a:extLst>
          </p:cNvPr>
          <p:cNvGraphicFramePr>
            <a:graphicFrameLocks/>
          </p:cNvGraphicFramePr>
          <p:nvPr>
            <p:extLst>
              <p:ext uri="{D42A27DB-BD31-4B8C-83A1-F6EECF244321}">
                <p14:modId xmlns:p14="http://schemas.microsoft.com/office/powerpoint/2010/main" val="3153328383"/>
              </p:ext>
            </p:extLst>
          </p:nvPr>
        </p:nvGraphicFramePr>
        <p:xfrm>
          <a:off x="0" y="477311"/>
          <a:ext cx="11974512" cy="5617525"/>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Rounded Corners 9">
            <a:extLst>
              <a:ext uri="{FF2B5EF4-FFF2-40B4-BE49-F238E27FC236}">
                <a16:creationId xmlns:a16="http://schemas.microsoft.com/office/drawing/2014/main" id="{A44EFD68-B2DE-7888-9237-4DF957112174}"/>
              </a:ext>
            </a:extLst>
          </p:cNvPr>
          <p:cNvSpPr/>
          <p:nvPr/>
        </p:nvSpPr>
        <p:spPr>
          <a:xfrm>
            <a:off x="3532862" y="2226365"/>
            <a:ext cx="1120074" cy="3266097"/>
          </a:xfrm>
          <a:prstGeom prst="roundRect">
            <a:avLst/>
          </a:prstGeom>
          <a:noFill/>
          <a:ln w="50800" cap="flat" cmpd="sng" algn="ctr">
            <a:solidFill>
              <a:srgbClr val="CC00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A0848194-9724-4204-2C69-28882D0436D7}"/>
              </a:ext>
            </a:extLst>
          </p:cNvPr>
          <p:cNvSpPr txBox="1"/>
          <p:nvPr/>
        </p:nvSpPr>
        <p:spPr>
          <a:xfrm>
            <a:off x="2911555" y="1605411"/>
            <a:ext cx="3075701" cy="369332"/>
          </a:xfrm>
          <a:prstGeom prst="rect">
            <a:avLst/>
          </a:prstGeom>
          <a:noFill/>
        </p:spPr>
        <p:txBody>
          <a:bodyPr wrap="square" rtlCol="0">
            <a:spAutoFit/>
          </a:bodyPr>
          <a:lstStyle/>
          <a:p>
            <a:pPr algn="ctr"/>
            <a:r>
              <a:rPr lang="en-US" b="1" dirty="0" err="1">
                <a:solidFill>
                  <a:srgbClr val="CC00CC"/>
                </a:solidFill>
                <a:latin typeface="Bahnschrift Condensed" panose="020B0502040204020203" pitchFamily="34" charset="0"/>
              </a:rPr>
              <a:t>CHỈ</a:t>
            </a:r>
            <a:r>
              <a:rPr lang="en-US" b="1" dirty="0">
                <a:solidFill>
                  <a:srgbClr val="CC00CC"/>
                </a:solidFill>
                <a:latin typeface="Bahnschrift Condensed" panose="020B0502040204020203" pitchFamily="34" charset="0"/>
              </a:rPr>
              <a:t> </a:t>
            </a:r>
            <a:r>
              <a:rPr lang="en-US" b="1" dirty="0" err="1">
                <a:solidFill>
                  <a:srgbClr val="CC00CC"/>
                </a:solidFill>
                <a:latin typeface="Bahnschrift Condensed" panose="020B0502040204020203" pitchFamily="34" charset="0"/>
              </a:rPr>
              <a:t>SỐ</a:t>
            </a:r>
            <a:r>
              <a:rPr lang="en-US" b="1" dirty="0">
                <a:solidFill>
                  <a:srgbClr val="CC00CC"/>
                </a:solidFill>
                <a:latin typeface="Bahnschrift Condensed" panose="020B0502040204020203" pitchFamily="34" charset="0"/>
              </a:rPr>
              <a:t> </a:t>
            </a:r>
            <a:r>
              <a:rPr lang="en-US" b="1" dirty="0" err="1">
                <a:solidFill>
                  <a:srgbClr val="CC00CC"/>
                </a:solidFill>
                <a:latin typeface="Bahnschrift Condensed" panose="020B0502040204020203" pitchFamily="34" charset="0"/>
              </a:rPr>
              <a:t>ĐÁNH</a:t>
            </a:r>
            <a:r>
              <a:rPr lang="en-US" b="1" dirty="0">
                <a:solidFill>
                  <a:srgbClr val="CC00CC"/>
                </a:solidFill>
                <a:latin typeface="Bahnschrift Condensed" panose="020B0502040204020203" pitchFamily="34" charset="0"/>
              </a:rPr>
              <a:t> </a:t>
            </a:r>
            <a:r>
              <a:rPr lang="en-US" b="1" dirty="0" err="1">
                <a:solidFill>
                  <a:srgbClr val="CC00CC"/>
                </a:solidFill>
                <a:latin typeface="Bahnschrift Condensed" panose="020B0502040204020203" pitchFamily="34" charset="0"/>
              </a:rPr>
              <a:t>GIÁ</a:t>
            </a:r>
            <a:r>
              <a:rPr lang="en-US" b="1" dirty="0">
                <a:solidFill>
                  <a:srgbClr val="CC00CC"/>
                </a:solidFill>
                <a:latin typeface="Bahnschrift Condensed" panose="020B0502040204020203" pitchFamily="34" charset="0"/>
              </a:rPr>
              <a:t> </a:t>
            </a:r>
            <a:r>
              <a:rPr lang="en-US" b="1" dirty="0" err="1">
                <a:solidFill>
                  <a:srgbClr val="CC00CC"/>
                </a:solidFill>
                <a:latin typeface="Bahnschrift Condensed" panose="020B0502040204020203" pitchFamily="34" charset="0"/>
              </a:rPr>
              <a:t>TƯƠNG</a:t>
            </a:r>
            <a:r>
              <a:rPr lang="en-US" b="1" dirty="0">
                <a:solidFill>
                  <a:srgbClr val="CC00CC"/>
                </a:solidFill>
                <a:latin typeface="Bahnschrift Condensed" panose="020B0502040204020203" pitchFamily="34" charset="0"/>
              </a:rPr>
              <a:t> </a:t>
            </a:r>
            <a:r>
              <a:rPr lang="en-US" b="1" dirty="0" err="1">
                <a:solidFill>
                  <a:srgbClr val="CC00CC"/>
                </a:solidFill>
                <a:latin typeface="Bahnschrift Condensed" panose="020B0502040204020203" pitchFamily="34" charset="0"/>
              </a:rPr>
              <a:t>ĐƯƠNG</a:t>
            </a:r>
            <a:endParaRPr lang="en-US" b="1" dirty="0">
              <a:solidFill>
                <a:srgbClr val="CC00CC"/>
              </a:solidFill>
              <a:latin typeface="Bahnschrift Condensed" panose="020B0502040204020203" pitchFamily="34" charset="0"/>
            </a:endParaRPr>
          </a:p>
        </p:txBody>
      </p:sp>
      <p:sp>
        <p:nvSpPr>
          <p:cNvPr id="13" name="Rectangle: Rounded Corners 12">
            <a:extLst>
              <a:ext uri="{FF2B5EF4-FFF2-40B4-BE49-F238E27FC236}">
                <a16:creationId xmlns:a16="http://schemas.microsoft.com/office/drawing/2014/main" id="{CC8E459F-A7AC-58B7-BB2A-CD5A87A38809}"/>
              </a:ext>
            </a:extLst>
          </p:cNvPr>
          <p:cNvSpPr/>
          <p:nvPr/>
        </p:nvSpPr>
        <p:spPr>
          <a:xfrm>
            <a:off x="10812394" y="2405270"/>
            <a:ext cx="1120074" cy="3266097"/>
          </a:xfrm>
          <a:prstGeom prst="roundRect">
            <a:avLst/>
          </a:prstGeom>
          <a:noFill/>
          <a:ln w="50800" cap="flat" cmpd="sng" algn="ctr">
            <a:solidFill>
              <a:srgbClr val="CC00C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graphicFrame>
        <p:nvGraphicFramePr>
          <p:cNvPr id="14" name="Chart 13">
            <a:extLst>
              <a:ext uri="{FF2B5EF4-FFF2-40B4-BE49-F238E27FC236}">
                <a16:creationId xmlns:a16="http://schemas.microsoft.com/office/drawing/2014/main" id="{7E6C7F9A-B61E-E998-79F2-AD5F8068F0FC}"/>
              </a:ext>
            </a:extLst>
          </p:cNvPr>
          <p:cNvGraphicFramePr>
            <a:graphicFrameLocks/>
          </p:cNvGraphicFramePr>
          <p:nvPr>
            <p:extLst>
              <p:ext uri="{D42A27DB-BD31-4B8C-83A1-F6EECF244321}">
                <p14:modId xmlns:p14="http://schemas.microsoft.com/office/powerpoint/2010/main" val="1042619154"/>
              </p:ext>
            </p:extLst>
          </p:nvPr>
        </p:nvGraphicFramePr>
        <p:xfrm>
          <a:off x="91151" y="531989"/>
          <a:ext cx="11974512" cy="5617525"/>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 Rounded Corners 14">
            <a:extLst>
              <a:ext uri="{FF2B5EF4-FFF2-40B4-BE49-F238E27FC236}">
                <a16:creationId xmlns:a16="http://schemas.microsoft.com/office/drawing/2014/main" id="{4C603641-94D7-034B-7BCB-619F669B6345}"/>
              </a:ext>
            </a:extLst>
          </p:cNvPr>
          <p:cNvSpPr/>
          <p:nvPr/>
        </p:nvSpPr>
        <p:spPr>
          <a:xfrm>
            <a:off x="6877421" y="2281043"/>
            <a:ext cx="3081587" cy="3266097"/>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
        <p:nvSpPr>
          <p:cNvPr id="16" name="TextBox 15">
            <a:extLst>
              <a:ext uri="{FF2B5EF4-FFF2-40B4-BE49-F238E27FC236}">
                <a16:creationId xmlns:a16="http://schemas.microsoft.com/office/drawing/2014/main" id="{DFD90566-0030-211A-EA4C-3CDAFDF9CE86}"/>
              </a:ext>
            </a:extLst>
          </p:cNvPr>
          <p:cNvSpPr txBox="1"/>
          <p:nvPr/>
        </p:nvSpPr>
        <p:spPr>
          <a:xfrm>
            <a:off x="6673558" y="1769859"/>
            <a:ext cx="3075701" cy="369332"/>
          </a:xfrm>
          <a:prstGeom prst="rect">
            <a:avLst/>
          </a:prstGeom>
          <a:noFill/>
        </p:spPr>
        <p:txBody>
          <a:bodyPr wrap="square" rtlCol="0">
            <a:spAutoFit/>
          </a:bodyPr>
          <a:lstStyle/>
          <a:p>
            <a:pPr algn="ctr"/>
            <a:r>
              <a:rPr lang="en-US" b="1" dirty="0" err="1">
                <a:solidFill>
                  <a:srgbClr val="FF0000"/>
                </a:solidFill>
                <a:latin typeface="Bahnschrift Condensed" panose="020B0502040204020203" pitchFamily="34" charset="0"/>
              </a:rPr>
              <a:t>BỔ</a:t>
            </a:r>
            <a:r>
              <a:rPr lang="en-US" b="1" dirty="0">
                <a:solidFill>
                  <a:srgbClr val="FF0000"/>
                </a:solidFill>
                <a:latin typeface="Bahnschrift Condensed" panose="020B0502040204020203" pitchFamily="34" charset="0"/>
              </a:rPr>
              <a:t> SUNG THÔNG TIN </a:t>
            </a:r>
            <a:r>
              <a:rPr lang="en-US" b="1" dirty="0" err="1">
                <a:solidFill>
                  <a:srgbClr val="FF0000"/>
                </a:solidFill>
                <a:latin typeface="Bahnschrift Condensed" panose="020B0502040204020203" pitchFamily="34" charset="0"/>
              </a:rPr>
              <a:t>CÓ</a:t>
            </a:r>
            <a:r>
              <a:rPr lang="en-US" b="1" dirty="0">
                <a:solidFill>
                  <a:srgbClr val="FF0000"/>
                </a:solidFill>
                <a:latin typeface="Bahnschrift Condensed" panose="020B0502040204020203" pitchFamily="34" charset="0"/>
              </a:rPr>
              <a:t> </a:t>
            </a:r>
            <a:r>
              <a:rPr lang="en-US" b="1" dirty="0" err="1">
                <a:solidFill>
                  <a:srgbClr val="FF0000"/>
                </a:solidFill>
                <a:latin typeface="Bahnschrift Condensed" panose="020B0502040204020203" pitchFamily="34" charset="0"/>
              </a:rPr>
              <a:t>THỂ</a:t>
            </a:r>
            <a:r>
              <a:rPr lang="en-US" b="1" dirty="0">
                <a:solidFill>
                  <a:srgbClr val="FF0000"/>
                </a:solidFill>
                <a:latin typeface="Bahnschrift Condensed" panose="020B0502040204020203" pitchFamily="34" charset="0"/>
              </a:rPr>
              <a:t> ĐẠT </a:t>
            </a:r>
            <a:r>
              <a:rPr lang="en-US" b="1" dirty="0" err="1">
                <a:solidFill>
                  <a:srgbClr val="FF0000"/>
                </a:solidFill>
                <a:latin typeface="Bahnschrift Condensed" panose="020B0502040204020203" pitchFamily="34" charset="0"/>
              </a:rPr>
              <a:t>ĐƯỢC</a:t>
            </a:r>
            <a:endParaRPr lang="en-US" b="1" dirty="0">
              <a:solidFill>
                <a:srgbClr val="FF0000"/>
              </a:solidFill>
              <a:latin typeface="Bahnschrift Condensed" panose="020B0502040204020203" pitchFamily="34" charset="0"/>
            </a:endParaRPr>
          </a:p>
        </p:txBody>
      </p:sp>
    </p:spTree>
    <p:extLst>
      <p:ext uri="{BB962C8B-B14F-4D97-AF65-F5344CB8AC3E}">
        <p14:creationId xmlns:p14="http://schemas.microsoft.com/office/powerpoint/2010/main" val="6400635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
                                        <p:tgtEl>
                                          <p:spTgt spid="5"/>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500"/>
                                        <p:tgtEl>
                                          <p:spTgt spid="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10"/>
                                        <p:tgtEl>
                                          <p:spTgt spid="9"/>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5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500"/>
                                        <p:tgtEl>
                                          <p:spTgt spid="11"/>
                                        </p:tgtEl>
                                      </p:cBhvr>
                                    </p:animEffect>
                                  </p:childTnLst>
                                </p:cTn>
                              </p:par>
                              <p:par>
                                <p:cTn id="25" presetID="21"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circle(in)">
                                      <p:cBhvr>
                                        <p:cTn id="32" dur="10"/>
                                        <p:tgtEl>
                                          <p:spTgt spid="14"/>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heel(1)">
                                      <p:cBhvr>
                                        <p:cTn id="35" dur="500"/>
                                        <p:tgtEl>
                                          <p:spTgt spid="1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heel(1)">
                                      <p:cBhvr>
                                        <p:cTn id="3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2" grpId="0" animBg="1"/>
      <p:bldP spid="6" grpId="0"/>
      <p:bldGraphic spid="9" grpId="0">
        <p:bldAsOne/>
      </p:bldGraphic>
      <p:bldP spid="10" grpId="0" animBg="1"/>
      <p:bldP spid="11" grpId="0"/>
      <p:bldP spid="13" grpId="0" animBg="1"/>
      <p:bldGraphic spid="14" grpId="0">
        <p:bldAsOne/>
      </p:bldGraphic>
      <p:bldP spid="15" grpId="0" animBg="1"/>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B0C783CB-AB06-BD49-B203-1CD767D6B18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F16690A-C8A3-00CF-B674-6219EB55718F}"/>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a:solidFill>
                  <a:schemeClr val="tx1"/>
                </a:solidFill>
                <a:latin typeface="Bahnschrift SemiBold Condensed" panose="020B0502040204020203" pitchFamily="34" charset="0"/>
              </a:rPr>
              <a:t>3.4 </a:t>
            </a:r>
            <a:r>
              <a:rPr lang="en-US" sz="3200" dirty="0" err="1">
                <a:solidFill>
                  <a:srgbClr val="0000FF"/>
                </a:solidFill>
                <a:latin typeface="Bahnschrift SemiBold Condensed" panose="020B0502040204020203" pitchFamily="34" charset="0"/>
              </a:rPr>
              <a:t>MỘT</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SỐ</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GIẢI</a:t>
            </a:r>
            <a:r>
              <a:rPr lang="en-US" sz="3200" dirty="0">
                <a:solidFill>
                  <a:srgbClr val="0000FF"/>
                </a:solidFill>
                <a:latin typeface="Bahnschrift SemiBold Condensed" panose="020B0502040204020203" pitchFamily="34" charset="0"/>
              </a:rPr>
              <a:t> PHÁP </a:t>
            </a:r>
            <a:r>
              <a:rPr lang="en-US" sz="3200" dirty="0" err="1">
                <a:solidFill>
                  <a:srgbClr val="0000FF"/>
                </a:solidFill>
                <a:latin typeface="Bahnschrift SemiBold Condensed" panose="020B0502040204020203" pitchFamily="34" charset="0"/>
              </a:rPr>
              <a:t>TĂNG</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THỨ</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HẠNG</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70D8B1EF-A322-DD3B-4BAE-D52C52448DF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sp>
        <p:nvSpPr>
          <p:cNvPr id="20" name="Title 1">
            <a:extLst>
              <a:ext uri="{FF2B5EF4-FFF2-40B4-BE49-F238E27FC236}">
                <a16:creationId xmlns:a16="http://schemas.microsoft.com/office/drawing/2014/main" id="{EA646E5C-9418-D61B-725C-81F422EB48FA}"/>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10" name="Rectangle 9">
            <a:extLst>
              <a:ext uri="{FF2B5EF4-FFF2-40B4-BE49-F238E27FC236}">
                <a16:creationId xmlns:a16="http://schemas.microsoft.com/office/drawing/2014/main" id="{704C0FD5-FB17-6E29-9675-5221A2AE73D8}"/>
              </a:ext>
            </a:extLst>
          </p:cNvPr>
          <p:cNvSpPr/>
          <p:nvPr/>
        </p:nvSpPr>
        <p:spPr>
          <a:xfrm>
            <a:off x="189440" y="981905"/>
            <a:ext cx="11807687" cy="522251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mj-lt"/>
              <a:buAutoNum type="arabicPeriod"/>
            </a:pPr>
            <a:r>
              <a:rPr lang="en-US" sz="3200" dirty="0" err="1">
                <a:solidFill>
                  <a:srgbClr val="002060"/>
                </a:solidFill>
                <a:latin typeface="Bahnschrift Condensed" panose="020B0502040204020203" pitchFamily="34" charset="0"/>
              </a:rPr>
              <a:t>Bổ</a:t>
            </a:r>
            <a:r>
              <a:rPr lang="en-US" sz="3200" dirty="0">
                <a:solidFill>
                  <a:srgbClr val="002060"/>
                </a:solidFill>
                <a:latin typeface="Bahnschrift Condensed" panose="020B0502040204020203" pitchFamily="34" charset="0"/>
              </a:rPr>
              <a:t> sung </a:t>
            </a:r>
            <a:r>
              <a:rPr lang="en-US" sz="3200" dirty="0" err="1">
                <a:solidFill>
                  <a:srgbClr val="002060"/>
                </a:solidFill>
                <a:latin typeface="Bahnschrift Condensed" panose="020B0502040204020203" pitchFamily="34" charset="0"/>
              </a:rPr>
              <a:t>dữ</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liệu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để</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các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tiêu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chí</a:t>
            </a:r>
            <a:r>
              <a:rPr lang="en-US" sz="3200" dirty="0">
                <a:solidFill>
                  <a:srgbClr val="002060"/>
                </a:solidFill>
                <a:latin typeface="Bahnschrift Condensed" panose="020B0502040204020203" pitchFamily="34" charset="0"/>
              </a:rPr>
              <a:t> 7-9 </a:t>
            </a:r>
            <a:r>
              <a:rPr lang="en-US" sz="3200" dirty="0" err="1">
                <a:solidFill>
                  <a:srgbClr val="002060"/>
                </a:solidFill>
                <a:latin typeface="Bahnschrift Condensed" panose="020B0502040204020203" pitchFamily="34" charset="0"/>
              </a:rPr>
              <a:t>được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đánh</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giá</a:t>
            </a:r>
            <a:r>
              <a:rPr lang="en-US" sz="3200" dirty="0">
                <a:solidFill>
                  <a:srgbClr val="002060"/>
                </a:solidFill>
                <a:latin typeface="Bahnschrift Condensed" panose="020B0502040204020203" pitchFamily="34" charset="0"/>
              </a:rPr>
              <a:t> </a:t>
            </a:r>
            <a:r>
              <a:rPr lang="en-US" sz="3200" dirty="0">
                <a:solidFill>
                  <a:srgbClr val="FF0000"/>
                </a:solidFill>
                <a:latin typeface="Bahnschrift Condensed" panose="020B0502040204020203" pitchFamily="34" charset="0"/>
              </a:rPr>
              <a:t>(</a:t>
            </a:r>
            <a:r>
              <a:rPr lang="en-US" sz="3200" dirty="0" err="1">
                <a:solidFill>
                  <a:srgbClr val="FF0000"/>
                </a:solidFill>
                <a:latin typeface="Bahnschrift Condensed" panose="020B0502040204020203" pitchFamily="34" charset="0"/>
              </a:rPr>
              <a:t>đặc</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biệt</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tỷ</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lệ</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GV</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có</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trình</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độ</a:t>
            </a:r>
            <a:r>
              <a:rPr lang="en-US" sz="3200" dirty="0">
                <a:solidFill>
                  <a:srgbClr val="FF0000"/>
                </a:solidFill>
                <a:latin typeface="Bahnschrift Condensed" panose="020B0502040204020203" pitchFamily="34" charset="0"/>
              </a:rPr>
              <a:t> TS)</a:t>
            </a:r>
          </a:p>
          <a:p>
            <a:pPr marL="514350" indent="-514350">
              <a:lnSpc>
                <a:spcPct val="150000"/>
              </a:lnSpc>
              <a:buFont typeface="+mj-lt"/>
              <a:buAutoNum type="arabicPeriod"/>
            </a:pPr>
            <a:r>
              <a:rPr lang="en-US" sz="3200" dirty="0" err="1">
                <a:solidFill>
                  <a:srgbClr val="002060"/>
                </a:solidFill>
                <a:latin typeface="Bahnschrift Condensed" panose="020B0502040204020203" pitchFamily="34" charset="0"/>
              </a:rPr>
              <a:t>Tăng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cường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mạng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lưới</a:t>
            </a:r>
            <a:r>
              <a:rPr lang="en-US" sz="3200" dirty="0">
                <a:solidFill>
                  <a:srgbClr val="002060"/>
                </a:solidFill>
                <a:latin typeface="Bahnschrift Condensed" panose="020B0502040204020203" pitchFamily="34" charset="0"/>
              </a:rPr>
              <a:t> NC QT, </a:t>
            </a:r>
            <a:r>
              <a:rPr lang="en-US" sz="3200" dirty="0" err="1">
                <a:solidFill>
                  <a:srgbClr val="002060"/>
                </a:solidFill>
                <a:latin typeface="Bahnschrift Condensed" panose="020B0502040204020203" pitchFamily="34" charset="0"/>
              </a:rPr>
              <a:t>tăng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hệ</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số</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trích</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dẫn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tăng</a:t>
            </a:r>
            <a:r>
              <a:rPr lang="en-US" sz="3200" dirty="0">
                <a:solidFill>
                  <a:srgbClr val="002060"/>
                </a:solidFill>
                <a:latin typeface="Bahnschrift Condensed" panose="020B0502040204020203" pitchFamily="34" charset="0"/>
              </a:rPr>
              <a:t> SL, CL </a:t>
            </a:r>
            <a:r>
              <a:rPr lang="en-US" sz="3200" dirty="0" err="1">
                <a:solidFill>
                  <a:srgbClr val="002060"/>
                </a:solidFill>
                <a:latin typeface="Bahnschrift Condensed" panose="020B0502040204020203" pitchFamily="34" charset="0"/>
              </a:rPr>
              <a:t>công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bố</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quốc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tế</a:t>
            </a:r>
            <a:r>
              <a:rPr lang="en-US" sz="3200" dirty="0">
                <a:solidFill>
                  <a:srgbClr val="002060"/>
                </a:solidFill>
                <a:latin typeface="Bahnschrift Condensed" panose="020B0502040204020203" pitchFamily="34" charset="0"/>
              </a:rPr>
              <a:t>;</a:t>
            </a:r>
          </a:p>
          <a:p>
            <a:pPr marL="514350" indent="-514350">
              <a:lnSpc>
                <a:spcPct val="150000"/>
              </a:lnSpc>
              <a:buFont typeface="+mj-lt"/>
              <a:buAutoNum type="arabicPeriod"/>
            </a:pPr>
            <a:r>
              <a:rPr lang="en-US" sz="3200" dirty="0" err="1">
                <a:solidFill>
                  <a:srgbClr val="002060"/>
                </a:solidFill>
                <a:latin typeface="Bahnschrift Condensed" panose="020B0502040204020203" pitchFamily="34" charset="0"/>
              </a:rPr>
              <a:t>Cải</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thiện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uy</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tín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học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thuật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uy</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tín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tuyển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dụng</a:t>
            </a:r>
            <a:endParaRPr lang="en-US" sz="3200" dirty="0">
              <a:solidFill>
                <a:srgbClr val="002060"/>
              </a:solidFill>
              <a:latin typeface="Bahnschrift Condensed" panose="020B0502040204020203" pitchFamily="34" charset="0"/>
            </a:endParaRPr>
          </a:p>
          <a:p>
            <a:pPr marL="514350" indent="-514350">
              <a:lnSpc>
                <a:spcPct val="150000"/>
              </a:lnSpc>
              <a:buFont typeface="+mj-lt"/>
              <a:buAutoNum type="arabicPeriod"/>
            </a:pPr>
            <a:r>
              <a:rPr lang="en-US" sz="3200" dirty="0">
                <a:solidFill>
                  <a:srgbClr val="002060"/>
                </a:solidFill>
                <a:latin typeface="Bahnschrift Condensed" panose="020B0502040204020203" pitchFamily="34" charset="0"/>
              </a:rPr>
              <a:t>Thu </a:t>
            </a:r>
            <a:r>
              <a:rPr lang="en-US" sz="3200" dirty="0" err="1">
                <a:solidFill>
                  <a:srgbClr val="002060"/>
                </a:solidFill>
                <a:latin typeface="Bahnschrift Condensed" panose="020B0502040204020203" pitchFamily="34" charset="0"/>
              </a:rPr>
              <a:t>hút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người</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học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quốc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tế</a:t>
            </a:r>
            <a:r>
              <a:rPr lang="en-US" sz="3200" dirty="0">
                <a:solidFill>
                  <a:srgbClr val="002060"/>
                </a:solidFill>
                <a:latin typeface="Bahnschrift Condensed" panose="020B0502040204020203" pitchFamily="34" charset="0"/>
              </a:rPr>
              <a:t>; </a:t>
            </a:r>
          </a:p>
          <a:p>
            <a:pPr marL="514350" indent="-514350">
              <a:lnSpc>
                <a:spcPct val="150000"/>
              </a:lnSpc>
              <a:buFont typeface="+mj-lt"/>
              <a:buAutoNum type="arabicPeriod"/>
            </a:pPr>
            <a:r>
              <a:rPr lang="en-US" sz="3200" dirty="0" err="1">
                <a:solidFill>
                  <a:srgbClr val="002060"/>
                </a:solidFill>
                <a:latin typeface="Bahnschrift Condensed" panose="020B0502040204020203" pitchFamily="34" charset="0"/>
              </a:rPr>
              <a:t>Giảm</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tỷ</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lệ</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người</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học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giảng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viên</a:t>
            </a:r>
            <a:r>
              <a:rPr lang="en-US" sz="3200" dirty="0">
                <a:solidFill>
                  <a:srgbClr val="002060"/>
                </a:solidFill>
                <a:latin typeface="Bahnschrift Condensed" panose="020B0502040204020203" pitchFamily="34" charset="0"/>
              </a:rPr>
              <a:t>;</a:t>
            </a:r>
          </a:p>
          <a:p>
            <a:pPr marL="514350" indent="-514350">
              <a:lnSpc>
                <a:spcPct val="150000"/>
              </a:lnSpc>
              <a:buFont typeface="+mj-lt"/>
              <a:buAutoNum type="arabicPeriod"/>
            </a:pPr>
            <a:r>
              <a:rPr lang="en-US" sz="3200" dirty="0" err="1">
                <a:solidFill>
                  <a:srgbClr val="002060"/>
                </a:solidFill>
                <a:latin typeface="Bahnschrift Condensed" panose="020B0502040204020203" pitchFamily="34" charset="0"/>
              </a:rPr>
              <a:t>Cần</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đầu</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tư</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để</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tăng</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điểm</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số</a:t>
            </a:r>
            <a:r>
              <a:rPr lang="en-US" sz="3200" dirty="0">
                <a:solidFill>
                  <a:srgbClr val="002060"/>
                </a:solidFill>
                <a:latin typeface="Bahnschrift Condensed" panose="020B0502040204020203" pitchFamily="34" charset="0"/>
              </a:rPr>
              <a:t> ở </a:t>
            </a:r>
            <a:r>
              <a:rPr lang="en-US" sz="3200" dirty="0" err="1">
                <a:solidFill>
                  <a:srgbClr val="002060"/>
                </a:solidFill>
                <a:latin typeface="Bahnschrift Condensed" panose="020B0502040204020203" pitchFamily="34" charset="0"/>
              </a:rPr>
              <a:t>tất</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cả</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các</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chỉ</a:t>
            </a:r>
            <a:r>
              <a:rPr lang="en-US" sz="3200" dirty="0">
                <a:solidFill>
                  <a:srgbClr val="002060"/>
                </a:solidFill>
                <a:latin typeface="Bahnschrift Condensed" panose="020B0502040204020203" pitchFamily="34" charset="0"/>
              </a:rPr>
              <a:t> </a:t>
            </a:r>
            <a:r>
              <a:rPr lang="en-US" sz="3200" dirty="0" err="1">
                <a:solidFill>
                  <a:srgbClr val="002060"/>
                </a:solidFill>
                <a:latin typeface="Bahnschrift Condensed" panose="020B0502040204020203" pitchFamily="34" charset="0"/>
              </a:rPr>
              <a:t>số</a:t>
            </a:r>
            <a:r>
              <a:rPr lang="en-US" sz="3200" dirty="0">
                <a:solidFill>
                  <a:srgbClr val="00206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đặc</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biệt</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các</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chỉ</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số</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phản</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ảnh</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chất</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lượng</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đào</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tạo</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nghiên</a:t>
            </a:r>
            <a:r>
              <a:rPr lang="en-US" sz="3200" dirty="0">
                <a:solidFill>
                  <a:srgbClr val="FF0000"/>
                </a:solidFill>
                <a:latin typeface="Bahnschrift Condensed" panose="020B0502040204020203" pitchFamily="34" charset="0"/>
              </a:rPr>
              <a:t> </a:t>
            </a:r>
            <a:r>
              <a:rPr lang="en-US" sz="3200" dirty="0" err="1">
                <a:solidFill>
                  <a:srgbClr val="FF0000"/>
                </a:solidFill>
                <a:latin typeface="Bahnschrift Condensed" panose="020B0502040204020203" pitchFamily="34" charset="0"/>
              </a:rPr>
              <a:t>cứu</a:t>
            </a:r>
            <a:r>
              <a:rPr lang="en-US" sz="3200" dirty="0">
                <a:solidFill>
                  <a:srgbClr val="FF0000"/>
                </a:solidFill>
                <a:latin typeface="Bahnschrift Condensed" panose="020B0502040204020203" pitchFamily="34" charset="0"/>
              </a:rPr>
              <a:t> khoa </a:t>
            </a:r>
            <a:r>
              <a:rPr lang="en-US" sz="3200" dirty="0" err="1">
                <a:solidFill>
                  <a:srgbClr val="FF0000"/>
                </a:solidFill>
                <a:latin typeface="Bahnschrift Condensed" panose="020B0502040204020203" pitchFamily="34" charset="0"/>
              </a:rPr>
              <a:t>học</a:t>
            </a:r>
            <a:endParaRPr lang="en-US" sz="3200" dirty="0">
              <a:solidFill>
                <a:srgbClr val="FF0000"/>
              </a:solidFill>
              <a:latin typeface="Bahnschrift Condensed" panose="020B0502040204020203" pitchFamily="34" charset="0"/>
            </a:endParaRPr>
          </a:p>
        </p:txBody>
      </p:sp>
      <p:sp>
        <p:nvSpPr>
          <p:cNvPr id="7" name="Rectangle 1">
            <a:extLst>
              <a:ext uri="{FF2B5EF4-FFF2-40B4-BE49-F238E27FC236}">
                <a16:creationId xmlns:a16="http://schemas.microsoft.com/office/drawing/2014/main" id="{109CC502-4449-3C98-D12A-0057632F5DDF}"/>
              </a:ext>
            </a:extLst>
          </p:cNvPr>
          <p:cNvSpPr>
            <a:spLocks noChangeArrowheads="1"/>
          </p:cNvSpPr>
          <p:nvPr/>
        </p:nvSpPr>
        <p:spPr bwMode="auto">
          <a:xfrm>
            <a:off x="5461000" y="3757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20220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
                                            <p:txEl>
                                              <p:pRg st="2" end="2"/>
                                            </p:txEl>
                                          </p:spTgt>
                                        </p:tgtEl>
                                        <p:attrNameLst>
                                          <p:attrName>style.visibility</p:attrName>
                                        </p:attrNameLst>
                                      </p:cBhvr>
                                      <p:to>
                                        <p:strVal val="visible"/>
                                      </p:to>
                                    </p:set>
                                    <p:animEffect transition="in" filter="wipe(down)">
                                      <p:cBhvr>
                                        <p:cTn id="24" dur="500"/>
                                        <p:tgtEl>
                                          <p:spTgt spid="10">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0">
                                            <p:txEl>
                                              <p:pRg st="3" end="3"/>
                                            </p:txEl>
                                          </p:spTgt>
                                        </p:tgtEl>
                                        <p:attrNameLst>
                                          <p:attrName>style.visibility</p:attrName>
                                        </p:attrNameLst>
                                      </p:cBhvr>
                                      <p:to>
                                        <p:strVal val="visible"/>
                                      </p:to>
                                    </p:set>
                                    <p:animEffect transition="in" filter="wheel(1)">
                                      <p:cBhvr>
                                        <p:cTn id="29" dur="500"/>
                                        <p:tgtEl>
                                          <p:spTgt spid="10">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nodeType="clickEffect">
                                  <p:stCondLst>
                                    <p:cond delay="0"/>
                                  </p:stCondLst>
                                  <p:childTnLst>
                                    <p:set>
                                      <p:cBhvr>
                                        <p:cTn id="33" dur="1" fill="hold">
                                          <p:stCondLst>
                                            <p:cond delay="0"/>
                                          </p:stCondLst>
                                        </p:cTn>
                                        <p:tgtEl>
                                          <p:spTgt spid="10">
                                            <p:txEl>
                                              <p:pRg st="4" end="4"/>
                                            </p:txEl>
                                          </p:spTgt>
                                        </p:tgtEl>
                                        <p:attrNameLst>
                                          <p:attrName>style.visibility</p:attrName>
                                        </p:attrNameLst>
                                      </p:cBhvr>
                                      <p:to>
                                        <p:strVal val="visible"/>
                                      </p:to>
                                    </p:set>
                                    <p:anim calcmode="lin" valueType="num">
                                      <p:cBhvr>
                                        <p:cTn id="34" dur="500" fill="hold"/>
                                        <p:tgtEl>
                                          <p:spTgt spid="10">
                                            <p:txEl>
                                              <p:pRg st="4" end="4"/>
                                            </p:txEl>
                                          </p:spTgt>
                                        </p:tgtEl>
                                        <p:attrNameLst>
                                          <p:attrName>ppt_w</p:attrName>
                                        </p:attrNameLst>
                                      </p:cBhvr>
                                      <p:tavLst>
                                        <p:tav tm="0">
                                          <p:val>
                                            <p:fltVal val="0"/>
                                          </p:val>
                                        </p:tav>
                                        <p:tav tm="100000">
                                          <p:val>
                                            <p:strVal val="#ppt_w"/>
                                          </p:val>
                                        </p:tav>
                                      </p:tavLst>
                                    </p:anim>
                                    <p:anim calcmode="lin" valueType="num">
                                      <p:cBhvr>
                                        <p:cTn id="35" dur="500" fill="hold"/>
                                        <p:tgtEl>
                                          <p:spTgt spid="10">
                                            <p:txEl>
                                              <p:pRg st="4" end="4"/>
                                            </p:txEl>
                                          </p:spTgt>
                                        </p:tgtEl>
                                        <p:attrNameLst>
                                          <p:attrName>ppt_h</p:attrName>
                                        </p:attrNameLst>
                                      </p:cBhvr>
                                      <p:tavLst>
                                        <p:tav tm="0">
                                          <p:val>
                                            <p:fltVal val="0"/>
                                          </p:val>
                                        </p:tav>
                                        <p:tav tm="100000">
                                          <p:val>
                                            <p:strVal val="#ppt_h"/>
                                          </p:val>
                                        </p:tav>
                                      </p:tavLst>
                                    </p:anim>
                                    <p:anim calcmode="lin" valueType="num">
                                      <p:cBhvr>
                                        <p:cTn id="36" dur="500" fill="hold"/>
                                        <p:tgtEl>
                                          <p:spTgt spid="10">
                                            <p:txEl>
                                              <p:pRg st="4" end="4"/>
                                            </p:txEl>
                                          </p:spTgt>
                                        </p:tgtEl>
                                        <p:attrNameLst>
                                          <p:attrName>style.rotation</p:attrName>
                                        </p:attrNameLst>
                                      </p:cBhvr>
                                      <p:tavLst>
                                        <p:tav tm="0">
                                          <p:val>
                                            <p:fltVal val="90"/>
                                          </p:val>
                                        </p:tav>
                                        <p:tav tm="100000">
                                          <p:val>
                                            <p:fltVal val="0"/>
                                          </p:val>
                                        </p:tav>
                                      </p:tavLst>
                                    </p:anim>
                                    <p:animEffect transition="in" filter="fade">
                                      <p:cBhvr>
                                        <p:cTn id="37" dur="500"/>
                                        <p:tgtEl>
                                          <p:spTgt spid="1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Effect transition="in" filter="barn(inVertical)">
                                      <p:cBhvr>
                                        <p:cTn id="4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7EAB6E-5FFF-4923-BC7F-D2C71AD246DB}"/>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1</a:t>
            </a:r>
            <a:br>
              <a:rPr lang="en-US" sz="4400" dirty="0">
                <a:latin typeface="Bahnschrift Condensed" panose="020B0502040204020203" pitchFamily="34" charset="0"/>
                <a:cs typeface="Arial" panose="020B0604020202020204" pitchFamily="34" charset="0"/>
              </a:rPr>
            </a:br>
            <a:r>
              <a:rPr lang="en-US" sz="4400" b="1" dirty="0">
                <a:latin typeface="Bahnschrift Condensed" panose="020B0502040204020203" pitchFamily="34" charset="0"/>
              </a:rPr>
              <a:t>CÔNG </a:t>
            </a:r>
            <a:r>
              <a:rPr lang="en-US" sz="4400" b="1" dirty="0" err="1">
                <a:latin typeface="Bahnschrift Condensed" panose="020B0502040204020203" pitchFamily="34" charset="0"/>
              </a:rPr>
              <a:t>TÁC</a:t>
            </a:r>
            <a:r>
              <a:rPr lang="en-US" sz="4400" b="1" dirty="0">
                <a:latin typeface="Bahnschrift Condensed" panose="020B0502040204020203" pitchFamily="34" charset="0"/>
              </a:rPr>
              <a:t> </a:t>
            </a:r>
            <a:r>
              <a:rPr lang="en-US" sz="4400" b="1" dirty="0" err="1">
                <a:latin typeface="Bahnschrift Condensed" panose="020B0502040204020203" pitchFamily="34" charset="0"/>
              </a:rPr>
              <a:t>KIỂM</a:t>
            </a:r>
            <a:r>
              <a:rPr lang="en-US" sz="4400" b="1" dirty="0">
                <a:latin typeface="Bahnschrift Condensed" panose="020B0502040204020203" pitchFamily="34" charset="0"/>
              </a:rPr>
              <a:t> ĐỊNH </a:t>
            </a:r>
            <a:r>
              <a:rPr lang="en-US" sz="4400" b="1" dirty="0" err="1">
                <a:latin typeface="Bahnschrift Condensed" panose="020B0502040204020203" pitchFamily="34" charset="0"/>
              </a:rPr>
              <a:t>CHẤT</a:t>
            </a:r>
            <a:r>
              <a:rPr lang="en-US" sz="4400" b="1" dirty="0">
                <a:latin typeface="Bahnschrift Condensed" panose="020B0502040204020203" pitchFamily="34" charset="0"/>
              </a:rPr>
              <a:t> </a:t>
            </a:r>
            <a:r>
              <a:rPr lang="en-US" sz="4400" b="1" dirty="0" err="1">
                <a:latin typeface="Bahnschrift Condensed" panose="020B0502040204020203" pitchFamily="34" charset="0"/>
              </a:rPr>
              <a:t>LƯỢNG</a:t>
            </a:r>
            <a:r>
              <a:rPr lang="en-US" sz="4400" b="1" dirty="0">
                <a:latin typeface="Bahnschrift Condensed" panose="020B0502040204020203" pitchFamily="34" charset="0"/>
              </a:rPr>
              <a:t> </a:t>
            </a:r>
            <a:r>
              <a:rPr lang="en-US" sz="4400" b="1" dirty="0" err="1">
                <a:latin typeface="Bahnschrift Condensed" panose="020B0502040204020203" pitchFamily="34" charset="0"/>
              </a:rPr>
              <a:t>CTĐT</a:t>
            </a:r>
            <a:r>
              <a:rPr lang="en-US" sz="4400" b="1" dirty="0">
                <a:latin typeface="Bahnschrift Condensed" panose="020B0502040204020203" pitchFamily="34" charset="0"/>
              </a:rPr>
              <a:t> </a:t>
            </a:r>
            <a:r>
              <a:rPr lang="en-US" sz="4400" b="1" dirty="0" err="1">
                <a:latin typeface="Bahnschrift Condensed" panose="020B0502040204020203" pitchFamily="34" charset="0"/>
              </a:rPr>
              <a:t>VÀ</a:t>
            </a:r>
            <a:r>
              <a:rPr lang="en-US" sz="4400" b="1" dirty="0">
                <a:latin typeface="Bahnschrift Condensed" panose="020B0502040204020203" pitchFamily="34" charset="0"/>
              </a:rPr>
              <a:t> </a:t>
            </a:r>
            <a:r>
              <a:rPr lang="en-US" sz="4400" b="1" dirty="0" err="1">
                <a:latin typeface="Bahnschrift Condensed" panose="020B0502040204020203" pitchFamily="34" charset="0"/>
              </a:rPr>
              <a:t>CSGD</a:t>
            </a:r>
            <a:endParaRPr lang="en-US" sz="4400" dirty="0">
              <a:latin typeface="Bahnschrift Condensed" panose="020B0502040204020203" pitchFamily="34" charset="0"/>
              <a:cs typeface="Arial" panose="020B0604020202020204" pitchFamily="34" charset="0"/>
            </a:endParaRPr>
          </a:p>
        </p:txBody>
      </p:sp>
    </p:spTree>
    <p:extLst>
      <p:ext uri="{BB962C8B-B14F-4D97-AF65-F5344CB8AC3E}">
        <p14:creationId xmlns:p14="http://schemas.microsoft.com/office/powerpoint/2010/main" val="316886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398AE-BDDC-29D1-D394-18CBEE851CC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3E8DB74-A22F-F59D-DD76-2FEEBB82F81E}"/>
              </a:ext>
            </a:extLst>
          </p:cNvPr>
          <p:cNvSpPr>
            <a:spLocks noGrp="1"/>
          </p:cNvSpPr>
          <p:nvPr>
            <p:ph type="title"/>
          </p:nvPr>
        </p:nvSpPr>
        <p:spPr>
          <a:xfrm>
            <a:off x="73891" y="1891069"/>
            <a:ext cx="12118109" cy="2303552"/>
          </a:xfrm>
        </p:spPr>
        <p:style>
          <a:lnRef idx="0">
            <a:schemeClr val="accent6"/>
          </a:lnRef>
          <a:fillRef idx="3">
            <a:schemeClr val="accent6"/>
          </a:fillRef>
          <a:effectRef idx="3">
            <a:schemeClr val="accent6"/>
          </a:effectRef>
          <a:fontRef idx="minor">
            <a:schemeClr val="lt1"/>
          </a:fontRef>
        </p:style>
        <p:txBody>
          <a:bodyPr anchor="ctr">
            <a:noAutofit/>
          </a:bodyPr>
          <a:lstStyle/>
          <a:p>
            <a:pPr algn="ctr">
              <a:lnSpc>
                <a:spcPct val="150000"/>
              </a:lnSpc>
            </a:pPr>
            <a:r>
              <a:rPr lang="en-US" sz="4400" dirty="0" err="1">
                <a:latin typeface="Bahnschrift Condensed" panose="020B0502040204020203" pitchFamily="34" charset="0"/>
                <a:cs typeface="Arial" panose="020B0604020202020204" pitchFamily="34" charset="0"/>
              </a:rPr>
              <a:t>PHẦN</a:t>
            </a:r>
            <a:r>
              <a:rPr lang="en-US" sz="4400" dirty="0">
                <a:latin typeface="Bahnschrift Condensed" panose="020B0502040204020203" pitchFamily="34" charset="0"/>
                <a:cs typeface="Arial" panose="020B0604020202020204" pitchFamily="34" charset="0"/>
              </a:rPr>
              <a:t> 4</a:t>
            </a:r>
            <a:br>
              <a:rPr lang="en-US" sz="4400" dirty="0">
                <a:latin typeface="Bahnschrift Condensed" panose="020B0502040204020203" pitchFamily="34" charset="0"/>
                <a:cs typeface="Arial" panose="020B0604020202020204" pitchFamily="34" charset="0"/>
              </a:rPr>
            </a:br>
            <a:r>
              <a:rPr lang="en-US" sz="4400" dirty="0" err="1">
                <a:latin typeface="Bahnschrift Condensed" panose="020B0502040204020203" pitchFamily="34" charset="0"/>
                <a:cs typeface="Arial" panose="020B0604020202020204" pitchFamily="34" charset="0"/>
              </a:rPr>
              <a:t>MỤC</a:t>
            </a:r>
            <a:r>
              <a:rPr lang="en-US" sz="4400" dirty="0">
                <a:latin typeface="Bahnschrift Condensed" panose="020B0502040204020203" pitchFamily="34" charset="0"/>
                <a:cs typeface="Arial" panose="020B0604020202020204" pitchFamily="34" charset="0"/>
              </a:rPr>
              <a:t> TIÊU </a:t>
            </a:r>
            <a:r>
              <a:rPr lang="en-US" sz="4400" dirty="0" err="1">
                <a:latin typeface="Bahnschrift Condensed" panose="020B0502040204020203" pitchFamily="34" charset="0"/>
                <a:cs typeface="Arial" panose="020B0604020202020204" pitchFamily="34" charset="0"/>
              </a:rPr>
              <a:t>KẾ</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HOẠCH</a:t>
            </a:r>
            <a:r>
              <a:rPr lang="en-US" sz="4400" dirty="0">
                <a:latin typeface="Bahnschrift Condensed" panose="020B0502040204020203" pitchFamily="34" charset="0"/>
                <a:cs typeface="Arial" panose="020B0604020202020204" pitchFamily="34" charset="0"/>
              </a:rPr>
              <a:t> </a:t>
            </a:r>
            <a:r>
              <a:rPr lang="en-US" sz="4400" dirty="0" err="1">
                <a:latin typeface="Bahnschrift Condensed" panose="020B0502040204020203" pitchFamily="34" charset="0"/>
                <a:cs typeface="Arial" panose="020B0604020202020204" pitchFamily="34" charset="0"/>
              </a:rPr>
              <a:t>NĂM</a:t>
            </a:r>
            <a:r>
              <a:rPr lang="en-US" sz="4400" dirty="0">
                <a:latin typeface="Bahnschrift Condensed" panose="020B0502040204020203" pitchFamily="34" charset="0"/>
                <a:cs typeface="Arial" panose="020B0604020202020204" pitchFamily="34" charset="0"/>
              </a:rPr>
              <a:t> 2025</a:t>
            </a:r>
          </a:p>
        </p:txBody>
      </p:sp>
    </p:spTree>
    <p:extLst>
      <p:ext uri="{BB962C8B-B14F-4D97-AF65-F5344CB8AC3E}">
        <p14:creationId xmlns:p14="http://schemas.microsoft.com/office/powerpoint/2010/main" val="34268891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A4A49F1F-1FA4-A0FC-4EA4-D02F5723DA0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DB203AB-C37A-F70D-38FD-411DFC7E2F74}"/>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a:solidFill>
                  <a:schemeClr val="tx1"/>
                </a:solidFill>
                <a:latin typeface="Bahnschrift SemiBold Condensed" panose="020B0502040204020203" pitchFamily="34" charset="0"/>
              </a:rPr>
              <a:t>4 </a:t>
            </a:r>
            <a:r>
              <a:rPr lang="en-US" sz="3200" dirty="0" err="1">
                <a:solidFill>
                  <a:srgbClr val="0000FF"/>
                </a:solidFill>
                <a:latin typeface="Bahnschrift SemiBold Condensed" panose="020B0502040204020203" pitchFamily="34" charset="0"/>
              </a:rPr>
              <a:t>MỤC</a:t>
            </a:r>
            <a:r>
              <a:rPr lang="en-US" sz="3200" dirty="0">
                <a:solidFill>
                  <a:srgbClr val="0000FF"/>
                </a:solidFill>
                <a:latin typeface="Bahnschrift SemiBold Condensed" panose="020B0502040204020203" pitchFamily="34" charset="0"/>
              </a:rPr>
              <a:t> TIÊU </a:t>
            </a:r>
            <a:r>
              <a:rPr lang="en-US" sz="3200" dirty="0" err="1">
                <a:solidFill>
                  <a:srgbClr val="0000FF"/>
                </a:solidFill>
                <a:latin typeface="Bahnschrift SemiBold Condensed" panose="020B0502040204020203" pitchFamily="34" charset="0"/>
              </a:rPr>
              <a:t>KẾ</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HOẠCH</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NĂM</a:t>
            </a:r>
            <a:r>
              <a:rPr lang="en-US" sz="3200" dirty="0">
                <a:solidFill>
                  <a:srgbClr val="0000FF"/>
                </a:solidFill>
                <a:latin typeface="Bahnschrift SemiBold Condensed" panose="020B0502040204020203" pitchFamily="34" charset="0"/>
              </a:rPr>
              <a:t> 2025:</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KĐCLGD</a:t>
            </a:r>
            <a:r>
              <a:rPr lang="en-US" sz="3200" dirty="0">
                <a:solidFill>
                  <a:srgbClr val="FF0000"/>
                </a:solidFill>
                <a:latin typeface="Bahnschrift SemiBold Condensed" panose="020B0502040204020203" pitchFamily="34" charset="0"/>
              </a:rPr>
              <a:t> CÁC </a:t>
            </a:r>
            <a:r>
              <a:rPr lang="en-US" sz="3200" dirty="0" err="1">
                <a:solidFill>
                  <a:srgbClr val="FF0000"/>
                </a:solidFill>
                <a:latin typeface="Bahnschrift SemiBold Condensed" panose="020B0502040204020203" pitchFamily="34" charset="0"/>
              </a:rPr>
              <a:t>CTĐT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FF3BC641-5BAC-65E1-6DD8-11D40773C91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sp>
        <p:nvSpPr>
          <p:cNvPr id="20" name="Title 1">
            <a:extLst>
              <a:ext uri="{FF2B5EF4-FFF2-40B4-BE49-F238E27FC236}">
                <a16:creationId xmlns:a16="http://schemas.microsoft.com/office/drawing/2014/main" id="{41A5CFE1-6B6C-4CB7-CF50-C9FC38B6B787}"/>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10" name="Rectangle 9">
            <a:extLst>
              <a:ext uri="{FF2B5EF4-FFF2-40B4-BE49-F238E27FC236}">
                <a16:creationId xmlns:a16="http://schemas.microsoft.com/office/drawing/2014/main" id="{B86C4524-CCF0-63C6-EED0-E1342A0031C4}"/>
              </a:ext>
            </a:extLst>
          </p:cNvPr>
          <p:cNvSpPr/>
          <p:nvPr/>
        </p:nvSpPr>
        <p:spPr>
          <a:xfrm>
            <a:off x="189440" y="767113"/>
            <a:ext cx="11807687" cy="522251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Wingdings" panose="05000000000000000000" pitchFamily="2" charset="2"/>
              <a:buChar char="v"/>
            </a:pPr>
            <a:r>
              <a:rPr lang="en-US" sz="3200" dirty="0">
                <a:solidFill>
                  <a:schemeClr val="tx1"/>
                </a:solidFill>
                <a:latin typeface="Bahnschrift Condensed" panose="020B0502040204020203" pitchFamily="34" charset="0"/>
              </a:rPr>
              <a:t>Công </a:t>
            </a:r>
            <a:r>
              <a:rPr lang="en-US" sz="3200" dirty="0" err="1">
                <a:solidFill>
                  <a:schemeClr val="tx1"/>
                </a:solidFill>
                <a:latin typeface="Bahnschrift Condensed" panose="020B0502040204020203" pitchFamily="34" charset="0"/>
              </a:rPr>
              <a:t>tác</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tự</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đánh</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giá</a:t>
            </a:r>
            <a:r>
              <a:rPr lang="en-US" sz="3200" dirty="0">
                <a:solidFill>
                  <a:schemeClr val="tx1"/>
                </a:solidFill>
                <a:latin typeface="Bahnschrift Condensed" panose="020B0502040204020203" pitchFamily="34" charset="0"/>
              </a:rPr>
              <a:t>: </a:t>
            </a:r>
          </a:p>
          <a:p>
            <a:pPr marL="971550" lvl="1" indent="-514350">
              <a:lnSpc>
                <a:spcPct val="150000"/>
              </a:lnSpc>
              <a:buFont typeface="Wingdings" panose="05000000000000000000" pitchFamily="2" charset="2"/>
              <a:buChar char="ü"/>
            </a:pPr>
            <a:r>
              <a:rPr lang="en-US" sz="3200" dirty="0">
                <a:solidFill>
                  <a:srgbClr val="3333FF"/>
                </a:solidFill>
                <a:latin typeface="Bahnschrift Condensed" panose="020B0502040204020203" pitchFamily="34" charset="0"/>
              </a:rPr>
              <a:t>16 </a:t>
            </a:r>
            <a:r>
              <a:rPr lang="en-US" sz="3200" dirty="0" err="1">
                <a:solidFill>
                  <a:srgbClr val="3333FF"/>
                </a:solidFill>
                <a:latin typeface="Bahnschrift Condensed" panose="020B0502040204020203" pitchFamily="34" charset="0"/>
              </a:rPr>
              <a:t>CTĐT</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trong</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nước</a:t>
            </a:r>
            <a:r>
              <a:rPr lang="en-US" sz="3200" dirty="0">
                <a:solidFill>
                  <a:srgbClr val="3333FF"/>
                </a:solidFill>
                <a:latin typeface="Bahnschrift Condensed" panose="020B0502040204020203" pitchFamily="34" charset="0"/>
              </a:rPr>
              <a:t>; 03 </a:t>
            </a:r>
            <a:r>
              <a:rPr lang="en-US" sz="3200" dirty="0" err="1">
                <a:solidFill>
                  <a:srgbClr val="3333FF"/>
                </a:solidFill>
                <a:latin typeface="Bahnschrift Condensed" panose="020B0502040204020203" pitchFamily="34" charset="0"/>
              </a:rPr>
              <a:t>CTĐT</a:t>
            </a:r>
            <a:r>
              <a:rPr lang="en-US" sz="3200" dirty="0">
                <a:solidFill>
                  <a:srgbClr val="3333FF"/>
                </a:solidFill>
                <a:latin typeface="Bahnschrift Condensed" panose="020B0502040204020203" pitchFamily="34" charset="0"/>
              </a:rPr>
              <a:t> Quốc </a:t>
            </a:r>
            <a:r>
              <a:rPr lang="en-US" sz="3200" dirty="0" err="1">
                <a:solidFill>
                  <a:srgbClr val="3333FF"/>
                </a:solidFill>
                <a:latin typeface="Bahnschrift Condensed" panose="020B0502040204020203" pitchFamily="34" charset="0"/>
              </a:rPr>
              <a:t>tế</a:t>
            </a:r>
            <a:r>
              <a:rPr lang="en-US" sz="3200" dirty="0">
                <a:solidFill>
                  <a:srgbClr val="3333FF"/>
                </a:solidFill>
                <a:latin typeface="Bahnschrift Condensed" panose="020B0502040204020203" pitchFamily="34" charset="0"/>
              </a:rPr>
              <a:t>; 01 </a:t>
            </a:r>
            <a:r>
              <a:rPr lang="en-US" sz="3200" dirty="0" err="1">
                <a:solidFill>
                  <a:srgbClr val="3333FF"/>
                </a:solidFill>
                <a:latin typeface="Bahnschrift Condensed" panose="020B0502040204020203" pitchFamily="34" charset="0"/>
              </a:rPr>
              <a:t>trường</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THPT</a:t>
            </a:r>
            <a:r>
              <a:rPr lang="en-US" sz="3200" dirty="0">
                <a:solidFill>
                  <a:srgbClr val="3333FF"/>
                </a:solidFill>
                <a:latin typeface="Bahnschrift Condensed" panose="020B0502040204020203" pitchFamily="34" charset="0"/>
              </a:rPr>
              <a:t> Chuyên</a:t>
            </a:r>
          </a:p>
          <a:p>
            <a:pPr marL="457200" indent="-457200">
              <a:lnSpc>
                <a:spcPct val="150000"/>
              </a:lnSpc>
              <a:buFont typeface="Wingdings" panose="05000000000000000000" pitchFamily="2" charset="2"/>
              <a:buChar char="v"/>
            </a:pPr>
            <a:r>
              <a:rPr lang="en-US" sz="3200" dirty="0">
                <a:solidFill>
                  <a:schemeClr val="tx1"/>
                </a:solidFill>
                <a:latin typeface="Bahnschrift Condensed" panose="020B0502040204020203" pitchFamily="34" charset="0"/>
              </a:rPr>
              <a:t>Hoàn </a:t>
            </a:r>
            <a:r>
              <a:rPr lang="en-US" sz="3200" dirty="0" err="1">
                <a:solidFill>
                  <a:schemeClr val="tx1"/>
                </a:solidFill>
                <a:latin typeface="Bahnschrift Condensed" panose="020B0502040204020203" pitchFamily="34" charset="0"/>
              </a:rPr>
              <a:t>thành</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đánh</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giá</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ngoài</a:t>
            </a:r>
            <a:r>
              <a:rPr lang="en-US" sz="3200" dirty="0">
                <a:solidFill>
                  <a:schemeClr val="tx1"/>
                </a:solidFill>
                <a:latin typeface="Bahnschrift Condensed" panose="020B0502040204020203" pitchFamily="34" charset="0"/>
              </a:rPr>
              <a:t>: </a:t>
            </a:r>
          </a:p>
          <a:p>
            <a:pPr marL="914400" lvl="1" indent="-457200">
              <a:lnSpc>
                <a:spcPct val="150000"/>
              </a:lnSpc>
              <a:buFont typeface="Wingdings" panose="05000000000000000000" pitchFamily="2" charset="2"/>
              <a:buChar char="ü"/>
            </a:pPr>
            <a:r>
              <a:rPr lang="en-US" sz="3200" dirty="0">
                <a:solidFill>
                  <a:srgbClr val="0000FF"/>
                </a:solidFill>
                <a:latin typeface="Bahnschrift Condensed" panose="020B0502040204020203" pitchFamily="34" charset="0"/>
              </a:rPr>
              <a:t>15 </a:t>
            </a:r>
            <a:r>
              <a:rPr lang="en-US" sz="3200" dirty="0" err="1">
                <a:solidFill>
                  <a:srgbClr val="0000FF"/>
                </a:solidFill>
                <a:latin typeface="Bahnschrift Condensed" panose="020B0502040204020203" pitchFamily="34" charset="0"/>
              </a:rPr>
              <a:t>CTĐT</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trong</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nước</a:t>
            </a:r>
            <a:r>
              <a:rPr lang="en-US" sz="3200" dirty="0">
                <a:solidFill>
                  <a:srgbClr val="0000FF"/>
                </a:solidFill>
                <a:latin typeface="Bahnschrift Condensed" panose="020B0502040204020203" pitchFamily="34" charset="0"/>
              </a:rPr>
              <a:t>; 3 </a:t>
            </a:r>
            <a:r>
              <a:rPr lang="en-US" sz="3200" dirty="0" err="1">
                <a:solidFill>
                  <a:srgbClr val="0000FF"/>
                </a:solidFill>
                <a:latin typeface="Bahnschrift Condensed" panose="020B0502040204020203" pitchFamily="34" charset="0"/>
              </a:rPr>
              <a:t>CTĐT</a:t>
            </a:r>
            <a:r>
              <a:rPr lang="en-US" sz="3200" dirty="0">
                <a:solidFill>
                  <a:srgbClr val="0000FF"/>
                </a:solidFill>
                <a:latin typeface="Bahnschrift Condensed" panose="020B0502040204020203" pitchFamily="34" charset="0"/>
              </a:rPr>
              <a:t> Quốc </a:t>
            </a:r>
            <a:r>
              <a:rPr lang="en-US" sz="3200" dirty="0" err="1">
                <a:solidFill>
                  <a:srgbClr val="0000FF"/>
                </a:solidFill>
                <a:latin typeface="Bahnschrift Condensed" panose="020B0502040204020203" pitchFamily="34" charset="0"/>
              </a:rPr>
              <a:t>tế</a:t>
            </a:r>
            <a:r>
              <a:rPr lang="en-US" sz="3200" dirty="0">
                <a:solidFill>
                  <a:srgbClr val="0000FF"/>
                </a:solidFill>
                <a:latin typeface="Bahnschrift Condensed" panose="020B0502040204020203" pitchFamily="34" charset="0"/>
              </a:rPr>
              <a:t>; 01 </a:t>
            </a:r>
            <a:r>
              <a:rPr lang="en-US" sz="3200" dirty="0" err="1">
                <a:solidFill>
                  <a:srgbClr val="0000FF"/>
                </a:solidFill>
                <a:latin typeface="Bahnschrift Condensed" panose="020B0502040204020203" pitchFamily="34" charset="0"/>
              </a:rPr>
              <a:t>trường</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THPT</a:t>
            </a:r>
            <a:r>
              <a:rPr lang="en-US" sz="3200" dirty="0">
                <a:solidFill>
                  <a:srgbClr val="0000FF"/>
                </a:solidFill>
                <a:latin typeface="Bahnschrift Condensed" panose="020B0502040204020203" pitchFamily="34" charset="0"/>
              </a:rPr>
              <a:t> Chuyên </a:t>
            </a:r>
          </a:p>
          <a:p>
            <a:pPr marL="457200" indent="-457200">
              <a:lnSpc>
                <a:spcPct val="150000"/>
              </a:lnSpc>
              <a:buFont typeface="Wingdings" panose="05000000000000000000" pitchFamily="2" charset="2"/>
              <a:buChar char="v"/>
            </a:pPr>
            <a:r>
              <a:rPr lang="en-US" sz="3200" dirty="0" err="1">
                <a:solidFill>
                  <a:schemeClr val="tx1"/>
                </a:solidFill>
                <a:latin typeface="Bahnschrift Condensed" panose="020B0502040204020203" pitchFamily="34" charset="0"/>
              </a:rPr>
              <a:t>Nâng</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tỷ</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lệ</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đạt</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chuẩn</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KĐCL</a:t>
            </a:r>
            <a:r>
              <a:rPr lang="en-US" sz="3200" dirty="0">
                <a:solidFill>
                  <a:schemeClr val="tx1"/>
                </a:solidFill>
                <a:latin typeface="Bahnschrift Condensed" panose="020B0502040204020203" pitchFamily="34" charset="0"/>
              </a:rPr>
              <a:t>: </a:t>
            </a:r>
          </a:p>
          <a:p>
            <a:pPr marL="914400" lvl="1" indent="-457200">
              <a:lnSpc>
                <a:spcPct val="150000"/>
              </a:lnSpc>
              <a:buFont typeface="Wingdings" panose="05000000000000000000" pitchFamily="2" charset="2"/>
              <a:buChar char="ü"/>
            </a:pPr>
            <a:r>
              <a:rPr lang="en-US" sz="3200" dirty="0">
                <a:solidFill>
                  <a:srgbClr val="0000FF"/>
                </a:solidFill>
                <a:latin typeface="Bahnschrift Condensed" panose="020B0502040204020203" pitchFamily="34" charset="0"/>
              </a:rPr>
              <a:t>51,3% </a:t>
            </a:r>
            <a:r>
              <a:rPr lang="en-US" sz="3200" dirty="0" err="1">
                <a:solidFill>
                  <a:srgbClr val="0000FF"/>
                </a:solidFill>
                <a:latin typeface="Bahnschrift Condensed" panose="020B0502040204020203" pitchFamily="34" charset="0"/>
              </a:rPr>
              <a:t>CTĐT</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đạt</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chuẩn</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KĐ</a:t>
            </a:r>
            <a:r>
              <a:rPr lang="en-US" sz="3200" dirty="0">
                <a:solidFill>
                  <a:srgbClr val="0000FF"/>
                </a:solidFill>
                <a:latin typeface="Bahnschrift Condensed" panose="020B0502040204020203" pitchFamily="34" charset="0"/>
              </a:rPr>
              <a:t>; 4,4% </a:t>
            </a:r>
            <a:r>
              <a:rPr lang="en-US" sz="3200" dirty="0" err="1">
                <a:solidFill>
                  <a:srgbClr val="0000FF"/>
                </a:solidFill>
                <a:latin typeface="Bahnschrift Condensed" panose="020B0502040204020203" pitchFamily="34" charset="0"/>
              </a:rPr>
              <a:t>CTĐT</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KĐ</a:t>
            </a:r>
            <a:r>
              <a:rPr lang="en-US" sz="3200" dirty="0">
                <a:solidFill>
                  <a:srgbClr val="0000FF"/>
                </a:solidFill>
                <a:latin typeface="Bahnschrift Condensed" panose="020B0502040204020203" pitchFamily="34" charset="0"/>
              </a:rPr>
              <a:t> Quốc </a:t>
            </a:r>
            <a:r>
              <a:rPr lang="en-US" sz="3200" dirty="0" err="1">
                <a:solidFill>
                  <a:srgbClr val="0000FF"/>
                </a:solidFill>
                <a:latin typeface="Bahnschrift Condensed" panose="020B0502040204020203" pitchFamily="34" charset="0"/>
              </a:rPr>
              <a:t>tế</a:t>
            </a:r>
            <a:r>
              <a:rPr lang="en-US" sz="3200" dirty="0">
                <a:solidFill>
                  <a:srgbClr val="0000FF"/>
                </a:solidFill>
                <a:latin typeface="Bahnschrift Condensed" panose="020B0502040204020203" pitchFamily="34" charset="0"/>
              </a:rPr>
              <a:t>; 96% </a:t>
            </a:r>
            <a:r>
              <a:rPr lang="en-US" sz="3200" dirty="0" err="1">
                <a:solidFill>
                  <a:srgbClr val="0000FF"/>
                </a:solidFill>
                <a:latin typeface="Bahnschrift Condensed" panose="020B0502040204020203" pitchFamily="34" charset="0"/>
              </a:rPr>
              <a:t>CTĐT</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GV</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được</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KĐ</a:t>
            </a:r>
            <a:r>
              <a:rPr lang="en-US" sz="3200" dirty="0">
                <a:solidFill>
                  <a:srgbClr val="0000FF"/>
                </a:solidFill>
                <a:latin typeface="Bahnschrift Condensed" panose="020B0502040204020203" pitchFamily="34" charset="0"/>
              </a:rPr>
              <a:t> </a:t>
            </a:r>
          </a:p>
        </p:txBody>
      </p:sp>
      <p:sp>
        <p:nvSpPr>
          <p:cNvPr id="7" name="Rectangle 1">
            <a:extLst>
              <a:ext uri="{FF2B5EF4-FFF2-40B4-BE49-F238E27FC236}">
                <a16:creationId xmlns:a16="http://schemas.microsoft.com/office/drawing/2014/main" id="{9BDA03C5-C59A-A29D-2A6F-F92B6EEC7182}"/>
              </a:ext>
            </a:extLst>
          </p:cNvPr>
          <p:cNvSpPr>
            <a:spLocks noChangeArrowheads="1"/>
          </p:cNvSpPr>
          <p:nvPr/>
        </p:nvSpPr>
        <p:spPr bwMode="auto">
          <a:xfrm>
            <a:off x="5461000" y="3757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81705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barn(inVertical)">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barn(inVertical)">
                                      <p:cBhvr>
                                        <p:cTn id="21" dur="500"/>
                                        <p:tgtEl>
                                          <p:spTgt spid="10">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barn(inVertical)">
                                      <p:cBhvr>
                                        <p:cTn id="24" dur="500"/>
                                        <p:tgtEl>
                                          <p:spTgt spid="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barn(inVertical)">
                                      <p:cBhvr>
                                        <p:cTn id="29" dur="500"/>
                                        <p:tgtEl>
                                          <p:spTgt spid="10">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49AD1F67-BFDB-ABBC-5977-BFAF7CBB511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75A90C27-F58C-BF1C-E146-8EB8F28FBE8C}"/>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a:solidFill>
                  <a:schemeClr val="tx1"/>
                </a:solidFill>
                <a:latin typeface="Bahnschrift SemiBold Condensed" panose="020B0502040204020203" pitchFamily="34" charset="0"/>
              </a:rPr>
              <a:t>4 </a:t>
            </a:r>
            <a:r>
              <a:rPr lang="en-US" sz="3200" dirty="0" err="1">
                <a:solidFill>
                  <a:srgbClr val="0000FF"/>
                </a:solidFill>
                <a:latin typeface="Bahnschrift SemiBold Condensed" panose="020B0502040204020203" pitchFamily="34" charset="0"/>
              </a:rPr>
              <a:t>MỤC</a:t>
            </a:r>
            <a:r>
              <a:rPr lang="en-US" sz="3200" dirty="0">
                <a:solidFill>
                  <a:srgbClr val="0000FF"/>
                </a:solidFill>
                <a:latin typeface="Bahnschrift SemiBold Condensed" panose="020B0502040204020203" pitchFamily="34" charset="0"/>
              </a:rPr>
              <a:t> TIÊU </a:t>
            </a:r>
            <a:r>
              <a:rPr lang="en-US" sz="3200" dirty="0" err="1">
                <a:solidFill>
                  <a:srgbClr val="0000FF"/>
                </a:solidFill>
                <a:latin typeface="Bahnschrift SemiBold Condensed" panose="020B0502040204020203" pitchFamily="34" charset="0"/>
              </a:rPr>
              <a:t>KẾ</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HOẠCH</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NĂM</a:t>
            </a:r>
            <a:r>
              <a:rPr lang="en-US" sz="3200" dirty="0">
                <a:solidFill>
                  <a:srgbClr val="0000FF"/>
                </a:solidFill>
                <a:latin typeface="Bahnschrift SemiBold Condensed" panose="020B0502040204020203" pitchFamily="34" charset="0"/>
              </a:rPr>
              <a:t> 2025:</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ĐÁNH</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GIÁ</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KẾT</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QUẢ</a:t>
            </a:r>
            <a:r>
              <a:rPr lang="en-US" sz="3200" dirty="0">
                <a:solidFill>
                  <a:srgbClr val="FF0000"/>
                </a:solidFill>
                <a:latin typeface="Bahnschrift SemiBold Condensed" panose="020B0502040204020203" pitchFamily="34" charset="0"/>
              </a:rPr>
              <a:t> HỌC </a:t>
            </a:r>
            <a:r>
              <a:rPr lang="en-US" sz="3200" dirty="0" err="1">
                <a:solidFill>
                  <a:srgbClr val="FF0000"/>
                </a:solidFill>
                <a:latin typeface="Bahnschrift SemiBold Condensed" panose="020B0502040204020203" pitchFamily="34" charset="0"/>
              </a:rPr>
              <a:t>TẬP</a:t>
            </a:r>
            <a:r>
              <a:rPr lang="en-US" sz="3200" dirty="0">
                <a:solidFill>
                  <a:srgbClr val="FF0000"/>
                </a:solidFill>
                <a:latin typeface="Bahnschrift SemiBold Condensed" panose="020B0502040204020203" pitchFamily="34" charset="0"/>
              </a:rPr>
              <a:t> THEO </a:t>
            </a:r>
            <a:r>
              <a:rPr lang="en-US" sz="3200" dirty="0" err="1">
                <a:solidFill>
                  <a:srgbClr val="FF0000"/>
                </a:solidFill>
                <a:latin typeface="Bahnschrift SemiBold Condensed" panose="020B0502040204020203" pitchFamily="34" charset="0"/>
              </a:rPr>
              <a:t>CĐR</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A39969D-8C09-3D77-6DC9-121C9FC44DD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sp>
        <p:nvSpPr>
          <p:cNvPr id="20" name="Title 1">
            <a:extLst>
              <a:ext uri="{FF2B5EF4-FFF2-40B4-BE49-F238E27FC236}">
                <a16:creationId xmlns:a16="http://schemas.microsoft.com/office/drawing/2014/main" id="{43AD66B1-579B-73B9-5DA0-941556E7C69F}"/>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10" name="Rectangle 9">
            <a:extLst>
              <a:ext uri="{FF2B5EF4-FFF2-40B4-BE49-F238E27FC236}">
                <a16:creationId xmlns:a16="http://schemas.microsoft.com/office/drawing/2014/main" id="{677535A2-44CE-A745-F5DD-D9B8125C6C11}"/>
              </a:ext>
            </a:extLst>
          </p:cNvPr>
          <p:cNvSpPr/>
          <p:nvPr/>
        </p:nvSpPr>
        <p:spPr>
          <a:xfrm>
            <a:off x="79780" y="767113"/>
            <a:ext cx="11917347" cy="522251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lnSpc>
                <a:spcPct val="150000"/>
              </a:lnSpc>
              <a:buFont typeface="Wingdings" panose="05000000000000000000" pitchFamily="2" charset="2"/>
              <a:buChar char="v"/>
            </a:pPr>
            <a:r>
              <a:rPr lang="en-US" sz="3200" dirty="0">
                <a:solidFill>
                  <a:schemeClr val="tx1"/>
                </a:solidFill>
                <a:latin typeface="Bahnschrift Condensed" panose="020B0502040204020203" pitchFamily="34" charset="0"/>
              </a:rPr>
              <a:t>Công </a:t>
            </a:r>
            <a:r>
              <a:rPr lang="en-US" sz="3200" dirty="0" err="1">
                <a:solidFill>
                  <a:schemeClr val="tx1"/>
                </a:solidFill>
                <a:latin typeface="Bahnschrift Condensed" panose="020B0502040204020203" pitchFamily="34" charset="0"/>
              </a:rPr>
              <a:t>tác</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rà</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soát</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cải</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tiến</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CTĐT</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phù</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hợp</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với</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đánh</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giá</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kết</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quả</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học</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tập</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theo</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CĐR</a:t>
            </a:r>
            <a:r>
              <a:rPr lang="en-US" sz="3200" dirty="0">
                <a:solidFill>
                  <a:schemeClr val="tx1"/>
                </a:solidFill>
                <a:latin typeface="Bahnschrift Condensed" panose="020B0502040204020203" pitchFamily="34" charset="0"/>
              </a:rPr>
              <a:t>: </a:t>
            </a:r>
          </a:p>
          <a:p>
            <a:pPr marL="971550" lvl="1" indent="-514350">
              <a:lnSpc>
                <a:spcPct val="150000"/>
              </a:lnSpc>
              <a:buFont typeface="Wingdings" panose="05000000000000000000" pitchFamily="2" charset="2"/>
              <a:buChar char="ü"/>
            </a:pPr>
            <a:r>
              <a:rPr lang="en-US" sz="3200" dirty="0" err="1">
                <a:solidFill>
                  <a:srgbClr val="3333FF"/>
                </a:solidFill>
                <a:latin typeface="Bahnschrift Condensed" panose="020B0502040204020203" pitchFamily="34" charset="0"/>
              </a:rPr>
              <a:t>Rà</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soát</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cải</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tiến</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CTĐT</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trình</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độ</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Đại</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học</a:t>
            </a:r>
            <a:r>
              <a:rPr lang="en-US" sz="3200" dirty="0">
                <a:solidFill>
                  <a:srgbClr val="3333FF"/>
                </a:solidFill>
                <a:latin typeface="Bahnschrift Condensed" panose="020B0502040204020203" pitchFamily="34" charset="0"/>
              </a:rPr>
              <a:t> </a:t>
            </a:r>
            <a:r>
              <a:rPr lang="en-US" sz="3200" dirty="0" err="1">
                <a:solidFill>
                  <a:srgbClr val="3333FF"/>
                </a:solidFill>
                <a:latin typeface="Bahnschrift Condensed" panose="020B0502040204020203" pitchFamily="34" charset="0"/>
              </a:rPr>
              <a:t>và</a:t>
            </a:r>
            <a:r>
              <a:rPr lang="en-US" sz="3200" dirty="0">
                <a:solidFill>
                  <a:srgbClr val="3333FF"/>
                </a:solidFill>
                <a:latin typeface="Bahnschrift Condensed" panose="020B0502040204020203" pitchFamily="34" charset="0"/>
              </a:rPr>
              <a:t> Tiến </a:t>
            </a:r>
            <a:r>
              <a:rPr lang="en-US" sz="3200" dirty="0" err="1">
                <a:solidFill>
                  <a:srgbClr val="3333FF"/>
                </a:solidFill>
                <a:latin typeface="Bahnschrift Condensed" panose="020B0502040204020203" pitchFamily="34" charset="0"/>
              </a:rPr>
              <a:t>sĩ</a:t>
            </a:r>
            <a:endParaRPr lang="en-US" sz="3200" dirty="0">
              <a:solidFill>
                <a:srgbClr val="3333FF"/>
              </a:solidFill>
              <a:latin typeface="Bahnschrift Condensed" panose="020B0502040204020203" pitchFamily="34" charset="0"/>
            </a:endParaRPr>
          </a:p>
          <a:p>
            <a:pPr marL="457200" indent="-457200">
              <a:lnSpc>
                <a:spcPct val="150000"/>
              </a:lnSpc>
              <a:buFont typeface="Wingdings" panose="05000000000000000000" pitchFamily="2" charset="2"/>
              <a:buChar char="v"/>
            </a:pPr>
            <a:r>
              <a:rPr lang="en-US" sz="3200" dirty="0" err="1">
                <a:solidFill>
                  <a:schemeClr val="tx1"/>
                </a:solidFill>
                <a:latin typeface="Bahnschrift Condensed" panose="020B0502040204020203" pitchFamily="34" charset="0"/>
              </a:rPr>
              <a:t>Xây</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dựng</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hệ</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thống</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phần</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mềm</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hỗ</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trợ</a:t>
            </a:r>
            <a:r>
              <a:rPr lang="en-US" sz="3200" dirty="0">
                <a:solidFill>
                  <a:schemeClr val="tx1"/>
                </a:solidFill>
                <a:latin typeface="Bahnschrift Condensed" panose="020B0502040204020203" pitchFamily="34" charset="0"/>
              </a:rPr>
              <a:t>: </a:t>
            </a:r>
          </a:p>
          <a:p>
            <a:pPr marL="914400" lvl="1" indent="-457200">
              <a:lnSpc>
                <a:spcPct val="150000"/>
              </a:lnSpc>
              <a:buFont typeface="Wingdings" panose="05000000000000000000" pitchFamily="2" charset="2"/>
              <a:buChar char="ü"/>
            </a:pPr>
            <a:r>
              <a:rPr lang="en-US" sz="3200" dirty="0">
                <a:solidFill>
                  <a:srgbClr val="0000FF"/>
                </a:solidFill>
                <a:latin typeface="Bahnschrift Condensed" panose="020B0502040204020203" pitchFamily="34" charset="0"/>
              </a:rPr>
              <a:t>Hoàn </a:t>
            </a:r>
            <a:r>
              <a:rPr lang="en-US" sz="3200" dirty="0" err="1">
                <a:solidFill>
                  <a:srgbClr val="0000FF"/>
                </a:solidFill>
                <a:latin typeface="Bahnschrift Condensed" panose="020B0502040204020203" pitchFamily="34" charset="0"/>
              </a:rPr>
              <a:t>thiện</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phần</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mềm</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quản</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lý</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kết</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quả</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học</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tập</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phần</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mềm</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thi</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TNKQ</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LMS</a:t>
            </a:r>
            <a:endParaRPr lang="en-US" sz="3200" dirty="0">
              <a:solidFill>
                <a:srgbClr val="0000FF"/>
              </a:solidFill>
              <a:latin typeface="Bahnschrift Condensed" panose="020B0502040204020203" pitchFamily="34" charset="0"/>
            </a:endParaRPr>
          </a:p>
          <a:p>
            <a:pPr marL="457200" indent="-457200">
              <a:lnSpc>
                <a:spcPct val="150000"/>
              </a:lnSpc>
              <a:buFont typeface="Wingdings" panose="05000000000000000000" pitchFamily="2" charset="2"/>
              <a:buChar char="v"/>
            </a:pPr>
            <a:r>
              <a:rPr lang="en-US" sz="3200" dirty="0" err="1">
                <a:solidFill>
                  <a:schemeClr val="tx1"/>
                </a:solidFill>
                <a:latin typeface="Bahnschrift Condensed" panose="020B0502040204020203" pitchFamily="34" charset="0"/>
              </a:rPr>
              <a:t>Triển</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khai</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thu</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thập</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dữ</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liệu</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đánh</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giá</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kết</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quả</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học</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tập</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theo</a:t>
            </a:r>
            <a:r>
              <a:rPr lang="en-US" sz="3200" dirty="0">
                <a:solidFill>
                  <a:schemeClr val="tx1"/>
                </a:solidFill>
                <a:latin typeface="Bahnschrift Condensed" panose="020B0502040204020203" pitchFamily="34" charset="0"/>
              </a:rPr>
              <a:t> </a:t>
            </a:r>
            <a:r>
              <a:rPr lang="en-US" sz="3200" dirty="0" err="1">
                <a:solidFill>
                  <a:schemeClr val="tx1"/>
                </a:solidFill>
                <a:latin typeface="Bahnschrift Condensed" panose="020B0502040204020203" pitchFamily="34" charset="0"/>
              </a:rPr>
              <a:t>CĐR</a:t>
            </a:r>
            <a:r>
              <a:rPr lang="en-US" sz="3200" dirty="0">
                <a:solidFill>
                  <a:schemeClr val="tx1"/>
                </a:solidFill>
                <a:latin typeface="Bahnschrift Condensed" panose="020B0502040204020203" pitchFamily="34" charset="0"/>
              </a:rPr>
              <a:t>: </a:t>
            </a:r>
          </a:p>
          <a:p>
            <a:pPr marL="914400" lvl="1" indent="-457200">
              <a:lnSpc>
                <a:spcPct val="150000"/>
              </a:lnSpc>
              <a:buFont typeface="Wingdings" panose="05000000000000000000" pitchFamily="2" charset="2"/>
              <a:buChar char="ü"/>
            </a:pPr>
            <a:r>
              <a:rPr lang="en-US" sz="3200" dirty="0" err="1">
                <a:solidFill>
                  <a:srgbClr val="0000FF"/>
                </a:solidFill>
                <a:latin typeface="Bahnschrift Condensed" panose="020B0502040204020203" pitchFamily="34" charset="0"/>
              </a:rPr>
              <a:t>Triển</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khai</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theo</a:t>
            </a:r>
            <a:r>
              <a:rPr lang="en-US" sz="3200" dirty="0">
                <a:solidFill>
                  <a:srgbClr val="0000FF"/>
                </a:solidFill>
                <a:latin typeface="Bahnschrift Condensed" panose="020B0502040204020203" pitchFamily="34" charset="0"/>
              </a:rPr>
              <a:t> KH </a:t>
            </a:r>
            <a:r>
              <a:rPr lang="en-US" sz="3200" dirty="0" err="1">
                <a:solidFill>
                  <a:srgbClr val="0000FF"/>
                </a:solidFill>
                <a:latin typeface="Bahnschrift Condensed" panose="020B0502040204020203" pitchFamily="34" charset="0"/>
              </a:rPr>
              <a:t>thu</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thập</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dữ</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liệu</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đánh</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giá</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người</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học</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theo</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CĐR</a:t>
            </a:r>
            <a:r>
              <a:rPr lang="en-US" sz="3200" dirty="0">
                <a:solidFill>
                  <a:srgbClr val="0000FF"/>
                </a:solidFill>
                <a:latin typeface="Bahnschrift Condensed" panose="020B0502040204020203" pitchFamily="34" charset="0"/>
              </a:rPr>
              <a:t> ban </a:t>
            </a:r>
            <a:r>
              <a:rPr lang="en-US" sz="3200" dirty="0" err="1">
                <a:solidFill>
                  <a:srgbClr val="0000FF"/>
                </a:solidFill>
                <a:latin typeface="Bahnschrift Condensed" panose="020B0502040204020203" pitchFamily="34" charset="0"/>
              </a:rPr>
              <a:t>hành</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kèm</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theo</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Quyết</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định</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số</a:t>
            </a:r>
            <a:r>
              <a:rPr lang="en-US" sz="3200" dirty="0">
                <a:solidFill>
                  <a:srgbClr val="0000FF"/>
                </a:solidFill>
                <a:latin typeface="Bahnschrift Condensed" panose="020B0502040204020203" pitchFamily="34" charset="0"/>
              </a:rPr>
              <a:t> 527/</a:t>
            </a:r>
            <a:r>
              <a:rPr lang="en-US" sz="3200" dirty="0" err="1">
                <a:solidFill>
                  <a:srgbClr val="0000FF"/>
                </a:solidFill>
                <a:latin typeface="Bahnschrift Condensed" panose="020B0502040204020203" pitchFamily="34" charset="0"/>
              </a:rPr>
              <a:t>QĐ-ĐHV</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ngày</a:t>
            </a:r>
            <a:r>
              <a:rPr lang="en-US" sz="3200" dirty="0">
                <a:solidFill>
                  <a:srgbClr val="0000FF"/>
                </a:solidFill>
                <a:latin typeface="Bahnschrift Condensed" panose="020B0502040204020203" pitchFamily="34" charset="0"/>
              </a:rPr>
              <a:t> 07/3/2025 </a:t>
            </a:r>
            <a:r>
              <a:rPr lang="en-US" sz="3200" dirty="0" err="1">
                <a:solidFill>
                  <a:srgbClr val="0000FF"/>
                </a:solidFill>
                <a:latin typeface="Bahnschrift Condensed" panose="020B0502040204020203" pitchFamily="34" charset="0"/>
              </a:rPr>
              <a:t>của</a:t>
            </a:r>
            <a:r>
              <a:rPr lang="en-US" sz="3200" dirty="0">
                <a:solidFill>
                  <a:srgbClr val="0000FF"/>
                </a:solidFill>
                <a:latin typeface="Bahnschrift Condensed" panose="020B0502040204020203" pitchFamily="34" charset="0"/>
              </a:rPr>
              <a:t> Hiệu </a:t>
            </a:r>
            <a:r>
              <a:rPr lang="en-US" sz="3200" dirty="0" err="1">
                <a:solidFill>
                  <a:srgbClr val="0000FF"/>
                </a:solidFill>
                <a:latin typeface="Bahnschrift Condensed" panose="020B0502040204020203" pitchFamily="34" charset="0"/>
              </a:rPr>
              <a:t>trưởng</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Nhà</a:t>
            </a:r>
            <a:r>
              <a:rPr lang="en-US" sz="3200" dirty="0">
                <a:solidFill>
                  <a:srgbClr val="0000FF"/>
                </a:solidFill>
                <a:latin typeface="Bahnschrift Condensed" panose="020B0502040204020203" pitchFamily="34" charset="0"/>
              </a:rPr>
              <a:t> </a:t>
            </a:r>
            <a:r>
              <a:rPr lang="en-US" sz="3200" dirty="0" err="1">
                <a:solidFill>
                  <a:srgbClr val="0000FF"/>
                </a:solidFill>
                <a:latin typeface="Bahnschrift Condensed" panose="020B0502040204020203" pitchFamily="34" charset="0"/>
              </a:rPr>
              <a:t>trường</a:t>
            </a:r>
            <a:endParaRPr lang="en-US" sz="3200" dirty="0">
              <a:solidFill>
                <a:srgbClr val="0000FF"/>
              </a:solidFill>
              <a:latin typeface="Bahnschrift Condensed" panose="020B0502040204020203" pitchFamily="34" charset="0"/>
            </a:endParaRPr>
          </a:p>
        </p:txBody>
      </p:sp>
      <p:sp>
        <p:nvSpPr>
          <p:cNvPr id="7" name="Rectangle 1">
            <a:extLst>
              <a:ext uri="{FF2B5EF4-FFF2-40B4-BE49-F238E27FC236}">
                <a16:creationId xmlns:a16="http://schemas.microsoft.com/office/drawing/2014/main" id="{77C520D5-2B4F-29CE-50A2-4E10A741B3C6}"/>
              </a:ext>
            </a:extLst>
          </p:cNvPr>
          <p:cNvSpPr>
            <a:spLocks noChangeArrowheads="1"/>
          </p:cNvSpPr>
          <p:nvPr/>
        </p:nvSpPr>
        <p:spPr bwMode="auto">
          <a:xfrm>
            <a:off x="5461000" y="3757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4570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barn(inVertical)">
                                      <p:cBhvr>
                                        <p:cTn id="13" dur="500"/>
                                        <p:tgtEl>
                                          <p:spTgt spid="10">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Effect transition="in" filter="barn(inVertical)">
                                      <p:cBhvr>
                                        <p:cTn id="16" dur="500"/>
                                        <p:tgtEl>
                                          <p:spTgt spid="1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barn(inVertical)">
                                      <p:cBhvr>
                                        <p:cTn id="21" dur="500"/>
                                        <p:tgtEl>
                                          <p:spTgt spid="10">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barn(inVertical)">
                                      <p:cBhvr>
                                        <p:cTn id="24" dur="500"/>
                                        <p:tgtEl>
                                          <p:spTgt spid="10">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0">
                                            <p:txEl>
                                              <p:pRg st="4" end="4"/>
                                            </p:txEl>
                                          </p:spTgt>
                                        </p:tgtEl>
                                        <p:attrNameLst>
                                          <p:attrName>style.visibility</p:attrName>
                                        </p:attrNameLst>
                                      </p:cBhvr>
                                      <p:to>
                                        <p:strVal val="visible"/>
                                      </p:to>
                                    </p:set>
                                    <p:animEffect transition="in" filter="barn(inVertical)">
                                      <p:cBhvr>
                                        <p:cTn id="29" dur="500"/>
                                        <p:tgtEl>
                                          <p:spTgt spid="10">
                                            <p:txEl>
                                              <p:pRg st="4" end="4"/>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barn(inVertical)">
                                      <p:cBhvr>
                                        <p:cTn id="32"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FCE536C3-1D41-D491-1FD1-985073BECCA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66513661-D3E7-AC7F-08F7-5EACB01F815B}"/>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a:solidFill>
                  <a:schemeClr val="tx1"/>
                </a:solidFill>
                <a:latin typeface="Bahnschrift SemiBold Condensed" panose="020B0502040204020203" pitchFamily="34" charset="0"/>
              </a:rPr>
              <a:t>4 </a:t>
            </a:r>
            <a:r>
              <a:rPr lang="en-US" sz="3200" dirty="0" err="1">
                <a:solidFill>
                  <a:srgbClr val="0000FF"/>
                </a:solidFill>
                <a:latin typeface="Bahnschrift SemiBold Condensed" panose="020B0502040204020203" pitchFamily="34" charset="0"/>
              </a:rPr>
              <a:t>MỤC</a:t>
            </a:r>
            <a:r>
              <a:rPr lang="en-US" sz="3200" dirty="0">
                <a:solidFill>
                  <a:srgbClr val="0000FF"/>
                </a:solidFill>
                <a:latin typeface="Bahnschrift SemiBold Condensed" panose="020B0502040204020203" pitchFamily="34" charset="0"/>
              </a:rPr>
              <a:t> TIÊU </a:t>
            </a:r>
            <a:r>
              <a:rPr lang="en-US" sz="3200" dirty="0" err="1">
                <a:solidFill>
                  <a:srgbClr val="0000FF"/>
                </a:solidFill>
                <a:latin typeface="Bahnschrift SemiBold Condensed" panose="020B0502040204020203" pitchFamily="34" charset="0"/>
              </a:rPr>
              <a:t>KẾ</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HOẠCH</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NĂM</a:t>
            </a:r>
            <a:r>
              <a:rPr lang="en-US" sz="3200" dirty="0">
                <a:solidFill>
                  <a:srgbClr val="0000FF"/>
                </a:solidFill>
                <a:latin typeface="Bahnschrift SemiBold Condensed" panose="020B0502040204020203" pitchFamily="34" charset="0"/>
              </a:rPr>
              <a:t> 2025:</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XẾP</a:t>
            </a:r>
            <a:r>
              <a:rPr lang="en-US" sz="3200" dirty="0">
                <a:solidFill>
                  <a:srgbClr val="FF0000"/>
                </a:solidFill>
                <a:latin typeface="Bahnschrift SemiBold Condensed" panose="020B0502040204020203" pitchFamily="34" charset="0"/>
              </a:rPr>
              <a:t> </a:t>
            </a:r>
            <a:r>
              <a:rPr lang="en-US" sz="3200" dirty="0" err="1">
                <a:solidFill>
                  <a:srgbClr val="FF0000"/>
                </a:solidFill>
                <a:latin typeface="Bahnschrift SemiBold Condensed" panose="020B0502040204020203" pitchFamily="34" charset="0"/>
              </a:rPr>
              <a:t>HẠNG</a:t>
            </a:r>
            <a:r>
              <a:rPr lang="en-US" sz="3200" dirty="0">
                <a:solidFill>
                  <a:srgbClr val="FF0000"/>
                </a:solidFill>
                <a:latin typeface="Bahnschrift SemiBold Condensed" panose="020B0502040204020203" pitchFamily="34" charset="0"/>
              </a:rPr>
              <a:t> QS-ASIA </a:t>
            </a:r>
            <a:r>
              <a:rPr lang="en-US" sz="3200" dirty="0">
                <a:solidFill>
                  <a:schemeClr val="accent5">
                    <a:lumMod val="50000"/>
                  </a:schemeClr>
                </a:solidFill>
                <a:latin typeface="Bahnschrift SemiBold Condensed" panose="020B0502040204020203" pitchFamily="34" charset="0"/>
              </a:rPr>
              <a:t>(700-750)</a:t>
            </a:r>
            <a:endParaRPr lang="vi-VN" sz="3300" dirty="0">
              <a:solidFill>
                <a:schemeClr val="accent5">
                  <a:lumMod val="50000"/>
                </a:schemeClr>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96836DFD-FCC4-163A-242B-A912B000CB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sp>
        <p:nvSpPr>
          <p:cNvPr id="20" name="Title 1">
            <a:extLst>
              <a:ext uri="{FF2B5EF4-FFF2-40B4-BE49-F238E27FC236}">
                <a16:creationId xmlns:a16="http://schemas.microsoft.com/office/drawing/2014/main" id="{11939178-D2E9-56ED-23A4-82302BDA9C10}"/>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
        <p:nvSpPr>
          <p:cNvPr id="7" name="Rectangle 1">
            <a:extLst>
              <a:ext uri="{FF2B5EF4-FFF2-40B4-BE49-F238E27FC236}">
                <a16:creationId xmlns:a16="http://schemas.microsoft.com/office/drawing/2014/main" id="{35A3861D-6CA0-1F2D-7EAD-95993A3FDDD8}"/>
              </a:ext>
            </a:extLst>
          </p:cNvPr>
          <p:cNvSpPr>
            <a:spLocks noChangeArrowheads="1"/>
          </p:cNvSpPr>
          <p:nvPr/>
        </p:nvSpPr>
        <p:spPr bwMode="auto">
          <a:xfrm>
            <a:off x="5461000" y="3757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2" name="Chart 1">
            <a:extLst>
              <a:ext uri="{FF2B5EF4-FFF2-40B4-BE49-F238E27FC236}">
                <a16:creationId xmlns:a16="http://schemas.microsoft.com/office/drawing/2014/main" id="{20A35300-800C-402C-D1B0-41AD660A609B}"/>
              </a:ext>
            </a:extLst>
          </p:cNvPr>
          <p:cNvGraphicFramePr>
            <a:graphicFrameLocks/>
          </p:cNvGraphicFramePr>
          <p:nvPr>
            <p:extLst>
              <p:ext uri="{D42A27DB-BD31-4B8C-83A1-F6EECF244321}">
                <p14:modId xmlns:p14="http://schemas.microsoft.com/office/powerpoint/2010/main" val="2992591370"/>
              </p:ext>
            </p:extLst>
          </p:nvPr>
        </p:nvGraphicFramePr>
        <p:xfrm>
          <a:off x="235527" y="817419"/>
          <a:ext cx="11887200" cy="5389414"/>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Rounded Corners 4">
            <a:extLst>
              <a:ext uri="{FF2B5EF4-FFF2-40B4-BE49-F238E27FC236}">
                <a16:creationId xmlns:a16="http://schemas.microsoft.com/office/drawing/2014/main" id="{B855C427-2380-47BA-0CE9-12A884C575E7}"/>
              </a:ext>
            </a:extLst>
          </p:cNvPr>
          <p:cNvSpPr/>
          <p:nvPr/>
        </p:nvSpPr>
        <p:spPr>
          <a:xfrm>
            <a:off x="1656522" y="1404350"/>
            <a:ext cx="1096777" cy="4236281"/>
          </a:xfrm>
          <a:prstGeom prst="roundRect">
            <a:avLst/>
          </a:prstGeom>
          <a:noFill/>
          <a:ln w="5080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725524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a:xfrm>
            <a:off x="812800" y="1898017"/>
            <a:ext cx="10305360" cy="838911"/>
          </a:xfrm>
        </p:spPr>
        <p:txBody>
          <a:bodyPr>
            <a:noAutofit/>
          </a:bodyPr>
          <a:lstStyle/>
          <a:p>
            <a:pPr algn="ctr"/>
            <a:r>
              <a:rPr lang="en-US" sz="8000" b="1" i="1" dirty="0">
                <a:latin typeface="Times New Roman" panose="02020603050405020304" pitchFamily="18" charset="0"/>
                <a:cs typeface="Times New Roman" panose="02020603050405020304" pitchFamily="18" charset="0"/>
              </a:rPr>
              <a:t>Thank you!</a:t>
            </a:r>
            <a:endParaRPr lang="vi-VN" sz="8000" b="1" i="1"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6B4C6F30-CF98-9A88-3A49-376AD3F27EA0}"/>
              </a:ext>
            </a:extLst>
          </p:cNvPr>
          <p:cNvPicPr>
            <a:picLocks noChangeAspect="1"/>
          </p:cNvPicPr>
          <p:nvPr/>
        </p:nvPicPr>
        <p:blipFill>
          <a:blip r:embed="rId3"/>
          <a:stretch>
            <a:fillRect/>
          </a:stretch>
        </p:blipFill>
        <p:spPr>
          <a:xfrm>
            <a:off x="-94511" y="2955"/>
            <a:ext cx="12357397" cy="6855044"/>
          </a:xfrm>
          <a:prstGeom prst="rect">
            <a:avLst/>
          </a:prstGeom>
        </p:spPr>
      </p:pic>
    </p:spTree>
    <p:extLst>
      <p:ext uri="{BB962C8B-B14F-4D97-AF65-F5344CB8AC3E}">
        <p14:creationId xmlns:p14="http://schemas.microsoft.com/office/powerpoint/2010/main" val="26853631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2" name="Title 1">
            <a:extLst>
              <a:ext uri="{FF2B5EF4-FFF2-40B4-BE49-F238E27FC236}">
                <a16:creationId xmlns:a16="http://schemas.microsoft.com/office/drawing/2014/main" id="{CE9F2F54-5E41-5429-A6A2-366BAD1297A9}"/>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endParaRPr lang="vi-VN" sz="1800" dirty="0">
              <a:latin typeface="Bahnschrift SemiBold Condensed" panose="020B0502040204020203" pitchFamily="34" charset="0"/>
            </a:endParaRPr>
          </a:p>
        </p:txBody>
      </p:sp>
      <p:sp>
        <p:nvSpPr>
          <p:cNvPr id="3" name="Title 1">
            <a:extLst>
              <a:ext uri="{FF2B5EF4-FFF2-40B4-BE49-F238E27FC236}">
                <a16:creationId xmlns:a16="http://schemas.microsoft.com/office/drawing/2014/main" id="{DE9C626B-377C-27DB-00B8-63396A519528}"/>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HIỆN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KIỂM</a:t>
            </a:r>
            <a:r>
              <a:rPr lang="en-US" sz="3300" dirty="0">
                <a:solidFill>
                  <a:srgbClr val="0000FF"/>
                </a:solidFill>
                <a:latin typeface="Bahnschrift SemiBold Condensed" panose="020B0502040204020203" pitchFamily="34" charset="0"/>
              </a:rPr>
              <a:t> ĐỊNH </a:t>
            </a:r>
            <a:r>
              <a:rPr lang="en-US" sz="3300" dirty="0" err="1">
                <a:solidFill>
                  <a:srgbClr val="0000FF"/>
                </a:solidFill>
                <a:latin typeface="Bahnschrift SemiBold Condensed" panose="020B0502040204020203" pitchFamily="34" charset="0"/>
              </a:rPr>
              <a:t>CSGD</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2E508330-AF18-43EA-C56C-77ABE4042A7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grpSp>
        <p:nvGrpSpPr>
          <p:cNvPr id="32" name="Group 31">
            <a:extLst>
              <a:ext uri="{FF2B5EF4-FFF2-40B4-BE49-F238E27FC236}">
                <a16:creationId xmlns:a16="http://schemas.microsoft.com/office/drawing/2014/main" id="{E262A60F-3491-CFB9-C0B8-3B568B215B43}"/>
              </a:ext>
            </a:extLst>
          </p:cNvPr>
          <p:cNvGrpSpPr/>
          <p:nvPr/>
        </p:nvGrpSpPr>
        <p:grpSpPr>
          <a:xfrm>
            <a:off x="238368" y="1659432"/>
            <a:ext cx="11709832" cy="3173159"/>
            <a:chOff x="170554" y="742190"/>
            <a:chExt cx="11709832" cy="3173159"/>
          </a:xfrm>
        </p:grpSpPr>
        <p:grpSp>
          <p:nvGrpSpPr>
            <p:cNvPr id="8" name="Group 7">
              <a:extLst>
                <a:ext uri="{FF2B5EF4-FFF2-40B4-BE49-F238E27FC236}">
                  <a16:creationId xmlns:a16="http://schemas.microsoft.com/office/drawing/2014/main" id="{7AF8996D-82EA-6EDF-B620-89BB55C20DCD}"/>
                </a:ext>
              </a:extLst>
            </p:cNvPr>
            <p:cNvGrpSpPr/>
            <p:nvPr/>
          </p:nvGrpSpPr>
          <p:grpSpPr>
            <a:xfrm>
              <a:off x="170554" y="742190"/>
              <a:ext cx="11709832" cy="3173159"/>
              <a:chOff x="539419" y="1165897"/>
              <a:chExt cx="11458848" cy="1234189"/>
            </a:xfrm>
          </p:grpSpPr>
          <p:sp>
            <p:nvSpPr>
              <p:cNvPr id="6" name="Content Placeholder 2">
                <a:extLst>
                  <a:ext uri="{FF2B5EF4-FFF2-40B4-BE49-F238E27FC236}">
                    <a16:creationId xmlns:a16="http://schemas.microsoft.com/office/drawing/2014/main" id="{9A3B081F-2FED-6883-8A5F-6ED3BC829F56}"/>
                  </a:ext>
                </a:extLst>
              </p:cNvPr>
              <p:cNvSpPr txBox="1">
                <a:spLocks/>
              </p:cNvSpPr>
              <p:nvPr/>
            </p:nvSpPr>
            <p:spPr>
              <a:xfrm>
                <a:off x="539419" y="1280505"/>
                <a:ext cx="11458848" cy="1119581"/>
              </a:xfrm>
              <a:prstGeom prst="rect">
                <a:avLst/>
              </a:prstGeom>
              <a:solidFill>
                <a:srgbClr val="EEECE1">
                  <a:lumMod val="90000"/>
                </a:srgbClr>
              </a:solidFill>
              <a:ln w="38100">
                <a:solidFill>
                  <a:srgbClr val="C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lgn="just">
                  <a:lnSpc>
                    <a:spcPct val="130000"/>
                  </a:lnSpc>
                  <a:spcBef>
                    <a:spcPts val="600"/>
                  </a:spcBef>
                  <a:spcAft>
                    <a:spcPts val="600"/>
                  </a:spcAft>
                  <a:buFont typeface="Wingdings" panose="05000000000000000000" pitchFamily="2" charset="2"/>
                  <a:buChar char="ü"/>
                </a:pPr>
                <a:endParaRPr kumimoji="0" lang="en-US" sz="2400" b="1" i="0" u="none" strike="noStrike" kern="1200" cap="none" spc="0" normalizeH="0" baseline="0" noProof="0" dirty="0">
                  <a:ln>
                    <a:noFill/>
                  </a:ln>
                  <a:solidFill>
                    <a:prstClr val="black"/>
                  </a:solidFill>
                  <a:effectLst/>
                  <a:uLnTx/>
                  <a:uFillTx/>
                  <a:latin typeface="Bahnschrift Condensed" panose="020B0502040204020203" pitchFamily="34" charset="0"/>
                </a:endParaRPr>
              </a:p>
            </p:txBody>
          </p:sp>
          <p:sp>
            <p:nvSpPr>
              <p:cNvPr id="7" name="Rectangle 6">
                <a:extLst>
                  <a:ext uri="{FF2B5EF4-FFF2-40B4-BE49-F238E27FC236}">
                    <a16:creationId xmlns:a16="http://schemas.microsoft.com/office/drawing/2014/main" id="{1311364D-652F-8DDD-1A63-51DE2F0FA5B9}"/>
                  </a:ext>
                </a:extLst>
              </p:cNvPr>
              <p:cNvSpPr/>
              <p:nvPr/>
            </p:nvSpPr>
            <p:spPr>
              <a:xfrm>
                <a:off x="4900576" y="1165897"/>
                <a:ext cx="3176843" cy="20438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err="1">
                    <a:solidFill>
                      <a:schemeClr val="bg1"/>
                    </a:solidFill>
                    <a:effectLst/>
                    <a:latin typeface="Bahnschrift Condensed" panose="020B0502040204020203" pitchFamily="34" charset="0"/>
                  </a:rPr>
                  <a:t>Luật</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34/2018/</a:t>
                </a:r>
                <a:r>
                  <a:rPr lang="en-US" sz="2400" b="1" i="0" dirty="0" err="1">
                    <a:solidFill>
                      <a:schemeClr val="bg1"/>
                    </a:solidFill>
                    <a:effectLst/>
                    <a:latin typeface="Bahnschrift Condensed" panose="020B0502040204020203" pitchFamily="34" charset="0"/>
                  </a:rPr>
                  <a:t>QH14</a:t>
                </a:r>
                <a:endParaRPr lang="en-US" sz="2400" b="1" dirty="0">
                  <a:solidFill>
                    <a:schemeClr val="bg1"/>
                  </a:solidFill>
                  <a:latin typeface="Bahnschrift Condensed" panose="020B0502040204020203" pitchFamily="34" charset="0"/>
                </a:endParaRPr>
              </a:p>
            </p:txBody>
          </p:sp>
        </p:grpSp>
        <p:sp>
          <p:nvSpPr>
            <p:cNvPr id="13" name="TextBox 12">
              <a:extLst>
                <a:ext uri="{FF2B5EF4-FFF2-40B4-BE49-F238E27FC236}">
                  <a16:creationId xmlns:a16="http://schemas.microsoft.com/office/drawing/2014/main" id="{B6FD1EF1-62B9-E81F-BFBB-FBC081853258}"/>
                </a:ext>
              </a:extLst>
            </p:cNvPr>
            <p:cNvSpPr txBox="1"/>
            <p:nvPr/>
          </p:nvSpPr>
          <p:spPr>
            <a:xfrm>
              <a:off x="352962" y="1429431"/>
              <a:ext cx="11365562" cy="2436373"/>
            </a:xfrm>
            <a:prstGeom prst="rect">
              <a:avLst/>
            </a:prstGeom>
            <a:noFill/>
          </p:spPr>
          <p:txBody>
            <a:bodyPr wrap="square">
              <a:spAutoFit/>
            </a:bodyPr>
            <a:lstStyle/>
            <a:p>
              <a:pPr lvl="0" algn="just">
                <a:lnSpc>
                  <a:spcPct val="130000"/>
                </a:lnSpc>
                <a:spcBef>
                  <a:spcPts val="600"/>
                </a:spcBef>
                <a:spcAft>
                  <a:spcPts val="600"/>
                </a:spcAft>
                <a:buFont typeface="Wingdings" panose="05000000000000000000" pitchFamily="2" charset="2"/>
                <a:buChar char="ü"/>
              </a:pPr>
              <a:r>
                <a:rPr kumimoji="0" lang="vi-VN"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Khoản </a:t>
              </a:r>
              <a:r>
                <a:rPr kumimoji="0" lang="en-US"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5</a:t>
              </a:r>
              <a:r>
                <a:rPr kumimoji="0" lang="vi-VN"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 Điều </a:t>
              </a:r>
              <a:r>
                <a:rPr kumimoji="0" lang="en-US"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33</a:t>
              </a:r>
              <a:r>
                <a:rPr kumimoji="0" lang="vi-VN"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 </a:t>
              </a:r>
              <a:r>
                <a:rPr kumimoji="0" lang="en-US" sz="2400" b="1" i="0" u="none" strike="noStrike" kern="1200" cap="none" spc="0" normalizeH="0" baseline="0" noProof="0" dirty="0">
                  <a:ln>
                    <a:noFill/>
                  </a:ln>
                  <a:solidFill>
                    <a:prstClr val="black"/>
                  </a:solidFill>
                  <a:effectLst/>
                  <a:uLnTx/>
                  <a:uFillTx/>
                  <a:latin typeface="Bahnschrift Condensed" panose="020B0502040204020203" pitchFamily="34" charset="0"/>
                </a:rPr>
                <a:t>: </a:t>
              </a:r>
              <a:r>
                <a:rPr lang="en-US" sz="2400" b="1" dirty="0">
                  <a:solidFill>
                    <a:srgbClr val="0000FF"/>
                  </a:solidFill>
                  <a:latin typeface="Bahnschrift Condensed" panose="020B0502040204020203" pitchFamily="34" charset="0"/>
                </a:rPr>
                <a:t>N</a:t>
              </a:r>
              <a:r>
                <a:rPr lang="vi-VN" sz="2400" b="1" dirty="0">
                  <a:solidFill>
                    <a:srgbClr val="0000FF"/>
                  </a:solidFill>
                  <a:latin typeface="Bahnschrift Condensed" panose="020B0502040204020203" pitchFamily="34" charset="0"/>
                </a:rPr>
                <a:t>gay sau khi khóa đầu tiên tốt nghiệp</a:t>
              </a:r>
              <a:r>
                <a:rPr lang="vi-VN" sz="2400" b="1" dirty="0">
                  <a:latin typeface="Bahnschrift Condensed" panose="020B0502040204020203" pitchFamily="34" charset="0"/>
                </a:rPr>
                <a:t>, </a:t>
              </a:r>
              <a:r>
                <a:rPr lang="en-US" sz="2400" b="1" dirty="0" err="1">
                  <a:solidFill>
                    <a:srgbClr val="FF0000"/>
                  </a:solidFill>
                  <a:latin typeface="Bahnschrift Condensed" panose="020B0502040204020203" pitchFamily="34" charset="0"/>
                </a:rPr>
                <a:t>CTĐT</a:t>
              </a:r>
              <a:r>
                <a:rPr lang="en-US" sz="2400" b="1" dirty="0">
                  <a:solidFill>
                    <a:srgbClr val="FF0000"/>
                  </a:solidFill>
                  <a:latin typeface="Bahnschrift Condensed" panose="020B0502040204020203" pitchFamily="34" charset="0"/>
                </a:rPr>
                <a:t> </a:t>
              </a:r>
              <a:r>
                <a:rPr lang="vi-VN" sz="2400" b="1" dirty="0">
                  <a:solidFill>
                    <a:srgbClr val="FF0000"/>
                  </a:solidFill>
                  <a:latin typeface="Bahnschrift Condensed" panose="020B0502040204020203" pitchFamily="34" charset="0"/>
                </a:rPr>
                <a:t>phải được </a:t>
              </a:r>
              <a:r>
                <a:rPr lang="en-US" sz="2400" b="1" dirty="0" err="1">
                  <a:solidFill>
                    <a:srgbClr val="FF0000"/>
                  </a:solidFill>
                  <a:latin typeface="Bahnschrift Condensed" panose="020B0502040204020203" pitchFamily="34" charset="0"/>
                </a:rPr>
                <a:t>KĐ</a:t>
              </a:r>
              <a:r>
                <a:rPr lang="en-US" sz="2400" b="1" dirty="0">
                  <a:solidFill>
                    <a:srgbClr val="FF0000"/>
                  </a:solidFill>
                  <a:latin typeface="Bahnschrift Condensed" panose="020B0502040204020203" pitchFamily="34" charset="0"/>
                </a:rPr>
                <a:t> </a:t>
              </a:r>
              <a:r>
                <a:rPr lang="vi-VN" sz="2400" b="1" dirty="0">
                  <a:solidFill>
                    <a:srgbClr val="FF0000"/>
                  </a:solidFill>
                  <a:latin typeface="Bahnschrift Condensed" panose="020B0502040204020203" pitchFamily="34" charset="0"/>
                </a:rPr>
                <a:t>theo quy định của Luật này</a:t>
              </a:r>
              <a:r>
                <a:rPr lang="vi-VN" sz="2400" b="1" dirty="0">
                  <a:latin typeface="Bahnschrift Condensed" panose="020B0502040204020203" pitchFamily="34" charset="0"/>
                </a:rPr>
                <a:t>. </a:t>
              </a:r>
              <a:r>
                <a:rPr lang="vi-VN" sz="2400" dirty="0">
                  <a:latin typeface="Bahnschrift Condensed" panose="020B0502040204020203" pitchFamily="34" charset="0"/>
                </a:rPr>
                <a:t>Trường hợp không thực hiện đánh giá, kiểm định hoặc kết quả đánh giá, kiểm định không đạt yêu cầu, cơ sở giáo dục đại học phải có trách nhiệm cải tiến, nâng cao chất lượng đào tạo, bảo đảm chuẩn đầu ra của</a:t>
              </a:r>
              <a:r>
                <a:rPr lang="en-US" sz="2400" dirty="0">
                  <a:latin typeface="Bahnschrift Condensed" panose="020B0502040204020203" pitchFamily="34" charset="0"/>
                </a:rPr>
                <a:t> </a:t>
              </a:r>
              <a:r>
                <a:rPr lang="vi-VN" sz="2400" dirty="0">
                  <a:latin typeface="Bahnschrift Condensed" panose="020B0502040204020203" pitchFamily="34" charset="0"/>
                </a:rPr>
                <a:t>chương trình đào tạo, bảo đảm quyền lợi cho người học</a:t>
              </a:r>
              <a:r>
                <a:rPr lang="vi-VN" sz="2400" b="1" dirty="0">
                  <a:latin typeface="Bahnschrift Condensed" panose="020B0502040204020203" pitchFamily="34" charset="0"/>
                </a:rPr>
                <a:t>, </a:t>
              </a:r>
              <a:r>
                <a:rPr lang="vi-VN" sz="2400" b="1" dirty="0">
                  <a:solidFill>
                    <a:srgbClr val="FF0000"/>
                  </a:solidFill>
                  <a:latin typeface="Bahnschrift Condensed" panose="020B0502040204020203" pitchFamily="34" charset="0"/>
                </a:rPr>
                <a:t>không được tiếp tục tuyển sinh ngành đào tạo đó cho đến khi đạt tiêu chuẩn </a:t>
              </a:r>
              <a:r>
                <a:rPr lang="en-US" sz="2400" b="1" dirty="0" err="1">
                  <a:solidFill>
                    <a:srgbClr val="FF0000"/>
                  </a:solidFill>
                  <a:latin typeface="Bahnschrift Condensed" panose="020B0502040204020203" pitchFamily="34" charset="0"/>
                </a:rPr>
                <a:t>KĐCL</a:t>
              </a:r>
              <a:r>
                <a:rPr lang="vi-VN" sz="2400" b="1" dirty="0">
                  <a:latin typeface="Bahnschrift Condensed" panose="020B0502040204020203" pitchFamily="34" charset="0"/>
                </a:rPr>
                <a:t>.”.</a:t>
              </a:r>
              <a:endParaRPr kumimoji="0" lang="en-US" sz="2400" b="1" i="0" u="none" strike="noStrike" kern="1200" cap="none" spc="0" normalizeH="0" baseline="0" noProof="0" dirty="0">
                <a:ln>
                  <a:noFill/>
                </a:ln>
                <a:solidFill>
                  <a:prstClr val="black"/>
                </a:solidFill>
                <a:effectLst/>
                <a:uLnTx/>
                <a:uFillTx/>
                <a:latin typeface="Bahnschrift Condensed" panose="020B0502040204020203" pitchFamily="34" charset="0"/>
              </a:endParaRPr>
            </a:p>
          </p:txBody>
        </p:sp>
      </p:grpSp>
      <p:sp>
        <p:nvSpPr>
          <p:cNvPr id="30" name="Title 1">
            <a:extLst>
              <a:ext uri="{FF2B5EF4-FFF2-40B4-BE49-F238E27FC236}">
                <a16:creationId xmlns:a16="http://schemas.microsoft.com/office/drawing/2014/main" id="{7334918A-34B6-FD3D-54D0-EA1B5CABAD1B}"/>
              </a:ext>
            </a:extLst>
          </p:cNvPr>
          <p:cNvSpPr txBox="1">
            <a:spLocks/>
          </p:cNvSpPr>
          <p:nvPr/>
        </p:nvSpPr>
        <p:spPr>
          <a:xfrm>
            <a:off x="5432" y="6377295"/>
            <a:ext cx="12192000" cy="50800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Tree>
    <p:extLst>
      <p:ext uri="{BB962C8B-B14F-4D97-AF65-F5344CB8AC3E}">
        <p14:creationId xmlns:p14="http://schemas.microsoft.com/office/powerpoint/2010/main" val="9495127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FF260E10-AA8A-556A-5BAA-CF017DE0D5F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6BFF972-1D25-FB38-9686-1E1B4A60D469}"/>
              </a:ext>
            </a:extLst>
          </p:cNvPr>
          <p:cNvSpPr txBox="1">
            <a:spLocks/>
          </p:cNvSpPr>
          <p:nvPr/>
        </p:nvSpPr>
        <p:spPr>
          <a:xfrm>
            <a:off x="-29328" y="10649"/>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HIỆN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KIỂM</a:t>
            </a:r>
            <a:r>
              <a:rPr lang="en-US" sz="3300" dirty="0">
                <a:solidFill>
                  <a:srgbClr val="0000FF"/>
                </a:solidFill>
                <a:latin typeface="Bahnschrift SemiBold Condensed" panose="020B0502040204020203" pitchFamily="34" charset="0"/>
              </a:rPr>
              <a:t> ĐỊNH </a:t>
            </a:r>
            <a:r>
              <a:rPr lang="en-US" sz="3300" dirty="0" err="1">
                <a:solidFill>
                  <a:srgbClr val="0000FF"/>
                </a:solidFill>
                <a:latin typeface="Bahnschrift SemiBold Condensed" panose="020B0502040204020203" pitchFamily="34" charset="0"/>
              </a:rPr>
              <a:t>CSGD</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E74B2ED-F62A-B0B8-15A8-B7BCAD4232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703DA663-5898-98CA-CDDF-467D35101052}"/>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pSp>
        <p:nvGrpSpPr>
          <p:cNvPr id="8" name="Group 7">
            <a:extLst>
              <a:ext uri="{FF2B5EF4-FFF2-40B4-BE49-F238E27FC236}">
                <a16:creationId xmlns:a16="http://schemas.microsoft.com/office/drawing/2014/main" id="{3F571C2C-F208-A33D-8908-184F88E741C6}"/>
              </a:ext>
            </a:extLst>
          </p:cNvPr>
          <p:cNvGrpSpPr/>
          <p:nvPr/>
        </p:nvGrpSpPr>
        <p:grpSpPr>
          <a:xfrm>
            <a:off x="211756" y="1331551"/>
            <a:ext cx="11709832" cy="4511225"/>
            <a:chOff x="211756" y="1700023"/>
            <a:chExt cx="11709832" cy="4011665"/>
          </a:xfrm>
        </p:grpSpPr>
        <p:grpSp>
          <p:nvGrpSpPr>
            <p:cNvPr id="5" name="Group 4">
              <a:extLst>
                <a:ext uri="{FF2B5EF4-FFF2-40B4-BE49-F238E27FC236}">
                  <a16:creationId xmlns:a16="http://schemas.microsoft.com/office/drawing/2014/main" id="{0BDEABF7-C992-ECBD-4794-62E6A20F651B}"/>
                </a:ext>
              </a:extLst>
            </p:cNvPr>
            <p:cNvGrpSpPr/>
            <p:nvPr/>
          </p:nvGrpSpPr>
          <p:grpSpPr>
            <a:xfrm>
              <a:off x="211756" y="1700023"/>
              <a:ext cx="11709832" cy="4011665"/>
              <a:chOff x="120768" y="3063340"/>
              <a:chExt cx="11709832" cy="3203387"/>
            </a:xfrm>
          </p:grpSpPr>
          <p:sp>
            <p:nvSpPr>
              <p:cNvPr id="6" name="Content Placeholder 2">
                <a:extLst>
                  <a:ext uri="{FF2B5EF4-FFF2-40B4-BE49-F238E27FC236}">
                    <a16:creationId xmlns:a16="http://schemas.microsoft.com/office/drawing/2014/main" id="{C6EFD711-311D-80B4-3DB4-BE152A41CAD3}"/>
                  </a:ext>
                </a:extLst>
              </p:cNvPr>
              <p:cNvSpPr txBox="1">
                <a:spLocks/>
              </p:cNvSpPr>
              <p:nvPr/>
            </p:nvSpPr>
            <p:spPr>
              <a:xfrm>
                <a:off x="120768" y="3356283"/>
                <a:ext cx="11709832" cy="2910444"/>
              </a:xfrm>
              <a:prstGeom prst="rect">
                <a:avLst/>
              </a:prstGeom>
              <a:solidFill>
                <a:srgbClr val="EEECE1">
                  <a:lumMod val="90000"/>
                </a:srgbClr>
              </a:solidFill>
              <a:ln w="254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gn="just">
                  <a:spcAft>
                    <a:spcPts val="600"/>
                  </a:spcAft>
                  <a:buNone/>
                </a:pPr>
                <a:endParaRPr lang="en-US" sz="1800" dirty="0">
                  <a:latin typeface="Arial" panose="020B0604020202020204" pitchFamily="34" charset="0"/>
                  <a:ea typeface="Times New Roman" panose="02020603050405020304" pitchFamily="18" charset="0"/>
                </a:endParaRPr>
              </a:p>
            </p:txBody>
          </p:sp>
          <p:sp>
            <p:nvSpPr>
              <p:cNvPr id="2" name="Rectangle 1">
                <a:extLst>
                  <a:ext uri="{FF2B5EF4-FFF2-40B4-BE49-F238E27FC236}">
                    <a16:creationId xmlns:a16="http://schemas.microsoft.com/office/drawing/2014/main" id="{658AE340-1C39-A2C1-A526-0694E2CA0EFD}"/>
                  </a:ext>
                </a:extLst>
              </p:cNvPr>
              <p:cNvSpPr/>
              <p:nvPr/>
            </p:nvSpPr>
            <p:spPr>
              <a:xfrm>
                <a:off x="4193528" y="3063340"/>
                <a:ext cx="3442808" cy="551318"/>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i="0" dirty="0" err="1">
                    <a:solidFill>
                      <a:schemeClr val="bg1"/>
                    </a:solidFill>
                    <a:effectLst/>
                    <a:latin typeface="Bahnschrift Condensed" panose="020B0502040204020203" pitchFamily="34" charset="0"/>
                  </a:rPr>
                  <a:t>Quyết</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định</a:t>
                </a:r>
                <a:r>
                  <a:rPr lang="en-US" sz="2400" b="1" i="0" dirty="0">
                    <a:solidFill>
                      <a:schemeClr val="bg1"/>
                    </a:solidFill>
                    <a:effectLst/>
                    <a:latin typeface="Bahnschrift Condensed" panose="020B0502040204020203" pitchFamily="34" charset="0"/>
                  </a:rPr>
                  <a:t> </a:t>
                </a:r>
                <a:r>
                  <a:rPr lang="en-US" sz="2400" b="1" i="0" dirty="0" err="1">
                    <a:solidFill>
                      <a:schemeClr val="bg1"/>
                    </a:solidFill>
                    <a:effectLst/>
                    <a:latin typeface="Bahnschrift Condensed" panose="020B0502040204020203" pitchFamily="34" charset="0"/>
                  </a:rPr>
                  <a:t>số</a:t>
                </a:r>
                <a:r>
                  <a:rPr lang="en-US" sz="2400" b="1" i="0" dirty="0">
                    <a:solidFill>
                      <a:schemeClr val="bg1"/>
                    </a:solidFill>
                    <a:effectLst/>
                    <a:latin typeface="Bahnschrift Condensed" panose="020B0502040204020203" pitchFamily="34" charset="0"/>
                  </a:rPr>
                  <a:t>: </a:t>
                </a:r>
                <a:r>
                  <a:rPr lang="vi-VN" sz="2400" b="1" dirty="0">
                    <a:solidFill>
                      <a:schemeClr val="bg1"/>
                    </a:solidFill>
                    <a:latin typeface="Bahnschrift Condensed" panose="020B0502040204020203" pitchFamily="34" charset="0"/>
                  </a:rPr>
                  <a:t>78/QĐ-TTg </a:t>
                </a:r>
                <a:endParaRPr lang="en-US" sz="2400" b="1" dirty="0">
                  <a:solidFill>
                    <a:schemeClr val="bg1"/>
                  </a:solidFill>
                  <a:latin typeface="Bahnschrift Condensed" panose="020B0502040204020203" pitchFamily="34" charset="0"/>
                </a:endParaRPr>
              </a:p>
            </p:txBody>
          </p:sp>
        </p:grpSp>
        <p:sp>
          <p:nvSpPr>
            <p:cNvPr id="7" name="TextBox 6">
              <a:extLst>
                <a:ext uri="{FF2B5EF4-FFF2-40B4-BE49-F238E27FC236}">
                  <a16:creationId xmlns:a16="http://schemas.microsoft.com/office/drawing/2014/main" id="{4C6EE7CE-B03B-F879-3683-265DBF57B7C0}"/>
                </a:ext>
              </a:extLst>
            </p:cNvPr>
            <p:cNvSpPr txBox="1"/>
            <p:nvPr/>
          </p:nvSpPr>
          <p:spPr>
            <a:xfrm>
              <a:off x="270413" y="2551044"/>
              <a:ext cx="11471014" cy="2654835"/>
            </a:xfrm>
            <a:prstGeom prst="rect">
              <a:avLst/>
            </a:prstGeom>
            <a:noFill/>
          </p:spPr>
          <p:txBody>
            <a:bodyPr wrap="square" rtlCol="0">
              <a:spAutoFit/>
            </a:bodyPr>
            <a:lstStyle/>
            <a:p>
              <a:pPr marR="0" algn="just">
                <a:spcAft>
                  <a:spcPts val="600"/>
                </a:spcAft>
                <a:buFont typeface="Wingdings" panose="05000000000000000000" pitchFamily="2" charset="2"/>
                <a:buChar char="ü"/>
              </a:pPr>
              <a:r>
                <a:rPr lang="en-US" sz="2800" dirty="0" err="1">
                  <a:solidFill>
                    <a:srgbClr val="3333FF"/>
                  </a:solidFill>
                  <a:latin typeface="Bahnschrift Condensed" panose="020B0502040204020203" pitchFamily="34" charset="0"/>
                  <a:ea typeface="Times New Roman" panose="02020603050405020304" pitchFamily="18" charset="0"/>
                </a:rPr>
                <a:t>Đến</a:t>
              </a:r>
              <a:r>
                <a:rPr lang="en-US" sz="2800" dirty="0">
                  <a:solidFill>
                    <a:srgbClr val="3333FF"/>
                  </a:solidFill>
                  <a:latin typeface="Bahnschrift Condensed" panose="020B0502040204020203" pitchFamily="34" charset="0"/>
                  <a:ea typeface="Times New Roman" panose="02020603050405020304" pitchFamily="18" charset="0"/>
                </a:rPr>
                <a:t> </a:t>
              </a:r>
              <a:r>
                <a:rPr lang="en-US" sz="2800" dirty="0" err="1">
                  <a:solidFill>
                    <a:srgbClr val="3333FF"/>
                  </a:solidFill>
                  <a:latin typeface="Bahnschrift Condensed" panose="020B0502040204020203" pitchFamily="34" charset="0"/>
                  <a:ea typeface="Times New Roman" panose="02020603050405020304" pitchFamily="18" charset="0"/>
                </a:rPr>
                <a:t>năm</a:t>
              </a:r>
              <a:r>
                <a:rPr lang="en-US" sz="2800" dirty="0">
                  <a:solidFill>
                    <a:srgbClr val="3333FF"/>
                  </a:solidFill>
                  <a:latin typeface="Bahnschrift Condensed" panose="020B0502040204020203" pitchFamily="34" charset="0"/>
                  <a:ea typeface="Times New Roman" panose="02020603050405020304" pitchFamily="18" charset="0"/>
                </a:rPr>
                <a:t> 2025:  </a:t>
              </a:r>
              <a:r>
                <a:rPr lang="vi-VN" sz="2800" dirty="0">
                  <a:solidFill>
                    <a:srgbClr val="FF0000"/>
                  </a:solidFill>
                  <a:effectLst/>
                  <a:latin typeface="Bahnschrift Condensed" panose="020B0502040204020203" pitchFamily="34" charset="0"/>
                  <a:ea typeface="Times New Roman" panose="02020603050405020304" pitchFamily="18" charset="0"/>
                </a:rPr>
                <a:t>35%</a:t>
              </a:r>
              <a:r>
                <a:rPr lang="vi-VN" sz="2800" dirty="0">
                  <a:solidFill>
                    <a:srgbClr val="0000FF"/>
                  </a:solidFill>
                  <a:effectLst/>
                  <a:latin typeface="Bahnschrift Condensed" panose="020B0502040204020203" pitchFamily="34" charset="0"/>
                  <a:ea typeface="Times New Roman" panose="02020603050405020304" pitchFamily="18" charset="0"/>
                </a:rPr>
                <a:t> </a:t>
              </a:r>
              <a:r>
                <a:rPr lang="vi-VN" sz="2800" dirty="0">
                  <a:effectLst/>
                  <a:latin typeface="Bahnschrift Condensed" panose="020B0502040204020203" pitchFamily="34" charset="0"/>
                  <a:ea typeface="Times New Roman" panose="02020603050405020304" pitchFamily="18" charset="0"/>
                </a:rPr>
                <a:t>số </a:t>
              </a:r>
              <a:r>
                <a:rPr lang="en-US" sz="2800" dirty="0" err="1">
                  <a:effectLst/>
                  <a:latin typeface="Bahnschrift Condensed" panose="020B0502040204020203" pitchFamily="34" charset="0"/>
                  <a:ea typeface="Times New Roman" panose="02020603050405020304" pitchFamily="18" charset="0"/>
                </a:rPr>
                <a:t>CTĐT</a:t>
              </a:r>
              <a:r>
                <a:rPr lang="en-US" sz="2800" dirty="0">
                  <a:effectLst/>
                  <a:latin typeface="Bahnschrift Condensed" panose="020B0502040204020203" pitchFamily="34" charset="0"/>
                  <a:ea typeface="Times New Roman" panose="02020603050405020304" pitchFamily="18" charset="0"/>
                </a:rPr>
                <a:t> </a:t>
              </a:r>
              <a:r>
                <a:rPr lang="vi-VN" sz="2800" dirty="0">
                  <a:effectLst/>
                  <a:latin typeface="Bahnschrift Condensed" panose="020B0502040204020203" pitchFamily="34" charset="0"/>
                  <a:ea typeface="Times New Roman" panose="02020603050405020304" pitchFamily="18" charset="0"/>
                </a:rPr>
                <a:t>đạt tiêu chuẩn chất lượng theo chu kỳ kiểm định lần thứ nhất; trong đó có ít nhất </a:t>
              </a:r>
              <a:r>
                <a:rPr lang="vi-VN" sz="2800" dirty="0">
                  <a:solidFill>
                    <a:srgbClr val="FF0000"/>
                  </a:solidFill>
                  <a:effectLst/>
                  <a:latin typeface="Bahnschrift Condensed" panose="020B0502040204020203" pitchFamily="34" charset="0"/>
                  <a:ea typeface="Times New Roman" panose="02020603050405020304" pitchFamily="18" charset="0"/>
                </a:rPr>
                <a:t>10%</a:t>
              </a:r>
              <a:r>
                <a:rPr lang="vi-VN" sz="2800" dirty="0">
                  <a:effectLst/>
                  <a:latin typeface="Bahnschrift Condensed" panose="020B0502040204020203" pitchFamily="34" charset="0"/>
                  <a:ea typeface="Times New Roman" panose="02020603050405020304" pitchFamily="18" charset="0"/>
                </a:rPr>
                <a:t> số </a:t>
              </a:r>
              <a:r>
                <a:rPr lang="en-US" sz="2800" dirty="0" err="1">
                  <a:effectLst/>
                  <a:latin typeface="Bahnschrift Condensed" panose="020B0502040204020203" pitchFamily="34" charset="0"/>
                  <a:ea typeface="Times New Roman" panose="02020603050405020304" pitchFamily="18" charset="0"/>
                </a:rPr>
                <a:t>CTĐT</a:t>
              </a:r>
              <a:r>
                <a:rPr lang="en-US" sz="2800" dirty="0">
                  <a:effectLst/>
                  <a:latin typeface="Bahnschrift Condensed" panose="020B0502040204020203" pitchFamily="34" charset="0"/>
                  <a:ea typeface="Times New Roman" panose="02020603050405020304" pitchFamily="18" charset="0"/>
                </a:rPr>
                <a:t> </a:t>
              </a:r>
              <a:r>
                <a:rPr lang="vi-VN" sz="2800" dirty="0">
                  <a:effectLst/>
                  <a:latin typeface="Bahnschrift Condensed" panose="020B0502040204020203" pitchFamily="34" charset="0"/>
                  <a:ea typeface="Times New Roman" panose="02020603050405020304" pitchFamily="18" charset="0"/>
                </a:rPr>
                <a:t>đạt theo tiêu chuẩn nước ngoài (sau đây gọi là kiểm định quốc tế), </a:t>
              </a:r>
              <a:r>
                <a:rPr lang="vi-VN" sz="2800" dirty="0">
                  <a:solidFill>
                    <a:srgbClr val="FF0000"/>
                  </a:solidFill>
                  <a:effectLst/>
                  <a:latin typeface="Bahnschrift Condensed" panose="020B0502040204020203" pitchFamily="34" charset="0"/>
                  <a:ea typeface="Times New Roman" panose="02020603050405020304" pitchFamily="18" charset="0"/>
                </a:rPr>
                <a:t>100%</a:t>
              </a:r>
              <a:r>
                <a:rPr lang="vi-VN" sz="2800" dirty="0">
                  <a:effectLst/>
                  <a:latin typeface="Bahnschrift Condensed" panose="020B0502040204020203" pitchFamily="34" charset="0"/>
                  <a:ea typeface="Times New Roman" panose="02020603050405020304" pitchFamily="18" charset="0"/>
                </a:rPr>
                <a:t> số </a:t>
              </a:r>
              <a:r>
                <a:rPr lang="en-US" sz="2800" dirty="0" err="1">
                  <a:effectLst/>
                  <a:latin typeface="Bahnschrift Condensed" panose="020B0502040204020203" pitchFamily="34" charset="0"/>
                  <a:ea typeface="Times New Roman" panose="02020603050405020304" pitchFamily="18" charset="0"/>
                </a:rPr>
                <a:t>CTĐT</a:t>
              </a:r>
              <a:r>
                <a:rPr lang="en-US" sz="2800" dirty="0">
                  <a:effectLst/>
                  <a:latin typeface="Bahnschrift Condensed" panose="020B0502040204020203" pitchFamily="34" charset="0"/>
                  <a:ea typeface="Times New Roman" panose="02020603050405020304" pitchFamily="18" charset="0"/>
                </a:rPr>
                <a:t> </a:t>
              </a:r>
              <a:r>
                <a:rPr lang="vi-VN" sz="2800" dirty="0">
                  <a:effectLst/>
                  <a:latin typeface="Bahnschrift Condensed" panose="020B0502040204020203" pitchFamily="34" charset="0"/>
                  <a:ea typeface="Times New Roman" panose="02020603050405020304" pitchFamily="18" charset="0"/>
                </a:rPr>
                <a:t>giáo viên các trình độ đạt tiêu chuẩn chất lượng;</a:t>
              </a:r>
              <a:endParaRPr lang="en-US" sz="2800" dirty="0">
                <a:effectLst/>
                <a:latin typeface="Bahnschrift Condensed" panose="020B0502040204020203" pitchFamily="34" charset="0"/>
                <a:ea typeface="Times New Roman" panose="02020603050405020304" pitchFamily="18" charset="0"/>
              </a:endParaRPr>
            </a:p>
            <a:p>
              <a:pPr marR="0" algn="just">
                <a:spcBef>
                  <a:spcPts val="1800"/>
                </a:spcBef>
                <a:spcAft>
                  <a:spcPts val="600"/>
                </a:spcAft>
                <a:buFont typeface="Wingdings" panose="05000000000000000000" pitchFamily="2" charset="2"/>
                <a:buChar char="ü"/>
              </a:pPr>
              <a:r>
                <a:rPr lang="en-US" sz="2800" dirty="0" err="1">
                  <a:solidFill>
                    <a:srgbClr val="3333FF"/>
                  </a:solidFill>
                  <a:latin typeface="Bahnschrift Condensed" panose="020B0502040204020203" pitchFamily="34" charset="0"/>
                  <a:ea typeface="Times New Roman" panose="02020603050405020304" pitchFamily="18" charset="0"/>
                </a:rPr>
                <a:t>Đến</a:t>
              </a:r>
              <a:r>
                <a:rPr lang="en-US" sz="2800" dirty="0">
                  <a:solidFill>
                    <a:srgbClr val="3333FF"/>
                  </a:solidFill>
                  <a:latin typeface="Bahnschrift Condensed" panose="020B0502040204020203" pitchFamily="34" charset="0"/>
                  <a:ea typeface="Times New Roman" panose="02020603050405020304" pitchFamily="18" charset="0"/>
                </a:rPr>
                <a:t> </a:t>
              </a:r>
              <a:r>
                <a:rPr lang="en-US" sz="2800" dirty="0" err="1">
                  <a:solidFill>
                    <a:srgbClr val="3333FF"/>
                  </a:solidFill>
                  <a:latin typeface="Bahnschrift Condensed" panose="020B0502040204020203" pitchFamily="34" charset="0"/>
                  <a:ea typeface="Times New Roman" panose="02020603050405020304" pitchFamily="18" charset="0"/>
                </a:rPr>
                <a:t>năm</a:t>
              </a:r>
              <a:r>
                <a:rPr lang="en-US" sz="2800" dirty="0">
                  <a:solidFill>
                    <a:srgbClr val="3333FF"/>
                  </a:solidFill>
                  <a:latin typeface="Bahnschrift Condensed" panose="020B0502040204020203" pitchFamily="34" charset="0"/>
                  <a:ea typeface="Times New Roman" panose="02020603050405020304" pitchFamily="18" charset="0"/>
                </a:rPr>
                <a:t> 2030: </a:t>
              </a:r>
              <a:r>
                <a:rPr lang="vi-VN" sz="2800" dirty="0">
                  <a:effectLst/>
                  <a:latin typeface="Bahnschrift Condensed" panose="020B0502040204020203" pitchFamily="34" charset="0"/>
                  <a:ea typeface="Times New Roman" panose="02020603050405020304" pitchFamily="18" charset="0"/>
                </a:rPr>
                <a:t> </a:t>
              </a:r>
              <a:r>
                <a:rPr lang="vi-VN" sz="2800" dirty="0">
                  <a:solidFill>
                    <a:srgbClr val="FF0000"/>
                  </a:solidFill>
                  <a:latin typeface="Bahnschrift Condensed" panose="020B0502040204020203" pitchFamily="34" charset="0"/>
                </a:rPr>
                <a:t>80%</a:t>
              </a:r>
              <a:r>
                <a:rPr lang="vi-VN" sz="2800" dirty="0">
                  <a:latin typeface="Bahnschrift Condensed" panose="020B0502040204020203" pitchFamily="34" charset="0"/>
                </a:rPr>
                <a:t> số chương trình đào tạo đạt tiêu chuẩn chất lượng chu kỳ kiểm định lần thứ nhất hoặc lần thứ hai; trong đó có ít nhất </a:t>
              </a:r>
              <a:r>
                <a:rPr lang="vi-VN" sz="2800" dirty="0">
                  <a:solidFill>
                    <a:srgbClr val="FF0000"/>
                  </a:solidFill>
                  <a:latin typeface="Bahnschrift Condensed" panose="020B0502040204020203" pitchFamily="34" charset="0"/>
                </a:rPr>
                <a:t>20%</a:t>
              </a:r>
              <a:r>
                <a:rPr lang="vi-VN" sz="2800" dirty="0">
                  <a:latin typeface="Bahnschrift Condensed" panose="020B0502040204020203" pitchFamily="34" charset="0"/>
                </a:rPr>
                <a:t> số chương trình đào tạo đạt tiêu chuẩn chất lượng kiểm định quốc tế, </a:t>
              </a:r>
              <a:r>
                <a:rPr lang="vi-VN" sz="2800" dirty="0">
                  <a:solidFill>
                    <a:srgbClr val="FF0000"/>
                  </a:solidFill>
                  <a:latin typeface="Bahnschrift Condensed" panose="020B0502040204020203" pitchFamily="34" charset="0"/>
                </a:rPr>
                <a:t>100%</a:t>
              </a:r>
              <a:r>
                <a:rPr lang="vi-VN" sz="2800" dirty="0">
                  <a:latin typeface="Bahnschrift Condensed" panose="020B0502040204020203" pitchFamily="34" charset="0"/>
                </a:rPr>
                <a:t> số </a:t>
              </a:r>
              <a:r>
                <a:rPr lang="en-US" sz="2800" dirty="0" err="1">
                  <a:latin typeface="Bahnschrift Condensed" panose="020B0502040204020203" pitchFamily="34" charset="0"/>
                </a:rPr>
                <a:t>CTĐT</a:t>
              </a:r>
              <a:r>
                <a:rPr lang="en-US" sz="2800" dirty="0">
                  <a:latin typeface="Bahnschrift Condensed" panose="020B0502040204020203" pitchFamily="34" charset="0"/>
                </a:rPr>
                <a:t> </a:t>
              </a:r>
              <a:r>
                <a:rPr lang="vi-VN" sz="2800" dirty="0">
                  <a:latin typeface="Bahnschrift Condensed" panose="020B0502040204020203" pitchFamily="34" charset="0"/>
                </a:rPr>
                <a:t>giáo viên các trình độ đạt tiêu chuẩn chất lượng;</a:t>
              </a:r>
              <a:endParaRPr lang="en-US" sz="2800" dirty="0">
                <a:latin typeface="Bahnschrift Condensed" panose="020B0502040204020203" pitchFamily="34" charset="0"/>
              </a:endParaRPr>
            </a:p>
          </p:txBody>
        </p:sp>
      </p:grpSp>
    </p:spTree>
    <p:extLst>
      <p:ext uri="{BB962C8B-B14F-4D97-AF65-F5344CB8AC3E}">
        <p14:creationId xmlns:p14="http://schemas.microsoft.com/office/powerpoint/2010/main" val="693002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3A54829D-D98D-B5CE-B12B-DAC55FD74E4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EEC83EC-64F7-E604-07C9-24B417F7F9AC}"/>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1. </a:t>
            </a:r>
            <a:r>
              <a:rPr lang="en-US" sz="3300" dirty="0" err="1">
                <a:solidFill>
                  <a:srgbClr val="0000FF"/>
                </a:solidFill>
                <a:latin typeface="Bahnschrift SemiBold Condensed" panose="020B0502040204020203" pitchFamily="34" charset="0"/>
              </a:rPr>
              <a:t>TẠI</a:t>
            </a:r>
            <a:r>
              <a:rPr lang="en-US" sz="3300" dirty="0">
                <a:solidFill>
                  <a:srgbClr val="0000FF"/>
                </a:solidFill>
                <a:latin typeface="Bahnschrift SemiBold Condensed" panose="020B0502040204020203" pitchFamily="34" charset="0"/>
              </a:rPr>
              <a:t> SAO </a:t>
            </a:r>
            <a:r>
              <a:rPr lang="en-US" sz="3300" dirty="0" err="1">
                <a:solidFill>
                  <a:srgbClr val="0000FF"/>
                </a:solidFill>
                <a:latin typeface="Bahnschrift SemiBold Condensed" panose="020B0502040204020203" pitchFamily="34" charset="0"/>
              </a:rPr>
              <a:t>PHẢI</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THỰC</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HIỆN</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KIỂM</a:t>
            </a:r>
            <a:r>
              <a:rPr lang="en-US" sz="3300" dirty="0">
                <a:solidFill>
                  <a:srgbClr val="0000FF"/>
                </a:solidFill>
                <a:latin typeface="Bahnschrift SemiBold Condensed" panose="020B0502040204020203" pitchFamily="34" charset="0"/>
              </a:rPr>
              <a:t> ĐỊNH </a:t>
            </a:r>
            <a:r>
              <a:rPr lang="en-US" sz="3300" dirty="0" err="1">
                <a:solidFill>
                  <a:srgbClr val="0000FF"/>
                </a:solidFill>
                <a:latin typeface="Bahnschrift SemiBold Condensed" panose="020B0502040204020203" pitchFamily="34" charset="0"/>
              </a:rPr>
              <a:t>CSGD</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CTĐT</a:t>
            </a:r>
            <a:r>
              <a:rPr lang="en-US" sz="33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09AC0E00-738C-56CC-D805-E4D14D00BD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FBD3FA46-0B85-EAA9-4BFB-F72F23E1FFCC}"/>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pSp>
        <p:nvGrpSpPr>
          <p:cNvPr id="31" name="Group 30">
            <a:extLst>
              <a:ext uri="{FF2B5EF4-FFF2-40B4-BE49-F238E27FC236}">
                <a16:creationId xmlns:a16="http://schemas.microsoft.com/office/drawing/2014/main" id="{6DB4BED0-76AF-524B-1FE9-C3594CAD2952}"/>
              </a:ext>
            </a:extLst>
          </p:cNvPr>
          <p:cNvGrpSpPr/>
          <p:nvPr/>
        </p:nvGrpSpPr>
        <p:grpSpPr>
          <a:xfrm>
            <a:off x="192811" y="1601245"/>
            <a:ext cx="11709832" cy="3351243"/>
            <a:chOff x="197565" y="4365491"/>
            <a:chExt cx="11709832" cy="4154608"/>
          </a:xfrm>
        </p:grpSpPr>
        <p:grpSp>
          <p:nvGrpSpPr>
            <p:cNvPr id="9" name="Group 8">
              <a:extLst>
                <a:ext uri="{FF2B5EF4-FFF2-40B4-BE49-F238E27FC236}">
                  <a16:creationId xmlns:a16="http://schemas.microsoft.com/office/drawing/2014/main" id="{4C626F1F-0F9D-1404-56B5-C638AD4A1BE3}"/>
                </a:ext>
              </a:extLst>
            </p:cNvPr>
            <p:cNvGrpSpPr/>
            <p:nvPr/>
          </p:nvGrpSpPr>
          <p:grpSpPr>
            <a:xfrm>
              <a:off x="197565" y="4365491"/>
              <a:ext cx="11709832" cy="4154608"/>
              <a:chOff x="565851" y="1155955"/>
              <a:chExt cx="11458848" cy="1352201"/>
            </a:xfrm>
          </p:grpSpPr>
          <p:sp>
            <p:nvSpPr>
              <p:cNvPr id="10" name="Content Placeholder 2">
                <a:extLst>
                  <a:ext uri="{FF2B5EF4-FFF2-40B4-BE49-F238E27FC236}">
                    <a16:creationId xmlns:a16="http://schemas.microsoft.com/office/drawing/2014/main" id="{7513EDF8-1982-FB40-C680-551FCBA442B8}"/>
                  </a:ext>
                </a:extLst>
              </p:cNvPr>
              <p:cNvSpPr txBox="1">
                <a:spLocks/>
              </p:cNvSpPr>
              <p:nvPr/>
            </p:nvSpPr>
            <p:spPr>
              <a:xfrm>
                <a:off x="565851" y="1289681"/>
                <a:ext cx="11458848" cy="1218475"/>
              </a:xfrm>
              <a:prstGeom prst="rect">
                <a:avLst/>
              </a:prstGeom>
              <a:solidFill>
                <a:srgbClr val="EEECE1">
                  <a:lumMod val="90000"/>
                </a:srgbClr>
              </a:solidFill>
              <a:ln w="25400">
                <a:solidFill>
                  <a:srgbClr val="C0000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spcBef>
                    <a:spcPts val="3600"/>
                  </a:spcBef>
                  <a:spcAft>
                    <a:spcPts val="600"/>
                  </a:spcAft>
                  <a:buNone/>
                </a:pPr>
                <a:endParaRPr lang="en-US" sz="2400" dirty="0">
                  <a:solidFill>
                    <a:srgbClr val="000000"/>
                  </a:solidFill>
                  <a:effectLst/>
                  <a:latin typeface="Bahnschrift Condensed" panose="020B0502040204020203" pitchFamily="34" charset="0"/>
                  <a:ea typeface="Times New Roman" panose="02020603050405020304" pitchFamily="18" charset="0"/>
                </a:endParaRPr>
              </a:p>
            </p:txBody>
          </p:sp>
          <p:sp>
            <p:nvSpPr>
              <p:cNvPr id="11" name="Rectangle 10">
                <a:extLst>
                  <a:ext uri="{FF2B5EF4-FFF2-40B4-BE49-F238E27FC236}">
                    <a16:creationId xmlns:a16="http://schemas.microsoft.com/office/drawing/2014/main" id="{6564E022-7FE4-0B45-35F2-639C423B9FFB}"/>
                  </a:ext>
                </a:extLst>
              </p:cNvPr>
              <p:cNvSpPr/>
              <p:nvPr/>
            </p:nvSpPr>
            <p:spPr>
              <a:xfrm>
                <a:off x="4598348" y="1155955"/>
                <a:ext cx="3361097" cy="185362"/>
              </a:xfrm>
              <a:prstGeom prst="rect">
                <a:avLst/>
              </a:prstGeom>
              <a:solidFill>
                <a:srgbClr val="FF0000"/>
              </a:solidFill>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effectLst/>
                    <a:latin typeface="Bahnschrift Condensed" panose="020B0502040204020203" pitchFamily="34" charset="0"/>
                    <a:ea typeface="Times New Roman" panose="02020603050405020304" pitchFamily="18" charset="0"/>
                  </a:rPr>
                  <a:t>Thông tư số 08/2021/TT-BGDĐT</a:t>
                </a:r>
                <a:endParaRPr lang="en-US" sz="2400" b="1" dirty="0">
                  <a:solidFill>
                    <a:schemeClr val="bg1"/>
                  </a:solidFill>
                  <a:latin typeface="Bahnschrift Condensed" panose="020B0502040204020203" pitchFamily="34" charset="0"/>
                </a:endParaRPr>
              </a:p>
            </p:txBody>
          </p:sp>
        </p:grpSp>
        <p:sp>
          <p:nvSpPr>
            <p:cNvPr id="16" name="TextBox 15">
              <a:extLst>
                <a:ext uri="{FF2B5EF4-FFF2-40B4-BE49-F238E27FC236}">
                  <a16:creationId xmlns:a16="http://schemas.microsoft.com/office/drawing/2014/main" id="{5349011C-ED76-A04A-C7DF-C32326E3A0E1}"/>
                </a:ext>
              </a:extLst>
            </p:cNvPr>
            <p:cNvSpPr txBox="1"/>
            <p:nvPr/>
          </p:nvSpPr>
          <p:spPr>
            <a:xfrm>
              <a:off x="465741" y="4992736"/>
              <a:ext cx="11441656" cy="3310407"/>
            </a:xfrm>
            <a:prstGeom prst="rect">
              <a:avLst/>
            </a:prstGeom>
            <a:noFill/>
          </p:spPr>
          <p:txBody>
            <a:bodyPr wrap="square">
              <a:spAutoFit/>
            </a:bodyPr>
            <a:lstStyle/>
            <a:p>
              <a:pPr algn="just">
                <a:lnSpc>
                  <a:spcPct val="130000"/>
                </a:lnSpc>
                <a:spcBef>
                  <a:spcPts val="3600"/>
                </a:spcBef>
                <a:spcAft>
                  <a:spcPts val="600"/>
                </a:spcAft>
                <a:buFont typeface="Wingdings" panose="05000000000000000000" pitchFamily="2" charset="2"/>
                <a:buChar char="ü"/>
              </a:pPr>
              <a:r>
                <a:rPr lang="en-US" sz="2400" b="1" u="sng" dirty="0" err="1">
                  <a:solidFill>
                    <a:schemeClr val="accent5">
                      <a:lumMod val="50000"/>
                    </a:schemeClr>
                  </a:solidFill>
                  <a:latin typeface="Bahnschrift Condensed" panose="020B0502040204020203" pitchFamily="34" charset="0"/>
                </a:rPr>
                <a:t>Điểm</a:t>
              </a:r>
              <a:r>
                <a:rPr lang="en-US" sz="2400" b="1" u="sng" dirty="0">
                  <a:solidFill>
                    <a:schemeClr val="accent5">
                      <a:lumMod val="50000"/>
                    </a:schemeClr>
                  </a:solidFill>
                  <a:latin typeface="Bahnschrift Condensed" panose="020B0502040204020203" pitchFamily="34" charset="0"/>
                </a:rPr>
                <a:t> a, </a:t>
              </a:r>
              <a:r>
                <a:rPr kumimoji="0" lang="vi-VN"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Khoản </a:t>
              </a:r>
              <a:r>
                <a:rPr kumimoji="0" lang="en-US"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2</a:t>
              </a:r>
              <a:r>
                <a:rPr kumimoji="0" lang="vi-VN"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 Điều </a:t>
              </a:r>
              <a:r>
                <a:rPr kumimoji="0" lang="en-US"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5 Liên </a:t>
              </a:r>
              <a:r>
                <a:rPr kumimoji="0" lang="en-US" sz="2400" b="1" i="0" u="sng" strike="noStrike" kern="1200" cap="none" spc="0" normalizeH="0" baseline="0" noProof="0" dirty="0" err="1">
                  <a:ln>
                    <a:noFill/>
                  </a:ln>
                  <a:solidFill>
                    <a:schemeClr val="accent5">
                      <a:lumMod val="50000"/>
                    </a:schemeClr>
                  </a:solidFill>
                  <a:effectLst/>
                  <a:uLnTx/>
                  <a:uFillTx/>
                  <a:latin typeface="Bahnschrift Condensed" panose="020B0502040204020203" pitchFamily="34" charset="0"/>
                </a:rPr>
                <a:t>kết</a:t>
              </a:r>
              <a:r>
                <a:rPr kumimoji="0" lang="en-US"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 </a:t>
              </a:r>
              <a:r>
                <a:rPr kumimoji="0" lang="en-US" sz="2400" b="1" i="0" u="sng" strike="noStrike" kern="1200" cap="none" spc="0" normalizeH="0" baseline="0" noProof="0" dirty="0" err="1">
                  <a:ln>
                    <a:noFill/>
                  </a:ln>
                  <a:solidFill>
                    <a:schemeClr val="accent5">
                      <a:lumMod val="50000"/>
                    </a:schemeClr>
                  </a:solidFill>
                  <a:effectLst/>
                  <a:uLnTx/>
                  <a:uFillTx/>
                  <a:latin typeface="Bahnschrift Condensed" panose="020B0502040204020203" pitchFamily="34" charset="0"/>
                </a:rPr>
                <a:t>đào</a:t>
              </a:r>
              <a:r>
                <a:rPr kumimoji="0" lang="en-US"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 </a:t>
              </a:r>
              <a:r>
                <a:rPr kumimoji="0" lang="en-US" sz="2400" b="1" i="0" u="sng" strike="noStrike" kern="1200" cap="none" spc="0" normalizeH="0" baseline="0" noProof="0" dirty="0" err="1">
                  <a:ln>
                    <a:noFill/>
                  </a:ln>
                  <a:solidFill>
                    <a:schemeClr val="accent5">
                      <a:lumMod val="50000"/>
                    </a:schemeClr>
                  </a:solidFill>
                  <a:effectLst/>
                  <a:uLnTx/>
                  <a:uFillTx/>
                  <a:latin typeface="Bahnschrift Condensed" panose="020B0502040204020203" pitchFamily="34" charset="0"/>
                </a:rPr>
                <a:t>tạo</a:t>
              </a:r>
              <a:r>
                <a:rPr kumimoji="0" lang="vi-VN" sz="2400" b="1" i="0" u="sng"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 </a:t>
              </a:r>
              <a:r>
                <a:rPr kumimoji="0" lang="en-US" sz="2400" b="1" i="0" u="none" strike="noStrike" kern="1200" cap="none" spc="0" normalizeH="0" baseline="0" noProof="0" dirty="0">
                  <a:ln>
                    <a:noFill/>
                  </a:ln>
                  <a:solidFill>
                    <a:prstClr val="black"/>
                  </a:solidFill>
                  <a:effectLst/>
                  <a:uLnTx/>
                  <a:uFillTx/>
                  <a:latin typeface="Bahnschrift Condensed" panose="020B0502040204020203" pitchFamily="34"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Đã</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được</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công</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nhận</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đạt</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tiêu</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chuẩn</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chất</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lượng</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cơ</a:t>
              </a:r>
              <a:r>
                <a:rPr lang="en-US" sz="2400" dirty="0">
                  <a:solidFill>
                    <a:srgbClr val="0000FF"/>
                  </a:solidFill>
                  <a:effectLst/>
                  <a:latin typeface="Bahnschrift Condensed" panose="020B0502040204020203" pitchFamily="34" charset="0"/>
                  <a:ea typeface="Times New Roman" panose="02020603050405020304" pitchFamily="18" charset="0"/>
                </a:rPr>
                <a:t> sở </a:t>
              </a:r>
              <a:r>
                <a:rPr lang="en-US" sz="2400" dirty="0" err="1">
                  <a:solidFill>
                    <a:srgbClr val="0000FF"/>
                  </a:solidFill>
                  <a:effectLst/>
                  <a:latin typeface="Bahnschrift Condensed" panose="020B0502040204020203" pitchFamily="34" charset="0"/>
                  <a:ea typeface="Times New Roman" panose="02020603050405020304" pitchFamily="18" charset="0"/>
                </a:rPr>
                <a:t>giáo</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dục</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đại</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học</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bởi</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tổ</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chức</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kiểm</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định</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chất</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lượng</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giáo</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FF"/>
                  </a:solidFill>
                  <a:effectLst/>
                  <a:latin typeface="Bahnschrift Condensed" panose="020B0502040204020203" pitchFamily="34" charset="0"/>
                  <a:ea typeface="Times New Roman" panose="02020603050405020304" pitchFamily="18" charset="0"/>
                </a:rPr>
                <a:t>dục</a:t>
              </a:r>
              <a:r>
                <a:rPr lang="en-US" sz="2400" dirty="0">
                  <a:solidFill>
                    <a:srgbClr val="0000FF"/>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hợp</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pháp</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và</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còn</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hiệu</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lực</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theo</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quy</a:t>
              </a:r>
              <a:r>
                <a:rPr lang="en-US" sz="2400" dirty="0">
                  <a:solidFill>
                    <a:srgbClr val="000000"/>
                  </a:solidFill>
                  <a:effectLst/>
                  <a:latin typeface="Bahnschrift Condensed" panose="020B0502040204020203" pitchFamily="34" charset="0"/>
                  <a:ea typeface="Times New Roman" panose="02020603050405020304" pitchFamily="18" charset="0"/>
                </a:rPr>
                <a:t> </a:t>
              </a:r>
              <a:r>
                <a:rPr lang="en-US" sz="2400" dirty="0" err="1">
                  <a:solidFill>
                    <a:srgbClr val="000000"/>
                  </a:solidFill>
                  <a:effectLst/>
                  <a:latin typeface="Bahnschrift Condensed" panose="020B0502040204020203" pitchFamily="34" charset="0"/>
                  <a:ea typeface="Times New Roman" panose="02020603050405020304" pitchFamily="18" charset="0"/>
                </a:rPr>
                <a:t>định</a:t>
              </a:r>
              <a:r>
                <a:rPr lang="en-US" sz="2400" dirty="0">
                  <a:solidFill>
                    <a:srgbClr val="000000"/>
                  </a:solidFill>
                  <a:effectLst/>
                  <a:latin typeface="Bahnschrift Condensed" panose="020B0502040204020203" pitchFamily="34" charset="0"/>
                  <a:ea typeface="Times New Roman" panose="02020603050405020304" pitchFamily="18" charset="0"/>
                </a:rPr>
                <a:t>;</a:t>
              </a:r>
            </a:p>
            <a:p>
              <a:pPr algn="just">
                <a:lnSpc>
                  <a:spcPct val="130000"/>
                </a:lnSpc>
                <a:spcBef>
                  <a:spcPts val="600"/>
                </a:spcBef>
                <a:spcAft>
                  <a:spcPts val="600"/>
                </a:spcAft>
                <a:buFont typeface="Wingdings" panose="05000000000000000000" pitchFamily="2" charset="2"/>
                <a:buChar char="ü"/>
              </a:pPr>
              <a:r>
                <a:rPr lang="en-US" sz="2400" b="1" u="sng" dirty="0" err="1">
                  <a:solidFill>
                    <a:schemeClr val="accent5">
                      <a:lumMod val="50000"/>
                    </a:schemeClr>
                  </a:solidFill>
                  <a:latin typeface="Bahnschrift Condensed" panose="020B0502040204020203" pitchFamily="34" charset="0"/>
                </a:rPr>
                <a:t>Điểm</a:t>
              </a:r>
              <a:r>
                <a:rPr lang="en-US" sz="2400" b="1" u="sng" dirty="0">
                  <a:solidFill>
                    <a:schemeClr val="accent5">
                      <a:lumMod val="50000"/>
                    </a:schemeClr>
                  </a:solidFill>
                  <a:latin typeface="Bahnschrift Condensed" panose="020B0502040204020203" pitchFamily="34" charset="0"/>
                </a:rPr>
                <a:t> B, </a:t>
              </a:r>
              <a:r>
                <a:rPr lang="vi-VN" sz="2400" b="1" u="sng" dirty="0">
                  <a:solidFill>
                    <a:schemeClr val="accent5">
                      <a:lumMod val="50000"/>
                    </a:schemeClr>
                  </a:solidFill>
                  <a:latin typeface="Bahnschrift Condensed" panose="020B0502040204020203" pitchFamily="34" charset="0"/>
                </a:rPr>
                <a:t>Khoản </a:t>
              </a:r>
              <a:r>
                <a:rPr lang="en-US" sz="2400" b="1" u="sng" dirty="0">
                  <a:solidFill>
                    <a:schemeClr val="accent5">
                      <a:lumMod val="50000"/>
                    </a:schemeClr>
                  </a:solidFill>
                  <a:latin typeface="Bahnschrift Condensed" panose="020B0502040204020203" pitchFamily="34" charset="0"/>
                </a:rPr>
                <a:t>2</a:t>
              </a:r>
              <a:r>
                <a:rPr lang="vi-VN" sz="2400" b="1" u="sng" dirty="0">
                  <a:solidFill>
                    <a:schemeClr val="accent5">
                      <a:lumMod val="50000"/>
                    </a:schemeClr>
                  </a:solidFill>
                  <a:latin typeface="Bahnschrift Condensed" panose="020B0502040204020203" pitchFamily="34" charset="0"/>
                </a:rPr>
                <a:t>, Điều </a:t>
              </a:r>
              <a:r>
                <a:rPr lang="en-US" sz="2400" b="1" u="sng" dirty="0">
                  <a:solidFill>
                    <a:schemeClr val="accent5">
                      <a:lumMod val="50000"/>
                    </a:schemeClr>
                  </a:solidFill>
                  <a:latin typeface="Bahnschrift Condensed" panose="020B0502040204020203" pitchFamily="34" charset="0"/>
                </a:rPr>
                <a:t>5 Liên </a:t>
              </a:r>
              <a:r>
                <a:rPr lang="en-US" sz="2400" b="1" u="sng" dirty="0" err="1">
                  <a:solidFill>
                    <a:schemeClr val="accent5">
                      <a:lumMod val="50000"/>
                    </a:schemeClr>
                  </a:solidFill>
                  <a:latin typeface="Bahnschrift Condensed" panose="020B0502040204020203" pitchFamily="34" charset="0"/>
                </a:rPr>
                <a:t>kết</a:t>
              </a:r>
              <a:r>
                <a:rPr lang="en-US" sz="2400" b="1" u="sng" dirty="0">
                  <a:solidFill>
                    <a:schemeClr val="accent5">
                      <a:lumMod val="50000"/>
                    </a:schemeClr>
                  </a:solidFill>
                  <a:latin typeface="Bahnschrift Condensed" panose="020B0502040204020203" pitchFamily="34" charset="0"/>
                </a:rPr>
                <a:t> </a:t>
              </a:r>
              <a:r>
                <a:rPr lang="en-US" sz="2400" b="1" u="sng" dirty="0" err="1">
                  <a:solidFill>
                    <a:schemeClr val="accent5">
                      <a:lumMod val="50000"/>
                    </a:schemeClr>
                  </a:solidFill>
                  <a:latin typeface="Bahnschrift Condensed" panose="020B0502040204020203" pitchFamily="34" charset="0"/>
                </a:rPr>
                <a:t>đào</a:t>
              </a:r>
              <a:r>
                <a:rPr lang="en-US" sz="2400" b="1" u="sng" dirty="0">
                  <a:solidFill>
                    <a:schemeClr val="accent5">
                      <a:lumMod val="50000"/>
                    </a:schemeClr>
                  </a:solidFill>
                  <a:latin typeface="Bahnschrift Condensed" panose="020B0502040204020203" pitchFamily="34" charset="0"/>
                </a:rPr>
                <a:t> </a:t>
              </a:r>
              <a:r>
                <a:rPr lang="en-US" sz="2400" b="1" u="sng" dirty="0" err="1">
                  <a:solidFill>
                    <a:schemeClr val="accent5">
                      <a:lumMod val="50000"/>
                    </a:schemeClr>
                  </a:solidFill>
                  <a:latin typeface="Bahnschrift Condensed" panose="020B0502040204020203" pitchFamily="34" charset="0"/>
                </a:rPr>
                <a:t>tạo</a:t>
              </a:r>
              <a:r>
                <a:rPr lang="en-US" sz="2400" b="1" u="sng" dirty="0">
                  <a:solidFill>
                    <a:schemeClr val="accent5">
                      <a:lumMod val="50000"/>
                    </a:schemeClr>
                  </a:solidFill>
                  <a:latin typeface="Bahnschrift Condensed" panose="020B0502040204020203" pitchFamily="34" charset="0"/>
                </a:rPr>
                <a:t>:</a:t>
              </a:r>
              <a:r>
                <a:rPr kumimoji="0" lang="vi-VN" sz="1800" b="1" i="0"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 </a:t>
              </a:r>
              <a:r>
                <a:rPr kumimoji="0" lang="en-US" sz="1800" b="1" i="0" strike="noStrike" kern="1200" cap="none" spc="0" normalizeH="0" baseline="0" noProof="0" dirty="0">
                  <a:ln>
                    <a:noFill/>
                  </a:ln>
                  <a:solidFill>
                    <a:schemeClr val="accent5">
                      <a:lumMod val="50000"/>
                    </a:schemeClr>
                  </a:solidFill>
                  <a:effectLst/>
                  <a:uLnTx/>
                  <a:uFillTx/>
                  <a:latin typeface="Bahnschrift Condensed" panose="020B0502040204020203" pitchFamily="34" charset="0"/>
                </a:rPr>
                <a:t> </a:t>
              </a:r>
              <a:r>
                <a:rPr lang="en-US" sz="2400" dirty="0" err="1">
                  <a:solidFill>
                    <a:srgbClr val="000000"/>
                  </a:solidFill>
                  <a:latin typeface="Bahnschrift Condensed" panose="020B0502040204020203" pitchFamily="34" charset="0"/>
                </a:rPr>
                <a:t>CTĐT</a:t>
              </a:r>
              <a:r>
                <a:rPr lang="en-US" sz="2400" dirty="0">
                  <a:solidFill>
                    <a:srgbClr val="000000"/>
                  </a:solidFill>
                  <a:latin typeface="Bahnschrift Condensed" panose="020B0502040204020203" pitchFamily="34" charset="0"/>
                </a:rPr>
                <a:t> </a:t>
              </a:r>
              <a:r>
                <a:rPr lang="vi-VN" sz="2400" dirty="0">
                  <a:solidFill>
                    <a:srgbClr val="000000"/>
                  </a:solidFill>
                  <a:latin typeface="Bahnschrift Condensed" panose="020B0502040204020203" pitchFamily="34" charset="0"/>
                </a:rPr>
                <a:t>dự kiến liên kết đào tạo đã được tổ chức thực hiện tối thiểu 03 khoá liên tục theo hình thức chính quy; từ khóa tuyển </a:t>
              </a:r>
              <a:r>
                <a:rPr lang="vi-VN" sz="2800" dirty="0">
                  <a:solidFill>
                    <a:srgbClr val="000000"/>
                  </a:solidFill>
                  <a:latin typeface="Bahnschrift Condensed" panose="020B0502040204020203" pitchFamily="34" charset="0"/>
                </a:rPr>
                <a:t>sinh</a:t>
              </a:r>
              <a:r>
                <a:rPr lang="vi-VN" sz="2400" dirty="0">
                  <a:solidFill>
                    <a:srgbClr val="000000"/>
                  </a:solidFill>
                  <a:latin typeface="Bahnschrift Condensed" panose="020B0502040204020203" pitchFamily="34" charset="0"/>
                </a:rPr>
                <a:t> năm 2024 yêu cầu </a:t>
              </a:r>
              <a:r>
                <a:rPr lang="en-US" sz="2400" dirty="0" err="1">
                  <a:solidFill>
                    <a:srgbClr val="0000FF"/>
                  </a:solidFill>
                  <a:latin typeface="Bahnschrift Condensed" panose="020B0502040204020203" pitchFamily="34" charset="0"/>
                </a:rPr>
                <a:t>CTĐT</a:t>
              </a:r>
              <a:r>
                <a:rPr lang="vi-VN" sz="2400" dirty="0">
                  <a:solidFill>
                    <a:srgbClr val="0000FF"/>
                  </a:solidFill>
                  <a:latin typeface="Bahnschrift Condensed" panose="020B0502040204020203" pitchFamily="34" charset="0"/>
                </a:rPr>
                <a:t> đã được công nhận đạt chuẩn chất lượng theo quy định hiện hành;</a:t>
              </a:r>
              <a:endParaRPr lang="en-US" sz="2400" dirty="0">
                <a:solidFill>
                  <a:srgbClr val="0000FF"/>
                </a:solidFill>
                <a:latin typeface="Bahnschrift Condensed" panose="020B0502040204020203" pitchFamily="34" charset="0"/>
              </a:endParaRPr>
            </a:p>
          </p:txBody>
        </p:sp>
      </p:grpSp>
    </p:spTree>
    <p:extLst>
      <p:ext uri="{BB962C8B-B14F-4D97-AF65-F5344CB8AC3E}">
        <p14:creationId xmlns:p14="http://schemas.microsoft.com/office/powerpoint/2010/main" val="1379434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38076261-CF40-7F28-4582-A2910B78D355}"/>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5C82190E-0AEB-4D29-B9FD-D70EBA4DA8D7}"/>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MỘT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QUẢ</a:t>
            </a:r>
            <a:r>
              <a:rPr lang="en-US" sz="3300" dirty="0">
                <a:solidFill>
                  <a:srgbClr val="0000FF"/>
                </a:solidFill>
                <a:latin typeface="Bahnschrift SemiBold Condensed" panose="020B0502040204020203" pitchFamily="34" charset="0"/>
              </a:rPr>
              <a:t> ĐẠT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KIỂM</a:t>
            </a:r>
            <a:r>
              <a:rPr lang="en-US" sz="3300" dirty="0">
                <a:solidFill>
                  <a:srgbClr val="FF0000"/>
                </a:solidFill>
                <a:latin typeface="Bahnschrift SemiBold Condensed" panose="020B0502040204020203" pitchFamily="34" charset="0"/>
              </a:rPr>
              <a:t> ĐỊNH </a:t>
            </a:r>
            <a:r>
              <a:rPr lang="en-US" sz="3300" dirty="0" err="1">
                <a:solidFill>
                  <a:srgbClr val="FF0000"/>
                </a:solidFill>
                <a:latin typeface="Bahnschrift SemiBold Condensed" panose="020B0502040204020203" pitchFamily="34" charset="0"/>
              </a:rPr>
              <a:t>CTĐT</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B5457A3A-997D-DD51-8446-ED8D772B41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4E8EFDCD-DA83-8F64-DB01-8E3E68FC5B92}"/>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pSp>
        <p:nvGrpSpPr>
          <p:cNvPr id="10" name="Group 9">
            <a:extLst>
              <a:ext uri="{FF2B5EF4-FFF2-40B4-BE49-F238E27FC236}">
                <a16:creationId xmlns:a16="http://schemas.microsoft.com/office/drawing/2014/main" id="{2967996D-0339-F37E-BB2F-AD5105A51605}"/>
              </a:ext>
            </a:extLst>
          </p:cNvPr>
          <p:cNvGrpSpPr/>
          <p:nvPr/>
        </p:nvGrpSpPr>
        <p:grpSpPr>
          <a:xfrm>
            <a:off x="276152" y="930893"/>
            <a:ext cx="5182830" cy="1623551"/>
            <a:chOff x="208654" y="816209"/>
            <a:chExt cx="3801886" cy="1119343"/>
          </a:xfrm>
        </p:grpSpPr>
        <p:sp>
          <p:nvSpPr>
            <p:cNvPr id="2" name="TextBox 1">
              <a:extLst>
                <a:ext uri="{FF2B5EF4-FFF2-40B4-BE49-F238E27FC236}">
                  <a16:creationId xmlns:a16="http://schemas.microsoft.com/office/drawing/2014/main" id="{49702F24-FB85-8D51-E1E1-2E2F82FDB449}"/>
                </a:ext>
              </a:extLst>
            </p:cNvPr>
            <p:cNvSpPr txBox="1"/>
            <p:nvPr/>
          </p:nvSpPr>
          <p:spPr>
            <a:xfrm>
              <a:off x="208654" y="816209"/>
              <a:ext cx="3801886" cy="360729"/>
            </a:xfrm>
            <a:prstGeom prst="rect">
              <a:avLst/>
            </a:prstGeom>
            <a:solidFill>
              <a:schemeClr val="accent6">
                <a:lumMod val="40000"/>
                <a:lumOff val="60000"/>
              </a:schemeClr>
            </a:solidFill>
          </p:spPr>
          <p:txBody>
            <a:bodyPr wrap="square" rtlCol="0">
              <a:spAutoFit/>
            </a:bodyPr>
            <a:lstStyle/>
            <a:p>
              <a:pPr algn="ctr"/>
              <a:r>
                <a:rPr lang="en-US" sz="2800" b="1" dirty="0" err="1">
                  <a:latin typeface="Bahnschrift Condensed" panose="020B0502040204020203" pitchFamily="34" charset="0"/>
                </a:rPr>
                <a:t>Tỷ</a:t>
              </a:r>
              <a:r>
                <a:rPr lang="en-US" sz="2800" b="1" dirty="0">
                  <a:latin typeface="Bahnschrift Condensed" panose="020B0502040204020203" pitchFamily="34" charset="0"/>
                </a:rPr>
                <a:t> </a:t>
              </a:r>
              <a:r>
                <a:rPr lang="en-US" sz="2800" b="1" dirty="0" err="1">
                  <a:latin typeface="Bahnschrift Condensed" panose="020B0502040204020203" pitchFamily="34" charset="0"/>
                </a:rPr>
                <a:t>lệ</a:t>
              </a:r>
              <a:r>
                <a:rPr lang="en-US" sz="2800" b="1" dirty="0">
                  <a:latin typeface="Bahnschrift Condensed" panose="020B0502040204020203" pitchFamily="34" charset="0"/>
                </a:rPr>
                <a:t>  </a:t>
              </a:r>
              <a:r>
                <a:rPr lang="en-US" sz="2800" b="1" dirty="0" err="1">
                  <a:latin typeface="Bahnschrift Condensed" panose="020B0502040204020203" pitchFamily="34" charset="0"/>
                </a:rPr>
                <a:t>CTĐT</a:t>
              </a:r>
              <a:r>
                <a:rPr lang="en-US" sz="2800" b="1" dirty="0">
                  <a:latin typeface="Bahnschrift Condensed" panose="020B0502040204020203" pitchFamily="34" charset="0"/>
                </a:rPr>
                <a:t> </a:t>
              </a:r>
              <a:r>
                <a:rPr lang="en-US" sz="2800" b="1" dirty="0" err="1">
                  <a:latin typeface="Bahnschrift Condensed" panose="020B0502040204020203" pitchFamily="34" charset="0"/>
                </a:rPr>
                <a:t>trình</a:t>
              </a:r>
              <a:r>
                <a:rPr lang="en-US" sz="2800" b="1" dirty="0">
                  <a:latin typeface="Bahnschrift Condensed" panose="020B0502040204020203" pitchFamily="34" charset="0"/>
                </a:rPr>
                <a:t> </a:t>
              </a:r>
              <a:r>
                <a:rPr lang="en-US" sz="2800" b="1" dirty="0" err="1">
                  <a:latin typeface="Bahnschrift Condensed" panose="020B0502040204020203" pitchFamily="34" charset="0"/>
                </a:rPr>
                <a:t>độ</a:t>
              </a:r>
              <a:r>
                <a:rPr lang="en-US" sz="2800" b="1" dirty="0">
                  <a:latin typeface="Bahnschrift Condensed" panose="020B0502040204020203" pitchFamily="34" charset="0"/>
                </a:rPr>
                <a:t> </a:t>
              </a:r>
              <a:r>
                <a:rPr lang="en-US" sz="2800" b="1" dirty="0" err="1">
                  <a:latin typeface="Bahnschrift Condensed" panose="020B0502040204020203" pitchFamily="34" charset="0"/>
                </a:rPr>
                <a:t>đại</a:t>
              </a:r>
              <a:r>
                <a:rPr lang="en-US" sz="2800" b="1" dirty="0">
                  <a:latin typeface="Bahnschrift Condensed" panose="020B0502040204020203" pitchFamily="34" charset="0"/>
                </a:rPr>
                <a:t> </a:t>
              </a:r>
              <a:r>
                <a:rPr lang="en-US" sz="2800" b="1" dirty="0" err="1">
                  <a:latin typeface="Bahnschrift Condensed" panose="020B0502040204020203" pitchFamily="34" charset="0"/>
                </a:rPr>
                <a:t>học</a:t>
              </a:r>
              <a:r>
                <a:rPr lang="en-US" sz="2800" b="1" dirty="0">
                  <a:latin typeface="Bahnschrift Condensed" panose="020B0502040204020203" pitchFamily="34" charset="0"/>
                </a:rPr>
                <a:t> </a:t>
              </a:r>
              <a:r>
                <a:rPr lang="en-US" sz="2800" b="1" dirty="0" err="1">
                  <a:latin typeface="Bahnschrift Condensed" panose="020B0502040204020203" pitchFamily="34" charset="0"/>
                </a:rPr>
                <a:t>được</a:t>
              </a:r>
              <a:r>
                <a:rPr lang="en-US" sz="2800" b="1" dirty="0">
                  <a:latin typeface="Bahnschrift Condensed" panose="020B0502040204020203" pitchFamily="34" charset="0"/>
                </a:rPr>
                <a:t> </a:t>
              </a:r>
              <a:r>
                <a:rPr lang="en-US" sz="2800" b="1" dirty="0" err="1">
                  <a:latin typeface="Bahnschrift Condensed" panose="020B0502040204020203" pitchFamily="34" charset="0"/>
                </a:rPr>
                <a:t>kiểm</a:t>
              </a:r>
              <a:endParaRPr lang="en-US" sz="2800" b="1" dirty="0">
                <a:latin typeface="Bahnschrift Condensed" panose="020B0502040204020203"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212C741-DA11-FB1C-1667-A6314552A7EE}"/>
                    </a:ext>
                  </a:extLst>
                </p:cNvPr>
                <p:cNvSpPr txBox="1"/>
                <p:nvPr/>
              </p:nvSpPr>
              <p:spPr>
                <a:xfrm>
                  <a:off x="208655" y="1186375"/>
                  <a:ext cx="3801885" cy="749177"/>
                </a:xfrm>
                <a:prstGeom prst="rect">
                  <a:avLst/>
                </a:prstGeom>
                <a:solidFill>
                  <a:schemeClr val="accent2">
                    <a:lumMod val="20000"/>
                    <a:lumOff val="80000"/>
                  </a:schemeClr>
                </a:solidFill>
              </p:spPr>
              <p:txBody>
                <a:bodyPr wrap="none" rtlCol="0">
                  <a:spAutoFit/>
                </a:bodyPr>
                <a:lstStyle/>
                <a:p>
                  <a:pPr marL="285750" indent="-285750">
                    <a:buFont typeface="Wingdings" panose="05000000000000000000" pitchFamily="2" charset="2"/>
                    <a:buChar char="ü"/>
                  </a:pPr>
                  <a:r>
                    <a:rPr lang="en-US" sz="2800" dirty="0">
                      <a:latin typeface="Bahnschrift Condensed" panose="020B0502040204020203" pitchFamily="34" charset="0"/>
                    </a:rPr>
                    <a:t> Đạt </a:t>
                  </a:r>
                  <a:r>
                    <a:rPr lang="en-US" sz="2800" dirty="0" err="1">
                      <a:latin typeface="Bahnschrift Condensed" panose="020B0502040204020203" pitchFamily="34" charset="0"/>
                    </a:rPr>
                    <a:t>chuẩn</a:t>
                  </a:r>
                  <a:r>
                    <a:rPr lang="en-US" sz="2800" dirty="0">
                      <a:latin typeface="Bahnschrift Condensed" panose="020B0502040204020203" pitchFamily="34" charset="0"/>
                    </a:rPr>
                    <a:t> </a:t>
                  </a:r>
                  <a:r>
                    <a:rPr lang="en-US" sz="2800" dirty="0" err="1">
                      <a:latin typeface="Bahnschrift Condensed" panose="020B0502040204020203" pitchFamily="34" charset="0"/>
                    </a:rPr>
                    <a:t>kiểm</a:t>
                  </a:r>
                  <a:r>
                    <a:rPr lang="en-US" sz="2800" dirty="0">
                      <a:latin typeface="Bahnschrift Condensed" panose="020B0502040204020203" pitchFamily="34" charset="0"/>
                    </a:rPr>
                    <a:t> </a:t>
                  </a:r>
                  <a:r>
                    <a:rPr lang="en-US" sz="2800" dirty="0" err="1">
                      <a:latin typeface="Bahnschrift Condensed" panose="020B0502040204020203" pitchFamily="34" charset="0"/>
                    </a:rPr>
                    <a:t>định</a:t>
                  </a:r>
                  <a:r>
                    <a:rPr lang="en-US" sz="2800" dirty="0">
                      <a:latin typeface="Bahnschrift Condensed" panose="020B0502040204020203" pitchFamily="34" charset="0"/>
                    </a:rPr>
                    <a:t>: 30/63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47,6%</a:t>
                  </a:r>
                </a:p>
                <a:p>
                  <a:pPr marL="285750" indent="-285750">
                    <a:lnSpc>
                      <a:spcPct val="150000"/>
                    </a:lnSpc>
                    <a:buFont typeface="Wingdings" panose="05000000000000000000" pitchFamily="2" charset="2"/>
                    <a:buChar char="ü"/>
                  </a:pPr>
                  <a:r>
                    <a:rPr lang="en-US" sz="2800" dirty="0">
                      <a:latin typeface="Bahnschrift Condensed" panose="020B0502040204020203" pitchFamily="34" charset="0"/>
                    </a:rPr>
                    <a:t> Theo </a:t>
                  </a:r>
                  <a:r>
                    <a:rPr lang="en-US" sz="2800" dirty="0" err="1">
                      <a:latin typeface="Bahnschrift Condensed" panose="020B0502040204020203" pitchFamily="34" charset="0"/>
                    </a:rPr>
                    <a:t>bộ</a:t>
                  </a:r>
                  <a:r>
                    <a:rPr lang="en-US" sz="2800" dirty="0">
                      <a:latin typeface="Bahnschrift Condensed" panose="020B0502040204020203" pitchFamily="34" charset="0"/>
                    </a:rPr>
                    <a:t> </a:t>
                  </a:r>
                  <a:r>
                    <a:rPr lang="en-US" sz="2800" dirty="0" err="1">
                      <a:latin typeface="Bahnschrift Condensed" panose="020B0502040204020203" pitchFamily="34" charset="0"/>
                    </a:rPr>
                    <a:t>tiêu</a:t>
                  </a:r>
                  <a:r>
                    <a:rPr lang="en-US" sz="2800" dirty="0">
                      <a:latin typeface="Bahnschrift Condensed" panose="020B0502040204020203" pitchFamily="34" charset="0"/>
                    </a:rPr>
                    <a:t> </a:t>
                  </a:r>
                  <a:r>
                    <a:rPr lang="en-US" sz="2800" dirty="0" err="1">
                      <a:latin typeface="Bahnschrift Condensed" panose="020B0502040204020203" pitchFamily="34" charset="0"/>
                    </a:rPr>
                    <a:t>chuẩn</a:t>
                  </a:r>
                  <a:r>
                    <a:rPr lang="en-US" sz="2800" dirty="0">
                      <a:latin typeface="Bahnschrift Condensed" panose="020B0502040204020203" pitchFamily="34" charset="0"/>
                    </a:rPr>
                    <a:t> </a:t>
                  </a:r>
                  <a:r>
                    <a:rPr lang="en-US" sz="2800" dirty="0" err="1">
                      <a:latin typeface="Bahnschrift Condensed" panose="020B0502040204020203" pitchFamily="34" charset="0"/>
                    </a:rPr>
                    <a:t>quốc</a:t>
                  </a:r>
                  <a:r>
                    <a:rPr lang="en-US" sz="2800" dirty="0">
                      <a:latin typeface="Bahnschrift Condensed" panose="020B0502040204020203" pitchFamily="34" charset="0"/>
                    </a:rPr>
                    <a:t> </a:t>
                  </a:r>
                  <a:r>
                    <a:rPr lang="en-US" sz="2800" dirty="0" err="1">
                      <a:latin typeface="Bahnschrift Condensed" panose="020B0502040204020203" pitchFamily="34" charset="0"/>
                    </a:rPr>
                    <a:t>tế</a:t>
                  </a:r>
                  <a:r>
                    <a:rPr lang="en-US" sz="2800" dirty="0">
                      <a:latin typeface="Bahnschrift Condensed" panose="020B0502040204020203" pitchFamily="34" charset="0"/>
                    </a:rPr>
                    <a:t>: 2/63</a:t>
                  </a:r>
                  <a:r>
                    <a:rPr lang="en-US" sz="2800" dirty="0">
                      <a:latin typeface="Bahnschrift Condensed" panose="020B0502040204020203" pitchFamily="34" charset="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3%</a:t>
                  </a:r>
                </a:p>
              </p:txBody>
            </p:sp>
          </mc:Choice>
          <mc:Fallback xmlns="">
            <p:sp>
              <p:nvSpPr>
                <p:cNvPr id="9" name="TextBox 8">
                  <a:extLst>
                    <a:ext uri="{FF2B5EF4-FFF2-40B4-BE49-F238E27FC236}">
                      <a16:creationId xmlns:a16="http://schemas.microsoft.com/office/drawing/2014/main" id="{2212C741-DA11-FB1C-1667-A6314552A7EE}"/>
                    </a:ext>
                  </a:extLst>
                </p:cNvPr>
                <p:cNvSpPr txBox="1">
                  <a:spLocks noRot="1" noChangeAspect="1" noMove="1" noResize="1" noEditPoints="1" noAdjustHandles="1" noChangeArrowheads="1" noChangeShapeType="1" noTextEdit="1"/>
                </p:cNvSpPr>
                <p:nvPr/>
              </p:nvSpPr>
              <p:spPr>
                <a:xfrm>
                  <a:off x="208655" y="1186375"/>
                  <a:ext cx="3801885" cy="749177"/>
                </a:xfrm>
                <a:prstGeom prst="rect">
                  <a:avLst/>
                </a:prstGeom>
                <a:blipFill>
                  <a:blip r:embed="rId4"/>
                  <a:stretch>
                    <a:fillRect l="-1998" t="-7303" r="-235" b="-14045"/>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FEB10146-9B88-6BBC-7B96-18E8675A89A0}"/>
              </a:ext>
            </a:extLst>
          </p:cNvPr>
          <p:cNvGrpSpPr/>
          <p:nvPr/>
        </p:nvGrpSpPr>
        <p:grpSpPr>
          <a:xfrm>
            <a:off x="263878" y="2744862"/>
            <a:ext cx="5182830" cy="1623551"/>
            <a:chOff x="208653" y="816209"/>
            <a:chExt cx="4498220" cy="1119343"/>
          </a:xfrm>
        </p:grpSpPr>
        <p:sp>
          <p:nvSpPr>
            <p:cNvPr id="13" name="TextBox 12">
              <a:extLst>
                <a:ext uri="{FF2B5EF4-FFF2-40B4-BE49-F238E27FC236}">
                  <a16:creationId xmlns:a16="http://schemas.microsoft.com/office/drawing/2014/main" id="{9F841C58-14D5-A095-DDFE-FE0B51480CFC}"/>
                </a:ext>
              </a:extLst>
            </p:cNvPr>
            <p:cNvSpPr txBox="1"/>
            <p:nvPr/>
          </p:nvSpPr>
          <p:spPr>
            <a:xfrm>
              <a:off x="208653" y="816209"/>
              <a:ext cx="4498220" cy="360729"/>
            </a:xfrm>
            <a:prstGeom prst="rect">
              <a:avLst/>
            </a:prstGeom>
            <a:solidFill>
              <a:schemeClr val="accent6">
                <a:lumMod val="40000"/>
                <a:lumOff val="60000"/>
              </a:schemeClr>
            </a:solidFill>
          </p:spPr>
          <p:txBody>
            <a:bodyPr wrap="square" rtlCol="0">
              <a:spAutoFit/>
            </a:bodyPr>
            <a:lstStyle/>
            <a:p>
              <a:pPr algn="ctr"/>
              <a:r>
                <a:rPr lang="en-US" sz="2800" b="1" dirty="0" err="1">
                  <a:latin typeface="Bahnschrift Condensed" panose="020B0502040204020203" pitchFamily="34" charset="0"/>
                </a:rPr>
                <a:t>Tỷ</a:t>
              </a:r>
              <a:r>
                <a:rPr lang="en-US" sz="2800" b="1" dirty="0">
                  <a:latin typeface="Bahnschrift Condensed" panose="020B0502040204020203" pitchFamily="34" charset="0"/>
                </a:rPr>
                <a:t> </a:t>
              </a:r>
              <a:r>
                <a:rPr lang="en-US" sz="2800" b="1" dirty="0" err="1">
                  <a:latin typeface="Bahnschrift Condensed" panose="020B0502040204020203" pitchFamily="34" charset="0"/>
                </a:rPr>
                <a:t>lệ</a:t>
              </a:r>
              <a:r>
                <a:rPr lang="en-US" sz="2800" b="1" dirty="0">
                  <a:latin typeface="Bahnschrift Condensed" panose="020B0502040204020203" pitchFamily="34" charset="0"/>
                </a:rPr>
                <a:t>  </a:t>
              </a:r>
              <a:r>
                <a:rPr lang="en-US" sz="2800" b="1" dirty="0" err="1">
                  <a:latin typeface="Bahnschrift Condensed" panose="020B0502040204020203" pitchFamily="34" charset="0"/>
                </a:rPr>
                <a:t>CTĐT</a:t>
              </a:r>
              <a:r>
                <a:rPr lang="en-US" sz="2800" b="1" dirty="0">
                  <a:latin typeface="Bahnschrift Condensed" panose="020B0502040204020203" pitchFamily="34" charset="0"/>
                </a:rPr>
                <a:t> </a:t>
              </a:r>
              <a:r>
                <a:rPr lang="en-US" sz="2800" b="1" dirty="0" err="1">
                  <a:latin typeface="Bahnschrift Condensed" panose="020B0502040204020203" pitchFamily="34" charset="0"/>
                </a:rPr>
                <a:t>trình</a:t>
              </a:r>
              <a:r>
                <a:rPr lang="en-US" sz="2800" b="1" dirty="0">
                  <a:latin typeface="Bahnschrift Condensed" panose="020B0502040204020203" pitchFamily="34" charset="0"/>
                </a:rPr>
                <a:t> </a:t>
              </a:r>
              <a:r>
                <a:rPr lang="en-US" sz="2800" b="1" dirty="0" err="1">
                  <a:latin typeface="Bahnschrift Condensed" panose="020B0502040204020203" pitchFamily="34" charset="0"/>
                </a:rPr>
                <a:t>độ</a:t>
              </a:r>
              <a:r>
                <a:rPr lang="en-US" sz="2800" b="1" dirty="0">
                  <a:latin typeface="Bahnschrift Condensed" panose="020B0502040204020203" pitchFamily="34" charset="0"/>
                </a:rPr>
                <a:t> </a:t>
              </a:r>
              <a:r>
                <a:rPr lang="en-US" sz="2800" b="1" dirty="0" err="1">
                  <a:latin typeface="Bahnschrift Condensed" panose="020B0502040204020203" pitchFamily="34" charset="0"/>
                </a:rPr>
                <a:t>Thạc</a:t>
              </a:r>
              <a:r>
                <a:rPr lang="en-US" sz="2800" b="1" dirty="0">
                  <a:latin typeface="Bahnschrift Condensed" panose="020B0502040204020203" pitchFamily="34" charset="0"/>
                </a:rPr>
                <a:t> </a:t>
              </a:r>
              <a:r>
                <a:rPr lang="en-US" sz="2800" b="1" dirty="0" err="1">
                  <a:latin typeface="Bahnschrift Condensed" panose="020B0502040204020203" pitchFamily="34" charset="0"/>
                </a:rPr>
                <a:t>sĩ</a:t>
              </a:r>
              <a:r>
                <a:rPr lang="en-US" sz="2800" b="1" dirty="0">
                  <a:latin typeface="Bahnschrift Condensed" panose="020B0502040204020203" pitchFamily="34" charset="0"/>
                </a:rPr>
                <a:t> </a:t>
              </a:r>
              <a:r>
                <a:rPr lang="en-US" sz="2800" b="1" dirty="0" err="1">
                  <a:latin typeface="Bahnschrift Condensed" panose="020B0502040204020203" pitchFamily="34" charset="0"/>
                </a:rPr>
                <a:t>được</a:t>
              </a:r>
              <a:r>
                <a:rPr lang="en-US" sz="2800" b="1" dirty="0">
                  <a:latin typeface="Bahnschrift Condensed" panose="020B0502040204020203" pitchFamily="34" charset="0"/>
                </a:rPr>
                <a:t> </a:t>
              </a:r>
              <a:r>
                <a:rPr lang="en-US" sz="2800" b="1" dirty="0" err="1">
                  <a:latin typeface="Bahnschrift Condensed" panose="020B0502040204020203" pitchFamily="34" charset="0"/>
                </a:rPr>
                <a:t>kiểm</a:t>
              </a:r>
              <a:endParaRPr lang="en-US" sz="2800" b="1" dirty="0">
                <a:latin typeface="Bahnschrift Condensed" panose="020B0502040204020203"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EA90BC09-6664-D104-FB69-A53F91A73EE8}"/>
                    </a:ext>
                  </a:extLst>
                </p:cNvPr>
                <p:cNvSpPr txBox="1"/>
                <p:nvPr/>
              </p:nvSpPr>
              <p:spPr>
                <a:xfrm>
                  <a:off x="208655" y="1186375"/>
                  <a:ext cx="4498215" cy="749177"/>
                </a:xfrm>
                <a:prstGeom prst="rect">
                  <a:avLst/>
                </a:prstGeom>
                <a:solidFill>
                  <a:schemeClr val="accent2">
                    <a:lumMod val="20000"/>
                    <a:lumOff val="80000"/>
                  </a:schemeClr>
                </a:solidFill>
              </p:spPr>
              <p:txBody>
                <a:bodyPr wrap="square" rtlCol="0">
                  <a:spAutoFit/>
                </a:bodyPr>
                <a:lstStyle/>
                <a:p>
                  <a:pPr marL="285750" indent="-285750">
                    <a:buFont typeface="Wingdings" panose="05000000000000000000" pitchFamily="2" charset="2"/>
                    <a:buChar char="ü"/>
                  </a:pPr>
                  <a:r>
                    <a:rPr lang="en-US" sz="2800" dirty="0">
                      <a:latin typeface="Bahnschrift Condensed" panose="020B0502040204020203" pitchFamily="34" charset="0"/>
                    </a:rPr>
                    <a:t> Đạt </a:t>
                  </a:r>
                  <a:r>
                    <a:rPr lang="en-US" sz="2800" dirty="0" err="1">
                      <a:latin typeface="Bahnschrift Condensed" panose="020B0502040204020203" pitchFamily="34" charset="0"/>
                    </a:rPr>
                    <a:t>chuẩn</a:t>
                  </a:r>
                  <a:r>
                    <a:rPr lang="en-US" sz="2800" dirty="0">
                      <a:latin typeface="Bahnschrift Condensed" panose="020B0502040204020203" pitchFamily="34" charset="0"/>
                    </a:rPr>
                    <a:t> </a:t>
                  </a:r>
                  <a:r>
                    <a:rPr lang="en-US" sz="2800" dirty="0" err="1">
                      <a:latin typeface="Bahnschrift Condensed" panose="020B0502040204020203" pitchFamily="34" charset="0"/>
                    </a:rPr>
                    <a:t>kiểm</a:t>
                  </a:r>
                  <a:r>
                    <a:rPr lang="en-US" sz="2800" dirty="0">
                      <a:latin typeface="Bahnschrift Condensed" panose="020B0502040204020203" pitchFamily="34" charset="0"/>
                    </a:rPr>
                    <a:t> </a:t>
                  </a:r>
                  <a:r>
                    <a:rPr lang="en-US" sz="2800" dirty="0" err="1">
                      <a:latin typeface="Bahnschrift Condensed" panose="020B0502040204020203" pitchFamily="34" charset="0"/>
                    </a:rPr>
                    <a:t>định</a:t>
                  </a:r>
                  <a:r>
                    <a:rPr lang="en-US" sz="2800" dirty="0">
                      <a:latin typeface="Bahnschrift Condensed" panose="020B0502040204020203" pitchFamily="34" charset="0"/>
                    </a:rPr>
                    <a:t>: 10/35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29%</a:t>
                  </a:r>
                  <a:endParaRPr lang="en-US" sz="2800" b="1" dirty="0">
                    <a:latin typeface="Bahnschrift Condensed" panose="020B0502040204020203" pitchFamily="34" charset="0"/>
                  </a:endParaRPr>
                </a:p>
                <a:p>
                  <a:pPr marL="285750" indent="-285750">
                    <a:lnSpc>
                      <a:spcPct val="150000"/>
                    </a:lnSpc>
                    <a:buFont typeface="Wingdings" panose="05000000000000000000" pitchFamily="2" charset="2"/>
                    <a:buChar char="ü"/>
                  </a:pPr>
                  <a:r>
                    <a:rPr lang="en-US" sz="2800" dirty="0">
                      <a:latin typeface="Bahnschrift Condensed" panose="020B0502040204020203" pitchFamily="34" charset="0"/>
                    </a:rPr>
                    <a:t> </a:t>
                  </a:r>
                  <a:r>
                    <a:rPr lang="en-US" sz="2800" dirty="0" err="1">
                      <a:latin typeface="Bahnschrift Condensed" panose="020B0502040204020203" pitchFamily="34" charset="0"/>
                    </a:rPr>
                    <a:t>Bộ</a:t>
                  </a:r>
                  <a:r>
                    <a:rPr lang="en-US" sz="2800" dirty="0">
                      <a:latin typeface="Bahnschrift Condensed" panose="020B0502040204020203" pitchFamily="34" charset="0"/>
                    </a:rPr>
                    <a:t> </a:t>
                  </a:r>
                  <a:r>
                    <a:rPr lang="en-US" sz="2800" dirty="0" err="1">
                      <a:latin typeface="Bahnschrift Condensed" panose="020B0502040204020203" pitchFamily="34" charset="0"/>
                    </a:rPr>
                    <a:t>tiêu</a:t>
                  </a:r>
                  <a:r>
                    <a:rPr lang="en-US" sz="2800" dirty="0">
                      <a:latin typeface="Bahnschrift Condensed" panose="020B0502040204020203" pitchFamily="34" charset="0"/>
                    </a:rPr>
                    <a:t> </a:t>
                  </a:r>
                  <a:r>
                    <a:rPr lang="en-US" sz="2800" dirty="0" err="1">
                      <a:latin typeface="Bahnschrift Condensed" panose="020B0502040204020203" pitchFamily="34" charset="0"/>
                    </a:rPr>
                    <a:t>chuẩn</a:t>
                  </a:r>
                  <a:r>
                    <a:rPr lang="en-US" sz="2800" dirty="0">
                      <a:latin typeface="Bahnschrift Condensed" panose="020B0502040204020203" pitchFamily="34" charset="0"/>
                    </a:rPr>
                    <a:t> </a:t>
                  </a:r>
                  <a:r>
                    <a:rPr lang="en-US" sz="2800" dirty="0" err="1">
                      <a:latin typeface="Bahnschrift Condensed" panose="020B0502040204020203" pitchFamily="34" charset="0"/>
                    </a:rPr>
                    <a:t>quốc</a:t>
                  </a:r>
                  <a:r>
                    <a:rPr lang="en-US" sz="2800" dirty="0">
                      <a:latin typeface="Bahnschrift Condensed" panose="020B0502040204020203" pitchFamily="34" charset="0"/>
                    </a:rPr>
                    <a:t> </a:t>
                  </a:r>
                  <a:r>
                    <a:rPr lang="en-US" sz="2800" dirty="0" err="1">
                      <a:latin typeface="Bahnschrift Condensed" panose="020B0502040204020203" pitchFamily="34" charset="0"/>
                    </a:rPr>
                    <a:t>tế</a:t>
                  </a:r>
                  <a:r>
                    <a:rPr lang="en-US" sz="2800" dirty="0">
                      <a:latin typeface="Bahnschrift Condensed" panose="020B0502040204020203" pitchFamily="34" charset="0"/>
                    </a:rPr>
                    <a:t>: 0/35</a:t>
                  </a:r>
                  <a:r>
                    <a:rPr lang="en-US" sz="2800" dirty="0">
                      <a:latin typeface="Bahnschrift Condensed" panose="020B0502040204020203" pitchFamily="34" charset="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0%</a:t>
                  </a:r>
                </a:p>
              </p:txBody>
            </p:sp>
          </mc:Choice>
          <mc:Fallback xmlns="">
            <p:sp>
              <p:nvSpPr>
                <p:cNvPr id="14" name="TextBox 13">
                  <a:extLst>
                    <a:ext uri="{FF2B5EF4-FFF2-40B4-BE49-F238E27FC236}">
                      <a16:creationId xmlns:a16="http://schemas.microsoft.com/office/drawing/2014/main" id="{EA90BC09-6664-D104-FB69-A53F91A73EE8}"/>
                    </a:ext>
                  </a:extLst>
                </p:cNvPr>
                <p:cNvSpPr txBox="1">
                  <a:spLocks noRot="1" noChangeAspect="1" noMove="1" noResize="1" noEditPoints="1" noAdjustHandles="1" noChangeArrowheads="1" noChangeShapeType="1" noTextEdit="1"/>
                </p:cNvSpPr>
                <p:nvPr/>
              </p:nvSpPr>
              <p:spPr>
                <a:xfrm>
                  <a:off x="208655" y="1186375"/>
                  <a:ext cx="4498215" cy="749177"/>
                </a:xfrm>
                <a:prstGeom prst="rect">
                  <a:avLst/>
                </a:prstGeom>
                <a:blipFill>
                  <a:blip r:embed="rId5"/>
                  <a:stretch>
                    <a:fillRect l="-2000" t="-6704" b="-13408"/>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A209197E-C9EC-D7FA-0616-B6BB6AB18831}"/>
              </a:ext>
            </a:extLst>
          </p:cNvPr>
          <p:cNvGrpSpPr/>
          <p:nvPr/>
        </p:nvGrpSpPr>
        <p:grpSpPr>
          <a:xfrm>
            <a:off x="257732" y="4679995"/>
            <a:ext cx="5182824" cy="1692771"/>
            <a:chOff x="208653" y="816209"/>
            <a:chExt cx="4344650" cy="996996"/>
          </a:xfrm>
        </p:grpSpPr>
        <p:sp>
          <p:nvSpPr>
            <p:cNvPr id="17" name="TextBox 16">
              <a:extLst>
                <a:ext uri="{FF2B5EF4-FFF2-40B4-BE49-F238E27FC236}">
                  <a16:creationId xmlns:a16="http://schemas.microsoft.com/office/drawing/2014/main" id="{2467B998-789C-BDAD-F41C-04DFB7B8B4AB}"/>
                </a:ext>
              </a:extLst>
            </p:cNvPr>
            <p:cNvSpPr txBox="1"/>
            <p:nvPr/>
          </p:nvSpPr>
          <p:spPr>
            <a:xfrm>
              <a:off x="208653" y="816209"/>
              <a:ext cx="4344650" cy="308162"/>
            </a:xfrm>
            <a:prstGeom prst="rect">
              <a:avLst/>
            </a:prstGeom>
            <a:solidFill>
              <a:schemeClr val="accent6">
                <a:lumMod val="40000"/>
                <a:lumOff val="60000"/>
              </a:schemeClr>
            </a:solidFill>
          </p:spPr>
          <p:txBody>
            <a:bodyPr wrap="square" rtlCol="0">
              <a:spAutoFit/>
            </a:bodyPr>
            <a:lstStyle/>
            <a:p>
              <a:pPr algn="ctr"/>
              <a:r>
                <a:rPr lang="en-US" sz="2800" b="1" dirty="0" err="1">
                  <a:latin typeface="Bahnschrift Condensed" panose="020B0502040204020203" pitchFamily="34" charset="0"/>
                </a:rPr>
                <a:t>Tỷ</a:t>
              </a:r>
              <a:r>
                <a:rPr lang="en-US" sz="2800" b="1" dirty="0">
                  <a:latin typeface="Bahnschrift Condensed" panose="020B0502040204020203" pitchFamily="34" charset="0"/>
                </a:rPr>
                <a:t> </a:t>
              </a:r>
              <a:r>
                <a:rPr lang="en-US" sz="2800" b="1" dirty="0" err="1">
                  <a:latin typeface="Bahnschrift Condensed" panose="020B0502040204020203" pitchFamily="34" charset="0"/>
                </a:rPr>
                <a:t>lệ</a:t>
              </a:r>
              <a:r>
                <a:rPr lang="en-US" sz="2800" b="1" dirty="0">
                  <a:latin typeface="Bahnschrift Condensed" panose="020B0502040204020203" pitchFamily="34" charset="0"/>
                </a:rPr>
                <a:t>  </a:t>
              </a:r>
              <a:r>
                <a:rPr lang="en-US" sz="2800" b="1" dirty="0" err="1">
                  <a:latin typeface="Bahnschrift Condensed" panose="020B0502040204020203" pitchFamily="34" charset="0"/>
                </a:rPr>
                <a:t>CTĐT</a:t>
              </a:r>
              <a:r>
                <a:rPr lang="en-US" sz="2800" b="1" dirty="0">
                  <a:latin typeface="Bahnschrift Condensed" panose="020B0502040204020203" pitchFamily="34" charset="0"/>
                </a:rPr>
                <a:t> </a:t>
              </a:r>
              <a:r>
                <a:rPr lang="en-US" sz="2800" b="1" dirty="0" err="1">
                  <a:latin typeface="Bahnschrift Condensed" panose="020B0502040204020203" pitchFamily="34" charset="0"/>
                </a:rPr>
                <a:t>trình</a:t>
              </a:r>
              <a:r>
                <a:rPr lang="en-US" sz="2800" b="1" dirty="0">
                  <a:latin typeface="Bahnschrift Condensed" panose="020B0502040204020203" pitchFamily="34" charset="0"/>
                </a:rPr>
                <a:t> </a:t>
              </a:r>
              <a:r>
                <a:rPr lang="en-US" sz="2800" b="1" dirty="0" err="1">
                  <a:latin typeface="Bahnschrift Condensed" panose="020B0502040204020203" pitchFamily="34" charset="0"/>
                </a:rPr>
                <a:t>độ</a:t>
              </a:r>
              <a:r>
                <a:rPr lang="en-US" sz="2800" b="1" dirty="0">
                  <a:latin typeface="Bahnschrift Condensed" panose="020B0502040204020203" pitchFamily="34" charset="0"/>
                </a:rPr>
                <a:t> </a:t>
              </a:r>
              <a:r>
                <a:rPr lang="en-US" sz="2800" b="1" dirty="0" err="1">
                  <a:latin typeface="Bahnschrift Condensed" panose="020B0502040204020203" pitchFamily="34" charset="0"/>
                </a:rPr>
                <a:t>Tiến</a:t>
              </a:r>
              <a:r>
                <a:rPr lang="en-US" sz="2800" b="1" dirty="0">
                  <a:latin typeface="Bahnschrift Condensed" panose="020B0502040204020203" pitchFamily="34" charset="0"/>
                </a:rPr>
                <a:t> </a:t>
              </a:r>
              <a:r>
                <a:rPr lang="en-US" sz="2800" b="1" dirty="0" err="1">
                  <a:latin typeface="Bahnschrift Condensed" panose="020B0502040204020203" pitchFamily="34" charset="0"/>
                </a:rPr>
                <a:t>sĩ</a:t>
              </a:r>
              <a:r>
                <a:rPr lang="en-US" sz="2800" b="1" dirty="0">
                  <a:latin typeface="Bahnschrift Condensed" panose="020B0502040204020203" pitchFamily="34" charset="0"/>
                </a:rPr>
                <a:t> </a:t>
              </a:r>
              <a:r>
                <a:rPr lang="en-US" sz="2800" b="1" dirty="0" err="1">
                  <a:latin typeface="Bahnschrift Condensed" panose="020B0502040204020203" pitchFamily="34" charset="0"/>
                </a:rPr>
                <a:t>được</a:t>
              </a:r>
              <a:r>
                <a:rPr lang="en-US" sz="2800" b="1" dirty="0">
                  <a:latin typeface="Bahnschrift Condensed" panose="020B0502040204020203" pitchFamily="34" charset="0"/>
                </a:rPr>
                <a:t> </a:t>
              </a:r>
              <a:r>
                <a:rPr lang="en-US" sz="2800" b="1" dirty="0" err="1">
                  <a:latin typeface="Bahnschrift Condensed" panose="020B0502040204020203" pitchFamily="34" charset="0"/>
                </a:rPr>
                <a:t>kiểm</a:t>
              </a:r>
              <a:endParaRPr lang="en-US" sz="2800" b="1" dirty="0">
                <a:latin typeface="Bahnschrift Condensed" panose="020B0502040204020203"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A8C0325-FBD0-9BEF-9FA9-E5C29E008563}"/>
                    </a:ext>
                  </a:extLst>
                </p:cNvPr>
                <p:cNvSpPr txBox="1"/>
                <p:nvPr/>
              </p:nvSpPr>
              <p:spPr>
                <a:xfrm>
                  <a:off x="208655" y="1124371"/>
                  <a:ext cx="4344648" cy="688834"/>
                </a:xfrm>
                <a:prstGeom prst="rect">
                  <a:avLst/>
                </a:prstGeom>
                <a:solidFill>
                  <a:schemeClr val="accent2">
                    <a:lumMod val="20000"/>
                    <a:lumOff val="80000"/>
                  </a:schemeClr>
                </a:solidFill>
              </p:spPr>
              <p:txBody>
                <a:bodyPr wrap="square" rtlCol="0">
                  <a:spAutoFit/>
                </a:bodyPr>
                <a:lstStyle/>
                <a:p>
                  <a:pPr marL="285750" indent="-285750">
                    <a:lnSpc>
                      <a:spcPct val="150000"/>
                    </a:lnSpc>
                    <a:buFont typeface="Wingdings" panose="05000000000000000000" pitchFamily="2" charset="2"/>
                    <a:buChar char="ü"/>
                  </a:pPr>
                  <a:r>
                    <a:rPr lang="en-US" sz="2800" dirty="0">
                      <a:latin typeface="Bahnschrift Condensed" panose="020B0502040204020203" pitchFamily="34" charset="0"/>
                    </a:rPr>
                    <a:t> Đạt </a:t>
                  </a:r>
                  <a:r>
                    <a:rPr lang="en-US" sz="2800" dirty="0" err="1">
                      <a:latin typeface="Bahnschrift Condensed" panose="020B0502040204020203" pitchFamily="34" charset="0"/>
                    </a:rPr>
                    <a:t>chuẩn</a:t>
                  </a:r>
                  <a:r>
                    <a:rPr lang="en-US" sz="2800" dirty="0">
                      <a:latin typeface="Bahnschrift Condensed" panose="020B0502040204020203" pitchFamily="34" charset="0"/>
                    </a:rPr>
                    <a:t> </a:t>
                  </a:r>
                  <a:r>
                    <a:rPr lang="en-US" sz="2800" dirty="0" err="1">
                      <a:latin typeface="Bahnschrift Condensed" panose="020B0502040204020203" pitchFamily="34" charset="0"/>
                    </a:rPr>
                    <a:t>kiểm</a:t>
                  </a:r>
                  <a:r>
                    <a:rPr lang="en-US" sz="2800" dirty="0">
                      <a:latin typeface="Bahnschrift Condensed" panose="020B0502040204020203" pitchFamily="34" charset="0"/>
                    </a:rPr>
                    <a:t> </a:t>
                  </a:r>
                  <a:r>
                    <a:rPr lang="en-US" sz="2800" dirty="0" err="1">
                      <a:latin typeface="Bahnschrift Condensed" panose="020B0502040204020203" pitchFamily="34" charset="0"/>
                    </a:rPr>
                    <a:t>định</a:t>
                  </a:r>
                  <a:r>
                    <a:rPr lang="en-US" sz="2800" dirty="0">
                      <a:latin typeface="Bahnschrift Condensed" panose="020B0502040204020203" pitchFamily="34" charset="0"/>
                    </a:rPr>
                    <a:t>: 0/15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0%</a:t>
                  </a:r>
                  <a:endParaRPr lang="en-US" sz="2800" b="1" dirty="0">
                    <a:latin typeface="Bahnschrift Condensed" panose="020B0502040204020203" pitchFamily="34" charset="0"/>
                  </a:endParaRPr>
                </a:p>
                <a:p>
                  <a:pPr marL="285750" indent="-285750">
                    <a:buFont typeface="Wingdings" panose="05000000000000000000" pitchFamily="2" charset="2"/>
                    <a:buChar char="ü"/>
                  </a:pPr>
                  <a:r>
                    <a:rPr lang="en-US" sz="2800" dirty="0">
                      <a:latin typeface="Bahnschrift Condensed" panose="020B0502040204020203" pitchFamily="34" charset="0"/>
                    </a:rPr>
                    <a:t> </a:t>
                  </a:r>
                  <a:r>
                    <a:rPr lang="en-US" sz="2800" dirty="0" err="1">
                      <a:latin typeface="Bahnschrift Condensed" panose="020B0502040204020203" pitchFamily="34" charset="0"/>
                    </a:rPr>
                    <a:t>Bộ</a:t>
                  </a:r>
                  <a:r>
                    <a:rPr lang="en-US" sz="2800" dirty="0">
                      <a:latin typeface="Bahnschrift Condensed" panose="020B0502040204020203" pitchFamily="34" charset="0"/>
                    </a:rPr>
                    <a:t> </a:t>
                  </a:r>
                  <a:r>
                    <a:rPr lang="en-US" sz="2800" dirty="0" err="1">
                      <a:latin typeface="Bahnschrift Condensed" panose="020B0502040204020203" pitchFamily="34" charset="0"/>
                    </a:rPr>
                    <a:t>tiêu</a:t>
                  </a:r>
                  <a:r>
                    <a:rPr lang="en-US" sz="2800" dirty="0">
                      <a:latin typeface="Bahnschrift Condensed" panose="020B0502040204020203" pitchFamily="34" charset="0"/>
                    </a:rPr>
                    <a:t> </a:t>
                  </a:r>
                  <a:r>
                    <a:rPr lang="en-US" sz="2800" dirty="0" err="1">
                      <a:latin typeface="Bahnschrift Condensed" panose="020B0502040204020203" pitchFamily="34" charset="0"/>
                    </a:rPr>
                    <a:t>chuẩn</a:t>
                  </a:r>
                  <a:r>
                    <a:rPr lang="en-US" sz="2800" dirty="0">
                      <a:latin typeface="Bahnschrift Condensed" panose="020B0502040204020203" pitchFamily="34" charset="0"/>
                    </a:rPr>
                    <a:t> </a:t>
                  </a:r>
                  <a:r>
                    <a:rPr lang="en-US" sz="2800" dirty="0" err="1">
                      <a:latin typeface="Bahnschrift Condensed" panose="020B0502040204020203" pitchFamily="34" charset="0"/>
                    </a:rPr>
                    <a:t>quốc</a:t>
                  </a:r>
                  <a:r>
                    <a:rPr lang="en-US" sz="2800" dirty="0">
                      <a:latin typeface="Bahnschrift Condensed" panose="020B0502040204020203" pitchFamily="34" charset="0"/>
                    </a:rPr>
                    <a:t> </a:t>
                  </a:r>
                  <a:r>
                    <a:rPr lang="en-US" sz="2800" dirty="0" err="1">
                      <a:latin typeface="Bahnschrift Condensed" panose="020B0502040204020203" pitchFamily="34" charset="0"/>
                    </a:rPr>
                    <a:t>tế</a:t>
                  </a:r>
                  <a:r>
                    <a:rPr lang="en-US" sz="2800" dirty="0">
                      <a:latin typeface="Bahnschrift Condensed" panose="020B0502040204020203" pitchFamily="34" charset="0"/>
                    </a:rPr>
                    <a:t>: 0/15</a:t>
                  </a:r>
                  <a:r>
                    <a:rPr lang="en-US" sz="2800" dirty="0">
                      <a:latin typeface="Bahnschrift Condensed" panose="020B0502040204020203" pitchFamily="34" charset="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0%</a:t>
                  </a:r>
                </a:p>
              </p:txBody>
            </p:sp>
          </mc:Choice>
          <mc:Fallback xmlns="">
            <p:sp>
              <p:nvSpPr>
                <p:cNvPr id="18" name="TextBox 17">
                  <a:extLst>
                    <a:ext uri="{FF2B5EF4-FFF2-40B4-BE49-F238E27FC236}">
                      <a16:creationId xmlns:a16="http://schemas.microsoft.com/office/drawing/2014/main" id="{2A8C0325-FBD0-9BEF-9FA9-E5C29E008563}"/>
                    </a:ext>
                  </a:extLst>
                </p:cNvPr>
                <p:cNvSpPr txBox="1">
                  <a:spLocks noRot="1" noChangeAspect="1" noMove="1" noResize="1" noEditPoints="1" noAdjustHandles="1" noChangeArrowheads="1" noChangeShapeType="1" noTextEdit="1"/>
                </p:cNvSpPr>
                <p:nvPr/>
              </p:nvSpPr>
              <p:spPr>
                <a:xfrm>
                  <a:off x="208655" y="1124371"/>
                  <a:ext cx="4344648" cy="688834"/>
                </a:xfrm>
                <a:prstGeom prst="rect">
                  <a:avLst/>
                </a:prstGeom>
                <a:blipFill>
                  <a:blip r:embed="rId6"/>
                  <a:stretch>
                    <a:fillRect l="-2000" b="-13089"/>
                  </a:stretch>
                </a:blipFill>
              </p:spPr>
              <p:txBody>
                <a:bodyPr/>
                <a:lstStyle/>
                <a:p>
                  <a:r>
                    <a:rPr lang="en-US">
                      <a:noFill/>
                    </a:rPr>
                    <a:t> </a:t>
                  </a:r>
                </a:p>
              </p:txBody>
            </p:sp>
          </mc:Fallback>
        </mc:AlternateContent>
      </p:grpSp>
      <p:sp>
        <p:nvSpPr>
          <p:cNvPr id="19" name="Right Brace 18">
            <a:extLst>
              <a:ext uri="{FF2B5EF4-FFF2-40B4-BE49-F238E27FC236}">
                <a16:creationId xmlns:a16="http://schemas.microsoft.com/office/drawing/2014/main" id="{2E1CD8AB-C0D4-833F-44EF-F1B554347F54}"/>
              </a:ext>
            </a:extLst>
          </p:cNvPr>
          <p:cNvSpPr/>
          <p:nvPr/>
        </p:nvSpPr>
        <p:spPr>
          <a:xfrm>
            <a:off x="5518366" y="1183172"/>
            <a:ext cx="344536" cy="4700875"/>
          </a:xfrm>
          <a:prstGeom prst="rightBrace">
            <a:avLst>
              <a:gd name="adj1" fmla="val 56044"/>
              <a:gd name="adj2" fmla="val 46997"/>
            </a:avLst>
          </a:prstGeom>
          <a:solidFill>
            <a:schemeClr val="bg1"/>
          </a:solidFill>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0" name="Group 19">
            <a:extLst>
              <a:ext uri="{FF2B5EF4-FFF2-40B4-BE49-F238E27FC236}">
                <a16:creationId xmlns:a16="http://schemas.microsoft.com/office/drawing/2014/main" id="{A055082E-C1AE-C869-16C7-197CAA18E663}"/>
              </a:ext>
            </a:extLst>
          </p:cNvPr>
          <p:cNvGrpSpPr/>
          <p:nvPr/>
        </p:nvGrpSpPr>
        <p:grpSpPr>
          <a:xfrm>
            <a:off x="5934559" y="2685193"/>
            <a:ext cx="5436107" cy="1623551"/>
            <a:chOff x="208652" y="816209"/>
            <a:chExt cx="4929893" cy="1119343"/>
          </a:xfrm>
        </p:grpSpPr>
        <p:sp>
          <p:nvSpPr>
            <p:cNvPr id="21" name="TextBox 20">
              <a:extLst>
                <a:ext uri="{FF2B5EF4-FFF2-40B4-BE49-F238E27FC236}">
                  <a16:creationId xmlns:a16="http://schemas.microsoft.com/office/drawing/2014/main" id="{ABC167E2-335C-9B1F-15CB-B36DAB557299}"/>
                </a:ext>
              </a:extLst>
            </p:cNvPr>
            <p:cNvSpPr txBox="1"/>
            <p:nvPr/>
          </p:nvSpPr>
          <p:spPr>
            <a:xfrm>
              <a:off x="208652" y="816209"/>
              <a:ext cx="4929886" cy="360729"/>
            </a:xfrm>
            <a:prstGeom prst="rect">
              <a:avLst/>
            </a:prstGeom>
            <a:solidFill>
              <a:schemeClr val="accent6">
                <a:lumMod val="40000"/>
                <a:lumOff val="60000"/>
              </a:schemeClr>
            </a:solidFill>
          </p:spPr>
          <p:txBody>
            <a:bodyPr wrap="square" rtlCol="0">
              <a:spAutoFit/>
            </a:bodyPr>
            <a:lstStyle/>
            <a:p>
              <a:pPr algn="ctr"/>
              <a:r>
                <a:rPr lang="en-US" sz="2800" b="1" dirty="0" err="1">
                  <a:latin typeface="Bahnschrift Condensed" panose="020B0502040204020203" pitchFamily="34" charset="0"/>
                </a:rPr>
                <a:t>Tỷ</a:t>
              </a:r>
              <a:r>
                <a:rPr lang="en-US" sz="2800" b="1" dirty="0">
                  <a:latin typeface="Bahnschrift Condensed" panose="020B0502040204020203" pitchFamily="34" charset="0"/>
                </a:rPr>
                <a:t> </a:t>
              </a:r>
              <a:r>
                <a:rPr lang="en-US" sz="2800" b="1" dirty="0" err="1">
                  <a:latin typeface="Bahnschrift Condensed" panose="020B0502040204020203" pitchFamily="34" charset="0"/>
                </a:rPr>
                <a:t>lệ</a:t>
              </a:r>
              <a:r>
                <a:rPr lang="en-US" sz="2800" b="1" dirty="0">
                  <a:latin typeface="Bahnschrift Condensed" panose="020B0502040204020203" pitchFamily="34" charset="0"/>
                </a:rPr>
                <a:t>  </a:t>
              </a:r>
              <a:r>
                <a:rPr lang="en-US" sz="2800" b="1" dirty="0" err="1">
                  <a:latin typeface="Bahnschrift Condensed" panose="020B0502040204020203" pitchFamily="34" charset="0"/>
                </a:rPr>
                <a:t>CTĐT</a:t>
              </a:r>
              <a:r>
                <a:rPr lang="en-US" sz="2800" b="1" dirty="0">
                  <a:latin typeface="Bahnschrift Condensed" panose="020B0502040204020203" pitchFamily="34" charset="0"/>
                </a:rPr>
                <a:t> </a:t>
              </a:r>
              <a:r>
                <a:rPr lang="en-US" sz="2800" b="1" dirty="0" err="1">
                  <a:latin typeface="Bahnschrift Condensed" panose="020B0502040204020203" pitchFamily="34" charset="0"/>
                </a:rPr>
                <a:t>được</a:t>
              </a:r>
              <a:r>
                <a:rPr lang="en-US" sz="2800" b="1" dirty="0">
                  <a:latin typeface="Bahnschrift Condensed" panose="020B0502040204020203" pitchFamily="34" charset="0"/>
                </a:rPr>
                <a:t> </a:t>
              </a:r>
              <a:r>
                <a:rPr lang="en-US" sz="2800" b="1" dirty="0" err="1">
                  <a:latin typeface="Bahnschrift Condensed" panose="020B0502040204020203" pitchFamily="34" charset="0"/>
                </a:rPr>
                <a:t>kiểm</a:t>
              </a:r>
              <a:endParaRPr lang="en-US" sz="2800" b="1" dirty="0">
                <a:latin typeface="Bahnschrift Condensed" panose="020B0502040204020203"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9D5909C6-CD3A-9A86-961C-03F2BBAD869F}"/>
                    </a:ext>
                  </a:extLst>
                </p:cNvPr>
                <p:cNvSpPr txBox="1"/>
                <p:nvPr/>
              </p:nvSpPr>
              <p:spPr>
                <a:xfrm>
                  <a:off x="208655" y="1186375"/>
                  <a:ext cx="4929890" cy="749177"/>
                </a:xfrm>
                <a:prstGeom prst="rect">
                  <a:avLst/>
                </a:prstGeom>
                <a:solidFill>
                  <a:schemeClr val="accent2">
                    <a:lumMod val="20000"/>
                    <a:lumOff val="80000"/>
                  </a:schemeClr>
                </a:solidFill>
              </p:spPr>
              <p:txBody>
                <a:bodyPr wrap="none" rtlCol="0">
                  <a:spAutoFit/>
                </a:bodyPr>
                <a:lstStyle/>
                <a:p>
                  <a:pPr marL="285750" indent="-285750">
                    <a:buFont typeface="Wingdings" panose="05000000000000000000" pitchFamily="2" charset="2"/>
                    <a:buChar char="ü"/>
                  </a:pPr>
                  <a:r>
                    <a:rPr lang="en-US" sz="2800" dirty="0">
                      <a:latin typeface="Bahnschrift Condensed" panose="020B0502040204020203" pitchFamily="34" charset="0"/>
                    </a:rPr>
                    <a:t> Đạt </a:t>
                  </a:r>
                  <a:r>
                    <a:rPr lang="en-US" sz="2800" dirty="0" err="1">
                      <a:latin typeface="Bahnschrift Condensed" panose="020B0502040204020203" pitchFamily="34" charset="0"/>
                    </a:rPr>
                    <a:t>tiêu</a:t>
                  </a:r>
                  <a:r>
                    <a:rPr lang="en-US" sz="2800" dirty="0">
                      <a:latin typeface="Bahnschrift Condensed" panose="020B0502040204020203" pitchFamily="34" charset="0"/>
                    </a:rPr>
                    <a:t> </a:t>
                  </a:r>
                  <a:r>
                    <a:rPr lang="en-US" sz="2800" dirty="0" err="1">
                      <a:latin typeface="Bahnschrift Condensed" panose="020B0502040204020203" pitchFamily="34" charset="0"/>
                    </a:rPr>
                    <a:t>chuẩn</a:t>
                  </a:r>
                  <a:r>
                    <a:rPr lang="en-US" sz="2800" dirty="0">
                      <a:latin typeface="Bahnschrift Condensed" panose="020B0502040204020203" pitchFamily="34" charset="0"/>
                    </a:rPr>
                    <a:t> </a:t>
                  </a:r>
                  <a:r>
                    <a:rPr lang="en-US" sz="2800" dirty="0" err="1">
                      <a:latin typeface="Bahnschrift Condensed" panose="020B0502040204020203" pitchFamily="34" charset="0"/>
                    </a:rPr>
                    <a:t>kiểm</a:t>
                  </a:r>
                  <a:r>
                    <a:rPr lang="en-US" sz="2800" dirty="0">
                      <a:latin typeface="Bahnschrift Condensed" panose="020B0502040204020203" pitchFamily="34" charset="0"/>
                    </a:rPr>
                    <a:t> </a:t>
                  </a:r>
                  <a:r>
                    <a:rPr lang="en-US" sz="2800" dirty="0" err="1">
                      <a:latin typeface="Bahnschrift Condensed" panose="020B0502040204020203" pitchFamily="34" charset="0"/>
                    </a:rPr>
                    <a:t>định</a:t>
                  </a:r>
                  <a:r>
                    <a:rPr lang="en-US" sz="2800" dirty="0">
                      <a:latin typeface="Bahnschrift Condensed" panose="020B0502040204020203" pitchFamily="34" charset="0"/>
                    </a:rPr>
                    <a:t>: 40/113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35,4%</a:t>
                  </a:r>
                </a:p>
                <a:p>
                  <a:pPr marL="285750" indent="-285750">
                    <a:lnSpc>
                      <a:spcPct val="150000"/>
                    </a:lnSpc>
                    <a:buFont typeface="Wingdings" panose="05000000000000000000" pitchFamily="2" charset="2"/>
                    <a:buChar char="ü"/>
                  </a:pPr>
                  <a:r>
                    <a:rPr lang="en-US" sz="2800" dirty="0">
                      <a:latin typeface="Bahnschrift Condensed" panose="020B0502040204020203" pitchFamily="34" charset="0"/>
                    </a:rPr>
                    <a:t> </a:t>
                  </a:r>
                  <a:r>
                    <a:rPr lang="en-US" sz="2800" dirty="0" err="1">
                      <a:latin typeface="Bahnschrift Condensed" panose="020B0502040204020203" pitchFamily="34" charset="0"/>
                    </a:rPr>
                    <a:t>Bộ</a:t>
                  </a:r>
                  <a:r>
                    <a:rPr lang="en-US" sz="2800" dirty="0">
                      <a:latin typeface="Bahnschrift Condensed" panose="020B0502040204020203" pitchFamily="34" charset="0"/>
                    </a:rPr>
                    <a:t> </a:t>
                  </a:r>
                  <a:r>
                    <a:rPr lang="en-US" sz="2800" dirty="0" err="1">
                      <a:latin typeface="Bahnschrift Condensed" panose="020B0502040204020203" pitchFamily="34" charset="0"/>
                    </a:rPr>
                    <a:t>tiêu</a:t>
                  </a:r>
                  <a:r>
                    <a:rPr lang="en-US" sz="2800" dirty="0">
                      <a:latin typeface="Bahnschrift Condensed" panose="020B0502040204020203" pitchFamily="34" charset="0"/>
                    </a:rPr>
                    <a:t> </a:t>
                  </a:r>
                  <a:r>
                    <a:rPr lang="en-US" sz="2800" dirty="0" err="1">
                      <a:latin typeface="Bahnschrift Condensed" panose="020B0502040204020203" pitchFamily="34" charset="0"/>
                    </a:rPr>
                    <a:t>chuẩn</a:t>
                  </a:r>
                  <a:r>
                    <a:rPr lang="en-US" sz="2800" dirty="0">
                      <a:latin typeface="Bahnschrift Condensed" panose="020B0502040204020203" pitchFamily="34" charset="0"/>
                    </a:rPr>
                    <a:t> </a:t>
                  </a:r>
                  <a:r>
                    <a:rPr lang="en-US" sz="2800" dirty="0" err="1">
                      <a:latin typeface="Bahnschrift Condensed" panose="020B0502040204020203" pitchFamily="34" charset="0"/>
                    </a:rPr>
                    <a:t>quốc</a:t>
                  </a:r>
                  <a:r>
                    <a:rPr lang="en-US" sz="2800" dirty="0">
                      <a:latin typeface="Bahnschrift Condensed" panose="020B0502040204020203" pitchFamily="34" charset="0"/>
                    </a:rPr>
                    <a:t> </a:t>
                  </a:r>
                  <a:r>
                    <a:rPr lang="en-US" sz="2800" dirty="0" err="1">
                      <a:latin typeface="Bahnschrift Condensed" panose="020B0502040204020203" pitchFamily="34" charset="0"/>
                    </a:rPr>
                    <a:t>tế</a:t>
                  </a:r>
                  <a:r>
                    <a:rPr lang="en-US" sz="2800" dirty="0">
                      <a:latin typeface="Bahnschrift Condensed" panose="020B0502040204020203" pitchFamily="34" charset="0"/>
                    </a:rPr>
                    <a:t>: 2/113</a:t>
                  </a:r>
                  <a:r>
                    <a:rPr lang="en-US" sz="2800" dirty="0">
                      <a:latin typeface="Bahnschrift Condensed" panose="020B0502040204020203" pitchFamily="34" charset="0"/>
                      <a:ea typeface="Cambria Math" panose="02040503050406030204" pitchFamily="18" charset="0"/>
                    </a:rPr>
                    <a:t>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2%</a:t>
                  </a:r>
                </a:p>
              </p:txBody>
            </p:sp>
          </mc:Choice>
          <mc:Fallback xmlns="">
            <p:sp>
              <p:nvSpPr>
                <p:cNvPr id="22" name="TextBox 21">
                  <a:extLst>
                    <a:ext uri="{FF2B5EF4-FFF2-40B4-BE49-F238E27FC236}">
                      <a16:creationId xmlns:a16="http://schemas.microsoft.com/office/drawing/2014/main" id="{9D5909C6-CD3A-9A86-961C-03F2BBAD869F}"/>
                    </a:ext>
                  </a:extLst>
                </p:cNvPr>
                <p:cNvSpPr txBox="1">
                  <a:spLocks noRot="1" noChangeAspect="1" noMove="1" noResize="1" noEditPoints="1" noAdjustHandles="1" noChangeArrowheads="1" noChangeShapeType="1" noTextEdit="1"/>
                </p:cNvSpPr>
                <p:nvPr/>
              </p:nvSpPr>
              <p:spPr>
                <a:xfrm>
                  <a:off x="208655" y="1186375"/>
                  <a:ext cx="4929890" cy="749177"/>
                </a:xfrm>
                <a:prstGeom prst="rect">
                  <a:avLst/>
                </a:prstGeom>
                <a:blipFill>
                  <a:blip r:embed="rId7"/>
                  <a:stretch>
                    <a:fillRect l="-2020" t="-7303" r="-2694" b="-14045"/>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CBDFABFA-EA24-905C-E4DA-61809E6CB257}"/>
              </a:ext>
            </a:extLst>
          </p:cNvPr>
          <p:cNvGrpSpPr/>
          <p:nvPr/>
        </p:nvGrpSpPr>
        <p:grpSpPr>
          <a:xfrm>
            <a:off x="10321829" y="1864005"/>
            <a:ext cx="1000317" cy="1440694"/>
            <a:chOff x="10499800" y="1779705"/>
            <a:chExt cx="1000317" cy="1440694"/>
          </a:xfrm>
        </p:grpSpPr>
        <p:sp>
          <p:nvSpPr>
            <p:cNvPr id="24" name="Rectangle: Rounded Corners 23">
              <a:extLst>
                <a:ext uri="{FF2B5EF4-FFF2-40B4-BE49-F238E27FC236}">
                  <a16:creationId xmlns:a16="http://schemas.microsoft.com/office/drawing/2014/main" id="{5075D5F6-32E2-0696-5451-0B2B77EFA90D}"/>
                </a:ext>
              </a:extLst>
            </p:cNvPr>
            <p:cNvSpPr/>
            <p:nvPr/>
          </p:nvSpPr>
          <p:spPr>
            <a:xfrm>
              <a:off x="10499800" y="1779705"/>
              <a:ext cx="1000317" cy="523219"/>
            </a:xfrm>
            <a:prstGeom prst="roundRect">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solidFill>
                    <a:srgbClr val="FF0000"/>
                  </a:solidFill>
                  <a:latin typeface="Bahnschrift Condensed" panose="020B0502040204020203" pitchFamily="34" charset="0"/>
                </a:rPr>
                <a:t>35%</a:t>
              </a:r>
            </a:p>
          </p:txBody>
        </p:sp>
        <p:cxnSp>
          <p:nvCxnSpPr>
            <p:cNvPr id="26" name="Straight Arrow Connector 25">
              <a:extLst>
                <a:ext uri="{FF2B5EF4-FFF2-40B4-BE49-F238E27FC236}">
                  <a16:creationId xmlns:a16="http://schemas.microsoft.com/office/drawing/2014/main" id="{32B2663D-C3AC-AA62-9CD4-93DA20172FAD}"/>
                </a:ext>
              </a:extLst>
            </p:cNvPr>
            <p:cNvCxnSpPr>
              <a:cxnSpLocks/>
              <a:stCxn id="24" idx="2"/>
            </p:cNvCxnSpPr>
            <p:nvPr/>
          </p:nvCxnSpPr>
          <p:spPr>
            <a:xfrm>
              <a:off x="10999959" y="2302924"/>
              <a:ext cx="0" cy="91747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1D079391-9636-54E0-B235-72BC8FEEB4A3}"/>
              </a:ext>
            </a:extLst>
          </p:cNvPr>
          <p:cNvGrpSpPr/>
          <p:nvPr/>
        </p:nvGrpSpPr>
        <p:grpSpPr>
          <a:xfrm>
            <a:off x="9702459" y="4052093"/>
            <a:ext cx="846894" cy="957044"/>
            <a:chOff x="10046126" y="4107943"/>
            <a:chExt cx="846894" cy="957044"/>
          </a:xfrm>
        </p:grpSpPr>
        <p:sp>
          <p:nvSpPr>
            <p:cNvPr id="29" name="Rectangle: Rounded Corners 28">
              <a:extLst>
                <a:ext uri="{FF2B5EF4-FFF2-40B4-BE49-F238E27FC236}">
                  <a16:creationId xmlns:a16="http://schemas.microsoft.com/office/drawing/2014/main" id="{14DD459D-F544-EBEF-C72F-604E2EEB473E}"/>
                </a:ext>
              </a:extLst>
            </p:cNvPr>
            <p:cNvSpPr/>
            <p:nvPr/>
          </p:nvSpPr>
          <p:spPr>
            <a:xfrm>
              <a:off x="10046126" y="4586465"/>
              <a:ext cx="846894" cy="478522"/>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Bahnschrift Condensed" panose="020B0502040204020203" pitchFamily="34" charset="0"/>
                </a:rPr>
                <a:t>10%</a:t>
              </a:r>
            </a:p>
          </p:txBody>
        </p:sp>
        <p:cxnSp>
          <p:nvCxnSpPr>
            <p:cNvPr id="31" name="Straight Arrow Connector 30">
              <a:extLst>
                <a:ext uri="{FF2B5EF4-FFF2-40B4-BE49-F238E27FC236}">
                  <a16:creationId xmlns:a16="http://schemas.microsoft.com/office/drawing/2014/main" id="{63B2A870-AD17-4356-9C1B-BB7913EF60EA}"/>
                </a:ext>
              </a:extLst>
            </p:cNvPr>
            <p:cNvCxnSpPr>
              <a:cxnSpLocks/>
              <a:stCxn id="29" idx="0"/>
            </p:cNvCxnSpPr>
            <p:nvPr/>
          </p:nvCxnSpPr>
          <p:spPr>
            <a:xfrm flipV="1">
              <a:off x="10469573" y="4107943"/>
              <a:ext cx="0" cy="47852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29094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 calcmode="lin" valueType="num">
                                      <p:cBhvr>
                                        <p:cTn id="19" dur="500" fill="hold"/>
                                        <p:tgtEl>
                                          <p:spTgt spid="16"/>
                                        </p:tgtEl>
                                        <p:attrNameLst>
                                          <p:attrName>style.rotation</p:attrName>
                                        </p:attrNameLst>
                                      </p:cBhvr>
                                      <p:tavLst>
                                        <p:tav tm="0">
                                          <p:val>
                                            <p:fltVal val="90"/>
                                          </p:val>
                                        </p:tav>
                                        <p:tav tm="100000">
                                          <p:val>
                                            <p:fltVal val="0"/>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strVal val="#ppt_x"/>
                                          </p:val>
                                        </p:tav>
                                        <p:tav tm="100000">
                                          <p:val>
                                            <p:strVal val="#ppt_x"/>
                                          </p:val>
                                        </p:tav>
                                      </p:tavLst>
                                    </p:anim>
                                    <p:anim calcmode="lin" valueType="num">
                                      <p:cBhvr>
                                        <p:cTn id="32"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circle(in)">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circle(in)">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95FEFAFB-6245-B297-25A0-E7B02D5D9C3D}"/>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0A2D972-D312-30C9-CF8D-7A938D233619}"/>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1        1</a:t>
            </a:r>
            <a:r>
              <a:rPr lang="vi-VN" sz="3300" dirty="0">
                <a:solidFill>
                  <a:schemeClr val="tx1"/>
                </a:solidFill>
                <a:latin typeface="Bahnschrift SemiBold Condensed" panose="020B0502040204020203" pitchFamily="34" charset="0"/>
              </a:rPr>
              <a:t>.</a:t>
            </a:r>
            <a:r>
              <a:rPr lang="en-US" sz="3300" dirty="0">
                <a:solidFill>
                  <a:schemeClr val="tx1"/>
                </a:solidFill>
                <a:latin typeface="Bahnschrift SemiBold Condensed" panose="020B0502040204020203" pitchFamily="34" charset="0"/>
              </a:rPr>
              <a:t>2. </a:t>
            </a:r>
            <a:r>
              <a:rPr lang="en-US" sz="3300" dirty="0" err="1">
                <a:solidFill>
                  <a:srgbClr val="0000FF"/>
                </a:solidFill>
                <a:latin typeface="Bahnschrift SemiBold Condensed" panose="020B0502040204020203" pitchFamily="34" charset="0"/>
              </a:rPr>
              <a:t>MỘT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SỐ</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KẾT</a:t>
            </a:r>
            <a:r>
              <a:rPr lang="en-US" sz="3300" dirty="0">
                <a:solidFill>
                  <a:srgbClr val="0000FF"/>
                </a:solidFill>
                <a:latin typeface="Bahnschrift SemiBold Condensed" panose="020B0502040204020203" pitchFamily="34" charset="0"/>
              </a:rPr>
              <a:t> </a:t>
            </a:r>
            <a:r>
              <a:rPr lang="en-US" sz="3300" dirty="0" err="1">
                <a:solidFill>
                  <a:srgbClr val="0000FF"/>
                </a:solidFill>
                <a:latin typeface="Bahnschrift SemiBold Condensed" panose="020B0502040204020203" pitchFamily="34" charset="0"/>
              </a:rPr>
              <a:t>QUẢ</a:t>
            </a:r>
            <a:r>
              <a:rPr lang="en-US" sz="3300" dirty="0">
                <a:solidFill>
                  <a:srgbClr val="0000FF"/>
                </a:solidFill>
                <a:latin typeface="Bahnschrift SemiBold Condensed" panose="020B0502040204020203" pitchFamily="34" charset="0"/>
              </a:rPr>
              <a:t> ĐẠT </a:t>
            </a:r>
            <a:r>
              <a:rPr lang="en-US" sz="3300" dirty="0" err="1">
                <a:solidFill>
                  <a:srgbClr val="0000FF"/>
                </a:solidFill>
                <a:latin typeface="Bahnschrift SemiBold Condensed" panose="020B0502040204020203" pitchFamily="34" charset="0"/>
              </a:rPr>
              <a:t>ĐƯỢC</a:t>
            </a:r>
            <a:r>
              <a:rPr lang="en-US" sz="3300" dirty="0">
                <a:solidFill>
                  <a:srgbClr val="0000FF"/>
                </a:solidFill>
                <a:latin typeface="Bahnschrift SemiBold Condensed" panose="020B0502040204020203" pitchFamily="34" charset="0"/>
              </a:rPr>
              <a: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KĐCL</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CTĐT</a:t>
            </a:r>
            <a:r>
              <a:rPr lang="en-US" sz="3300" dirty="0">
                <a:solidFill>
                  <a:srgbClr val="FF0000"/>
                </a:solidFill>
                <a:latin typeface="Bahnschrift SemiBold Condensed" panose="020B0502040204020203" pitchFamily="34" charset="0"/>
              </a:rPr>
              <a:t> </a:t>
            </a:r>
            <a:r>
              <a:rPr lang="en-US" sz="3300" dirty="0" err="1">
                <a:solidFill>
                  <a:srgbClr val="FF0000"/>
                </a:solidFill>
                <a:latin typeface="Bahnschrift SemiBold Condensed" panose="020B0502040204020203" pitchFamily="34" charset="0"/>
              </a:rPr>
              <a:t>GIÁO</a:t>
            </a:r>
            <a:r>
              <a:rPr lang="en-US" sz="3300" dirty="0">
                <a:solidFill>
                  <a:srgbClr val="FF0000"/>
                </a:solidFill>
                <a:latin typeface="Bahnschrift SemiBold Condensed" panose="020B0502040204020203" pitchFamily="34" charset="0"/>
              </a:rPr>
              <a:t> VIÊN</a:t>
            </a:r>
            <a:endParaRPr lang="vi-VN" sz="3300" dirty="0">
              <a:solidFill>
                <a:srgbClr val="FF0000"/>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7E4F984F-F333-AFC2-985E-0FD4FD677CC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850" y="23714"/>
            <a:ext cx="628650" cy="628650"/>
          </a:xfrm>
          <a:prstGeom prst="rect">
            <a:avLst/>
          </a:prstGeom>
        </p:spPr>
      </p:pic>
      <p:sp>
        <p:nvSpPr>
          <p:cNvPr id="12" name="Title 1">
            <a:extLst>
              <a:ext uri="{FF2B5EF4-FFF2-40B4-BE49-F238E27FC236}">
                <a16:creationId xmlns:a16="http://schemas.microsoft.com/office/drawing/2014/main" id="{87BBDA2C-310F-F6FF-0713-8359B010FBF6}"/>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grpSp>
        <p:nvGrpSpPr>
          <p:cNvPr id="10" name="Group 9">
            <a:extLst>
              <a:ext uri="{FF2B5EF4-FFF2-40B4-BE49-F238E27FC236}">
                <a16:creationId xmlns:a16="http://schemas.microsoft.com/office/drawing/2014/main" id="{D12813AA-9887-8A1C-3D0F-F7B838CAD07C}"/>
              </a:ext>
            </a:extLst>
          </p:cNvPr>
          <p:cNvGrpSpPr/>
          <p:nvPr/>
        </p:nvGrpSpPr>
        <p:grpSpPr>
          <a:xfrm>
            <a:off x="172320" y="1729618"/>
            <a:ext cx="5182830" cy="1060127"/>
            <a:chOff x="208654" y="816209"/>
            <a:chExt cx="3801886" cy="730895"/>
          </a:xfrm>
        </p:grpSpPr>
        <p:sp>
          <p:nvSpPr>
            <p:cNvPr id="2" name="TextBox 1">
              <a:extLst>
                <a:ext uri="{FF2B5EF4-FFF2-40B4-BE49-F238E27FC236}">
                  <a16:creationId xmlns:a16="http://schemas.microsoft.com/office/drawing/2014/main" id="{341E6BF6-0E28-B82E-94D1-74CCD5AFDAB4}"/>
                </a:ext>
              </a:extLst>
            </p:cNvPr>
            <p:cNvSpPr txBox="1"/>
            <p:nvPr/>
          </p:nvSpPr>
          <p:spPr>
            <a:xfrm>
              <a:off x="208654" y="816209"/>
              <a:ext cx="3801886" cy="360729"/>
            </a:xfrm>
            <a:prstGeom prst="rect">
              <a:avLst/>
            </a:prstGeom>
            <a:solidFill>
              <a:schemeClr val="accent6">
                <a:lumMod val="40000"/>
                <a:lumOff val="60000"/>
              </a:schemeClr>
            </a:solidFill>
          </p:spPr>
          <p:txBody>
            <a:bodyPr wrap="square" rtlCol="0">
              <a:spAutoFit/>
            </a:bodyPr>
            <a:lstStyle/>
            <a:p>
              <a:pPr algn="ctr"/>
              <a:r>
                <a:rPr lang="en-US" sz="2800" b="1" dirty="0" err="1">
                  <a:latin typeface="Bahnschrift Condensed" panose="020B0502040204020203" pitchFamily="34" charset="0"/>
                </a:rPr>
                <a:t>Tỷ</a:t>
              </a:r>
              <a:r>
                <a:rPr lang="en-US" sz="2800" b="1" dirty="0">
                  <a:latin typeface="Bahnschrift Condensed" panose="020B0502040204020203" pitchFamily="34" charset="0"/>
                </a:rPr>
                <a:t> </a:t>
              </a:r>
              <a:r>
                <a:rPr lang="en-US" sz="2800" b="1" dirty="0" err="1">
                  <a:latin typeface="Bahnschrift Condensed" panose="020B0502040204020203" pitchFamily="34" charset="0"/>
                </a:rPr>
                <a:t>lệ</a:t>
              </a:r>
              <a:r>
                <a:rPr lang="en-US" sz="2800" b="1" dirty="0">
                  <a:latin typeface="Bahnschrift Condensed" panose="020B0502040204020203" pitchFamily="34" charset="0"/>
                </a:rPr>
                <a:t>  </a:t>
              </a:r>
              <a:r>
                <a:rPr lang="en-US" sz="2800" b="1" dirty="0" err="1">
                  <a:latin typeface="Bahnschrift Condensed" panose="020B0502040204020203" pitchFamily="34" charset="0"/>
                </a:rPr>
                <a:t>CTĐT</a:t>
              </a:r>
              <a:r>
                <a:rPr lang="en-US" sz="2800" b="1" dirty="0">
                  <a:latin typeface="Bahnschrift Condensed" panose="020B0502040204020203" pitchFamily="34" charset="0"/>
                </a:rPr>
                <a:t> </a:t>
              </a:r>
              <a:r>
                <a:rPr lang="en-US" sz="2800" b="1" dirty="0" err="1">
                  <a:latin typeface="Bahnschrift Condensed" panose="020B0502040204020203" pitchFamily="34" charset="0"/>
                </a:rPr>
                <a:t>đại</a:t>
              </a:r>
              <a:r>
                <a:rPr lang="en-US" sz="2800" b="1" dirty="0">
                  <a:latin typeface="Bahnschrift Condensed" panose="020B0502040204020203" pitchFamily="34" charset="0"/>
                </a:rPr>
                <a:t> </a:t>
              </a:r>
              <a:r>
                <a:rPr lang="en-US" sz="2800" b="1" dirty="0" err="1">
                  <a:latin typeface="Bahnschrift Condensed" panose="020B0502040204020203" pitchFamily="34" charset="0"/>
                </a:rPr>
                <a:t>học</a:t>
              </a:r>
              <a:r>
                <a:rPr lang="en-US" sz="2800" b="1" dirty="0">
                  <a:latin typeface="Bahnschrift Condensed" panose="020B0502040204020203" pitchFamily="34" charset="0"/>
                </a:rPr>
                <a:t> </a:t>
              </a:r>
              <a:r>
                <a:rPr lang="en-US" sz="2800" b="1" dirty="0" err="1">
                  <a:latin typeface="Bahnschrift Condensed" panose="020B0502040204020203" pitchFamily="34" charset="0"/>
                </a:rPr>
                <a:t>đào</a:t>
              </a:r>
              <a:r>
                <a:rPr lang="en-US" sz="2800" b="1" dirty="0">
                  <a:latin typeface="Bahnschrift Condensed" panose="020B0502040204020203" pitchFamily="34" charset="0"/>
                </a:rPr>
                <a:t> </a:t>
              </a:r>
              <a:r>
                <a:rPr lang="en-US" sz="2800" b="1" dirty="0" err="1">
                  <a:latin typeface="Bahnschrift Condensed" panose="020B0502040204020203" pitchFamily="34" charset="0"/>
                </a:rPr>
                <a:t>tạo</a:t>
              </a:r>
              <a:r>
                <a:rPr lang="en-US" sz="2800" b="1" dirty="0">
                  <a:latin typeface="Bahnschrift Condensed" panose="020B0502040204020203" pitchFamily="34" charset="0"/>
                </a:rPr>
                <a:t> </a:t>
              </a:r>
              <a:r>
                <a:rPr lang="en-US" sz="2800" b="1" dirty="0" err="1">
                  <a:latin typeface="Bahnschrift Condensed" panose="020B0502040204020203" pitchFamily="34" charset="0"/>
                </a:rPr>
                <a:t>GV</a:t>
              </a:r>
              <a:r>
                <a:rPr lang="en-US" sz="2800" b="1" dirty="0">
                  <a:latin typeface="Bahnschrift Condensed" panose="020B0502040204020203" pitchFamily="34" charset="0"/>
                </a:rPr>
                <a:t> </a:t>
              </a:r>
              <a:r>
                <a:rPr lang="en-US" sz="2800" b="1" dirty="0" err="1">
                  <a:latin typeface="Bahnschrift Condensed" panose="020B0502040204020203" pitchFamily="34" charset="0"/>
                </a:rPr>
                <a:t>được</a:t>
              </a:r>
              <a:r>
                <a:rPr lang="en-US" sz="2800" b="1" dirty="0">
                  <a:latin typeface="Bahnschrift Condensed" panose="020B0502040204020203" pitchFamily="34" charset="0"/>
                </a:rPr>
                <a:t> </a:t>
              </a:r>
              <a:r>
                <a:rPr lang="en-US" sz="2800" b="1" dirty="0" err="1">
                  <a:latin typeface="Bahnschrift Condensed" panose="020B0502040204020203" pitchFamily="34" charset="0"/>
                </a:rPr>
                <a:t>KĐ</a:t>
              </a:r>
              <a:endParaRPr lang="en-US" sz="2800" b="1" dirty="0">
                <a:latin typeface="Bahnschrift Condensed" panose="020B0502040204020203" pitchFamily="34"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DF489E96-9271-109D-B456-9B7F397E061E}"/>
                    </a:ext>
                  </a:extLst>
                </p:cNvPr>
                <p:cNvSpPr txBox="1"/>
                <p:nvPr/>
              </p:nvSpPr>
              <p:spPr>
                <a:xfrm>
                  <a:off x="208655" y="1186375"/>
                  <a:ext cx="3801882" cy="360729"/>
                </a:xfrm>
                <a:prstGeom prst="rect">
                  <a:avLst/>
                </a:prstGeom>
                <a:solidFill>
                  <a:schemeClr val="accent2">
                    <a:lumMod val="20000"/>
                    <a:lumOff val="80000"/>
                  </a:schemeClr>
                </a:solidFill>
              </p:spPr>
              <p:txBody>
                <a:bodyPr wrap="square" rtlCol="0">
                  <a:spAutoFit/>
                </a:bodyPr>
                <a:lstStyle/>
                <a:p>
                  <a:pPr algn="ctr"/>
                  <a:r>
                    <a:rPr lang="en-US" sz="2800" dirty="0">
                      <a:latin typeface="Bahnschrift Condensed" panose="020B0502040204020203" pitchFamily="34" charset="0"/>
                    </a:rPr>
                    <a:t>13/15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87%</a:t>
                  </a:r>
                </a:p>
              </p:txBody>
            </p:sp>
          </mc:Choice>
          <mc:Fallback xmlns="">
            <p:sp>
              <p:nvSpPr>
                <p:cNvPr id="9" name="TextBox 8">
                  <a:extLst>
                    <a:ext uri="{FF2B5EF4-FFF2-40B4-BE49-F238E27FC236}">
                      <a16:creationId xmlns:a16="http://schemas.microsoft.com/office/drawing/2014/main" id="{DF489E96-9271-109D-B456-9B7F397E061E}"/>
                    </a:ext>
                  </a:extLst>
                </p:cNvPr>
                <p:cNvSpPr txBox="1">
                  <a:spLocks noRot="1" noChangeAspect="1" noMove="1" noResize="1" noEditPoints="1" noAdjustHandles="1" noChangeArrowheads="1" noChangeShapeType="1" noTextEdit="1"/>
                </p:cNvSpPr>
                <p:nvPr/>
              </p:nvSpPr>
              <p:spPr>
                <a:xfrm>
                  <a:off x="208655" y="1186375"/>
                  <a:ext cx="3801882" cy="360729"/>
                </a:xfrm>
                <a:prstGeom prst="rect">
                  <a:avLst/>
                </a:prstGeom>
                <a:blipFill>
                  <a:blip r:embed="rId4"/>
                  <a:stretch>
                    <a:fillRect t="-15116" b="-29070"/>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64BC43B3-DA17-781F-A7AE-33B0678163A6}"/>
              </a:ext>
            </a:extLst>
          </p:cNvPr>
          <p:cNvGrpSpPr/>
          <p:nvPr/>
        </p:nvGrpSpPr>
        <p:grpSpPr>
          <a:xfrm>
            <a:off x="6605849" y="1718622"/>
            <a:ext cx="5182830" cy="1014241"/>
            <a:chOff x="208652" y="847845"/>
            <a:chExt cx="4498220" cy="699259"/>
          </a:xfrm>
        </p:grpSpPr>
        <p:sp>
          <p:nvSpPr>
            <p:cNvPr id="13" name="TextBox 12">
              <a:extLst>
                <a:ext uri="{FF2B5EF4-FFF2-40B4-BE49-F238E27FC236}">
                  <a16:creationId xmlns:a16="http://schemas.microsoft.com/office/drawing/2014/main" id="{833227D2-3B8E-7A37-F58B-0B9FEBAC63EA}"/>
                </a:ext>
              </a:extLst>
            </p:cNvPr>
            <p:cNvSpPr txBox="1"/>
            <p:nvPr/>
          </p:nvSpPr>
          <p:spPr>
            <a:xfrm>
              <a:off x="208652" y="847845"/>
              <a:ext cx="4498220" cy="360729"/>
            </a:xfrm>
            <a:prstGeom prst="rect">
              <a:avLst/>
            </a:prstGeom>
            <a:solidFill>
              <a:schemeClr val="accent6">
                <a:lumMod val="40000"/>
                <a:lumOff val="60000"/>
              </a:schemeClr>
            </a:solidFill>
          </p:spPr>
          <p:txBody>
            <a:bodyPr wrap="square" rtlCol="0">
              <a:spAutoFit/>
            </a:bodyPr>
            <a:lstStyle/>
            <a:p>
              <a:pPr algn="ctr"/>
              <a:r>
                <a:rPr lang="en-US" sz="2800" b="1" dirty="0" err="1">
                  <a:latin typeface="Bahnschrift Condensed" panose="020B0502040204020203" pitchFamily="34" charset="0"/>
                </a:rPr>
                <a:t>Tỷ</a:t>
              </a:r>
              <a:r>
                <a:rPr lang="en-US" sz="2800" b="1" dirty="0">
                  <a:latin typeface="Bahnschrift Condensed" panose="020B0502040204020203" pitchFamily="34" charset="0"/>
                </a:rPr>
                <a:t> </a:t>
              </a:r>
              <a:r>
                <a:rPr lang="en-US" sz="2800" b="1" dirty="0" err="1">
                  <a:latin typeface="Bahnschrift Condensed" panose="020B0502040204020203" pitchFamily="34" charset="0"/>
                </a:rPr>
                <a:t>lệ</a:t>
              </a:r>
              <a:r>
                <a:rPr lang="en-US" sz="2800" b="1" dirty="0">
                  <a:latin typeface="Bahnschrift Condensed" panose="020B0502040204020203" pitchFamily="34" charset="0"/>
                </a:rPr>
                <a:t>  </a:t>
              </a:r>
              <a:r>
                <a:rPr lang="en-US" sz="2800" b="1" dirty="0" err="1">
                  <a:latin typeface="Bahnschrift Condensed" panose="020B0502040204020203" pitchFamily="34" charset="0"/>
                </a:rPr>
                <a:t>CTĐT</a:t>
              </a:r>
              <a:r>
                <a:rPr lang="en-US" sz="2800" b="1" dirty="0">
                  <a:latin typeface="Bahnschrift Condensed" panose="020B0502040204020203" pitchFamily="34" charset="0"/>
                </a:rPr>
                <a:t>  </a:t>
              </a:r>
              <a:r>
                <a:rPr lang="en-US" sz="2800" b="1" dirty="0" err="1">
                  <a:latin typeface="Bahnschrift Condensed" panose="020B0502040204020203" pitchFamily="34" charset="0"/>
                </a:rPr>
                <a:t>Thạc</a:t>
              </a:r>
              <a:r>
                <a:rPr lang="en-US" sz="2800" b="1" dirty="0">
                  <a:latin typeface="Bahnschrift Condensed" panose="020B0502040204020203" pitchFamily="34" charset="0"/>
                </a:rPr>
                <a:t> </a:t>
              </a:r>
              <a:r>
                <a:rPr lang="en-US" sz="2800" b="1" dirty="0" err="1">
                  <a:latin typeface="Bahnschrift Condensed" panose="020B0502040204020203" pitchFamily="34" charset="0"/>
                </a:rPr>
                <a:t>sĩ</a:t>
              </a:r>
              <a:r>
                <a:rPr lang="en-US" sz="2800" b="1" dirty="0">
                  <a:latin typeface="Bahnschrift Condensed" panose="020B0502040204020203" pitchFamily="34" charset="0"/>
                </a:rPr>
                <a:t> </a:t>
              </a:r>
              <a:r>
                <a:rPr lang="en-US" sz="2800" b="1" dirty="0" err="1">
                  <a:latin typeface="Bahnschrift Condensed" panose="020B0502040204020203" pitchFamily="34" charset="0"/>
                </a:rPr>
                <a:t>đào</a:t>
              </a:r>
              <a:r>
                <a:rPr lang="en-US" sz="2800" b="1" dirty="0">
                  <a:latin typeface="Bahnschrift Condensed" panose="020B0502040204020203" pitchFamily="34" charset="0"/>
                </a:rPr>
                <a:t> </a:t>
              </a:r>
              <a:r>
                <a:rPr lang="en-US" sz="2800" b="1" dirty="0" err="1">
                  <a:latin typeface="Bahnschrift Condensed" panose="020B0502040204020203" pitchFamily="34" charset="0"/>
                </a:rPr>
                <a:t>tạo</a:t>
              </a:r>
              <a:r>
                <a:rPr lang="en-US" sz="2800" b="1" dirty="0">
                  <a:latin typeface="Bahnschrift Condensed" panose="020B0502040204020203" pitchFamily="34" charset="0"/>
                </a:rPr>
                <a:t> </a:t>
              </a:r>
              <a:r>
                <a:rPr lang="en-US" sz="2800" b="1" dirty="0" err="1">
                  <a:latin typeface="Bahnschrift Condensed" panose="020B0502040204020203" pitchFamily="34" charset="0"/>
                </a:rPr>
                <a:t>GV</a:t>
              </a:r>
              <a:r>
                <a:rPr lang="en-US" sz="2800" b="1" dirty="0">
                  <a:latin typeface="Bahnschrift Condensed" panose="020B0502040204020203" pitchFamily="34" charset="0"/>
                </a:rPr>
                <a:t> </a:t>
              </a:r>
              <a:r>
                <a:rPr lang="en-US" sz="2800" b="1" dirty="0" err="1">
                  <a:latin typeface="Bahnschrift Condensed" panose="020B0502040204020203" pitchFamily="34" charset="0"/>
                </a:rPr>
                <a:t>được</a:t>
              </a:r>
              <a:r>
                <a:rPr lang="en-US" sz="2800" b="1" dirty="0">
                  <a:latin typeface="Bahnschrift Condensed" panose="020B0502040204020203" pitchFamily="34" charset="0"/>
                </a:rPr>
                <a:t> </a:t>
              </a:r>
              <a:r>
                <a:rPr lang="en-US" sz="2800" b="1" dirty="0" err="1">
                  <a:latin typeface="Bahnschrift Condensed" panose="020B0502040204020203" pitchFamily="34" charset="0"/>
                </a:rPr>
                <a:t>KĐ</a:t>
              </a:r>
              <a:endParaRPr lang="en-US" sz="2800" b="1" dirty="0">
                <a:latin typeface="Bahnschrift Condensed" panose="020B0502040204020203" pitchFamily="34" charset="0"/>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D691CD93-E35F-C7F2-9C64-39E4B23D9F74}"/>
                    </a:ext>
                  </a:extLst>
                </p:cNvPr>
                <p:cNvSpPr txBox="1"/>
                <p:nvPr/>
              </p:nvSpPr>
              <p:spPr>
                <a:xfrm>
                  <a:off x="208655" y="1186375"/>
                  <a:ext cx="4498215" cy="360729"/>
                </a:xfrm>
                <a:prstGeom prst="rect">
                  <a:avLst/>
                </a:prstGeom>
                <a:solidFill>
                  <a:schemeClr val="accent2">
                    <a:lumMod val="20000"/>
                    <a:lumOff val="80000"/>
                  </a:schemeClr>
                </a:solidFill>
              </p:spPr>
              <p:txBody>
                <a:bodyPr wrap="square" rtlCol="0">
                  <a:spAutoFit/>
                </a:bodyPr>
                <a:lstStyle/>
                <a:p>
                  <a:pPr algn="ctr"/>
                  <a:r>
                    <a:rPr lang="en-US" sz="2800" dirty="0">
                      <a:latin typeface="Bahnschrift Condensed" panose="020B0502040204020203" pitchFamily="34" charset="0"/>
                    </a:rPr>
                    <a:t>4/8 </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 50%</a:t>
                  </a:r>
                  <a:endParaRPr lang="en-US" sz="2800" b="1" dirty="0">
                    <a:latin typeface="Bahnschrift Condensed" panose="020B0502040204020203" pitchFamily="34" charset="0"/>
                  </a:endParaRPr>
                </a:p>
              </p:txBody>
            </p:sp>
          </mc:Choice>
          <mc:Fallback xmlns="">
            <p:sp>
              <p:nvSpPr>
                <p:cNvPr id="14" name="TextBox 13">
                  <a:extLst>
                    <a:ext uri="{FF2B5EF4-FFF2-40B4-BE49-F238E27FC236}">
                      <a16:creationId xmlns:a16="http://schemas.microsoft.com/office/drawing/2014/main" id="{D691CD93-E35F-C7F2-9C64-39E4B23D9F74}"/>
                    </a:ext>
                  </a:extLst>
                </p:cNvPr>
                <p:cNvSpPr txBox="1">
                  <a:spLocks noRot="1" noChangeAspect="1" noMove="1" noResize="1" noEditPoints="1" noAdjustHandles="1" noChangeArrowheads="1" noChangeShapeType="1" noTextEdit="1"/>
                </p:cNvSpPr>
                <p:nvPr/>
              </p:nvSpPr>
              <p:spPr>
                <a:xfrm>
                  <a:off x="208655" y="1186375"/>
                  <a:ext cx="4498215" cy="360729"/>
                </a:xfrm>
                <a:prstGeom prst="rect">
                  <a:avLst/>
                </a:prstGeom>
                <a:blipFill>
                  <a:blip r:embed="rId5"/>
                  <a:stretch>
                    <a:fillRect t="-15116" b="-29070"/>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78852486-7779-BE24-AF7E-CC1CEF747A91}"/>
              </a:ext>
            </a:extLst>
          </p:cNvPr>
          <p:cNvGrpSpPr/>
          <p:nvPr/>
        </p:nvGrpSpPr>
        <p:grpSpPr>
          <a:xfrm>
            <a:off x="4374772" y="4142340"/>
            <a:ext cx="2951856" cy="979198"/>
            <a:chOff x="319755" y="236809"/>
            <a:chExt cx="4646988" cy="675099"/>
          </a:xfrm>
        </p:grpSpPr>
        <p:sp>
          <p:nvSpPr>
            <p:cNvPr id="21" name="TextBox 20">
              <a:extLst>
                <a:ext uri="{FF2B5EF4-FFF2-40B4-BE49-F238E27FC236}">
                  <a16:creationId xmlns:a16="http://schemas.microsoft.com/office/drawing/2014/main" id="{916685E4-936C-7E33-93C8-5A4712BB04CB}"/>
                </a:ext>
              </a:extLst>
            </p:cNvPr>
            <p:cNvSpPr txBox="1"/>
            <p:nvPr/>
          </p:nvSpPr>
          <p:spPr>
            <a:xfrm>
              <a:off x="319755" y="236809"/>
              <a:ext cx="4646988" cy="360729"/>
            </a:xfrm>
            <a:prstGeom prst="rect">
              <a:avLst/>
            </a:prstGeom>
            <a:solidFill>
              <a:schemeClr val="accent6">
                <a:lumMod val="40000"/>
                <a:lumOff val="60000"/>
              </a:schemeClr>
            </a:solidFill>
          </p:spPr>
          <p:txBody>
            <a:bodyPr wrap="square" rtlCol="0">
              <a:spAutoFit/>
            </a:bodyPr>
            <a:lstStyle/>
            <a:p>
              <a:pPr algn="ctr"/>
              <a:r>
                <a:rPr lang="en-US" sz="2800" b="1" dirty="0" err="1">
                  <a:latin typeface="Bahnschrift Condensed" panose="020B0502040204020203" pitchFamily="34" charset="0"/>
                </a:rPr>
                <a:t>Tỷ</a:t>
              </a:r>
              <a:r>
                <a:rPr lang="en-US" sz="2800" b="1" dirty="0">
                  <a:latin typeface="Bahnschrift Condensed" panose="020B0502040204020203" pitchFamily="34" charset="0"/>
                </a:rPr>
                <a:t> </a:t>
              </a:r>
              <a:r>
                <a:rPr lang="en-US" sz="2800" b="1" dirty="0" err="1">
                  <a:latin typeface="Bahnschrift Condensed" panose="020B0502040204020203" pitchFamily="34" charset="0"/>
                </a:rPr>
                <a:t>lệ</a:t>
              </a:r>
              <a:r>
                <a:rPr lang="en-US" sz="2800" b="1" dirty="0">
                  <a:latin typeface="Bahnschrift Condensed" panose="020B0502040204020203" pitchFamily="34" charset="0"/>
                </a:rPr>
                <a:t>  </a:t>
              </a:r>
              <a:r>
                <a:rPr lang="en-US" sz="2800" b="1" dirty="0" err="1">
                  <a:latin typeface="Bahnschrift Condensed" panose="020B0502040204020203" pitchFamily="34" charset="0"/>
                </a:rPr>
                <a:t>CTĐT</a:t>
              </a:r>
              <a:r>
                <a:rPr lang="en-US" sz="2800" b="1" dirty="0">
                  <a:latin typeface="Bahnschrift Condensed" panose="020B0502040204020203" pitchFamily="34" charset="0"/>
                </a:rPr>
                <a:t> </a:t>
              </a:r>
              <a:r>
                <a:rPr lang="en-US" sz="2800" b="1" dirty="0" err="1">
                  <a:latin typeface="Bahnschrift Condensed" panose="020B0502040204020203" pitchFamily="34" charset="0"/>
                </a:rPr>
                <a:t>được</a:t>
              </a:r>
              <a:r>
                <a:rPr lang="en-US" sz="2800" b="1" dirty="0">
                  <a:latin typeface="Bahnschrift Condensed" panose="020B0502040204020203" pitchFamily="34" charset="0"/>
                </a:rPr>
                <a:t> </a:t>
              </a:r>
              <a:r>
                <a:rPr lang="en-US" sz="2800" b="1" dirty="0" err="1">
                  <a:latin typeface="Bahnschrift Condensed" panose="020B0502040204020203" pitchFamily="34" charset="0"/>
                </a:rPr>
                <a:t>KĐ</a:t>
              </a:r>
              <a:endParaRPr lang="en-US" sz="2800" b="1" dirty="0">
                <a:latin typeface="Bahnschrift Condensed" panose="020B0502040204020203" pitchFamily="34" charset="0"/>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F3E3DCC9-6DBD-BA57-6440-27E9C61AE2BB}"/>
                    </a:ext>
                  </a:extLst>
                </p:cNvPr>
                <p:cNvSpPr txBox="1"/>
                <p:nvPr/>
              </p:nvSpPr>
              <p:spPr>
                <a:xfrm>
                  <a:off x="319757" y="551179"/>
                  <a:ext cx="4646986" cy="360729"/>
                </a:xfrm>
                <a:prstGeom prst="rect">
                  <a:avLst/>
                </a:prstGeom>
                <a:solidFill>
                  <a:schemeClr val="accent2">
                    <a:lumMod val="20000"/>
                    <a:lumOff val="80000"/>
                  </a:schemeClr>
                </a:solidFill>
              </p:spPr>
              <p:txBody>
                <a:bodyPr wrap="square" rtlCol="0">
                  <a:spAutoFit/>
                </a:bodyPr>
                <a:lstStyle/>
                <a:p>
                  <a:pPr algn="ctr"/>
                  <a:r>
                    <a:rPr lang="en-US" sz="2800" dirty="0">
                      <a:latin typeface="Bahnschrift Condensed" panose="020B0502040204020203" pitchFamily="34" charset="0"/>
                      <a:ea typeface="Cambria Math" panose="02040503050406030204" pitchFamily="18" charset="0"/>
                    </a:rPr>
                    <a:t>17/23</a:t>
                  </a:r>
                  <a14:m>
                    <m:oMath xmlns:m="http://schemas.openxmlformats.org/officeDocument/2006/math">
                      <m:r>
                        <a:rPr lang="en-US" sz="2800" i="1" smtClean="0">
                          <a:latin typeface="Cambria Math" panose="02040503050406030204" pitchFamily="18" charset="0"/>
                          <a:ea typeface="Cambria Math" panose="02040503050406030204" pitchFamily="18" charset="0"/>
                        </a:rPr>
                        <m:t>≈</m:t>
                      </m:r>
                    </m:oMath>
                  </a14:m>
                  <a:r>
                    <a:rPr lang="en-US" sz="2800" b="1" dirty="0">
                      <a:solidFill>
                        <a:srgbClr val="3333FF"/>
                      </a:solidFill>
                      <a:latin typeface="Bahnschrift Condensed" panose="020B0502040204020203" pitchFamily="34" charset="0"/>
                    </a:rPr>
                    <a:t>74%</a:t>
                  </a:r>
                </a:p>
              </p:txBody>
            </p:sp>
          </mc:Choice>
          <mc:Fallback xmlns="">
            <p:sp>
              <p:nvSpPr>
                <p:cNvPr id="22" name="TextBox 21">
                  <a:extLst>
                    <a:ext uri="{FF2B5EF4-FFF2-40B4-BE49-F238E27FC236}">
                      <a16:creationId xmlns:a16="http://schemas.microsoft.com/office/drawing/2014/main" id="{F3E3DCC9-6DBD-BA57-6440-27E9C61AE2BB}"/>
                    </a:ext>
                  </a:extLst>
                </p:cNvPr>
                <p:cNvSpPr txBox="1">
                  <a:spLocks noRot="1" noChangeAspect="1" noMove="1" noResize="1" noEditPoints="1" noAdjustHandles="1" noChangeArrowheads="1" noChangeShapeType="1" noTextEdit="1"/>
                </p:cNvSpPr>
                <p:nvPr/>
              </p:nvSpPr>
              <p:spPr>
                <a:xfrm>
                  <a:off x="319757" y="551179"/>
                  <a:ext cx="4646986" cy="360729"/>
                </a:xfrm>
                <a:prstGeom prst="rect">
                  <a:avLst/>
                </a:prstGeom>
                <a:blipFill>
                  <a:blip r:embed="rId6"/>
                  <a:stretch>
                    <a:fillRect t="-15116" b="-29070"/>
                  </a:stretch>
                </a:blipFill>
              </p:spPr>
              <p:txBody>
                <a:bodyPr/>
                <a:lstStyle/>
                <a:p>
                  <a:r>
                    <a:rPr lang="en-US">
                      <a:noFill/>
                    </a:rPr>
                    <a:t> </a:t>
                  </a:r>
                </a:p>
              </p:txBody>
            </p:sp>
          </mc:Fallback>
        </mc:AlternateContent>
      </p:grpSp>
      <p:grpSp>
        <p:nvGrpSpPr>
          <p:cNvPr id="33" name="Group 32">
            <a:extLst>
              <a:ext uri="{FF2B5EF4-FFF2-40B4-BE49-F238E27FC236}">
                <a16:creationId xmlns:a16="http://schemas.microsoft.com/office/drawing/2014/main" id="{82D8DCB5-7901-18EB-3A74-82533CEE5364}"/>
              </a:ext>
            </a:extLst>
          </p:cNvPr>
          <p:cNvGrpSpPr/>
          <p:nvPr/>
        </p:nvGrpSpPr>
        <p:grpSpPr>
          <a:xfrm>
            <a:off x="6605849" y="4633363"/>
            <a:ext cx="2110050" cy="470010"/>
            <a:chOff x="9932857" y="4595160"/>
            <a:chExt cx="1052217" cy="478522"/>
          </a:xfrm>
        </p:grpSpPr>
        <p:sp>
          <p:nvSpPr>
            <p:cNvPr id="29" name="Rectangle: Rounded Corners 28">
              <a:extLst>
                <a:ext uri="{FF2B5EF4-FFF2-40B4-BE49-F238E27FC236}">
                  <a16:creationId xmlns:a16="http://schemas.microsoft.com/office/drawing/2014/main" id="{2AC3F53C-A12B-A353-B778-1B3FEE686CE5}"/>
                </a:ext>
              </a:extLst>
            </p:cNvPr>
            <p:cNvSpPr/>
            <p:nvPr/>
          </p:nvSpPr>
          <p:spPr>
            <a:xfrm>
              <a:off x="10611205" y="4595160"/>
              <a:ext cx="373869" cy="478522"/>
            </a:xfrm>
            <a:prstGeom prst="round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a:solidFill>
                    <a:srgbClr val="FF0000"/>
                  </a:solidFill>
                  <a:latin typeface="Bahnschrift Condensed" panose="020B0502040204020203" pitchFamily="34" charset="0"/>
                </a:rPr>
                <a:t>100%</a:t>
              </a:r>
            </a:p>
          </p:txBody>
        </p:sp>
        <p:cxnSp>
          <p:nvCxnSpPr>
            <p:cNvPr id="31" name="Straight Arrow Connector 30">
              <a:extLst>
                <a:ext uri="{FF2B5EF4-FFF2-40B4-BE49-F238E27FC236}">
                  <a16:creationId xmlns:a16="http://schemas.microsoft.com/office/drawing/2014/main" id="{17F91C9B-DC7B-ABC5-F1BB-409B1D1291F1}"/>
                </a:ext>
              </a:extLst>
            </p:cNvPr>
            <p:cNvCxnSpPr>
              <a:cxnSpLocks/>
            </p:cNvCxnSpPr>
            <p:nvPr/>
          </p:nvCxnSpPr>
          <p:spPr>
            <a:xfrm flipH="1">
              <a:off x="9932857" y="4861578"/>
              <a:ext cx="67834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B3A166AB-C9F1-8A70-E183-321327D32EDF}"/>
              </a:ext>
            </a:extLst>
          </p:cNvPr>
          <p:cNvGrpSpPr/>
          <p:nvPr/>
        </p:nvGrpSpPr>
        <p:grpSpPr>
          <a:xfrm>
            <a:off x="2763734" y="2732864"/>
            <a:ext cx="6433530" cy="1409477"/>
            <a:chOff x="2763734" y="3023599"/>
            <a:chExt cx="6433530" cy="1861862"/>
          </a:xfrm>
        </p:grpSpPr>
        <p:cxnSp>
          <p:nvCxnSpPr>
            <p:cNvPr id="8" name="Straight Arrow Connector 7">
              <a:extLst>
                <a:ext uri="{FF2B5EF4-FFF2-40B4-BE49-F238E27FC236}">
                  <a16:creationId xmlns:a16="http://schemas.microsoft.com/office/drawing/2014/main" id="{9055EB50-33DE-A0FF-0A90-FC1048A1D8E1}"/>
                </a:ext>
              </a:extLst>
            </p:cNvPr>
            <p:cNvCxnSpPr>
              <a:cxnSpLocks/>
              <a:stCxn id="9" idx="2"/>
              <a:endCxn id="21" idx="0"/>
            </p:cNvCxnSpPr>
            <p:nvPr/>
          </p:nvCxnSpPr>
          <p:spPr>
            <a:xfrm>
              <a:off x="2763734" y="3098736"/>
              <a:ext cx="3086966" cy="1786723"/>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CFF19A-3DCA-9385-2C0E-2C23413B74DE}"/>
                </a:ext>
              </a:extLst>
            </p:cNvPr>
            <p:cNvCxnSpPr>
              <a:cxnSpLocks/>
              <a:stCxn id="14" idx="2"/>
              <a:endCxn id="21" idx="0"/>
            </p:cNvCxnSpPr>
            <p:nvPr/>
          </p:nvCxnSpPr>
          <p:spPr>
            <a:xfrm flipH="1">
              <a:off x="5850700" y="3023599"/>
              <a:ext cx="3346564" cy="1861862"/>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151870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circle(in)">
                                      <p:cBhvr>
                                        <p:cTn id="17" dur="500"/>
                                        <p:tgtEl>
                                          <p:spTgt spid="17"/>
                                        </p:tgtEl>
                                      </p:cBhvr>
                                    </p:animEffect>
                                  </p:childTnLst>
                                </p:cTn>
                              </p:par>
                              <p:par>
                                <p:cTn id="18" presetID="6" presetClass="entr" presetSubtype="16"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ircle(in)">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 calcmode="lin" valueType="num">
                                      <p:cBhvr>
                                        <p:cTn id="27" dur="500" fill="hold"/>
                                        <p:tgtEl>
                                          <p:spTgt spid="33"/>
                                        </p:tgtEl>
                                        <p:attrNameLst>
                                          <p:attrName>style.rotation</p:attrName>
                                        </p:attrNameLst>
                                      </p:cBhvr>
                                      <p:tavLst>
                                        <p:tav tm="0">
                                          <p:val>
                                            <p:fltVal val="90"/>
                                          </p:val>
                                        </p:tav>
                                        <p:tav tm="100000">
                                          <p:val>
                                            <p:fltVal val="0"/>
                                          </p:val>
                                        </p:tav>
                                      </p:tavLst>
                                    </p:anim>
                                    <p:animEffect transition="in" filter="fade">
                                      <p:cBhvr>
                                        <p:cTn id="2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60">
          <a:extLst>
            <a:ext uri="{FF2B5EF4-FFF2-40B4-BE49-F238E27FC236}">
              <a16:creationId xmlns:a16="http://schemas.microsoft.com/office/drawing/2014/main" id="{CA597DBF-42B9-16DC-0C40-30679E1717C7}"/>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A8A322EF-2BCA-0CA7-0D58-1DF768ADCE95}"/>
              </a:ext>
            </a:extLst>
          </p:cNvPr>
          <p:cNvSpPr txBox="1">
            <a:spLocks/>
          </p:cNvSpPr>
          <p:nvPr/>
        </p:nvSpPr>
        <p:spPr>
          <a:xfrm>
            <a:off x="0" y="6031"/>
            <a:ext cx="12192000" cy="641715"/>
          </a:xfrm>
          <a:prstGeom prst="rect">
            <a:avLst/>
          </a:prstGeom>
          <a:solidFill>
            <a:srgbClr val="FFFFCC"/>
          </a:solidFill>
        </p:spPr>
        <p:style>
          <a:lnRef idx="1">
            <a:schemeClr val="accent5"/>
          </a:lnRef>
          <a:fillRef idx="2">
            <a:schemeClr val="accent5"/>
          </a:fillRef>
          <a:effectRef idx="1">
            <a:schemeClr val="accent5"/>
          </a:effectRef>
          <a:fontRef idx="minor">
            <a:schemeClr val="dk1"/>
          </a:fontRef>
        </p:style>
        <p:txBody>
          <a:bodyPr vert="horz" lIns="121920" tIns="60960" rIns="121920" bIns="60960" rtlCol="0" anchor="ctr">
            <a:noAutofit/>
          </a:bodyPr>
          <a:lstStyle>
            <a:lvl1pPr algn="ctr" defTabSz="914400" rtl="0" eaLnBrk="1" latinLnBrk="0" hangingPunct="1">
              <a:spcBef>
                <a:spcPct val="0"/>
              </a:spcBef>
              <a:buNone/>
              <a:defRPr sz="2800" b="1" kern="1200">
                <a:solidFill>
                  <a:srgbClr val="002060"/>
                </a:solidFill>
                <a:latin typeface="UTM Swiss Condensed"/>
                <a:ea typeface="+mj-ea"/>
                <a:cs typeface="+mj-cs"/>
              </a:defRPr>
            </a:lvl1pPr>
          </a:lstStyle>
          <a:p>
            <a:pPr algn="l"/>
            <a:r>
              <a:rPr lang="en-US" sz="3300" dirty="0">
                <a:solidFill>
                  <a:schemeClr val="tx1"/>
                </a:solidFill>
                <a:latin typeface="Bahnschrift SemiBold Condensed" panose="020B0502040204020203" pitchFamily="34" charset="0"/>
              </a:rPr>
              <a:t>       </a:t>
            </a:r>
            <a:r>
              <a:rPr lang="en-US" sz="3200" dirty="0">
                <a:solidFill>
                  <a:schemeClr val="tx1"/>
                </a:solidFill>
                <a:latin typeface="Bahnschrift SemiBold Condensed" panose="020B0502040204020203" pitchFamily="34" charset="0"/>
              </a:rPr>
              <a:t>1.3 </a:t>
            </a:r>
            <a:r>
              <a:rPr lang="en-US" sz="3200" dirty="0" err="1">
                <a:solidFill>
                  <a:srgbClr val="0000FF"/>
                </a:solidFill>
                <a:latin typeface="Bahnschrift SemiBold Condensed" panose="020B0502040204020203" pitchFamily="34" charset="0"/>
              </a:rPr>
              <a:t>MỘT</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SỐ</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KHÓ</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KHĂN</a:t>
            </a:r>
            <a:r>
              <a:rPr lang="en-US" sz="3200" dirty="0">
                <a:solidFill>
                  <a:srgbClr val="0000FF"/>
                </a:solidFill>
                <a:latin typeface="Bahnschrift SemiBold Condensed" panose="020B0502040204020203" pitchFamily="34" charset="0"/>
              </a:rPr>
              <a:t>, </a:t>
            </a:r>
            <a:r>
              <a:rPr lang="en-US" sz="3200" dirty="0" err="1">
                <a:solidFill>
                  <a:srgbClr val="0000FF"/>
                </a:solidFill>
                <a:latin typeface="Bahnschrift SemiBold Condensed" panose="020B0502040204020203" pitchFamily="34" charset="0"/>
              </a:rPr>
              <a:t>THUẬN</a:t>
            </a:r>
            <a:r>
              <a:rPr lang="en-US" sz="3200" dirty="0">
                <a:solidFill>
                  <a:srgbClr val="0000FF"/>
                </a:solidFill>
                <a:latin typeface="Bahnschrift SemiBold Condensed" panose="020B0502040204020203" pitchFamily="34" charset="0"/>
              </a:rPr>
              <a:t> LỢI (</a:t>
            </a:r>
            <a:r>
              <a:rPr lang="en-US" sz="3200" dirty="0" err="1">
                <a:solidFill>
                  <a:srgbClr val="FF0000"/>
                </a:solidFill>
                <a:latin typeface="Bahnschrift SemiBold Condensed" panose="020B0502040204020203" pitchFamily="34" charset="0"/>
              </a:rPr>
              <a:t>KĐCL</a:t>
            </a:r>
            <a:r>
              <a:rPr lang="en-US" sz="3200" dirty="0">
                <a:solidFill>
                  <a:srgbClr val="FF0000"/>
                </a:solidFill>
                <a:latin typeface="Bahnschrift SemiBold Condensed" panose="020B0502040204020203" pitchFamily="34" charset="0"/>
              </a:rPr>
              <a:t> TRONG </a:t>
            </a:r>
            <a:r>
              <a:rPr lang="en-US" sz="3200" dirty="0" err="1">
                <a:solidFill>
                  <a:srgbClr val="FF0000"/>
                </a:solidFill>
                <a:latin typeface="Bahnschrift SemiBold Condensed" panose="020B0502040204020203" pitchFamily="34" charset="0"/>
              </a:rPr>
              <a:t>NƯỚC</a:t>
            </a:r>
            <a:r>
              <a:rPr lang="en-US" sz="3200" dirty="0">
                <a:solidFill>
                  <a:srgbClr val="0000FF"/>
                </a:solidFill>
                <a:latin typeface="Bahnschrift SemiBold Condensed" panose="020B0502040204020203" pitchFamily="34" charset="0"/>
              </a:rPr>
              <a:t>)</a:t>
            </a:r>
            <a:endParaRPr lang="vi-VN" sz="3300" dirty="0">
              <a:solidFill>
                <a:srgbClr val="0000FF"/>
              </a:solidFill>
              <a:latin typeface="Bahnschrift SemiBold Condensed" panose="020B0502040204020203" pitchFamily="34" charset="0"/>
            </a:endParaRPr>
          </a:p>
        </p:txBody>
      </p:sp>
      <p:pic>
        <p:nvPicPr>
          <p:cNvPr id="4" name="Picture 3" descr="Logo&#10;&#10;Description automatically generated">
            <a:extLst>
              <a:ext uri="{FF2B5EF4-FFF2-40B4-BE49-F238E27FC236}">
                <a16:creationId xmlns:a16="http://schemas.microsoft.com/office/drawing/2014/main" id="{200E2110-2E44-AB8E-ABAC-F431D4A5552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65" y="57150"/>
            <a:ext cx="590596" cy="590596"/>
          </a:xfrm>
          <a:prstGeom prst="rect">
            <a:avLst/>
          </a:prstGeom>
        </p:spPr>
      </p:pic>
      <p:sp>
        <p:nvSpPr>
          <p:cNvPr id="5" name="TextBox 4">
            <a:extLst>
              <a:ext uri="{FF2B5EF4-FFF2-40B4-BE49-F238E27FC236}">
                <a16:creationId xmlns:a16="http://schemas.microsoft.com/office/drawing/2014/main" id="{1B1E84A7-EB7E-4813-B149-0AC2B500C0AE}"/>
              </a:ext>
            </a:extLst>
          </p:cNvPr>
          <p:cNvSpPr txBox="1"/>
          <p:nvPr/>
        </p:nvSpPr>
        <p:spPr>
          <a:xfrm>
            <a:off x="1174516" y="4668176"/>
            <a:ext cx="10031487" cy="1246495"/>
          </a:xfrm>
          <a:prstGeom prst="rect">
            <a:avLst/>
          </a:prstGeom>
          <a:solidFill>
            <a:schemeClr val="bg1"/>
          </a:solidFill>
          <a:ln w="38100">
            <a:solidFill>
              <a:srgbClr val="C00000"/>
            </a:solidFill>
          </a:ln>
        </p:spPr>
        <p:txBody>
          <a:bodyPr wrap="square" rtlCol="0">
            <a:spAutoFit/>
          </a:bodyPr>
          <a:lstStyle/>
          <a:p>
            <a:pPr marL="342900" indent="-342900">
              <a:buFont typeface="Wingdings" panose="05000000000000000000" pitchFamily="2" charset="2"/>
              <a:buChar char="v"/>
            </a:pPr>
            <a:r>
              <a:rPr lang="en-US" sz="2500" b="1" dirty="0" err="1">
                <a:latin typeface="Bahnschrift Condensed" panose="020B0502040204020203" pitchFamily="34" charset="0"/>
              </a:rPr>
              <a:t>Nội</a:t>
            </a:r>
            <a:r>
              <a:rPr lang="en-US" sz="2500" b="1" dirty="0">
                <a:latin typeface="Bahnschrift Condensed" panose="020B0502040204020203" pitchFamily="34" charset="0"/>
              </a:rPr>
              <a:t> dung Thông </a:t>
            </a:r>
            <a:r>
              <a:rPr lang="en-US" sz="2500" b="1" dirty="0" err="1">
                <a:latin typeface="Bahnschrift Condensed" panose="020B0502040204020203" pitchFamily="34" charset="0"/>
              </a:rPr>
              <a:t>tư</a:t>
            </a:r>
            <a:r>
              <a:rPr lang="en-US" sz="2500" b="1" dirty="0">
                <a:latin typeface="Bahnschrift Condensed" panose="020B0502040204020203" pitchFamily="34" charset="0"/>
              </a:rPr>
              <a:t> 04/2025/TT-BGD ĐT:</a:t>
            </a:r>
            <a:r>
              <a:rPr lang="en-US" sz="2500" dirty="0">
                <a:solidFill>
                  <a:srgbClr val="0000FF"/>
                </a:solidFill>
                <a:latin typeface="Bahnschrift Condensed" panose="020B0502040204020203" pitchFamily="34" charset="0"/>
              </a:rPr>
              <a:t> </a:t>
            </a:r>
            <a:r>
              <a:rPr lang="en-US" sz="2500" dirty="0">
                <a:solidFill>
                  <a:srgbClr val="3333FF"/>
                </a:solidFill>
                <a:latin typeface="Bahnschrift Condensed" panose="020B0502040204020203" pitchFamily="34" charset="0"/>
              </a:rPr>
              <a:t>8 </a:t>
            </a:r>
            <a:r>
              <a:rPr lang="en-US" sz="2500" dirty="0" err="1">
                <a:solidFill>
                  <a:srgbClr val="3333FF"/>
                </a:solidFill>
                <a:latin typeface="Bahnschrift Condensed" panose="020B0502040204020203" pitchFamily="34" charset="0"/>
              </a:rPr>
              <a:t>tiêu</a:t>
            </a:r>
            <a:r>
              <a:rPr lang="en-US" sz="2500" dirty="0">
                <a:solidFill>
                  <a:srgbClr val="3333FF"/>
                </a:solidFill>
                <a:latin typeface="Bahnschrift Condensed" panose="020B0502040204020203" pitchFamily="34" charset="0"/>
              </a:rPr>
              <a:t> </a:t>
            </a:r>
            <a:r>
              <a:rPr lang="en-US" sz="2500" dirty="0" err="1">
                <a:solidFill>
                  <a:srgbClr val="3333FF"/>
                </a:solidFill>
                <a:latin typeface="Bahnschrift Condensed" panose="020B0502040204020203" pitchFamily="34" charset="0"/>
              </a:rPr>
              <a:t>chuẩn</a:t>
            </a:r>
            <a:r>
              <a:rPr lang="en-US" sz="2500" dirty="0">
                <a:solidFill>
                  <a:srgbClr val="3333FF"/>
                </a:solidFill>
                <a:latin typeface="Bahnschrift Condensed" panose="020B0502040204020203" pitchFamily="34" charset="0"/>
              </a:rPr>
              <a:t>/52 </a:t>
            </a:r>
            <a:r>
              <a:rPr lang="en-US" sz="2500" dirty="0" err="1">
                <a:solidFill>
                  <a:srgbClr val="3333FF"/>
                </a:solidFill>
                <a:latin typeface="Bahnschrift Condensed" panose="020B0502040204020203" pitchFamily="34" charset="0"/>
              </a:rPr>
              <a:t>tiêu</a:t>
            </a:r>
            <a:r>
              <a:rPr lang="en-US" sz="2500" dirty="0">
                <a:solidFill>
                  <a:srgbClr val="3333FF"/>
                </a:solidFill>
                <a:latin typeface="Bahnschrift Condensed" panose="020B0502040204020203" pitchFamily="34" charset="0"/>
              </a:rPr>
              <a:t> </a:t>
            </a:r>
            <a:r>
              <a:rPr lang="en-US" sz="2500" dirty="0" err="1">
                <a:solidFill>
                  <a:srgbClr val="3333FF"/>
                </a:solidFill>
                <a:latin typeface="Bahnschrift Condensed" panose="020B0502040204020203" pitchFamily="34" charset="0"/>
              </a:rPr>
              <a:t>chí</a:t>
            </a:r>
            <a:r>
              <a:rPr lang="en-US" sz="2500" dirty="0">
                <a:solidFill>
                  <a:srgbClr val="3333FF"/>
                </a:solidFill>
                <a:latin typeface="Bahnschrift Condensed" panose="020B0502040204020203" pitchFamily="34" charset="0"/>
              </a:rPr>
              <a:t> {theo chu </a:t>
            </a:r>
            <a:r>
              <a:rPr lang="en-US" sz="2500" dirty="0" err="1">
                <a:solidFill>
                  <a:srgbClr val="3333FF"/>
                </a:solidFill>
                <a:latin typeface="Bahnschrift Condensed" panose="020B0502040204020203" pitchFamily="34" charset="0"/>
              </a:rPr>
              <a:t>trình</a:t>
            </a:r>
            <a:r>
              <a:rPr lang="en-US" sz="2500" dirty="0">
                <a:solidFill>
                  <a:srgbClr val="3333FF"/>
                </a:solidFill>
                <a:latin typeface="Bahnschrift Condensed" panose="020B0502040204020203" pitchFamily="34" charset="0"/>
              </a:rPr>
              <a:t> P-D-C-A}</a:t>
            </a:r>
          </a:p>
          <a:p>
            <a:pPr marL="800100" lvl="1" indent="-342900">
              <a:buFont typeface="Wingdings" panose="05000000000000000000" pitchFamily="2" charset="2"/>
              <a:buChar char="ü"/>
            </a:pPr>
            <a:r>
              <a:rPr lang="en-US" sz="2500" b="1" dirty="0" err="1">
                <a:solidFill>
                  <a:srgbClr val="C00000"/>
                </a:solidFill>
                <a:latin typeface="Bahnschrift Condensed" panose="020B0502040204020203" pitchFamily="34" charset="0"/>
              </a:rPr>
              <a:t>Có</a:t>
            </a:r>
            <a:r>
              <a:rPr lang="en-US" sz="2500" b="1" dirty="0">
                <a:solidFill>
                  <a:srgbClr val="C00000"/>
                </a:solidFill>
                <a:latin typeface="Bahnschrift Condensed" panose="020B0502040204020203" pitchFamily="34" charset="0"/>
              </a:rPr>
              <a:t> 10 Tiêu </a:t>
            </a:r>
            <a:r>
              <a:rPr lang="en-US" sz="2500" b="1" dirty="0" err="1">
                <a:solidFill>
                  <a:srgbClr val="C00000"/>
                </a:solidFill>
                <a:latin typeface="Bahnschrift Condensed" panose="020B0502040204020203" pitchFamily="34" charset="0"/>
              </a:rPr>
              <a:t>chí</a:t>
            </a:r>
            <a:r>
              <a:rPr lang="en-US" sz="2500" b="1" dirty="0">
                <a:solidFill>
                  <a:srgbClr val="C00000"/>
                </a:solidFill>
                <a:latin typeface="Bahnschrift Condensed" panose="020B0502040204020203" pitchFamily="34" charset="0"/>
              </a:rPr>
              <a:t> </a:t>
            </a:r>
            <a:r>
              <a:rPr lang="en-US" sz="2500" b="1" dirty="0" err="1">
                <a:solidFill>
                  <a:srgbClr val="C00000"/>
                </a:solidFill>
                <a:latin typeface="Bahnschrift Condensed" panose="020B0502040204020203" pitchFamily="34" charset="0"/>
              </a:rPr>
              <a:t>điều</a:t>
            </a:r>
            <a:r>
              <a:rPr lang="en-US" sz="2500" b="1" dirty="0">
                <a:solidFill>
                  <a:srgbClr val="C00000"/>
                </a:solidFill>
                <a:latin typeface="Bahnschrift Condensed" panose="020B0502040204020203" pitchFamily="34" charset="0"/>
              </a:rPr>
              <a:t> </a:t>
            </a:r>
            <a:r>
              <a:rPr lang="en-US" sz="2500" b="1" dirty="0" err="1">
                <a:solidFill>
                  <a:srgbClr val="C00000"/>
                </a:solidFill>
                <a:latin typeface="Bahnschrift Condensed" panose="020B0502040204020203" pitchFamily="34" charset="0"/>
              </a:rPr>
              <a:t>kiện</a:t>
            </a:r>
            <a:r>
              <a:rPr lang="en-US" sz="2500" b="1" dirty="0">
                <a:solidFill>
                  <a:srgbClr val="C00000"/>
                </a:solidFill>
                <a:latin typeface="Bahnschrift Condensed" panose="020B0502040204020203" pitchFamily="34" charset="0"/>
              </a:rPr>
              <a:t>: (</a:t>
            </a:r>
            <a:r>
              <a:rPr lang="en-US" sz="2500" b="1" dirty="0" err="1">
                <a:solidFill>
                  <a:srgbClr val="C00000"/>
                </a:solidFill>
                <a:latin typeface="Bahnschrift Condensed" panose="020B0502040204020203" pitchFamily="34" charset="0"/>
              </a:rPr>
              <a:t>Bắt</a:t>
            </a:r>
            <a:r>
              <a:rPr lang="en-US" sz="2500" b="1" dirty="0">
                <a:solidFill>
                  <a:srgbClr val="C00000"/>
                </a:solidFill>
                <a:latin typeface="Bahnschrift Condensed" panose="020B0502040204020203" pitchFamily="34" charset="0"/>
              </a:rPr>
              <a:t> </a:t>
            </a:r>
            <a:r>
              <a:rPr lang="en-US" sz="2500" b="1" dirty="0" err="1">
                <a:solidFill>
                  <a:srgbClr val="C00000"/>
                </a:solidFill>
                <a:latin typeface="Bahnschrift Condensed" panose="020B0502040204020203" pitchFamily="34" charset="0"/>
              </a:rPr>
              <a:t>buộc</a:t>
            </a:r>
            <a:r>
              <a:rPr lang="en-US" sz="2500" b="1" dirty="0">
                <a:solidFill>
                  <a:srgbClr val="C00000"/>
                </a:solidFill>
                <a:latin typeface="Bahnschrift Condensed" panose="020B0502040204020203" pitchFamily="34" charset="0"/>
              </a:rPr>
              <a:t> </a:t>
            </a:r>
            <a:r>
              <a:rPr lang="en-US" sz="2500" b="1" dirty="0" err="1">
                <a:solidFill>
                  <a:srgbClr val="C00000"/>
                </a:solidFill>
                <a:latin typeface="Bahnschrift Condensed" panose="020B0502040204020203" pitchFamily="34" charset="0"/>
              </a:rPr>
              <a:t>phải</a:t>
            </a:r>
            <a:r>
              <a:rPr lang="en-US" sz="2500" b="1" dirty="0">
                <a:solidFill>
                  <a:srgbClr val="C00000"/>
                </a:solidFill>
                <a:latin typeface="Bahnschrift Condensed" panose="020B0502040204020203" pitchFamily="34" charset="0"/>
              </a:rPr>
              <a:t> </a:t>
            </a:r>
            <a:r>
              <a:rPr lang="en-US" sz="2500" b="1" dirty="0" err="1">
                <a:solidFill>
                  <a:srgbClr val="C00000"/>
                </a:solidFill>
                <a:latin typeface="Bahnschrift Condensed" panose="020B0502040204020203" pitchFamily="34" charset="0"/>
              </a:rPr>
              <a:t>đạt</a:t>
            </a:r>
            <a:r>
              <a:rPr lang="en-US" sz="2500" b="1" dirty="0">
                <a:solidFill>
                  <a:srgbClr val="C00000"/>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Giải</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quyết</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các</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điểm</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nghẽn</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trong</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phát</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triển</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CTĐT</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triển</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khai</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tổ</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chức</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dạy</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học</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đánh</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giá</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mức</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đột</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đạt</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được</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CĐR</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của</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người</a:t>
            </a:r>
            <a:r>
              <a:rPr lang="en-US" sz="2500" b="1" dirty="0">
                <a:solidFill>
                  <a:schemeClr val="accent5">
                    <a:lumMod val="50000"/>
                  </a:schemeClr>
                </a:solidFill>
                <a:latin typeface="Bahnschrift Condensed" panose="020B0502040204020203" pitchFamily="34" charset="0"/>
              </a:rPr>
              <a:t> </a:t>
            </a:r>
            <a:r>
              <a:rPr lang="en-US" sz="2500" b="1" dirty="0" err="1">
                <a:solidFill>
                  <a:schemeClr val="accent5">
                    <a:lumMod val="50000"/>
                  </a:schemeClr>
                </a:solidFill>
                <a:latin typeface="Bahnschrift Condensed" panose="020B0502040204020203" pitchFamily="34" charset="0"/>
              </a:rPr>
              <a:t>học</a:t>
            </a:r>
            <a:r>
              <a:rPr lang="en-US" sz="2500" b="1" dirty="0">
                <a:solidFill>
                  <a:schemeClr val="accent5">
                    <a:lumMod val="50000"/>
                  </a:schemeClr>
                </a:solidFill>
                <a:latin typeface="Bahnschrift Condensed" panose="020B0502040204020203" pitchFamily="34" charset="0"/>
              </a:rPr>
              <a:t>;</a:t>
            </a:r>
            <a:endParaRPr lang="en-US" sz="2500" dirty="0">
              <a:solidFill>
                <a:schemeClr val="accent5">
                  <a:lumMod val="50000"/>
                </a:schemeClr>
              </a:solidFill>
              <a:latin typeface="Bahnschrift Condensed" panose="020B0502040204020203" pitchFamily="34" charset="0"/>
            </a:endParaRPr>
          </a:p>
        </p:txBody>
      </p:sp>
      <p:pic>
        <p:nvPicPr>
          <p:cNvPr id="8" name="Picture 7">
            <a:extLst>
              <a:ext uri="{FF2B5EF4-FFF2-40B4-BE49-F238E27FC236}">
                <a16:creationId xmlns:a16="http://schemas.microsoft.com/office/drawing/2014/main" id="{996ADEBB-E90E-DA39-9618-C5CF524BE69A}"/>
              </a:ext>
            </a:extLst>
          </p:cNvPr>
          <p:cNvPicPr>
            <a:picLocks noChangeAspect="1"/>
          </p:cNvPicPr>
          <p:nvPr/>
        </p:nvPicPr>
        <p:blipFill>
          <a:blip r:embed="rId4"/>
          <a:stretch>
            <a:fillRect/>
          </a:stretch>
        </p:blipFill>
        <p:spPr>
          <a:xfrm>
            <a:off x="1135329" y="1628555"/>
            <a:ext cx="10031487" cy="259708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DF601F20-E396-9A6D-C23E-777F562C8D9A}"/>
              </a:ext>
            </a:extLst>
          </p:cNvPr>
          <p:cNvSpPr txBox="1"/>
          <p:nvPr/>
        </p:nvSpPr>
        <p:spPr>
          <a:xfrm>
            <a:off x="384881" y="710931"/>
            <a:ext cx="2454539" cy="523220"/>
          </a:xfrm>
          <a:prstGeom prst="rect">
            <a:avLst/>
          </a:prstGeom>
          <a:noFill/>
        </p:spPr>
        <p:txBody>
          <a:bodyPr wrap="square" rtlCol="0">
            <a:spAutoFit/>
          </a:bodyPr>
          <a:lstStyle/>
          <a:p>
            <a:pPr marL="285750" indent="-285750">
              <a:buFont typeface="Wingdings" panose="05000000000000000000" pitchFamily="2" charset="2"/>
              <a:buChar char="v"/>
            </a:pPr>
            <a:r>
              <a:rPr lang="en-US" sz="2800" dirty="0">
                <a:solidFill>
                  <a:srgbClr val="FF0000"/>
                </a:solidFill>
                <a:latin typeface="Bahnschrift Condensed" panose="020B0502040204020203" pitchFamily="34" charset="0"/>
              </a:rPr>
              <a:t>  </a:t>
            </a:r>
            <a:r>
              <a:rPr lang="en-US" sz="2800" dirty="0" err="1">
                <a:solidFill>
                  <a:srgbClr val="FF0000"/>
                </a:solidFill>
                <a:latin typeface="Bahnschrift Condensed" panose="020B0502040204020203" pitchFamily="34" charset="0"/>
              </a:rPr>
              <a:t>Khó</a:t>
            </a:r>
            <a:r>
              <a:rPr lang="en-US" sz="2800" dirty="0">
                <a:solidFill>
                  <a:srgbClr val="FF0000"/>
                </a:solidFill>
                <a:latin typeface="Bahnschrift Condensed" panose="020B0502040204020203" pitchFamily="34" charset="0"/>
              </a:rPr>
              <a:t> </a:t>
            </a:r>
            <a:r>
              <a:rPr lang="en-US" sz="2800" dirty="0" err="1">
                <a:solidFill>
                  <a:srgbClr val="FF0000"/>
                </a:solidFill>
                <a:latin typeface="Bahnschrift Condensed" panose="020B0502040204020203" pitchFamily="34" charset="0"/>
              </a:rPr>
              <a:t>khăn</a:t>
            </a:r>
            <a:endParaRPr lang="en-US" sz="2800" dirty="0">
              <a:solidFill>
                <a:srgbClr val="FF0000"/>
              </a:solidFill>
              <a:latin typeface="Bahnschrift Condensed" panose="020B0502040204020203" pitchFamily="34" charset="0"/>
            </a:endParaRPr>
          </a:p>
        </p:txBody>
      </p:sp>
      <p:sp>
        <p:nvSpPr>
          <p:cNvPr id="7" name="Title 1">
            <a:extLst>
              <a:ext uri="{FF2B5EF4-FFF2-40B4-BE49-F238E27FC236}">
                <a16:creationId xmlns:a16="http://schemas.microsoft.com/office/drawing/2014/main" id="{01224F17-D8AF-A92D-BD27-C1507564034D}"/>
              </a:ext>
            </a:extLst>
          </p:cNvPr>
          <p:cNvSpPr txBox="1">
            <a:spLocks/>
          </p:cNvSpPr>
          <p:nvPr/>
        </p:nvSpPr>
        <p:spPr>
          <a:xfrm>
            <a:off x="0" y="6419473"/>
            <a:ext cx="12186568" cy="465823"/>
          </a:xfrm>
          <a:prstGeom prst="rect">
            <a:avLst/>
          </a:prstGeom>
          <a:solidFill>
            <a:srgbClr val="0070C0"/>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rgbClr val="FFFF00"/>
                </a:solidFill>
                <a:latin typeface="Times New Roman" panose="02020603050405020304" pitchFamily="18" charset="0"/>
                <a:ea typeface="+mj-ea"/>
                <a:cs typeface="Times New Roman" panose="02020603050405020304" pitchFamily="18" charset="0"/>
              </a:defRPr>
            </a:lvl1pPr>
          </a:lstStyle>
          <a:p>
            <a:pPr algn="l">
              <a:lnSpc>
                <a:spcPct val="110000"/>
              </a:lnSpc>
              <a:spcBef>
                <a:spcPts val="1200"/>
              </a:spcBef>
              <a:spcAft>
                <a:spcPts val="600"/>
              </a:spcAft>
            </a:pPr>
            <a:r>
              <a:rPr lang="en-US" sz="1800" dirty="0" err="1">
                <a:latin typeface="Bahnschrift SemiBold Condensed" panose="020B0502040204020203" pitchFamily="34" charset="0"/>
              </a:rPr>
              <a:t>Hội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nghị</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triển</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khai</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Kế</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hoạch</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công</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tác</a:t>
            </a:r>
            <a:r>
              <a:rPr lang="en-US" sz="1800" dirty="0">
                <a:latin typeface="Bahnschrift SemiBold Condensed" panose="020B0502040204020203" pitchFamily="34" charset="0"/>
              </a:rPr>
              <a:t> </a:t>
            </a:r>
            <a:r>
              <a:rPr lang="en-US" sz="1800" dirty="0" err="1">
                <a:latin typeface="Bahnschrift SemiBold Condensed" panose="020B0502040204020203" pitchFamily="34" charset="0"/>
              </a:rPr>
              <a:t>năm</a:t>
            </a:r>
            <a:r>
              <a:rPr lang="en-US" sz="1800" dirty="0">
                <a:latin typeface="Bahnschrift SemiBold Condensed" panose="020B0502040204020203" pitchFamily="34" charset="0"/>
              </a:rPr>
              <a:t> 2025</a:t>
            </a:r>
            <a:endParaRPr lang="vi-VN" sz="1800" dirty="0">
              <a:latin typeface="Bahnschrift SemiBold Condensed" panose="020B0502040204020203" pitchFamily="34" charset="0"/>
            </a:endParaRPr>
          </a:p>
        </p:txBody>
      </p:sp>
    </p:spTree>
    <p:extLst>
      <p:ext uri="{BB962C8B-B14F-4D97-AF65-F5344CB8AC3E}">
        <p14:creationId xmlns:p14="http://schemas.microsoft.com/office/powerpoint/2010/main" val="2319821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3A8FF04C-EE13-4DF7-8205-7738E19587A2}"/>
  <p:tag name="ISPRING_RESOURCE_FOLDER" val="D:\Cyber School\Đề án chuyển đổi số\Đề án CĐS_Seminar 1_10.2021\"/>
  <p:tag name="ISPRING_PRESENTATION_PATH" val="D:\Cyber School\Đề án chuyển đổi số\Đề án CĐS_Seminar 1_10.2021.pptx"/>
  <p:tag name="ISPRING_PROJECT_VERSION" val="9.3"/>
  <p:tag name="ISPRING_PROJECT_FOLDER_UPDATED" val="1"/>
  <p:tag name="ISPRING_SCREEN_RECS_UPDATED" val="D:\Cyber School\Đề án chuyển đổi số\Đề án CĐS_Seminar 1_10.202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solidFill>
            <a:schemeClr val="bg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9_主题1">
  <a:themeElements>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fontScheme name="default">
      <a:majorFont>
        <a:latin typeface="FrutigerNext LT Medium"/>
        <a:ea typeface="华文细黑"/>
        <a:cs typeface="宋体"/>
      </a:majorFont>
      <a:minorFont>
        <a:latin typeface="FrutigerNext LT Medium"/>
        <a:ea typeface="华文细黑"/>
        <a:cs typeface="宋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
            <a:srgbClr val="CC9900"/>
          </a:buClr>
          <a:buSzTx/>
          <a:buFont typeface="Wingdings" pitchFamily="2" charset="2"/>
          <a:buChar char="n"/>
          <a:tabLst/>
          <a:defRPr kumimoji="0" lang="zh-CN" altLang="en-US" sz="1800" b="0" i="0" u="none" strike="noStrike" cap="none" normalizeH="0" baseline="0" smtClean="0">
            <a:ln>
              <a:noFill/>
            </a:ln>
            <a:solidFill>
              <a:schemeClr val="tx1"/>
            </a:solidFill>
            <a:effectLst/>
            <a:latin typeface="Arial" charset="0"/>
            <a:ea typeface="宋体" charset="-122"/>
          </a:defRPr>
        </a:defPPr>
      </a:lstStyle>
    </a:lnDef>
  </a:objectDefaults>
  <a:extraClrSchemeLst>
    <a:extraClrScheme>
      <a:clrScheme name="default 1">
        <a:dk1>
          <a:srgbClr val="000000"/>
        </a:dk1>
        <a:lt1>
          <a:srgbClr val="FFFFFF"/>
        </a:lt1>
        <a:dk2>
          <a:srgbClr val="990000"/>
        </a:dk2>
        <a:lt2>
          <a:srgbClr val="808080"/>
        </a:lt2>
        <a:accent1>
          <a:srgbClr val="99CCFF"/>
        </a:accent1>
        <a:accent2>
          <a:srgbClr val="669900"/>
        </a:accent2>
        <a:accent3>
          <a:srgbClr val="FFFFFF"/>
        </a:accent3>
        <a:accent4>
          <a:srgbClr val="000000"/>
        </a:accent4>
        <a:accent5>
          <a:srgbClr val="CAE2FF"/>
        </a:accent5>
        <a:accent6>
          <a:srgbClr val="5C8A00"/>
        </a:accent6>
        <a:hlink>
          <a:srgbClr val="FF9900"/>
        </a:hlink>
        <a:folHlink>
          <a:srgbClr val="DDDDDD"/>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990000"/>
        </a:dk2>
        <a:lt2>
          <a:srgbClr val="B2B2B2"/>
        </a:lt2>
        <a:accent1>
          <a:srgbClr val="FFCC99"/>
        </a:accent1>
        <a:accent2>
          <a:srgbClr val="FFCC66"/>
        </a:accent2>
        <a:accent3>
          <a:srgbClr val="FFFFFF"/>
        </a:accent3>
        <a:accent4>
          <a:srgbClr val="000000"/>
        </a:accent4>
        <a:accent5>
          <a:srgbClr val="FFE2CA"/>
        </a:accent5>
        <a:accent6>
          <a:srgbClr val="E7B95C"/>
        </a:accent6>
        <a:hlink>
          <a:srgbClr val="FF9900"/>
        </a:hlink>
        <a:folHlink>
          <a:srgbClr val="996600"/>
        </a:folHlink>
      </a:clrScheme>
      <a:clrMap bg1="lt1" tx1="dk1" bg2="lt2" tx2="dk2" accent1="accent1" accent2="accent2" accent3="accent3" accent4="accent4" accent5="accent5" accent6="accent6" hlink="hlink" folHlink="folHlink"/>
    </a:extraClrScheme>
    <a:extraClrScheme>
      <a:clrScheme name="default 3">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99CCCC"/>
        </a:hlink>
        <a:folHlink>
          <a:srgbClr val="009999"/>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990000"/>
        </a:dk2>
        <a:lt2>
          <a:srgbClr val="B2B2B2"/>
        </a:lt2>
        <a:accent1>
          <a:srgbClr val="CCFF99"/>
        </a:accent1>
        <a:accent2>
          <a:srgbClr val="99CCCC"/>
        </a:accent2>
        <a:accent3>
          <a:srgbClr val="FFFFFF"/>
        </a:accent3>
        <a:accent4>
          <a:srgbClr val="000000"/>
        </a:accent4>
        <a:accent5>
          <a:srgbClr val="E2FFCA"/>
        </a:accent5>
        <a:accent6>
          <a:srgbClr val="8AB9B9"/>
        </a:accent6>
        <a:hlink>
          <a:srgbClr val="0099CC"/>
        </a:hlink>
        <a:folHlink>
          <a:srgbClr val="006699"/>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99000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900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990000"/>
        </a:folHlink>
      </a:clrScheme>
      <a:clrMap bg1="lt1" tx1="dk1" bg2="lt2" tx2="dk2" accent1="accent1" accent2="accent2" accent3="accent3" accent4="accent4" accent5="accent5" accent6="accent6" hlink="hlink" folHlink="folHlink"/>
    </a:extraClrScheme>
    <a:extraClrScheme>
      <a:clrScheme name="default 8">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9">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000000"/>
        </a:folHlink>
      </a:clrScheme>
      <a:clrMap bg1="lt1" tx1="dk1" bg2="lt2" tx2="dk2" accent1="accent1" accent2="accent2" accent3="accent3" accent4="accent4" accent5="accent5" accent6="accent6" hlink="hlink" folHlink="folHlink"/>
    </a:extraClrScheme>
    <a:extraClrScheme>
      <a:clrScheme name="default 10">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000000"/>
        </a:folHlink>
      </a:clrScheme>
      <a:clrMap bg1="lt1" tx1="dk1" bg2="lt2" tx2="dk2" accent1="accent1" accent2="accent2" accent3="accent3" accent4="accent4" accent5="accent5" accent6="accent6" hlink="hlink" folHlink="folHlink"/>
    </a:extraClrScheme>
    <a:extraClrScheme>
      <a:clrScheme name="default 11">
        <a:dk1>
          <a:srgbClr val="000000"/>
        </a:dk1>
        <a:lt1>
          <a:srgbClr val="FFFFFF"/>
        </a:lt1>
        <a:dk2>
          <a:srgbClr val="990000"/>
        </a:dk2>
        <a:lt2>
          <a:srgbClr val="B2B2B2"/>
        </a:lt2>
        <a:accent1>
          <a:srgbClr val="FFCC66"/>
        </a:accent1>
        <a:accent2>
          <a:srgbClr val="FFCC99"/>
        </a:accent2>
        <a:accent3>
          <a:srgbClr val="FFFFFF"/>
        </a:accent3>
        <a:accent4>
          <a:srgbClr val="000000"/>
        </a:accent4>
        <a:accent5>
          <a:srgbClr val="FFE2B8"/>
        </a:accent5>
        <a:accent6>
          <a:srgbClr val="E7B98A"/>
        </a:accent6>
        <a:hlink>
          <a:srgbClr val="FF9900"/>
        </a:hlink>
        <a:folHlink>
          <a:srgbClr val="808080"/>
        </a:folHlink>
      </a:clrScheme>
      <a:clrMap bg1="lt1" tx1="dk1" bg2="lt2" tx2="dk2" accent1="accent1" accent2="accent2" accent3="accent3" accent4="accent4" accent5="accent5" accent6="accent6" hlink="hlink" folHlink="folHlink"/>
    </a:extraClrScheme>
    <a:extraClrScheme>
      <a:clrScheme name="default 12">
        <a:dk1>
          <a:srgbClr val="000000"/>
        </a:dk1>
        <a:lt1>
          <a:srgbClr val="FFFFFF"/>
        </a:lt1>
        <a:dk2>
          <a:srgbClr val="990000"/>
        </a:dk2>
        <a:lt2>
          <a:srgbClr val="B2B2B2"/>
        </a:lt2>
        <a:accent1>
          <a:srgbClr val="CCCCFF"/>
        </a:accent1>
        <a:accent2>
          <a:srgbClr val="99CCFF"/>
        </a:accent2>
        <a:accent3>
          <a:srgbClr val="FFFFFF"/>
        </a:accent3>
        <a:accent4>
          <a:srgbClr val="000000"/>
        </a:accent4>
        <a:accent5>
          <a:srgbClr val="E2E2FF"/>
        </a:accent5>
        <a:accent6>
          <a:srgbClr val="8AB9E7"/>
        </a:accent6>
        <a:hlink>
          <a:srgbClr val="006699"/>
        </a:hlink>
        <a:folHlink>
          <a:srgbClr val="969696"/>
        </a:folHlink>
      </a:clrScheme>
      <a:clrMap bg1="lt1" tx1="dk1" bg2="lt2" tx2="dk2" accent1="accent1" accent2="accent2" accent3="accent3" accent4="accent4" accent5="accent5" accent6="accent6" hlink="hlink" folHlink="folHlink"/>
    </a:extraClrScheme>
    <a:extraClrScheme>
      <a:clrScheme name="default 13">
        <a:dk1>
          <a:srgbClr val="000000"/>
        </a:dk1>
        <a:lt1>
          <a:srgbClr val="FFFFFF"/>
        </a:lt1>
        <a:dk2>
          <a:srgbClr val="990000"/>
        </a:dk2>
        <a:lt2>
          <a:srgbClr val="B2B2B2"/>
        </a:lt2>
        <a:accent1>
          <a:srgbClr val="99CCCC"/>
        </a:accent1>
        <a:accent2>
          <a:srgbClr val="CCFF99"/>
        </a:accent2>
        <a:accent3>
          <a:srgbClr val="FFFFFF"/>
        </a:accent3>
        <a:accent4>
          <a:srgbClr val="000000"/>
        </a:accent4>
        <a:accent5>
          <a:srgbClr val="CAE2E2"/>
        </a:accent5>
        <a:accent6>
          <a:srgbClr val="B9E78A"/>
        </a:accent6>
        <a:hlink>
          <a:srgbClr val="009999"/>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56913</TotalTime>
  <Words>2677</Words>
  <Application>Microsoft Office PowerPoint</Application>
  <PresentationFormat>Widescreen</PresentationFormat>
  <Paragraphs>233</Paragraphs>
  <Slides>34</Slides>
  <Notes>30</Notes>
  <HiddenSlides>0</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34</vt:i4>
      </vt:variant>
    </vt:vector>
  </HeadingPairs>
  <TitlesOfParts>
    <vt:vector size="51" baseType="lpstr">
      <vt:lpstr>Aptos</vt:lpstr>
      <vt:lpstr>Arial</vt:lpstr>
      <vt:lpstr>Bahnschrift Condensed</vt:lpstr>
      <vt:lpstr>Bahnschrift SemiBold Condensed</vt:lpstr>
      <vt:lpstr>Calibri</vt:lpstr>
      <vt:lpstr>Calibri Light</vt:lpstr>
      <vt:lpstr>Cambria Math</vt:lpstr>
      <vt:lpstr>FrutigerNext LT Medium</vt:lpstr>
      <vt:lpstr>FrutigerNext LT Regular</vt:lpstr>
      <vt:lpstr>Minion</vt:lpstr>
      <vt:lpstr>Times New Roman</vt:lpstr>
      <vt:lpstr>UTM Centur</vt:lpstr>
      <vt:lpstr>UTM Swiss Condensed</vt:lpstr>
      <vt:lpstr>Verdana</vt:lpstr>
      <vt:lpstr>Wingdings</vt:lpstr>
      <vt:lpstr>Office Theme</vt:lpstr>
      <vt:lpstr>19_主题1</vt:lpstr>
      <vt:lpstr>PowerPoint Presentation</vt:lpstr>
      <vt:lpstr>PowerPoint Presentation</vt:lpstr>
      <vt:lpstr>PHẦN 1 CÔNG TÁC KIỂM ĐỊNH CHẤT LƯỢNG CTĐT VÀ CSGD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2 ĐÁNH GIÁ KẾT QUẢ HỌC TẬP THEO CHUẨN ĐẦU 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3 XẾP HẠNG ĐẠI HỌC THEO QS ASIA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PHẦN 4 MỤC TIÊU KẾ HOẠCH NĂM 2025</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 Van Diep</dc:creator>
  <cp:lastModifiedBy>Nguyen Thanh Dieu</cp:lastModifiedBy>
  <cp:revision>835</cp:revision>
  <cp:lastPrinted>2024-04-19T07:08:31Z</cp:lastPrinted>
  <dcterms:created xsi:type="dcterms:W3CDTF">2021-07-26T02:10:18Z</dcterms:created>
  <dcterms:modified xsi:type="dcterms:W3CDTF">2025-03-13T08:36:19Z</dcterms:modified>
</cp:coreProperties>
</file>